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42"/>
  </p:notesMasterIdLst>
  <p:handoutMasterIdLst>
    <p:handoutMasterId r:id="rId143"/>
  </p:handoutMasterIdLst>
  <p:sldIdLst>
    <p:sldId id="260" r:id="rId2"/>
    <p:sldId id="584" r:id="rId3"/>
    <p:sldId id="485" r:id="rId4"/>
    <p:sldId id="375" r:id="rId5"/>
    <p:sldId id="376" r:id="rId6"/>
    <p:sldId id="377" r:id="rId7"/>
    <p:sldId id="378" r:id="rId8"/>
    <p:sldId id="379" r:id="rId9"/>
    <p:sldId id="381" r:id="rId10"/>
    <p:sldId id="382" r:id="rId11"/>
    <p:sldId id="383" r:id="rId12"/>
    <p:sldId id="388" r:id="rId13"/>
    <p:sldId id="385" r:id="rId14"/>
    <p:sldId id="384" r:id="rId15"/>
    <p:sldId id="386" r:id="rId16"/>
    <p:sldId id="387" r:id="rId17"/>
    <p:sldId id="572" r:id="rId18"/>
    <p:sldId id="389" r:id="rId19"/>
    <p:sldId id="390" r:id="rId20"/>
    <p:sldId id="391" r:id="rId21"/>
    <p:sldId id="392" r:id="rId22"/>
    <p:sldId id="393" r:id="rId23"/>
    <p:sldId id="394" r:id="rId24"/>
    <p:sldId id="395" r:id="rId25"/>
    <p:sldId id="396" r:id="rId26"/>
    <p:sldId id="397" r:id="rId27"/>
    <p:sldId id="398" r:id="rId28"/>
    <p:sldId id="399" r:id="rId29"/>
    <p:sldId id="580" r:id="rId30"/>
    <p:sldId id="581" r:id="rId31"/>
    <p:sldId id="400" r:id="rId32"/>
    <p:sldId id="495" r:id="rId33"/>
    <p:sldId id="414" r:id="rId34"/>
    <p:sldId id="494" r:id="rId35"/>
    <p:sldId id="586" r:id="rId36"/>
    <p:sldId id="496" r:id="rId37"/>
    <p:sldId id="497" r:id="rId38"/>
    <p:sldId id="578" r:id="rId39"/>
    <p:sldId id="502" r:id="rId40"/>
    <p:sldId id="501" r:id="rId41"/>
    <p:sldId id="503" r:id="rId42"/>
    <p:sldId id="419" r:id="rId43"/>
    <p:sldId id="421" r:id="rId44"/>
    <p:sldId id="507" r:id="rId45"/>
    <p:sldId id="505" r:id="rId46"/>
    <p:sldId id="506" r:id="rId47"/>
    <p:sldId id="508" r:id="rId48"/>
    <p:sldId id="509" r:id="rId49"/>
    <p:sldId id="510" r:id="rId50"/>
    <p:sldId id="511" r:id="rId51"/>
    <p:sldId id="512" r:id="rId52"/>
    <p:sldId id="513" r:id="rId53"/>
    <p:sldId id="514" r:id="rId54"/>
    <p:sldId id="515" r:id="rId55"/>
    <p:sldId id="431" r:id="rId56"/>
    <p:sldId id="575" r:id="rId57"/>
    <p:sldId id="576" r:id="rId58"/>
    <p:sldId id="577" r:id="rId59"/>
    <p:sldId id="436" r:id="rId60"/>
    <p:sldId id="516" r:id="rId61"/>
    <p:sldId id="437" r:id="rId62"/>
    <p:sldId id="432" r:id="rId63"/>
    <p:sldId id="518" r:id="rId64"/>
    <p:sldId id="517" r:id="rId65"/>
    <p:sldId id="434" r:id="rId66"/>
    <p:sldId id="435" r:id="rId67"/>
    <p:sldId id="519" r:id="rId68"/>
    <p:sldId id="520" r:id="rId69"/>
    <p:sldId id="521" r:id="rId70"/>
    <p:sldId id="522" r:id="rId71"/>
    <p:sldId id="523" r:id="rId72"/>
    <p:sldId id="524" r:id="rId73"/>
    <p:sldId id="525" r:id="rId74"/>
    <p:sldId id="526" r:id="rId75"/>
    <p:sldId id="527" r:id="rId76"/>
    <p:sldId id="528" r:id="rId77"/>
    <p:sldId id="529" r:id="rId78"/>
    <p:sldId id="532" r:id="rId79"/>
    <p:sldId id="533" r:id="rId80"/>
    <p:sldId id="534" r:id="rId81"/>
    <p:sldId id="535" r:id="rId82"/>
    <p:sldId id="536" r:id="rId83"/>
    <p:sldId id="587" r:id="rId84"/>
    <p:sldId id="538" r:id="rId85"/>
    <p:sldId id="539" r:id="rId86"/>
    <p:sldId id="540" r:id="rId87"/>
    <p:sldId id="541" r:id="rId88"/>
    <p:sldId id="582" r:id="rId89"/>
    <p:sldId id="542" r:id="rId90"/>
    <p:sldId id="543" r:id="rId91"/>
    <p:sldId id="544" r:id="rId92"/>
    <p:sldId id="545" r:id="rId93"/>
    <p:sldId id="551" r:id="rId94"/>
    <p:sldId id="546" r:id="rId95"/>
    <p:sldId id="553" r:id="rId96"/>
    <p:sldId id="547" r:id="rId97"/>
    <p:sldId id="548" r:id="rId98"/>
    <p:sldId id="550" r:id="rId99"/>
    <p:sldId id="549" r:id="rId100"/>
    <p:sldId id="555" r:id="rId101"/>
    <p:sldId id="557" r:id="rId102"/>
    <p:sldId id="556" r:id="rId103"/>
    <p:sldId id="558" r:id="rId104"/>
    <p:sldId id="559" r:id="rId105"/>
    <p:sldId id="560" r:id="rId106"/>
    <p:sldId id="562" r:id="rId107"/>
    <p:sldId id="561" r:id="rId108"/>
    <p:sldId id="552" r:id="rId109"/>
    <p:sldId id="486" r:id="rId110"/>
    <p:sldId id="563" r:id="rId111"/>
    <p:sldId id="567" r:id="rId112"/>
    <p:sldId id="566" r:id="rId113"/>
    <p:sldId id="571" r:id="rId114"/>
    <p:sldId id="564" r:id="rId115"/>
    <p:sldId id="583" r:id="rId116"/>
    <p:sldId id="565" r:id="rId117"/>
    <p:sldId id="487" r:id="rId118"/>
    <p:sldId id="488" r:id="rId119"/>
    <p:sldId id="489" r:id="rId120"/>
    <p:sldId id="568" r:id="rId121"/>
    <p:sldId id="465" r:id="rId122"/>
    <p:sldId id="570" r:id="rId123"/>
    <p:sldId id="411" r:id="rId124"/>
    <p:sldId id="466" r:id="rId125"/>
    <p:sldId id="478" r:id="rId126"/>
    <p:sldId id="479" r:id="rId127"/>
    <p:sldId id="480" r:id="rId128"/>
    <p:sldId id="481" r:id="rId129"/>
    <p:sldId id="569" r:id="rId130"/>
    <p:sldId id="467" r:id="rId131"/>
    <p:sldId id="468" r:id="rId132"/>
    <p:sldId id="469" r:id="rId133"/>
    <p:sldId id="470" r:id="rId134"/>
    <p:sldId id="472" r:id="rId135"/>
    <p:sldId id="476" r:id="rId136"/>
    <p:sldId id="477" r:id="rId137"/>
    <p:sldId id="482" r:id="rId138"/>
    <p:sldId id="483" r:id="rId139"/>
    <p:sldId id="484" r:id="rId140"/>
    <p:sldId id="365" r:id="rId141"/>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00CC66"/>
    <a:srgbClr val="CCCC00"/>
    <a:srgbClr val="CCFF66"/>
    <a:srgbClr val="33CC33"/>
    <a:srgbClr val="CC0000"/>
    <a:srgbClr val="FF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66" autoAdjust="0"/>
  </p:normalViewPr>
  <p:slideViewPr>
    <p:cSldViewPr>
      <p:cViewPr varScale="1">
        <p:scale>
          <a:sx n="79" d="100"/>
          <a:sy n="79" d="100"/>
        </p:scale>
        <p:origin x="-1536"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140"/>
    </p:cViewPr>
  </p:sorterViewPr>
  <p:notesViewPr>
    <p:cSldViewPr>
      <p:cViewPr varScale="1">
        <p:scale>
          <a:sx n="54" d="100"/>
          <a:sy n="54" d="100"/>
        </p:scale>
        <p:origin x="-1308" y="-9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20000"/>
              </a:spcBef>
              <a:buFontTx/>
              <a:buChar char="•"/>
              <a:defRPr sz="1200" b="0" i="1">
                <a:latin typeface="Courier New" pitchFamily="49" charset="0"/>
                <a:ea typeface="宋体" charset="-122"/>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20000"/>
              </a:spcBef>
              <a:buFontTx/>
              <a:buChar char="•"/>
              <a:defRPr sz="1200" b="0" i="1">
                <a:latin typeface="Courier New" pitchFamily="49" charset="0"/>
                <a:ea typeface="宋体" charset="-122"/>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20000"/>
              </a:spcBef>
              <a:buFontTx/>
              <a:buChar char="•"/>
              <a:defRPr sz="1200" b="0" i="1">
                <a:latin typeface="Courier New" pitchFamily="49" charset="0"/>
                <a:ea typeface="宋体" charset="-122"/>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20000"/>
              </a:spcBef>
              <a:buFontTx/>
              <a:buChar char="•"/>
              <a:defRPr sz="1200" b="0" i="1">
                <a:latin typeface="Courier New" pitchFamily="49" charset="0"/>
                <a:ea typeface="宋体" charset="-122"/>
              </a:defRPr>
            </a:lvl1pPr>
          </a:lstStyle>
          <a:p>
            <a:pPr>
              <a:defRPr/>
            </a:pPr>
            <a:fld id="{218775DC-4ADC-4FDF-A724-84F7C577A228}" type="slidenum">
              <a:rPr lang="zh-CN" altLang="en-US"/>
              <a:pPr>
                <a:defRPr/>
              </a:pPr>
              <a:t>‹#›</a:t>
            </a:fld>
            <a:endParaRPr lang="en-US" altLang="zh-CN"/>
          </a:p>
        </p:txBody>
      </p:sp>
    </p:spTree>
    <p:extLst>
      <p:ext uri="{BB962C8B-B14F-4D97-AF65-F5344CB8AC3E}">
        <p14:creationId xmlns:p14="http://schemas.microsoft.com/office/powerpoint/2010/main" val="3407200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14541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F16E7D4E-E99A-4370-A7DB-F7B98DC057B3}" type="slidenum">
              <a:rPr lang="zh-CN" altLang="en-US"/>
              <a:pPr>
                <a:defRPr/>
              </a:pPr>
              <a:t>‹#›</a:t>
            </a:fld>
            <a:endParaRPr lang="en-US" altLang="zh-CN"/>
          </a:p>
        </p:txBody>
      </p:sp>
    </p:spTree>
    <p:extLst>
      <p:ext uri="{BB962C8B-B14F-4D97-AF65-F5344CB8AC3E}">
        <p14:creationId xmlns:p14="http://schemas.microsoft.com/office/powerpoint/2010/main" val="41387353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9EF7067-7205-4487-8240-DDD252FD3367}" type="slidenum">
              <a:rPr lang="zh-CN" altLang="en-US" sz="1200" smtClean="0"/>
              <a:pPr/>
              <a:t>1</a:t>
            </a:fld>
            <a:endParaRPr lang="en-US" altLang="zh-CN" sz="1200" smtClean="0"/>
          </a:p>
        </p:txBody>
      </p:sp>
      <p:sp>
        <p:nvSpPr>
          <p:cNvPr id="146435" name="Rectangle 2"/>
          <p:cNvSpPr>
            <a:spLocks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CFC6D98-1112-4A26-8D09-8D9B218A855C}" type="slidenum">
              <a:rPr lang="zh-CN" altLang="en-US" sz="1200" smtClean="0"/>
              <a:pPr/>
              <a:t>10</a:t>
            </a:fld>
            <a:endParaRPr lang="en-US" altLang="zh-CN" sz="1200" smtClean="0"/>
          </a:p>
        </p:txBody>
      </p:sp>
      <p:sp>
        <p:nvSpPr>
          <p:cNvPr id="155651" name="Rectangle 2"/>
          <p:cNvSpPr>
            <a:spLocks noChangeArrowheads="1" noTextEdit="1"/>
          </p:cNvSpPr>
          <p:nvPr>
            <p:ph type="sldImg"/>
          </p:nvPr>
        </p:nvSpPr>
        <p:spPr>
          <a:solidFill>
            <a:srgbClr val="FFFFFF"/>
          </a:solidFill>
          <a:ln/>
        </p:spPr>
      </p:sp>
      <p:sp>
        <p:nvSpPr>
          <p:cNvPr id="15565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E2C3B73-0514-4C16-B851-CF1F2E9B711C}" type="slidenum">
              <a:rPr lang="zh-CN" altLang="en-US" sz="1200" smtClean="0"/>
              <a:pPr/>
              <a:t>100</a:t>
            </a:fld>
            <a:endParaRPr lang="en-US" altLang="zh-CN" sz="1200" smtClean="0"/>
          </a:p>
        </p:txBody>
      </p:sp>
      <p:sp>
        <p:nvSpPr>
          <p:cNvPr id="247811" name="Rectangle 2"/>
          <p:cNvSpPr>
            <a:spLocks noChangeArrowheads="1" noTextEdit="1"/>
          </p:cNvSpPr>
          <p:nvPr>
            <p:ph type="sldImg"/>
          </p:nvPr>
        </p:nvSpPr>
        <p:spPr>
          <a:ln/>
        </p:spPr>
      </p:sp>
      <p:sp>
        <p:nvSpPr>
          <p:cNvPr id="24781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985AB97-7B07-4B89-AE84-8715A636C8C5}" type="slidenum">
              <a:rPr lang="zh-CN" altLang="en-US" sz="1200" smtClean="0"/>
              <a:pPr/>
              <a:t>101</a:t>
            </a:fld>
            <a:endParaRPr lang="en-US" altLang="zh-CN" sz="1200" smtClean="0"/>
          </a:p>
        </p:txBody>
      </p:sp>
      <p:sp>
        <p:nvSpPr>
          <p:cNvPr id="248835" name="Rectangle 2"/>
          <p:cNvSpPr>
            <a:spLocks noChangeArrowheads="1" noTextEdit="1"/>
          </p:cNvSpPr>
          <p:nvPr>
            <p:ph type="sldImg"/>
          </p:nvPr>
        </p:nvSpPr>
        <p:spPr>
          <a:ln/>
        </p:spPr>
      </p:sp>
      <p:sp>
        <p:nvSpPr>
          <p:cNvPr id="24883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8F2D50B-9D6A-4AC7-9301-6A282C73D086}" type="slidenum">
              <a:rPr lang="zh-CN" altLang="en-US" sz="1200" smtClean="0"/>
              <a:pPr/>
              <a:t>102</a:t>
            </a:fld>
            <a:endParaRPr lang="en-US" altLang="zh-CN" sz="1200" smtClean="0"/>
          </a:p>
        </p:txBody>
      </p:sp>
      <p:sp>
        <p:nvSpPr>
          <p:cNvPr id="249859" name="Rectangle 2"/>
          <p:cNvSpPr>
            <a:spLocks noChangeArrowheads="1" noTextEdit="1"/>
          </p:cNvSpPr>
          <p:nvPr>
            <p:ph type="sldImg"/>
          </p:nvPr>
        </p:nvSpPr>
        <p:spPr>
          <a:ln/>
        </p:spPr>
      </p:sp>
      <p:sp>
        <p:nvSpPr>
          <p:cNvPr id="24986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D331B00-8167-45F7-ADA6-0E71EC2B32E7}" type="slidenum">
              <a:rPr lang="zh-CN" altLang="en-US" sz="1200" smtClean="0"/>
              <a:pPr/>
              <a:t>103</a:t>
            </a:fld>
            <a:endParaRPr lang="en-US" altLang="zh-CN" sz="1200" smtClean="0"/>
          </a:p>
        </p:txBody>
      </p:sp>
      <p:sp>
        <p:nvSpPr>
          <p:cNvPr id="250883" name="Rectangle 2"/>
          <p:cNvSpPr>
            <a:spLocks noChangeArrowheads="1" noTextEdit="1"/>
          </p:cNvSpPr>
          <p:nvPr>
            <p:ph type="sldImg"/>
          </p:nvPr>
        </p:nvSpPr>
        <p:spPr>
          <a:ln/>
        </p:spPr>
      </p:sp>
      <p:sp>
        <p:nvSpPr>
          <p:cNvPr id="25088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96B07DA-45B7-4814-AB35-139631D9ECAC}" type="slidenum">
              <a:rPr lang="zh-CN" altLang="en-US" sz="1200" smtClean="0"/>
              <a:pPr/>
              <a:t>104</a:t>
            </a:fld>
            <a:endParaRPr lang="en-US" altLang="zh-CN" sz="1200" smtClean="0"/>
          </a:p>
        </p:txBody>
      </p:sp>
      <p:sp>
        <p:nvSpPr>
          <p:cNvPr id="251907" name="Rectangle 2"/>
          <p:cNvSpPr>
            <a:spLocks noChangeArrowheads="1" noTextEdit="1"/>
          </p:cNvSpPr>
          <p:nvPr>
            <p:ph type="sldImg"/>
          </p:nvPr>
        </p:nvSpPr>
        <p:spPr>
          <a:ln/>
        </p:spPr>
      </p:sp>
      <p:sp>
        <p:nvSpPr>
          <p:cNvPr id="25190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1433E50-980A-4957-A876-ED534A8BFF21}" type="slidenum">
              <a:rPr lang="zh-CN" altLang="en-US" sz="1200" smtClean="0"/>
              <a:pPr/>
              <a:t>105</a:t>
            </a:fld>
            <a:endParaRPr lang="en-US" altLang="zh-CN" sz="1200" smtClean="0"/>
          </a:p>
        </p:txBody>
      </p:sp>
      <p:sp>
        <p:nvSpPr>
          <p:cNvPr id="252931" name="Rectangle 2"/>
          <p:cNvSpPr>
            <a:spLocks noChangeArrowheads="1" noTextEdit="1"/>
          </p:cNvSpPr>
          <p:nvPr>
            <p:ph type="sldImg"/>
          </p:nvPr>
        </p:nvSpPr>
        <p:spPr>
          <a:ln/>
        </p:spPr>
      </p:sp>
      <p:sp>
        <p:nvSpPr>
          <p:cNvPr id="25293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3B9AFFC-7D6A-4A98-8827-62D1A16D5813}" type="slidenum">
              <a:rPr lang="zh-CN" altLang="en-US" sz="1200" smtClean="0"/>
              <a:pPr/>
              <a:t>106</a:t>
            </a:fld>
            <a:endParaRPr lang="en-US" altLang="zh-CN" sz="1200" smtClean="0"/>
          </a:p>
        </p:txBody>
      </p:sp>
      <p:sp>
        <p:nvSpPr>
          <p:cNvPr id="253955" name="Rectangle 2"/>
          <p:cNvSpPr>
            <a:spLocks noChangeArrowheads="1" noTextEdit="1"/>
          </p:cNvSpPr>
          <p:nvPr>
            <p:ph type="sldImg"/>
          </p:nvPr>
        </p:nvSpPr>
        <p:spPr>
          <a:ln/>
        </p:spPr>
      </p:sp>
      <p:sp>
        <p:nvSpPr>
          <p:cNvPr id="25395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B44186A-F104-485B-B03F-18C3DC22BD63}" type="slidenum">
              <a:rPr lang="zh-CN" altLang="en-US" sz="1200" smtClean="0"/>
              <a:pPr/>
              <a:t>107</a:t>
            </a:fld>
            <a:endParaRPr lang="en-US" altLang="zh-CN" sz="1200" smtClean="0"/>
          </a:p>
        </p:txBody>
      </p:sp>
      <p:sp>
        <p:nvSpPr>
          <p:cNvPr id="254979" name="Rectangle 2"/>
          <p:cNvSpPr>
            <a:spLocks noChangeArrowheads="1" noTextEdit="1"/>
          </p:cNvSpPr>
          <p:nvPr>
            <p:ph type="sldImg"/>
          </p:nvPr>
        </p:nvSpPr>
        <p:spPr>
          <a:ln/>
        </p:spPr>
      </p:sp>
      <p:sp>
        <p:nvSpPr>
          <p:cNvPr id="25498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EDF1D99-B230-49DE-8554-A397A658C785}" type="slidenum">
              <a:rPr lang="zh-CN" altLang="en-US" sz="1200" smtClean="0"/>
              <a:pPr/>
              <a:t>108</a:t>
            </a:fld>
            <a:endParaRPr lang="en-US" altLang="zh-CN" sz="1200" smtClean="0"/>
          </a:p>
        </p:txBody>
      </p:sp>
      <p:sp>
        <p:nvSpPr>
          <p:cNvPr id="256003" name="Rectangle 2"/>
          <p:cNvSpPr>
            <a:spLocks noChangeArrowheads="1" noTextEdit="1"/>
          </p:cNvSpPr>
          <p:nvPr>
            <p:ph type="sldImg"/>
          </p:nvPr>
        </p:nvSpPr>
        <p:spPr>
          <a:ln/>
        </p:spPr>
      </p:sp>
      <p:sp>
        <p:nvSpPr>
          <p:cNvPr id="25600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0CBCEE8-94C6-48D0-B061-337EBF3CC82B}" type="slidenum">
              <a:rPr lang="zh-CN" altLang="en-US" sz="1200" smtClean="0"/>
              <a:pPr/>
              <a:t>109</a:t>
            </a:fld>
            <a:endParaRPr lang="en-US" altLang="zh-CN" sz="1200" smtClean="0"/>
          </a:p>
        </p:txBody>
      </p:sp>
      <p:sp>
        <p:nvSpPr>
          <p:cNvPr id="257027" name="Rectangle 2"/>
          <p:cNvSpPr>
            <a:spLocks noChangeArrowheads="1" noTextEdit="1"/>
          </p:cNvSpPr>
          <p:nvPr>
            <p:ph type="sldImg"/>
          </p:nvPr>
        </p:nvSpPr>
        <p:spPr>
          <a:ln/>
        </p:spPr>
      </p:sp>
      <p:sp>
        <p:nvSpPr>
          <p:cNvPr id="25702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F237F3F-C3D5-43C4-A3E4-FC13EC927434}" type="slidenum">
              <a:rPr lang="zh-CN" altLang="en-US" sz="1200" smtClean="0"/>
              <a:pPr/>
              <a:t>11</a:t>
            </a:fld>
            <a:endParaRPr lang="en-US" altLang="zh-CN" sz="1200" smtClean="0"/>
          </a:p>
        </p:txBody>
      </p:sp>
      <p:sp>
        <p:nvSpPr>
          <p:cNvPr id="156675" name="Rectangle 2"/>
          <p:cNvSpPr>
            <a:spLocks noChangeArrowheads="1" noTextEdit="1"/>
          </p:cNvSpPr>
          <p:nvPr>
            <p:ph type="sldImg"/>
          </p:nvPr>
        </p:nvSpPr>
        <p:spPr>
          <a:solidFill>
            <a:srgbClr val="FFFFFF"/>
          </a:solidFill>
          <a:ln/>
        </p:spPr>
      </p:sp>
      <p:sp>
        <p:nvSpPr>
          <p:cNvPr id="15667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15B7FB6-0F60-4673-B857-25EB0C231649}" type="slidenum">
              <a:rPr lang="zh-CN" altLang="en-US" sz="1200" smtClean="0"/>
              <a:pPr/>
              <a:t>110</a:t>
            </a:fld>
            <a:endParaRPr lang="en-US" altLang="zh-CN" sz="1200" smtClean="0"/>
          </a:p>
        </p:txBody>
      </p:sp>
      <p:sp>
        <p:nvSpPr>
          <p:cNvPr id="258051" name="Rectangle 2"/>
          <p:cNvSpPr>
            <a:spLocks noChangeArrowheads="1" noTextEdit="1"/>
          </p:cNvSpPr>
          <p:nvPr>
            <p:ph type="sldImg"/>
          </p:nvPr>
        </p:nvSpPr>
        <p:spPr>
          <a:ln/>
        </p:spPr>
      </p:sp>
      <p:sp>
        <p:nvSpPr>
          <p:cNvPr id="25805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BBCA00C-D12E-486B-A8F4-9DD8E388D5A9}" type="slidenum">
              <a:rPr lang="zh-CN" altLang="en-US" sz="1200" smtClean="0"/>
              <a:pPr/>
              <a:t>111</a:t>
            </a:fld>
            <a:endParaRPr lang="en-US" altLang="zh-CN" sz="1200" smtClean="0"/>
          </a:p>
        </p:txBody>
      </p:sp>
      <p:sp>
        <p:nvSpPr>
          <p:cNvPr id="259075" name="Rectangle 2"/>
          <p:cNvSpPr>
            <a:spLocks noChangeArrowheads="1" noTextEdit="1"/>
          </p:cNvSpPr>
          <p:nvPr>
            <p:ph type="sldImg"/>
          </p:nvPr>
        </p:nvSpPr>
        <p:spPr>
          <a:ln/>
        </p:spPr>
      </p:sp>
      <p:sp>
        <p:nvSpPr>
          <p:cNvPr id="25907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4B33CE0-CCD4-440C-81E9-2518700F8D10}" type="slidenum">
              <a:rPr lang="zh-CN" altLang="en-US" sz="1200" smtClean="0"/>
              <a:pPr/>
              <a:t>112</a:t>
            </a:fld>
            <a:endParaRPr lang="en-US" altLang="zh-CN" sz="1200" smtClean="0"/>
          </a:p>
        </p:txBody>
      </p:sp>
      <p:sp>
        <p:nvSpPr>
          <p:cNvPr id="260099" name="Rectangle 2"/>
          <p:cNvSpPr>
            <a:spLocks noChangeArrowheads="1" noTextEdit="1"/>
          </p:cNvSpPr>
          <p:nvPr>
            <p:ph type="sldImg"/>
          </p:nvPr>
        </p:nvSpPr>
        <p:spPr>
          <a:ln/>
        </p:spPr>
      </p:sp>
      <p:sp>
        <p:nvSpPr>
          <p:cNvPr id="26010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1475A47-37AA-4FBA-8CA2-9CD068AD1DF4}" type="slidenum">
              <a:rPr lang="zh-CN" altLang="en-US" sz="1200" smtClean="0"/>
              <a:pPr/>
              <a:t>113</a:t>
            </a:fld>
            <a:endParaRPr lang="en-US" altLang="zh-CN" sz="1200" smtClean="0"/>
          </a:p>
        </p:txBody>
      </p:sp>
      <p:sp>
        <p:nvSpPr>
          <p:cNvPr id="261123" name="Rectangle 2"/>
          <p:cNvSpPr>
            <a:spLocks noChangeArrowheads="1" noTextEdit="1"/>
          </p:cNvSpPr>
          <p:nvPr>
            <p:ph type="sldImg"/>
          </p:nvPr>
        </p:nvSpPr>
        <p:spPr>
          <a:ln/>
        </p:spPr>
      </p:sp>
      <p:sp>
        <p:nvSpPr>
          <p:cNvPr id="26112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16211B6-82A8-4E7F-8E53-11F90CDD5D9E}" type="slidenum">
              <a:rPr lang="zh-CN" altLang="en-US" sz="1200" smtClean="0"/>
              <a:pPr/>
              <a:t>114</a:t>
            </a:fld>
            <a:endParaRPr lang="en-US" altLang="zh-CN" sz="1200" smtClean="0"/>
          </a:p>
        </p:txBody>
      </p:sp>
      <p:sp>
        <p:nvSpPr>
          <p:cNvPr id="262147" name="Rectangle 2"/>
          <p:cNvSpPr>
            <a:spLocks noChangeArrowheads="1" noTextEdit="1"/>
          </p:cNvSpPr>
          <p:nvPr>
            <p:ph type="sldImg"/>
          </p:nvPr>
        </p:nvSpPr>
        <p:spPr>
          <a:ln/>
        </p:spPr>
      </p:sp>
      <p:sp>
        <p:nvSpPr>
          <p:cNvPr id="26214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3CF74EA-B181-4B8F-AF69-530F54608DF6}" type="slidenum">
              <a:rPr lang="zh-CN" altLang="en-US" sz="1200" smtClean="0"/>
              <a:pPr/>
              <a:t>115</a:t>
            </a:fld>
            <a:endParaRPr lang="en-US" altLang="zh-CN" sz="1200" smtClean="0"/>
          </a:p>
        </p:txBody>
      </p:sp>
      <p:sp>
        <p:nvSpPr>
          <p:cNvPr id="263171" name="Rectangle 2"/>
          <p:cNvSpPr>
            <a:spLocks noChangeArrowheads="1" noTextEdit="1"/>
          </p:cNvSpPr>
          <p:nvPr>
            <p:ph type="sldImg"/>
          </p:nvPr>
        </p:nvSpPr>
        <p:spPr>
          <a:ln/>
        </p:spPr>
      </p:sp>
      <p:sp>
        <p:nvSpPr>
          <p:cNvPr id="26317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F3A9616-8E72-4F96-8E74-19D75882AFA5}" type="slidenum">
              <a:rPr lang="zh-CN" altLang="en-US" sz="1200" smtClean="0"/>
              <a:pPr/>
              <a:t>116</a:t>
            </a:fld>
            <a:endParaRPr lang="en-US" altLang="zh-CN" sz="1200" smtClean="0"/>
          </a:p>
        </p:txBody>
      </p:sp>
      <p:sp>
        <p:nvSpPr>
          <p:cNvPr id="264195" name="Rectangle 2"/>
          <p:cNvSpPr>
            <a:spLocks noChangeArrowheads="1" noTextEdit="1"/>
          </p:cNvSpPr>
          <p:nvPr>
            <p:ph type="sldImg"/>
          </p:nvPr>
        </p:nvSpPr>
        <p:spPr>
          <a:ln/>
        </p:spPr>
      </p:sp>
      <p:sp>
        <p:nvSpPr>
          <p:cNvPr id="26419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7F673E3-E09C-47C0-9D5F-618DF39D51E4}" type="slidenum">
              <a:rPr lang="zh-CN" altLang="en-US" sz="1200" smtClean="0"/>
              <a:pPr/>
              <a:t>117</a:t>
            </a:fld>
            <a:endParaRPr lang="en-US" altLang="zh-CN" sz="1200" smtClean="0"/>
          </a:p>
        </p:txBody>
      </p:sp>
      <p:sp>
        <p:nvSpPr>
          <p:cNvPr id="265219" name="Rectangle 2"/>
          <p:cNvSpPr>
            <a:spLocks noChangeArrowheads="1" noTextEdit="1"/>
          </p:cNvSpPr>
          <p:nvPr>
            <p:ph type="sldImg"/>
          </p:nvPr>
        </p:nvSpPr>
        <p:spPr>
          <a:ln/>
        </p:spPr>
      </p:sp>
      <p:sp>
        <p:nvSpPr>
          <p:cNvPr id="26522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AFDFC83-AD57-4F1B-8C11-66670398FE58}" type="slidenum">
              <a:rPr lang="zh-CN" altLang="en-US" sz="1200" smtClean="0"/>
              <a:pPr/>
              <a:t>118</a:t>
            </a:fld>
            <a:endParaRPr lang="en-US" altLang="zh-CN" sz="1200" smtClean="0"/>
          </a:p>
        </p:txBody>
      </p:sp>
      <p:sp>
        <p:nvSpPr>
          <p:cNvPr id="266243" name="Rectangle 2"/>
          <p:cNvSpPr>
            <a:spLocks noChangeArrowheads="1" noTextEdit="1"/>
          </p:cNvSpPr>
          <p:nvPr>
            <p:ph type="sldImg"/>
          </p:nvPr>
        </p:nvSpPr>
        <p:spPr>
          <a:ln/>
        </p:spPr>
      </p:sp>
      <p:sp>
        <p:nvSpPr>
          <p:cNvPr id="26624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CC9DF03-3EA8-4380-8825-939BC01AB390}" type="slidenum">
              <a:rPr lang="zh-CN" altLang="en-US" sz="1200" smtClean="0"/>
              <a:pPr/>
              <a:t>119</a:t>
            </a:fld>
            <a:endParaRPr lang="en-US" altLang="zh-CN" sz="1200" smtClean="0"/>
          </a:p>
        </p:txBody>
      </p:sp>
      <p:sp>
        <p:nvSpPr>
          <p:cNvPr id="267267" name="Rectangle 2"/>
          <p:cNvSpPr>
            <a:spLocks noChangeArrowheads="1" noTextEdit="1"/>
          </p:cNvSpPr>
          <p:nvPr>
            <p:ph type="sldImg"/>
          </p:nvPr>
        </p:nvSpPr>
        <p:spPr>
          <a:ln/>
        </p:spPr>
      </p:sp>
      <p:sp>
        <p:nvSpPr>
          <p:cNvPr id="26726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E531C92-02E2-4024-8894-76AF8322D613}" type="slidenum">
              <a:rPr lang="zh-CN" altLang="en-US" sz="1200" smtClean="0"/>
              <a:pPr/>
              <a:t>12</a:t>
            </a:fld>
            <a:endParaRPr lang="en-US" altLang="zh-CN" sz="1200" smtClean="0"/>
          </a:p>
        </p:txBody>
      </p:sp>
      <p:sp>
        <p:nvSpPr>
          <p:cNvPr id="157699" name="Rectangle 2"/>
          <p:cNvSpPr>
            <a:spLocks noChangeArrowheads="1" noTextEdit="1"/>
          </p:cNvSpPr>
          <p:nvPr>
            <p:ph type="sldImg"/>
          </p:nvPr>
        </p:nvSpPr>
        <p:spPr>
          <a:solidFill>
            <a:srgbClr val="FFFFFF"/>
          </a:solidFill>
          <a:ln/>
        </p:spPr>
      </p:sp>
      <p:sp>
        <p:nvSpPr>
          <p:cNvPr id="15770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F92D560-E1D9-4BDE-9B38-E603714603C2}" type="slidenum">
              <a:rPr lang="zh-CN" altLang="en-US" sz="1200" smtClean="0"/>
              <a:pPr/>
              <a:t>120</a:t>
            </a:fld>
            <a:endParaRPr lang="en-US" altLang="zh-CN" sz="1200" smtClean="0"/>
          </a:p>
        </p:txBody>
      </p:sp>
      <p:sp>
        <p:nvSpPr>
          <p:cNvPr id="268291" name="Rectangle 2"/>
          <p:cNvSpPr>
            <a:spLocks noChangeArrowheads="1" noTextEdit="1"/>
          </p:cNvSpPr>
          <p:nvPr>
            <p:ph type="sldImg"/>
          </p:nvPr>
        </p:nvSpPr>
        <p:spPr>
          <a:ln/>
        </p:spPr>
      </p:sp>
      <p:sp>
        <p:nvSpPr>
          <p:cNvPr id="26829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A508BFF-E694-4199-ABE2-DC3CA95D4604}" type="slidenum">
              <a:rPr lang="zh-CN" altLang="en-US" sz="1200" smtClean="0"/>
              <a:pPr/>
              <a:t>121</a:t>
            </a:fld>
            <a:endParaRPr lang="en-US" altLang="zh-CN" sz="1200" smtClean="0"/>
          </a:p>
        </p:txBody>
      </p:sp>
      <p:sp>
        <p:nvSpPr>
          <p:cNvPr id="269315" name="Rectangle 2"/>
          <p:cNvSpPr>
            <a:spLocks noChangeArrowheads="1" noTextEdit="1"/>
          </p:cNvSpPr>
          <p:nvPr>
            <p:ph type="sldImg"/>
          </p:nvPr>
        </p:nvSpPr>
        <p:spPr>
          <a:ln/>
        </p:spPr>
      </p:sp>
      <p:sp>
        <p:nvSpPr>
          <p:cNvPr id="26931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6E6DE46-78C2-4157-8A96-B0B9D2D8ECA9}" type="slidenum">
              <a:rPr lang="zh-CN" altLang="en-US" sz="1200" smtClean="0"/>
              <a:pPr/>
              <a:t>122</a:t>
            </a:fld>
            <a:endParaRPr lang="en-US" altLang="zh-CN" sz="1200" smtClean="0"/>
          </a:p>
        </p:txBody>
      </p:sp>
      <p:sp>
        <p:nvSpPr>
          <p:cNvPr id="270339" name="Rectangle 2"/>
          <p:cNvSpPr>
            <a:spLocks noChangeArrowheads="1" noTextEdit="1"/>
          </p:cNvSpPr>
          <p:nvPr>
            <p:ph type="sldImg"/>
          </p:nvPr>
        </p:nvSpPr>
        <p:spPr>
          <a:ln/>
        </p:spPr>
      </p:sp>
      <p:sp>
        <p:nvSpPr>
          <p:cNvPr id="27034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3B26989-D07A-482F-B71F-DF6FA82B0EED}" type="slidenum">
              <a:rPr lang="zh-CN" altLang="en-US" sz="1200" smtClean="0"/>
              <a:pPr/>
              <a:t>123</a:t>
            </a:fld>
            <a:endParaRPr lang="en-US" altLang="zh-CN" sz="1200" smtClean="0"/>
          </a:p>
        </p:txBody>
      </p:sp>
      <p:sp>
        <p:nvSpPr>
          <p:cNvPr id="271363" name="Rectangle 2"/>
          <p:cNvSpPr>
            <a:spLocks noChangeArrowheads="1" noTextEdit="1"/>
          </p:cNvSpPr>
          <p:nvPr>
            <p:ph type="sldImg"/>
          </p:nvPr>
        </p:nvSpPr>
        <p:spPr>
          <a:ln/>
        </p:spPr>
      </p:sp>
      <p:sp>
        <p:nvSpPr>
          <p:cNvPr id="27136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03CCC55-05D1-4C5D-B89E-1C2D4477D978}" type="slidenum">
              <a:rPr lang="zh-CN" altLang="en-US" sz="1200" smtClean="0"/>
              <a:pPr/>
              <a:t>124</a:t>
            </a:fld>
            <a:endParaRPr lang="en-US" altLang="zh-CN" sz="1200" smtClean="0"/>
          </a:p>
        </p:txBody>
      </p:sp>
      <p:sp>
        <p:nvSpPr>
          <p:cNvPr id="272387" name="Rectangle 2"/>
          <p:cNvSpPr>
            <a:spLocks noChangeArrowheads="1" noTextEdit="1"/>
          </p:cNvSpPr>
          <p:nvPr>
            <p:ph type="sldImg"/>
          </p:nvPr>
        </p:nvSpPr>
        <p:spPr>
          <a:ln/>
        </p:spPr>
      </p:sp>
      <p:sp>
        <p:nvSpPr>
          <p:cNvPr id="27238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C937DD4-50E7-4640-AB45-F2F5F3C3CD4D}" type="slidenum">
              <a:rPr lang="zh-CN" altLang="en-US" sz="1200" smtClean="0"/>
              <a:pPr/>
              <a:t>125</a:t>
            </a:fld>
            <a:endParaRPr lang="en-US" altLang="zh-CN" sz="1200" smtClean="0"/>
          </a:p>
        </p:txBody>
      </p:sp>
      <p:sp>
        <p:nvSpPr>
          <p:cNvPr id="273411" name="Rectangle 2"/>
          <p:cNvSpPr>
            <a:spLocks noChangeArrowheads="1" noTextEdit="1"/>
          </p:cNvSpPr>
          <p:nvPr>
            <p:ph type="sldImg"/>
          </p:nvPr>
        </p:nvSpPr>
        <p:spPr>
          <a:ln/>
        </p:spPr>
      </p:sp>
      <p:sp>
        <p:nvSpPr>
          <p:cNvPr id="27341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B07D150-4FA8-463F-860F-E738B4223A8A}" type="slidenum">
              <a:rPr lang="zh-CN" altLang="en-US" sz="1200" smtClean="0"/>
              <a:pPr/>
              <a:t>126</a:t>
            </a:fld>
            <a:endParaRPr lang="en-US" altLang="zh-CN" sz="1200" smtClean="0"/>
          </a:p>
        </p:txBody>
      </p:sp>
      <p:sp>
        <p:nvSpPr>
          <p:cNvPr id="274435" name="Rectangle 2"/>
          <p:cNvSpPr>
            <a:spLocks noChangeArrowheads="1" noTextEdit="1"/>
          </p:cNvSpPr>
          <p:nvPr>
            <p:ph type="sldImg"/>
          </p:nvPr>
        </p:nvSpPr>
        <p:spPr>
          <a:ln/>
        </p:spPr>
      </p:sp>
      <p:sp>
        <p:nvSpPr>
          <p:cNvPr id="27443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73348A7-17C0-4611-8884-916366A1829E}" type="slidenum">
              <a:rPr lang="zh-CN" altLang="en-US" sz="1200" smtClean="0"/>
              <a:pPr/>
              <a:t>127</a:t>
            </a:fld>
            <a:endParaRPr lang="en-US" altLang="zh-CN" sz="1200" smtClean="0"/>
          </a:p>
        </p:txBody>
      </p:sp>
      <p:sp>
        <p:nvSpPr>
          <p:cNvPr id="275459" name="Rectangle 2"/>
          <p:cNvSpPr>
            <a:spLocks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D1FCDA7-5E6F-45F6-9045-2D84D1D66E78}" type="slidenum">
              <a:rPr lang="zh-CN" altLang="en-US" sz="1200" smtClean="0"/>
              <a:pPr/>
              <a:t>128</a:t>
            </a:fld>
            <a:endParaRPr lang="en-US" altLang="zh-CN" sz="1200" smtClean="0"/>
          </a:p>
        </p:txBody>
      </p:sp>
      <p:sp>
        <p:nvSpPr>
          <p:cNvPr id="276483" name="Rectangle 2"/>
          <p:cNvSpPr>
            <a:spLocks noChangeArrowheads="1" noTextEdit="1"/>
          </p:cNvSpPr>
          <p:nvPr>
            <p:ph type="sldImg"/>
          </p:nvPr>
        </p:nvSpPr>
        <p:spPr>
          <a:ln/>
        </p:spPr>
      </p:sp>
      <p:sp>
        <p:nvSpPr>
          <p:cNvPr id="27648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21C89E4-D312-4146-8D85-666773730BE0}" type="slidenum">
              <a:rPr lang="zh-CN" altLang="en-US" sz="1200" smtClean="0"/>
              <a:pPr/>
              <a:t>129</a:t>
            </a:fld>
            <a:endParaRPr lang="en-US" altLang="zh-CN" sz="1200" smtClean="0"/>
          </a:p>
        </p:txBody>
      </p:sp>
      <p:sp>
        <p:nvSpPr>
          <p:cNvPr id="277507" name="Rectangle 2"/>
          <p:cNvSpPr>
            <a:spLocks noChangeArrowheads="1" noTextEdit="1"/>
          </p:cNvSpPr>
          <p:nvPr>
            <p:ph type="sldImg"/>
          </p:nvPr>
        </p:nvSpPr>
        <p:spPr>
          <a:ln/>
        </p:spPr>
      </p:sp>
      <p:sp>
        <p:nvSpPr>
          <p:cNvPr id="27750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0D3A495-A82D-4115-A3FD-E4905E90491F}" type="slidenum">
              <a:rPr lang="zh-CN" altLang="en-US" sz="1200" smtClean="0"/>
              <a:pPr/>
              <a:t>13</a:t>
            </a:fld>
            <a:endParaRPr lang="en-US" altLang="zh-CN" sz="1200" smtClean="0"/>
          </a:p>
        </p:txBody>
      </p:sp>
      <p:sp>
        <p:nvSpPr>
          <p:cNvPr id="158723" name="Rectangle 2"/>
          <p:cNvSpPr>
            <a:spLocks noChangeArrowheads="1" noTextEdit="1"/>
          </p:cNvSpPr>
          <p:nvPr>
            <p:ph type="sldImg"/>
          </p:nvPr>
        </p:nvSpPr>
        <p:spPr>
          <a:solidFill>
            <a:srgbClr val="FFFFFF"/>
          </a:solidFill>
          <a:ln/>
        </p:spPr>
      </p:sp>
      <p:sp>
        <p:nvSpPr>
          <p:cNvPr id="15872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D1668C8-AAFF-48F7-B29A-4250FE4A6DB6}" type="slidenum">
              <a:rPr lang="zh-CN" altLang="en-US" sz="1200" smtClean="0"/>
              <a:pPr/>
              <a:t>130</a:t>
            </a:fld>
            <a:endParaRPr lang="en-US" altLang="zh-CN" sz="1200" smtClean="0"/>
          </a:p>
        </p:txBody>
      </p:sp>
      <p:sp>
        <p:nvSpPr>
          <p:cNvPr id="278531" name="Rectangle 2"/>
          <p:cNvSpPr>
            <a:spLocks noChangeArrowheads="1" noTextEdit="1"/>
          </p:cNvSpPr>
          <p:nvPr>
            <p:ph type="sldImg"/>
          </p:nvPr>
        </p:nvSpPr>
        <p:spPr>
          <a:ln/>
        </p:spPr>
      </p:sp>
      <p:sp>
        <p:nvSpPr>
          <p:cNvPr id="27853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F3226A7-6FC7-4902-8324-0B33C327EA5D}" type="slidenum">
              <a:rPr lang="zh-CN" altLang="en-US" sz="1200" smtClean="0"/>
              <a:pPr/>
              <a:t>131</a:t>
            </a:fld>
            <a:endParaRPr lang="en-US" altLang="zh-CN" sz="1200" smtClean="0"/>
          </a:p>
        </p:txBody>
      </p:sp>
      <p:sp>
        <p:nvSpPr>
          <p:cNvPr id="279555" name="Rectangle 2"/>
          <p:cNvSpPr>
            <a:spLocks noChangeArrowheads="1" noTextEdit="1"/>
          </p:cNvSpPr>
          <p:nvPr>
            <p:ph type="sldImg"/>
          </p:nvPr>
        </p:nvSpPr>
        <p:spPr>
          <a:ln/>
        </p:spPr>
      </p:sp>
      <p:sp>
        <p:nvSpPr>
          <p:cNvPr id="27955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545C652-778E-4A29-9826-AE855F0D91F4}" type="slidenum">
              <a:rPr lang="zh-CN" altLang="en-US" sz="1200" smtClean="0"/>
              <a:pPr/>
              <a:t>132</a:t>
            </a:fld>
            <a:endParaRPr lang="en-US" altLang="zh-CN" sz="1200" smtClean="0"/>
          </a:p>
        </p:txBody>
      </p:sp>
      <p:sp>
        <p:nvSpPr>
          <p:cNvPr id="280579" name="Rectangle 2"/>
          <p:cNvSpPr>
            <a:spLocks noChangeArrowheads="1" noTextEdit="1"/>
          </p:cNvSpPr>
          <p:nvPr>
            <p:ph type="sldImg"/>
          </p:nvPr>
        </p:nvSpPr>
        <p:spPr>
          <a:ln/>
        </p:spPr>
      </p:sp>
      <p:sp>
        <p:nvSpPr>
          <p:cNvPr id="28058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1EC91C5-4F82-4136-A19A-114EDDC86E69}" type="slidenum">
              <a:rPr lang="zh-CN" altLang="en-US" sz="1200" smtClean="0"/>
              <a:pPr/>
              <a:t>133</a:t>
            </a:fld>
            <a:endParaRPr lang="en-US" altLang="zh-CN" sz="1200" smtClean="0"/>
          </a:p>
        </p:txBody>
      </p:sp>
      <p:sp>
        <p:nvSpPr>
          <p:cNvPr id="281603" name="Rectangle 2"/>
          <p:cNvSpPr>
            <a:spLocks noChangeArrowheads="1" noTextEdit="1"/>
          </p:cNvSpPr>
          <p:nvPr>
            <p:ph type="sldImg"/>
          </p:nvPr>
        </p:nvSpPr>
        <p:spPr>
          <a:ln/>
        </p:spPr>
      </p:sp>
      <p:sp>
        <p:nvSpPr>
          <p:cNvPr id="28160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0C94E44-A80C-422A-A560-4100E0EF5FBF}" type="slidenum">
              <a:rPr lang="zh-CN" altLang="en-US" sz="1200" smtClean="0"/>
              <a:pPr/>
              <a:t>134</a:t>
            </a:fld>
            <a:endParaRPr lang="en-US" altLang="zh-CN" sz="1200" smtClean="0"/>
          </a:p>
        </p:txBody>
      </p:sp>
      <p:sp>
        <p:nvSpPr>
          <p:cNvPr id="282627" name="Rectangle 2"/>
          <p:cNvSpPr>
            <a:spLocks noChangeArrowheads="1" noTextEdit="1"/>
          </p:cNvSpPr>
          <p:nvPr>
            <p:ph type="sldImg"/>
          </p:nvPr>
        </p:nvSpPr>
        <p:spPr>
          <a:ln/>
        </p:spPr>
      </p:sp>
      <p:sp>
        <p:nvSpPr>
          <p:cNvPr id="28262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996F629-42DF-4E7E-AE6E-5BAE28AA63F7}" type="slidenum">
              <a:rPr lang="zh-CN" altLang="en-US" sz="1200" smtClean="0"/>
              <a:pPr/>
              <a:t>135</a:t>
            </a:fld>
            <a:endParaRPr lang="en-US" altLang="zh-CN" sz="1200" smtClean="0"/>
          </a:p>
        </p:txBody>
      </p:sp>
      <p:sp>
        <p:nvSpPr>
          <p:cNvPr id="283651" name="Rectangle 2"/>
          <p:cNvSpPr>
            <a:spLocks noChangeArrowheads="1" noTextEdit="1"/>
          </p:cNvSpPr>
          <p:nvPr>
            <p:ph type="sldImg"/>
          </p:nvPr>
        </p:nvSpPr>
        <p:spPr>
          <a:ln/>
        </p:spPr>
      </p:sp>
      <p:sp>
        <p:nvSpPr>
          <p:cNvPr id="28365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E91CDB8-DCC6-4A0C-BC6E-4478B8EB1B88}" type="slidenum">
              <a:rPr lang="zh-CN" altLang="en-US" sz="1200" smtClean="0"/>
              <a:pPr/>
              <a:t>136</a:t>
            </a:fld>
            <a:endParaRPr lang="en-US" altLang="zh-CN" sz="1200" smtClean="0"/>
          </a:p>
        </p:txBody>
      </p:sp>
      <p:sp>
        <p:nvSpPr>
          <p:cNvPr id="284675" name="Rectangle 2"/>
          <p:cNvSpPr>
            <a:spLocks noChangeArrowheads="1" noTextEdit="1"/>
          </p:cNvSpPr>
          <p:nvPr>
            <p:ph type="sldImg"/>
          </p:nvPr>
        </p:nvSpPr>
        <p:spPr>
          <a:ln/>
        </p:spPr>
      </p:sp>
      <p:sp>
        <p:nvSpPr>
          <p:cNvPr id="28467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DE3AB0C-FC4C-45E3-8841-3EAAC8D37691}" type="slidenum">
              <a:rPr lang="zh-CN" altLang="en-US" sz="1200" smtClean="0"/>
              <a:pPr/>
              <a:t>137</a:t>
            </a:fld>
            <a:endParaRPr lang="en-US" altLang="zh-CN" sz="1200" smtClean="0"/>
          </a:p>
        </p:txBody>
      </p:sp>
      <p:sp>
        <p:nvSpPr>
          <p:cNvPr id="285699" name="Rectangle 2"/>
          <p:cNvSpPr>
            <a:spLocks noChangeArrowheads="1" noTextEdit="1"/>
          </p:cNvSpPr>
          <p:nvPr>
            <p:ph type="sldImg"/>
          </p:nvPr>
        </p:nvSpPr>
        <p:spPr>
          <a:ln/>
        </p:spPr>
      </p:sp>
      <p:sp>
        <p:nvSpPr>
          <p:cNvPr id="28570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61A17DF-2CBC-4418-B79A-2B2F8C3A3A99}" type="slidenum">
              <a:rPr lang="zh-CN" altLang="en-US" sz="1200" smtClean="0"/>
              <a:pPr/>
              <a:t>138</a:t>
            </a:fld>
            <a:endParaRPr lang="en-US" altLang="zh-CN" sz="1200" smtClean="0"/>
          </a:p>
        </p:txBody>
      </p:sp>
      <p:sp>
        <p:nvSpPr>
          <p:cNvPr id="286723" name="Rectangle 2"/>
          <p:cNvSpPr>
            <a:spLocks noChangeArrowheads="1" noTextEdit="1"/>
          </p:cNvSpPr>
          <p:nvPr>
            <p:ph type="sldImg"/>
          </p:nvPr>
        </p:nvSpPr>
        <p:spPr>
          <a:ln/>
        </p:spPr>
      </p:sp>
      <p:sp>
        <p:nvSpPr>
          <p:cNvPr id="28672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7995E6F-4118-42B1-A8F7-C0531E9E9DAA}" type="slidenum">
              <a:rPr lang="zh-CN" altLang="en-US" sz="1200" smtClean="0"/>
              <a:pPr/>
              <a:t>139</a:t>
            </a:fld>
            <a:endParaRPr lang="en-US" altLang="zh-CN" sz="1200" smtClean="0"/>
          </a:p>
        </p:txBody>
      </p:sp>
      <p:sp>
        <p:nvSpPr>
          <p:cNvPr id="287747" name="Rectangle 2"/>
          <p:cNvSpPr>
            <a:spLocks noChangeArrowheads="1" noTextEdit="1"/>
          </p:cNvSpPr>
          <p:nvPr>
            <p:ph type="sldImg"/>
          </p:nvPr>
        </p:nvSpPr>
        <p:spPr>
          <a:ln/>
        </p:spPr>
      </p:sp>
      <p:sp>
        <p:nvSpPr>
          <p:cNvPr id="28774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2B88E12-A2F9-442F-9ABE-B7FD41AA7807}" type="slidenum">
              <a:rPr lang="zh-CN" altLang="en-US" sz="1200" smtClean="0"/>
              <a:pPr/>
              <a:t>14</a:t>
            </a:fld>
            <a:endParaRPr lang="en-US" altLang="zh-CN" sz="1200" smtClean="0"/>
          </a:p>
        </p:txBody>
      </p:sp>
      <p:sp>
        <p:nvSpPr>
          <p:cNvPr id="159747" name="Rectangle 2"/>
          <p:cNvSpPr>
            <a:spLocks noChangeArrowheads="1" noTextEdit="1"/>
          </p:cNvSpPr>
          <p:nvPr>
            <p:ph type="sldImg"/>
          </p:nvPr>
        </p:nvSpPr>
        <p:spPr>
          <a:solidFill>
            <a:srgbClr val="FFFFFF"/>
          </a:solidFill>
          <a:ln/>
        </p:spPr>
      </p:sp>
      <p:sp>
        <p:nvSpPr>
          <p:cNvPr id="15974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D434D6A-E5D9-46D5-83F0-40839D01B4BF}" type="slidenum">
              <a:rPr lang="zh-CN" altLang="en-US" sz="1200" smtClean="0"/>
              <a:pPr/>
              <a:t>140</a:t>
            </a:fld>
            <a:endParaRPr lang="en-US" altLang="zh-CN" sz="1200" smtClean="0"/>
          </a:p>
        </p:txBody>
      </p:sp>
      <p:sp>
        <p:nvSpPr>
          <p:cNvPr id="288771" name="Rectangle 2"/>
          <p:cNvSpPr>
            <a:spLocks noChangeArrowheads="1" noTextEdit="1"/>
          </p:cNvSpPr>
          <p:nvPr>
            <p:ph type="sldImg"/>
          </p:nvPr>
        </p:nvSpPr>
        <p:spPr>
          <a:ln/>
        </p:spPr>
      </p:sp>
      <p:sp>
        <p:nvSpPr>
          <p:cNvPr id="28877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42D59AE-8258-4A6D-92DB-382F3BAF92E1}" type="slidenum">
              <a:rPr lang="zh-CN" altLang="en-US" sz="1200" smtClean="0"/>
              <a:pPr/>
              <a:t>15</a:t>
            </a:fld>
            <a:endParaRPr lang="en-US" altLang="zh-CN" sz="1200" smtClean="0"/>
          </a:p>
        </p:txBody>
      </p:sp>
      <p:sp>
        <p:nvSpPr>
          <p:cNvPr id="160771" name="Rectangle 2"/>
          <p:cNvSpPr>
            <a:spLocks noChangeArrowheads="1" noTextEdit="1"/>
          </p:cNvSpPr>
          <p:nvPr>
            <p:ph type="sldImg"/>
          </p:nvPr>
        </p:nvSpPr>
        <p:spPr>
          <a:solidFill>
            <a:srgbClr val="FFFFFF"/>
          </a:solidFill>
          <a:ln/>
        </p:spPr>
      </p:sp>
      <p:sp>
        <p:nvSpPr>
          <p:cNvPr id="16077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AB958C8-4BFF-420B-A34C-4C5E9377F054}" type="slidenum">
              <a:rPr lang="zh-CN" altLang="en-US" sz="1200" smtClean="0"/>
              <a:pPr/>
              <a:t>16</a:t>
            </a:fld>
            <a:endParaRPr lang="en-US" altLang="zh-CN" sz="1200" smtClean="0"/>
          </a:p>
        </p:txBody>
      </p:sp>
      <p:sp>
        <p:nvSpPr>
          <p:cNvPr id="161795" name="Rectangle 2"/>
          <p:cNvSpPr>
            <a:spLocks noChangeArrowheads="1" noTextEdit="1"/>
          </p:cNvSpPr>
          <p:nvPr>
            <p:ph type="sldImg"/>
          </p:nvPr>
        </p:nvSpPr>
        <p:spPr>
          <a:solidFill>
            <a:srgbClr val="FFFFFF"/>
          </a:solidFill>
          <a:ln/>
        </p:spPr>
      </p:sp>
      <p:sp>
        <p:nvSpPr>
          <p:cNvPr id="16179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5974AA5-5C2E-4FD0-B648-24C44989B619}" type="slidenum">
              <a:rPr lang="zh-CN" altLang="en-US" sz="1200" smtClean="0"/>
              <a:pPr/>
              <a:t>17</a:t>
            </a:fld>
            <a:endParaRPr lang="en-US" altLang="zh-CN" sz="1200" smtClean="0"/>
          </a:p>
        </p:txBody>
      </p:sp>
      <p:sp>
        <p:nvSpPr>
          <p:cNvPr id="162819" name="Rectangle 2"/>
          <p:cNvSpPr>
            <a:spLocks noChangeArrowheads="1" noTextEdit="1"/>
          </p:cNvSpPr>
          <p:nvPr>
            <p:ph type="sldImg"/>
          </p:nvPr>
        </p:nvSpPr>
        <p:spPr>
          <a:ln/>
        </p:spPr>
      </p:sp>
      <p:sp>
        <p:nvSpPr>
          <p:cNvPr id="16282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4DA1F38-C670-4001-A8F6-16B7733F9686}" type="slidenum">
              <a:rPr lang="zh-CN" altLang="en-US" sz="1200" smtClean="0"/>
              <a:pPr/>
              <a:t>18</a:t>
            </a:fld>
            <a:endParaRPr lang="en-US" altLang="zh-CN" sz="1200" smtClean="0"/>
          </a:p>
        </p:txBody>
      </p:sp>
      <p:sp>
        <p:nvSpPr>
          <p:cNvPr id="163843" name="Rectangle 2"/>
          <p:cNvSpPr>
            <a:spLocks noChangeArrowheads="1" noTextEdit="1"/>
          </p:cNvSpPr>
          <p:nvPr>
            <p:ph type="sldImg"/>
          </p:nvPr>
        </p:nvSpPr>
        <p:spPr>
          <a:solidFill>
            <a:srgbClr val="FFFFFF"/>
          </a:solidFill>
          <a:ln/>
        </p:spPr>
      </p:sp>
      <p:sp>
        <p:nvSpPr>
          <p:cNvPr id="16384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42B3470-2FD4-4D6E-85D1-C906EDE574B6}" type="slidenum">
              <a:rPr lang="zh-CN" altLang="en-US" sz="1200" smtClean="0"/>
              <a:pPr/>
              <a:t>19</a:t>
            </a:fld>
            <a:endParaRPr lang="en-US" altLang="zh-CN" sz="1200" smtClean="0"/>
          </a:p>
        </p:txBody>
      </p:sp>
      <p:sp>
        <p:nvSpPr>
          <p:cNvPr id="164867" name="Rectangle 2"/>
          <p:cNvSpPr>
            <a:spLocks noChangeArrowheads="1" noTextEdit="1"/>
          </p:cNvSpPr>
          <p:nvPr>
            <p:ph type="sldImg"/>
          </p:nvPr>
        </p:nvSpPr>
        <p:spPr>
          <a:solidFill>
            <a:srgbClr val="FFFFFF"/>
          </a:solidFill>
          <a:ln/>
        </p:spPr>
      </p:sp>
      <p:sp>
        <p:nvSpPr>
          <p:cNvPr id="16486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89CC337-1BCA-436C-80EF-CFC1F5B9CE70}" type="slidenum">
              <a:rPr lang="zh-CN" altLang="en-US" sz="1200" smtClean="0"/>
              <a:pPr/>
              <a:t>2</a:t>
            </a:fld>
            <a:endParaRPr lang="en-US" altLang="zh-CN" sz="1200" smtClean="0"/>
          </a:p>
        </p:txBody>
      </p:sp>
      <p:sp>
        <p:nvSpPr>
          <p:cNvPr id="147459" name="Rectangle 2"/>
          <p:cNvSpPr>
            <a:spLocks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3E1EB8F-D46D-4F7B-8627-57A010F84218}" type="slidenum">
              <a:rPr lang="zh-CN" altLang="en-US" sz="1200" smtClean="0"/>
              <a:pPr/>
              <a:t>20</a:t>
            </a:fld>
            <a:endParaRPr lang="en-US" altLang="zh-CN" sz="1200" smtClean="0"/>
          </a:p>
        </p:txBody>
      </p:sp>
      <p:sp>
        <p:nvSpPr>
          <p:cNvPr id="165891" name="Rectangle 2"/>
          <p:cNvSpPr>
            <a:spLocks noChangeArrowheads="1" noTextEdit="1"/>
          </p:cNvSpPr>
          <p:nvPr>
            <p:ph type="sldImg"/>
          </p:nvPr>
        </p:nvSpPr>
        <p:spPr>
          <a:solidFill>
            <a:srgbClr val="FFFFFF"/>
          </a:solidFill>
          <a:ln/>
        </p:spPr>
      </p:sp>
      <p:sp>
        <p:nvSpPr>
          <p:cNvPr id="16589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D51D9AF-156D-42E2-8513-0A519FD7A49A}" type="slidenum">
              <a:rPr lang="zh-CN" altLang="en-US" sz="1200" smtClean="0"/>
              <a:pPr/>
              <a:t>21</a:t>
            </a:fld>
            <a:endParaRPr lang="en-US" altLang="zh-CN" sz="1200" smtClean="0"/>
          </a:p>
        </p:txBody>
      </p:sp>
      <p:sp>
        <p:nvSpPr>
          <p:cNvPr id="166915" name="Rectangle 2"/>
          <p:cNvSpPr>
            <a:spLocks noChangeArrowheads="1" noTextEdit="1"/>
          </p:cNvSpPr>
          <p:nvPr>
            <p:ph type="sldImg"/>
          </p:nvPr>
        </p:nvSpPr>
        <p:spPr>
          <a:solidFill>
            <a:srgbClr val="FFFFFF"/>
          </a:solidFill>
          <a:ln/>
        </p:spPr>
      </p:sp>
      <p:sp>
        <p:nvSpPr>
          <p:cNvPr id="16691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8DD325D-4733-4EAF-B39B-869FA1C05D27}" type="slidenum">
              <a:rPr lang="zh-CN" altLang="en-US" sz="1200" smtClean="0"/>
              <a:pPr/>
              <a:t>22</a:t>
            </a:fld>
            <a:endParaRPr lang="en-US" altLang="zh-CN" sz="1200" smtClean="0"/>
          </a:p>
        </p:txBody>
      </p:sp>
      <p:sp>
        <p:nvSpPr>
          <p:cNvPr id="167939" name="Rectangle 2"/>
          <p:cNvSpPr>
            <a:spLocks noChangeArrowheads="1" noTextEdit="1"/>
          </p:cNvSpPr>
          <p:nvPr>
            <p:ph type="sldImg"/>
          </p:nvPr>
        </p:nvSpPr>
        <p:spPr>
          <a:solidFill>
            <a:srgbClr val="FFFFFF"/>
          </a:solidFill>
          <a:ln/>
        </p:spPr>
      </p:sp>
      <p:sp>
        <p:nvSpPr>
          <p:cNvPr id="16794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67EB070-8520-4C48-8117-61E33B36DABE}" type="slidenum">
              <a:rPr lang="zh-CN" altLang="en-US" sz="1200" smtClean="0"/>
              <a:pPr/>
              <a:t>23</a:t>
            </a:fld>
            <a:endParaRPr lang="en-US" altLang="zh-CN" sz="1200" smtClean="0"/>
          </a:p>
        </p:txBody>
      </p:sp>
      <p:sp>
        <p:nvSpPr>
          <p:cNvPr id="168963" name="Rectangle 2"/>
          <p:cNvSpPr>
            <a:spLocks noChangeArrowheads="1" noTextEdit="1"/>
          </p:cNvSpPr>
          <p:nvPr>
            <p:ph type="sldImg"/>
          </p:nvPr>
        </p:nvSpPr>
        <p:spPr>
          <a:solidFill>
            <a:srgbClr val="FFFFFF"/>
          </a:solidFill>
          <a:ln/>
        </p:spPr>
      </p:sp>
      <p:sp>
        <p:nvSpPr>
          <p:cNvPr id="16896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B494002-DED7-4419-8776-56BD6A3D7485}" type="slidenum">
              <a:rPr lang="zh-CN" altLang="en-US" sz="1200" smtClean="0"/>
              <a:pPr/>
              <a:t>24</a:t>
            </a:fld>
            <a:endParaRPr lang="en-US" altLang="zh-CN" sz="1200" smtClean="0"/>
          </a:p>
        </p:txBody>
      </p:sp>
      <p:sp>
        <p:nvSpPr>
          <p:cNvPr id="169987" name="Rectangle 2"/>
          <p:cNvSpPr>
            <a:spLocks noChangeArrowheads="1" noTextEdit="1"/>
          </p:cNvSpPr>
          <p:nvPr>
            <p:ph type="sldImg"/>
          </p:nvPr>
        </p:nvSpPr>
        <p:spPr>
          <a:solidFill>
            <a:srgbClr val="FFFFFF"/>
          </a:solidFill>
          <a:ln/>
        </p:spPr>
      </p:sp>
      <p:sp>
        <p:nvSpPr>
          <p:cNvPr id="16998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6685F8A-73A6-4DE1-AA4A-F2B009BA1D2B}" type="slidenum">
              <a:rPr lang="zh-CN" altLang="en-US" sz="1200" smtClean="0"/>
              <a:pPr/>
              <a:t>25</a:t>
            </a:fld>
            <a:endParaRPr lang="en-US" altLang="zh-CN" sz="1200" smtClean="0"/>
          </a:p>
        </p:txBody>
      </p:sp>
      <p:sp>
        <p:nvSpPr>
          <p:cNvPr id="171011" name="Rectangle 2"/>
          <p:cNvSpPr>
            <a:spLocks noChangeArrowheads="1" noTextEdit="1"/>
          </p:cNvSpPr>
          <p:nvPr>
            <p:ph type="sldImg"/>
          </p:nvPr>
        </p:nvSpPr>
        <p:spPr>
          <a:solidFill>
            <a:srgbClr val="FFFFFF"/>
          </a:solidFill>
          <a:ln/>
        </p:spPr>
      </p:sp>
      <p:sp>
        <p:nvSpPr>
          <p:cNvPr id="17101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AFFD37C-7DF3-4E5D-A736-C2CDE3328ACF}" type="slidenum">
              <a:rPr lang="zh-CN" altLang="en-US" sz="1200" smtClean="0"/>
              <a:pPr/>
              <a:t>26</a:t>
            </a:fld>
            <a:endParaRPr lang="en-US" altLang="zh-CN" sz="1200" smtClean="0"/>
          </a:p>
        </p:txBody>
      </p:sp>
      <p:sp>
        <p:nvSpPr>
          <p:cNvPr id="172035" name="Rectangle 2"/>
          <p:cNvSpPr>
            <a:spLocks noChangeArrowheads="1" noTextEdit="1"/>
          </p:cNvSpPr>
          <p:nvPr>
            <p:ph type="sldImg"/>
          </p:nvPr>
        </p:nvSpPr>
        <p:spPr>
          <a:solidFill>
            <a:srgbClr val="FFFFFF"/>
          </a:solidFill>
          <a:ln/>
        </p:spPr>
      </p:sp>
      <p:sp>
        <p:nvSpPr>
          <p:cNvPr id="17203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9855683-24DB-4D40-817B-9DDE61CAD50C}" type="slidenum">
              <a:rPr lang="zh-CN" altLang="en-US" sz="1200" smtClean="0"/>
              <a:pPr/>
              <a:t>27</a:t>
            </a:fld>
            <a:endParaRPr lang="en-US" altLang="zh-CN" sz="1200" smtClean="0"/>
          </a:p>
        </p:txBody>
      </p:sp>
      <p:sp>
        <p:nvSpPr>
          <p:cNvPr id="173059" name="Rectangle 2"/>
          <p:cNvSpPr>
            <a:spLocks noChangeArrowheads="1" noTextEdit="1"/>
          </p:cNvSpPr>
          <p:nvPr>
            <p:ph type="sldImg"/>
          </p:nvPr>
        </p:nvSpPr>
        <p:spPr>
          <a:solidFill>
            <a:srgbClr val="FFFFFF"/>
          </a:solidFill>
          <a:ln/>
        </p:spPr>
      </p:sp>
      <p:sp>
        <p:nvSpPr>
          <p:cNvPr id="17306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A4A461F-D2E3-4614-9022-D6921D7D9FCD}" type="slidenum">
              <a:rPr lang="zh-CN" altLang="en-US" sz="1200" smtClean="0"/>
              <a:pPr/>
              <a:t>28</a:t>
            </a:fld>
            <a:endParaRPr lang="en-US" altLang="zh-CN" sz="1200" smtClean="0"/>
          </a:p>
        </p:txBody>
      </p:sp>
      <p:sp>
        <p:nvSpPr>
          <p:cNvPr id="174083" name="Rectangle 2"/>
          <p:cNvSpPr>
            <a:spLocks noChangeArrowheads="1" noTextEdit="1"/>
          </p:cNvSpPr>
          <p:nvPr>
            <p:ph type="sldImg"/>
          </p:nvPr>
        </p:nvSpPr>
        <p:spPr>
          <a:solidFill>
            <a:srgbClr val="FFFFFF"/>
          </a:solidFill>
          <a:ln/>
        </p:spPr>
      </p:sp>
      <p:sp>
        <p:nvSpPr>
          <p:cNvPr id="17408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1751063-3B5C-4403-A398-DF80CA8E7189}" type="slidenum">
              <a:rPr lang="zh-CN" altLang="en-US" sz="1200" smtClean="0"/>
              <a:pPr/>
              <a:t>29</a:t>
            </a:fld>
            <a:endParaRPr lang="en-US" altLang="zh-CN" sz="1200" smtClean="0"/>
          </a:p>
        </p:txBody>
      </p:sp>
      <p:sp>
        <p:nvSpPr>
          <p:cNvPr id="175107" name="Rectangle 2"/>
          <p:cNvSpPr>
            <a:spLocks noChangeArrowheads="1" noTextEdit="1"/>
          </p:cNvSpPr>
          <p:nvPr>
            <p:ph type="sldImg"/>
          </p:nvPr>
        </p:nvSpPr>
        <p:spPr>
          <a:solidFill>
            <a:srgbClr val="FFFFFF"/>
          </a:solidFill>
          <a:ln/>
        </p:spPr>
      </p:sp>
      <p:sp>
        <p:nvSpPr>
          <p:cNvPr id="17510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A7198A8-AE1C-4DED-9558-0A1AC2C844F6}" type="slidenum">
              <a:rPr lang="zh-CN" altLang="en-US" sz="1200" smtClean="0"/>
              <a:pPr/>
              <a:t>3</a:t>
            </a:fld>
            <a:endParaRPr lang="en-US" altLang="zh-CN" sz="1200" smtClean="0"/>
          </a:p>
        </p:txBody>
      </p:sp>
      <p:sp>
        <p:nvSpPr>
          <p:cNvPr id="148483" name="Rectangle 2"/>
          <p:cNvSpPr>
            <a:spLocks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FC6E0F1-1769-46FB-AEBA-1C4568485D9C}" type="slidenum">
              <a:rPr lang="zh-CN" altLang="en-US" sz="1200" smtClean="0"/>
              <a:pPr/>
              <a:t>30</a:t>
            </a:fld>
            <a:endParaRPr lang="en-US" altLang="zh-CN" sz="1200" smtClean="0"/>
          </a:p>
        </p:txBody>
      </p:sp>
      <p:sp>
        <p:nvSpPr>
          <p:cNvPr id="176131" name="Rectangle 2"/>
          <p:cNvSpPr>
            <a:spLocks noChangeArrowheads="1" noTextEdit="1"/>
          </p:cNvSpPr>
          <p:nvPr>
            <p:ph type="sldImg"/>
          </p:nvPr>
        </p:nvSpPr>
        <p:spPr>
          <a:solidFill>
            <a:srgbClr val="FFFFFF"/>
          </a:solidFill>
          <a:ln/>
        </p:spPr>
      </p:sp>
      <p:sp>
        <p:nvSpPr>
          <p:cNvPr id="17613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1A7EEA7-84E9-40CD-851E-491A892003D5}" type="slidenum">
              <a:rPr lang="zh-CN" altLang="en-US" sz="1200" smtClean="0"/>
              <a:pPr/>
              <a:t>31</a:t>
            </a:fld>
            <a:endParaRPr lang="en-US" altLang="zh-CN" sz="1200" smtClean="0"/>
          </a:p>
        </p:txBody>
      </p:sp>
      <p:sp>
        <p:nvSpPr>
          <p:cNvPr id="177155" name="Rectangle 2"/>
          <p:cNvSpPr>
            <a:spLocks noChangeArrowheads="1" noTextEdit="1"/>
          </p:cNvSpPr>
          <p:nvPr>
            <p:ph type="sldImg"/>
          </p:nvPr>
        </p:nvSpPr>
        <p:spPr>
          <a:solidFill>
            <a:srgbClr val="FFFFFF"/>
          </a:solidFill>
          <a:ln/>
        </p:spPr>
      </p:sp>
      <p:sp>
        <p:nvSpPr>
          <p:cNvPr id="17715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18EF6B1-8D2D-4A67-95B1-A473A4D14BD9}" type="slidenum">
              <a:rPr lang="zh-CN" altLang="en-US" sz="1200" smtClean="0"/>
              <a:pPr/>
              <a:t>32</a:t>
            </a:fld>
            <a:endParaRPr lang="en-US" altLang="zh-CN" sz="1200" smtClean="0"/>
          </a:p>
        </p:txBody>
      </p:sp>
      <p:sp>
        <p:nvSpPr>
          <p:cNvPr id="178179" name="Rectangle 2"/>
          <p:cNvSpPr>
            <a:spLocks noChangeArrowheads="1" noTextEdit="1"/>
          </p:cNvSpPr>
          <p:nvPr>
            <p:ph type="sldImg"/>
          </p:nvPr>
        </p:nvSpPr>
        <p:spPr>
          <a:solidFill>
            <a:srgbClr val="FFFFFF"/>
          </a:solidFill>
          <a:ln/>
        </p:spPr>
      </p:sp>
      <p:sp>
        <p:nvSpPr>
          <p:cNvPr id="17818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121332B-D79B-4944-9EE4-170F29F9F4E0}" type="slidenum">
              <a:rPr lang="zh-CN" altLang="en-US" sz="1200" smtClean="0"/>
              <a:pPr/>
              <a:t>33</a:t>
            </a:fld>
            <a:endParaRPr lang="en-US" altLang="zh-CN" sz="1200" smtClean="0"/>
          </a:p>
        </p:txBody>
      </p:sp>
      <p:sp>
        <p:nvSpPr>
          <p:cNvPr id="179203" name="Rectangle 2"/>
          <p:cNvSpPr>
            <a:spLocks noChangeArrowheads="1" noTextEdit="1"/>
          </p:cNvSpPr>
          <p:nvPr>
            <p:ph type="sldImg"/>
          </p:nvPr>
        </p:nvSpPr>
        <p:spPr>
          <a:solidFill>
            <a:srgbClr val="FFFFFF"/>
          </a:solidFill>
          <a:ln/>
        </p:spPr>
      </p:sp>
      <p:sp>
        <p:nvSpPr>
          <p:cNvPr id="17920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79A9505-9DE9-4BD1-AAC0-3BE5B298A9ED}" type="slidenum">
              <a:rPr lang="zh-CN" altLang="en-US" sz="1200" smtClean="0"/>
              <a:pPr/>
              <a:t>34</a:t>
            </a:fld>
            <a:endParaRPr lang="en-US" altLang="zh-CN" sz="1200" smtClean="0"/>
          </a:p>
        </p:txBody>
      </p:sp>
      <p:sp>
        <p:nvSpPr>
          <p:cNvPr id="180227" name="Rectangle 2"/>
          <p:cNvSpPr>
            <a:spLocks noChangeArrowheads="1" noTextEdit="1"/>
          </p:cNvSpPr>
          <p:nvPr>
            <p:ph type="sldImg"/>
          </p:nvPr>
        </p:nvSpPr>
        <p:spPr>
          <a:solidFill>
            <a:srgbClr val="FFFFFF"/>
          </a:solidFill>
          <a:ln/>
        </p:spPr>
      </p:sp>
      <p:sp>
        <p:nvSpPr>
          <p:cNvPr id="18022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r"/>
            <a:fld id="{4D90178F-DD5E-49BC-9838-77E94743DB97}" type="slidenum">
              <a:rPr lang="zh-CN" altLang="en-US" sz="1200"/>
              <a:pPr algn="r"/>
              <a:t>35</a:t>
            </a:fld>
            <a:endParaRPr lang="en-US" altLang="zh-CN" sz="1200"/>
          </a:p>
        </p:txBody>
      </p:sp>
      <p:sp>
        <p:nvSpPr>
          <p:cNvPr id="181251" name="Rectangle 2"/>
          <p:cNvSpPr>
            <a:spLocks noChangeArrowheads="1" noTextEdit="1"/>
          </p:cNvSpPr>
          <p:nvPr>
            <p:ph type="sldImg"/>
          </p:nvPr>
        </p:nvSpPr>
        <p:spPr>
          <a:solidFill>
            <a:srgbClr val="FFFFFF"/>
          </a:solidFill>
          <a:ln/>
        </p:spPr>
      </p:sp>
      <p:sp>
        <p:nvSpPr>
          <p:cNvPr id="18125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9C71D5E-83F0-4F5C-81C9-0A7E0A8C4502}" type="slidenum">
              <a:rPr lang="zh-CN" altLang="en-US" sz="1200" smtClean="0"/>
              <a:pPr/>
              <a:t>36</a:t>
            </a:fld>
            <a:endParaRPr lang="en-US" altLang="zh-CN" sz="1200" smtClean="0"/>
          </a:p>
        </p:txBody>
      </p:sp>
      <p:sp>
        <p:nvSpPr>
          <p:cNvPr id="182275" name="Rectangle 2"/>
          <p:cNvSpPr>
            <a:spLocks noChangeArrowheads="1" noTextEdit="1"/>
          </p:cNvSpPr>
          <p:nvPr>
            <p:ph type="sldImg"/>
          </p:nvPr>
        </p:nvSpPr>
        <p:spPr>
          <a:solidFill>
            <a:srgbClr val="FFFFFF"/>
          </a:solidFill>
          <a:ln/>
        </p:spPr>
      </p:sp>
      <p:sp>
        <p:nvSpPr>
          <p:cNvPr id="18227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DF686E8-C79D-481C-A6FF-4F52123803F1}" type="slidenum">
              <a:rPr lang="zh-CN" altLang="en-US" sz="1200" smtClean="0"/>
              <a:pPr/>
              <a:t>37</a:t>
            </a:fld>
            <a:endParaRPr lang="en-US" altLang="zh-CN" sz="1200" smtClean="0"/>
          </a:p>
        </p:txBody>
      </p:sp>
      <p:sp>
        <p:nvSpPr>
          <p:cNvPr id="183299" name="Rectangle 2"/>
          <p:cNvSpPr>
            <a:spLocks noChangeArrowheads="1" noTextEdit="1"/>
          </p:cNvSpPr>
          <p:nvPr>
            <p:ph type="sldImg"/>
          </p:nvPr>
        </p:nvSpPr>
        <p:spPr>
          <a:ln/>
        </p:spPr>
      </p:sp>
      <p:sp>
        <p:nvSpPr>
          <p:cNvPr id="18330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BA15842-CFF6-4BA7-88B2-CA9EA8085830}" type="slidenum">
              <a:rPr lang="zh-CN" altLang="en-US" sz="1200" smtClean="0"/>
              <a:pPr/>
              <a:t>38</a:t>
            </a:fld>
            <a:endParaRPr lang="en-US" altLang="zh-CN" sz="1200" smtClean="0"/>
          </a:p>
        </p:txBody>
      </p:sp>
      <p:sp>
        <p:nvSpPr>
          <p:cNvPr id="184323" name="Rectangle 2"/>
          <p:cNvSpPr>
            <a:spLocks noChangeArrowheads="1" noTextEdit="1"/>
          </p:cNvSpPr>
          <p:nvPr>
            <p:ph type="sldImg"/>
          </p:nvPr>
        </p:nvSpPr>
        <p:spPr>
          <a:ln/>
        </p:spPr>
      </p:sp>
      <p:sp>
        <p:nvSpPr>
          <p:cNvPr id="18432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ED830CA-FD33-4619-951B-ECE65048163E}" type="slidenum">
              <a:rPr lang="zh-CN" altLang="en-US" sz="1200" smtClean="0"/>
              <a:pPr/>
              <a:t>39</a:t>
            </a:fld>
            <a:endParaRPr lang="en-US" altLang="zh-CN" sz="1200" smtClean="0"/>
          </a:p>
        </p:txBody>
      </p:sp>
      <p:sp>
        <p:nvSpPr>
          <p:cNvPr id="185347" name="Rectangle 2"/>
          <p:cNvSpPr>
            <a:spLocks noChangeArrowheads="1" noTextEdit="1"/>
          </p:cNvSpPr>
          <p:nvPr>
            <p:ph type="sldImg"/>
          </p:nvPr>
        </p:nvSpPr>
        <p:spPr>
          <a:solidFill>
            <a:srgbClr val="FFFFFF"/>
          </a:solidFill>
          <a:ln/>
        </p:spPr>
      </p:sp>
      <p:sp>
        <p:nvSpPr>
          <p:cNvPr id="18534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B8A9D46-AF07-4E6F-A6AE-F25B5C23574B}" type="slidenum">
              <a:rPr lang="zh-CN" altLang="en-US" sz="1200" smtClean="0"/>
              <a:pPr/>
              <a:t>4</a:t>
            </a:fld>
            <a:endParaRPr lang="en-US" altLang="zh-CN" sz="1200" smtClean="0"/>
          </a:p>
        </p:txBody>
      </p:sp>
      <p:sp>
        <p:nvSpPr>
          <p:cNvPr id="149507" name="Rectangle 2"/>
          <p:cNvSpPr>
            <a:spLocks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39BA1B7-F1E6-4922-A594-03EF42E97251}" type="slidenum">
              <a:rPr lang="zh-CN" altLang="en-US" sz="1200" smtClean="0"/>
              <a:pPr/>
              <a:t>40</a:t>
            </a:fld>
            <a:endParaRPr lang="en-US" altLang="zh-CN" sz="1200" smtClean="0"/>
          </a:p>
        </p:txBody>
      </p:sp>
      <p:sp>
        <p:nvSpPr>
          <p:cNvPr id="186371" name="Rectangle 2"/>
          <p:cNvSpPr>
            <a:spLocks noChangeArrowheads="1" noTextEdit="1"/>
          </p:cNvSpPr>
          <p:nvPr>
            <p:ph type="sldImg"/>
          </p:nvPr>
        </p:nvSpPr>
        <p:spPr>
          <a:solidFill>
            <a:srgbClr val="FFFFFF"/>
          </a:solidFill>
          <a:ln/>
        </p:spPr>
      </p:sp>
      <p:sp>
        <p:nvSpPr>
          <p:cNvPr id="18637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BEC9B7A-6CA5-4349-A256-16C8C1D5AD04}" type="slidenum">
              <a:rPr lang="zh-CN" altLang="en-US" sz="1200" smtClean="0"/>
              <a:pPr/>
              <a:t>41</a:t>
            </a:fld>
            <a:endParaRPr lang="en-US" altLang="zh-CN" sz="1200" smtClean="0"/>
          </a:p>
        </p:txBody>
      </p:sp>
      <p:sp>
        <p:nvSpPr>
          <p:cNvPr id="187395" name="Rectangle 2"/>
          <p:cNvSpPr>
            <a:spLocks noChangeArrowheads="1" noTextEdit="1"/>
          </p:cNvSpPr>
          <p:nvPr>
            <p:ph type="sldImg"/>
          </p:nvPr>
        </p:nvSpPr>
        <p:spPr>
          <a:solidFill>
            <a:srgbClr val="FFFFFF"/>
          </a:solidFill>
          <a:ln/>
        </p:spPr>
      </p:sp>
      <p:sp>
        <p:nvSpPr>
          <p:cNvPr id="18739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DE47298-6B0C-4BD1-A67C-31F193692D3C}" type="slidenum">
              <a:rPr lang="zh-CN" altLang="en-US" sz="1200" smtClean="0"/>
              <a:pPr/>
              <a:t>42</a:t>
            </a:fld>
            <a:endParaRPr lang="en-US" altLang="zh-CN" sz="1200" smtClean="0"/>
          </a:p>
        </p:txBody>
      </p:sp>
      <p:sp>
        <p:nvSpPr>
          <p:cNvPr id="188419" name="Rectangle 2"/>
          <p:cNvSpPr>
            <a:spLocks noChangeArrowheads="1" noTextEdit="1"/>
          </p:cNvSpPr>
          <p:nvPr>
            <p:ph type="sldImg"/>
          </p:nvPr>
        </p:nvSpPr>
        <p:spPr>
          <a:solidFill>
            <a:srgbClr val="FFFFFF"/>
          </a:solidFill>
          <a:ln/>
        </p:spPr>
      </p:sp>
      <p:sp>
        <p:nvSpPr>
          <p:cNvPr id="18842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3CCE676-9B25-4FF5-8C02-0428F0DEAAB4}" type="slidenum">
              <a:rPr lang="zh-CN" altLang="en-US" sz="1200" smtClean="0"/>
              <a:pPr/>
              <a:t>43</a:t>
            </a:fld>
            <a:endParaRPr lang="en-US" altLang="zh-CN" sz="1200" smtClean="0"/>
          </a:p>
        </p:txBody>
      </p:sp>
      <p:sp>
        <p:nvSpPr>
          <p:cNvPr id="189443" name="Rectangle 2"/>
          <p:cNvSpPr>
            <a:spLocks noChangeArrowheads="1" noTextEdit="1"/>
          </p:cNvSpPr>
          <p:nvPr>
            <p:ph type="sldImg"/>
          </p:nvPr>
        </p:nvSpPr>
        <p:spPr>
          <a:solidFill>
            <a:srgbClr val="FFFFFF"/>
          </a:solidFill>
          <a:ln/>
        </p:spPr>
      </p:sp>
      <p:sp>
        <p:nvSpPr>
          <p:cNvPr id="18944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F512B47-620F-4512-B233-90C15C847B97}" type="slidenum">
              <a:rPr lang="zh-CN" altLang="en-US" sz="1200" smtClean="0"/>
              <a:pPr/>
              <a:t>44</a:t>
            </a:fld>
            <a:endParaRPr lang="en-US" altLang="zh-CN" sz="1200" smtClean="0"/>
          </a:p>
        </p:txBody>
      </p:sp>
      <p:sp>
        <p:nvSpPr>
          <p:cNvPr id="190467" name="Rectangle 2"/>
          <p:cNvSpPr>
            <a:spLocks noChangeArrowheads="1" noTextEdit="1"/>
          </p:cNvSpPr>
          <p:nvPr>
            <p:ph type="sldImg"/>
          </p:nvPr>
        </p:nvSpPr>
        <p:spPr>
          <a:solidFill>
            <a:srgbClr val="FFFFFF"/>
          </a:solidFill>
          <a:ln/>
        </p:spPr>
      </p:sp>
      <p:sp>
        <p:nvSpPr>
          <p:cNvPr id="19046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CCDE543-B436-4755-B1DD-DFB7111A05C0}" type="slidenum">
              <a:rPr lang="zh-CN" altLang="en-US" sz="1200" smtClean="0"/>
              <a:pPr/>
              <a:t>45</a:t>
            </a:fld>
            <a:endParaRPr lang="en-US" altLang="zh-CN" sz="1200" smtClean="0"/>
          </a:p>
        </p:txBody>
      </p:sp>
      <p:sp>
        <p:nvSpPr>
          <p:cNvPr id="191491" name="Rectangle 2"/>
          <p:cNvSpPr>
            <a:spLocks noChangeArrowheads="1" noTextEdit="1"/>
          </p:cNvSpPr>
          <p:nvPr>
            <p:ph type="sldImg"/>
          </p:nvPr>
        </p:nvSpPr>
        <p:spPr>
          <a:solidFill>
            <a:srgbClr val="FFFFFF"/>
          </a:solidFill>
          <a:ln/>
        </p:spPr>
      </p:sp>
      <p:sp>
        <p:nvSpPr>
          <p:cNvPr id="19149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108FA5E-DDFE-464F-A6A3-96F564E858DC}" type="slidenum">
              <a:rPr lang="zh-CN" altLang="en-US" sz="1200" smtClean="0"/>
              <a:pPr/>
              <a:t>46</a:t>
            </a:fld>
            <a:endParaRPr lang="en-US" altLang="zh-CN" sz="1200" smtClean="0"/>
          </a:p>
        </p:txBody>
      </p:sp>
      <p:sp>
        <p:nvSpPr>
          <p:cNvPr id="192515" name="Rectangle 2"/>
          <p:cNvSpPr>
            <a:spLocks noChangeArrowheads="1" noTextEdit="1"/>
          </p:cNvSpPr>
          <p:nvPr>
            <p:ph type="sldImg"/>
          </p:nvPr>
        </p:nvSpPr>
        <p:spPr>
          <a:solidFill>
            <a:srgbClr val="FFFFFF"/>
          </a:solidFill>
          <a:ln/>
        </p:spPr>
      </p:sp>
      <p:sp>
        <p:nvSpPr>
          <p:cNvPr id="19251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C909335-0D38-4411-9A2B-86F4A5E54CB1}" type="slidenum">
              <a:rPr lang="zh-CN" altLang="en-US" sz="1200" smtClean="0"/>
              <a:pPr/>
              <a:t>47</a:t>
            </a:fld>
            <a:endParaRPr lang="en-US" altLang="zh-CN" sz="1200" smtClean="0"/>
          </a:p>
        </p:txBody>
      </p:sp>
      <p:sp>
        <p:nvSpPr>
          <p:cNvPr id="193539" name="Rectangle 2"/>
          <p:cNvSpPr>
            <a:spLocks noChangeArrowheads="1" noTextEdit="1"/>
          </p:cNvSpPr>
          <p:nvPr>
            <p:ph type="sldImg"/>
          </p:nvPr>
        </p:nvSpPr>
        <p:spPr>
          <a:solidFill>
            <a:srgbClr val="FFFFFF"/>
          </a:solidFill>
          <a:ln/>
        </p:spPr>
      </p:sp>
      <p:sp>
        <p:nvSpPr>
          <p:cNvPr id="19354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8F817F6-80B4-4E76-83A6-9400E9F5B4A9}" type="slidenum">
              <a:rPr lang="zh-CN" altLang="en-US" sz="1200" smtClean="0"/>
              <a:pPr/>
              <a:t>48</a:t>
            </a:fld>
            <a:endParaRPr lang="en-US" altLang="zh-CN" sz="1200" smtClean="0"/>
          </a:p>
        </p:txBody>
      </p:sp>
      <p:sp>
        <p:nvSpPr>
          <p:cNvPr id="194563" name="Rectangle 2"/>
          <p:cNvSpPr>
            <a:spLocks noChangeArrowheads="1" noTextEdit="1"/>
          </p:cNvSpPr>
          <p:nvPr>
            <p:ph type="sldImg"/>
          </p:nvPr>
        </p:nvSpPr>
        <p:spPr>
          <a:solidFill>
            <a:srgbClr val="FFFFFF"/>
          </a:solidFill>
          <a:ln/>
        </p:spPr>
      </p:sp>
      <p:sp>
        <p:nvSpPr>
          <p:cNvPr id="19456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1CC4D9EC-5148-4E24-B358-F0CEB2265AEC}" type="slidenum">
              <a:rPr lang="zh-CN" altLang="en-US" sz="1200" smtClean="0"/>
              <a:pPr/>
              <a:t>49</a:t>
            </a:fld>
            <a:endParaRPr lang="en-US" altLang="zh-CN" sz="1200" smtClean="0"/>
          </a:p>
        </p:txBody>
      </p:sp>
      <p:sp>
        <p:nvSpPr>
          <p:cNvPr id="195587" name="Rectangle 2"/>
          <p:cNvSpPr>
            <a:spLocks noChangeArrowheads="1" noTextEdit="1"/>
          </p:cNvSpPr>
          <p:nvPr>
            <p:ph type="sldImg"/>
          </p:nvPr>
        </p:nvSpPr>
        <p:spPr>
          <a:solidFill>
            <a:srgbClr val="FFFFFF"/>
          </a:solidFill>
          <a:ln/>
        </p:spPr>
      </p:sp>
      <p:sp>
        <p:nvSpPr>
          <p:cNvPr id="19558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DA42DD3-6B65-4CE8-A5D0-E4362E99FB97}" type="slidenum">
              <a:rPr lang="zh-CN" altLang="en-US" sz="1200" smtClean="0"/>
              <a:pPr/>
              <a:t>5</a:t>
            </a:fld>
            <a:endParaRPr lang="en-US" altLang="zh-CN" sz="1200" smtClean="0"/>
          </a:p>
        </p:txBody>
      </p:sp>
      <p:sp>
        <p:nvSpPr>
          <p:cNvPr id="150531" name="Rectangle 2"/>
          <p:cNvSpPr>
            <a:spLocks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ACB0A1D-49F3-4117-BFB0-85F36D9E19EB}" type="slidenum">
              <a:rPr lang="zh-CN" altLang="en-US" sz="1200" smtClean="0"/>
              <a:pPr/>
              <a:t>50</a:t>
            </a:fld>
            <a:endParaRPr lang="en-US" altLang="zh-CN" sz="1200" smtClean="0"/>
          </a:p>
        </p:txBody>
      </p:sp>
      <p:sp>
        <p:nvSpPr>
          <p:cNvPr id="196611" name="Rectangle 2"/>
          <p:cNvSpPr>
            <a:spLocks noChangeArrowheads="1" noTextEdit="1"/>
          </p:cNvSpPr>
          <p:nvPr>
            <p:ph type="sldImg"/>
          </p:nvPr>
        </p:nvSpPr>
        <p:spPr>
          <a:solidFill>
            <a:srgbClr val="FFFFFF"/>
          </a:solidFill>
          <a:ln/>
        </p:spPr>
      </p:sp>
      <p:sp>
        <p:nvSpPr>
          <p:cNvPr id="19661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EC946BA-256F-486C-9179-13C072D1416C}" type="slidenum">
              <a:rPr lang="zh-CN" altLang="en-US" sz="1200" smtClean="0"/>
              <a:pPr/>
              <a:t>51</a:t>
            </a:fld>
            <a:endParaRPr lang="en-US" altLang="zh-CN" sz="1200" smtClean="0"/>
          </a:p>
        </p:txBody>
      </p:sp>
      <p:sp>
        <p:nvSpPr>
          <p:cNvPr id="197635" name="Rectangle 2"/>
          <p:cNvSpPr>
            <a:spLocks noChangeArrowheads="1" noTextEdit="1"/>
          </p:cNvSpPr>
          <p:nvPr>
            <p:ph type="sldImg"/>
          </p:nvPr>
        </p:nvSpPr>
        <p:spPr>
          <a:solidFill>
            <a:srgbClr val="FFFFFF"/>
          </a:solidFill>
          <a:ln/>
        </p:spPr>
      </p:sp>
      <p:sp>
        <p:nvSpPr>
          <p:cNvPr id="19763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4C35B8C-B212-4C45-8BCF-5909173C0193}" type="slidenum">
              <a:rPr lang="zh-CN" altLang="en-US" sz="1200" smtClean="0"/>
              <a:pPr/>
              <a:t>52</a:t>
            </a:fld>
            <a:endParaRPr lang="en-US" altLang="zh-CN" sz="1200" smtClean="0"/>
          </a:p>
        </p:txBody>
      </p:sp>
      <p:sp>
        <p:nvSpPr>
          <p:cNvPr id="198659" name="Rectangle 2"/>
          <p:cNvSpPr>
            <a:spLocks noChangeArrowheads="1" noTextEdit="1"/>
          </p:cNvSpPr>
          <p:nvPr>
            <p:ph type="sldImg"/>
          </p:nvPr>
        </p:nvSpPr>
        <p:spPr>
          <a:solidFill>
            <a:srgbClr val="FFFFFF"/>
          </a:solidFill>
          <a:ln/>
        </p:spPr>
      </p:sp>
      <p:sp>
        <p:nvSpPr>
          <p:cNvPr id="19866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A22B3E4-0064-4240-84B6-3DC50E5ECBDA}" type="slidenum">
              <a:rPr lang="zh-CN" altLang="en-US" sz="1200" smtClean="0"/>
              <a:pPr/>
              <a:t>53</a:t>
            </a:fld>
            <a:endParaRPr lang="en-US" altLang="zh-CN" sz="1200" smtClean="0"/>
          </a:p>
        </p:txBody>
      </p:sp>
      <p:sp>
        <p:nvSpPr>
          <p:cNvPr id="199683" name="Rectangle 2"/>
          <p:cNvSpPr>
            <a:spLocks noChangeArrowheads="1" noTextEdit="1"/>
          </p:cNvSpPr>
          <p:nvPr>
            <p:ph type="sldImg"/>
          </p:nvPr>
        </p:nvSpPr>
        <p:spPr>
          <a:solidFill>
            <a:srgbClr val="FFFFFF"/>
          </a:solidFill>
          <a:ln/>
        </p:spPr>
      </p:sp>
      <p:sp>
        <p:nvSpPr>
          <p:cNvPr id="19968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1F8F5A3-E028-4C1D-896C-D713DCBD1A70}" type="slidenum">
              <a:rPr lang="zh-CN" altLang="en-US" sz="1200" smtClean="0"/>
              <a:pPr/>
              <a:t>54</a:t>
            </a:fld>
            <a:endParaRPr lang="en-US" altLang="zh-CN" sz="1200" smtClean="0"/>
          </a:p>
        </p:txBody>
      </p:sp>
      <p:sp>
        <p:nvSpPr>
          <p:cNvPr id="200707" name="Rectangle 2"/>
          <p:cNvSpPr>
            <a:spLocks noChangeArrowheads="1" noTextEdit="1"/>
          </p:cNvSpPr>
          <p:nvPr>
            <p:ph type="sldImg"/>
          </p:nvPr>
        </p:nvSpPr>
        <p:spPr>
          <a:solidFill>
            <a:srgbClr val="FFFFFF"/>
          </a:solidFill>
          <a:ln/>
        </p:spPr>
      </p:sp>
      <p:sp>
        <p:nvSpPr>
          <p:cNvPr id="20070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8556306-26BC-4F04-BE9B-945C4E35DAE3}" type="slidenum">
              <a:rPr lang="zh-CN" altLang="en-US" sz="1200" smtClean="0"/>
              <a:pPr/>
              <a:t>55</a:t>
            </a:fld>
            <a:endParaRPr lang="en-US" altLang="zh-CN" sz="1200" smtClean="0"/>
          </a:p>
        </p:txBody>
      </p:sp>
      <p:sp>
        <p:nvSpPr>
          <p:cNvPr id="201731" name="Rectangle 2"/>
          <p:cNvSpPr>
            <a:spLocks noChangeArrowheads="1" noTextEdit="1"/>
          </p:cNvSpPr>
          <p:nvPr>
            <p:ph type="sldImg"/>
          </p:nvPr>
        </p:nvSpPr>
        <p:spPr>
          <a:solidFill>
            <a:srgbClr val="FFFFFF"/>
          </a:solidFill>
          <a:ln/>
        </p:spPr>
      </p:sp>
      <p:sp>
        <p:nvSpPr>
          <p:cNvPr id="20173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AB15FE1-F2F9-4D50-93EA-4FF8BEDA62BD}" type="slidenum">
              <a:rPr lang="zh-CN" altLang="en-US" sz="1200" smtClean="0"/>
              <a:pPr/>
              <a:t>56</a:t>
            </a:fld>
            <a:endParaRPr lang="en-US" altLang="zh-CN" sz="1200" smtClean="0"/>
          </a:p>
        </p:txBody>
      </p:sp>
      <p:sp>
        <p:nvSpPr>
          <p:cNvPr id="202755" name="Rectangle 2"/>
          <p:cNvSpPr>
            <a:spLocks noChangeArrowheads="1" noTextEdit="1"/>
          </p:cNvSpPr>
          <p:nvPr>
            <p:ph type="sldImg"/>
          </p:nvPr>
        </p:nvSpPr>
        <p:spPr>
          <a:ln/>
        </p:spPr>
      </p:sp>
      <p:sp>
        <p:nvSpPr>
          <p:cNvPr id="20275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9D0A07B-A571-442F-9794-3C0F79ABD871}" type="slidenum">
              <a:rPr lang="zh-CN" altLang="en-US" sz="1200" smtClean="0"/>
              <a:pPr/>
              <a:t>57</a:t>
            </a:fld>
            <a:endParaRPr lang="en-US" altLang="zh-CN" sz="1200" smtClean="0"/>
          </a:p>
        </p:txBody>
      </p:sp>
      <p:sp>
        <p:nvSpPr>
          <p:cNvPr id="203779" name="Rectangle 2"/>
          <p:cNvSpPr>
            <a:spLocks noChangeArrowheads="1" noTextEdit="1"/>
          </p:cNvSpPr>
          <p:nvPr>
            <p:ph type="sldImg"/>
          </p:nvPr>
        </p:nvSpPr>
        <p:spPr>
          <a:ln/>
        </p:spPr>
      </p:sp>
      <p:sp>
        <p:nvSpPr>
          <p:cNvPr id="20378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2C8E897-872B-4715-9E47-54A6C761B543}" type="slidenum">
              <a:rPr lang="zh-CN" altLang="en-US" sz="1200" smtClean="0"/>
              <a:pPr/>
              <a:t>58</a:t>
            </a:fld>
            <a:endParaRPr lang="en-US" altLang="zh-CN" sz="1200" smtClean="0"/>
          </a:p>
        </p:txBody>
      </p:sp>
      <p:sp>
        <p:nvSpPr>
          <p:cNvPr id="204803" name="Rectangle 2"/>
          <p:cNvSpPr>
            <a:spLocks noChangeArrowheads="1" noTextEdit="1"/>
          </p:cNvSpPr>
          <p:nvPr>
            <p:ph type="sldImg"/>
          </p:nvPr>
        </p:nvSpPr>
        <p:spPr>
          <a:ln/>
        </p:spPr>
      </p:sp>
      <p:sp>
        <p:nvSpPr>
          <p:cNvPr id="20480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0E18E16-24A0-4924-AA33-CDA365C1AC7D}" type="slidenum">
              <a:rPr lang="zh-CN" altLang="en-US" sz="1200" smtClean="0"/>
              <a:pPr/>
              <a:t>59</a:t>
            </a:fld>
            <a:endParaRPr lang="en-US" altLang="zh-CN" sz="1200" smtClean="0"/>
          </a:p>
        </p:txBody>
      </p:sp>
      <p:sp>
        <p:nvSpPr>
          <p:cNvPr id="205827" name="Rectangle 2"/>
          <p:cNvSpPr>
            <a:spLocks noChangeArrowheads="1" noTextEdit="1"/>
          </p:cNvSpPr>
          <p:nvPr>
            <p:ph type="sldImg"/>
          </p:nvPr>
        </p:nvSpPr>
        <p:spPr>
          <a:solidFill>
            <a:srgbClr val="FFFFFF"/>
          </a:solidFill>
          <a:ln/>
        </p:spPr>
      </p:sp>
      <p:sp>
        <p:nvSpPr>
          <p:cNvPr id="20582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B959C2A-B037-46EA-A330-10B52CA5CD7A}" type="slidenum">
              <a:rPr lang="zh-CN" altLang="en-US" sz="1200" smtClean="0"/>
              <a:pPr/>
              <a:t>6</a:t>
            </a:fld>
            <a:endParaRPr lang="en-US" altLang="zh-CN" sz="1200" smtClean="0"/>
          </a:p>
        </p:txBody>
      </p:sp>
      <p:sp>
        <p:nvSpPr>
          <p:cNvPr id="151555" name="Rectangle 2"/>
          <p:cNvSpPr>
            <a:spLocks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29CE694-957E-4CCE-BE7A-E74A77486820}" type="slidenum">
              <a:rPr lang="zh-CN" altLang="en-US" sz="1200" smtClean="0"/>
              <a:pPr/>
              <a:t>60</a:t>
            </a:fld>
            <a:endParaRPr lang="en-US" altLang="zh-CN" sz="1200" smtClean="0"/>
          </a:p>
        </p:txBody>
      </p:sp>
      <p:sp>
        <p:nvSpPr>
          <p:cNvPr id="206851" name="Rectangle 2"/>
          <p:cNvSpPr>
            <a:spLocks noChangeArrowheads="1" noTextEdit="1"/>
          </p:cNvSpPr>
          <p:nvPr>
            <p:ph type="sldImg"/>
          </p:nvPr>
        </p:nvSpPr>
        <p:spPr>
          <a:solidFill>
            <a:srgbClr val="FFFFFF"/>
          </a:solidFill>
          <a:ln/>
        </p:spPr>
      </p:sp>
      <p:sp>
        <p:nvSpPr>
          <p:cNvPr id="20685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D62E5E0-23DC-46BB-B7C8-B232749BD1F4}" type="slidenum">
              <a:rPr lang="zh-CN" altLang="en-US" sz="1200" smtClean="0"/>
              <a:pPr/>
              <a:t>61</a:t>
            </a:fld>
            <a:endParaRPr lang="en-US" altLang="zh-CN" sz="1200" smtClean="0"/>
          </a:p>
        </p:txBody>
      </p:sp>
      <p:sp>
        <p:nvSpPr>
          <p:cNvPr id="207875" name="Rectangle 2"/>
          <p:cNvSpPr>
            <a:spLocks noChangeArrowheads="1" noTextEdit="1"/>
          </p:cNvSpPr>
          <p:nvPr>
            <p:ph type="sldImg"/>
          </p:nvPr>
        </p:nvSpPr>
        <p:spPr>
          <a:solidFill>
            <a:srgbClr val="FFFFFF"/>
          </a:solidFill>
          <a:ln/>
        </p:spPr>
      </p:sp>
      <p:sp>
        <p:nvSpPr>
          <p:cNvPr id="20787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0CAE32D-6647-4D16-B1F0-30804ECBBC2D}" type="slidenum">
              <a:rPr lang="zh-CN" altLang="en-US" sz="1200" smtClean="0"/>
              <a:pPr/>
              <a:t>62</a:t>
            </a:fld>
            <a:endParaRPr lang="en-US" altLang="zh-CN" sz="1200" smtClean="0"/>
          </a:p>
        </p:txBody>
      </p:sp>
      <p:sp>
        <p:nvSpPr>
          <p:cNvPr id="208899" name="Rectangle 2"/>
          <p:cNvSpPr>
            <a:spLocks noChangeArrowheads="1" noTextEdit="1"/>
          </p:cNvSpPr>
          <p:nvPr>
            <p:ph type="sldImg"/>
          </p:nvPr>
        </p:nvSpPr>
        <p:spPr>
          <a:solidFill>
            <a:srgbClr val="FFFFFF"/>
          </a:solidFill>
          <a:ln/>
        </p:spPr>
      </p:sp>
      <p:sp>
        <p:nvSpPr>
          <p:cNvPr id="20890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CE6D0EDF-24CE-4F2F-8AC6-1DEF236A842B}" type="slidenum">
              <a:rPr lang="zh-CN" altLang="en-US" sz="1200" smtClean="0"/>
              <a:pPr/>
              <a:t>63</a:t>
            </a:fld>
            <a:endParaRPr lang="en-US" altLang="zh-CN" sz="1200" smtClean="0"/>
          </a:p>
        </p:txBody>
      </p:sp>
      <p:sp>
        <p:nvSpPr>
          <p:cNvPr id="209923" name="Rectangle 2"/>
          <p:cNvSpPr>
            <a:spLocks noChangeArrowheads="1" noTextEdit="1"/>
          </p:cNvSpPr>
          <p:nvPr>
            <p:ph type="sldImg"/>
          </p:nvPr>
        </p:nvSpPr>
        <p:spPr>
          <a:solidFill>
            <a:srgbClr val="FFFFFF"/>
          </a:solidFill>
          <a:ln/>
        </p:spPr>
      </p:sp>
      <p:sp>
        <p:nvSpPr>
          <p:cNvPr id="20992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A5EF688-40FF-43CC-9033-AD4659B464F9}" type="slidenum">
              <a:rPr lang="zh-CN" altLang="en-US" sz="1200" smtClean="0"/>
              <a:pPr/>
              <a:t>64</a:t>
            </a:fld>
            <a:endParaRPr lang="en-US" altLang="zh-CN" sz="1200" smtClean="0"/>
          </a:p>
        </p:txBody>
      </p:sp>
      <p:sp>
        <p:nvSpPr>
          <p:cNvPr id="210947" name="Rectangle 2"/>
          <p:cNvSpPr>
            <a:spLocks noChangeArrowheads="1" noTextEdit="1"/>
          </p:cNvSpPr>
          <p:nvPr>
            <p:ph type="sldImg"/>
          </p:nvPr>
        </p:nvSpPr>
        <p:spPr>
          <a:solidFill>
            <a:srgbClr val="FFFFFF"/>
          </a:solidFill>
          <a:ln/>
        </p:spPr>
      </p:sp>
      <p:sp>
        <p:nvSpPr>
          <p:cNvPr id="21094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16720A6-17DB-4482-A152-572236129D24}" type="slidenum">
              <a:rPr lang="zh-CN" altLang="en-US" sz="1200" smtClean="0"/>
              <a:pPr/>
              <a:t>65</a:t>
            </a:fld>
            <a:endParaRPr lang="en-US" altLang="zh-CN" sz="1200" smtClean="0"/>
          </a:p>
        </p:txBody>
      </p:sp>
      <p:sp>
        <p:nvSpPr>
          <p:cNvPr id="211971" name="Rectangle 2"/>
          <p:cNvSpPr>
            <a:spLocks noChangeArrowheads="1" noTextEdit="1"/>
          </p:cNvSpPr>
          <p:nvPr>
            <p:ph type="sldImg"/>
          </p:nvPr>
        </p:nvSpPr>
        <p:spPr>
          <a:solidFill>
            <a:srgbClr val="FFFFFF"/>
          </a:solidFill>
          <a:ln/>
        </p:spPr>
      </p:sp>
      <p:sp>
        <p:nvSpPr>
          <p:cNvPr id="21197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4996B31-D728-4D6A-B881-673B3983EACB}" type="slidenum">
              <a:rPr lang="zh-CN" altLang="en-US" sz="1200" smtClean="0"/>
              <a:pPr/>
              <a:t>66</a:t>
            </a:fld>
            <a:endParaRPr lang="en-US" altLang="zh-CN" sz="1200" smtClean="0"/>
          </a:p>
        </p:txBody>
      </p:sp>
      <p:sp>
        <p:nvSpPr>
          <p:cNvPr id="212995" name="Rectangle 2"/>
          <p:cNvSpPr>
            <a:spLocks noChangeArrowheads="1" noTextEdit="1"/>
          </p:cNvSpPr>
          <p:nvPr>
            <p:ph type="sldImg"/>
          </p:nvPr>
        </p:nvSpPr>
        <p:spPr>
          <a:solidFill>
            <a:srgbClr val="FFFFFF"/>
          </a:solidFill>
          <a:ln/>
        </p:spPr>
      </p:sp>
      <p:sp>
        <p:nvSpPr>
          <p:cNvPr id="21299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C4B65C2-DC7C-4CA2-8420-BE1FF3587446}" type="slidenum">
              <a:rPr lang="zh-CN" altLang="en-US" sz="1200" smtClean="0"/>
              <a:pPr/>
              <a:t>67</a:t>
            </a:fld>
            <a:endParaRPr lang="en-US" altLang="zh-CN" sz="1200" smtClean="0"/>
          </a:p>
        </p:txBody>
      </p:sp>
      <p:sp>
        <p:nvSpPr>
          <p:cNvPr id="214019" name="Rectangle 2"/>
          <p:cNvSpPr>
            <a:spLocks noChangeArrowheads="1" noTextEdit="1"/>
          </p:cNvSpPr>
          <p:nvPr>
            <p:ph type="sldImg"/>
          </p:nvPr>
        </p:nvSpPr>
        <p:spPr>
          <a:solidFill>
            <a:srgbClr val="FFFFFF"/>
          </a:solidFill>
          <a:ln/>
        </p:spPr>
      </p:sp>
      <p:sp>
        <p:nvSpPr>
          <p:cNvPr id="21402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AB20E25-70F9-4DFD-A749-972F0B78535E}" type="slidenum">
              <a:rPr lang="zh-CN" altLang="en-US" sz="1200" smtClean="0"/>
              <a:pPr/>
              <a:t>68</a:t>
            </a:fld>
            <a:endParaRPr lang="en-US" altLang="zh-CN" sz="1200" smtClean="0"/>
          </a:p>
        </p:txBody>
      </p:sp>
      <p:sp>
        <p:nvSpPr>
          <p:cNvPr id="215043" name="Rectangle 2"/>
          <p:cNvSpPr>
            <a:spLocks noChangeArrowheads="1" noTextEdit="1"/>
          </p:cNvSpPr>
          <p:nvPr>
            <p:ph type="sldImg"/>
          </p:nvPr>
        </p:nvSpPr>
        <p:spPr>
          <a:solidFill>
            <a:srgbClr val="FFFFFF"/>
          </a:solidFill>
          <a:ln/>
        </p:spPr>
      </p:sp>
      <p:sp>
        <p:nvSpPr>
          <p:cNvPr id="21504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6660956-7044-438E-83B0-1E63F05D9EEB}" type="slidenum">
              <a:rPr lang="zh-CN" altLang="en-US" sz="1200" smtClean="0"/>
              <a:pPr/>
              <a:t>69</a:t>
            </a:fld>
            <a:endParaRPr lang="en-US" altLang="zh-CN" sz="1200" smtClean="0"/>
          </a:p>
        </p:txBody>
      </p:sp>
      <p:sp>
        <p:nvSpPr>
          <p:cNvPr id="216067" name="Rectangle 2"/>
          <p:cNvSpPr>
            <a:spLocks noChangeArrowheads="1" noTextEdit="1"/>
          </p:cNvSpPr>
          <p:nvPr>
            <p:ph type="sldImg"/>
          </p:nvPr>
        </p:nvSpPr>
        <p:spPr>
          <a:solidFill>
            <a:srgbClr val="FFFFFF"/>
          </a:solidFill>
          <a:ln/>
        </p:spPr>
      </p:sp>
      <p:sp>
        <p:nvSpPr>
          <p:cNvPr id="21606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9B03899-0ABB-40DE-9304-D551DBB41F73}" type="slidenum">
              <a:rPr lang="zh-CN" altLang="en-US" sz="1200" smtClean="0"/>
              <a:pPr/>
              <a:t>7</a:t>
            </a:fld>
            <a:endParaRPr lang="en-US" altLang="zh-CN" sz="1200" smtClean="0"/>
          </a:p>
        </p:txBody>
      </p:sp>
      <p:sp>
        <p:nvSpPr>
          <p:cNvPr id="152579" name="Rectangle 2"/>
          <p:cNvSpPr>
            <a:spLocks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7EABA38-BA2E-4CA9-9750-F738C86C8610}" type="slidenum">
              <a:rPr lang="zh-CN" altLang="en-US" sz="1200" smtClean="0"/>
              <a:pPr/>
              <a:t>70</a:t>
            </a:fld>
            <a:endParaRPr lang="en-US" altLang="zh-CN" sz="1200" smtClean="0"/>
          </a:p>
        </p:txBody>
      </p:sp>
      <p:sp>
        <p:nvSpPr>
          <p:cNvPr id="217091" name="Rectangle 2"/>
          <p:cNvSpPr>
            <a:spLocks noChangeArrowheads="1" noTextEdit="1"/>
          </p:cNvSpPr>
          <p:nvPr>
            <p:ph type="sldImg"/>
          </p:nvPr>
        </p:nvSpPr>
        <p:spPr>
          <a:solidFill>
            <a:srgbClr val="FFFFFF"/>
          </a:solidFill>
          <a:ln/>
        </p:spPr>
      </p:sp>
      <p:sp>
        <p:nvSpPr>
          <p:cNvPr id="21709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1303EA6-1B44-4F6D-85D7-664FFA8A98AE}" type="slidenum">
              <a:rPr lang="zh-CN" altLang="en-US" sz="1200" smtClean="0"/>
              <a:pPr/>
              <a:t>71</a:t>
            </a:fld>
            <a:endParaRPr lang="en-US" altLang="zh-CN" sz="1200" smtClean="0"/>
          </a:p>
        </p:txBody>
      </p:sp>
      <p:sp>
        <p:nvSpPr>
          <p:cNvPr id="218115" name="Rectangle 2"/>
          <p:cNvSpPr>
            <a:spLocks noChangeArrowheads="1" noTextEdit="1"/>
          </p:cNvSpPr>
          <p:nvPr>
            <p:ph type="sldImg"/>
          </p:nvPr>
        </p:nvSpPr>
        <p:spPr>
          <a:solidFill>
            <a:srgbClr val="FFFFFF"/>
          </a:solidFill>
          <a:ln/>
        </p:spPr>
      </p:sp>
      <p:sp>
        <p:nvSpPr>
          <p:cNvPr id="21811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7082CC0-121D-4D98-BCCC-BD94EB321563}" type="slidenum">
              <a:rPr lang="zh-CN" altLang="en-US" sz="1200" smtClean="0"/>
              <a:pPr/>
              <a:t>72</a:t>
            </a:fld>
            <a:endParaRPr lang="en-US" altLang="zh-CN" sz="1200" smtClean="0"/>
          </a:p>
        </p:txBody>
      </p:sp>
      <p:sp>
        <p:nvSpPr>
          <p:cNvPr id="219139" name="Rectangle 2"/>
          <p:cNvSpPr>
            <a:spLocks noChangeArrowheads="1" noTextEdit="1"/>
          </p:cNvSpPr>
          <p:nvPr>
            <p:ph type="sldImg"/>
          </p:nvPr>
        </p:nvSpPr>
        <p:spPr>
          <a:solidFill>
            <a:srgbClr val="FFFFFF"/>
          </a:solidFill>
          <a:ln/>
        </p:spPr>
      </p:sp>
      <p:sp>
        <p:nvSpPr>
          <p:cNvPr id="21914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CA59E3A-6AF9-4539-9997-23A1ABC9E63E}" type="slidenum">
              <a:rPr lang="zh-CN" altLang="en-US" sz="1200" smtClean="0"/>
              <a:pPr/>
              <a:t>73</a:t>
            </a:fld>
            <a:endParaRPr lang="en-US" altLang="zh-CN" sz="1200" smtClean="0"/>
          </a:p>
        </p:txBody>
      </p:sp>
      <p:sp>
        <p:nvSpPr>
          <p:cNvPr id="220163" name="Rectangle 2"/>
          <p:cNvSpPr>
            <a:spLocks noChangeArrowheads="1" noTextEdit="1"/>
          </p:cNvSpPr>
          <p:nvPr>
            <p:ph type="sldImg"/>
          </p:nvPr>
        </p:nvSpPr>
        <p:spPr>
          <a:solidFill>
            <a:srgbClr val="FFFFFF"/>
          </a:solidFill>
          <a:ln/>
        </p:spPr>
      </p:sp>
      <p:sp>
        <p:nvSpPr>
          <p:cNvPr id="22016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75A9107-5BE8-4C7B-B0CB-903C19328817}" type="slidenum">
              <a:rPr lang="zh-CN" altLang="en-US" sz="1200" smtClean="0"/>
              <a:pPr/>
              <a:t>74</a:t>
            </a:fld>
            <a:endParaRPr lang="en-US" altLang="zh-CN" sz="1200" smtClean="0"/>
          </a:p>
        </p:txBody>
      </p:sp>
      <p:sp>
        <p:nvSpPr>
          <p:cNvPr id="221187" name="Rectangle 2"/>
          <p:cNvSpPr>
            <a:spLocks noChangeArrowheads="1" noTextEdit="1"/>
          </p:cNvSpPr>
          <p:nvPr>
            <p:ph type="sldImg"/>
          </p:nvPr>
        </p:nvSpPr>
        <p:spPr>
          <a:solidFill>
            <a:srgbClr val="FFFFFF"/>
          </a:solidFill>
          <a:ln/>
        </p:spPr>
      </p:sp>
      <p:sp>
        <p:nvSpPr>
          <p:cNvPr id="22118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FE7BE940-9AA3-4426-8C8A-2E6BD00C71BF}" type="slidenum">
              <a:rPr lang="zh-CN" altLang="en-US" sz="1200" smtClean="0"/>
              <a:pPr/>
              <a:t>75</a:t>
            </a:fld>
            <a:endParaRPr lang="en-US" altLang="zh-CN" sz="1200" smtClean="0"/>
          </a:p>
        </p:txBody>
      </p:sp>
      <p:sp>
        <p:nvSpPr>
          <p:cNvPr id="222211" name="Rectangle 2"/>
          <p:cNvSpPr>
            <a:spLocks noChangeArrowheads="1" noTextEdit="1"/>
          </p:cNvSpPr>
          <p:nvPr>
            <p:ph type="sldImg"/>
          </p:nvPr>
        </p:nvSpPr>
        <p:spPr>
          <a:solidFill>
            <a:srgbClr val="FFFFFF"/>
          </a:solidFill>
          <a:ln/>
        </p:spPr>
      </p:sp>
      <p:sp>
        <p:nvSpPr>
          <p:cNvPr id="222212"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063AE55E-6FE3-4B2F-9667-DD545E0EB9D7}" type="slidenum">
              <a:rPr lang="zh-CN" altLang="en-US" sz="1200" smtClean="0"/>
              <a:pPr/>
              <a:t>76</a:t>
            </a:fld>
            <a:endParaRPr lang="en-US" altLang="zh-CN" sz="1200" smtClean="0"/>
          </a:p>
        </p:txBody>
      </p:sp>
      <p:sp>
        <p:nvSpPr>
          <p:cNvPr id="223235" name="Rectangle 2"/>
          <p:cNvSpPr>
            <a:spLocks noChangeArrowheads="1" noTextEdit="1"/>
          </p:cNvSpPr>
          <p:nvPr>
            <p:ph type="sldImg"/>
          </p:nvPr>
        </p:nvSpPr>
        <p:spPr>
          <a:solidFill>
            <a:srgbClr val="FFFFFF"/>
          </a:solidFill>
          <a:ln/>
        </p:spPr>
      </p:sp>
      <p:sp>
        <p:nvSpPr>
          <p:cNvPr id="223236"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C300831-B06F-4378-A7EA-1026CD770697}" type="slidenum">
              <a:rPr lang="zh-CN" altLang="en-US" sz="1200" smtClean="0"/>
              <a:pPr/>
              <a:t>77</a:t>
            </a:fld>
            <a:endParaRPr lang="en-US" altLang="zh-CN" sz="1200" smtClean="0"/>
          </a:p>
        </p:txBody>
      </p:sp>
      <p:sp>
        <p:nvSpPr>
          <p:cNvPr id="224259" name="Rectangle 2"/>
          <p:cNvSpPr>
            <a:spLocks noChangeArrowheads="1" noTextEdit="1"/>
          </p:cNvSpPr>
          <p:nvPr>
            <p:ph type="sldImg"/>
          </p:nvPr>
        </p:nvSpPr>
        <p:spPr>
          <a:solidFill>
            <a:srgbClr val="FFFFFF"/>
          </a:solidFill>
          <a:ln/>
        </p:spPr>
      </p:sp>
      <p:sp>
        <p:nvSpPr>
          <p:cNvPr id="224260"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C033AB2-B8EC-4C54-9695-712D4583220C}" type="slidenum">
              <a:rPr lang="zh-CN" altLang="en-US" sz="1200" smtClean="0"/>
              <a:pPr/>
              <a:t>78</a:t>
            </a:fld>
            <a:endParaRPr lang="en-US" altLang="zh-CN" sz="1200" smtClean="0"/>
          </a:p>
        </p:txBody>
      </p:sp>
      <p:sp>
        <p:nvSpPr>
          <p:cNvPr id="225283" name="Rectangle 2"/>
          <p:cNvSpPr>
            <a:spLocks noChangeArrowheads="1" noTextEdit="1"/>
          </p:cNvSpPr>
          <p:nvPr>
            <p:ph type="sldImg"/>
          </p:nvPr>
        </p:nvSpPr>
        <p:spPr>
          <a:ln/>
        </p:spPr>
      </p:sp>
      <p:sp>
        <p:nvSpPr>
          <p:cNvPr id="22528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9E36183B-2D10-4A21-9733-3534CB3BB861}" type="slidenum">
              <a:rPr lang="zh-CN" altLang="en-US" sz="1200" smtClean="0"/>
              <a:pPr/>
              <a:t>79</a:t>
            </a:fld>
            <a:endParaRPr lang="en-US" altLang="zh-CN" sz="1200" smtClean="0"/>
          </a:p>
        </p:txBody>
      </p:sp>
      <p:sp>
        <p:nvSpPr>
          <p:cNvPr id="226307" name="Rectangle 2"/>
          <p:cNvSpPr>
            <a:spLocks noChangeArrowheads="1" noTextEdit="1"/>
          </p:cNvSpPr>
          <p:nvPr>
            <p:ph type="sldImg"/>
          </p:nvPr>
        </p:nvSpPr>
        <p:spPr>
          <a:ln/>
        </p:spPr>
      </p:sp>
      <p:sp>
        <p:nvSpPr>
          <p:cNvPr id="22630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8240D0E0-E954-42B3-8C60-5A9102D5AD03}" type="slidenum">
              <a:rPr lang="zh-CN" altLang="en-US" sz="1200" smtClean="0"/>
              <a:pPr/>
              <a:t>8</a:t>
            </a:fld>
            <a:endParaRPr lang="en-US" altLang="zh-CN" sz="1200" smtClean="0"/>
          </a:p>
        </p:txBody>
      </p:sp>
      <p:sp>
        <p:nvSpPr>
          <p:cNvPr id="153603" name="Rectangle 2"/>
          <p:cNvSpPr>
            <a:spLocks noChangeArrowheads="1" noTextEdit="1"/>
          </p:cNvSpPr>
          <p:nvPr>
            <p:ph type="sldImg"/>
          </p:nvPr>
        </p:nvSpPr>
        <p:spPr>
          <a:solidFill>
            <a:srgbClr val="FFFFFF"/>
          </a:solidFill>
          <a:ln/>
        </p:spPr>
      </p:sp>
      <p:sp>
        <p:nvSpPr>
          <p:cNvPr id="153604"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3F27159-A31D-4A87-9E99-D81C7189B03C}" type="slidenum">
              <a:rPr lang="zh-CN" altLang="en-US" sz="1200" smtClean="0"/>
              <a:pPr/>
              <a:t>80</a:t>
            </a:fld>
            <a:endParaRPr lang="en-US" altLang="zh-CN" sz="1200" smtClean="0"/>
          </a:p>
        </p:txBody>
      </p:sp>
      <p:sp>
        <p:nvSpPr>
          <p:cNvPr id="227331" name="Rectangle 2"/>
          <p:cNvSpPr>
            <a:spLocks noChangeArrowheads="1" noTextEdit="1"/>
          </p:cNvSpPr>
          <p:nvPr>
            <p:ph type="sldImg"/>
          </p:nvPr>
        </p:nvSpPr>
        <p:spPr>
          <a:ln/>
        </p:spPr>
      </p:sp>
      <p:sp>
        <p:nvSpPr>
          <p:cNvPr id="22733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C575BC0-A763-4930-ACCE-352698F901DB}" type="slidenum">
              <a:rPr lang="zh-CN" altLang="en-US" sz="1200" smtClean="0"/>
              <a:pPr/>
              <a:t>81</a:t>
            </a:fld>
            <a:endParaRPr lang="en-US" altLang="zh-CN" sz="1200" smtClean="0"/>
          </a:p>
        </p:txBody>
      </p:sp>
      <p:sp>
        <p:nvSpPr>
          <p:cNvPr id="228355" name="Rectangle 2"/>
          <p:cNvSpPr>
            <a:spLocks noChangeArrowheads="1" noTextEdit="1"/>
          </p:cNvSpPr>
          <p:nvPr>
            <p:ph type="sldImg"/>
          </p:nvPr>
        </p:nvSpPr>
        <p:spPr>
          <a:ln/>
        </p:spPr>
      </p:sp>
      <p:sp>
        <p:nvSpPr>
          <p:cNvPr id="22835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C9F63A3-841B-410E-A682-A942D87C91C0}" type="slidenum">
              <a:rPr lang="zh-CN" altLang="en-US" sz="1200" smtClean="0"/>
              <a:pPr/>
              <a:t>82</a:t>
            </a:fld>
            <a:endParaRPr lang="en-US" altLang="zh-CN" sz="1200" smtClean="0"/>
          </a:p>
        </p:txBody>
      </p:sp>
      <p:sp>
        <p:nvSpPr>
          <p:cNvPr id="229379" name="Rectangle 2"/>
          <p:cNvSpPr>
            <a:spLocks noChangeArrowheads="1" noTextEdit="1"/>
          </p:cNvSpPr>
          <p:nvPr>
            <p:ph type="sldImg"/>
          </p:nvPr>
        </p:nvSpPr>
        <p:spPr>
          <a:ln/>
        </p:spPr>
      </p:sp>
      <p:sp>
        <p:nvSpPr>
          <p:cNvPr id="22938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pPr algn="r"/>
            <a:fld id="{D3F4C36F-2660-4033-99B2-0C9A6104D195}" type="slidenum">
              <a:rPr lang="zh-CN" altLang="en-US" sz="1200"/>
              <a:pPr algn="r"/>
              <a:t>83</a:t>
            </a:fld>
            <a:endParaRPr lang="en-US" altLang="zh-CN" sz="1200"/>
          </a:p>
        </p:txBody>
      </p:sp>
      <p:sp>
        <p:nvSpPr>
          <p:cNvPr id="230403" name="Rectangle 2"/>
          <p:cNvSpPr>
            <a:spLocks noChangeArrowheads="1" noTextEdit="1"/>
          </p:cNvSpPr>
          <p:nvPr>
            <p:ph type="sldImg"/>
          </p:nvPr>
        </p:nvSpPr>
        <p:spPr>
          <a:ln/>
        </p:spPr>
      </p:sp>
      <p:sp>
        <p:nvSpPr>
          <p:cNvPr id="23040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3542F00-ECA0-4914-A236-3D68E34E9977}" type="slidenum">
              <a:rPr lang="zh-CN" altLang="en-US" sz="1200" smtClean="0"/>
              <a:pPr/>
              <a:t>84</a:t>
            </a:fld>
            <a:endParaRPr lang="en-US" altLang="zh-CN" sz="1200" smtClean="0"/>
          </a:p>
        </p:txBody>
      </p:sp>
      <p:sp>
        <p:nvSpPr>
          <p:cNvPr id="231427" name="Rectangle 2"/>
          <p:cNvSpPr>
            <a:spLocks noChangeArrowheads="1" noTextEdit="1"/>
          </p:cNvSpPr>
          <p:nvPr>
            <p:ph type="sldImg"/>
          </p:nvPr>
        </p:nvSpPr>
        <p:spPr>
          <a:ln/>
        </p:spPr>
      </p:sp>
      <p:sp>
        <p:nvSpPr>
          <p:cNvPr id="23142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84EC42F-E2DF-464C-BE8C-46BAFC8B0A00}" type="slidenum">
              <a:rPr lang="zh-CN" altLang="en-US" sz="1200" smtClean="0"/>
              <a:pPr/>
              <a:t>85</a:t>
            </a:fld>
            <a:endParaRPr lang="en-US" altLang="zh-CN" sz="1200" smtClean="0"/>
          </a:p>
        </p:txBody>
      </p:sp>
      <p:sp>
        <p:nvSpPr>
          <p:cNvPr id="232451" name="Rectangle 2"/>
          <p:cNvSpPr>
            <a:spLocks noChangeArrowheads="1" noTextEdit="1"/>
          </p:cNvSpPr>
          <p:nvPr>
            <p:ph type="sldImg"/>
          </p:nvPr>
        </p:nvSpPr>
        <p:spPr>
          <a:ln/>
        </p:spPr>
      </p:sp>
      <p:sp>
        <p:nvSpPr>
          <p:cNvPr id="23245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38DAB1E7-4563-400D-A8D9-E0CAD23B1A65}" type="slidenum">
              <a:rPr lang="zh-CN" altLang="en-US" sz="1200" smtClean="0"/>
              <a:pPr/>
              <a:t>86</a:t>
            </a:fld>
            <a:endParaRPr lang="en-US" altLang="zh-CN" sz="1200" smtClean="0"/>
          </a:p>
        </p:txBody>
      </p:sp>
      <p:sp>
        <p:nvSpPr>
          <p:cNvPr id="233475" name="Rectangle 2"/>
          <p:cNvSpPr>
            <a:spLocks noChangeArrowheads="1" noTextEdit="1"/>
          </p:cNvSpPr>
          <p:nvPr>
            <p:ph type="sldImg"/>
          </p:nvPr>
        </p:nvSpPr>
        <p:spPr>
          <a:ln/>
        </p:spPr>
      </p:sp>
      <p:sp>
        <p:nvSpPr>
          <p:cNvPr id="23347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7CD38F5-D7A1-4F7D-AC2E-6BF12DF2B7DB}" type="slidenum">
              <a:rPr lang="zh-CN" altLang="en-US" sz="1200" smtClean="0"/>
              <a:pPr/>
              <a:t>87</a:t>
            </a:fld>
            <a:endParaRPr lang="en-US" altLang="zh-CN" sz="1200" smtClean="0"/>
          </a:p>
        </p:txBody>
      </p:sp>
      <p:sp>
        <p:nvSpPr>
          <p:cNvPr id="234499" name="Rectangle 2"/>
          <p:cNvSpPr>
            <a:spLocks noChangeArrowheads="1" noTextEdit="1"/>
          </p:cNvSpPr>
          <p:nvPr>
            <p:ph type="sldImg"/>
          </p:nvPr>
        </p:nvSpPr>
        <p:spPr>
          <a:ln/>
        </p:spPr>
      </p:sp>
      <p:sp>
        <p:nvSpPr>
          <p:cNvPr id="23450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EC7D39D-F7E4-4566-A268-AC91CC288BC0}" type="slidenum">
              <a:rPr lang="zh-CN" altLang="en-US" sz="1200" smtClean="0"/>
              <a:pPr/>
              <a:t>88</a:t>
            </a:fld>
            <a:endParaRPr lang="en-US" altLang="zh-CN" sz="1200" smtClean="0"/>
          </a:p>
        </p:txBody>
      </p:sp>
      <p:sp>
        <p:nvSpPr>
          <p:cNvPr id="235523" name="Rectangle 2"/>
          <p:cNvSpPr>
            <a:spLocks noChangeArrowheads="1" noTextEdit="1"/>
          </p:cNvSpPr>
          <p:nvPr>
            <p:ph type="sldImg"/>
          </p:nvPr>
        </p:nvSpPr>
        <p:spPr>
          <a:ln/>
        </p:spPr>
      </p:sp>
      <p:sp>
        <p:nvSpPr>
          <p:cNvPr id="23552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A0DD8413-EF36-4B6D-8566-B64016E54A35}" type="slidenum">
              <a:rPr lang="zh-CN" altLang="en-US" sz="1200" smtClean="0"/>
              <a:pPr/>
              <a:t>89</a:t>
            </a:fld>
            <a:endParaRPr lang="en-US" altLang="zh-CN" sz="1200" smtClean="0"/>
          </a:p>
        </p:txBody>
      </p:sp>
      <p:sp>
        <p:nvSpPr>
          <p:cNvPr id="236547" name="Rectangle 2"/>
          <p:cNvSpPr>
            <a:spLocks noChangeArrowheads="1" noTextEdit="1"/>
          </p:cNvSpPr>
          <p:nvPr>
            <p:ph type="sldImg"/>
          </p:nvPr>
        </p:nvSpPr>
        <p:spPr>
          <a:ln/>
        </p:spPr>
      </p:sp>
      <p:sp>
        <p:nvSpPr>
          <p:cNvPr id="23654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FB3365B-24FC-42CF-9F90-7FE6DAFB4714}" type="slidenum">
              <a:rPr lang="zh-CN" altLang="en-US" sz="1200" smtClean="0"/>
              <a:pPr/>
              <a:t>9</a:t>
            </a:fld>
            <a:endParaRPr lang="en-US" altLang="zh-CN" sz="1200" smtClean="0"/>
          </a:p>
        </p:txBody>
      </p:sp>
      <p:sp>
        <p:nvSpPr>
          <p:cNvPr id="154627" name="Rectangle 2"/>
          <p:cNvSpPr>
            <a:spLocks noChangeArrowheads="1" noTextEdit="1"/>
          </p:cNvSpPr>
          <p:nvPr>
            <p:ph type="sldImg"/>
          </p:nvPr>
        </p:nvSpPr>
        <p:spPr>
          <a:solidFill>
            <a:srgbClr val="FFFFFF"/>
          </a:solidFill>
          <a:ln/>
        </p:spPr>
      </p:sp>
      <p:sp>
        <p:nvSpPr>
          <p:cNvPr id="154628" name="Rectangle 3"/>
          <p:cNvSpPr>
            <a:spLocks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ea typeface="宋体" pitchFamily="2" charset="-122"/>
              </a:rPr>
              <a:t>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4E6DA45C-07B1-481E-881A-EA90CAEADDF2}" type="slidenum">
              <a:rPr lang="zh-CN" altLang="en-US" sz="1200" smtClean="0"/>
              <a:pPr/>
              <a:t>90</a:t>
            </a:fld>
            <a:endParaRPr lang="en-US" altLang="zh-CN" sz="1200" smtClean="0"/>
          </a:p>
        </p:txBody>
      </p:sp>
      <p:sp>
        <p:nvSpPr>
          <p:cNvPr id="237571" name="Rectangle 2"/>
          <p:cNvSpPr>
            <a:spLocks noChangeArrowheads="1" noTextEdit="1"/>
          </p:cNvSpPr>
          <p:nvPr>
            <p:ph type="sldImg"/>
          </p:nvPr>
        </p:nvSpPr>
        <p:spPr>
          <a:ln/>
        </p:spPr>
      </p:sp>
      <p:sp>
        <p:nvSpPr>
          <p:cNvPr id="23757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9F90BC1-9126-4D04-8AFF-9E03CB6AF613}" type="slidenum">
              <a:rPr lang="zh-CN" altLang="en-US" sz="1200" smtClean="0"/>
              <a:pPr/>
              <a:t>91</a:t>
            </a:fld>
            <a:endParaRPr lang="en-US" altLang="zh-CN" sz="1200" smtClean="0"/>
          </a:p>
        </p:txBody>
      </p:sp>
      <p:sp>
        <p:nvSpPr>
          <p:cNvPr id="238595" name="Rectangle 2"/>
          <p:cNvSpPr>
            <a:spLocks noChangeArrowheads="1" noTextEdit="1"/>
          </p:cNvSpPr>
          <p:nvPr>
            <p:ph type="sldImg"/>
          </p:nvPr>
        </p:nvSpPr>
        <p:spPr>
          <a:ln/>
        </p:spPr>
      </p:sp>
      <p:sp>
        <p:nvSpPr>
          <p:cNvPr id="23859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BF5385B-A530-4963-A3BE-B8A3993053C8}" type="slidenum">
              <a:rPr lang="zh-CN" altLang="en-US" sz="1200" smtClean="0"/>
              <a:pPr/>
              <a:t>92</a:t>
            </a:fld>
            <a:endParaRPr lang="en-US" altLang="zh-CN" sz="1200" smtClean="0"/>
          </a:p>
        </p:txBody>
      </p:sp>
      <p:sp>
        <p:nvSpPr>
          <p:cNvPr id="239619" name="Rectangle 2"/>
          <p:cNvSpPr>
            <a:spLocks noChangeArrowheads="1" noTextEdit="1"/>
          </p:cNvSpPr>
          <p:nvPr>
            <p:ph type="sldImg"/>
          </p:nvPr>
        </p:nvSpPr>
        <p:spPr>
          <a:ln/>
        </p:spPr>
      </p:sp>
      <p:sp>
        <p:nvSpPr>
          <p:cNvPr id="23962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2EE37B0D-1119-4995-9B9D-28DC4FE94EEE}" type="slidenum">
              <a:rPr lang="zh-CN" altLang="en-US" sz="1200" smtClean="0"/>
              <a:pPr/>
              <a:t>93</a:t>
            </a:fld>
            <a:endParaRPr lang="en-US" altLang="zh-CN" sz="1200" smtClean="0"/>
          </a:p>
        </p:txBody>
      </p:sp>
      <p:sp>
        <p:nvSpPr>
          <p:cNvPr id="240643" name="Rectangle 2"/>
          <p:cNvSpPr>
            <a:spLocks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70D1952D-A251-4E9E-BF8C-200C60AFD78B}" type="slidenum">
              <a:rPr lang="zh-CN" altLang="en-US" sz="1200" smtClean="0"/>
              <a:pPr/>
              <a:t>94</a:t>
            </a:fld>
            <a:endParaRPr lang="en-US" altLang="zh-CN" sz="1200" smtClean="0"/>
          </a:p>
        </p:txBody>
      </p:sp>
      <p:sp>
        <p:nvSpPr>
          <p:cNvPr id="241667" name="Rectangle 2"/>
          <p:cNvSpPr>
            <a:spLocks noChangeArrowheads="1" noTextEdit="1"/>
          </p:cNvSpPr>
          <p:nvPr>
            <p:ph type="sldImg"/>
          </p:nvPr>
        </p:nvSpPr>
        <p:spPr>
          <a:ln/>
        </p:spPr>
      </p:sp>
      <p:sp>
        <p:nvSpPr>
          <p:cNvPr id="24166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E8CA26B0-1743-4696-9232-8DA3DF8C52C1}" type="slidenum">
              <a:rPr lang="zh-CN" altLang="en-US" sz="1200" smtClean="0"/>
              <a:pPr/>
              <a:t>95</a:t>
            </a:fld>
            <a:endParaRPr lang="en-US" altLang="zh-CN" sz="1200" smtClean="0"/>
          </a:p>
        </p:txBody>
      </p:sp>
      <p:sp>
        <p:nvSpPr>
          <p:cNvPr id="242691" name="Rectangle 2"/>
          <p:cNvSpPr>
            <a:spLocks noChangeArrowheads="1" noTextEdit="1"/>
          </p:cNvSpPr>
          <p:nvPr>
            <p:ph type="sldImg"/>
          </p:nvPr>
        </p:nvSpPr>
        <p:spPr>
          <a:ln/>
        </p:spPr>
      </p:sp>
      <p:sp>
        <p:nvSpPr>
          <p:cNvPr id="242692"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BF201760-45D1-42C0-87B7-7B5C56798366}" type="slidenum">
              <a:rPr lang="zh-CN" altLang="en-US" sz="1200" smtClean="0"/>
              <a:pPr/>
              <a:t>96</a:t>
            </a:fld>
            <a:endParaRPr lang="en-US" altLang="zh-CN" sz="1200" smtClean="0"/>
          </a:p>
        </p:txBody>
      </p:sp>
      <p:sp>
        <p:nvSpPr>
          <p:cNvPr id="243715" name="Rectangle 2"/>
          <p:cNvSpPr>
            <a:spLocks noChangeArrowheads="1" noTextEdit="1"/>
          </p:cNvSpPr>
          <p:nvPr>
            <p:ph type="sldImg"/>
          </p:nvPr>
        </p:nvSpPr>
        <p:spPr>
          <a:ln/>
        </p:spPr>
      </p:sp>
      <p:sp>
        <p:nvSpPr>
          <p:cNvPr id="243716"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D9C1B35B-CE8F-4838-9F1D-23E574142695}" type="slidenum">
              <a:rPr lang="zh-CN" altLang="en-US" sz="1200" smtClean="0"/>
              <a:pPr/>
              <a:t>97</a:t>
            </a:fld>
            <a:endParaRPr lang="en-US" altLang="zh-CN" sz="1200" smtClean="0"/>
          </a:p>
        </p:txBody>
      </p:sp>
      <p:sp>
        <p:nvSpPr>
          <p:cNvPr id="244739" name="Rectangle 2"/>
          <p:cNvSpPr>
            <a:spLocks noChangeArrowheads="1" noTextEdit="1"/>
          </p:cNvSpPr>
          <p:nvPr>
            <p:ph type="sldImg"/>
          </p:nvPr>
        </p:nvSpPr>
        <p:spPr>
          <a:ln/>
        </p:spPr>
      </p:sp>
      <p:sp>
        <p:nvSpPr>
          <p:cNvPr id="244740"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616ED033-4586-400C-A3E1-ADB7ADE23EE9}" type="slidenum">
              <a:rPr lang="zh-CN" altLang="en-US" sz="1200" smtClean="0"/>
              <a:pPr/>
              <a:t>98</a:t>
            </a:fld>
            <a:endParaRPr lang="en-US" altLang="zh-CN" sz="1200" smtClean="0"/>
          </a:p>
        </p:txBody>
      </p:sp>
      <p:sp>
        <p:nvSpPr>
          <p:cNvPr id="245763" name="Rectangle 2"/>
          <p:cNvSpPr>
            <a:spLocks noChangeArrowheads="1" noTextEdit="1"/>
          </p:cNvSpPr>
          <p:nvPr>
            <p:ph type="sldImg"/>
          </p:nvPr>
        </p:nvSpPr>
        <p:spPr>
          <a:ln/>
        </p:spPr>
      </p:sp>
      <p:sp>
        <p:nvSpPr>
          <p:cNvPr id="245764"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lvl1pPr>
              <a:defRPr sz="3200" b="1">
                <a:solidFill>
                  <a:schemeClr val="tx1"/>
                </a:solidFill>
                <a:latin typeface="Times New Roman" pitchFamily="18" charset="0"/>
                <a:ea typeface="宋体" pitchFamily="2" charset="-122"/>
              </a:defRPr>
            </a:lvl1pPr>
            <a:lvl2pPr marL="742950" indent="-285750">
              <a:defRPr sz="3200" b="1">
                <a:solidFill>
                  <a:schemeClr val="tx1"/>
                </a:solidFill>
                <a:latin typeface="Times New Roman" pitchFamily="18" charset="0"/>
                <a:ea typeface="宋体" pitchFamily="2" charset="-122"/>
              </a:defRPr>
            </a:lvl2pPr>
            <a:lvl3pPr marL="1143000" indent="-228600">
              <a:defRPr sz="3200" b="1">
                <a:solidFill>
                  <a:schemeClr val="tx1"/>
                </a:solidFill>
                <a:latin typeface="Times New Roman" pitchFamily="18" charset="0"/>
                <a:ea typeface="宋体" pitchFamily="2" charset="-122"/>
              </a:defRPr>
            </a:lvl3pPr>
            <a:lvl4pPr marL="1600200" indent="-228600">
              <a:defRPr sz="3200" b="1">
                <a:solidFill>
                  <a:schemeClr val="tx1"/>
                </a:solidFill>
                <a:latin typeface="Times New Roman" pitchFamily="18" charset="0"/>
                <a:ea typeface="宋体" pitchFamily="2" charset="-122"/>
              </a:defRPr>
            </a:lvl4pPr>
            <a:lvl5pPr marL="2057400" indent="-22860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pitchFamily="2" charset="-122"/>
              </a:defRPr>
            </a:lvl9pPr>
          </a:lstStyle>
          <a:p>
            <a:fld id="{587B26AB-5ED9-4515-AAF0-9A55D8F2F9B6}" type="slidenum">
              <a:rPr lang="zh-CN" altLang="en-US" sz="1200" smtClean="0"/>
              <a:pPr/>
              <a:t>99</a:t>
            </a:fld>
            <a:endParaRPr lang="en-US" altLang="zh-CN" sz="1200" smtClean="0"/>
          </a:p>
        </p:txBody>
      </p:sp>
      <p:sp>
        <p:nvSpPr>
          <p:cNvPr id="246787" name="Rectangle 2"/>
          <p:cNvSpPr>
            <a:spLocks noChangeArrowheads="1" noTextEdit="1"/>
          </p:cNvSpPr>
          <p:nvPr>
            <p:ph type="sldImg"/>
          </p:nvPr>
        </p:nvSpPr>
        <p:spPr>
          <a:ln/>
        </p:spPr>
      </p:sp>
      <p:sp>
        <p:nvSpPr>
          <p:cNvPr id="246788" name="Rectangle 3"/>
          <p:cNvSpPr>
            <a:spLocks noGrp="1" noChangeArrowheads="1"/>
          </p:cNvSpPr>
          <p:nvPr>
            <p:ph type="body" idx="1"/>
          </p:nvPr>
        </p:nvSpPr>
        <p:spPr>
          <a:noFill/>
        </p:spPr>
        <p:txBody>
          <a:bodyPr/>
          <a:lstStyle/>
          <a:p>
            <a:pPr algn="just"/>
            <a:r>
              <a:rPr lang="zh-CN" altLang="en-US" smtClean="0">
                <a:ea typeface="宋体" pitchFamily="2" charset="-122"/>
              </a:rP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A98B32BC-173B-4011-A611-407A21E30E84}"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EBA0559A-6A49-47CA-8381-C42866077059}" type="slidenum">
              <a:rPr lang="zh-CN" altLang="en-US" smtClean="0"/>
              <a:pPr>
                <a:defRPr/>
              </a:pPr>
              <a:t>‹#›</a:t>
            </a:fld>
            <a:endParaRPr lang="en-US" altLang="zh-CN"/>
          </a:p>
        </p:txBody>
      </p:sp>
    </p:spTree>
    <p:extLst>
      <p:ext uri="{BB962C8B-B14F-4D97-AF65-F5344CB8AC3E}">
        <p14:creationId xmlns:p14="http://schemas.microsoft.com/office/powerpoint/2010/main" val="31800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CFC2756B-D8DE-4B0F-9FE4-34D538062AC9}"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838BC7FD-D1CC-4B78-91A8-A6ED0A210604}" type="slidenum">
              <a:rPr lang="zh-CN" altLang="en-US" smtClean="0"/>
              <a:pPr>
                <a:defRPr/>
              </a:pPr>
              <a:t>‹#›</a:t>
            </a:fld>
            <a:endParaRPr lang="en-US" altLang="zh-CN"/>
          </a:p>
        </p:txBody>
      </p:sp>
    </p:spTree>
    <p:extLst>
      <p:ext uri="{BB962C8B-B14F-4D97-AF65-F5344CB8AC3E}">
        <p14:creationId xmlns:p14="http://schemas.microsoft.com/office/powerpoint/2010/main" val="318726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4D1A0065-3AE2-4CDC-9282-02962793B234}"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94EE6280-0C8E-4E8F-97DB-34E1CCA049AD}" type="slidenum">
              <a:rPr lang="zh-CN" altLang="en-US" smtClean="0"/>
              <a:pPr>
                <a:defRPr/>
              </a:pPr>
              <a:t>‹#›</a:t>
            </a:fld>
            <a:endParaRPr lang="en-US" altLang="zh-CN"/>
          </a:p>
        </p:txBody>
      </p:sp>
    </p:spTree>
    <p:extLst>
      <p:ext uri="{BB962C8B-B14F-4D97-AF65-F5344CB8AC3E}">
        <p14:creationId xmlns:p14="http://schemas.microsoft.com/office/powerpoint/2010/main" val="295512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4AA9AD6E-230F-4AAB-B5A8-32AA3A108C29}"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03FDDF44-B298-4D44-8695-BB0F5A7DBBF1}" type="slidenum">
              <a:rPr lang="zh-CN" altLang="en-US" smtClean="0"/>
              <a:pPr>
                <a:defRPr/>
              </a:pPr>
              <a:t>‹#›</a:t>
            </a:fld>
            <a:endParaRPr lang="en-US" altLang="zh-CN"/>
          </a:p>
        </p:txBody>
      </p:sp>
    </p:spTree>
    <p:extLst>
      <p:ext uri="{BB962C8B-B14F-4D97-AF65-F5344CB8AC3E}">
        <p14:creationId xmlns:p14="http://schemas.microsoft.com/office/powerpoint/2010/main" val="1678459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fld id="{03419E2E-362B-4FB6-A846-4796A8F193AB}" type="datetime1">
              <a:rPr lang="zh-CN" altLang="en-US" smtClean="0"/>
              <a:pPr>
                <a:defRPr/>
              </a:pPr>
              <a:t>2014/2/28</a:t>
            </a:fld>
            <a:endParaRPr lang="en-US" altLang="zh-CN"/>
          </a:p>
        </p:txBody>
      </p:sp>
      <p:sp>
        <p:nvSpPr>
          <p:cNvPr id="5" name="页脚占位符 4"/>
          <p:cNvSpPr>
            <a:spLocks noGrp="1"/>
          </p:cNvSpPr>
          <p:nvPr>
            <p:ph type="ftr" sz="quarter" idx="11"/>
          </p:nvPr>
        </p:nvSpPr>
        <p:spPr/>
        <p:txBody>
          <a:bodyPr/>
          <a:lstStyle/>
          <a:p>
            <a:pPr>
              <a:defRPr/>
            </a:pPr>
            <a:r>
              <a:rPr lang="zh-CN" altLang="en-US" smtClean="0"/>
              <a:t>中国科大</a:t>
            </a:r>
            <a:endParaRPr lang="en-US" altLang="zh-CN"/>
          </a:p>
        </p:txBody>
      </p:sp>
      <p:sp>
        <p:nvSpPr>
          <p:cNvPr id="6" name="灯片编号占位符 5"/>
          <p:cNvSpPr>
            <a:spLocks noGrp="1"/>
          </p:cNvSpPr>
          <p:nvPr>
            <p:ph type="sldNum" sz="quarter" idx="12"/>
          </p:nvPr>
        </p:nvSpPr>
        <p:spPr/>
        <p:txBody>
          <a:bodyPr/>
          <a:lstStyle/>
          <a:p>
            <a:pPr>
              <a:defRPr/>
            </a:pPr>
            <a:fld id="{0DD9E853-96B8-4221-82F1-7E44BBBCF179}" type="slidenum">
              <a:rPr lang="zh-CN" altLang="en-US" smtClean="0"/>
              <a:pPr>
                <a:defRPr/>
              </a:pPr>
              <a:t>‹#›</a:t>
            </a:fld>
            <a:endParaRPr lang="en-US" altLang="zh-CN"/>
          </a:p>
        </p:txBody>
      </p:sp>
    </p:spTree>
    <p:extLst>
      <p:ext uri="{BB962C8B-B14F-4D97-AF65-F5344CB8AC3E}">
        <p14:creationId xmlns:p14="http://schemas.microsoft.com/office/powerpoint/2010/main" val="47146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6F687C5B-3D0E-414D-84F1-966085D0140B}"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A7F1A588-8B27-4C64-8E15-A2CE690DEBC3}" type="slidenum">
              <a:rPr lang="zh-CN" altLang="en-US" smtClean="0"/>
              <a:pPr>
                <a:defRPr/>
              </a:pPr>
              <a:t>‹#›</a:t>
            </a:fld>
            <a:endParaRPr lang="en-US" altLang="zh-CN"/>
          </a:p>
        </p:txBody>
      </p:sp>
    </p:spTree>
    <p:extLst>
      <p:ext uri="{BB962C8B-B14F-4D97-AF65-F5344CB8AC3E}">
        <p14:creationId xmlns:p14="http://schemas.microsoft.com/office/powerpoint/2010/main" val="26979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E4D5BEE2-BEFD-49BF-97C4-578FEE0745F3}" type="datetime1">
              <a:rPr lang="zh-CN" altLang="en-US" smtClean="0"/>
              <a:pPr>
                <a:defRPr/>
              </a:pPr>
              <a:t>2014/2/28</a:t>
            </a:fld>
            <a:endParaRPr lang="en-US" altLang="zh-CN"/>
          </a:p>
        </p:txBody>
      </p:sp>
      <p:sp>
        <p:nvSpPr>
          <p:cNvPr id="8" name="页脚占位符 7"/>
          <p:cNvSpPr>
            <a:spLocks noGrp="1"/>
          </p:cNvSpPr>
          <p:nvPr>
            <p:ph type="ftr" sz="quarter" idx="11"/>
          </p:nvPr>
        </p:nvSpPr>
        <p:spPr/>
        <p:txBody>
          <a:bodyPr/>
          <a:lstStyle/>
          <a:p>
            <a:pPr>
              <a:defRPr/>
            </a:pPr>
            <a:r>
              <a:rPr lang="zh-CN" altLang="en-US" smtClean="0"/>
              <a:t>中国科大</a:t>
            </a:r>
            <a:endParaRPr lang="en-US" altLang="zh-CN"/>
          </a:p>
        </p:txBody>
      </p:sp>
      <p:sp>
        <p:nvSpPr>
          <p:cNvPr id="9" name="灯片编号占位符 8"/>
          <p:cNvSpPr>
            <a:spLocks noGrp="1"/>
          </p:cNvSpPr>
          <p:nvPr>
            <p:ph type="sldNum" sz="quarter" idx="12"/>
          </p:nvPr>
        </p:nvSpPr>
        <p:spPr/>
        <p:txBody>
          <a:bodyPr/>
          <a:lstStyle/>
          <a:p>
            <a:pPr>
              <a:defRPr/>
            </a:pPr>
            <a:fld id="{52F72484-016D-4D2B-BC18-02B664570F43}" type="slidenum">
              <a:rPr lang="zh-CN" altLang="en-US" smtClean="0"/>
              <a:pPr>
                <a:defRPr/>
              </a:pPr>
              <a:t>‹#›</a:t>
            </a:fld>
            <a:endParaRPr lang="en-US" altLang="zh-CN"/>
          </a:p>
        </p:txBody>
      </p:sp>
    </p:spTree>
    <p:extLst>
      <p:ext uri="{BB962C8B-B14F-4D97-AF65-F5344CB8AC3E}">
        <p14:creationId xmlns:p14="http://schemas.microsoft.com/office/powerpoint/2010/main" val="3042908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F03B2CB4-0F79-4E16-A470-396E997B0309}" type="datetime1">
              <a:rPr lang="zh-CN" altLang="en-US" smtClean="0"/>
              <a:pPr>
                <a:defRPr/>
              </a:pPr>
              <a:t>2014/2/28</a:t>
            </a:fld>
            <a:endParaRPr lang="en-US" altLang="zh-CN"/>
          </a:p>
        </p:txBody>
      </p:sp>
      <p:sp>
        <p:nvSpPr>
          <p:cNvPr id="4" name="页脚占位符 3"/>
          <p:cNvSpPr>
            <a:spLocks noGrp="1"/>
          </p:cNvSpPr>
          <p:nvPr>
            <p:ph type="ftr" sz="quarter" idx="11"/>
          </p:nvPr>
        </p:nvSpPr>
        <p:spPr/>
        <p:txBody>
          <a:bodyPr/>
          <a:lstStyle/>
          <a:p>
            <a:pPr>
              <a:defRPr/>
            </a:pPr>
            <a:r>
              <a:rPr lang="zh-CN" altLang="en-US" smtClean="0"/>
              <a:t>中国科大</a:t>
            </a:r>
            <a:endParaRPr lang="en-US" altLang="zh-CN"/>
          </a:p>
        </p:txBody>
      </p:sp>
      <p:sp>
        <p:nvSpPr>
          <p:cNvPr id="5" name="灯片编号占位符 4"/>
          <p:cNvSpPr>
            <a:spLocks noGrp="1"/>
          </p:cNvSpPr>
          <p:nvPr>
            <p:ph type="sldNum" sz="quarter" idx="12"/>
          </p:nvPr>
        </p:nvSpPr>
        <p:spPr/>
        <p:txBody>
          <a:bodyPr/>
          <a:lstStyle/>
          <a:p>
            <a:pPr>
              <a:defRPr/>
            </a:pPr>
            <a:fld id="{46258ADB-461C-4C67-8335-CAA868BB1931}" type="slidenum">
              <a:rPr lang="zh-CN" altLang="en-US" smtClean="0"/>
              <a:pPr>
                <a:defRPr/>
              </a:pPr>
              <a:t>‹#›</a:t>
            </a:fld>
            <a:endParaRPr lang="en-US" altLang="zh-CN"/>
          </a:p>
        </p:txBody>
      </p:sp>
    </p:spTree>
    <p:extLst>
      <p:ext uri="{BB962C8B-B14F-4D97-AF65-F5344CB8AC3E}">
        <p14:creationId xmlns:p14="http://schemas.microsoft.com/office/powerpoint/2010/main" val="60370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700A6170-5F8C-4B3D-8910-25135A35A3D4}" type="datetime1">
              <a:rPr lang="zh-CN" altLang="en-US" smtClean="0"/>
              <a:pPr>
                <a:defRPr/>
              </a:pPr>
              <a:t>2014/2/28</a:t>
            </a:fld>
            <a:endParaRPr lang="en-US" altLang="zh-CN"/>
          </a:p>
        </p:txBody>
      </p:sp>
      <p:sp>
        <p:nvSpPr>
          <p:cNvPr id="3" name="页脚占位符 2"/>
          <p:cNvSpPr>
            <a:spLocks noGrp="1"/>
          </p:cNvSpPr>
          <p:nvPr>
            <p:ph type="ftr" sz="quarter" idx="11"/>
          </p:nvPr>
        </p:nvSpPr>
        <p:spPr/>
        <p:txBody>
          <a:bodyPr/>
          <a:lstStyle/>
          <a:p>
            <a:pPr>
              <a:defRPr/>
            </a:pPr>
            <a:r>
              <a:rPr lang="zh-CN" altLang="en-US" smtClean="0"/>
              <a:t>中国科大</a:t>
            </a:r>
            <a:endParaRPr lang="en-US" altLang="zh-CN"/>
          </a:p>
        </p:txBody>
      </p:sp>
      <p:sp>
        <p:nvSpPr>
          <p:cNvPr id="4" name="灯片编号占位符 3"/>
          <p:cNvSpPr>
            <a:spLocks noGrp="1"/>
          </p:cNvSpPr>
          <p:nvPr>
            <p:ph type="sldNum" sz="quarter" idx="12"/>
          </p:nvPr>
        </p:nvSpPr>
        <p:spPr/>
        <p:txBody>
          <a:bodyPr/>
          <a:lstStyle/>
          <a:p>
            <a:pPr>
              <a:defRPr/>
            </a:pPr>
            <a:fld id="{47EABDB4-4D3B-4C16-BCF4-6063BF12B829}" type="slidenum">
              <a:rPr lang="zh-CN" altLang="en-US" smtClean="0"/>
              <a:pPr>
                <a:defRPr/>
              </a:pPr>
              <a:t>‹#›</a:t>
            </a:fld>
            <a:endParaRPr lang="en-US" altLang="zh-CN"/>
          </a:p>
        </p:txBody>
      </p:sp>
    </p:spTree>
    <p:extLst>
      <p:ext uri="{BB962C8B-B14F-4D97-AF65-F5344CB8AC3E}">
        <p14:creationId xmlns:p14="http://schemas.microsoft.com/office/powerpoint/2010/main" val="317881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566D8AE0-3246-4B2B-B28F-4BBE289F3A1B}"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C4932FF6-1E15-4A06-B06E-C848C59FEB12}" type="slidenum">
              <a:rPr lang="zh-CN" altLang="en-US" smtClean="0"/>
              <a:pPr>
                <a:defRPr/>
              </a:pPr>
              <a:t>‹#›</a:t>
            </a:fld>
            <a:endParaRPr lang="en-US" altLang="zh-CN"/>
          </a:p>
        </p:txBody>
      </p:sp>
    </p:spTree>
    <p:extLst>
      <p:ext uri="{BB962C8B-B14F-4D97-AF65-F5344CB8AC3E}">
        <p14:creationId xmlns:p14="http://schemas.microsoft.com/office/powerpoint/2010/main" val="231605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514D7421-F355-434F-B0D7-EF68BEEEB966}" type="datetime1">
              <a:rPr lang="zh-CN" altLang="en-US" smtClean="0"/>
              <a:pPr>
                <a:defRPr/>
              </a:pPr>
              <a:t>2014/2/28</a:t>
            </a:fld>
            <a:endParaRPr lang="en-US" altLang="zh-CN"/>
          </a:p>
        </p:txBody>
      </p:sp>
      <p:sp>
        <p:nvSpPr>
          <p:cNvPr id="6" name="页脚占位符 5"/>
          <p:cNvSpPr>
            <a:spLocks noGrp="1"/>
          </p:cNvSpPr>
          <p:nvPr>
            <p:ph type="ftr" sz="quarter" idx="11"/>
          </p:nvPr>
        </p:nvSpPr>
        <p:spPr/>
        <p:txBody>
          <a:bodyPr/>
          <a:lstStyle/>
          <a:p>
            <a:pPr>
              <a:defRPr/>
            </a:pPr>
            <a:r>
              <a:rPr lang="zh-CN" altLang="en-US" smtClean="0"/>
              <a:t>中国科大</a:t>
            </a:r>
            <a:endParaRPr lang="en-US" altLang="zh-CN"/>
          </a:p>
        </p:txBody>
      </p:sp>
      <p:sp>
        <p:nvSpPr>
          <p:cNvPr id="7" name="灯片编号占位符 6"/>
          <p:cNvSpPr>
            <a:spLocks noGrp="1"/>
          </p:cNvSpPr>
          <p:nvPr>
            <p:ph type="sldNum" sz="quarter" idx="12"/>
          </p:nvPr>
        </p:nvSpPr>
        <p:spPr/>
        <p:txBody>
          <a:bodyPr/>
          <a:lstStyle/>
          <a:p>
            <a:pPr>
              <a:defRPr/>
            </a:pPr>
            <a:fld id="{F52664B0-FB48-44BC-91F1-3728A6CD4A4D}" type="slidenum">
              <a:rPr lang="zh-CN" altLang="en-US" smtClean="0"/>
              <a:pPr>
                <a:defRPr/>
              </a:pPr>
              <a:t>‹#›</a:t>
            </a:fld>
            <a:endParaRPr lang="en-US" altLang="zh-CN"/>
          </a:p>
        </p:txBody>
      </p:sp>
    </p:spTree>
    <p:extLst>
      <p:ext uri="{BB962C8B-B14F-4D97-AF65-F5344CB8AC3E}">
        <p14:creationId xmlns:p14="http://schemas.microsoft.com/office/powerpoint/2010/main" val="240677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B4F5AAD-598F-4E1E-A0D2-E4E171451682}" type="datetime1">
              <a:rPr lang="zh-CN" altLang="en-US" smtClean="0"/>
              <a:pPr>
                <a:defRPr/>
              </a:pPr>
              <a:t>2014/2/28</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smtClean="0"/>
              <a:t>中国科大</a:t>
            </a: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76AACD6-7E3C-44E1-965A-45B38E346DE7}" type="slidenum">
              <a:rPr lang="zh-CN" altLang="en-US" smtClean="0"/>
              <a:pPr>
                <a:defRPr/>
              </a:pPr>
              <a:t>‹#›</a:t>
            </a:fld>
            <a:endParaRPr lang="en-US" altLang="zh-CN"/>
          </a:p>
        </p:txBody>
      </p:sp>
    </p:spTree>
    <p:extLst>
      <p:ext uri="{BB962C8B-B14F-4D97-AF65-F5344CB8AC3E}">
        <p14:creationId xmlns:p14="http://schemas.microsoft.com/office/powerpoint/2010/main" val="146128215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wmf"/><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wmf"/><Relationship Id="rId4" Type="http://schemas.openxmlformats.org/officeDocument/2006/relationships/oleObject" Target="../embeddings/oleObject5.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wmf"/><Relationship Id="rId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wmf"/><Relationship Id="rId4" Type="http://schemas.openxmlformats.org/officeDocument/2006/relationships/oleObject" Target="../embeddings/oleObject9.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wmf"/><Relationship Id="rId4" Type="http://schemas.openxmlformats.org/officeDocument/2006/relationships/oleObject" Target="../embeddings/oleObject11.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wmf"/><Relationship Id="rId4" Type="http://schemas.openxmlformats.org/officeDocument/2006/relationships/oleObject" Target="../embeddings/oleObject13.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1.wmf"/><Relationship Id="rId4" Type="http://schemas.openxmlformats.org/officeDocument/2006/relationships/oleObject" Target="../embeddings/oleObject15.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1.wmf"/><Relationship Id="rId4"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1.wmf"/><Relationship Id="rId4" Type="http://schemas.openxmlformats.org/officeDocument/2006/relationships/oleObject" Target="../embeddings/oleObject19.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1.wmf"/><Relationship Id="rId4" Type="http://schemas.openxmlformats.org/officeDocument/2006/relationships/oleObject" Target="../embeddings/oleObject21.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4.bin"/><Relationship Id="rId5" Type="http://schemas.openxmlformats.org/officeDocument/2006/relationships/image" Target="../media/image1.wmf"/><Relationship Id="rId4" Type="http://schemas.openxmlformats.org/officeDocument/2006/relationships/oleObject" Target="../embeddings/oleObject23.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1.wmf"/><Relationship Id="rId4" Type="http://schemas.openxmlformats.org/officeDocument/2006/relationships/oleObject" Target="../embeddings/oleObject25.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1.wmf"/><Relationship Id="rId4" Type="http://schemas.openxmlformats.org/officeDocument/2006/relationships/oleObject" Target="../embeddings/oleObject27.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0.bin"/><Relationship Id="rId5" Type="http://schemas.openxmlformats.org/officeDocument/2006/relationships/image" Target="../media/image1.wmf"/><Relationship Id="rId4" Type="http://schemas.openxmlformats.org/officeDocument/2006/relationships/oleObject" Target="../embeddings/oleObject29.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2.bin"/><Relationship Id="rId5" Type="http://schemas.openxmlformats.org/officeDocument/2006/relationships/image" Target="../media/image1.wmf"/><Relationship Id="rId4" Type="http://schemas.openxmlformats.org/officeDocument/2006/relationships/oleObject" Target="../embeddings/oleObject31.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4.bin"/><Relationship Id="rId5" Type="http://schemas.openxmlformats.org/officeDocument/2006/relationships/image" Target="../media/image1.wmf"/><Relationship Id="rId4" Type="http://schemas.openxmlformats.org/officeDocument/2006/relationships/oleObject" Target="../embeddings/oleObject33.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63.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6.bin"/><Relationship Id="rId5" Type="http://schemas.openxmlformats.org/officeDocument/2006/relationships/image" Target="../media/image1.wmf"/><Relationship Id="rId4" Type="http://schemas.openxmlformats.org/officeDocument/2006/relationships/oleObject" Target="../embeddings/oleObject35.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0.bin"/><Relationship Id="rId5" Type="http://schemas.openxmlformats.org/officeDocument/2006/relationships/image" Target="../media/image1.wmf"/><Relationship Id="rId4" Type="http://schemas.openxmlformats.org/officeDocument/2006/relationships/oleObject" Target="../embeddings/oleObject39.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第九章  独立于机器的优化</a:t>
            </a:r>
          </a:p>
        </p:txBody>
      </p:sp>
      <p:grpSp>
        <p:nvGrpSpPr>
          <p:cNvPr id="2051" name="Group 74"/>
          <p:cNvGrpSpPr>
            <a:grpSpLocks/>
          </p:cNvGrpSpPr>
          <p:nvPr/>
        </p:nvGrpSpPr>
        <p:grpSpPr bwMode="auto">
          <a:xfrm>
            <a:off x="323850" y="1341438"/>
            <a:ext cx="8455025" cy="5283200"/>
            <a:chOff x="204" y="845"/>
            <a:chExt cx="5326" cy="3328"/>
          </a:xfrm>
        </p:grpSpPr>
        <p:sp>
          <p:nvSpPr>
            <p:cNvPr id="2052" name="Rectangle 34"/>
            <p:cNvSpPr>
              <a:spLocks noChangeArrowheads="1"/>
            </p:cNvSpPr>
            <p:nvPr/>
          </p:nvSpPr>
          <p:spPr bwMode="auto">
            <a:xfrm>
              <a:off x="241" y="1465"/>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64800"/>
            <a:lstStyle/>
            <a:p>
              <a:pPr algn="ctr"/>
              <a:r>
                <a:rPr lang="zh-CN" altLang="en-US" sz="2800"/>
                <a:t>词法分析器</a:t>
              </a:r>
            </a:p>
            <a:p>
              <a:endParaRPr lang="zh-CN" altLang="en-US" sz="1800" b="0"/>
            </a:p>
          </p:txBody>
        </p:sp>
        <p:sp>
          <p:nvSpPr>
            <p:cNvPr id="2053" name="Rectangle 33"/>
            <p:cNvSpPr>
              <a:spLocks noChangeArrowheads="1"/>
            </p:cNvSpPr>
            <p:nvPr/>
          </p:nvSpPr>
          <p:spPr bwMode="auto">
            <a:xfrm>
              <a:off x="241" y="2110"/>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lgn="ctr"/>
              <a:r>
                <a:rPr lang="zh-CN" altLang="en-US" sz="2800"/>
                <a:t>语法分析器</a:t>
              </a:r>
            </a:p>
            <a:p>
              <a:endParaRPr lang="zh-CN" altLang="en-US" sz="2400" b="0"/>
            </a:p>
          </p:txBody>
        </p:sp>
        <p:sp>
          <p:nvSpPr>
            <p:cNvPr id="2054" name="Rectangle 32"/>
            <p:cNvSpPr>
              <a:spLocks noChangeArrowheads="1"/>
            </p:cNvSpPr>
            <p:nvPr/>
          </p:nvSpPr>
          <p:spPr bwMode="auto">
            <a:xfrm>
              <a:off x="241" y="2755"/>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lgn="ctr"/>
              <a:r>
                <a:rPr lang="zh-CN" altLang="en-US" sz="2800"/>
                <a:t>语义分析器</a:t>
              </a:r>
            </a:p>
            <a:p>
              <a:endParaRPr lang="zh-CN" altLang="en-US" sz="2400" b="0"/>
            </a:p>
          </p:txBody>
        </p:sp>
        <p:sp>
          <p:nvSpPr>
            <p:cNvPr id="2055" name="Rectangle 31"/>
            <p:cNvSpPr>
              <a:spLocks noChangeArrowheads="1"/>
            </p:cNvSpPr>
            <p:nvPr/>
          </p:nvSpPr>
          <p:spPr bwMode="auto">
            <a:xfrm>
              <a:off x="204" y="845"/>
              <a:ext cx="2367" cy="3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tIns="46800"/>
            <a:lstStyle/>
            <a:p>
              <a:pPr algn="ctr"/>
              <a:r>
                <a:rPr lang="zh-CN" altLang="en-US" sz="2800"/>
                <a:t>源程序</a:t>
              </a:r>
            </a:p>
            <a:p>
              <a:endParaRPr lang="zh-CN" altLang="en-US" sz="2400" b="0"/>
            </a:p>
          </p:txBody>
        </p:sp>
        <p:sp>
          <p:nvSpPr>
            <p:cNvPr id="2056" name="Rectangle 30"/>
            <p:cNvSpPr>
              <a:spLocks noChangeArrowheads="1"/>
            </p:cNvSpPr>
            <p:nvPr/>
          </p:nvSpPr>
          <p:spPr bwMode="auto">
            <a:xfrm>
              <a:off x="241" y="3401"/>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lgn="ctr"/>
              <a:r>
                <a:rPr lang="zh-CN" altLang="en-US" sz="2800"/>
                <a:t>中间代码生成器</a:t>
              </a:r>
            </a:p>
            <a:p>
              <a:endParaRPr lang="zh-CN" altLang="en-US" sz="2400" b="0"/>
            </a:p>
          </p:txBody>
        </p:sp>
        <p:sp>
          <p:nvSpPr>
            <p:cNvPr id="2057" name="Line 23"/>
            <p:cNvSpPr>
              <a:spLocks noChangeShapeType="1"/>
            </p:cNvSpPr>
            <p:nvPr/>
          </p:nvSpPr>
          <p:spPr bwMode="auto">
            <a:xfrm>
              <a:off x="1345" y="1188"/>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058" name="Line 22"/>
            <p:cNvSpPr>
              <a:spLocks noChangeShapeType="1"/>
            </p:cNvSpPr>
            <p:nvPr/>
          </p:nvSpPr>
          <p:spPr bwMode="auto">
            <a:xfrm>
              <a:off x="1345" y="1834"/>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059" name="Line 21"/>
            <p:cNvSpPr>
              <a:spLocks noChangeShapeType="1"/>
            </p:cNvSpPr>
            <p:nvPr/>
          </p:nvSpPr>
          <p:spPr bwMode="auto">
            <a:xfrm>
              <a:off x="1345" y="2479"/>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060" name="Line 20"/>
            <p:cNvSpPr>
              <a:spLocks noChangeShapeType="1"/>
            </p:cNvSpPr>
            <p:nvPr/>
          </p:nvSpPr>
          <p:spPr bwMode="auto">
            <a:xfrm>
              <a:off x="1345" y="3124"/>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061" name="Line 19"/>
            <p:cNvSpPr>
              <a:spLocks noChangeShapeType="1"/>
            </p:cNvSpPr>
            <p:nvPr/>
          </p:nvSpPr>
          <p:spPr bwMode="auto">
            <a:xfrm>
              <a:off x="1345" y="3770"/>
              <a:ext cx="0" cy="276"/>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062" name="Rectangle 57"/>
            <p:cNvSpPr>
              <a:spLocks noChangeArrowheads="1"/>
            </p:cNvSpPr>
            <p:nvPr/>
          </p:nvSpPr>
          <p:spPr bwMode="auto">
            <a:xfrm>
              <a:off x="3163" y="1909"/>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64800"/>
            <a:lstStyle/>
            <a:p>
              <a:pPr algn="ctr"/>
              <a:r>
                <a:rPr lang="zh-CN" altLang="en-US" sz="2400">
                  <a:solidFill>
                    <a:srgbClr val="00FF00"/>
                  </a:solidFill>
                </a:rPr>
                <a:t>独立于机器的代码优化器</a:t>
              </a:r>
              <a:endParaRPr lang="zh-CN" altLang="en-US" sz="2400" b="0">
                <a:solidFill>
                  <a:srgbClr val="00FF00"/>
                </a:solidFill>
              </a:endParaRPr>
            </a:p>
          </p:txBody>
        </p:sp>
        <p:sp>
          <p:nvSpPr>
            <p:cNvPr id="2063" name="Rectangle 58"/>
            <p:cNvSpPr>
              <a:spLocks noChangeArrowheads="1"/>
            </p:cNvSpPr>
            <p:nvPr/>
          </p:nvSpPr>
          <p:spPr bwMode="auto">
            <a:xfrm>
              <a:off x="3163" y="2554"/>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lgn="ctr"/>
              <a:r>
                <a:rPr lang="zh-CN" altLang="en-US" sz="2800"/>
                <a:t>代码生成器</a:t>
              </a:r>
            </a:p>
            <a:p>
              <a:endParaRPr lang="zh-CN" altLang="en-US" sz="2400" b="0"/>
            </a:p>
          </p:txBody>
        </p:sp>
        <p:sp>
          <p:nvSpPr>
            <p:cNvPr id="2064" name="Rectangle 59"/>
            <p:cNvSpPr>
              <a:spLocks noChangeArrowheads="1"/>
            </p:cNvSpPr>
            <p:nvPr/>
          </p:nvSpPr>
          <p:spPr bwMode="auto">
            <a:xfrm>
              <a:off x="3163" y="3199"/>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6800"/>
            <a:lstStyle/>
            <a:p>
              <a:pPr algn="ctr"/>
              <a:r>
                <a:rPr lang="zh-CN" altLang="en-US" sz="2400">
                  <a:solidFill>
                    <a:schemeClr val="tx2"/>
                  </a:solidFill>
                  <a:latin typeface="Courier New" pitchFamily="49" charset="0"/>
                </a:rPr>
                <a:t>依赖于机器的代码优化器</a:t>
              </a:r>
              <a:endParaRPr lang="zh-CN" altLang="en-US" sz="2400" b="0">
                <a:solidFill>
                  <a:schemeClr val="tx2"/>
                </a:solidFill>
              </a:endParaRPr>
            </a:p>
          </p:txBody>
        </p:sp>
        <p:sp>
          <p:nvSpPr>
            <p:cNvPr id="2065" name="Rectangle 61"/>
            <p:cNvSpPr>
              <a:spLocks noChangeArrowheads="1"/>
            </p:cNvSpPr>
            <p:nvPr/>
          </p:nvSpPr>
          <p:spPr bwMode="auto">
            <a:xfrm>
              <a:off x="3163" y="3845"/>
              <a:ext cx="2367" cy="32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tIns="46800"/>
            <a:lstStyle/>
            <a:p>
              <a:pPr algn="ctr"/>
              <a:r>
                <a:rPr lang="zh-CN" altLang="en-US" sz="2800"/>
                <a:t>目标机器代码</a:t>
              </a:r>
              <a:endParaRPr lang="zh-CN" altLang="en-US" sz="2400" b="0"/>
            </a:p>
          </p:txBody>
        </p:sp>
        <p:sp>
          <p:nvSpPr>
            <p:cNvPr id="2066" name="Line 62"/>
            <p:cNvSpPr>
              <a:spLocks noChangeShapeType="1"/>
            </p:cNvSpPr>
            <p:nvPr/>
          </p:nvSpPr>
          <p:spPr bwMode="auto">
            <a:xfrm flipH="1">
              <a:off x="4267" y="1621"/>
              <a:ext cx="4" cy="28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067" name="Line 63"/>
            <p:cNvSpPr>
              <a:spLocks noChangeShapeType="1"/>
            </p:cNvSpPr>
            <p:nvPr/>
          </p:nvSpPr>
          <p:spPr bwMode="auto">
            <a:xfrm>
              <a:off x="4267" y="2278"/>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068" name="Line 64"/>
            <p:cNvSpPr>
              <a:spLocks noChangeShapeType="1"/>
            </p:cNvSpPr>
            <p:nvPr/>
          </p:nvSpPr>
          <p:spPr bwMode="auto">
            <a:xfrm>
              <a:off x="4267" y="2923"/>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069" name="Line 65"/>
            <p:cNvSpPr>
              <a:spLocks noChangeShapeType="1"/>
            </p:cNvSpPr>
            <p:nvPr/>
          </p:nvSpPr>
          <p:spPr bwMode="auto">
            <a:xfrm>
              <a:off x="4267" y="3568"/>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46800"/>
            <a:lstStyle/>
            <a:p>
              <a:endParaRPr lang="zh-CN" altLang="en-US"/>
            </a:p>
          </p:txBody>
        </p:sp>
        <p:sp>
          <p:nvSpPr>
            <p:cNvPr id="2070" name="Line 67"/>
            <p:cNvSpPr>
              <a:spLocks noChangeShapeType="1"/>
            </p:cNvSpPr>
            <p:nvPr/>
          </p:nvSpPr>
          <p:spPr bwMode="auto">
            <a:xfrm>
              <a:off x="1338" y="4065"/>
              <a:ext cx="154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1" name="Line 68"/>
            <p:cNvSpPr>
              <a:spLocks noChangeShapeType="1"/>
            </p:cNvSpPr>
            <p:nvPr/>
          </p:nvSpPr>
          <p:spPr bwMode="auto">
            <a:xfrm flipV="1">
              <a:off x="2880" y="1621"/>
              <a:ext cx="0" cy="24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2" name="Line 69"/>
            <p:cNvSpPr>
              <a:spLocks noChangeShapeType="1"/>
            </p:cNvSpPr>
            <p:nvPr/>
          </p:nvSpPr>
          <p:spPr bwMode="auto">
            <a:xfrm>
              <a:off x="2880" y="1621"/>
              <a:ext cx="138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3" name="Rectangle 72"/>
            <p:cNvSpPr>
              <a:spLocks noChangeArrowheads="1"/>
            </p:cNvSpPr>
            <p:nvPr/>
          </p:nvSpPr>
          <p:spPr bwMode="auto">
            <a:xfrm>
              <a:off x="4326" y="856"/>
              <a:ext cx="1077" cy="510"/>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144000"/>
            <a:lstStyle/>
            <a:p>
              <a:pPr algn="ctr"/>
              <a:r>
                <a:rPr lang="zh-CN" altLang="en-US" sz="2800"/>
                <a:t>符号表</a:t>
              </a:r>
            </a:p>
            <a:p>
              <a:endParaRPr lang="zh-CN" altLang="en-US" sz="2400" b="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228600"/>
            <a:ext cx="8229600" cy="609600"/>
          </a:xfrm>
        </p:spPr>
        <p:txBody>
          <a:bodyPr>
            <a:normAutofit fontScale="90000"/>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grpSp>
        <p:nvGrpSpPr>
          <p:cNvPr id="11267" name="Group 3"/>
          <p:cNvGrpSpPr>
            <a:grpSpLocks/>
          </p:cNvGrpSpPr>
          <p:nvPr/>
        </p:nvGrpSpPr>
        <p:grpSpPr bwMode="auto">
          <a:xfrm>
            <a:off x="304800" y="838200"/>
            <a:ext cx="8151813" cy="5945188"/>
            <a:chOff x="192" y="528"/>
            <a:chExt cx="5135" cy="3745"/>
          </a:xfrm>
        </p:grpSpPr>
        <p:sp>
          <p:nvSpPr>
            <p:cNvPr id="11268" name="Rectangle 4"/>
            <p:cNvSpPr>
              <a:spLocks noChangeArrowheads="1"/>
            </p:cNvSpPr>
            <p:nvPr/>
          </p:nvSpPr>
          <p:spPr bwMode="auto">
            <a:xfrm>
              <a:off x="2028" y="543"/>
              <a:ext cx="1423" cy="68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i = m </a:t>
              </a:r>
              <a:r>
                <a:rPr lang="en-US" altLang="zh-CN" sz="2400">
                  <a:sym typeface="Symbol" pitchFamily="18" charset="2"/>
                </a:rPr>
                <a:t></a:t>
              </a:r>
              <a:r>
                <a:rPr lang="en-US" altLang="zh-CN" sz="2400"/>
                <a:t>1</a:t>
              </a:r>
            </a:p>
            <a:p>
              <a:pPr algn="just">
                <a:lnSpc>
                  <a:spcPct val="70000"/>
                </a:lnSpc>
              </a:pPr>
              <a:r>
                <a:rPr lang="en-US" altLang="zh-CN" sz="2400"/>
                <a:t>j = n</a:t>
              </a:r>
            </a:p>
            <a:p>
              <a:pPr algn="just">
                <a:lnSpc>
                  <a:spcPct val="70000"/>
                </a:lnSpc>
              </a:pPr>
              <a:r>
                <a:rPr lang="en-US" altLang="zh-CN" sz="2400"/>
                <a:t>t</a:t>
              </a:r>
              <a:r>
                <a:rPr lang="en-US" altLang="zh-CN" sz="2400" baseline="-25000"/>
                <a:t>1</a:t>
              </a:r>
              <a:r>
                <a:rPr lang="en-US" altLang="zh-CN" sz="2400"/>
                <a:t> = 4 </a:t>
              </a:r>
              <a:r>
                <a:rPr lang="en-US" altLang="zh-CN" sz="2400">
                  <a:sym typeface="Symbol" pitchFamily="18" charset="2"/>
                </a:rPr>
                <a:t></a:t>
              </a:r>
              <a:r>
                <a:rPr lang="en-US" altLang="zh-CN" sz="2400"/>
                <a:t> n</a:t>
              </a:r>
            </a:p>
            <a:p>
              <a:pPr algn="just">
                <a:lnSpc>
                  <a:spcPct val="70000"/>
                </a:lnSpc>
              </a:pPr>
              <a:r>
                <a:rPr lang="en-US" altLang="zh-CN" sz="2400"/>
                <a:t>v = a[t</a:t>
              </a:r>
              <a:r>
                <a:rPr lang="en-US" altLang="zh-CN" sz="2400" baseline="-25000"/>
                <a:t>1</a:t>
              </a:r>
              <a:r>
                <a:rPr lang="en-US" altLang="zh-CN" sz="2400"/>
                <a:t>]</a:t>
              </a:r>
            </a:p>
          </p:txBody>
        </p:sp>
        <p:sp>
          <p:nvSpPr>
            <p:cNvPr id="11269" name="Rectangle 5"/>
            <p:cNvSpPr>
              <a:spLocks noChangeArrowheads="1"/>
            </p:cNvSpPr>
            <p:nvPr/>
          </p:nvSpPr>
          <p:spPr bwMode="auto">
            <a:xfrm>
              <a:off x="2025" y="1499"/>
              <a:ext cx="1438" cy="6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i = i + 1</a:t>
              </a:r>
            </a:p>
            <a:p>
              <a:pPr algn="just">
                <a:lnSpc>
                  <a:spcPct val="70000"/>
                </a:lnSpc>
              </a:pPr>
              <a:r>
                <a:rPr lang="en-US" altLang="zh-CN" sz="2400"/>
                <a:t>t</a:t>
              </a:r>
              <a:r>
                <a:rPr lang="en-US" altLang="zh-CN" sz="2400" baseline="-25000"/>
                <a:t>2</a:t>
              </a:r>
              <a:r>
                <a:rPr lang="en-US" altLang="zh-CN" sz="2400"/>
                <a:t> = </a:t>
              </a:r>
              <a:r>
                <a:rPr lang="en-US" altLang="zh-CN" sz="2400">
                  <a:solidFill>
                    <a:srgbClr val="00FF00"/>
                  </a:solidFill>
                </a:rPr>
                <a:t>4 </a:t>
              </a:r>
              <a:r>
                <a:rPr lang="en-US" altLang="zh-CN" sz="2400">
                  <a:solidFill>
                    <a:srgbClr val="00FF00"/>
                  </a:solidFill>
                  <a:sym typeface="Symbol" pitchFamily="18" charset="2"/>
                </a:rPr>
                <a:t></a:t>
              </a:r>
              <a:r>
                <a:rPr lang="en-US" altLang="zh-CN" sz="2400">
                  <a:solidFill>
                    <a:srgbClr val="00FF00"/>
                  </a:solidFill>
                </a:rPr>
                <a:t> i</a:t>
              </a:r>
            </a:p>
            <a:p>
              <a:pPr algn="just">
                <a:lnSpc>
                  <a:spcPct val="70000"/>
                </a:lnSpc>
              </a:pPr>
              <a:r>
                <a:rPr lang="en-US" altLang="zh-CN" sz="2400"/>
                <a:t>t</a:t>
              </a:r>
              <a:r>
                <a:rPr lang="en-US" altLang="zh-CN" sz="2400" baseline="-25000"/>
                <a:t>3</a:t>
              </a:r>
              <a:r>
                <a:rPr lang="en-US" altLang="zh-CN" sz="2400"/>
                <a:t> = a[t</a:t>
              </a:r>
              <a:r>
                <a:rPr lang="en-US" altLang="zh-CN" sz="2400" baseline="-25000"/>
                <a:t>2</a:t>
              </a:r>
              <a:r>
                <a:rPr lang="en-US" altLang="zh-CN" sz="2400"/>
                <a:t>]</a:t>
              </a:r>
            </a:p>
            <a:p>
              <a:pPr algn="just">
                <a:lnSpc>
                  <a:spcPct val="70000"/>
                </a:lnSpc>
              </a:pPr>
              <a:r>
                <a:rPr lang="en-US" altLang="zh-CN" sz="2400"/>
                <a:t>if t</a:t>
              </a:r>
              <a:r>
                <a:rPr lang="en-US" altLang="zh-CN" sz="2400" baseline="-25000"/>
                <a:t>3</a:t>
              </a:r>
              <a:r>
                <a:rPr lang="en-US" altLang="zh-CN" sz="2400"/>
                <a:t> &lt; v goto </a:t>
              </a:r>
              <a:r>
                <a:rPr lang="en-US" altLang="zh-CN" sz="2400" i="1"/>
                <a:t>B</a:t>
              </a:r>
              <a:r>
                <a:rPr lang="en-US" altLang="zh-CN" sz="2400" baseline="-25000"/>
                <a:t>2</a:t>
              </a:r>
            </a:p>
          </p:txBody>
        </p:sp>
        <p:sp>
          <p:nvSpPr>
            <p:cNvPr id="11270" name="Rectangle 6"/>
            <p:cNvSpPr>
              <a:spLocks noChangeArrowheads="1"/>
            </p:cNvSpPr>
            <p:nvPr/>
          </p:nvSpPr>
          <p:spPr bwMode="auto">
            <a:xfrm>
              <a:off x="3558" y="528"/>
              <a:ext cx="33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r>
                <a:rPr lang="en-US" altLang="zh-CN" sz="2400" i="1"/>
                <a:t>B</a:t>
              </a:r>
              <a:r>
                <a:rPr lang="en-US" altLang="zh-CN" sz="2400" baseline="-25000"/>
                <a:t>1</a:t>
              </a:r>
              <a:endParaRPr lang="en-US" altLang="zh-CN" sz="2400"/>
            </a:p>
          </p:txBody>
        </p:sp>
        <p:sp>
          <p:nvSpPr>
            <p:cNvPr id="11271" name="Rectangle 7"/>
            <p:cNvSpPr>
              <a:spLocks noChangeArrowheads="1"/>
            </p:cNvSpPr>
            <p:nvPr/>
          </p:nvSpPr>
          <p:spPr bwMode="auto">
            <a:xfrm>
              <a:off x="3427" y="1421"/>
              <a:ext cx="52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11272" name="Rectangle 8"/>
            <p:cNvSpPr>
              <a:spLocks noChangeArrowheads="1"/>
            </p:cNvSpPr>
            <p:nvPr/>
          </p:nvSpPr>
          <p:spPr bwMode="auto">
            <a:xfrm>
              <a:off x="2040" y="2464"/>
              <a:ext cx="1437" cy="68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j = j </a:t>
              </a:r>
              <a:r>
                <a:rPr lang="en-US" altLang="zh-CN" sz="2400">
                  <a:sym typeface="Symbol" pitchFamily="18" charset="2"/>
                </a:rPr>
                <a:t></a:t>
              </a:r>
              <a:r>
                <a:rPr lang="en-US" altLang="zh-CN" sz="2400"/>
                <a:t>1</a:t>
              </a:r>
            </a:p>
            <a:p>
              <a:pPr algn="just">
                <a:lnSpc>
                  <a:spcPct val="70000"/>
                </a:lnSpc>
              </a:pPr>
              <a:r>
                <a:rPr lang="en-US" altLang="zh-CN" sz="2400"/>
                <a:t>t</a:t>
              </a:r>
              <a:r>
                <a:rPr lang="en-US" altLang="zh-CN" sz="2400" baseline="-25000"/>
                <a:t>4</a:t>
              </a:r>
              <a:r>
                <a:rPr lang="en-US" altLang="zh-CN" sz="2400"/>
                <a:t> = </a:t>
              </a:r>
              <a:r>
                <a:rPr lang="en-US" altLang="zh-CN" sz="2400">
                  <a:solidFill>
                    <a:srgbClr val="00FF00"/>
                  </a:solidFill>
                </a:rPr>
                <a:t>4 </a:t>
              </a:r>
              <a:r>
                <a:rPr lang="en-US" altLang="zh-CN" sz="2400">
                  <a:solidFill>
                    <a:srgbClr val="00FF00"/>
                  </a:solidFill>
                  <a:sym typeface="Symbol" pitchFamily="18" charset="2"/>
                </a:rPr>
                <a:t></a:t>
              </a:r>
              <a:r>
                <a:rPr lang="en-US" altLang="zh-CN" sz="2400">
                  <a:solidFill>
                    <a:srgbClr val="00FF00"/>
                  </a:solidFill>
                </a:rPr>
                <a:t> j</a:t>
              </a:r>
            </a:p>
            <a:p>
              <a:pPr algn="just">
                <a:lnSpc>
                  <a:spcPct val="70000"/>
                </a:lnSpc>
              </a:pPr>
              <a:r>
                <a:rPr lang="en-US" altLang="zh-CN" sz="2400"/>
                <a:t>t</a:t>
              </a:r>
              <a:r>
                <a:rPr lang="en-US" altLang="zh-CN" sz="2400" baseline="-25000"/>
                <a:t>5</a:t>
              </a:r>
              <a:r>
                <a:rPr lang="en-US" altLang="zh-CN" sz="2400"/>
                <a:t> = a[t</a:t>
              </a:r>
              <a:r>
                <a:rPr lang="en-US" altLang="zh-CN" sz="2400" baseline="-25000"/>
                <a:t>4</a:t>
              </a:r>
              <a:r>
                <a:rPr lang="en-US" altLang="zh-CN" sz="2400"/>
                <a:t>]</a:t>
              </a:r>
            </a:p>
            <a:p>
              <a:pPr algn="just">
                <a:lnSpc>
                  <a:spcPct val="70000"/>
                </a:lnSpc>
              </a:pPr>
              <a:r>
                <a:rPr lang="en-US" altLang="zh-CN" sz="2400"/>
                <a:t>if t</a:t>
              </a:r>
              <a:r>
                <a:rPr lang="en-US" altLang="zh-CN" sz="2400" baseline="-25000"/>
                <a:t>5</a:t>
              </a:r>
              <a:r>
                <a:rPr lang="en-US" altLang="zh-CN" sz="2400"/>
                <a:t> &gt; v goto </a:t>
              </a:r>
              <a:r>
                <a:rPr lang="en-US" altLang="zh-CN" sz="2400" i="1"/>
                <a:t>B</a:t>
              </a:r>
              <a:r>
                <a:rPr lang="en-US" altLang="zh-CN" sz="2400" baseline="-25000"/>
                <a:t>3</a:t>
              </a:r>
            </a:p>
          </p:txBody>
        </p:sp>
        <p:sp>
          <p:nvSpPr>
            <p:cNvPr id="11273" name="Line 9"/>
            <p:cNvSpPr>
              <a:spLocks noChangeShapeType="1"/>
            </p:cNvSpPr>
            <p:nvPr/>
          </p:nvSpPr>
          <p:spPr bwMode="auto">
            <a:xfrm>
              <a:off x="2727" y="1233"/>
              <a:ext cx="0"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74" name="Line 10"/>
            <p:cNvSpPr>
              <a:spLocks noChangeShapeType="1"/>
            </p:cNvSpPr>
            <p:nvPr/>
          </p:nvSpPr>
          <p:spPr bwMode="auto">
            <a:xfrm>
              <a:off x="2713" y="2198"/>
              <a:ext cx="0"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75" name="Rectangle 11"/>
            <p:cNvSpPr>
              <a:spLocks noChangeArrowheads="1"/>
            </p:cNvSpPr>
            <p:nvPr/>
          </p:nvSpPr>
          <p:spPr bwMode="auto">
            <a:xfrm>
              <a:off x="2040" y="3440"/>
              <a:ext cx="1450" cy="2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0" bIns="0"/>
            <a:lstStyle/>
            <a:p>
              <a:pPr algn="just">
                <a:lnSpc>
                  <a:spcPct val="96000"/>
                </a:lnSpc>
              </a:pPr>
              <a:r>
                <a:rPr lang="en-US" altLang="zh-CN" sz="2400"/>
                <a:t>if i &gt;= j goto </a:t>
              </a:r>
              <a:r>
                <a:rPr lang="en-US" altLang="zh-CN" sz="2400" i="1"/>
                <a:t>B</a:t>
              </a:r>
              <a:r>
                <a:rPr lang="en-US" altLang="zh-CN" sz="2400" baseline="-25000"/>
                <a:t>6</a:t>
              </a:r>
            </a:p>
          </p:txBody>
        </p:sp>
        <p:sp>
          <p:nvSpPr>
            <p:cNvPr id="11276" name="Line 12"/>
            <p:cNvSpPr>
              <a:spLocks noChangeShapeType="1"/>
            </p:cNvSpPr>
            <p:nvPr/>
          </p:nvSpPr>
          <p:spPr bwMode="auto">
            <a:xfrm>
              <a:off x="2713" y="3163"/>
              <a:ext cx="0" cy="26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77" name="Rectangle 13"/>
            <p:cNvSpPr>
              <a:spLocks noChangeArrowheads="1"/>
            </p:cNvSpPr>
            <p:nvPr/>
          </p:nvSpPr>
          <p:spPr bwMode="auto">
            <a:xfrm>
              <a:off x="624" y="3984"/>
              <a:ext cx="1475" cy="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endParaRPr lang="en-US" altLang="zh-CN" sz="1000" b="0" baseline="-25000"/>
            </a:p>
          </p:txBody>
        </p:sp>
        <p:sp>
          <p:nvSpPr>
            <p:cNvPr id="11278" name="Rectangle 14"/>
            <p:cNvSpPr>
              <a:spLocks noChangeArrowheads="1"/>
            </p:cNvSpPr>
            <p:nvPr/>
          </p:nvSpPr>
          <p:spPr bwMode="auto">
            <a:xfrm>
              <a:off x="3493" y="3360"/>
              <a:ext cx="5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11279" name="Rectangle 15"/>
            <p:cNvSpPr>
              <a:spLocks noChangeArrowheads="1"/>
            </p:cNvSpPr>
            <p:nvPr/>
          </p:nvSpPr>
          <p:spPr bwMode="auto">
            <a:xfrm>
              <a:off x="3452" y="2386"/>
              <a:ext cx="52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sp>
          <p:nvSpPr>
            <p:cNvPr id="11280" name="Rectangle 16"/>
            <p:cNvSpPr>
              <a:spLocks noChangeArrowheads="1"/>
            </p:cNvSpPr>
            <p:nvPr/>
          </p:nvSpPr>
          <p:spPr bwMode="auto">
            <a:xfrm>
              <a:off x="192" y="3840"/>
              <a:ext cx="43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5</a:t>
              </a:r>
              <a:endParaRPr lang="en-US" altLang="zh-CN" sz="2400"/>
            </a:p>
          </p:txBody>
        </p:sp>
        <p:sp>
          <p:nvSpPr>
            <p:cNvPr id="11281" name="Rectangle 17"/>
            <p:cNvSpPr>
              <a:spLocks noChangeArrowheads="1"/>
            </p:cNvSpPr>
            <p:nvPr/>
          </p:nvSpPr>
          <p:spPr bwMode="auto">
            <a:xfrm>
              <a:off x="3312" y="3984"/>
              <a:ext cx="1435" cy="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endParaRPr lang="en-US" altLang="zh-CN" sz="1000" b="0" baseline="-25000"/>
            </a:p>
          </p:txBody>
        </p:sp>
        <p:sp>
          <p:nvSpPr>
            <p:cNvPr id="11282" name="Line 18"/>
            <p:cNvSpPr>
              <a:spLocks noChangeShapeType="1"/>
            </p:cNvSpPr>
            <p:nvPr/>
          </p:nvSpPr>
          <p:spPr bwMode="auto">
            <a:xfrm flipH="1">
              <a:off x="1296" y="3696"/>
              <a:ext cx="1263" cy="24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83" name="Line 19"/>
            <p:cNvSpPr>
              <a:spLocks noChangeShapeType="1"/>
            </p:cNvSpPr>
            <p:nvPr/>
          </p:nvSpPr>
          <p:spPr bwMode="auto">
            <a:xfrm>
              <a:off x="2880" y="3696"/>
              <a:ext cx="1250" cy="24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84" name="Rectangle 20"/>
            <p:cNvSpPr>
              <a:spLocks noChangeArrowheads="1"/>
            </p:cNvSpPr>
            <p:nvPr/>
          </p:nvSpPr>
          <p:spPr bwMode="auto">
            <a:xfrm>
              <a:off x="4800" y="3888"/>
              <a:ext cx="52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6</a:t>
              </a:r>
              <a:endParaRPr lang="en-US" altLang="zh-CN" sz="2400"/>
            </a:p>
          </p:txBody>
        </p:sp>
        <p:sp>
          <p:nvSpPr>
            <p:cNvPr id="11285" name="Freeform 21"/>
            <p:cNvSpPr>
              <a:spLocks/>
            </p:cNvSpPr>
            <p:nvPr/>
          </p:nvSpPr>
          <p:spPr bwMode="auto">
            <a:xfrm>
              <a:off x="1447" y="1366"/>
              <a:ext cx="645" cy="952"/>
            </a:xfrm>
            <a:custGeom>
              <a:avLst/>
              <a:gdLst>
                <a:gd name="T0" fmla="*/ 460 w 722"/>
                <a:gd name="T1" fmla="*/ 234 h 1447"/>
                <a:gd name="T2" fmla="*/ 250 w 722"/>
                <a:gd name="T3" fmla="*/ 271 h 1447"/>
                <a:gd name="T4" fmla="*/ 88 w 722"/>
                <a:gd name="T5" fmla="*/ 234 h 1447"/>
                <a:gd name="T6" fmla="*/ 3 w 722"/>
                <a:gd name="T7" fmla="*/ 131 h 1447"/>
                <a:gd name="T8" fmla="*/ 97 w 722"/>
                <a:gd name="T9" fmla="*/ 30 h 1447"/>
                <a:gd name="T10" fmla="*/ 270 w 722"/>
                <a:gd name="T11" fmla="*/ 1 h 1447"/>
                <a:gd name="T12" fmla="*/ 422 w 722"/>
                <a:gd name="T13" fmla="*/ 38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6" name="Freeform 22"/>
            <p:cNvSpPr>
              <a:spLocks/>
            </p:cNvSpPr>
            <p:nvPr/>
          </p:nvSpPr>
          <p:spPr bwMode="auto">
            <a:xfrm>
              <a:off x="1485" y="2333"/>
              <a:ext cx="634" cy="950"/>
            </a:xfrm>
            <a:custGeom>
              <a:avLst/>
              <a:gdLst>
                <a:gd name="T0" fmla="*/ 429 w 722"/>
                <a:gd name="T1" fmla="*/ 232 h 1447"/>
                <a:gd name="T2" fmla="*/ 233 w 722"/>
                <a:gd name="T3" fmla="*/ 269 h 1447"/>
                <a:gd name="T4" fmla="*/ 82 w 722"/>
                <a:gd name="T5" fmla="*/ 232 h 1447"/>
                <a:gd name="T6" fmla="*/ 3 w 722"/>
                <a:gd name="T7" fmla="*/ 130 h 1447"/>
                <a:gd name="T8" fmla="*/ 91 w 722"/>
                <a:gd name="T9" fmla="*/ 30 h 1447"/>
                <a:gd name="T10" fmla="*/ 251 w 722"/>
                <a:gd name="T11" fmla="*/ 1 h 1447"/>
                <a:gd name="T12" fmla="*/ 393 w 722"/>
                <a:gd name="T13" fmla="*/ 37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7" name="Freeform 23"/>
            <p:cNvSpPr>
              <a:spLocks/>
            </p:cNvSpPr>
            <p:nvPr/>
          </p:nvSpPr>
          <p:spPr bwMode="auto">
            <a:xfrm>
              <a:off x="476" y="1137"/>
              <a:ext cx="1803" cy="3136"/>
            </a:xfrm>
            <a:custGeom>
              <a:avLst/>
              <a:gdLst>
                <a:gd name="T0" fmla="*/ 620 w 1803"/>
                <a:gd name="T1" fmla="*/ 2951 h 3136"/>
                <a:gd name="T2" fmla="*/ 142 w 1803"/>
                <a:gd name="T3" fmla="*/ 3021 h 3136"/>
                <a:gd name="T4" fmla="*/ 2 w 1803"/>
                <a:gd name="T5" fmla="*/ 2263 h 3136"/>
                <a:gd name="T6" fmla="*/ 128 w 1803"/>
                <a:gd name="T7" fmla="*/ 1518 h 3136"/>
                <a:gd name="T8" fmla="*/ 283 w 1803"/>
                <a:gd name="T9" fmla="*/ 951 h 3136"/>
                <a:gd name="T10" fmla="*/ 648 w 1803"/>
                <a:gd name="T11" fmla="*/ 277 h 3136"/>
                <a:gd name="T12" fmla="*/ 1170 w 1803"/>
                <a:gd name="T13" fmla="*/ 11 h 3136"/>
                <a:gd name="T14" fmla="*/ 1803 w 1803"/>
                <a:gd name="T15" fmla="*/ 347 h 31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03" h="3136">
                  <a:moveTo>
                    <a:pt x="620" y="2951"/>
                  </a:moveTo>
                  <a:cubicBezTo>
                    <a:pt x="540" y="2963"/>
                    <a:pt x="245" y="3136"/>
                    <a:pt x="142" y="3021"/>
                  </a:cubicBezTo>
                  <a:cubicBezTo>
                    <a:pt x="39" y="2906"/>
                    <a:pt x="4" y="2513"/>
                    <a:pt x="2" y="2263"/>
                  </a:cubicBezTo>
                  <a:cubicBezTo>
                    <a:pt x="0" y="2013"/>
                    <a:pt x="81" y="1737"/>
                    <a:pt x="128" y="1518"/>
                  </a:cubicBezTo>
                  <a:cubicBezTo>
                    <a:pt x="175" y="1299"/>
                    <a:pt x="196" y="1158"/>
                    <a:pt x="283" y="951"/>
                  </a:cubicBezTo>
                  <a:cubicBezTo>
                    <a:pt x="370" y="744"/>
                    <a:pt x="500" y="433"/>
                    <a:pt x="648" y="277"/>
                  </a:cubicBezTo>
                  <a:cubicBezTo>
                    <a:pt x="796" y="120"/>
                    <a:pt x="978" y="0"/>
                    <a:pt x="1170" y="11"/>
                  </a:cubicBezTo>
                  <a:cubicBezTo>
                    <a:pt x="1362" y="23"/>
                    <a:pt x="1672" y="278"/>
                    <a:pt x="1803" y="34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103427" name="Rectangle 3"/>
          <p:cNvSpPr>
            <a:spLocks noGrp="1" noChangeArrowheads="1"/>
          </p:cNvSpPr>
          <p:nvPr>
            <p:ph idx="1"/>
          </p:nvPr>
        </p:nvSpPr>
        <p:spPr>
          <a:xfrm>
            <a:off x="287338" y="1438275"/>
            <a:ext cx="3848100" cy="641350"/>
          </a:xfrm>
          <a:noFill/>
        </p:spPr>
        <p:txBody>
          <a:bodyPr/>
          <a:lstStyle/>
          <a:p>
            <a:pPr>
              <a:buFontTx/>
              <a:buNone/>
            </a:pPr>
            <a:r>
              <a:rPr lang="en-US" altLang="zh-CN" b="1" smtClean="0"/>
              <a:t>9.5.4 </a:t>
            </a:r>
            <a:r>
              <a:rPr lang="zh-CN" altLang="en-US" b="1" smtClean="0"/>
              <a:t>预期表达式</a:t>
            </a:r>
            <a:r>
              <a:rPr lang="zh-CN" altLang="en-US" smtClean="0"/>
              <a:t> </a:t>
            </a:r>
            <a:endParaRPr lang="zh-CN" altLang="en-US" b="1" smtClean="0"/>
          </a:p>
        </p:txBody>
      </p:sp>
      <p:grpSp>
        <p:nvGrpSpPr>
          <p:cNvPr id="103428" name="Group 4"/>
          <p:cNvGrpSpPr>
            <a:grpSpLocks/>
          </p:cNvGrpSpPr>
          <p:nvPr/>
        </p:nvGrpSpPr>
        <p:grpSpPr bwMode="auto">
          <a:xfrm>
            <a:off x="2790825" y="1089025"/>
            <a:ext cx="6507163" cy="5495925"/>
            <a:chOff x="1474" y="686"/>
            <a:chExt cx="4099" cy="3462"/>
          </a:xfrm>
        </p:grpSpPr>
        <p:grpSp>
          <p:nvGrpSpPr>
            <p:cNvPr id="103431" name="Group 5"/>
            <p:cNvGrpSpPr>
              <a:grpSpLocks/>
            </p:cNvGrpSpPr>
            <p:nvPr/>
          </p:nvGrpSpPr>
          <p:grpSpPr bwMode="auto">
            <a:xfrm>
              <a:off x="3674" y="686"/>
              <a:ext cx="1021" cy="652"/>
              <a:chOff x="3503" y="686"/>
              <a:chExt cx="1021" cy="652"/>
            </a:xfrm>
          </p:grpSpPr>
          <p:sp>
            <p:nvSpPr>
              <p:cNvPr id="103488" name="Rectangle 6"/>
              <p:cNvSpPr>
                <a:spLocks noChangeArrowheads="1"/>
              </p:cNvSpPr>
              <p:nvPr/>
            </p:nvSpPr>
            <p:spPr bwMode="auto">
              <a:xfrm>
                <a:off x="3552" y="1028"/>
                <a:ext cx="666" cy="31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3489" name="Rectangle 7"/>
              <p:cNvSpPr>
                <a:spLocks noChangeArrowheads="1"/>
              </p:cNvSpPr>
              <p:nvPr/>
            </p:nvSpPr>
            <p:spPr bwMode="auto">
              <a:xfrm>
                <a:off x="3503" y="686"/>
                <a:ext cx="1021"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zh-CN" altLang="en-US" sz="2400"/>
                  <a:t>预期的</a:t>
                </a:r>
              </a:p>
            </p:txBody>
          </p:sp>
        </p:grpSp>
        <p:grpSp>
          <p:nvGrpSpPr>
            <p:cNvPr id="103432" name="Group 8"/>
            <p:cNvGrpSpPr>
              <a:grpSpLocks/>
            </p:cNvGrpSpPr>
            <p:nvPr/>
          </p:nvGrpSpPr>
          <p:grpSpPr bwMode="auto">
            <a:xfrm>
              <a:off x="4581" y="686"/>
              <a:ext cx="992" cy="652"/>
              <a:chOff x="4553" y="799"/>
              <a:chExt cx="992" cy="652"/>
            </a:xfrm>
          </p:grpSpPr>
          <p:sp>
            <p:nvSpPr>
              <p:cNvPr id="103486" name="Rectangle 9"/>
              <p:cNvSpPr>
                <a:spLocks noChangeArrowheads="1"/>
              </p:cNvSpPr>
              <p:nvPr/>
            </p:nvSpPr>
            <p:spPr bwMode="auto">
              <a:xfrm>
                <a:off x="4635" y="1149"/>
                <a:ext cx="649" cy="302"/>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3487" name="Rectangle 10"/>
              <p:cNvSpPr>
                <a:spLocks noChangeArrowheads="1"/>
              </p:cNvSpPr>
              <p:nvPr/>
            </p:nvSpPr>
            <p:spPr bwMode="auto">
              <a:xfrm>
                <a:off x="4553" y="799"/>
                <a:ext cx="99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zh-CN" altLang="en-US" sz="2400"/>
                  <a:t>不可用的</a:t>
                </a:r>
              </a:p>
            </p:txBody>
          </p:sp>
        </p:grpSp>
        <p:grpSp>
          <p:nvGrpSpPr>
            <p:cNvPr id="103433" name="Group 11"/>
            <p:cNvGrpSpPr>
              <a:grpSpLocks/>
            </p:cNvGrpSpPr>
            <p:nvPr/>
          </p:nvGrpSpPr>
          <p:grpSpPr bwMode="auto">
            <a:xfrm>
              <a:off x="1474" y="1344"/>
              <a:ext cx="2631" cy="2804"/>
              <a:chOff x="1292" y="1281"/>
              <a:chExt cx="2631" cy="2804"/>
            </a:xfrm>
          </p:grpSpPr>
          <p:grpSp>
            <p:nvGrpSpPr>
              <p:cNvPr id="103452" name="Group 12"/>
              <p:cNvGrpSpPr>
                <a:grpSpLocks/>
              </p:cNvGrpSpPr>
              <p:nvPr/>
            </p:nvGrpSpPr>
            <p:grpSpPr bwMode="auto">
              <a:xfrm>
                <a:off x="2251" y="1316"/>
                <a:ext cx="788" cy="339"/>
                <a:chOff x="5132" y="7288"/>
                <a:chExt cx="948" cy="509"/>
              </a:xfrm>
            </p:grpSpPr>
            <p:sp>
              <p:nvSpPr>
                <p:cNvPr id="103484" name="Rectangle 13"/>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3485" name="Rectangle 14"/>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sp>
            <p:nvSpPr>
              <p:cNvPr id="103453" name="Rectangle 15"/>
              <p:cNvSpPr>
                <a:spLocks noChangeArrowheads="1"/>
              </p:cNvSpPr>
              <p:nvPr/>
            </p:nvSpPr>
            <p:spPr bwMode="auto">
              <a:xfrm>
                <a:off x="3025" y="1281"/>
                <a:ext cx="41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a:t>
                </a:r>
                <a:endParaRPr lang="en-US" altLang="zh-CN" sz="2400"/>
              </a:p>
            </p:txBody>
          </p:sp>
          <p:sp>
            <p:nvSpPr>
              <p:cNvPr id="103454" name="Line 16"/>
              <p:cNvSpPr>
                <a:spLocks noChangeShapeType="1"/>
              </p:cNvSpPr>
              <p:nvPr/>
            </p:nvSpPr>
            <p:spPr bwMode="auto">
              <a:xfrm flipH="1">
                <a:off x="2109" y="1706"/>
                <a:ext cx="389" cy="19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455" name="Rectangle 17"/>
              <p:cNvSpPr>
                <a:spLocks noChangeArrowheads="1"/>
              </p:cNvSpPr>
              <p:nvPr/>
            </p:nvSpPr>
            <p:spPr bwMode="auto">
              <a:xfrm>
                <a:off x="1304" y="1780"/>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2</a:t>
                </a:r>
                <a:endParaRPr lang="en-US" altLang="zh-CN" sz="2400"/>
              </a:p>
            </p:txBody>
          </p:sp>
          <p:sp>
            <p:nvSpPr>
              <p:cNvPr id="103456" name="Rectangle 18"/>
              <p:cNvSpPr>
                <a:spLocks noChangeArrowheads="1"/>
              </p:cNvSpPr>
              <p:nvPr/>
            </p:nvSpPr>
            <p:spPr bwMode="auto">
              <a:xfrm>
                <a:off x="3513" y="1808"/>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5</a:t>
                </a:r>
                <a:endParaRPr lang="en-US" altLang="zh-CN" sz="2400"/>
              </a:p>
            </p:txBody>
          </p:sp>
          <p:sp>
            <p:nvSpPr>
              <p:cNvPr id="103457" name="Rectangle 19"/>
              <p:cNvSpPr>
                <a:spLocks noChangeArrowheads="1"/>
              </p:cNvSpPr>
              <p:nvPr/>
            </p:nvSpPr>
            <p:spPr bwMode="auto">
              <a:xfrm>
                <a:off x="1292" y="2899"/>
                <a:ext cx="41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4</a:t>
                </a:r>
                <a:endParaRPr lang="en-US" altLang="zh-CN" sz="2400"/>
              </a:p>
            </p:txBody>
          </p:sp>
          <p:sp>
            <p:nvSpPr>
              <p:cNvPr id="103458" name="Line 20"/>
              <p:cNvSpPr>
                <a:spLocks noChangeShapeType="1"/>
              </p:cNvSpPr>
              <p:nvPr/>
            </p:nvSpPr>
            <p:spPr bwMode="auto">
              <a:xfrm flipH="1">
                <a:off x="2617" y="2784"/>
                <a:ext cx="387" cy="75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3459" name="Line 21"/>
              <p:cNvSpPr>
                <a:spLocks noChangeShapeType="1"/>
              </p:cNvSpPr>
              <p:nvPr/>
            </p:nvSpPr>
            <p:spPr bwMode="auto">
              <a:xfrm>
                <a:off x="2055" y="2232"/>
                <a:ext cx="9" cy="23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460" name="Rectangle 22"/>
              <p:cNvSpPr>
                <a:spLocks noChangeArrowheads="1"/>
              </p:cNvSpPr>
              <p:nvPr/>
            </p:nvSpPr>
            <p:spPr bwMode="auto">
              <a:xfrm>
                <a:off x="1677" y="1899"/>
                <a:ext cx="788" cy="330"/>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solidFill>
                      <a:schemeClr val="bg2"/>
                    </a:solidFill>
                  </a:rPr>
                  <a:t>c = 2</a:t>
                </a:r>
                <a:endParaRPr lang="en-US" altLang="zh-CN"/>
              </a:p>
            </p:txBody>
          </p:sp>
          <p:sp>
            <p:nvSpPr>
              <p:cNvPr id="103461" name="Rectangle 23"/>
              <p:cNvSpPr>
                <a:spLocks noChangeArrowheads="1"/>
              </p:cNvSpPr>
              <p:nvPr/>
            </p:nvSpPr>
            <p:spPr bwMode="auto">
              <a:xfrm>
                <a:off x="1304" y="2348"/>
                <a:ext cx="412"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3</a:t>
                </a:r>
                <a:endParaRPr lang="en-US" altLang="zh-CN" sz="2400"/>
              </a:p>
            </p:txBody>
          </p:sp>
          <p:sp>
            <p:nvSpPr>
              <p:cNvPr id="103462" name="Rectangle 24"/>
              <p:cNvSpPr>
                <a:spLocks noChangeArrowheads="1"/>
              </p:cNvSpPr>
              <p:nvPr/>
            </p:nvSpPr>
            <p:spPr bwMode="auto">
              <a:xfrm>
                <a:off x="3463" y="2347"/>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6</a:t>
                </a:r>
                <a:endParaRPr lang="en-US" altLang="zh-CN" sz="2400"/>
              </a:p>
            </p:txBody>
          </p:sp>
          <p:sp>
            <p:nvSpPr>
              <p:cNvPr id="103463" name="Rectangle 25"/>
              <p:cNvSpPr>
                <a:spLocks noChangeArrowheads="1"/>
              </p:cNvSpPr>
              <p:nvPr/>
            </p:nvSpPr>
            <p:spPr bwMode="auto">
              <a:xfrm>
                <a:off x="1752" y="3439"/>
                <a:ext cx="4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7</a:t>
                </a:r>
                <a:endParaRPr lang="en-US" altLang="zh-CN" sz="2400"/>
              </a:p>
            </p:txBody>
          </p:sp>
          <p:sp>
            <p:nvSpPr>
              <p:cNvPr id="103464" name="Rectangle 26"/>
              <p:cNvSpPr>
                <a:spLocks noChangeArrowheads="1"/>
              </p:cNvSpPr>
              <p:nvPr/>
            </p:nvSpPr>
            <p:spPr bwMode="auto">
              <a:xfrm>
                <a:off x="2144" y="1389"/>
                <a:ext cx="788" cy="329"/>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3465" name="Line 27"/>
              <p:cNvSpPr>
                <a:spLocks noChangeShapeType="1"/>
              </p:cNvSpPr>
              <p:nvPr/>
            </p:nvSpPr>
            <p:spPr bwMode="auto">
              <a:xfrm>
                <a:off x="2650" y="1713"/>
                <a:ext cx="389" cy="19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466" name="Line 28"/>
              <p:cNvSpPr>
                <a:spLocks noChangeShapeType="1"/>
              </p:cNvSpPr>
              <p:nvPr/>
            </p:nvSpPr>
            <p:spPr bwMode="auto">
              <a:xfrm flipH="1">
                <a:off x="3016" y="2242"/>
                <a:ext cx="9"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3467" name="Line 29"/>
              <p:cNvSpPr>
                <a:spLocks noChangeShapeType="1"/>
              </p:cNvSpPr>
              <p:nvPr/>
            </p:nvSpPr>
            <p:spPr bwMode="auto">
              <a:xfrm flipH="1">
                <a:off x="2057" y="2782"/>
                <a:ext cx="9"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3468" name="Rectangle 30"/>
              <p:cNvSpPr>
                <a:spLocks noChangeArrowheads="1"/>
              </p:cNvSpPr>
              <p:nvPr/>
            </p:nvSpPr>
            <p:spPr bwMode="auto">
              <a:xfrm>
                <a:off x="1671" y="2450"/>
                <a:ext cx="790" cy="329"/>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3469" name="Rectangle 31"/>
              <p:cNvSpPr>
                <a:spLocks noChangeArrowheads="1"/>
              </p:cNvSpPr>
              <p:nvPr/>
            </p:nvSpPr>
            <p:spPr bwMode="auto">
              <a:xfrm>
                <a:off x="2631" y="2450"/>
                <a:ext cx="789" cy="329"/>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3470" name="Rectangle 32"/>
              <p:cNvSpPr>
                <a:spLocks noChangeArrowheads="1"/>
              </p:cNvSpPr>
              <p:nvPr/>
            </p:nvSpPr>
            <p:spPr bwMode="auto">
              <a:xfrm>
                <a:off x="1660" y="3001"/>
                <a:ext cx="788" cy="33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3471" name="Rectangle 33"/>
              <p:cNvSpPr>
                <a:spLocks noChangeArrowheads="1"/>
              </p:cNvSpPr>
              <p:nvPr/>
            </p:nvSpPr>
            <p:spPr bwMode="auto">
              <a:xfrm>
                <a:off x="2132" y="3529"/>
                <a:ext cx="789" cy="331"/>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d = b + c</a:t>
                </a:r>
              </a:p>
            </p:txBody>
          </p:sp>
          <p:sp>
            <p:nvSpPr>
              <p:cNvPr id="103472" name="Rectangle 34"/>
              <p:cNvSpPr>
                <a:spLocks noChangeArrowheads="1"/>
              </p:cNvSpPr>
              <p:nvPr/>
            </p:nvSpPr>
            <p:spPr bwMode="auto">
              <a:xfrm>
                <a:off x="2629" y="1908"/>
                <a:ext cx="789" cy="33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a = b +</a:t>
                </a:r>
                <a:r>
                  <a:rPr lang="en-US" altLang="zh-CN" sz="2400" b="0"/>
                  <a:t> </a:t>
                </a:r>
                <a:r>
                  <a:rPr lang="en-US" altLang="zh-CN" sz="2400"/>
                  <a:t>c</a:t>
                </a:r>
              </a:p>
            </p:txBody>
          </p:sp>
          <p:sp>
            <p:nvSpPr>
              <p:cNvPr id="103473" name="Line 35"/>
              <p:cNvSpPr>
                <a:spLocks noChangeShapeType="1"/>
              </p:cNvSpPr>
              <p:nvPr/>
            </p:nvSpPr>
            <p:spPr bwMode="auto">
              <a:xfrm>
                <a:off x="2064" y="3336"/>
                <a:ext cx="389" cy="19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3474" name="Line 36"/>
              <p:cNvSpPr>
                <a:spLocks noChangeShapeType="1"/>
              </p:cNvSpPr>
              <p:nvPr/>
            </p:nvSpPr>
            <p:spPr bwMode="auto">
              <a:xfrm flipH="1">
                <a:off x="2519" y="3853"/>
                <a:ext cx="8"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103475" name="Group 37"/>
              <p:cNvGrpSpPr>
                <a:grpSpLocks/>
              </p:cNvGrpSpPr>
              <p:nvPr/>
            </p:nvGrpSpPr>
            <p:grpSpPr bwMode="auto">
              <a:xfrm>
                <a:off x="1777" y="1826"/>
                <a:ext cx="788" cy="341"/>
                <a:chOff x="5132" y="7288"/>
                <a:chExt cx="948" cy="509"/>
              </a:xfrm>
            </p:grpSpPr>
            <p:sp>
              <p:nvSpPr>
                <p:cNvPr id="103482" name="Rectangle 38"/>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2400">
                    <a:solidFill>
                      <a:schemeClr val="bg2"/>
                    </a:solidFill>
                  </a:endParaRPr>
                </a:p>
                <a:p>
                  <a:pPr marL="342900" indent="-342900" algn="just"/>
                  <a:endParaRPr lang="zh-CN" altLang="en-US" sz="2400">
                    <a:solidFill>
                      <a:schemeClr val="bg2"/>
                    </a:solidFill>
                  </a:endParaRPr>
                </a:p>
                <a:p>
                  <a:pPr marL="342900" indent="-342900"/>
                  <a:endParaRPr lang="zh-CN" altLang="en-US"/>
                </a:p>
              </p:txBody>
            </p:sp>
            <p:sp>
              <p:nvSpPr>
                <p:cNvPr id="103483" name="Rectangle 39"/>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nvGrpSpPr>
              <p:cNvPr id="103476" name="Group 40"/>
              <p:cNvGrpSpPr>
                <a:grpSpLocks/>
              </p:cNvGrpSpPr>
              <p:nvPr/>
            </p:nvGrpSpPr>
            <p:grpSpPr bwMode="auto">
              <a:xfrm>
                <a:off x="2725" y="1836"/>
                <a:ext cx="788" cy="339"/>
                <a:chOff x="5132" y="7288"/>
                <a:chExt cx="948" cy="509"/>
              </a:xfrm>
            </p:grpSpPr>
            <p:sp>
              <p:nvSpPr>
                <p:cNvPr id="103480" name="Rectangle 41"/>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3481" name="Rectangle 42"/>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nvGrpSpPr>
              <p:cNvPr id="103477" name="Group 43"/>
              <p:cNvGrpSpPr>
                <a:grpSpLocks/>
              </p:cNvGrpSpPr>
              <p:nvPr/>
            </p:nvGrpSpPr>
            <p:grpSpPr bwMode="auto">
              <a:xfrm>
                <a:off x="1752" y="2377"/>
                <a:ext cx="788" cy="338"/>
                <a:chOff x="5132" y="7288"/>
                <a:chExt cx="948" cy="509"/>
              </a:xfrm>
            </p:grpSpPr>
            <p:sp>
              <p:nvSpPr>
                <p:cNvPr id="103478" name="Rectangle 44"/>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3479" name="Rectangle 45"/>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grpSp>
          <p:nvGrpSpPr>
            <p:cNvPr id="103434" name="Group 46"/>
            <p:cNvGrpSpPr>
              <a:grpSpLocks/>
            </p:cNvGrpSpPr>
            <p:nvPr/>
          </p:nvGrpSpPr>
          <p:grpSpPr bwMode="auto">
            <a:xfrm>
              <a:off x="4014" y="1706"/>
              <a:ext cx="1394" cy="2223"/>
              <a:chOff x="4014" y="1706"/>
              <a:chExt cx="1394" cy="2223"/>
            </a:xfrm>
          </p:grpSpPr>
          <p:sp>
            <p:nvSpPr>
              <p:cNvPr id="103438" name="Freeform 47"/>
              <p:cNvSpPr>
                <a:spLocks/>
              </p:cNvSpPr>
              <p:nvPr/>
            </p:nvSpPr>
            <p:spPr bwMode="auto">
              <a:xfrm>
                <a:off x="4100" y="2637"/>
                <a:ext cx="322" cy="567"/>
              </a:xfrm>
              <a:custGeom>
                <a:avLst/>
                <a:gdLst>
                  <a:gd name="T0" fmla="*/ 141 w 394"/>
                  <a:gd name="T1" fmla="*/ 167 h 853"/>
                  <a:gd name="T2" fmla="*/ 40 w 394"/>
                  <a:gd name="T3" fmla="*/ 137 h 853"/>
                  <a:gd name="T4" fmla="*/ 0 w 394"/>
                  <a:gd name="T5" fmla="*/ 88 h 853"/>
                  <a:gd name="T6" fmla="*/ 40 w 394"/>
                  <a:gd name="T7" fmla="*/ 29 h 853"/>
                  <a:gd name="T8" fmla="*/ 176 w 394"/>
                  <a:gd name="T9" fmla="*/ 0 h 8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853">
                    <a:moveTo>
                      <a:pt x="315" y="853"/>
                    </a:moveTo>
                    <a:cubicBezTo>
                      <a:pt x="278" y="828"/>
                      <a:pt x="142" y="770"/>
                      <a:pt x="90" y="703"/>
                    </a:cubicBezTo>
                    <a:cubicBezTo>
                      <a:pt x="38" y="636"/>
                      <a:pt x="0" y="540"/>
                      <a:pt x="0" y="448"/>
                    </a:cubicBezTo>
                    <a:cubicBezTo>
                      <a:pt x="0" y="356"/>
                      <a:pt x="24" y="223"/>
                      <a:pt x="90" y="148"/>
                    </a:cubicBezTo>
                    <a:cubicBezTo>
                      <a:pt x="156" y="73"/>
                      <a:pt x="331" y="31"/>
                      <a:pt x="394"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39" name="Line 48"/>
              <p:cNvSpPr>
                <a:spLocks noChangeShapeType="1"/>
              </p:cNvSpPr>
              <p:nvPr/>
            </p:nvSpPr>
            <p:spPr bwMode="auto">
              <a:xfrm flipH="1">
                <a:off x="4806" y="1706"/>
                <a:ext cx="8"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3440" name="Line 49"/>
              <p:cNvSpPr>
                <a:spLocks noChangeShapeType="1"/>
              </p:cNvSpPr>
              <p:nvPr/>
            </p:nvSpPr>
            <p:spPr bwMode="auto">
              <a:xfrm flipH="1">
                <a:off x="4781" y="3372"/>
                <a:ext cx="9"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3441" name="Line 50"/>
              <p:cNvSpPr>
                <a:spLocks noChangeShapeType="1"/>
              </p:cNvSpPr>
              <p:nvPr/>
            </p:nvSpPr>
            <p:spPr bwMode="auto">
              <a:xfrm flipH="1">
                <a:off x="4781" y="2823"/>
                <a:ext cx="9" cy="23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3442" name="Line 51"/>
              <p:cNvSpPr>
                <a:spLocks noChangeShapeType="1"/>
              </p:cNvSpPr>
              <p:nvPr/>
            </p:nvSpPr>
            <p:spPr bwMode="auto">
              <a:xfrm flipH="1">
                <a:off x="4806" y="2255"/>
                <a:ext cx="8"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3443" name="Rectangle 52"/>
              <p:cNvSpPr>
                <a:spLocks noChangeArrowheads="1"/>
              </p:cNvSpPr>
              <p:nvPr/>
            </p:nvSpPr>
            <p:spPr bwMode="auto">
              <a:xfrm>
                <a:off x="4390" y="3601"/>
                <a:ext cx="773" cy="328"/>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a:p>
            </p:txBody>
          </p:sp>
          <p:sp>
            <p:nvSpPr>
              <p:cNvPr id="103444" name="Rectangle 53"/>
              <p:cNvSpPr>
                <a:spLocks noChangeArrowheads="1"/>
              </p:cNvSpPr>
              <p:nvPr/>
            </p:nvSpPr>
            <p:spPr bwMode="auto">
              <a:xfrm>
                <a:off x="4392" y="3041"/>
                <a:ext cx="773" cy="328"/>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3445" name="Rectangle 54"/>
              <p:cNvSpPr>
                <a:spLocks noChangeArrowheads="1"/>
              </p:cNvSpPr>
              <p:nvPr/>
            </p:nvSpPr>
            <p:spPr bwMode="auto">
              <a:xfrm>
                <a:off x="4416" y="1934"/>
                <a:ext cx="774" cy="329"/>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3446" name="Rectangle 55"/>
              <p:cNvSpPr>
                <a:spLocks noChangeArrowheads="1"/>
              </p:cNvSpPr>
              <p:nvPr/>
            </p:nvSpPr>
            <p:spPr bwMode="auto">
              <a:xfrm>
                <a:off x="4402" y="2491"/>
                <a:ext cx="773" cy="327"/>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e = b + c</a:t>
                </a:r>
              </a:p>
            </p:txBody>
          </p:sp>
          <p:sp>
            <p:nvSpPr>
              <p:cNvPr id="103447" name="Rectangle 56"/>
              <p:cNvSpPr>
                <a:spLocks noChangeArrowheads="1"/>
              </p:cNvSpPr>
              <p:nvPr/>
            </p:nvSpPr>
            <p:spPr bwMode="auto">
              <a:xfrm>
                <a:off x="4053" y="1832"/>
                <a:ext cx="40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8</a:t>
                </a:r>
                <a:endParaRPr lang="en-US" altLang="zh-CN" sz="2400"/>
              </a:p>
            </p:txBody>
          </p:sp>
          <p:sp>
            <p:nvSpPr>
              <p:cNvPr id="103448" name="Rectangle 57"/>
              <p:cNvSpPr>
                <a:spLocks noChangeArrowheads="1"/>
              </p:cNvSpPr>
              <p:nvPr/>
            </p:nvSpPr>
            <p:spPr bwMode="auto">
              <a:xfrm>
                <a:off x="4016" y="2391"/>
                <a:ext cx="404"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9</a:t>
                </a:r>
                <a:endParaRPr lang="en-US" altLang="zh-CN" sz="2400"/>
              </a:p>
            </p:txBody>
          </p:sp>
          <p:sp>
            <p:nvSpPr>
              <p:cNvPr id="103449" name="Rectangle 58"/>
              <p:cNvSpPr>
                <a:spLocks noChangeArrowheads="1"/>
              </p:cNvSpPr>
              <p:nvPr/>
            </p:nvSpPr>
            <p:spPr bwMode="auto">
              <a:xfrm>
                <a:off x="4014" y="3067"/>
                <a:ext cx="47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10</a:t>
                </a:r>
                <a:endParaRPr lang="en-US" altLang="zh-CN" sz="2400"/>
              </a:p>
            </p:txBody>
          </p:sp>
          <p:sp>
            <p:nvSpPr>
              <p:cNvPr id="103450" name="Rectangle 59"/>
              <p:cNvSpPr>
                <a:spLocks noChangeArrowheads="1"/>
              </p:cNvSpPr>
              <p:nvPr/>
            </p:nvSpPr>
            <p:spPr bwMode="auto">
              <a:xfrm>
                <a:off x="4042" y="3508"/>
                <a:ext cx="43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11</a:t>
                </a:r>
                <a:endParaRPr lang="en-US" altLang="zh-CN" sz="2400"/>
              </a:p>
            </p:txBody>
          </p:sp>
          <p:sp>
            <p:nvSpPr>
              <p:cNvPr id="103451" name="Freeform 60"/>
              <p:cNvSpPr>
                <a:spLocks/>
              </p:cNvSpPr>
              <p:nvPr/>
            </p:nvSpPr>
            <p:spPr bwMode="auto">
              <a:xfrm>
                <a:off x="4950" y="2273"/>
                <a:ext cx="458" cy="1325"/>
              </a:xfrm>
              <a:custGeom>
                <a:avLst/>
                <a:gdLst>
                  <a:gd name="T0" fmla="*/ 0 w 458"/>
                  <a:gd name="T1" fmla="*/ 0 h 1325"/>
                  <a:gd name="T2" fmla="*/ 289 w 458"/>
                  <a:gd name="T3" fmla="*/ 154 h 1325"/>
                  <a:gd name="T4" fmla="*/ 426 w 458"/>
                  <a:gd name="T5" fmla="*/ 484 h 1325"/>
                  <a:gd name="T6" fmla="*/ 440 w 458"/>
                  <a:gd name="T7" fmla="*/ 895 h 1325"/>
                  <a:gd name="T8" fmla="*/ 316 w 458"/>
                  <a:gd name="T9" fmla="*/ 1142 h 1325"/>
                  <a:gd name="T10" fmla="*/ 33 w 458"/>
                  <a:gd name="T11" fmla="*/ 1325 h 1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8" h="1325">
                    <a:moveTo>
                      <a:pt x="0" y="0"/>
                    </a:moveTo>
                    <a:cubicBezTo>
                      <a:pt x="48" y="26"/>
                      <a:pt x="218" y="73"/>
                      <a:pt x="289" y="154"/>
                    </a:cubicBezTo>
                    <a:cubicBezTo>
                      <a:pt x="360" y="235"/>
                      <a:pt x="401" y="361"/>
                      <a:pt x="426" y="484"/>
                    </a:cubicBezTo>
                    <a:cubicBezTo>
                      <a:pt x="451" y="607"/>
                      <a:pt x="458" y="785"/>
                      <a:pt x="440" y="895"/>
                    </a:cubicBezTo>
                    <a:cubicBezTo>
                      <a:pt x="422" y="1005"/>
                      <a:pt x="384" y="1070"/>
                      <a:pt x="316" y="1142"/>
                    </a:cubicBezTo>
                    <a:cubicBezTo>
                      <a:pt x="248" y="1214"/>
                      <a:pt x="92" y="1287"/>
                      <a:pt x="33" y="13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3435" name="Line 61"/>
            <p:cNvSpPr>
              <a:spLocks noChangeShapeType="1"/>
            </p:cNvSpPr>
            <p:nvPr/>
          </p:nvSpPr>
          <p:spPr bwMode="auto">
            <a:xfrm>
              <a:off x="4014" y="1707"/>
              <a:ext cx="0" cy="24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36" name="Line 62"/>
            <p:cNvSpPr>
              <a:spLocks noChangeShapeType="1"/>
            </p:cNvSpPr>
            <p:nvPr/>
          </p:nvSpPr>
          <p:spPr bwMode="auto">
            <a:xfrm>
              <a:off x="2699" y="4121"/>
              <a:ext cx="131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37" name="Line 63"/>
            <p:cNvSpPr>
              <a:spLocks noChangeShapeType="1"/>
            </p:cNvSpPr>
            <p:nvPr/>
          </p:nvSpPr>
          <p:spPr bwMode="auto">
            <a:xfrm>
              <a:off x="4014" y="1707"/>
              <a:ext cx="79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3429" name="Rectangle 64"/>
          <p:cNvSpPr>
            <a:spLocks noChangeArrowheads="1"/>
          </p:cNvSpPr>
          <p:nvPr/>
        </p:nvSpPr>
        <p:spPr bwMode="auto">
          <a:xfrm>
            <a:off x="223838" y="2033588"/>
            <a:ext cx="2727325" cy="454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lstStyle/>
          <a:p>
            <a:pPr marL="342900" indent="-342900">
              <a:spcBef>
                <a:spcPct val="20000"/>
              </a:spcBef>
              <a:buFont typeface="Symbol" pitchFamily="18" charset="2"/>
              <a:buNone/>
            </a:pPr>
            <a:r>
              <a:rPr lang="pt-BR" altLang="zh-CN" sz="2800">
                <a:sym typeface="Symbol" pitchFamily="18" charset="2"/>
              </a:rPr>
              <a:t> </a:t>
            </a:r>
            <a:r>
              <a:rPr lang="pt-BR" altLang="zh-CN" sz="2800"/>
              <a:t>b + c</a:t>
            </a:r>
            <a:r>
              <a:rPr lang="zh-CN" altLang="pt-BR" sz="2800"/>
              <a:t>部分冗余</a:t>
            </a:r>
          </a:p>
          <a:p>
            <a:pPr marL="342900" indent="-342900">
              <a:spcBef>
                <a:spcPct val="20000"/>
              </a:spcBef>
              <a:buFont typeface="Symbol" pitchFamily="18" charset="2"/>
              <a:buChar char="·"/>
            </a:pPr>
            <a:r>
              <a:rPr lang="en-US" altLang="zh-CN" sz="2800" i="1"/>
              <a:t>B</a:t>
            </a:r>
            <a:r>
              <a:rPr lang="en-US" altLang="zh-CN" sz="2800" baseline="-25000"/>
              <a:t>5</a:t>
            </a:r>
            <a:r>
              <a:rPr lang="zh-CN" altLang="en-US" sz="2800"/>
              <a:t>的</a:t>
            </a:r>
            <a:r>
              <a:rPr lang="pt-BR" altLang="zh-CN" sz="2800"/>
              <a:t>b + c</a:t>
            </a:r>
            <a:r>
              <a:rPr lang="zh-CN" altLang="pt-BR" sz="2800">
                <a:sym typeface="Symbol" pitchFamily="18" charset="2"/>
              </a:rPr>
              <a:t>不</a:t>
            </a:r>
          </a:p>
          <a:p>
            <a:pPr marL="342900" indent="-342900">
              <a:spcBef>
                <a:spcPct val="20000"/>
              </a:spcBef>
              <a:buFont typeface="Symbol" pitchFamily="18" charset="2"/>
              <a:buNone/>
            </a:pPr>
            <a:r>
              <a:rPr lang="zh-CN" altLang="pt-BR" sz="2800">
                <a:sym typeface="Symbol" pitchFamily="18" charset="2"/>
              </a:rPr>
              <a:t>能提前到</a:t>
            </a:r>
            <a:r>
              <a:rPr lang="en-US" altLang="zh-CN" sz="2800" i="1"/>
              <a:t>B</a:t>
            </a:r>
            <a:r>
              <a:rPr lang="en-US" altLang="zh-CN" sz="2800" baseline="-25000"/>
              <a:t>1</a:t>
            </a:r>
            <a:r>
              <a:rPr lang="zh-CN" altLang="en-US" sz="2800"/>
              <a:t>计算</a:t>
            </a:r>
            <a:endParaRPr lang="zh-CN" altLang="pt-BR" sz="2800">
              <a:sym typeface="Symbol" pitchFamily="18" charset="2"/>
            </a:endParaRPr>
          </a:p>
          <a:p>
            <a:pPr marL="342900" indent="-342900">
              <a:spcBef>
                <a:spcPct val="20000"/>
              </a:spcBef>
              <a:buFont typeface="Symbol" pitchFamily="18" charset="2"/>
              <a:buNone/>
            </a:pPr>
            <a:r>
              <a:rPr lang="pt-BR" altLang="zh-CN" sz="2800">
                <a:sym typeface="Symbol" pitchFamily="18" charset="2"/>
              </a:rPr>
              <a:t> </a:t>
            </a:r>
            <a:r>
              <a:rPr lang="en-US" altLang="zh-CN" sz="2800" i="1"/>
              <a:t>B</a:t>
            </a:r>
            <a:r>
              <a:rPr lang="en-US" altLang="zh-CN" sz="2800" baseline="-25000"/>
              <a:t>5</a:t>
            </a:r>
            <a:r>
              <a:rPr lang="zh-CN" altLang="en-US" sz="2800"/>
              <a:t>的</a:t>
            </a:r>
            <a:r>
              <a:rPr lang="pt-BR" altLang="zh-CN" sz="2800"/>
              <a:t>b + c</a:t>
            </a:r>
            <a:r>
              <a:rPr lang="zh-CN" altLang="pt-BR" sz="2800">
                <a:sym typeface="Symbol" pitchFamily="18" charset="2"/>
              </a:rPr>
              <a:t>计算</a:t>
            </a:r>
          </a:p>
          <a:p>
            <a:pPr marL="342900" indent="-342900">
              <a:spcBef>
                <a:spcPct val="20000"/>
              </a:spcBef>
              <a:buFont typeface="Symbol" pitchFamily="18" charset="2"/>
              <a:buNone/>
            </a:pPr>
            <a:r>
              <a:rPr lang="zh-CN" altLang="pt-BR" sz="2800">
                <a:sym typeface="Symbol" pitchFamily="18" charset="2"/>
              </a:rPr>
              <a:t>不能再推迟</a:t>
            </a:r>
          </a:p>
          <a:p>
            <a:pPr marL="342900" indent="-342900">
              <a:spcBef>
                <a:spcPct val="20000"/>
              </a:spcBef>
              <a:buFont typeface="Symbol" pitchFamily="18" charset="2"/>
              <a:buNone/>
            </a:pPr>
            <a:r>
              <a:rPr lang="pt-BR" altLang="zh-CN" sz="2800">
                <a:sym typeface="Symbol" pitchFamily="18" charset="2"/>
              </a:rPr>
              <a:t> </a:t>
            </a:r>
            <a:r>
              <a:rPr lang="zh-CN" altLang="pt-BR" sz="2800">
                <a:sym typeface="Symbol" pitchFamily="18" charset="2"/>
              </a:rPr>
              <a:t>添加的计算最</a:t>
            </a:r>
          </a:p>
          <a:p>
            <a:pPr marL="342900" indent="-342900">
              <a:spcBef>
                <a:spcPct val="20000"/>
              </a:spcBef>
              <a:buFont typeface="Symbol" pitchFamily="18" charset="2"/>
              <a:buNone/>
            </a:pPr>
            <a:r>
              <a:rPr lang="zh-CN" altLang="pt-BR" sz="2800">
                <a:sym typeface="Symbol" pitchFamily="18" charset="2"/>
              </a:rPr>
              <a:t>迟放在</a:t>
            </a:r>
            <a:r>
              <a:rPr lang="en-US" altLang="zh-CN" sz="2800" i="1"/>
              <a:t>B</a:t>
            </a:r>
            <a:r>
              <a:rPr lang="en-US" altLang="zh-CN" sz="2800" baseline="-25000"/>
              <a:t>4</a:t>
            </a:r>
            <a:endParaRPr lang="zh-CN" altLang="en-US" sz="2800" baseline="-25000"/>
          </a:p>
        </p:txBody>
      </p:sp>
      <p:sp>
        <p:nvSpPr>
          <p:cNvPr id="103430" name="Line 65"/>
          <p:cNvSpPr>
            <a:spLocks noChangeShapeType="1"/>
          </p:cNvSpPr>
          <p:nvPr/>
        </p:nvSpPr>
        <p:spPr bwMode="auto">
          <a:xfrm>
            <a:off x="2906713" y="1943100"/>
            <a:ext cx="0" cy="463550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104451" name="Rectangle 3"/>
          <p:cNvSpPr>
            <a:spLocks noGrp="1" noChangeArrowheads="1"/>
          </p:cNvSpPr>
          <p:nvPr>
            <p:ph idx="1"/>
          </p:nvPr>
        </p:nvSpPr>
        <p:spPr>
          <a:xfrm>
            <a:off x="287338" y="1438275"/>
            <a:ext cx="3848100" cy="595313"/>
          </a:xfrm>
          <a:noFill/>
        </p:spPr>
        <p:txBody>
          <a:bodyPr/>
          <a:lstStyle/>
          <a:p>
            <a:pPr>
              <a:buFontTx/>
              <a:buNone/>
            </a:pPr>
            <a:r>
              <a:rPr lang="en-US" altLang="zh-CN" b="1" smtClean="0"/>
              <a:t>9.5.4 </a:t>
            </a:r>
            <a:r>
              <a:rPr lang="zh-CN" altLang="en-US" b="1" smtClean="0"/>
              <a:t>预期表达式</a:t>
            </a:r>
            <a:r>
              <a:rPr lang="zh-CN" altLang="en-US" smtClean="0"/>
              <a:t> </a:t>
            </a:r>
            <a:endParaRPr lang="zh-CN" altLang="en-US" b="1" smtClean="0"/>
          </a:p>
        </p:txBody>
      </p:sp>
      <p:grpSp>
        <p:nvGrpSpPr>
          <p:cNvPr id="104452" name="Group 4"/>
          <p:cNvGrpSpPr>
            <a:grpSpLocks/>
          </p:cNvGrpSpPr>
          <p:nvPr/>
        </p:nvGrpSpPr>
        <p:grpSpPr bwMode="auto">
          <a:xfrm>
            <a:off x="2790825" y="1089025"/>
            <a:ext cx="6507163" cy="5495925"/>
            <a:chOff x="1474" y="686"/>
            <a:chExt cx="4099" cy="3462"/>
          </a:xfrm>
        </p:grpSpPr>
        <p:grpSp>
          <p:nvGrpSpPr>
            <p:cNvPr id="104455" name="Group 5"/>
            <p:cNvGrpSpPr>
              <a:grpSpLocks/>
            </p:cNvGrpSpPr>
            <p:nvPr/>
          </p:nvGrpSpPr>
          <p:grpSpPr bwMode="auto">
            <a:xfrm>
              <a:off x="3674" y="686"/>
              <a:ext cx="1021" cy="652"/>
              <a:chOff x="3503" y="686"/>
              <a:chExt cx="1021" cy="652"/>
            </a:xfrm>
          </p:grpSpPr>
          <p:sp>
            <p:nvSpPr>
              <p:cNvPr id="104512" name="Rectangle 6"/>
              <p:cNvSpPr>
                <a:spLocks noChangeArrowheads="1"/>
              </p:cNvSpPr>
              <p:nvPr/>
            </p:nvSpPr>
            <p:spPr bwMode="auto">
              <a:xfrm>
                <a:off x="3552" y="1028"/>
                <a:ext cx="666" cy="31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4513" name="Rectangle 7"/>
              <p:cNvSpPr>
                <a:spLocks noChangeArrowheads="1"/>
              </p:cNvSpPr>
              <p:nvPr/>
            </p:nvSpPr>
            <p:spPr bwMode="auto">
              <a:xfrm>
                <a:off x="3503" y="686"/>
                <a:ext cx="1021"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zh-CN" altLang="en-US" sz="2400"/>
                  <a:t>预期的</a:t>
                </a:r>
              </a:p>
            </p:txBody>
          </p:sp>
        </p:grpSp>
        <p:grpSp>
          <p:nvGrpSpPr>
            <p:cNvPr id="104456" name="Group 8"/>
            <p:cNvGrpSpPr>
              <a:grpSpLocks/>
            </p:cNvGrpSpPr>
            <p:nvPr/>
          </p:nvGrpSpPr>
          <p:grpSpPr bwMode="auto">
            <a:xfrm>
              <a:off x="4581" y="686"/>
              <a:ext cx="992" cy="652"/>
              <a:chOff x="4553" y="799"/>
              <a:chExt cx="992" cy="652"/>
            </a:xfrm>
          </p:grpSpPr>
          <p:sp>
            <p:nvSpPr>
              <p:cNvPr id="104510" name="Rectangle 9"/>
              <p:cNvSpPr>
                <a:spLocks noChangeArrowheads="1"/>
              </p:cNvSpPr>
              <p:nvPr/>
            </p:nvSpPr>
            <p:spPr bwMode="auto">
              <a:xfrm>
                <a:off x="4635" y="1149"/>
                <a:ext cx="649" cy="302"/>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4511" name="Rectangle 10"/>
              <p:cNvSpPr>
                <a:spLocks noChangeArrowheads="1"/>
              </p:cNvSpPr>
              <p:nvPr/>
            </p:nvSpPr>
            <p:spPr bwMode="auto">
              <a:xfrm>
                <a:off x="4553" y="799"/>
                <a:ext cx="99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zh-CN" altLang="en-US" sz="2400"/>
                  <a:t>不可用的</a:t>
                </a:r>
              </a:p>
            </p:txBody>
          </p:sp>
        </p:grpSp>
        <p:grpSp>
          <p:nvGrpSpPr>
            <p:cNvPr id="104457" name="Group 11"/>
            <p:cNvGrpSpPr>
              <a:grpSpLocks/>
            </p:cNvGrpSpPr>
            <p:nvPr/>
          </p:nvGrpSpPr>
          <p:grpSpPr bwMode="auto">
            <a:xfrm>
              <a:off x="1474" y="1344"/>
              <a:ext cx="2631" cy="2804"/>
              <a:chOff x="1292" y="1281"/>
              <a:chExt cx="2631" cy="2804"/>
            </a:xfrm>
          </p:grpSpPr>
          <p:grpSp>
            <p:nvGrpSpPr>
              <p:cNvPr id="104476" name="Group 12"/>
              <p:cNvGrpSpPr>
                <a:grpSpLocks/>
              </p:cNvGrpSpPr>
              <p:nvPr/>
            </p:nvGrpSpPr>
            <p:grpSpPr bwMode="auto">
              <a:xfrm>
                <a:off x="2251" y="1316"/>
                <a:ext cx="788" cy="339"/>
                <a:chOff x="5132" y="7288"/>
                <a:chExt cx="948" cy="509"/>
              </a:xfrm>
            </p:grpSpPr>
            <p:sp>
              <p:nvSpPr>
                <p:cNvPr id="104508" name="Rectangle 13"/>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4509" name="Rectangle 14"/>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sp>
            <p:nvSpPr>
              <p:cNvPr id="104477" name="Rectangle 15"/>
              <p:cNvSpPr>
                <a:spLocks noChangeArrowheads="1"/>
              </p:cNvSpPr>
              <p:nvPr/>
            </p:nvSpPr>
            <p:spPr bwMode="auto">
              <a:xfrm>
                <a:off x="3025" y="1281"/>
                <a:ext cx="41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a:t>
                </a:r>
                <a:endParaRPr lang="en-US" altLang="zh-CN" sz="2400"/>
              </a:p>
            </p:txBody>
          </p:sp>
          <p:sp>
            <p:nvSpPr>
              <p:cNvPr id="104478" name="Line 16"/>
              <p:cNvSpPr>
                <a:spLocks noChangeShapeType="1"/>
              </p:cNvSpPr>
              <p:nvPr/>
            </p:nvSpPr>
            <p:spPr bwMode="auto">
              <a:xfrm flipH="1">
                <a:off x="2109" y="1706"/>
                <a:ext cx="389" cy="19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4479" name="Rectangle 17"/>
              <p:cNvSpPr>
                <a:spLocks noChangeArrowheads="1"/>
              </p:cNvSpPr>
              <p:nvPr/>
            </p:nvSpPr>
            <p:spPr bwMode="auto">
              <a:xfrm>
                <a:off x="1304" y="1780"/>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2</a:t>
                </a:r>
                <a:endParaRPr lang="en-US" altLang="zh-CN" sz="2400"/>
              </a:p>
            </p:txBody>
          </p:sp>
          <p:sp>
            <p:nvSpPr>
              <p:cNvPr id="104480" name="Rectangle 18"/>
              <p:cNvSpPr>
                <a:spLocks noChangeArrowheads="1"/>
              </p:cNvSpPr>
              <p:nvPr/>
            </p:nvSpPr>
            <p:spPr bwMode="auto">
              <a:xfrm>
                <a:off x="3513" y="1808"/>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5</a:t>
                </a:r>
                <a:endParaRPr lang="en-US" altLang="zh-CN" sz="2400"/>
              </a:p>
            </p:txBody>
          </p:sp>
          <p:sp>
            <p:nvSpPr>
              <p:cNvPr id="104481" name="Rectangle 19"/>
              <p:cNvSpPr>
                <a:spLocks noChangeArrowheads="1"/>
              </p:cNvSpPr>
              <p:nvPr/>
            </p:nvSpPr>
            <p:spPr bwMode="auto">
              <a:xfrm>
                <a:off x="1292" y="2899"/>
                <a:ext cx="41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4</a:t>
                </a:r>
                <a:endParaRPr lang="en-US" altLang="zh-CN" sz="2400"/>
              </a:p>
            </p:txBody>
          </p:sp>
          <p:sp>
            <p:nvSpPr>
              <p:cNvPr id="104482" name="Line 20"/>
              <p:cNvSpPr>
                <a:spLocks noChangeShapeType="1"/>
              </p:cNvSpPr>
              <p:nvPr/>
            </p:nvSpPr>
            <p:spPr bwMode="auto">
              <a:xfrm flipH="1">
                <a:off x="2617" y="2784"/>
                <a:ext cx="387" cy="75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4483" name="Line 21"/>
              <p:cNvSpPr>
                <a:spLocks noChangeShapeType="1"/>
              </p:cNvSpPr>
              <p:nvPr/>
            </p:nvSpPr>
            <p:spPr bwMode="auto">
              <a:xfrm>
                <a:off x="2055" y="2232"/>
                <a:ext cx="9" cy="23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4484" name="Rectangle 22"/>
              <p:cNvSpPr>
                <a:spLocks noChangeArrowheads="1"/>
              </p:cNvSpPr>
              <p:nvPr/>
            </p:nvSpPr>
            <p:spPr bwMode="auto">
              <a:xfrm>
                <a:off x="1677" y="1899"/>
                <a:ext cx="788" cy="330"/>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solidFill>
                      <a:schemeClr val="bg2"/>
                    </a:solidFill>
                  </a:rPr>
                  <a:t>c = 2</a:t>
                </a:r>
                <a:endParaRPr lang="en-US" altLang="zh-CN"/>
              </a:p>
            </p:txBody>
          </p:sp>
          <p:sp>
            <p:nvSpPr>
              <p:cNvPr id="104485" name="Rectangle 23"/>
              <p:cNvSpPr>
                <a:spLocks noChangeArrowheads="1"/>
              </p:cNvSpPr>
              <p:nvPr/>
            </p:nvSpPr>
            <p:spPr bwMode="auto">
              <a:xfrm>
                <a:off x="1304" y="2348"/>
                <a:ext cx="412"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3</a:t>
                </a:r>
                <a:endParaRPr lang="en-US" altLang="zh-CN" sz="2400"/>
              </a:p>
            </p:txBody>
          </p:sp>
          <p:sp>
            <p:nvSpPr>
              <p:cNvPr id="104486" name="Rectangle 24"/>
              <p:cNvSpPr>
                <a:spLocks noChangeArrowheads="1"/>
              </p:cNvSpPr>
              <p:nvPr/>
            </p:nvSpPr>
            <p:spPr bwMode="auto">
              <a:xfrm>
                <a:off x="3463" y="2347"/>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6</a:t>
                </a:r>
                <a:endParaRPr lang="en-US" altLang="zh-CN" sz="2400"/>
              </a:p>
            </p:txBody>
          </p:sp>
          <p:sp>
            <p:nvSpPr>
              <p:cNvPr id="104487" name="Rectangle 25"/>
              <p:cNvSpPr>
                <a:spLocks noChangeArrowheads="1"/>
              </p:cNvSpPr>
              <p:nvPr/>
            </p:nvSpPr>
            <p:spPr bwMode="auto">
              <a:xfrm>
                <a:off x="1752" y="3439"/>
                <a:ext cx="4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7</a:t>
                </a:r>
                <a:endParaRPr lang="en-US" altLang="zh-CN" sz="2400"/>
              </a:p>
            </p:txBody>
          </p:sp>
          <p:sp>
            <p:nvSpPr>
              <p:cNvPr id="104488" name="Rectangle 26"/>
              <p:cNvSpPr>
                <a:spLocks noChangeArrowheads="1"/>
              </p:cNvSpPr>
              <p:nvPr/>
            </p:nvSpPr>
            <p:spPr bwMode="auto">
              <a:xfrm>
                <a:off x="2144" y="1389"/>
                <a:ext cx="788" cy="329"/>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4489" name="Line 27"/>
              <p:cNvSpPr>
                <a:spLocks noChangeShapeType="1"/>
              </p:cNvSpPr>
              <p:nvPr/>
            </p:nvSpPr>
            <p:spPr bwMode="auto">
              <a:xfrm>
                <a:off x="2650" y="1713"/>
                <a:ext cx="389" cy="19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4490" name="Line 28"/>
              <p:cNvSpPr>
                <a:spLocks noChangeShapeType="1"/>
              </p:cNvSpPr>
              <p:nvPr/>
            </p:nvSpPr>
            <p:spPr bwMode="auto">
              <a:xfrm flipH="1">
                <a:off x="3016" y="2242"/>
                <a:ext cx="9"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4491" name="Line 29"/>
              <p:cNvSpPr>
                <a:spLocks noChangeShapeType="1"/>
              </p:cNvSpPr>
              <p:nvPr/>
            </p:nvSpPr>
            <p:spPr bwMode="auto">
              <a:xfrm flipH="1">
                <a:off x="2057" y="2782"/>
                <a:ext cx="9"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4492" name="Rectangle 30"/>
              <p:cNvSpPr>
                <a:spLocks noChangeArrowheads="1"/>
              </p:cNvSpPr>
              <p:nvPr/>
            </p:nvSpPr>
            <p:spPr bwMode="auto">
              <a:xfrm>
                <a:off x="1671" y="2450"/>
                <a:ext cx="790" cy="329"/>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4493" name="Rectangle 31"/>
              <p:cNvSpPr>
                <a:spLocks noChangeArrowheads="1"/>
              </p:cNvSpPr>
              <p:nvPr/>
            </p:nvSpPr>
            <p:spPr bwMode="auto">
              <a:xfrm>
                <a:off x="2631" y="2450"/>
                <a:ext cx="789" cy="329"/>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4494" name="Rectangle 32"/>
              <p:cNvSpPr>
                <a:spLocks noChangeArrowheads="1"/>
              </p:cNvSpPr>
              <p:nvPr/>
            </p:nvSpPr>
            <p:spPr bwMode="auto">
              <a:xfrm>
                <a:off x="1660" y="3001"/>
                <a:ext cx="788" cy="33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t = b+c</a:t>
                </a:r>
                <a:endParaRPr lang="zh-CN" altLang="en-US" sz="2400"/>
              </a:p>
            </p:txBody>
          </p:sp>
          <p:sp>
            <p:nvSpPr>
              <p:cNvPr id="104495" name="Rectangle 33"/>
              <p:cNvSpPr>
                <a:spLocks noChangeArrowheads="1"/>
              </p:cNvSpPr>
              <p:nvPr/>
            </p:nvSpPr>
            <p:spPr bwMode="auto">
              <a:xfrm>
                <a:off x="2132" y="3529"/>
                <a:ext cx="789" cy="331"/>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d = t</a:t>
                </a:r>
              </a:p>
            </p:txBody>
          </p:sp>
          <p:sp>
            <p:nvSpPr>
              <p:cNvPr id="104496" name="Rectangle 34"/>
              <p:cNvSpPr>
                <a:spLocks noChangeArrowheads="1"/>
              </p:cNvSpPr>
              <p:nvPr/>
            </p:nvSpPr>
            <p:spPr bwMode="auto">
              <a:xfrm>
                <a:off x="2629" y="1908"/>
                <a:ext cx="789" cy="33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70000"/>
                  </a:lnSpc>
                </a:pPr>
                <a:r>
                  <a:rPr lang="en-US" altLang="zh-CN" sz="2400"/>
                  <a:t>t = b +</a:t>
                </a:r>
                <a:r>
                  <a:rPr lang="en-US" altLang="zh-CN" sz="2400" b="0"/>
                  <a:t> </a:t>
                </a:r>
                <a:r>
                  <a:rPr lang="en-US" altLang="zh-CN" sz="2400"/>
                  <a:t>c</a:t>
                </a:r>
              </a:p>
              <a:p>
                <a:pPr marL="342900" indent="-342900" algn="just">
                  <a:lnSpc>
                    <a:spcPct val="70000"/>
                  </a:lnSpc>
                </a:pPr>
                <a:r>
                  <a:rPr lang="en-US" altLang="zh-CN" sz="2400"/>
                  <a:t>a = t</a:t>
                </a:r>
              </a:p>
            </p:txBody>
          </p:sp>
          <p:sp>
            <p:nvSpPr>
              <p:cNvPr id="104497" name="Line 35"/>
              <p:cNvSpPr>
                <a:spLocks noChangeShapeType="1"/>
              </p:cNvSpPr>
              <p:nvPr/>
            </p:nvSpPr>
            <p:spPr bwMode="auto">
              <a:xfrm>
                <a:off x="2064" y="3336"/>
                <a:ext cx="389" cy="19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4498" name="Line 36"/>
              <p:cNvSpPr>
                <a:spLocks noChangeShapeType="1"/>
              </p:cNvSpPr>
              <p:nvPr/>
            </p:nvSpPr>
            <p:spPr bwMode="auto">
              <a:xfrm flipH="1">
                <a:off x="2519" y="3853"/>
                <a:ext cx="8"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104499" name="Group 37"/>
              <p:cNvGrpSpPr>
                <a:grpSpLocks/>
              </p:cNvGrpSpPr>
              <p:nvPr/>
            </p:nvGrpSpPr>
            <p:grpSpPr bwMode="auto">
              <a:xfrm>
                <a:off x="1777" y="1826"/>
                <a:ext cx="788" cy="341"/>
                <a:chOff x="5132" y="7288"/>
                <a:chExt cx="948" cy="509"/>
              </a:xfrm>
            </p:grpSpPr>
            <p:sp>
              <p:nvSpPr>
                <p:cNvPr id="104506" name="Rectangle 38"/>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2400">
                    <a:solidFill>
                      <a:schemeClr val="bg2"/>
                    </a:solidFill>
                  </a:endParaRPr>
                </a:p>
                <a:p>
                  <a:pPr marL="342900" indent="-342900" algn="just"/>
                  <a:endParaRPr lang="zh-CN" altLang="en-US" sz="2400">
                    <a:solidFill>
                      <a:schemeClr val="bg2"/>
                    </a:solidFill>
                  </a:endParaRPr>
                </a:p>
                <a:p>
                  <a:pPr marL="342900" indent="-342900"/>
                  <a:endParaRPr lang="zh-CN" altLang="en-US"/>
                </a:p>
              </p:txBody>
            </p:sp>
            <p:sp>
              <p:nvSpPr>
                <p:cNvPr id="104507" name="Rectangle 39"/>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nvGrpSpPr>
              <p:cNvPr id="104500" name="Group 40"/>
              <p:cNvGrpSpPr>
                <a:grpSpLocks/>
              </p:cNvGrpSpPr>
              <p:nvPr/>
            </p:nvGrpSpPr>
            <p:grpSpPr bwMode="auto">
              <a:xfrm>
                <a:off x="2725" y="1836"/>
                <a:ext cx="788" cy="339"/>
                <a:chOff x="5132" y="7288"/>
                <a:chExt cx="948" cy="509"/>
              </a:xfrm>
            </p:grpSpPr>
            <p:sp>
              <p:nvSpPr>
                <p:cNvPr id="104504" name="Rectangle 41"/>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a:p>
              </p:txBody>
            </p:sp>
            <p:sp>
              <p:nvSpPr>
                <p:cNvPr id="104505" name="Rectangle 42"/>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nvGrpSpPr>
              <p:cNvPr id="104501" name="Group 43"/>
              <p:cNvGrpSpPr>
                <a:grpSpLocks/>
              </p:cNvGrpSpPr>
              <p:nvPr/>
            </p:nvGrpSpPr>
            <p:grpSpPr bwMode="auto">
              <a:xfrm>
                <a:off x="1752" y="2377"/>
                <a:ext cx="788" cy="338"/>
                <a:chOff x="5132" y="7288"/>
                <a:chExt cx="948" cy="509"/>
              </a:xfrm>
            </p:grpSpPr>
            <p:sp>
              <p:nvSpPr>
                <p:cNvPr id="104502" name="Rectangle 44"/>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4503" name="Rectangle 45"/>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grpSp>
          <p:nvGrpSpPr>
            <p:cNvPr id="104458" name="Group 46"/>
            <p:cNvGrpSpPr>
              <a:grpSpLocks/>
            </p:cNvGrpSpPr>
            <p:nvPr/>
          </p:nvGrpSpPr>
          <p:grpSpPr bwMode="auto">
            <a:xfrm>
              <a:off x="4014" y="1706"/>
              <a:ext cx="1394" cy="2223"/>
              <a:chOff x="4014" y="1706"/>
              <a:chExt cx="1394" cy="2223"/>
            </a:xfrm>
          </p:grpSpPr>
          <p:sp>
            <p:nvSpPr>
              <p:cNvPr id="104462" name="Freeform 47"/>
              <p:cNvSpPr>
                <a:spLocks/>
              </p:cNvSpPr>
              <p:nvPr/>
            </p:nvSpPr>
            <p:spPr bwMode="auto">
              <a:xfrm>
                <a:off x="4100" y="2637"/>
                <a:ext cx="322" cy="567"/>
              </a:xfrm>
              <a:custGeom>
                <a:avLst/>
                <a:gdLst>
                  <a:gd name="T0" fmla="*/ 141 w 394"/>
                  <a:gd name="T1" fmla="*/ 167 h 853"/>
                  <a:gd name="T2" fmla="*/ 40 w 394"/>
                  <a:gd name="T3" fmla="*/ 137 h 853"/>
                  <a:gd name="T4" fmla="*/ 0 w 394"/>
                  <a:gd name="T5" fmla="*/ 88 h 853"/>
                  <a:gd name="T6" fmla="*/ 40 w 394"/>
                  <a:gd name="T7" fmla="*/ 29 h 853"/>
                  <a:gd name="T8" fmla="*/ 176 w 394"/>
                  <a:gd name="T9" fmla="*/ 0 h 8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853">
                    <a:moveTo>
                      <a:pt x="315" y="853"/>
                    </a:moveTo>
                    <a:cubicBezTo>
                      <a:pt x="278" y="828"/>
                      <a:pt x="142" y="770"/>
                      <a:pt x="90" y="703"/>
                    </a:cubicBezTo>
                    <a:cubicBezTo>
                      <a:pt x="38" y="636"/>
                      <a:pt x="0" y="540"/>
                      <a:pt x="0" y="448"/>
                    </a:cubicBezTo>
                    <a:cubicBezTo>
                      <a:pt x="0" y="356"/>
                      <a:pt x="24" y="223"/>
                      <a:pt x="90" y="148"/>
                    </a:cubicBezTo>
                    <a:cubicBezTo>
                      <a:pt x="156" y="73"/>
                      <a:pt x="331" y="31"/>
                      <a:pt x="394"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63" name="Line 48"/>
              <p:cNvSpPr>
                <a:spLocks noChangeShapeType="1"/>
              </p:cNvSpPr>
              <p:nvPr/>
            </p:nvSpPr>
            <p:spPr bwMode="auto">
              <a:xfrm flipH="1">
                <a:off x="4806" y="1706"/>
                <a:ext cx="8"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4464" name="Line 49"/>
              <p:cNvSpPr>
                <a:spLocks noChangeShapeType="1"/>
              </p:cNvSpPr>
              <p:nvPr/>
            </p:nvSpPr>
            <p:spPr bwMode="auto">
              <a:xfrm flipH="1">
                <a:off x="4781" y="3372"/>
                <a:ext cx="9"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4465" name="Line 50"/>
              <p:cNvSpPr>
                <a:spLocks noChangeShapeType="1"/>
              </p:cNvSpPr>
              <p:nvPr/>
            </p:nvSpPr>
            <p:spPr bwMode="auto">
              <a:xfrm flipH="1">
                <a:off x="4781" y="2823"/>
                <a:ext cx="9" cy="23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4466" name="Line 51"/>
              <p:cNvSpPr>
                <a:spLocks noChangeShapeType="1"/>
              </p:cNvSpPr>
              <p:nvPr/>
            </p:nvSpPr>
            <p:spPr bwMode="auto">
              <a:xfrm flipH="1">
                <a:off x="4806" y="2255"/>
                <a:ext cx="8"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4467" name="Rectangle 52"/>
              <p:cNvSpPr>
                <a:spLocks noChangeArrowheads="1"/>
              </p:cNvSpPr>
              <p:nvPr/>
            </p:nvSpPr>
            <p:spPr bwMode="auto">
              <a:xfrm>
                <a:off x="4390" y="3601"/>
                <a:ext cx="773" cy="328"/>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a:p>
            </p:txBody>
          </p:sp>
          <p:sp>
            <p:nvSpPr>
              <p:cNvPr id="104468" name="Rectangle 53"/>
              <p:cNvSpPr>
                <a:spLocks noChangeArrowheads="1"/>
              </p:cNvSpPr>
              <p:nvPr/>
            </p:nvSpPr>
            <p:spPr bwMode="auto">
              <a:xfrm>
                <a:off x="4392" y="3041"/>
                <a:ext cx="773" cy="328"/>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4469" name="Rectangle 54"/>
              <p:cNvSpPr>
                <a:spLocks noChangeArrowheads="1"/>
              </p:cNvSpPr>
              <p:nvPr/>
            </p:nvSpPr>
            <p:spPr bwMode="auto">
              <a:xfrm>
                <a:off x="4416" y="1934"/>
                <a:ext cx="774" cy="329"/>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4470" name="Rectangle 55"/>
              <p:cNvSpPr>
                <a:spLocks noChangeArrowheads="1"/>
              </p:cNvSpPr>
              <p:nvPr/>
            </p:nvSpPr>
            <p:spPr bwMode="auto">
              <a:xfrm>
                <a:off x="4402" y="2491"/>
                <a:ext cx="773" cy="327"/>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e = t</a:t>
                </a:r>
              </a:p>
            </p:txBody>
          </p:sp>
          <p:sp>
            <p:nvSpPr>
              <p:cNvPr id="104471" name="Rectangle 56"/>
              <p:cNvSpPr>
                <a:spLocks noChangeArrowheads="1"/>
              </p:cNvSpPr>
              <p:nvPr/>
            </p:nvSpPr>
            <p:spPr bwMode="auto">
              <a:xfrm>
                <a:off x="4053" y="1832"/>
                <a:ext cx="40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8</a:t>
                </a:r>
                <a:endParaRPr lang="en-US" altLang="zh-CN" sz="2400"/>
              </a:p>
            </p:txBody>
          </p:sp>
          <p:sp>
            <p:nvSpPr>
              <p:cNvPr id="104472" name="Rectangle 57"/>
              <p:cNvSpPr>
                <a:spLocks noChangeArrowheads="1"/>
              </p:cNvSpPr>
              <p:nvPr/>
            </p:nvSpPr>
            <p:spPr bwMode="auto">
              <a:xfrm>
                <a:off x="4016" y="2391"/>
                <a:ext cx="404"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9</a:t>
                </a:r>
                <a:endParaRPr lang="en-US" altLang="zh-CN" sz="2400"/>
              </a:p>
            </p:txBody>
          </p:sp>
          <p:sp>
            <p:nvSpPr>
              <p:cNvPr id="104473" name="Rectangle 58"/>
              <p:cNvSpPr>
                <a:spLocks noChangeArrowheads="1"/>
              </p:cNvSpPr>
              <p:nvPr/>
            </p:nvSpPr>
            <p:spPr bwMode="auto">
              <a:xfrm>
                <a:off x="4014" y="3067"/>
                <a:ext cx="47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10</a:t>
                </a:r>
                <a:endParaRPr lang="en-US" altLang="zh-CN" sz="2400"/>
              </a:p>
            </p:txBody>
          </p:sp>
          <p:sp>
            <p:nvSpPr>
              <p:cNvPr id="104474" name="Rectangle 59"/>
              <p:cNvSpPr>
                <a:spLocks noChangeArrowheads="1"/>
              </p:cNvSpPr>
              <p:nvPr/>
            </p:nvSpPr>
            <p:spPr bwMode="auto">
              <a:xfrm>
                <a:off x="4042" y="3508"/>
                <a:ext cx="43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11</a:t>
                </a:r>
                <a:endParaRPr lang="en-US" altLang="zh-CN" sz="2400"/>
              </a:p>
            </p:txBody>
          </p:sp>
          <p:sp>
            <p:nvSpPr>
              <p:cNvPr id="104475" name="Freeform 60"/>
              <p:cNvSpPr>
                <a:spLocks/>
              </p:cNvSpPr>
              <p:nvPr/>
            </p:nvSpPr>
            <p:spPr bwMode="auto">
              <a:xfrm>
                <a:off x="4950" y="2273"/>
                <a:ext cx="458" cy="1325"/>
              </a:xfrm>
              <a:custGeom>
                <a:avLst/>
                <a:gdLst>
                  <a:gd name="T0" fmla="*/ 0 w 458"/>
                  <a:gd name="T1" fmla="*/ 0 h 1325"/>
                  <a:gd name="T2" fmla="*/ 289 w 458"/>
                  <a:gd name="T3" fmla="*/ 154 h 1325"/>
                  <a:gd name="T4" fmla="*/ 426 w 458"/>
                  <a:gd name="T5" fmla="*/ 484 h 1325"/>
                  <a:gd name="T6" fmla="*/ 440 w 458"/>
                  <a:gd name="T7" fmla="*/ 895 h 1325"/>
                  <a:gd name="T8" fmla="*/ 316 w 458"/>
                  <a:gd name="T9" fmla="*/ 1142 h 1325"/>
                  <a:gd name="T10" fmla="*/ 33 w 458"/>
                  <a:gd name="T11" fmla="*/ 1325 h 1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8" h="1325">
                    <a:moveTo>
                      <a:pt x="0" y="0"/>
                    </a:moveTo>
                    <a:cubicBezTo>
                      <a:pt x="48" y="26"/>
                      <a:pt x="218" y="73"/>
                      <a:pt x="289" y="154"/>
                    </a:cubicBezTo>
                    <a:cubicBezTo>
                      <a:pt x="360" y="235"/>
                      <a:pt x="401" y="361"/>
                      <a:pt x="426" y="484"/>
                    </a:cubicBezTo>
                    <a:cubicBezTo>
                      <a:pt x="451" y="607"/>
                      <a:pt x="458" y="785"/>
                      <a:pt x="440" y="895"/>
                    </a:cubicBezTo>
                    <a:cubicBezTo>
                      <a:pt x="422" y="1005"/>
                      <a:pt x="384" y="1070"/>
                      <a:pt x="316" y="1142"/>
                    </a:cubicBezTo>
                    <a:cubicBezTo>
                      <a:pt x="248" y="1214"/>
                      <a:pt x="92" y="1287"/>
                      <a:pt x="33" y="13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4459" name="Line 61"/>
            <p:cNvSpPr>
              <a:spLocks noChangeShapeType="1"/>
            </p:cNvSpPr>
            <p:nvPr/>
          </p:nvSpPr>
          <p:spPr bwMode="auto">
            <a:xfrm>
              <a:off x="4014" y="1707"/>
              <a:ext cx="0" cy="24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460" name="Line 62"/>
            <p:cNvSpPr>
              <a:spLocks noChangeShapeType="1"/>
            </p:cNvSpPr>
            <p:nvPr/>
          </p:nvSpPr>
          <p:spPr bwMode="auto">
            <a:xfrm>
              <a:off x="2699" y="4121"/>
              <a:ext cx="131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461" name="Line 63"/>
            <p:cNvSpPr>
              <a:spLocks noChangeShapeType="1"/>
            </p:cNvSpPr>
            <p:nvPr/>
          </p:nvSpPr>
          <p:spPr bwMode="auto">
            <a:xfrm>
              <a:off x="4014" y="1707"/>
              <a:ext cx="79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4453" name="Rectangle 64"/>
          <p:cNvSpPr>
            <a:spLocks noChangeArrowheads="1"/>
          </p:cNvSpPr>
          <p:nvPr/>
        </p:nvSpPr>
        <p:spPr bwMode="auto">
          <a:xfrm>
            <a:off x="223838" y="2033588"/>
            <a:ext cx="2727325" cy="454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lstStyle/>
          <a:p>
            <a:pPr marL="342900" indent="-342900">
              <a:spcBef>
                <a:spcPct val="20000"/>
              </a:spcBef>
              <a:buFont typeface="Symbol" pitchFamily="18" charset="2"/>
              <a:buNone/>
            </a:pPr>
            <a:r>
              <a:rPr lang="pt-BR" altLang="zh-CN" sz="2800">
                <a:sym typeface="Symbol" pitchFamily="18" charset="2"/>
              </a:rPr>
              <a:t> </a:t>
            </a:r>
            <a:r>
              <a:rPr lang="pt-BR" altLang="zh-CN" sz="2800"/>
              <a:t>b + c</a:t>
            </a:r>
            <a:r>
              <a:rPr lang="zh-CN" altLang="pt-BR" sz="2800"/>
              <a:t>部分冗余</a:t>
            </a:r>
          </a:p>
          <a:p>
            <a:pPr marL="342900" indent="-342900">
              <a:spcBef>
                <a:spcPct val="20000"/>
              </a:spcBef>
            </a:pPr>
            <a:r>
              <a:rPr lang="pt-BR" altLang="zh-CN" sz="2800">
                <a:sym typeface="Symbol" pitchFamily="18" charset="2"/>
              </a:rPr>
              <a:t>  </a:t>
            </a:r>
            <a:r>
              <a:rPr lang="en-US" altLang="zh-CN" sz="2800" i="1"/>
              <a:t>B</a:t>
            </a:r>
            <a:r>
              <a:rPr lang="en-US" altLang="zh-CN" sz="2800" baseline="-25000"/>
              <a:t>5</a:t>
            </a:r>
            <a:r>
              <a:rPr lang="zh-CN" altLang="en-US" sz="2800"/>
              <a:t>的</a:t>
            </a:r>
            <a:r>
              <a:rPr lang="pt-BR" altLang="zh-CN" sz="2800"/>
              <a:t>b + c</a:t>
            </a:r>
            <a:r>
              <a:rPr lang="zh-CN" altLang="pt-BR" sz="2800">
                <a:sym typeface="Symbol" pitchFamily="18" charset="2"/>
              </a:rPr>
              <a:t>不</a:t>
            </a:r>
          </a:p>
          <a:p>
            <a:pPr marL="342900" indent="-342900">
              <a:spcBef>
                <a:spcPct val="20000"/>
              </a:spcBef>
            </a:pPr>
            <a:r>
              <a:rPr lang="zh-CN" altLang="pt-BR" sz="2800">
                <a:sym typeface="Symbol" pitchFamily="18" charset="2"/>
              </a:rPr>
              <a:t>能提前到</a:t>
            </a:r>
            <a:r>
              <a:rPr lang="en-US" altLang="zh-CN" sz="2800" i="1"/>
              <a:t>B</a:t>
            </a:r>
            <a:r>
              <a:rPr lang="en-US" altLang="zh-CN" sz="2800" baseline="-25000"/>
              <a:t>1</a:t>
            </a:r>
            <a:r>
              <a:rPr lang="zh-CN" altLang="en-US" sz="2800"/>
              <a:t>计算</a:t>
            </a:r>
            <a:endParaRPr lang="zh-CN" altLang="pt-BR" sz="2800">
              <a:sym typeface="Symbol" pitchFamily="18" charset="2"/>
            </a:endParaRPr>
          </a:p>
          <a:p>
            <a:pPr marL="342900" indent="-342900">
              <a:spcBef>
                <a:spcPct val="20000"/>
              </a:spcBef>
            </a:pPr>
            <a:r>
              <a:rPr lang="pt-BR" altLang="zh-CN" sz="2800">
                <a:sym typeface="Symbol" pitchFamily="18" charset="2"/>
              </a:rPr>
              <a:t> </a:t>
            </a:r>
            <a:r>
              <a:rPr lang="en-US" altLang="zh-CN" sz="2800" i="1"/>
              <a:t>B</a:t>
            </a:r>
            <a:r>
              <a:rPr lang="en-US" altLang="zh-CN" sz="2800" baseline="-25000"/>
              <a:t>5</a:t>
            </a:r>
            <a:r>
              <a:rPr lang="zh-CN" altLang="en-US" sz="2800"/>
              <a:t>的</a:t>
            </a:r>
            <a:r>
              <a:rPr lang="pt-BR" altLang="zh-CN" sz="2800"/>
              <a:t>b + c</a:t>
            </a:r>
            <a:r>
              <a:rPr lang="zh-CN" altLang="pt-BR" sz="2800">
                <a:sym typeface="Symbol" pitchFamily="18" charset="2"/>
              </a:rPr>
              <a:t>计算</a:t>
            </a:r>
          </a:p>
          <a:p>
            <a:pPr marL="342900" indent="-342900">
              <a:spcBef>
                <a:spcPct val="20000"/>
              </a:spcBef>
            </a:pPr>
            <a:r>
              <a:rPr lang="zh-CN" altLang="pt-BR" sz="2800">
                <a:sym typeface="Symbol" pitchFamily="18" charset="2"/>
              </a:rPr>
              <a:t>不能再推迟</a:t>
            </a:r>
          </a:p>
          <a:p>
            <a:pPr marL="342900" indent="-342900">
              <a:spcBef>
                <a:spcPct val="20000"/>
              </a:spcBef>
              <a:buFont typeface="Symbol" pitchFamily="18" charset="2"/>
              <a:buNone/>
            </a:pPr>
            <a:r>
              <a:rPr lang="pt-BR" altLang="zh-CN" sz="2800">
                <a:sym typeface="Symbol" pitchFamily="18" charset="2"/>
              </a:rPr>
              <a:t> </a:t>
            </a:r>
            <a:r>
              <a:rPr lang="zh-CN" altLang="pt-BR" sz="2800">
                <a:sym typeface="Symbol" pitchFamily="18" charset="2"/>
              </a:rPr>
              <a:t>添加的计算最</a:t>
            </a:r>
          </a:p>
          <a:p>
            <a:pPr marL="342900" indent="-342900">
              <a:spcBef>
                <a:spcPct val="20000"/>
              </a:spcBef>
              <a:buFont typeface="Symbol" pitchFamily="18" charset="2"/>
              <a:buNone/>
            </a:pPr>
            <a:r>
              <a:rPr lang="zh-CN" altLang="pt-BR" sz="2800">
                <a:sym typeface="Symbol" pitchFamily="18" charset="2"/>
              </a:rPr>
              <a:t>迟放在</a:t>
            </a:r>
            <a:r>
              <a:rPr lang="en-US" altLang="zh-CN" sz="2800" i="1"/>
              <a:t>B</a:t>
            </a:r>
            <a:r>
              <a:rPr lang="en-US" altLang="zh-CN" sz="2800" baseline="-25000"/>
              <a:t>4</a:t>
            </a:r>
            <a:endParaRPr lang="zh-CN" altLang="pt-BR" sz="2800" baseline="-25000">
              <a:sym typeface="Symbol" pitchFamily="18" charset="2"/>
            </a:endParaRPr>
          </a:p>
          <a:p>
            <a:pPr marL="342900" indent="-342900">
              <a:spcBef>
                <a:spcPct val="20000"/>
              </a:spcBef>
              <a:buFont typeface="Symbol" pitchFamily="18" charset="2"/>
              <a:buNone/>
            </a:pPr>
            <a:r>
              <a:rPr lang="pt-BR" altLang="zh-CN" sz="2800">
                <a:sym typeface="Symbol" pitchFamily="18" charset="2"/>
              </a:rPr>
              <a:t> </a:t>
            </a:r>
            <a:r>
              <a:rPr lang="zh-CN" altLang="pt-BR" sz="2800">
                <a:sym typeface="Symbol" pitchFamily="18" charset="2"/>
              </a:rPr>
              <a:t>期望的优化结</a:t>
            </a:r>
          </a:p>
          <a:p>
            <a:pPr marL="342900" indent="-342900">
              <a:spcBef>
                <a:spcPct val="20000"/>
              </a:spcBef>
              <a:buFont typeface="Symbol" pitchFamily="18" charset="2"/>
              <a:buNone/>
            </a:pPr>
            <a:r>
              <a:rPr lang="zh-CN" altLang="pt-BR" sz="2800">
                <a:sym typeface="Symbol" pitchFamily="18" charset="2"/>
              </a:rPr>
              <a:t>果如图</a:t>
            </a:r>
            <a:endParaRPr lang="zh-CN" altLang="en-US" sz="2800">
              <a:sym typeface="Symbol" pitchFamily="18" charset="2"/>
            </a:endParaRPr>
          </a:p>
        </p:txBody>
      </p:sp>
      <p:sp>
        <p:nvSpPr>
          <p:cNvPr id="104454" name="Line 65"/>
          <p:cNvSpPr>
            <a:spLocks noChangeShapeType="1"/>
          </p:cNvSpPr>
          <p:nvPr/>
        </p:nvSpPr>
        <p:spPr bwMode="auto">
          <a:xfrm>
            <a:off x="2906713" y="1943100"/>
            <a:ext cx="0" cy="463550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105475" name="Rectangle 3"/>
          <p:cNvSpPr>
            <a:spLocks noGrp="1" noChangeArrowheads="1"/>
          </p:cNvSpPr>
          <p:nvPr>
            <p:ph idx="1"/>
          </p:nvPr>
        </p:nvSpPr>
        <p:spPr>
          <a:xfrm>
            <a:off x="287338" y="1438275"/>
            <a:ext cx="3848100" cy="641350"/>
          </a:xfrm>
          <a:noFill/>
        </p:spPr>
        <p:txBody>
          <a:bodyPr/>
          <a:lstStyle/>
          <a:p>
            <a:pPr>
              <a:buFontTx/>
              <a:buNone/>
            </a:pPr>
            <a:r>
              <a:rPr lang="en-US" altLang="zh-CN" b="1" smtClean="0"/>
              <a:t>9.5.4 </a:t>
            </a:r>
            <a:r>
              <a:rPr lang="zh-CN" altLang="en-US" b="1" smtClean="0"/>
              <a:t>预期表达式</a:t>
            </a:r>
            <a:r>
              <a:rPr lang="zh-CN" altLang="en-US" smtClean="0"/>
              <a:t> </a:t>
            </a:r>
            <a:endParaRPr lang="zh-CN" altLang="en-US" b="1" smtClean="0"/>
          </a:p>
        </p:txBody>
      </p:sp>
      <p:grpSp>
        <p:nvGrpSpPr>
          <p:cNvPr id="105476" name="Group 4"/>
          <p:cNvGrpSpPr>
            <a:grpSpLocks/>
          </p:cNvGrpSpPr>
          <p:nvPr/>
        </p:nvGrpSpPr>
        <p:grpSpPr bwMode="auto">
          <a:xfrm>
            <a:off x="2790825" y="1089025"/>
            <a:ext cx="6507163" cy="5495925"/>
            <a:chOff x="1474" y="686"/>
            <a:chExt cx="4099" cy="3462"/>
          </a:xfrm>
        </p:grpSpPr>
        <p:grpSp>
          <p:nvGrpSpPr>
            <p:cNvPr id="105479" name="Group 5"/>
            <p:cNvGrpSpPr>
              <a:grpSpLocks/>
            </p:cNvGrpSpPr>
            <p:nvPr/>
          </p:nvGrpSpPr>
          <p:grpSpPr bwMode="auto">
            <a:xfrm>
              <a:off x="3674" y="686"/>
              <a:ext cx="1021" cy="652"/>
              <a:chOff x="3503" y="686"/>
              <a:chExt cx="1021" cy="652"/>
            </a:xfrm>
          </p:grpSpPr>
          <p:sp>
            <p:nvSpPr>
              <p:cNvPr id="105536" name="Rectangle 6"/>
              <p:cNvSpPr>
                <a:spLocks noChangeArrowheads="1"/>
              </p:cNvSpPr>
              <p:nvPr/>
            </p:nvSpPr>
            <p:spPr bwMode="auto">
              <a:xfrm>
                <a:off x="3552" y="1028"/>
                <a:ext cx="666" cy="31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5537" name="Rectangle 7"/>
              <p:cNvSpPr>
                <a:spLocks noChangeArrowheads="1"/>
              </p:cNvSpPr>
              <p:nvPr/>
            </p:nvSpPr>
            <p:spPr bwMode="auto">
              <a:xfrm>
                <a:off x="3503" y="686"/>
                <a:ext cx="1021"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zh-CN" altLang="en-US" sz="2400"/>
                  <a:t>预期的</a:t>
                </a:r>
              </a:p>
            </p:txBody>
          </p:sp>
        </p:grpSp>
        <p:grpSp>
          <p:nvGrpSpPr>
            <p:cNvPr id="105480" name="Group 8"/>
            <p:cNvGrpSpPr>
              <a:grpSpLocks/>
            </p:cNvGrpSpPr>
            <p:nvPr/>
          </p:nvGrpSpPr>
          <p:grpSpPr bwMode="auto">
            <a:xfrm>
              <a:off x="4581" y="686"/>
              <a:ext cx="992" cy="652"/>
              <a:chOff x="4553" y="799"/>
              <a:chExt cx="992" cy="652"/>
            </a:xfrm>
          </p:grpSpPr>
          <p:sp>
            <p:nvSpPr>
              <p:cNvPr id="105534" name="Rectangle 9"/>
              <p:cNvSpPr>
                <a:spLocks noChangeArrowheads="1"/>
              </p:cNvSpPr>
              <p:nvPr/>
            </p:nvSpPr>
            <p:spPr bwMode="auto">
              <a:xfrm>
                <a:off x="4635" y="1149"/>
                <a:ext cx="649" cy="302"/>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5535" name="Rectangle 10"/>
              <p:cNvSpPr>
                <a:spLocks noChangeArrowheads="1"/>
              </p:cNvSpPr>
              <p:nvPr/>
            </p:nvSpPr>
            <p:spPr bwMode="auto">
              <a:xfrm>
                <a:off x="4553" y="799"/>
                <a:ext cx="99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zh-CN" altLang="en-US" sz="2400"/>
                  <a:t>不可用的</a:t>
                </a:r>
              </a:p>
            </p:txBody>
          </p:sp>
        </p:grpSp>
        <p:grpSp>
          <p:nvGrpSpPr>
            <p:cNvPr id="105481" name="Group 11"/>
            <p:cNvGrpSpPr>
              <a:grpSpLocks/>
            </p:cNvGrpSpPr>
            <p:nvPr/>
          </p:nvGrpSpPr>
          <p:grpSpPr bwMode="auto">
            <a:xfrm>
              <a:off x="1474" y="1344"/>
              <a:ext cx="2631" cy="2804"/>
              <a:chOff x="1292" y="1281"/>
              <a:chExt cx="2631" cy="2804"/>
            </a:xfrm>
          </p:grpSpPr>
          <p:grpSp>
            <p:nvGrpSpPr>
              <p:cNvPr id="105500" name="Group 12"/>
              <p:cNvGrpSpPr>
                <a:grpSpLocks/>
              </p:cNvGrpSpPr>
              <p:nvPr/>
            </p:nvGrpSpPr>
            <p:grpSpPr bwMode="auto">
              <a:xfrm>
                <a:off x="2251" y="1316"/>
                <a:ext cx="788" cy="339"/>
                <a:chOff x="5132" y="7288"/>
                <a:chExt cx="948" cy="509"/>
              </a:xfrm>
            </p:grpSpPr>
            <p:sp>
              <p:nvSpPr>
                <p:cNvPr id="105532" name="Rectangle 13"/>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5533" name="Rectangle 14"/>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sp>
            <p:nvSpPr>
              <p:cNvPr id="105501" name="Rectangle 15"/>
              <p:cNvSpPr>
                <a:spLocks noChangeArrowheads="1"/>
              </p:cNvSpPr>
              <p:nvPr/>
            </p:nvSpPr>
            <p:spPr bwMode="auto">
              <a:xfrm>
                <a:off x="3025" y="1281"/>
                <a:ext cx="41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a:t>
                </a:r>
                <a:endParaRPr lang="en-US" altLang="zh-CN" sz="2400"/>
              </a:p>
            </p:txBody>
          </p:sp>
          <p:sp>
            <p:nvSpPr>
              <p:cNvPr id="105502" name="Line 16"/>
              <p:cNvSpPr>
                <a:spLocks noChangeShapeType="1"/>
              </p:cNvSpPr>
              <p:nvPr/>
            </p:nvSpPr>
            <p:spPr bwMode="auto">
              <a:xfrm flipH="1">
                <a:off x="2109" y="1706"/>
                <a:ext cx="389" cy="19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5503" name="Rectangle 17"/>
              <p:cNvSpPr>
                <a:spLocks noChangeArrowheads="1"/>
              </p:cNvSpPr>
              <p:nvPr/>
            </p:nvSpPr>
            <p:spPr bwMode="auto">
              <a:xfrm>
                <a:off x="1304" y="1780"/>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2</a:t>
                </a:r>
                <a:endParaRPr lang="en-US" altLang="zh-CN" sz="2400"/>
              </a:p>
            </p:txBody>
          </p:sp>
          <p:sp>
            <p:nvSpPr>
              <p:cNvPr id="105504" name="Rectangle 18"/>
              <p:cNvSpPr>
                <a:spLocks noChangeArrowheads="1"/>
              </p:cNvSpPr>
              <p:nvPr/>
            </p:nvSpPr>
            <p:spPr bwMode="auto">
              <a:xfrm>
                <a:off x="3513" y="1808"/>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5</a:t>
                </a:r>
                <a:endParaRPr lang="en-US" altLang="zh-CN" sz="2400"/>
              </a:p>
            </p:txBody>
          </p:sp>
          <p:sp>
            <p:nvSpPr>
              <p:cNvPr id="105505" name="Rectangle 19"/>
              <p:cNvSpPr>
                <a:spLocks noChangeArrowheads="1"/>
              </p:cNvSpPr>
              <p:nvPr/>
            </p:nvSpPr>
            <p:spPr bwMode="auto">
              <a:xfrm>
                <a:off x="1292" y="2899"/>
                <a:ext cx="41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4</a:t>
                </a:r>
                <a:endParaRPr lang="en-US" altLang="zh-CN" sz="2400"/>
              </a:p>
            </p:txBody>
          </p:sp>
          <p:sp>
            <p:nvSpPr>
              <p:cNvPr id="105506" name="Line 20"/>
              <p:cNvSpPr>
                <a:spLocks noChangeShapeType="1"/>
              </p:cNvSpPr>
              <p:nvPr/>
            </p:nvSpPr>
            <p:spPr bwMode="auto">
              <a:xfrm flipH="1">
                <a:off x="2617" y="2784"/>
                <a:ext cx="387" cy="75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5507" name="Line 21"/>
              <p:cNvSpPr>
                <a:spLocks noChangeShapeType="1"/>
              </p:cNvSpPr>
              <p:nvPr/>
            </p:nvSpPr>
            <p:spPr bwMode="auto">
              <a:xfrm>
                <a:off x="2055" y="2232"/>
                <a:ext cx="9" cy="23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5508" name="Rectangle 22"/>
              <p:cNvSpPr>
                <a:spLocks noChangeArrowheads="1"/>
              </p:cNvSpPr>
              <p:nvPr/>
            </p:nvSpPr>
            <p:spPr bwMode="auto">
              <a:xfrm>
                <a:off x="1677" y="1899"/>
                <a:ext cx="788" cy="330"/>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solidFill>
                      <a:schemeClr val="bg2"/>
                    </a:solidFill>
                  </a:rPr>
                  <a:t>c = 2</a:t>
                </a:r>
                <a:endParaRPr lang="en-US" altLang="zh-CN"/>
              </a:p>
            </p:txBody>
          </p:sp>
          <p:sp>
            <p:nvSpPr>
              <p:cNvPr id="105509" name="Rectangle 23"/>
              <p:cNvSpPr>
                <a:spLocks noChangeArrowheads="1"/>
              </p:cNvSpPr>
              <p:nvPr/>
            </p:nvSpPr>
            <p:spPr bwMode="auto">
              <a:xfrm>
                <a:off x="1304" y="2348"/>
                <a:ext cx="412"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3</a:t>
                </a:r>
                <a:endParaRPr lang="en-US" altLang="zh-CN" sz="2400"/>
              </a:p>
            </p:txBody>
          </p:sp>
          <p:sp>
            <p:nvSpPr>
              <p:cNvPr id="105510" name="Rectangle 24"/>
              <p:cNvSpPr>
                <a:spLocks noChangeArrowheads="1"/>
              </p:cNvSpPr>
              <p:nvPr/>
            </p:nvSpPr>
            <p:spPr bwMode="auto">
              <a:xfrm>
                <a:off x="3463" y="2347"/>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6</a:t>
                </a:r>
                <a:endParaRPr lang="en-US" altLang="zh-CN" sz="2400"/>
              </a:p>
            </p:txBody>
          </p:sp>
          <p:sp>
            <p:nvSpPr>
              <p:cNvPr id="105511" name="Rectangle 25"/>
              <p:cNvSpPr>
                <a:spLocks noChangeArrowheads="1"/>
              </p:cNvSpPr>
              <p:nvPr/>
            </p:nvSpPr>
            <p:spPr bwMode="auto">
              <a:xfrm>
                <a:off x="1752" y="3439"/>
                <a:ext cx="4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7</a:t>
                </a:r>
                <a:endParaRPr lang="en-US" altLang="zh-CN" sz="2400"/>
              </a:p>
            </p:txBody>
          </p:sp>
          <p:sp>
            <p:nvSpPr>
              <p:cNvPr id="105512" name="Rectangle 26"/>
              <p:cNvSpPr>
                <a:spLocks noChangeArrowheads="1"/>
              </p:cNvSpPr>
              <p:nvPr/>
            </p:nvSpPr>
            <p:spPr bwMode="auto">
              <a:xfrm>
                <a:off x="2144" y="1389"/>
                <a:ext cx="788" cy="329"/>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5513" name="Line 27"/>
              <p:cNvSpPr>
                <a:spLocks noChangeShapeType="1"/>
              </p:cNvSpPr>
              <p:nvPr/>
            </p:nvSpPr>
            <p:spPr bwMode="auto">
              <a:xfrm>
                <a:off x="2650" y="1713"/>
                <a:ext cx="389" cy="19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5514" name="Line 28"/>
              <p:cNvSpPr>
                <a:spLocks noChangeShapeType="1"/>
              </p:cNvSpPr>
              <p:nvPr/>
            </p:nvSpPr>
            <p:spPr bwMode="auto">
              <a:xfrm flipH="1">
                <a:off x="3016" y="2242"/>
                <a:ext cx="9"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5515" name="Line 29"/>
              <p:cNvSpPr>
                <a:spLocks noChangeShapeType="1"/>
              </p:cNvSpPr>
              <p:nvPr/>
            </p:nvSpPr>
            <p:spPr bwMode="auto">
              <a:xfrm flipH="1">
                <a:off x="2057" y="2782"/>
                <a:ext cx="9"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5516" name="Rectangle 30"/>
              <p:cNvSpPr>
                <a:spLocks noChangeArrowheads="1"/>
              </p:cNvSpPr>
              <p:nvPr/>
            </p:nvSpPr>
            <p:spPr bwMode="auto">
              <a:xfrm>
                <a:off x="1671" y="2450"/>
                <a:ext cx="790" cy="329"/>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5517" name="Rectangle 31"/>
              <p:cNvSpPr>
                <a:spLocks noChangeArrowheads="1"/>
              </p:cNvSpPr>
              <p:nvPr/>
            </p:nvSpPr>
            <p:spPr bwMode="auto">
              <a:xfrm>
                <a:off x="2631" y="2450"/>
                <a:ext cx="789" cy="329"/>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5518" name="Rectangle 32"/>
              <p:cNvSpPr>
                <a:spLocks noChangeArrowheads="1"/>
              </p:cNvSpPr>
              <p:nvPr/>
            </p:nvSpPr>
            <p:spPr bwMode="auto">
              <a:xfrm>
                <a:off x="1660" y="3001"/>
                <a:ext cx="788" cy="33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5519" name="Rectangle 33"/>
              <p:cNvSpPr>
                <a:spLocks noChangeArrowheads="1"/>
              </p:cNvSpPr>
              <p:nvPr/>
            </p:nvSpPr>
            <p:spPr bwMode="auto">
              <a:xfrm>
                <a:off x="2132" y="3529"/>
                <a:ext cx="789" cy="331"/>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d = b + c</a:t>
                </a:r>
              </a:p>
            </p:txBody>
          </p:sp>
          <p:sp>
            <p:nvSpPr>
              <p:cNvPr id="105520" name="Rectangle 34"/>
              <p:cNvSpPr>
                <a:spLocks noChangeArrowheads="1"/>
              </p:cNvSpPr>
              <p:nvPr/>
            </p:nvSpPr>
            <p:spPr bwMode="auto">
              <a:xfrm>
                <a:off x="2629" y="1908"/>
                <a:ext cx="789" cy="33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a = b +</a:t>
                </a:r>
                <a:r>
                  <a:rPr lang="en-US" altLang="zh-CN" sz="2400" b="0"/>
                  <a:t> </a:t>
                </a:r>
                <a:r>
                  <a:rPr lang="en-US" altLang="zh-CN" sz="2400"/>
                  <a:t>c</a:t>
                </a:r>
              </a:p>
            </p:txBody>
          </p:sp>
          <p:sp>
            <p:nvSpPr>
              <p:cNvPr id="105521" name="Line 35"/>
              <p:cNvSpPr>
                <a:spLocks noChangeShapeType="1"/>
              </p:cNvSpPr>
              <p:nvPr/>
            </p:nvSpPr>
            <p:spPr bwMode="auto">
              <a:xfrm>
                <a:off x="2064" y="3336"/>
                <a:ext cx="389" cy="19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5522" name="Line 36"/>
              <p:cNvSpPr>
                <a:spLocks noChangeShapeType="1"/>
              </p:cNvSpPr>
              <p:nvPr/>
            </p:nvSpPr>
            <p:spPr bwMode="auto">
              <a:xfrm flipH="1">
                <a:off x="2519" y="3853"/>
                <a:ext cx="8"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105523" name="Group 37"/>
              <p:cNvGrpSpPr>
                <a:grpSpLocks/>
              </p:cNvGrpSpPr>
              <p:nvPr/>
            </p:nvGrpSpPr>
            <p:grpSpPr bwMode="auto">
              <a:xfrm>
                <a:off x="1777" y="1826"/>
                <a:ext cx="788" cy="341"/>
                <a:chOff x="5132" y="7288"/>
                <a:chExt cx="948" cy="509"/>
              </a:xfrm>
            </p:grpSpPr>
            <p:sp>
              <p:nvSpPr>
                <p:cNvPr id="105530" name="Rectangle 38"/>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2400">
                    <a:solidFill>
                      <a:schemeClr val="bg2"/>
                    </a:solidFill>
                  </a:endParaRPr>
                </a:p>
                <a:p>
                  <a:pPr marL="342900" indent="-342900" algn="just"/>
                  <a:endParaRPr lang="zh-CN" altLang="en-US" sz="2400">
                    <a:solidFill>
                      <a:schemeClr val="bg2"/>
                    </a:solidFill>
                  </a:endParaRPr>
                </a:p>
                <a:p>
                  <a:pPr marL="342900" indent="-342900"/>
                  <a:endParaRPr lang="zh-CN" altLang="en-US"/>
                </a:p>
              </p:txBody>
            </p:sp>
            <p:sp>
              <p:nvSpPr>
                <p:cNvPr id="105531" name="Rectangle 39"/>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nvGrpSpPr>
              <p:cNvPr id="105524" name="Group 40"/>
              <p:cNvGrpSpPr>
                <a:grpSpLocks/>
              </p:cNvGrpSpPr>
              <p:nvPr/>
            </p:nvGrpSpPr>
            <p:grpSpPr bwMode="auto">
              <a:xfrm>
                <a:off x="2725" y="1836"/>
                <a:ext cx="788" cy="339"/>
                <a:chOff x="5132" y="7288"/>
                <a:chExt cx="948" cy="509"/>
              </a:xfrm>
            </p:grpSpPr>
            <p:sp>
              <p:nvSpPr>
                <p:cNvPr id="105528" name="Rectangle 41"/>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5529" name="Rectangle 42"/>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nvGrpSpPr>
              <p:cNvPr id="105525" name="Group 43"/>
              <p:cNvGrpSpPr>
                <a:grpSpLocks/>
              </p:cNvGrpSpPr>
              <p:nvPr/>
            </p:nvGrpSpPr>
            <p:grpSpPr bwMode="auto">
              <a:xfrm>
                <a:off x="1752" y="2377"/>
                <a:ext cx="788" cy="338"/>
                <a:chOff x="5132" y="7288"/>
                <a:chExt cx="948" cy="509"/>
              </a:xfrm>
            </p:grpSpPr>
            <p:sp>
              <p:nvSpPr>
                <p:cNvPr id="105526" name="Rectangle 44"/>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5527" name="Rectangle 45"/>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grpSp>
          <p:nvGrpSpPr>
            <p:cNvPr id="105482" name="Group 46"/>
            <p:cNvGrpSpPr>
              <a:grpSpLocks/>
            </p:cNvGrpSpPr>
            <p:nvPr/>
          </p:nvGrpSpPr>
          <p:grpSpPr bwMode="auto">
            <a:xfrm>
              <a:off x="4014" y="1706"/>
              <a:ext cx="1394" cy="2223"/>
              <a:chOff x="4014" y="1706"/>
              <a:chExt cx="1394" cy="2223"/>
            </a:xfrm>
          </p:grpSpPr>
          <p:sp>
            <p:nvSpPr>
              <p:cNvPr id="105486" name="Freeform 47"/>
              <p:cNvSpPr>
                <a:spLocks/>
              </p:cNvSpPr>
              <p:nvPr/>
            </p:nvSpPr>
            <p:spPr bwMode="auto">
              <a:xfrm>
                <a:off x="4100" y="2637"/>
                <a:ext cx="322" cy="567"/>
              </a:xfrm>
              <a:custGeom>
                <a:avLst/>
                <a:gdLst>
                  <a:gd name="T0" fmla="*/ 141 w 394"/>
                  <a:gd name="T1" fmla="*/ 167 h 853"/>
                  <a:gd name="T2" fmla="*/ 40 w 394"/>
                  <a:gd name="T3" fmla="*/ 137 h 853"/>
                  <a:gd name="T4" fmla="*/ 0 w 394"/>
                  <a:gd name="T5" fmla="*/ 88 h 853"/>
                  <a:gd name="T6" fmla="*/ 40 w 394"/>
                  <a:gd name="T7" fmla="*/ 29 h 853"/>
                  <a:gd name="T8" fmla="*/ 176 w 394"/>
                  <a:gd name="T9" fmla="*/ 0 h 8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853">
                    <a:moveTo>
                      <a:pt x="315" y="853"/>
                    </a:moveTo>
                    <a:cubicBezTo>
                      <a:pt x="278" y="828"/>
                      <a:pt x="142" y="770"/>
                      <a:pt x="90" y="703"/>
                    </a:cubicBezTo>
                    <a:cubicBezTo>
                      <a:pt x="38" y="636"/>
                      <a:pt x="0" y="540"/>
                      <a:pt x="0" y="448"/>
                    </a:cubicBezTo>
                    <a:cubicBezTo>
                      <a:pt x="0" y="356"/>
                      <a:pt x="24" y="223"/>
                      <a:pt x="90" y="148"/>
                    </a:cubicBezTo>
                    <a:cubicBezTo>
                      <a:pt x="156" y="73"/>
                      <a:pt x="331" y="31"/>
                      <a:pt x="394"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87" name="Line 48"/>
              <p:cNvSpPr>
                <a:spLocks noChangeShapeType="1"/>
              </p:cNvSpPr>
              <p:nvPr/>
            </p:nvSpPr>
            <p:spPr bwMode="auto">
              <a:xfrm flipH="1">
                <a:off x="4806" y="1706"/>
                <a:ext cx="8"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5488" name="Line 49"/>
              <p:cNvSpPr>
                <a:spLocks noChangeShapeType="1"/>
              </p:cNvSpPr>
              <p:nvPr/>
            </p:nvSpPr>
            <p:spPr bwMode="auto">
              <a:xfrm flipH="1">
                <a:off x="4781" y="3372"/>
                <a:ext cx="9"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5489" name="Line 50"/>
              <p:cNvSpPr>
                <a:spLocks noChangeShapeType="1"/>
              </p:cNvSpPr>
              <p:nvPr/>
            </p:nvSpPr>
            <p:spPr bwMode="auto">
              <a:xfrm flipH="1">
                <a:off x="4781" y="2823"/>
                <a:ext cx="9" cy="23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5490" name="Line 51"/>
              <p:cNvSpPr>
                <a:spLocks noChangeShapeType="1"/>
              </p:cNvSpPr>
              <p:nvPr/>
            </p:nvSpPr>
            <p:spPr bwMode="auto">
              <a:xfrm flipH="1">
                <a:off x="4806" y="2255"/>
                <a:ext cx="8"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5491" name="Rectangle 52"/>
              <p:cNvSpPr>
                <a:spLocks noChangeArrowheads="1"/>
              </p:cNvSpPr>
              <p:nvPr/>
            </p:nvSpPr>
            <p:spPr bwMode="auto">
              <a:xfrm>
                <a:off x="4390" y="3601"/>
                <a:ext cx="773" cy="328"/>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a:p>
            </p:txBody>
          </p:sp>
          <p:sp>
            <p:nvSpPr>
              <p:cNvPr id="105492" name="Rectangle 53"/>
              <p:cNvSpPr>
                <a:spLocks noChangeArrowheads="1"/>
              </p:cNvSpPr>
              <p:nvPr/>
            </p:nvSpPr>
            <p:spPr bwMode="auto">
              <a:xfrm>
                <a:off x="4392" y="3041"/>
                <a:ext cx="773" cy="328"/>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5493" name="Rectangle 54"/>
              <p:cNvSpPr>
                <a:spLocks noChangeArrowheads="1"/>
              </p:cNvSpPr>
              <p:nvPr/>
            </p:nvSpPr>
            <p:spPr bwMode="auto">
              <a:xfrm>
                <a:off x="4416" y="1934"/>
                <a:ext cx="774" cy="329"/>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5494" name="Rectangle 55"/>
              <p:cNvSpPr>
                <a:spLocks noChangeArrowheads="1"/>
              </p:cNvSpPr>
              <p:nvPr/>
            </p:nvSpPr>
            <p:spPr bwMode="auto">
              <a:xfrm>
                <a:off x="4402" y="2491"/>
                <a:ext cx="773" cy="327"/>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e = b + c</a:t>
                </a:r>
              </a:p>
            </p:txBody>
          </p:sp>
          <p:sp>
            <p:nvSpPr>
              <p:cNvPr id="105495" name="Rectangle 56"/>
              <p:cNvSpPr>
                <a:spLocks noChangeArrowheads="1"/>
              </p:cNvSpPr>
              <p:nvPr/>
            </p:nvSpPr>
            <p:spPr bwMode="auto">
              <a:xfrm>
                <a:off x="4053" y="1832"/>
                <a:ext cx="40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8</a:t>
                </a:r>
                <a:endParaRPr lang="en-US" altLang="zh-CN" sz="2400"/>
              </a:p>
            </p:txBody>
          </p:sp>
          <p:sp>
            <p:nvSpPr>
              <p:cNvPr id="105496" name="Rectangle 57"/>
              <p:cNvSpPr>
                <a:spLocks noChangeArrowheads="1"/>
              </p:cNvSpPr>
              <p:nvPr/>
            </p:nvSpPr>
            <p:spPr bwMode="auto">
              <a:xfrm>
                <a:off x="4016" y="2391"/>
                <a:ext cx="404"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9</a:t>
                </a:r>
                <a:endParaRPr lang="en-US" altLang="zh-CN" sz="2400"/>
              </a:p>
            </p:txBody>
          </p:sp>
          <p:sp>
            <p:nvSpPr>
              <p:cNvPr id="105497" name="Rectangle 58"/>
              <p:cNvSpPr>
                <a:spLocks noChangeArrowheads="1"/>
              </p:cNvSpPr>
              <p:nvPr/>
            </p:nvSpPr>
            <p:spPr bwMode="auto">
              <a:xfrm>
                <a:off x="4014" y="3067"/>
                <a:ext cx="47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10</a:t>
                </a:r>
                <a:endParaRPr lang="en-US" altLang="zh-CN" sz="2400"/>
              </a:p>
            </p:txBody>
          </p:sp>
          <p:sp>
            <p:nvSpPr>
              <p:cNvPr id="105498" name="Rectangle 59"/>
              <p:cNvSpPr>
                <a:spLocks noChangeArrowheads="1"/>
              </p:cNvSpPr>
              <p:nvPr/>
            </p:nvSpPr>
            <p:spPr bwMode="auto">
              <a:xfrm>
                <a:off x="4042" y="3508"/>
                <a:ext cx="43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11</a:t>
                </a:r>
                <a:endParaRPr lang="en-US" altLang="zh-CN" sz="2400"/>
              </a:p>
            </p:txBody>
          </p:sp>
          <p:sp>
            <p:nvSpPr>
              <p:cNvPr id="105499" name="Freeform 60"/>
              <p:cNvSpPr>
                <a:spLocks/>
              </p:cNvSpPr>
              <p:nvPr/>
            </p:nvSpPr>
            <p:spPr bwMode="auto">
              <a:xfrm>
                <a:off x="4950" y="2273"/>
                <a:ext cx="458" cy="1325"/>
              </a:xfrm>
              <a:custGeom>
                <a:avLst/>
                <a:gdLst>
                  <a:gd name="T0" fmla="*/ 0 w 458"/>
                  <a:gd name="T1" fmla="*/ 0 h 1325"/>
                  <a:gd name="T2" fmla="*/ 289 w 458"/>
                  <a:gd name="T3" fmla="*/ 154 h 1325"/>
                  <a:gd name="T4" fmla="*/ 426 w 458"/>
                  <a:gd name="T5" fmla="*/ 484 h 1325"/>
                  <a:gd name="T6" fmla="*/ 440 w 458"/>
                  <a:gd name="T7" fmla="*/ 895 h 1325"/>
                  <a:gd name="T8" fmla="*/ 316 w 458"/>
                  <a:gd name="T9" fmla="*/ 1142 h 1325"/>
                  <a:gd name="T10" fmla="*/ 33 w 458"/>
                  <a:gd name="T11" fmla="*/ 1325 h 1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8" h="1325">
                    <a:moveTo>
                      <a:pt x="0" y="0"/>
                    </a:moveTo>
                    <a:cubicBezTo>
                      <a:pt x="48" y="26"/>
                      <a:pt x="218" y="73"/>
                      <a:pt x="289" y="154"/>
                    </a:cubicBezTo>
                    <a:cubicBezTo>
                      <a:pt x="360" y="235"/>
                      <a:pt x="401" y="361"/>
                      <a:pt x="426" y="484"/>
                    </a:cubicBezTo>
                    <a:cubicBezTo>
                      <a:pt x="451" y="607"/>
                      <a:pt x="458" y="785"/>
                      <a:pt x="440" y="895"/>
                    </a:cubicBezTo>
                    <a:cubicBezTo>
                      <a:pt x="422" y="1005"/>
                      <a:pt x="384" y="1070"/>
                      <a:pt x="316" y="1142"/>
                    </a:cubicBezTo>
                    <a:cubicBezTo>
                      <a:pt x="248" y="1214"/>
                      <a:pt x="92" y="1287"/>
                      <a:pt x="33" y="13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5483" name="Line 61"/>
            <p:cNvSpPr>
              <a:spLocks noChangeShapeType="1"/>
            </p:cNvSpPr>
            <p:nvPr/>
          </p:nvSpPr>
          <p:spPr bwMode="auto">
            <a:xfrm>
              <a:off x="4014" y="1707"/>
              <a:ext cx="0" cy="24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4" name="Line 62"/>
            <p:cNvSpPr>
              <a:spLocks noChangeShapeType="1"/>
            </p:cNvSpPr>
            <p:nvPr/>
          </p:nvSpPr>
          <p:spPr bwMode="auto">
            <a:xfrm>
              <a:off x="2699" y="4121"/>
              <a:ext cx="131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5" name="Line 63"/>
            <p:cNvSpPr>
              <a:spLocks noChangeShapeType="1"/>
            </p:cNvSpPr>
            <p:nvPr/>
          </p:nvSpPr>
          <p:spPr bwMode="auto">
            <a:xfrm>
              <a:off x="4014" y="1707"/>
              <a:ext cx="79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5477" name="Rectangle 64"/>
          <p:cNvSpPr>
            <a:spLocks noChangeArrowheads="1"/>
          </p:cNvSpPr>
          <p:nvPr/>
        </p:nvSpPr>
        <p:spPr bwMode="auto">
          <a:xfrm>
            <a:off x="223838" y="2033588"/>
            <a:ext cx="2727325" cy="454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lstStyle/>
          <a:p>
            <a:pPr marL="342900" indent="-342900"/>
            <a:r>
              <a:rPr lang="zh-CN" altLang="pt-BR" sz="2800"/>
              <a:t>	表达式</a:t>
            </a:r>
            <a:r>
              <a:rPr lang="pt-BR" altLang="zh-CN" sz="2800"/>
              <a:t>b + c</a:t>
            </a:r>
            <a:r>
              <a:rPr lang="zh-CN" altLang="pt-BR" sz="2800"/>
              <a:t>在</a:t>
            </a:r>
          </a:p>
          <a:p>
            <a:pPr marL="342900" indent="-342900"/>
            <a:r>
              <a:rPr lang="zh-CN" altLang="pt-BR" sz="2800"/>
              <a:t>点</a:t>
            </a:r>
            <a:r>
              <a:rPr lang="pt-BR" altLang="zh-CN" sz="2800" i="1"/>
              <a:t>p</a:t>
            </a:r>
            <a:r>
              <a:rPr lang="zh-CN" altLang="pt-BR" sz="2800"/>
              <a:t>被</a:t>
            </a:r>
            <a:r>
              <a:rPr lang="zh-CN" altLang="pt-BR" sz="2800">
                <a:solidFill>
                  <a:srgbClr val="00FF00"/>
                </a:solidFill>
              </a:rPr>
              <a:t>预期</a:t>
            </a:r>
            <a:r>
              <a:rPr lang="zh-CN" altLang="pt-BR" sz="2800"/>
              <a:t>：</a:t>
            </a:r>
          </a:p>
          <a:p>
            <a:pPr marL="342900" indent="-342900"/>
            <a:r>
              <a:rPr lang="zh-CN" altLang="pt-BR" sz="2800"/>
              <a:t>     若所有从</a:t>
            </a:r>
            <a:r>
              <a:rPr lang="pt-BR" altLang="zh-CN" sz="2800" i="1"/>
              <a:t>p</a:t>
            </a:r>
            <a:r>
              <a:rPr lang="zh-CN" altLang="pt-BR" sz="2800"/>
              <a:t>开</a:t>
            </a:r>
          </a:p>
          <a:p>
            <a:pPr marL="342900" indent="-342900"/>
            <a:r>
              <a:rPr lang="zh-CN" altLang="en-US" sz="2800"/>
              <a:t>始</a:t>
            </a:r>
            <a:r>
              <a:rPr lang="zh-CN" altLang="pt-BR" sz="2800"/>
              <a:t>的路径上都从</a:t>
            </a:r>
            <a:endParaRPr lang="pt-BR" altLang="zh-CN" sz="2800" i="1"/>
          </a:p>
          <a:p>
            <a:pPr marL="342900" indent="-342900"/>
            <a:r>
              <a:rPr lang="pt-BR" altLang="zh-CN" sz="2800" i="1"/>
              <a:t>p</a:t>
            </a:r>
            <a:r>
              <a:rPr lang="zh-CN" altLang="pt-BR" sz="2800"/>
              <a:t>点可用的</a:t>
            </a:r>
            <a:r>
              <a:rPr lang="pt-BR" altLang="zh-CN" sz="2800"/>
              <a:t>b</a:t>
            </a:r>
            <a:r>
              <a:rPr lang="zh-CN" altLang="pt-BR" sz="2800"/>
              <a:t>和</a:t>
            </a:r>
            <a:r>
              <a:rPr lang="pt-BR" altLang="zh-CN" sz="2800"/>
              <a:t>c</a:t>
            </a:r>
            <a:endParaRPr lang="zh-CN" altLang="pt-BR" sz="2800"/>
          </a:p>
          <a:p>
            <a:pPr marL="342900" indent="-342900"/>
            <a:r>
              <a:rPr lang="zh-CN" altLang="pt-BR" sz="2800"/>
              <a:t>来计算表达式</a:t>
            </a:r>
          </a:p>
          <a:p>
            <a:pPr marL="342900" indent="-342900"/>
            <a:r>
              <a:rPr lang="pt-BR" altLang="zh-CN" sz="2800"/>
              <a:t>b + c</a:t>
            </a:r>
            <a:r>
              <a:rPr lang="zh-CN" altLang="pt-BR" sz="2800"/>
              <a:t>的值</a:t>
            </a:r>
          </a:p>
          <a:p>
            <a:pPr marL="342900" indent="-342900">
              <a:spcBef>
                <a:spcPct val="30000"/>
              </a:spcBef>
            </a:pPr>
            <a:r>
              <a:rPr lang="pt-BR" altLang="zh-CN" sz="2800"/>
              <a:t>	b + c</a:t>
            </a:r>
            <a:r>
              <a:rPr lang="zh-CN" altLang="pt-BR" sz="2800"/>
              <a:t>被块</a:t>
            </a:r>
            <a:r>
              <a:rPr lang="pt-BR" altLang="zh-CN" sz="2800" i="1"/>
              <a:t>B</a:t>
            </a:r>
            <a:r>
              <a:rPr lang="pt-BR" altLang="zh-CN" sz="2800" baseline="-25000"/>
              <a:t>3</a:t>
            </a:r>
            <a:r>
              <a:rPr lang="zh-CN" altLang="pt-BR" sz="2800"/>
              <a:t>，</a:t>
            </a:r>
          </a:p>
          <a:p>
            <a:pPr marL="342900" indent="-342900"/>
            <a:r>
              <a:rPr lang="pt-BR" altLang="zh-CN" sz="2800" i="1"/>
              <a:t>B</a:t>
            </a:r>
            <a:r>
              <a:rPr lang="pt-BR" altLang="zh-CN" sz="2800" baseline="-25000"/>
              <a:t>4</a:t>
            </a:r>
            <a:r>
              <a:rPr lang="pt-BR" altLang="zh-CN" sz="2800"/>
              <a:t>, </a:t>
            </a:r>
            <a:r>
              <a:rPr lang="pt-BR" altLang="zh-CN" sz="2800" i="1"/>
              <a:t>B</a:t>
            </a:r>
            <a:r>
              <a:rPr lang="pt-BR" altLang="zh-CN" sz="2800" baseline="-25000"/>
              <a:t>5</a:t>
            </a:r>
            <a:r>
              <a:rPr lang="pt-BR" altLang="zh-CN" sz="2800"/>
              <a:t>, </a:t>
            </a:r>
            <a:r>
              <a:rPr lang="pt-BR" altLang="zh-CN" sz="2800" i="1"/>
              <a:t>B</a:t>
            </a:r>
            <a:r>
              <a:rPr lang="pt-BR" altLang="zh-CN" sz="2800" baseline="-25000"/>
              <a:t>6</a:t>
            </a:r>
            <a:r>
              <a:rPr lang="pt-BR" altLang="zh-CN" sz="2800"/>
              <a:t>, </a:t>
            </a:r>
            <a:r>
              <a:rPr lang="pt-BR" altLang="zh-CN" sz="2800" i="1"/>
              <a:t>B</a:t>
            </a:r>
            <a:r>
              <a:rPr lang="pt-BR" altLang="zh-CN" sz="2800" baseline="-25000"/>
              <a:t>7</a:t>
            </a:r>
            <a:r>
              <a:rPr lang="zh-CN" altLang="pt-BR" sz="2800"/>
              <a:t>和</a:t>
            </a:r>
            <a:endParaRPr lang="pt-BR" altLang="zh-CN" sz="2800" baseline="-25000"/>
          </a:p>
          <a:p>
            <a:pPr marL="342900" indent="-342900"/>
            <a:r>
              <a:rPr lang="pt-BR" altLang="zh-CN" sz="2800" i="1"/>
              <a:t>B</a:t>
            </a:r>
            <a:r>
              <a:rPr lang="pt-BR" altLang="zh-CN" sz="2800" baseline="-25000"/>
              <a:t>9</a:t>
            </a:r>
            <a:r>
              <a:rPr lang="pt-BR" altLang="zh-CN" sz="2800"/>
              <a:t>(</a:t>
            </a:r>
            <a:r>
              <a:rPr lang="zh-CN" altLang="pt-BR" sz="2800"/>
              <a:t>的入口</a:t>
            </a:r>
            <a:r>
              <a:rPr lang="pt-BR" altLang="zh-CN" sz="2800"/>
              <a:t>)</a:t>
            </a:r>
            <a:r>
              <a:rPr lang="zh-CN" altLang="pt-BR" sz="2800"/>
              <a:t>预期 </a:t>
            </a:r>
            <a:endParaRPr lang="zh-CN" altLang="en-US" sz="2800"/>
          </a:p>
        </p:txBody>
      </p:sp>
      <p:sp>
        <p:nvSpPr>
          <p:cNvPr id="105478" name="Line 65"/>
          <p:cNvSpPr>
            <a:spLocks noChangeShapeType="1"/>
          </p:cNvSpPr>
          <p:nvPr/>
        </p:nvSpPr>
        <p:spPr bwMode="auto">
          <a:xfrm>
            <a:off x="2906713" y="1943100"/>
            <a:ext cx="0" cy="463550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106499" name="Rectangle 3"/>
          <p:cNvSpPr>
            <a:spLocks noGrp="1" noChangeArrowheads="1"/>
          </p:cNvSpPr>
          <p:nvPr>
            <p:ph idx="1"/>
          </p:nvPr>
        </p:nvSpPr>
        <p:spPr>
          <a:xfrm>
            <a:off x="287338" y="1438275"/>
            <a:ext cx="4387850" cy="641350"/>
          </a:xfrm>
          <a:noFill/>
        </p:spPr>
        <p:txBody>
          <a:bodyPr/>
          <a:lstStyle/>
          <a:p>
            <a:pPr>
              <a:buFontTx/>
              <a:buNone/>
            </a:pPr>
            <a:r>
              <a:rPr lang="en-US" altLang="zh-CN" b="1" smtClean="0"/>
              <a:t>9.5.5 </a:t>
            </a:r>
            <a:r>
              <a:rPr lang="zh-CN" altLang="en-US" b="1" smtClean="0"/>
              <a:t>惰性代码移动算法</a:t>
            </a:r>
          </a:p>
        </p:txBody>
      </p:sp>
      <p:grpSp>
        <p:nvGrpSpPr>
          <p:cNvPr id="106500" name="Group 4"/>
          <p:cNvGrpSpPr>
            <a:grpSpLocks/>
          </p:cNvGrpSpPr>
          <p:nvPr/>
        </p:nvGrpSpPr>
        <p:grpSpPr bwMode="auto">
          <a:xfrm>
            <a:off x="2790825" y="1089025"/>
            <a:ext cx="6507163" cy="5495925"/>
            <a:chOff x="1474" y="686"/>
            <a:chExt cx="4099" cy="3462"/>
          </a:xfrm>
        </p:grpSpPr>
        <p:grpSp>
          <p:nvGrpSpPr>
            <p:cNvPr id="106503" name="Group 5"/>
            <p:cNvGrpSpPr>
              <a:grpSpLocks/>
            </p:cNvGrpSpPr>
            <p:nvPr/>
          </p:nvGrpSpPr>
          <p:grpSpPr bwMode="auto">
            <a:xfrm>
              <a:off x="3674" y="686"/>
              <a:ext cx="1021" cy="652"/>
              <a:chOff x="3503" y="686"/>
              <a:chExt cx="1021" cy="652"/>
            </a:xfrm>
          </p:grpSpPr>
          <p:sp>
            <p:nvSpPr>
              <p:cNvPr id="106560" name="Rectangle 6"/>
              <p:cNvSpPr>
                <a:spLocks noChangeArrowheads="1"/>
              </p:cNvSpPr>
              <p:nvPr/>
            </p:nvSpPr>
            <p:spPr bwMode="auto">
              <a:xfrm>
                <a:off x="3552" y="1028"/>
                <a:ext cx="666" cy="31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6561" name="Rectangle 7"/>
              <p:cNvSpPr>
                <a:spLocks noChangeArrowheads="1"/>
              </p:cNvSpPr>
              <p:nvPr/>
            </p:nvSpPr>
            <p:spPr bwMode="auto">
              <a:xfrm>
                <a:off x="3503" y="686"/>
                <a:ext cx="1021"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zh-CN" altLang="en-US" sz="2400"/>
                  <a:t>预期的</a:t>
                </a:r>
              </a:p>
            </p:txBody>
          </p:sp>
        </p:grpSp>
        <p:grpSp>
          <p:nvGrpSpPr>
            <p:cNvPr id="106504" name="Group 8"/>
            <p:cNvGrpSpPr>
              <a:grpSpLocks/>
            </p:cNvGrpSpPr>
            <p:nvPr/>
          </p:nvGrpSpPr>
          <p:grpSpPr bwMode="auto">
            <a:xfrm>
              <a:off x="4581" y="686"/>
              <a:ext cx="992" cy="652"/>
              <a:chOff x="4553" y="799"/>
              <a:chExt cx="992" cy="652"/>
            </a:xfrm>
          </p:grpSpPr>
          <p:sp>
            <p:nvSpPr>
              <p:cNvPr id="106558" name="Rectangle 9"/>
              <p:cNvSpPr>
                <a:spLocks noChangeArrowheads="1"/>
              </p:cNvSpPr>
              <p:nvPr/>
            </p:nvSpPr>
            <p:spPr bwMode="auto">
              <a:xfrm>
                <a:off x="4635" y="1149"/>
                <a:ext cx="649" cy="302"/>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6559" name="Rectangle 10"/>
              <p:cNvSpPr>
                <a:spLocks noChangeArrowheads="1"/>
              </p:cNvSpPr>
              <p:nvPr/>
            </p:nvSpPr>
            <p:spPr bwMode="auto">
              <a:xfrm>
                <a:off x="4553" y="799"/>
                <a:ext cx="99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zh-CN" altLang="en-US" sz="2400"/>
                  <a:t>不可用的</a:t>
                </a:r>
              </a:p>
            </p:txBody>
          </p:sp>
        </p:grpSp>
        <p:grpSp>
          <p:nvGrpSpPr>
            <p:cNvPr id="106505" name="Group 11"/>
            <p:cNvGrpSpPr>
              <a:grpSpLocks/>
            </p:cNvGrpSpPr>
            <p:nvPr/>
          </p:nvGrpSpPr>
          <p:grpSpPr bwMode="auto">
            <a:xfrm>
              <a:off x="1474" y="1344"/>
              <a:ext cx="2631" cy="2804"/>
              <a:chOff x="1292" y="1281"/>
              <a:chExt cx="2631" cy="2804"/>
            </a:xfrm>
          </p:grpSpPr>
          <p:grpSp>
            <p:nvGrpSpPr>
              <p:cNvPr id="106524" name="Group 12"/>
              <p:cNvGrpSpPr>
                <a:grpSpLocks/>
              </p:cNvGrpSpPr>
              <p:nvPr/>
            </p:nvGrpSpPr>
            <p:grpSpPr bwMode="auto">
              <a:xfrm>
                <a:off x="2251" y="1316"/>
                <a:ext cx="788" cy="339"/>
                <a:chOff x="5132" y="7288"/>
                <a:chExt cx="948" cy="509"/>
              </a:xfrm>
            </p:grpSpPr>
            <p:sp>
              <p:nvSpPr>
                <p:cNvPr id="106556" name="Rectangle 13"/>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6557" name="Rectangle 14"/>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sp>
            <p:nvSpPr>
              <p:cNvPr id="106525" name="Rectangle 15"/>
              <p:cNvSpPr>
                <a:spLocks noChangeArrowheads="1"/>
              </p:cNvSpPr>
              <p:nvPr/>
            </p:nvSpPr>
            <p:spPr bwMode="auto">
              <a:xfrm>
                <a:off x="3025" y="1281"/>
                <a:ext cx="41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a:t>
                </a:r>
                <a:endParaRPr lang="en-US" altLang="zh-CN" sz="2400"/>
              </a:p>
            </p:txBody>
          </p:sp>
          <p:sp>
            <p:nvSpPr>
              <p:cNvPr id="106526" name="Line 16"/>
              <p:cNvSpPr>
                <a:spLocks noChangeShapeType="1"/>
              </p:cNvSpPr>
              <p:nvPr/>
            </p:nvSpPr>
            <p:spPr bwMode="auto">
              <a:xfrm flipH="1">
                <a:off x="2109" y="1706"/>
                <a:ext cx="389" cy="19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6527" name="Rectangle 17"/>
              <p:cNvSpPr>
                <a:spLocks noChangeArrowheads="1"/>
              </p:cNvSpPr>
              <p:nvPr/>
            </p:nvSpPr>
            <p:spPr bwMode="auto">
              <a:xfrm>
                <a:off x="1304" y="1780"/>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2</a:t>
                </a:r>
                <a:endParaRPr lang="en-US" altLang="zh-CN" sz="2400"/>
              </a:p>
            </p:txBody>
          </p:sp>
          <p:sp>
            <p:nvSpPr>
              <p:cNvPr id="106528" name="Rectangle 18"/>
              <p:cNvSpPr>
                <a:spLocks noChangeArrowheads="1"/>
              </p:cNvSpPr>
              <p:nvPr/>
            </p:nvSpPr>
            <p:spPr bwMode="auto">
              <a:xfrm>
                <a:off x="3513" y="1808"/>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5</a:t>
                </a:r>
                <a:endParaRPr lang="en-US" altLang="zh-CN" sz="2400"/>
              </a:p>
            </p:txBody>
          </p:sp>
          <p:sp>
            <p:nvSpPr>
              <p:cNvPr id="106529" name="Rectangle 19"/>
              <p:cNvSpPr>
                <a:spLocks noChangeArrowheads="1"/>
              </p:cNvSpPr>
              <p:nvPr/>
            </p:nvSpPr>
            <p:spPr bwMode="auto">
              <a:xfrm>
                <a:off x="1292" y="2899"/>
                <a:ext cx="41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4</a:t>
                </a:r>
                <a:endParaRPr lang="en-US" altLang="zh-CN" sz="2400"/>
              </a:p>
            </p:txBody>
          </p:sp>
          <p:sp>
            <p:nvSpPr>
              <p:cNvPr id="106530" name="Line 20"/>
              <p:cNvSpPr>
                <a:spLocks noChangeShapeType="1"/>
              </p:cNvSpPr>
              <p:nvPr/>
            </p:nvSpPr>
            <p:spPr bwMode="auto">
              <a:xfrm flipH="1">
                <a:off x="2617" y="2784"/>
                <a:ext cx="387" cy="75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6531" name="Line 21"/>
              <p:cNvSpPr>
                <a:spLocks noChangeShapeType="1"/>
              </p:cNvSpPr>
              <p:nvPr/>
            </p:nvSpPr>
            <p:spPr bwMode="auto">
              <a:xfrm>
                <a:off x="2055" y="2232"/>
                <a:ext cx="9" cy="23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6532" name="Rectangle 22"/>
              <p:cNvSpPr>
                <a:spLocks noChangeArrowheads="1"/>
              </p:cNvSpPr>
              <p:nvPr/>
            </p:nvSpPr>
            <p:spPr bwMode="auto">
              <a:xfrm>
                <a:off x="1677" y="1899"/>
                <a:ext cx="788" cy="330"/>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solidFill>
                      <a:schemeClr val="bg2"/>
                    </a:solidFill>
                  </a:rPr>
                  <a:t>c = 2</a:t>
                </a:r>
                <a:endParaRPr lang="en-US" altLang="zh-CN"/>
              </a:p>
            </p:txBody>
          </p:sp>
          <p:sp>
            <p:nvSpPr>
              <p:cNvPr id="106533" name="Rectangle 23"/>
              <p:cNvSpPr>
                <a:spLocks noChangeArrowheads="1"/>
              </p:cNvSpPr>
              <p:nvPr/>
            </p:nvSpPr>
            <p:spPr bwMode="auto">
              <a:xfrm>
                <a:off x="1304" y="2348"/>
                <a:ext cx="412"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3</a:t>
                </a:r>
                <a:endParaRPr lang="en-US" altLang="zh-CN" sz="2400"/>
              </a:p>
            </p:txBody>
          </p:sp>
          <p:sp>
            <p:nvSpPr>
              <p:cNvPr id="106534" name="Rectangle 24"/>
              <p:cNvSpPr>
                <a:spLocks noChangeArrowheads="1"/>
              </p:cNvSpPr>
              <p:nvPr/>
            </p:nvSpPr>
            <p:spPr bwMode="auto">
              <a:xfrm>
                <a:off x="3463" y="2347"/>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6</a:t>
                </a:r>
                <a:endParaRPr lang="en-US" altLang="zh-CN" sz="2400"/>
              </a:p>
            </p:txBody>
          </p:sp>
          <p:sp>
            <p:nvSpPr>
              <p:cNvPr id="106535" name="Rectangle 25"/>
              <p:cNvSpPr>
                <a:spLocks noChangeArrowheads="1"/>
              </p:cNvSpPr>
              <p:nvPr/>
            </p:nvSpPr>
            <p:spPr bwMode="auto">
              <a:xfrm>
                <a:off x="1752" y="3439"/>
                <a:ext cx="4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7</a:t>
                </a:r>
                <a:endParaRPr lang="en-US" altLang="zh-CN" sz="2400"/>
              </a:p>
            </p:txBody>
          </p:sp>
          <p:sp>
            <p:nvSpPr>
              <p:cNvPr id="106536" name="Rectangle 26"/>
              <p:cNvSpPr>
                <a:spLocks noChangeArrowheads="1"/>
              </p:cNvSpPr>
              <p:nvPr/>
            </p:nvSpPr>
            <p:spPr bwMode="auto">
              <a:xfrm>
                <a:off x="2144" y="1389"/>
                <a:ext cx="788" cy="329"/>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6537" name="Line 27"/>
              <p:cNvSpPr>
                <a:spLocks noChangeShapeType="1"/>
              </p:cNvSpPr>
              <p:nvPr/>
            </p:nvSpPr>
            <p:spPr bwMode="auto">
              <a:xfrm>
                <a:off x="2650" y="1713"/>
                <a:ext cx="389" cy="19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6538" name="Line 28"/>
              <p:cNvSpPr>
                <a:spLocks noChangeShapeType="1"/>
              </p:cNvSpPr>
              <p:nvPr/>
            </p:nvSpPr>
            <p:spPr bwMode="auto">
              <a:xfrm flipH="1">
                <a:off x="3016" y="2242"/>
                <a:ext cx="9"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6539" name="Line 29"/>
              <p:cNvSpPr>
                <a:spLocks noChangeShapeType="1"/>
              </p:cNvSpPr>
              <p:nvPr/>
            </p:nvSpPr>
            <p:spPr bwMode="auto">
              <a:xfrm flipH="1">
                <a:off x="2057" y="2782"/>
                <a:ext cx="9"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6540" name="Rectangle 30"/>
              <p:cNvSpPr>
                <a:spLocks noChangeArrowheads="1"/>
              </p:cNvSpPr>
              <p:nvPr/>
            </p:nvSpPr>
            <p:spPr bwMode="auto">
              <a:xfrm>
                <a:off x="1671" y="2450"/>
                <a:ext cx="790" cy="329"/>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6541" name="Rectangle 31"/>
              <p:cNvSpPr>
                <a:spLocks noChangeArrowheads="1"/>
              </p:cNvSpPr>
              <p:nvPr/>
            </p:nvSpPr>
            <p:spPr bwMode="auto">
              <a:xfrm>
                <a:off x="2631" y="2450"/>
                <a:ext cx="789" cy="329"/>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6542" name="Rectangle 32"/>
              <p:cNvSpPr>
                <a:spLocks noChangeArrowheads="1"/>
              </p:cNvSpPr>
              <p:nvPr/>
            </p:nvSpPr>
            <p:spPr bwMode="auto">
              <a:xfrm>
                <a:off x="1660" y="3001"/>
                <a:ext cx="788" cy="33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6543" name="Rectangle 33"/>
              <p:cNvSpPr>
                <a:spLocks noChangeArrowheads="1"/>
              </p:cNvSpPr>
              <p:nvPr/>
            </p:nvSpPr>
            <p:spPr bwMode="auto">
              <a:xfrm>
                <a:off x="2132" y="3529"/>
                <a:ext cx="789" cy="331"/>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d = b + c</a:t>
                </a:r>
              </a:p>
            </p:txBody>
          </p:sp>
          <p:sp>
            <p:nvSpPr>
              <p:cNvPr id="106544" name="Rectangle 34"/>
              <p:cNvSpPr>
                <a:spLocks noChangeArrowheads="1"/>
              </p:cNvSpPr>
              <p:nvPr/>
            </p:nvSpPr>
            <p:spPr bwMode="auto">
              <a:xfrm>
                <a:off x="2629" y="1908"/>
                <a:ext cx="789" cy="33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a = b +</a:t>
                </a:r>
                <a:r>
                  <a:rPr lang="en-US" altLang="zh-CN" sz="2400" b="0"/>
                  <a:t> </a:t>
                </a:r>
                <a:r>
                  <a:rPr lang="en-US" altLang="zh-CN" sz="2400"/>
                  <a:t>c</a:t>
                </a:r>
              </a:p>
            </p:txBody>
          </p:sp>
          <p:sp>
            <p:nvSpPr>
              <p:cNvPr id="106545" name="Line 35"/>
              <p:cNvSpPr>
                <a:spLocks noChangeShapeType="1"/>
              </p:cNvSpPr>
              <p:nvPr/>
            </p:nvSpPr>
            <p:spPr bwMode="auto">
              <a:xfrm>
                <a:off x="2064" y="3336"/>
                <a:ext cx="389" cy="19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6546" name="Line 36"/>
              <p:cNvSpPr>
                <a:spLocks noChangeShapeType="1"/>
              </p:cNvSpPr>
              <p:nvPr/>
            </p:nvSpPr>
            <p:spPr bwMode="auto">
              <a:xfrm flipH="1">
                <a:off x="2519" y="3853"/>
                <a:ext cx="8"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106547" name="Group 37"/>
              <p:cNvGrpSpPr>
                <a:grpSpLocks/>
              </p:cNvGrpSpPr>
              <p:nvPr/>
            </p:nvGrpSpPr>
            <p:grpSpPr bwMode="auto">
              <a:xfrm>
                <a:off x="1777" y="1826"/>
                <a:ext cx="788" cy="341"/>
                <a:chOff x="5132" y="7288"/>
                <a:chExt cx="948" cy="509"/>
              </a:xfrm>
            </p:grpSpPr>
            <p:sp>
              <p:nvSpPr>
                <p:cNvPr id="106554" name="Rectangle 38"/>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2400">
                    <a:solidFill>
                      <a:schemeClr val="bg2"/>
                    </a:solidFill>
                  </a:endParaRPr>
                </a:p>
                <a:p>
                  <a:pPr marL="342900" indent="-342900" algn="just"/>
                  <a:endParaRPr lang="zh-CN" altLang="en-US" sz="2400">
                    <a:solidFill>
                      <a:schemeClr val="bg2"/>
                    </a:solidFill>
                  </a:endParaRPr>
                </a:p>
                <a:p>
                  <a:pPr marL="342900" indent="-342900"/>
                  <a:endParaRPr lang="zh-CN" altLang="en-US"/>
                </a:p>
              </p:txBody>
            </p:sp>
            <p:sp>
              <p:nvSpPr>
                <p:cNvPr id="106555" name="Rectangle 39"/>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nvGrpSpPr>
              <p:cNvPr id="106548" name="Group 40"/>
              <p:cNvGrpSpPr>
                <a:grpSpLocks/>
              </p:cNvGrpSpPr>
              <p:nvPr/>
            </p:nvGrpSpPr>
            <p:grpSpPr bwMode="auto">
              <a:xfrm>
                <a:off x="2725" y="1836"/>
                <a:ext cx="788" cy="339"/>
                <a:chOff x="5132" y="7288"/>
                <a:chExt cx="948" cy="509"/>
              </a:xfrm>
            </p:grpSpPr>
            <p:sp>
              <p:nvSpPr>
                <p:cNvPr id="106552" name="Rectangle 41"/>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6553" name="Rectangle 42"/>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nvGrpSpPr>
              <p:cNvPr id="106549" name="Group 43"/>
              <p:cNvGrpSpPr>
                <a:grpSpLocks/>
              </p:cNvGrpSpPr>
              <p:nvPr/>
            </p:nvGrpSpPr>
            <p:grpSpPr bwMode="auto">
              <a:xfrm>
                <a:off x="1752" y="2377"/>
                <a:ext cx="788" cy="338"/>
                <a:chOff x="5132" y="7288"/>
                <a:chExt cx="948" cy="509"/>
              </a:xfrm>
            </p:grpSpPr>
            <p:sp>
              <p:nvSpPr>
                <p:cNvPr id="106550" name="Rectangle 44"/>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6551" name="Rectangle 45"/>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grpSp>
          <p:nvGrpSpPr>
            <p:cNvPr id="106506" name="Group 46"/>
            <p:cNvGrpSpPr>
              <a:grpSpLocks/>
            </p:cNvGrpSpPr>
            <p:nvPr/>
          </p:nvGrpSpPr>
          <p:grpSpPr bwMode="auto">
            <a:xfrm>
              <a:off x="4014" y="1706"/>
              <a:ext cx="1394" cy="2223"/>
              <a:chOff x="4014" y="1706"/>
              <a:chExt cx="1394" cy="2223"/>
            </a:xfrm>
          </p:grpSpPr>
          <p:sp>
            <p:nvSpPr>
              <p:cNvPr id="106510" name="Freeform 47"/>
              <p:cNvSpPr>
                <a:spLocks/>
              </p:cNvSpPr>
              <p:nvPr/>
            </p:nvSpPr>
            <p:spPr bwMode="auto">
              <a:xfrm>
                <a:off x="4100" y="2637"/>
                <a:ext cx="322" cy="567"/>
              </a:xfrm>
              <a:custGeom>
                <a:avLst/>
                <a:gdLst>
                  <a:gd name="T0" fmla="*/ 141 w 394"/>
                  <a:gd name="T1" fmla="*/ 167 h 853"/>
                  <a:gd name="T2" fmla="*/ 40 w 394"/>
                  <a:gd name="T3" fmla="*/ 137 h 853"/>
                  <a:gd name="T4" fmla="*/ 0 w 394"/>
                  <a:gd name="T5" fmla="*/ 88 h 853"/>
                  <a:gd name="T6" fmla="*/ 40 w 394"/>
                  <a:gd name="T7" fmla="*/ 29 h 853"/>
                  <a:gd name="T8" fmla="*/ 176 w 394"/>
                  <a:gd name="T9" fmla="*/ 0 h 8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853">
                    <a:moveTo>
                      <a:pt x="315" y="853"/>
                    </a:moveTo>
                    <a:cubicBezTo>
                      <a:pt x="278" y="828"/>
                      <a:pt x="142" y="770"/>
                      <a:pt x="90" y="703"/>
                    </a:cubicBezTo>
                    <a:cubicBezTo>
                      <a:pt x="38" y="636"/>
                      <a:pt x="0" y="540"/>
                      <a:pt x="0" y="448"/>
                    </a:cubicBezTo>
                    <a:cubicBezTo>
                      <a:pt x="0" y="356"/>
                      <a:pt x="24" y="223"/>
                      <a:pt x="90" y="148"/>
                    </a:cubicBezTo>
                    <a:cubicBezTo>
                      <a:pt x="156" y="73"/>
                      <a:pt x="331" y="31"/>
                      <a:pt x="394"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511" name="Line 48"/>
              <p:cNvSpPr>
                <a:spLocks noChangeShapeType="1"/>
              </p:cNvSpPr>
              <p:nvPr/>
            </p:nvSpPr>
            <p:spPr bwMode="auto">
              <a:xfrm flipH="1">
                <a:off x="4806" y="1706"/>
                <a:ext cx="8"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6512" name="Line 49"/>
              <p:cNvSpPr>
                <a:spLocks noChangeShapeType="1"/>
              </p:cNvSpPr>
              <p:nvPr/>
            </p:nvSpPr>
            <p:spPr bwMode="auto">
              <a:xfrm flipH="1">
                <a:off x="4781" y="3372"/>
                <a:ext cx="9"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6513" name="Line 50"/>
              <p:cNvSpPr>
                <a:spLocks noChangeShapeType="1"/>
              </p:cNvSpPr>
              <p:nvPr/>
            </p:nvSpPr>
            <p:spPr bwMode="auto">
              <a:xfrm flipH="1">
                <a:off x="4781" y="2823"/>
                <a:ext cx="9" cy="23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6514" name="Line 51"/>
              <p:cNvSpPr>
                <a:spLocks noChangeShapeType="1"/>
              </p:cNvSpPr>
              <p:nvPr/>
            </p:nvSpPr>
            <p:spPr bwMode="auto">
              <a:xfrm flipH="1">
                <a:off x="4806" y="2255"/>
                <a:ext cx="8"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6515" name="Rectangle 52"/>
              <p:cNvSpPr>
                <a:spLocks noChangeArrowheads="1"/>
              </p:cNvSpPr>
              <p:nvPr/>
            </p:nvSpPr>
            <p:spPr bwMode="auto">
              <a:xfrm>
                <a:off x="4390" y="3601"/>
                <a:ext cx="773" cy="328"/>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a:p>
            </p:txBody>
          </p:sp>
          <p:sp>
            <p:nvSpPr>
              <p:cNvPr id="106516" name="Rectangle 53"/>
              <p:cNvSpPr>
                <a:spLocks noChangeArrowheads="1"/>
              </p:cNvSpPr>
              <p:nvPr/>
            </p:nvSpPr>
            <p:spPr bwMode="auto">
              <a:xfrm>
                <a:off x="4392" y="3041"/>
                <a:ext cx="773" cy="328"/>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6517" name="Rectangle 54"/>
              <p:cNvSpPr>
                <a:spLocks noChangeArrowheads="1"/>
              </p:cNvSpPr>
              <p:nvPr/>
            </p:nvSpPr>
            <p:spPr bwMode="auto">
              <a:xfrm>
                <a:off x="4416" y="1934"/>
                <a:ext cx="774" cy="329"/>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6518" name="Rectangle 55"/>
              <p:cNvSpPr>
                <a:spLocks noChangeArrowheads="1"/>
              </p:cNvSpPr>
              <p:nvPr/>
            </p:nvSpPr>
            <p:spPr bwMode="auto">
              <a:xfrm>
                <a:off x="4402" y="2491"/>
                <a:ext cx="773" cy="327"/>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e = b + c</a:t>
                </a:r>
              </a:p>
            </p:txBody>
          </p:sp>
          <p:sp>
            <p:nvSpPr>
              <p:cNvPr id="106519" name="Rectangle 56"/>
              <p:cNvSpPr>
                <a:spLocks noChangeArrowheads="1"/>
              </p:cNvSpPr>
              <p:nvPr/>
            </p:nvSpPr>
            <p:spPr bwMode="auto">
              <a:xfrm>
                <a:off x="4053" y="1832"/>
                <a:ext cx="40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8</a:t>
                </a:r>
                <a:endParaRPr lang="en-US" altLang="zh-CN" sz="2400"/>
              </a:p>
            </p:txBody>
          </p:sp>
          <p:sp>
            <p:nvSpPr>
              <p:cNvPr id="106520" name="Rectangle 57"/>
              <p:cNvSpPr>
                <a:spLocks noChangeArrowheads="1"/>
              </p:cNvSpPr>
              <p:nvPr/>
            </p:nvSpPr>
            <p:spPr bwMode="auto">
              <a:xfrm>
                <a:off x="4016" y="2391"/>
                <a:ext cx="404"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9</a:t>
                </a:r>
                <a:endParaRPr lang="en-US" altLang="zh-CN" sz="2400"/>
              </a:p>
            </p:txBody>
          </p:sp>
          <p:sp>
            <p:nvSpPr>
              <p:cNvPr id="106521" name="Rectangle 58"/>
              <p:cNvSpPr>
                <a:spLocks noChangeArrowheads="1"/>
              </p:cNvSpPr>
              <p:nvPr/>
            </p:nvSpPr>
            <p:spPr bwMode="auto">
              <a:xfrm>
                <a:off x="4014" y="3067"/>
                <a:ext cx="47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10</a:t>
                </a:r>
                <a:endParaRPr lang="en-US" altLang="zh-CN" sz="2400"/>
              </a:p>
            </p:txBody>
          </p:sp>
          <p:sp>
            <p:nvSpPr>
              <p:cNvPr id="106522" name="Rectangle 59"/>
              <p:cNvSpPr>
                <a:spLocks noChangeArrowheads="1"/>
              </p:cNvSpPr>
              <p:nvPr/>
            </p:nvSpPr>
            <p:spPr bwMode="auto">
              <a:xfrm>
                <a:off x="4042" y="3508"/>
                <a:ext cx="43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11</a:t>
                </a:r>
                <a:endParaRPr lang="en-US" altLang="zh-CN" sz="2400"/>
              </a:p>
            </p:txBody>
          </p:sp>
          <p:sp>
            <p:nvSpPr>
              <p:cNvPr id="106523" name="Freeform 60"/>
              <p:cNvSpPr>
                <a:spLocks/>
              </p:cNvSpPr>
              <p:nvPr/>
            </p:nvSpPr>
            <p:spPr bwMode="auto">
              <a:xfrm>
                <a:off x="4950" y="2273"/>
                <a:ext cx="458" cy="1325"/>
              </a:xfrm>
              <a:custGeom>
                <a:avLst/>
                <a:gdLst>
                  <a:gd name="T0" fmla="*/ 0 w 458"/>
                  <a:gd name="T1" fmla="*/ 0 h 1325"/>
                  <a:gd name="T2" fmla="*/ 289 w 458"/>
                  <a:gd name="T3" fmla="*/ 154 h 1325"/>
                  <a:gd name="T4" fmla="*/ 426 w 458"/>
                  <a:gd name="T5" fmla="*/ 484 h 1325"/>
                  <a:gd name="T6" fmla="*/ 440 w 458"/>
                  <a:gd name="T7" fmla="*/ 895 h 1325"/>
                  <a:gd name="T8" fmla="*/ 316 w 458"/>
                  <a:gd name="T9" fmla="*/ 1142 h 1325"/>
                  <a:gd name="T10" fmla="*/ 33 w 458"/>
                  <a:gd name="T11" fmla="*/ 1325 h 1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8" h="1325">
                    <a:moveTo>
                      <a:pt x="0" y="0"/>
                    </a:moveTo>
                    <a:cubicBezTo>
                      <a:pt x="48" y="26"/>
                      <a:pt x="218" y="73"/>
                      <a:pt x="289" y="154"/>
                    </a:cubicBezTo>
                    <a:cubicBezTo>
                      <a:pt x="360" y="235"/>
                      <a:pt x="401" y="361"/>
                      <a:pt x="426" y="484"/>
                    </a:cubicBezTo>
                    <a:cubicBezTo>
                      <a:pt x="451" y="607"/>
                      <a:pt x="458" y="785"/>
                      <a:pt x="440" y="895"/>
                    </a:cubicBezTo>
                    <a:cubicBezTo>
                      <a:pt x="422" y="1005"/>
                      <a:pt x="384" y="1070"/>
                      <a:pt x="316" y="1142"/>
                    </a:cubicBezTo>
                    <a:cubicBezTo>
                      <a:pt x="248" y="1214"/>
                      <a:pt x="92" y="1287"/>
                      <a:pt x="33" y="13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6507" name="Line 61"/>
            <p:cNvSpPr>
              <a:spLocks noChangeShapeType="1"/>
            </p:cNvSpPr>
            <p:nvPr/>
          </p:nvSpPr>
          <p:spPr bwMode="auto">
            <a:xfrm>
              <a:off x="4014" y="1707"/>
              <a:ext cx="0" cy="24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08" name="Line 62"/>
            <p:cNvSpPr>
              <a:spLocks noChangeShapeType="1"/>
            </p:cNvSpPr>
            <p:nvPr/>
          </p:nvSpPr>
          <p:spPr bwMode="auto">
            <a:xfrm>
              <a:off x="2699" y="4121"/>
              <a:ext cx="131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09" name="Line 63"/>
            <p:cNvSpPr>
              <a:spLocks noChangeShapeType="1"/>
            </p:cNvSpPr>
            <p:nvPr/>
          </p:nvSpPr>
          <p:spPr bwMode="auto">
            <a:xfrm>
              <a:off x="4014" y="1707"/>
              <a:ext cx="79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6501" name="Rectangle 64"/>
          <p:cNvSpPr>
            <a:spLocks noChangeArrowheads="1"/>
          </p:cNvSpPr>
          <p:nvPr/>
        </p:nvSpPr>
        <p:spPr bwMode="auto">
          <a:xfrm>
            <a:off x="223838" y="2033588"/>
            <a:ext cx="2727325" cy="454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lstStyle/>
          <a:p>
            <a:pPr marL="342900" indent="-342900">
              <a:spcBef>
                <a:spcPct val="20000"/>
              </a:spcBef>
            </a:pPr>
            <a:r>
              <a:rPr lang="pt-BR" altLang="zh-CN" sz="2800"/>
              <a:t>1</a:t>
            </a:r>
            <a:r>
              <a:rPr lang="zh-CN" altLang="pt-BR" sz="2800"/>
              <a:t>、使用预期来</a:t>
            </a:r>
          </a:p>
          <a:p>
            <a:pPr marL="342900" indent="-342900">
              <a:spcBef>
                <a:spcPct val="20000"/>
              </a:spcBef>
            </a:pPr>
            <a:r>
              <a:rPr lang="zh-CN" altLang="pt-BR" sz="2800"/>
              <a:t>决定表达式可以</a:t>
            </a:r>
          </a:p>
          <a:p>
            <a:pPr marL="342900" indent="-342900">
              <a:spcBef>
                <a:spcPct val="20000"/>
              </a:spcBef>
            </a:pPr>
            <a:r>
              <a:rPr lang="zh-CN" altLang="pt-BR" sz="2800"/>
              <a:t>放置的位置</a:t>
            </a:r>
          </a:p>
          <a:p>
            <a:pPr marL="342900" indent="-342900">
              <a:spcBef>
                <a:spcPct val="20000"/>
              </a:spcBef>
            </a:pPr>
            <a:r>
              <a:rPr lang="zh-CN" altLang="en-US" sz="2800">
                <a:sym typeface="Symbol" pitchFamily="18" charset="2"/>
              </a:rPr>
              <a:t> 可以建立数据</a:t>
            </a:r>
          </a:p>
          <a:p>
            <a:pPr marL="342900" indent="-342900">
              <a:spcBef>
                <a:spcPct val="20000"/>
              </a:spcBef>
            </a:pPr>
            <a:r>
              <a:rPr lang="zh-CN" altLang="en-US" sz="2800">
                <a:sym typeface="Symbol" pitchFamily="18" charset="2"/>
              </a:rPr>
              <a:t>流方程来求解预</a:t>
            </a:r>
          </a:p>
          <a:p>
            <a:pPr marL="342900" indent="-342900">
              <a:spcBef>
                <a:spcPct val="20000"/>
              </a:spcBef>
            </a:pPr>
            <a:r>
              <a:rPr lang="zh-CN" altLang="en-US" sz="2800">
                <a:sym typeface="Symbol" pitchFamily="18" charset="2"/>
              </a:rPr>
              <a:t>期表达式</a:t>
            </a:r>
          </a:p>
        </p:txBody>
      </p:sp>
      <p:sp>
        <p:nvSpPr>
          <p:cNvPr id="106502" name="Line 65"/>
          <p:cNvSpPr>
            <a:spLocks noChangeShapeType="1"/>
          </p:cNvSpPr>
          <p:nvPr/>
        </p:nvSpPr>
        <p:spPr bwMode="auto">
          <a:xfrm>
            <a:off x="2906713" y="1943100"/>
            <a:ext cx="0" cy="463550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107523" name="Rectangle 3"/>
          <p:cNvSpPr>
            <a:spLocks noGrp="1" noChangeArrowheads="1"/>
          </p:cNvSpPr>
          <p:nvPr>
            <p:ph idx="1"/>
          </p:nvPr>
        </p:nvSpPr>
        <p:spPr>
          <a:xfrm>
            <a:off x="287338" y="1438275"/>
            <a:ext cx="4387850" cy="595313"/>
          </a:xfrm>
          <a:noFill/>
        </p:spPr>
        <p:txBody>
          <a:bodyPr/>
          <a:lstStyle/>
          <a:p>
            <a:pPr>
              <a:buFontTx/>
              <a:buNone/>
            </a:pPr>
            <a:r>
              <a:rPr lang="en-US" altLang="zh-CN" b="1" smtClean="0"/>
              <a:t>9.5.5 </a:t>
            </a:r>
            <a:r>
              <a:rPr lang="zh-CN" altLang="en-US" b="1" smtClean="0"/>
              <a:t>惰性代码移动算法</a:t>
            </a:r>
          </a:p>
        </p:txBody>
      </p:sp>
      <p:grpSp>
        <p:nvGrpSpPr>
          <p:cNvPr id="107524" name="Group 4"/>
          <p:cNvGrpSpPr>
            <a:grpSpLocks/>
          </p:cNvGrpSpPr>
          <p:nvPr/>
        </p:nvGrpSpPr>
        <p:grpSpPr bwMode="auto">
          <a:xfrm>
            <a:off x="2790825" y="1089025"/>
            <a:ext cx="6507163" cy="5495925"/>
            <a:chOff x="1474" y="686"/>
            <a:chExt cx="4099" cy="3462"/>
          </a:xfrm>
        </p:grpSpPr>
        <p:grpSp>
          <p:nvGrpSpPr>
            <p:cNvPr id="107527" name="Group 5"/>
            <p:cNvGrpSpPr>
              <a:grpSpLocks/>
            </p:cNvGrpSpPr>
            <p:nvPr/>
          </p:nvGrpSpPr>
          <p:grpSpPr bwMode="auto">
            <a:xfrm>
              <a:off x="3674" y="686"/>
              <a:ext cx="1021" cy="652"/>
              <a:chOff x="3503" y="686"/>
              <a:chExt cx="1021" cy="652"/>
            </a:xfrm>
          </p:grpSpPr>
          <p:sp>
            <p:nvSpPr>
              <p:cNvPr id="107584" name="Rectangle 6"/>
              <p:cNvSpPr>
                <a:spLocks noChangeArrowheads="1"/>
              </p:cNvSpPr>
              <p:nvPr/>
            </p:nvSpPr>
            <p:spPr bwMode="auto">
              <a:xfrm>
                <a:off x="3552" y="1028"/>
                <a:ext cx="666" cy="31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7585" name="Rectangle 7"/>
              <p:cNvSpPr>
                <a:spLocks noChangeArrowheads="1"/>
              </p:cNvSpPr>
              <p:nvPr/>
            </p:nvSpPr>
            <p:spPr bwMode="auto">
              <a:xfrm>
                <a:off x="3503" y="686"/>
                <a:ext cx="1021"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zh-CN" altLang="en-US" sz="2400"/>
                  <a:t>预期的</a:t>
                </a:r>
              </a:p>
            </p:txBody>
          </p:sp>
        </p:grpSp>
        <p:grpSp>
          <p:nvGrpSpPr>
            <p:cNvPr id="107528" name="Group 8"/>
            <p:cNvGrpSpPr>
              <a:grpSpLocks/>
            </p:cNvGrpSpPr>
            <p:nvPr/>
          </p:nvGrpSpPr>
          <p:grpSpPr bwMode="auto">
            <a:xfrm>
              <a:off x="4581" y="686"/>
              <a:ext cx="992" cy="652"/>
              <a:chOff x="4553" y="799"/>
              <a:chExt cx="992" cy="652"/>
            </a:xfrm>
          </p:grpSpPr>
          <p:sp>
            <p:nvSpPr>
              <p:cNvPr id="107582" name="Rectangle 9"/>
              <p:cNvSpPr>
                <a:spLocks noChangeArrowheads="1"/>
              </p:cNvSpPr>
              <p:nvPr/>
            </p:nvSpPr>
            <p:spPr bwMode="auto">
              <a:xfrm>
                <a:off x="4635" y="1149"/>
                <a:ext cx="649" cy="302"/>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7583" name="Rectangle 10"/>
              <p:cNvSpPr>
                <a:spLocks noChangeArrowheads="1"/>
              </p:cNvSpPr>
              <p:nvPr/>
            </p:nvSpPr>
            <p:spPr bwMode="auto">
              <a:xfrm>
                <a:off x="4553" y="799"/>
                <a:ext cx="99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zh-CN" altLang="en-US" sz="2400"/>
                  <a:t>不可用的</a:t>
                </a:r>
              </a:p>
            </p:txBody>
          </p:sp>
        </p:grpSp>
        <p:grpSp>
          <p:nvGrpSpPr>
            <p:cNvPr id="107529" name="Group 11"/>
            <p:cNvGrpSpPr>
              <a:grpSpLocks/>
            </p:cNvGrpSpPr>
            <p:nvPr/>
          </p:nvGrpSpPr>
          <p:grpSpPr bwMode="auto">
            <a:xfrm>
              <a:off x="1474" y="1344"/>
              <a:ext cx="2631" cy="2804"/>
              <a:chOff x="1292" y="1281"/>
              <a:chExt cx="2631" cy="2804"/>
            </a:xfrm>
          </p:grpSpPr>
          <p:grpSp>
            <p:nvGrpSpPr>
              <p:cNvPr id="107548" name="Group 12"/>
              <p:cNvGrpSpPr>
                <a:grpSpLocks/>
              </p:cNvGrpSpPr>
              <p:nvPr/>
            </p:nvGrpSpPr>
            <p:grpSpPr bwMode="auto">
              <a:xfrm>
                <a:off x="2251" y="1316"/>
                <a:ext cx="788" cy="339"/>
                <a:chOff x="5132" y="7288"/>
                <a:chExt cx="948" cy="509"/>
              </a:xfrm>
            </p:grpSpPr>
            <p:sp>
              <p:nvSpPr>
                <p:cNvPr id="107580" name="Rectangle 13"/>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7581" name="Rectangle 14"/>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sp>
            <p:nvSpPr>
              <p:cNvPr id="107549" name="Rectangle 15"/>
              <p:cNvSpPr>
                <a:spLocks noChangeArrowheads="1"/>
              </p:cNvSpPr>
              <p:nvPr/>
            </p:nvSpPr>
            <p:spPr bwMode="auto">
              <a:xfrm>
                <a:off x="3025" y="1281"/>
                <a:ext cx="41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a:t>
                </a:r>
                <a:endParaRPr lang="en-US" altLang="zh-CN" sz="2400"/>
              </a:p>
            </p:txBody>
          </p:sp>
          <p:sp>
            <p:nvSpPr>
              <p:cNvPr id="107550" name="Line 16"/>
              <p:cNvSpPr>
                <a:spLocks noChangeShapeType="1"/>
              </p:cNvSpPr>
              <p:nvPr/>
            </p:nvSpPr>
            <p:spPr bwMode="auto">
              <a:xfrm flipH="1">
                <a:off x="2109" y="1706"/>
                <a:ext cx="389" cy="19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7551" name="Rectangle 17"/>
              <p:cNvSpPr>
                <a:spLocks noChangeArrowheads="1"/>
              </p:cNvSpPr>
              <p:nvPr/>
            </p:nvSpPr>
            <p:spPr bwMode="auto">
              <a:xfrm>
                <a:off x="1304" y="1780"/>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2</a:t>
                </a:r>
                <a:endParaRPr lang="en-US" altLang="zh-CN" sz="2400"/>
              </a:p>
            </p:txBody>
          </p:sp>
          <p:sp>
            <p:nvSpPr>
              <p:cNvPr id="107552" name="Rectangle 18"/>
              <p:cNvSpPr>
                <a:spLocks noChangeArrowheads="1"/>
              </p:cNvSpPr>
              <p:nvPr/>
            </p:nvSpPr>
            <p:spPr bwMode="auto">
              <a:xfrm>
                <a:off x="3513" y="1808"/>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5</a:t>
                </a:r>
                <a:endParaRPr lang="en-US" altLang="zh-CN" sz="2400"/>
              </a:p>
            </p:txBody>
          </p:sp>
          <p:sp>
            <p:nvSpPr>
              <p:cNvPr id="107553" name="Rectangle 19"/>
              <p:cNvSpPr>
                <a:spLocks noChangeArrowheads="1"/>
              </p:cNvSpPr>
              <p:nvPr/>
            </p:nvSpPr>
            <p:spPr bwMode="auto">
              <a:xfrm>
                <a:off x="1292" y="2899"/>
                <a:ext cx="41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4</a:t>
                </a:r>
                <a:endParaRPr lang="en-US" altLang="zh-CN" sz="2400"/>
              </a:p>
            </p:txBody>
          </p:sp>
          <p:sp>
            <p:nvSpPr>
              <p:cNvPr id="107554" name="Line 20"/>
              <p:cNvSpPr>
                <a:spLocks noChangeShapeType="1"/>
              </p:cNvSpPr>
              <p:nvPr/>
            </p:nvSpPr>
            <p:spPr bwMode="auto">
              <a:xfrm flipH="1">
                <a:off x="2617" y="2784"/>
                <a:ext cx="387" cy="75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7555" name="Line 21"/>
              <p:cNvSpPr>
                <a:spLocks noChangeShapeType="1"/>
              </p:cNvSpPr>
              <p:nvPr/>
            </p:nvSpPr>
            <p:spPr bwMode="auto">
              <a:xfrm>
                <a:off x="2055" y="2232"/>
                <a:ext cx="9" cy="23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7556" name="Rectangle 22"/>
              <p:cNvSpPr>
                <a:spLocks noChangeArrowheads="1"/>
              </p:cNvSpPr>
              <p:nvPr/>
            </p:nvSpPr>
            <p:spPr bwMode="auto">
              <a:xfrm>
                <a:off x="1677" y="1899"/>
                <a:ext cx="788" cy="330"/>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solidFill>
                      <a:schemeClr val="bg2"/>
                    </a:solidFill>
                  </a:rPr>
                  <a:t>c = 2</a:t>
                </a:r>
                <a:endParaRPr lang="en-US" altLang="zh-CN"/>
              </a:p>
            </p:txBody>
          </p:sp>
          <p:sp>
            <p:nvSpPr>
              <p:cNvPr id="107557" name="Rectangle 23"/>
              <p:cNvSpPr>
                <a:spLocks noChangeArrowheads="1"/>
              </p:cNvSpPr>
              <p:nvPr/>
            </p:nvSpPr>
            <p:spPr bwMode="auto">
              <a:xfrm>
                <a:off x="1304" y="2348"/>
                <a:ext cx="412"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3</a:t>
                </a:r>
                <a:endParaRPr lang="en-US" altLang="zh-CN" sz="2400"/>
              </a:p>
            </p:txBody>
          </p:sp>
          <p:sp>
            <p:nvSpPr>
              <p:cNvPr id="107558" name="Rectangle 24"/>
              <p:cNvSpPr>
                <a:spLocks noChangeArrowheads="1"/>
              </p:cNvSpPr>
              <p:nvPr/>
            </p:nvSpPr>
            <p:spPr bwMode="auto">
              <a:xfrm>
                <a:off x="3463" y="2347"/>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6</a:t>
                </a:r>
                <a:endParaRPr lang="en-US" altLang="zh-CN" sz="2400"/>
              </a:p>
            </p:txBody>
          </p:sp>
          <p:sp>
            <p:nvSpPr>
              <p:cNvPr id="107559" name="Rectangle 25"/>
              <p:cNvSpPr>
                <a:spLocks noChangeArrowheads="1"/>
              </p:cNvSpPr>
              <p:nvPr/>
            </p:nvSpPr>
            <p:spPr bwMode="auto">
              <a:xfrm>
                <a:off x="1752" y="3439"/>
                <a:ext cx="4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7</a:t>
                </a:r>
                <a:endParaRPr lang="en-US" altLang="zh-CN" sz="2400"/>
              </a:p>
            </p:txBody>
          </p:sp>
          <p:sp>
            <p:nvSpPr>
              <p:cNvPr id="107560" name="Rectangle 26"/>
              <p:cNvSpPr>
                <a:spLocks noChangeArrowheads="1"/>
              </p:cNvSpPr>
              <p:nvPr/>
            </p:nvSpPr>
            <p:spPr bwMode="auto">
              <a:xfrm>
                <a:off x="2144" y="1389"/>
                <a:ext cx="788" cy="329"/>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7561" name="Line 27"/>
              <p:cNvSpPr>
                <a:spLocks noChangeShapeType="1"/>
              </p:cNvSpPr>
              <p:nvPr/>
            </p:nvSpPr>
            <p:spPr bwMode="auto">
              <a:xfrm>
                <a:off x="2650" y="1713"/>
                <a:ext cx="389" cy="19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7562" name="Line 28"/>
              <p:cNvSpPr>
                <a:spLocks noChangeShapeType="1"/>
              </p:cNvSpPr>
              <p:nvPr/>
            </p:nvSpPr>
            <p:spPr bwMode="auto">
              <a:xfrm flipH="1">
                <a:off x="3016" y="2242"/>
                <a:ext cx="9"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7563" name="Line 29"/>
              <p:cNvSpPr>
                <a:spLocks noChangeShapeType="1"/>
              </p:cNvSpPr>
              <p:nvPr/>
            </p:nvSpPr>
            <p:spPr bwMode="auto">
              <a:xfrm flipH="1">
                <a:off x="2057" y="2782"/>
                <a:ext cx="9"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7564" name="Rectangle 30"/>
              <p:cNvSpPr>
                <a:spLocks noChangeArrowheads="1"/>
              </p:cNvSpPr>
              <p:nvPr/>
            </p:nvSpPr>
            <p:spPr bwMode="auto">
              <a:xfrm>
                <a:off x="1671" y="2450"/>
                <a:ext cx="790" cy="329"/>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7565" name="Rectangle 31"/>
              <p:cNvSpPr>
                <a:spLocks noChangeArrowheads="1"/>
              </p:cNvSpPr>
              <p:nvPr/>
            </p:nvSpPr>
            <p:spPr bwMode="auto">
              <a:xfrm>
                <a:off x="2631" y="2450"/>
                <a:ext cx="789" cy="329"/>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7566" name="Rectangle 32"/>
              <p:cNvSpPr>
                <a:spLocks noChangeArrowheads="1"/>
              </p:cNvSpPr>
              <p:nvPr/>
            </p:nvSpPr>
            <p:spPr bwMode="auto">
              <a:xfrm>
                <a:off x="1660" y="3001"/>
                <a:ext cx="788" cy="33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7567" name="Rectangle 33"/>
              <p:cNvSpPr>
                <a:spLocks noChangeArrowheads="1"/>
              </p:cNvSpPr>
              <p:nvPr/>
            </p:nvSpPr>
            <p:spPr bwMode="auto">
              <a:xfrm>
                <a:off x="2132" y="3529"/>
                <a:ext cx="789" cy="331"/>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d = b + c</a:t>
                </a:r>
              </a:p>
            </p:txBody>
          </p:sp>
          <p:sp>
            <p:nvSpPr>
              <p:cNvPr id="107568" name="Rectangle 34"/>
              <p:cNvSpPr>
                <a:spLocks noChangeArrowheads="1"/>
              </p:cNvSpPr>
              <p:nvPr/>
            </p:nvSpPr>
            <p:spPr bwMode="auto">
              <a:xfrm>
                <a:off x="2629" y="1908"/>
                <a:ext cx="789" cy="33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a = b +</a:t>
                </a:r>
                <a:r>
                  <a:rPr lang="en-US" altLang="zh-CN" sz="2400" b="0"/>
                  <a:t> </a:t>
                </a:r>
                <a:r>
                  <a:rPr lang="en-US" altLang="zh-CN" sz="2400"/>
                  <a:t>c</a:t>
                </a:r>
              </a:p>
            </p:txBody>
          </p:sp>
          <p:sp>
            <p:nvSpPr>
              <p:cNvPr id="107569" name="Line 35"/>
              <p:cNvSpPr>
                <a:spLocks noChangeShapeType="1"/>
              </p:cNvSpPr>
              <p:nvPr/>
            </p:nvSpPr>
            <p:spPr bwMode="auto">
              <a:xfrm>
                <a:off x="2064" y="3336"/>
                <a:ext cx="389" cy="19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7570" name="Line 36"/>
              <p:cNvSpPr>
                <a:spLocks noChangeShapeType="1"/>
              </p:cNvSpPr>
              <p:nvPr/>
            </p:nvSpPr>
            <p:spPr bwMode="auto">
              <a:xfrm flipH="1">
                <a:off x="2519" y="3853"/>
                <a:ext cx="8"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107571" name="Group 37"/>
              <p:cNvGrpSpPr>
                <a:grpSpLocks/>
              </p:cNvGrpSpPr>
              <p:nvPr/>
            </p:nvGrpSpPr>
            <p:grpSpPr bwMode="auto">
              <a:xfrm>
                <a:off x="1777" y="1826"/>
                <a:ext cx="788" cy="341"/>
                <a:chOff x="5132" y="7288"/>
                <a:chExt cx="948" cy="509"/>
              </a:xfrm>
            </p:grpSpPr>
            <p:sp>
              <p:nvSpPr>
                <p:cNvPr id="107578" name="Rectangle 38"/>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2400">
                    <a:solidFill>
                      <a:schemeClr val="bg2"/>
                    </a:solidFill>
                  </a:endParaRPr>
                </a:p>
                <a:p>
                  <a:pPr marL="342900" indent="-342900" algn="just"/>
                  <a:endParaRPr lang="zh-CN" altLang="en-US" sz="2400">
                    <a:solidFill>
                      <a:schemeClr val="bg2"/>
                    </a:solidFill>
                  </a:endParaRPr>
                </a:p>
                <a:p>
                  <a:pPr marL="342900" indent="-342900"/>
                  <a:endParaRPr lang="zh-CN" altLang="en-US"/>
                </a:p>
              </p:txBody>
            </p:sp>
            <p:sp>
              <p:nvSpPr>
                <p:cNvPr id="107579" name="Rectangle 39"/>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nvGrpSpPr>
              <p:cNvPr id="107572" name="Group 40"/>
              <p:cNvGrpSpPr>
                <a:grpSpLocks/>
              </p:cNvGrpSpPr>
              <p:nvPr/>
            </p:nvGrpSpPr>
            <p:grpSpPr bwMode="auto">
              <a:xfrm>
                <a:off x="2725" y="1836"/>
                <a:ext cx="788" cy="339"/>
                <a:chOff x="5132" y="7288"/>
                <a:chExt cx="948" cy="509"/>
              </a:xfrm>
            </p:grpSpPr>
            <p:sp>
              <p:nvSpPr>
                <p:cNvPr id="107576" name="Rectangle 41"/>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7577" name="Rectangle 42"/>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nvGrpSpPr>
              <p:cNvPr id="107573" name="Group 43"/>
              <p:cNvGrpSpPr>
                <a:grpSpLocks/>
              </p:cNvGrpSpPr>
              <p:nvPr/>
            </p:nvGrpSpPr>
            <p:grpSpPr bwMode="auto">
              <a:xfrm>
                <a:off x="1752" y="2377"/>
                <a:ext cx="788" cy="338"/>
                <a:chOff x="5132" y="7288"/>
                <a:chExt cx="948" cy="509"/>
              </a:xfrm>
            </p:grpSpPr>
            <p:sp>
              <p:nvSpPr>
                <p:cNvPr id="107574" name="Rectangle 44"/>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7575" name="Rectangle 45"/>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grpSp>
          <p:nvGrpSpPr>
            <p:cNvPr id="107530" name="Group 46"/>
            <p:cNvGrpSpPr>
              <a:grpSpLocks/>
            </p:cNvGrpSpPr>
            <p:nvPr/>
          </p:nvGrpSpPr>
          <p:grpSpPr bwMode="auto">
            <a:xfrm>
              <a:off x="4014" y="1706"/>
              <a:ext cx="1394" cy="2223"/>
              <a:chOff x="4014" y="1706"/>
              <a:chExt cx="1394" cy="2223"/>
            </a:xfrm>
          </p:grpSpPr>
          <p:sp>
            <p:nvSpPr>
              <p:cNvPr id="107534" name="Freeform 47"/>
              <p:cNvSpPr>
                <a:spLocks/>
              </p:cNvSpPr>
              <p:nvPr/>
            </p:nvSpPr>
            <p:spPr bwMode="auto">
              <a:xfrm>
                <a:off x="4100" y="2637"/>
                <a:ext cx="322" cy="567"/>
              </a:xfrm>
              <a:custGeom>
                <a:avLst/>
                <a:gdLst>
                  <a:gd name="T0" fmla="*/ 141 w 394"/>
                  <a:gd name="T1" fmla="*/ 167 h 853"/>
                  <a:gd name="T2" fmla="*/ 40 w 394"/>
                  <a:gd name="T3" fmla="*/ 137 h 853"/>
                  <a:gd name="T4" fmla="*/ 0 w 394"/>
                  <a:gd name="T5" fmla="*/ 88 h 853"/>
                  <a:gd name="T6" fmla="*/ 40 w 394"/>
                  <a:gd name="T7" fmla="*/ 29 h 853"/>
                  <a:gd name="T8" fmla="*/ 176 w 394"/>
                  <a:gd name="T9" fmla="*/ 0 h 8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853">
                    <a:moveTo>
                      <a:pt x="315" y="853"/>
                    </a:moveTo>
                    <a:cubicBezTo>
                      <a:pt x="278" y="828"/>
                      <a:pt x="142" y="770"/>
                      <a:pt x="90" y="703"/>
                    </a:cubicBezTo>
                    <a:cubicBezTo>
                      <a:pt x="38" y="636"/>
                      <a:pt x="0" y="540"/>
                      <a:pt x="0" y="448"/>
                    </a:cubicBezTo>
                    <a:cubicBezTo>
                      <a:pt x="0" y="356"/>
                      <a:pt x="24" y="223"/>
                      <a:pt x="90" y="148"/>
                    </a:cubicBezTo>
                    <a:cubicBezTo>
                      <a:pt x="156" y="73"/>
                      <a:pt x="331" y="31"/>
                      <a:pt x="394"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35" name="Line 48"/>
              <p:cNvSpPr>
                <a:spLocks noChangeShapeType="1"/>
              </p:cNvSpPr>
              <p:nvPr/>
            </p:nvSpPr>
            <p:spPr bwMode="auto">
              <a:xfrm flipH="1">
                <a:off x="4806" y="1706"/>
                <a:ext cx="8"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7536" name="Line 49"/>
              <p:cNvSpPr>
                <a:spLocks noChangeShapeType="1"/>
              </p:cNvSpPr>
              <p:nvPr/>
            </p:nvSpPr>
            <p:spPr bwMode="auto">
              <a:xfrm flipH="1">
                <a:off x="4781" y="3372"/>
                <a:ext cx="9"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7537" name="Line 50"/>
              <p:cNvSpPr>
                <a:spLocks noChangeShapeType="1"/>
              </p:cNvSpPr>
              <p:nvPr/>
            </p:nvSpPr>
            <p:spPr bwMode="auto">
              <a:xfrm flipH="1">
                <a:off x="4781" y="2823"/>
                <a:ext cx="9" cy="23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7538" name="Line 51"/>
              <p:cNvSpPr>
                <a:spLocks noChangeShapeType="1"/>
              </p:cNvSpPr>
              <p:nvPr/>
            </p:nvSpPr>
            <p:spPr bwMode="auto">
              <a:xfrm flipH="1">
                <a:off x="4806" y="2255"/>
                <a:ext cx="8"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7539" name="Rectangle 52"/>
              <p:cNvSpPr>
                <a:spLocks noChangeArrowheads="1"/>
              </p:cNvSpPr>
              <p:nvPr/>
            </p:nvSpPr>
            <p:spPr bwMode="auto">
              <a:xfrm>
                <a:off x="4390" y="3601"/>
                <a:ext cx="773" cy="328"/>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a:p>
            </p:txBody>
          </p:sp>
          <p:sp>
            <p:nvSpPr>
              <p:cNvPr id="107540" name="Rectangle 53"/>
              <p:cNvSpPr>
                <a:spLocks noChangeArrowheads="1"/>
              </p:cNvSpPr>
              <p:nvPr/>
            </p:nvSpPr>
            <p:spPr bwMode="auto">
              <a:xfrm>
                <a:off x="4392" y="3041"/>
                <a:ext cx="773" cy="328"/>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7541" name="Rectangle 54"/>
              <p:cNvSpPr>
                <a:spLocks noChangeArrowheads="1"/>
              </p:cNvSpPr>
              <p:nvPr/>
            </p:nvSpPr>
            <p:spPr bwMode="auto">
              <a:xfrm>
                <a:off x="4416" y="1934"/>
                <a:ext cx="774" cy="329"/>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7542" name="Rectangle 55"/>
              <p:cNvSpPr>
                <a:spLocks noChangeArrowheads="1"/>
              </p:cNvSpPr>
              <p:nvPr/>
            </p:nvSpPr>
            <p:spPr bwMode="auto">
              <a:xfrm>
                <a:off x="4402" y="2491"/>
                <a:ext cx="773" cy="327"/>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e = b + c</a:t>
                </a:r>
              </a:p>
            </p:txBody>
          </p:sp>
          <p:sp>
            <p:nvSpPr>
              <p:cNvPr id="107543" name="Rectangle 56"/>
              <p:cNvSpPr>
                <a:spLocks noChangeArrowheads="1"/>
              </p:cNvSpPr>
              <p:nvPr/>
            </p:nvSpPr>
            <p:spPr bwMode="auto">
              <a:xfrm>
                <a:off x="4053" y="1832"/>
                <a:ext cx="40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8</a:t>
                </a:r>
                <a:endParaRPr lang="en-US" altLang="zh-CN" sz="2400"/>
              </a:p>
            </p:txBody>
          </p:sp>
          <p:sp>
            <p:nvSpPr>
              <p:cNvPr id="107544" name="Rectangle 57"/>
              <p:cNvSpPr>
                <a:spLocks noChangeArrowheads="1"/>
              </p:cNvSpPr>
              <p:nvPr/>
            </p:nvSpPr>
            <p:spPr bwMode="auto">
              <a:xfrm>
                <a:off x="4016" y="2391"/>
                <a:ext cx="404"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9</a:t>
                </a:r>
                <a:endParaRPr lang="en-US" altLang="zh-CN" sz="2400"/>
              </a:p>
            </p:txBody>
          </p:sp>
          <p:sp>
            <p:nvSpPr>
              <p:cNvPr id="107545" name="Rectangle 58"/>
              <p:cNvSpPr>
                <a:spLocks noChangeArrowheads="1"/>
              </p:cNvSpPr>
              <p:nvPr/>
            </p:nvSpPr>
            <p:spPr bwMode="auto">
              <a:xfrm>
                <a:off x="4014" y="3067"/>
                <a:ext cx="47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10</a:t>
                </a:r>
                <a:endParaRPr lang="en-US" altLang="zh-CN" sz="2400"/>
              </a:p>
            </p:txBody>
          </p:sp>
          <p:sp>
            <p:nvSpPr>
              <p:cNvPr id="107546" name="Rectangle 59"/>
              <p:cNvSpPr>
                <a:spLocks noChangeArrowheads="1"/>
              </p:cNvSpPr>
              <p:nvPr/>
            </p:nvSpPr>
            <p:spPr bwMode="auto">
              <a:xfrm>
                <a:off x="4042" y="3508"/>
                <a:ext cx="43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11</a:t>
                </a:r>
                <a:endParaRPr lang="en-US" altLang="zh-CN" sz="2400"/>
              </a:p>
            </p:txBody>
          </p:sp>
          <p:sp>
            <p:nvSpPr>
              <p:cNvPr id="107547" name="Freeform 60"/>
              <p:cNvSpPr>
                <a:spLocks/>
              </p:cNvSpPr>
              <p:nvPr/>
            </p:nvSpPr>
            <p:spPr bwMode="auto">
              <a:xfrm>
                <a:off x="4950" y="2273"/>
                <a:ext cx="458" cy="1325"/>
              </a:xfrm>
              <a:custGeom>
                <a:avLst/>
                <a:gdLst>
                  <a:gd name="T0" fmla="*/ 0 w 458"/>
                  <a:gd name="T1" fmla="*/ 0 h 1325"/>
                  <a:gd name="T2" fmla="*/ 289 w 458"/>
                  <a:gd name="T3" fmla="*/ 154 h 1325"/>
                  <a:gd name="T4" fmla="*/ 426 w 458"/>
                  <a:gd name="T5" fmla="*/ 484 h 1325"/>
                  <a:gd name="T6" fmla="*/ 440 w 458"/>
                  <a:gd name="T7" fmla="*/ 895 h 1325"/>
                  <a:gd name="T8" fmla="*/ 316 w 458"/>
                  <a:gd name="T9" fmla="*/ 1142 h 1325"/>
                  <a:gd name="T10" fmla="*/ 33 w 458"/>
                  <a:gd name="T11" fmla="*/ 1325 h 1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8" h="1325">
                    <a:moveTo>
                      <a:pt x="0" y="0"/>
                    </a:moveTo>
                    <a:cubicBezTo>
                      <a:pt x="48" y="26"/>
                      <a:pt x="218" y="73"/>
                      <a:pt x="289" y="154"/>
                    </a:cubicBezTo>
                    <a:cubicBezTo>
                      <a:pt x="360" y="235"/>
                      <a:pt x="401" y="361"/>
                      <a:pt x="426" y="484"/>
                    </a:cubicBezTo>
                    <a:cubicBezTo>
                      <a:pt x="451" y="607"/>
                      <a:pt x="458" y="785"/>
                      <a:pt x="440" y="895"/>
                    </a:cubicBezTo>
                    <a:cubicBezTo>
                      <a:pt x="422" y="1005"/>
                      <a:pt x="384" y="1070"/>
                      <a:pt x="316" y="1142"/>
                    </a:cubicBezTo>
                    <a:cubicBezTo>
                      <a:pt x="248" y="1214"/>
                      <a:pt x="92" y="1287"/>
                      <a:pt x="33" y="13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7531" name="Line 61"/>
            <p:cNvSpPr>
              <a:spLocks noChangeShapeType="1"/>
            </p:cNvSpPr>
            <p:nvPr/>
          </p:nvSpPr>
          <p:spPr bwMode="auto">
            <a:xfrm>
              <a:off x="4014" y="1707"/>
              <a:ext cx="0" cy="24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2" name="Line 62"/>
            <p:cNvSpPr>
              <a:spLocks noChangeShapeType="1"/>
            </p:cNvSpPr>
            <p:nvPr/>
          </p:nvSpPr>
          <p:spPr bwMode="auto">
            <a:xfrm>
              <a:off x="2699" y="4121"/>
              <a:ext cx="131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7533" name="Line 63"/>
            <p:cNvSpPr>
              <a:spLocks noChangeShapeType="1"/>
            </p:cNvSpPr>
            <p:nvPr/>
          </p:nvSpPr>
          <p:spPr bwMode="auto">
            <a:xfrm>
              <a:off x="4014" y="1707"/>
              <a:ext cx="79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7525" name="Rectangle 64"/>
          <p:cNvSpPr>
            <a:spLocks noChangeArrowheads="1"/>
          </p:cNvSpPr>
          <p:nvPr/>
        </p:nvSpPr>
        <p:spPr bwMode="auto">
          <a:xfrm>
            <a:off x="223838" y="2033588"/>
            <a:ext cx="2727325" cy="454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lstStyle/>
          <a:p>
            <a:pPr marL="342900" indent="-342900"/>
            <a:r>
              <a:rPr lang="pt-BR" altLang="zh-CN" sz="2800"/>
              <a:t>2</a:t>
            </a:r>
            <a:r>
              <a:rPr lang="zh-CN" altLang="pt-BR" sz="2800"/>
              <a:t>、表达式的副</a:t>
            </a:r>
          </a:p>
          <a:p>
            <a:pPr marL="342900" indent="-342900"/>
            <a:r>
              <a:rPr lang="zh-CN" altLang="pt-BR" sz="2800"/>
              <a:t>本被放置到该表</a:t>
            </a:r>
          </a:p>
          <a:p>
            <a:pPr marL="342900" indent="-342900"/>
            <a:r>
              <a:rPr lang="zh-CN" altLang="pt-BR" sz="2800"/>
              <a:t>达式最早被期望</a:t>
            </a:r>
          </a:p>
          <a:p>
            <a:pPr marL="342900" indent="-342900"/>
            <a:r>
              <a:rPr lang="zh-CN" altLang="pt-BR" sz="2800"/>
              <a:t>的程序点</a:t>
            </a:r>
            <a:r>
              <a:rPr lang="pt-BR" altLang="zh-CN" sz="2800"/>
              <a:t>(</a:t>
            </a:r>
            <a:r>
              <a:rPr lang="pt-BR" altLang="zh-CN" sz="2800" i="1"/>
              <a:t>B</a:t>
            </a:r>
            <a:r>
              <a:rPr lang="pt-BR" altLang="zh-CN" sz="2800" baseline="-25000"/>
              <a:t>3</a:t>
            </a:r>
            <a:r>
              <a:rPr lang="pt-BR" altLang="zh-CN" sz="2800"/>
              <a:t>, </a:t>
            </a:r>
            <a:r>
              <a:rPr lang="pt-BR" altLang="zh-CN" sz="2800" i="1"/>
              <a:t>B</a:t>
            </a:r>
            <a:r>
              <a:rPr lang="pt-BR" altLang="zh-CN" sz="2800" baseline="-25000"/>
              <a:t>5</a:t>
            </a:r>
            <a:r>
              <a:rPr lang="pt-BR" altLang="zh-CN" sz="2800"/>
              <a:t>)</a:t>
            </a:r>
          </a:p>
          <a:p>
            <a:pPr marL="342900" indent="-342900"/>
            <a:r>
              <a:rPr lang="zh-CN" altLang="pt-BR" sz="2800">
                <a:sym typeface="Symbol" pitchFamily="18" charset="2"/>
              </a:rPr>
              <a:t> 需要定义</a:t>
            </a:r>
            <a:r>
              <a:rPr lang="zh-CN" altLang="pt-BR" sz="2800">
                <a:solidFill>
                  <a:srgbClr val="00FF00"/>
                </a:solidFill>
                <a:sym typeface="Symbol" pitchFamily="18" charset="2"/>
              </a:rPr>
              <a:t>可用</a:t>
            </a:r>
          </a:p>
          <a:p>
            <a:pPr marL="342900" indent="-342900"/>
            <a:r>
              <a:rPr lang="zh-CN" altLang="pt-BR" sz="2800">
                <a:sym typeface="Symbol" pitchFamily="18" charset="2"/>
              </a:rPr>
              <a:t>表达式数据流问</a:t>
            </a:r>
          </a:p>
          <a:p>
            <a:pPr marL="342900" indent="-342900"/>
            <a:r>
              <a:rPr lang="zh-CN" altLang="pt-BR" sz="2800">
                <a:sym typeface="Symbol" pitchFamily="18" charset="2"/>
              </a:rPr>
              <a:t>题</a:t>
            </a:r>
          </a:p>
          <a:p>
            <a:pPr marL="342900" indent="-342900"/>
            <a:r>
              <a:rPr lang="zh-CN" altLang="pt-BR" sz="2800">
                <a:sym typeface="Symbol" pitchFamily="18" charset="2"/>
              </a:rPr>
              <a:t> 表达式在点</a:t>
            </a:r>
            <a:r>
              <a:rPr lang="pt-BR" altLang="zh-CN" sz="2800" i="1">
                <a:sym typeface="Symbol" pitchFamily="18" charset="2"/>
              </a:rPr>
              <a:t>p</a:t>
            </a:r>
            <a:r>
              <a:rPr lang="zh-CN" altLang="pt-BR" sz="2800">
                <a:sym typeface="Symbol" pitchFamily="18" charset="2"/>
              </a:rPr>
              <a:t>可</a:t>
            </a:r>
          </a:p>
          <a:p>
            <a:pPr marL="342900" indent="-342900"/>
            <a:r>
              <a:rPr lang="zh-CN" altLang="pt-BR" sz="2800">
                <a:sym typeface="Symbol" pitchFamily="18" charset="2"/>
              </a:rPr>
              <a:t>用，若在到达</a:t>
            </a:r>
            <a:r>
              <a:rPr lang="pt-BR" altLang="zh-CN" sz="2800" i="1">
                <a:sym typeface="Symbol" pitchFamily="18" charset="2"/>
              </a:rPr>
              <a:t>p</a:t>
            </a:r>
          </a:p>
          <a:p>
            <a:pPr marL="342900" indent="-342900"/>
            <a:r>
              <a:rPr lang="zh-CN" altLang="pt-BR" sz="2800">
                <a:sym typeface="Symbol" pitchFamily="18" charset="2"/>
              </a:rPr>
              <a:t>的所有路径上它</a:t>
            </a:r>
          </a:p>
          <a:p>
            <a:pPr marL="342900" indent="-342900"/>
            <a:r>
              <a:rPr lang="zh-CN" altLang="pt-BR" sz="2800">
                <a:sym typeface="Symbol" pitchFamily="18" charset="2"/>
              </a:rPr>
              <a:t>都被预期</a:t>
            </a:r>
          </a:p>
        </p:txBody>
      </p:sp>
      <p:sp>
        <p:nvSpPr>
          <p:cNvPr id="107526" name="Line 65"/>
          <p:cNvSpPr>
            <a:spLocks noChangeShapeType="1"/>
          </p:cNvSpPr>
          <p:nvPr/>
        </p:nvSpPr>
        <p:spPr bwMode="auto">
          <a:xfrm>
            <a:off x="2906713" y="1943100"/>
            <a:ext cx="0" cy="463550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108547" name="Rectangle 3"/>
          <p:cNvSpPr>
            <a:spLocks noGrp="1" noChangeArrowheads="1"/>
          </p:cNvSpPr>
          <p:nvPr>
            <p:ph idx="1"/>
          </p:nvPr>
        </p:nvSpPr>
        <p:spPr>
          <a:xfrm>
            <a:off x="287338" y="1438275"/>
            <a:ext cx="4387850" cy="641350"/>
          </a:xfrm>
          <a:noFill/>
        </p:spPr>
        <p:txBody>
          <a:bodyPr/>
          <a:lstStyle/>
          <a:p>
            <a:pPr>
              <a:buFontTx/>
              <a:buNone/>
            </a:pPr>
            <a:r>
              <a:rPr lang="en-US" altLang="zh-CN" b="1" smtClean="0"/>
              <a:t>9.5.5 </a:t>
            </a:r>
            <a:r>
              <a:rPr lang="zh-CN" altLang="en-US" b="1" smtClean="0"/>
              <a:t>惰性代码移动算法</a:t>
            </a:r>
          </a:p>
        </p:txBody>
      </p:sp>
      <p:sp>
        <p:nvSpPr>
          <p:cNvPr id="108548" name="Rectangle 64"/>
          <p:cNvSpPr>
            <a:spLocks noChangeArrowheads="1"/>
          </p:cNvSpPr>
          <p:nvPr/>
        </p:nvSpPr>
        <p:spPr bwMode="auto">
          <a:xfrm>
            <a:off x="223838" y="2033588"/>
            <a:ext cx="2727325" cy="454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lstStyle/>
          <a:p>
            <a:pPr marL="342900" indent="-342900"/>
            <a:r>
              <a:rPr lang="pt-BR" altLang="zh-CN" sz="2800"/>
              <a:t>3</a:t>
            </a:r>
            <a:r>
              <a:rPr lang="zh-CN" altLang="pt-BR" sz="2800"/>
              <a:t>、在</a:t>
            </a:r>
            <a:r>
              <a:rPr lang="zh-CN" altLang="en-US" sz="2800"/>
              <a:t>保语义且</a:t>
            </a:r>
          </a:p>
          <a:p>
            <a:pPr marL="342900" indent="-342900"/>
            <a:r>
              <a:rPr lang="zh-CN" altLang="en-US" sz="2800"/>
              <a:t>最小化冗余前提</a:t>
            </a:r>
          </a:p>
          <a:p>
            <a:pPr marL="342900" indent="-342900"/>
            <a:r>
              <a:rPr lang="zh-CN" altLang="en-US" sz="2800"/>
              <a:t>下，尽可能延迟</a:t>
            </a:r>
          </a:p>
          <a:p>
            <a:pPr marL="342900" indent="-342900"/>
            <a:r>
              <a:rPr lang="zh-CN" altLang="en-US" sz="2800"/>
              <a:t>表达式的计算</a:t>
            </a:r>
          </a:p>
          <a:p>
            <a:pPr marL="342900" indent="-342900"/>
            <a:r>
              <a:rPr lang="zh-CN" altLang="en-US" sz="2800">
                <a:sym typeface="Symbol" pitchFamily="18" charset="2"/>
              </a:rPr>
              <a:t> 放置在从可延</a:t>
            </a:r>
          </a:p>
          <a:p>
            <a:pPr marL="342900" indent="-342900"/>
            <a:r>
              <a:rPr lang="zh-CN" altLang="en-US" sz="2800">
                <a:sym typeface="Symbol" pitchFamily="18" charset="2"/>
              </a:rPr>
              <a:t>迟到不可延迟的</a:t>
            </a:r>
          </a:p>
          <a:p>
            <a:pPr marL="342900" indent="-342900"/>
            <a:r>
              <a:rPr lang="zh-CN" altLang="en-US" sz="2800">
                <a:sym typeface="Symbol" pitchFamily="18" charset="2"/>
              </a:rPr>
              <a:t>边界上</a:t>
            </a:r>
            <a:r>
              <a:rPr lang="pt-BR" altLang="zh-CN" sz="2800"/>
              <a:t>(</a:t>
            </a:r>
            <a:r>
              <a:rPr lang="pt-BR" altLang="zh-CN" sz="2800" i="1"/>
              <a:t>B</a:t>
            </a:r>
            <a:r>
              <a:rPr lang="pt-BR" altLang="zh-CN" sz="2800" baseline="-25000"/>
              <a:t>4</a:t>
            </a:r>
            <a:r>
              <a:rPr lang="pt-BR" altLang="zh-CN" sz="2800"/>
              <a:t>, </a:t>
            </a:r>
            <a:r>
              <a:rPr lang="pt-BR" altLang="zh-CN" sz="2800" i="1"/>
              <a:t>B</a:t>
            </a:r>
            <a:r>
              <a:rPr lang="pt-BR" altLang="zh-CN" sz="2800" baseline="-25000"/>
              <a:t>5</a:t>
            </a:r>
            <a:r>
              <a:rPr lang="pt-BR" altLang="zh-CN" sz="2800"/>
              <a:t>)</a:t>
            </a:r>
            <a:endParaRPr lang="zh-CN" altLang="en-US" sz="2800">
              <a:sym typeface="Symbol" pitchFamily="18" charset="2"/>
            </a:endParaRPr>
          </a:p>
          <a:p>
            <a:pPr marL="342900" indent="-342900"/>
            <a:r>
              <a:rPr lang="zh-CN" altLang="en-US">
                <a:sym typeface="Symbol" pitchFamily="18" charset="2"/>
              </a:rPr>
              <a:t> </a:t>
            </a:r>
            <a:r>
              <a:rPr lang="zh-CN" altLang="pt-BR" sz="2800">
                <a:sym typeface="Symbol" pitchFamily="18" charset="2"/>
              </a:rPr>
              <a:t>需要定义</a:t>
            </a:r>
            <a:r>
              <a:rPr lang="zh-CN" altLang="pt-BR" sz="2800">
                <a:solidFill>
                  <a:srgbClr val="00FF00"/>
                </a:solidFill>
                <a:sym typeface="Symbol" pitchFamily="18" charset="2"/>
              </a:rPr>
              <a:t>可延</a:t>
            </a:r>
          </a:p>
          <a:p>
            <a:pPr marL="342900" indent="-342900"/>
            <a:r>
              <a:rPr lang="zh-CN" altLang="pt-BR" sz="2800">
                <a:solidFill>
                  <a:srgbClr val="00FF00"/>
                </a:solidFill>
                <a:sym typeface="Symbol" pitchFamily="18" charset="2"/>
              </a:rPr>
              <a:t>迟</a:t>
            </a:r>
            <a:r>
              <a:rPr lang="zh-CN" altLang="pt-BR" sz="2800">
                <a:sym typeface="Symbol" pitchFamily="18" charset="2"/>
              </a:rPr>
              <a:t>表达式数据流</a:t>
            </a:r>
          </a:p>
          <a:p>
            <a:pPr marL="342900" indent="-342900"/>
            <a:r>
              <a:rPr lang="zh-CN" altLang="pt-BR" sz="2800">
                <a:sym typeface="Symbol" pitchFamily="18" charset="2"/>
              </a:rPr>
              <a:t>问题</a:t>
            </a:r>
          </a:p>
        </p:txBody>
      </p:sp>
      <p:grpSp>
        <p:nvGrpSpPr>
          <p:cNvPr id="108549" name="Group 70"/>
          <p:cNvGrpSpPr>
            <a:grpSpLocks/>
          </p:cNvGrpSpPr>
          <p:nvPr/>
        </p:nvGrpSpPr>
        <p:grpSpPr bwMode="auto">
          <a:xfrm>
            <a:off x="2790825" y="1089025"/>
            <a:ext cx="6507163" cy="5495925"/>
            <a:chOff x="1758" y="686"/>
            <a:chExt cx="4099" cy="3462"/>
          </a:xfrm>
        </p:grpSpPr>
        <p:grpSp>
          <p:nvGrpSpPr>
            <p:cNvPr id="108550" name="Group 5"/>
            <p:cNvGrpSpPr>
              <a:grpSpLocks/>
            </p:cNvGrpSpPr>
            <p:nvPr/>
          </p:nvGrpSpPr>
          <p:grpSpPr bwMode="auto">
            <a:xfrm>
              <a:off x="3958" y="686"/>
              <a:ext cx="1021" cy="652"/>
              <a:chOff x="3503" y="686"/>
              <a:chExt cx="1021" cy="652"/>
            </a:xfrm>
          </p:grpSpPr>
          <p:sp>
            <p:nvSpPr>
              <p:cNvPr id="108601" name="Rectangle 6"/>
              <p:cNvSpPr>
                <a:spLocks noChangeArrowheads="1"/>
              </p:cNvSpPr>
              <p:nvPr/>
            </p:nvSpPr>
            <p:spPr bwMode="auto">
              <a:xfrm>
                <a:off x="3552" y="1028"/>
                <a:ext cx="666" cy="31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8602" name="Rectangle 7"/>
              <p:cNvSpPr>
                <a:spLocks noChangeArrowheads="1"/>
              </p:cNvSpPr>
              <p:nvPr/>
            </p:nvSpPr>
            <p:spPr bwMode="auto">
              <a:xfrm>
                <a:off x="3503" y="686"/>
                <a:ext cx="1021"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zh-CN" altLang="en-US" sz="2400"/>
                  <a:t>最早的</a:t>
                </a:r>
              </a:p>
            </p:txBody>
          </p:sp>
        </p:grpSp>
        <p:grpSp>
          <p:nvGrpSpPr>
            <p:cNvPr id="108551" name="Group 8"/>
            <p:cNvGrpSpPr>
              <a:grpSpLocks/>
            </p:cNvGrpSpPr>
            <p:nvPr/>
          </p:nvGrpSpPr>
          <p:grpSpPr bwMode="auto">
            <a:xfrm>
              <a:off x="4865" y="686"/>
              <a:ext cx="992" cy="652"/>
              <a:chOff x="4553" y="799"/>
              <a:chExt cx="992" cy="652"/>
            </a:xfrm>
          </p:grpSpPr>
          <p:sp>
            <p:nvSpPr>
              <p:cNvPr id="108599" name="Rectangle 9"/>
              <p:cNvSpPr>
                <a:spLocks noChangeArrowheads="1"/>
              </p:cNvSpPr>
              <p:nvPr/>
            </p:nvSpPr>
            <p:spPr bwMode="auto">
              <a:xfrm>
                <a:off x="4635" y="1149"/>
                <a:ext cx="649" cy="302"/>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8600" name="Rectangle 10"/>
              <p:cNvSpPr>
                <a:spLocks noChangeArrowheads="1"/>
              </p:cNvSpPr>
              <p:nvPr/>
            </p:nvSpPr>
            <p:spPr bwMode="auto">
              <a:xfrm>
                <a:off x="4553" y="799"/>
                <a:ext cx="99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zh-CN" altLang="en-US" sz="2400"/>
                  <a:t>可延迟的</a:t>
                </a:r>
              </a:p>
            </p:txBody>
          </p:sp>
        </p:grpSp>
        <p:sp>
          <p:nvSpPr>
            <p:cNvPr id="108552" name="Rectangle 15"/>
            <p:cNvSpPr>
              <a:spLocks noChangeArrowheads="1"/>
            </p:cNvSpPr>
            <p:nvPr/>
          </p:nvSpPr>
          <p:spPr bwMode="auto">
            <a:xfrm>
              <a:off x="3491" y="1344"/>
              <a:ext cx="41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a:t>
              </a:r>
              <a:endParaRPr lang="en-US" altLang="zh-CN" sz="2400"/>
            </a:p>
          </p:txBody>
        </p:sp>
        <p:sp>
          <p:nvSpPr>
            <p:cNvPr id="108553" name="Line 16"/>
            <p:cNvSpPr>
              <a:spLocks noChangeShapeType="1"/>
            </p:cNvSpPr>
            <p:nvPr/>
          </p:nvSpPr>
          <p:spPr bwMode="auto">
            <a:xfrm flipH="1">
              <a:off x="2575" y="1769"/>
              <a:ext cx="389" cy="19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8554" name="Rectangle 17"/>
            <p:cNvSpPr>
              <a:spLocks noChangeArrowheads="1"/>
            </p:cNvSpPr>
            <p:nvPr/>
          </p:nvSpPr>
          <p:spPr bwMode="auto">
            <a:xfrm>
              <a:off x="1770" y="1843"/>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2</a:t>
              </a:r>
              <a:endParaRPr lang="en-US" altLang="zh-CN" sz="2400"/>
            </a:p>
          </p:txBody>
        </p:sp>
        <p:sp>
          <p:nvSpPr>
            <p:cNvPr id="108555" name="Rectangle 18"/>
            <p:cNvSpPr>
              <a:spLocks noChangeArrowheads="1"/>
            </p:cNvSpPr>
            <p:nvPr/>
          </p:nvSpPr>
          <p:spPr bwMode="auto">
            <a:xfrm>
              <a:off x="3979" y="1871"/>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5</a:t>
              </a:r>
              <a:endParaRPr lang="en-US" altLang="zh-CN" sz="2400"/>
            </a:p>
          </p:txBody>
        </p:sp>
        <p:sp>
          <p:nvSpPr>
            <p:cNvPr id="108556" name="Rectangle 19"/>
            <p:cNvSpPr>
              <a:spLocks noChangeArrowheads="1"/>
            </p:cNvSpPr>
            <p:nvPr/>
          </p:nvSpPr>
          <p:spPr bwMode="auto">
            <a:xfrm>
              <a:off x="1758" y="2962"/>
              <a:ext cx="41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4</a:t>
              </a:r>
              <a:endParaRPr lang="en-US" altLang="zh-CN" sz="2400"/>
            </a:p>
          </p:txBody>
        </p:sp>
        <p:sp>
          <p:nvSpPr>
            <p:cNvPr id="108557" name="Line 20"/>
            <p:cNvSpPr>
              <a:spLocks noChangeShapeType="1"/>
            </p:cNvSpPr>
            <p:nvPr/>
          </p:nvSpPr>
          <p:spPr bwMode="auto">
            <a:xfrm flipH="1">
              <a:off x="3083" y="2847"/>
              <a:ext cx="387" cy="75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8558" name="Line 21"/>
            <p:cNvSpPr>
              <a:spLocks noChangeShapeType="1"/>
            </p:cNvSpPr>
            <p:nvPr/>
          </p:nvSpPr>
          <p:spPr bwMode="auto">
            <a:xfrm>
              <a:off x="2521" y="2295"/>
              <a:ext cx="9" cy="23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8559" name="Rectangle 22"/>
            <p:cNvSpPr>
              <a:spLocks noChangeArrowheads="1"/>
            </p:cNvSpPr>
            <p:nvPr/>
          </p:nvSpPr>
          <p:spPr bwMode="auto">
            <a:xfrm>
              <a:off x="2143" y="1962"/>
              <a:ext cx="788" cy="330"/>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solidFill>
                    <a:schemeClr val="bg2"/>
                  </a:solidFill>
                </a:rPr>
                <a:t>c = 2</a:t>
              </a:r>
              <a:endParaRPr lang="en-US" altLang="zh-CN"/>
            </a:p>
          </p:txBody>
        </p:sp>
        <p:sp>
          <p:nvSpPr>
            <p:cNvPr id="108560" name="Rectangle 23"/>
            <p:cNvSpPr>
              <a:spLocks noChangeArrowheads="1"/>
            </p:cNvSpPr>
            <p:nvPr/>
          </p:nvSpPr>
          <p:spPr bwMode="auto">
            <a:xfrm>
              <a:off x="1770" y="2411"/>
              <a:ext cx="412"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3</a:t>
              </a:r>
              <a:endParaRPr lang="en-US" altLang="zh-CN" sz="2400"/>
            </a:p>
          </p:txBody>
        </p:sp>
        <p:sp>
          <p:nvSpPr>
            <p:cNvPr id="108561" name="Rectangle 24"/>
            <p:cNvSpPr>
              <a:spLocks noChangeArrowheads="1"/>
            </p:cNvSpPr>
            <p:nvPr/>
          </p:nvSpPr>
          <p:spPr bwMode="auto">
            <a:xfrm>
              <a:off x="3929" y="2410"/>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6</a:t>
              </a:r>
              <a:endParaRPr lang="en-US" altLang="zh-CN" sz="2400"/>
            </a:p>
          </p:txBody>
        </p:sp>
        <p:sp>
          <p:nvSpPr>
            <p:cNvPr id="108562" name="Rectangle 25"/>
            <p:cNvSpPr>
              <a:spLocks noChangeArrowheads="1"/>
            </p:cNvSpPr>
            <p:nvPr/>
          </p:nvSpPr>
          <p:spPr bwMode="auto">
            <a:xfrm>
              <a:off x="2218" y="3502"/>
              <a:ext cx="4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7</a:t>
              </a:r>
              <a:endParaRPr lang="en-US" altLang="zh-CN" sz="2400"/>
            </a:p>
          </p:txBody>
        </p:sp>
        <p:sp>
          <p:nvSpPr>
            <p:cNvPr id="108563" name="Rectangle 26"/>
            <p:cNvSpPr>
              <a:spLocks noChangeArrowheads="1"/>
            </p:cNvSpPr>
            <p:nvPr/>
          </p:nvSpPr>
          <p:spPr bwMode="auto">
            <a:xfrm>
              <a:off x="2610" y="1452"/>
              <a:ext cx="788" cy="329"/>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8564" name="Line 27"/>
            <p:cNvSpPr>
              <a:spLocks noChangeShapeType="1"/>
            </p:cNvSpPr>
            <p:nvPr/>
          </p:nvSpPr>
          <p:spPr bwMode="auto">
            <a:xfrm>
              <a:off x="3107" y="1763"/>
              <a:ext cx="389" cy="19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8565" name="Line 28"/>
            <p:cNvSpPr>
              <a:spLocks noChangeShapeType="1"/>
            </p:cNvSpPr>
            <p:nvPr/>
          </p:nvSpPr>
          <p:spPr bwMode="auto">
            <a:xfrm flipH="1">
              <a:off x="3482" y="2305"/>
              <a:ext cx="9"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8566" name="Line 29"/>
            <p:cNvSpPr>
              <a:spLocks noChangeShapeType="1"/>
            </p:cNvSpPr>
            <p:nvPr/>
          </p:nvSpPr>
          <p:spPr bwMode="auto">
            <a:xfrm flipH="1">
              <a:off x="2523" y="2845"/>
              <a:ext cx="9" cy="232"/>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8567" name="Rectangle 30"/>
            <p:cNvSpPr>
              <a:spLocks noChangeArrowheads="1"/>
            </p:cNvSpPr>
            <p:nvPr/>
          </p:nvSpPr>
          <p:spPr bwMode="auto">
            <a:xfrm>
              <a:off x="2137" y="2513"/>
              <a:ext cx="790" cy="329"/>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8568" name="Rectangle 31"/>
            <p:cNvSpPr>
              <a:spLocks noChangeArrowheads="1"/>
            </p:cNvSpPr>
            <p:nvPr/>
          </p:nvSpPr>
          <p:spPr bwMode="auto">
            <a:xfrm>
              <a:off x="3097" y="2513"/>
              <a:ext cx="789" cy="329"/>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8569" name="Rectangle 32"/>
            <p:cNvSpPr>
              <a:spLocks noChangeArrowheads="1"/>
            </p:cNvSpPr>
            <p:nvPr/>
          </p:nvSpPr>
          <p:spPr bwMode="auto">
            <a:xfrm>
              <a:off x="2126" y="3064"/>
              <a:ext cx="788" cy="330"/>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8570" name="Rectangle 33"/>
            <p:cNvSpPr>
              <a:spLocks noChangeArrowheads="1"/>
            </p:cNvSpPr>
            <p:nvPr/>
          </p:nvSpPr>
          <p:spPr bwMode="auto">
            <a:xfrm>
              <a:off x="2598" y="3592"/>
              <a:ext cx="789" cy="331"/>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solidFill>
                    <a:schemeClr val="bg2"/>
                  </a:solidFill>
                </a:rPr>
                <a:t>d = b + c</a:t>
              </a:r>
            </a:p>
          </p:txBody>
        </p:sp>
        <p:sp>
          <p:nvSpPr>
            <p:cNvPr id="108571" name="Rectangle 34"/>
            <p:cNvSpPr>
              <a:spLocks noChangeArrowheads="1"/>
            </p:cNvSpPr>
            <p:nvPr/>
          </p:nvSpPr>
          <p:spPr bwMode="auto">
            <a:xfrm>
              <a:off x="3095" y="1971"/>
              <a:ext cx="789" cy="33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a = b +</a:t>
              </a:r>
              <a:r>
                <a:rPr lang="en-US" altLang="zh-CN" sz="2400" b="0"/>
                <a:t> </a:t>
              </a:r>
              <a:r>
                <a:rPr lang="en-US" altLang="zh-CN" sz="2400"/>
                <a:t>c</a:t>
              </a:r>
            </a:p>
          </p:txBody>
        </p:sp>
        <p:sp>
          <p:nvSpPr>
            <p:cNvPr id="108572" name="Line 35"/>
            <p:cNvSpPr>
              <a:spLocks noChangeShapeType="1"/>
            </p:cNvSpPr>
            <p:nvPr/>
          </p:nvSpPr>
          <p:spPr bwMode="auto">
            <a:xfrm>
              <a:off x="2530" y="3399"/>
              <a:ext cx="389" cy="19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8573" name="Line 36"/>
            <p:cNvSpPr>
              <a:spLocks noChangeShapeType="1"/>
            </p:cNvSpPr>
            <p:nvPr/>
          </p:nvSpPr>
          <p:spPr bwMode="auto">
            <a:xfrm flipH="1">
              <a:off x="2985" y="3916"/>
              <a:ext cx="8"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108574" name="Group 43"/>
            <p:cNvGrpSpPr>
              <a:grpSpLocks/>
            </p:cNvGrpSpPr>
            <p:nvPr/>
          </p:nvGrpSpPr>
          <p:grpSpPr bwMode="auto">
            <a:xfrm>
              <a:off x="2218" y="2440"/>
              <a:ext cx="788" cy="338"/>
              <a:chOff x="5132" y="7288"/>
              <a:chExt cx="948" cy="509"/>
            </a:xfrm>
          </p:grpSpPr>
          <p:sp>
            <p:nvSpPr>
              <p:cNvPr id="108597" name="Rectangle 44"/>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8598" name="Rectangle 45"/>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nvGrpSpPr>
            <p:cNvPr id="108575" name="Group 46"/>
            <p:cNvGrpSpPr>
              <a:grpSpLocks/>
            </p:cNvGrpSpPr>
            <p:nvPr/>
          </p:nvGrpSpPr>
          <p:grpSpPr bwMode="auto">
            <a:xfrm>
              <a:off x="4298" y="1706"/>
              <a:ext cx="1394" cy="2223"/>
              <a:chOff x="4014" y="1706"/>
              <a:chExt cx="1394" cy="2223"/>
            </a:xfrm>
          </p:grpSpPr>
          <p:sp>
            <p:nvSpPr>
              <p:cNvPr id="108583" name="Freeform 47"/>
              <p:cNvSpPr>
                <a:spLocks/>
              </p:cNvSpPr>
              <p:nvPr/>
            </p:nvSpPr>
            <p:spPr bwMode="auto">
              <a:xfrm>
                <a:off x="4100" y="2637"/>
                <a:ext cx="322" cy="567"/>
              </a:xfrm>
              <a:custGeom>
                <a:avLst/>
                <a:gdLst>
                  <a:gd name="T0" fmla="*/ 141 w 394"/>
                  <a:gd name="T1" fmla="*/ 167 h 853"/>
                  <a:gd name="T2" fmla="*/ 40 w 394"/>
                  <a:gd name="T3" fmla="*/ 137 h 853"/>
                  <a:gd name="T4" fmla="*/ 0 w 394"/>
                  <a:gd name="T5" fmla="*/ 88 h 853"/>
                  <a:gd name="T6" fmla="*/ 40 w 394"/>
                  <a:gd name="T7" fmla="*/ 29 h 853"/>
                  <a:gd name="T8" fmla="*/ 176 w 394"/>
                  <a:gd name="T9" fmla="*/ 0 h 8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853">
                    <a:moveTo>
                      <a:pt x="315" y="853"/>
                    </a:moveTo>
                    <a:cubicBezTo>
                      <a:pt x="278" y="828"/>
                      <a:pt x="142" y="770"/>
                      <a:pt x="90" y="703"/>
                    </a:cubicBezTo>
                    <a:cubicBezTo>
                      <a:pt x="38" y="636"/>
                      <a:pt x="0" y="540"/>
                      <a:pt x="0" y="448"/>
                    </a:cubicBezTo>
                    <a:cubicBezTo>
                      <a:pt x="0" y="356"/>
                      <a:pt x="24" y="223"/>
                      <a:pt x="90" y="148"/>
                    </a:cubicBezTo>
                    <a:cubicBezTo>
                      <a:pt x="156" y="73"/>
                      <a:pt x="331" y="31"/>
                      <a:pt x="394"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584" name="Line 48"/>
              <p:cNvSpPr>
                <a:spLocks noChangeShapeType="1"/>
              </p:cNvSpPr>
              <p:nvPr/>
            </p:nvSpPr>
            <p:spPr bwMode="auto">
              <a:xfrm flipH="1">
                <a:off x="4806" y="1706"/>
                <a:ext cx="8"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8585" name="Line 49"/>
              <p:cNvSpPr>
                <a:spLocks noChangeShapeType="1"/>
              </p:cNvSpPr>
              <p:nvPr/>
            </p:nvSpPr>
            <p:spPr bwMode="auto">
              <a:xfrm flipH="1">
                <a:off x="4781" y="3372"/>
                <a:ext cx="9"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8586" name="Line 50"/>
              <p:cNvSpPr>
                <a:spLocks noChangeShapeType="1"/>
              </p:cNvSpPr>
              <p:nvPr/>
            </p:nvSpPr>
            <p:spPr bwMode="auto">
              <a:xfrm flipH="1">
                <a:off x="4781" y="2823"/>
                <a:ext cx="9" cy="23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8587" name="Line 51"/>
              <p:cNvSpPr>
                <a:spLocks noChangeShapeType="1"/>
              </p:cNvSpPr>
              <p:nvPr/>
            </p:nvSpPr>
            <p:spPr bwMode="auto">
              <a:xfrm flipH="1">
                <a:off x="4806" y="2255"/>
                <a:ext cx="8"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8588" name="Rectangle 52"/>
              <p:cNvSpPr>
                <a:spLocks noChangeArrowheads="1"/>
              </p:cNvSpPr>
              <p:nvPr/>
            </p:nvSpPr>
            <p:spPr bwMode="auto">
              <a:xfrm>
                <a:off x="4390" y="3601"/>
                <a:ext cx="773" cy="328"/>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a:p>
            </p:txBody>
          </p:sp>
          <p:sp>
            <p:nvSpPr>
              <p:cNvPr id="108589" name="Rectangle 53"/>
              <p:cNvSpPr>
                <a:spLocks noChangeArrowheads="1"/>
              </p:cNvSpPr>
              <p:nvPr/>
            </p:nvSpPr>
            <p:spPr bwMode="auto">
              <a:xfrm>
                <a:off x="4392" y="3041"/>
                <a:ext cx="773" cy="328"/>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8590" name="Rectangle 54"/>
              <p:cNvSpPr>
                <a:spLocks noChangeArrowheads="1"/>
              </p:cNvSpPr>
              <p:nvPr/>
            </p:nvSpPr>
            <p:spPr bwMode="auto">
              <a:xfrm>
                <a:off x="4416" y="1934"/>
                <a:ext cx="774" cy="329"/>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8591" name="Rectangle 55"/>
              <p:cNvSpPr>
                <a:spLocks noChangeArrowheads="1"/>
              </p:cNvSpPr>
              <p:nvPr/>
            </p:nvSpPr>
            <p:spPr bwMode="auto">
              <a:xfrm>
                <a:off x="4402" y="2491"/>
                <a:ext cx="773" cy="327"/>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solidFill>
                      <a:schemeClr val="bg2"/>
                    </a:solidFill>
                  </a:rPr>
                  <a:t>e = b + c</a:t>
                </a:r>
              </a:p>
            </p:txBody>
          </p:sp>
          <p:sp>
            <p:nvSpPr>
              <p:cNvPr id="108592" name="Rectangle 56"/>
              <p:cNvSpPr>
                <a:spLocks noChangeArrowheads="1"/>
              </p:cNvSpPr>
              <p:nvPr/>
            </p:nvSpPr>
            <p:spPr bwMode="auto">
              <a:xfrm>
                <a:off x="4053" y="1832"/>
                <a:ext cx="40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8</a:t>
                </a:r>
                <a:endParaRPr lang="en-US" altLang="zh-CN" sz="2400"/>
              </a:p>
            </p:txBody>
          </p:sp>
          <p:sp>
            <p:nvSpPr>
              <p:cNvPr id="108593" name="Rectangle 57"/>
              <p:cNvSpPr>
                <a:spLocks noChangeArrowheads="1"/>
              </p:cNvSpPr>
              <p:nvPr/>
            </p:nvSpPr>
            <p:spPr bwMode="auto">
              <a:xfrm>
                <a:off x="4016" y="2391"/>
                <a:ext cx="404"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9</a:t>
                </a:r>
                <a:endParaRPr lang="en-US" altLang="zh-CN" sz="2400"/>
              </a:p>
            </p:txBody>
          </p:sp>
          <p:sp>
            <p:nvSpPr>
              <p:cNvPr id="108594" name="Rectangle 58"/>
              <p:cNvSpPr>
                <a:spLocks noChangeArrowheads="1"/>
              </p:cNvSpPr>
              <p:nvPr/>
            </p:nvSpPr>
            <p:spPr bwMode="auto">
              <a:xfrm>
                <a:off x="4014" y="3067"/>
                <a:ext cx="47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10</a:t>
                </a:r>
                <a:endParaRPr lang="en-US" altLang="zh-CN" sz="2400"/>
              </a:p>
            </p:txBody>
          </p:sp>
          <p:sp>
            <p:nvSpPr>
              <p:cNvPr id="108595" name="Rectangle 59"/>
              <p:cNvSpPr>
                <a:spLocks noChangeArrowheads="1"/>
              </p:cNvSpPr>
              <p:nvPr/>
            </p:nvSpPr>
            <p:spPr bwMode="auto">
              <a:xfrm>
                <a:off x="4042" y="3508"/>
                <a:ext cx="43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11</a:t>
                </a:r>
                <a:endParaRPr lang="en-US" altLang="zh-CN" sz="2400"/>
              </a:p>
            </p:txBody>
          </p:sp>
          <p:sp>
            <p:nvSpPr>
              <p:cNvPr id="108596" name="Freeform 60"/>
              <p:cNvSpPr>
                <a:spLocks/>
              </p:cNvSpPr>
              <p:nvPr/>
            </p:nvSpPr>
            <p:spPr bwMode="auto">
              <a:xfrm>
                <a:off x="4950" y="2273"/>
                <a:ext cx="458" cy="1325"/>
              </a:xfrm>
              <a:custGeom>
                <a:avLst/>
                <a:gdLst>
                  <a:gd name="T0" fmla="*/ 0 w 458"/>
                  <a:gd name="T1" fmla="*/ 0 h 1325"/>
                  <a:gd name="T2" fmla="*/ 289 w 458"/>
                  <a:gd name="T3" fmla="*/ 154 h 1325"/>
                  <a:gd name="T4" fmla="*/ 426 w 458"/>
                  <a:gd name="T5" fmla="*/ 484 h 1325"/>
                  <a:gd name="T6" fmla="*/ 440 w 458"/>
                  <a:gd name="T7" fmla="*/ 895 h 1325"/>
                  <a:gd name="T8" fmla="*/ 316 w 458"/>
                  <a:gd name="T9" fmla="*/ 1142 h 1325"/>
                  <a:gd name="T10" fmla="*/ 33 w 458"/>
                  <a:gd name="T11" fmla="*/ 1325 h 1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8" h="1325">
                    <a:moveTo>
                      <a:pt x="0" y="0"/>
                    </a:moveTo>
                    <a:cubicBezTo>
                      <a:pt x="48" y="26"/>
                      <a:pt x="218" y="73"/>
                      <a:pt x="289" y="154"/>
                    </a:cubicBezTo>
                    <a:cubicBezTo>
                      <a:pt x="360" y="235"/>
                      <a:pt x="401" y="361"/>
                      <a:pt x="426" y="484"/>
                    </a:cubicBezTo>
                    <a:cubicBezTo>
                      <a:pt x="451" y="607"/>
                      <a:pt x="458" y="785"/>
                      <a:pt x="440" y="895"/>
                    </a:cubicBezTo>
                    <a:cubicBezTo>
                      <a:pt x="422" y="1005"/>
                      <a:pt x="384" y="1070"/>
                      <a:pt x="316" y="1142"/>
                    </a:cubicBezTo>
                    <a:cubicBezTo>
                      <a:pt x="248" y="1214"/>
                      <a:pt x="92" y="1287"/>
                      <a:pt x="33" y="13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8576" name="Line 61"/>
            <p:cNvSpPr>
              <a:spLocks noChangeShapeType="1"/>
            </p:cNvSpPr>
            <p:nvPr/>
          </p:nvSpPr>
          <p:spPr bwMode="auto">
            <a:xfrm>
              <a:off x="4298" y="1707"/>
              <a:ext cx="0" cy="24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577" name="Line 62"/>
            <p:cNvSpPr>
              <a:spLocks noChangeShapeType="1"/>
            </p:cNvSpPr>
            <p:nvPr/>
          </p:nvSpPr>
          <p:spPr bwMode="auto">
            <a:xfrm>
              <a:off x="2983" y="4121"/>
              <a:ext cx="131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578" name="Line 63"/>
            <p:cNvSpPr>
              <a:spLocks noChangeShapeType="1"/>
            </p:cNvSpPr>
            <p:nvPr/>
          </p:nvSpPr>
          <p:spPr bwMode="auto">
            <a:xfrm>
              <a:off x="4298" y="1707"/>
              <a:ext cx="79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8579" name="Line 65"/>
            <p:cNvSpPr>
              <a:spLocks noChangeShapeType="1"/>
            </p:cNvSpPr>
            <p:nvPr/>
          </p:nvSpPr>
          <p:spPr bwMode="auto">
            <a:xfrm>
              <a:off x="1831" y="1224"/>
              <a:ext cx="0" cy="292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8580" name="Group 69"/>
            <p:cNvGrpSpPr>
              <a:grpSpLocks/>
            </p:cNvGrpSpPr>
            <p:nvPr/>
          </p:nvGrpSpPr>
          <p:grpSpPr bwMode="auto">
            <a:xfrm>
              <a:off x="2228" y="2982"/>
              <a:ext cx="788" cy="319"/>
              <a:chOff x="272" y="3010"/>
              <a:chExt cx="788" cy="319"/>
            </a:xfrm>
          </p:grpSpPr>
          <p:sp>
            <p:nvSpPr>
              <p:cNvPr id="108581" name="Rectangle 67"/>
              <p:cNvSpPr>
                <a:spLocks noChangeArrowheads="1"/>
              </p:cNvSpPr>
              <p:nvPr/>
            </p:nvSpPr>
            <p:spPr bwMode="auto">
              <a:xfrm>
                <a:off x="272" y="3010"/>
                <a:ext cx="788" cy="70"/>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2400">
                  <a:solidFill>
                    <a:schemeClr val="bg2"/>
                  </a:solidFill>
                </a:endParaRPr>
              </a:p>
              <a:p>
                <a:pPr marL="342900" indent="-342900" algn="just"/>
                <a:endParaRPr lang="zh-CN" altLang="en-US" sz="2400">
                  <a:solidFill>
                    <a:schemeClr val="bg2"/>
                  </a:solidFill>
                </a:endParaRPr>
              </a:p>
              <a:p>
                <a:pPr marL="342900" indent="-342900"/>
                <a:endParaRPr lang="zh-CN" altLang="en-US"/>
              </a:p>
            </p:txBody>
          </p:sp>
          <p:sp>
            <p:nvSpPr>
              <p:cNvPr id="108582" name="Rectangle 68"/>
              <p:cNvSpPr>
                <a:spLocks noChangeArrowheads="1"/>
              </p:cNvSpPr>
              <p:nvPr/>
            </p:nvSpPr>
            <p:spPr bwMode="auto">
              <a:xfrm>
                <a:off x="972" y="3067"/>
                <a:ext cx="85" cy="262"/>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109571" name="Rectangle 3"/>
          <p:cNvSpPr>
            <a:spLocks noGrp="1" noChangeArrowheads="1"/>
          </p:cNvSpPr>
          <p:nvPr>
            <p:ph idx="1"/>
          </p:nvPr>
        </p:nvSpPr>
        <p:spPr>
          <a:xfrm>
            <a:off x="287338" y="1438275"/>
            <a:ext cx="4387850" cy="685800"/>
          </a:xfrm>
          <a:noFill/>
        </p:spPr>
        <p:txBody>
          <a:bodyPr/>
          <a:lstStyle/>
          <a:p>
            <a:pPr>
              <a:buFontTx/>
              <a:buNone/>
            </a:pPr>
            <a:r>
              <a:rPr lang="en-US" altLang="zh-CN" b="1" smtClean="0"/>
              <a:t>9.5.5 </a:t>
            </a:r>
            <a:r>
              <a:rPr lang="zh-CN" altLang="en-US" b="1" smtClean="0"/>
              <a:t>惰性代码移动算法</a:t>
            </a:r>
          </a:p>
        </p:txBody>
      </p:sp>
      <p:sp>
        <p:nvSpPr>
          <p:cNvPr id="109572" name="Rectangle 4"/>
          <p:cNvSpPr>
            <a:spLocks noChangeArrowheads="1"/>
          </p:cNvSpPr>
          <p:nvPr/>
        </p:nvSpPr>
        <p:spPr bwMode="auto">
          <a:xfrm>
            <a:off x="223838" y="2033588"/>
            <a:ext cx="2727325" cy="454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lstStyle/>
          <a:p>
            <a:pPr marL="342900" indent="-342900">
              <a:spcBef>
                <a:spcPct val="20000"/>
              </a:spcBef>
            </a:pPr>
            <a:r>
              <a:rPr lang="pt-BR" altLang="zh-CN" sz="2800"/>
              <a:t>4</a:t>
            </a:r>
            <a:r>
              <a:rPr lang="zh-CN" altLang="pt-BR" sz="2800"/>
              <a:t>、确定表达式</a:t>
            </a:r>
          </a:p>
          <a:p>
            <a:pPr marL="342900" indent="-342900">
              <a:spcBef>
                <a:spcPct val="20000"/>
              </a:spcBef>
            </a:pPr>
            <a:r>
              <a:rPr lang="zh-CN" altLang="pt-BR" sz="2800"/>
              <a:t>被引用的位置，</a:t>
            </a:r>
          </a:p>
          <a:p>
            <a:pPr marL="342900" indent="-342900">
              <a:spcBef>
                <a:spcPct val="20000"/>
              </a:spcBef>
            </a:pPr>
            <a:r>
              <a:rPr lang="zh-CN" altLang="pt-BR" sz="2800"/>
              <a:t>以便改成引用临</a:t>
            </a:r>
          </a:p>
          <a:p>
            <a:pPr marL="342900" indent="-342900">
              <a:spcBef>
                <a:spcPct val="20000"/>
              </a:spcBef>
            </a:pPr>
            <a:r>
              <a:rPr lang="zh-CN" altLang="pt-BR" sz="2800"/>
              <a:t>时变量</a:t>
            </a:r>
          </a:p>
          <a:p>
            <a:pPr marL="342900" indent="-342900">
              <a:spcBef>
                <a:spcPct val="20000"/>
              </a:spcBef>
            </a:pPr>
            <a:r>
              <a:rPr lang="pt-BR" altLang="zh-CN" sz="2800">
                <a:sym typeface="Symbol" pitchFamily="18" charset="2"/>
              </a:rPr>
              <a:t> </a:t>
            </a:r>
            <a:r>
              <a:rPr lang="zh-CN" altLang="pt-BR" sz="2800">
                <a:sym typeface="Symbol" pitchFamily="18" charset="2"/>
              </a:rPr>
              <a:t>需要定义</a:t>
            </a:r>
            <a:r>
              <a:rPr lang="zh-CN" altLang="pt-BR" sz="2800">
                <a:solidFill>
                  <a:srgbClr val="00FF00"/>
                </a:solidFill>
                <a:sym typeface="Symbol" pitchFamily="18" charset="2"/>
              </a:rPr>
              <a:t>引用</a:t>
            </a:r>
          </a:p>
          <a:p>
            <a:pPr marL="342900" indent="-342900">
              <a:spcBef>
                <a:spcPct val="20000"/>
              </a:spcBef>
            </a:pPr>
            <a:r>
              <a:rPr lang="zh-CN" altLang="pt-BR" sz="2800">
                <a:sym typeface="Symbol" pitchFamily="18" charset="2"/>
              </a:rPr>
              <a:t>表达式数据流问</a:t>
            </a:r>
          </a:p>
          <a:p>
            <a:pPr marL="342900" indent="-342900">
              <a:spcBef>
                <a:spcPct val="20000"/>
              </a:spcBef>
            </a:pPr>
            <a:r>
              <a:rPr lang="zh-CN" altLang="pt-BR" sz="2800">
                <a:sym typeface="Symbol" pitchFamily="18" charset="2"/>
              </a:rPr>
              <a:t>题，类似于活跃</a:t>
            </a:r>
          </a:p>
          <a:p>
            <a:pPr marL="342900" indent="-342900">
              <a:spcBef>
                <a:spcPct val="20000"/>
              </a:spcBef>
            </a:pPr>
            <a:r>
              <a:rPr lang="zh-CN" altLang="pt-BR" sz="2800">
                <a:sym typeface="Symbol" pitchFamily="18" charset="2"/>
              </a:rPr>
              <a:t>变量分析</a:t>
            </a:r>
            <a:endParaRPr lang="pt-BR" altLang="zh-CN" sz="2800">
              <a:sym typeface="Symbol" pitchFamily="18" charset="2"/>
            </a:endParaRPr>
          </a:p>
        </p:txBody>
      </p:sp>
      <p:grpSp>
        <p:nvGrpSpPr>
          <p:cNvPr id="109573" name="Group 5"/>
          <p:cNvGrpSpPr>
            <a:grpSpLocks/>
          </p:cNvGrpSpPr>
          <p:nvPr/>
        </p:nvGrpSpPr>
        <p:grpSpPr bwMode="auto">
          <a:xfrm>
            <a:off x="2790825" y="1089025"/>
            <a:ext cx="6507163" cy="5495925"/>
            <a:chOff x="1758" y="686"/>
            <a:chExt cx="4099" cy="3462"/>
          </a:xfrm>
        </p:grpSpPr>
        <p:grpSp>
          <p:nvGrpSpPr>
            <p:cNvPr id="109574" name="Group 6"/>
            <p:cNvGrpSpPr>
              <a:grpSpLocks/>
            </p:cNvGrpSpPr>
            <p:nvPr/>
          </p:nvGrpSpPr>
          <p:grpSpPr bwMode="auto">
            <a:xfrm>
              <a:off x="3958" y="686"/>
              <a:ext cx="1021" cy="652"/>
              <a:chOff x="3503" y="686"/>
              <a:chExt cx="1021" cy="652"/>
            </a:xfrm>
          </p:grpSpPr>
          <p:sp>
            <p:nvSpPr>
              <p:cNvPr id="109625" name="Rectangle 7"/>
              <p:cNvSpPr>
                <a:spLocks noChangeArrowheads="1"/>
              </p:cNvSpPr>
              <p:nvPr/>
            </p:nvSpPr>
            <p:spPr bwMode="auto">
              <a:xfrm>
                <a:off x="3552" y="1028"/>
                <a:ext cx="666" cy="31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9626" name="Rectangle 8"/>
              <p:cNvSpPr>
                <a:spLocks noChangeArrowheads="1"/>
              </p:cNvSpPr>
              <p:nvPr/>
            </p:nvSpPr>
            <p:spPr bwMode="auto">
              <a:xfrm>
                <a:off x="3503" y="686"/>
                <a:ext cx="1021"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zh-CN" altLang="en-US" sz="2400"/>
                  <a:t>最早的</a:t>
                </a:r>
              </a:p>
            </p:txBody>
          </p:sp>
        </p:grpSp>
        <p:grpSp>
          <p:nvGrpSpPr>
            <p:cNvPr id="109575" name="Group 9"/>
            <p:cNvGrpSpPr>
              <a:grpSpLocks/>
            </p:cNvGrpSpPr>
            <p:nvPr/>
          </p:nvGrpSpPr>
          <p:grpSpPr bwMode="auto">
            <a:xfrm>
              <a:off x="4865" y="686"/>
              <a:ext cx="992" cy="652"/>
              <a:chOff x="4553" y="799"/>
              <a:chExt cx="992" cy="652"/>
            </a:xfrm>
          </p:grpSpPr>
          <p:sp>
            <p:nvSpPr>
              <p:cNvPr id="109623" name="Rectangle 10"/>
              <p:cNvSpPr>
                <a:spLocks noChangeArrowheads="1"/>
              </p:cNvSpPr>
              <p:nvPr/>
            </p:nvSpPr>
            <p:spPr bwMode="auto">
              <a:xfrm>
                <a:off x="4635" y="1149"/>
                <a:ext cx="649" cy="302"/>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9624" name="Rectangle 11"/>
              <p:cNvSpPr>
                <a:spLocks noChangeArrowheads="1"/>
              </p:cNvSpPr>
              <p:nvPr/>
            </p:nvSpPr>
            <p:spPr bwMode="auto">
              <a:xfrm>
                <a:off x="4553" y="799"/>
                <a:ext cx="99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zh-CN" altLang="en-US" sz="2400"/>
                  <a:t>可延迟的</a:t>
                </a:r>
              </a:p>
            </p:txBody>
          </p:sp>
        </p:grpSp>
        <p:sp>
          <p:nvSpPr>
            <p:cNvPr id="109576" name="Rectangle 12"/>
            <p:cNvSpPr>
              <a:spLocks noChangeArrowheads="1"/>
            </p:cNvSpPr>
            <p:nvPr/>
          </p:nvSpPr>
          <p:spPr bwMode="auto">
            <a:xfrm>
              <a:off x="3491" y="1344"/>
              <a:ext cx="41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a:t>
              </a:r>
              <a:endParaRPr lang="en-US" altLang="zh-CN" sz="2400"/>
            </a:p>
          </p:txBody>
        </p:sp>
        <p:sp>
          <p:nvSpPr>
            <p:cNvPr id="109577" name="Line 13"/>
            <p:cNvSpPr>
              <a:spLocks noChangeShapeType="1"/>
            </p:cNvSpPr>
            <p:nvPr/>
          </p:nvSpPr>
          <p:spPr bwMode="auto">
            <a:xfrm flipH="1">
              <a:off x="2575" y="1769"/>
              <a:ext cx="389" cy="19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578" name="Rectangle 14"/>
            <p:cNvSpPr>
              <a:spLocks noChangeArrowheads="1"/>
            </p:cNvSpPr>
            <p:nvPr/>
          </p:nvSpPr>
          <p:spPr bwMode="auto">
            <a:xfrm>
              <a:off x="1770" y="1843"/>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2</a:t>
              </a:r>
              <a:endParaRPr lang="en-US" altLang="zh-CN" sz="2400"/>
            </a:p>
          </p:txBody>
        </p:sp>
        <p:sp>
          <p:nvSpPr>
            <p:cNvPr id="109579" name="Rectangle 15"/>
            <p:cNvSpPr>
              <a:spLocks noChangeArrowheads="1"/>
            </p:cNvSpPr>
            <p:nvPr/>
          </p:nvSpPr>
          <p:spPr bwMode="auto">
            <a:xfrm>
              <a:off x="3979" y="1871"/>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5</a:t>
              </a:r>
              <a:endParaRPr lang="en-US" altLang="zh-CN" sz="2400"/>
            </a:p>
          </p:txBody>
        </p:sp>
        <p:sp>
          <p:nvSpPr>
            <p:cNvPr id="109580" name="Rectangle 16"/>
            <p:cNvSpPr>
              <a:spLocks noChangeArrowheads="1"/>
            </p:cNvSpPr>
            <p:nvPr/>
          </p:nvSpPr>
          <p:spPr bwMode="auto">
            <a:xfrm>
              <a:off x="1758" y="2962"/>
              <a:ext cx="41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4</a:t>
              </a:r>
              <a:endParaRPr lang="en-US" altLang="zh-CN" sz="2400"/>
            </a:p>
          </p:txBody>
        </p:sp>
        <p:sp>
          <p:nvSpPr>
            <p:cNvPr id="109581" name="Line 17"/>
            <p:cNvSpPr>
              <a:spLocks noChangeShapeType="1"/>
            </p:cNvSpPr>
            <p:nvPr/>
          </p:nvSpPr>
          <p:spPr bwMode="auto">
            <a:xfrm flipH="1">
              <a:off x="3083" y="2847"/>
              <a:ext cx="387" cy="75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582" name="Line 18"/>
            <p:cNvSpPr>
              <a:spLocks noChangeShapeType="1"/>
            </p:cNvSpPr>
            <p:nvPr/>
          </p:nvSpPr>
          <p:spPr bwMode="auto">
            <a:xfrm>
              <a:off x="2521" y="2295"/>
              <a:ext cx="9" cy="23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9583" name="Rectangle 19"/>
            <p:cNvSpPr>
              <a:spLocks noChangeArrowheads="1"/>
            </p:cNvSpPr>
            <p:nvPr/>
          </p:nvSpPr>
          <p:spPr bwMode="auto">
            <a:xfrm>
              <a:off x="2143" y="1962"/>
              <a:ext cx="788" cy="330"/>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solidFill>
                    <a:schemeClr val="bg2"/>
                  </a:solidFill>
                </a:rPr>
                <a:t>c = 2</a:t>
              </a:r>
              <a:endParaRPr lang="en-US" altLang="zh-CN"/>
            </a:p>
          </p:txBody>
        </p:sp>
        <p:sp>
          <p:nvSpPr>
            <p:cNvPr id="109584" name="Rectangle 20"/>
            <p:cNvSpPr>
              <a:spLocks noChangeArrowheads="1"/>
            </p:cNvSpPr>
            <p:nvPr/>
          </p:nvSpPr>
          <p:spPr bwMode="auto">
            <a:xfrm>
              <a:off x="1770" y="2411"/>
              <a:ext cx="412"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3</a:t>
              </a:r>
              <a:endParaRPr lang="en-US" altLang="zh-CN" sz="2400"/>
            </a:p>
          </p:txBody>
        </p:sp>
        <p:sp>
          <p:nvSpPr>
            <p:cNvPr id="109585" name="Rectangle 21"/>
            <p:cNvSpPr>
              <a:spLocks noChangeArrowheads="1"/>
            </p:cNvSpPr>
            <p:nvPr/>
          </p:nvSpPr>
          <p:spPr bwMode="auto">
            <a:xfrm>
              <a:off x="3929" y="2410"/>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6</a:t>
              </a:r>
              <a:endParaRPr lang="en-US" altLang="zh-CN" sz="2400"/>
            </a:p>
          </p:txBody>
        </p:sp>
        <p:sp>
          <p:nvSpPr>
            <p:cNvPr id="109586" name="Rectangle 22"/>
            <p:cNvSpPr>
              <a:spLocks noChangeArrowheads="1"/>
            </p:cNvSpPr>
            <p:nvPr/>
          </p:nvSpPr>
          <p:spPr bwMode="auto">
            <a:xfrm>
              <a:off x="2218" y="3502"/>
              <a:ext cx="4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7</a:t>
              </a:r>
              <a:endParaRPr lang="en-US" altLang="zh-CN" sz="2400"/>
            </a:p>
          </p:txBody>
        </p:sp>
        <p:sp>
          <p:nvSpPr>
            <p:cNvPr id="109587" name="Rectangle 23"/>
            <p:cNvSpPr>
              <a:spLocks noChangeArrowheads="1"/>
            </p:cNvSpPr>
            <p:nvPr/>
          </p:nvSpPr>
          <p:spPr bwMode="auto">
            <a:xfrm>
              <a:off x="2610" y="1452"/>
              <a:ext cx="788" cy="329"/>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9588" name="Line 24"/>
            <p:cNvSpPr>
              <a:spLocks noChangeShapeType="1"/>
            </p:cNvSpPr>
            <p:nvPr/>
          </p:nvSpPr>
          <p:spPr bwMode="auto">
            <a:xfrm>
              <a:off x="3107" y="1763"/>
              <a:ext cx="389" cy="19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589" name="Line 25"/>
            <p:cNvSpPr>
              <a:spLocks noChangeShapeType="1"/>
            </p:cNvSpPr>
            <p:nvPr/>
          </p:nvSpPr>
          <p:spPr bwMode="auto">
            <a:xfrm flipH="1">
              <a:off x="3482" y="2305"/>
              <a:ext cx="9"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590" name="Line 26"/>
            <p:cNvSpPr>
              <a:spLocks noChangeShapeType="1"/>
            </p:cNvSpPr>
            <p:nvPr/>
          </p:nvSpPr>
          <p:spPr bwMode="auto">
            <a:xfrm flipH="1">
              <a:off x="2523" y="2845"/>
              <a:ext cx="9" cy="232"/>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9591" name="Rectangle 27"/>
            <p:cNvSpPr>
              <a:spLocks noChangeArrowheads="1"/>
            </p:cNvSpPr>
            <p:nvPr/>
          </p:nvSpPr>
          <p:spPr bwMode="auto">
            <a:xfrm>
              <a:off x="2137" y="2513"/>
              <a:ext cx="790" cy="329"/>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9592" name="Rectangle 28"/>
            <p:cNvSpPr>
              <a:spLocks noChangeArrowheads="1"/>
            </p:cNvSpPr>
            <p:nvPr/>
          </p:nvSpPr>
          <p:spPr bwMode="auto">
            <a:xfrm>
              <a:off x="3097" y="2513"/>
              <a:ext cx="789" cy="329"/>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9593" name="Rectangle 29"/>
            <p:cNvSpPr>
              <a:spLocks noChangeArrowheads="1"/>
            </p:cNvSpPr>
            <p:nvPr/>
          </p:nvSpPr>
          <p:spPr bwMode="auto">
            <a:xfrm>
              <a:off x="2126" y="3064"/>
              <a:ext cx="788" cy="330"/>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9594" name="Rectangle 30"/>
            <p:cNvSpPr>
              <a:spLocks noChangeArrowheads="1"/>
            </p:cNvSpPr>
            <p:nvPr/>
          </p:nvSpPr>
          <p:spPr bwMode="auto">
            <a:xfrm>
              <a:off x="2598" y="3592"/>
              <a:ext cx="789" cy="331"/>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solidFill>
                    <a:schemeClr val="bg2"/>
                  </a:solidFill>
                </a:rPr>
                <a:t>d = b + c</a:t>
              </a:r>
            </a:p>
          </p:txBody>
        </p:sp>
        <p:sp>
          <p:nvSpPr>
            <p:cNvPr id="109595" name="Rectangle 31"/>
            <p:cNvSpPr>
              <a:spLocks noChangeArrowheads="1"/>
            </p:cNvSpPr>
            <p:nvPr/>
          </p:nvSpPr>
          <p:spPr bwMode="auto">
            <a:xfrm>
              <a:off x="3095" y="1971"/>
              <a:ext cx="789" cy="33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t>a = b +</a:t>
              </a:r>
              <a:r>
                <a:rPr lang="en-US" altLang="zh-CN" sz="2400" b="0"/>
                <a:t> </a:t>
              </a:r>
              <a:r>
                <a:rPr lang="en-US" altLang="zh-CN" sz="2400"/>
                <a:t>c</a:t>
              </a:r>
            </a:p>
          </p:txBody>
        </p:sp>
        <p:sp>
          <p:nvSpPr>
            <p:cNvPr id="109596" name="Line 32"/>
            <p:cNvSpPr>
              <a:spLocks noChangeShapeType="1"/>
            </p:cNvSpPr>
            <p:nvPr/>
          </p:nvSpPr>
          <p:spPr bwMode="auto">
            <a:xfrm>
              <a:off x="2530" y="3399"/>
              <a:ext cx="389" cy="19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597" name="Line 33"/>
            <p:cNvSpPr>
              <a:spLocks noChangeShapeType="1"/>
            </p:cNvSpPr>
            <p:nvPr/>
          </p:nvSpPr>
          <p:spPr bwMode="auto">
            <a:xfrm flipH="1">
              <a:off x="2985" y="3916"/>
              <a:ext cx="8"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109598" name="Group 34"/>
            <p:cNvGrpSpPr>
              <a:grpSpLocks/>
            </p:cNvGrpSpPr>
            <p:nvPr/>
          </p:nvGrpSpPr>
          <p:grpSpPr bwMode="auto">
            <a:xfrm>
              <a:off x="2218" y="2440"/>
              <a:ext cx="788" cy="338"/>
              <a:chOff x="5132" y="7288"/>
              <a:chExt cx="948" cy="509"/>
            </a:xfrm>
          </p:grpSpPr>
          <p:sp>
            <p:nvSpPr>
              <p:cNvPr id="109621" name="Rectangle 35"/>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9622" name="Rectangle 36"/>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nvGrpSpPr>
            <p:cNvPr id="109599" name="Group 37"/>
            <p:cNvGrpSpPr>
              <a:grpSpLocks/>
            </p:cNvGrpSpPr>
            <p:nvPr/>
          </p:nvGrpSpPr>
          <p:grpSpPr bwMode="auto">
            <a:xfrm>
              <a:off x="4298" y="1706"/>
              <a:ext cx="1394" cy="2223"/>
              <a:chOff x="4014" y="1706"/>
              <a:chExt cx="1394" cy="2223"/>
            </a:xfrm>
          </p:grpSpPr>
          <p:sp>
            <p:nvSpPr>
              <p:cNvPr id="109607" name="Freeform 38"/>
              <p:cNvSpPr>
                <a:spLocks/>
              </p:cNvSpPr>
              <p:nvPr/>
            </p:nvSpPr>
            <p:spPr bwMode="auto">
              <a:xfrm>
                <a:off x="4100" y="2637"/>
                <a:ext cx="322" cy="567"/>
              </a:xfrm>
              <a:custGeom>
                <a:avLst/>
                <a:gdLst>
                  <a:gd name="T0" fmla="*/ 141 w 394"/>
                  <a:gd name="T1" fmla="*/ 167 h 853"/>
                  <a:gd name="T2" fmla="*/ 40 w 394"/>
                  <a:gd name="T3" fmla="*/ 137 h 853"/>
                  <a:gd name="T4" fmla="*/ 0 w 394"/>
                  <a:gd name="T5" fmla="*/ 88 h 853"/>
                  <a:gd name="T6" fmla="*/ 40 w 394"/>
                  <a:gd name="T7" fmla="*/ 29 h 853"/>
                  <a:gd name="T8" fmla="*/ 176 w 394"/>
                  <a:gd name="T9" fmla="*/ 0 h 8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853">
                    <a:moveTo>
                      <a:pt x="315" y="853"/>
                    </a:moveTo>
                    <a:cubicBezTo>
                      <a:pt x="278" y="828"/>
                      <a:pt x="142" y="770"/>
                      <a:pt x="90" y="703"/>
                    </a:cubicBezTo>
                    <a:cubicBezTo>
                      <a:pt x="38" y="636"/>
                      <a:pt x="0" y="540"/>
                      <a:pt x="0" y="448"/>
                    </a:cubicBezTo>
                    <a:cubicBezTo>
                      <a:pt x="0" y="356"/>
                      <a:pt x="24" y="223"/>
                      <a:pt x="90" y="148"/>
                    </a:cubicBezTo>
                    <a:cubicBezTo>
                      <a:pt x="156" y="73"/>
                      <a:pt x="331" y="31"/>
                      <a:pt x="394"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08" name="Line 39"/>
              <p:cNvSpPr>
                <a:spLocks noChangeShapeType="1"/>
              </p:cNvSpPr>
              <p:nvPr/>
            </p:nvSpPr>
            <p:spPr bwMode="auto">
              <a:xfrm flipH="1">
                <a:off x="4806" y="1706"/>
                <a:ext cx="8"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609" name="Line 40"/>
              <p:cNvSpPr>
                <a:spLocks noChangeShapeType="1"/>
              </p:cNvSpPr>
              <p:nvPr/>
            </p:nvSpPr>
            <p:spPr bwMode="auto">
              <a:xfrm flipH="1">
                <a:off x="4781" y="3372"/>
                <a:ext cx="9"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610" name="Line 41"/>
              <p:cNvSpPr>
                <a:spLocks noChangeShapeType="1"/>
              </p:cNvSpPr>
              <p:nvPr/>
            </p:nvSpPr>
            <p:spPr bwMode="auto">
              <a:xfrm flipH="1">
                <a:off x="4781" y="2823"/>
                <a:ext cx="9" cy="23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611" name="Line 42"/>
              <p:cNvSpPr>
                <a:spLocks noChangeShapeType="1"/>
              </p:cNvSpPr>
              <p:nvPr/>
            </p:nvSpPr>
            <p:spPr bwMode="auto">
              <a:xfrm flipH="1">
                <a:off x="4806" y="2255"/>
                <a:ext cx="8"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612" name="Rectangle 43"/>
              <p:cNvSpPr>
                <a:spLocks noChangeArrowheads="1"/>
              </p:cNvSpPr>
              <p:nvPr/>
            </p:nvSpPr>
            <p:spPr bwMode="auto">
              <a:xfrm>
                <a:off x="4390" y="3601"/>
                <a:ext cx="773" cy="328"/>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a:p>
            </p:txBody>
          </p:sp>
          <p:sp>
            <p:nvSpPr>
              <p:cNvPr id="109613" name="Rectangle 44"/>
              <p:cNvSpPr>
                <a:spLocks noChangeArrowheads="1"/>
              </p:cNvSpPr>
              <p:nvPr/>
            </p:nvSpPr>
            <p:spPr bwMode="auto">
              <a:xfrm>
                <a:off x="4392" y="3041"/>
                <a:ext cx="773" cy="328"/>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9614" name="Rectangle 45"/>
              <p:cNvSpPr>
                <a:spLocks noChangeArrowheads="1"/>
              </p:cNvSpPr>
              <p:nvPr/>
            </p:nvSpPr>
            <p:spPr bwMode="auto">
              <a:xfrm>
                <a:off x="4416" y="1934"/>
                <a:ext cx="774" cy="329"/>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09615" name="Rectangle 46"/>
              <p:cNvSpPr>
                <a:spLocks noChangeArrowheads="1"/>
              </p:cNvSpPr>
              <p:nvPr/>
            </p:nvSpPr>
            <p:spPr bwMode="auto">
              <a:xfrm>
                <a:off x="4402" y="2491"/>
                <a:ext cx="773" cy="327"/>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solidFill>
                      <a:schemeClr val="bg2"/>
                    </a:solidFill>
                  </a:rPr>
                  <a:t>e = b + c</a:t>
                </a:r>
              </a:p>
            </p:txBody>
          </p:sp>
          <p:sp>
            <p:nvSpPr>
              <p:cNvPr id="109616" name="Rectangle 47"/>
              <p:cNvSpPr>
                <a:spLocks noChangeArrowheads="1"/>
              </p:cNvSpPr>
              <p:nvPr/>
            </p:nvSpPr>
            <p:spPr bwMode="auto">
              <a:xfrm>
                <a:off x="4053" y="1832"/>
                <a:ext cx="40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8</a:t>
                </a:r>
                <a:endParaRPr lang="en-US" altLang="zh-CN" sz="2400"/>
              </a:p>
            </p:txBody>
          </p:sp>
          <p:sp>
            <p:nvSpPr>
              <p:cNvPr id="109617" name="Rectangle 48"/>
              <p:cNvSpPr>
                <a:spLocks noChangeArrowheads="1"/>
              </p:cNvSpPr>
              <p:nvPr/>
            </p:nvSpPr>
            <p:spPr bwMode="auto">
              <a:xfrm>
                <a:off x="4016" y="2391"/>
                <a:ext cx="404"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9</a:t>
                </a:r>
                <a:endParaRPr lang="en-US" altLang="zh-CN" sz="2400"/>
              </a:p>
            </p:txBody>
          </p:sp>
          <p:sp>
            <p:nvSpPr>
              <p:cNvPr id="109618" name="Rectangle 49"/>
              <p:cNvSpPr>
                <a:spLocks noChangeArrowheads="1"/>
              </p:cNvSpPr>
              <p:nvPr/>
            </p:nvSpPr>
            <p:spPr bwMode="auto">
              <a:xfrm>
                <a:off x="4014" y="3067"/>
                <a:ext cx="47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10</a:t>
                </a:r>
                <a:endParaRPr lang="en-US" altLang="zh-CN" sz="2400"/>
              </a:p>
            </p:txBody>
          </p:sp>
          <p:sp>
            <p:nvSpPr>
              <p:cNvPr id="109619" name="Rectangle 50"/>
              <p:cNvSpPr>
                <a:spLocks noChangeArrowheads="1"/>
              </p:cNvSpPr>
              <p:nvPr/>
            </p:nvSpPr>
            <p:spPr bwMode="auto">
              <a:xfrm>
                <a:off x="4042" y="3508"/>
                <a:ext cx="43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11</a:t>
                </a:r>
                <a:endParaRPr lang="en-US" altLang="zh-CN" sz="2400"/>
              </a:p>
            </p:txBody>
          </p:sp>
          <p:sp>
            <p:nvSpPr>
              <p:cNvPr id="109620" name="Freeform 51"/>
              <p:cNvSpPr>
                <a:spLocks/>
              </p:cNvSpPr>
              <p:nvPr/>
            </p:nvSpPr>
            <p:spPr bwMode="auto">
              <a:xfrm>
                <a:off x="4950" y="2273"/>
                <a:ext cx="458" cy="1325"/>
              </a:xfrm>
              <a:custGeom>
                <a:avLst/>
                <a:gdLst>
                  <a:gd name="T0" fmla="*/ 0 w 458"/>
                  <a:gd name="T1" fmla="*/ 0 h 1325"/>
                  <a:gd name="T2" fmla="*/ 289 w 458"/>
                  <a:gd name="T3" fmla="*/ 154 h 1325"/>
                  <a:gd name="T4" fmla="*/ 426 w 458"/>
                  <a:gd name="T5" fmla="*/ 484 h 1325"/>
                  <a:gd name="T6" fmla="*/ 440 w 458"/>
                  <a:gd name="T7" fmla="*/ 895 h 1325"/>
                  <a:gd name="T8" fmla="*/ 316 w 458"/>
                  <a:gd name="T9" fmla="*/ 1142 h 1325"/>
                  <a:gd name="T10" fmla="*/ 33 w 458"/>
                  <a:gd name="T11" fmla="*/ 1325 h 1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8" h="1325">
                    <a:moveTo>
                      <a:pt x="0" y="0"/>
                    </a:moveTo>
                    <a:cubicBezTo>
                      <a:pt x="48" y="26"/>
                      <a:pt x="218" y="73"/>
                      <a:pt x="289" y="154"/>
                    </a:cubicBezTo>
                    <a:cubicBezTo>
                      <a:pt x="360" y="235"/>
                      <a:pt x="401" y="361"/>
                      <a:pt x="426" y="484"/>
                    </a:cubicBezTo>
                    <a:cubicBezTo>
                      <a:pt x="451" y="607"/>
                      <a:pt x="458" y="785"/>
                      <a:pt x="440" y="895"/>
                    </a:cubicBezTo>
                    <a:cubicBezTo>
                      <a:pt x="422" y="1005"/>
                      <a:pt x="384" y="1070"/>
                      <a:pt x="316" y="1142"/>
                    </a:cubicBezTo>
                    <a:cubicBezTo>
                      <a:pt x="248" y="1214"/>
                      <a:pt x="92" y="1287"/>
                      <a:pt x="33" y="13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9600" name="Line 52"/>
            <p:cNvSpPr>
              <a:spLocks noChangeShapeType="1"/>
            </p:cNvSpPr>
            <p:nvPr/>
          </p:nvSpPr>
          <p:spPr bwMode="auto">
            <a:xfrm>
              <a:off x="4298" y="1707"/>
              <a:ext cx="0" cy="24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9601" name="Line 53"/>
            <p:cNvSpPr>
              <a:spLocks noChangeShapeType="1"/>
            </p:cNvSpPr>
            <p:nvPr/>
          </p:nvSpPr>
          <p:spPr bwMode="auto">
            <a:xfrm>
              <a:off x="2983" y="4121"/>
              <a:ext cx="131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9602" name="Line 54"/>
            <p:cNvSpPr>
              <a:spLocks noChangeShapeType="1"/>
            </p:cNvSpPr>
            <p:nvPr/>
          </p:nvSpPr>
          <p:spPr bwMode="auto">
            <a:xfrm>
              <a:off x="4298" y="1707"/>
              <a:ext cx="79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9603" name="Line 55"/>
            <p:cNvSpPr>
              <a:spLocks noChangeShapeType="1"/>
            </p:cNvSpPr>
            <p:nvPr/>
          </p:nvSpPr>
          <p:spPr bwMode="auto">
            <a:xfrm>
              <a:off x="1831" y="1224"/>
              <a:ext cx="0" cy="292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9604" name="Group 56"/>
            <p:cNvGrpSpPr>
              <a:grpSpLocks/>
            </p:cNvGrpSpPr>
            <p:nvPr/>
          </p:nvGrpSpPr>
          <p:grpSpPr bwMode="auto">
            <a:xfrm>
              <a:off x="2228" y="2982"/>
              <a:ext cx="788" cy="319"/>
              <a:chOff x="272" y="3010"/>
              <a:chExt cx="788" cy="319"/>
            </a:xfrm>
          </p:grpSpPr>
          <p:sp>
            <p:nvSpPr>
              <p:cNvPr id="109605" name="Rectangle 57"/>
              <p:cNvSpPr>
                <a:spLocks noChangeArrowheads="1"/>
              </p:cNvSpPr>
              <p:nvPr/>
            </p:nvSpPr>
            <p:spPr bwMode="auto">
              <a:xfrm>
                <a:off x="272" y="3010"/>
                <a:ext cx="788" cy="70"/>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2400">
                  <a:solidFill>
                    <a:schemeClr val="bg2"/>
                  </a:solidFill>
                </a:endParaRPr>
              </a:p>
              <a:p>
                <a:pPr marL="342900" indent="-342900" algn="just"/>
                <a:endParaRPr lang="zh-CN" altLang="en-US" sz="2400">
                  <a:solidFill>
                    <a:schemeClr val="bg2"/>
                  </a:solidFill>
                </a:endParaRPr>
              </a:p>
              <a:p>
                <a:pPr marL="342900" indent="-342900"/>
                <a:endParaRPr lang="zh-CN" altLang="en-US"/>
              </a:p>
            </p:txBody>
          </p:sp>
          <p:sp>
            <p:nvSpPr>
              <p:cNvPr id="109606" name="Rectangle 58"/>
              <p:cNvSpPr>
                <a:spLocks noChangeArrowheads="1"/>
              </p:cNvSpPr>
              <p:nvPr/>
            </p:nvSpPr>
            <p:spPr bwMode="auto">
              <a:xfrm>
                <a:off x="972" y="3067"/>
                <a:ext cx="85" cy="262"/>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110595" name="Rectangle 3"/>
          <p:cNvSpPr>
            <a:spLocks noGrp="1" noChangeArrowheads="1"/>
          </p:cNvSpPr>
          <p:nvPr>
            <p:ph idx="1"/>
          </p:nvPr>
        </p:nvSpPr>
        <p:spPr>
          <a:xfrm>
            <a:off x="287338" y="1438275"/>
            <a:ext cx="4387850" cy="685800"/>
          </a:xfrm>
          <a:noFill/>
        </p:spPr>
        <p:txBody>
          <a:bodyPr/>
          <a:lstStyle/>
          <a:p>
            <a:pPr>
              <a:buFontTx/>
              <a:buNone/>
            </a:pPr>
            <a:r>
              <a:rPr lang="en-US" altLang="zh-CN" b="1" smtClean="0"/>
              <a:t>9.5.5 </a:t>
            </a:r>
            <a:r>
              <a:rPr lang="zh-CN" altLang="en-US" b="1" smtClean="0"/>
              <a:t>惰性代码移动算法</a:t>
            </a:r>
          </a:p>
        </p:txBody>
      </p:sp>
      <p:sp>
        <p:nvSpPr>
          <p:cNvPr id="110596" name="Rectangle 4"/>
          <p:cNvSpPr>
            <a:spLocks noChangeArrowheads="1"/>
          </p:cNvSpPr>
          <p:nvPr/>
        </p:nvSpPr>
        <p:spPr bwMode="auto">
          <a:xfrm>
            <a:off x="223838" y="2033588"/>
            <a:ext cx="2727325" cy="454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a:lstStyle/>
          <a:p>
            <a:pPr marL="342900" indent="-342900"/>
            <a:r>
              <a:rPr lang="zh-CN" altLang="pt-BR" sz="2800"/>
              <a:t>	实施该算法后</a:t>
            </a:r>
          </a:p>
          <a:p>
            <a:pPr marL="342900" indent="-342900"/>
            <a:r>
              <a:rPr lang="zh-CN" altLang="pt-BR" sz="2800"/>
              <a:t>的结果</a:t>
            </a:r>
            <a:endParaRPr lang="zh-CN" altLang="en-US" sz="2800"/>
          </a:p>
        </p:txBody>
      </p:sp>
      <p:grpSp>
        <p:nvGrpSpPr>
          <p:cNvPr id="110597" name="Group 5"/>
          <p:cNvGrpSpPr>
            <a:grpSpLocks/>
          </p:cNvGrpSpPr>
          <p:nvPr/>
        </p:nvGrpSpPr>
        <p:grpSpPr bwMode="auto">
          <a:xfrm>
            <a:off x="2790825" y="1089025"/>
            <a:ext cx="6507163" cy="5495925"/>
            <a:chOff x="1758" y="686"/>
            <a:chExt cx="4099" cy="3462"/>
          </a:xfrm>
        </p:grpSpPr>
        <p:grpSp>
          <p:nvGrpSpPr>
            <p:cNvPr id="110598" name="Group 6"/>
            <p:cNvGrpSpPr>
              <a:grpSpLocks/>
            </p:cNvGrpSpPr>
            <p:nvPr/>
          </p:nvGrpSpPr>
          <p:grpSpPr bwMode="auto">
            <a:xfrm>
              <a:off x="3958" y="686"/>
              <a:ext cx="1021" cy="652"/>
              <a:chOff x="3503" y="686"/>
              <a:chExt cx="1021" cy="652"/>
            </a:xfrm>
          </p:grpSpPr>
          <p:sp>
            <p:nvSpPr>
              <p:cNvPr id="110649" name="Rectangle 7"/>
              <p:cNvSpPr>
                <a:spLocks noChangeArrowheads="1"/>
              </p:cNvSpPr>
              <p:nvPr/>
            </p:nvSpPr>
            <p:spPr bwMode="auto">
              <a:xfrm>
                <a:off x="3552" y="1028"/>
                <a:ext cx="666" cy="31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10650" name="Rectangle 8"/>
              <p:cNvSpPr>
                <a:spLocks noChangeArrowheads="1"/>
              </p:cNvSpPr>
              <p:nvPr/>
            </p:nvSpPr>
            <p:spPr bwMode="auto">
              <a:xfrm>
                <a:off x="3503" y="686"/>
                <a:ext cx="1021"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zh-CN" altLang="en-US" sz="2400"/>
                  <a:t>最早的</a:t>
                </a:r>
              </a:p>
            </p:txBody>
          </p:sp>
        </p:grpSp>
        <p:grpSp>
          <p:nvGrpSpPr>
            <p:cNvPr id="110599" name="Group 9"/>
            <p:cNvGrpSpPr>
              <a:grpSpLocks/>
            </p:cNvGrpSpPr>
            <p:nvPr/>
          </p:nvGrpSpPr>
          <p:grpSpPr bwMode="auto">
            <a:xfrm>
              <a:off x="4865" y="686"/>
              <a:ext cx="992" cy="652"/>
              <a:chOff x="4553" y="799"/>
              <a:chExt cx="992" cy="652"/>
            </a:xfrm>
          </p:grpSpPr>
          <p:sp>
            <p:nvSpPr>
              <p:cNvPr id="110647" name="Rectangle 10"/>
              <p:cNvSpPr>
                <a:spLocks noChangeArrowheads="1"/>
              </p:cNvSpPr>
              <p:nvPr/>
            </p:nvSpPr>
            <p:spPr bwMode="auto">
              <a:xfrm>
                <a:off x="4635" y="1149"/>
                <a:ext cx="649" cy="302"/>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10648" name="Rectangle 11"/>
              <p:cNvSpPr>
                <a:spLocks noChangeArrowheads="1"/>
              </p:cNvSpPr>
              <p:nvPr/>
            </p:nvSpPr>
            <p:spPr bwMode="auto">
              <a:xfrm>
                <a:off x="4553" y="799"/>
                <a:ext cx="99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zh-CN" altLang="en-US" sz="2400"/>
                  <a:t>可延迟的</a:t>
                </a:r>
              </a:p>
            </p:txBody>
          </p:sp>
        </p:grpSp>
        <p:sp>
          <p:nvSpPr>
            <p:cNvPr id="110600" name="Rectangle 12"/>
            <p:cNvSpPr>
              <a:spLocks noChangeArrowheads="1"/>
            </p:cNvSpPr>
            <p:nvPr/>
          </p:nvSpPr>
          <p:spPr bwMode="auto">
            <a:xfrm>
              <a:off x="3491" y="1344"/>
              <a:ext cx="41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a:t>
              </a:r>
              <a:endParaRPr lang="en-US" altLang="zh-CN" sz="2400"/>
            </a:p>
          </p:txBody>
        </p:sp>
        <p:sp>
          <p:nvSpPr>
            <p:cNvPr id="110601" name="Line 13"/>
            <p:cNvSpPr>
              <a:spLocks noChangeShapeType="1"/>
            </p:cNvSpPr>
            <p:nvPr/>
          </p:nvSpPr>
          <p:spPr bwMode="auto">
            <a:xfrm flipH="1">
              <a:off x="2575" y="1769"/>
              <a:ext cx="389" cy="19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602" name="Rectangle 14"/>
            <p:cNvSpPr>
              <a:spLocks noChangeArrowheads="1"/>
            </p:cNvSpPr>
            <p:nvPr/>
          </p:nvSpPr>
          <p:spPr bwMode="auto">
            <a:xfrm>
              <a:off x="1770" y="1843"/>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2</a:t>
              </a:r>
              <a:endParaRPr lang="en-US" altLang="zh-CN" sz="2400"/>
            </a:p>
          </p:txBody>
        </p:sp>
        <p:sp>
          <p:nvSpPr>
            <p:cNvPr id="110603" name="Rectangle 15"/>
            <p:cNvSpPr>
              <a:spLocks noChangeArrowheads="1"/>
            </p:cNvSpPr>
            <p:nvPr/>
          </p:nvSpPr>
          <p:spPr bwMode="auto">
            <a:xfrm>
              <a:off x="3979" y="1871"/>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5</a:t>
              </a:r>
              <a:endParaRPr lang="en-US" altLang="zh-CN" sz="2400"/>
            </a:p>
          </p:txBody>
        </p:sp>
        <p:sp>
          <p:nvSpPr>
            <p:cNvPr id="110604" name="Rectangle 16"/>
            <p:cNvSpPr>
              <a:spLocks noChangeArrowheads="1"/>
            </p:cNvSpPr>
            <p:nvPr/>
          </p:nvSpPr>
          <p:spPr bwMode="auto">
            <a:xfrm>
              <a:off x="1758" y="2962"/>
              <a:ext cx="41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4</a:t>
              </a:r>
              <a:endParaRPr lang="en-US" altLang="zh-CN" sz="2400"/>
            </a:p>
          </p:txBody>
        </p:sp>
        <p:sp>
          <p:nvSpPr>
            <p:cNvPr id="110605" name="Line 17"/>
            <p:cNvSpPr>
              <a:spLocks noChangeShapeType="1"/>
            </p:cNvSpPr>
            <p:nvPr/>
          </p:nvSpPr>
          <p:spPr bwMode="auto">
            <a:xfrm flipH="1">
              <a:off x="3083" y="2847"/>
              <a:ext cx="387" cy="75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606" name="Line 18"/>
            <p:cNvSpPr>
              <a:spLocks noChangeShapeType="1"/>
            </p:cNvSpPr>
            <p:nvPr/>
          </p:nvSpPr>
          <p:spPr bwMode="auto">
            <a:xfrm>
              <a:off x="2521" y="2295"/>
              <a:ext cx="9" cy="23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10607" name="Rectangle 19"/>
            <p:cNvSpPr>
              <a:spLocks noChangeArrowheads="1"/>
            </p:cNvSpPr>
            <p:nvPr/>
          </p:nvSpPr>
          <p:spPr bwMode="auto">
            <a:xfrm>
              <a:off x="2143" y="1962"/>
              <a:ext cx="788" cy="330"/>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solidFill>
                    <a:schemeClr val="bg2"/>
                  </a:solidFill>
                </a:rPr>
                <a:t>c = 2</a:t>
              </a:r>
              <a:endParaRPr lang="en-US" altLang="zh-CN"/>
            </a:p>
          </p:txBody>
        </p:sp>
        <p:sp>
          <p:nvSpPr>
            <p:cNvPr id="110608" name="Rectangle 20"/>
            <p:cNvSpPr>
              <a:spLocks noChangeArrowheads="1"/>
            </p:cNvSpPr>
            <p:nvPr/>
          </p:nvSpPr>
          <p:spPr bwMode="auto">
            <a:xfrm>
              <a:off x="1770" y="2411"/>
              <a:ext cx="412"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 B</a:t>
              </a:r>
              <a:r>
                <a:rPr lang="en-US" altLang="zh-CN" sz="2400" baseline="-25000"/>
                <a:t>3</a:t>
              </a:r>
              <a:endParaRPr lang="en-US" altLang="zh-CN" sz="2400"/>
            </a:p>
          </p:txBody>
        </p:sp>
        <p:sp>
          <p:nvSpPr>
            <p:cNvPr id="110609" name="Rectangle 21"/>
            <p:cNvSpPr>
              <a:spLocks noChangeArrowheads="1"/>
            </p:cNvSpPr>
            <p:nvPr/>
          </p:nvSpPr>
          <p:spPr bwMode="auto">
            <a:xfrm>
              <a:off x="3929" y="2410"/>
              <a:ext cx="41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6</a:t>
              </a:r>
              <a:endParaRPr lang="en-US" altLang="zh-CN" sz="2400"/>
            </a:p>
          </p:txBody>
        </p:sp>
        <p:sp>
          <p:nvSpPr>
            <p:cNvPr id="110610" name="Rectangle 22"/>
            <p:cNvSpPr>
              <a:spLocks noChangeArrowheads="1"/>
            </p:cNvSpPr>
            <p:nvPr/>
          </p:nvSpPr>
          <p:spPr bwMode="auto">
            <a:xfrm>
              <a:off x="2218" y="3502"/>
              <a:ext cx="409"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7</a:t>
              </a:r>
              <a:endParaRPr lang="en-US" altLang="zh-CN" sz="2400"/>
            </a:p>
          </p:txBody>
        </p:sp>
        <p:sp>
          <p:nvSpPr>
            <p:cNvPr id="110611" name="Rectangle 23"/>
            <p:cNvSpPr>
              <a:spLocks noChangeArrowheads="1"/>
            </p:cNvSpPr>
            <p:nvPr/>
          </p:nvSpPr>
          <p:spPr bwMode="auto">
            <a:xfrm>
              <a:off x="2610" y="1452"/>
              <a:ext cx="788" cy="329"/>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10612" name="Line 24"/>
            <p:cNvSpPr>
              <a:spLocks noChangeShapeType="1"/>
            </p:cNvSpPr>
            <p:nvPr/>
          </p:nvSpPr>
          <p:spPr bwMode="auto">
            <a:xfrm>
              <a:off x="3107" y="1763"/>
              <a:ext cx="389" cy="19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613" name="Line 25"/>
            <p:cNvSpPr>
              <a:spLocks noChangeShapeType="1"/>
            </p:cNvSpPr>
            <p:nvPr/>
          </p:nvSpPr>
          <p:spPr bwMode="auto">
            <a:xfrm flipH="1">
              <a:off x="3482" y="2305"/>
              <a:ext cx="9"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614" name="Line 26"/>
            <p:cNvSpPr>
              <a:spLocks noChangeShapeType="1"/>
            </p:cNvSpPr>
            <p:nvPr/>
          </p:nvSpPr>
          <p:spPr bwMode="auto">
            <a:xfrm flipH="1">
              <a:off x="2523" y="2845"/>
              <a:ext cx="9" cy="232"/>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10615" name="Rectangle 27"/>
            <p:cNvSpPr>
              <a:spLocks noChangeArrowheads="1"/>
            </p:cNvSpPr>
            <p:nvPr/>
          </p:nvSpPr>
          <p:spPr bwMode="auto">
            <a:xfrm>
              <a:off x="2137" y="2513"/>
              <a:ext cx="790" cy="329"/>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10616" name="Rectangle 28"/>
            <p:cNvSpPr>
              <a:spLocks noChangeArrowheads="1"/>
            </p:cNvSpPr>
            <p:nvPr/>
          </p:nvSpPr>
          <p:spPr bwMode="auto">
            <a:xfrm>
              <a:off x="3097" y="2513"/>
              <a:ext cx="789" cy="329"/>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10617" name="Rectangle 29"/>
            <p:cNvSpPr>
              <a:spLocks noChangeArrowheads="1"/>
            </p:cNvSpPr>
            <p:nvPr/>
          </p:nvSpPr>
          <p:spPr bwMode="auto">
            <a:xfrm>
              <a:off x="2126" y="3064"/>
              <a:ext cx="788" cy="330"/>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solidFill>
                    <a:schemeClr val="bg2"/>
                  </a:solidFill>
                </a:rPr>
                <a:t>t = b+c</a:t>
              </a:r>
            </a:p>
          </p:txBody>
        </p:sp>
        <p:sp>
          <p:nvSpPr>
            <p:cNvPr id="110618" name="Rectangle 30"/>
            <p:cNvSpPr>
              <a:spLocks noChangeArrowheads="1"/>
            </p:cNvSpPr>
            <p:nvPr/>
          </p:nvSpPr>
          <p:spPr bwMode="auto">
            <a:xfrm>
              <a:off x="2598" y="3592"/>
              <a:ext cx="789" cy="331"/>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solidFill>
                    <a:schemeClr val="bg2"/>
                  </a:solidFill>
                </a:rPr>
                <a:t>d = t</a:t>
              </a:r>
            </a:p>
          </p:txBody>
        </p:sp>
        <p:sp>
          <p:nvSpPr>
            <p:cNvPr id="110619" name="Rectangle 31"/>
            <p:cNvSpPr>
              <a:spLocks noChangeArrowheads="1"/>
            </p:cNvSpPr>
            <p:nvPr/>
          </p:nvSpPr>
          <p:spPr bwMode="auto">
            <a:xfrm>
              <a:off x="3095" y="1971"/>
              <a:ext cx="789" cy="330"/>
            </a:xfrm>
            <a:prstGeom prst="rect">
              <a:avLst/>
            </a:prstGeom>
            <a:solidFill>
              <a:srgbClr val="808080"/>
            </a:solidFill>
            <a:ln w="9525">
              <a:solidFill>
                <a:srgbClr val="000000"/>
              </a:solidFill>
              <a:miter lim="800000"/>
              <a:headEnd/>
              <a:tailEnd/>
            </a:ln>
          </p:spPr>
          <p:txBody>
            <a:bodyPr lIns="54000" tIns="10800" rIns="54000" bIns="10800"/>
            <a:lstStyle/>
            <a:p>
              <a:pPr marL="342900" indent="-342900" algn="just">
                <a:lnSpc>
                  <a:spcPct val="70000"/>
                </a:lnSpc>
              </a:pPr>
              <a:r>
                <a:rPr lang="en-US" altLang="zh-CN" sz="2400"/>
                <a:t>t = b +</a:t>
              </a:r>
              <a:r>
                <a:rPr lang="en-US" altLang="zh-CN" sz="2400" b="0"/>
                <a:t> </a:t>
              </a:r>
              <a:r>
                <a:rPr lang="en-US" altLang="zh-CN" sz="2400"/>
                <a:t>c</a:t>
              </a:r>
            </a:p>
            <a:p>
              <a:pPr marL="342900" indent="-342900" algn="just">
                <a:lnSpc>
                  <a:spcPct val="70000"/>
                </a:lnSpc>
              </a:pPr>
              <a:r>
                <a:rPr lang="en-US" altLang="zh-CN" sz="2400"/>
                <a:t>a = t</a:t>
              </a:r>
            </a:p>
          </p:txBody>
        </p:sp>
        <p:sp>
          <p:nvSpPr>
            <p:cNvPr id="110620" name="Line 32"/>
            <p:cNvSpPr>
              <a:spLocks noChangeShapeType="1"/>
            </p:cNvSpPr>
            <p:nvPr/>
          </p:nvSpPr>
          <p:spPr bwMode="auto">
            <a:xfrm>
              <a:off x="2530" y="3399"/>
              <a:ext cx="389" cy="19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621" name="Line 33"/>
            <p:cNvSpPr>
              <a:spLocks noChangeShapeType="1"/>
            </p:cNvSpPr>
            <p:nvPr/>
          </p:nvSpPr>
          <p:spPr bwMode="auto">
            <a:xfrm flipH="1">
              <a:off x="2985" y="3916"/>
              <a:ext cx="8"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110622" name="Group 34"/>
            <p:cNvGrpSpPr>
              <a:grpSpLocks/>
            </p:cNvGrpSpPr>
            <p:nvPr/>
          </p:nvGrpSpPr>
          <p:grpSpPr bwMode="auto">
            <a:xfrm>
              <a:off x="2218" y="2440"/>
              <a:ext cx="788" cy="338"/>
              <a:chOff x="5132" y="7288"/>
              <a:chExt cx="948" cy="509"/>
            </a:xfrm>
          </p:grpSpPr>
          <p:sp>
            <p:nvSpPr>
              <p:cNvPr id="110645" name="Rectangle 35"/>
              <p:cNvSpPr>
                <a:spLocks noChangeArrowheads="1"/>
              </p:cNvSpPr>
              <p:nvPr/>
            </p:nvSpPr>
            <p:spPr bwMode="auto">
              <a:xfrm>
                <a:off x="5132" y="7288"/>
                <a:ext cx="948" cy="104"/>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10646" name="Rectangle 36"/>
              <p:cNvSpPr>
                <a:spLocks noChangeArrowheads="1"/>
              </p:cNvSpPr>
              <p:nvPr/>
            </p:nvSpPr>
            <p:spPr bwMode="auto">
              <a:xfrm>
                <a:off x="5974" y="7406"/>
                <a:ext cx="102" cy="391"/>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nvGrpSpPr>
            <p:cNvPr id="110623" name="Group 37"/>
            <p:cNvGrpSpPr>
              <a:grpSpLocks/>
            </p:cNvGrpSpPr>
            <p:nvPr/>
          </p:nvGrpSpPr>
          <p:grpSpPr bwMode="auto">
            <a:xfrm>
              <a:off x="4298" y="1706"/>
              <a:ext cx="1394" cy="2223"/>
              <a:chOff x="4014" y="1706"/>
              <a:chExt cx="1394" cy="2223"/>
            </a:xfrm>
          </p:grpSpPr>
          <p:sp>
            <p:nvSpPr>
              <p:cNvPr id="110631" name="Freeform 38"/>
              <p:cNvSpPr>
                <a:spLocks/>
              </p:cNvSpPr>
              <p:nvPr/>
            </p:nvSpPr>
            <p:spPr bwMode="auto">
              <a:xfrm>
                <a:off x="4100" y="2637"/>
                <a:ext cx="322" cy="567"/>
              </a:xfrm>
              <a:custGeom>
                <a:avLst/>
                <a:gdLst>
                  <a:gd name="T0" fmla="*/ 141 w 394"/>
                  <a:gd name="T1" fmla="*/ 167 h 853"/>
                  <a:gd name="T2" fmla="*/ 40 w 394"/>
                  <a:gd name="T3" fmla="*/ 137 h 853"/>
                  <a:gd name="T4" fmla="*/ 0 w 394"/>
                  <a:gd name="T5" fmla="*/ 88 h 853"/>
                  <a:gd name="T6" fmla="*/ 40 w 394"/>
                  <a:gd name="T7" fmla="*/ 29 h 853"/>
                  <a:gd name="T8" fmla="*/ 176 w 394"/>
                  <a:gd name="T9" fmla="*/ 0 h 8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853">
                    <a:moveTo>
                      <a:pt x="315" y="853"/>
                    </a:moveTo>
                    <a:cubicBezTo>
                      <a:pt x="278" y="828"/>
                      <a:pt x="142" y="770"/>
                      <a:pt x="90" y="703"/>
                    </a:cubicBezTo>
                    <a:cubicBezTo>
                      <a:pt x="38" y="636"/>
                      <a:pt x="0" y="540"/>
                      <a:pt x="0" y="448"/>
                    </a:cubicBezTo>
                    <a:cubicBezTo>
                      <a:pt x="0" y="356"/>
                      <a:pt x="24" y="223"/>
                      <a:pt x="90" y="148"/>
                    </a:cubicBezTo>
                    <a:cubicBezTo>
                      <a:pt x="156" y="73"/>
                      <a:pt x="331" y="31"/>
                      <a:pt x="394"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632" name="Line 39"/>
              <p:cNvSpPr>
                <a:spLocks noChangeShapeType="1"/>
              </p:cNvSpPr>
              <p:nvPr/>
            </p:nvSpPr>
            <p:spPr bwMode="auto">
              <a:xfrm flipH="1">
                <a:off x="4806" y="1706"/>
                <a:ext cx="8"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633" name="Line 40"/>
              <p:cNvSpPr>
                <a:spLocks noChangeShapeType="1"/>
              </p:cNvSpPr>
              <p:nvPr/>
            </p:nvSpPr>
            <p:spPr bwMode="auto">
              <a:xfrm flipH="1">
                <a:off x="4781" y="3372"/>
                <a:ext cx="9"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634" name="Line 41"/>
              <p:cNvSpPr>
                <a:spLocks noChangeShapeType="1"/>
              </p:cNvSpPr>
              <p:nvPr/>
            </p:nvSpPr>
            <p:spPr bwMode="auto">
              <a:xfrm flipH="1">
                <a:off x="4781" y="2823"/>
                <a:ext cx="9" cy="23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635" name="Line 42"/>
              <p:cNvSpPr>
                <a:spLocks noChangeShapeType="1"/>
              </p:cNvSpPr>
              <p:nvPr/>
            </p:nvSpPr>
            <p:spPr bwMode="auto">
              <a:xfrm flipH="1">
                <a:off x="4806" y="2255"/>
                <a:ext cx="8" cy="2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636" name="Rectangle 43"/>
              <p:cNvSpPr>
                <a:spLocks noChangeArrowheads="1"/>
              </p:cNvSpPr>
              <p:nvPr/>
            </p:nvSpPr>
            <p:spPr bwMode="auto">
              <a:xfrm>
                <a:off x="4390" y="3601"/>
                <a:ext cx="773" cy="328"/>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a:p>
            </p:txBody>
          </p:sp>
          <p:sp>
            <p:nvSpPr>
              <p:cNvPr id="110637" name="Rectangle 44"/>
              <p:cNvSpPr>
                <a:spLocks noChangeArrowheads="1"/>
              </p:cNvSpPr>
              <p:nvPr/>
            </p:nvSpPr>
            <p:spPr bwMode="auto">
              <a:xfrm>
                <a:off x="4392" y="3041"/>
                <a:ext cx="773" cy="328"/>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10638" name="Rectangle 45"/>
              <p:cNvSpPr>
                <a:spLocks noChangeArrowheads="1"/>
              </p:cNvSpPr>
              <p:nvPr/>
            </p:nvSpPr>
            <p:spPr bwMode="auto">
              <a:xfrm>
                <a:off x="4416" y="1934"/>
                <a:ext cx="774" cy="329"/>
              </a:xfrm>
              <a:prstGeom prst="rect">
                <a:avLst/>
              </a:prstGeom>
              <a:solidFill>
                <a:srgbClr val="FFFFFF"/>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sp>
            <p:nvSpPr>
              <p:cNvPr id="110639" name="Rectangle 46"/>
              <p:cNvSpPr>
                <a:spLocks noChangeArrowheads="1"/>
              </p:cNvSpPr>
              <p:nvPr/>
            </p:nvSpPr>
            <p:spPr bwMode="auto">
              <a:xfrm>
                <a:off x="4402" y="2491"/>
                <a:ext cx="773" cy="327"/>
              </a:xfrm>
              <a:prstGeom prst="rect">
                <a:avLst/>
              </a:prstGeom>
              <a:solidFill>
                <a:schemeClr val="tx1"/>
              </a:solidFill>
              <a:ln w="9525">
                <a:solidFill>
                  <a:srgbClr val="000000"/>
                </a:solidFill>
                <a:miter lim="800000"/>
                <a:headEnd/>
                <a:tailEnd/>
              </a:ln>
            </p:spPr>
            <p:txBody>
              <a:bodyPr lIns="54000" tIns="10800" rIns="54000" bIns="10800"/>
              <a:lstStyle/>
              <a:p>
                <a:pPr marL="342900" indent="-342900" algn="just">
                  <a:lnSpc>
                    <a:spcPct val="96000"/>
                  </a:lnSpc>
                </a:pPr>
                <a:r>
                  <a:rPr lang="en-US" altLang="zh-CN" sz="2400">
                    <a:solidFill>
                      <a:schemeClr val="bg2"/>
                    </a:solidFill>
                  </a:rPr>
                  <a:t>e = t</a:t>
                </a:r>
              </a:p>
            </p:txBody>
          </p:sp>
          <p:sp>
            <p:nvSpPr>
              <p:cNvPr id="110640" name="Rectangle 47"/>
              <p:cNvSpPr>
                <a:spLocks noChangeArrowheads="1"/>
              </p:cNvSpPr>
              <p:nvPr/>
            </p:nvSpPr>
            <p:spPr bwMode="auto">
              <a:xfrm>
                <a:off x="4053" y="1832"/>
                <a:ext cx="40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8</a:t>
                </a:r>
                <a:endParaRPr lang="en-US" altLang="zh-CN" sz="2400"/>
              </a:p>
            </p:txBody>
          </p:sp>
          <p:sp>
            <p:nvSpPr>
              <p:cNvPr id="110641" name="Rectangle 48"/>
              <p:cNvSpPr>
                <a:spLocks noChangeArrowheads="1"/>
              </p:cNvSpPr>
              <p:nvPr/>
            </p:nvSpPr>
            <p:spPr bwMode="auto">
              <a:xfrm>
                <a:off x="4016" y="2391"/>
                <a:ext cx="404"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9</a:t>
                </a:r>
                <a:endParaRPr lang="en-US" altLang="zh-CN" sz="2400"/>
              </a:p>
            </p:txBody>
          </p:sp>
          <p:sp>
            <p:nvSpPr>
              <p:cNvPr id="110642" name="Rectangle 49"/>
              <p:cNvSpPr>
                <a:spLocks noChangeArrowheads="1"/>
              </p:cNvSpPr>
              <p:nvPr/>
            </p:nvSpPr>
            <p:spPr bwMode="auto">
              <a:xfrm>
                <a:off x="4014" y="3067"/>
                <a:ext cx="47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10</a:t>
                </a:r>
                <a:endParaRPr lang="en-US" altLang="zh-CN" sz="2400"/>
              </a:p>
            </p:txBody>
          </p:sp>
          <p:sp>
            <p:nvSpPr>
              <p:cNvPr id="110643" name="Rectangle 50"/>
              <p:cNvSpPr>
                <a:spLocks noChangeArrowheads="1"/>
              </p:cNvSpPr>
              <p:nvPr/>
            </p:nvSpPr>
            <p:spPr bwMode="auto">
              <a:xfrm>
                <a:off x="4042" y="3508"/>
                <a:ext cx="43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11</a:t>
                </a:r>
                <a:endParaRPr lang="en-US" altLang="zh-CN" sz="2400"/>
              </a:p>
            </p:txBody>
          </p:sp>
          <p:sp>
            <p:nvSpPr>
              <p:cNvPr id="110644" name="Freeform 51"/>
              <p:cNvSpPr>
                <a:spLocks/>
              </p:cNvSpPr>
              <p:nvPr/>
            </p:nvSpPr>
            <p:spPr bwMode="auto">
              <a:xfrm>
                <a:off x="4950" y="2273"/>
                <a:ext cx="458" cy="1325"/>
              </a:xfrm>
              <a:custGeom>
                <a:avLst/>
                <a:gdLst>
                  <a:gd name="T0" fmla="*/ 0 w 458"/>
                  <a:gd name="T1" fmla="*/ 0 h 1325"/>
                  <a:gd name="T2" fmla="*/ 289 w 458"/>
                  <a:gd name="T3" fmla="*/ 154 h 1325"/>
                  <a:gd name="T4" fmla="*/ 426 w 458"/>
                  <a:gd name="T5" fmla="*/ 484 h 1325"/>
                  <a:gd name="T6" fmla="*/ 440 w 458"/>
                  <a:gd name="T7" fmla="*/ 895 h 1325"/>
                  <a:gd name="T8" fmla="*/ 316 w 458"/>
                  <a:gd name="T9" fmla="*/ 1142 h 1325"/>
                  <a:gd name="T10" fmla="*/ 33 w 458"/>
                  <a:gd name="T11" fmla="*/ 1325 h 13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8" h="1325">
                    <a:moveTo>
                      <a:pt x="0" y="0"/>
                    </a:moveTo>
                    <a:cubicBezTo>
                      <a:pt x="48" y="26"/>
                      <a:pt x="218" y="73"/>
                      <a:pt x="289" y="154"/>
                    </a:cubicBezTo>
                    <a:cubicBezTo>
                      <a:pt x="360" y="235"/>
                      <a:pt x="401" y="361"/>
                      <a:pt x="426" y="484"/>
                    </a:cubicBezTo>
                    <a:cubicBezTo>
                      <a:pt x="451" y="607"/>
                      <a:pt x="458" y="785"/>
                      <a:pt x="440" y="895"/>
                    </a:cubicBezTo>
                    <a:cubicBezTo>
                      <a:pt x="422" y="1005"/>
                      <a:pt x="384" y="1070"/>
                      <a:pt x="316" y="1142"/>
                    </a:cubicBezTo>
                    <a:cubicBezTo>
                      <a:pt x="248" y="1214"/>
                      <a:pt x="92" y="1287"/>
                      <a:pt x="33" y="132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0624" name="Line 52"/>
            <p:cNvSpPr>
              <a:spLocks noChangeShapeType="1"/>
            </p:cNvSpPr>
            <p:nvPr/>
          </p:nvSpPr>
          <p:spPr bwMode="auto">
            <a:xfrm>
              <a:off x="4298" y="1707"/>
              <a:ext cx="0" cy="24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25" name="Line 53"/>
            <p:cNvSpPr>
              <a:spLocks noChangeShapeType="1"/>
            </p:cNvSpPr>
            <p:nvPr/>
          </p:nvSpPr>
          <p:spPr bwMode="auto">
            <a:xfrm>
              <a:off x="2983" y="4121"/>
              <a:ext cx="131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26" name="Line 54"/>
            <p:cNvSpPr>
              <a:spLocks noChangeShapeType="1"/>
            </p:cNvSpPr>
            <p:nvPr/>
          </p:nvSpPr>
          <p:spPr bwMode="auto">
            <a:xfrm>
              <a:off x="4298" y="1707"/>
              <a:ext cx="79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27" name="Line 55"/>
            <p:cNvSpPr>
              <a:spLocks noChangeShapeType="1"/>
            </p:cNvSpPr>
            <p:nvPr/>
          </p:nvSpPr>
          <p:spPr bwMode="auto">
            <a:xfrm>
              <a:off x="1831" y="1224"/>
              <a:ext cx="0" cy="292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0628" name="Group 56"/>
            <p:cNvGrpSpPr>
              <a:grpSpLocks/>
            </p:cNvGrpSpPr>
            <p:nvPr/>
          </p:nvGrpSpPr>
          <p:grpSpPr bwMode="auto">
            <a:xfrm>
              <a:off x="2228" y="2982"/>
              <a:ext cx="788" cy="319"/>
              <a:chOff x="272" y="3010"/>
              <a:chExt cx="788" cy="319"/>
            </a:xfrm>
          </p:grpSpPr>
          <p:sp>
            <p:nvSpPr>
              <p:cNvPr id="110629" name="Rectangle 57"/>
              <p:cNvSpPr>
                <a:spLocks noChangeArrowheads="1"/>
              </p:cNvSpPr>
              <p:nvPr/>
            </p:nvSpPr>
            <p:spPr bwMode="auto">
              <a:xfrm>
                <a:off x="272" y="3010"/>
                <a:ext cx="788" cy="70"/>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a:p>
            </p:txBody>
          </p:sp>
          <p:sp>
            <p:nvSpPr>
              <p:cNvPr id="110630" name="Rectangle 58"/>
              <p:cNvSpPr>
                <a:spLocks noChangeArrowheads="1"/>
              </p:cNvSpPr>
              <p:nvPr/>
            </p:nvSpPr>
            <p:spPr bwMode="auto">
              <a:xfrm>
                <a:off x="972" y="3067"/>
                <a:ext cx="85" cy="262"/>
              </a:xfrm>
              <a:prstGeom prst="rect">
                <a:avLst/>
              </a:prstGeom>
              <a:solidFill>
                <a:srgbClr val="000000"/>
              </a:solidFill>
              <a:ln w="9525">
                <a:solidFill>
                  <a:srgbClr val="000000"/>
                </a:solidFill>
                <a:miter lim="800000"/>
                <a:headEnd/>
                <a:tailEnd/>
              </a:ln>
            </p:spPr>
            <p:txBody>
              <a:bodyPr lIns="54000" tIns="10800" rIns="54000" bIns="10800"/>
              <a:lstStyle/>
              <a:p>
                <a:pPr marL="342900" indent="-342900" algn="just">
                  <a:lnSpc>
                    <a:spcPct val="96000"/>
                  </a:lnSpc>
                </a:pPr>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6</a:t>
            </a:r>
            <a:r>
              <a:rPr lang="en-US" altLang="zh-CN" b="1" smtClean="0">
                <a:latin typeface="宋体" pitchFamily="2" charset="-122"/>
                <a:ea typeface="黑体" pitchFamily="2" charset="-122"/>
              </a:rPr>
              <a:t> </a:t>
            </a:r>
            <a:r>
              <a:rPr lang="zh-CN" altLang="en-US" b="1" smtClean="0">
                <a:latin typeface="宋体" pitchFamily="2" charset="-122"/>
              </a:rPr>
              <a:t>流图中的循环</a:t>
            </a:r>
          </a:p>
        </p:txBody>
      </p:sp>
      <p:sp>
        <p:nvSpPr>
          <p:cNvPr id="1947651" name="Rectangle 3"/>
          <p:cNvSpPr>
            <a:spLocks noGrp="1" noChangeArrowheads="1"/>
          </p:cNvSpPr>
          <p:nvPr>
            <p:ph idx="1"/>
          </p:nvPr>
        </p:nvSpPr>
        <p:spPr>
          <a:xfrm>
            <a:off x="287338" y="1438275"/>
            <a:ext cx="8564562" cy="5038725"/>
          </a:xfrm>
          <a:noFill/>
        </p:spPr>
        <p:txBody>
          <a:bodyPr/>
          <a:lstStyle/>
          <a:p>
            <a:r>
              <a:rPr lang="zh-CN" altLang="en-US" b="1" smtClean="0"/>
              <a:t>标识循环并对循环专门处理的重要性</a:t>
            </a:r>
          </a:p>
          <a:p>
            <a:pPr lvl="1"/>
            <a:r>
              <a:rPr lang="zh-CN" altLang="en-US" b="1" smtClean="0"/>
              <a:t> 程序执行的大部分时间消耗在循环上，改进循环性能的优化会对程序执行产生显著影响</a:t>
            </a:r>
          </a:p>
          <a:p>
            <a:pPr lvl="1"/>
            <a:r>
              <a:rPr lang="zh-CN" altLang="en-US" b="1" smtClean="0"/>
              <a:t> 循环也会影响程序分析的运行时间</a:t>
            </a:r>
          </a:p>
          <a:p>
            <a:r>
              <a:rPr lang="zh-CN" altLang="en-US" b="1" smtClean="0"/>
              <a:t>本节介绍</a:t>
            </a:r>
          </a:p>
          <a:p>
            <a:pPr lvl="1"/>
            <a:r>
              <a:rPr lang="zh-CN" altLang="en-US" b="1" smtClean="0"/>
              <a:t>介绍概念：支配结点、深度优先排序、回边、图的深度和可归约性</a:t>
            </a:r>
          </a:p>
          <a:p>
            <a:pPr lvl="1"/>
            <a:r>
              <a:rPr lang="zh-CN" altLang="en-US" b="1" smtClean="0"/>
              <a:t> 用于寻找循环和迭代数据流分析收敛速度的讨论</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47651">
                                            <p:txEl>
                                              <p:pRg st="2" end="2"/>
                                            </p:txEl>
                                          </p:spTgt>
                                        </p:tgtEl>
                                        <p:attrNameLst>
                                          <p:attrName>style.visibility</p:attrName>
                                        </p:attrNameLst>
                                      </p:cBhvr>
                                      <p:to>
                                        <p:strVal val="visible"/>
                                      </p:to>
                                    </p:set>
                                    <p:animEffect transition="in" filter="box(in)">
                                      <p:cBhvr>
                                        <p:cTn id="7" dur="500"/>
                                        <p:tgtEl>
                                          <p:spTgt spid="194765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947651">
                                            <p:txEl>
                                              <p:pRg st="3" end="3"/>
                                            </p:txEl>
                                          </p:spTgt>
                                        </p:tgtEl>
                                        <p:attrNameLst>
                                          <p:attrName>style.visibility</p:attrName>
                                        </p:attrNameLst>
                                      </p:cBhvr>
                                      <p:to>
                                        <p:strVal val="visible"/>
                                      </p:to>
                                    </p:set>
                                    <p:animEffect transition="in" filter="box(in)">
                                      <p:cBhvr>
                                        <p:cTn id="12" dur="500"/>
                                        <p:tgtEl>
                                          <p:spTgt spid="1947651">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947651">
                                            <p:txEl>
                                              <p:pRg st="4" end="4"/>
                                            </p:txEl>
                                          </p:spTgt>
                                        </p:tgtEl>
                                        <p:attrNameLst>
                                          <p:attrName>style.visibility</p:attrName>
                                        </p:attrNameLst>
                                      </p:cBhvr>
                                      <p:to>
                                        <p:strVal val="visible"/>
                                      </p:to>
                                    </p:set>
                                    <p:animEffect transition="in" filter="box(in)">
                                      <p:cBhvr>
                                        <p:cTn id="15" dur="500"/>
                                        <p:tgtEl>
                                          <p:spTgt spid="1947651">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947651">
                                            <p:txEl>
                                              <p:pRg st="5" end="5"/>
                                            </p:txEl>
                                          </p:spTgt>
                                        </p:tgtEl>
                                        <p:attrNameLst>
                                          <p:attrName>style.visibility</p:attrName>
                                        </p:attrNameLst>
                                      </p:cBhvr>
                                      <p:to>
                                        <p:strVal val="visible"/>
                                      </p:to>
                                    </p:set>
                                    <p:animEffect transition="in" filter="box(in)">
                                      <p:cBhvr>
                                        <p:cTn id="20" dur="500"/>
                                        <p:tgtEl>
                                          <p:spTgt spid="1947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6</a:t>
            </a:r>
            <a:r>
              <a:rPr lang="en-US" altLang="zh-CN" b="1" smtClean="0">
                <a:latin typeface="宋体" pitchFamily="2" charset="-122"/>
                <a:ea typeface="黑体" pitchFamily="2" charset="-122"/>
              </a:rPr>
              <a:t> </a:t>
            </a:r>
            <a:r>
              <a:rPr lang="zh-CN" altLang="en-US" b="1" smtClean="0">
                <a:latin typeface="宋体" pitchFamily="2" charset="-122"/>
              </a:rPr>
              <a:t>流图中的循环</a:t>
            </a:r>
          </a:p>
        </p:txBody>
      </p:sp>
      <p:sp>
        <p:nvSpPr>
          <p:cNvPr id="1765379" name="Rectangle 3"/>
          <p:cNvSpPr>
            <a:spLocks noGrp="1" noChangeArrowheads="1"/>
          </p:cNvSpPr>
          <p:nvPr>
            <p:ph idx="1"/>
          </p:nvPr>
        </p:nvSpPr>
        <p:spPr>
          <a:xfrm>
            <a:off x="287338" y="1438275"/>
            <a:ext cx="8564562" cy="5399088"/>
          </a:xfrm>
          <a:noFill/>
        </p:spPr>
        <p:txBody>
          <a:bodyPr/>
          <a:lstStyle/>
          <a:p>
            <a:pPr>
              <a:buFontTx/>
              <a:buNone/>
            </a:pPr>
            <a:r>
              <a:rPr lang="zh-CN" altLang="en-US" b="1" smtClean="0"/>
              <a:t>9.</a:t>
            </a:r>
            <a:r>
              <a:rPr lang="en-US" altLang="zh-CN" b="1" smtClean="0"/>
              <a:t>6.1 </a:t>
            </a:r>
            <a:r>
              <a:rPr lang="zh-CN" altLang="en-US" b="1" smtClean="0">
                <a:latin typeface="宋体" pitchFamily="2" charset="-122"/>
              </a:rPr>
              <a:t>支配结点</a:t>
            </a:r>
          </a:p>
          <a:p>
            <a:pPr>
              <a:spcBef>
                <a:spcPct val="10000"/>
              </a:spcBef>
              <a:buFontTx/>
              <a:buNone/>
            </a:pPr>
            <a:r>
              <a:rPr lang="en-US" altLang="zh-CN" b="1" i="1" smtClean="0"/>
              <a:t>d</a:t>
            </a:r>
            <a:r>
              <a:rPr lang="zh-CN" altLang="en-US" b="1" smtClean="0"/>
              <a:t>是</a:t>
            </a:r>
            <a:r>
              <a:rPr lang="en-US" altLang="zh-CN" b="1" i="1" smtClean="0"/>
              <a:t>n</a:t>
            </a:r>
            <a:r>
              <a:rPr lang="zh-CN" altLang="en-US" b="1" smtClean="0"/>
              <a:t>的支配结点</a:t>
            </a:r>
            <a:r>
              <a:rPr lang="en-US" altLang="zh-CN" b="1" smtClean="0"/>
              <a:t>:</a:t>
            </a:r>
          </a:p>
          <a:p>
            <a:pPr>
              <a:spcBef>
                <a:spcPct val="10000"/>
              </a:spcBef>
              <a:buFontTx/>
              <a:buNone/>
            </a:pPr>
            <a:r>
              <a:rPr lang="zh-CN" altLang="en-US" b="1" smtClean="0"/>
              <a:t>    若从初始结点起，每条</a:t>
            </a:r>
          </a:p>
          <a:p>
            <a:pPr>
              <a:spcBef>
                <a:spcPct val="10000"/>
              </a:spcBef>
              <a:buFontTx/>
              <a:buNone/>
            </a:pPr>
            <a:r>
              <a:rPr lang="zh-CN" altLang="en-US" b="1" smtClean="0"/>
              <a:t>到达</a:t>
            </a:r>
            <a:r>
              <a:rPr lang="en-US" altLang="zh-CN" b="1" i="1" smtClean="0"/>
              <a:t>n</a:t>
            </a:r>
            <a:r>
              <a:rPr lang="zh-CN" altLang="en-US" b="1" smtClean="0"/>
              <a:t>的路径都要经过</a:t>
            </a:r>
            <a:r>
              <a:rPr lang="en-US" altLang="zh-CN" b="1" i="1" smtClean="0"/>
              <a:t>d</a:t>
            </a:r>
            <a:r>
              <a:rPr lang="en-US" altLang="zh-CN" b="1" smtClean="0"/>
              <a:t>，</a:t>
            </a:r>
          </a:p>
          <a:p>
            <a:pPr>
              <a:spcBef>
                <a:spcPct val="10000"/>
              </a:spcBef>
              <a:buFontTx/>
              <a:buNone/>
            </a:pPr>
            <a:r>
              <a:rPr lang="zh-CN" altLang="en-US" b="1" smtClean="0"/>
              <a:t>写成</a:t>
            </a:r>
            <a:r>
              <a:rPr lang="en-US" altLang="zh-CN" b="1" i="1" smtClean="0"/>
              <a:t>d</a:t>
            </a:r>
            <a:r>
              <a:rPr lang="en-US" altLang="zh-CN" b="1" smtClean="0"/>
              <a:t> </a:t>
            </a:r>
            <a:r>
              <a:rPr lang="en-US" altLang="zh-CN" b="1" i="1" smtClean="0"/>
              <a:t>dom</a:t>
            </a:r>
            <a:r>
              <a:rPr lang="en-US" altLang="zh-CN" b="1" smtClean="0">
                <a:latin typeface="宋体" pitchFamily="2" charset="-122"/>
              </a:rPr>
              <a:t> </a:t>
            </a:r>
            <a:r>
              <a:rPr lang="en-US" altLang="zh-CN" b="1" i="1" smtClean="0"/>
              <a:t>n</a:t>
            </a:r>
            <a:endParaRPr lang="en-US" altLang="zh-CN" b="1" smtClean="0">
              <a:latin typeface="宋体" pitchFamily="2" charset="-122"/>
            </a:endParaRPr>
          </a:p>
          <a:p>
            <a:pPr>
              <a:buFontTx/>
              <a:buNone/>
            </a:pPr>
            <a:r>
              <a:rPr lang="zh-CN" altLang="en-US" sz="2800" b="1" smtClean="0">
                <a:latin typeface="宋体" pitchFamily="2" charset="-122"/>
              </a:rPr>
              <a:t>  </a:t>
            </a:r>
            <a:r>
              <a:rPr lang="zh-CN" altLang="en-US" sz="2800" b="1" smtClean="0">
                <a:latin typeface="宋体" pitchFamily="2" charset="-122"/>
                <a:sym typeface="Symbol" pitchFamily="18" charset="2"/>
              </a:rPr>
              <a:t> </a:t>
            </a:r>
            <a:r>
              <a:rPr lang="zh-CN" altLang="en-US" sz="2800" b="1" smtClean="0">
                <a:latin typeface="宋体" pitchFamily="2" charset="-122"/>
              </a:rPr>
              <a:t>结点是它本身的支配结点</a:t>
            </a:r>
          </a:p>
          <a:p>
            <a:pPr>
              <a:buFontTx/>
              <a:buNone/>
            </a:pPr>
            <a:r>
              <a:rPr lang="zh-CN" altLang="en-US" sz="2800" b="1" smtClean="0">
                <a:latin typeface="宋体" pitchFamily="2" charset="-122"/>
              </a:rPr>
              <a:t>  </a:t>
            </a:r>
            <a:r>
              <a:rPr lang="zh-CN" altLang="en-US" sz="2800" b="1" smtClean="0">
                <a:latin typeface="宋体" pitchFamily="2" charset="-122"/>
                <a:sym typeface="Symbol" pitchFamily="18" charset="2"/>
              </a:rPr>
              <a:t> </a:t>
            </a:r>
            <a:r>
              <a:rPr lang="zh-CN" altLang="en-US" sz="2800" b="1" smtClean="0">
                <a:latin typeface="宋体" pitchFamily="2" charset="-122"/>
              </a:rPr>
              <a:t>循环的入口是循环中所有</a:t>
            </a:r>
          </a:p>
          <a:p>
            <a:pPr>
              <a:buFontTx/>
              <a:buNone/>
            </a:pPr>
            <a:r>
              <a:rPr lang="zh-CN" altLang="en-US" sz="2800" b="1" smtClean="0">
                <a:latin typeface="宋体" pitchFamily="2" charset="-122"/>
              </a:rPr>
              <a:t>结点的支配结点</a:t>
            </a:r>
          </a:p>
          <a:p>
            <a:pPr>
              <a:buFontTx/>
              <a:buNone/>
            </a:pPr>
            <a:r>
              <a:rPr lang="zh-CN" altLang="en-US" sz="2800" b="1" smtClean="0">
                <a:latin typeface="宋体" pitchFamily="2" charset="-122"/>
              </a:rPr>
              <a:t>  </a:t>
            </a:r>
            <a:r>
              <a:rPr lang="zh-CN" altLang="en-US" sz="2800" b="1" smtClean="0">
                <a:latin typeface="宋体" pitchFamily="2" charset="-122"/>
                <a:sym typeface="Symbol" pitchFamily="18" charset="2"/>
              </a:rPr>
              <a:t> 支配结点集的计算可以</a:t>
            </a:r>
          </a:p>
          <a:p>
            <a:pPr>
              <a:buFontTx/>
              <a:buNone/>
            </a:pPr>
            <a:r>
              <a:rPr lang="zh-CN" altLang="en-US" sz="2800" b="1" smtClean="0">
                <a:latin typeface="宋体" pitchFamily="2" charset="-122"/>
                <a:sym typeface="Symbol" pitchFamily="18" charset="2"/>
              </a:rPr>
              <a:t>形式化为一个数据流问题</a:t>
            </a:r>
          </a:p>
        </p:txBody>
      </p:sp>
      <p:grpSp>
        <p:nvGrpSpPr>
          <p:cNvPr id="112644" name="Group 33"/>
          <p:cNvGrpSpPr>
            <a:grpSpLocks/>
          </p:cNvGrpSpPr>
          <p:nvPr/>
        </p:nvGrpSpPr>
        <p:grpSpPr bwMode="auto">
          <a:xfrm>
            <a:off x="4886325" y="1179513"/>
            <a:ext cx="4191000" cy="5638800"/>
            <a:chOff x="3078" y="743"/>
            <a:chExt cx="2640" cy="3552"/>
          </a:xfrm>
        </p:grpSpPr>
        <p:grpSp>
          <p:nvGrpSpPr>
            <p:cNvPr id="112645" name="Group 4"/>
            <p:cNvGrpSpPr>
              <a:grpSpLocks/>
            </p:cNvGrpSpPr>
            <p:nvPr/>
          </p:nvGrpSpPr>
          <p:grpSpPr bwMode="auto">
            <a:xfrm>
              <a:off x="3078" y="743"/>
              <a:ext cx="2640" cy="3552"/>
              <a:chOff x="3120" y="768"/>
              <a:chExt cx="2640" cy="3552"/>
            </a:xfrm>
          </p:grpSpPr>
          <p:sp>
            <p:nvSpPr>
              <p:cNvPr id="112648" name="Oval 5"/>
              <p:cNvSpPr>
                <a:spLocks noChangeArrowheads="1"/>
              </p:cNvSpPr>
              <p:nvPr/>
            </p:nvSpPr>
            <p:spPr bwMode="auto">
              <a:xfrm>
                <a:off x="4264" y="768"/>
                <a:ext cx="374"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1</a:t>
                </a:r>
              </a:p>
            </p:txBody>
          </p:sp>
          <p:sp>
            <p:nvSpPr>
              <p:cNvPr id="112649" name="Oval 6"/>
              <p:cNvSpPr>
                <a:spLocks noChangeArrowheads="1"/>
              </p:cNvSpPr>
              <p:nvPr/>
            </p:nvSpPr>
            <p:spPr bwMode="auto">
              <a:xfrm>
                <a:off x="3695" y="1146"/>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2</a:t>
                </a:r>
              </a:p>
            </p:txBody>
          </p:sp>
          <p:sp>
            <p:nvSpPr>
              <p:cNvPr id="112650" name="Oval 7"/>
              <p:cNvSpPr>
                <a:spLocks noChangeArrowheads="1"/>
              </p:cNvSpPr>
              <p:nvPr/>
            </p:nvSpPr>
            <p:spPr bwMode="auto">
              <a:xfrm>
                <a:off x="4264" y="1391"/>
                <a:ext cx="374" cy="34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3</a:t>
                </a:r>
              </a:p>
            </p:txBody>
          </p:sp>
          <p:sp>
            <p:nvSpPr>
              <p:cNvPr id="112651" name="Oval 8"/>
              <p:cNvSpPr>
                <a:spLocks noChangeArrowheads="1"/>
              </p:cNvSpPr>
              <p:nvPr/>
            </p:nvSpPr>
            <p:spPr bwMode="auto">
              <a:xfrm>
                <a:off x="4290" y="2015"/>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4</a:t>
                </a:r>
              </a:p>
            </p:txBody>
          </p:sp>
          <p:sp>
            <p:nvSpPr>
              <p:cNvPr id="112652" name="Oval 9"/>
              <p:cNvSpPr>
                <a:spLocks noChangeArrowheads="1"/>
              </p:cNvSpPr>
              <p:nvPr/>
            </p:nvSpPr>
            <p:spPr bwMode="auto">
              <a:xfrm>
                <a:off x="3735" y="2379"/>
                <a:ext cx="374"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5</a:t>
                </a:r>
              </a:p>
            </p:txBody>
          </p:sp>
          <p:sp>
            <p:nvSpPr>
              <p:cNvPr id="112653" name="Oval 10"/>
              <p:cNvSpPr>
                <a:spLocks noChangeArrowheads="1"/>
              </p:cNvSpPr>
              <p:nvPr/>
            </p:nvSpPr>
            <p:spPr bwMode="auto">
              <a:xfrm>
                <a:off x="4821" y="2404"/>
                <a:ext cx="375" cy="34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6</a:t>
                </a:r>
              </a:p>
            </p:txBody>
          </p:sp>
          <p:sp>
            <p:nvSpPr>
              <p:cNvPr id="112654" name="Oval 11"/>
              <p:cNvSpPr>
                <a:spLocks noChangeArrowheads="1"/>
              </p:cNvSpPr>
              <p:nvPr/>
            </p:nvSpPr>
            <p:spPr bwMode="auto">
              <a:xfrm>
                <a:off x="4279" y="2784"/>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7</a:t>
                </a:r>
              </a:p>
            </p:txBody>
          </p:sp>
          <p:sp>
            <p:nvSpPr>
              <p:cNvPr id="112655" name="Oval 12"/>
              <p:cNvSpPr>
                <a:spLocks noChangeArrowheads="1"/>
              </p:cNvSpPr>
              <p:nvPr/>
            </p:nvSpPr>
            <p:spPr bwMode="auto">
              <a:xfrm>
                <a:off x="4290" y="3380"/>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8</a:t>
                </a:r>
              </a:p>
            </p:txBody>
          </p:sp>
          <p:sp>
            <p:nvSpPr>
              <p:cNvPr id="112656" name="Oval 13"/>
              <p:cNvSpPr>
                <a:spLocks noChangeArrowheads="1"/>
              </p:cNvSpPr>
              <p:nvPr/>
            </p:nvSpPr>
            <p:spPr bwMode="auto">
              <a:xfrm>
                <a:off x="3750" y="3746"/>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9</a:t>
                </a:r>
              </a:p>
            </p:txBody>
          </p:sp>
          <p:sp>
            <p:nvSpPr>
              <p:cNvPr id="112657" name="Oval 14"/>
              <p:cNvSpPr>
                <a:spLocks noChangeArrowheads="1"/>
              </p:cNvSpPr>
              <p:nvPr/>
            </p:nvSpPr>
            <p:spPr bwMode="auto">
              <a:xfrm>
                <a:off x="4834" y="3771"/>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1600" tIns="28800" rIns="21600" bIns="46800"/>
              <a:lstStyle/>
              <a:p>
                <a:pPr algn="just"/>
                <a:r>
                  <a:rPr lang="zh-CN" altLang="en-US" sz="2400"/>
                  <a:t>10</a:t>
                </a:r>
              </a:p>
            </p:txBody>
          </p:sp>
          <p:sp>
            <p:nvSpPr>
              <p:cNvPr id="112658" name="Line 15"/>
              <p:cNvSpPr>
                <a:spLocks noChangeShapeType="1"/>
              </p:cNvSpPr>
              <p:nvPr/>
            </p:nvSpPr>
            <p:spPr bwMode="auto">
              <a:xfrm flipH="1">
                <a:off x="4017" y="1039"/>
                <a:ext cx="251" cy="15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659" name="Line 16"/>
              <p:cNvSpPr>
                <a:spLocks noChangeShapeType="1"/>
              </p:cNvSpPr>
              <p:nvPr/>
            </p:nvSpPr>
            <p:spPr bwMode="auto">
              <a:xfrm>
                <a:off x="4451" y="1110"/>
                <a:ext cx="0" cy="28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660" name="Line 17"/>
              <p:cNvSpPr>
                <a:spLocks noChangeShapeType="1"/>
              </p:cNvSpPr>
              <p:nvPr/>
            </p:nvSpPr>
            <p:spPr bwMode="auto">
              <a:xfrm>
                <a:off x="4070" y="1393"/>
                <a:ext cx="200" cy="12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661" name="Line 18"/>
              <p:cNvSpPr>
                <a:spLocks noChangeShapeType="1"/>
              </p:cNvSpPr>
              <p:nvPr/>
            </p:nvSpPr>
            <p:spPr bwMode="auto">
              <a:xfrm>
                <a:off x="4466" y="1744"/>
                <a:ext cx="0" cy="28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662" name="Line 19"/>
              <p:cNvSpPr>
                <a:spLocks noChangeShapeType="1"/>
              </p:cNvSpPr>
              <p:nvPr/>
            </p:nvSpPr>
            <p:spPr bwMode="auto">
              <a:xfrm flipH="1">
                <a:off x="4043" y="2286"/>
                <a:ext cx="252" cy="15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663" name="Line 20"/>
              <p:cNvSpPr>
                <a:spLocks noChangeShapeType="1"/>
              </p:cNvSpPr>
              <p:nvPr/>
            </p:nvSpPr>
            <p:spPr bwMode="auto">
              <a:xfrm>
                <a:off x="4638" y="2284"/>
                <a:ext cx="252" cy="15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664" name="Line 21"/>
              <p:cNvSpPr>
                <a:spLocks noChangeShapeType="1"/>
              </p:cNvSpPr>
              <p:nvPr/>
            </p:nvSpPr>
            <p:spPr bwMode="auto">
              <a:xfrm>
                <a:off x="4083" y="2674"/>
                <a:ext cx="251"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665" name="Line 22"/>
              <p:cNvSpPr>
                <a:spLocks noChangeShapeType="1"/>
              </p:cNvSpPr>
              <p:nvPr/>
            </p:nvSpPr>
            <p:spPr bwMode="auto">
              <a:xfrm flipH="1">
                <a:off x="4596" y="2688"/>
                <a:ext cx="252"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666" name="Line 23"/>
              <p:cNvSpPr>
                <a:spLocks noChangeShapeType="1"/>
              </p:cNvSpPr>
              <p:nvPr/>
            </p:nvSpPr>
            <p:spPr bwMode="auto">
              <a:xfrm>
                <a:off x="4477" y="3126"/>
                <a:ext cx="0" cy="27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667" name="Line 24"/>
              <p:cNvSpPr>
                <a:spLocks noChangeShapeType="1"/>
              </p:cNvSpPr>
              <p:nvPr/>
            </p:nvSpPr>
            <p:spPr bwMode="auto">
              <a:xfrm>
                <a:off x="4636" y="3665"/>
                <a:ext cx="254"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668" name="Line 25"/>
              <p:cNvSpPr>
                <a:spLocks noChangeShapeType="1"/>
              </p:cNvSpPr>
              <p:nvPr/>
            </p:nvSpPr>
            <p:spPr bwMode="auto">
              <a:xfrm flipH="1">
                <a:off x="4070" y="3665"/>
                <a:ext cx="253"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2669" name="Freeform 26"/>
              <p:cNvSpPr>
                <a:spLocks/>
              </p:cNvSpPr>
              <p:nvPr/>
            </p:nvSpPr>
            <p:spPr bwMode="auto">
              <a:xfrm>
                <a:off x="4636" y="2147"/>
                <a:ext cx="743" cy="830"/>
              </a:xfrm>
              <a:custGeom>
                <a:avLst/>
                <a:gdLst>
                  <a:gd name="T0" fmla="*/ 0 w 842"/>
                  <a:gd name="T1" fmla="*/ 447 h 1020"/>
                  <a:gd name="T2" fmla="*/ 309 w 842"/>
                  <a:gd name="T3" fmla="*/ 389 h 1020"/>
                  <a:gd name="T4" fmla="*/ 509 w 842"/>
                  <a:gd name="T5" fmla="*/ 218 h 1020"/>
                  <a:gd name="T6" fmla="*/ 319 w 842"/>
                  <a:gd name="T7" fmla="*/ 66 h 1020"/>
                  <a:gd name="T8" fmla="*/ 9 w 842"/>
                  <a:gd name="T9" fmla="*/ 0 h 1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2" h="1020">
                    <a:moveTo>
                      <a:pt x="0" y="1020"/>
                    </a:moveTo>
                    <a:cubicBezTo>
                      <a:pt x="85" y="998"/>
                      <a:pt x="370" y="973"/>
                      <a:pt x="510" y="886"/>
                    </a:cubicBezTo>
                    <a:cubicBezTo>
                      <a:pt x="650" y="799"/>
                      <a:pt x="838" y="618"/>
                      <a:pt x="840" y="496"/>
                    </a:cubicBezTo>
                    <a:cubicBezTo>
                      <a:pt x="842" y="374"/>
                      <a:pt x="663" y="234"/>
                      <a:pt x="525" y="151"/>
                    </a:cubicBezTo>
                    <a:cubicBezTo>
                      <a:pt x="387" y="68"/>
                      <a:pt x="120" y="32"/>
                      <a:pt x="14"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70" name="Freeform 27"/>
              <p:cNvSpPr>
                <a:spLocks/>
              </p:cNvSpPr>
              <p:nvPr/>
            </p:nvSpPr>
            <p:spPr bwMode="auto">
              <a:xfrm>
                <a:off x="3120" y="862"/>
                <a:ext cx="1148" cy="3157"/>
              </a:xfrm>
              <a:custGeom>
                <a:avLst/>
                <a:gdLst>
                  <a:gd name="T0" fmla="*/ 443 w 1302"/>
                  <a:gd name="T1" fmla="*/ 1692 h 3880"/>
                  <a:gd name="T2" fmla="*/ 298 w 1302"/>
                  <a:gd name="T3" fmla="*/ 1652 h 3880"/>
                  <a:gd name="T4" fmla="*/ 135 w 1302"/>
                  <a:gd name="T5" fmla="*/ 1403 h 3880"/>
                  <a:gd name="T6" fmla="*/ 17 w 1302"/>
                  <a:gd name="T7" fmla="*/ 765 h 3880"/>
                  <a:gd name="T8" fmla="*/ 234 w 1302"/>
                  <a:gd name="T9" fmla="*/ 252 h 3880"/>
                  <a:gd name="T10" fmla="*/ 496 w 1302"/>
                  <a:gd name="T11" fmla="*/ 41 h 3880"/>
                  <a:gd name="T12" fmla="*/ 786 w 1302"/>
                  <a:gd name="T13" fmla="*/ 2 h 38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2" h="3880">
                    <a:moveTo>
                      <a:pt x="732" y="3859"/>
                    </a:moveTo>
                    <a:cubicBezTo>
                      <a:pt x="692" y="3844"/>
                      <a:pt x="577" y="3880"/>
                      <a:pt x="492" y="3770"/>
                    </a:cubicBezTo>
                    <a:cubicBezTo>
                      <a:pt x="407" y="3660"/>
                      <a:pt x="299" y="3537"/>
                      <a:pt x="222" y="3200"/>
                    </a:cubicBezTo>
                    <a:cubicBezTo>
                      <a:pt x="145" y="2863"/>
                      <a:pt x="0" y="2182"/>
                      <a:pt x="27" y="1745"/>
                    </a:cubicBezTo>
                    <a:cubicBezTo>
                      <a:pt x="54" y="1308"/>
                      <a:pt x="255" y="850"/>
                      <a:pt x="387" y="575"/>
                    </a:cubicBezTo>
                    <a:cubicBezTo>
                      <a:pt x="519" y="300"/>
                      <a:pt x="670" y="190"/>
                      <a:pt x="822" y="95"/>
                    </a:cubicBezTo>
                    <a:cubicBezTo>
                      <a:pt x="974" y="0"/>
                      <a:pt x="1202" y="24"/>
                      <a:pt x="1302" y="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71" name="Freeform 28"/>
              <p:cNvSpPr>
                <a:spLocks/>
              </p:cNvSpPr>
              <p:nvPr/>
            </p:nvSpPr>
            <p:spPr bwMode="auto">
              <a:xfrm>
                <a:off x="4493" y="1332"/>
                <a:ext cx="1267" cy="2988"/>
              </a:xfrm>
              <a:custGeom>
                <a:avLst/>
                <a:gdLst>
                  <a:gd name="T0" fmla="*/ 0 w 1438"/>
                  <a:gd name="T1" fmla="*/ 1294 h 3672"/>
                  <a:gd name="T2" fmla="*/ 127 w 1438"/>
                  <a:gd name="T3" fmla="*/ 1518 h 3672"/>
                  <a:gd name="T4" fmla="*/ 408 w 1438"/>
                  <a:gd name="T5" fmla="*/ 1564 h 3672"/>
                  <a:gd name="T6" fmla="*/ 742 w 1438"/>
                  <a:gd name="T7" fmla="*/ 1242 h 3672"/>
                  <a:gd name="T8" fmla="*/ 841 w 1438"/>
                  <a:gd name="T9" fmla="*/ 676 h 3672"/>
                  <a:gd name="T10" fmla="*/ 589 w 1438"/>
                  <a:gd name="T11" fmla="*/ 229 h 3672"/>
                  <a:gd name="T12" fmla="*/ 307 w 1438"/>
                  <a:gd name="T13" fmla="*/ 24 h 3672"/>
                  <a:gd name="T14" fmla="*/ 82 w 1438"/>
                  <a:gd name="T15" fmla="*/ 77 h 3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8" h="3672">
                    <a:moveTo>
                      <a:pt x="0" y="2951"/>
                    </a:moveTo>
                    <a:cubicBezTo>
                      <a:pt x="35" y="3036"/>
                      <a:pt x="98" y="3359"/>
                      <a:pt x="211" y="3462"/>
                    </a:cubicBezTo>
                    <a:cubicBezTo>
                      <a:pt x="324" y="3565"/>
                      <a:pt x="506" y="3672"/>
                      <a:pt x="676" y="3567"/>
                    </a:cubicBezTo>
                    <a:cubicBezTo>
                      <a:pt x="846" y="3462"/>
                      <a:pt x="1111" y="3169"/>
                      <a:pt x="1231" y="2832"/>
                    </a:cubicBezTo>
                    <a:cubicBezTo>
                      <a:pt x="1351" y="2495"/>
                      <a:pt x="1438" y="1927"/>
                      <a:pt x="1396" y="1542"/>
                    </a:cubicBezTo>
                    <a:cubicBezTo>
                      <a:pt x="1354" y="1157"/>
                      <a:pt x="1123" y="769"/>
                      <a:pt x="976" y="522"/>
                    </a:cubicBezTo>
                    <a:cubicBezTo>
                      <a:pt x="829" y="275"/>
                      <a:pt x="651" y="114"/>
                      <a:pt x="511" y="57"/>
                    </a:cubicBezTo>
                    <a:cubicBezTo>
                      <a:pt x="371" y="0"/>
                      <a:pt x="214" y="152"/>
                      <a:pt x="136" y="17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72" name="Freeform 29"/>
              <p:cNvSpPr>
                <a:spLocks/>
              </p:cNvSpPr>
              <p:nvPr/>
            </p:nvSpPr>
            <p:spPr bwMode="auto">
              <a:xfrm>
                <a:off x="4622" y="1658"/>
                <a:ext cx="156" cy="379"/>
              </a:xfrm>
              <a:custGeom>
                <a:avLst/>
                <a:gdLst>
                  <a:gd name="T0" fmla="*/ 14 w 156"/>
                  <a:gd name="T1" fmla="*/ 379 h 379"/>
                  <a:gd name="T2" fmla="*/ 126 w 156"/>
                  <a:gd name="T3" fmla="*/ 295 h 379"/>
                  <a:gd name="T4" fmla="*/ 155 w 156"/>
                  <a:gd name="T5" fmla="*/ 210 h 379"/>
                  <a:gd name="T6" fmla="*/ 130 w 156"/>
                  <a:gd name="T7" fmla="*/ 118 h 379"/>
                  <a:gd name="T8" fmla="*/ 0 w 156"/>
                  <a:gd name="T9" fmla="*/ 0 h 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379">
                    <a:moveTo>
                      <a:pt x="14" y="379"/>
                    </a:moveTo>
                    <a:cubicBezTo>
                      <a:pt x="33" y="365"/>
                      <a:pt x="102" y="323"/>
                      <a:pt x="126" y="295"/>
                    </a:cubicBezTo>
                    <a:cubicBezTo>
                      <a:pt x="150" y="267"/>
                      <a:pt x="154" y="239"/>
                      <a:pt x="155" y="210"/>
                    </a:cubicBezTo>
                    <a:cubicBezTo>
                      <a:pt x="156" y="181"/>
                      <a:pt x="156" y="153"/>
                      <a:pt x="130" y="118"/>
                    </a:cubicBezTo>
                    <a:cubicBezTo>
                      <a:pt x="104" y="83"/>
                      <a:pt x="27" y="25"/>
                      <a:pt x="0" y="0"/>
                    </a:cubicBezTo>
                  </a:path>
                </a:pathLst>
              </a:custGeom>
              <a:noFill/>
              <a:ln w="25400" cap="flat" cmpd="sng">
                <a:solidFill>
                  <a:schemeClr val="tx1"/>
                </a:solidFill>
                <a:prstDash val="solid"/>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73" name="Freeform 30"/>
              <p:cNvSpPr>
                <a:spLocks/>
              </p:cNvSpPr>
              <p:nvPr/>
            </p:nvSpPr>
            <p:spPr bwMode="auto">
              <a:xfrm>
                <a:off x="4636" y="3077"/>
                <a:ext cx="408" cy="660"/>
              </a:xfrm>
              <a:custGeom>
                <a:avLst/>
                <a:gdLst>
                  <a:gd name="T0" fmla="*/ 408 w 408"/>
                  <a:gd name="T1" fmla="*/ 660 h 660"/>
                  <a:gd name="T2" fmla="*/ 281 w 408"/>
                  <a:gd name="T3" fmla="*/ 267 h 660"/>
                  <a:gd name="T4" fmla="*/ 0 w 408"/>
                  <a:gd name="T5" fmla="*/ 0 h 660"/>
                  <a:gd name="T6" fmla="*/ 0 60000 65536"/>
                  <a:gd name="T7" fmla="*/ 0 60000 65536"/>
                  <a:gd name="T8" fmla="*/ 0 60000 65536"/>
                </a:gdLst>
                <a:ahLst/>
                <a:cxnLst>
                  <a:cxn ang="T6">
                    <a:pos x="T0" y="T1"/>
                  </a:cxn>
                  <a:cxn ang="T7">
                    <a:pos x="T2" y="T3"/>
                  </a:cxn>
                  <a:cxn ang="T8">
                    <a:pos x="T4" y="T5"/>
                  </a:cxn>
                </a:cxnLst>
                <a:rect l="0" t="0" r="r" b="b"/>
                <a:pathLst>
                  <a:path w="408" h="660">
                    <a:moveTo>
                      <a:pt x="408" y="660"/>
                    </a:moveTo>
                    <a:cubicBezTo>
                      <a:pt x="387" y="592"/>
                      <a:pt x="349" y="377"/>
                      <a:pt x="281" y="267"/>
                    </a:cubicBezTo>
                    <a:cubicBezTo>
                      <a:pt x="213" y="157"/>
                      <a:pt x="59" y="56"/>
                      <a:pt x="0" y="0"/>
                    </a:cubicBezTo>
                  </a:path>
                </a:pathLst>
              </a:custGeom>
              <a:noFill/>
              <a:ln w="25400" cap="flat" cmpd="sng">
                <a:solidFill>
                  <a:schemeClr val="tx1"/>
                </a:solidFill>
                <a:prstDash val="solid"/>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2646" name="Rectangle 31"/>
            <p:cNvSpPr>
              <a:spLocks noChangeArrowheads="1"/>
            </p:cNvSpPr>
            <p:nvPr/>
          </p:nvSpPr>
          <p:spPr bwMode="auto">
            <a:xfrm>
              <a:off x="3901" y="1962"/>
              <a:ext cx="368"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sz="2800" i="1">
                  <a:solidFill>
                    <a:srgbClr val="00FF00"/>
                  </a:solidFill>
                </a:rPr>
                <a:t>d</a:t>
              </a:r>
            </a:p>
          </p:txBody>
        </p:sp>
        <p:sp>
          <p:nvSpPr>
            <p:cNvPr id="112647" name="Rectangle 32"/>
            <p:cNvSpPr>
              <a:spLocks noChangeArrowheads="1"/>
            </p:cNvSpPr>
            <p:nvPr/>
          </p:nvSpPr>
          <p:spPr bwMode="auto">
            <a:xfrm>
              <a:off x="3901" y="3294"/>
              <a:ext cx="368"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en-US" altLang="zh-CN" sz="2800" i="1">
                  <a:solidFill>
                    <a:srgbClr val="00FF00"/>
                  </a:solidFill>
                </a:rPr>
                <a:t>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65379">
                                            <p:txEl>
                                              <p:pRg st="5" end="5"/>
                                            </p:txEl>
                                          </p:spTgt>
                                        </p:tgtEl>
                                        <p:attrNameLst>
                                          <p:attrName>style.visibility</p:attrName>
                                        </p:attrNameLst>
                                      </p:cBhvr>
                                      <p:to>
                                        <p:strVal val="visible"/>
                                      </p:to>
                                    </p:set>
                                    <p:animEffect transition="in" filter="box(in)">
                                      <p:cBhvr>
                                        <p:cTn id="7" dur="500"/>
                                        <p:tgtEl>
                                          <p:spTgt spid="1765379">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765379">
                                            <p:txEl>
                                              <p:pRg st="6" end="6"/>
                                            </p:txEl>
                                          </p:spTgt>
                                        </p:tgtEl>
                                        <p:attrNameLst>
                                          <p:attrName>style.visibility</p:attrName>
                                        </p:attrNameLst>
                                      </p:cBhvr>
                                      <p:to>
                                        <p:strVal val="visible"/>
                                      </p:to>
                                    </p:set>
                                    <p:animEffect transition="in" filter="box(in)">
                                      <p:cBhvr>
                                        <p:cTn id="12" dur="500"/>
                                        <p:tgtEl>
                                          <p:spTgt spid="1765379">
                                            <p:txEl>
                                              <p:pRg st="6" end="6"/>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765379">
                                            <p:txEl>
                                              <p:pRg st="7" end="7"/>
                                            </p:txEl>
                                          </p:spTgt>
                                        </p:tgtEl>
                                        <p:attrNameLst>
                                          <p:attrName>style.visibility</p:attrName>
                                        </p:attrNameLst>
                                      </p:cBhvr>
                                      <p:to>
                                        <p:strVal val="visible"/>
                                      </p:to>
                                    </p:set>
                                    <p:animEffect transition="in" filter="box(in)">
                                      <p:cBhvr>
                                        <p:cTn id="15" dur="500"/>
                                        <p:tgtEl>
                                          <p:spTgt spid="1765379">
                                            <p:txEl>
                                              <p:pRg st="7" end="7"/>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765379">
                                            <p:txEl>
                                              <p:pRg st="8" end="8"/>
                                            </p:txEl>
                                          </p:spTgt>
                                        </p:tgtEl>
                                        <p:attrNameLst>
                                          <p:attrName>style.visibility</p:attrName>
                                        </p:attrNameLst>
                                      </p:cBhvr>
                                      <p:to>
                                        <p:strVal val="visible"/>
                                      </p:to>
                                    </p:set>
                                    <p:animEffect transition="in" filter="box(in)">
                                      <p:cBhvr>
                                        <p:cTn id="20" dur="500"/>
                                        <p:tgtEl>
                                          <p:spTgt spid="1765379">
                                            <p:txEl>
                                              <p:pRg st="8" end="8"/>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765379">
                                            <p:txEl>
                                              <p:pRg st="9" end="9"/>
                                            </p:txEl>
                                          </p:spTgt>
                                        </p:tgtEl>
                                        <p:attrNameLst>
                                          <p:attrName>style.visibility</p:attrName>
                                        </p:attrNameLst>
                                      </p:cBhvr>
                                      <p:to>
                                        <p:strVal val="visible"/>
                                      </p:to>
                                    </p:set>
                                    <p:animEffect transition="in" filter="box(in)">
                                      <p:cBhvr>
                                        <p:cTn id="23" dur="500"/>
                                        <p:tgtEl>
                                          <p:spTgt spid="17653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12291" name="Rectangle 3"/>
          <p:cNvSpPr>
            <a:spLocks noGrp="1" noChangeArrowheads="1"/>
          </p:cNvSpPr>
          <p:nvPr>
            <p:ph idx="1"/>
          </p:nvPr>
        </p:nvSpPr>
        <p:spPr>
          <a:xfrm>
            <a:off x="287338" y="1438275"/>
            <a:ext cx="8564562" cy="5038725"/>
          </a:xfrm>
          <a:noFill/>
        </p:spPr>
        <p:txBody>
          <a:bodyPr/>
          <a:lstStyle/>
          <a:p>
            <a:pPr>
              <a:spcBef>
                <a:spcPct val="10000"/>
              </a:spcBef>
              <a:buFontTx/>
              <a:buNone/>
            </a:pPr>
            <a:r>
              <a:rPr lang="zh-CN" altLang="en-US" b="1" smtClean="0"/>
              <a:t>全局公共子表达式删除</a:t>
            </a:r>
            <a:r>
              <a:rPr lang="en-US" altLang="zh-CN" b="1" smtClean="0"/>
              <a:t>, </a:t>
            </a:r>
            <a:r>
              <a:rPr lang="zh-CN" altLang="en-US" b="1" smtClean="0"/>
              <a:t>复写传播</a:t>
            </a:r>
            <a:r>
              <a:rPr lang="en-US" altLang="zh-CN" b="1" smtClean="0"/>
              <a:t>, </a:t>
            </a:r>
            <a:r>
              <a:rPr lang="zh-CN" altLang="en-US" b="1" smtClean="0"/>
              <a:t>删除死代码</a:t>
            </a:r>
            <a:endParaRPr lang="en-US" altLang="zh-CN" sz="2800" b="1" i="1" smtClean="0"/>
          </a:p>
          <a:p>
            <a:pPr>
              <a:spcBef>
                <a:spcPct val="10000"/>
              </a:spcBef>
              <a:buFontTx/>
              <a:buNone/>
            </a:pPr>
            <a:r>
              <a:rPr lang="en-US" altLang="zh-CN" sz="2800" b="1" i="1" smtClean="0"/>
              <a:t>B</a:t>
            </a:r>
            <a:r>
              <a:rPr lang="en-US" altLang="zh-CN" sz="2800" b="1" baseline="-25000" smtClean="0"/>
              <a:t>5</a:t>
            </a:r>
            <a:r>
              <a:rPr lang="en-US" altLang="zh-CN" b="1" smtClean="0"/>
              <a:t>   x=a[i]; a[i]=a[j]; a[j]=x;</a:t>
            </a:r>
            <a:endParaRPr lang="zh-CN" altLang="en-US" b="1" smtClean="0"/>
          </a:p>
        </p:txBody>
      </p:sp>
      <p:sp>
        <p:nvSpPr>
          <p:cNvPr id="12292" name="Rectangle 4"/>
          <p:cNvSpPr>
            <a:spLocks noChangeArrowheads="1"/>
          </p:cNvSpPr>
          <p:nvPr/>
        </p:nvSpPr>
        <p:spPr bwMode="auto">
          <a:xfrm>
            <a:off x="685800" y="2895600"/>
            <a:ext cx="2227263" cy="3810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t</a:t>
            </a:r>
            <a:r>
              <a:rPr lang="en-US" altLang="zh-CN" sz="2800" baseline="-25000"/>
              <a:t>6</a:t>
            </a:r>
            <a:r>
              <a:rPr lang="en-US" altLang="zh-CN" sz="2800"/>
              <a:t> = 4 </a:t>
            </a:r>
            <a:r>
              <a:rPr lang="en-US" altLang="zh-CN" sz="2800">
                <a:sym typeface="Symbol" pitchFamily="18" charset="2"/>
              </a:rPr>
              <a:t></a:t>
            </a:r>
            <a:r>
              <a:rPr lang="en-US" altLang="zh-CN" sz="2800"/>
              <a:t> i</a:t>
            </a:r>
          </a:p>
          <a:p>
            <a:pPr algn="just">
              <a:lnSpc>
                <a:spcPct val="96000"/>
              </a:lnSpc>
            </a:pPr>
            <a:r>
              <a:rPr lang="en-US" altLang="zh-CN" sz="2800"/>
              <a:t>x = a[t</a:t>
            </a:r>
            <a:r>
              <a:rPr lang="en-US" altLang="zh-CN" sz="2800" baseline="-25000"/>
              <a:t>6</a:t>
            </a:r>
            <a:r>
              <a:rPr lang="en-US" altLang="zh-CN" sz="2800"/>
              <a:t>]</a:t>
            </a:r>
          </a:p>
          <a:p>
            <a:pPr algn="just">
              <a:lnSpc>
                <a:spcPct val="96000"/>
              </a:lnSpc>
            </a:pPr>
            <a:r>
              <a:rPr lang="en-US" altLang="zh-CN" sz="2800"/>
              <a:t>t</a:t>
            </a:r>
            <a:r>
              <a:rPr lang="en-US" altLang="zh-CN" sz="2800" baseline="-25000"/>
              <a:t>7</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i</a:t>
            </a:r>
            <a:r>
              <a:rPr lang="en-US" altLang="zh-CN" sz="2800"/>
              <a:t> </a:t>
            </a:r>
          </a:p>
          <a:p>
            <a:pPr algn="just">
              <a:lnSpc>
                <a:spcPct val="96000"/>
              </a:lnSpc>
            </a:pPr>
            <a:r>
              <a:rPr lang="en-US" altLang="zh-CN" sz="2800"/>
              <a:t>t</a:t>
            </a:r>
            <a:r>
              <a:rPr lang="en-US" altLang="zh-CN" sz="2800" baseline="-25000"/>
              <a:t>8</a:t>
            </a:r>
            <a:r>
              <a:rPr lang="en-US" altLang="zh-CN" sz="2800"/>
              <a:t> = 4 </a:t>
            </a:r>
            <a:r>
              <a:rPr lang="en-US" altLang="zh-CN" sz="2800">
                <a:sym typeface="Symbol" pitchFamily="18" charset="2"/>
              </a:rPr>
              <a:t></a:t>
            </a:r>
            <a:r>
              <a:rPr lang="en-US" altLang="zh-CN" sz="2800"/>
              <a:t> j</a:t>
            </a:r>
          </a:p>
          <a:p>
            <a:pPr algn="just">
              <a:lnSpc>
                <a:spcPct val="96000"/>
              </a:lnSpc>
            </a:pPr>
            <a:r>
              <a:rPr lang="en-US" altLang="zh-CN" sz="2800"/>
              <a:t>t</a:t>
            </a:r>
            <a:r>
              <a:rPr lang="en-US" altLang="zh-CN" sz="2800" baseline="-25000"/>
              <a:t>9</a:t>
            </a:r>
            <a:r>
              <a:rPr lang="en-US" altLang="zh-CN" sz="2800"/>
              <a:t> = a[t</a:t>
            </a:r>
            <a:r>
              <a:rPr lang="en-US" altLang="zh-CN" sz="2800" baseline="-25000"/>
              <a:t>8</a:t>
            </a:r>
            <a:r>
              <a:rPr lang="en-US" altLang="zh-CN" sz="2800"/>
              <a:t>]</a:t>
            </a:r>
          </a:p>
          <a:p>
            <a:pPr algn="just">
              <a:lnSpc>
                <a:spcPct val="96000"/>
              </a:lnSpc>
            </a:pPr>
            <a:r>
              <a:rPr lang="en-US" altLang="zh-CN" sz="2800"/>
              <a:t>a[</a:t>
            </a:r>
            <a:r>
              <a:rPr lang="en-US" altLang="zh-CN" sz="2800">
                <a:solidFill>
                  <a:srgbClr val="FF3399"/>
                </a:solidFill>
              </a:rPr>
              <a:t>t</a:t>
            </a:r>
            <a:r>
              <a:rPr lang="en-US" altLang="zh-CN" sz="2800" baseline="-25000">
                <a:solidFill>
                  <a:srgbClr val="FF3399"/>
                </a:solidFill>
              </a:rPr>
              <a:t>7</a:t>
            </a:r>
            <a:r>
              <a:rPr lang="en-US" altLang="zh-CN" sz="2800"/>
              <a:t>] = t</a:t>
            </a:r>
            <a:r>
              <a:rPr lang="en-US" altLang="zh-CN" sz="2800" baseline="-25000"/>
              <a:t>9</a:t>
            </a:r>
            <a:endParaRPr lang="en-US" altLang="zh-CN" sz="2800"/>
          </a:p>
          <a:p>
            <a:pPr algn="just">
              <a:lnSpc>
                <a:spcPct val="96000"/>
              </a:lnSpc>
            </a:pPr>
            <a:r>
              <a:rPr lang="en-US" altLang="zh-CN" sz="2800"/>
              <a:t>t</a:t>
            </a:r>
            <a:r>
              <a:rPr lang="en-US" altLang="zh-CN" sz="2800" baseline="-25000"/>
              <a:t>10</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j</a:t>
            </a:r>
          </a:p>
          <a:p>
            <a:pPr algn="just">
              <a:lnSpc>
                <a:spcPct val="96000"/>
              </a:lnSpc>
            </a:pPr>
            <a:r>
              <a:rPr lang="en-US" altLang="zh-CN" sz="2800"/>
              <a:t>a[</a:t>
            </a:r>
            <a:r>
              <a:rPr lang="en-US" altLang="zh-CN" sz="2800">
                <a:solidFill>
                  <a:srgbClr val="FF3399"/>
                </a:solidFill>
              </a:rPr>
              <a:t>t</a:t>
            </a:r>
            <a:r>
              <a:rPr lang="en-US" altLang="zh-CN" sz="2800" baseline="-25000">
                <a:solidFill>
                  <a:srgbClr val="FF3399"/>
                </a:solidFill>
              </a:rPr>
              <a:t>10</a:t>
            </a:r>
            <a:r>
              <a:rPr lang="en-US" altLang="zh-CN" sz="2800"/>
              <a:t>] = x</a:t>
            </a:r>
          </a:p>
          <a:p>
            <a:pPr algn="just">
              <a:lnSpc>
                <a:spcPct val="96000"/>
              </a:lnSpc>
            </a:pPr>
            <a:r>
              <a:rPr lang="en-US" altLang="zh-CN" sz="2800"/>
              <a:t>goto </a:t>
            </a:r>
            <a:r>
              <a:rPr lang="en-US" altLang="zh-CN" sz="2800" i="1"/>
              <a:t>B</a:t>
            </a:r>
            <a:r>
              <a:rPr lang="en-US" altLang="zh-CN" sz="2800" baseline="-25000"/>
              <a:t>2</a:t>
            </a:r>
          </a:p>
        </p:txBody>
      </p:sp>
      <p:sp>
        <p:nvSpPr>
          <p:cNvPr id="12293" name="Rectangle 5"/>
          <p:cNvSpPr>
            <a:spLocks noChangeArrowheads="1"/>
          </p:cNvSpPr>
          <p:nvPr/>
        </p:nvSpPr>
        <p:spPr bwMode="auto">
          <a:xfrm>
            <a:off x="3657600" y="2895600"/>
            <a:ext cx="2227263" cy="304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t</a:t>
            </a:r>
            <a:r>
              <a:rPr lang="en-US" altLang="zh-CN" sz="2800" baseline="-25000"/>
              <a:t>6</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i</a:t>
            </a:r>
          </a:p>
          <a:p>
            <a:pPr algn="just">
              <a:lnSpc>
                <a:spcPct val="96000"/>
              </a:lnSpc>
            </a:pPr>
            <a:r>
              <a:rPr lang="en-US" altLang="zh-CN" sz="2800"/>
              <a:t>x = a[</a:t>
            </a:r>
            <a:r>
              <a:rPr lang="en-US" altLang="zh-CN" sz="2800">
                <a:solidFill>
                  <a:srgbClr val="FF3399"/>
                </a:solidFill>
              </a:rPr>
              <a:t>t</a:t>
            </a:r>
            <a:r>
              <a:rPr lang="en-US" altLang="zh-CN" sz="2800" baseline="-25000">
                <a:solidFill>
                  <a:srgbClr val="FF3399"/>
                </a:solidFill>
              </a:rPr>
              <a:t>6</a:t>
            </a:r>
            <a:r>
              <a:rPr lang="en-US" altLang="zh-CN" sz="2800"/>
              <a:t>]</a:t>
            </a:r>
          </a:p>
          <a:p>
            <a:pPr algn="just">
              <a:lnSpc>
                <a:spcPct val="96000"/>
              </a:lnSpc>
            </a:pPr>
            <a:r>
              <a:rPr lang="en-US" altLang="zh-CN" sz="2800"/>
              <a:t>t</a:t>
            </a:r>
            <a:r>
              <a:rPr lang="en-US" altLang="zh-CN" sz="2800" baseline="-25000"/>
              <a:t>8</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j</a:t>
            </a:r>
          </a:p>
          <a:p>
            <a:pPr algn="just">
              <a:lnSpc>
                <a:spcPct val="96000"/>
              </a:lnSpc>
            </a:pPr>
            <a:r>
              <a:rPr lang="en-US" altLang="zh-CN" sz="2800"/>
              <a:t>t</a:t>
            </a:r>
            <a:r>
              <a:rPr lang="en-US" altLang="zh-CN" sz="2800" baseline="-25000"/>
              <a:t>9</a:t>
            </a:r>
            <a:r>
              <a:rPr lang="en-US" altLang="zh-CN" sz="2800"/>
              <a:t> = a[</a:t>
            </a:r>
            <a:r>
              <a:rPr lang="en-US" altLang="zh-CN" sz="2800">
                <a:solidFill>
                  <a:srgbClr val="FF3399"/>
                </a:solidFill>
              </a:rPr>
              <a:t>t</a:t>
            </a:r>
            <a:r>
              <a:rPr lang="en-US" altLang="zh-CN" sz="2800" baseline="-25000">
                <a:solidFill>
                  <a:srgbClr val="FF3399"/>
                </a:solidFill>
              </a:rPr>
              <a:t>8</a:t>
            </a:r>
            <a:r>
              <a:rPr lang="en-US" altLang="zh-CN" sz="2800"/>
              <a:t>]</a:t>
            </a:r>
          </a:p>
          <a:p>
            <a:pPr algn="just">
              <a:lnSpc>
                <a:spcPct val="96000"/>
              </a:lnSpc>
            </a:pPr>
            <a:r>
              <a:rPr lang="en-US" altLang="zh-CN" sz="2800"/>
              <a:t>a[t</a:t>
            </a:r>
            <a:r>
              <a:rPr lang="en-US" altLang="zh-CN" sz="2800" baseline="-25000"/>
              <a:t>6</a:t>
            </a:r>
            <a:r>
              <a:rPr lang="en-US" altLang="zh-CN" sz="2800"/>
              <a:t>] = t</a:t>
            </a:r>
            <a:r>
              <a:rPr lang="en-US" altLang="zh-CN" sz="2800" baseline="-25000"/>
              <a:t>9</a:t>
            </a:r>
            <a:endParaRPr lang="en-US" altLang="zh-CN" sz="2800"/>
          </a:p>
          <a:p>
            <a:pPr algn="just">
              <a:lnSpc>
                <a:spcPct val="96000"/>
              </a:lnSpc>
            </a:pPr>
            <a:r>
              <a:rPr lang="en-US" altLang="zh-CN" sz="2800"/>
              <a:t>a[t</a:t>
            </a:r>
            <a:r>
              <a:rPr lang="en-US" altLang="zh-CN" sz="2800" baseline="-25000"/>
              <a:t>8</a:t>
            </a:r>
            <a:r>
              <a:rPr lang="en-US" altLang="zh-CN" sz="2800"/>
              <a:t>] = x</a:t>
            </a:r>
          </a:p>
          <a:p>
            <a:pPr algn="just">
              <a:lnSpc>
                <a:spcPct val="96000"/>
              </a:lnSpc>
            </a:pPr>
            <a:r>
              <a:rPr lang="en-US" altLang="zh-CN" sz="2800"/>
              <a:t>goto </a:t>
            </a:r>
            <a:r>
              <a:rPr lang="en-US" altLang="zh-CN" sz="2800" i="1"/>
              <a:t>B</a:t>
            </a:r>
            <a:r>
              <a:rPr lang="en-US" altLang="zh-CN" sz="2800" baseline="-25000"/>
              <a:t>2</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6</a:t>
            </a:r>
            <a:r>
              <a:rPr lang="en-US" altLang="zh-CN" b="1" smtClean="0">
                <a:latin typeface="宋体" pitchFamily="2" charset="-122"/>
                <a:ea typeface="黑体" pitchFamily="2" charset="-122"/>
              </a:rPr>
              <a:t> </a:t>
            </a:r>
            <a:r>
              <a:rPr lang="zh-CN" altLang="en-US" b="1" smtClean="0">
                <a:latin typeface="宋体" pitchFamily="2" charset="-122"/>
              </a:rPr>
              <a:t>流图中的循环</a:t>
            </a:r>
          </a:p>
        </p:txBody>
      </p:sp>
      <p:sp>
        <p:nvSpPr>
          <p:cNvPr id="113669" name="Rectangle 88"/>
          <p:cNvSpPr>
            <a:spLocks noGrp="1" noChangeArrowheads="1"/>
          </p:cNvSpPr>
          <p:nvPr>
            <p:ph idx="1"/>
          </p:nvPr>
        </p:nvSpPr>
        <p:spPr>
          <a:xfrm>
            <a:off x="287338" y="1438275"/>
            <a:ext cx="8564562" cy="5038725"/>
          </a:xfrm>
          <a:noFill/>
        </p:spPr>
        <p:txBody>
          <a:bodyPr/>
          <a:lstStyle/>
          <a:p>
            <a:pPr>
              <a:buFontTx/>
              <a:buNone/>
            </a:pPr>
            <a:r>
              <a:rPr lang="zh-CN" altLang="en-US" b="1" smtClean="0"/>
              <a:t>9.</a:t>
            </a:r>
            <a:r>
              <a:rPr lang="en-US" altLang="zh-CN" b="1" smtClean="0"/>
              <a:t>6.2 </a:t>
            </a:r>
            <a:r>
              <a:rPr lang="zh-CN" altLang="en-US" b="1" smtClean="0"/>
              <a:t>回边和可归</a:t>
            </a:r>
          </a:p>
          <a:p>
            <a:pPr>
              <a:buFontTx/>
              <a:buNone/>
            </a:pPr>
            <a:r>
              <a:rPr lang="zh-CN" altLang="en-US" b="1" smtClean="0"/>
              <a:t>约性</a:t>
            </a:r>
          </a:p>
          <a:p>
            <a:endParaRPr lang="zh-CN" altLang="en-US" b="1" smtClean="0"/>
          </a:p>
        </p:txBody>
      </p:sp>
      <p:grpSp>
        <p:nvGrpSpPr>
          <p:cNvPr id="113667" name="Group 60"/>
          <p:cNvGrpSpPr>
            <a:grpSpLocks/>
          </p:cNvGrpSpPr>
          <p:nvPr/>
        </p:nvGrpSpPr>
        <p:grpSpPr bwMode="auto">
          <a:xfrm>
            <a:off x="693738" y="1223963"/>
            <a:ext cx="5092700" cy="5400675"/>
            <a:chOff x="2313" y="601"/>
            <a:chExt cx="3208" cy="3402"/>
          </a:xfrm>
        </p:grpSpPr>
        <p:sp>
          <p:nvSpPr>
            <p:cNvPr id="113697" name="Oval 32"/>
            <p:cNvSpPr>
              <a:spLocks noChangeArrowheads="1"/>
            </p:cNvSpPr>
            <p:nvPr/>
          </p:nvSpPr>
          <p:spPr bwMode="auto">
            <a:xfrm>
              <a:off x="4359" y="601"/>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1</a:t>
              </a:r>
            </a:p>
          </p:txBody>
        </p:sp>
        <p:sp>
          <p:nvSpPr>
            <p:cNvPr id="113698" name="Oval 33"/>
            <p:cNvSpPr>
              <a:spLocks noChangeArrowheads="1"/>
            </p:cNvSpPr>
            <p:nvPr/>
          </p:nvSpPr>
          <p:spPr bwMode="auto">
            <a:xfrm>
              <a:off x="4683" y="1132"/>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2</a:t>
              </a:r>
            </a:p>
          </p:txBody>
        </p:sp>
        <p:sp>
          <p:nvSpPr>
            <p:cNvPr id="113699" name="Oval 34"/>
            <p:cNvSpPr>
              <a:spLocks noChangeArrowheads="1"/>
            </p:cNvSpPr>
            <p:nvPr/>
          </p:nvSpPr>
          <p:spPr bwMode="auto">
            <a:xfrm>
              <a:off x="4021" y="1095"/>
              <a:ext cx="328" cy="33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3</a:t>
              </a:r>
            </a:p>
          </p:txBody>
        </p:sp>
        <p:sp>
          <p:nvSpPr>
            <p:cNvPr id="113700" name="Oval 35"/>
            <p:cNvSpPr>
              <a:spLocks noChangeArrowheads="1"/>
            </p:cNvSpPr>
            <p:nvPr/>
          </p:nvSpPr>
          <p:spPr bwMode="auto">
            <a:xfrm>
              <a:off x="3686" y="1594"/>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4</a:t>
              </a:r>
            </a:p>
          </p:txBody>
        </p:sp>
        <p:sp>
          <p:nvSpPr>
            <p:cNvPr id="113701" name="Oval 36"/>
            <p:cNvSpPr>
              <a:spLocks noChangeArrowheads="1"/>
            </p:cNvSpPr>
            <p:nvPr/>
          </p:nvSpPr>
          <p:spPr bwMode="auto">
            <a:xfrm>
              <a:off x="4024" y="2123"/>
              <a:ext cx="327"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5</a:t>
              </a:r>
            </a:p>
          </p:txBody>
        </p:sp>
        <p:sp>
          <p:nvSpPr>
            <p:cNvPr id="113702" name="Oval 37"/>
            <p:cNvSpPr>
              <a:spLocks noChangeArrowheads="1"/>
            </p:cNvSpPr>
            <p:nvPr/>
          </p:nvSpPr>
          <p:spPr bwMode="auto">
            <a:xfrm>
              <a:off x="3344" y="2097"/>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6</a:t>
              </a:r>
            </a:p>
          </p:txBody>
        </p:sp>
        <p:sp>
          <p:nvSpPr>
            <p:cNvPr id="113703" name="Oval 38"/>
            <p:cNvSpPr>
              <a:spLocks noChangeArrowheads="1"/>
            </p:cNvSpPr>
            <p:nvPr/>
          </p:nvSpPr>
          <p:spPr bwMode="auto">
            <a:xfrm>
              <a:off x="3006" y="2618"/>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7</a:t>
              </a:r>
            </a:p>
          </p:txBody>
        </p:sp>
        <p:sp>
          <p:nvSpPr>
            <p:cNvPr id="113704" name="Oval 39"/>
            <p:cNvSpPr>
              <a:spLocks noChangeArrowheads="1"/>
            </p:cNvSpPr>
            <p:nvPr/>
          </p:nvSpPr>
          <p:spPr bwMode="auto">
            <a:xfrm>
              <a:off x="2657" y="3136"/>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8</a:t>
              </a:r>
            </a:p>
          </p:txBody>
        </p:sp>
        <p:sp>
          <p:nvSpPr>
            <p:cNvPr id="113705" name="Oval 40"/>
            <p:cNvSpPr>
              <a:spLocks noChangeArrowheads="1"/>
            </p:cNvSpPr>
            <p:nvPr/>
          </p:nvSpPr>
          <p:spPr bwMode="auto">
            <a:xfrm>
              <a:off x="2995" y="3669"/>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9</a:t>
              </a:r>
            </a:p>
          </p:txBody>
        </p:sp>
        <p:sp>
          <p:nvSpPr>
            <p:cNvPr id="113706" name="Oval 41"/>
            <p:cNvSpPr>
              <a:spLocks noChangeArrowheads="1"/>
            </p:cNvSpPr>
            <p:nvPr/>
          </p:nvSpPr>
          <p:spPr bwMode="auto">
            <a:xfrm>
              <a:off x="2313" y="3645"/>
              <a:ext cx="328" cy="33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1600" tIns="28800" rIns="21600" bIns="46800"/>
            <a:lstStyle/>
            <a:p>
              <a:pPr marL="342900" indent="-342900" algn="just"/>
              <a:r>
                <a:rPr lang="en-US" altLang="zh-CN" sz="2400"/>
                <a:t>10</a:t>
              </a:r>
            </a:p>
          </p:txBody>
        </p:sp>
        <p:sp>
          <p:nvSpPr>
            <p:cNvPr id="113707" name="Line 42"/>
            <p:cNvSpPr>
              <a:spLocks noChangeShapeType="1"/>
            </p:cNvSpPr>
            <p:nvPr/>
          </p:nvSpPr>
          <p:spPr bwMode="auto">
            <a:xfrm flipH="1">
              <a:off x="4280" y="921"/>
              <a:ext cx="199" cy="21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708" name="Line 43"/>
            <p:cNvSpPr>
              <a:spLocks noChangeShapeType="1"/>
            </p:cNvSpPr>
            <p:nvPr/>
          </p:nvSpPr>
          <p:spPr bwMode="auto">
            <a:xfrm flipH="1">
              <a:off x="3321" y="2445"/>
              <a:ext cx="776" cy="305"/>
            </a:xfrm>
            <a:prstGeom prst="line">
              <a:avLst/>
            </a:prstGeom>
            <a:noFill/>
            <a:ln w="25400">
              <a:solidFill>
                <a:schemeClr val="tx1"/>
              </a:solidFill>
              <a:prstDash val="lgDash"/>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709" name="Freeform 44"/>
            <p:cNvSpPr>
              <a:spLocks/>
            </p:cNvSpPr>
            <p:nvPr/>
          </p:nvSpPr>
          <p:spPr bwMode="auto">
            <a:xfrm>
              <a:off x="2984" y="1415"/>
              <a:ext cx="1690" cy="2015"/>
            </a:xfrm>
            <a:custGeom>
              <a:avLst/>
              <a:gdLst>
                <a:gd name="T0" fmla="*/ 0 w 2190"/>
                <a:gd name="T1" fmla="*/ 964 h 2562"/>
                <a:gd name="T2" fmla="*/ 383 w 2190"/>
                <a:gd name="T3" fmla="*/ 935 h 2562"/>
                <a:gd name="T4" fmla="*/ 697 w 2190"/>
                <a:gd name="T5" fmla="*/ 694 h 2562"/>
                <a:gd name="T6" fmla="*/ 755 w 2190"/>
                <a:gd name="T7" fmla="*/ 310 h 2562"/>
                <a:gd name="T8" fmla="*/ 570 w 2190"/>
                <a:gd name="T9" fmla="*/ 0 h 25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90" h="2562">
                  <a:moveTo>
                    <a:pt x="0" y="2520"/>
                  </a:moveTo>
                  <a:cubicBezTo>
                    <a:pt x="180" y="2508"/>
                    <a:pt x="753" y="2562"/>
                    <a:pt x="1080" y="2445"/>
                  </a:cubicBezTo>
                  <a:cubicBezTo>
                    <a:pt x="1407" y="2328"/>
                    <a:pt x="1790" y="2087"/>
                    <a:pt x="1965" y="1815"/>
                  </a:cubicBezTo>
                  <a:cubicBezTo>
                    <a:pt x="2140" y="1543"/>
                    <a:pt x="2190" y="1112"/>
                    <a:pt x="2130" y="810"/>
                  </a:cubicBezTo>
                  <a:cubicBezTo>
                    <a:pt x="2070" y="508"/>
                    <a:pt x="1714" y="169"/>
                    <a:pt x="1605" y="0"/>
                  </a:cubicBezTo>
                </a:path>
              </a:pathLst>
            </a:custGeom>
            <a:noFill/>
            <a:ln w="25400" cap="flat">
              <a:solidFill>
                <a:schemeClr val="tx1"/>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10" name="Freeform 45"/>
            <p:cNvSpPr>
              <a:spLocks/>
            </p:cNvSpPr>
            <p:nvPr/>
          </p:nvSpPr>
          <p:spPr bwMode="auto">
            <a:xfrm>
              <a:off x="2379" y="2775"/>
              <a:ext cx="606" cy="874"/>
            </a:xfrm>
            <a:custGeom>
              <a:avLst/>
              <a:gdLst>
                <a:gd name="T0" fmla="*/ 39 w 785"/>
                <a:gd name="T1" fmla="*/ 427 h 1110"/>
                <a:gd name="T2" fmla="*/ 2 w 785"/>
                <a:gd name="T3" fmla="*/ 328 h 1110"/>
                <a:gd name="T4" fmla="*/ 29 w 785"/>
                <a:gd name="T5" fmla="*/ 185 h 1110"/>
                <a:gd name="T6" fmla="*/ 130 w 785"/>
                <a:gd name="T7" fmla="*/ 46 h 1110"/>
                <a:gd name="T8" fmla="*/ 279 w 785"/>
                <a:gd name="T9" fmla="*/ 0 h 1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5" h="1110">
                  <a:moveTo>
                    <a:pt x="110" y="1110"/>
                  </a:moveTo>
                  <a:cubicBezTo>
                    <a:pt x="93" y="1068"/>
                    <a:pt x="10" y="960"/>
                    <a:pt x="5" y="855"/>
                  </a:cubicBezTo>
                  <a:cubicBezTo>
                    <a:pt x="0" y="750"/>
                    <a:pt x="20" y="603"/>
                    <a:pt x="80" y="480"/>
                  </a:cubicBezTo>
                  <a:cubicBezTo>
                    <a:pt x="140" y="357"/>
                    <a:pt x="248" y="200"/>
                    <a:pt x="365" y="120"/>
                  </a:cubicBezTo>
                  <a:cubicBezTo>
                    <a:pt x="482" y="40"/>
                    <a:pt x="698" y="25"/>
                    <a:pt x="785" y="0"/>
                  </a:cubicBezTo>
                </a:path>
              </a:pathLst>
            </a:custGeom>
            <a:noFill/>
            <a:ln w="25400" cap="flat">
              <a:solidFill>
                <a:schemeClr val="tx1"/>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11" name="Freeform 46"/>
            <p:cNvSpPr>
              <a:spLocks/>
            </p:cNvSpPr>
            <p:nvPr/>
          </p:nvSpPr>
          <p:spPr bwMode="auto">
            <a:xfrm>
              <a:off x="3332" y="729"/>
              <a:ext cx="2189" cy="3095"/>
            </a:xfrm>
            <a:custGeom>
              <a:avLst/>
              <a:gdLst>
                <a:gd name="T0" fmla="*/ 0 w 2837"/>
                <a:gd name="T1" fmla="*/ 1509 h 3933"/>
                <a:gd name="T2" fmla="*/ 346 w 2837"/>
                <a:gd name="T3" fmla="*/ 1468 h 3933"/>
                <a:gd name="T4" fmla="*/ 601 w 2837"/>
                <a:gd name="T5" fmla="*/ 1353 h 3933"/>
                <a:gd name="T6" fmla="*/ 840 w 2837"/>
                <a:gd name="T7" fmla="*/ 1146 h 3933"/>
                <a:gd name="T8" fmla="*/ 984 w 2837"/>
                <a:gd name="T9" fmla="*/ 824 h 3933"/>
                <a:gd name="T10" fmla="*/ 973 w 2837"/>
                <a:gd name="T11" fmla="*/ 409 h 3933"/>
                <a:gd name="T12" fmla="*/ 835 w 2837"/>
                <a:gd name="T13" fmla="*/ 122 h 3933"/>
                <a:gd name="T14" fmla="*/ 622 w 2837"/>
                <a:gd name="T15" fmla="*/ 0 h 39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37" h="3933">
                  <a:moveTo>
                    <a:pt x="0" y="3933"/>
                  </a:moveTo>
                  <a:cubicBezTo>
                    <a:pt x="162" y="3916"/>
                    <a:pt x="693" y="3895"/>
                    <a:pt x="975" y="3828"/>
                  </a:cubicBezTo>
                  <a:cubicBezTo>
                    <a:pt x="1257" y="3761"/>
                    <a:pt x="1463" y="3668"/>
                    <a:pt x="1695" y="3528"/>
                  </a:cubicBezTo>
                  <a:cubicBezTo>
                    <a:pt x="1927" y="3388"/>
                    <a:pt x="2190" y="3218"/>
                    <a:pt x="2370" y="2988"/>
                  </a:cubicBezTo>
                  <a:cubicBezTo>
                    <a:pt x="2550" y="2758"/>
                    <a:pt x="2713" y="2468"/>
                    <a:pt x="2775" y="2148"/>
                  </a:cubicBezTo>
                  <a:cubicBezTo>
                    <a:pt x="2837" y="1828"/>
                    <a:pt x="2815" y="1373"/>
                    <a:pt x="2745" y="1068"/>
                  </a:cubicBezTo>
                  <a:cubicBezTo>
                    <a:pt x="2675" y="763"/>
                    <a:pt x="2520" y="496"/>
                    <a:pt x="2355" y="318"/>
                  </a:cubicBezTo>
                  <a:cubicBezTo>
                    <a:pt x="2190" y="140"/>
                    <a:pt x="1878" y="66"/>
                    <a:pt x="1753" y="0"/>
                  </a:cubicBezTo>
                </a:path>
              </a:pathLst>
            </a:custGeom>
            <a:noFill/>
            <a:ln w="25400" cap="flat">
              <a:solidFill>
                <a:schemeClr val="tx1"/>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12" name="Line 48"/>
            <p:cNvSpPr>
              <a:spLocks noChangeShapeType="1"/>
            </p:cNvSpPr>
            <p:nvPr/>
          </p:nvSpPr>
          <p:spPr bwMode="auto">
            <a:xfrm flipH="1">
              <a:off x="3955" y="1419"/>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713" name="Line 49"/>
            <p:cNvSpPr>
              <a:spLocks noChangeShapeType="1"/>
            </p:cNvSpPr>
            <p:nvPr/>
          </p:nvSpPr>
          <p:spPr bwMode="auto">
            <a:xfrm flipH="1">
              <a:off x="3622" y="1937"/>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714" name="Line 50"/>
            <p:cNvSpPr>
              <a:spLocks noChangeShapeType="1"/>
            </p:cNvSpPr>
            <p:nvPr/>
          </p:nvSpPr>
          <p:spPr bwMode="auto">
            <a:xfrm flipH="1">
              <a:off x="2926" y="2964"/>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715" name="Line 51"/>
            <p:cNvSpPr>
              <a:spLocks noChangeShapeType="1"/>
            </p:cNvSpPr>
            <p:nvPr/>
          </p:nvSpPr>
          <p:spPr bwMode="auto">
            <a:xfrm flipH="1">
              <a:off x="3260" y="2443"/>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716" name="Line 52"/>
            <p:cNvSpPr>
              <a:spLocks noChangeShapeType="1"/>
            </p:cNvSpPr>
            <p:nvPr/>
          </p:nvSpPr>
          <p:spPr bwMode="auto">
            <a:xfrm flipH="1">
              <a:off x="2592" y="3483"/>
              <a:ext cx="199" cy="21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717" name="Line 53"/>
            <p:cNvSpPr>
              <a:spLocks noChangeShapeType="1"/>
            </p:cNvSpPr>
            <p:nvPr/>
          </p:nvSpPr>
          <p:spPr bwMode="auto">
            <a:xfrm>
              <a:off x="2868" y="3482"/>
              <a:ext cx="200"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718" name="Line 54"/>
            <p:cNvSpPr>
              <a:spLocks noChangeShapeType="1"/>
            </p:cNvSpPr>
            <p:nvPr/>
          </p:nvSpPr>
          <p:spPr bwMode="auto">
            <a:xfrm>
              <a:off x="4569" y="946"/>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719" name="Line 55"/>
            <p:cNvSpPr>
              <a:spLocks noChangeShapeType="1"/>
            </p:cNvSpPr>
            <p:nvPr/>
          </p:nvSpPr>
          <p:spPr bwMode="auto">
            <a:xfrm>
              <a:off x="3910" y="1937"/>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720" name="Freeform 56"/>
            <p:cNvSpPr>
              <a:spLocks/>
            </p:cNvSpPr>
            <p:nvPr/>
          </p:nvSpPr>
          <p:spPr bwMode="auto">
            <a:xfrm>
              <a:off x="3074" y="1737"/>
              <a:ext cx="605" cy="873"/>
            </a:xfrm>
            <a:custGeom>
              <a:avLst/>
              <a:gdLst>
                <a:gd name="T0" fmla="*/ 39 w 785"/>
                <a:gd name="T1" fmla="*/ 425 h 1110"/>
                <a:gd name="T2" fmla="*/ 2 w 785"/>
                <a:gd name="T3" fmla="*/ 327 h 1110"/>
                <a:gd name="T4" fmla="*/ 29 w 785"/>
                <a:gd name="T5" fmla="*/ 184 h 1110"/>
                <a:gd name="T6" fmla="*/ 129 w 785"/>
                <a:gd name="T7" fmla="*/ 46 h 1110"/>
                <a:gd name="T8" fmla="*/ 277 w 785"/>
                <a:gd name="T9" fmla="*/ 0 h 1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5" h="1110">
                  <a:moveTo>
                    <a:pt x="110" y="1110"/>
                  </a:moveTo>
                  <a:cubicBezTo>
                    <a:pt x="93" y="1068"/>
                    <a:pt x="10" y="960"/>
                    <a:pt x="5" y="855"/>
                  </a:cubicBezTo>
                  <a:cubicBezTo>
                    <a:pt x="0" y="750"/>
                    <a:pt x="20" y="603"/>
                    <a:pt x="80" y="480"/>
                  </a:cubicBezTo>
                  <a:cubicBezTo>
                    <a:pt x="140" y="357"/>
                    <a:pt x="248" y="200"/>
                    <a:pt x="365" y="120"/>
                  </a:cubicBezTo>
                  <a:cubicBezTo>
                    <a:pt x="482" y="40"/>
                    <a:pt x="698" y="25"/>
                    <a:pt x="785" y="0"/>
                  </a:cubicBezTo>
                </a:path>
              </a:pathLst>
            </a:custGeom>
            <a:noFill/>
            <a:ln w="25400" cap="flat">
              <a:solidFill>
                <a:schemeClr val="tx1"/>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21" name="Freeform 57"/>
            <p:cNvSpPr>
              <a:spLocks/>
            </p:cNvSpPr>
            <p:nvPr/>
          </p:nvSpPr>
          <p:spPr bwMode="auto">
            <a:xfrm>
              <a:off x="3668" y="1211"/>
              <a:ext cx="324" cy="395"/>
            </a:xfrm>
            <a:custGeom>
              <a:avLst/>
              <a:gdLst>
                <a:gd name="T0" fmla="*/ 43 w 420"/>
                <a:gd name="T1" fmla="*/ 193 h 502"/>
                <a:gd name="T2" fmla="*/ 5 w 420"/>
                <a:gd name="T3" fmla="*/ 140 h 502"/>
                <a:gd name="T4" fmla="*/ 11 w 420"/>
                <a:gd name="T5" fmla="*/ 60 h 502"/>
                <a:gd name="T6" fmla="*/ 64 w 420"/>
                <a:gd name="T7" fmla="*/ 8 h 502"/>
                <a:gd name="T8" fmla="*/ 149 w 420"/>
                <a:gd name="T9" fmla="*/ 13 h 5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0" h="502">
                  <a:moveTo>
                    <a:pt x="120" y="502"/>
                  </a:moveTo>
                  <a:cubicBezTo>
                    <a:pt x="103" y="479"/>
                    <a:pt x="30" y="423"/>
                    <a:pt x="15" y="365"/>
                  </a:cubicBezTo>
                  <a:cubicBezTo>
                    <a:pt x="0" y="307"/>
                    <a:pt x="3" y="212"/>
                    <a:pt x="30" y="155"/>
                  </a:cubicBezTo>
                  <a:cubicBezTo>
                    <a:pt x="57" y="98"/>
                    <a:pt x="115" y="40"/>
                    <a:pt x="180" y="20"/>
                  </a:cubicBezTo>
                  <a:cubicBezTo>
                    <a:pt x="245" y="0"/>
                    <a:pt x="370" y="32"/>
                    <a:pt x="420" y="35"/>
                  </a:cubicBezTo>
                </a:path>
              </a:pathLst>
            </a:custGeom>
            <a:noFill/>
            <a:ln w="25400" cap="flat">
              <a:solidFill>
                <a:schemeClr val="tx1"/>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22" name="Line 58"/>
            <p:cNvSpPr>
              <a:spLocks noChangeShapeType="1"/>
            </p:cNvSpPr>
            <p:nvPr/>
          </p:nvSpPr>
          <p:spPr bwMode="auto">
            <a:xfrm flipH="1">
              <a:off x="4339" y="1299"/>
              <a:ext cx="324" cy="45"/>
            </a:xfrm>
            <a:prstGeom prst="line">
              <a:avLst/>
            </a:prstGeom>
            <a:noFill/>
            <a:ln w="25400">
              <a:solidFill>
                <a:schemeClr val="tx1"/>
              </a:solidFill>
              <a:prstDash val="lgDash"/>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13668" name="Group 61"/>
          <p:cNvGrpSpPr>
            <a:grpSpLocks/>
          </p:cNvGrpSpPr>
          <p:nvPr/>
        </p:nvGrpSpPr>
        <p:grpSpPr bwMode="auto">
          <a:xfrm>
            <a:off x="4886325" y="1179513"/>
            <a:ext cx="4191000" cy="5638800"/>
            <a:chOff x="3120" y="768"/>
            <a:chExt cx="2640" cy="3552"/>
          </a:xfrm>
        </p:grpSpPr>
        <p:sp>
          <p:nvSpPr>
            <p:cNvPr id="113671" name="Oval 62"/>
            <p:cNvSpPr>
              <a:spLocks noChangeArrowheads="1"/>
            </p:cNvSpPr>
            <p:nvPr/>
          </p:nvSpPr>
          <p:spPr bwMode="auto">
            <a:xfrm>
              <a:off x="4264" y="768"/>
              <a:ext cx="374"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1</a:t>
              </a:r>
            </a:p>
          </p:txBody>
        </p:sp>
        <p:sp>
          <p:nvSpPr>
            <p:cNvPr id="113672" name="Oval 63"/>
            <p:cNvSpPr>
              <a:spLocks noChangeArrowheads="1"/>
            </p:cNvSpPr>
            <p:nvPr/>
          </p:nvSpPr>
          <p:spPr bwMode="auto">
            <a:xfrm>
              <a:off x="3695" y="1146"/>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2</a:t>
              </a:r>
            </a:p>
          </p:txBody>
        </p:sp>
        <p:sp>
          <p:nvSpPr>
            <p:cNvPr id="113673" name="Oval 64"/>
            <p:cNvSpPr>
              <a:spLocks noChangeArrowheads="1"/>
            </p:cNvSpPr>
            <p:nvPr/>
          </p:nvSpPr>
          <p:spPr bwMode="auto">
            <a:xfrm>
              <a:off x="4264" y="1391"/>
              <a:ext cx="374" cy="34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3</a:t>
              </a:r>
            </a:p>
          </p:txBody>
        </p:sp>
        <p:sp>
          <p:nvSpPr>
            <p:cNvPr id="113674" name="Oval 65"/>
            <p:cNvSpPr>
              <a:spLocks noChangeArrowheads="1"/>
            </p:cNvSpPr>
            <p:nvPr/>
          </p:nvSpPr>
          <p:spPr bwMode="auto">
            <a:xfrm>
              <a:off x="4290" y="2015"/>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4</a:t>
              </a:r>
            </a:p>
          </p:txBody>
        </p:sp>
        <p:sp>
          <p:nvSpPr>
            <p:cNvPr id="113675" name="Oval 66"/>
            <p:cNvSpPr>
              <a:spLocks noChangeArrowheads="1"/>
            </p:cNvSpPr>
            <p:nvPr/>
          </p:nvSpPr>
          <p:spPr bwMode="auto">
            <a:xfrm>
              <a:off x="3735" y="2379"/>
              <a:ext cx="374"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5</a:t>
              </a:r>
            </a:p>
          </p:txBody>
        </p:sp>
        <p:sp>
          <p:nvSpPr>
            <p:cNvPr id="113676" name="Oval 67"/>
            <p:cNvSpPr>
              <a:spLocks noChangeArrowheads="1"/>
            </p:cNvSpPr>
            <p:nvPr/>
          </p:nvSpPr>
          <p:spPr bwMode="auto">
            <a:xfrm>
              <a:off x="4821" y="2404"/>
              <a:ext cx="375" cy="34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6</a:t>
              </a:r>
            </a:p>
          </p:txBody>
        </p:sp>
        <p:sp>
          <p:nvSpPr>
            <p:cNvPr id="113677" name="Oval 68"/>
            <p:cNvSpPr>
              <a:spLocks noChangeArrowheads="1"/>
            </p:cNvSpPr>
            <p:nvPr/>
          </p:nvSpPr>
          <p:spPr bwMode="auto">
            <a:xfrm>
              <a:off x="4279" y="2784"/>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7</a:t>
              </a:r>
            </a:p>
          </p:txBody>
        </p:sp>
        <p:sp>
          <p:nvSpPr>
            <p:cNvPr id="113678" name="Oval 69"/>
            <p:cNvSpPr>
              <a:spLocks noChangeArrowheads="1"/>
            </p:cNvSpPr>
            <p:nvPr/>
          </p:nvSpPr>
          <p:spPr bwMode="auto">
            <a:xfrm>
              <a:off x="4290" y="3380"/>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8</a:t>
              </a:r>
            </a:p>
          </p:txBody>
        </p:sp>
        <p:sp>
          <p:nvSpPr>
            <p:cNvPr id="113679" name="Oval 70"/>
            <p:cNvSpPr>
              <a:spLocks noChangeArrowheads="1"/>
            </p:cNvSpPr>
            <p:nvPr/>
          </p:nvSpPr>
          <p:spPr bwMode="auto">
            <a:xfrm>
              <a:off x="3750" y="3746"/>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9</a:t>
              </a:r>
            </a:p>
          </p:txBody>
        </p:sp>
        <p:sp>
          <p:nvSpPr>
            <p:cNvPr id="113680" name="Oval 71"/>
            <p:cNvSpPr>
              <a:spLocks noChangeArrowheads="1"/>
            </p:cNvSpPr>
            <p:nvPr/>
          </p:nvSpPr>
          <p:spPr bwMode="auto">
            <a:xfrm>
              <a:off x="4834" y="3771"/>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1600" tIns="28800" rIns="21600" bIns="46800"/>
            <a:lstStyle/>
            <a:p>
              <a:pPr algn="just"/>
              <a:r>
                <a:rPr lang="zh-CN" altLang="en-US" sz="2400"/>
                <a:t>10</a:t>
              </a:r>
            </a:p>
          </p:txBody>
        </p:sp>
        <p:sp>
          <p:nvSpPr>
            <p:cNvPr id="113681" name="Line 72"/>
            <p:cNvSpPr>
              <a:spLocks noChangeShapeType="1"/>
            </p:cNvSpPr>
            <p:nvPr/>
          </p:nvSpPr>
          <p:spPr bwMode="auto">
            <a:xfrm flipH="1">
              <a:off x="4017" y="1039"/>
              <a:ext cx="251" cy="15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682" name="Line 73"/>
            <p:cNvSpPr>
              <a:spLocks noChangeShapeType="1"/>
            </p:cNvSpPr>
            <p:nvPr/>
          </p:nvSpPr>
          <p:spPr bwMode="auto">
            <a:xfrm>
              <a:off x="4451" y="1110"/>
              <a:ext cx="0" cy="28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683" name="Line 74"/>
            <p:cNvSpPr>
              <a:spLocks noChangeShapeType="1"/>
            </p:cNvSpPr>
            <p:nvPr/>
          </p:nvSpPr>
          <p:spPr bwMode="auto">
            <a:xfrm>
              <a:off x="4070" y="1393"/>
              <a:ext cx="200" cy="12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684" name="Line 75"/>
            <p:cNvSpPr>
              <a:spLocks noChangeShapeType="1"/>
            </p:cNvSpPr>
            <p:nvPr/>
          </p:nvSpPr>
          <p:spPr bwMode="auto">
            <a:xfrm>
              <a:off x="4466" y="1744"/>
              <a:ext cx="0" cy="28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685" name="Line 76"/>
            <p:cNvSpPr>
              <a:spLocks noChangeShapeType="1"/>
            </p:cNvSpPr>
            <p:nvPr/>
          </p:nvSpPr>
          <p:spPr bwMode="auto">
            <a:xfrm flipH="1">
              <a:off x="4043" y="2286"/>
              <a:ext cx="252" cy="15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686" name="Line 77"/>
            <p:cNvSpPr>
              <a:spLocks noChangeShapeType="1"/>
            </p:cNvSpPr>
            <p:nvPr/>
          </p:nvSpPr>
          <p:spPr bwMode="auto">
            <a:xfrm>
              <a:off x="4638" y="2284"/>
              <a:ext cx="252" cy="15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687" name="Line 78"/>
            <p:cNvSpPr>
              <a:spLocks noChangeShapeType="1"/>
            </p:cNvSpPr>
            <p:nvPr/>
          </p:nvSpPr>
          <p:spPr bwMode="auto">
            <a:xfrm>
              <a:off x="4083" y="2674"/>
              <a:ext cx="251"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688" name="Line 79"/>
            <p:cNvSpPr>
              <a:spLocks noChangeShapeType="1"/>
            </p:cNvSpPr>
            <p:nvPr/>
          </p:nvSpPr>
          <p:spPr bwMode="auto">
            <a:xfrm flipH="1">
              <a:off x="4596" y="2688"/>
              <a:ext cx="252"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689" name="Line 80"/>
            <p:cNvSpPr>
              <a:spLocks noChangeShapeType="1"/>
            </p:cNvSpPr>
            <p:nvPr/>
          </p:nvSpPr>
          <p:spPr bwMode="auto">
            <a:xfrm>
              <a:off x="4477" y="3126"/>
              <a:ext cx="0" cy="27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690" name="Line 81"/>
            <p:cNvSpPr>
              <a:spLocks noChangeShapeType="1"/>
            </p:cNvSpPr>
            <p:nvPr/>
          </p:nvSpPr>
          <p:spPr bwMode="auto">
            <a:xfrm>
              <a:off x="4636" y="3665"/>
              <a:ext cx="254"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691" name="Line 82"/>
            <p:cNvSpPr>
              <a:spLocks noChangeShapeType="1"/>
            </p:cNvSpPr>
            <p:nvPr/>
          </p:nvSpPr>
          <p:spPr bwMode="auto">
            <a:xfrm flipH="1">
              <a:off x="4070" y="3665"/>
              <a:ext cx="253"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3692" name="Freeform 83"/>
            <p:cNvSpPr>
              <a:spLocks/>
            </p:cNvSpPr>
            <p:nvPr/>
          </p:nvSpPr>
          <p:spPr bwMode="auto">
            <a:xfrm>
              <a:off x="4636" y="2147"/>
              <a:ext cx="743" cy="830"/>
            </a:xfrm>
            <a:custGeom>
              <a:avLst/>
              <a:gdLst>
                <a:gd name="T0" fmla="*/ 0 w 842"/>
                <a:gd name="T1" fmla="*/ 447 h 1020"/>
                <a:gd name="T2" fmla="*/ 309 w 842"/>
                <a:gd name="T3" fmla="*/ 389 h 1020"/>
                <a:gd name="T4" fmla="*/ 509 w 842"/>
                <a:gd name="T5" fmla="*/ 218 h 1020"/>
                <a:gd name="T6" fmla="*/ 319 w 842"/>
                <a:gd name="T7" fmla="*/ 66 h 1020"/>
                <a:gd name="T8" fmla="*/ 9 w 842"/>
                <a:gd name="T9" fmla="*/ 0 h 1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2" h="1020">
                  <a:moveTo>
                    <a:pt x="0" y="1020"/>
                  </a:moveTo>
                  <a:cubicBezTo>
                    <a:pt x="85" y="998"/>
                    <a:pt x="370" y="973"/>
                    <a:pt x="510" y="886"/>
                  </a:cubicBezTo>
                  <a:cubicBezTo>
                    <a:pt x="650" y="799"/>
                    <a:pt x="838" y="618"/>
                    <a:pt x="840" y="496"/>
                  </a:cubicBezTo>
                  <a:cubicBezTo>
                    <a:pt x="842" y="374"/>
                    <a:pt x="663" y="234"/>
                    <a:pt x="525" y="151"/>
                  </a:cubicBezTo>
                  <a:cubicBezTo>
                    <a:pt x="387" y="68"/>
                    <a:pt x="120" y="32"/>
                    <a:pt x="14"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93" name="Freeform 84"/>
            <p:cNvSpPr>
              <a:spLocks/>
            </p:cNvSpPr>
            <p:nvPr/>
          </p:nvSpPr>
          <p:spPr bwMode="auto">
            <a:xfrm>
              <a:off x="3120" y="862"/>
              <a:ext cx="1148" cy="3157"/>
            </a:xfrm>
            <a:custGeom>
              <a:avLst/>
              <a:gdLst>
                <a:gd name="T0" fmla="*/ 443 w 1302"/>
                <a:gd name="T1" fmla="*/ 1692 h 3880"/>
                <a:gd name="T2" fmla="*/ 298 w 1302"/>
                <a:gd name="T3" fmla="*/ 1652 h 3880"/>
                <a:gd name="T4" fmla="*/ 135 w 1302"/>
                <a:gd name="T5" fmla="*/ 1403 h 3880"/>
                <a:gd name="T6" fmla="*/ 17 w 1302"/>
                <a:gd name="T7" fmla="*/ 765 h 3880"/>
                <a:gd name="T8" fmla="*/ 234 w 1302"/>
                <a:gd name="T9" fmla="*/ 252 h 3880"/>
                <a:gd name="T10" fmla="*/ 496 w 1302"/>
                <a:gd name="T11" fmla="*/ 41 h 3880"/>
                <a:gd name="T12" fmla="*/ 786 w 1302"/>
                <a:gd name="T13" fmla="*/ 2 h 38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2" h="3880">
                  <a:moveTo>
                    <a:pt x="732" y="3859"/>
                  </a:moveTo>
                  <a:cubicBezTo>
                    <a:pt x="692" y="3844"/>
                    <a:pt x="577" y="3880"/>
                    <a:pt x="492" y="3770"/>
                  </a:cubicBezTo>
                  <a:cubicBezTo>
                    <a:pt x="407" y="3660"/>
                    <a:pt x="299" y="3537"/>
                    <a:pt x="222" y="3200"/>
                  </a:cubicBezTo>
                  <a:cubicBezTo>
                    <a:pt x="145" y="2863"/>
                    <a:pt x="0" y="2182"/>
                    <a:pt x="27" y="1745"/>
                  </a:cubicBezTo>
                  <a:cubicBezTo>
                    <a:pt x="54" y="1308"/>
                    <a:pt x="255" y="850"/>
                    <a:pt x="387" y="575"/>
                  </a:cubicBezTo>
                  <a:cubicBezTo>
                    <a:pt x="519" y="300"/>
                    <a:pt x="670" y="190"/>
                    <a:pt x="822" y="95"/>
                  </a:cubicBezTo>
                  <a:cubicBezTo>
                    <a:pt x="974" y="0"/>
                    <a:pt x="1202" y="24"/>
                    <a:pt x="1302" y="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94" name="Freeform 85"/>
            <p:cNvSpPr>
              <a:spLocks/>
            </p:cNvSpPr>
            <p:nvPr/>
          </p:nvSpPr>
          <p:spPr bwMode="auto">
            <a:xfrm>
              <a:off x="4493" y="1332"/>
              <a:ext cx="1267" cy="2988"/>
            </a:xfrm>
            <a:custGeom>
              <a:avLst/>
              <a:gdLst>
                <a:gd name="T0" fmla="*/ 0 w 1438"/>
                <a:gd name="T1" fmla="*/ 1294 h 3672"/>
                <a:gd name="T2" fmla="*/ 127 w 1438"/>
                <a:gd name="T3" fmla="*/ 1518 h 3672"/>
                <a:gd name="T4" fmla="*/ 408 w 1438"/>
                <a:gd name="T5" fmla="*/ 1564 h 3672"/>
                <a:gd name="T6" fmla="*/ 742 w 1438"/>
                <a:gd name="T7" fmla="*/ 1242 h 3672"/>
                <a:gd name="T8" fmla="*/ 841 w 1438"/>
                <a:gd name="T9" fmla="*/ 676 h 3672"/>
                <a:gd name="T10" fmla="*/ 589 w 1438"/>
                <a:gd name="T11" fmla="*/ 229 h 3672"/>
                <a:gd name="T12" fmla="*/ 307 w 1438"/>
                <a:gd name="T13" fmla="*/ 24 h 3672"/>
                <a:gd name="T14" fmla="*/ 82 w 1438"/>
                <a:gd name="T15" fmla="*/ 77 h 3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8" h="3672">
                  <a:moveTo>
                    <a:pt x="0" y="2951"/>
                  </a:moveTo>
                  <a:cubicBezTo>
                    <a:pt x="35" y="3036"/>
                    <a:pt x="98" y="3359"/>
                    <a:pt x="211" y="3462"/>
                  </a:cubicBezTo>
                  <a:cubicBezTo>
                    <a:pt x="324" y="3565"/>
                    <a:pt x="506" y="3672"/>
                    <a:pt x="676" y="3567"/>
                  </a:cubicBezTo>
                  <a:cubicBezTo>
                    <a:pt x="846" y="3462"/>
                    <a:pt x="1111" y="3169"/>
                    <a:pt x="1231" y="2832"/>
                  </a:cubicBezTo>
                  <a:cubicBezTo>
                    <a:pt x="1351" y="2495"/>
                    <a:pt x="1438" y="1927"/>
                    <a:pt x="1396" y="1542"/>
                  </a:cubicBezTo>
                  <a:cubicBezTo>
                    <a:pt x="1354" y="1157"/>
                    <a:pt x="1123" y="769"/>
                    <a:pt x="976" y="522"/>
                  </a:cubicBezTo>
                  <a:cubicBezTo>
                    <a:pt x="829" y="275"/>
                    <a:pt x="651" y="114"/>
                    <a:pt x="511" y="57"/>
                  </a:cubicBezTo>
                  <a:cubicBezTo>
                    <a:pt x="371" y="0"/>
                    <a:pt x="214" y="152"/>
                    <a:pt x="136" y="17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95" name="Freeform 86"/>
            <p:cNvSpPr>
              <a:spLocks/>
            </p:cNvSpPr>
            <p:nvPr/>
          </p:nvSpPr>
          <p:spPr bwMode="auto">
            <a:xfrm>
              <a:off x="4622" y="1658"/>
              <a:ext cx="156" cy="379"/>
            </a:xfrm>
            <a:custGeom>
              <a:avLst/>
              <a:gdLst>
                <a:gd name="T0" fmla="*/ 14 w 156"/>
                <a:gd name="T1" fmla="*/ 379 h 379"/>
                <a:gd name="T2" fmla="*/ 126 w 156"/>
                <a:gd name="T3" fmla="*/ 295 h 379"/>
                <a:gd name="T4" fmla="*/ 155 w 156"/>
                <a:gd name="T5" fmla="*/ 210 h 379"/>
                <a:gd name="T6" fmla="*/ 130 w 156"/>
                <a:gd name="T7" fmla="*/ 118 h 379"/>
                <a:gd name="T8" fmla="*/ 0 w 156"/>
                <a:gd name="T9" fmla="*/ 0 h 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379">
                  <a:moveTo>
                    <a:pt x="14" y="379"/>
                  </a:moveTo>
                  <a:cubicBezTo>
                    <a:pt x="33" y="365"/>
                    <a:pt x="102" y="323"/>
                    <a:pt x="126" y="295"/>
                  </a:cubicBezTo>
                  <a:cubicBezTo>
                    <a:pt x="150" y="267"/>
                    <a:pt x="154" y="239"/>
                    <a:pt x="155" y="210"/>
                  </a:cubicBezTo>
                  <a:cubicBezTo>
                    <a:pt x="156" y="181"/>
                    <a:pt x="156" y="153"/>
                    <a:pt x="130" y="118"/>
                  </a:cubicBezTo>
                  <a:cubicBezTo>
                    <a:pt x="104" y="83"/>
                    <a:pt x="27" y="25"/>
                    <a:pt x="0" y="0"/>
                  </a:cubicBezTo>
                </a:path>
              </a:pathLst>
            </a:custGeom>
            <a:noFill/>
            <a:ln w="25400" cap="flat" cmpd="sng">
              <a:solidFill>
                <a:schemeClr val="tx1"/>
              </a:solidFill>
              <a:prstDash val="solid"/>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96" name="Freeform 87"/>
            <p:cNvSpPr>
              <a:spLocks/>
            </p:cNvSpPr>
            <p:nvPr/>
          </p:nvSpPr>
          <p:spPr bwMode="auto">
            <a:xfrm>
              <a:off x="4636" y="3077"/>
              <a:ext cx="408" cy="660"/>
            </a:xfrm>
            <a:custGeom>
              <a:avLst/>
              <a:gdLst>
                <a:gd name="T0" fmla="*/ 408 w 408"/>
                <a:gd name="T1" fmla="*/ 660 h 660"/>
                <a:gd name="T2" fmla="*/ 281 w 408"/>
                <a:gd name="T3" fmla="*/ 267 h 660"/>
                <a:gd name="T4" fmla="*/ 0 w 408"/>
                <a:gd name="T5" fmla="*/ 0 h 660"/>
                <a:gd name="T6" fmla="*/ 0 60000 65536"/>
                <a:gd name="T7" fmla="*/ 0 60000 65536"/>
                <a:gd name="T8" fmla="*/ 0 60000 65536"/>
              </a:gdLst>
              <a:ahLst/>
              <a:cxnLst>
                <a:cxn ang="T6">
                  <a:pos x="T0" y="T1"/>
                </a:cxn>
                <a:cxn ang="T7">
                  <a:pos x="T2" y="T3"/>
                </a:cxn>
                <a:cxn ang="T8">
                  <a:pos x="T4" y="T5"/>
                </a:cxn>
              </a:cxnLst>
              <a:rect l="0" t="0" r="r" b="b"/>
              <a:pathLst>
                <a:path w="408" h="660">
                  <a:moveTo>
                    <a:pt x="408" y="660"/>
                  </a:moveTo>
                  <a:cubicBezTo>
                    <a:pt x="387" y="592"/>
                    <a:pt x="349" y="377"/>
                    <a:pt x="281" y="267"/>
                  </a:cubicBezTo>
                  <a:cubicBezTo>
                    <a:pt x="213" y="157"/>
                    <a:pt x="59" y="56"/>
                    <a:pt x="0" y="0"/>
                  </a:cubicBezTo>
                </a:path>
              </a:pathLst>
            </a:custGeom>
            <a:noFill/>
            <a:ln w="25400" cap="flat" cmpd="sng">
              <a:solidFill>
                <a:schemeClr val="tx1"/>
              </a:solidFill>
              <a:prstDash val="solid"/>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3670" name="Rectangle 90"/>
          <p:cNvSpPr>
            <a:spLocks noChangeArrowheads="1"/>
          </p:cNvSpPr>
          <p:nvPr/>
        </p:nvSpPr>
        <p:spPr bwMode="auto">
          <a:xfrm>
            <a:off x="115888" y="2889250"/>
            <a:ext cx="1890712"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r>
              <a:rPr lang="zh-CN" altLang="en-US"/>
              <a:t>   深度优</a:t>
            </a:r>
          </a:p>
          <a:p>
            <a:pPr marL="342900" indent="-342900"/>
            <a:r>
              <a:rPr lang="zh-CN" altLang="en-US"/>
              <a:t>   先表示</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6</a:t>
            </a:r>
            <a:r>
              <a:rPr lang="en-US" altLang="zh-CN" b="1" smtClean="0">
                <a:latin typeface="宋体" pitchFamily="2" charset="-122"/>
                <a:ea typeface="黑体" pitchFamily="2" charset="-122"/>
              </a:rPr>
              <a:t> </a:t>
            </a:r>
            <a:r>
              <a:rPr lang="zh-CN" altLang="en-US" b="1" smtClean="0">
                <a:latin typeface="宋体" pitchFamily="2" charset="-122"/>
              </a:rPr>
              <a:t>流图中的循环</a:t>
            </a:r>
          </a:p>
        </p:txBody>
      </p:sp>
      <p:sp>
        <p:nvSpPr>
          <p:cNvPr id="11469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9.</a:t>
            </a:r>
            <a:r>
              <a:rPr lang="en-US" altLang="zh-CN" b="1" smtClean="0"/>
              <a:t>6.2 </a:t>
            </a:r>
            <a:r>
              <a:rPr lang="zh-CN" altLang="en-US" b="1" smtClean="0"/>
              <a:t>回边和可归约性</a:t>
            </a:r>
          </a:p>
          <a:p>
            <a:r>
              <a:rPr lang="zh-CN" altLang="en-US" b="1" smtClean="0"/>
              <a:t>深度优先表示</a:t>
            </a:r>
          </a:p>
          <a:p>
            <a:pPr lvl="1"/>
            <a:r>
              <a:rPr lang="zh-CN" altLang="en-US" b="1" smtClean="0"/>
              <a:t> 前进边</a:t>
            </a:r>
            <a:r>
              <a:rPr lang="en-US" altLang="zh-CN" b="1" smtClean="0"/>
              <a:t>(</a:t>
            </a:r>
            <a:r>
              <a:rPr lang="zh-CN" altLang="en-US" b="1" smtClean="0"/>
              <a:t>深度优先生成树的边</a:t>
            </a:r>
            <a:r>
              <a:rPr lang="en-US" altLang="zh-CN" b="1" smtClean="0"/>
              <a:t>)</a:t>
            </a:r>
          </a:p>
          <a:p>
            <a:pPr lvl="1"/>
            <a:r>
              <a:rPr lang="zh-CN" altLang="en-US" b="1" smtClean="0"/>
              <a:t> </a:t>
            </a:r>
            <a:r>
              <a:rPr lang="zh-CN" altLang="en-US" b="1" smtClean="0">
                <a:solidFill>
                  <a:srgbClr val="00FF00"/>
                </a:solidFill>
              </a:rPr>
              <a:t>后撤边</a:t>
            </a:r>
          </a:p>
          <a:p>
            <a:pPr lvl="1">
              <a:buFontTx/>
              <a:buNone/>
            </a:pPr>
            <a:r>
              <a:rPr lang="en-US" altLang="zh-CN" b="1" smtClean="0"/>
              <a:t>		4 </a:t>
            </a:r>
            <a:r>
              <a:rPr lang="en-US" altLang="zh-CN" b="1" smtClean="0">
                <a:sym typeface="Symbol" pitchFamily="18" charset="2"/>
              </a:rPr>
              <a:t></a:t>
            </a:r>
            <a:r>
              <a:rPr lang="en-US" altLang="zh-CN" b="1" smtClean="0"/>
              <a:t> 3</a:t>
            </a:r>
            <a:r>
              <a:rPr lang="zh-CN" altLang="en-US" b="1" smtClean="0"/>
              <a:t>、</a:t>
            </a:r>
            <a:r>
              <a:rPr lang="en-US" altLang="zh-CN" b="1" smtClean="0"/>
              <a:t>7 </a:t>
            </a:r>
            <a:r>
              <a:rPr lang="en-US" altLang="zh-CN" b="1" smtClean="0">
                <a:sym typeface="Symbol" pitchFamily="18" charset="2"/>
              </a:rPr>
              <a:t></a:t>
            </a:r>
            <a:r>
              <a:rPr lang="en-US" altLang="zh-CN" b="1" smtClean="0"/>
              <a:t> 4</a:t>
            </a:r>
            <a:r>
              <a:rPr lang="zh-CN" altLang="en-US" b="1" smtClean="0"/>
              <a:t>、</a:t>
            </a:r>
            <a:r>
              <a:rPr lang="en-US" altLang="zh-CN" b="1" smtClean="0"/>
              <a:t>10 </a:t>
            </a:r>
            <a:r>
              <a:rPr lang="en-US" altLang="zh-CN" b="1" smtClean="0">
                <a:sym typeface="Symbol" pitchFamily="18" charset="2"/>
              </a:rPr>
              <a:t></a:t>
            </a:r>
            <a:r>
              <a:rPr lang="en-US" altLang="zh-CN" b="1" smtClean="0"/>
              <a:t> 7</a:t>
            </a:r>
            <a:r>
              <a:rPr lang="zh-CN" altLang="en-US" b="1" smtClean="0"/>
              <a:t>、</a:t>
            </a:r>
          </a:p>
          <a:p>
            <a:pPr lvl="1">
              <a:buFontTx/>
              <a:buNone/>
            </a:pPr>
            <a:r>
              <a:rPr lang="en-US" altLang="zh-CN" b="1" smtClean="0"/>
              <a:t>		8 </a:t>
            </a:r>
            <a:r>
              <a:rPr lang="en-US" altLang="zh-CN" b="1" smtClean="0">
                <a:sym typeface="Symbol" pitchFamily="18" charset="2"/>
              </a:rPr>
              <a:t></a:t>
            </a:r>
            <a:r>
              <a:rPr lang="en-US" altLang="zh-CN" b="1" smtClean="0"/>
              <a:t> 3</a:t>
            </a:r>
            <a:r>
              <a:rPr lang="zh-CN" altLang="en-US" b="1" smtClean="0"/>
              <a:t>和</a:t>
            </a:r>
            <a:r>
              <a:rPr lang="en-US" altLang="zh-CN" b="1" smtClean="0"/>
              <a:t>9 </a:t>
            </a:r>
            <a:r>
              <a:rPr lang="en-US" altLang="zh-CN" b="1" smtClean="0">
                <a:sym typeface="Symbol" pitchFamily="18" charset="2"/>
              </a:rPr>
              <a:t></a:t>
            </a:r>
            <a:r>
              <a:rPr lang="en-US" altLang="zh-CN" b="1" smtClean="0"/>
              <a:t> 1</a:t>
            </a:r>
            <a:r>
              <a:rPr lang="en-US" altLang="zh-CN" smtClean="0"/>
              <a:t> </a:t>
            </a:r>
            <a:endParaRPr lang="zh-CN" altLang="en-US" b="1" smtClean="0"/>
          </a:p>
          <a:p>
            <a:pPr lvl="1"/>
            <a:r>
              <a:rPr lang="zh-CN" altLang="en-US" b="1" smtClean="0"/>
              <a:t> </a:t>
            </a:r>
            <a:r>
              <a:rPr lang="zh-CN" altLang="en-US" b="1" smtClean="0">
                <a:solidFill>
                  <a:srgbClr val="FF3399"/>
                </a:solidFill>
              </a:rPr>
              <a:t>交叉边</a:t>
            </a:r>
          </a:p>
          <a:p>
            <a:pPr lvl="1">
              <a:buFontTx/>
              <a:buNone/>
            </a:pPr>
            <a:r>
              <a:rPr lang="en-US" altLang="zh-CN" b="1" smtClean="0"/>
              <a:t>		2 </a:t>
            </a:r>
            <a:r>
              <a:rPr lang="en-US" altLang="zh-CN" b="1" smtClean="0">
                <a:sym typeface="Symbol" pitchFamily="18" charset="2"/>
              </a:rPr>
              <a:t></a:t>
            </a:r>
            <a:r>
              <a:rPr lang="en-US" altLang="zh-CN" b="1" smtClean="0"/>
              <a:t> 3</a:t>
            </a:r>
            <a:r>
              <a:rPr lang="zh-CN" altLang="en-US" b="1" smtClean="0"/>
              <a:t>和</a:t>
            </a:r>
            <a:r>
              <a:rPr lang="en-US" altLang="zh-CN" b="1" smtClean="0"/>
              <a:t>5 </a:t>
            </a:r>
            <a:r>
              <a:rPr lang="en-US" altLang="zh-CN" b="1" smtClean="0">
                <a:sym typeface="Symbol" pitchFamily="18" charset="2"/>
              </a:rPr>
              <a:t></a:t>
            </a:r>
            <a:r>
              <a:rPr lang="en-US" altLang="zh-CN" b="1" smtClean="0"/>
              <a:t> 7</a:t>
            </a:r>
            <a:r>
              <a:rPr lang="en-US" altLang="zh-CN" smtClean="0"/>
              <a:t> </a:t>
            </a:r>
            <a:endParaRPr lang="zh-CN" altLang="en-US" smtClean="0"/>
          </a:p>
        </p:txBody>
      </p:sp>
      <p:grpSp>
        <p:nvGrpSpPr>
          <p:cNvPr id="114692" name="Group 4"/>
          <p:cNvGrpSpPr>
            <a:grpSpLocks/>
          </p:cNvGrpSpPr>
          <p:nvPr/>
        </p:nvGrpSpPr>
        <p:grpSpPr bwMode="auto">
          <a:xfrm>
            <a:off x="3844925" y="1314450"/>
            <a:ext cx="5092700" cy="5400675"/>
            <a:chOff x="2313" y="601"/>
            <a:chExt cx="3208" cy="3402"/>
          </a:xfrm>
        </p:grpSpPr>
        <p:sp>
          <p:nvSpPr>
            <p:cNvPr id="114693" name="Oval 5"/>
            <p:cNvSpPr>
              <a:spLocks noChangeArrowheads="1"/>
            </p:cNvSpPr>
            <p:nvPr/>
          </p:nvSpPr>
          <p:spPr bwMode="auto">
            <a:xfrm>
              <a:off x="4359" y="601"/>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1</a:t>
              </a:r>
            </a:p>
          </p:txBody>
        </p:sp>
        <p:sp>
          <p:nvSpPr>
            <p:cNvPr id="114694" name="Oval 6"/>
            <p:cNvSpPr>
              <a:spLocks noChangeArrowheads="1"/>
            </p:cNvSpPr>
            <p:nvPr/>
          </p:nvSpPr>
          <p:spPr bwMode="auto">
            <a:xfrm>
              <a:off x="4683" y="1132"/>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2</a:t>
              </a:r>
            </a:p>
          </p:txBody>
        </p:sp>
        <p:sp>
          <p:nvSpPr>
            <p:cNvPr id="114695" name="Oval 7"/>
            <p:cNvSpPr>
              <a:spLocks noChangeArrowheads="1"/>
            </p:cNvSpPr>
            <p:nvPr/>
          </p:nvSpPr>
          <p:spPr bwMode="auto">
            <a:xfrm>
              <a:off x="4021" y="1095"/>
              <a:ext cx="328" cy="33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3</a:t>
              </a:r>
            </a:p>
          </p:txBody>
        </p:sp>
        <p:sp>
          <p:nvSpPr>
            <p:cNvPr id="114696" name="Oval 8"/>
            <p:cNvSpPr>
              <a:spLocks noChangeArrowheads="1"/>
            </p:cNvSpPr>
            <p:nvPr/>
          </p:nvSpPr>
          <p:spPr bwMode="auto">
            <a:xfrm>
              <a:off x="3686" y="1594"/>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4</a:t>
              </a:r>
            </a:p>
          </p:txBody>
        </p:sp>
        <p:sp>
          <p:nvSpPr>
            <p:cNvPr id="114697" name="Oval 9"/>
            <p:cNvSpPr>
              <a:spLocks noChangeArrowheads="1"/>
            </p:cNvSpPr>
            <p:nvPr/>
          </p:nvSpPr>
          <p:spPr bwMode="auto">
            <a:xfrm>
              <a:off x="4024" y="2123"/>
              <a:ext cx="327"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5</a:t>
              </a:r>
            </a:p>
          </p:txBody>
        </p:sp>
        <p:sp>
          <p:nvSpPr>
            <p:cNvPr id="114698" name="Oval 10"/>
            <p:cNvSpPr>
              <a:spLocks noChangeArrowheads="1"/>
            </p:cNvSpPr>
            <p:nvPr/>
          </p:nvSpPr>
          <p:spPr bwMode="auto">
            <a:xfrm>
              <a:off x="3344" y="2097"/>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6</a:t>
              </a:r>
            </a:p>
          </p:txBody>
        </p:sp>
        <p:sp>
          <p:nvSpPr>
            <p:cNvPr id="114699" name="Oval 11"/>
            <p:cNvSpPr>
              <a:spLocks noChangeArrowheads="1"/>
            </p:cNvSpPr>
            <p:nvPr/>
          </p:nvSpPr>
          <p:spPr bwMode="auto">
            <a:xfrm>
              <a:off x="3006" y="2618"/>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7</a:t>
              </a:r>
            </a:p>
          </p:txBody>
        </p:sp>
        <p:sp>
          <p:nvSpPr>
            <p:cNvPr id="114700" name="Oval 12"/>
            <p:cNvSpPr>
              <a:spLocks noChangeArrowheads="1"/>
            </p:cNvSpPr>
            <p:nvPr/>
          </p:nvSpPr>
          <p:spPr bwMode="auto">
            <a:xfrm>
              <a:off x="2657" y="3136"/>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8</a:t>
              </a:r>
            </a:p>
          </p:txBody>
        </p:sp>
        <p:sp>
          <p:nvSpPr>
            <p:cNvPr id="114701" name="Oval 13"/>
            <p:cNvSpPr>
              <a:spLocks noChangeArrowheads="1"/>
            </p:cNvSpPr>
            <p:nvPr/>
          </p:nvSpPr>
          <p:spPr bwMode="auto">
            <a:xfrm>
              <a:off x="2995" y="3669"/>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9</a:t>
              </a:r>
            </a:p>
          </p:txBody>
        </p:sp>
        <p:sp>
          <p:nvSpPr>
            <p:cNvPr id="114702" name="Oval 14"/>
            <p:cNvSpPr>
              <a:spLocks noChangeArrowheads="1"/>
            </p:cNvSpPr>
            <p:nvPr/>
          </p:nvSpPr>
          <p:spPr bwMode="auto">
            <a:xfrm>
              <a:off x="2313" y="3645"/>
              <a:ext cx="328" cy="33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1600" tIns="28800" rIns="21600" bIns="46800"/>
            <a:lstStyle/>
            <a:p>
              <a:pPr marL="342900" indent="-342900" algn="just"/>
              <a:r>
                <a:rPr lang="en-US" altLang="zh-CN" sz="2400"/>
                <a:t>10</a:t>
              </a:r>
            </a:p>
          </p:txBody>
        </p:sp>
        <p:sp>
          <p:nvSpPr>
            <p:cNvPr id="114703" name="Line 15"/>
            <p:cNvSpPr>
              <a:spLocks noChangeShapeType="1"/>
            </p:cNvSpPr>
            <p:nvPr/>
          </p:nvSpPr>
          <p:spPr bwMode="auto">
            <a:xfrm flipH="1">
              <a:off x="4280" y="921"/>
              <a:ext cx="199" cy="21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4704" name="Line 16"/>
            <p:cNvSpPr>
              <a:spLocks noChangeShapeType="1"/>
            </p:cNvSpPr>
            <p:nvPr/>
          </p:nvSpPr>
          <p:spPr bwMode="auto">
            <a:xfrm flipH="1">
              <a:off x="3321" y="2445"/>
              <a:ext cx="776" cy="305"/>
            </a:xfrm>
            <a:prstGeom prst="line">
              <a:avLst/>
            </a:prstGeom>
            <a:noFill/>
            <a:ln w="25400">
              <a:solidFill>
                <a:srgbClr val="FF00FF"/>
              </a:solidFill>
              <a:prstDash val="lgDash"/>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4705" name="Freeform 17"/>
            <p:cNvSpPr>
              <a:spLocks/>
            </p:cNvSpPr>
            <p:nvPr/>
          </p:nvSpPr>
          <p:spPr bwMode="auto">
            <a:xfrm>
              <a:off x="2984" y="1415"/>
              <a:ext cx="1690" cy="2015"/>
            </a:xfrm>
            <a:custGeom>
              <a:avLst/>
              <a:gdLst>
                <a:gd name="T0" fmla="*/ 0 w 2190"/>
                <a:gd name="T1" fmla="*/ 964 h 2562"/>
                <a:gd name="T2" fmla="*/ 383 w 2190"/>
                <a:gd name="T3" fmla="*/ 935 h 2562"/>
                <a:gd name="T4" fmla="*/ 697 w 2190"/>
                <a:gd name="T5" fmla="*/ 694 h 2562"/>
                <a:gd name="T6" fmla="*/ 755 w 2190"/>
                <a:gd name="T7" fmla="*/ 310 h 2562"/>
                <a:gd name="T8" fmla="*/ 570 w 2190"/>
                <a:gd name="T9" fmla="*/ 0 h 25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90" h="2562">
                  <a:moveTo>
                    <a:pt x="0" y="2520"/>
                  </a:moveTo>
                  <a:cubicBezTo>
                    <a:pt x="180" y="2508"/>
                    <a:pt x="753" y="2562"/>
                    <a:pt x="1080" y="2445"/>
                  </a:cubicBezTo>
                  <a:cubicBezTo>
                    <a:pt x="1407" y="2328"/>
                    <a:pt x="1790" y="2087"/>
                    <a:pt x="1965" y="1815"/>
                  </a:cubicBezTo>
                  <a:cubicBezTo>
                    <a:pt x="2140" y="1543"/>
                    <a:pt x="2190" y="1112"/>
                    <a:pt x="2130" y="810"/>
                  </a:cubicBezTo>
                  <a:cubicBezTo>
                    <a:pt x="2070" y="508"/>
                    <a:pt x="1714" y="169"/>
                    <a:pt x="1605" y="0"/>
                  </a:cubicBezTo>
                </a:path>
              </a:pathLst>
            </a:custGeom>
            <a:noFill/>
            <a:ln w="25400" cap="flat">
              <a:solidFill>
                <a:srgbClr val="00FF00"/>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06" name="Freeform 18"/>
            <p:cNvSpPr>
              <a:spLocks/>
            </p:cNvSpPr>
            <p:nvPr/>
          </p:nvSpPr>
          <p:spPr bwMode="auto">
            <a:xfrm>
              <a:off x="2379" y="2775"/>
              <a:ext cx="606" cy="874"/>
            </a:xfrm>
            <a:custGeom>
              <a:avLst/>
              <a:gdLst>
                <a:gd name="T0" fmla="*/ 39 w 785"/>
                <a:gd name="T1" fmla="*/ 427 h 1110"/>
                <a:gd name="T2" fmla="*/ 2 w 785"/>
                <a:gd name="T3" fmla="*/ 328 h 1110"/>
                <a:gd name="T4" fmla="*/ 29 w 785"/>
                <a:gd name="T5" fmla="*/ 185 h 1110"/>
                <a:gd name="T6" fmla="*/ 130 w 785"/>
                <a:gd name="T7" fmla="*/ 46 h 1110"/>
                <a:gd name="T8" fmla="*/ 279 w 785"/>
                <a:gd name="T9" fmla="*/ 0 h 1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5" h="1110">
                  <a:moveTo>
                    <a:pt x="110" y="1110"/>
                  </a:moveTo>
                  <a:cubicBezTo>
                    <a:pt x="93" y="1068"/>
                    <a:pt x="10" y="960"/>
                    <a:pt x="5" y="855"/>
                  </a:cubicBezTo>
                  <a:cubicBezTo>
                    <a:pt x="0" y="750"/>
                    <a:pt x="20" y="603"/>
                    <a:pt x="80" y="480"/>
                  </a:cubicBezTo>
                  <a:cubicBezTo>
                    <a:pt x="140" y="357"/>
                    <a:pt x="248" y="200"/>
                    <a:pt x="365" y="120"/>
                  </a:cubicBezTo>
                  <a:cubicBezTo>
                    <a:pt x="482" y="40"/>
                    <a:pt x="698" y="25"/>
                    <a:pt x="785" y="0"/>
                  </a:cubicBezTo>
                </a:path>
              </a:pathLst>
            </a:custGeom>
            <a:noFill/>
            <a:ln w="25400" cap="flat">
              <a:solidFill>
                <a:srgbClr val="00FF00"/>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07" name="Freeform 19"/>
            <p:cNvSpPr>
              <a:spLocks/>
            </p:cNvSpPr>
            <p:nvPr/>
          </p:nvSpPr>
          <p:spPr bwMode="auto">
            <a:xfrm>
              <a:off x="3332" y="729"/>
              <a:ext cx="2189" cy="3095"/>
            </a:xfrm>
            <a:custGeom>
              <a:avLst/>
              <a:gdLst>
                <a:gd name="T0" fmla="*/ 0 w 2837"/>
                <a:gd name="T1" fmla="*/ 1509 h 3933"/>
                <a:gd name="T2" fmla="*/ 346 w 2837"/>
                <a:gd name="T3" fmla="*/ 1468 h 3933"/>
                <a:gd name="T4" fmla="*/ 601 w 2837"/>
                <a:gd name="T5" fmla="*/ 1353 h 3933"/>
                <a:gd name="T6" fmla="*/ 840 w 2837"/>
                <a:gd name="T7" fmla="*/ 1146 h 3933"/>
                <a:gd name="T8" fmla="*/ 984 w 2837"/>
                <a:gd name="T9" fmla="*/ 824 h 3933"/>
                <a:gd name="T10" fmla="*/ 973 w 2837"/>
                <a:gd name="T11" fmla="*/ 409 h 3933"/>
                <a:gd name="T12" fmla="*/ 835 w 2837"/>
                <a:gd name="T13" fmla="*/ 122 h 3933"/>
                <a:gd name="T14" fmla="*/ 622 w 2837"/>
                <a:gd name="T15" fmla="*/ 0 h 39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37" h="3933">
                  <a:moveTo>
                    <a:pt x="0" y="3933"/>
                  </a:moveTo>
                  <a:cubicBezTo>
                    <a:pt x="162" y="3916"/>
                    <a:pt x="693" y="3895"/>
                    <a:pt x="975" y="3828"/>
                  </a:cubicBezTo>
                  <a:cubicBezTo>
                    <a:pt x="1257" y="3761"/>
                    <a:pt x="1463" y="3668"/>
                    <a:pt x="1695" y="3528"/>
                  </a:cubicBezTo>
                  <a:cubicBezTo>
                    <a:pt x="1927" y="3388"/>
                    <a:pt x="2190" y="3218"/>
                    <a:pt x="2370" y="2988"/>
                  </a:cubicBezTo>
                  <a:cubicBezTo>
                    <a:pt x="2550" y="2758"/>
                    <a:pt x="2713" y="2468"/>
                    <a:pt x="2775" y="2148"/>
                  </a:cubicBezTo>
                  <a:cubicBezTo>
                    <a:pt x="2837" y="1828"/>
                    <a:pt x="2815" y="1373"/>
                    <a:pt x="2745" y="1068"/>
                  </a:cubicBezTo>
                  <a:cubicBezTo>
                    <a:pt x="2675" y="763"/>
                    <a:pt x="2520" y="496"/>
                    <a:pt x="2355" y="318"/>
                  </a:cubicBezTo>
                  <a:cubicBezTo>
                    <a:pt x="2190" y="140"/>
                    <a:pt x="1878" y="66"/>
                    <a:pt x="1753" y="0"/>
                  </a:cubicBezTo>
                </a:path>
              </a:pathLst>
            </a:custGeom>
            <a:noFill/>
            <a:ln w="25400" cap="flat">
              <a:solidFill>
                <a:srgbClr val="00FF00"/>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08" name="Line 20"/>
            <p:cNvSpPr>
              <a:spLocks noChangeShapeType="1"/>
            </p:cNvSpPr>
            <p:nvPr/>
          </p:nvSpPr>
          <p:spPr bwMode="auto">
            <a:xfrm flipH="1">
              <a:off x="3955" y="1419"/>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4709" name="Line 21"/>
            <p:cNvSpPr>
              <a:spLocks noChangeShapeType="1"/>
            </p:cNvSpPr>
            <p:nvPr/>
          </p:nvSpPr>
          <p:spPr bwMode="auto">
            <a:xfrm flipH="1">
              <a:off x="3622" y="1937"/>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4710" name="Line 22"/>
            <p:cNvSpPr>
              <a:spLocks noChangeShapeType="1"/>
            </p:cNvSpPr>
            <p:nvPr/>
          </p:nvSpPr>
          <p:spPr bwMode="auto">
            <a:xfrm flipH="1">
              <a:off x="2926" y="2964"/>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4711" name="Line 23"/>
            <p:cNvSpPr>
              <a:spLocks noChangeShapeType="1"/>
            </p:cNvSpPr>
            <p:nvPr/>
          </p:nvSpPr>
          <p:spPr bwMode="auto">
            <a:xfrm flipH="1">
              <a:off x="3260" y="2443"/>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4712" name="Line 24"/>
            <p:cNvSpPr>
              <a:spLocks noChangeShapeType="1"/>
            </p:cNvSpPr>
            <p:nvPr/>
          </p:nvSpPr>
          <p:spPr bwMode="auto">
            <a:xfrm flipH="1">
              <a:off x="2592" y="3483"/>
              <a:ext cx="199" cy="21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4713" name="Line 25"/>
            <p:cNvSpPr>
              <a:spLocks noChangeShapeType="1"/>
            </p:cNvSpPr>
            <p:nvPr/>
          </p:nvSpPr>
          <p:spPr bwMode="auto">
            <a:xfrm>
              <a:off x="2868" y="3482"/>
              <a:ext cx="200"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4714" name="Line 26"/>
            <p:cNvSpPr>
              <a:spLocks noChangeShapeType="1"/>
            </p:cNvSpPr>
            <p:nvPr/>
          </p:nvSpPr>
          <p:spPr bwMode="auto">
            <a:xfrm>
              <a:off x="4569" y="946"/>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4715" name="Line 27"/>
            <p:cNvSpPr>
              <a:spLocks noChangeShapeType="1"/>
            </p:cNvSpPr>
            <p:nvPr/>
          </p:nvSpPr>
          <p:spPr bwMode="auto">
            <a:xfrm>
              <a:off x="3910" y="1937"/>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4716" name="Freeform 28"/>
            <p:cNvSpPr>
              <a:spLocks/>
            </p:cNvSpPr>
            <p:nvPr/>
          </p:nvSpPr>
          <p:spPr bwMode="auto">
            <a:xfrm>
              <a:off x="3074" y="1737"/>
              <a:ext cx="605" cy="873"/>
            </a:xfrm>
            <a:custGeom>
              <a:avLst/>
              <a:gdLst>
                <a:gd name="T0" fmla="*/ 39 w 785"/>
                <a:gd name="T1" fmla="*/ 425 h 1110"/>
                <a:gd name="T2" fmla="*/ 2 w 785"/>
                <a:gd name="T3" fmla="*/ 327 h 1110"/>
                <a:gd name="T4" fmla="*/ 29 w 785"/>
                <a:gd name="T5" fmla="*/ 184 h 1110"/>
                <a:gd name="T6" fmla="*/ 129 w 785"/>
                <a:gd name="T7" fmla="*/ 46 h 1110"/>
                <a:gd name="T8" fmla="*/ 277 w 785"/>
                <a:gd name="T9" fmla="*/ 0 h 1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5" h="1110">
                  <a:moveTo>
                    <a:pt x="110" y="1110"/>
                  </a:moveTo>
                  <a:cubicBezTo>
                    <a:pt x="93" y="1068"/>
                    <a:pt x="10" y="960"/>
                    <a:pt x="5" y="855"/>
                  </a:cubicBezTo>
                  <a:cubicBezTo>
                    <a:pt x="0" y="750"/>
                    <a:pt x="20" y="603"/>
                    <a:pt x="80" y="480"/>
                  </a:cubicBezTo>
                  <a:cubicBezTo>
                    <a:pt x="140" y="357"/>
                    <a:pt x="248" y="200"/>
                    <a:pt x="365" y="120"/>
                  </a:cubicBezTo>
                  <a:cubicBezTo>
                    <a:pt x="482" y="40"/>
                    <a:pt x="698" y="25"/>
                    <a:pt x="785" y="0"/>
                  </a:cubicBezTo>
                </a:path>
              </a:pathLst>
            </a:custGeom>
            <a:noFill/>
            <a:ln w="25400" cap="flat">
              <a:solidFill>
                <a:srgbClr val="00FF00"/>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17" name="Freeform 29"/>
            <p:cNvSpPr>
              <a:spLocks/>
            </p:cNvSpPr>
            <p:nvPr/>
          </p:nvSpPr>
          <p:spPr bwMode="auto">
            <a:xfrm>
              <a:off x="3668" y="1211"/>
              <a:ext cx="324" cy="395"/>
            </a:xfrm>
            <a:custGeom>
              <a:avLst/>
              <a:gdLst>
                <a:gd name="T0" fmla="*/ 43 w 420"/>
                <a:gd name="T1" fmla="*/ 193 h 502"/>
                <a:gd name="T2" fmla="*/ 5 w 420"/>
                <a:gd name="T3" fmla="*/ 140 h 502"/>
                <a:gd name="T4" fmla="*/ 11 w 420"/>
                <a:gd name="T5" fmla="*/ 60 h 502"/>
                <a:gd name="T6" fmla="*/ 64 w 420"/>
                <a:gd name="T7" fmla="*/ 8 h 502"/>
                <a:gd name="T8" fmla="*/ 149 w 420"/>
                <a:gd name="T9" fmla="*/ 13 h 5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0" h="502">
                  <a:moveTo>
                    <a:pt x="120" y="502"/>
                  </a:moveTo>
                  <a:cubicBezTo>
                    <a:pt x="103" y="479"/>
                    <a:pt x="30" y="423"/>
                    <a:pt x="15" y="365"/>
                  </a:cubicBezTo>
                  <a:cubicBezTo>
                    <a:pt x="0" y="307"/>
                    <a:pt x="3" y="212"/>
                    <a:pt x="30" y="155"/>
                  </a:cubicBezTo>
                  <a:cubicBezTo>
                    <a:pt x="57" y="98"/>
                    <a:pt x="115" y="40"/>
                    <a:pt x="180" y="20"/>
                  </a:cubicBezTo>
                  <a:cubicBezTo>
                    <a:pt x="245" y="0"/>
                    <a:pt x="370" y="32"/>
                    <a:pt x="420" y="35"/>
                  </a:cubicBezTo>
                </a:path>
              </a:pathLst>
            </a:custGeom>
            <a:noFill/>
            <a:ln w="25400" cap="flat">
              <a:solidFill>
                <a:srgbClr val="00FF00"/>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718" name="Line 30"/>
            <p:cNvSpPr>
              <a:spLocks noChangeShapeType="1"/>
            </p:cNvSpPr>
            <p:nvPr/>
          </p:nvSpPr>
          <p:spPr bwMode="auto">
            <a:xfrm flipH="1">
              <a:off x="4339" y="1299"/>
              <a:ext cx="324" cy="45"/>
            </a:xfrm>
            <a:prstGeom prst="line">
              <a:avLst/>
            </a:prstGeom>
            <a:noFill/>
            <a:ln w="25400">
              <a:solidFill>
                <a:srgbClr val="FF00FF"/>
              </a:solidFill>
              <a:prstDash val="lgDash"/>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6</a:t>
            </a:r>
            <a:r>
              <a:rPr lang="en-US" altLang="zh-CN" b="1" smtClean="0">
                <a:latin typeface="宋体" pitchFamily="2" charset="-122"/>
                <a:ea typeface="黑体" pitchFamily="2" charset="-122"/>
              </a:rPr>
              <a:t> </a:t>
            </a:r>
            <a:r>
              <a:rPr lang="zh-CN" altLang="en-US" b="1" smtClean="0">
                <a:latin typeface="宋体" pitchFamily="2" charset="-122"/>
              </a:rPr>
              <a:t>流图中的循环</a:t>
            </a:r>
          </a:p>
        </p:txBody>
      </p:sp>
      <p:sp>
        <p:nvSpPr>
          <p:cNvPr id="1980419"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9.</a:t>
            </a:r>
            <a:r>
              <a:rPr lang="en-US" altLang="zh-CN" b="1" smtClean="0"/>
              <a:t>6.2 </a:t>
            </a:r>
            <a:r>
              <a:rPr lang="zh-CN" altLang="en-US" b="1" smtClean="0"/>
              <a:t>回边和可归约性</a:t>
            </a:r>
          </a:p>
          <a:p>
            <a:r>
              <a:rPr lang="zh-CN" altLang="en-US" b="1" smtClean="0">
                <a:latin typeface="宋体" pitchFamily="2" charset="-122"/>
              </a:rPr>
              <a:t>回边</a:t>
            </a:r>
          </a:p>
          <a:p>
            <a:pPr lvl="1"/>
            <a:r>
              <a:rPr lang="zh-CN" altLang="en-US" b="1" smtClean="0"/>
              <a:t>如果有</a:t>
            </a:r>
            <a:r>
              <a:rPr lang="en-US" altLang="zh-CN" b="1" i="1" smtClean="0"/>
              <a:t>a</a:t>
            </a:r>
            <a:r>
              <a:rPr lang="en-US" altLang="zh-CN" b="1" smtClean="0"/>
              <a:t> </a:t>
            </a:r>
            <a:r>
              <a:rPr lang="en-US" altLang="zh-CN" b="1" i="1" smtClean="0"/>
              <a:t>dom b</a:t>
            </a:r>
            <a:r>
              <a:rPr lang="en-US" altLang="zh-CN" b="1" smtClean="0"/>
              <a:t> ，</a:t>
            </a:r>
            <a:r>
              <a:rPr lang="zh-CN" altLang="en-US" b="1" smtClean="0"/>
              <a:t>那么</a:t>
            </a:r>
          </a:p>
          <a:p>
            <a:pPr lvl="1">
              <a:buFontTx/>
              <a:buNone/>
            </a:pPr>
            <a:r>
              <a:rPr lang="zh-CN" altLang="en-US" b="1" smtClean="0"/>
              <a:t>	边</a:t>
            </a:r>
            <a:r>
              <a:rPr lang="en-US" altLang="zh-CN" b="1" i="1" smtClean="0"/>
              <a:t>b </a:t>
            </a:r>
            <a:r>
              <a:rPr lang="en-US" altLang="zh-CN" b="1" smtClean="0">
                <a:sym typeface="Symbol" pitchFamily="18" charset="2"/>
              </a:rPr>
              <a:t></a:t>
            </a:r>
            <a:r>
              <a:rPr lang="en-US" altLang="zh-CN" b="1" smtClean="0"/>
              <a:t> </a:t>
            </a:r>
            <a:r>
              <a:rPr lang="en-US" altLang="zh-CN" b="1" i="1" smtClean="0"/>
              <a:t>a</a:t>
            </a:r>
            <a:r>
              <a:rPr lang="zh-CN" altLang="en-US" b="1" smtClean="0"/>
              <a:t>叫做回边</a:t>
            </a:r>
          </a:p>
          <a:p>
            <a:pPr lvl="1"/>
            <a:r>
              <a:rPr lang="zh-CN" altLang="en-US" b="1" smtClean="0"/>
              <a:t>如果流图可归约，则</a:t>
            </a:r>
          </a:p>
          <a:p>
            <a:pPr lvl="1">
              <a:buFontTx/>
              <a:buNone/>
            </a:pPr>
            <a:r>
              <a:rPr lang="zh-CN" altLang="en-US" b="1" smtClean="0"/>
              <a:t>	后撤边正好就是回边</a:t>
            </a:r>
          </a:p>
        </p:txBody>
      </p:sp>
      <p:grpSp>
        <p:nvGrpSpPr>
          <p:cNvPr id="115716" name="Group 59"/>
          <p:cNvGrpSpPr>
            <a:grpSpLocks/>
          </p:cNvGrpSpPr>
          <p:nvPr/>
        </p:nvGrpSpPr>
        <p:grpSpPr bwMode="auto">
          <a:xfrm>
            <a:off x="4876800" y="1143000"/>
            <a:ext cx="4191000" cy="5638800"/>
            <a:chOff x="3072" y="720"/>
            <a:chExt cx="2640" cy="3552"/>
          </a:xfrm>
        </p:grpSpPr>
        <p:sp>
          <p:nvSpPr>
            <p:cNvPr id="115717" name="Oval 60"/>
            <p:cNvSpPr>
              <a:spLocks noChangeArrowheads="1"/>
            </p:cNvSpPr>
            <p:nvPr/>
          </p:nvSpPr>
          <p:spPr bwMode="auto">
            <a:xfrm>
              <a:off x="4216" y="720"/>
              <a:ext cx="374"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1</a:t>
              </a:r>
            </a:p>
          </p:txBody>
        </p:sp>
        <p:sp>
          <p:nvSpPr>
            <p:cNvPr id="115718" name="Oval 61"/>
            <p:cNvSpPr>
              <a:spLocks noChangeArrowheads="1"/>
            </p:cNvSpPr>
            <p:nvPr/>
          </p:nvSpPr>
          <p:spPr bwMode="auto">
            <a:xfrm>
              <a:off x="3647" y="1098"/>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2</a:t>
              </a:r>
            </a:p>
          </p:txBody>
        </p:sp>
        <p:sp>
          <p:nvSpPr>
            <p:cNvPr id="115719" name="Oval 62"/>
            <p:cNvSpPr>
              <a:spLocks noChangeArrowheads="1"/>
            </p:cNvSpPr>
            <p:nvPr/>
          </p:nvSpPr>
          <p:spPr bwMode="auto">
            <a:xfrm>
              <a:off x="4216" y="1343"/>
              <a:ext cx="374" cy="34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3</a:t>
              </a:r>
            </a:p>
          </p:txBody>
        </p:sp>
        <p:sp>
          <p:nvSpPr>
            <p:cNvPr id="115720" name="Oval 63"/>
            <p:cNvSpPr>
              <a:spLocks noChangeArrowheads="1"/>
            </p:cNvSpPr>
            <p:nvPr/>
          </p:nvSpPr>
          <p:spPr bwMode="auto">
            <a:xfrm>
              <a:off x="4242" y="1967"/>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4</a:t>
              </a:r>
            </a:p>
          </p:txBody>
        </p:sp>
        <p:sp>
          <p:nvSpPr>
            <p:cNvPr id="115721" name="Oval 64"/>
            <p:cNvSpPr>
              <a:spLocks noChangeArrowheads="1"/>
            </p:cNvSpPr>
            <p:nvPr/>
          </p:nvSpPr>
          <p:spPr bwMode="auto">
            <a:xfrm>
              <a:off x="3687" y="2331"/>
              <a:ext cx="374"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5</a:t>
              </a:r>
            </a:p>
          </p:txBody>
        </p:sp>
        <p:sp>
          <p:nvSpPr>
            <p:cNvPr id="115722" name="Oval 65"/>
            <p:cNvSpPr>
              <a:spLocks noChangeArrowheads="1"/>
            </p:cNvSpPr>
            <p:nvPr/>
          </p:nvSpPr>
          <p:spPr bwMode="auto">
            <a:xfrm>
              <a:off x="4773" y="2356"/>
              <a:ext cx="375" cy="34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6</a:t>
              </a:r>
            </a:p>
          </p:txBody>
        </p:sp>
        <p:sp>
          <p:nvSpPr>
            <p:cNvPr id="115723" name="Oval 66"/>
            <p:cNvSpPr>
              <a:spLocks noChangeArrowheads="1"/>
            </p:cNvSpPr>
            <p:nvPr/>
          </p:nvSpPr>
          <p:spPr bwMode="auto">
            <a:xfrm>
              <a:off x="4231" y="2736"/>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7</a:t>
              </a:r>
            </a:p>
          </p:txBody>
        </p:sp>
        <p:sp>
          <p:nvSpPr>
            <p:cNvPr id="115724" name="Oval 67"/>
            <p:cNvSpPr>
              <a:spLocks noChangeArrowheads="1"/>
            </p:cNvSpPr>
            <p:nvPr/>
          </p:nvSpPr>
          <p:spPr bwMode="auto">
            <a:xfrm>
              <a:off x="4242" y="3332"/>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8</a:t>
              </a:r>
            </a:p>
          </p:txBody>
        </p:sp>
        <p:sp>
          <p:nvSpPr>
            <p:cNvPr id="115725" name="Oval 68"/>
            <p:cNvSpPr>
              <a:spLocks noChangeArrowheads="1"/>
            </p:cNvSpPr>
            <p:nvPr/>
          </p:nvSpPr>
          <p:spPr bwMode="auto">
            <a:xfrm>
              <a:off x="3702" y="3698"/>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9</a:t>
              </a:r>
            </a:p>
          </p:txBody>
        </p:sp>
        <p:sp>
          <p:nvSpPr>
            <p:cNvPr id="115726" name="Oval 69"/>
            <p:cNvSpPr>
              <a:spLocks noChangeArrowheads="1"/>
            </p:cNvSpPr>
            <p:nvPr/>
          </p:nvSpPr>
          <p:spPr bwMode="auto">
            <a:xfrm>
              <a:off x="4786" y="3723"/>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1600" tIns="28800" rIns="21600" bIns="46800"/>
            <a:lstStyle/>
            <a:p>
              <a:pPr algn="just"/>
              <a:r>
                <a:rPr lang="zh-CN" altLang="en-US" sz="2400"/>
                <a:t>10</a:t>
              </a:r>
            </a:p>
          </p:txBody>
        </p:sp>
        <p:sp>
          <p:nvSpPr>
            <p:cNvPr id="115727" name="Line 70"/>
            <p:cNvSpPr>
              <a:spLocks noChangeShapeType="1"/>
            </p:cNvSpPr>
            <p:nvPr/>
          </p:nvSpPr>
          <p:spPr bwMode="auto">
            <a:xfrm flipH="1">
              <a:off x="3969" y="991"/>
              <a:ext cx="251" cy="15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5728" name="Line 71"/>
            <p:cNvSpPr>
              <a:spLocks noChangeShapeType="1"/>
            </p:cNvSpPr>
            <p:nvPr/>
          </p:nvSpPr>
          <p:spPr bwMode="auto">
            <a:xfrm>
              <a:off x="4403" y="1062"/>
              <a:ext cx="0" cy="28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5729" name="Line 72"/>
            <p:cNvSpPr>
              <a:spLocks noChangeShapeType="1"/>
            </p:cNvSpPr>
            <p:nvPr/>
          </p:nvSpPr>
          <p:spPr bwMode="auto">
            <a:xfrm>
              <a:off x="4022" y="1345"/>
              <a:ext cx="200" cy="12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5730" name="Line 73"/>
            <p:cNvSpPr>
              <a:spLocks noChangeShapeType="1"/>
            </p:cNvSpPr>
            <p:nvPr/>
          </p:nvSpPr>
          <p:spPr bwMode="auto">
            <a:xfrm>
              <a:off x="4418" y="1696"/>
              <a:ext cx="0" cy="28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5731" name="Line 74"/>
            <p:cNvSpPr>
              <a:spLocks noChangeShapeType="1"/>
            </p:cNvSpPr>
            <p:nvPr/>
          </p:nvSpPr>
          <p:spPr bwMode="auto">
            <a:xfrm flipH="1">
              <a:off x="3995" y="2238"/>
              <a:ext cx="252" cy="15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5732" name="Line 75"/>
            <p:cNvSpPr>
              <a:spLocks noChangeShapeType="1"/>
            </p:cNvSpPr>
            <p:nvPr/>
          </p:nvSpPr>
          <p:spPr bwMode="auto">
            <a:xfrm>
              <a:off x="4590" y="2236"/>
              <a:ext cx="252" cy="15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5733" name="Line 76"/>
            <p:cNvSpPr>
              <a:spLocks noChangeShapeType="1"/>
            </p:cNvSpPr>
            <p:nvPr/>
          </p:nvSpPr>
          <p:spPr bwMode="auto">
            <a:xfrm>
              <a:off x="4035" y="2626"/>
              <a:ext cx="251"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5734" name="Line 77"/>
            <p:cNvSpPr>
              <a:spLocks noChangeShapeType="1"/>
            </p:cNvSpPr>
            <p:nvPr/>
          </p:nvSpPr>
          <p:spPr bwMode="auto">
            <a:xfrm flipH="1">
              <a:off x="4548" y="2640"/>
              <a:ext cx="252"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5735" name="Line 78"/>
            <p:cNvSpPr>
              <a:spLocks noChangeShapeType="1"/>
            </p:cNvSpPr>
            <p:nvPr/>
          </p:nvSpPr>
          <p:spPr bwMode="auto">
            <a:xfrm>
              <a:off x="4429" y="3078"/>
              <a:ext cx="0" cy="27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5736" name="Line 79"/>
            <p:cNvSpPr>
              <a:spLocks noChangeShapeType="1"/>
            </p:cNvSpPr>
            <p:nvPr/>
          </p:nvSpPr>
          <p:spPr bwMode="auto">
            <a:xfrm>
              <a:off x="4588" y="3617"/>
              <a:ext cx="254"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5737" name="Line 80"/>
            <p:cNvSpPr>
              <a:spLocks noChangeShapeType="1"/>
            </p:cNvSpPr>
            <p:nvPr/>
          </p:nvSpPr>
          <p:spPr bwMode="auto">
            <a:xfrm flipH="1">
              <a:off x="4022" y="3617"/>
              <a:ext cx="253"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5738" name="Freeform 81"/>
            <p:cNvSpPr>
              <a:spLocks/>
            </p:cNvSpPr>
            <p:nvPr/>
          </p:nvSpPr>
          <p:spPr bwMode="auto">
            <a:xfrm>
              <a:off x="4588" y="2099"/>
              <a:ext cx="743" cy="830"/>
            </a:xfrm>
            <a:custGeom>
              <a:avLst/>
              <a:gdLst>
                <a:gd name="T0" fmla="*/ 0 w 842"/>
                <a:gd name="T1" fmla="*/ 447 h 1020"/>
                <a:gd name="T2" fmla="*/ 309 w 842"/>
                <a:gd name="T3" fmla="*/ 389 h 1020"/>
                <a:gd name="T4" fmla="*/ 509 w 842"/>
                <a:gd name="T5" fmla="*/ 218 h 1020"/>
                <a:gd name="T6" fmla="*/ 319 w 842"/>
                <a:gd name="T7" fmla="*/ 66 h 1020"/>
                <a:gd name="T8" fmla="*/ 9 w 842"/>
                <a:gd name="T9" fmla="*/ 0 h 1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2" h="1020">
                  <a:moveTo>
                    <a:pt x="0" y="1020"/>
                  </a:moveTo>
                  <a:cubicBezTo>
                    <a:pt x="85" y="998"/>
                    <a:pt x="370" y="973"/>
                    <a:pt x="510" y="886"/>
                  </a:cubicBezTo>
                  <a:cubicBezTo>
                    <a:pt x="650" y="799"/>
                    <a:pt x="838" y="618"/>
                    <a:pt x="840" y="496"/>
                  </a:cubicBezTo>
                  <a:cubicBezTo>
                    <a:pt x="842" y="374"/>
                    <a:pt x="663" y="234"/>
                    <a:pt x="525" y="151"/>
                  </a:cubicBezTo>
                  <a:cubicBezTo>
                    <a:pt x="387" y="68"/>
                    <a:pt x="120" y="32"/>
                    <a:pt x="14" y="0"/>
                  </a:cubicBezTo>
                </a:path>
              </a:pathLst>
            </a:custGeom>
            <a:noFill/>
            <a:ln w="25400">
              <a:solidFill>
                <a:srgbClr val="00FF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39" name="Freeform 82"/>
            <p:cNvSpPr>
              <a:spLocks/>
            </p:cNvSpPr>
            <p:nvPr/>
          </p:nvSpPr>
          <p:spPr bwMode="auto">
            <a:xfrm>
              <a:off x="3072" y="814"/>
              <a:ext cx="1148" cy="3157"/>
            </a:xfrm>
            <a:custGeom>
              <a:avLst/>
              <a:gdLst>
                <a:gd name="T0" fmla="*/ 443 w 1302"/>
                <a:gd name="T1" fmla="*/ 1692 h 3880"/>
                <a:gd name="T2" fmla="*/ 298 w 1302"/>
                <a:gd name="T3" fmla="*/ 1652 h 3880"/>
                <a:gd name="T4" fmla="*/ 135 w 1302"/>
                <a:gd name="T5" fmla="*/ 1403 h 3880"/>
                <a:gd name="T6" fmla="*/ 17 w 1302"/>
                <a:gd name="T7" fmla="*/ 765 h 3880"/>
                <a:gd name="T8" fmla="*/ 234 w 1302"/>
                <a:gd name="T9" fmla="*/ 252 h 3880"/>
                <a:gd name="T10" fmla="*/ 496 w 1302"/>
                <a:gd name="T11" fmla="*/ 41 h 3880"/>
                <a:gd name="T12" fmla="*/ 786 w 1302"/>
                <a:gd name="T13" fmla="*/ 2 h 38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2" h="3880">
                  <a:moveTo>
                    <a:pt x="732" y="3859"/>
                  </a:moveTo>
                  <a:cubicBezTo>
                    <a:pt x="692" y="3844"/>
                    <a:pt x="577" y="3880"/>
                    <a:pt x="492" y="3770"/>
                  </a:cubicBezTo>
                  <a:cubicBezTo>
                    <a:pt x="407" y="3660"/>
                    <a:pt x="299" y="3537"/>
                    <a:pt x="222" y="3200"/>
                  </a:cubicBezTo>
                  <a:cubicBezTo>
                    <a:pt x="145" y="2863"/>
                    <a:pt x="0" y="2182"/>
                    <a:pt x="27" y="1745"/>
                  </a:cubicBezTo>
                  <a:cubicBezTo>
                    <a:pt x="54" y="1308"/>
                    <a:pt x="255" y="850"/>
                    <a:pt x="387" y="575"/>
                  </a:cubicBezTo>
                  <a:cubicBezTo>
                    <a:pt x="519" y="300"/>
                    <a:pt x="670" y="190"/>
                    <a:pt x="822" y="95"/>
                  </a:cubicBezTo>
                  <a:cubicBezTo>
                    <a:pt x="974" y="0"/>
                    <a:pt x="1202" y="24"/>
                    <a:pt x="1302" y="5"/>
                  </a:cubicBezTo>
                </a:path>
              </a:pathLst>
            </a:custGeom>
            <a:noFill/>
            <a:ln w="25400">
              <a:solidFill>
                <a:srgbClr val="00FF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40" name="Freeform 83"/>
            <p:cNvSpPr>
              <a:spLocks/>
            </p:cNvSpPr>
            <p:nvPr/>
          </p:nvSpPr>
          <p:spPr bwMode="auto">
            <a:xfrm>
              <a:off x="4445" y="1284"/>
              <a:ext cx="1267" cy="2988"/>
            </a:xfrm>
            <a:custGeom>
              <a:avLst/>
              <a:gdLst>
                <a:gd name="T0" fmla="*/ 0 w 1438"/>
                <a:gd name="T1" fmla="*/ 1294 h 3672"/>
                <a:gd name="T2" fmla="*/ 127 w 1438"/>
                <a:gd name="T3" fmla="*/ 1518 h 3672"/>
                <a:gd name="T4" fmla="*/ 408 w 1438"/>
                <a:gd name="T5" fmla="*/ 1564 h 3672"/>
                <a:gd name="T6" fmla="*/ 742 w 1438"/>
                <a:gd name="T7" fmla="*/ 1242 h 3672"/>
                <a:gd name="T8" fmla="*/ 841 w 1438"/>
                <a:gd name="T9" fmla="*/ 676 h 3672"/>
                <a:gd name="T10" fmla="*/ 589 w 1438"/>
                <a:gd name="T11" fmla="*/ 229 h 3672"/>
                <a:gd name="T12" fmla="*/ 307 w 1438"/>
                <a:gd name="T13" fmla="*/ 24 h 3672"/>
                <a:gd name="T14" fmla="*/ 82 w 1438"/>
                <a:gd name="T15" fmla="*/ 77 h 3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8" h="3672">
                  <a:moveTo>
                    <a:pt x="0" y="2951"/>
                  </a:moveTo>
                  <a:cubicBezTo>
                    <a:pt x="35" y="3036"/>
                    <a:pt x="98" y="3359"/>
                    <a:pt x="211" y="3462"/>
                  </a:cubicBezTo>
                  <a:cubicBezTo>
                    <a:pt x="324" y="3565"/>
                    <a:pt x="506" y="3672"/>
                    <a:pt x="676" y="3567"/>
                  </a:cubicBezTo>
                  <a:cubicBezTo>
                    <a:pt x="846" y="3462"/>
                    <a:pt x="1111" y="3169"/>
                    <a:pt x="1231" y="2832"/>
                  </a:cubicBezTo>
                  <a:cubicBezTo>
                    <a:pt x="1351" y="2495"/>
                    <a:pt x="1438" y="1927"/>
                    <a:pt x="1396" y="1542"/>
                  </a:cubicBezTo>
                  <a:cubicBezTo>
                    <a:pt x="1354" y="1157"/>
                    <a:pt x="1123" y="769"/>
                    <a:pt x="976" y="522"/>
                  </a:cubicBezTo>
                  <a:cubicBezTo>
                    <a:pt x="829" y="275"/>
                    <a:pt x="651" y="114"/>
                    <a:pt x="511" y="57"/>
                  </a:cubicBezTo>
                  <a:cubicBezTo>
                    <a:pt x="371" y="0"/>
                    <a:pt x="214" y="152"/>
                    <a:pt x="136" y="177"/>
                  </a:cubicBezTo>
                </a:path>
              </a:pathLst>
            </a:custGeom>
            <a:noFill/>
            <a:ln w="25400">
              <a:solidFill>
                <a:srgbClr val="00FF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741" name="Freeform 84"/>
            <p:cNvSpPr>
              <a:spLocks/>
            </p:cNvSpPr>
            <p:nvPr/>
          </p:nvSpPr>
          <p:spPr bwMode="auto">
            <a:xfrm>
              <a:off x="4574" y="1610"/>
              <a:ext cx="156" cy="379"/>
            </a:xfrm>
            <a:custGeom>
              <a:avLst/>
              <a:gdLst>
                <a:gd name="T0" fmla="*/ 14 w 156"/>
                <a:gd name="T1" fmla="*/ 379 h 379"/>
                <a:gd name="T2" fmla="*/ 126 w 156"/>
                <a:gd name="T3" fmla="*/ 295 h 379"/>
                <a:gd name="T4" fmla="*/ 155 w 156"/>
                <a:gd name="T5" fmla="*/ 210 h 379"/>
                <a:gd name="T6" fmla="*/ 130 w 156"/>
                <a:gd name="T7" fmla="*/ 118 h 379"/>
                <a:gd name="T8" fmla="*/ 0 w 156"/>
                <a:gd name="T9" fmla="*/ 0 h 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379">
                  <a:moveTo>
                    <a:pt x="14" y="379"/>
                  </a:moveTo>
                  <a:cubicBezTo>
                    <a:pt x="33" y="365"/>
                    <a:pt x="102" y="323"/>
                    <a:pt x="126" y="295"/>
                  </a:cubicBezTo>
                  <a:cubicBezTo>
                    <a:pt x="150" y="267"/>
                    <a:pt x="154" y="239"/>
                    <a:pt x="155" y="210"/>
                  </a:cubicBezTo>
                  <a:cubicBezTo>
                    <a:pt x="156" y="181"/>
                    <a:pt x="156" y="153"/>
                    <a:pt x="130" y="118"/>
                  </a:cubicBezTo>
                  <a:cubicBezTo>
                    <a:pt x="104" y="83"/>
                    <a:pt x="27" y="25"/>
                    <a:pt x="0" y="0"/>
                  </a:cubicBezTo>
                </a:path>
              </a:pathLst>
            </a:custGeom>
            <a:noFill/>
            <a:ln w="25400" cap="flat" cmpd="sng">
              <a:solidFill>
                <a:srgbClr val="00FF00"/>
              </a:solidFill>
              <a:prstDash val="solid"/>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5742" name="Freeform 85"/>
            <p:cNvSpPr>
              <a:spLocks/>
            </p:cNvSpPr>
            <p:nvPr/>
          </p:nvSpPr>
          <p:spPr bwMode="auto">
            <a:xfrm>
              <a:off x="4588" y="3029"/>
              <a:ext cx="408" cy="660"/>
            </a:xfrm>
            <a:custGeom>
              <a:avLst/>
              <a:gdLst>
                <a:gd name="T0" fmla="*/ 408 w 408"/>
                <a:gd name="T1" fmla="*/ 660 h 660"/>
                <a:gd name="T2" fmla="*/ 281 w 408"/>
                <a:gd name="T3" fmla="*/ 267 h 660"/>
                <a:gd name="T4" fmla="*/ 0 w 408"/>
                <a:gd name="T5" fmla="*/ 0 h 660"/>
                <a:gd name="T6" fmla="*/ 0 60000 65536"/>
                <a:gd name="T7" fmla="*/ 0 60000 65536"/>
                <a:gd name="T8" fmla="*/ 0 60000 65536"/>
              </a:gdLst>
              <a:ahLst/>
              <a:cxnLst>
                <a:cxn ang="T6">
                  <a:pos x="T0" y="T1"/>
                </a:cxn>
                <a:cxn ang="T7">
                  <a:pos x="T2" y="T3"/>
                </a:cxn>
                <a:cxn ang="T8">
                  <a:pos x="T4" y="T5"/>
                </a:cxn>
              </a:cxnLst>
              <a:rect l="0" t="0" r="r" b="b"/>
              <a:pathLst>
                <a:path w="408" h="660">
                  <a:moveTo>
                    <a:pt x="408" y="660"/>
                  </a:moveTo>
                  <a:cubicBezTo>
                    <a:pt x="387" y="592"/>
                    <a:pt x="349" y="377"/>
                    <a:pt x="281" y="267"/>
                  </a:cubicBezTo>
                  <a:cubicBezTo>
                    <a:pt x="213" y="157"/>
                    <a:pt x="59" y="56"/>
                    <a:pt x="0" y="0"/>
                  </a:cubicBezTo>
                </a:path>
              </a:pathLst>
            </a:custGeom>
            <a:noFill/>
            <a:ln w="25400" cap="flat" cmpd="sng">
              <a:solidFill>
                <a:srgbClr val="00FF00"/>
              </a:solidFill>
              <a:prstDash val="solid"/>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80419">
                                            <p:txEl>
                                              <p:pRg st="4" end="4"/>
                                            </p:txEl>
                                          </p:spTgt>
                                        </p:tgtEl>
                                        <p:attrNameLst>
                                          <p:attrName>style.visibility</p:attrName>
                                        </p:attrNameLst>
                                      </p:cBhvr>
                                      <p:to>
                                        <p:strVal val="visible"/>
                                      </p:to>
                                    </p:set>
                                    <p:animEffect transition="in" filter="box(in)">
                                      <p:cBhvr>
                                        <p:cTn id="7" dur="500"/>
                                        <p:tgtEl>
                                          <p:spTgt spid="1980419">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980419">
                                            <p:txEl>
                                              <p:pRg st="5" end="5"/>
                                            </p:txEl>
                                          </p:spTgt>
                                        </p:tgtEl>
                                        <p:attrNameLst>
                                          <p:attrName>style.visibility</p:attrName>
                                        </p:attrNameLst>
                                      </p:cBhvr>
                                      <p:to>
                                        <p:strVal val="visible"/>
                                      </p:to>
                                    </p:set>
                                    <p:animEffect transition="in" filter="box(in)">
                                      <p:cBhvr>
                                        <p:cTn id="10" dur="500"/>
                                        <p:tgtEl>
                                          <p:spTgt spid="198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6</a:t>
            </a:r>
            <a:r>
              <a:rPr lang="en-US" altLang="zh-CN" b="1" smtClean="0">
                <a:latin typeface="宋体" pitchFamily="2" charset="-122"/>
                <a:ea typeface="黑体" pitchFamily="2" charset="-122"/>
              </a:rPr>
              <a:t> </a:t>
            </a:r>
            <a:r>
              <a:rPr lang="zh-CN" altLang="en-US" b="1" smtClean="0">
                <a:latin typeface="宋体" pitchFamily="2" charset="-122"/>
              </a:rPr>
              <a:t>流图中的循环</a:t>
            </a:r>
          </a:p>
        </p:txBody>
      </p:sp>
      <p:sp>
        <p:nvSpPr>
          <p:cNvPr id="116739"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9.</a:t>
            </a:r>
            <a:r>
              <a:rPr lang="en-US" altLang="zh-CN" b="1" smtClean="0"/>
              <a:t>6.2 </a:t>
            </a:r>
            <a:r>
              <a:rPr lang="zh-CN" altLang="en-US" b="1" smtClean="0"/>
              <a:t>回边和可归约性</a:t>
            </a:r>
          </a:p>
          <a:p>
            <a:r>
              <a:rPr lang="zh-CN" altLang="en-US" b="1" smtClean="0">
                <a:latin typeface="宋体" pitchFamily="2" charset="-122"/>
              </a:rPr>
              <a:t>回边</a:t>
            </a:r>
          </a:p>
          <a:p>
            <a:pPr lvl="1"/>
            <a:r>
              <a:rPr lang="zh-CN" altLang="en-US" b="1" smtClean="0"/>
              <a:t>如果有</a:t>
            </a:r>
            <a:r>
              <a:rPr lang="en-US" altLang="zh-CN" b="1" i="1" smtClean="0"/>
              <a:t>a</a:t>
            </a:r>
            <a:r>
              <a:rPr lang="en-US" altLang="zh-CN" b="1" smtClean="0"/>
              <a:t> </a:t>
            </a:r>
            <a:r>
              <a:rPr lang="en-US" altLang="zh-CN" b="1" i="1" smtClean="0"/>
              <a:t>dom b</a:t>
            </a:r>
            <a:r>
              <a:rPr lang="en-US" altLang="zh-CN" b="1" smtClean="0"/>
              <a:t> ，</a:t>
            </a:r>
            <a:r>
              <a:rPr lang="zh-CN" altLang="en-US" b="1" smtClean="0"/>
              <a:t>那么</a:t>
            </a:r>
          </a:p>
          <a:p>
            <a:pPr lvl="1">
              <a:buFontTx/>
              <a:buNone/>
            </a:pPr>
            <a:r>
              <a:rPr lang="zh-CN" altLang="en-US" b="1" smtClean="0"/>
              <a:t>	边</a:t>
            </a:r>
            <a:r>
              <a:rPr lang="en-US" altLang="zh-CN" b="1" i="1" smtClean="0"/>
              <a:t>b </a:t>
            </a:r>
            <a:r>
              <a:rPr lang="en-US" altLang="zh-CN" b="1" smtClean="0">
                <a:sym typeface="Symbol" pitchFamily="18" charset="2"/>
              </a:rPr>
              <a:t></a:t>
            </a:r>
            <a:r>
              <a:rPr lang="en-US" altLang="zh-CN" b="1" smtClean="0"/>
              <a:t> </a:t>
            </a:r>
            <a:r>
              <a:rPr lang="en-US" altLang="zh-CN" b="1" i="1" smtClean="0"/>
              <a:t>a</a:t>
            </a:r>
            <a:r>
              <a:rPr lang="zh-CN" altLang="en-US" b="1" smtClean="0"/>
              <a:t>叫做回边</a:t>
            </a:r>
          </a:p>
          <a:p>
            <a:pPr lvl="1"/>
            <a:r>
              <a:rPr lang="zh-CN" altLang="en-US" b="1" smtClean="0"/>
              <a:t>如果流图可归约，则</a:t>
            </a:r>
          </a:p>
          <a:p>
            <a:pPr lvl="1">
              <a:buFontTx/>
              <a:buNone/>
            </a:pPr>
            <a:r>
              <a:rPr lang="zh-CN" altLang="en-US" b="1" smtClean="0"/>
              <a:t>	后撤边正好就是回边</a:t>
            </a:r>
          </a:p>
        </p:txBody>
      </p:sp>
      <p:grpSp>
        <p:nvGrpSpPr>
          <p:cNvPr id="116740" name="Group 31"/>
          <p:cNvGrpSpPr>
            <a:grpSpLocks/>
          </p:cNvGrpSpPr>
          <p:nvPr/>
        </p:nvGrpSpPr>
        <p:grpSpPr bwMode="auto">
          <a:xfrm>
            <a:off x="3844925" y="1314450"/>
            <a:ext cx="5092700" cy="5400675"/>
            <a:chOff x="2313" y="601"/>
            <a:chExt cx="3208" cy="3402"/>
          </a:xfrm>
        </p:grpSpPr>
        <p:sp>
          <p:nvSpPr>
            <p:cNvPr id="116741" name="Oval 32"/>
            <p:cNvSpPr>
              <a:spLocks noChangeArrowheads="1"/>
            </p:cNvSpPr>
            <p:nvPr/>
          </p:nvSpPr>
          <p:spPr bwMode="auto">
            <a:xfrm>
              <a:off x="4359" y="601"/>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1</a:t>
              </a:r>
            </a:p>
          </p:txBody>
        </p:sp>
        <p:sp>
          <p:nvSpPr>
            <p:cNvPr id="116742" name="Oval 33"/>
            <p:cNvSpPr>
              <a:spLocks noChangeArrowheads="1"/>
            </p:cNvSpPr>
            <p:nvPr/>
          </p:nvSpPr>
          <p:spPr bwMode="auto">
            <a:xfrm>
              <a:off x="4683" y="1132"/>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2</a:t>
              </a:r>
            </a:p>
          </p:txBody>
        </p:sp>
        <p:sp>
          <p:nvSpPr>
            <p:cNvPr id="116743" name="Oval 34"/>
            <p:cNvSpPr>
              <a:spLocks noChangeArrowheads="1"/>
            </p:cNvSpPr>
            <p:nvPr/>
          </p:nvSpPr>
          <p:spPr bwMode="auto">
            <a:xfrm>
              <a:off x="4021" y="1095"/>
              <a:ext cx="328" cy="33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3</a:t>
              </a:r>
            </a:p>
          </p:txBody>
        </p:sp>
        <p:sp>
          <p:nvSpPr>
            <p:cNvPr id="116744" name="Oval 35"/>
            <p:cNvSpPr>
              <a:spLocks noChangeArrowheads="1"/>
            </p:cNvSpPr>
            <p:nvPr/>
          </p:nvSpPr>
          <p:spPr bwMode="auto">
            <a:xfrm>
              <a:off x="3686" y="1594"/>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4</a:t>
              </a:r>
            </a:p>
          </p:txBody>
        </p:sp>
        <p:sp>
          <p:nvSpPr>
            <p:cNvPr id="116745" name="Oval 36"/>
            <p:cNvSpPr>
              <a:spLocks noChangeArrowheads="1"/>
            </p:cNvSpPr>
            <p:nvPr/>
          </p:nvSpPr>
          <p:spPr bwMode="auto">
            <a:xfrm>
              <a:off x="4024" y="2123"/>
              <a:ext cx="327"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5</a:t>
              </a:r>
            </a:p>
          </p:txBody>
        </p:sp>
        <p:sp>
          <p:nvSpPr>
            <p:cNvPr id="116746" name="Oval 37"/>
            <p:cNvSpPr>
              <a:spLocks noChangeArrowheads="1"/>
            </p:cNvSpPr>
            <p:nvPr/>
          </p:nvSpPr>
          <p:spPr bwMode="auto">
            <a:xfrm>
              <a:off x="3344" y="2097"/>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6</a:t>
              </a:r>
            </a:p>
          </p:txBody>
        </p:sp>
        <p:sp>
          <p:nvSpPr>
            <p:cNvPr id="116747" name="Oval 38"/>
            <p:cNvSpPr>
              <a:spLocks noChangeArrowheads="1"/>
            </p:cNvSpPr>
            <p:nvPr/>
          </p:nvSpPr>
          <p:spPr bwMode="auto">
            <a:xfrm>
              <a:off x="3006" y="2618"/>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7</a:t>
              </a:r>
            </a:p>
          </p:txBody>
        </p:sp>
        <p:sp>
          <p:nvSpPr>
            <p:cNvPr id="116748" name="Oval 39"/>
            <p:cNvSpPr>
              <a:spLocks noChangeArrowheads="1"/>
            </p:cNvSpPr>
            <p:nvPr/>
          </p:nvSpPr>
          <p:spPr bwMode="auto">
            <a:xfrm>
              <a:off x="2657" y="3136"/>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8</a:t>
              </a:r>
            </a:p>
          </p:txBody>
        </p:sp>
        <p:sp>
          <p:nvSpPr>
            <p:cNvPr id="116749" name="Oval 40"/>
            <p:cNvSpPr>
              <a:spLocks noChangeArrowheads="1"/>
            </p:cNvSpPr>
            <p:nvPr/>
          </p:nvSpPr>
          <p:spPr bwMode="auto">
            <a:xfrm>
              <a:off x="2995" y="3669"/>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9</a:t>
              </a:r>
            </a:p>
          </p:txBody>
        </p:sp>
        <p:sp>
          <p:nvSpPr>
            <p:cNvPr id="116750" name="Oval 41"/>
            <p:cNvSpPr>
              <a:spLocks noChangeArrowheads="1"/>
            </p:cNvSpPr>
            <p:nvPr/>
          </p:nvSpPr>
          <p:spPr bwMode="auto">
            <a:xfrm>
              <a:off x="2313" y="3645"/>
              <a:ext cx="328" cy="33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1600" tIns="28800" rIns="21600" bIns="46800"/>
            <a:lstStyle/>
            <a:p>
              <a:pPr marL="342900" indent="-342900" algn="just"/>
              <a:r>
                <a:rPr lang="en-US" altLang="zh-CN" sz="2400"/>
                <a:t>10</a:t>
              </a:r>
            </a:p>
          </p:txBody>
        </p:sp>
        <p:sp>
          <p:nvSpPr>
            <p:cNvPr id="116751" name="Line 42"/>
            <p:cNvSpPr>
              <a:spLocks noChangeShapeType="1"/>
            </p:cNvSpPr>
            <p:nvPr/>
          </p:nvSpPr>
          <p:spPr bwMode="auto">
            <a:xfrm flipH="1">
              <a:off x="4280" y="921"/>
              <a:ext cx="199" cy="21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6752" name="Line 43"/>
            <p:cNvSpPr>
              <a:spLocks noChangeShapeType="1"/>
            </p:cNvSpPr>
            <p:nvPr/>
          </p:nvSpPr>
          <p:spPr bwMode="auto">
            <a:xfrm flipH="1">
              <a:off x="3321" y="2445"/>
              <a:ext cx="776" cy="305"/>
            </a:xfrm>
            <a:prstGeom prst="line">
              <a:avLst/>
            </a:prstGeom>
            <a:noFill/>
            <a:ln w="25400">
              <a:solidFill>
                <a:srgbClr val="FF00FF"/>
              </a:solidFill>
              <a:prstDash val="lgDash"/>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6753" name="Freeform 44"/>
            <p:cNvSpPr>
              <a:spLocks/>
            </p:cNvSpPr>
            <p:nvPr/>
          </p:nvSpPr>
          <p:spPr bwMode="auto">
            <a:xfrm>
              <a:off x="2984" y="1415"/>
              <a:ext cx="1690" cy="2015"/>
            </a:xfrm>
            <a:custGeom>
              <a:avLst/>
              <a:gdLst>
                <a:gd name="T0" fmla="*/ 0 w 2190"/>
                <a:gd name="T1" fmla="*/ 964 h 2562"/>
                <a:gd name="T2" fmla="*/ 383 w 2190"/>
                <a:gd name="T3" fmla="*/ 935 h 2562"/>
                <a:gd name="T4" fmla="*/ 697 w 2190"/>
                <a:gd name="T5" fmla="*/ 694 h 2562"/>
                <a:gd name="T6" fmla="*/ 755 w 2190"/>
                <a:gd name="T7" fmla="*/ 310 h 2562"/>
                <a:gd name="T8" fmla="*/ 570 w 2190"/>
                <a:gd name="T9" fmla="*/ 0 h 25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90" h="2562">
                  <a:moveTo>
                    <a:pt x="0" y="2520"/>
                  </a:moveTo>
                  <a:cubicBezTo>
                    <a:pt x="180" y="2508"/>
                    <a:pt x="753" y="2562"/>
                    <a:pt x="1080" y="2445"/>
                  </a:cubicBezTo>
                  <a:cubicBezTo>
                    <a:pt x="1407" y="2328"/>
                    <a:pt x="1790" y="2087"/>
                    <a:pt x="1965" y="1815"/>
                  </a:cubicBezTo>
                  <a:cubicBezTo>
                    <a:pt x="2140" y="1543"/>
                    <a:pt x="2190" y="1112"/>
                    <a:pt x="2130" y="810"/>
                  </a:cubicBezTo>
                  <a:cubicBezTo>
                    <a:pt x="2070" y="508"/>
                    <a:pt x="1714" y="169"/>
                    <a:pt x="1605" y="0"/>
                  </a:cubicBezTo>
                </a:path>
              </a:pathLst>
            </a:custGeom>
            <a:noFill/>
            <a:ln w="25400" cap="flat">
              <a:solidFill>
                <a:srgbClr val="00FF00"/>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54" name="Freeform 45"/>
            <p:cNvSpPr>
              <a:spLocks/>
            </p:cNvSpPr>
            <p:nvPr/>
          </p:nvSpPr>
          <p:spPr bwMode="auto">
            <a:xfrm>
              <a:off x="2379" y="2775"/>
              <a:ext cx="606" cy="874"/>
            </a:xfrm>
            <a:custGeom>
              <a:avLst/>
              <a:gdLst>
                <a:gd name="T0" fmla="*/ 39 w 785"/>
                <a:gd name="T1" fmla="*/ 427 h 1110"/>
                <a:gd name="T2" fmla="*/ 2 w 785"/>
                <a:gd name="T3" fmla="*/ 328 h 1110"/>
                <a:gd name="T4" fmla="*/ 29 w 785"/>
                <a:gd name="T5" fmla="*/ 185 h 1110"/>
                <a:gd name="T6" fmla="*/ 130 w 785"/>
                <a:gd name="T7" fmla="*/ 46 h 1110"/>
                <a:gd name="T8" fmla="*/ 279 w 785"/>
                <a:gd name="T9" fmla="*/ 0 h 1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5" h="1110">
                  <a:moveTo>
                    <a:pt x="110" y="1110"/>
                  </a:moveTo>
                  <a:cubicBezTo>
                    <a:pt x="93" y="1068"/>
                    <a:pt x="10" y="960"/>
                    <a:pt x="5" y="855"/>
                  </a:cubicBezTo>
                  <a:cubicBezTo>
                    <a:pt x="0" y="750"/>
                    <a:pt x="20" y="603"/>
                    <a:pt x="80" y="480"/>
                  </a:cubicBezTo>
                  <a:cubicBezTo>
                    <a:pt x="140" y="357"/>
                    <a:pt x="248" y="200"/>
                    <a:pt x="365" y="120"/>
                  </a:cubicBezTo>
                  <a:cubicBezTo>
                    <a:pt x="482" y="40"/>
                    <a:pt x="698" y="25"/>
                    <a:pt x="785" y="0"/>
                  </a:cubicBezTo>
                </a:path>
              </a:pathLst>
            </a:custGeom>
            <a:noFill/>
            <a:ln w="25400" cap="flat">
              <a:solidFill>
                <a:srgbClr val="00FF00"/>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55" name="Freeform 46"/>
            <p:cNvSpPr>
              <a:spLocks/>
            </p:cNvSpPr>
            <p:nvPr/>
          </p:nvSpPr>
          <p:spPr bwMode="auto">
            <a:xfrm>
              <a:off x="3332" y="729"/>
              <a:ext cx="2189" cy="3095"/>
            </a:xfrm>
            <a:custGeom>
              <a:avLst/>
              <a:gdLst>
                <a:gd name="T0" fmla="*/ 0 w 2837"/>
                <a:gd name="T1" fmla="*/ 1509 h 3933"/>
                <a:gd name="T2" fmla="*/ 346 w 2837"/>
                <a:gd name="T3" fmla="*/ 1468 h 3933"/>
                <a:gd name="T4" fmla="*/ 601 w 2837"/>
                <a:gd name="T5" fmla="*/ 1353 h 3933"/>
                <a:gd name="T6" fmla="*/ 840 w 2837"/>
                <a:gd name="T7" fmla="*/ 1146 h 3933"/>
                <a:gd name="T8" fmla="*/ 984 w 2837"/>
                <a:gd name="T9" fmla="*/ 824 h 3933"/>
                <a:gd name="T10" fmla="*/ 973 w 2837"/>
                <a:gd name="T11" fmla="*/ 409 h 3933"/>
                <a:gd name="T12" fmla="*/ 835 w 2837"/>
                <a:gd name="T13" fmla="*/ 122 h 3933"/>
                <a:gd name="T14" fmla="*/ 622 w 2837"/>
                <a:gd name="T15" fmla="*/ 0 h 39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37" h="3933">
                  <a:moveTo>
                    <a:pt x="0" y="3933"/>
                  </a:moveTo>
                  <a:cubicBezTo>
                    <a:pt x="162" y="3916"/>
                    <a:pt x="693" y="3895"/>
                    <a:pt x="975" y="3828"/>
                  </a:cubicBezTo>
                  <a:cubicBezTo>
                    <a:pt x="1257" y="3761"/>
                    <a:pt x="1463" y="3668"/>
                    <a:pt x="1695" y="3528"/>
                  </a:cubicBezTo>
                  <a:cubicBezTo>
                    <a:pt x="1927" y="3388"/>
                    <a:pt x="2190" y="3218"/>
                    <a:pt x="2370" y="2988"/>
                  </a:cubicBezTo>
                  <a:cubicBezTo>
                    <a:pt x="2550" y="2758"/>
                    <a:pt x="2713" y="2468"/>
                    <a:pt x="2775" y="2148"/>
                  </a:cubicBezTo>
                  <a:cubicBezTo>
                    <a:pt x="2837" y="1828"/>
                    <a:pt x="2815" y="1373"/>
                    <a:pt x="2745" y="1068"/>
                  </a:cubicBezTo>
                  <a:cubicBezTo>
                    <a:pt x="2675" y="763"/>
                    <a:pt x="2520" y="496"/>
                    <a:pt x="2355" y="318"/>
                  </a:cubicBezTo>
                  <a:cubicBezTo>
                    <a:pt x="2190" y="140"/>
                    <a:pt x="1878" y="66"/>
                    <a:pt x="1753" y="0"/>
                  </a:cubicBezTo>
                </a:path>
              </a:pathLst>
            </a:custGeom>
            <a:noFill/>
            <a:ln w="25400" cap="flat">
              <a:solidFill>
                <a:srgbClr val="00FF00"/>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56" name="Line 47"/>
            <p:cNvSpPr>
              <a:spLocks noChangeShapeType="1"/>
            </p:cNvSpPr>
            <p:nvPr/>
          </p:nvSpPr>
          <p:spPr bwMode="auto">
            <a:xfrm flipH="1">
              <a:off x="3955" y="1419"/>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6757" name="Line 48"/>
            <p:cNvSpPr>
              <a:spLocks noChangeShapeType="1"/>
            </p:cNvSpPr>
            <p:nvPr/>
          </p:nvSpPr>
          <p:spPr bwMode="auto">
            <a:xfrm flipH="1">
              <a:off x="3622" y="1937"/>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6758" name="Line 49"/>
            <p:cNvSpPr>
              <a:spLocks noChangeShapeType="1"/>
            </p:cNvSpPr>
            <p:nvPr/>
          </p:nvSpPr>
          <p:spPr bwMode="auto">
            <a:xfrm flipH="1">
              <a:off x="2926" y="2964"/>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6759" name="Line 50"/>
            <p:cNvSpPr>
              <a:spLocks noChangeShapeType="1"/>
            </p:cNvSpPr>
            <p:nvPr/>
          </p:nvSpPr>
          <p:spPr bwMode="auto">
            <a:xfrm flipH="1">
              <a:off x="3260" y="2443"/>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6760" name="Line 51"/>
            <p:cNvSpPr>
              <a:spLocks noChangeShapeType="1"/>
            </p:cNvSpPr>
            <p:nvPr/>
          </p:nvSpPr>
          <p:spPr bwMode="auto">
            <a:xfrm flipH="1">
              <a:off x="2592" y="3483"/>
              <a:ext cx="199" cy="21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6761" name="Line 52"/>
            <p:cNvSpPr>
              <a:spLocks noChangeShapeType="1"/>
            </p:cNvSpPr>
            <p:nvPr/>
          </p:nvSpPr>
          <p:spPr bwMode="auto">
            <a:xfrm>
              <a:off x="2868" y="3482"/>
              <a:ext cx="200"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6762" name="Line 53"/>
            <p:cNvSpPr>
              <a:spLocks noChangeShapeType="1"/>
            </p:cNvSpPr>
            <p:nvPr/>
          </p:nvSpPr>
          <p:spPr bwMode="auto">
            <a:xfrm>
              <a:off x="4569" y="946"/>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6763" name="Line 54"/>
            <p:cNvSpPr>
              <a:spLocks noChangeShapeType="1"/>
            </p:cNvSpPr>
            <p:nvPr/>
          </p:nvSpPr>
          <p:spPr bwMode="auto">
            <a:xfrm>
              <a:off x="3910" y="1937"/>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6764" name="Freeform 55"/>
            <p:cNvSpPr>
              <a:spLocks/>
            </p:cNvSpPr>
            <p:nvPr/>
          </p:nvSpPr>
          <p:spPr bwMode="auto">
            <a:xfrm>
              <a:off x="3074" y="1737"/>
              <a:ext cx="605" cy="873"/>
            </a:xfrm>
            <a:custGeom>
              <a:avLst/>
              <a:gdLst>
                <a:gd name="T0" fmla="*/ 39 w 785"/>
                <a:gd name="T1" fmla="*/ 425 h 1110"/>
                <a:gd name="T2" fmla="*/ 2 w 785"/>
                <a:gd name="T3" fmla="*/ 327 h 1110"/>
                <a:gd name="T4" fmla="*/ 29 w 785"/>
                <a:gd name="T5" fmla="*/ 184 h 1110"/>
                <a:gd name="T6" fmla="*/ 129 w 785"/>
                <a:gd name="T7" fmla="*/ 46 h 1110"/>
                <a:gd name="T8" fmla="*/ 277 w 785"/>
                <a:gd name="T9" fmla="*/ 0 h 1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5" h="1110">
                  <a:moveTo>
                    <a:pt x="110" y="1110"/>
                  </a:moveTo>
                  <a:cubicBezTo>
                    <a:pt x="93" y="1068"/>
                    <a:pt x="10" y="960"/>
                    <a:pt x="5" y="855"/>
                  </a:cubicBezTo>
                  <a:cubicBezTo>
                    <a:pt x="0" y="750"/>
                    <a:pt x="20" y="603"/>
                    <a:pt x="80" y="480"/>
                  </a:cubicBezTo>
                  <a:cubicBezTo>
                    <a:pt x="140" y="357"/>
                    <a:pt x="248" y="200"/>
                    <a:pt x="365" y="120"/>
                  </a:cubicBezTo>
                  <a:cubicBezTo>
                    <a:pt x="482" y="40"/>
                    <a:pt x="698" y="25"/>
                    <a:pt x="785" y="0"/>
                  </a:cubicBezTo>
                </a:path>
              </a:pathLst>
            </a:custGeom>
            <a:noFill/>
            <a:ln w="25400" cap="flat">
              <a:solidFill>
                <a:srgbClr val="00FF00"/>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65" name="Freeform 56"/>
            <p:cNvSpPr>
              <a:spLocks/>
            </p:cNvSpPr>
            <p:nvPr/>
          </p:nvSpPr>
          <p:spPr bwMode="auto">
            <a:xfrm>
              <a:off x="3668" y="1211"/>
              <a:ext cx="324" cy="395"/>
            </a:xfrm>
            <a:custGeom>
              <a:avLst/>
              <a:gdLst>
                <a:gd name="T0" fmla="*/ 43 w 420"/>
                <a:gd name="T1" fmla="*/ 193 h 502"/>
                <a:gd name="T2" fmla="*/ 5 w 420"/>
                <a:gd name="T3" fmla="*/ 140 h 502"/>
                <a:gd name="T4" fmla="*/ 11 w 420"/>
                <a:gd name="T5" fmla="*/ 60 h 502"/>
                <a:gd name="T6" fmla="*/ 64 w 420"/>
                <a:gd name="T7" fmla="*/ 8 h 502"/>
                <a:gd name="T8" fmla="*/ 149 w 420"/>
                <a:gd name="T9" fmla="*/ 13 h 5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0" h="502">
                  <a:moveTo>
                    <a:pt x="120" y="502"/>
                  </a:moveTo>
                  <a:cubicBezTo>
                    <a:pt x="103" y="479"/>
                    <a:pt x="30" y="423"/>
                    <a:pt x="15" y="365"/>
                  </a:cubicBezTo>
                  <a:cubicBezTo>
                    <a:pt x="0" y="307"/>
                    <a:pt x="3" y="212"/>
                    <a:pt x="30" y="155"/>
                  </a:cubicBezTo>
                  <a:cubicBezTo>
                    <a:pt x="57" y="98"/>
                    <a:pt x="115" y="40"/>
                    <a:pt x="180" y="20"/>
                  </a:cubicBezTo>
                  <a:cubicBezTo>
                    <a:pt x="245" y="0"/>
                    <a:pt x="370" y="32"/>
                    <a:pt x="420" y="35"/>
                  </a:cubicBezTo>
                </a:path>
              </a:pathLst>
            </a:custGeom>
            <a:noFill/>
            <a:ln w="25400" cap="flat">
              <a:solidFill>
                <a:srgbClr val="00FF00"/>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66" name="Line 57"/>
            <p:cNvSpPr>
              <a:spLocks noChangeShapeType="1"/>
            </p:cNvSpPr>
            <p:nvPr/>
          </p:nvSpPr>
          <p:spPr bwMode="auto">
            <a:xfrm flipH="1">
              <a:off x="4339" y="1299"/>
              <a:ext cx="324" cy="45"/>
            </a:xfrm>
            <a:prstGeom prst="line">
              <a:avLst/>
            </a:prstGeom>
            <a:noFill/>
            <a:ln w="25400">
              <a:solidFill>
                <a:srgbClr val="FF00FF"/>
              </a:solidFill>
              <a:prstDash val="lgDash"/>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6</a:t>
            </a:r>
            <a:r>
              <a:rPr lang="en-US" altLang="zh-CN" b="1" smtClean="0">
                <a:latin typeface="宋体" pitchFamily="2" charset="-122"/>
                <a:ea typeface="黑体" pitchFamily="2" charset="-122"/>
              </a:rPr>
              <a:t> </a:t>
            </a:r>
            <a:r>
              <a:rPr lang="zh-CN" altLang="en-US" b="1" smtClean="0">
                <a:latin typeface="宋体" pitchFamily="2" charset="-122"/>
              </a:rPr>
              <a:t>流图中的循环</a:t>
            </a:r>
          </a:p>
        </p:txBody>
      </p:sp>
      <p:sp>
        <p:nvSpPr>
          <p:cNvPr id="117763" name="Rectangle 3"/>
          <p:cNvSpPr>
            <a:spLocks noGrp="1" noChangeArrowheads="1"/>
          </p:cNvSpPr>
          <p:nvPr>
            <p:ph idx="1"/>
          </p:nvPr>
        </p:nvSpPr>
        <p:spPr>
          <a:xfrm>
            <a:off x="287338" y="1438275"/>
            <a:ext cx="8564562" cy="5399088"/>
          </a:xfrm>
          <a:noFill/>
        </p:spPr>
        <p:txBody>
          <a:bodyPr/>
          <a:lstStyle/>
          <a:p>
            <a:pPr>
              <a:buFontTx/>
              <a:buNone/>
            </a:pPr>
            <a:r>
              <a:rPr lang="zh-CN" altLang="en-US" b="1" smtClean="0"/>
              <a:t>9.</a:t>
            </a:r>
            <a:r>
              <a:rPr lang="en-US" altLang="zh-CN" b="1" smtClean="0"/>
              <a:t>6.2 </a:t>
            </a:r>
            <a:r>
              <a:rPr lang="zh-CN" altLang="en-US" b="1" smtClean="0"/>
              <a:t>回边和可归约性</a:t>
            </a:r>
          </a:p>
          <a:p>
            <a:r>
              <a:rPr lang="zh-CN" altLang="en-US" b="1" smtClean="0"/>
              <a:t>可归约</a:t>
            </a:r>
            <a:r>
              <a:rPr lang="zh-CN" altLang="en-US" b="1" smtClean="0">
                <a:latin typeface="宋体" pitchFamily="2" charset="-122"/>
              </a:rPr>
              <a:t>流图</a:t>
            </a:r>
            <a:endParaRPr lang="zh-CN" altLang="en-US" b="1" smtClean="0"/>
          </a:p>
          <a:p>
            <a:pPr lvl="1"/>
            <a:r>
              <a:rPr lang="zh-CN" altLang="en-US" b="1" smtClean="0"/>
              <a:t> 如果把一个流图中所有回边删掉后，剩余的图无环</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6</a:t>
            </a:r>
            <a:r>
              <a:rPr lang="en-US" altLang="zh-CN" b="1" smtClean="0">
                <a:latin typeface="宋体" pitchFamily="2" charset="-122"/>
                <a:ea typeface="黑体" pitchFamily="2" charset="-122"/>
              </a:rPr>
              <a:t> </a:t>
            </a:r>
            <a:r>
              <a:rPr lang="zh-CN" altLang="en-US" b="1" smtClean="0">
                <a:latin typeface="宋体" pitchFamily="2" charset="-122"/>
              </a:rPr>
              <a:t>流图中的循环</a:t>
            </a:r>
          </a:p>
        </p:txBody>
      </p:sp>
      <p:sp>
        <p:nvSpPr>
          <p:cNvPr id="118787" name="Rectangle 3"/>
          <p:cNvSpPr>
            <a:spLocks noGrp="1" noChangeArrowheads="1"/>
          </p:cNvSpPr>
          <p:nvPr>
            <p:ph idx="1"/>
          </p:nvPr>
        </p:nvSpPr>
        <p:spPr>
          <a:xfrm>
            <a:off x="287338" y="1438275"/>
            <a:ext cx="8564562" cy="5399088"/>
          </a:xfrm>
          <a:noFill/>
        </p:spPr>
        <p:txBody>
          <a:bodyPr/>
          <a:lstStyle/>
          <a:p>
            <a:pPr>
              <a:buFontTx/>
              <a:buNone/>
            </a:pPr>
            <a:r>
              <a:rPr lang="zh-CN" altLang="en-US" b="1" smtClean="0"/>
              <a:t>9.</a:t>
            </a:r>
            <a:r>
              <a:rPr lang="en-US" altLang="zh-CN" b="1" smtClean="0"/>
              <a:t>6.2 </a:t>
            </a:r>
            <a:r>
              <a:rPr lang="zh-CN" altLang="en-US" b="1" smtClean="0"/>
              <a:t>回边和可归约性</a:t>
            </a:r>
          </a:p>
          <a:p>
            <a:r>
              <a:rPr lang="zh-CN" altLang="en-US" b="1" smtClean="0"/>
              <a:t>可归约</a:t>
            </a:r>
            <a:r>
              <a:rPr lang="zh-CN" altLang="en-US" b="1" smtClean="0">
                <a:latin typeface="宋体" pitchFamily="2" charset="-122"/>
              </a:rPr>
              <a:t>流图</a:t>
            </a:r>
            <a:endParaRPr lang="zh-CN" altLang="en-US" b="1" smtClean="0"/>
          </a:p>
          <a:p>
            <a:pPr lvl="1"/>
            <a:r>
              <a:rPr lang="zh-CN" altLang="en-US" b="1" smtClean="0"/>
              <a:t> 如果把一个流图中所有回边删掉后，剩余的图无环</a:t>
            </a:r>
          </a:p>
          <a:p>
            <a:r>
              <a:rPr lang="zh-CN" altLang="en-US" b="1" smtClean="0"/>
              <a:t>例：不可归约</a:t>
            </a:r>
            <a:r>
              <a:rPr lang="zh-CN" altLang="en-US" b="1" smtClean="0">
                <a:latin typeface="宋体" pitchFamily="2" charset="-122"/>
              </a:rPr>
              <a:t>流图</a:t>
            </a:r>
            <a:endParaRPr lang="zh-CN" altLang="en-US" b="1" smtClean="0"/>
          </a:p>
          <a:p>
            <a:pPr lvl="1"/>
            <a:r>
              <a:rPr lang="zh-CN" altLang="en-US" b="1" smtClean="0">
                <a:latin typeface="宋体" pitchFamily="2" charset="-122"/>
              </a:rPr>
              <a:t>开始结点是</a:t>
            </a:r>
            <a:r>
              <a:rPr lang="zh-CN" altLang="en-US" b="1" smtClean="0"/>
              <a:t>1</a:t>
            </a:r>
          </a:p>
          <a:p>
            <a:pPr lvl="1"/>
            <a:r>
              <a:rPr lang="en-US" altLang="zh-CN" b="1" smtClean="0"/>
              <a:t>2 </a:t>
            </a:r>
            <a:r>
              <a:rPr lang="en-US" altLang="zh-CN" b="1" smtClean="0">
                <a:sym typeface="Symbol" pitchFamily="18" charset="2"/>
              </a:rPr>
              <a:t></a:t>
            </a:r>
            <a:r>
              <a:rPr lang="en-US" altLang="zh-CN" b="1" smtClean="0"/>
              <a:t>3</a:t>
            </a:r>
            <a:r>
              <a:rPr lang="zh-CN" altLang="en-US" b="1" smtClean="0">
                <a:latin typeface="宋体" pitchFamily="2" charset="-122"/>
              </a:rPr>
              <a:t>和</a:t>
            </a:r>
            <a:r>
              <a:rPr lang="zh-CN" altLang="en-US" b="1" smtClean="0"/>
              <a:t>3 </a:t>
            </a:r>
            <a:r>
              <a:rPr lang="zh-CN" altLang="en-US" b="1" smtClean="0">
                <a:sym typeface="Symbol" pitchFamily="18" charset="2"/>
              </a:rPr>
              <a:t></a:t>
            </a:r>
            <a:r>
              <a:rPr lang="zh-CN" altLang="en-US" b="1" smtClean="0"/>
              <a:t>2</a:t>
            </a:r>
            <a:r>
              <a:rPr lang="zh-CN" altLang="en-US" b="1" smtClean="0">
                <a:latin typeface="宋体" pitchFamily="2" charset="-122"/>
              </a:rPr>
              <a:t>都不是回边</a:t>
            </a:r>
            <a:endParaRPr lang="zh-CN" altLang="en-US" b="1" smtClean="0"/>
          </a:p>
          <a:p>
            <a:pPr lvl="1"/>
            <a:r>
              <a:rPr lang="zh-CN" altLang="en-US" b="1" smtClean="0">
                <a:latin typeface="宋体" pitchFamily="2" charset="-122"/>
              </a:rPr>
              <a:t>该图不是无环的</a:t>
            </a:r>
            <a:endParaRPr lang="zh-CN" altLang="en-US" b="1" smtClean="0"/>
          </a:p>
          <a:p>
            <a:pPr lvl="1"/>
            <a:r>
              <a:rPr lang="zh-CN" altLang="en-US" b="1" smtClean="0">
                <a:latin typeface="宋体" pitchFamily="2" charset="-122"/>
              </a:rPr>
              <a:t>从结点</a:t>
            </a:r>
            <a:r>
              <a:rPr lang="zh-CN" altLang="en-US" b="1" smtClean="0"/>
              <a:t>2</a:t>
            </a:r>
            <a:r>
              <a:rPr lang="zh-CN" altLang="en-US" b="1" smtClean="0">
                <a:latin typeface="宋体" pitchFamily="2" charset="-122"/>
              </a:rPr>
              <a:t>和</a:t>
            </a:r>
            <a:r>
              <a:rPr lang="zh-CN" altLang="en-US" b="1" smtClean="0"/>
              <a:t>3</a:t>
            </a:r>
            <a:r>
              <a:rPr lang="zh-CN" altLang="en-US" b="1" smtClean="0">
                <a:latin typeface="宋体" pitchFamily="2" charset="-122"/>
              </a:rPr>
              <a:t>两处都能进入</a:t>
            </a:r>
          </a:p>
          <a:p>
            <a:pPr lvl="1">
              <a:buFontTx/>
              <a:buNone/>
            </a:pPr>
            <a:r>
              <a:rPr lang="zh-CN" altLang="en-US" b="1" smtClean="0">
                <a:latin typeface="宋体" pitchFamily="2" charset="-122"/>
              </a:rPr>
              <a:t>	由它们构成的环</a:t>
            </a:r>
            <a:r>
              <a:rPr lang="zh-CN" altLang="en-US" b="1" smtClean="0"/>
              <a:t> </a:t>
            </a:r>
            <a:endParaRPr lang="en-US" altLang="zh-CN" b="1" smtClean="0"/>
          </a:p>
        </p:txBody>
      </p:sp>
      <p:grpSp>
        <p:nvGrpSpPr>
          <p:cNvPr id="118788" name="Group 4"/>
          <p:cNvGrpSpPr>
            <a:grpSpLocks/>
          </p:cNvGrpSpPr>
          <p:nvPr/>
        </p:nvGrpSpPr>
        <p:grpSpPr bwMode="auto">
          <a:xfrm>
            <a:off x="5967413" y="4598988"/>
            <a:ext cx="2371725" cy="1763712"/>
            <a:chOff x="3211" y="1680"/>
            <a:chExt cx="1494" cy="1111"/>
          </a:xfrm>
        </p:grpSpPr>
        <p:sp>
          <p:nvSpPr>
            <p:cNvPr id="118789" name="Oval 5"/>
            <p:cNvSpPr>
              <a:spLocks noChangeArrowheads="1"/>
            </p:cNvSpPr>
            <p:nvPr/>
          </p:nvSpPr>
          <p:spPr bwMode="auto">
            <a:xfrm>
              <a:off x="4284" y="2356"/>
              <a:ext cx="421" cy="40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21600" rIns="21600" bIns="21600" anchor="ctr"/>
            <a:lstStyle/>
            <a:p>
              <a:pPr algn="just"/>
              <a:r>
                <a:rPr lang="zh-CN" altLang="en-US"/>
                <a:t>3</a:t>
              </a:r>
            </a:p>
          </p:txBody>
        </p:sp>
        <p:sp>
          <p:nvSpPr>
            <p:cNvPr id="118790" name="Oval 6"/>
            <p:cNvSpPr>
              <a:spLocks noChangeArrowheads="1"/>
            </p:cNvSpPr>
            <p:nvPr/>
          </p:nvSpPr>
          <p:spPr bwMode="auto">
            <a:xfrm>
              <a:off x="3211" y="2384"/>
              <a:ext cx="421" cy="40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21600" rIns="10800" bIns="21600" anchor="ctr"/>
            <a:lstStyle/>
            <a:p>
              <a:pPr algn="just"/>
              <a:r>
                <a:rPr lang="zh-CN" altLang="en-US"/>
                <a:t>2</a:t>
              </a:r>
            </a:p>
          </p:txBody>
        </p:sp>
        <p:sp>
          <p:nvSpPr>
            <p:cNvPr id="118791" name="Oval 7"/>
            <p:cNvSpPr>
              <a:spLocks noChangeArrowheads="1"/>
            </p:cNvSpPr>
            <p:nvPr/>
          </p:nvSpPr>
          <p:spPr bwMode="auto">
            <a:xfrm>
              <a:off x="3728" y="1680"/>
              <a:ext cx="444" cy="40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21600" rIns="21600" bIns="21600" anchor="ctr"/>
            <a:lstStyle/>
            <a:p>
              <a:pPr algn="just"/>
              <a:r>
                <a:rPr lang="zh-CN" altLang="en-US"/>
                <a:t>1</a:t>
              </a:r>
              <a:endParaRPr lang="zh-CN" altLang="en-US" baseline="-25000"/>
            </a:p>
          </p:txBody>
        </p:sp>
        <p:sp>
          <p:nvSpPr>
            <p:cNvPr id="118792" name="Line 8"/>
            <p:cNvSpPr>
              <a:spLocks noChangeShapeType="1"/>
            </p:cNvSpPr>
            <p:nvPr/>
          </p:nvSpPr>
          <p:spPr bwMode="auto">
            <a:xfrm flipH="1">
              <a:off x="3534" y="2053"/>
              <a:ext cx="254" cy="36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8793" name="Line 9"/>
            <p:cNvSpPr>
              <a:spLocks noChangeShapeType="1"/>
            </p:cNvSpPr>
            <p:nvPr/>
          </p:nvSpPr>
          <p:spPr bwMode="auto">
            <a:xfrm>
              <a:off x="4115" y="2055"/>
              <a:ext cx="254" cy="36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8794" name="Freeform 10"/>
            <p:cNvSpPr>
              <a:spLocks/>
            </p:cNvSpPr>
            <p:nvPr/>
          </p:nvSpPr>
          <p:spPr bwMode="auto">
            <a:xfrm>
              <a:off x="3625" y="2413"/>
              <a:ext cx="669" cy="73"/>
            </a:xfrm>
            <a:custGeom>
              <a:avLst/>
              <a:gdLst>
                <a:gd name="T0" fmla="*/ 0 w 675"/>
                <a:gd name="T1" fmla="*/ 64 h 76"/>
                <a:gd name="T2" fmla="*/ 303 w 675"/>
                <a:gd name="T3" fmla="*/ 0 h 76"/>
                <a:gd name="T4" fmla="*/ 651 w 675"/>
                <a:gd name="T5" fmla="*/ 63 h 76"/>
                <a:gd name="T6" fmla="*/ 0 60000 65536"/>
                <a:gd name="T7" fmla="*/ 0 60000 65536"/>
                <a:gd name="T8" fmla="*/ 0 60000 65536"/>
              </a:gdLst>
              <a:ahLst/>
              <a:cxnLst>
                <a:cxn ang="T6">
                  <a:pos x="T0" y="T1"/>
                </a:cxn>
                <a:cxn ang="T7">
                  <a:pos x="T2" y="T3"/>
                </a:cxn>
                <a:cxn ang="T8">
                  <a:pos x="T4" y="T5"/>
                </a:cxn>
              </a:cxnLst>
              <a:rect l="0" t="0" r="r" b="b"/>
              <a:pathLst>
                <a:path w="675" h="76">
                  <a:moveTo>
                    <a:pt x="0" y="76"/>
                  </a:moveTo>
                  <a:cubicBezTo>
                    <a:pt x="52" y="63"/>
                    <a:pt x="203" y="0"/>
                    <a:pt x="315" y="0"/>
                  </a:cubicBezTo>
                  <a:cubicBezTo>
                    <a:pt x="427" y="0"/>
                    <a:pt x="600" y="60"/>
                    <a:pt x="675" y="7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795" name="Freeform 11"/>
            <p:cNvSpPr>
              <a:spLocks/>
            </p:cNvSpPr>
            <p:nvPr/>
          </p:nvSpPr>
          <p:spPr bwMode="auto">
            <a:xfrm flipH="1" flipV="1">
              <a:off x="3596" y="2687"/>
              <a:ext cx="669" cy="72"/>
            </a:xfrm>
            <a:custGeom>
              <a:avLst/>
              <a:gdLst>
                <a:gd name="T0" fmla="*/ 0 w 675"/>
                <a:gd name="T1" fmla="*/ 61 h 76"/>
                <a:gd name="T2" fmla="*/ 303 w 675"/>
                <a:gd name="T3" fmla="*/ 0 h 76"/>
                <a:gd name="T4" fmla="*/ 651 w 675"/>
                <a:gd name="T5" fmla="*/ 60 h 76"/>
                <a:gd name="T6" fmla="*/ 0 60000 65536"/>
                <a:gd name="T7" fmla="*/ 0 60000 65536"/>
                <a:gd name="T8" fmla="*/ 0 60000 65536"/>
              </a:gdLst>
              <a:ahLst/>
              <a:cxnLst>
                <a:cxn ang="T6">
                  <a:pos x="T0" y="T1"/>
                </a:cxn>
                <a:cxn ang="T7">
                  <a:pos x="T2" y="T3"/>
                </a:cxn>
                <a:cxn ang="T8">
                  <a:pos x="T4" y="T5"/>
                </a:cxn>
              </a:cxnLst>
              <a:rect l="0" t="0" r="r" b="b"/>
              <a:pathLst>
                <a:path w="675" h="76">
                  <a:moveTo>
                    <a:pt x="0" y="76"/>
                  </a:moveTo>
                  <a:cubicBezTo>
                    <a:pt x="52" y="63"/>
                    <a:pt x="203" y="0"/>
                    <a:pt x="315" y="0"/>
                  </a:cubicBezTo>
                  <a:cubicBezTo>
                    <a:pt x="427" y="0"/>
                    <a:pt x="600" y="60"/>
                    <a:pt x="675" y="7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6</a:t>
            </a:r>
            <a:r>
              <a:rPr lang="en-US" altLang="zh-CN" b="1" smtClean="0">
                <a:latin typeface="宋体" pitchFamily="2" charset="-122"/>
                <a:ea typeface="黑体" pitchFamily="2" charset="-122"/>
              </a:rPr>
              <a:t> </a:t>
            </a:r>
            <a:r>
              <a:rPr lang="zh-CN" altLang="en-US" b="1" smtClean="0">
                <a:latin typeface="宋体" pitchFamily="2" charset="-122"/>
              </a:rPr>
              <a:t>流图中的循环</a:t>
            </a:r>
          </a:p>
        </p:txBody>
      </p:sp>
      <p:sp>
        <p:nvSpPr>
          <p:cNvPr id="197837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9.</a:t>
            </a:r>
            <a:r>
              <a:rPr lang="en-US" altLang="zh-CN" b="1" smtClean="0"/>
              <a:t>6.3 </a:t>
            </a:r>
            <a:r>
              <a:rPr lang="zh-CN" altLang="en-US" b="1" smtClean="0"/>
              <a:t>流图的深度</a:t>
            </a:r>
          </a:p>
          <a:p>
            <a:r>
              <a:rPr lang="zh-CN" altLang="en-US" b="1" smtClean="0"/>
              <a:t>深度是在无环路径上的</a:t>
            </a:r>
          </a:p>
          <a:p>
            <a:pPr>
              <a:buFontTx/>
              <a:buNone/>
            </a:pPr>
            <a:r>
              <a:rPr lang="zh-CN" altLang="en-US" b="1" smtClean="0"/>
              <a:t>最大后撤边数</a:t>
            </a:r>
          </a:p>
          <a:p>
            <a:pPr lvl="1"/>
            <a:r>
              <a:rPr lang="zh-CN" altLang="en-US" b="1" smtClean="0"/>
              <a:t>深度不大于流图中</a:t>
            </a:r>
          </a:p>
          <a:p>
            <a:pPr lvl="1">
              <a:buFontTx/>
              <a:buNone/>
            </a:pPr>
            <a:r>
              <a:rPr lang="zh-CN" altLang="en-US" b="1" smtClean="0"/>
              <a:t>	循环嵌套的层数</a:t>
            </a:r>
          </a:p>
          <a:p>
            <a:pPr lvl="1"/>
            <a:r>
              <a:rPr lang="zh-CN" altLang="en-US" b="1" smtClean="0"/>
              <a:t>该例深度为</a:t>
            </a:r>
            <a:r>
              <a:rPr lang="en-US" altLang="zh-CN" b="1" smtClean="0"/>
              <a:t>3</a:t>
            </a:r>
          </a:p>
          <a:p>
            <a:pPr lvl="1">
              <a:buFontTx/>
              <a:buNone/>
            </a:pPr>
            <a:r>
              <a:rPr lang="en-US" altLang="zh-CN" b="1" smtClean="0"/>
              <a:t>	10 </a:t>
            </a:r>
            <a:r>
              <a:rPr lang="en-US" altLang="zh-CN" b="1" smtClean="0">
                <a:sym typeface="Symbol" pitchFamily="18" charset="2"/>
              </a:rPr>
              <a:t></a:t>
            </a:r>
            <a:r>
              <a:rPr lang="en-US" altLang="zh-CN" b="1" smtClean="0"/>
              <a:t> 7 </a:t>
            </a:r>
            <a:r>
              <a:rPr lang="en-US" altLang="zh-CN" b="1" smtClean="0">
                <a:sym typeface="Symbol" pitchFamily="18" charset="2"/>
              </a:rPr>
              <a:t></a:t>
            </a:r>
            <a:r>
              <a:rPr lang="en-US" altLang="zh-CN" b="1" smtClean="0"/>
              <a:t> 4 </a:t>
            </a:r>
            <a:r>
              <a:rPr lang="en-US" altLang="zh-CN" b="1" smtClean="0">
                <a:sym typeface="Symbol" pitchFamily="18" charset="2"/>
              </a:rPr>
              <a:t></a:t>
            </a:r>
            <a:r>
              <a:rPr lang="en-US" altLang="zh-CN" b="1" smtClean="0"/>
              <a:t> 3</a:t>
            </a:r>
            <a:endParaRPr lang="zh-CN" altLang="en-US" smtClean="0"/>
          </a:p>
        </p:txBody>
      </p:sp>
      <p:grpSp>
        <p:nvGrpSpPr>
          <p:cNvPr id="119812" name="Group 40"/>
          <p:cNvGrpSpPr>
            <a:grpSpLocks/>
          </p:cNvGrpSpPr>
          <p:nvPr/>
        </p:nvGrpSpPr>
        <p:grpSpPr bwMode="auto">
          <a:xfrm>
            <a:off x="3844925" y="1314450"/>
            <a:ext cx="5092700" cy="5400675"/>
            <a:chOff x="2313" y="601"/>
            <a:chExt cx="3208" cy="3402"/>
          </a:xfrm>
        </p:grpSpPr>
        <p:sp>
          <p:nvSpPr>
            <p:cNvPr id="119813" name="Oval 41"/>
            <p:cNvSpPr>
              <a:spLocks noChangeArrowheads="1"/>
            </p:cNvSpPr>
            <p:nvPr/>
          </p:nvSpPr>
          <p:spPr bwMode="auto">
            <a:xfrm>
              <a:off x="4359" y="601"/>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1</a:t>
              </a:r>
            </a:p>
          </p:txBody>
        </p:sp>
        <p:sp>
          <p:nvSpPr>
            <p:cNvPr id="119814" name="Oval 42"/>
            <p:cNvSpPr>
              <a:spLocks noChangeArrowheads="1"/>
            </p:cNvSpPr>
            <p:nvPr/>
          </p:nvSpPr>
          <p:spPr bwMode="auto">
            <a:xfrm>
              <a:off x="4683" y="1132"/>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2</a:t>
              </a:r>
            </a:p>
          </p:txBody>
        </p:sp>
        <p:sp>
          <p:nvSpPr>
            <p:cNvPr id="119815" name="Oval 43"/>
            <p:cNvSpPr>
              <a:spLocks noChangeArrowheads="1"/>
            </p:cNvSpPr>
            <p:nvPr/>
          </p:nvSpPr>
          <p:spPr bwMode="auto">
            <a:xfrm>
              <a:off x="4021" y="1095"/>
              <a:ext cx="328" cy="33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3</a:t>
              </a:r>
            </a:p>
          </p:txBody>
        </p:sp>
        <p:sp>
          <p:nvSpPr>
            <p:cNvPr id="119816" name="Oval 44"/>
            <p:cNvSpPr>
              <a:spLocks noChangeArrowheads="1"/>
            </p:cNvSpPr>
            <p:nvPr/>
          </p:nvSpPr>
          <p:spPr bwMode="auto">
            <a:xfrm>
              <a:off x="3686" y="1594"/>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4</a:t>
              </a:r>
            </a:p>
          </p:txBody>
        </p:sp>
        <p:sp>
          <p:nvSpPr>
            <p:cNvPr id="119817" name="Oval 45"/>
            <p:cNvSpPr>
              <a:spLocks noChangeArrowheads="1"/>
            </p:cNvSpPr>
            <p:nvPr/>
          </p:nvSpPr>
          <p:spPr bwMode="auto">
            <a:xfrm>
              <a:off x="4024" y="2123"/>
              <a:ext cx="327"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5</a:t>
              </a:r>
            </a:p>
          </p:txBody>
        </p:sp>
        <p:sp>
          <p:nvSpPr>
            <p:cNvPr id="119818" name="Oval 46"/>
            <p:cNvSpPr>
              <a:spLocks noChangeArrowheads="1"/>
            </p:cNvSpPr>
            <p:nvPr/>
          </p:nvSpPr>
          <p:spPr bwMode="auto">
            <a:xfrm>
              <a:off x="3344" y="2097"/>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6</a:t>
              </a:r>
            </a:p>
          </p:txBody>
        </p:sp>
        <p:sp>
          <p:nvSpPr>
            <p:cNvPr id="119819" name="Oval 47"/>
            <p:cNvSpPr>
              <a:spLocks noChangeArrowheads="1"/>
            </p:cNvSpPr>
            <p:nvPr/>
          </p:nvSpPr>
          <p:spPr bwMode="auto">
            <a:xfrm>
              <a:off x="3006" y="2618"/>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7</a:t>
              </a:r>
            </a:p>
          </p:txBody>
        </p:sp>
        <p:sp>
          <p:nvSpPr>
            <p:cNvPr id="119820" name="Oval 48"/>
            <p:cNvSpPr>
              <a:spLocks noChangeArrowheads="1"/>
            </p:cNvSpPr>
            <p:nvPr/>
          </p:nvSpPr>
          <p:spPr bwMode="auto">
            <a:xfrm>
              <a:off x="2657" y="3136"/>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8</a:t>
              </a:r>
            </a:p>
          </p:txBody>
        </p:sp>
        <p:sp>
          <p:nvSpPr>
            <p:cNvPr id="119821" name="Oval 49"/>
            <p:cNvSpPr>
              <a:spLocks noChangeArrowheads="1"/>
            </p:cNvSpPr>
            <p:nvPr/>
          </p:nvSpPr>
          <p:spPr bwMode="auto">
            <a:xfrm>
              <a:off x="2995" y="3669"/>
              <a:ext cx="328"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marL="342900" indent="-342900" algn="just"/>
              <a:r>
                <a:rPr lang="en-US" altLang="zh-CN" sz="2800"/>
                <a:t>9</a:t>
              </a:r>
            </a:p>
          </p:txBody>
        </p:sp>
        <p:sp>
          <p:nvSpPr>
            <p:cNvPr id="119822" name="Oval 50"/>
            <p:cNvSpPr>
              <a:spLocks noChangeArrowheads="1"/>
            </p:cNvSpPr>
            <p:nvPr/>
          </p:nvSpPr>
          <p:spPr bwMode="auto">
            <a:xfrm>
              <a:off x="2313" y="3645"/>
              <a:ext cx="328" cy="33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1600" tIns="28800" rIns="21600" bIns="46800"/>
            <a:lstStyle/>
            <a:p>
              <a:pPr marL="342900" indent="-342900" algn="just"/>
              <a:r>
                <a:rPr lang="en-US" altLang="zh-CN" sz="2400"/>
                <a:t>10</a:t>
              </a:r>
            </a:p>
          </p:txBody>
        </p:sp>
        <p:sp>
          <p:nvSpPr>
            <p:cNvPr id="119823" name="Line 51"/>
            <p:cNvSpPr>
              <a:spLocks noChangeShapeType="1"/>
            </p:cNvSpPr>
            <p:nvPr/>
          </p:nvSpPr>
          <p:spPr bwMode="auto">
            <a:xfrm flipH="1">
              <a:off x="4280" y="921"/>
              <a:ext cx="199" cy="21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9824" name="Line 52"/>
            <p:cNvSpPr>
              <a:spLocks noChangeShapeType="1"/>
            </p:cNvSpPr>
            <p:nvPr/>
          </p:nvSpPr>
          <p:spPr bwMode="auto">
            <a:xfrm flipH="1">
              <a:off x="3321" y="2445"/>
              <a:ext cx="776" cy="305"/>
            </a:xfrm>
            <a:prstGeom prst="line">
              <a:avLst/>
            </a:prstGeom>
            <a:noFill/>
            <a:ln w="25400">
              <a:solidFill>
                <a:srgbClr val="FF00FF"/>
              </a:solidFill>
              <a:prstDash val="lgDash"/>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9825" name="Freeform 53"/>
            <p:cNvSpPr>
              <a:spLocks/>
            </p:cNvSpPr>
            <p:nvPr/>
          </p:nvSpPr>
          <p:spPr bwMode="auto">
            <a:xfrm>
              <a:off x="2984" y="1415"/>
              <a:ext cx="1690" cy="2015"/>
            </a:xfrm>
            <a:custGeom>
              <a:avLst/>
              <a:gdLst>
                <a:gd name="T0" fmla="*/ 0 w 2190"/>
                <a:gd name="T1" fmla="*/ 964 h 2562"/>
                <a:gd name="T2" fmla="*/ 383 w 2190"/>
                <a:gd name="T3" fmla="*/ 935 h 2562"/>
                <a:gd name="T4" fmla="*/ 697 w 2190"/>
                <a:gd name="T5" fmla="*/ 694 h 2562"/>
                <a:gd name="T6" fmla="*/ 755 w 2190"/>
                <a:gd name="T7" fmla="*/ 310 h 2562"/>
                <a:gd name="T8" fmla="*/ 570 w 2190"/>
                <a:gd name="T9" fmla="*/ 0 h 25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90" h="2562">
                  <a:moveTo>
                    <a:pt x="0" y="2520"/>
                  </a:moveTo>
                  <a:cubicBezTo>
                    <a:pt x="180" y="2508"/>
                    <a:pt x="753" y="2562"/>
                    <a:pt x="1080" y="2445"/>
                  </a:cubicBezTo>
                  <a:cubicBezTo>
                    <a:pt x="1407" y="2328"/>
                    <a:pt x="1790" y="2087"/>
                    <a:pt x="1965" y="1815"/>
                  </a:cubicBezTo>
                  <a:cubicBezTo>
                    <a:pt x="2140" y="1543"/>
                    <a:pt x="2190" y="1112"/>
                    <a:pt x="2130" y="810"/>
                  </a:cubicBezTo>
                  <a:cubicBezTo>
                    <a:pt x="2070" y="508"/>
                    <a:pt x="1714" y="169"/>
                    <a:pt x="1605" y="0"/>
                  </a:cubicBezTo>
                </a:path>
              </a:pathLst>
            </a:custGeom>
            <a:noFill/>
            <a:ln w="25400" cap="flat">
              <a:solidFill>
                <a:srgbClr val="00FF00"/>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826" name="Freeform 54"/>
            <p:cNvSpPr>
              <a:spLocks/>
            </p:cNvSpPr>
            <p:nvPr/>
          </p:nvSpPr>
          <p:spPr bwMode="auto">
            <a:xfrm>
              <a:off x="2379" y="2775"/>
              <a:ext cx="606" cy="874"/>
            </a:xfrm>
            <a:custGeom>
              <a:avLst/>
              <a:gdLst>
                <a:gd name="T0" fmla="*/ 39 w 785"/>
                <a:gd name="T1" fmla="*/ 427 h 1110"/>
                <a:gd name="T2" fmla="*/ 2 w 785"/>
                <a:gd name="T3" fmla="*/ 328 h 1110"/>
                <a:gd name="T4" fmla="*/ 29 w 785"/>
                <a:gd name="T5" fmla="*/ 185 h 1110"/>
                <a:gd name="T6" fmla="*/ 130 w 785"/>
                <a:gd name="T7" fmla="*/ 46 h 1110"/>
                <a:gd name="T8" fmla="*/ 279 w 785"/>
                <a:gd name="T9" fmla="*/ 0 h 1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5" h="1110">
                  <a:moveTo>
                    <a:pt x="110" y="1110"/>
                  </a:moveTo>
                  <a:cubicBezTo>
                    <a:pt x="93" y="1068"/>
                    <a:pt x="10" y="960"/>
                    <a:pt x="5" y="855"/>
                  </a:cubicBezTo>
                  <a:cubicBezTo>
                    <a:pt x="0" y="750"/>
                    <a:pt x="20" y="603"/>
                    <a:pt x="80" y="480"/>
                  </a:cubicBezTo>
                  <a:cubicBezTo>
                    <a:pt x="140" y="357"/>
                    <a:pt x="248" y="200"/>
                    <a:pt x="365" y="120"/>
                  </a:cubicBezTo>
                  <a:cubicBezTo>
                    <a:pt x="482" y="40"/>
                    <a:pt x="698" y="25"/>
                    <a:pt x="785" y="0"/>
                  </a:cubicBezTo>
                </a:path>
              </a:pathLst>
            </a:custGeom>
            <a:noFill/>
            <a:ln w="25400" cap="flat">
              <a:solidFill>
                <a:srgbClr val="00FF00"/>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827" name="Freeform 55"/>
            <p:cNvSpPr>
              <a:spLocks/>
            </p:cNvSpPr>
            <p:nvPr/>
          </p:nvSpPr>
          <p:spPr bwMode="auto">
            <a:xfrm>
              <a:off x="3332" y="729"/>
              <a:ext cx="2189" cy="3095"/>
            </a:xfrm>
            <a:custGeom>
              <a:avLst/>
              <a:gdLst>
                <a:gd name="T0" fmla="*/ 0 w 2837"/>
                <a:gd name="T1" fmla="*/ 1509 h 3933"/>
                <a:gd name="T2" fmla="*/ 346 w 2837"/>
                <a:gd name="T3" fmla="*/ 1468 h 3933"/>
                <a:gd name="T4" fmla="*/ 601 w 2837"/>
                <a:gd name="T5" fmla="*/ 1353 h 3933"/>
                <a:gd name="T6" fmla="*/ 840 w 2837"/>
                <a:gd name="T7" fmla="*/ 1146 h 3933"/>
                <a:gd name="T8" fmla="*/ 984 w 2837"/>
                <a:gd name="T9" fmla="*/ 824 h 3933"/>
                <a:gd name="T10" fmla="*/ 973 w 2837"/>
                <a:gd name="T11" fmla="*/ 409 h 3933"/>
                <a:gd name="T12" fmla="*/ 835 w 2837"/>
                <a:gd name="T13" fmla="*/ 122 h 3933"/>
                <a:gd name="T14" fmla="*/ 622 w 2837"/>
                <a:gd name="T15" fmla="*/ 0 h 39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37" h="3933">
                  <a:moveTo>
                    <a:pt x="0" y="3933"/>
                  </a:moveTo>
                  <a:cubicBezTo>
                    <a:pt x="162" y="3916"/>
                    <a:pt x="693" y="3895"/>
                    <a:pt x="975" y="3828"/>
                  </a:cubicBezTo>
                  <a:cubicBezTo>
                    <a:pt x="1257" y="3761"/>
                    <a:pt x="1463" y="3668"/>
                    <a:pt x="1695" y="3528"/>
                  </a:cubicBezTo>
                  <a:cubicBezTo>
                    <a:pt x="1927" y="3388"/>
                    <a:pt x="2190" y="3218"/>
                    <a:pt x="2370" y="2988"/>
                  </a:cubicBezTo>
                  <a:cubicBezTo>
                    <a:pt x="2550" y="2758"/>
                    <a:pt x="2713" y="2468"/>
                    <a:pt x="2775" y="2148"/>
                  </a:cubicBezTo>
                  <a:cubicBezTo>
                    <a:pt x="2837" y="1828"/>
                    <a:pt x="2815" y="1373"/>
                    <a:pt x="2745" y="1068"/>
                  </a:cubicBezTo>
                  <a:cubicBezTo>
                    <a:pt x="2675" y="763"/>
                    <a:pt x="2520" y="496"/>
                    <a:pt x="2355" y="318"/>
                  </a:cubicBezTo>
                  <a:cubicBezTo>
                    <a:pt x="2190" y="140"/>
                    <a:pt x="1878" y="66"/>
                    <a:pt x="1753" y="0"/>
                  </a:cubicBezTo>
                </a:path>
              </a:pathLst>
            </a:custGeom>
            <a:noFill/>
            <a:ln w="25400" cap="flat">
              <a:solidFill>
                <a:srgbClr val="00FF00"/>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828" name="Line 56"/>
            <p:cNvSpPr>
              <a:spLocks noChangeShapeType="1"/>
            </p:cNvSpPr>
            <p:nvPr/>
          </p:nvSpPr>
          <p:spPr bwMode="auto">
            <a:xfrm flipH="1">
              <a:off x="3955" y="1419"/>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9829" name="Line 57"/>
            <p:cNvSpPr>
              <a:spLocks noChangeShapeType="1"/>
            </p:cNvSpPr>
            <p:nvPr/>
          </p:nvSpPr>
          <p:spPr bwMode="auto">
            <a:xfrm flipH="1">
              <a:off x="3622" y="1937"/>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9830" name="Line 58"/>
            <p:cNvSpPr>
              <a:spLocks noChangeShapeType="1"/>
            </p:cNvSpPr>
            <p:nvPr/>
          </p:nvSpPr>
          <p:spPr bwMode="auto">
            <a:xfrm flipH="1">
              <a:off x="2926" y="2964"/>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9831" name="Line 59"/>
            <p:cNvSpPr>
              <a:spLocks noChangeShapeType="1"/>
            </p:cNvSpPr>
            <p:nvPr/>
          </p:nvSpPr>
          <p:spPr bwMode="auto">
            <a:xfrm flipH="1">
              <a:off x="3260" y="2443"/>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9832" name="Line 60"/>
            <p:cNvSpPr>
              <a:spLocks noChangeShapeType="1"/>
            </p:cNvSpPr>
            <p:nvPr/>
          </p:nvSpPr>
          <p:spPr bwMode="auto">
            <a:xfrm flipH="1">
              <a:off x="2592" y="3483"/>
              <a:ext cx="199" cy="21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9833" name="Line 61"/>
            <p:cNvSpPr>
              <a:spLocks noChangeShapeType="1"/>
            </p:cNvSpPr>
            <p:nvPr/>
          </p:nvSpPr>
          <p:spPr bwMode="auto">
            <a:xfrm>
              <a:off x="2868" y="3482"/>
              <a:ext cx="200"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9834" name="Line 62"/>
            <p:cNvSpPr>
              <a:spLocks noChangeShapeType="1"/>
            </p:cNvSpPr>
            <p:nvPr/>
          </p:nvSpPr>
          <p:spPr bwMode="auto">
            <a:xfrm>
              <a:off x="4569" y="946"/>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9835" name="Line 63"/>
            <p:cNvSpPr>
              <a:spLocks noChangeShapeType="1"/>
            </p:cNvSpPr>
            <p:nvPr/>
          </p:nvSpPr>
          <p:spPr bwMode="auto">
            <a:xfrm>
              <a:off x="3910" y="1937"/>
              <a:ext cx="199" cy="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9836" name="Freeform 64"/>
            <p:cNvSpPr>
              <a:spLocks/>
            </p:cNvSpPr>
            <p:nvPr/>
          </p:nvSpPr>
          <p:spPr bwMode="auto">
            <a:xfrm>
              <a:off x="3074" y="1737"/>
              <a:ext cx="605" cy="873"/>
            </a:xfrm>
            <a:custGeom>
              <a:avLst/>
              <a:gdLst>
                <a:gd name="T0" fmla="*/ 39 w 785"/>
                <a:gd name="T1" fmla="*/ 425 h 1110"/>
                <a:gd name="T2" fmla="*/ 2 w 785"/>
                <a:gd name="T3" fmla="*/ 327 h 1110"/>
                <a:gd name="T4" fmla="*/ 29 w 785"/>
                <a:gd name="T5" fmla="*/ 184 h 1110"/>
                <a:gd name="T6" fmla="*/ 129 w 785"/>
                <a:gd name="T7" fmla="*/ 46 h 1110"/>
                <a:gd name="T8" fmla="*/ 277 w 785"/>
                <a:gd name="T9" fmla="*/ 0 h 1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5" h="1110">
                  <a:moveTo>
                    <a:pt x="110" y="1110"/>
                  </a:moveTo>
                  <a:cubicBezTo>
                    <a:pt x="93" y="1068"/>
                    <a:pt x="10" y="960"/>
                    <a:pt x="5" y="855"/>
                  </a:cubicBezTo>
                  <a:cubicBezTo>
                    <a:pt x="0" y="750"/>
                    <a:pt x="20" y="603"/>
                    <a:pt x="80" y="480"/>
                  </a:cubicBezTo>
                  <a:cubicBezTo>
                    <a:pt x="140" y="357"/>
                    <a:pt x="248" y="200"/>
                    <a:pt x="365" y="120"/>
                  </a:cubicBezTo>
                  <a:cubicBezTo>
                    <a:pt x="482" y="40"/>
                    <a:pt x="698" y="25"/>
                    <a:pt x="785" y="0"/>
                  </a:cubicBezTo>
                </a:path>
              </a:pathLst>
            </a:custGeom>
            <a:noFill/>
            <a:ln w="25400" cap="flat">
              <a:solidFill>
                <a:srgbClr val="00FF00"/>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837" name="Freeform 65"/>
            <p:cNvSpPr>
              <a:spLocks/>
            </p:cNvSpPr>
            <p:nvPr/>
          </p:nvSpPr>
          <p:spPr bwMode="auto">
            <a:xfrm>
              <a:off x="3668" y="1211"/>
              <a:ext cx="324" cy="395"/>
            </a:xfrm>
            <a:custGeom>
              <a:avLst/>
              <a:gdLst>
                <a:gd name="T0" fmla="*/ 43 w 420"/>
                <a:gd name="T1" fmla="*/ 193 h 502"/>
                <a:gd name="T2" fmla="*/ 5 w 420"/>
                <a:gd name="T3" fmla="*/ 140 h 502"/>
                <a:gd name="T4" fmla="*/ 11 w 420"/>
                <a:gd name="T5" fmla="*/ 60 h 502"/>
                <a:gd name="T6" fmla="*/ 64 w 420"/>
                <a:gd name="T7" fmla="*/ 8 h 502"/>
                <a:gd name="T8" fmla="*/ 149 w 420"/>
                <a:gd name="T9" fmla="*/ 13 h 5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0" h="502">
                  <a:moveTo>
                    <a:pt x="120" y="502"/>
                  </a:moveTo>
                  <a:cubicBezTo>
                    <a:pt x="103" y="479"/>
                    <a:pt x="30" y="423"/>
                    <a:pt x="15" y="365"/>
                  </a:cubicBezTo>
                  <a:cubicBezTo>
                    <a:pt x="0" y="307"/>
                    <a:pt x="3" y="212"/>
                    <a:pt x="30" y="155"/>
                  </a:cubicBezTo>
                  <a:cubicBezTo>
                    <a:pt x="57" y="98"/>
                    <a:pt x="115" y="40"/>
                    <a:pt x="180" y="20"/>
                  </a:cubicBezTo>
                  <a:cubicBezTo>
                    <a:pt x="245" y="0"/>
                    <a:pt x="370" y="32"/>
                    <a:pt x="420" y="35"/>
                  </a:cubicBezTo>
                </a:path>
              </a:pathLst>
            </a:custGeom>
            <a:noFill/>
            <a:ln w="25400" cap="flat">
              <a:solidFill>
                <a:srgbClr val="00FF00"/>
              </a:solidFill>
              <a:prstDash val="lgDash"/>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838" name="Line 66"/>
            <p:cNvSpPr>
              <a:spLocks noChangeShapeType="1"/>
            </p:cNvSpPr>
            <p:nvPr/>
          </p:nvSpPr>
          <p:spPr bwMode="auto">
            <a:xfrm flipH="1">
              <a:off x="4339" y="1299"/>
              <a:ext cx="324" cy="45"/>
            </a:xfrm>
            <a:prstGeom prst="line">
              <a:avLst/>
            </a:prstGeom>
            <a:noFill/>
            <a:ln w="25400">
              <a:solidFill>
                <a:srgbClr val="FF00FF"/>
              </a:solidFill>
              <a:prstDash val="lgDash"/>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78371">
                                            <p:txEl>
                                              <p:pRg st="3" end="3"/>
                                            </p:txEl>
                                          </p:spTgt>
                                        </p:tgtEl>
                                        <p:attrNameLst>
                                          <p:attrName>style.visibility</p:attrName>
                                        </p:attrNameLst>
                                      </p:cBhvr>
                                      <p:to>
                                        <p:strVal val="visible"/>
                                      </p:to>
                                    </p:set>
                                    <p:animEffect transition="in" filter="box(in)">
                                      <p:cBhvr>
                                        <p:cTn id="7" dur="500"/>
                                        <p:tgtEl>
                                          <p:spTgt spid="1978371">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978371">
                                            <p:txEl>
                                              <p:pRg st="4" end="4"/>
                                            </p:txEl>
                                          </p:spTgt>
                                        </p:tgtEl>
                                        <p:attrNameLst>
                                          <p:attrName>style.visibility</p:attrName>
                                        </p:attrNameLst>
                                      </p:cBhvr>
                                      <p:to>
                                        <p:strVal val="visible"/>
                                      </p:to>
                                    </p:set>
                                    <p:animEffect transition="in" filter="box(in)">
                                      <p:cBhvr>
                                        <p:cTn id="10" dur="500"/>
                                        <p:tgtEl>
                                          <p:spTgt spid="1978371">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978371">
                                            <p:txEl>
                                              <p:pRg st="5" end="5"/>
                                            </p:txEl>
                                          </p:spTgt>
                                        </p:tgtEl>
                                        <p:attrNameLst>
                                          <p:attrName>style.visibility</p:attrName>
                                        </p:attrNameLst>
                                      </p:cBhvr>
                                      <p:to>
                                        <p:strVal val="visible"/>
                                      </p:to>
                                    </p:set>
                                    <p:animEffect transition="in" filter="box(in)">
                                      <p:cBhvr>
                                        <p:cTn id="15" dur="500"/>
                                        <p:tgtEl>
                                          <p:spTgt spid="1978371">
                                            <p:txEl>
                                              <p:pRg st="5" end="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978371">
                                            <p:txEl>
                                              <p:pRg st="6" end="6"/>
                                            </p:txEl>
                                          </p:spTgt>
                                        </p:tgtEl>
                                        <p:attrNameLst>
                                          <p:attrName>style.visibility</p:attrName>
                                        </p:attrNameLst>
                                      </p:cBhvr>
                                      <p:to>
                                        <p:strVal val="visible"/>
                                      </p:to>
                                    </p:set>
                                    <p:animEffect transition="in" filter="box(in)">
                                      <p:cBhvr>
                                        <p:cTn id="18" dur="500"/>
                                        <p:tgtEl>
                                          <p:spTgt spid="19783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6</a:t>
            </a:r>
            <a:r>
              <a:rPr lang="en-US" altLang="zh-CN" b="1" smtClean="0">
                <a:latin typeface="宋体" pitchFamily="2" charset="-122"/>
                <a:ea typeface="黑体" pitchFamily="2" charset="-122"/>
              </a:rPr>
              <a:t> </a:t>
            </a:r>
            <a:r>
              <a:rPr lang="zh-CN" altLang="en-US" b="1" smtClean="0">
                <a:latin typeface="宋体" pitchFamily="2" charset="-122"/>
              </a:rPr>
              <a:t>流图中的循环</a:t>
            </a:r>
          </a:p>
        </p:txBody>
      </p:sp>
      <p:sp>
        <p:nvSpPr>
          <p:cNvPr id="1767427" name="Rectangle 3"/>
          <p:cNvSpPr>
            <a:spLocks noGrp="1" noChangeArrowheads="1"/>
          </p:cNvSpPr>
          <p:nvPr>
            <p:ph idx="1"/>
          </p:nvPr>
        </p:nvSpPr>
        <p:spPr>
          <a:xfrm>
            <a:off x="287338" y="1438275"/>
            <a:ext cx="8564562" cy="5038725"/>
          </a:xfrm>
          <a:noFill/>
        </p:spPr>
        <p:txBody>
          <a:bodyPr/>
          <a:lstStyle/>
          <a:p>
            <a:pPr>
              <a:buFontTx/>
              <a:buNone/>
            </a:pPr>
            <a:r>
              <a:rPr lang="zh-CN" altLang="en-US" b="1" smtClean="0">
                <a:ea typeface="黑体" pitchFamily="2" charset="-122"/>
              </a:rPr>
              <a:t>9.</a:t>
            </a:r>
            <a:r>
              <a:rPr lang="en-US" altLang="zh-CN" b="1" smtClean="0">
                <a:ea typeface="黑体" pitchFamily="2" charset="-122"/>
              </a:rPr>
              <a:t>6.4</a:t>
            </a:r>
            <a:r>
              <a:rPr lang="en-US" altLang="zh-CN" b="1" smtClean="0">
                <a:latin typeface="宋体" pitchFamily="2" charset="-122"/>
                <a:ea typeface="黑体" pitchFamily="2" charset="-122"/>
              </a:rPr>
              <a:t> </a:t>
            </a:r>
            <a:r>
              <a:rPr lang="zh-CN" altLang="en-US" b="1" smtClean="0"/>
              <a:t>自</a:t>
            </a:r>
            <a:r>
              <a:rPr lang="zh-CN" altLang="en-US" b="1" smtClean="0">
                <a:latin typeface="宋体" pitchFamily="2" charset="-122"/>
              </a:rPr>
              <a:t>然循环</a:t>
            </a:r>
          </a:p>
          <a:p>
            <a:r>
              <a:rPr lang="zh-CN" altLang="en-US" b="1" smtClean="0"/>
              <a:t>自</a:t>
            </a:r>
            <a:r>
              <a:rPr lang="zh-CN" altLang="en-US" b="1" smtClean="0">
                <a:latin typeface="宋体" pitchFamily="2" charset="-122"/>
              </a:rPr>
              <a:t>然循环的性质</a:t>
            </a:r>
          </a:p>
          <a:p>
            <a:pPr lvl="1"/>
            <a:r>
              <a:rPr lang="zh-CN" altLang="en-US" b="1" smtClean="0"/>
              <a:t> 有唯一</a:t>
            </a:r>
            <a:r>
              <a:rPr lang="zh-CN" altLang="en-US" b="1" smtClean="0">
                <a:latin typeface="宋体" pitchFamily="2" charset="-122"/>
              </a:rPr>
              <a:t>的入口结点，叫做</a:t>
            </a:r>
            <a:r>
              <a:rPr lang="zh-CN" altLang="en-US" b="1" smtClean="0"/>
              <a:t>首结点</a:t>
            </a:r>
            <a:r>
              <a:rPr lang="zh-CN" altLang="en-US" b="1" smtClean="0">
                <a:latin typeface="宋体" pitchFamily="2" charset="-122"/>
              </a:rPr>
              <a:t>，首结点</a:t>
            </a:r>
            <a:r>
              <a:rPr lang="zh-CN" altLang="en-US" b="1" smtClean="0"/>
              <a:t>支配该循环中所有结点</a:t>
            </a:r>
            <a:endParaRPr lang="zh-CN" altLang="en-US" b="1" smtClean="0">
              <a:latin typeface="宋体" pitchFamily="2" charset="-122"/>
            </a:endParaRPr>
          </a:p>
          <a:p>
            <a:pPr lvl="1"/>
            <a:r>
              <a:rPr lang="zh-CN" altLang="en-US" b="1" smtClean="0"/>
              <a:t> 至少存在一条回边进入该循环首结点</a:t>
            </a:r>
          </a:p>
          <a:p>
            <a:r>
              <a:rPr lang="zh-CN" altLang="en-US" b="1" smtClean="0"/>
              <a:t>回边</a:t>
            </a:r>
            <a:r>
              <a:rPr lang="en-US" altLang="zh-CN" b="1" i="1" smtClean="0"/>
              <a:t>n</a:t>
            </a:r>
            <a:r>
              <a:rPr lang="en-US" altLang="zh-CN" b="1" smtClean="0"/>
              <a:t> </a:t>
            </a:r>
            <a:r>
              <a:rPr lang="en-US" altLang="zh-CN" b="1" smtClean="0">
                <a:sym typeface="Symbol" pitchFamily="18" charset="2"/>
              </a:rPr>
              <a:t></a:t>
            </a:r>
            <a:r>
              <a:rPr lang="en-US" altLang="zh-CN" b="1" smtClean="0"/>
              <a:t> </a:t>
            </a:r>
            <a:r>
              <a:rPr lang="en-US" altLang="zh-CN" b="1" i="1" smtClean="0"/>
              <a:t>d</a:t>
            </a:r>
            <a:r>
              <a:rPr lang="zh-CN" altLang="en-US" b="1" smtClean="0"/>
              <a:t>确定的自然循环</a:t>
            </a:r>
          </a:p>
          <a:p>
            <a:pPr lvl="1"/>
            <a:r>
              <a:rPr lang="en-US" altLang="zh-CN" b="1" i="1" smtClean="0"/>
              <a:t>d</a:t>
            </a:r>
            <a:r>
              <a:rPr lang="zh-CN" altLang="en-US" b="1" smtClean="0"/>
              <a:t>加上不经过</a:t>
            </a:r>
            <a:r>
              <a:rPr lang="en-US" altLang="zh-CN" b="1" i="1" smtClean="0"/>
              <a:t>d</a:t>
            </a:r>
            <a:r>
              <a:rPr lang="zh-CN" altLang="en-US" b="1" smtClean="0"/>
              <a:t>能到达</a:t>
            </a:r>
            <a:r>
              <a:rPr lang="en-US" altLang="zh-CN" b="1" i="1" smtClean="0"/>
              <a:t>n</a:t>
            </a:r>
            <a:r>
              <a:rPr lang="zh-CN" altLang="en-US" b="1" smtClean="0"/>
              <a:t>的所有结点</a:t>
            </a:r>
          </a:p>
          <a:p>
            <a:pPr lvl="1"/>
            <a:r>
              <a:rPr lang="zh-CN" altLang="en-US" b="1" smtClean="0"/>
              <a:t> 结点</a:t>
            </a:r>
            <a:r>
              <a:rPr lang="en-US" altLang="zh-CN" b="1" i="1" smtClean="0"/>
              <a:t>d</a:t>
            </a:r>
            <a:r>
              <a:rPr lang="zh-CN" altLang="en-US" b="1" smtClean="0"/>
              <a:t>是该循环的首结点</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67427">
                                            <p:txEl>
                                              <p:pRg st="4" end="4"/>
                                            </p:txEl>
                                          </p:spTgt>
                                        </p:tgtEl>
                                        <p:attrNameLst>
                                          <p:attrName>style.visibility</p:attrName>
                                        </p:attrNameLst>
                                      </p:cBhvr>
                                      <p:to>
                                        <p:strVal val="visible"/>
                                      </p:to>
                                    </p:set>
                                    <p:animEffect transition="in" filter="box(in)">
                                      <p:cBhvr>
                                        <p:cTn id="7" dur="500"/>
                                        <p:tgtEl>
                                          <p:spTgt spid="176742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767427">
                                            <p:txEl>
                                              <p:pRg st="5" end="5"/>
                                            </p:txEl>
                                          </p:spTgt>
                                        </p:tgtEl>
                                        <p:attrNameLst>
                                          <p:attrName>style.visibility</p:attrName>
                                        </p:attrNameLst>
                                      </p:cBhvr>
                                      <p:to>
                                        <p:strVal val="visible"/>
                                      </p:to>
                                    </p:set>
                                    <p:animEffect transition="in" filter="box(in)">
                                      <p:cBhvr>
                                        <p:cTn id="10" dur="500"/>
                                        <p:tgtEl>
                                          <p:spTgt spid="1767427">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767427">
                                            <p:txEl>
                                              <p:pRg st="6" end="6"/>
                                            </p:txEl>
                                          </p:spTgt>
                                        </p:tgtEl>
                                        <p:attrNameLst>
                                          <p:attrName>style.visibility</p:attrName>
                                        </p:attrNameLst>
                                      </p:cBhvr>
                                      <p:to>
                                        <p:strVal val="visible"/>
                                      </p:to>
                                    </p:set>
                                    <p:animEffect transition="in" filter="box(in)">
                                      <p:cBhvr>
                                        <p:cTn id="13" dur="500"/>
                                        <p:tgtEl>
                                          <p:spTgt spid="17674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6</a:t>
            </a:r>
            <a:r>
              <a:rPr lang="en-US" altLang="zh-CN" b="1" smtClean="0">
                <a:latin typeface="宋体" pitchFamily="2" charset="-122"/>
                <a:ea typeface="黑体" pitchFamily="2" charset="-122"/>
              </a:rPr>
              <a:t> </a:t>
            </a:r>
            <a:r>
              <a:rPr lang="zh-CN" altLang="en-US" b="1" smtClean="0">
                <a:latin typeface="宋体" pitchFamily="2" charset="-122"/>
              </a:rPr>
              <a:t>流图中的循环</a:t>
            </a:r>
          </a:p>
        </p:txBody>
      </p:sp>
      <p:sp>
        <p:nvSpPr>
          <p:cNvPr id="121859" name="Rectangle 3"/>
          <p:cNvSpPr>
            <a:spLocks noGrp="1" noChangeArrowheads="1"/>
          </p:cNvSpPr>
          <p:nvPr>
            <p:ph idx="1"/>
          </p:nvPr>
        </p:nvSpPr>
        <p:spPr>
          <a:xfrm>
            <a:off x="287338" y="1438275"/>
            <a:ext cx="8564562" cy="5399088"/>
          </a:xfrm>
          <a:noFill/>
        </p:spPr>
        <p:txBody>
          <a:bodyPr/>
          <a:lstStyle/>
          <a:p>
            <a:pPr>
              <a:buFontTx/>
              <a:buNone/>
            </a:pPr>
            <a:r>
              <a:rPr lang="zh-CN" altLang="en-US" b="1" smtClean="0">
                <a:ea typeface="黑体" pitchFamily="2" charset="-122"/>
              </a:rPr>
              <a:t>9.</a:t>
            </a:r>
            <a:r>
              <a:rPr lang="en-US" altLang="zh-CN" b="1" smtClean="0">
                <a:ea typeface="黑体" pitchFamily="2" charset="-122"/>
              </a:rPr>
              <a:t>6.4</a:t>
            </a:r>
            <a:r>
              <a:rPr lang="en-US" altLang="zh-CN" b="1" smtClean="0">
                <a:latin typeface="宋体" pitchFamily="2" charset="-122"/>
                <a:ea typeface="黑体" pitchFamily="2" charset="-122"/>
              </a:rPr>
              <a:t> </a:t>
            </a:r>
            <a:r>
              <a:rPr lang="zh-CN" altLang="en-US" b="1" smtClean="0"/>
              <a:t>自</a:t>
            </a:r>
            <a:r>
              <a:rPr lang="zh-CN" altLang="en-US" b="1" smtClean="0">
                <a:latin typeface="宋体" pitchFamily="2" charset="-122"/>
              </a:rPr>
              <a:t>然循环</a:t>
            </a:r>
            <a:endParaRPr lang="zh-CN" altLang="en-US" b="1" smtClean="0"/>
          </a:p>
          <a:p>
            <a:r>
              <a:rPr lang="zh-CN" altLang="en-US" b="1" smtClean="0">
                <a:latin typeface="宋体" pitchFamily="2" charset="-122"/>
              </a:rPr>
              <a:t>回边</a:t>
            </a:r>
            <a:r>
              <a:rPr lang="zh-CN" altLang="en-US" b="1" smtClean="0"/>
              <a:t>10 </a:t>
            </a:r>
            <a:r>
              <a:rPr lang="zh-CN" altLang="en-US" b="1" smtClean="0">
                <a:sym typeface="Symbol" pitchFamily="18" charset="2"/>
              </a:rPr>
              <a:t> </a:t>
            </a:r>
            <a:r>
              <a:rPr lang="zh-CN" altLang="en-US" b="1" smtClean="0"/>
              <a:t>7</a:t>
            </a:r>
            <a:endParaRPr lang="zh-CN" altLang="en-US" b="1" smtClean="0">
              <a:latin typeface="宋体" pitchFamily="2" charset="-122"/>
            </a:endParaRPr>
          </a:p>
          <a:p>
            <a:pPr>
              <a:buFontTx/>
              <a:buNone/>
            </a:pPr>
            <a:r>
              <a:rPr lang="zh-CN" altLang="en-US" b="1" smtClean="0"/>
              <a:t>  循环{7, 8, 10}</a:t>
            </a:r>
            <a:endParaRPr lang="zh-CN" altLang="en-US" b="1" smtClean="0">
              <a:latin typeface="宋体" pitchFamily="2" charset="-122"/>
            </a:endParaRPr>
          </a:p>
          <a:p>
            <a:r>
              <a:rPr lang="zh-CN" altLang="en-US" b="1" smtClean="0">
                <a:latin typeface="宋体" pitchFamily="2" charset="-122"/>
              </a:rPr>
              <a:t>回边</a:t>
            </a:r>
            <a:r>
              <a:rPr lang="zh-CN" altLang="en-US" b="1" smtClean="0"/>
              <a:t>7</a:t>
            </a:r>
            <a:r>
              <a:rPr lang="zh-CN" altLang="en-US" b="1" smtClean="0">
                <a:sym typeface="Symbol" pitchFamily="18" charset="2"/>
              </a:rPr>
              <a:t> </a:t>
            </a:r>
            <a:r>
              <a:rPr lang="zh-CN" altLang="en-US" b="1" smtClean="0"/>
              <a:t>4</a:t>
            </a:r>
          </a:p>
          <a:p>
            <a:pPr>
              <a:buFontTx/>
              <a:buNone/>
            </a:pPr>
            <a:r>
              <a:rPr lang="zh-CN" altLang="en-US" b="1" smtClean="0"/>
              <a:t>  循环{4, 5, 6, 7, 8, 10}</a:t>
            </a:r>
          </a:p>
          <a:p>
            <a:r>
              <a:rPr lang="zh-CN" altLang="en-US" b="1" smtClean="0">
                <a:latin typeface="宋体" pitchFamily="2" charset="-122"/>
              </a:rPr>
              <a:t>回边</a:t>
            </a:r>
            <a:r>
              <a:rPr lang="zh-CN" altLang="en-US" b="1" smtClean="0"/>
              <a:t>4 </a:t>
            </a:r>
            <a:r>
              <a:rPr lang="zh-CN" altLang="en-US" b="1" smtClean="0">
                <a:sym typeface="Symbol" pitchFamily="18" charset="2"/>
              </a:rPr>
              <a:t> </a:t>
            </a:r>
            <a:r>
              <a:rPr lang="zh-CN" altLang="en-US" b="1" smtClean="0"/>
              <a:t>3和8 </a:t>
            </a:r>
            <a:r>
              <a:rPr lang="zh-CN" altLang="en-US" b="1" smtClean="0">
                <a:sym typeface="Symbol" pitchFamily="18" charset="2"/>
              </a:rPr>
              <a:t> </a:t>
            </a:r>
            <a:r>
              <a:rPr lang="zh-CN" altLang="en-US" b="1" smtClean="0"/>
              <a:t>3</a:t>
            </a:r>
          </a:p>
          <a:p>
            <a:pPr>
              <a:buFontTx/>
              <a:buNone/>
            </a:pPr>
            <a:r>
              <a:rPr lang="zh-CN" altLang="en-US" b="1" smtClean="0"/>
              <a:t>  循环{3, 4, 5, 6, 7, 8, 10}</a:t>
            </a:r>
          </a:p>
          <a:p>
            <a:r>
              <a:rPr lang="zh-CN" altLang="en-US" b="1" smtClean="0">
                <a:latin typeface="宋体" pitchFamily="2" charset="-122"/>
              </a:rPr>
              <a:t>回边</a:t>
            </a:r>
            <a:r>
              <a:rPr lang="zh-CN" altLang="en-US" b="1" smtClean="0"/>
              <a:t>9 </a:t>
            </a:r>
            <a:r>
              <a:rPr lang="zh-CN" altLang="en-US" b="1" smtClean="0">
                <a:sym typeface="Symbol" pitchFamily="18" charset="2"/>
              </a:rPr>
              <a:t> </a:t>
            </a:r>
            <a:r>
              <a:rPr lang="zh-CN" altLang="en-US" b="1" smtClean="0"/>
              <a:t>1</a:t>
            </a:r>
            <a:endParaRPr lang="en-US" altLang="zh-CN" b="1" smtClean="0"/>
          </a:p>
          <a:p>
            <a:pPr>
              <a:buFontTx/>
              <a:buNone/>
            </a:pPr>
            <a:r>
              <a:rPr lang="zh-CN" altLang="en-US" b="1" smtClean="0"/>
              <a:t>{1, 2, 3, 4, 5, 6, 7, 8, 9, 10}</a:t>
            </a:r>
          </a:p>
        </p:txBody>
      </p:sp>
      <p:grpSp>
        <p:nvGrpSpPr>
          <p:cNvPr id="121860" name="Group 4"/>
          <p:cNvGrpSpPr>
            <a:grpSpLocks/>
          </p:cNvGrpSpPr>
          <p:nvPr/>
        </p:nvGrpSpPr>
        <p:grpSpPr bwMode="auto">
          <a:xfrm>
            <a:off x="4876800" y="1143000"/>
            <a:ext cx="4191000" cy="5638800"/>
            <a:chOff x="3072" y="720"/>
            <a:chExt cx="2640" cy="3552"/>
          </a:xfrm>
        </p:grpSpPr>
        <p:sp>
          <p:nvSpPr>
            <p:cNvPr id="121861" name="Oval 5"/>
            <p:cNvSpPr>
              <a:spLocks noChangeArrowheads="1"/>
            </p:cNvSpPr>
            <p:nvPr/>
          </p:nvSpPr>
          <p:spPr bwMode="auto">
            <a:xfrm>
              <a:off x="4216" y="720"/>
              <a:ext cx="374"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1</a:t>
              </a:r>
            </a:p>
          </p:txBody>
        </p:sp>
        <p:sp>
          <p:nvSpPr>
            <p:cNvPr id="121862" name="Oval 6"/>
            <p:cNvSpPr>
              <a:spLocks noChangeArrowheads="1"/>
            </p:cNvSpPr>
            <p:nvPr/>
          </p:nvSpPr>
          <p:spPr bwMode="auto">
            <a:xfrm>
              <a:off x="3647" y="1098"/>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2</a:t>
              </a:r>
            </a:p>
          </p:txBody>
        </p:sp>
        <p:sp>
          <p:nvSpPr>
            <p:cNvPr id="121863" name="Oval 7"/>
            <p:cNvSpPr>
              <a:spLocks noChangeArrowheads="1"/>
            </p:cNvSpPr>
            <p:nvPr/>
          </p:nvSpPr>
          <p:spPr bwMode="auto">
            <a:xfrm>
              <a:off x="4216" y="1343"/>
              <a:ext cx="374" cy="34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3</a:t>
              </a:r>
            </a:p>
          </p:txBody>
        </p:sp>
        <p:sp>
          <p:nvSpPr>
            <p:cNvPr id="121864" name="Oval 8"/>
            <p:cNvSpPr>
              <a:spLocks noChangeArrowheads="1"/>
            </p:cNvSpPr>
            <p:nvPr/>
          </p:nvSpPr>
          <p:spPr bwMode="auto">
            <a:xfrm>
              <a:off x="4242" y="1967"/>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4</a:t>
              </a:r>
            </a:p>
          </p:txBody>
        </p:sp>
        <p:sp>
          <p:nvSpPr>
            <p:cNvPr id="121865" name="Oval 9"/>
            <p:cNvSpPr>
              <a:spLocks noChangeArrowheads="1"/>
            </p:cNvSpPr>
            <p:nvPr/>
          </p:nvSpPr>
          <p:spPr bwMode="auto">
            <a:xfrm>
              <a:off x="3687" y="2331"/>
              <a:ext cx="374"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5</a:t>
              </a:r>
            </a:p>
          </p:txBody>
        </p:sp>
        <p:sp>
          <p:nvSpPr>
            <p:cNvPr id="121866" name="Oval 10"/>
            <p:cNvSpPr>
              <a:spLocks noChangeArrowheads="1"/>
            </p:cNvSpPr>
            <p:nvPr/>
          </p:nvSpPr>
          <p:spPr bwMode="auto">
            <a:xfrm>
              <a:off x="4773" y="2356"/>
              <a:ext cx="375" cy="34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6</a:t>
              </a:r>
            </a:p>
          </p:txBody>
        </p:sp>
        <p:sp>
          <p:nvSpPr>
            <p:cNvPr id="121867" name="Oval 11"/>
            <p:cNvSpPr>
              <a:spLocks noChangeArrowheads="1"/>
            </p:cNvSpPr>
            <p:nvPr/>
          </p:nvSpPr>
          <p:spPr bwMode="auto">
            <a:xfrm>
              <a:off x="4231" y="2736"/>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7</a:t>
              </a:r>
            </a:p>
          </p:txBody>
        </p:sp>
        <p:sp>
          <p:nvSpPr>
            <p:cNvPr id="121868" name="Oval 12"/>
            <p:cNvSpPr>
              <a:spLocks noChangeArrowheads="1"/>
            </p:cNvSpPr>
            <p:nvPr/>
          </p:nvSpPr>
          <p:spPr bwMode="auto">
            <a:xfrm>
              <a:off x="4242" y="3332"/>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8</a:t>
              </a:r>
            </a:p>
          </p:txBody>
        </p:sp>
        <p:sp>
          <p:nvSpPr>
            <p:cNvPr id="121869" name="Oval 13"/>
            <p:cNvSpPr>
              <a:spLocks noChangeArrowheads="1"/>
            </p:cNvSpPr>
            <p:nvPr/>
          </p:nvSpPr>
          <p:spPr bwMode="auto">
            <a:xfrm>
              <a:off x="3702" y="3698"/>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9200" tIns="28800" rIns="90000" bIns="46800"/>
            <a:lstStyle/>
            <a:p>
              <a:pPr algn="just"/>
              <a:r>
                <a:rPr lang="zh-CN" altLang="en-US" sz="2400"/>
                <a:t>9</a:t>
              </a:r>
            </a:p>
          </p:txBody>
        </p:sp>
        <p:sp>
          <p:nvSpPr>
            <p:cNvPr id="121870" name="Oval 14"/>
            <p:cNvSpPr>
              <a:spLocks noChangeArrowheads="1"/>
            </p:cNvSpPr>
            <p:nvPr/>
          </p:nvSpPr>
          <p:spPr bwMode="auto">
            <a:xfrm>
              <a:off x="4786" y="3723"/>
              <a:ext cx="375" cy="3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1600" tIns="28800" rIns="21600" bIns="46800"/>
            <a:lstStyle/>
            <a:p>
              <a:pPr algn="just"/>
              <a:r>
                <a:rPr lang="zh-CN" altLang="en-US" sz="2400"/>
                <a:t>10</a:t>
              </a:r>
            </a:p>
          </p:txBody>
        </p:sp>
        <p:sp>
          <p:nvSpPr>
            <p:cNvPr id="121871" name="Line 15"/>
            <p:cNvSpPr>
              <a:spLocks noChangeShapeType="1"/>
            </p:cNvSpPr>
            <p:nvPr/>
          </p:nvSpPr>
          <p:spPr bwMode="auto">
            <a:xfrm flipH="1">
              <a:off x="3969" y="991"/>
              <a:ext cx="251" cy="15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1872" name="Line 16"/>
            <p:cNvSpPr>
              <a:spLocks noChangeShapeType="1"/>
            </p:cNvSpPr>
            <p:nvPr/>
          </p:nvSpPr>
          <p:spPr bwMode="auto">
            <a:xfrm>
              <a:off x="4403" y="1062"/>
              <a:ext cx="0" cy="28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1873" name="Line 17"/>
            <p:cNvSpPr>
              <a:spLocks noChangeShapeType="1"/>
            </p:cNvSpPr>
            <p:nvPr/>
          </p:nvSpPr>
          <p:spPr bwMode="auto">
            <a:xfrm>
              <a:off x="4022" y="1345"/>
              <a:ext cx="200" cy="12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1874" name="Line 18"/>
            <p:cNvSpPr>
              <a:spLocks noChangeShapeType="1"/>
            </p:cNvSpPr>
            <p:nvPr/>
          </p:nvSpPr>
          <p:spPr bwMode="auto">
            <a:xfrm>
              <a:off x="4418" y="1696"/>
              <a:ext cx="0" cy="28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1875" name="Line 19"/>
            <p:cNvSpPr>
              <a:spLocks noChangeShapeType="1"/>
            </p:cNvSpPr>
            <p:nvPr/>
          </p:nvSpPr>
          <p:spPr bwMode="auto">
            <a:xfrm flipH="1">
              <a:off x="3995" y="2238"/>
              <a:ext cx="252" cy="15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1876" name="Line 20"/>
            <p:cNvSpPr>
              <a:spLocks noChangeShapeType="1"/>
            </p:cNvSpPr>
            <p:nvPr/>
          </p:nvSpPr>
          <p:spPr bwMode="auto">
            <a:xfrm>
              <a:off x="4590" y="2236"/>
              <a:ext cx="252" cy="15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1877" name="Line 21"/>
            <p:cNvSpPr>
              <a:spLocks noChangeShapeType="1"/>
            </p:cNvSpPr>
            <p:nvPr/>
          </p:nvSpPr>
          <p:spPr bwMode="auto">
            <a:xfrm>
              <a:off x="4035" y="2626"/>
              <a:ext cx="251"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1878" name="Line 22"/>
            <p:cNvSpPr>
              <a:spLocks noChangeShapeType="1"/>
            </p:cNvSpPr>
            <p:nvPr/>
          </p:nvSpPr>
          <p:spPr bwMode="auto">
            <a:xfrm flipH="1">
              <a:off x="4548" y="2640"/>
              <a:ext cx="252"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1879" name="Line 23"/>
            <p:cNvSpPr>
              <a:spLocks noChangeShapeType="1"/>
            </p:cNvSpPr>
            <p:nvPr/>
          </p:nvSpPr>
          <p:spPr bwMode="auto">
            <a:xfrm>
              <a:off x="4429" y="3078"/>
              <a:ext cx="0" cy="27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1880" name="Line 24"/>
            <p:cNvSpPr>
              <a:spLocks noChangeShapeType="1"/>
            </p:cNvSpPr>
            <p:nvPr/>
          </p:nvSpPr>
          <p:spPr bwMode="auto">
            <a:xfrm>
              <a:off x="4588" y="3617"/>
              <a:ext cx="254"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1881" name="Line 25"/>
            <p:cNvSpPr>
              <a:spLocks noChangeShapeType="1"/>
            </p:cNvSpPr>
            <p:nvPr/>
          </p:nvSpPr>
          <p:spPr bwMode="auto">
            <a:xfrm flipH="1">
              <a:off x="4022" y="3617"/>
              <a:ext cx="253"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1882" name="Freeform 26"/>
            <p:cNvSpPr>
              <a:spLocks/>
            </p:cNvSpPr>
            <p:nvPr/>
          </p:nvSpPr>
          <p:spPr bwMode="auto">
            <a:xfrm>
              <a:off x="4588" y="2099"/>
              <a:ext cx="743" cy="830"/>
            </a:xfrm>
            <a:custGeom>
              <a:avLst/>
              <a:gdLst>
                <a:gd name="T0" fmla="*/ 0 w 842"/>
                <a:gd name="T1" fmla="*/ 447 h 1020"/>
                <a:gd name="T2" fmla="*/ 309 w 842"/>
                <a:gd name="T3" fmla="*/ 389 h 1020"/>
                <a:gd name="T4" fmla="*/ 509 w 842"/>
                <a:gd name="T5" fmla="*/ 218 h 1020"/>
                <a:gd name="T6" fmla="*/ 319 w 842"/>
                <a:gd name="T7" fmla="*/ 66 h 1020"/>
                <a:gd name="T8" fmla="*/ 9 w 842"/>
                <a:gd name="T9" fmla="*/ 0 h 10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2" h="1020">
                  <a:moveTo>
                    <a:pt x="0" y="1020"/>
                  </a:moveTo>
                  <a:cubicBezTo>
                    <a:pt x="85" y="998"/>
                    <a:pt x="370" y="973"/>
                    <a:pt x="510" y="886"/>
                  </a:cubicBezTo>
                  <a:cubicBezTo>
                    <a:pt x="650" y="799"/>
                    <a:pt x="838" y="618"/>
                    <a:pt x="840" y="496"/>
                  </a:cubicBezTo>
                  <a:cubicBezTo>
                    <a:pt x="842" y="374"/>
                    <a:pt x="663" y="234"/>
                    <a:pt x="525" y="151"/>
                  </a:cubicBezTo>
                  <a:cubicBezTo>
                    <a:pt x="387" y="68"/>
                    <a:pt x="120" y="32"/>
                    <a:pt x="14" y="0"/>
                  </a:cubicBezTo>
                </a:path>
              </a:pathLst>
            </a:custGeom>
            <a:noFill/>
            <a:ln w="25400">
              <a:solidFill>
                <a:srgbClr val="00FF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83" name="Freeform 27"/>
            <p:cNvSpPr>
              <a:spLocks/>
            </p:cNvSpPr>
            <p:nvPr/>
          </p:nvSpPr>
          <p:spPr bwMode="auto">
            <a:xfrm>
              <a:off x="3072" y="814"/>
              <a:ext cx="1148" cy="3157"/>
            </a:xfrm>
            <a:custGeom>
              <a:avLst/>
              <a:gdLst>
                <a:gd name="T0" fmla="*/ 443 w 1302"/>
                <a:gd name="T1" fmla="*/ 1692 h 3880"/>
                <a:gd name="T2" fmla="*/ 298 w 1302"/>
                <a:gd name="T3" fmla="*/ 1652 h 3880"/>
                <a:gd name="T4" fmla="*/ 135 w 1302"/>
                <a:gd name="T5" fmla="*/ 1403 h 3880"/>
                <a:gd name="T6" fmla="*/ 17 w 1302"/>
                <a:gd name="T7" fmla="*/ 765 h 3880"/>
                <a:gd name="T8" fmla="*/ 234 w 1302"/>
                <a:gd name="T9" fmla="*/ 252 h 3880"/>
                <a:gd name="T10" fmla="*/ 496 w 1302"/>
                <a:gd name="T11" fmla="*/ 41 h 3880"/>
                <a:gd name="T12" fmla="*/ 786 w 1302"/>
                <a:gd name="T13" fmla="*/ 2 h 38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2" h="3880">
                  <a:moveTo>
                    <a:pt x="732" y="3859"/>
                  </a:moveTo>
                  <a:cubicBezTo>
                    <a:pt x="692" y="3844"/>
                    <a:pt x="577" y="3880"/>
                    <a:pt x="492" y="3770"/>
                  </a:cubicBezTo>
                  <a:cubicBezTo>
                    <a:pt x="407" y="3660"/>
                    <a:pt x="299" y="3537"/>
                    <a:pt x="222" y="3200"/>
                  </a:cubicBezTo>
                  <a:cubicBezTo>
                    <a:pt x="145" y="2863"/>
                    <a:pt x="0" y="2182"/>
                    <a:pt x="27" y="1745"/>
                  </a:cubicBezTo>
                  <a:cubicBezTo>
                    <a:pt x="54" y="1308"/>
                    <a:pt x="255" y="850"/>
                    <a:pt x="387" y="575"/>
                  </a:cubicBezTo>
                  <a:cubicBezTo>
                    <a:pt x="519" y="300"/>
                    <a:pt x="670" y="190"/>
                    <a:pt x="822" y="95"/>
                  </a:cubicBezTo>
                  <a:cubicBezTo>
                    <a:pt x="974" y="0"/>
                    <a:pt x="1202" y="24"/>
                    <a:pt x="1302" y="5"/>
                  </a:cubicBezTo>
                </a:path>
              </a:pathLst>
            </a:custGeom>
            <a:noFill/>
            <a:ln w="25400">
              <a:solidFill>
                <a:srgbClr val="00FF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84" name="Freeform 28"/>
            <p:cNvSpPr>
              <a:spLocks/>
            </p:cNvSpPr>
            <p:nvPr/>
          </p:nvSpPr>
          <p:spPr bwMode="auto">
            <a:xfrm>
              <a:off x="4445" y="1284"/>
              <a:ext cx="1267" cy="2988"/>
            </a:xfrm>
            <a:custGeom>
              <a:avLst/>
              <a:gdLst>
                <a:gd name="T0" fmla="*/ 0 w 1438"/>
                <a:gd name="T1" fmla="*/ 1294 h 3672"/>
                <a:gd name="T2" fmla="*/ 127 w 1438"/>
                <a:gd name="T3" fmla="*/ 1518 h 3672"/>
                <a:gd name="T4" fmla="*/ 408 w 1438"/>
                <a:gd name="T5" fmla="*/ 1564 h 3672"/>
                <a:gd name="T6" fmla="*/ 742 w 1438"/>
                <a:gd name="T7" fmla="*/ 1242 h 3672"/>
                <a:gd name="T8" fmla="*/ 841 w 1438"/>
                <a:gd name="T9" fmla="*/ 676 h 3672"/>
                <a:gd name="T10" fmla="*/ 589 w 1438"/>
                <a:gd name="T11" fmla="*/ 229 h 3672"/>
                <a:gd name="T12" fmla="*/ 307 w 1438"/>
                <a:gd name="T13" fmla="*/ 24 h 3672"/>
                <a:gd name="T14" fmla="*/ 82 w 1438"/>
                <a:gd name="T15" fmla="*/ 77 h 36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8" h="3672">
                  <a:moveTo>
                    <a:pt x="0" y="2951"/>
                  </a:moveTo>
                  <a:cubicBezTo>
                    <a:pt x="35" y="3036"/>
                    <a:pt x="98" y="3359"/>
                    <a:pt x="211" y="3462"/>
                  </a:cubicBezTo>
                  <a:cubicBezTo>
                    <a:pt x="324" y="3565"/>
                    <a:pt x="506" y="3672"/>
                    <a:pt x="676" y="3567"/>
                  </a:cubicBezTo>
                  <a:cubicBezTo>
                    <a:pt x="846" y="3462"/>
                    <a:pt x="1111" y="3169"/>
                    <a:pt x="1231" y="2832"/>
                  </a:cubicBezTo>
                  <a:cubicBezTo>
                    <a:pt x="1351" y="2495"/>
                    <a:pt x="1438" y="1927"/>
                    <a:pt x="1396" y="1542"/>
                  </a:cubicBezTo>
                  <a:cubicBezTo>
                    <a:pt x="1354" y="1157"/>
                    <a:pt x="1123" y="769"/>
                    <a:pt x="976" y="522"/>
                  </a:cubicBezTo>
                  <a:cubicBezTo>
                    <a:pt x="829" y="275"/>
                    <a:pt x="651" y="114"/>
                    <a:pt x="511" y="57"/>
                  </a:cubicBezTo>
                  <a:cubicBezTo>
                    <a:pt x="371" y="0"/>
                    <a:pt x="214" y="152"/>
                    <a:pt x="136" y="177"/>
                  </a:cubicBezTo>
                </a:path>
              </a:pathLst>
            </a:custGeom>
            <a:noFill/>
            <a:ln w="25400">
              <a:solidFill>
                <a:srgbClr val="00FF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85" name="Freeform 29"/>
            <p:cNvSpPr>
              <a:spLocks/>
            </p:cNvSpPr>
            <p:nvPr/>
          </p:nvSpPr>
          <p:spPr bwMode="auto">
            <a:xfrm>
              <a:off x="4574" y="1610"/>
              <a:ext cx="156" cy="379"/>
            </a:xfrm>
            <a:custGeom>
              <a:avLst/>
              <a:gdLst>
                <a:gd name="T0" fmla="*/ 14 w 156"/>
                <a:gd name="T1" fmla="*/ 379 h 379"/>
                <a:gd name="T2" fmla="*/ 126 w 156"/>
                <a:gd name="T3" fmla="*/ 295 h 379"/>
                <a:gd name="T4" fmla="*/ 155 w 156"/>
                <a:gd name="T5" fmla="*/ 210 h 379"/>
                <a:gd name="T6" fmla="*/ 130 w 156"/>
                <a:gd name="T7" fmla="*/ 118 h 379"/>
                <a:gd name="T8" fmla="*/ 0 w 156"/>
                <a:gd name="T9" fmla="*/ 0 h 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379">
                  <a:moveTo>
                    <a:pt x="14" y="379"/>
                  </a:moveTo>
                  <a:cubicBezTo>
                    <a:pt x="33" y="365"/>
                    <a:pt x="102" y="323"/>
                    <a:pt x="126" y="295"/>
                  </a:cubicBezTo>
                  <a:cubicBezTo>
                    <a:pt x="150" y="267"/>
                    <a:pt x="154" y="239"/>
                    <a:pt x="155" y="210"/>
                  </a:cubicBezTo>
                  <a:cubicBezTo>
                    <a:pt x="156" y="181"/>
                    <a:pt x="156" y="153"/>
                    <a:pt x="130" y="118"/>
                  </a:cubicBezTo>
                  <a:cubicBezTo>
                    <a:pt x="104" y="83"/>
                    <a:pt x="27" y="25"/>
                    <a:pt x="0" y="0"/>
                  </a:cubicBezTo>
                </a:path>
              </a:pathLst>
            </a:custGeom>
            <a:noFill/>
            <a:ln w="25400" cap="flat" cmpd="sng">
              <a:solidFill>
                <a:srgbClr val="00FF00"/>
              </a:solidFill>
              <a:prstDash val="solid"/>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86" name="Freeform 30"/>
            <p:cNvSpPr>
              <a:spLocks/>
            </p:cNvSpPr>
            <p:nvPr/>
          </p:nvSpPr>
          <p:spPr bwMode="auto">
            <a:xfrm>
              <a:off x="4588" y="3029"/>
              <a:ext cx="408" cy="660"/>
            </a:xfrm>
            <a:custGeom>
              <a:avLst/>
              <a:gdLst>
                <a:gd name="T0" fmla="*/ 408 w 408"/>
                <a:gd name="T1" fmla="*/ 660 h 660"/>
                <a:gd name="T2" fmla="*/ 281 w 408"/>
                <a:gd name="T3" fmla="*/ 267 h 660"/>
                <a:gd name="T4" fmla="*/ 0 w 408"/>
                <a:gd name="T5" fmla="*/ 0 h 660"/>
                <a:gd name="T6" fmla="*/ 0 60000 65536"/>
                <a:gd name="T7" fmla="*/ 0 60000 65536"/>
                <a:gd name="T8" fmla="*/ 0 60000 65536"/>
              </a:gdLst>
              <a:ahLst/>
              <a:cxnLst>
                <a:cxn ang="T6">
                  <a:pos x="T0" y="T1"/>
                </a:cxn>
                <a:cxn ang="T7">
                  <a:pos x="T2" y="T3"/>
                </a:cxn>
                <a:cxn ang="T8">
                  <a:pos x="T4" y="T5"/>
                </a:cxn>
              </a:cxnLst>
              <a:rect l="0" t="0" r="r" b="b"/>
              <a:pathLst>
                <a:path w="408" h="660">
                  <a:moveTo>
                    <a:pt x="408" y="660"/>
                  </a:moveTo>
                  <a:cubicBezTo>
                    <a:pt x="387" y="592"/>
                    <a:pt x="349" y="377"/>
                    <a:pt x="281" y="267"/>
                  </a:cubicBezTo>
                  <a:cubicBezTo>
                    <a:pt x="213" y="157"/>
                    <a:pt x="59" y="56"/>
                    <a:pt x="0" y="0"/>
                  </a:cubicBezTo>
                </a:path>
              </a:pathLst>
            </a:custGeom>
            <a:noFill/>
            <a:ln w="25400" cap="flat" cmpd="sng">
              <a:solidFill>
                <a:srgbClr val="00FF00"/>
              </a:solidFill>
              <a:prstDash val="solid"/>
              <a:round/>
              <a:headEnd/>
              <a:tailEnd type="stealth"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6</a:t>
            </a:r>
            <a:r>
              <a:rPr lang="en-US" altLang="zh-CN" b="1" smtClean="0">
                <a:latin typeface="宋体" pitchFamily="2" charset="-122"/>
                <a:ea typeface="黑体" pitchFamily="2" charset="-122"/>
              </a:rPr>
              <a:t> </a:t>
            </a:r>
            <a:r>
              <a:rPr lang="zh-CN" altLang="en-US" b="1" smtClean="0">
                <a:latin typeface="宋体" pitchFamily="2" charset="-122"/>
              </a:rPr>
              <a:t>流图中的循环</a:t>
            </a:r>
          </a:p>
        </p:txBody>
      </p:sp>
      <p:sp>
        <p:nvSpPr>
          <p:cNvPr id="1771523" name="Rectangle 3"/>
          <p:cNvSpPr>
            <a:spLocks noGrp="1" noChangeArrowheads="1"/>
          </p:cNvSpPr>
          <p:nvPr>
            <p:ph idx="1"/>
          </p:nvPr>
        </p:nvSpPr>
        <p:spPr>
          <a:xfrm>
            <a:off x="287338" y="1438275"/>
            <a:ext cx="8564562" cy="5038725"/>
          </a:xfrm>
          <a:noFill/>
        </p:spPr>
        <p:txBody>
          <a:bodyPr/>
          <a:lstStyle/>
          <a:p>
            <a:r>
              <a:rPr lang="zh-CN" altLang="en-US" b="1" smtClean="0"/>
              <a:t>内循环</a:t>
            </a:r>
          </a:p>
          <a:p>
            <a:pPr lvl="1"/>
            <a:r>
              <a:rPr lang="zh-CN" altLang="en-US" b="1" smtClean="0"/>
              <a:t>若</a:t>
            </a:r>
            <a:r>
              <a:rPr lang="zh-CN" altLang="en-US" b="1" smtClean="0">
                <a:latin typeface="宋体" pitchFamily="2" charset="-122"/>
              </a:rPr>
              <a:t>一个循环的结点集合是另一个循环的结点集合的子集</a:t>
            </a:r>
          </a:p>
          <a:p>
            <a:pPr lvl="1"/>
            <a:endParaRPr lang="zh-CN" altLang="en-US" b="1" smtClean="0">
              <a:latin typeface="宋体" pitchFamily="2" charset="-122"/>
            </a:endParaRPr>
          </a:p>
          <a:p>
            <a:pPr lvl="1"/>
            <a:r>
              <a:rPr lang="zh-CN" altLang="en-US" b="1" smtClean="0"/>
              <a:t>两</a:t>
            </a:r>
            <a:r>
              <a:rPr lang="zh-CN" altLang="en-US" b="1" smtClean="0">
                <a:latin typeface="宋体" pitchFamily="2" charset="-122"/>
              </a:rPr>
              <a:t>个循环有相同的首结点,</a:t>
            </a:r>
          </a:p>
          <a:p>
            <a:pPr lvl="1">
              <a:buFontTx/>
              <a:buNone/>
            </a:pPr>
            <a:r>
              <a:rPr lang="zh-CN" altLang="en-US" b="1" smtClean="0">
                <a:latin typeface="宋体" pitchFamily="2" charset="-122"/>
              </a:rPr>
              <a:t>	但并非一个结点集是另一个</a:t>
            </a:r>
          </a:p>
          <a:p>
            <a:pPr lvl="1">
              <a:buFontTx/>
              <a:buNone/>
            </a:pPr>
            <a:r>
              <a:rPr lang="zh-CN" altLang="en-US" b="1" smtClean="0">
                <a:latin typeface="宋体" pitchFamily="2" charset="-122"/>
              </a:rPr>
              <a:t>	的子集，则看成一个循环</a:t>
            </a:r>
            <a:endParaRPr lang="zh-CN" altLang="en-US" b="1" smtClean="0"/>
          </a:p>
        </p:txBody>
      </p:sp>
      <p:grpSp>
        <p:nvGrpSpPr>
          <p:cNvPr id="1771537" name="Group 17"/>
          <p:cNvGrpSpPr>
            <a:grpSpLocks/>
          </p:cNvGrpSpPr>
          <p:nvPr/>
        </p:nvGrpSpPr>
        <p:grpSpPr bwMode="auto">
          <a:xfrm>
            <a:off x="5607050" y="3519488"/>
            <a:ext cx="2706688" cy="2578100"/>
            <a:chOff x="3407" y="2016"/>
            <a:chExt cx="1705" cy="1624"/>
          </a:xfrm>
        </p:grpSpPr>
        <p:sp>
          <p:nvSpPr>
            <p:cNvPr id="122885" name="Oval 5"/>
            <p:cNvSpPr>
              <a:spLocks noChangeArrowheads="1"/>
            </p:cNvSpPr>
            <p:nvPr/>
          </p:nvSpPr>
          <p:spPr bwMode="auto">
            <a:xfrm>
              <a:off x="4069" y="2286"/>
              <a:ext cx="372" cy="34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1600" tIns="21600" rIns="21600" bIns="21600"/>
            <a:lstStyle/>
            <a:p>
              <a:pPr algn="just"/>
              <a:r>
                <a:rPr lang="en-US" altLang="zh-CN" sz="2800"/>
                <a:t> 1</a:t>
              </a:r>
              <a:endParaRPr lang="en-US" altLang="zh-CN" sz="2800" baseline="-25000"/>
            </a:p>
          </p:txBody>
        </p:sp>
        <p:sp>
          <p:nvSpPr>
            <p:cNvPr id="122886" name="Oval 6"/>
            <p:cNvSpPr>
              <a:spLocks noChangeArrowheads="1"/>
            </p:cNvSpPr>
            <p:nvPr/>
          </p:nvSpPr>
          <p:spPr bwMode="auto">
            <a:xfrm>
              <a:off x="4069" y="2863"/>
              <a:ext cx="372" cy="34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1600" tIns="21600" rIns="21600" bIns="21600"/>
            <a:lstStyle/>
            <a:p>
              <a:pPr algn="just"/>
              <a:r>
                <a:rPr lang="en-US" altLang="zh-CN" sz="2800"/>
                <a:t> 2</a:t>
              </a:r>
            </a:p>
          </p:txBody>
        </p:sp>
        <p:sp>
          <p:nvSpPr>
            <p:cNvPr id="122887" name="Oval 7"/>
            <p:cNvSpPr>
              <a:spLocks noChangeArrowheads="1"/>
            </p:cNvSpPr>
            <p:nvPr/>
          </p:nvSpPr>
          <p:spPr bwMode="auto">
            <a:xfrm>
              <a:off x="3624" y="3297"/>
              <a:ext cx="371" cy="34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1600" tIns="21600" rIns="21600" bIns="21600"/>
            <a:lstStyle/>
            <a:p>
              <a:pPr algn="just"/>
              <a:r>
                <a:rPr lang="en-US" altLang="zh-CN" sz="2800"/>
                <a:t> 3</a:t>
              </a:r>
            </a:p>
          </p:txBody>
        </p:sp>
        <p:sp>
          <p:nvSpPr>
            <p:cNvPr id="122888" name="Oval 8"/>
            <p:cNvSpPr>
              <a:spLocks noChangeArrowheads="1"/>
            </p:cNvSpPr>
            <p:nvPr/>
          </p:nvSpPr>
          <p:spPr bwMode="auto">
            <a:xfrm>
              <a:off x="4501" y="3299"/>
              <a:ext cx="371" cy="34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21600" tIns="21600" rIns="21600" bIns="21600"/>
            <a:lstStyle/>
            <a:p>
              <a:pPr algn="just"/>
              <a:r>
                <a:rPr lang="en-US" altLang="zh-CN" sz="2800"/>
                <a:t> 4</a:t>
              </a:r>
            </a:p>
          </p:txBody>
        </p:sp>
        <p:sp>
          <p:nvSpPr>
            <p:cNvPr id="122889" name="Line 9"/>
            <p:cNvSpPr>
              <a:spLocks noChangeShapeType="1"/>
            </p:cNvSpPr>
            <p:nvPr/>
          </p:nvSpPr>
          <p:spPr bwMode="auto">
            <a:xfrm>
              <a:off x="4247" y="2632"/>
              <a:ext cx="0" cy="24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2890" name="Line 10"/>
            <p:cNvSpPr>
              <a:spLocks noChangeShapeType="1"/>
            </p:cNvSpPr>
            <p:nvPr/>
          </p:nvSpPr>
          <p:spPr bwMode="auto">
            <a:xfrm flipH="1">
              <a:off x="3933" y="3175"/>
              <a:ext cx="183" cy="16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2891" name="Line 11"/>
            <p:cNvSpPr>
              <a:spLocks noChangeShapeType="1"/>
            </p:cNvSpPr>
            <p:nvPr/>
          </p:nvSpPr>
          <p:spPr bwMode="auto">
            <a:xfrm>
              <a:off x="4379" y="3164"/>
              <a:ext cx="183" cy="16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2892" name="Line 12"/>
            <p:cNvSpPr>
              <a:spLocks noChangeShapeType="1"/>
            </p:cNvSpPr>
            <p:nvPr/>
          </p:nvSpPr>
          <p:spPr bwMode="auto">
            <a:xfrm>
              <a:off x="4036" y="2018"/>
              <a:ext cx="157" cy="28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2893" name="Line 13"/>
            <p:cNvSpPr>
              <a:spLocks noChangeShapeType="1"/>
            </p:cNvSpPr>
            <p:nvPr/>
          </p:nvSpPr>
          <p:spPr bwMode="auto">
            <a:xfrm flipH="1">
              <a:off x="4288" y="2016"/>
              <a:ext cx="157" cy="28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2894" name="Freeform 14"/>
            <p:cNvSpPr>
              <a:spLocks/>
            </p:cNvSpPr>
            <p:nvPr/>
          </p:nvSpPr>
          <p:spPr bwMode="auto">
            <a:xfrm>
              <a:off x="3407" y="2109"/>
              <a:ext cx="671" cy="1438"/>
            </a:xfrm>
            <a:custGeom>
              <a:avLst/>
              <a:gdLst>
                <a:gd name="T0" fmla="*/ 168 w 768"/>
                <a:gd name="T1" fmla="*/ 747 h 1789"/>
                <a:gd name="T2" fmla="*/ 46 w 768"/>
                <a:gd name="T3" fmla="*/ 684 h 1789"/>
                <a:gd name="T4" fmla="*/ 29 w 768"/>
                <a:gd name="T5" fmla="*/ 535 h 1789"/>
                <a:gd name="T6" fmla="*/ 221 w 768"/>
                <a:gd name="T7" fmla="*/ 84 h 1789"/>
                <a:gd name="T8" fmla="*/ 388 w 768"/>
                <a:gd name="T9" fmla="*/ 33 h 1789"/>
                <a:gd name="T10" fmla="*/ 447 w 768"/>
                <a:gd name="T11" fmla="*/ 121 h 1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8" h="1789">
                  <a:moveTo>
                    <a:pt x="289" y="1789"/>
                  </a:moveTo>
                  <a:cubicBezTo>
                    <a:pt x="254" y="1764"/>
                    <a:pt x="120" y="1725"/>
                    <a:pt x="80" y="1640"/>
                  </a:cubicBezTo>
                  <a:cubicBezTo>
                    <a:pt x="40" y="1555"/>
                    <a:pt x="0" y="1520"/>
                    <a:pt x="50" y="1280"/>
                  </a:cubicBezTo>
                  <a:cubicBezTo>
                    <a:pt x="100" y="1040"/>
                    <a:pt x="278" y="400"/>
                    <a:pt x="380" y="200"/>
                  </a:cubicBezTo>
                  <a:cubicBezTo>
                    <a:pt x="482" y="0"/>
                    <a:pt x="600" y="65"/>
                    <a:pt x="665" y="80"/>
                  </a:cubicBezTo>
                  <a:cubicBezTo>
                    <a:pt x="730" y="95"/>
                    <a:pt x="747" y="247"/>
                    <a:pt x="768" y="29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5" name="Freeform 15"/>
            <p:cNvSpPr>
              <a:spLocks/>
            </p:cNvSpPr>
            <p:nvPr/>
          </p:nvSpPr>
          <p:spPr bwMode="auto">
            <a:xfrm flipH="1">
              <a:off x="4441" y="2109"/>
              <a:ext cx="671" cy="1438"/>
            </a:xfrm>
            <a:custGeom>
              <a:avLst/>
              <a:gdLst>
                <a:gd name="T0" fmla="*/ 168 w 768"/>
                <a:gd name="T1" fmla="*/ 747 h 1789"/>
                <a:gd name="T2" fmla="*/ 46 w 768"/>
                <a:gd name="T3" fmla="*/ 684 h 1789"/>
                <a:gd name="T4" fmla="*/ 29 w 768"/>
                <a:gd name="T5" fmla="*/ 535 h 1789"/>
                <a:gd name="T6" fmla="*/ 221 w 768"/>
                <a:gd name="T7" fmla="*/ 84 h 1789"/>
                <a:gd name="T8" fmla="*/ 388 w 768"/>
                <a:gd name="T9" fmla="*/ 33 h 1789"/>
                <a:gd name="T10" fmla="*/ 447 w 768"/>
                <a:gd name="T11" fmla="*/ 121 h 1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8" h="1789">
                  <a:moveTo>
                    <a:pt x="289" y="1789"/>
                  </a:moveTo>
                  <a:cubicBezTo>
                    <a:pt x="254" y="1764"/>
                    <a:pt x="120" y="1725"/>
                    <a:pt x="80" y="1640"/>
                  </a:cubicBezTo>
                  <a:cubicBezTo>
                    <a:pt x="40" y="1555"/>
                    <a:pt x="0" y="1520"/>
                    <a:pt x="50" y="1280"/>
                  </a:cubicBezTo>
                  <a:cubicBezTo>
                    <a:pt x="100" y="1040"/>
                    <a:pt x="278" y="400"/>
                    <a:pt x="380" y="200"/>
                  </a:cubicBezTo>
                  <a:cubicBezTo>
                    <a:pt x="482" y="0"/>
                    <a:pt x="600" y="65"/>
                    <a:pt x="665" y="80"/>
                  </a:cubicBezTo>
                  <a:cubicBezTo>
                    <a:pt x="730" y="95"/>
                    <a:pt x="747" y="247"/>
                    <a:pt x="768" y="29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71523">
                                            <p:txEl>
                                              <p:pRg st="3" end="3"/>
                                            </p:txEl>
                                          </p:spTgt>
                                        </p:tgtEl>
                                        <p:attrNameLst>
                                          <p:attrName>style.visibility</p:attrName>
                                        </p:attrNameLst>
                                      </p:cBhvr>
                                      <p:to>
                                        <p:strVal val="visible"/>
                                      </p:to>
                                    </p:set>
                                    <p:animEffect transition="in" filter="box(in)">
                                      <p:cBhvr>
                                        <p:cTn id="7" dur="500"/>
                                        <p:tgtEl>
                                          <p:spTgt spid="177152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771523">
                                            <p:txEl>
                                              <p:pRg st="4" end="4"/>
                                            </p:txEl>
                                          </p:spTgt>
                                        </p:tgtEl>
                                        <p:attrNameLst>
                                          <p:attrName>style.visibility</p:attrName>
                                        </p:attrNameLst>
                                      </p:cBhvr>
                                      <p:to>
                                        <p:strVal val="visible"/>
                                      </p:to>
                                    </p:set>
                                    <p:animEffect transition="in" filter="box(in)">
                                      <p:cBhvr>
                                        <p:cTn id="10" dur="500"/>
                                        <p:tgtEl>
                                          <p:spTgt spid="177152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771523">
                                            <p:txEl>
                                              <p:pRg st="5" end="5"/>
                                            </p:txEl>
                                          </p:spTgt>
                                        </p:tgtEl>
                                        <p:attrNameLst>
                                          <p:attrName>style.visibility</p:attrName>
                                        </p:attrNameLst>
                                      </p:cBhvr>
                                      <p:to>
                                        <p:strVal val="visible"/>
                                      </p:to>
                                    </p:set>
                                    <p:animEffect transition="in" filter="box(in)">
                                      <p:cBhvr>
                                        <p:cTn id="13" dur="500"/>
                                        <p:tgtEl>
                                          <p:spTgt spid="1771523">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771537"/>
                                        </p:tgtEl>
                                        <p:attrNameLst>
                                          <p:attrName>style.visibility</p:attrName>
                                        </p:attrNameLst>
                                      </p:cBhvr>
                                      <p:to>
                                        <p:strVal val="visible"/>
                                      </p:to>
                                    </p:set>
                                    <p:animEffect transition="in" filter="box(in)">
                                      <p:cBhvr>
                                        <p:cTn id="18" dur="500"/>
                                        <p:tgtEl>
                                          <p:spTgt spid="1771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13315" name="Rectangle 3"/>
          <p:cNvSpPr>
            <a:spLocks noGrp="1" noChangeArrowheads="1"/>
          </p:cNvSpPr>
          <p:nvPr>
            <p:ph idx="1"/>
          </p:nvPr>
        </p:nvSpPr>
        <p:spPr>
          <a:xfrm>
            <a:off x="287338" y="1438275"/>
            <a:ext cx="8564562" cy="5038725"/>
          </a:xfrm>
          <a:noFill/>
        </p:spPr>
        <p:txBody>
          <a:bodyPr/>
          <a:lstStyle/>
          <a:p>
            <a:pPr>
              <a:spcBef>
                <a:spcPct val="10000"/>
              </a:spcBef>
              <a:buFontTx/>
              <a:buNone/>
            </a:pPr>
            <a:r>
              <a:rPr lang="zh-CN" altLang="en-US" b="1" smtClean="0"/>
              <a:t>全局公共子表达式删除</a:t>
            </a:r>
            <a:r>
              <a:rPr lang="en-US" altLang="zh-CN" b="1" smtClean="0"/>
              <a:t>, </a:t>
            </a:r>
            <a:r>
              <a:rPr lang="zh-CN" altLang="en-US" b="1" smtClean="0"/>
              <a:t>复写传播</a:t>
            </a:r>
            <a:r>
              <a:rPr lang="en-US" altLang="zh-CN" b="1" smtClean="0"/>
              <a:t>, </a:t>
            </a:r>
            <a:r>
              <a:rPr lang="zh-CN" altLang="en-US" b="1" smtClean="0"/>
              <a:t>删除死代码</a:t>
            </a:r>
            <a:endParaRPr lang="en-US" altLang="zh-CN" sz="2800" b="1" i="1" smtClean="0"/>
          </a:p>
          <a:p>
            <a:pPr>
              <a:spcBef>
                <a:spcPct val="10000"/>
              </a:spcBef>
              <a:buFontTx/>
              <a:buNone/>
            </a:pPr>
            <a:r>
              <a:rPr lang="en-US" altLang="zh-CN" sz="2800" b="1" i="1" smtClean="0"/>
              <a:t>B</a:t>
            </a:r>
            <a:r>
              <a:rPr lang="en-US" altLang="zh-CN" sz="2800" b="1" baseline="-25000" smtClean="0"/>
              <a:t>5</a:t>
            </a:r>
            <a:r>
              <a:rPr lang="en-US" altLang="zh-CN" b="1" smtClean="0"/>
              <a:t>   x=a[i]; a[i]=a[j]; a[j]=x;</a:t>
            </a:r>
            <a:endParaRPr lang="zh-CN" altLang="en-US" b="1" smtClean="0"/>
          </a:p>
        </p:txBody>
      </p:sp>
      <p:sp>
        <p:nvSpPr>
          <p:cNvPr id="13316" name="Rectangle 4"/>
          <p:cNvSpPr>
            <a:spLocks noChangeArrowheads="1"/>
          </p:cNvSpPr>
          <p:nvPr/>
        </p:nvSpPr>
        <p:spPr bwMode="auto">
          <a:xfrm>
            <a:off x="685800" y="2895600"/>
            <a:ext cx="2227263" cy="3810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t</a:t>
            </a:r>
            <a:r>
              <a:rPr lang="en-US" altLang="zh-CN" sz="2800" baseline="-25000"/>
              <a:t>6</a:t>
            </a:r>
            <a:r>
              <a:rPr lang="en-US" altLang="zh-CN" sz="2800"/>
              <a:t> = 4 </a:t>
            </a:r>
            <a:r>
              <a:rPr lang="en-US" altLang="zh-CN" sz="2800">
                <a:sym typeface="Symbol" pitchFamily="18" charset="2"/>
              </a:rPr>
              <a:t></a:t>
            </a:r>
            <a:r>
              <a:rPr lang="en-US" altLang="zh-CN" sz="2800"/>
              <a:t> i</a:t>
            </a:r>
          </a:p>
          <a:p>
            <a:pPr algn="just">
              <a:lnSpc>
                <a:spcPct val="96000"/>
              </a:lnSpc>
            </a:pPr>
            <a:r>
              <a:rPr lang="en-US" altLang="zh-CN" sz="2800"/>
              <a:t>x = a[t</a:t>
            </a:r>
            <a:r>
              <a:rPr lang="en-US" altLang="zh-CN" sz="2800" baseline="-25000"/>
              <a:t>6</a:t>
            </a:r>
            <a:r>
              <a:rPr lang="en-US" altLang="zh-CN" sz="2800"/>
              <a:t>]</a:t>
            </a:r>
          </a:p>
          <a:p>
            <a:pPr algn="just">
              <a:lnSpc>
                <a:spcPct val="96000"/>
              </a:lnSpc>
            </a:pPr>
            <a:r>
              <a:rPr lang="en-US" altLang="zh-CN" sz="2800"/>
              <a:t>t</a:t>
            </a:r>
            <a:r>
              <a:rPr lang="en-US" altLang="zh-CN" sz="2800" baseline="-25000"/>
              <a:t>7</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i</a:t>
            </a:r>
            <a:r>
              <a:rPr lang="en-US" altLang="zh-CN" sz="2800"/>
              <a:t> </a:t>
            </a:r>
          </a:p>
          <a:p>
            <a:pPr algn="just">
              <a:lnSpc>
                <a:spcPct val="96000"/>
              </a:lnSpc>
            </a:pPr>
            <a:r>
              <a:rPr lang="en-US" altLang="zh-CN" sz="2800"/>
              <a:t>t</a:t>
            </a:r>
            <a:r>
              <a:rPr lang="en-US" altLang="zh-CN" sz="2800" baseline="-25000"/>
              <a:t>8</a:t>
            </a:r>
            <a:r>
              <a:rPr lang="en-US" altLang="zh-CN" sz="2800"/>
              <a:t> = 4 </a:t>
            </a:r>
            <a:r>
              <a:rPr lang="en-US" altLang="zh-CN" sz="2800">
                <a:sym typeface="Symbol" pitchFamily="18" charset="2"/>
              </a:rPr>
              <a:t></a:t>
            </a:r>
            <a:r>
              <a:rPr lang="en-US" altLang="zh-CN" sz="2800"/>
              <a:t> j</a:t>
            </a:r>
          </a:p>
          <a:p>
            <a:pPr algn="just">
              <a:lnSpc>
                <a:spcPct val="96000"/>
              </a:lnSpc>
            </a:pPr>
            <a:r>
              <a:rPr lang="en-US" altLang="zh-CN" sz="2800"/>
              <a:t>t</a:t>
            </a:r>
            <a:r>
              <a:rPr lang="en-US" altLang="zh-CN" sz="2800" baseline="-25000"/>
              <a:t>9</a:t>
            </a:r>
            <a:r>
              <a:rPr lang="en-US" altLang="zh-CN" sz="2800"/>
              <a:t> = a[t</a:t>
            </a:r>
            <a:r>
              <a:rPr lang="en-US" altLang="zh-CN" sz="2800" baseline="-25000"/>
              <a:t>8</a:t>
            </a:r>
            <a:r>
              <a:rPr lang="en-US" altLang="zh-CN" sz="2800"/>
              <a:t>]</a:t>
            </a:r>
          </a:p>
          <a:p>
            <a:pPr algn="just">
              <a:lnSpc>
                <a:spcPct val="96000"/>
              </a:lnSpc>
            </a:pPr>
            <a:r>
              <a:rPr lang="en-US" altLang="zh-CN" sz="2800"/>
              <a:t>a[</a:t>
            </a:r>
            <a:r>
              <a:rPr lang="en-US" altLang="zh-CN" sz="2800">
                <a:solidFill>
                  <a:srgbClr val="FF3399"/>
                </a:solidFill>
              </a:rPr>
              <a:t>t</a:t>
            </a:r>
            <a:r>
              <a:rPr lang="en-US" altLang="zh-CN" sz="2800" baseline="-25000">
                <a:solidFill>
                  <a:srgbClr val="FF3399"/>
                </a:solidFill>
              </a:rPr>
              <a:t>7</a:t>
            </a:r>
            <a:r>
              <a:rPr lang="en-US" altLang="zh-CN" sz="2800"/>
              <a:t>] = t</a:t>
            </a:r>
            <a:r>
              <a:rPr lang="en-US" altLang="zh-CN" sz="2800" baseline="-25000"/>
              <a:t>9</a:t>
            </a:r>
            <a:endParaRPr lang="en-US" altLang="zh-CN" sz="2800"/>
          </a:p>
          <a:p>
            <a:pPr algn="just">
              <a:lnSpc>
                <a:spcPct val="96000"/>
              </a:lnSpc>
            </a:pPr>
            <a:r>
              <a:rPr lang="en-US" altLang="zh-CN" sz="2800"/>
              <a:t>t</a:t>
            </a:r>
            <a:r>
              <a:rPr lang="en-US" altLang="zh-CN" sz="2800" baseline="-25000"/>
              <a:t>10</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j</a:t>
            </a:r>
          </a:p>
          <a:p>
            <a:pPr algn="just">
              <a:lnSpc>
                <a:spcPct val="96000"/>
              </a:lnSpc>
            </a:pPr>
            <a:r>
              <a:rPr lang="en-US" altLang="zh-CN" sz="2800"/>
              <a:t>a[</a:t>
            </a:r>
            <a:r>
              <a:rPr lang="en-US" altLang="zh-CN" sz="2800">
                <a:solidFill>
                  <a:srgbClr val="FF3399"/>
                </a:solidFill>
              </a:rPr>
              <a:t>t</a:t>
            </a:r>
            <a:r>
              <a:rPr lang="en-US" altLang="zh-CN" sz="2800" baseline="-25000">
                <a:solidFill>
                  <a:srgbClr val="FF3399"/>
                </a:solidFill>
              </a:rPr>
              <a:t>10</a:t>
            </a:r>
            <a:r>
              <a:rPr lang="en-US" altLang="zh-CN" sz="2800"/>
              <a:t>] = x</a:t>
            </a:r>
          </a:p>
          <a:p>
            <a:pPr algn="just">
              <a:lnSpc>
                <a:spcPct val="96000"/>
              </a:lnSpc>
            </a:pPr>
            <a:r>
              <a:rPr lang="en-US" altLang="zh-CN" sz="2800"/>
              <a:t>goto </a:t>
            </a:r>
            <a:r>
              <a:rPr lang="en-US" altLang="zh-CN" sz="2800" i="1"/>
              <a:t>B</a:t>
            </a:r>
            <a:r>
              <a:rPr lang="en-US" altLang="zh-CN" sz="2800" baseline="-25000"/>
              <a:t>2</a:t>
            </a:r>
          </a:p>
        </p:txBody>
      </p:sp>
      <p:sp>
        <p:nvSpPr>
          <p:cNvPr id="13317" name="Rectangle 5"/>
          <p:cNvSpPr>
            <a:spLocks noChangeArrowheads="1"/>
          </p:cNvSpPr>
          <p:nvPr/>
        </p:nvSpPr>
        <p:spPr bwMode="auto">
          <a:xfrm>
            <a:off x="3657600" y="2895600"/>
            <a:ext cx="2227263" cy="304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t</a:t>
            </a:r>
            <a:r>
              <a:rPr lang="en-US" altLang="zh-CN" sz="2800" baseline="-25000"/>
              <a:t>6</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i</a:t>
            </a:r>
          </a:p>
          <a:p>
            <a:pPr algn="just">
              <a:lnSpc>
                <a:spcPct val="96000"/>
              </a:lnSpc>
            </a:pPr>
            <a:r>
              <a:rPr lang="en-US" altLang="zh-CN" sz="2800"/>
              <a:t>x = a[</a:t>
            </a:r>
            <a:r>
              <a:rPr lang="en-US" altLang="zh-CN" sz="2800">
                <a:solidFill>
                  <a:srgbClr val="FF3399"/>
                </a:solidFill>
              </a:rPr>
              <a:t>t</a:t>
            </a:r>
            <a:r>
              <a:rPr lang="en-US" altLang="zh-CN" sz="2800" baseline="-25000">
                <a:solidFill>
                  <a:srgbClr val="FF3399"/>
                </a:solidFill>
              </a:rPr>
              <a:t>6</a:t>
            </a:r>
            <a:r>
              <a:rPr lang="en-US" altLang="zh-CN" sz="2800"/>
              <a:t>]</a:t>
            </a:r>
          </a:p>
          <a:p>
            <a:pPr algn="just">
              <a:lnSpc>
                <a:spcPct val="96000"/>
              </a:lnSpc>
            </a:pPr>
            <a:r>
              <a:rPr lang="en-US" altLang="zh-CN" sz="2800"/>
              <a:t>t</a:t>
            </a:r>
            <a:r>
              <a:rPr lang="en-US" altLang="zh-CN" sz="2800" baseline="-25000"/>
              <a:t>8</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j</a:t>
            </a:r>
          </a:p>
          <a:p>
            <a:pPr algn="just">
              <a:lnSpc>
                <a:spcPct val="96000"/>
              </a:lnSpc>
            </a:pPr>
            <a:r>
              <a:rPr lang="en-US" altLang="zh-CN" sz="2800"/>
              <a:t>t</a:t>
            </a:r>
            <a:r>
              <a:rPr lang="en-US" altLang="zh-CN" sz="2800" baseline="-25000"/>
              <a:t>9</a:t>
            </a:r>
            <a:r>
              <a:rPr lang="en-US" altLang="zh-CN" sz="2800"/>
              <a:t> = a[</a:t>
            </a:r>
            <a:r>
              <a:rPr lang="en-US" altLang="zh-CN" sz="2800">
                <a:solidFill>
                  <a:srgbClr val="FF3399"/>
                </a:solidFill>
              </a:rPr>
              <a:t>t</a:t>
            </a:r>
            <a:r>
              <a:rPr lang="en-US" altLang="zh-CN" sz="2800" baseline="-25000">
                <a:solidFill>
                  <a:srgbClr val="FF3399"/>
                </a:solidFill>
              </a:rPr>
              <a:t>8</a:t>
            </a:r>
            <a:r>
              <a:rPr lang="en-US" altLang="zh-CN" sz="2800"/>
              <a:t>]</a:t>
            </a:r>
          </a:p>
          <a:p>
            <a:pPr algn="just">
              <a:lnSpc>
                <a:spcPct val="96000"/>
              </a:lnSpc>
            </a:pPr>
            <a:r>
              <a:rPr lang="en-US" altLang="zh-CN" sz="2800"/>
              <a:t>a[t</a:t>
            </a:r>
            <a:r>
              <a:rPr lang="en-US" altLang="zh-CN" sz="2800" baseline="-25000"/>
              <a:t>6</a:t>
            </a:r>
            <a:r>
              <a:rPr lang="en-US" altLang="zh-CN" sz="2800"/>
              <a:t>] = t</a:t>
            </a:r>
            <a:r>
              <a:rPr lang="en-US" altLang="zh-CN" sz="2800" baseline="-25000"/>
              <a:t>9</a:t>
            </a:r>
            <a:endParaRPr lang="en-US" altLang="zh-CN" sz="2800"/>
          </a:p>
          <a:p>
            <a:pPr algn="just">
              <a:lnSpc>
                <a:spcPct val="96000"/>
              </a:lnSpc>
            </a:pPr>
            <a:r>
              <a:rPr lang="en-US" altLang="zh-CN" sz="2800"/>
              <a:t>a[t</a:t>
            </a:r>
            <a:r>
              <a:rPr lang="en-US" altLang="zh-CN" sz="2800" baseline="-25000"/>
              <a:t>8</a:t>
            </a:r>
            <a:r>
              <a:rPr lang="en-US" altLang="zh-CN" sz="2800"/>
              <a:t>] = x</a:t>
            </a:r>
          </a:p>
          <a:p>
            <a:pPr algn="just">
              <a:lnSpc>
                <a:spcPct val="96000"/>
              </a:lnSpc>
            </a:pPr>
            <a:r>
              <a:rPr lang="en-US" altLang="zh-CN" sz="2800"/>
              <a:t>goto </a:t>
            </a:r>
            <a:r>
              <a:rPr lang="en-US" altLang="zh-CN" sz="2800" i="1"/>
              <a:t>B</a:t>
            </a:r>
            <a:r>
              <a:rPr lang="en-US" altLang="zh-CN" sz="2800" baseline="-25000"/>
              <a:t>2</a:t>
            </a:r>
          </a:p>
        </p:txBody>
      </p:sp>
      <p:sp>
        <p:nvSpPr>
          <p:cNvPr id="13318" name="Rectangle 6"/>
          <p:cNvSpPr>
            <a:spLocks noChangeArrowheads="1"/>
          </p:cNvSpPr>
          <p:nvPr/>
        </p:nvSpPr>
        <p:spPr bwMode="auto">
          <a:xfrm>
            <a:off x="6477000" y="2895600"/>
            <a:ext cx="2227263" cy="2209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x = a[t</a:t>
            </a:r>
            <a:r>
              <a:rPr lang="en-US" altLang="zh-CN" sz="2800" baseline="-25000"/>
              <a:t>2</a:t>
            </a:r>
            <a:r>
              <a:rPr lang="en-US" altLang="zh-CN" sz="2800"/>
              <a:t>]</a:t>
            </a:r>
          </a:p>
          <a:p>
            <a:pPr algn="just">
              <a:lnSpc>
                <a:spcPct val="96000"/>
              </a:lnSpc>
            </a:pPr>
            <a:r>
              <a:rPr lang="en-US" altLang="zh-CN" sz="2800"/>
              <a:t>t</a:t>
            </a:r>
            <a:r>
              <a:rPr lang="en-US" altLang="zh-CN" sz="2800" baseline="-25000"/>
              <a:t>9</a:t>
            </a:r>
            <a:r>
              <a:rPr lang="en-US" altLang="zh-CN" sz="2800"/>
              <a:t> = a[t</a:t>
            </a:r>
            <a:r>
              <a:rPr lang="en-US" altLang="zh-CN" sz="2800" baseline="-25000"/>
              <a:t>4</a:t>
            </a:r>
            <a:r>
              <a:rPr lang="en-US" altLang="zh-CN" sz="2800"/>
              <a:t>]</a:t>
            </a:r>
          </a:p>
          <a:p>
            <a:pPr algn="just">
              <a:lnSpc>
                <a:spcPct val="96000"/>
              </a:lnSpc>
            </a:pPr>
            <a:r>
              <a:rPr lang="en-US" altLang="zh-CN" sz="2800"/>
              <a:t>a[t</a:t>
            </a:r>
            <a:r>
              <a:rPr lang="en-US" altLang="zh-CN" sz="2800" baseline="-25000"/>
              <a:t>2</a:t>
            </a:r>
            <a:r>
              <a:rPr lang="en-US" altLang="zh-CN" sz="2800"/>
              <a:t>] = t</a:t>
            </a:r>
            <a:r>
              <a:rPr lang="en-US" altLang="zh-CN" sz="2800" baseline="-25000"/>
              <a:t>9</a:t>
            </a:r>
            <a:endParaRPr lang="en-US" altLang="zh-CN" sz="2800"/>
          </a:p>
          <a:p>
            <a:pPr algn="just">
              <a:lnSpc>
                <a:spcPct val="96000"/>
              </a:lnSpc>
            </a:pPr>
            <a:r>
              <a:rPr lang="en-US" altLang="zh-CN" sz="2800"/>
              <a:t>a[t</a:t>
            </a:r>
            <a:r>
              <a:rPr lang="en-US" altLang="zh-CN" sz="2800" baseline="-25000"/>
              <a:t>4</a:t>
            </a:r>
            <a:r>
              <a:rPr lang="en-US" altLang="zh-CN" sz="2800"/>
              <a:t>] = x</a:t>
            </a:r>
          </a:p>
          <a:p>
            <a:pPr algn="just">
              <a:lnSpc>
                <a:spcPct val="96000"/>
              </a:lnSpc>
            </a:pPr>
            <a:r>
              <a:rPr lang="en-US" altLang="zh-CN" sz="2800"/>
              <a:t>goto </a:t>
            </a:r>
            <a:r>
              <a:rPr lang="en-US" altLang="zh-CN" sz="2800" i="1"/>
              <a:t>B</a:t>
            </a:r>
            <a:r>
              <a:rPr lang="en-US" altLang="zh-CN" sz="2800" baseline="-25000"/>
              <a:t>2</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本  章  要  点</a:t>
            </a:r>
          </a:p>
        </p:txBody>
      </p:sp>
      <p:sp>
        <p:nvSpPr>
          <p:cNvPr id="123907" name="Rectangle 3"/>
          <p:cNvSpPr>
            <a:spLocks noGrp="1" noChangeArrowheads="1"/>
          </p:cNvSpPr>
          <p:nvPr>
            <p:ph idx="1"/>
          </p:nvPr>
        </p:nvSpPr>
        <p:spPr>
          <a:xfrm>
            <a:off x="287338" y="1438275"/>
            <a:ext cx="8564562" cy="5399088"/>
          </a:xfrm>
          <a:noFill/>
        </p:spPr>
        <p:txBody>
          <a:bodyPr/>
          <a:lstStyle/>
          <a:p>
            <a:pPr>
              <a:buFontTx/>
              <a:buNone/>
            </a:pPr>
            <a:r>
              <a:rPr lang="en-US" altLang="zh-CN" sz="2800" b="1" smtClean="0"/>
              <a:t>1</a:t>
            </a:r>
            <a:r>
              <a:rPr lang="zh-CN" altLang="en-US" sz="2800" b="1" smtClean="0">
                <a:latin typeface="宋体" pitchFamily="2" charset="-122"/>
              </a:rPr>
              <a:t>、对各类优化的理解，包括常量合并、公共子表达式删除、复写传播、死代码删除、循环优化等</a:t>
            </a:r>
          </a:p>
          <a:p>
            <a:pPr>
              <a:buFontTx/>
              <a:buNone/>
            </a:pPr>
            <a:r>
              <a:rPr lang="en-US" altLang="zh-CN" sz="2800" b="1" smtClean="0"/>
              <a:t>2</a:t>
            </a:r>
            <a:r>
              <a:rPr lang="zh-CN" altLang="en-US" sz="2800" b="1" smtClean="0">
                <a:latin typeface="宋体" pitchFamily="2" charset="-122"/>
              </a:rPr>
              <a:t>、到达－定值、活跃变量、可用表达式等几种常用的数据流抽象实例</a:t>
            </a:r>
          </a:p>
          <a:p>
            <a:pPr>
              <a:buFontTx/>
              <a:buNone/>
            </a:pPr>
            <a:r>
              <a:rPr lang="en-US" altLang="zh-CN" sz="2800" b="1" smtClean="0"/>
              <a:t>3</a:t>
            </a:r>
            <a:r>
              <a:rPr lang="zh-CN" altLang="en-US" sz="2800" b="1" smtClean="0">
                <a:latin typeface="宋体" pitchFamily="2" charset="-122"/>
              </a:rPr>
              <a:t>、</a:t>
            </a:r>
            <a:r>
              <a:rPr lang="zh-CN" altLang="en-US" sz="2800" b="1" smtClean="0"/>
              <a:t>把各种数据流模式作为整体来抽象地研究的共同理论框架</a:t>
            </a:r>
          </a:p>
          <a:p>
            <a:pPr>
              <a:buFontTx/>
              <a:buNone/>
            </a:pPr>
            <a:r>
              <a:rPr lang="en-US" altLang="zh-CN" sz="2800" b="1" smtClean="0"/>
              <a:t>4</a:t>
            </a:r>
            <a:r>
              <a:rPr lang="zh-CN" altLang="en-US" sz="2800" b="1" smtClean="0"/>
              <a:t>、常量传播的特点</a:t>
            </a:r>
          </a:p>
          <a:p>
            <a:pPr>
              <a:buFontTx/>
              <a:buNone/>
            </a:pPr>
            <a:r>
              <a:rPr lang="en-US" altLang="zh-CN" sz="2800" b="1" smtClean="0"/>
              <a:t>5</a:t>
            </a:r>
            <a:r>
              <a:rPr lang="zh-CN" altLang="en-US" sz="2800" b="1" smtClean="0"/>
              <a:t>、最小化表达式计算次数的一种方法</a:t>
            </a:r>
            <a:r>
              <a:rPr lang="en-US" altLang="zh-CN" sz="2800" b="1" smtClean="0"/>
              <a:t>—</a:t>
            </a:r>
            <a:r>
              <a:rPr lang="zh-CN" altLang="en-US" sz="2800" b="1" smtClean="0"/>
              <a:t>部分冗余删除方法</a:t>
            </a:r>
          </a:p>
          <a:p>
            <a:pPr>
              <a:buFontTx/>
              <a:buNone/>
            </a:pPr>
            <a:r>
              <a:rPr lang="en-US" altLang="zh-CN" sz="2800" b="1" smtClean="0"/>
              <a:t>6</a:t>
            </a:r>
            <a:r>
              <a:rPr lang="zh-CN" altLang="en-US" sz="2800" b="1" smtClean="0"/>
              <a:t>、自然循环的概念及自然循环的识别</a:t>
            </a:r>
            <a:endParaRPr lang="zh-CN" altLang="en-US" sz="2800"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26"/>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例   题   </a:t>
            </a:r>
            <a:r>
              <a:rPr lang="zh-CN" altLang="en-US" b="1" smtClean="0"/>
              <a:t>1</a:t>
            </a:r>
          </a:p>
        </p:txBody>
      </p:sp>
      <p:sp>
        <p:nvSpPr>
          <p:cNvPr id="124931" name="Rectangle 1027"/>
          <p:cNvSpPr>
            <a:spLocks noGrp="1" noChangeArrowheads="1"/>
          </p:cNvSpPr>
          <p:nvPr>
            <p:ph idx="1"/>
          </p:nvPr>
        </p:nvSpPr>
        <p:spPr>
          <a:xfrm>
            <a:off x="142875" y="1438275"/>
            <a:ext cx="8839200" cy="5486400"/>
          </a:xfrm>
          <a:noFill/>
        </p:spPr>
        <p:txBody>
          <a:bodyPr/>
          <a:lstStyle/>
          <a:p>
            <a:pPr algn="just">
              <a:lnSpc>
                <a:spcPct val="90000"/>
              </a:lnSpc>
              <a:buFontTx/>
              <a:buNone/>
            </a:pPr>
            <a:r>
              <a:rPr lang="en-US" altLang="zh-CN" sz="2800" b="1" smtClean="0"/>
              <a:t>UNIX </a:t>
            </a:r>
            <a:r>
              <a:rPr lang="zh-CN" altLang="en-US" sz="2800" b="1" smtClean="0"/>
              <a:t>下的</a:t>
            </a:r>
            <a:r>
              <a:rPr lang="en-US" altLang="zh-CN" sz="2800" b="1" smtClean="0"/>
              <a:t>C</a:t>
            </a:r>
            <a:r>
              <a:rPr lang="zh-CN" altLang="en-US" sz="2800" b="1" smtClean="0"/>
              <a:t>编译命令</a:t>
            </a:r>
            <a:r>
              <a:rPr lang="en-US" altLang="zh-CN" sz="2800" b="1" smtClean="0"/>
              <a:t>cc</a:t>
            </a:r>
            <a:r>
              <a:rPr lang="zh-CN" altLang="en-US" sz="2800" b="1" smtClean="0"/>
              <a:t>的选择项</a:t>
            </a:r>
            <a:r>
              <a:rPr lang="en-US" altLang="zh-CN" sz="2800" b="1" smtClean="0"/>
              <a:t>g</a:t>
            </a:r>
            <a:r>
              <a:rPr lang="zh-CN" altLang="en-US" sz="2800" b="1" smtClean="0"/>
              <a:t>和</a:t>
            </a:r>
            <a:r>
              <a:rPr lang="en-US" altLang="zh-CN" sz="2800" b="1" smtClean="0"/>
              <a:t>O</a:t>
            </a:r>
            <a:r>
              <a:rPr lang="zh-CN" altLang="en-US" sz="2800" b="1" smtClean="0"/>
              <a:t>的解释如下, 其中</a:t>
            </a:r>
          </a:p>
          <a:p>
            <a:pPr algn="just">
              <a:lnSpc>
                <a:spcPct val="90000"/>
              </a:lnSpc>
              <a:buFontTx/>
              <a:buNone/>
            </a:pPr>
            <a:r>
              <a:rPr lang="en-US" altLang="zh-CN" sz="2800" b="1" smtClean="0"/>
              <a:t>dbx</a:t>
            </a:r>
            <a:r>
              <a:rPr lang="zh-CN" altLang="en-US" sz="2800" b="1" smtClean="0"/>
              <a:t>的解释是“</a:t>
            </a:r>
            <a:r>
              <a:rPr lang="en-US" altLang="zh-CN" sz="2800" b="1" smtClean="0"/>
              <a:t>dbx is an utility for source-level debugging</a:t>
            </a:r>
          </a:p>
          <a:p>
            <a:pPr algn="just">
              <a:lnSpc>
                <a:spcPct val="90000"/>
              </a:lnSpc>
              <a:buFontTx/>
              <a:buNone/>
            </a:pPr>
            <a:r>
              <a:rPr lang="en-US" altLang="zh-CN" sz="2800" b="1" smtClean="0"/>
              <a:t> and execution of programs written in C”。</a:t>
            </a:r>
            <a:r>
              <a:rPr lang="zh-CN" altLang="en-US" sz="2800" b="1" smtClean="0">
                <a:solidFill>
                  <a:srgbClr val="00FF00"/>
                </a:solidFill>
              </a:rPr>
              <a:t>试说明为什</a:t>
            </a:r>
          </a:p>
          <a:p>
            <a:pPr algn="just">
              <a:lnSpc>
                <a:spcPct val="90000"/>
              </a:lnSpc>
              <a:buFontTx/>
              <a:buNone/>
            </a:pPr>
            <a:r>
              <a:rPr lang="zh-CN" altLang="en-US" sz="2800" b="1" smtClean="0">
                <a:solidFill>
                  <a:srgbClr val="00FF00"/>
                </a:solidFill>
              </a:rPr>
              <a:t>么用了选择项</a:t>
            </a:r>
            <a:r>
              <a:rPr lang="en-US" altLang="zh-CN" sz="2800" b="1" smtClean="0">
                <a:solidFill>
                  <a:srgbClr val="00FF00"/>
                </a:solidFill>
              </a:rPr>
              <a:t>g</a:t>
            </a:r>
            <a:r>
              <a:rPr lang="zh-CN" altLang="en-US" sz="2800" b="1" smtClean="0">
                <a:solidFill>
                  <a:srgbClr val="00FF00"/>
                </a:solidFill>
              </a:rPr>
              <a:t>后，选择项</a:t>
            </a:r>
            <a:r>
              <a:rPr lang="en-US" altLang="zh-CN" sz="2800" b="1" smtClean="0">
                <a:solidFill>
                  <a:srgbClr val="00FF00"/>
                </a:solidFill>
              </a:rPr>
              <a:t>O</a:t>
            </a:r>
            <a:r>
              <a:rPr lang="zh-CN" altLang="en-US" sz="2800" b="1" smtClean="0">
                <a:solidFill>
                  <a:srgbClr val="00FF00"/>
                </a:solidFill>
              </a:rPr>
              <a:t>便被忽略。</a:t>
            </a:r>
          </a:p>
          <a:p>
            <a:pPr algn="just">
              <a:lnSpc>
                <a:spcPct val="90000"/>
              </a:lnSpc>
              <a:buFontTx/>
              <a:buNone/>
            </a:pPr>
            <a:r>
              <a:rPr lang="zh-CN" altLang="en-US" sz="2800" b="1" smtClean="0"/>
              <a:t>-</a:t>
            </a:r>
            <a:r>
              <a:rPr lang="en-US" altLang="zh-CN" sz="2800" b="1" smtClean="0"/>
              <a:t>g   Produce additional symbol  table  information  for</a:t>
            </a:r>
          </a:p>
          <a:p>
            <a:pPr algn="just">
              <a:lnSpc>
                <a:spcPct val="90000"/>
              </a:lnSpc>
              <a:buFontTx/>
              <a:buNone/>
            </a:pPr>
            <a:r>
              <a:rPr lang="en-US" altLang="zh-CN" sz="2800" b="1" smtClean="0"/>
              <a:t>       dbx(1) and dbxtool(1) and pass -lg option to ld(1)</a:t>
            </a:r>
          </a:p>
          <a:p>
            <a:pPr algn="just">
              <a:lnSpc>
                <a:spcPct val="90000"/>
              </a:lnSpc>
              <a:buFontTx/>
              <a:buNone/>
            </a:pPr>
            <a:r>
              <a:rPr lang="en-US" altLang="zh-CN" sz="2800" b="1" smtClean="0"/>
              <a:t>        (so  as  to  include  the  g  library,  that   is:</a:t>
            </a:r>
          </a:p>
          <a:p>
            <a:pPr algn="just">
              <a:lnSpc>
                <a:spcPct val="90000"/>
              </a:lnSpc>
              <a:buFontTx/>
              <a:buNone/>
            </a:pPr>
            <a:r>
              <a:rPr lang="en-US" altLang="zh-CN" sz="2800" b="1" smtClean="0"/>
              <a:t>         /usr/lib/libg.a).   When this option is given, the</a:t>
            </a:r>
          </a:p>
          <a:p>
            <a:pPr algn="just">
              <a:lnSpc>
                <a:spcPct val="90000"/>
              </a:lnSpc>
              <a:buFontTx/>
              <a:buNone/>
            </a:pPr>
            <a:r>
              <a:rPr lang="en-US" altLang="zh-CN" sz="2800" b="1" smtClean="0"/>
              <a:t>         -O and -R options are suppressed.</a:t>
            </a:r>
          </a:p>
          <a:p>
            <a:pPr algn="just">
              <a:lnSpc>
                <a:spcPct val="90000"/>
              </a:lnSpc>
              <a:buFontTx/>
              <a:buNone/>
            </a:pPr>
            <a:r>
              <a:rPr lang="en-US" altLang="zh-CN" sz="2800" b="1" smtClean="0"/>
              <a:t>-O[level]   Optimize the object code. Ignored when</a:t>
            </a:r>
          </a:p>
          <a:p>
            <a:pPr algn="just">
              <a:lnSpc>
                <a:spcPct val="90000"/>
              </a:lnSpc>
              <a:buFontTx/>
              <a:buNone/>
            </a:pPr>
            <a:r>
              <a:rPr lang="en-US" altLang="zh-CN" sz="2800" b="1" smtClean="0"/>
              <a:t>   		        either -g,   -go,  or -a is used.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例   题   </a:t>
            </a:r>
            <a:r>
              <a:rPr lang="zh-CN" altLang="en-US" b="1" smtClean="0"/>
              <a:t>2</a:t>
            </a:r>
          </a:p>
        </p:txBody>
      </p:sp>
      <p:sp>
        <p:nvSpPr>
          <p:cNvPr id="125955" name="Rectangle 3"/>
          <p:cNvSpPr>
            <a:spLocks noGrp="1" noChangeArrowheads="1"/>
          </p:cNvSpPr>
          <p:nvPr>
            <p:ph idx="1"/>
          </p:nvPr>
        </p:nvSpPr>
        <p:spPr>
          <a:xfrm>
            <a:off x="287338" y="1438275"/>
            <a:ext cx="8564562" cy="5399088"/>
          </a:xfrm>
          <a:noFill/>
        </p:spPr>
        <p:txBody>
          <a:bodyPr/>
          <a:lstStyle/>
          <a:p>
            <a:pPr algn="just">
              <a:lnSpc>
                <a:spcPct val="90000"/>
              </a:lnSpc>
              <a:buFontTx/>
              <a:buNone/>
            </a:pPr>
            <a:r>
              <a:rPr lang="zh-CN" altLang="en-US" sz="2800" b="1" smtClean="0"/>
              <a:t>一个</a:t>
            </a:r>
            <a:r>
              <a:rPr lang="en-US" altLang="zh-CN" sz="2800" b="1" smtClean="0"/>
              <a:t>C</a:t>
            </a:r>
            <a:r>
              <a:rPr lang="zh-CN" altLang="en-US" sz="2800" b="1" smtClean="0"/>
              <a:t>语言程序如下，右边是优化后的目标代码</a:t>
            </a:r>
          </a:p>
          <a:p>
            <a:pPr algn="just">
              <a:lnSpc>
                <a:spcPct val="90000"/>
              </a:lnSpc>
              <a:buFontTx/>
              <a:buNone/>
            </a:pPr>
            <a:r>
              <a:rPr lang="en-US" altLang="zh-CN" sz="2800" b="1" smtClean="0">
                <a:cs typeface="Arial" charset="0"/>
              </a:rPr>
              <a:t>main()			</a:t>
            </a:r>
            <a:r>
              <a:rPr lang="en-US" altLang="zh-CN" sz="2800" b="1" smtClean="0">
                <a:ea typeface="PMingLiU" pitchFamily="18" charset="-120"/>
              </a:rPr>
              <a:t>pushl %ebp</a:t>
            </a:r>
            <a:r>
              <a:rPr lang="en-US" altLang="zh-CN" sz="2800" b="1" smtClean="0">
                <a:cs typeface="Arial" charset="0"/>
              </a:rPr>
              <a:t> </a:t>
            </a:r>
          </a:p>
          <a:p>
            <a:pPr algn="just">
              <a:lnSpc>
                <a:spcPct val="90000"/>
              </a:lnSpc>
              <a:buFontTx/>
              <a:buNone/>
            </a:pPr>
            <a:r>
              <a:rPr lang="en-US" altLang="zh-CN" sz="2800" b="1" smtClean="0">
                <a:cs typeface="Arial" charset="0"/>
              </a:rPr>
              <a:t>{					movl %esp,%ebp 	</a:t>
            </a:r>
          </a:p>
          <a:p>
            <a:pPr algn="just">
              <a:lnSpc>
                <a:spcPct val="90000"/>
              </a:lnSpc>
              <a:buFontTx/>
              <a:buNone/>
            </a:pPr>
            <a:r>
              <a:rPr lang="en-US" altLang="zh-CN" sz="2800" b="1" smtClean="0">
                <a:cs typeface="Arial" charset="0"/>
              </a:rPr>
              <a:t>	int i,j,k;			movl $1,%eax 	-- j=1 </a:t>
            </a:r>
          </a:p>
          <a:p>
            <a:pPr algn="just">
              <a:lnSpc>
                <a:spcPct val="90000"/>
              </a:lnSpc>
              <a:buFontTx/>
              <a:buNone/>
            </a:pPr>
            <a:r>
              <a:rPr lang="en-US" altLang="zh-CN" sz="2800" b="1" smtClean="0">
                <a:cs typeface="Arial" charset="0"/>
              </a:rPr>
              <a:t>	i=5;			movl $6,%edx	-- k=6 </a:t>
            </a:r>
          </a:p>
          <a:p>
            <a:pPr algn="just">
              <a:lnSpc>
                <a:spcPct val="90000"/>
              </a:lnSpc>
              <a:buFontTx/>
              <a:buNone/>
            </a:pPr>
            <a:r>
              <a:rPr lang="en-US" altLang="zh-CN" sz="2800" b="1" smtClean="0">
                <a:cs typeface="Arial" charset="0"/>
              </a:rPr>
              <a:t>	j=1;		    L4: </a:t>
            </a:r>
          </a:p>
          <a:p>
            <a:pPr algn="just">
              <a:lnSpc>
                <a:spcPct val="90000"/>
              </a:lnSpc>
              <a:buFontTx/>
              <a:buNone/>
            </a:pPr>
            <a:r>
              <a:rPr lang="en-US" altLang="zh-CN" sz="2800" b="1" smtClean="0">
                <a:cs typeface="Arial" charset="0"/>
              </a:rPr>
              <a:t>	while(j&lt;100){		addl %edx,%eax -- j=j+6 </a:t>
            </a:r>
          </a:p>
          <a:p>
            <a:pPr algn="just">
              <a:lnSpc>
                <a:spcPct val="90000"/>
              </a:lnSpc>
              <a:buFontTx/>
              <a:buNone/>
            </a:pPr>
            <a:r>
              <a:rPr lang="en-US" altLang="zh-CN" sz="2800" b="1" smtClean="0">
                <a:cs typeface="Arial" charset="0"/>
              </a:rPr>
              <a:t>		k=i+1;		cmpl $99,%eax   	</a:t>
            </a:r>
          </a:p>
          <a:p>
            <a:pPr algn="just">
              <a:lnSpc>
                <a:spcPct val="90000"/>
              </a:lnSpc>
              <a:buFontTx/>
              <a:buNone/>
            </a:pPr>
            <a:r>
              <a:rPr lang="en-US" altLang="zh-CN" sz="2800" b="1" smtClean="0">
                <a:cs typeface="Arial" charset="0"/>
              </a:rPr>
              <a:t>		j=j+k;		jle .L4 	        -- while(j</a:t>
            </a:r>
            <a:r>
              <a:rPr lang="en-US" altLang="zh-CN" sz="2800" b="1" smtClean="0">
                <a:sym typeface="Symbol" pitchFamily="18" charset="2"/>
              </a:rPr>
              <a:t></a:t>
            </a:r>
            <a:r>
              <a:rPr lang="en-US" altLang="zh-CN" sz="2800" b="1" smtClean="0">
                <a:cs typeface="Arial" charset="0"/>
              </a:rPr>
              <a:t>99) </a:t>
            </a:r>
          </a:p>
          <a:p>
            <a:pPr algn="just">
              <a:lnSpc>
                <a:spcPct val="90000"/>
              </a:lnSpc>
              <a:buFontTx/>
              <a:buNone/>
            </a:pPr>
            <a:r>
              <a:rPr lang="en-US" altLang="zh-CN" sz="2800" b="1" smtClean="0">
                <a:cs typeface="Arial" charset="0"/>
              </a:rPr>
              <a:t>	}</a:t>
            </a:r>
          </a:p>
          <a:p>
            <a:pPr algn="just">
              <a:lnSpc>
                <a:spcPct val="90000"/>
              </a:lnSpc>
              <a:buFontTx/>
              <a:buNone/>
            </a:pPr>
            <a:r>
              <a:rPr lang="en-US" altLang="zh-CN" sz="2800" b="1" smtClean="0">
                <a:cs typeface="Arial" charset="0"/>
              </a:rPr>
              <a:t>}	</a:t>
            </a:r>
            <a:r>
              <a:rPr lang="zh-CN" altLang="en-US" sz="2800" b="1" smtClean="0">
                <a:solidFill>
                  <a:srgbClr val="00FF00"/>
                </a:solidFill>
                <a:cs typeface="Arial" charset="0"/>
              </a:rPr>
              <a:t>完成了哪些优化？</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例   题   </a:t>
            </a:r>
            <a:r>
              <a:rPr lang="zh-CN" altLang="en-US" b="1" smtClean="0"/>
              <a:t>2</a:t>
            </a:r>
          </a:p>
        </p:txBody>
      </p:sp>
      <p:sp>
        <p:nvSpPr>
          <p:cNvPr id="126979" name="Rectangle 3"/>
          <p:cNvSpPr>
            <a:spLocks noGrp="1" noChangeArrowheads="1"/>
          </p:cNvSpPr>
          <p:nvPr>
            <p:ph idx="1"/>
          </p:nvPr>
        </p:nvSpPr>
        <p:spPr>
          <a:xfrm>
            <a:off x="287338" y="1438275"/>
            <a:ext cx="8564562" cy="5399088"/>
          </a:xfrm>
          <a:noFill/>
        </p:spPr>
        <p:txBody>
          <a:bodyPr/>
          <a:lstStyle/>
          <a:p>
            <a:pPr algn="just">
              <a:lnSpc>
                <a:spcPct val="90000"/>
              </a:lnSpc>
              <a:buFontTx/>
              <a:buNone/>
            </a:pPr>
            <a:r>
              <a:rPr lang="zh-CN" altLang="en-US" sz="2800" b="1" smtClean="0"/>
              <a:t>一个</a:t>
            </a:r>
            <a:r>
              <a:rPr lang="en-US" altLang="zh-CN" sz="2800" b="1" smtClean="0"/>
              <a:t>C</a:t>
            </a:r>
            <a:r>
              <a:rPr lang="zh-CN" altLang="en-US" sz="2800" b="1" smtClean="0"/>
              <a:t>语言程序如下，右边是优化后的目标代码</a:t>
            </a:r>
          </a:p>
          <a:p>
            <a:pPr algn="just">
              <a:lnSpc>
                <a:spcPct val="90000"/>
              </a:lnSpc>
              <a:buFontTx/>
              <a:buNone/>
            </a:pPr>
            <a:r>
              <a:rPr lang="en-US" altLang="zh-CN" sz="2800" b="1" smtClean="0">
                <a:cs typeface="Arial" charset="0"/>
              </a:rPr>
              <a:t>main()			</a:t>
            </a:r>
            <a:r>
              <a:rPr lang="en-US" altLang="zh-CN" sz="2800" b="1" smtClean="0">
                <a:ea typeface="PMingLiU" pitchFamily="18" charset="-120"/>
              </a:rPr>
              <a:t>pushl %ebp</a:t>
            </a:r>
            <a:r>
              <a:rPr lang="en-US" altLang="zh-CN" sz="2800" b="1" smtClean="0">
                <a:cs typeface="Arial" charset="0"/>
              </a:rPr>
              <a:t> </a:t>
            </a:r>
          </a:p>
          <a:p>
            <a:pPr algn="just">
              <a:lnSpc>
                <a:spcPct val="90000"/>
              </a:lnSpc>
              <a:buFontTx/>
              <a:buNone/>
            </a:pPr>
            <a:r>
              <a:rPr lang="en-US" altLang="zh-CN" sz="2800" b="1" smtClean="0">
                <a:cs typeface="Arial" charset="0"/>
              </a:rPr>
              <a:t>{					movl %esp,%ebp 	</a:t>
            </a:r>
          </a:p>
          <a:p>
            <a:pPr algn="just">
              <a:lnSpc>
                <a:spcPct val="90000"/>
              </a:lnSpc>
              <a:buFontTx/>
              <a:buNone/>
            </a:pPr>
            <a:r>
              <a:rPr lang="en-US" altLang="zh-CN" sz="2800" b="1" smtClean="0">
                <a:cs typeface="Arial" charset="0"/>
              </a:rPr>
              <a:t>	int i,j,k;			movl $1,%eax 	-- j=1 </a:t>
            </a:r>
          </a:p>
          <a:p>
            <a:pPr algn="just">
              <a:lnSpc>
                <a:spcPct val="90000"/>
              </a:lnSpc>
              <a:buFontTx/>
              <a:buNone/>
            </a:pPr>
            <a:r>
              <a:rPr lang="en-US" altLang="zh-CN" sz="2800" b="1" smtClean="0">
                <a:cs typeface="Arial" charset="0"/>
              </a:rPr>
              <a:t>	i=5;			movl $6,%edx	-- k=6 </a:t>
            </a:r>
          </a:p>
          <a:p>
            <a:pPr algn="just">
              <a:lnSpc>
                <a:spcPct val="90000"/>
              </a:lnSpc>
              <a:buFontTx/>
              <a:buNone/>
            </a:pPr>
            <a:r>
              <a:rPr lang="en-US" altLang="zh-CN" sz="2800" b="1" smtClean="0">
                <a:cs typeface="Arial" charset="0"/>
              </a:rPr>
              <a:t>	j=1;		    L4: </a:t>
            </a:r>
          </a:p>
          <a:p>
            <a:pPr algn="just">
              <a:lnSpc>
                <a:spcPct val="90000"/>
              </a:lnSpc>
              <a:buFontTx/>
              <a:buNone/>
            </a:pPr>
            <a:r>
              <a:rPr lang="en-US" altLang="zh-CN" sz="2800" b="1" smtClean="0">
                <a:cs typeface="Arial" charset="0"/>
              </a:rPr>
              <a:t>	while(j&lt;100){		addl %edx,%eax -- j=j+6 </a:t>
            </a:r>
          </a:p>
          <a:p>
            <a:pPr algn="just">
              <a:lnSpc>
                <a:spcPct val="90000"/>
              </a:lnSpc>
              <a:buFontTx/>
              <a:buNone/>
            </a:pPr>
            <a:r>
              <a:rPr lang="en-US" altLang="zh-CN" sz="2800" b="1" smtClean="0">
                <a:cs typeface="Arial" charset="0"/>
              </a:rPr>
              <a:t>		k=i+1;		cmpl $99,%eax   	</a:t>
            </a:r>
          </a:p>
          <a:p>
            <a:pPr algn="just">
              <a:lnSpc>
                <a:spcPct val="90000"/>
              </a:lnSpc>
              <a:buFontTx/>
              <a:buNone/>
            </a:pPr>
            <a:r>
              <a:rPr lang="en-US" altLang="zh-CN" sz="2800" b="1" smtClean="0">
                <a:cs typeface="Arial" charset="0"/>
              </a:rPr>
              <a:t>		j=j+k;		jle .L4 	        -- while(j</a:t>
            </a:r>
            <a:r>
              <a:rPr lang="en-US" altLang="zh-CN" sz="2800" b="1" smtClean="0">
                <a:sym typeface="Symbol" pitchFamily="18" charset="2"/>
              </a:rPr>
              <a:t></a:t>
            </a:r>
            <a:r>
              <a:rPr lang="en-US" altLang="zh-CN" sz="2800" b="1" smtClean="0">
                <a:cs typeface="Arial" charset="0"/>
              </a:rPr>
              <a:t>99) </a:t>
            </a:r>
          </a:p>
          <a:p>
            <a:pPr algn="just">
              <a:lnSpc>
                <a:spcPct val="90000"/>
              </a:lnSpc>
              <a:buFontTx/>
              <a:buNone/>
            </a:pPr>
            <a:r>
              <a:rPr lang="en-US" altLang="zh-CN" sz="2800" b="1" smtClean="0">
                <a:cs typeface="Arial" charset="0"/>
              </a:rPr>
              <a:t>	} </a:t>
            </a:r>
            <a:r>
              <a:rPr lang="zh-CN" altLang="en-US" sz="2800" b="1" smtClean="0">
                <a:solidFill>
                  <a:srgbClr val="00FF00"/>
                </a:solidFill>
                <a:latin typeface="宋体" pitchFamily="2" charset="-122"/>
              </a:rPr>
              <a:t>复写传播、常量合并、代码外提、删除无用赋值</a:t>
            </a:r>
            <a:r>
              <a:rPr lang="zh-CN" altLang="en-US" sz="2800" b="1" smtClean="0">
                <a:cs typeface="Arial" charset="0"/>
              </a:rPr>
              <a:t> </a:t>
            </a:r>
            <a:endParaRPr lang="en-US" altLang="zh-CN" sz="2800" b="1" smtClean="0">
              <a:cs typeface="Arial" charset="0"/>
            </a:endParaRPr>
          </a:p>
          <a:p>
            <a:pPr algn="just">
              <a:lnSpc>
                <a:spcPct val="90000"/>
              </a:lnSpc>
              <a:buFontTx/>
              <a:buNone/>
            </a:pPr>
            <a:r>
              <a:rPr lang="en-US" altLang="zh-CN" sz="2800" b="1" smtClean="0">
                <a:cs typeface="Arial" charset="0"/>
              </a:rPr>
              <a:t>}	  </a:t>
            </a:r>
            <a:r>
              <a:rPr lang="zh-CN" altLang="en-US" sz="2800" b="1" smtClean="0">
                <a:solidFill>
                  <a:srgbClr val="00FF00"/>
                </a:solidFill>
                <a:latin typeface="宋体" pitchFamily="2" charset="-122"/>
              </a:rPr>
              <a:t>对</a:t>
            </a:r>
            <a:r>
              <a:rPr lang="en-US" altLang="zh-CN" sz="2800" b="1" smtClean="0">
                <a:solidFill>
                  <a:srgbClr val="00FF00"/>
                </a:solidFill>
              </a:rPr>
              <a:t>i</a:t>
            </a:r>
            <a:r>
              <a:rPr lang="en-US" altLang="zh-CN" sz="2800" b="1" smtClean="0">
                <a:solidFill>
                  <a:srgbClr val="00FF00"/>
                </a:solidFill>
                <a:latin typeface="宋体" pitchFamily="2" charset="-122"/>
              </a:rPr>
              <a:t>，</a:t>
            </a:r>
            <a:r>
              <a:rPr lang="en-US" altLang="zh-CN" sz="2800" b="1" smtClean="0">
                <a:solidFill>
                  <a:srgbClr val="00FF00"/>
                </a:solidFill>
              </a:rPr>
              <a:t>j</a:t>
            </a:r>
            <a:r>
              <a:rPr lang="zh-CN" altLang="en-US" sz="2800" b="1" smtClean="0">
                <a:solidFill>
                  <a:srgbClr val="00FF00"/>
                </a:solidFill>
                <a:latin typeface="宋体" pitchFamily="2" charset="-122"/>
              </a:rPr>
              <a:t>和</a:t>
            </a:r>
            <a:r>
              <a:rPr lang="en-US" altLang="zh-CN" sz="2800" b="1" smtClean="0">
                <a:solidFill>
                  <a:srgbClr val="00FF00"/>
                </a:solidFill>
              </a:rPr>
              <a:t>k</a:t>
            </a:r>
            <a:r>
              <a:rPr lang="zh-CN" altLang="en-US" sz="2800" b="1" smtClean="0">
                <a:solidFill>
                  <a:srgbClr val="00FF00"/>
                </a:solidFill>
                <a:latin typeface="宋体" pitchFamily="2" charset="-122"/>
              </a:rPr>
              <a:t>分配内存单元也成为多余，从而被取消</a:t>
            </a:r>
            <a:r>
              <a:rPr lang="zh-CN" altLang="en-US" sz="2800" b="1" smtClean="0">
                <a:cs typeface="Arial" charset="0"/>
              </a:rPr>
              <a:t>  </a:t>
            </a:r>
            <a:endParaRPr lang="en-US" altLang="zh-CN" sz="2800" b="1" smtClean="0">
              <a:cs typeface="Arial"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例   题   </a:t>
            </a:r>
            <a:r>
              <a:rPr lang="zh-CN" altLang="en-US" b="1" smtClean="0"/>
              <a:t>3</a:t>
            </a:r>
          </a:p>
        </p:txBody>
      </p:sp>
      <p:sp>
        <p:nvSpPr>
          <p:cNvPr id="128003" name="Rectangle 3"/>
          <p:cNvSpPr>
            <a:spLocks noGrp="1" noChangeArrowheads="1"/>
          </p:cNvSpPr>
          <p:nvPr>
            <p:ph idx="1"/>
          </p:nvPr>
        </p:nvSpPr>
        <p:spPr>
          <a:xfrm>
            <a:off x="287338" y="1438275"/>
            <a:ext cx="4267200" cy="5334000"/>
          </a:xfrm>
          <a:noFill/>
        </p:spPr>
        <p:txBody>
          <a:bodyPr/>
          <a:lstStyle/>
          <a:p>
            <a:pPr algn="just">
              <a:buFontTx/>
              <a:buNone/>
            </a:pPr>
            <a:r>
              <a:rPr lang="zh-CN" altLang="en-US" sz="2800" b="1" smtClean="0">
                <a:latin typeface="宋体" pitchFamily="2" charset="-122"/>
              </a:rPr>
              <a:t>一个</a:t>
            </a:r>
            <a:r>
              <a:rPr lang="en-US" altLang="zh-CN" sz="2800" b="1" smtClean="0"/>
              <a:t>C</a:t>
            </a:r>
            <a:r>
              <a:rPr lang="zh-CN" altLang="en-US" sz="2800" b="1" smtClean="0">
                <a:latin typeface="宋体" pitchFamily="2" charset="-122"/>
              </a:rPr>
              <a:t>语言程序</a:t>
            </a:r>
            <a:r>
              <a:rPr lang="zh-CN" altLang="en-US" sz="2800" b="1" smtClean="0">
                <a:cs typeface="Arial" charset="0"/>
              </a:rPr>
              <a:t> </a:t>
            </a:r>
            <a:endParaRPr lang="en-US" altLang="zh-CN" sz="2800" b="1" smtClean="0">
              <a:cs typeface="Arial" charset="0"/>
            </a:endParaRPr>
          </a:p>
          <a:p>
            <a:pPr algn="just">
              <a:buFontTx/>
              <a:buNone/>
            </a:pPr>
            <a:r>
              <a:rPr lang="en-US" altLang="zh-CN" sz="2800" b="1" smtClean="0">
                <a:cs typeface="Arial" charset="0"/>
              </a:rPr>
              <a:t>main()</a:t>
            </a:r>
          </a:p>
          <a:p>
            <a:pPr algn="just">
              <a:buFontTx/>
              <a:buNone/>
            </a:pPr>
            <a:r>
              <a:rPr lang="en-US" altLang="zh-CN" sz="2800" b="1" smtClean="0">
                <a:cs typeface="Arial" charset="0"/>
              </a:rPr>
              <a:t>{</a:t>
            </a:r>
            <a:endParaRPr lang="en-US" altLang="zh-CN" sz="2800" b="1" smtClean="0"/>
          </a:p>
          <a:p>
            <a:pPr algn="just">
              <a:buFontTx/>
              <a:buNone/>
            </a:pPr>
            <a:r>
              <a:rPr lang="en-US" altLang="zh-CN" sz="2800" b="1" smtClean="0">
                <a:cs typeface="Arial" charset="0"/>
              </a:rPr>
              <a:t>	long i,j;</a:t>
            </a:r>
            <a:endParaRPr lang="en-US" altLang="zh-CN" sz="2800" b="1" smtClean="0"/>
          </a:p>
          <a:p>
            <a:pPr algn="just">
              <a:buFontTx/>
              <a:buNone/>
            </a:pPr>
            <a:r>
              <a:rPr lang="en-US" altLang="zh-CN" sz="2800" b="1" smtClean="0">
                <a:cs typeface="Arial" charset="0"/>
              </a:rPr>
              <a:t> </a:t>
            </a:r>
            <a:endParaRPr lang="en-US" altLang="zh-CN" sz="2800" b="1" smtClean="0"/>
          </a:p>
          <a:p>
            <a:pPr algn="just">
              <a:buFontTx/>
              <a:buNone/>
            </a:pPr>
            <a:r>
              <a:rPr lang="en-US" altLang="zh-CN" sz="2800" b="1" smtClean="0">
                <a:cs typeface="Arial" charset="0"/>
              </a:rPr>
              <a:t>	while (i) {</a:t>
            </a:r>
            <a:endParaRPr lang="en-US" altLang="zh-CN" sz="2800" b="1" smtClean="0"/>
          </a:p>
          <a:p>
            <a:pPr algn="just">
              <a:buFontTx/>
              <a:buNone/>
            </a:pPr>
            <a:r>
              <a:rPr lang="en-US" altLang="zh-CN" sz="2800" b="1" smtClean="0">
                <a:cs typeface="Arial" charset="0"/>
              </a:rPr>
              <a:t>		if (j) { i = j; }</a:t>
            </a:r>
            <a:endParaRPr lang="en-US" altLang="zh-CN" sz="2800" b="1" smtClean="0"/>
          </a:p>
          <a:p>
            <a:pPr algn="just">
              <a:buFontTx/>
              <a:buNone/>
            </a:pPr>
            <a:r>
              <a:rPr lang="en-US" altLang="zh-CN" sz="2800" b="1" smtClean="0">
                <a:cs typeface="Arial" charset="0"/>
              </a:rPr>
              <a:t>	}</a:t>
            </a:r>
            <a:endParaRPr lang="en-US" altLang="zh-CN" sz="2800" b="1" smtClean="0"/>
          </a:p>
          <a:p>
            <a:pPr algn="just">
              <a:buFontTx/>
              <a:buNone/>
            </a:pPr>
            <a:r>
              <a:rPr lang="en-US" altLang="zh-CN" sz="2800" b="1" smtClean="0">
                <a:cs typeface="Arial" charset="0"/>
              </a:rPr>
              <a:t>}    </a:t>
            </a:r>
            <a:r>
              <a:rPr lang="zh-CN" altLang="en-US" sz="2800" b="1" smtClean="0"/>
              <a:t>生成的汇编码见右边</a:t>
            </a:r>
            <a:endParaRPr lang="en-US" altLang="zh-CN" sz="2800" b="1" smtClean="0"/>
          </a:p>
          <a:p>
            <a:pPr algn="just">
              <a:buFontTx/>
              <a:buNone/>
            </a:pPr>
            <a:r>
              <a:rPr lang="zh-CN" altLang="en-US" sz="2800" b="1" smtClean="0"/>
              <a:t>为什么会有连续跳转？</a:t>
            </a:r>
          </a:p>
        </p:txBody>
      </p:sp>
      <p:sp>
        <p:nvSpPr>
          <p:cNvPr id="128004" name="Rectangle 4"/>
          <p:cNvSpPr>
            <a:spLocks noChangeArrowheads="1"/>
          </p:cNvSpPr>
          <p:nvPr/>
        </p:nvSpPr>
        <p:spPr bwMode="auto">
          <a:xfrm>
            <a:off x="4648200" y="1066800"/>
            <a:ext cx="4267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88000"/>
              </a:lnSpc>
            </a:pPr>
            <a:r>
              <a:rPr lang="en-US" altLang="zh-CN" sz="2800">
                <a:cs typeface="Arial" charset="0"/>
              </a:rPr>
              <a:t>	pushl %ebp</a:t>
            </a:r>
            <a:endParaRPr lang="en-US" altLang="zh-CN" sz="2800"/>
          </a:p>
          <a:p>
            <a:pPr marL="342900" indent="-342900" algn="just">
              <a:lnSpc>
                <a:spcPct val="88000"/>
              </a:lnSpc>
            </a:pPr>
            <a:r>
              <a:rPr lang="en-US" altLang="zh-CN" sz="2800">
                <a:cs typeface="Arial" charset="0"/>
              </a:rPr>
              <a:t>	movl %esp,%ebp</a:t>
            </a:r>
            <a:endParaRPr lang="en-US" altLang="zh-CN" sz="2800"/>
          </a:p>
          <a:p>
            <a:pPr marL="342900" indent="-342900" algn="just">
              <a:lnSpc>
                <a:spcPct val="88000"/>
              </a:lnSpc>
            </a:pPr>
            <a:r>
              <a:rPr lang="en-US" altLang="zh-CN" sz="2800">
                <a:cs typeface="Arial" charset="0"/>
              </a:rPr>
              <a:t>	subl $8,%esp</a:t>
            </a:r>
            <a:endParaRPr lang="en-US" altLang="zh-CN" sz="2800"/>
          </a:p>
          <a:p>
            <a:pPr marL="342900" indent="-342900" algn="just">
              <a:lnSpc>
                <a:spcPct val="88000"/>
              </a:lnSpc>
            </a:pPr>
            <a:r>
              <a:rPr lang="en-US" altLang="zh-CN" sz="2800">
                <a:cs typeface="Arial" charset="0"/>
              </a:rPr>
              <a:t>.L2:</a:t>
            </a:r>
            <a:endParaRPr lang="en-US" altLang="zh-CN" sz="2800"/>
          </a:p>
          <a:p>
            <a:pPr marL="342900" indent="-342900" algn="just">
              <a:lnSpc>
                <a:spcPct val="88000"/>
              </a:lnSpc>
            </a:pPr>
            <a:r>
              <a:rPr lang="en-US" altLang="zh-CN" sz="2800">
                <a:cs typeface="Arial" charset="0"/>
              </a:rPr>
              <a:t>	cmpl $0,-4(%ebp)</a:t>
            </a:r>
            <a:endParaRPr lang="en-US" altLang="zh-CN" sz="2800"/>
          </a:p>
          <a:p>
            <a:pPr marL="342900" indent="-342900" algn="just">
              <a:lnSpc>
                <a:spcPct val="88000"/>
              </a:lnSpc>
            </a:pPr>
            <a:r>
              <a:rPr lang="en-US" altLang="zh-CN" sz="2800">
                <a:cs typeface="Arial" charset="0"/>
              </a:rPr>
              <a:t>	jne .L4</a:t>
            </a:r>
            <a:endParaRPr lang="en-US" altLang="zh-CN" sz="2800"/>
          </a:p>
          <a:p>
            <a:pPr marL="342900" indent="-342900" algn="just">
              <a:lnSpc>
                <a:spcPct val="88000"/>
              </a:lnSpc>
            </a:pPr>
            <a:r>
              <a:rPr lang="en-US" altLang="zh-CN" sz="2800">
                <a:cs typeface="Arial" charset="0"/>
              </a:rPr>
              <a:t>	jmp .L3</a:t>
            </a:r>
            <a:endParaRPr lang="en-US" altLang="zh-CN" sz="2800"/>
          </a:p>
          <a:p>
            <a:pPr marL="342900" indent="-342900" algn="just">
              <a:lnSpc>
                <a:spcPct val="88000"/>
              </a:lnSpc>
            </a:pPr>
            <a:r>
              <a:rPr lang="en-US" altLang="zh-CN" sz="2800">
                <a:cs typeface="Arial" charset="0"/>
              </a:rPr>
              <a:t>.L4:</a:t>
            </a:r>
            <a:endParaRPr lang="en-US" altLang="zh-CN" sz="2800"/>
          </a:p>
          <a:p>
            <a:pPr marL="342900" indent="-342900" algn="just">
              <a:lnSpc>
                <a:spcPct val="88000"/>
              </a:lnSpc>
            </a:pPr>
            <a:r>
              <a:rPr lang="en-US" altLang="zh-CN" sz="2800">
                <a:cs typeface="Arial" charset="0"/>
              </a:rPr>
              <a:t>	cmpl $0,-8(%ebp)</a:t>
            </a:r>
            <a:endParaRPr lang="en-US" altLang="zh-CN" sz="2800"/>
          </a:p>
          <a:p>
            <a:pPr marL="342900" indent="-342900" algn="just">
              <a:lnSpc>
                <a:spcPct val="88000"/>
              </a:lnSpc>
            </a:pPr>
            <a:r>
              <a:rPr lang="en-US" altLang="zh-CN" sz="2800">
                <a:cs typeface="Arial" charset="0"/>
              </a:rPr>
              <a:t>	</a:t>
            </a:r>
            <a:r>
              <a:rPr lang="en-US" altLang="zh-CN" sz="2800">
                <a:solidFill>
                  <a:srgbClr val="00FF00"/>
                </a:solidFill>
                <a:cs typeface="Arial" charset="0"/>
              </a:rPr>
              <a:t>je .L5</a:t>
            </a:r>
            <a:endParaRPr lang="en-US" altLang="zh-CN" sz="2800">
              <a:solidFill>
                <a:srgbClr val="00FF00"/>
              </a:solidFill>
            </a:endParaRPr>
          </a:p>
          <a:p>
            <a:pPr marL="342900" indent="-342900" algn="just">
              <a:lnSpc>
                <a:spcPct val="88000"/>
              </a:lnSpc>
            </a:pPr>
            <a:r>
              <a:rPr lang="en-US" altLang="zh-CN" sz="2800"/>
              <a:t>	</a:t>
            </a:r>
            <a:r>
              <a:rPr lang="en-US" altLang="zh-CN" sz="2800">
                <a:cs typeface="Arial" charset="0"/>
              </a:rPr>
              <a:t>movl -8(%ebp),%eax</a:t>
            </a:r>
            <a:endParaRPr lang="en-US" altLang="zh-CN" sz="2800"/>
          </a:p>
          <a:p>
            <a:pPr marL="342900" indent="-342900" algn="just">
              <a:lnSpc>
                <a:spcPct val="88000"/>
              </a:lnSpc>
            </a:pPr>
            <a:r>
              <a:rPr lang="en-US" altLang="zh-CN" sz="2800">
                <a:cs typeface="Arial" charset="0"/>
              </a:rPr>
              <a:t>	movl %eax,-4(%ebp)</a:t>
            </a:r>
            <a:endParaRPr lang="en-US" altLang="zh-CN" sz="2800"/>
          </a:p>
          <a:p>
            <a:pPr marL="342900" indent="-342900" algn="just">
              <a:lnSpc>
                <a:spcPct val="88000"/>
              </a:lnSpc>
            </a:pPr>
            <a:r>
              <a:rPr lang="en-US" altLang="zh-CN" sz="2800">
                <a:solidFill>
                  <a:srgbClr val="00FF00"/>
                </a:solidFill>
                <a:cs typeface="Arial" charset="0"/>
              </a:rPr>
              <a:t>.L5:</a:t>
            </a:r>
            <a:endParaRPr lang="en-US" altLang="zh-CN" sz="2800">
              <a:solidFill>
                <a:srgbClr val="00FF00"/>
              </a:solidFill>
            </a:endParaRPr>
          </a:p>
          <a:p>
            <a:pPr marL="342900" indent="-342900" algn="just">
              <a:lnSpc>
                <a:spcPct val="88000"/>
              </a:lnSpc>
            </a:pPr>
            <a:r>
              <a:rPr lang="en-US" altLang="zh-CN" sz="2800">
                <a:solidFill>
                  <a:srgbClr val="00FF00"/>
                </a:solidFill>
                <a:cs typeface="Arial" charset="0"/>
              </a:rPr>
              <a:t>	jmp .L2</a:t>
            </a:r>
          </a:p>
          <a:p>
            <a:pPr marL="342900" indent="-342900" algn="just">
              <a:lnSpc>
                <a:spcPct val="88000"/>
              </a:lnSpc>
            </a:pPr>
            <a:r>
              <a:rPr lang="en-US" altLang="zh-CN" sz="2800">
                <a:cs typeface="Arial" charset="0"/>
              </a:rPr>
              <a:t>.L3:</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例   题   </a:t>
            </a:r>
            <a:r>
              <a:rPr lang="en-US" altLang="zh-CN" b="1" smtClean="0"/>
              <a:t>3</a:t>
            </a:r>
          </a:p>
        </p:txBody>
      </p:sp>
      <p:sp>
        <p:nvSpPr>
          <p:cNvPr id="129027" name="Rectangle 3"/>
          <p:cNvSpPr>
            <a:spLocks noGrp="1" noChangeArrowheads="1"/>
          </p:cNvSpPr>
          <p:nvPr>
            <p:ph idx="1"/>
          </p:nvPr>
        </p:nvSpPr>
        <p:spPr>
          <a:xfrm>
            <a:off x="287338" y="1438275"/>
            <a:ext cx="8564562" cy="5326063"/>
          </a:xfrm>
          <a:noFill/>
        </p:spPr>
        <p:txBody>
          <a:bodyPr/>
          <a:lstStyle/>
          <a:p>
            <a:pPr algn="just">
              <a:spcBef>
                <a:spcPct val="0"/>
              </a:spcBef>
              <a:buFontTx/>
              <a:buNone/>
            </a:pPr>
            <a:r>
              <a:rPr lang="en-US" altLang="zh-CN" sz="2800" b="1" smtClean="0">
                <a:solidFill>
                  <a:srgbClr val="00FF00"/>
                </a:solidFill>
              </a:rPr>
              <a:t>while E1 do S1</a:t>
            </a:r>
          </a:p>
          <a:p>
            <a:pPr>
              <a:spcBef>
                <a:spcPct val="0"/>
              </a:spcBef>
              <a:buFontTx/>
              <a:buNone/>
            </a:pPr>
            <a:r>
              <a:rPr lang="en-US" altLang="zh-CN" sz="2800" b="1" smtClean="0"/>
              <a:t>L2</a:t>
            </a:r>
            <a:r>
              <a:rPr lang="zh-CN" altLang="en-US" sz="2800" b="1" smtClean="0"/>
              <a:t>：	</a:t>
            </a:r>
            <a:r>
              <a:rPr lang="en-US" altLang="zh-CN" sz="2800" b="1" smtClean="0"/>
              <a:t>E1</a:t>
            </a:r>
            <a:r>
              <a:rPr lang="zh-CN" altLang="en-US" sz="2800" b="1" smtClean="0"/>
              <a:t>的代码								真转 </a:t>
            </a:r>
            <a:r>
              <a:rPr lang="en-US" altLang="zh-CN" sz="2800" b="1" smtClean="0"/>
              <a:t>L4								</a:t>
            </a:r>
            <a:r>
              <a:rPr lang="zh-CN" altLang="en-US" sz="2800" b="1" smtClean="0"/>
              <a:t>无条件转 </a:t>
            </a:r>
            <a:r>
              <a:rPr lang="en-US" altLang="zh-CN" sz="2800" b="1" smtClean="0"/>
              <a:t>L3					</a:t>
            </a:r>
          </a:p>
          <a:p>
            <a:pPr>
              <a:spcBef>
                <a:spcPct val="0"/>
              </a:spcBef>
              <a:buFontTx/>
              <a:buNone/>
            </a:pPr>
            <a:r>
              <a:rPr lang="en-US" altLang="zh-CN" sz="2800" b="1" smtClean="0"/>
              <a:t>L4</a:t>
            </a:r>
            <a:r>
              <a:rPr lang="zh-CN" altLang="en-US" sz="2800" b="1" smtClean="0"/>
              <a:t>：	</a:t>
            </a:r>
            <a:r>
              <a:rPr lang="en-US" altLang="zh-CN" sz="2800" b="1" smtClean="0"/>
              <a:t>S1</a:t>
            </a:r>
            <a:r>
              <a:rPr lang="zh-CN" altLang="en-US" sz="2800" b="1" smtClean="0"/>
              <a:t>的代码</a:t>
            </a:r>
          </a:p>
          <a:p>
            <a:pPr>
              <a:spcBef>
                <a:spcPct val="0"/>
              </a:spcBef>
              <a:buFontTx/>
              <a:buNone/>
            </a:pPr>
            <a:r>
              <a:rPr lang="zh-CN" altLang="en-US" sz="2800" b="1" smtClean="0"/>
              <a:t>		</a:t>
            </a:r>
            <a:r>
              <a:rPr lang="en-US" altLang="zh-CN" sz="2800" b="1" smtClean="0"/>
              <a:t>JMP L2</a:t>
            </a:r>
          </a:p>
          <a:p>
            <a:pPr>
              <a:spcBef>
                <a:spcPct val="0"/>
              </a:spcBef>
              <a:buFontTx/>
              <a:buNone/>
            </a:pPr>
            <a:r>
              <a:rPr lang="en-US" altLang="zh-CN" sz="2800" b="1" smtClean="0"/>
              <a:t>L3:</a:t>
            </a:r>
          </a:p>
          <a:p>
            <a:pPr>
              <a:spcBef>
                <a:spcPct val="0"/>
              </a:spcBef>
              <a:buFontTx/>
              <a:buNone/>
            </a:pPr>
            <a:r>
              <a:rPr lang="en-US" altLang="zh-CN" sz="2800" b="1" smtClean="0">
                <a:solidFill>
                  <a:srgbClr val="00FF00"/>
                </a:solidFill>
              </a:rPr>
              <a:t>if E2 then S2</a:t>
            </a:r>
          </a:p>
          <a:p>
            <a:pPr>
              <a:spcBef>
                <a:spcPct val="0"/>
              </a:spcBef>
              <a:buFontTx/>
              <a:buNone/>
            </a:pPr>
            <a:r>
              <a:rPr lang="en-US" altLang="zh-CN" sz="2800" smtClean="0"/>
              <a:t> 		</a:t>
            </a:r>
            <a:r>
              <a:rPr lang="en-US" altLang="zh-CN" sz="2800" b="1" smtClean="0"/>
              <a:t>E2</a:t>
            </a:r>
            <a:r>
              <a:rPr lang="zh-CN" altLang="en-US" sz="2800" b="1" smtClean="0"/>
              <a:t>的代码</a:t>
            </a:r>
          </a:p>
          <a:p>
            <a:pPr>
              <a:spcBef>
                <a:spcPct val="0"/>
              </a:spcBef>
              <a:buFontTx/>
              <a:buNone/>
            </a:pPr>
            <a:r>
              <a:rPr lang="en-US" altLang="zh-CN" sz="2800" b="1" smtClean="0"/>
              <a:t>		</a:t>
            </a:r>
            <a:r>
              <a:rPr lang="zh-CN" altLang="en-US" sz="2800" b="1" smtClean="0"/>
              <a:t>假转 </a:t>
            </a:r>
            <a:r>
              <a:rPr lang="en-US" altLang="zh-CN" sz="2800" b="1" smtClean="0"/>
              <a:t>L5 </a:t>
            </a:r>
          </a:p>
          <a:p>
            <a:pPr>
              <a:spcBef>
                <a:spcPct val="0"/>
              </a:spcBef>
              <a:buFontTx/>
              <a:buNone/>
            </a:pPr>
            <a:r>
              <a:rPr lang="en-US" altLang="zh-CN" sz="2800" b="1" smtClean="0"/>
              <a:t>		S2</a:t>
            </a:r>
            <a:r>
              <a:rPr lang="zh-CN" altLang="en-US" sz="2800" b="1" smtClean="0"/>
              <a:t>的代码</a:t>
            </a:r>
          </a:p>
          <a:p>
            <a:pPr>
              <a:spcBef>
                <a:spcPct val="0"/>
              </a:spcBef>
              <a:buFontTx/>
              <a:buNone/>
            </a:pPr>
            <a:r>
              <a:rPr lang="en-US" altLang="zh-CN" sz="2800" b="1" smtClean="0"/>
              <a:t>L5</a:t>
            </a:r>
            <a:r>
              <a:rPr lang="zh-CN" altLang="en-US" sz="2800" b="1" smtClean="0"/>
              <a:t>： </a:t>
            </a:r>
            <a:endParaRPr lang="en-US" altLang="zh-CN" sz="2800" b="1"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例   题   </a:t>
            </a:r>
            <a:r>
              <a:rPr lang="en-US" altLang="zh-CN" b="1" smtClean="0"/>
              <a:t>3</a:t>
            </a:r>
          </a:p>
        </p:txBody>
      </p:sp>
      <p:sp>
        <p:nvSpPr>
          <p:cNvPr id="130051" name="Rectangle 3"/>
          <p:cNvSpPr>
            <a:spLocks noGrp="1" noChangeArrowheads="1"/>
          </p:cNvSpPr>
          <p:nvPr>
            <p:ph idx="1"/>
          </p:nvPr>
        </p:nvSpPr>
        <p:spPr>
          <a:xfrm>
            <a:off x="287338" y="1438275"/>
            <a:ext cx="8564562" cy="5326063"/>
          </a:xfrm>
          <a:noFill/>
        </p:spPr>
        <p:txBody>
          <a:bodyPr/>
          <a:lstStyle/>
          <a:p>
            <a:pPr algn="just">
              <a:spcBef>
                <a:spcPct val="0"/>
              </a:spcBef>
              <a:buFontTx/>
              <a:buNone/>
            </a:pPr>
            <a:r>
              <a:rPr lang="en-US" altLang="zh-CN" sz="2800" b="1" smtClean="0">
                <a:solidFill>
                  <a:srgbClr val="00FF00"/>
                </a:solidFill>
              </a:rPr>
              <a:t>while E1 do S1		</a:t>
            </a:r>
            <a:r>
              <a:rPr lang="zh-CN" altLang="en-US" sz="2800" b="1" smtClean="0"/>
              <a:t>当它们嵌套时，代码结构变成</a:t>
            </a:r>
            <a:r>
              <a:rPr lang="zh-CN" altLang="en-US" sz="2800" smtClean="0"/>
              <a:t> </a:t>
            </a:r>
            <a:endParaRPr lang="en-US" altLang="zh-CN" sz="2800" b="1" smtClean="0">
              <a:solidFill>
                <a:srgbClr val="00FF00"/>
              </a:solidFill>
            </a:endParaRPr>
          </a:p>
          <a:p>
            <a:pPr>
              <a:spcBef>
                <a:spcPct val="0"/>
              </a:spcBef>
              <a:buFontTx/>
              <a:buNone/>
            </a:pPr>
            <a:r>
              <a:rPr lang="en-US" altLang="zh-CN" sz="2800" b="1" smtClean="0"/>
              <a:t>L2</a:t>
            </a:r>
            <a:r>
              <a:rPr lang="zh-CN" altLang="en-US" sz="2800" b="1" smtClean="0"/>
              <a:t>：	</a:t>
            </a:r>
            <a:r>
              <a:rPr lang="en-US" altLang="zh-CN" sz="2800" b="1" smtClean="0"/>
              <a:t>E1</a:t>
            </a:r>
            <a:r>
              <a:rPr lang="zh-CN" altLang="en-US" sz="2800" b="1" smtClean="0"/>
              <a:t>的代码			</a:t>
            </a:r>
            <a:r>
              <a:rPr lang="en-US" altLang="zh-CN" sz="2800" b="1" smtClean="0"/>
              <a:t>L2</a:t>
            </a:r>
            <a:r>
              <a:rPr lang="zh-CN" altLang="en-US" sz="2800" b="1" smtClean="0"/>
              <a:t>：	</a:t>
            </a:r>
            <a:r>
              <a:rPr lang="en-US" altLang="zh-CN" sz="2800" b="1" smtClean="0"/>
              <a:t>E1</a:t>
            </a:r>
            <a:r>
              <a:rPr lang="zh-CN" altLang="en-US" sz="2800" b="1" smtClean="0"/>
              <a:t>的代码			真转 </a:t>
            </a:r>
            <a:r>
              <a:rPr lang="en-US" altLang="zh-CN" sz="2800" b="1" smtClean="0"/>
              <a:t>L4				</a:t>
            </a:r>
            <a:r>
              <a:rPr lang="zh-CN" altLang="en-US" sz="2800" b="1" smtClean="0"/>
              <a:t>真转 </a:t>
            </a:r>
            <a:r>
              <a:rPr lang="en-US" altLang="zh-CN" sz="2800" b="1" smtClean="0"/>
              <a:t>L4	</a:t>
            </a:r>
            <a:r>
              <a:rPr lang="en-US" altLang="zh-CN" sz="2800" smtClean="0"/>
              <a:t> </a:t>
            </a:r>
            <a:endParaRPr lang="en-US" altLang="zh-CN" sz="2800" b="1" smtClean="0"/>
          </a:p>
          <a:p>
            <a:pPr>
              <a:spcBef>
                <a:spcPct val="0"/>
              </a:spcBef>
              <a:buFontTx/>
              <a:buNone/>
            </a:pPr>
            <a:r>
              <a:rPr lang="zh-CN" altLang="en-US" sz="2800" b="1" smtClean="0"/>
              <a:t>		无条件转 </a:t>
            </a:r>
            <a:r>
              <a:rPr lang="en-US" altLang="zh-CN" sz="2800" b="1" smtClean="0"/>
              <a:t>L3			</a:t>
            </a:r>
            <a:r>
              <a:rPr lang="zh-CN" altLang="en-US" sz="2800" b="1" smtClean="0"/>
              <a:t>无条件转 </a:t>
            </a:r>
            <a:r>
              <a:rPr lang="en-US" altLang="zh-CN" sz="2800" b="1" smtClean="0"/>
              <a:t>L3</a:t>
            </a:r>
          </a:p>
          <a:p>
            <a:pPr>
              <a:spcBef>
                <a:spcPct val="0"/>
              </a:spcBef>
              <a:buFontTx/>
              <a:buNone/>
            </a:pPr>
            <a:r>
              <a:rPr lang="en-US" altLang="zh-CN" sz="2800" b="1" smtClean="0"/>
              <a:t>L4</a:t>
            </a:r>
            <a:r>
              <a:rPr lang="zh-CN" altLang="en-US" sz="2800" b="1" smtClean="0"/>
              <a:t>：	</a:t>
            </a:r>
            <a:r>
              <a:rPr lang="en-US" altLang="zh-CN" sz="2800" b="1" smtClean="0"/>
              <a:t>S1</a:t>
            </a:r>
            <a:r>
              <a:rPr lang="zh-CN" altLang="en-US" sz="2800" b="1" smtClean="0"/>
              <a:t>的代码			</a:t>
            </a:r>
            <a:r>
              <a:rPr lang="en-US" altLang="zh-CN" sz="2800" b="1" smtClean="0"/>
              <a:t>L4</a:t>
            </a:r>
            <a:r>
              <a:rPr lang="zh-CN" altLang="en-US" sz="2800" b="1" smtClean="0"/>
              <a:t>：	</a:t>
            </a:r>
            <a:r>
              <a:rPr lang="en-US" altLang="zh-CN" sz="2800" b="1" smtClean="0"/>
              <a:t>E2</a:t>
            </a:r>
            <a:r>
              <a:rPr lang="zh-CN" altLang="en-US" sz="2800" b="1" smtClean="0"/>
              <a:t>的代码</a:t>
            </a:r>
            <a:r>
              <a:rPr lang="zh-CN" altLang="en-US" sz="2800" smtClean="0"/>
              <a:t> </a:t>
            </a:r>
            <a:endParaRPr lang="zh-CN" altLang="en-US" sz="2800" b="1" smtClean="0"/>
          </a:p>
          <a:p>
            <a:pPr>
              <a:spcBef>
                <a:spcPct val="0"/>
              </a:spcBef>
              <a:buFontTx/>
              <a:buNone/>
            </a:pPr>
            <a:r>
              <a:rPr lang="zh-CN" altLang="en-US" sz="2800" b="1" smtClean="0"/>
              <a:t>		</a:t>
            </a:r>
            <a:r>
              <a:rPr lang="en-US" altLang="zh-CN" sz="2800" b="1" smtClean="0"/>
              <a:t>JMP L2				</a:t>
            </a:r>
            <a:r>
              <a:rPr lang="zh-CN" altLang="en-US" sz="2800" b="1" smtClean="0"/>
              <a:t>假转 </a:t>
            </a:r>
            <a:r>
              <a:rPr lang="en-US" altLang="zh-CN" sz="2800" b="1" smtClean="0"/>
              <a:t>L5</a:t>
            </a:r>
            <a:r>
              <a:rPr lang="en-US" altLang="zh-CN" sz="2800" smtClean="0"/>
              <a:t> </a:t>
            </a:r>
            <a:endParaRPr lang="en-US" altLang="zh-CN" sz="2800" b="1" smtClean="0"/>
          </a:p>
          <a:p>
            <a:pPr>
              <a:spcBef>
                <a:spcPct val="0"/>
              </a:spcBef>
              <a:buFontTx/>
              <a:buNone/>
            </a:pPr>
            <a:r>
              <a:rPr lang="en-US" altLang="zh-CN" sz="2800" b="1" smtClean="0"/>
              <a:t>L3:						S2</a:t>
            </a:r>
            <a:r>
              <a:rPr lang="zh-CN" altLang="en-US" sz="2800" b="1" smtClean="0"/>
              <a:t>的代码</a:t>
            </a:r>
            <a:endParaRPr lang="en-US" altLang="zh-CN" sz="2800" b="1" smtClean="0"/>
          </a:p>
          <a:p>
            <a:pPr>
              <a:spcBef>
                <a:spcPct val="0"/>
              </a:spcBef>
              <a:buFontTx/>
              <a:buNone/>
            </a:pPr>
            <a:r>
              <a:rPr lang="en-US" altLang="zh-CN" sz="2800" b="1" smtClean="0">
                <a:solidFill>
                  <a:srgbClr val="00FF00"/>
                </a:solidFill>
              </a:rPr>
              <a:t>if E2 then S2			</a:t>
            </a:r>
            <a:r>
              <a:rPr lang="en-US" altLang="zh-CN" sz="2800" b="1" smtClean="0"/>
              <a:t>L5</a:t>
            </a:r>
            <a:r>
              <a:rPr lang="zh-CN" altLang="en-US" sz="2800" b="1" smtClean="0"/>
              <a:t>：	</a:t>
            </a:r>
            <a:r>
              <a:rPr lang="en-US" altLang="zh-CN" sz="2800" b="1" smtClean="0"/>
              <a:t>JMP L2</a:t>
            </a:r>
            <a:endParaRPr lang="en-US" altLang="zh-CN" sz="2800" b="1" smtClean="0">
              <a:solidFill>
                <a:srgbClr val="00FF00"/>
              </a:solidFill>
            </a:endParaRPr>
          </a:p>
          <a:p>
            <a:pPr>
              <a:spcBef>
                <a:spcPct val="0"/>
              </a:spcBef>
              <a:buFontTx/>
              <a:buNone/>
            </a:pPr>
            <a:r>
              <a:rPr lang="en-US" altLang="zh-CN" sz="2800" smtClean="0"/>
              <a:t> 		</a:t>
            </a:r>
            <a:r>
              <a:rPr lang="en-US" altLang="zh-CN" sz="2800" b="1" smtClean="0"/>
              <a:t>E2</a:t>
            </a:r>
            <a:r>
              <a:rPr lang="zh-CN" altLang="en-US" sz="2800" b="1" smtClean="0"/>
              <a:t>的代码			</a:t>
            </a:r>
            <a:r>
              <a:rPr lang="en-US" altLang="zh-CN" sz="2800" b="1" smtClean="0"/>
              <a:t>L3</a:t>
            </a:r>
            <a:r>
              <a:rPr lang="zh-CN" altLang="en-US" sz="2800" b="1" smtClean="0"/>
              <a:t>：</a:t>
            </a:r>
            <a:r>
              <a:rPr lang="zh-CN" altLang="en-US" sz="2800" smtClean="0"/>
              <a:t> </a:t>
            </a:r>
            <a:endParaRPr lang="zh-CN" altLang="en-US" sz="2800" b="1" smtClean="0"/>
          </a:p>
          <a:p>
            <a:pPr>
              <a:spcBef>
                <a:spcPct val="0"/>
              </a:spcBef>
              <a:buFontTx/>
              <a:buNone/>
            </a:pPr>
            <a:r>
              <a:rPr lang="en-US" altLang="zh-CN" sz="2800" b="1" smtClean="0"/>
              <a:t>		</a:t>
            </a:r>
            <a:r>
              <a:rPr lang="zh-CN" altLang="en-US" sz="2800" b="1" smtClean="0"/>
              <a:t>假转 </a:t>
            </a:r>
            <a:r>
              <a:rPr lang="en-US" altLang="zh-CN" sz="2800" b="1" smtClean="0"/>
              <a:t>L5 </a:t>
            </a:r>
          </a:p>
          <a:p>
            <a:pPr>
              <a:spcBef>
                <a:spcPct val="0"/>
              </a:spcBef>
              <a:buFontTx/>
              <a:buNone/>
            </a:pPr>
            <a:r>
              <a:rPr lang="en-US" altLang="zh-CN" sz="2800" b="1" smtClean="0"/>
              <a:t>		S2</a:t>
            </a:r>
            <a:r>
              <a:rPr lang="zh-CN" altLang="en-US" sz="2800" b="1" smtClean="0"/>
              <a:t>的代码</a:t>
            </a:r>
          </a:p>
          <a:p>
            <a:pPr>
              <a:spcBef>
                <a:spcPct val="0"/>
              </a:spcBef>
              <a:buFontTx/>
              <a:buNone/>
            </a:pPr>
            <a:r>
              <a:rPr lang="en-US" altLang="zh-CN" sz="2800" b="1" smtClean="0"/>
              <a:t>L5</a:t>
            </a:r>
            <a:r>
              <a:rPr lang="zh-CN" altLang="en-US" sz="2800" b="1" smtClean="0"/>
              <a:t>： </a:t>
            </a:r>
            <a:endParaRPr lang="en-US" altLang="zh-CN" sz="2800" b="1"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例   题   </a:t>
            </a:r>
            <a:r>
              <a:rPr lang="en-US" altLang="zh-CN" b="1" smtClean="0"/>
              <a:t>3</a:t>
            </a:r>
          </a:p>
        </p:txBody>
      </p:sp>
      <p:sp>
        <p:nvSpPr>
          <p:cNvPr id="131075" name="Rectangle 3"/>
          <p:cNvSpPr>
            <a:spLocks noGrp="1" noChangeArrowheads="1"/>
          </p:cNvSpPr>
          <p:nvPr>
            <p:ph idx="1"/>
          </p:nvPr>
        </p:nvSpPr>
        <p:spPr>
          <a:xfrm>
            <a:off x="287338" y="1438275"/>
            <a:ext cx="8564562" cy="5326063"/>
          </a:xfrm>
          <a:noFill/>
        </p:spPr>
        <p:txBody>
          <a:bodyPr/>
          <a:lstStyle/>
          <a:p>
            <a:pPr algn="just">
              <a:spcBef>
                <a:spcPct val="0"/>
              </a:spcBef>
              <a:buFontTx/>
              <a:buNone/>
            </a:pPr>
            <a:r>
              <a:rPr lang="en-US" altLang="zh-CN" sz="2800" b="1" smtClean="0">
                <a:solidFill>
                  <a:srgbClr val="00FF00"/>
                </a:solidFill>
              </a:rPr>
              <a:t>while E1 do S1		</a:t>
            </a:r>
            <a:r>
              <a:rPr lang="zh-CN" altLang="en-US" sz="2800" b="1" smtClean="0"/>
              <a:t>当它们嵌套时，代码结构变成</a:t>
            </a:r>
            <a:r>
              <a:rPr lang="zh-CN" altLang="en-US" sz="2800" smtClean="0"/>
              <a:t> </a:t>
            </a:r>
            <a:endParaRPr lang="en-US" altLang="zh-CN" sz="2800" b="1" smtClean="0">
              <a:solidFill>
                <a:srgbClr val="00FF00"/>
              </a:solidFill>
            </a:endParaRPr>
          </a:p>
          <a:p>
            <a:pPr>
              <a:spcBef>
                <a:spcPct val="0"/>
              </a:spcBef>
              <a:buFontTx/>
              <a:buNone/>
            </a:pPr>
            <a:r>
              <a:rPr lang="en-US" altLang="zh-CN" sz="2800" b="1" smtClean="0"/>
              <a:t>L2</a:t>
            </a:r>
            <a:r>
              <a:rPr lang="zh-CN" altLang="en-US" sz="2800" b="1" smtClean="0"/>
              <a:t>：	</a:t>
            </a:r>
            <a:r>
              <a:rPr lang="en-US" altLang="zh-CN" sz="2800" b="1" smtClean="0"/>
              <a:t>E1</a:t>
            </a:r>
            <a:r>
              <a:rPr lang="zh-CN" altLang="en-US" sz="2800" b="1" smtClean="0"/>
              <a:t>的代码			</a:t>
            </a:r>
            <a:r>
              <a:rPr lang="en-US" altLang="zh-CN" sz="2800" b="1" smtClean="0"/>
              <a:t>L2</a:t>
            </a:r>
            <a:r>
              <a:rPr lang="zh-CN" altLang="en-US" sz="2800" b="1" smtClean="0"/>
              <a:t>：	</a:t>
            </a:r>
            <a:r>
              <a:rPr lang="en-US" altLang="zh-CN" sz="2800" b="1" smtClean="0"/>
              <a:t>E1</a:t>
            </a:r>
            <a:r>
              <a:rPr lang="zh-CN" altLang="en-US" sz="2800" b="1" smtClean="0"/>
              <a:t>的代码			真转 </a:t>
            </a:r>
            <a:r>
              <a:rPr lang="en-US" altLang="zh-CN" sz="2800" b="1" smtClean="0"/>
              <a:t>L4				</a:t>
            </a:r>
            <a:r>
              <a:rPr lang="zh-CN" altLang="en-US" sz="2800" b="1" smtClean="0"/>
              <a:t>真转 </a:t>
            </a:r>
            <a:r>
              <a:rPr lang="en-US" altLang="zh-CN" sz="2800" b="1" smtClean="0"/>
              <a:t>L4	</a:t>
            </a:r>
            <a:r>
              <a:rPr lang="en-US" altLang="zh-CN" sz="2800" smtClean="0"/>
              <a:t> </a:t>
            </a:r>
            <a:endParaRPr lang="en-US" altLang="zh-CN" sz="2800" b="1" smtClean="0"/>
          </a:p>
          <a:p>
            <a:pPr>
              <a:spcBef>
                <a:spcPct val="0"/>
              </a:spcBef>
              <a:buFontTx/>
              <a:buNone/>
            </a:pPr>
            <a:r>
              <a:rPr lang="zh-CN" altLang="en-US" sz="2800" b="1" smtClean="0"/>
              <a:t>		无条件转 </a:t>
            </a:r>
            <a:r>
              <a:rPr lang="en-US" altLang="zh-CN" sz="2800" b="1" smtClean="0"/>
              <a:t>L3			</a:t>
            </a:r>
            <a:r>
              <a:rPr lang="zh-CN" altLang="en-US" sz="2800" b="1" smtClean="0"/>
              <a:t>无条件转 </a:t>
            </a:r>
            <a:r>
              <a:rPr lang="en-US" altLang="zh-CN" sz="2800" b="1" smtClean="0"/>
              <a:t>L3</a:t>
            </a:r>
          </a:p>
          <a:p>
            <a:pPr>
              <a:spcBef>
                <a:spcPct val="0"/>
              </a:spcBef>
              <a:buFontTx/>
              <a:buNone/>
            </a:pPr>
            <a:r>
              <a:rPr lang="en-US" altLang="zh-CN" sz="2800" b="1" smtClean="0"/>
              <a:t>L4</a:t>
            </a:r>
            <a:r>
              <a:rPr lang="zh-CN" altLang="en-US" sz="2800" b="1" smtClean="0"/>
              <a:t>：	</a:t>
            </a:r>
            <a:r>
              <a:rPr lang="en-US" altLang="zh-CN" sz="2800" b="1" smtClean="0"/>
              <a:t>S1</a:t>
            </a:r>
            <a:r>
              <a:rPr lang="zh-CN" altLang="en-US" sz="2800" b="1" smtClean="0"/>
              <a:t>的代码			</a:t>
            </a:r>
            <a:r>
              <a:rPr lang="en-US" altLang="zh-CN" sz="2800" b="1" smtClean="0"/>
              <a:t>L4</a:t>
            </a:r>
            <a:r>
              <a:rPr lang="zh-CN" altLang="en-US" sz="2800" b="1" smtClean="0"/>
              <a:t>：	</a:t>
            </a:r>
            <a:r>
              <a:rPr lang="en-US" altLang="zh-CN" sz="2800" b="1" smtClean="0"/>
              <a:t>E2</a:t>
            </a:r>
            <a:r>
              <a:rPr lang="zh-CN" altLang="en-US" sz="2800" b="1" smtClean="0"/>
              <a:t>的代码</a:t>
            </a:r>
            <a:r>
              <a:rPr lang="zh-CN" altLang="en-US" sz="2800" smtClean="0"/>
              <a:t> </a:t>
            </a:r>
            <a:endParaRPr lang="zh-CN" altLang="en-US" sz="2800" b="1" smtClean="0"/>
          </a:p>
          <a:p>
            <a:pPr>
              <a:spcBef>
                <a:spcPct val="0"/>
              </a:spcBef>
              <a:buFontTx/>
              <a:buNone/>
            </a:pPr>
            <a:r>
              <a:rPr lang="zh-CN" altLang="en-US" sz="2800" b="1" smtClean="0"/>
              <a:t>		</a:t>
            </a:r>
            <a:r>
              <a:rPr lang="en-US" altLang="zh-CN" sz="2800" b="1" smtClean="0"/>
              <a:t>JMP L2				</a:t>
            </a:r>
            <a:r>
              <a:rPr lang="zh-CN" altLang="en-US" sz="2800" b="1" smtClean="0">
                <a:solidFill>
                  <a:srgbClr val="FF3399"/>
                </a:solidFill>
              </a:rPr>
              <a:t>假转 </a:t>
            </a:r>
            <a:r>
              <a:rPr lang="en-US" altLang="zh-CN" sz="2800" b="1" smtClean="0">
                <a:solidFill>
                  <a:srgbClr val="FF3399"/>
                </a:solidFill>
              </a:rPr>
              <a:t>L5</a:t>
            </a:r>
            <a:r>
              <a:rPr lang="en-US" altLang="zh-CN" sz="2800" smtClean="0"/>
              <a:t> </a:t>
            </a:r>
            <a:endParaRPr lang="en-US" altLang="zh-CN" sz="2800" b="1" smtClean="0"/>
          </a:p>
          <a:p>
            <a:pPr>
              <a:spcBef>
                <a:spcPct val="0"/>
              </a:spcBef>
              <a:buFontTx/>
              <a:buNone/>
            </a:pPr>
            <a:r>
              <a:rPr lang="en-US" altLang="zh-CN" sz="2800" b="1" smtClean="0"/>
              <a:t>L3:						S2</a:t>
            </a:r>
            <a:r>
              <a:rPr lang="zh-CN" altLang="en-US" sz="2800" b="1" smtClean="0"/>
              <a:t>的代码</a:t>
            </a:r>
            <a:endParaRPr lang="en-US" altLang="zh-CN" sz="2800" b="1" smtClean="0"/>
          </a:p>
          <a:p>
            <a:pPr>
              <a:spcBef>
                <a:spcPct val="0"/>
              </a:spcBef>
              <a:buFontTx/>
              <a:buNone/>
            </a:pPr>
            <a:r>
              <a:rPr lang="en-US" altLang="zh-CN" sz="2800" b="1" smtClean="0">
                <a:solidFill>
                  <a:srgbClr val="00FF00"/>
                </a:solidFill>
              </a:rPr>
              <a:t>if E2 then S2			</a:t>
            </a:r>
            <a:r>
              <a:rPr lang="en-US" altLang="zh-CN" sz="2800" b="1" smtClean="0">
                <a:solidFill>
                  <a:srgbClr val="FF3399"/>
                </a:solidFill>
              </a:rPr>
              <a:t>L5</a:t>
            </a:r>
            <a:r>
              <a:rPr lang="zh-CN" altLang="en-US" sz="2800" b="1" smtClean="0">
                <a:solidFill>
                  <a:srgbClr val="FF3399"/>
                </a:solidFill>
              </a:rPr>
              <a:t>：	</a:t>
            </a:r>
            <a:r>
              <a:rPr lang="en-US" altLang="zh-CN" sz="2800" b="1" smtClean="0">
                <a:solidFill>
                  <a:srgbClr val="FF3399"/>
                </a:solidFill>
              </a:rPr>
              <a:t>JMP L2</a:t>
            </a:r>
          </a:p>
          <a:p>
            <a:pPr>
              <a:spcBef>
                <a:spcPct val="0"/>
              </a:spcBef>
              <a:buFontTx/>
              <a:buNone/>
            </a:pPr>
            <a:r>
              <a:rPr lang="en-US" altLang="zh-CN" sz="2800" smtClean="0"/>
              <a:t> 		</a:t>
            </a:r>
            <a:r>
              <a:rPr lang="en-US" altLang="zh-CN" sz="2800" b="1" smtClean="0"/>
              <a:t>E2</a:t>
            </a:r>
            <a:r>
              <a:rPr lang="zh-CN" altLang="en-US" sz="2800" b="1" smtClean="0"/>
              <a:t>的代码			</a:t>
            </a:r>
            <a:r>
              <a:rPr lang="en-US" altLang="zh-CN" sz="2800" b="1" smtClean="0"/>
              <a:t>L3</a:t>
            </a:r>
            <a:r>
              <a:rPr lang="zh-CN" altLang="en-US" sz="2800" b="1" smtClean="0"/>
              <a:t>：</a:t>
            </a:r>
            <a:r>
              <a:rPr lang="zh-CN" altLang="en-US" sz="2800" smtClean="0"/>
              <a:t> </a:t>
            </a:r>
            <a:endParaRPr lang="zh-CN" altLang="en-US" sz="2800" b="1" smtClean="0"/>
          </a:p>
          <a:p>
            <a:pPr>
              <a:spcBef>
                <a:spcPct val="0"/>
              </a:spcBef>
              <a:buFontTx/>
              <a:buNone/>
            </a:pPr>
            <a:r>
              <a:rPr lang="en-US" altLang="zh-CN" sz="2800" b="1" smtClean="0"/>
              <a:t>		</a:t>
            </a:r>
            <a:r>
              <a:rPr lang="zh-CN" altLang="en-US" sz="2800" b="1" smtClean="0"/>
              <a:t>假转 </a:t>
            </a:r>
            <a:r>
              <a:rPr lang="en-US" altLang="zh-CN" sz="2800" b="1" smtClean="0"/>
              <a:t>L5 </a:t>
            </a:r>
          </a:p>
          <a:p>
            <a:pPr>
              <a:spcBef>
                <a:spcPct val="0"/>
              </a:spcBef>
              <a:buFontTx/>
              <a:buNone/>
            </a:pPr>
            <a:r>
              <a:rPr lang="en-US" altLang="zh-CN" sz="2800" b="1" smtClean="0"/>
              <a:t>		S2</a:t>
            </a:r>
            <a:r>
              <a:rPr lang="zh-CN" altLang="en-US" sz="2800" b="1" smtClean="0"/>
              <a:t>的代码</a:t>
            </a:r>
          </a:p>
          <a:p>
            <a:pPr>
              <a:spcBef>
                <a:spcPct val="0"/>
              </a:spcBef>
              <a:buFontTx/>
              <a:buNone/>
            </a:pPr>
            <a:r>
              <a:rPr lang="en-US" altLang="zh-CN" sz="2800" b="1" smtClean="0"/>
              <a:t>L5</a:t>
            </a:r>
            <a:r>
              <a:rPr lang="zh-CN" altLang="en-US" sz="2800" b="1" smtClean="0"/>
              <a:t>： </a:t>
            </a:r>
            <a:endParaRPr lang="en-US" altLang="zh-CN" sz="2800" b="1"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例   题   </a:t>
            </a:r>
            <a:r>
              <a:rPr lang="en-US" altLang="zh-CN" b="1" smtClean="0"/>
              <a:t>3</a:t>
            </a:r>
          </a:p>
        </p:txBody>
      </p:sp>
      <p:sp>
        <p:nvSpPr>
          <p:cNvPr id="132099" name="Rectangle 3"/>
          <p:cNvSpPr>
            <a:spLocks noGrp="1" noChangeArrowheads="1"/>
          </p:cNvSpPr>
          <p:nvPr>
            <p:ph idx="1"/>
          </p:nvPr>
        </p:nvSpPr>
        <p:spPr>
          <a:xfrm>
            <a:off x="287338" y="1438275"/>
            <a:ext cx="8564562" cy="5326063"/>
          </a:xfrm>
          <a:noFill/>
        </p:spPr>
        <p:txBody>
          <a:bodyPr/>
          <a:lstStyle/>
          <a:p>
            <a:pPr algn="just">
              <a:spcBef>
                <a:spcPct val="0"/>
              </a:spcBef>
              <a:buFontTx/>
              <a:buNone/>
            </a:pPr>
            <a:r>
              <a:rPr lang="en-US" altLang="zh-CN" sz="2800" b="1" smtClean="0">
                <a:solidFill>
                  <a:srgbClr val="00FF00"/>
                </a:solidFill>
              </a:rPr>
              <a:t>while E1 do S1		</a:t>
            </a:r>
            <a:r>
              <a:rPr lang="zh-CN" altLang="en-US" sz="2800" b="1" smtClean="0"/>
              <a:t>当它们嵌套时，代码结构变成</a:t>
            </a:r>
            <a:r>
              <a:rPr lang="zh-CN" altLang="en-US" sz="2800" smtClean="0"/>
              <a:t> </a:t>
            </a:r>
            <a:endParaRPr lang="en-US" altLang="zh-CN" sz="2800" b="1" smtClean="0">
              <a:solidFill>
                <a:srgbClr val="00FF00"/>
              </a:solidFill>
            </a:endParaRPr>
          </a:p>
          <a:p>
            <a:pPr>
              <a:spcBef>
                <a:spcPct val="0"/>
              </a:spcBef>
              <a:buFontTx/>
              <a:buNone/>
            </a:pPr>
            <a:r>
              <a:rPr lang="en-US" altLang="zh-CN" sz="2800" b="1" smtClean="0"/>
              <a:t>L2</a:t>
            </a:r>
            <a:r>
              <a:rPr lang="zh-CN" altLang="en-US" sz="2800" b="1" smtClean="0"/>
              <a:t>：	</a:t>
            </a:r>
            <a:r>
              <a:rPr lang="en-US" altLang="zh-CN" sz="2800" b="1" smtClean="0"/>
              <a:t>E1</a:t>
            </a:r>
            <a:r>
              <a:rPr lang="zh-CN" altLang="en-US" sz="2800" b="1" smtClean="0"/>
              <a:t>的代码			</a:t>
            </a:r>
            <a:r>
              <a:rPr lang="en-US" altLang="zh-CN" sz="2800" b="1" smtClean="0"/>
              <a:t>L2</a:t>
            </a:r>
            <a:r>
              <a:rPr lang="zh-CN" altLang="en-US" sz="2800" b="1" smtClean="0"/>
              <a:t>：	</a:t>
            </a:r>
            <a:r>
              <a:rPr lang="en-US" altLang="zh-CN" sz="2800" b="1" smtClean="0"/>
              <a:t>E1</a:t>
            </a:r>
            <a:r>
              <a:rPr lang="zh-CN" altLang="en-US" sz="2800" b="1" smtClean="0"/>
              <a:t>的代码			真转 </a:t>
            </a:r>
            <a:r>
              <a:rPr lang="en-US" altLang="zh-CN" sz="2800" b="1" smtClean="0"/>
              <a:t>L4				</a:t>
            </a:r>
            <a:r>
              <a:rPr lang="zh-CN" altLang="en-US" sz="2800" b="1" smtClean="0">
                <a:solidFill>
                  <a:schemeClr val="tx2"/>
                </a:solidFill>
              </a:rPr>
              <a:t>真转 </a:t>
            </a:r>
            <a:r>
              <a:rPr lang="en-US" altLang="zh-CN" sz="2800" b="1" smtClean="0">
                <a:solidFill>
                  <a:schemeClr val="tx2"/>
                </a:solidFill>
              </a:rPr>
              <a:t>L4</a:t>
            </a:r>
            <a:r>
              <a:rPr lang="en-US" altLang="zh-CN" sz="2800" b="1" smtClean="0"/>
              <a:t>	</a:t>
            </a:r>
            <a:r>
              <a:rPr lang="en-US" altLang="zh-CN" sz="2800" smtClean="0"/>
              <a:t> </a:t>
            </a:r>
            <a:endParaRPr lang="en-US" altLang="zh-CN" sz="2800" b="1" smtClean="0"/>
          </a:p>
          <a:p>
            <a:pPr>
              <a:spcBef>
                <a:spcPct val="0"/>
              </a:spcBef>
              <a:buFontTx/>
              <a:buNone/>
            </a:pPr>
            <a:r>
              <a:rPr lang="zh-CN" altLang="en-US" sz="2800" b="1" smtClean="0"/>
              <a:t>		无条件转 </a:t>
            </a:r>
            <a:r>
              <a:rPr lang="en-US" altLang="zh-CN" sz="2800" b="1" smtClean="0"/>
              <a:t>L3			</a:t>
            </a:r>
            <a:r>
              <a:rPr lang="zh-CN" altLang="en-US" sz="2800" b="1" smtClean="0">
                <a:solidFill>
                  <a:schemeClr val="tx2"/>
                </a:solidFill>
              </a:rPr>
              <a:t>无条件转 </a:t>
            </a:r>
            <a:r>
              <a:rPr lang="en-US" altLang="zh-CN" sz="2800" b="1" smtClean="0">
                <a:solidFill>
                  <a:schemeClr val="tx2"/>
                </a:solidFill>
              </a:rPr>
              <a:t>L3</a:t>
            </a:r>
          </a:p>
          <a:p>
            <a:pPr>
              <a:spcBef>
                <a:spcPct val="0"/>
              </a:spcBef>
              <a:buFontTx/>
              <a:buNone/>
            </a:pPr>
            <a:r>
              <a:rPr lang="en-US" altLang="zh-CN" sz="2800" b="1" smtClean="0"/>
              <a:t>L4</a:t>
            </a:r>
            <a:r>
              <a:rPr lang="zh-CN" altLang="en-US" sz="2800" b="1" smtClean="0"/>
              <a:t>：	</a:t>
            </a:r>
            <a:r>
              <a:rPr lang="en-US" altLang="zh-CN" sz="2800" b="1" smtClean="0"/>
              <a:t>S1</a:t>
            </a:r>
            <a:r>
              <a:rPr lang="zh-CN" altLang="en-US" sz="2800" b="1" smtClean="0"/>
              <a:t>的代码			</a:t>
            </a:r>
            <a:r>
              <a:rPr lang="en-US" altLang="zh-CN" sz="2800" b="1" smtClean="0"/>
              <a:t>L4</a:t>
            </a:r>
            <a:r>
              <a:rPr lang="zh-CN" altLang="en-US" sz="2800" b="1" smtClean="0"/>
              <a:t>：	</a:t>
            </a:r>
            <a:r>
              <a:rPr lang="en-US" altLang="zh-CN" sz="2800" b="1" smtClean="0"/>
              <a:t>E2</a:t>
            </a:r>
            <a:r>
              <a:rPr lang="zh-CN" altLang="en-US" sz="2800" b="1" smtClean="0"/>
              <a:t>的代码</a:t>
            </a:r>
            <a:r>
              <a:rPr lang="zh-CN" altLang="en-US" sz="2800" smtClean="0"/>
              <a:t> </a:t>
            </a:r>
            <a:endParaRPr lang="zh-CN" altLang="en-US" sz="2800" b="1" smtClean="0"/>
          </a:p>
          <a:p>
            <a:pPr>
              <a:spcBef>
                <a:spcPct val="0"/>
              </a:spcBef>
              <a:buFontTx/>
              <a:buNone/>
            </a:pPr>
            <a:r>
              <a:rPr lang="zh-CN" altLang="en-US" sz="2800" b="1" smtClean="0"/>
              <a:t>		</a:t>
            </a:r>
            <a:r>
              <a:rPr lang="en-US" altLang="zh-CN" sz="2800" b="1" smtClean="0"/>
              <a:t>JMP L2				</a:t>
            </a:r>
            <a:r>
              <a:rPr lang="zh-CN" altLang="en-US" sz="2800" b="1" smtClean="0">
                <a:solidFill>
                  <a:srgbClr val="FF3399"/>
                </a:solidFill>
              </a:rPr>
              <a:t>假转 </a:t>
            </a:r>
            <a:r>
              <a:rPr lang="en-US" altLang="zh-CN" sz="2800" b="1" smtClean="0">
                <a:solidFill>
                  <a:srgbClr val="FF3399"/>
                </a:solidFill>
              </a:rPr>
              <a:t>L5</a:t>
            </a:r>
            <a:r>
              <a:rPr lang="en-US" altLang="zh-CN" sz="2800" smtClean="0"/>
              <a:t> </a:t>
            </a:r>
            <a:endParaRPr lang="en-US" altLang="zh-CN" sz="2800" b="1" smtClean="0"/>
          </a:p>
          <a:p>
            <a:pPr>
              <a:spcBef>
                <a:spcPct val="0"/>
              </a:spcBef>
              <a:buFontTx/>
              <a:buNone/>
            </a:pPr>
            <a:r>
              <a:rPr lang="en-US" altLang="zh-CN" sz="2800" b="1" smtClean="0"/>
              <a:t>L3:						S2</a:t>
            </a:r>
            <a:r>
              <a:rPr lang="zh-CN" altLang="en-US" sz="2800" b="1" smtClean="0"/>
              <a:t>的代码</a:t>
            </a:r>
            <a:endParaRPr lang="en-US" altLang="zh-CN" sz="2800" b="1" smtClean="0"/>
          </a:p>
          <a:p>
            <a:pPr>
              <a:spcBef>
                <a:spcPct val="0"/>
              </a:spcBef>
              <a:buFontTx/>
              <a:buNone/>
            </a:pPr>
            <a:r>
              <a:rPr lang="en-US" altLang="zh-CN" sz="2800" b="1" smtClean="0">
                <a:solidFill>
                  <a:srgbClr val="00FF00"/>
                </a:solidFill>
              </a:rPr>
              <a:t>if E2 then S2			</a:t>
            </a:r>
            <a:r>
              <a:rPr lang="en-US" altLang="zh-CN" sz="2800" b="1" smtClean="0">
                <a:solidFill>
                  <a:srgbClr val="FF3399"/>
                </a:solidFill>
              </a:rPr>
              <a:t>L5</a:t>
            </a:r>
            <a:r>
              <a:rPr lang="zh-CN" altLang="en-US" sz="2800" b="1" smtClean="0">
                <a:solidFill>
                  <a:srgbClr val="FF3399"/>
                </a:solidFill>
              </a:rPr>
              <a:t>：	</a:t>
            </a:r>
            <a:r>
              <a:rPr lang="en-US" altLang="zh-CN" sz="2800" b="1" smtClean="0">
                <a:solidFill>
                  <a:srgbClr val="FF3399"/>
                </a:solidFill>
              </a:rPr>
              <a:t>JMP L2</a:t>
            </a:r>
          </a:p>
          <a:p>
            <a:pPr>
              <a:spcBef>
                <a:spcPct val="0"/>
              </a:spcBef>
              <a:buFontTx/>
              <a:buNone/>
            </a:pPr>
            <a:r>
              <a:rPr lang="en-US" altLang="zh-CN" sz="2800" smtClean="0"/>
              <a:t> 		</a:t>
            </a:r>
            <a:r>
              <a:rPr lang="en-US" altLang="zh-CN" sz="2800" b="1" smtClean="0"/>
              <a:t>E2</a:t>
            </a:r>
            <a:r>
              <a:rPr lang="zh-CN" altLang="en-US" sz="2800" b="1" smtClean="0"/>
              <a:t>的代码			</a:t>
            </a:r>
            <a:r>
              <a:rPr lang="en-US" altLang="zh-CN" sz="2800" b="1" smtClean="0"/>
              <a:t>L3</a:t>
            </a:r>
            <a:r>
              <a:rPr lang="zh-CN" altLang="en-US" sz="2800" b="1" smtClean="0"/>
              <a:t>：</a:t>
            </a:r>
            <a:r>
              <a:rPr lang="zh-CN" altLang="en-US" sz="2800" smtClean="0"/>
              <a:t> </a:t>
            </a:r>
            <a:endParaRPr lang="zh-CN" altLang="en-US" sz="2800" b="1" smtClean="0"/>
          </a:p>
          <a:p>
            <a:pPr>
              <a:spcBef>
                <a:spcPct val="0"/>
              </a:spcBef>
              <a:buFontTx/>
              <a:buNone/>
            </a:pPr>
            <a:r>
              <a:rPr lang="en-US" altLang="zh-CN" sz="2800" b="1" smtClean="0"/>
              <a:t>		</a:t>
            </a:r>
            <a:r>
              <a:rPr lang="zh-CN" altLang="en-US" sz="2800" b="1" smtClean="0"/>
              <a:t>假转 </a:t>
            </a:r>
            <a:r>
              <a:rPr lang="en-US" altLang="zh-CN" sz="2800" b="1" smtClean="0"/>
              <a:t>L5 </a:t>
            </a:r>
          </a:p>
          <a:p>
            <a:pPr>
              <a:spcBef>
                <a:spcPct val="0"/>
              </a:spcBef>
              <a:buFontTx/>
              <a:buNone/>
            </a:pPr>
            <a:r>
              <a:rPr lang="en-US" altLang="zh-CN" sz="2800" b="1" smtClean="0"/>
              <a:t>		S2</a:t>
            </a:r>
            <a:r>
              <a:rPr lang="zh-CN" altLang="en-US" sz="2800" b="1" smtClean="0"/>
              <a:t>的代码</a:t>
            </a:r>
          </a:p>
          <a:p>
            <a:pPr>
              <a:spcBef>
                <a:spcPct val="0"/>
              </a:spcBef>
              <a:buFontTx/>
              <a:buNone/>
            </a:pPr>
            <a:r>
              <a:rPr lang="en-US" altLang="zh-CN" sz="2800" b="1" smtClean="0"/>
              <a:t>L5</a:t>
            </a:r>
            <a:r>
              <a:rPr lang="zh-CN" altLang="en-US" sz="2800" b="1" smtClean="0"/>
              <a:t>： </a:t>
            </a:r>
            <a:endParaRPr lang="en-US" altLang="zh-CN" sz="2800" b="1"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例   题   </a:t>
            </a:r>
            <a:r>
              <a:rPr lang="en-US" altLang="zh-CN" b="1" smtClean="0"/>
              <a:t>3</a:t>
            </a:r>
          </a:p>
        </p:txBody>
      </p:sp>
      <p:sp>
        <p:nvSpPr>
          <p:cNvPr id="133123" name="Rectangle 3"/>
          <p:cNvSpPr>
            <a:spLocks noGrp="1" noChangeArrowheads="1"/>
          </p:cNvSpPr>
          <p:nvPr>
            <p:ph idx="1"/>
          </p:nvPr>
        </p:nvSpPr>
        <p:spPr>
          <a:xfrm>
            <a:off x="287338" y="1438275"/>
            <a:ext cx="8564562" cy="5326063"/>
          </a:xfrm>
          <a:noFill/>
        </p:spPr>
        <p:txBody>
          <a:bodyPr/>
          <a:lstStyle/>
          <a:p>
            <a:pPr algn="just">
              <a:spcBef>
                <a:spcPct val="0"/>
              </a:spcBef>
              <a:buFontTx/>
              <a:buNone/>
            </a:pPr>
            <a:r>
              <a:rPr lang="en-US" altLang="zh-CN" sz="2800" b="1" smtClean="0">
                <a:solidFill>
                  <a:srgbClr val="00FF00"/>
                </a:solidFill>
              </a:rPr>
              <a:t>while E1 do S1		</a:t>
            </a:r>
            <a:r>
              <a:rPr lang="zh-CN" altLang="en-US" sz="2800" b="1" smtClean="0"/>
              <a:t>当它们嵌套时，代码结构变成</a:t>
            </a:r>
            <a:r>
              <a:rPr lang="zh-CN" altLang="en-US" sz="2800" smtClean="0"/>
              <a:t> </a:t>
            </a:r>
            <a:endParaRPr lang="en-US" altLang="zh-CN" sz="2800" b="1" smtClean="0">
              <a:solidFill>
                <a:srgbClr val="00FF00"/>
              </a:solidFill>
            </a:endParaRPr>
          </a:p>
          <a:p>
            <a:pPr>
              <a:spcBef>
                <a:spcPct val="0"/>
              </a:spcBef>
              <a:buFontTx/>
              <a:buNone/>
            </a:pPr>
            <a:r>
              <a:rPr lang="en-US" altLang="zh-CN" sz="2800" b="1" smtClean="0"/>
              <a:t>L2</a:t>
            </a:r>
            <a:r>
              <a:rPr lang="zh-CN" altLang="en-US" sz="2800" b="1" smtClean="0"/>
              <a:t>：	</a:t>
            </a:r>
            <a:r>
              <a:rPr lang="en-US" altLang="zh-CN" sz="2800" b="1" smtClean="0"/>
              <a:t>E1</a:t>
            </a:r>
            <a:r>
              <a:rPr lang="zh-CN" altLang="en-US" sz="2800" b="1" smtClean="0"/>
              <a:t>的代码			</a:t>
            </a:r>
            <a:r>
              <a:rPr lang="en-US" altLang="zh-CN" sz="2800" b="1" smtClean="0"/>
              <a:t>L2</a:t>
            </a:r>
            <a:r>
              <a:rPr lang="zh-CN" altLang="en-US" sz="2800" b="1" smtClean="0"/>
              <a:t>：	</a:t>
            </a:r>
            <a:r>
              <a:rPr lang="en-US" altLang="zh-CN" sz="2800" b="1" smtClean="0"/>
              <a:t>E1</a:t>
            </a:r>
            <a:r>
              <a:rPr lang="zh-CN" altLang="en-US" sz="2800" b="1" smtClean="0"/>
              <a:t>的代码			真转 </a:t>
            </a:r>
            <a:r>
              <a:rPr lang="en-US" altLang="zh-CN" sz="2800" b="1" smtClean="0"/>
              <a:t>L4				</a:t>
            </a:r>
            <a:r>
              <a:rPr lang="zh-CN" altLang="en-US" sz="2800" b="1" smtClean="0">
                <a:solidFill>
                  <a:schemeClr val="tx2"/>
                </a:solidFill>
              </a:rPr>
              <a:t>真转 </a:t>
            </a:r>
            <a:r>
              <a:rPr lang="en-US" altLang="zh-CN" sz="2800" b="1" smtClean="0">
                <a:solidFill>
                  <a:schemeClr val="tx2"/>
                </a:solidFill>
              </a:rPr>
              <a:t>L4</a:t>
            </a:r>
            <a:r>
              <a:rPr lang="en-US" altLang="zh-CN" sz="2800" b="1" smtClean="0"/>
              <a:t>	</a:t>
            </a:r>
            <a:r>
              <a:rPr lang="en-US" altLang="zh-CN" sz="2800" smtClean="0"/>
              <a:t> </a:t>
            </a:r>
            <a:endParaRPr lang="en-US" altLang="zh-CN" sz="2800" b="1" smtClean="0"/>
          </a:p>
          <a:p>
            <a:pPr>
              <a:spcBef>
                <a:spcPct val="0"/>
              </a:spcBef>
              <a:buFontTx/>
              <a:buNone/>
            </a:pPr>
            <a:r>
              <a:rPr lang="zh-CN" altLang="en-US" sz="2800" b="1" smtClean="0"/>
              <a:t>		无条件转 </a:t>
            </a:r>
            <a:r>
              <a:rPr lang="en-US" altLang="zh-CN" sz="2800" b="1" smtClean="0"/>
              <a:t>L3			</a:t>
            </a:r>
            <a:r>
              <a:rPr lang="zh-CN" altLang="en-US" sz="2800" b="1" smtClean="0">
                <a:solidFill>
                  <a:schemeClr val="tx2"/>
                </a:solidFill>
              </a:rPr>
              <a:t>无条件转 </a:t>
            </a:r>
            <a:r>
              <a:rPr lang="en-US" altLang="zh-CN" sz="2800" b="1" smtClean="0">
                <a:solidFill>
                  <a:schemeClr val="tx2"/>
                </a:solidFill>
              </a:rPr>
              <a:t>L3</a:t>
            </a:r>
          </a:p>
          <a:p>
            <a:pPr>
              <a:spcBef>
                <a:spcPct val="0"/>
              </a:spcBef>
              <a:buFontTx/>
              <a:buNone/>
            </a:pPr>
            <a:r>
              <a:rPr lang="en-US" altLang="zh-CN" sz="2800" b="1" smtClean="0"/>
              <a:t>L4</a:t>
            </a:r>
            <a:r>
              <a:rPr lang="zh-CN" altLang="en-US" sz="2800" b="1" smtClean="0"/>
              <a:t>：	</a:t>
            </a:r>
            <a:r>
              <a:rPr lang="en-US" altLang="zh-CN" sz="2800" b="1" smtClean="0"/>
              <a:t>S1</a:t>
            </a:r>
            <a:r>
              <a:rPr lang="zh-CN" altLang="en-US" sz="2800" b="1" smtClean="0"/>
              <a:t>的代码			</a:t>
            </a:r>
            <a:r>
              <a:rPr lang="en-US" altLang="zh-CN" sz="2800" b="1" smtClean="0"/>
              <a:t>L4</a:t>
            </a:r>
            <a:r>
              <a:rPr lang="zh-CN" altLang="en-US" sz="2800" b="1" smtClean="0"/>
              <a:t>：	</a:t>
            </a:r>
            <a:r>
              <a:rPr lang="en-US" altLang="zh-CN" sz="2800" b="1" smtClean="0"/>
              <a:t>E2</a:t>
            </a:r>
            <a:r>
              <a:rPr lang="zh-CN" altLang="en-US" sz="2800" b="1" smtClean="0"/>
              <a:t>的代码</a:t>
            </a:r>
            <a:r>
              <a:rPr lang="zh-CN" altLang="en-US" sz="2800" smtClean="0"/>
              <a:t> </a:t>
            </a:r>
            <a:endParaRPr lang="zh-CN" altLang="en-US" sz="2800" b="1" smtClean="0"/>
          </a:p>
          <a:p>
            <a:pPr>
              <a:spcBef>
                <a:spcPct val="0"/>
              </a:spcBef>
              <a:buFontTx/>
              <a:buNone/>
            </a:pPr>
            <a:r>
              <a:rPr lang="zh-CN" altLang="en-US" sz="2800" b="1" smtClean="0"/>
              <a:t>		</a:t>
            </a:r>
            <a:r>
              <a:rPr lang="en-US" altLang="zh-CN" sz="2800" b="1" smtClean="0"/>
              <a:t>JMP L2				</a:t>
            </a:r>
            <a:r>
              <a:rPr lang="zh-CN" altLang="en-US" sz="2800" b="1" smtClean="0">
                <a:solidFill>
                  <a:srgbClr val="FF3399"/>
                </a:solidFill>
              </a:rPr>
              <a:t>假转 </a:t>
            </a:r>
            <a:r>
              <a:rPr lang="en-US" altLang="zh-CN" sz="2800" b="1" smtClean="0">
                <a:solidFill>
                  <a:srgbClr val="FF3399"/>
                </a:solidFill>
              </a:rPr>
              <a:t>L5</a:t>
            </a:r>
            <a:r>
              <a:rPr lang="en-US" altLang="zh-CN" sz="2800" smtClean="0">
                <a:solidFill>
                  <a:srgbClr val="FF3399"/>
                </a:solidFill>
              </a:rPr>
              <a:t> </a:t>
            </a:r>
            <a:endParaRPr lang="en-US" altLang="zh-CN" sz="2800" b="1" smtClean="0">
              <a:solidFill>
                <a:srgbClr val="FF3399"/>
              </a:solidFill>
            </a:endParaRPr>
          </a:p>
          <a:p>
            <a:pPr>
              <a:spcBef>
                <a:spcPct val="0"/>
              </a:spcBef>
              <a:buFontTx/>
              <a:buNone/>
            </a:pPr>
            <a:r>
              <a:rPr lang="en-US" altLang="zh-CN" sz="2800" b="1" smtClean="0"/>
              <a:t>L3:						S2</a:t>
            </a:r>
            <a:r>
              <a:rPr lang="zh-CN" altLang="en-US" sz="2800" b="1" smtClean="0"/>
              <a:t>的代码</a:t>
            </a:r>
            <a:endParaRPr lang="en-US" altLang="zh-CN" sz="2800" b="1" smtClean="0"/>
          </a:p>
          <a:p>
            <a:pPr>
              <a:spcBef>
                <a:spcPct val="0"/>
              </a:spcBef>
              <a:buFontTx/>
              <a:buNone/>
            </a:pPr>
            <a:r>
              <a:rPr lang="en-US" altLang="zh-CN" sz="2800" b="1" smtClean="0">
                <a:solidFill>
                  <a:srgbClr val="00FF00"/>
                </a:solidFill>
              </a:rPr>
              <a:t>if E2 then S2			</a:t>
            </a:r>
            <a:r>
              <a:rPr lang="en-US" altLang="zh-CN" sz="2800" b="1" smtClean="0">
                <a:solidFill>
                  <a:srgbClr val="FF3399"/>
                </a:solidFill>
              </a:rPr>
              <a:t>L5</a:t>
            </a:r>
            <a:r>
              <a:rPr lang="zh-CN" altLang="en-US" sz="2800" b="1" smtClean="0">
                <a:solidFill>
                  <a:srgbClr val="FF3399"/>
                </a:solidFill>
              </a:rPr>
              <a:t>：	</a:t>
            </a:r>
            <a:r>
              <a:rPr lang="en-US" altLang="zh-CN" sz="2800" b="1" smtClean="0">
                <a:solidFill>
                  <a:srgbClr val="FF3399"/>
                </a:solidFill>
              </a:rPr>
              <a:t>JMP L2</a:t>
            </a:r>
          </a:p>
          <a:p>
            <a:pPr>
              <a:spcBef>
                <a:spcPct val="0"/>
              </a:spcBef>
              <a:buFontTx/>
              <a:buNone/>
            </a:pPr>
            <a:r>
              <a:rPr lang="en-US" altLang="zh-CN" sz="2800" smtClean="0"/>
              <a:t> 		</a:t>
            </a:r>
            <a:r>
              <a:rPr lang="en-US" altLang="zh-CN" sz="2800" b="1" smtClean="0"/>
              <a:t>E2</a:t>
            </a:r>
            <a:r>
              <a:rPr lang="zh-CN" altLang="en-US" sz="2800" b="1" smtClean="0"/>
              <a:t>的代码			</a:t>
            </a:r>
            <a:r>
              <a:rPr lang="en-US" altLang="zh-CN" sz="2800" b="1" smtClean="0"/>
              <a:t>L3</a:t>
            </a:r>
            <a:r>
              <a:rPr lang="zh-CN" altLang="en-US" sz="2800" b="1" smtClean="0"/>
              <a:t>：</a:t>
            </a:r>
            <a:r>
              <a:rPr lang="zh-CN" altLang="en-US" sz="2800" smtClean="0"/>
              <a:t> </a:t>
            </a:r>
            <a:endParaRPr lang="zh-CN" altLang="en-US" sz="2800" b="1" smtClean="0"/>
          </a:p>
          <a:p>
            <a:pPr>
              <a:spcBef>
                <a:spcPct val="0"/>
              </a:spcBef>
              <a:buFontTx/>
              <a:buNone/>
            </a:pPr>
            <a:r>
              <a:rPr lang="en-US" altLang="zh-CN" sz="2800" b="1" smtClean="0"/>
              <a:t>		</a:t>
            </a:r>
            <a:r>
              <a:rPr lang="zh-CN" altLang="en-US" sz="2800" b="1" smtClean="0"/>
              <a:t>假转 </a:t>
            </a:r>
            <a:r>
              <a:rPr lang="en-US" altLang="zh-CN" sz="2800" b="1" smtClean="0"/>
              <a:t>L5 </a:t>
            </a:r>
          </a:p>
          <a:p>
            <a:pPr>
              <a:spcBef>
                <a:spcPct val="0"/>
              </a:spcBef>
              <a:buFontTx/>
              <a:buNone/>
            </a:pPr>
            <a:r>
              <a:rPr lang="en-US" altLang="zh-CN" sz="2800" b="1" smtClean="0"/>
              <a:t>		S2</a:t>
            </a:r>
            <a:r>
              <a:rPr lang="zh-CN" altLang="en-US" sz="2800" b="1" smtClean="0"/>
              <a:t>的代码</a:t>
            </a:r>
          </a:p>
          <a:p>
            <a:pPr>
              <a:spcBef>
                <a:spcPct val="0"/>
              </a:spcBef>
              <a:buFontTx/>
              <a:buNone/>
            </a:pPr>
            <a:r>
              <a:rPr lang="en-US" altLang="zh-CN" sz="2800" b="1" smtClean="0"/>
              <a:t>L5</a:t>
            </a:r>
            <a:r>
              <a:rPr lang="zh-CN" altLang="en-US" sz="2800" b="1" smtClean="0"/>
              <a:t>： </a:t>
            </a:r>
            <a:endParaRPr lang="en-US" altLang="zh-CN" sz="2800" b="1" smtClean="0"/>
          </a:p>
        </p:txBody>
      </p:sp>
      <p:sp>
        <p:nvSpPr>
          <p:cNvPr id="133124" name="Rectangle 4"/>
          <p:cNvSpPr>
            <a:spLocks noChangeArrowheads="1"/>
          </p:cNvSpPr>
          <p:nvPr/>
        </p:nvSpPr>
        <p:spPr bwMode="auto">
          <a:xfrm>
            <a:off x="3402013" y="2528888"/>
            <a:ext cx="2430462" cy="6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zh-CN" altLang="en-US" sz="2800">
                <a:solidFill>
                  <a:schemeClr val="tx2"/>
                </a:solidFill>
              </a:rPr>
              <a:t>可优化为假转</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228600"/>
            <a:ext cx="8229600" cy="609600"/>
          </a:xfrm>
        </p:spPr>
        <p:txBody>
          <a:bodyPr>
            <a:normAutofit fontScale="90000"/>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grpSp>
        <p:nvGrpSpPr>
          <p:cNvPr id="14339" name="Group 3"/>
          <p:cNvGrpSpPr>
            <a:grpSpLocks/>
          </p:cNvGrpSpPr>
          <p:nvPr/>
        </p:nvGrpSpPr>
        <p:grpSpPr bwMode="auto">
          <a:xfrm>
            <a:off x="304800" y="838200"/>
            <a:ext cx="8151813" cy="5945188"/>
            <a:chOff x="192" y="528"/>
            <a:chExt cx="5135" cy="3745"/>
          </a:xfrm>
        </p:grpSpPr>
        <p:sp>
          <p:nvSpPr>
            <p:cNvPr id="14340" name="Rectangle 4"/>
            <p:cNvSpPr>
              <a:spLocks noChangeArrowheads="1"/>
            </p:cNvSpPr>
            <p:nvPr/>
          </p:nvSpPr>
          <p:spPr bwMode="auto">
            <a:xfrm>
              <a:off x="2028" y="543"/>
              <a:ext cx="1423" cy="68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i = m </a:t>
              </a:r>
              <a:r>
                <a:rPr lang="en-US" altLang="zh-CN" sz="2400">
                  <a:sym typeface="Symbol" pitchFamily="18" charset="2"/>
                </a:rPr>
                <a:t></a:t>
              </a:r>
              <a:r>
                <a:rPr lang="en-US" altLang="zh-CN" sz="2400"/>
                <a:t>1</a:t>
              </a:r>
            </a:p>
            <a:p>
              <a:pPr algn="just">
                <a:lnSpc>
                  <a:spcPct val="70000"/>
                </a:lnSpc>
              </a:pPr>
              <a:r>
                <a:rPr lang="en-US" altLang="zh-CN" sz="2400"/>
                <a:t>j = n</a:t>
              </a:r>
            </a:p>
            <a:p>
              <a:pPr algn="just">
                <a:lnSpc>
                  <a:spcPct val="70000"/>
                </a:lnSpc>
              </a:pPr>
              <a:r>
                <a:rPr lang="en-US" altLang="zh-CN" sz="2400"/>
                <a:t>t</a:t>
              </a:r>
              <a:r>
                <a:rPr lang="en-US" altLang="zh-CN" sz="2400" baseline="-25000"/>
                <a:t>1</a:t>
              </a:r>
              <a:r>
                <a:rPr lang="en-US" altLang="zh-CN" sz="2400"/>
                <a:t> = 4 </a:t>
              </a:r>
              <a:r>
                <a:rPr lang="en-US" altLang="zh-CN" sz="2400">
                  <a:sym typeface="Symbol" pitchFamily="18" charset="2"/>
                </a:rPr>
                <a:t></a:t>
              </a:r>
              <a:r>
                <a:rPr lang="en-US" altLang="zh-CN" sz="2400"/>
                <a:t> n</a:t>
              </a:r>
            </a:p>
            <a:p>
              <a:pPr algn="just">
                <a:lnSpc>
                  <a:spcPct val="70000"/>
                </a:lnSpc>
              </a:pPr>
              <a:r>
                <a:rPr lang="en-US" altLang="zh-CN" sz="2400"/>
                <a:t>v = a[t</a:t>
              </a:r>
              <a:r>
                <a:rPr lang="en-US" altLang="zh-CN" sz="2400" baseline="-25000"/>
                <a:t>1</a:t>
              </a:r>
              <a:r>
                <a:rPr lang="en-US" altLang="zh-CN" sz="2400"/>
                <a:t>]</a:t>
              </a:r>
            </a:p>
          </p:txBody>
        </p:sp>
        <p:sp>
          <p:nvSpPr>
            <p:cNvPr id="14341" name="Rectangle 5"/>
            <p:cNvSpPr>
              <a:spLocks noChangeArrowheads="1"/>
            </p:cNvSpPr>
            <p:nvPr/>
          </p:nvSpPr>
          <p:spPr bwMode="auto">
            <a:xfrm>
              <a:off x="2025" y="1499"/>
              <a:ext cx="1438" cy="6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i = i + 1</a:t>
              </a:r>
            </a:p>
            <a:p>
              <a:pPr algn="just">
                <a:lnSpc>
                  <a:spcPct val="70000"/>
                </a:lnSpc>
              </a:pPr>
              <a:r>
                <a:rPr lang="en-US" altLang="zh-CN" sz="2400"/>
                <a:t>t</a:t>
              </a:r>
              <a:r>
                <a:rPr lang="en-US" altLang="zh-CN" sz="2400" baseline="-25000"/>
                <a:t>2</a:t>
              </a:r>
              <a:r>
                <a:rPr lang="en-US" altLang="zh-CN" sz="2400"/>
                <a:t> = 4 </a:t>
              </a:r>
              <a:r>
                <a:rPr lang="en-US" altLang="zh-CN" sz="2400">
                  <a:sym typeface="Symbol" pitchFamily="18" charset="2"/>
                </a:rPr>
                <a:t></a:t>
              </a:r>
              <a:r>
                <a:rPr lang="en-US" altLang="zh-CN" sz="2400"/>
                <a:t> i</a:t>
              </a:r>
            </a:p>
            <a:p>
              <a:pPr algn="just">
                <a:lnSpc>
                  <a:spcPct val="70000"/>
                </a:lnSpc>
              </a:pPr>
              <a:r>
                <a:rPr lang="en-US" altLang="zh-CN" sz="2400"/>
                <a:t>t</a:t>
              </a:r>
              <a:r>
                <a:rPr lang="en-US" altLang="zh-CN" sz="2400" baseline="-25000"/>
                <a:t>3</a:t>
              </a:r>
              <a:r>
                <a:rPr lang="en-US" altLang="zh-CN" sz="2400"/>
                <a:t> = </a:t>
              </a:r>
              <a:r>
                <a:rPr lang="en-US" altLang="zh-CN" sz="2400">
                  <a:solidFill>
                    <a:srgbClr val="00FF00"/>
                  </a:solidFill>
                </a:rPr>
                <a:t>a[t</a:t>
              </a:r>
              <a:r>
                <a:rPr lang="en-US" altLang="zh-CN" sz="2400" baseline="-25000">
                  <a:solidFill>
                    <a:srgbClr val="00FF00"/>
                  </a:solidFill>
                </a:rPr>
                <a:t>2</a:t>
              </a:r>
              <a:r>
                <a:rPr lang="en-US" altLang="zh-CN" sz="2400">
                  <a:solidFill>
                    <a:srgbClr val="00FF00"/>
                  </a:solidFill>
                </a:rPr>
                <a:t>]</a:t>
              </a:r>
            </a:p>
            <a:p>
              <a:pPr algn="just">
                <a:lnSpc>
                  <a:spcPct val="70000"/>
                </a:lnSpc>
              </a:pPr>
              <a:r>
                <a:rPr lang="en-US" altLang="zh-CN" sz="2400"/>
                <a:t>if t</a:t>
              </a:r>
              <a:r>
                <a:rPr lang="en-US" altLang="zh-CN" sz="2400" baseline="-25000"/>
                <a:t>3</a:t>
              </a:r>
              <a:r>
                <a:rPr lang="en-US" altLang="zh-CN" sz="2400"/>
                <a:t> </a:t>
              </a:r>
              <a:r>
                <a:rPr lang="en-US" altLang="zh-CN" sz="2800"/>
                <a:t>&lt;</a:t>
              </a:r>
              <a:r>
                <a:rPr lang="en-US" altLang="zh-CN" sz="2400"/>
                <a:t> v goto </a:t>
              </a:r>
              <a:r>
                <a:rPr lang="en-US" altLang="zh-CN" sz="2400" i="1"/>
                <a:t>B</a:t>
              </a:r>
              <a:r>
                <a:rPr lang="en-US" altLang="zh-CN" sz="2400" baseline="-25000"/>
                <a:t>2</a:t>
              </a:r>
            </a:p>
          </p:txBody>
        </p:sp>
        <p:sp>
          <p:nvSpPr>
            <p:cNvPr id="14342" name="Rectangle 6"/>
            <p:cNvSpPr>
              <a:spLocks noChangeArrowheads="1"/>
            </p:cNvSpPr>
            <p:nvPr/>
          </p:nvSpPr>
          <p:spPr bwMode="auto">
            <a:xfrm>
              <a:off x="3558" y="528"/>
              <a:ext cx="33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r>
                <a:rPr lang="en-US" altLang="zh-CN" sz="2400" i="1"/>
                <a:t>B</a:t>
              </a:r>
              <a:r>
                <a:rPr lang="en-US" altLang="zh-CN" sz="2400" baseline="-25000"/>
                <a:t>1</a:t>
              </a:r>
              <a:endParaRPr lang="en-US" altLang="zh-CN" sz="2400"/>
            </a:p>
          </p:txBody>
        </p:sp>
        <p:sp>
          <p:nvSpPr>
            <p:cNvPr id="14343" name="Rectangle 7"/>
            <p:cNvSpPr>
              <a:spLocks noChangeArrowheads="1"/>
            </p:cNvSpPr>
            <p:nvPr/>
          </p:nvSpPr>
          <p:spPr bwMode="auto">
            <a:xfrm>
              <a:off x="3427" y="1421"/>
              <a:ext cx="52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14344" name="Rectangle 8"/>
            <p:cNvSpPr>
              <a:spLocks noChangeArrowheads="1"/>
            </p:cNvSpPr>
            <p:nvPr/>
          </p:nvSpPr>
          <p:spPr bwMode="auto">
            <a:xfrm>
              <a:off x="2040" y="2464"/>
              <a:ext cx="1437" cy="68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j = j </a:t>
              </a:r>
              <a:r>
                <a:rPr lang="en-US" altLang="zh-CN" sz="2400">
                  <a:sym typeface="Symbol" pitchFamily="18" charset="2"/>
                </a:rPr>
                <a:t></a:t>
              </a:r>
              <a:r>
                <a:rPr lang="en-US" altLang="zh-CN" sz="2400"/>
                <a:t>1</a:t>
              </a:r>
            </a:p>
            <a:p>
              <a:pPr algn="just">
                <a:lnSpc>
                  <a:spcPct val="70000"/>
                </a:lnSpc>
              </a:pPr>
              <a:r>
                <a:rPr lang="en-US" altLang="zh-CN" sz="2400"/>
                <a:t>t</a:t>
              </a:r>
              <a:r>
                <a:rPr lang="en-US" altLang="zh-CN" sz="2400" baseline="-25000"/>
                <a:t>4</a:t>
              </a:r>
              <a:r>
                <a:rPr lang="en-US" altLang="zh-CN" sz="2400"/>
                <a:t> = 4 </a:t>
              </a:r>
              <a:r>
                <a:rPr lang="en-US" altLang="zh-CN" sz="2400">
                  <a:sym typeface="Symbol" pitchFamily="18" charset="2"/>
                </a:rPr>
                <a:t></a:t>
              </a:r>
              <a:r>
                <a:rPr lang="en-US" altLang="zh-CN" sz="2400"/>
                <a:t> j</a:t>
              </a:r>
            </a:p>
            <a:p>
              <a:pPr algn="just">
                <a:lnSpc>
                  <a:spcPct val="70000"/>
                </a:lnSpc>
              </a:pPr>
              <a:r>
                <a:rPr lang="en-US" altLang="zh-CN" sz="2400"/>
                <a:t>t</a:t>
              </a:r>
              <a:r>
                <a:rPr lang="en-US" altLang="zh-CN" sz="2400" baseline="-25000"/>
                <a:t>5</a:t>
              </a:r>
              <a:r>
                <a:rPr lang="en-US" altLang="zh-CN" sz="2400"/>
                <a:t> = </a:t>
              </a:r>
              <a:r>
                <a:rPr lang="en-US" altLang="zh-CN" sz="2400">
                  <a:solidFill>
                    <a:srgbClr val="00FF00"/>
                  </a:solidFill>
                </a:rPr>
                <a:t>a[t</a:t>
              </a:r>
              <a:r>
                <a:rPr lang="en-US" altLang="zh-CN" sz="2400" baseline="-25000">
                  <a:solidFill>
                    <a:srgbClr val="00FF00"/>
                  </a:solidFill>
                </a:rPr>
                <a:t>4</a:t>
              </a:r>
              <a:r>
                <a:rPr lang="en-US" altLang="zh-CN" sz="2400">
                  <a:solidFill>
                    <a:srgbClr val="00FF00"/>
                  </a:solidFill>
                </a:rPr>
                <a:t>]</a:t>
              </a:r>
            </a:p>
            <a:p>
              <a:pPr algn="just">
                <a:lnSpc>
                  <a:spcPct val="70000"/>
                </a:lnSpc>
              </a:pPr>
              <a:r>
                <a:rPr lang="en-US" altLang="zh-CN" sz="2400"/>
                <a:t>if t</a:t>
              </a:r>
              <a:r>
                <a:rPr lang="en-US" altLang="zh-CN" sz="2400" baseline="-25000"/>
                <a:t>5</a:t>
              </a:r>
              <a:r>
                <a:rPr lang="en-US" altLang="zh-CN" sz="2400"/>
                <a:t> &gt; v goto </a:t>
              </a:r>
              <a:r>
                <a:rPr lang="en-US" altLang="zh-CN" sz="2400" i="1"/>
                <a:t>B</a:t>
              </a:r>
              <a:r>
                <a:rPr lang="en-US" altLang="zh-CN" sz="2400" baseline="-25000"/>
                <a:t>3</a:t>
              </a:r>
            </a:p>
          </p:txBody>
        </p:sp>
        <p:sp>
          <p:nvSpPr>
            <p:cNvPr id="14345" name="Line 9"/>
            <p:cNvSpPr>
              <a:spLocks noChangeShapeType="1"/>
            </p:cNvSpPr>
            <p:nvPr/>
          </p:nvSpPr>
          <p:spPr bwMode="auto">
            <a:xfrm>
              <a:off x="2727" y="1233"/>
              <a:ext cx="0"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46" name="Line 10"/>
            <p:cNvSpPr>
              <a:spLocks noChangeShapeType="1"/>
            </p:cNvSpPr>
            <p:nvPr/>
          </p:nvSpPr>
          <p:spPr bwMode="auto">
            <a:xfrm>
              <a:off x="2713" y="2198"/>
              <a:ext cx="0"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47" name="Rectangle 11"/>
            <p:cNvSpPr>
              <a:spLocks noChangeArrowheads="1"/>
            </p:cNvSpPr>
            <p:nvPr/>
          </p:nvSpPr>
          <p:spPr bwMode="auto">
            <a:xfrm>
              <a:off x="2040" y="3440"/>
              <a:ext cx="1450" cy="2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0" bIns="0"/>
            <a:lstStyle/>
            <a:p>
              <a:pPr algn="just">
                <a:lnSpc>
                  <a:spcPct val="96000"/>
                </a:lnSpc>
              </a:pPr>
              <a:r>
                <a:rPr lang="en-US" altLang="zh-CN" sz="2400"/>
                <a:t>if i &gt;= j goto </a:t>
              </a:r>
              <a:r>
                <a:rPr lang="en-US" altLang="zh-CN" sz="2400" i="1"/>
                <a:t>B</a:t>
              </a:r>
              <a:r>
                <a:rPr lang="en-US" altLang="zh-CN" sz="2400" baseline="-25000"/>
                <a:t>6</a:t>
              </a:r>
            </a:p>
          </p:txBody>
        </p:sp>
        <p:sp>
          <p:nvSpPr>
            <p:cNvPr id="14348" name="Line 12"/>
            <p:cNvSpPr>
              <a:spLocks noChangeShapeType="1"/>
            </p:cNvSpPr>
            <p:nvPr/>
          </p:nvSpPr>
          <p:spPr bwMode="auto">
            <a:xfrm>
              <a:off x="2713" y="3163"/>
              <a:ext cx="0" cy="26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49" name="Rectangle 13"/>
            <p:cNvSpPr>
              <a:spLocks noChangeArrowheads="1"/>
            </p:cNvSpPr>
            <p:nvPr/>
          </p:nvSpPr>
          <p:spPr bwMode="auto">
            <a:xfrm>
              <a:off x="624" y="3984"/>
              <a:ext cx="1475" cy="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endParaRPr lang="en-US" altLang="zh-CN" sz="1000" b="0" baseline="-25000"/>
            </a:p>
          </p:txBody>
        </p:sp>
        <p:sp>
          <p:nvSpPr>
            <p:cNvPr id="14350" name="Rectangle 14"/>
            <p:cNvSpPr>
              <a:spLocks noChangeArrowheads="1"/>
            </p:cNvSpPr>
            <p:nvPr/>
          </p:nvSpPr>
          <p:spPr bwMode="auto">
            <a:xfrm>
              <a:off x="3493" y="3360"/>
              <a:ext cx="5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14351" name="Rectangle 15"/>
            <p:cNvSpPr>
              <a:spLocks noChangeArrowheads="1"/>
            </p:cNvSpPr>
            <p:nvPr/>
          </p:nvSpPr>
          <p:spPr bwMode="auto">
            <a:xfrm>
              <a:off x="3452" y="2386"/>
              <a:ext cx="52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sp>
          <p:nvSpPr>
            <p:cNvPr id="14352" name="Rectangle 16"/>
            <p:cNvSpPr>
              <a:spLocks noChangeArrowheads="1"/>
            </p:cNvSpPr>
            <p:nvPr/>
          </p:nvSpPr>
          <p:spPr bwMode="auto">
            <a:xfrm>
              <a:off x="192" y="3840"/>
              <a:ext cx="43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5</a:t>
              </a:r>
              <a:endParaRPr lang="en-US" altLang="zh-CN" sz="2400"/>
            </a:p>
          </p:txBody>
        </p:sp>
        <p:sp>
          <p:nvSpPr>
            <p:cNvPr id="14353" name="Rectangle 17"/>
            <p:cNvSpPr>
              <a:spLocks noChangeArrowheads="1"/>
            </p:cNvSpPr>
            <p:nvPr/>
          </p:nvSpPr>
          <p:spPr bwMode="auto">
            <a:xfrm>
              <a:off x="3312" y="3984"/>
              <a:ext cx="1435" cy="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endParaRPr lang="en-US" altLang="zh-CN" sz="1000" b="0" baseline="-25000"/>
            </a:p>
          </p:txBody>
        </p:sp>
        <p:sp>
          <p:nvSpPr>
            <p:cNvPr id="14354" name="Line 18"/>
            <p:cNvSpPr>
              <a:spLocks noChangeShapeType="1"/>
            </p:cNvSpPr>
            <p:nvPr/>
          </p:nvSpPr>
          <p:spPr bwMode="auto">
            <a:xfrm flipH="1">
              <a:off x="1296" y="3696"/>
              <a:ext cx="1263" cy="24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55" name="Line 19"/>
            <p:cNvSpPr>
              <a:spLocks noChangeShapeType="1"/>
            </p:cNvSpPr>
            <p:nvPr/>
          </p:nvSpPr>
          <p:spPr bwMode="auto">
            <a:xfrm>
              <a:off x="2880" y="3696"/>
              <a:ext cx="1250" cy="24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56" name="Rectangle 20"/>
            <p:cNvSpPr>
              <a:spLocks noChangeArrowheads="1"/>
            </p:cNvSpPr>
            <p:nvPr/>
          </p:nvSpPr>
          <p:spPr bwMode="auto">
            <a:xfrm>
              <a:off x="4800" y="3888"/>
              <a:ext cx="52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6</a:t>
              </a:r>
              <a:endParaRPr lang="en-US" altLang="zh-CN" sz="2400"/>
            </a:p>
          </p:txBody>
        </p:sp>
        <p:sp>
          <p:nvSpPr>
            <p:cNvPr id="14357" name="Freeform 21"/>
            <p:cNvSpPr>
              <a:spLocks/>
            </p:cNvSpPr>
            <p:nvPr/>
          </p:nvSpPr>
          <p:spPr bwMode="auto">
            <a:xfrm>
              <a:off x="1447" y="1366"/>
              <a:ext cx="645" cy="952"/>
            </a:xfrm>
            <a:custGeom>
              <a:avLst/>
              <a:gdLst>
                <a:gd name="T0" fmla="*/ 460 w 722"/>
                <a:gd name="T1" fmla="*/ 234 h 1447"/>
                <a:gd name="T2" fmla="*/ 250 w 722"/>
                <a:gd name="T3" fmla="*/ 271 h 1447"/>
                <a:gd name="T4" fmla="*/ 88 w 722"/>
                <a:gd name="T5" fmla="*/ 234 h 1447"/>
                <a:gd name="T6" fmla="*/ 3 w 722"/>
                <a:gd name="T7" fmla="*/ 131 h 1447"/>
                <a:gd name="T8" fmla="*/ 97 w 722"/>
                <a:gd name="T9" fmla="*/ 30 h 1447"/>
                <a:gd name="T10" fmla="*/ 270 w 722"/>
                <a:gd name="T11" fmla="*/ 1 h 1447"/>
                <a:gd name="T12" fmla="*/ 422 w 722"/>
                <a:gd name="T13" fmla="*/ 38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8" name="Freeform 22"/>
            <p:cNvSpPr>
              <a:spLocks/>
            </p:cNvSpPr>
            <p:nvPr/>
          </p:nvSpPr>
          <p:spPr bwMode="auto">
            <a:xfrm>
              <a:off x="1485" y="2333"/>
              <a:ext cx="634" cy="950"/>
            </a:xfrm>
            <a:custGeom>
              <a:avLst/>
              <a:gdLst>
                <a:gd name="T0" fmla="*/ 429 w 722"/>
                <a:gd name="T1" fmla="*/ 232 h 1447"/>
                <a:gd name="T2" fmla="*/ 233 w 722"/>
                <a:gd name="T3" fmla="*/ 269 h 1447"/>
                <a:gd name="T4" fmla="*/ 82 w 722"/>
                <a:gd name="T5" fmla="*/ 232 h 1447"/>
                <a:gd name="T6" fmla="*/ 3 w 722"/>
                <a:gd name="T7" fmla="*/ 130 h 1447"/>
                <a:gd name="T8" fmla="*/ 91 w 722"/>
                <a:gd name="T9" fmla="*/ 30 h 1447"/>
                <a:gd name="T10" fmla="*/ 251 w 722"/>
                <a:gd name="T11" fmla="*/ 1 h 1447"/>
                <a:gd name="T12" fmla="*/ 393 w 722"/>
                <a:gd name="T13" fmla="*/ 37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9" name="Freeform 23"/>
            <p:cNvSpPr>
              <a:spLocks/>
            </p:cNvSpPr>
            <p:nvPr/>
          </p:nvSpPr>
          <p:spPr bwMode="auto">
            <a:xfrm>
              <a:off x="476" y="1137"/>
              <a:ext cx="1803" cy="3136"/>
            </a:xfrm>
            <a:custGeom>
              <a:avLst/>
              <a:gdLst>
                <a:gd name="T0" fmla="*/ 620 w 1803"/>
                <a:gd name="T1" fmla="*/ 2951 h 3136"/>
                <a:gd name="T2" fmla="*/ 142 w 1803"/>
                <a:gd name="T3" fmla="*/ 3021 h 3136"/>
                <a:gd name="T4" fmla="*/ 2 w 1803"/>
                <a:gd name="T5" fmla="*/ 2263 h 3136"/>
                <a:gd name="T6" fmla="*/ 128 w 1803"/>
                <a:gd name="T7" fmla="*/ 1518 h 3136"/>
                <a:gd name="T8" fmla="*/ 283 w 1803"/>
                <a:gd name="T9" fmla="*/ 951 h 3136"/>
                <a:gd name="T10" fmla="*/ 648 w 1803"/>
                <a:gd name="T11" fmla="*/ 277 h 3136"/>
                <a:gd name="T12" fmla="*/ 1170 w 1803"/>
                <a:gd name="T13" fmla="*/ 11 h 3136"/>
                <a:gd name="T14" fmla="*/ 1803 w 1803"/>
                <a:gd name="T15" fmla="*/ 347 h 31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03" h="3136">
                  <a:moveTo>
                    <a:pt x="620" y="2951"/>
                  </a:moveTo>
                  <a:cubicBezTo>
                    <a:pt x="540" y="2963"/>
                    <a:pt x="245" y="3136"/>
                    <a:pt x="142" y="3021"/>
                  </a:cubicBezTo>
                  <a:cubicBezTo>
                    <a:pt x="39" y="2906"/>
                    <a:pt x="4" y="2513"/>
                    <a:pt x="2" y="2263"/>
                  </a:cubicBezTo>
                  <a:cubicBezTo>
                    <a:pt x="0" y="2013"/>
                    <a:pt x="81" y="1737"/>
                    <a:pt x="128" y="1518"/>
                  </a:cubicBezTo>
                  <a:cubicBezTo>
                    <a:pt x="175" y="1299"/>
                    <a:pt x="196" y="1158"/>
                    <a:pt x="283" y="951"/>
                  </a:cubicBezTo>
                  <a:cubicBezTo>
                    <a:pt x="370" y="744"/>
                    <a:pt x="500" y="433"/>
                    <a:pt x="648" y="277"/>
                  </a:cubicBezTo>
                  <a:cubicBezTo>
                    <a:pt x="796" y="120"/>
                    <a:pt x="978" y="0"/>
                    <a:pt x="1170" y="11"/>
                  </a:cubicBezTo>
                  <a:cubicBezTo>
                    <a:pt x="1362" y="23"/>
                    <a:pt x="1672" y="278"/>
                    <a:pt x="1803" y="34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026"/>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例   题   </a:t>
            </a:r>
            <a:r>
              <a:rPr lang="zh-CN" altLang="en-US" b="1" smtClean="0"/>
              <a:t>3</a:t>
            </a:r>
          </a:p>
        </p:txBody>
      </p:sp>
      <p:sp>
        <p:nvSpPr>
          <p:cNvPr id="134147" name="Rectangle 1027"/>
          <p:cNvSpPr>
            <a:spLocks noGrp="1" noChangeArrowheads="1"/>
          </p:cNvSpPr>
          <p:nvPr>
            <p:ph idx="1"/>
          </p:nvPr>
        </p:nvSpPr>
        <p:spPr>
          <a:xfrm>
            <a:off x="287338" y="1438275"/>
            <a:ext cx="4267200" cy="5326063"/>
          </a:xfrm>
          <a:noFill/>
        </p:spPr>
        <p:txBody>
          <a:bodyPr/>
          <a:lstStyle/>
          <a:p>
            <a:pPr algn="just">
              <a:buFontTx/>
              <a:buNone/>
            </a:pPr>
            <a:r>
              <a:rPr lang="zh-CN" altLang="en-US" sz="2800" b="1" smtClean="0">
                <a:latin typeface="宋体" pitchFamily="2" charset="-122"/>
              </a:rPr>
              <a:t>一个</a:t>
            </a:r>
            <a:r>
              <a:rPr lang="en-US" altLang="zh-CN" sz="2800" b="1" smtClean="0"/>
              <a:t>C</a:t>
            </a:r>
            <a:r>
              <a:rPr lang="zh-CN" altLang="en-US" sz="2800" b="1" smtClean="0">
                <a:latin typeface="宋体" pitchFamily="2" charset="-122"/>
              </a:rPr>
              <a:t>语言程序</a:t>
            </a:r>
            <a:r>
              <a:rPr lang="zh-CN" altLang="en-US" sz="2800" b="1" smtClean="0">
                <a:cs typeface="Arial" charset="0"/>
              </a:rPr>
              <a:t> </a:t>
            </a:r>
            <a:endParaRPr lang="en-US" altLang="zh-CN" sz="2800" b="1" smtClean="0">
              <a:cs typeface="Arial" charset="0"/>
            </a:endParaRPr>
          </a:p>
          <a:p>
            <a:pPr algn="just">
              <a:buFontTx/>
              <a:buNone/>
            </a:pPr>
            <a:r>
              <a:rPr lang="en-US" altLang="zh-CN" sz="2800" b="1" smtClean="0">
                <a:cs typeface="Arial" charset="0"/>
              </a:rPr>
              <a:t>main()</a:t>
            </a:r>
          </a:p>
          <a:p>
            <a:pPr algn="just">
              <a:buFontTx/>
              <a:buNone/>
            </a:pPr>
            <a:r>
              <a:rPr lang="en-US" altLang="zh-CN" sz="2800" b="1" smtClean="0">
                <a:cs typeface="Arial" charset="0"/>
              </a:rPr>
              <a:t>{</a:t>
            </a:r>
            <a:endParaRPr lang="en-US" altLang="zh-CN" sz="2800" b="1" smtClean="0"/>
          </a:p>
          <a:p>
            <a:pPr algn="just">
              <a:buFontTx/>
              <a:buNone/>
            </a:pPr>
            <a:r>
              <a:rPr lang="en-US" altLang="zh-CN" sz="2800" b="1" smtClean="0">
                <a:cs typeface="Arial" charset="0"/>
              </a:rPr>
              <a:t>	long i,j;</a:t>
            </a:r>
            <a:endParaRPr lang="en-US" altLang="zh-CN" sz="2800" b="1" smtClean="0"/>
          </a:p>
          <a:p>
            <a:pPr algn="just">
              <a:buFontTx/>
              <a:buNone/>
            </a:pPr>
            <a:r>
              <a:rPr lang="en-US" altLang="zh-CN" sz="2800" b="1" smtClean="0">
                <a:cs typeface="Arial" charset="0"/>
              </a:rPr>
              <a:t> </a:t>
            </a:r>
            <a:endParaRPr lang="en-US" altLang="zh-CN" sz="2800" b="1" smtClean="0"/>
          </a:p>
          <a:p>
            <a:pPr algn="just">
              <a:buFontTx/>
              <a:buNone/>
            </a:pPr>
            <a:r>
              <a:rPr lang="en-US" altLang="zh-CN" sz="2800" b="1" smtClean="0">
                <a:cs typeface="Arial" charset="0"/>
              </a:rPr>
              <a:t>	while (i) {</a:t>
            </a:r>
            <a:endParaRPr lang="en-US" altLang="zh-CN" sz="2800" b="1" smtClean="0"/>
          </a:p>
          <a:p>
            <a:pPr algn="just">
              <a:buFontTx/>
              <a:buNone/>
            </a:pPr>
            <a:r>
              <a:rPr lang="en-US" altLang="zh-CN" sz="2800" b="1" smtClean="0">
                <a:cs typeface="Arial" charset="0"/>
              </a:rPr>
              <a:t>		if (j) { i = j; }</a:t>
            </a:r>
            <a:endParaRPr lang="en-US" altLang="zh-CN" sz="2800" b="1" smtClean="0"/>
          </a:p>
          <a:p>
            <a:pPr algn="just">
              <a:buFontTx/>
              <a:buNone/>
            </a:pPr>
            <a:r>
              <a:rPr lang="en-US" altLang="zh-CN" sz="2800" b="1" smtClean="0">
                <a:cs typeface="Arial" charset="0"/>
              </a:rPr>
              <a:t>	}</a:t>
            </a:r>
            <a:endParaRPr lang="en-US" altLang="zh-CN" sz="2800" b="1" smtClean="0"/>
          </a:p>
          <a:p>
            <a:pPr algn="just">
              <a:buFontTx/>
              <a:buNone/>
            </a:pPr>
            <a:r>
              <a:rPr lang="en-US" altLang="zh-CN" sz="2800" b="1" smtClean="0">
                <a:cs typeface="Arial" charset="0"/>
              </a:rPr>
              <a:t>}</a:t>
            </a:r>
            <a:endParaRPr lang="en-US" altLang="zh-CN" sz="2800" b="1" smtClean="0"/>
          </a:p>
          <a:p>
            <a:pPr algn="just">
              <a:buFontTx/>
              <a:buNone/>
            </a:pPr>
            <a:r>
              <a:rPr lang="zh-CN" altLang="en-US" sz="2800" b="1" smtClean="0"/>
              <a:t>优化编译的汇编码见右边</a:t>
            </a:r>
          </a:p>
        </p:txBody>
      </p:sp>
      <p:sp>
        <p:nvSpPr>
          <p:cNvPr id="134148" name="Rectangle 1028"/>
          <p:cNvSpPr>
            <a:spLocks noChangeArrowheads="1"/>
          </p:cNvSpPr>
          <p:nvPr/>
        </p:nvSpPr>
        <p:spPr bwMode="auto">
          <a:xfrm>
            <a:off x="4641850" y="1438275"/>
            <a:ext cx="4267200" cy="532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88000"/>
              </a:lnSpc>
            </a:pPr>
            <a:r>
              <a:rPr lang="en-US" altLang="zh-CN" sz="2800">
                <a:cs typeface="Arial" charset="0"/>
              </a:rPr>
              <a:t>	pushl %ebp</a:t>
            </a:r>
            <a:endParaRPr lang="en-US" altLang="zh-CN" sz="2800"/>
          </a:p>
          <a:p>
            <a:pPr marL="342900" indent="-342900" algn="just">
              <a:lnSpc>
                <a:spcPct val="88000"/>
              </a:lnSpc>
            </a:pPr>
            <a:r>
              <a:rPr lang="en-US" altLang="zh-CN" sz="2800">
                <a:cs typeface="Arial" charset="0"/>
              </a:rPr>
              <a:t>	movl %esp,%ebp</a:t>
            </a:r>
            <a:endParaRPr lang="en-US" altLang="zh-CN" sz="2800"/>
          </a:p>
          <a:p>
            <a:pPr marL="342900" indent="-342900" algn="just">
              <a:lnSpc>
                <a:spcPct val="88000"/>
              </a:lnSpc>
            </a:pPr>
            <a:r>
              <a:rPr lang="en-US" altLang="zh-CN" sz="2800">
                <a:cs typeface="Arial" charset="0"/>
              </a:rPr>
              <a:t>.L7:</a:t>
            </a:r>
            <a:endParaRPr lang="en-US" altLang="zh-CN" sz="2800"/>
          </a:p>
          <a:p>
            <a:pPr marL="342900" indent="-342900" algn="just">
              <a:lnSpc>
                <a:spcPct val="88000"/>
              </a:lnSpc>
            </a:pPr>
            <a:r>
              <a:rPr lang="en-US" altLang="zh-CN" sz="2800">
                <a:cs typeface="Arial" charset="0"/>
              </a:rPr>
              <a:t>	testl %eax,%eax</a:t>
            </a:r>
            <a:endParaRPr lang="en-US" altLang="zh-CN" sz="2800"/>
          </a:p>
          <a:p>
            <a:pPr marL="342900" indent="-342900" algn="just">
              <a:lnSpc>
                <a:spcPct val="88000"/>
              </a:lnSpc>
            </a:pPr>
            <a:r>
              <a:rPr lang="en-US" altLang="zh-CN" sz="2800">
                <a:cs typeface="Arial" charset="0"/>
              </a:rPr>
              <a:t>	je .L3</a:t>
            </a:r>
            <a:endParaRPr lang="en-US" altLang="zh-CN" sz="2800"/>
          </a:p>
          <a:p>
            <a:pPr marL="342900" indent="-342900" algn="just">
              <a:lnSpc>
                <a:spcPct val="88000"/>
              </a:lnSpc>
            </a:pPr>
            <a:r>
              <a:rPr lang="en-US" altLang="zh-CN" sz="2800">
                <a:cs typeface="Arial" charset="0"/>
              </a:rPr>
              <a:t>	testl %edx,%edx</a:t>
            </a:r>
            <a:endParaRPr lang="en-US" altLang="zh-CN" sz="2800"/>
          </a:p>
          <a:p>
            <a:pPr marL="342900" indent="-342900" algn="just">
              <a:lnSpc>
                <a:spcPct val="88000"/>
              </a:lnSpc>
            </a:pPr>
            <a:r>
              <a:rPr lang="en-US" altLang="zh-CN" sz="2800">
                <a:cs typeface="Arial" charset="0"/>
              </a:rPr>
              <a:t>	je .L7</a:t>
            </a:r>
            <a:endParaRPr lang="en-US" altLang="zh-CN" sz="2800"/>
          </a:p>
          <a:p>
            <a:pPr marL="342900" indent="-342900" algn="just">
              <a:lnSpc>
                <a:spcPct val="88000"/>
              </a:lnSpc>
            </a:pPr>
            <a:r>
              <a:rPr lang="en-US" altLang="zh-CN" sz="2800">
                <a:cs typeface="Arial" charset="0"/>
              </a:rPr>
              <a:t>	movl %edx,%eax</a:t>
            </a:r>
            <a:endParaRPr lang="en-US" altLang="zh-CN" sz="2800"/>
          </a:p>
          <a:p>
            <a:pPr marL="342900" indent="-342900" algn="just">
              <a:lnSpc>
                <a:spcPct val="88000"/>
              </a:lnSpc>
            </a:pPr>
            <a:r>
              <a:rPr lang="en-US" altLang="zh-CN" sz="2800">
                <a:cs typeface="Arial" charset="0"/>
              </a:rPr>
              <a:t>	jmp .L7</a:t>
            </a:r>
            <a:endParaRPr lang="en-US" altLang="zh-CN" sz="2800"/>
          </a:p>
          <a:p>
            <a:pPr marL="342900" indent="-342900" algn="just">
              <a:lnSpc>
                <a:spcPct val="88000"/>
              </a:lnSpc>
            </a:pPr>
            <a:r>
              <a:rPr lang="en-US" altLang="zh-CN" sz="2800">
                <a:cs typeface="Arial" charset="0"/>
              </a:rPr>
              <a:t>.L3: </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例   题   </a:t>
            </a:r>
            <a:r>
              <a:rPr lang="zh-CN" altLang="en-US" b="1" smtClean="0"/>
              <a:t>4</a:t>
            </a:r>
          </a:p>
        </p:txBody>
      </p:sp>
      <p:sp>
        <p:nvSpPr>
          <p:cNvPr id="135171" name="Rectangle 3"/>
          <p:cNvSpPr>
            <a:spLocks noGrp="1" noChangeArrowheads="1"/>
          </p:cNvSpPr>
          <p:nvPr>
            <p:ph idx="1"/>
          </p:nvPr>
        </p:nvSpPr>
        <p:spPr>
          <a:xfrm>
            <a:off x="287338" y="1438275"/>
            <a:ext cx="4267200" cy="5038725"/>
          </a:xfrm>
          <a:noFill/>
        </p:spPr>
        <p:txBody>
          <a:bodyPr/>
          <a:lstStyle/>
          <a:p>
            <a:pPr algn="just">
              <a:buFontTx/>
              <a:buNone/>
            </a:pPr>
            <a:r>
              <a:rPr lang="zh-CN" altLang="en-US" sz="2800" b="1" smtClean="0"/>
              <a:t>求最大公约数的函数</a:t>
            </a:r>
          </a:p>
          <a:p>
            <a:pPr algn="just">
              <a:buFontTx/>
              <a:buNone/>
            </a:pPr>
            <a:r>
              <a:rPr lang="en-US" altLang="zh-CN" sz="2800" b="1" smtClean="0">
                <a:cs typeface="Arial" charset="0"/>
              </a:rPr>
              <a:t>long gcd(p,q)</a:t>
            </a:r>
          </a:p>
          <a:p>
            <a:pPr algn="just">
              <a:buFontTx/>
              <a:buNone/>
            </a:pPr>
            <a:r>
              <a:rPr lang="en-US" altLang="zh-CN" sz="2800" b="1" smtClean="0">
                <a:cs typeface="Arial" charset="0"/>
              </a:rPr>
              <a:t>long p,q;</a:t>
            </a:r>
          </a:p>
          <a:p>
            <a:pPr algn="just">
              <a:buFontTx/>
              <a:buNone/>
            </a:pPr>
            <a:r>
              <a:rPr lang="en-US" altLang="zh-CN" sz="2800" b="1" smtClean="0">
                <a:cs typeface="Arial" charset="0"/>
              </a:rPr>
              <a:t>{</a:t>
            </a:r>
            <a:endParaRPr lang="en-US" altLang="zh-CN" sz="2800" b="1" smtClean="0"/>
          </a:p>
          <a:p>
            <a:pPr algn="just">
              <a:buFontTx/>
              <a:buNone/>
            </a:pPr>
            <a:r>
              <a:rPr lang="en-US" altLang="zh-CN" sz="2800" b="1" smtClean="0">
                <a:cs typeface="Arial" charset="0"/>
              </a:rPr>
              <a:t>	if (p%q == 0)</a:t>
            </a:r>
            <a:endParaRPr lang="en-US" altLang="zh-CN" sz="2800" b="1" smtClean="0"/>
          </a:p>
          <a:p>
            <a:pPr algn="just">
              <a:buFontTx/>
              <a:buNone/>
            </a:pPr>
            <a:r>
              <a:rPr lang="en-US" altLang="zh-CN" sz="2800" b="1" smtClean="0">
                <a:cs typeface="Arial" charset="0"/>
              </a:rPr>
              <a:t>	   	return q;</a:t>
            </a:r>
            <a:endParaRPr lang="en-US" altLang="zh-CN" sz="2800" b="1" smtClean="0"/>
          </a:p>
          <a:p>
            <a:pPr algn="just">
              <a:buFontTx/>
              <a:buNone/>
            </a:pPr>
            <a:r>
              <a:rPr lang="en-US" altLang="zh-CN" sz="2800" b="1" smtClean="0">
                <a:cs typeface="Arial" charset="0"/>
              </a:rPr>
              <a:t>	else</a:t>
            </a:r>
            <a:endParaRPr lang="en-US" altLang="zh-CN" sz="2800" b="1" smtClean="0"/>
          </a:p>
          <a:p>
            <a:pPr algn="just">
              <a:buFontTx/>
              <a:buNone/>
            </a:pPr>
            <a:r>
              <a:rPr lang="en-US" altLang="zh-CN" sz="2800" b="1" smtClean="0">
                <a:cs typeface="Arial" charset="0"/>
              </a:rPr>
              <a:t>	   	return </a:t>
            </a:r>
            <a:r>
              <a:rPr lang="en-US" altLang="zh-CN" sz="2800" b="1" smtClean="0">
                <a:solidFill>
                  <a:srgbClr val="00FF00"/>
                </a:solidFill>
                <a:cs typeface="Arial" charset="0"/>
              </a:rPr>
              <a:t>gcd(q, p%q)</a:t>
            </a:r>
            <a:r>
              <a:rPr lang="en-US" altLang="zh-CN" sz="2800" b="1" smtClean="0">
                <a:cs typeface="Arial" charset="0"/>
              </a:rPr>
              <a:t>;</a:t>
            </a:r>
            <a:endParaRPr lang="en-US" altLang="zh-CN" sz="2800" b="1" smtClean="0"/>
          </a:p>
          <a:p>
            <a:pPr algn="just">
              <a:buFontTx/>
              <a:buNone/>
            </a:pPr>
            <a:r>
              <a:rPr lang="en-US" altLang="zh-CN" sz="2800" b="1" smtClean="0">
                <a:cs typeface="Arial" charset="0"/>
              </a:rPr>
              <a:t>}</a:t>
            </a:r>
            <a:endParaRPr lang="en-US" altLang="zh-CN" sz="2800" b="1" smtClean="0"/>
          </a:p>
          <a:p>
            <a:pPr algn="just">
              <a:buFontTx/>
              <a:buNone/>
            </a:pPr>
            <a:endParaRPr lang="zh-CN" altLang="en-US" sz="2800" b="1" smtClean="0"/>
          </a:p>
        </p:txBody>
      </p:sp>
      <p:sp>
        <p:nvSpPr>
          <p:cNvPr id="1722372" name="Rectangle 4"/>
          <p:cNvSpPr>
            <a:spLocks noChangeArrowheads="1"/>
          </p:cNvSpPr>
          <p:nvPr/>
        </p:nvSpPr>
        <p:spPr bwMode="auto">
          <a:xfrm>
            <a:off x="4333875" y="1438275"/>
            <a:ext cx="4648200"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pPr>
            <a:r>
              <a:rPr lang="zh-CN" altLang="en-US" sz="2800">
                <a:latin typeface="宋体" pitchFamily="2" charset="-122"/>
                <a:sym typeface="Symbol" pitchFamily="18" charset="2"/>
              </a:rPr>
              <a:t> </a:t>
            </a:r>
            <a:r>
              <a:rPr lang="zh-CN" altLang="en-US" sz="2800">
                <a:latin typeface="宋体" pitchFamily="2" charset="-122"/>
              </a:rPr>
              <a:t>其中的递归调用称为尾递归</a:t>
            </a:r>
          </a:p>
          <a:p>
            <a:pPr marL="342900" indent="-342900" algn="just">
              <a:spcBef>
                <a:spcPct val="20000"/>
              </a:spcBef>
            </a:pPr>
            <a:r>
              <a:rPr lang="zh-CN" altLang="en-US" sz="2800">
                <a:sym typeface="Symbol" pitchFamily="18" charset="2"/>
              </a:rPr>
              <a:t> </a:t>
            </a:r>
            <a:r>
              <a:rPr lang="zh-CN" altLang="en-US" sz="2800">
                <a:latin typeface="宋体" pitchFamily="2" charset="-122"/>
              </a:rPr>
              <a:t>对于尾递归，编译器可以产生和一般的函数调用不同的代码，使得目标程序运行时，这种递归调用所需的存储空间大大减少，也缩短了运行时间</a:t>
            </a:r>
          </a:p>
          <a:p>
            <a:pPr marL="342900" indent="-342900" algn="just">
              <a:spcBef>
                <a:spcPct val="20000"/>
              </a:spcBef>
            </a:pPr>
            <a:r>
              <a:rPr lang="zh-CN" altLang="en-US" sz="2800">
                <a:sym typeface="Symbol" pitchFamily="18" charset="2"/>
              </a:rPr>
              <a:t> </a:t>
            </a:r>
            <a:r>
              <a:rPr lang="zh-CN" altLang="en-US" sz="2800">
                <a:latin typeface="宋体" pitchFamily="2" charset="-122"/>
              </a:rPr>
              <a:t>对于尾递归，编译器应怎样产生代码?</a:t>
            </a:r>
            <a:endParaRPr lang="en-US" altLang="zh-CN" sz="280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22372">
                                            <p:txEl>
                                              <p:pRg st="1" end="1"/>
                                            </p:txEl>
                                          </p:spTgt>
                                        </p:tgtEl>
                                        <p:attrNameLst>
                                          <p:attrName>style.visibility</p:attrName>
                                        </p:attrNameLst>
                                      </p:cBhvr>
                                      <p:to>
                                        <p:strVal val="visible"/>
                                      </p:to>
                                    </p:set>
                                    <p:animEffect transition="in" filter="box(in)">
                                      <p:cBhvr>
                                        <p:cTn id="7" dur="500"/>
                                        <p:tgtEl>
                                          <p:spTgt spid="172237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722372">
                                            <p:txEl>
                                              <p:pRg st="2" end="2"/>
                                            </p:txEl>
                                          </p:spTgt>
                                        </p:tgtEl>
                                        <p:attrNameLst>
                                          <p:attrName>style.visibility</p:attrName>
                                        </p:attrNameLst>
                                      </p:cBhvr>
                                      <p:to>
                                        <p:strVal val="visible"/>
                                      </p:to>
                                    </p:set>
                                    <p:animEffect transition="in" filter="box(in)">
                                      <p:cBhvr>
                                        <p:cTn id="12" dur="500"/>
                                        <p:tgtEl>
                                          <p:spTgt spid="17223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026"/>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例   题   </a:t>
            </a:r>
            <a:r>
              <a:rPr lang="zh-CN" altLang="en-US" b="1" smtClean="0"/>
              <a:t>4</a:t>
            </a:r>
          </a:p>
        </p:txBody>
      </p:sp>
      <p:sp>
        <p:nvSpPr>
          <p:cNvPr id="136195" name="Rectangle 1027"/>
          <p:cNvSpPr>
            <a:spLocks noGrp="1" noChangeArrowheads="1"/>
          </p:cNvSpPr>
          <p:nvPr>
            <p:ph idx="1"/>
          </p:nvPr>
        </p:nvSpPr>
        <p:spPr>
          <a:xfrm>
            <a:off x="287338" y="1438275"/>
            <a:ext cx="4267200" cy="5038725"/>
          </a:xfrm>
          <a:noFill/>
        </p:spPr>
        <p:txBody>
          <a:bodyPr/>
          <a:lstStyle/>
          <a:p>
            <a:pPr algn="just">
              <a:buFontTx/>
              <a:buNone/>
            </a:pPr>
            <a:r>
              <a:rPr lang="zh-CN" altLang="en-US" sz="2800" b="1" smtClean="0"/>
              <a:t>求最大公约数的函数</a:t>
            </a:r>
          </a:p>
          <a:p>
            <a:pPr algn="just">
              <a:buFontTx/>
              <a:buNone/>
            </a:pPr>
            <a:r>
              <a:rPr lang="en-US" altLang="zh-CN" sz="2800" b="1" smtClean="0">
                <a:cs typeface="Arial" charset="0"/>
              </a:rPr>
              <a:t>long gcd(p,q)</a:t>
            </a:r>
          </a:p>
          <a:p>
            <a:pPr algn="just">
              <a:buFontTx/>
              <a:buNone/>
            </a:pPr>
            <a:r>
              <a:rPr lang="en-US" altLang="zh-CN" sz="2800" b="1" smtClean="0">
                <a:cs typeface="Arial" charset="0"/>
              </a:rPr>
              <a:t>long p,q;</a:t>
            </a:r>
          </a:p>
          <a:p>
            <a:pPr algn="just">
              <a:buFontTx/>
              <a:buNone/>
            </a:pPr>
            <a:r>
              <a:rPr lang="en-US" altLang="zh-CN" sz="2800" b="1" smtClean="0">
                <a:cs typeface="Arial" charset="0"/>
              </a:rPr>
              <a:t>{</a:t>
            </a:r>
            <a:endParaRPr lang="en-US" altLang="zh-CN" sz="2800" b="1" smtClean="0"/>
          </a:p>
          <a:p>
            <a:pPr algn="just">
              <a:buFontTx/>
              <a:buNone/>
            </a:pPr>
            <a:r>
              <a:rPr lang="en-US" altLang="zh-CN" sz="2800" b="1" smtClean="0">
                <a:cs typeface="Arial" charset="0"/>
              </a:rPr>
              <a:t>	if (p%q == 0)</a:t>
            </a:r>
            <a:endParaRPr lang="en-US" altLang="zh-CN" sz="2800" b="1" smtClean="0"/>
          </a:p>
          <a:p>
            <a:pPr algn="just">
              <a:buFontTx/>
              <a:buNone/>
            </a:pPr>
            <a:r>
              <a:rPr lang="en-US" altLang="zh-CN" sz="2800" b="1" smtClean="0">
                <a:cs typeface="Arial" charset="0"/>
              </a:rPr>
              <a:t>	   	return q;</a:t>
            </a:r>
            <a:endParaRPr lang="en-US" altLang="zh-CN" sz="2800" b="1" smtClean="0"/>
          </a:p>
          <a:p>
            <a:pPr algn="just">
              <a:buFontTx/>
              <a:buNone/>
            </a:pPr>
            <a:r>
              <a:rPr lang="en-US" altLang="zh-CN" sz="2800" b="1" smtClean="0">
                <a:cs typeface="Arial" charset="0"/>
              </a:rPr>
              <a:t>	else</a:t>
            </a:r>
            <a:endParaRPr lang="en-US" altLang="zh-CN" sz="2800" b="1" smtClean="0"/>
          </a:p>
          <a:p>
            <a:pPr algn="just">
              <a:buFontTx/>
              <a:buNone/>
            </a:pPr>
            <a:r>
              <a:rPr lang="en-US" altLang="zh-CN" sz="2800" b="1" smtClean="0">
                <a:cs typeface="Arial" charset="0"/>
              </a:rPr>
              <a:t>	   	return gcd(q, p%q);</a:t>
            </a:r>
            <a:endParaRPr lang="en-US" altLang="zh-CN" sz="2800" b="1" smtClean="0"/>
          </a:p>
          <a:p>
            <a:pPr algn="just">
              <a:buFontTx/>
              <a:buNone/>
            </a:pPr>
            <a:r>
              <a:rPr lang="en-US" altLang="zh-CN" sz="2800" b="1" smtClean="0">
                <a:cs typeface="Arial" charset="0"/>
              </a:rPr>
              <a:t>}</a:t>
            </a:r>
            <a:endParaRPr lang="en-US" altLang="zh-CN" sz="2800" b="1" smtClean="0"/>
          </a:p>
          <a:p>
            <a:pPr algn="just">
              <a:buFontTx/>
              <a:buNone/>
            </a:pPr>
            <a:endParaRPr lang="zh-CN" altLang="en-US" sz="2800" b="1" smtClean="0"/>
          </a:p>
        </p:txBody>
      </p:sp>
      <p:sp>
        <p:nvSpPr>
          <p:cNvPr id="1726468" name="Rectangle 1028"/>
          <p:cNvSpPr>
            <a:spLocks noChangeArrowheads="1"/>
          </p:cNvSpPr>
          <p:nvPr/>
        </p:nvSpPr>
        <p:spPr bwMode="auto">
          <a:xfrm>
            <a:off x="4333875" y="1438275"/>
            <a:ext cx="4648200"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pPr>
            <a:r>
              <a:rPr lang="zh-CN" altLang="en-US" sz="2800">
                <a:sym typeface="Symbol" pitchFamily="18" charset="2"/>
              </a:rPr>
              <a:t> </a:t>
            </a:r>
            <a:r>
              <a:rPr lang="zh-CN" altLang="en-US" sz="2800">
                <a:latin typeface="宋体" pitchFamily="2" charset="-122"/>
              </a:rPr>
              <a:t>计算实在参数</a:t>
            </a:r>
            <a:r>
              <a:rPr lang="en-US" altLang="zh-CN" sz="2800"/>
              <a:t>q</a:t>
            </a:r>
            <a:r>
              <a:rPr lang="zh-CN" altLang="en-US" sz="2800">
                <a:latin typeface="宋体" pitchFamily="2" charset="-122"/>
              </a:rPr>
              <a:t>和</a:t>
            </a:r>
            <a:r>
              <a:rPr lang="en-US" altLang="zh-CN" sz="2800"/>
              <a:t>p%q</a:t>
            </a:r>
            <a:r>
              <a:rPr lang="en-US" altLang="zh-CN" sz="2800">
                <a:latin typeface="宋体" pitchFamily="2" charset="-122"/>
              </a:rPr>
              <a:t>，</a:t>
            </a:r>
            <a:r>
              <a:rPr lang="zh-CN" altLang="en-US" sz="2800">
                <a:latin typeface="宋体" pitchFamily="2" charset="-122"/>
              </a:rPr>
              <a:t>存放在不同的寄存器中</a:t>
            </a:r>
          </a:p>
          <a:p>
            <a:pPr marL="342900" indent="-342900" algn="just">
              <a:spcBef>
                <a:spcPct val="20000"/>
              </a:spcBef>
            </a:pPr>
            <a:r>
              <a:rPr lang="zh-CN" altLang="en-US" sz="2800">
                <a:sym typeface="Symbol" pitchFamily="18" charset="2"/>
              </a:rPr>
              <a:t> </a:t>
            </a:r>
            <a:r>
              <a:rPr lang="zh-CN" altLang="en-US" sz="2800">
                <a:latin typeface="宋体" pitchFamily="2" charset="-122"/>
              </a:rPr>
              <a:t>将上述寄存器中实在参数的值存入当前活动记录中形式参数</a:t>
            </a:r>
            <a:r>
              <a:rPr lang="en-US" altLang="zh-CN" sz="2800"/>
              <a:t>p</a:t>
            </a:r>
            <a:r>
              <a:rPr lang="zh-CN" altLang="en-US" sz="2800">
                <a:latin typeface="宋体" pitchFamily="2" charset="-122"/>
              </a:rPr>
              <a:t>和</a:t>
            </a:r>
            <a:r>
              <a:rPr lang="en-US" altLang="zh-CN" sz="2800"/>
              <a:t>q</a:t>
            </a:r>
            <a:r>
              <a:rPr lang="zh-CN" altLang="en-US" sz="2800">
                <a:latin typeface="宋体" pitchFamily="2" charset="-122"/>
              </a:rPr>
              <a:t>的存储单元</a:t>
            </a:r>
          </a:p>
          <a:p>
            <a:pPr marL="342900" indent="-342900" algn="just">
              <a:spcBef>
                <a:spcPct val="20000"/>
              </a:spcBef>
            </a:pPr>
            <a:r>
              <a:rPr lang="zh-CN" altLang="en-US" sz="2800">
                <a:sym typeface="Symbol" pitchFamily="18" charset="2"/>
              </a:rPr>
              <a:t> </a:t>
            </a:r>
            <a:r>
              <a:rPr lang="zh-CN" altLang="en-US" sz="2800">
                <a:latin typeface="宋体" pitchFamily="2" charset="-122"/>
              </a:rPr>
              <a:t>转到本函数第一条语句的起始地址继续执行</a:t>
            </a:r>
            <a:endParaRPr lang="en-US" altLang="zh-CN" sz="280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26468">
                                            <p:txEl>
                                              <p:pRg st="1" end="1"/>
                                            </p:txEl>
                                          </p:spTgt>
                                        </p:tgtEl>
                                        <p:attrNameLst>
                                          <p:attrName>style.visibility</p:attrName>
                                        </p:attrNameLst>
                                      </p:cBhvr>
                                      <p:to>
                                        <p:strVal val="visible"/>
                                      </p:to>
                                    </p:set>
                                    <p:animEffect transition="in" filter="box(in)">
                                      <p:cBhvr>
                                        <p:cTn id="7" dur="500"/>
                                        <p:tgtEl>
                                          <p:spTgt spid="172646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726468">
                                            <p:txEl>
                                              <p:pRg st="2" end="2"/>
                                            </p:txEl>
                                          </p:spTgt>
                                        </p:tgtEl>
                                        <p:attrNameLst>
                                          <p:attrName>style.visibility</p:attrName>
                                        </p:attrNameLst>
                                      </p:cBhvr>
                                      <p:to>
                                        <p:strVal val="visible"/>
                                      </p:to>
                                    </p:set>
                                    <p:animEffect transition="in" filter="box(in)">
                                      <p:cBhvr>
                                        <p:cTn id="12" dur="500"/>
                                        <p:tgtEl>
                                          <p:spTgt spid="17264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例   题   </a:t>
            </a:r>
            <a:r>
              <a:rPr lang="zh-CN" altLang="en-US" b="1" smtClean="0"/>
              <a:t>4</a:t>
            </a:r>
          </a:p>
        </p:txBody>
      </p:sp>
      <p:sp>
        <p:nvSpPr>
          <p:cNvPr id="137219" name="Rectangle 3"/>
          <p:cNvSpPr>
            <a:spLocks noGrp="1" noChangeArrowheads="1"/>
          </p:cNvSpPr>
          <p:nvPr>
            <p:ph idx="1"/>
          </p:nvPr>
        </p:nvSpPr>
        <p:spPr>
          <a:xfrm>
            <a:off x="287338" y="1438275"/>
            <a:ext cx="4267200" cy="5038725"/>
          </a:xfrm>
          <a:noFill/>
        </p:spPr>
        <p:txBody>
          <a:bodyPr/>
          <a:lstStyle/>
          <a:p>
            <a:pPr algn="just">
              <a:buFontTx/>
              <a:buNone/>
            </a:pPr>
            <a:r>
              <a:rPr lang="zh-CN" altLang="en-US" sz="2800" b="1" smtClean="0"/>
              <a:t>求最大公约数的函数</a:t>
            </a:r>
          </a:p>
          <a:p>
            <a:pPr algn="just">
              <a:buFontTx/>
              <a:buNone/>
            </a:pPr>
            <a:r>
              <a:rPr lang="en-US" altLang="zh-CN" sz="2800" b="1" smtClean="0">
                <a:cs typeface="Arial" charset="0"/>
              </a:rPr>
              <a:t>long gcd(p,q)</a:t>
            </a:r>
          </a:p>
          <a:p>
            <a:pPr algn="just">
              <a:buFontTx/>
              <a:buNone/>
            </a:pPr>
            <a:r>
              <a:rPr lang="en-US" altLang="zh-CN" sz="2800" b="1" smtClean="0">
                <a:cs typeface="Arial" charset="0"/>
              </a:rPr>
              <a:t>long p,q;</a:t>
            </a:r>
          </a:p>
          <a:p>
            <a:pPr algn="just">
              <a:buFontTx/>
              <a:buNone/>
            </a:pPr>
            <a:r>
              <a:rPr lang="en-US" altLang="zh-CN" sz="2800" b="1" smtClean="0">
                <a:cs typeface="Arial" charset="0"/>
              </a:rPr>
              <a:t>{</a:t>
            </a:r>
            <a:endParaRPr lang="en-US" altLang="zh-CN" sz="2800" b="1" smtClean="0"/>
          </a:p>
          <a:p>
            <a:pPr algn="just">
              <a:buFontTx/>
              <a:buNone/>
            </a:pPr>
            <a:r>
              <a:rPr lang="en-US" altLang="zh-CN" sz="2800" b="1" smtClean="0">
                <a:cs typeface="Arial" charset="0"/>
              </a:rPr>
              <a:t>	if (p%q == 0)</a:t>
            </a:r>
            <a:endParaRPr lang="en-US" altLang="zh-CN" sz="2800" b="1" smtClean="0"/>
          </a:p>
          <a:p>
            <a:pPr algn="just">
              <a:buFontTx/>
              <a:buNone/>
            </a:pPr>
            <a:r>
              <a:rPr lang="en-US" altLang="zh-CN" sz="2800" b="1" smtClean="0">
                <a:cs typeface="Arial" charset="0"/>
              </a:rPr>
              <a:t>	   	return q;</a:t>
            </a:r>
            <a:endParaRPr lang="en-US" altLang="zh-CN" sz="2800" b="1" smtClean="0"/>
          </a:p>
          <a:p>
            <a:pPr algn="just">
              <a:buFontTx/>
              <a:buNone/>
            </a:pPr>
            <a:r>
              <a:rPr lang="en-US" altLang="zh-CN" sz="2800" b="1" smtClean="0">
                <a:cs typeface="Arial" charset="0"/>
              </a:rPr>
              <a:t>	else</a:t>
            </a:r>
            <a:endParaRPr lang="en-US" altLang="zh-CN" sz="2800" b="1" smtClean="0"/>
          </a:p>
          <a:p>
            <a:pPr algn="just">
              <a:buFontTx/>
              <a:buNone/>
            </a:pPr>
            <a:r>
              <a:rPr lang="en-US" altLang="zh-CN" sz="2800" b="1" smtClean="0">
                <a:cs typeface="Arial" charset="0"/>
              </a:rPr>
              <a:t>	   	return gcd(q, p%q);</a:t>
            </a:r>
            <a:endParaRPr lang="en-US" altLang="zh-CN" sz="2800" b="1" smtClean="0"/>
          </a:p>
          <a:p>
            <a:pPr algn="just">
              <a:buFontTx/>
              <a:buNone/>
            </a:pPr>
            <a:r>
              <a:rPr lang="en-US" altLang="zh-CN" sz="2800" b="1" smtClean="0">
                <a:cs typeface="Arial" charset="0"/>
              </a:rPr>
              <a:t>}</a:t>
            </a:r>
            <a:endParaRPr lang="en-US" altLang="zh-CN" sz="2800" b="1" smtClean="0"/>
          </a:p>
          <a:p>
            <a:pPr algn="just">
              <a:buFontTx/>
              <a:buNone/>
            </a:pPr>
            <a:endParaRPr lang="zh-CN" altLang="en-US" sz="2800" b="1" smtClean="0"/>
          </a:p>
        </p:txBody>
      </p:sp>
      <p:sp>
        <p:nvSpPr>
          <p:cNvPr id="137220" name="Rectangle 4"/>
          <p:cNvSpPr>
            <a:spLocks noChangeArrowheads="1"/>
          </p:cNvSpPr>
          <p:nvPr/>
        </p:nvSpPr>
        <p:spPr bwMode="auto">
          <a:xfrm>
            <a:off x="4267200" y="1438275"/>
            <a:ext cx="4648200"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88000"/>
              </a:lnSpc>
            </a:pPr>
            <a:r>
              <a:rPr lang="en-US" altLang="zh-CN" sz="2800">
                <a:cs typeface="Arial" charset="0"/>
              </a:rPr>
              <a:t>	movl 8(%ebp),%esi	 </a:t>
            </a:r>
            <a:r>
              <a:rPr lang="en-US" altLang="zh-CN" sz="2800">
                <a:solidFill>
                  <a:schemeClr val="tx2"/>
                </a:solidFill>
                <a:cs typeface="Arial" charset="0"/>
              </a:rPr>
              <a:t> p</a:t>
            </a:r>
            <a:endParaRPr lang="en-US" altLang="zh-CN" sz="2800">
              <a:solidFill>
                <a:schemeClr val="tx2"/>
              </a:solidFill>
              <a:cs typeface="Courier New" pitchFamily="49" charset="0"/>
            </a:endParaRPr>
          </a:p>
          <a:p>
            <a:pPr marL="342900" indent="-342900" algn="just">
              <a:lnSpc>
                <a:spcPct val="88000"/>
              </a:lnSpc>
            </a:pPr>
            <a:r>
              <a:rPr lang="en-US" altLang="zh-CN" sz="2800">
                <a:cs typeface="Arial" charset="0"/>
              </a:rPr>
              <a:t>	movl 12(%ebp),%ebx  </a:t>
            </a:r>
            <a:r>
              <a:rPr lang="en-US" altLang="zh-CN" sz="2800">
                <a:solidFill>
                  <a:schemeClr val="tx2"/>
                </a:solidFill>
                <a:cs typeface="Arial" charset="0"/>
              </a:rPr>
              <a:t>q</a:t>
            </a:r>
            <a:endParaRPr lang="en-US" altLang="zh-CN" sz="2800">
              <a:solidFill>
                <a:schemeClr val="tx2"/>
              </a:solidFill>
              <a:cs typeface="Courier New" pitchFamily="49" charset="0"/>
            </a:endParaRPr>
          </a:p>
          <a:p>
            <a:pPr marL="342900" indent="-342900" algn="just">
              <a:lnSpc>
                <a:spcPct val="88000"/>
              </a:lnSpc>
            </a:pPr>
            <a:r>
              <a:rPr lang="en-US" altLang="zh-CN" sz="2800">
                <a:cs typeface="Arial" charset="0"/>
              </a:rPr>
              <a:t>.L4:</a:t>
            </a:r>
            <a:endParaRPr lang="en-US" altLang="zh-CN" sz="2800">
              <a:cs typeface="Courier New" pitchFamily="49" charset="0"/>
            </a:endParaRPr>
          </a:p>
          <a:p>
            <a:pPr marL="342900" indent="-342900" algn="just">
              <a:lnSpc>
                <a:spcPct val="88000"/>
              </a:lnSpc>
            </a:pPr>
            <a:r>
              <a:rPr lang="en-US" altLang="zh-CN" sz="2800">
                <a:cs typeface="Arial" charset="0"/>
              </a:rPr>
              <a:t>	movl %esi,%eax</a:t>
            </a:r>
            <a:endParaRPr lang="en-US" altLang="zh-CN" sz="2800">
              <a:cs typeface="Courier New" pitchFamily="49" charset="0"/>
            </a:endParaRPr>
          </a:p>
          <a:p>
            <a:pPr marL="342900" indent="-342900" algn="just">
              <a:lnSpc>
                <a:spcPct val="88000"/>
              </a:lnSpc>
            </a:pPr>
            <a:r>
              <a:rPr lang="en-US" altLang="zh-CN" sz="2800">
                <a:cs typeface="Arial" charset="0"/>
              </a:rPr>
              <a:t>	cltd	      </a:t>
            </a:r>
            <a:r>
              <a:rPr lang="zh-CN" altLang="en-US" sz="2800">
                <a:solidFill>
                  <a:schemeClr val="tx2"/>
                </a:solidFill>
                <a:cs typeface="Arial" charset="0"/>
              </a:rPr>
              <a:t>扩展为</a:t>
            </a:r>
            <a:r>
              <a:rPr lang="en-US" altLang="zh-CN" sz="2800">
                <a:solidFill>
                  <a:schemeClr val="tx2"/>
                </a:solidFill>
                <a:cs typeface="Arial" charset="0"/>
              </a:rPr>
              <a:t>64</a:t>
            </a:r>
            <a:r>
              <a:rPr lang="zh-CN" altLang="en-US" sz="2800">
                <a:solidFill>
                  <a:schemeClr val="tx2"/>
                </a:solidFill>
                <a:cs typeface="Arial" charset="0"/>
              </a:rPr>
              <a:t>位</a:t>
            </a:r>
            <a:endParaRPr lang="zh-CN" altLang="en-US" sz="2800">
              <a:solidFill>
                <a:schemeClr val="tx2"/>
              </a:solidFill>
              <a:cs typeface="Courier New" pitchFamily="49" charset="0"/>
            </a:endParaRPr>
          </a:p>
          <a:p>
            <a:pPr marL="342900" indent="-342900" algn="just">
              <a:lnSpc>
                <a:spcPct val="88000"/>
              </a:lnSpc>
            </a:pPr>
            <a:r>
              <a:rPr lang="en-US" altLang="zh-CN" sz="2800">
                <a:cs typeface="Arial" charset="0"/>
              </a:rPr>
              <a:t>	idivl %ebx		</a:t>
            </a:r>
            <a:endParaRPr lang="en-US" altLang="zh-CN" sz="2800">
              <a:solidFill>
                <a:srgbClr val="FF0000"/>
              </a:solidFill>
              <a:cs typeface="Courier New" pitchFamily="49" charset="0"/>
            </a:endParaRPr>
          </a:p>
          <a:p>
            <a:pPr marL="342900" indent="-342900" algn="just">
              <a:lnSpc>
                <a:spcPct val="88000"/>
              </a:lnSpc>
            </a:pPr>
            <a:r>
              <a:rPr lang="en-US" altLang="zh-CN" sz="2800">
                <a:cs typeface="Arial" charset="0"/>
              </a:rPr>
              <a:t>	movl %edx,%ecx      </a:t>
            </a:r>
            <a:r>
              <a:rPr lang="en-US" altLang="zh-CN" sz="2800">
                <a:solidFill>
                  <a:schemeClr val="tx2"/>
                </a:solidFill>
                <a:cs typeface="Arial" charset="0"/>
              </a:rPr>
              <a:t> </a:t>
            </a:r>
            <a:r>
              <a:rPr lang="en-US" altLang="zh-CN" sz="2800">
                <a:solidFill>
                  <a:schemeClr val="tx2"/>
                </a:solidFill>
              </a:rPr>
              <a:t>p%q</a:t>
            </a:r>
            <a:endParaRPr lang="en-US" altLang="zh-CN" sz="2800">
              <a:solidFill>
                <a:schemeClr val="tx2"/>
              </a:solidFill>
              <a:cs typeface="Courier New" pitchFamily="49" charset="0"/>
            </a:endParaRPr>
          </a:p>
          <a:p>
            <a:pPr marL="342900" indent="-342900" algn="just">
              <a:lnSpc>
                <a:spcPct val="88000"/>
              </a:lnSpc>
            </a:pPr>
            <a:r>
              <a:rPr lang="en-US" altLang="zh-CN" sz="2800">
                <a:cs typeface="Arial" charset="0"/>
              </a:rPr>
              <a:t>	testl %ecx,%ecx        </a:t>
            </a:r>
            <a:r>
              <a:rPr lang="en-US" altLang="zh-CN" sz="2800">
                <a:solidFill>
                  <a:schemeClr val="tx2"/>
                </a:solidFill>
                <a:cs typeface="Arial" charset="0"/>
              </a:rPr>
              <a:t> p</a:t>
            </a:r>
            <a:r>
              <a:rPr lang="en-US" altLang="zh-CN" sz="2800">
                <a:solidFill>
                  <a:schemeClr val="tx2"/>
                </a:solidFill>
              </a:rPr>
              <a:t>%q</a:t>
            </a:r>
            <a:endParaRPr lang="en-US" altLang="zh-CN" sz="2800">
              <a:solidFill>
                <a:schemeClr val="tx2"/>
              </a:solidFill>
              <a:cs typeface="Courier New" pitchFamily="49" charset="0"/>
            </a:endParaRPr>
          </a:p>
          <a:p>
            <a:pPr marL="342900" indent="-342900" algn="just">
              <a:lnSpc>
                <a:spcPct val="88000"/>
              </a:lnSpc>
            </a:pPr>
            <a:r>
              <a:rPr lang="en-US" altLang="zh-CN" sz="2800">
                <a:cs typeface="Arial" charset="0"/>
              </a:rPr>
              <a:t>	je .L2</a:t>
            </a:r>
            <a:endParaRPr lang="en-US" altLang="zh-CN" sz="2800">
              <a:cs typeface="Courier New" pitchFamily="49" charset="0"/>
            </a:endParaRPr>
          </a:p>
          <a:p>
            <a:pPr marL="342900" indent="-342900" algn="just">
              <a:lnSpc>
                <a:spcPct val="88000"/>
              </a:lnSpc>
            </a:pPr>
            <a:r>
              <a:rPr lang="en-US" altLang="zh-CN" sz="2800">
                <a:cs typeface="Arial" charset="0"/>
              </a:rPr>
              <a:t>	movl %ebx,%esi        </a:t>
            </a:r>
            <a:r>
              <a:rPr lang="en-US" altLang="zh-CN" sz="2800">
                <a:solidFill>
                  <a:schemeClr val="tx2"/>
                </a:solidFill>
                <a:cs typeface="Arial" charset="0"/>
              </a:rPr>
              <a:t>q</a:t>
            </a:r>
            <a:r>
              <a:rPr lang="en-US" altLang="zh-CN" sz="2800">
                <a:solidFill>
                  <a:schemeClr val="tx2"/>
                </a:solidFill>
                <a:cs typeface="Arial" charset="0"/>
                <a:sym typeface="Symbol" pitchFamily="18" charset="2"/>
              </a:rPr>
              <a:t></a:t>
            </a:r>
            <a:r>
              <a:rPr lang="en-US" altLang="zh-CN">
                <a:solidFill>
                  <a:schemeClr val="tx2"/>
                </a:solidFill>
              </a:rPr>
              <a:t>p</a:t>
            </a:r>
            <a:endParaRPr lang="en-US" altLang="zh-CN" sz="2800">
              <a:solidFill>
                <a:schemeClr val="tx2"/>
              </a:solidFill>
              <a:cs typeface="Courier New" pitchFamily="49" charset="0"/>
            </a:endParaRPr>
          </a:p>
          <a:p>
            <a:pPr marL="342900" indent="-342900" algn="just">
              <a:lnSpc>
                <a:spcPct val="88000"/>
              </a:lnSpc>
            </a:pPr>
            <a:r>
              <a:rPr lang="en-US" altLang="zh-CN" sz="2800">
                <a:cs typeface="Arial" charset="0"/>
              </a:rPr>
              <a:t>	movl %ecx,%ebx</a:t>
            </a:r>
            <a:r>
              <a:rPr lang="en-US" altLang="zh-CN" sz="2800">
                <a:solidFill>
                  <a:schemeClr val="tx2"/>
                </a:solidFill>
              </a:rPr>
              <a:t>p%q</a:t>
            </a:r>
            <a:r>
              <a:rPr lang="en-US" altLang="zh-CN">
                <a:solidFill>
                  <a:schemeClr val="tx2"/>
                </a:solidFill>
                <a:sym typeface="Symbol" pitchFamily="18" charset="2"/>
              </a:rPr>
              <a:t></a:t>
            </a:r>
            <a:r>
              <a:rPr lang="en-US" altLang="zh-CN">
                <a:solidFill>
                  <a:schemeClr val="tx2"/>
                </a:solidFill>
              </a:rPr>
              <a:t>q</a:t>
            </a:r>
            <a:endParaRPr lang="en-US" altLang="zh-CN" sz="2800">
              <a:solidFill>
                <a:schemeClr val="tx2"/>
              </a:solidFill>
              <a:cs typeface="Courier New" pitchFamily="49" charset="0"/>
            </a:endParaRPr>
          </a:p>
          <a:p>
            <a:pPr marL="342900" indent="-342900" algn="just">
              <a:lnSpc>
                <a:spcPct val="88000"/>
              </a:lnSpc>
            </a:pPr>
            <a:r>
              <a:rPr lang="en-US" altLang="zh-CN" sz="2800">
                <a:cs typeface="Arial" charset="0"/>
              </a:rPr>
              <a:t>	jmp .L4</a:t>
            </a:r>
          </a:p>
          <a:p>
            <a:pPr marL="342900" indent="-342900" algn="just">
              <a:lnSpc>
                <a:spcPct val="88000"/>
              </a:lnSpc>
            </a:pPr>
            <a:r>
              <a:rPr lang="en-US" altLang="zh-CN" sz="2800">
                <a:cs typeface="Arial" charset="0"/>
              </a:rPr>
              <a:t>.L2:</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idx="1"/>
          </p:nvPr>
        </p:nvSpPr>
        <p:spPr>
          <a:xfrm>
            <a:off x="287338" y="1438275"/>
            <a:ext cx="8564562" cy="5038725"/>
          </a:xfrm>
          <a:noFill/>
        </p:spPr>
        <p:txBody>
          <a:bodyPr/>
          <a:lstStyle/>
          <a:p>
            <a:pPr algn="just">
              <a:buFontTx/>
              <a:buNone/>
            </a:pPr>
            <a:r>
              <a:rPr lang="en-US" altLang="zh-CN" b="1" smtClean="0">
                <a:cs typeface="Times New Roman" pitchFamily="18" charset="0"/>
              </a:rPr>
              <a:t>C</a:t>
            </a:r>
            <a:r>
              <a:rPr lang="zh-CN" altLang="en-US" b="1" smtClean="0">
                <a:latin typeface="宋体" pitchFamily="2" charset="-122"/>
              </a:rPr>
              <a:t>语言程序引用</a:t>
            </a:r>
            <a:r>
              <a:rPr lang="en-US" altLang="zh-CN" b="1" smtClean="0">
                <a:cs typeface="Times New Roman" pitchFamily="18" charset="0"/>
              </a:rPr>
              <a:t>sizeof</a:t>
            </a:r>
            <a:r>
              <a:rPr lang="en-US" altLang="zh-CN" b="1" smtClean="0">
                <a:latin typeface="宋体" pitchFamily="2" charset="-122"/>
              </a:rPr>
              <a:t>（</a:t>
            </a:r>
            <a:r>
              <a:rPr lang="zh-CN" altLang="en-US" b="1" smtClean="0">
                <a:latin typeface="宋体" pitchFamily="2" charset="-122"/>
              </a:rPr>
              <a:t>求字节数运算符）时，</a:t>
            </a:r>
          </a:p>
          <a:p>
            <a:pPr algn="just">
              <a:buFontTx/>
              <a:buNone/>
            </a:pPr>
            <a:r>
              <a:rPr lang="zh-CN" altLang="en-US" b="1" smtClean="0">
                <a:latin typeface="宋体" pitchFamily="2" charset="-122"/>
              </a:rPr>
              <a:t>该运算是在编译该程序时完成，还是在运行该</a:t>
            </a:r>
          </a:p>
          <a:p>
            <a:pPr algn="just">
              <a:buFontTx/>
              <a:buNone/>
            </a:pPr>
            <a:r>
              <a:rPr lang="zh-CN" altLang="en-US" b="1" smtClean="0">
                <a:latin typeface="宋体" pitchFamily="2" charset="-122"/>
              </a:rPr>
              <a:t>程序时完成？说明理由。 </a:t>
            </a:r>
            <a:endParaRPr lang="en-US" altLang="zh-CN" b="1" smtClean="0">
              <a:latin typeface="宋体" pitchFamily="2" charset="-122"/>
            </a:endParaRPr>
          </a:p>
        </p:txBody>
      </p:sp>
      <p:sp>
        <p:nvSpPr>
          <p:cNvPr id="138243" name="Rectangle 5"/>
          <p:cNvSpPr>
            <a:spLocks noChangeArrowheads="1"/>
          </p:cNvSpPr>
          <p:nvPr/>
        </p:nvSpPr>
        <p:spPr bwMode="auto">
          <a:xfrm>
            <a:off x="3810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latin typeface="宋体" pitchFamily="2" charset="-122"/>
              </a:rPr>
              <a:t>例   题   </a:t>
            </a:r>
            <a:r>
              <a:rPr lang="en-US" altLang="zh-CN" sz="4400">
                <a:solidFill>
                  <a:schemeClr val="tx2"/>
                </a:solidFill>
              </a:rPr>
              <a:t>5</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idx="1"/>
          </p:nvPr>
        </p:nvSpPr>
        <p:spPr>
          <a:xfrm>
            <a:off x="287338" y="1438275"/>
            <a:ext cx="8564562" cy="5326063"/>
          </a:xfrm>
          <a:noFill/>
        </p:spPr>
        <p:txBody>
          <a:bodyPr/>
          <a:lstStyle/>
          <a:p>
            <a:pPr>
              <a:lnSpc>
                <a:spcPct val="90000"/>
              </a:lnSpc>
              <a:spcBef>
                <a:spcPct val="5000"/>
              </a:spcBef>
              <a:buFontTx/>
              <a:buNone/>
            </a:pPr>
            <a:r>
              <a:rPr lang="en-US" altLang="zh-CN" sz="2800" b="1" smtClean="0"/>
              <a:t>Program	</a:t>
            </a:r>
            <a:r>
              <a:rPr lang="en-US" altLang="zh-CN" sz="2800" b="1" smtClean="0">
                <a:sym typeface="Symbol" pitchFamily="18" charset="2"/>
              </a:rPr>
              <a:t></a:t>
            </a:r>
            <a:r>
              <a:rPr lang="en-US" altLang="zh-CN" sz="2800" b="1" smtClean="0"/>
              <a:t>	Stmt</a:t>
            </a:r>
          </a:p>
          <a:p>
            <a:pPr>
              <a:lnSpc>
                <a:spcPct val="90000"/>
              </a:lnSpc>
              <a:spcBef>
                <a:spcPct val="5000"/>
              </a:spcBef>
              <a:buFontTx/>
              <a:buNone/>
            </a:pPr>
            <a:r>
              <a:rPr lang="en-US" altLang="zh-CN" sz="2800" b="1" smtClean="0"/>
              <a:t>Stmt		</a:t>
            </a:r>
            <a:r>
              <a:rPr lang="en-US" altLang="zh-CN" sz="2800" b="1" smtClean="0">
                <a:sym typeface="Symbol" pitchFamily="18" charset="2"/>
              </a:rPr>
              <a:t></a:t>
            </a:r>
            <a:r>
              <a:rPr lang="en-US" altLang="zh-CN" sz="2800" b="1" smtClean="0"/>
              <a:t>	id := Exp | read ( id ) | write ( Exp ) |</a:t>
            </a:r>
          </a:p>
          <a:p>
            <a:pPr>
              <a:lnSpc>
                <a:spcPct val="90000"/>
              </a:lnSpc>
              <a:spcBef>
                <a:spcPct val="5000"/>
              </a:spcBef>
              <a:buFontTx/>
              <a:buNone/>
            </a:pPr>
            <a:r>
              <a:rPr lang="en-US" altLang="zh-CN" sz="2800" b="1" smtClean="0"/>
              <a:t>				Stmt ; Stmt | </a:t>
            </a:r>
          </a:p>
          <a:p>
            <a:pPr>
              <a:lnSpc>
                <a:spcPct val="90000"/>
              </a:lnSpc>
              <a:spcBef>
                <a:spcPct val="5000"/>
              </a:spcBef>
              <a:buFontTx/>
              <a:buNone/>
            </a:pPr>
            <a:r>
              <a:rPr lang="en-US" altLang="zh-CN" sz="2800" b="1" smtClean="0"/>
              <a:t>				while ( Exp ) do begin Stmt end |</a:t>
            </a:r>
          </a:p>
          <a:p>
            <a:pPr>
              <a:lnSpc>
                <a:spcPct val="90000"/>
              </a:lnSpc>
              <a:spcBef>
                <a:spcPct val="5000"/>
              </a:spcBef>
              <a:buFontTx/>
              <a:buNone/>
            </a:pPr>
            <a:r>
              <a:rPr lang="en-US" altLang="zh-CN" sz="2800" b="1" smtClean="0"/>
              <a:t>				if ( Exp ) then begin Stmt end</a:t>
            </a:r>
          </a:p>
          <a:p>
            <a:pPr>
              <a:lnSpc>
                <a:spcPct val="90000"/>
              </a:lnSpc>
              <a:spcBef>
                <a:spcPct val="5000"/>
              </a:spcBef>
              <a:buFontTx/>
              <a:buNone/>
            </a:pPr>
            <a:r>
              <a:rPr lang="en-US" altLang="zh-CN" sz="2800" b="1" smtClean="0"/>
              <a:t>						        else begin Stmt end	</a:t>
            </a:r>
          </a:p>
          <a:p>
            <a:pPr>
              <a:lnSpc>
                <a:spcPct val="90000"/>
              </a:lnSpc>
              <a:spcBef>
                <a:spcPct val="5000"/>
              </a:spcBef>
              <a:buFontTx/>
              <a:buNone/>
            </a:pPr>
            <a:r>
              <a:rPr lang="en-US" altLang="zh-CN" sz="2800" b="1" smtClean="0"/>
              <a:t>Exp		</a:t>
            </a:r>
            <a:r>
              <a:rPr lang="en-US" altLang="zh-CN" sz="2800" b="1" smtClean="0">
                <a:sym typeface="Symbol" pitchFamily="18" charset="2"/>
              </a:rPr>
              <a:t></a:t>
            </a:r>
            <a:r>
              <a:rPr lang="en-US" altLang="zh-CN" sz="2800" b="1" smtClean="0"/>
              <a:t>	id | lit | Exp OP Exp</a:t>
            </a:r>
          </a:p>
          <a:p>
            <a:pPr>
              <a:lnSpc>
                <a:spcPct val="90000"/>
              </a:lnSpc>
              <a:buFontTx/>
              <a:buNone/>
            </a:pPr>
            <a:r>
              <a:rPr lang="zh-CN" altLang="en-US" sz="2800" b="1" smtClean="0"/>
              <a:t>定义</a:t>
            </a:r>
            <a:r>
              <a:rPr lang="en-US" altLang="zh-CN" sz="2800" b="1" smtClean="0"/>
              <a:t>Stmt</a:t>
            </a:r>
            <a:r>
              <a:rPr lang="zh-CN" altLang="en-US" sz="2800" b="1" smtClean="0"/>
              <a:t>的两个属性</a:t>
            </a:r>
          </a:p>
          <a:p>
            <a:pPr>
              <a:lnSpc>
                <a:spcPct val="90000"/>
              </a:lnSpc>
            </a:pPr>
            <a:r>
              <a:rPr lang="en-US" altLang="zh-CN" sz="2800" b="1" i="1" smtClean="0"/>
              <a:t>MayDef</a:t>
            </a:r>
            <a:r>
              <a:rPr lang="zh-CN" altLang="en-US" sz="2800" b="1" smtClean="0"/>
              <a:t>表示它可能定值的变量集合</a:t>
            </a:r>
          </a:p>
          <a:p>
            <a:pPr>
              <a:lnSpc>
                <a:spcPct val="90000"/>
              </a:lnSpc>
            </a:pPr>
            <a:r>
              <a:rPr lang="en-US" altLang="zh-CN" sz="2800" b="1" i="1" smtClean="0"/>
              <a:t>MayUse</a:t>
            </a:r>
            <a:r>
              <a:rPr lang="zh-CN" altLang="en-US" sz="2800" b="1" smtClean="0"/>
              <a:t>表示它可能引用的变量集合</a:t>
            </a:r>
          </a:p>
          <a:p>
            <a:pPr>
              <a:lnSpc>
                <a:spcPct val="90000"/>
              </a:lnSpc>
            </a:pPr>
            <a:r>
              <a:rPr lang="zh-CN" altLang="en-US" sz="2800" b="1" smtClean="0"/>
              <a:t>写一个语法制导定义或翻译方案，它计算</a:t>
            </a:r>
            <a:r>
              <a:rPr lang="en-US" altLang="zh-CN" sz="2800" b="1" smtClean="0"/>
              <a:t>Stmt</a:t>
            </a:r>
            <a:r>
              <a:rPr lang="zh-CN" altLang="en-US" sz="2800" b="1" smtClean="0"/>
              <a:t>的上述</a:t>
            </a:r>
            <a:r>
              <a:rPr lang="en-US" altLang="zh-CN" sz="2800" b="1" i="1" smtClean="0"/>
              <a:t>MayDef</a:t>
            </a:r>
            <a:r>
              <a:rPr lang="zh-CN" altLang="en-US" sz="2800" b="1" smtClean="0"/>
              <a:t>和</a:t>
            </a:r>
            <a:r>
              <a:rPr lang="en-US" altLang="zh-CN" sz="2800" b="1" i="1" smtClean="0"/>
              <a:t>MayUse</a:t>
            </a:r>
            <a:r>
              <a:rPr lang="zh-CN" altLang="en-US" sz="2800" b="1" smtClean="0"/>
              <a:t>属性</a:t>
            </a:r>
          </a:p>
        </p:txBody>
      </p:sp>
      <p:sp>
        <p:nvSpPr>
          <p:cNvPr id="139267" name="Rectangle 3"/>
          <p:cNvSpPr>
            <a:spLocks noChangeArrowheads="1"/>
          </p:cNvSpPr>
          <p:nvPr/>
        </p:nvSpPr>
        <p:spPr bwMode="auto">
          <a:xfrm>
            <a:off x="3810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latin typeface="宋体" pitchFamily="2" charset="-122"/>
              </a:rPr>
              <a:t>例   题   </a:t>
            </a:r>
            <a:r>
              <a:rPr lang="en-US" altLang="zh-CN" sz="4400">
                <a:solidFill>
                  <a:schemeClr val="tx2"/>
                </a:solidFill>
              </a:rPr>
              <a:t>6</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idx="1"/>
          </p:nvPr>
        </p:nvSpPr>
        <p:spPr>
          <a:xfrm>
            <a:off x="287338" y="1438275"/>
            <a:ext cx="8564562" cy="5038725"/>
          </a:xfrm>
          <a:noFill/>
        </p:spPr>
        <p:txBody>
          <a:bodyPr/>
          <a:lstStyle/>
          <a:p>
            <a:pPr>
              <a:buFontTx/>
              <a:buNone/>
            </a:pPr>
            <a:r>
              <a:rPr lang="en-US" altLang="zh-CN" sz="2800" b="1" smtClean="0"/>
              <a:t>Stmt	</a:t>
            </a:r>
            <a:r>
              <a:rPr lang="en-US" altLang="zh-CN" sz="2800" b="1" smtClean="0">
                <a:sym typeface="Symbol" pitchFamily="18" charset="2"/>
              </a:rPr>
              <a:t></a:t>
            </a:r>
            <a:r>
              <a:rPr lang="en-US" altLang="zh-CN" sz="2800" b="1" smtClean="0"/>
              <a:t>	id := Exp</a:t>
            </a:r>
          </a:p>
          <a:p>
            <a:pPr>
              <a:buFontTx/>
              <a:buNone/>
            </a:pPr>
            <a:r>
              <a:rPr lang="en-US" altLang="zh-CN" sz="2800" b="1" smtClean="0"/>
              <a:t>		{ Stmt.</a:t>
            </a:r>
            <a:r>
              <a:rPr lang="en-US" altLang="zh-CN" sz="2800" b="1" i="1" smtClean="0"/>
              <a:t>MayDef</a:t>
            </a:r>
            <a:r>
              <a:rPr lang="en-US" altLang="zh-CN" sz="2800" b="1" smtClean="0"/>
              <a:t> = {id.</a:t>
            </a:r>
            <a:r>
              <a:rPr lang="en-US" altLang="zh-CN" sz="2800" b="1" i="1" smtClean="0"/>
              <a:t>name</a:t>
            </a:r>
            <a:r>
              <a:rPr lang="en-US" altLang="zh-CN" sz="2800" b="1" smtClean="0"/>
              <a:t>} ;</a:t>
            </a:r>
          </a:p>
          <a:p>
            <a:pPr>
              <a:buFontTx/>
              <a:buNone/>
            </a:pPr>
            <a:r>
              <a:rPr lang="en-US" altLang="zh-CN" sz="2800" b="1" smtClean="0"/>
              <a:t>		  Stmt.</a:t>
            </a:r>
            <a:r>
              <a:rPr lang="en-US" altLang="zh-CN" sz="2800" b="1" i="1" smtClean="0"/>
              <a:t>MayUse</a:t>
            </a:r>
            <a:r>
              <a:rPr lang="en-US" altLang="zh-CN" sz="2800" b="1" smtClean="0"/>
              <a:t> = Exp.</a:t>
            </a:r>
            <a:r>
              <a:rPr lang="en-US" altLang="zh-CN" sz="2800" b="1" i="1" smtClean="0"/>
              <a:t>MayUse</a:t>
            </a:r>
            <a:r>
              <a:rPr lang="en-US" altLang="zh-CN" sz="2800" b="1" smtClean="0"/>
              <a:t>  }</a:t>
            </a:r>
          </a:p>
          <a:p>
            <a:pPr>
              <a:buFontTx/>
              <a:buNone/>
            </a:pPr>
            <a:r>
              <a:rPr lang="en-US" altLang="zh-CN" sz="2800" b="1" smtClean="0"/>
              <a:t>Stmt	</a:t>
            </a:r>
            <a:r>
              <a:rPr lang="en-US" altLang="zh-CN" sz="2800" b="1" smtClean="0">
                <a:sym typeface="Symbol" pitchFamily="18" charset="2"/>
              </a:rPr>
              <a:t></a:t>
            </a:r>
            <a:r>
              <a:rPr lang="en-US" altLang="zh-CN" sz="2800" b="1" smtClean="0"/>
              <a:t>	read ( id )	</a:t>
            </a:r>
          </a:p>
          <a:p>
            <a:pPr>
              <a:buFontTx/>
              <a:buNone/>
            </a:pPr>
            <a:r>
              <a:rPr lang="en-US" altLang="zh-CN" sz="2800" b="1" smtClean="0"/>
              <a:t>		{ Stmt.</a:t>
            </a:r>
            <a:r>
              <a:rPr lang="en-US" altLang="zh-CN" sz="2800" b="1" i="1" smtClean="0"/>
              <a:t>MayUse</a:t>
            </a:r>
            <a:r>
              <a:rPr lang="en-US" altLang="zh-CN" sz="2800" b="1" smtClean="0"/>
              <a:t> = </a:t>
            </a:r>
            <a:r>
              <a:rPr lang="en-US" altLang="zh-CN" sz="2800" b="1" smtClean="0">
                <a:sym typeface="Symbol" pitchFamily="18" charset="2"/>
              </a:rPr>
              <a:t></a:t>
            </a:r>
            <a:r>
              <a:rPr lang="en-US" altLang="zh-CN" sz="2800" b="1" smtClean="0"/>
              <a:t> ; Stmt.</a:t>
            </a:r>
            <a:r>
              <a:rPr lang="en-US" altLang="zh-CN" sz="2800" b="1" i="1" smtClean="0"/>
              <a:t>MayDef</a:t>
            </a:r>
            <a:r>
              <a:rPr lang="en-US" altLang="zh-CN" sz="2800" b="1" smtClean="0"/>
              <a:t> = {id.</a:t>
            </a:r>
            <a:r>
              <a:rPr lang="en-US" altLang="zh-CN" sz="2800" b="1" i="1" smtClean="0"/>
              <a:t>name</a:t>
            </a:r>
            <a:r>
              <a:rPr lang="en-US" altLang="zh-CN" sz="2800" b="1" smtClean="0"/>
              <a:t>}}</a:t>
            </a:r>
          </a:p>
          <a:p>
            <a:pPr>
              <a:buFontTx/>
              <a:buNone/>
            </a:pPr>
            <a:r>
              <a:rPr lang="en-US" altLang="zh-CN" sz="2800" b="1" smtClean="0"/>
              <a:t>Stmt	</a:t>
            </a:r>
            <a:r>
              <a:rPr lang="en-US" altLang="zh-CN" sz="2800" b="1" smtClean="0">
                <a:sym typeface="Symbol" pitchFamily="18" charset="2"/>
              </a:rPr>
              <a:t></a:t>
            </a:r>
            <a:r>
              <a:rPr lang="en-US" altLang="zh-CN" sz="2800" b="1" smtClean="0"/>
              <a:t>	write ( Exp )</a:t>
            </a:r>
          </a:p>
          <a:p>
            <a:pPr>
              <a:buFontTx/>
              <a:buNone/>
            </a:pPr>
            <a:r>
              <a:rPr lang="en-US" altLang="zh-CN" sz="2800" b="1" smtClean="0"/>
              <a:t>		{ Stmt.</a:t>
            </a:r>
            <a:r>
              <a:rPr lang="en-US" altLang="zh-CN" sz="2800" b="1" i="1" smtClean="0"/>
              <a:t>MayDef</a:t>
            </a:r>
            <a:r>
              <a:rPr lang="en-US" altLang="zh-CN" sz="2800" b="1" smtClean="0"/>
              <a:t> = </a:t>
            </a:r>
            <a:r>
              <a:rPr lang="en-US" altLang="zh-CN" sz="2800" b="1" smtClean="0">
                <a:sym typeface="Symbol" pitchFamily="18" charset="2"/>
              </a:rPr>
              <a:t></a:t>
            </a:r>
            <a:r>
              <a:rPr lang="en-US" altLang="zh-CN" sz="2800" b="1" smtClean="0"/>
              <a:t> ; </a:t>
            </a:r>
          </a:p>
          <a:p>
            <a:pPr>
              <a:buFontTx/>
              <a:buNone/>
            </a:pPr>
            <a:r>
              <a:rPr lang="en-US" altLang="zh-CN" sz="2800" b="1" smtClean="0"/>
              <a:t>		  Stmt.</a:t>
            </a:r>
            <a:r>
              <a:rPr lang="en-US" altLang="zh-CN" sz="2800" b="1" i="1" smtClean="0"/>
              <a:t>MayUse</a:t>
            </a:r>
            <a:r>
              <a:rPr lang="en-US" altLang="zh-CN" sz="2800" b="1" smtClean="0"/>
              <a:t> = Exp.</a:t>
            </a:r>
            <a:r>
              <a:rPr lang="en-US" altLang="zh-CN" sz="2800" b="1" i="1" smtClean="0"/>
              <a:t>MayUse</a:t>
            </a:r>
            <a:r>
              <a:rPr lang="en-US" altLang="zh-CN" sz="2800" b="1" smtClean="0"/>
              <a:t> }</a:t>
            </a:r>
            <a:endParaRPr lang="zh-CN" altLang="en-US" sz="2800" b="1" smtClean="0"/>
          </a:p>
        </p:txBody>
      </p:sp>
      <p:sp>
        <p:nvSpPr>
          <p:cNvPr id="140291" name="Rectangle 3"/>
          <p:cNvSpPr>
            <a:spLocks noChangeArrowheads="1"/>
          </p:cNvSpPr>
          <p:nvPr/>
        </p:nvSpPr>
        <p:spPr bwMode="auto">
          <a:xfrm>
            <a:off x="3810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latin typeface="宋体" pitchFamily="2" charset="-122"/>
              </a:rPr>
              <a:t>例   题   </a:t>
            </a:r>
            <a:r>
              <a:rPr lang="en-US" altLang="zh-CN" sz="4400">
                <a:solidFill>
                  <a:schemeClr val="tx2"/>
                </a:solidFill>
              </a:rPr>
              <a:t>6</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idx="1"/>
          </p:nvPr>
        </p:nvSpPr>
        <p:spPr>
          <a:xfrm>
            <a:off x="287338" y="1438275"/>
            <a:ext cx="8564562" cy="5326063"/>
          </a:xfrm>
          <a:noFill/>
        </p:spPr>
        <p:txBody>
          <a:bodyPr/>
          <a:lstStyle/>
          <a:p>
            <a:pPr>
              <a:lnSpc>
                <a:spcPct val="90000"/>
              </a:lnSpc>
              <a:buFontTx/>
              <a:buNone/>
            </a:pPr>
            <a:r>
              <a:rPr lang="en-US" altLang="zh-CN" sz="2800" b="1" smtClean="0"/>
              <a:t>Stmt	</a:t>
            </a:r>
            <a:r>
              <a:rPr lang="en-US" altLang="zh-CN" sz="2800" b="1" smtClean="0">
                <a:sym typeface="Symbol" pitchFamily="18" charset="2"/>
              </a:rPr>
              <a:t></a:t>
            </a:r>
            <a:r>
              <a:rPr lang="en-US" altLang="zh-CN" sz="2800" b="1" smtClean="0"/>
              <a:t>	Stmt</a:t>
            </a:r>
            <a:r>
              <a:rPr lang="en-US" altLang="zh-CN" sz="2800" b="1" baseline="-25000" smtClean="0"/>
              <a:t>1</a:t>
            </a:r>
            <a:r>
              <a:rPr lang="en-US" altLang="zh-CN" sz="2800" b="1" smtClean="0"/>
              <a:t> ; Stmt</a:t>
            </a:r>
            <a:r>
              <a:rPr lang="en-US" altLang="zh-CN" sz="2800" b="1" baseline="-25000" smtClean="0"/>
              <a:t>2</a:t>
            </a:r>
          </a:p>
          <a:p>
            <a:pPr>
              <a:lnSpc>
                <a:spcPct val="90000"/>
              </a:lnSpc>
              <a:buFontTx/>
              <a:buNone/>
            </a:pPr>
            <a:r>
              <a:rPr lang="en-US" altLang="zh-CN" sz="2800" b="1" smtClean="0"/>
              <a:t>		{ Stmt.</a:t>
            </a:r>
            <a:r>
              <a:rPr lang="en-US" altLang="zh-CN" sz="2800" b="1" i="1" smtClean="0"/>
              <a:t>MayUse</a:t>
            </a:r>
            <a:r>
              <a:rPr lang="en-US" altLang="zh-CN" sz="2800" b="1" smtClean="0"/>
              <a:t> = Stmt</a:t>
            </a:r>
            <a:r>
              <a:rPr lang="en-US" altLang="zh-CN" sz="2800" b="1" baseline="-25000" smtClean="0"/>
              <a:t>1</a:t>
            </a:r>
            <a:r>
              <a:rPr lang="en-US" altLang="zh-CN" sz="2800" b="1" smtClean="0"/>
              <a:t>.</a:t>
            </a:r>
            <a:r>
              <a:rPr lang="en-US" altLang="zh-CN" sz="2800" b="1" i="1" smtClean="0"/>
              <a:t>MayUse </a:t>
            </a:r>
            <a:r>
              <a:rPr lang="en-US" altLang="zh-CN" sz="2800" b="1" smtClean="0">
                <a:sym typeface="Symbol" pitchFamily="18" charset="2"/>
              </a:rPr>
              <a:t></a:t>
            </a:r>
            <a:r>
              <a:rPr lang="en-US" altLang="zh-CN" sz="2800" b="1" smtClean="0"/>
              <a:t> </a:t>
            </a:r>
          </a:p>
          <a:p>
            <a:pPr>
              <a:lnSpc>
                <a:spcPct val="90000"/>
              </a:lnSpc>
              <a:buFontTx/>
              <a:buNone/>
            </a:pPr>
            <a:r>
              <a:rPr lang="en-US" altLang="zh-CN" sz="2800" b="1" smtClean="0"/>
              <a:t>							Stmt</a:t>
            </a:r>
            <a:r>
              <a:rPr lang="en-US" altLang="zh-CN" sz="2800" b="1" baseline="-25000" smtClean="0"/>
              <a:t>2</a:t>
            </a:r>
            <a:r>
              <a:rPr lang="en-US" altLang="zh-CN" sz="2800" b="1" smtClean="0"/>
              <a:t>.</a:t>
            </a:r>
            <a:r>
              <a:rPr lang="en-US" altLang="zh-CN" sz="2800" b="1" i="1" smtClean="0"/>
              <a:t>MayUse</a:t>
            </a:r>
            <a:r>
              <a:rPr lang="en-US" altLang="zh-CN" sz="2800" b="1" smtClean="0"/>
              <a:t> ;</a:t>
            </a:r>
          </a:p>
          <a:p>
            <a:pPr>
              <a:lnSpc>
                <a:spcPct val="90000"/>
              </a:lnSpc>
              <a:buFontTx/>
              <a:buNone/>
            </a:pPr>
            <a:r>
              <a:rPr lang="en-US" altLang="zh-CN" sz="2800" b="1" smtClean="0"/>
              <a:t>		  Stmt.</a:t>
            </a:r>
            <a:r>
              <a:rPr lang="en-US" altLang="zh-CN" sz="2800" b="1" i="1" smtClean="0"/>
              <a:t>MayDef</a:t>
            </a:r>
            <a:r>
              <a:rPr lang="en-US" altLang="zh-CN" sz="2800" b="1" smtClean="0"/>
              <a:t> = Stmt</a:t>
            </a:r>
            <a:r>
              <a:rPr lang="en-US" altLang="zh-CN" sz="2800" b="1" baseline="-25000" smtClean="0"/>
              <a:t>1</a:t>
            </a:r>
            <a:r>
              <a:rPr lang="en-US" altLang="zh-CN" sz="2800" b="1" smtClean="0"/>
              <a:t>.</a:t>
            </a:r>
            <a:r>
              <a:rPr lang="en-US" altLang="zh-CN" sz="2800" b="1" i="1" smtClean="0"/>
              <a:t>MayDef </a:t>
            </a:r>
            <a:r>
              <a:rPr lang="en-US" altLang="zh-CN" sz="2800" b="1" smtClean="0">
                <a:sym typeface="Symbol" pitchFamily="18" charset="2"/>
              </a:rPr>
              <a:t></a:t>
            </a:r>
            <a:r>
              <a:rPr lang="en-US" altLang="zh-CN" sz="2800" b="1" smtClean="0"/>
              <a:t> </a:t>
            </a:r>
          </a:p>
          <a:p>
            <a:pPr>
              <a:lnSpc>
                <a:spcPct val="90000"/>
              </a:lnSpc>
              <a:buFontTx/>
              <a:buNone/>
            </a:pPr>
            <a:r>
              <a:rPr lang="en-US" altLang="zh-CN" sz="2800" b="1" smtClean="0"/>
              <a:t>							Stmt</a:t>
            </a:r>
            <a:r>
              <a:rPr lang="en-US" altLang="zh-CN" sz="2800" b="1" baseline="-25000" smtClean="0"/>
              <a:t>2</a:t>
            </a:r>
            <a:r>
              <a:rPr lang="en-US" altLang="zh-CN" sz="2800" b="1" smtClean="0"/>
              <a:t>.</a:t>
            </a:r>
            <a:r>
              <a:rPr lang="en-US" altLang="zh-CN" sz="2800" b="1" i="1" smtClean="0"/>
              <a:t>MayDef</a:t>
            </a:r>
            <a:r>
              <a:rPr lang="en-US" altLang="zh-CN" sz="2800" b="1" smtClean="0"/>
              <a:t>  }</a:t>
            </a:r>
          </a:p>
          <a:p>
            <a:pPr>
              <a:lnSpc>
                <a:spcPct val="90000"/>
              </a:lnSpc>
              <a:buFontTx/>
              <a:buNone/>
            </a:pPr>
            <a:r>
              <a:rPr lang="en-US" altLang="zh-CN" sz="2800" b="1" smtClean="0"/>
              <a:t>Stmt	</a:t>
            </a:r>
            <a:r>
              <a:rPr lang="en-US" altLang="zh-CN" sz="2800" b="1" smtClean="0">
                <a:sym typeface="Symbol" pitchFamily="18" charset="2"/>
              </a:rPr>
              <a:t></a:t>
            </a:r>
            <a:r>
              <a:rPr lang="en-US" altLang="zh-CN" sz="2800" b="1" smtClean="0"/>
              <a:t> 	if ( Exp ) then begin Stmt</a:t>
            </a:r>
            <a:r>
              <a:rPr lang="en-US" altLang="zh-CN" sz="2800" b="1" baseline="-25000" smtClean="0"/>
              <a:t>1</a:t>
            </a:r>
            <a:r>
              <a:rPr lang="en-US" altLang="zh-CN" sz="2800" b="1" smtClean="0"/>
              <a:t> end </a:t>
            </a:r>
          </a:p>
          <a:p>
            <a:pPr>
              <a:lnSpc>
                <a:spcPct val="90000"/>
              </a:lnSpc>
              <a:buFontTx/>
              <a:buNone/>
            </a:pPr>
            <a:r>
              <a:rPr lang="en-US" altLang="zh-CN" sz="2800" b="1" smtClean="0"/>
              <a:t>						       else begin Stmt</a:t>
            </a:r>
            <a:r>
              <a:rPr lang="en-US" altLang="zh-CN" sz="2800" b="1" baseline="-25000" smtClean="0"/>
              <a:t>2</a:t>
            </a:r>
            <a:r>
              <a:rPr lang="en-US" altLang="zh-CN" sz="2800" b="1" smtClean="0"/>
              <a:t> end</a:t>
            </a:r>
          </a:p>
          <a:p>
            <a:pPr>
              <a:lnSpc>
                <a:spcPct val="90000"/>
              </a:lnSpc>
              <a:buFontTx/>
              <a:buNone/>
            </a:pPr>
            <a:r>
              <a:rPr lang="en-US" altLang="zh-CN" sz="2800" b="1" smtClean="0"/>
              <a:t>		{ Stmt.</a:t>
            </a:r>
            <a:r>
              <a:rPr lang="en-US" altLang="zh-CN" sz="2800" b="1" i="1" smtClean="0"/>
              <a:t>MayUse</a:t>
            </a:r>
            <a:r>
              <a:rPr lang="en-US" altLang="zh-CN" sz="2800" b="1" smtClean="0"/>
              <a:t> = Stmt</a:t>
            </a:r>
            <a:r>
              <a:rPr lang="en-US" altLang="zh-CN" sz="2800" b="1" baseline="-25000" smtClean="0"/>
              <a:t>1</a:t>
            </a:r>
            <a:r>
              <a:rPr lang="en-US" altLang="zh-CN" sz="2800" b="1" smtClean="0"/>
              <a:t>.</a:t>
            </a:r>
            <a:r>
              <a:rPr lang="en-US" altLang="zh-CN" sz="2800" b="1" i="1" smtClean="0"/>
              <a:t>MayUse </a:t>
            </a:r>
            <a:r>
              <a:rPr lang="en-US" altLang="zh-CN" sz="2800" b="1" smtClean="0">
                <a:sym typeface="Symbol" pitchFamily="18" charset="2"/>
              </a:rPr>
              <a:t></a:t>
            </a:r>
            <a:r>
              <a:rPr lang="en-US" altLang="zh-CN" sz="2800" b="1" smtClean="0"/>
              <a:t> </a:t>
            </a:r>
          </a:p>
          <a:p>
            <a:pPr>
              <a:lnSpc>
                <a:spcPct val="90000"/>
              </a:lnSpc>
              <a:buFontTx/>
              <a:buNone/>
            </a:pPr>
            <a:r>
              <a:rPr lang="en-US" altLang="zh-CN" sz="2800" b="1" smtClean="0"/>
              <a:t>					Stmt</a:t>
            </a:r>
            <a:r>
              <a:rPr lang="en-US" altLang="zh-CN" sz="2800" b="1" baseline="-25000" smtClean="0"/>
              <a:t>2</a:t>
            </a:r>
            <a:r>
              <a:rPr lang="en-US" altLang="zh-CN" sz="2800" b="1" smtClean="0"/>
              <a:t>.</a:t>
            </a:r>
            <a:r>
              <a:rPr lang="en-US" altLang="zh-CN" sz="2800" b="1" i="1" smtClean="0"/>
              <a:t>MayUse</a:t>
            </a:r>
            <a:r>
              <a:rPr lang="en-US" altLang="zh-CN" sz="2800" b="1" smtClean="0"/>
              <a:t> </a:t>
            </a:r>
            <a:r>
              <a:rPr lang="en-US" altLang="zh-CN" sz="2800" b="1" smtClean="0">
                <a:sym typeface="Symbol" pitchFamily="18" charset="2"/>
              </a:rPr>
              <a:t></a:t>
            </a:r>
            <a:r>
              <a:rPr lang="en-US" altLang="zh-CN" sz="2800" b="1" smtClean="0"/>
              <a:t> Exp.</a:t>
            </a:r>
            <a:r>
              <a:rPr lang="en-US" altLang="zh-CN" sz="2800" b="1" i="1" smtClean="0"/>
              <a:t>MayUse</a:t>
            </a:r>
            <a:r>
              <a:rPr lang="en-US" altLang="zh-CN" sz="2800" b="1" smtClean="0"/>
              <a:t>; </a:t>
            </a:r>
          </a:p>
          <a:p>
            <a:pPr>
              <a:lnSpc>
                <a:spcPct val="90000"/>
              </a:lnSpc>
              <a:buFontTx/>
              <a:buNone/>
            </a:pPr>
            <a:r>
              <a:rPr lang="en-US" altLang="zh-CN" sz="2800" b="1" smtClean="0"/>
              <a:t>		  Stmt.</a:t>
            </a:r>
            <a:r>
              <a:rPr lang="en-US" altLang="zh-CN" sz="2800" b="1" i="1" smtClean="0"/>
              <a:t>MayDef</a:t>
            </a:r>
            <a:r>
              <a:rPr lang="en-US" altLang="zh-CN" sz="2800" b="1" smtClean="0"/>
              <a:t> = Stmt</a:t>
            </a:r>
            <a:r>
              <a:rPr lang="en-US" altLang="zh-CN" sz="2800" b="1" baseline="-25000" smtClean="0"/>
              <a:t>1</a:t>
            </a:r>
            <a:r>
              <a:rPr lang="en-US" altLang="zh-CN" sz="2800" b="1" smtClean="0"/>
              <a:t>.</a:t>
            </a:r>
            <a:r>
              <a:rPr lang="en-US" altLang="zh-CN" sz="2800" b="1" i="1" smtClean="0"/>
              <a:t>MayDef </a:t>
            </a:r>
            <a:r>
              <a:rPr lang="en-US" altLang="zh-CN" sz="2800" b="1" smtClean="0">
                <a:sym typeface="Symbol" pitchFamily="18" charset="2"/>
              </a:rPr>
              <a:t></a:t>
            </a:r>
            <a:r>
              <a:rPr lang="en-US" altLang="zh-CN" sz="2800" b="1" smtClean="0"/>
              <a:t> </a:t>
            </a:r>
          </a:p>
          <a:p>
            <a:pPr>
              <a:lnSpc>
                <a:spcPct val="90000"/>
              </a:lnSpc>
              <a:buFontTx/>
              <a:buNone/>
            </a:pPr>
            <a:r>
              <a:rPr lang="en-US" altLang="zh-CN" sz="2800" b="1" smtClean="0"/>
              <a:t>							Stmt</a:t>
            </a:r>
            <a:r>
              <a:rPr lang="en-US" altLang="zh-CN" sz="2800" b="1" baseline="-25000" smtClean="0"/>
              <a:t>2</a:t>
            </a:r>
            <a:r>
              <a:rPr lang="en-US" altLang="zh-CN" sz="2800" b="1" smtClean="0"/>
              <a:t>.</a:t>
            </a:r>
            <a:r>
              <a:rPr lang="en-US" altLang="zh-CN" sz="2800" b="1" i="1" smtClean="0"/>
              <a:t>MayDef</a:t>
            </a:r>
            <a:r>
              <a:rPr lang="en-US" altLang="zh-CN" sz="2800" b="1" smtClean="0"/>
              <a:t>  }</a:t>
            </a:r>
            <a:endParaRPr lang="zh-CN" altLang="en-US" sz="2800" b="1" smtClean="0"/>
          </a:p>
        </p:txBody>
      </p:sp>
      <p:sp>
        <p:nvSpPr>
          <p:cNvPr id="141315" name="Rectangle 3"/>
          <p:cNvSpPr>
            <a:spLocks noChangeArrowheads="1"/>
          </p:cNvSpPr>
          <p:nvPr/>
        </p:nvSpPr>
        <p:spPr bwMode="auto">
          <a:xfrm>
            <a:off x="3810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latin typeface="宋体" pitchFamily="2" charset="-122"/>
              </a:rPr>
              <a:t>例   题   </a:t>
            </a:r>
            <a:r>
              <a:rPr lang="en-US" altLang="zh-CN" sz="4400">
                <a:solidFill>
                  <a:schemeClr val="tx2"/>
                </a:solidFill>
              </a:rPr>
              <a:t>6</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idx="1"/>
          </p:nvPr>
        </p:nvSpPr>
        <p:spPr>
          <a:xfrm>
            <a:off x="287338" y="1438275"/>
            <a:ext cx="8564562" cy="5038725"/>
          </a:xfrm>
          <a:noFill/>
        </p:spPr>
        <p:txBody>
          <a:bodyPr/>
          <a:lstStyle/>
          <a:p>
            <a:pPr>
              <a:lnSpc>
                <a:spcPct val="90000"/>
              </a:lnSpc>
              <a:buFontTx/>
              <a:buNone/>
            </a:pPr>
            <a:r>
              <a:rPr lang="en-US" altLang="zh-CN" sz="2800" b="1" smtClean="0"/>
              <a:t>Stmt	</a:t>
            </a:r>
            <a:r>
              <a:rPr lang="en-US" altLang="zh-CN" sz="2800" b="1" smtClean="0">
                <a:sym typeface="Symbol" pitchFamily="18" charset="2"/>
              </a:rPr>
              <a:t></a:t>
            </a:r>
            <a:r>
              <a:rPr lang="en-US" altLang="zh-CN" sz="2800" b="1" smtClean="0"/>
              <a:t>	while ( Exp ) do begin Stmt</a:t>
            </a:r>
            <a:r>
              <a:rPr lang="en-US" altLang="zh-CN" sz="2800" b="1" baseline="-25000" smtClean="0"/>
              <a:t>1</a:t>
            </a:r>
            <a:r>
              <a:rPr lang="en-US" altLang="zh-CN" sz="2800" b="1" smtClean="0"/>
              <a:t> end</a:t>
            </a:r>
          </a:p>
          <a:p>
            <a:pPr>
              <a:lnSpc>
                <a:spcPct val="90000"/>
              </a:lnSpc>
              <a:buFontTx/>
              <a:buNone/>
            </a:pPr>
            <a:r>
              <a:rPr lang="en-US" altLang="zh-CN" sz="2800" b="1" smtClean="0"/>
              <a:t>		{ Stmt.</a:t>
            </a:r>
            <a:r>
              <a:rPr lang="en-US" altLang="zh-CN" sz="2800" b="1" i="1" smtClean="0"/>
              <a:t>MayUse</a:t>
            </a:r>
            <a:r>
              <a:rPr lang="en-US" altLang="zh-CN" sz="2800" b="1" smtClean="0"/>
              <a:t> = Stmt</a:t>
            </a:r>
            <a:r>
              <a:rPr lang="en-US" altLang="zh-CN" sz="2800" b="1" baseline="-25000" smtClean="0"/>
              <a:t>1</a:t>
            </a:r>
            <a:r>
              <a:rPr lang="en-US" altLang="zh-CN" sz="2800" b="1" smtClean="0"/>
              <a:t>.</a:t>
            </a:r>
            <a:r>
              <a:rPr lang="en-US" altLang="zh-CN" sz="2800" b="1" i="1" smtClean="0"/>
              <a:t>MayUse </a:t>
            </a:r>
            <a:r>
              <a:rPr lang="en-US" altLang="zh-CN" sz="2800" b="1" smtClean="0">
                <a:sym typeface="Symbol" pitchFamily="18" charset="2"/>
              </a:rPr>
              <a:t></a:t>
            </a:r>
            <a:r>
              <a:rPr lang="en-US" altLang="zh-CN" sz="2800" b="1" smtClean="0"/>
              <a:t> Exp.</a:t>
            </a:r>
            <a:r>
              <a:rPr lang="en-US" altLang="zh-CN" sz="2800" b="1" i="1" smtClean="0"/>
              <a:t>MayUse</a:t>
            </a:r>
            <a:r>
              <a:rPr lang="en-US" altLang="zh-CN" sz="2800" b="1" smtClean="0"/>
              <a:t>; </a:t>
            </a:r>
          </a:p>
          <a:p>
            <a:pPr>
              <a:lnSpc>
                <a:spcPct val="90000"/>
              </a:lnSpc>
              <a:buFontTx/>
              <a:buNone/>
            </a:pPr>
            <a:r>
              <a:rPr lang="en-US" altLang="zh-CN" sz="2800" b="1" smtClean="0"/>
              <a:t>		  Stmt.</a:t>
            </a:r>
            <a:r>
              <a:rPr lang="en-US" altLang="zh-CN" sz="2800" b="1" i="1" smtClean="0"/>
              <a:t>MayDef</a:t>
            </a:r>
            <a:r>
              <a:rPr lang="en-US" altLang="zh-CN" sz="2800" b="1" smtClean="0"/>
              <a:t> = Stmt</a:t>
            </a:r>
            <a:r>
              <a:rPr lang="en-US" altLang="zh-CN" sz="2800" b="1" baseline="-25000" smtClean="0"/>
              <a:t>1</a:t>
            </a:r>
            <a:r>
              <a:rPr lang="en-US" altLang="zh-CN" sz="2800" b="1" smtClean="0"/>
              <a:t>.</a:t>
            </a:r>
            <a:r>
              <a:rPr lang="en-US" altLang="zh-CN" sz="2800" b="1" i="1" smtClean="0"/>
              <a:t>MayDef</a:t>
            </a:r>
            <a:r>
              <a:rPr lang="en-US" altLang="zh-CN" sz="2800" b="1" smtClean="0"/>
              <a:t> }</a:t>
            </a:r>
          </a:p>
          <a:p>
            <a:pPr>
              <a:lnSpc>
                <a:spcPct val="90000"/>
              </a:lnSpc>
              <a:buFontTx/>
              <a:buNone/>
            </a:pPr>
            <a:r>
              <a:rPr lang="en-US" altLang="zh-CN" sz="2800" b="1" smtClean="0"/>
              <a:t>Exp	</a:t>
            </a:r>
            <a:r>
              <a:rPr lang="en-US" altLang="zh-CN" sz="2800" b="1" smtClean="0">
                <a:sym typeface="Symbol" pitchFamily="18" charset="2"/>
              </a:rPr>
              <a:t></a:t>
            </a:r>
            <a:r>
              <a:rPr lang="en-US" altLang="zh-CN" sz="2800" b="1" smtClean="0"/>
              <a:t>	id		</a:t>
            </a:r>
          </a:p>
          <a:p>
            <a:pPr>
              <a:lnSpc>
                <a:spcPct val="90000"/>
              </a:lnSpc>
              <a:buFontTx/>
              <a:buNone/>
            </a:pPr>
            <a:r>
              <a:rPr lang="en-US" altLang="zh-CN" sz="2800" b="1" smtClean="0"/>
              <a:t>		{ Exp.</a:t>
            </a:r>
            <a:r>
              <a:rPr lang="en-US" altLang="zh-CN" sz="2800" b="1" i="1" smtClean="0"/>
              <a:t>MayUse</a:t>
            </a:r>
            <a:r>
              <a:rPr lang="en-US" altLang="zh-CN" sz="2800" b="1" smtClean="0"/>
              <a:t> = {id.</a:t>
            </a:r>
            <a:r>
              <a:rPr lang="en-US" altLang="zh-CN" sz="2800" b="1" i="1" smtClean="0"/>
              <a:t>name</a:t>
            </a:r>
            <a:r>
              <a:rPr lang="en-US" altLang="zh-CN" sz="2800" b="1" smtClean="0"/>
              <a:t>} }</a:t>
            </a:r>
          </a:p>
          <a:p>
            <a:pPr>
              <a:lnSpc>
                <a:spcPct val="90000"/>
              </a:lnSpc>
              <a:buFontTx/>
              <a:buNone/>
            </a:pPr>
            <a:r>
              <a:rPr lang="en-US" altLang="zh-CN" sz="2800" b="1" smtClean="0"/>
              <a:t>Exp	</a:t>
            </a:r>
            <a:r>
              <a:rPr lang="en-US" altLang="zh-CN" sz="2800" b="1" smtClean="0">
                <a:sym typeface="Symbol" pitchFamily="18" charset="2"/>
              </a:rPr>
              <a:t></a:t>
            </a:r>
            <a:r>
              <a:rPr lang="en-US" altLang="zh-CN" sz="2800" b="1" smtClean="0"/>
              <a:t>	lit		</a:t>
            </a:r>
          </a:p>
          <a:p>
            <a:pPr>
              <a:lnSpc>
                <a:spcPct val="90000"/>
              </a:lnSpc>
              <a:buFontTx/>
              <a:buNone/>
            </a:pPr>
            <a:r>
              <a:rPr lang="en-US" altLang="zh-CN" sz="2800" b="1" smtClean="0"/>
              <a:t>		{ Exp.</a:t>
            </a:r>
            <a:r>
              <a:rPr lang="en-US" altLang="zh-CN" sz="2800" b="1" i="1" smtClean="0"/>
              <a:t>MayUse</a:t>
            </a:r>
            <a:r>
              <a:rPr lang="en-US" altLang="zh-CN" sz="2800" b="1" smtClean="0"/>
              <a:t> = </a:t>
            </a:r>
            <a:r>
              <a:rPr lang="en-US" altLang="zh-CN" sz="2800" b="1" smtClean="0">
                <a:sym typeface="Symbol" pitchFamily="18" charset="2"/>
              </a:rPr>
              <a:t></a:t>
            </a:r>
            <a:r>
              <a:rPr lang="en-US" altLang="zh-CN" sz="2800" b="1" smtClean="0"/>
              <a:t> }</a:t>
            </a:r>
          </a:p>
          <a:p>
            <a:pPr>
              <a:lnSpc>
                <a:spcPct val="90000"/>
              </a:lnSpc>
              <a:buFontTx/>
              <a:buNone/>
            </a:pPr>
            <a:r>
              <a:rPr lang="en-US" altLang="zh-CN" sz="2800" b="1" smtClean="0"/>
              <a:t>Exp	</a:t>
            </a:r>
            <a:r>
              <a:rPr lang="en-US" altLang="zh-CN" sz="2800" b="1" smtClean="0">
                <a:sym typeface="Symbol" pitchFamily="18" charset="2"/>
              </a:rPr>
              <a:t></a:t>
            </a:r>
            <a:r>
              <a:rPr lang="en-US" altLang="zh-CN" sz="2800" b="1" smtClean="0"/>
              <a:t>	Exp</a:t>
            </a:r>
            <a:r>
              <a:rPr lang="en-US" altLang="zh-CN" sz="2800" b="1" baseline="-25000" smtClean="0"/>
              <a:t>1</a:t>
            </a:r>
            <a:r>
              <a:rPr lang="en-US" altLang="zh-CN" sz="2800" b="1" smtClean="0"/>
              <a:t> OP Exp</a:t>
            </a:r>
            <a:r>
              <a:rPr lang="en-US" altLang="zh-CN" sz="2800" b="1" baseline="-25000" smtClean="0"/>
              <a:t>2</a:t>
            </a:r>
          </a:p>
          <a:p>
            <a:pPr>
              <a:lnSpc>
                <a:spcPct val="90000"/>
              </a:lnSpc>
              <a:buFontTx/>
              <a:buNone/>
            </a:pPr>
            <a:r>
              <a:rPr lang="en-US" altLang="zh-CN" sz="2800" b="1" smtClean="0"/>
              <a:t>		{ Exp.</a:t>
            </a:r>
            <a:r>
              <a:rPr lang="en-US" altLang="zh-CN" sz="2800" b="1" i="1" smtClean="0"/>
              <a:t>MayUse</a:t>
            </a:r>
            <a:r>
              <a:rPr lang="en-US" altLang="zh-CN" sz="2800" b="1" smtClean="0"/>
              <a:t> = Exp</a:t>
            </a:r>
            <a:r>
              <a:rPr lang="en-US" altLang="zh-CN" sz="2800" b="1" baseline="-25000" smtClean="0"/>
              <a:t>1</a:t>
            </a:r>
            <a:r>
              <a:rPr lang="en-US" altLang="zh-CN" sz="2800" b="1" smtClean="0"/>
              <a:t>.</a:t>
            </a:r>
            <a:r>
              <a:rPr lang="en-US" altLang="zh-CN" sz="2800" b="1" i="1" smtClean="0"/>
              <a:t>MayUse</a:t>
            </a:r>
            <a:r>
              <a:rPr lang="en-US" altLang="zh-CN" sz="2800" b="1" smtClean="0"/>
              <a:t> </a:t>
            </a:r>
            <a:r>
              <a:rPr lang="en-US" altLang="zh-CN" sz="2800" b="1" smtClean="0">
                <a:sym typeface="Symbol" pitchFamily="18" charset="2"/>
              </a:rPr>
              <a:t></a:t>
            </a:r>
            <a:r>
              <a:rPr lang="en-US" altLang="zh-CN" sz="2800" b="1" smtClean="0"/>
              <a:t>Exp</a:t>
            </a:r>
            <a:r>
              <a:rPr lang="en-US" altLang="zh-CN" sz="2800" b="1" baseline="-25000" smtClean="0"/>
              <a:t>2</a:t>
            </a:r>
            <a:r>
              <a:rPr lang="en-US" altLang="zh-CN" sz="2800" b="1" smtClean="0"/>
              <a:t>.</a:t>
            </a:r>
            <a:r>
              <a:rPr lang="en-US" altLang="zh-CN" sz="2800" b="1" i="1" smtClean="0"/>
              <a:t>MayUse</a:t>
            </a:r>
            <a:r>
              <a:rPr lang="en-US" altLang="zh-CN" sz="2800" b="1" smtClean="0"/>
              <a:t> }</a:t>
            </a:r>
            <a:endParaRPr lang="zh-CN" altLang="en-US" sz="2800" b="1" smtClean="0"/>
          </a:p>
        </p:txBody>
      </p:sp>
      <p:sp>
        <p:nvSpPr>
          <p:cNvPr id="142339" name="Rectangle 3"/>
          <p:cNvSpPr>
            <a:spLocks noChangeArrowheads="1"/>
          </p:cNvSpPr>
          <p:nvPr/>
        </p:nvSpPr>
        <p:spPr bwMode="auto">
          <a:xfrm>
            <a:off x="3810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latin typeface="宋体" pitchFamily="2" charset="-122"/>
              </a:rPr>
              <a:t>例   题   </a:t>
            </a:r>
            <a:r>
              <a:rPr lang="en-US" altLang="zh-CN" sz="4400">
                <a:solidFill>
                  <a:schemeClr val="tx2"/>
                </a:solidFill>
              </a:rPr>
              <a:t>6</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idx="1"/>
          </p:nvPr>
        </p:nvSpPr>
        <p:spPr>
          <a:xfrm>
            <a:off x="287338" y="1438275"/>
            <a:ext cx="8564562" cy="5038725"/>
          </a:xfrm>
          <a:noFill/>
        </p:spPr>
        <p:txBody>
          <a:bodyPr/>
          <a:lstStyle/>
          <a:p>
            <a:pPr>
              <a:lnSpc>
                <a:spcPct val="90000"/>
              </a:lnSpc>
              <a:buFontTx/>
              <a:buNone/>
            </a:pPr>
            <a:r>
              <a:rPr lang="zh-CN" altLang="en-US" b="1" smtClean="0"/>
              <a:t>	基于</a:t>
            </a:r>
            <a:r>
              <a:rPr lang="en-US" altLang="zh-CN" b="1" i="1" smtClean="0"/>
              <a:t>MayDef</a:t>
            </a:r>
            <a:r>
              <a:rPr lang="zh-CN" altLang="en-US" b="1" smtClean="0"/>
              <a:t>和</a:t>
            </a:r>
            <a:r>
              <a:rPr lang="en-US" altLang="zh-CN" b="1" i="1" smtClean="0"/>
              <a:t>MayUse</a:t>
            </a:r>
            <a:r>
              <a:rPr lang="zh-CN" altLang="en-US" b="1" smtClean="0"/>
              <a:t>属性</a:t>
            </a:r>
            <a:r>
              <a:rPr lang="en-US" altLang="zh-CN" b="1" smtClean="0"/>
              <a:t>, </a:t>
            </a:r>
            <a:r>
              <a:rPr lang="zh-CN" altLang="en-US" b="1" smtClean="0"/>
              <a:t>说明</a:t>
            </a:r>
            <a:r>
              <a:rPr lang="en-US" altLang="zh-CN" b="1" smtClean="0"/>
              <a:t>Stmt</a:t>
            </a:r>
            <a:r>
              <a:rPr lang="en-US" altLang="zh-CN" b="1" baseline="-25000" smtClean="0"/>
              <a:t>1</a:t>
            </a:r>
            <a:r>
              <a:rPr lang="en-US" altLang="zh-CN" b="1" smtClean="0"/>
              <a:t>;Stmt</a:t>
            </a:r>
            <a:r>
              <a:rPr lang="en-US" altLang="zh-CN" b="1" baseline="-25000" smtClean="0"/>
              <a:t>2</a:t>
            </a:r>
          </a:p>
          <a:p>
            <a:pPr>
              <a:lnSpc>
                <a:spcPct val="90000"/>
              </a:lnSpc>
              <a:buFontTx/>
              <a:buNone/>
            </a:pPr>
            <a:r>
              <a:rPr lang="zh-CN" altLang="en-US" b="1" smtClean="0"/>
              <a:t>和</a:t>
            </a:r>
            <a:r>
              <a:rPr lang="en-US" altLang="zh-CN" b="1" smtClean="0"/>
              <a:t>Stmt</a:t>
            </a:r>
            <a:r>
              <a:rPr lang="en-US" altLang="zh-CN" b="1" baseline="-25000" smtClean="0"/>
              <a:t>2</a:t>
            </a:r>
            <a:r>
              <a:rPr lang="en-US" altLang="zh-CN" b="1" smtClean="0"/>
              <a:t>;Stmt</a:t>
            </a:r>
            <a:r>
              <a:rPr lang="en-US" altLang="zh-CN" b="1" baseline="-25000" smtClean="0"/>
              <a:t>1</a:t>
            </a:r>
            <a:r>
              <a:rPr lang="zh-CN" altLang="en-US" b="1" smtClean="0"/>
              <a:t>在什么情况下有同样的语义</a:t>
            </a:r>
            <a:endParaRPr lang="zh-CN" altLang="en-US" smtClean="0"/>
          </a:p>
          <a:p>
            <a:pPr>
              <a:lnSpc>
                <a:spcPct val="90000"/>
              </a:lnSpc>
              <a:buFontTx/>
              <a:buNone/>
            </a:pPr>
            <a:endParaRPr lang="en-US" altLang="zh-CN" b="1" smtClean="0"/>
          </a:p>
          <a:p>
            <a:pPr>
              <a:lnSpc>
                <a:spcPct val="90000"/>
              </a:lnSpc>
              <a:buFontTx/>
              <a:buNone/>
            </a:pPr>
            <a:r>
              <a:rPr lang="en-US" altLang="zh-CN" b="1" smtClean="0"/>
              <a:t>Stmt</a:t>
            </a:r>
            <a:r>
              <a:rPr lang="en-US" altLang="zh-CN" b="1" baseline="-25000" smtClean="0"/>
              <a:t>1</a:t>
            </a:r>
            <a:r>
              <a:rPr lang="en-US" altLang="zh-CN" b="1" smtClean="0"/>
              <a:t>.</a:t>
            </a:r>
            <a:r>
              <a:rPr lang="en-US" altLang="zh-CN" b="1" i="1" smtClean="0"/>
              <a:t>MayDef </a:t>
            </a:r>
            <a:r>
              <a:rPr lang="en-US" altLang="zh-CN" b="1" smtClean="0">
                <a:sym typeface="Symbol" pitchFamily="18" charset="2"/>
              </a:rPr>
              <a:t></a:t>
            </a:r>
            <a:r>
              <a:rPr lang="en-US" altLang="zh-CN" b="1" smtClean="0"/>
              <a:t> Stmt</a:t>
            </a:r>
            <a:r>
              <a:rPr lang="en-US" altLang="zh-CN" b="1" baseline="-25000" smtClean="0"/>
              <a:t>2</a:t>
            </a:r>
            <a:r>
              <a:rPr lang="en-US" altLang="zh-CN" b="1" smtClean="0"/>
              <a:t>.</a:t>
            </a:r>
            <a:r>
              <a:rPr lang="en-US" altLang="zh-CN" b="1" i="1" smtClean="0"/>
              <a:t>MayUse </a:t>
            </a:r>
            <a:r>
              <a:rPr lang="en-US" altLang="zh-CN" b="1" smtClean="0"/>
              <a:t>= </a:t>
            </a:r>
            <a:r>
              <a:rPr lang="en-US" altLang="zh-CN" b="1" smtClean="0">
                <a:sym typeface="Symbol" pitchFamily="18" charset="2"/>
              </a:rPr>
              <a:t></a:t>
            </a:r>
            <a:r>
              <a:rPr lang="en-US" altLang="zh-CN" b="1" smtClean="0"/>
              <a:t> 	and</a:t>
            </a:r>
          </a:p>
          <a:p>
            <a:pPr>
              <a:lnSpc>
                <a:spcPct val="90000"/>
              </a:lnSpc>
              <a:buFontTx/>
              <a:buNone/>
            </a:pPr>
            <a:r>
              <a:rPr lang="en-US" altLang="zh-CN" b="1" smtClean="0"/>
              <a:t>Stmt</a:t>
            </a:r>
            <a:r>
              <a:rPr lang="en-US" altLang="zh-CN" b="1" baseline="-25000" smtClean="0"/>
              <a:t>2</a:t>
            </a:r>
            <a:r>
              <a:rPr lang="en-US" altLang="zh-CN" b="1" smtClean="0"/>
              <a:t>.</a:t>
            </a:r>
            <a:r>
              <a:rPr lang="en-US" altLang="zh-CN" b="1" i="1" smtClean="0"/>
              <a:t>MayDef </a:t>
            </a:r>
            <a:r>
              <a:rPr lang="en-US" altLang="zh-CN" b="1" smtClean="0">
                <a:sym typeface="Symbol" pitchFamily="18" charset="2"/>
              </a:rPr>
              <a:t></a:t>
            </a:r>
            <a:r>
              <a:rPr lang="en-US" altLang="zh-CN" b="1" smtClean="0"/>
              <a:t> Stmt</a:t>
            </a:r>
            <a:r>
              <a:rPr lang="en-US" altLang="zh-CN" b="1" baseline="-25000" smtClean="0"/>
              <a:t>1</a:t>
            </a:r>
            <a:r>
              <a:rPr lang="en-US" altLang="zh-CN" b="1" smtClean="0"/>
              <a:t>.</a:t>
            </a:r>
            <a:r>
              <a:rPr lang="en-US" altLang="zh-CN" b="1" i="1" smtClean="0"/>
              <a:t>MayUse </a:t>
            </a:r>
            <a:r>
              <a:rPr lang="en-US" altLang="zh-CN" b="1" smtClean="0"/>
              <a:t>= </a:t>
            </a:r>
            <a:r>
              <a:rPr lang="en-US" altLang="zh-CN" b="1" smtClean="0">
                <a:sym typeface="Symbol" pitchFamily="18" charset="2"/>
              </a:rPr>
              <a:t> </a:t>
            </a:r>
            <a:r>
              <a:rPr lang="en-US" altLang="zh-CN" b="1" smtClean="0"/>
              <a:t>	and</a:t>
            </a:r>
          </a:p>
          <a:p>
            <a:pPr>
              <a:lnSpc>
                <a:spcPct val="90000"/>
              </a:lnSpc>
              <a:buFontTx/>
              <a:buNone/>
            </a:pPr>
            <a:r>
              <a:rPr lang="en-US" altLang="zh-CN" b="1" smtClean="0"/>
              <a:t>Stmt</a:t>
            </a:r>
            <a:r>
              <a:rPr lang="en-US" altLang="zh-CN" b="1" baseline="-25000" smtClean="0"/>
              <a:t>1</a:t>
            </a:r>
            <a:r>
              <a:rPr lang="en-US" altLang="zh-CN" b="1" smtClean="0"/>
              <a:t>.</a:t>
            </a:r>
            <a:r>
              <a:rPr lang="en-US" altLang="zh-CN" b="1" i="1" smtClean="0"/>
              <a:t>MayDef </a:t>
            </a:r>
            <a:r>
              <a:rPr lang="en-US" altLang="zh-CN" b="1" smtClean="0">
                <a:sym typeface="Symbol" pitchFamily="18" charset="2"/>
              </a:rPr>
              <a:t></a:t>
            </a:r>
            <a:r>
              <a:rPr lang="en-US" altLang="zh-CN" b="1" smtClean="0"/>
              <a:t> Stmt</a:t>
            </a:r>
            <a:r>
              <a:rPr lang="en-US" altLang="zh-CN" b="1" baseline="-25000" smtClean="0"/>
              <a:t>2</a:t>
            </a:r>
            <a:r>
              <a:rPr lang="en-US" altLang="zh-CN" b="1" smtClean="0"/>
              <a:t>.</a:t>
            </a:r>
            <a:r>
              <a:rPr lang="en-US" altLang="zh-CN" b="1" i="1" smtClean="0"/>
              <a:t> MayDef </a:t>
            </a:r>
            <a:r>
              <a:rPr lang="en-US" altLang="zh-CN" b="1" smtClean="0"/>
              <a:t>= </a:t>
            </a:r>
            <a:r>
              <a:rPr lang="en-US" altLang="zh-CN" b="1" smtClean="0">
                <a:sym typeface="Symbol" pitchFamily="18" charset="2"/>
              </a:rPr>
              <a:t></a:t>
            </a:r>
            <a:endParaRPr lang="zh-CN" altLang="en-US" b="1" smtClean="0">
              <a:sym typeface="Symbol" pitchFamily="18" charset="2"/>
            </a:endParaRPr>
          </a:p>
        </p:txBody>
      </p:sp>
      <p:sp>
        <p:nvSpPr>
          <p:cNvPr id="143363" name="Rectangle 3"/>
          <p:cNvSpPr>
            <a:spLocks noChangeArrowheads="1"/>
          </p:cNvSpPr>
          <p:nvPr/>
        </p:nvSpPr>
        <p:spPr bwMode="auto">
          <a:xfrm>
            <a:off x="3810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chemeClr val="tx2"/>
                </a:solidFill>
                <a:latin typeface="宋体" pitchFamily="2" charset="-122"/>
              </a:rPr>
              <a:t>例   题   </a:t>
            </a:r>
            <a:r>
              <a:rPr lang="en-US" altLang="zh-CN" sz="4400">
                <a:solidFill>
                  <a:schemeClr val="tx2"/>
                </a:solidFill>
              </a:rPr>
              <a:t>6</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15363" name="Rectangle 3"/>
          <p:cNvSpPr>
            <a:spLocks noGrp="1" noChangeArrowheads="1"/>
          </p:cNvSpPr>
          <p:nvPr>
            <p:ph idx="1"/>
          </p:nvPr>
        </p:nvSpPr>
        <p:spPr>
          <a:xfrm>
            <a:off x="287338" y="1438275"/>
            <a:ext cx="8564562" cy="5038725"/>
          </a:xfrm>
          <a:noFill/>
        </p:spPr>
        <p:txBody>
          <a:bodyPr/>
          <a:lstStyle/>
          <a:p>
            <a:pPr>
              <a:spcBef>
                <a:spcPct val="10000"/>
              </a:spcBef>
              <a:buFontTx/>
              <a:buNone/>
            </a:pPr>
            <a:r>
              <a:rPr lang="zh-CN" altLang="en-US" b="1" smtClean="0"/>
              <a:t>全局公共子表达式删除</a:t>
            </a:r>
            <a:r>
              <a:rPr lang="en-US" altLang="zh-CN" b="1" smtClean="0"/>
              <a:t>,  </a:t>
            </a:r>
            <a:r>
              <a:rPr lang="zh-CN" altLang="en-US" b="1" smtClean="0"/>
              <a:t>复写传播</a:t>
            </a:r>
            <a:r>
              <a:rPr lang="en-US" altLang="zh-CN" b="1" smtClean="0"/>
              <a:t>,  </a:t>
            </a:r>
            <a:r>
              <a:rPr lang="zh-CN" altLang="en-US" b="1" smtClean="0"/>
              <a:t>删除死代码</a:t>
            </a:r>
            <a:endParaRPr lang="en-US" altLang="zh-CN" sz="2800" b="1" i="1" smtClean="0"/>
          </a:p>
          <a:p>
            <a:pPr>
              <a:spcBef>
                <a:spcPct val="10000"/>
              </a:spcBef>
              <a:buFontTx/>
              <a:buNone/>
            </a:pPr>
            <a:r>
              <a:rPr lang="en-US" altLang="zh-CN" sz="2800" b="1" i="1" smtClean="0"/>
              <a:t>B</a:t>
            </a:r>
            <a:r>
              <a:rPr lang="en-US" altLang="zh-CN" sz="2800" b="1" baseline="-25000" smtClean="0"/>
              <a:t>5</a:t>
            </a:r>
            <a:r>
              <a:rPr lang="en-US" altLang="zh-CN" b="1" smtClean="0"/>
              <a:t>   x=a[i]; a[i]=a[j]; a[j]=x;</a:t>
            </a:r>
            <a:endParaRPr lang="zh-CN" altLang="en-US" b="1" smtClean="0"/>
          </a:p>
        </p:txBody>
      </p:sp>
      <p:sp>
        <p:nvSpPr>
          <p:cNvPr id="15364" name="Rectangle 4"/>
          <p:cNvSpPr>
            <a:spLocks noChangeArrowheads="1"/>
          </p:cNvSpPr>
          <p:nvPr/>
        </p:nvSpPr>
        <p:spPr bwMode="auto">
          <a:xfrm>
            <a:off x="685800" y="2895600"/>
            <a:ext cx="2227263" cy="3810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t</a:t>
            </a:r>
            <a:r>
              <a:rPr lang="en-US" altLang="zh-CN" sz="2800" baseline="-25000"/>
              <a:t>6</a:t>
            </a:r>
            <a:r>
              <a:rPr lang="en-US" altLang="zh-CN" sz="2800"/>
              <a:t> = 4 </a:t>
            </a:r>
            <a:r>
              <a:rPr lang="en-US" altLang="zh-CN" sz="2800">
                <a:sym typeface="Symbol" pitchFamily="18" charset="2"/>
              </a:rPr>
              <a:t></a:t>
            </a:r>
            <a:r>
              <a:rPr lang="en-US" altLang="zh-CN" sz="2800"/>
              <a:t> i</a:t>
            </a:r>
          </a:p>
          <a:p>
            <a:pPr algn="just">
              <a:lnSpc>
                <a:spcPct val="96000"/>
              </a:lnSpc>
            </a:pPr>
            <a:r>
              <a:rPr lang="en-US" altLang="zh-CN" sz="2800"/>
              <a:t>x = a[t</a:t>
            </a:r>
            <a:r>
              <a:rPr lang="en-US" altLang="zh-CN" sz="2800" baseline="-25000"/>
              <a:t>6</a:t>
            </a:r>
            <a:r>
              <a:rPr lang="en-US" altLang="zh-CN" sz="2800"/>
              <a:t>]</a:t>
            </a:r>
          </a:p>
          <a:p>
            <a:pPr algn="just">
              <a:lnSpc>
                <a:spcPct val="96000"/>
              </a:lnSpc>
            </a:pPr>
            <a:r>
              <a:rPr lang="en-US" altLang="zh-CN" sz="2800"/>
              <a:t>t</a:t>
            </a:r>
            <a:r>
              <a:rPr lang="en-US" altLang="zh-CN" sz="2800" baseline="-25000"/>
              <a:t>7</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i</a:t>
            </a:r>
            <a:r>
              <a:rPr lang="en-US" altLang="zh-CN" sz="2800"/>
              <a:t> </a:t>
            </a:r>
          </a:p>
          <a:p>
            <a:pPr algn="just">
              <a:lnSpc>
                <a:spcPct val="96000"/>
              </a:lnSpc>
            </a:pPr>
            <a:r>
              <a:rPr lang="en-US" altLang="zh-CN" sz="2800"/>
              <a:t>t</a:t>
            </a:r>
            <a:r>
              <a:rPr lang="en-US" altLang="zh-CN" sz="2800" baseline="-25000"/>
              <a:t>8</a:t>
            </a:r>
            <a:r>
              <a:rPr lang="en-US" altLang="zh-CN" sz="2800"/>
              <a:t> = 4 </a:t>
            </a:r>
            <a:r>
              <a:rPr lang="en-US" altLang="zh-CN" sz="2800">
                <a:sym typeface="Symbol" pitchFamily="18" charset="2"/>
              </a:rPr>
              <a:t></a:t>
            </a:r>
            <a:r>
              <a:rPr lang="en-US" altLang="zh-CN" sz="2800"/>
              <a:t> j</a:t>
            </a:r>
          </a:p>
          <a:p>
            <a:pPr algn="just">
              <a:lnSpc>
                <a:spcPct val="96000"/>
              </a:lnSpc>
            </a:pPr>
            <a:r>
              <a:rPr lang="en-US" altLang="zh-CN" sz="2800"/>
              <a:t>t</a:t>
            </a:r>
            <a:r>
              <a:rPr lang="en-US" altLang="zh-CN" sz="2800" baseline="-25000"/>
              <a:t>9</a:t>
            </a:r>
            <a:r>
              <a:rPr lang="en-US" altLang="zh-CN" sz="2800"/>
              <a:t> = a[t</a:t>
            </a:r>
            <a:r>
              <a:rPr lang="en-US" altLang="zh-CN" sz="2800" baseline="-25000"/>
              <a:t>8</a:t>
            </a:r>
            <a:r>
              <a:rPr lang="en-US" altLang="zh-CN" sz="2800"/>
              <a:t>]</a:t>
            </a:r>
          </a:p>
          <a:p>
            <a:pPr algn="just">
              <a:lnSpc>
                <a:spcPct val="96000"/>
              </a:lnSpc>
            </a:pPr>
            <a:r>
              <a:rPr lang="en-US" altLang="zh-CN" sz="2800"/>
              <a:t>a[</a:t>
            </a:r>
            <a:r>
              <a:rPr lang="en-US" altLang="zh-CN" sz="2800">
                <a:solidFill>
                  <a:srgbClr val="FF3399"/>
                </a:solidFill>
              </a:rPr>
              <a:t>t</a:t>
            </a:r>
            <a:r>
              <a:rPr lang="en-US" altLang="zh-CN" sz="2800" baseline="-25000">
                <a:solidFill>
                  <a:srgbClr val="FF3399"/>
                </a:solidFill>
              </a:rPr>
              <a:t>7</a:t>
            </a:r>
            <a:r>
              <a:rPr lang="en-US" altLang="zh-CN" sz="2800"/>
              <a:t>] = t</a:t>
            </a:r>
            <a:r>
              <a:rPr lang="en-US" altLang="zh-CN" sz="2800" baseline="-25000"/>
              <a:t>9</a:t>
            </a:r>
            <a:endParaRPr lang="en-US" altLang="zh-CN" sz="2800"/>
          </a:p>
          <a:p>
            <a:pPr algn="just">
              <a:lnSpc>
                <a:spcPct val="96000"/>
              </a:lnSpc>
            </a:pPr>
            <a:r>
              <a:rPr lang="en-US" altLang="zh-CN" sz="2800"/>
              <a:t>t</a:t>
            </a:r>
            <a:r>
              <a:rPr lang="en-US" altLang="zh-CN" sz="2800" baseline="-25000"/>
              <a:t>10</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j</a:t>
            </a:r>
          </a:p>
          <a:p>
            <a:pPr algn="just">
              <a:lnSpc>
                <a:spcPct val="96000"/>
              </a:lnSpc>
            </a:pPr>
            <a:r>
              <a:rPr lang="en-US" altLang="zh-CN" sz="2800"/>
              <a:t>a[</a:t>
            </a:r>
            <a:r>
              <a:rPr lang="en-US" altLang="zh-CN" sz="2800">
                <a:solidFill>
                  <a:srgbClr val="FF3399"/>
                </a:solidFill>
              </a:rPr>
              <a:t>t</a:t>
            </a:r>
            <a:r>
              <a:rPr lang="en-US" altLang="zh-CN" sz="2800" baseline="-25000">
                <a:solidFill>
                  <a:srgbClr val="FF3399"/>
                </a:solidFill>
              </a:rPr>
              <a:t>10</a:t>
            </a:r>
            <a:r>
              <a:rPr lang="en-US" altLang="zh-CN" sz="2800"/>
              <a:t>] = x</a:t>
            </a:r>
          </a:p>
          <a:p>
            <a:pPr algn="just">
              <a:lnSpc>
                <a:spcPct val="96000"/>
              </a:lnSpc>
            </a:pPr>
            <a:r>
              <a:rPr lang="en-US" altLang="zh-CN" sz="2800"/>
              <a:t>goto </a:t>
            </a:r>
            <a:r>
              <a:rPr lang="en-US" altLang="zh-CN" sz="2800" i="1"/>
              <a:t>B</a:t>
            </a:r>
            <a:r>
              <a:rPr lang="en-US" altLang="zh-CN" sz="2800" baseline="-25000"/>
              <a:t>2</a:t>
            </a:r>
          </a:p>
        </p:txBody>
      </p:sp>
      <p:sp>
        <p:nvSpPr>
          <p:cNvPr id="15365" name="Rectangle 5"/>
          <p:cNvSpPr>
            <a:spLocks noChangeArrowheads="1"/>
          </p:cNvSpPr>
          <p:nvPr/>
        </p:nvSpPr>
        <p:spPr bwMode="auto">
          <a:xfrm>
            <a:off x="3657600" y="2895600"/>
            <a:ext cx="2227263" cy="304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t</a:t>
            </a:r>
            <a:r>
              <a:rPr lang="en-US" altLang="zh-CN" sz="2800" baseline="-25000"/>
              <a:t>6</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i</a:t>
            </a:r>
          </a:p>
          <a:p>
            <a:pPr algn="just">
              <a:lnSpc>
                <a:spcPct val="96000"/>
              </a:lnSpc>
            </a:pPr>
            <a:r>
              <a:rPr lang="en-US" altLang="zh-CN" sz="2800"/>
              <a:t>x = a[</a:t>
            </a:r>
            <a:r>
              <a:rPr lang="en-US" altLang="zh-CN" sz="2800">
                <a:solidFill>
                  <a:srgbClr val="FF3399"/>
                </a:solidFill>
              </a:rPr>
              <a:t>t</a:t>
            </a:r>
            <a:r>
              <a:rPr lang="en-US" altLang="zh-CN" sz="2800" baseline="-25000">
                <a:solidFill>
                  <a:srgbClr val="FF3399"/>
                </a:solidFill>
              </a:rPr>
              <a:t>6</a:t>
            </a:r>
            <a:r>
              <a:rPr lang="en-US" altLang="zh-CN" sz="2800"/>
              <a:t>]</a:t>
            </a:r>
          </a:p>
          <a:p>
            <a:pPr algn="just">
              <a:lnSpc>
                <a:spcPct val="96000"/>
              </a:lnSpc>
            </a:pPr>
            <a:r>
              <a:rPr lang="en-US" altLang="zh-CN" sz="2800"/>
              <a:t>t</a:t>
            </a:r>
            <a:r>
              <a:rPr lang="en-US" altLang="zh-CN" sz="2800" baseline="-25000"/>
              <a:t>8</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j</a:t>
            </a:r>
          </a:p>
          <a:p>
            <a:pPr algn="just">
              <a:lnSpc>
                <a:spcPct val="96000"/>
              </a:lnSpc>
            </a:pPr>
            <a:r>
              <a:rPr lang="en-US" altLang="zh-CN" sz="2800"/>
              <a:t>t</a:t>
            </a:r>
            <a:r>
              <a:rPr lang="en-US" altLang="zh-CN" sz="2800" baseline="-25000"/>
              <a:t>9</a:t>
            </a:r>
            <a:r>
              <a:rPr lang="en-US" altLang="zh-CN" sz="2800"/>
              <a:t> = a[</a:t>
            </a:r>
            <a:r>
              <a:rPr lang="en-US" altLang="zh-CN" sz="2800">
                <a:solidFill>
                  <a:srgbClr val="FF3399"/>
                </a:solidFill>
              </a:rPr>
              <a:t>t</a:t>
            </a:r>
            <a:r>
              <a:rPr lang="en-US" altLang="zh-CN" sz="2800" baseline="-25000">
                <a:solidFill>
                  <a:srgbClr val="FF3399"/>
                </a:solidFill>
              </a:rPr>
              <a:t>8</a:t>
            </a:r>
            <a:r>
              <a:rPr lang="en-US" altLang="zh-CN" sz="2800"/>
              <a:t>]</a:t>
            </a:r>
          </a:p>
          <a:p>
            <a:pPr algn="just">
              <a:lnSpc>
                <a:spcPct val="96000"/>
              </a:lnSpc>
            </a:pPr>
            <a:r>
              <a:rPr lang="en-US" altLang="zh-CN" sz="2800"/>
              <a:t>a[t</a:t>
            </a:r>
            <a:r>
              <a:rPr lang="en-US" altLang="zh-CN" sz="2800" baseline="-25000"/>
              <a:t>6</a:t>
            </a:r>
            <a:r>
              <a:rPr lang="en-US" altLang="zh-CN" sz="2800"/>
              <a:t>] = t</a:t>
            </a:r>
            <a:r>
              <a:rPr lang="en-US" altLang="zh-CN" sz="2800" baseline="-25000"/>
              <a:t>9</a:t>
            </a:r>
            <a:endParaRPr lang="en-US" altLang="zh-CN" sz="2800"/>
          </a:p>
          <a:p>
            <a:pPr algn="just">
              <a:lnSpc>
                <a:spcPct val="96000"/>
              </a:lnSpc>
            </a:pPr>
            <a:r>
              <a:rPr lang="en-US" altLang="zh-CN" sz="2800"/>
              <a:t>a[t</a:t>
            </a:r>
            <a:r>
              <a:rPr lang="en-US" altLang="zh-CN" sz="2800" baseline="-25000"/>
              <a:t>8</a:t>
            </a:r>
            <a:r>
              <a:rPr lang="en-US" altLang="zh-CN" sz="2800"/>
              <a:t>] = x</a:t>
            </a:r>
          </a:p>
          <a:p>
            <a:pPr algn="just">
              <a:lnSpc>
                <a:spcPct val="96000"/>
              </a:lnSpc>
            </a:pPr>
            <a:r>
              <a:rPr lang="en-US" altLang="zh-CN" sz="2800"/>
              <a:t>goto </a:t>
            </a:r>
            <a:r>
              <a:rPr lang="en-US" altLang="zh-CN" sz="2800" i="1"/>
              <a:t>B</a:t>
            </a:r>
            <a:r>
              <a:rPr lang="en-US" altLang="zh-CN" sz="2800" baseline="-25000"/>
              <a:t>2</a:t>
            </a:r>
          </a:p>
        </p:txBody>
      </p:sp>
      <p:sp>
        <p:nvSpPr>
          <p:cNvPr id="15366" name="Rectangle 6"/>
          <p:cNvSpPr>
            <a:spLocks noChangeArrowheads="1"/>
          </p:cNvSpPr>
          <p:nvPr/>
        </p:nvSpPr>
        <p:spPr bwMode="auto">
          <a:xfrm>
            <a:off x="6477000" y="2895600"/>
            <a:ext cx="2227263" cy="2057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x = </a:t>
            </a:r>
            <a:r>
              <a:rPr lang="en-US" altLang="zh-CN" sz="2800">
                <a:solidFill>
                  <a:srgbClr val="00FF00"/>
                </a:solidFill>
              </a:rPr>
              <a:t>a[t</a:t>
            </a:r>
            <a:r>
              <a:rPr lang="en-US" altLang="zh-CN" sz="2800" baseline="-25000">
                <a:solidFill>
                  <a:srgbClr val="00FF00"/>
                </a:solidFill>
              </a:rPr>
              <a:t>2</a:t>
            </a:r>
            <a:r>
              <a:rPr lang="en-US" altLang="zh-CN" sz="2800">
                <a:solidFill>
                  <a:srgbClr val="00FF00"/>
                </a:solidFill>
              </a:rPr>
              <a:t>]</a:t>
            </a:r>
          </a:p>
          <a:p>
            <a:pPr algn="just">
              <a:lnSpc>
                <a:spcPct val="96000"/>
              </a:lnSpc>
            </a:pPr>
            <a:r>
              <a:rPr lang="en-US" altLang="zh-CN" sz="2800"/>
              <a:t>t</a:t>
            </a:r>
            <a:r>
              <a:rPr lang="en-US" altLang="zh-CN" sz="2800" baseline="-25000"/>
              <a:t>9</a:t>
            </a:r>
            <a:r>
              <a:rPr lang="en-US" altLang="zh-CN" sz="2800"/>
              <a:t> = </a:t>
            </a:r>
            <a:r>
              <a:rPr lang="en-US" altLang="zh-CN" sz="2800">
                <a:solidFill>
                  <a:srgbClr val="00FF00"/>
                </a:solidFill>
              </a:rPr>
              <a:t>a[t</a:t>
            </a:r>
            <a:r>
              <a:rPr lang="en-US" altLang="zh-CN" sz="2800" baseline="-25000">
                <a:solidFill>
                  <a:srgbClr val="00FF00"/>
                </a:solidFill>
              </a:rPr>
              <a:t>4</a:t>
            </a:r>
            <a:r>
              <a:rPr lang="en-US" altLang="zh-CN" sz="2800">
                <a:solidFill>
                  <a:srgbClr val="00FF00"/>
                </a:solidFill>
              </a:rPr>
              <a:t>]</a:t>
            </a:r>
          </a:p>
          <a:p>
            <a:pPr algn="just">
              <a:lnSpc>
                <a:spcPct val="96000"/>
              </a:lnSpc>
            </a:pPr>
            <a:r>
              <a:rPr lang="en-US" altLang="zh-CN" sz="2800"/>
              <a:t>a[t</a:t>
            </a:r>
            <a:r>
              <a:rPr lang="en-US" altLang="zh-CN" sz="2800" baseline="-25000"/>
              <a:t>2</a:t>
            </a:r>
            <a:r>
              <a:rPr lang="en-US" altLang="zh-CN" sz="2800"/>
              <a:t>] = </a:t>
            </a:r>
            <a:r>
              <a:rPr lang="en-US" altLang="zh-CN" sz="2800">
                <a:solidFill>
                  <a:srgbClr val="FF3399"/>
                </a:solidFill>
              </a:rPr>
              <a:t>t</a:t>
            </a:r>
            <a:r>
              <a:rPr lang="en-US" altLang="zh-CN" sz="2800" baseline="-25000">
                <a:solidFill>
                  <a:srgbClr val="FF3399"/>
                </a:solidFill>
              </a:rPr>
              <a:t>9</a:t>
            </a:r>
            <a:endParaRPr lang="en-US" altLang="zh-CN" sz="2800">
              <a:solidFill>
                <a:srgbClr val="FF3399"/>
              </a:solidFill>
            </a:endParaRPr>
          </a:p>
          <a:p>
            <a:pPr algn="just">
              <a:lnSpc>
                <a:spcPct val="96000"/>
              </a:lnSpc>
            </a:pPr>
            <a:r>
              <a:rPr lang="en-US" altLang="zh-CN" sz="2800"/>
              <a:t>a[t</a:t>
            </a:r>
            <a:r>
              <a:rPr lang="en-US" altLang="zh-CN" sz="2800" baseline="-25000"/>
              <a:t>4</a:t>
            </a:r>
            <a:r>
              <a:rPr lang="en-US" altLang="zh-CN" sz="2800"/>
              <a:t>] = x</a:t>
            </a:r>
          </a:p>
          <a:p>
            <a:pPr algn="just">
              <a:lnSpc>
                <a:spcPct val="96000"/>
              </a:lnSpc>
            </a:pPr>
            <a:r>
              <a:rPr lang="en-US" altLang="zh-CN" sz="2800"/>
              <a:t>goto </a:t>
            </a:r>
            <a:r>
              <a:rPr lang="en-US" altLang="zh-CN" sz="2800" i="1"/>
              <a:t>B</a:t>
            </a:r>
            <a:r>
              <a:rPr lang="en-US" altLang="zh-CN" sz="2800" baseline="-25000"/>
              <a:t>2</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228600" y="228600"/>
            <a:ext cx="8610600" cy="1143000"/>
          </a:xfrm>
        </p:spPr>
        <p:txBody>
          <a:bodyPr/>
          <a:lstStyle/>
          <a:p>
            <a:r>
              <a:rPr lang="zh-CN" altLang="en-US" b="1" smtClean="0"/>
              <a:t>习        题</a:t>
            </a:r>
            <a:endParaRPr lang="zh-CN" altLang="en-US" b="1" smtClean="0">
              <a:latin typeface="宋体" pitchFamily="2" charset="-122"/>
            </a:endParaRPr>
          </a:p>
        </p:txBody>
      </p:sp>
      <p:sp>
        <p:nvSpPr>
          <p:cNvPr id="144387" name="Rectangle 3"/>
          <p:cNvSpPr>
            <a:spLocks noGrp="1" noChangeArrowheads="1"/>
          </p:cNvSpPr>
          <p:nvPr>
            <p:ph idx="1"/>
          </p:nvPr>
        </p:nvSpPr>
        <p:spPr>
          <a:xfrm>
            <a:off x="287338" y="1438275"/>
            <a:ext cx="8564562" cy="5038725"/>
          </a:xfrm>
          <a:noFill/>
        </p:spPr>
        <p:txBody>
          <a:bodyPr/>
          <a:lstStyle/>
          <a:p>
            <a:r>
              <a:rPr lang="zh-CN" altLang="en-US" b="1" smtClean="0"/>
              <a:t>第一次：9.</a:t>
            </a:r>
            <a:r>
              <a:rPr lang="en-US" altLang="zh-CN" b="1" smtClean="0"/>
              <a:t>12, 9.15</a:t>
            </a:r>
          </a:p>
          <a:p>
            <a:r>
              <a:rPr lang="zh-CN" altLang="en-US" b="1" smtClean="0"/>
              <a:t>第二次：9.</a:t>
            </a:r>
            <a:r>
              <a:rPr lang="en-US" altLang="zh-CN" b="1" smtClean="0"/>
              <a:t>18, 9.25</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16387" name="Rectangle 3"/>
          <p:cNvSpPr>
            <a:spLocks noGrp="1" noChangeArrowheads="1"/>
          </p:cNvSpPr>
          <p:nvPr>
            <p:ph idx="1"/>
          </p:nvPr>
        </p:nvSpPr>
        <p:spPr>
          <a:xfrm>
            <a:off x="287338" y="1438275"/>
            <a:ext cx="8564562" cy="5038725"/>
          </a:xfrm>
          <a:noFill/>
        </p:spPr>
        <p:txBody>
          <a:bodyPr/>
          <a:lstStyle/>
          <a:p>
            <a:pPr>
              <a:spcBef>
                <a:spcPct val="10000"/>
              </a:spcBef>
              <a:buFontTx/>
              <a:buNone/>
            </a:pPr>
            <a:r>
              <a:rPr lang="zh-CN" altLang="en-US" b="1" smtClean="0"/>
              <a:t>全局公共子表达式删除</a:t>
            </a:r>
            <a:r>
              <a:rPr lang="en-US" altLang="zh-CN" b="1" smtClean="0"/>
              <a:t>,  </a:t>
            </a:r>
            <a:r>
              <a:rPr lang="zh-CN" altLang="en-US" b="1" smtClean="0"/>
              <a:t>复写传播</a:t>
            </a:r>
            <a:r>
              <a:rPr lang="en-US" altLang="zh-CN" b="1" smtClean="0"/>
              <a:t>,  </a:t>
            </a:r>
            <a:r>
              <a:rPr lang="zh-CN" altLang="en-US" b="1" smtClean="0"/>
              <a:t>删除死代码</a:t>
            </a:r>
            <a:endParaRPr lang="en-US" altLang="zh-CN" sz="2800" b="1" i="1" smtClean="0"/>
          </a:p>
          <a:p>
            <a:pPr>
              <a:spcBef>
                <a:spcPct val="10000"/>
              </a:spcBef>
              <a:buFontTx/>
              <a:buNone/>
            </a:pPr>
            <a:r>
              <a:rPr lang="en-US" altLang="zh-CN" sz="2800" b="1" i="1" smtClean="0"/>
              <a:t>B</a:t>
            </a:r>
            <a:r>
              <a:rPr lang="en-US" altLang="zh-CN" sz="2800" b="1" baseline="-25000" smtClean="0"/>
              <a:t>5</a:t>
            </a:r>
            <a:r>
              <a:rPr lang="en-US" altLang="zh-CN" b="1" smtClean="0"/>
              <a:t>   x=a[i]; a[i]=a[j]; a[j]=x;</a:t>
            </a:r>
            <a:endParaRPr lang="zh-CN" altLang="en-US" b="1" smtClean="0"/>
          </a:p>
        </p:txBody>
      </p:sp>
      <p:sp>
        <p:nvSpPr>
          <p:cNvPr id="16388" name="Rectangle 4"/>
          <p:cNvSpPr>
            <a:spLocks noChangeArrowheads="1"/>
          </p:cNvSpPr>
          <p:nvPr/>
        </p:nvSpPr>
        <p:spPr bwMode="auto">
          <a:xfrm>
            <a:off x="685800" y="2895600"/>
            <a:ext cx="2227263" cy="3810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t</a:t>
            </a:r>
            <a:r>
              <a:rPr lang="en-US" altLang="zh-CN" sz="2800" baseline="-25000"/>
              <a:t>6</a:t>
            </a:r>
            <a:r>
              <a:rPr lang="en-US" altLang="zh-CN" sz="2800"/>
              <a:t> = 4 </a:t>
            </a:r>
            <a:r>
              <a:rPr lang="en-US" altLang="zh-CN" sz="2800">
                <a:sym typeface="Symbol" pitchFamily="18" charset="2"/>
              </a:rPr>
              <a:t></a:t>
            </a:r>
            <a:r>
              <a:rPr lang="en-US" altLang="zh-CN" sz="2800"/>
              <a:t> i</a:t>
            </a:r>
          </a:p>
          <a:p>
            <a:pPr algn="just">
              <a:lnSpc>
                <a:spcPct val="96000"/>
              </a:lnSpc>
            </a:pPr>
            <a:r>
              <a:rPr lang="en-US" altLang="zh-CN" sz="2800"/>
              <a:t>x = a[t</a:t>
            </a:r>
            <a:r>
              <a:rPr lang="en-US" altLang="zh-CN" sz="2800" baseline="-25000"/>
              <a:t>6</a:t>
            </a:r>
            <a:r>
              <a:rPr lang="en-US" altLang="zh-CN" sz="2800"/>
              <a:t>]</a:t>
            </a:r>
          </a:p>
          <a:p>
            <a:pPr algn="just">
              <a:lnSpc>
                <a:spcPct val="96000"/>
              </a:lnSpc>
            </a:pPr>
            <a:r>
              <a:rPr lang="en-US" altLang="zh-CN" sz="2800"/>
              <a:t>t</a:t>
            </a:r>
            <a:r>
              <a:rPr lang="en-US" altLang="zh-CN" sz="2800" baseline="-25000"/>
              <a:t>7</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i</a:t>
            </a:r>
            <a:r>
              <a:rPr lang="en-US" altLang="zh-CN" sz="2800"/>
              <a:t> </a:t>
            </a:r>
          </a:p>
          <a:p>
            <a:pPr algn="just">
              <a:lnSpc>
                <a:spcPct val="96000"/>
              </a:lnSpc>
            </a:pPr>
            <a:r>
              <a:rPr lang="en-US" altLang="zh-CN" sz="2800"/>
              <a:t>t</a:t>
            </a:r>
            <a:r>
              <a:rPr lang="en-US" altLang="zh-CN" sz="2800" baseline="-25000"/>
              <a:t>8</a:t>
            </a:r>
            <a:r>
              <a:rPr lang="en-US" altLang="zh-CN" sz="2800"/>
              <a:t> = 4 </a:t>
            </a:r>
            <a:r>
              <a:rPr lang="en-US" altLang="zh-CN" sz="2800">
                <a:sym typeface="Symbol" pitchFamily="18" charset="2"/>
              </a:rPr>
              <a:t></a:t>
            </a:r>
            <a:r>
              <a:rPr lang="en-US" altLang="zh-CN" sz="2800"/>
              <a:t> j</a:t>
            </a:r>
          </a:p>
          <a:p>
            <a:pPr algn="just">
              <a:lnSpc>
                <a:spcPct val="96000"/>
              </a:lnSpc>
            </a:pPr>
            <a:r>
              <a:rPr lang="en-US" altLang="zh-CN" sz="2800"/>
              <a:t>t</a:t>
            </a:r>
            <a:r>
              <a:rPr lang="en-US" altLang="zh-CN" sz="2800" baseline="-25000"/>
              <a:t>9</a:t>
            </a:r>
            <a:r>
              <a:rPr lang="en-US" altLang="zh-CN" sz="2800"/>
              <a:t> = a[t</a:t>
            </a:r>
            <a:r>
              <a:rPr lang="en-US" altLang="zh-CN" sz="2800" baseline="-25000"/>
              <a:t>8</a:t>
            </a:r>
            <a:r>
              <a:rPr lang="en-US" altLang="zh-CN" sz="2800"/>
              <a:t>]</a:t>
            </a:r>
          </a:p>
          <a:p>
            <a:pPr algn="just">
              <a:lnSpc>
                <a:spcPct val="96000"/>
              </a:lnSpc>
            </a:pPr>
            <a:r>
              <a:rPr lang="en-US" altLang="zh-CN" sz="2800"/>
              <a:t>a[</a:t>
            </a:r>
            <a:r>
              <a:rPr lang="en-US" altLang="zh-CN" sz="2800">
                <a:solidFill>
                  <a:srgbClr val="FF3399"/>
                </a:solidFill>
              </a:rPr>
              <a:t>t</a:t>
            </a:r>
            <a:r>
              <a:rPr lang="en-US" altLang="zh-CN" sz="2800" baseline="-25000">
                <a:solidFill>
                  <a:srgbClr val="FF3399"/>
                </a:solidFill>
              </a:rPr>
              <a:t>7</a:t>
            </a:r>
            <a:r>
              <a:rPr lang="en-US" altLang="zh-CN" sz="2800"/>
              <a:t>] = t</a:t>
            </a:r>
            <a:r>
              <a:rPr lang="en-US" altLang="zh-CN" sz="2800" baseline="-25000"/>
              <a:t>9</a:t>
            </a:r>
            <a:endParaRPr lang="en-US" altLang="zh-CN" sz="2800"/>
          </a:p>
          <a:p>
            <a:pPr algn="just">
              <a:lnSpc>
                <a:spcPct val="96000"/>
              </a:lnSpc>
            </a:pPr>
            <a:r>
              <a:rPr lang="en-US" altLang="zh-CN" sz="2800"/>
              <a:t>t</a:t>
            </a:r>
            <a:r>
              <a:rPr lang="en-US" altLang="zh-CN" sz="2800" baseline="-25000"/>
              <a:t>10</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j</a:t>
            </a:r>
          </a:p>
          <a:p>
            <a:pPr algn="just">
              <a:lnSpc>
                <a:spcPct val="96000"/>
              </a:lnSpc>
            </a:pPr>
            <a:r>
              <a:rPr lang="en-US" altLang="zh-CN" sz="2800"/>
              <a:t>a[</a:t>
            </a:r>
            <a:r>
              <a:rPr lang="en-US" altLang="zh-CN" sz="2800">
                <a:solidFill>
                  <a:srgbClr val="FF3399"/>
                </a:solidFill>
              </a:rPr>
              <a:t>t</a:t>
            </a:r>
            <a:r>
              <a:rPr lang="en-US" altLang="zh-CN" sz="2800" baseline="-25000">
                <a:solidFill>
                  <a:srgbClr val="FF3399"/>
                </a:solidFill>
              </a:rPr>
              <a:t>10</a:t>
            </a:r>
            <a:r>
              <a:rPr lang="en-US" altLang="zh-CN" sz="2800"/>
              <a:t>] = x</a:t>
            </a:r>
          </a:p>
          <a:p>
            <a:pPr algn="just">
              <a:lnSpc>
                <a:spcPct val="96000"/>
              </a:lnSpc>
            </a:pPr>
            <a:r>
              <a:rPr lang="en-US" altLang="zh-CN" sz="2800"/>
              <a:t>goto </a:t>
            </a:r>
            <a:r>
              <a:rPr lang="en-US" altLang="zh-CN" sz="2800" i="1"/>
              <a:t>B</a:t>
            </a:r>
            <a:r>
              <a:rPr lang="en-US" altLang="zh-CN" sz="2800" baseline="-25000"/>
              <a:t>2</a:t>
            </a:r>
          </a:p>
        </p:txBody>
      </p:sp>
      <p:sp>
        <p:nvSpPr>
          <p:cNvPr id="16389" name="Rectangle 5"/>
          <p:cNvSpPr>
            <a:spLocks noChangeArrowheads="1"/>
          </p:cNvSpPr>
          <p:nvPr/>
        </p:nvSpPr>
        <p:spPr bwMode="auto">
          <a:xfrm>
            <a:off x="3657600" y="2895600"/>
            <a:ext cx="2227263" cy="304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t</a:t>
            </a:r>
            <a:r>
              <a:rPr lang="en-US" altLang="zh-CN" sz="2800" baseline="-25000"/>
              <a:t>6</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i</a:t>
            </a:r>
          </a:p>
          <a:p>
            <a:pPr algn="just">
              <a:lnSpc>
                <a:spcPct val="96000"/>
              </a:lnSpc>
            </a:pPr>
            <a:r>
              <a:rPr lang="en-US" altLang="zh-CN" sz="2800"/>
              <a:t>x = a[</a:t>
            </a:r>
            <a:r>
              <a:rPr lang="en-US" altLang="zh-CN" sz="2800">
                <a:solidFill>
                  <a:srgbClr val="FF3399"/>
                </a:solidFill>
              </a:rPr>
              <a:t>t</a:t>
            </a:r>
            <a:r>
              <a:rPr lang="en-US" altLang="zh-CN" sz="2800" baseline="-25000">
                <a:solidFill>
                  <a:srgbClr val="FF3399"/>
                </a:solidFill>
              </a:rPr>
              <a:t>6</a:t>
            </a:r>
            <a:r>
              <a:rPr lang="en-US" altLang="zh-CN" sz="2800"/>
              <a:t>]</a:t>
            </a:r>
          </a:p>
          <a:p>
            <a:pPr algn="just">
              <a:lnSpc>
                <a:spcPct val="96000"/>
              </a:lnSpc>
            </a:pPr>
            <a:r>
              <a:rPr lang="en-US" altLang="zh-CN" sz="2800"/>
              <a:t>t</a:t>
            </a:r>
            <a:r>
              <a:rPr lang="en-US" altLang="zh-CN" sz="2800" baseline="-25000"/>
              <a:t>8</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j</a:t>
            </a:r>
          </a:p>
          <a:p>
            <a:pPr algn="just">
              <a:lnSpc>
                <a:spcPct val="96000"/>
              </a:lnSpc>
            </a:pPr>
            <a:r>
              <a:rPr lang="en-US" altLang="zh-CN" sz="2800"/>
              <a:t>t</a:t>
            </a:r>
            <a:r>
              <a:rPr lang="en-US" altLang="zh-CN" sz="2800" baseline="-25000"/>
              <a:t>9</a:t>
            </a:r>
            <a:r>
              <a:rPr lang="en-US" altLang="zh-CN" sz="2800"/>
              <a:t> = a[</a:t>
            </a:r>
            <a:r>
              <a:rPr lang="en-US" altLang="zh-CN" sz="2800">
                <a:solidFill>
                  <a:srgbClr val="FF3399"/>
                </a:solidFill>
              </a:rPr>
              <a:t>t</a:t>
            </a:r>
            <a:r>
              <a:rPr lang="en-US" altLang="zh-CN" sz="2800" baseline="-25000">
                <a:solidFill>
                  <a:srgbClr val="FF3399"/>
                </a:solidFill>
              </a:rPr>
              <a:t>8</a:t>
            </a:r>
            <a:r>
              <a:rPr lang="en-US" altLang="zh-CN" sz="2800"/>
              <a:t>]</a:t>
            </a:r>
          </a:p>
          <a:p>
            <a:pPr algn="just">
              <a:lnSpc>
                <a:spcPct val="96000"/>
              </a:lnSpc>
            </a:pPr>
            <a:r>
              <a:rPr lang="en-US" altLang="zh-CN" sz="2800"/>
              <a:t>a[t</a:t>
            </a:r>
            <a:r>
              <a:rPr lang="en-US" altLang="zh-CN" sz="2800" baseline="-25000"/>
              <a:t>6</a:t>
            </a:r>
            <a:r>
              <a:rPr lang="en-US" altLang="zh-CN" sz="2800"/>
              <a:t>] = t</a:t>
            </a:r>
            <a:r>
              <a:rPr lang="en-US" altLang="zh-CN" sz="2800" baseline="-25000"/>
              <a:t>9</a:t>
            </a:r>
            <a:endParaRPr lang="en-US" altLang="zh-CN" sz="2800"/>
          </a:p>
          <a:p>
            <a:pPr algn="just">
              <a:lnSpc>
                <a:spcPct val="96000"/>
              </a:lnSpc>
            </a:pPr>
            <a:r>
              <a:rPr lang="en-US" altLang="zh-CN" sz="2800"/>
              <a:t>a[t</a:t>
            </a:r>
            <a:r>
              <a:rPr lang="en-US" altLang="zh-CN" sz="2800" baseline="-25000"/>
              <a:t>8</a:t>
            </a:r>
            <a:r>
              <a:rPr lang="en-US" altLang="zh-CN" sz="2800"/>
              <a:t>] = x</a:t>
            </a:r>
          </a:p>
          <a:p>
            <a:pPr algn="just">
              <a:lnSpc>
                <a:spcPct val="96000"/>
              </a:lnSpc>
            </a:pPr>
            <a:r>
              <a:rPr lang="en-US" altLang="zh-CN" sz="2800"/>
              <a:t>goto </a:t>
            </a:r>
            <a:r>
              <a:rPr lang="en-US" altLang="zh-CN" sz="2800" i="1"/>
              <a:t>B</a:t>
            </a:r>
            <a:r>
              <a:rPr lang="en-US" altLang="zh-CN" sz="2800" baseline="-25000"/>
              <a:t>2</a:t>
            </a:r>
          </a:p>
        </p:txBody>
      </p:sp>
      <p:sp>
        <p:nvSpPr>
          <p:cNvPr id="16390" name="Rectangle 6"/>
          <p:cNvSpPr>
            <a:spLocks noChangeArrowheads="1"/>
          </p:cNvSpPr>
          <p:nvPr/>
        </p:nvSpPr>
        <p:spPr bwMode="auto">
          <a:xfrm>
            <a:off x="6477000" y="2895600"/>
            <a:ext cx="2227263" cy="2057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x = </a:t>
            </a:r>
            <a:r>
              <a:rPr lang="en-US" altLang="zh-CN" sz="2800">
                <a:solidFill>
                  <a:srgbClr val="00FF00"/>
                </a:solidFill>
              </a:rPr>
              <a:t>a[t</a:t>
            </a:r>
            <a:r>
              <a:rPr lang="en-US" altLang="zh-CN" sz="2800" baseline="-25000">
                <a:solidFill>
                  <a:srgbClr val="00FF00"/>
                </a:solidFill>
              </a:rPr>
              <a:t>2</a:t>
            </a:r>
            <a:r>
              <a:rPr lang="en-US" altLang="zh-CN" sz="2800">
                <a:solidFill>
                  <a:srgbClr val="00FF00"/>
                </a:solidFill>
              </a:rPr>
              <a:t>]</a:t>
            </a:r>
          </a:p>
          <a:p>
            <a:pPr algn="just">
              <a:lnSpc>
                <a:spcPct val="96000"/>
              </a:lnSpc>
            </a:pPr>
            <a:r>
              <a:rPr lang="en-US" altLang="zh-CN" sz="2800"/>
              <a:t>t</a:t>
            </a:r>
            <a:r>
              <a:rPr lang="en-US" altLang="zh-CN" sz="2800" baseline="-25000"/>
              <a:t>9</a:t>
            </a:r>
            <a:r>
              <a:rPr lang="en-US" altLang="zh-CN" sz="2800"/>
              <a:t> = </a:t>
            </a:r>
            <a:r>
              <a:rPr lang="en-US" altLang="zh-CN" sz="2800">
                <a:solidFill>
                  <a:srgbClr val="00FF00"/>
                </a:solidFill>
              </a:rPr>
              <a:t>a[t</a:t>
            </a:r>
            <a:r>
              <a:rPr lang="en-US" altLang="zh-CN" sz="2800" baseline="-25000">
                <a:solidFill>
                  <a:srgbClr val="00FF00"/>
                </a:solidFill>
              </a:rPr>
              <a:t>4</a:t>
            </a:r>
            <a:r>
              <a:rPr lang="en-US" altLang="zh-CN" sz="2800">
                <a:solidFill>
                  <a:srgbClr val="00FF00"/>
                </a:solidFill>
              </a:rPr>
              <a:t>]</a:t>
            </a:r>
          </a:p>
          <a:p>
            <a:pPr algn="just">
              <a:lnSpc>
                <a:spcPct val="96000"/>
              </a:lnSpc>
            </a:pPr>
            <a:r>
              <a:rPr lang="en-US" altLang="zh-CN" sz="2800"/>
              <a:t>a[t</a:t>
            </a:r>
            <a:r>
              <a:rPr lang="en-US" altLang="zh-CN" sz="2800" baseline="-25000"/>
              <a:t>2</a:t>
            </a:r>
            <a:r>
              <a:rPr lang="en-US" altLang="zh-CN" sz="2800"/>
              <a:t>] = </a:t>
            </a:r>
            <a:r>
              <a:rPr lang="en-US" altLang="zh-CN" sz="2800">
                <a:solidFill>
                  <a:srgbClr val="FF3399"/>
                </a:solidFill>
              </a:rPr>
              <a:t>t</a:t>
            </a:r>
            <a:r>
              <a:rPr lang="en-US" altLang="zh-CN" sz="2800" baseline="-25000">
                <a:solidFill>
                  <a:srgbClr val="FF3399"/>
                </a:solidFill>
              </a:rPr>
              <a:t>9</a:t>
            </a:r>
            <a:endParaRPr lang="en-US" altLang="zh-CN" sz="2800">
              <a:solidFill>
                <a:srgbClr val="FF3399"/>
              </a:solidFill>
            </a:endParaRPr>
          </a:p>
          <a:p>
            <a:pPr algn="just">
              <a:lnSpc>
                <a:spcPct val="96000"/>
              </a:lnSpc>
            </a:pPr>
            <a:r>
              <a:rPr lang="en-US" altLang="zh-CN" sz="2800"/>
              <a:t>a[t</a:t>
            </a:r>
            <a:r>
              <a:rPr lang="en-US" altLang="zh-CN" sz="2800" baseline="-25000"/>
              <a:t>4</a:t>
            </a:r>
            <a:r>
              <a:rPr lang="en-US" altLang="zh-CN" sz="2800"/>
              <a:t>] = x</a:t>
            </a:r>
          </a:p>
          <a:p>
            <a:pPr algn="just">
              <a:lnSpc>
                <a:spcPct val="96000"/>
              </a:lnSpc>
            </a:pPr>
            <a:r>
              <a:rPr lang="en-US" altLang="zh-CN" sz="2800"/>
              <a:t>goto </a:t>
            </a:r>
            <a:r>
              <a:rPr lang="en-US" altLang="zh-CN" sz="2800" i="1"/>
              <a:t>B</a:t>
            </a:r>
            <a:r>
              <a:rPr lang="en-US" altLang="zh-CN" sz="2800" baseline="-25000"/>
              <a:t>2</a:t>
            </a:r>
          </a:p>
        </p:txBody>
      </p:sp>
      <p:sp>
        <p:nvSpPr>
          <p:cNvPr id="16391" name="Rectangle 8"/>
          <p:cNvSpPr>
            <a:spLocks noChangeArrowheads="1"/>
          </p:cNvSpPr>
          <p:nvPr/>
        </p:nvSpPr>
        <p:spPr bwMode="auto">
          <a:xfrm>
            <a:off x="6477000" y="5029200"/>
            <a:ext cx="2227263"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x = t</a:t>
            </a:r>
            <a:r>
              <a:rPr lang="en-US" altLang="zh-CN" sz="2800" baseline="-25000"/>
              <a:t>3</a:t>
            </a:r>
            <a:endParaRPr lang="en-US" altLang="zh-CN" sz="2800">
              <a:solidFill>
                <a:srgbClr val="00FF00"/>
              </a:solidFill>
            </a:endParaRPr>
          </a:p>
          <a:p>
            <a:pPr algn="just">
              <a:lnSpc>
                <a:spcPct val="96000"/>
              </a:lnSpc>
            </a:pPr>
            <a:r>
              <a:rPr lang="en-US" altLang="zh-CN" sz="2800"/>
              <a:t>a[t</a:t>
            </a:r>
            <a:r>
              <a:rPr lang="en-US" altLang="zh-CN" sz="2800" baseline="-25000"/>
              <a:t>2</a:t>
            </a:r>
            <a:r>
              <a:rPr lang="en-US" altLang="zh-CN" sz="2800"/>
              <a:t>] = t</a:t>
            </a:r>
            <a:r>
              <a:rPr lang="en-US" altLang="zh-CN" sz="2800" baseline="-25000"/>
              <a:t>5</a:t>
            </a:r>
            <a:endParaRPr lang="en-US" altLang="zh-CN" sz="2800"/>
          </a:p>
          <a:p>
            <a:pPr algn="just">
              <a:lnSpc>
                <a:spcPct val="96000"/>
              </a:lnSpc>
            </a:pPr>
            <a:r>
              <a:rPr lang="en-US" altLang="zh-CN" sz="2800"/>
              <a:t>a[t</a:t>
            </a:r>
            <a:r>
              <a:rPr lang="en-US" altLang="zh-CN" sz="2800" baseline="-25000"/>
              <a:t>4</a:t>
            </a:r>
            <a:r>
              <a:rPr lang="en-US" altLang="zh-CN" sz="2800"/>
              <a:t>] = x</a:t>
            </a:r>
          </a:p>
          <a:p>
            <a:pPr algn="just">
              <a:lnSpc>
                <a:spcPct val="96000"/>
              </a:lnSpc>
            </a:pPr>
            <a:r>
              <a:rPr lang="en-US" altLang="zh-CN" sz="2800"/>
              <a:t>goto </a:t>
            </a:r>
            <a:r>
              <a:rPr lang="en-US" altLang="zh-CN" sz="2800" i="1"/>
              <a:t>B</a:t>
            </a:r>
            <a:r>
              <a:rPr lang="en-US" altLang="zh-CN" sz="2800" baseline="-25000"/>
              <a:t>2</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17411" name="Rectangle 3"/>
          <p:cNvSpPr>
            <a:spLocks noGrp="1" noChangeArrowheads="1"/>
          </p:cNvSpPr>
          <p:nvPr>
            <p:ph idx="1"/>
          </p:nvPr>
        </p:nvSpPr>
        <p:spPr>
          <a:xfrm>
            <a:off x="287338" y="1438275"/>
            <a:ext cx="8564562" cy="5038725"/>
          </a:xfrm>
          <a:noFill/>
        </p:spPr>
        <p:txBody>
          <a:bodyPr/>
          <a:lstStyle/>
          <a:p>
            <a:pPr>
              <a:spcBef>
                <a:spcPct val="10000"/>
              </a:spcBef>
              <a:buFontTx/>
              <a:buNone/>
            </a:pPr>
            <a:r>
              <a:rPr lang="zh-CN" altLang="en-US" b="1" smtClean="0"/>
              <a:t>公共子表达式删除、复写传播、删除死代码</a:t>
            </a:r>
            <a:endParaRPr lang="en-US" altLang="zh-CN" sz="2800" b="1" i="1" smtClean="0"/>
          </a:p>
          <a:p>
            <a:pPr>
              <a:spcBef>
                <a:spcPct val="10000"/>
              </a:spcBef>
              <a:buFontTx/>
              <a:buNone/>
            </a:pPr>
            <a:r>
              <a:rPr lang="en-US" altLang="zh-CN" sz="2800" b="1" i="1" smtClean="0"/>
              <a:t>B</a:t>
            </a:r>
            <a:r>
              <a:rPr lang="en-US" altLang="zh-CN" sz="2800" b="1" baseline="-25000" smtClean="0"/>
              <a:t>6</a:t>
            </a:r>
            <a:r>
              <a:rPr lang="en-US" altLang="zh-CN" b="1" smtClean="0"/>
              <a:t>   x = a[i]; a[i] = a[n]; a[n] = x;</a:t>
            </a:r>
            <a:endParaRPr lang="zh-CN" altLang="en-US" b="1" smtClean="0"/>
          </a:p>
        </p:txBody>
      </p:sp>
      <p:sp>
        <p:nvSpPr>
          <p:cNvPr id="17412" name="Rectangle 4"/>
          <p:cNvSpPr>
            <a:spLocks noChangeArrowheads="1"/>
          </p:cNvSpPr>
          <p:nvPr/>
        </p:nvSpPr>
        <p:spPr bwMode="auto">
          <a:xfrm>
            <a:off x="685800" y="2895600"/>
            <a:ext cx="2227263" cy="3429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t</a:t>
            </a:r>
            <a:r>
              <a:rPr lang="en-US" altLang="zh-CN" sz="2800" baseline="-30000"/>
              <a:t>11</a:t>
            </a:r>
            <a:r>
              <a:rPr lang="en-US" altLang="zh-CN" sz="2800"/>
              <a:t> = 4 </a:t>
            </a:r>
            <a:r>
              <a:rPr lang="en-US" altLang="zh-CN" sz="2800">
                <a:sym typeface="Symbol" pitchFamily="18" charset="2"/>
              </a:rPr>
              <a:t></a:t>
            </a:r>
            <a:r>
              <a:rPr lang="en-US" altLang="zh-CN" sz="2800"/>
              <a:t> i</a:t>
            </a:r>
          </a:p>
          <a:p>
            <a:pPr algn="just">
              <a:lnSpc>
                <a:spcPct val="96000"/>
              </a:lnSpc>
            </a:pPr>
            <a:r>
              <a:rPr lang="en-US" altLang="zh-CN" sz="2800"/>
              <a:t>x = a[t</a:t>
            </a:r>
            <a:r>
              <a:rPr lang="en-US" altLang="zh-CN" sz="2800" baseline="-30000"/>
              <a:t>11</a:t>
            </a:r>
            <a:r>
              <a:rPr lang="en-US" altLang="zh-CN" sz="2800"/>
              <a:t>]</a:t>
            </a:r>
          </a:p>
          <a:p>
            <a:pPr algn="just">
              <a:lnSpc>
                <a:spcPct val="96000"/>
              </a:lnSpc>
            </a:pPr>
            <a:r>
              <a:rPr lang="en-US" altLang="zh-CN" sz="2800"/>
              <a:t>t</a:t>
            </a:r>
            <a:r>
              <a:rPr lang="en-US" altLang="zh-CN" sz="2800" baseline="-30000"/>
              <a:t>12</a:t>
            </a:r>
            <a:r>
              <a:rPr lang="en-US" altLang="zh-CN" sz="2800"/>
              <a:t> = 4 </a:t>
            </a:r>
            <a:r>
              <a:rPr lang="en-US" altLang="zh-CN" sz="2800">
                <a:sym typeface="Symbol" pitchFamily="18" charset="2"/>
              </a:rPr>
              <a:t></a:t>
            </a:r>
            <a:r>
              <a:rPr lang="en-US" altLang="zh-CN" sz="2800"/>
              <a:t> i </a:t>
            </a:r>
          </a:p>
          <a:p>
            <a:pPr algn="just">
              <a:lnSpc>
                <a:spcPct val="96000"/>
              </a:lnSpc>
            </a:pPr>
            <a:r>
              <a:rPr lang="en-US" altLang="zh-CN" sz="2800"/>
              <a:t>t</a:t>
            </a:r>
            <a:r>
              <a:rPr lang="en-US" altLang="zh-CN" sz="2800" baseline="-30000"/>
              <a:t>13</a:t>
            </a:r>
            <a:r>
              <a:rPr lang="en-US" altLang="zh-CN" sz="2800"/>
              <a:t> = 4 </a:t>
            </a:r>
            <a:r>
              <a:rPr lang="en-US" altLang="zh-CN" sz="2800">
                <a:sym typeface="Symbol" pitchFamily="18" charset="2"/>
              </a:rPr>
              <a:t></a:t>
            </a:r>
            <a:r>
              <a:rPr lang="en-US" altLang="zh-CN" sz="2800"/>
              <a:t> n</a:t>
            </a:r>
          </a:p>
          <a:p>
            <a:pPr algn="just">
              <a:lnSpc>
                <a:spcPct val="96000"/>
              </a:lnSpc>
            </a:pPr>
            <a:r>
              <a:rPr lang="en-US" altLang="zh-CN" sz="2800"/>
              <a:t>t</a:t>
            </a:r>
            <a:r>
              <a:rPr lang="en-US" altLang="zh-CN" sz="2800" baseline="-30000"/>
              <a:t>14</a:t>
            </a:r>
            <a:r>
              <a:rPr lang="en-US" altLang="zh-CN" sz="2800"/>
              <a:t> = a[t</a:t>
            </a:r>
            <a:r>
              <a:rPr lang="en-US" altLang="zh-CN" sz="2800" baseline="-30000"/>
              <a:t>13</a:t>
            </a:r>
            <a:r>
              <a:rPr lang="en-US" altLang="zh-CN" sz="2800"/>
              <a:t>]</a:t>
            </a:r>
          </a:p>
          <a:p>
            <a:pPr algn="just">
              <a:lnSpc>
                <a:spcPct val="96000"/>
              </a:lnSpc>
            </a:pPr>
            <a:r>
              <a:rPr lang="en-US" altLang="zh-CN" sz="2800"/>
              <a:t>a[t</a:t>
            </a:r>
            <a:r>
              <a:rPr lang="en-US" altLang="zh-CN" sz="2800" baseline="-30000"/>
              <a:t>12</a:t>
            </a:r>
            <a:r>
              <a:rPr lang="en-US" altLang="zh-CN" sz="2800"/>
              <a:t>] = t</a:t>
            </a:r>
            <a:r>
              <a:rPr lang="en-US" altLang="zh-CN" sz="2800" baseline="-30000"/>
              <a:t>14</a:t>
            </a:r>
            <a:endParaRPr lang="en-US" altLang="zh-CN" sz="2800"/>
          </a:p>
          <a:p>
            <a:pPr algn="just">
              <a:lnSpc>
                <a:spcPct val="96000"/>
              </a:lnSpc>
            </a:pPr>
            <a:r>
              <a:rPr lang="en-US" altLang="zh-CN" sz="2800"/>
              <a:t>t</a:t>
            </a:r>
            <a:r>
              <a:rPr lang="en-US" altLang="zh-CN" sz="2800" baseline="-30000"/>
              <a:t>15</a:t>
            </a:r>
            <a:r>
              <a:rPr lang="en-US" altLang="zh-CN" sz="2800"/>
              <a:t> = 4 </a:t>
            </a:r>
            <a:r>
              <a:rPr lang="en-US" altLang="zh-CN" sz="2800">
                <a:sym typeface="Symbol" pitchFamily="18" charset="2"/>
              </a:rPr>
              <a:t></a:t>
            </a:r>
            <a:r>
              <a:rPr lang="en-US" altLang="zh-CN" sz="2800"/>
              <a:t> n </a:t>
            </a:r>
          </a:p>
          <a:p>
            <a:pPr algn="just">
              <a:lnSpc>
                <a:spcPct val="96000"/>
              </a:lnSpc>
            </a:pPr>
            <a:r>
              <a:rPr lang="en-US" altLang="zh-CN" sz="2800"/>
              <a:t>a[t</a:t>
            </a:r>
            <a:r>
              <a:rPr lang="en-US" altLang="zh-CN" sz="2800" baseline="-30000"/>
              <a:t>15</a:t>
            </a:r>
            <a:r>
              <a:rPr lang="en-US" altLang="zh-CN" sz="2800"/>
              <a:t>] = x </a:t>
            </a:r>
          </a:p>
        </p:txBody>
      </p:sp>
      <p:sp>
        <p:nvSpPr>
          <p:cNvPr id="17413" name="Rectangle 7"/>
          <p:cNvSpPr>
            <a:spLocks noChangeArrowheads="1"/>
          </p:cNvSpPr>
          <p:nvPr/>
        </p:nvSpPr>
        <p:spPr bwMode="auto">
          <a:xfrm>
            <a:off x="5181600" y="3352800"/>
            <a:ext cx="2227263"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x = t</a:t>
            </a:r>
            <a:r>
              <a:rPr lang="en-US" altLang="zh-CN" sz="2800" baseline="-30000"/>
              <a:t>3</a:t>
            </a:r>
            <a:endParaRPr lang="en-US" altLang="zh-CN" sz="2800"/>
          </a:p>
          <a:p>
            <a:pPr algn="just">
              <a:lnSpc>
                <a:spcPct val="96000"/>
              </a:lnSpc>
            </a:pPr>
            <a:r>
              <a:rPr lang="en-US" altLang="zh-CN" sz="2800"/>
              <a:t>t</a:t>
            </a:r>
            <a:r>
              <a:rPr lang="en-US" altLang="zh-CN" sz="2800" baseline="-30000"/>
              <a:t>14</a:t>
            </a:r>
            <a:r>
              <a:rPr lang="en-US" altLang="zh-CN" sz="2800"/>
              <a:t> = a[t</a:t>
            </a:r>
            <a:r>
              <a:rPr lang="en-US" altLang="zh-CN" sz="2800" baseline="-30000"/>
              <a:t>1</a:t>
            </a:r>
            <a:r>
              <a:rPr lang="en-US" altLang="zh-CN" sz="2800"/>
              <a:t>]</a:t>
            </a:r>
          </a:p>
          <a:p>
            <a:pPr algn="just">
              <a:lnSpc>
                <a:spcPct val="96000"/>
              </a:lnSpc>
            </a:pPr>
            <a:r>
              <a:rPr lang="en-US" altLang="zh-CN" sz="2800"/>
              <a:t>a[t</a:t>
            </a:r>
            <a:r>
              <a:rPr lang="en-US" altLang="zh-CN" sz="2800" baseline="-30000"/>
              <a:t>2</a:t>
            </a:r>
            <a:r>
              <a:rPr lang="en-US" altLang="zh-CN" sz="2800"/>
              <a:t>] = t</a:t>
            </a:r>
            <a:r>
              <a:rPr lang="en-US" altLang="zh-CN" sz="2800" baseline="-30000"/>
              <a:t>14</a:t>
            </a:r>
            <a:endParaRPr lang="en-US" altLang="zh-CN" sz="2800"/>
          </a:p>
          <a:p>
            <a:pPr algn="just">
              <a:lnSpc>
                <a:spcPct val="96000"/>
              </a:lnSpc>
            </a:pPr>
            <a:r>
              <a:rPr lang="en-US" altLang="zh-CN" sz="2800"/>
              <a:t>a[t</a:t>
            </a:r>
            <a:r>
              <a:rPr lang="en-US" altLang="zh-CN" sz="2800" baseline="-30000"/>
              <a:t>1</a:t>
            </a:r>
            <a:r>
              <a:rPr lang="en-US" altLang="zh-CN" sz="2800"/>
              <a:t>] = x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228600"/>
            <a:ext cx="8229600" cy="609600"/>
          </a:xfrm>
        </p:spPr>
        <p:txBody>
          <a:bodyPr>
            <a:normAutofit fontScale="90000"/>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grpSp>
        <p:nvGrpSpPr>
          <p:cNvPr id="18435" name="Group 25"/>
          <p:cNvGrpSpPr>
            <a:grpSpLocks/>
          </p:cNvGrpSpPr>
          <p:nvPr/>
        </p:nvGrpSpPr>
        <p:grpSpPr bwMode="auto">
          <a:xfrm>
            <a:off x="304800" y="838200"/>
            <a:ext cx="8151813" cy="5945188"/>
            <a:chOff x="192" y="528"/>
            <a:chExt cx="5135" cy="3745"/>
          </a:xfrm>
        </p:grpSpPr>
        <p:sp>
          <p:nvSpPr>
            <p:cNvPr id="18436" name="Rectangle 4"/>
            <p:cNvSpPr>
              <a:spLocks noChangeArrowheads="1"/>
            </p:cNvSpPr>
            <p:nvPr/>
          </p:nvSpPr>
          <p:spPr bwMode="auto">
            <a:xfrm>
              <a:off x="2028" y="543"/>
              <a:ext cx="1423" cy="68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i = m </a:t>
              </a:r>
              <a:r>
                <a:rPr lang="en-US" altLang="zh-CN" sz="2400">
                  <a:sym typeface="Symbol" pitchFamily="18" charset="2"/>
                </a:rPr>
                <a:t></a:t>
              </a:r>
              <a:r>
                <a:rPr lang="en-US" altLang="zh-CN" sz="2400"/>
                <a:t>1</a:t>
              </a:r>
            </a:p>
            <a:p>
              <a:pPr algn="just">
                <a:lnSpc>
                  <a:spcPct val="70000"/>
                </a:lnSpc>
              </a:pPr>
              <a:r>
                <a:rPr lang="en-US" altLang="zh-CN" sz="2400"/>
                <a:t>j = n</a:t>
              </a:r>
            </a:p>
            <a:p>
              <a:pPr algn="just">
                <a:lnSpc>
                  <a:spcPct val="70000"/>
                </a:lnSpc>
              </a:pPr>
              <a:r>
                <a:rPr lang="en-US" altLang="zh-CN" sz="2400"/>
                <a:t>t</a:t>
              </a:r>
              <a:r>
                <a:rPr lang="en-US" altLang="zh-CN" sz="2400" baseline="-25000"/>
                <a:t>1</a:t>
              </a:r>
              <a:r>
                <a:rPr lang="en-US" altLang="zh-CN" sz="2400"/>
                <a:t> = 4 </a:t>
              </a:r>
              <a:r>
                <a:rPr lang="en-US" altLang="zh-CN" sz="2400">
                  <a:sym typeface="Symbol" pitchFamily="18" charset="2"/>
                </a:rPr>
                <a:t></a:t>
              </a:r>
              <a:r>
                <a:rPr lang="en-US" altLang="zh-CN" sz="2400"/>
                <a:t> n</a:t>
              </a:r>
            </a:p>
            <a:p>
              <a:pPr algn="just">
                <a:lnSpc>
                  <a:spcPct val="70000"/>
                </a:lnSpc>
              </a:pPr>
              <a:r>
                <a:rPr lang="en-US" altLang="zh-CN" sz="2400"/>
                <a:t>v = </a:t>
              </a:r>
              <a:r>
                <a:rPr lang="en-US" altLang="zh-CN" sz="2400">
                  <a:solidFill>
                    <a:srgbClr val="00FF00"/>
                  </a:solidFill>
                </a:rPr>
                <a:t>a[t</a:t>
              </a:r>
              <a:r>
                <a:rPr lang="en-US" altLang="zh-CN" sz="2400" baseline="-25000">
                  <a:solidFill>
                    <a:srgbClr val="00FF00"/>
                  </a:solidFill>
                </a:rPr>
                <a:t>1</a:t>
              </a:r>
              <a:r>
                <a:rPr lang="en-US" altLang="zh-CN" sz="2400">
                  <a:solidFill>
                    <a:srgbClr val="00FF00"/>
                  </a:solidFill>
                </a:rPr>
                <a:t>]</a:t>
              </a:r>
            </a:p>
          </p:txBody>
        </p:sp>
        <p:sp>
          <p:nvSpPr>
            <p:cNvPr id="18437" name="Rectangle 5"/>
            <p:cNvSpPr>
              <a:spLocks noChangeArrowheads="1"/>
            </p:cNvSpPr>
            <p:nvPr/>
          </p:nvSpPr>
          <p:spPr bwMode="auto">
            <a:xfrm>
              <a:off x="2025" y="1499"/>
              <a:ext cx="1438" cy="6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i = i + 1</a:t>
              </a:r>
            </a:p>
            <a:p>
              <a:pPr algn="just">
                <a:lnSpc>
                  <a:spcPct val="70000"/>
                </a:lnSpc>
              </a:pPr>
              <a:r>
                <a:rPr lang="en-US" altLang="zh-CN" sz="2400"/>
                <a:t>t</a:t>
              </a:r>
              <a:r>
                <a:rPr lang="en-US" altLang="zh-CN" sz="2400" baseline="-25000"/>
                <a:t>2</a:t>
              </a:r>
              <a:r>
                <a:rPr lang="en-US" altLang="zh-CN" sz="2400"/>
                <a:t> = 4 </a:t>
              </a:r>
              <a:r>
                <a:rPr lang="en-US" altLang="zh-CN" sz="2400">
                  <a:sym typeface="Symbol" pitchFamily="18" charset="2"/>
                </a:rPr>
                <a:t></a:t>
              </a:r>
              <a:r>
                <a:rPr lang="en-US" altLang="zh-CN" sz="2400"/>
                <a:t> i</a:t>
              </a:r>
            </a:p>
            <a:p>
              <a:pPr algn="just">
                <a:lnSpc>
                  <a:spcPct val="70000"/>
                </a:lnSpc>
              </a:pPr>
              <a:r>
                <a:rPr lang="en-US" altLang="zh-CN" sz="2400"/>
                <a:t>t</a:t>
              </a:r>
              <a:r>
                <a:rPr lang="en-US" altLang="zh-CN" sz="2400" baseline="-25000"/>
                <a:t>3</a:t>
              </a:r>
              <a:r>
                <a:rPr lang="en-US" altLang="zh-CN" sz="2400"/>
                <a:t> = a[t</a:t>
              </a:r>
              <a:r>
                <a:rPr lang="en-US" altLang="zh-CN" sz="2400" baseline="-25000"/>
                <a:t>2</a:t>
              </a:r>
              <a:r>
                <a:rPr lang="en-US" altLang="zh-CN" sz="2400"/>
                <a:t>]</a:t>
              </a:r>
            </a:p>
            <a:p>
              <a:pPr algn="just">
                <a:lnSpc>
                  <a:spcPct val="70000"/>
                </a:lnSpc>
              </a:pPr>
              <a:r>
                <a:rPr lang="en-US" altLang="zh-CN" sz="2400"/>
                <a:t>if t</a:t>
              </a:r>
              <a:r>
                <a:rPr lang="en-US" altLang="zh-CN" sz="2400" baseline="-25000"/>
                <a:t>3</a:t>
              </a:r>
              <a:r>
                <a:rPr lang="en-US" altLang="zh-CN" sz="2400"/>
                <a:t> </a:t>
              </a:r>
              <a:r>
                <a:rPr lang="en-US" altLang="zh-CN" sz="2800"/>
                <a:t>&lt;</a:t>
              </a:r>
              <a:r>
                <a:rPr lang="en-US" altLang="zh-CN" sz="2400"/>
                <a:t> v goto </a:t>
              </a:r>
              <a:r>
                <a:rPr lang="en-US" altLang="zh-CN" sz="2400" i="1"/>
                <a:t>B</a:t>
              </a:r>
              <a:r>
                <a:rPr lang="en-US" altLang="zh-CN" sz="2400" baseline="-25000"/>
                <a:t>2</a:t>
              </a:r>
            </a:p>
          </p:txBody>
        </p:sp>
        <p:sp>
          <p:nvSpPr>
            <p:cNvPr id="18438" name="Rectangle 6"/>
            <p:cNvSpPr>
              <a:spLocks noChangeArrowheads="1"/>
            </p:cNvSpPr>
            <p:nvPr/>
          </p:nvSpPr>
          <p:spPr bwMode="auto">
            <a:xfrm>
              <a:off x="3558" y="528"/>
              <a:ext cx="33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r>
                <a:rPr lang="en-US" altLang="zh-CN" sz="2400" i="1"/>
                <a:t>B</a:t>
              </a:r>
              <a:r>
                <a:rPr lang="en-US" altLang="zh-CN" sz="2400" baseline="-25000"/>
                <a:t>1</a:t>
              </a:r>
              <a:endParaRPr lang="en-US" altLang="zh-CN" sz="2400"/>
            </a:p>
          </p:txBody>
        </p:sp>
        <p:sp>
          <p:nvSpPr>
            <p:cNvPr id="18439" name="Rectangle 7"/>
            <p:cNvSpPr>
              <a:spLocks noChangeArrowheads="1"/>
            </p:cNvSpPr>
            <p:nvPr/>
          </p:nvSpPr>
          <p:spPr bwMode="auto">
            <a:xfrm>
              <a:off x="3427" y="1421"/>
              <a:ext cx="52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18440" name="Rectangle 8"/>
            <p:cNvSpPr>
              <a:spLocks noChangeArrowheads="1"/>
            </p:cNvSpPr>
            <p:nvPr/>
          </p:nvSpPr>
          <p:spPr bwMode="auto">
            <a:xfrm>
              <a:off x="2040" y="2464"/>
              <a:ext cx="1437" cy="68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j = j </a:t>
              </a:r>
              <a:r>
                <a:rPr lang="en-US" altLang="zh-CN" sz="2400">
                  <a:sym typeface="Symbol" pitchFamily="18" charset="2"/>
                </a:rPr>
                <a:t></a:t>
              </a:r>
              <a:r>
                <a:rPr lang="en-US" altLang="zh-CN" sz="2400"/>
                <a:t>1</a:t>
              </a:r>
            </a:p>
            <a:p>
              <a:pPr algn="just">
                <a:lnSpc>
                  <a:spcPct val="70000"/>
                </a:lnSpc>
              </a:pPr>
              <a:r>
                <a:rPr lang="en-US" altLang="zh-CN" sz="2400"/>
                <a:t>t</a:t>
              </a:r>
              <a:r>
                <a:rPr lang="en-US" altLang="zh-CN" sz="2400" baseline="-25000"/>
                <a:t>4</a:t>
              </a:r>
              <a:r>
                <a:rPr lang="en-US" altLang="zh-CN" sz="2400"/>
                <a:t> = 4 </a:t>
              </a:r>
              <a:r>
                <a:rPr lang="en-US" altLang="zh-CN" sz="2400">
                  <a:sym typeface="Symbol" pitchFamily="18" charset="2"/>
                </a:rPr>
                <a:t></a:t>
              </a:r>
              <a:r>
                <a:rPr lang="en-US" altLang="zh-CN" sz="2400"/>
                <a:t> j</a:t>
              </a:r>
            </a:p>
            <a:p>
              <a:pPr algn="just">
                <a:lnSpc>
                  <a:spcPct val="70000"/>
                </a:lnSpc>
              </a:pPr>
              <a:r>
                <a:rPr lang="en-US" altLang="zh-CN" sz="2400"/>
                <a:t>t</a:t>
              </a:r>
              <a:r>
                <a:rPr lang="en-US" altLang="zh-CN" sz="2400" baseline="-25000"/>
                <a:t>5</a:t>
              </a:r>
              <a:r>
                <a:rPr lang="en-US" altLang="zh-CN" sz="2400"/>
                <a:t> = a[t</a:t>
              </a:r>
              <a:r>
                <a:rPr lang="en-US" altLang="zh-CN" sz="2400" baseline="-25000"/>
                <a:t>4</a:t>
              </a:r>
              <a:r>
                <a:rPr lang="en-US" altLang="zh-CN" sz="2400"/>
                <a:t>]</a:t>
              </a:r>
            </a:p>
            <a:p>
              <a:pPr algn="just">
                <a:lnSpc>
                  <a:spcPct val="70000"/>
                </a:lnSpc>
              </a:pPr>
              <a:r>
                <a:rPr lang="en-US" altLang="zh-CN" sz="2400"/>
                <a:t>if t</a:t>
              </a:r>
              <a:r>
                <a:rPr lang="en-US" altLang="zh-CN" sz="2400" baseline="-25000"/>
                <a:t>5</a:t>
              </a:r>
              <a:r>
                <a:rPr lang="en-US" altLang="zh-CN" sz="2400"/>
                <a:t> &gt; v goto </a:t>
              </a:r>
              <a:r>
                <a:rPr lang="en-US" altLang="zh-CN" sz="2400" i="1"/>
                <a:t>B</a:t>
              </a:r>
              <a:r>
                <a:rPr lang="en-US" altLang="zh-CN" sz="2400" baseline="-25000"/>
                <a:t>3</a:t>
              </a:r>
            </a:p>
          </p:txBody>
        </p:sp>
        <p:sp>
          <p:nvSpPr>
            <p:cNvPr id="18441" name="Line 9"/>
            <p:cNvSpPr>
              <a:spLocks noChangeShapeType="1"/>
            </p:cNvSpPr>
            <p:nvPr/>
          </p:nvSpPr>
          <p:spPr bwMode="auto">
            <a:xfrm>
              <a:off x="2727" y="1233"/>
              <a:ext cx="0"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8442" name="Line 10"/>
            <p:cNvSpPr>
              <a:spLocks noChangeShapeType="1"/>
            </p:cNvSpPr>
            <p:nvPr/>
          </p:nvSpPr>
          <p:spPr bwMode="auto">
            <a:xfrm>
              <a:off x="2713" y="2198"/>
              <a:ext cx="0"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8443" name="Rectangle 11"/>
            <p:cNvSpPr>
              <a:spLocks noChangeArrowheads="1"/>
            </p:cNvSpPr>
            <p:nvPr/>
          </p:nvSpPr>
          <p:spPr bwMode="auto">
            <a:xfrm>
              <a:off x="2040" y="3440"/>
              <a:ext cx="1450" cy="2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0" bIns="0"/>
            <a:lstStyle/>
            <a:p>
              <a:pPr algn="just">
                <a:lnSpc>
                  <a:spcPct val="96000"/>
                </a:lnSpc>
              </a:pPr>
              <a:r>
                <a:rPr lang="en-US" altLang="zh-CN" sz="2400"/>
                <a:t>if i &gt;= j goto </a:t>
              </a:r>
              <a:r>
                <a:rPr lang="en-US" altLang="zh-CN" sz="2400" i="1"/>
                <a:t>B</a:t>
              </a:r>
              <a:r>
                <a:rPr lang="en-US" altLang="zh-CN" sz="2400" baseline="-25000"/>
                <a:t>6</a:t>
              </a:r>
            </a:p>
          </p:txBody>
        </p:sp>
        <p:sp>
          <p:nvSpPr>
            <p:cNvPr id="18444" name="Line 12"/>
            <p:cNvSpPr>
              <a:spLocks noChangeShapeType="1"/>
            </p:cNvSpPr>
            <p:nvPr/>
          </p:nvSpPr>
          <p:spPr bwMode="auto">
            <a:xfrm>
              <a:off x="2713" y="3163"/>
              <a:ext cx="0" cy="26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8445" name="Rectangle 13"/>
            <p:cNvSpPr>
              <a:spLocks noChangeArrowheads="1"/>
            </p:cNvSpPr>
            <p:nvPr/>
          </p:nvSpPr>
          <p:spPr bwMode="auto">
            <a:xfrm>
              <a:off x="624" y="3984"/>
              <a:ext cx="1475" cy="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endParaRPr lang="en-US" altLang="zh-CN" sz="1000" b="0" baseline="-25000"/>
            </a:p>
          </p:txBody>
        </p:sp>
        <p:sp>
          <p:nvSpPr>
            <p:cNvPr id="18446" name="Rectangle 14"/>
            <p:cNvSpPr>
              <a:spLocks noChangeArrowheads="1"/>
            </p:cNvSpPr>
            <p:nvPr/>
          </p:nvSpPr>
          <p:spPr bwMode="auto">
            <a:xfrm>
              <a:off x="3493" y="3360"/>
              <a:ext cx="5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18447" name="Rectangle 15"/>
            <p:cNvSpPr>
              <a:spLocks noChangeArrowheads="1"/>
            </p:cNvSpPr>
            <p:nvPr/>
          </p:nvSpPr>
          <p:spPr bwMode="auto">
            <a:xfrm>
              <a:off x="3452" y="2386"/>
              <a:ext cx="52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sp>
          <p:nvSpPr>
            <p:cNvPr id="18448" name="Rectangle 16"/>
            <p:cNvSpPr>
              <a:spLocks noChangeArrowheads="1"/>
            </p:cNvSpPr>
            <p:nvPr/>
          </p:nvSpPr>
          <p:spPr bwMode="auto">
            <a:xfrm>
              <a:off x="192" y="3840"/>
              <a:ext cx="43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5</a:t>
              </a:r>
              <a:endParaRPr lang="en-US" altLang="zh-CN" sz="2400"/>
            </a:p>
          </p:txBody>
        </p:sp>
        <p:sp>
          <p:nvSpPr>
            <p:cNvPr id="18449" name="Rectangle 17"/>
            <p:cNvSpPr>
              <a:spLocks noChangeArrowheads="1"/>
            </p:cNvSpPr>
            <p:nvPr/>
          </p:nvSpPr>
          <p:spPr bwMode="auto">
            <a:xfrm>
              <a:off x="3312" y="3984"/>
              <a:ext cx="1435" cy="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endParaRPr lang="en-US" altLang="zh-CN" sz="1000" b="0" baseline="-25000"/>
            </a:p>
          </p:txBody>
        </p:sp>
        <p:sp>
          <p:nvSpPr>
            <p:cNvPr id="18450" name="Line 18"/>
            <p:cNvSpPr>
              <a:spLocks noChangeShapeType="1"/>
            </p:cNvSpPr>
            <p:nvPr/>
          </p:nvSpPr>
          <p:spPr bwMode="auto">
            <a:xfrm flipH="1">
              <a:off x="1296" y="3696"/>
              <a:ext cx="1263" cy="24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8451" name="Line 19"/>
            <p:cNvSpPr>
              <a:spLocks noChangeShapeType="1"/>
            </p:cNvSpPr>
            <p:nvPr/>
          </p:nvSpPr>
          <p:spPr bwMode="auto">
            <a:xfrm>
              <a:off x="2880" y="3696"/>
              <a:ext cx="1250" cy="24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8452" name="Rectangle 20"/>
            <p:cNvSpPr>
              <a:spLocks noChangeArrowheads="1"/>
            </p:cNvSpPr>
            <p:nvPr/>
          </p:nvSpPr>
          <p:spPr bwMode="auto">
            <a:xfrm>
              <a:off x="4800" y="3888"/>
              <a:ext cx="52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6</a:t>
              </a:r>
              <a:endParaRPr lang="en-US" altLang="zh-CN" sz="2400"/>
            </a:p>
          </p:txBody>
        </p:sp>
        <p:sp>
          <p:nvSpPr>
            <p:cNvPr id="18453" name="Freeform 21"/>
            <p:cNvSpPr>
              <a:spLocks/>
            </p:cNvSpPr>
            <p:nvPr/>
          </p:nvSpPr>
          <p:spPr bwMode="auto">
            <a:xfrm>
              <a:off x="1447" y="1366"/>
              <a:ext cx="645" cy="952"/>
            </a:xfrm>
            <a:custGeom>
              <a:avLst/>
              <a:gdLst>
                <a:gd name="T0" fmla="*/ 460 w 722"/>
                <a:gd name="T1" fmla="*/ 234 h 1447"/>
                <a:gd name="T2" fmla="*/ 250 w 722"/>
                <a:gd name="T3" fmla="*/ 271 h 1447"/>
                <a:gd name="T4" fmla="*/ 88 w 722"/>
                <a:gd name="T5" fmla="*/ 234 h 1447"/>
                <a:gd name="T6" fmla="*/ 3 w 722"/>
                <a:gd name="T7" fmla="*/ 131 h 1447"/>
                <a:gd name="T8" fmla="*/ 97 w 722"/>
                <a:gd name="T9" fmla="*/ 30 h 1447"/>
                <a:gd name="T10" fmla="*/ 270 w 722"/>
                <a:gd name="T11" fmla="*/ 1 h 1447"/>
                <a:gd name="T12" fmla="*/ 422 w 722"/>
                <a:gd name="T13" fmla="*/ 38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54" name="Freeform 22"/>
            <p:cNvSpPr>
              <a:spLocks/>
            </p:cNvSpPr>
            <p:nvPr/>
          </p:nvSpPr>
          <p:spPr bwMode="auto">
            <a:xfrm>
              <a:off x="1485" y="2333"/>
              <a:ext cx="634" cy="950"/>
            </a:xfrm>
            <a:custGeom>
              <a:avLst/>
              <a:gdLst>
                <a:gd name="T0" fmla="*/ 429 w 722"/>
                <a:gd name="T1" fmla="*/ 232 h 1447"/>
                <a:gd name="T2" fmla="*/ 233 w 722"/>
                <a:gd name="T3" fmla="*/ 269 h 1447"/>
                <a:gd name="T4" fmla="*/ 82 w 722"/>
                <a:gd name="T5" fmla="*/ 232 h 1447"/>
                <a:gd name="T6" fmla="*/ 3 w 722"/>
                <a:gd name="T7" fmla="*/ 130 h 1447"/>
                <a:gd name="T8" fmla="*/ 91 w 722"/>
                <a:gd name="T9" fmla="*/ 30 h 1447"/>
                <a:gd name="T10" fmla="*/ 251 w 722"/>
                <a:gd name="T11" fmla="*/ 1 h 1447"/>
                <a:gd name="T12" fmla="*/ 393 w 722"/>
                <a:gd name="T13" fmla="*/ 37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55" name="Freeform 23"/>
            <p:cNvSpPr>
              <a:spLocks/>
            </p:cNvSpPr>
            <p:nvPr/>
          </p:nvSpPr>
          <p:spPr bwMode="auto">
            <a:xfrm>
              <a:off x="476" y="1137"/>
              <a:ext cx="1803" cy="3136"/>
            </a:xfrm>
            <a:custGeom>
              <a:avLst/>
              <a:gdLst>
                <a:gd name="T0" fmla="*/ 620 w 1803"/>
                <a:gd name="T1" fmla="*/ 2951 h 3136"/>
                <a:gd name="T2" fmla="*/ 142 w 1803"/>
                <a:gd name="T3" fmla="*/ 3021 h 3136"/>
                <a:gd name="T4" fmla="*/ 2 w 1803"/>
                <a:gd name="T5" fmla="*/ 2263 h 3136"/>
                <a:gd name="T6" fmla="*/ 128 w 1803"/>
                <a:gd name="T7" fmla="*/ 1518 h 3136"/>
                <a:gd name="T8" fmla="*/ 283 w 1803"/>
                <a:gd name="T9" fmla="*/ 951 h 3136"/>
                <a:gd name="T10" fmla="*/ 648 w 1803"/>
                <a:gd name="T11" fmla="*/ 277 h 3136"/>
                <a:gd name="T12" fmla="*/ 1170 w 1803"/>
                <a:gd name="T13" fmla="*/ 11 h 3136"/>
                <a:gd name="T14" fmla="*/ 1803 w 1803"/>
                <a:gd name="T15" fmla="*/ 347 h 31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03" h="3136">
                  <a:moveTo>
                    <a:pt x="620" y="2951"/>
                  </a:moveTo>
                  <a:cubicBezTo>
                    <a:pt x="540" y="2963"/>
                    <a:pt x="245" y="3136"/>
                    <a:pt x="142" y="3021"/>
                  </a:cubicBezTo>
                  <a:cubicBezTo>
                    <a:pt x="39" y="2906"/>
                    <a:pt x="4" y="2513"/>
                    <a:pt x="2" y="2263"/>
                  </a:cubicBezTo>
                  <a:cubicBezTo>
                    <a:pt x="0" y="2013"/>
                    <a:pt x="81" y="1737"/>
                    <a:pt x="128" y="1518"/>
                  </a:cubicBezTo>
                  <a:cubicBezTo>
                    <a:pt x="175" y="1299"/>
                    <a:pt x="196" y="1158"/>
                    <a:pt x="283" y="951"/>
                  </a:cubicBezTo>
                  <a:cubicBezTo>
                    <a:pt x="370" y="744"/>
                    <a:pt x="500" y="433"/>
                    <a:pt x="648" y="277"/>
                  </a:cubicBezTo>
                  <a:cubicBezTo>
                    <a:pt x="796" y="120"/>
                    <a:pt x="978" y="0"/>
                    <a:pt x="1170" y="11"/>
                  </a:cubicBezTo>
                  <a:cubicBezTo>
                    <a:pt x="1362" y="23"/>
                    <a:pt x="1672" y="278"/>
                    <a:pt x="1803" y="34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19459" name="Rectangle 3"/>
          <p:cNvSpPr>
            <a:spLocks noGrp="1" noChangeArrowheads="1"/>
          </p:cNvSpPr>
          <p:nvPr>
            <p:ph idx="1"/>
          </p:nvPr>
        </p:nvSpPr>
        <p:spPr>
          <a:xfrm>
            <a:off x="287338" y="1438275"/>
            <a:ext cx="8564562" cy="5038725"/>
          </a:xfrm>
          <a:noFill/>
        </p:spPr>
        <p:txBody>
          <a:bodyPr/>
          <a:lstStyle/>
          <a:p>
            <a:pPr>
              <a:spcBef>
                <a:spcPct val="10000"/>
              </a:spcBef>
              <a:buFontTx/>
              <a:buNone/>
            </a:pPr>
            <a:r>
              <a:rPr lang="en-US" altLang="zh-CN" sz="2800" b="1" i="1" smtClean="0"/>
              <a:t>B</a:t>
            </a:r>
            <a:r>
              <a:rPr lang="en-US" altLang="zh-CN" sz="2800" b="1" baseline="-25000" smtClean="0"/>
              <a:t>6</a:t>
            </a:r>
            <a:r>
              <a:rPr lang="en-US" altLang="zh-CN" b="1" smtClean="0"/>
              <a:t>   x = a[i]; a[i] = a[n]; a[n] = x;</a:t>
            </a:r>
          </a:p>
          <a:p>
            <a:pPr>
              <a:spcBef>
                <a:spcPct val="30000"/>
              </a:spcBef>
              <a:buFontTx/>
              <a:buNone/>
            </a:pPr>
            <a:r>
              <a:rPr lang="en-US" altLang="zh-CN" sz="2800" b="1" smtClean="0"/>
              <a:t>	a[t</a:t>
            </a:r>
            <a:r>
              <a:rPr lang="en-US" altLang="zh-CN" sz="2800" b="1" baseline="-30000" smtClean="0"/>
              <a:t>1</a:t>
            </a:r>
            <a:r>
              <a:rPr lang="en-US" altLang="zh-CN" sz="2800" b="1" smtClean="0"/>
              <a:t>]</a:t>
            </a:r>
            <a:r>
              <a:rPr lang="zh-CN" altLang="en-US" sz="2800" b="1" smtClean="0"/>
              <a:t>能否作为公共子表达式？</a:t>
            </a:r>
          </a:p>
        </p:txBody>
      </p:sp>
      <p:sp>
        <p:nvSpPr>
          <p:cNvPr id="19460" name="Rectangle 4"/>
          <p:cNvSpPr>
            <a:spLocks noChangeArrowheads="1"/>
          </p:cNvSpPr>
          <p:nvPr/>
        </p:nvSpPr>
        <p:spPr bwMode="auto">
          <a:xfrm>
            <a:off x="685800" y="2895600"/>
            <a:ext cx="2227263" cy="3429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t</a:t>
            </a:r>
            <a:r>
              <a:rPr lang="en-US" altLang="zh-CN" sz="2800" baseline="-30000"/>
              <a:t>11</a:t>
            </a:r>
            <a:r>
              <a:rPr lang="en-US" altLang="zh-CN" sz="2800"/>
              <a:t> = 4 </a:t>
            </a:r>
            <a:r>
              <a:rPr lang="en-US" altLang="zh-CN" sz="2800">
                <a:sym typeface="Symbol" pitchFamily="18" charset="2"/>
              </a:rPr>
              <a:t></a:t>
            </a:r>
            <a:r>
              <a:rPr lang="en-US" altLang="zh-CN" sz="2800"/>
              <a:t> i</a:t>
            </a:r>
          </a:p>
          <a:p>
            <a:pPr algn="just">
              <a:lnSpc>
                <a:spcPct val="96000"/>
              </a:lnSpc>
            </a:pPr>
            <a:r>
              <a:rPr lang="en-US" altLang="zh-CN" sz="2800"/>
              <a:t>x = a[t</a:t>
            </a:r>
            <a:r>
              <a:rPr lang="en-US" altLang="zh-CN" sz="2800" baseline="-30000"/>
              <a:t>11</a:t>
            </a:r>
            <a:r>
              <a:rPr lang="en-US" altLang="zh-CN" sz="2800"/>
              <a:t>]</a:t>
            </a:r>
          </a:p>
          <a:p>
            <a:pPr algn="just">
              <a:lnSpc>
                <a:spcPct val="96000"/>
              </a:lnSpc>
            </a:pPr>
            <a:r>
              <a:rPr lang="en-US" altLang="zh-CN" sz="2800"/>
              <a:t>t</a:t>
            </a:r>
            <a:r>
              <a:rPr lang="en-US" altLang="zh-CN" sz="2800" baseline="-30000"/>
              <a:t>12</a:t>
            </a:r>
            <a:r>
              <a:rPr lang="en-US" altLang="zh-CN" sz="2800"/>
              <a:t> = 4 </a:t>
            </a:r>
            <a:r>
              <a:rPr lang="en-US" altLang="zh-CN" sz="2800">
                <a:sym typeface="Symbol" pitchFamily="18" charset="2"/>
              </a:rPr>
              <a:t></a:t>
            </a:r>
            <a:r>
              <a:rPr lang="en-US" altLang="zh-CN" sz="2800"/>
              <a:t> i </a:t>
            </a:r>
          </a:p>
          <a:p>
            <a:pPr algn="just">
              <a:lnSpc>
                <a:spcPct val="96000"/>
              </a:lnSpc>
            </a:pPr>
            <a:r>
              <a:rPr lang="en-US" altLang="zh-CN" sz="2800"/>
              <a:t>t</a:t>
            </a:r>
            <a:r>
              <a:rPr lang="en-US" altLang="zh-CN" sz="2800" baseline="-30000"/>
              <a:t>13</a:t>
            </a:r>
            <a:r>
              <a:rPr lang="en-US" altLang="zh-CN" sz="2800"/>
              <a:t> = 4 </a:t>
            </a:r>
            <a:r>
              <a:rPr lang="en-US" altLang="zh-CN" sz="2800">
                <a:sym typeface="Symbol" pitchFamily="18" charset="2"/>
              </a:rPr>
              <a:t></a:t>
            </a:r>
            <a:r>
              <a:rPr lang="en-US" altLang="zh-CN" sz="2800"/>
              <a:t> n</a:t>
            </a:r>
          </a:p>
          <a:p>
            <a:pPr algn="just">
              <a:lnSpc>
                <a:spcPct val="96000"/>
              </a:lnSpc>
            </a:pPr>
            <a:r>
              <a:rPr lang="en-US" altLang="zh-CN" sz="2800"/>
              <a:t>t</a:t>
            </a:r>
            <a:r>
              <a:rPr lang="en-US" altLang="zh-CN" sz="2800" baseline="-30000"/>
              <a:t>14</a:t>
            </a:r>
            <a:r>
              <a:rPr lang="en-US" altLang="zh-CN" sz="2800"/>
              <a:t> = a[t</a:t>
            </a:r>
            <a:r>
              <a:rPr lang="en-US" altLang="zh-CN" sz="2800" baseline="-30000"/>
              <a:t>13</a:t>
            </a:r>
            <a:r>
              <a:rPr lang="en-US" altLang="zh-CN" sz="2800"/>
              <a:t>]</a:t>
            </a:r>
          </a:p>
          <a:p>
            <a:pPr algn="just">
              <a:lnSpc>
                <a:spcPct val="96000"/>
              </a:lnSpc>
            </a:pPr>
            <a:r>
              <a:rPr lang="en-US" altLang="zh-CN" sz="2800"/>
              <a:t>a[t</a:t>
            </a:r>
            <a:r>
              <a:rPr lang="en-US" altLang="zh-CN" sz="2800" baseline="-30000"/>
              <a:t>12</a:t>
            </a:r>
            <a:r>
              <a:rPr lang="en-US" altLang="zh-CN" sz="2800"/>
              <a:t>] = t</a:t>
            </a:r>
            <a:r>
              <a:rPr lang="en-US" altLang="zh-CN" sz="2800" baseline="-30000"/>
              <a:t>14</a:t>
            </a:r>
            <a:endParaRPr lang="en-US" altLang="zh-CN" sz="2800"/>
          </a:p>
          <a:p>
            <a:pPr algn="just">
              <a:lnSpc>
                <a:spcPct val="96000"/>
              </a:lnSpc>
            </a:pPr>
            <a:r>
              <a:rPr lang="en-US" altLang="zh-CN" sz="2800"/>
              <a:t>t</a:t>
            </a:r>
            <a:r>
              <a:rPr lang="en-US" altLang="zh-CN" sz="2800" baseline="-30000"/>
              <a:t>15</a:t>
            </a:r>
            <a:r>
              <a:rPr lang="en-US" altLang="zh-CN" sz="2800"/>
              <a:t> = 4 </a:t>
            </a:r>
            <a:r>
              <a:rPr lang="en-US" altLang="zh-CN" sz="2800">
                <a:sym typeface="Symbol" pitchFamily="18" charset="2"/>
              </a:rPr>
              <a:t></a:t>
            </a:r>
            <a:r>
              <a:rPr lang="en-US" altLang="zh-CN" sz="2800"/>
              <a:t> n </a:t>
            </a:r>
          </a:p>
          <a:p>
            <a:pPr algn="just">
              <a:lnSpc>
                <a:spcPct val="96000"/>
              </a:lnSpc>
            </a:pPr>
            <a:r>
              <a:rPr lang="en-US" altLang="zh-CN" sz="2800"/>
              <a:t>a[t</a:t>
            </a:r>
            <a:r>
              <a:rPr lang="en-US" altLang="zh-CN" sz="2800" baseline="-30000"/>
              <a:t>15</a:t>
            </a:r>
            <a:r>
              <a:rPr lang="en-US" altLang="zh-CN" sz="2800"/>
              <a:t>] = x </a:t>
            </a:r>
          </a:p>
        </p:txBody>
      </p:sp>
      <p:sp>
        <p:nvSpPr>
          <p:cNvPr id="19461" name="Rectangle 5"/>
          <p:cNvSpPr>
            <a:spLocks noChangeArrowheads="1"/>
          </p:cNvSpPr>
          <p:nvPr/>
        </p:nvSpPr>
        <p:spPr bwMode="auto">
          <a:xfrm>
            <a:off x="5181600" y="3352800"/>
            <a:ext cx="2227263"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x = t</a:t>
            </a:r>
            <a:r>
              <a:rPr lang="en-US" altLang="zh-CN" sz="2800" baseline="-30000"/>
              <a:t>3</a:t>
            </a:r>
            <a:endParaRPr lang="en-US" altLang="zh-CN" sz="2800"/>
          </a:p>
          <a:p>
            <a:pPr algn="just">
              <a:lnSpc>
                <a:spcPct val="96000"/>
              </a:lnSpc>
            </a:pPr>
            <a:r>
              <a:rPr lang="en-US" altLang="zh-CN" sz="2800"/>
              <a:t>t</a:t>
            </a:r>
            <a:r>
              <a:rPr lang="en-US" altLang="zh-CN" sz="2800" baseline="-30000"/>
              <a:t>14</a:t>
            </a:r>
            <a:r>
              <a:rPr lang="en-US" altLang="zh-CN" sz="2800"/>
              <a:t> = </a:t>
            </a:r>
            <a:r>
              <a:rPr lang="en-US" altLang="zh-CN" sz="2800">
                <a:solidFill>
                  <a:srgbClr val="00FF00"/>
                </a:solidFill>
              </a:rPr>
              <a:t>a[t</a:t>
            </a:r>
            <a:r>
              <a:rPr lang="en-US" altLang="zh-CN" sz="2800" baseline="-30000">
                <a:solidFill>
                  <a:srgbClr val="00FF00"/>
                </a:solidFill>
              </a:rPr>
              <a:t>1</a:t>
            </a:r>
            <a:r>
              <a:rPr lang="en-US" altLang="zh-CN" sz="2800">
                <a:solidFill>
                  <a:srgbClr val="00FF00"/>
                </a:solidFill>
              </a:rPr>
              <a:t>]</a:t>
            </a:r>
          </a:p>
          <a:p>
            <a:pPr algn="just">
              <a:lnSpc>
                <a:spcPct val="96000"/>
              </a:lnSpc>
            </a:pPr>
            <a:r>
              <a:rPr lang="en-US" altLang="zh-CN" sz="2800"/>
              <a:t>a[t</a:t>
            </a:r>
            <a:r>
              <a:rPr lang="en-US" altLang="zh-CN" sz="2800" baseline="-30000"/>
              <a:t>2</a:t>
            </a:r>
            <a:r>
              <a:rPr lang="en-US" altLang="zh-CN" sz="2800"/>
              <a:t>] = t</a:t>
            </a:r>
            <a:r>
              <a:rPr lang="en-US" altLang="zh-CN" sz="2800" baseline="-30000"/>
              <a:t>14</a:t>
            </a:r>
            <a:endParaRPr lang="en-US" altLang="zh-CN" sz="2800"/>
          </a:p>
          <a:p>
            <a:pPr algn="just">
              <a:lnSpc>
                <a:spcPct val="96000"/>
              </a:lnSpc>
            </a:pPr>
            <a:r>
              <a:rPr lang="en-US" altLang="zh-CN" sz="2800"/>
              <a:t>a[t</a:t>
            </a:r>
            <a:r>
              <a:rPr lang="en-US" altLang="zh-CN" sz="2800" baseline="-30000"/>
              <a:t>1</a:t>
            </a:r>
            <a:r>
              <a:rPr lang="en-US" altLang="zh-CN" sz="2800"/>
              <a:t>] = x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228600"/>
            <a:ext cx="8229600" cy="609600"/>
          </a:xfrm>
        </p:spPr>
        <p:txBody>
          <a:bodyPr>
            <a:normAutofit fontScale="90000"/>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20483" name="Rectangle 4"/>
          <p:cNvSpPr>
            <a:spLocks noChangeArrowheads="1"/>
          </p:cNvSpPr>
          <p:nvPr/>
        </p:nvSpPr>
        <p:spPr bwMode="auto">
          <a:xfrm>
            <a:off x="3219450" y="862013"/>
            <a:ext cx="2259013" cy="10842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i = m </a:t>
            </a:r>
            <a:r>
              <a:rPr lang="en-US" altLang="zh-CN" sz="2400">
                <a:sym typeface="Symbol" pitchFamily="18" charset="2"/>
              </a:rPr>
              <a:t></a:t>
            </a:r>
            <a:r>
              <a:rPr lang="en-US" altLang="zh-CN" sz="2400"/>
              <a:t>1</a:t>
            </a:r>
          </a:p>
          <a:p>
            <a:pPr algn="just">
              <a:lnSpc>
                <a:spcPct val="70000"/>
              </a:lnSpc>
            </a:pPr>
            <a:r>
              <a:rPr lang="en-US" altLang="zh-CN" sz="2400"/>
              <a:t>j = n</a:t>
            </a:r>
          </a:p>
          <a:p>
            <a:pPr algn="just">
              <a:lnSpc>
                <a:spcPct val="70000"/>
              </a:lnSpc>
            </a:pPr>
            <a:r>
              <a:rPr lang="en-US" altLang="zh-CN" sz="2400"/>
              <a:t>t</a:t>
            </a:r>
            <a:r>
              <a:rPr lang="en-US" altLang="zh-CN" sz="2400" baseline="-25000"/>
              <a:t>1</a:t>
            </a:r>
            <a:r>
              <a:rPr lang="en-US" altLang="zh-CN" sz="2400"/>
              <a:t> = 4 </a:t>
            </a:r>
            <a:r>
              <a:rPr lang="en-US" altLang="zh-CN" sz="2400">
                <a:sym typeface="Symbol" pitchFamily="18" charset="2"/>
              </a:rPr>
              <a:t></a:t>
            </a:r>
            <a:r>
              <a:rPr lang="en-US" altLang="zh-CN" sz="2400"/>
              <a:t> n</a:t>
            </a:r>
          </a:p>
          <a:p>
            <a:pPr algn="just">
              <a:lnSpc>
                <a:spcPct val="70000"/>
              </a:lnSpc>
            </a:pPr>
            <a:r>
              <a:rPr lang="en-US" altLang="zh-CN" sz="2400"/>
              <a:t>v = </a:t>
            </a:r>
            <a:r>
              <a:rPr lang="en-US" altLang="zh-CN" sz="2400">
                <a:solidFill>
                  <a:srgbClr val="00FF00"/>
                </a:solidFill>
              </a:rPr>
              <a:t>a[t</a:t>
            </a:r>
            <a:r>
              <a:rPr lang="en-US" altLang="zh-CN" sz="2400" baseline="-25000">
                <a:solidFill>
                  <a:srgbClr val="00FF00"/>
                </a:solidFill>
              </a:rPr>
              <a:t>1</a:t>
            </a:r>
            <a:r>
              <a:rPr lang="en-US" altLang="zh-CN" sz="2400">
                <a:solidFill>
                  <a:srgbClr val="00FF00"/>
                </a:solidFill>
              </a:rPr>
              <a:t>]</a:t>
            </a:r>
          </a:p>
        </p:txBody>
      </p:sp>
      <p:sp>
        <p:nvSpPr>
          <p:cNvPr id="20484" name="Rectangle 5"/>
          <p:cNvSpPr>
            <a:spLocks noChangeArrowheads="1"/>
          </p:cNvSpPr>
          <p:nvPr/>
        </p:nvSpPr>
        <p:spPr bwMode="auto">
          <a:xfrm>
            <a:off x="3214688" y="2379663"/>
            <a:ext cx="2282825" cy="10858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i = i + 1</a:t>
            </a:r>
          </a:p>
          <a:p>
            <a:pPr algn="just">
              <a:lnSpc>
                <a:spcPct val="70000"/>
              </a:lnSpc>
            </a:pPr>
            <a:r>
              <a:rPr lang="en-US" altLang="zh-CN" sz="2400"/>
              <a:t>t</a:t>
            </a:r>
            <a:r>
              <a:rPr lang="en-US" altLang="zh-CN" sz="2400" baseline="-25000"/>
              <a:t>2</a:t>
            </a:r>
            <a:r>
              <a:rPr lang="en-US" altLang="zh-CN" sz="2400"/>
              <a:t> = 4 </a:t>
            </a:r>
            <a:r>
              <a:rPr lang="en-US" altLang="zh-CN" sz="2400">
                <a:sym typeface="Symbol" pitchFamily="18" charset="2"/>
              </a:rPr>
              <a:t></a:t>
            </a:r>
            <a:r>
              <a:rPr lang="en-US" altLang="zh-CN" sz="2400"/>
              <a:t> i</a:t>
            </a:r>
          </a:p>
          <a:p>
            <a:pPr algn="just">
              <a:lnSpc>
                <a:spcPct val="70000"/>
              </a:lnSpc>
            </a:pPr>
            <a:r>
              <a:rPr lang="en-US" altLang="zh-CN" sz="2400"/>
              <a:t>t</a:t>
            </a:r>
            <a:r>
              <a:rPr lang="en-US" altLang="zh-CN" sz="2400" baseline="-25000"/>
              <a:t>3</a:t>
            </a:r>
            <a:r>
              <a:rPr lang="en-US" altLang="zh-CN" sz="2400"/>
              <a:t> = a[t</a:t>
            </a:r>
            <a:r>
              <a:rPr lang="en-US" altLang="zh-CN" sz="2400" baseline="-25000"/>
              <a:t>2</a:t>
            </a:r>
            <a:r>
              <a:rPr lang="en-US" altLang="zh-CN" sz="2400"/>
              <a:t>]</a:t>
            </a:r>
          </a:p>
          <a:p>
            <a:pPr algn="just">
              <a:lnSpc>
                <a:spcPct val="70000"/>
              </a:lnSpc>
            </a:pPr>
            <a:r>
              <a:rPr lang="en-US" altLang="zh-CN" sz="2400"/>
              <a:t>if t</a:t>
            </a:r>
            <a:r>
              <a:rPr lang="en-US" altLang="zh-CN" sz="2400" baseline="-25000"/>
              <a:t>3</a:t>
            </a:r>
            <a:r>
              <a:rPr lang="en-US" altLang="zh-CN" sz="2400"/>
              <a:t> </a:t>
            </a:r>
            <a:r>
              <a:rPr lang="en-US" altLang="zh-CN" sz="2800"/>
              <a:t>&lt;</a:t>
            </a:r>
            <a:r>
              <a:rPr lang="en-US" altLang="zh-CN" sz="2400"/>
              <a:t> v goto </a:t>
            </a:r>
            <a:r>
              <a:rPr lang="en-US" altLang="zh-CN" sz="2400" i="1"/>
              <a:t>B</a:t>
            </a:r>
            <a:r>
              <a:rPr lang="en-US" altLang="zh-CN" sz="2400" baseline="-25000"/>
              <a:t>2</a:t>
            </a:r>
          </a:p>
        </p:txBody>
      </p:sp>
      <p:sp>
        <p:nvSpPr>
          <p:cNvPr id="20485" name="Rectangle 6"/>
          <p:cNvSpPr>
            <a:spLocks noChangeArrowheads="1"/>
          </p:cNvSpPr>
          <p:nvPr/>
        </p:nvSpPr>
        <p:spPr bwMode="auto">
          <a:xfrm>
            <a:off x="5648325" y="838200"/>
            <a:ext cx="5238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r>
              <a:rPr lang="en-US" altLang="zh-CN" sz="2400" i="1"/>
              <a:t>B</a:t>
            </a:r>
            <a:r>
              <a:rPr lang="en-US" altLang="zh-CN" sz="2400" baseline="-25000"/>
              <a:t>1</a:t>
            </a:r>
            <a:endParaRPr lang="en-US" altLang="zh-CN" sz="2400"/>
          </a:p>
        </p:txBody>
      </p:sp>
      <p:sp>
        <p:nvSpPr>
          <p:cNvPr id="20486" name="Rectangle 7"/>
          <p:cNvSpPr>
            <a:spLocks noChangeArrowheads="1"/>
          </p:cNvSpPr>
          <p:nvPr/>
        </p:nvSpPr>
        <p:spPr bwMode="auto">
          <a:xfrm>
            <a:off x="5440363" y="2255838"/>
            <a:ext cx="8350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20487" name="Rectangle 8"/>
          <p:cNvSpPr>
            <a:spLocks noChangeArrowheads="1"/>
          </p:cNvSpPr>
          <p:nvPr/>
        </p:nvSpPr>
        <p:spPr bwMode="auto">
          <a:xfrm>
            <a:off x="3238500" y="3911600"/>
            <a:ext cx="2281238" cy="10826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j = j </a:t>
            </a:r>
            <a:r>
              <a:rPr lang="en-US" altLang="zh-CN" sz="2400">
                <a:sym typeface="Symbol" pitchFamily="18" charset="2"/>
              </a:rPr>
              <a:t></a:t>
            </a:r>
            <a:r>
              <a:rPr lang="en-US" altLang="zh-CN" sz="2400"/>
              <a:t>1</a:t>
            </a:r>
          </a:p>
          <a:p>
            <a:pPr algn="just">
              <a:lnSpc>
                <a:spcPct val="70000"/>
              </a:lnSpc>
            </a:pPr>
            <a:r>
              <a:rPr lang="en-US" altLang="zh-CN" sz="2400"/>
              <a:t>t</a:t>
            </a:r>
            <a:r>
              <a:rPr lang="en-US" altLang="zh-CN" sz="2400" baseline="-25000"/>
              <a:t>4</a:t>
            </a:r>
            <a:r>
              <a:rPr lang="en-US" altLang="zh-CN" sz="2400"/>
              <a:t> = 4 </a:t>
            </a:r>
            <a:r>
              <a:rPr lang="en-US" altLang="zh-CN" sz="2400">
                <a:sym typeface="Symbol" pitchFamily="18" charset="2"/>
              </a:rPr>
              <a:t></a:t>
            </a:r>
            <a:r>
              <a:rPr lang="en-US" altLang="zh-CN" sz="2400"/>
              <a:t> j</a:t>
            </a:r>
          </a:p>
          <a:p>
            <a:pPr algn="just">
              <a:lnSpc>
                <a:spcPct val="70000"/>
              </a:lnSpc>
            </a:pPr>
            <a:r>
              <a:rPr lang="en-US" altLang="zh-CN" sz="2400"/>
              <a:t>t</a:t>
            </a:r>
            <a:r>
              <a:rPr lang="en-US" altLang="zh-CN" sz="2400" baseline="-25000"/>
              <a:t>5</a:t>
            </a:r>
            <a:r>
              <a:rPr lang="en-US" altLang="zh-CN" sz="2400"/>
              <a:t> = a[t</a:t>
            </a:r>
            <a:r>
              <a:rPr lang="en-US" altLang="zh-CN" sz="2400" baseline="-25000"/>
              <a:t>4</a:t>
            </a:r>
            <a:r>
              <a:rPr lang="en-US" altLang="zh-CN" sz="2400"/>
              <a:t>]</a:t>
            </a:r>
          </a:p>
          <a:p>
            <a:pPr algn="just">
              <a:lnSpc>
                <a:spcPct val="70000"/>
              </a:lnSpc>
            </a:pPr>
            <a:r>
              <a:rPr lang="en-US" altLang="zh-CN" sz="2400"/>
              <a:t>if t</a:t>
            </a:r>
            <a:r>
              <a:rPr lang="en-US" altLang="zh-CN" sz="2400" baseline="-25000"/>
              <a:t>5</a:t>
            </a:r>
            <a:r>
              <a:rPr lang="en-US" altLang="zh-CN" sz="2400"/>
              <a:t> &gt; v goto </a:t>
            </a:r>
            <a:r>
              <a:rPr lang="en-US" altLang="zh-CN" sz="2400" i="1"/>
              <a:t>B</a:t>
            </a:r>
            <a:r>
              <a:rPr lang="en-US" altLang="zh-CN" sz="2400" baseline="-25000"/>
              <a:t>3</a:t>
            </a:r>
          </a:p>
        </p:txBody>
      </p:sp>
      <p:sp>
        <p:nvSpPr>
          <p:cNvPr id="20488" name="Line 9"/>
          <p:cNvSpPr>
            <a:spLocks noChangeShapeType="1"/>
          </p:cNvSpPr>
          <p:nvPr/>
        </p:nvSpPr>
        <p:spPr bwMode="auto">
          <a:xfrm>
            <a:off x="4329113" y="1957388"/>
            <a:ext cx="0" cy="422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489" name="Line 10"/>
          <p:cNvSpPr>
            <a:spLocks noChangeShapeType="1"/>
          </p:cNvSpPr>
          <p:nvPr/>
        </p:nvSpPr>
        <p:spPr bwMode="auto">
          <a:xfrm>
            <a:off x="4306888" y="3489325"/>
            <a:ext cx="0" cy="422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490" name="Rectangle 11"/>
          <p:cNvSpPr>
            <a:spLocks noChangeArrowheads="1"/>
          </p:cNvSpPr>
          <p:nvPr/>
        </p:nvSpPr>
        <p:spPr bwMode="auto">
          <a:xfrm>
            <a:off x="3238500" y="5461000"/>
            <a:ext cx="2301875" cy="40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0" bIns="0"/>
          <a:lstStyle/>
          <a:p>
            <a:pPr algn="just">
              <a:lnSpc>
                <a:spcPct val="96000"/>
              </a:lnSpc>
            </a:pPr>
            <a:r>
              <a:rPr lang="en-US" altLang="zh-CN" sz="2400"/>
              <a:t>if i &gt;= j goto </a:t>
            </a:r>
            <a:r>
              <a:rPr lang="en-US" altLang="zh-CN" sz="2400" i="1"/>
              <a:t>B</a:t>
            </a:r>
            <a:r>
              <a:rPr lang="en-US" altLang="zh-CN" sz="2400" baseline="-25000"/>
              <a:t>6</a:t>
            </a:r>
          </a:p>
        </p:txBody>
      </p:sp>
      <p:sp>
        <p:nvSpPr>
          <p:cNvPr id="20491" name="Line 12"/>
          <p:cNvSpPr>
            <a:spLocks noChangeShapeType="1"/>
          </p:cNvSpPr>
          <p:nvPr/>
        </p:nvSpPr>
        <p:spPr bwMode="auto">
          <a:xfrm>
            <a:off x="4306888" y="5021263"/>
            <a:ext cx="0" cy="42386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492" name="Rectangle 13"/>
          <p:cNvSpPr>
            <a:spLocks noChangeArrowheads="1"/>
          </p:cNvSpPr>
          <p:nvPr/>
        </p:nvSpPr>
        <p:spPr bwMode="auto">
          <a:xfrm>
            <a:off x="990600" y="6324600"/>
            <a:ext cx="2341563" cy="1349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endParaRPr lang="en-US" altLang="zh-CN" sz="1000" b="0" baseline="-25000"/>
          </a:p>
        </p:txBody>
      </p:sp>
      <p:sp>
        <p:nvSpPr>
          <p:cNvPr id="20493" name="Rectangle 14"/>
          <p:cNvSpPr>
            <a:spLocks noChangeArrowheads="1"/>
          </p:cNvSpPr>
          <p:nvPr/>
        </p:nvSpPr>
        <p:spPr bwMode="auto">
          <a:xfrm>
            <a:off x="5545138" y="5334000"/>
            <a:ext cx="835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20494" name="Rectangle 15"/>
          <p:cNvSpPr>
            <a:spLocks noChangeArrowheads="1"/>
          </p:cNvSpPr>
          <p:nvPr/>
        </p:nvSpPr>
        <p:spPr bwMode="auto">
          <a:xfrm>
            <a:off x="5480050" y="3787775"/>
            <a:ext cx="8382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sp>
        <p:nvSpPr>
          <p:cNvPr id="20495" name="Rectangle 16"/>
          <p:cNvSpPr>
            <a:spLocks noChangeArrowheads="1"/>
          </p:cNvSpPr>
          <p:nvPr/>
        </p:nvSpPr>
        <p:spPr bwMode="auto">
          <a:xfrm>
            <a:off x="304800" y="6096000"/>
            <a:ext cx="6858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5</a:t>
            </a:r>
            <a:endParaRPr lang="en-US" altLang="zh-CN" sz="2400"/>
          </a:p>
        </p:txBody>
      </p:sp>
      <p:sp>
        <p:nvSpPr>
          <p:cNvPr id="20496" name="Rectangle 17"/>
          <p:cNvSpPr>
            <a:spLocks noChangeArrowheads="1"/>
          </p:cNvSpPr>
          <p:nvPr/>
        </p:nvSpPr>
        <p:spPr bwMode="auto">
          <a:xfrm>
            <a:off x="5257800" y="6324600"/>
            <a:ext cx="2278063" cy="1349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endParaRPr lang="en-US" altLang="zh-CN" sz="1000" b="0" baseline="-25000"/>
          </a:p>
        </p:txBody>
      </p:sp>
      <p:sp>
        <p:nvSpPr>
          <p:cNvPr id="20497" name="Line 18"/>
          <p:cNvSpPr>
            <a:spLocks noChangeShapeType="1"/>
          </p:cNvSpPr>
          <p:nvPr/>
        </p:nvSpPr>
        <p:spPr bwMode="auto">
          <a:xfrm flipH="1">
            <a:off x="2057400" y="5867400"/>
            <a:ext cx="2005013" cy="39211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498" name="Line 19"/>
          <p:cNvSpPr>
            <a:spLocks noChangeShapeType="1"/>
          </p:cNvSpPr>
          <p:nvPr/>
        </p:nvSpPr>
        <p:spPr bwMode="auto">
          <a:xfrm>
            <a:off x="4572000" y="5867400"/>
            <a:ext cx="1984375" cy="39211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499" name="Rectangle 20"/>
          <p:cNvSpPr>
            <a:spLocks noChangeArrowheads="1"/>
          </p:cNvSpPr>
          <p:nvPr/>
        </p:nvSpPr>
        <p:spPr bwMode="auto">
          <a:xfrm>
            <a:off x="7620000" y="6172200"/>
            <a:ext cx="836613"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6</a:t>
            </a:r>
            <a:endParaRPr lang="en-US" altLang="zh-CN" sz="2400"/>
          </a:p>
        </p:txBody>
      </p:sp>
      <p:sp>
        <p:nvSpPr>
          <p:cNvPr id="20500" name="Freeform 21"/>
          <p:cNvSpPr>
            <a:spLocks/>
          </p:cNvSpPr>
          <p:nvPr/>
        </p:nvSpPr>
        <p:spPr bwMode="auto">
          <a:xfrm>
            <a:off x="2297113" y="2168525"/>
            <a:ext cx="1023937" cy="1511300"/>
          </a:xfrm>
          <a:custGeom>
            <a:avLst/>
            <a:gdLst>
              <a:gd name="T0" fmla="*/ 2147483647 w 722"/>
              <a:gd name="T1" fmla="*/ 2147483647 h 1447"/>
              <a:gd name="T2" fmla="*/ 2147483647 w 722"/>
              <a:gd name="T3" fmla="*/ 2147483647 h 1447"/>
              <a:gd name="T4" fmla="*/ 2147483647 w 722"/>
              <a:gd name="T5" fmla="*/ 2147483647 h 1447"/>
              <a:gd name="T6" fmla="*/ 2147483647 w 722"/>
              <a:gd name="T7" fmla="*/ 2147483647 h 1447"/>
              <a:gd name="T8" fmla="*/ 2147483647 w 722"/>
              <a:gd name="T9" fmla="*/ 2147483647 h 1447"/>
              <a:gd name="T10" fmla="*/ 2147483647 w 722"/>
              <a:gd name="T11" fmla="*/ 2147483647 h 1447"/>
              <a:gd name="T12" fmla="*/ 2147483647 w 722"/>
              <a:gd name="T13" fmla="*/ 2147483647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1" name="Freeform 22"/>
          <p:cNvSpPr>
            <a:spLocks/>
          </p:cNvSpPr>
          <p:nvPr/>
        </p:nvSpPr>
        <p:spPr bwMode="auto">
          <a:xfrm>
            <a:off x="2357438" y="3703638"/>
            <a:ext cx="1006475" cy="1508125"/>
          </a:xfrm>
          <a:custGeom>
            <a:avLst/>
            <a:gdLst>
              <a:gd name="T0" fmla="*/ 2147483647 w 722"/>
              <a:gd name="T1" fmla="*/ 2147483647 h 1447"/>
              <a:gd name="T2" fmla="*/ 2147483647 w 722"/>
              <a:gd name="T3" fmla="*/ 2147483647 h 1447"/>
              <a:gd name="T4" fmla="*/ 2147483647 w 722"/>
              <a:gd name="T5" fmla="*/ 2147483647 h 1447"/>
              <a:gd name="T6" fmla="*/ 2147483647 w 722"/>
              <a:gd name="T7" fmla="*/ 2147483647 h 1447"/>
              <a:gd name="T8" fmla="*/ 2147483647 w 722"/>
              <a:gd name="T9" fmla="*/ 2147483647 h 1447"/>
              <a:gd name="T10" fmla="*/ 2147483647 w 722"/>
              <a:gd name="T11" fmla="*/ 2147483647 h 1447"/>
              <a:gd name="T12" fmla="*/ 2147483647 w 722"/>
              <a:gd name="T13" fmla="*/ 2147483647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2" name="Freeform 23"/>
          <p:cNvSpPr>
            <a:spLocks/>
          </p:cNvSpPr>
          <p:nvPr/>
        </p:nvSpPr>
        <p:spPr bwMode="auto">
          <a:xfrm>
            <a:off x="755650" y="1804988"/>
            <a:ext cx="2862263" cy="4978400"/>
          </a:xfrm>
          <a:custGeom>
            <a:avLst/>
            <a:gdLst>
              <a:gd name="T0" fmla="*/ 2147483647 w 1803"/>
              <a:gd name="T1" fmla="*/ 2147483647 h 3136"/>
              <a:gd name="T2" fmla="*/ 2147483647 w 1803"/>
              <a:gd name="T3" fmla="*/ 2147483647 h 3136"/>
              <a:gd name="T4" fmla="*/ 2147483647 w 1803"/>
              <a:gd name="T5" fmla="*/ 2147483647 h 3136"/>
              <a:gd name="T6" fmla="*/ 2147483647 w 1803"/>
              <a:gd name="T7" fmla="*/ 2147483647 h 3136"/>
              <a:gd name="T8" fmla="*/ 2147483647 w 1803"/>
              <a:gd name="T9" fmla="*/ 2147483647 h 3136"/>
              <a:gd name="T10" fmla="*/ 2147483647 w 1803"/>
              <a:gd name="T11" fmla="*/ 2147483647 h 3136"/>
              <a:gd name="T12" fmla="*/ 2147483647 w 1803"/>
              <a:gd name="T13" fmla="*/ 2147483647 h 3136"/>
              <a:gd name="T14" fmla="*/ 2147483647 w 1803"/>
              <a:gd name="T15" fmla="*/ 2147483647 h 31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03" h="3136">
                <a:moveTo>
                  <a:pt x="620" y="2951"/>
                </a:moveTo>
                <a:cubicBezTo>
                  <a:pt x="540" y="2963"/>
                  <a:pt x="245" y="3136"/>
                  <a:pt x="142" y="3021"/>
                </a:cubicBezTo>
                <a:cubicBezTo>
                  <a:pt x="39" y="2906"/>
                  <a:pt x="4" y="2513"/>
                  <a:pt x="2" y="2263"/>
                </a:cubicBezTo>
                <a:cubicBezTo>
                  <a:pt x="0" y="2013"/>
                  <a:pt x="81" y="1737"/>
                  <a:pt x="128" y="1518"/>
                </a:cubicBezTo>
                <a:cubicBezTo>
                  <a:pt x="175" y="1299"/>
                  <a:pt x="196" y="1158"/>
                  <a:pt x="283" y="951"/>
                </a:cubicBezTo>
                <a:cubicBezTo>
                  <a:pt x="370" y="744"/>
                  <a:pt x="500" y="433"/>
                  <a:pt x="648" y="277"/>
                </a:cubicBezTo>
                <a:cubicBezTo>
                  <a:pt x="796" y="120"/>
                  <a:pt x="978" y="0"/>
                  <a:pt x="1170" y="11"/>
                </a:cubicBezTo>
                <a:cubicBezTo>
                  <a:pt x="1362" y="23"/>
                  <a:pt x="1672" y="278"/>
                  <a:pt x="1803" y="34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3" name="Rectangle 24"/>
          <p:cNvSpPr>
            <a:spLocks noChangeArrowheads="1"/>
          </p:cNvSpPr>
          <p:nvPr/>
        </p:nvSpPr>
        <p:spPr bwMode="auto">
          <a:xfrm>
            <a:off x="6019800" y="2133600"/>
            <a:ext cx="2743200" cy="296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latin typeface="宋体" pitchFamily="2" charset="-122"/>
              </a:rPr>
              <a:t>  把</a:t>
            </a:r>
            <a:r>
              <a:rPr lang="en-US" altLang="zh-CN"/>
              <a:t>a[t</a:t>
            </a:r>
            <a:r>
              <a:rPr lang="en-US" altLang="zh-CN" baseline="-30000"/>
              <a:t>1</a:t>
            </a:r>
            <a:r>
              <a:rPr lang="en-US" altLang="zh-CN"/>
              <a:t>]</a:t>
            </a:r>
            <a:r>
              <a:rPr lang="zh-CN" altLang="en-US">
                <a:latin typeface="宋体" pitchFamily="2" charset="-122"/>
              </a:rPr>
              <a:t>作为公共子表达式是不稳妥的</a:t>
            </a:r>
          </a:p>
          <a:p>
            <a:r>
              <a:rPr lang="zh-CN" altLang="en-US">
                <a:latin typeface="宋体" pitchFamily="2" charset="-122"/>
              </a:rPr>
              <a:t>  因为</a:t>
            </a:r>
            <a:r>
              <a:rPr lang="en-US" altLang="zh-CN" i="1"/>
              <a:t>B</a:t>
            </a:r>
            <a:r>
              <a:rPr lang="en-US" altLang="zh-CN" baseline="-25000"/>
              <a:t>5</a:t>
            </a:r>
            <a:r>
              <a:rPr lang="zh-CN" altLang="en-US">
                <a:latin typeface="宋体" pitchFamily="2" charset="-122"/>
              </a:rPr>
              <a:t>有对下标变量</a:t>
            </a:r>
            <a:r>
              <a:rPr lang="en-US" altLang="zh-CN"/>
              <a:t>a[t</a:t>
            </a:r>
            <a:r>
              <a:rPr lang="en-US" altLang="zh-CN" baseline="-25000"/>
              <a:t>2</a:t>
            </a:r>
            <a:r>
              <a:rPr lang="en-US" altLang="zh-CN"/>
              <a:t>]</a:t>
            </a:r>
            <a:r>
              <a:rPr lang="zh-CN" altLang="en-US"/>
              <a:t>和</a:t>
            </a:r>
            <a:r>
              <a:rPr lang="en-US" altLang="zh-CN"/>
              <a:t>a[t</a:t>
            </a:r>
            <a:r>
              <a:rPr lang="en-US" altLang="zh-CN" baseline="-25000"/>
              <a:t>4</a:t>
            </a:r>
            <a:r>
              <a:rPr lang="en-US" altLang="zh-CN"/>
              <a:t>]</a:t>
            </a:r>
            <a:r>
              <a:rPr lang="zh-CN" altLang="en-US">
                <a:latin typeface="宋体" pitchFamily="2" charset="-122"/>
              </a:rPr>
              <a:t>的赋值</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第九章  独立于机器的优化</a:t>
            </a:r>
          </a:p>
        </p:txBody>
      </p:sp>
      <p:sp>
        <p:nvSpPr>
          <p:cNvPr id="2017283" name="Rectangle 3"/>
          <p:cNvSpPr>
            <a:spLocks noGrp="1" noChangeArrowheads="1"/>
          </p:cNvSpPr>
          <p:nvPr>
            <p:ph idx="1"/>
          </p:nvPr>
        </p:nvSpPr>
        <p:spPr>
          <a:xfrm>
            <a:off x="287338" y="1438275"/>
            <a:ext cx="8564562" cy="5038725"/>
          </a:xfrm>
          <a:noFill/>
        </p:spPr>
        <p:txBody>
          <a:bodyPr/>
          <a:lstStyle/>
          <a:p>
            <a:r>
              <a:rPr lang="zh-CN" altLang="en-US" b="1" smtClean="0">
                <a:latin typeface="宋体" pitchFamily="2" charset="-122"/>
              </a:rPr>
              <a:t>代码优化</a:t>
            </a:r>
          </a:p>
          <a:p>
            <a:pPr lvl="1"/>
            <a:r>
              <a:rPr lang="zh-CN" altLang="en-US" b="1" smtClean="0">
                <a:latin typeface="宋体" pitchFamily="2" charset="-122"/>
              </a:rPr>
              <a:t>通过程序变换（局部变换和全局变换）来改进程序，称为优化</a:t>
            </a:r>
          </a:p>
          <a:p>
            <a:r>
              <a:rPr lang="zh-CN" altLang="en-US" b="1" smtClean="0">
                <a:latin typeface="宋体" pitchFamily="2" charset="-122"/>
              </a:rPr>
              <a:t>代码改进变换的标准</a:t>
            </a:r>
          </a:p>
          <a:p>
            <a:pPr lvl="1"/>
            <a:r>
              <a:rPr lang="zh-CN" altLang="en-US" b="1" smtClean="0">
                <a:latin typeface="宋体" pitchFamily="2" charset="-122"/>
              </a:rPr>
              <a:t>代码变换必须保程序的含义</a:t>
            </a:r>
          </a:p>
          <a:p>
            <a:pPr lvl="1"/>
            <a:r>
              <a:rPr lang="zh-CN" altLang="en-US" b="1" smtClean="0">
                <a:latin typeface="宋体" pitchFamily="2" charset="-122"/>
              </a:rPr>
              <a:t>采取安全稳妥的策略</a:t>
            </a:r>
          </a:p>
          <a:p>
            <a:pPr lvl="1"/>
            <a:r>
              <a:rPr lang="zh-CN" altLang="en-US" b="1" smtClean="0">
                <a:latin typeface="宋体" pitchFamily="2" charset="-122"/>
              </a:rPr>
              <a:t>变换减少程序的运行时间平均达到一个可度量的值</a:t>
            </a:r>
          </a:p>
          <a:p>
            <a:pPr lvl="1"/>
            <a:r>
              <a:rPr lang="zh-CN" altLang="en-US" b="1" smtClean="0">
                <a:latin typeface="宋体" pitchFamily="2" charset="-122"/>
              </a:rPr>
              <a:t>变换所作的努力是值得的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17283">
                                            <p:txEl>
                                              <p:pRg st="2" end="2"/>
                                            </p:txEl>
                                          </p:spTgt>
                                        </p:tgtEl>
                                        <p:attrNameLst>
                                          <p:attrName>style.visibility</p:attrName>
                                        </p:attrNameLst>
                                      </p:cBhvr>
                                      <p:to>
                                        <p:strVal val="visible"/>
                                      </p:to>
                                    </p:set>
                                    <p:animEffect transition="in" filter="box(in)">
                                      <p:cBhvr>
                                        <p:cTn id="7" dur="500"/>
                                        <p:tgtEl>
                                          <p:spTgt spid="201728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17283">
                                            <p:txEl>
                                              <p:pRg st="3" end="3"/>
                                            </p:txEl>
                                          </p:spTgt>
                                        </p:tgtEl>
                                        <p:attrNameLst>
                                          <p:attrName>style.visibility</p:attrName>
                                        </p:attrNameLst>
                                      </p:cBhvr>
                                      <p:to>
                                        <p:strVal val="visible"/>
                                      </p:to>
                                    </p:set>
                                    <p:animEffect transition="in" filter="box(in)">
                                      <p:cBhvr>
                                        <p:cTn id="10" dur="500"/>
                                        <p:tgtEl>
                                          <p:spTgt spid="201728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017283">
                                            <p:txEl>
                                              <p:pRg st="4" end="4"/>
                                            </p:txEl>
                                          </p:spTgt>
                                        </p:tgtEl>
                                        <p:attrNameLst>
                                          <p:attrName>style.visibility</p:attrName>
                                        </p:attrNameLst>
                                      </p:cBhvr>
                                      <p:to>
                                        <p:strVal val="visible"/>
                                      </p:to>
                                    </p:set>
                                    <p:animEffect transition="in" filter="box(in)">
                                      <p:cBhvr>
                                        <p:cTn id="15" dur="500"/>
                                        <p:tgtEl>
                                          <p:spTgt spid="2017283">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2017283">
                                            <p:txEl>
                                              <p:pRg st="5" end="5"/>
                                            </p:txEl>
                                          </p:spTgt>
                                        </p:tgtEl>
                                        <p:attrNameLst>
                                          <p:attrName>style.visibility</p:attrName>
                                        </p:attrNameLst>
                                      </p:cBhvr>
                                      <p:to>
                                        <p:strVal val="visible"/>
                                      </p:to>
                                    </p:set>
                                    <p:animEffect transition="in" filter="box(in)">
                                      <p:cBhvr>
                                        <p:cTn id="20" dur="500"/>
                                        <p:tgtEl>
                                          <p:spTgt spid="2017283">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2017283">
                                            <p:txEl>
                                              <p:pRg st="6" end="6"/>
                                            </p:txEl>
                                          </p:spTgt>
                                        </p:tgtEl>
                                        <p:attrNameLst>
                                          <p:attrName>style.visibility</p:attrName>
                                        </p:attrNameLst>
                                      </p:cBhvr>
                                      <p:to>
                                        <p:strVal val="visible"/>
                                      </p:to>
                                    </p:set>
                                    <p:animEffect transition="in" filter="box(in)">
                                      <p:cBhvr>
                                        <p:cTn id="25" dur="500"/>
                                        <p:tgtEl>
                                          <p:spTgt spid="20172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21507" name="Rectangle 3"/>
          <p:cNvSpPr>
            <a:spLocks noGrp="1" noChangeArrowheads="1"/>
          </p:cNvSpPr>
          <p:nvPr>
            <p:ph idx="1"/>
          </p:nvPr>
        </p:nvSpPr>
        <p:spPr>
          <a:xfrm>
            <a:off x="287338" y="1438275"/>
            <a:ext cx="8564562" cy="5038725"/>
          </a:xfrm>
          <a:noFill/>
        </p:spPr>
        <p:txBody>
          <a:bodyPr/>
          <a:lstStyle/>
          <a:p>
            <a:pPr>
              <a:spcBef>
                <a:spcPct val="10000"/>
              </a:spcBef>
              <a:buFontTx/>
              <a:buNone/>
            </a:pPr>
            <a:r>
              <a:rPr lang="en-US" altLang="zh-CN" b="1" smtClean="0">
                <a:ea typeface="黑体" pitchFamily="2" charset="-122"/>
              </a:rPr>
              <a:t>9.1.4 </a:t>
            </a:r>
            <a:r>
              <a:rPr lang="zh-CN" altLang="en-US" b="1" smtClean="0"/>
              <a:t>复写传播</a:t>
            </a:r>
          </a:p>
          <a:p>
            <a:pPr>
              <a:spcBef>
                <a:spcPct val="10000"/>
              </a:spcBef>
            </a:pPr>
            <a:r>
              <a:rPr lang="zh-CN" altLang="en-US" b="1" smtClean="0"/>
              <a:t>复写语句：</a:t>
            </a:r>
            <a:r>
              <a:rPr lang="zh-CN" altLang="en-US" b="1" smtClean="0">
                <a:latin typeface="宋体" pitchFamily="2" charset="-122"/>
              </a:rPr>
              <a:t>形式为</a:t>
            </a:r>
            <a:r>
              <a:rPr lang="en-US" altLang="zh-CN" b="1" smtClean="0"/>
              <a:t>f = g</a:t>
            </a:r>
            <a:r>
              <a:rPr lang="zh-CN" altLang="en-US" b="1" smtClean="0">
                <a:latin typeface="宋体" pitchFamily="2" charset="-122"/>
              </a:rPr>
              <a:t>的赋值</a:t>
            </a:r>
            <a:endParaRPr lang="zh-CN" altLang="en-US" b="1" smtClean="0"/>
          </a:p>
          <a:p>
            <a:pPr>
              <a:spcBef>
                <a:spcPct val="10000"/>
              </a:spcBef>
            </a:pPr>
            <a:r>
              <a:rPr lang="zh-CN" altLang="en-US" b="1" smtClean="0"/>
              <a:t>优化过程中会大量引入复写</a:t>
            </a:r>
          </a:p>
          <a:p>
            <a:pPr>
              <a:spcBef>
                <a:spcPct val="10000"/>
              </a:spcBef>
              <a:buFontTx/>
              <a:buNone/>
            </a:pPr>
            <a:endParaRPr lang="zh-CN" altLang="en-US" b="1" smtClean="0"/>
          </a:p>
        </p:txBody>
      </p:sp>
      <p:grpSp>
        <p:nvGrpSpPr>
          <p:cNvPr id="21508" name="Group 18"/>
          <p:cNvGrpSpPr>
            <a:grpSpLocks/>
          </p:cNvGrpSpPr>
          <p:nvPr/>
        </p:nvGrpSpPr>
        <p:grpSpPr bwMode="auto">
          <a:xfrm>
            <a:off x="152400" y="3352800"/>
            <a:ext cx="8839200" cy="3505200"/>
            <a:chOff x="96" y="2112"/>
            <a:chExt cx="5568" cy="1872"/>
          </a:xfrm>
        </p:grpSpPr>
        <p:sp>
          <p:nvSpPr>
            <p:cNvPr id="21509" name="Rectangle 7"/>
            <p:cNvSpPr>
              <a:spLocks noChangeArrowheads="1"/>
            </p:cNvSpPr>
            <p:nvPr/>
          </p:nvSpPr>
          <p:spPr bwMode="auto">
            <a:xfrm>
              <a:off x="3171" y="2112"/>
              <a:ext cx="1052" cy="61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t = d + e</a:t>
              </a:r>
            </a:p>
            <a:p>
              <a:pPr algn="just">
                <a:lnSpc>
                  <a:spcPct val="96000"/>
                </a:lnSpc>
              </a:pPr>
              <a:r>
                <a:rPr lang="en-US" altLang="zh-CN" sz="2800"/>
                <a:t>a = t</a:t>
              </a:r>
            </a:p>
          </p:txBody>
        </p:sp>
        <p:sp>
          <p:nvSpPr>
            <p:cNvPr id="21510" name="Rectangle 8"/>
            <p:cNvSpPr>
              <a:spLocks noChangeArrowheads="1"/>
            </p:cNvSpPr>
            <p:nvPr/>
          </p:nvSpPr>
          <p:spPr bwMode="auto">
            <a:xfrm>
              <a:off x="1016" y="3669"/>
              <a:ext cx="386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r>
                <a:rPr lang="zh-CN" altLang="en-US" sz="2800"/>
                <a:t> 删除局部公共子表达式期间引进复写</a:t>
              </a:r>
            </a:p>
          </p:txBody>
        </p:sp>
        <p:sp>
          <p:nvSpPr>
            <p:cNvPr id="21511" name="Rectangle 9"/>
            <p:cNvSpPr>
              <a:spLocks noChangeArrowheads="1"/>
            </p:cNvSpPr>
            <p:nvPr/>
          </p:nvSpPr>
          <p:spPr bwMode="auto">
            <a:xfrm>
              <a:off x="4613" y="2112"/>
              <a:ext cx="1051" cy="61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t = d + e</a:t>
              </a:r>
            </a:p>
            <a:p>
              <a:pPr algn="just">
                <a:lnSpc>
                  <a:spcPct val="96000"/>
                </a:lnSpc>
              </a:pPr>
              <a:r>
                <a:rPr lang="en-US" altLang="zh-CN" sz="2800"/>
                <a:t>b = t</a:t>
              </a:r>
            </a:p>
          </p:txBody>
        </p:sp>
        <p:sp>
          <p:nvSpPr>
            <p:cNvPr id="21512" name="Rectangle 10"/>
            <p:cNvSpPr>
              <a:spLocks noChangeArrowheads="1"/>
            </p:cNvSpPr>
            <p:nvPr/>
          </p:nvSpPr>
          <p:spPr bwMode="auto">
            <a:xfrm>
              <a:off x="3905" y="3219"/>
              <a:ext cx="1052" cy="34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c = t</a:t>
              </a:r>
            </a:p>
          </p:txBody>
        </p:sp>
        <p:sp>
          <p:nvSpPr>
            <p:cNvPr id="21513" name="Line 11"/>
            <p:cNvSpPr>
              <a:spLocks noChangeShapeType="1"/>
            </p:cNvSpPr>
            <p:nvPr/>
          </p:nvSpPr>
          <p:spPr bwMode="auto">
            <a:xfrm>
              <a:off x="3726" y="2732"/>
              <a:ext cx="507" cy="49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514" name="Line 12"/>
            <p:cNvSpPr>
              <a:spLocks noChangeShapeType="1"/>
            </p:cNvSpPr>
            <p:nvPr/>
          </p:nvSpPr>
          <p:spPr bwMode="auto">
            <a:xfrm flipH="1">
              <a:off x="4638" y="2751"/>
              <a:ext cx="506" cy="49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515" name="Rectangle 13"/>
            <p:cNvSpPr>
              <a:spLocks noChangeArrowheads="1"/>
            </p:cNvSpPr>
            <p:nvPr/>
          </p:nvSpPr>
          <p:spPr bwMode="auto">
            <a:xfrm>
              <a:off x="893" y="3114"/>
              <a:ext cx="1051" cy="34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c = d + e</a:t>
              </a:r>
            </a:p>
          </p:txBody>
        </p:sp>
        <p:sp>
          <p:nvSpPr>
            <p:cNvPr id="21516" name="Rectangle 14"/>
            <p:cNvSpPr>
              <a:spLocks noChangeArrowheads="1"/>
            </p:cNvSpPr>
            <p:nvPr/>
          </p:nvSpPr>
          <p:spPr bwMode="auto">
            <a:xfrm>
              <a:off x="1728" y="2246"/>
              <a:ext cx="1052" cy="34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b = d + e</a:t>
              </a:r>
            </a:p>
          </p:txBody>
        </p:sp>
        <p:sp>
          <p:nvSpPr>
            <p:cNvPr id="21517" name="Rectangle 15"/>
            <p:cNvSpPr>
              <a:spLocks noChangeArrowheads="1"/>
            </p:cNvSpPr>
            <p:nvPr/>
          </p:nvSpPr>
          <p:spPr bwMode="auto">
            <a:xfrm>
              <a:off x="96" y="2230"/>
              <a:ext cx="1051" cy="34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a = d + e</a:t>
              </a:r>
            </a:p>
          </p:txBody>
        </p:sp>
        <p:sp>
          <p:nvSpPr>
            <p:cNvPr id="21518" name="Line 16"/>
            <p:cNvSpPr>
              <a:spLocks noChangeShapeType="1"/>
            </p:cNvSpPr>
            <p:nvPr/>
          </p:nvSpPr>
          <p:spPr bwMode="auto">
            <a:xfrm>
              <a:off x="688" y="2598"/>
              <a:ext cx="507" cy="49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519" name="Line 17"/>
            <p:cNvSpPr>
              <a:spLocks noChangeShapeType="1"/>
            </p:cNvSpPr>
            <p:nvPr/>
          </p:nvSpPr>
          <p:spPr bwMode="auto">
            <a:xfrm flipH="1">
              <a:off x="1677" y="2598"/>
              <a:ext cx="507" cy="49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22531" name="Rectangle 3"/>
          <p:cNvSpPr>
            <a:spLocks noGrp="1" noChangeArrowheads="1"/>
          </p:cNvSpPr>
          <p:nvPr>
            <p:ph idx="1"/>
          </p:nvPr>
        </p:nvSpPr>
        <p:spPr>
          <a:xfrm>
            <a:off x="287338" y="1438275"/>
            <a:ext cx="8564562" cy="5038725"/>
          </a:xfrm>
          <a:noFill/>
        </p:spPr>
        <p:txBody>
          <a:bodyPr/>
          <a:lstStyle/>
          <a:p>
            <a:pPr>
              <a:spcBef>
                <a:spcPct val="10000"/>
              </a:spcBef>
              <a:buFontTx/>
              <a:buNone/>
            </a:pPr>
            <a:r>
              <a:rPr lang="en-US" altLang="zh-CN" b="1" smtClean="0">
                <a:ea typeface="黑体" pitchFamily="2" charset="-122"/>
              </a:rPr>
              <a:t>9.1.4 </a:t>
            </a:r>
            <a:r>
              <a:rPr lang="zh-CN" altLang="en-US" b="1" smtClean="0"/>
              <a:t>复写传播</a:t>
            </a:r>
          </a:p>
          <a:p>
            <a:pPr>
              <a:spcBef>
                <a:spcPct val="10000"/>
              </a:spcBef>
            </a:pPr>
            <a:r>
              <a:rPr lang="zh-CN" altLang="en-US" b="1" smtClean="0"/>
              <a:t>复写语句：</a:t>
            </a:r>
            <a:r>
              <a:rPr lang="zh-CN" altLang="en-US" b="1" smtClean="0">
                <a:latin typeface="宋体" pitchFamily="2" charset="-122"/>
              </a:rPr>
              <a:t>形式为</a:t>
            </a:r>
            <a:r>
              <a:rPr lang="en-US" altLang="zh-CN" b="1" smtClean="0"/>
              <a:t>f = g</a:t>
            </a:r>
            <a:r>
              <a:rPr lang="zh-CN" altLang="en-US" b="1" smtClean="0">
                <a:latin typeface="宋体" pitchFamily="2" charset="-122"/>
              </a:rPr>
              <a:t>的赋值</a:t>
            </a:r>
            <a:endParaRPr lang="zh-CN" altLang="en-US" b="1" smtClean="0"/>
          </a:p>
          <a:p>
            <a:pPr>
              <a:spcBef>
                <a:spcPct val="10000"/>
              </a:spcBef>
            </a:pPr>
            <a:r>
              <a:rPr lang="zh-CN" altLang="en-US" b="1" smtClean="0"/>
              <a:t>优化过程中会大量引入复写</a:t>
            </a:r>
          </a:p>
          <a:p>
            <a:pPr>
              <a:spcBef>
                <a:spcPct val="10000"/>
              </a:spcBef>
            </a:pPr>
            <a:r>
              <a:rPr lang="zh-CN" altLang="en-US" b="1" smtClean="0">
                <a:latin typeface="宋体" pitchFamily="2" charset="-122"/>
              </a:rPr>
              <a:t>复写传播变换的做法是在复写语句</a:t>
            </a:r>
            <a:r>
              <a:rPr lang="en-US" altLang="zh-CN" b="1" smtClean="0"/>
              <a:t>f = g</a:t>
            </a:r>
            <a:r>
              <a:rPr lang="zh-CN" altLang="en-US" b="1" smtClean="0">
                <a:latin typeface="宋体" pitchFamily="2" charset="-122"/>
              </a:rPr>
              <a:t>后，尽可能用</a:t>
            </a:r>
            <a:r>
              <a:rPr lang="en-US" altLang="zh-CN" b="1" smtClean="0"/>
              <a:t>g</a:t>
            </a:r>
            <a:r>
              <a:rPr lang="zh-CN" altLang="en-US" b="1" smtClean="0">
                <a:latin typeface="宋体" pitchFamily="2" charset="-122"/>
              </a:rPr>
              <a:t>代表</a:t>
            </a:r>
            <a:r>
              <a:rPr lang="en-US" altLang="zh-CN" b="1" smtClean="0"/>
              <a:t>f</a:t>
            </a:r>
          </a:p>
          <a:p>
            <a:pPr>
              <a:spcBef>
                <a:spcPct val="10000"/>
              </a:spcBef>
              <a:buFontTx/>
              <a:buNone/>
            </a:pPr>
            <a:r>
              <a:rPr lang="en-US" altLang="zh-CN" sz="2800" b="1" i="1" smtClean="0"/>
              <a:t>		B</a:t>
            </a:r>
            <a:r>
              <a:rPr lang="en-US" altLang="zh-CN" sz="2800" b="1" baseline="-25000" smtClean="0"/>
              <a:t>5</a:t>
            </a:r>
            <a:endParaRPr lang="zh-CN" altLang="en-US" b="1" smtClean="0"/>
          </a:p>
          <a:p>
            <a:pPr>
              <a:spcBef>
                <a:spcPct val="10000"/>
              </a:spcBef>
              <a:buFontTx/>
              <a:buNone/>
            </a:pPr>
            <a:endParaRPr lang="zh-CN" altLang="en-US" b="1" smtClean="0"/>
          </a:p>
        </p:txBody>
      </p:sp>
      <p:sp>
        <p:nvSpPr>
          <p:cNvPr id="22532" name="Rectangle 18"/>
          <p:cNvSpPr>
            <a:spLocks noChangeArrowheads="1"/>
          </p:cNvSpPr>
          <p:nvPr/>
        </p:nvSpPr>
        <p:spPr bwMode="auto">
          <a:xfrm>
            <a:off x="5715000" y="4648200"/>
            <a:ext cx="2227263"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x = t</a:t>
            </a:r>
            <a:r>
              <a:rPr lang="en-US" altLang="zh-CN" sz="2800" baseline="-25000"/>
              <a:t>3</a:t>
            </a:r>
            <a:endParaRPr lang="en-US" altLang="zh-CN" sz="2800">
              <a:solidFill>
                <a:srgbClr val="00FF00"/>
              </a:solidFill>
            </a:endParaRPr>
          </a:p>
          <a:p>
            <a:pPr algn="just">
              <a:lnSpc>
                <a:spcPct val="96000"/>
              </a:lnSpc>
            </a:pPr>
            <a:r>
              <a:rPr lang="en-US" altLang="zh-CN" sz="2800"/>
              <a:t>a[t</a:t>
            </a:r>
            <a:r>
              <a:rPr lang="en-US" altLang="zh-CN" sz="2800" baseline="-25000"/>
              <a:t>2</a:t>
            </a:r>
            <a:r>
              <a:rPr lang="en-US" altLang="zh-CN" sz="2800"/>
              <a:t>] = t</a:t>
            </a:r>
            <a:r>
              <a:rPr lang="en-US" altLang="zh-CN" sz="2800" baseline="-25000"/>
              <a:t>5</a:t>
            </a:r>
            <a:endParaRPr lang="en-US" altLang="zh-CN" sz="2800"/>
          </a:p>
          <a:p>
            <a:pPr algn="just">
              <a:lnSpc>
                <a:spcPct val="96000"/>
              </a:lnSpc>
            </a:pPr>
            <a:r>
              <a:rPr lang="en-US" altLang="zh-CN" sz="2800"/>
              <a:t>a[t</a:t>
            </a:r>
            <a:r>
              <a:rPr lang="en-US" altLang="zh-CN" sz="2800" baseline="-25000"/>
              <a:t>4</a:t>
            </a:r>
            <a:r>
              <a:rPr lang="en-US" altLang="zh-CN" sz="2800"/>
              <a:t>] = </a:t>
            </a:r>
            <a:r>
              <a:rPr lang="en-US" altLang="zh-CN" sz="2800">
                <a:solidFill>
                  <a:srgbClr val="00FF00"/>
                </a:solidFill>
              </a:rPr>
              <a:t>t</a:t>
            </a:r>
            <a:r>
              <a:rPr lang="en-US" altLang="zh-CN" sz="2800" baseline="-25000">
                <a:solidFill>
                  <a:srgbClr val="00FF00"/>
                </a:solidFill>
              </a:rPr>
              <a:t>3</a:t>
            </a:r>
            <a:endParaRPr lang="en-US" altLang="zh-CN" sz="2800">
              <a:solidFill>
                <a:srgbClr val="00FF00"/>
              </a:solidFill>
            </a:endParaRPr>
          </a:p>
          <a:p>
            <a:pPr algn="just">
              <a:lnSpc>
                <a:spcPct val="96000"/>
              </a:lnSpc>
            </a:pPr>
            <a:r>
              <a:rPr lang="en-US" altLang="zh-CN" sz="2800"/>
              <a:t>goto </a:t>
            </a:r>
            <a:r>
              <a:rPr lang="en-US" altLang="zh-CN" sz="2800" i="1"/>
              <a:t>B</a:t>
            </a:r>
            <a:r>
              <a:rPr lang="en-US" altLang="zh-CN" sz="2800" baseline="-25000"/>
              <a:t>2</a:t>
            </a:r>
          </a:p>
        </p:txBody>
      </p:sp>
      <p:sp>
        <p:nvSpPr>
          <p:cNvPr id="22533" name="Rectangle 19"/>
          <p:cNvSpPr>
            <a:spLocks noChangeArrowheads="1"/>
          </p:cNvSpPr>
          <p:nvPr/>
        </p:nvSpPr>
        <p:spPr bwMode="auto">
          <a:xfrm>
            <a:off x="1295400" y="4648200"/>
            <a:ext cx="2227263"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solidFill>
                  <a:srgbClr val="00FF00"/>
                </a:solidFill>
              </a:rPr>
              <a:t>x = t</a:t>
            </a:r>
            <a:r>
              <a:rPr lang="en-US" altLang="zh-CN" sz="2800" baseline="-25000">
                <a:solidFill>
                  <a:srgbClr val="00FF00"/>
                </a:solidFill>
              </a:rPr>
              <a:t>3</a:t>
            </a:r>
            <a:endParaRPr lang="en-US" altLang="zh-CN" sz="2800">
              <a:solidFill>
                <a:srgbClr val="00FF00"/>
              </a:solidFill>
            </a:endParaRPr>
          </a:p>
          <a:p>
            <a:pPr algn="just">
              <a:lnSpc>
                <a:spcPct val="96000"/>
              </a:lnSpc>
            </a:pPr>
            <a:r>
              <a:rPr lang="en-US" altLang="zh-CN" sz="2800"/>
              <a:t>a[t</a:t>
            </a:r>
            <a:r>
              <a:rPr lang="en-US" altLang="zh-CN" sz="2800" baseline="-25000"/>
              <a:t>2</a:t>
            </a:r>
            <a:r>
              <a:rPr lang="en-US" altLang="zh-CN" sz="2800"/>
              <a:t>] = t</a:t>
            </a:r>
            <a:r>
              <a:rPr lang="en-US" altLang="zh-CN" sz="2800" baseline="-25000"/>
              <a:t>5</a:t>
            </a:r>
            <a:endParaRPr lang="en-US" altLang="zh-CN" sz="2800"/>
          </a:p>
          <a:p>
            <a:pPr algn="just">
              <a:lnSpc>
                <a:spcPct val="96000"/>
              </a:lnSpc>
            </a:pPr>
            <a:r>
              <a:rPr lang="en-US" altLang="zh-CN" sz="2800"/>
              <a:t>a[t</a:t>
            </a:r>
            <a:r>
              <a:rPr lang="en-US" altLang="zh-CN" sz="2800" baseline="-25000"/>
              <a:t>4</a:t>
            </a:r>
            <a:r>
              <a:rPr lang="en-US" altLang="zh-CN" sz="2800"/>
              <a:t>] = </a:t>
            </a:r>
            <a:r>
              <a:rPr lang="en-US" altLang="zh-CN" sz="2800">
                <a:solidFill>
                  <a:srgbClr val="00FF00"/>
                </a:solidFill>
              </a:rPr>
              <a:t>x</a:t>
            </a:r>
          </a:p>
          <a:p>
            <a:pPr algn="just">
              <a:lnSpc>
                <a:spcPct val="96000"/>
              </a:lnSpc>
            </a:pPr>
            <a:r>
              <a:rPr lang="en-US" altLang="zh-CN" sz="2800"/>
              <a:t>goto </a:t>
            </a:r>
            <a:r>
              <a:rPr lang="en-US" altLang="zh-CN" sz="2800" i="1"/>
              <a:t>B</a:t>
            </a:r>
            <a:r>
              <a:rPr lang="en-US" altLang="zh-CN" sz="2800" baseline="-25000"/>
              <a:t>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23555" name="Rectangle 3"/>
          <p:cNvSpPr>
            <a:spLocks noGrp="1" noChangeArrowheads="1"/>
          </p:cNvSpPr>
          <p:nvPr>
            <p:ph idx="1"/>
          </p:nvPr>
        </p:nvSpPr>
        <p:spPr>
          <a:xfrm>
            <a:off x="287338" y="1438275"/>
            <a:ext cx="8564562" cy="5038725"/>
          </a:xfrm>
          <a:noFill/>
        </p:spPr>
        <p:txBody>
          <a:bodyPr/>
          <a:lstStyle/>
          <a:p>
            <a:pPr>
              <a:spcBef>
                <a:spcPct val="10000"/>
              </a:spcBef>
              <a:buFontTx/>
              <a:buNone/>
            </a:pPr>
            <a:r>
              <a:rPr lang="en-US" altLang="zh-CN" b="1" smtClean="0">
                <a:ea typeface="黑体" pitchFamily="2" charset="-122"/>
              </a:rPr>
              <a:t>9.1.4 </a:t>
            </a:r>
            <a:r>
              <a:rPr lang="zh-CN" altLang="en-US" b="1" smtClean="0"/>
              <a:t>复写传播</a:t>
            </a:r>
          </a:p>
          <a:p>
            <a:pPr>
              <a:spcBef>
                <a:spcPct val="10000"/>
              </a:spcBef>
            </a:pPr>
            <a:r>
              <a:rPr lang="zh-CN" altLang="en-US" b="1" smtClean="0"/>
              <a:t>复写语句：</a:t>
            </a:r>
            <a:r>
              <a:rPr lang="zh-CN" altLang="en-US" b="1" smtClean="0">
                <a:latin typeface="宋体" pitchFamily="2" charset="-122"/>
              </a:rPr>
              <a:t>形式为</a:t>
            </a:r>
            <a:r>
              <a:rPr lang="en-US" altLang="zh-CN" b="1" smtClean="0"/>
              <a:t>f = g</a:t>
            </a:r>
            <a:r>
              <a:rPr lang="zh-CN" altLang="en-US" b="1" smtClean="0">
                <a:latin typeface="宋体" pitchFamily="2" charset="-122"/>
              </a:rPr>
              <a:t>的赋值</a:t>
            </a:r>
            <a:endParaRPr lang="zh-CN" altLang="en-US" b="1" smtClean="0"/>
          </a:p>
          <a:p>
            <a:pPr>
              <a:spcBef>
                <a:spcPct val="10000"/>
              </a:spcBef>
            </a:pPr>
            <a:r>
              <a:rPr lang="zh-CN" altLang="en-US" b="1" smtClean="0"/>
              <a:t>优化过程中会大量引入复写</a:t>
            </a:r>
          </a:p>
          <a:p>
            <a:pPr>
              <a:spcBef>
                <a:spcPct val="10000"/>
              </a:spcBef>
            </a:pPr>
            <a:r>
              <a:rPr lang="zh-CN" altLang="en-US" b="1" smtClean="0">
                <a:latin typeface="宋体" pitchFamily="2" charset="-122"/>
              </a:rPr>
              <a:t>复写传播变换的做法是在复写语句</a:t>
            </a:r>
            <a:r>
              <a:rPr lang="en-US" altLang="zh-CN" b="1" smtClean="0"/>
              <a:t>f = g</a:t>
            </a:r>
            <a:r>
              <a:rPr lang="zh-CN" altLang="en-US" b="1" smtClean="0">
                <a:latin typeface="宋体" pitchFamily="2" charset="-122"/>
              </a:rPr>
              <a:t>后，尽可能用</a:t>
            </a:r>
            <a:r>
              <a:rPr lang="en-US" altLang="zh-CN" b="1" smtClean="0"/>
              <a:t>g</a:t>
            </a:r>
            <a:r>
              <a:rPr lang="zh-CN" altLang="en-US" b="1" smtClean="0">
                <a:latin typeface="宋体" pitchFamily="2" charset="-122"/>
              </a:rPr>
              <a:t>代表</a:t>
            </a:r>
            <a:r>
              <a:rPr lang="en-US" altLang="zh-CN" b="1" smtClean="0"/>
              <a:t>f</a:t>
            </a:r>
          </a:p>
          <a:p>
            <a:pPr>
              <a:spcBef>
                <a:spcPct val="10000"/>
              </a:spcBef>
            </a:pPr>
            <a:r>
              <a:rPr lang="zh-CN" altLang="en-US" b="1" smtClean="0">
                <a:latin typeface="宋体" pitchFamily="2" charset="-122"/>
              </a:rPr>
              <a:t>复写传播变换本身并不是优化，但它给其它优化带来机会</a:t>
            </a:r>
          </a:p>
          <a:p>
            <a:pPr lvl="1">
              <a:spcBef>
                <a:spcPct val="10000"/>
              </a:spcBef>
            </a:pPr>
            <a:r>
              <a:rPr lang="zh-CN" altLang="en-US" b="1" smtClean="0"/>
              <a:t>常量合并（编译时可完成的计算）</a:t>
            </a:r>
            <a:endParaRPr lang="en-US" altLang="zh-CN" b="1" smtClean="0"/>
          </a:p>
          <a:p>
            <a:pPr lvl="1">
              <a:spcBef>
                <a:spcPct val="10000"/>
              </a:spcBef>
            </a:pPr>
            <a:r>
              <a:rPr lang="zh-CN" altLang="en-US" b="1" smtClean="0"/>
              <a:t>死代码删除</a:t>
            </a:r>
          </a:p>
        </p:txBody>
      </p:sp>
      <p:sp>
        <p:nvSpPr>
          <p:cNvPr id="1560582" name="Rectangle 6"/>
          <p:cNvSpPr>
            <a:spLocks noChangeArrowheads="1"/>
          </p:cNvSpPr>
          <p:nvPr/>
        </p:nvSpPr>
        <p:spPr bwMode="auto">
          <a:xfrm>
            <a:off x="6686550" y="4868863"/>
            <a:ext cx="1711325" cy="166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342900" indent="-342900"/>
            <a:r>
              <a:rPr lang="en-US" altLang="zh-CN" sz="2800"/>
              <a:t>pi = 3.14</a:t>
            </a:r>
          </a:p>
          <a:p>
            <a:pPr marL="342900" indent="-342900"/>
            <a:r>
              <a:rPr lang="en-US" altLang="zh-CN" sz="2800"/>
              <a:t>    …</a:t>
            </a:r>
          </a:p>
          <a:p>
            <a:pPr marL="342900" indent="-342900"/>
            <a:r>
              <a:rPr lang="en-US" altLang="zh-CN" sz="2800"/>
              <a:t>y = pi </a:t>
            </a:r>
            <a:r>
              <a:rPr lang="en-US" altLang="zh-CN" sz="2800">
                <a:sym typeface="Symbol" pitchFamily="18" charset="2"/>
              </a:rPr>
              <a:t> 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60582"/>
                                        </p:tgtEl>
                                        <p:attrNameLst>
                                          <p:attrName>style.visibility</p:attrName>
                                        </p:attrNameLst>
                                      </p:cBhvr>
                                      <p:to>
                                        <p:strVal val="visible"/>
                                      </p:to>
                                    </p:set>
                                    <p:animEffect transition="in" filter="box(in)">
                                      <p:cBhvr>
                                        <p:cTn id="7" dur="500"/>
                                        <p:tgtEl>
                                          <p:spTgt spid="1560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058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1562627" name="Rectangle 3"/>
          <p:cNvSpPr>
            <a:spLocks noGrp="1" noChangeArrowheads="1"/>
          </p:cNvSpPr>
          <p:nvPr>
            <p:ph idx="1"/>
          </p:nvPr>
        </p:nvSpPr>
        <p:spPr>
          <a:xfrm>
            <a:off x="287338" y="1438275"/>
            <a:ext cx="8564562" cy="5181600"/>
          </a:xfrm>
          <a:noFill/>
        </p:spPr>
        <p:txBody>
          <a:bodyPr/>
          <a:lstStyle/>
          <a:p>
            <a:pPr>
              <a:spcBef>
                <a:spcPct val="10000"/>
              </a:spcBef>
              <a:buFontTx/>
              <a:buNone/>
            </a:pPr>
            <a:r>
              <a:rPr lang="zh-CN" altLang="en-US" b="1" smtClean="0">
                <a:ea typeface="黑体" pitchFamily="2" charset="-122"/>
              </a:rPr>
              <a:t>9.1.</a:t>
            </a:r>
            <a:r>
              <a:rPr lang="en-US" altLang="zh-CN" b="1" smtClean="0">
                <a:ea typeface="黑体" pitchFamily="2" charset="-122"/>
              </a:rPr>
              <a:t>5 </a:t>
            </a:r>
            <a:r>
              <a:rPr lang="zh-CN" altLang="en-US" b="1" smtClean="0"/>
              <a:t>死代码删除</a:t>
            </a:r>
          </a:p>
          <a:p>
            <a:pPr>
              <a:spcBef>
                <a:spcPct val="10000"/>
              </a:spcBef>
            </a:pPr>
            <a:r>
              <a:rPr lang="zh-CN" altLang="en-US" b="1" smtClean="0"/>
              <a:t>死代码</a:t>
            </a:r>
            <a:r>
              <a:rPr lang="zh-CN" altLang="en-US" b="1" smtClean="0">
                <a:latin typeface="宋体" pitchFamily="2" charset="-122"/>
              </a:rPr>
              <a:t>是指计算的结果决不被引用的语句</a:t>
            </a:r>
          </a:p>
          <a:p>
            <a:pPr>
              <a:spcBef>
                <a:spcPct val="10000"/>
              </a:spcBef>
            </a:pPr>
            <a:r>
              <a:rPr lang="zh-CN" altLang="en-US" b="1" smtClean="0">
                <a:latin typeface="宋体" pitchFamily="2" charset="-122"/>
              </a:rPr>
              <a:t>一些优化变换可能会引起死代码</a:t>
            </a:r>
            <a:endParaRPr lang="zh-CN" altLang="en-US" b="1" smtClean="0"/>
          </a:p>
          <a:p>
            <a:pPr>
              <a:spcBef>
                <a:spcPct val="10000"/>
              </a:spcBef>
              <a:buFontTx/>
              <a:buNone/>
            </a:pPr>
            <a:r>
              <a:rPr lang="zh-CN" altLang="en-US" sz="2800" b="1" smtClean="0">
                <a:latin typeface="宋体" pitchFamily="2" charset="-122"/>
              </a:rPr>
              <a:t>	</a:t>
            </a:r>
          </a:p>
          <a:p>
            <a:pPr>
              <a:spcBef>
                <a:spcPct val="10000"/>
              </a:spcBef>
              <a:buFontTx/>
              <a:buNone/>
            </a:pPr>
            <a:r>
              <a:rPr lang="zh-CN" altLang="en-US" sz="2800" b="1" smtClean="0">
                <a:latin typeface="宋体" pitchFamily="2" charset="-122"/>
              </a:rPr>
              <a:t>例： 为便于调试，可能在程序中加打印语句，测试</a:t>
            </a:r>
          </a:p>
          <a:p>
            <a:pPr>
              <a:spcBef>
                <a:spcPct val="10000"/>
              </a:spcBef>
              <a:buFontTx/>
              <a:buNone/>
            </a:pPr>
            <a:r>
              <a:rPr lang="zh-CN" altLang="en-US" sz="2800" b="1" smtClean="0">
                <a:latin typeface="宋体" pitchFamily="2" charset="-122"/>
              </a:rPr>
              <a:t>后改成右边的形式</a:t>
            </a:r>
            <a:endParaRPr lang="en-US" altLang="zh-CN" sz="2800" b="1" smtClean="0"/>
          </a:p>
          <a:p>
            <a:pPr>
              <a:spcBef>
                <a:spcPct val="10000"/>
              </a:spcBef>
              <a:buFontTx/>
              <a:buNone/>
            </a:pPr>
            <a:r>
              <a:rPr lang="en-US" altLang="zh-CN" sz="2800" b="1" smtClean="0"/>
              <a:t>   debug = true;		|  	debug = false;</a:t>
            </a:r>
          </a:p>
          <a:p>
            <a:pPr>
              <a:spcBef>
                <a:spcPct val="10000"/>
              </a:spcBef>
              <a:buFontTx/>
              <a:buNone/>
            </a:pPr>
            <a:r>
              <a:rPr lang="zh-CN" altLang="en-US" sz="2800" b="1" smtClean="0"/>
              <a:t>   .  .  .				</a:t>
            </a:r>
            <a:r>
              <a:rPr lang="en-US" altLang="zh-CN" sz="2800" b="1" smtClean="0"/>
              <a:t>|	</a:t>
            </a:r>
            <a:r>
              <a:rPr lang="zh-CN" altLang="en-US" sz="2800" b="1" smtClean="0"/>
              <a:t>.  .  .</a:t>
            </a:r>
            <a:endParaRPr lang="en-US" altLang="zh-CN" sz="2800" b="1" smtClean="0"/>
          </a:p>
          <a:p>
            <a:pPr>
              <a:spcBef>
                <a:spcPct val="10000"/>
              </a:spcBef>
              <a:buFontTx/>
              <a:buNone/>
            </a:pPr>
            <a:r>
              <a:rPr lang="en-US" altLang="zh-CN" sz="2800" b="1" smtClean="0"/>
              <a:t>   if (debug) print …	|	if (debug) print …</a:t>
            </a:r>
            <a:endParaRPr lang="zh-CN" altLang="en-US" sz="2800" b="1" smtClean="0"/>
          </a:p>
          <a:p>
            <a:pPr>
              <a:spcBef>
                <a:spcPct val="10000"/>
              </a:spcBef>
              <a:buFontTx/>
              <a:buNone/>
            </a:pPr>
            <a:r>
              <a:rPr lang="zh-CN" altLang="en-US" sz="2800" b="1" smtClean="0"/>
              <a:t>靠优化来保证目标代码中没有该条件语句部分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62627">
                                            <p:txEl>
                                              <p:pRg st="9" end="9"/>
                                            </p:txEl>
                                          </p:spTgt>
                                        </p:tgtEl>
                                        <p:attrNameLst>
                                          <p:attrName>style.visibility</p:attrName>
                                        </p:attrNameLst>
                                      </p:cBhvr>
                                      <p:to>
                                        <p:strVal val="visible"/>
                                      </p:to>
                                    </p:set>
                                    <p:animEffect transition="in" filter="box(in)">
                                      <p:cBhvr>
                                        <p:cTn id="7" dur="500"/>
                                        <p:tgtEl>
                                          <p:spTgt spid="1562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25603" name="Rectangle 3"/>
          <p:cNvSpPr>
            <a:spLocks noGrp="1" noChangeArrowheads="1"/>
          </p:cNvSpPr>
          <p:nvPr>
            <p:ph idx="1"/>
          </p:nvPr>
        </p:nvSpPr>
        <p:spPr>
          <a:xfrm>
            <a:off x="287338" y="1438275"/>
            <a:ext cx="8564562" cy="5038725"/>
          </a:xfrm>
          <a:noFill/>
        </p:spPr>
        <p:txBody>
          <a:bodyPr/>
          <a:lstStyle/>
          <a:p>
            <a:pPr>
              <a:spcBef>
                <a:spcPct val="10000"/>
              </a:spcBef>
              <a:buFontTx/>
              <a:buNone/>
            </a:pPr>
            <a:r>
              <a:rPr lang="zh-CN" altLang="en-US" b="1" smtClean="0">
                <a:ea typeface="黑体" pitchFamily="2" charset="-122"/>
              </a:rPr>
              <a:t>9.1.</a:t>
            </a:r>
            <a:r>
              <a:rPr lang="en-US" altLang="zh-CN" b="1" smtClean="0">
                <a:ea typeface="黑体" pitchFamily="2" charset="-122"/>
              </a:rPr>
              <a:t>5 </a:t>
            </a:r>
            <a:r>
              <a:rPr lang="zh-CN" altLang="en-US" b="1" smtClean="0"/>
              <a:t>死代码删除</a:t>
            </a:r>
          </a:p>
          <a:p>
            <a:pPr>
              <a:spcBef>
                <a:spcPct val="10000"/>
              </a:spcBef>
            </a:pPr>
            <a:r>
              <a:rPr lang="zh-CN" altLang="en-US" b="1" smtClean="0"/>
              <a:t>死代码</a:t>
            </a:r>
            <a:r>
              <a:rPr lang="zh-CN" altLang="en-US" b="1" smtClean="0">
                <a:latin typeface="宋体" pitchFamily="2" charset="-122"/>
              </a:rPr>
              <a:t>是指计算的结果决不被引用的语句</a:t>
            </a:r>
          </a:p>
          <a:p>
            <a:pPr>
              <a:spcBef>
                <a:spcPct val="10000"/>
              </a:spcBef>
            </a:pPr>
            <a:r>
              <a:rPr lang="zh-CN" altLang="en-US" b="1" smtClean="0">
                <a:latin typeface="宋体" pitchFamily="2" charset="-122"/>
              </a:rPr>
              <a:t>一些优化变换可能会引起死代码</a:t>
            </a:r>
          </a:p>
          <a:p>
            <a:pPr>
              <a:spcBef>
                <a:spcPct val="10000"/>
              </a:spcBef>
              <a:buFontTx/>
              <a:buNone/>
            </a:pPr>
            <a:r>
              <a:rPr lang="zh-CN" altLang="en-US" b="1" smtClean="0">
                <a:latin typeface="宋体" pitchFamily="2" charset="-122"/>
              </a:rPr>
              <a:t>例：复写传播可能会引起</a:t>
            </a:r>
            <a:r>
              <a:rPr lang="zh-CN" altLang="en-US" b="1" smtClean="0"/>
              <a:t>死代码删除</a:t>
            </a:r>
          </a:p>
          <a:p>
            <a:pPr>
              <a:spcBef>
                <a:spcPct val="40000"/>
              </a:spcBef>
              <a:buFontTx/>
              <a:buNone/>
            </a:pPr>
            <a:r>
              <a:rPr lang="en-US" altLang="zh-CN" sz="2800" b="1" i="1" smtClean="0"/>
              <a:t>	B</a:t>
            </a:r>
            <a:r>
              <a:rPr lang="en-US" altLang="zh-CN" sz="2800" b="1" baseline="-25000" smtClean="0"/>
              <a:t>5</a:t>
            </a:r>
            <a:endParaRPr lang="zh-CN" altLang="en-US" sz="2800" b="1" baseline="-25000" smtClean="0"/>
          </a:p>
        </p:txBody>
      </p:sp>
      <p:sp>
        <p:nvSpPr>
          <p:cNvPr id="25604" name="Rectangle 4"/>
          <p:cNvSpPr>
            <a:spLocks noChangeArrowheads="1"/>
          </p:cNvSpPr>
          <p:nvPr/>
        </p:nvSpPr>
        <p:spPr bwMode="auto">
          <a:xfrm>
            <a:off x="3492500" y="4284663"/>
            <a:ext cx="2227263"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solidFill>
                  <a:srgbClr val="FF3399"/>
                </a:solidFill>
              </a:rPr>
              <a:t>x = t</a:t>
            </a:r>
            <a:r>
              <a:rPr lang="en-US" altLang="zh-CN" sz="2800" baseline="-25000">
                <a:solidFill>
                  <a:srgbClr val="FF3399"/>
                </a:solidFill>
              </a:rPr>
              <a:t>3</a:t>
            </a:r>
            <a:endParaRPr lang="en-US" altLang="zh-CN" sz="2800">
              <a:solidFill>
                <a:srgbClr val="FF3399"/>
              </a:solidFill>
            </a:endParaRPr>
          </a:p>
          <a:p>
            <a:pPr algn="just">
              <a:lnSpc>
                <a:spcPct val="96000"/>
              </a:lnSpc>
            </a:pPr>
            <a:r>
              <a:rPr lang="en-US" altLang="zh-CN" sz="2800"/>
              <a:t>a[t</a:t>
            </a:r>
            <a:r>
              <a:rPr lang="en-US" altLang="zh-CN" sz="2800" baseline="-25000"/>
              <a:t>2</a:t>
            </a:r>
            <a:r>
              <a:rPr lang="en-US" altLang="zh-CN" sz="2800"/>
              <a:t>] = t</a:t>
            </a:r>
            <a:r>
              <a:rPr lang="en-US" altLang="zh-CN" sz="2800" baseline="-25000"/>
              <a:t>5</a:t>
            </a:r>
            <a:endParaRPr lang="en-US" altLang="zh-CN" sz="2800"/>
          </a:p>
          <a:p>
            <a:pPr algn="just">
              <a:lnSpc>
                <a:spcPct val="96000"/>
              </a:lnSpc>
            </a:pPr>
            <a:r>
              <a:rPr lang="en-US" altLang="zh-CN" sz="2800"/>
              <a:t>a[t</a:t>
            </a:r>
            <a:r>
              <a:rPr lang="en-US" altLang="zh-CN" sz="2800" baseline="-25000"/>
              <a:t>4</a:t>
            </a:r>
            <a:r>
              <a:rPr lang="en-US" altLang="zh-CN" sz="2800"/>
              <a:t>] = t</a:t>
            </a:r>
            <a:r>
              <a:rPr lang="en-US" altLang="zh-CN" sz="2800" baseline="-25000"/>
              <a:t>3</a:t>
            </a:r>
            <a:endParaRPr lang="en-US" altLang="zh-CN" sz="2800"/>
          </a:p>
          <a:p>
            <a:pPr algn="just">
              <a:lnSpc>
                <a:spcPct val="96000"/>
              </a:lnSpc>
            </a:pPr>
            <a:r>
              <a:rPr lang="en-US" altLang="zh-CN" sz="2800"/>
              <a:t>goto </a:t>
            </a:r>
            <a:r>
              <a:rPr lang="en-US" altLang="zh-CN" sz="2800" i="1"/>
              <a:t>B</a:t>
            </a:r>
            <a:r>
              <a:rPr lang="en-US" altLang="zh-CN" sz="2800" baseline="-25000"/>
              <a:t>2</a:t>
            </a:r>
          </a:p>
        </p:txBody>
      </p:sp>
      <p:sp>
        <p:nvSpPr>
          <p:cNvPr id="25605" name="Rectangle 5"/>
          <p:cNvSpPr>
            <a:spLocks noChangeArrowheads="1"/>
          </p:cNvSpPr>
          <p:nvPr/>
        </p:nvSpPr>
        <p:spPr bwMode="auto">
          <a:xfrm>
            <a:off x="6192838" y="4284663"/>
            <a:ext cx="2227262"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a[t</a:t>
            </a:r>
            <a:r>
              <a:rPr lang="en-US" altLang="zh-CN" sz="2800" baseline="-25000"/>
              <a:t>2</a:t>
            </a:r>
            <a:r>
              <a:rPr lang="en-US" altLang="zh-CN" sz="2800"/>
              <a:t>] = t</a:t>
            </a:r>
            <a:r>
              <a:rPr lang="en-US" altLang="zh-CN" sz="2800" baseline="-25000"/>
              <a:t>5</a:t>
            </a:r>
            <a:endParaRPr lang="en-US" altLang="zh-CN" sz="2800"/>
          </a:p>
          <a:p>
            <a:pPr algn="just">
              <a:lnSpc>
                <a:spcPct val="96000"/>
              </a:lnSpc>
            </a:pPr>
            <a:r>
              <a:rPr lang="en-US" altLang="zh-CN" sz="2800"/>
              <a:t>a[t</a:t>
            </a:r>
            <a:r>
              <a:rPr lang="en-US" altLang="zh-CN" sz="2800" baseline="-25000"/>
              <a:t>4</a:t>
            </a:r>
            <a:r>
              <a:rPr lang="en-US" altLang="zh-CN" sz="2800"/>
              <a:t>] = t</a:t>
            </a:r>
            <a:r>
              <a:rPr lang="en-US" altLang="zh-CN" sz="2800" baseline="-25000"/>
              <a:t>3</a:t>
            </a:r>
            <a:endParaRPr lang="en-US" altLang="zh-CN" sz="2800"/>
          </a:p>
          <a:p>
            <a:pPr algn="just">
              <a:lnSpc>
                <a:spcPct val="96000"/>
              </a:lnSpc>
            </a:pPr>
            <a:r>
              <a:rPr lang="en-US" altLang="zh-CN" sz="2800"/>
              <a:t>goto </a:t>
            </a:r>
            <a:r>
              <a:rPr lang="en-US" altLang="zh-CN" sz="2800" i="1"/>
              <a:t>B</a:t>
            </a:r>
            <a:r>
              <a:rPr lang="en-US" altLang="zh-CN" sz="2800" baseline="-25000"/>
              <a:t>2</a:t>
            </a:r>
          </a:p>
        </p:txBody>
      </p:sp>
      <p:sp>
        <p:nvSpPr>
          <p:cNvPr id="25606" name="Rectangle 7"/>
          <p:cNvSpPr>
            <a:spLocks noChangeArrowheads="1"/>
          </p:cNvSpPr>
          <p:nvPr/>
        </p:nvSpPr>
        <p:spPr bwMode="auto">
          <a:xfrm>
            <a:off x="792163" y="4284663"/>
            <a:ext cx="2227262"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solidFill>
                  <a:srgbClr val="00FF00"/>
                </a:solidFill>
              </a:rPr>
              <a:t>x = t</a:t>
            </a:r>
            <a:r>
              <a:rPr lang="en-US" altLang="zh-CN" sz="2800" baseline="-25000">
                <a:solidFill>
                  <a:srgbClr val="00FF00"/>
                </a:solidFill>
              </a:rPr>
              <a:t>3</a:t>
            </a:r>
            <a:endParaRPr lang="en-US" altLang="zh-CN" sz="2800">
              <a:solidFill>
                <a:srgbClr val="00FF00"/>
              </a:solidFill>
            </a:endParaRPr>
          </a:p>
          <a:p>
            <a:pPr algn="just">
              <a:lnSpc>
                <a:spcPct val="96000"/>
              </a:lnSpc>
            </a:pPr>
            <a:r>
              <a:rPr lang="en-US" altLang="zh-CN" sz="2800"/>
              <a:t>a[t</a:t>
            </a:r>
            <a:r>
              <a:rPr lang="en-US" altLang="zh-CN" sz="2800" baseline="-25000"/>
              <a:t>2</a:t>
            </a:r>
            <a:r>
              <a:rPr lang="en-US" altLang="zh-CN" sz="2800"/>
              <a:t>] = t</a:t>
            </a:r>
            <a:r>
              <a:rPr lang="en-US" altLang="zh-CN" sz="2800" baseline="-25000"/>
              <a:t>5</a:t>
            </a:r>
            <a:endParaRPr lang="en-US" altLang="zh-CN" sz="2800"/>
          </a:p>
          <a:p>
            <a:pPr algn="just">
              <a:lnSpc>
                <a:spcPct val="96000"/>
              </a:lnSpc>
            </a:pPr>
            <a:r>
              <a:rPr lang="en-US" altLang="zh-CN" sz="2800"/>
              <a:t>a[t</a:t>
            </a:r>
            <a:r>
              <a:rPr lang="en-US" altLang="zh-CN" sz="2800" baseline="-25000"/>
              <a:t>4</a:t>
            </a:r>
            <a:r>
              <a:rPr lang="en-US" altLang="zh-CN" sz="2800"/>
              <a:t>] = </a:t>
            </a:r>
            <a:r>
              <a:rPr lang="en-US" altLang="zh-CN" sz="2800">
                <a:solidFill>
                  <a:srgbClr val="00FF00"/>
                </a:solidFill>
              </a:rPr>
              <a:t>x</a:t>
            </a:r>
          </a:p>
          <a:p>
            <a:pPr algn="just">
              <a:lnSpc>
                <a:spcPct val="96000"/>
              </a:lnSpc>
            </a:pPr>
            <a:r>
              <a:rPr lang="en-US" altLang="zh-CN" sz="2800"/>
              <a:t>goto </a:t>
            </a:r>
            <a:r>
              <a:rPr lang="en-US" altLang="zh-CN" sz="2800" i="1"/>
              <a:t>B</a:t>
            </a:r>
            <a:r>
              <a:rPr lang="en-US" altLang="zh-CN" sz="2800" baseline="-25000"/>
              <a:t>2</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26627" name="Rectangle 3"/>
          <p:cNvSpPr>
            <a:spLocks noGrp="1" noChangeArrowheads="1"/>
          </p:cNvSpPr>
          <p:nvPr>
            <p:ph idx="1"/>
          </p:nvPr>
        </p:nvSpPr>
        <p:spPr>
          <a:xfrm>
            <a:off x="287338" y="1438275"/>
            <a:ext cx="8564562" cy="5038725"/>
          </a:xfrm>
          <a:noFill/>
        </p:spPr>
        <p:txBody>
          <a:bodyPr/>
          <a:lstStyle/>
          <a:p>
            <a:pPr>
              <a:spcBef>
                <a:spcPct val="10000"/>
              </a:spcBef>
              <a:buFontTx/>
              <a:buNone/>
            </a:pPr>
            <a:r>
              <a:rPr lang="zh-CN" altLang="en-US" b="1" smtClean="0"/>
              <a:t>9.1.</a:t>
            </a:r>
            <a:r>
              <a:rPr lang="en-US" altLang="zh-CN" b="1" smtClean="0"/>
              <a:t>6 </a:t>
            </a:r>
            <a:r>
              <a:rPr lang="zh-CN" altLang="en-US" b="1" smtClean="0"/>
              <a:t>代码外提</a:t>
            </a:r>
          </a:p>
          <a:p>
            <a:pPr>
              <a:spcBef>
                <a:spcPct val="10000"/>
              </a:spcBef>
            </a:pPr>
            <a:r>
              <a:rPr lang="zh-CN" altLang="en-US" b="1" smtClean="0"/>
              <a:t>代码外提是</a:t>
            </a:r>
            <a:r>
              <a:rPr lang="zh-CN" altLang="en-US" b="1" smtClean="0">
                <a:latin typeface="宋体" pitchFamily="2" charset="-122"/>
              </a:rPr>
              <a:t>循环优化的一种</a:t>
            </a:r>
            <a:endParaRPr lang="zh-CN" altLang="en-US" b="1" smtClean="0"/>
          </a:p>
          <a:p>
            <a:pPr>
              <a:spcBef>
                <a:spcPct val="10000"/>
              </a:spcBef>
            </a:pPr>
            <a:r>
              <a:rPr lang="zh-CN" altLang="en-US" b="1" smtClean="0">
                <a:latin typeface="宋体" pitchFamily="2" charset="-122"/>
              </a:rPr>
              <a:t>循环优化的其它重要技术</a:t>
            </a:r>
          </a:p>
          <a:p>
            <a:pPr lvl="1">
              <a:spcBef>
                <a:spcPct val="10000"/>
              </a:spcBef>
            </a:pPr>
            <a:r>
              <a:rPr lang="zh-CN" altLang="en-US" b="1" smtClean="0"/>
              <a:t>归纳变量删除</a:t>
            </a:r>
          </a:p>
          <a:p>
            <a:pPr lvl="1">
              <a:spcBef>
                <a:spcPct val="10000"/>
              </a:spcBef>
            </a:pPr>
            <a:r>
              <a:rPr lang="zh-CN" altLang="en-US" b="1" smtClean="0"/>
              <a:t>强度削弱</a:t>
            </a:r>
          </a:p>
          <a:p>
            <a:pPr>
              <a:spcBef>
                <a:spcPct val="10000"/>
              </a:spcBef>
              <a:buFontTx/>
              <a:buNone/>
            </a:pPr>
            <a:r>
              <a:rPr lang="zh-CN" altLang="en-US" b="1" smtClean="0"/>
              <a:t>例：</a:t>
            </a:r>
            <a:r>
              <a:rPr lang="en-US" altLang="zh-CN" b="1" smtClean="0"/>
              <a:t>while (i</a:t>
            </a:r>
            <a:r>
              <a:rPr lang="en-US" altLang="zh-CN" b="1" i="1" smtClean="0"/>
              <a:t> </a:t>
            </a:r>
            <a:r>
              <a:rPr lang="en-US" altLang="zh-CN" b="1" smtClean="0"/>
              <a:t>&lt;= limit </a:t>
            </a:r>
            <a:r>
              <a:rPr lang="en-US" altLang="zh-CN" b="1" smtClean="0">
                <a:sym typeface="Symbol" pitchFamily="18" charset="2"/>
              </a:rPr>
              <a:t></a:t>
            </a:r>
            <a:r>
              <a:rPr lang="en-US" altLang="zh-CN" b="1" smtClean="0"/>
              <a:t> 2 ) … </a:t>
            </a:r>
          </a:p>
          <a:p>
            <a:pPr>
              <a:spcBef>
                <a:spcPct val="10000"/>
              </a:spcBef>
              <a:buFontTx/>
              <a:buNone/>
            </a:pPr>
            <a:r>
              <a:rPr lang="zh-CN" altLang="en-US" b="1" smtClean="0"/>
              <a:t>代码外提后变换成</a:t>
            </a:r>
          </a:p>
          <a:p>
            <a:pPr>
              <a:spcBef>
                <a:spcPct val="10000"/>
              </a:spcBef>
              <a:buFontTx/>
              <a:buNone/>
            </a:pPr>
            <a:r>
              <a:rPr lang="en-US" altLang="zh-CN" b="1" smtClean="0"/>
              <a:t>		t = limit </a:t>
            </a:r>
            <a:r>
              <a:rPr lang="en-US" altLang="zh-CN" b="1" smtClean="0">
                <a:sym typeface="Symbol" pitchFamily="18" charset="2"/>
              </a:rPr>
              <a:t></a:t>
            </a:r>
            <a:r>
              <a:rPr lang="en-US" altLang="zh-CN" b="1" smtClean="0"/>
              <a:t> 2;</a:t>
            </a:r>
          </a:p>
          <a:p>
            <a:pPr>
              <a:spcBef>
                <a:spcPct val="10000"/>
              </a:spcBef>
              <a:buFontTx/>
              <a:buNone/>
            </a:pPr>
            <a:r>
              <a:rPr lang="en-US" altLang="zh-CN" b="1" smtClean="0"/>
              <a:t>		while (i &lt;= t ) …</a:t>
            </a:r>
            <a:endParaRPr lang="zh-CN" altLang="en-US" b="1"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27651" name="Rectangle 3"/>
          <p:cNvSpPr>
            <a:spLocks noGrp="1" noChangeArrowheads="1"/>
          </p:cNvSpPr>
          <p:nvPr>
            <p:ph idx="1"/>
          </p:nvPr>
        </p:nvSpPr>
        <p:spPr>
          <a:xfrm>
            <a:off x="287338" y="1438275"/>
            <a:ext cx="8564562" cy="5038725"/>
          </a:xfrm>
          <a:noFill/>
        </p:spPr>
        <p:txBody>
          <a:bodyPr/>
          <a:lstStyle/>
          <a:p>
            <a:pPr>
              <a:spcBef>
                <a:spcPct val="10000"/>
              </a:spcBef>
              <a:buFontTx/>
              <a:buNone/>
            </a:pPr>
            <a:r>
              <a:rPr lang="zh-CN" altLang="en-US" b="1" smtClean="0">
                <a:ea typeface="黑体" pitchFamily="2" charset="-122"/>
              </a:rPr>
              <a:t>9.1.</a:t>
            </a:r>
            <a:r>
              <a:rPr lang="en-US" altLang="zh-CN" b="1" smtClean="0">
                <a:ea typeface="黑体" pitchFamily="2" charset="-122"/>
              </a:rPr>
              <a:t>7 </a:t>
            </a:r>
            <a:r>
              <a:rPr lang="zh-CN" altLang="en-US" b="1" smtClean="0"/>
              <a:t>强度削弱和归纳变量删除</a:t>
            </a:r>
          </a:p>
          <a:p>
            <a:pPr>
              <a:spcBef>
                <a:spcPct val="10000"/>
              </a:spcBef>
            </a:pPr>
            <a:r>
              <a:rPr lang="en-US" altLang="zh-CN" b="1" smtClean="0"/>
              <a:t>j</a:t>
            </a:r>
            <a:r>
              <a:rPr lang="zh-CN" altLang="en-US" b="1" smtClean="0">
                <a:latin typeface="宋体" pitchFamily="2" charset="-122"/>
              </a:rPr>
              <a:t>和</a:t>
            </a:r>
            <a:r>
              <a:rPr lang="en-US" altLang="zh-CN" b="1" smtClean="0"/>
              <a:t>t</a:t>
            </a:r>
            <a:r>
              <a:rPr lang="en-US" altLang="zh-CN" b="1" baseline="-30000" smtClean="0"/>
              <a:t>4</a:t>
            </a:r>
            <a:r>
              <a:rPr lang="zh-CN" altLang="en-US" b="1" smtClean="0">
                <a:latin typeface="宋体" pitchFamily="2" charset="-122"/>
              </a:rPr>
              <a:t>的值步伐一致地变化</a:t>
            </a:r>
          </a:p>
          <a:p>
            <a:pPr>
              <a:spcBef>
                <a:spcPct val="10000"/>
              </a:spcBef>
            </a:pPr>
            <a:r>
              <a:rPr lang="zh-CN" altLang="en-US" b="1" smtClean="0">
                <a:latin typeface="宋体" pitchFamily="2" charset="-122"/>
              </a:rPr>
              <a:t>这样的变量叫做</a:t>
            </a:r>
            <a:r>
              <a:rPr lang="zh-CN" altLang="en-US" b="1" smtClean="0"/>
              <a:t>归纳变量</a:t>
            </a:r>
          </a:p>
          <a:p>
            <a:pPr>
              <a:spcBef>
                <a:spcPct val="10000"/>
              </a:spcBef>
            </a:pPr>
            <a:r>
              <a:rPr lang="zh-CN" altLang="en-US" b="1" smtClean="0">
                <a:latin typeface="宋体" pitchFamily="2" charset="-122"/>
              </a:rPr>
              <a:t>在循环中有多个归纳变量时，</a:t>
            </a:r>
          </a:p>
          <a:p>
            <a:pPr>
              <a:spcBef>
                <a:spcPct val="10000"/>
              </a:spcBef>
              <a:buFontTx/>
              <a:buNone/>
            </a:pPr>
            <a:r>
              <a:rPr lang="zh-CN" altLang="en-US" b="1" smtClean="0">
                <a:latin typeface="宋体" pitchFamily="2" charset="-122"/>
              </a:rPr>
              <a:t>  也许只需要留下一个</a:t>
            </a:r>
          </a:p>
          <a:p>
            <a:pPr>
              <a:spcBef>
                <a:spcPct val="10000"/>
              </a:spcBef>
            </a:pPr>
            <a:r>
              <a:rPr lang="zh-CN" altLang="en-US" b="1" smtClean="0">
                <a:latin typeface="宋体" pitchFamily="2" charset="-122"/>
              </a:rPr>
              <a:t>这个操作由归纳变量删除</a:t>
            </a:r>
          </a:p>
          <a:p>
            <a:pPr>
              <a:spcBef>
                <a:spcPct val="10000"/>
              </a:spcBef>
              <a:buFontTx/>
              <a:buNone/>
            </a:pPr>
            <a:r>
              <a:rPr lang="zh-CN" altLang="en-US" b="1" smtClean="0">
                <a:latin typeface="宋体" pitchFamily="2" charset="-122"/>
              </a:rPr>
              <a:t>  过程来完成</a:t>
            </a:r>
          </a:p>
          <a:p>
            <a:pPr>
              <a:spcBef>
                <a:spcPct val="10000"/>
              </a:spcBef>
            </a:pPr>
            <a:r>
              <a:rPr lang="zh-CN" altLang="en-US" b="1" smtClean="0">
                <a:latin typeface="宋体" pitchFamily="2" charset="-122"/>
              </a:rPr>
              <a:t>对本例可以先做强度削弱</a:t>
            </a:r>
          </a:p>
          <a:p>
            <a:pPr>
              <a:spcBef>
                <a:spcPct val="10000"/>
              </a:spcBef>
              <a:buFontTx/>
              <a:buNone/>
            </a:pPr>
            <a:r>
              <a:rPr lang="zh-CN" altLang="en-US" b="1" smtClean="0">
                <a:latin typeface="宋体" pitchFamily="2" charset="-122"/>
              </a:rPr>
              <a:t>  它给删除归纳变量创造机会</a:t>
            </a:r>
            <a:endParaRPr lang="en-US" altLang="zh-CN" b="1" smtClean="0"/>
          </a:p>
        </p:txBody>
      </p:sp>
      <p:grpSp>
        <p:nvGrpSpPr>
          <p:cNvPr id="27652" name="Group 6"/>
          <p:cNvGrpSpPr>
            <a:grpSpLocks/>
          </p:cNvGrpSpPr>
          <p:nvPr/>
        </p:nvGrpSpPr>
        <p:grpSpPr bwMode="auto">
          <a:xfrm>
            <a:off x="5867400" y="2209800"/>
            <a:ext cx="2514600" cy="2438400"/>
            <a:chOff x="3696" y="1392"/>
            <a:chExt cx="1584" cy="1536"/>
          </a:xfrm>
        </p:grpSpPr>
        <p:sp>
          <p:nvSpPr>
            <p:cNvPr id="27653" name="Rectangle 4"/>
            <p:cNvSpPr>
              <a:spLocks noChangeArrowheads="1"/>
            </p:cNvSpPr>
            <p:nvPr/>
          </p:nvSpPr>
          <p:spPr bwMode="auto">
            <a:xfrm>
              <a:off x="3696" y="1728"/>
              <a:ext cx="1584" cy="1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r>
                <a:rPr lang="en-US" altLang="zh-CN" sz="2800"/>
                <a:t>j = j </a:t>
              </a:r>
              <a:r>
                <a:rPr lang="en-US" altLang="zh-CN" sz="2800">
                  <a:sym typeface="Symbol" pitchFamily="18" charset="2"/>
                </a:rPr>
                <a:t></a:t>
              </a:r>
              <a:r>
                <a:rPr lang="en-US" altLang="zh-CN" sz="2800"/>
                <a:t>1</a:t>
              </a:r>
            </a:p>
            <a:p>
              <a:pPr algn="just"/>
              <a:r>
                <a:rPr lang="en-US" altLang="zh-CN" sz="2800"/>
                <a:t>t</a:t>
              </a:r>
              <a:r>
                <a:rPr lang="en-US" altLang="zh-CN" sz="2800" baseline="-25000"/>
                <a:t>4</a:t>
              </a:r>
              <a:r>
                <a:rPr lang="en-US" altLang="zh-CN" sz="2800"/>
                <a:t> = 4 </a:t>
              </a:r>
              <a:r>
                <a:rPr lang="en-US" altLang="zh-CN" sz="2800">
                  <a:sym typeface="Symbol" pitchFamily="18" charset="2"/>
                </a:rPr>
                <a:t></a:t>
              </a:r>
              <a:r>
                <a:rPr lang="en-US" altLang="zh-CN" sz="2800"/>
                <a:t> j</a:t>
              </a:r>
            </a:p>
            <a:p>
              <a:pPr algn="just"/>
              <a:r>
                <a:rPr lang="en-US" altLang="zh-CN" sz="2800"/>
                <a:t>t</a:t>
              </a:r>
              <a:r>
                <a:rPr lang="en-US" altLang="zh-CN" sz="2800" baseline="-25000"/>
                <a:t>5</a:t>
              </a:r>
              <a:r>
                <a:rPr lang="en-US" altLang="zh-CN" sz="2800"/>
                <a:t> = a[t</a:t>
              </a:r>
              <a:r>
                <a:rPr lang="en-US" altLang="zh-CN" sz="2800" baseline="-25000"/>
                <a:t>4</a:t>
              </a:r>
              <a:r>
                <a:rPr lang="en-US" altLang="zh-CN" sz="2800"/>
                <a:t>]</a:t>
              </a:r>
            </a:p>
            <a:p>
              <a:pPr algn="just"/>
              <a:r>
                <a:rPr lang="en-US" altLang="zh-CN" sz="2800"/>
                <a:t>if t</a:t>
              </a:r>
              <a:r>
                <a:rPr lang="en-US" altLang="zh-CN" sz="2800" baseline="-25000"/>
                <a:t>5</a:t>
              </a:r>
              <a:r>
                <a:rPr lang="en-US" altLang="zh-CN" sz="2800"/>
                <a:t> &gt; v goto </a:t>
              </a:r>
              <a:r>
                <a:rPr lang="en-US" altLang="zh-CN" sz="2800" i="1"/>
                <a:t>B</a:t>
              </a:r>
              <a:r>
                <a:rPr lang="en-US" altLang="zh-CN" sz="2800" baseline="-25000"/>
                <a:t>3</a:t>
              </a:r>
            </a:p>
          </p:txBody>
        </p:sp>
        <p:sp>
          <p:nvSpPr>
            <p:cNvPr id="27654" name="Rectangle 5"/>
            <p:cNvSpPr>
              <a:spLocks noChangeArrowheads="1"/>
            </p:cNvSpPr>
            <p:nvPr/>
          </p:nvSpPr>
          <p:spPr bwMode="auto">
            <a:xfrm>
              <a:off x="4800" y="1392"/>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800" i="1"/>
                <a:t>B</a:t>
              </a:r>
              <a:r>
                <a:rPr lang="en-US" altLang="zh-CN" sz="2800" baseline="-25000"/>
                <a:t>3</a:t>
              </a:r>
              <a:endParaRPr lang="en-US" altLang="zh-CN" sz="280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grpSp>
        <p:nvGrpSpPr>
          <p:cNvPr id="28675" name="Group 55"/>
          <p:cNvGrpSpPr>
            <a:grpSpLocks/>
          </p:cNvGrpSpPr>
          <p:nvPr/>
        </p:nvGrpSpPr>
        <p:grpSpPr bwMode="auto">
          <a:xfrm>
            <a:off x="4343400" y="1066800"/>
            <a:ext cx="4800600" cy="5462588"/>
            <a:chOff x="2736" y="672"/>
            <a:chExt cx="3024" cy="3441"/>
          </a:xfrm>
        </p:grpSpPr>
        <p:sp>
          <p:nvSpPr>
            <p:cNvPr id="28679" name="Rectangle 30"/>
            <p:cNvSpPr>
              <a:spLocks noChangeArrowheads="1"/>
            </p:cNvSpPr>
            <p:nvPr/>
          </p:nvSpPr>
          <p:spPr bwMode="auto">
            <a:xfrm>
              <a:off x="3560" y="777"/>
              <a:ext cx="1455" cy="7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a:t>i = m </a:t>
              </a:r>
              <a:r>
                <a:rPr lang="en-US" altLang="zh-CN" sz="2400">
                  <a:sym typeface="Symbol" pitchFamily="18" charset="2"/>
                </a:rPr>
                <a:t></a:t>
              </a:r>
              <a:r>
                <a:rPr lang="en-US" altLang="zh-CN" sz="2400"/>
                <a:t>1</a:t>
              </a:r>
            </a:p>
            <a:p>
              <a:pPr algn="just">
                <a:lnSpc>
                  <a:spcPct val="80000"/>
                </a:lnSpc>
              </a:pPr>
              <a:r>
                <a:rPr lang="en-US" altLang="zh-CN" sz="2400"/>
                <a:t>j = n</a:t>
              </a:r>
            </a:p>
            <a:p>
              <a:pPr algn="just">
                <a:lnSpc>
                  <a:spcPct val="80000"/>
                </a:lnSpc>
              </a:pPr>
              <a:r>
                <a:rPr lang="en-US" altLang="zh-CN" sz="2400"/>
                <a:t>t</a:t>
              </a:r>
              <a:r>
                <a:rPr lang="en-US" altLang="zh-CN" sz="2400" baseline="-25000"/>
                <a:t>1</a:t>
              </a:r>
              <a:r>
                <a:rPr lang="en-US" altLang="zh-CN" sz="2400"/>
                <a:t> = 4 </a:t>
              </a:r>
              <a:r>
                <a:rPr lang="en-US" altLang="zh-CN" sz="2400">
                  <a:sym typeface="Symbol" pitchFamily="18" charset="2"/>
                </a:rPr>
                <a:t></a:t>
              </a:r>
              <a:r>
                <a:rPr lang="en-US" altLang="zh-CN" sz="2400"/>
                <a:t> n</a:t>
              </a:r>
            </a:p>
            <a:p>
              <a:pPr algn="just">
                <a:lnSpc>
                  <a:spcPct val="80000"/>
                </a:lnSpc>
              </a:pPr>
              <a:r>
                <a:rPr lang="en-US" altLang="zh-CN" sz="2400"/>
                <a:t>v = a[t</a:t>
              </a:r>
              <a:r>
                <a:rPr lang="en-US" altLang="zh-CN" sz="2400" baseline="-25000"/>
                <a:t>1</a:t>
              </a:r>
              <a:r>
                <a:rPr lang="en-US" altLang="zh-CN" sz="2400"/>
                <a:t>]</a:t>
              </a:r>
            </a:p>
          </p:txBody>
        </p:sp>
        <p:sp>
          <p:nvSpPr>
            <p:cNvPr id="28680" name="Rectangle 31"/>
            <p:cNvSpPr>
              <a:spLocks noChangeArrowheads="1"/>
            </p:cNvSpPr>
            <p:nvPr/>
          </p:nvSpPr>
          <p:spPr bwMode="auto">
            <a:xfrm>
              <a:off x="5003" y="672"/>
              <a:ext cx="533"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1</a:t>
              </a:r>
              <a:endParaRPr lang="en-US" altLang="zh-CN" sz="2400"/>
            </a:p>
          </p:txBody>
        </p:sp>
        <p:sp>
          <p:nvSpPr>
            <p:cNvPr id="28681" name="Rectangle 32"/>
            <p:cNvSpPr>
              <a:spLocks noChangeArrowheads="1"/>
            </p:cNvSpPr>
            <p:nvPr/>
          </p:nvSpPr>
          <p:spPr bwMode="auto">
            <a:xfrm>
              <a:off x="4988" y="1883"/>
              <a:ext cx="53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28682" name="Rectangle 33"/>
            <p:cNvSpPr>
              <a:spLocks noChangeArrowheads="1"/>
            </p:cNvSpPr>
            <p:nvPr/>
          </p:nvSpPr>
          <p:spPr bwMode="auto">
            <a:xfrm>
              <a:off x="3574" y="2381"/>
              <a:ext cx="1453" cy="80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a:t>j = j </a:t>
              </a:r>
              <a:r>
                <a:rPr lang="en-US" altLang="zh-CN" sz="2400">
                  <a:sym typeface="Symbol" pitchFamily="18" charset="2"/>
                </a:rPr>
                <a:t></a:t>
              </a:r>
              <a:r>
                <a:rPr lang="en-US" altLang="zh-CN" sz="2400"/>
                <a:t>1</a:t>
              </a:r>
            </a:p>
            <a:p>
              <a:pPr algn="just">
                <a:lnSpc>
                  <a:spcPct val="80000"/>
                </a:lnSpc>
              </a:pPr>
              <a:r>
                <a:rPr lang="en-US" altLang="zh-CN" sz="2400">
                  <a:solidFill>
                    <a:srgbClr val="00FF00"/>
                  </a:solidFill>
                </a:rPr>
                <a:t>t</a:t>
              </a:r>
              <a:r>
                <a:rPr lang="en-US" altLang="zh-CN" sz="2400" baseline="-25000">
                  <a:solidFill>
                    <a:srgbClr val="00FF00"/>
                  </a:solidFill>
                </a:rPr>
                <a:t>4</a:t>
              </a:r>
              <a:r>
                <a:rPr lang="en-US" altLang="zh-CN" sz="2400">
                  <a:solidFill>
                    <a:srgbClr val="00FF00"/>
                  </a:solidFill>
                </a:rPr>
                <a:t> = t</a:t>
              </a:r>
              <a:r>
                <a:rPr lang="en-US" altLang="zh-CN" sz="2400" baseline="-25000">
                  <a:solidFill>
                    <a:srgbClr val="00FF00"/>
                  </a:solidFill>
                </a:rPr>
                <a:t>4 </a:t>
              </a:r>
              <a:r>
                <a:rPr lang="en-US" altLang="zh-CN" sz="2400">
                  <a:solidFill>
                    <a:srgbClr val="00FF00"/>
                  </a:solidFill>
                  <a:sym typeface="Symbol" pitchFamily="18" charset="2"/>
                </a:rPr>
                <a:t></a:t>
              </a:r>
              <a:r>
                <a:rPr lang="en-US" altLang="zh-CN" sz="2400">
                  <a:solidFill>
                    <a:srgbClr val="00FF00"/>
                  </a:solidFill>
                </a:rPr>
                <a:t> 4</a:t>
              </a:r>
            </a:p>
            <a:p>
              <a:pPr algn="just">
                <a:lnSpc>
                  <a:spcPct val="80000"/>
                </a:lnSpc>
              </a:pPr>
              <a:r>
                <a:rPr lang="en-US" altLang="zh-CN" sz="2400"/>
                <a:t>t</a:t>
              </a:r>
              <a:r>
                <a:rPr lang="en-US" altLang="zh-CN" sz="2400" baseline="-25000"/>
                <a:t>5</a:t>
              </a:r>
              <a:r>
                <a:rPr lang="en-US" altLang="zh-CN" sz="2400"/>
                <a:t> = a[t</a:t>
              </a:r>
              <a:r>
                <a:rPr lang="en-US" altLang="zh-CN" sz="2400" baseline="-25000"/>
                <a:t>4</a:t>
              </a:r>
              <a:r>
                <a:rPr lang="en-US" altLang="zh-CN" sz="2400"/>
                <a:t>]</a:t>
              </a:r>
            </a:p>
            <a:p>
              <a:pPr algn="just">
                <a:lnSpc>
                  <a:spcPct val="80000"/>
                </a:lnSpc>
              </a:pPr>
              <a:r>
                <a:rPr lang="en-US" altLang="zh-CN" sz="2400"/>
                <a:t>if t</a:t>
              </a:r>
              <a:r>
                <a:rPr lang="en-US" altLang="zh-CN" sz="2400" baseline="-25000"/>
                <a:t>5</a:t>
              </a:r>
              <a:r>
                <a:rPr lang="en-US" altLang="zh-CN" sz="2400"/>
                <a:t> &gt; v goto </a:t>
              </a:r>
              <a:r>
                <a:rPr lang="en-US" altLang="zh-CN" sz="2400" i="1"/>
                <a:t>B</a:t>
              </a:r>
              <a:r>
                <a:rPr lang="en-US" altLang="zh-CN" sz="2400" baseline="-25000"/>
                <a:t>3</a:t>
              </a:r>
            </a:p>
          </p:txBody>
        </p:sp>
        <p:sp>
          <p:nvSpPr>
            <p:cNvPr id="28683" name="Line 34"/>
            <p:cNvSpPr>
              <a:spLocks noChangeShapeType="1"/>
            </p:cNvSpPr>
            <p:nvPr/>
          </p:nvSpPr>
          <p:spPr bwMode="auto">
            <a:xfrm flipH="1">
              <a:off x="4281" y="1768"/>
              <a:ext cx="0" cy="2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8684" name="Line 35"/>
            <p:cNvSpPr>
              <a:spLocks noChangeShapeType="1"/>
            </p:cNvSpPr>
            <p:nvPr/>
          </p:nvSpPr>
          <p:spPr bwMode="auto">
            <a:xfrm flipH="1">
              <a:off x="4292" y="2150"/>
              <a:ext cx="0" cy="24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8685" name="Line 36"/>
            <p:cNvSpPr>
              <a:spLocks noChangeShapeType="1"/>
            </p:cNvSpPr>
            <p:nvPr/>
          </p:nvSpPr>
          <p:spPr bwMode="auto">
            <a:xfrm>
              <a:off x="4281" y="3194"/>
              <a:ext cx="0" cy="31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8686" name="Rectangle 37"/>
            <p:cNvSpPr>
              <a:spLocks noChangeArrowheads="1"/>
            </p:cNvSpPr>
            <p:nvPr/>
          </p:nvSpPr>
          <p:spPr bwMode="auto">
            <a:xfrm>
              <a:off x="3283" y="3887"/>
              <a:ext cx="785" cy="12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endParaRPr lang="zh-CN" altLang="en-US" sz="1000" b="0"/>
            </a:p>
          </p:txBody>
        </p:sp>
        <p:sp>
          <p:nvSpPr>
            <p:cNvPr id="28687" name="Rectangle 38"/>
            <p:cNvSpPr>
              <a:spLocks noChangeArrowheads="1"/>
            </p:cNvSpPr>
            <p:nvPr/>
          </p:nvSpPr>
          <p:spPr bwMode="auto">
            <a:xfrm>
              <a:off x="5017" y="3389"/>
              <a:ext cx="533"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28688" name="Rectangle 39"/>
            <p:cNvSpPr>
              <a:spLocks noChangeArrowheads="1"/>
            </p:cNvSpPr>
            <p:nvPr/>
          </p:nvSpPr>
          <p:spPr bwMode="auto">
            <a:xfrm>
              <a:off x="5001" y="2291"/>
              <a:ext cx="533"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sp>
          <p:nvSpPr>
            <p:cNvPr id="28689" name="Rectangle 40"/>
            <p:cNvSpPr>
              <a:spLocks noChangeArrowheads="1"/>
            </p:cNvSpPr>
            <p:nvPr/>
          </p:nvSpPr>
          <p:spPr bwMode="auto">
            <a:xfrm>
              <a:off x="2913" y="3753"/>
              <a:ext cx="53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5</a:t>
              </a:r>
              <a:endParaRPr lang="en-US" altLang="zh-CN" sz="2400"/>
            </a:p>
          </p:txBody>
        </p:sp>
        <p:sp>
          <p:nvSpPr>
            <p:cNvPr id="28690" name="Rectangle 41"/>
            <p:cNvSpPr>
              <a:spLocks noChangeArrowheads="1"/>
            </p:cNvSpPr>
            <p:nvPr/>
          </p:nvSpPr>
          <p:spPr bwMode="auto">
            <a:xfrm>
              <a:off x="5227" y="3740"/>
              <a:ext cx="533"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6</a:t>
              </a:r>
              <a:endParaRPr lang="en-US" altLang="zh-CN" sz="2400"/>
            </a:p>
          </p:txBody>
        </p:sp>
        <p:sp>
          <p:nvSpPr>
            <p:cNvPr id="28691" name="Freeform 42"/>
            <p:cNvSpPr>
              <a:spLocks/>
            </p:cNvSpPr>
            <p:nvPr/>
          </p:nvSpPr>
          <p:spPr bwMode="auto">
            <a:xfrm>
              <a:off x="3155" y="2239"/>
              <a:ext cx="642" cy="1120"/>
            </a:xfrm>
            <a:custGeom>
              <a:avLst/>
              <a:gdLst>
                <a:gd name="T0" fmla="*/ 452 w 722"/>
                <a:gd name="T1" fmla="*/ 449 h 1447"/>
                <a:gd name="T2" fmla="*/ 245 w 722"/>
                <a:gd name="T3" fmla="*/ 519 h 1447"/>
                <a:gd name="T4" fmla="*/ 86 w 722"/>
                <a:gd name="T5" fmla="*/ 449 h 1447"/>
                <a:gd name="T6" fmla="*/ 3 w 722"/>
                <a:gd name="T7" fmla="*/ 250 h 1447"/>
                <a:gd name="T8" fmla="*/ 96 w 722"/>
                <a:gd name="T9" fmla="*/ 57 h 1447"/>
                <a:gd name="T10" fmla="*/ 264 w 722"/>
                <a:gd name="T11" fmla="*/ 2 h 1447"/>
                <a:gd name="T12" fmla="*/ 414 w 722"/>
                <a:gd name="T13" fmla="*/ 73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2" name="Rectangle 43"/>
            <p:cNvSpPr>
              <a:spLocks noChangeArrowheads="1"/>
            </p:cNvSpPr>
            <p:nvPr/>
          </p:nvSpPr>
          <p:spPr bwMode="auto">
            <a:xfrm>
              <a:off x="3575" y="1997"/>
              <a:ext cx="1455"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endParaRPr lang="zh-CN" altLang="en-US" sz="1000" b="0"/>
            </a:p>
          </p:txBody>
        </p:sp>
        <p:sp>
          <p:nvSpPr>
            <p:cNvPr id="28693" name="Rectangle 44"/>
            <p:cNvSpPr>
              <a:spLocks noChangeArrowheads="1"/>
            </p:cNvSpPr>
            <p:nvPr/>
          </p:nvSpPr>
          <p:spPr bwMode="auto">
            <a:xfrm>
              <a:off x="4457" y="3876"/>
              <a:ext cx="785" cy="12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endParaRPr lang="zh-CN" altLang="en-US" sz="1000" b="0"/>
            </a:p>
          </p:txBody>
        </p:sp>
        <p:sp>
          <p:nvSpPr>
            <p:cNvPr id="28694" name="Line 45"/>
            <p:cNvSpPr>
              <a:spLocks noChangeShapeType="1"/>
            </p:cNvSpPr>
            <p:nvPr/>
          </p:nvSpPr>
          <p:spPr bwMode="auto">
            <a:xfrm flipH="1">
              <a:off x="3678" y="3733"/>
              <a:ext cx="346" cy="15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8695" name="Line 46"/>
            <p:cNvSpPr>
              <a:spLocks noChangeShapeType="1"/>
            </p:cNvSpPr>
            <p:nvPr/>
          </p:nvSpPr>
          <p:spPr bwMode="auto">
            <a:xfrm>
              <a:off x="4505" y="3733"/>
              <a:ext cx="346" cy="15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8696" name="Rectangle 47"/>
            <p:cNvSpPr>
              <a:spLocks noChangeArrowheads="1"/>
            </p:cNvSpPr>
            <p:nvPr/>
          </p:nvSpPr>
          <p:spPr bwMode="auto">
            <a:xfrm>
              <a:off x="3561" y="1567"/>
              <a:ext cx="1454" cy="224"/>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r>
                <a:rPr lang="en-US" altLang="zh-CN" sz="2400">
                  <a:solidFill>
                    <a:srgbClr val="00FF00"/>
                  </a:solidFill>
                </a:rPr>
                <a:t>t</a:t>
              </a:r>
              <a:r>
                <a:rPr lang="en-US" altLang="zh-CN" sz="2400" baseline="-25000">
                  <a:solidFill>
                    <a:srgbClr val="00FF00"/>
                  </a:solidFill>
                </a:rPr>
                <a:t>4</a:t>
              </a:r>
              <a:r>
                <a:rPr lang="en-US" altLang="zh-CN" sz="2400">
                  <a:solidFill>
                    <a:srgbClr val="00FF00"/>
                  </a:solidFill>
                </a:rPr>
                <a:t> = 4 </a:t>
              </a:r>
              <a:r>
                <a:rPr lang="en-US" altLang="zh-CN" sz="2400">
                  <a:solidFill>
                    <a:srgbClr val="00FF00"/>
                  </a:solidFill>
                  <a:sym typeface="Symbol" pitchFamily="18" charset="2"/>
                </a:rPr>
                <a:t></a:t>
              </a:r>
              <a:r>
                <a:rPr lang="en-US" altLang="zh-CN" sz="2400">
                  <a:solidFill>
                    <a:srgbClr val="00FF00"/>
                  </a:solidFill>
                </a:rPr>
                <a:t> j</a:t>
              </a:r>
            </a:p>
          </p:txBody>
        </p:sp>
        <p:sp>
          <p:nvSpPr>
            <p:cNvPr id="28697" name="Freeform 49"/>
            <p:cNvSpPr>
              <a:spLocks/>
            </p:cNvSpPr>
            <p:nvPr/>
          </p:nvSpPr>
          <p:spPr bwMode="auto">
            <a:xfrm>
              <a:off x="2736" y="1827"/>
              <a:ext cx="915" cy="2286"/>
            </a:xfrm>
            <a:custGeom>
              <a:avLst/>
              <a:gdLst>
                <a:gd name="T0" fmla="*/ 476 w 1029"/>
                <a:gd name="T1" fmla="*/ 1018 h 2954"/>
                <a:gd name="T2" fmla="*/ 240 w 1029"/>
                <a:gd name="T3" fmla="*/ 1042 h 2954"/>
                <a:gd name="T4" fmla="*/ 82 w 1029"/>
                <a:gd name="T5" fmla="*/ 913 h 2954"/>
                <a:gd name="T6" fmla="*/ 6 w 1029"/>
                <a:gd name="T7" fmla="*/ 590 h 2954"/>
                <a:gd name="T8" fmla="*/ 43 w 1029"/>
                <a:gd name="T9" fmla="*/ 295 h 2954"/>
                <a:gd name="T10" fmla="*/ 137 w 1029"/>
                <a:gd name="T11" fmla="*/ 101 h 2954"/>
                <a:gd name="T12" fmla="*/ 410 w 1029"/>
                <a:gd name="T13" fmla="*/ 4 h 2954"/>
                <a:gd name="T14" fmla="*/ 644 w 1029"/>
                <a:gd name="T15" fmla="*/ 74 h 295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9" h="2954">
                  <a:moveTo>
                    <a:pt x="761" y="2836"/>
                  </a:moveTo>
                  <a:cubicBezTo>
                    <a:pt x="698" y="2848"/>
                    <a:pt x="490" y="2954"/>
                    <a:pt x="385" y="2906"/>
                  </a:cubicBezTo>
                  <a:cubicBezTo>
                    <a:pt x="280" y="2858"/>
                    <a:pt x="192" y="2756"/>
                    <a:pt x="130" y="2546"/>
                  </a:cubicBezTo>
                  <a:cubicBezTo>
                    <a:pt x="68" y="2336"/>
                    <a:pt x="20" y="1933"/>
                    <a:pt x="10" y="1646"/>
                  </a:cubicBezTo>
                  <a:cubicBezTo>
                    <a:pt x="0" y="1359"/>
                    <a:pt x="34" y="1049"/>
                    <a:pt x="69" y="822"/>
                  </a:cubicBezTo>
                  <a:cubicBezTo>
                    <a:pt x="104" y="595"/>
                    <a:pt x="122" y="417"/>
                    <a:pt x="219" y="282"/>
                  </a:cubicBezTo>
                  <a:cubicBezTo>
                    <a:pt x="316" y="147"/>
                    <a:pt x="519" y="24"/>
                    <a:pt x="654" y="12"/>
                  </a:cubicBezTo>
                  <a:cubicBezTo>
                    <a:pt x="789" y="0"/>
                    <a:pt x="951" y="167"/>
                    <a:pt x="1029" y="20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8" name="Rectangle 50"/>
            <p:cNvSpPr>
              <a:spLocks noChangeArrowheads="1"/>
            </p:cNvSpPr>
            <p:nvPr/>
          </p:nvSpPr>
          <p:spPr bwMode="auto">
            <a:xfrm>
              <a:off x="3562" y="3506"/>
              <a:ext cx="1454" cy="21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a:t>if i &gt;= j goto </a:t>
              </a:r>
              <a:r>
                <a:rPr lang="en-US" altLang="zh-CN" sz="2400" i="1"/>
                <a:t>B</a:t>
              </a:r>
              <a:r>
                <a:rPr lang="en-US" altLang="zh-CN" sz="2400" baseline="-25000"/>
                <a:t>6</a:t>
              </a:r>
              <a:endParaRPr lang="en-US" altLang="zh-CN" sz="2400"/>
            </a:p>
          </p:txBody>
        </p:sp>
      </p:grpSp>
      <p:sp>
        <p:nvSpPr>
          <p:cNvPr id="28676" name="Rectangle 52"/>
          <p:cNvSpPr>
            <a:spLocks noChangeArrowheads="1"/>
          </p:cNvSpPr>
          <p:nvPr/>
        </p:nvSpPr>
        <p:spPr bwMode="auto">
          <a:xfrm>
            <a:off x="762000" y="1295400"/>
            <a:ext cx="2362200" cy="1524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r>
              <a:rPr lang="en-US" altLang="zh-CN" sz="2400"/>
              <a:t>j = j </a:t>
            </a:r>
            <a:r>
              <a:rPr lang="en-US" altLang="zh-CN" sz="2400">
                <a:sym typeface="Symbol" pitchFamily="18" charset="2"/>
              </a:rPr>
              <a:t></a:t>
            </a:r>
            <a:r>
              <a:rPr lang="en-US" altLang="zh-CN" sz="2400"/>
              <a:t>1</a:t>
            </a:r>
          </a:p>
          <a:p>
            <a:pPr algn="just"/>
            <a:r>
              <a:rPr lang="en-US" altLang="zh-CN" sz="2400">
                <a:solidFill>
                  <a:srgbClr val="00FF00"/>
                </a:solidFill>
              </a:rPr>
              <a:t>t</a:t>
            </a:r>
            <a:r>
              <a:rPr lang="en-US" altLang="zh-CN" sz="2400" baseline="-25000">
                <a:solidFill>
                  <a:srgbClr val="00FF00"/>
                </a:solidFill>
              </a:rPr>
              <a:t>4</a:t>
            </a:r>
            <a:r>
              <a:rPr lang="en-US" altLang="zh-CN" sz="2400">
                <a:solidFill>
                  <a:srgbClr val="00FF00"/>
                </a:solidFill>
              </a:rPr>
              <a:t> = 4 </a:t>
            </a:r>
            <a:r>
              <a:rPr lang="en-US" altLang="zh-CN" sz="2400">
                <a:solidFill>
                  <a:srgbClr val="00FF00"/>
                </a:solidFill>
                <a:sym typeface="Symbol" pitchFamily="18" charset="2"/>
              </a:rPr>
              <a:t></a:t>
            </a:r>
            <a:r>
              <a:rPr lang="en-US" altLang="zh-CN" sz="2400">
                <a:solidFill>
                  <a:srgbClr val="00FF00"/>
                </a:solidFill>
              </a:rPr>
              <a:t> j</a:t>
            </a:r>
          </a:p>
          <a:p>
            <a:pPr algn="just"/>
            <a:r>
              <a:rPr lang="en-US" altLang="zh-CN" sz="2400"/>
              <a:t>t</a:t>
            </a:r>
            <a:r>
              <a:rPr lang="en-US" altLang="zh-CN" sz="2400" baseline="-25000"/>
              <a:t>5</a:t>
            </a:r>
            <a:r>
              <a:rPr lang="en-US" altLang="zh-CN" sz="2400"/>
              <a:t> = a[t</a:t>
            </a:r>
            <a:r>
              <a:rPr lang="en-US" altLang="zh-CN" sz="2400" baseline="-25000"/>
              <a:t>4</a:t>
            </a:r>
            <a:r>
              <a:rPr lang="en-US" altLang="zh-CN" sz="2400"/>
              <a:t>]</a:t>
            </a:r>
          </a:p>
          <a:p>
            <a:pPr algn="just"/>
            <a:r>
              <a:rPr lang="en-US" altLang="zh-CN" sz="2400"/>
              <a:t>if t</a:t>
            </a:r>
            <a:r>
              <a:rPr lang="en-US" altLang="zh-CN" sz="2400" baseline="-25000"/>
              <a:t>5</a:t>
            </a:r>
            <a:r>
              <a:rPr lang="en-US" altLang="zh-CN" sz="2400"/>
              <a:t> &gt; v goto </a:t>
            </a:r>
            <a:r>
              <a:rPr lang="en-US" altLang="zh-CN" sz="2400" i="1"/>
              <a:t>B</a:t>
            </a:r>
            <a:r>
              <a:rPr lang="en-US" altLang="zh-CN" sz="2400" baseline="-25000"/>
              <a:t>3</a:t>
            </a:r>
          </a:p>
        </p:txBody>
      </p:sp>
      <p:sp>
        <p:nvSpPr>
          <p:cNvPr id="28677" name="Rectangle 53"/>
          <p:cNvSpPr>
            <a:spLocks noChangeArrowheads="1"/>
          </p:cNvSpPr>
          <p:nvPr/>
        </p:nvSpPr>
        <p:spPr bwMode="auto">
          <a:xfrm>
            <a:off x="3276600" y="1295400"/>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800" i="1"/>
              <a:t>B</a:t>
            </a:r>
            <a:r>
              <a:rPr lang="en-US" altLang="zh-CN" sz="2800" baseline="-25000"/>
              <a:t>3</a:t>
            </a:r>
            <a:endParaRPr lang="en-US" altLang="zh-CN" sz="2800"/>
          </a:p>
        </p:txBody>
      </p:sp>
      <p:sp>
        <p:nvSpPr>
          <p:cNvPr id="28678" name="Rectangle 54"/>
          <p:cNvSpPr>
            <a:spLocks noChangeArrowheads="1"/>
          </p:cNvSpPr>
          <p:nvPr/>
        </p:nvSpPr>
        <p:spPr bwMode="auto">
          <a:xfrm>
            <a:off x="457200" y="2971800"/>
            <a:ext cx="384492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除第一次外，</a:t>
            </a:r>
          </a:p>
          <a:p>
            <a:r>
              <a:rPr lang="en-US" altLang="zh-CN"/>
              <a:t>t</a:t>
            </a:r>
            <a:r>
              <a:rPr lang="en-US" altLang="zh-CN" baseline="-30000"/>
              <a:t>4 </a:t>
            </a:r>
            <a:r>
              <a:rPr lang="en-US" altLang="zh-CN"/>
              <a:t>== 4 </a:t>
            </a:r>
            <a:r>
              <a:rPr lang="en-US" altLang="zh-CN">
                <a:sym typeface="Symbol" pitchFamily="18" charset="2"/>
              </a:rPr>
              <a:t></a:t>
            </a:r>
            <a:r>
              <a:rPr lang="en-US" altLang="zh-CN"/>
              <a:t> j</a:t>
            </a:r>
            <a:r>
              <a:rPr lang="zh-CN" altLang="en-US"/>
              <a:t>在</a:t>
            </a:r>
            <a:r>
              <a:rPr lang="en-US" altLang="zh-CN" i="1"/>
              <a:t>B</a:t>
            </a:r>
            <a:r>
              <a:rPr lang="en-US" altLang="zh-CN" baseline="-30000"/>
              <a:t>3</a:t>
            </a:r>
            <a:r>
              <a:rPr lang="zh-CN" altLang="en-US">
                <a:latin typeface="宋体" pitchFamily="2" charset="-122"/>
              </a:rPr>
              <a:t>的入口一定保持</a:t>
            </a:r>
            <a:endParaRPr lang="zh-CN" altLang="en-US"/>
          </a:p>
          <a:p>
            <a:r>
              <a:rPr lang="zh-CN" altLang="en-US">
                <a:latin typeface="宋体" pitchFamily="2" charset="-122"/>
              </a:rPr>
              <a:t>在</a:t>
            </a:r>
            <a:r>
              <a:rPr lang="en-US" altLang="zh-CN"/>
              <a:t>j = j </a:t>
            </a:r>
            <a:r>
              <a:rPr lang="en-US" altLang="zh-CN">
                <a:sym typeface="Symbol" pitchFamily="18" charset="2"/>
              </a:rPr>
              <a:t></a:t>
            </a:r>
            <a:r>
              <a:rPr lang="en-US" altLang="zh-CN"/>
              <a:t>1</a:t>
            </a:r>
            <a:r>
              <a:rPr lang="zh-CN" altLang="en-US">
                <a:latin typeface="宋体" pitchFamily="2" charset="-122"/>
              </a:rPr>
              <a:t>后，</a:t>
            </a:r>
          </a:p>
          <a:p>
            <a:r>
              <a:rPr lang="zh-CN" altLang="en-US">
                <a:latin typeface="宋体" pitchFamily="2" charset="-122"/>
              </a:rPr>
              <a:t>关系</a:t>
            </a:r>
            <a:r>
              <a:rPr lang="en-US" altLang="zh-CN"/>
              <a:t>t</a:t>
            </a:r>
            <a:r>
              <a:rPr lang="en-US" altLang="zh-CN" baseline="-30000"/>
              <a:t>4 </a:t>
            </a:r>
            <a:r>
              <a:rPr lang="en-US" altLang="zh-CN"/>
              <a:t>== 4 </a:t>
            </a:r>
            <a:r>
              <a:rPr lang="en-US" altLang="zh-CN">
                <a:sym typeface="Symbol" pitchFamily="18" charset="2"/>
              </a:rPr>
              <a:t></a:t>
            </a:r>
            <a:r>
              <a:rPr lang="en-US" altLang="zh-CN"/>
              <a:t>j + 4</a:t>
            </a:r>
            <a:r>
              <a:rPr lang="zh-CN" altLang="en-US"/>
              <a:t>也</a:t>
            </a:r>
          </a:p>
          <a:p>
            <a:r>
              <a:rPr lang="zh-CN" altLang="en-US"/>
              <a:t>保持</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228600"/>
            <a:ext cx="8229600" cy="609600"/>
          </a:xfrm>
        </p:spPr>
        <p:txBody>
          <a:bodyPr>
            <a:normAutofit fontScale="90000"/>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grpSp>
        <p:nvGrpSpPr>
          <p:cNvPr id="29699" name="Group 28"/>
          <p:cNvGrpSpPr>
            <a:grpSpLocks/>
          </p:cNvGrpSpPr>
          <p:nvPr/>
        </p:nvGrpSpPr>
        <p:grpSpPr bwMode="auto">
          <a:xfrm>
            <a:off x="322263" y="838200"/>
            <a:ext cx="8432800" cy="6019800"/>
            <a:chOff x="203" y="528"/>
            <a:chExt cx="5312" cy="3792"/>
          </a:xfrm>
        </p:grpSpPr>
        <p:sp>
          <p:nvSpPr>
            <p:cNvPr id="29700" name="Rectangle 4"/>
            <p:cNvSpPr>
              <a:spLocks noChangeArrowheads="1"/>
            </p:cNvSpPr>
            <p:nvPr/>
          </p:nvSpPr>
          <p:spPr bwMode="auto">
            <a:xfrm>
              <a:off x="2028" y="543"/>
              <a:ext cx="1423" cy="10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i = m </a:t>
              </a:r>
              <a:r>
                <a:rPr lang="en-US" altLang="zh-CN" sz="2400">
                  <a:sym typeface="Symbol" pitchFamily="18" charset="2"/>
                </a:rPr>
                <a:t></a:t>
              </a:r>
              <a:r>
                <a:rPr lang="en-US" altLang="zh-CN" sz="2400"/>
                <a:t>1</a:t>
              </a:r>
            </a:p>
            <a:p>
              <a:pPr algn="just">
                <a:lnSpc>
                  <a:spcPct val="70000"/>
                </a:lnSpc>
              </a:pPr>
              <a:r>
                <a:rPr lang="en-US" altLang="zh-CN" sz="2400"/>
                <a:t>j = n</a:t>
              </a:r>
            </a:p>
            <a:p>
              <a:pPr algn="just">
                <a:lnSpc>
                  <a:spcPct val="70000"/>
                </a:lnSpc>
              </a:pPr>
              <a:r>
                <a:rPr lang="en-US" altLang="zh-CN" sz="2400"/>
                <a:t>t</a:t>
              </a:r>
              <a:r>
                <a:rPr lang="en-US" altLang="zh-CN" sz="2400" baseline="-25000"/>
                <a:t>1</a:t>
              </a:r>
              <a:r>
                <a:rPr lang="en-US" altLang="zh-CN" sz="2400"/>
                <a:t> = 4 </a:t>
              </a:r>
              <a:r>
                <a:rPr lang="en-US" altLang="zh-CN" sz="2400">
                  <a:sym typeface="Symbol" pitchFamily="18" charset="2"/>
                </a:rPr>
                <a:t></a:t>
              </a:r>
              <a:r>
                <a:rPr lang="en-US" altLang="zh-CN" sz="2400"/>
                <a:t> n</a:t>
              </a:r>
            </a:p>
            <a:p>
              <a:pPr algn="just">
                <a:lnSpc>
                  <a:spcPct val="70000"/>
                </a:lnSpc>
              </a:pPr>
              <a:r>
                <a:rPr lang="en-US" altLang="zh-CN" sz="2400"/>
                <a:t>v = a[t</a:t>
              </a:r>
              <a:r>
                <a:rPr lang="en-US" altLang="zh-CN" sz="2400" baseline="-25000"/>
                <a:t>1</a:t>
              </a:r>
              <a:r>
                <a:rPr lang="en-US" altLang="zh-CN" sz="2400"/>
                <a:t>]</a:t>
              </a:r>
            </a:p>
            <a:p>
              <a:pPr>
                <a:lnSpc>
                  <a:spcPct val="70000"/>
                </a:lnSpc>
              </a:pPr>
              <a:r>
                <a:rPr lang="en-US" altLang="zh-CN" sz="2400"/>
                <a:t>t</a:t>
              </a:r>
              <a:r>
                <a:rPr lang="en-US" altLang="zh-CN" sz="2400" baseline="-25000"/>
                <a:t>4</a:t>
              </a:r>
              <a:r>
                <a:rPr lang="en-US" altLang="zh-CN" sz="2400"/>
                <a:t> = 4 </a:t>
              </a:r>
              <a:r>
                <a:rPr lang="en-US" altLang="zh-CN" sz="2400">
                  <a:sym typeface="Symbol" pitchFamily="18" charset="2"/>
                </a:rPr>
                <a:t></a:t>
              </a:r>
              <a:r>
                <a:rPr lang="en-US" altLang="zh-CN" sz="2400"/>
                <a:t> j</a:t>
              </a:r>
            </a:p>
          </p:txBody>
        </p:sp>
        <p:sp>
          <p:nvSpPr>
            <p:cNvPr id="29701" name="Rectangle 5"/>
            <p:cNvSpPr>
              <a:spLocks noChangeArrowheads="1"/>
            </p:cNvSpPr>
            <p:nvPr/>
          </p:nvSpPr>
          <p:spPr bwMode="auto">
            <a:xfrm>
              <a:off x="2020" y="1759"/>
              <a:ext cx="1438" cy="6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solidFill>
                    <a:srgbClr val="00FF00"/>
                  </a:solidFill>
                </a:rPr>
                <a:t>i = i + 1</a:t>
              </a:r>
            </a:p>
            <a:p>
              <a:pPr algn="just">
                <a:lnSpc>
                  <a:spcPct val="70000"/>
                </a:lnSpc>
              </a:pPr>
              <a:r>
                <a:rPr lang="en-US" altLang="zh-CN" sz="2400">
                  <a:solidFill>
                    <a:srgbClr val="00FF00"/>
                  </a:solidFill>
                </a:rPr>
                <a:t>t</a:t>
              </a:r>
              <a:r>
                <a:rPr lang="en-US" altLang="zh-CN" sz="2400" baseline="-25000">
                  <a:solidFill>
                    <a:srgbClr val="00FF00"/>
                  </a:solidFill>
                </a:rPr>
                <a:t>2</a:t>
              </a:r>
              <a:r>
                <a:rPr lang="en-US" altLang="zh-CN" sz="2400">
                  <a:solidFill>
                    <a:srgbClr val="00FF00"/>
                  </a:solidFill>
                </a:rPr>
                <a:t> = 4 </a:t>
              </a:r>
              <a:r>
                <a:rPr lang="en-US" altLang="zh-CN" sz="2400">
                  <a:solidFill>
                    <a:srgbClr val="00FF00"/>
                  </a:solidFill>
                  <a:sym typeface="Symbol" pitchFamily="18" charset="2"/>
                </a:rPr>
                <a:t></a:t>
              </a:r>
              <a:r>
                <a:rPr lang="en-US" altLang="zh-CN" sz="2400">
                  <a:solidFill>
                    <a:srgbClr val="00FF00"/>
                  </a:solidFill>
                </a:rPr>
                <a:t> i</a:t>
              </a:r>
            </a:p>
            <a:p>
              <a:pPr algn="just">
                <a:lnSpc>
                  <a:spcPct val="70000"/>
                </a:lnSpc>
              </a:pPr>
              <a:r>
                <a:rPr lang="en-US" altLang="zh-CN" sz="2400"/>
                <a:t>t</a:t>
              </a:r>
              <a:r>
                <a:rPr lang="en-US" altLang="zh-CN" sz="2400" baseline="-25000"/>
                <a:t>3</a:t>
              </a:r>
              <a:r>
                <a:rPr lang="en-US" altLang="zh-CN" sz="2400"/>
                <a:t> = a[t</a:t>
              </a:r>
              <a:r>
                <a:rPr lang="en-US" altLang="zh-CN" sz="2400" baseline="-25000"/>
                <a:t>2</a:t>
              </a:r>
              <a:r>
                <a:rPr lang="en-US" altLang="zh-CN" sz="2400"/>
                <a:t>]</a:t>
              </a:r>
            </a:p>
            <a:p>
              <a:pPr algn="just">
                <a:lnSpc>
                  <a:spcPct val="70000"/>
                </a:lnSpc>
              </a:pPr>
              <a:r>
                <a:rPr lang="en-US" altLang="zh-CN" sz="2400"/>
                <a:t>if t</a:t>
              </a:r>
              <a:r>
                <a:rPr lang="en-US" altLang="zh-CN" sz="2400" baseline="-25000"/>
                <a:t>3</a:t>
              </a:r>
              <a:r>
                <a:rPr lang="en-US" altLang="zh-CN" sz="2400"/>
                <a:t> &lt; v goto </a:t>
              </a:r>
              <a:r>
                <a:rPr lang="en-US" altLang="zh-CN" sz="2400" i="1"/>
                <a:t>B</a:t>
              </a:r>
              <a:r>
                <a:rPr lang="en-US" altLang="zh-CN" sz="2400" baseline="-25000"/>
                <a:t>2</a:t>
              </a:r>
            </a:p>
          </p:txBody>
        </p:sp>
        <p:sp>
          <p:nvSpPr>
            <p:cNvPr id="29702" name="Rectangle 6"/>
            <p:cNvSpPr>
              <a:spLocks noChangeArrowheads="1"/>
            </p:cNvSpPr>
            <p:nvPr/>
          </p:nvSpPr>
          <p:spPr bwMode="auto">
            <a:xfrm>
              <a:off x="3558" y="528"/>
              <a:ext cx="33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r>
                <a:rPr lang="en-US" altLang="zh-CN" sz="2400" i="1"/>
                <a:t>B</a:t>
              </a:r>
              <a:r>
                <a:rPr lang="en-US" altLang="zh-CN" sz="2400" baseline="-25000"/>
                <a:t>1</a:t>
              </a:r>
              <a:endParaRPr lang="en-US" altLang="zh-CN" sz="2400"/>
            </a:p>
          </p:txBody>
        </p:sp>
        <p:sp>
          <p:nvSpPr>
            <p:cNvPr id="29703" name="Rectangle 7"/>
            <p:cNvSpPr>
              <a:spLocks noChangeArrowheads="1"/>
            </p:cNvSpPr>
            <p:nvPr/>
          </p:nvSpPr>
          <p:spPr bwMode="auto">
            <a:xfrm>
              <a:off x="3422" y="1681"/>
              <a:ext cx="52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29704" name="Rectangle 8"/>
            <p:cNvSpPr>
              <a:spLocks noChangeArrowheads="1"/>
            </p:cNvSpPr>
            <p:nvPr/>
          </p:nvSpPr>
          <p:spPr bwMode="auto">
            <a:xfrm>
              <a:off x="2035" y="2724"/>
              <a:ext cx="1437" cy="68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j = j </a:t>
              </a:r>
              <a:r>
                <a:rPr lang="en-US" altLang="zh-CN" sz="2400">
                  <a:sym typeface="Symbol" pitchFamily="18" charset="2"/>
                </a:rPr>
                <a:t></a:t>
              </a:r>
              <a:r>
                <a:rPr lang="en-US" altLang="zh-CN" sz="2400"/>
                <a:t>1</a:t>
              </a:r>
            </a:p>
            <a:p>
              <a:pPr algn="just">
                <a:lnSpc>
                  <a:spcPct val="70000"/>
                </a:lnSpc>
              </a:pPr>
              <a:r>
                <a:rPr lang="en-US" altLang="zh-CN" sz="2400"/>
                <a:t>t</a:t>
              </a:r>
              <a:r>
                <a:rPr lang="en-US" altLang="zh-CN" sz="2400" baseline="-25000"/>
                <a:t>4</a:t>
              </a:r>
              <a:r>
                <a:rPr lang="en-US" altLang="zh-CN" sz="2400"/>
                <a:t> = t</a:t>
              </a:r>
              <a:r>
                <a:rPr lang="en-US" altLang="zh-CN" sz="2400" baseline="-25000"/>
                <a:t>4</a:t>
              </a:r>
              <a:r>
                <a:rPr lang="en-US" altLang="zh-CN" sz="2400">
                  <a:sym typeface="Symbol" pitchFamily="18" charset="2"/>
                </a:rPr>
                <a:t></a:t>
              </a:r>
              <a:r>
                <a:rPr lang="en-US" altLang="zh-CN" sz="2400"/>
                <a:t>4</a:t>
              </a:r>
            </a:p>
            <a:p>
              <a:pPr algn="just">
                <a:lnSpc>
                  <a:spcPct val="70000"/>
                </a:lnSpc>
              </a:pPr>
              <a:r>
                <a:rPr lang="en-US" altLang="zh-CN" sz="2400"/>
                <a:t>t</a:t>
              </a:r>
              <a:r>
                <a:rPr lang="en-US" altLang="zh-CN" sz="2400" baseline="-25000"/>
                <a:t>5</a:t>
              </a:r>
              <a:r>
                <a:rPr lang="en-US" altLang="zh-CN" sz="2400"/>
                <a:t> = a[t</a:t>
              </a:r>
              <a:r>
                <a:rPr lang="en-US" altLang="zh-CN" sz="2400" baseline="-25000"/>
                <a:t>4</a:t>
              </a:r>
              <a:r>
                <a:rPr lang="en-US" altLang="zh-CN" sz="2400"/>
                <a:t>]</a:t>
              </a:r>
            </a:p>
            <a:p>
              <a:pPr algn="just">
                <a:lnSpc>
                  <a:spcPct val="70000"/>
                </a:lnSpc>
              </a:pPr>
              <a:r>
                <a:rPr lang="en-US" altLang="zh-CN" sz="2400"/>
                <a:t>if t</a:t>
              </a:r>
              <a:r>
                <a:rPr lang="en-US" altLang="zh-CN" sz="2400" baseline="-25000"/>
                <a:t>5</a:t>
              </a:r>
              <a:r>
                <a:rPr lang="en-US" altLang="zh-CN" sz="2400"/>
                <a:t> &gt; v goto </a:t>
              </a:r>
              <a:r>
                <a:rPr lang="en-US" altLang="zh-CN" sz="2400" i="1"/>
                <a:t>B</a:t>
              </a:r>
              <a:r>
                <a:rPr lang="en-US" altLang="zh-CN" sz="2400" baseline="-25000"/>
                <a:t>3</a:t>
              </a:r>
            </a:p>
          </p:txBody>
        </p:sp>
        <p:sp>
          <p:nvSpPr>
            <p:cNvPr id="29705" name="Line 9"/>
            <p:cNvSpPr>
              <a:spLocks noChangeShapeType="1"/>
            </p:cNvSpPr>
            <p:nvPr/>
          </p:nvSpPr>
          <p:spPr bwMode="auto">
            <a:xfrm>
              <a:off x="2722" y="1582"/>
              <a:ext cx="0" cy="18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9706" name="Line 10"/>
            <p:cNvSpPr>
              <a:spLocks noChangeShapeType="1"/>
            </p:cNvSpPr>
            <p:nvPr/>
          </p:nvSpPr>
          <p:spPr bwMode="auto">
            <a:xfrm>
              <a:off x="2708" y="2458"/>
              <a:ext cx="0"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9707" name="Rectangle 11"/>
            <p:cNvSpPr>
              <a:spLocks noChangeArrowheads="1"/>
            </p:cNvSpPr>
            <p:nvPr/>
          </p:nvSpPr>
          <p:spPr bwMode="auto">
            <a:xfrm>
              <a:off x="2057" y="3605"/>
              <a:ext cx="1450" cy="2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0" bIns="0"/>
            <a:lstStyle/>
            <a:p>
              <a:pPr algn="just">
                <a:lnSpc>
                  <a:spcPct val="96000"/>
                </a:lnSpc>
              </a:pPr>
              <a:r>
                <a:rPr lang="en-US" altLang="zh-CN" sz="2400"/>
                <a:t>if i &gt;= j goto </a:t>
              </a:r>
              <a:r>
                <a:rPr lang="en-US" altLang="zh-CN" sz="2400" i="1"/>
                <a:t>B</a:t>
              </a:r>
              <a:r>
                <a:rPr lang="en-US" altLang="zh-CN" sz="2400" baseline="-25000"/>
                <a:t>6</a:t>
              </a:r>
            </a:p>
          </p:txBody>
        </p:sp>
        <p:sp>
          <p:nvSpPr>
            <p:cNvPr id="29708" name="Line 12"/>
            <p:cNvSpPr>
              <a:spLocks noChangeShapeType="1"/>
            </p:cNvSpPr>
            <p:nvPr/>
          </p:nvSpPr>
          <p:spPr bwMode="auto">
            <a:xfrm>
              <a:off x="2708" y="3423"/>
              <a:ext cx="0" cy="18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9709" name="Rectangle 13"/>
            <p:cNvSpPr>
              <a:spLocks noChangeArrowheads="1"/>
            </p:cNvSpPr>
            <p:nvPr/>
          </p:nvSpPr>
          <p:spPr bwMode="auto">
            <a:xfrm>
              <a:off x="635" y="4064"/>
              <a:ext cx="1475" cy="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endParaRPr lang="en-US" altLang="zh-CN" sz="1000" b="0" baseline="-25000"/>
            </a:p>
          </p:txBody>
        </p:sp>
        <p:sp>
          <p:nvSpPr>
            <p:cNvPr id="29710" name="Rectangle 14"/>
            <p:cNvSpPr>
              <a:spLocks noChangeArrowheads="1"/>
            </p:cNvSpPr>
            <p:nvPr/>
          </p:nvSpPr>
          <p:spPr bwMode="auto">
            <a:xfrm>
              <a:off x="3510" y="3525"/>
              <a:ext cx="5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29711" name="Rectangle 15"/>
            <p:cNvSpPr>
              <a:spLocks noChangeArrowheads="1"/>
            </p:cNvSpPr>
            <p:nvPr/>
          </p:nvSpPr>
          <p:spPr bwMode="auto">
            <a:xfrm>
              <a:off x="3447" y="2646"/>
              <a:ext cx="52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sp>
          <p:nvSpPr>
            <p:cNvPr id="29712" name="Rectangle 16"/>
            <p:cNvSpPr>
              <a:spLocks noChangeArrowheads="1"/>
            </p:cNvSpPr>
            <p:nvPr/>
          </p:nvSpPr>
          <p:spPr bwMode="auto">
            <a:xfrm>
              <a:off x="203" y="3920"/>
              <a:ext cx="43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5</a:t>
              </a:r>
              <a:endParaRPr lang="en-US" altLang="zh-CN" sz="2400"/>
            </a:p>
          </p:txBody>
        </p:sp>
        <p:sp>
          <p:nvSpPr>
            <p:cNvPr id="29713" name="Rectangle 17"/>
            <p:cNvSpPr>
              <a:spLocks noChangeArrowheads="1"/>
            </p:cNvSpPr>
            <p:nvPr/>
          </p:nvSpPr>
          <p:spPr bwMode="auto">
            <a:xfrm>
              <a:off x="3343" y="4055"/>
              <a:ext cx="1435" cy="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endParaRPr lang="en-US" altLang="zh-CN" sz="1000" b="0" baseline="-25000"/>
            </a:p>
          </p:txBody>
        </p:sp>
        <p:sp>
          <p:nvSpPr>
            <p:cNvPr id="29714" name="Line 18"/>
            <p:cNvSpPr>
              <a:spLocks noChangeShapeType="1"/>
            </p:cNvSpPr>
            <p:nvPr/>
          </p:nvSpPr>
          <p:spPr bwMode="auto">
            <a:xfrm flipH="1">
              <a:off x="1287" y="3861"/>
              <a:ext cx="1289" cy="1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9715" name="Line 19"/>
            <p:cNvSpPr>
              <a:spLocks noChangeShapeType="1"/>
            </p:cNvSpPr>
            <p:nvPr/>
          </p:nvSpPr>
          <p:spPr bwMode="auto">
            <a:xfrm>
              <a:off x="2897" y="3861"/>
              <a:ext cx="1310" cy="1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9716" name="Rectangle 20"/>
            <p:cNvSpPr>
              <a:spLocks noChangeArrowheads="1"/>
            </p:cNvSpPr>
            <p:nvPr/>
          </p:nvSpPr>
          <p:spPr bwMode="auto">
            <a:xfrm>
              <a:off x="4831" y="3959"/>
              <a:ext cx="52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6</a:t>
              </a:r>
              <a:endParaRPr lang="en-US" altLang="zh-CN" sz="2400"/>
            </a:p>
          </p:txBody>
        </p:sp>
        <p:sp>
          <p:nvSpPr>
            <p:cNvPr id="29717" name="Freeform 21"/>
            <p:cNvSpPr>
              <a:spLocks/>
            </p:cNvSpPr>
            <p:nvPr/>
          </p:nvSpPr>
          <p:spPr bwMode="auto">
            <a:xfrm>
              <a:off x="1442" y="1626"/>
              <a:ext cx="645" cy="952"/>
            </a:xfrm>
            <a:custGeom>
              <a:avLst/>
              <a:gdLst>
                <a:gd name="T0" fmla="*/ 460 w 722"/>
                <a:gd name="T1" fmla="*/ 234 h 1447"/>
                <a:gd name="T2" fmla="*/ 250 w 722"/>
                <a:gd name="T3" fmla="*/ 271 h 1447"/>
                <a:gd name="T4" fmla="*/ 88 w 722"/>
                <a:gd name="T5" fmla="*/ 234 h 1447"/>
                <a:gd name="T6" fmla="*/ 3 w 722"/>
                <a:gd name="T7" fmla="*/ 131 h 1447"/>
                <a:gd name="T8" fmla="*/ 97 w 722"/>
                <a:gd name="T9" fmla="*/ 30 h 1447"/>
                <a:gd name="T10" fmla="*/ 270 w 722"/>
                <a:gd name="T11" fmla="*/ 1 h 1447"/>
                <a:gd name="T12" fmla="*/ 422 w 722"/>
                <a:gd name="T13" fmla="*/ 38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8" name="Freeform 22"/>
            <p:cNvSpPr>
              <a:spLocks/>
            </p:cNvSpPr>
            <p:nvPr/>
          </p:nvSpPr>
          <p:spPr bwMode="auto">
            <a:xfrm>
              <a:off x="1480" y="2593"/>
              <a:ext cx="634" cy="950"/>
            </a:xfrm>
            <a:custGeom>
              <a:avLst/>
              <a:gdLst>
                <a:gd name="T0" fmla="*/ 429 w 722"/>
                <a:gd name="T1" fmla="*/ 232 h 1447"/>
                <a:gd name="T2" fmla="*/ 233 w 722"/>
                <a:gd name="T3" fmla="*/ 269 h 1447"/>
                <a:gd name="T4" fmla="*/ 82 w 722"/>
                <a:gd name="T5" fmla="*/ 232 h 1447"/>
                <a:gd name="T6" fmla="*/ 3 w 722"/>
                <a:gd name="T7" fmla="*/ 130 h 1447"/>
                <a:gd name="T8" fmla="*/ 91 w 722"/>
                <a:gd name="T9" fmla="*/ 30 h 1447"/>
                <a:gd name="T10" fmla="*/ 251 w 722"/>
                <a:gd name="T11" fmla="*/ 1 h 1447"/>
                <a:gd name="T12" fmla="*/ 393 w 722"/>
                <a:gd name="T13" fmla="*/ 37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9" name="Freeform 23"/>
            <p:cNvSpPr>
              <a:spLocks/>
            </p:cNvSpPr>
            <p:nvPr/>
          </p:nvSpPr>
          <p:spPr bwMode="auto">
            <a:xfrm>
              <a:off x="459" y="1397"/>
              <a:ext cx="1815" cy="2923"/>
            </a:xfrm>
            <a:custGeom>
              <a:avLst/>
              <a:gdLst>
                <a:gd name="T0" fmla="*/ 688 w 1815"/>
                <a:gd name="T1" fmla="*/ 2769 h 2923"/>
                <a:gd name="T2" fmla="*/ 112 w 1815"/>
                <a:gd name="T3" fmla="*/ 2839 h 2923"/>
                <a:gd name="T4" fmla="*/ 14 w 1815"/>
                <a:gd name="T5" fmla="*/ 2263 h 2923"/>
                <a:gd name="T6" fmla="*/ 140 w 1815"/>
                <a:gd name="T7" fmla="*/ 1518 h 2923"/>
                <a:gd name="T8" fmla="*/ 295 w 1815"/>
                <a:gd name="T9" fmla="*/ 951 h 2923"/>
                <a:gd name="T10" fmla="*/ 660 w 1815"/>
                <a:gd name="T11" fmla="*/ 277 h 2923"/>
                <a:gd name="T12" fmla="*/ 1182 w 1815"/>
                <a:gd name="T13" fmla="*/ 11 h 2923"/>
                <a:gd name="T14" fmla="*/ 1815 w 1815"/>
                <a:gd name="T15" fmla="*/ 347 h 29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15" h="2923">
                  <a:moveTo>
                    <a:pt x="688" y="2769"/>
                  </a:moveTo>
                  <a:cubicBezTo>
                    <a:pt x="594" y="2781"/>
                    <a:pt x="224" y="2923"/>
                    <a:pt x="112" y="2839"/>
                  </a:cubicBezTo>
                  <a:cubicBezTo>
                    <a:pt x="0" y="2755"/>
                    <a:pt x="9" y="2483"/>
                    <a:pt x="14" y="2263"/>
                  </a:cubicBezTo>
                  <a:cubicBezTo>
                    <a:pt x="19" y="2043"/>
                    <a:pt x="93" y="1737"/>
                    <a:pt x="140" y="1518"/>
                  </a:cubicBezTo>
                  <a:cubicBezTo>
                    <a:pt x="187" y="1299"/>
                    <a:pt x="208" y="1158"/>
                    <a:pt x="295" y="951"/>
                  </a:cubicBezTo>
                  <a:cubicBezTo>
                    <a:pt x="382" y="744"/>
                    <a:pt x="512" y="433"/>
                    <a:pt x="660" y="277"/>
                  </a:cubicBezTo>
                  <a:cubicBezTo>
                    <a:pt x="808" y="120"/>
                    <a:pt x="990" y="0"/>
                    <a:pt x="1182" y="11"/>
                  </a:cubicBezTo>
                  <a:cubicBezTo>
                    <a:pt x="1374" y="23"/>
                    <a:pt x="1684" y="278"/>
                    <a:pt x="1815" y="34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0" name="Rectangle 24"/>
            <p:cNvSpPr>
              <a:spLocks noChangeArrowheads="1"/>
            </p:cNvSpPr>
            <p:nvPr/>
          </p:nvSpPr>
          <p:spPr bwMode="auto">
            <a:xfrm>
              <a:off x="3787" y="1604"/>
              <a:ext cx="1728"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i="1">
                  <a:solidFill>
                    <a:srgbClr val="00FF00"/>
                  </a:solidFill>
                </a:rPr>
                <a:t>B</a:t>
              </a:r>
              <a:r>
                <a:rPr lang="en-US" altLang="zh-CN" baseline="-30000">
                  <a:solidFill>
                    <a:srgbClr val="00FF00"/>
                  </a:solidFill>
                </a:rPr>
                <a:t>2</a:t>
              </a:r>
              <a:r>
                <a:rPr lang="zh-CN" altLang="en-US">
                  <a:solidFill>
                    <a:srgbClr val="00FF00"/>
                  </a:solidFill>
                  <a:latin typeface="宋体" pitchFamily="2" charset="-122"/>
                </a:rPr>
                <a:t>也可以进行类似的变换</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228600"/>
            <a:ext cx="8229600" cy="609600"/>
          </a:xfrm>
        </p:spPr>
        <p:txBody>
          <a:bodyPr>
            <a:normAutofit fontScale="90000"/>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grpSp>
        <p:nvGrpSpPr>
          <p:cNvPr id="30723" name="Group 25"/>
          <p:cNvGrpSpPr>
            <a:grpSpLocks/>
          </p:cNvGrpSpPr>
          <p:nvPr/>
        </p:nvGrpSpPr>
        <p:grpSpPr bwMode="auto">
          <a:xfrm>
            <a:off x="322263" y="838200"/>
            <a:ext cx="8432800" cy="6019800"/>
            <a:chOff x="203" y="528"/>
            <a:chExt cx="5312" cy="3792"/>
          </a:xfrm>
        </p:grpSpPr>
        <p:sp>
          <p:nvSpPr>
            <p:cNvPr id="30724" name="Rectangle 4"/>
            <p:cNvSpPr>
              <a:spLocks noChangeArrowheads="1"/>
            </p:cNvSpPr>
            <p:nvPr/>
          </p:nvSpPr>
          <p:spPr bwMode="auto">
            <a:xfrm>
              <a:off x="2028" y="543"/>
              <a:ext cx="1423" cy="10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i = m </a:t>
              </a:r>
              <a:r>
                <a:rPr lang="en-US" altLang="zh-CN" sz="2400">
                  <a:sym typeface="Symbol" pitchFamily="18" charset="2"/>
                </a:rPr>
                <a:t></a:t>
              </a:r>
              <a:r>
                <a:rPr lang="en-US" altLang="zh-CN" sz="2400"/>
                <a:t>1</a:t>
              </a:r>
            </a:p>
            <a:p>
              <a:pPr algn="just">
                <a:lnSpc>
                  <a:spcPct val="70000"/>
                </a:lnSpc>
              </a:pPr>
              <a:r>
                <a:rPr lang="en-US" altLang="zh-CN" sz="2400"/>
                <a:t>j = n</a:t>
              </a:r>
            </a:p>
            <a:p>
              <a:pPr algn="just">
                <a:lnSpc>
                  <a:spcPct val="70000"/>
                </a:lnSpc>
              </a:pPr>
              <a:r>
                <a:rPr lang="en-US" altLang="zh-CN" sz="2400"/>
                <a:t>t</a:t>
              </a:r>
              <a:r>
                <a:rPr lang="en-US" altLang="zh-CN" sz="2400" baseline="-25000"/>
                <a:t>1</a:t>
              </a:r>
              <a:r>
                <a:rPr lang="en-US" altLang="zh-CN" sz="2400"/>
                <a:t> = 4 </a:t>
              </a:r>
              <a:r>
                <a:rPr lang="en-US" altLang="zh-CN" sz="2400">
                  <a:sym typeface="Symbol" pitchFamily="18" charset="2"/>
                </a:rPr>
                <a:t></a:t>
              </a:r>
              <a:r>
                <a:rPr lang="en-US" altLang="zh-CN" sz="2400"/>
                <a:t> n</a:t>
              </a:r>
            </a:p>
            <a:p>
              <a:pPr algn="just">
                <a:lnSpc>
                  <a:spcPct val="70000"/>
                </a:lnSpc>
              </a:pPr>
              <a:r>
                <a:rPr lang="en-US" altLang="zh-CN" sz="2400"/>
                <a:t>v = a[t</a:t>
              </a:r>
              <a:r>
                <a:rPr lang="en-US" altLang="zh-CN" sz="2400" baseline="-25000"/>
                <a:t>1</a:t>
              </a:r>
              <a:r>
                <a:rPr lang="en-US" altLang="zh-CN" sz="2400"/>
                <a:t>]</a:t>
              </a:r>
            </a:p>
            <a:p>
              <a:pPr>
                <a:lnSpc>
                  <a:spcPct val="70000"/>
                </a:lnSpc>
              </a:pPr>
              <a:r>
                <a:rPr lang="en-US" altLang="zh-CN" sz="2400"/>
                <a:t>t</a:t>
              </a:r>
              <a:r>
                <a:rPr lang="en-US" altLang="zh-CN" sz="2400" baseline="-25000"/>
                <a:t>4</a:t>
              </a:r>
              <a:r>
                <a:rPr lang="en-US" altLang="zh-CN" sz="2400"/>
                <a:t> = 4 </a:t>
              </a:r>
              <a:r>
                <a:rPr lang="en-US" altLang="zh-CN" sz="2400">
                  <a:sym typeface="Symbol" pitchFamily="18" charset="2"/>
                </a:rPr>
                <a:t></a:t>
              </a:r>
              <a:r>
                <a:rPr lang="en-US" altLang="zh-CN" sz="2400"/>
                <a:t> j</a:t>
              </a:r>
            </a:p>
            <a:p>
              <a:pPr algn="just">
                <a:lnSpc>
                  <a:spcPct val="70000"/>
                </a:lnSpc>
              </a:pPr>
              <a:r>
                <a:rPr lang="en-US" altLang="zh-CN" sz="2400">
                  <a:solidFill>
                    <a:srgbClr val="00FF00"/>
                  </a:solidFill>
                </a:rPr>
                <a:t>t</a:t>
              </a:r>
              <a:r>
                <a:rPr lang="en-US" altLang="zh-CN" sz="2400" baseline="-25000">
                  <a:solidFill>
                    <a:srgbClr val="00FF00"/>
                  </a:solidFill>
                </a:rPr>
                <a:t>2</a:t>
              </a:r>
              <a:r>
                <a:rPr lang="en-US" altLang="zh-CN" sz="2400">
                  <a:solidFill>
                    <a:srgbClr val="00FF00"/>
                  </a:solidFill>
                </a:rPr>
                <a:t> = 4 </a:t>
              </a:r>
              <a:r>
                <a:rPr lang="en-US" altLang="zh-CN" sz="2400">
                  <a:solidFill>
                    <a:srgbClr val="00FF00"/>
                  </a:solidFill>
                  <a:sym typeface="Symbol" pitchFamily="18" charset="2"/>
                </a:rPr>
                <a:t></a:t>
              </a:r>
              <a:r>
                <a:rPr lang="en-US" altLang="zh-CN" sz="2400">
                  <a:solidFill>
                    <a:srgbClr val="00FF00"/>
                  </a:solidFill>
                </a:rPr>
                <a:t> i</a:t>
              </a:r>
              <a:endParaRPr lang="en-US" altLang="zh-CN" sz="2400"/>
            </a:p>
          </p:txBody>
        </p:sp>
        <p:sp>
          <p:nvSpPr>
            <p:cNvPr id="30725" name="Rectangle 5"/>
            <p:cNvSpPr>
              <a:spLocks noChangeArrowheads="1"/>
            </p:cNvSpPr>
            <p:nvPr/>
          </p:nvSpPr>
          <p:spPr bwMode="auto">
            <a:xfrm>
              <a:off x="2020" y="1759"/>
              <a:ext cx="1438" cy="6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solidFill>
                    <a:srgbClr val="00FF00"/>
                  </a:solidFill>
                </a:rPr>
                <a:t>i = i + 1</a:t>
              </a:r>
            </a:p>
            <a:p>
              <a:pPr algn="just">
                <a:lnSpc>
                  <a:spcPct val="70000"/>
                </a:lnSpc>
              </a:pPr>
              <a:r>
                <a:rPr lang="en-US" altLang="zh-CN" sz="2400">
                  <a:solidFill>
                    <a:srgbClr val="00FF00"/>
                  </a:solidFill>
                </a:rPr>
                <a:t>t</a:t>
              </a:r>
              <a:r>
                <a:rPr lang="en-US" altLang="zh-CN" sz="2400" baseline="-25000">
                  <a:solidFill>
                    <a:srgbClr val="00FF00"/>
                  </a:solidFill>
                </a:rPr>
                <a:t>2</a:t>
              </a:r>
              <a:r>
                <a:rPr lang="en-US" altLang="zh-CN" sz="2400">
                  <a:solidFill>
                    <a:srgbClr val="00FF00"/>
                  </a:solidFill>
                </a:rPr>
                <a:t> = t</a:t>
              </a:r>
              <a:r>
                <a:rPr lang="en-US" altLang="zh-CN" sz="2400" baseline="-25000">
                  <a:solidFill>
                    <a:srgbClr val="00FF00"/>
                  </a:solidFill>
                </a:rPr>
                <a:t>2</a:t>
              </a:r>
              <a:r>
                <a:rPr lang="en-US" altLang="zh-CN" sz="2400">
                  <a:solidFill>
                    <a:srgbClr val="00FF00"/>
                  </a:solidFill>
                </a:rPr>
                <a:t>+ 4</a:t>
              </a:r>
            </a:p>
            <a:p>
              <a:pPr algn="just">
                <a:lnSpc>
                  <a:spcPct val="70000"/>
                </a:lnSpc>
              </a:pPr>
              <a:r>
                <a:rPr lang="en-US" altLang="zh-CN" sz="2400"/>
                <a:t>t</a:t>
              </a:r>
              <a:r>
                <a:rPr lang="en-US" altLang="zh-CN" sz="2400" baseline="-25000"/>
                <a:t>3</a:t>
              </a:r>
              <a:r>
                <a:rPr lang="en-US" altLang="zh-CN" sz="2400"/>
                <a:t> = a[t</a:t>
              </a:r>
              <a:r>
                <a:rPr lang="en-US" altLang="zh-CN" sz="2400" baseline="-25000"/>
                <a:t>2</a:t>
              </a:r>
              <a:r>
                <a:rPr lang="en-US" altLang="zh-CN" sz="2400"/>
                <a:t>]</a:t>
              </a:r>
            </a:p>
            <a:p>
              <a:pPr algn="just">
                <a:lnSpc>
                  <a:spcPct val="70000"/>
                </a:lnSpc>
              </a:pPr>
              <a:r>
                <a:rPr lang="en-US" altLang="zh-CN" sz="2400"/>
                <a:t>if t</a:t>
              </a:r>
              <a:r>
                <a:rPr lang="en-US" altLang="zh-CN" sz="2400" baseline="-25000"/>
                <a:t>3</a:t>
              </a:r>
              <a:r>
                <a:rPr lang="en-US" altLang="zh-CN" sz="2400"/>
                <a:t> &lt; v goto </a:t>
              </a:r>
              <a:r>
                <a:rPr lang="en-US" altLang="zh-CN" sz="2400" i="1"/>
                <a:t>B</a:t>
              </a:r>
              <a:r>
                <a:rPr lang="en-US" altLang="zh-CN" sz="2400" baseline="-25000"/>
                <a:t>2</a:t>
              </a:r>
            </a:p>
          </p:txBody>
        </p:sp>
        <p:sp>
          <p:nvSpPr>
            <p:cNvPr id="30726" name="Rectangle 6"/>
            <p:cNvSpPr>
              <a:spLocks noChangeArrowheads="1"/>
            </p:cNvSpPr>
            <p:nvPr/>
          </p:nvSpPr>
          <p:spPr bwMode="auto">
            <a:xfrm>
              <a:off x="3558" y="528"/>
              <a:ext cx="33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r>
                <a:rPr lang="en-US" altLang="zh-CN" sz="2400" i="1"/>
                <a:t>B</a:t>
              </a:r>
              <a:r>
                <a:rPr lang="en-US" altLang="zh-CN" sz="2400" baseline="-25000"/>
                <a:t>1</a:t>
              </a:r>
              <a:endParaRPr lang="en-US" altLang="zh-CN" sz="2400"/>
            </a:p>
          </p:txBody>
        </p:sp>
        <p:sp>
          <p:nvSpPr>
            <p:cNvPr id="30727" name="Rectangle 7"/>
            <p:cNvSpPr>
              <a:spLocks noChangeArrowheads="1"/>
            </p:cNvSpPr>
            <p:nvPr/>
          </p:nvSpPr>
          <p:spPr bwMode="auto">
            <a:xfrm>
              <a:off x="3422" y="1681"/>
              <a:ext cx="52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30728" name="Rectangle 8"/>
            <p:cNvSpPr>
              <a:spLocks noChangeArrowheads="1"/>
            </p:cNvSpPr>
            <p:nvPr/>
          </p:nvSpPr>
          <p:spPr bwMode="auto">
            <a:xfrm>
              <a:off x="2035" y="2724"/>
              <a:ext cx="1437" cy="68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j = j </a:t>
              </a:r>
              <a:r>
                <a:rPr lang="en-US" altLang="zh-CN" sz="2400">
                  <a:sym typeface="Symbol" pitchFamily="18" charset="2"/>
                </a:rPr>
                <a:t></a:t>
              </a:r>
              <a:r>
                <a:rPr lang="en-US" altLang="zh-CN" sz="2400"/>
                <a:t>1</a:t>
              </a:r>
            </a:p>
            <a:p>
              <a:pPr algn="just">
                <a:lnSpc>
                  <a:spcPct val="70000"/>
                </a:lnSpc>
              </a:pPr>
              <a:r>
                <a:rPr lang="en-US" altLang="zh-CN" sz="2400"/>
                <a:t>t</a:t>
              </a:r>
              <a:r>
                <a:rPr lang="en-US" altLang="zh-CN" sz="2400" baseline="-25000"/>
                <a:t>4</a:t>
              </a:r>
              <a:r>
                <a:rPr lang="en-US" altLang="zh-CN" sz="2400"/>
                <a:t> = t</a:t>
              </a:r>
              <a:r>
                <a:rPr lang="en-US" altLang="zh-CN" sz="2400" baseline="-25000"/>
                <a:t>4</a:t>
              </a:r>
              <a:r>
                <a:rPr lang="en-US" altLang="zh-CN" sz="2400">
                  <a:sym typeface="Symbol" pitchFamily="18" charset="2"/>
                </a:rPr>
                <a:t></a:t>
              </a:r>
              <a:r>
                <a:rPr lang="en-US" altLang="zh-CN" sz="2400"/>
                <a:t>4</a:t>
              </a:r>
            </a:p>
            <a:p>
              <a:pPr algn="just">
                <a:lnSpc>
                  <a:spcPct val="70000"/>
                </a:lnSpc>
              </a:pPr>
              <a:r>
                <a:rPr lang="en-US" altLang="zh-CN" sz="2400"/>
                <a:t>t</a:t>
              </a:r>
              <a:r>
                <a:rPr lang="en-US" altLang="zh-CN" sz="2400" baseline="-25000"/>
                <a:t>5</a:t>
              </a:r>
              <a:r>
                <a:rPr lang="en-US" altLang="zh-CN" sz="2400"/>
                <a:t> = a[t</a:t>
              </a:r>
              <a:r>
                <a:rPr lang="en-US" altLang="zh-CN" sz="2400" baseline="-25000"/>
                <a:t>4</a:t>
              </a:r>
              <a:r>
                <a:rPr lang="en-US" altLang="zh-CN" sz="2400"/>
                <a:t>]</a:t>
              </a:r>
            </a:p>
            <a:p>
              <a:pPr algn="just">
                <a:lnSpc>
                  <a:spcPct val="70000"/>
                </a:lnSpc>
              </a:pPr>
              <a:r>
                <a:rPr lang="en-US" altLang="zh-CN" sz="2400"/>
                <a:t>if t</a:t>
              </a:r>
              <a:r>
                <a:rPr lang="en-US" altLang="zh-CN" sz="2400" baseline="-25000"/>
                <a:t>5</a:t>
              </a:r>
              <a:r>
                <a:rPr lang="en-US" altLang="zh-CN" sz="2400"/>
                <a:t> &gt; v goto </a:t>
              </a:r>
              <a:r>
                <a:rPr lang="en-US" altLang="zh-CN" sz="2400" i="1"/>
                <a:t>B</a:t>
              </a:r>
              <a:r>
                <a:rPr lang="en-US" altLang="zh-CN" sz="2400" baseline="-25000"/>
                <a:t>3</a:t>
              </a:r>
            </a:p>
          </p:txBody>
        </p:sp>
        <p:sp>
          <p:nvSpPr>
            <p:cNvPr id="30729" name="Line 9"/>
            <p:cNvSpPr>
              <a:spLocks noChangeShapeType="1"/>
            </p:cNvSpPr>
            <p:nvPr/>
          </p:nvSpPr>
          <p:spPr bwMode="auto">
            <a:xfrm>
              <a:off x="2722" y="1582"/>
              <a:ext cx="0" cy="18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730" name="Line 10"/>
            <p:cNvSpPr>
              <a:spLocks noChangeShapeType="1"/>
            </p:cNvSpPr>
            <p:nvPr/>
          </p:nvSpPr>
          <p:spPr bwMode="auto">
            <a:xfrm>
              <a:off x="2708" y="2458"/>
              <a:ext cx="0"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731" name="Rectangle 11"/>
            <p:cNvSpPr>
              <a:spLocks noChangeArrowheads="1"/>
            </p:cNvSpPr>
            <p:nvPr/>
          </p:nvSpPr>
          <p:spPr bwMode="auto">
            <a:xfrm>
              <a:off x="2057" y="3605"/>
              <a:ext cx="1450" cy="2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0" bIns="0"/>
            <a:lstStyle/>
            <a:p>
              <a:pPr algn="just">
                <a:lnSpc>
                  <a:spcPct val="96000"/>
                </a:lnSpc>
              </a:pPr>
              <a:r>
                <a:rPr lang="en-US" altLang="zh-CN" sz="2400"/>
                <a:t>if i &gt;= j goto </a:t>
              </a:r>
              <a:r>
                <a:rPr lang="en-US" altLang="zh-CN" sz="2400" i="1"/>
                <a:t>B</a:t>
              </a:r>
              <a:r>
                <a:rPr lang="en-US" altLang="zh-CN" sz="2400" baseline="-25000"/>
                <a:t>6</a:t>
              </a:r>
            </a:p>
          </p:txBody>
        </p:sp>
        <p:sp>
          <p:nvSpPr>
            <p:cNvPr id="30732" name="Line 12"/>
            <p:cNvSpPr>
              <a:spLocks noChangeShapeType="1"/>
            </p:cNvSpPr>
            <p:nvPr/>
          </p:nvSpPr>
          <p:spPr bwMode="auto">
            <a:xfrm>
              <a:off x="2708" y="3423"/>
              <a:ext cx="0" cy="18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733" name="Rectangle 13"/>
            <p:cNvSpPr>
              <a:spLocks noChangeArrowheads="1"/>
            </p:cNvSpPr>
            <p:nvPr/>
          </p:nvSpPr>
          <p:spPr bwMode="auto">
            <a:xfrm>
              <a:off x="635" y="4064"/>
              <a:ext cx="1475" cy="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endParaRPr lang="en-US" altLang="zh-CN" sz="1000" b="0" baseline="-25000"/>
            </a:p>
          </p:txBody>
        </p:sp>
        <p:sp>
          <p:nvSpPr>
            <p:cNvPr id="30734" name="Rectangle 14"/>
            <p:cNvSpPr>
              <a:spLocks noChangeArrowheads="1"/>
            </p:cNvSpPr>
            <p:nvPr/>
          </p:nvSpPr>
          <p:spPr bwMode="auto">
            <a:xfrm>
              <a:off x="3510" y="3525"/>
              <a:ext cx="5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30735" name="Rectangle 15"/>
            <p:cNvSpPr>
              <a:spLocks noChangeArrowheads="1"/>
            </p:cNvSpPr>
            <p:nvPr/>
          </p:nvSpPr>
          <p:spPr bwMode="auto">
            <a:xfrm>
              <a:off x="3447" y="2646"/>
              <a:ext cx="52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sp>
          <p:nvSpPr>
            <p:cNvPr id="30736" name="Rectangle 16"/>
            <p:cNvSpPr>
              <a:spLocks noChangeArrowheads="1"/>
            </p:cNvSpPr>
            <p:nvPr/>
          </p:nvSpPr>
          <p:spPr bwMode="auto">
            <a:xfrm>
              <a:off x="203" y="3920"/>
              <a:ext cx="43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5</a:t>
              </a:r>
              <a:endParaRPr lang="en-US" altLang="zh-CN" sz="2400"/>
            </a:p>
          </p:txBody>
        </p:sp>
        <p:sp>
          <p:nvSpPr>
            <p:cNvPr id="30737" name="Rectangle 17"/>
            <p:cNvSpPr>
              <a:spLocks noChangeArrowheads="1"/>
            </p:cNvSpPr>
            <p:nvPr/>
          </p:nvSpPr>
          <p:spPr bwMode="auto">
            <a:xfrm>
              <a:off x="3343" y="4055"/>
              <a:ext cx="1435" cy="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endParaRPr lang="en-US" altLang="zh-CN" sz="1000" b="0" baseline="-25000"/>
            </a:p>
          </p:txBody>
        </p:sp>
        <p:sp>
          <p:nvSpPr>
            <p:cNvPr id="30738" name="Line 18"/>
            <p:cNvSpPr>
              <a:spLocks noChangeShapeType="1"/>
            </p:cNvSpPr>
            <p:nvPr/>
          </p:nvSpPr>
          <p:spPr bwMode="auto">
            <a:xfrm flipH="1">
              <a:off x="1287" y="3861"/>
              <a:ext cx="1289" cy="1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739" name="Line 19"/>
            <p:cNvSpPr>
              <a:spLocks noChangeShapeType="1"/>
            </p:cNvSpPr>
            <p:nvPr/>
          </p:nvSpPr>
          <p:spPr bwMode="auto">
            <a:xfrm>
              <a:off x="2897" y="3861"/>
              <a:ext cx="1310" cy="1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740" name="Rectangle 20"/>
            <p:cNvSpPr>
              <a:spLocks noChangeArrowheads="1"/>
            </p:cNvSpPr>
            <p:nvPr/>
          </p:nvSpPr>
          <p:spPr bwMode="auto">
            <a:xfrm>
              <a:off x="4831" y="3959"/>
              <a:ext cx="52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6</a:t>
              </a:r>
              <a:endParaRPr lang="en-US" altLang="zh-CN" sz="2400"/>
            </a:p>
          </p:txBody>
        </p:sp>
        <p:sp>
          <p:nvSpPr>
            <p:cNvPr id="30741" name="Freeform 21"/>
            <p:cNvSpPr>
              <a:spLocks/>
            </p:cNvSpPr>
            <p:nvPr/>
          </p:nvSpPr>
          <p:spPr bwMode="auto">
            <a:xfrm>
              <a:off x="1442" y="1626"/>
              <a:ext cx="645" cy="952"/>
            </a:xfrm>
            <a:custGeom>
              <a:avLst/>
              <a:gdLst>
                <a:gd name="T0" fmla="*/ 460 w 722"/>
                <a:gd name="T1" fmla="*/ 234 h 1447"/>
                <a:gd name="T2" fmla="*/ 250 w 722"/>
                <a:gd name="T3" fmla="*/ 271 h 1447"/>
                <a:gd name="T4" fmla="*/ 88 w 722"/>
                <a:gd name="T5" fmla="*/ 234 h 1447"/>
                <a:gd name="T6" fmla="*/ 3 w 722"/>
                <a:gd name="T7" fmla="*/ 131 h 1447"/>
                <a:gd name="T8" fmla="*/ 97 w 722"/>
                <a:gd name="T9" fmla="*/ 30 h 1447"/>
                <a:gd name="T10" fmla="*/ 270 w 722"/>
                <a:gd name="T11" fmla="*/ 1 h 1447"/>
                <a:gd name="T12" fmla="*/ 422 w 722"/>
                <a:gd name="T13" fmla="*/ 38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2" name="Freeform 22"/>
            <p:cNvSpPr>
              <a:spLocks/>
            </p:cNvSpPr>
            <p:nvPr/>
          </p:nvSpPr>
          <p:spPr bwMode="auto">
            <a:xfrm>
              <a:off x="1480" y="2593"/>
              <a:ext cx="634" cy="950"/>
            </a:xfrm>
            <a:custGeom>
              <a:avLst/>
              <a:gdLst>
                <a:gd name="T0" fmla="*/ 429 w 722"/>
                <a:gd name="T1" fmla="*/ 232 h 1447"/>
                <a:gd name="T2" fmla="*/ 233 w 722"/>
                <a:gd name="T3" fmla="*/ 269 h 1447"/>
                <a:gd name="T4" fmla="*/ 82 w 722"/>
                <a:gd name="T5" fmla="*/ 232 h 1447"/>
                <a:gd name="T6" fmla="*/ 3 w 722"/>
                <a:gd name="T7" fmla="*/ 130 h 1447"/>
                <a:gd name="T8" fmla="*/ 91 w 722"/>
                <a:gd name="T9" fmla="*/ 30 h 1447"/>
                <a:gd name="T10" fmla="*/ 251 w 722"/>
                <a:gd name="T11" fmla="*/ 1 h 1447"/>
                <a:gd name="T12" fmla="*/ 393 w 722"/>
                <a:gd name="T13" fmla="*/ 37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3" name="Freeform 23"/>
            <p:cNvSpPr>
              <a:spLocks/>
            </p:cNvSpPr>
            <p:nvPr/>
          </p:nvSpPr>
          <p:spPr bwMode="auto">
            <a:xfrm>
              <a:off x="459" y="1397"/>
              <a:ext cx="1815" cy="2923"/>
            </a:xfrm>
            <a:custGeom>
              <a:avLst/>
              <a:gdLst>
                <a:gd name="T0" fmla="*/ 688 w 1815"/>
                <a:gd name="T1" fmla="*/ 2769 h 2923"/>
                <a:gd name="T2" fmla="*/ 112 w 1815"/>
                <a:gd name="T3" fmla="*/ 2839 h 2923"/>
                <a:gd name="T4" fmla="*/ 14 w 1815"/>
                <a:gd name="T5" fmla="*/ 2263 h 2923"/>
                <a:gd name="T6" fmla="*/ 140 w 1815"/>
                <a:gd name="T7" fmla="*/ 1518 h 2923"/>
                <a:gd name="T8" fmla="*/ 295 w 1815"/>
                <a:gd name="T9" fmla="*/ 951 h 2923"/>
                <a:gd name="T10" fmla="*/ 660 w 1815"/>
                <a:gd name="T11" fmla="*/ 277 h 2923"/>
                <a:gd name="T12" fmla="*/ 1182 w 1815"/>
                <a:gd name="T13" fmla="*/ 11 h 2923"/>
                <a:gd name="T14" fmla="*/ 1815 w 1815"/>
                <a:gd name="T15" fmla="*/ 347 h 29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15" h="2923">
                  <a:moveTo>
                    <a:pt x="688" y="2769"/>
                  </a:moveTo>
                  <a:cubicBezTo>
                    <a:pt x="594" y="2781"/>
                    <a:pt x="224" y="2923"/>
                    <a:pt x="112" y="2839"/>
                  </a:cubicBezTo>
                  <a:cubicBezTo>
                    <a:pt x="0" y="2755"/>
                    <a:pt x="9" y="2483"/>
                    <a:pt x="14" y="2263"/>
                  </a:cubicBezTo>
                  <a:cubicBezTo>
                    <a:pt x="19" y="2043"/>
                    <a:pt x="93" y="1737"/>
                    <a:pt x="140" y="1518"/>
                  </a:cubicBezTo>
                  <a:cubicBezTo>
                    <a:pt x="187" y="1299"/>
                    <a:pt x="208" y="1158"/>
                    <a:pt x="295" y="951"/>
                  </a:cubicBezTo>
                  <a:cubicBezTo>
                    <a:pt x="382" y="744"/>
                    <a:pt x="512" y="433"/>
                    <a:pt x="660" y="277"/>
                  </a:cubicBezTo>
                  <a:cubicBezTo>
                    <a:pt x="808" y="120"/>
                    <a:pt x="990" y="0"/>
                    <a:pt x="1182" y="11"/>
                  </a:cubicBezTo>
                  <a:cubicBezTo>
                    <a:pt x="1374" y="23"/>
                    <a:pt x="1684" y="278"/>
                    <a:pt x="1815" y="34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4" name="Rectangle 24"/>
            <p:cNvSpPr>
              <a:spLocks noChangeArrowheads="1"/>
            </p:cNvSpPr>
            <p:nvPr/>
          </p:nvSpPr>
          <p:spPr bwMode="auto">
            <a:xfrm>
              <a:off x="3787" y="1604"/>
              <a:ext cx="1728"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FF00"/>
                </a:solidFill>
                <a:latin typeface="宋体" pitchFamily="2"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228600"/>
            <a:ext cx="8229600" cy="1143000"/>
          </a:xfrm>
        </p:spPr>
        <p:txBody>
          <a:bodyPr/>
          <a:lstStyle/>
          <a:p>
            <a:r>
              <a:rPr lang="zh-CN" altLang="en-US" b="1" smtClean="0">
                <a:latin typeface="宋体" pitchFamily="2" charset="-122"/>
              </a:rPr>
              <a:t>第九章  独立于机器的优化</a:t>
            </a:r>
          </a:p>
        </p:txBody>
      </p:sp>
      <p:sp>
        <p:nvSpPr>
          <p:cNvPr id="4099" name="Rectangle 3"/>
          <p:cNvSpPr>
            <a:spLocks noGrp="1" noChangeArrowheads="1"/>
          </p:cNvSpPr>
          <p:nvPr>
            <p:ph idx="1"/>
          </p:nvPr>
        </p:nvSpPr>
        <p:spPr>
          <a:xfrm>
            <a:off x="287338" y="1438275"/>
            <a:ext cx="8564562" cy="5038725"/>
          </a:xfrm>
          <a:noFill/>
        </p:spPr>
        <p:txBody>
          <a:bodyPr/>
          <a:lstStyle/>
          <a:p>
            <a:r>
              <a:rPr lang="zh-CN" altLang="en-US" b="1" smtClean="0">
                <a:latin typeface="宋体" pitchFamily="2" charset="-122"/>
              </a:rPr>
              <a:t>本章介绍独立于机器的优化，即不考虑任何</a:t>
            </a:r>
            <a:r>
              <a:rPr lang="zh-CN" altLang="en-US" b="1" smtClean="0"/>
              <a:t>依赖</a:t>
            </a:r>
            <a:r>
              <a:rPr lang="zh-CN" altLang="en-US" b="1" smtClean="0">
                <a:latin typeface="宋体" pitchFamily="2" charset="-122"/>
              </a:rPr>
              <a:t>目标机器性质的优化变换</a:t>
            </a:r>
          </a:p>
          <a:p>
            <a:pPr lvl="1">
              <a:buFontTx/>
              <a:buNone/>
            </a:pPr>
            <a:endParaRPr lang="zh-CN" altLang="en-US" b="1" smtClean="0"/>
          </a:p>
          <a:p>
            <a:pPr lvl="1"/>
            <a:r>
              <a:rPr lang="zh-CN" altLang="en-US" b="1" smtClean="0"/>
              <a:t> 通过实例来介绍代码改进的主要机会</a:t>
            </a:r>
            <a:r>
              <a:rPr lang="zh-CN" altLang="en-US" smtClean="0"/>
              <a:t> </a:t>
            </a:r>
            <a:endParaRPr lang="zh-CN" altLang="en-US" b="1" smtClean="0">
              <a:latin typeface="宋体" pitchFamily="2" charset="-122"/>
            </a:endParaRPr>
          </a:p>
          <a:p>
            <a:pPr lvl="1"/>
            <a:r>
              <a:rPr lang="zh-CN" altLang="en-US" b="1" smtClean="0"/>
              <a:t> 数据流分析包括的几类重要的全局收集的信息</a:t>
            </a:r>
          </a:p>
          <a:p>
            <a:pPr lvl="1"/>
            <a:r>
              <a:rPr lang="zh-CN" altLang="en-US" b="1" smtClean="0"/>
              <a:t> 数据流分析的一般框架</a:t>
            </a:r>
            <a:endParaRPr lang="zh-CN" altLang="en-US" smtClean="0"/>
          </a:p>
          <a:p>
            <a:pPr lvl="1"/>
            <a:r>
              <a:rPr lang="zh-CN" altLang="en-US" smtClean="0"/>
              <a:t> </a:t>
            </a:r>
            <a:r>
              <a:rPr lang="zh-CN" altLang="en-US" b="1" smtClean="0"/>
              <a:t>和一般框架有区别的常量传播</a:t>
            </a:r>
          </a:p>
          <a:p>
            <a:pPr lvl="1"/>
            <a:r>
              <a:rPr lang="zh-CN" altLang="en-US" b="1" smtClean="0"/>
              <a:t> 部分冗余删除的优化技术</a:t>
            </a:r>
          </a:p>
          <a:p>
            <a:pPr lvl="1"/>
            <a:r>
              <a:rPr lang="zh-CN" altLang="en-US" b="1" smtClean="0"/>
              <a:t> 循环的识别和分析</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228600"/>
            <a:ext cx="8229600" cy="609600"/>
          </a:xfrm>
        </p:spPr>
        <p:txBody>
          <a:bodyPr>
            <a:normAutofit fontScale="90000"/>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grpSp>
        <p:nvGrpSpPr>
          <p:cNvPr id="31747" name="Group 25"/>
          <p:cNvGrpSpPr>
            <a:grpSpLocks/>
          </p:cNvGrpSpPr>
          <p:nvPr/>
        </p:nvGrpSpPr>
        <p:grpSpPr bwMode="auto">
          <a:xfrm>
            <a:off x="322263" y="838200"/>
            <a:ext cx="8432800" cy="6019800"/>
            <a:chOff x="203" y="528"/>
            <a:chExt cx="5312" cy="3792"/>
          </a:xfrm>
        </p:grpSpPr>
        <p:sp>
          <p:nvSpPr>
            <p:cNvPr id="31748" name="Rectangle 4"/>
            <p:cNvSpPr>
              <a:spLocks noChangeArrowheads="1"/>
            </p:cNvSpPr>
            <p:nvPr/>
          </p:nvSpPr>
          <p:spPr bwMode="auto">
            <a:xfrm>
              <a:off x="2028" y="543"/>
              <a:ext cx="1423" cy="10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i = m </a:t>
              </a:r>
              <a:r>
                <a:rPr lang="en-US" altLang="zh-CN" sz="2400">
                  <a:sym typeface="Symbol" pitchFamily="18" charset="2"/>
                </a:rPr>
                <a:t></a:t>
              </a:r>
              <a:r>
                <a:rPr lang="en-US" altLang="zh-CN" sz="2400"/>
                <a:t>1</a:t>
              </a:r>
            </a:p>
            <a:p>
              <a:pPr algn="just">
                <a:lnSpc>
                  <a:spcPct val="70000"/>
                </a:lnSpc>
              </a:pPr>
              <a:r>
                <a:rPr lang="en-US" altLang="zh-CN" sz="2400"/>
                <a:t>j = n</a:t>
              </a:r>
            </a:p>
            <a:p>
              <a:pPr algn="just">
                <a:lnSpc>
                  <a:spcPct val="70000"/>
                </a:lnSpc>
              </a:pPr>
              <a:r>
                <a:rPr lang="en-US" altLang="zh-CN" sz="2400"/>
                <a:t>t</a:t>
              </a:r>
              <a:r>
                <a:rPr lang="en-US" altLang="zh-CN" sz="2400" baseline="-25000"/>
                <a:t>1</a:t>
              </a:r>
              <a:r>
                <a:rPr lang="en-US" altLang="zh-CN" sz="2400"/>
                <a:t> = 4 </a:t>
              </a:r>
              <a:r>
                <a:rPr lang="en-US" altLang="zh-CN" sz="2400">
                  <a:sym typeface="Symbol" pitchFamily="18" charset="2"/>
                </a:rPr>
                <a:t></a:t>
              </a:r>
              <a:r>
                <a:rPr lang="en-US" altLang="zh-CN" sz="2400"/>
                <a:t> n</a:t>
              </a:r>
            </a:p>
            <a:p>
              <a:pPr algn="just">
                <a:lnSpc>
                  <a:spcPct val="70000"/>
                </a:lnSpc>
              </a:pPr>
              <a:r>
                <a:rPr lang="en-US" altLang="zh-CN" sz="2400"/>
                <a:t>v = a[t</a:t>
              </a:r>
              <a:r>
                <a:rPr lang="en-US" altLang="zh-CN" sz="2400" baseline="-25000"/>
                <a:t>1</a:t>
              </a:r>
              <a:r>
                <a:rPr lang="en-US" altLang="zh-CN" sz="2400"/>
                <a:t>]</a:t>
              </a:r>
            </a:p>
            <a:p>
              <a:pPr>
                <a:lnSpc>
                  <a:spcPct val="70000"/>
                </a:lnSpc>
              </a:pPr>
              <a:r>
                <a:rPr lang="en-US" altLang="zh-CN" sz="2400"/>
                <a:t>t</a:t>
              </a:r>
              <a:r>
                <a:rPr lang="en-US" altLang="zh-CN" sz="2400" baseline="-25000"/>
                <a:t>4</a:t>
              </a:r>
              <a:r>
                <a:rPr lang="en-US" altLang="zh-CN" sz="2400"/>
                <a:t> = 4 </a:t>
              </a:r>
              <a:r>
                <a:rPr lang="en-US" altLang="zh-CN" sz="2400">
                  <a:sym typeface="Symbol" pitchFamily="18" charset="2"/>
                </a:rPr>
                <a:t></a:t>
              </a:r>
              <a:r>
                <a:rPr lang="en-US" altLang="zh-CN" sz="2400"/>
                <a:t> j</a:t>
              </a:r>
            </a:p>
            <a:p>
              <a:pPr algn="just">
                <a:lnSpc>
                  <a:spcPct val="70000"/>
                </a:lnSpc>
              </a:pPr>
              <a:r>
                <a:rPr lang="en-US" altLang="zh-CN" sz="2400"/>
                <a:t>t</a:t>
              </a:r>
              <a:r>
                <a:rPr lang="en-US" altLang="zh-CN" sz="2400" baseline="-25000"/>
                <a:t>2</a:t>
              </a:r>
              <a:r>
                <a:rPr lang="en-US" altLang="zh-CN" sz="2400"/>
                <a:t> = 4 </a:t>
              </a:r>
              <a:r>
                <a:rPr lang="en-US" altLang="zh-CN" sz="2400">
                  <a:sym typeface="Symbol" pitchFamily="18" charset="2"/>
                </a:rPr>
                <a:t></a:t>
              </a:r>
              <a:r>
                <a:rPr lang="en-US" altLang="zh-CN" sz="2400"/>
                <a:t> i</a:t>
              </a:r>
            </a:p>
          </p:txBody>
        </p:sp>
        <p:sp>
          <p:nvSpPr>
            <p:cNvPr id="31749" name="Rectangle 5"/>
            <p:cNvSpPr>
              <a:spLocks noChangeArrowheads="1"/>
            </p:cNvSpPr>
            <p:nvPr/>
          </p:nvSpPr>
          <p:spPr bwMode="auto">
            <a:xfrm>
              <a:off x="2020" y="1759"/>
              <a:ext cx="1438" cy="6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solidFill>
                    <a:srgbClr val="00FF00"/>
                  </a:solidFill>
                </a:rPr>
                <a:t>i = i + 1</a:t>
              </a:r>
            </a:p>
            <a:p>
              <a:pPr algn="just">
                <a:lnSpc>
                  <a:spcPct val="70000"/>
                </a:lnSpc>
              </a:pPr>
              <a:r>
                <a:rPr lang="en-US" altLang="zh-CN" sz="2400"/>
                <a:t>t</a:t>
              </a:r>
              <a:r>
                <a:rPr lang="en-US" altLang="zh-CN" sz="2400" baseline="-25000"/>
                <a:t>2</a:t>
              </a:r>
              <a:r>
                <a:rPr lang="en-US" altLang="zh-CN" sz="2400"/>
                <a:t> = t</a:t>
              </a:r>
              <a:r>
                <a:rPr lang="en-US" altLang="zh-CN" sz="2400" baseline="-25000"/>
                <a:t>2</a:t>
              </a:r>
              <a:r>
                <a:rPr lang="en-US" altLang="zh-CN" sz="2400"/>
                <a:t>+ 4</a:t>
              </a:r>
            </a:p>
            <a:p>
              <a:pPr algn="just">
                <a:lnSpc>
                  <a:spcPct val="70000"/>
                </a:lnSpc>
              </a:pPr>
              <a:r>
                <a:rPr lang="en-US" altLang="zh-CN" sz="2400"/>
                <a:t>t</a:t>
              </a:r>
              <a:r>
                <a:rPr lang="en-US" altLang="zh-CN" sz="2400" baseline="-25000"/>
                <a:t>3</a:t>
              </a:r>
              <a:r>
                <a:rPr lang="en-US" altLang="zh-CN" sz="2400"/>
                <a:t> = a[t</a:t>
              </a:r>
              <a:r>
                <a:rPr lang="en-US" altLang="zh-CN" sz="2400" baseline="-25000"/>
                <a:t>2</a:t>
              </a:r>
              <a:r>
                <a:rPr lang="en-US" altLang="zh-CN" sz="2400"/>
                <a:t>]</a:t>
              </a:r>
            </a:p>
            <a:p>
              <a:pPr algn="just">
                <a:lnSpc>
                  <a:spcPct val="70000"/>
                </a:lnSpc>
              </a:pPr>
              <a:r>
                <a:rPr lang="en-US" altLang="zh-CN" sz="2400"/>
                <a:t>if t</a:t>
              </a:r>
              <a:r>
                <a:rPr lang="en-US" altLang="zh-CN" sz="2400" baseline="-25000"/>
                <a:t>3</a:t>
              </a:r>
              <a:r>
                <a:rPr lang="en-US" altLang="zh-CN" sz="2400"/>
                <a:t> &lt; v goto </a:t>
              </a:r>
              <a:r>
                <a:rPr lang="en-US" altLang="zh-CN" sz="2400" i="1"/>
                <a:t>B</a:t>
              </a:r>
              <a:r>
                <a:rPr lang="en-US" altLang="zh-CN" sz="2400" baseline="-25000"/>
                <a:t>2</a:t>
              </a:r>
            </a:p>
          </p:txBody>
        </p:sp>
        <p:sp>
          <p:nvSpPr>
            <p:cNvPr id="31750" name="Rectangle 6"/>
            <p:cNvSpPr>
              <a:spLocks noChangeArrowheads="1"/>
            </p:cNvSpPr>
            <p:nvPr/>
          </p:nvSpPr>
          <p:spPr bwMode="auto">
            <a:xfrm>
              <a:off x="3558" y="528"/>
              <a:ext cx="33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r>
                <a:rPr lang="en-US" altLang="zh-CN" sz="2400" i="1"/>
                <a:t>B</a:t>
              </a:r>
              <a:r>
                <a:rPr lang="en-US" altLang="zh-CN" sz="2400" baseline="-25000"/>
                <a:t>1</a:t>
              </a:r>
              <a:endParaRPr lang="en-US" altLang="zh-CN" sz="2400"/>
            </a:p>
          </p:txBody>
        </p:sp>
        <p:sp>
          <p:nvSpPr>
            <p:cNvPr id="31751" name="Rectangle 7"/>
            <p:cNvSpPr>
              <a:spLocks noChangeArrowheads="1"/>
            </p:cNvSpPr>
            <p:nvPr/>
          </p:nvSpPr>
          <p:spPr bwMode="auto">
            <a:xfrm>
              <a:off x="3422" y="1681"/>
              <a:ext cx="52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31752" name="Rectangle 8"/>
            <p:cNvSpPr>
              <a:spLocks noChangeArrowheads="1"/>
            </p:cNvSpPr>
            <p:nvPr/>
          </p:nvSpPr>
          <p:spPr bwMode="auto">
            <a:xfrm>
              <a:off x="2035" y="2724"/>
              <a:ext cx="1437" cy="68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solidFill>
                    <a:srgbClr val="00FF00"/>
                  </a:solidFill>
                </a:rPr>
                <a:t>j = j </a:t>
              </a:r>
              <a:r>
                <a:rPr lang="en-US" altLang="zh-CN" sz="2400">
                  <a:solidFill>
                    <a:srgbClr val="00FF00"/>
                  </a:solidFill>
                  <a:sym typeface="Symbol" pitchFamily="18" charset="2"/>
                </a:rPr>
                <a:t></a:t>
              </a:r>
              <a:r>
                <a:rPr lang="en-US" altLang="zh-CN" sz="2400">
                  <a:solidFill>
                    <a:srgbClr val="00FF00"/>
                  </a:solidFill>
                </a:rPr>
                <a:t>1</a:t>
              </a:r>
            </a:p>
            <a:p>
              <a:pPr algn="just">
                <a:lnSpc>
                  <a:spcPct val="70000"/>
                </a:lnSpc>
              </a:pPr>
              <a:r>
                <a:rPr lang="en-US" altLang="zh-CN" sz="2400"/>
                <a:t>t</a:t>
              </a:r>
              <a:r>
                <a:rPr lang="en-US" altLang="zh-CN" sz="2400" baseline="-25000"/>
                <a:t>4</a:t>
              </a:r>
              <a:r>
                <a:rPr lang="en-US" altLang="zh-CN" sz="2400"/>
                <a:t> = t</a:t>
              </a:r>
              <a:r>
                <a:rPr lang="en-US" altLang="zh-CN" sz="2400" baseline="-25000"/>
                <a:t>4</a:t>
              </a:r>
              <a:r>
                <a:rPr lang="en-US" altLang="zh-CN" sz="2400">
                  <a:sym typeface="Symbol" pitchFamily="18" charset="2"/>
                </a:rPr>
                <a:t></a:t>
              </a:r>
              <a:r>
                <a:rPr lang="en-US" altLang="zh-CN" sz="2400"/>
                <a:t>4</a:t>
              </a:r>
            </a:p>
            <a:p>
              <a:pPr algn="just">
                <a:lnSpc>
                  <a:spcPct val="70000"/>
                </a:lnSpc>
              </a:pPr>
              <a:r>
                <a:rPr lang="en-US" altLang="zh-CN" sz="2400"/>
                <a:t>t</a:t>
              </a:r>
              <a:r>
                <a:rPr lang="en-US" altLang="zh-CN" sz="2400" baseline="-25000"/>
                <a:t>5</a:t>
              </a:r>
              <a:r>
                <a:rPr lang="en-US" altLang="zh-CN" sz="2400"/>
                <a:t> = a[t</a:t>
              </a:r>
              <a:r>
                <a:rPr lang="en-US" altLang="zh-CN" sz="2400" baseline="-25000"/>
                <a:t>4</a:t>
              </a:r>
              <a:r>
                <a:rPr lang="en-US" altLang="zh-CN" sz="2400"/>
                <a:t>]</a:t>
              </a:r>
            </a:p>
            <a:p>
              <a:pPr algn="just">
                <a:lnSpc>
                  <a:spcPct val="70000"/>
                </a:lnSpc>
              </a:pPr>
              <a:r>
                <a:rPr lang="en-US" altLang="zh-CN" sz="2400"/>
                <a:t>if t</a:t>
              </a:r>
              <a:r>
                <a:rPr lang="en-US" altLang="zh-CN" sz="2400" baseline="-25000"/>
                <a:t>5</a:t>
              </a:r>
              <a:r>
                <a:rPr lang="en-US" altLang="zh-CN" sz="2400"/>
                <a:t> &gt; v goto </a:t>
              </a:r>
              <a:r>
                <a:rPr lang="en-US" altLang="zh-CN" sz="2400" i="1"/>
                <a:t>B</a:t>
              </a:r>
              <a:r>
                <a:rPr lang="en-US" altLang="zh-CN" sz="2400" baseline="-25000"/>
                <a:t>3</a:t>
              </a:r>
            </a:p>
          </p:txBody>
        </p:sp>
        <p:sp>
          <p:nvSpPr>
            <p:cNvPr id="31753" name="Line 9"/>
            <p:cNvSpPr>
              <a:spLocks noChangeShapeType="1"/>
            </p:cNvSpPr>
            <p:nvPr/>
          </p:nvSpPr>
          <p:spPr bwMode="auto">
            <a:xfrm>
              <a:off x="2722" y="1582"/>
              <a:ext cx="0" cy="18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1754" name="Line 10"/>
            <p:cNvSpPr>
              <a:spLocks noChangeShapeType="1"/>
            </p:cNvSpPr>
            <p:nvPr/>
          </p:nvSpPr>
          <p:spPr bwMode="auto">
            <a:xfrm>
              <a:off x="2708" y="2458"/>
              <a:ext cx="0"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1755" name="Rectangle 11"/>
            <p:cNvSpPr>
              <a:spLocks noChangeArrowheads="1"/>
            </p:cNvSpPr>
            <p:nvPr/>
          </p:nvSpPr>
          <p:spPr bwMode="auto">
            <a:xfrm>
              <a:off x="2057" y="3605"/>
              <a:ext cx="1450" cy="2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0" bIns="0"/>
            <a:lstStyle/>
            <a:p>
              <a:pPr algn="just">
                <a:lnSpc>
                  <a:spcPct val="96000"/>
                </a:lnSpc>
              </a:pPr>
              <a:r>
                <a:rPr lang="en-US" altLang="zh-CN" sz="2400"/>
                <a:t>if </a:t>
              </a:r>
              <a:r>
                <a:rPr lang="en-US" altLang="zh-CN" sz="2400">
                  <a:solidFill>
                    <a:srgbClr val="00FF00"/>
                  </a:solidFill>
                </a:rPr>
                <a:t>i &gt;= j</a:t>
              </a:r>
              <a:r>
                <a:rPr lang="en-US" altLang="zh-CN" sz="2400"/>
                <a:t> goto </a:t>
              </a:r>
              <a:r>
                <a:rPr lang="en-US" altLang="zh-CN" sz="2400" i="1"/>
                <a:t>B</a:t>
              </a:r>
              <a:r>
                <a:rPr lang="en-US" altLang="zh-CN" sz="2400" baseline="-25000"/>
                <a:t>6</a:t>
              </a:r>
            </a:p>
          </p:txBody>
        </p:sp>
        <p:sp>
          <p:nvSpPr>
            <p:cNvPr id="31756" name="Line 12"/>
            <p:cNvSpPr>
              <a:spLocks noChangeShapeType="1"/>
            </p:cNvSpPr>
            <p:nvPr/>
          </p:nvSpPr>
          <p:spPr bwMode="auto">
            <a:xfrm>
              <a:off x="2708" y="3423"/>
              <a:ext cx="0" cy="18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1757" name="Rectangle 13"/>
            <p:cNvSpPr>
              <a:spLocks noChangeArrowheads="1"/>
            </p:cNvSpPr>
            <p:nvPr/>
          </p:nvSpPr>
          <p:spPr bwMode="auto">
            <a:xfrm>
              <a:off x="635" y="4064"/>
              <a:ext cx="1475" cy="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endParaRPr lang="en-US" altLang="zh-CN" sz="1000" b="0" baseline="-25000"/>
            </a:p>
          </p:txBody>
        </p:sp>
        <p:sp>
          <p:nvSpPr>
            <p:cNvPr id="31758" name="Rectangle 14"/>
            <p:cNvSpPr>
              <a:spLocks noChangeArrowheads="1"/>
            </p:cNvSpPr>
            <p:nvPr/>
          </p:nvSpPr>
          <p:spPr bwMode="auto">
            <a:xfrm>
              <a:off x="3510" y="3525"/>
              <a:ext cx="5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31759" name="Rectangle 15"/>
            <p:cNvSpPr>
              <a:spLocks noChangeArrowheads="1"/>
            </p:cNvSpPr>
            <p:nvPr/>
          </p:nvSpPr>
          <p:spPr bwMode="auto">
            <a:xfrm>
              <a:off x="3447" y="2646"/>
              <a:ext cx="52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sp>
          <p:nvSpPr>
            <p:cNvPr id="31760" name="Rectangle 16"/>
            <p:cNvSpPr>
              <a:spLocks noChangeArrowheads="1"/>
            </p:cNvSpPr>
            <p:nvPr/>
          </p:nvSpPr>
          <p:spPr bwMode="auto">
            <a:xfrm>
              <a:off x="203" y="3920"/>
              <a:ext cx="43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5</a:t>
              </a:r>
              <a:endParaRPr lang="en-US" altLang="zh-CN" sz="2400"/>
            </a:p>
          </p:txBody>
        </p:sp>
        <p:sp>
          <p:nvSpPr>
            <p:cNvPr id="31761" name="Rectangle 17"/>
            <p:cNvSpPr>
              <a:spLocks noChangeArrowheads="1"/>
            </p:cNvSpPr>
            <p:nvPr/>
          </p:nvSpPr>
          <p:spPr bwMode="auto">
            <a:xfrm>
              <a:off x="3343" y="4055"/>
              <a:ext cx="1435" cy="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endParaRPr lang="en-US" altLang="zh-CN" sz="1000" b="0" baseline="-25000"/>
            </a:p>
          </p:txBody>
        </p:sp>
        <p:sp>
          <p:nvSpPr>
            <p:cNvPr id="31762" name="Line 18"/>
            <p:cNvSpPr>
              <a:spLocks noChangeShapeType="1"/>
            </p:cNvSpPr>
            <p:nvPr/>
          </p:nvSpPr>
          <p:spPr bwMode="auto">
            <a:xfrm flipH="1">
              <a:off x="1287" y="3861"/>
              <a:ext cx="1289" cy="1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1763" name="Line 19"/>
            <p:cNvSpPr>
              <a:spLocks noChangeShapeType="1"/>
            </p:cNvSpPr>
            <p:nvPr/>
          </p:nvSpPr>
          <p:spPr bwMode="auto">
            <a:xfrm>
              <a:off x="2897" y="3861"/>
              <a:ext cx="1310" cy="1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1764" name="Rectangle 20"/>
            <p:cNvSpPr>
              <a:spLocks noChangeArrowheads="1"/>
            </p:cNvSpPr>
            <p:nvPr/>
          </p:nvSpPr>
          <p:spPr bwMode="auto">
            <a:xfrm>
              <a:off x="4831" y="3959"/>
              <a:ext cx="52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6</a:t>
              </a:r>
              <a:endParaRPr lang="en-US" altLang="zh-CN" sz="2400"/>
            </a:p>
          </p:txBody>
        </p:sp>
        <p:sp>
          <p:nvSpPr>
            <p:cNvPr id="31765" name="Freeform 21"/>
            <p:cNvSpPr>
              <a:spLocks/>
            </p:cNvSpPr>
            <p:nvPr/>
          </p:nvSpPr>
          <p:spPr bwMode="auto">
            <a:xfrm>
              <a:off x="1442" y="1626"/>
              <a:ext cx="645" cy="952"/>
            </a:xfrm>
            <a:custGeom>
              <a:avLst/>
              <a:gdLst>
                <a:gd name="T0" fmla="*/ 460 w 722"/>
                <a:gd name="T1" fmla="*/ 234 h 1447"/>
                <a:gd name="T2" fmla="*/ 250 w 722"/>
                <a:gd name="T3" fmla="*/ 271 h 1447"/>
                <a:gd name="T4" fmla="*/ 88 w 722"/>
                <a:gd name="T5" fmla="*/ 234 h 1447"/>
                <a:gd name="T6" fmla="*/ 3 w 722"/>
                <a:gd name="T7" fmla="*/ 131 h 1447"/>
                <a:gd name="T8" fmla="*/ 97 w 722"/>
                <a:gd name="T9" fmla="*/ 30 h 1447"/>
                <a:gd name="T10" fmla="*/ 270 w 722"/>
                <a:gd name="T11" fmla="*/ 1 h 1447"/>
                <a:gd name="T12" fmla="*/ 422 w 722"/>
                <a:gd name="T13" fmla="*/ 38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6" name="Freeform 22"/>
            <p:cNvSpPr>
              <a:spLocks/>
            </p:cNvSpPr>
            <p:nvPr/>
          </p:nvSpPr>
          <p:spPr bwMode="auto">
            <a:xfrm>
              <a:off x="1480" y="2593"/>
              <a:ext cx="634" cy="950"/>
            </a:xfrm>
            <a:custGeom>
              <a:avLst/>
              <a:gdLst>
                <a:gd name="T0" fmla="*/ 429 w 722"/>
                <a:gd name="T1" fmla="*/ 232 h 1447"/>
                <a:gd name="T2" fmla="*/ 233 w 722"/>
                <a:gd name="T3" fmla="*/ 269 h 1447"/>
                <a:gd name="T4" fmla="*/ 82 w 722"/>
                <a:gd name="T5" fmla="*/ 232 h 1447"/>
                <a:gd name="T6" fmla="*/ 3 w 722"/>
                <a:gd name="T7" fmla="*/ 130 h 1447"/>
                <a:gd name="T8" fmla="*/ 91 w 722"/>
                <a:gd name="T9" fmla="*/ 30 h 1447"/>
                <a:gd name="T10" fmla="*/ 251 w 722"/>
                <a:gd name="T11" fmla="*/ 1 h 1447"/>
                <a:gd name="T12" fmla="*/ 393 w 722"/>
                <a:gd name="T13" fmla="*/ 37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7" name="Freeform 23"/>
            <p:cNvSpPr>
              <a:spLocks/>
            </p:cNvSpPr>
            <p:nvPr/>
          </p:nvSpPr>
          <p:spPr bwMode="auto">
            <a:xfrm>
              <a:off x="459" y="1397"/>
              <a:ext cx="1815" cy="2923"/>
            </a:xfrm>
            <a:custGeom>
              <a:avLst/>
              <a:gdLst>
                <a:gd name="T0" fmla="*/ 688 w 1815"/>
                <a:gd name="T1" fmla="*/ 2769 h 2923"/>
                <a:gd name="T2" fmla="*/ 112 w 1815"/>
                <a:gd name="T3" fmla="*/ 2839 h 2923"/>
                <a:gd name="T4" fmla="*/ 14 w 1815"/>
                <a:gd name="T5" fmla="*/ 2263 h 2923"/>
                <a:gd name="T6" fmla="*/ 140 w 1815"/>
                <a:gd name="T7" fmla="*/ 1518 h 2923"/>
                <a:gd name="T8" fmla="*/ 295 w 1815"/>
                <a:gd name="T9" fmla="*/ 951 h 2923"/>
                <a:gd name="T10" fmla="*/ 660 w 1815"/>
                <a:gd name="T11" fmla="*/ 277 h 2923"/>
                <a:gd name="T12" fmla="*/ 1182 w 1815"/>
                <a:gd name="T13" fmla="*/ 11 h 2923"/>
                <a:gd name="T14" fmla="*/ 1815 w 1815"/>
                <a:gd name="T15" fmla="*/ 347 h 29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15" h="2923">
                  <a:moveTo>
                    <a:pt x="688" y="2769"/>
                  </a:moveTo>
                  <a:cubicBezTo>
                    <a:pt x="594" y="2781"/>
                    <a:pt x="224" y="2923"/>
                    <a:pt x="112" y="2839"/>
                  </a:cubicBezTo>
                  <a:cubicBezTo>
                    <a:pt x="0" y="2755"/>
                    <a:pt x="9" y="2483"/>
                    <a:pt x="14" y="2263"/>
                  </a:cubicBezTo>
                  <a:cubicBezTo>
                    <a:pt x="19" y="2043"/>
                    <a:pt x="93" y="1737"/>
                    <a:pt x="140" y="1518"/>
                  </a:cubicBezTo>
                  <a:cubicBezTo>
                    <a:pt x="187" y="1299"/>
                    <a:pt x="208" y="1158"/>
                    <a:pt x="295" y="951"/>
                  </a:cubicBezTo>
                  <a:cubicBezTo>
                    <a:pt x="382" y="744"/>
                    <a:pt x="512" y="433"/>
                    <a:pt x="660" y="277"/>
                  </a:cubicBezTo>
                  <a:cubicBezTo>
                    <a:pt x="808" y="120"/>
                    <a:pt x="990" y="0"/>
                    <a:pt x="1182" y="11"/>
                  </a:cubicBezTo>
                  <a:cubicBezTo>
                    <a:pt x="1374" y="23"/>
                    <a:pt x="1684" y="278"/>
                    <a:pt x="1815" y="34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8" name="Rectangle 24"/>
            <p:cNvSpPr>
              <a:spLocks noChangeArrowheads="1"/>
            </p:cNvSpPr>
            <p:nvPr/>
          </p:nvSpPr>
          <p:spPr bwMode="auto">
            <a:xfrm>
              <a:off x="3787" y="1604"/>
              <a:ext cx="1728" cy="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solidFill>
                    <a:srgbClr val="00FF00"/>
                  </a:solidFill>
                </a:rPr>
                <a:t>循环控制条件可以用</a:t>
              </a:r>
              <a:r>
                <a:rPr lang="en-US" altLang="zh-CN">
                  <a:solidFill>
                    <a:srgbClr val="00FF00"/>
                  </a:solidFill>
                </a:rPr>
                <a:t>t</a:t>
              </a:r>
              <a:r>
                <a:rPr lang="en-US" altLang="zh-CN" baseline="-25000">
                  <a:solidFill>
                    <a:srgbClr val="00FF00"/>
                  </a:solidFill>
                </a:rPr>
                <a:t>2</a:t>
              </a:r>
              <a:r>
                <a:rPr lang="zh-CN" altLang="en-US">
                  <a:solidFill>
                    <a:srgbClr val="00FF00"/>
                  </a:solidFill>
                </a:rPr>
                <a:t>和</a:t>
              </a:r>
              <a:r>
                <a:rPr lang="en-US" altLang="zh-CN">
                  <a:solidFill>
                    <a:srgbClr val="00FF00"/>
                  </a:solidFill>
                </a:rPr>
                <a:t>t</a:t>
              </a:r>
              <a:r>
                <a:rPr lang="en-US" altLang="zh-CN" baseline="-25000">
                  <a:solidFill>
                    <a:srgbClr val="00FF00"/>
                  </a:solidFill>
                </a:rPr>
                <a:t>4</a:t>
              </a:r>
              <a:r>
                <a:rPr lang="zh-CN" altLang="en-US">
                  <a:solidFill>
                    <a:srgbClr val="00FF00"/>
                  </a:solidFill>
                </a:rPr>
                <a:t>来表示</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228600"/>
            <a:ext cx="8229600" cy="609600"/>
          </a:xfrm>
        </p:spPr>
        <p:txBody>
          <a:bodyPr>
            <a:normAutofit fontScale="90000"/>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grpSp>
        <p:nvGrpSpPr>
          <p:cNvPr id="32771" name="Group 50"/>
          <p:cNvGrpSpPr>
            <a:grpSpLocks/>
          </p:cNvGrpSpPr>
          <p:nvPr/>
        </p:nvGrpSpPr>
        <p:grpSpPr bwMode="auto">
          <a:xfrm>
            <a:off x="82550" y="838200"/>
            <a:ext cx="8942388" cy="5718175"/>
            <a:chOff x="52" y="528"/>
            <a:chExt cx="5633" cy="3602"/>
          </a:xfrm>
        </p:grpSpPr>
        <p:sp>
          <p:nvSpPr>
            <p:cNvPr id="32772" name="Rectangle 26"/>
            <p:cNvSpPr>
              <a:spLocks noChangeArrowheads="1"/>
            </p:cNvSpPr>
            <p:nvPr/>
          </p:nvSpPr>
          <p:spPr bwMode="auto">
            <a:xfrm>
              <a:off x="2075" y="528"/>
              <a:ext cx="1484" cy="10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i = m </a:t>
              </a:r>
              <a:r>
                <a:rPr lang="en-US" altLang="zh-CN" sz="2400">
                  <a:sym typeface="Symbol" pitchFamily="18" charset="2"/>
                </a:rPr>
                <a:t></a:t>
              </a:r>
              <a:r>
                <a:rPr lang="en-US" altLang="zh-CN" sz="2400"/>
                <a:t>1</a:t>
              </a:r>
            </a:p>
            <a:p>
              <a:pPr algn="just">
                <a:lnSpc>
                  <a:spcPct val="70000"/>
                </a:lnSpc>
              </a:pPr>
              <a:r>
                <a:rPr lang="en-US" altLang="zh-CN" sz="2400"/>
                <a:t>j = n</a:t>
              </a:r>
            </a:p>
            <a:p>
              <a:pPr algn="just">
                <a:lnSpc>
                  <a:spcPct val="70000"/>
                </a:lnSpc>
              </a:pPr>
              <a:r>
                <a:rPr lang="en-US" altLang="zh-CN" sz="2400"/>
                <a:t>t</a:t>
              </a:r>
              <a:r>
                <a:rPr lang="en-US" altLang="zh-CN" sz="2400" baseline="-25000"/>
                <a:t>1</a:t>
              </a:r>
              <a:r>
                <a:rPr lang="en-US" altLang="zh-CN" sz="2400"/>
                <a:t> = 4 </a:t>
              </a:r>
              <a:r>
                <a:rPr lang="en-US" altLang="zh-CN" sz="2400">
                  <a:sym typeface="Symbol" pitchFamily="18" charset="2"/>
                </a:rPr>
                <a:t></a:t>
              </a:r>
              <a:r>
                <a:rPr lang="en-US" altLang="zh-CN" sz="2400"/>
                <a:t> n</a:t>
              </a:r>
            </a:p>
            <a:p>
              <a:pPr algn="just">
                <a:lnSpc>
                  <a:spcPct val="70000"/>
                </a:lnSpc>
              </a:pPr>
              <a:r>
                <a:rPr lang="en-US" altLang="zh-CN" sz="2400"/>
                <a:t>v = a[t</a:t>
              </a:r>
              <a:r>
                <a:rPr lang="en-US" altLang="zh-CN" sz="2400" baseline="-25000"/>
                <a:t>1</a:t>
              </a:r>
              <a:r>
                <a:rPr lang="en-US" altLang="zh-CN" sz="2400"/>
                <a:t>]</a:t>
              </a:r>
            </a:p>
            <a:p>
              <a:pPr algn="just">
                <a:lnSpc>
                  <a:spcPct val="70000"/>
                </a:lnSpc>
              </a:pPr>
              <a:r>
                <a:rPr lang="en-US" altLang="zh-CN" sz="2400"/>
                <a:t>t</a:t>
              </a:r>
              <a:r>
                <a:rPr lang="en-US" altLang="zh-CN" sz="2400" baseline="-25000"/>
                <a:t>2</a:t>
              </a:r>
              <a:r>
                <a:rPr lang="en-US" altLang="zh-CN" sz="2400"/>
                <a:t> = 4 </a:t>
              </a:r>
              <a:r>
                <a:rPr lang="en-US" altLang="zh-CN" sz="2400">
                  <a:sym typeface="Symbol" pitchFamily="18" charset="2"/>
                </a:rPr>
                <a:t></a:t>
              </a:r>
              <a:r>
                <a:rPr lang="en-US" altLang="zh-CN" sz="2400"/>
                <a:t> i</a:t>
              </a:r>
            </a:p>
            <a:p>
              <a:pPr algn="just">
                <a:lnSpc>
                  <a:spcPct val="70000"/>
                </a:lnSpc>
              </a:pPr>
              <a:r>
                <a:rPr lang="en-US" altLang="zh-CN" sz="2400"/>
                <a:t>t</a:t>
              </a:r>
              <a:r>
                <a:rPr lang="en-US" altLang="zh-CN" sz="2400" baseline="-25000"/>
                <a:t>4</a:t>
              </a:r>
              <a:r>
                <a:rPr lang="en-US" altLang="zh-CN" sz="2400"/>
                <a:t> = 4 </a:t>
              </a:r>
              <a:r>
                <a:rPr lang="en-US" altLang="zh-CN" sz="2400">
                  <a:sym typeface="Symbol" pitchFamily="18" charset="2"/>
                </a:rPr>
                <a:t></a:t>
              </a:r>
              <a:r>
                <a:rPr lang="en-US" altLang="zh-CN" sz="2400"/>
                <a:t> j</a:t>
              </a:r>
            </a:p>
          </p:txBody>
        </p:sp>
        <p:sp>
          <p:nvSpPr>
            <p:cNvPr id="32773" name="Rectangle 27"/>
            <p:cNvSpPr>
              <a:spLocks noChangeArrowheads="1"/>
            </p:cNvSpPr>
            <p:nvPr/>
          </p:nvSpPr>
          <p:spPr bwMode="auto">
            <a:xfrm>
              <a:off x="2074" y="1678"/>
              <a:ext cx="1498" cy="53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t</a:t>
              </a:r>
              <a:r>
                <a:rPr lang="en-US" altLang="zh-CN" sz="2400" baseline="-25000"/>
                <a:t>2</a:t>
              </a:r>
              <a:r>
                <a:rPr lang="en-US" altLang="zh-CN" sz="2400"/>
                <a:t> = t</a:t>
              </a:r>
              <a:r>
                <a:rPr lang="en-US" altLang="zh-CN" sz="2400" baseline="-25000"/>
                <a:t>2 </a:t>
              </a:r>
              <a:r>
                <a:rPr lang="en-US" altLang="zh-CN" sz="2400"/>
                <a:t>+ 4</a:t>
              </a:r>
            </a:p>
            <a:p>
              <a:pPr algn="just">
                <a:lnSpc>
                  <a:spcPct val="70000"/>
                </a:lnSpc>
              </a:pPr>
              <a:r>
                <a:rPr lang="en-US" altLang="zh-CN" sz="2400"/>
                <a:t>t</a:t>
              </a:r>
              <a:r>
                <a:rPr lang="en-US" altLang="zh-CN" sz="2400" baseline="-25000"/>
                <a:t>3</a:t>
              </a:r>
              <a:r>
                <a:rPr lang="en-US" altLang="zh-CN" sz="2400"/>
                <a:t> = a[t</a:t>
              </a:r>
              <a:r>
                <a:rPr lang="en-US" altLang="zh-CN" sz="2400" baseline="-25000"/>
                <a:t>2</a:t>
              </a:r>
              <a:r>
                <a:rPr lang="en-US" altLang="zh-CN" sz="2400"/>
                <a:t>]</a:t>
              </a:r>
            </a:p>
            <a:p>
              <a:pPr algn="just">
                <a:lnSpc>
                  <a:spcPct val="70000"/>
                </a:lnSpc>
              </a:pPr>
              <a:r>
                <a:rPr lang="en-US" altLang="zh-CN" sz="2400"/>
                <a:t>if t</a:t>
              </a:r>
              <a:r>
                <a:rPr lang="en-US" altLang="zh-CN" sz="2400" baseline="-25000"/>
                <a:t>3</a:t>
              </a:r>
              <a:r>
                <a:rPr lang="en-US" altLang="zh-CN" sz="2400"/>
                <a:t> </a:t>
              </a:r>
              <a:r>
                <a:rPr lang="en-US" altLang="zh-CN" sz="2800"/>
                <a:t>&lt;</a:t>
              </a:r>
              <a:r>
                <a:rPr lang="en-US" altLang="zh-CN" sz="2400"/>
                <a:t> v goto </a:t>
              </a:r>
              <a:r>
                <a:rPr lang="en-US" altLang="zh-CN" sz="2400" i="1"/>
                <a:t>B</a:t>
              </a:r>
              <a:r>
                <a:rPr lang="en-US" altLang="zh-CN" sz="2400" baseline="-25000"/>
                <a:t>2</a:t>
              </a:r>
            </a:p>
          </p:txBody>
        </p:sp>
        <p:sp>
          <p:nvSpPr>
            <p:cNvPr id="32774" name="Rectangle 28"/>
            <p:cNvSpPr>
              <a:spLocks noChangeArrowheads="1"/>
            </p:cNvSpPr>
            <p:nvPr/>
          </p:nvSpPr>
          <p:spPr bwMode="auto">
            <a:xfrm>
              <a:off x="3685" y="576"/>
              <a:ext cx="34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r>
                <a:rPr lang="en-US" altLang="zh-CN" sz="2400" i="1"/>
                <a:t>B</a:t>
              </a:r>
              <a:r>
                <a:rPr lang="en-US" altLang="zh-CN" sz="2400" baseline="-25000"/>
                <a:t>1</a:t>
              </a:r>
              <a:endParaRPr lang="en-US" altLang="zh-CN" sz="2400"/>
            </a:p>
          </p:txBody>
        </p:sp>
        <p:sp>
          <p:nvSpPr>
            <p:cNvPr id="32775" name="Rectangle 29"/>
            <p:cNvSpPr>
              <a:spLocks noChangeArrowheads="1"/>
            </p:cNvSpPr>
            <p:nvPr/>
          </p:nvSpPr>
          <p:spPr bwMode="auto">
            <a:xfrm>
              <a:off x="3549" y="1617"/>
              <a:ext cx="55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32776" name="Rectangle 30"/>
            <p:cNvSpPr>
              <a:spLocks noChangeArrowheads="1"/>
            </p:cNvSpPr>
            <p:nvPr/>
          </p:nvSpPr>
          <p:spPr bwMode="auto">
            <a:xfrm>
              <a:off x="2088" y="2387"/>
              <a:ext cx="1500" cy="54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t</a:t>
              </a:r>
              <a:r>
                <a:rPr lang="en-US" altLang="zh-CN" sz="2400" baseline="-25000"/>
                <a:t>4</a:t>
              </a:r>
              <a:r>
                <a:rPr lang="en-US" altLang="zh-CN" sz="2400"/>
                <a:t> = t</a:t>
              </a:r>
              <a:r>
                <a:rPr lang="en-US" altLang="zh-CN" sz="2400" baseline="-25000"/>
                <a:t>4 </a:t>
              </a:r>
              <a:r>
                <a:rPr lang="en-US" altLang="zh-CN" sz="2400">
                  <a:sym typeface="Symbol" pitchFamily="18" charset="2"/>
                </a:rPr>
                <a:t></a:t>
              </a:r>
              <a:r>
                <a:rPr lang="en-US" altLang="zh-CN" sz="2400"/>
                <a:t> 4</a:t>
              </a:r>
            </a:p>
            <a:p>
              <a:pPr algn="just">
                <a:lnSpc>
                  <a:spcPct val="70000"/>
                </a:lnSpc>
              </a:pPr>
              <a:r>
                <a:rPr lang="en-US" altLang="zh-CN" sz="2400"/>
                <a:t>t</a:t>
              </a:r>
              <a:r>
                <a:rPr lang="en-US" altLang="zh-CN" sz="2400" baseline="-25000"/>
                <a:t>5</a:t>
              </a:r>
              <a:r>
                <a:rPr lang="en-US" altLang="zh-CN" sz="2400"/>
                <a:t> = a[t</a:t>
              </a:r>
              <a:r>
                <a:rPr lang="en-US" altLang="zh-CN" sz="2400" baseline="-25000"/>
                <a:t>4</a:t>
              </a:r>
              <a:r>
                <a:rPr lang="en-US" altLang="zh-CN" sz="2400"/>
                <a:t>]</a:t>
              </a:r>
            </a:p>
            <a:p>
              <a:pPr algn="just">
                <a:lnSpc>
                  <a:spcPct val="70000"/>
                </a:lnSpc>
              </a:pPr>
              <a:r>
                <a:rPr lang="en-US" altLang="zh-CN" sz="2400"/>
                <a:t>if t</a:t>
              </a:r>
              <a:r>
                <a:rPr lang="en-US" altLang="zh-CN" sz="2400" baseline="-25000"/>
                <a:t>5</a:t>
              </a:r>
              <a:r>
                <a:rPr lang="en-US" altLang="zh-CN" sz="2400"/>
                <a:t> &gt; v goto </a:t>
              </a:r>
              <a:r>
                <a:rPr lang="en-US" altLang="zh-CN" sz="2400" i="1"/>
                <a:t>B</a:t>
              </a:r>
              <a:r>
                <a:rPr lang="en-US" altLang="zh-CN" sz="2400" baseline="-25000"/>
                <a:t>3</a:t>
              </a:r>
            </a:p>
          </p:txBody>
        </p:sp>
        <p:sp>
          <p:nvSpPr>
            <p:cNvPr id="32777" name="Line 31"/>
            <p:cNvSpPr>
              <a:spLocks noChangeShapeType="1"/>
            </p:cNvSpPr>
            <p:nvPr/>
          </p:nvSpPr>
          <p:spPr bwMode="auto">
            <a:xfrm>
              <a:off x="2801" y="1584"/>
              <a:ext cx="4" cy="10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2778" name="Line 32"/>
            <p:cNvSpPr>
              <a:spLocks noChangeShapeType="1"/>
            </p:cNvSpPr>
            <p:nvPr/>
          </p:nvSpPr>
          <p:spPr bwMode="auto">
            <a:xfrm flipH="1">
              <a:off x="2790" y="2208"/>
              <a:ext cx="11" cy="18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2779" name="Rectangle 33"/>
            <p:cNvSpPr>
              <a:spLocks noChangeArrowheads="1"/>
            </p:cNvSpPr>
            <p:nvPr/>
          </p:nvSpPr>
          <p:spPr bwMode="auto">
            <a:xfrm>
              <a:off x="2062" y="3108"/>
              <a:ext cx="1512" cy="25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0" bIns="0"/>
            <a:lstStyle/>
            <a:p>
              <a:pPr algn="just">
                <a:lnSpc>
                  <a:spcPct val="96000"/>
                </a:lnSpc>
              </a:pPr>
              <a:r>
                <a:rPr lang="en-US" altLang="zh-CN" sz="2400"/>
                <a:t>if </a:t>
              </a:r>
              <a:r>
                <a:rPr lang="en-US" altLang="zh-CN" sz="2400">
                  <a:solidFill>
                    <a:srgbClr val="00FF00"/>
                  </a:solidFill>
                </a:rPr>
                <a:t>t</a:t>
              </a:r>
              <a:r>
                <a:rPr lang="en-US" altLang="zh-CN" sz="2400" baseline="-25000">
                  <a:solidFill>
                    <a:srgbClr val="00FF00"/>
                  </a:solidFill>
                </a:rPr>
                <a:t>2</a:t>
              </a:r>
              <a:r>
                <a:rPr lang="en-US" altLang="zh-CN" sz="2400">
                  <a:solidFill>
                    <a:srgbClr val="00FF00"/>
                  </a:solidFill>
                </a:rPr>
                <a:t> &gt;= t</a:t>
              </a:r>
              <a:r>
                <a:rPr lang="en-US" altLang="zh-CN" sz="2400" baseline="-25000">
                  <a:solidFill>
                    <a:srgbClr val="00FF00"/>
                  </a:solidFill>
                </a:rPr>
                <a:t>4</a:t>
              </a:r>
              <a:r>
                <a:rPr lang="en-US" altLang="zh-CN" sz="2400"/>
                <a:t> goto </a:t>
              </a:r>
              <a:r>
                <a:rPr lang="en-US" altLang="zh-CN" sz="2400" i="1"/>
                <a:t>B</a:t>
              </a:r>
              <a:r>
                <a:rPr lang="en-US" altLang="zh-CN" sz="2400" baseline="-25000"/>
                <a:t>6</a:t>
              </a:r>
            </a:p>
          </p:txBody>
        </p:sp>
        <p:sp>
          <p:nvSpPr>
            <p:cNvPr id="32780" name="Line 34"/>
            <p:cNvSpPr>
              <a:spLocks noChangeShapeType="1"/>
            </p:cNvSpPr>
            <p:nvPr/>
          </p:nvSpPr>
          <p:spPr bwMode="auto">
            <a:xfrm>
              <a:off x="2801" y="2928"/>
              <a:ext cx="3" cy="18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2781" name="Rectangle 35"/>
            <p:cNvSpPr>
              <a:spLocks noChangeArrowheads="1"/>
            </p:cNvSpPr>
            <p:nvPr/>
          </p:nvSpPr>
          <p:spPr bwMode="auto">
            <a:xfrm>
              <a:off x="413" y="3581"/>
              <a:ext cx="1538" cy="54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a[t</a:t>
              </a:r>
              <a:r>
                <a:rPr lang="en-US" altLang="zh-CN" sz="2400" baseline="-25000"/>
                <a:t>2</a:t>
              </a:r>
              <a:r>
                <a:rPr lang="en-US" altLang="zh-CN" sz="2400"/>
                <a:t>] = t</a:t>
              </a:r>
              <a:r>
                <a:rPr lang="en-US" altLang="zh-CN" sz="2400" baseline="-25000"/>
                <a:t>5</a:t>
              </a:r>
              <a:endParaRPr lang="en-US" altLang="zh-CN" sz="2400"/>
            </a:p>
            <a:p>
              <a:pPr algn="just">
                <a:lnSpc>
                  <a:spcPct val="70000"/>
                </a:lnSpc>
              </a:pPr>
              <a:r>
                <a:rPr lang="en-US" altLang="zh-CN" sz="2400"/>
                <a:t>a[t</a:t>
              </a:r>
              <a:r>
                <a:rPr lang="en-US" altLang="zh-CN" sz="2400" baseline="-25000"/>
                <a:t>4</a:t>
              </a:r>
              <a:r>
                <a:rPr lang="en-US" altLang="zh-CN" sz="2400"/>
                <a:t>] = t</a:t>
              </a:r>
              <a:r>
                <a:rPr lang="en-US" altLang="zh-CN" sz="2400" baseline="-25000"/>
                <a:t>3</a:t>
              </a:r>
              <a:endParaRPr lang="en-US" altLang="zh-CN" sz="2400"/>
            </a:p>
            <a:p>
              <a:pPr algn="just">
                <a:lnSpc>
                  <a:spcPct val="70000"/>
                </a:lnSpc>
              </a:pPr>
              <a:r>
                <a:rPr lang="en-US" altLang="zh-CN" sz="2400"/>
                <a:t>goto </a:t>
              </a:r>
              <a:r>
                <a:rPr lang="en-US" altLang="zh-CN" sz="2400" i="1"/>
                <a:t>B</a:t>
              </a:r>
              <a:r>
                <a:rPr lang="en-US" altLang="zh-CN" sz="2400" baseline="-25000"/>
                <a:t>2</a:t>
              </a:r>
              <a:endParaRPr lang="en-US" altLang="zh-CN" sz="2400"/>
            </a:p>
          </p:txBody>
        </p:sp>
        <p:sp>
          <p:nvSpPr>
            <p:cNvPr id="32782" name="Rectangle 36"/>
            <p:cNvSpPr>
              <a:spLocks noChangeArrowheads="1"/>
            </p:cNvSpPr>
            <p:nvPr/>
          </p:nvSpPr>
          <p:spPr bwMode="auto">
            <a:xfrm>
              <a:off x="3563" y="3044"/>
              <a:ext cx="5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32783" name="Rectangle 37"/>
            <p:cNvSpPr>
              <a:spLocks noChangeArrowheads="1"/>
            </p:cNvSpPr>
            <p:nvPr/>
          </p:nvSpPr>
          <p:spPr bwMode="auto">
            <a:xfrm>
              <a:off x="3561" y="2319"/>
              <a:ext cx="55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sp>
          <p:nvSpPr>
            <p:cNvPr id="32784" name="Rectangle 38"/>
            <p:cNvSpPr>
              <a:spLocks noChangeArrowheads="1"/>
            </p:cNvSpPr>
            <p:nvPr/>
          </p:nvSpPr>
          <p:spPr bwMode="auto">
            <a:xfrm>
              <a:off x="96" y="3504"/>
              <a:ext cx="35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5</a:t>
              </a:r>
              <a:endParaRPr lang="en-US" altLang="zh-CN" sz="2400"/>
            </a:p>
          </p:txBody>
        </p:sp>
        <p:sp>
          <p:nvSpPr>
            <p:cNvPr id="32785" name="Rectangle 39"/>
            <p:cNvSpPr>
              <a:spLocks noChangeArrowheads="1"/>
            </p:cNvSpPr>
            <p:nvPr/>
          </p:nvSpPr>
          <p:spPr bwMode="auto">
            <a:xfrm>
              <a:off x="3764" y="3573"/>
              <a:ext cx="1498" cy="5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t</a:t>
              </a:r>
              <a:r>
                <a:rPr lang="en-US" altLang="zh-CN" sz="2400" baseline="-25000"/>
                <a:t>14</a:t>
              </a:r>
              <a:r>
                <a:rPr lang="en-US" altLang="zh-CN" sz="2400"/>
                <a:t> = a[t</a:t>
              </a:r>
              <a:r>
                <a:rPr lang="en-US" altLang="zh-CN" sz="2400" baseline="-25000"/>
                <a:t>1</a:t>
              </a:r>
              <a:r>
                <a:rPr lang="en-US" altLang="zh-CN" sz="2400"/>
                <a:t>]</a:t>
              </a:r>
            </a:p>
            <a:p>
              <a:pPr algn="just">
                <a:lnSpc>
                  <a:spcPct val="70000"/>
                </a:lnSpc>
              </a:pPr>
              <a:r>
                <a:rPr lang="en-US" altLang="zh-CN" sz="2400"/>
                <a:t>a[t</a:t>
              </a:r>
              <a:r>
                <a:rPr lang="en-US" altLang="zh-CN" sz="2400" baseline="-25000"/>
                <a:t>2</a:t>
              </a:r>
              <a:r>
                <a:rPr lang="en-US" altLang="zh-CN" sz="2400"/>
                <a:t>] = t</a:t>
              </a:r>
              <a:r>
                <a:rPr lang="en-US" altLang="zh-CN" sz="2400" baseline="-25000"/>
                <a:t>14</a:t>
              </a:r>
              <a:endParaRPr lang="en-US" altLang="zh-CN" sz="2400"/>
            </a:p>
            <a:p>
              <a:pPr algn="just">
                <a:lnSpc>
                  <a:spcPct val="70000"/>
                </a:lnSpc>
              </a:pPr>
              <a:r>
                <a:rPr lang="en-US" altLang="zh-CN" sz="2400"/>
                <a:t>a[t</a:t>
              </a:r>
              <a:r>
                <a:rPr lang="en-US" altLang="zh-CN" sz="2400" baseline="-25000"/>
                <a:t>1</a:t>
              </a:r>
              <a:r>
                <a:rPr lang="en-US" altLang="zh-CN" sz="2400"/>
                <a:t>] = t</a:t>
              </a:r>
              <a:r>
                <a:rPr lang="en-US" altLang="zh-CN" sz="2400" baseline="-25000"/>
                <a:t>3</a:t>
              </a:r>
              <a:endParaRPr lang="en-US" altLang="zh-CN" sz="2400"/>
            </a:p>
          </p:txBody>
        </p:sp>
        <p:sp>
          <p:nvSpPr>
            <p:cNvPr id="32786" name="Line 40"/>
            <p:cNvSpPr>
              <a:spLocks noChangeShapeType="1"/>
            </p:cNvSpPr>
            <p:nvPr/>
          </p:nvSpPr>
          <p:spPr bwMode="auto">
            <a:xfrm flipH="1">
              <a:off x="1110" y="3408"/>
              <a:ext cx="1004" cy="14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2787" name="Line 41"/>
            <p:cNvSpPr>
              <a:spLocks noChangeShapeType="1"/>
            </p:cNvSpPr>
            <p:nvPr/>
          </p:nvSpPr>
          <p:spPr bwMode="auto">
            <a:xfrm>
              <a:off x="3488" y="3360"/>
              <a:ext cx="1059" cy="19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2788" name="Rectangle 42"/>
            <p:cNvSpPr>
              <a:spLocks noChangeArrowheads="1"/>
            </p:cNvSpPr>
            <p:nvPr/>
          </p:nvSpPr>
          <p:spPr bwMode="auto">
            <a:xfrm>
              <a:off x="5328" y="3504"/>
              <a:ext cx="357"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6</a:t>
              </a:r>
              <a:endParaRPr lang="en-US" altLang="zh-CN" sz="2400"/>
            </a:p>
          </p:txBody>
        </p:sp>
        <p:sp>
          <p:nvSpPr>
            <p:cNvPr id="32789" name="Freeform 43"/>
            <p:cNvSpPr>
              <a:spLocks/>
            </p:cNvSpPr>
            <p:nvPr/>
          </p:nvSpPr>
          <p:spPr bwMode="auto">
            <a:xfrm>
              <a:off x="1734" y="1570"/>
              <a:ext cx="454" cy="624"/>
            </a:xfrm>
            <a:custGeom>
              <a:avLst/>
              <a:gdLst>
                <a:gd name="T0" fmla="*/ 317 w 454"/>
                <a:gd name="T1" fmla="*/ 579 h 624"/>
                <a:gd name="T2" fmla="*/ 206 w 454"/>
                <a:gd name="T3" fmla="*/ 612 h 624"/>
                <a:gd name="T4" fmla="*/ 96 w 454"/>
                <a:gd name="T5" fmla="*/ 507 h 624"/>
                <a:gd name="T6" fmla="*/ 0 w 454"/>
                <a:gd name="T7" fmla="*/ 314 h 624"/>
                <a:gd name="T8" fmla="*/ 96 w 454"/>
                <a:gd name="T9" fmla="*/ 130 h 624"/>
                <a:gd name="T10" fmla="*/ 234 w 454"/>
                <a:gd name="T11" fmla="*/ 7 h 624"/>
                <a:gd name="T12" fmla="*/ 454 w 454"/>
                <a:gd name="T13" fmla="*/ 86 h 6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4" h="624">
                  <a:moveTo>
                    <a:pt x="317" y="579"/>
                  </a:moveTo>
                  <a:cubicBezTo>
                    <a:pt x="296" y="584"/>
                    <a:pt x="243" y="624"/>
                    <a:pt x="206" y="612"/>
                  </a:cubicBezTo>
                  <a:cubicBezTo>
                    <a:pt x="169" y="600"/>
                    <a:pt x="130" y="556"/>
                    <a:pt x="96" y="507"/>
                  </a:cubicBezTo>
                  <a:cubicBezTo>
                    <a:pt x="62" y="457"/>
                    <a:pt x="0" y="376"/>
                    <a:pt x="0" y="314"/>
                  </a:cubicBezTo>
                  <a:cubicBezTo>
                    <a:pt x="0" y="251"/>
                    <a:pt x="58" y="181"/>
                    <a:pt x="96" y="130"/>
                  </a:cubicBezTo>
                  <a:cubicBezTo>
                    <a:pt x="135" y="79"/>
                    <a:pt x="174" y="14"/>
                    <a:pt x="234" y="7"/>
                  </a:cubicBezTo>
                  <a:cubicBezTo>
                    <a:pt x="293" y="0"/>
                    <a:pt x="408" y="70"/>
                    <a:pt x="454" y="86"/>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0" name="Freeform 44"/>
            <p:cNvSpPr>
              <a:spLocks/>
            </p:cNvSpPr>
            <p:nvPr/>
          </p:nvSpPr>
          <p:spPr bwMode="auto">
            <a:xfrm>
              <a:off x="52" y="1459"/>
              <a:ext cx="2272" cy="2671"/>
            </a:xfrm>
            <a:custGeom>
              <a:avLst/>
              <a:gdLst>
                <a:gd name="T0" fmla="*/ 456 w 2064"/>
                <a:gd name="T1" fmla="*/ 2671 h 2671"/>
                <a:gd name="T2" fmla="*/ 148 w 2064"/>
                <a:gd name="T3" fmla="*/ 2545 h 2671"/>
                <a:gd name="T4" fmla="*/ 98 w 2064"/>
                <a:gd name="T5" fmla="*/ 2031 h 2671"/>
                <a:gd name="T6" fmla="*/ 741 w 2064"/>
                <a:gd name="T7" fmla="*/ 1144 h 2671"/>
                <a:gd name="T8" fmla="*/ 1454 w 2064"/>
                <a:gd name="T9" fmla="*/ 468 h 2671"/>
                <a:gd name="T10" fmla="*/ 2375 w 2064"/>
                <a:gd name="T11" fmla="*/ 44 h 2671"/>
                <a:gd name="T12" fmla="*/ 3030 w 2064"/>
                <a:gd name="T13" fmla="*/ 205 h 26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64" h="2671">
                  <a:moveTo>
                    <a:pt x="311" y="2671"/>
                  </a:moveTo>
                  <a:cubicBezTo>
                    <a:pt x="276" y="2650"/>
                    <a:pt x="142" y="2652"/>
                    <a:pt x="101" y="2545"/>
                  </a:cubicBezTo>
                  <a:cubicBezTo>
                    <a:pt x="60" y="2438"/>
                    <a:pt x="0" y="2264"/>
                    <a:pt x="67" y="2031"/>
                  </a:cubicBezTo>
                  <a:cubicBezTo>
                    <a:pt x="134" y="1798"/>
                    <a:pt x="350" y="1405"/>
                    <a:pt x="504" y="1144"/>
                  </a:cubicBezTo>
                  <a:cubicBezTo>
                    <a:pt x="658" y="884"/>
                    <a:pt x="804" y="651"/>
                    <a:pt x="990" y="468"/>
                  </a:cubicBezTo>
                  <a:cubicBezTo>
                    <a:pt x="1176" y="285"/>
                    <a:pt x="1439" y="88"/>
                    <a:pt x="1618" y="44"/>
                  </a:cubicBezTo>
                  <a:cubicBezTo>
                    <a:pt x="1797" y="0"/>
                    <a:pt x="1971" y="171"/>
                    <a:pt x="2064" y="205"/>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1" name="Freeform 46"/>
            <p:cNvSpPr>
              <a:spLocks/>
            </p:cNvSpPr>
            <p:nvPr/>
          </p:nvSpPr>
          <p:spPr bwMode="auto">
            <a:xfrm>
              <a:off x="1748" y="2298"/>
              <a:ext cx="454" cy="625"/>
            </a:xfrm>
            <a:custGeom>
              <a:avLst/>
              <a:gdLst>
                <a:gd name="T0" fmla="*/ 317 w 454"/>
                <a:gd name="T1" fmla="*/ 582 h 625"/>
                <a:gd name="T2" fmla="*/ 206 w 454"/>
                <a:gd name="T3" fmla="*/ 613 h 625"/>
                <a:gd name="T4" fmla="*/ 96 w 454"/>
                <a:gd name="T5" fmla="*/ 508 h 625"/>
                <a:gd name="T6" fmla="*/ 0 w 454"/>
                <a:gd name="T7" fmla="*/ 314 h 625"/>
                <a:gd name="T8" fmla="*/ 96 w 454"/>
                <a:gd name="T9" fmla="*/ 130 h 625"/>
                <a:gd name="T10" fmla="*/ 234 w 454"/>
                <a:gd name="T11" fmla="*/ 7 h 625"/>
                <a:gd name="T12" fmla="*/ 454 w 454"/>
                <a:gd name="T13" fmla="*/ 86 h 6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4" h="625">
                  <a:moveTo>
                    <a:pt x="317" y="582"/>
                  </a:moveTo>
                  <a:cubicBezTo>
                    <a:pt x="299" y="589"/>
                    <a:pt x="243" y="625"/>
                    <a:pt x="206" y="613"/>
                  </a:cubicBezTo>
                  <a:cubicBezTo>
                    <a:pt x="169" y="601"/>
                    <a:pt x="130" y="557"/>
                    <a:pt x="96" y="508"/>
                  </a:cubicBezTo>
                  <a:cubicBezTo>
                    <a:pt x="62" y="458"/>
                    <a:pt x="0" y="377"/>
                    <a:pt x="0" y="314"/>
                  </a:cubicBezTo>
                  <a:cubicBezTo>
                    <a:pt x="0" y="252"/>
                    <a:pt x="58" y="181"/>
                    <a:pt x="96" y="130"/>
                  </a:cubicBezTo>
                  <a:cubicBezTo>
                    <a:pt x="135" y="79"/>
                    <a:pt x="174" y="14"/>
                    <a:pt x="234" y="7"/>
                  </a:cubicBezTo>
                  <a:cubicBezTo>
                    <a:pt x="293" y="0"/>
                    <a:pt x="408" y="70"/>
                    <a:pt x="454" y="86"/>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1783811" name="Rectangle 3"/>
          <p:cNvSpPr>
            <a:spLocks noGrp="1" noChangeArrowheads="1"/>
          </p:cNvSpPr>
          <p:nvPr>
            <p:ph idx="1"/>
          </p:nvPr>
        </p:nvSpPr>
        <p:spPr>
          <a:xfrm>
            <a:off x="287338" y="1438275"/>
            <a:ext cx="8564562" cy="5038725"/>
          </a:xfrm>
          <a:noFill/>
        </p:spPr>
        <p:txBody>
          <a:bodyPr/>
          <a:lstStyle/>
          <a:p>
            <a:pPr>
              <a:buFontTx/>
              <a:buNone/>
            </a:pPr>
            <a:r>
              <a:rPr lang="en-US" altLang="zh-CN" b="1" smtClean="0">
                <a:ea typeface="黑体" pitchFamily="2" charset="-122"/>
              </a:rPr>
              <a:t>9.2.1 </a:t>
            </a:r>
            <a:r>
              <a:rPr lang="zh-CN" altLang="en-US" b="1" smtClean="0"/>
              <a:t>数据流抽象</a:t>
            </a:r>
          </a:p>
          <a:p>
            <a:r>
              <a:rPr lang="zh-CN" altLang="en-US" b="1" smtClean="0"/>
              <a:t>流图上的点</a:t>
            </a:r>
          </a:p>
          <a:p>
            <a:pPr lvl="1"/>
            <a:r>
              <a:rPr lang="zh-CN" altLang="en-US" b="1" smtClean="0">
                <a:latin typeface="宋体" pitchFamily="2" charset="-122"/>
              </a:rPr>
              <a:t>基本块中，两个相邻的语句之间为程序的一个</a:t>
            </a:r>
            <a:r>
              <a:rPr lang="zh-CN" altLang="en-US" b="1" smtClean="0"/>
              <a:t>点</a:t>
            </a:r>
          </a:p>
          <a:p>
            <a:pPr lvl="1"/>
            <a:r>
              <a:rPr lang="zh-CN" altLang="en-US" b="1" smtClean="0">
                <a:latin typeface="宋体" pitchFamily="2" charset="-122"/>
              </a:rPr>
              <a:t>基本块的开始点和结束点</a:t>
            </a:r>
            <a:endParaRPr lang="en-US" altLang="zh-CN" b="1" smtClean="0">
              <a:latin typeface="宋体" pitchFamily="2" charset="-122"/>
            </a:endParaRPr>
          </a:p>
          <a:p>
            <a:r>
              <a:rPr lang="zh-CN" altLang="en-US" b="1" smtClean="0"/>
              <a:t>流图上的路径</a:t>
            </a:r>
          </a:p>
          <a:p>
            <a:pPr lvl="1"/>
            <a:r>
              <a:rPr lang="zh-CN" altLang="en-US" b="1" smtClean="0">
                <a:latin typeface="宋体" pitchFamily="2" charset="-122"/>
              </a:rPr>
              <a:t>点序列</a:t>
            </a:r>
            <a:r>
              <a:rPr lang="en-US" altLang="zh-CN" b="1" i="1" smtClean="0"/>
              <a:t>p</a:t>
            </a:r>
            <a:r>
              <a:rPr lang="en-US" altLang="zh-CN" b="1" baseline="-30000" smtClean="0"/>
              <a:t>1</a:t>
            </a:r>
            <a:r>
              <a:rPr lang="en-US" altLang="zh-CN" b="1" smtClean="0"/>
              <a:t>, </a:t>
            </a:r>
            <a:r>
              <a:rPr lang="en-US" altLang="zh-CN" b="1" i="1" smtClean="0"/>
              <a:t>p</a:t>
            </a:r>
            <a:r>
              <a:rPr lang="en-US" altLang="zh-CN" b="1" baseline="-30000" smtClean="0"/>
              <a:t>2</a:t>
            </a:r>
            <a:r>
              <a:rPr lang="en-US" altLang="zh-CN" b="1" smtClean="0"/>
              <a:t>, …, </a:t>
            </a:r>
            <a:r>
              <a:rPr lang="en-US" altLang="zh-CN" b="1" i="1" smtClean="0"/>
              <a:t>p</a:t>
            </a:r>
            <a:r>
              <a:rPr lang="en-US" altLang="zh-CN" b="1" i="1" baseline="-30000" smtClean="0"/>
              <a:t>n</a:t>
            </a:r>
            <a:r>
              <a:rPr lang="en-US" altLang="zh-CN" b="1" smtClean="0">
                <a:latin typeface="宋体" pitchFamily="2" charset="-122"/>
              </a:rPr>
              <a:t>，</a:t>
            </a:r>
            <a:r>
              <a:rPr lang="zh-CN" altLang="en-US" b="1" smtClean="0">
                <a:latin typeface="宋体" pitchFamily="2" charset="-122"/>
              </a:rPr>
              <a:t>对</a:t>
            </a:r>
            <a:r>
              <a:rPr lang="zh-CN" altLang="en-US" b="1" smtClean="0"/>
              <a:t>1</a:t>
            </a:r>
            <a:r>
              <a:rPr lang="zh-CN" altLang="en-US" b="1" smtClean="0">
                <a:latin typeface="宋体" pitchFamily="2" charset="-122"/>
              </a:rPr>
              <a:t>和</a:t>
            </a:r>
            <a:r>
              <a:rPr lang="en-US" altLang="zh-CN" b="1" i="1" smtClean="0"/>
              <a:t>n</a:t>
            </a:r>
            <a:r>
              <a:rPr lang="en-US" altLang="zh-CN" b="1" smtClean="0"/>
              <a:t> - 1</a:t>
            </a:r>
            <a:r>
              <a:rPr lang="zh-CN" altLang="en-US" b="1" smtClean="0">
                <a:latin typeface="宋体" pitchFamily="2" charset="-122"/>
              </a:rPr>
              <a:t>间的每个</a:t>
            </a:r>
            <a:r>
              <a:rPr lang="en-US" altLang="zh-CN" b="1" i="1" smtClean="0"/>
              <a:t>i</a:t>
            </a:r>
            <a:r>
              <a:rPr lang="en-US" altLang="zh-CN" b="1" smtClean="0">
                <a:latin typeface="宋体" pitchFamily="2" charset="-122"/>
              </a:rPr>
              <a:t>，</a:t>
            </a:r>
            <a:r>
              <a:rPr lang="zh-CN" altLang="en-US" b="1" smtClean="0">
                <a:latin typeface="宋体" pitchFamily="2" charset="-122"/>
              </a:rPr>
              <a:t>满足</a:t>
            </a:r>
          </a:p>
          <a:p>
            <a:pPr lvl="1">
              <a:buFontTx/>
              <a:buNone/>
            </a:pPr>
            <a:r>
              <a:rPr lang="en-US" altLang="zh-CN" b="1" smtClean="0"/>
              <a:t>(1)</a:t>
            </a:r>
            <a:r>
              <a:rPr lang="en-US" altLang="zh-CN" b="1" i="1" smtClean="0"/>
              <a:t> p</a:t>
            </a:r>
            <a:r>
              <a:rPr lang="en-US" altLang="zh-CN" b="1" i="1" baseline="-30000" smtClean="0"/>
              <a:t>i</a:t>
            </a:r>
            <a:r>
              <a:rPr lang="zh-CN" altLang="en-US" b="1" smtClean="0">
                <a:latin typeface="宋体" pitchFamily="2" charset="-122"/>
              </a:rPr>
              <a:t>是先于一个语句的点，</a:t>
            </a:r>
            <a:r>
              <a:rPr lang="en-US" altLang="zh-CN" b="1" i="1" smtClean="0"/>
              <a:t>p</a:t>
            </a:r>
            <a:r>
              <a:rPr lang="en-US" altLang="zh-CN" b="1" i="1" baseline="-30000" smtClean="0"/>
              <a:t>i</a:t>
            </a:r>
            <a:r>
              <a:rPr lang="en-US" altLang="zh-CN" b="1" baseline="-30000" smtClean="0">
                <a:latin typeface="宋体" pitchFamily="2" charset="-122"/>
              </a:rPr>
              <a:t>＋</a:t>
            </a:r>
            <a:r>
              <a:rPr lang="en-US" altLang="zh-CN" b="1" baseline="-30000" smtClean="0"/>
              <a:t>1</a:t>
            </a:r>
            <a:r>
              <a:rPr lang="zh-CN" altLang="en-US" b="1" smtClean="0">
                <a:latin typeface="宋体" pitchFamily="2" charset="-122"/>
              </a:rPr>
              <a:t>是同一块中位于该语句后的点，或者</a:t>
            </a:r>
            <a:endParaRPr lang="zh-CN" altLang="en-US" b="1" smtClean="0"/>
          </a:p>
          <a:p>
            <a:pPr lvl="1">
              <a:buFontTx/>
              <a:buNone/>
            </a:pPr>
            <a:r>
              <a:rPr lang="en-US" altLang="zh-CN" b="1" smtClean="0"/>
              <a:t>(2)</a:t>
            </a:r>
            <a:r>
              <a:rPr lang="en-US" altLang="zh-CN" b="1" i="1" smtClean="0"/>
              <a:t> p</a:t>
            </a:r>
            <a:r>
              <a:rPr lang="en-US" altLang="zh-CN" b="1" i="1" baseline="-30000" smtClean="0"/>
              <a:t>i</a:t>
            </a:r>
            <a:r>
              <a:rPr lang="zh-CN" altLang="en-US" b="1" smtClean="0">
                <a:latin typeface="宋体" pitchFamily="2" charset="-122"/>
              </a:rPr>
              <a:t>是某块的结束点，</a:t>
            </a:r>
            <a:r>
              <a:rPr lang="en-US" altLang="zh-CN" b="1" i="1" smtClean="0"/>
              <a:t>p</a:t>
            </a:r>
            <a:r>
              <a:rPr lang="en-US" altLang="zh-CN" b="1" i="1" baseline="-30000" smtClean="0"/>
              <a:t>i</a:t>
            </a:r>
            <a:r>
              <a:rPr lang="en-US" altLang="zh-CN" b="1" baseline="-30000" smtClean="0">
                <a:latin typeface="宋体" pitchFamily="2" charset="-122"/>
              </a:rPr>
              <a:t>＋</a:t>
            </a:r>
            <a:r>
              <a:rPr lang="en-US" altLang="zh-CN" b="1" baseline="-30000" smtClean="0"/>
              <a:t>1</a:t>
            </a:r>
            <a:r>
              <a:rPr lang="zh-CN" altLang="en-US" b="1" smtClean="0">
                <a:latin typeface="宋体" pitchFamily="2" charset="-122"/>
              </a:rPr>
              <a:t>是后继块的开始点</a:t>
            </a:r>
            <a:endParaRPr lang="en-US"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83811">
                                            <p:txEl>
                                              <p:pRg st="4" end="4"/>
                                            </p:txEl>
                                          </p:spTgt>
                                        </p:tgtEl>
                                        <p:attrNameLst>
                                          <p:attrName>style.visibility</p:attrName>
                                        </p:attrNameLst>
                                      </p:cBhvr>
                                      <p:to>
                                        <p:strVal val="visible"/>
                                      </p:to>
                                    </p:set>
                                    <p:animEffect transition="in" filter="box(in)">
                                      <p:cBhvr>
                                        <p:cTn id="7" dur="500"/>
                                        <p:tgtEl>
                                          <p:spTgt spid="1783811">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783811">
                                            <p:txEl>
                                              <p:pRg st="5" end="5"/>
                                            </p:txEl>
                                          </p:spTgt>
                                        </p:tgtEl>
                                        <p:attrNameLst>
                                          <p:attrName>style.visibility</p:attrName>
                                        </p:attrNameLst>
                                      </p:cBhvr>
                                      <p:to>
                                        <p:strVal val="visible"/>
                                      </p:to>
                                    </p:set>
                                    <p:animEffect transition="in" filter="box(in)">
                                      <p:cBhvr>
                                        <p:cTn id="10" dur="500"/>
                                        <p:tgtEl>
                                          <p:spTgt spid="1783811">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783811">
                                            <p:txEl>
                                              <p:pRg st="6" end="6"/>
                                            </p:txEl>
                                          </p:spTgt>
                                        </p:tgtEl>
                                        <p:attrNameLst>
                                          <p:attrName>style.visibility</p:attrName>
                                        </p:attrNameLst>
                                      </p:cBhvr>
                                      <p:to>
                                        <p:strVal val="visible"/>
                                      </p:to>
                                    </p:set>
                                    <p:animEffect transition="in" filter="box(in)">
                                      <p:cBhvr>
                                        <p:cTn id="13" dur="500"/>
                                        <p:tgtEl>
                                          <p:spTgt spid="1783811">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783811">
                                            <p:txEl>
                                              <p:pRg st="7" end="7"/>
                                            </p:txEl>
                                          </p:spTgt>
                                        </p:tgtEl>
                                        <p:attrNameLst>
                                          <p:attrName>style.visibility</p:attrName>
                                        </p:attrNameLst>
                                      </p:cBhvr>
                                      <p:to>
                                        <p:strVal val="visible"/>
                                      </p:to>
                                    </p:set>
                                    <p:animEffect transition="in" filter="box(in)">
                                      <p:cBhvr>
                                        <p:cTn id="16" dur="500"/>
                                        <p:tgtEl>
                                          <p:spTgt spid="17838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1603587" name="Rectangle 3"/>
          <p:cNvSpPr>
            <a:spLocks noGrp="1" noChangeArrowheads="1"/>
          </p:cNvSpPr>
          <p:nvPr>
            <p:ph idx="1"/>
          </p:nvPr>
        </p:nvSpPr>
        <p:spPr>
          <a:xfrm>
            <a:off x="287338" y="1438275"/>
            <a:ext cx="8564562" cy="5326063"/>
          </a:xfrm>
          <a:noFill/>
        </p:spPr>
        <p:txBody>
          <a:bodyPr/>
          <a:lstStyle/>
          <a:p>
            <a:pPr>
              <a:buFontTx/>
              <a:buNone/>
            </a:pPr>
            <a:r>
              <a:rPr lang="en-US" altLang="zh-CN" b="1" smtClean="0">
                <a:ea typeface="黑体" pitchFamily="2" charset="-122"/>
              </a:rPr>
              <a:t>9.2.1 </a:t>
            </a:r>
            <a:r>
              <a:rPr lang="zh-CN" altLang="en-US" b="1" smtClean="0"/>
              <a:t>数据流抽象</a:t>
            </a:r>
          </a:p>
          <a:p>
            <a:pPr>
              <a:lnSpc>
                <a:spcPct val="90000"/>
              </a:lnSpc>
            </a:pPr>
            <a:r>
              <a:rPr lang="zh-CN" altLang="en-US" sz="2800" b="1" smtClean="0"/>
              <a:t>流图上路径实例</a:t>
            </a:r>
          </a:p>
          <a:p>
            <a:pPr>
              <a:lnSpc>
                <a:spcPct val="90000"/>
              </a:lnSpc>
              <a:buFontTx/>
              <a:buNone/>
            </a:pPr>
            <a:r>
              <a:rPr lang="zh-CN" altLang="en-US" sz="2800" b="1" smtClean="0"/>
              <a:t> </a:t>
            </a:r>
            <a:r>
              <a:rPr lang="en-US" altLang="zh-CN" sz="2800" b="1" smtClean="0"/>
              <a:t>- (1, 2, 3, 4, 9)</a:t>
            </a:r>
            <a:endParaRPr lang="zh-CN" altLang="en-US" sz="2800" b="1" smtClean="0"/>
          </a:p>
          <a:p>
            <a:pPr>
              <a:lnSpc>
                <a:spcPct val="90000"/>
              </a:lnSpc>
              <a:buFontTx/>
              <a:buNone/>
            </a:pPr>
            <a:r>
              <a:rPr lang="zh-CN" altLang="en-US" sz="2800" b="1" smtClean="0"/>
              <a:t> </a:t>
            </a:r>
            <a:r>
              <a:rPr lang="en-US" altLang="zh-CN" sz="2800" b="1" smtClean="0"/>
              <a:t>- (1, 2, </a:t>
            </a:r>
            <a:r>
              <a:rPr lang="en-US" altLang="zh-CN" sz="2800" b="1" smtClean="0">
                <a:solidFill>
                  <a:srgbClr val="00FF00"/>
                </a:solidFill>
              </a:rPr>
              <a:t>3, 4,</a:t>
            </a:r>
            <a:r>
              <a:rPr lang="en-US" altLang="zh-CN" sz="2800" b="1" smtClean="0"/>
              <a:t> </a:t>
            </a:r>
            <a:r>
              <a:rPr lang="en-US" altLang="zh-CN" sz="2800" b="1" smtClean="0">
                <a:solidFill>
                  <a:srgbClr val="00FF00"/>
                </a:solidFill>
              </a:rPr>
              <a:t>5, 6, 7, 8,</a:t>
            </a:r>
            <a:r>
              <a:rPr lang="en-US" altLang="zh-CN" sz="2800" b="1" smtClean="0"/>
              <a:t> 3, 4, 9)</a:t>
            </a:r>
          </a:p>
          <a:p>
            <a:pPr>
              <a:lnSpc>
                <a:spcPct val="90000"/>
              </a:lnSpc>
              <a:buFontTx/>
              <a:buNone/>
            </a:pPr>
            <a:r>
              <a:rPr lang="en-US" altLang="zh-CN" sz="2800" b="1" smtClean="0"/>
              <a:t> - (1, 2, </a:t>
            </a:r>
            <a:r>
              <a:rPr lang="en-US" altLang="zh-CN" sz="2800" b="1" smtClean="0">
                <a:solidFill>
                  <a:srgbClr val="00FF00"/>
                </a:solidFill>
              </a:rPr>
              <a:t>3, 4,</a:t>
            </a:r>
            <a:r>
              <a:rPr lang="en-US" altLang="zh-CN" sz="2800" b="1" smtClean="0"/>
              <a:t> </a:t>
            </a:r>
            <a:r>
              <a:rPr lang="en-US" altLang="zh-CN" sz="2800" b="1" smtClean="0">
                <a:solidFill>
                  <a:srgbClr val="00FF00"/>
                </a:solidFill>
              </a:rPr>
              <a:t>5, 6, 7, 8,</a:t>
            </a:r>
            <a:r>
              <a:rPr lang="en-US" altLang="zh-CN" sz="2800" b="1" smtClean="0"/>
              <a:t> </a:t>
            </a:r>
          </a:p>
          <a:p>
            <a:pPr>
              <a:lnSpc>
                <a:spcPct val="90000"/>
              </a:lnSpc>
              <a:buFontTx/>
              <a:buNone/>
            </a:pPr>
            <a:r>
              <a:rPr lang="en-US" altLang="zh-CN" sz="2800" b="1" smtClean="0">
                <a:solidFill>
                  <a:srgbClr val="00FF00"/>
                </a:solidFill>
              </a:rPr>
              <a:t>	3, 4,</a:t>
            </a:r>
            <a:r>
              <a:rPr lang="en-US" altLang="zh-CN" sz="2800" b="1" smtClean="0"/>
              <a:t> </a:t>
            </a:r>
            <a:r>
              <a:rPr lang="en-US" altLang="zh-CN" sz="2800" b="1" smtClean="0">
                <a:solidFill>
                  <a:srgbClr val="00FF00"/>
                </a:solidFill>
              </a:rPr>
              <a:t>5, 6, 7, 8,</a:t>
            </a:r>
            <a:r>
              <a:rPr lang="en-US" altLang="zh-CN" sz="2800" b="1" smtClean="0"/>
              <a:t> 3, 4, 9)</a:t>
            </a:r>
          </a:p>
          <a:p>
            <a:pPr>
              <a:lnSpc>
                <a:spcPct val="90000"/>
              </a:lnSpc>
              <a:buFontTx/>
              <a:buNone/>
            </a:pPr>
            <a:r>
              <a:rPr lang="en-US" altLang="zh-CN" sz="2800" b="1" smtClean="0"/>
              <a:t> - (1, 2, </a:t>
            </a:r>
            <a:r>
              <a:rPr lang="en-US" altLang="zh-CN" sz="2800" b="1" smtClean="0">
                <a:solidFill>
                  <a:srgbClr val="00FF00"/>
                </a:solidFill>
              </a:rPr>
              <a:t>3, 4, 5, 6, 7, 8, </a:t>
            </a:r>
          </a:p>
          <a:p>
            <a:pPr>
              <a:lnSpc>
                <a:spcPct val="90000"/>
              </a:lnSpc>
              <a:buFontTx/>
              <a:buNone/>
            </a:pPr>
            <a:r>
              <a:rPr lang="en-US" altLang="zh-CN" sz="2800" b="1" smtClean="0">
                <a:solidFill>
                  <a:srgbClr val="00FF00"/>
                </a:solidFill>
              </a:rPr>
              <a:t>	3, 4, 5, 6, 7, 8, </a:t>
            </a:r>
          </a:p>
          <a:p>
            <a:pPr>
              <a:lnSpc>
                <a:spcPct val="90000"/>
              </a:lnSpc>
              <a:buFontTx/>
              <a:buNone/>
            </a:pPr>
            <a:r>
              <a:rPr lang="en-US" altLang="zh-CN" sz="2800" b="1" smtClean="0">
                <a:solidFill>
                  <a:srgbClr val="00FF00"/>
                </a:solidFill>
              </a:rPr>
              <a:t>	3, 4, 5, 6, 7, 8, </a:t>
            </a:r>
            <a:r>
              <a:rPr lang="en-US" altLang="zh-CN" sz="2800" b="1" smtClean="0"/>
              <a:t>…)</a:t>
            </a:r>
          </a:p>
          <a:p>
            <a:pPr>
              <a:lnSpc>
                <a:spcPct val="90000"/>
              </a:lnSpc>
              <a:buFontTx/>
              <a:buNone/>
            </a:pPr>
            <a:r>
              <a:rPr lang="zh-CN" altLang="en-US" sz="2800" b="1" smtClean="0"/>
              <a:t>	路径长度无限</a:t>
            </a:r>
          </a:p>
          <a:p>
            <a:pPr>
              <a:lnSpc>
                <a:spcPct val="90000"/>
              </a:lnSpc>
              <a:buFontTx/>
              <a:buNone/>
            </a:pPr>
            <a:r>
              <a:rPr lang="zh-CN" altLang="en-US" sz="2800" b="1" smtClean="0"/>
              <a:t> </a:t>
            </a:r>
            <a:r>
              <a:rPr lang="en-US" altLang="zh-CN" sz="2800" b="1" smtClean="0"/>
              <a:t>- </a:t>
            </a:r>
            <a:r>
              <a:rPr lang="zh-CN" altLang="en-US" sz="2800" b="1" smtClean="0"/>
              <a:t>路径数无限</a:t>
            </a:r>
          </a:p>
        </p:txBody>
      </p:sp>
      <p:grpSp>
        <p:nvGrpSpPr>
          <p:cNvPr id="34820" name="Group 24"/>
          <p:cNvGrpSpPr>
            <a:grpSpLocks/>
          </p:cNvGrpSpPr>
          <p:nvPr/>
        </p:nvGrpSpPr>
        <p:grpSpPr bwMode="auto">
          <a:xfrm>
            <a:off x="4510088" y="2259013"/>
            <a:ext cx="4633912" cy="4265612"/>
            <a:chOff x="2739" y="1429"/>
            <a:chExt cx="2919" cy="2687"/>
          </a:xfrm>
        </p:grpSpPr>
        <p:sp>
          <p:nvSpPr>
            <p:cNvPr id="34821" name="Rectangle 28"/>
            <p:cNvSpPr>
              <a:spLocks noChangeArrowheads="1"/>
            </p:cNvSpPr>
            <p:nvPr/>
          </p:nvSpPr>
          <p:spPr bwMode="auto">
            <a:xfrm>
              <a:off x="5260" y="1514"/>
              <a:ext cx="3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i="1"/>
                <a:t>B</a:t>
              </a:r>
              <a:r>
                <a:rPr lang="en-US" altLang="zh-CN" sz="2800" baseline="-25000"/>
                <a:t>1</a:t>
              </a:r>
              <a:endParaRPr lang="en-US" altLang="zh-CN" sz="2800"/>
            </a:p>
          </p:txBody>
        </p:sp>
        <p:sp>
          <p:nvSpPr>
            <p:cNvPr id="34822" name="Rectangle 29"/>
            <p:cNvSpPr>
              <a:spLocks noChangeArrowheads="1"/>
            </p:cNvSpPr>
            <p:nvPr/>
          </p:nvSpPr>
          <p:spPr bwMode="auto">
            <a:xfrm>
              <a:off x="2884" y="1429"/>
              <a:ext cx="50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(1)</a:t>
              </a:r>
            </a:p>
          </p:txBody>
        </p:sp>
        <p:sp>
          <p:nvSpPr>
            <p:cNvPr id="34823" name="Rectangle 30"/>
            <p:cNvSpPr>
              <a:spLocks noChangeArrowheads="1"/>
            </p:cNvSpPr>
            <p:nvPr/>
          </p:nvSpPr>
          <p:spPr bwMode="auto">
            <a:xfrm>
              <a:off x="3277" y="2925"/>
              <a:ext cx="1814" cy="6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marL="342900" indent="-342900" algn="just">
                <a:lnSpc>
                  <a:spcPct val="90000"/>
                </a:lnSpc>
              </a:pPr>
              <a:r>
                <a:rPr lang="en-US" altLang="zh-CN" sz="2400" i="1"/>
                <a:t>d</a:t>
              </a:r>
              <a:r>
                <a:rPr lang="en-US" altLang="zh-CN" sz="2400" baseline="-25000"/>
                <a:t>2</a:t>
              </a:r>
              <a:r>
                <a:rPr lang="en-US" altLang="zh-CN" sz="2400"/>
                <a:t>:  b = a</a:t>
              </a:r>
            </a:p>
            <a:p>
              <a:pPr marL="342900" indent="-342900" algn="just">
                <a:lnSpc>
                  <a:spcPct val="90000"/>
                </a:lnSpc>
              </a:pPr>
              <a:r>
                <a:rPr lang="en-US" altLang="zh-CN" sz="2400" i="1"/>
                <a:t>d</a:t>
              </a:r>
              <a:r>
                <a:rPr lang="en-US" altLang="zh-CN" sz="2400" baseline="-25000"/>
                <a:t>3</a:t>
              </a:r>
              <a:r>
                <a:rPr lang="en-US" altLang="zh-CN" sz="2400"/>
                <a:t>:  a = 243 </a:t>
              </a:r>
            </a:p>
            <a:p>
              <a:pPr marL="342900" indent="-342900" algn="just">
                <a:lnSpc>
                  <a:spcPct val="90000"/>
                </a:lnSpc>
              </a:pPr>
              <a:r>
                <a:rPr lang="en-US" altLang="zh-CN" sz="2400"/>
                <a:t>       goto </a:t>
              </a:r>
              <a:r>
                <a:rPr lang="en-US" altLang="zh-CN" sz="2400" i="1"/>
                <a:t>B</a:t>
              </a:r>
              <a:r>
                <a:rPr lang="en-US" altLang="zh-CN" sz="2400" baseline="-25000"/>
                <a:t>3</a:t>
              </a:r>
              <a:endParaRPr lang="en-US" altLang="zh-CN" sz="2400"/>
            </a:p>
          </p:txBody>
        </p:sp>
        <p:sp>
          <p:nvSpPr>
            <p:cNvPr id="34824" name="Line 31"/>
            <p:cNvSpPr>
              <a:spLocks noChangeShapeType="1"/>
            </p:cNvSpPr>
            <p:nvPr/>
          </p:nvSpPr>
          <p:spPr bwMode="auto">
            <a:xfrm flipH="1">
              <a:off x="4233" y="1883"/>
              <a:ext cx="0" cy="3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4825" name="Rectangle 32"/>
            <p:cNvSpPr>
              <a:spLocks noChangeArrowheads="1"/>
            </p:cNvSpPr>
            <p:nvPr/>
          </p:nvSpPr>
          <p:spPr bwMode="auto">
            <a:xfrm>
              <a:off x="5306" y="3782"/>
              <a:ext cx="35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i="1"/>
                <a:t>B</a:t>
              </a:r>
              <a:r>
                <a:rPr lang="en-US" altLang="zh-CN" sz="2800" baseline="-25000"/>
                <a:t>4</a:t>
              </a:r>
              <a:endParaRPr lang="en-US" altLang="zh-CN" sz="2800"/>
            </a:p>
          </p:txBody>
        </p:sp>
        <p:sp>
          <p:nvSpPr>
            <p:cNvPr id="34826" name="Rectangle 33"/>
            <p:cNvSpPr>
              <a:spLocks noChangeArrowheads="1"/>
            </p:cNvSpPr>
            <p:nvPr/>
          </p:nvSpPr>
          <p:spPr bwMode="auto">
            <a:xfrm>
              <a:off x="5260" y="2149"/>
              <a:ext cx="34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i="1"/>
                <a:t>B</a:t>
              </a:r>
              <a:r>
                <a:rPr lang="en-US" altLang="zh-CN" sz="2800" baseline="-25000"/>
                <a:t>2</a:t>
              </a:r>
              <a:endParaRPr lang="en-US" altLang="zh-CN" sz="2800"/>
            </a:p>
          </p:txBody>
        </p:sp>
        <p:sp>
          <p:nvSpPr>
            <p:cNvPr id="34827" name="Rectangle 34"/>
            <p:cNvSpPr>
              <a:spLocks noChangeArrowheads="1"/>
            </p:cNvSpPr>
            <p:nvPr/>
          </p:nvSpPr>
          <p:spPr bwMode="auto">
            <a:xfrm>
              <a:off x="5306" y="3011"/>
              <a:ext cx="35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i="1"/>
                <a:t>B</a:t>
              </a:r>
              <a:r>
                <a:rPr lang="en-US" altLang="zh-CN" sz="2800" baseline="-25000"/>
                <a:t>3</a:t>
              </a:r>
              <a:endParaRPr lang="en-US" altLang="zh-CN" sz="2800"/>
            </a:p>
          </p:txBody>
        </p:sp>
        <p:sp>
          <p:nvSpPr>
            <p:cNvPr id="34828" name="Freeform 35"/>
            <p:cNvSpPr>
              <a:spLocks/>
            </p:cNvSpPr>
            <p:nvPr/>
          </p:nvSpPr>
          <p:spPr bwMode="auto">
            <a:xfrm>
              <a:off x="2739" y="2042"/>
              <a:ext cx="1002" cy="1792"/>
            </a:xfrm>
            <a:custGeom>
              <a:avLst/>
              <a:gdLst>
                <a:gd name="T0" fmla="*/ 1242 w 1002"/>
                <a:gd name="T1" fmla="*/ 1583 h 1792"/>
                <a:gd name="T2" fmla="*/ 776 w 1002"/>
                <a:gd name="T3" fmla="*/ 1750 h 1792"/>
                <a:gd name="T4" fmla="*/ 213 w 1002"/>
                <a:gd name="T5" fmla="*/ 1737 h 1792"/>
                <a:gd name="T6" fmla="*/ 34 w 1002"/>
                <a:gd name="T7" fmla="*/ 1238 h 1792"/>
                <a:gd name="T8" fmla="*/ 8 w 1002"/>
                <a:gd name="T9" fmla="*/ 764 h 1792"/>
                <a:gd name="T10" fmla="*/ 85 w 1002"/>
                <a:gd name="T11" fmla="*/ 252 h 1792"/>
                <a:gd name="T12" fmla="*/ 506 w 1002"/>
                <a:gd name="T13" fmla="*/ 34 h 1792"/>
                <a:gd name="T14" fmla="*/ 853 w 1002"/>
                <a:gd name="T15" fmla="*/ 48 h 1792"/>
                <a:gd name="T16" fmla="*/ 1134 w 1002"/>
                <a:gd name="T17" fmla="*/ 150 h 17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2" h="1792">
                  <a:moveTo>
                    <a:pt x="1002" y="1562"/>
                  </a:moveTo>
                  <a:cubicBezTo>
                    <a:pt x="924" y="1590"/>
                    <a:pt x="677" y="1698"/>
                    <a:pt x="536" y="1729"/>
                  </a:cubicBezTo>
                  <a:cubicBezTo>
                    <a:pt x="395" y="1760"/>
                    <a:pt x="235" y="1792"/>
                    <a:pt x="155" y="1749"/>
                  </a:cubicBezTo>
                  <a:cubicBezTo>
                    <a:pt x="75" y="1706"/>
                    <a:pt x="78" y="1581"/>
                    <a:pt x="56" y="1469"/>
                  </a:cubicBezTo>
                  <a:cubicBezTo>
                    <a:pt x="34" y="1357"/>
                    <a:pt x="32" y="1219"/>
                    <a:pt x="24" y="1074"/>
                  </a:cubicBezTo>
                  <a:cubicBezTo>
                    <a:pt x="16" y="929"/>
                    <a:pt x="0" y="731"/>
                    <a:pt x="7" y="597"/>
                  </a:cubicBezTo>
                  <a:cubicBezTo>
                    <a:pt x="14" y="463"/>
                    <a:pt x="28" y="361"/>
                    <a:pt x="65" y="268"/>
                  </a:cubicBezTo>
                  <a:cubicBezTo>
                    <a:pt x="102" y="175"/>
                    <a:pt x="144" y="76"/>
                    <a:pt x="229" y="38"/>
                  </a:cubicBezTo>
                  <a:cubicBezTo>
                    <a:pt x="314" y="0"/>
                    <a:pt x="464" y="23"/>
                    <a:pt x="575" y="38"/>
                  </a:cubicBezTo>
                  <a:cubicBezTo>
                    <a:pt x="686" y="53"/>
                    <a:pt x="828" y="110"/>
                    <a:pt x="894" y="12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29" name="Freeform 36"/>
            <p:cNvSpPr>
              <a:spLocks/>
            </p:cNvSpPr>
            <p:nvPr/>
          </p:nvSpPr>
          <p:spPr bwMode="auto">
            <a:xfrm>
              <a:off x="5091" y="2478"/>
              <a:ext cx="240" cy="1417"/>
            </a:xfrm>
            <a:custGeom>
              <a:avLst/>
              <a:gdLst>
                <a:gd name="T0" fmla="*/ 45 w 212"/>
                <a:gd name="T1" fmla="*/ 0 h 1398"/>
                <a:gd name="T2" fmla="*/ 334 w 212"/>
                <a:gd name="T3" fmla="*/ 177 h 1398"/>
                <a:gd name="T4" fmla="*/ 425 w 212"/>
                <a:gd name="T5" fmla="*/ 372 h 1398"/>
                <a:gd name="T6" fmla="*/ 365 w 212"/>
                <a:gd name="T7" fmla="*/ 577 h 1398"/>
                <a:gd name="T8" fmla="*/ 0 w 212"/>
                <a:gd name="T9" fmla="*/ 737 h 1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1398">
                  <a:moveTo>
                    <a:pt x="15" y="0"/>
                  </a:moveTo>
                  <a:cubicBezTo>
                    <a:pt x="37" y="55"/>
                    <a:pt x="122" y="215"/>
                    <a:pt x="155" y="329"/>
                  </a:cubicBezTo>
                  <a:cubicBezTo>
                    <a:pt x="188" y="443"/>
                    <a:pt x="212" y="553"/>
                    <a:pt x="212" y="683"/>
                  </a:cubicBezTo>
                  <a:cubicBezTo>
                    <a:pt x="212" y="813"/>
                    <a:pt x="190" y="992"/>
                    <a:pt x="155" y="1111"/>
                  </a:cubicBezTo>
                  <a:cubicBezTo>
                    <a:pt x="120" y="1230"/>
                    <a:pt x="32" y="1338"/>
                    <a:pt x="0" y="1398"/>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0" name="Rectangle 37"/>
            <p:cNvSpPr>
              <a:spLocks noChangeArrowheads="1"/>
            </p:cNvSpPr>
            <p:nvPr/>
          </p:nvSpPr>
          <p:spPr bwMode="auto">
            <a:xfrm>
              <a:off x="3279" y="2200"/>
              <a:ext cx="1814" cy="27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marL="342900" indent="-342900" algn="just">
                <a:lnSpc>
                  <a:spcPct val="96000"/>
                </a:lnSpc>
              </a:pPr>
              <a:r>
                <a:rPr lang="en-US" altLang="zh-CN" sz="2400"/>
                <a:t>if read()&lt;=0 goto </a:t>
              </a:r>
              <a:r>
                <a:rPr lang="en-US" altLang="zh-CN" sz="2400" i="1"/>
                <a:t>B</a:t>
              </a:r>
              <a:r>
                <a:rPr lang="en-US" altLang="zh-CN" sz="2400" baseline="-25000"/>
                <a:t>4</a:t>
              </a:r>
              <a:endParaRPr lang="en-US" altLang="zh-CN" sz="2400"/>
            </a:p>
          </p:txBody>
        </p:sp>
        <p:sp>
          <p:nvSpPr>
            <p:cNvPr id="34831" name="Rectangle 38"/>
            <p:cNvSpPr>
              <a:spLocks noChangeArrowheads="1"/>
            </p:cNvSpPr>
            <p:nvPr/>
          </p:nvSpPr>
          <p:spPr bwMode="auto">
            <a:xfrm>
              <a:off x="3306" y="1611"/>
              <a:ext cx="1814" cy="2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marL="342900" indent="-342900" algn="just">
                <a:lnSpc>
                  <a:spcPct val="96000"/>
                </a:lnSpc>
              </a:pPr>
              <a:r>
                <a:rPr lang="en-US" altLang="zh-CN" sz="2400" i="1"/>
                <a:t>d</a:t>
              </a:r>
              <a:r>
                <a:rPr lang="en-US" altLang="zh-CN" sz="2400" baseline="-25000"/>
                <a:t>1</a:t>
              </a:r>
              <a:r>
                <a:rPr lang="en-US" altLang="zh-CN" sz="2400"/>
                <a:t>:  a = 1</a:t>
              </a:r>
              <a:endParaRPr lang="en-US" altLang="zh-CN" sz="2800"/>
            </a:p>
          </p:txBody>
        </p:sp>
        <p:sp>
          <p:nvSpPr>
            <p:cNvPr id="34832" name="Rectangle 39"/>
            <p:cNvSpPr>
              <a:spLocks noChangeArrowheads="1"/>
            </p:cNvSpPr>
            <p:nvPr/>
          </p:nvSpPr>
          <p:spPr bwMode="auto">
            <a:xfrm>
              <a:off x="3250" y="3908"/>
              <a:ext cx="1814" cy="1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marL="342900" indent="-342900" algn="just">
                <a:lnSpc>
                  <a:spcPct val="96000"/>
                </a:lnSpc>
              </a:pPr>
              <a:endParaRPr lang="zh-CN" altLang="en-US" sz="1000" b="0"/>
            </a:p>
            <a:p>
              <a:pPr marL="342900" indent="-342900"/>
              <a:endParaRPr lang="zh-CN" altLang="en-US"/>
            </a:p>
          </p:txBody>
        </p:sp>
        <p:sp>
          <p:nvSpPr>
            <p:cNvPr id="34833" name="Rectangle 40"/>
            <p:cNvSpPr>
              <a:spLocks noChangeArrowheads="1"/>
            </p:cNvSpPr>
            <p:nvPr/>
          </p:nvSpPr>
          <p:spPr bwMode="auto">
            <a:xfrm>
              <a:off x="2884" y="1742"/>
              <a:ext cx="48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(2)</a:t>
              </a:r>
            </a:p>
          </p:txBody>
        </p:sp>
        <p:sp>
          <p:nvSpPr>
            <p:cNvPr id="34834" name="Line 41"/>
            <p:cNvSpPr>
              <a:spLocks noChangeShapeType="1"/>
            </p:cNvSpPr>
            <p:nvPr/>
          </p:nvSpPr>
          <p:spPr bwMode="auto">
            <a:xfrm flipH="1">
              <a:off x="4247" y="2492"/>
              <a:ext cx="0" cy="42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4835" name="Rectangle 42"/>
            <p:cNvSpPr>
              <a:spLocks noChangeArrowheads="1"/>
            </p:cNvSpPr>
            <p:nvPr/>
          </p:nvSpPr>
          <p:spPr bwMode="auto">
            <a:xfrm>
              <a:off x="2884" y="2067"/>
              <a:ext cx="487"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(3)</a:t>
              </a:r>
            </a:p>
          </p:txBody>
        </p:sp>
        <p:sp>
          <p:nvSpPr>
            <p:cNvPr id="34836" name="Rectangle 43"/>
            <p:cNvSpPr>
              <a:spLocks noChangeArrowheads="1"/>
            </p:cNvSpPr>
            <p:nvPr/>
          </p:nvSpPr>
          <p:spPr bwMode="auto">
            <a:xfrm>
              <a:off x="2884" y="2327"/>
              <a:ext cx="47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(4)</a:t>
              </a:r>
            </a:p>
          </p:txBody>
        </p:sp>
        <p:sp>
          <p:nvSpPr>
            <p:cNvPr id="34837" name="Rectangle 44"/>
            <p:cNvSpPr>
              <a:spLocks noChangeArrowheads="1"/>
            </p:cNvSpPr>
            <p:nvPr/>
          </p:nvSpPr>
          <p:spPr bwMode="auto">
            <a:xfrm>
              <a:off x="2884" y="2771"/>
              <a:ext cx="477"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lnSpc>
                  <a:spcPct val="112000"/>
                </a:lnSpc>
              </a:pPr>
              <a:r>
                <a:rPr lang="en-US" altLang="zh-CN" sz="2400"/>
                <a:t>(5)</a:t>
              </a:r>
            </a:p>
            <a:p>
              <a:pPr marL="342900" indent="-342900" algn="just">
                <a:lnSpc>
                  <a:spcPct val="112000"/>
                </a:lnSpc>
              </a:pPr>
              <a:r>
                <a:rPr lang="en-US" altLang="zh-CN" sz="2400"/>
                <a:t>(6)</a:t>
              </a:r>
            </a:p>
            <a:p>
              <a:pPr marL="342900" indent="-342900" algn="just">
                <a:lnSpc>
                  <a:spcPct val="112000"/>
                </a:lnSpc>
              </a:pPr>
              <a:r>
                <a:rPr lang="en-US" altLang="zh-CN" sz="2400"/>
                <a:t>(7)</a:t>
              </a:r>
            </a:p>
            <a:p>
              <a:pPr marL="342900" indent="-342900" algn="just">
                <a:lnSpc>
                  <a:spcPct val="112000"/>
                </a:lnSpc>
              </a:pPr>
              <a:r>
                <a:rPr lang="en-US" altLang="zh-CN" sz="2400"/>
                <a:t>(8)</a:t>
              </a:r>
            </a:p>
          </p:txBody>
        </p:sp>
        <p:sp>
          <p:nvSpPr>
            <p:cNvPr id="34838" name="Rectangle 45"/>
            <p:cNvSpPr>
              <a:spLocks noChangeArrowheads="1"/>
            </p:cNvSpPr>
            <p:nvPr/>
          </p:nvSpPr>
          <p:spPr bwMode="auto">
            <a:xfrm>
              <a:off x="2884" y="3784"/>
              <a:ext cx="45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(9)</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03587">
                                            <p:txEl>
                                              <p:pRg st="3" end="3"/>
                                            </p:txEl>
                                          </p:spTgt>
                                        </p:tgtEl>
                                        <p:attrNameLst>
                                          <p:attrName>style.visibility</p:attrName>
                                        </p:attrNameLst>
                                      </p:cBhvr>
                                      <p:to>
                                        <p:strVal val="visible"/>
                                      </p:to>
                                    </p:set>
                                    <p:animEffect transition="in" filter="box(in)">
                                      <p:cBhvr>
                                        <p:cTn id="7" dur="500"/>
                                        <p:tgtEl>
                                          <p:spTgt spid="160358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03587">
                                            <p:txEl>
                                              <p:pRg st="4" end="4"/>
                                            </p:txEl>
                                          </p:spTgt>
                                        </p:tgtEl>
                                        <p:attrNameLst>
                                          <p:attrName>style.visibility</p:attrName>
                                        </p:attrNameLst>
                                      </p:cBhvr>
                                      <p:to>
                                        <p:strVal val="visible"/>
                                      </p:to>
                                    </p:set>
                                    <p:animEffect transition="in" filter="box(in)">
                                      <p:cBhvr>
                                        <p:cTn id="12" dur="500"/>
                                        <p:tgtEl>
                                          <p:spTgt spid="1603587">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603587">
                                            <p:txEl>
                                              <p:pRg st="5" end="5"/>
                                            </p:txEl>
                                          </p:spTgt>
                                        </p:tgtEl>
                                        <p:attrNameLst>
                                          <p:attrName>style.visibility</p:attrName>
                                        </p:attrNameLst>
                                      </p:cBhvr>
                                      <p:to>
                                        <p:strVal val="visible"/>
                                      </p:to>
                                    </p:set>
                                    <p:animEffect transition="in" filter="box(in)">
                                      <p:cBhvr>
                                        <p:cTn id="15" dur="500"/>
                                        <p:tgtEl>
                                          <p:spTgt spid="1603587">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603587">
                                            <p:txEl>
                                              <p:pRg st="6" end="6"/>
                                            </p:txEl>
                                          </p:spTgt>
                                        </p:tgtEl>
                                        <p:attrNameLst>
                                          <p:attrName>style.visibility</p:attrName>
                                        </p:attrNameLst>
                                      </p:cBhvr>
                                      <p:to>
                                        <p:strVal val="visible"/>
                                      </p:to>
                                    </p:set>
                                    <p:animEffect transition="in" filter="box(in)">
                                      <p:cBhvr>
                                        <p:cTn id="20" dur="500"/>
                                        <p:tgtEl>
                                          <p:spTgt spid="1603587">
                                            <p:txEl>
                                              <p:pRg st="6" end="6"/>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603587">
                                            <p:txEl>
                                              <p:pRg st="7" end="7"/>
                                            </p:txEl>
                                          </p:spTgt>
                                        </p:tgtEl>
                                        <p:attrNameLst>
                                          <p:attrName>style.visibility</p:attrName>
                                        </p:attrNameLst>
                                      </p:cBhvr>
                                      <p:to>
                                        <p:strVal val="visible"/>
                                      </p:to>
                                    </p:set>
                                    <p:animEffect transition="in" filter="box(in)">
                                      <p:cBhvr>
                                        <p:cTn id="23" dur="500"/>
                                        <p:tgtEl>
                                          <p:spTgt spid="1603587">
                                            <p:txEl>
                                              <p:pRg st="7" end="7"/>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603587">
                                            <p:txEl>
                                              <p:pRg st="8" end="8"/>
                                            </p:txEl>
                                          </p:spTgt>
                                        </p:tgtEl>
                                        <p:attrNameLst>
                                          <p:attrName>style.visibility</p:attrName>
                                        </p:attrNameLst>
                                      </p:cBhvr>
                                      <p:to>
                                        <p:strVal val="visible"/>
                                      </p:to>
                                    </p:set>
                                    <p:animEffect transition="in" filter="box(in)">
                                      <p:cBhvr>
                                        <p:cTn id="26" dur="500"/>
                                        <p:tgtEl>
                                          <p:spTgt spid="1603587">
                                            <p:txEl>
                                              <p:pRg st="8" end="8"/>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1603587">
                                            <p:txEl>
                                              <p:pRg st="9" end="9"/>
                                            </p:txEl>
                                          </p:spTgt>
                                        </p:tgtEl>
                                        <p:attrNameLst>
                                          <p:attrName>style.visibility</p:attrName>
                                        </p:attrNameLst>
                                      </p:cBhvr>
                                      <p:to>
                                        <p:strVal val="visible"/>
                                      </p:to>
                                    </p:set>
                                    <p:animEffect transition="in" filter="box(in)">
                                      <p:cBhvr>
                                        <p:cTn id="31" dur="500"/>
                                        <p:tgtEl>
                                          <p:spTgt spid="1603587">
                                            <p:txEl>
                                              <p:pRg st="9" end="9"/>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1603587">
                                            <p:txEl>
                                              <p:pRg st="10" end="10"/>
                                            </p:txEl>
                                          </p:spTgt>
                                        </p:tgtEl>
                                        <p:attrNameLst>
                                          <p:attrName>style.visibility</p:attrName>
                                        </p:attrNameLst>
                                      </p:cBhvr>
                                      <p:to>
                                        <p:strVal val="visible"/>
                                      </p:to>
                                    </p:set>
                                    <p:animEffect transition="in" filter="box(in)">
                                      <p:cBhvr>
                                        <p:cTn id="36" dur="500"/>
                                        <p:tgtEl>
                                          <p:spTgt spid="16035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1781763" name="Rectangle 3"/>
          <p:cNvSpPr>
            <a:spLocks noGrp="1" noChangeArrowheads="1"/>
          </p:cNvSpPr>
          <p:nvPr>
            <p:ph idx="1"/>
          </p:nvPr>
        </p:nvSpPr>
        <p:spPr>
          <a:xfrm>
            <a:off x="287338" y="1438275"/>
            <a:ext cx="4240212" cy="5326063"/>
          </a:xfrm>
        </p:spPr>
        <p:txBody>
          <a:bodyPr/>
          <a:lstStyle/>
          <a:p>
            <a:pPr>
              <a:buFontTx/>
              <a:buNone/>
            </a:pPr>
            <a:r>
              <a:rPr lang="en-US" altLang="zh-CN" b="1" smtClean="0">
                <a:ea typeface="黑体" pitchFamily="2" charset="-122"/>
              </a:rPr>
              <a:t>9.2.1 </a:t>
            </a:r>
            <a:r>
              <a:rPr lang="zh-CN" altLang="en-US" b="1" smtClean="0"/>
              <a:t>数据流抽象</a:t>
            </a:r>
          </a:p>
          <a:p>
            <a:pPr>
              <a:spcBef>
                <a:spcPct val="0"/>
              </a:spcBef>
              <a:buFontTx/>
              <a:buNone/>
            </a:pPr>
            <a:r>
              <a:rPr lang="zh-CN" altLang="en-US" sz="2800" b="1" smtClean="0"/>
              <a:t>     分析程序的行为时，必</a:t>
            </a:r>
          </a:p>
          <a:p>
            <a:pPr>
              <a:spcBef>
                <a:spcPct val="0"/>
              </a:spcBef>
              <a:buFontTx/>
              <a:buNone/>
            </a:pPr>
            <a:r>
              <a:rPr lang="zh-CN" altLang="en-US" sz="2800" b="1" smtClean="0"/>
              <a:t>须在其流图上考虑</a:t>
            </a:r>
            <a:r>
              <a:rPr lang="zh-CN" altLang="en-US" sz="2800" b="1" smtClean="0">
                <a:solidFill>
                  <a:srgbClr val="00FF00"/>
                </a:solidFill>
              </a:rPr>
              <a:t>所有的</a:t>
            </a:r>
          </a:p>
          <a:p>
            <a:pPr>
              <a:spcBef>
                <a:spcPct val="0"/>
              </a:spcBef>
              <a:buFontTx/>
              <a:buNone/>
            </a:pPr>
            <a:r>
              <a:rPr lang="zh-CN" altLang="en-US" sz="2800" b="1" smtClean="0">
                <a:solidFill>
                  <a:srgbClr val="00FF00"/>
                </a:solidFill>
              </a:rPr>
              <a:t>执行路径</a:t>
            </a:r>
            <a:r>
              <a:rPr lang="zh-CN" altLang="en-US" sz="2800" b="1" smtClean="0"/>
              <a:t>（在调用或返回</a:t>
            </a:r>
          </a:p>
          <a:p>
            <a:pPr>
              <a:spcBef>
                <a:spcPct val="0"/>
              </a:spcBef>
              <a:buFontTx/>
              <a:buNone/>
            </a:pPr>
            <a:r>
              <a:rPr lang="zh-CN" altLang="en-US" sz="2800" b="1" smtClean="0"/>
              <a:t>语句被执行时，还需要考</a:t>
            </a:r>
          </a:p>
          <a:p>
            <a:pPr>
              <a:spcBef>
                <a:spcPct val="0"/>
              </a:spcBef>
              <a:buFontTx/>
              <a:buNone/>
            </a:pPr>
            <a:r>
              <a:rPr lang="zh-CN" altLang="en-US" sz="2800" b="1" smtClean="0"/>
              <a:t>虑执行路径在多个流图之</a:t>
            </a:r>
          </a:p>
          <a:p>
            <a:pPr>
              <a:spcBef>
                <a:spcPct val="0"/>
              </a:spcBef>
              <a:buFontTx/>
              <a:buNone/>
            </a:pPr>
            <a:r>
              <a:rPr lang="zh-CN" altLang="en-US" sz="2800" b="1" smtClean="0"/>
              <a:t>间的跳转）</a:t>
            </a:r>
          </a:p>
          <a:p>
            <a:pPr>
              <a:spcBef>
                <a:spcPct val="0"/>
              </a:spcBef>
              <a:buFontTx/>
              <a:buNone/>
            </a:pPr>
            <a:r>
              <a:rPr lang="en-US" altLang="zh-CN" sz="2800" b="1" smtClean="0">
                <a:sym typeface="Symbol" pitchFamily="18" charset="2"/>
              </a:rPr>
              <a:t> -  </a:t>
            </a:r>
            <a:r>
              <a:rPr lang="zh-CN" altLang="en-US" sz="2800" b="1" smtClean="0"/>
              <a:t>通常，从流图得到的程序</a:t>
            </a:r>
            <a:r>
              <a:rPr lang="zh-CN" altLang="en-US" sz="2800" b="1" smtClean="0">
                <a:solidFill>
                  <a:srgbClr val="00FF00"/>
                </a:solidFill>
              </a:rPr>
              <a:t>执行路径数无限</a:t>
            </a:r>
            <a:r>
              <a:rPr lang="zh-CN" altLang="en-US" sz="2800" b="1" smtClean="0"/>
              <a:t>，且执行路径长度没有有限的上界</a:t>
            </a:r>
          </a:p>
        </p:txBody>
      </p:sp>
      <p:grpSp>
        <p:nvGrpSpPr>
          <p:cNvPr id="35844" name="Group 5"/>
          <p:cNvGrpSpPr>
            <a:grpSpLocks/>
          </p:cNvGrpSpPr>
          <p:nvPr/>
        </p:nvGrpSpPr>
        <p:grpSpPr bwMode="auto">
          <a:xfrm>
            <a:off x="4510088" y="2259013"/>
            <a:ext cx="4633912" cy="4265612"/>
            <a:chOff x="2739" y="1429"/>
            <a:chExt cx="2919" cy="2687"/>
          </a:xfrm>
        </p:grpSpPr>
        <p:sp>
          <p:nvSpPr>
            <p:cNvPr id="35845" name="Rectangle 28"/>
            <p:cNvSpPr>
              <a:spLocks noChangeArrowheads="1"/>
            </p:cNvSpPr>
            <p:nvPr/>
          </p:nvSpPr>
          <p:spPr bwMode="auto">
            <a:xfrm>
              <a:off x="5260" y="1514"/>
              <a:ext cx="3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i="1"/>
                <a:t>B</a:t>
              </a:r>
              <a:r>
                <a:rPr lang="en-US" altLang="zh-CN" sz="2800" baseline="-25000"/>
                <a:t>1</a:t>
              </a:r>
              <a:endParaRPr lang="en-US" altLang="zh-CN" sz="2800"/>
            </a:p>
          </p:txBody>
        </p:sp>
        <p:sp>
          <p:nvSpPr>
            <p:cNvPr id="35846" name="Rectangle 29"/>
            <p:cNvSpPr>
              <a:spLocks noChangeArrowheads="1"/>
            </p:cNvSpPr>
            <p:nvPr/>
          </p:nvSpPr>
          <p:spPr bwMode="auto">
            <a:xfrm>
              <a:off x="2884" y="1429"/>
              <a:ext cx="50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(1)</a:t>
              </a:r>
            </a:p>
          </p:txBody>
        </p:sp>
        <p:sp>
          <p:nvSpPr>
            <p:cNvPr id="35847" name="Rectangle 30"/>
            <p:cNvSpPr>
              <a:spLocks noChangeArrowheads="1"/>
            </p:cNvSpPr>
            <p:nvPr/>
          </p:nvSpPr>
          <p:spPr bwMode="auto">
            <a:xfrm>
              <a:off x="3277" y="2925"/>
              <a:ext cx="1814" cy="6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marL="342900" indent="-342900" algn="just">
                <a:lnSpc>
                  <a:spcPct val="90000"/>
                </a:lnSpc>
              </a:pPr>
              <a:r>
                <a:rPr lang="en-US" altLang="zh-CN" sz="2400" i="1"/>
                <a:t>d</a:t>
              </a:r>
              <a:r>
                <a:rPr lang="en-US" altLang="zh-CN" sz="2400" baseline="-25000"/>
                <a:t>2</a:t>
              </a:r>
              <a:r>
                <a:rPr lang="en-US" altLang="zh-CN" sz="2400"/>
                <a:t>:  b = a</a:t>
              </a:r>
            </a:p>
            <a:p>
              <a:pPr marL="342900" indent="-342900" algn="just">
                <a:lnSpc>
                  <a:spcPct val="90000"/>
                </a:lnSpc>
              </a:pPr>
              <a:r>
                <a:rPr lang="en-US" altLang="zh-CN" sz="2400" i="1"/>
                <a:t>d</a:t>
              </a:r>
              <a:r>
                <a:rPr lang="en-US" altLang="zh-CN" sz="2400" baseline="-25000"/>
                <a:t>3</a:t>
              </a:r>
              <a:r>
                <a:rPr lang="en-US" altLang="zh-CN" sz="2400"/>
                <a:t>:  a = 243 </a:t>
              </a:r>
            </a:p>
            <a:p>
              <a:pPr marL="342900" indent="-342900" algn="just">
                <a:lnSpc>
                  <a:spcPct val="90000"/>
                </a:lnSpc>
              </a:pPr>
              <a:r>
                <a:rPr lang="en-US" altLang="zh-CN" sz="2400"/>
                <a:t>       goto </a:t>
              </a:r>
              <a:r>
                <a:rPr lang="en-US" altLang="zh-CN" sz="2400" i="1"/>
                <a:t>B</a:t>
              </a:r>
              <a:r>
                <a:rPr lang="en-US" altLang="zh-CN" sz="2400" baseline="-25000"/>
                <a:t>3</a:t>
              </a:r>
              <a:endParaRPr lang="en-US" altLang="zh-CN" sz="2400"/>
            </a:p>
          </p:txBody>
        </p:sp>
        <p:sp>
          <p:nvSpPr>
            <p:cNvPr id="35848" name="Line 31"/>
            <p:cNvSpPr>
              <a:spLocks noChangeShapeType="1"/>
            </p:cNvSpPr>
            <p:nvPr/>
          </p:nvSpPr>
          <p:spPr bwMode="auto">
            <a:xfrm flipH="1">
              <a:off x="4233" y="1883"/>
              <a:ext cx="0" cy="3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5849" name="Rectangle 32"/>
            <p:cNvSpPr>
              <a:spLocks noChangeArrowheads="1"/>
            </p:cNvSpPr>
            <p:nvPr/>
          </p:nvSpPr>
          <p:spPr bwMode="auto">
            <a:xfrm>
              <a:off x="5306" y="3782"/>
              <a:ext cx="35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i="1"/>
                <a:t>B</a:t>
              </a:r>
              <a:r>
                <a:rPr lang="en-US" altLang="zh-CN" sz="2800" baseline="-25000"/>
                <a:t>4</a:t>
              </a:r>
              <a:endParaRPr lang="en-US" altLang="zh-CN" sz="2800"/>
            </a:p>
          </p:txBody>
        </p:sp>
        <p:sp>
          <p:nvSpPr>
            <p:cNvPr id="35850" name="Rectangle 33"/>
            <p:cNvSpPr>
              <a:spLocks noChangeArrowheads="1"/>
            </p:cNvSpPr>
            <p:nvPr/>
          </p:nvSpPr>
          <p:spPr bwMode="auto">
            <a:xfrm>
              <a:off x="5260" y="2149"/>
              <a:ext cx="34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i="1"/>
                <a:t>B</a:t>
              </a:r>
              <a:r>
                <a:rPr lang="en-US" altLang="zh-CN" sz="2800" baseline="-25000"/>
                <a:t>2</a:t>
              </a:r>
              <a:endParaRPr lang="en-US" altLang="zh-CN" sz="2800"/>
            </a:p>
          </p:txBody>
        </p:sp>
        <p:sp>
          <p:nvSpPr>
            <p:cNvPr id="35851" name="Rectangle 34"/>
            <p:cNvSpPr>
              <a:spLocks noChangeArrowheads="1"/>
            </p:cNvSpPr>
            <p:nvPr/>
          </p:nvSpPr>
          <p:spPr bwMode="auto">
            <a:xfrm>
              <a:off x="5306" y="3011"/>
              <a:ext cx="35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i="1"/>
                <a:t>B</a:t>
              </a:r>
              <a:r>
                <a:rPr lang="en-US" altLang="zh-CN" sz="2800" baseline="-25000"/>
                <a:t>3</a:t>
              </a:r>
              <a:endParaRPr lang="en-US" altLang="zh-CN" sz="2800"/>
            </a:p>
          </p:txBody>
        </p:sp>
        <p:sp>
          <p:nvSpPr>
            <p:cNvPr id="35852" name="Freeform 35"/>
            <p:cNvSpPr>
              <a:spLocks/>
            </p:cNvSpPr>
            <p:nvPr/>
          </p:nvSpPr>
          <p:spPr bwMode="auto">
            <a:xfrm>
              <a:off x="2739" y="2042"/>
              <a:ext cx="1002" cy="1792"/>
            </a:xfrm>
            <a:custGeom>
              <a:avLst/>
              <a:gdLst>
                <a:gd name="T0" fmla="*/ 1242 w 1002"/>
                <a:gd name="T1" fmla="*/ 1583 h 1792"/>
                <a:gd name="T2" fmla="*/ 776 w 1002"/>
                <a:gd name="T3" fmla="*/ 1750 h 1792"/>
                <a:gd name="T4" fmla="*/ 213 w 1002"/>
                <a:gd name="T5" fmla="*/ 1737 h 1792"/>
                <a:gd name="T6" fmla="*/ 34 w 1002"/>
                <a:gd name="T7" fmla="*/ 1238 h 1792"/>
                <a:gd name="T8" fmla="*/ 8 w 1002"/>
                <a:gd name="T9" fmla="*/ 764 h 1792"/>
                <a:gd name="T10" fmla="*/ 85 w 1002"/>
                <a:gd name="T11" fmla="*/ 252 h 1792"/>
                <a:gd name="T12" fmla="*/ 506 w 1002"/>
                <a:gd name="T13" fmla="*/ 34 h 1792"/>
                <a:gd name="T14" fmla="*/ 853 w 1002"/>
                <a:gd name="T15" fmla="*/ 48 h 1792"/>
                <a:gd name="T16" fmla="*/ 1134 w 1002"/>
                <a:gd name="T17" fmla="*/ 150 h 17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2" h="1792">
                  <a:moveTo>
                    <a:pt x="1002" y="1562"/>
                  </a:moveTo>
                  <a:cubicBezTo>
                    <a:pt x="924" y="1590"/>
                    <a:pt x="677" y="1698"/>
                    <a:pt x="536" y="1729"/>
                  </a:cubicBezTo>
                  <a:cubicBezTo>
                    <a:pt x="395" y="1760"/>
                    <a:pt x="235" y="1792"/>
                    <a:pt x="155" y="1749"/>
                  </a:cubicBezTo>
                  <a:cubicBezTo>
                    <a:pt x="75" y="1706"/>
                    <a:pt x="78" y="1581"/>
                    <a:pt x="56" y="1469"/>
                  </a:cubicBezTo>
                  <a:cubicBezTo>
                    <a:pt x="34" y="1357"/>
                    <a:pt x="32" y="1219"/>
                    <a:pt x="24" y="1074"/>
                  </a:cubicBezTo>
                  <a:cubicBezTo>
                    <a:pt x="16" y="929"/>
                    <a:pt x="0" y="731"/>
                    <a:pt x="7" y="597"/>
                  </a:cubicBezTo>
                  <a:cubicBezTo>
                    <a:pt x="14" y="463"/>
                    <a:pt x="28" y="361"/>
                    <a:pt x="65" y="268"/>
                  </a:cubicBezTo>
                  <a:cubicBezTo>
                    <a:pt x="102" y="175"/>
                    <a:pt x="144" y="76"/>
                    <a:pt x="229" y="38"/>
                  </a:cubicBezTo>
                  <a:cubicBezTo>
                    <a:pt x="314" y="0"/>
                    <a:pt x="464" y="23"/>
                    <a:pt x="575" y="38"/>
                  </a:cubicBezTo>
                  <a:cubicBezTo>
                    <a:pt x="686" y="53"/>
                    <a:pt x="828" y="110"/>
                    <a:pt x="894" y="12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3" name="Freeform 36"/>
            <p:cNvSpPr>
              <a:spLocks/>
            </p:cNvSpPr>
            <p:nvPr/>
          </p:nvSpPr>
          <p:spPr bwMode="auto">
            <a:xfrm>
              <a:off x="5091" y="2478"/>
              <a:ext cx="240" cy="1417"/>
            </a:xfrm>
            <a:custGeom>
              <a:avLst/>
              <a:gdLst>
                <a:gd name="T0" fmla="*/ 45 w 212"/>
                <a:gd name="T1" fmla="*/ 0 h 1398"/>
                <a:gd name="T2" fmla="*/ 334 w 212"/>
                <a:gd name="T3" fmla="*/ 177 h 1398"/>
                <a:gd name="T4" fmla="*/ 425 w 212"/>
                <a:gd name="T5" fmla="*/ 372 h 1398"/>
                <a:gd name="T6" fmla="*/ 365 w 212"/>
                <a:gd name="T7" fmla="*/ 577 h 1398"/>
                <a:gd name="T8" fmla="*/ 0 w 212"/>
                <a:gd name="T9" fmla="*/ 737 h 1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1398">
                  <a:moveTo>
                    <a:pt x="15" y="0"/>
                  </a:moveTo>
                  <a:cubicBezTo>
                    <a:pt x="37" y="55"/>
                    <a:pt x="122" y="215"/>
                    <a:pt x="155" y="329"/>
                  </a:cubicBezTo>
                  <a:cubicBezTo>
                    <a:pt x="188" y="443"/>
                    <a:pt x="212" y="553"/>
                    <a:pt x="212" y="683"/>
                  </a:cubicBezTo>
                  <a:cubicBezTo>
                    <a:pt x="212" y="813"/>
                    <a:pt x="190" y="992"/>
                    <a:pt x="155" y="1111"/>
                  </a:cubicBezTo>
                  <a:cubicBezTo>
                    <a:pt x="120" y="1230"/>
                    <a:pt x="32" y="1338"/>
                    <a:pt x="0" y="1398"/>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4" name="Rectangle 37"/>
            <p:cNvSpPr>
              <a:spLocks noChangeArrowheads="1"/>
            </p:cNvSpPr>
            <p:nvPr/>
          </p:nvSpPr>
          <p:spPr bwMode="auto">
            <a:xfrm>
              <a:off x="3279" y="2200"/>
              <a:ext cx="1814" cy="27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marL="342900" indent="-342900" algn="just">
                <a:lnSpc>
                  <a:spcPct val="96000"/>
                </a:lnSpc>
              </a:pPr>
              <a:r>
                <a:rPr lang="en-US" altLang="zh-CN" sz="2400"/>
                <a:t>if read()&lt;=0 goto </a:t>
              </a:r>
              <a:r>
                <a:rPr lang="en-US" altLang="zh-CN" sz="2400" i="1"/>
                <a:t>B</a:t>
              </a:r>
              <a:r>
                <a:rPr lang="en-US" altLang="zh-CN" sz="2400" baseline="-25000"/>
                <a:t>4</a:t>
              </a:r>
              <a:endParaRPr lang="en-US" altLang="zh-CN" sz="2400"/>
            </a:p>
          </p:txBody>
        </p:sp>
        <p:sp>
          <p:nvSpPr>
            <p:cNvPr id="35855" name="Rectangle 38"/>
            <p:cNvSpPr>
              <a:spLocks noChangeArrowheads="1"/>
            </p:cNvSpPr>
            <p:nvPr/>
          </p:nvSpPr>
          <p:spPr bwMode="auto">
            <a:xfrm>
              <a:off x="3306" y="1611"/>
              <a:ext cx="1814" cy="2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marL="342900" indent="-342900" algn="just">
                <a:lnSpc>
                  <a:spcPct val="96000"/>
                </a:lnSpc>
              </a:pPr>
              <a:r>
                <a:rPr lang="en-US" altLang="zh-CN" sz="2400" i="1"/>
                <a:t>d</a:t>
              </a:r>
              <a:r>
                <a:rPr lang="en-US" altLang="zh-CN" sz="2400" baseline="-25000"/>
                <a:t>1</a:t>
              </a:r>
              <a:r>
                <a:rPr lang="en-US" altLang="zh-CN" sz="2400"/>
                <a:t>:  a = 1</a:t>
              </a:r>
              <a:endParaRPr lang="en-US" altLang="zh-CN" sz="2800"/>
            </a:p>
          </p:txBody>
        </p:sp>
        <p:sp>
          <p:nvSpPr>
            <p:cNvPr id="35856" name="Rectangle 39"/>
            <p:cNvSpPr>
              <a:spLocks noChangeArrowheads="1"/>
            </p:cNvSpPr>
            <p:nvPr/>
          </p:nvSpPr>
          <p:spPr bwMode="auto">
            <a:xfrm>
              <a:off x="3250" y="3908"/>
              <a:ext cx="1814" cy="1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marL="342900" indent="-342900" algn="just">
                <a:lnSpc>
                  <a:spcPct val="96000"/>
                </a:lnSpc>
              </a:pPr>
              <a:endParaRPr lang="zh-CN" altLang="en-US" sz="1000" b="0"/>
            </a:p>
            <a:p>
              <a:pPr marL="342900" indent="-342900"/>
              <a:endParaRPr lang="zh-CN" altLang="en-US"/>
            </a:p>
          </p:txBody>
        </p:sp>
        <p:sp>
          <p:nvSpPr>
            <p:cNvPr id="35857" name="Rectangle 40"/>
            <p:cNvSpPr>
              <a:spLocks noChangeArrowheads="1"/>
            </p:cNvSpPr>
            <p:nvPr/>
          </p:nvSpPr>
          <p:spPr bwMode="auto">
            <a:xfrm>
              <a:off x="2884" y="1742"/>
              <a:ext cx="48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(2)</a:t>
              </a:r>
            </a:p>
          </p:txBody>
        </p:sp>
        <p:sp>
          <p:nvSpPr>
            <p:cNvPr id="35858" name="Line 41"/>
            <p:cNvSpPr>
              <a:spLocks noChangeShapeType="1"/>
            </p:cNvSpPr>
            <p:nvPr/>
          </p:nvSpPr>
          <p:spPr bwMode="auto">
            <a:xfrm flipH="1">
              <a:off x="4247" y="2492"/>
              <a:ext cx="0" cy="42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5859" name="Rectangle 42"/>
            <p:cNvSpPr>
              <a:spLocks noChangeArrowheads="1"/>
            </p:cNvSpPr>
            <p:nvPr/>
          </p:nvSpPr>
          <p:spPr bwMode="auto">
            <a:xfrm>
              <a:off x="2884" y="2067"/>
              <a:ext cx="487"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(3)</a:t>
              </a:r>
            </a:p>
          </p:txBody>
        </p:sp>
        <p:sp>
          <p:nvSpPr>
            <p:cNvPr id="35860" name="Rectangle 43"/>
            <p:cNvSpPr>
              <a:spLocks noChangeArrowheads="1"/>
            </p:cNvSpPr>
            <p:nvPr/>
          </p:nvSpPr>
          <p:spPr bwMode="auto">
            <a:xfrm>
              <a:off x="2884" y="2327"/>
              <a:ext cx="47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(4)</a:t>
              </a:r>
            </a:p>
          </p:txBody>
        </p:sp>
        <p:sp>
          <p:nvSpPr>
            <p:cNvPr id="35861" name="Rectangle 44"/>
            <p:cNvSpPr>
              <a:spLocks noChangeArrowheads="1"/>
            </p:cNvSpPr>
            <p:nvPr/>
          </p:nvSpPr>
          <p:spPr bwMode="auto">
            <a:xfrm>
              <a:off x="2884" y="2771"/>
              <a:ext cx="477"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lnSpc>
                  <a:spcPct val="112000"/>
                </a:lnSpc>
              </a:pPr>
              <a:r>
                <a:rPr lang="en-US" altLang="zh-CN" sz="2400"/>
                <a:t>(5)</a:t>
              </a:r>
            </a:p>
            <a:p>
              <a:pPr marL="342900" indent="-342900" algn="just">
                <a:lnSpc>
                  <a:spcPct val="112000"/>
                </a:lnSpc>
              </a:pPr>
              <a:r>
                <a:rPr lang="en-US" altLang="zh-CN" sz="2400"/>
                <a:t>(6)</a:t>
              </a:r>
            </a:p>
            <a:p>
              <a:pPr marL="342900" indent="-342900" algn="just">
                <a:lnSpc>
                  <a:spcPct val="112000"/>
                </a:lnSpc>
              </a:pPr>
              <a:r>
                <a:rPr lang="en-US" altLang="zh-CN" sz="2400"/>
                <a:t>(7)</a:t>
              </a:r>
            </a:p>
            <a:p>
              <a:pPr marL="342900" indent="-342900" algn="just">
                <a:lnSpc>
                  <a:spcPct val="112000"/>
                </a:lnSpc>
              </a:pPr>
              <a:r>
                <a:rPr lang="en-US" altLang="zh-CN" sz="2400"/>
                <a:t>(8)</a:t>
              </a:r>
            </a:p>
          </p:txBody>
        </p:sp>
        <p:sp>
          <p:nvSpPr>
            <p:cNvPr id="35862" name="Rectangle 45"/>
            <p:cNvSpPr>
              <a:spLocks noChangeArrowheads="1"/>
            </p:cNvSpPr>
            <p:nvPr/>
          </p:nvSpPr>
          <p:spPr bwMode="auto">
            <a:xfrm>
              <a:off x="2884" y="3784"/>
              <a:ext cx="45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(9)</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81763">
                                            <p:txEl>
                                              <p:pRg st="7" end="7"/>
                                            </p:txEl>
                                          </p:spTgt>
                                        </p:tgtEl>
                                        <p:attrNameLst>
                                          <p:attrName>style.visibility</p:attrName>
                                        </p:attrNameLst>
                                      </p:cBhvr>
                                      <p:to>
                                        <p:strVal val="visible"/>
                                      </p:to>
                                    </p:set>
                                    <p:animEffect transition="in" filter="box(in)">
                                      <p:cBhvr>
                                        <p:cTn id="7" dur="500"/>
                                        <p:tgtEl>
                                          <p:spTgt spid="17817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36867" name="Rectangle 3"/>
          <p:cNvSpPr>
            <a:spLocks noGrp="1" noChangeArrowheads="1"/>
          </p:cNvSpPr>
          <p:nvPr>
            <p:ph type="body" idx="4294967295"/>
          </p:nvPr>
        </p:nvSpPr>
        <p:spPr>
          <a:xfrm>
            <a:off x="0" y="1438275"/>
            <a:ext cx="4240213" cy="5326063"/>
          </a:xfrm>
        </p:spPr>
        <p:txBody>
          <a:bodyPr/>
          <a:lstStyle/>
          <a:p>
            <a:pPr>
              <a:buFontTx/>
              <a:buNone/>
            </a:pPr>
            <a:r>
              <a:rPr lang="en-US" altLang="zh-CN" b="1" smtClean="0">
                <a:ea typeface="黑体" pitchFamily="2" charset="-122"/>
              </a:rPr>
              <a:t>9.2.1 </a:t>
            </a:r>
            <a:r>
              <a:rPr lang="zh-CN" altLang="en-US" b="1" smtClean="0"/>
              <a:t>数据流抽象</a:t>
            </a:r>
          </a:p>
          <a:p>
            <a:pPr>
              <a:spcBef>
                <a:spcPct val="0"/>
              </a:spcBef>
              <a:buFontTx/>
              <a:buNone/>
            </a:pPr>
            <a:r>
              <a:rPr lang="zh-CN" altLang="en-US" sz="2800" b="1" smtClean="0"/>
              <a:t>     分析程序的行为时，必</a:t>
            </a:r>
          </a:p>
          <a:p>
            <a:pPr>
              <a:spcBef>
                <a:spcPct val="0"/>
              </a:spcBef>
              <a:buFontTx/>
              <a:buNone/>
            </a:pPr>
            <a:r>
              <a:rPr lang="zh-CN" altLang="en-US" sz="2800" b="1" smtClean="0"/>
              <a:t>须在其流图上考虑</a:t>
            </a:r>
            <a:r>
              <a:rPr lang="zh-CN" altLang="en-US" sz="2800" b="1" smtClean="0">
                <a:solidFill>
                  <a:srgbClr val="00FF00"/>
                </a:solidFill>
              </a:rPr>
              <a:t>所有的</a:t>
            </a:r>
          </a:p>
          <a:p>
            <a:pPr>
              <a:spcBef>
                <a:spcPct val="0"/>
              </a:spcBef>
              <a:buFontTx/>
              <a:buNone/>
            </a:pPr>
            <a:r>
              <a:rPr lang="zh-CN" altLang="en-US" sz="2800" b="1" smtClean="0">
                <a:solidFill>
                  <a:srgbClr val="00FF00"/>
                </a:solidFill>
              </a:rPr>
              <a:t>执行路径</a:t>
            </a:r>
            <a:r>
              <a:rPr lang="zh-CN" altLang="en-US" sz="2800" b="1" smtClean="0"/>
              <a:t>（在调用或返回</a:t>
            </a:r>
          </a:p>
          <a:p>
            <a:pPr>
              <a:spcBef>
                <a:spcPct val="0"/>
              </a:spcBef>
              <a:buFontTx/>
              <a:buNone/>
            </a:pPr>
            <a:r>
              <a:rPr lang="zh-CN" altLang="en-US" sz="2800" b="1" smtClean="0"/>
              <a:t>语句被执行时，还需要考</a:t>
            </a:r>
          </a:p>
          <a:p>
            <a:pPr>
              <a:spcBef>
                <a:spcPct val="0"/>
              </a:spcBef>
              <a:buFontTx/>
              <a:buNone/>
            </a:pPr>
            <a:r>
              <a:rPr lang="zh-CN" altLang="en-US" sz="2800" b="1" smtClean="0"/>
              <a:t>虑执行路径在多个流图之</a:t>
            </a:r>
          </a:p>
          <a:p>
            <a:pPr>
              <a:spcBef>
                <a:spcPct val="0"/>
              </a:spcBef>
              <a:buFontTx/>
              <a:buNone/>
            </a:pPr>
            <a:r>
              <a:rPr lang="zh-CN" altLang="en-US" sz="2800" b="1" smtClean="0"/>
              <a:t>间的跳转）</a:t>
            </a:r>
          </a:p>
          <a:p>
            <a:pPr>
              <a:spcBef>
                <a:spcPct val="0"/>
              </a:spcBef>
              <a:buFontTx/>
              <a:buNone/>
            </a:pPr>
            <a:r>
              <a:rPr lang="en-US" altLang="zh-CN" sz="2800" b="1" smtClean="0">
                <a:sym typeface="Symbol" pitchFamily="18" charset="2"/>
              </a:rPr>
              <a:t> -  </a:t>
            </a:r>
            <a:r>
              <a:rPr lang="zh-CN" altLang="en-US" sz="2800" b="1" smtClean="0"/>
              <a:t>每个程序点的</a:t>
            </a:r>
            <a:r>
              <a:rPr lang="zh-CN" altLang="en-US" sz="2800" b="1" smtClean="0">
                <a:solidFill>
                  <a:srgbClr val="00FF00"/>
                </a:solidFill>
              </a:rPr>
              <a:t>不同状态数也可能无限</a:t>
            </a:r>
            <a:endParaRPr lang="en-US" altLang="zh-CN" sz="2800" b="1" smtClean="0">
              <a:solidFill>
                <a:srgbClr val="00FF00"/>
              </a:solidFill>
            </a:endParaRPr>
          </a:p>
          <a:p>
            <a:pPr marL="400050" lvl="1" indent="0">
              <a:spcBef>
                <a:spcPct val="0"/>
              </a:spcBef>
              <a:buFontTx/>
              <a:buNone/>
            </a:pPr>
            <a:r>
              <a:rPr lang="en-US" altLang="zh-CN" b="1" smtClean="0">
                <a:solidFill>
                  <a:srgbClr val="00FF00"/>
                </a:solidFill>
              </a:rPr>
              <a:t>	</a:t>
            </a:r>
            <a:r>
              <a:rPr lang="zh-CN" altLang="en-US" b="1" smtClean="0"/>
              <a:t>程序状态：存储单元到值的映射</a:t>
            </a:r>
          </a:p>
        </p:txBody>
      </p:sp>
      <p:grpSp>
        <p:nvGrpSpPr>
          <p:cNvPr id="36868" name="Group 4"/>
          <p:cNvGrpSpPr>
            <a:grpSpLocks/>
          </p:cNvGrpSpPr>
          <p:nvPr/>
        </p:nvGrpSpPr>
        <p:grpSpPr bwMode="auto">
          <a:xfrm>
            <a:off x="4510088" y="2259013"/>
            <a:ext cx="4633912" cy="4265612"/>
            <a:chOff x="2739" y="1429"/>
            <a:chExt cx="2919" cy="2687"/>
          </a:xfrm>
        </p:grpSpPr>
        <p:sp>
          <p:nvSpPr>
            <p:cNvPr id="36869" name="Rectangle 28"/>
            <p:cNvSpPr>
              <a:spLocks noChangeArrowheads="1"/>
            </p:cNvSpPr>
            <p:nvPr/>
          </p:nvSpPr>
          <p:spPr bwMode="auto">
            <a:xfrm>
              <a:off x="5260" y="1514"/>
              <a:ext cx="3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i="1"/>
                <a:t>B</a:t>
              </a:r>
              <a:r>
                <a:rPr lang="en-US" altLang="zh-CN" sz="2800" baseline="-25000"/>
                <a:t>1</a:t>
              </a:r>
              <a:endParaRPr lang="en-US" altLang="zh-CN" sz="2800"/>
            </a:p>
          </p:txBody>
        </p:sp>
        <p:sp>
          <p:nvSpPr>
            <p:cNvPr id="36870" name="Rectangle 29"/>
            <p:cNvSpPr>
              <a:spLocks noChangeArrowheads="1"/>
            </p:cNvSpPr>
            <p:nvPr/>
          </p:nvSpPr>
          <p:spPr bwMode="auto">
            <a:xfrm>
              <a:off x="2884" y="1429"/>
              <a:ext cx="50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(1)</a:t>
              </a:r>
            </a:p>
          </p:txBody>
        </p:sp>
        <p:sp>
          <p:nvSpPr>
            <p:cNvPr id="36871" name="Rectangle 30"/>
            <p:cNvSpPr>
              <a:spLocks noChangeArrowheads="1"/>
            </p:cNvSpPr>
            <p:nvPr/>
          </p:nvSpPr>
          <p:spPr bwMode="auto">
            <a:xfrm>
              <a:off x="3277" y="2925"/>
              <a:ext cx="1814" cy="6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marL="342900" indent="-342900" algn="just">
                <a:lnSpc>
                  <a:spcPct val="90000"/>
                </a:lnSpc>
              </a:pPr>
              <a:r>
                <a:rPr lang="en-US" altLang="zh-CN" sz="2400" i="1"/>
                <a:t>d</a:t>
              </a:r>
              <a:r>
                <a:rPr lang="en-US" altLang="zh-CN" sz="2400" baseline="-25000"/>
                <a:t>2</a:t>
              </a:r>
              <a:r>
                <a:rPr lang="en-US" altLang="zh-CN" sz="2400"/>
                <a:t>:  b = a</a:t>
              </a:r>
            </a:p>
            <a:p>
              <a:pPr marL="342900" indent="-342900" algn="just">
                <a:lnSpc>
                  <a:spcPct val="90000"/>
                </a:lnSpc>
              </a:pPr>
              <a:r>
                <a:rPr lang="en-US" altLang="zh-CN" sz="2400" i="1"/>
                <a:t>d</a:t>
              </a:r>
              <a:r>
                <a:rPr lang="en-US" altLang="zh-CN" sz="2400" baseline="-25000"/>
                <a:t>3</a:t>
              </a:r>
              <a:r>
                <a:rPr lang="en-US" altLang="zh-CN" sz="2400"/>
                <a:t>:  a = 243 </a:t>
              </a:r>
            </a:p>
            <a:p>
              <a:pPr marL="342900" indent="-342900" algn="just">
                <a:lnSpc>
                  <a:spcPct val="90000"/>
                </a:lnSpc>
              </a:pPr>
              <a:r>
                <a:rPr lang="en-US" altLang="zh-CN" sz="2400"/>
                <a:t>       goto </a:t>
              </a:r>
              <a:r>
                <a:rPr lang="en-US" altLang="zh-CN" sz="2400" i="1"/>
                <a:t>B</a:t>
              </a:r>
              <a:r>
                <a:rPr lang="en-US" altLang="zh-CN" sz="2400" baseline="-25000"/>
                <a:t>3</a:t>
              </a:r>
              <a:endParaRPr lang="en-US" altLang="zh-CN" sz="2400"/>
            </a:p>
          </p:txBody>
        </p:sp>
        <p:sp>
          <p:nvSpPr>
            <p:cNvPr id="36872" name="Line 31"/>
            <p:cNvSpPr>
              <a:spLocks noChangeShapeType="1"/>
            </p:cNvSpPr>
            <p:nvPr/>
          </p:nvSpPr>
          <p:spPr bwMode="auto">
            <a:xfrm flipH="1">
              <a:off x="4233" y="1883"/>
              <a:ext cx="0" cy="3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6873" name="Rectangle 32"/>
            <p:cNvSpPr>
              <a:spLocks noChangeArrowheads="1"/>
            </p:cNvSpPr>
            <p:nvPr/>
          </p:nvSpPr>
          <p:spPr bwMode="auto">
            <a:xfrm>
              <a:off x="5306" y="3782"/>
              <a:ext cx="35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i="1"/>
                <a:t>B</a:t>
              </a:r>
              <a:r>
                <a:rPr lang="en-US" altLang="zh-CN" sz="2800" baseline="-25000"/>
                <a:t>4</a:t>
              </a:r>
              <a:endParaRPr lang="en-US" altLang="zh-CN" sz="2800"/>
            </a:p>
          </p:txBody>
        </p:sp>
        <p:sp>
          <p:nvSpPr>
            <p:cNvPr id="36874" name="Rectangle 33"/>
            <p:cNvSpPr>
              <a:spLocks noChangeArrowheads="1"/>
            </p:cNvSpPr>
            <p:nvPr/>
          </p:nvSpPr>
          <p:spPr bwMode="auto">
            <a:xfrm>
              <a:off x="5260" y="2149"/>
              <a:ext cx="34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i="1"/>
                <a:t>B</a:t>
              </a:r>
              <a:r>
                <a:rPr lang="en-US" altLang="zh-CN" sz="2800" baseline="-25000"/>
                <a:t>2</a:t>
              </a:r>
              <a:endParaRPr lang="en-US" altLang="zh-CN" sz="2800"/>
            </a:p>
          </p:txBody>
        </p:sp>
        <p:sp>
          <p:nvSpPr>
            <p:cNvPr id="36875" name="Rectangle 34"/>
            <p:cNvSpPr>
              <a:spLocks noChangeArrowheads="1"/>
            </p:cNvSpPr>
            <p:nvPr/>
          </p:nvSpPr>
          <p:spPr bwMode="auto">
            <a:xfrm>
              <a:off x="5306" y="3011"/>
              <a:ext cx="35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i="1"/>
                <a:t>B</a:t>
              </a:r>
              <a:r>
                <a:rPr lang="en-US" altLang="zh-CN" sz="2800" baseline="-25000"/>
                <a:t>3</a:t>
              </a:r>
              <a:endParaRPr lang="en-US" altLang="zh-CN" sz="2800"/>
            </a:p>
          </p:txBody>
        </p:sp>
        <p:sp>
          <p:nvSpPr>
            <p:cNvPr id="36876" name="Freeform 35"/>
            <p:cNvSpPr>
              <a:spLocks/>
            </p:cNvSpPr>
            <p:nvPr/>
          </p:nvSpPr>
          <p:spPr bwMode="auto">
            <a:xfrm>
              <a:off x="2739" y="2042"/>
              <a:ext cx="1002" cy="1792"/>
            </a:xfrm>
            <a:custGeom>
              <a:avLst/>
              <a:gdLst>
                <a:gd name="T0" fmla="*/ 1242 w 1002"/>
                <a:gd name="T1" fmla="*/ 1583 h 1792"/>
                <a:gd name="T2" fmla="*/ 776 w 1002"/>
                <a:gd name="T3" fmla="*/ 1750 h 1792"/>
                <a:gd name="T4" fmla="*/ 213 w 1002"/>
                <a:gd name="T5" fmla="*/ 1737 h 1792"/>
                <a:gd name="T6" fmla="*/ 34 w 1002"/>
                <a:gd name="T7" fmla="*/ 1238 h 1792"/>
                <a:gd name="T8" fmla="*/ 8 w 1002"/>
                <a:gd name="T9" fmla="*/ 764 h 1792"/>
                <a:gd name="T10" fmla="*/ 85 w 1002"/>
                <a:gd name="T11" fmla="*/ 252 h 1792"/>
                <a:gd name="T12" fmla="*/ 506 w 1002"/>
                <a:gd name="T13" fmla="*/ 34 h 1792"/>
                <a:gd name="T14" fmla="*/ 853 w 1002"/>
                <a:gd name="T15" fmla="*/ 48 h 1792"/>
                <a:gd name="T16" fmla="*/ 1134 w 1002"/>
                <a:gd name="T17" fmla="*/ 150 h 17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2" h="1792">
                  <a:moveTo>
                    <a:pt x="1002" y="1562"/>
                  </a:moveTo>
                  <a:cubicBezTo>
                    <a:pt x="924" y="1590"/>
                    <a:pt x="677" y="1698"/>
                    <a:pt x="536" y="1729"/>
                  </a:cubicBezTo>
                  <a:cubicBezTo>
                    <a:pt x="395" y="1760"/>
                    <a:pt x="235" y="1792"/>
                    <a:pt x="155" y="1749"/>
                  </a:cubicBezTo>
                  <a:cubicBezTo>
                    <a:pt x="75" y="1706"/>
                    <a:pt x="78" y="1581"/>
                    <a:pt x="56" y="1469"/>
                  </a:cubicBezTo>
                  <a:cubicBezTo>
                    <a:pt x="34" y="1357"/>
                    <a:pt x="32" y="1219"/>
                    <a:pt x="24" y="1074"/>
                  </a:cubicBezTo>
                  <a:cubicBezTo>
                    <a:pt x="16" y="929"/>
                    <a:pt x="0" y="731"/>
                    <a:pt x="7" y="597"/>
                  </a:cubicBezTo>
                  <a:cubicBezTo>
                    <a:pt x="14" y="463"/>
                    <a:pt x="28" y="361"/>
                    <a:pt x="65" y="268"/>
                  </a:cubicBezTo>
                  <a:cubicBezTo>
                    <a:pt x="102" y="175"/>
                    <a:pt x="144" y="76"/>
                    <a:pt x="229" y="38"/>
                  </a:cubicBezTo>
                  <a:cubicBezTo>
                    <a:pt x="314" y="0"/>
                    <a:pt x="464" y="23"/>
                    <a:pt x="575" y="38"/>
                  </a:cubicBezTo>
                  <a:cubicBezTo>
                    <a:pt x="686" y="53"/>
                    <a:pt x="828" y="110"/>
                    <a:pt x="894" y="12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77" name="Freeform 36"/>
            <p:cNvSpPr>
              <a:spLocks/>
            </p:cNvSpPr>
            <p:nvPr/>
          </p:nvSpPr>
          <p:spPr bwMode="auto">
            <a:xfrm>
              <a:off x="5091" y="2478"/>
              <a:ext cx="240" cy="1417"/>
            </a:xfrm>
            <a:custGeom>
              <a:avLst/>
              <a:gdLst>
                <a:gd name="T0" fmla="*/ 45 w 212"/>
                <a:gd name="T1" fmla="*/ 0 h 1398"/>
                <a:gd name="T2" fmla="*/ 334 w 212"/>
                <a:gd name="T3" fmla="*/ 177 h 1398"/>
                <a:gd name="T4" fmla="*/ 425 w 212"/>
                <a:gd name="T5" fmla="*/ 372 h 1398"/>
                <a:gd name="T6" fmla="*/ 365 w 212"/>
                <a:gd name="T7" fmla="*/ 577 h 1398"/>
                <a:gd name="T8" fmla="*/ 0 w 212"/>
                <a:gd name="T9" fmla="*/ 737 h 1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1398">
                  <a:moveTo>
                    <a:pt x="15" y="0"/>
                  </a:moveTo>
                  <a:cubicBezTo>
                    <a:pt x="37" y="55"/>
                    <a:pt x="122" y="215"/>
                    <a:pt x="155" y="329"/>
                  </a:cubicBezTo>
                  <a:cubicBezTo>
                    <a:pt x="188" y="443"/>
                    <a:pt x="212" y="553"/>
                    <a:pt x="212" y="683"/>
                  </a:cubicBezTo>
                  <a:cubicBezTo>
                    <a:pt x="212" y="813"/>
                    <a:pt x="190" y="992"/>
                    <a:pt x="155" y="1111"/>
                  </a:cubicBezTo>
                  <a:cubicBezTo>
                    <a:pt x="120" y="1230"/>
                    <a:pt x="32" y="1338"/>
                    <a:pt x="0" y="1398"/>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78" name="Rectangle 37"/>
            <p:cNvSpPr>
              <a:spLocks noChangeArrowheads="1"/>
            </p:cNvSpPr>
            <p:nvPr/>
          </p:nvSpPr>
          <p:spPr bwMode="auto">
            <a:xfrm>
              <a:off x="3279" y="2200"/>
              <a:ext cx="1814" cy="27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marL="342900" indent="-342900" algn="just">
                <a:lnSpc>
                  <a:spcPct val="96000"/>
                </a:lnSpc>
              </a:pPr>
              <a:r>
                <a:rPr lang="en-US" altLang="zh-CN" sz="2400"/>
                <a:t>if read()&lt;=0 goto </a:t>
              </a:r>
              <a:r>
                <a:rPr lang="en-US" altLang="zh-CN" sz="2400" i="1"/>
                <a:t>B</a:t>
              </a:r>
              <a:r>
                <a:rPr lang="en-US" altLang="zh-CN" sz="2400" baseline="-25000"/>
                <a:t>4</a:t>
              </a:r>
              <a:endParaRPr lang="en-US" altLang="zh-CN" sz="2400"/>
            </a:p>
          </p:txBody>
        </p:sp>
        <p:sp>
          <p:nvSpPr>
            <p:cNvPr id="36879" name="Rectangle 38"/>
            <p:cNvSpPr>
              <a:spLocks noChangeArrowheads="1"/>
            </p:cNvSpPr>
            <p:nvPr/>
          </p:nvSpPr>
          <p:spPr bwMode="auto">
            <a:xfrm>
              <a:off x="3306" y="1611"/>
              <a:ext cx="1814" cy="2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marL="342900" indent="-342900" algn="just">
                <a:lnSpc>
                  <a:spcPct val="96000"/>
                </a:lnSpc>
              </a:pPr>
              <a:r>
                <a:rPr lang="en-US" altLang="zh-CN" sz="2400" i="1"/>
                <a:t>d</a:t>
              </a:r>
              <a:r>
                <a:rPr lang="en-US" altLang="zh-CN" sz="2400" baseline="-25000"/>
                <a:t>1</a:t>
              </a:r>
              <a:r>
                <a:rPr lang="en-US" altLang="zh-CN" sz="2400"/>
                <a:t>:  a = 1</a:t>
              </a:r>
              <a:endParaRPr lang="en-US" altLang="zh-CN" sz="2800"/>
            </a:p>
          </p:txBody>
        </p:sp>
        <p:sp>
          <p:nvSpPr>
            <p:cNvPr id="36880" name="Rectangle 39"/>
            <p:cNvSpPr>
              <a:spLocks noChangeArrowheads="1"/>
            </p:cNvSpPr>
            <p:nvPr/>
          </p:nvSpPr>
          <p:spPr bwMode="auto">
            <a:xfrm>
              <a:off x="3250" y="3908"/>
              <a:ext cx="1814" cy="1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marL="342900" indent="-342900" algn="just">
                <a:lnSpc>
                  <a:spcPct val="96000"/>
                </a:lnSpc>
              </a:pPr>
              <a:endParaRPr lang="zh-CN" altLang="en-US" sz="1000" b="0"/>
            </a:p>
            <a:p>
              <a:pPr marL="342900" indent="-342900"/>
              <a:endParaRPr lang="zh-CN" altLang="en-US"/>
            </a:p>
          </p:txBody>
        </p:sp>
        <p:sp>
          <p:nvSpPr>
            <p:cNvPr id="36881" name="Rectangle 40"/>
            <p:cNvSpPr>
              <a:spLocks noChangeArrowheads="1"/>
            </p:cNvSpPr>
            <p:nvPr/>
          </p:nvSpPr>
          <p:spPr bwMode="auto">
            <a:xfrm>
              <a:off x="2884" y="1742"/>
              <a:ext cx="48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(2)</a:t>
              </a:r>
            </a:p>
          </p:txBody>
        </p:sp>
        <p:sp>
          <p:nvSpPr>
            <p:cNvPr id="36882" name="Line 41"/>
            <p:cNvSpPr>
              <a:spLocks noChangeShapeType="1"/>
            </p:cNvSpPr>
            <p:nvPr/>
          </p:nvSpPr>
          <p:spPr bwMode="auto">
            <a:xfrm flipH="1">
              <a:off x="4247" y="2492"/>
              <a:ext cx="0" cy="42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6883" name="Rectangle 42"/>
            <p:cNvSpPr>
              <a:spLocks noChangeArrowheads="1"/>
            </p:cNvSpPr>
            <p:nvPr/>
          </p:nvSpPr>
          <p:spPr bwMode="auto">
            <a:xfrm>
              <a:off x="2884" y="2067"/>
              <a:ext cx="487"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(3)</a:t>
              </a:r>
            </a:p>
          </p:txBody>
        </p:sp>
        <p:sp>
          <p:nvSpPr>
            <p:cNvPr id="36884" name="Rectangle 43"/>
            <p:cNvSpPr>
              <a:spLocks noChangeArrowheads="1"/>
            </p:cNvSpPr>
            <p:nvPr/>
          </p:nvSpPr>
          <p:spPr bwMode="auto">
            <a:xfrm>
              <a:off x="2884" y="2327"/>
              <a:ext cx="47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(4)</a:t>
              </a:r>
            </a:p>
          </p:txBody>
        </p:sp>
        <p:sp>
          <p:nvSpPr>
            <p:cNvPr id="36885" name="Rectangle 44"/>
            <p:cNvSpPr>
              <a:spLocks noChangeArrowheads="1"/>
            </p:cNvSpPr>
            <p:nvPr/>
          </p:nvSpPr>
          <p:spPr bwMode="auto">
            <a:xfrm>
              <a:off x="2884" y="2771"/>
              <a:ext cx="477"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lnSpc>
                  <a:spcPct val="112000"/>
                </a:lnSpc>
              </a:pPr>
              <a:r>
                <a:rPr lang="en-US" altLang="zh-CN" sz="2400"/>
                <a:t>(5)</a:t>
              </a:r>
            </a:p>
            <a:p>
              <a:pPr marL="342900" indent="-342900" algn="just">
                <a:lnSpc>
                  <a:spcPct val="112000"/>
                </a:lnSpc>
              </a:pPr>
              <a:r>
                <a:rPr lang="en-US" altLang="zh-CN" sz="2400"/>
                <a:t>(6)</a:t>
              </a:r>
            </a:p>
            <a:p>
              <a:pPr marL="342900" indent="-342900" algn="just">
                <a:lnSpc>
                  <a:spcPct val="112000"/>
                </a:lnSpc>
              </a:pPr>
              <a:r>
                <a:rPr lang="en-US" altLang="zh-CN" sz="2400"/>
                <a:t>(7)</a:t>
              </a:r>
            </a:p>
            <a:p>
              <a:pPr marL="342900" indent="-342900" algn="just">
                <a:lnSpc>
                  <a:spcPct val="112000"/>
                </a:lnSpc>
              </a:pPr>
              <a:r>
                <a:rPr lang="en-US" altLang="zh-CN" sz="2400"/>
                <a:t>(8)</a:t>
              </a:r>
            </a:p>
          </p:txBody>
        </p:sp>
        <p:sp>
          <p:nvSpPr>
            <p:cNvPr id="36886" name="Rectangle 45"/>
            <p:cNvSpPr>
              <a:spLocks noChangeArrowheads="1"/>
            </p:cNvSpPr>
            <p:nvPr/>
          </p:nvSpPr>
          <p:spPr bwMode="auto">
            <a:xfrm>
              <a:off x="2884" y="3784"/>
              <a:ext cx="45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(9)</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1785859" name="Rectangle 3"/>
          <p:cNvSpPr>
            <a:spLocks noGrp="1" noChangeArrowheads="1"/>
          </p:cNvSpPr>
          <p:nvPr>
            <p:ph idx="1"/>
          </p:nvPr>
        </p:nvSpPr>
        <p:spPr>
          <a:xfrm>
            <a:off x="287338" y="1438275"/>
            <a:ext cx="8564562" cy="5038725"/>
          </a:xfrm>
        </p:spPr>
        <p:txBody>
          <a:bodyPr/>
          <a:lstStyle/>
          <a:p>
            <a:pPr>
              <a:buFontTx/>
              <a:buNone/>
            </a:pPr>
            <a:r>
              <a:rPr lang="en-US" altLang="zh-CN" b="1" smtClean="0">
                <a:ea typeface="黑体" pitchFamily="2" charset="-122"/>
              </a:rPr>
              <a:t>9.2.1 </a:t>
            </a:r>
            <a:r>
              <a:rPr lang="zh-CN" altLang="en-US" b="1" smtClean="0"/>
              <a:t>数据流抽象</a:t>
            </a:r>
          </a:p>
          <a:p>
            <a:pPr marL="400050" lvl="1" indent="0">
              <a:buFontTx/>
              <a:buNone/>
            </a:pPr>
            <a:r>
              <a:rPr lang="en-US" altLang="zh-CN" b="1" smtClean="0"/>
              <a:t>	</a:t>
            </a:r>
            <a:r>
              <a:rPr lang="zh-CN" altLang="en-US" b="1" smtClean="0"/>
              <a:t>把握所有执行路径上的所有程序状态一般来说是不可能的</a:t>
            </a:r>
          </a:p>
          <a:p>
            <a:pPr marL="400050" lvl="1" indent="0"/>
            <a:r>
              <a:rPr lang="zh-CN" altLang="en-US" b="1" smtClean="0"/>
              <a:t> 数据流分析并不打算区分到达一个程序点的不同执行路径，也不试图掌握该点每个完整的状态</a:t>
            </a:r>
          </a:p>
          <a:p>
            <a:pPr marL="400050" lvl="1" indent="0"/>
            <a:r>
              <a:rPr lang="zh-CN" altLang="en-US" b="1" smtClean="0"/>
              <a:t> 它从这些状态中抽取解决特定数据流分析所需信息，以总结出用于该分析目的的一组有限的事实</a:t>
            </a:r>
            <a:endParaRPr lang="en-US" altLang="zh-CN" b="1" smtClean="0"/>
          </a:p>
          <a:p>
            <a:pPr marL="400050" lvl="1" indent="0"/>
            <a:r>
              <a:rPr lang="zh-CN" altLang="en-US" b="1" smtClean="0"/>
              <a:t> 并且这组事实和到达这个程序点的路径无关，即从任何路径到达该程序点都有这样的事实</a:t>
            </a:r>
          </a:p>
          <a:p>
            <a:pPr marL="400050" lvl="1" indent="0">
              <a:spcBef>
                <a:spcPts val="1800"/>
              </a:spcBef>
            </a:pPr>
            <a:r>
              <a:rPr lang="zh-CN" altLang="en-US" b="1" smtClean="0"/>
              <a:t> 分析的目的不同，从程序状态提炼的信息也不同</a:t>
            </a:r>
            <a:endParaRPr lang="en-US"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85859">
                                            <p:txEl>
                                              <p:pRg st="2" end="2"/>
                                            </p:txEl>
                                          </p:spTgt>
                                        </p:tgtEl>
                                        <p:attrNameLst>
                                          <p:attrName>style.visibility</p:attrName>
                                        </p:attrNameLst>
                                      </p:cBhvr>
                                      <p:to>
                                        <p:strVal val="visible"/>
                                      </p:to>
                                    </p:set>
                                    <p:animEffect transition="in" filter="box(in)">
                                      <p:cBhvr>
                                        <p:cTn id="7" dur="500"/>
                                        <p:tgtEl>
                                          <p:spTgt spid="178585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785859">
                                            <p:txEl>
                                              <p:pRg st="3" end="3"/>
                                            </p:txEl>
                                          </p:spTgt>
                                        </p:tgtEl>
                                        <p:attrNameLst>
                                          <p:attrName>style.visibility</p:attrName>
                                        </p:attrNameLst>
                                      </p:cBhvr>
                                      <p:to>
                                        <p:strVal val="visible"/>
                                      </p:to>
                                    </p:set>
                                    <p:animEffect transition="in" filter="box(in)">
                                      <p:cBhvr>
                                        <p:cTn id="12" dur="500"/>
                                        <p:tgtEl>
                                          <p:spTgt spid="178585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785859">
                                            <p:txEl>
                                              <p:pRg st="4" end="4"/>
                                            </p:txEl>
                                          </p:spTgt>
                                        </p:tgtEl>
                                        <p:attrNameLst>
                                          <p:attrName>style.visibility</p:attrName>
                                        </p:attrNameLst>
                                      </p:cBhvr>
                                      <p:to>
                                        <p:strVal val="visible"/>
                                      </p:to>
                                    </p:set>
                                    <p:animEffect transition="in" filter="box(in)">
                                      <p:cBhvr>
                                        <p:cTn id="17" dur="500"/>
                                        <p:tgtEl>
                                          <p:spTgt spid="178585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785859">
                                            <p:txEl>
                                              <p:pRg st="5" end="5"/>
                                            </p:txEl>
                                          </p:spTgt>
                                        </p:tgtEl>
                                        <p:attrNameLst>
                                          <p:attrName>style.visibility</p:attrName>
                                        </p:attrNameLst>
                                      </p:cBhvr>
                                      <p:to>
                                        <p:strVal val="visible"/>
                                      </p:to>
                                    </p:set>
                                    <p:animEffect transition="in" filter="box(in)">
                                      <p:cBhvr>
                                        <p:cTn id="22" dur="500"/>
                                        <p:tgtEl>
                                          <p:spTgt spid="17858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1787907" name="Rectangle 3"/>
          <p:cNvSpPr>
            <a:spLocks noGrp="1" noChangeArrowheads="1"/>
          </p:cNvSpPr>
          <p:nvPr>
            <p:ph idx="1"/>
          </p:nvPr>
        </p:nvSpPr>
        <p:spPr>
          <a:xfrm>
            <a:off x="287338" y="1438275"/>
            <a:ext cx="8564562" cy="5326063"/>
          </a:xfrm>
        </p:spPr>
        <p:txBody>
          <a:bodyPr/>
          <a:lstStyle/>
          <a:p>
            <a:pPr>
              <a:buFontTx/>
              <a:buNone/>
              <a:defRPr/>
            </a:pPr>
            <a:r>
              <a:rPr lang="en-US" altLang="zh-CN" b="1" dirty="0" smtClean="0">
                <a:ea typeface="黑体" pitchFamily="2" charset="-122"/>
              </a:rPr>
              <a:t>9.2.1 </a:t>
            </a:r>
            <a:r>
              <a:rPr lang="zh-CN" altLang="en-US" b="1" dirty="0" smtClean="0"/>
              <a:t>数据流抽象</a:t>
            </a:r>
          </a:p>
          <a:p>
            <a:pPr>
              <a:defRPr/>
            </a:pPr>
            <a:r>
              <a:rPr lang="zh-CN" altLang="en-US" b="1" dirty="0" smtClean="0"/>
              <a:t>点</a:t>
            </a:r>
            <a:r>
              <a:rPr lang="en-US" altLang="zh-CN" b="1" dirty="0" smtClean="0"/>
              <a:t>(5)</a:t>
            </a:r>
            <a:r>
              <a:rPr lang="zh-CN" altLang="en-US" b="1" dirty="0" smtClean="0"/>
              <a:t>所有程序状态：</a:t>
            </a:r>
          </a:p>
          <a:p>
            <a:pPr lvl="1">
              <a:defRPr/>
            </a:pPr>
            <a:r>
              <a:rPr lang="en-US" altLang="zh-CN" b="1" dirty="0" smtClean="0"/>
              <a:t>a </a:t>
            </a:r>
            <a:r>
              <a:rPr lang="en-US" altLang="zh-CN" b="1" dirty="0" smtClean="0">
                <a:sym typeface="Symbol" pitchFamily="18" charset="2"/>
              </a:rPr>
              <a:t> </a:t>
            </a:r>
            <a:r>
              <a:rPr lang="en-US" altLang="zh-CN" b="1" dirty="0" smtClean="0"/>
              <a:t>{1, 243}</a:t>
            </a:r>
            <a:r>
              <a:rPr lang="zh-CN" altLang="en-US" b="1" dirty="0" smtClean="0"/>
              <a:t> </a:t>
            </a:r>
          </a:p>
          <a:p>
            <a:pPr lvl="1">
              <a:defRPr/>
            </a:pPr>
            <a:r>
              <a:rPr lang="zh-CN" altLang="en-US" b="1" dirty="0" smtClean="0"/>
              <a:t>由</a:t>
            </a:r>
            <a:r>
              <a:rPr lang="en-US" altLang="zh-CN" b="1" dirty="0" smtClean="0"/>
              <a:t>{</a:t>
            </a:r>
            <a:r>
              <a:rPr lang="en-US" altLang="zh-CN" b="1" i="1" dirty="0" smtClean="0"/>
              <a:t>d</a:t>
            </a:r>
            <a:r>
              <a:rPr lang="en-US" altLang="zh-CN" b="1" baseline="-25000" dirty="0" smtClean="0"/>
              <a:t>1</a:t>
            </a:r>
            <a:r>
              <a:rPr lang="en-US" altLang="zh-CN" b="1" dirty="0" smtClean="0"/>
              <a:t>, </a:t>
            </a:r>
            <a:r>
              <a:rPr lang="en-US" altLang="zh-CN" b="1" i="1" dirty="0" smtClean="0"/>
              <a:t>d</a:t>
            </a:r>
            <a:r>
              <a:rPr lang="en-US" altLang="zh-CN" b="1" baseline="-25000" dirty="0" smtClean="0"/>
              <a:t>3</a:t>
            </a:r>
            <a:r>
              <a:rPr lang="en-US" altLang="zh-CN" b="1" dirty="0" smtClean="0"/>
              <a:t>}</a:t>
            </a:r>
            <a:r>
              <a:rPr lang="zh-CN" altLang="en-US" b="1" dirty="0" smtClean="0"/>
              <a:t>定值</a:t>
            </a:r>
          </a:p>
          <a:p>
            <a:pPr>
              <a:buFontTx/>
              <a:buNone/>
              <a:defRPr/>
            </a:pPr>
            <a:r>
              <a:rPr lang="en-US" altLang="zh-CN" sz="2800" b="1" dirty="0" smtClean="0"/>
              <a:t>(1) </a:t>
            </a:r>
            <a:r>
              <a:rPr lang="zh-CN" altLang="en-US" sz="2800" b="1" dirty="0" smtClean="0"/>
              <a:t>到达</a:t>
            </a:r>
            <a:r>
              <a:rPr lang="en-US" altLang="zh-CN" sz="2800" b="1" dirty="0" smtClean="0">
                <a:latin typeface="+mn-ea"/>
              </a:rPr>
              <a:t>‑</a:t>
            </a:r>
            <a:r>
              <a:rPr lang="zh-CN" altLang="en-US" sz="2800" b="1" dirty="0" smtClean="0"/>
              <a:t>定值</a:t>
            </a:r>
            <a:endParaRPr lang="zh-CN" altLang="en-US" sz="2800" dirty="0" smtClean="0"/>
          </a:p>
          <a:p>
            <a:pPr>
              <a:buFontTx/>
              <a:buNone/>
              <a:defRPr/>
            </a:pPr>
            <a:r>
              <a:rPr lang="zh-CN" altLang="en-US" sz="2800" dirty="0" smtClean="0"/>
              <a:t> </a:t>
            </a:r>
            <a:r>
              <a:rPr lang="en-US" altLang="zh-CN" sz="2800" b="1" dirty="0" smtClean="0"/>
              <a:t>-</a:t>
            </a:r>
            <a:r>
              <a:rPr lang="en-US" altLang="zh-CN" sz="2800" dirty="0" smtClean="0"/>
              <a:t> </a:t>
            </a:r>
            <a:r>
              <a:rPr lang="en-US" altLang="zh-CN" sz="2800" b="1" dirty="0" smtClean="0"/>
              <a:t>{</a:t>
            </a:r>
            <a:r>
              <a:rPr lang="en-US" altLang="zh-CN" sz="2800" b="1" i="1" dirty="0" smtClean="0"/>
              <a:t>d</a:t>
            </a:r>
            <a:r>
              <a:rPr lang="en-US" altLang="zh-CN" sz="2800" b="1" baseline="-25000" dirty="0" smtClean="0"/>
              <a:t>1</a:t>
            </a:r>
            <a:r>
              <a:rPr lang="en-US" altLang="zh-CN" sz="2800" b="1" dirty="0" smtClean="0"/>
              <a:t>, </a:t>
            </a:r>
            <a:r>
              <a:rPr lang="en-US" altLang="zh-CN" sz="2800" b="1" i="1" dirty="0" smtClean="0"/>
              <a:t>d</a:t>
            </a:r>
            <a:r>
              <a:rPr lang="en-US" altLang="zh-CN" sz="2800" b="1" baseline="-25000" dirty="0" smtClean="0"/>
              <a:t>3</a:t>
            </a:r>
            <a:r>
              <a:rPr lang="en-US" altLang="zh-CN" sz="2800" b="1" dirty="0" smtClean="0"/>
              <a:t>}</a:t>
            </a:r>
            <a:r>
              <a:rPr lang="zh-CN" altLang="en-US" sz="2800" b="1" dirty="0" smtClean="0"/>
              <a:t>的定值</a:t>
            </a:r>
          </a:p>
          <a:p>
            <a:pPr>
              <a:buFontTx/>
              <a:buNone/>
              <a:defRPr/>
            </a:pPr>
            <a:r>
              <a:rPr lang="zh-CN" altLang="en-US" sz="2800" b="1" dirty="0" smtClean="0"/>
              <a:t>   到达点</a:t>
            </a:r>
            <a:r>
              <a:rPr lang="en-US" altLang="zh-CN" sz="2800" b="1" dirty="0" smtClean="0"/>
              <a:t>(5)</a:t>
            </a:r>
            <a:endParaRPr lang="en-US" altLang="zh-CN" sz="2800" dirty="0" smtClean="0"/>
          </a:p>
          <a:p>
            <a:pPr>
              <a:buFontTx/>
              <a:buNone/>
              <a:defRPr/>
            </a:pPr>
            <a:r>
              <a:rPr lang="en-US" altLang="zh-CN" sz="2800" b="1" dirty="0" smtClean="0"/>
              <a:t>(2) </a:t>
            </a:r>
            <a:r>
              <a:rPr lang="zh-CN" altLang="en-US" sz="2800" b="1" dirty="0" smtClean="0"/>
              <a:t>常量合并</a:t>
            </a:r>
          </a:p>
          <a:p>
            <a:pPr>
              <a:buFontTx/>
              <a:buNone/>
              <a:defRPr/>
            </a:pPr>
            <a:r>
              <a:rPr lang="zh-CN" altLang="en-US" sz="2800" b="1" dirty="0" smtClean="0"/>
              <a:t> </a:t>
            </a:r>
            <a:r>
              <a:rPr lang="en-US" altLang="zh-CN" sz="2800" b="1" dirty="0" smtClean="0"/>
              <a:t>- a</a:t>
            </a:r>
            <a:r>
              <a:rPr lang="zh-CN" altLang="en-US" sz="2800" b="1" dirty="0" smtClean="0"/>
              <a:t>在点</a:t>
            </a:r>
            <a:r>
              <a:rPr lang="en-US" altLang="zh-CN" sz="2800" b="1" dirty="0" smtClean="0"/>
              <a:t>(5)</a:t>
            </a:r>
            <a:r>
              <a:rPr lang="zh-CN" altLang="en-US" sz="2800" b="1" dirty="0" smtClean="0"/>
              <a:t>不是</a:t>
            </a:r>
          </a:p>
          <a:p>
            <a:pPr>
              <a:buFontTx/>
              <a:buNone/>
              <a:defRPr/>
            </a:pPr>
            <a:r>
              <a:rPr lang="zh-CN" altLang="en-US" sz="2800" b="1" dirty="0" smtClean="0"/>
              <a:t>   常量</a:t>
            </a:r>
          </a:p>
        </p:txBody>
      </p:sp>
      <p:grpSp>
        <p:nvGrpSpPr>
          <p:cNvPr id="38916" name="Group 24"/>
          <p:cNvGrpSpPr>
            <a:grpSpLocks/>
          </p:cNvGrpSpPr>
          <p:nvPr/>
        </p:nvGrpSpPr>
        <p:grpSpPr bwMode="auto">
          <a:xfrm>
            <a:off x="4348163" y="2268538"/>
            <a:ext cx="4633912" cy="4265612"/>
            <a:chOff x="2739" y="1429"/>
            <a:chExt cx="2919" cy="2687"/>
          </a:xfrm>
        </p:grpSpPr>
        <p:sp>
          <p:nvSpPr>
            <p:cNvPr id="38917" name="Rectangle 28"/>
            <p:cNvSpPr>
              <a:spLocks noChangeArrowheads="1"/>
            </p:cNvSpPr>
            <p:nvPr/>
          </p:nvSpPr>
          <p:spPr bwMode="auto">
            <a:xfrm>
              <a:off x="5260" y="1514"/>
              <a:ext cx="3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i="1"/>
                <a:t>B</a:t>
              </a:r>
              <a:r>
                <a:rPr lang="en-US" altLang="zh-CN" sz="2800" baseline="-25000"/>
                <a:t>1</a:t>
              </a:r>
              <a:endParaRPr lang="en-US" altLang="zh-CN" sz="2800"/>
            </a:p>
          </p:txBody>
        </p:sp>
        <p:sp>
          <p:nvSpPr>
            <p:cNvPr id="38918" name="Rectangle 29"/>
            <p:cNvSpPr>
              <a:spLocks noChangeArrowheads="1"/>
            </p:cNvSpPr>
            <p:nvPr/>
          </p:nvSpPr>
          <p:spPr bwMode="auto">
            <a:xfrm>
              <a:off x="2884" y="1429"/>
              <a:ext cx="50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(1)</a:t>
              </a:r>
            </a:p>
          </p:txBody>
        </p:sp>
        <p:sp>
          <p:nvSpPr>
            <p:cNvPr id="38919" name="Rectangle 30"/>
            <p:cNvSpPr>
              <a:spLocks noChangeArrowheads="1"/>
            </p:cNvSpPr>
            <p:nvPr/>
          </p:nvSpPr>
          <p:spPr bwMode="auto">
            <a:xfrm>
              <a:off x="3277" y="2925"/>
              <a:ext cx="1814" cy="6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marL="342900" indent="-342900" algn="just">
                <a:lnSpc>
                  <a:spcPct val="90000"/>
                </a:lnSpc>
              </a:pPr>
              <a:r>
                <a:rPr lang="en-US" altLang="zh-CN" sz="2400" i="1"/>
                <a:t>d</a:t>
              </a:r>
              <a:r>
                <a:rPr lang="en-US" altLang="zh-CN" sz="2400" baseline="-25000"/>
                <a:t>2</a:t>
              </a:r>
              <a:r>
                <a:rPr lang="en-US" altLang="zh-CN" sz="2400"/>
                <a:t>:  b = a</a:t>
              </a:r>
            </a:p>
            <a:p>
              <a:pPr marL="342900" indent="-342900" algn="just">
                <a:lnSpc>
                  <a:spcPct val="90000"/>
                </a:lnSpc>
              </a:pPr>
              <a:r>
                <a:rPr lang="en-US" altLang="zh-CN" sz="2400" i="1"/>
                <a:t>d</a:t>
              </a:r>
              <a:r>
                <a:rPr lang="en-US" altLang="zh-CN" sz="2400" baseline="-25000"/>
                <a:t>3</a:t>
              </a:r>
              <a:r>
                <a:rPr lang="en-US" altLang="zh-CN" sz="2400"/>
                <a:t>:  a = 243 </a:t>
              </a:r>
            </a:p>
            <a:p>
              <a:pPr marL="342900" indent="-342900" algn="just">
                <a:lnSpc>
                  <a:spcPct val="90000"/>
                </a:lnSpc>
              </a:pPr>
              <a:r>
                <a:rPr lang="en-US" altLang="zh-CN" sz="2400"/>
                <a:t>       goto </a:t>
              </a:r>
              <a:r>
                <a:rPr lang="en-US" altLang="zh-CN" sz="2400" i="1"/>
                <a:t>B</a:t>
              </a:r>
              <a:r>
                <a:rPr lang="en-US" altLang="zh-CN" sz="2400" baseline="-25000"/>
                <a:t>3</a:t>
              </a:r>
              <a:endParaRPr lang="en-US" altLang="zh-CN" sz="2400"/>
            </a:p>
          </p:txBody>
        </p:sp>
        <p:sp>
          <p:nvSpPr>
            <p:cNvPr id="38920" name="Line 31"/>
            <p:cNvSpPr>
              <a:spLocks noChangeShapeType="1"/>
            </p:cNvSpPr>
            <p:nvPr/>
          </p:nvSpPr>
          <p:spPr bwMode="auto">
            <a:xfrm flipH="1">
              <a:off x="4233" y="1883"/>
              <a:ext cx="0" cy="33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8921" name="Rectangle 32"/>
            <p:cNvSpPr>
              <a:spLocks noChangeArrowheads="1"/>
            </p:cNvSpPr>
            <p:nvPr/>
          </p:nvSpPr>
          <p:spPr bwMode="auto">
            <a:xfrm>
              <a:off x="5306" y="3782"/>
              <a:ext cx="35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i="1"/>
                <a:t>B</a:t>
              </a:r>
              <a:r>
                <a:rPr lang="en-US" altLang="zh-CN" sz="2800" baseline="-25000"/>
                <a:t>4</a:t>
              </a:r>
              <a:endParaRPr lang="en-US" altLang="zh-CN" sz="2800"/>
            </a:p>
          </p:txBody>
        </p:sp>
        <p:sp>
          <p:nvSpPr>
            <p:cNvPr id="38922" name="Rectangle 33"/>
            <p:cNvSpPr>
              <a:spLocks noChangeArrowheads="1"/>
            </p:cNvSpPr>
            <p:nvPr/>
          </p:nvSpPr>
          <p:spPr bwMode="auto">
            <a:xfrm>
              <a:off x="5260" y="2149"/>
              <a:ext cx="34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i="1"/>
                <a:t>B</a:t>
              </a:r>
              <a:r>
                <a:rPr lang="en-US" altLang="zh-CN" sz="2800" baseline="-25000"/>
                <a:t>2</a:t>
              </a:r>
              <a:endParaRPr lang="en-US" altLang="zh-CN" sz="2800"/>
            </a:p>
          </p:txBody>
        </p:sp>
        <p:sp>
          <p:nvSpPr>
            <p:cNvPr id="38923" name="Rectangle 34"/>
            <p:cNvSpPr>
              <a:spLocks noChangeArrowheads="1"/>
            </p:cNvSpPr>
            <p:nvPr/>
          </p:nvSpPr>
          <p:spPr bwMode="auto">
            <a:xfrm>
              <a:off x="5306" y="3011"/>
              <a:ext cx="35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i="1"/>
                <a:t>B</a:t>
              </a:r>
              <a:r>
                <a:rPr lang="en-US" altLang="zh-CN" sz="2800" baseline="-25000"/>
                <a:t>3</a:t>
              </a:r>
              <a:endParaRPr lang="en-US" altLang="zh-CN" sz="2800"/>
            </a:p>
          </p:txBody>
        </p:sp>
        <p:sp>
          <p:nvSpPr>
            <p:cNvPr id="38924" name="Freeform 35"/>
            <p:cNvSpPr>
              <a:spLocks/>
            </p:cNvSpPr>
            <p:nvPr/>
          </p:nvSpPr>
          <p:spPr bwMode="auto">
            <a:xfrm>
              <a:off x="2739" y="2042"/>
              <a:ext cx="1002" cy="1792"/>
            </a:xfrm>
            <a:custGeom>
              <a:avLst/>
              <a:gdLst>
                <a:gd name="T0" fmla="*/ 1242 w 1002"/>
                <a:gd name="T1" fmla="*/ 1583 h 1792"/>
                <a:gd name="T2" fmla="*/ 776 w 1002"/>
                <a:gd name="T3" fmla="*/ 1750 h 1792"/>
                <a:gd name="T4" fmla="*/ 213 w 1002"/>
                <a:gd name="T5" fmla="*/ 1737 h 1792"/>
                <a:gd name="T6" fmla="*/ 34 w 1002"/>
                <a:gd name="T7" fmla="*/ 1238 h 1792"/>
                <a:gd name="T8" fmla="*/ 8 w 1002"/>
                <a:gd name="T9" fmla="*/ 764 h 1792"/>
                <a:gd name="T10" fmla="*/ 85 w 1002"/>
                <a:gd name="T11" fmla="*/ 252 h 1792"/>
                <a:gd name="T12" fmla="*/ 506 w 1002"/>
                <a:gd name="T13" fmla="*/ 34 h 1792"/>
                <a:gd name="T14" fmla="*/ 853 w 1002"/>
                <a:gd name="T15" fmla="*/ 48 h 1792"/>
                <a:gd name="T16" fmla="*/ 1134 w 1002"/>
                <a:gd name="T17" fmla="*/ 150 h 17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2" h="1792">
                  <a:moveTo>
                    <a:pt x="1002" y="1562"/>
                  </a:moveTo>
                  <a:cubicBezTo>
                    <a:pt x="924" y="1590"/>
                    <a:pt x="677" y="1698"/>
                    <a:pt x="536" y="1729"/>
                  </a:cubicBezTo>
                  <a:cubicBezTo>
                    <a:pt x="395" y="1760"/>
                    <a:pt x="235" y="1792"/>
                    <a:pt x="155" y="1749"/>
                  </a:cubicBezTo>
                  <a:cubicBezTo>
                    <a:pt x="75" y="1706"/>
                    <a:pt x="78" y="1581"/>
                    <a:pt x="56" y="1469"/>
                  </a:cubicBezTo>
                  <a:cubicBezTo>
                    <a:pt x="34" y="1357"/>
                    <a:pt x="32" y="1219"/>
                    <a:pt x="24" y="1074"/>
                  </a:cubicBezTo>
                  <a:cubicBezTo>
                    <a:pt x="16" y="929"/>
                    <a:pt x="0" y="731"/>
                    <a:pt x="7" y="597"/>
                  </a:cubicBezTo>
                  <a:cubicBezTo>
                    <a:pt x="14" y="463"/>
                    <a:pt x="28" y="361"/>
                    <a:pt x="65" y="268"/>
                  </a:cubicBezTo>
                  <a:cubicBezTo>
                    <a:pt x="102" y="175"/>
                    <a:pt x="144" y="76"/>
                    <a:pt x="229" y="38"/>
                  </a:cubicBezTo>
                  <a:cubicBezTo>
                    <a:pt x="314" y="0"/>
                    <a:pt x="464" y="23"/>
                    <a:pt x="575" y="38"/>
                  </a:cubicBezTo>
                  <a:cubicBezTo>
                    <a:pt x="686" y="53"/>
                    <a:pt x="828" y="110"/>
                    <a:pt x="894" y="129"/>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25" name="Freeform 36"/>
            <p:cNvSpPr>
              <a:spLocks/>
            </p:cNvSpPr>
            <p:nvPr/>
          </p:nvSpPr>
          <p:spPr bwMode="auto">
            <a:xfrm>
              <a:off x="5091" y="2478"/>
              <a:ext cx="240" cy="1417"/>
            </a:xfrm>
            <a:custGeom>
              <a:avLst/>
              <a:gdLst>
                <a:gd name="T0" fmla="*/ 45 w 212"/>
                <a:gd name="T1" fmla="*/ 0 h 1398"/>
                <a:gd name="T2" fmla="*/ 334 w 212"/>
                <a:gd name="T3" fmla="*/ 177 h 1398"/>
                <a:gd name="T4" fmla="*/ 425 w 212"/>
                <a:gd name="T5" fmla="*/ 372 h 1398"/>
                <a:gd name="T6" fmla="*/ 365 w 212"/>
                <a:gd name="T7" fmla="*/ 577 h 1398"/>
                <a:gd name="T8" fmla="*/ 0 w 212"/>
                <a:gd name="T9" fmla="*/ 737 h 1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1398">
                  <a:moveTo>
                    <a:pt x="15" y="0"/>
                  </a:moveTo>
                  <a:cubicBezTo>
                    <a:pt x="37" y="55"/>
                    <a:pt x="122" y="215"/>
                    <a:pt x="155" y="329"/>
                  </a:cubicBezTo>
                  <a:cubicBezTo>
                    <a:pt x="188" y="443"/>
                    <a:pt x="212" y="553"/>
                    <a:pt x="212" y="683"/>
                  </a:cubicBezTo>
                  <a:cubicBezTo>
                    <a:pt x="212" y="813"/>
                    <a:pt x="190" y="992"/>
                    <a:pt x="155" y="1111"/>
                  </a:cubicBezTo>
                  <a:cubicBezTo>
                    <a:pt x="120" y="1230"/>
                    <a:pt x="32" y="1338"/>
                    <a:pt x="0" y="1398"/>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26" name="Rectangle 37"/>
            <p:cNvSpPr>
              <a:spLocks noChangeArrowheads="1"/>
            </p:cNvSpPr>
            <p:nvPr/>
          </p:nvSpPr>
          <p:spPr bwMode="auto">
            <a:xfrm>
              <a:off x="3279" y="2200"/>
              <a:ext cx="1814" cy="27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marL="342900" indent="-342900" algn="just">
                <a:lnSpc>
                  <a:spcPct val="96000"/>
                </a:lnSpc>
              </a:pPr>
              <a:r>
                <a:rPr lang="en-US" altLang="zh-CN" sz="2400"/>
                <a:t>if read()&lt;=0 goto </a:t>
              </a:r>
              <a:r>
                <a:rPr lang="en-US" altLang="zh-CN" sz="2400" i="1"/>
                <a:t>B</a:t>
              </a:r>
              <a:r>
                <a:rPr lang="en-US" altLang="zh-CN" sz="2400" baseline="-25000"/>
                <a:t>4</a:t>
              </a:r>
              <a:endParaRPr lang="en-US" altLang="zh-CN" sz="2400"/>
            </a:p>
          </p:txBody>
        </p:sp>
        <p:sp>
          <p:nvSpPr>
            <p:cNvPr id="38927" name="Rectangle 38"/>
            <p:cNvSpPr>
              <a:spLocks noChangeArrowheads="1"/>
            </p:cNvSpPr>
            <p:nvPr/>
          </p:nvSpPr>
          <p:spPr bwMode="auto">
            <a:xfrm>
              <a:off x="3306" y="1611"/>
              <a:ext cx="1814" cy="2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marL="342900" indent="-342900" algn="just">
                <a:lnSpc>
                  <a:spcPct val="96000"/>
                </a:lnSpc>
              </a:pPr>
              <a:r>
                <a:rPr lang="en-US" altLang="zh-CN" sz="2400" i="1"/>
                <a:t>d</a:t>
              </a:r>
              <a:r>
                <a:rPr lang="en-US" altLang="zh-CN" sz="2400" baseline="-25000"/>
                <a:t>1</a:t>
              </a:r>
              <a:r>
                <a:rPr lang="en-US" altLang="zh-CN" sz="2400"/>
                <a:t>:  a = 1</a:t>
              </a:r>
              <a:endParaRPr lang="en-US" altLang="zh-CN" sz="2800"/>
            </a:p>
          </p:txBody>
        </p:sp>
        <p:sp>
          <p:nvSpPr>
            <p:cNvPr id="38928" name="Rectangle 39"/>
            <p:cNvSpPr>
              <a:spLocks noChangeArrowheads="1"/>
            </p:cNvSpPr>
            <p:nvPr/>
          </p:nvSpPr>
          <p:spPr bwMode="auto">
            <a:xfrm>
              <a:off x="3250" y="3908"/>
              <a:ext cx="1814" cy="1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marL="342900" indent="-342900" algn="just">
                <a:lnSpc>
                  <a:spcPct val="96000"/>
                </a:lnSpc>
              </a:pPr>
              <a:endParaRPr lang="zh-CN" altLang="en-US" sz="1000" b="0"/>
            </a:p>
            <a:p>
              <a:pPr marL="342900" indent="-342900"/>
              <a:endParaRPr lang="zh-CN" altLang="en-US"/>
            </a:p>
          </p:txBody>
        </p:sp>
        <p:sp>
          <p:nvSpPr>
            <p:cNvPr id="38929" name="Rectangle 40"/>
            <p:cNvSpPr>
              <a:spLocks noChangeArrowheads="1"/>
            </p:cNvSpPr>
            <p:nvPr/>
          </p:nvSpPr>
          <p:spPr bwMode="auto">
            <a:xfrm>
              <a:off x="2884" y="1742"/>
              <a:ext cx="48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(2)</a:t>
              </a:r>
            </a:p>
          </p:txBody>
        </p:sp>
        <p:sp>
          <p:nvSpPr>
            <p:cNvPr id="38930" name="Line 41"/>
            <p:cNvSpPr>
              <a:spLocks noChangeShapeType="1"/>
            </p:cNvSpPr>
            <p:nvPr/>
          </p:nvSpPr>
          <p:spPr bwMode="auto">
            <a:xfrm flipH="1">
              <a:off x="4247" y="2492"/>
              <a:ext cx="0" cy="42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8931" name="Rectangle 42"/>
            <p:cNvSpPr>
              <a:spLocks noChangeArrowheads="1"/>
            </p:cNvSpPr>
            <p:nvPr/>
          </p:nvSpPr>
          <p:spPr bwMode="auto">
            <a:xfrm>
              <a:off x="2884" y="2067"/>
              <a:ext cx="487"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(3)</a:t>
              </a:r>
            </a:p>
          </p:txBody>
        </p:sp>
        <p:sp>
          <p:nvSpPr>
            <p:cNvPr id="38932" name="Rectangle 43"/>
            <p:cNvSpPr>
              <a:spLocks noChangeArrowheads="1"/>
            </p:cNvSpPr>
            <p:nvPr/>
          </p:nvSpPr>
          <p:spPr bwMode="auto">
            <a:xfrm>
              <a:off x="2884" y="2327"/>
              <a:ext cx="47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(4)</a:t>
              </a:r>
            </a:p>
          </p:txBody>
        </p:sp>
        <p:sp>
          <p:nvSpPr>
            <p:cNvPr id="38933" name="Rectangle 44"/>
            <p:cNvSpPr>
              <a:spLocks noChangeArrowheads="1"/>
            </p:cNvSpPr>
            <p:nvPr/>
          </p:nvSpPr>
          <p:spPr bwMode="auto">
            <a:xfrm>
              <a:off x="2884" y="2771"/>
              <a:ext cx="477"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lnSpc>
                  <a:spcPct val="112000"/>
                </a:lnSpc>
              </a:pPr>
              <a:r>
                <a:rPr lang="en-US" altLang="zh-CN" sz="2400"/>
                <a:t>(5)</a:t>
              </a:r>
            </a:p>
            <a:p>
              <a:pPr marL="342900" indent="-342900" algn="just">
                <a:lnSpc>
                  <a:spcPct val="112000"/>
                </a:lnSpc>
              </a:pPr>
              <a:r>
                <a:rPr lang="en-US" altLang="zh-CN" sz="2400"/>
                <a:t>(6)</a:t>
              </a:r>
            </a:p>
            <a:p>
              <a:pPr marL="342900" indent="-342900" algn="just">
                <a:lnSpc>
                  <a:spcPct val="112000"/>
                </a:lnSpc>
              </a:pPr>
              <a:r>
                <a:rPr lang="en-US" altLang="zh-CN" sz="2400"/>
                <a:t>(7)</a:t>
              </a:r>
            </a:p>
            <a:p>
              <a:pPr marL="342900" indent="-342900" algn="just">
                <a:lnSpc>
                  <a:spcPct val="112000"/>
                </a:lnSpc>
              </a:pPr>
              <a:r>
                <a:rPr lang="en-US" altLang="zh-CN" sz="2400"/>
                <a:t>(8)</a:t>
              </a:r>
            </a:p>
          </p:txBody>
        </p:sp>
        <p:sp>
          <p:nvSpPr>
            <p:cNvPr id="38934" name="Rectangle 45"/>
            <p:cNvSpPr>
              <a:spLocks noChangeArrowheads="1"/>
            </p:cNvSpPr>
            <p:nvPr/>
          </p:nvSpPr>
          <p:spPr bwMode="auto">
            <a:xfrm>
              <a:off x="2884" y="3784"/>
              <a:ext cx="45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marL="342900" indent="-342900" algn="just"/>
              <a:r>
                <a:rPr lang="en-US" altLang="zh-CN" sz="2400"/>
                <a:t>(9)</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87907">
                                            <p:txEl>
                                              <p:pRg st="4" end="4"/>
                                            </p:txEl>
                                          </p:spTgt>
                                        </p:tgtEl>
                                        <p:attrNameLst>
                                          <p:attrName>style.visibility</p:attrName>
                                        </p:attrNameLst>
                                      </p:cBhvr>
                                      <p:to>
                                        <p:strVal val="visible"/>
                                      </p:to>
                                    </p:set>
                                    <p:animEffect transition="in" filter="box(in)">
                                      <p:cBhvr>
                                        <p:cTn id="7" dur="500"/>
                                        <p:tgtEl>
                                          <p:spTgt spid="178790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787907">
                                            <p:txEl>
                                              <p:pRg st="5" end="5"/>
                                            </p:txEl>
                                          </p:spTgt>
                                        </p:tgtEl>
                                        <p:attrNameLst>
                                          <p:attrName>style.visibility</p:attrName>
                                        </p:attrNameLst>
                                      </p:cBhvr>
                                      <p:to>
                                        <p:strVal val="visible"/>
                                      </p:to>
                                    </p:set>
                                    <p:animEffect transition="in" filter="box(in)">
                                      <p:cBhvr>
                                        <p:cTn id="10" dur="500"/>
                                        <p:tgtEl>
                                          <p:spTgt spid="1787907">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787907">
                                            <p:txEl>
                                              <p:pRg st="6" end="6"/>
                                            </p:txEl>
                                          </p:spTgt>
                                        </p:tgtEl>
                                        <p:attrNameLst>
                                          <p:attrName>style.visibility</p:attrName>
                                        </p:attrNameLst>
                                      </p:cBhvr>
                                      <p:to>
                                        <p:strVal val="visible"/>
                                      </p:to>
                                    </p:set>
                                    <p:animEffect transition="in" filter="box(in)">
                                      <p:cBhvr>
                                        <p:cTn id="13" dur="500"/>
                                        <p:tgtEl>
                                          <p:spTgt spid="1787907">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787907">
                                            <p:txEl>
                                              <p:pRg st="7" end="7"/>
                                            </p:txEl>
                                          </p:spTgt>
                                        </p:tgtEl>
                                        <p:attrNameLst>
                                          <p:attrName>style.visibility</p:attrName>
                                        </p:attrNameLst>
                                      </p:cBhvr>
                                      <p:to>
                                        <p:strVal val="visible"/>
                                      </p:to>
                                    </p:set>
                                    <p:animEffect transition="in" filter="box(in)">
                                      <p:cBhvr>
                                        <p:cTn id="18" dur="500"/>
                                        <p:tgtEl>
                                          <p:spTgt spid="1787907">
                                            <p:txEl>
                                              <p:pRg st="7" end="7"/>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787907">
                                            <p:txEl>
                                              <p:pRg st="8" end="8"/>
                                            </p:txEl>
                                          </p:spTgt>
                                        </p:tgtEl>
                                        <p:attrNameLst>
                                          <p:attrName>style.visibility</p:attrName>
                                        </p:attrNameLst>
                                      </p:cBhvr>
                                      <p:to>
                                        <p:strVal val="visible"/>
                                      </p:to>
                                    </p:set>
                                    <p:animEffect transition="in" filter="box(in)">
                                      <p:cBhvr>
                                        <p:cTn id="21" dur="500"/>
                                        <p:tgtEl>
                                          <p:spTgt spid="1787907">
                                            <p:txEl>
                                              <p:pRg st="8" end="8"/>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787907">
                                            <p:txEl>
                                              <p:pRg st="9" end="9"/>
                                            </p:txEl>
                                          </p:spTgt>
                                        </p:tgtEl>
                                        <p:attrNameLst>
                                          <p:attrName>style.visibility</p:attrName>
                                        </p:attrNameLst>
                                      </p:cBhvr>
                                      <p:to>
                                        <p:strVal val="visible"/>
                                      </p:to>
                                    </p:set>
                                    <p:animEffect transition="in" filter="box(in)">
                                      <p:cBhvr>
                                        <p:cTn id="24" dur="500"/>
                                        <p:tgtEl>
                                          <p:spTgt spid="17879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2004995" name="Rectangle 3"/>
          <p:cNvSpPr>
            <a:spLocks noGrp="1" noChangeArrowheads="1"/>
          </p:cNvSpPr>
          <p:nvPr>
            <p:ph idx="1"/>
          </p:nvPr>
        </p:nvSpPr>
        <p:spPr>
          <a:xfrm>
            <a:off x="287338" y="1438275"/>
            <a:ext cx="8564562" cy="5399088"/>
          </a:xfrm>
          <a:noFill/>
        </p:spPr>
        <p:txBody>
          <a:bodyPr/>
          <a:lstStyle/>
          <a:p>
            <a:pPr>
              <a:spcBef>
                <a:spcPct val="15000"/>
              </a:spcBef>
              <a:buFontTx/>
              <a:buNone/>
            </a:pPr>
            <a:r>
              <a:rPr lang="zh-CN" altLang="en-US" b="1" smtClean="0">
                <a:ea typeface="黑体" pitchFamily="2" charset="-122"/>
              </a:rPr>
              <a:t>9.</a:t>
            </a:r>
            <a:r>
              <a:rPr lang="en-US" altLang="zh-CN" b="1" smtClean="0">
                <a:ea typeface="黑体" pitchFamily="2" charset="-122"/>
              </a:rPr>
              <a:t>2.3 </a:t>
            </a:r>
            <a:r>
              <a:rPr lang="zh-CN" altLang="en-US" b="1" smtClean="0">
                <a:latin typeface="宋体" pitchFamily="2" charset="-122"/>
              </a:rPr>
              <a:t>到达-定值</a:t>
            </a:r>
          </a:p>
          <a:p>
            <a:r>
              <a:rPr lang="zh-CN" altLang="en-US" b="1" smtClean="0">
                <a:latin typeface="宋体" pitchFamily="2" charset="-122"/>
              </a:rPr>
              <a:t>到达一个程序点的所有定值</a:t>
            </a:r>
          </a:p>
          <a:p>
            <a:pPr lvl="1"/>
            <a:r>
              <a:rPr lang="zh-CN" altLang="en-US" b="1" smtClean="0"/>
              <a:t>可用来判断一个变量在某程序点是否为常量</a:t>
            </a:r>
          </a:p>
          <a:p>
            <a:pPr lvl="1"/>
            <a:r>
              <a:rPr lang="zh-CN" altLang="en-US" b="1" smtClean="0"/>
              <a:t>可用来判断一个变量在某程序点是否无初值</a:t>
            </a:r>
          </a:p>
          <a:p>
            <a:r>
              <a:rPr lang="zh-CN" altLang="en-US" b="1" smtClean="0"/>
              <a:t>别名给</a:t>
            </a:r>
            <a:r>
              <a:rPr lang="zh-CN" altLang="en-US" b="1" smtClean="0">
                <a:latin typeface="宋体" pitchFamily="2" charset="-122"/>
              </a:rPr>
              <a:t>到达-定值的计算带来困难</a:t>
            </a:r>
          </a:p>
          <a:p>
            <a:pPr lvl="1">
              <a:spcBef>
                <a:spcPct val="15000"/>
              </a:spcBef>
            </a:pPr>
            <a:r>
              <a:rPr lang="zh-CN" altLang="en-US" b="1" smtClean="0"/>
              <a:t>过程参数、数组访问、间接引用等都有可能引起别名</a:t>
            </a:r>
            <a:endParaRPr lang="zh-CN" altLang="en-US" smtClean="0"/>
          </a:p>
          <a:p>
            <a:pPr lvl="1">
              <a:spcBef>
                <a:spcPct val="15000"/>
              </a:spcBef>
              <a:buFontTx/>
              <a:buNone/>
            </a:pPr>
            <a:r>
              <a:rPr lang="zh-CN" altLang="en-US" b="1" smtClean="0"/>
              <a:t>	例如：若</a:t>
            </a:r>
            <a:r>
              <a:rPr lang="en-US" altLang="zh-CN" b="1" smtClean="0"/>
              <a:t>p==q</a:t>
            </a:r>
            <a:r>
              <a:rPr lang="zh-CN" altLang="en-US" b="1" smtClean="0"/>
              <a:t>，则</a:t>
            </a:r>
            <a:r>
              <a:rPr lang="en-US" altLang="zh-CN" b="1" smtClean="0"/>
              <a:t>p-&gt;next</a:t>
            </a:r>
            <a:r>
              <a:rPr lang="zh-CN" altLang="en-US" b="1" smtClean="0"/>
              <a:t>和</a:t>
            </a:r>
            <a:r>
              <a:rPr lang="en-US" altLang="zh-CN" b="1" smtClean="0"/>
              <a:t>q-&gt;next</a:t>
            </a:r>
            <a:r>
              <a:rPr lang="zh-CN" altLang="en-US" b="1" smtClean="0"/>
              <a:t>互为别名</a:t>
            </a:r>
          </a:p>
          <a:p>
            <a:pPr lvl="1">
              <a:spcBef>
                <a:spcPct val="15000"/>
              </a:spcBef>
            </a:pPr>
            <a:r>
              <a:rPr lang="zh-CN" altLang="en-US" b="1" smtClean="0"/>
              <a:t>程序分析必须是稳妥的</a:t>
            </a:r>
          </a:p>
          <a:p>
            <a:pPr lvl="1">
              <a:spcBef>
                <a:spcPct val="15000"/>
              </a:spcBef>
            </a:pPr>
            <a:r>
              <a:rPr lang="zh-CN" altLang="en-US" b="1" smtClean="0"/>
              <a:t>本章其余部分仅考虑变量无别名的情况</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04995">
                                            <p:txEl>
                                              <p:pRg st="4" end="4"/>
                                            </p:txEl>
                                          </p:spTgt>
                                        </p:tgtEl>
                                        <p:attrNameLst>
                                          <p:attrName>style.visibility</p:attrName>
                                        </p:attrNameLst>
                                      </p:cBhvr>
                                      <p:to>
                                        <p:strVal val="visible"/>
                                      </p:to>
                                    </p:set>
                                    <p:animEffect transition="in" filter="box(in)">
                                      <p:cBhvr>
                                        <p:cTn id="7" dur="500"/>
                                        <p:tgtEl>
                                          <p:spTgt spid="2004995">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04995">
                                            <p:txEl>
                                              <p:pRg st="5" end="5"/>
                                            </p:txEl>
                                          </p:spTgt>
                                        </p:tgtEl>
                                        <p:attrNameLst>
                                          <p:attrName>style.visibility</p:attrName>
                                        </p:attrNameLst>
                                      </p:cBhvr>
                                      <p:to>
                                        <p:strVal val="visible"/>
                                      </p:to>
                                    </p:set>
                                    <p:animEffect transition="in" filter="box(in)">
                                      <p:cBhvr>
                                        <p:cTn id="10" dur="500"/>
                                        <p:tgtEl>
                                          <p:spTgt spid="2004995">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004995">
                                            <p:txEl>
                                              <p:pRg st="6" end="6"/>
                                            </p:txEl>
                                          </p:spTgt>
                                        </p:tgtEl>
                                        <p:attrNameLst>
                                          <p:attrName>style.visibility</p:attrName>
                                        </p:attrNameLst>
                                      </p:cBhvr>
                                      <p:to>
                                        <p:strVal val="visible"/>
                                      </p:to>
                                    </p:set>
                                    <p:animEffect transition="in" filter="box(in)">
                                      <p:cBhvr>
                                        <p:cTn id="13" dur="500"/>
                                        <p:tgtEl>
                                          <p:spTgt spid="2004995">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2004995">
                                            <p:txEl>
                                              <p:pRg st="7" end="7"/>
                                            </p:txEl>
                                          </p:spTgt>
                                        </p:tgtEl>
                                        <p:attrNameLst>
                                          <p:attrName>style.visibility</p:attrName>
                                        </p:attrNameLst>
                                      </p:cBhvr>
                                      <p:to>
                                        <p:strVal val="visible"/>
                                      </p:to>
                                    </p:set>
                                    <p:animEffect transition="in" filter="box(in)">
                                      <p:cBhvr>
                                        <p:cTn id="18" dur="500"/>
                                        <p:tgtEl>
                                          <p:spTgt spid="2004995">
                                            <p:txEl>
                                              <p:pRg st="7" end="7"/>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004995">
                                            <p:txEl>
                                              <p:pRg st="8" end="8"/>
                                            </p:txEl>
                                          </p:spTgt>
                                        </p:tgtEl>
                                        <p:attrNameLst>
                                          <p:attrName>style.visibility</p:attrName>
                                        </p:attrNameLst>
                                      </p:cBhvr>
                                      <p:to>
                                        <p:strVal val="visible"/>
                                      </p:to>
                                    </p:set>
                                    <p:animEffect transition="in" filter="box(in)">
                                      <p:cBhvr>
                                        <p:cTn id="23" dur="500"/>
                                        <p:tgtEl>
                                          <p:spTgt spid="20049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40963" name="Rectangle 3"/>
          <p:cNvSpPr>
            <a:spLocks noGrp="1" noChangeArrowheads="1"/>
          </p:cNvSpPr>
          <p:nvPr>
            <p:ph idx="1"/>
          </p:nvPr>
        </p:nvSpPr>
        <p:spPr>
          <a:xfrm>
            <a:off x="287338" y="1438275"/>
            <a:ext cx="8564562" cy="5181600"/>
          </a:xfrm>
          <a:noFill/>
        </p:spPr>
        <p:txBody>
          <a:bodyPr/>
          <a:lstStyle/>
          <a:p>
            <a:pPr>
              <a:buFontTx/>
              <a:buNone/>
            </a:pPr>
            <a:r>
              <a:rPr lang="zh-CN" altLang="en-US" b="1" smtClean="0">
                <a:ea typeface="黑体" pitchFamily="2" charset="-122"/>
              </a:rPr>
              <a:t>9.</a:t>
            </a:r>
            <a:r>
              <a:rPr lang="en-US" altLang="zh-CN" b="1" smtClean="0">
                <a:ea typeface="黑体" pitchFamily="2" charset="-122"/>
              </a:rPr>
              <a:t>2.3 </a:t>
            </a:r>
            <a:r>
              <a:rPr lang="zh-CN" altLang="en-US" b="1" smtClean="0">
                <a:latin typeface="宋体" pitchFamily="2" charset="-122"/>
              </a:rPr>
              <a:t>到达-定值</a:t>
            </a:r>
          </a:p>
          <a:p>
            <a:r>
              <a:rPr lang="zh-CN" altLang="en-US" b="1" smtClean="0">
                <a:latin typeface="宋体" pitchFamily="2" charset="-122"/>
              </a:rPr>
              <a:t>到达一个程序点的所有定值</a:t>
            </a:r>
          </a:p>
          <a:p>
            <a:pPr lvl="1"/>
            <a:r>
              <a:rPr lang="zh-CN" altLang="en-US" b="1" smtClean="0"/>
              <a:t>可用来判断一个变量在某程序点是否为常量</a:t>
            </a:r>
          </a:p>
          <a:p>
            <a:pPr lvl="1"/>
            <a:r>
              <a:rPr lang="zh-CN" altLang="en-US" b="1" smtClean="0"/>
              <a:t>可用来判断一个变量在某程序点是否无初值</a:t>
            </a:r>
          </a:p>
          <a:p>
            <a:r>
              <a:rPr lang="zh-CN" altLang="en-US" b="1" smtClean="0"/>
              <a:t>别名给</a:t>
            </a:r>
            <a:r>
              <a:rPr lang="zh-CN" altLang="en-US" b="1" smtClean="0">
                <a:latin typeface="宋体" pitchFamily="2" charset="-122"/>
              </a:rPr>
              <a:t>到达-定值的计算带来困难</a:t>
            </a:r>
            <a:endParaRPr lang="zh-CN" altLang="en-US" b="1" smtClean="0"/>
          </a:p>
          <a:p>
            <a:endParaRPr lang="zh-CN" altLang="en-US" b="1" smtClean="0"/>
          </a:p>
          <a:p>
            <a:r>
              <a:rPr lang="zh-CN" altLang="en-US" b="1" smtClean="0"/>
              <a:t>定值的注销</a:t>
            </a:r>
          </a:p>
          <a:p>
            <a:pPr lvl="1"/>
            <a:r>
              <a:rPr lang="zh-CN" altLang="en-US" b="1" smtClean="0"/>
              <a:t>在一条执行路径上，对</a:t>
            </a:r>
            <a:r>
              <a:rPr lang="en-US" altLang="zh-CN" b="1" smtClean="0"/>
              <a:t>x</a:t>
            </a:r>
            <a:r>
              <a:rPr lang="zh-CN" altLang="en-US" b="1" smtClean="0"/>
              <a:t>的赋值注销先前对</a:t>
            </a:r>
            <a:r>
              <a:rPr lang="en-US" altLang="zh-CN" b="1" smtClean="0"/>
              <a:t>x</a:t>
            </a:r>
            <a:r>
              <a:rPr lang="zh-CN" altLang="en-US" b="1" smtClean="0"/>
              <a:t>的所有赋值</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1517571" name="Rectangle 3"/>
          <p:cNvSpPr>
            <a:spLocks noGrp="1" noChangeArrowheads="1"/>
          </p:cNvSpPr>
          <p:nvPr>
            <p:ph idx="1"/>
          </p:nvPr>
        </p:nvSpPr>
        <p:spPr>
          <a:xfrm>
            <a:off x="287338" y="1438275"/>
            <a:ext cx="8564562" cy="5038725"/>
          </a:xfrm>
          <a:noFill/>
        </p:spPr>
        <p:txBody>
          <a:bodyPr/>
          <a:lstStyle/>
          <a:p>
            <a:pPr>
              <a:buFontTx/>
              <a:buNone/>
            </a:pPr>
            <a:r>
              <a:rPr lang="en-US" altLang="zh-CN" b="1" smtClean="0"/>
              <a:t>9.1.1 </a:t>
            </a:r>
            <a:r>
              <a:rPr lang="zh-CN" altLang="en-US" b="1" smtClean="0"/>
              <a:t>优化的主要源头</a:t>
            </a:r>
            <a:endParaRPr lang="zh-CN" altLang="en-US" smtClean="0"/>
          </a:p>
          <a:p>
            <a:r>
              <a:rPr lang="zh-CN" altLang="en-US" b="1" smtClean="0"/>
              <a:t>程序中存在许多程序员无法避免的冗余运算</a:t>
            </a:r>
          </a:p>
          <a:p>
            <a:pPr lvl="1"/>
            <a:r>
              <a:rPr lang="zh-CN" altLang="en-US" b="1" smtClean="0"/>
              <a:t>对于</a:t>
            </a:r>
            <a:r>
              <a:rPr lang="en-US" altLang="zh-CN" b="1" smtClean="0"/>
              <a:t>A[i][j]</a:t>
            </a:r>
            <a:r>
              <a:rPr lang="zh-CN" altLang="en-US" b="1" smtClean="0"/>
              <a:t>和</a:t>
            </a:r>
            <a:r>
              <a:rPr lang="en-US" altLang="zh-CN" b="1" smtClean="0"/>
              <a:t>X.f1</a:t>
            </a:r>
            <a:r>
              <a:rPr lang="zh-CN" altLang="en-US" b="1" smtClean="0"/>
              <a:t>这样访问数组元素和结构体的域的操作（例如， </a:t>
            </a:r>
            <a:r>
              <a:rPr lang="en-US" altLang="zh-CN" b="1" smtClean="0"/>
              <a:t>A[i][j] = A[i][j] + 10</a:t>
            </a:r>
            <a:r>
              <a:rPr lang="zh-CN" altLang="en-US" b="1" smtClean="0"/>
              <a:t>）</a:t>
            </a:r>
          </a:p>
          <a:p>
            <a:pPr lvl="1"/>
            <a:r>
              <a:rPr lang="zh-CN" altLang="en-US" b="1" smtClean="0"/>
              <a:t>随着程序被编译，这些访问操作展开成多步低级算术运算</a:t>
            </a:r>
          </a:p>
          <a:p>
            <a:pPr lvl="1"/>
            <a:r>
              <a:rPr lang="zh-CN" altLang="en-US" b="1" smtClean="0"/>
              <a:t>对同一个数据结构的多次访问导致许多公共的低级运算</a:t>
            </a:r>
          </a:p>
          <a:p>
            <a:pPr lvl="1"/>
            <a:r>
              <a:rPr lang="zh-CN" altLang="en-US" b="1" smtClean="0"/>
              <a:t>程序员没有办法删除这些冗余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17571">
                                            <p:txEl>
                                              <p:pRg st="3" end="3"/>
                                            </p:txEl>
                                          </p:spTgt>
                                        </p:tgtEl>
                                        <p:attrNameLst>
                                          <p:attrName>style.visibility</p:attrName>
                                        </p:attrNameLst>
                                      </p:cBhvr>
                                      <p:to>
                                        <p:strVal val="visible"/>
                                      </p:to>
                                    </p:set>
                                    <p:animEffect transition="in" filter="box(in)">
                                      <p:cBhvr>
                                        <p:cTn id="7" dur="500"/>
                                        <p:tgtEl>
                                          <p:spTgt spid="151757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17571">
                                            <p:txEl>
                                              <p:pRg st="4" end="4"/>
                                            </p:txEl>
                                          </p:spTgt>
                                        </p:tgtEl>
                                        <p:attrNameLst>
                                          <p:attrName>style.visibility</p:attrName>
                                        </p:attrNameLst>
                                      </p:cBhvr>
                                      <p:to>
                                        <p:strVal val="visible"/>
                                      </p:to>
                                    </p:set>
                                    <p:animEffect transition="in" filter="box(in)">
                                      <p:cBhvr>
                                        <p:cTn id="12" dur="500"/>
                                        <p:tgtEl>
                                          <p:spTgt spid="151757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17571">
                                            <p:txEl>
                                              <p:pRg st="5" end="5"/>
                                            </p:txEl>
                                          </p:spTgt>
                                        </p:tgtEl>
                                        <p:attrNameLst>
                                          <p:attrName>style.visibility</p:attrName>
                                        </p:attrNameLst>
                                      </p:cBhvr>
                                      <p:to>
                                        <p:strVal val="visible"/>
                                      </p:to>
                                    </p:set>
                                    <p:animEffect transition="in" filter="box(in)">
                                      <p:cBhvr>
                                        <p:cTn id="17" dur="500"/>
                                        <p:tgtEl>
                                          <p:spTgt spid="15175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41987" name="Rectangle 3"/>
          <p:cNvSpPr>
            <a:spLocks noGrp="1" noChangeArrowheads="1"/>
          </p:cNvSpPr>
          <p:nvPr>
            <p:ph idx="1"/>
          </p:nvPr>
        </p:nvSpPr>
        <p:spPr>
          <a:xfrm>
            <a:off x="287338" y="1438275"/>
            <a:ext cx="8564562" cy="5181600"/>
          </a:xfrm>
          <a:noFill/>
        </p:spPr>
        <p:txBody>
          <a:bodyPr/>
          <a:lstStyle/>
          <a:p>
            <a:pPr>
              <a:spcBef>
                <a:spcPct val="10000"/>
              </a:spcBef>
            </a:pPr>
            <a:r>
              <a:rPr lang="en-US" altLang="zh-CN" b="1" i="1" smtClean="0"/>
              <a:t>gen</a:t>
            </a:r>
            <a:r>
              <a:rPr lang="zh-CN" altLang="en-US" b="1" smtClean="0"/>
              <a:t>和</a:t>
            </a:r>
            <a:r>
              <a:rPr lang="en-US" altLang="zh-CN" b="1" i="1" smtClean="0"/>
              <a:t>kill</a:t>
            </a:r>
            <a:r>
              <a:rPr lang="zh-CN" altLang="en-US" b="1" smtClean="0"/>
              <a:t>分别表示一个基本块生成和注销的定值</a:t>
            </a:r>
          </a:p>
        </p:txBody>
      </p:sp>
      <p:grpSp>
        <p:nvGrpSpPr>
          <p:cNvPr id="41988" name="Group 4"/>
          <p:cNvGrpSpPr>
            <a:grpSpLocks/>
          </p:cNvGrpSpPr>
          <p:nvPr/>
        </p:nvGrpSpPr>
        <p:grpSpPr bwMode="auto">
          <a:xfrm>
            <a:off x="5219700" y="2276475"/>
            <a:ext cx="3290888" cy="4038600"/>
            <a:chOff x="1488" y="1104"/>
            <a:chExt cx="2073" cy="2544"/>
          </a:xfrm>
        </p:grpSpPr>
        <p:graphicFrame>
          <p:nvGraphicFramePr>
            <p:cNvPr id="41993" name="Object 5"/>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42012" name="公式" r:id="rId4" imgW="114151" imgH="215619" progId="Equation.3">
                    <p:embed/>
                  </p:oleObj>
                </mc:Choice>
                <mc:Fallback>
                  <p:oleObj name="公式" r:id="rId4" imgW="114151" imgH="21561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4" name="Object 6"/>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42013" name="公式" r:id="rId6" imgW="114151" imgH="215619" progId="Equation.3">
                    <p:embed/>
                  </p:oleObj>
                </mc:Choice>
                <mc:Fallback>
                  <p:oleObj name="公式" r:id="rId6" imgW="114151" imgH="21561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5" name="Rectangle 7"/>
            <p:cNvSpPr>
              <a:spLocks noChangeArrowheads="1"/>
            </p:cNvSpPr>
            <p:nvPr/>
          </p:nvSpPr>
          <p:spPr bwMode="auto">
            <a:xfrm>
              <a:off x="1837" y="1170"/>
              <a:ext cx="1284" cy="5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1</a:t>
              </a:r>
              <a:r>
                <a:rPr lang="en-US" altLang="zh-CN" sz="2400"/>
                <a:t>:  i = m </a:t>
              </a:r>
              <a:r>
                <a:rPr lang="en-US" altLang="zh-CN" sz="2400">
                  <a:sym typeface="Symbol" pitchFamily="18" charset="2"/>
                </a:rPr>
                <a:t></a:t>
              </a:r>
              <a:r>
                <a:rPr lang="en-US" altLang="zh-CN" sz="2400"/>
                <a:t>1</a:t>
              </a:r>
            </a:p>
            <a:p>
              <a:pPr algn="just">
                <a:lnSpc>
                  <a:spcPct val="80000"/>
                </a:lnSpc>
              </a:pPr>
              <a:r>
                <a:rPr lang="en-US" altLang="zh-CN" sz="2400" i="1"/>
                <a:t>d</a:t>
              </a:r>
              <a:r>
                <a:rPr lang="en-US" altLang="zh-CN" sz="2400" baseline="-25000"/>
                <a:t>2</a:t>
              </a:r>
              <a:r>
                <a:rPr lang="en-US" altLang="zh-CN" sz="2400"/>
                <a:t>:  j = n</a:t>
              </a:r>
            </a:p>
            <a:p>
              <a:pPr algn="just">
                <a:lnSpc>
                  <a:spcPct val="80000"/>
                </a:lnSpc>
              </a:pPr>
              <a:r>
                <a:rPr lang="en-US" altLang="zh-CN" sz="2400" i="1"/>
                <a:t>d</a:t>
              </a:r>
              <a:r>
                <a:rPr lang="en-US" altLang="zh-CN" sz="2400" baseline="-25000"/>
                <a:t>3</a:t>
              </a:r>
              <a:r>
                <a:rPr lang="en-US" altLang="zh-CN" sz="2400"/>
                <a:t>:  a = u1</a:t>
              </a:r>
            </a:p>
          </p:txBody>
        </p:sp>
        <p:sp>
          <p:nvSpPr>
            <p:cNvPr id="41996" name="Rectangle 8"/>
            <p:cNvSpPr>
              <a:spLocks noChangeArrowheads="1"/>
            </p:cNvSpPr>
            <p:nvPr/>
          </p:nvSpPr>
          <p:spPr bwMode="auto">
            <a:xfrm>
              <a:off x="3168" y="1104"/>
              <a:ext cx="39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1</a:t>
              </a:r>
              <a:endParaRPr lang="en-US" altLang="zh-CN" sz="2400"/>
            </a:p>
          </p:txBody>
        </p:sp>
        <p:sp>
          <p:nvSpPr>
            <p:cNvPr id="41997" name="Rectangle 9"/>
            <p:cNvSpPr>
              <a:spLocks noChangeArrowheads="1"/>
            </p:cNvSpPr>
            <p:nvPr/>
          </p:nvSpPr>
          <p:spPr bwMode="auto">
            <a:xfrm>
              <a:off x="3120" y="196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41998" name="Line 10"/>
            <p:cNvSpPr>
              <a:spLocks noChangeShapeType="1"/>
            </p:cNvSpPr>
            <p:nvPr/>
          </p:nvSpPr>
          <p:spPr bwMode="auto">
            <a:xfrm>
              <a:off x="2452" y="1742"/>
              <a:ext cx="0" cy="29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1999" name="Rectangle 11"/>
            <p:cNvSpPr>
              <a:spLocks noChangeArrowheads="1"/>
            </p:cNvSpPr>
            <p:nvPr/>
          </p:nvSpPr>
          <p:spPr bwMode="auto">
            <a:xfrm>
              <a:off x="1697" y="3384"/>
              <a:ext cx="1307" cy="2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7</a:t>
              </a:r>
              <a:r>
                <a:rPr lang="en-US" altLang="zh-CN" sz="2400"/>
                <a:t>:  i = u3</a:t>
              </a:r>
              <a:endParaRPr lang="en-US" altLang="zh-CN" sz="2400" baseline="-25000"/>
            </a:p>
          </p:txBody>
        </p:sp>
        <p:sp>
          <p:nvSpPr>
            <p:cNvPr id="42000" name="Rectangle 12"/>
            <p:cNvSpPr>
              <a:spLocks noChangeArrowheads="1"/>
            </p:cNvSpPr>
            <p:nvPr/>
          </p:nvSpPr>
          <p:spPr bwMode="auto">
            <a:xfrm>
              <a:off x="3072" y="3264"/>
              <a:ext cx="35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42001" name="Rectangle 13"/>
            <p:cNvSpPr>
              <a:spLocks noChangeArrowheads="1"/>
            </p:cNvSpPr>
            <p:nvPr/>
          </p:nvSpPr>
          <p:spPr bwMode="auto">
            <a:xfrm>
              <a:off x="1776" y="2016"/>
              <a:ext cx="1306" cy="4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4</a:t>
              </a:r>
              <a:r>
                <a:rPr lang="en-US" altLang="zh-CN" sz="2400"/>
                <a:t>:  i = i + 1</a:t>
              </a:r>
            </a:p>
            <a:p>
              <a:pPr algn="just">
                <a:lnSpc>
                  <a:spcPct val="80000"/>
                </a:lnSpc>
              </a:pPr>
              <a:r>
                <a:rPr lang="en-US" altLang="zh-CN" sz="2400" i="1"/>
                <a:t>d</a:t>
              </a:r>
              <a:r>
                <a:rPr lang="en-US" altLang="zh-CN" sz="2400" baseline="-25000"/>
                <a:t>5</a:t>
              </a:r>
              <a:r>
                <a:rPr lang="en-US" altLang="zh-CN" sz="2400"/>
                <a:t>:  j = j </a:t>
              </a:r>
              <a:r>
                <a:rPr lang="en-US" altLang="zh-CN" sz="2400">
                  <a:sym typeface="Symbol" pitchFamily="18" charset="2"/>
                </a:rPr>
                <a:t></a:t>
              </a:r>
              <a:r>
                <a:rPr lang="en-US" altLang="zh-CN" sz="2400"/>
                <a:t> 1</a:t>
              </a:r>
            </a:p>
          </p:txBody>
        </p:sp>
        <p:sp>
          <p:nvSpPr>
            <p:cNvPr id="42002" name="Rectangle 14"/>
            <p:cNvSpPr>
              <a:spLocks noChangeArrowheads="1"/>
            </p:cNvSpPr>
            <p:nvPr/>
          </p:nvSpPr>
          <p:spPr bwMode="auto">
            <a:xfrm>
              <a:off x="1488" y="2736"/>
              <a:ext cx="1296"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6</a:t>
              </a:r>
              <a:r>
                <a:rPr lang="en-US" altLang="zh-CN" sz="2400"/>
                <a:t>:  a = u2</a:t>
              </a:r>
            </a:p>
          </p:txBody>
        </p:sp>
        <p:sp>
          <p:nvSpPr>
            <p:cNvPr id="42003" name="Line 15"/>
            <p:cNvSpPr>
              <a:spLocks noChangeShapeType="1"/>
            </p:cNvSpPr>
            <p:nvPr/>
          </p:nvSpPr>
          <p:spPr bwMode="auto">
            <a:xfrm flipH="1">
              <a:off x="1824" y="2448"/>
              <a:ext cx="504" cy="28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2004" name="Line 16"/>
            <p:cNvSpPr>
              <a:spLocks noChangeShapeType="1"/>
            </p:cNvSpPr>
            <p:nvPr/>
          </p:nvSpPr>
          <p:spPr bwMode="auto">
            <a:xfrm>
              <a:off x="2880" y="2448"/>
              <a:ext cx="6" cy="95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2005" name="Freeform 17"/>
            <p:cNvSpPr>
              <a:spLocks/>
            </p:cNvSpPr>
            <p:nvPr/>
          </p:nvSpPr>
          <p:spPr bwMode="auto">
            <a:xfrm>
              <a:off x="3019" y="1846"/>
              <a:ext cx="525" cy="1767"/>
            </a:xfrm>
            <a:custGeom>
              <a:avLst/>
              <a:gdLst>
                <a:gd name="T0" fmla="*/ 0 w 525"/>
                <a:gd name="T1" fmla="*/ 1757 h 1767"/>
                <a:gd name="T2" fmla="*/ 283 w 525"/>
                <a:gd name="T3" fmla="*/ 1704 h 1767"/>
                <a:gd name="T4" fmla="*/ 450 w 525"/>
                <a:gd name="T5" fmla="*/ 1380 h 1767"/>
                <a:gd name="T6" fmla="*/ 502 w 525"/>
                <a:gd name="T7" fmla="*/ 908 h 1767"/>
                <a:gd name="T8" fmla="*/ 314 w 525"/>
                <a:gd name="T9" fmla="*/ 123 h 1767"/>
                <a:gd name="T10" fmla="*/ 9 w 525"/>
                <a:gd name="T11" fmla="*/ 167 h 17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5" h="1767">
                  <a:moveTo>
                    <a:pt x="0" y="1757"/>
                  </a:moveTo>
                  <a:cubicBezTo>
                    <a:pt x="47" y="1748"/>
                    <a:pt x="208" y="1767"/>
                    <a:pt x="283" y="1704"/>
                  </a:cubicBezTo>
                  <a:cubicBezTo>
                    <a:pt x="358" y="1641"/>
                    <a:pt x="414" y="1513"/>
                    <a:pt x="450" y="1380"/>
                  </a:cubicBezTo>
                  <a:cubicBezTo>
                    <a:pt x="486" y="1247"/>
                    <a:pt x="525" y="1117"/>
                    <a:pt x="502" y="908"/>
                  </a:cubicBezTo>
                  <a:cubicBezTo>
                    <a:pt x="479" y="699"/>
                    <a:pt x="396" y="246"/>
                    <a:pt x="314" y="123"/>
                  </a:cubicBezTo>
                  <a:cubicBezTo>
                    <a:pt x="232" y="0"/>
                    <a:pt x="73" y="158"/>
                    <a:pt x="9" y="16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6" name="Line 18"/>
            <p:cNvSpPr>
              <a:spLocks noChangeShapeType="1"/>
            </p:cNvSpPr>
            <p:nvPr/>
          </p:nvSpPr>
          <p:spPr bwMode="auto">
            <a:xfrm>
              <a:off x="1824" y="3072"/>
              <a:ext cx="552" cy="31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2007" name="Rectangle 19"/>
            <p:cNvSpPr>
              <a:spLocks noChangeArrowheads="1"/>
            </p:cNvSpPr>
            <p:nvPr/>
          </p:nvSpPr>
          <p:spPr bwMode="auto">
            <a:xfrm>
              <a:off x="2880" y="268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grpSp>
      <p:sp>
        <p:nvSpPr>
          <p:cNvPr id="41989" name="Rectangle 22"/>
          <p:cNvSpPr>
            <a:spLocks noChangeArrowheads="1"/>
          </p:cNvSpPr>
          <p:nvPr/>
        </p:nvSpPr>
        <p:spPr bwMode="auto">
          <a:xfrm>
            <a:off x="827088" y="2420938"/>
            <a:ext cx="358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1</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3</a:t>
            </a:r>
            <a:r>
              <a:rPr lang="en-US" altLang="zh-CN" sz="2800"/>
              <a:t>}</a:t>
            </a:r>
          </a:p>
          <a:p>
            <a:pPr algn="just"/>
            <a:r>
              <a:rPr lang="en-US" altLang="zh-CN" sz="2800" i="1"/>
              <a:t>kill</a:t>
            </a:r>
            <a:r>
              <a:rPr lang="en-US" altLang="zh-CN" sz="2800"/>
              <a:t> [</a:t>
            </a:r>
            <a:r>
              <a:rPr lang="en-US" altLang="zh-CN" sz="2800" i="1"/>
              <a:t>B</a:t>
            </a:r>
            <a:r>
              <a:rPr lang="en-US" altLang="zh-CN" sz="2800" baseline="-25000"/>
              <a:t>1</a:t>
            </a:r>
            <a:r>
              <a:rPr lang="en-US" altLang="zh-CN" sz="2800"/>
              <a:t>]={</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 </a:t>
            </a:r>
            <a:r>
              <a:rPr lang="en-US" altLang="zh-CN" sz="2800" i="1"/>
              <a:t>d</a:t>
            </a:r>
            <a:r>
              <a:rPr lang="en-US" altLang="zh-CN" sz="2800" baseline="-25000"/>
              <a:t>6</a:t>
            </a:r>
            <a:r>
              <a:rPr lang="en-US" altLang="zh-CN" sz="2800"/>
              <a:t>, </a:t>
            </a:r>
            <a:r>
              <a:rPr lang="en-US" altLang="zh-CN" sz="2800" i="1"/>
              <a:t>d</a:t>
            </a:r>
            <a:r>
              <a:rPr lang="en-US" altLang="zh-CN" sz="2800" baseline="-25000"/>
              <a:t>7</a:t>
            </a:r>
            <a:r>
              <a:rPr lang="en-US" altLang="zh-CN" sz="2800"/>
              <a:t>}</a:t>
            </a:r>
          </a:p>
        </p:txBody>
      </p:sp>
      <p:sp>
        <p:nvSpPr>
          <p:cNvPr id="1830935" name="Rectangle 23"/>
          <p:cNvSpPr>
            <a:spLocks noChangeArrowheads="1"/>
          </p:cNvSpPr>
          <p:nvPr/>
        </p:nvSpPr>
        <p:spPr bwMode="auto">
          <a:xfrm>
            <a:off x="827088" y="3500438"/>
            <a:ext cx="342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a:t>
            </a:r>
          </a:p>
          <a:p>
            <a:pPr algn="just"/>
            <a:r>
              <a:rPr lang="en-US" altLang="zh-CN" sz="2800" i="1"/>
              <a:t>kill</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7</a:t>
            </a:r>
            <a:r>
              <a:rPr lang="en-US" altLang="zh-CN" sz="2800"/>
              <a:t>}</a:t>
            </a:r>
          </a:p>
        </p:txBody>
      </p:sp>
      <p:sp>
        <p:nvSpPr>
          <p:cNvPr id="1830936" name="Rectangle 24"/>
          <p:cNvSpPr>
            <a:spLocks noChangeArrowheads="1"/>
          </p:cNvSpPr>
          <p:nvPr/>
        </p:nvSpPr>
        <p:spPr bwMode="auto">
          <a:xfrm>
            <a:off x="827088" y="4581525"/>
            <a:ext cx="2362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6</a:t>
            </a:r>
            <a:r>
              <a:rPr lang="en-US" altLang="zh-CN" sz="2800"/>
              <a:t>}</a:t>
            </a:r>
          </a:p>
          <a:p>
            <a:pPr algn="just"/>
            <a:r>
              <a:rPr lang="en-US" altLang="zh-CN" sz="2800" i="1"/>
              <a:t>kill</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3</a:t>
            </a:r>
            <a:r>
              <a:rPr lang="en-US" altLang="zh-CN" sz="2800"/>
              <a:t>}</a:t>
            </a:r>
          </a:p>
        </p:txBody>
      </p:sp>
      <p:sp>
        <p:nvSpPr>
          <p:cNvPr id="1830937" name="Rectangle 25"/>
          <p:cNvSpPr>
            <a:spLocks noChangeArrowheads="1"/>
          </p:cNvSpPr>
          <p:nvPr/>
        </p:nvSpPr>
        <p:spPr bwMode="auto">
          <a:xfrm>
            <a:off x="827088" y="5610225"/>
            <a:ext cx="297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7</a:t>
            </a:r>
            <a:r>
              <a:rPr lang="en-US" altLang="zh-CN" sz="2800"/>
              <a:t>}</a:t>
            </a:r>
          </a:p>
          <a:p>
            <a:pPr algn="just"/>
            <a:r>
              <a:rPr lang="en-US" altLang="zh-CN" sz="2800" i="1"/>
              <a:t>kill</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4</a:t>
            </a:r>
            <a:r>
              <a:rPr lang="en-US" altLang="zh-CN"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30935"/>
                                        </p:tgtEl>
                                        <p:attrNameLst>
                                          <p:attrName>style.visibility</p:attrName>
                                        </p:attrNameLst>
                                      </p:cBhvr>
                                      <p:to>
                                        <p:strVal val="visible"/>
                                      </p:to>
                                    </p:set>
                                    <p:animEffect transition="in" filter="box(in)">
                                      <p:cBhvr>
                                        <p:cTn id="7" dur="500"/>
                                        <p:tgtEl>
                                          <p:spTgt spid="18309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30936"/>
                                        </p:tgtEl>
                                        <p:attrNameLst>
                                          <p:attrName>style.visibility</p:attrName>
                                        </p:attrNameLst>
                                      </p:cBhvr>
                                      <p:to>
                                        <p:strVal val="visible"/>
                                      </p:to>
                                    </p:set>
                                    <p:animEffect transition="in" filter="box(in)">
                                      <p:cBhvr>
                                        <p:cTn id="12" dur="500"/>
                                        <p:tgtEl>
                                          <p:spTgt spid="18309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30937"/>
                                        </p:tgtEl>
                                        <p:attrNameLst>
                                          <p:attrName>style.visibility</p:attrName>
                                        </p:attrNameLst>
                                      </p:cBhvr>
                                      <p:to>
                                        <p:strVal val="visible"/>
                                      </p:to>
                                    </p:set>
                                    <p:animEffect transition="in" filter="box(in)">
                                      <p:cBhvr>
                                        <p:cTn id="17" dur="500"/>
                                        <p:tgtEl>
                                          <p:spTgt spid="1830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0935" grpId="0"/>
      <p:bldP spid="1830936" grpId="0"/>
      <p:bldP spid="18309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1835011" name="Rectangle 3"/>
          <p:cNvSpPr>
            <a:spLocks noGrp="1" noChangeArrowheads="1"/>
          </p:cNvSpPr>
          <p:nvPr>
            <p:ph idx="1"/>
          </p:nvPr>
        </p:nvSpPr>
        <p:spPr>
          <a:xfrm>
            <a:off x="287338" y="1438275"/>
            <a:ext cx="8564562" cy="5181600"/>
          </a:xfrm>
          <a:noFill/>
        </p:spPr>
        <p:txBody>
          <a:bodyPr/>
          <a:lstStyle/>
          <a:p>
            <a:r>
              <a:rPr lang="zh-CN" altLang="en-US" b="1" smtClean="0"/>
              <a:t>基本块的</a:t>
            </a:r>
            <a:r>
              <a:rPr lang="en-US" altLang="zh-CN" b="1" i="1" smtClean="0"/>
              <a:t>gen</a:t>
            </a:r>
            <a:r>
              <a:rPr lang="zh-CN" altLang="en-US" b="1" smtClean="0"/>
              <a:t>和</a:t>
            </a:r>
            <a:r>
              <a:rPr lang="en-US" altLang="zh-CN" b="1" i="1" smtClean="0"/>
              <a:t>kill</a:t>
            </a:r>
            <a:r>
              <a:rPr lang="zh-CN" altLang="en-US" b="1" smtClean="0"/>
              <a:t>是怎样计算的</a:t>
            </a:r>
          </a:p>
          <a:p>
            <a:pPr lvl="1">
              <a:lnSpc>
                <a:spcPct val="90000"/>
              </a:lnSpc>
              <a:spcBef>
                <a:spcPct val="10000"/>
              </a:spcBef>
            </a:pPr>
            <a:r>
              <a:rPr lang="zh-CN" altLang="en-US" b="1" smtClean="0"/>
              <a:t>对三地址指令 </a:t>
            </a:r>
            <a:r>
              <a:rPr lang="en-US" altLang="zh-CN" b="1" i="1" smtClean="0"/>
              <a:t>d</a:t>
            </a:r>
            <a:r>
              <a:rPr lang="en-US" altLang="zh-CN" b="1" smtClean="0"/>
              <a:t>: u = v + w</a:t>
            </a:r>
            <a:r>
              <a:rPr lang="zh-CN" altLang="en-US" b="1" smtClean="0"/>
              <a:t>，它的状态迁移函数是</a:t>
            </a:r>
          </a:p>
          <a:p>
            <a:pPr lvl="1">
              <a:lnSpc>
                <a:spcPct val="90000"/>
              </a:lnSpc>
              <a:spcBef>
                <a:spcPct val="10000"/>
              </a:spcBef>
              <a:buFontTx/>
              <a:buNone/>
            </a:pPr>
            <a:r>
              <a:rPr lang="zh-CN" altLang="en-US" smtClean="0"/>
              <a:t>		  </a:t>
            </a:r>
            <a:r>
              <a:rPr lang="en-US" altLang="zh-CN" b="1" i="1" smtClean="0"/>
              <a:t>f</a:t>
            </a:r>
            <a:r>
              <a:rPr lang="en-US" altLang="zh-CN" b="1" i="1" baseline="-25000" smtClean="0"/>
              <a:t>d</a:t>
            </a:r>
            <a:r>
              <a:rPr lang="en-US" altLang="zh-CN" b="1" smtClean="0"/>
              <a:t>(</a:t>
            </a:r>
            <a:r>
              <a:rPr lang="en-US" altLang="zh-CN" b="1" i="1" smtClean="0"/>
              <a:t>x</a:t>
            </a:r>
            <a:r>
              <a:rPr lang="en-US" altLang="zh-CN" b="1" smtClean="0"/>
              <a:t>) = </a:t>
            </a:r>
            <a:r>
              <a:rPr lang="en-US" altLang="zh-CN" b="1" i="1" smtClean="0"/>
              <a:t>gen</a:t>
            </a:r>
            <a:r>
              <a:rPr lang="en-US" altLang="zh-CN" b="1" i="1" baseline="-25000" smtClean="0"/>
              <a:t>d</a:t>
            </a:r>
            <a:r>
              <a:rPr lang="en-US" altLang="zh-CN" b="1" smtClean="0"/>
              <a:t> </a:t>
            </a:r>
            <a:r>
              <a:rPr lang="en-US" altLang="zh-CN" b="1" smtClean="0">
                <a:sym typeface="Symbol" pitchFamily="18" charset="2"/>
              </a:rPr>
              <a:t></a:t>
            </a:r>
            <a:r>
              <a:rPr lang="en-US" altLang="zh-CN" b="1" smtClean="0"/>
              <a:t> (</a:t>
            </a:r>
            <a:r>
              <a:rPr lang="en-US" altLang="zh-CN" b="1" i="1" smtClean="0"/>
              <a:t>x</a:t>
            </a:r>
            <a:r>
              <a:rPr lang="en-US" altLang="zh-CN" b="1" smtClean="0"/>
              <a:t> </a:t>
            </a:r>
            <a:r>
              <a:rPr lang="en-US" altLang="zh-CN" b="1" smtClean="0">
                <a:sym typeface="Symbol" pitchFamily="18" charset="2"/>
              </a:rPr>
              <a:t></a:t>
            </a:r>
            <a:r>
              <a:rPr lang="en-US" altLang="zh-CN" b="1" smtClean="0"/>
              <a:t> </a:t>
            </a:r>
            <a:r>
              <a:rPr lang="en-US" altLang="zh-CN" b="1" i="1" smtClean="0"/>
              <a:t>kill</a:t>
            </a:r>
            <a:r>
              <a:rPr lang="en-US" altLang="zh-CN" b="1" i="1" baseline="-25000" smtClean="0"/>
              <a:t>d</a:t>
            </a:r>
            <a:r>
              <a:rPr lang="en-US" altLang="zh-CN" b="1" smtClean="0"/>
              <a:t>)</a:t>
            </a:r>
            <a:endParaRPr lang="en-US" altLang="zh-CN" smtClean="0"/>
          </a:p>
          <a:p>
            <a:pPr lvl="1">
              <a:lnSpc>
                <a:spcPct val="90000"/>
              </a:lnSpc>
              <a:spcBef>
                <a:spcPct val="10000"/>
              </a:spcBef>
            </a:pPr>
            <a:r>
              <a:rPr lang="zh-CN" altLang="en-US" b="1" smtClean="0"/>
              <a:t>若：</a:t>
            </a:r>
            <a:r>
              <a:rPr lang="en-US" altLang="zh-CN" b="1" i="1" smtClean="0"/>
              <a:t>f</a:t>
            </a:r>
            <a:r>
              <a:rPr lang="en-US" altLang="zh-CN" b="1" baseline="-25000" smtClean="0"/>
              <a:t>1</a:t>
            </a:r>
            <a:r>
              <a:rPr lang="en-US" altLang="zh-CN" b="1" smtClean="0"/>
              <a:t>(</a:t>
            </a:r>
            <a:r>
              <a:rPr lang="en-US" altLang="zh-CN" b="1" i="1" smtClean="0"/>
              <a:t>x</a:t>
            </a:r>
            <a:r>
              <a:rPr lang="en-US" altLang="zh-CN" b="1" smtClean="0"/>
              <a:t>) = </a:t>
            </a:r>
            <a:r>
              <a:rPr lang="en-US" altLang="zh-CN" b="1" i="1" smtClean="0"/>
              <a:t>gen</a:t>
            </a:r>
            <a:r>
              <a:rPr lang="en-US" altLang="zh-CN" b="1" baseline="-25000" smtClean="0"/>
              <a:t>1</a:t>
            </a:r>
            <a:r>
              <a:rPr lang="en-US" altLang="zh-CN" b="1" smtClean="0"/>
              <a:t> </a:t>
            </a:r>
            <a:r>
              <a:rPr lang="en-US" altLang="zh-CN" b="1" smtClean="0">
                <a:sym typeface="Symbol" pitchFamily="18" charset="2"/>
              </a:rPr>
              <a:t></a:t>
            </a:r>
            <a:r>
              <a:rPr lang="en-US" altLang="zh-CN" b="1" smtClean="0"/>
              <a:t> (</a:t>
            </a:r>
            <a:r>
              <a:rPr lang="en-US" altLang="zh-CN" b="1" i="1" smtClean="0"/>
              <a:t>x</a:t>
            </a:r>
            <a:r>
              <a:rPr lang="en-US" altLang="zh-CN" b="1" smtClean="0"/>
              <a:t> </a:t>
            </a:r>
            <a:r>
              <a:rPr lang="en-US" altLang="zh-CN" b="1" smtClean="0">
                <a:sym typeface="Symbol" pitchFamily="18" charset="2"/>
              </a:rPr>
              <a:t></a:t>
            </a:r>
            <a:r>
              <a:rPr lang="en-US" altLang="zh-CN" b="1" smtClean="0"/>
              <a:t> </a:t>
            </a:r>
            <a:r>
              <a:rPr lang="en-US" altLang="zh-CN" b="1" i="1" smtClean="0"/>
              <a:t>kill</a:t>
            </a:r>
            <a:r>
              <a:rPr lang="en-US" altLang="zh-CN" b="1" baseline="-25000" smtClean="0"/>
              <a:t>1</a:t>
            </a:r>
            <a:r>
              <a:rPr lang="en-US" altLang="zh-CN" b="1" smtClean="0"/>
              <a:t>),  </a:t>
            </a:r>
            <a:r>
              <a:rPr lang="en-US" altLang="zh-CN" b="1" i="1" smtClean="0"/>
              <a:t>f</a:t>
            </a:r>
            <a:r>
              <a:rPr lang="en-US" altLang="zh-CN" b="1" baseline="-25000" smtClean="0"/>
              <a:t>2</a:t>
            </a:r>
            <a:r>
              <a:rPr lang="en-US" altLang="zh-CN" b="1" smtClean="0"/>
              <a:t>(</a:t>
            </a:r>
            <a:r>
              <a:rPr lang="en-US" altLang="zh-CN" b="1" i="1" smtClean="0"/>
              <a:t>x</a:t>
            </a:r>
            <a:r>
              <a:rPr lang="en-US" altLang="zh-CN" b="1" smtClean="0"/>
              <a:t>) = </a:t>
            </a:r>
            <a:r>
              <a:rPr lang="en-US" altLang="zh-CN" b="1" i="1" smtClean="0"/>
              <a:t>gen</a:t>
            </a:r>
            <a:r>
              <a:rPr lang="en-US" altLang="zh-CN" b="1" baseline="-25000" smtClean="0"/>
              <a:t>2</a:t>
            </a:r>
            <a:r>
              <a:rPr lang="en-US" altLang="zh-CN" b="1" smtClean="0"/>
              <a:t> </a:t>
            </a:r>
            <a:r>
              <a:rPr lang="en-US" altLang="zh-CN" b="1" smtClean="0">
                <a:sym typeface="Symbol" pitchFamily="18" charset="2"/>
              </a:rPr>
              <a:t></a:t>
            </a:r>
            <a:r>
              <a:rPr lang="en-US" altLang="zh-CN" b="1" smtClean="0"/>
              <a:t> (</a:t>
            </a:r>
            <a:r>
              <a:rPr lang="en-US" altLang="zh-CN" b="1" i="1" smtClean="0"/>
              <a:t>x</a:t>
            </a:r>
            <a:r>
              <a:rPr lang="en-US" altLang="zh-CN" b="1" smtClean="0"/>
              <a:t> </a:t>
            </a:r>
            <a:r>
              <a:rPr lang="en-US" altLang="zh-CN" b="1" smtClean="0">
                <a:sym typeface="Symbol" pitchFamily="18" charset="2"/>
              </a:rPr>
              <a:t></a:t>
            </a:r>
            <a:r>
              <a:rPr lang="en-US" altLang="zh-CN" b="1" smtClean="0"/>
              <a:t> </a:t>
            </a:r>
            <a:r>
              <a:rPr lang="en-US" altLang="zh-CN" b="1" i="1" smtClean="0"/>
              <a:t>kill</a:t>
            </a:r>
            <a:r>
              <a:rPr lang="en-US" altLang="zh-CN" b="1" baseline="-25000" smtClean="0"/>
              <a:t>2</a:t>
            </a:r>
            <a:r>
              <a:rPr lang="en-US" altLang="zh-CN" b="1" smtClean="0"/>
              <a:t>)</a:t>
            </a:r>
          </a:p>
          <a:p>
            <a:pPr lvl="1">
              <a:lnSpc>
                <a:spcPct val="90000"/>
              </a:lnSpc>
              <a:buFontTx/>
              <a:buNone/>
            </a:pPr>
            <a:r>
              <a:rPr lang="en-US" altLang="zh-CN" b="1" i="1" smtClean="0"/>
              <a:t>	</a:t>
            </a:r>
            <a:r>
              <a:rPr lang="zh-CN" altLang="en-US" b="1" smtClean="0"/>
              <a:t>则： </a:t>
            </a:r>
            <a:r>
              <a:rPr lang="en-US" altLang="zh-CN" b="1" i="1" smtClean="0"/>
              <a:t>f</a:t>
            </a:r>
            <a:r>
              <a:rPr lang="en-US" altLang="zh-CN" b="1" baseline="-25000" smtClean="0"/>
              <a:t>2</a:t>
            </a:r>
            <a:r>
              <a:rPr lang="en-US" altLang="zh-CN" b="1" smtClean="0"/>
              <a:t>(</a:t>
            </a:r>
            <a:r>
              <a:rPr lang="en-US" altLang="zh-CN" b="1" i="1" smtClean="0"/>
              <a:t>f</a:t>
            </a:r>
            <a:r>
              <a:rPr lang="en-US" altLang="zh-CN" b="1" baseline="-25000" smtClean="0"/>
              <a:t>1</a:t>
            </a:r>
            <a:r>
              <a:rPr lang="en-US" altLang="zh-CN" b="1" smtClean="0"/>
              <a:t>(</a:t>
            </a:r>
            <a:r>
              <a:rPr lang="en-US" altLang="zh-CN" b="1" i="1" smtClean="0"/>
              <a:t>x</a:t>
            </a:r>
            <a:r>
              <a:rPr lang="en-US" altLang="zh-CN" b="1" smtClean="0"/>
              <a:t>)) = </a:t>
            </a:r>
            <a:r>
              <a:rPr lang="en-US" altLang="zh-CN" b="1" i="1" smtClean="0"/>
              <a:t>gen</a:t>
            </a:r>
            <a:r>
              <a:rPr lang="en-US" altLang="zh-CN" b="1" baseline="-25000" smtClean="0"/>
              <a:t>2</a:t>
            </a:r>
            <a:r>
              <a:rPr lang="en-US" altLang="zh-CN" b="1" smtClean="0"/>
              <a:t> </a:t>
            </a:r>
            <a:r>
              <a:rPr lang="en-US" altLang="zh-CN" b="1" smtClean="0">
                <a:sym typeface="Symbol" pitchFamily="18" charset="2"/>
              </a:rPr>
              <a:t></a:t>
            </a:r>
            <a:r>
              <a:rPr lang="en-US" altLang="zh-CN" b="1" smtClean="0"/>
              <a:t> (</a:t>
            </a:r>
            <a:r>
              <a:rPr lang="en-US" altLang="zh-CN" b="1" i="1" smtClean="0"/>
              <a:t>gen</a:t>
            </a:r>
            <a:r>
              <a:rPr lang="en-US" altLang="zh-CN" b="1" baseline="-25000" smtClean="0"/>
              <a:t>1</a:t>
            </a:r>
            <a:r>
              <a:rPr lang="en-US" altLang="zh-CN" b="1" smtClean="0"/>
              <a:t> </a:t>
            </a:r>
            <a:r>
              <a:rPr lang="en-US" altLang="zh-CN" b="1" smtClean="0">
                <a:sym typeface="Symbol" pitchFamily="18" charset="2"/>
              </a:rPr>
              <a:t></a:t>
            </a:r>
            <a:r>
              <a:rPr lang="en-US" altLang="zh-CN" b="1" smtClean="0"/>
              <a:t> (</a:t>
            </a:r>
            <a:r>
              <a:rPr lang="en-US" altLang="zh-CN" b="1" i="1" smtClean="0"/>
              <a:t>x</a:t>
            </a:r>
            <a:r>
              <a:rPr lang="en-US" altLang="zh-CN" b="1" smtClean="0"/>
              <a:t> </a:t>
            </a:r>
            <a:r>
              <a:rPr lang="en-US" altLang="zh-CN" b="1" smtClean="0">
                <a:sym typeface="Symbol" pitchFamily="18" charset="2"/>
              </a:rPr>
              <a:t></a:t>
            </a:r>
            <a:r>
              <a:rPr lang="en-US" altLang="zh-CN" b="1" smtClean="0"/>
              <a:t> </a:t>
            </a:r>
            <a:r>
              <a:rPr lang="en-US" altLang="zh-CN" b="1" i="1" smtClean="0"/>
              <a:t>kill</a:t>
            </a:r>
            <a:r>
              <a:rPr lang="en-US" altLang="zh-CN" b="1" baseline="-25000" smtClean="0"/>
              <a:t>1</a:t>
            </a:r>
            <a:r>
              <a:rPr lang="en-US" altLang="zh-CN" b="1" smtClean="0"/>
              <a:t>) </a:t>
            </a:r>
            <a:r>
              <a:rPr lang="en-US" altLang="zh-CN" b="1" smtClean="0">
                <a:sym typeface="Symbol" pitchFamily="18" charset="2"/>
              </a:rPr>
              <a:t></a:t>
            </a:r>
            <a:r>
              <a:rPr lang="en-US" altLang="zh-CN" b="1" smtClean="0"/>
              <a:t> </a:t>
            </a:r>
            <a:r>
              <a:rPr lang="en-US" altLang="zh-CN" b="1" i="1" smtClean="0"/>
              <a:t>kill</a:t>
            </a:r>
            <a:r>
              <a:rPr lang="en-US" altLang="zh-CN" b="1" baseline="-25000" smtClean="0"/>
              <a:t>2</a:t>
            </a:r>
            <a:r>
              <a:rPr lang="en-US" altLang="zh-CN" b="1" smtClean="0"/>
              <a:t>)</a:t>
            </a:r>
          </a:p>
          <a:p>
            <a:pPr lvl="1">
              <a:lnSpc>
                <a:spcPct val="90000"/>
              </a:lnSpc>
              <a:buFontTx/>
              <a:buNone/>
            </a:pPr>
            <a:r>
              <a:rPr lang="en-US" altLang="zh-CN" b="1" smtClean="0"/>
              <a:t>			= (</a:t>
            </a:r>
            <a:r>
              <a:rPr lang="en-US" altLang="zh-CN" b="1" i="1" smtClean="0"/>
              <a:t>gen</a:t>
            </a:r>
            <a:r>
              <a:rPr lang="en-US" altLang="zh-CN" b="1" baseline="-25000" smtClean="0"/>
              <a:t>2</a:t>
            </a:r>
            <a:r>
              <a:rPr lang="en-US" altLang="zh-CN" b="1" smtClean="0"/>
              <a:t> </a:t>
            </a:r>
            <a:r>
              <a:rPr lang="en-US" altLang="zh-CN" b="1" smtClean="0">
                <a:sym typeface="Symbol" pitchFamily="18" charset="2"/>
              </a:rPr>
              <a:t></a:t>
            </a:r>
            <a:r>
              <a:rPr lang="en-US" altLang="zh-CN" b="1" smtClean="0"/>
              <a:t> (</a:t>
            </a:r>
            <a:r>
              <a:rPr lang="en-US" altLang="zh-CN" b="1" i="1" smtClean="0"/>
              <a:t>gen</a:t>
            </a:r>
            <a:r>
              <a:rPr lang="en-US" altLang="zh-CN" b="1" baseline="-25000" smtClean="0"/>
              <a:t>1</a:t>
            </a:r>
            <a:r>
              <a:rPr lang="en-US" altLang="zh-CN" b="1" smtClean="0"/>
              <a:t> </a:t>
            </a:r>
            <a:r>
              <a:rPr lang="en-US" altLang="zh-CN" b="1" smtClean="0">
                <a:sym typeface="Symbol" pitchFamily="18" charset="2"/>
              </a:rPr>
              <a:t></a:t>
            </a:r>
            <a:r>
              <a:rPr lang="en-US" altLang="zh-CN" b="1" smtClean="0"/>
              <a:t> </a:t>
            </a:r>
            <a:r>
              <a:rPr lang="en-US" altLang="zh-CN" b="1" i="1" smtClean="0"/>
              <a:t>kill</a:t>
            </a:r>
            <a:r>
              <a:rPr lang="en-US" altLang="zh-CN" b="1" baseline="-25000" smtClean="0"/>
              <a:t>2</a:t>
            </a:r>
            <a:r>
              <a:rPr lang="en-US" altLang="zh-CN" b="1" smtClean="0"/>
              <a:t>)) </a:t>
            </a:r>
            <a:r>
              <a:rPr lang="en-US" altLang="zh-CN" b="1" smtClean="0">
                <a:sym typeface="Symbol" pitchFamily="18" charset="2"/>
              </a:rPr>
              <a:t></a:t>
            </a:r>
            <a:r>
              <a:rPr lang="en-US" altLang="zh-CN" b="1" smtClean="0"/>
              <a:t> (</a:t>
            </a:r>
            <a:r>
              <a:rPr lang="en-US" altLang="zh-CN" b="1" i="1" smtClean="0"/>
              <a:t>x</a:t>
            </a:r>
            <a:r>
              <a:rPr lang="en-US" altLang="zh-CN" b="1" smtClean="0">
                <a:sym typeface="Symbol" pitchFamily="18" charset="2"/>
              </a:rPr>
              <a:t></a:t>
            </a:r>
            <a:r>
              <a:rPr lang="en-US" altLang="zh-CN" b="1" smtClean="0"/>
              <a:t> (</a:t>
            </a:r>
            <a:r>
              <a:rPr lang="en-US" altLang="zh-CN" b="1" i="1" smtClean="0"/>
              <a:t>kill</a:t>
            </a:r>
            <a:r>
              <a:rPr lang="en-US" altLang="zh-CN" b="1" baseline="-25000" smtClean="0"/>
              <a:t>1</a:t>
            </a:r>
            <a:r>
              <a:rPr lang="en-US" altLang="zh-CN" b="1" smtClean="0"/>
              <a:t> </a:t>
            </a:r>
            <a:r>
              <a:rPr lang="en-US" altLang="zh-CN" b="1" smtClean="0">
                <a:sym typeface="Symbol" pitchFamily="18" charset="2"/>
              </a:rPr>
              <a:t></a:t>
            </a:r>
            <a:r>
              <a:rPr lang="en-US" altLang="zh-CN" b="1" i="1" smtClean="0"/>
              <a:t> kill</a:t>
            </a:r>
            <a:r>
              <a:rPr lang="en-US" altLang="zh-CN" b="1" baseline="-25000" smtClean="0"/>
              <a:t>2</a:t>
            </a:r>
            <a:r>
              <a:rPr lang="en-US" altLang="zh-CN" b="1" smtClean="0"/>
              <a:t>))</a:t>
            </a:r>
          </a:p>
          <a:p>
            <a:pPr lvl="1">
              <a:lnSpc>
                <a:spcPct val="90000"/>
              </a:lnSpc>
            </a:pPr>
            <a:r>
              <a:rPr lang="zh-CN" altLang="en-US" b="1" smtClean="0"/>
              <a:t>若基本块</a:t>
            </a:r>
            <a:r>
              <a:rPr lang="en-US" altLang="zh-CN" b="1" i="1" smtClean="0"/>
              <a:t>B</a:t>
            </a:r>
            <a:r>
              <a:rPr lang="zh-CN" altLang="en-US" b="1" smtClean="0"/>
              <a:t>有</a:t>
            </a:r>
            <a:r>
              <a:rPr lang="en-US" altLang="zh-CN" b="1" i="1" smtClean="0"/>
              <a:t>n</a:t>
            </a:r>
            <a:r>
              <a:rPr lang="zh-CN" altLang="en-US" b="1" smtClean="0"/>
              <a:t>条三地址指令</a:t>
            </a:r>
            <a:endParaRPr lang="zh-CN" altLang="en-US" b="1" i="1" smtClean="0"/>
          </a:p>
          <a:p>
            <a:pPr lvl="1">
              <a:lnSpc>
                <a:spcPct val="90000"/>
              </a:lnSpc>
              <a:buFontTx/>
              <a:buNone/>
            </a:pPr>
            <a:r>
              <a:rPr lang="en-US" altLang="zh-CN" b="1" i="1" smtClean="0"/>
              <a:t>	kill</a:t>
            </a:r>
            <a:r>
              <a:rPr lang="en-US" altLang="zh-CN" b="1" i="1" baseline="-25000" smtClean="0"/>
              <a:t>B</a:t>
            </a:r>
            <a:r>
              <a:rPr lang="en-US" altLang="zh-CN" b="1" smtClean="0"/>
              <a:t> = </a:t>
            </a:r>
            <a:r>
              <a:rPr lang="en-US" altLang="zh-CN" b="1" i="1" smtClean="0"/>
              <a:t>kill</a:t>
            </a:r>
            <a:r>
              <a:rPr lang="en-US" altLang="zh-CN" b="1" baseline="-25000" smtClean="0"/>
              <a:t>1</a:t>
            </a:r>
            <a:r>
              <a:rPr lang="en-US" altLang="zh-CN" b="1" i="1" smtClean="0"/>
              <a:t> </a:t>
            </a:r>
            <a:r>
              <a:rPr lang="en-US" altLang="zh-CN" b="1" smtClean="0">
                <a:sym typeface="Symbol" pitchFamily="18" charset="2"/>
              </a:rPr>
              <a:t></a:t>
            </a:r>
            <a:r>
              <a:rPr lang="en-US" altLang="zh-CN" b="1" smtClean="0"/>
              <a:t> </a:t>
            </a:r>
            <a:r>
              <a:rPr lang="en-US" altLang="zh-CN" b="1" i="1" smtClean="0"/>
              <a:t>kill</a:t>
            </a:r>
            <a:r>
              <a:rPr lang="en-US" altLang="zh-CN" b="1" baseline="-25000" smtClean="0"/>
              <a:t>2</a:t>
            </a:r>
            <a:r>
              <a:rPr lang="en-US" altLang="zh-CN" b="1" i="1" smtClean="0"/>
              <a:t> </a:t>
            </a:r>
            <a:r>
              <a:rPr lang="en-US" altLang="zh-CN" b="1" smtClean="0">
                <a:sym typeface="Symbol" pitchFamily="18" charset="2"/>
              </a:rPr>
              <a:t></a:t>
            </a:r>
            <a:r>
              <a:rPr lang="en-US" altLang="zh-CN" b="1" smtClean="0"/>
              <a:t> …</a:t>
            </a:r>
            <a:r>
              <a:rPr lang="en-US" altLang="zh-CN" b="1" smtClean="0">
                <a:sym typeface="Symbol" pitchFamily="18" charset="2"/>
              </a:rPr>
              <a:t></a:t>
            </a:r>
            <a:r>
              <a:rPr lang="en-US" altLang="zh-CN" b="1" smtClean="0"/>
              <a:t> </a:t>
            </a:r>
            <a:r>
              <a:rPr lang="en-US" altLang="zh-CN" b="1" i="1" smtClean="0"/>
              <a:t>kill</a:t>
            </a:r>
            <a:r>
              <a:rPr lang="en-US" altLang="zh-CN" b="1" i="1" baseline="-25000" smtClean="0"/>
              <a:t>n</a:t>
            </a:r>
            <a:r>
              <a:rPr lang="en-US" altLang="zh-CN" smtClean="0"/>
              <a:t> </a:t>
            </a:r>
          </a:p>
          <a:p>
            <a:pPr lvl="1">
              <a:lnSpc>
                <a:spcPct val="90000"/>
              </a:lnSpc>
              <a:buFontTx/>
              <a:buNone/>
            </a:pPr>
            <a:r>
              <a:rPr lang="en-US" altLang="zh-CN" b="1" i="1" smtClean="0"/>
              <a:t>	gen</a:t>
            </a:r>
            <a:r>
              <a:rPr lang="en-US" altLang="zh-CN" b="1" i="1" baseline="-25000" smtClean="0"/>
              <a:t>B</a:t>
            </a:r>
            <a:r>
              <a:rPr lang="en-US" altLang="zh-CN" b="1" i="1" smtClean="0"/>
              <a:t> </a:t>
            </a:r>
            <a:r>
              <a:rPr lang="en-US" altLang="zh-CN" b="1" smtClean="0"/>
              <a:t>= </a:t>
            </a:r>
            <a:r>
              <a:rPr lang="en-US" altLang="zh-CN" b="1" i="1" smtClean="0"/>
              <a:t>gen</a:t>
            </a:r>
            <a:r>
              <a:rPr lang="en-US" altLang="zh-CN" b="1" i="1" baseline="-25000" smtClean="0"/>
              <a:t>n</a:t>
            </a:r>
            <a:r>
              <a:rPr lang="en-US" altLang="zh-CN" b="1" i="1" smtClean="0"/>
              <a:t> </a:t>
            </a:r>
            <a:r>
              <a:rPr lang="en-US" altLang="zh-CN" b="1" smtClean="0">
                <a:sym typeface="Symbol" pitchFamily="18" charset="2"/>
              </a:rPr>
              <a:t></a:t>
            </a:r>
            <a:r>
              <a:rPr lang="en-US" altLang="zh-CN" b="1" smtClean="0"/>
              <a:t> (</a:t>
            </a:r>
            <a:r>
              <a:rPr lang="en-US" altLang="zh-CN" b="1" i="1" smtClean="0"/>
              <a:t>gen</a:t>
            </a:r>
            <a:r>
              <a:rPr lang="en-US" altLang="zh-CN" b="1" i="1" baseline="-25000" smtClean="0"/>
              <a:t>n</a:t>
            </a:r>
            <a:r>
              <a:rPr lang="en-US" altLang="zh-CN" b="1" baseline="-25000" smtClean="0">
                <a:sym typeface="Symbol" pitchFamily="18" charset="2"/>
              </a:rPr>
              <a:t></a:t>
            </a:r>
            <a:r>
              <a:rPr lang="en-US" altLang="zh-CN" b="1" baseline="-25000" smtClean="0"/>
              <a:t>1</a:t>
            </a:r>
            <a:r>
              <a:rPr lang="en-US" altLang="zh-CN" b="1" smtClean="0"/>
              <a:t> </a:t>
            </a:r>
            <a:r>
              <a:rPr lang="en-US" altLang="zh-CN" b="1" smtClean="0">
                <a:sym typeface="Symbol" pitchFamily="18" charset="2"/>
              </a:rPr>
              <a:t></a:t>
            </a:r>
            <a:r>
              <a:rPr lang="en-US" altLang="zh-CN" b="1" i="1" smtClean="0"/>
              <a:t> kill</a:t>
            </a:r>
            <a:r>
              <a:rPr lang="en-US" altLang="zh-CN" b="1" i="1" baseline="-25000" smtClean="0"/>
              <a:t>n</a:t>
            </a:r>
            <a:r>
              <a:rPr lang="en-US" altLang="zh-CN" b="1" smtClean="0"/>
              <a:t>) </a:t>
            </a:r>
            <a:r>
              <a:rPr lang="en-US" altLang="zh-CN" b="1" smtClean="0">
                <a:sym typeface="Symbol" pitchFamily="18" charset="2"/>
              </a:rPr>
              <a:t></a:t>
            </a:r>
            <a:r>
              <a:rPr lang="en-US" altLang="zh-CN" b="1" i="1" smtClean="0"/>
              <a:t> </a:t>
            </a:r>
            <a:r>
              <a:rPr lang="en-US" altLang="zh-CN" b="1" smtClean="0"/>
              <a:t>(</a:t>
            </a:r>
            <a:r>
              <a:rPr lang="en-US" altLang="zh-CN" b="1" i="1" smtClean="0"/>
              <a:t>gen</a:t>
            </a:r>
            <a:r>
              <a:rPr lang="en-US" altLang="zh-CN" b="1" i="1" baseline="-25000" smtClean="0"/>
              <a:t>n</a:t>
            </a:r>
            <a:r>
              <a:rPr lang="en-US" altLang="zh-CN" b="1" baseline="-25000" smtClean="0">
                <a:sym typeface="Symbol" pitchFamily="18" charset="2"/>
              </a:rPr>
              <a:t></a:t>
            </a:r>
            <a:r>
              <a:rPr lang="en-US" altLang="zh-CN" b="1" baseline="-25000" smtClean="0"/>
              <a:t>2</a:t>
            </a:r>
            <a:r>
              <a:rPr lang="en-US" altLang="zh-CN" b="1" i="1" smtClean="0"/>
              <a:t> </a:t>
            </a:r>
            <a:r>
              <a:rPr lang="en-US" altLang="zh-CN" b="1" smtClean="0">
                <a:sym typeface="Symbol" pitchFamily="18" charset="2"/>
              </a:rPr>
              <a:t></a:t>
            </a:r>
            <a:r>
              <a:rPr lang="en-US" altLang="zh-CN" b="1" smtClean="0"/>
              <a:t> </a:t>
            </a:r>
            <a:r>
              <a:rPr lang="en-US" altLang="zh-CN" b="1" i="1" smtClean="0"/>
              <a:t>kill</a:t>
            </a:r>
            <a:r>
              <a:rPr lang="en-US" altLang="zh-CN" b="1" i="1" baseline="-25000" smtClean="0"/>
              <a:t>n</a:t>
            </a:r>
            <a:r>
              <a:rPr lang="en-US" altLang="zh-CN" b="1" baseline="-25000" smtClean="0">
                <a:sym typeface="Symbol" pitchFamily="18" charset="2"/>
              </a:rPr>
              <a:t></a:t>
            </a:r>
            <a:r>
              <a:rPr lang="en-US" altLang="zh-CN" b="1" baseline="-25000" smtClean="0"/>
              <a:t>1</a:t>
            </a:r>
            <a:r>
              <a:rPr lang="en-US" altLang="zh-CN" b="1" i="1" smtClean="0"/>
              <a:t> </a:t>
            </a:r>
            <a:r>
              <a:rPr lang="en-US" altLang="zh-CN" b="1" smtClean="0">
                <a:sym typeface="Symbol" pitchFamily="18" charset="2"/>
              </a:rPr>
              <a:t></a:t>
            </a:r>
            <a:r>
              <a:rPr lang="en-US" altLang="zh-CN" b="1" smtClean="0"/>
              <a:t> </a:t>
            </a:r>
          </a:p>
          <a:p>
            <a:pPr lvl="1">
              <a:lnSpc>
                <a:spcPct val="90000"/>
              </a:lnSpc>
              <a:buFontTx/>
              <a:buNone/>
            </a:pPr>
            <a:r>
              <a:rPr lang="en-US" altLang="zh-CN" b="1" smtClean="0"/>
              <a:t>		          </a:t>
            </a:r>
            <a:r>
              <a:rPr lang="en-US" altLang="zh-CN" b="1" i="1" smtClean="0"/>
              <a:t>kill</a:t>
            </a:r>
            <a:r>
              <a:rPr lang="en-US" altLang="zh-CN" b="1" i="1" baseline="-25000" smtClean="0"/>
              <a:t>n</a:t>
            </a:r>
            <a:r>
              <a:rPr lang="en-US" altLang="zh-CN" b="1" smtClean="0"/>
              <a:t>) </a:t>
            </a:r>
            <a:r>
              <a:rPr lang="en-US" altLang="zh-CN" b="1" smtClean="0">
                <a:sym typeface="Symbol" pitchFamily="18" charset="2"/>
              </a:rPr>
              <a:t></a:t>
            </a:r>
            <a:r>
              <a:rPr lang="en-US" altLang="zh-CN" b="1" smtClean="0"/>
              <a:t> … </a:t>
            </a:r>
            <a:r>
              <a:rPr lang="en-US" altLang="zh-CN" b="1" smtClean="0">
                <a:sym typeface="Symbol" pitchFamily="18" charset="2"/>
              </a:rPr>
              <a:t></a:t>
            </a:r>
            <a:r>
              <a:rPr lang="en-US" altLang="zh-CN" b="1" smtClean="0"/>
              <a:t> (</a:t>
            </a:r>
            <a:r>
              <a:rPr lang="en-US" altLang="zh-CN" b="1" i="1" smtClean="0"/>
              <a:t>gen</a:t>
            </a:r>
            <a:r>
              <a:rPr lang="en-US" altLang="zh-CN" b="1" baseline="-25000" smtClean="0"/>
              <a:t>1</a:t>
            </a:r>
            <a:r>
              <a:rPr lang="en-US" altLang="zh-CN" b="1" i="1" smtClean="0"/>
              <a:t> </a:t>
            </a:r>
            <a:r>
              <a:rPr lang="en-US" altLang="zh-CN" b="1" smtClean="0">
                <a:sym typeface="Symbol" pitchFamily="18" charset="2"/>
              </a:rPr>
              <a:t></a:t>
            </a:r>
            <a:r>
              <a:rPr lang="en-US" altLang="zh-CN" b="1" i="1" smtClean="0"/>
              <a:t>kill</a:t>
            </a:r>
            <a:r>
              <a:rPr lang="en-US" altLang="zh-CN" b="1" baseline="-25000" smtClean="0"/>
              <a:t>2</a:t>
            </a:r>
            <a:r>
              <a:rPr lang="en-US" altLang="zh-CN" b="1" i="1" smtClean="0"/>
              <a:t> </a:t>
            </a:r>
            <a:r>
              <a:rPr lang="en-US" altLang="zh-CN" b="1" smtClean="0">
                <a:sym typeface="Symbol" pitchFamily="18" charset="2"/>
              </a:rPr>
              <a:t></a:t>
            </a:r>
            <a:r>
              <a:rPr lang="en-US" altLang="zh-CN" b="1" smtClean="0"/>
              <a:t> </a:t>
            </a:r>
            <a:r>
              <a:rPr lang="en-US" altLang="zh-CN" b="1" i="1" smtClean="0"/>
              <a:t>kill</a:t>
            </a:r>
            <a:r>
              <a:rPr lang="en-US" altLang="zh-CN" b="1" baseline="-25000" smtClean="0"/>
              <a:t>3</a:t>
            </a:r>
            <a:r>
              <a:rPr lang="en-US" altLang="zh-CN" b="1" i="1" smtClean="0"/>
              <a:t> </a:t>
            </a:r>
            <a:r>
              <a:rPr lang="en-US" altLang="zh-CN" b="1" smtClean="0">
                <a:sym typeface="Symbol" pitchFamily="18" charset="2"/>
              </a:rPr>
              <a:t></a:t>
            </a:r>
            <a:r>
              <a:rPr lang="en-US" altLang="zh-CN" b="1" smtClean="0"/>
              <a:t> … </a:t>
            </a:r>
            <a:r>
              <a:rPr lang="en-US" altLang="zh-CN" b="1" smtClean="0">
                <a:sym typeface="Symbol" pitchFamily="18" charset="2"/>
              </a:rPr>
              <a:t></a:t>
            </a:r>
            <a:r>
              <a:rPr lang="en-US" altLang="zh-CN" b="1" smtClean="0"/>
              <a:t> </a:t>
            </a:r>
            <a:r>
              <a:rPr lang="en-US" altLang="zh-CN" b="1" i="1" smtClean="0"/>
              <a:t>kill</a:t>
            </a:r>
            <a:r>
              <a:rPr lang="en-US" altLang="zh-CN" b="1" i="1" baseline="-25000" smtClean="0"/>
              <a:t>n</a:t>
            </a:r>
            <a:r>
              <a:rPr lang="en-US" altLang="zh-CN" b="1" smtClean="0"/>
              <a:t>) </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35011">
                                            <p:txEl>
                                              <p:pRg st="3" end="3"/>
                                            </p:txEl>
                                          </p:spTgt>
                                        </p:tgtEl>
                                        <p:attrNameLst>
                                          <p:attrName>style.visibility</p:attrName>
                                        </p:attrNameLst>
                                      </p:cBhvr>
                                      <p:to>
                                        <p:strVal val="visible"/>
                                      </p:to>
                                    </p:set>
                                    <p:animEffect transition="in" filter="box(in)">
                                      <p:cBhvr>
                                        <p:cTn id="7" dur="500"/>
                                        <p:tgtEl>
                                          <p:spTgt spid="1835011">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35011">
                                            <p:txEl>
                                              <p:pRg st="4" end="4"/>
                                            </p:txEl>
                                          </p:spTgt>
                                        </p:tgtEl>
                                        <p:attrNameLst>
                                          <p:attrName>style.visibility</p:attrName>
                                        </p:attrNameLst>
                                      </p:cBhvr>
                                      <p:to>
                                        <p:strVal val="visible"/>
                                      </p:to>
                                    </p:set>
                                    <p:animEffect transition="in" filter="box(in)">
                                      <p:cBhvr>
                                        <p:cTn id="10" dur="500"/>
                                        <p:tgtEl>
                                          <p:spTgt spid="1835011">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35011">
                                            <p:txEl>
                                              <p:pRg st="5" end="5"/>
                                            </p:txEl>
                                          </p:spTgt>
                                        </p:tgtEl>
                                        <p:attrNameLst>
                                          <p:attrName>style.visibility</p:attrName>
                                        </p:attrNameLst>
                                      </p:cBhvr>
                                      <p:to>
                                        <p:strVal val="visible"/>
                                      </p:to>
                                    </p:set>
                                    <p:animEffect transition="in" filter="box(in)">
                                      <p:cBhvr>
                                        <p:cTn id="13" dur="500"/>
                                        <p:tgtEl>
                                          <p:spTgt spid="1835011">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835011">
                                            <p:txEl>
                                              <p:pRg st="6" end="6"/>
                                            </p:txEl>
                                          </p:spTgt>
                                        </p:tgtEl>
                                        <p:attrNameLst>
                                          <p:attrName>style.visibility</p:attrName>
                                        </p:attrNameLst>
                                      </p:cBhvr>
                                      <p:to>
                                        <p:strVal val="visible"/>
                                      </p:to>
                                    </p:set>
                                    <p:animEffect transition="in" filter="box(in)">
                                      <p:cBhvr>
                                        <p:cTn id="18" dur="500"/>
                                        <p:tgtEl>
                                          <p:spTgt spid="1835011">
                                            <p:txEl>
                                              <p:pRg st="6" end="6"/>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835011">
                                            <p:txEl>
                                              <p:pRg st="7" end="7"/>
                                            </p:txEl>
                                          </p:spTgt>
                                        </p:tgtEl>
                                        <p:attrNameLst>
                                          <p:attrName>style.visibility</p:attrName>
                                        </p:attrNameLst>
                                      </p:cBhvr>
                                      <p:to>
                                        <p:strVal val="visible"/>
                                      </p:to>
                                    </p:set>
                                    <p:animEffect transition="in" filter="box(in)">
                                      <p:cBhvr>
                                        <p:cTn id="21" dur="500"/>
                                        <p:tgtEl>
                                          <p:spTgt spid="1835011">
                                            <p:txEl>
                                              <p:pRg st="7" end="7"/>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835011">
                                            <p:txEl>
                                              <p:pRg st="8" end="8"/>
                                            </p:txEl>
                                          </p:spTgt>
                                        </p:tgtEl>
                                        <p:attrNameLst>
                                          <p:attrName>style.visibility</p:attrName>
                                        </p:attrNameLst>
                                      </p:cBhvr>
                                      <p:to>
                                        <p:strVal val="visible"/>
                                      </p:to>
                                    </p:set>
                                    <p:animEffect transition="in" filter="box(in)">
                                      <p:cBhvr>
                                        <p:cTn id="24" dur="500"/>
                                        <p:tgtEl>
                                          <p:spTgt spid="1835011">
                                            <p:txEl>
                                              <p:pRg st="8" end="8"/>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835011">
                                            <p:txEl>
                                              <p:pRg st="9" end="9"/>
                                            </p:txEl>
                                          </p:spTgt>
                                        </p:tgtEl>
                                        <p:attrNameLst>
                                          <p:attrName>style.visibility</p:attrName>
                                        </p:attrNameLst>
                                      </p:cBhvr>
                                      <p:to>
                                        <p:strVal val="visible"/>
                                      </p:to>
                                    </p:set>
                                    <p:animEffect transition="in" filter="box(in)">
                                      <p:cBhvr>
                                        <p:cTn id="27" dur="500"/>
                                        <p:tgtEl>
                                          <p:spTgt spid="18350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1613827" name="Rectangle 3"/>
          <p:cNvSpPr>
            <a:spLocks noGrp="1" noChangeArrowheads="1"/>
          </p:cNvSpPr>
          <p:nvPr>
            <p:ph idx="1"/>
          </p:nvPr>
        </p:nvSpPr>
        <p:spPr>
          <a:xfrm>
            <a:off x="287338" y="1438275"/>
            <a:ext cx="8564562" cy="5326063"/>
          </a:xfrm>
        </p:spPr>
        <p:txBody>
          <a:bodyPr/>
          <a:lstStyle/>
          <a:p>
            <a:r>
              <a:rPr lang="zh-CN" altLang="en-US" b="1" smtClean="0"/>
              <a:t>到达</a:t>
            </a:r>
            <a:r>
              <a:rPr lang="zh-CN" altLang="en-US" b="1" smtClean="0">
                <a:latin typeface="宋体" pitchFamily="2" charset="-122"/>
              </a:rPr>
              <a:t>-</a:t>
            </a:r>
            <a:r>
              <a:rPr lang="zh-CN" altLang="en-US" b="1" smtClean="0"/>
              <a:t>定值的数据流等式</a:t>
            </a:r>
          </a:p>
          <a:p>
            <a:pPr lvl="1">
              <a:spcBef>
                <a:spcPct val="15000"/>
              </a:spcBef>
            </a:pPr>
            <a:r>
              <a:rPr lang="en-US" altLang="zh-CN" b="1" i="1" smtClean="0"/>
              <a:t> gen</a:t>
            </a:r>
            <a:r>
              <a:rPr lang="en-US" altLang="zh-CN" b="1" i="1" baseline="-25000" smtClean="0"/>
              <a:t>B</a:t>
            </a:r>
            <a:r>
              <a:rPr lang="en-US" altLang="zh-CN" b="1" smtClean="0"/>
              <a:t>：</a:t>
            </a:r>
            <a:r>
              <a:rPr lang="en-US" altLang="zh-CN" b="1" i="1" smtClean="0"/>
              <a:t>B</a:t>
            </a:r>
            <a:r>
              <a:rPr lang="zh-CN" altLang="en-US" b="1" smtClean="0"/>
              <a:t>中能到达</a:t>
            </a:r>
            <a:r>
              <a:rPr lang="en-US" altLang="zh-CN" b="1" i="1" smtClean="0"/>
              <a:t>B</a:t>
            </a:r>
            <a:r>
              <a:rPr lang="zh-CN" altLang="en-US" b="1" smtClean="0"/>
              <a:t>的结束点的定值语句</a:t>
            </a:r>
          </a:p>
          <a:p>
            <a:pPr lvl="1">
              <a:spcBef>
                <a:spcPct val="15000"/>
              </a:spcBef>
            </a:pPr>
            <a:r>
              <a:rPr lang="en-US" altLang="zh-CN" b="1" i="1" smtClean="0"/>
              <a:t> kill</a:t>
            </a:r>
            <a:r>
              <a:rPr lang="en-US" altLang="zh-CN" b="1" i="1" baseline="-25000" smtClean="0"/>
              <a:t>B</a:t>
            </a:r>
            <a:r>
              <a:rPr lang="en-US" altLang="zh-CN" b="1" smtClean="0"/>
              <a:t>：</a:t>
            </a:r>
            <a:r>
              <a:rPr lang="zh-CN" altLang="en-US" b="1" smtClean="0"/>
              <a:t>整个程序中决不会到达</a:t>
            </a:r>
            <a:r>
              <a:rPr lang="en-US" altLang="zh-CN" b="1" i="1" smtClean="0"/>
              <a:t>B</a:t>
            </a:r>
            <a:r>
              <a:rPr lang="zh-CN" altLang="en-US" b="1" smtClean="0"/>
              <a:t>结束点的定值</a:t>
            </a:r>
          </a:p>
          <a:p>
            <a:pPr lvl="1">
              <a:spcBef>
                <a:spcPct val="15000"/>
              </a:spcBef>
            </a:pPr>
            <a:r>
              <a:rPr lang="en-US" altLang="zh-CN" b="1" i="1" smtClean="0"/>
              <a:t> </a:t>
            </a:r>
            <a:r>
              <a:rPr lang="en-US" altLang="zh-CN" b="1" smtClean="0"/>
              <a:t>IN[</a:t>
            </a:r>
            <a:r>
              <a:rPr lang="en-US" altLang="zh-CN" b="1" i="1" smtClean="0"/>
              <a:t>B</a:t>
            </a:r>
            <a:r>
              <a:rPr lang="en-US" altLang="zh-CN" b="1" smtClean="0"/>
              <a:t>]：</a:t>
            </a:r>
            <a:r>
              <a:rPr lang="zh-CN" altLang="en-US" b="1" smtClean="0"/>
              <a:t>能到达</a:t>
            </a:r>
            <a:r>
              <a:rPr lang="en-US" altLang="zh-CN" b="1" i="1" smtClean="0"/>
              <a:t>B</a:t>
            </a:r>
            <a:r>
              <a:rPr lang="zh-CN" altLang="en-US" b="1" smtClean="0"/>
              <a:t>的开始点的定值集合</a:t>
            </a:r>
          </a:p>
          <a:p>
            <a:pPr lvl="1">
              <a:spcBef>
                <a:spcPct val="15000"/>
              </a:spcBef>
            </a:pPr>
            <a:r>
              <a:rPr lang="en-US" altLang="zh-CN" b="1" i="1" smtClean="0"/>
              <a:t> </a:t>
            </a:r>
            <a:r>
              <a:rPr lang="en-US" altLang="zh-CN" b="1" smtClean="0"/>
              <a:t>OUT[</a:t>
            </a:r>
            <a:r>
              <a:rPr lang="en-US" altLang="zh-CN" b="1" i="1" smtClean="0"/>
              <a:t>B</a:t>
            </a:r>
            <a:r>
              <a:rPr lang="en-US" altLang="zh-CN" b="1" smtClean="0"/>
              <a:t>]：</a:t>
            </a:r>
            <a:r>
              <a:rPr lang="zh-CN" altLang="en-US" b="1" smtClean="0"/>
              <a:t>能到达</a:t>
            </a:r>
            <a:r>
              <a:rPr lang="en-US" altLang="zh-CN" b="1" i="1" smtClean="0"/>
              <a:t>B</a:t>
            </a:r>
            <a:r>
              <a:rPr lang="zh-CN" altLang="en-US" b="1" smtClean="0"/>
              <a:t>的结束点的定值集合</a:t>
            </a:r>
          </a:p>
          <a:p>
            <a:pPr>
              <a:spcBef>
                <a:spcPct val="15000"/>
              </a:spcBef>
              <a:buFontTx/>
              <a:buNone/>
            </a:pPr>
            <a:r>
              <a:rPr lang="zh-CN" altLang="en-US" b="1" smtClean="0"/>
              <a:t>	两组等式（根据</a:t>
            </a:r>
            <a:r>
              <a:rPr lang="en-US" altLang="zh-CN" b="1" i="1" smtClean="0"/>
              <a:t>gen</a:t>
            </a:r>
            <a:r>
              <a:rPr lang="zh-CN" altLang="en-US" b="1" smtClean="0"/>
              <a:t>和</a:t>
            </a:r>
            <a:r>
              <a:rPr lang="en-US" altLang="zh-CN" b="1" i="1" smtClean="0"/>
              <a:t>kill</a:t>
            </a:r>
            <a:r>
              <a:rPr lang="zh-CN" altLang="en-US" b="1" smtClean="0"/>
              <a:t>定义</a:t>
            </a:r>
            <a:r>
              <a:rPr lang="en-US" altLang="zh-CN" b="1" smtClean="0"/>
              <a:t>IN</a:t>
            </a:r>
            <a:r>
              <a:rPr lang="zh-CN" altLang="en-US" b="1" smtClean="0"/>
              <a:t>和</a:t>
            </a:r>
            <a:r>
              <a:rPr lang="en-US" altLang="zh-CN" b="1" smtClean="0"/>
              <a:t>OUT</a:t>
            </a:r>
            <a:r>
              <a:rPr lang="zh-CN" altLang="en-US" b="1" smtClean="0"/>
              <a:t>）</a:t>
            </a:r>
          </a:p>
          <a:p>
            <a:pPr lvl="1" algn="just">
              <a:spcBef>
                <a:spcPct val="15000"/>
              </a:spcBef>
            </a:pPr>
            <a:r>
              <a:rPr lang="en-US" altLang="zh-CN" b="1" i="1" smtClean="0"/>
              <a:t> </a:t>
            </a:r>
            <a:r>
              <a:rPr lang="en-US" altLang="zh-CN" b="1" smtClean="0"/>
              <a:t>IN[</a:t>
            </a:r>
            <a:r>
              <a:rPr lang="en-US" altLang="zh-CN" b="1" i="1" smtClean="0"/>
              <a:t>B</a:t>
            </a:r>
            <a:r>
              <a:rPr lang="en-US" altLang="zh-CN" b="1" smtClean="0"/>
              <a:t>] = </a:t>
            </a:r>
            <a:r>
              <a:rPr lang="en-US" altLang="zh-CN" b="1" smtClean="0">
                <a:sym typeface="Euclid Extra" pitchFamily="18" charset="2"/>
              </a:rPr>
              <a:t></a:t>
            </a:r>
            <a:r>
              <a:rPr lang="en-US" altLang="zh-CN" b="1" i="1" baseline="-25000" smtClean="0"/>
              <a:t>P</a:t>
            </a:r>
            <a:r>
              <a:rPr lang="zh-CN" altLang="en-US" b="1" baseline="-25000" smtClean="0"/>
              <a:t>是</a:t>
            </a:r>
            <a:r>
              <a:rPr lang="en-US" altLang="zh-CN" b="1" i="1" baseline="-25000" smtClean="0"/>
              <a:t>B</a:t>
            </a:r>
            <a:r>
              <a:rPr lang="zh-CN" altLang="en-US" b="1" baseline="-25000" smtClean="0"/>
              <a:t>的前驱</a:t>
            </a:r>
            <a:r>
              <a:rPr lang="zh-CN" altLang="en-US" sz="1800" b="1" baseline="-25000" smtClean="0"/>
              <a:t> </a:t>
            </a:r>
            <a:r>
              <a:rPr lang="en-US" altLang="zh-CN" b="1" smtClean="0"/>
              <a:t>OUT[</a:t>
            </a:r>
            <a:r>
              <a:rPr lang="en-US" altLang="zh-CN" b="1" i="1" smtClean="0"/>
              <a:t>P</a:t>
            </a:r>
            <a:r>
              <a:rPr lang="en-US" altLang="zh-CN" b="1" smtClean="0"/>
              <a:t>]</a:t>
            </a:r>
            <a:endParaRPr lang="zh-CN" altLang="en-US" b="1" smtClean="0"/>
          </a:p>
          <a:p>
            <a:pPr lvl="1">
              <a:spcBef>
                <a:spcPct val="15000"/>
              </a:spcBef>
            </a:pPr>
            <a:r>
              <a:rPr lang="en-US" altLang="zh-CN" b="1" i="1" smtClean="0"/>
              <a:t> </a:t>
            </a:r>
            <a:r>
              <a:rPr lang="en-US" altLang="zh-CN" b="1" smtClean="0"/>
              <a:t>OUT[</a:t>
            </a:r>
            <a:r>
              <a:rPr lang="en-US" altLang="zh-CN" b="1" i="1" smtClean="0"/>
              <a:t>B</a:t>
            </a:r>
            <a:r>
              <a:rPr lang="en-US" altLang="zh-CN" b="1" smtClean="0"/>
              <a:t>] = </a:t>
            </a:r>
            <a:r>
              <a:rPr lang="en-US" altLang="zh-CN" b="1" i="1" smtClean="0"/>
              <a:t>gen</a:t>
            </a:r>
            <a:r>
              <a:rPr lang="en-US" altLang="zh-CN" b="1" i="1" baseline="-25000" smtClean="0"/>
              <a:t>B</a:t>
            </a:r>
            <a:r>
              <a:rPr lang="en-US" altLang="zh-CN" b="1" smtClean="0"/>
              <a:t> </a:t>
            </a:r>
            <a:r>
              <a:rPr lang="en-US" altLang="zh-CN" b="1" smtClean="0">
                <a:sym typeface="Symbol" pitchFamily="18" charset="2"/>
              </a:rPr>
              <a:t></a:t>
            </a:r>
            <a:r>
              <a:rPr lang="en-US" altLang="zh-CN" b="1" smtClean="0"/>
              <a:t> (IN[</a:t>
            </a:r>
            <a:r>
              <a:rPr lang="en-US" altLang="zh-CN" b="1" i="1" smtClean="0"/>
              <a:t>B</a:t>
            </a:r>
            <a:r>
              <a:rPr lang="en-US" altLang="zh-CN" b="1" smtClean="0"/>
              <a:t>] </a:t>
            </a:r>
            <a:r>
              <a:rPr lang="en-US" altLang="zh-CN" b="1" smtClean="0">
                <a:sym typeface="Symbol" pitchFamily="18" charset="2"/>
              </a:rPr>
              <a:t></a:t>
            </a:r>
            <a:r>
              <a:rPr lang="en-US" altLang="zh-CN" b="1" smtClean="0"/>
              <a:t> </a:t>
            </a:r>
            <a:r>
              <a:rPr lang="en-US" altLang="zh-CN" b="1" i="1" smtClean="0"/>
              <a:t>kill</a:t>
            </a:r>
            <a:r>
              <a:rPr lang="en-US" altLang="zh-CN" b="1" i="1" baseline="-25000" smtClean="0"/>
              <a:t>B</a:t>
            </a:r>
            <a:r>
              <a:rPr lang="en-US" altLang="zh-CN" b="1" smtClean="0"/>
              <a:t>)</a:t>
            </a:r>
          </a:p>
          <a:p>
            <a:pPr lvl="1">
              <a:spcBef>
                <a:spcPct val="15000"/>
              </a:spcBef>
            </a:pPr>
            <a:r>
              <a:rPr lang="zh-CN" altLang="en-US" b="1" smtClean="0"/>
              <a:t> </a:t>
            </a:r>
            <a:r>
              <a:rPr lang="en-US" altLang="zh-CN" b="1" smtClean="0"/>
              <a:t>OUT[ENTRY] = </a:t>
            </a:r>
            <a:r>
              <a:rPr lang="en-US" altLang="zh-CN" b="1" smtClean="0">
                <a:sym typeface="Symbol" pitchFamily="18" charset="2"/>
              </a:rPr>
              <a:t></a:t>
            </a:r>
            <a:endParaRPr lang="en-US" altLang="en-US" b="1" smtClean="0">
              <a:sym typeface="Symbol" pitchFamily="18" charset="2"/>
            </a:endParaRPr>
          </a:p>
          <a:p>
            <a:pPr>
              <a:spcBef>
                <a:spcPct val="15000"/>
              </a:spcBef>
            </a:pPr>
            <a:r>
              <a:rPr lang="zh-CN" altLang="en-US" b="1" smtClean="0"/>
              <a:t>到达</a:t>
            </a:r>
            <a:r>
              <a:rPr lang="zh-CN" altLang="en-US" b="1" smtClean="0">
                <a:latin typeface="宋体" pitchFamily="2" charset="-122"/>
              </a:rPr>
              <a:t>-</a:t>
            </a:r>
            <a:r>
              <a:rPr lang="zh-CN" altLang="en-US" b="1" smtClean="0"/>
              <a:t>定值方程组的迭代求解</a:t>
            </a:r>
          </a:p>
        </p:txBody>
      </p:sp>
      <p:graphicFrame>
        <p:nvGraphicFramePr>
          <p:cNvPr id="44036"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4042" name="公式" r:id="rId4" imgW="114151" imgH="215619" progId="Equation.3">
                  <p:embed/>
                </p:oleObj>
              </mc:Choice>
              <mc:Fallback>
                <p:oleObj name="公式" r:id="rId4" imgW="114151" imgH="21561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7"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4043" name="公式" r:id="rId6" imgW="114151" imgH="215619" progId="Equation.3">
                  <p:embed/>
                </p:oleObj>
              </mc:Choice>
              <mc:Fallback>
                <p:oleObj name="公式" r:id="rId6" imgW="114151" imgH="21561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13827">
                                            <p:txEl>
                                              <p:pRg st="5" end="5"/>
                                            </p:txEl>
                                          </p:spTgt>
                                        </p:tgtEl>
                                        <p:attrNameLst>
                                          <p:attrName>style.visibility</p:attrName>
                                        </p:attrNameLst>
                                      </p:cBhvr>
                                      <p:to>
                                        <p:strVal val="visible"/>
                                      </p:to>
                                    </p:set>
                                    <p:animEffect transition="in" filter="box(in)">
                                      <p:cBhvr>
                                        <p:cTn id="7" dur="500"/>
                                        <p:tgtEl>
                                          <p:spTgt spid="1613827">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13827">
                                            <p:txEl>
                                              <p:pRg st="6" end="6"/>
                                            </p:txEl>
                                          </p:spTgt>
                                        </p:tgtEl>
                                        <p:attrNameLst>
                                          <p:attrName>style.visibility</p:attrName>
                                        </p:attrNameLst>
                                      </p:cBhvr>
                                      <p:to>
                                        <p:strVal val="visible"/>
                                      </p:to>
                                    </p:set>
                                    <p:animEffect transition="in" filter="box(in)">
                                      <p:cBhvr>
                                        <p:cTn id="10" dur="500"/>
                                        <p:tgtEl>
                                          <p:spTgt spid="1613827">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13827">
                                            <p:txEl>
                                              <p:pRg st="7" end="7"/>
                                            </p:txEl>
                                          </p:spTgt>
                                        </p:tgtEl>
                                        <p:attrNameLst>
                                          <p:attrName>style.visibility</p:attrName>
                                        </p:attrNameLst>
                                      </p:cBhvr>
                                      <p:to>
                                        <p:strVal val="visible"/>
                                      </p:to>
                                    </p:set>
                                    <p:animEffect transition="in" filter="box(in)">
                                      <p:cBhvr>
                                        <p:cTn id="13" dur="500"/>
                                        <p:tgtEl>
                                          <p:spTgt spid="1613827">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613827">
                                            <p:txEl>
                                              <p:pRg st="8" end="8"/>
                                            </p:txEl>
                                          </p:spTgt>
                                        </p:tgtEl>
                                        <p:attrNameLst>
                                          <p:attrName>style.visibility</p:attrName>
                                        </p:attrNameLst>
                                      </p:cBhvr>
                                      <p:to>
                                        <p:strVal val="visible"/>
                                      </p:to>
                                    </p:set>
                                    <p:animEffect transition="in" filter="box(in)">
                                      <p:cBhvr>
                                        <p:cTn id="16" dur="500"/>
                                        <p:tgtEl>
                                          <p:spTgt spid="1613827">
                                            <p:txEl>
                                              <p:pRg st="8" end="8"/>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613827">
                                            <p:txEl>
                                              <p:pRg st="9" end="9"/>
                                            </p:txEl>
                                          </p:spTgt>
                                        </p:tgtEl>
                                        <p:attrNameLst>
                                          <p:attrName>style.visibility</p:attrName>
                                        </p:attrNameLst>
                                      </p:cBhvr>
                                      <p:to>
                                        <p:strVal val="visible"/>
                                      </p:to>
                                    </p:set>
                                    <p:animEffect transition="in" filter="box(in)">
                                      <p:cBhvr>
                                        <p:cTn id="21" dur="500"/>
                                        <p:tgtEl>
                                          <p:spTgt spid="16138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45059" name="Rectangle 3"/>
          <p:cNvSpPr>
            <a:spLocks noGrp="1" noChangeArrowheads="1"/>
          </p:cNvSpPr>
          <p:nvPr>
            <p:ph idx="1"/>
          </p:nvPr>
        </p:nvSpPr>
        <p:spPr>
          <a:xfrm>
            <a:off x="228600" y="1447800"/>
            <a:ext cx="4343400" cy="2743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en-US" altLang="zh-CN" sz="2400" b="1" i="1" smtClean="0"/>
              <a:t>         </a:t>
            </a:r>
            <a:r>
              <a:rPr lang="en-US" altLang="zh-CN" sz="2800" b="1" smtClean="0"/>
              <a:t>IN [B]	      	OUT [B] </a:t>
            </a:r>
          </a:p>
          <a:p>
            <a:pPr algn="just">
              <a:spcBef>
                <a:spcPct val="0"/>
              </a:spcBef>
              <a:buFontTx/>
              <a:buNone/>
            </a:pPr>
            <a:r>
              <a:rPr lang="en-US" altLang="zh-CN" sz="2800" b="1" i="1" smtClean="0"/>
              <a:t>B</a:t>
            </a:r>
            <a:r>
              <a:rPr lang="en-US" altLang="zh-CN" sz="2800" b="1" baseline="-30000" smtClean="0"/>
              <a:t>1</a:t>
            </a:r>
            <a:r>
              <a:rPr lang="en-US" altLang="zh-CN" sz="2800" b="1" i="1" baseline="-30000" smtClean="0"/>
              <a:t> </a:t>
            </a:r>
            <a:r>
              <a:rPr lang="en-US" altLang="zh-CN" sz="2800" b="1" smtClean="0"/>
              <a:t>    			000 0000  </a:t>
            </a:r>
          </a:p>
          <a:p>
            <a:pPr algn="just">
              <a:spcBef>
                <a:spcPct val="0"/>
              </a:spcBef>
              <a:buFontTx/>
              <a:buNone/>
            </a:pPr>
            <a:r>
              <a:rPr lang="en-US" altLang="zh-CN" sz="2800" b="1" i="1" smtClean="0"/>
              <a:t>B</a:t>
            </a:r>
            <a:r>
              <a:rPr lang="en-US" altLang="zh-CN" sz="2800" b="1" baseline="-30000" smtClean="0"/>
              <a:t>2</a:t>
            </a:r>
            <a:r>
              <a:rPr lang="en-US" altLang="zh-CN" sz="2800" b="1" smtClean="0"/>
              <a:t>      			000 0000 </a:t>
            </a:r>
          </a:p>
          <a:p>
            <a:pPr algn="just">
              <a:spcBef>
                <a:spcPct val="0"/>
              </a:spcBef>
              <a:buFontTx/>
              <a:buNone/>
            </a:pPr>
            <a:r>
              <a:rPr lang="en-US" altLang="zh-CN" sz="2800" b="1" i="1" smtClean="0"/>
              <a:t>B</a:t>
            </a:r>
            <a:r>
              <a:rPr lang="en-US" altLang="zh-CN" sz="2800" b="1" baseline="-30000" smtClean="0"/>
              <a:t>3        			</a:t>
            </a:r>
            <a:r>
              <a:rPr lang="en-US" altLang="zh-CN" sz="2800" b="1" smtClean="0"/>
              <a:t>000 0000</a:t>
            </a:r>
            <a:r>
              <a:rPr lang="en-US" altLang="zh-CN" sz="2800" b="1" baseline="-30000" smtClean="0"/>
              <a:t> </a:t>
            </a:r>
          </a:p>
          <a:p>
            <a:pPr algn="just">
              <a:spcBef>
                <a:spcPct val="0"/>
              </a:spcBef>
              <a:buFontTx/>
              <a:buNone/>
            </a:pPr>
            <a:r>
              <a:rPr lang="en-US" altLang="zh-CN" sz="2800" b="1" i="1" smtClean="0"/>
              <a:t>B</a:t>
            </a:r>
            <a:r>
              <a:rPr lang="en-US" altLang="zh-CN" sz="2800" b="1" baseline="-30000" smtClean="0"/>
              <a:t>4 </a:t>
            </a:r>
            <a:r>
              <a:rPr lang="en-US" altLang="zh-CN" sz="2800" b="1" smtClean="0">
                <a:solidFill>
                  <a:schemeClr val="accent1"/>
                </a:solidFill>
              </a:rPr>
              <a:t>	</a:t>
            </a:r>
            <a:r>
              <a:rPr lang="en-US" altLang="zh-CN" sz="2800" b="1" baseline="-30000" smtClean="0"/>
              <a:t>      		</a:t>
            </a:r>
            <a:r>
              <a:rPr lang="en-US" altLang="zh-CN" sz="2800" b="1" smtClean="0"/>
              <a:t>000 0000</a:t>
            </a:r>
          </a:p>
        </p:txBody>
      </p:sp>
      <p:sp>
        <p:nvSpPr>
          <p:cNvPr id="45060" name="Rectangle 4"/>
          <p:cNvSpPr>
            <a:spLocks noChangeArrowheads="1"/>
          </p:cNvSpPr>
          <p:nvPr/>
        </p:nvSpPr>
        <p:spPr bwMode="auto">
          <a:xfrm>
            <a:off x="304800" y="4419600"/>
            <a:ext cx="358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1</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3</a:t>
            </a:r>
            <a:r>
              <a:rPr lang="en-US" altLang="zh-CN" sz="2800"/>
              <a:t>}</a:t>
            </a:r>
          </a:p>
          <a:p>
            <a:pPr algn="just"/>
            <a:r>
              <a:rPr lang="en-US" altLang="zh-CN" sz="2800" i="1"/>
              <a:t>kill</a:t>
            </a:r>
            <a:r>
              <a:rPr lang="en-US" altLang="zh-CN" sz="2800"/>
              <a:t> [</a:t>
            </a:r>
            <a:r>
              <a:rPr lang="en-US" altLang="zh-CN" sz="2800" i="1"/>
              <a:t>B</a:t>
            </a:r>
            <a:r>
              <a:rPr lang="en-US" altLang="zh-CN" sz="2800" baseline="-25000"/>
              <a:t>1</a:t>
            </a:r>
            <a:r>
              <a:rPr lang="en-US" altLang="zh-CN" sz="2800"/>
              <a:t>]={</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 </a:t>
            </a:r>
            <a:r>
              <a:rPr lang="en-US" altLang="zh-CN" sz="2800" i="1"/>
              <a:t>d</a:t>
            </a:r>
            <a:r>
              <a:rPr lang="en-US" altLang="zh-CN" sz="2800" baseline="-25000"/>
              <a:t>6</a:t>
            </a:r>
            <a:r>
              <a:rPr lang="en-US" altLang="zh-CN" sz="2800"/>
              <a:t>, </a:t>
            </a:r>
            <a:r>
              <a:rPr lang="en-US" altLang="zh-CN" sz="2800" i="1"/>
              <a:t>d</a:t>
            </a:r>
            <a:r>
              <a:rPr lang="en-US" altLang="zh-CN" sz="2800" baseline="-25000"/>
              <a:t>7</a:t>
            </a:r>
            <a:r>
              <a:rPr lang="en-US" altLang="zh-CN" sz="2800"/>
              <a:t>}</a:t>
            </a:r>
          </a:p>
        </p:txBody>
      </p:sp>
      <p:sp>
        <p:nvSpPr>
          <p:cNvPr id="45061" name="Rectangle 5"/>
          <p:cNvSpPr>
            <a:spLocks noChangeArrowheads="1"/>
          </p:cNvSpPr>
          <p:nvPr/>
        </p:nvSpPr>
        <p:spPr bwMode="auto">
          <a:xfrm>
            <a:off x="304800" y="5562600"/>
            <a:ext cx="342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a:t>
            </a:r>
          </a:p>
          <a:p>
            <a:pPr algn="just"/>
            <a:r>
              <a:rPr lang="en-US" altLang="zh-CN" sz="2800" i="1"/>
              <a:t>kill</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7</a:t>
            </a:r>
            <a:r>
              <a:rPr lang="en-US" altLang="zh-CN" sz="2800"/>
              <a:t>}</a:t>
            </a:r>
          </a:p>
        </p:txBody>
      </p:sp>
      <p:sp>
        <p:nvSpPr>
          <p:cNvPr id="45062" name="Rectangle 6"/>
          <p:cNvSpPr>
            <a:spLocks noChangeArrowheads="1"/>
          </p:cNvSpPr>
          <p:nvPr/>
        </p:nvSpPr>
        <p:spPr bwMode="auto">
          <a:xfrm>
            <a:off x="3733800" y="5715000"/>
            <a:ext cx="2362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6</a:t>
            </a:r>
            <a:r>
              <a:rPr lang="en-US" altLang="zh-CN" sz="2800"/>
              <a:t>}</a:t>
            </a:r>
          </a:p>
          <a:p>
            <a:pPr algn="just"/>
            <a:r>
              <a:rPr lang="en-US" altLang="zh-CN" sz="2800" i="1"/>
              <a:t>kill</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3</a:t>
            </a:r>
            <a:r>
              <a:rPr lang="en-US" altLang="zh-CN" sz="2800"/>
              <a:t>}</a:t>
            </a:r>
          </a:p>
        </p:txBody>
      </p:sp>
      <p:sp>
        <p:nvSpPr>
          <p:cNvPr id="45063" name="Rectangle 7"/>
          <p:cNvSpPr>
            <a:spLocks noChangeArrowheads="1"/>
          </p:cNvSpPr>
          <p:nvPr/>
        </p:nvSpPr>
        <p:spPr bwMode="auto">
          <a:xfrm>
            <a:off x="6172200" y="5715000"/>
            <a:ext cx="297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7</a:t>
            </a:r>
            <a:r>
              <a:rPr lang="en-US" altLang="zh-CN" sz="2800"/>
              <a:t>}</a:t>
            </a:r>
          </a:p>
          <a:p>
            <a:pPr algn="just"/>
            <a:r>
              <a:rPr lang="en-US" altLang="zh-CN" sz="2800" i="1"/>
              <a:t>kill</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4</a:t>
            </a:r>
            <a:r>
              <a:rPr lang="en-US" altLang="zh-CN" sz="2800"/>
              <a:t>}</a:t>
            </a:r>
          </a:p>
        </p:txBody>
      </p:sp>
      <p:grpSp>
        <p:nvGrpSpPr>
          <p:cNvPr id="45064" name="Group 8"/>
          <p:cNvGrpSpPr>
            <a:grpSpLocks/>
          </p:cNvGrpSpPr>
          <p:nvPr/>
        </p:nvGrpSpPr>
        <p:grpSpPr bwMode="auto">
          <a:xfrm>
            <a:off x="5029200" y="1447800"/>
            <a:ext cx="3290888" cy="4038600"/>
            <a:chOff x="1488" y="1104"/>
            <a:chExt cx="2073" cy="2544"/>
          </a:xfrm>
        </p:grpSpPr>
        <p:graphicFrame>
          <p:nvGraphicFramePr>
            <p:cNvPr id="45065" name="Object 9"/>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45084" name="公式" r:id="rId4" imgW="114151" imgH="215619" progId="Equation.3">
                    <p:embed/>
                  </p:oleObj>
                </mc:Choice>
                <mc:Fallback>
                  <p:oleObj name="公式" r:id="rId4" imgW="114151" imgH="215619"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6" name="Object 10"/>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45085" name="公式" r:id="rId6" imgW="114151" imgH="215619" progId="Equation.3">
                    <p:embed/>
                  </p:oleObj>
                </mc:Choice>
                <mc:Fallback>
                  <p:oleObj name="公式" r:id="rId6" imgW="114151" imgH="21561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7" name="Rectangle 11"/>
            <p:cNvSpPr>
              <a:spLocks noChangeArrowheads="1"/>
            </p:cNvSpPr>
            <p:nvPr/>
          </p:nvSpPr>
          <p:spPr bwMode="auto">
            <a:xfrm>
              <a:off x="1837" y="1170"/>
              <a:ext cx="1284" cy="5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1</a:t>
              </a:r>
              <a:r>
                <a:rPr lang="en-US" altLang="zh-CN" sz="2400"/>
                <a:t>:  i = m </a:t>
              </a:r>
              <a:r>
                <a:rPr lang="en-US" altLang="zh-CN" sz="2400">
                  <a:sym typeface="Symbol" pitchFamily="18" charset="2"/>
                </a:rPr>
                <a:t></a:t>
              </a:r>
              <a:r>
                <a:rPr lang="en-US" altLang="zh-CN" sz="2400"/>
                <a:t>1</a:t>
              </a:r>
            </a:p>
            <a:p>
              <a:pPr algn="just">
                <a:lnSpc>
                  <a:spcPct val="80000"/>
                </a:lnSpc>
              </a:pPr>
              <a:r>
                <a:rPr lang="en-US" altLang="zh-CN" sz="2400" i="1"/>
                <a:t>d</a:t>
              </a:r>
              <a:r>
                <a:rPr lang="en-US" altLang="zh-CN" sz="2400" baseline="-25000"/>
                <a:t>2</a:t>
              </a:r>
              <a:r>
                <a:rPr lang="en-US" altLang="zh-CN" sz="2400"/>
                <a:t>:  j = n</a:t>
              </a:r>
            </a:p>
            <a:p>
              <a:pPr algn="just">
                <a:lnSpc>
                  <a:spcPct val="80000"/>
                </a:lnSpc>
              </a:pPr>
              <a:r>
                <a:rPr lang="en-US" altLang="zh-CN" sz="2400" i="1"/>
                <a:t>d</a:t>
              </a:r>
              <a:r>
                <a:rPr lang="en-US" altLang="zh-CN" sz="2400" baseline="-25000"/>
                <a:t>3</a:t>
              </a:r>
              <a:r>
                <a:rPr lang="en-US" altLang="zh-CN" sz="2400"/>
                <a:t>:  a = u1</a:t>
              </a:r>
            </a:p>
          </p:txBody>
        </p:sp>
        <p:sp>
          <p:nvSpPr>
            <p:cNvPr id="45068" name="Rectangle 12"/>
            <p:cNvSpPr>
              <a:spLocks noChangeArrowheads="1"/>
            </p:cNvSpPr>
            <p:nvPr/>
          </p:nvSpPr>
          <p:spPr bwMode="auto">
            <a:xfrm>
              <a:off x="3168" y="1104"/>
              <a:ext cx="39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1</a:t>
              </a:r>
              <a:endParaRPr lang="en-US" altLang="zh-CN" sz="2400"/>
            </a:p>
          </p:txBody>
        </p:sp>
        <p:sp>
          <p:nvSpPr>
            <p:cNvPr id="45069" name="Rectangle 13"/>
            <p:cNvSpPr>
              <a:spLocks noChangeArrowheads="1"/>
            </p:cNvSpPr>
            <p:nvPr/>
          </p:nvSpPr>
          <p:spPr bwMode="auto">
            <a:xfrm>
              <a:off x="3120" y="196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45070" name="Line 14"/>
            <p:cNvSpPr>
              <a:spLocks noChangeShapeType="1"/>
            </p:cNvSpPr>
            <p:nvPr/>
          </p:nvSpPr>
          <p:spPr bwMode="auto">
            <a:xfrm>
              <a:off x="2452" y="1742"/>
              <a:ext cx="0" cy="29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5071" name="Rectangle 15"/>
            <p:cNvSpPr>
              <a:spLocks noChangeArrowheads="1"/>
            </p:cNvSpPr>
            <p:nvPr/>
          </p:nvSpPr>
          <p:spPr bwMode="auto">
            <a:xfrm>
              <a:off x="1697" y="3384"/>
              <a:ext cx="1307" cy="2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7</a:t>
              </a:r>
              <a:r>
                <a:rPr lang="en-US" altLang="zh-CN" sz="2400"/>
                <a:t>:  i = u3</a:t>
              </a:r>
              <a:endParaRPr lang="en-US" altLang="zh-CN" sz="2400" baseline="-25000"/>
            </a:p>
          </p:txBody>
        </p:sp>
        <p:sp>
          <p:nvSpPr>
            <p:cNvPr id="45072" name="Rectangle 16"/>
            <p:cNvSpPr>
              <a:spLocks noChangeArrowheads="1"/>
            </p:cNvSpPr>
            <p:nvPr/>
          </p:nvSpPr>
          <p:spPr bwMode="auto">
            <a:xfrm>
              <a:off x="3072" y="3264"/>
              <a:ext cx="35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45073" name="Rectangle 17"/>
            <p:cNvSpPr>
              <a:spLocks noChangeArrowheads="1"/>
            </p:cNvSpPr>
            <p:nvPr/>
          </p:nvSpPr>
          <p:spPr bwMode="auto">
            <a:xfrm>
              <a:off x="1776" y="2016"/>
              <a:ext cx="1306" cy="4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4</a:t>
              </a:r>
              <a:r>
                <a:rPr lang="en-US" altLang="zh-CN" sz="2400"/>
                <a:t>:  i = i + 1</a:t>
              </a:r>
            </a:p>
            <a:p>
              <a:pPr algn="just">
                <a:lnSpc>
                  <a:spcPct val="80000"/>
                </a:lnSpc>
              </a:pPr>
              <a:r>
                <a:rPr lang="en-US" altLang="zh-CN" sz="2400" i="1"/>
                <a:t>d</a:t>
              </a:r>
              <a:r>
                <a:rPr lang="en-US" altLang="zh-CN" sz="2400" baseline="-25000"/>
                <a:t>5</a:t>
              </a:r>
              <a:r>
                <a:rPr lang="en-US" altLang="zh-CN" sz="2400"/>
                <a:t>:  j = j </a:t>
              </a:r>
              <a:r>
                <a:rPr lang="en-US" altLang="zh-CN" sz="2400">
                  <a:sym typeface="Symbol" pitchFamily="18" charset="2"/>
                </a:rPr>
                <a:t></a:t>
              </a:r>
              <a:r>
                <a:rPr lang="en-US" altLang="zh-CN" sz="2400"/>
                <a:t> 1</a:t>
              </a:r>
            </a:p>
          </p:txBody>
        </p:sp>
        <p:sp>
          <p:nvSpPr>
            <p:cNvPr id="45074" name="Rectangle 18"/>
            <p:cNvSpPr>
              <a:spLocks noChangeArrowheads="1"/>
            </p:cNvSpPr>
            <p:nvPr/>
          </p:nvSpPr>
          <p:spPr bwMode="auto">
            <a:xfrm>
              <a:off x="1488" y="2736"/>
              <a:ext cx="1296"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6</a:t>
              </a:r>
              <a:r>
                <a:rPr lang="en-US" altLang="zh-CN" sz="2400"/>
                <a:t>:  a = u2</a:t>
              </a:r>
            </a:p>
          </p:txBody>
        </p:sp>
        <p:sp>
          <p:nvSpPr>
            <p:cNvPr id="45075" name="Line 19"/>
            <p:cNvSpPr>
              <a:spLocks noChangeShapeType="1"/>
            </p:cNvSpPr>
            <p:nvPr/>
          </p:nvSpPr>
          <p:spPr bwMode="auto">
            <a:xfrm flipH="1">
              <a:off x="1824" y="2448"/>
              <a:ext cx="504" cy="28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5076" name="Line 20"/>
            <p:cNvSpPr>
              <a:spLocks noChangeShapeType="1"/>
            </p:cNvSpPr>
            <p:nvPr/>
          </p:nvSpPr>
          <p:spPr bwMode="auto">
            <a:xfrm>
              <a:off x="2880" y="2448"/>
              <a:ext cx="6" cy="95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5077" name="Freeform 21"/>
            <p:cNvSpPr>
              <a:spLocks/>
            </p:cNvSpPr>
            <p:nvPr/>
          </p:nvSpPr>
          <p:spPr bwMode="auto">
            <a:xfrm>
              <a:off x="3019" y="1846"/>
              <a:ext cx="525" cy="1767"/>
            </a:xfrm>
            <a:custGeom>
              <a:avLst/>
              <a:gdLst>
                <a:gd name="T0" fmla="*/ 0 w 525"/>
                <a:gd name="T1" fmla="*/ 1757 h 1767"/>
                <a:gd name="T2" fmla="*/ 283 w 525"/>
                <a:gd name="T3" fmla="*/ 1704 h 1767"/>
                <a:gd name="T4" fmla="*/ 450 w 525"/>
                <a:gd name="T5" fmla="*/ 1380 h 1767"/>
                <a:gd name="T6" fmla="*/ 502 w 525"/>
                <a:gd name="T7" fmla="*/ 908 h 1767"/>
                <a:gd name="T8" fmla="*/ 314 w 525"/>
                <a:gd name="T9" fmla="*/ 123 h 1767"/>
                <a:gd name="T10" fmla="*/ 9 w 525"/>
                <a:gd name="T11" fmla="*/ 167 h 17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5" h="1767">
                  <a:moveTo>
                    <a:pt x="0" y="1757"/>
                  </a:moveTo>
                  <a:cubicBezTo>
                    <a:pt x="47" y="1748"/>
                    <a:pt x="208" y="1767"/>
                    <a:pt x="283" y="1704"/>
                  </a:cubicBezTo>
                  <a:cubicBezTo>
                    <a:pt x="358" y="1641"/>
                    <a:pt x="414" y="1513"/>
                    <a:pt x="450" y="1380"/>
                  </a:cubicBezTo>
                  <a:cubicBezTo>
                    <a:pt x="486" y="1247"/>
                    <a:pt x="525" y="1117"/>
                    <a:pt x="502" y="908"/>
                  </a:cubicBezTo>
                  <a:cubicBezTo>
                    <a:pt x="479" y="699"/>
                    <a:pt x="396" y="246"/>
                    <a:pt x="314" y="123"/>
                  </a:cubicBezTo>
                  <a:cubicBezTo>
                    <a:pt x="232" y="0"/>
                    <a:pt x="73" y="158"/>
                    <a:pt x="9" y="16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8" name="Line 22"/>
            <p:cNvSpPr>
              <a:spLocks noChangeShapeType="1"/>
            </p:cNvSpPr>
            <p:nvPr/>
          </p:nvSpPr>
          <p:spPr bwMode="auto">
            <a:xfrm>
              <a:off x="1824" y="3072"/>
              <a:ext cx="552" cy="31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5079" name="Rectangle 23"/>
            <p:cNvSpPr>
              <a:spLocks noChangeArrowheads="1"/>
            </p:cNvSpPr>
            <p:nvPr/>
          </p:nvSpPr>
          <p:spPr bwMode="auto">
            <a:xfrm>
              <a:off x="2880" y="268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46083" name="Rectangle 3"/>
          <p:cNvSpPr>
            <a:spLocks noGrp="1" noChangeArrowheads="1"/>
          </p:cNvSpPr>
          <p:nvPr>
            <p:ph idx="1"/>
          </p:nvPr>
        </p:nvSpPr>
        <p:spPr>
          <a:xfrm>
            <a:off x="228600" y="1447800"/>
            <a:ext cx="4343400" cy="2743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en-US" altLang="zh-CN" sz="2400" b="1" i="1" smtClean="0"/>
              <a:t>         </a:t>
            </a:r>
            <a:r>
              <a:rPr lang="en-US" altLang="zh-CN" sz="2800" b="1" smtClean="0"/>
              <a:t>IN [B]	       	OUT [B] </a:t>
            </a:r>
          </a:p>
          <a:p>
            <a:pPr algn="just">
              <a:spcBef>
                <a:spcPct val="0"/>
              </a:spcBef>
              <a:buFontTx/>
              <a:buNone/>
            </a:pPr>
            <a:r>
              <a:rPr lang="en-US" altLang="zh-CN" sz="2800" b="1" i="1" smtClean="0"/>
              <a:t>B</a:t>
            </a:r>
            <a:r>
              <a:rPr lang="en-US" altLang="zh-CN" sz="2800" b="1" baseline="-30000" smtClean="0"/>
              <a:t>1</a:t>
            </a:r>
            <a:r>
              <a:rPr lang="en-US" altLang="zh-CN" sz="2800" b="1" i="1" baseline="-30000" smtClean="0"/>
              <a:t>     </a:t>
            </a:r>
            <a:r>
              <a:rPr lang="en-US" altLang="zh-CN" sz="2800" b="1" smtClean="0"/>
              <a:t>000 0000     	000 0000  </a:t>
            </a:r>
          </a:p>
          <a:p>
            <a:pPr algn="just">
              <a:spcBef>
                <a:spcPct val="0"/>
              </a:spcBef>
              <a:buFontTx/>
              <a:buNone/>
            </a:pPr>
            <a:r>
              <a:rPr lang="en-US" altLang="zh-CN" sz="2800" b="1" i="1" smtClean="0"/>
              <a:t>B</a:t>
            </a:r>
            <a:r>
              <a:rPr lang="en-US" altLang="zh-CN" sz="2800" b="1" baseline="-30000" smtClean="0"/>
              <a:t>2</a:t>
            </a:r>
            <a:r>
              <a:rPr lang="en-US" altLang="zh-CN" sz="2800" b="1" smtClean="0"/>
              <a:t>       		000 0000 </a:t>
            </a:r>
          </a:p>
          <a:p>
            <a:pPr algn="just">
              <a:spcBef>
                <a:spcPct val="0"/>
              </a:spcBef>
              <a:buFontTx/>
              <a:buNone/>
            </a:pPr>
            <a:r>
              <a:rPr lang="en-US" altLang="zh-CN" sz="2800" b="1" i="1" smtClean="0"/>
              <a:t>B</a:t>
            </a:r>
            <a:r>
              <a:rPr lang="en-US" altLang="zh-CN" sz="2800" b="1" baseline="-30000" smtClean="0"/>
              <a:t>3          		</a:t>
            </a:r>
            <a:r>
              <a:rPr lang="en-US" altLang="zh-CN" sz="2800" b="1" smtClean="0"/>
              <a:t>000 0000</a:t>
            </a:r>
            <a:r>
              <a:rPr lang="en-US" altLang="zh-CN" sz="2800" b="1" baseline="-30000" smtClean="0"/>
              <a:t> </a:t>
            </a:r>
          </a:p>
          <a:p>
            <a:pPr algn="just">
              <a:spcBef>
                <a:spcPct val="0"/>
              </a:spcBef>
              <a:buFontTx/>
              <a:buNone/>
            </a:pPr>
            <a:r>
              <a:rPr lang="en-US" altLang="zh-CN" sz="2800" b="1" i="1" smtClean="0"/>
              <a:t>B</a:t>
            </a:r>
            <a:r>
              <a:rPr lang="en-US" altLang="zh-CN" sz="2800" b="1" baseline="-30000" smtClean="0"/>
              <a:t>4          		</a:t>
            </a:r>
            <a:r>
              <a:rPr lang="en-US" altLang="zh-CN" sz="2800" b="1" smtClean="0"/>
              <a:t>000 0000</a:t>
            </a:r>
          </a:p>
        </p:txBody>
      </p:sp>
      <p:sp>
        <p:nvSpPr>
          <p:cNvPr id="46084" name="Rectangle 4"/>
          <p:cNvSpPr>
            <a:spLocks noChangeArrowheads="1"/>
          </p:cNvSpPr>
          <p:nvPr/>
        </p:nvSpPr>
        <p:spPr bwMode="auto">
          <a:xfrm>
            <a:off x="304800" y="4419600"/>
            <a:ext cx="358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1</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3</a:t>
            </a:r>
            <a:r>
              <a:rPr lang="en-US" altLang="zh-CN" sz="2800"/>
              <a:t>}</a:t>
            </a:r>
          </a:p>
          <a:p>
            <a:pPr algn="just"/>
            <a:r>
              <a:rPr lang="en-US" altLang="zh-CN" sz="2800" i="1"/>
              <a:t>kill</a:t>
            </a:r>
            <a:r>
              <a:rPr lang="en-US" altLang="zh-CN" sz="2800"/>
              <a:t> [</a:t>
            </a:r>
            <a:r>
              <a:rPr lang="en-US" altLang="zh-CN" sz="2800" i="1"/>
              <a:t>B</a:t>
            </a:r>
            <a:r>
              <a:rPr lang="en-US" altLang="zh-CN" sz="2800" baseline="-25000"/>
              <a:t>1</a:t>
            </a:r>
            <a:r>
              <a:rPr lang="en-US" altLang="zh-CN" sz="2800"/>
              <a:t>]={</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 </a:t>
            </a:r>
            <a:r>
              <a:rPr lang="en-US" altLang="zh-CN" sz="2800" i="1"/>
              <a:t>d</a:t>
            </a:r>
            <a:r>
              <a:rPr lang="en-US" altLang="zh-CN" sz="2800" baseline="-25000"/>
              <a:t>6</a:t>
            </a:r>
            <a:r>
              <a:rPr lang="en-US" altLang="zh-CN" sz="2800"/>
              <a:t>, </a:t>
            </a:r>
            <a:r>
              <a:rPr lang="en-US" altLang="zh-CN" sz="2800" i="1"/>
              <a:t>d</a:t>
            </a:r>
            <a:r>
              <a:rPr lang="en-US" altLang="zh-CN" sz="2800" baseline="-25000"/>
              <a:t>7</a:t>
            </a:r>
            <a:r>
              <a:rPr lang="en-US" altLang="zh-CN" sz="2800"/>
              <a:t>}</a:t>
            </a:r>
          </a:p>
        </p:txBody>
      </p:sp>
      <p:sp>
        <p:nvSpPr>
          <p:cNvPr id="46085" name="Rectangle 5"/>
          <p:cNvSpPr>
            <a:spLocks noChangeArrowheads="1"/>
          </p:cNvSpPr>
          <p:nvPr/>
        </p:nvSpPr>
        <p:spPr bwMode="auto">
          <a:xfrm>
            <a:off x="304800" y="5562600"/>
            <a:ext cx="342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a:t>
            </a:r>
          </a:p>
          <a:p>
            <a:pPr algn="just"/>
            <a:r>
              <a:rPr lang="en-US" altLang="zh-CN" sz="2800" i="1"/>
              <a:t>kill</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7</a:t>
            </a:r>
            <a:r>
              <a:rPr lang="en-US" altLang="zh-CN" sz="2800"/>
              <a:t>}</a:t>
            </a:r>
          </a:p>
        </p:txBody>
      </p:sp>
      <p:sp>
        <p:nvSpPr>
          <p:cNvPr id="46086" name="Rectangle 6"/>
          <p:cNvSpPr>
            <a:spLocks noChangeArrowheads="1"/>
          </p:cNvSpPr>
          <p:nvPr/>
        </p:nvSpPr>
        <p:spPr bwMode="auto">
          <a:xfrm>
            <a:off x="3733800" y="5715000"/>
            <a:ext cx="2362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6</a:t>
            </a:r>
            <a:r>
              <a:rPr lang="en-US" altLang="zh-CN" sz="2800"/>
              <a:t>}</a:t>
            </a:r>
          </a:p>
          <a:p>
            <a:pPr algn="just"/>
            <a:r>
              <a:rPr lang="en-US" altLang="zh-CN" sz="2800" i="1"/>
              <a:t>kill</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3</a:t>
            </a:r>
            <a:r>
              <a:rPr lang="en-US" altLang="zh-CN" sz="2800"/>
              <a:t>}</a:t>
            </a:r>
          </a:p>
        </p:txBody>
      </p:sp>
      <p:sp>
        <p:nvSpPr>
          <p:cNvPr id="46087" name="Rectangle 7"/>
          <p:cNvSpPr>
            <a:spLocks noChangeArrowheads="1"/>
          </p:cNvSpPr>
          <p:nvPr/>
        </p:nvSpPr>
        <p:spPr bwMode="auto">
          <a:xfrm>
            <a:off x="6172200" y="5715000"/>
            <a:ext cx="297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7</a:t>
            </a:r>
            <a:r>
              <a:rPr lang="en-US" altLang="zh-CN" sz="2800"/>
              <a:t>}</a:t>
            </a:r>
          </a:p>
          <a:p>
            <a:pPr algn="just"/>
            <a:r>
              <a:rPr lang="en-US" altLang="zh-CN" sz="2800" i="1"/>
              <a:t>kill</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4</a:t>
            </a:r>
            <a:r>
              <a:rPr lang="en-US" altLang="zh-CN" sz="2800"/>
              <a:t>}</a:t>
            </a:r>
          </a:p>
        </p:txBody>
      </p:sp>
      <p:grpSp>
        <p:nvGrpSpPr>
          <p:cNvPr id="46088" name="Group 8"/>
          <p:cNvGrpSpPr>
            <a:grpSpLocks/>
          </p:cNvGrpSpPr>
          <p:nvPr/>
        </p:nvGrpSpPr>
        <p:grpSpPr bwMode="auto">
          <a:xfrm>
            <a:off x="5029200" y="1447800"/>
            <a:ext cx="3290888" cy="4038600"/>
            <a:chOff x="1488" y="1104"/>
            <a:chExt cx="2073" cy="2544"/>
          </a:xfrm>
        </p:grpSpPr>
        <p:graphicFrame>
          <p:nvGraphicFramePr>
            <p:cNvPr id="46089" name="Object 9"/>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46108" name="公式" r:id="rId4" imgW="114151" imgH="215619" progId="Equation.3">
                    <p:embed/>
                  </p:oleObj>
                </mc:Choice>
                <mc:Fallback>
                  <p:oleObj name="公式" r:id="rId4" imgW="114151" imgH="215619"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0" name="Object 10"/>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46109" name="公式" r:id="rId6" imgW="114151" imgH="215619" progId="Equation.3">
                    <p:embed/>
                  </p:oleObj>
                </mc:Choice>
                <mc:Fallback>
                  <p:oleObj name="公式" r:id="rId6" imgW="114151" imgH="21561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1" name="Rectangle 11"/>
            <p:cNvSpPr>
              <a:spLocks noChangeArrowheads="1"/>
            </p:cNvSpPr>
            <p:nvPr/>
          </p:nvSpPr>
          <p:spPr bwMode="auto">
            <a:xfrm>
              <a:off x="1837" y="1170"/>
              <a:ext cx="1284" cy="5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1</a:t>
              </a:r>
              <a:r>
                <a:rPr lang="en-US" altLang="zh-CN" sz="2400"/>
                <a:t>:  i = m </a:t>
              </a:r>
              <a:r>
                <a:rPr lang="en-US" altLang="zh-CN" sz="2400">
                  <a:sym typeface="Symbol" pitchFamily="18" charset="2"/>
                </a:rPr>
                <a:t></a:t>
              </a:r>
              <a:r>
                <a:rPr lang="en-US" altLang="zh-CN" sz="2400"/>
                <a:t>1</a:t>
              </a:r>
            </a:p>
            <a:p>
              <a:pPr algn="just">
                <a:lnSpc>
                  <a:spcPct val="80000"/>
                </a:lnSpc>
              </a:pPr>
              <a:r>
                <a:rPr lang="en-US" altLang="zh-CN" sz="2400" i="1"/>
                <a:t>d</a:t>
              </a:r>
              <a:r>
                <a:rPr lang="en-US" altLang="zh-CN" sz="2400" baseline="-25000"/>
                <a:t>2</a:t>
              </a:r>
              <a:r>
                <a:rPr lang="en-US" altLang="zh-CN" sz="2400"/>
                <a:t>:  j = n</a:t>
              </a:r>
            </a:p>
            <a:p>
              <a:pPr algn="just">
                <a:lnSpc>
                  <a:spcPct val="80000"/>
                </a:lnSpc>
              </a:pPr>
              <a:r>
                <a:rPr lang="en-US" altLang="zh-CN" sz="2400" i="1"/>
                <a:t>d</a:t>
              </a:r>
              <a:r>
                <a:rPr lang="en-US" altLang="zh-CN" sz="2400" baseline="-25000"/>
                <a:t>3</a:t>
              </a:r>
              <a:r>
                <a:rPr lang="en-US" altLang="zh-CN" sz="2400"/>
                <a:t>:  a = u1</a:t>
              </a:r>
            </a:p>
          </p:txBody>
        </p:sp>
        <p:sp>
          <p:nvSpPr>
            <p:cNvPr id="46092" name="Rectangle 12"/>
            <p:cNvSpPr>
              <a:spLocks noChangeArrowheads="1"/>
            </p:cNvSpPr>
            <p:nvPr/>
          </p:nvSpPr>
          <p:spPr bwMode="auto">
            <a:xfrm>
              <a:off x="3168" y="1104"/>
              <a:ext cx="39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1</a:t>
              </a:r>
              <a:endParaRPr lang="en-US" altLang="zh-CN" sz="2400"/>
            </a:p>
          </p:txBody>
        </p:sp>
        <p:sp>
          <p:nvSpPr>
            <p:cNvPr id="46093" name="Rectangle 13"/>
            <p:cNvSpPr>
              <a:spLocks noChangeArrowheads="1"/>
            </p:cNvSpPr>
            <p:nvPr/>
          </p:nvSpPr>
          <p:spPr bwMode="auto">
            <a:xfrm>
              <a:off x="3120" y="196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46094" name="Line 14"/>
            <p:cNvSpPr>
              <a:spLocks noChangeShapeType="1"/>
            </p:cNvSpPr>
            <p:nvPr/>
          </p:nvSpPr>
          <p:spPr bwMode="auto">
            <a:xfrm>
              <a:off x="2452" y="1742"/>
              <a:ext cx="0" cy="29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6095" name="Rectangle 15"/>
            <p:cNvSpPr>
              <a:spLocks noChangeArrowheads="1"/>
            </p:cNvSpPr>
            <p:nvPr/>
          </p:nvSpPr>
          <p:spPr bwMode="auto">
            <a:xfrm>
              <a:off x="1697" y="3384"/>
              <a:ext cx="1307" cy="2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7</a:t>
              </a:r>
              <a:r>
                <a:rPr lang="en-US" altLang="zh-CN" sz="2400"/>
                <a:t>:  i = u3</a:t>
              </a:r>
              <a:endParaRPr lang="en-US" altLang="zh-CN" sz="2400" baseline="-25000"/>
            </a:p>
          </p:txBody>
        </p:sp>
        <p:sp>
          <p:nvSpPr>
            <p:cNvPr id="46096" name="Rectangle 16"/>
            <p:cNvSpPr>
              <a:spLocks noChangeArrowheads="1"/>
            </p:cNvSpPr>
            <p:nvPr/>
          </p:nvSpPr>
          <p:spPr bwMode="auto">
            <a:xfrm>
              <a:off x="3072" y="3264"/>
              <a:ext cx="35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46097" name="Rectangle 17"/>
            <p:cNvSpPr>
              <a:spLocks noChangeArrowheads="1"/>
            </p:cNvSpPr>
            <p:nvPr/>
          </p:nvSpPr>
          <p:spPr bwMode="auto">
            <a:xfrm>
              <a:off x="1776" y="2016"/>
              <a:ext cx="1306" cy="4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4</a:t>
              </a:r>
              <a:r>
                <a:rPr lang="en-US" altLang="zh-CN" sz="2400"/>
                <a:t>:  i = i + 1</a:t>
              </a:r>
            </a:p>
            <a:p>
              <a:pPr algn="just">
                <a:lnSpc>
                  <a:spcPct val="80000"/>
                </a:lnSpc>
              </a:pPr>
              <a:r>
                <a:rPr lang="en-US" altLang="zh-CN" sz="2400" i="1"/>
                <a:t>d</a:t>
              </a:r>
              <a:r>
                <a:rPr lang="en-US" altLang="zh-CN" sz="2400" baseline="-25000"/>
                <a:t>5</a:t>
              </a:r>
              <a:r>
                <a:rPr lang="en-US" altLang="zh-CN" sz="2400"/>
                <a:t>:  j = j </a:t>
              </a:r>
              <a:r>
                <a:rPr lang="en-US" altLang="zh-CN" sz="2400">
                  <a:sym typeface="Symbol" pitchFamily="18" charset="2"/>
                </a:rPr>
                <a:t></a:t>
              </a:r>
              <a:r>
                <a:rPr lang="en-US" altLang="zh-CN" sz="2400"/>
                <a:t> 1</a:t>
              </a:r>
            </a:p>
          </p:txBody>
        </p:sp>
        <p:sp>
          <p:nvSpPr>
            <p:cNvPr id="46098" name="Rectangle 18"/>
            <p:cNvSpPr>
              <a:spLocks noChangeArrowheads="1"/>
            </p:cNvSpPr>
            <p:nvPr/>
          </p:nvSpPr>
          <p:spPr bwMode="auto">
            <a:xfrm>
              <a:off x="1488" y="2736"/>
              <a:ext cx="1296"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6</a:t>
              </a:r>
              <a:r>
                <a:rPr lang="en-US" altLang="zh-CN" sz="2400"/>
                <a:t>:  a = u2</a:t>
              </a:r>
            </a:p>
          </p:txBody>
        </p:sp>
        <p:sp>
          <p:nvSpPr>
            <p:cNvPr id="46099" name="Line 19"/>
            <p:cNvSpPr>
              <a:spLocks noChangeShapeType="1"/>
            </p:cNvSpPr>
            <p:nvPr/>
          </p:nvSpPr>
          <p:spPr bwMode="auto">
            <a:xfrm flipH="1">
              <a:off x="1824" y="2448"/>
              <a:ext cx="504" cy="28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6100" name="Line 20"/>
            <p:cNvSpPr>
              <a:spLocks noChangeShapeType="1"/>
            </p:cNvSpPr>
            <p:nvPr/>
          </p:nvSpPr>
          <p:spPr bwMode="auto">
            <a:xfrm>
              <a:off x="2880" y="2448"/>
              <a:ext cx="6" cy="95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6101" name="Freeform 21"/>
            <p:cNvSpPr>
              <a:spLocks/>
            </p:cNvSpPr>
            <p:nvPr/>
          </p:nvSpPr>
          <p:spPr bwMode="auto">
            <a:xfrm>
              <a:off x="3019" y="1846"/>
              <a:ext cx="525" cy="1767"/>
            </a:xfrm>
            <a:custGeom>
              <a:avLst/>
              <a:gdLst>
                <a:gd name="T0" fmla="*/ 0 w 525"/>
                <a:gd name="T1" fmla="*/ 1757 h 1767"/>
                <a:gd name="T2" fmla="*/ 283 w 525"/>
                <a:gd name="T3" fmla="*/ 1704 h 1767"/>
                <a:gd name="T4" fmla="*/ 450 w 525"/>
                <a:gd name="T5" fmla="*/ 1380 h 1767"/>
                <a:gd name="T6" fmla="*/ 502 w 525"/>
                <a:gd name="T7" fmla="*/ 908 h 1767"/>
                <a:gd name="T8" fmla="*/ 314 w 525"/>
                <a:gd name="T9" fmla="*/ 123 h 1767"/>
                <a:gd name="T10" fmla="*/ 9 w 525"/>
                <a:gd name="T11" fmla="*/ 167 h 17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5" h="1767">
                  <a:moveTo>
                    <a:pt x="0" y="1757"/>
                  </a:moveTo>
                  <a:cubicBezTo>
                    <a:pt x="47" y="1748"/>
                    <a:pt x="208" y="1767"/>
                    <a:pt x="283" y="1704"/>
                  </a:cubicBezTo>
                  <a:cubicBezTo>
                    <a:pt x="358" y="1641"/>
                    <a:pt x="414" y="1513"/>
                    <a:pt x="450" y="1380"/>
                  </a:cubicBezTo>
                  <a:cubicBezTo>
                    <a:pt x="486" y="1247"/>
                    <a:pt x="525" y="1117"/>
                    <a:pt x="502" y="908"/>
                  </a:cubicBezTo>
                  <a:cubicBezTo>
                    <a:pt x="479" y="699"/>
                    <a:pt x="396" y="246"/>
                    <a:pt x="314" y="123"/>
                  </a:cubicBezTo>
                  <a:cubicBezTo>
                    <a:pt x="232" y="0"/>
                    <a:pt x="73" y="158"/>
                    <a:pt x="9" y="16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02" name="Line 22"/>
            <p:cNvSpPr>
              <a:spLocks noChangeShapeType="1"/>
            </p:cNvSpPr>
            <p:nvPr/>
          </p:nvSpPr>
          <p:spPr bwMode="auto">
            <a:xfrm>
              <a:off x="1824" y="3072"/>
              <a:ext cx="552" cy="31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6103" name="Rectangle 23"/>
            <p:cNvSpPr>
              <a:spLocks noChangeArrowheads="1"/>
            </p:cNvSpPr>
            <p:nvPr/>
          </p:nvSpPr>
          <p:spPr bwMode="auto">
            <a:xfrm>
              <a:off x="2880" y="268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47107" name="Rectangle 3"/>
          <p:cNvSpPr>
            <a:spLocks noGrp="1" noChangeArrowheads="1"/>
          </p:cNvSpPr>
          <p:nvPr>
            <p:ph idx="1"/>
          </p:nvPr>
        </p:nvSpPr>
        <p:spPr>
          <a:xfrm>
            <a:off x="228600" y="1447800"/>
            <a:ext cx="4343400" cy="2743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en-US" altLang="zh-CN" sz="2400" b="1" i="1" smtClean="0"/>
              <a:t>         </a:t>
            </a:r>
            <a:r>
              <a:rPr lang="en-US" altLang="zh-CN" sz="2800" b="1" smtClean="0"/>
              <a:t>IN [B]	       	OUT [B] </a:t>
            </a:r>
          </a:p>
          <a:p>
            <a:pPr algn="just">
              <a:spcBef>
                <a:spcPct val="0"/>
              </a:spcBef>
              <a:buFontTx/>
              <a:buNone/>
            </a:pPr>
            <a:r>
              <a:rPr lang="en-US" altLang="zh-CN" sz="2800" b="1" i="1" smtClean="0"/>
              <a:t>B</a:t>
            </a:r>
            <a:r>
              <a:rPr lang="en-US" altLang="zh-CN" sz="2800" b="1" baseline="-30000" smtClean="0"/>
              <a:t>1</a:t>
            </a:r>
            <a:r>
              <a:rPr lang="en-US" altLang="zh-CN" sz="2800" b="1" i="1" baseline="-30000" smtClean="0"/>
              <a:t>     </a:t>
            </a:r>
            <a:r>
              <a:rPr lang="en-US" altLang="zh-CN" sz="2800" b="1" smtClean="0"/>
              <a:t>000 0000     	111 0000  </a:t>
            </a:r>
          </a:p>
          <a:p>
            <a:pPr algn="just">
              <a:spcBef>
                <a:spcPct val="0"/>
              </a:spcBef>
              <a:buFontTx/>
              <a:buNone/>
            </a:pPr>
            <a:r>
              <a:rPr lang="en-US" altLang="zh-CN" sz="2800" b="1" i="1" smtClean="0"/>
              <a:t>B</a:t>
            </a:r>
            <a:r>
              <a:rPr lang="en-US" altLang="zh-CN" sz="2800" b="1" baseline="-30000" smtClean="0"/>
              <a:t>2</a:t>
            </a:r>
            <a:r>
              <a:rPr lang="en-US" altLang="zh-CN" sz="2800" b="1" smtClean="0"/>
              <a:t>      			000 0000 </a:t>
            </a:r>
          </a:p>
          <a:p>
            <a:pPr algn="just">
              <a:spcBef>
                <a:spcPct val="0"/>
              </a:spcBef>
              <a:buFontTx/>
              <a:buNone/>
            </a:pPr>
            <a:r>
              <a:rPr lang="en-US" altLang="zh-CN" sz="2800" b="1" i="1" smtClean="0"/>
              <a:t>B</a:t>
            </a:r>
            <a:r>
              <a:rPr lang="en-US" altLang="zh-CN" sz="2800" b="1" baseline="-30000" smtClean="0"/>
              <a:t>3 </a:t>
            </a:r>
            <a:r>
              <a:rPr lang="en-US" altLang="zh-CN" sz="2800" b="1" smtClean="0">
                <a:solidFill>
                  <a:schemeClr val="accent1"/>
                </a:solidFill>
              </a:rPr>
              <a:t>			</a:t>
            </a:r>
            <a:r>
              <a:rPr lang="en-US" altLang="zh-CN" sz="2800" b="1" smtClean="0"/>
              <a:t>000 0000</a:t>
            </a:r>
            <a:r>
              <a:rPr lang="en-US" altLang="zh-CN" sz="2800" b="1" baseline="-30000" smtClean="0"/>
              <a:t> </a:t>
            </a:r>
          </a:p>
          <a:p>
            <a:pPr algn="just">
              <a:spcBef>
                <a:spcPct val="0"/>
              </a:spcBef>
              <a:buFontTx/>
              <a:buNone/>
            </a:pPr>
            <a:r>
              <a:rPr lang="en-US" altLang="zh-CN" sz="2800" b="1" i="1" smtClean="0"/>
              <a:t>B</a:t>
            </a:r>
            <a:r>
              <a:rPr lang="en-US" altLang="zh-CN" sz="2800" b="1" baseline="-30000" smtClean="0"/>
              <a:t>4 </a:t>
            </a:r>
            <a:r>
              <a:rPr lang="en-US" altLang="zh-CN" sz="2800" b="1" smtClean="0">
                <a:solidFill>
                  <a:schemeClr val="accent1"/>
                </a:solidFill>
              </a:rPr>
              <a:t>			</a:t>
            </a:r>
            <a:r>
              <a:rPr lang="en-US" altLang="zh-CN" sz="2800" b="1" smtClean="0"/>
              <a:t>000 0000</a:t>
            </a:r>
          </a:p>
        </p:txBody>
      </p:sp>
      <p:sp>
        <p:nvSpPr>
          <p:cNvPr id="47108" name="Rectangle 4"/>
          <p:cNvSpPr>
            <a:spLocks noChangeArrowheads="1"/>
          </p:cNvSpPr>
          <p:nvPr/>
        </p:nvSpPr>
        <p:spPr bwMode="auto">
          <a:xfrm>
            <a:off x="304800" y="4419600"/>
            <a:ext cx="358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1</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3</a:t>
            </a:r>
            <a:r>
              <a:rPr lang="en-US" altLang="zh-CN" sz="2800"/>
              <a:t>}</a:t>
            </a:r>
          </a:p>
          <a:p>
            <a:pPr algn="just"/>
            <a:r>
              <a:rPr lang="en-US" altLang="zh-CN" sz="2800" i="1"/>
              <a:t>kill</a:t>
            </a:r>
            <a:r>
              <a:rPr lang="en-US" altLang="zh-CN" sz="2800"/>
              <a:t> [</a:t>
            </a:r>
            <a:r>
              <a:rPr lang="en-US" altLang="zh-CN" sz="2800" i="1"/>
              <a:t>B</a:t>
            </a:r>
            <a:r>
              <a:rPr lang="en-US" altLang="zh-CN" sz="2800" baseline="-25000"/>
              <a:t>1</a:t>
            </a:r>
            <a:r>
              <a:rPr lang="en-US" altLang="zh-CN" sz="2800"/>
              <a:t>]={</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 </a:t>
            </a:r>
            <a:r>
              <a:rPr lang="en-US" altLang="zh-CN" sz="2800" i="1"/>
              <a:t>d</a:t>
            </a:r>
            <a:r>
              <a:rPr lang="en-US" altLang="zh-CN" sz="2800" baseline="-25000"/>
              <a:t>6</a:t>
            </a:r>
            <a:r>
              <a:rPr lang="en-US" altLang="zh-CN" sz="2800"/>
              <a:t>, </a:t>
            </a:r>
            <a:r>
              <a:rPr lang="en-US" altLang="zh-CN" sz="2800" i="1"/>
              <a:t>d</a:t>
            </a:r>
            <a:r>
              <a:rPr lang="en-US" altLang="zh-CN" sz="2800" baseline="-25000"/>
              <a:t>7</a:t>
            </a:r>
            <a:r>
              <a:rPr lang="en-US" altLang="zh-CN" sz="2800"/>
              <a:t>}</a:t>
            </a:r>
          </a:p>
        </p:txBody>
      </p:sp>
      <p:sp>
        <p:nvSpPr>
          <p:cNvPr id="47109" name="Rectangle 5"/>
          <p:cNvSpPr>
            <a:spLocks noChangeArrowheads="1"/>
          </p:cNvSpPr>
          <p:nvPr/>
        </p:nvSpPr>
        <p:spPr bwMode="auto">
          <a:xfrm>
            <a:off x="304800" y="5562600"/>
            <a:ext cx="342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a:t>
            </a:r>
          </a:p>
          <a:p>
            <a:pPr algn="just"/>
            <a:r>
              <a:rPr lang="en-US" altLang="zh-CN" sz="2800" i="1"/>
              <a:t>kill</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7</a:t>
            </a:r>
            <a:r>
              <a:rPr lang="en-US" altLang="zh-CN" sz="2800"/>
              <a:t>}</a:t>
            </a:r>
          </a:p>
        </p:txBody>
      </p:sp>
      <p:sp>
        <p:nvSpPr>
          <p:cNvPr id="47110" name="Rectangle 6"/>
          <p:cNvSpPr>
            <a:spLocks noChangeArrowheads="1"/>
          </p:cNvSpPr>
          <p:nvPr/>
        </p:nvSpPr>
        <p:spPr bwMode="auto">
          <a:xfrm>
            <a:off x="3733800" y="5715000"/>
            <a:ext cx="2362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6</a:t>
            </a:r>
            <a:r>
              <a:rPr lang="en-US" altLang="zh-CN" sz="2800"/>
              <a:t>}</a:t>
            </a:r>
          </a:p>
          <a:p>
            <a:pPr algn="just"/>
            <a:r>
              <a:rPr lang="en-US" altLang="zh-CN" sz="2800" i="1"/>
              <a:t>kill</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3</a:t>
            </a:r>
            <a:r>
              <a:rPr lang="en-US" altLang="zh-CN" sz="2800"/>
              <a:t>}</a:t>
            </a:r>
          </a:p>
        </p:txBody>
      </p:sp>
      <p:sp>
        <p:nvSpPr>
          <p:cNvPr id="47111" name="Rectangle 7"/>
          <p:cNvSpPr>
            <a:spLocks noChangeArrowheads="1"/>
          </p:cNvSpPr>
          <p:nvPr/>
        </p:nvSpPr>
        <p:spPr bwMode="auto">
          <a:xfrm>
            <a:off x="6172200" y="5715000"/>
            <a:ext cx="297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7</a:t>
            </a:r>
            <a:r>
              <a:rPr lang="en-US" altLang="zh-CN" sz="2800"/>
              <a:t>}</a:t>
            </a:r>
          </a:p>
          <a:p>
            <a:pPr algn="just"/>
            <a:r>
              <a:rPr lang="en-US" altLang="zh-CN" sz="2800" i="1"/>
              <a:t>kill</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4</a:t>
            </a:r>
            <a:r>
              <a:rPr lang="en-US" altLang="zh-CN" sz="2800"/>
              <a:t>}</a:t>
            </a:r>
          </a:p>
        </p:txBody>
      </p:sp>
      <p:grpSp>
        <p:nvGrpSpPr>
          <p:cNvPr id="47112" name="Group 8"/>
          <p:cNvGrpSpPr>
            <a:grpSpLocks/>
          </p:cNvGrpSpPr>
          <p:nvPr/>
        </p:nvGrpSpPr>
        <p:grpSpPr bwMode="auto">
          <a:xfrm>
            <a:off x="5029200" y="1447800"/>
            <a:ext cx="3290888" cy="4038600"/>
            <a:chOff x="1488" y="1104"/>
            <a:chExt cx="2073" cy="2544"/>
          </a:xfrm>
        </p:grpSpPr>
        <p:graphicFrame>
          <p:nvGraphicFramePr>
            <p:cNvPr id="47113" name="Object 9"/>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47132" name="公式" r:id="rId4" imgW="114151" imgH="215619" progId="Equation.3">
                    <p:embed/>
                  </p:oleObj>
                </mc:Choice>
                <mc:Fallback>
                  <p:oleObj name="公式" r:id="rId4" imgW="114151" imgH="215619"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4" name="Object 10"/>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47133" name="公式" r:id="rId6" imgW="114151" imgH="215619" progId="Equation.3">
                    <p:embed/>
                  </p:oleObj>
                </mc:Choice>
                <mc:Fallback>
                  <p:oleObj name="公式" r:id="rId6" imgW="114151" imgH="21561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5" name="Rectangle 11"/>
            <p:cNvSpPr>
              <a:spLocks noChangeArrowheads="1"/>
            </p:cNvSpPr>
            <p:nvPr/>
          </p:nvSpPr>
          <p:spPr bwMode="auto">
            <a:xfrm>
              <a:off x="1837" y="1170"/>
              <a:ext cx="1284" cy="5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1</a:t>
              </a:r>
              <a:r>
                <a:rPr lang="en-US" altLang="zh-CN" sz="2400"/>
                <a:t>:  i = m </a:t>
              </a:r>
              <a:r>
                <a:rPr lang="en-US" altLang="zh-CN" sz="2400">
                  <a:sym typeface="Symbol" pitchFamily="18" charset="2"/>
                </a:rPr>
                <a:t></a:t>
              </a:r>
              <a:r>
                <a:rPr lang="en-US" altLang="zh-CN" sz="2400"/>
                <a:t>1</a:t>
              </a:r>
            </a:p>
            <a:p>
              <a:pPr algn="just">
                <a:lnSpc>
                  <a:spcPct val="80000"/>
                </a:lnSpc>
              </a:pPr>
              <a:r>
                <a:rPr lang="en-US" altLang="zh-CN" sz="2400" i="1"/>
                <a:t>d</a:t>
              </a:r>
              <a:r>
                <a:rPr lang="en-US" altLang="zh-CN" sz="2400" baseline="-25000"/>
                <a:t>2</a:t>
              </a:r>
              <a:r>
                <a:rPr lang="en-US" altLang="zh-CN" sz="2400"/>
                <a:t>:  j = n</a:t>
              </a:r>
            </a:p>
            <a:p>
              <a:pPr algn="just">
                <a:lnSpc>
                  <a:spcPct val="80000"/>
                </a:lnSpc>
              </a:pPr>
              <a:r>
                <a:rPr lang="en-US" altLang="zh-CN" sz="2400" i="1"/>
                <a:t>d</a:t>
              </a:r>
              <a:r>
                <a:rPr lang="en-US" altLang="zh-CN" sz="2400" baseline="-25000"/>
                <a:t>3</a:t>
              </a:r>
              <a:r>
                <a:rPr lang="en-US" altLang="zh-CN" sz="2400"/>
                <a:t>:  a = u1</a:t>
              </a:r>
            </a:p>
          </p:txBody>
        </p:sp>
        <p:sp>
          <p:nvSpPr>
            <p:cNvPr id="47116" name="Rectangle 12"/>
            <p:cNvSpPr>
              <a:spLocks noChangeArrowheads="1"/>
            </p:cNvSpPr>
            <p:nvPr/>
          </p:nvSpPr>
          <p:spPr bwMode="auto">
            <a:xfrm>
              <a:off x="3168" y="1104"/>
              <a:ext cx="39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1</a:t>
              </a:r>
              <a:endParaRPr lang="en-US" altLang="zh-CN" sz="2400"/>
            </a:p>
          </p:txBody>
        </p:sp>
        <p:sp>
          <p:nvSpPr>
            <p:cNvPr id="47117" name="Rectangle 13"/>
            <p:cNvSpPr>
              <a:spLocks noChangeArrowheads="1"/>
            </p:cNvSpPr>
            <p:nvPr/>
          </p:nvSpPr>
          <p:spPr bwMode="auto">
            <a:xfrm>
              <a:off x="3120" y="196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47118" name="Line 14"/>
            <p:cNvSpPr>
              <a:spLocks noChangeShapeType="1"/>
            </p:cNvSpPr>
            <p:nvPr/>
          </p:nvSpPr>
          <p:spPr bwMode="auto">
            <a:xfrm>
              <a:off x="2452" y="1742"/>
              <a:ext cx="0" cy="29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7119" name="Rectangle 15"/>
            <p:cNvSpPr>
              <a:spLocks noChangeArrowheads="1"/>
            </p:cNvSpPr>
            <p:nvPr/>
          </p:nvSpPr>
          <p:spPr bwMode="auto">
            <a:xfrm>
              <a:off x="1697" y="3384"/>
              <a:ext cx="1307" cy="2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7</a:t>
              </a:r>
              <a:r>
                <a:rPr lang="en-US" altLang="zh-CN" sz="2400"/>
                <a:t>:  i = u3</a:t>
              </a:r>
              <a:endParaRPr lang="en-US" altLang="zh-CN" sz="2400" baseline="-25000"/>
            </a:p>
          </p:txBody>
        </p:sp>
        <p:sp>
          <p:nvSpPr>
            <p:cNvPr id="47120" name="Rectangle 16"/>
            <p:cNvSpPr>
              <a:spLocks noChangeArrowheads="1"/>
            </p:cNvSpPr>
            <p:nvPr/>
          </p:nvSpPr>
          <p:spPr bwMode="auto">
            <a:xfrm>
              <a:off x="3072" y="3264"/>
              <a:ext cx="35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47121" name="Rectangle 17"/>
            <p:cNvSpPr>
              <a:spLocks noChangeArrowheads="1"/>
            </p:cNvSpPr>
            <p:nvPr/>
          </p:nvSpPr>
          <p:spPr bwMode="auto">
            <a:xfrm>
              <a:off x="1776" y="2016"/>
              <a:ext cx="1306" cy="4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4</a:t>
              </a:r>
              <a:r>
                <a:rPr lang="en-US" altLang="zh-CN" sz="2400"/>
                <a:t>:  i = i + 1</a:t>
              </a:r>
            </a:p>
            <a:p>
              <a:pPr algn="just">
                <a:lnSpc>
                  <a:spcPct val="80000"/>
                </a:lnSpc>
              </a:pPr>
              <a:r>
                <a:rPr lang="en-US" altLang="zh-CN" sz="2400" i="1"/>
                <a:t>d</a:t>
              </a:r>
              <a:r>
                <a:rPr lang="en-US" altLang="zh-CN" sz="2400" baseline="-25000"/>
                <a:t>5</a:t>
              </a:r>
              <a:r>
                <a:rPr lang="en-US" altLang="zh-CN" sz="2400"/>
                <a:t>:  j = j </a:t>
              </a:r>
              <a:r>
                <a:rPr lang="en-US" altLang="zh-CN" sz="2400">
                  <a:sym typeface="Symbol" pitchFamily="18" charset="2"/>
                </a:rPr>
                <a:t></a:t>
              </a:r>
              <a:r>
                <a:rPr lang="en-US" altLang="zh-CN" sz="2400"/>
                <a:t> 1</a:t>
              </a:r>
            </a:p>
          </p:txBody>
        </p:sp>
        <p:sp>
          <p:nvSpPr>
            <p:cNvPr id="47122" name="Rectangle 18"/>
            <p:cNvSpPr>
              <a:spLocks noChangeArrowheads="1"/>
            </p:cNvSpPr>
            <p:nvPr/>
          </p:nvSpPr>
          <p:spPr bwMode="auto">
            <a:xfrm>
              <a:off x="1488" y="2736"/>
              <a:ext cx="1296"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6</a:t>
              </a:r>
              <a:r>
                <a:rPr lang="en-US" altLang="zh-CN" sz="2400"/>
                <a:t>:  a = u2</a:t>
              </a:r>
            </a:p>
          </p:txBody>
        </p:sp>
        <p:sp>
          <p:nvSpPr>
            <p:cNvPr id="47123" name="Line 19"/>
            <p:cNvSpPr>
              <a:spLocks noChangeShapeType="1"/>
            </p:cNvSpPr>
            <p:nvPr/>
          </p:nvSpPr>
          <p:spPr bwMode="auto">
            <a:xfrm flipH="1">
              <a:off x="1824" y="2448"/>
              <a:ext cx="504" cy="28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7124" name="Line 20"/>
            <p:cNvSpPr>
              <a:spLocks noChangeShapeType="1"/>
            </p:cNvSpPr>
            <p:nvPr/>
          </p:nvSpPr>
          <p:spPr bwMode="auto">
            <a:xfrm>
              <a:off x="2880" y="2448"/>
              <a:ext cx="6" cy="95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7125" name="Freeform 21"/>
            <p:cNvSpPr>
              <a:spLocks/>
            </p:cNvSpPr>
            <p:nvPr/>
          </p:nvSpPr>
          <p:spPr bwMode="auto">
            <a:xfrm>
              <a:off x="3019" y="1846"/>
              <a:ext cx="525" cy="1767"/>
            </a:xfrm>
            <a:custGeom>
              <a:avLst/>
              <a:gdLst>
                <a:gd name="T0" fmla="*/ 0 w 525"/>
                <a:gd name="T1" fmla="*/ 1757 h 1767"/>
                <a:gd name="T2" fmla="*/ 283 w 525"/>
                <a:gd name="T3" fmla="*/ 1704 h 1767"/>
                <a:gd name="T4" fmla="*/ 450 w 525"/>
                <a:gd name="T5" fmla="*/ 1380 h 1767"/>
                <a:gd name="T6" fmla="*/ 502 w 525"/>
                <a:gd name="T7" fmla="*/ 908 h 1767"/>
                <a:gd name="T8" fmla="*/ 314 w 525"/>
                <a:gd name="T9" fmla="*/ 123 h 1767"/>
                <a:gd name="T10" fmla="*/ 9 w 525"/>
                <a:gd name="T11" fmla="*/ 167 h 17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5" h="1767">
                  <a:moveTo>
                    <a:pt x="0" y="1757"/>
                  </a:moveTo>
                  <a:cubicBezTo>
                    <a:pt x="47" y="1748"/>
                    <a:pt x="208" y="1767"/>
                    <a:pt x="283" y="1704"/>
                  </a:cubicBezTo>
                  <a:cubicBezTo>
                    <a:pt x="358" y="1641"/>
                    <a:pt x="414" y="1513"/>
                    <a:pt x="450" y="1380"/>
                  </a:cubicBezTo>
                  <a:cubicBezTo>
                    <a:pt x="486" y="1247"/>
                    <a:pt x="525" y="1117"/>
                    <a:pt x="502" y="908"/>
                  </a:cubicBezTo>
                  <a:cubicBezTo>
                    <a:pt x="479" y="699"/>
                    <a:pt x="396" y="246"/>
                    <a:pt x="314" y="123"/>
                  </a:cubicBezTo>
                  <a:cubicBezTo>
                    <a:pt x="232" y="0"/>
                    <a:pt x="73" y="158"/>
                    <a:pt x="9" y="16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26" name="Line 22"/>
            <p:cNvSpPr>
              <a:spLocks noChangeShapeType="1"/>
            </p:cNvSpPr>
            <p:nvPr/>
          </p:nvSpPr>
          <p:spPr bwMode="auto">
            <a:xfrm>
              <a:off x="1824" y="3072"/>
              <a:ext cx="552" cy="31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7127" name="Rectangle 23"/>
            <p:cNvSpPr>
              <a:spLocks noChangeArrowheads="1"/>
            </p:cNvSpPr>
            <p:nvPr/>
          </p:nvSpPr>
          <p:spPr bwMode="auto">
            <a:xfrm>
              <a:off x="2880" y="268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48131" name="Rectangle 3"/>
          <p:cNvSpPr>
            <a:spLocks noGrp="1" noChangeArrowheads="1"/>
          </p:cNvSpPr>
          <p:nvPr>
            <p:ph idx="1"/>
          </p:nvPr>
        </p:nvSpPr>
        <p:spPr>
          <a:xfrm>
            <a:off x="228600" y="1447800"/>
            <a:ext cx="4343400" cy="2743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en-US" altLang="zh-CN" sz="2400" b="1" i="1" smtClean="0"/>
              <a:t>         </a:t>
            </a:r>
            <a:r>
              <a:rPr lang="en-US" altLang="zh-CN" sz="2800" b="1" smtClean="0"/>
              <a:t>IN [B]	       	OUT [B] </a:t>
            </a:r>
          </a:p>
          <a:p>
            <a:pPr algn="just">
              <a:spcBef>
                <a:spcPct val="0"/>
              </a:spcBef>
              <a:buFontTx/>
              <a:buNone/>
            </a:pPr>
            <a:r>
              <a:rPr lang="en-US" altLang="zh-CN" sz="2800" b="1" i="1" smtClean="0"/>
              <a:t>B</a:t>
            </a:r>
            <a:r>
              <a:rPr lang="en-US" altLang="zh-CN" sz="2800" b="1" baseline="-30000" smtClean="0"/>
              <a:t>1</a:t>
            </a:r>
            <a:r>
              <a:rPr lang="en-US" altLang="zh-CN" sz="2800" b="1" i="1" baseline="-30000" smtClean="0"/>
              <a:t>     </a:t>
            </a:r>
            <a:r>
              <a:rPr lang="en-US" altLang="zh-CN" sz="2800" b="1" smtClean="0"/>
              <a:t>000 0000     	111 0000  </a:t>
            </a:r>
          </a:p>
          <a:p>
            <a:pPr algn="just">
              <a:spcBef>
                <a:spcPct val="0"/>
              </a:spcBef>
              <a:buFontTx/>
              <a:buNone/>
            </a:pPr>
            <a:r>
              <a:rPr lang="en-US" altLang="zh-CN" sz="2800" b="1" i="1" smtClean="0"/>
              <a:t>B</a:t>
            </a:r>
            <a:r>
              <a:rPr lang="en-US" altLang="zh-CN" sz="2800" b="1" baseline="-30000" smtClean="0"/>
              <a:t>2</a:t>
            </a:r>
            <a:r>
              <a:rPr lang="en-US" altLang="zh-CN" sz="2800" b="1" smtClean="0"/>
              <a:t>   111 0000     	000 0000 </a:t>
            </a:r>
          </a:p>
          <a:p>
            <a:pPr algn="just">
              <a:spcBef>
                <a:spcPct val="0"/>
              </a:spcBef>
              <a:buFontTx/>
              <a:buNone/>
            </a:pPr>
            <a:r>
              <a:rPr lang="en-US" altLang="zh-CN" sz="2800" b="1" i="1" smtClean="0"/>
              <a:t>B</a:t>
            </a:r>
            <a:r>
              <a:rPr lang="en-US" altLang="zh-CN" sz="2800" b="1" baseline="-30000" smtClean="0"/>
              <a:t>3 </a:t>
            </a:r>
            <a:r>
              <a:rPr lang="en-US" altLang="zh-CN" sz="2800" b="1" smtClean="0">
                <a:solidFill>
                  <a:schemeClr val="accent1"/>
                </a:solidFill>
              </a:rPr>
              <a:t>			</a:t>
            </a:r>
            <a:r>
              <a:rPr lang="en-US" altLang="zh-CN" sz="2800" b="1" smtClean="0"/>
              <a:t>000 0000</a:t>
            </a:r>
            <a:r>
              <a:rPr lang="en-US" altLang="zh-CN" sz="2800" b="1" baseline="-30000" smtClean="0"/>
              <a:t> </a:t>
            </a:r>
          </a:p>
          <a:p>
            <a:pPr algn="just">
              <a:spcBef>
                <a:spcPct val="0"/>
              </a:spcBef>
              <a:buFontTx/>
              <a:buNone/>
            </a:pPr>
            <a:r>
              <a:rPr lang="en-US" altLang="zh-CN" sz="2800" b="1" i="1" smtClean="0"/>
              <a:t>B</a:t>
            </a:r>
            <a:r>
              <a:rPr lang="en-US" altLang="zh-CN" sz="2800" b="1" baseline="-30000" smtClean="0"/>
              <a:t>4 </a:t>
            </a:r>
            <a:r>
              <a:rPr lang="en-US" altLang="zh-CN" sz="2800" b="1" smtClean="0">
                <a:solidFill>
                  <a:schemeClr val="accent1"/>
                </a:solidFill>
              </a:rPr>
              <a:t>			</a:t>
            </a:r>
            <a:r>
              <a:rPr lang="en-US" altLang="zh-CN" sz="2800" b="1" smtClean="0"/>
              <a:t>000 0000</a:t>
            </a:r>
          </a:p>
        </p:txBody>
      </p:sp>
      <p:sp>
        <p:nvSpPr>
          <p:cNvPr id="48132" name="Rectangle 4"/>
          <p:cNvSpPr>
            <a:spLocks noChangeArrowheads="1"/>
          </p:cNvSpPr>
          <p:nvPr/>
        </p:nvSpPr>
        <p:spPr bwMode="auto">
          <a:xfrm>
            <a:off x="304800" y="4419600"/>
            <a:ext cx="358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1</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3</a:t>
            </a:r>
            <a:r>
              <a:rPr lang="en-US" altLang="zh-CN" sz="2800"/>
              <a:t>}</a:t>
            </a:r>
          </a:p>
          <a:p>
            <a:pPr algn="just"/>
            <a:r>
              <a:rPr lang="en-US" altLang="zh-CN" sz="2800" i="1"/>
              <a:t>kill</a:t>
            </a:r>
            <a:r>
              <a:rPr lang="en-US" altLang="zh-CN" sz="2800"/>
              <a:t> [</a:t>
            </a:r>
            <a:r>
              <a:rPr lang="en-US" altLang="zh-CN" sz="2800" i="1"/>
              <a:t>B</a:t>
            </a:r>
            <a:r>
              <a:rPr lang="en-US" altLang="zh-CN" sz="2800" baseline="-25000"/>
              <a:t>1</a:t>
            </a:r>
            <a:r>
              <a:rPr lang="en-US" altLang="zh-CN" sz="2800"/>
              <a:t>]={</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 </a:t>
            </a:r>
            <a:r>
              <a:rPr lang="en-US" altLang="zh-CN" sz="2800" i="1"/>
              <a:t>d</a:t>
            </a:r>
            <a:r>
              <a:rPr lang="en-US" altLang="zh-CN" sz="2800" baseline="-25000"/>
              <a:t>6</a:t>
            </a:r>
            <a:r>
              <a:rPr lang="en-US" altLang="zh-CN" sz="2800"/>
              <a:t>, </a:t>
            </a:r>
            <a:r>
              <a:rPr lang="en-US" altLang="zh-CN" sz="2800" i="1"/>
              <a:t>d</a:t>
            </a:r>
            <a:r>
              <a:rPr lang="en-US" altLang="zh-CN" sz="2800" baseline="-25000"/>
              <a:t>7</a:t>
            </a:r>
            <a:r>
              <a:rPr lang="en-US" altLang="zh-CN" sz="2800"/>
              <a:t>}</a:t>
            </a:r>
          </a:p>
        </p:txBody>
      </p:sp>
      <p:sp>
        <p:nvSpPr>
          <p:cNvPr id="48133" name="Rectangle 5"/>
          <p:cNvSpPr>
            <a:spLocks noChangeArrowheads="1"/>
          </p:cNvSpPr>
          <p:nvPr/>
        </p:nvSpPr>
        <p:spPr bwMode="auto">
          <a:xfrm>
            <a:off x="304800" y="5562600"/>
            <a:ext cx="342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a:t>
            </a:r>
          </a:p>
          <a:p>
            <a:pPr algn="just"/>
            <a:r>
              <a:rPr lang="en-US" altLang="zh-CN" sz="2800" i="1"/>
              <a:t>kill</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7</a:t>
            </a:r>
            <a:r>
              <a:rPr lang="en-US" altLang="zh-CN" sz="2800"/>
              <a:t>}</a:t>
            </a:r>
          </a:p>
        </p:txBody>
      </p:sp>
      <p:sp>
        <p:nvSpPr>
          <p:cNvPr id="48134" name="Rectangle 6"/>
          <p:cNvSpPr>
            <a:spLocks noChangeArrowheads="1"/>
          </p:cNvSpPr>
          <p:nvPr/>
        </p:nvSpPr>
        <p:spPr bwMode="auto">
          <a:xfrm>
            <a:off x="3733800" y="5715000"/>
            <a:ext cx="2362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6</a:t>
            </a:r>
            <a:r>
              <a:rPr lang="en-US" altLang="zh-CN" sz="2800"/>
              <a:t>}</a:t>
            </a:r>
          </a:p>
          <a:p>
            <a:pPr algn="just"/>
            <a:r>
              <a:rPr lang="en-US" altLang="zh-CN" sz="2800" i="1"/>
              <a:t>kill</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3</a:t>
            </a:r>
            <a:r>
              <a:rPr lang="en-US" altLang="zh-CN" sz="2800"/>
              <a:t>}</a:t>
            </a:r>
          </a:p>
        </p:txBody>
      </p:sp>
      <p:sp>
        <p:nvSpPr>
          <p:cNvPr id="48135" name="Rectangle 7"/>
          <p:cNvSpPr>
            <a:spLocks noChangeArrowheads="1"/>
          </p:cNvSpPr>
          <p:nvPr/>
        </p:nvSpPr>
        <p:spPr bwMode="auto">
          <a:xfrm>
            <a:off x="6172200" y="5715000"/>
            <a:ext cx="297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7</a:t>
            </a:r>
            <a:r>
              <a:rPr lang="en-US" altLang="zh-CN" sz="2800"/>
              <a:t>}</a:t>
            </a:r>
          </a:p>
          <a:p>
            <a:pPr algn="just"/>
            <a:r>
              <a:rPr lang="en-US" altLang="zh-CN" sz="2800" i="1"/>
              <a:t>kill</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4</a:t>
            </a:r>
            <a:r>
              <a:rPr lang="en-US" altLang="zh-CN" sz="2800"/>
              <a:t>}</a:t>
            </a:r>
          </a:p>
        </p:txBody>
      </p:sp>
      <p:grpSp>
        <p:nvGrpSpPr>
          <p:cNvPr id="48136" name="Group 8"/>
          <p:cNvGrpSpPr>
            <a:grpSpLocks/>
          </p:cNvGrpSpPr>
          <p:nvPr/>
        </p:nvGrpSpPr>
        <p:grpSpPr bwMode="auto">
          <a:xfrm>
            <a:off x="5029200" y="1447800"/>
            <a:ext cx="3290888" cy="4038600"/>
            <a:chOff x="1488" y="1104"/>
            <a:chExt cx="2073" cy="2544"/>
          </a:xfrm>
        </p:grpSpPr>
        <p:graphicFrame>
          <p:nvGraphicFramePr>
            <p:cNvPr id="48137" name="Object 9"/>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48156" name="公式" r:id="rId4" imgW="114151" imgH="215619" progId="Equation.3">
                    <p:embed/>
                  </p:oleObj>
                </mc:Choice>
                <mc:Fallback>
                  <p:oleObj name="公式" r:id="rId4" imgW="114151" imgH="215619"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8" name="Object 10"/>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48157" name="公式" r:id="rId6" imgW="114151" imgH="215619" progId="Equation.3">
                    <p:embed/>
                  </p:oleObj>
                </mc:Choice>
                <mc:Fallback>
                  <p:oleObj name="公式" r:id="rId6" imgW="114151" imgH="21561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9" name="Rectangle 11"/>
            <p:cNvSpPr>
              <a:spLocks noChangeArrowheads="1"/>
            </p:cNvSpPr>
            <p:nvPr/>
          </p:nvSpPr>
          <p:spPr bwMode="auto">
            <a:xfrm>
              <a:off x="1837" y="1170"/>
              <a:ext cx="1284" cy="5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1</a:t>
              </a:r>
              <a:r>
                <a:rPr lang="en-US" altLang="zh-CN" sz="2400"/>
                <a:t>:  i = m </a:t>
              </a:r>
              <a:r>
                <a:rPr lang="en-US" altLang="zh-CN" sz="2400">
                  <a:sym typeface="Symbol" pitchFamily="18" charset="2"/>
                </a:rPr>
                <a:t></a:t>
              </a:r>
              <a:r>
                <a:rPr lang="en-US" altLang="zh-CN" sz="2400"/>
                <a:t>1</a:t>
              </a:r>
            </a:p>
            <a:p>
              <a:pPr algn="just">
                <a:lnSpc>
                  <a:spcPct val="80000"/>
                </a:lnSpc>
              </a:pPr>
              <a:r>
                <a:rPr lang="en-US" altLang="zh-CN" sz="2400" i="1"/>
                <a:t>d</a:t>
              </a:r>
              <a:r>
                <a:rPr lang="en-US" altLang="zh-CN" sz="2400" baseline="-25000"/>
                <a:t>2</a:t>
              </a:r>
              <a:r>
                <a:rPr lang="en-US" altLang="zh-CN" sz="2400"/>
                <a:t>:  j = n</a:t>
              </a:r>
            </a:p>
            <a:p>
              <a:pPr algn="just">
                <a:lnSpc>
                  <a:spcPct val="80000"/>
                </a:lnSpc>
              </a:pPr>
              <a:r>
                <a:rPr lang="en-US" altLang="zh-CN" sz="2400" i="1"/>
                <a:t>d</a:t>
              </a:r>
              <a:r>
                <a:rPr lang="en-US" altLang="zh-CN" sz="2400" baseline="-25000"/>
                <a:t>3</a:t>
              </a:r>
              <a:r>
                <a:rPr lang="en-US" altLang="zh-CN" sz="2400"/>
                <a:t>:  a = u1</a:t>
              </a:r>
            </a:p>
          </p:txBody>
        </p:sp>
        <p:sp>
          <p:nvSpPr>
            <p:cNvPr id="48140" name="Rectangle 12"/>
            <p:cNvSpPr>
              <a:spLocks noChangeArrowheads="1"/>
            </p:cNvSpPr>
            <p:nvPr/>
          </p:nvSpPr>
          <p:spPr bwMode="auto">
            <a:xfrm>
              <a:off x="3168" y="1104"/>
              <a:ext cx="39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1</a:t>
              </a:r>
              <a:endParaRPr lang="en-US" altLang="zh-CN" sz="2400"/>
            </a:p>
          </p:txBody>
        </p:sp>
        <p:sp>
          <p:nvSpPr>
            <p:cNvPr id="48141" name="Rectangle 13"/>
            <p:cNvSpPr>
              <a:spLocks noChangeArrowheads="1"/>
            </p:cNvSpPr>
            <p:nvPr/>
          </p:nvSpPr>
          <p:spPr bwMode="auto">
            <a:xfrm>
              <a:off x="3120" y="196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48142" name="Line 14"/>
            <p:cNvSpPr>
              <a:spLocks noChangeShapeType="1"/>
            </p:cNvSpPr>
            <p:nvPr/>
          </p:nvSpPr>
          <p:spPr bwMode="auto">
            <a:xfrm>
              <a:off x="2452" y="1742"/>
              <a:ext cx="0" cy="29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8143" name="Rectangle 15"/>
            <p:cNvSpPr>
              <a:spLocks noChangeArrowheads="1"/>
            </p:cNvSpPr>
            <p:nvPr/>
          </p:nvSpPr>
          <p:spPr bwMode="auto">
            <a:xfrm>
              <a:off x="1697" y="3384"/>
              <a:ext cx="1307" cy="2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7</a:t>
              </a:r>
              <a:r>
                <a:rPr lang="en-US" altLang="zh-CN" sz="2400"/>
                <a:t>:  i = u3</a:t>
              </a:r>
              <a:endParaRPr lang="en-US" altLang="zh-CN" sz="2400" baseline="-25000"/>
            </a:p>
          </p:txBody>
        </p:sp>
        <p:sp>
          <p:nvSpPr>
            <p:cNvPr id="48144" name="Rectangle 16"/>
            <p:cNvSpPr>
              <a:spLocks noChangeArrowheads="1"/>
            </p:cNvSpPr>
            <p:nvPr/>
          </p:nvSpPr>
          <p:spPr bwMode="auto">
            <a:xfrm>
              <a:off x="3072" y="3264"/>
              <a:ext cx="35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48145" name="Rectangle 17"/>
            <p:cNvSpPr>
              <a:spLocks noChangeArrowheads="1"/>
            </p:cNvSpPr>
            <p:nvPr/>
          </p:nvSpPr>
          <p:spPr bwMode="auto">
            <a:xfrm>
              <a:off x="1776" y="2016"/>
              <a:ext cx="1306" cy="4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4</a:t>
              </a:r>
              <a:r>
                <a:rPr lang="en-US" altLang="zh-CN" sz="2400"/>
                <a:t>:  i = i + 1</a:t>
              </a:r>
            </a:p>
            <a:p>
              <a:pPr algn="just">
                <a:lnSpc>
                  <a:spcPct val="80000"/>
                </a:lnSpc>
              </a:pPr>
              <a:r>
                <a:rPr lang="en-US" altLang="zh-CN" sz="2400" i="1"/>
                <a:t>d</a:t>
              </a:r>
              <a:r>
                <a:rPr lang="en-US" altLang="zh-CN" sz="2400" baseline="-25000"/>
                <a:t>5</a:t>
              </a:r>
              <a:r>
                <a:rPr lang="en-US" altLang="zh-CN" sz="2400"/>
                <a:t>:  j = j </a:t>
              </a:r>
              <a:r>
                <a:rPr lang="en-US" altLang="zh-CN" sz="2400">
                  <a:sym typeface="Symbol" pitchFamily="18" charset="2"/>
                </a:rPr>
                <a:t></a:t>
              </a:r>
              <a:r>
                <a:rPr lang="en-US" altLang="zh-CN" sz="2400"/>
                <a:t> 1</a:t>
              </a:r>
            </a:p>
          </p:txBody>
        </p:sp>
        <p:sp>
          <p:nvSpPr>
            <p:cNvPr id="48146" name="Rectangle 18"/>
            <p:cNvSpPr>
              <a:spLocks noChangeArrowheads="1"/>
            </p:cNvSpPr>
            <p:nvPr/>
          </p:nvSpPr>
          <p:spPr bwMode="auto">
            <a:xfrm>
              <a:off x="1488" y="2736"/>
              <a:ext cx="1296"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6</a:t>
              </a:r>
              <a:r>
                <a:rPr lang="en-US" altLang="zh-CN" sz="2400"/>
                <a:t>:  a = u2</a:t>
              </a:r>
            </a:p>
          </p:txBody>
        </p:sp>
        <p:sp>
          <p:nvSpPr>
            <p:cNvPr id="48147" name="Line 19"/>
            <p:cNvSpPr>
              <a:spLocks noChangeShapeType="1"/>
            </p:cNvSpPr>
            <p:nvPr/>
          </p:nvSpPr>
          <p:spPr bwMode="auto">
            <a:xfrm flipH="1">
              <a:off x="1824" y="2448"/>
              <a:ext cx="504" cy="28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8148" name="Line 20"/>
            <p:cNvSpPr>
              <a:spLocks noChangeShapeType="1"/>
            </p:cNvSpPr>
            <p:nvPr/>
          </p:nvSpPr>
          <p:spPr bwMode="auto">
            <a:xfrm>
              <a:off x="2880" y="2448"/>
              <a:ext cx="6" cy="95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8149" name="Freeform 21"/>
            <p:cNvSpPr>
              <a:spLocks/>
            </p:cNvSpPr>
            <p:nvPr/>
          </p:nvSpPr>
          <p:spPr bwMode="auto">
            <a:xfrm>
              <a:off x="3019" y="1846"/>
              <a:ext cx="525" cy="1767"/>
            </a:xfrm>
            <a:custGeom>
              <a:avLst/>
              <a:gdLst>
                <a:gd name="T0" fmla="*/ 0 w 525"/>
                <a:gd name="T1" fmla="*/ 1757 h 1767"/>
                <a:gd name="T2" fmla="*/ 283 w 525"/>
                <a:gd name="T3" fmla="*/ 1704 h 1767"/>
                <a:gd name="T4" fmla="*/ 450 w 525"/>
                <a:gd name="T5" fmla="*/ 1380 h 1767"/>
                <a:gd name="T6" fmla="*/ 502 w 525"/>
                <a:gd name="T7" fmla="*/ 908 h 1767"/>
                <a:gd name="T8" fmla="*/ 314 w 525"/>
                <a:gd name="T9" fmla="*/ 123 h 1767"/>
                <a:gd name="T10" fmla="*/ 9 w 525"/>
                <a:gd name="T11" fmla="*/ 167 h 17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5" h="1767">
                  <a:moveTo>
                    <a:pt x="0" y="1757"/>
                  </a:moveTo>
                  <a:cubicBezTo>
                    <a:pt x="47" y="1748"/>
                    <a:pt x="208" y="1767"/>
                    <a:pt x="283" y="1704"/>
                  </a:cubicBezTo>
                  <a:cubicBezTo>
                    <a:pt x="358" y="1641"/>
                    <a:pt x="414" y="1513"/>
                    <a:pt x="450" y="1380"/>
                  </a:cubicBezTo>
                  <a:cubicBezTo>
                    <a:pt x="486" y="1247"/>
                    <a:pt x="525" y="1117"/>
                    <a:pt x="502" y="908"/>
                  </a:cubicBezTo>
                  <a:cubicBezTo>
                    <a:pt x="479" y="699"/>
                    <a:pt x="396" y="246"/>
                    <a:pt x="314" y="123"/>
                  </a:cubicBezTo>
                  <a:cubicBezTo>
                    <a:pt x="232" y="0"/>
                    <a:pt x="73" y="158"/>
                    <a:pt x="9" y="16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150" name="Line 22"/>
            <p:cNvSpPr>
              <a:spLocks noChangeShapeType="1"/>
            </p:cNvSpPr>
            <p:nvPr/>
          </p:nvSpPr>
          <p:spPr bwMode="auto">
            <a:xfrm>
              <a:off x="1824" y="3072"/>
              <a:ext cx="552" cy="31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8151" name="Rectangle 23"/>
            <p:cNvSpPr>
              <a:spLocks noChangeArrowheads="1"/>
            </p:cNvSpPr>
            <p:nvPr/>
          </p:nvSpPr>
          <p:spPr bwMode="auto">
            <a:xfrm>
              <a:off x="2880" y="268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49155" name="Rectangle 3"/>
          <p:cNvSpPr>
            <a:spLocks noGrp="1" noChangeArrowheads="1"/>
          </p:cNvSpPr>
          <p:nvPr>
            <p:ph idx="1"/>
          </p:nvPr>
        </p:nvSpPr>
        <p:spPr>
          <a:xfrm>
            <a:off x="228600" y="1447800"/>
            <a:ext cx="4343400" cy="2743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en-US" altLang="zh-CN" sz="2400" b="1" i="1" smtClean="0"/>
              <a:t>         </a:t>
            </a:r>
            <a:r>
              <a:rPr lang="en-US" altLang="zh-CN" sz="2800" b="1" smtClean="0"/>
              <a:t>IN [B]	       	OUT [B] </a:t>
            </a:r>
          </a:p>
          <a:p>
            <a:pPr algn="just">
              <a:spcBef>
                <a:spcPct val="0"/>
              </a:spcBef>
              <a:buFontTx/>
              <a:buNone/>
            </a:pPr>
            <a:r>
              <a:rPr lang="en-US" altLang="zh-CN" sz="2800" b="1" i="1" smtClean="0"/>
              <a:t>B</a:t>
            </a:r>
            <a:r>
              <a:rPr lang="en-US" altLang="zh-CN" sz="2800" b="1" baseline="-30000" smtClean="0"/>
              <a:t>1</a:t>
            </a:r>
            <a:r>
              <a:rPr lang="en-US" altLang="zh-CN" sz="2800" b="1" i="1" baseline="-30000" smtClean="0"/>
              <a:t>     </a:t>
            </a:r>
            <a:r>
              <a:rPr lang="en-US" altLang="zh-CN" sz="2800" b="1" smtClean="0"/>
              <a:t>000 0000     	111 0000  </a:t>
            </a:r>
          </a:p>
          <a:p>
            <a:pPr algn="just">
              <a:spcBef>
                <a:spcPct val="0"/>
              </a:spcBef>
              <a:buFontTx/>
              <a:buNone/>
            </a:pPr>
            <a:r>
              <a:rPr lang="en-US" altLang="zh-CN" sz="2800" b="1" i="1" smtClean="0"/>
              <a:t>B</a:t>
            </a:r>
            <a:r>
              <a:rPr lang="en-US" altLang="zh-CN" sz="2800" b="1" baseline="-30000" smtClean="0"/>
              <a:t>2</a:t>
            </a:r>
            <a:r>
              <a:rPr lang="en-US" altLang="zh-CN" sz="2800" b="1" smtClean="0"/>
              <a:t>   111 0000     	001 1100 </a:t>
            </a:r>
          </a:p>
          <a:p>
            <a:pPr algn="just">
              <a:spcBef>
                <a:spcPct val="0"/>
              </a:spcBef>
              <a:buFontTx/>
              <a:buNone/>
            </a:pPr>
            <a:r>
              <a:rPr lang="en-US" altLang="zh-CN" sz="2800" b="1" i="1" smtClean="0"/>
              <a:t>B</a:t>
            </a:r>
            <a:r>
              <a:rPr lang="en-US" altLang="zh-CN" sz="2800" b="1" baseline="-30000" smtClean="0"/>
              <a:t>3 </a:t>
            </a:r>
            <a:r>
              <a:rPr lang="en-US" altLang="zh-CN" sz="2800" b="1" smtClean="0">
                <a:solidFill>
                  <a:schemeClr val="accent1"/>
                </a:solidFill>
              </a:rPr>
              <a:t>			</a:t>
            </a:r>
            <a:r>
              <a:rPr lang="en-US" altLang="zh-CN" sz="2800" b="1" smtClean="0"/>
              <a:t>000 0000</a:t>
            </a:r>
            <a:r>
              <a:rPr lang="en-US" altLang="zh-CN" sz="2800" b="1" baseline="-30000" smtClean="0"/>
              <a:t> </a:t>
            </a:r>
          </a:p>
          <a:p>
            <a:pPr algn="just">
              <a:spcBef>
                <a:spcPct val="0"/>
              </a:spcBef>
              <a:buFontTx/>
              <a:buNone/>
            </a:pPr>
            <a:r>
              <a:rPr lang="en-US" altLang="zh-CN" sz="2800" b="1" i="1" smtClean="0"/>
              <a:t>B</a:t>
            </a:r>
            <a:r>
              <a:rPr lang="en-US" altLang="zh-CN" sz="2800" b="1" baseline="-30000" smtClean="0"/>
              <a:t>4 </a:t>
            </a:r>
            <a:r>
              <a:rPr lang="en-US" altLang="zh-CN" sz="2800" b="1" smtClean="0">
                <a:solidFill>
                  <a:schemeClr val="accent1"/>
                </a:solidFill>
              </a:rPr>
              <a:t>			</a:t>
            </a:r>
            <a:r>
              <a:rPr lang="en-US" altLang="zh-CN" sz="2800" b="1" smtClean="0"/>
              <a:t>000 0000</a:t>
            </a:r>
          </a:p>
        </p:txBody>
      </p:sp>
      <p:sp>
        <p:nvSpPr>
          <p:cNvPr id="49156" name="Rectangle 4"/>
          <p:cNvSpPr>
            <a:spLocks noChangeArrowheads="1"/>
          </p:cNvSpPr>
          <p:nvPr/>
        </p:nvSpPr>
        <p:spPr bwMode="auto">
          <a:xfrm>
            <a:off x="304800" y="4419600"/>
            <a:ext cx="358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1</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3</a:t>
            </a:r>
            <a:r>
              <a:rPr lang="en-US" altLang="zh-CN" sz="2800"/>
              <a:t>}</a:t>
            </a:r>
          </a:p>
          <a:p>
            <a:pPr algn="just"/>
            <a:r>
              <a:rPr lang="en-US" altLang="zh-CN" sz="2800" i="1"/>
              <a:t>kill</a:t>
            </a:r>
            <a:r>
              <a:rPr lang="en-US" altLang="zh-CN" sz="2800"/>
              <a:t> [</a:t>
            </a:r>
            <a:r>
              <a:rPr lang="en-US" altLang="zh-CN" sz="2800" i="1"/>
              <a:t>B</a:t>
            </a:r>
            <a:r>
              <a:rPr lang="en-US" altLang="zh-CN" sz="2800" baseline="-25000"/>
              <a:t>1</a:t>
            </a:r>
            <a:r>
              <a:rPr lang="en-US" altLang="zh-CN" sz="2800"/>
              <a:t>]={</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 </a:t>
            </a:r>
            <a:r>
              <a:rPr lang="en-US" altLang="zh-CN" sz="2800" i="1"/>
              <a:t>d</a:t>
            </a:r>
            <a:r>
              <a:rPr lang="en-US" altLang="zh-CN" sz="2800" baseline="-25000"/>
              <a:t>6</a:t>
            </a:r>
            <a:r>
              <a:rPr lang="en-US" altLang="zh-CN" sz="2800"/>
              <a:t>, </a:t>
            </a:r>
            <a:r>
              <a:rPr lang="en-US" altLang="zh-CN" sz="2800" i="1"/>
              <a:t>d</a:t>
            </a:r>
            <a:r>
              <a:rPr lang="en-US" altLang="zh-CN" sz="2800" baseline="-25000"/>
              <a:t>7</a:t>
            </a:r>
            <a:r>
              <a:rPr lang="en-US" altLang="zh-CN" sz="2800"/>
              <a:t>}</a:t>
            </a:r>
          </a:p>
        </p:txBody>
      </p:sp>
      <p:sp>
        <p:nvSpPr>
          <p:cNvPr id="49157" name="Rectangle 5"/>
          <p:cNvSpPr>
            <a:spLocks noChangeArrowheads="1"/>
          </p:cNvSpPr>
          <p:nvPr/>
        </p:nvSpPr>
        <p:spPr bwMode="auto">
          <a:xfrm>
            <a:off x="304800" y="5562600"/>
            <a:ext cx="342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a:t>
            </a:r>
          </a:p>
          <a:p>
            <a:pPr algn="just"/>
            <a:r>
              <a:rPr lang="en-US" altLang="zh-CN" sz="2800" i="1"/>
              <a:t>kill</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7</a:t>
            </a:r>
            <a:r>
              <a:rPr lang="en-US" altLang="zh-CN" sz="2800"/>
              <a:t>}</a:t>
            </a:r>
          </a:p>
        </p:txBody>
      </p:sp>
      <p:sp>
        <p:nvSpPr>
          <p:cNvPr id="49158" name="Rectangle 6"/>
          <p:cNvSpPr>
            <a:spLocks noChangeArrowheads="1"/>
          </p:cNvSpPr>
          <p:nvPr/>
        </p:nvSpPr>
        <p:spPr bwMode="auto">
          <a:xfrm>
            <a:off x="3733800" y="5715000"/>
            <a:ext cx="2362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6</a:t>
            </a:r>
            <a:r>
              <a:rPr lang="en-US" altLang="zh-CN" sz="2800"/>
              <a:t>}</a:t>
            </a:r>
          </a:p>
          <a:p>
            <a:pPr algn="just"/>
            <a:r>
              <a:rPr lang="en-US" altLang="zh-CN" sz="2800" i="1"/>
              <a:t>kill</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3</a:t>
            </a:r>
            <a:r>
              <a:rPr lang="en-US" altLang="zh-CN" sz="2800"/>
              <a:t>}</a:t>
            </a:r>
          </a:p>
        </p:txBody>
      </p:sp>
      <p:sp>
        <p:nvSpPr>
          <p:cNvPr id="49159" name="Rectangle 7"/>
          <p:cNvSpPr>
            <a:spLocks noChangeArrowheads="1"/>
          </p:cNvSpPr>
          <p:nvPr/>
        </p:nvSpPr>
        <p:spPr bwMode="auto">
          <a:xfrm>
            <a:off x="6172200" y="5715000"/>
            <a:ext cx="297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7</a:t>
            </a:r>
            <a:r>
              <a:rPr lang="en-US" altLang="zh-CN" sz="2800"/>
              <a:t>}</a:t>
            </a:r>
          </a:p>
          <a:p>
            <a:pPr algn="just"/>
            <a:r>
              <a:rPr lang="en-US" altLang="zh-CN" sz="2800" i="1"/>
              <a:t>kill</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4</a:t>
            </a:r>
            <a:r>
              <a:rPr lang="en-US" altLang="zh-CN" sz="2800"/>
              <a:t>}</a:t>
            </a:r>
          </a:p>
        </p:txBody>
      </p:sp>
      <p:grpSp>
        <p:nvGrpSpPr>
          <p:cNvPr id="49160" name="Group 8"/>
          <p:cNvGrpSpPr>
            <a:grpSpLocks/>
          </p:cNvGrpSpPr>
          <p:nvPr/>
        </p:nvGrpSpPr>
        <p:grpSpPr bwMode="auto">
          <a:xfrm>
            <a:off x="5029200" y="1447800"/>
            <a:ext cx="3290888" cy="4038600"/>
            <a:chOff x="1488" y="1104"/>
            <a:chExt cx="2073" cy="2544"/>
          </a:xfrm>
        </p:grpSpPr>
        <p:graphicFrame>
          <p:nvGraphicFramePr>
            <p:cNvPr id="49161" name="Object 9"/>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49180" name="公式" r:id="rId4" imgW="114151" imgH="215619" progId="Equation.3">
                    <p:embed/>
                  </p:oleObj>
                </mc:Choice>
                <mc:Fallback>
                  <p:oleObj name="公式" r:id="rId4" imgW="114151" imgH="215619"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2" name="Object 10"/>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49181" name="公式" r:id="rId6" imgW="114151" imgH="215619" progId="Equation.3">
                    <p:embed/>
                  </p:oleObj>
                </mc:Choice>
                <mc:Fallback>
                  <p:oleObj name="公式" r:id="rId6" imgW="114151" imgH="21561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3" name="Rectangle 11"/>
            <p:cNvSpPr>
              <a:spLocks noChangeArrowheads="1"/>
            </p:cNvSpPr>
            <p:nvPr/>
          </p:nvSpPr>
          <p:spPr bwMode="auto">
            <a:xfrm>
              <a:off x="1837" y="1170"/>
              <a:ext cx="1284" cy="5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1</a:t>
              </a:r>
              <a:r>
                <a:rPr lang="en-US" altLang="zh-CN" sz="2400"/>
                <a:t>:  i = m </a:t>
              </a:r>
              <a:r>
                <a:rPr lang="en-US" altLang="zh-CN" sz="2400">
                  <a:sym typeface="Symbol" pitchFamily="18" charset="2"/>
                </a:rPr>
                <a:t></a:t>
              </a:r>
              <a:r>
                <a:rPr lang="en-US" altLang="zh-CN" sz="2400"/>
                <a:t>1</a:t>
              </a:r>
            </a:p>
            <a:p>
              <a:pPr algn="just">
                <a:lnSpc>
                  <a:spcPct val="80000"/>
                </a:lnSpc>
              </a:pPr>
              <a:r>
                <a:rPr lang="en-US" altLang="zh-CN" sz="2400" i="1"/>
                <a:t>d</a:t>
              </a:r>
              <a:r>
                <a:rPr lang="en-US" altLang="zh-CN" sz="2400" baseline="-25000"/>
                <a:t>2</a:t>
              </a:r>
              <a:r>
                <a:rPr lang="en-US" altLang="zh-CN" sz="2400"/>
                <a:t>:  j = n</a:t>
              </a:r>
            </a:p>
            <a:p>
              <a:pPr algn="just">
                <a:lnSpc>
                  <a:spcPct val="80000"/>
                </a:lnSpc>
              </a:pPr>
              <a:r>
                <a:rPr lang="en-US" altLang="zh-CN" sz="2400" i="1"/>
                <a:t>d</a:t>
              </a:r>
              <a:r>
                <a:rPr lang="en-US" altLang="zh-CN" sz="2400" baseline="-25000"/>
                <a:t>3</a:t>
              </a:r>
              <a:r>
                <a:rPr lang="en-US" altLang="zh-CN" sz="2400"/>
                <a:t>:  a = u1</a:t>
              </a:r>
            </a:p>
          </p:txBody>
        </p:sp>
        <p:sp>
          <p:nvSpPr>
            <p:cNvPr id="49164" name="Rectangle 12"/>
            <p:cNvSpPr>
              <a:spLocks noChangeArrowheads="1"/>
            </p:cNvSpPr>
            <p:nvPr/>
          </p:nvSpPr>
          <p:spPr bwMode="auto">
            <a:xfrm>
              <a:off x="3168" y="1104"/>
              <a:ext cx="39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1</a:t>
              </a:r>
              <a:endParaRPr lang="en-US" altLang="zh-CN" sz="2400"/>
            </a:p>
          </p:txBody>
        </p:sp>
        <p:sp>
          <p:nvSpPr>
            <p:cNvPr id="49165" name="Rectangle 13"/>
            <p:cNvSpPr>
              <a:spLocks noChangeArrowheads="1"/>
            </p:cNvSpPr>
            <p:nvPr/>
          </p:nvSpPr>
          <p:spPr bwMode="auto">
            <a:xfrm>
              <a:off x="3120" y="196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49166" name="Line 14"/>
            <p:cNvSpPr>
              <a:spLocks noChangeShapeType="1"/>
            </p:cNvSpPr>
            <p:nvPr/>
          </p:nvSpPr>
          <p:spPr bwMode="auto">
            <a:xfrm>
              <a:off x="2452" y="1742"/>
              <a:ext cx="0" cy="29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9167" name="Rectangle 15"/>
            <p:cNvSpPr>
              <a:spLocks noChangeArrowheads="1"/>
            </p:cNvSpPr>
            <p:nvPr/>
          </p:nvSpPr>
          <p:spPr bwMode="auto">
            <a:xfrm>
              <a:off x="1697" y="3384"/>
              <a:ext cx="1307" cy="2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7</a:t>
              </a:r>
              <a:r>
                <a:rPr lang="en-US" altLang="zh-CN" sz="2400"/>
                <a:t>:  i = u3</a:t>
              </a:r>
              <a:endParaRPr lang="en-US" altLang="zh-CN" sz="2400" baseline="-25000"/>
            </a:p>
          </p:txBody>
        </p:sp>
        <p:sp>
          <p:nvSpPr>
            <p:cNvPr id="49168" name="Rectangle 16"/>
            <p:cNvSpPr>
              <a:spLocks noChangeArrowheads="1"/>
            </p:cNvSpPr>
            <p:nvPr/>
          </p:nvSpPr>
          <p:spPr bwMode="auto">
            <a:xfrm>
              <a:off x="3072" y="3264"/>
              <a:ext cx="35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49169" name="Rectangle 17"/>
            <p:cNvSpPr>
              <a:spLocks noChangeArrowheads="1"/>
            </p:cNvSpPr>
            <p:nvPr/>
          </p:nvSpPr>
          <p:spPr bwMode="auto">
            <a:xfrm>
              <a:off x="1776" y="2016"/>
              <a:ext cx="1306" cy="4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4</a:t>
              </a:r>
              <a:r>
                <a:rPr lang="en-US" altLang="zh-CN" sz="2400"/>
                <a:t>:  i = i + 1</a:t>
              </a:r>
            </a:p>
            <a:p>
              <a:pPr algn="just">
                <a:lnSpc>
                  <a:spcPct val="80000"/>
                </a:lnSpc>
              </a:pPr>
              <a:r>
                <a:rPr lang="en-US" altLang="zh-CN" sz="2400" i="1"/>
                <a:t>d</a:t>
              </a:r>
              <a:r>
                <a:rPr lang="en-US" altLang="zh-CN" sz="2400" baseline="-25000"/>
                <a:t>5</a:t>
              </a:r>
              <a:r>
                <a:rPr lang="en-US" altLang="zh-CN" sz="2400"/>
                <a:t>:  j = j </a:t>
              </a:r>
              <a:r>
                <a:rPr lang="en-US" altLang="zh-CN" sz="2400">
                  <a:sym typeface="Symbol" pitchFamily="18" charset="2"/>
                </a:rPr>
                <a:t></a:t>
              </a:r>
              <a:r>
                <a:rPr lang="en-US" altLang="zh-CN" sz="2400"/>
                <a:t> 1</a:t>
              </a:r>
            </a:p>
          </p:txBody>
        </p:sp>
        <p:sp>
          <p:nvSpPr>
            <p:cNvPr id="49170" name="Rectangle 18"/>
            <p:cNvSpPr>
              <a:spLocks noChangeArrowheads="1"/>
            </p:cNvSpPr>
            <p:nvPr/>
          </p:nvSpPr>
          <p:spPr bwMode="auto">
            <a:xfrm>
              <a:off x="1488" y="2736"/>
              <a:ext cx="1296"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6</a:t>
              </a:r>
              <a:r>
                <a:rPr lang="en-US" altLang="zh-CN" sz="2400"/>
                <a:t>:  a = u2</a:t>
              </a:r>
            </a:p>
          </p:txBody>
        </p:sp>
        <p:sp>
          <p:nvSpPr>
            <p:cNvPr id="49171" name="Line 19"/>
            <p:cNvSpPr>
              <a:spLocks noChangeShapeType="1"/>
            </p:cNvSpPr>
            <p:nvPr/>
          </p:nvSpPr>
          <p:spPr bwMode="auto">
            <a:xfrm flipH="1">
              <a:off x="1824" y="2448"/>
              <a:ext cx="504" cy="28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9172" name="Line 20"/>
            <p:cNvSpPr>
              <a:spLocks noChangeShapeType="1"/>
            </p:cNvSpPr>
            <p:nvPr/>
          </p:nvSpPr>
          <p:spPr bwMode="auto">
            <a:xfrm>
              <a:off x="2880" y="2448"/>
              <a:ext cx="6" cy="95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9173" name="Freeform 21"/>
            <p:cNvSpPr>
              <a:spLocks/>
            </p:cNvSpPr>
            <p:nvPr/>
          </p:nvSpPr>
          <p:spPr bwMode="auto">
            <a:xfrm>
              <a:off x="3019" y="1846"/>
              <a:ext cx="525" cy="1767"/>
            </a:xfrm>
            <a:custGeom>
              <a:avLst/>
              <a:gdLst>
                <a:gd name="T0" fmla="*/ 0 w 525"/>
                <a:gd name="T1" fmla="*/ 1757 h 1767"/>
                <a:gd name="T2" fmla="*/ 283 w 525"/>
                <a:gd name="T3" fmla="*/ 1704 h 1767"/>
                <a:gd name="T4" fmla="*/ 450 w 525"/>
                <a:gd name="T5" fmla="*/ 1380 h 1767"/>
                <a:gd name="T6" fmla="*/ 502 w 525"/>
                <a:gd name="T7" fmla="*/ 908 h 1767"/>
                <a:gd name="T8" fmla="*/ 314 w 525"/>
                <a:gd name="T9" fmla="*/ 123 h 1767"/>
                <a:gd name="T10" fmla="*/ 9 w 525"/>
                <a:gd name="T11" fmla="*/ 167 h 17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5" h="1767">
                  <a:moveTo>
                    <a:pt x="0" y="1757"/>
                  </a:moveTo>
                  <a:cubicBezTo>
                    <a:pt x="47" y="1748"/>
                    <a:pt x="208" y="1767"/>
                    <a:pt x="283" y="1704"/>
                  </a:cubicBezTo>
                  <a:cubicBezTo>
                    <a:pt x="358" y="1641"/>
                    <a:pt x="414" y="1513"/>
                    <a:pt x="450" y="1380"/>
                  </a:cubicBezTo>
                  <a:cubicBezTo>
                    <a:pt x="486" y="1247"/>
                    <a:pt x="525" y="1117"/>
                    <a:pt x="502" y="908"/>
                  </a:cubicBezTo>
                  <a:cubicBezTo>
                    <a:pt x="479" y="699"/>
                    <a:pt x="396" y="246"/>
                    <a:pt x="314" y="123"/>
                  </a:cubicBezTo>
                  <a:cubicBezTo>
                    <a:pt x="232" y="0"/>
                    <a:pt x="73" y="158"/>
                    <a:pt x="9" y="16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4" name="Line 22"/>
            <p:cNvSpPr>
              <a:spLocks noChangeShapeType="1"/>
            </p:cNvSpPr>
            <p:nvPr/>
          </p:nvSpPr>
          <p:spPr bwMode="auto">
            <a:xfrm>
              <a:off x="1824" y="3072"/>
              <a:ext cx="552" cy="31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9175" name="Rectangle 23"/>
            <p:cNvSpPr>
              <a:spLocks noChangeArrowheads="1"/>
            </p:cNvSpPr>
            <p:nvPr/>
          </p:nvSpPr>
          <p:spPr bwMode="auto">
            <a:xfrm>
              <a:off x="2880" y="268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50179" name="Rectangle 3"/>
          <p:cNvSpPr>
            <a:spLocks noGrp="1" noChangeArrowheads="1"/>
          </p:cNvSpPr>
          <p:nvPr>
            <p:ph idx="1"/>
          </p:nvPr>
        </p:nvSpPr>
        <p:spPr>
          <a:xfrm>
            <a:off x="228600" y="1447800"/>
            <a:ext cx="4343400" cy="2743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en-US" altLang="zh-CN" sz="2400" b="1" i="1" smtClean="0"/>
              <a:t>         </a:t>
            </a:r>
            <a:r>
              <a:rPr lang="en-US" altLang="zh-CN" sz="2800" b="1" smtClean="0"/>
              <a:t>IN [B]	       	OUT [B] </a:t>
            </a:r>
          </a:p>
          <a:p>
            <a:pPr algn="just">
              <a:spcBef>
                <a:spcPct val="0"/>
              </a:spcBef>
              <a:buFontTx/>
              <a:buNone/>
            </a:pPr>
            <a:r>
              <a:rPr lang="en-US" altLang="zh-CN" sz="2800" b="1" i="1" smtClean="0"/>
              <a:t>B</a:t>
            </a:r>
            <a:r>
              <a:rPr lang="en-US" altLang="zh-CN" sz="2800" b="1" baseline="-30000" smtClean="0"/>
              <a:t>1</a:t>
            </a:r>
            <a:r>
              <a:rPr lang="en-US" altLang="zh-CN" sz="2800" b="1" i="1" baseline="-30000" smtClean="0"/>
              <a:t>     </a:t>
            </a:r>
            <a:r>
              <a:rPr lang="en-US" altLang="zh-CN" sz="2800" b="1" smtClean="0"/>
              <a:t>000 0000     	111 0000  </a:t>
            </a:r>
          </a:p>
          <a:p>
            <a:pPr algn="just">
              <a:spcBef>
                <a:spcPct val="0"/>
              </a:spcBef>
              <a:buFontTx/>
              <a:buNone/>
            </a:pPr>
            <a:r>
              <a:rPr lang="en-US" altLang="zh-CN" sz="2800" b="1" i="1" smtClean="0"/>
              <a:t>B</a:t>
            </a:r>
            <a:r>
              <a:rPr lang="en-US" altLang="zh-CN" sz="2800" b="1" baseline="-30000" smtClean="0"/>
              <a:t>2</a:t>
            </a:r>
            <a:r>
              <a:rPr lang="en-US" altLang="zh-CN" sz="2800" b="1" smtClean="0"/>
              <a:t>   111 0000     	001 1100 </a:t>
            </a:r>
          </a:p>
          <a:p>
            <a:pPr algn="just">
              <a:spcBef>
                <a:spcPct val="0"/>
              </a:spcBef>
              <a:buFontTx/>
              <a:buNone/>
            </a:pPr>
            <a:r>
              <a:rPr lang="en-US" altLang="zh-CN" sz="2800" b="1" i="1" smtClean="0"/>
              <a:t>B</a:t>
            </a:r>
            <a:r>
              <a:rPr lang="en-US" altLang="zh-CN" sz="2800" b="1" baseline="-30000" smtClean="0"/>
              <a:t>3     </a:t>
            </a:r>
            <a:r>
              <a:rPr lang="en-US" altLang="zh-CN" sz="2800" b="1" smtClean="0"/>
              <a:t>001 1100</a:t>
            </a:r>
            <a:r>
              <a:rPr lang="en-US" altLang="zh-CN" sz="2800" b="1" baseline="-30000" smtClean="0"/>
              <a:t>      	</a:t>
            </a:r>
            <a:r>
              <a:rPr lang="en-US" altLang="zh-CN" sz="2800" b="1" smtClean="0"/>
              <a:t>000 0000</a:t>
            </a:r>
            <a:r>
              <a:rPr lang="en-US" altLang="zh-CN" sz="2800" b="1" baseline="-30000" smtClean="0"/>
              <a:t> </a:t>
            </a:r>
          </a:p>
          <a:p>
            <a:pPr algn="just">
              <a:spcBef>
                <a:spcPct val="0"/>
              </a:spcBef>
              <a:buFontTx/>
              <a:buNone/>
            </a:pPr>
            <a:r>
              <a:rPr lang="en-US" altLang="zh-CN" sz="2800" b="1" i="1" smtClean="0"/>
              <a:t>B</a:t>
            </a:r>
            <a:r>
              <a:rPr lang="en-US" altLang="zh-CN" sz="2800" b="1" baseline="-30000" smtClean="0"/>
              <a:t>4 </a:t>
            </a:r>
            <a:r>
              <a:rPr lang="en-US" altLang="zh-CN" sz="2800" b="1" smtClean="0">
                <a:solidFill>
                  <a:schemeClr val="accent1"/>
                </a:solidFill>
              </a:rPr>
              <a:t>			</a:t>
            </a:r>
            <a:r>
              <a:rPr lang="en-US" altLang="zh-CN" sz="2800" b="1" smtClean="0"/>
              <a:t>000 0000</a:t>
            </a:r>
          </a:p>
        </p:txBody>
      </p:sp>
      <p:sp>
        <p:nvSpPr>
          <p:cNvPr id="50180" name="Rectangle 4"/>
          <p:cNvSpPr>
            <a:spLocks noChangeArrowheads="1"/>
          </p:cNvSpPr>
          <p:nvPr/>
        </p:nvSpPr>
        <p:spPr bwMode="auto">
          <a:xfrm>
            <a:off x="304800" y="4419600"/>
            <a:ext cx="358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1</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3</a:t>
            </a:r>
            <a:r>
              <a:rPr lang="en-US" altLang="zh-CN" sz="2800"/>
              <a:t>}</a:t>
            </a:r>
          </a:p>
          <a:p>
            <a:pPr algn="just"/>
            <a:r>
              <a:rPr lang="en-US" altLang="zh-CN" sz="2800" i="1"/>
              <a:t>kill</a:t>
            </a:r>
            <a:r>
              <a:rPr lang="en-US" altLang="zh-CN" sz="2800"/>
              <a:t> [</a:t>
            </a:r>
            <a:r>
              <a:rPr lang="en-US" altLang="zh-CN" sz="2800" i="1"/>
              <a:t>B</a:t>
            </a:r>
            <a:r>
              <a:rPr lang="en-US" altLang="zh-CN" sz="2800" baseline="-25000"/>
              <a:t>1</a:t>
            </a:r>
            <a:r>
              <a:rPr lang="en-US" altLang="zh-CN" sz="2800"/>
              <a:t>]={</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 </a:t>
            </a:r>
            <a:r>
              <a:rPr lang="en-US" altLang="zh-CN" sz="2800" i="1"/>
              <a:t>d</a:t>
            </a:r>
            <a:r>
              <a:rPr lang="en-US" altLang="zh-CN" sz="2800" baseline="-25000"/>
              <a:t>6</a:t>
            </a:r>
            <a:r>
              <a:rPr lang="en-US" altLang="zh-CN" sz="2800"/>
              <a:t>, </a:t>
            </a:r>
            <a:r>
              <a:rPr lang="en-US" altLang="zh-CN" sz="2800" i="1"/>
              <a:t>d</a:t>
            </a:r>
            <a:r>
              <a:rPr lang="en-US" altLang="zh-CN" sz="2800" baseline="-25000"/>
              <a:t>7</a:t>
            </a:r>
            <a:r>
              <a:rPr lang="en-US" altLang="zh-CN" sz="2800"/>
              <a:t>}</a:t>
            </a:r>
          </a:p>
        </p:txBody>
      </p:sp>
      <p:sp>
        <p:nvSpPr>
          <p:cNvPr id="50181" name="Rectangle 5"/>
          <p:cNvSpPr>
            <a:spLocks noChangeArrowheads="1"/>
          </p:cNvSpPr>
          <p:nvPr/>
        </p:nvSpPr>
        <p:spPr bwMode="auto">
          <a:xfrm>
            <a:off x="304800" y="5562600"/>
            <a:ext cx="342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a:t>
            </a:r>
          </a:p>
          <a:p>
            <a:pPr algn="just"/>
            <a:r>
              <a:rPr lang="en-US" altLang="zh-CN" sz="2800" i="1"/>
              <a:t>kill</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7</a:t>
            </a:r>
            <a:r>
              <a:rPr lang="en-US" altLang="zh-CN" sz="2800"/>
              <a:t>}</a:t>
            </a:r>
          </a:p>
        </p:txBody>
      </p:sp>
      <p:sp>
        <p:nvSpPr>
          <p:cNvPr id="50182" name="Rectangle 6"/>
          <p:cNvSpPr>
            <a:spLocks noChangeArrowheads="1"/>
          </p:cNvSpPr>
          <p:nvPr/>
        </p:nvSpPr>
        <p:spPr bwMode="auto">
          <a:xfrm>
            <a:off x="3733800" y="5715000"/>
            <a:ext cx="2362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6</a:t>
            </a:r>
            <a:r>
              <a:rPr lang="en-US" altLang="zh-CN" sz="2800"/>
              <a:t>}</a:t>
            </a:r>
          </a:p>
          <a:p>
            <a:pPr algn="just"/>
            <a:r>
              <a:rPr lang="en-US" altLang="zh-CN" sz="2800" i="1"/>
              <a:t>kill</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3</a:t>
            </a:r>
            <a:r>
              <a:rPr lang="en-US" altLang="zh-CN" sz="2800"/>
              <a:t>}</a:t>
            </a:r>
          </a:p>
        </p:txBody>
      </p:sp>
      <p:sp>
        <p:nvSpPr>
          <p:cNvPr id="50183" name="Rectangle 7"/>
          <p:cNvSpPr>
            <a:spLocks noChangeArrowheads="1"/>
          </p:cNvSpPr>
          <p:nvPr/>
        </p:nvSpPr>
        <p:spPr bwMode="auto">
          <a:xfrm>
            <a:off x="6172200" y="5715000"/>
            <a:ext cx="297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7</a:t>
            </a:r>
            <a:r>
              <a:rPr lang="en-US" altLang="zh-CN" sz="2800"/>
              <a:t>}</a:t>
            </a:r>
          </a:p>
          <a:p>
            <a:pPr algn="just"/>
            <a:r>
              <a:rPr lang="en-US" altLang="zh-CN" sz="2800" i="1"/>
              <a:t>kill</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4</a:t>
            </a:r>
            <a:r>
              <a:rPr lang="en-US" altLang="zh-CN" sz="2800"/>
              <a:t>}</a:t>
            </a:r>
          </a:p>
        </p:txBody>
      </p:sp>
      <p:grpSp>
        <p:nvGrpSpPr>
          <p:cNvPr id="50184" name="Group 8"/>
          <p:cNvGrpSpPr>
            <a:grpSpLocks/>
          </p:cNvGrpSpPr>
          <p:nvPr/>
        </p:nvGrpSpPr>
        <p:grpSpPr bwMode="auto">
          <a:xfrm>
            <a:off x="5029200" y="1447800"/>
            <a:ext cx="3290888" cy="4038600"/>
            <a:chOff x="1488" y="1104"/>
            <a:chExt cx="2073" cy="2544"/>
          </a:xfrm>
        </p:grpSpPr>
        <p:graphicFrame>
          <p:nvGraphicFramePr>
            <p:cNvPr id="50185" name="Object 9"/>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50204" name="公式" r:id="rId4" imgW="114151" imgH="215619" progId="Equation.3">
                    <p:embed/>
                  </p:oleObj>
                </mc:Choice>
                <mc:Fallback>
                  <p:oleObj name="公式" r:id="rId4" imgW="114151" imgH="215619"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6" name="Object 10"/>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50205" name="公式" r:id="rId6" imgW="114151" imgH="215619" progId="Equation.3">
                    <p:embed/>
                  </p:oleObj>
                </mc:Choice>
                <mc:Fallback>
                  <p:oleObj name="公式" r:id="rId6" imgW="114151" imgH="21561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7" name="Rectangle 11"/>
            <p:cNvSpPr>
              <a:spLocks noChangeArrowheads="1"/>
            </p:cNvSpPr>
            <p:nvPr/>
          </p:nvSpPr>
          <p:spPr bwMode="auto">
            <a:xfrm>
              <a:off x="1837" y="1170"/>
              <a:ext cx="1284" cy="5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1</a:t>
              </a:r>
              <a:r>
                <a:rPr lang="en-US" altLang="zh-CN" sz="2400"/>
                <a:t>:  i = m </a:t>
              </a:r>
              <a:r>
                <a:rPr lang="en-US" altLang="zh-CN" sz="2400">
                  <a:sym typeface="Symbol" pitchFamily="18" charset="2"/>
                </a:rPr>
                <a:t></a:t>
              </a:r>
              <a:r>
                <a:rPr lang="en-US" altLang="zh-CN" sz="2400"/>
                <a:t>1</a:t>
              </a:r>
            </a:p>
            <a:p>
              <a:pPr algn="just">
                <a:lnSpc>
                  <a:spcPct val="80000"/>
                </a:lnSpc>
              </a:pPr>
              <a:r>
                <a:rPr lang="en-US" altLang="zh-CN" sz="2400" i="1"/>
                <a:t>d</a:t>
              </a:r>
              <a:r>
                <a:rPr lang="en-US" altLang="zh-CN" sz="2400" baseline="-25000"/>
                <a:t>2</a:t>
              </a:r>
              <a:r>
                <a:rPr lang="en-US" altLang="zh-CN" sz="2400"/>
                <a:t>:  j = n</a:t>
              </a:r>
            </a:p>
            <a:p>
              <a:pPr algn="just">
                <a:lnSpc>
                  <a:spcPct val="80000"/>
                </a:lnSpc>
              </a:pPr>
              <a:r>
                <a:rPr lang="en-US" altLang="zh-CN" sz="2400" i="1"/>
                <a:t>d</a:t>
              </a:r>
              <a:r>
                <a:rPr lang="en-US" altLang="zh-CN" sz="2400" baseline="-25000"/>
                <a:t>3</a:t>
              </a:r>
              <a:r>
                <a:rPr lang="en-US" altLang="zh-CN" sz="2400"/>
                <a:t>:  a = u1</a:t>
              </a:r>
            </a:p>
          </p:txBody>
        </p:sp>
        <p:sp>
          <p:nvSpPr>
            <p:cNvPr id="50188" name="Rectangle 12"/>
            <p:cNvSpPr>
              <a:spLocks noChangeArrowheads="1"/>
            </p:cNvSpPr>
            <p:nvPr/>
          </p:nvSpPr>
          <p:spPr bwMode="auto">
            <a:xfrm>
              <a:off x="3168" y="1104"/>
              <a:ext cx="39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1</a:t>
              </a:r>
              <a:endParaRPr lang="en-US" altLang="zh-CN" sz="2400"/>
            </a:p>
          </p:txBody>
        </p:sp>
        <p:sp>
          <p:nvSpPr>
            <p:cNvPr id="50189" name="Rectangle 13"/>
            <p:cNvSpPr>
              <a:spLocks noChangeArrowheads="1"/>
            </p:cNvSpPr>
            <p:nvPr/>
          </p:nvSpPr>
          <p:spPr bwMode="auto">
            <a:xfrm>
              <a:off x="3120" y="196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50190" name="Line 14"/>
            <p:cNvSpPr>
              <a:spLocks noChangeShapeType="1"/>
            </p:cNvSpPr>
            <p:nvPr/>
          </p:nvSpPr>
          <p:spPr bwMode="auto">
            <a:xfrm>
              <a:off x="2452" y="1742"/>
              <a:ext cx="0" cy="29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0191" name="Rectangle 15"/>
            <p:cNvSpPr>
              <a:spLocks noChangeArrowheads="1"/>
            </p:cNvSpPr>
            <p:nvPr/>
          </p:nvSpPr>
          <p:spPr bwMode="auto">
            <a:xfrm>
              <a:off x="1697" y="3384"/>
              <a:ext cx="1307" cy="2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7</a:t>
              </a:r>
              <a:r>
                <a:rPr lang="en-US" altLang="zh-CN" sz="2400"/>
                <a:t>:  i = u3</a:t>
              </a:r>
              <a:endParaRPr lang="en-US" altLang="zh-CN" sz="2400" baseline="-25000"/>
            </a:p>
          </p:txBody>
        </p:sp>
        <p:sp>
          <p:nvSpPr>
            <p:cNvPr id="50192" name="Rectangle 16"/>
            <p:cNvSpPr>
              <a:spLocks noChangeArrowheads="1"/>
            </p:cNvSpPr>
            <p:nvPr/>
          </p:nvSpPr>
          <p:spPr bwMode="auto">
            <a:xfrm>
              <a:off x="3072" y="3264"/>
              <a:ext cx="35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50193" name="Rectangle 17"/>
            <p:cNvSpPr>
              <a:spLocks noChangeArrowheads="1"/>
            </p:cNvSpPr>
            <p:nvPr/>
          </p:nvSpPr>
          <p:spPr bwMode="auto">
            <a:xfrm>
              <a:off x="1776" y="2016"/>
              <a:ext cx="1306" cy="4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4</a:t>
              </a:r>
              <a:r>
                <a:rPr lang="en-US" altLang="zh-CN" sz="2400"/>
                <a:t>:  i = i + 1</a:t>
              </a:r>
            </a:p>
            <a:p>
              <a:pPr algn="just">
                <a:lnSpc>
                  <a:spcPct val="80000"/>
                </a:lnSpc>
              </a:pPr>
              <a:r>
                <a:rPr lang="en-US" altLang="zh-CN" sz="2400" i="1"/>
                <a:t>d</a:t>
              </a:r>
              <a:r>
                <a:rPr lang="en-US" altLang="zh-CN" sz="2400" baseline="-25000"/>
                <a:t>5</a:t>
              </a:r>
              <a:r>
                <a:rPr lang="en-US" altLang="zh-CN" sz="2400"/>
                <a:t>:  j = j </a:t>
              </a:r>
              <a:r>
                <a:rPr lang="en-US" altLang="zh-CN" sz="2400">
                  <a:sym typeface="Symbol" pitchFamily="18" charset="2"/>
                </a:rPr>
                <a:t></a:t>
              </a:r>
              <a:r>
                <a:rPr lang="en-US" altLang="zh-CN" sz="2400"/>
                <a:t> 1</a:t>
              </a:r>
            </a:p>
          </p:txBody>
        </p:sp>
        <p:sp>
          <p:nvSpPr>
            <p:cNvPr id="50194" name="Rectangle 18"/>
            <p:cNvSpPr>
              <a:spLocks noChangeArrowheads="1"/>
            </p:cNvSpPr>
            <p:nvPr/>
          </p:nvSpPr>
          <p:spPr bwMode="auto">
            <a:xfrm>
              <a:off x="1488" y="2736"/>
              <a:ext cx="1296"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6</a:t>
              </a:r>
              <a:r>
                <a:rPr lang="en-US" altLang="zh-CN" sz="2400"/>
                <a:t>:  a = u2</a:t>
              </a:r>
            </a:p>
          </p:txBody>
        </p:sp>
        <p:sp>
          <p:nvSpPr>
            <p:cNvPr id="50195" name="Line 19"/>
            <p:cNvSpPr>
              <a:spLocks noChangeShapeType="1"/>
            </p:cNvSpPr>
            <p:nvPr/>
          </p:nvSpPr>
          <p:spPr bwMode="auto">
            <a:xfrm flipH="1">
              <a:off x="1824" y="2448"/>
              <a:ext cx="504" cy="28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0196" name="Line 20"/>
            <p:cNvSpPr>
              <a:spLocks noChangeShapeType="1"/>
            </p:cNvSpPr>
            <p:nvPr/>
          </p:nvSpPr>
          <p:spPr bwMode="auto">
            <a:xfrm>
              <a:off x="2880" y="2448"/>
              <a:ext cx="6" cy="95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0197" name="Freeform 21"/>
            <p:cNvSpPr>
              <a:spLocks/>
            </p:cNvSpPr>
            <p:nvPr/>
          </p:nvSpPr>
          <p:spPr bwMode="auto">
            <a:xfrm>
              <a:off x="3019" y="1846"/>
              <a:ext cx="525" cy="1767"/>
            </a:xfrm>
            <a:custGeom>
              <a:avLst/>
              <a:gdLst>
                <a:gd name="T0" fmla="*/ 0 w 525"/>
                <a:gd name="T1" fmla="*/ 1757 h 1767"/>
                <a:gd name="T2" fmla="*/ 283 w 525"/>
                <a:gd name="T3" fmla="*/ 1704 h 1767"/>
                <a:gd name="T4" fmla="*/ 450 w 525"/>
                <a:gd name="T5" fmla="*/ 1380 h 1767"/>
                <a:gd name="T6" fmla="*/ 502 w 525"/>
                <a:gd name="T7" fmla="*/ 908 h 1767"/>
                <a:gd name="T8" fmla="*/ 314 w 525"/>
                <a:gd name="T9" fmla="*/ 123 h 1767"/>
                <a:gd name="T10" fmla="*/ 9 w 525"/>
                <a:gd name="T11" fmla="*/ 167 h 17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5" h="1767">
                  <a:moveTo>
                    <a:pt x="0" y="1757"/>
                  </a:moveTo>
                  <a:cubicBezTo>
                    <a:pt x="47" y="1748"/>
                    <a:pt x="208" y="1767"/>
                    <a:pt x="283" y="1704"/>
                  </a:cubicBezTo>
                  <a:cubicBezTo>
                    <a:pt x="358" y="1641"/>
                    <a:pt x="414" y="1513"/>
                    <a:pt x="450" y="1380"/>
                  </a:cubicBezTo>
                  <a:cubicBezTo>
                    <a:pt x="486" y="1247"/>
                    <a:pt x="525" y="1117"/>
                    <a:pt x="502" y="908"/>
                  </a:cubicBezTo>
                  <a:cubicBezTo>
                    <a:pt x="479" y="699"/>
                    <a:pt x="396" y="246"/>
                    <a:pt x="314" y="123"/>
                  </a:cubicBezTo>
                  <a:cubicBezTo>
                    <a:pt x="232" y="0"/>
                    <a:pt x="73" y="158"/>
                    <a:pt x="9" y="16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98" name="Line 22"/>
            <p:cNvSpPr>
              <a:spLocks noChangeShapeType="1"/>
            </p:cNvSpPr>
            <p:nvPr/>
          </p:nvSpPr>
          <p:spPr bwMode="auto">
            <a:xfrm>
              <a:off x="1824" y="3072"/>
              <a:ext cx="552" cy="31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0199" name="Rectangle 23"/>
            <p:cNvSpPr>
              <a:spLocks noChangeArrowheads="1"/>
            </p:cNvSpPr>
            <p:nvPr/>
          </p:nvSpPr>
          <p:spPr bwMode="auto">
            <a:xfrm>
              <a:off x="2880" y="268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51203" name="Rectangle 3"/>
          <p:cNvSpPr>
            <a:spLocks noGrp="1" noChangeArrowheads="1"/>
          </p:cNvSpPr>
          <p:nvPr>
            <p:ph idx="1"/>
          </p:nvPr>
        </p:nvSpPr>
        <p:spPr>
          <a:xfrm>
            <a:off x="228600" y="1447800"/>
            <a:ext cx="4343400" cy="2743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en-US" altLang="zh-CN" sz="2400" b="1" i="1" smtClean="0"/>
              <a:t>         </a:t>
            </a:r>
            <a:r>
              <a:rPr lang="en-US" altLang="zh-CN" sz="2800" b="1" smtClean="0"/>
              <a:t>IN [B]	       	OUT [B] </a:t>
            </a:r>
          </a:p>
          <a:p>
            <a:pPr algn="just">
              <a:spcBef>
                <a:spcPct val="0"/>
              </a:spcBef>
              <a:buFontTx/>
              <a:buNone/>
            </a:pPr>
            <a:r>
              <a:rPr lang="en-US" altLang="zh-CN" sz="2800" b="1" i="1" smtClean="0"/>
              <a:t>B</a:t>
            </a:r>
            <a:r>
              <a:rPr lang="en-US" altLang="zh-CN" sz="2800" b="1" baseline="-30000" smtClean="0"/>
              <a:t>1</a:t>
            </a:r>
            <a:r>
              <a:rPr lang="en-US" altLang="zh-CN" sz="2800" b="1" i="1" baseline="-30000" smtClean="0"/>
              <a:t>     </a:t>
            </a:r>
            <a:r>
              <a:rPr lang="en-US" altLang="zh-CN" sz="2800" b="1" smtClean="0"/>
              <a:t>000 0000     	111 0000  </a:t>
            </a:r>
          </a:p>
          <a:p>
            <a:pPr algn="just">
              <a:spcBef>
                <a:spcPct val="0"/>
              </a:spcBef>
              <a:buFontTx/>
              <a:buNone/>
            </a:pPr>
            <a:r>
              <a:rPr lang="en-US" altLang="zh-CN" sz="2800" b="1" i="1" smtClean="0"/>
              <a:t>B</a:t>
            </a:r>
            <a:r>
              <a:rPr lang="en-US" altLang="zh-CN" sz="2800" b="1" baseline="-30000" smtClean="0"/>
              <a:t>2</a:t>
            </a:r>
            <a:r>
              <a:rPr lang="en-US" altLang="zh-CN" sz="2800" b="1" smtClean="0"/>
              <a:t>   111 0000     	001 1100 </a:t>
            </a:r>
          </a:p>
          <a:p>
            <a:pPr algn="just">
              <a:spcBef>
                <a:spcPct val="0"/>
              </a:spcBef>
              <a:buFontTx/>
              <a:buNone/>
            </a:pPr>
            <a:r>
              <a:rPr lang="en-US" altLang="zh-CN" sz="2800" b="1" i="1" smtClean="0"/>
              <a:t>B</a:t>
            </a:r>
            <a:r>
              <a:rPr lang="en-US" altLang="zh-CN" sz="2800" b="1" baseline="-30000" smtClean="0"/>
              <a:t>3     </a:t>
            </a:r>
            <a:r>
              <a:rPr lang="en-US" altLang="zh-CN" sz="2800" b="1" smtClean="0"/>
              <a:t>001 1100</a:t>
            </a:r>
            <a:r>
              <a:rPr lang="en-US" altLang="zh-CN" sz="2800" b="1" baseline="-30000" smtClean="0"/>
              <a:t>       	</a:t>
            </a:r>
            <a:r>
              <a:rPr lang="en-US" altLang="zh-CN" sz="2800" b="1" smtClean="0"/>
              <a:t>000 1110</a:t>
            </a:r>
            <a:r>
              <a:rPr lang="en-US" altLang="zh-CN" sz="2800" b="1" baseline="-30000" smtClean="0"/>
              <a:t> </a:t>
            </a:r>
          </a:p>
          <a:p>
            <a:pPr algn="just">
              <a:spcBef>
                <a:spcPct val="0"/>
              </a:spcBef>
              <a:buFontTx/>
              <a:buNone/>
            </a:pPr>
            <a:r>
              <a:rPr lang="en-US" altLang="zh-CN" sz="2800" b="1" i="1" smtClean="0"/>
              <a:t>B</a:t>
            </a:r>
            <a:r>
              <a:rPr lang="en-US" altLang="zh-CN" sz="2800" b="1" baseline="-30000" smtClean="0"/>
              <a:t>4 </a:t>
            </a:r>
            <a:r>
              <a:rPr lang="en-US" altLang="zh-CN" sz="2800" b="1" smtClean="0">
                <a:solidFill>
                  <a:schemeClr val="accent1"/>
                </a:solidFill>
              </a:rPr>
              <a:t>			</a:t>
            </a:r>
            <a:r>
              <a:rPr lang="en-US" altLang="zh-CN" sz="2800" b="1" smtClean="0"/>
              <a:t>000 0000</a:t>
            </a:r>
          </a:p>
        </p:txBody>
      </p:sp>
      <p:sp>
        <p:nvSpPr>
          <p:cNvPr id="51204" name="Rectangle 4"/>
          <p:cNvSpPr>
            <a:spLocks noChangeArrowheads="1"/>
          </p:cNvSpPr>
          <p:nvPr/>
        </p:nvSpPr>
        <p:spPr bwMode="auto">
          <a:xfrm>
            <a:off x="304800" y="4419600"/>
            <a:ext cx="358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1</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3</a:t>
            </a:r>
            <a:r>
              <a:rPr lang="en-US" altLang="zh-CN" sz="2800"/>
              <a:t>}</a:t>
            </a:r>
          </a:p>
          <a:p>
            <a:pPr algn="just"/>
            <a:r>
              <a:rPr lang="en-US" altLang="zh-CN" sz="2800" i="1"/>
              <a:t>kill</a:t>
            </a:r>
            <a:r>
              <a:rPr lang="en-US" altLang="zh-CN" sz="2800"/>
              <a:t> [</a:t>
            </a:r>
            <a:r>
              <a:rPr lang="en-US" altLang="zh-CN" sz="2800" i="1"/>
              <a:t>B</a:t>
            </a:r>
            <a:r>
              <a:rPr lang="en-US" altLang="zh-CN" sz="2800" baseline="-25000"/>
              <a:t>1</a:t>
            </a:r>
            <a:r>
              <a:rPr lang="en-US" altLang="zh-CN" sz="2800"/>
              <a:t>]={</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 </a:t>
            </a:r>
            <a:r>
              <a:rPr lang="en-US" altLang="zh-CN" sz="2800" i="1"/>
              <a:t>d</a:t>
            </a:r>
            <a:r>
              <a:rPr lang="en-US" altLang="zh-CN" sz="2800" baseline="-25000"/>
              <a:t>6</a:t>
            </a:r>
            <a:r>
              <a:rPr lang="en-US" altLang="zh-CN" sz="2800"/>
              <a:t>, </a:t>
            </a:r>
            <a:r>
              <a:rPr lang="en-US" altLang="zh-CN" sz="2800" i="1"/>
              <a:t>d</a:t>
            </a:r>
            <a:r>
              <a:rPr lang="en-US" altLang="zh-CN" sz="2800" baseline="-25000"/>
              <a:t>7</a:t>
            </a:r>
            <a:r>
              <a:rPr lang="en-US" altLang="zh-CN" sz="2800"/>
              <a:t>}</a:t>
            </a:r>
          </a:p>
        </p:txBody>
      </p:sp>
      <p:sp>
        <p:nvSpPr>
          <p:cNvPr id="51205" name="Rectangle 5"/>
          <p:cNvSpPr>
            <a:spLocks noChangeArrowheads="1"/>
          </p:cNvSpPr>
          <p:nvPr/>
        </p:nvSpPr>
        <p:spPr bwMode="auto">
          <a:xfrm>
            <a:off x="304800" y="5562600"/>
            <a:ext cx="342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a:t>
            </a:r>
          </a:p>
          <a:p>
            <a:pPr algn="just"/>
            <a:r>
              <a:rPr lang="en-US" altLang="zh-CN" sz="2800" i="1"/>
              <a:t>kill</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7</a:t>
            </a:r>
            <a:r>
              <a:rPr lang="en-US" altLang="zh-CN" sz="2800"/>
              <a:t>}</a:t>
            </a:r>
          </a:p>
        </p:txBody>
      </p:sp>
      <p:sp>
        <p:nvSpPr>
          <p:cNvPr id="51206" name="Rectangle 6"/>
          <p:cNvSpPr>
            <a:spLocks noChangeArrowheads="1"/>
          </p:cNvSpPr>
          <p:nvPr/>
        </p:nvSpPr>
        <p:spPr bwMode="auto">
          <a:xfrm>
            <a:off x="3733800" y="5715000"/>
            <a:ext cx="2362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6</a:t>
            </a:r>
            <a:r>
              <a:rPr lang="en-US" altLang="zh-CN" sz="2800"/>
              <a:t>}</a:t>
            </a:r>
          </a:p>
          <a:p>
            <a:pPr algn="just"/>
            <a:r>
              <a:rPr lang="en-US" altLang="zh-CN" sz="2800" i="1"/>
              <a:t>kill</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3</a:t>
            </a:r>
            <a:r>
              <a:rPr lang="en-US" altLang="zh-CN" sz="2800"/>
              <a:t>}</a:t>
            </a:r>
          </a:p>
        </p:txBody>
      </p:sp>
      <p:sp>
        <p:nvSpPr>
          <p:cNvPr id="51207" name="Rectangle 7"/>
          <p:cNvSpPr>
            <a:spLocks noChangeArrowheads="1"/>
          </p:cNvSpPr>
          <p:nvPr/>
        </p:nvSpPr>
        <p:spPr bwMode="auto">
          <a:xfrm>
            <a:off x="6172200" y="5715000"/>
            <a:ext cx="297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7</a:t>
            </a:r>
            <a:r>
              <a:rPr lang="en-US" altLang="zh-CN" sz="2800"/>
              <a:t>}</a:t>
            </a:r>
          </a:p>
          <a:p>
            <a:pPr algn="just"/>
            <a:r>
              <a:rPr lang="en-US" altLang="zh-CN" sz="2800" i="1"/>
              <a:t>kill</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4</a:t>
            </a:r>
            <a:r>
              <a:rPr lang="en-US" altLang="zh-CN" sz="2800"/>
              <a:t>}</a:t>
            </a:r>
          </a:p>
        </p:txBody>
      </p:sp>
      <p:grpSp>
        <p:nvGrpSpPr>
          <p:cNvPr id="51208" name="Group 8"/>
          <p:cNvGrpSpPr>
            <a:grpSpLocks/>
          </p:cNvGrpSpPr>
          <p:nvPr/>
        </p:nvGrpSpPr>
        <p:grpSpPr bwMode="auto">
          <a:xfrm>
            <a:off x="5029200" y="1447800"/>
            <a:ext cx="3290888" cy="4038600"/>
            <a:chOff x="1488" y="1104"/>
            <a:chExt cx="2073" cy="2544"/>
          </a:xfrm>
        </p:grpSpPr>
        <p:graphicFrame>
          <p:nvGraphicFramePr>
            <p:cNvPr id="51209" name="Object 9"/>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51228" name="公式" r:id="rId4" imgW="114151" imgH="215619" progId="Equation.3">
                    <p:embed/>
                  </p:oleObj>
                </mc:Choice>
                <mc:Fallback>
                  <p:oleObj name="公式" r:id="rId4" imgW="114151" imgH="215619"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0" name="Object 10"/>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51229" name="公式" r:id="rId6" imgW="114151" imgH="215619" progId="Equation.3">
                    <p:embed/>
                  </p:oleObj>
                </mc:Choice>
                <mc:Fallback>
                  <p:oleObj name="公式" r:id="rId6" imgW="114151" imgH="21561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1" name="Rectangle 11"/>
            <p:cNvSpPr>
              <a:spLocks noChangeArrowheads="1"/>
            </p:cNvSpPr>
            <p:nvPr/>
          </p:nvSpPr>
          <p:spPr bwMode="auto">
            <a:xfrm>
              <a:off x="1837" y="1170"/>
              <a:ext cx="1284" cy="5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1</a:t>
              </a:r>
              <a:r>
                <a:rPr lang="en-US" altLang="zh-CN" sz="2400"/>
                <a:t>:  i = m </a:t>
              </a:r>
              <a:r>
                <a:rPr lang="en-US" altLang="zh-CN" sz="2400">
                  <a:sym typeface="Symbol" pitchFamily="18" charset="2"/>
                </a:rPr>
                <a:t></a:t>
              </a:r>
              <a:r>
                <a:rPr lang="en-US" altLang="zh-CN" sz="2400"/>
                <a:t>1</a:t>
              </a:r>
            </a:p>
            <a:p>
              <a:pPr algn="just">
                <a:lnSpc>
                  <a:spcPct val="80000"/>
                </a:lnSpc>
              </a:pPr>
              <a:r>
                <a:rPr lang="en-US" altLang="zh-CN" sz="2400" i="1"/>
                <a:t>d</a:t>
              </a:r>
              <a:r>
                <a:rPr lang="en-US" altLang="zh-CN" sz="2400" baseline="-25000"/>
                <a:t>2</a:t>
              </a:r>
              <a:r>
                <a:rPr lang="en-US" altLang="zh-CN" sz="2400"/>
                <a:t>:  j = n</a:t>
              </a:r>
            </a:p>
            <a:p>
              <a:pPr algn="just">
                <a:lnSpc>
                  <a:spcPct val="80000"/>
                </a:lnSpc>
              </a:pPr>
              <a:r>
                <a:rPr lang="en-US" altLang="zh-CN" sz="2400" i="1"/>
                <a:t>d</a:t>
              </a:r>
              <a:r>
                <a:rPr lang="en-US" altLang="zh-CN" sz="2400" baseline="-25000"/>
                <a:t>3</a:t>
              </a:r>
              <a:r>
                <a:rPr lang="en-US" altLang="zh-CN" sz="2400"/>
                <a:t>:  a = u1</a:t>
              </a:r>
            </a:p>
          </p:txBody>
        </p:sp>
        <p:sp>
          <p:nvSpPr>
            <p:cNvPr id="51212" name="Rectangle 12"/>
            <p:cNvSpPr>
              <a:spLocks noChangeArrowheads="1"/>
            </p:cNvSpPr>
            <p:nvPr/>
          </p:nvSpPr>
          <p:spPr bwMode="auto">
            <a:xfrm>
              <a:off x="3168" y="1104"/>
              <a:ext cx="39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1</a:t>
              </a:r>
              <a:endParaRPr lang="en-US" altLang="zh-CN" sz="2400"/>
            </a:p>
          </p:txBody>
        </p:sp>
        <p:sp>
          <p:nvSpPr>
            <p:cNvPr id="51213" name="Rectangle 13"/>
            <p:cNvSpPr>
              <a:spLocks noChangeArrowheads="1"/>
            </p:cNvSpPr>
            <p:nvPr/>
          </p:nvSpPr>
          <p:spPr bwMode="auto">
            <a:xfrm>
              <a:off x="3120" y="196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51214" name="Line 14"/>
            <p:cNvSpPr>
              <a:spLocks noChangeShapeType="1"/>
            </p:cNvSpPr>
            <p:nvPr/>
          </p:nvSpPr>
          <p:spPr bwMode="auto">
            <a:xfrm>
              <a:off x="2452" y="1742"/>
              <a:ext cx="0" cy="29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15" name="Rectangle 15"/>
            <p:cNvSpPr>
              <a:spLocks noChangeArrowheads="1"/>
            </p:cNvSpPr>
            <p:nvPr/>
          </p:nvSpPr>
          <p:spPr bwMode="auto">
            <a:xfrm>
              <a:off x="1697" y="3384"/>
              <a:ext cx="1307" cy="2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7</a:t>
              </a:r>
              <a:r>
                <a:rPr lang="en-US" altLang="zh-CN" sz="2400"/>
                <a:t>:  i = u3</a:t>
              </a:r>
              <a:endParaRPr lang="en-US" altLang="zh-CN" sz="2400" baseline="-25000"/>
            </a:p>
          </p:txBody>
        </p:sp>
        <p:sp>
          <p:nvSpPr>
            <p:cNvPr id="51216" name="Rectangle 16"/>
            <p:cNvSpPr>
              <a:spLocks noChangeArrowheads="1"/>
            </p:cNvSpPr>
            <p:nvPr/>
          </p:nvSpPr>
          <p:spPr bwMode="auto">
            <a:xfrm>
              <a:off x="3072" y="3264"/>
              <a:ext cx="35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51217" name="Rectangle 17"/>
            <p:cNvSpPr>
              <a:spLocks noChangeArrowheads="1"/>
            </p:cNvSpPr>
            <p:nvPr/>
          </p:nvSpPr>
          <p:spPr bwMode="auto">
            <a:xfrm>
              <a:off x="1776" y="2016"/>
              <a:ext cx="1306" cy="4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4</a:t>
              </a:r>
              <a:r>
                <a:rPr lang="en-US" altLang="zh-CN" sz="2400"/>
                <a:t>:  i = i + 1</a:t>
              </a:r>
            </a:p>
            <a:p>
              <a:pPr algn="just">
                <a:lnSpc>
                  <a:spcPct val="80000"/>
                </a:lnSpc>
              </a:pPr>
              <a:r>
                <a:rPr lang="en-US" altLang="zh-CN" sz="2400" i="1"/>
                <a:t>d</a:t>
              </a:r>
              <a:r>
                <a:rPr lang="en-US" altLang="zh-CN" sz="2400" baseline="-25000"/>
                <a:t>5</a:t>
              </a:r>
              <a:r>
                <a:rPr lang="en-US" altLang="zh-CN" sz="2400"/>
                <a:t>:  j = j </a:t>
              </a:r>
              <a:r>
                <a:rPr lang="en-US" altLang="zh-CN" sz="2400">
                  <a:sym typeface="Symbol" pitchFamily="18" charset="2"/>
                </a:rPr>
                <a:t></a:t>
              </a:r>
              <a:r>
                <a:rPr lang="en-US" altLang="zh-CN" sz="2400"/>
                <a:t> 1</a:t>
              </a:r>
            </a:p>
          </p:txBody>
        </p:sp>
        <p:sp>
          <p:nvSpPr>
            <p:cNvPr id="51218" name="Rectangle 18"/>
            <p:cNvSpPr>
              <a:spLocks noChangeArrowheads="1"/>
            </p:cNvSpPr>
            <p:nvPr/>
          </p:nvSpPr>
          <p:spPr bwMode="auto">
            <a:xfrm>
              <a:off x="1488" y="2736"/>
              <a:ext cx="1296"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6</a:t>
              </a:r>
              <a:r>
                <a:rPr lang="en-US" altLang="zh-CN" sz="2400"/>
                <a:t>:  a = u2</a:t>
              </a:r>
            </a:p>
          </p:txBody>
        </p:sp>
        <p:sp>
          <p:nvSpPr>
            <p:cNvPr id="51219" name="Line 19"/>
            <p:cNvSpPr>
              <a:spLocks noChangeShapeType="1"/>
            </p:cNvSpPr>
            <p:nvPr/>
          </p:nvSpPr>
          <p:spPr bwMode="auto">
            <a:xfrm flipH="1">
              <a:off x="1824" y="2448"/>
              <a:ext cx="504" cy="28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20" name="Line 20"/>
            <p:cNvSpPr>
              <a:spLocks noChangeShapeType="1"/>
            </p:cNvSpPr>
            <p:nvPr/>
          </p:nvSpPr>
          <p:spPr bwMode="auto">
            <a:xfrm>
              <a:off x="2880" y="2448"/>
              <a:ext cx="6" cy="95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21" name="Freeform 21"/>
            <p:cNvSpPr>
              <a:spLocks/>
            </p:cNvSpPr>
            <p:nvPr/>
          </p:nvSpPr>
          <p:spPr bwMode="auto">
            <a:xfrm>
              <a:off x="3019" y="1846"/>
              <a:ext cx="525" cy="1767"/>
            </a:xfrm>
            <a:custGeom>
              <a:avLst/>
              <a:gdLst>
                <a:gd name="T0" fmla="*/ 0 w 525"/>
                <a:gd name="T1" fmla="*/ 1757 h 1767"/>
                <a:gd name="T2" fmla="*/ 283 w 525"/>
                <a:gd name="T3" fmla="*/ 1704 h 1767"/>
                <a:gd name="T4" fmla="*/ 450 w 525"/>
                <a:gd name="T5" fmla="*/ 1380 h 1767"/>
                <a:gd name="T6" fmla="*/ 502 w 525"/>
                <a:gd name="T7" fmla="*/ 908 h 1767"/>
                <a:gd name="T8" fmla="*/ 314 w 525"/>
                <a:gd name="T9" fmla="*/ 123 h 1767"/>
                <a:gd name="T10" fmla="*/ 9 w 525"/>
                <a:gd name="T11" fmla="*/ 167 h 17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5" h="1767">
                  <a:moveTo>
                    <a:pt x="0" y="1757"/>
                  </a:moveTo>
                  <a:cubicBezTo>
                    <a:pt x="47" y="1748"/>
                    <a:pt x="208" y="1767"/>
                    <a:pt x="283" y="1704"/>
                  </a:cubicBezTo>
                  <a:cubicBezTo>
                    <a:pt x="358" y="1641"/>
                    <a:pt x="414" y="1513"/>
                    <a:pt x="450" y="1380"/>
                  </a:cubicBezTo>
                  <a:cubicBezTo>
                    <a:pt x="486" y="1247"/>
                    <a:pt x="525" y="1117"/>
                    <a:pt x="502" y="908"/>
                  </a:cubicBezTo>
                  <a:cubicBezTo>
                    <a:pt x="479" y="699"/>
                    <a:pt x="396" y="246"/>
                    <a:pt x="314" y="123"/>
                  </a:cubicBezTo>
                  <a:cubicBezTo>
                    <a:pt x="232" y="0"/>
                    <a:pt x="73" y="158"/>
                    <a:pt x="9" y="16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2" name="Line 22"/>
            <p:cNvSpPr>
              <a:spLocks noChangeShapeType="1"/>
            </p:cNvSpPr>
            <p:nvPr/>
          </p:nvSpPr>
          <p:spPr bwMode="auto">
            <a:xfrm>
              <a:off x="1824" y="3072"/>
              <a:ext cx="552" cy="31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23" name="Rectangle 23"/>
            <p:cNvSpPr>
              <a:spLocks noChangeArrowheads="1"/>
            </p:cNvSpPr>
            <p:nvPr/>
          </p:nvSpPr>
          <p:spPr bwMode="auto">
            <a:xfrm>
              <a:off x="2880" y="268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6147" name="Rectangle 3"/>
          <p:cNvSpPr>
            <a:spLocks noGrp="1" noChangeArrowheads="1"/>
          </p:cNvSpPr>
          <p:nvPr>
            <p:ph idx="1"/>
          </p:nvPr>
        </p:nvSpPr>
        <p:spPr>
          <a:xfrm>
            <a:off x="287338" y="1438275"/>
            <a:ext cx="8564562" cy="5038725"/>
          </a:xfrm>
          <a:noFill/>
        </p:spPr>
        <p:txBody>
          <a:bodyPr/>
          <a:lstStyle/>
          <a:p>
            <a:pPr>
              <a:lnSpc>
                <a:spcPct val="90000"/>
              </a:lnSpc>
              <a:buFontTx/>
              <a:buNone/>
            </a:pPr>
            <a:r>
              <a:rPr lang="en-US" altLang="zh-CN" b="1" smtClean="0"/>
              <a:t>9.1.2  </a:t>
            </a:r>
            <a:r>
              <a:rPr lang="zh-CN" altLang="en-US" b="1" smtClean="0"/>
              <a:t>一个实例</a:t>
            </a:r>
          </a:p>
          <a:p>
            <a:pPr>
              <a:lnSpc>
                <a:spcPct val="90000"/>
              </a:lnSpc>
              <a:buFontTx/>
              <a:buNone/>
            </a:pPr>
            <a:r>
              <a:rPr lang="en-US" altLang="zh-CN" sz="2800" b="1" smtClean="0"/>
              <a:t>i = m </a:t>
            </a:r>
            <a:r>
              <a:rPr lang="en-US" altLang="zh-CN" sz="2800" b="1" smtClean="0">
                <a:sym typeface="Symbol" pitchFamily="18" charset="2"/>
              </a:rPr>
              <a:t></a:t>
            </a:r>
            <a:r>
              <a:rPr lang="en-US" altLang="zh-CN" sz="2800" b="1" smtClean="0"/>
              <a:t>1; j = n; v = a[n];		(1)  i = m </a:t>
            </a:r>
            <a:r>
              <a:rPr lang="en-US" altLang="zh-CN" sz="2800" b="1" smtClean="0">
                <a:sym typeface="Symbol" pitchFamily="18" charset="2"/>
              </a:rPr>
              <a:t></a:t>
            </a:r>
            <a:r>
              <a:rPr lang="en-US" altLang="zh-CN" sz="2800" b="1" smtClean="0"/>
              <a:t>1</a:t>
            </a:r>
          </a:p>
          <a:p>
            <a:pPr>
              <a:lnSpc>
                <a:spcPct val="90000"/>
              </a:lnSpc>
              <a:buFontTx/>
              <a:buNone/>
            </a:pPr>
            <a:r>
              <a:rPr lang="en-US" altLang="zh-CN" sz="2800" b="1" smtClean="0"/>
              <a:t>while (1) {				(2)  j = n</a:t>
            </a:r>
          </a:p>
          <a:p>
            <a:pPr>
              <a:lnSpc>
                <a:spcPct val="90000"/>
              </a:lnSpc>
              <a:buFontTx/>
              <a:buNone/>
            </a:pPr>
            <a:r>
              <a:rPr lang="en-US" altLang="zh-CN" sz="2800" b="1" smtClean="0"/>
              <a:t> do i = i +1; while(a[i]&lt;v);	(3)  t</a:t>
            </a:r>
            <a:r>
              <a:rPr lang="en-US" altLang="zh-CN" sz="2800" b="1" baseline="-30000" smtClean="0"/>
              <a:t>1</a:t>
            </a:r>
            <a:r>
              <a:rPr lang="en-US" altLang="zh-CN" sz="2800" b="1" smtClean="0"/>
              <a:t> = 4 </a:t>
            </a:r>
            <a:r>
              <a:rPr lang="en-US" altLang="zh-CN" sz="2800" b="1" smtClean="0">
                <a:sym typeface="Symbol" pitchFamily="18" charset="2"/>
              </a:rPr>
              <a:t></a:t>
            </a:r>
            <a:r>
              <a:rPr lang="en-US" altLang="zh-CN" sz="2800" b="1" smtClean="0"/>
              <a:t> n </a:t>
            </a:r>
          </a:p>
          <a:p>
            <a:pPr>
              <a:lnSpc>
                <a:spcPct val="90000"/>
              </a:lnSpc>
              <a:buFontTx/>
              <a:buNone/>
            </a:pPr>
            <a:r>
              <a:rPr lang="en-US" altLang="zh-CN" sz="2800" b="1" smtClean="0"/>
              <a:t> do j =j </a:t>
            </a:r>
            <a:r>
              <a:rPr lang="en-US" altLang="zh-CN" sz="2800" b="1" smtClean="0">
                <a:sym typeface="Symbol" pitchFamily="18" charset="2"/>
              </a:rPr>
              <a:t></a:t>
            </a:r>
            <a:r>
              <a:rPr lang="en-US" altLang="zh-CN" sz="2800" b="1" smtClean="0"/>
              <a:t>1;while (a[j]&gt;v);	(4)  v = a[t</a:t>
            </a:r>
            <a:r>
              <a:rPr lang="en-US" altLang="zh-CN" sz="2800" b="1" baseline="-30000" smtClean="0"/>
              <a:t>1</a:t>
            </a:r>
            <a:r>
              <a:rPr lang="en-US" altLang="zh-CN" sz="2800" b="1" smtClean="0"/>
              <a:t>]</a:t>
            </a:r>
          </a:p>
          <a:p>
            <a:pPr>
              <a:lnSpc>
                <a:spcPct val="90000"/>
              </a:lnSpc>
              <a:buFontTx/>
              <a:buNone/>
            </a:pPr>
            <a:r>
              <a:rPr lang="en-US" altLang="zh-CN" sz="2800" b="1" smtClean="0"/>
              <a:t> if (i &gt;= j) break;			(5)  i = i + 1 </a:t>
            </a:r>
          </a:p>
          <a:p>
            <a:pPr>
              <a:lnSpc>
                <a:spcPct val="90000"/>
              </a:lnSpc>
              <a:buFontTx/>
              <a:buNone/>
            </a:pPr>
            <a:r>
              <a:rPr lang="en-US" altLang="zh-CN" sz="2800" b="1" smtClean="0"/>
              <a:t> x=a[i]; a[i]=a[j]; a[j]=x;	(6)  t</a:t>
            </a:r>
            <a:r>
              <a:rPr lang="en-US" altLang="zh-CN" sz="2800" b="1" baseline="-30000" smtClean="0"/>
              <a:t>2</a:t>
            </a:r>
            <a:r>
              <a:rPr lang="en-US" altLang="zh-CN" sz="2800" b="1" smtClean="0"/>
              <a:t> = 4 </a:t>
            </a:r>
            <a:r>
              <a:rPr lang="en-US" altLang="zh-CN" sz="2800" b="1" smtClean="0">
                <a:sym typeface="Symbol" pitchFamily="18" charset="2"/>
              </a:rPr>
              <a:t></a:t>
            </a:r>
            <a:r>
              <a:rPr lang="en-US" altLang="zh-CN" sz="2800" b="1" smtClean="0"/>
              <a:t> i </a:t>
            </a:r>
          </a:p>
          <a:p>
            <a:pPr>
              <a:lnSpc>
                <a:spcPct val="90000"/>
              </a:lnSpc>
              <a:buFontTx/>
              <a:buNone/>
            </a:pPr>
            <a:r>
              <a:rPr lang="en-US" altLang="zh-CN" sz="2800" b="1" smtClean="0"/>
              <a:t>}						(7)  t</a:t>
            </a:r>
            <a:r>
              <a:rPr lang="en-US" altLang="zh-CN" sz="2800" b="1" baseline="-30000" smtClean="0"/>
              <a:t>3</a:t>
            </a:r>
            <a:r>
              <a:rPr lang="en-US" altLang="zh-CN" sz="2800" b="1" smtClean="0"/>
              <a:t> = a[t</a:t>
            </a:r>
            <a:r>
              <a:rPr lang="en-US" altLang="zh-CN" sz="2800" b="1" baseline="-30000" smtClean="0"/>
              <a:t>2</a:t>
            </a:r>
            <a:r>
              <a:rPr lang="en-US" altLang="zh-CN" sz="2800" b="1" smtClean="0"/>
              <a:t>] </a:t>
            </a:r>
          </a:p>
          <a:p>
            <a:pPr>
              <a:lnSpc>
                <a:spcPct val="90000"/>
              </a:lnSpc>
              <a:buFontTx/>
              <a:buNone/>
            </a:pPr>
            <a:r>
              <a:rPr lang="en-US" altLang="zh-CN" sz="2800" b="1" smtClean="0"/>
              <a:t>x=a[i]; a[i]=a[n]; a[n]=x;	</a:t>
            </a:r>
            <a:r>
              <a:rPr lang="zh-CN" altLang="en-US" sz="2800" b="1" smtClean="0"/>
              <a:t>(8)  </a:t>
            </a:r>
            <a:r>
              <a:rPr lang="en-US" altLang="zh-CN" sz="2800" b="1" smtClean="0"/>
              <a:t>if t</a:t>
            </a:r>
            <a:r>
              <a:rPr lang="en-US" altLang="zh-CN" sz="2800" b="1" baseline="-30000" smtClean="0"/>
              <a:t>3 </a:t>
            </a:r>
            <a:r>
              <a:rPr lang="en-US" altLang="zh-CN" sz="2800" b="1" smtClean="0"/>
              <a:t>&lt; v goto (5)</a:t>
            </a:r>
          </a:p>
          <a:p>
            <a:pPr>
              <a:lnSpc>
                <a:spcPct val="90000"/>
              </a:lnSpc>
              <a:buFontTx/>
              <a:buNone/>
            </a:pPr>
            <a:r>
              <a:rPr lang="zh-CN" altLang="en-US" sz="2800" b="1" smtClean="0"/>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52227" name="Rectangle 3"/>
          <p:cNvSpPr>
            <a:spLocks noGrp="1" noChangeArrowheads="1"/>
          </p:cNvSpPr>
          <p:nvPr>
            <p:ph idx="1"/>
          </p:nvPr>
        </p:nvSpPr>
        <p:spPr>
          <a:xfrm>
            <a:off x="228600" y="1447800"/>
            <a:ext cx="4343400" cy="2743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en-US" altLang="zh-CN" sz="2400" b="1" i="1" smtClean="0"/>
              <a:t>         </a:t>
            </a:r>
            <a:r>
              <a:rPr lang="en-US" altLang="zh-CN" sz="2800" b="1" smtClean="0"/>
              <a:t>IN [B]	       	OUT [B] </a:t>
            </a:r>
          </a:p>
          <a:p>
            <a:pPr algn="just">
              <a:spcBef>
                <a:spcPct val="0"/>
              </a:spcBef>
              <a:buFontTx/>
              <a:buNone/>
            </a:pPr>
            <a:r>
              <a:rPr lang="en-US" altLang="zh-CN" sz="2800" b="1" i="1" smtClean="0"/>
              <a:t>B</a:t>
            </a:r>
            <a:r>
              <a:rPr lang="en-US" altLang="zh-CN" sz="2800" b="1" baseline="-30000" smtClean="0"/>
              <a:t>1</a:t>
            </a:r>
            <a:r>
              <a:rPr lang="en-US" altLang="zh-CN" sz="2800" b="1" i="1" baseline="-30000" smtClean="0"/>
              <a:t>     </a:t>
            </a:r>
            <a:r>
              <a:rPr lang="en-US" altLang="zh-CN" sz="2800" b="1" smtClean="0"/>
              <a:t>000 0000     	111 0000  </a:t>
            </a:r>
          </a:p>
          <a:p>
            <a:pPr algn="just">
              <a:spcBef>
                <a:spcPct val="0"/>
              </a:spcBef>
              <a:buFontTx/>
              <a:buNone/>
            </a:pPr>
            <a:r>
              <a:rPr lang="en-US" altLang="zh-CN" sz="2800" b="1" i="1" smtClean="0"/>
              <a:t>B</a:t>
            </a:r>
            <a:r>
              <a:rPr lang="en-US" altLang="zh-CN" sz="2800" b="1" baseline="-30000" smtClean="0"/>
              <a:t>2</a:t>
            </a:r>
            <a:r>
              <a:rPr lang="en-US" altLang="zh-CN" sz="2800" b="1" smtClean="0"/>
              <a:t>   111 0000     	001 1100 </a:t>
            </a:r>
          </a:p>
          <a:p>
            <a:pPr algn="just">
              <a:spcBef>
                <a:spcPct val="0"/>
              </a:spcBef>
              <a:buFontTx/>
              <a:buNone/>
            </a:pPr>
            <a:r>
              <a:rPr lang="en-US" altLang="zh-CN" sz="2800" b="1" i="1" smtClean="0"/>
              <a:t>B</a:t>
            </a:r>
            <a:r>
              <a:rPr lang="en-US" altLang="zh-CN" sz="2800" b="1" baseline="-30000" smtClean="0"/>
              <a:t>3     </a:t>
            </a:r>
            <a:r>
              <a:rPr lang="en-US" altLang="zh-CN" sz="2800" b="1" smtClean="0"/>
              <a:t>001 1100</a:t>
            </a:r>
            <a:r>
              <a:rPr lang="en-US" altLang="zh-CN" sz="2800" b="1" baseline="-30000" smtClean="0"/>
              <a:t>       	</a:t>
            </a:r>
            <a:r>
              <a:rPr lang="en-US" altLang="zh-CN" sz="2800" b="1" smtClean="0"/>
              <a:t>000 1110</a:t>
            </a:r>
            <a:r>
              <a:rPr lang="en-US" altLang="zh-CN" sz="2800" b="1" baseline="-30000" smtClean="0"/>
              <a:t> </a:t>
            </a:r>
          </a:p>
          <a:p>
            <a:pPr algn="just">
              <a:spcBef>
                <a:spcPct val="0"/>
              </a:spcBef>
              <a:buFontTx/>
              <a:buNone/>
            </a:pPr>
            <a:r>
              <a:rPr lang="en-US" altLang="zh-CN" sz="2800" b="1" i="1" smtClean="0"/>
              <a:t>B</a:t>
            </a:r>
            <a:r>
              <a:rPr lang="en-US" altLang="zh-CN" sz="2800" b="1" baseline="-30000" smtClean="0"/>
              <a:t>4     </a:t>
            </a:r>
            <a:r>
              <a:rPr lang="en-US" altLang="zh-CN" sz="2800" b="1" smtClean="0"/>
              <a:t>001 1110</a:t>
            </a:r>
            <a:r>
              <a:rPr lang="en-US" altLang="zh-CN" sz="2800" b="1" baseline="-30000" smtClean="0"/>
              <a:t>       	</a:t>
            </a:r>
            <a:r>
              <a:rPr lang="en-US" altLang="zh-CN" sz="2800" b="1" smtClean="0"/>
              <a:t>000 0000</a:t>
            </a:r>
          </a:p>
        </p:txBody>
      </p:sp>
      <p:sp>
        <p:nvSpPr>
          <p:cNvPr id="52228" name="Rectangle 4"/>
          <p:cNvSpPr>
            <a:spLocks noChangeArrowheads="1"/>
          </p:cNvSpPr>
          <p:nvPr/>
        </p:nvSpPr>
        <p:spPr bwMode="auto">
          <a:xfrm>
            <a:off x="304800" y="4419600"/>
            <a:ext cx="358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1</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3</a:t>
            </a:r>
            <a:r>
              <a:rPr lang="en-US" altLang="zh-CN" sz="2800"/>
              <a:t>}</a:t>
            </a:r>
          </a:p>
          <a:p>
            <a:pPr algn="just"/>
            <a:r>
              <a:rPr lang="en-US" altLang="zh-CN" sz="2800" i="1"/>
              <a:t>kill</a:t>
            </a:r>
            <a:r>
              <a:rPr lang="en-US" altLang="zh-CN" sz="2800"/>
              <a:t> [</a:t>
            </a:r>
            <a:r>
              <a:rPr lang="en-US" altLang="zh-CN" sz="2800" i="1"/>
              <a:t>B</a:t>
            </a:r>
            <a:r>
              <a:rPr lang="en-US" altLang="zh-CN" sz="2800" baseline="-25000"/>
              <a:t>1</a:t>
            </a:r>
            <a:r>
              <a:rPr lang="en-US" altLang="zh-CN" sz="2800"/>
              <a:t>]={</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 </a:t>
            </a:r>
            <a:r>
              <a:rPr lang="en-US" altLang="zh-CN" sz="2800" i="1"/>
              <a:t>d</a:t>
            </a:r>
            <a:r>
              <a:rPr lang="en-US" altLang="zh-CN" sz="2800" baseline="-25000"/>
              <a:t>6</a:t>
            </a:r>
            <a:r>
              <a:rPr lang="en-US" altLang="zh-CN" sz="2800"/>
              <a:t>, </a:t>
            </a:r>
            <a:r>
              <a:rPr lang="en-US" altLang="zh-CN" sz="2800" i="1"/>
              <a:t>d</a:t>
            </a:r>
            <a:r>
              <a:rPr lang="en-US" altLang="zh-CN" sz="2800" baseline="-25000"/>
              <a:t>7</a:t>
            </a:r>
            <a:r>
              <a:rPr lang="en-US" altLang="zh-CN" sz="2800"/>
              <a:t>}</a:t>
            </a:r>
          </a:p>
        </p:txBody>
      </p:sp>
      <p:sp>
        <p:nvSpPr>
          <p:cNvPr id="52229" name="Rectangle 5"/>
          <p:cNvSpPr>
            <a:spLocks noChangeArrowheads="1"/>
          </p:cNvSpPr>
          <p:nvPr/>
        </p:nvSpPr>
        <p:spPr bwMode="auto">
          <a:xfrm>
            <a:off x="304800" y="5562600"/>
            <a:ext cx="342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a:t>
            </a:r>
          </a:p>
          <a:p>
            <a:pPr algn="just"/>
            <a:r>
              <a:rPr lang="en-US" altLang="zh-CN" sz="2800" i="1"/>
              <a:t>kill</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7</a:t>
            </a:r>
            <a:r>
              <a:rPr lang="en-US" altLang="zh-CN" sz="2800"/>
              <a:t>}</a:t>
            </a:r>
          </a:p>
        </p:txBody>
      </p:sp>
      <p:sp>
        <p:nvSpPr>
          <p:cNvPr id="52230" name="Rectangle 6"/>
          <p:cNvSpPr>
            <a:spLocks noChangeArrowheads="1"/>
          </p:cNvSpPr>
          <p:nvPr/>
        </p:nvSpPr>
        <p:spPr bwMode="auto">
          <a:xfrm>
            <a:off x="3733800" y="5715000"/>
            <a:ext cx="2362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6</a:t>
            </a:r>
            <a:r>
              <a:rPr lang="en-US" altLang="zh-CN" sz="2800"/>
              <a:t>}</a:t>
            </a:r>
          </a:p>
          <a:p>
            <a:pPr algn="just"/>
            <a:r>
              <a:rPr lang="en-US" altLang="zh-CN" sz="2800" i="1"/>
              <a:t>kill</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3</a:t>
            </a:r>
            <a:r>
              <a:rPr lang="en-US" altLang="zh-CN" sz="2800"/>
              <a:t>}</a:t>
            </a:r>
          </a:p>
        </p:txBody>
      </p:sp>
      <p:sp>
        <p:nvSpPr>
          <p:cNvPr id="52231" name="Rectangle 7"/>
          <p:cNvSpPr>
            <a:spLocks noChangeArrowheads="1"/>
          </p:cNvSpPr>
          <p:nvPr/>
        </p:nvSpPr>
        <p:spPr bwMode="auto">
          <a:xfrm>
            <a:off x="6172200" y="5715000"/>
            <a:ext cx="297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7</a:t>
            </a:r>
            <a:r>
              <a:rPr lang="en-US" altLang="zh-CN" sz="2800"/>
              <a:t>}</a:t>
            </a:r>
          </a:p>
          <a:p>
            <a:pPr algn="just"/>
            <a:r>
              <a:rPr lang="en-US" altLang="zh-CN" sz="2800" i="1"/>
              <a:t>kill</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4</a:t>
            </a:r>
            <a:r>
              <a:rPr lang="en-US" altLang="zh-CN" sz="2800"/>
              <a:t>}</a:t>
            </a:r>
          </a:p>
        </p:txBody>
      </p:sp>
      <p:grpSp>
        <p:nvGrpSpPr>
          <p:cNvPr id="52232" name="Group 8"/>
          <p:cNvGrpSpPr>
            <a:grpSpLocks/>
          </p:cNvGrpSpPr>
          <p:nvPr/>
        </p:nvGrpSpPr>
        <p:grpSpPr bwMode="auto">
          <a:xfrm>
            <a:off x="5029200" y="1447800"/>
            <a:ext cx="3290888" cy="4038600"/>
            <a:chOff x="1488" y="1104"/>
            <a:chExt cx="2073" cy="2544"/>
          </a:xfrm>
        </p:grpSpPr>
        <p:graphicFrame>
          <p:nvGraphicFramePr>
            <p:cNvPr id="52233" name="Object 9"/>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52252" name="公式" r:id="rId4" imgW="114151" imgH="215619" progId="Equation.3">
                    <p:embed/>
                  </p:oleObj>
                </mc:Choice>
                <mc:Fallback>
                  <p:oleObj name="公式" r:id="rId4" imgW="114151" imgH="215619"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4" name="Object 10"/>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52253" name="公式" r:id="rId6" imgW="114151" imgH="215619" progId="Equation.3">
                    <p:embed/>
                  </p:oleObj>
                </mc:Choice>
                <mc:Fallback>
                  <p:oleObj name="公式" r:id="rId6" imgW="114151" imgH="21561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5" name="Rectangle 11"/>
            <p:cNvSpPr>
              <a:spLocks noChangeArrowheads="1"/>
            </p:cNvSpPr>
            <p:nvPr/>
          </p:nvSpPr>
          <p:spPr bwMode="auto">
            <a:xfrm>
              <a:off x="1837" y="1170"/>
              <a:ext cx="1284" cy="5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1</a:t>
              </a:r>
              <a:r>
                <a:rPr lang="en-US" altLang="zh-CN" sz="2400"/>
                <a:t>:  i = m </a:t>
              </a:r>
              <a:r>
                <a:rPr lang="en-US" altLang="zh-CN" sz="2400">
                  <a:sym typeface="Symbol" pitchFamily="18" charset="2"/>
                </a:rPr>
                <a:t></a:t>
              </a:r>
              <a:r>
                <a:rPr lang="en-US" altLang="zh-CN" sz="2400"/>
                <a:t>1</a:t>
              </a:r>
            </a:p>
            <a:p>
              <a:pPr algn="just">
                <a:lnSpc>
                  <a:spcPct val="80000"/>
                </a:lnSpc>
              </a:pPr>
              <a:r>
                <a:rPr lang="en-US" altLang="zh-CN" sz="2400" i="1"/>
                <a:t>d</a:t>
              </a:r>
              <a:r>
                <a:rPr lang="en-US" altLang="zh-CN" sz="2400" baseline="-25000"/>
                <a:t>2</a:t>
              </a:r>
              <a:r>
                <a:rPr lang="en-US" altLang="zh-CN" sz="2400"/>
                <a:t>:  j = n</a:t>
              </a:r>
            </a:p>
            <a:p>
              <a:pPr algn="just">
                <a:lnSpc>
                  <a:spcPct val="80000"/>
                </a:lnSpc>
              </a:pPr>
              <a:r>
                <a:rPr lang="en-US" altLang="zh-CN" sz="2400" i="1"/>
                <a:t>d</a:t>
              </a:r>
              <a:r>
                <a:rPr lang="en-US" altLang="zh-CN" sz="2400" baseline="-25000"/>
                <a:t>3</a:t>
              </a:r>
              <a:r>
                <a:rPr lang="en-US" altLang="zh-CN" sz="2400"/>
                <a:t>:  a = u1</a:t>
              </a:r>
            </a:p>
          </p:txBody>
        </p:sp>
        <p:sp>
          <p:nvSpPr>
            <p:cNvPr id="52236" name="Rectangle 12"/>
            <p:cNvSpPr>
              <a:spLocks noChangeArrowheads="1"/>
            </p:cNvSpPr>
            <p:nvPr/>
          </p:nvSpPr>
          <p:spPr bwMode="auto">
            <a:xfrm>
              <a:off x="3168" y="1104"/>
              <a:ext cx="39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1</a:t>
              </a:r>
              <a:endParaRPr lang="en-US" altLang="zh-CN" sz="2400"/>
            </a:p>
          </p:txBody>
        </p:sp>
        <p:sp>
          <p:nvSpPr>
            <p:cNvPr id="52237" name="Rectangle 13"/>
            <p:cNvSpPr>
              <a:spLocks noChangeArrowheads="1"/>
            </p:cNvSpPr>
            <p:nvPr/>
          </p:nvSpPr>
          <p:spPr bwMode="auto">
            <a:xfrm>
              <a:off x="3120" y="196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52238" name="Line 14"/>
            <p:cNvSpPr>
              <a:spLocks noChangeShapeType="1"/>
            </p:cNvSpPr>
            <p:nvPr/>
          </p:nvSpPr>
          <p:spPr bwMode="auto">
            <a:xfrm>
              <a:off x="2452" y="1742"/>
              <a:ext cx="0" cy="29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2239" name="Rectangle 15"/>
            <p:cNvSpPr>
              <a:spLocks noChangeArrowheads="1"/>
            </p:cNvSpPr>
            <p:nvPr/>
          </p:nvSpPr>
          <p:spPr bwMode="auto">
            <a:xfrm>
              <a:off x="1697" y="3384"/>
              <a:ext cx="1307" cy="2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7</a:t>
              </a:r>
              <a:r>
                <a:rPr lang="en-US" altLang="zh-CN" sz="2400"/>
                <a:t>:  i = u3</a:t>
              </a:r>
              <a:endParaRPr lang="en-US" altLang="zh-CN" sz="2400" baseline="-25000"/>
            </a:p>
          </p:txBody>
        </p:sp>
        <p:sp>
          <p:nvSpPr>
            <p:cNvPr id="52240" name="Rectangle 16"/>
            <p:cNvSpPr>
              <a:spLocks noChangeArrowheads="1"/>
            </p:cNvSpPr>
            <p:nvPr/>
          </p:nvSpPr>
          <p:spPr bwMode="auto">
            <a:xfrm>
              <a:off x="3072" y="3264"/>
              <a:ext cx="35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52241" name="Rectangle 17"/>
            <p:cNvSpPr>
              <a:spLocks noChangeArrowheads="1"/>
            </p:cNvSpPr>
            <p:nvPr/>
          </p:nvSpPr>
          <p:spPr bwMode="auto">
            <a:xfrm>
              <a:off x="1776" y="2016"/>
              <a:ext cx="1306" cy="4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4</a:t>
              </a:r>
              <a:r>
                <a:rPr lang="en-US" altLang="zh-CN" sz="2400"/>
                <a:t>:  i = i + 1</a:t>
              </a:r>
            </a:p>
            <a:p>
              <a:pPr algn="just">
                <a:lnSpc>
                  <a:spcPct val="80000"/>
                </a:lnSpc>
              </a:pPr>
              <a:r>
                <a:rPr lang="en-US" altLang="zh-CN" sz="2400" i="1"/>
                <a:t>d</a:t>
              </a:r>
              <a:r>
                <a:rPr lang="en-US" altLang="zh-CN" sz="2400" baseline="-25000"/>
                <a:t>5</a:t>
              </a:r>
              <a:r>
                <a:rPr lang="en-US" altLang="zh-CN" sz="2400"/>
                <a:t>:  j = j </a:t>
              </a:r>
              <a:r>
                <a:rPr lang="en-US" altLang="zh-CN" sz="2400">
                  <a:sym typeface="Symbol" pitchFamily="18" charset="2"/>
                </a:rPr>
                <a:t></a:t>
              </a:r>
              <a:r>
                <a:rPr lang="en-US" altLang="zh-CN" sz="2400"/>
                <a:t> 1</a:t>
              </a:r>
            </a:p>
          </p:txBody>
        </p:sp>
        <p:sp>
          <p:nvSpPr>
            <p:cNvPr id="52242" name="Rectangle 18"/>
            <p:cNvSpPr>
              <a:spLocks noChangeArrowheads="1"/>
            </p:cNvSpPr>
            <p:nvPr/>
          </p:nvSpPr>
          <p:spPr bwMode="auto">
            <a:xfrm>
              <a:off x="1488" y="2736"/>
              <a:ext cx="1296"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6</a:t>
              </a:r>
              <a:r>
                <a:rPr lang="en-US" altLang="zh-CN" sz="2400"/>
                <a:t>:  a = u2</a:t>
              </a:r>
            </a:p>
          </p:txBody>
        </p:sp>
        <p:sp>
          <p:nvSpPr>
            <p:cNvPr id="52243" name="Line 19"/>
            <p:cNvSpPr>
              <a:spLocks noChangeShapeType="1"/>
            </p:cNvSpPr>
            <p:nvPr/>
          </p:nvSpPr>
          <p:spPr bwMode="auto">
            <a:xfrm flipH="1">
              <a:off x="1824" y="2448"/>
              <a:ext cx="504" cy="28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2244" name="Line 20"/>
            <p:cNvSpPr>
              <a:spLocks noChangeShapeType="1"/>
            </p:cNvSpPr>
            <p:nvPr/>
          </p:nvSpPr>
          <p:spPr bwMode="auto">
            <a:xfrm>
              <a:off x="2880" y="2448"/>
              <a:ext cx="6" cy="95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2245" name="Freeform 21"/>
            <p:cNvSpPr>
              <a:spLocks/>
            </p:cNvSpPr>
            <p:nvPr/>
          </p:nvSpPr>
          <p:spPr bwMode="auto">
            <a:xfrm>
              <a:off x="3019" y="1846"/>
              <a:ext cx="525" cy="1767"/>
            </a:xfrm>
            <a:custGeom>
              <a:avLst/>
              <a:gdLst>
                <a:gd name="T0" fmla="*/ 0 w 525"/>
                <a:gd name="T1" fmla="*/ 1757 h 1767"/>
                <a:gd name="T2" fmla="*/ 283 w 525"/>
                <a:gd name="T3" fmla="*/ 1704 h 1767"/>
                <a:gd name="T4" fmla="*/ 450 w 525"/>
                <a:gd name="T5" fmla="*/ 1380 h 1767"/>
                <a:gd name="T6" fmla="*/ 502 w 525"/>
                <a:gd name="T7" fmla="*/ 908 h 1767"/>
                <a:gd name="T8" fmla="*/ 314 w 525"/>
                <a:gd name="T9" fmla="*/ 123 h 1767"/>
                <a:gd name="T10" fmla="*/ 9 w 525"/>
                <a:gd name="T11" fmla="*/ 167 h 17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5" h="1767">
                  <a:moveTo>
                    <a:pt x="0" y="1757"/>
                  </a:moveTo>
                  <a:cubicBezTo>
                    <a:pt x="47" y="1748"/>
                    <a:pt x="208" y="1767"/>
                    <a:pt x="283" y="1704"/>
                  </a:cubicBezTo>
                  <a:cubicBezTo>
                    <a:pt x="358" y="1641"/>
                    <a:pt x="414" y="1513"/>
                    <a:pt x="450" y="1380"/>
                  </a:cubicBezTo>
                  <a:cubicBezTo>
                    <a:pt x="486" y="1247"/>
                    <a:pt x="525" y="1117"/>
                    <a:pt x="502" y="908"/>
                  </a:cubicBezTo>
                  <a:cubicBezTo>
                    <a:pt x="479" y="699"/>
                    <a:pt x="396" y="246"/>
                    <a:pt x="314" y="123"/>
                  </a:cubicBezTo>
                  <a:cubicBezTo>
                    <a:pt x="232" y="0"/>
                    <a:pt x="73" y="158"/>
                    <a:pt x="9" y="16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46" name="Line 22"/>
            <p:cNvSpPr>
              <a:spLocks noChangeShapeType="1"/>
            </p:cNvSpPr>
            <p:nvPr/>
          </p:nvSpPr>
          <p:spPr bwMode="auto">
            <a:xfrm>
              <a:off x="1824" y="3072"/>
              <a:ext cx="552" cy="31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2247" name="Rectangle 23"/>
            <p:cNvSpPr>
              <a:spLocks noChangeArrowheads="1"/>
            </p:cNvSpPr>
            <p:nvPr/>
          </p:nvSpPr>
          <p:spPr bwMode="auto">
            <a:xfrm>
              <a:off x="2880" y="268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53251" name="Rectangle 3"/>
          <p:cNvSpPr>
            <a:spLocks noGrp="1" noChangeArrowheads="1"/>
          </p:cNvSpPr>
          <p:nvPr>
            <p:ph idx="1"/>
          </p:nvPr>
        </p:nvSpPr>
        <p:spPr>
          <a:xfrm>
            <a:off x="228600" y="1447800"/>
            <a:ext cx="4343400" cy="2743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en-US" altLang="zh-CN" sz="2400" b="1" i="1" smtClean="0"/>
              <a:t>         </a:t>
            </a:r>
            <a:r>
              <a:rPr lang="en-US" altLang="zh-CN" sz="2800" b="1" smtClean="0"/>
              <a:t>IN [B]	       	OUT [B] </a:t>
            </a:r>
          </a:p>
          <a:p>
            <a:pPr algn="just">
              <a:spcBef>
                <a:spcPct val="0"/>
              </a:spcBef>
              <a:buFontTx/>
              <a:buNone/>
            </a:pPr>
            <a:r>
              <a:rPr lang="en-US" altLang="zh-CN" sz="2800" b="1" i="1" smtClean="0"/>
              <a:t>B</a:t>
            </a:r>
            <a:r>
              <a:rPr lang="en-US" altLang="zh-CN" sz="2800" b="1" baseline="-30000" smtClean="0"/>
              <a:t>1</a:t>
            </a:r>
            <a:r>
              <a:rPr lang="en-US" altLang="zh-CN" sz="2800" b="1" i="1" baseline="-30000" smtClean="0"/>
              <a:t>     </a:t>
            </a:r>
            <a:r>
              <a:rPr lang="en-US" altLang="zh-CN" sz="2800" b="1" smtClean="0"/>
              <a:t>000 0000     	111 0000  </a:t>
            </a:r>
          </a:p>
          <a:p>
            <a:pPr algn="just">
              <a:spcBef>
                <a:spcPct val="0"/>
              </a:spcBef>
              <a:buFontTx/>
              <a:buNone/>
            </a:pPr>
            <a:r>
              <a:rPr lang="en-US" altLang="zh-CN" sz="2800" b="1" i="1" smtClean="0"/>
              <a:t>B</a:t>
            </a:r>
            <a:r>
              <a:rPr lang="en-US" altLang="zh-CN" sz="2800" b="1" baseline="-30000" smtClean="0"/>
              <a:t>2</a:t>
            </a:r>
            <a:r>
              <a:rPr lang="en-US" altLang="zh-CN" sz="2800" b="1" smtClean="0"/>
              <a:t>   111 0000     	001 1100 </a:t>
            </a:r>
          </a:p>
          <a:p>
            <a:pPr algn="just">
              <a:spcBef>
                <a:spcPct val="0"/>
              </a:spcBef>
              <a:buFontTx/>
              <a:buNone/>
            </a:pPr>
            <a:r>
              <a:rPr lang="en-US" altLang="zh-CN" sz="2800" b="1" i="1" smtClean="0"/>
              <a:t>B</a:t>
            </a:r>
            <a:r>
              <a:rPr lang="en-US" altLang="zh-CN" sz="2800" b="1" baseline="-30000" smtClean="0"/>
              <a:t>3     </a:t>
            </a:r>
            <a:r>
              <a:rPr lang="en-US" altLang="zh-CN" sz="2800" b="1" smtClean="0"/>
              <a:t>001 1100</a:t>
            </a:r>
            <a:r>
              <a:rPr lang="en-US" altLang="zh-CN" sz="2800" b="1" baseline="-30000" smtClean="0"/>
              <a:t>       	</a:t>
            </a:r>
            <a:r>
              <a:rPr lang="en-US" altLang="zh-CN" sz="2800" b="1" smtClean="0"/>
              <a:t>000 1110</a:t>
            </a:r>
            <a:r>
              <a:rPr lang="en-US" altLang="zh-CN" sz="2800" b="1" baseline="-30000" smtClean="0"/>
              <a:t> </a:t>
            </a:r>
          </a:p>
          <a:p>
            <a:pPr algn="just">
              <a:spcBef>
                <a:spcPct val="0"/>
              </a:spcBef>
              <a:buFontTx/>
              <a:buNone/>
            </a:pPr>
            <a:r>
              <a:rPr lang="en-US" altLang="zh-CN" sz="2800" b="1" i="1" smtClean="0"/>
              <a:t>B</a:t>
            </a:r>
            <a:r>
              <a:rPr lang="en-US" altLang="zh-CN" sz="2800" b="1" baseline="-30000" smtClean="0"/>
              <a:t>4     </a:t>
            </a:r>
            <a:r>
              <a:rPr lang="en-US" altLang="zh-CN" sz="2800" b="1" smtClean="0"/>
              <a:t>001 1110</a:t>
            </a:r>
            <a:r>
              <a:rPr lang="en-US" altLang="zh-CN" sz="2800" b="1" baseline="-30000" smtClean="0"/>
              <a:t>       	</a:t>
            </a:r>
            <a:r>
              <a:rPr lang="en-US" altLang="zh-CN" sz="2800" b="1" smtClean="0"/>
              <a:t>001 0111</a:t>
            </a:r>
          </a:p>
        </p:txBody>
      </p:sp>
      <p:sp>
        <p:nvSpPr>
          <p:cNvPr id="53252" name="Rectangle 4"/>
          <p:cNvSpPr>
            <a:spLocks noChangeArrowheads="1"/>
          </p:cNvSpPr>
          <p:nvPr/>
        </p:nvSpPr>
        <p:spPr bwMode="auto">
          <a:xfrm>
            <a:off x="304800" y="4419600"/>
            <a:ext cx="358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1</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3</a:t>
            </a:r>
            <a:r>
              <a:rPr lang="en-US" altLang="zh-CN" sz="2800"/>
              <a:t>}</a:t>
            </a:r>
          </a:p>
          <a:p>
            <a:pPr algn="just"/>
            <a:r>
              <a:rPr lang="en-US" altLang="zh-CN" sz="2800" i="1"/>
              <a:t>kill</a:t>
            </a:r>
            <a:r>
              <a:rPr lang="en-US" altLang="zh-CN" sz="2800"/>
              <a:t> [</a:t>
            </a:r>
            <a:r>
              <a:rPr lang="en-US" altLang="zh-CN" sz="2800" i="1"/>
              <a:t>B</a:t>
            </a:r>
            <a:r>
              <a:rPr lang="en-US" altLang="zh-CN" sz="2800" baseline="-25000"/>
              <a:t>1</a:t>
            </a:r>
            <a:r>
              <a:rPr lang="en-US" altLang="zh-CN" sz="2800"/>
              <a:t>]={</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 </a:t>
            </a:r>
            <a:r>
              <a:rPr lang="en-US" altLang="zh-CN" sz="2800" i="1"/>
              <a:t>d</a:t>
            </a:r>
            <a:r>
              <a:rPr lang="en-US" altLang="zh-CN" sz="2800" baseline="-25000"/>
              <a:t>6</a:t>
            </a:r>
            <a:r>
              <a:rPr lang="en-US" altLang="zh-CN" sz="2800"/>
              <a:t>, </a:t>
            </a:r>
            <a:r>
              <a:rPr lang="en-US" altLang="zh-CN" sz="2800" i="1"/>
              <a:t>d</a:t>
            </a:r>
            <a:r>
              <a:rPr lang="en-US" altLang="zh-CN" sz="2800" baseline="-25000"/>
              <a:t>7</a:t>
            </a:r>
            <a:r>
              <a:rPr lang="en-US" altLang="zh-CN" sz="2800"/>
              <a:t>}</a:t>
            </a:r>
          </a:p>
        </p:txBody>
      </p:sp>
      <p:sp>
        <p:nvSpPr>
          <p:cNvPr id="53253" name="Rectangle 5"/>
          <p:cNvSpPr>
            <a:spLocks noChangeArrowheads="1"/>
          </p:cNvSpPr>
          <p:nvPr/>
        </p:nvSpPr>
        <p:spPr bwMode="auto">
          <a:xfrm>
            <a:off x="304800" y="5562600"/>
            <a:ext cx="342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a:t>
            </a:r>
          </a:p>
          <a:p>
            <a:pPr algn="just"/>
            <a:r>
              <a:rPr lang="en-US" altLang="zh-CN" sz="2800" i="1"/>
              <a:t>kill</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7</a:t>
            </a:r>
            <a:r>
              <a:rPr lang="en-US" altLang="zh-CN" sz="2800"/>
              <a:t>}</a:t>
            </a:r>
          </a:p>
        </p:txBody>
      </p:sp>
      <p:sp>
        <p:nvSpPr>
          <p:cNvPr id="53254" name="Rectangle 6"/>
          <p:cNvSpPr>
            <a:spLocks noChangeArrowheads="1"/>
          </p:cNvSpPr>
          <p:nvPr/>
        </p:nvSpPr>
        <p:spPr bwMode="auto">
          <a:xfrm>
            <a:off x="3733800" y="5715000"/>
            <a:ext cx="2362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6</a:t>
            </a:r>
            <a:r>
              <a:rPr lang="en-US" altLang="zh-CN" sz="2800"/>
              <a:t>}</a:t>
            </a:r>
          </a:p>
          <a:p>
            <a:pPr algn="just"/>
            <a:r>
              <a:rPr lang="en-US" altLang="zh-CN" sz="2800" i="1"/>
              <a:t>kill</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3</a:t>
            </a:r>
            <a:r>
              <a:rPr lang="en-US" altLang="zh-CN" sz="2800"/>
              <a:t>}</a:t>
            </a:r>
          </a:p>
        </p:txBody>
      </p:sp>
      <p:sp>
        <p:nvSpPr>
          <p:cNvPr id="53255" name="Rectangle 7"/>
          <p:cNvSpPr>
            <a:spLocks noChangeArrowheads="1"/>
          </p:cNvSpPr>
          <p:nvPr/>
        </p:nvSpPr>
        <p:spPr bwMode="auto">
          <a:xfrm>
            <a:off x="6172200" y="5715000"/>
            <a:ext cx="297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7</a:t>
            </a:r>
            <a:r>
              <a:rPr lang="en-US" altLang="zh-CN" sz="2800"/>
              <a:t>}</a:t>
            </a:r>
          </a:p>
          <a:p>
            <a:pPr algn="just"/>
            <a:r>
              <a:rPr lang="en-US" altLang="zh-CN" sz="2800" i="1"/>
              <a:t>kill</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4</a:t>
            </a:r>
            <a:r>
              <a:rPr lang="en-US" altLang="zh-CN" sz="2800"/>
              <a:t>}</a:t>
            </a:r>
          </a:p>
        </p:txBody>
      </p:sp>
      <p:grpSp>
        <p:nvGrpSpPr>
          <p:cNvPr id="53256" name="Group 8"/>
          <p:cNvGrpSpPr>
            <a:grpSpLocks/>
          </p:cNvGrpSpPr>
          <p:nvPr/>
        </p:nvGrpSpPr>
        <p:grpSpPr bwMode="auto">
          <a:xfrm>
            <a:off x="5029200" y="1447800"/>
            <a:ext cx="3290888" cy="4038600"/>
            <a:chOff x="1488" y="1104"/>
            <a:chExt cx="2073" cy="2544"/>
          </a:xfrm>
        </p:grpSpPr>
        <p:graphicFrame>
          <p:nvGraphicFramePr>
            <p:cNvPr id="53257" name="Object 9"/>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53276" name="公式" r:id="rId4" imgW="114151" imgH="215619" progId="Equation.3">
                    <p:embed/>
                  </p:oleObj>
                </mc:Choice>
                <mc:Fallback>
                  <p:oleObj name="公式" r:id="rId4" imgW="114151" imgH="215619"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8" name="Object 10"/>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53277" name="公式" r:id="rId6" imgW="114151" imgH="215619" progId="Equation.3">
                    <p:embed/>
                  </p:oleObj>
                </mc:Choice>
                <mc:Fallback>
                  <p:oleObj name="公式" r:id="rId6" imgW="114151" imgH="21561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9" name="Rectangle 11"/>
            <p:cNvSpPr>
              <a:spLocks noChangeArrowheads="1"/>
            </p:cNvSpPr>
            <p:nvPr/>
          </p:nvSpPr>
          <p:spPr bwMode="auto">
            <a:xfrm>
              <a:off x="1837" y="1170"/>
              <a:ext cx="1284" cy="5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1</a:t>
              </a:r>
              <a:r>
                <a:rPr lang="en-US" altLang="zh-CN" sz="2400"/>
                <a:t>:  i = m </a:t>
              </a:r>
              <a:r>
                <a:rPr lang="en-US" altLang="zh-CN" sz="2400">
                  <a:sym typeface="Symbol" pitchFamily="18" charset="2"/>
                </a:rPr>
                <a:t></a:t>
              </a:r>
              <a:r>
                <a:rPr lang="en-US" altLang="zh-CN" sz="2400"/>
                <a:t>1</a:t>
              </a:r>
            </a:p>
            <a:p>
              <a:pPr algn="just">
                <a:lnSpc>
                  <a:spcPct val="80000"/>
                </a:lnSpc>
              </a:pPr>
              <a:r>
                <a:rPr lang="en-US" altLang="zh-CN" sz="2400" i="1"/>
                <a:t>d</a:t>
              </a:r>
              <a:r>
                <a:rPr lang="en-US" altLang="zh-CN" sz="2400" baseline="-25000"/>
                <a:t>2</a:t>
              </a:r>
              <a:r>
                <a:rPr lang="en-US" altLang="zh-CN" sz="2400"/>
                <a:t>:  j = n</a:t>
              </a:r>
            </a:p>
            <a:p>
              <a:pPr algn="just">
                <a:lnSpc>
                  <a:spcPct val="80000"/>
                </a:lnSpc>
              </a:pPr>
              <a:r>
                <a:rPr lang="en-US" altLang="zh-CN" sz="2400" i="1"/>
                <a:t>d</a:t>
              </a:r>
              <a:r>
                <a:rPr lang="en-US" altLang="zh-CN" sz="2400" baseline="-25000"/>
                <a:t>3</a:t>
              </a:r>
              <a:r>
                <a:rPr lang="en-US" altLang="zh-CN" sz="2400"/>
                <a:t>:  a = u1</a:t>
              </a:r>
            </a:p>
          </p:txBody>
        </p:sp>
        <p:sp>
          <p:nvSpPr>
            <p:cNvPr id="53260" name="Rectangle 12"/>
            <p:cNvSpPr>
              <a:spLocks noChangeArrowheads="1"/>
            </p:cNvSpPr>
            <p:nvPr/>
          </p:nvSpPr>
          <p:spPr bwMode="auto">
            <a:xfrm>
              <a:off x="3168" y="1104"/>
              <a:ext cx="39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1</a:t>
              </a:r>
              <a:endParaRPr lang="en-US" altLang="zh-CN" sz="2400"/>
            </a:p>
          </p:txBody>
        </p:sp>
        <p:sp>
          <p:nvSpPr>
            <p:cNvPr id="53261" name="Rectangle 13"/>
            <p:cNvSpPr>
              <a:spLocks noChangeArrowheads="1"/>
            </p:cNvSpPr>
            <p:nvPr/>
          </p:nvSpPr>
          <p:spPr bwMode="auto">
            <a:xfrm>
              <a:off x="3120" y="196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53262" name="Line 14"/>
            <p:cNvSpPr>
              <a:spLocks noChangeShapeType="1"/>
            </p:cNvSpPr>
            <p:nvPr/>
          </p:nvSpPr>
          <p:spPr bwMode="auto">
            <a:xfrm>
              <a:off x="2452" y="1742"/>
              <a:ext cx="0" cy="29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3263" name="Rectangle 15"/>
            <p:cNvSpPr>
              <a:spLocks noChangeArrowheads="1"/>
            </p:cNvSpPr>
            <p:nvPr/>
          </p:nvSpPr>
          <p:spPr bwMode="auto">
            <a:xfrm>
              <a:off x="1697" y="3384"/>
              <a:ext cx="1307" cy="2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7</a:t>
              </a:r>
              <a:r>
                <a:rPr lang="en-US" altLang="zh-CN" sz="2400"/>
                <a:t>:  i = u3</a:t>
              </a:r>
              <a:endParaRPr lang="en-US" altLang="zh-CN" sz="2400" baseline="-25000"/>
            </a:p>
          </p:txBody>
        </p:sp>
        <p:sp>
          <p:nvSpPr>
            <p:cNvPr id="53264" name="Rectangle 16"/>
            <p:cNvSpPr>
              <a:spLocks noChangeArrowheads="1"/>
            </p:cNvSpPr>
            <p:nvPr/>
          </p:nvSpPr>
          <p:spPr bwMode="auto">
            <a:xfrm>
              <a:off x="3072" y="3264"/>
              <a:ext cx="35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53265" name="Rectangle 17"/>
            <p:cNvSpPr>
              <a:spLocks noChangeArrowheads="1"/>
            </p:cNvSpPr>
            <p:nvPr/>
          </p:nvSpPr>
          <p:spPr bwMode="auto">
            <a:xfrm>
              <a:off x="1776" y="2016"/>
              <a:ext cx="1306" cy="4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4</a:t>
              </a:r>
              <a:r>
                <a:rPr lang="en-US" altLang="zh-CN" sz="2400"/>
                <a:t>:  i = i + 1</a:t>
              </a:r>
            </a:p>
            <a:p>
              <a:pPr algn="just">
                <a:lnSpc>
                  <a:spcPct val="80000"/>
                </a:lnSpc>
              </a:pPr>
              <a:r>
                <a:rPr lang="en-US" altLang="zh-CN" sz="2400" i="1"/>
                <a:t>d</a:t>
              </a:r>
              <a:r>
                <a:rPr lang="en-US" altLang="zh-CN" sz="2400" baseline="-25000"/>
                <a:t>5</a:t>
              </a:r>
              <a:r>
                <a:rPr lang="en-US" altLang="zh-CN" sz="2400"/>
                <a:t>:  j = j </a:t>
              </a:r>
              <a:r>
                <a:rPr lang="en-US" altLang="zh-CN" sz="2400">
                  <a:sym typeface="Symbol" pitchFamily="18" charset="2"/>
                </a:rPr>
                <a:t></a:t>
              </a:r>
              <a:r>
                <a:rPr lang="en-US" altLang="zh-CN" sz="2400"/>
                <a:t> 1</a:t>
              </a:r>
            </a:p>
          </p:txBody>
        </p:sp>
        <p:sp>
          <p:nvSpPr>
            <p:cNvPr id="53266" name="Rectangle 18"/>
            <p:cNvSpPr>
              <a:spLocks noChangeArrowheads="1"/>
            </p:cNvSpPr>
            <p:nvPr/>
          </p:nvSpPr>
          <p:spPr bwMode="auto">
            <a:xfrm>
              <a:off x="1488" y="2736"/>
              <a:ext cx="1296"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6</a:t>
              </a:r>
              <a:r>
                <a:rPr lang="en-US" altLang="zh-CN" sz="2400"/>
                <a:t>:  a = u2</a:t>
              </a:r>
            </a:p>
          </p:txBody>
        </p:sp>
        <p:sp>
          <p:nvSpPr>
            <p:cNvPr id="53267" name="Line 19"/>
            <p:cNvSpPr>
              <a:spLocks noChangeShapeType="1"/>
            </p:cNvSpPr>
            <p:nvPr/>
          </p:nvSpPr>
          <p:spPr bwMode="auto">
            <a:xfrm flipH="1">
              <a:off x="1824" y="2448"/>
              <a:ext cx="504" cy="28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3268" name="Line 20"/>
            <p:cNvSpPr>
              <a:spLocks noChangeShapeType="1"/>
            </p:cNvSpPr>
            <p:nvPr/>
          </p:nvSpPr>
          <p:spPr bwMode="auto">
            <a:xfrm>
              <a:off x="2880" y="2448"/>
              <a:ext cx="6" cy="95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3269" name="Freeform 21"/>
            <p:cNvSpPr>
              <a:spLocks/>
            </p:cNvSpPr>
            <p:nvPr/>
          </p:nvSpPr>
          <p:spPr bwMode="auto">
            <a:xfrm>
              <a:off x="3019" y="1846"/>
              <a:ext cx="525" cy="1767"/>
            </a:xfrm>
            <a:custGeom>
              <a:avLst/>
              <a:gdLst>
                <a:gd name="T0" fmla="*/ 0 w 525"/>
                <a:gd name="T1" fmla="*/ 1757 h 1767"/>
                <a:gd name="T2" fmla="*/ 283 w 525"/>
                <a:gd name="T3" fmla="*/ 1704 h 1767"/>
                <a:gd name="T4" fmla="*/ 450 w 525"/>
                <a:gd name="T5" fmla="*/ 1380 h 1767"/>
                <a:gd name="T6" fmla="*/ 502 w 525"/>
                <a:gd name="T7" fmla="*/ 908 h 1767"/>
                <a:gd name="T8" fmla="*/ 314 w 525"/>
                <a:gd name="T9" fmla="*/ 123 h 1767"/>
                <a:gd name="T10" fmla="*/ 9 w 525"/>
                <a:gd name="T11" fmla="*/ 167 h 17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5" h="1767">
                  <a:moveTo>
                    <a:pt x="0" y="1757"/>
                  </a:moveTo>
                  <a:cubicBezTo>
                    <a:pt x="47" y="1748"/>
                    <a:pt x="208" y="1767"/>
                    <a:pt x="283" y="1704"/>
                  </a:cubicBezTo>
                  <a:cubicBezTo>
                    <a:pt x="358" y="1641"/>
                    <a:pt x="414" y="1513"/>
                    <a:pt x="450" y="1380"/>
                  </a:cubicBezTo>
                  <a:cubicBezTo>
                    <a:pt x="486" y="1247"/>
                    <a:pt x="525" y="1117"/>
                    <a:pt x="502" y="908"/>
                  </a:cubicBezTo>
                  <a:cubicBezTo>
                    <a:pt x="479" y="699"/>
                    <a:pt x="396" y="246"/>
                    <a:pt x="314" y="123"/>
                  </a:cubicBezTo>
                  <a:cubicBezTo>
                    <a:pt x="232" y="0"/>
                    <a:pt x="73" y="158"/>
                    <a:pt x="9" y="16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0" name="Line 22"/>
            <p:cNvSpPr>
              <a:spLocks noChangeShapeType="1"/>
            </p:cNvSpPr>
            <p:nvPr/>
          </p:nvSpPr>
          <p:spPr bwMode="auto">
            <a:xfrm>
              <a:off x="1824" y="3072"/>
              <a:ext cx="552" cy="31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3271" name="Rectangle 23"/>
            <p:cNvSpPr>
              <a:spLocks noChangeArrowheads="1"/>
            </p:cNvSpPr>
            <p:nvPr/>
          </p:nvSpPr>
          <p:spPr bwMode="auto">
            <a:xfrm>
              <a:off x="2880" y="268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54275" name="Rectangle 3"/>
          <p:cNvSpPr>
            <a:spLocks noGrp="1" noChangeArrowheads="1"/>
          </p:cNvSpPr>
          <p:nvPr>
            <p:ph idx="1"/>
          </p:nvPr>
        </p:nvSpPr>
        <p:spPr>
          <a:xfrm>
            <a:off x="228600" y="1447800"/>
            <a:ext cx="4343400" cy="2743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en-US" altLang="zh-CN" sz="2400" b="1" i="1" smtClean="0"/>
              <a:t>         </a:t>
            </a:r>
            <a:r>
              <a:rPr lang="en-US" altLang="zh-CN" sz="2800" b="1" smtClean="0"/>
              <a:t>IN [B]	       	OUT [B] </a:t>
            </a:r>
          </a:p>
          <a:p>
            <a:pPr algn="just">
              <a:spcBef>
                <a:spcPct val="0"/>
              </a:spcBef>
              <a:buFontTx/>
              <a:buNone/>
            </a:pPr>
            <a:r>
              <a:rPr lang="en-US" altLang="zh-CN" sz="2800" b="1" i="1" smtClean="0"/>
              <a:t>B</a:t>
            </a:r>
            <a:r>
              <a:rPr lang="en-US" altLang="zh-CN" sz="2800" b="1" baseline="-30000" smtClean="0"/>
              <a:t>1</a:t>
            </a:r>
            <a:r>
              <a:rPr lang="en-US" altLang="zh-CN" sz="2800" b="1" i="1" baseline="-30000" smtClean="0"/>
              <a:t>     </a:t>
            </a:r>
            <a:r>
              <a:rPr lang="en-US" altLang="zh-CN" sz="2800" b="1" smtClean="0"/>
              <a:t>000 0000     	111 0000  </a:t>
            </a:r>
          </a:p>
          <a:p>
            <a:pPr algn="just">
              <a:spcBef>
                <a:spcPct val="0"/>
              </a:spcBef>
              <a:buFontTx/>
              <a:buNone/>
            </a:pPr>
            <a:r>
              <a:rPr lang="en-US" altLang="zh-CN" sz="2800" b="1" i="1" smtClean="0"/>
              <a:t>B</a:t>
            </a:r>
            <a:r>
              <a:rPr lang="en-US" altLang="zh-CN" sz="2800" b="1" baseline="-30000" smtClean="0"/>
              <a:t>2</a:t>
            </a:r>
            <a:r>
              <a:rPr lang="en-US" altLang="zh-CN" sz="2800" b="1" smtClean="0"/>
              <a:t>   111 0111     	001 1100 </a:t>
            </a:r>
          </a:p>
          <a:p>
            <a:pPr algn="just">
              <a:spcBef>
                <a:spcPct val="0"/>
              </a:spcBef>
              <a:buFontTx/>
              <a:buNone/>
            </a:pPr>
            <a:r>
              <a:rPr lang="en-US" altLang="zh-CN" sz="2800" b="1" i="1" smtClean="0"/>
              <a:t>B</a:t>
            </a:r>
            <a:r>
              <a:rPr lang="en-US" altLang="zh-CN" sz="2800" b="1" baseline="-30000" smtClean="0"/>
              <a:t>3     </a:t>
            </a:r>
            <a:r>
              <a:rPr lang="en-US" altLang="zh-CN" sz="2800" b="1" smtClean="0"/>
              <a:t>001 1100</a:t>
            </a:r>
            <a:r>
              <a:rPr lang="en-US" altLang="zh-CN" sz="2800" b="1" baseline="-30000" smtClean="0"/>
              <a:t>       	</a:t>
            </a:r>
            <a:r>
              <a:rPr lang="en-US" altLang="zh-CN" sz="2800" b="1" smtClean="0"/>
              <a:t>000 1110</a:t>
            </a:r>
            <a:r>
              <a:rPr lang="en-US" altLang="zh-CN" sz="2800" b="1" baseline="-30000" smtClean="0"/>
              <a:t> </a:t>
            </a:r>
          </a:p>
          <a:p>
            <a:pPr algn="just">
              <a:spcBef>
                <a:spcPct val="0"/>
              </a:spcBef>
              <a:buFontTx/>
              <a:buNone/>
            </a:pPr>
            <a:r>
              <a:rPr lang="en-US" altLang="zh-CN" sz="2800" b="1" i="1" smtClean="0"/>
              <a:t>B</a:t>
            </a:r>
            <a:r>
              <a:rPr lang="en-US" altLang="zh-CN" sz="2800" b="1" baseline="-30000" smtClean="0"/>
              <a:t>4     </a:t>
            </a:r>
            <a:r>
              <a:rPr lang="en-US" altLang="zh-CN" sz="2800" b="1" smtClean="0"/>
              <a:t>001 1110</a:t>
            </a:r>
            <a:r>
              <a:rPr lang="en-US" altLang="zh-CN" sz="2800" b="1" baseline="-30000" smtClean="0"/>
              <a:t>       	</a:t>
            </a:r>
            <a:r>
              <a:rPr lang="en-US" altLang="zh-CN" sz="2800" b="1" smtClean="0"/>
              <a:t>001 0111</a:t>
            </a:r>
          </a:p>
        </p:txBody>
      </p:sp>
      <p:sp>
        <p:nvSpPr>
          <p:cNvPr id="54276" name="Rectangle 4"/>
          <p:cNvSpPr>
            <a:spLocks noChangeArrowheads="1"/>
          </p:cNvSpPr>
          <p:nvPr/>
        </p:nvSpPr>
        <p:spPr bwMode="auto">
          <a:xfrm>
            <a:off x="304800" y="4419600"/>
            <a:ext cx="358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1</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3</a:t>
            </a:r>
            <a:r>
              <a:rPr lang="en-US" altLang="zh-CN" sz="2800"/>
              <a:t>}</a:t>
            </a:r>
          </a:p>
          <a:p>
            <a:pPr algn="just"/>
            <a:r>
              <a:rPr lang="en-US" altLang="zh-CN" sz="2800" i="1"/>
              <a:t>kill</a:t>
            </a:r>
            <a:r>
              <a:rPr lang="en-US" altLang="zh-CN" sz="2800"/>
              <a:t> [</a:t>
            </a:r>
            <a:r>
              <a:rPr lang="en-US" altLang="zh-CN" sz="2800" i="1"/>
              <a:t>B</a:t>
            </a:r>
            <a:r>
              <a:rPr lang="en-US" altLang="zh-CN" sz="2800" baseline="-25000"/>
              <a:t>1</a:t>
            </a:r>
            <a:r>
              <a:rPr lang="en-US" altLang="zh-CN" sz="2800"/>
              <a:t>]={</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 </a:t>
            </a:r>
            <a:r>
              <a:rPr lang="en-US" altLang="zh-CN" sz="2800" i="1"/>
              <a:t>d</a:t>
            </a:r>
            <a:r>
              <a:rPr lang="en-US" altLang="zh-CN" sz="2800" baseline="-25000"/>
              <a:t>6</a:t>
            </a:r>
            <a:r>
              <a:rPr lang="en-US" altLang="zh-CN" sz="2800"/>
              <a:t>, </a:t>
            </a:r>
            <a:r>
              <a:rPr lang="en-US" altLang="zh-CN" sz="2800" i="1"/>
              <a:t>d</a:t>
            </a:r>
            <a:r>
              <a:rPr lang="en-US" altLang="zh-CN" sz="2800" baseline="-25000"/>
              <a:t>7</a:t>
            </a:r>
            <a:r>
              <a:rPr lang="en-US" altLang="zh-CN" sz="2800"/>
              <a:t>}</a:t>
            </a:r>
          </a:p>
        </p:txBody>
      </p:sp>
      <p:sp>
        <p:nvSpPr>
          <p:cNvPr id="54277" name="Rectangle 5"/>
          <p:cNvSpPr>
            <a:spLocks noChangeArrowheads="1"/>
          </p:cNvSpPr>
          <p:nvPr/>
        </p:nvSpPr>
        <p:spPr bwMode="auto">
          <a:xfrm>
            <a:off x="304800" y="5562600"/>
            <a:ext cx="342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a:t>
            </a:r>
          </a:p>
          <a:p>
            <a:pPr algn="just"/>
            <a:r>
              <a:rPr lang="en-US" altLang="zh-CN" sz="2800" i="1"/>
              <a:t>kill</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7</a:t>
            </a:r>
            <a:r>
              <a:rPr lang="en-US" altLang="zh-CN" sz="2800"/>
              <a:t>}</a:t>
            </a:r>
          </a:p>
        </p:txBody>
      </p:sp>
      <p:sp>
        <p:nvSpPr>
          <p:cNvPr id="54278" name="Rectangle 6"/>
          <p:cNvSpPr>
            <a:spLocks noChangeArrowheads="1"/>
          </p:cNvSpPr>
          <p:nvPr/>
        </p:nvSpPr>
        <p:spPr bwMode="auto">
          <a:xfrm>
            <a:off x="3733800" y="5715000"/>
            <a:ext cx="2362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6</a:t>
            </a:r>
            <a:r>
              <a:rPr lang="en-US" altLang="zh-CN" sz="2800"/>
              <a:t>}</a:t>
            </a:r>
          </a:p>
          <a:p>
            <a:pPr algn="just"/>
            <a:r>
              <a:rPr lang="en-US" altLang="zh-CN" sz="2800" i="1"/>
              <a:t>kill</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3</a:t>
            </a:r>
            <a:r>
              <a:rPr lang="en-US" altLang="zh-CN" sz="2800"/>
              <a:t>}</a:t>
            </a:r>
          </a:p>
        </p:txBody>
      </p:sp>
      <p:sp>
        <p:nvSpPr>
          <p:cNvPr id="54279" name="Rectangle 7"/>
          <p:cNvSpPr>
            <a:spLocks noChangeArrowheads="1"/>
          </p:cNvSpPr>
          <p:nvPr/>
        </p:nvSpPr>
        <p:spPr bwMode="auto">
          <a:xfrm>
            <a:off x="6172200" y="5715000"/>
            <a:ext cx="297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7</a:t>
            </a:r>
            <a:r>
              <a:rPr lang="en-US" altLang="zh-CN" sz="2800"/>
              <a:t>}</a:t>
            </a:r>
          </a:p>
          <a:p>
            <a:pPr algn="just"/>
            <a:r>
              <a:rPr lang="en-US" altLang="zh-CN" sz="2800" i="1"/>
              <a:t>kill</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4</a:t>
            </a:r>
            <a:r>
              <a:rPr lang="en-US" altLang="zh-CN" sz="2800"/>
              <a:t>}</a:t>
            </a:r>
          </a:p>
        </p:txBody>
      </p:sp>
      <p:grpSp>
        <p:nvGrpSpPr>
          <p:cNvPr id="54280" name="Group 8"/>
          <p:cNvGrpSpPr>
            <a:grpSpLocks/>
          </p:cNvGrpSpPr>
          <p:nvPr/>
        </p:nvGrpSpPr>
        <p:grpSpPr bwMode="auto">
          <a:xfrm>
            <a:off x="5029200" y="1447800"/>
            <a:ext cx="3290888" cy="4038600"/>
            <a:chOff x="1488" y="1104"/>
            <a:chExt cx="2073" cy="2544"/>
          </a:xfrm>
        </p:grpSpPr>
        <p:graphicFrame>
          <p:nvGraphicFramePr>
            <p:cNvPr id="54281" name="Object 9"/>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54300" name="公式" r:id="rId4" imgW="114151" imgH="215619" progId="Equation.3">
                    <p:embed/>
                  </p:oleObj>
                </mc:Choice>
                <mc:Fallback>
                  <p:oleObj name="公式" r:id="rId4" imgW="114151" imgH="215619"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2" name="Object 10"/>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54301" name="公式" r:id="rId6" imgW="114151" imgH="215619" progId="Equation.3">
                    <p:embed/>
                  </p:oleObj>
                </mc:Choice>
                <mc:Fallback>
                  <p:oleObj name="公式" r:id="rId6" imgW="114151" imgH="21561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3" name="Rectangle 11"/>
            <p:cNvSpPr>
              <a:spLocks noChangeArrowheads="1"/>
            </p:cNvSpPr>
            <p:nvPr/>
          </p:nvSpPr>
          <p:spPr bwMode="auto">
            <a:xfrm>
              <a:off x="1837" y="1170"/>
              <a:ext cx="1284" cy="5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1</a:t>
              </a:r>
              <a:r>
                <a:rPr lang="en-US" altLang="zh-CN" sz="2400"/>
                <a:t>:  i = m </a:t>
              </a:r>
              <a:r>
                <a:rPr lang="en-US" altLang="zh-CN" sz="2400">
                  <a:sym typeface="Symbol" pitchFamily="18" charset="2"/>
                </a:rPr>
                <a:t></a:t>
              </a:r>
              <a:r>
                <a:rPr lang="en-US" altLang="zh-CN" sz="2400"/>
                <a:t>1</a:t>
              </a:r>
            </a:p>
            <a:p>
              <a:pPr algn="just">
                <a:lnSpc>
                  <a:spcPct val="80000"/>
                </a:lnSpc>
              </a:pPr>
              <a:r>
                <a:rPr lang="en-US" altLang="zh-CN" sz="2400" i="1"/>
                <a:t>d</a:t>
              </a:r>
              <a:r>
                <a:rPr lang="en-US" altLang="zh-CN" sz="2400" baseline="-25000"/>
                <a:t>2</a:t>
              </a:r>
              <a:r>
                <a:rPr lang="en-US" altLang="zh-CN" sz="2400"/>
                <a:t>:  j = n</a:t>
              </a:r>
            </a:p>
            <a:p>
              <a:pPr algn="just">
                <a:lnSpc>
                  <a:spcPct val="80000"/>
                </a:lnSpc>
              </a:pPr>
              <a:r>
                <a:rPr lang="en-US" altLang="zh-CN" sz="2400" i="1"/>
                <a:t>d</a:t>
              </a:r>
              <a:r>
                <a:rPr lang="en-US" altLang="zh-CN" sz="2400" baseline="-25000"/>
                <a:t>3</a:t>
              </a:r>
              <a:r>
                <a:rPr lang="en-US" altLang="zh-CN" sz="2400"/>
                <a:t>:  a = u1</a:t>
              </a:r>
            </a:p>
          </p:txBody>
        </p:sp>
        <p:sp>
          <p:nvSpPr>
            <p:cNvPr id="54284" name="Rectangle 12"/>
            <p:cNvSpPr>
              <a:spLocks noChangeArrowheads="1"/>
            </p:cNvSpPr>
            <p:nvPr/>
          </p:nvSpPr>
          <p:spPr bwMode="auto">
            <a:xfrm>
              <a:off x="3168" y="1104"/>
              <a:ext cx="39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1</a:t>
              </a:r>
              <a:endParaRPr lang="en-US" altLang="zh-CN" sz="2400"/>
            </a:p>
          </p:txBody>
        </p:sp>
        <p:sp>
          <p:nvSpPr>
            <p:cNvPr id="54285" name="Rectangle 13"/>
            <p:cNvSpPr>
              <a:spLocks noChangeArrowheads="1"/>
            </p:cNvSpPr>
            <p:nvPr/>
          </p:nvSpPr>
          <p:spPr bwMode="auto">
            <a:xfrm>
              <a:off x="3120" y="196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54286" name="Line 14"/>
            <p:cNvSpPr>
              <a:spLocks noChangeShapeType="1"/>
            </p:cNvSpPr>
            <p:nvPr/>
          </p:nvSpPr>
          <p:spPr bwMode="auto">
            <a:xfrm>
              <a:off x="2452" y="1742"/>
              <a:ext cx="0" cy="29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4287" name="Rectangle 15"/>
            <p:cNvSpPr>
              <a:spLocks noChangeArrowheads="1"/>
            </p:cNvSpPr>
            <p:nvPr/>
          </p:nvSpPr>
          <p:spPr bwMode="auto">
            <a:xfrm>
              <a:off x="1697" y="3384"/>
              <a:ext cx="1307" cy="2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7</a:t>
              </a:r>
              <a:r>
                <a:rPr lang="en-US" altLang="zh-CN" sz="2400"/>
                <a:t>:  i = u3</a:t>
              </a:r>
              <a:endParaRPr lang="en-US" altLang="zh-CN" sz="2400" baseline="-25000"/>
            </a:p>
          </p:txBody>
        </p:sp>
        <p:sp>
          <p:nvSpPr>
            <p:cNvPr id="54288" name="Rectangle 16"/>
            <p:cNvSpPr>
              <a:spLocks noChangeArrowheads="1"/>
            </p:cNvSpPr>
            <p:nvPr/>
          </p:nvSpPr>
          <p:spPr bwMode="auto">
            <a:xfrm>
              <a:off x="3072" y="3264"/>
              <a:ext cx="35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54289" name="Rectangle 17"/>
            <p:cNvSpPr>
              <a:spLocks noChangeArrowheads="1"/>
            </p:cNvSpPr>
            <p:nvPr/>
          </p:nvSpPr>
          <p:spPr bwMode="auto">
            <a:xfrm>
              <a:off x="1776" y="2016"/>
              <a:ext cx="1306" cy="4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4</a:t>
              </a:r>
              <a:r>
                <a:rPr lang="en-US" altLang="zh-CN" sz="2400"/>
                <a:t>:  i = i + 1</a:t>
              </a:r>
            </a:p>
            <a:p>
              <a:pPr algn="just">
                <a:lnSpc>
                  <a:spcPct val="80000"/>
                </a:lnSpc>
              </a:pPr>
              <a:r>
                <a:rPr lang="en-US" altLang="zh-CN" sz="2400" i="1"/>
                <a:t>d</a:t>
              </a:r>
              <a:r>
                <a:rPr lang="en-US" altLang="zh-CN" sz="2400" baseline="-25000"/>
                <a:t>5</a:t>
              </a:r>
              <a:r>
                <a:rPr lang="en-US" altLang="zh-CN" sz="2400"/>
                <a:t>:  j = j </a:t>
              </a:r>
              <a:r>
                <a:rPr lang="en-US" altLang="zh-CN" sz="2400">
                  <a:sym typeface="Symbol" pitchFamily="18" charset="2"/>
                </a:rPr>
                <a:t></a:t>
              </a:r>
              <a:r>
                <a:rPr lang="en-US" altLang="zh-CN" sz="2400"/>
                <a:t> 1</a:t>
              </a:r>
            </a:p>
          </p:txBody>
        </p:sp>
        <p:sp>
          <p:nvSpPr>
            <p:cNvPr id="54290" name="Rectangle 18"/>
            <p:cNvSpPr>
              <a:spLocks noChangeArrowheads="1"/>
            </p:cNvSpPr>
            <p:nvPr/>
          </p:nvSpPr>
          <p:spPr bwMode="auto">
            <a:xfrm>
              <a:off x="1488" y="2736"/>
              <a:ext cx="1296"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6</a:t>
              </a:r>
              <a:r>
                <a:rPr lang="en-US" altLang="zh-CN" sz="2400"/>
                <a:t>:  a = u2</a:t>
              </a:r>
            </a:p>
          </p:txBody>
        </p:sp>
        <p:sp>
          <p:nvSpPr>
            <p:cNvPr id="54291" name="Line 19"/>
            <p:cNvSpPr>
              <a:spLocks noChangeShapeType="1"/>
            </p:cNvSpPr>
            <p:nvPr/>
          </p:nvSpPr>
          <p:spPr bwMode="auto">
            <a:xfrm flipH="1">
              <a:off x="1824" y="2448"/>
              <a:ext cx="504" cy="28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4292" name="Line 20"/>
            <p:cNvSpPr>
              <a:spLocks noChangeShapeType="1"/>
            </p:cNvSpPr>
            <p:nvPr/>
          </p:nvSpPr>
          <p:spPr bwMode="auto">
            <a:xfrm>
              <a:off x="2880" y="2448"/>
              <a:ext cx="6" cy="95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4293" name="Freeform 21"/>
            <p:cNvSpPr>
              <a:spLocks/>
            </p:cNvSpPr>
            <p:nvPr/>
          </p:nvSpPr>
          <p:spPr bwMode="auto">
            <a:xfrm>
              <a:off x="3019" y="1846"/>
              <a:ext cx="525" cy="1767"/>
            </a:xfrm>
            <a:custGeom>
              <a:avLst/>
              <a:gdLst>
                <a:gd name="T0" fmla="*/ 0 w 525"/>
                <a:gd name="T1" fmla="*/ 1757 h 1767"/>
                <a:gd name="T2" fmla="*/ 283 w 525"/>
                <a:gd name="T3" fmla="*/ 1704 h 1767"/>
                <a:gd name="T4" fmla="*/ 450 w 525"/>
                <a:gd name="T5" fmla="*/ 1380 h 1767"/>
                <a:gd name="T6" fmla="*/ 502 w 525"/>
                <a:gd name="T7" fmla="*/ 908 h 1767"/>
                <a:gd name="T8" fmla="*/ 314 w 525"/>
                <a:gd name="T9" fmla="*/ 123 h 1767"/>
                <a:gd name="T10" fmla="*/ 9 w 525"/>
                <a:gd name="T11" fmla="*/ 167 h 17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5" h="1767">
                  <a:moveTo>
                    <a:pt x="0" y="1757"/>
                  </a:moveTo>
                  <a:cubicBezTo>
                    <a:pt x="47" y="1748"/>
                    <a:pt x="208" y="1767"/>
                    <a:pt x="283" y="1704"/>
                  </a:cubicBezTo>
                  <a:cubicBezTo>
                    <a:pt x="358" y="1641"/>
                    <a:pt x="414" y="1513"/>
                    <a:pt x="450" y="1380"/>
                  </a:cubicBezTo>
                  <a:cubicBezTo>
                    <a:pt x="486" y="1247"/>
                    <a:pt x="525" y="1117"/>
                    <a:pt x="502" y="908"/>
                  </a:cubicBezTo>
                  <a:cubicBezTo>
                    <a:pt x="479" y="699"/>
                    <a:pt x="396" y="246"/>
                    <a:pt x="314" y="123"/>
                  </a:cubicBezTo>
                  <a:cubicBezTo>
                    <a:pt x="232" y="0"/>
                    <a:pt x="73" y="158"/>
                    <a:pt x="9" y="16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294" name="Line 22"/>
            <p:cNvSpPr>
              <a:spLocks noChangeShapeType="1"/>
            </p:cNvSpPr>
            <p:nvPr/>
          </p:nvSpPr>
          <p:spPr bwMode="auto">
            <a:xfrm>
              <a:off x="1824" y="3072"/>
              <a:ext cx="552" cy="31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4295" name="Rectangle 23"/>
            <p:cNvSpPr>
              <a:spLocks noChangeArrowheads="1"/>
            </p:cNvSpPr>
            <p:nvPr/>
          </p:nvSpPr>
          <p:spPr bwMode="auto">
            <a:xfrm>
              <a:off x="2880" y="268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55299" name="Rectangle 3"/>
          <p:cNvSpPr>
            <a:spLocks noGrp="1" noChangeArrowheads="1"/>
          </p:cNvSpPr>
          <p:nvPr>
            <p:ph idx="1"/>
          </p:nvPr>
        </p:nvSpPr>
        <p:spPr>
          <a:xfrm>
            <a:off x="228600" y="1447800"/>
            <a:ext cx="4343400" cy="2743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en-US" altLang="zh-CN" sz="2400" b="1" i="1" smtClean="0"/>
              <a:t>         </a:t>
            </a:r>
            <a:r>
              <a:rPr lang="en-US" altLang="zh-CN" sz="2800" b="1" smtClean="0"/>
              <a:t>IN [B]	       	OUT [B] </a:t>
            </a:r>
          </a:p>
          <a:p>
            <a:pPr algn="just">
              <a:spcBef>
                <a:spcPct val="0"/>
              </a:spcBef>
              <a:buFontTx/>
              <a:buNone/>
            </a:pPr>
            <a:r>
              <a:rPr lang="en-US" altLang="zh-CN" sz="2800" b="1" i="1" smtClean="0"/>
              <a:t>B</a:t>
            </a:r>
            <a:r>
              <a:rPr lang="en-US" altLang="zh-CN" sz="2800" b="1" baseline="-30000" smtClean="0"/>
              <a:t>1</a:t>
            </a:r>
            <a:r>
              <a:rPr lang="en-US" altLang="zh-CN" sz="2800" b="1" i="1" baseline="-30000" smtClean="0"/>
              <a:t>     </a:t>
            </a:r>
            <a:r>
              <a:rPr lang="en-US" altLang="zh-CN" sz="2800" b="1" smtClean="0"/>
              <a:t>000 0000     	111 0000  </a:t>
            </a:r>
          </a:p>
          <a:p>
            <a:pPr algn="just">
              <a:spcBef>
                <a:spcPct val="0"/>
              </a:spcBef>
              <a:buFontTx/>
              <a:buNone/>
            </a:pPr>
            <a:r>
              <a:rPr lang="en-US" altLang="zh-CN" sz="2800" b="1" i="1" smtClean="0"/>
              <a:t>B</a:t>
            </a:r>
            <a:r>
              <a:rPr lang="en-US" altLang="zh-CN" sz="2800" b="1" baseline="-30000" smtClean="0"/>
              <a:t>2</a:t>
            </a:r>
            <a:r>
              <a:rPr lang="en-US" altLang="zh-CN" sz="2800" b="1" smtClean="0"/>
              <a:t>   111 0111     	001 1110 </a:t>
            </a:r>
          </a:p>
          <a:p>
            <a:pPr algn="just">
              <a:spcBef>
                <a:spcPct val="0"/>
              </a:spcBef>
              <a:buFontTx/>
              <a:buNone/>
            </a:pPr>
            <a:r>
              <a:rPr lang="en-US" altLang="zh-CN" sz="2800" b="1" i="1" smtClean="0"/>
              <a:t>B</a:t>
            </a:r>
            <a:r>
              <a:rPr lang="en-US" altLang="zh-CN" sz="2800" b="1" baseline="-30000" smtClean="0"/>
              <a:t>3     </a:t>
            </a:r>
            <a:r>
              <a:rPr lang="en-US" altLang="zh-CN" sz="2800" b="1" smtClean="0"/>
              <a:t>001 1100</a:t>
            </a:r>
            <a:r>
              <a:rPr lang="en-US" altLang="zh-CN" sz="2800" b="1" baseline="-30000" smtClean="0"/>
              <a:t>       	</a:t>
            </a:r>
            <a:r>
              <a:rPr lang="en-US" altLang="zh-CN" sz="2800" b="1" smtClean="0"/>
              <a:t>000 1110</a:t>
            </a:r>
            <a:r>
              <a:rPr lang="en-US" altLang="zh-CN" sz="2800" b="1" baseline="-30000" smtClean="0"/>
              <a:t> </a:t>
            </a:r>
          </a:p>
          <a:p>
            <a:pPr algn="just">
              <a:spcBef>
                <a:spcPct val="0"/>
              </a:spcBef>
              <a:buFontTx/>
              <a:buNone/>
            </a:pPr>
            <a:r>
              <a:rPr lang="en-US" altLang="zh-CN" sz="2800" b="1" i="1" smtClean="0"/>
              <a:t>B</a:t>
            </a:r>
            <a:r>
              <a:rPr lang="en-US" altLang="zh-CN" sz="2800" b="1" baseline="-30000" smtClean="0"/>
              <a:t>4     </a:t>
            </a:r>
            <a:r>
              <a:rPr lang="en-US" altLang="zh-CN" sz="2800" b="1" smtClean="0"/>
              <a:t>001 1110</a:t>
            </a:r>
            <a:r>
              <a:rPr lang="en-US" altLang="zh-CN" sz="2800" b="1" baseline="-30000" smtClean="0"/>
              <a:t>       	</a:t>
            </a:r>
            <a:r>
              <a:rPr lang="en-US" altLang="zh-CN" sz="2800" b="1" smtClean="0"/>
              <a:t>001 0111</a:t>
            </a:r>
          </a:p>
        </p:txBody>
      </p:sp>
      <p:sp>
        <p:nvSpPr>
          <p:cNvPr id="55300" name="Rectangle 4"/>
          <p:cNvSpPr>
            <a:spLocks noChangeArrowheads="1"/>
          </p:cNvSpPr>
          <p:nvPr/>
        </p:nvSpPr>
        <p:spPr bwMode="auto">
          <a:xfrm>
            <a:off x="304800" y="4419600"/>
            <a:ext cx="358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1</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3</a:t>
            </a:r>
            <a:r>
              <a:rPr lang="en-US" altLang="zh-CN" sz="2800"/>
              <a:t>}</a:t>
            </a:r>
          </a:p>
          <a:p>
            <a:pPr algn="just"/>
            <a:r>
              <a:rPr lang="en-US" altLang="zh-CN" sz="2800" i="1"/>
              <a:t>kill</a:t>
            </a:r>
            <a:r>
              <a:rPr lang="en-US" altLang="zh-CN" sz="2800"/>
              <a:t> [</a:t>
            </a:r>
            <a:r>
              <a:rPr lang="en-US" altLang="zh-CN" sz="2800" i="1"/>
              <a:t>B</a:t>
            </a:r>
            <a:r>
              <a:rPr lang="en-US" altLang="zh-CN" sz="2800" baseline="-25000"/>
              <a:t>1</a:t>
            </a:r>
            <a:r>
              <a:rPr lang="en-US" altLang="zh-CN" sz="2800"/>
              <a:t>]={</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 </a:t>
            </a:r>
            <a:r>
              <a:rPr lang="en-US" altLang="zh-CN" sz="2800" i="1"/>
              <a:t>d</a:t>
            </a:r>
            <a:r>
              <a:rPr lang="en-US" altLang="zh-CN" sz="2800" baseline="-25000"/>
              <a:t>6</a:t>
            </a:r>
            <a:r>
              <a:rPr lang="en-US" altLang="zh-CN" sz="2800"/>
              <a:t>, </a:t>
            </a:r>
            <a:r>
              <a:rPr lang="en-US" altLang="zh-CN" sz="2800" i="1"/>
              <a:t>d</a:t>
            </a:r>
            <a:r>
              <a:rPr lang="en-US" altLang="zh-CN" sz="2800" baseline="-25000"/>
              <a:t>7</a:t>
            </a:r>
            <a:r>
              <a:rPr lang="en-US" altLang="zh-CN" sz="2800"/>
              <a:t>}</a:t>
            </a:r>
          </a:p>
        </p:txBody>
      </p:sp>
      <p:sp>
        <p:nvSpPr>
          <p:cNvPr id="55301" name="Rectangle 5"/>
          <p:cNvSpPr>
            <a:spLocks noChangeArrowheads="1"/>
          </p:cNvSpPr>
          <p:nvPr/>
        </p:nvSpPr>
        <p:spPr bwMode="auto">
          <a:xfrm>
            <a:off x="304800" y="5562600"/>
            <a:ext cx="342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a:t>
            </a:r>
          </a:p>
          <a:p>
            <a:pPr algn="just"/>
            <a:r>
              <a:rPr lang="en-US" altLang="zh-CN" sz="2800" i="1"/>
              <a:t>kill</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7</a:t>
            </a:r>
            <a:r>
              <a:rPr lang="en-US" altLang="zh-CN" sz="2800"/>
              <a:t>}</a:t>
            </a:r>
          </a:p>
        </p:txBody>
      </p:sp>
      <p:sp>
        <p:nvSpPr>
          <p:cNvPr id="55302" name="Rectangle 6"/>
          <p:cNvSpPr>
            <a:spLocks noChangeArrowheads="1"/>
          </p:cNvSpPr>
          <p:nvPr/>
        </p:nvSpPr>
        <p:spPr bwMode="auto">
          <a:xfrm>
            <a:off x="3733800" y="5715000"/>
            <a:ext cx="2362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6</a:t>
            </a:r>
            <a:r>
              <a:rPr lang="en-US" altLang="zh-CN" sz="2800"/>
              <a:t>}</a:t>
            </a:r>
          </a:p>
          <a:p>
            <a:pPr algn="just"/>
            <a:r>
              <a:rPr lang="en-US" altLang="zh-CN" sz="2800" i="1"/>
              <a:t>kill</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3</a:t>
            </a:r>
            <a:r>
              <a:rPr lang="en-US" altLang="zh-CN" sz="2800"/>
              <a:t>}</a:t>
            </a:r>
          </a:p>
        </p:txBody>
      </p:sp>
      <p:sp>
        <p:nvSpPr>
          <p:cNvPr id="55303" name="Rectangle 7"/>
          <p:cNvSpPr>
            <a:spLocks noChangeArrowheads="1"/>
          </p:cNvSpPr>
          <p:nvPr/>
        </p:nvSpPr>
        <p:spPr bwMode="auto">
          <a:xfrm>
            <a:off x="6172200" y="5715000"/>
            <a:ext cx="297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7</a:t>
            </a:r>
            <a:r>
              <a:rPr lang="en-US" altLang="zh-CN" sz="2800"/>
              <a:t>}</a:t>
            </a:r>
          </a:p>
          <a:p>
            <a:pPr algn="just"/>
            <a:r>
              <a:rPr lang="en-US" altLang="zh-CN" sz="2800" i="1"/>
              <a:t>kill</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4</a:t>
            </a:r>
            <a:r>
              <a:rPr lang="en-US" altLang="zh-CN" sz="2800"/>
              <a:t>}</a:t>
            </a:r>
          </a:p>
        </p:txBody>
      </p:sp>
      <p:grpSp>
        <p:nvGrpSpPr>
          <p:cNvPr id="55304" name="Group 8"/>
          <p:cNvGrpSpPr>
            <a:grpSpLocks/>
          </p:cNvGrpSpPr>
          <p:nvPr/>
        </p:nvGrpSpPr>
        <p:grpSpPr bwMode="auto">
          <a:xfrm>
            <a:off x="5029200" y="1447800"/>
            <a:ext cx="3290888" cy="4038600"/>
            <a:chOff x="1488" y="1104"/>
            <a:chExt cx="2073" cy="2544"/>
          </a:xfrm>
        </p:grpSpPr>
        <p:graphicFrame>
          <p:nvGraphicFramePr>
            <p:cNvPr id="55305" name="Object 9"/>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55324" name="公式" r:id="rId4" imgW="114151" imgH="215619" progId="Equation.3">
                    <p:embed/>
                  </p:oleObj>
                </mc:Choice>
                <mc:Fallback>
                  <p:oleObj name="公式" r:id="rId4" imgW="114151" imgH="215619"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6" name="Object 10"/>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55325" name="公式" r:id="rId6" imgW="114151" imgH="215619" progId="Equation.3">
                    <p:embed/>
                  </p:oleObj>
                </mc:Choice>
                <mc:Fallback>
                  <p:oleObj name="公式" r:id="rId6" imgW="114151" imgH="21561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7" name="Rectangle 11"/>
            <p:cNvSpPr>
              <a:spLocks noChangeArrowheads="1"/>
            </p:cNvSpPr>
            <p:nvPr/>
          </p:nvSpPr>
          <p:spPr bwMode="auto">
            <a:xfrm>
              <a:off x="1837" y="1170"/>
              <a:ext cx="1284" cy="5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1</a:t>
              </a:r>
              <a:r>
                <a:rPr lang="en-US" altLang="zh-CN" sz="2400"/>
                <a:t>:  i = m </a:t>
              </a:r>
              <a:r>
                <a:rPr lang="en-US" altLang="zh-CN" sz="2400">
                  <a:sym typeface="Symbol" pitchFamily="18" charset="2"/>
                </a:rPr>
                <a:t></a:t>
              </a:r>
              <a:r>
                <a:rPr lang="en-US" altLang="zh-CN" sz="2400"/>
                <a:t>1</a:t>
              </a:r>
            </a:p>
            <a:p>
              <a:pPr algn="just">
                <a:lnSpc>
                  <a:spcPct val="80000"/>
                </a:lnSpc>
              </a:pPr>
              <a:r>
                <a:rPr lang="en-US" altLang="zh-CN" sz="2400" i="1"/>
                <a:t>d</a:t>
              </a:r>
              <a:r>
                <a:rPr lang="en-US" altLang="zh-CN" sz="2400" baseline="-25000"/>
                <a:t>2</a:t>
              </a:r>
              <a:r>
                <a:rPr lang="en-US" altLang="zh-CN" sz="2400"/>
                <a:t>:  j = n</a:t>
              </a:r>
            </a:p>
            <a:p>
              <a:pPr algn="just">
                <a:lnSpc>
                  <a:spcPct val="80000"/>
                </a:lnSpc>
              </a:pPr>
              <a:r>
                <a:rPr lang="en-US" altLang="zh-CN" sz="2400" i="1"/>
                <a:t>d</a:t>
              </a:r>
              <a:r>
                <a:rPr lang="en-US" altLang="zh-CN" sz="2400" baseline="-25000"/>
                <a:t>3</a:t>
              </a:r>
              <a:r>
                <a:rPr lang="en-US" altLang="zh-CN" sz="2400"/>
                <a:t>:  a = u1</a:t>
              </a:r>
            </a:p>
          </p:txBody>
        </p:sp>
        <p:sp>
          <p:nvSpPr>
            <p:cNvPr id="55308" name="Rectangle 12"/>
            <p:cNvSpPr>
              <a:spLocks noChangeArrowheads="1"/>
            </p:cNvSpPr>
            <p:nvPr/>
          </p:nvSpPr>
          <p:spPr bwMode="auto">
            <a:xfrm>
              <a:off x="3168" y="1104"/>
              <a:ext cx="39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1</a:t>
              </a:r>
              <a:endParaRPr lang="en-US" altLang="zh-CN" sz="2400"/>
            </a:p>
          </p:txBody>
        </p:sp>
        <p:sp>
          <p:nvSpPr>
            <p:cNvPr id="55309" name="Rectangle 13"/>
            <p:cNvSpPr>
              <a:spLocks noChangeArrowheads="1"/>
            </p:cNvSpPr>
            <p:nvPr/>
          </p:nvSpPr>
          <p:spPr bwMode="auto">
            <a:xfrm>
              <a:off x="3120" y="196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55310" name="Line 14"/>
            <p:cNvSpPr>
              <a:spLocks noChangeShapeType="1"/>
            </p:cNvSpPr>
            <p:nvPr/>
          </p:nvSpPr>
          <p:spPr bwMode="auto">
            <a:xfrm>
              <a:off x="2452" y="1742"/>
              <a:ext cx="0" cy="29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5311" name="Rectangle 15"/>
            <p:cNvSpPr>
              <a:spLocks noChangeArrowheads="1"/>
            </p:cNvSpPr>
            <p:nvPr/>
          </p:nvSpPr>
          <p:spPr bwMode="auto">
            <a:xfrm>
              <a:off x="1697" y="3384"/>
              <a:ext cx="1307" cy="2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7</a:t>
              </a:r>
              <a:r>
                <a:rPr lang="en-US" altLang="zh-CN" sz="2400"/>
                <a:t>:  i = u3</a:t>
              </a:r>
              <a:endParaRPr lang="en-US" altLang="zh-CN" sz="2400" baseline="-25000"/>
            </a:p>
          </p:txBody>
        </p:sp>
        <p:sp>
          <p:nvSpPr>
            <p:cNvPr id="55312" name="Rectangle 16"/>
            <p:cNvSpPr>
              <a:spLocks noChangeArrowheads="1"/>
            </p:cNvSpPr>
            <p:nvPr/>
          </p:nvSpPr>
          <p:spPr bwMode="auto">
            <a:xfrm>
              <a:off x="3072" y="3264"/>
              <a:ext cx="35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55313" name="Rectangle 17"/>
            <p:cNvSpPr>
              <a:spLocks noChangeArrowheads="1"/>
            </p:cNvSpPr>
            <p:nvPr/>
          </p:nvSpPr>
          <p:spPr bwMode="auto">
            <a:xfrm>
              <a:off x="1776" y="2016"/>
              <a:ext cx="1306" cy="4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4</a:t>
              </a:r>
              <a:r>
                <a:rPr lang="en-US" altLang="zh-CN" sz="2400"/>
                <a:t>:  i = i + 1</a:t>
              </a:r>
            </a:p>
            <a:p>
              <a:pPr algn="just">
                <a:lnSpc>
                  <a:spcPct val="80000"/>
                </a:lnSpc>
              </a:pPr>
              <a:r>
                <a:rPr lang="en-US" altLang="zh-CN" sz="2400" i="1"/>
                <a:t>d</a:t>
              </a:r>
              <a:r>
                <a:rPr lang="en-US" altLang="zh-CN" sz="2400" baseline="-25000"/>
                <a:t>5</a:t>
              </a:r>
              <a:r>
                <a:rPr lang="en-US" altLang="zh-CN" sz="2400"/>
                <a:t>:  j = j </a:t>
              </a:r>
              <a:r>
                <a:rPr lang="en-US" altLang="zh-CN" sz="2400">
                  <a:sym typeface="Symbol" pitchFamily="18" charset="2"/>
                </a:rPr>
                <a:t></a:t>
              </a:r>
              <a:r>
                <a:rPr lang="en-US" altLang="zh-CN" sz="2400"/>
                <a:t> 1</a:t>
              </a:r>
            </a:p>
          </p:txBody>
        </p:sp>
        <p:sp>
          <p:nvSpPr>
            <p:cNvPr id="55314" name="Rectangle 18"/>
            <p:cNvSpPr>
              <a:spLocks noChangeArrowheads="1"/>
            </p:cNvSpPr>
            <p:nvPr/>
          </p:nvSpPr>
          <p:spPr bwMode="auto">
            <a:xfrm>
              <a:off x="1488" y="2736"/>
              <a:ext cx="1296"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6</a:t>
              </a:r>
              <a:r>
                <a:rPr lang="en-US" altLang="zh-CN" sz="2400"/>
                <a:t>:  a = u2</a:t>
              </a:r>
            </a:p>
          </p:txBody>
        </p:sp>
        <p:sp>
          <p:nvSpPr>
            <p:cNvPr id="55315" name="Line 19"/>
            <p:cNvSpPr>
              <a:spLocks noChangeShapeType="1"/>
            </p:cNvSpPr>
            <p:nvPr/>
          </p:nvSpPr>
          <p:spPr bwMode="auto">
            <a:xfrm flipH="1">
              <a:off x="1824" y="2448"/>
              <a:ext cx="504" cy="28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5316" name="Line 20"/>
            <p:cNvSpPr>
              <a:spLocks noChangeShapeType="1"/>
            </p:cNvSpPr>
            <p:nvPr/>
          </p:nvSpPr>
          <p:spPr bwMode="auto">
            <a:xfrm>
              <a:off x="2880" y="2448"/>
              <a:ext cx="6" cy="95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5317" name="Freeform 21"/>
            <p:cNvSpPr>
              <a:spLocks/>
            </p:cNvSpPr>
            <p:nvPr/>
          </p:nvSpPr>
          <p:spPr bwMode="auto">
            <a:xfrm>
              <a:off x="3019" y="1846"/>
              <a:ext cx="525" cy="1767"/>
            </a:xfrm>
            <a:custGeom>
              <a:avLst/>
              <a:gdLst>
                <a:gd name="T0" fmla="*/ 0 w 525"/>
                <a:gd name="T1" fmla="*/ 1757 h 1767"/>
                <a:gd name="T2" fmla="*/ 283 w 525"/>
                <a:gd name="T3" fmla="*/ 1704 h 1767"/>
                <a:gd name="T4" fmla="*/ 450 w 525"/>
                <a:gd name="T5" fmla="*/ 1380 h 1767"/>
                <a:gd name="T6" fmla="*/ 502 w 525"/>
                <a:gd name="T7" fmla="*/ 908 h 1767"/>
                <a:gd name="T8" fmla="*/ 314 w 525"/>
                <a:gd name="T9" fmla="*/ 123 h 1767"/>
                <a:gd name="T10" fmla="*/ 9 w 525"/>
                <a:gd name="T11" fmla="*/ 167 h 17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5" h="1767">
                  <a:moveTo>
                    <a:pt x="0" y="1757"/>
                  </a:moveTo>
                  <a:cubicBezTo>
                    <a:pt x="47" y="1748"/>
                    <a:pt x="208" y="1767"/>
                    <a:pt x="283" y="1704"/>
                  </a:cubicBezTo>
                  <a:cubicBezTo>
                    <a:pt x="358" y="1641"/>
                    <a:pt x="414" y="1513"/>
                    <a:pt x="450" y="1380"/>
                  </a:cubicBezTo>
                  <a:cubicBezTo>
                    <a:pt x="486" y="1247"/>
                    <a:pt x="525" y="1117"/>
                    <a:pt x="502" y="908"/>
                  </a:cubicBezTo>
                  <a:cubicBezTo>
                    <a:pt x="479" y="699"/>
                    <a:pt x="396" y="246"/>
                    <a:pt x="314" y="123"/>
                  </a:cubicBezTo>
                  <a:cubicBezTo>
                    <a:pt x="232" y="0"/>
                    <a:pt x="73" y="158"/>
                    <a:pt x="9" y="16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8" name="Line 22"/>
            <p:cNvSpPr>
              <a:spLocks noChangeShapeType="1"/>
            </p:cNvSpPr>
            <p:nvPr/>
          </p:nvSpPr>
          <p:spPr bwMode="auto">
            <a:xfrm>
              <a:off x="1824" y="3072"/>
              <a:ext cx="552" cy="31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5319" name="Rectangle 23"/>
            <p:cNvSpPr>
              <a:spLocks noChangeArrowheads="1"/>
            </p:cNvSpPr>
            <p:nvPr/>
          </p:nvSpPr>
          <p:spPr bwMode="auto">
            <a:xfrm>
              <a:off x="2880" y="268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1859587" name="Rectangle 3"/>
          <p:cNvSpPr>
            <a:spLocks noGrp="1" noChangeArrowheads="1"/>
          </p:cNvSpPr>
          <p:nvPr>
            <p:ph idx="1"/>
          </p:nvPr>
        </p:nvSpPr>
        <p:spPr>
          <a:xfrm>
            <a:off x="228600" y="1447800"/>
            <a:ext cx="4343400" cy="2743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spcBef>
                <a:spcPct val="0"/>
              </a:spcBef>
              <a:buFontTx/>
              <a:buNone/>
            </a:pPr>
            <a:r>
              <a:rPr lang="en-US" altLang="zh-CN" sz="2400" b="1" i="1" smtClean="0"/>
              <a:t>         </a:t>
            </a:r>
            <a:r>
              <a:rPr lang="en-US" altLang="zh-CN" sz="2800" b="1" smtClean="0"/>
              <a:t>IN [B]		OUT [B] </a:t>
            </a:r>
          </a:p>
          <a:p>
            <a:pPr algn="just">
              <a:spcBef>
                <a:spcPct val="0"/>
              </a:spcBef>
              <a:buFontTx/>
              <a:buNone/>
            </a:pPr>
            <a:r>
              <a:rPr lang="en-US" altLang="zh-CN" sz="2800" b="1" i="1" smtClean="0"/>
              <a:t>B</a:t>
            </a:r>
            <a:r>
              <a:rPr lang="en-US" altLang="zh-CN" sz="2800" b="1" baseline="-30000" smtClean="0"/>
              <a:t>1</a:t>
            </a:r>
            <a:r>
              <a:rPr lang="en-US" altLang="zh-CN" sz="2800" b="1" i="1" baseline="-30000" smtClean="0"/>
              <a:t>     </a:t>
            </a:r>
            <a:r>
              <a:rPr lang="en-US" altLang="zh-CN" sz="2800" b="1" smtClean="0"/>
              <a:t>000 0000     	111 0000  </a:t>
            </a:r>
          </a:p>
          <a:p>
            <a:pPr algn="just">
              <a:spcBef>
                <a:spcPct val="0"/>
              </a:spcBef>
              <a:buFontTx/>
              <a:buNone/>
            </a:pPr>
            <a:r>
              <a:rPr lang="en-US" altLang="zh-CN" sz="2800" b="1" i="1" smtClean="0"/>
              <a:t>B</a:t>
            </a:r>
            <a:r>
              <a:rPr lang="en-US" altLang="zh-CN" sz="2800" b="1" baseline="-30000" smtClean="0"/>
              <a:t>2</a:t>
            </a:r>
            <a:r>
              <a:rPr lang="en-US" altLang="zh-CN" sz="2800" b="1" smtClean="0"/>
              <a:t>   111 0111     	001 1110 </a:t>
            </a:r>
          </a:p>
          <a:p>
            <a:pPr algn="just">
              <a:spcBef>
                <a:spcPct val="0"/>
              </a:spcBef>
              <a:buFontTx/>
              <a:buNone/>
            </a:pPr>
            <a:r>
              <a:rPr lang="en-US" altLang="zh-CN" sz="2800" b="1" i="1" smtClean="0"/>
              <a:t>B</a:t>
            </a:r>
            <a:r>
              <a:rPr lang="en-US" altLang="zh-CN" sz="2800" b="1" baseline="-30000" smtClean="0"/>
              <a:t>3     </a:t>
            </a:r>
            <a:r>
              <a:rPr lang="en-US" altLang="zh-CN" sz="2800" b="1" smtClean="0"/>
              <a:t>001 1110</a:t>
            </a:r>
            <a:r>
              <a:rPr lang="en-US" altLang="zh-CN" sz="2800" b="1" baseline="-30000" smtClean="0"/>
              <a:t>       	</a:t>
            </a:r>
            <a:r>
              <a:rPr lang="en-US" altLang="zh-CN" sz="2800" b="1" smtClean="0"/>
              <a:t>000 1110</a:t>
            </a:r>
            <a:r>
              <a:rPr lang="en-US" altLang="zh-CN" sz="2800" b="1" baseline="-30000" smtClean="0"/>
              <a:t> </a:t>
            </a:r>
          </a:p>
          <a:p>
            <a:pPr algn="just">
              <a:spcBef>
                <a:spcPct val="0"/>
              </a:spcBef>
              <a:buFontTx/>
              <a:buNone/>
            </a:pPr>
            <a:r>
              <a:rPr lang="en-US" altLang="zh-CN" sz="2800" b="1" i="1" smtClean="0"/>
              <a:t>B</a:t>
            </a:r>
            <a:r>
              <a:rPr lang="en-US" altLang="zh-CN" sz="2800" b="1" baseline="-30000" smtClean="0"/>
              <a:t>4     </a:t>
            </a:r>
            <a:r>
              <a:rPr lang="en-US" altLang="zh-CN" sz="2800" b="1" smtClean="0"/>
              <a:t>001 1110</a:t>
            </a:r>
            <a:r>
              <a:rPr lang="en-US" altLang="zh-CN" sz="2800" b="1" baseline="-30000" smtClean="0"/>
              <a:t>       	</a:t>
            </a:r>
            <a:r>
              <a:rPr lang="en-US" altLang="zh-CN" sz="2800" b="1" smtClean="0"/>
              <a:t>001 0111</a:t>
            </a:r>
          </a:p>
          <a:p>
            <a:pPr algn="just">
              <a:spcBef>
                <a:spcPct val="0"/>
              </a:spcBef>
              <a:buFontTx/>
              <a:buNone/>
            </a:pPr>
            <a:r>
              <a:rPr lang="en-US" altLang="zh-CN" sz="2800" b="1" smtClean="0"/>
              <a:t>	</a:t>
            </a:r>
            <a:r>
              <a:rPr lang="zh-CN" altLang="en-US" sz="2800" b="1" smtClean="0"/>
              <a:t>不再继续演示迭代计算</a:t>
            </a:r>
          </a:p>
        </p:txBody>
      </p:sp>
      <p:sp>
        <p:nvSpPr>
          <p:cNvPr id="56324" name="Rectangle 4"/>
          <p:cNvSpPr>
            <a:spLocks noChangeArrowheads="1"/>
          </p:cNvSpPr>
          <p:nvPr/>
        </p:nvSpPr>
        <p:spPr bwMode="auto">
          <a:xfrm>
            <a:off x="304800" y="4419600"/>
            <a:ext cx="358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1</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3</a:t>
            </a:r>
            <a:r>
              <a:rPr lang="en-US" altLang="zh-CN" sz="2800"/>
              <a:t>}</a:t>
            </a:r>
          </a:p>
          <a:p>
            <a:pPr algn="just"/>
            <a:r>
              <a:rPr lang="en-US" altLang="zh-CN" sz="2800" i="1"/>
              <a:t>kill</a:t>
            </a:r>
            <a:r>
              <a:rPr lang="en-US" altLang="zh-CN" sz="2800"/>
              <a:t> [</a:t>
            </a:r>
            <a:r>
              <a:rPr lang="en-US" altLang="zh-CN" sz="2800" i="1"/>
              <a:t>B</a:t>
            </a:r>
            <a:r>
              <a:rPr lang="en-US" altLang="zh-CN" sz="2800" baseline="-25000"/>
              <a:t>1</a:t>
            </a:r>
            <a:r>
              <a:rPr lang="en-US" altLang="zh-CN" sz="2800"/>
              <a:t>]={</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 </a:t>
            </a:r>
            <a:r>
              <a:rPr lang="en-US" altLang="zh-CN" sz="2800" i="1"/>
              <a:t>d</a:t>
            </a:r>
            <a:r>
              <a:rPr lang="en-US" altLang="zh-CN" sz="2800" baseline="-25000"/>
              <a:t>6</a:t>
            </a:r>
            <a:r>
              <a:rPr lang="en-US" altLang="zh-CN" sz="2800"/>
              <a:t>, </a:t>
            </a:r>
            <a:r>
              <a:rPr lang="en-US" altLang="zh-CN" sz="2800" i="1"/>
              <a:t>d</a:t>
            </a:r>
            <a:r>
              <a:rPr lang="en-US" altLang="zh-CN" sz="2800" baseline="-25000"/>
              <a:t>7</a:t>
            </a:r>
            <a:r>
              <a:rPr lang="en-US" altLang="zh-CN" sz="2800"/>
              <a:t>}</a:t>
            </a:r>
          </a:p>
        </p:txBody>
      </p:sp>
      <p:sp>
        <p:nvSpPr>
          <p:cNvPr id="56325" name="Rectangle 5"/>
          <p:cNvSpPr>
            <a:spLocks noChangeArrowheads="1"/>
          </p:cNvSpPr>
          <p:nvPr/>
        </p:nvSpPr>
        <p:spPr bwMode="auto">
          <a:xfrm>
            <a:off x="304800" y="5562600"/>
            <a:ext cx="3429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4</a:t>
            </a:r>
            <a:r>
              <a:rPr lang="en-US" altLang="zh-CN" sz="2800"/>
              <a:t>, </a:t>
            </a:r>
            <a:r>
              <a:rPr lang="en-US" altLang="zh-CN" sz="2800" i="1"/>
              <a:t>d</a:t>
            </a:r>
            <a:r>
              <a:rPr lang="en-US" altLang="zh-CN" sz="2800" baseline="-25000"/>
              <a:t>5</a:t>
            </a:r>
            <a:r>
              <a:rPr lang="en-US" altLang="zh-CN" sz="2800"/>
              <a:t>}</a:t>
            </a:r>
          </a:p>
          <a:p>
            <a:pPr algn="just"/>
            <a:r>
              <a:rPr lang="en-US" altLang="zh-CN" sz="2800" i="1"/>
              <a:t>kill</a:t>
            </a:r>
            <a:r>
              <a:rPr lang="en-US" altLang="zh-CN" sz="2800"/>
              <a:t> [</a:t>
            </a:r>
            <a:r>
              <a:rPr lang="en-US" altLang="zh-CN" sz="2800" i="1"/>
              <a:t>B</a:t>
            </a:r>
            <a:r>
              <a:rPr lang="en-US" altLang="zh-CN" sz="2800" baseline="-25000"/>
              <a:t>2</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2</a:t>
            </a:r>
            <a:r>
              <a:rPr lang="en-US" altLang="zh-CN" sz="2800"/>
              <a:t>, </a:t>
            </a:r>
            <a:r>
              <a:rPr lang="en-US" altLang="zh-CN" sz="2800" i="1"/>
              <a:t>d</a:t>
            </a:r>
            <a:r>
              <a:rPr lang="en-US" altLang="zh-CN" sz="2800" baseline="-25000"/>
              <a:t>7</a:t>
            </a:r>
            <a:r>
              <a:rPr lang="en-US" altLang="zh-CN" sz="2800"/>
              <a:t>}</a:t>
            </a:r>
          </a:p>
        </p:txBody>
      </p:sp>
      <p:sp>
        <p:nvSpPr>
          <p:cNvPr id="56326" name="Rectangle 6"/>
          <p:cNvSpPr>
            <a:spLocks noChangeArrowheads="1"/>
          </p:cNvSpPr>
          <p:nvPr/>
        </p:nvSpPr>
        <p:spPr bwMode="auto">
          <a:xfrm>
            <a:off x="3733800" y="5715000"/>
            <a:ext cx="2362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6</a:t>
            </a:r>
            <a:r>
              <a:rPr lang="en-US" altLang="zh-CN" sz="2800"/>
              <a:t>}</a:t>
            </a:r>
          </a:p>
          <a:p>
            <a:pPr algn="just"/>
            <a:r>
              <a:rPr lang="en-US" altLang="zh-CN" sz="2800" i="1"/>
              <a:t>kill</a:t>
            </a:r>
            <a:r>
              <a:rPr lang="en-US" altLang="zh-CN" sz="2800"/>
              <a:t> [</a:t>
            </a:r>
            <a:r>
              <a:rPr lang="en-US" altLang="zh-CN" sz="2800" i="1"/>
              <a:t>B</a:t>
            </a:r>
            <a:r>
              <a:rPr lang="en-US" altLang="zh-CN" sz="2800" baseline="-25000"/>
              <a:t>3</a:t>
            </a:r>
            <a:r>
              <a:rPr lang="en-US" altLang="zh-CN" sz="2800"/>
              <a:t>] = {</a:t>
            </a:r>
            <a:r>
              <a:rPr lang="en-US" altLang="zh-CN" sz="2800" i="1"/>
              <a:t>d</a:t>
            </a:r>
            <a:r>
              <a:rPr lang="en-US" altLang="zh-CN" sz="2800" baseline="-25000"/>
              <a:t>3</a:t>
            </a:r>
            <a:r>
              <a:rPr lang="en-US" altLang="zh-CN" sz="2800"/>
              <a:t>}</a:t>
            </a:r>
          </a:p>
        </p:txBody>
      </p:sp>
      <p:sp>
        <p:nvSpPr>
          <p:cNvPr id="56327" name="Rectangle 7"/>
          <p:cNvSpPr>
            <a:spLocks noChangeArrowheads="1"/>
          </p:cNvSpPr>
          <p:nvPr/>
        </p:nvSpPr>
        <p:spPr bwMode="auto">
          <a:xfrm>
            <a:off x="6172200" y="5715000"/>
            <a:ext cx="297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2800" i="1"/>
              <a:t>gen</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7</a:t>
            </a:r>
            <a:r>
              <a:rPr lang="en-US" altLang="zh-CN" sz="2800"/>
              <a:t>}</a:t>
            </a:r>
          </a:p>
          <a:p>
            <a:pPr algn="just"/>
            <a:r>
              <a:rPr lang="en-US" altLang="zh-CN" sz="2800" i="1"/>
              <a:t>kill</a:t>
            </a:r>
            <a:r>
              <a:rPr lang="en-US" altLang="zh-CN" sz="2800"/>
              <a:t> [</a:t>
            </a:r>
            <a:r>
              <a:rPr lang="en-US" altLang="zh-CN" sz="2800" i="1"/>
              <a:t>B</a:t>
            </a:r>
            <a:r>
              <a:rPr lang="en-US" altLang="zh-CN" sz="2800" baseline="-25000"/>
              <a:t>4</a:t>
            </a:r>
            <a:r>
              <a:rPr lang="en-US" altLang="zh-CN" sz="2800"/>
              <a:t>] = {</a:t>
            </a:r>
            <a:r>
              <a:rPr lang="en-US" altLang="zh-CN" sz="2800" i="1"/>
              <a:t>d</a:t>
            </a:r>
            <a:r>
              <a:rPr lang="en-US" altLang="zh-CN" sz="2800" baseline="-25000"/>
              <a:t>1</a:t>
            </a:r>
            <a:r>
              <a:rPr lang="en-US" altLang="zh-CN" sz="2800"/>
              <a:t>, </a:t>
            </a:r>
            <a:r>
              <a:rPr lang="en-US" altLang="zh-CN" sz="2800" i="1"/>
              <a:t>d</a:t>
            </a:r>
            <a:r>
              <a:rPr lang="en-US" altLang="zh-CN" sz="2800" baseline="-25000"/>
              <a:t>4</a:t>
            </a:r>
            <a:r>
              <a:rPr lang="en-US" altLang="zh-CN" sz="2800"/>
              <a:t>}</a:t>
            </a:r>
          </a:p>
        </p:txBody>
      </p:sp>
      <p:grpSp>
        <p:nvGrpSpPr>
          <p:cNvPr id="56328" name="Group 8"/>
          <p:cNvGrpSpPr>
            <a:grpSpLocks/>
          </p:cNvGrpSpPr>
          <p:nvPr/>
        </p:nvGrpSpPr>
        <p:grpSpPr bwMode="auto">
          <a:xfrm>
            <a:off x="5029200" y="1447800"/>
            <a:ext cx="3290888" cy="4038600"/>
            <a:chOff x="1488" y="1104"/>
            <a:chExt cx="2073" cy="2544"/>
          </a:xfrm>
        </p:grpSpPr>
        <p:graphicFrame>
          <p:nvGraphicFramePr>
            <p:cNvPr id="56329" name="Object 9"/>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56348" name="公式" r:id="rId4" imgW="114151" imgH="215619" progId="Equation.3">
                    <p:embed/>
                  </p:oleObj>
                </mc:Choice>
                <mc:Fallback>
                  <p:oleObj name="公式" r:id="rId4" imgW="114151" imgH="215619"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0" name="Object 10"/>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56349" name="公式" r:id="rId6" imgW="114151" imgH="215619" progId="Equation.3">
                    <p:embed/>
                  </p:oleObj>
                </mc:Choice>
                <mc:Fallback>
                  <p:oleObj name="公式" r:id="rId6" imgW="114151" imgH="21561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1" name="Rectangle 11"/>
            <p:cNvSpPr>
              <a:spLocks noChangeArrowheads="1"/>
            </p:cNvSpPr>
            <p:nvPr/>
          </p:nvSpPr>
          <p:spPr bwMode="auto">
            <a:xfrm>
              <a:off x="1837" y="1170"/>
              <a:ext cx="1284" cy="5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1</a:t>
              </a:r>
              <a:r>
                <a:rPr lang="en-US" altLang="zh-CN" sz="2400"/>
                <a:t>:  i = m </a:t>
              </a:r>
              <a:r>
                <a:rPr lang="en-US" altLang="zh-CN" sz="2400">
                  <a:sym typeface="Symbol" pitchFamily="18" charset="2"/>
                </a:rPr>
                <a:t></a:t>
              </a:r>
              <a:r>
                <a:rPr lang="en-US" altLang="zh-CN" sz="2400"/>
                <a:t>1</a:t>
              </a:r>
            </a:p>
            <a:p>
              <a:pPr algn="just">
                <a:lnSpc>
                  <a:spcPct val="80000"/>
                </a:lnSpc>
              </a:pPr>
              <a:r>
                <a:rPr lang="en-US" altLang="zh-CN" sz="2400" i="1"/>
                <a:t>d</a:t>
              </a:r>
              <a:r>
                <a:rPr lang="en-US" altLang="zh-CN" sz="2400" baseline="-25000"/>
                <a:t>2</a:t>
              </a:r>
              <a:r>
                <a:rPr lang="en-US" altLang="zh-CN" sz="2400"/>
                <a:t>:  j = n</a:t>
              </a:r>
            </a:p>
            <a:p>
              <a:pPr algn="just">
                <a:lnSpc>
                  <a:spcPct val="80000"/>
                </a:lnSpc>
              </a:pPr>
              <a:r>
                <a:rPr lang="en-US" altLang="zh-CN" sz="2400" i="1"/>
                <a:t>d</a:t>
              </a:r>
              <a:r>
                <a:rPr lang="en-US" altLang="zh-CN" sz="2400" baseline="-25000"/>
                <a:t>3</a:t>
              </a:r>
              <a:r>
                <a:rPr lang="en-US" altLang="zh-CN" sz="2400"/>
                <a:t>:  a = u1</a:t>
              </a:r>
            </a:p>
          </p:txBody>
        </p:sp>
        <p:sp>
          <p:nvSpPr>
            <p:cNvPr id="56332" name="Rectangle 12"/>
            <p:cNvSpPr>
              <a:spLocks noChangeArrowheads="1"/>
            </p:cNvSpPr>
            <p:nvPr/>
          </p:nvSpPr>
          <p:spPr bwMode="auto">
            <a:xfrm>
              <a:off x="3168" y="1104"/>
              <a:ext cx="39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1</a:t>
              </a:r>
              <a:endParaRPr lang="en-US" altLang="zh-CN" sz="2400"/>
            </a:p>
          </p:txBody>
        </p:sp>
        <p:sp>
          <p:nvSpPr>
            <p:cNvPr id="56333" name="Rectangle 13"/>
            <p:cNvSpPr>
              <a:spLocks noChangeArrowheads="1"/>
            </p:cNvSpPr>
            <p:nvPr/>
          </p:nvSpPr>
          <p:spPr bwMode="auto">
            <a:xfrm>
              <a:off x="3120" y="196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56334" name="Line 14"/>
            <p:cNvSpPr>
              <a:spLocks noChangeShapeType="1"/>
            </p:cNvSpPr>
            <p:nvPr/>
          </p:nvSpPr>
          <p:spPr bwMode="auto">
            <a:xfrm>
              <a:off x="2452" y="1742"/>
              <a:ext cx="0" cy="29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6335" name="Rectangle 15"/>
            <p:cNvSpPr>
              <a:spLocks noChangeArrowheads="1"/>
            </p:cNvSpPr>
            <p:nvPr/>
          </p:nvSpPr>
          <p:spPr bwMode="auto">
            <a:xfrm>
              <a:off x="1697" y="3384"/>
              <a:ext cx="1307" cy="2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7</a:t>
              </a:r>
              <a:r>
                <a:rPr lang="en-US" altLang="zh-CN" sz="2400"/>
                <a:t>:  i = u3</a:t>
              </a:r>
              <a:endParaRPr lang="en-US" altLang="zh-CN" sz="2400" baseline="-25000"/>
            </a:p>
          </p:txBody>
        </p:sp>
        <p:sp>
          <p:nvSpPr>
            <p:cNvPr id="56336" name="Rectangle 16"/>
            <p:cNvSpPr>
              <a:spLocks noChangeArrowheads="1"/>
            </p:cNvSpPr>
            <p:nvPr/>
          </p:nvSpPr>
          <p:spPr bwMode="auto">
            <a:xfrm>
              <a:off x="3072" y="3264"/>
              <a:ext cx="35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56337" name="Rectangle 17"/>
            <p:cNvSpPr>
              <a:spLocks noChangeArrowheads="1"/>
            </p:cNvSpPr>
            <p:nvPr/>
          </p:nvSpPr>
          <p:spPr bwMode="auto">
            <a:xfrm>
              <a:off x="1776" y="2016"/>
              <a:ext cx="1306" cy="4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4</a:t>
              </a:r>
              <a:r>
                <a:rPr lang="en-US" altLang="zh-CN" sz="2400"/>
                <a:t>:  i = i + 1</a:t>
              </a:r>
            </a:p>
            <a:p>
              <a:pPr algn="just">
                <a:lnSpc>
                  <a:spcPct val="80000"/>
                </a:lnSpc>
              </a:pPr>
              <a:r>
                <a:rPr lang="en-US" altLang="zh-CN" sz="2400" i="1"/>
                <a:t>d</a:t>
              </a:r>
              <a:r>
                <a:rPr lang="en-US" altLang="zh-CN" sz="2400" baseline="-25000"/>
                <a:t>5</a:t>
              </a:r>
              <a:r>
                <a:rPr lang="en-US" altLang="zh-CN" sz="2400"/>
                <a:t>:  j = j </a:t>
              </a:r>
              <a:r>
                <a:rPr lang="en-US" altLang="zh-CN" sz="2400">
                  <a:sym typeface="Symbol" pitchFamily="18" charset="2"/>
                </a:rPr>
                <a:t></a:t>
              </a:r>
              <a:r>
                <a:rPr lang="en-US" altLang="zh-CN" sz="2400"/>
                <a:t> 1</a:t>
              </a:r>
            </a:p>
          </p:txBody>
        </p:sp>
        <p:sp>
          <p:nvSpPr>
            <p:cNvPr id="56338" name="Rectangle 18"/>
            <p:cNvSpPr>
              <a:spLocks noChangeArrowheads="1"/>
            </p:cNvSpPr>
            <p:nvPr/>
          </p:nvSpPr>
          <p:spPr bwMode="auto">
            <a:xfrm>
              <a:off x="1488" y="2736"/>
              <a:ext cx="1296"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6</a:t>
              </a:r>
              <a:r>
                <a:rPr lang="en-US" altLang="zh-CN" sz="2400"/>
                <a:t>:  a = u2</a:t>
              </a:r>
            </a:p>
          </p:txBody>
        </p:sp>
        <p:sp>
          <p:nvSpPr>
            <p:cNvPr id="56339" name="Line 19"/>
            <p:cNvSpPr>
              <a:spLocks noChangeShapeType="1"/>
            </p:cNvSpPr>
            <p:nvPr/>
          </p:nvSpPr>
          <p:spPr bwMode="auto">
            <a:xfrm flipH="1">
              <a:off x="1824" y="2448"/>
              <a:ext cx="504" cy="28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6340" name="Line 20"/>
            <p:cNvSpPr>
              <a:spLocks noChangeShapeType="1"/>
            </p:cNvSpPr>
            <p:nvPr/>
          </p:nvSpPr>
          <p:spPr bwMode="auto">
            <a:xfrm>
              <a:off x="2880" y="2448"/>
              <a:ext cx="6" cy="95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6341" name="Freeform 21"/>
            <p:cNvSpPr>
              <a:spLocks/>
            </p:cNvSpPr>
            <p:nvPr/>
          </p:nvSpPr>
          <p:spPr bwMode="auto">
            <a:xfrm>
              <a:off x="3019" y="1846"/>
              <a:ext cx="525" cy="1767"/>
            </a:xfrm>
            <a:custGeom>
              <a:avLst/>
              <a:gdLst>
                <a:gd name="T0" fmla="*/ 0 w 525"/>
                <a:gd name="T1" fmla="*/ 1757 h 1767"/>
                <a:gd name="T2" fmla="*/ 283 w 525"/>
                <a:gd name="T3" fmla="*/ 1704 h 1767"/>
                <a:gd name="T4" fmla="*/ 450 w 525"/>
                <a:gd name="T5" fmla="*/ 1380 h 1767"/>
                <a:gd name="T6" fmla="*/ 502 w 525"/>
                <a:gd name="T7" fmla="*/ 908 h 1767"/>
                <a:gd name="T8" fmla="*/ 314 w 525"/>
                <a:gd name="T9" fmla="*/ 123 h 1767"/>
                <a:gd name="T10" fmla="*/ 9 w 525"/>
                <a:gd name="T11" fmla="*/ 167 h 17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5" h="1767">
                  <a:moveTo>
                    <a:pt x="0" y="1757"/>
                  </a:moveTo>
                  <a:cubicBezTo>
                    <a:pt x="47" y="1748"/>
                    <a:pt x="208" y="1767"/>
                    <a:pt x="283" y="1704"/>
                  </a:cubicBezTo>
                  <a:cubicBezTo>
                    <a:pt x="358" y="1641"/>
                    <a:pt x="414" y="1513"/>
                    <a:pt x="450" y="1380"/>
                  </a:cubicBezTo>
                  <a:cubicBezTo>
                    <a:pt x="486" y="1247"/>
                    <a:pt x="525" y="1117"/>
                    <a:pt x="502" y="908"/>
                  </a:cubicBezTo>
                  <a:cubicBezTo>
                    <a:pt x="479" y="699"/>
                    <a:pt x="396" y="246"/>
                    <a:pt x="314" y="123"/>
                  </a:cubicBezTo>
                  <a:cubicBezTo>
                    <a:pt x="232" y="0"/>
                    <a:pt x="73" y="158"/>
                    <a:pt x="9" y="16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42" name="Line 22"/>
            <p:cNvSpPr>
              <a:spLocks noChangeShapeType="1"/>
            </p:cNvSpPr>
            <p:nvPr/>
          </p:nvSpPr>
          <p:spPr bwMode="auto">
            <a:xfrm>
              <a:off x="1824" y="3072"/>
              <a:ext cx="552" cy="31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6343" name="Rectangle 23"/>
            <p:cNvSpPr>
              <a:spLocks noChangeArrowheads="1"/>
            </p:cNvSpPr>
            <p:nvPr/>
          </p:nvSpPr>
          <p:spPr bwMode="auto">
            <a:xfrm>
              <a:off x="2880" y="268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59587">
                                            <p:txEl>
                                              <p:pRg st="5" end="5"/>
                                            </p:txEl>
                                          </p:spTgt>
                                        </p:tgtEl>
                                        <p:attrNameLst>
                                          <p:attrName>style.visibility</p:attrName>
                                        </p:attrNameLst>
                                      </p:cBhvr>
                                      <p:to>
                                        <p:strVal val="visible"/>
                                      </p:to>
                                    </p:set>
                                    <p:animEffect transition="in" filter="box(in)">
                                      <p:cBhvr>
                                        <p:cTn id="7" dur="500"/>
                                        <p:tgtEl>
                                          <p:spTgt spid="1859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1644547" name="Rectangle 3"/>
          <p:cNvSpPr>
            <a:spLocks noGrp="1" noChangeArrowheads="1"/>
          </p:cNvSpPr>
          <p:nvPr>
            <p:ph idx="1"/>
          </p:nvPr>
        </p:nvSpPr>
        <p:spPr>
          <a:xfrm>
            <a:off x="287338" y="1438275"/>
            <a:ext cx="8564562" cy="5399088"/>
          </a:xfrm>
          <a:noFill/>
        </p:spPr>
        <p:txBody>
          <a:bodyPr/>
          <a:lstStyle/>
          <a:p>
            <a:r>
              <a:rPr lang="zh-CN" altLang="en-US" b="1" smtClean="0">
                <a:latin typeface="宋体" pitchFamily="2" charset="-122"/>
              </a:rPr>
              <a:t>到达-定值数据流等式是</a:t>
            </a:r>
            <a:r>
              <a:rPr lang="zh-CN" altLang="en-US" b="1" smtClean="0"/>
              <a:t>正向</a:t>
            </a:r>
            <a:r>
              <a:rPr lang="zh-CN" altLang="en-US" b="1" smtClean="0">
                <a:latin typeface="宋体" pitchFamily="2" charset="-122"/>
              </a:rPr>
              <a:t>的方程</a:t>
            </a:r>
            <a:endParaRPr lang="zh-CN" altLang="en-US" b="1" smtClean="0"/>
          </a:p>
          <a:p>
            <a:pPr lvl="1">
              <a:buFontTx/>
              <a:buNone/>
            </a:pPr>
            <a:r>
              <a:rPr lang="en-US" altLang="zh-CN" b="1" i="1" smtClean="0"/>
              <a:t>  </a:t>
            </a:r>
            <a:r>
              <a:rPr lang="en-US" altLang="zh-CN" b="1" smtClean="0"/>
              <a:t>	OUT</a:t>
            </a:r>
            <a:r>
              <a:rPr lang="en-US" altLang="zh-CN" b="1" i="1" smtClean="0"/>
              <a:t> </a:t>
            </a:r>
            <a:r>
              <a:rPr lang="en-US" altLang="zh-CN" b="1" smtClean="0"/>
              <a:t>[</a:t>
            </a:r>
            <a:r>
              <a:rPr lang="en-US" altLang="zh-CN" b="1" i="1" smtClean="0"/>
              <a:t>B</a:t>
            </a:r>
            <a:r>
              <a:rPr lang="en-US" altLang="zh-CN" b="1" smtClean="0"/>
              <a:t>] = </a:t>
            </a:r>
            <a:r>
              <a:rPr lang="en-US" altLang="zh-CN" b="1" i="1" smtClean="0"/>
              <a:t>gen </a:t>
            </a:r>
            <a:r>
              <a:rPr lang="en-US" altLang="zh-CN" b="1" smtClean="0"/>
              <a:t>[</a:t>
            </a:r>
            <a:r>
              <a:rPr lang="en-US" altLang="zh-CN" b="1" i="1" smtClean="0"/>
              <a:t>B</a:t>
            </a:r>
            <a:r>
              <a:rPr lang="en-US" altLang="zh-CN" b="1" smtClean="0"/>
              <a:t>] </a:t>
            </a:r>
            <a:r>
              <a:rPr lang="en-US" altLang="zh-CN" b="1" smtClean="0">
                <a:sym typeface="Symbol" pitchFamily="18" charset="2"/>
              </a:rPr>
              <a:t></a:t>
            </a:r>
            <a:r>
              <a:rPr lang="en-US" altLang="zh-CN" b="1" smtClean="0"/>
              <a:t> (IN</a:t>
            </a:r>
            <a:r>
              <a:rPr lang="en-US" altLang="zh-CN" b="1" i="1" smtClean="0"/>
              <a:t> </a:t>
            </a:r>
            <a:r>
              <a:rPr lang="en-US" altLang="zh-CN" b="1" smtClean="0"/>
              <a:t>[</a:t>
            </a:r>
            <a:r>
              <a:rPr lang="en-US" altLang="zh-CN" b="1" i="1" smtClean="0"/>
              <a:t>B</a:t>
            </a:r>
            <a:r>
              <a:rPr lang="en-US" altLang="zh-CN" b="1" smtClean="0"/>
              <a:t>] </a:t>
            </a:r>
            <a:r>
              <a:rPr lang="en-US" altLang="zh-CN" b="1" smtClean="0">
                <a:sym typeface="Symbol" pitchFamily="18" charset="2"/>
              </a:rPr>
              <a:t></a:t>
            </a:r>
            <a:r>
              <a:rPr lang="en-US" altLang="zh-CN" b="1" smtClean="0"/>
              <a:t> </a:t>
            </a:r>
            <a:r>
              <a:rPr lang="en-US" altLang="zh-CN" b="1" i="1" smtClean="0"/>
              <a:t>kill </a:t>
            </a:r>
            <a:r>
              <a:rPr lang="en-US" altLang="zh-CN" b="1" smtClean="0"/>
              <a:t>[</a:t>
            </a:r>
            <a:r>
              <a:rPr lang="en-US" altLang="zh-CN" b="1" i="1" smtClean="0"/>
              <a:t>B</a:t>
            </a:r>
            <a:r>
              <a:rPr lang="en-US" altLang="zh-CN" b="1" smtClean="0"/>
              <a:t>])</a:t>
            </a:r>
            <a:endParaRPr lang="en-US" altLang="zh-CN" b="1" i="1" smtClean="0"/>
          </a:p>
          <a:p>
            <a:pPr lvl="1">
              <a:buFontTx/>
              <a:buNone/>
            </a:pPr>
            <a:r>
              <a:rPr lang="en-US" altLang="zh-CN" b="1" i="1" smtClean="0"/>
              <a:t>	</a:t>
            </a:r>
            <a:r>
              <a:rPr lang="en-US" altLang="zh-CN" b="1" smtClean="0"/>
              <a:t>IN [</a:t>
            </a:r>
            <a:r>
              <a:rPr lang="en-US" altLang="zh-CN" b="1" i="1" smtClean="0"/>
              <a:t>B</a:t>
            </a:r>
            <a:r>
              <a:rPr lang="en-US" altLang="zh-CN" b="1" smtClean="0"/>
              <a:t>]   =  </a:t>
            </a:r>
            <a:r>
              <a:rPr lang="en-US" altLang="zh-CN" b="1" smtClean="0">
                <a:sym typeface="Euclid Extra" pitchFamily="18" charset="2"/>
              </a:rPr>
              <a:t></a:t>
            </a:r>
            <a:r>
              <a:rPr lang="en-US" altLang="zh-CN" sz="3200" b="1" i="1" baseline="-25000" smtClean="0"/>
              <a:t>P</a:t>
            </a:r>
            <a:r>
              <a:rPr lang="zh-CN" altLang="en-US" sz="3200" b="1" baseline="-25000" smtClean="0"/>
              <a:t>是</a:t>
            </a:r>
            <a:r>
              <a:rPr lang="en-US" altLang="zh-CN" sz="3200" b="1" i="1" baseline="-25000" smtClean="0"/>
              <a:t>B</a:t>
            </a:r>
            <a:r>
              <a:rPr lang="zh-CN" altLang="en-US" sz="3200" b="1" baseline="-25000" smtClean="0"/>
              <a:t>的前驱</a:t>
            </a:r>
            <a:r>
              <a:rPr lang="zh-CN" altLang="en-US" sz="1800" b="1" smtClean="0"/>
              <a:t>  </a:t>
            </a:r>
            <a:r>
              <a:rPr lang="en-US" altLang="zh-CN" b="1" smtClean="0"/>
              <a:t>OUT</a:t>
            </a:r>
            <a:r>
              <a:rPr lang="en-US" altLang="zh-CN" b="1" i="1" smtClean="0"/>
              <a:t> </a:t>
            </a:r>
            <a:r>
              <a:rPr lang="en-US" altLang="zh-CN" b="1" smtClean="0"/>
              <a:t>[</a:t>
            </a:r>
            <a:r>
              <a:rPr lang="en-US" altLang="zh-CN" b="1" i="1" smtClean="0"/>
              <a:t>P</a:t>
            </a:r>
            <a:r>
              <a:rPr lang="en-US" altLang="zh-CN" b="1" smtClean="0"/>
              <a:t>]</a:t>
            </a:r>
          </a:p>
          <a:p>
            <a:pPr>
              <a:buFontTx/>
              <a:buNone/>
            </a:pPr>
            <a:r>
              <a:rPr lang="zh-CN" altLang="en-US" b="1" smtClean="0">
                <a:latin typeface="宋体" pitchFamily="2" charset="-122"/>
              </a:rPr>
              <a:t>	某些数据流等式是</a:t>
            </a:r>
            <a:r>
              <a:rPr lang="zh-CN" altLang="en-US" b="1" smtClean="0"/>
              <a:t>反向</a:t>
            </a:r>
            <a:r>
              <a:rPr lang="zh-CN" altLang="en-US" b="1" smtClean="0">
                <a:latin typeface="宋体" pitchFamily="2" charset="-122"/>
              </a:rPr>
              <a:t>的</a:t>
            </a:r>
          </a:p>
          <a:p>
            <a:pPr>
              <a:spcBef>
                <a:spcPct val="50000"/>
              </a:spcBef>
            </a:pPr>
            <a:r>
              <a:rPr lang="zh-CN" altLang="en-US" b="1" smtClean="0">
                <a:latin typeface="宋体" pitchFamily="2" charset="-122"/>
              </a:rPr>
              <a:t>到达-定值数据流等式的合流运算是求并集</a:t>
            </a:r>
          </a:p>
          <a:p>
            <a:pPr lvl="1">
              <a:buFontTx/>
              <a:buNone/>
            </a:pPr>
            <a:r>
              <a:rPr lang="en-US" altLang="zh-CN" b="1" i="1" smtClean="0"/>
              <a:t>	 </a:t>
            </a:r>
            <a:r>
              <a:rPr lang="en-US" altLang="zh-CN" b="1" smtClean="0"/>
              <a:t>IN [</a:t>
            </a:r>
            <a:r>
              <a:rPr lang="en-US" altLang="zh-CN" b="1" i="1" smtClean="0"/>
              <a:t>B</a:t>
            </a:r>
            <a:r>
              <a:rPr lang="en-US" altLang="zh-CN" b="1" smtClean="0"/>
              <a:t>] =  </a:t>
            </a:r>
            <a:r>
              <a:rPr lang="en-US" altLang="zh-CN" b="1" smtClean="0">
                <a:sym typeface="Euclid Extra" pitchFamily="18" charset="2"/>
              </a:rPr>
              <a:t></a:t>
            </a:r>
            <a:r>
              <a:rPr lang="en-US" altLang="zh-CN" sz="3200" b="1" i="1" baseline="-25000" smtClean="0"/>
              <a:t>P</a:t>
            </a:r>
            <a:r>
              <a:rPr lang="zh-CN" altLang="en-US" sz="3200" b="1" baseline="-25000" smtClean="0"/>
              <a:t>是</a:t>
            </a:r>
            <a:r>
              <a:rPr lang="en-US" altLang="zh-CN" sz="3200" b="1" i="1" baseline="-25000" smtClean="0"/>
              <a:t>B</a:t>
            </a:r>
            <a:r>
              <a:rPr lang="zh-CN" altLang="en-US" sz="3200" b="1" baseline="-25000" smtClean="0"/>
              <a:t>的前驱</a:t>
            </a:r>
            <a:r>
              <a:rPr lang="zh-CN" altLang="en-US" sz="1800" b="1" smtClean="0"/>
              <a:t>  </a:t>
            </a:r>
            <a:r>
              <a:rPr lang="en-US" altLang="zh-CN" b="1" smtClean="0"/>
              <a:t>OUT</a:t>
            </a:r>
            <a:r>
              <a:rPr lang="en-US" altLang="zh-CN" b="1" i="1" smtClean="0"/>
              <a:t> </a:t>
            </a:r>
            <a:r>
              <a:rPr lang="en-US" altLang="zh-CN" b="1" smtClean="0"/>
              <a:t>[</a:t>
            </a:r>
            <a:r>
              <a:rPr lang="en-US" altLang="zh-CN" b="1" i="1" smtClean="0"/>
              <a:t>P</a:t>
            </a:r>
            <a:r>
              <a:rPr lang="en-US" altLang="zh-CN" b="1" smtClean="0"/>
              <a:t>]	 </a:t>
            </a:r>
          </a:p>
          <a:p>
            <a:pPr>
              <a:buFontTx/>
              <a:buNone/>
            </a:pPr>
            <a:r>
              <a:rPr lang="zh-CN" altLang="en-US" b="1" smtClean="0">
                <a:latin typeface="宋体" pitchFamily="2" charset="-122"/>
              </a:rPr>
              <a:t>	某些数据流等式的合流运算是求交集</a:t>
            </a:r>
          </a:p>
          <a:p>
            <a:pPr>
              <a:spcBef>
                <a:spcPct val="50000"/>
              </a:spcBef>
            </a:pPr>
            <a:r>
              <a:rPr lang="zh-CN" altLang="en-US" b="1" smtClean="0">
                <a:latin typeface="宋体" pitchFamily="2" charset="-122"/>
              </a:rPr>
              <a:t>对到达-定值数据流方程，迭代求它的最小解</a:t>
            </a:r>
          </a:p>
          <a:p>
            <a:pPr>
              <a:buFontTx/>
              <a:buNone/>
            </a:pPr>
            <a:r>
              <a:rPr lang="zh-CN" altLang="en-US" b="1" smtClean="0">
                <a:latin typeface="宋体" pitchFamily="2" charset="-122"/>
              </a:rPr>
              <a:t>	某些数据流方程可能需要求最大解</a:t>
            </a:r>
          </a:p>
        </p:txBody>
      </p:sp>
      <p:graphicFrame>
        <p:nvGraphicFramePr>
          <p:cNvPr id="57348"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7354" name="公式" r:id="rId4" imgW="114151" imgH="215619" progId="Equation.3">
                  <p:embed/>
                </p:oleObj>
              </mc:Choice>
              <mc:Fallback>
                <p:oleObj name="公式" r:id="rId4" imgW="114151" imgH="21561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9"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57355" name="公式" r:id="rId6" imgW="114151" imgH="215619" progId="Equation.3">
                  <p:embed/>
                </p:oleObj>
              </mc:Choice>
              <mc:Fallback>
                <p:oleObj name="公式" r:id="rId6" imgW="114151" imgH="21561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44547">
                                            <p:txEl>
                                              <p:pRg st="3" end="3"/>
                                            </p:txEl>
                                          </p:spTgt>
                                        </p:tgtEl>
                                        <p:attrNameLst>
                                          <p:attrName>style.visibility</p:attrName>
                                        </p:attrNameLst>
                                      </p:cBhvr>
                                      <p:to>
                                        <p:strVal val="visible"/>
                                      </p:to>
                                    </p:set>
                                    <p:animEffect transition="in" filter="box(in)">
                                      <p:cBhvr>
                                        <p:cTn id="7" dur="500"/>
                                        <p:tgtEl>
                                          <p:spTgt spid="164454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44547">
                                            <p:txEl>
                                              <p:pRg st="4" end="4"/>
                                            </p:txEl>
                                          </p:spTgt>
                                        </p:tgtEl>
                                        <p:attrNameLst>
                                          <p:attrName>style.visibility</p:attrName>
                                        </p:attrNameLst>
                                      </p:cBhvr>
                                      <p:to>
                                        <p:strVal val="visible"/>
                                      </p:to>
                                    </p:set>
                                    <p:animEffect transition="in" filter="box(in)">
                                      <p:cBhvr>
                                        <p:cTn id="12" dur="500"/>
                                        <p:tgtEl>
                                          <p:spTgt spid="1644547">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644547">
                                            <p:txEl>
                                              <p:pRg st="5" end="5"/>
                                            </p:txEl>
                                          </p:spTgt>
                                        </p:tgtEl>
                                        <p:attrNameLst>
                                          <p:attrName>style.visibility</p:attrName>
                                        </p:attrNameLst>
                                      </p:cBhvr>
                                      <p:to>
                                        <p:strVal val="visible"/>
                                      </p:to>
                                    </p:set>
                                    <p:animEffect transition="in" filter="box(in)">
                                      <p:cBhvr>
                                        <p:cTn id="15" dur="500"/>
                                        <p:tgtEl>
                                          <p:spTgt spid="1644547">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644547">
                                            <p:txEl>
                                              <p:pRg st="6" end="6"/>
                                            </p:txEl>
                                          </p:spTgt>
                                        </p:tgtEl>
                                        <p:attrNameLst>
                                          <p:attrName>style.visibility</p:attrName>
                                        </p:attrNameLst>
                                      </p:cBhvr>
                                      <p:to>
                                        <p:strVal val="visible"/>
                                      </p:to>
                                    </p:set>
                                    <p:animEffect transition="in" filter="box(in)">
                                      <p:cBhvr>
                                        <p:cTn id="20" dur="500"/>
                                        <p:tgtEl>
                                          <p:spTgt spid="1644547">
                                            <p:txEl>
                                              <p:pRg st="6" end="6"/>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644547">
                                            <p:txEl>
                                              <p:pRg st="7" end="7"/>
                                            </p:txEl>
                                          </p:spTgt>
                                        </p:tgtEl>
                                        <p:attrNameLst>
                                          <p:attrName>style.visibility</p:attrName>
                                        </p:attrNameLst>
                                      </p:cBhvr>
                                      <p:to>
                                        <p:strVal val="visible"/>
                                      </p:to>
                                    </p:set>
                                    <p:animEffect transition="in" filter="box(in)">
                                      <p:cBhvr>
                                        <p:cTn id="25" dur="500"/>
                                        <p:tgtEl>
                                          <p:spTgt spid="1644547">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1644547">
                                            <p:txEl>
                                              <p:pRg st="8" end="8"/>
                                            </p:txEl>
                                          </p:spTgt>
                                        </p:tgtEl>
                                        <p:attrNameLst>
                                          <p:attrName>style.visibility</p:attrName>
                                        </p:attrNameLst>
                                      </p:cBhvr>
                                      <p:to>
                                        <p:strVal val="visible"/>
                                      </p:to>
                                    </p:set>
                                    <p:animEffect transition="in" filter="box(in)">
                                      <p:cBhvr>
                                        <p:cTn id="30" dur="500"/>
                                        <p:tgtEl>
                                          <p:spTgt spid="16445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1998851" name="Rectangle 3"/>
          <p:cNvSpPr>
            <a:spLocks noGrp="1" noChangeArrowheads="1"/>
          </p:cNvSpPr>
          <p:nvPr>
            <p:ph idx="1"/>
          </p:nvPr>
        </p:nvSpPr>
        <p:spPr>
          <a:xfrm>
            <a:off x="287338" y="1438275"/>
            <a:ext cx="8564562" cy="5181600"/>
          </a:xfrm>
          <a:noFill/>
        </p:spPr>
        <p:txBody>
          <a:bodyPr/>
          <a:lstStyle/>
          <a:p>
            <a:pPr>
              <a:buFontTx/>
              <a:buNone/>
            </a:pPr>
            <a:r>
              <a:rPr lang="zh-CN" altLang="en-US" b="1" smtClean="0">
                <a:ea typeface="黑体" pitchFamily="2" charset="-122"/>
              </a:rPr>
              <a:t>9.</a:t>
            </a:r>
            <a:r>
              <a:rPr lang="en-US" altLang="zh-CN" b="1" smtClean="0">
                <a:ea typeface="黑体" pitchFamily="2" charset="-122"/>
              </a:rPr>
              <a:t>2.2 </a:t>
            </a:r>
            <a:r>
              <a:rPr lang="zh-CN" altLang="en-US" b="1" smtClean="0"/>
              <a:t>数据流分析模式</a:t>
            </a:r>
          </a:p>
          <a:p>
            <a:r>
              <a:rPr lang="zh-CN" altLang="en-US" b="1" smtClean="0"/>
              <a:t>数据流值</a:t>
            </a:r>
          </a:p>
          <a:p>
            <a:pPr lvl="1"/>
            <a:r>
              <a:rPr lang="zh-CN" altLang="en-US" b="1" smtClean="0"/>
              <a:t>数据流分析总把程序点和数据流值联系起来</a:t>
            </a:r>
          </a:p>
          <a:p>
            <a:pPr lvl="1"/>
            <a:r>
              <a:rPr lang="zh-CN" altLang="en-US" b="1" smtClean="0"/>
              <a:t>数据流值代表在程序点能观测到的所有可能程序状态集合的一个抽象</a:t>
            </a:r>
          </a:p>
          <a:p>
            <a:pPr lvl="1"/>
            <a:endParaRPr lang="zh-CN" altLang="en-US" b="1" smtClean="0"/>
          </a:p>
          <a:p>
            <a:pPr lvl="1"/>
            <a:r>
              <a:rPr lang="zh-CN" altLang="en-US" b="1" smtClean="0"/>
              <a:t>语句</a:t>
            </a:r>
            <a:r>
              <a:rPr lang="en-US" altLang="zh-CN" b="1" i="1" smtClean="0"/>
              <a:t>s</a:t>
            </a:r>
            <a:r>
              <a:rPr lang="zh-CN" altLang="en-US" b="1" smtClean="0"/>
              <a:t>前后两点数据流值用</a:t>
            </a:r>
            <a:r>
              <a:rPr lang="en-US" altLang="zh-CN" b="1" smtClean="0"/>
              <a:t>IN[</a:t>
            </a:r>
            <a:r>
              <a:rPr lang="en-US" altLang="zh-CN" b="1" i="1" smtClean="0"/>
              <a:t>s</a:t>
            </a:r>
            <a:r>
              <a:rPr lang="en-US" altLang="zh-CN" b="1" smtClean="0"/>
              <a:t>]</a:t>
            </a:r>
            <a:r>
              <a:rPr lang="zh-CN" altLang="en-US" b="1" smtClean="0"/>
              <a:t>和</a:t>
            </a:r>
            <a:r>
              <a:rPr lang="en-US" altLang="zh-CN" b="1" smtClean="0"/>
              <a:t>OUT[</a:t>
            </a:r>
            <a:r>
              <a:rPr lang="en-US" altLang="zh-CN" b="1" i="1" smtClean="0"/>
              <a:t>s</a:t>
            </a:r>
            <a:r>
              <a:rPr lang="en-US" altLang="zh-CN" b="1" smtClean="0"/>
              <a:t>]</a:t>
            </a:r>
            <a:r>
              <a:rPr lang="zh-CN" altLang="en-US" b="1" smtClean="0"/>
              <a:t>来表示</a:t>
            </a:r>
          </a:p>
          <a:p>
            <a:pPr lvl="1"/>
            <a:r>
              <a:rPr lang="zh-CN" altLang="en-US" b="1" smtClean="0"/>
              <a:t>数据流问题就是通过</a:t>
            </a:r>
            <a:r>
              <a:rPr lang="zh-CN" altLang="en-US" b="1" smtClean="0">
                <a:solidFill>
                  <a:srgbClr val="00FF00"/>
                </a:solidFill>
              </a:rPr>
              <a:t>基于语句语义的约束</a:t>
            </a:r>
            <a:r>
              <a:rPr lang="zh-CN" altLang="en-US" b="1" smtClean="0"/>
              <a:t>（迁移函数）和</a:t>
            </a:r>
            <a:r>
              <a:rPr lang="zh-CN" altLang="en-US" b="1" smtClean="0">
                <a:solidFill>
                  <a:srgbClr val="00FF00"/>
                </a:solidFill>
              </a:rPr>
              <a:t>基于控制流的约束</a:t>
            </a:r>
            <a:r>
              <a:rPr lang="zh-CN" altLang="en-US" b="1" smtClean="0"/>
              <a:t>来寻找所有语句</a:t>
            </a:r>
            <a:r>
              <a:rPr lang="en-US" altLang="zh-CN" b="1" i="1" smtClean="0"/>
              <a:t>s</a:t>
            </a:r>
            <a:r>
              <a:rPr lang="zh-CN" altLang="en-US" b="1" smtClean="0"/>
              <a:t>的</a:t>
            </a:r>
            <a:r>
              <a:rPr lang="en-US" altLang="zh-CN" b="1" smtClean="0"/>
              <a:t>IN[</a:t>
            </a:r>
            <a:r>
              <a:rPr lang="en-US" altLang="zh-CN" b="1" i="1" smtClean="0"/>
              <a:t>s</a:t>
            </a:r>
            <a:r>
              <a:rPr lang="en-US" altLang="zh-CN" b="1" smtClean="0"/>
              <a:t>]</a:t>
            </a:r>
            <a:r>
              <a:rPr lang="zh-CN" altLang="en-US" b="1" smtClean="0"/>
              <a:t>和</a:t>
            </a:r>
            <a:r>
              <a:rPr lang="en-US" altLang="zh-CN" b="1" smtClean="0"/>
              <a:t>OUT[</a:t>
            </a:r>
            <a:r>
              <a:rPr lang="en-US" altLang="zh-CN" b="1" i="1" smtClean="0"/>
              <a:t>s</a:t>
            </a:r>
            <a:r>
              <a:rPr lang="en-US" altLang="zh-CN" b="1" smtClean="0"/>
              <a:t>]</a:t>
            </a:r>
            <a:r>
              <a:rPr lang="zh-CN" altLang="en-US" b="1" smtClean="0"/>
              <a:t> 的一个解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98851">
                                            <p:txEl>
                                              <p:pRg st="5" end="5"/>
                                            </p:txEl>
                                          </p:spTgt>
                                        </p:tgtEl>
                                        <p:attrNameLst>
                                          <p:attrName>style.visibility</p:attrName>
                                        </p:attrNameLst>
                                      </p:cBhvr>
                                      <p:to>
                                        <p:strVal val="visible"/>
                                      </p:to>
                                    </p:set>
                                    <p:animEffect transition="in" filter="box(in)">
                                      <p:cBhvr>
                                        <p:cTn id="7" dur="500"/>
                                        <p:tgtEl>
                                          <p:spTgt spid="1998851">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998851">
                                            <p:txEl>
                                              <p:pRg st="6" end="6"/>
                                            </p:txEl>
                                          </p:spTgt>
                                        </p:tgtEl>
                                        <p:attrNameLst>
                                          <p:attrName>style.visibility</p:attrName>
                                        </p:attrNameLst>
                                      </p:cBhvr>
                                      <p:to>
                                        <p:strVal val="visible"/>
                                      </p:to>
                                    </p:set>
                                    <p:animEffect transition="in" filter="box(in)">
                                      <p:cBhvr>
                                        <p:cTn id="10" dur="500"/>
                                        <p:tgtEl>
                                          <p:spTgt spid="19988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2000899" name="Rectangle 3"/>
          <p:cNvSpPr>
            <a:spLocks noGrp="1" noChangeArrowheads="1"/>
          </p:cNvSpPr>
          <p:nvPr>
            <p:ph idx="1"/>
          </p:nvPr>
        </p:nvSpPr>
        <p:spPr>
          <a:xfrm>
            <a:off x="287338" y="1438275"/>
            <a:ext cx="8564562" cy="5326063"/>
          </a:xfrm>
        </p:spPr>
        <p:txBody>
          <a:bodyPr/>
          <a:lstStyle/>
          <a:p>
            <a:pPr>
              <a:buFontTx/>
              <a:buNone/>
              <a:defRPr/>
            </a:pPr>
            <a:r>
              <a:rPr lang="zh-CN" altLang="en-US" b="1" dirty="0" smtClean="0">
                <a:ea typeface="黑体" pitchFamily="2" charset="-122"/>
              </a:rPr>
              <a:t>9.</a:t>
            </a:r>
            <a:r>
              <a:rPr lang="en-US" altLang="zh-CN" b="1" dirty="0" smtClean="0">
                <a:ea typeface="黑体" pitchFamily="2" charset="-122"/>
              </a:rPr>
              <a:t>2.2 </a:t>
            </a:r>
            <a:r>
              <a:rPr lang="zh-CN" altLang="en-US" b="1" dirty="0" smtClean="0"/>
              <a:t>数据流分析模式</a:t>
            </a:r>
          </a:p>
          <a:p>
            <a:pPr>
              <a:defRPr/>
            </a:pPr>
            <a:r>
              <a:rPr lang="zh-CN" altLang="en-US" b="1" dirty="0" smtClean="0"/>
              <a:t>迁移函数 </a:t>
            </a:r>
            <a:r>
              <a:rPr lang="en-US" altLang="zh-CN" b="1" i="1" dirty="0" smtClean="0"/>
              <a:t>f</a:t>
            </a:r>
            <a:endParaRPr lang="en-US" altLang="zh-CN" b="1" dirty="0" smtClean="0"/>
          </a:p>
          <a:p>
            <a:pPr lvl="1">
              <a:defRPr/>
            </a:pPr>
            <a:r>
              <a:rPr lang="zh-CN" altLang="en-US" b="1" dirty="0" smtClean="0"/>
              <a:t>语句前后两点的数据流值受该语句的语义约束</a:t>
            </a:r>
          </a:p>
          <a:p>
            <a:pPr lvl="1">
              <a:defRPr/>
            </a:pPr>
            <a:r>
              <a:rPr lang="zh-CN" altLang="en-US" b="1" dirty="0"/>
              <a:t>若</a:t>
            </a:r>
            <a:r>
              <a:rPr lang="zh-CN" altLang="en-US" b="1" dirty="0" smtClean="0"/>
              <a:t>沿执行路径正向传播，则</a:t>
            </a:r>
            <a:r>
              <a:rPr lang="en-US" altLang="zh-CN" b="1" dirty="0" smtClean="0"/>
              <a:t>OUT[</a:t>
            </a:r>
            <a:r>
              <a:rPr lang="en-US" altLang="zh-CN" b="1" i="1" dirty="0" smtClean="0"/>
              <a:t>s</a:t>
            </a:r>
            <a:r>
              <a:rPr lang="en-US" altLang="zh-CN" b="1" dirty="0" smtClean="0"/>
              <a:t>] = </a:t>
            </a:r>
            <a:r>
              <a:rPr lang="en-US" altLang="zh-CN" b="1" i="1" dirty="0" err="1" smtClean="0"/>
              <a:t>f</a:t>
            </a:r>
            <a:r>
              <a:rPr lang="en-US" altLang="zh-CN" b="1" i="1" baseline="-25000" dirty="0" err="1" smtClean="0"/>
              <a:t>s</a:t>
            </a:r>
            <a:r>
              <a:rPr lang="en-US" altLang="zh-CN" b="1" dirty="0" smtClean="0"/>
              <a:t>(IN[</a:t>
            </a:r>
            <a:r>
              <a:rPr lang="en-US" altLang="zh-CN" b="1" i="1" dirty="0" smtClean="0"/>
              <a:t>s</a:t>
            </a:r>
            <a:r>
              <a:rPr lang="en-US" altLang="zh-CN" b="1" dirty="0" smtClean="0"/>
              <a:t>])</a:t>
            </a:r>
            <a:endParaRPr lang="en-US" altLang="zh-CN" dirty="0" smtClean="0"/>
          </a:p>
          <a:p>
            <a:pPr lvl="1">
              <a:defRPr/>
            </a:pPr>
            <a:r>
              <a:rPr lang="zh-CN" altLang="en-US" b="1" dirty="0" smtClean="0"/>
              <a:t>若沿执行路径逆向传播，则</a:t>
            </a:r>
            <a:r>
              <a:rPr lang="en-US" altLang="zh-CN" b="1" dirty="0" smtClean="0"/>
              <a:t>IN[</a:t>
            </a:r>
            <a:r>
              <a:rPr lang="en-US" altLang="zh-CN" b="1" i="1" dirty="0" smtClean="0"/>
              <a:t>s</a:t>
            </a:r>
            <a:r>
              <a:rPr lang="en-US" altLang="zh-CN" b="1" dirty="0" smtClean="0"/>
              <a:t>] = </a:t>
            </a:r>
            <a:r>
              <a:rPr lang="en-US" altLang="zh-CN" b="1" i="1" dirty="0" err="1" smtClean="0"/>
              <a:t>f</a:t>
            </a:r>
            <a:r>
              <a:rPr lang="en-US" altLang="zh-CN" b="1" i="1" baseline="-25000" dirty="0" err="1" smtClean="0"/>
              <a:t>s</a:t>
            </a:r>
            <a:r>
              <a:rPr lang="en-US" altLang="zh-CN" b="1" dirty="0" smtClean="0"/>
              <a:t>(OUT[</a:t>
            </a:r>
            <a:r>
              <a:rPr lang="en-US" altLang="zh-CN" b="1" i="1" dirty="0" smtClean="0"/>
              <a:t>s</a:t>
            </a:r>
            <a:r>
              <a:rPr lang="en-US" altLang="zh-CN" b="1" dirty="0" smtClean="0"/>
              <a:t>])</a:t>
            </a:r>
            <a:endParaRPr lang="en-US" altLang="zh-CN" dirty="0" smtClean="0"/>
          </a:p>
          <a:p>
            <a:pPr lvl="1">
              <a:defRPr/>
            </a:pPr>
            <a:endParaRPr lang="en-US" altLang="zh-CN" dirty="0" smtClean="0"/>
          </a:p>
          <a:p>
            <a:pPr marL="457200" lvl="1" indent="0">
              <a:buFontTx/>
              <a:buNone/>
              <a:defRPr/>
            </a:pPr>
            <a:r>
              <a:rPr lang="zh-CN" altLang="en-US" b="1" dirty="0" smtClean="0"/>
              <a:t>若基本块</a:t>
            </a:r>
            <a:r>
              <a:rPr lang="en-US" altLang="zh-CN" b="1" i="1" dirty="0" smtClean="0"/>
              <a:t>B</a:t>
            </a:r>
            <a:r>
              <a:rPr lang="zh-CN" altLang="en-US" b="1" dirty="0" smtClean="0"/>
              <a:t>由语句</a:t>
            </a:r>
            <a:r>
              <a:rPr lang="en-US" altLang="zh-CN" b="1" i="1" dirty="0" smtClean="0"/>
              <a:t>s</a:t>
            </a:r>
            <a:r>
              <a:rPr lang="en-US" altLang="zh-CN" b="1" baseline="-25000" dirty="0" smtClean="0"/>
              <a:t>1</a:t>
            </a:r>
            <a:r>
              <a:rPr lang="en-US" altLang="zh-CN" b="1" dirty="0" smtClean="0"/>
              <a:t>, </a:t>
            </a:r>
            <a:r>
              <a:rPr lang="en-US" altLang="zh-CN" b="1" i="1" dirty="0" smtClean="0"/>
              <a:t>s</a:t>
            </a:r>
            <a:r>
              <a:rPr lang="en-US" altLang="zh-CN" b="1" baseline="-25000" dirty="0" smtClean="0"/>
              <a:t>2</a:t>
            </a:r>
            <a:r>
              <a:rPr lang="en-US" altLang="zh-CN" b="1" dirty="0" smtClean="0"/>
              <a:t>, …, </a:t>
            </a:r>
            <a:r>
              <a:rPr lang="en-US" altLang="zh-CN" b="1" i="1" dirty="0" err="1" smtClean="0"/>
              <a:t>s</a:t>
            </a:r>
            <a:r>
              <a:rPr lang="en-US" altLang="zh-CN" b="1" i="1" baseline="-25000" dirty="0" err="1" smtClean="0"/>
              <a:t>n</a:t>
            </a:r>
            <a:r>
              <a:rPr lang="zh-CN" altLang="en-US" b="1" dirty="0" smtClean="0"/>
              <a:t>依次组成，则</a:t>
            </a:r>
          </a:p>
          <a:p>
            <a:pPr lvl="1">
              <a:defRPr/>
            </a:pPr>
            <a:r>
              <a:rPr lang="en-US" altLang="zh-CN" b="1" dirty="0" smtClean="0"/>
              <a:t>IN[</a:t>
            </a:r>
            <a:r>
              <a:rPr lang="en-US" altLang="zh-CN" b="1" i="1" dirty="0" smtClean="0"/>
              <a:t>s</a:t>
            </a:r>
            <a:r>
              <a:rPr lang="en-US" altLang="zh-CN" b="1" i="1" baseline="-25000" dirty="0" smtClean="0"/>
              <a:t>i</a:t>
            </a:r>
            <a:r>
              <a:rPr lang="en-US" altLang="zh-CN" b="1" dirty="0" smtClean="0"/>
              <a:t>+1] = OUT[</a:t>
            </a:r>
            <a:r>
              <a:rPr lang="en-US" altLang="zh-CN" b="1" i="1" dirty="0" err="1" smtClean="0"/>
              <a:t>s</a:t>
            </a:r>
            <a:r>
              <a:rPr lang="en-US" altLang="zh-CN" b="1" i="1" baseline="-25000" dirty="0" err="1" smtClean="0"/>
              <a:t>i</a:t>
            </a:r>
            <a:r>
              <a:rPr lang="en-US" altLang="zh-CN" b="1" dirty="0" smtClean="0"/>
              <a:t>],  </a:t>
            </a:r>
            <a:r>
              <a:rPr lang="en-US" altLang="zh-CN" b="1" i="1" dirty="0" smtClean="0"/>
              <a:t>i</a:t>
            </a:r>
            <a:r>
              <a:rPr lang="en-US" altLang="zh-CN" b="1" dirty="0" smtClean="0"/>
              <a:t> = 1, 2, …, </a:t>
            </a:r>
            <a:r>
              <a:rPr lang="en-US" altLang="zh-CN" b="1" i="1" dirty="0" smtClean="0"/>
              <a:t>n</a:t>
            </a:r>
            <a:r>
              <a:rPr lang="en-US" altLang="zh-CN" b="1" dirty="0" smtClean="0">
                <a:sym typeface="Symbol" pitchFamily="18" charset="2"/>
              </a:rPr>
              <a:t></a:t>
            </a:r>
            <a:r>
              <a:rPr lang="en-US" altLang="zh-CN" b="1" dirty="0" smtClean="0"/>
              <a:t>1</a:t>
            </a:r>
            <a:r>
              <a:rPr lang="zh-CN" altLang="en-US" b="1" dirty="0" smtClean="0"/>
              <a:t>（逆向</a:t>
            </a:r>
            <a:r>
              <a:rPr lang="en-US" altLang="zh-CN" b="1" dirty="0" smtClean="0"/>
              <a:t>…</a:t>
            </a:r>
            <a:r>
              <a:rPr lang="zh-CN" altLang="en-US" b="1" dirty="0" smtClean="0"/>
              <a:t>）</a:t>
            </a:r>
            <a:endParaRPr lang="en-US" altLang="zh-CN" b="1" dirty="0" smtClean="0"/>
          </a:p>
          <a:p>
            <a:pPr lvl="1">
              <a:defRPr/>
            </a:pPr>
            <a:r>
              <a:rPr lang="en-US" altLang="zh-CN" b="1" i="1" dirty="0" err="1" smtClean="0"/>
              <a:t>f</a:t>
            </a:r>
            <a:r>
              <a:rPr lang="en-US" altLang="zh-CN" b="1" i="1" baseline="-25000" dirty="0" err="1" smtClean="0"/>
              <a:t>B</a:t>
            </a:r>
            <a:r>
              <a:rPr lang="en-US" altLang="zh-CN" b="1" i="1" dirty="0" smtClean="0"/>
              <a:t> = </a:t>
            </a:r>
            <a:r>
              <a:rPr lang="en-US" altLang="zh-CN" b="1" i="1" dirty="0" err="1" smtClean="0"/>
              <a:t>f</a:t>
            </a:r>
            <a:r>
              <a:rPr lang="en-US" altLang="zh-CN" b="1" i="1" baseline="-25000" dirty="0" err="1" smtClean="0"/>
              <a:t>n</a:t>
            </a:r>
            <a:r>
              <a:rPr lang="en-US" altLang="zh-CN" b="1" i="1" dirty="0" smtClean="0"/>
              <a:t> </a:t>
            </a:r>
            <a:r>
              <a:rPr lang="en-US" altLang="zh-CN" sz="2000" b="1" dirty="0" smtClean="0">
                <a:sym typeface="Euclid Extra" pitchFamily="18" charset="2"/>
              </a:rPr>
              <a:t> </a:t>
            </a:r>
            <a:r>
              <a:rPr lang="en-US" altLang="zh-CN" b="1" dirty="0" smtClean="0">
                <a:sym typeface="Euclid Extra" pitchFamily="18" charset="2"/>
              </a:rPr>
              <a:t>. . . </a:t>
            </a:r>
            <a:r>
              <a:rPr lang="en-US" altLang="zh-CN" sz="2000" b="1" dirty="0" smtClean="0">
                <a:sym typeface="Euclid Extra" pitchFamily="18" charset="2"/>
              </a:rPr>
              <a:t></a:t>
            </a:r>
            <a:r>
              <a:rPr lang="en-US" altLang="zh-CN" sz="2400" b="1" dirty="0" smtClean="0">
                <a:sym typeface="Euclid Extra" pitchFamily="18" charset="2"/>
              </a:rPr>
              <a:t> </a:t>
            </a:r>
            <a:r>
              <a:rPr lang="en-US" altLang="zh-CN" b="1" i="1" dirty="0" smtClean="0"/>
              <a:t>f</a:t>
            </a:r>
            <a:r>
              <a:rPr lang="en-US" altLang="zh-CN" b="1" baseline="-25000" dirty="0" smtClean="0"/>
              <a:t>2</a:t>
            </a:r>
            <a:r>
              <a:rPr lang="en-US" altLang="zh-CN" b="1" i="1" dirty="0" smtClean="0"/>
              <a:t> </a:t>
            </a:r>
            <a:r>
              <a:rPr lang="en-US" altLang="zh-CN" sz="2000" b="1" dirty="0" smtClean="0">
                <a:sym typeface="Euclid Extra" pitchFamily="18" charset="2"/>
              </a:rPr>
              <a:t></a:t>
            </a:r>
            <a:r>
              <a:rPr lang="en-US" altLang="zh-CN" sz="2400" b="1" dirty="0" smtClean="0">
                <a:sym typeface="Euclid Extra" pitchFamily="18" charset="2"/>
              </a:rPr>
              <a:t> </a:t>
            </a:r>
            <a:r>
              <a:rPr lang="en-US" altLang="zh-CN" b="1" i="1" dirty="0" smtClean="0"/>
              <a:t>f</a:t>
            </a:r>
            <a:r>
              <a:rPr lang="en-US" altLang="zh-CN" b="1" baseline="-25000" dirty="0" smtClean="0"/>
              <a:t>1       </a:t>
            </a:r>
            <a:r>
              <a:rPr lang="en-US" altLang="zh-CN" b="1" dirty="0" smtClean="0"/>
              <a:t>(</a:t>
            </a:r>
            <a:r>
              <a:rPr lang="zh-CN" altLang="en-US" b="1" dirty="0" smtClean="0"/>
              <a:t>逆向  </a:t>
            </a:r>
            <a:r>
              <a:rPr lang="en-US" altLang="zh-CN" b="1" i="1" dirty="0" err="1" smtClean="0"/>
              <a:t>f</a:t>
            </a:r>
            <a:r>
              <a:rPr lang="en-US" altLang="zh-CN" b="1" i="1" baseline="-25000" dirty="0" err="1" smtClean="0"/>
              <a:t>B</a:t>
            </a:r>
            <a:r>
              <a:rPr lang="en-US" altLang="zh-CN" b="1" i="1" dirty="0" smtClean="0"/>
              <a:t> = f</a:t>
            </a:r>
            <a:r>
              <a:rPr lang="en-US" altLang="zh-CN" b="1" baseline="-25000" dirty="0" smtClean="0"/>
              <a:t>1</a:t>
            </a:r>
            <a:r>
              <a:rPr lang="en-US" altLang="zh-CN" b="1" i="1" dirty="0" smtClean="0"/>
              <a:t> </a:t>
            </a:r>
            <a:r>
              <a:rPr lang="en-US" altLang="zh-CN" sz="2000" b="1" dirty="0" smtClean="0">
                <a:sym typeface="Euclid Extra" pitchFamily="18" charset="2"/>
              </a:rPr>
              <a:t> </a:t>
            </a:r>
            <a:r>
              <a:rPr lang="en-US" altLang="zh-CN" b="1" dirty="0" smtClean="0">
                <a:sym typeface="Euclid Extra" pitchFamily="18" charset="2"/>
              </a:rPr>
              <a:t>. . . </a:t>
            </a:r>
            <a:r>
              <a:rPr lang="en-US" altLang="zh-CN" sz="2000" b="1" dirty="0" smtClean="0">
                <a:sym typeface="Euclid Extra" pitchFamily="18" charset="2"/>
              </a:rPr>
              <a:t></a:t>
            </a:r>
            <a:r>
              <a:rPr lang="en-US" altLang="zh-CN" sz="2400" b="1" dirty="0" smtClean="0">
                <a:sym typeface="Euclid Extra" pitchFamily="18" charset="2"/>
              </a:rPr>
              <a:t> </a:t>
            </a:r>
            <a:r>
              <a:rPr lang="en-US" altLang="zh-CN" b="1" i="1" dirty="0" err="1" smtClean="0"/>
              <a:t>f</a:t>
            </a:r>
            <a:r>
              <a:rPr lang="en-US" altLang="zh-CN" b="1" i="1" baseline="-25000" dirty="0" err="1" smtClean="0"/>
              <a:t>n</a:t>
            </a:r>
            <a:r>
              <a:rPr lang="en-US" altLang="zh-CN" b="1" baseline="-25000" dirty="0" smtClean="0"/>
              <a:t> - 1</a:t>
            </a:r>
            <a:r>
              <a:rPr lang="en-US" altLang="zh-CN" b="1" i="1" dirty="0" smtClean="0"/>
              <a:t> </a:t>
            </a:r>
            <a:r>
              <a:rPr lang="en-US" altLang="zh-CN" sz="2000" b="1" dirty="0" smtClean="0">
                <a:sym typeface="Euclid Extra" pitchFamily="18" charset="2"/>
              </a:rPr>
              <a:t></a:t>
            </a:r>
            <a:r>
              <a:rPr lang="en-US" altLang="zh-CN" sz="2400" b="1" dirty="0" smtClean="0">
                <a:sym typeface="Euclid Extra" pitchFamily="18" charset="2"/>
              </a:rPr>
              <a:t> </a:t>
            </a:r>
            <a:r>
              <a:rPr lang="en-US" altLang="zh-CN" b="1" i="1" dirty="0" err="1" smtClean="0"/>
              <a:t>f</a:t>
            </a:r>
            <a:r>
              <a:rPr lang="en-US" altLang="zh-CN" b="1" i="1" baseline="-25000" dirty="0" err="1" smtClean="0"/>
              <a:t>n</a:t>
            </a:r>
            <a:r>
              <a:rPr lang="en-US" altLang="zh-CN" b="1" baseline="-25000" dirty="0" smtClean="0"/>
              <a:t> </a:t>
            </a:r>
            <a:r>
              <a:rPr lang="en-US" altLang="zh-CN" b="1" dirty="0" smtClean="0"/>
              <a:t>)</a:t>
            </a:r>
          </a:p>
          <a:p>
            <a:pPr lvl="1">
              <a:defRPr/>
            </a:pPr>
            <a:r>
              <a:rPr lang="en-US" altLang="zh-CN" b="1" dirty="0" smtClean="0"/>
              <a:t>OUT[</a:t>
            </a:r>
            <a:r>
              <a:rPr lang="en-US" altLang="zh-CN" b="1" i="1" dirty="0" smtClean="0"/>
              <a:t>B</a:t>
            </a:r>
            <a:r>
              <a:rPr lang="en-US" altLang="zh-CN" b="1" dirty="0" smtClean="0"/>
              <a:t>] = </a:t>
            </a:r>
            <a:r>
              <a:rPr lang="en-US" altLang="zh-CN" b="1" i="1" dirty="0" err="1" smtClean="0"/>
              <a:t>f</a:t>
            </a:r>
            <a:r>
              <a:rPr lang="en-US" altLang="zh-CN" b="1" i="1" baseline="-25000" dirty="0" err="1" smtClean="0"/>
              <a:t>B</a:t>
            </a:r>
            <a:r>
              <a:rPr lang="en-US" altLang="zh-CN" b="1" dirty="0" smtClean="0"/>
              <a:t> (IN[</a:t>
            </a:r>
            <a:r>
              <a:rPr lang="en-US" altLang="zh-CN" b="1" i="1" dirty="0" smtClean="0"/>
              <a:t>B</a:t>
            </a:r>
            <a:r>
              <a:rPr lang="en-US" altLang="zh-CN" b="1" dirty="0" smtClean="0"/>
              <a:t>])   (</a:t>
            </a:r>
            <a:r>
              <a:rPr lang="zh-CN" altLang="en-US" b="1" dirty="0" smtClean="0"/>
              <a:t>逆向 </a:t>
            </a:r>
            <a:r>
              <a:rPr lang="en-US" altLang="zh-CN" b="1" dirty="0" smtClean="0"/>
              <a:t>IN[</a:t>
            </a:r>
            <a:r>
              <a:rPr lang="en-US" altLang="zh-CN" b="1" i="1" dirty="0" smtClean="0"/>
              <a:t>B</a:t>
            </a:r>
            <a:r>
              <a:rPr lang="en-US" altLang="zh-CN" b="1" dirty="0" smtClean="0"/>
              <a:t>] = </a:t>
            </a:r>
            <a:r>
              <a:rPr lang="en-US" altLang="zh-CN" b="1" i="1" dirty="0" err="1" smtClean="0"/>
              <a:t>f</a:t>
            </a:r>
            <a:r>
              <a:rPr lang="en-US" altLang="zh-CN" b="1" i="1" baseline="-25000" dirty="0" err="1" smtClean="0"/>
              <a:t>B</a:t>
            </a:r>
            <a:r>
              <a:rPr lang="en-US" altLang="zh-CN" b="1" dirty="0" smtClean="0"/>
              <a:t> (OUT[</a:t>
            </a:r>
            <a:r>
              <a:rPr lang="en-US" altLang="zh-CN" b="1" i="1" dirty="0" smtClean="0"/>
              <a:t>B</a:t>
            </a:r>
            <a:r>
              <a:rPr lang="en-US" altLang="zh-CN" b="1" dirty="0" smtClean="0"/>
              <a:t>])</a:t>
            </a:r>
            <a:r>
              <a:rPr lang="en-US" altLang="zh-CN" dirty="0" smtClean="0"/>
              <a:t> </a:t>
            </a:r>
            <a:r>
              <a:rPr lang="en-US" altLang="zh-CN" b="1" dirty="0" smtClean="0"/>
              <a:t>)</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00899">
                                            <p:txEl>
                                              <p:pRg st="3" end="3"/>
                                            </p:txEl>
                                          </p:spTgt>
                                        </p:tgtEl>
                                        <p:attrNameLst>
                                          <p:attrName>style.visibility</p:attrName>
                                        </p:attrNameLst>
                                      </p:cBhvr>
                                      <p:to>
                                        <p:strVal val="visible"/>
                                      </p:to>
                                    </p:set>
                                    <p:animEffect transition="in" filter="box(in)">
                                      <p:cBhvr>
                                        <p:cTn id="7" dur="500"/>
                                        <p:tgtEl>
                                          <p:spTgt spid="200089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00899">
                                            <p:txEl>
                                              <p:pRg st="4" end="4"/>
                                            </p:txEl>
                                          </p:spTgt>
                                        </p:tgtEl>
                                        <p:attrNameLst>
                                          <p:attrName>style.visibility</p:attrName>
                                        </p:attrNameLst>
                                      </p:cBhvr>
                                      <p:to>
                                        <p:strVal val="visible"/>
                                      </p:to>
                                    </p:set>
                                    <p:animEffect transition="in" filter="box(in)">
                                      <p:cBhvr>
                                        <p:cTn id="12" dur="500"/>
                                        <p:tgtEl>
                                          <p:spTgt spid="200089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000899">
                                            <p:txEl>
                                              <p:pRg st="6" end="6"/>
                                            </p:txEl>
                                          </p:spTgt>
                                        </p:tgtEl>
                                        <p:attrNameLst>
                                          <p:attrName>style.visibility</p:attrName>
                                        </p:attrNameLst>
                                      </p:cBhvr>
                                      <p:to>
                                        <p:strVal val="visible"/>
                                      </p:to>
                                    </p:set>
                                    <p:animEffect transition="in" filter="box(in)">
                                      <p:cBhvr>
                                        <p:cTn id="17" dur="500"/>
                                        <p:tgtEl>
                                          <p:spTgt spid="2000899">
                                            <p:txEl>
                                              <p:pRg st="6" end="6"/>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2000899">
                                            <p:txEl>
                                              <p:pRg st="7" end="7"/>
                                            </p:txEl>
                                          </p:spTgt>
                                        </p:tgtEl>
                                        <p:attrNameLst>
                                          <p:attrName>style.visibility</p:attrName>
                                        </p:attrNameLst>
                                      </p:cBhvr>
                                      <p:to>
                                        <p:strVal val="visible"/>
                                      </p:to>
                                    </p:set>
                                    <p:animEffect transition="in" filter="box(in)">
                                      <p:cBhvr>
                                        <p:cTn id="20" dur="500"/>
                                        <p:tgtEl>
                                          <p:spTgt spid="2000899">
                                            <p:txEl>
                                              <p:pRg st="7" end="7"/>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000899">
                                            <p:txEl>
                                              <p:pRg st="8" end="8"/>
                                            </p:txEl>
                                          </p:spTgt>
                                        </p:tgtEl>
                                        <p:attrNameLst>
                                          <p:attrName>style.visibility</p:attrName>
                                        </p:attrNameLst>
                                      </p:cBhvr>
                                      <p:to>
                                        <p:strVal val="visible"/>
                                      </p:to>
                                    </p:set>
                                    <p:animEffect transition="in" filter="box(in)">
                                      <p:cBhvr>
                                        <p:cTn id="23" dur="500"/>
                                        <p:tgtEl>
                                          <p:spTgt spid="2000899">
                                            <p:txEl>
                                              <p:pRg st="8" end="8"/>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2000899">
                                            <p:txEl>
                                              <p:pRg st="9" end="9"/>
                                            </p:txEl>
                                          </p:spTgt>
                                        </p:tgtEl>
                                        <p:attrNameLst>
                                          <p:attrName>style.visibility</p:attrName>
                                        </p:attrNameLst>
                                      </p:cBhvr>
                                      <p:to>
                                        <p:strVal val="visible"/>
                                      </p:to>
                                    </p:set>
                                    <p:animEffect transition="in" filter="box(in)">
                                      <p:cBhvr>
                                        <p:cTn id="26" dur="500"/>
                                        <p:tgtEl>
                                          <p:spTgt spid="20008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2002947" name="Rectangle 3"/>
          <p:cNvSpPr>
            <a:spLocks noGrp="1" noChangeArrowheads="1"/>
          </p:cNvSpPr>
          <p:nvPr>
            <p:ph idx="1"/>
          </p:nvPr>
        </p:nvSpPr>
        <p:spPr>
          <a:xfrm>
            <a:off x="287338" y="1438275"/>
            <a:ext cx="8564562" cy="5181600"/>
          </a:xfrm>
          <a:noFill/>
        </p:spPr>
        <p:txBody>
          <a:bodyPr/>
          <a:lstStyle/>
          <a:p>
            <a:pPr>
              <a:buFontTx/>
              <a:buNone/>
            </a:pPr>
            <a:r>
              <a:rPr lang="zh-CN" altLang="en-US" b="1" smtClean="0">
                <a:ea typeface="黑体" pitchFamily="2" charset="-122"/>
              </a:rPr>
              <a:t>9.</a:t>
            </a:r>
            <a:r>
              <a:rPr lang="en-US" altLang="zh-CN" b="1" smtClean="0">
                <a:ea typeface="黑体" pitchFamily="2" charset="-122"/>
              </a:rPr>
              <a:t>2.2 </a:t>
            </a:r>
            <a:r>
              <a:rPr lang="zh-CN" altLang="en-US" b="1" smtClean="0"/>
              <a:t>数据流分析模式</a:t>
            </a:r>
          </a:p>
          <a:p>
            <a:r>
              <a:rPr lang="zh-CN" altLang="en-US" b="1" smtClean="0"/>
              <a:t>控制流约束</a:t>
            </a:r>
          </a:p>
          <a:p>
            <a:pPr lvl="1"/>
            <a:r>
              <a:rPr lang="zh-CN" altLang="en-US" b="1" smtClean="0"/>
              <a:t>正向传播</a:t>
            </a:r>
            <a:endParaRPr lang="zh-CN" altLang="en-US" smtClean="0"/>
          </a:p>
          <a:p>
            <a:pPr lvl="1">
              <a:buFontTx/>
              <a:buNone/>
            </a:pPr>
            <a:r>
              <a:rPr lang="en-US" altLang="zh-CN" b="1" smtClean="0"/>
              <a:t>		      IN[</a:t>
            </a:r>
            <a:r>
              <a:rPr lang="en-US" altLang="zh-CN" b="1" i="1" smtClean="0"/>
              <a:t>B</a:t>
            </a:r>
            <a:r>
              <a:rPr lang="en-US" altLang="zh-CN" b="1" smtClean="0"/>
              <a:t>] = </a:t>
            </a:r>
            <a:r>
              <a:rPr lang="en-US" altLang="zh-CN" b="1" smtClean="0">
                <a:sym typeface="Euclid Extra" pitchFamily="18" charset="2"/>
              </a:rPr>
              <a:t></a:t>
            </a:r>
            <a:r>
              <a:rPr lang="en-US" altLang="zh-CN" b="1" smtClean="0"/>
              <a:t> </a:t>
            </a:r>
            <a:r>
              <a:rPr lang="en-US" altLang="zh-CN" b="1" i="1" baseline="-25000" smtClean="0"/>
              <a:t>P</a:t>
            </a:r>
            <a:r>
              <a:rPr lang="zh-CN" altLang="en-US" b="1" baseline="-25000" smtClean="0"/>
              <a:t>是</a:t>
            </a:r>
            <a:r>
              <a:rPr lang="en-US" altLang="zh-CN" b="1" i="1" baseline="-25000" smtClean="0"/>
              <a:t>B</a:t>
            </a:r>
            <a:r>
              <a:rPr lang="zh-CN" altLang="en-US" b="1" baseline="-25000" smtClean="0"/>
              <a:t>的前驱</a:t>
            </a:r>
            <a:r>
              <a:rPr lang="en-US" altLang="zh-CN" b="1" smtClean="0"/>
              <a:t>OUT[</a:t>
            </a:r>
            <a:r>
              <a:rPr lang="en-US" altLang="zh-CN" b="1" i="1" smtClean="0"/>
              <a:t>P</a:t>
            </a:r>
            <a:r>
              <a:rPr lang="en-US" altLang="zh-CN" b="1" smtClean="0"/>
              <a:t>]</a:t>
            </a:r>
            <a:r>
              <a:rPr lang="zh-CN" altLang="en-US" b="1" smtClean="0"/>
              <a:t>（可能用</a:t>
            </a:r>
            <a:r>
              <a:rPr lang="zh-CN" altLang="en-US" b="1" smtClean="0">
                <a:sym typeface="Euclid Extra" pitchFamily="18" charset="2"/>
              </a:rPr>
              <a:t></a:t>
            </a:r>
            <a:r>
              <a:rPr lang="zh-CN" altLang="en-US" b="1" smtClean="0"/>
              <a:t>）</a:t>
            </a:r>
          </a:p>
          <a:p>
            <a:pPr lvl="1"/>
            <a:r>
              <a:rPr lang="zh-CN" altLang="en-US" b="1" smtClean="0"/>
              <a:t>逆向传播</a:t>
            </a:r>
          </a:p>
          <a:p>
            <a:pPr lvl="1">
              <a:buFontTx/>
              <a:buNone/>
            </a:pPr>
            <a:r>
              <a:rPr lang="en-US" altLang="zh-CN" b="1" smtClean="0"/>
              <a:t>		      OUT[</a:t>
            </a:r>
            <a:r>
              <a:rPr lang="en-US" altLang="zh-CN" b="1" i="1" smtClean="0"/>
              <a:t>B</a:t>
            </a:r>
            <a:r>
              <a:rPr lang="en-US" altLang="zh-CN" b="1" smtClean="0"/>
              <a:t>] = </a:t>
            </a:r>
            <a:r>
              <a:rPr lang="en-US" altLang="zh-CN" b="1" smtClean="0">
                <a:sym typeface="Euclid Extra" pitchFamily="18" charset="2"/>
              </a:rPr>
              <a:t></a:t>
            </a:r>
            <a:r>
              <a:rPr lang="en-US" altLang="zh-CN" b="1" smtClean="0"/>
              <a:t> </a:t>
            </a:r>
            <a:r>
              <a:rPr lang="en-US" altLang="zh-CN" b="1" i="1" baseline="-25000" smtClean="0"/>
              <a:t>S</a:t>
            </a:r>
            <a:r>
              <a:rPr lang="zh-CN" altLang="en-US" b="1" baseline="-25000" smtClean="0"/>
              <a:t>是</a:t>
            </a:r>
            <a:r>
              <a:rPr lang="en-US" altLang="zh-CN" b="1" i="1" baseline="-25000" smtClean="0"/>
              <a:t>B</a:t>
            </a:r>
            <a:r>
              <a:rPr lang="zh-CN" altLang="en-US" b="1" baseline="-25000" smtClean="0"/>
              <a:t>的后继</a:t>
            </a:r>
            <a:r>
              <a:rPr lang="en-US" altLang="zh-CN" b="1" smtClean="0"/>
              <a:t>IN[</a:t>
            </a:r>
            <a:r>
              <a:rPr lang="en-US" altLang="zh-CN" b="1" i="1" smtClean="0"/>
              <a:t>S</a:t>
            </a:r>
            <a:r>
              <a:rPr lang="en-US" altLang="zh-CN" b="1" smtClean="0"/>
              <a:t>] </a:t>
            </a:r>
            <a:r>
              <a:rPr lang="zh-CN" altLang="en-US" b="1" smtClean="0"/>
              <a:t>（可能用</a:t>
            </a:r>
            <a:r>
              <a:rPr lang="zh-CN" altLang="en-US" b="1" smtClean="0">
                <a:sym typeface="Euclid Extra" pitchFamily="18" charset="2"/>
              </a:rPr>
              <a:t></a:t>
            </a:r>
            <a:r>
              <a:rPr lang="zh-CN" altLang="en-US" b="1" smtClean="0"/>
              <a:t>）</a:t>
            </a:r>
            <a:endParaRPr lang="en-US" altLang="zh-CN" b="1" smtClean="0"/>
          </a:p>
          <a:p>
            <a:r>
              <a:rPr lang="zh-CN" altLang="en-US" b="1" smtClean="0"/>
              <a:t>约束方程组的解通常不是唯一的</a:t>
            </a:r>
          </a:p>
          <a:p>
            <a:pPr lvl="1"/>
            <a:r>
              <a:rPr lang="zh-CN" altLang="en-US" b="1" smtClean="0"/>
              <a:t>求解的目标是要找到满足这两组约束（控制流约束和迁移约束）的最</a:t>
            </a:r>
            <a:r>
              <a:rPr lang="zh-CN" altLang="en-US" b="1" smtClean="0">
                <a:latin typeface="宋体" pitchFamily="2" charset="-122"/>
              </a:rPr>
              <a:t>“</a:t>
            </a:r>
            <a:r>
              <a:rPr lang="zh-CN" altLang="en-US" b="1" smtClean="0"/>
              <a:t>精确</a:t>
            </a:r>
            <a:r>
              <a:rPr lang="zh-CN" altLang="en-US" b="1" smtClean="0">
                <a:latin typeface="宋体" pitchFamily="2" charset="-122"/>
              </a:rPr>
              <a:t>”</a:t>
            </a:r>
            <a:r>
              <a:rPr lang="zh-CN" altLang="en-US" b="1" smtClean="0"/>
              <a:t>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02947">
                                            <p:txEl>
                                              <p:pRg st="4" end="4"/>
                                            </p:txEl>
                                          </p:spTgt>
                                        </p:tgtEl>
                                        <p:attrNameLst>
                                          <p:attrName>style.visibility</p:attrName>
                                        </p:attrNameLst>
                                      </p:cBhvr>
                                      <p:to>
                                        <p:strVal val="visible"/>
                                      </p:to>
                                    </p:set>
                                    <p:animEffect transition="in" filter="box(in)">
                                      <p:cBhvr>
                                        <p:cTn id="7" dur="500"/>
                                        <p:tgtEl>
                                          <p:spTgt spid="200294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02947">
                                            <p:txEl>
                                              <p:pRg st="5" end="5"/>
                                            </p:txEl>
                                          </p:spTgt>
                                        </p:tgtEl>
                                        <p:attrNameLst>
                                          <p:attrName>style.visibility</p:attrName>
                                        </p:attrNameLst>
                                      </p:cBhvr>
                                      <p:to>
                                        <p:strVal val="visible"/>
                                      </p:to>
                                    </p:set>
                                    <p:animEffect transition="in" filter="box(in)">
                                      <p:cBhvr>
                                        <p:cTn id="10" dur="500"/>
                                        <p:tgtEl>
                                          <p:spTgt spid="2002947">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002947">
                                            <p:txEl>
                                              <p:pRg st="6" end="6"/>
                                            </p:txEl>
                                          </p:spTgt>
                                        </p:tgtEl>
                                        <p:attrNameLst>
                                          <p:attrName>style.visibility</p:attrName>
                                        </p:attrNameLst>
                                      </p:cBhvr>
                                      <p:to>
                                        <p:strVal val="visible"/>
                                      </p:to>
                                    </p:set>
                                    <p:animEffect transition="in" filter="box(in)">
                                      <p:cBhvr>
                                        <p:cTn id="15" dur="500"/>
                                        <p:tgtEl>
                                          <p:spTgt spid="2002947">
                                            <p:txEl>
                                              <p:pRg st="6" end="6"/>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002947">
                                            <p:txEl>
                                              <p:pRg st="7" end="7"/>
                                            </p:txEl>
                                          </p:spTgt>
                                        </p:tgtEl>
                                        <p:attrNameLst>
                                          <p:attrName>style.visibility</p:attrName>
                                        </p:attrNameLst>
                                      </p:cBhvr>
                                      <p:to>
                                        <p:strVal val="visible"/>
                                      </p:to>
                                    </p:set>
                                    <p:animEffect transition="in" filter="box(in)">
                                      <p:cBhvr>
                                        <p:cTn id="18" dur="500"/>
                                        <p:tgtEl>
                                          <p:spTgt spid="2002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1654787" name="Rectangle 3"/>
          <p:cNvSpPr>
            <a:spLocks noGrp="1" noChangeArrowheads="1"/>
          </p:cNvSpPr>
          <p:nvPr>
            <p:ph idx="1"/>
          </p:nvPr>
        </p:nvSpPr>
        <p:spPr>
          <a:xfrm>
            <a:off x="287338" y="1438275"/>
            <a:ext cx="8564562" cy="5326063"/>
          </a:xfrm>
          <a:noFill/>
        </p:spPr>
        <p:txBody>
          <a:bodyPr/>
          <a:lstStyle/>
          <a:p>
            <a:pPr>
              <a:spcBef>
                <a:spcPct val="15000"/>
              </a:spcBef>
              <a:buFontTx/>
              <a:buNone/>
            </a:pPr>
            <a:r>
              <a:rPr lang="zh-CN" altLang="en-US" b="1" smtClean="0">
                <a:ea typeface="黑体" pitchFamily="2" charset="-122"/>
              </a:rPr>
              <a:t>9.</a:t>
            </a:r>
            <a:r>
              <a:rPr lang="en-US" altLang="zh-CN" b="1" smtClean="0">
                <a:ea typeface="黑体" pitchFamily="2" charset="-122"/>
              </a:rPr>
              <a:t>2.4 </a:t>
            </a:r>
            <a:r>
              <a:rPr lang="zh-CN" altLang="en-US" b="1" smtClean="0"/>
              <a:t>活跃变量</a:t>
            </a:r>
          </a:p>
          <a:p>
            <a:pPr>
              <a:spcBef>
                <a:spcPct val="15000"/>
              </a:spcBef>
            </a:pPr>
            <a:r>
              <a:rPr lang="zh-CN" altLang="en-US" b="1" smtClean="0"/>
              <a:t>定义</a:t>
            </a:r>
          </a:p>
          <a:p>
            <a:pPr lvl="1">
              <a:spcBef>
                <a:spcPct val="15000"/>
              </a:spcBef>
            </a:pPr>
            <a:r>
              <a:rPr lang="en-US" altLang="zh-CN" b="1" smtClean="0"/>
              <a:t> x</a:t>
            </a:r>
            <a:r>
              <a:rPr lang="zh-CN" altLang="en-US" b="1" smtClean="0">
                <a:latin typeface="宋体" pitchFamily="2" charset="-122"/>
              </a:rPr>
              <a:t>的值在</a:t>
            </a:r>
            <a:r>
              <a:rPr lang="en-US" altLang="zh-CN" b="1" i="1" smtClean="0"/>
              <a:t>p</a:t>
            </a:r>
            <a:r>
              <a:rPr lang="zh-CN" altLang="en-US" b="1" smtClean="0">
                <a:latin typeface="宋体" pitchFamily="2" charset="-122"/>
              </a:rPr>
              <a:t>点开始的某条执行路径上被引用，则说</a:t>
            </a:r>
            <a:r>
              <a:rPr lang="en-US" altLang="zh-CN" b="1" smtClean="0"/>
              <a:t>x</a:t>
            </a:r>
            <a:r>
              <a:rPr lang="zh-CN" altLang="en-US" b="1" smtClean="0">
                <a:latin typeface="宋体" pitchFamily="2" charset="-122"/>
              </a:rPr>
              <a:t>在</a:t>
            </a:r>
            <a:r>
              <a:rPr lang="en-US" altLang="zh-CN" b="1" i="1" smtClean="0"/>
              <a:t>p</a:t>
            </a:r>
            <a:r>
              <a:rPr lang="zh-CN" altLang="en-US" b="1" smtClean="0">
                <a:latin typeface="宋体" pitchFamily="2" charset="-122"/>
              </a:rPr>
              <a:t>点活跃，否则称</a:t>
            </a:r>
            <a:r>
              <a:rPr lang="en-US" altLang="zh-CN" b="1" smtClean="0"/>
              <a:t>x</a:t>
            </a:r>
            <a:r>
              <a:rPr lang="zh-CN" altLang="en-US" b="1" smtClean="0">
                <a:latin typeface="宋体" pitchFamily="2" charset="-122"/>
              </a:rPr>
              <a:t>在</a:t>
            </a:r>
            <a:r>
              <a:rPr lang="en-US" altLang="zh-CN" b="1" i="1" smtClean="0"/>
              <a:t>p</a:t>
            </a:r>
            <a:r>
              <a:rPr lang="zh-CN" altLang="en-US" b="1" smtClean="0">
                <a:latin typeface="宋体" pitchFamily="2" charset="-122"/>
              </a:rPr>
              <a:t>点已经死亡</a:t>
            </a:r>
          </a:p>
          <a:p>
            <a:pPr lvl="1">
              <a:spcBef>
                <a:spcPct val="15000"/>
              </a:spcBef>
            </a:pPr>
            <a:r>
              <a:rPr lang="en-US" altLang="zh-CN" b="1" i="1" smtClean="0"/>
              <a:t> </a:t>
            </a:r>
            <a:r>
              <a:rPr lang="en-US" altLang="zh-CN" b="1" smtClean="0"/>
              <a:t>IN[</a:t>
            </a:r>
            <a:r>
              <a:rPr lang="en-US" altLang="zh-CN" b="1" i="1" smtClean="0"/>
              <a:t>B</a:t>
            </a:r>
            <a:r>
              <a:rPr lang="en-US" altLang="zh-CN" b="1" smtClean="0"/>
              <a:t>]：</a:t>
            </a:r>
            <a:r>
              <a:rPr lang="zh-CN" altLang="en-US" b="1" smtClean="0"/>
              <a:t>块</a:t>
            </a:r>
            <a:r>
              <a:rPr lang="en-US" altLang="zh-CN" b="1" i="1" smtClean="0"/>
              <a:t>B</a:t>
            </a:r>
            <a:r>
              <a:rPr lang="zh-CN" altLang="en-US" b="1" smtClean="0"/>
              <a:t>开始点的活跃变量集合</a:t>
            </a:r>
          </a:p>
          <a:p>
            <a:pPr lvl="1">
              <a:spcBef>
                <a:spcPct val="15000"/>
              </a:spcBef>
            </a:pPr>
            <a:r>
              <a:rPr lang="en-US" altLang="zh-CN" b="1" i="1" smtClean="0"/>
              <a:t> </a:t>
            </a:r>
            <a:r>
              <a:rPr lang="en-US" altLang="zh-CN" b="1" smtClean="0"/>
              <a:t>OUT[</a:t>
            </a:r>
            <a:r>
              <a:rPr lang="en-US" altLang="zh-CN" b="1" i="1" smtClean="0"/>
              <a:t>B</a:t>
            </a:r>
            <a:r>
              <a:rPr lang="en-US" altLang="zh-CN" b="1" smtClean="0"/>
              <a:t>]：</a:t>
            </a:r>
            <a:r>
              <a:rPr lang="zh-CN" altLang="en-US" b="1" smtClean="0"/>
              <a:t>块</a:t>
            </a:r>
            <a:r>
              <a:rPr lang="en-US" altLang="zh-CN" b="1" i="1" smtClean="0"/>
              <a:t>B</a:t>
            </a:r>
            <a:r>
              <a:rPr lang="zh-CN" altLang="en-US" b="1" smtClean="0"/>
              <a:t>结束点的活跃变量集合</a:t>
            </a:r>
          </a:p>
          <a:p>
            <a:pPr lvl="1">
              <a:spcBef>
                <a:spcPct val="15000"/>
              </a:spcBef>
            </a:pPr>
            <a:r>
              <a:rPr lang="en-US" altLang="zh-CN" b="1" i="1" smtClean="0"/>
              <a:t> use</a:t>
            </a:r>
            <a:r>
              <a:rPr lang="en-US" altLang="zh-CN" b="1" i="1" baseline="-25000" smtClean="0"/>
              <a:t>B</a:t>
            </a:r>
            <a:r>
              <a:rPr lang="en-US" altLang="zh-CN" b="1" smtClean="0"/>
              <a:t>：</a:t>
            </a:r>
            <a:r>
              <a:rPr lang="zh-CN" altLang="en-US" b="1" smtClean="0"/>
              <a:t>块</a:t>
            </a:r>
            <a:r>
              <a:rPr lang="en-US" altLang="zh-CN" b="1" i="1" smtClean="0"/>
              <a:t>B</a:t>
            </a:r>
            <a:r>
              <a:rPr lang="zh-CN" altLang="en-US" b="1" smtClean="0"/>
              <a:t>中有引用且在引用前无定值的变量集</a:t>
            </a:r>
          </a:p>
          <a:p>
            <a:pPr lvl="1">
              <a:spcBef>
                <a:spcPct val="15000"/>
              </a:spcBef>
            </a:pPr>
            <a:r>
              <a:rPr lang="en-US" altLang="zh-CN" b="1" i="1" smtClean="0"/>
              <a:t> def</a:t>
            </a:r>
            <a:r>
              <a:rPr lang="en-US" altLang="zh-CN" b="1" i="1" baseline="-25000" smtClean="0"/>
              <a:t>B</a:t>
            </a:r>
            <a:r>
              <a:rPr lang="en-US" altLang="zh-CN" b="1" smtClean="0"/>
              <a:t>：</a:t>
            </a:r>
            <a:r>
              <a:rPr lang="zh-CN" altLang="en-US" b="1" smtClean="0"/>
              <a:t>块</a:t>
            </a:r>
            <a:r>
              <a:rPr lang="en-US" altLang="zh-CN" b="1" i="1" smtClean="0"/>
              <a:t>B</a:t>
            </a:r>
            <a:r>
              <a:rPr lang="zh-CN" altLang="en-US" b="1" smtClean="0"/>
              <a:t>中有定值的变量集</a:t>
            </a:r>
          </a:p>
          <a:p>
            <a:pPr>
              <a:spcBef>
                <a:spcPct val="15000"/>
              </a:spcBef>
            </a:pPr>
            <a:r>
              <a:rPr lang="zh-CN" altLang="en-US" b="1" smtClean="0">
                <a:latin typeface="宋体" pitchFamily="2" charset="-122"/>
              </a:rPr>
              <a:t>应用</a:t>
            </a:r>
          </a:p>
          <a:p>
            <a:pPr lvl="1">
              <a:spcBef>
                <a:spcPct val="15000"/>
              </a:spcBef>
            </a:pPr>
            <a:r>
              <a:rPr lang="zh-CN" altLang="en-US" b="1" smtClean="0"/>
              <a:t> 一种重要应用就是基本块的寄存器分配</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54787">
                                            <p:txEl>
                                              <p:pRg st="3" end="3"/>
                                            </p:txEl>
                                          </p:spTgt>
                                        </p:tgtEl>
                                        <p:attrNameLst>
                                          <p:attrName>style.visibility</p:attrName>
                                        </p:attrNameLst>
                                      </p:cBhvr>
                                      <p:to>
                                        <p:strVal val="visible"/>
                                      </p:to>
                                    </p:set>
                                    <p:animEffect transition="in" filter="box(in)">
                                      <p:cBhvr>
                                        <p:cTn id="7" dur="500"/>
                                        <p:tgtEl>
                                          <p:spTgt spid="165478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54787">
                                            <p:txEl>
                                              <p:pRg st="4" end="4"/>
                                            </p:txEl>
                                          </p:spTgt>
                                        </p:tgtEl>
                                        <p:attrNameLst>
                                          <p:attrName>style.visibility</p:attrName>
                                        </p:attrNameLst>
                                      </p:cBhvr>
                                      <p:to>
                                        <p:strVal val="visible"/>
                                      </p:to>
                                    </p:set>
                                    <p:animEffect transition="in" filter="box(in)">
                                      <p:cBhvr>
                                        <p:cTn id="10" dur="500"/>
                                        <p:tgtEl>
                                          <p:spTgt spid="1654787">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54787">
                                            <p:txEl>
                                              <p:pRg st="5" end="5"/>
                                            </p:txEl>
                                          </p:spTgt>
                                        </p:tgtEl>
                                        <p:attrNameLst>
                                          <p:attrName>style.visibility</p:attrName>
                                        </p:attrNameLst>
                                      </p:cBhvr>
                                      <p:to>
                                        <p:strVal val="visible"/>
                                      </p:to>
                                    </p:set>
                                    <p:animEffect transition="in" filter="box(in)">
                                      <p:cBhvr>
                                        <p:cTn id="13" dur="500"/>
                                        <p:tgtEl>
                                          <p:spTgt spid="1654787">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654787">
                                            <p:txEl>
                                              <p:pRg st="6" end="6"/>
                                            </p:txEl>
                                          </p:spTgt>
                                        </p:tgtEl>
                                        <p:attrNameLst>
                                          <p:attrName>style.visibility</p:attrName>
                                        </p:attrNameLst>
                                      </p:cBhvr>
                                      <p:to>
                                        <p:strVal val="visible"/>
                                      </p:to>
                                    </p:set>
                                    <p:animEffect transition="in" filter="box(in)">
                                      <p:cBhvr>
                                        <p:cTn id="16" dur="500"/>
                                        <p:tgtEl>
                                          <p:spTgt spid="1654787">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654787">
                                            <p:txEl>
                                              <p:pRg st="7" end="7"/>
                                            </p:txEl>
                                          </p:spTgt>
                                        </p:tgtEl>
                                        <p:attrNameLst>
                                          <p:attrName>style.visibility</p:attrName>
                                        </p:attrNameLst>
                                      </p:cBhvr>
                                      <p:to>
                                        <p:strVal val="visible"/>
                                      </p:to>
                                    </p:set>
                                    <p:animEffect transition="in" filter="box(in)">
                                      <p:cBhvr>
                                        <p:cTn id="21" dur="500"/>
                                        <p:tgtEl>
                                          <p:spTgt spid="1654787">
                                            <p:txEl>
                                              <p:pRg st="7" end="7"/>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654787">
                                            <p:txEl>
                                              <p:pRg st="8" end="8"/>
                                            </p:txEl>
                                          </p:spTgt>
                                        </p:tgtEl>
                                        <p:attrNameLst>
                                          <p:attrName>style.visibility</p:attrName>
                                        </p:attrNameLst>
                                      </p:cBhvr>
                                      <p:to>
                                        <p:strVal val="visible"/>
                                      </p:to>
                                    </p:set>
                                    <p:animEffect transition="in" filter="box(in)">
                                      <p:cBhvr>
                                        <p:cTn id="24" dur="500"/>
                                        <p:tgtEl>
                                          <p:spTgt spid="16547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7171" name="Rectangle 3"/>
          <p:cNvSpPr>
            <a:spLocks noGrp="1" noChangeArrowheads="1"/>
          </p:cNvSpPr>
          <p:nvPr>
            <p:ph idx="1"/>
          </p:nvPr>
        </p:nvSpPr>
        <p:spPr>
          <a:xfrm>
            <a:off x="287338" y="1438275"/>
            <a:ext cx="8564562" cy="5038725"/>
          </a:xfrm>
          <a:noFill/>
        </p:spPr>
        <p:txBody>
          <a:bodyPr/>
          <a:lstStyle/>
          <a:p>
            <a:pPr>
              <a:lnSpc>
                <a:spcPct val="90000"/>
              </a:lnSpc>
              <a:buFontTx/>
              <a:buNone/>
            </a:pPr>
            <a:r>
              <a:rPr lang="en-US" altLang="zh-CN" b="1" smtClean="0"/>
              <a:t>9.1.2  </a:t>
            </a:r>
            <a:r>
              <a:rPr lang="zh-CN" altLang="en-US" b="1" smtClean="0"/>
              <a:t>一个实例</a:t>
            </a:r>
          </a:p>
          <a:p>
            <a:pPr>
              <a:lnSpc>
                <a:spcPct val="90000"/>
              </a:lnSpc>
              <a:buFontTx/>
              <a:buNone/>
            </a:pPr>
            <a:r>
              <a:rPr lang="en-US" altLang="zh-CN" sz="2800" b="1" smtClean="0"/>
              <a:t>i = m </a:t>
            </a:r>
            <a:r>
              <a:rPr lang="en-US" altLang="zh-CN" sz="2800" b="1" smtClean="0">
                <a:sym typeface="Symbol" pitchFamily="18" charset="2"/>
              </a:rPr>
              <a:t></a:t>
            </a:r>
            <a:r>
              <a:rPr lang="en-US" altLang="zh-CN" sz="2800" b="1" smtClean="0"/>
              <a:t>1; j = n; v = a[n];		(9)  j = j </a:t>
            </a:r>
            <a:r>
              <a:rPr lang="en-US" altLang="zh-CN" sz="2800" b="1" smtClean="0">
                <a:sym typeface="Symbol" pitchFamily="18" charset="2"/>
              </a:rPr>
              <a:t></a:t>
            </a:r>
            <a:r>
              <a:rPr lang="en-US" altLang="zh-CN" sz="2800" b="1" smtClean="0"/>
              <a:t>1 </a:t>
            </a:r>
          </a:p>
          <a:p>
            <a:pPr>
              <a:lnSpc>
                <a:spcPct val="90000"/>
              </a:lnSpc>
              <a:buFontTx/>
              <a:buNone/>
            </a:pPr>
            <a:r>
              <a:rPr lang="en-US" altLang="zh-CN" sz="2800" b="1" smtClean="0"/>
              <a:t>while (1) {				(10) t</a:t>
            </a:r>
            <a:r>
              <a:rPr lang="en-US" altLang="zh-CN" sz="2800" b="1" baseline="-30000" smtClean="0"/>
              <a:t>4</a:t>
            </a:r>
            <a:r>
              <a:rPr lang="en-US" altLang="zh-CN" sz="2800" b="1" smtClean="0"/>
              <a:t> = 4 </a:t>
            </a:r>
            <a:r>
              <a:rPr lang="en-US" altLang="zh-CN" sz="2800" b="1" smtClean="0">
                <a:sym typeface="Symbol" pitchFamily="18" charset="2"/>
              </a:rPr>
              <a:t></a:t>
            </a:r>
            <a:r>
              <a:rPr lang="en-US" altLang="zh-CN" sz="2800" b="1" smtClean="0"/>
              <a:t> j </a:t>
            </a:r>
          </a:p>
          <a:p>
            <a:pPr>
              <a:lnSpc>
                <a:spcPct val="90000"/>
              </a:lnSpc>
              <a:buFontTx/>
              <a:buNone/>
            </a:pPr>
            <a:r>
              <a:rPr lang="en-US" altLang="zh-CN" sz="2800" b="1" smtClean="0"/>
              <a:t> do i = i +1; while(a[i]&lt;v);	(11) t</a:t>
            </a:r>
            <a:r>
              <a:rPr lang="en-US" altLang="zh-CN" sz="2800" b="1" baseline="-30000" smtClean="0"/>
              <a:t>5</a:t>
            </a:r>
            <a:r>
              <a:rPr lang="en-US" altLang="zh-CN" sz="2800" b="1" smtClean="0"/>
              <a:t> = a[t</a:t>
            </a:r>
            <a:r>
              <a:rPr lang="en-US" altLang="zh-CN" sz="2800" b="1" baseline="-30000" smtClean="0"/>
              <a:t>4</a:t>
            </a:r>
            <a:r>
              <a:rPr lang="en-US" altLang="zh-CN" sz="2800" b="1" smtClean="0"/>
              <a:t>]	 </a:t>
            </a:r>
          </a:p>
          <a:p>
            <a:pPr>
              <a:lnSpc>
                <a:spcPct val="90000"/>
              </a:lnSpc>
              <a:buFontTx/>
              <a:buNone/>
            </a:pPr>
            <a:r>
              <a:rPr lang="en-US" altLang="zh-CN" sz="2800" b="1" smtClean="0"/>
              <a:t> do j =j </a:t>
            </a:r>
            <a:r>
              <a:rPr lang="en-US" altLang="zh-CN" sz="2800" b="1" smtClean="0">
                <a:sym typeface="Symbol" pitchFamily="18" charset="2"/>
              </a:rPr>
              <a:t></a:t>
            </a:r>
            <a:r>
              <a:rPr lang="en-US" altLang="zh-CN" sz="2800" b="1" smtClean="0"/>
              <a:t>1;while (a[j]&gt;v);	(12) if t</a:t>
            </a:r>
            <a:r>
              <a:rPr lang="en-US" altLang="zh-CN" sz="2800" b="1" baseline="-30000" smtClean="0"/>
              <a:t>5</a:t>
            </a:r>
            <a:r>
              <a:rPr lang="en-US" altLang="zh-CN" sz="2800" b="1" smtClean="0"/>
              <a:t>&gt;v goto (9) </a:t>
            </a:r>
          </a:p>
          <a:p>
            <a:pPr>
              <a:lnSpc>
                <a:spcPct val="90000"/>
              </a:lnSpc>
              <a:buFontTx/>
              <a:buNone/>
            </a:pPr>
            <a:r>
              <a:rPr lang="en-US" altLang="zh-CN" sz="2800" b="1" smtClean="0"/>
              <a:t> if (i &gt;= j) break;			(13) if i &gt;=j goto (23) </a:t>
            </a:r>
          </a:p>
          <a:p>
            <a:pPr>
              <a:lnSpc>
                <a:spcPct val="90000"/>
              </a:lnSpc>
              <a:buFontTx/>
              <a:buNone/>
            </a:pPr>
            <a:r>
              <a:rPr lang="en-US" altLang="zh-CN" sz="2800" b="1" smtClean="0"/>
              <a:t> x=a[i]; a[i]=a[j]; a[j]=x;	(14) t</a:t>
            </a:r>
            <a:r>
              <a:rPr lang="en-US" altLang="zh-CN" sz="2800" b="1" baseline="-30000" smtClean="0"/>
              <a:t>6</a:t>
            </a:r>
            <a:r>
              <a:rPr lang="en-US" altLang="zh-CN" sz="2800" b="1" smtClean="0"/>
              <a:t> = 4 </a:t>
            </a:r>
            <a:r>
              <a:rPr lang="en-US" altLang="zh-CN" sz="2800" b="1" smtClean="0">
                <a:sym typeface="Symbol" pitchFamily="18" charset="2"/>
              </a:rPr>
              <a:t></a:t>
            </a:r>
            <a:r>
              <a:rPr lang="en-US" altLang="zh-CN" sz="2800" b="1" smtClean="0"/>
              <a:t> i</a:t>
            </a:r>
          </a:p>
          <a:p>
            <a:pPr>
              <a:lnSpc>
                <a:spcPct val="90000"/>
              </a:lnSpc>
              <a:buFontTx/>
              <a:buNone/>
            </a:pPr>
            <a:r>
              <a:rPr lang="en-US" altLang="zh-CN" sz="2800" b="1" smtClean="0"/>
              <a:t>}						(15 ) x = a[t</a:t>
            </a:r>
            <a:r>
              <a:rPr lang="en-US" altLang="zh-CN" sz="2800" b="1" baseline="-30000" smtClean="0"/>
              <a:t>6</a:t>
            </a:r>
            <a:r>
              <a:rPr lang="en-US" altLang="zh-CN" sz="2800" b="1" smtClean="0"/>
              <a:t>]</a:t>
            </a:r>
          </a:p>
          <a:p>
            <a:pPr>
              <a:lnSpc>
                <a:spcPct val="90000"/>
              </a:lnSpc>
              <a:buFontTx/>
              <a:buNone/>
            </a:pPr>
            <a:r>
              <a:rPr lang="en-US" altLang="zh-CN" sz="2800" b="1" smtClean="0"/>
              <a:t>x=a[i]; a[i]=a[n]; a[n]=x;	.  .  .</a:t>
            </a:r>
          </a:p>
          <a:p>
            <a:pPr>
              <a:lnSpc>
                <a:spcPct val="90000"/>
              </a:lnSpc>
              <a:buFontTx/>
              <a:buNone/>
            </a:pPr>
            <a:r>
              <a:rPr lang="zh-CN" altLang="en-US" sz="2800" b="1" smtClean="0"/>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62467" name="Rectangle 3"/>
          <p:cNvSpPr>
            <a:spLocks noGrp="1" noChangeArrowheads="1"/>
          </p:cNvSpPr>
          <p:nvPr>
            <p:ph idx="1"/>
          </p:nvPr>
        </p:nvSpPr>
        <p:spPr>
          <a:xfrm>
            <a:off x="287338" y="1438275"/>
            <a:ext cx="8564562" cy="5181600"/>
          </a:xfrm>
          <a:noFill/>
        </p:spPr>
        <p:txBody>
          <a:bodyPr/>
          <a:lstStyle/>
          <a:p>
            <a:pPr>
              <a:spcBef>
                <a:spcPct val="10000"/>
              </a:spcBef>
              <a:buFontTx/>
              <a:buNone/>
            </a:pPr>
            <a:r>
              <a:rPr lang="zh-CN" altLang="en-US" b="1" smtClean="0">
                <a:ea typeface="黑体" pitchFamily="2" charset="-122"/>
              </a:rPr>
              <a:t>9.</a:t>
            </a:r>
            <a:r>
              <a:rPr lang="en-US" altLang="zh-CN" b="1" smtClean="0">
                <a:ea typeface="黑体" pitchFamily="2" charset="-122"/>
              </a:rPr>
              <a:t>2.4 </a:t>
            </a:r>
            <a:r>
              <a:rPr lang="zh-CN" altLang="en-US" b="1" smtClean="0"/>
              <a:t>活跃变量</a:t>
            </a:r>
          </a:p>
          <a:p>
            <a:pPr>
              <a:spcBef>
                <a:spcPct val="10000"/>
              </a:spcBef>
            </a:pPr>
            <a:r>
              <a:rPr lang="zh-CN" altLang="en-US" b="1" smtClean="0"/>
              <a:t>例</a:t>
            </a:r>
          </a:p>
          <a:p>
            <a:pPr lvl="1">
              <a:spcBef>
                <a:spcPct val="10000"/>
              </a:spcBef>
            </a:pPr>
            <a:r>
              <a:rPr lang="en-US" altLang="zh-CN" b="1" i="1" smtClean="0"/>
              <a:t> use</a:t>
            </a:r>
            <a:r>
              <a:rPr lang="en-US" altLang="zh-CN" b="1" smtClean="0"/>
              <a:t>[</a:t>
            </a:r>
            <a:r>
              <a:rPr lang="en-US" altLang="zh-CN" b="1" i="1" smtClean="0"/>
              <a:t>B</a:t>
            </a:r>
            <a:r>
              <a:rPr lang="en-US" altLang="zh-CN" b="1" baseline="-25000" smtClean="0"/>
              <a:t>2</a:t>
            </a:r>
            <a:r>
              <a:rPr lang="en-US" altLang="zh-CN" b="1" smtClean="0"/>
              <a:t>] = { i, j }</a:t>
            </a:r>
            <a:endParaRPr lang="zh-CN" altLang="en-US" b="1" smtClean="0"/>
          </a:p>
          <a:p>
            <a:pPr lvl="1">
              <a:spcBef>
                <a:spcPct val="10000"/>
              </a:spcBef>
            </a:pPr>
            <a:r>
              <a:rPr lang="en-US" altLang="zh-CN" b="1" i="1" smtClean="0"/>
              <a:t>def</a:t>
            </a:r>
            <a:r>
              <a:rPr lang="en-US" altLang="zh-CN" b="1" smtClean="0"/>
              <a:t>[</a:t>
            </a:r>
            <a:r>
              <a:rPr lang="en-US" altLang="zh-CN" b="1" i="1" smtClean="0"/>
              <a:t>B</a:t>
            </a:r>
            <a:r>
              <a:rPr lang="en-US" altLang="zh-CN" b="1" baseline="-25000" smtClean="0"/>
              <a:t>2</a:t>
            </a:r>
            <a:r>
              <a:rPr lang="en-US" altLang="zh-CN" b="1" smtClean="0"/>
              <a:t>] = { i, j }</a:t>
            </a:r>
            <a:endParaRPr lang="zh-CN" altLang="en-US" b="1" smtClean="0"/>
          </a:p>
        </p:txBody>
      </p:sp>
      <p:grpSp>
        <p:nvGrpSpPr>
          <p:cNvPr id="62468" name="Group 4"/>
          <p:cNvGrpSpPr>
            <a:grpSpLocks/>
          </p:cNvGrpSpPr>
          <p:nvPr/>
        </p:nvGrpSpPr>
        <p:grpSpPr bwMode="auto">
          <a:xfrm>
            <a:off x="5364163" y="2349500"/>
            <a:ext cx="3290887" cy="4038600"/>
            <a:chOff x="1488" y="1104"/>
            <a:chExt cx="2073" cy="2544"/>
          </a:xfrm>
        </p:grpSpPr>
        <p:graphicFrame>
          <p:nvGraphicFramePr>
            <p:cNvPr id="62469" name="Object 5"/>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62488" name="公式" r:id="rId4" imgW="114151" imgH="215619" progId="Equation.3">
                    <p:embed/>
                  </p:oleObj>
                </mc:Choice>
                <mc:Fallback>
                  <p:oleObj name="公式" r:id="rId4" imgW="114151" imgH="21561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0" name="Object 6"/>
            <p:cNvGraphicFramePr>
              <a:graphicFrameLocks noChangeAspect="1"/>
            </p:cNvGraphicFramePr>
            <p:nvPr/>
          </p:nvGraphicFramePr>
          <p:xfrm>
            <a:off x="3276" y="2092"/>
            <a:ext cx="72" cy="136"/>
          </p:xfrm>
          <a:graphic>
            <a:graphicData uri="http://schemas.openxmlformats.org/presentationml/2006/ole">
              <mc:AlternateContent xmlns:mc="http://schemas.openxmlformats.org/markup-compatibility/2006">
                <mc:Choice xmlns:v="urn:schemas-microsoft-com:vml" Requires="v">
                  <p:oleObj spid="_x0000_s62489" name="公式" r:id="rId6" imgW="114151" imgH="215619" progId="Equation.3">
                    <p:embed/>
                  </p:oleObj>
                </mc:Choice>
                <mc:Fallback>
                  <p:oleObj name="公式" r:id="rId6" imgW="114151" imgH="21561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1" name="Rectangle 7"/>
            <p:cNvSpPr>
              <a:spLocks noChangeArrowheads="1"/>
            </p:cNvSpPr>
            <p:nvPr/>
          </p:nvSpPr>
          <p:spPr bwMode="auto">
            <a:xfrm>
              <a:off x="1837" y="1170"/>
              <a:ext cx="1284" cy="5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1</a:t>
              </a:r>
              <a:r>
                <a:rPr lang="en-US" altLang="zh-CN" sz="2400"/>
                <a:t>:  i = m </a:t>
              </a:r>
              <a:r>
                <a:rPr lang="en-US" altLang="zh-CN" sz="2400">
                  <a:sym typeface="Symbol" pitchFamily="18" charset="2"/>
                </a:rPr>
                <a:t></a:t>
              </a:r>
              <a:r>
                <a:rPr lang="en-US" altLang="zh-CN" sz="2400"/>
                <a:t>1</a:t>
              </a:r>
            </a:p>
            <a:p>
              <a:pPr algn="just">
                <a:lnSpc>
                  <a:spcPct val="80000"/>
                </a:lnSpc>
              </a:pPr>
              <a:r>
                <a:rPr lang="en-US" altLang="zh-CN" sz="2400" i="1"/>
                <a:t>d</a:t>
              </a:r>
              <a:r>
                <a:rPr lang="en-US" altLang="zh-CN" sz="2400" baseline="-25000"/>
                <a:t>2</a:t>
              </a:r>
              <a:r>
                <a:rPr lang="en-US" altLang="zh-CN" sz="2400"/>
                <a:t>:  j = n</a:t>
              </a:r>
            </a:p>
            <a:p>
              <a:pPr algn="just">
                <a:lnSpc>
                  <a:spcPct val="80000"/>
                </a:lnSpc>
              </a:pPr>
              <a:r>
                <a:rPr lang="en-US" altLang="zh-CN" sz="2400" i="1"/>
                <a:t>d</a:t>
              </a:r>
              <a:r>
                <a:rPr lang="en-US" altLang="zh-CN" sz="2400" baseline="-25000"/>
                <a:t>3</a:t>
              </a:r>
              <a:r>
                <a:rPr lang="en-US" altLang="zh-CN" sz="2400"/>
                <a:t>:  a = u1</a:t>
              </a:r>
            </a:p>
          </p:txBody>
        </p:sp>
        <p:sp>
          <p:nvSpPr>
            <p:cNvPr id="62472" name="Rectangle 8"/>
            <p:cNvSpPr>
              <a:spLocks noChangeArrowheads="1"/>
            </p:cNvSpPr>
            <p:nvPr/>
          </p:nvSpPr>
          <p:spPr bwMode="auto">
            <a:xfrm>
              <a:off x="3168" y="1104"/>
              <a:ext cx="39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1</a:t>
              </a:r>
              <a:endParaRPr lang="en-US" altLang="zh-CN" sz="2400"/>
            </a:p>
          </p:txBody>
        </p:sp>
        <p:sp>
          <p:nvSpPr>
            <p:cNvPr id="62473" name="Rectangle 9"/>
            <p:cNvSpPr>
              <a:spLocks noChangeArrowheads="1"/>
            </p:cNvSpPr>
            <p:nvPr/>
          </p:nvSpPr>
          <p:spPr bwMode="auto">
            <a:xfrm>
              <a:off x="3120" y="196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62474" name="Line 10"/>
            <p:cNvSpPr>
              <a:spLocks noChangeShapeType="1"/>
            </p:cNvSpPr>
            <p:nvPr/>
          </p:nvSpPr>
          <p:spPr bwMode="auto">
            <a:xfrm>
              <a:off x="2452" y="1742"/>
              <a:ext cx="0" cy="29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2475" name="Rectangle 11"/>
            <p:cNvSpPr>
              <a:spLocks noChangeArrowheads="1"/>
            </p:cNvSpPr>
            <p:nvPr/>
          </p:nvSpPr>
          <p:spPr bwMode="auto">
            <a:xfrm>
              <a:off x="1697" y="3384"/>
              <a:ext cx="1307" cy="26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7</a:t>
              </a:r>
              <a:r>
                <a:rPr lang="en-US" altLang="zh-CN" sz="2400"/>
                <a:t>:  i = u3</a:t>
              </a:r>
              <a:endParaRPr lang="en-US" altLang="zh-CN" sz="2400" baseline="-25000"/>
            </a:p>
          </p:txBody>
        </p:sp>
        <p:sp>
          <p:nvSpPr>
            <p:cNvPr id="62476" name="Rectangle 12"/>
            <p:cNvSpPr>
              <a:spLocks noChangeArrowheads="1"/>
            </p:cNvSpPr>
            <p:nvPr/>
          </p:nvSpPr>
          <p:spPr bwMode="auto">
            <a:xfrm>
              <a:off x="3072" y="3264"/>
              <a:ext cx="35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62477" name="Rectangle 13"/>
            <p:cNvSpPr>
              <a:spLocks noChangeArrowheads="1"/>
            </p:cNvSpPr>
            <p:nvPr/>
          </p:nvSpPr>
          <p:spPr bwMode="auto">
            <a:xfrm>
              <a:off x="1776" y="2016"/>
              <a:ext cx="1306" cy="4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80000"/>
                </a:lnSpc>
              </a:pPr>
              <a:r>
                <a:rPr lang="en-US" altLang="zh-CN" sz="2400" i="1"/>
                <a:t>d</a:t>
              </a:r>
              <a:r>
                <a:rPr lang="en-US" altLang="zh-CN" sz="2400" baseline="-25000"/>
                <a:t>4</a:t>
              </a:r>
              <a:r>
                <a:rPr lang="en-US" altLang="zh-CN" sz="2400"/>
                <a:t>:  i = i + 1</a:t>
              </a:r>
            </a:p>
            <a:p>
              <a:pPr algn="just">
                <a:lnSpc>
                  <a:spcPct val="80000"/>
                </a:lnSpc>
              </a:pPr>
              <a:r>
                <a:rPr lang="en-US" altLang="zh-CN" sz="2400" i="1"/>
                <a:t>d</a:t>
              </a:r>
              <a:r>
                <a:rPr lang="en-US" altLang="zh-CN" sz="2400" baseline="-25000"/>
                <a:t>5</a:t>
              </a:r>
              <a:r>
                <a:rPr lang="en-US" altLang="zh-CN" sz="2400"/>
                <a:t>:  j = j </a:t>
              </a:r>
              <a:r>
                <a:rPr lang="en-US" altLang="zh-CN" sz="2400">
                  <a:sym typeface="Symbol" pitchFamily="18" charset="2"/>
                </a:rPr>
                <a:t></a:t>
              </a:r>
              <a:r>
                <a:rPr lang="en-US" altLang="zh-CN" sz="2400"/>
                <a:t> 1</a:t>
              </a:r>
            </a:p>
          </p:txBody>
        </p:sp>
        <p:sp>
          <p:nvSpPr>
            <p:cNvPr id="62478" name="Rectangle 14"/>
            <p:cNvSpPr>
              <a:spLocks noChangeArrowheads="1"/>
            </p:cNvSpPr>
            <p:nvPr/>
          </p:nvSpPr>
          <p:spPr bwMode="auto">
            <a:xfrm>
              <a:off x="1488" y="2736"/>
              <a:ext cx="1296" cy="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400" i="1"/>
                <a:t>d</a:t>
              </a:r>
              <a:r>
                <a:rPr lang="en-US" altLang="zh-CN" sz="2400" baseline="-25000"/>
                <a:t>6</a:t>
              </a:r>
              <a:r>
                <a:rPr lang="en-US" altLang="zh-CN" sz="2400"/>
                <a:t>:  a = u2</a:t>
              </a:r>
            </a:p>
          </p:txBody>
        </p:sp>
        <p:sp>
          <p:nvSpPr>
            <p:cNvPr id="62479" name="Line 15"/>
            <p:cNvSpPr>
              <a:spLocks noChangeShapeType="1"/>
            </p:cNvSpPr>
            <p:nvPr/>
          </p:nvSpPr>
          <p:spPr bwMode="auto">
            <a:xfrm flipH="1">
              <a:off x="1824" y="2448"/>
              <a:ext cx="504" cy="28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2480" name="Line 16"/>
            <p:cNvSpPr>
              <a:spLocks noChangeShapeType="1"/>
            </p:cNvSpPr>
            <p:nvPr/>
          </p:nvSpPr>
          <p:spPr bwMode="auto">
            <a:xfrm>
              <a:off x="2880" y="2448"/>
              <a:ext cx="6" cy="95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2481" name="Freeform 17"/>
            <p:cNvSpPr>
              <a:spLocks/>
            </p:cNvSpPr>
            <p:nvPr/>
          </p:nvSpPr>
          <p:spPr bwMode="auto">
            <a:xfrm>
              <a:off x="3019" y="1846"/>
              <a:ext cx="525" cy="1767"/>
            </a:xfrm>
            <a:custGeom>
              <a:avLst/>
              <a:gdLst>
                <a:gd name="T0" fmla="*/ 0 w 525"/>
                <a:gd name="T1" fmla="*/ 1757 h 1767"/>
                <a:gd name="T2" fmla="*/ 283 w 525"/>
                <a:gd name="T3" fmla="*/ 1704 h 1767"/>
                <a:gd name="T4" fmla="*/ 450 w 525"/>
                <a:gd name="T5" fmla="*/ 1380 h 1767"/>
                <a:gd name="T6" fmla="*/ 502 w 525"/>
                <a:gd name="T7" fmla="*/ 908 h 1767"/>
                <a:gd name="T8" fmla="*/ 314 w 525"/>
                <a:gd name="T9" fmla="*/ 123 h 1767"/>
                <a:gd name="T10" fmla="*/ 9 w 525"/>
                <a:gd name="T11" fmla="*/ 167 h 17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5" h="1767">
                  <a:moveTo>
                    <a:pt x="0" y="1757"/>
                  </a:moveTo>
                  <a:cubicBezTo>
                    <a:pt x="47" y="1748"/>
                    <a:pt x="208" y="1767"/>
                    <a:pt x="283" y="1704"/>
                  </a:cubicBezTo>
                  <a:cubicBezTo>
                    <a:pt x="358" y="1641"/>
                    <a:pt x="414" y="1513"/>
                    <a:pt x="450" y="1380"/>
                  </a:cubicBezTo>
                  <a:cubicBezTo>
                    <a:pt x="486" y="1247"/>
                    <a:pt x="525" y="1117"/>
                    <a:pt x="502" y="908"/>
                  </a:cubicBezTo>
                  <a:cubicBezTo>
                    <a:pt x="479" y="699"/>
                    <a:pt x="396" y="246"/>
                    <a:pt x="314" y="123"/>
                  </a:cubicBezTo>
                  <a:cubicBezTo>
                    <a:pt x="232" y="0"/>
                    <a:pt x="73" y="158"/>
                    <a:pt x="9" y="16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82" name="Line 18"/>
            <p:cNvSpPr>
              <a:spLocks noChangeShapeType="1"/>
            </p:cNvSpPr>
            <p:nvPr/>
          </p:nvSpPr>
          <p:spPr bwMode="auto">
            <a:xfrm>
              <a:off x="1824" y="3072"/>
              <a:ext cx="552" cy="31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2483" name="Rectangle 19"/>
            <p:cNvSpPr>
              <a:spLocks noChangeArrowheads="1"/>
            </p:cNvSpPr>
            <p:nvPr/>
          </p:nvSpPr>
          <p:spPr bwMode="auto">
            <a:xfrm>
              <a:off x="2880" y="2688"/>
              <a:ext cx="39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1656835" name="Rectangle 3"/>
          <p:cNvSpPr>
            <a:spLocks noGrp="1" noChangeArrowheads="1"/>
          </p:cNvSpPr>
          <p:nvPr>
            <p:ph idx="1"/>
          </p:nvPr>
        </p:nvSpPr>
        <p:spPr>
          <a:xfrm>
            <a:off x="287338" y="1438275"/>
            <a:ext cx="8564562" cy="5399088"/>
          </a:xfrm>
        </p:spPr>
        <p:txBody>
          <a:bodyPr/>
          <a:lstStyle/>
          <a:p>
            <a:pPr>
              <a:buFontTx/>
              <a:buNone/>
            </a:pPr>
            <a:r>
              <a:rPr lang="zh-CN" altLang="en-US" b="1" smtClean="0">
                <a:ea typeface="黑体" pitchFamily="2" charset="-122"/>
              </a:rPr>
              <a:t>9.</a:t>
            </a:r>
            <a:r>
              <a:rPr lang="en-US" altLang="zh-CN" b="1" smtClean="0">
                <a:ea typeface="黑体" pitchFamily="2" charset="-122"/>
              </a:rPr>
              <a:t>2.4 </a:t>
            </a:r>
            <a:r>
              <a:rPr lang="zh-CN" altLang="en-US" b="1" smtClean="0"/>
              <a:t>活跃变量</a:t>
            </a:r>
          </a:p>
          <a:p>
            <a:r>
              <a:rPr lang="zh-CN" altLang="en-US" b="1" smtClean="0"/>
              <a:t>活跃变量数据流等式</a:t>
            </a:r>
          </a:p>
          <a:p>
            <a:pPr lvl="1"/>
            <a:r>
              <a:rPr lang="en-US" altLang="zh-CN" b="1" i="1" smtClean="0"/>
              <a:t> </a:t>
            </a:r>
            <a:r>
              <a:rPr lang="en-US" altLang="zh-CN" b="1" smtClean="0"/>
              <a:t>IN [</a:t>
            </a:r>
            <a:r>
              <a:rPr lang="en-US" altLang="zh-CN" b="1" i="1" smtClean="0"/>
              <a:t>B</a:t>
            </a:r>
            <a:r>
              <a:rPr lang="en-US" altLang="zh-CN" b="1" smtClean="0"/>
              <a:t>] = </a:t>
            </a:r>
            <a:r>
              <a:rPr lang="en-US" altLang="zh-CN" b="1" i="1" smtClean="0"/>
              <a:t>use</a:t>
            </a:r>
            <a:r>
              <a:rPr lang="en-US" altLang="zh-CN" b="1" i="1" baseline="-25000" smtClean="0"/>
              <a:t>B</a:t>
            </a:r>
            <a:r>
              <a:rPr lang="en-US" altLang="zh-CN" b="1" smtClean="0"/>
              <a:t> </a:t>
            </a:r>
            <a:r>
              <a:rPr lang="en-US" altLang="zh-CN" b="1" smtClean="0">
                <a:sym typeface="Symbol" pitchFamily="18" charset="2"/>
              </a:rPr>
              <a:t></a:t>
            </a:r>
            <a:r>
              <a:rPr lang="en-US" altLang="zh-CN" b="1" smtClean="0"/>
              <a:t> (OUT [</a:t>
            </a:r>
            <a:r>
              <a:rPr lang="en-US" altLang="zh-CN" b="1" i="1" smtClean="0"/>
              <a:t>B</a:t>
            </a:r>
            <a:r>
              <a:rPr lang="en-US" altLang="zh-CN" b="1" smtClean="0"/>
              <a:t>] </a:t>
            </a:r>
            <a:r>
              <a:rPr lang="en-US" altLang="zh-CN" b="1" smtClean="0">
                <a:sym typeface="Symbol" pitchFamily="18" charset="2"/>
              </a:rPr>
              <a:t></a:t>
            </a:r>
            <a:r>
              <a:rPr lang="en-US" altLang="zh-CN" b="1" smtClean="0"/>
              <a:t> </a:t>
            </a:r>
            <a:r>
              <a:rPr lang="en-US" altLang="zh-CN" b="1" i="1" smtClean="0"/>
              <a:t>def</a:t>
            </a:r>
            <a:r>
              <a:rPr lang="en-US" altLang="zh-CN" b="1" i="1" baseline="-25000" smtClean="0"/>
              <a:t>B</a:t>
            </a:r>
            <a:r>
              <a:rPr lang="en-US" altLang="zh-CN" b="1" smtClean="0"/>
              <a:t> )</a:t>
            </a:r>
            <a:endParaRPr lang="en-US" altLang="zh-CN" b="1" smtClean="0">
              <a:latin typeface="宋体" pitchFamily="2" charset="-122"/>
            </a:endParaRPr>
          </a:p>
          <a:p>
            <a:pPr lvl="1"/>
            <a:r>
              <a:rPr lang="en-US" altLang="zh-CN" b="1" i="1" smtClean="0"/>
              <a:t> </a:t>
            </a:r>
            <a:r>
              <a:rPr lang="en-US" altLang="zh-CN" b="1" smtClean="0"/>
              <a:t>OUT[</a:t>
            </a:r>
            <a:r>
              <a:rPr lang="en-US" altLang="zh-CN" b="1" i="1" smtClean="0"/>
              <a:t>B</a:t>
            </a:r>
            <a:r>
              <a:rPr lang="en-US" altLang="zh-CN" b="1" smtClean="0"/>
              <a:t>] =  </a:t>
            </a:r>
            <a:r>
              <a:rPr lang="en-US" altLang="zh-CN" b="1" smtClean="0">
                <a:sym typeface="Euclid Extra" pitchFamily="18" charset="2"/>
              </a:rPr>
              <a:t> </a:t>
            </a:r>
            <a:r>
              <a:rPr lang="en-US" altLang="zh-CN" b="1" i="1" baseline="-25000" smtClean="0"/>
              <a:t>S</a:t>
            </a:r>
            <a:r>
              <a:rPr lang="zh-CN" altLang="en-US" b="1" baseline="-25000" smtClean="0"/>
              <a:t>是</a:t>
            </a:r>
            <a:r>
              <a:rPr lang="en-US" altLang="zh-CN" b="1" i="1" baseline="-25000" smtClean="0"/>
              <a:t>B</a:t>
            </a:r>
            <a:r>
              <a:rPr lang="zh-CN" altLang="en-US" b="1" baseline="-25000" smtClean="0"/>
              <a:t>的后继</a:t>
            </a:r>
            <a:r>
              <a:rPr lang="en-US" altLang="zh-CN" b="1" smtClean="0"/>
              <a:t> IN [</a:t>
            </a:r>
            <a:r>
              <a:rPr lang="en-US" altLang="zh-CN" b="1" i="1" smtClean="0"/>
              <a:t>S</a:t>
            </a:r>
            <a:r>
              <a:rPr lang="en-US" altLang="zh-CN" b="1" smtClean="0"/>
              <a:t>]</a:t>
            </a:r>
          </a:p>
          <a:p>
            <a:pPr lvl="1"/>
            <a:r>
              <a:rPr lang="en-US" altLang="zh-CN" b="1" smtClean="0"/>
              <a:t> IN [EXIT] = </a:t>
            </a:r>
            <a:r>
              <a:rPr lang="en-US" altLang="zh-CN" b="1" smtClean="0">
                <a:sym typeface="Symbol" pitchFamily="18" charset="2"/>
              </a:rPr>
              <a:t></a:t>
            </a:r>
          </a:p>
          <a:p>
            <a:r>
              <a:rPr lang="zh-CN" altLang="en-US" b="1" smtClean="0">
                <a:sym typeface="Symbol" pitchFamily="18" charset="2"/>
              </a:rPr>
              <a:t>和到达</a:t>
            </a:r>
            <a:r>
              <a:rPr lang="en-US" altLang="zh-CN" b="1" smtClean="0">
                <a:latin typeface="宋体" pitchFamily="2" charset="-122"/>
                <a:sym typeface="Symbol" pitchFamily="18" charset="2"/>
              </a:rPr>
              <a:t>‑</a:t>
            </a:r>
            <a:r>
              <a:rPr lang="zh-CN" altLang="en-US" b="1" smtClean="0">
                <a:sym typeface="Symbol" pitchFamily="18" charset="2"/>
              </a:rPr>
              <a:t>定值等式之间的联系与区别</a:t>
            </a:r>
            <a:endParaRPr lang="en-US" altLang="zh-CN" smtClean="0">
              <a:sym typeface="Symbol" pitchFamily="18" charset="2"/>
            </a:endParaRPr>
          </a:p>
          <a:p>
            <a:pPr lvl="1"/>
            <a:r>
              <a:rPr lang="zh-CN" altLang="en-US" b="1" smtClean="0">
                <a:sym typeface="Symbol" pitchFamily="18" charset="2"/>
              </a:rPr>
              <a:t> 都以集合并算符作为它们的汇合算符</a:t>
            </a:r>
            <a:endParaRPr lang="zh-CN" altLang="en-US" smtClean="0">
              <a:sym typeface="Symbol" pitchFamily="18" charset="2"/>
            </a:endParaRPr>
          </a:p>
          <a:p>
            <a:pPr lvl="1"/>
            <a:r>
              <a:rPr lang="zh-CN" altLang="en-US" b="1" smtClean="0">
                <a:sym typeface="Symbol" pitchFamily="18" charset="2"/>
              </a:rPr>
              <a:t> 信息流动方向相反，</a:t>
            </a:r>
            <a:r>
              <a:rPr lang="en-US" altLang="zh-CN" b="1" smtClean="0">
                <a:sym typeface="Symbol" pitchFamily="18" charset="2"/>
              </a:rPr>
              <a:t>IN</a:t>
            </a:r>
            <a:r>
              <a:rPr lang="zh-CN" altLang="en-US" b="1" smtClean="0">
                <a:sym typeface="Symbol" pitchFamily="18" charset="2"/>
              </a:rPr>
              <a:t>和</a:t>
            </a:r>
            <a:r>
              <a:rPr lang="en-US" altLang="zh-CN" b="1" smtClean="0">
                <a:sym typeface="Symbol" pitchFamily="18" charset="2"/>
              </a:rPr>
              <a:t>OUT</a:t>
            </a:r>
            <a:r>
              <a:rPr lang="zh-CN" altLang="en-US" b="1" smtClean="0">
                <a:sym typeface="Symbol" pitchFamily="18" charset="2"/>
              </a:rPr>
              <a:t>的作用相互交换</a:t>
            </a:r>
            <a:endParaRPr lang="zh-CN" altLang="en-US" smtClean="0">
              <a:sym typeface="Symbol" pitchFamily="18" charset="2"/>
            </a:endParaRPr>
          </a:p>
          <a:p>
            <a:pPr lvl="1"/>
            <a:r>
              <a:rPr lang="en-US" altLang="zh-CN" i="1" smtClean="0">
                <a:sym typeface="Symbol" pitchFamily="18" charset="2"/>
              </a:rPr>
              <a:t> </a:t>
            </a:r>
            <a:r>
              <a:rPr lang="en-US" altLang="zh-CN" b="1" i="1" smtClean="0">
                <a:sym typeface="Symbol" pitchFamily="18" charset="2"/>
              </a:rPr>
              <a:t>use</a:t>
            </a:r>
            <a:r>
              <a:rPr lang="zh-CN" altLang="en-US" b="1" smtClean="0">
                <a:sym typeface="Symbol" pitchFamily="18" charset="2"/>
              </a:rPr>
              <a:t>和</a:t>
            </a:r>
            <a:r>
              <a:rPr lang="en-US" altLang="zh-CN" b="1" i="1" smtClean="0">
                <a:sym typeface="Symbol" pitchFamily="18" charset="2"/>
              </a:rPr>
              <a:t>def</a:t>
            </a:r>
            <a:r>
              <a:rPr lang="zh-CN" altLang="en-US" b="1" smtClean="0">
                <a:sym typeface="Symbol" pitchFamily="18" charset="2"/>
              </a:rPr>
              <a:t>分别取代</a:t>
            </a:r>
            <a:r>
              <a:rPr lang="en-US" altLang="zh-CN" b="1" i="1" smtClean="0">
                <a:sym typeface="Symbol" pitchFamily="18" charset="2"/>
              </a:rPr>
              <a:t>gen</a:t>
            </a:r>
            <a:r>
              <a:rPr lang="zh-CN" altLang="en-US" b="1" smtClean="0">
                <a:sym typeface="Symbol" pitchFamily="18" charset="2"/>
              </a:rPr>
              <a:t>和</a:t>
            </a:r>
            <a:r>
              <a:rPr lang="en-US" altLang="zh-CN" b="1" i="1" smtClean="0">
                <a:sym typeface="Symbol" pitchFamily="18" charset="2"/>
              </a:rPr>
              <a:t>kill</a:t>
            </a:r>
            <a:endParaRPr lang="en-US" altLang="zh-CN" b="1" smtClean="0">
              <a:sym typeface="Symbol" pitchFamily="18" charset="2"/>
            </a:endParaRPr>
          </a:p>
          <a:p>
            <a:pPr lvl="1"/>
            <a:r>
              <a:rPr lang="zh-CN" altLang="en-US" b="1" smtClean="0">
                <a:sym typeface="Symbol" pitchFamily="18" charset="2"/>
              </a:rPr>
              <a:t> 仍然需要最小解</a:t>
            </a:r>
            <a:endParaRPr lang="en-US" altLang="en-US" b="1"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56835">
                                            <p:txEl>
                                              <p:pRg st="5" end="5"/>
                                            </p:txEl>
                                          </p:spTgt>
                                        </p:tgtEl>
                                        <p:attrNameLst>
                                          <p:attrName>style.visibility</p:attrName>
                                        </p:attrNameLst>
                                      </p:cBhvr>
                                      <p:to>
                                        <p:strVal val="visible"/>
                                      </p:to>
                                    </p:set>
                                    <p:animEffect transition="in" filter="box(in)">
                                      <p:cBhvr>
                                        <p:cTn id="7" dur="500"/>
                                        <p:tgtEl>
                                          <p:spTgt spid="1656835">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56835">
                                            <p:txEl>
                                              <p:pRg st="6" end="6"/>
                                            </p:txEl>
                                          </p:spTgt>
                                        </p:tgtEl>
                                        <p:attrNameLst>
                                          <p:attrName>style.visibility</p:attrName>
                                        </p:attrNameLst>
                                      </p:cBhvr>
                                      <p:to>
                                        <p:strVal val="visible"/>
                                      </p:to>
                                    </p:set>
                                    <p:animEffect transition="in" filter="box(in)">
                                      <p:cBhvr>
                                        <p:cTn id="10" dur="500"/>
                                        <p:tgtEl>
                                          <p:spTgt spid="1656835">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56835">
                                            <p:txEl>
                                              <p:pRg st="7" end="7"/>
                                            </p:txEl>
                                          </p:spTgt>
                                        </p:tgtEl>
                                        <p:attrNameLst>
                                          <p:attrName>style.visibility</p:attrName>
                                        </p:attrNameLst>
                                      </p:cBhvr>
                                      <p:to>
                                        <p:strVal val="visible"/>
                                      </p:to>
                                    </p:set>
                                    <p:animEffect transition="in" filter="box(in)">
                                      <p:cBhvr>
                                        <p:cTn id="13" dur="500"/>
                                        <p:tgtEl>
                                          <p:spTgt spid="1656835">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656835">
                                            <p:txEl>
                                              <p:pRg st="8" end="8"/>
                                            </p:txEl>
                                          </p:spTgt>
                                        </p:tgtEl>
                                        <p:attrNameLst>
                                          <p:attrName>style.visibility</p:attrName>
                                        </p:attrNameLst>
                                      </p:cBhvr>
                                      <p:to>
                                        <p:strVal val="visible"/>
                                      </p:to>
                                    </p:set>
                                    <p:animEffect transition="in" filter="box(in)">
                                      <p:cBhvr>
                                        <p:cTn id="16" dur="500"/>
                                        <p:tgtEl>
                                          <p:spTgt spid="1656835">
                                            <p:txEl>
                                              <p:pRg st="8" end="8"/>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656835">
                                            <p:txEl>
                                              <p:pRg st="9" end="9"/>
                                            </p:txEl>
                                          </p:spTgt>
                                        </p:tgtEl>
                                        <p:attrNameLst>
                                          <p:attrName>style.visibility</p:attrName>
                                        </p:attrNameLst>
                                      </p:cBhvr>
                                      <p:to>
                                        <p:strVal val="visible"/>
                                      </p:to>
                                    </p:set>
                                    <p:animEffect transition="in" filter="box(in)">
                                      <p:cBhvr>
                                        <p:cTn id="19" dur="500"/>
                                        <p:tgtEl>
                                          <p:spTgt spid="16568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64515" name="Rectangle 3"/>
          <p:cNvSpPr>
            <a:spLocks noGrp="1" noChangeArrowheads="1"/>
          </p:cNvSpPr>
          <p:nvPr>
            <p:ph idx="1"/>
          </p:nvPr>
        </p:nvSpPr>
        <p:spPr>
          <a:xfrm>
            <a:off x="287338" y="1438275"/>
            <a:ext cx="8564562" cy="5326063"/>
          </a:xfrm>
          <a:noFill/>
        </p:spPr>
        <p:txBody>
          <a:bodyPr/>
          <a:lstStyle/>
          <a:p>
            <a:pPr>
              <a:buFontTx/>
              <a:buNone/>
            </a:pPr>
            <a:r>
              <a:rPr lang="zh-CN" altLang="en-US" b="1" smtClean="0">
                <a:ea typeface="黑体" pitchFamily="2" charset="-122"/>
              </a:rPr>
              <a:t>9.</a:t>
            </a:r>
            <a:r>
              <a:rPr lang="en-US" altLang="zh-CN" b="1" smtClean="0">
                <a:ea typeface="黑体" pitchFamily="2" charset="-122"/>
              </a:rPr>
              <a:t>2.5 </a:t>
            </a:r>
            <a:r>
              <a:rPr lang="zh-CN" altLang="en-US" b="1" smtClean="0"/>
              <a:t>可用表达式</a:t>
            </a:r>
            <a:endParaRPr lang="zh-CN" altLang="en-US" b="1" i="1" smtClean="0"/>
          </a:p>
          <a:p>
            <a:pPr>
              <a:buFontTx/>
              <a:buNone/>
            </a:pPr>
            <a:r>
              <a:rPr lang="en-US" altLang="zh-CN" b="1" smtClean="0"/>
              <a:t>     x = y + z	   x = y + z	 	x = y + z</a:t>
            </a:r>
          </a:p>
          <a:p>
            <a:pPr>
              <a:buFontTx/>
              <a:buNone/>
            </a:pPr>
            <a:r>
              <a:rPr lang="en-US" altLang="zh-CN" b="1" smtClean="0"/>
              <a:t>         .		       .			      .</a:t>
            </a:r>
          </a:p>
          <a:p>
            <a:pPr>
              <a:buFontTx/>
              <a:buNone/>
            </a:pPr>
            <a:r>
              <a:rPr lang="en-US" altLang="zh-CN" b="1" smtClean="0"/>
              <a:t>         .		   y = …	      	z = …</a:t>
            </a:r>
          </a:p>
          <a:p>
            <a:pPr>
              <a:buFontTx/>
              <a:buNone/>
            </a:pPr>
            <a:r>
              <a:rPr lang="en-US" altLang="zh-CN" b="1" smtClean="0"/>
              <a:t>		.		       .		     	      .         </a:t>
            </a:r>
          </a:p>
          <a:p>
            <a:pPr>
              <a:buFontTx/>
              <a:buNone/>
            </a:pPr>
            <a:r>
              <a:rPr lang="en-US" altLang="zh-CN" b="1" i="1" smtClean="0">
                <a:solidFill>
                  <a:srgbClr val="00FF00"/>
                </a:solidFill>
              </a:rPr>
              <a:t>p</a:t>
            </a:r>
            <a:r>
              <a:rPr lang="en-US" altLang="zh-CN" b="1" i="1" smtClean="0"/>
              <a:t>    		       </a:t>
            </a:r>
            <a:r>
              <a:rPr lang="en-US" altLang="zh-CN" b="1" i="1" smtClean="0">
                <a:solidFill>
                  <a:srgbClr val="00FF00"/>
                </a:solidFill>
              </a:rPr>
              <a:t>p</a:t>
            </a:r>
            <a:r>
              <a:rPr lang="en-US" altLang="zh-CN" b="1" i="1" smtClean="0"/>
              <a:t>		     </a:t>
            </a:r>
            <a:r>
              <a:rPr lang="en-US" altLang="zh-CN" b="1" i="1" smtClean="0">
                <a:solidFill>
                  <a:srgbClr val="00FF00"/>
                </a:solidFill>
              </a:rPr>
              <a:t>p</a:t>
            </a:r>
          </a:p>
          <a:p>
            <a:pPr>
              <a:buFontTx/>
              <a:buNone/>
            </a:pPr>
            <a:endParaRPr lang="en-US" altLang="zh-CN" b="1" smtClean="0"/>
          </a:p>
          <a:p>
            <a:pPr>
              <a:buFontTx/>
              <a:buNone/>
            </a:pPr>
            <a:r>
              <a:rPr lang="en-US" altLang="zh-CN" b="1" smtClean="0"/>
              <a:t>y + z</a:t>
            </a:r>
            <a:r>
              <a:rPr lang="zh-CN" altLang="en-US" b="1" smtClean="0"/>
              <a:t> 在</a:t>
            </a:r>
            <a:r>
              <a:rPr lang="en-US" altLang="zh-CN" b="1" i="1" smtClean="0"/>
              <a:t>p</a:t>
            </a:r>
            <a:r>
              <a:rPr lang="zh-CN" altLang="en-US" b="1" smtClean="0"/>
              <a:t>点</a:t>
            </a:r>
            <a:r>
              <a:rPr lang="zh-CN" altLang="en-US" b="1" i="1" smtClean="0"/>
              <a:t>	 </a:t>
            </a:r>
            <a:r>
              <a:rPr lang="en-US" altLang="zh-CN" b="1" smtClean="0"/>
              <a:t>y + z</a:t>
            </a:r>
            <a:r>
              <a:rPr lang="zh-CN" altLang="en-US" b="1" smtClean="0"/>
              <a:t> 在</a:t>
            </a:r>
            <a:r>
              <a:rPr lang="en-US" altLang="zh-CN" b="1" i="1" smtClean="0"/>
              <a:t>p</a:t>
            </a:r>
            <a:r>
              <a:rPr lang="zh-CN" altLang="en-US" b="1" smtClean="0"/>
              <a:t>点</a:t>
            </a:r>
            <a:r>
              <a:rPr lang="en-US" altLang="zh-CN" b="1" i="1" smtClean="0"/>
              <a:t>	 </a:t>
            </a:r>
            <a:r>
              <a:rPr lang="en-US" altLang="zh-CN" b="1" smtClean="0"/>
              <a:t>y + z</a:t>
            </a:r>
            <a:r>
              <a:rPr lang="zh-CN" altLang="en-US" b="1" smtClean="0"/>
              <a:t> 在</a:t>
            </a:r>
            <a:r>
              <a:rPr lang="en-US" altLang="zh-CN" b="1" i="1" smtClean="0"/>
              <a:t>p</a:t>
            </a:r>
            <a:r>
              <a:rPr lang="zh-CN" altLang="en-US" b="1" smtClean="0"/>
              <a:t>点</a:t>
            </a:r>
            <a:endParaRPr lang="en-US" altLang="zh-CN" b="1" i="1" smtClean="0"/>
          </a:p>
          <a:p>
            <a:pPr>
              <a:buFontTx/>
              <a:buNone/>
            </a:pPr>
            <a:r>
              <a:rPr lang="zh-CN" altLang="en-US" b="1" smtClean="0"/>
              <a:t>可用</a:t>
            </a:r>
            <a:r>
              <a:rPr lang="zh-CN" altLang="en-US" b="1" i="1" smtClean="0"/>
              <a:t>			</a:t>
            </a:r>
            <a:r>
              <a:rPr lang="zh-CN" altLang="en-US" b="1" smtClean="0"/>
              <a:t>不可用		不可用</a:t>
            </a:r>
          </a:p>
        </p:txBody>
      </p:sp>
      <p:sp>
        <p:nvSpPr>
          <p:cNvPr id="64516" name="Rectangle 4"/>
          <p:cNvSpPr>
            <a:spLocks noChangeArrowheads="1"/>
          </p:cNvSpPr>
          <p:nvPr/>
        </p:nvSpPr>
        <p:spPr bwMode="auto">
          <a:xfrm>
            <a:off x="4572000" y="4611688"/>
            <a:ext cx="35814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endParaRPr lang="zh-CN" altLang="en-US"/>
          </a:p>
        </p:txBody>
      </p:sp>
      <p:graphicFrame>
        <p:nvGraphicFramePr>
          <p:cNvPr id="64517"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4523" name="公式" r:id="rId4" imgW="114151" imgH="215619" progId="Equation.3">
                  <p:embed/>
                </p:oleObj>
              </mc:Choice>
              <mc:Fallback>
                <p:oleObj name="公式" r:id="rId4" imgW="114151" imgH="21561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8"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4524" name="公式" r:id="rId6" imgW="114151" imgH="215619" progId="Equation.3">
                  <p:embed/>
                </p:oleObj>
              </mc:Choice>
              <mc:Fallback>
                <p:oleObj name="公式" r:id="rId6" imgW="114151" imgH="21561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65539" name="Rectangle 3"/>
          <p:cNvSpPr>
            <a:spLocks noGrp="1" noChangeArrowheads="1"/>
          </p:cNvSpPr>
          <p:nvPr>
            <p:ph idx="1"/>
          </p:nvPr>
        </p:nvSpPr>
        <p:spPr>
          <a:xfrm>
            <a:off x="287338" y="1438275"/>
            <a:ext cx="8564562" cy="5181600"/>
          </a:xfrm>
          <a:noFill/>
        </p:spPr>
        <p:txBody>
          <a:bodyPr/>
          <a:lstStyle/>
          <a:p>
            <a:pPr>
              <a:spcBef>
                <a:spcPct val="10000"/>
              </a:spcBef>
              <a:buFontTx/>
              <a:buNone/>
            </a:pPr>
            <a:r>
              <a:rPr lang="zh-CN" altLang="en-US" b="1" smtClean="0">
                <a:ea typeface="黑体" pitchFamily="2" charset="-122"/>
              </a:rPr>
              <a:t>9.</a:t>
            </a:r>
            <a:r>
              <a:rPr lang="en-US" altLang="zh-CN" b="1" smtClean="0">
                <a:ea typeface="黑体" pitchFamily="2" charset="-122"/>
              </a:rPr>
              <a:t>2.5 </a:t>
            </a:r>
            <a:r>
              <a:rPr lang="zh-CN" altLang="en-US" b="1" smtClean="0"/>
              <a:t>可用表达式</a:t>
            </a:r>
            <a:endParaRPr lang="zh-CN" altLang="en-US" b="1" i="1" smtClean="0"/>
          </a:p>
          <a:p>
            <a:pPr>
              <a:spcBef>
                <a:spcPct val="10000"/>
              </a:spcBef>
              <a:buFontTx/>
              <a:buNone/>
            </a:pPr>
            <a:r>
              <a:rPr lang="zh-CN" altLang="en-US" b="1" smtClean="0"/>
              <a:t>	下面两种情况下， </a:t>
            </a:r>
            <a:r>
              <a:rPr lang="en-US" altLang="zh-CN" b="1" smtClean="0"/>
              <a:t>4</a:t>
            </a:r>
            <a:r>
              <a:rPr lang="en-US" altLang="zh-CN" b="1" smtClean="0">
                <a:sym typeface="Symbol" pitchFamily="18" charset="2"/>
              </a:rPr>
              <a:t></a:t>
            </a:r>
            <a:r>
              <a:rPr lang="en-US" altLang="zh-CN" b="1" smtClean="0"/>
              <a:t>i</a:t>
            </a:r>
            <a:r>
              <a:rPr lang="zh-CN" altLang="en-US" b="1" smtClean="0"/>
              <a:t>在</a:t>
            </a:r>
            <a:r>
              <a:rPr lang="en-US" altLang="zh-CN" b="1" i="1" smtClean="0"/>
              <a:t>B</a:t>
            </a:r>
            <a:r>
              <a:rPr lang="en-US" altLang="zh-CN" b="1" baseline="-25000" smtClean="0"/>
              <a:t>3</a:t>
            </a:r>
            <a:r>
              <a:rPr lang="zh-CN" altLang="en-US" b="1" smtClean="0"/>
              <a:t>的入口都可用</a:t>
            </a:r>
            <a:endParaRPr lang="en-US" altLang="zh-CN" b="1" smtClean="0"/>
          </a:p>
        </p:txBody>
      </p:sp>
      <p:sp>
        <p:nvSpPr>
          <p:cNvPr id="65540" name="Rectangle 4"/>
          <p:cNvSpPr>
            <a:spLocks noChangeArrowheads="1"/>
          </p:cNvSpPr>
          <p:nvPr/>
        </p:nvSpPr>
        <p:spPr bwMode="auto">
          <a:xfrm>
            <a:off x="4572000" y="4611688"/>
            <a:ext cx="35814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a:endParaRPr lang="zh-CN" altLang="en-US"/>
          </a:p>
        </p:txBody>
      </p:sp>
      <p:graphicFrame>
        <p:nvGraphicFramePr>
          <p:cNvPr id="65541"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5572" name="公式" r:id="rId4" imgW="114151" imgH="215619" progId="Equation.3">
                  <p:embed/>
                </p:oleObj>
              </mc:Choice>
              <mc:Fallback>
                <p:oleObj name="公式" r:id="rId4" imgW="114151" imgH="21561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2"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5573" name="公式" r:id="rId6" imgW="114151" imgH="215619" progId="Equation.3">
                  <p:embed/>
                </p:oleObj>
              </mc:Choice>
              <mc:Fallback>
                <p:oleObj name="公式" r:id="rId6" imgW="114151" imgH="21561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5543" name="Group 8"/>
          <p:cNvGrpSpPr>
            <a:grpSpLocks/>
          </p:cNvGrpSpPr>
          <p:nvPr/>
        </p:nvGrpSpPr>
        <p:grpSpPr bwMode="auto">
          <a:xfrm>
            <a:off x="1042988" y="2924175"/>
            <a:ext cx="7315200" cy="3200400"/>
            <a:chOff x="624" y="1344"/>
            <a:chExt cx="4608" cy="2016"/>
          </a:xfrm>
        </p:grpSpPr>
        <p:grpSp>
          <p:nvGrpSpPr>
            <p:cNvPr id="65544" name="Group 9"/>
            <p:cNvGrpSpPr>
              <a:grpSpLocks/>
            </p:cNvGrpSpPr>
            <p:nvPr/>
          </p:nvGrpSpPr>
          <p:grpSpPr bwMode="auto">
            <a:xfrm>
              <a:off x="624" y="1344"/>
              <a:ext cx="2208" cy="1968"/>
              <a:chOff x="624" y="1728"/>
              <a:chExt cx="2127" cy="1880"/>
            </a:xfrm>
          </p:grpSpPr>
          <p:graphicFrame>
            <p:nvGraphicFramePr>
              <p:cNvPr id="65555" name="Object 10"/>
              <p:cNvGraphicFramePr>
                <a:graphicFrameLocks noChangeAspect="1"/>
              </p:cNvGraphicFramePr>
              <p:nvPr/>
            </p:nvGraphicFramePr>
            <p:xfrm>
              <a:off x="2655" y="2092"/>
              <a:ext cx="81" cy="136"/>
            </p:xfrm>
            <a:graphic>
              <a:graphicData uri="http://schemas.openxmlformats.org/presentationml/2006/ole">
                <mc:AlternateContent xmlns:mc="http://schemas.openxmlformats.org/markup-compatibility/2006">
                  <mc:Choice xmlns:v="urn:schemas-microsoft-com:vml" Requires="v">
                    <p:oleObj spid="_x0000_s65574" name="公式" r:id="rId7" imgW="114151" imgH="215619" progId="Equation.3">
                      <p:embed/>
                    </p:oleObj>
                  </mc:Choice>
                  <mc:Fallback>
                    <p:oleObj name="公式" r:id="rId7" imgW="114151" imgH="21561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5" y="2092"/>
                            <a:ext cx="81"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56" name="Object 11"/>
              <p:cNvGraphicFramePr>
                <a:graphicFrameLocks noChangeAspect="1"/>
              </p:cNvGraphicFramePr>
              <p:nvPr/>
            </p:nvGraphicFramePr>
            <p:xfrm>
              <a:off x="2655" y="2092"/>
              <a:ext cx="81" cy="136"/>
            </p:xfrm>
            <a:graphic>
              <a:graphicData uri="http://schemas.openxmlformats.org/presentationml/2006/ole">
                <mc:AlternateContent xmlns:mc="http://schemas.openxmlformats.org/markup-compatibility/2006">
                  <mc:Choice xmlns:v="urn:schemas-microsoft-com:vml" Requires="v">
                    <p:oleObj spid="_x0000_s65575" name="公式" r:id="rId8" imgW="114151" imgH="215619" progId="Equation.3">
                      <p:embed/>
                    </p:oleObj>
                  </mc:Choice>
                  <mc:Fallback>
                    <p:oleObj name="公式" r:id="rId8" imgW="114151" imgH="215619"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5" y="2092"/>
                            <a:ext cx="81"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57" name="Rectangle 12"/>
              <p:cNvSpPr>
                <a:spLocks noChangeArrowheads="1"/>
              </p:cNvSpPr>
              <p:nvPr/>
            </p:nvSpPr>
            <p:spPr bwMode="auto">
              <a:xfrm>
                <a:off x="1406" y="1805"/>
                <a:ext cx="935" cy="30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bIns="10800"/>
              <a:lstStyle/>
              <a:p>
                <a:pPr algn="just"/>
                <a:r>
                  <a:rPr lang="en-US" altLang="zh-CN" sz="2800"/>
                  <a:t>t</a:t>
                </a:r>
                <a:r>
                  <a:rPr lang="en-US" altLang="zh-CN" sz="2800" baseline="-25000"/>
                  <a:t>1</a:t>
                </a:r>
                <a:r>
                  <a:rPr lang="en-US" altLang="zh-CN" sz="2800"/>
                  <a:t> = 4</a:t>
                </a:r>
                <a:r>
                  <a:rPr lang="en-US" altLang="zh-CN" sz="2800">
                    <a:sym typeface="Symbol" pitchFamily="18" charset="2"/>
                  </a:rPr>
                  <a:t></a:t>
                </a:r>
                <a:r>
                  <a:rPr lang="en-US" altLang="zh-CN" sz="2800"/>
                  <a:t>i</a:t>
                </a:r>
              </a:p>
            </p:txBody>
          </p:sp>
          <p:sp>
            <p:nvSpPr>
              <p:cNvPr id="65558" name="Rectangle 13"/>
              <p:cNvSpPr>
                <a:spLocks noChangeArrowheads="1"/>
              </p:cNvSpPr>
              <p:nvPr/>
            </p:nvSpPr>
            <p:spPr bwMode="auto">
              <a:xfrm>
                <a:off x="624" y="2408"/>
                <a:ext cx="935" cy="52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bIns="10800"/>
              <a:lstStyle/>
              <a:p>
                <a:pPr algn="ctr"/>
                <a:r>
                  <a:rPr lang="zh-CN" altLang="en-US" sz="2800"/>
                  <a:t>没有对</a:t>
                </a:r>
              </a:p>
              <a:p>
                <a:pPr algn="ctr"/>
                <a:r>
                  <a:rPr lang="en-US" altLang="zh-CN" sz="2800"/>
                  <a:t>i </a:t>
                </a:r>
                <a:r>
                  <a:rPr lang="zh-CN" altLang="en-US" sz="2800"/>
                  <a:t>赋值</a:t>
                </a:r>
              </a:p>
            </p:txBody>
          </p:sp>
          <p:sp>
            <p:nvSpPr>
              <p:cNvPr id="65559" name="Rectangle 14"/>
              <p:cNvSpPr>
                <a:spLocks noChangeArrowheads="1"/>
              </p:cNvSpPr>
              <p:nvPr/>
            </p:nvSpPr>
            <p:spPr bwMode="auto">
              <a:xfrm>
                <a:off x="1406" y="3220"/>
                <a:ext cx="935" cy="30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bIns="10800"/>
              <a:lstStyle/>
              <a:p>
                <a:pPr algn="just"/>
                <a:r>
                  <a:rPr lang="en-US" altLang="zh-CN" sz="2800"/>
                  <a:t>t</a:t>
                </a:r>
                <a:r>
                  <a:rPr lang="en-US" altLang="zh-CN" sz="2800" baseline="-25000"/>
                  <a:t>2</a:t>
                </a:r>
                <a:r>
                  <a:rPr lang="en-US" altLang="zh-CN" sz="2800"/>
                  <a:t> = 4</a:t>
                </a:r>
                <a:r>
                  <a:rPr lang="en-US" altLang="zh-CN" sz="2800">
                    <a:latin typeface="宋体" pitchFamily="2" charset="-122"/>
                    <a:sym typeface="Symbol" pitchFamily="18" charset="2"/>
                  </a:rPr>
                  <a:t></a:t>
                </a:r>
                <a:r>
                  <a:rPr lang="en-US" altLang="zh-CN" sz="2800"/>
                  <a:t>i</a:t>
                </a:r>
              </a:p>
            </p:txBody>
          </p:sp>
          <p:sp>
            <p:nvSpPr>
              <p:cNvPr id="65560" name="Line 15"/>
              <p:cNvSpPr>
                <a:spLocks noChangeShapeType="1"/>
              </p:cNvSpPr>
              <p:nvPr/>
            </p:nvSpPr>
            <p:spPr bwMode="auto">
              <a:xfrm flipH="1">
                <a:off x="1091" y="2106"/>
                <a:ext cx="502" cy="28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5561" name="Line 16"/>
              <p:cNvSpPr>
                <a:spLocks noChangeShapeType="1"/>
              </p:cNvSpPr>
              <p:nvPr/>
            </p:nvSpPr>
            <p:spPr bwMode="auto">
              <a:xfrm>
                <a:off x="1115" y="2933"/>
                <a:ext cx="502" cy="28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5562" name="Line 17"/>
              <p:cNvSpPr>
                <a:spLocks noChangeShapeType="1"/>
              </p:cNvSpPr>
              <p:nvPr/>
            </p:nvSpPr>
            <p:spPr bwMode="auto">
              <a:xfrm>
                <a:off x="2154" y="2106"/>
                <a:ext cx="1" cy="110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5563" name="Rectangle 18"/>
              <p:cNvSpPr>
                <a:spLocks noChangeArrowheads="1"/>
              </p:cNvSpPr>
              <p:nvPr/>
            </p:nvSpPr>
            <p:spPr bwMode="auto">
              <a:xfrm>
                <a:off x="2354" y="1728"/>
                <a:ext cx="397"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800" i="1"/>
                  <a:t>B</a:t>
                </a:r>
                <a:r>
                  <a:rPr lang="en-US" altLang="zh-CN" sz="2800" baseline="-25000"/>
                  <a:t>1</a:t>
                </a:r>
              </a:p>
            </p:txBody>
          </p:sp>
          <p:sp>
            <p:nvSpPr>
              <p:cNvPr id="65564" name="Rectangle 19"/>
              <p:cNvSpPr>
                <a:spLocks noChangeArrowheads="1"/>
              </p:cNvSpPr>
              <p:nvPr/>
            </p:nvSpPr>
            <p:spPr bwMode="auto">
              <a:xfrm>
                <a:off x="1548" y="2423"/>
                <a:ext cx="39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800" i="1"/>
                  <a:t>B</a:t>
                </a:r>
                <a:r>
                  <a:rPr lang="en-US" altLang="zh-CN" sz="2800" baseline="-25000"/>
                  <a:t>2</a:t>
                </a:r>
              </a:p>
            </p:txBody>
          </p:sp>
          <p:sp>
            <p:nvSpPr>
              <p:cNvPr id="65565" name="Rectangle 20"/>
              <p:cNvSpPr>
                <a:spLocks noChangeArrowheads="1"/>
              </p:cNvSpPr>
              <p:nvPr/>
            </p:nvSpPr>
            <p:spPr bwMode="auto">
              <a:xfrm>
                <a:off x="2332" y="3159"/>
                <a:ext cx="397"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800" i="1"/>
                  <a:t>B</a:t>
                </a:r>
                <a:r>
                  <a:rPr lang="en-US" altLang="zh-CN" sz="2800" baseline="-25000"/>
                  <a:t>3</a:t>
                </a:r>
              </a:p>
            </p:txBody>
          </p:sp>
        </p:grpSp>
        <p:grpSp>
          <p:nvGrpSpPr>
            <p:cNvPr id="65545" name="Group 21"/>
            <p:cNvGrpSpPr>
              <a:grpSpLocks/>
            </p:cNvGrpSpPr>
            <p:nvPr/>
          </p:nvGrpSpPr>
          <p:grpSpPr bwMode="auto">
            <a:xfrm>
              <a:off x="3024" y="1392"/>
              <a:ext cx="2208" cy="1968"/>
              <a:chOff x="3024" y="1728"/>
              <a:chExt cx="2112" cy="1866"/>
            </a:xfrm>
          </p:grpSpPr>
          <p:sp>
            <p:nvSpPr>
              <p:cNvPr id="65546" name="Rectangle 22"/>
              <p:cNvSpPr>
                <a:spLocks noChangeArrowheads="1"/>
              </p:cNvSpPr>
              <p:nvPr/>
            </p:nvSpPr>
            <p:spPr bwMode="auto">
              <a:xfrm>
                <a:off x="3801" y="1805"/>
                <a:ext cx="928" cy="30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bIns="10800"/>
              <a:lstStyle/>
              <a:p>
                <a:pPr algn="just"/>
                <a:r>
                  <a:rPr lang="en-US" altLang="zh-CN" sz="2800"/>
                  <a:t>t</a:t>
                </a:r>
                <a:r>
                  <a:rPr lang="en-US" altLang="zh-CN" sz="2800" baseline="-25000"/>
                  <a:t>1</a:t>
                </a:r>
                <a:r>
                  <a:rPr lang="en-US" altLang="zh-CN" sz="2800"/>
                  <a:t> = 4</a:t>
                </a:r>
                <a:r>
                  <a:rPr lang="en-US" altLang="zh-CN" sz="2800">
                    <a:latin typeface="宋体" pitchFamily="2" charset="-122"/>
                    <a:sym typeface="Symbol" pitchFamily="18" charset="2"/>
                  </a:rPr>
                  <a:t></a:t>
                </a:r>
                <a:r>
                  <a:rPr lang="en-US" altLang="zh-CN" sz="2800"/>
                  <a:t>i</a:t>
                </a:r>
              </a:p>
            </p:txBody>
          </p:sp>
          <p:sp>
            <p:nvSpPr>
              <p:cNvPr id="65547" name="Rectangle 23"/>
              <p:cNvSpPr>
                <a:spLocks noChangeArrowheads="1"/>
              </p:cNvSpPr>
              <p:nvPr/>
            </p:nvSpPr>
            <p:spPr bwMode="auto">
              <a:xfrm>
                <a:off x="3024" y="2408"/>
                <a:ext cx="928" cy="52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bIns="10800"/>
              <a:lstStyle/>
              <a:p>
                <a:pPr algn="just">
                  <a:lnSpc>
                    <a:spcPct val="80000"/>
                  </a:lnSpc>
                </a:pPr>
                <a:r>
                  <a:rPr lang="en-US" altLang="zh-CN" sz="2800"/>
                  <a:t>i  =</a:t>
                </a:r>
              </a:p>
              <a:p>
                <a:pPr algn="just">
                  <a:lnSpc>
                    <a:spcPct val="80000"/>
                  </a:lnSpc>
                </a:pPr>
                <a:r>
                  <a:rPr lang="en-US" altLang="zh-CN" sz="2800"/>
                  <a:t>t</a:t>
                </a:r>
                <a:r>
                  <a:rPr lang="en-US" altLang="zh-CN" sz="2800" baseline="-25000"/>
                  <a:t>0</a:t>
                </a:r>
                <a:r>
                  <a:rPr lang="en-US" altLang="zh-CN" sz="2800"/>
                  <a:t> = 4</a:t>
                </a:r>
                <a:r>
                  <a:rPr lang="en-US" altLang="zh-CN" sz="2800">
                    <a:latin typeface="宋体" pitchFamily="2" charset="-122"/>
                    <a:sym typeface="Symbol" pitchFamily="18" charset="2"/>
                  </a:rPr>
                  <a:t></a:t>
                </a:r>
                <a:r>
                  <a:rPr lang="en-US" altLang="zh-CN" sz="2800"/>
                  <a:t>i</a:t>
                </a:r>
              </a:p>
            </p:txBody>
          </p:sp>
          <p:sp>
            <p:nvSpPr>
              <p:cNvPr id="65548" name="Rectangle 24"/>
              <p:cNvSpPr>
                <a:spLocks noChangeArrowheads="1"/>
              </p:cNvSpPr>
              <p:nvPr/>
            </p:nvSpPr>
            <p:spPr bwMode="auto">
              <a:xfrm>
                <a:off x="3801" y="3220"/>
                <a:ext cx="928" cy="30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bIns="10800"/>
              <a:lstStyle/>
              <a:p>
                <a:pPr algn="just"/>
                <a:r>
                  <a:rPr lang="en-US" altLang="zh-CN" sz="2800"/>
                  <a:t>t</a:t>
                </a:r>
                <a:r>
                  <a:rPr lang="en-US" altLang="zh-CN" sz="2800" baseline="-25000"/>
                  <a:t>2</a:t>
                </a:r>
                <a:r>
                  <a:rPr lang="en-US" altLang="zh-CN" sz="2800"/>
                  <a:t> = 4</a:t>
                </a:r>
                <a:r>
                  <a:rPr lang="en-US" altLang="zh-CN" sz="2800">
                    <a:sym typeface="Symbol" pitchFamily="18" charset="2"/>
                  </a:rPr>
                  <a:t></a:t>
                </a:r>
                <a:r>
                  <a:rPr lang="en-US" altLang="zh-CN" sz="2800"/>
                  <a:t>i</a:t>
                </a:r>
              </a:p>
            </p:txBody>
          </p:sp>
          <p:sp>
            <p:nvSpPr>
              <p:cNvPr id="65549" name="Line 25"/>
              <p:cNvSpPr>
                <a:spLocks noChangeShapeType="1"/>
              </p:cNvSpPr>
              <p:nvPr/>
            </p:nvSpPr>
            <p:spPr bwMode="auto">
              <a:xfrm flipH="1">
                <a:off x="3488" y="2106"/>
                <a:ext cx="498" cy="28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5550" name="Line 26"/>
              <p:cNvSpPr>
                <a:spLocks noChangeShapeType="1"/>
              </p:cNvSpPr>
              <p:nvPr/>
            </p:nvSpPr>
            <p:spPr bwMode="auto">
              <a:xfrm>
                <a:off x="3511" y="2933"/>
                <a:ext cx="499" cy="28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5551" name="Line 27"/>
              <p:cNvSpPr>
                <a:spLocks noChangeShapeType="1"/>
              </p:cNvSpPr>
              <p:nvPr/>
            </p:nvSpPr>
            <p:spPr bwMode="auto">
              <a:xfrm>
                <a:off x="4543" y="2106"/>
                <a:ext cx="0" cy="110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5552" name="Rectangle 28"/>
              <p:cNvSpPr>
                <a:spLocks noChangeArrowheads="1"/>
              </p:cNvSpPr>
              <p:nvPr/>
            </p:nvSpPr>
            <p:spPr bwMode="auto">
              <a:xfrm>
                <a:off x="4741" y="1728"/>
                <a:ext cx="395"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800" i="1"/>
                  <a:t>B</a:t>
                </a:r>
                <a:r>
                  <a:rPr lang="en-US" altLang="zh-CN" sz="2800" baseline="-25000"/>
                  <a:t>1</a:t>
                </a:r>
              </a:p>
            </p:txBody>
          </p:sp>
          <p:sp>
            <p:nvSpPr>
              <p:cNvPr id="65553" name="Rectangle 29"/>
              <p:cNvSpPr>
                <a:spLocks noChangeArrowheads="1"/>
              </p:cNvSpPr>
              <p:nvPr/>
            </p:nvSpPr>
            <p:spPr bwMode="auto">
              <a:xfrm>
                <a:off x="3942" y="2423"/>
                <a:ext cx="394"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800" i="1"/>
                  <a:t>B</a:t>
                </a:r>
                <a:r>
                  <a:rPr lang="en-US" altLang="zh-CN" sz="2800" baseline="-25000"/>
                  <a:t>2</a:t>
                </a:r>
              </a:p>
            </p:txBody>
          </p:sp>
          <p:sp>
            <p:nvSpPr>
              <p:cNvPr id="65554" name="Rectangle 30"/>
              <p:cNvSpPr>
                <a:spLocks noChangeArrowheads="1"/>
              </p:cNvSpPr>
              <p:nvPr/>
            </p:nvSpPr>
            <p:spPr bwMode="auto">
              <a:xfrm>
                <a:off x="4720" y="3159"/>
                <a:ext cx="394"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800" i="1"/>
                  <a:t>B</a:t>
                </a:r>
                <a:r>
                  <a:rPr lang="en-US" altLang="zh-CN" sz="2800" baseline="-25000"/>
                  <a:t>3</a:t>
                </a:r>
              </a:p>
            </p:txBody>
          </p:sp>
        </p:gr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1869827" name="Rectangle 3"/>
          <p:cNvSpPr>
            <a:spLocks noGrp="1" noChangeArrowheads="1"/>
          </p:cNvSpPr>
          <p:nvPr>
            <p:ph idx="1"/>
          </p:nvPr>
        </p:nvSpPr>
        <p:spPr>
          <a:xfrm>
            <a:off x="287338" y="1438275"/>
            <a:ext cx="8564562" cy="5326063"/>
          </a:xfrm>
          <a:noFill/>
        </p:spPr>
        <p:txBody>
          <a:bodyPr/>
          <a:lstStyle/>
          <a:p>
            <a:pPr>
              <a:buFontTx/>
              <a:buNone/>
            </a:pPr>
            <a:r>
              <a:rPr lang="zh-CN" altLang="en-US" b="1" smtClean="0">
                <a:ea typeface="黑体" pitchFamily="2" charset="-122"/>
              </a:rPr>
              <a:t>9.</a:t>
            </a:r>
            <a:r>
              <a:rPr lang="en-US" altLang="zh-CN" b="1" smtClean="0">
                <a:ea typeface="黑体" pitchFamily="2" charset="-122"/>
              </a:rPr>
              <a:t>2.5 </a:t>
            </a:r>
            <a:r>
              <a:rPr lang="zh-CN" altLang="en-US" b="1" smtClean="0"/>
              <a:t>可用表达式</a:t>
            </a:r>
            <a:endParaRPr lang="zh-CN" altLang="en-US" b="1" i="1" smtClean="0"/>
          </a:p>
          <a:p>
            <a:r>
              <a:rPr lang="zh-CN" altLang="en-US" b="1" smtClean="0"/>
              <a:t>定义</a:t>
            </a:r>
          </a:p>
          <a:p>
            <a:pPr lvl="1"/>
            <a:r>
              <a:rPr lang="en-US" altLang="zh-CN" b="1" i="1" smtClean="0"/>
              <a:t> </a:t>
            </a:r>
            <a:r>
              <a:rPr lang="zh-CN" altLang="en-US" b="1" smtClean="0"/>
              <a:t>若到点</a:t>
            </a:r>
            <a:r>
              <a:rPr lang="en-US" altLang="zh-CN" b="1" i="1" smtClean="0"/>
              <a:t>p</a:t>
            </a:r>
            <a:r>
              <a:rPr lang="zh-CN" altLang="en-US" b="1" smtClean="0"/>
              <a:t>的每条执行路径都计算</a:t>
            </a:r>
            <a:r>
              <a:rPr lang="en-US" altLang="zh-CN" b="1" smtClean="0"/>
              <a:t>x + y</a:t>
            </a:r>
            <a:r>
              <a:rPr lang="zh-CN" altLang="en-US" b="1" smtClean="0"/>
              <a:t>，并且计算后没有对</a:t>
            </a:r>
            <a:r>
              <a:rPr lang="en-US" altLang="zh-CN" b="1" smtClean="0"/>
              <a:t>x</a:t>
            </a:r>
            <a:r>
              <a:rPr lang="zh-CN" altLang="en-US" b="1" smtClean="0"/>
              <a:t>或</a:t>
            </a:r>
            <a:r>
              <a:rPr lang="en-US" altLang="zh-CN" b="1" smtClean="0"/>
              <a:t>y</a:t>
            </a:r>
            <a:r>
              <a:rPr lang="zh-CN" altLang="en-US" b="1" smtClean="0"/>
              <a:t>赋值，那么称</a:t>
            </a:r>
            <a:r>
              <a:rPr lang="en-US" altLang="zh-CN" b="1" smtClean="0"/>
              <a:t>x + y</a:t>
            </a:r>
            <a:r>
              <a:rPr lang="zh-CN" altLang="en-US" b="1" smtClean="0"/>
              <a:t>在点</a:t>
            </a:r>
            <a:r>
              <a:rPr lang="en-US" altLang="zh-CN" b="1" i="1" smtClean="0"/>
              <a:t>p</a:t>
            </a:r>
            <a:r>
              <a:rPr lang="zh-CN" altLang="en-US" b="1" smtClean="0"/>
              <a:t>可用</a:t>
            </a:r>
          </a:p>
          <a:p>
            <a:pPr lvl="1"/>
            <a:r>
              <a:rPr lang="en-US" altLang="zh-CN" b="1" i="1" smtClean="0"/>
              <a:t>e_gen</a:t>
            </a:r>
            <a:r>
              <a:rPr lang="en-US" altLang="zh-CN" b="1" i="1" baseline="-25000" smtClean="0"/>
              <a:t>B</a:t>
            </a:r>
            <a:r>
              <a:rPr lang="zh-CN" altLang="en-US" b="1" smtClean="0"/>
              <a:t>：块</a:t>
            </a:r>
            <a:r>
              <a:rPr lang="en-US" altLang="zh-CN" b="1" i="1" smtClean="0"/>
              <a:t>B</a:t>
            </a:r>
            <a:r>
              <a:rPr lang="zh-CN" altLang="en-US" b="1" smtClean="0"/>
              <a:t>产生的可用表达式集合</a:t>
            </a:r>
          </a:p>
          <a:p>
            <a:pPr lvl="1"/>
            <a:r>
              <a:rPr lang="en-US" altLang="zh-CN" b="1" i="1" smtClean="0"/>
              <a:t>e_kill</a:t>
            </a:r>
            <a:r>
              <a:rPr lang="en-US" altLang="zh-CN" b="1" i="1" baseline="-25000" smtClean="0"/>
              <a:t>B</a:t>
            </a:r>
            <a:r>
              <a:rPr lang="zh-CN" altLang="en-US" b="1" smtClean="0"/>
              <a:t>： 块</a:t>
            </a:r>
            <a:r>
              <a:rPr lang="en-US" altLang="zh-CN" b="1" i="1" smtClean="0"/>
              <a:t>B</a:t>
            </a:r>
            <a:r>
              <a:rPr lang="zh-CN" altLang="en-US" b="1" smtClean="0"/>
              <a:t>注销的可用表达式集合</a:t>
            </a:r>
            <a:r>
              <a:rPr lang="zh-CN" altLang="en-US" smtClean="0"/>
              <a:t> </a:t>
            </a:r>
            <a:endParaRPr lang="zh-CN" altLang="en-US" b="1" smtClean="0"/>
          </a:p>
          <a:p>
            <a:pPr lvl="1"/>
            <a:r>
              <a:rPr lang="en-US" altLang="zh-CN" b="1" smtClean="0"/>
              <a:t>IN [</a:t>
            </a:r>
            <a:r>
              <a:rPr lang="en-US" altLang="zh-CN" b="1" i="1" smtClean="0"/>
              <a:t>B</a:t>
            </a:r>
            <a:r>
              <a:rPr lang="en-US" altLang="zh-CN" b="1" smtClean="0"/>
              <a:t>]</a:t>
            </a:r>
            <a:r>
              <a:rPr lang="zh-CN" altLang="en-US" b="1" smtClean="0"/>
              <a:t>：  块</a:t>
            </a:r>
            <a:r>
              <a:rPr lang="en-US" altLang="zh-CN" b="1" i="1" smtClean="0"/>
              <a:t>B</a:t>
            </a:r>
            <a:r>
              <a:rPr lang="zh-CN" altLang="en-US" b="1" smtClean="0"/>
              <a:t>入口的可用表达式集合</a:t>
            </a:r>
          </a:p>
          <a:p>
            <a:pPr lvl="1"/>
            <a:r>
              <a:rPr lang="en-US" altLang="zh-CN" b="1" smtClean="0"/>
              <a:t>OUT [</a:t>
            </a:r>
            <a:r>
              <a:rPr lang="en-US" altLang="zh-CN" b="1" i="1" smtClean="0"/>
              <a:t>B</a:t>
            </a:r>
            <a:r>
              <a:rPr lang="en-US" altLang="zh-CN" b="1" smtClean="0"/>
              <a:t>]</a:t>
            </a:r>
            <a:r>
              <a:rPr lang="zh-CN" altLang="en-US" b="1" smtClean="0"/>
              <a:t>：块</a:t>
            </a:r>
            <a:r>
              <a:rPr lang="en-US" altLang="zh-CN" b="1" i="1" smtClean="0"/>
              <a:t>B</a:t>
            </a:r>
            <a:r>
              <a:rPr lang="zh-CN" altLang="en-US" b="1" smtClean="0"/>
              <a:t>出口的可用表达式集合</a:t>
            </a:r>
          </a:p>
          <a:p>
            <a:r>
              <a:rPr lang="zh-CN" altLang="en-US" b="1" smtClean="0"/>
              <a:t>应用</a:t>
            </a:r>
          </a:p>
          <a:p>
            <a:pPr lvl="1"/>
            <a:r>
              <a:rPr lang="zh-CN" altLang="en-US" b="1" smtClean="0"/>
              <a:t>公共子表达式删除</a:t>
            </a:r>
          </a:p>
        </p:txBody>
      </p:sp>
      <p:graphicFrame>
        <p:nvGraphicFramePr>
          <p:cNvPr id="66564"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6570" name="公式" r:id="rId4" imgW="114151" imgH="215619" progId="Equation.3">
                  <p:embed/>
                </p:oleObj>
              </mc:Choice>
              <mc:Fallback>
                <p:oleObj name="公式" r:id="rId4" imgW="114151" imgH="21561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5"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66571" name="公式" r:id="rId6" imgW="114151" imgH="215619" progId="Equation.3">
                  <p:embed/>
                </p:oleObj>
              </mc:Choice>
              <mc:Fallback>
                <p:oleObj name="公式" r:id="rId6" imgW="114151" imgH="21561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69827">
                                            <p:txEl>
                                              <p:pRg st="3" end="3"/>
                                            </p:txEl>
                                          </p:spTgt>
                                        </p:tgtEl>
                                        <p:attrNameLst>
                                          <p:attrName>style.visibility</p:attrName>
                                        </p:attrNameLst>
                                      </p:cBhvr>
                                      <p:to>
                                        <p:strVal val="visible"/>
                                      </p:to>
                                    </p:set>
                                    <p:animEffect transition="in" filter="box(in)">
                                      <p:cBhvr>
                                        <p:cTn id="7" dur="500"/>
                                        <p:tgtEl>
                                          <p:spTgt spid="186982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69827">
                                            <p:txEl>
                                              <p:pRg st="4" end="4"/>
                                            </p:txEl>
                                          </p:spTgt>
                                        </p:tgtEl>
                                        <p:attrNameLst>
                                          <p:attrName>style.visibility</p:attrName>
                                        </p:attrNameLst>
                                      </p:cBhvr>
                                      <p:to>
                                        <p:strVal val="visible"/>
                                      </p:to>
                                    </p:set>
                                    <p:animEffect transition="in" filter="box(in)">
                                      <p:cBhvr>
                                        <p:cTn id="10" dur="500"/>
                                        <p:tgtEl>
                                          <p:spTgt spid="1869827">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69827">
                                            <p:txEl>
                                              <p:pRg st="5" end="5"/>
                                            </p:txEl>
                                          </p:spTgt>
                                        </p:tgtEl>
                                        <p:attrNameLst>
                                          <p:attrName>style.visibility</p:attrName>
                                        </p:attrNameLst>
                                      </p:cBhvr>
                                      <p:to>
                                        <p:strVal val="visible"/>
                                      </p:to>
                                    </p:set>
                                    <p:animEffect transition="in" filter="box(in)">
                                      <p:cBhvr>
                                        <p:cTn id="13" dur="500"/>
                                        <p:tgtEl>
                                          <p:spTgt spid="1869827">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69827">
                                            <p:txEl>
                                              <p:pRg st="6" end="6"/>
                                            </p:txEl>
                                          </p:spTgt>
                                        </p:tgtEl>
                                        <p:attrNameLst>
                                          <p:attrName>style.visibility</p:attrName>
                                        </p:attrNameLst>
                                      </p:cBhvr>
                                      <p:to>
                                        <p:strVal val="visible"/>
                                      </p:to>
                                    </p:set>
                                    <p:animEffect transition="in" filter="box(in)">
                                      <p:cBhvr>
                                        <p:cTn id="16" dur="500"/>
                                        <p:tgtEl>
                                          <p:spTgt spid="1869827">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869827">
                                            <p:txEl>
                                              <p:pRg st="7" end="7"/>
                                            </p:txEl>
                                          </p:spTgt>
                                        </p:tgtEl>
                                        <p:attrNameLst>
                                          <p:attrName>style.visibility</p:attrName>
                                        </p:attrNameLst>
                                      </p:cBhvr>
                                      <p:to>
                                        <p:strVal val="visible"/>
                                      </p:to>
                                    </p:set>
                                    <p:animEffect transition="in" filter="box(in)">
                                      <p:cBhvr>
                                        <p:cTn id="21" dur="500"/>
                                        <p:tgtEl>
                                          <p:spTgt spid="1869827">
                                            <p:txEl>
                                              <p:pRg st="7" end="7"/>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869827">
                                            <p:txEl>
                                              <p:pRg st="8" end="8"/>
                                            </p:txEl>
                                          </p:spTgt>
                                        </p:tgtEl>
                                        <p:attrNameLst>
                                          <p:attrName>style.visibility</p:attrName>
                                        </p:attrNameLst>
                                      </p:cBhvr>
                                      <p:to>
                                        <p:strVal val="visible"/>
                                      </p:to>
                                    </p:set>
                                    <p:animEffect transition="in" filter="box(in)">
                                      <p:cBhvr>
                                        <p:cTn id="24" dur="500"/>
                                        <p:tgtEl>
                                          <p:spTgt spid="18698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1650691" name="Rectangle 3"/>
          <p:cNvSpPr>
            <a:spLocks noGrp="1" noChangeArrowheads="1"/>
          </p:cNvSpPr>
          <p:nvPr>
            <p:ph idx="1"/>
          </p:nvPr>
        </p:nvSpPr>
        <p:spPr>
          <a:xfrm>
            <a:off x="287338" y="1438275"/>
            <a:ext cx="8564562" cy="5181600"/>
          </a:xfrm>
          <a:noFill/>
        </p:spPr>
        <p:txBody>
          <a:bodyPr/>
          <a:lstStyle/>
          <a:p>
            <a:pPr>
              <a:buFontTx/>
              <a:buNone/>
            </a:pPr>
            <a:r>
              <a:rPr lang="zh-CN" altLang="en-US" b="1" smtClean="0">
                <a:ea typeface="黑体" pitchFamily="2" charset="-122"/>
              </a:rPr>
              <a:t>9.</a:t>
            </a:r>
            <a:r>
              <a:rPr lang="en-US" altLang="zh-CN" b="1" smtClean="0">
                <a:ea typeface="黑体" pitchFamily="2" charset="-122"/>
              </a:rPr>
              <a:t>2.5 </a:t>
            </a:r>
            <a:r>
              <a:rPr lang="zh-CN" altLang="en-US" b="1" smtClean="0"/>
              <a:t>可用表达式</a:t>
            </a:r>
            <a:endParaRPr lang="zh-CN" altLang="en-US" b="1" smtClean="0">
              <a:latin typeface="宋体" pitchFamily="2" charset="-122"/>
            </a:endParaRPr>
          </a:p>
          <a:p>
            <a:r>
              <a:rPr lang="zh-CN" altLang="en-US" b="1" smtClean="0"/>
              <a:t>数据流等式</a:t>
            </a:r>
          </a:p>
          <a:p>
            <a:pPr lvl="1"/>
            <a:r>
              <a:rPr lang="en-US" altLang="zh-CN" b="1" i="1" smtClean="0"/>
              <a:t> </a:t>
            </a:r>
            <a:r>
              <a:rPr lang="en-US" altLang="zh-CN" b="1" smtClean="0"/>
              <a:t>OUT [</a:t>
            </a:r>
            <a:r>
              <a:rPr lang="en-US" altLang="zh-CN" b="1" i="1" smtClean="0"/>
              <a:t>B</a:t>
            </a:r>
            <a:r>
              <a:rPr lang="en-US" altLang="zh-CN" b="1" smtClean="0"/>
              <a:t>] = </a:t>
            </a:r>
            <a:r>
              <a:rPr lang="en-US" altLang="zh-CN" b="1" i="1" smtClean="0"/>
              <a:t>e_gen</a:t>
            </a:r>
            <a:r>
              <a:rPr lang="en-US" altLang="zh-CN" b="1" i="1" baseline="-25000" smtClean="0"/>
              <a:t>B</a:t>
            </a:r>
            <a:r>
              <a:rPr lang="en-US" altLang="zh-CN" b="1" smtClean="0"/>
              <a:t> </a:t>
            </a:r>
            <a:r>
              <a:rPr lang="en-US" altLang="zh-CN" b="1" smtClean="0">
                <a:sym typeface="Symbol" pitchFamily="18" charset="2"/>
              </a:rPr>
              <a:t></a:t>
            </a:r>
            <a:r>
              <a:rPr lang="en-US" altLang="zh-CN" b="1" smtClean="0"/>
              <a:t> (IN [</a:t>
            </a:r>
            <a:r>
              <a:rPr lang="en-US" altLang="zh-CN" b="1" i="1" smtClean="0"/>
              <a:t>B</a:t>
            </a:r>
            <a:r>
              <a:rPr lang="en-US" altLang="zh-CN" b="1" smtClean="0"/>
              <a:t>] </a:t>
            </a:r>
            <a:r>
              <a:rPr lang="en-US" altLang="zh-CN" b="1" smtClean="0">
                <a:sym typeface="Symbol" pitchFamily="18" charset="2"/>
              </a:rPr>
              <a:t></a:t>
            </a:r>
            <a:r>
              <a:rPr lang="en-US" altLang="zh-CN" b="1" smtClean="0"/>
              <a:t> </a:t>
            </a:r>
            <a:r>
              <a:rPr lang="en-US" altLang="zh-CN" b="1" i="1" smtClean="0"/>
              <a:t>e_kill</a:t>
            </a:r>
            <a:r>
              <a:rPr lang="en-US" altLang="zh-CN" b="1" i="1" baseline="-25000" smtClean="0"/>
              <a:t>B</a:t>
            </a:r>
            <a:r>
              <a:rPr lang="en-US" altLang="zh-CN" b="1" smtClean="0"/>
              <a:t> )</a:t>
            </a:r>
          </a:p>
          <a:p>
            <a:pPr lvl="1"/>
            <a:r>
              <a:rPr lang="en-US" altLang="zh-CN" b="1" i="1" smtClean="0"/>
              <a:t> </a:t>
            </a:r>
            <a:r>
              <a:rPr lang="en-US" altLang="zh-CN" b="1" smtClean="0"/>
              <a:t>IN [</a:t>
            </a:r>
            <a:r>
              <a:rPr lang="en-US" altLang="zh-CN" b="1" i="1" smtClean="0"/>
              <a:t>B</a:t>
            </a:r>
            <a:r>
              <a:rPr lang="en-US" altLang="zh-CN" b="1" smtClean="0"/>
              <a:t>] = </a:t>
            </a:r>
            <a:r>
              <a:rPr lang="en-US" altLang="zh-CN" b="1" smtClean="0">
                <a:sym typeface="Euclid Extra" pitchFamily="18" charset="2"/>
              </a:rPr>
              <a:t></a:t>
            </a:r>
            <a:r>
              <a:rPr lang="en-US" altLang="zh-CN" b="1" i="1" baseline="-25000" smtClean="0"/>
              <a:t>P</a:t>
            </a:r>
            <a:r>
              <a:rPr lang="zh-CN" altLang="en-US" b="1" baseline="-25000" smtClean="0"/>
              <a:t>是</a:t>
            </a:r>
            <a:r>
              <a:rPr lang="en-US" altLang="zh-CN" b="1" i="1" baseline="-25000" smtClean="0"/>
              <a:t>B</a:t>
            </a:r>
            <a:r>
              <a:rPr lang="zh-CN" altLang="en-US" b="1" baseline="-25000" smtClean="0"/>
              <a:t>的前驱 </a:t>
            </a:r>
            <a:r>
              <a:rPr lang="en-US" altLang="zh-CN" b="1" smtClean="0"/>
              <a:t>OUT [</a:t>
            </a:r>
            <a:r>
              <a:rPr lang="en-US" altLang="zh-CN" b="1" i="1" smtClean="0"/>
              <a:t>P</a:t>
            </a:r>
            <a:r>
              <a:rPr lang="en-US" altLang="zh-CN" b="1" smtClean="0"/>
              <a:t>] </a:t>
            </a:r>
            <a:r>
              <a:rPr lang="zh-CN" altLang="en-US" b="1" smtClean="0"/>
              <a:t>		</a:t>
            </a:r>
          </a:p>
          <a:p>
            <a:pPr lvl="1"/>
            <a:r>
              <a:rPr lang="en-US" altLang="zh-CN" b="1" i="1" smtClean="0"/>
              <a:t> </a:t>
            </a:r>
            <a:r>
              <a:rPr lang="en-US" altLang="zh-CN" b="1" smtClean="0"/>
              <a:t>IN [ENTRY] = </a:t>
            </a:r>
            <a:r>
              <a:rPr lang="en-US" altLang="zh-CN" b="1" smtClean="0">
                <a:sym typeface="Symbol" pitchFamily="18" charset="2"/>
              </a:rPr>
              <a:t></a:t>
            </a:r>
          </a:p>
          <a:p>
            <a:r>
              <a:rPr lang="zh-CN" altLang="en-US" b="1" smtClean="0"/>
              <a:t>同先前的主要区别</a:t>
            </a:r>
          </a:p>
          <a:p>
            <a:pPr lvl="1"/>
            <a:r>
              <a:rPr lang="zh-CN" altLang="en-US" b="1" smtClean="0"/>
              <a:t> 使用</a:t>
            </a:r>
            <a:r>
              <a:rPr lang="zh-CN" altLang="en-US" b="1" smtClean="0">
                <a:sym typeface="Symbol" pitchFamily="18" charset="2"/>
              </a:rPr>
              <a:t></a:t>
            </a:r>
            <a:r>
              <a:rPr lang="zh-CN" altLang="en-US" b="1" smtClean="0"/>
              <a:t>而不是</a:t>
            </a:r>
            <a:r>
              <a:rPr lang="zh-CN" altLang="en-US" b="1" smtClean="0">
                <a:sym typeface="Symbol" pitchFamily="18" charset="2"/>
              </a:rPr>
              <a:t></a:t>
            </a:r>
            <a:r>
              <a:rPr lang="zh-CN" altLang="en-US" b="1" smtClean="0"/>
              <a:t>作为这里数据流等式的汇合算符</a:t>
            </a:r>
          </a:p>
          <a:p>
            <a:pPr lvl="1"/>
            <a:r>
              <a:rPr lang="zh-CN" altLang="en-US" b="1" smtClean="0"/>
              <a:t> 求最大解而不是最小解</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50691">
                                            <p:txEl>
                                              <p:pRg st="5" end="5"/>
                                            </p:txEl>
                                          </p:spTgt>
                                        </p:tgtEl>
                                        <p:attrNameLst>
                                          <p:attrName>style.visibility</p:attrName>
                                        </p:attrNameLst>
                                      </p:cBhvr>
                                      <p:to>
                                        <p:strVal val="visible"/>
                                      </p:to>
                                    </p:set>
                                    <p:animEffect transition="in" filter="box(in)">
                                      <p:cBhvr>
                                        <p:cTn id="7" dur="500"/>
                                        <p:tgtEl>
                                          <p:spTgt spid="1650691">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50691">
                                            <p:txEl>
                                              <p:pRg st="6" end="6"/>
                                            </p:txEl>
                                          </p:spTgt>
                                        </p:tgtEl>
                                        <p:attrNameLst>
                                          <p:attrName>style.visibility</p:attrName>
                                        </p:attrNameLst>
                                      </p:cBhvr>
                                      <p:to>
                                        <p:strVal val="visible"/>
                                      </p:to>
                                    </p:set>
                                    <p:animEffect transition="in" filter="box(in)">
                                      <p:cBhvr>
                                        <p:cTn id="10" dur="500"/>
                                        <p:tgtEl>
                                          <p:spTgt spid="1650691">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50691">
                                            <p:txEl>
                                              <p:pRg st="7" end="7"/>
                                            </p:txEl>
                                          </p:spTgt>
                                        </p:tgtEl>
                                        <p:attrNameLst>
                                          <p:attrName>style.visibility</p:attrName>
                                        </p:attrNameLst>
                                      </p:cBhvr>
                                      <p:to>
                                        <p:strVal val="visible"/>
                                      </p:to>
                                    </p:set>
                                    <p:animEffect transition="in" filter="box(in)">
                                      <p:cBhvr>
                                        <p:cTn id="13" dur="500"/>
                                        <p:tgtEl>
                                          <p:spTgt spid="16506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68611" name="Rectangle 3"/>
          <p:cNvSpPr>
            <a:spLocks noGrp="1" noChangeArrowheads="1"/>
          </p:cNvSpPr>
          <p:nvPr>
            <p:ph idx="1"/>
          </p:nvPr>
        </p:nvSpPr>
        <p:spPr>
          <a:xfrm>
            <a:off x="287338" y="1438275"/>
            <a:ext cx="8564562" cy="5326063"/>
          </a:xfrm>
          <a:noFill/>
        </p:spPr>
        <p:txBody>
          <a:bodyPr/>
          <a:lstStyle/>
          <a:p>
            <a:r>
              <a:rPr lang="en-US" altLang="zh-CN" b="1" i="1" smtClean="0"/>
              <a:t>IN</a:t>
            </a:r>
            <a:r>
              <a:rPr lang="zh-CN" altLang="en-US" b="1" smtClean="0"/>
              <a:t>集合的不同初值比较 </a:t>
            </a:r>
            <a:r>
              <a:rPr lang="en-US" altLang="zh-CN" b="1" smtClean="0"/>
              <a:t>（</a:t>
            </a:r>
            <a:r>
              <a:rPr lang="zh-CN" altLang="en-US" b="1" smtClean="0"/>
              <a:t>以</a:t>
            </a:r>
            <a:r>
              <a:rPr lang="en-US" altLang="zh-CN" b="1" i="1" smtClean="0"/>
              <a:t>B</a:t>
            </a:r>
            <a:r>
              <a:rPr lang="en-US" altLang="zh-CN" b="1" baseline="-30000" smtClean="0"/>
              <a:t>2</a:t>
            </a:r>
            <a:r>
              <a:rPr lang="zh-CN" altLang="en-US" b="1" smtClean="0"/>
              <a:t>为例）</a:t>
            </a:r>
          </a:p>
        </p:txBody>
      </p:sp>
      <p:grpSp>
        <p:nvGrpSpPr>
          <p:cNvPr id="68612" name="Group 5"/>
          <p:cNvGrpSpPr>
            <a:grpSpLocks/>
          </p:cNvGrpSpPr>
          <p:nvPr/>
        </p:nvGrpSpPr>
        <p:grpSpPr bwMode="auto">
          <a:xfrm>
            <a:off x="792163" y="2259013"/>
            <a:ext cx="2346325" cy="2079625"/>
            <a:chOff x="3167" y="4860"/>
            <a:chExt cx="1829" cy="1726"/>
          </a:xfrm>
        </p:grpSpPr>
        <p:sp>
          <p:nvSpPr>
            <p:cNvPr id="68616" name="Rectangle 6"/>
            <p:cNvSpPr>
              <a:spLocks noChangeArrowheads="1"/>
            </p:cNvSpPr>
            <p:nvPr/>
          </p:nvSpPr>
          <p:spPr bwMode="auto">
            <a:xfrm>
              <a:off x="3535" y="4860"/>
              <a:ext cx="1456" cy="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0800" bIns="10800"/>
            <a:lstStyle/>
            <a:p>
              <a:pPr algn="ctr"/>
              <a:r>
                <a:rPr lang="en-US" altLang="zh-CN" sz="2800" i="1"/>
                <a:t>B</a:t>
              </a:r>
              <a:r>
                <a:rPr lang="en-US" altLang="zh-CN" sz="2800" baseline="-25000"/>
                <a:t>1</a:t>
              </a:r>
            </a:p>
          </p:txBody>
        </p:sp>
        <p:sp>
          <p:nvSpPr>
            <p:cNvPr id="68617" name="Rectangle 7"/>
            <p:cNvSpPr>
              <a:spLocks noChangeArrowheads="1"/>
            </p:cNvSpPr>
            <p:nvPr/>
          </p:nvSpPr>
          <p:spPr bwMode="auto">
            <a:xfrm>
              <a:off x="3540" y="5717"/>
              <a:ext cx="1456" cy="40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0800" bIns="10800"/>
            <a:lstStyle/>
            <a:p>
              <a:pPr algn="ctr"/>
              <a:r>
                <a:rPr lang="en-US" altLang="zh-CN" sz="2800" i="1"/>
                <a:t>B</a:t>
              </a:r>
              <a:r>
                <a:rPr lang="en-US" altLang="zh-CN" sz="2800" baseline="-25000"/>
                <a:t>2</a:t>
              </a:r>
            </a:p>
          </p:txBody>
        </p:sp>
        <p:sp>
          <p:nvSpPr>
            <p:cNvPr id="68618" name="Line 8"/>
            <p:cNvSpPr>
              <a:spLocks noChangeShapeType="1"/>
            </p:cNvSpPr>
            <p:nvPr/>
          </p:nvSpPr>
          <p:spPr bwMode="auto">
            <a:xfrm>
              <a:off x="4244" y="5280"/>
              <a:ext cx="0" cy="43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8619" name="Line 9"/>
            <p:cNvSpPr>
              <a:spLocks noChangeShapeType="1"/>
            </p:cNvSpPr>
            <p:nvPr/>
          </p:nvSpPr>
          <p:spPr bwMode="auto">
            <a:xfrm>
              <a:off x="4258" y="6152"/>
              <a:ext cx="0" cy="43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8620" name="Freeform 10"/>
            <p:cNvSpPr>
              <a:spLocks/>
            </p:cNvSpPr>
            <p:nvPr/>
          </p:nvSpPr>
          <p:spPr bwMode="auto">
            <a:xfrm>
              <a:off x="3167" y="5562"/>
              <a:ext cx="463" cy="770"/>
            </a:xfrm>
            <a:custGeom>
              <a:avLst/>
              <a:gdLst>
                <a:gd name="T0" fmla="*/ 463 w 463"/>
                <a:gd name="T1" fmla="*/ 603 h 770"/>
                <a:gd name="T2" fmla="*/ 313 w 463"/>
                <a:gd name="T3" fmla="*/ 753 h 770"/>
                <a:gd name="T4" fmla="*/ 133 w 463"/>
                <a:gd name="T5" fmla="*/ 708 h 770"/>
                <a:gd name="T6" fmla="*/ 10 w 463"/>
                <a:gd name="T7" fmla="*/ 438 h 770"/>
                <a:gd name="T8" fmla="*/ 70 w 463"/>
                <a:gd name="T9" fmla="*/ 123 h 770"/>
                <a:gd name="T10" fmla="*/ 280 w 463"/>
                <a:gd name="T11" fmla="*/ 3 h 770"/>
                <a:gd name="T12" fmla="*/ 460 w 463"/>
                <a:gd name="T13" fmla="*/ 138 h 7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3" h="770">
                  <a:moveTo>
                    <a:pt x="463" y="603"/>
                  </a:moveTo>
                  <a:cubicBezTo>
                    <a:pt x="438" y="628"/>
                    <a:pt x="368" y="736"/>
                    <a:pt x="313" y="753"/>
                  </a:cubicBezTo>
                  <a:cubicBezTo>
                    <a:pt x="258" y="770"/>
                    <a:pt x="183" y="760"/>
                    <a:pt x="133" y="708"/>
                  </a:cubicBezTo>
                  <a:cubicBezTo>
                    <a:pt x="83" y="656"/>
                    <a:pt x="20" y="535"/>
                    <a:pt x="10" y="438"/>
                  </a:cubicBezTo>
                  <a:cubicBezTo>
                    <a:pt x="0" y="341"/>
                    <a:pt x="25" y="195"/>
                    <a:pt x="70" y="123"/>
                  </a:cubicBezTo>
                  <a:cubicBezTo>
                    <a:pt x="115" y="51"/>
                    <a:pt x="215" y="0"/>
                    <a:pt x="280" y="3"/>
                  </a:cubicBezTo>
                  <a:cubicBezTo>
                    <a:pt x="345" y="6"/>
                    <a:pt x="423" y="110"/>
                    <a:pt x="460" y="138"/>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52747" name="Rectangle 11"/>
          <p:cNvSpPr>
            <a:spLocks noChangeArrowheads="1"/>
          </p:cNvSpPr>
          <p:nvPr/>
        </p:nvSpPr>
        <p:spPr bwMode="auto">
          <a:xfrm>
            <a:off x="4032250" y="3114675"/>
            <a:ext cx="3727450"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zh-CN" altLang="en-US" sz="2800"/>
              <a:t>简写成：</a:t>
            </a:r>
          </a:p>
          <a:p>
            <a:pPr algn="just"/>
            <a:r>
              <a:rPr lang="en-US" altLang="zh-CN" sz="2800" i="1"/>
              <a:t>I</a:t>
            </a:r>
            <a:r>
              <a:rPr lang="en-US" altLang="zh-CN" sz="2800"/>
              <a:t> </a:t>
            </a:r>
            <a:r>
              <a:rPr lang="en-US" altLang="zh-CN" sz="2800" i="1" baseline="30000"/>
              <a:t>j</a:t>
            </a:r>
            <a:r>
              <a:rPr lang="en-US" altLang="zh-CN" sz="2800" baseline="30000"/>
              <a:t>+1 </a:t>
            </a:r>
            <a:r>
              <a:rPr lang="en-US" altLang="zh-CN" sz="2800"/>
              <a:t>= OUT[</a:t>
            </a:r>
            <a:r>
              <a:rPr lang="en-US" altLang="zh-CN" sz="2800" i="1"/>
              <a:t>B</a:t>
            </a:r>
            <a:r>
              <a:rPr lang="en-US" altLang="zh-CN" sz="2800" baseline="-25000"/>
              <a:t>1</a:t>
            </a:r>
            <a:r>
              <a:rPr lang="en-US" altLang="zh-CN" sz="2800"/>
              <a:t>] </a:t>
            </a:r>
            <a:r>
              <a:rPr lang="en-US" altLang="zh-CN" sz="2800">
                <a:sym typeface="Symbol" pitchFamily="18" charset="2"/>
              </a:rPr>
              <a:t></a:t>
            </a:r>
            <a:r>
              <a:rPr lang="en-US" altLang="zh-CN" sz="2800"/>
              <a:t> </a:t>
            </a:r>
            <a:r>
              <a:rPr lang="en-US" altLang="zh-CN" sz="2800" i="1"/>
              <a:t>O</a:t>
            </a:r>
            <a:r>
              <a:rPr lang="en-US" altLang="zh-CN" sz="2800" i="1" baseline="30000"/>
              <a:t> j</a:t>
            </a:r>
            <a:endParaRPr lang="en-US" altLang="zh-CN" sz="2800" baseline="30000"/>
          </a:p>
          <a:p>
            <a:pPr algn="just"/>
            <a:r>
              <a:rPr lang="en-US" altLang="zh-CN" sz="2800" i="1"/>
              <a:t>O </a:t>
            </a:r>
            <a:r>
              <a:rPr lang="en-US" altLang="zh-CN" sz="2800" i="1" baseline="30000"/>
              <a:t>j</a:t>
            </a:r>
            <a:r>
              <a:rPr lang="en-US" altLang="zh-CN" sz="2800" baseline="30000"/>
              <a:t>+1</a:t>
            </a:r>
            <a:r>
              <a:rPr lang="en-US" altLang="zh-CN" sz="2800"/>
              <a:t> = </a:t>
            </a:r>
            <a:r>
              <a:rPr lang="en-US" altLang="zh-CN" sz="2800" i="1"/>
              <a:t>G </a:t>
            </a:r>
            <a:r>
              <a:rPr lang="en-US" altLang="zh-CN" sz="2800">
                <a:sym typeface="Symbol" pitchFamily="18" charset="2"/>
              </a:rPr>
              <a:t></a:t>
            </a:r>
            <a:r>
              <a:rPr lang="en-US" altLang="zh-CN" sz="2800"/>
              <a:t> (</a:t>
            </a:r>
            <a:r>
              <a:rPr lang="en-US" altLang="zh-CN" sz="2800" i="1"/>
              <a:t>I </a:t>
            </a:r>
            <a:r>
              <a:rPr lang="en-US" altLang="zh-CN" sz="2800" i="1" baseline="30000"/>
              <a:t>j</a:t>
            </a:r>
            <a:r>
              <a:rPr lang="en-US" altLang="zh-CN" sz="2800" baseline="30000"/>
              <a:t>+1</a:t>
            </a:r>
            <a:r>
              <a:rPr lang="en-US" altLang="zh-CN" sz="2800" i="1"/>
              <a:t> </a:t>
            </a:r>
            <a:r>
              <a:rPr lang="en-US" altLang="zh-CN" sz="2800">
                <a:sym typeface="Symbol" pitchFamily="18" charset="2"/>
              </a:rPr>
              <a:t></a:t>
            </a:r>
            <a:r>
              <a:rPr lang="en-US" altLang="zh-CN" sz="2800"/>
              <a:t> </a:t>
            </a:r>
            <a:r>
              <a:rPr lang="en-US" altLang="zh-CN" sz="2800" i="1"/>
              <a:t>K</a:t>
            </a:r>
            <a:r>
              <a:rPr lang="en-US" altLang="zh-CN" sz="2800"/>
              <a:t>)</a:t>
            </a:r>
            <a:endParaRPr lang="en-US" altLang="zh-CN" sz="2800" i="1"/>
          </a:p>
        </p:txBody>
      </p:sp>
      <p:sp>
        <p:nvSpPr>
          <p:cNvPr id="1652748" name="Rectangle 12"/>
          <p:cNvSpPr>
            <a:spLocks noChangeArrowheads="1"/>
          </p:cNvSpPr>
          <p:nvPr/>
        </p:nvSpPr>
        <p:spPr bwMode="auto">
          <a:xfrm>
            <a:off x="161925" y="4554538"/>
            <a:ext cx="89979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800" i="1"/>
              <a:t>O</a:t>
            </a:r>
            <a:r>
              <a:rPr lang="en-US" altLang="zh-CN" sz="2800" baseline="30000"/>
              <a:t>0</a:t>
            </a:r>
            <a:r>
              <a:rPr lang="en-US" altLang="zh-CN" sz="2800"/>
              <a:t> = </a:t>
            </a:r>
            <a:r>
              <a:rPr lang="en-US" altLang="zh-CN" sz="2800">
                <a:sym typeface="Symbol" pitchFamily="18" charset="2"/>
              </a:rPr>
              <a:t></a:t>
            </a:r>
            <a:r>
              <a:rPr lang="zh-CN" altLang="en-US" sz="2800">
                <a:sym typeface="Symbol" pitchFamily="18" charset="2"/>
              </a:rPr>
              <a:t>（初值为空集）	</a:t>
            </a:r>
            <a:r>
              <a:rPr lang="en-US" altLang="zh-CN" sz="2800" i="1">
                <a:solidFill>
                  <a:srgbClr val="00FF00"/>
                </a:solidFill>
              </a:rPr>
              <a:t>O</a:t>
            </a:r>
            <a:r>
              <a:rPr lang="en-US" altLang="zh-CN" sz="2800" baseline="30000">
                <a:solidFill>
                  <a:srgbClr val="00FF00"/>
                </a:solidFill>
              </a:rPr>
              <a:t>0</a:t>
            </a:r>
            <a:r>
              <a:rPr lang="en-US" altLang="zh-CN" sz="2800">
                <a:solidFill>
                  <a:srgbClr val="00FF00"/>
                </a:solidFill>
              </a:rPr>
              <a:t> = </a:t>
            </a:r>
            <a:r>
              <a:rPr lang="en-US" altLang="zh-CN" sz="2800" i="1">
                <a:solidFill>
                  <a:srgbClr val="00FF00"/>
                </a:solidFill>
              </a:rPr>
              <a:t>U </a:t>
            </a:r>
            <a:r>
              <a:rPr lang="zh-CN" altLang="en-US" sz="2800">
                <a:solidFill>
                  <a:srgbClr val="00FF00"/>
                </a:solidFill>
                <a:sym typeface="Symbol" pitchFamily="18" charset="2"/>
              </a:rPr>
              <a:t>（初值为全集）</a:t>
            </a:r>
            <a:endParaRPr lang="en-US" altLang="zh-CN" sz="2800" i="1">
              <a:solidFill>
                <a:srgbClr val="00FF00"/>
              </a:solidFill>
            </a:endParaRPr>
          </a:p>
          <a:p>
            <a:pPr algn="just"/>
            <a:r>
              <a:rPr lang="en-US" altLang="zh-CN" sz="2800" i="1"/>
              <a:t>I</a:t>
            </a:r>
            <a:r>
              <a:rPr lang="en-US" altLang="zh-CN" sz="2800" i="1" baseline="30000"/>
              <a:t> </a:t>
            </a:r>
            <a:r>
              <a:rPr lang="en-US" altLang="zh-CN" sz="2800" baseline="30000"/>
              <a:t>1</a:t>
            </a:r>
            <a:r>
              <a:rPr lang="en-US" altLang="zh-CN" sz="2800"/>
              <a:t> = </a:t>
            </a:r>
            <a:r>
              <a:rPr lang="en-US" altLang="zh-CN" sz="2800">
                <a:sym typeface="Symbol" pitchFamily="18" charset="2"/>
              </a:rPr>
              <a:t></a:t>
            </a:r>
            <a:r>
              <a:rPr lang="en-US" altLang="zh-CN" sz="2800"/>
              <a:t> </a:t>
            </a:r>
            <a:r>
              <a:rPr lang="en-US" altLang="zh-CN" sz="2800" i="1"/>
              <a:t>		       	</a:t>
            </a:r>
            <a:r>
              <a:rPr lang="en-US" altLang="zh-CN" sz="2800" i="1">
                <a:solidFill>
                  <a:srgbClr val="00FF00"/>
                </a:solidFill>
              </a:rPr>
              <a:t>I </a:t>
            </a:r>
            <a:r>
              <a:rPr lang="en-US" altLang="zh-CN" sz="2800" baseline="30000">
                <a:solidFill>
                  <a:srgbClr val="00FF00"/>
                </a:solidFill>
              </a:rPr>
              <a:t>1</a:t>
            </a:r>
            <a:r>
              <a:rPr lang="en-US" altLang="zh-CN" sz="2800">
                <a:solidFill>
                  <a:srgbClr val="00FF00"/>
                </a:solidFill>
              </a:rPr>
              <a:t> = OUT[</a:t>
            </a:r>
            <a:r>
              <a:rPr lang="en-US" altLang="zh-CN" sz="2800" i="1">
                <a:solidFill>
                  <a:srgbClr val="00FF00"/>
                </a:solidFill>
              </a:rPr>
              <a:t>B</a:t>
            </a:r>
            <a:r>
              <a:rPr lang="en-US" altLang="zh-CN" sz="2800" baseline="-25000">
                <a:solidFill>
                  <a:srgbClr val="00FF00"/>
                </a:solidFill>
              </a:rPr>
              <a:t>1</a:t>
            </a:r>
            <a:r>
              <a:rPr lang="en-US" altLang="zh-CN" sz="2800">
                <a:solidFill>
                  <a:srgbClr val="00FF00"/>
                </a:solidFill>
              </a:rPr>
              <a:t>] </a:t>
            </a:r>
          </a:p>
          <a:p>
            <a:pPr algn="just"/>
            <a:r>
              <a:rPr lang="en-US" altLang="zh-CN" sz="2800" i="1"/>
              <a:t>O</a:t>
            </a:r>
            <a:r>
              <a:rPr lang="en-US" altLang="zh-CN" sz="2800" baseline="30000"/>
              <a:t>1</a:t>
            </a:r>
            <a:r>
              <a:rPr lang="en-US" altLang="zh-CN" sz="2800"/>
              <a:t> = </a:t>
            </a:r>
            <a:r>
              <a:rPr lang="en-US" altLang="zh-CN" sz="2800" i="1"/>
              <a:t>G			</a:t>
            </a:r>
            <a:r>
              <a:rPr lang="en-US" altLang="zh-CN" sz="2800" i="1">
                <a:solidFill>
                  <a:srgbClr val="00FF00"/>
                </a:solidFill>
              </a:rPr>
              <a:t>O</a:t>
            </a:r>
            <a:r>
              <a:rPr lang="en-US" altLang="zh-CN" sz="2800" baseline="30000">
                <a:solidFill>
                  <a:srgbClr val="00FF00"/>
                </a:solidFill>
              </a:rPr>
              <a:t>1</a:t>
            </a:r>
            <a:r>
              <a:rPr lang="en-US" altLang="zh-CN" sz="2800">
                <a:solidFill>
                  <a:srgbClr val="00FF00"/>
                </a:solidFill>
              </a:rPr>
              <a:t> = </a:t>
            </a:r>
            <a:r>
              <a:rPr lang="en-US" altLang="zh-CN" sz="2800" i="1">
                <a:solidFill>
                  <a:srgbClr val="00FF00"/>
                </a:solidFill>
              </a:rPr>
              <a:t>G</a:t>
            </a:r>
            <a:r>
              <a:rPr lang="en-US" altLang="zh-CN" sz="2800">
                <a:solidFill>
                  <a:srgbClr val="00FF00"/>
                </a:solidFill>
              </a:rPr>
              <a:t> </a:t>
            </a:r>
            <a:r>
              <a:rPr lang="en-US" altLang="zh-CN" sz="2800">
                <a:solidFill>
                  <a:srgbClr val="00FF00"/>
                </a:solidFill>
                <a:sym typeface="Symbol" pitchFamily="18" charset="2"/>
              </a:rPr>
              <a:t></a:t>
            </a:r>
            <a:r>
              <a:rPr lang="en-US" altLang="zh-CN" sz="2800">
                <a:solidFill>
                  <a:srgbClr val="00FF00"/>
                </a:solidFill>
              </a:rPr>
              <a:t> (OUT[</a:t>
            </a:r>
            <a:r>
              <a:rPr lang="en-US" altLang="zh-CN" sz="2800" i="1">
                <a:solidFill>
                  <a:srgbClr val="00FF00"/>
                </a:solidFill>
              </a:rPr>
              <a:t>B</a:t>
            </a:r>
            <a:r>
              <a:rPr lang="en-US" altLang="zh-CN" sz="2800" baseline="-25000">
                <a:solidFill>
                  <a:srgbClr val="00FF00"/>
                </a:solidFill>
              </a:rPr>
              <a:t>1</a:t>
            </a:r>
            <a:r>
              <a:rPr lang="en-US" altLang="zh-CN" sz="2800">
                <a:solidFill>
                  <a:srgbClr val="00FF00"/>
                </a:solidFill>
              </a:rPr>
              <a:t>] </a:t>
            </a:r>
            <a:r>
              <a:rPr lang="en-US" altLang="zh-CN" sz="2800">
                <a:solidFill>
                  <a:srgbClr val="00FF00"/>
                </a:solidFill>
                <a:sym typeface="Symbol" pitchFamily="18" charset="2"/>
              </a:rPr>
              <a:t></a:t>
            </a:r>
            <a:r>
              <a:rPr lang="en-US" altLang="zh-CN" sz="2800">
                <a:solidFill>
                  <a:srgbClr val="00FF00"/>
                </a:solidFill>
              </a:rPr>
              <a:t> </a:t>
            </a:r>
            <a:r>
              <a:rPr lang="en-US" altLang="zh-CN" sz="2800" i="1">
                <a:solidFill>
                  <a:srgbClr val="00FF00"/>
                </a:solidFill>
              </a:rPr>
              <a:t>K</a:t>
            </a:r>
            <a:r>
              <a:rPr lang="en-US" altLang="zh-CN" sz="2800">
                <a:solidFill>
                  <a:srgbClr val="00FF00"/>
                </a:solidFill>
              </a:rPr>
              <a:t>)</a:t>
            </a:r>
            <a:endParaRPr lang="en-US" altLang="zh-CN" sz="2800" i="1">
              <a:solidFill>
                <a:srgbClr val="00FF00"/>
              </a:solidFill>
            </a:endParaRPr>
          </a:p>
          <a:p>
            <a:pPr algn="just"/>
            <a:r>
              <a:rPr lang="en-US" altLang="zh-CN" sz="2800" i="1"/>
              <a:t>I </a:t>
            </a:r>
            <a:r>
              <a:rPr lang="en-US" altLang="zh-CN" sz="2800" baseline="30000"/>
              <a:t>2 </a:t>
            </a:r>
            <a:r>
              <a:rPr lang="en-US" altLang="zh-CN" sz="2800"/>
              <a:t>= OUT[</a:t>
            </a:r>
            <a:r>
              <a:rPr lang="en-US" altLang="zh-CN" sz="2800" i="1"/>
              <a:t>B</a:t>
            </a:r>
            <a:r>
              <a:rPr lang="en-US" altLang="zh-CN" sz="2800" baseline="-25000"/>
              <a:t>1</a:t>
            </a:r>
            <a:r>
              <a:rPr lang="en-US" altLang="zh-CN" sz="2800"/>
              <a:t>] </a:t>
            </a:r>
            <a:r>
              <a:rPr lang="en-US" altLang="zh-CN" sz="2800">
                <a:sym typeface="Symbol" pitchFamily="18" charset="2"/>
              </a:rPr>
              <a:t></a:t>
            </a:r>
            <a:r>
              <a:rPr lang="en-US" altLang="zh-CN" sz="2800"/>
              <a:t> </a:t>
            </a:r>
            <a:r>
              <a:rPr lang="en-US" altLang="zh-CN" sz="2800" i="1"/>
              <a:t>G	</a:t>
            </a:r>
            <a:r>
              <a:rPr lang="en-US" altLang="zh-CN" sz="2800" i="1">
                <a:solidFill>
                  <a:srgbClr val="00FF00"/>
                </a:solidFill>
              </a:rPr>
              <a:t>I</a:t>
            </a:r>
            <a:r>
              <a:rPr lang="en-US" altLang="zh-CN" sz="2800" baseline="30000">
                <a:solidFill>
                  <a:srgbClr val="00FF00"/>
                </a:solidFill>
              </a:rPr>
              <a:t>2</a:t>
            </a:r>
            <a:r>
              <a:rPr lang="en-US" altLang="zh-CN" sz="2800">
                <a:solidFill>
                  <a:srgbClr val="00FF00"/>
                </a:solidFill>
              </a:rPr>
              <a:t>=(OUT[</a:t>
            </a:r>
            <a:r>
              <a:rPr lang="en-US" altLang="zh-CN" sz="2800" i="1">
                <a:solidFill>
                  <a:srgbClr val="00FF00"/>
                </a:solidFill>
              </a:rPr>
              <a:t>B</a:t>
            </a:r>
            <a:r>
              <a:rPr lang="en-US" altLang="zh-CN" sz="2800" baseline="-25000">
                <a:solidFill>
                  <a:srgbClr val="00FF00"/>
                </a:solidFill>
              </a:rPr>
              <a:t>1</a:t>
            </a:r>
            <a:r>
              <a:rPr lang="en-US" altLang="zh-CN" sz="2800">
                <a:solidFill>
                  <a:srgbClr val="00FF00"/>
                </a:solidFill>
              </a:rPr>
              <a:t>]</a:t>
            </a:r>
            <a:r>
              <a:rPr lang="en-US" altLang="zh-CN" sz="2800">
                <a:solidFill>
                  <a:srgbClr val="00FF00"/>
                </a:solidFill>
                <a:sym typeface="Symbol" pitchFamily="18" charset="2"/>
              </a:rPr>
              <a:t></a:t>
            </a:r>
            <a:r>
              <a:rPr lang="en-US" altLang="zh-CN" sz="2800" i="1">
                <a:solidFill>
                  <a:srgbClr val="00FF00"/>
                </a:solidFill>
              </a:rPr>
              <a:t>G</a:t>
            </a:r>
            <a:r>
              <a:rPr lang="en-US" altLang="zh-CN" sz="2800">
                <a:solidFill>
                  <a:srgbClr val="00FF00"/>
                </a:solidFill>
              </a:rPr>
              <a:t>) </a:t>
            </a:r>
            <a:r>
              <a:rPr lang="en-US" altLang="zh-CN" sz="2800">
                <a:solidFill>
                  <a:srgbClr val="00FF00"/>
                </a:solidFill>
                <a:sym typeface="Symbol" pitchFamily="18" charset="2"/>
              </a:rPr>
              <a:t></a:t>
            </a:r>
            <a:r>
              <a:rPr lang="en-US" altLang="zh-CN" sz="2800">
                <a:solidFill>
                  <a:srgbClr val="00FF00"/>
                </a:solidFill>
              </a:rPr>
              <a:t> (OUT[</a:t>
            </a:r>
            <a:r>
              <a:rPr lang="en-US" altLang="zh-CN" sz="2800" i="1">
                <a:solidFill>
                  <a:srgbClr val="00FF00"/>
                </a:solidFill>
              </a:rPr>
              <a:t>B</a:t>
            </a:r>
            <a:r>
              <a:rPr lang="en-US" altLang="zh-CN" sz="2800" baseline="-25000">
                <a:solidFill>
                  <a:srgbClr val="00FF00"/>
                </a:solidFill>
              </a:rPr>
              <a:t>1</a:t>
            </a:r>
            <a:r>
              <a:rPr lang="en-US" altLang="zh-CN" sz="2800">
                <a:solidFill>
                  <a:srgbClr val="00FF00"/>
                </a:solidFill>
              </a:rPr>
              <a:t>]</a:t>
            </a:r>
            <a:r>
              <a:rPr lang="en-US" altLang="zh-CN" sz="2800">
                <a:solidFill>
                  <a:srgbClr val="00FF00"/>
                </a:solidFill>
                <a:sym typeface="Symbol" pitchFamily="18" charset="2"/>
              </a:rPr>
              <a:t></a:t>
            </a:r>
            <a:r>
              <a:rPr lang="en-US" altLang="zh-CN" sz="2800" i="1">
                <a:solidFill>
                  <a:srgbClr val="00FF00"/>
                </a:solidFill>
              </a:rPr>
              <a:t>K</a:t>
            </a:r>
            <a:r>
              <a:rPr lang="en-US" altLang="zh-CN" sz="2800">
                <a:solidFill>
                  <a:srgbClr val="00FF00"/>
                </a:solidFill>
              </a:rPr>
              <a:t>)</a:t>
            </a:r>
          </a:p>
          <a:p>
            <a:pPr algn="just"/>
            <a:r>
              <a:rPr lang="en-US" altLang="zh-CN" sz="2800" i="1"/>
              <a:t>O</a:t>
            </a:r>
            <a:r>
              <a:rPr lang="en-US" altLang="zh-CN" sz="2800" i="1" baseline="30000"/>
              <a:t> </a:t>
            </a:r>
            <a:r>
              <a:rPr lang="en-US" altLang="zh-CN" sz="2800" baseline="30000"/>
              <a:t>2</a:t>
            </a:r>
            <a:r>
              <a:rPr lang="en-US" altLang="zh-CN" sz="2800"/>
              <a:t> = </a:t>
            </a:r>
            <a:r>
              <a:rPr lang="en-US" altLang="zh-CN" sz="2800" i="1"/>
              <a:t>G		       	</a:t>
            </a:r>
            <a:r>
              <a:rPr lang="en-US" altLang="zh-CN" sz="2800" i="1">
                <a:solidFill>
                  <a:srgbClr val="00FF00"/>
                </a:solidFill>
              </a:rPr>
              <a:t>O</a:t>
            </a:r>
            <a:r>
              <a:rPr lang="en-US" altLang="zh-CN" sz="2800" i="1" baseline="30000">
                <a:solidFill>
                  <a:srgbClr val="00FF00"/>
                </a:solidFill>
              </a:rPr>
              <a:t> </a:t>
            </a:r>
            <a:r>
              <a:rPr lang="en-US" altLang="zh-CN" sz="2800" baseline="30000">
                <a:solidFill>
                  <a:srgbClr val="00FF00"/>
                </a:solidFill>
              </a:rPr>
              <a:t>2</a:t>
            </a:r>
            <a:r>
              <a:rPr lang="en-US" altLang="zh-CN" sz="2800">
                <a:solidFill>
                  <a:srgbClr val="00FF00"/>
                </a:solidFill>
              </a:rPr>
              <a:t> = </a:t>
            </a:r>
            <a:r>
              <a:rPr lang="en-US" altLang="zh-CN" sz="2800" i="1">
                <a:solidFill>
                  <a:srgbClr val="00FF00"/>
                </a:solidFill>
              </a:rPr>
              <a:t>G</a:t>
            </a:r>
            <a:r>
              <a:rPr lang="en-US" altLang="zh-CN" sz="2800">
                <a:solidFill>
                  <a:srgbClr val="00FF00"/>
                </a:solidFill>
              </a:rPr>
              <a:t> </a:t>
            </a:r>
            <a:r>
              <a:rPr lang="en-US" altLang="zh-CN" sz="2800">
                <a:solidFill>
                  <a:srgbClr val="00FF00"/>
                </a:solidFill>
                <a:sym typeface="Symbol" pitchFamily="18" charset="2"/>
              </a:rPr>
              <a:t></a:t>
            </a:r>
            <a:r>
              <a:rPr lang="en-US" altLang="zh-CN" sz="2800">
                <a:solidFill>
                  <a:srgbClr val="00FF00"/>
                </a:solidFill>
              </a:rPr>
              <a:t> (OUT[</a:t>
            </a:r>
            <a:r>
              <a:rPr lang="en-US" altLang="zh-CN" sz="2800" i="1">
                <a:solidFill>
                  <a:srgbClr val="00FF00"/>
                </a:solidFill>
              </a:rPr>
              <a:t>B</a:t>
            </a:r>
            <a:r>
              <a:rPr lang="en-US" altLang="zh-CN" sz="2800" baseline="-25000">
                <a:solidFill>
                  <a:srgbClr val="00FF00"/>
                </a:solidFill>
              </a:rPr>
              <a:t>1</a:t>
            </a:r>
            <a:r>
              <a:rPr lang="en-US" altLang="zh-CN" sz="2800">
                <a:solidFill>
                  <a:srgbClr val="00FF00"/>
                </a:solidFill>
              </a:rPr>
              <a:t>] </a:t>
            </a:r>
            <a:r>
              <a:rPr lang="en-US" altLang="zh-CN" sz="2800">
                <a:solidFill>
                  <a:srgbClr val="00FF00"/>
                </a:solidFill>
                <a:sym typeface="Symbol" pitchFamily="18" charset="2"/>
              </a:rPr>
              <a:t></a:t>
            </a:r>
            <a:r>
              <a:rPr lang="en-US" altLang="zh-CN" sz="2800">
                <a:solidFill>
                  <a:srgbClr val="00FF00"/>
                </a:solidFill>
              </a:rPr>
              <a:t> </a:t>
            </a:r>
            <a:r>
              <a:rPr lang="en-US" altLang="zh-CN" sz="2800" i="1">
                <a:solidFill>
                  <a:srgbClr val="00FF00"/>
                </a:solidFill>
              </a:rPr>
              <a:t>K</a:t>
            </a:r>
            <a:r>
              <a:rPr lang="en-US" altLang="zh-CN" sz="2800">
                <a:solidFill>
                  <a:srgbClr val="00FF00"/>
                </a:solidFill>
              </a:rPr>
              <a:t>)</a:t>
            </a:r>
          </a:p>
        </p:txBody>
      </p:sp>
      <p:sp>
        <p:nvSpPr>
          <p:cNvPr id="68615" name="Rectangle 15"/>
          <p:cNvSpPr>
            <a:spLocks noChangeArrowheads="1"/>
          </p:cNvSpPr>
          <p:nvPr/>
        </p:nvSpPr>
        <p:spPr bwMode="auto">
          <a:xfrm>
            <a:off x="4032250" y="2124075"/>
            <a:ext cx="472598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800"/>
              <a:t>IN[</a:t>
            </a:r>
            <a:r>
              <a:rPr lang="en-US" altLang="zh-CN" sz="2800" i="1"/>
              <a:t>B</a:t>
            </a:r>
            <a:r>
              <a:rPr lang="en-US" altLang="zh-CN" sz="2800" baseline="-25000"/>
              <a:t>2</a:t>
            </a:r>
            <a:r>
              <a:rPr lang="en-US" altLang="zh-CN" sz="2800"/>
              <a:t>]= OUT[</a:t>
            </a:r>
            <a:r>
              <a:rPr lang="en-US" altLang="zh-CN" sz="2800" i="1"/>
              <a:t>B</a:t>
            </a:r>
            <a:r>
              <a:rPr lang="en-US" altLang="zh-CN" sz="2800" baseline="-25000"/>
              <a:t>1</a:t>
            </a:r>
            <a:r>
              <a:rPr lang="en-US" altLang="zh-CN" sz="2800"/>
              <a:t>] </a:t>
            </a:r>
            <a:r>
              <a:rPr lang="en-US" altLang="zh-CN" sz="2800">
                <a:sym typeface="Symbol" pitchFamily="18" charset="2"/>
              </a:rPr>
              <a:t></a:t>
            </a:r>
            <a:r>
              <a:rPr lang="en-US" altLang="zh-CN" sz="2800"/>
              <a:t> OUT[</a:t>
            </a:r>
            <a:r>
              <a:rPr lang="en-US" altLang="zh-CN" sz="2800" i="1"/>
              <a:t>B</a:t>
            </a:r>
            <a:r>
              <a:rPr lang="en-US" altLang="zh-CN" sz="2800" baseline="-25000"/>
              <a:t>2</a:t>
            </a:r>
            <a:r>
              <a:rPr lang="en-US" altLang="zh-CN" sz="2800"/>
              <a:t>]</a:t>
            </a:r>
          </a:p>
          <a:p>
            <a:pPr algn="just"/>
            <a:r>
              <a:rPr lang="en-US" altLang="zh-CN" sz="2800"/>
              <a:t>OUT[</a:t>
            </a:r>
            <a:r>
              <a:rPr lang="en-US" altLang="zh-CN" sz="2800" i="1"/>
              <a:t>B</a:t>
            </a:r>
            <a:r>
              <a:rPr lang="en-US" altLang="zh-CN" sz="2800" baseline="-25000"/>
              <a:t>2</a:t>
            </a:r>
            <a:r>
              <a:rPr lang="en-US" altLang="zh-CN" sz="2800"/>
              <a:t>] = </a:t>
            </a:r>
            <a:r>
              <a:rPr lang="en-US" altLang="zh-CN" sz="2800" i="1"/>
              <a:t>G</a:t>
            </a:r>
            <a:r>
              <a:rPr lang="en-US" altLang="zh-CN" sz="2800"/>
              <a:t> </a:t>
            </a:r>
            <a:r>
              <a:rPr lang="en-US" altLang="zh-CN" sz="2800">
                <a:sym typeface="Symbol" pitchFamily="18" charset="2"/>
              </a:rPr>
              <a:t></a:t>
            </a:r>
            <a:r>
              <a:rPr lang="en-US" altLang="zh-CN" sz="2800"/>
              <a:t> (IN[</a:t>
            </a:r>
            <a:r>
              <a:rPr lang="en-US" altLang="zh-CN" sz="2800" i="1"/>
              <a:t>B</a:t>
            </a:r>
            <a:r>
              <a:rPr lang="en-US" altLang="zh-CN" sz="2800" baseline="-25000"/>
              <a:t>2</a:t>
            </a:r>
            <a:r>
              <a:rPr lang="en-US" altLang="zh-CN" sz="2800"/>
              <a:t>] </a:t>
            </a:r>
            <a:r>
              <a:rPr lang="en-US" altLang="zh-CN" sz="2800">
                <a:sym typeface="Symbol" pitchFamily="18" charset="2"/>
              </a:rPr>
              <a:t></a:t>
            </a:r>
            <a:r>
              <a:rPr lang="en-US" altLang="zh-CN" sz="2800"/>
              <a:t> </a:t>
            </a:r>
            <a:r>
              <a:rPr lang="en-US" altLang="zh-CN" sz="2800" i="1"/>
              <a:t>K</a:t>
            </a:r>
            <a:r>
              <a:rPr lang="en-US" altLang="zh-CN"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52747"/>
                                        </p:tgtEl>
                                        <p:attrNameLst>
                                          <p:attrName>style.visibility</p:attrName>
                                        </p:attrNameLst>
                                      </p:cBhvr>
                                      <p:to>
                                        <p:strVal val="visible"/>
                                      </p:to>
                                    </p:set>
                                    <p:animEffect transition="in" filter="box(in)">
                                      <p:cBhvr>
                                        <p:cTn id="7" dur="500"/>
                                        <p:tgtEl>
                                          <p:spTgt spid="1652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52748"/>
                                        </p:tgtEl>
                                        <p:attrNameLst>
                                          <p:attrName>style.visibility</p:attrName>
                                        </p:attrNameLst>
                                      </p:cBhvr>
                                      <p:to>
                                        <p:strVal val="visible"/>
                                      </p:to>
                                    </p:set>
                                    <p:animEffect transition="in" filter="box(in)">
                                      <p:cBhvr>
                                        <p:cTn id="12" dur="500"/>
                                        <p:tgtEl>
                                          <p:spTgt spid="1652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2747" grpId="0"/>
      <p:bldP spid="165274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2</a:t>
            </a:r>
            <a:r>
              <a:rPr lang="en-US" altLang="zh-CN" b="1" smtClean="0">
                <a:latin typeface="宋体" pitchFamily="2" charset="-122"/>
                <a:ea typeface="黑体" pitchFamily="2" charset="-122"/>
              </a:rPr>
              <a:t> </a:t>
            </a:r>
            <a:r>
              <a:rPr lang="zh-CN" altLang="en-US" b="1" smtClean="0">
                <a:latin typeface="宋体" pitchFamily="2" charset="-122"/>
              </a:rPr>
              <a:t>数据流分析介绍</a:t>
            </a:r>
          </a:p>
        </p:txBody>
      </p:sp>
      <p:sp>
        <p:nvSpPr>
          <p:cNvPr id="69635" name="Rectangle 3"/>
          <p:cNvSpPr>
            <a:spLocks noGrp="1" noChangeArrowheads="1"/>
          </p:cNvSpPr>
          <p:nvPr>
            <p:ph idx="1"/>
          </p:nvPr>
        </p:nvSpPr>
        <p:spPr>
          <a:xfrm>
            <a:off x="287338" y="1438275"/>
            <a:ext cx="8564562" cy="5038725"/>
          </a:xfrm>
          <a:noFill/>
        </p:spPr>
        <p:txBody>
          <a:bodyPr/>
          <a:lstStyle/>
          <a:p>
            <a:pPr>
              <a:buFontTx/>
              <a:buNone/>
            </a:pPr>
            <a:r>
              <a:rPr lang="en-US" altLang="zh-CN" b="1" smtClean="0"/>
              <a:t>9.2.6 </a:t>
            </a:r>
            <a:r>
              <a:rPr lang="zh-CN" altLang="en-US" b="1" smtClean="0"/>
              <a:t>小结</a:t>
            </a:r>
          </a:p>
          <a:p>
            <a:r>
              <a:rPr lang="zh-CN" altLang="en-US" b="1" smtClean="0"/>
              <a:t>三个数据流问题</a:t>
            </a:r>
          </a:p>
          <a:p>
            <a:pPr lvl="1"/>
            <a:r>
              <a:rPr lang="zh-CN" altLang="en-US" b="1" smtClean="0"/>
              <a:t> 到达</a:t>
            </a:r>
            <a:r>
              <a:rPr lang="en-US" altLang="zh-CN" b="1" smtClean="0"/>
              <a:t>‑</a:t>
            </a:r>
            <a:r>
              <a:rPr lang="zh-CN" altLang="en-US" b="1" smtClean="0"/>
              <a:t>定值、活跃变量、可用表达式</a:t>
            </a:r>
          </a:p>
          <a:p>
            <a:r>
              <a:rPr lang="zh-CN" altLang="en-US" b="1" smtClean="0"/>
              <a:t>每个问题的组成</a:t>
            </a:r>
          </a:p>
          <a:p>
            <a:pPr lvl="1"/>
            <a:r>
              <a:rPr lang="zh-CN" altLang="en-US" b="1" smtClean="0"/>
              <a:t>数据流值的论域、数据流的方向、迁移函数、边界条件、汇合算符、数据流等式</a:t>
            </a:r>
            <a:endParaRPr lang="zh-CN" altLang="en-US" smtClean="0"/>
          </a:p>
          <a:p>
            <a:r>
              <a:rPr lang="zh-CN" altLang="en-US" b="1" smtClean="0"/>
              <a:t>见书上表</a:t>
            </a:r>
            <a:r>
              <a:rPr lang="en-US" altLang="zh-CN" b="1" smtClean="0"/>
              <a:t>9.2</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1875971" name="Rectangle 3"/>
          <p:cNvSpPr>
            <a:spLocks noGrp="1" noChangeArrowheads="1"/>
          </p:cNvSpPr>
          <p:nvPr>
            <p:ph idx="1"/>
          </p:nvPr>
        </p:nvSpPr>
        <p:spPr>
          <a:xfrm>
            <a:off x="287338" y="1438275"/>
            <a:ext cx="8564562" cy="5038725"/>
          </a:xfrm>
          <a:noFill/>
        </p:spPr>
        <p:txBody>
          <a:bodyPr/>
          <a:lstStyle/>
          <a:p>
            <a:pPr>
              <a:buFontTx/>
              <a:buNone/>
            </a:pPr>
            <a:r>
              <a:rPr lang="zh-CN" altLang="en-US" b="1" smtClean="0"/>
              <a:t>本节内容</a:t>
            </a:r>
          </a:p>
          <a:p>
            <a:r>
              <a:rPr lang="zh-CN" altLang="en-US" b="1" smtClean="0"/>
              <a:t>把各种数据流模式作为一个整体抽象地研究</a:t>
            </a:r>
          </a:p>
          <a:p>
            <a:r>
              <a:rPr lang="zh-CN" altLang="en-US" b="1" smtClean="0"/>
              <a:t>形式地回答数据流算法的下列几个基本问题</a:t>
            </a:r>
          </a:p>
          <a:p>
            <a:pPr lvl="1"/>
            <a:r>
              <a:rPr lang="zh-CN" altLang="en-US" b="1" smtClean="0"/>
              <a:t>在什么情况下数据流分析中使用的迭代算法是正确的</a:t>
            </a:r>
          </a:p>
          <a:p>
            <a:pPr lvl="1"/>
            <a:r>
              <a:rPr lang="zh-CN" altLang="en-US" b="1" smtClean="0"/>
              <a:t>迭代算法所得解的精度如何</a:t>
            </a:r>
          </a:p>
          <a:p>
            <a:pPr lvl="1"/>
            <a:r>
              <a:rPr lang="zh-CN" altLang="en-US" b="1" smtClean="0"/>
              <a:t>迭代算法是否收敛</a:t>
            </a:r>
          </a:p>
          <a:p>
            <a:pPr lvl="1"/>
            <a:r>
              <a:rPr lang="zh-CN" altLang="en-US" b="1" smtClean="0"/>
              <a:t>数据流方程的解的含义是什么</a:t>
            </a:r>
            <a:endParaRPr lang="en-US"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75971">
                                            <p:txEl>
                                              <p:pRg st="2" end="2"/>
                                            </p:txEl>
                                          </p:spTgt>
                                        </p:tgtEl>
                                        <p:attrNameLst>
                                          <p:attrName>style.visibility</p:attrName>
                                        </p:attrNameLst>
                                      </p:cBhvr>
                                      <p:to>
                                        <p:strVal val="visible"/>
                                      </p:to>
                                    </p:set>
                                    <p:animEffect transition="in" filter="box(in)">
                                      <p:cBhvr>
                                        <p:cTn id="7" dur="500"/>
                                        <p:tgtEl>
                                          <p:spTgt spid="1875971">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75971">
                                            <p:txEl>
                                              <p:pRg st="3" end="3"/>
                                            </p:txEl>
                                          </p:spTgt>
                                        </p:tgtEl>
                                        <p:attrNameLst>
                                          <p:attrName>style.visibility</p:attrName>
                                        </p:attrNameLst>
                                      </p:cBhvr>
                                      <p:to>
                                        <p:strVal val="visible"/>
                                      </p:to>
                                    </p:set>
                                    <p:animEffect transition="in" filter="box(in)">
                                      <p:cBhvr>
                                        <p:cTn id="10" dur="500"/>
                                        <p:tgtEl>
                                          <p:spTgt spid="1875971">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75971">
                                            <p:txEl>
                                              <p:pRg st="4" end="4"/>
                                            </p:txEl>
                                          </p:spTgt>
                                        </p:tgtEl>
                                        <p:attrNameLst>
                                          <p:attrName>style.visibility</p:attrName>
                                        </p:attrNameLst>
                                      </p:cBhvr>
                                      <p:to>
                                        <p:strVal val="visible"/>
                                      </p:to>
                                    </p:set>
                                    <p:animEffect transition="in" filter="box(in)">
                                      <p:cBhvr>
                                        <p:cTn id="13" dur="500"/>
                                        <p:tgtEl>
                                          <p:spTgt spid="1875971">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75971">
                                            <p:txEl>
                                              <p:pRg st="5" end="5"/>
                                            </p:txEl>
                                          </p:spTgt>
                                        </p:tgtEl>
                                        <p:attrNameLst>
                                          <p:attrName>style.visibility</p:attrName>
                                        </p:attrNameLst>
                                      </p:cBhvr>
                                      <p:to>
                                        <p:strVal val="visible"/>
                                      </p:to>
                                    </p:set>
                                    <p:animEffect transition="in" filter="box(in)">
                                      <p:cBhvr>
                                        <p:cTn id="16" dur="500"/>
                                        <p:tgtEl>
                                          <p:spTgt spid="1875971">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75971">
                                            <p:txEl>
                                              <p:pRg st="6" end="6"/>
                                            </p:txEl>
                                          </p:spTgt>
                                        </p:tgtEl>
                                        <p:attrNameLst>
                                          <p:attrName>style.visibility</p:attrName>
                                        </p:attrNameLst>
                                      </p:cBhvr>
                                      <p:to>
                                        <p:strVal val="visible"/>
                                      </p:to>
                                    </p:set>
                                    <p:animEffect transition="in" filter="box(in)">
                                      <p:cBhvr>
                                        <p:cTn id="19" dur="500"/>
                                        <p:tgtEl>
                                          <p:spTgt spid="1875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71683" name="Rectangle 3"/>
          <p:cNvSpPr>
            <a:spLocks noGrp="1" noChangeArrowheads="1"/>
          </p:cNvSpPr>
          <p:nvPr>
            <p:ph idx="1"/>
          </p:nvPr>
        </p:nvSpPr>
        <p:spPr>
          <a:xfrm>
            <a:off x="287338" y="1438275"/>
            <a:ext cx="8564562" cy="5038725"/>
          </a:xfrm>
          <a:noFill/>
        </p:spPr>
        <p:txBody>
          <a:bodyPr/>
          <a:lstStyle/>
          <a:p>
            <a:r>
              <a:rPr lang="zh-CN" altLang="en-US" b="1" smtClean="0"/>
              <a:t>数据流分析框架</a:t>
            </a:r>
            <a:r>
              <a:rPr lang="en-US" altLang="zh-CN" b="1" smtClean="0"/>
              <a:t>(</a:t>
            </a:r>
            <a:r>
              <a:rPr lang="en-US" altLang="zh-CN" b="1" i="1" smtClean="0"/>
              <a:t>D</a:t>
            </a:r>
            <a:r>
              <a:rPr lang="en-US" altLang="zh-CN" b="1" smtClean="0"/>
              <a:t>,</a:t>
            </a:r>
            <a:r>
              <a:rPr lang="en-US" altLang="zh-CN" b="1" i="1" smtClean="0"/>
              <a:t> V</a:t>
            </a:r>
            <a:r>
              <a:rPr lang="en-US" altLang="zh-CN" b="1" smtClean="0"/>
              <a:t>, </a:t>
            </a:r>
            <a:r>
              <a:rPr lang="en-US" altLang="zh-CN" b="1" smtClean="0">
                <a:sym typeface="Symbol" pitchFamily="18" charset="2"/>
              </a:rPr>
              <a:t></a:t>
            </a:r>
            <a:r>
              <a:rPr lang="en-US" altLang="zh-CN" b="1" smtClean="0"/>
              <a:t>, </a:t>
            </a:r>
            <a:r>
              <a:rPr lang="en-US" altLang="zh-CN" b="1" i="1" smtClean="0"/>
              <a:t>F</a:t>
            </a:r>
            <a:r>
              <a:rPr lang="en-US" altLang="zh-CN" b="1" smtClean="0"/>
              <a:t>)</a:t>
            </a:r>
            <a:r>
              <a:rPr lang="zh-CN" altLang="en-US" b="1" smtClean="0"/>
              <a:t>包括</a:t>
            </a:r>
          </a:p>
          <a:p>
            <a:pPr lvl="1"/>
            <a:r>
              <a:rPr lang="zh-CN" altLang="en-US" b="1" smtClean="0"/>
              <a:t> 数据流分析的方向</a:t>
            </a:r>
            <a:r>
              <a:rPr lang="en-US" altLang="zh-CN" b="1" i="1" smtClean="0"/>
              <a:t>D</a:t>
            </a:r>
            <a:r>
              <a:rPr lang="zh-CN" altLang="en-US" b="1" smtClean="0"/>
              <a:t>，它可以是正向或逆向</a:t>
            </a:r>
          </a:p>
          <a:p>
            <a:pPr lvl="1"/>
            <a:r>
              <a:rPr lang="zh-CN" altLang="en-US" b="1" smtClean="0"/>
              <a:t> 数据流值的论域</a:t>
            </a:r>
          </a:p>
          <a:p>
            <a:pPr lvl="1">
              <a:buFontTx/>
              <a:buNone/>
            </a:pPr>
            <a:r>
              <a:rPr lang="zh-CN" altLang="en-US" b="1" smtClean="0"/>
              <a:t>		   半格</a:t>
            </a:r>
            <a:r>
              <a:rPr lang="en-US" altLang="zh-CN" b="1" i="1" smtClean="0"/>
              <a:t>V</a:t>
            </a:r>
            <a:r>
              <a:rPr lang="zh-CN" altLang="en-US" b="1" smtClean="0"/>
              <a:t>、汇合算子</a:t>
            </a:r>
            <a:r>
              <a:rPr lang="zh-CN" altLang="en-US" b="1" smtClean="0">
                <a:sym typeface="Symbol" pitchFamily="18" charset="2"/>
              </a:rPr>
              <a:t></a:t>
            </a:r>
            <a:endParaRPr lang="zh-CN" altLang="en-US" b="1" smtClean="0"/>
          </a:p>
          <a:p>
            <a:pPr lvl="1"/>
            <a:r>
              <a:rPr lang="en-US" altLang="zh-CN" b="1" i="1" smtClean="0"/>
              <a:t> V</a:t>
            </a:r>
            <a:r>
              <a:rPr lang="zh-CN" altLang="en-US" b="1" smtClean="0"/>
              <a:t>到</a:t>
            </a:r>
            <a:r>
              <a:rPr lang="en-US" altLang="zh-CN" b="1" i="1" smtClean="0"/>
              <a:t>V</a:t>
            </a:r>
            <a:r>
              <a:rPr lang="zh-CN" altLang="en-US" b="1" smtClean="0"/>
              <a:t>的迁移函数族</a:t>
            </a:r>
            <a:r>
              <a:rPr lang="en-US" altLang="zh-CN" b="1" i="1" smtClean="0"/>
              <a:t>F</a:t>
            </a:r>
            <a:endParaRPr lang="zh-CN" altLang="en-US" b="1" smtClean="0"/>
          </a:p>
          <a:p>
            <a:pPr lvl="1">
              <a:buFontTx/>
              <a:buNone/>
            </a:pPr>
            <a:r>
              <a:rPr lang="zh-CN" altLang="en-US" b="1" smtClean="0"/>
              <a:t>		   包括适用于边界条件（</a:t>
            </a:r>
            <a:r>
              <a:rPr lang="en-US" altLang="zh-CN" b="1" smtClean="0"/>
              <a:t>ENTRY</a:t>
            </a:r>
            <a:r>
              <a:rPr lang="zh-CN" altLang="en-US" b="1" smtClean="0"/>
              <a:t>和</a:t>
            </a:r>
            <a:r>
              <a:rPr lang="en-US" altLang="zh-CN" b="1" smtClean="0"/>
              <a:t>EXIT</a:t>
            </a:r>
            <a:r>
              <a:rPr lang="zh-CN" altLang="en-US" b="1" smtClean="0"/>
              <a:t>结点）的常函数</a:t>
            </a:r>
            <a:endParaRPr lang="en-US" altLang="zh-CN" b="1"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28600"/>
            <a:ext cx="8229600" cy="609600"/>
          </a:xfrm>
        </p:spPr>
        <p:txBody>
          <a:bodyPr>
            <a:normAutofit fontScale="90000"/>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grpSp>
        <p:nvGrpSpPr>
          <p:cNvPr id="8195" name="Group 28"/>
          <p:cNvGrpSpPr>
            <a:grpSpLocks/>
          </p:cNvGrpSpPr>
          <p:nvPr/>
        </p:nvGrpSpPr>
        <p:grpSpPr bwMode="auto">
          <a:xfrm>
            <a:off x="695325" y="838200"/>
            <a:ext cx="8151813" cy="5945188"/>
            <a:chOff x="192" y="528"/>
            <a:chExt cx="5135" cy="3745"/>
          </a:xfrm>
        </p:grpSpPr>
        <p:sp>
          <p:nvSpPr>
            <p:cNvPr id="8197" name="Rectangle 5"/>
            <p:cNvSpPr>
              <a:spLocks noChangeArrowheads="1"/>
            </p:cNvSpPr>
            <p:nvPr/>
          </p:nvSpPr>
          <p:spPr bwMode="auto">
            <a:xfrm>
              <a:off x="2028" y="543"/>
              <a:ext cx="1423" cy="68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i = m </a:t>
              </a:r>
              <a:r>
                <a:rPr lang="en-US" altLang="zh-CN" sz="2400">
                  <a:sym typeface="Symbol" pitchFamily="18" charset="2"/>
                </a:rPr>
                <a:t></a:t>
              </a:r>
              <a:r>
                <a:rPr lang="en-US" altLang="zh-CN" sz="2400"/>
                <a:t>1</a:t>
              </a:r>
            </a:p>
            <a:p>
              <a:pPr algn="just">
                <a:lnSpc>
                  <a:spcPct val="70000"/>
                </a:lnSpc>
              </a:pPr>
              <a:r>
                <a:rPr lang="en-US" altLang="zh-CN" sz="2400"/>
                <a:t>j = n</a:t>
              </a:r>
            </a:p>
            <a:p>
              <a:pPr algn="just">
                <a:lnSpc>
                  <a:spcPct val="70000"/>
                </a:lnSpc>
              </a:pPr>
              <a:r>
                <a:rPr lang="en-US" altLang="zh-CN" sz="2400"/>
                <a:t>t</a:t>
              </a:r>
              <a:r>
                <a:rPr lang="en-US" altLang="zh-CN" sz="2400" baseline="-25000"/>
                <a:t>1</a:t>
              </a:r>
              <a:r>
                <a:rPr lang="en-US" altLang="zh-CN" sz="2400"/>
                <a:t> = 4 </a:t>
              </a:r>
              <a:r>
                <a:rPr lang="en-US" altLang="zh-CN" sz="2400">
                  <a:sym typeface="Symbol" pitchFamily="18" charset="2"/>
                </a:rPr>
                <a:t></a:t>
              </a:r>
              <a:r>
                <a:rPr lang="en-US" altLang="zh-CN" sz="2400"/>
                <a:t> n</a:t>
              </a:r>
            </a:p>
            <a:p>
              <a:pPr algn="just">
                <a:lnSpc>
                  <a:spcPct val="70000"/>
                </a:lnSpc>
              </a:pPr>
              <a:r>
                <a:rPr lang="en-US" altLang="zh-CN" sz="2400"/>
                <a:t>v = a[t</a:t>
              </a:r>
              <a:r>
                <a:rPr lang="en-US" altLang="zh-CN" sz="2400" baseline="-25000"/>
                <a:t>1</a:t>
              </a:r>
              <a:r>
                <a:rPr lang="en-US" altLang="zh-CN" sz="2400"/>
                <a:t>]</a:t>
              </a:r>
            </a:p>
          </p:txBody>
        </p:sp>
        <p:sp>
          <p:nvSpPr>
            <p:cNvPr id="8198" name="Rectangle 6"/>
            <p:cNvSpPr>
              <a:spLocks noChangeArrowheads="1"/>
            </p:cNvSpPr>
            <p:nvPr/>
          </p:nvSpPr>
          <p:spPr bwMode="auto">
            <a:xfrm>
              <a:off x="2025" y="1499"/>
              <a:ext cx="1438" cy="6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i = i + 1</a:t>
              </a:r>
            </a:p>
            <a:p>
              <a:pPr algn="just">
                <a:lnSpc>
                  <a:spcPct val="70000"/>
                </a:lnSpc>
              </a:pPr>
              <a:r>
                <a:rPr lang="en-US" altLang="zh-CN" sz="2400"/>
                <a:t>t</a:t>
              </a:r>
              <a:r>
                <a:rPr lang="en-US" altLang="zh-CN" sz="2400" baseline="-25000"/>
                <a:t>2</a:t>
              </a:r>
              <a:r>
                <a:rPr lang="en-US" altLang="zh-CN" sz="2400"/>
                <a:t> = 4 </a:t>
              </a:r>
              <a:r>
                <a:rPr lang="en-US" altLang="zh-CN" sz="2400">
                  <a:sym typeface="Symbol" pitchFamily="18" charset="2"/>
                </a:rPr>
                <a:t></a:t>
              </a:r>
              <a:r>
                <a:rPr lang="en-US" altLang="zh-CN" sz="2400"/>
                <a:t> i</a:t>
              </a:r>
            </a:p>
            <a:p>
              <a:pPr algn="just">
                <a:lnSpc>
                  <a:spcPct val="70000"/>
                </a:lnSpc>
              </a:pPr>
              <a:r>
                <a:rPr lang="en-US" altLang="zh-CN" sz="2400"/>
                <a:t>t</a:t>
              </a:r>
              <a:r>
                <a:rPr lang="en-US" altLang="zh-CN" sz="2400" baseline="-25000"/>
                <a:t>3</a:t>
              </a:r>
              <a:r>
                <a:rPr lang="en-US" altLang="zh-CN" sz="2400"/>
                <a:t> = a[t</a:t>
              </a:r>
              <a:r>
                <a:rPr lang="en-US" altLang="zh-CN" sz="2400" baseline="-25000"/>
                <a:t>2</a:t>
              </a:r>
              <a:r>
                <a:rPr lang="en-US" altLang="zh-CN" sz="2400"/>
                <a:t>]</a:t>
              </a:r>
            </a:p>
            <a:p>
              <a:pPr algn="just">
                <a:lnSpc>
                  <a:spcPct val="70000"/>
                </a:lnSpc>
              </a:pPr>
              <a:r>
                <a:rPr lang="en-US" altLang="zh-CN" sz="2400"/>
                <a:t>if t</a:t>
              </a:r>
              <a:r>
                <a:rPr lang="en-US" altLang="zh-CN" sz="2400" baseline="-25000"/>
                <a:t>3</a:t>
              </a:r>
              <a:r>
                <a:rPr lang="en-US" altLang="zh-CN" sz="2400"/>
                <a:t> </a:t>
              </a:r>
              <a:r>
                <a:rPr lang="en-US" altLang="zh-CN" sz="2800"/>
                <a:t>&lt;</a:t>
              </a:r>
              <a:r>
                <a:rPr lang="en-US" altLang="zh-CN" sz="2400"/>
                <a:t> v goto </a:t>
              </a:r>
              <a:r>
                <a:rPr lang="en-US" altLang="zh-CN" sz="2400" i="1"/>
                <a:t>B</a:t>
              </a:r>
              <a:r>
                <a:rPr lang="en-US" altLang="zh-CN" sz="2400" baseline="-25000"/>
                <a:t>2</a:t>
              </a:r>
            </a:p>
          </p:txBody>
        </p:sp>
        <p:sp>
          <p:nvSpPr>
            <p:cNvPr id="8199" name="Rectangle 7"/>
            <p:cNvSpPr>
              <a:spLocks noChangeArrowheads="1"/>
            </p:cNvSpPr>
            <p:nvPr/>
          </p:nvSpPr>
          <p:spPr bwMode="auto">
            <a:xfrm>
              <a:off x="3558" y="528"/>
              <a:ext cx="33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p>
              <a:pPr algn="just"/>
              <a:r>
                <a:rPr lang="en-US" altLang="zh-CN" sz="2400" i="1"/>
                <a:t>B</a:t>
              </a:r>
              <a:r>
                <a:rPr lang="en-US" altLang="zh-CN" sz="2400" baseline="-25000"/>
                <a:t>1</a:t>
              </a:r>
              <a:endParaRPr lang="en-US" altLang="zh-CN" sz="2400"/>
            </a:p>
          </p:txBody>
        </p:sp>
        <p:sp>
          <p:nvSpPr>
            <p:cNvPr id="8200" name="Rectangle 8"/>
            <p:cNvSpPr>
              <a:spLocks noChangeArrowheads="1"/>
            </p:cNvSpPr>
            <p:nvPr/>
          </p:nvSpPr>
          <p:spPr bwMode="auto">
            <a:xfrm>
              <a:off x="3427" y="1421"/>
              <a:ext cx="52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2</a:t>
              </a:r>
              <a:endParaRPr lang="en-US" altLang="zh-CN" sz="2400"/>
            </a:p>
          </p:txBody>
        </p:sp>
        <p:sp>
          <p:nvSpPr>
            <p:cNvPr id="8201" name="Rectangle 9"/>
            <p:cNvSpPr>
              <a:spLocks noChangeArrowheads="1"/>
            </p:cNvSpPr>
            <p:nvPr/>
          </p:nvSpPr>
          <p:spPr bwMode="auto">
            <a:xfrm>
              <a:off x="2040" y="2464"/>
              <a:ext cx="1437" cy="68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70000"/>
                </a:lnSpc>
              </a:pPr>
              <a:r>
                <a:rPr lang="en-US" altLang="zh-CN" sz="2400"/>
                <a:t>j = j </a:t>
              </a:r>
              <a:r>
                <a:rPr lang="en-US" altLang="zh-CN" sz="2400">
                  <a:sym typeface="Symbol" pitchFamily="18" charset="2"/>
                </a:rPr>
                <a:t></a:t>
              </a:r>
              <a:r>
                <a:rPr lang="en-US" altLang="zh-CN" sz="2400"/>
                <a:t>1</a:t>
              </a:r>
            </a:p>
            <a:p>
              <a:pPr algn="just">
                <a:lnSpc>
                  <a:spcPct val="70000"/>
                </a:lnSpc>
              </a:pPr>
              <a:r>
                <a:rPr lang="en-US" altLang="zh-CN" sz="2400"/>
                <a:t>t</a:t>
              </a:r>
              <a:r>
                <a:rPr lang="en-US" altLang="zh-CN" sz="2400" baseline="-25000"/>
                <a:t>4</a:t>
              </a:r>
              <a:r>
                <a:rPr lang="en-US" altLang="zh-CN" sz="2400"/>
                <a:t> = 4 </a:t>
              </a:r>
              <a:r>
                <a:rPr lang="en-US" altLang="zh-CN" sz="2400">
                  <a:sym typeface="Symbol" pitchFamily="18" charset="2"/>
                </a:rPr>
                <a:t></a:t>
              </a:r>
              <a:r>
                <a:rPr lang="en-US" altLang="zh-CN" sz="2400"/>
                <a:t> j</a:t>
              </a:r>
            </a:p>
            <a:p>
              <a:pPr algn="just">
                <a:lnSpc>
                  <a:spcPct val="70000"/>
                </a:lnSpc>
              </a:pPr>
              <a:r>
                <a:rPr lang="en-US" altLang="zh-CN" sz="2400"/>
                <a:t>t</a:t>
              </a:r>
              <a:r>
                <a:rPr lang="en-US" altLang="zh-CN" sz="2400" baseline="-25000"/>
                <a:t>5</a:t>
              </a:r>
              <a:r>
                <a:rPr lang="en-US" altLang="zh-CN" sz="2400"/>
                <a:t> = a[t</a:t>
              </a:r>
              <a:r>
                <a:rPr lang="en-US" altLang="zh-CN" sz="2400" baseline="-25000"/>
                <a:t>4</a:t>
              </a:r>
              <a:r>
                <a:rPr lang="en-US" altLang="zh-CN" sz="2400"/>
                <a:t>]</a:t>
              </a:r>
            </a:p>
            <a:p>
              <a:pPr algn="just">
                <a:lnSpc>
                  <a:spcPct val="70000"/>
                </a:lnSpc>
              </a:pPr>
              <a:r>
                <a:rPr lang="en-US" altLang="zh-CN" sz="2400"/>
                <a:t>if t</a:t>
              </a:r>
              <a:r>
                <a:rPr lang="en-US" altLang="zh-CN" sz="2400" baseline="-25000"/>
                <a:t>5</a:t>
              </a:r>
              <a:r>
                <a:rPr lang="en-US" altLang="zh-CN" sz="2400"/>
                <a:t> &gt; v goto </a:t>
              </a:r>
              <a:r>
                <a:rPr lang="en-US" altLang="zh-CN" sz="2400" i="1"/>
                <a:t>B</a:t>
              </a:r>
              <a:r>
                <a:rPr lang="en-US" altLang="zh-CN" sz="2400" baseline="-25000"/>
                <a:t>3</a:t>
              </a:r>
            </a:p>
          </p:txBody>
        </p:sp>
        <p:sp>
          <p:nvSpPr>
            <p:cNvPr id="8202" name="Line 10"/>
            <p:cNvSpPr>
              <a:spLocks noChangeShapeType="1"/>
            </p:cNvSpPr>
            <p:nvPr/>
          </p:nvSpPr>
          <p:spPr bwMode="auto">
            <a:xfrm>
              <a:off x="2727" y="1233"/>
              <a:ext cx="0"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203" name="Line 11"/>
            <p:cNvSpPr>
              <a:spLocks noChangeShapeType="1"/>
            </p:cNvSpPr>
            <p:nvPr/>
          </p:nvSpPr>
          <p:spPr bwMode="auto">
            <a:xfrm>
              <a:off x="2713" y="2198"/>
              <a:ext cx="0"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204" name="Rectangle 12"/>
            <p:cNvSpPr>
              <a:spLocks noChangeArrowheads="1"/>
            </p:cNvSpPr>
            <p:nvPr/>
          </p:nvSpPr>
          <p:spPr bwMode="auto">
            <a:xfrm>
              <a:off x="2040" y="3440"/>
              <a:ext cx="1450" cy="2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0" bIns="0"/>
            <a:lstStyle/>
            <a:p>
              <a:pPr algn="just">
                <a:lnSpc>
                  <a:spcPct val="96000"/>
                </a:lnSpc>
              </a:pPr>
              <a:r>
                <a:rPr lang="en-US" altLang="zh-CN" sz="2400"/>
                <a:t>if i &gt;= j goto </a:t>
              </a:r>
              <a:r>
                <a:rPr lang="en-US" altLang="zh-CN" sz="2400" i="1"/>
                <a:t>B</a:t>
              </a:r>
              <a:r>
                <a:rPr lang="en-US" altLang="zh-CN" sz="2400" baseline="-25000"/>
                <a:t>6</a:t>
              </a:r>
            </a:p>
          </p:txBody>
        </p:sp>
        <p:sp>
          <p:nvSpPr>
            <p:cNvPr id="8205" name="Line 13"/>
            <p:cNvSpPr>
              <a:spLocks noChangeShapeType="1"/>
            </p:cNvSpPr>
            <p:nvPr/>
          </p:nvSpPr>
          <p:spPr bwMode="auto">
            <a:xfrm>
              <a:off x="2713" y="3163"/>
              <a:ext cx="0" cy="26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206" name="Rectangle 14"/>
            <p:cNvSpPr>
              <a:spLocks noChangeArrowheads="1"/>
            </p:cNvSpPr>
            <p:nvPr/>
          </p:nvSpPr>
          <p:spPr bwMode="auto">
            <a:xfrm>
              <a:off x="624" y="3984"/>
              <a:ext cx="1475" cy="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endParaRPr lang="en-US" altLang="zh-CN" sz="1000" b="0" baseline="-25000"/>
            </a:p>
          </p:txBody>
        </p:sp>
        <p:sp>
          <p:nvSpPr>
            <p:cNvPr id="8207" name="Rectangle 15"/>
            <p:cNvSpPr>
              <a:spLocks noChangeArrowheads="1"/>
            </p:cNvSpPr>
            <p:nvPr/>
          </p:nvSpPr>
          <p:spPr bwMode="auto">
            <a:xfrm>
              <a:off x="3493" y="3360"/>
              <a:ext cx="5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4</a:t>
              </a:r>
              <a:endParaRPr lang="en-US" altLang="zh-CN" sz="2400"/>
            </a:p>
          </p:txBody>
        </p:sp>
        <p:sp>
          <p:nvSpPr>
            <p:cNvPr id="8208" name="Rectangle 16"/>
            <p:cNvSpPr>
              <a:spLocks noChangeArrowheads="1"/>
            </p:cNvSpPr>
            <p:nvPr/>
          </p:nvSpPr>
          <p:spPr bwMode="auto">
            <a:xfrm>
              <a:off x="3452" y="2386"/>
              <a:ext cx="52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3</a:t>
              </a:r>
              <a:endParaRPr lang="en-US" altLang="zh-CN" sz="2400"/>
            </a:p>
          </p:txBody>
        </p:sp>
        <p:sp>
          <p:nvSpPr>
            <p:cNvPr id="8209" name="Rectangle 17"/>
            <p:cNvSpPr>
              <a:spLocks noChangeArrowheads="1"/>
            </p:cNvSpPr>
            <p:nvPr/>
          </p:nvSpPr>
          <p:spPr bwMode="auto">
            <a:xfrm>
              <a:off x="192" y="3840"/>
              <a:ext cx="43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5</a:t>
              </a:r>
              <a:endParaRPr lang="en-US" altLang="zh-CN" sz="2400"/>
            </a:p>
          </p:txBody>
        </p:sp>
        <p:sp>
          <p:nvSpPr>
            <p:cNvPr id="8210" name="Rectangle 18"/>
            <p:cNvSpPr>
              <a:spLocks noChangeArrowheads="1"/>
            </p:cNvSpPr>
            <p:nvPr/>
          </p:nvSpPr>
          <p:spPr bwMode="auto">
            <a:xfrm>
              <a:off x="3312" y="3984"/>
              <a:ext cx="1435" cy="8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endParaRPr lang="en-US" altLang="zh-CN" sz="1000" b="0" baseline="-25000"/>
            </a:p>
          </p:txBody>
        </p:sp>
        <p:sp>
          <p:nvSpPr>
            <p:cNvPr id="8211" name="Line 19"/>
            <p:cNvSpPr>
              <a:spLocks noChangeShapeType="1"/>
            </p:cNvSpPr>
            <p:nvPr/>
          </p:nvSpPr>
          <p:spPr bwMode="auto">
            <a:xfrm flipH="1">
              <a:off x="1296" y="3696"/>
              <a:ext cx="1263" cy="24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212" name="Line 20"/>
            <p:cNvSpPr>
              <a:spLocks noChangeShapeType="1"/>
            </p:cNvSpPr>
            <p:nvPr/>
          </p:nvSpPr>
          <p:spPr bwMode="auto">
            <a:xfrm>
              <a:off x="2880" y="3696"/>
              <a:ext cx="1250" cy="24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213" name="Rectangle 21"/>
            <p:cNvSpPr>
              <a:spLocks noChangeArrowheads="1"/>
            </p:cNvSpPr>
            <p:nvPr/>
          </p:nvSpPr>
          <p:spPr bwMode="auto">
            <a:xfrm>
              <a:off x="4800" y="3888"/>
              <a:ext cx="52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just"/>
              <a:r>
                <a:rPr lang="en-US" altLang="zh-CN" sz="2400" i="1"/>
                <a:t>B</a:t>
              </a:r>
              <a:r>
                <a:rPr lang="en-US" altLang="zh-CN" sz="2400" baseline="-25000"/>
                <a:t>6</a:t>
              </a:r>
              <a:endParaRPr lang="en-US" altLang="zh-CN" sz="2400"/>
            </a:p>
          </p:txBody>
        </p:sp>
        <p:sp>
          <p:nvSpPr>
            <p:cNvPr id="8214" name="Freeform 22"/>
            <p:cNvSpPr>
              <a:spLocks/>
            </p:cNvSpPr>
            <p:nvPr/>
          </p:nvSpPr>
          <p:spPr bwMode="auto">
            <a:xfrm>
              <a:off x="1447" y="1366"/>
              <a:ext cx="645" cy="952"/>
            </a:xfrm>
            <a:custGeom>
              <a:avLst/>
              <a:gdLst>
                <a:gd name="T0" fmla="*/ 460 w 722"/>
                <a:gd name="T1" fmla="*/ 234 h 1447"/>
                <a:gd name="T2" fmla="*/ 250 w 722"/>
                <a:gd name="T3" fmla="*/ 271 h 1447"/>
                <a:gd name="T4" fmla="*/ 88 w 722"/>
                <a:gd name="T5" fmla="*/ 234 h 1447"/>
                <a:gd name="T6" fmla="*/ 3 w 722"/>
                <a:gd name="T7" fmla="*/ 131 h 1447"/>
                <a:gd name="T8" fmla="*/ 97 w 722"/>
                <a:gd name="T9" fmla="*/ 30 h 1447"/>
                <a:gd name="T10" fmla="*/ 270 w 722"/>
                <a:gd name="T11" fmla="*/ 1 h 1447"/>
                <a:gd name="T12" fmla="*/ 422 w 722"/>
                <a:gd name="T13" fmla="*/ 38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5" name="Freeform 23"/>
            <p:cNvSpPr>
              <a:spLocks/>
            </p:cNvSpPr>
            <p:nvPr/>
          </p:nvSpPr>
          <p:spPr bwMode="auto">
            <a:xfrm>
              <a:off x="1485" y="2333"/>
              <a:ext cx="634" cy="950"/>
            </a:xfrm>
            <a:custGeom>
              <a:avLst/>
              <a:gdLst>
                <a:gd name="T0" fmla="*/ 429 w 722"/>
                <a:gd name="T1" fmla="*/ 232 h 1447"/>
                <a:gd name="T2" fmla="*/ 233 w 722"/>
                <a:gd name="T3" fmla="*/ 269 h 1447"/>
                <a:gd name="T4" fmla="*/ 82 w 722"/>
                <a:gd name="T5" fmla="*/ 232 h 1447"/>
                <a:gd name="T6" fmla="*/ 3 w 722"/>
                <a:gd name="T7" fmla="*/ 130 h 1447"/>
                <a:gd name="T8" fmla="*/ 91 w 722"/>
                <a:gd name="T9" fmla="*/ 30 h 1447"/>
                <a:gd name="T10" fmla="*/ 251 w 722"/>
                <a:gd name="T11" fmla="*/ 1 h 1447"/>
                <a:gd name="T12" fmla="*/ 393 w 722"/>
                <a:gd name="T13" fmla="*/ 37 h 1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2" h="1447">
                  <a:moveTo>
                    <a:pt x="722" y="1251"/>
                  </a:moveTo>
                  <a:cubicBezTo>
                    <a:pt x="605" y="1349"/>
                    <a:pt x="489" y="1447"/>
                    <a:pt x="392" y="1447"/>
                  </a:cubicBezTo>
                  <a:cubicBezTo>
                    <a:pt x="295" y="1447"/>
                    <a:pt x="203" y="1376"/>
                    <a:pt x="138" y="1251"/>
                  </a:cubicBezTo>
                  <a:cubicBezTo>
                    <a:pt x="73" y="1126"/>
                    <a:pt x="0" y="879"/>
                    <a:pt x="3" y="697"/>
                  </a:cubicBezTo>
                  <a:cubicBezTo>
                    <a:pt x="6" y="515"/>
                    <a:pt x="83" y="272"/>
                    <a:pt x="153" y="157"/>
                  </a:cubicBezTo>
                  <a:cubicBezTo>
                    <a:pt x="223" y="42"/>
                    <a:pt x="338" y="0"/>
                    <a:pt x="423" y="7"/>
                  </a:cubicBezTo>
                  <a:cubicBezTo>
                    <a:pt x="508" y="14"/>
                    <a:pt x="612" y="161"/>
                    <a:pt x="662" y="201"/>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6" name="Freeform 24"/>
            <p:cNvSpPr>
              <a:spLocks/>
            </p:cNvSpPr>
            <p:nvPr/>
          </p:nvSpPr>
          <p:spPr bwMode="auto">
            <a:xfrm>
              <a:off x="476" y="1137"/>
              <a:ext cx="1803" cy="3136"/>
            </a:xfrm>
            <a:custGeom>
              <a:avLst/>
              <a:gdLst>
                <a:gd name="T0" fmla="*/ 620 w 1803"/>
                <a:gd name="T1" fmla="*/ 2951 h 3136"/>
                <a:gd name="T2" fmla="*/ 142 w 1803"/>
                <a:gd name="T3" fmla="*/ 3021 h 3136"/>
                <a:gd name="T4" fmla="*/ 2 w 1803"/>
                <a:gd name="T5" fmla="*/ 2263 h 3136"/>
                <a:gd name="T6" fmla="*/ 128 w 1803"/>
                <a:gd name="T7" fmla="*/ 1518 h 3136"/>
                <a:gd name="T8" fmla="*/ 283 w 1803"/>
                <a:gd name="T9" fmla="*/ 951 h 3136"/>
                <a:gd name="T10" fmla="*/ 648 w 1803"/>
                <a:gd name="T11" fmla="*/ 277 h 3136"/>
                <a:gd name="T12" fmla="*/ 1170 w 1803"/>
                <a:gd name="T13" fmla="*/ 11 h 3136"/>
                <a:gd name="T14" fmla="*/ 1803 w 1803"/>
                <a:gd name="T15" fmla="*/ 347 h 31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03" h="3136">
                  <a:moveTo>
                    <a:pt x="620" y="2951"/>
                  </a:moveTo>
                  <a:cubicBezTo>
                    <a:pt x="540" y="2963"/>
                    <a:pt x="245" y="3136"/>
                    <a:pt x="142" y="3021"/>
                  </a:cubicBezTo>
                  <a:cubicBezTo>
                    <a:pt x="39" y="2906"/>
                    <a:pt x="4" y="2513"/>
                    <a:pt x="2" y="2263"/>
                  </a:cubicBezTo>
                  <a:cubicBezTo>
                    <a:pt x="0" y="2013"/>
                    <a:pt x="81" y="1737"/>
                    <a:pt x="128" y="1518"/>
                  </a:cubicBezTo>
                  <a:cubicBezTo>
                    <a:pt x="175" y="1299"/>
                    <a:pt x="196" y="1158"/>
                    <a:pt x="283" y="951"/>
                  </a:cubicBezTo>
                  <a:cubicBezTo>
                    <a:pt x="370" y="744"/>
                    <a:pt x="500" y="433"/>
                    <a:pt x="648" y="277"/>
                  </a:cubicBezTo>
                  <a:cubicBezTo>
                    <a:pt x="796" y="120"/>
                    <a:pt x="978" y="0"/>
                    <a:pt x="1170" y="11"/>
                  </a:cubicBezTo>
                  <a:cubicBezTo>
                    <a:pt x="1362" y="23"/>
                    <a:pt x="1672" y="278"/>
                    <a:pt x="1803" y="34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196" name="Rectangle 1028"/>
          <p:cNvSpPr>
            <a:spLocks noChangeArrowheads="1"/>
          </p:cNvSpPr>
          <p:nvPr/>
        </p:nvSpPr>
        <p:spPr bwMode="auto">
          <a:xfrm>
            <a:off x="287338" y="1438275"/>
            <a:ext cx="8564562"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342900" indent="-342900">
              <a:buFontTx/>
              <a:buChar char="•"/>
            </a:pPr>
            <a:r>
              <a:rPr lang="zh-CN" altLang="en-US"/>
              <a:t>程序流图</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1880067" name="Rectangle 3"/>
          <p:cNvSpPr>
            <a:spLocks noGrp="1" noChangeArrowheads="1"/>
          </p:cNvSpPr>
          <p:nvPr>
            <p:ph idx="1"/>
          </p:nvPr>
        </p:nvSpPr>
        <p:spPr>
          <a:xfrm>
            <a:off x="287338" y="1438275"/>
            <a:ext cx="8637587" cy="5399088"/>
          </a:xfrm>
          <a:noFill/>
        </p:spPr>
        <p:txBody>
          <a:bodyPr/>
          <a:lstStyle/>
          <a:p>
            <a:pPr>
              <a:buFontTx/>
              <a:buNone/>
            </a:pPr>
            <a:r>
              <a:rPr lang="en-US" altLang="zh-CN" b="1" smtClean="0"/>
              <a:t>9.3.1 </a:t>
            </a:r>
            <a:r>
              <a:rPr lang="zh-CN" altLang="en-US" b="1" smtClean="0"/>
              <a:t>半格</a:t>
            </a:r>
          </a:p>
          <a:p>
            <a:r>
              <a:rPr lang="zh-CN" altLang="en-US" b="1" smtClean="0"/>
              <a:t>半格</a:t>
            </a:r>
            <a:r>
              <a:rPr lang="en-US" altLang="zh-CN" b="1" smtClean="0"/>
              <a:t>(</a:t>
            </a:r>
            <a:r>
              <a:rPr lang="en-US" altLang="zh-CN" b="1" i="1" smtClean="0"/>
              <a:t>V</a:t>
            </a:r>
            <a:r>
              <a:rPr lang="en-US" altLang="zh-CN" b="1" smtClean="0"/>
              <a:t>, </a:t>
            </a:r>
            <a:r>
              <a:rPr lang="zh-CN" altLang="en-US" b="1" smtClean="0">
                <a:sym typeface="Symbol" pitchFamily="18" charset="2"/>
              </a:rPr>
              <a:t></a:t>
            </a:r>
            <a:r>
              <a:rPr lang="en-US" altLang="zh-CN" b="1" smtClean="0"/>
              <a:t>)</a:t>
            </a:r>
            <a:r>
              <a:rPr lang="zh-CN" altLang="en-US" b="1" smtClean="0"/>
              <a:t>是一个集合</a:t>
            </a:r>
            <a:r>
              <a:rPr lang="en-US" altLang="zh-CN" b="1" i="1" smtClean="0"/>
              <a:t>V</a:t>
            </a:r>
            <a:r>
              <a:rPr lang="zh-CN" altLang="en-US" b="1" smtClean="0"/>
              <a:t>和一个二元交运算</a:t>
            </a:r>
            <a:r>
              <a:rPr lang="en-US" altLang="zh-CN" b="1" smtClean="0"/>
              <a:t>(</a:t>
            </a:r>
            <a:r>
              <a:rPr lang="zh-CN" altLang="en-US" b="1" smtClean="0"/>
              <a:t>汇合运算</a:t>
            </a:r>
            <a:r>
              <a:rPr lang="en-US" altLang="zh-CN" b="1" smtClean="0"/>
              <a:t>) </a:t>
            </a:r>
            <a:r>
              <a:rPr lang="en-US" altLang="zh-CN" b="1" smtClean="0">
                <a:sym typeface="Symbol" pitchFamily="18" charset="2"/>
              </a:rPr>
              <a:t></a:t>
            </a:r>
            <a:r>
              <a:rPr lang="zh-CN" altLang="en-US" b="1" smtClean="0"/>
              <a:t>，交运算满足下面三点性质</a:t>
            </a:r>
          </a:p>
          <a:p>
            <a:pPr lvl="1"/>
            <a:r>
              <a:rPr lang="zh-CN" altLang="en-US" b="1" smtClean="0"/>
              <a:t> 幂等性：对所有的</a:t>
            </a:r>
            <a:r>
              <a:rPr lang="en-US" altLang="zh-CN" b="1" i="1" smtClean="0"/>
              <a:t>x</a:t>
            </a:r>
            <a:r>
              <a:rPr lang="zh-CN" altLang="en-US" b="1" smtClean="0"/>
              <a:t>，</a:t>
            </a:r>
            <a:r>
              <a:rPr lang="en-US" altLang="zh-CN" b="1" i="1" smtClean="0"/>
              <a:t>x </a:t>
            </a:r>
            <a:r>
              <a:rPr lang="en-US" altLang="zh-CN" b="1" smtClean="0">
                <a:sym typeface="Symbol" pitchFamily="18" charset="2"/>
              </a:rPr>
              <a:t></a:t>
            </a:r>
            <a:r>
              <a:rPr lang="en-US" altLang="zh-CN" b="1" smtClean="0"/>
              <a:t> </a:t>
            </a:r>
            <a:r>
              <a:rPr lang="en-US" altLang="zh-CN" b="1" i="1" smtClean="0"/>
              <a:t>x </a:t>
            </a:r>
            <a:r>
              <a:rPr lang="en-US" altLang="zh-CN" b="1" smtClean="0"/>
              <a:t>= </a:t>
            </a:r>
            <a:r>
              <a:rPr lang="en-US" altLang="zh-CN" b="1" i="1" smtClean="0"/>
              <a:t>x</a:t>
            </a:r>
            <a:endParaRPr lang="zh-CN" altLang="en-US" b="1" smtClean="0"/>
          </a:p>
          <a:p>
            <a:pPr lvl="1"/>
            <a:r>
              <a:rPr lang="zh-CN" altLang="en-US" b="1" smtClean="0"/>
              <a:t> 交换性：对所有的</a:t>
            </a:r>
            <a:r>
              <a:rPr lang="en-US" altLang="zh-CN" b="1" i="1" smtClean="0"/>
              <a:t>x</a:t>
            </a:r>
            <a:r>
              <a:rPr lang="zh-CN" altLang="en-US" b="1" smtClean="0"/>
              <a:t>和</a:t>
            </a:r>
            <a:r>
              <a:rPr lang="en-US" altLang="zh-CN" b="1" i="1" smtClean="0"/>
              <a:t>y</a:t>
            </a:r>
            <a:r>
              <a:rPr lang="zh-CN" altLang="en-US" b="1" smtClean="0"/>
              <a:t>，</a:t>
            </a:r>
            <a:r>
              <a:rPr lang="en-US" altLang="zh-CN" b="1" i="1" smtClean="0"/>
              <a:t>x </a:t>
            </a:r>
            <a:r>
              <a:rPr lang="en-US" altLang="zh-CN" b="1" smtClean="0">
                <a:sym typeface="Symbol" pitchFamily="18" charset="2"/>
              </a:rPr>
              <a:t></a:t>
            </a:r>
            <a:r>
              <a:rPr lang="en-US" altLang="zh-CN" b="1" smtClean="0"/>
              <a:t> </a:t>
            </a:r>
            <a:r>
              <a:rPr lang="en-US" altLang="zh-CN" b="1" i="1" smtClean="0"/>
              <a:t>y </a:t>
            </a:r>
            <a:r>
              <a:rPr lang="en-US" altLang="zh-CN" b="1" smtClean="0"/>
              <a:t>= </a:t>
            </a:r>
            <a:r>
              <a:rPr lang="en-US" altLang="zh-CN" b="1" i="1" smtClean="0"/>
              <a:t>y </a:t>
            </a:r>
            <a:r>
              <a:rPr lang="en-US" altLang="zh-CN" b="1" smtClean="0">
                <a:sym typeface="Symbol" pitchFamily="18" charset="2"/>
              </a:rPr>
              <a:t></a:t>
            </a:r>
            <a:r>
              <a:rPr lang="en-US" altLang="zh-CN" b="1" smtClean="0"/>
              <a:t> </a:t>
            </a:r>
            <a:r>
              <a:rPr lang="en-US" altLang="zh-CN" b="1" i="1" smtClean="0"/>
              <a:t>x</a:t>
            </a:r>
            <a:endParaRPr lang="zh-CN" altLang="en-US" b="1" smtClean="0"/>
          </a:p>
          <a:p>
            <a:pPr lvl="1"/>
            <a:r>
              <a:rPr lang="zh-CN" altLang="en-US" b="1" smtClean="0"/>
              <a:t> 结合性：对所有的</a:t>
            </a:r>
            <a:r>
              <a:rPr lang="en-US" altLang="zh-CN" b="1" i="1" smtClean="0"/>
              <a:t>x</a:t>
            </a:r>
            <a:r>
              <a:rPr lang="en-US" altLang="zh-CN" b="1" smtClean="0"/>
              <a:t>, </a:t>
            </a:r>
            <a:r>
              <a:rPr lang="en-US" altLang="zh-CN" b="1" i="1" smtClean="0"/>
              <a:t>y</a:t>
            </a:r>
            <a:r>
              <a:rPr lang="zh-CN" altLang="en-US" b="1" smtClean="0"/>
              <a:t>和</a:t>
            </a:r>
            <a:r>
              <a:rPr lang="en-US" altLang="zh-CN" b="1" i="1" smtClean="0"/>
              <a:t>z</a:t>
            </a:r>
            <a:r>
              <a:rPr lang="zh-CN" altLang="en-US" b="1" smtClean="0"/>
              <a:t>，</a:t>
            </a:r>
            <a:r>
              <a:rPr lang="en-US" altLang="zh-CN" b="1" i="1" smtClean="0"/>
              <a:t>x </a:t>
            </a:r>
            <a:r>
              <a:rPr lang="en-US" altLang="zh-CN" b="1" smtClean="0">
                <a:sym typeface="Symbol" pitchFamily="18" charset="2"/>
              </a:rPr>
              <a:t></a:t>
            </a:r>
            <a:r>
              <a:rPr lang="en-US" altLang="zh-CN" b="1" smtClean="0"/>
              <a:t> (</a:t>
            </a:r>
            <a:r>
              <a:rPr lang="en-US" altLang="zh-CN" b="1" i="1" smtClean="0"/>
              <a:t>y </a:t>
            </a:r>
            <a:r>
              <a:rPr lang="en-US" altLang="zh-CN" b="1" smtClean="0">
                <a:sym typeface="Symbol" pitchFamily="18" charset="2"/>
              </a:rPr>
              <a:t></a:t>
            </a:r>
            <a:r>
              <a:rPr lang="en-US" altLang="zh-CN" b="1" smtClean="0"/>
              <a:t> </a:t>
            </a:r>
            <a:r>
              <a:rPr lang="en-US" altLang="zh-CN" b="1" i="1" smtClean="0"/>
              <a:t>z</a:t>
            </a:r>
            <a:r>
              <a:rPr lang="en-US" altLang="zh-CN" b="1" smtClean="0"/>
              <a:t>) = (</a:t>
            </a:r>
            <a:r>
              <a:rPr lang="en-US" altLang="zh-CN" b="1" i="1" smtClean="0"/>
              <a:t>x </a:t>
            </a:r>
            <a:r>
              <a:rPr lang="en-US" altLang="zh-CN" b="1" smtClean="0">
                <a:sym typeface="Symbol" pitchFamily="18" charset="2"/>
              </a:rPr>
              <a:t></a:t>
            </a:r>
            <a:r>
              <a:rPr lang="en-US" altLang="zh-CN" b="1" smtClean="0"/>
              <a:t> </a:t>
            </a:r>
            <a:r>
              <a:rPr lang="en-US" altLang="zh-CN" b="1" i="1" smtClean="0"/>
              <a:t>y</a:t>
            </a:r>
            <a:r>
              <a:rPr lang="en-US" altLang="zh-CN" b="1" smtClean="0"/>
              <a:t>)</a:t>
            </a:r>
            <a:r>
              <a:rPr lang="en-US" altLang="zh-CN" b="1" i="1" smtClean="0"/>
              <a:t> </a:t>
            </a:r>
            <a:r>
              <a:rPr lang="en-US" altLang="zh-CN" b="1" smtClean="0">
                <a:sym typeface="Symbol" pitchFamily="18" charset="2"/>
              </a:rPr>
              <a:t></a:t>
            </a:r>
            <a:r>
              <a:rPr lang="en-US" altLang="zh-CN" b="1" smtClean="0"/>
              <a:t> </a:t>
            </a:r>
            <a:r>
              <a:rPr lang="en-US" altLang="zh-CN" b="1" i="1" smtClean="0"/>
              <a:t>z</a:t>
            </a:r>
          </a:p>
          <a:p>
            <a:r>
              <a:rPr lang="zh-CN" altLang="en-US" b="1" smtClean="0"/>
              <a:t>半格有顶元</a:t>
            </a:r>
            <a:r>
              <a:rPr lang="zh-CN" altLang="en-US" b="1" smtClean="0">
                <a:sym typeface="Euclid Math One" pitchFamily="18" charset="2"/>
              </a:rPr>
              <a:t> （可以还有底元</a:t>
            </a:r>
            <a:r>
              <a:rPr lang="zh-CN" altLang="en-US" b="1" smtClean="0">
                <a:sym typeface="Symbol" pitchFamily="18" charset="2"/>
              </a:rPr>
              <a:t></a:t>
            </a:r>
            <a:r>
              <a:rPr lang="zh-CN" altLang="en-US" b="1" smtClean="0">
                <a:sym typeface="Euclid Math One" pitchFamily="18" charset="2"/>
              </a:rPr>
              <a:t>）</a:t>
            </a:r>
          </a:p>
          <a:p>
            <a:pPr lvl="1"/>
            <a:r>
              <a:rPr lang="zh-CN" altLang="en-US" b="1" smtClean="0">
                <a:sym typeface="Euclid Math One" pitchFamily="18" charset="2"/>
              </a:rPr>
              <a:t>对</a:t>
            </a:r>
            <a:r>
              <a:rPr lang="en-US" altLang="zh-CN" b="1" i="1" smtClean="0">
                <a:sym typeface="Euclid Math One" pitchFamily="18" charset="2"/>
              </a:rPr>
              <a:t>V</a:t>
            </a:r>
            <a:r>
              <a:rPr lang="zh-CN" altLang="en-US" b="1" smtClean="0">
                <a:sym typeface="Euclid Math One" pitchFamily="18" charset="2"/>
              </a:rPr>
              <a:t>中的所有</a:t>
            </a:r>
            <a:r>
              <a:rPr lang="en-US" altLang="zh-CN" b="1" i="1" smtClean="0">
                <a:sym typeface="Euclid Math One" pitchFamily="18" charset="2"/>
              </a:rPr>
              <a:t>x</a:t>
            </a:r>
            <a:r>
              <a:rPr lang="zh-CN" altLang="en-US" b="1" smtClean="0">
                <a:sym typeface="Euclid Math One" pitchFamily="18" charset="2"/>
              </a:rPr>
              <a:t>， </a:t>
            </a:r>
            <a:r>
              <a:rPr lang="zh-CN" altLang="en-US" b="1" smtClean="0">
                <a:sym typeface="Symbol" pitchFamily="18" charset="2"/>
              </a:rPr>
              <a:t></a:t>
            </a:r>
            <a:r>
              <a:rPr lang="zh-CN" altLang="en-US" b="1" smtClean="0">
                <a:sym typeface="Euclid Math One" pitchFamily="18" charset="2"/>
              </a:rPr>
              <a:t> </a:t>
            </a:r>
            <a:r>
              <a:rPr lang="en-US" altLang="zh-CN" b="1" i="1" smtClean="0">
                <a:sym typeface="Euclid Math One" pitchFamily="18" charset="2"/>
              </a:rPr>
              <a:t>x </a:t>
            </a:r>
            <a:r>
              <a:rPr lang="en-US" altLang="zh-CN" b="1" smtClean="0">
                <a:sym typeface="Euclid Math One" pitchFamily="18" charset="2"/>
              </a:rPr>
              <a:t>= </a:t>
            </a:r>
            <a:r>
              <a:rPr lang="en-US" altLang="zh-CN" b="1" i="1" smtClean="0">
                <a:sym typeface="Euclid Math One" pitchFamily="18" charset="2"/>
              </a:rPr>
              <a:t>x</a:t>
            </a:r>
            <a:endParaRPr lang="en-US" altLang="zh-CN" smtClean="0">
              <a:sym typeface="Euclid Math One" pitchFamily="18" charset="2"/>
            </a:endParaRPr>
          </a:p>
          <a:p>
            <a:pPr lvl="1"/>
            <a:r>
              <a:rPr lang="zh-CN" altLang="en-US" b="1" smtClean="0">
                <a:sym typeface="Euclid Math One" pitchFamily="18" charset="2"/>
              </a:rPr>
              <a:t>对</a:t>
            </a:r>
            <a:r>
              <a:rPr lang="en-US" altLang="zh-CN" b="1" i="1" smtClean="0">
                <a:sym typeface="Euclid Math One" pitchFamily="18" charset="2"/>
              </a:rPr>
              <a:t>V</a:t>
            </a:r>
            <a:r>
              <a:rPr lang="zh-CN" altLang="en-US" b="1" smtClean="0">
                <a:sym typeface="Euclid Math One" pitchFamily="18" charset="2"/>
              </a:rPr>
              <a:t>中的所有</a:t>
            </a:r>
            <a:r>
              <a:rPr lang="en-US" altLang="zh-CN" b="1" i="1" smtClean="0">
                <a:sym typeface="Euclid Math One" pitchFamily="18" charset="2"/>
              </a:rPr>
              <a:t>x</a:t>
            </a:r>
            <a:r>
              <a:rPr lang="zh-CN" altLang="en-US" b="1" smtClean="0">
                <a:sym typeface="Euclid Math One" pitchFamily="18" charset="2"/>
              </a:rPr>
              <a:t>，</a:t>
            </a:r>
            <a:r>
              <a:rPr lang="zh-CN" altLang="en-US" b="1" smtClean="0">
                <a:sym typeface="Symbol" pitchFamily="18" charset="2"/>
              </a:rPr>
              <a:t></a:t>
            </a:r>
            <a:r>
              <a:rPr lang="zh-CN" altLang="en-US" b="1" smtClean="0">
                <a:sym typeface="Euclid Math One" pitchFamily="18" charset="2"/>
              </a:rPr>
              <a:t> </a:t>
            </a:r>
            <a:r>
              <a:rPr lang="zh-CN" altLang="en-US" b="1" smtClean="0">
                <a:sym typeface="Symbol" pitchFamily="18" charset="2"/>
              </a:rPr>
              <a:t></a:t>
            </a:r>
            <a:r>
              <a:rPr lang="zh-CN" altLang="en-US" b="1" smtClean="0">
                <a:sym typeface="Euclid Math One" pitchFamily="18" charset="2"/>
              </a:rPr>
              <a:t> </a:t>
            </a:r>
            <a:r>
              <a:rPr lang="en-US" altLang="zh-CN" b="1" i="1" smtClean="0">
                <a:sym typeface="Euclid Math One" pitchFamily="18" charset="2"/>
              </a:rPr>
              <a:t>x </a:t>
            </a:r>
            <a:r>
              <a:rPr lang="en-US" altLang="zh-CN" b="1" smtClean="0">
                <a:sym typeface="Euclid Math One" pitchFamily="18" charset="2"/>
              </a:rPr>
              <a:t>= </a:t>
            </a:r>
            <a:r>
              <a:rPr lang="en-US" altLang="zh-CN" b="1" smtClean="0">
                <a:sym typeface="Symbol" pitchFamily="18" charset="2"/>
              </a:rPr>
              <a:t></a:t>
            </a:r>
            <a:endParaRPr lang="zh-CN" altLang="zh-CN" smtClean="0">
              <a:sym typeface="Euclid Math One"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80067">
                                            <p:txEl>
                                              <p:pRg st="5" end="5"/>
                                            </p:txEl>
                                          </p:spTgt>
                                        </p:tgtEl>
                                        <p:attrNameLst>
                                          <p:attrName>style.visibility</p:attrName>
                                        </p:attrNameLst>
                                      </p:cBhvr>
                                      <p:to>
                                        <p:strVal val="visible"/>
                                      </p:to>
                                    </p:set>
                                    <p:animEffect transition="in" filter="box(in)">
                                      <p:cBhvr>
                                        <p:cTn id="7" dur="500"/>
                                        <p:tgtEl>
                                          <p:spTgt spid="1880067">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80067">
                                            <p:txEl>
                                              <p:pRg st="6" end="6"/>
                                            </p:txEl>
                                          </p:spTgt>
                                        </p:tgtEl>
                                        <p:attrNameLst>
                                          <p:attrName>style.visibility</p:attrName>
                                        </p:attrNameLst>
                                      </p:cBhvr>
                                      <p:to>
                                        <p:strVal val="visible"/>
                                      </p:to>
                                    </p:set>
                                    <p:animEffect transition="in" filter="box(in)">
                                      <p:cBhvr>
                                        <p:cTn id="10" dur="500"/>
                                        <p:tgtEl>
                                          <p:spTgt spid="1880067">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80067">
                                            <p:txEl>
                                              <p:pRg st="7" end="7"/>
                                            </p:txEl>
                                          </p:spTgt>
                                        </p:tgtEl>
                                        <p:attrNameLst>
                                          <p:attrName>style.visibility</p:attrName>
                                        </p:attrNameLst>
                                      </p:cBhvr>
                                      <p:to>
                                        <p:strVal val="visible"/>
                                      </p:to>
                                    </p:set>
                                    <p:animEffect transition="in" filter="box(in)">
                                      <p:cBhvr>
                                        <p:cTn id="13" dur="500"/>
                                        <p:tgtEl>
                                          <p:spTgt spid="18800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1882115" name="Rectangle 3"/>
          <p:cNvSpPr>
            <a:spLocks noGrp="1" noChangeArrowheads="1"/>
          </p:cNvSpPr>
          <p:nvPr>
            <p:ph idx="1"/>
          </p:nvPr>
        </p:nvSpPr>
        <p:spPr>
          <a:xfrm>
            <a:off x="287338" y="1438275"/>
            <a:ext cx="8564562" cy="5399088"/>
          </a:xfrm>
          <a:noFill/>
        </p:spPr>
        <p:txBody>
          <a:bodyPr/>
          <a:lstStyle/>
          <a:p>
            <a:pPr>
              <a:buFontTx/>
              <a:buNone/>
            </a:pPr>
            <a:r>
              <a:rPr lang="en-US" altLang="zh-CN" b="1" smtClean="0"/>
              <a:t>9.3.1 </a:t>
            </a:r>
            <a:r>
              <a:rPr lang="zh-CN" altLang="en-US" b="1" smtClean="0"/>
              <a:t>半格</a:t>
            </a:r>
          </a:p>
          <a:p>
            <a:r>
              <a:rPr lang="zh-CN" altLang="en-US" b="1" smtClean="0">
                <a:sym typeface="Euclid Math One" pitchFamily="18" charset="2"/>
              </a:rPr>
              <a:t>偏序关系</a:t>
            </a:r>
          </a:p>
          <a:p>
            <a:pPr lvl="1">
              <a:buFontTx/>
              <a:buNone/>
            </a:pPr>
            <a:r>
              <a:rPr lang="zh-CN" altLang="en-US" b="1" smtClean="0">
                <a:sym typeface="Euclid Math One" pitchFamily="18" charset="2"/>
              </a:rPr>
              <a:t>集合</a:t>
            </a:r>
            <a:r>
              <a:rPr lang="en-US" altLang="zh-CN" b="1" i="1" smtClean="0">
                <a:sym typeface="Euclid Math One" pitchFamily="18" charset="2"/>
              </a:rPr>
              <a:t>V</a:t>
            </a:r>
            <a:r>
              <a:rPr lang="zh-CN" altLang="en-US" b="1" smtClean="0">
                <a:sym typeface="Euclid Math One" pitchFamily="18" charset="2"/>
              </a:rPr>
              <a:t>上的关系</a:t>
            </a:r>
            <a:r>
              <a:rPr lang="zh-CN" altLang="en-US" b="1" smtClean="0">
                <a:sym typeface="Euclid Math Two" pitchFamily="18" charset="2"/>
              </a:rPr>
              <a:t></a:t>
            </a:r>
            <a:endParaRPr lang="en-US" altLang="zh-CN" smtClean="0">
              <a:sym typeface="Euclid Math One" pitchFamily="18" charset="2"/>
            </a:endParaRPr>
          </a:p>
          <a:p>
            <a:pPr lvl="1"/>
            <a:r>
              <a:rPr lang="zh-CN" altLang="en-US" b="1" smtClean="0">
                <a:sym typeface="Euclid Math One" pitchFamily="18" charset="2"/>
              </a:rPr>
              <a:t> </a:t>
            </a:r>
            <a:r>
              <a:rPr lang="zh-CN" altLang="zh-CN" b="1" smtClean="0">
                <a:sym typeface="Euclid Math One" pitchFamily="18" charset="2"/>
              </a:rPr>
              <a:t>自反性：对</a:t>
            </a:r>
            <a:r>
              <a:rPr lang="zh-CN" altLang="en-US" b="1" smtClean="0">
                <a:sym typeface="Euclid Math One" pitchFamily="18" charset="2"/>
              </a:rPr>
              <a:t>所有的</a:t>
            </a:r>
            <a:r>
              <a:rPr lang="en-US" altLang="zh-CN" b="1" i="1" smtClean="0">
                <a:sym typeface="Euclid Math One" pitchFamily="18" charset="2"/>
              </a:rPr>
              <a:t>x</a:t>
            </a:r>
            <a:r>
              <a:rPr lang="zh-CN" altLang="en-US" b="1" smtClean="0">
                <a:sym typeface="Euclid Math One" pitchFamily="18" charset="2"/>
              </a:rPr>
              <a:t>，</a:t>
            </a:r>
            <a:r>
              <a:rPr lang="en-US" altLang="zh-CN" b="1" i="1" smtClean="0">
                <a:sym typeface="Euclid Math One" pitchFamily="18" charset="2"/>
              </a:rPr>
              <a:t>x </a:t>
            </a:r>
            <a:r>
              <a:rPr lang="zh-CN" altLang="en-US" b="1" smtClean="0">
                <a:sym typeface="Euclid Math Two" pitchFamily="18" charset="2"/>
              </a:rPr>
              <a:t></a:t>
            </a:r>
            <a:r>
              <a:rPr lang="en-US" altLang="zh-CN" b="1" smtClean="0">
                <a:sym typeface="Euclid Math One" pitchFamily="18" charset="2"/>
              </a:rPr>
              <a:t> </a:t>
            </a:r>
            <a:r>
              <a:rPr lang="en-US" altLang="zh-CN" b="1" i="1" smtClean="0">
                <a:sym typeface="Euclid Math One" pitchFamily="18" charset="2"/>
              </a:rPr>
              <a:t>x</a:t>
            </a:r>
            <a:endParaRPr lang="zh-CN" altLang="en-US" b="1" smtClean="0">
              <a:sym typeface="Euclid Math One" pitchFamily="18" charset="2"/>
            </a:endParaRPr>
          </a:p>
          <a:p>
            <a:pPr lvl="1"/>
            <a:r>
              <a:rPr lang="zh-CN" altLang="en-US" b="1" smtClean="0">
                <a:sym typeface="Euclid Math One" pitchFamily="18" charset="2"/>
              </a:rPr>
              <a:t> 反对称性：对所有的</a:t>
            </a:r>
            <a:r>
              <a:rPr lang="en-US" altLang="zh-CN" b="1" i="1" smtClean="0">
                <a:sym typeface="Euclid Math One" pitchFamily="18" charset="2"/>
              </a:rPr>
              <a:t>x</a:t>
            </a:r>
            <a:r>
              <a:rPr lang="zh-CN" altLang="en-US" b="1" smtClean="0">
                <a:sym typeface="Euclid Math One" pitchFamily="18" charset="2"/>
              </a:rPr>
              <a:t>和</a:t>
            </a:r>
            <a:r>
              <a:rPr lang="en-US" altLang="zh-CN" b="1" i="1" smtClean="0">
                <a:sym typeface="Euclid Math One" pitchFamily="18" charset="2"/>
              </a:rPr>
              <a:t>y</a:t>
            </a:r>
            <a:r>
              <a:rPr lang="zh-CN" altLang="en-US" b="1" smtClean="0">
                <a:sym typeface="Euclid Math One" pitchFamily="18" charset="2"/>
              </a:rPr>
              <a:t>，如果</a:t>
            </a:r>
            <a:r>
              <a:rPr lang="en-US" altLang="zh-CN" b="1" i="1" smtClean="0">
                <a:sym typeface="Euclid Math One" pitchFamily="18" charset="2"/>
              </a:rPr>
              <a:t>x </a:t>
            </a:r>
            <a:r>
              <a:rPr lang="zh-CN" altLang="en-US" b="1" smtClean="0">
                <a:sym typeface="Euclid Math Two" pitchFamily="18" charset="2"/>
              </a:rPr>
              <a:t></a:t>
            </a:r>
            <a:r>
              <a:rPr lang="en-US" altLang="zh-CN" b="1" smtClean="0">
                <a:sym typeface="Euclid Math One" pitchFamily="18" charset="2"/>
              </a:rPr>
              <a:t> </a:t>
            </a:r>
            <a:r>
              <a:rPr lang="en-US" altLang="zh-CN" b="1" i="1" smtClean="0">
                <a:sym typeface="Euclid Math One" pitchFamily="18" charset="2"/>
              </a:rPr>
              <a:t>y</a:t>
            </a:r>
            <a:r>
              <a:rPr lang="zh-CN" altLang="en-US" b="1" smtClean="0">
                <a:sym typeface="Euclid Math One" pitchFamily="18" charset="2"/>
              </a:rPr>
              <a:t>并且</a:t>
            </a:r>
            <a:r>
              <a:rPr lang="en-US" altLang="zh-CN" b="1" i="1" smtClean="0">
                <a:sym typeface="Euclid Math One" pitchFamily="18" charset="2"/>
              </a:rPr>
              <a:t>y </a:t>
            </a:r>
            <a:r>
              <a:rPr lang="zh-CN" altLang="en-US" b="1" smtClean="0">
                <a:sym typeface="Euclid Math Two" pitchFamily="18" charset="2"/>
              </a:rPr>
              <a:t></a:t>
            </a:r>
            <a:r>
              <a:rPr lang="en-US" altLang="zh-CN" b="1" smtClean="0">
                <a:sym typeface="Euclid Math One" pitchFamily="18" charset="2"/>
              </a:rPr>
              <a:t> </a:t>
            </a:r>
            <a:r>
              <a:rPr lang="en-US" altLang="zh-CN" b="1" i="1" smtClean="0">
                <a:sym typeface="Euclid Math One" pitchFamily="18" charset="2"/>
              </a:rPr>
              <a:t>x</a:t>
            </a:r>
            <a:r>
              <a:rPr lang="en-US" altLang="zh-CN" b="1" smtClean="0">
                <a:sym typeface="Euclid Math One" pitchFamily="18" charset="2"/>
              </a:rPr>
              <a:t>,</a:t>
            </a:r>
            <a:r>
              <a:rPr lang="zh-CN" altLang="en-US" b="1" smtClean="0">
                <a:sym typeface="Euclid Math One" pitchFamily="18" charset="2"/>
              </a:rPr>
              <a:t>那么</a:t>
            </a:r>
            <a:r>
              <a:rPr lang="en-US" altLang="zh-CN" b="1" i="1" smtClean="0">
                <a:sym typeface="Euclid Math One" pitchFamily="18" charset="2"/>
              </a:rPr>
              <a:t>x </a:t>
            </a:r>
            <a:r>
              <a:rPr lang="en-US" altLang="zh-CN" b="1" smtClean="0">
                <a:sym typeface="Euclid Math One" pitchFamily="18" charset="2"/>
              </a:rPr>
              <a:t>= </a:t>
            </a:r>
            <a:r>
              <a:rPr lang="en-US" altLang="zh-CN" b="1" i="1" smtClean="0">
                <a:sym typeface="Euclid Math One" pitchFamily="18" charset="2"/>
              </a:rPr>
              <a:t>y</a:t>
            </a:r>
            <a:endParaRPr lang="zh-CN" altLang="en-US" b="1" smtClean="0">
              <a:sym typeface="Euclid Math One" pitchFamily="18" charset="2"/>
            </a:endParaRPr>
          </a:p>
          <a:p>
            <a:pPr lvl="1"/>
            <a:r>
              <a:rPr lang="zh-CN" altLang="en-US" b="1" smtClean="0">
                <a:sym typeface="Euclid Math One" pitchFamily="18" charset="2"/>
              </a:rPr>
              <a:t> 传递性：对所有的</a:t>
            </a:r>
            <a:r>
              <a:rPr lang="en-US" altLang="zh-CN" b="1" i="1" smtClean="0">
                <a:sym typeface="Euclid Math One" pitchFamily="18" charset="2"/>
              </a:rPr>
              <a:t>x</a:t>
            </a:r>
            <a:r>
              <a:rPr lang="en-US" altLang="zh-CN" b="1" smtClean="0">
                <a:sym typeface="Euclid Math One" pitchFamily="18" charset="2"/>
              </a:rPr>
              <a:t>, </a:t>
            </a:r>
            <a:r>
              <a:rPr lang="en-US" altLang="zh-CN" b="1" i="1" smtClean="0">
                <a:sym typeface="Euclid Math One" pitchFamily="18" charset="2"/>
              </a:rPr>
              <a:t>y</a:t>
            </a:r>
            <a:r>
              <a:rPr lang="zh-CN" altLang="en-US" b="1" smtClean="0">
                <a:sym typeface="Euclid Math One" pitchFamily="18" charset="2"/>
              </a:rPr>
              <a:t>和</a:t>
            </a:r>
            <a:r>
              <a:rPr lang="en-US" altLang="zh-CN" b="1" i="1" smtClean="0">
                <a:sym typeface="Euclid Math One" pitchFamily="18" charset="2"/>
              </a:rPr>
              <a:t>z</a:t>
            </a:r>
            <a:r>
              <a:rPr lang="zh-CN" altLang="en-US" b="1" smtClean="0">
                <a:sym typeface="Euclid Math One" pitchFamily="18" charset="2"/>
              </a:rPr>
              <a:t>，如果</a:t>
            </a:r>
            <a:r>
              <a:rPr lang="en-US" altLang="zh-CN" b="1" i="1" smtClean="0">
                <a:sym typeface="Euclid Math One" pitchFamily="18" charset="2"/>
              </a:rPr>
              <a:t>x </a:t>
            </a:r>
            <a:r>
              <a:rPr lang="zh-CN" altLang="en-US" b="1" smtClean="0">
                <a:sym typeface="Euclid Math Two" pitchFamily="18" charset="2"/>
              </a:rPr>
              <a:t></a:t>
            </a:r>
            <a:r>
              <a:rPr lang="en-US" altLang="zh-CN" b="1" smtClean="0">
                <a:sym typeface="Euclid Math One" pitchFamily="18" charset="2"/>
              </a:rPr>
              <a:t> </a:t>
            </a:r>
            <a:r>
              <a:rPr lang="en-US" altLang="zh-CN" b="1" i="1" smtClean="0">
                <a:sym typeface="Euclid Math One" pitchFamily="18" charset="2"/>
              </a:rPr>
              <a:t>y</a:t>
            </a:r>
            <a:r>
              <a:rPr lang="zh-CN" altLang="en-US" b="1" smtClean="0">
                <a:sym typeface="Euclid Math One" pitchFamily="18" charset="2"/>
              </a:rPr>
              <a:t>并且</a:t>
            </a:r>
            <a:r>
              <a:rPr lang="en-US" altLang="zh-CN" b="1" i="1" smtClean="0">
                <a:sym typeface="Euclid Math One" pitchFamily="18" charset="2"/>
              </a:rPr>
              <a:t>y </a:t>
            </a:r>
            <a:r>
              <a:rPr lang="zh-CN" altLang="en-US" b="1" smtClean="0">
                <a:sym typeface="Euclid Math Two" pitchFamily="18" charset="2"/>
              </a:rPr>
              <a:t></a:t>
            </a:r>
            <a:r>
              <a:rPr lang="en-US" altLang="zh-CN" b="1" smtClean="0">
                <a:sym typeface="Euclid Math One" pitchFamily="18" charset="2"/>
              </a:rPr>
              <a:t> </a:t>
            </a:r>
            <a:r>
              <a:rPr lang="en-US" altLang="zh-CN" b="1" i="1" smtClean="0">
                <a:sym typeface="Euclid Math One" pitchFamily="18" charset="2"/>
              </a:rPr>
              <a:t>z</a:t>
            </a:r>
            <a:r>
              <a:rPr lang="zh-CN" altLang="en-US" b="1" smtClean="0">
                <a:sym typeface="Euclid Math One" pitchFamily="18" charset="2"/>
              </a:rPr>
              <a:t>，那么</a:t>
            </a:r>
            <a:r>
              <a:rPr lang="en-US" altLang="zh-CN" b="1" i="1" smtClean="0">
                <a:sym typeface="Euclid Math One" pitchFamily="18" charset="2"/>
              </a:rPr>
              <a:t>x </a:t>
            </a:r>
            <a:r>
              <a:rPr lang="zh-CN" altLang="en-US" b="1" smtClean="0">
                <a:sym typeface="Euclid Math Two" pitchFamily="18" charset="2"/>
              </a:rPr>
              <a:t></a:t>
            </a:r>
            <a:r>
              <a:rPr lang="en-US" altLang="zh-CN" b="1" smtClean="0">
                <a:sym typeface="Euclid Math One" pitchFamily="18" charset="2"/>
              </a:rPr>
              <a:t> </a:t>
            </a:r>
            <a:r>
              <a:rPr lang="en-US" altLang="zh-CN" b="1" i="1" smtClean="0">
                <a:sym typeface="Euclid Math One" pitchFamily="18" charset="2"/>
              </a:rPr>
              <a:t>z</a:t>
            </a:r>
          </a:p>
          <a:p>
            <a:pPr lvl="1">
              <a:buFontTx/>
              <a:buNone/>
            </a:pPr>
            <a:r>
              <a:rPr lang="zh-CN" altLang="en-US" b="1" smtClean="0">
                <a:sym typeface="Euclid Math One" pitchFamily="18" charset="2"/>
              </a:rPr>
              <a:t>此外，关系</a:t>
            </a:r>
            <a:r>
              <a:rPr lang="zh-CN" altLang="en-US" b="1" smtClean="0">
                <a:sym typeface="Euclid Extra" pitchFamily="18" charset="2"/>
              </a:rPr>
              <a:t></a:t>
            </a:r>
            <a:r>
              <a:rPr lang="zh-CN" altLang="en-US" b="1" smtClean="0">
                <a:sym typeface="Euclid Math One" pitchFamily="18" charset="2"/>
              </a:rPr>
              <a:t>的定义</a:t>
            </a:r>
          </a:p>
          <a:p>
            <a:pPr lvl="1">
              <a:buFontTx/>
              <a:buNone/>
            </a:pPr>
            <a:r>
              <a:rPr lang="en-US" altLang="zh-CN" b="1" i="1" smtClean="0">
                <a:sym typeface="Euclid Math One" pitchFamily="18" charset="2"/>
              </a:rPr>
              <a:t>		x</a:t>
            </a:r>
            <a:r>
              <a:rPr lang="zh-CN" altLang="en-US" b="1" smtClean="0">
                <a:sym typeface="Euclid Extra" pitchFamily="18" charset="2"/>
              </a:rPr>
              <a:t></a:t>
            </a:r>
            <a:r>
              <a:rPr lang="en-US" altLang="zh-CN" b="1" smtClean="0">
                <a:sym typeface="Euclid Math One" pitchFamily="18" charset="2"/>
              </a:rPr>
              <a:t> </a:t>
            </a:r>
            <a:r>
              <a:rPr lang="en-US" altLang="zh-CN" b="1" i="1" smtClean="0">
                <a:sym typeface="Euclid Math One" pitchFamily="18" charset="2"/>
              </a:rPr>
              <a:t>y</a:t>
            </a:r>
            <a:r>
              <a:rPr lang="zh-CN" altLang="en-US" b="1" smtClean="0">
                <a:sym typeface="Euclid Math One" pitchFamily="18" charset="2"/>
              </a:rPr>
              <a:t>当且仅当</a:t>
            </a:r>
            <a:r>
              <a:rPr lang="en-US" altLang="zh-CN" b="1" smtClean="0">
                <a:sym typeface="Euclid Math One" pitchFamily="18" charset="2"/>
              </a:rPr>
              <a:t>(</a:t>
            </a:r>
            <a:r>
              <a:rPr lang="en-US" altLang="zh-CN" b="1" i="1" smtClean="0">
                <a:sym typeface="Euclid Math One" pitchFamily="18" charset="2"/>
              </a:rPr>
              <a:t>x </a:t>
            </a:r>
            <a:r>
              <a:rPr lang="zh-CN" altLang="en-US" b="1" smtClean="0">
                <a:sym typeface="Euclid Math Two" pitchFamily="18" charset="2"/>
              </a:rPr>
              <a:t></a:t>
            </a:r>
            <a:r>
              <a:rPr lang="en-US" altLang="zh-CN" b="1" smtClean="0">
                <a:sym typeface="Euclid Math One" pitchFamily="18" charset="2"/>
              </a:rPr>
              <a:t> </a:t>
            </a:r>
            <a:r>
              <a:rPr lang="en-US" altLang="zh-CN" b="1" i="1" smtClean="0">
                <a:sym typeface="Euclid Math One" pitchFamily="18" charset="2"/>
              </a:rPr>
              <a:t>y</a:t>
            </a:r>
            <a:r>
              <a:rPr lang="en-US" altLang="zh-CN" b="1" smtClean="0">
                <a:sym typeface="Euclid Math One" pitchFamily="18" charset="2"/>
              </a:rPr>
              <a:t>)</a:t>
            </a:r>
            <a:r>
              <a:rPr lang="zh-CN" altLang="en-US" b="1" smtClean="0">
                <a:sym typeface="Euclid Math One" pitchFamily="18" charset="2"/>
              </a:rPr>
              <a:t>并且</a:t>
            </a:r>
            <a:r>
              <a:rPr lang="en-US" altLang="zh-CN" b="1" smtClean="0">
                <a:sym typeface="Euclid Math One" pitchFamily="18" charset="2"/>
              </a:rPr>
              <a:t>(</a:t>
            </a:r>
            <a:r>
              <a:rPr lang="en-US" altLang="zh-CN" b="1" i="1" smtClean="0">
                <a:sym typeface="Euclid Math One" pitchFamily="18" charset="2"/>
              </a:rPr>
              <a:t>x </a:t>
            </a:r>
            <a:r>
              <a:rPr lang="en-US" altLang="zh-CN" b="1" smtClean="0">
                <a:sym typeface="Symbol" pitchFamily="18" charset="2"/>
              </a:rPr>
              <a:t></a:t>
            </a:r>
            <a:r>
              <a:rPr lang="en-US" altLang="zh-CN" b="1" smtClean="0">
                <a:sym typeface="Euclid Math One" pitchFamily="18" charset="2"/>
              </a:rPr>
              <a:t> </a:t>
            </a:r>
            <a:r>
              <a:rPr lang="en-US" altLang="zh-CN" b="1" i="1" smtClean="0">
                <a:sym typeface="Euclid Math One" pitchFamily="18" charset="2"/>
              </a:rPr>
              <a:t>y</a:t>
            </a:r>
            <a:r>
              <a:rPr lang="en-US" altLang="zh-CN" b="1" smtClean="0">
                <a:sym typeface="Euclid Math One" pitchFamily="18" charset="2"/>
              </a:rPr>
              <a:t>)</a:t>
            </a:r>
            <a:r>
              <a:rPr lang="en-US" altLang="zh-CN" smtClean="0">
                <a:sym typeface="Euclid Math One" pitchFamily="18" charset="2"/>
              </a:rPr>
              <a:t> </a:t>
            </a:r>
            <a:endParaRPr lang="zh-CN" altLang="zh-CN" smtClean="0">
              <a:sym typeface="Euclid Math One"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82115">
                                            <p:txEl>
                                              <p:pRg st="6" end="6"/>
                                            </p:txEl>
                                          </p:spTgt>
                                        </p:tgtEl>
                                        <p:attrNameLst>
                                          <p:attrName>style.visibility</p:attrName>
                                        </p:attrNameLst>
                                      </p:cBhvr>
                                      <p:to>
                                        <p:strVal val="visible"/>
                                      </p:to>
                                    </p:set>
                                    <p:animEffect transition="in" filter="box(in)">
                                      <p:cBhvr>
                                        <p:cTn id="7" dur="500"/>
                                        <p:tgtEl>
                                          <p:spTgt spid="1882115">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82115">
                                            <p:txEl>
                                              <p:pRg st="7" end="7"/>
                                            </p:txEl>
                                          </p:spTgt>
                                        </p:tgtEl>
                                        <p:attrNameLst>
                                          <p:attrName>style.visibility</p:attrName>
                                        </p:attrNameLst>
                                      </p:cBhvr>
                                      <p:to>
                                        <p:strVal val="visible"/>
                                      </p:to>
                                    </p:set>
                                    <p:animEffect transition="in" filter="box(in)">
                                      <p:cBhvr>
                                        <p:cTn id="10" dur="500"/>
                                        <p:tgtEl>
                                          <p:spTgt spid="18821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1884163" name="Rectangle 3"/>
          <p:cNvSpPr>
            <a:spLocks noGrp="1" noChangeArrowheads="1"/>
          </p:cNvSpPr>
          <p:nvPr>
            <p:ph idx="1"/>
          </p:nvPr>
        </p:nvSpPr>
        <p:spPr>
          <a:xfrm>
            <a:off x="287338" y="1438275"/>
            <a:ext cx="8564562" cy="5038725"/>
          </a:xfrm>
          <a:noFill/>
        </p:spPr>
        <p:txBody>
          <a:bodyPr/>
          <a:lstStyle/>
          <a:p>
            <a:pPr>
              <a:buFontTx/>
              <a:buNone/>
            </a:pPr>
            <a:r>
              <a:rPr lang="en-US" altLang="zh-CN" b="1" smtClean="0"/>
              <a:t>9.3.1 </a:t>
            </a:r>
            <a:r>
              <a:rPr lang="zh-CN" altLang="en-US" b="1" smtClean="0"/>
              <a:t>半格</a:t>
            </a:r>
          </a:p>
          <a:p>
            <a:r>
              <a:rPr lang="zh-CN" altLang="en-US" b="1" smtClean="0">
                <a:sym typeface="Euclid Math One" pitchFamily="18" charset="2"/>
              </a:rPr>
              <a:t>半格和偏序关系之间的联系</a:t>
            </a:r>
          </a:p>
          <a:p>
            <a:endParaRPr lang="zh-CN" altLang="en-US" b="1" smtClean="0">
              <a:sym typeface="Euclid Math One" pitchFamily="18" charset="2"/>
            </a:endParaRPr>
          </a:p>
          <a:p>
            <a:pPr lvl="1"/>
            <a:r>
              <a:rPr lang="zh-CN" altLang="en-US" b="1" smtClean="0">
                <a:sym typeface="Euclid Math One" pitchFamily="18" charset="2"/>
              </a:rPr>
              <a:t> </a:t>
            </a:r>
            <a:r>
              <a:rPr lang="zh-CN" altLang="zh-CN" b="1" smtClean="0">
                <a:sym typeface="Euclid Math One" pitchFamily="18" charset="2"/>
              </a:rPr>
              <a:t>半格</a:t>
            </a:r>
            <a:r>
              <a:rPr lang="zh-CN" altLang="en-US" b="1" smtClean="0">
                <a:sym typeface="Symbol" pitchFamily="18" charset="2"/>
              </a:rPr>
              <a:t>(</a:t>
            </a:r>
            <a:r>
              <a:rPr lang="en-US" altLang="zh-CN" b="1" i="1" smtClean="0">
                <a:sym typeface="Euclid Math One" pitchFamily="18" charset="2"/>
              </a:rPr>
              <a:t>V</a:t>
            </a:r>
            <a:r>
              <a:rPr lang="en-US" altLang="zh-CN" b="1" smtClean="0">
                <a:sym typeface="Euclid Math One" pitchFamily="18" charset="2"/>
              </a:rPr>
              <a:t>, </a:t>
            </a:r>
            <a:r>
              <a:rPr lang="en-US" altLang="zh-CN" b="1" smtClean="0">
                <a:sym typeface="Symbol" pitchFamily="18" charset="2"/>
              </a:rPr>
              <a:t>)</a:t>
            </a:r>
            <a:r>
              <a:rPr lang="zh-CN" altLang="en-US" b="1" smtClean="0">
                <a:sym typeface="Euclid Math One" pitchFamily="18" charset="2"/>
              </a:rPr>
              <a:t>的汇合运算</a:t>
            </a:r>
            <a:r>
              <a:rPr lang="zh-CN" altLang="en-US" b="1" smtClean="0">
                <a:sym typeface="Symbol" pitchFamily="18" charset="2"/>
              </a:rPr>
              <a:t></a:t>
            </a:r>
            <a:r>
              <a:rPr lang="zh-CN" altLang="en-US" b="1" smtClean="0">
                <a:sym typeface="Euclid Math One" pitchFamily="18" charset="2"/>
              </a:rPr>
              <a:t>确定了半格值集</a:t>
            </a:r>
            <a:r>
              <a:rPr lang="en-US" altLang="zh-CN" b="1" i="1" smtClean="0">
                <a:sym typeface="Euclid Math One" pitchFamily="18" charset="2"/>
              </a:rPr>
              <a:t>V</a:t>
            </a:r>
            <a:r>
              <a:rPr lang="zh-CN" altLang="en-US" b="1" smtClean="0">
                <a:sym typeface="Euclid Math One" pitchFamily="18" charset="2"/>
              </a:rPr>
              <a:t>上一种偏序</a:t>
            </a:r>
            <a:r>
              <a:rPr lang="zh-CN" altLang="en-US" b="1" smtClean="0">
                <a:sym typeface="Euclid Math Two" pitchFamily="18" charset="2"/>
              </a:rPr>
              <a:t></a:t>
            </a:r>
            <a:r>
              <a:rPr lang="zh-CN" altLang="en-US" b="1" smtClean="0">
                <a:sym typeface="Symbol" pitchFamily="18" charset="2"/>
              </a:rPr>
              <a:t> </a:t>
            </a:r>
            <a:r>
              <a:rPr lang="zh-CN" altLang="en-US" b="1" smtClean="0">
                <a:sym typeface="Euclid Math One" pitchFamily="18" charset="2"/>
              </a:rPr>
              <a:t>：</a:t>
            </a:r>
          </a:p>
          <a:p>
            <a:pPr lvl="1">
              <a:buFontTx/>
              <a:buNone/>
            </a:pPr>
            <a:r>
              <a:rPr lang="zh-CN" altLang="en-US" b="1" smtClean="0">
                <a:sym typeface="Euclid Math One" pitchFamily="18" charset="2"/>
              </a:rPr>
              <a:t>		  对</a:t>
            </a:r>
            <a:r>
              <a:rPr lang="en-US" altLang="zh-CN" b="1" i="1" smtClean="0">
                <a:sym typeface="Euclid Math One" pitchFamily="18" charset="2"/>
              </a:rPr>
              <a:t>V</a:t>
            </a:r>
            <a:r>
              <a:rPr lang="zh-CN" altLang="en-US" b="1" smtClean="0">
                <a:sym typeface="Euclid Math One" pitchFamily="18" charset="2"/>
              </a:rPr>
              <a:t>中所有的</a:t>
            </a:r>
            <a:r>
              <a:rPr lang="en-US" altLang="zh-CN" b="1" i="1" smtClean="0">
                <a:sym typeface="Euclid Math One" pitchFamily="18" charset="2"/>
              </a:rPr>
              <a:t>x</a:t>
            </a:r>
            <a:r>
              <a:rPr lang="zh-CN" altLang="en-US" b="1" smtClean="0">
                <a:sym typeface="Euclid Math One" pitchFamily="18" charset="2"/>
              </a:rPr>
              <a:t>和</a:t>
            </a:r>
            <a:r>
              <a:rPr lang="en-US" altLang="zh-CN" b="1" i="1" smtClean="0">
                <a:sym typeface="Euclid Math One" pitchFamily="18" charset="2"/>
              </a:rPr>
              <a:t>y</a:t>
            </a:r>
            <a:r>
              <a:rPr lang="zh-CN" altLang="en-US" b="1" smtClean="0">
                <a:sym typeface="Euclid Math One" pitchFamily="18" charset="2"/>
              </a:rPr>
              <a:t>，</a:t>
            </a:r>
            <a:r>
              <a:rPr lang="en-US" altLang="zh-CN" b="1" i="1" smtClean="0">
                <a:sym typeface="Euclid Math One" pitchFamily="18" charset="2"/>
              </a:rPr>
              <a:t>x </a:t>
            </a:r>
            <a:r>
              <a:rPr lang="zh-CN" altLang="en-US" b="1" smtClean="0">
                <a:sym typeface="Euclid Math Two" pitchFamily="18" charset="2"/>
              </a:rPr>
              <a:t></a:t>
            </a:r>
            <a:r>
              <a:rPr lang="en-US" altLang="zh-CN" b="1" smtClean="0">
                <a:sym typeface="Euclid Math One" pitchFamily="18" charset="2"/>
              </a:rPr>
              <a:t> </a:t>
            </a:r>
            <a:r>
              <a:rPr lang="en-US" altLang="zh-CN" b="1" i="1" smtClean="0">
                <a:sym typeface="Euclid Math One" pitchFamily="18" charset="2"/>
              </a:rPr>
              <a:t>y</a:t>
            </a:r>
            <a:r>
              <a:rPr lang="zh-CN" altLang="en-US" b="1" smtClean="0">
                <a:sym typeface="Euclid Math One" pitchFamily="18" charset="2"/>
              </a:rPr>
              <a:t>当且仅当</a:t>
            </a:r>
            <a:r>
              <a:rPr lang="en-US" altLang="zh-CN" b="1" i="1" smtClean="0">
                <a:sym typeface="Euclid Math One" pitchFamily="18" charset="2"/>
              </a:rPr>
              <a:t>x </a:t>
            </a:r>
            <a:r>
              <a:rPr lang="en-US" altLang="zh-CN" b="1" smtClean="0">
                <a:sym typeface="Symbol" pitchFamily="18" charset="2"/>
              </a:rPr>
              <a:t></a:t>
            </a:r>
            <a:r>
              <a:rPr lang="en-US" altLang="zh-CN" b="1" i="1" smtClean="0">
                <a:sym typeface="Euclid Math One" pitchFamily="18" charset="2"/>
              </a:rPr>
              <a:t> y</a:t>
            </a:r>
            <a:r>
              <a:rPr lang="en-US" altLang="zh-CN" b="1" smtClean="0">
                <a:sym typeface="Euclid Math One" pitchFamily="18" charset="2"/>
              </a:rPr>
              <a:t> = </a:t>
            </a:r>
            <a:r>
              <a:rPr lang="en-US" altLang="zh-CN" b="1" i="1" smtClean="0">
                <a:sym typeface="Euclid Math One" pitchFamily="18" charset="2"/>
              </a:rPr>
              <a:t>x</a:t>
            </a:r>
          </a:p>
          <a:p>
            <a:pPr lvl="1"/>
            <a:r>
              <a:rPr lang="en-US" altLang="zh-CN" b="1" smtClean="0">
                <a:sym typeface="Euclid Math One" pitchFamily="18" charset="2"/>
              </a:rPr>
              <a:t> </a:t>
            </a:r>
            <a:r>
              <a:rPr lang="zh-CN" altLang="en-US" b="1" smtClean="0">
                <a:sym typeface="Euclid Math One" pitchFamily="18" charset="2"/>
              </a:rPr>
              <a:t>若</a:t>
            </a:r>
            <a:r>
              <a:rPr lang="en-US" altLang="zh-CN" b="1" i="1" smtClean="0">
                <a:sym typeface="Euclid Math One" pitchFamily="18" charset="2"/>
              </a:rPr>
              <a:t>x </a:t>
            </a:r>
            <a:r>
              <a:rPr lang="en-US" altLang="zh-CN" b="1" smtClean="0">
                <a:sym typeface="Symbol" pitchFamily="18" charset="2"/>
              </a:rPr>
              <a:t></a:t>
            </a:r>
            <a:r>
              <a:rPr lang="en-US" altLang="zh-CN" b="1" smtClean="0">
                <a:sym typeface="Euclid Math One" pitchFamily="18" charset="2"/>
              </a:rPr>
              <a:t> </a:t>
            </a:r>
            <a:r>
              <a:rPr lang="en-US" altLang="zh-CN" b="1" i="1" smtClean="0">
                <a:sym typeface="Euclid Math One" pitchFamily="18" charset="2"/>
              </a:rPr>
              <a:t>y</a:t>
            </a:r>
            <a:r>
              <a:rPr lang="zh-CN" altLang="en-US" b="1" smtClean="0">
                <a:sym typeface="Euclid Math One" pitchFamily="18" charset="2"/>
              </a:rPr>
              <a:t>等于</a:t>
            </a:r>
            <a:r>
              <a:rPr lang="en-US" altLang="zh-CN" b="1" i="1" smtClean="0">
                <a:sym typeface="Euclid Math One" pitchFamily="18" charset="2"/>
              </a:rPr>
              <a:t>g</a:t>
            </a:r>
            <a:r>
              <a:rPr lang="zh-CN" altLang="en-US" b="1" smtClean="0">
                <a:sym typeface="Euclid Math One" pitchFamily="18" charset="2"/>
              </a:rPr>
              <a:t>，则</a:t>
            </a:r>
            <a:r>
              <a:rPr lang="en-US" altLang="zh-CN" b="1" i="1" smtClean="0">
                <a:sym typeface="Euclid Math One" pitchFamily="18" charset="2"/>
              </a:rPr>
              <a:t>g</a:t>
            </a:r>
            <a:r>
              <a:rPr lang="zh-CN" altLang="en-US" b="1" smtClean="0">
                <a:sym typeface="Euclid Math One" pitchFamily="18" charset="2"/>
              </a:rPr>
              <a:t>就是</a:t>
            </a:r>
            <a:r>
              <a:rPr lang="en-US" altLang="zh-CN" b="1" i="1" smtClean="0">
                <a:sym typeface="Euclid Math One" pitchFamily="18" charset="2"/>
              </a:rPr>
              <a:t>x</a:t>
            </a:r>
            <a:r>
              <a:rPr lang="zh-CN" altLang="en-US" b="1" smtClean="0">
                <a:sym typeface="Euclid Math One" pitchFamily="18" charset="2"/>
              </a:rPr>
              <a:t>和</a:t>
            </a:r>
            <a:r>
              <a:rPr lang="en-US" altLang="zh-CN" b="1" i="1" smtClean="0">
                <a:sym typeface="Euclid Math One" pitchFamily="18" charset="2"/>
              </a:rPr>
              <a:t>y</a:t>
            </a:r>
            <a:r>
              <a:rPr lang="zh-CN" altLang="en-US" b="1" smtClean="0">
                <a:sym typeface="Euclid Math One" pitchFamily="18" charset="2"/>
              </a:rPr>
              <a:t>的最大下界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84163">
                                            <p:txEl>
                                              <p:pRg st="5" end="5"/>
                                            </p:txEl>
                                          </p:spTgt>
                                        </p:tgtEl>
                                        <p:attrNameLst>
                                          <p:attrName>style.visibility</p:attrName>
                                        </p:attrNameLst>
                                      </p:cBhvr>
                                      <p:to>
                                        <p:strVal val="visible"/>
                                      </p:to>
                                    </p:set>
                                    <p:animEffect transition="in" filter="box(in)">
                                      <p:cBhvr>
                                        <p:cTn id="7" dur="500"/>
                                        <p:tgtEl>
                                          <p:spTgt spid="18841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1886211" name="Rectangle 3"/>
          <p:cNvSpPr>
            <a:spLocks noGrp="1" noChangeArrowheads="1"/>
          </p:cNvSpPr>
          <p:nvPr>
            <p:ph idx="1"/>
          </p:nvPr>
        </p:nvSpPr>
        <p:spPr>
          <a:xfrm>
            <a:off x="287338" y="1438275"/>
            <a:ext cx="8564562" cy="5399088"/>
          </a:xfrm>
          <a:noFill/>
        </p:spPr>
        <p:txBody>
          <a:bodyPr/>
          <a:lstStyle/>
          <a:p>
            <a:pPr>
              <a:buFontTx/>
              <a:buNone/>
            </a:pPr>
            <a:r>
              <a:rPr lang="en-US" altLang="zh-CN" b="1" smtClean="0"/>
              <a:t>9.3.1 </a:t>
            </a:r>
            <a:r>
              <a:rPr lang="zh-CN" altLang="en-US" b="1" smtClean="0"/>
              <a:t>半格</a:t>
            </a:r>
          </a:p>
          <a:p>
            <a:r>
              <a:rPr lang="zh-CN" altLang="en-US" b="1" smtClean="0">
                <a:sym typeface="Euclid Math One" pitchFamily="18" charset="2"/>
              </a:rPr>
              <a:t>例	半格的论域</a:t>
            </a:r>
            <a:r>
              <a:rPr lang="en-US" altLang="zh-CN" b="1" i="1" smtClean="0">
                <a:sym typeface="Euclid Math One" pitchFamily="18" charset="2"/>
              </a:rPr>
              <a:t>V</a:t>
            </a:r>
            <a:r>
              <a:rPr lang="zh-CN" altLang="en-US" b="1" smtClean="0">
                <a:sym typeface="Euclid Math One" pitchFamily="18" charset="2"/>
              </a:rPr>
              <a:t>是先前全域</a:t>
            </a:r>
            <a:r>
              <a:rPr lang="en-US" altLang="zh-CN" b="1" i="1" smtClean="0">
                <a:sym typeface="Euclid Math One" pitchFamily="18" charset="2"/>
              </a:rPr>
              <a:t>U</a:t>
            </a:r>
            <a:r>
              <a:rPr lang="zh-CN" altLang="en-US" b="1" smtClean="0">
                <a:sym typeface="Euclid Math One" pitchFamily="18" charset="2"/>
              </a:rPr>
              <a:t>的幂集</a:t>
            </a:r>
            <a:endParaRPr lang="zh-CN" altLang="en-US" smtClean="0">
              <a:sym typeface="Euclid Math One" pitchFamily="18" charset="2"/>
            </a:endParaRPr>
          </a:p>
          <a:p>
            <a:pPr lvl="1"/>
            <a:r>
              <a:rPr lang="zh-CN" altLang="en-US" b="1" smtClean="0">
                <a:sym typeface="Euclid Math One" pitchFamily="18" charset="2"/>
              </a:rPr>
              <a:t>集合并作为汇合运算：</a:t>
            </a:r>
            <a:r>
              <a:rPr lang="zh-CN" altLang="en-US" b="1" smtClean="0">
                <a:sym typeface="Symbol" pitchFamily="18" charset="2"/>
              </a:rPr>
              <a:t></a:t>
            </a:r>
            <a:r>
              <a:rPr lang="zh-CN" altLang="en-US" b="1" smtClean="0">
                <a:sym typeface="Euclid Math One" pitchFamily="18" charset="2"/>
              </a:rPr>
              <a:t>是顶元，</a:t>
            </a:r>
            <a:r>
              <a:rPr lang="en-US" altLang="zh-CN" b="1" i="1" smtClean="0">
                <a:sym typeface="Euclid Math One" pitchFamily="18" charset="2"/>
              </a:rPr>
              <a:t>U</a:t>
            </a:r>
            <a:r>
              <a:rPr lang="zh-CN" altLang="en-US" b="1" smtClean="0">
                <a:sym typeface="Euclid Math One" pitchFamily="18" charset="2"/>
              </a:rPr>
              <a:t>是底元，</a:t>
            </a:r>
          </a:p>
          <a:p>
            <a:pPr lvl="1">
              <a:buFontTx/>
              <a:buNone/>
            </a:pPr>
            <a:r>
              <a:rPr lang="zh-CN" altLang="en-US" b="1" smtClean="0">
                <a:sym typeface="Symbol" pitchFamily="18" charset="2"/>
              </a:rPr>
              <a:t>		</a:t>
            </a:r>
            <a:r>
              <a:rPr lang="zh-CN" altLang="en-US" b="1" smtClean="0">
                <a:sym typeface="Euclid Math One" pitchFamily="18" charset="2"/>
              </a:rPr>
              <a:t> </a:t>
            </a:r>
            <a:r>
              <a:rPr lang="zh-CN" altLang="en-US" b="1" smtClean="0">
                <a:sym typeface="Symbol" pitchFamily="18" charset="2"/>
              </a:rPr>
              <a:t></a:t>
            </a:r>
            <a:r>
              <a:rPr lang="zh-CN" altLang="en-US" b="1" smtClean="0">
                <a:sym typeface="Euclid Math One" pitchFamily="18" charset="2"/>
              </a:rPr>
              <a:t> </a:t>
            </a:r>
            <a:r>
              <a:rPr lang="en-US" altLang="zh-CN" b="1" i="1" smtClean="0">
                <a:sym typeface="Euclid Math One" pitchFamily="18" charset="2"/>
              </a:rPr>
              <a:t>x </a:t>
            </a:r>
            <a:r>
              <a:rPr lang="en-US" altLang="zh-CN" b="1" smtClean="0">
                <a:sym typeface="Euclid Math One" pitchFamily="18" charset="2"/>
              </a:rPr>
              <a:t>= </a:t>
            </a:r>
            <a:r>
              <a:rPr lang="en-US" altLang="zh-CN" b="1" i="1" smtClean="0">
                <a:sym typeface="Euclid Math One" pitchFamily="18" charset="2"/>
              </a:rPr>
              <a:t>x</a:t>
            </a:r>
            <a:r>
              <a:rPr lang="zh-CN" altLang="en-US" b="1" smtClean="0">
                <a:sym typeface="Euclid Math One" pitchFamily="18" charset="2"/>
              </a:rPr>
              <a:t>并且</a:t>
            </a:r>
            <a:r>
              <a:rPr lang="en-US" altLang="zh-CN" b="1" i="1" smtClean="0">
                <a:sym typeface="Euclid Math One" pitchFamily="18" charset="2"/>
              </a:rPr>
              <a:t>U </a:t>
            </a:r>
            <a:r>
              <a:rPr lang="en-US" altLang="zh-CN" b="1" smtClean="0">
                <a:sym typeface="Symbol" pitchFamily="18" charset="2"/>
              </a:rPr>
              <a:t></a:t>
            </a:r>
            <a:r>
              <a:rPr lang="en-US" altLang="zh-CN" b="1" smtClean="0">
                <a:sym typeface="Euclid Math One" pitchFamily="18" charset="2"/>
              </a:rPr>
              <a:t> </a:t>
            </a:r>
            <a:r>
              <a:rPr lang="en-US" altLang="zh-CN" b="1" i="1" smtClean="0">
                <a:sym typeface="Euclid Math One" pitchFamily="18" charset="2"/>
              </a:rPr>
              <a:t>x </a:t>
            </a:r>
            <a:r>
              <a:rPr lang="en-US" altLang="zh-CN" b="1" smtClean="0">
                <a:sym typeface="Euclid Math One" pitchFamily="18" charset="2"/>
              </a:rPr>
              <a:t>= </a:t>
            </a:r>
            <a:r>
              <a:rPr lang="en-US" altLang="zh-CN" b="1" i="1" smtClean="0">
                <a:sym typeface="Euclid Math One" pitchFamily="18" charset="2"/>
              </a:rPr>
              <a:t>U</a:t>
            </a:r>
            <a:r>
              <a:rPr lang="zh-CN" altLang="en-US" b="1" smtClean="0">
                <a:sym typeface="Euclid Math One" pitchFamily="18" charset="2"/>
              </a:rPr>
              <a:t>，对应的偏序关系是 </a:t>
            </a:r>
            <a:r>
              <a:rPr lang="zh-CN" altLang="en-US" b="1" smtClean="0">
                <a:sym typeface="Symbol" pitchFamily="18" charset="2"/>
              </a:rPr>
              <a:t></a:t>
            </a:r>
          </a:p>
          <a:p>
            <a:pPr lvl="1"/>
            <a:r>
              <a:rPr lang="zh-CN" altLang="en-US" b="1" smtClean="0">
                <a:sym typeface="Euclid Math One" pitchFamily="18" charset="2"/>
              </a:rPr>
              <a:t>集合交作为汇合运算：</a:t>
            </a:r>
            <a:r>
              <a:rPr lang="en-US" altLang="zh-CN" b="1" i="1" smtClean="0">
                <a:sym typeface="Euclid Math One" pitchFamily="18" charset="2"/>
              </a:rPr>
              <a:t>U</a:t>
            </a:r>
            <a:r>
              <a:rPr lang="zh-CN" altLang="en-US" b="1" smtClean="0">
                <a:sym typeface="Euclid Math One" pitchFamily="18" charset="2"/>
              </a:rPr>
              <a:t>是顶元， </a:t>
            </a:r>
            <a:r>
              <a:rPr lang="zh-CN" altLang="en-US" b="1" smtClean="0">
                <a:sym typeface="Symbol" pitchFamily="18" charset="2"/>
              </a:rPr>
              <a:t></a:t>
            </a:r>
            <a:r>
              <a:rPr lang="zh-CN" altLang="en-US" b="1" smtClean="0">
                <a:sym typeface="Euclid Math One" pitchFamily="18" charset="2"/>
              </a:rPr>
              <a:t>是底元</a:t>
            </a:r>
            <a:r>
              <a:rPr lang="zh-CN" altLang="en-US" smtClean="0">
                <a:sym typeface="Euclid Math One" pitchFamily="18" charset="2"/>
              </a:rPr>
              <a:t>，</a:t>
            </a:r>
            <a:r>
              <a:rPr lang="zh-CN" altLang="en-US" b="1" smtClean="0">
                <a:sym typeface="Euclid Math One" pitchFamily="18" charset="2"/>
              </a:rPr>
              <a:t>对应偏序关系是 </a:t>
            </a:r>
            <a:r>
              <a:rPr lang="zh-CN" altLang="en-US" b="1" smtClean="0">
                <a:sym typeface="Symbol" pitchFamily="18" charset="2"/>
              </a:rPr>
              <a:t></a:t>
            </a:r>
          </a:p>
          <a:p>
            <a:pPr lvl="1"/>
            <a:r>
              <a:rPr lang="zh-CN" altLang="en-US" b="1" smtClean="0">
                <a:sym typeface="Symbol" pitchFamily="18" charset="2"/>
              </a:rPr>
              <a:t>数据流方程组通常有很多解，但是按偏序</a:t>
            </a:r>
            <a:r>
              <a:rPr lang="zh-CN" altLang="en-US" b="1" smtClean="0">
                <a:sym typeface="Euclid Math Two" pitchFamily="18" charset="2"/>
              </a:rPr>
              <a:t></a:t>
            </a:r>
            <a:r>
              <a:rPr lang="zh-CN" altLang="en-US" b="1" smtClean="0">
                <a:sym typeface="Symbol" pitchFamily="18" charset="2"/>
              </a:rPr>
              <a:t>意义上的最大解是最精确的</a:t>
            </a:r>
          </a:p>
          <a:p>
            <a:pPr lvl="1">
              <a:buFontTx/>
              <a:buNone/>
            </a:pPr>
            <a:r>
              <a:rPr lang="zh-CN" altLang="en-US" b="1" smtClean="0">
                <a:sym typeface="Symbol" pitchFamily="18" charset="2"/>
              </a:rPr>
              <a:t>	</a:t>
            </a:r>
            <a:r>
              <a:rPr lang="en-US" altLang="zh-CN" b="1" smtClean="0">
                <a:sym typeface="Symbol" pitchFamily="18" charset="2"/>
              </a:rPr>
              <a:t>(1) </a:t>
            </a:r>
            <a:r>
              <a:rPr lang="zh-CN" altLang="en-US" b="1" smtClean="0">
                <a:sym typeface="Symbol" pitchFamily="18" charset="2"/>
              </a:rPr>
              <a:t>到达</a:t>
            </a:r>
            <a:r>
              <a:rPr lang="en-US" altLang="zh-CN" b="1" smtClean="0">
                <a:sym typeface="Symbol" pitchFamily="18" charset="2"/>
              </a:rPr>
              <a:t>‑</a:t>
            </a:r>
            <a:r>
              <a:rPr lang="zh-CN" altLang="en-US" b="1" smtClean="0">
                <a:sym typeface="Symbol" pitchFamily="18" charset="2"/>
              </a:rPr>
              <a:t>定值：最精确的解含最少定值</a:t>
            </a:r>
          </a:p>
          <a:p>
            <a:pPr lvl="1">
              <a:buFontTx/>
              <a:buNone/>
            </a:pPr>
            <a:r>
              <a:rPr lang="zh-CN" altLang="en-US" b="1" smtClean="0">
                <a:sym typeface="Symbol" pitchFamily="18" charset="2"/>
              </a:rPr>
              <a:t>	</a:t>
            </a:r>
            <a:r>
              <a:rPr lang="en-US" altLang="zh-CN" b="1" smtClean="0">
                <a:sym typeface="Symbol" pitchFamily="18" charset="2"/>
              </a:rPr>
              <a:t>(2) </a:t>
            </a:r>
            <a:r>
              <a:rPr lang="zh-CN" altLang="en-US" b="1" smtClean="0">
                <a:sym typeface="Symbol" pitchFamily="18" charset="2"/>
              </a:rPr>
              <a:t>可用表达式：最精确的解含最多表达式</a:t>
            </a:r>
            <a:r>
              <a:rPr lang="zh-CN" altLang="en-US" smtClean="0">
                <a:sym typeface="Symbol" pitchFamily="18" charset="2"/>
              </a:rPr>
              <a:t>  </a:t>
            </a:r>
            <a:endParaRPr lang="zh-CN" altLang="zh-CN"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86211">
                                            <p:txEl>
                                              <p:pRg st="5" end="5"/>
                                            </p:txEl>
                                          </p:spTgt>
                                        </p:tgtEl>
                                        <p:attrNameLst>
                                          <p:attrName>style.visibility</p:attrName>
                                        </p:attrNameLst>
                                      </p:cBhvr>
                                      <p:to>
                                        <p:strVal val="visible"/>
                                      </p:to>
                                    </p:set>
                                    <p:animEffect transition="in" filter="box(in)">
                                      <p:cBhvr>
                                        <p:cTn id="7" dur="500"/>
                                        <p:tgtEl>
                                          <p:spTgt spid="1886211">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886211">
                                            <p:txEl>
                                              <p:pRg st="6" end="6"/>
                                            </p:txEl>
                                          </p:spTgt>
                                        </p:tgtEl>
                                        <p:attrNameLst>
                                          <p:attrName>style.visibility</p:attrName>
                                        </p:attrNameLst>
                                      </p:cBhvr>
                                      <p:to>
                                        <p:strVal val="visible"/>
                                      </p:to>
                                    </p:set>
                                    <p:animEffect transition="in" filter="box(in)">
                                      <p:cBhvr>
                                        <p:cTn id="12" dur="500"/>
                                        <p:tgtEl>
                                          <p:spTgt spid="1886211">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886211">
                                            <p:txEl>
                                              <p:pRg st="7" end="7"/>
                                            </p:txEl>
                                          </p:spTgt>
                                        </p:tgtEl>
                                        <p:attrNameLst>
                                          <p:attrName>style.visibility</p:attrName>
                                        </p:attrNameLst>
                                      </p:cBhvr>
                                      <p:to>
                                        <p:strVal val="visible"/>
                                      </p:to>
                                    </p:set>
                                    <p:animEffect transition="in" filter="box(in)">
                                      <p:cBhvr>
                                        <p:cTn id="17" dur="500"/>
                                        <p:tgtEl>
                                          <p:spTgt spid="18862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76803" name="Rectangle 3"/>
          <p:cNvSpPr>
            <a:spLocks noGrp="1" noChangeArrowheads="1"/>
          </p:cNvSpPr>
          <p:nvPr>
            <p:ph idx="1"/>
          </p:nvPr>
        </p:nvSpPr>
        <p:spPr>
          <a:xfrm>
            <a:off x="287338" y="1438275"/>
            <a:ext cx="8564562" cy="5038725"/>
          </a:xfrm>
          <a:noFill/>
        </p:spPr>
        <p:txBody>
          <a:bodyPr/>
          <a:lstStyle/>
          <a:p>
            <a:pPr>
              <a:buFontTx/>
              <a:buNone/>
            </a:pPr>
            <a:r>
              <a:rPr lang="en-US" altLang="zh-CN" b="1" smtClean="0"/>
              <a:t>9.3.1 </a:t>
            </a:r>
            <a:r>
              <a:rPr lang="zh-CN" altLang="en-US" b="1" smtClean="0"/>
              <a:t>半格</a:t>
            </a:r>
            <a:r>
              <a:rPr lang="zh-CN" altLang="en-US" smtClean="0">
                <a:sym typeface="Symbol" pitchFamily="18" charset="2"/>
              </a:rPr>
              <a:t>	</a:t>
            </a:r>
          </a:p>
          <a:p>
            <a:r>
              <a:rPr lang="zh-CN" altLang="en-US" b="1" smtClean="0">
                <a:sym typeface="Symbol" pitchFamily="18" charset="2"/>
              </a:rPr>
              <a:t>格图</a:t>
            </a:r>
            <a:endParaRPr lang="zh-CN" altLang="en-US" smtClean="0">
              <a:sym typeface="Symbol" pitchFamily="18" charset="2"/>
            </a:endParaRPr>
          </a:p>
          <a:p>
            <a:pPr lvl="1">
              <a:buFontTx/>
              <a:buNone/>
            </a:pPr>
            <a:r>
              <a:rPr lang="zh-CN" altLang="en-US" b="1" smtClean="0">
                <a:sym typeface="Symbol" pitchFamily="18" charset="2"/>
              </a:rPr>
              <a:t>	右边是定值子集</a:t>
            </a:r>
          </a:p>
          <a:p>
            <a:pPr lvl="1">
              <a:spcBef>
                <a:spcPct val="0"/>
              </a:spcBef>
              <a:buFontTx/>
              <a:buNone/>
            </a:pPr>
            <a:r>
              <a:rPr lang="zh-CN" altLang="en-US" b="1" smtClean="0">
                <a:sym typeface="Symbol" pitchFamily="18" charset="2"/>
              </a:rPr>
              <a:t>形成的格</a:t>
            </a:r>
          </a:p>
          <a:p>
            <a:pPr lvl="1">
              <a:spcBef>
                <a:spcPct val="0"/>
              </a:spcBef>
            </a:pPr>
            <a:r>
              <a:rPr lang="zh-CN" altLang="en-US" b="1" smtClean="0">
                <a:sym typeface="Symbol" pitchFamily="18" charset="2"/>
              </a:rPr>
              <a:t>这是一个格，本课</a:t>
            </a:r>
          </a:p>
          <a:p>
            <a:pPr lvl="1">
              <a:buFontTx/>
              <a:buNone/>
            </a:pPr>
            <a:r>
              <a:rPr lang="zh-CN" altLang="en-US" b="1" smtClean="0">
                <a:sym typeface="Symbol" pitchFamily="18" charset="2"/>
              </a:rPr>
              <a:t>程用半格概念就够了</a:t>
            </a:r>
          </a:p>
          <a:p>
            <a:pPr lvl="1">
              <a:buFontTx/>
              <a:buNone/>
            </a:pPr>
            <a:r>
              <a:rPr lang="zh-CN" altLang="en-US" smtClean="0">
                <a:sym typeface="Symbol" pitchFamily="18" charset="2"/>
              </a:rPr>
              <a:t> </a:t>
            </a:r>
            <a:endParaRPr lang="zh-CN" altLang="en-US" b="1" smtClean="0">
              <a:sym typeface="Symbol" pitchFamily="18" charset="2"/>
            </a:endParaRPr>
          </a:p>
          <a:p>
            <a:pPr lvl="1"/>
            <a:r>
              <a:rPr lang="zh-CN" altLang="en-US" b="1" smtClean="0">
                <a:sym typeface="Euclid Math Two" pitchFamily="18" charset="2"/>
              </a:rPr>
              <a:t></a:t>
            </a:r>
            <a:r>
              <a:rPr lang="zh-CN" altLang="en-US" b="1" smtClean="0">
                <a:sym typeface="Symbol" pitchFamily="18" charset="2"/>
              </a:rPr>
              <a:t>是</a:t>
            </a:r>
            <a:endParaRPr lang="zh-CN" altLang="en-US" smtClean="0">
              <a:sym typeface="Symbol" pitchFamily="18" charset="2"/>
            </a:endParaRPr>
          </a:p>
          <a:p>
            <a:pPr lvl="1"/>
            <a:r>
              <a:rPr lang="en-US" altLang="zh-CN" b="1" i="1" smtClean="0">
                <a:sym typeface="Symbol" pitchFamily="18" charset="2"/>
              </a:rPr>
              <a:t>x </a:t>
            </a:r>
            <a:r>
              <a:rPr lang="en-US" altLang="zh-CN" b="1" smtClean="0">
                <a:sym typeface="Symbol" pitchFamily="18" charset="2"/>
              </a:rPr>
              <a:t> </a:t>
            </a:r>
            <a:r>
              <a:rPr lang="en-US" altLang="zh-CN" b="1" i="1" smtClean="0">
                <a:sym typeface="Symbol" pitchFamily="18" charset="2"/>
              </a:rPr>
              <a:t>y</a:t>
            </a:r>
            <a:r>
              <a:rPr lang="zh-CN" altLang="en-US" b="1" smtClean="0">
                <a:sym typeface="Symbol" pitchFamily="18" charset="2"/>
              </a:rPr>
              <a:t>的最大下界</a:t>
            </a:r>
            <a:r>
              <a:rPr lang="zh-CN" altLang="en-US" smtClean="0">
                <a:sym typeface="Symbol" pitchFamily="18" charset="2"/>
              </a:rPr>
              <a:t> </a:t>
            </a:r>
            <a:r>
              <a:rPr lang="en-US" altLang="zh-CN" b="1" i="1" smtClean="0">
                <a:sym typeface="Symbol" pitchFamily="18" charset="2"/>
              </a:rPr>
              <a:t>x </a:t>
            </a:r>
            <a:r>
              <a:rPr lang="en-US" altLang="zh-CN" b="1" smtClean="0">
                <a:sym typeface="Symbol" pitchFamily="18" charset="2"/>
              </a:rPr>
              <a:t> </a:t>
            </a:r>
            <a:r>
              <a:rPr lang="en-US" altLang="zh-CN" b="1" i="1" smtClean="0">
                <a:sym typeface="Symbol" pitchFamily="18" charset="2"/>
              </a:rPr>
              <a:t>y</a:t>
            </a:r>
            <a:endParaRPr lang="zh-CN" altLang="zh-CN" b="1" i="1" smtClean="0">
              <a:sym typeface="Symbol" pitchFamily="18" charset="2"/>
            </a:endParaRPr>
          </a:p>
        </p:txBody>
      </p:sp>
      <p:grpSp>
        <p:nvGrpSpPr>
          <p:cNvPr id="76804" name="Group 31"/>
          <p:cNvGrpSpPr>
            <a:grpSpLocks/>
          </p:cNvGrpSpPr>
          <p:nvPr/>
        </p:nvGrpSpPr>
        <p:grpSpPr bwMode="auto">
          <a:xfrm>
            <a:off x="3976688" y="1773238"/>
            <a:ext cx="5167312" cy="4824412"/>
            <a:chOff x="2347" y="1162"/>
            <a:chExt cx="3255" cy="3039"/>
          </a:xfrm>
        </p:grpSpPr>
        <p:grpSp>
          <p:nvGrpSpPr>
            <p:cNvPr id="76805" name="Group 7"/>
            <p:cNvGrpSpPr>
              <a:grpSpLocks/>
            </p:cNvGrpSpPr>
            <p:nvPr/>
          </p:nvGrpSpPr>
          <p:grpSpPr bwMode="auto">
            <a:xfrm>
              <a:off x="2806" y="2387"/>
              <a:ext cx="2190" cy="1408"/>
              <a:chOff x="7232" y="3160"/>
              <a:chExt cx="2192" cy="1560"/>
            </a:xfrm>
          </p:grpSpPr>
          <p:sp>
            <p:nvSpPr>
              <p:cNvPr id="76825" name="Line 8"/>
              <p:cNvSpPr>
                <a:spLocks noChangeShapeType="1"/>
              </p:cNvSpPr>
              <p:nvPr/>
            </p:nvSpPr>
            <p:spPr bwMode="auto">
              <a:xfrm flipH="1">
                <a:off x="7232" y="3160"/>
                <a:ext cx="1036" cy="63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6826" name="Line 9"/>
              <p:cNvSpPr>
                <a:spLocks noChangeShapeType="1"/>
              </p:cNvSpPr>
              <p:nvPr/>
            </p:nvSpPr>
            <p:spPr bwMode="auto">
              <a:xfrm>
                <a:off x="8372" y="3162"/>
                <a:ext cx="1036" cy="63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6827" name="Line 10"/>
              <p:cNvSpPr>
                <a:spLocks noChangeShapeType="1"/>
              </p:cNvSpPr>
              <p:nvPr/>
            </p:nvSpPr>
            <p:spPr bwMode="auto">
              <a:xfrm flipH="1">
                <a:off x="8388" y="4090"/>
                <a:ext cx="1036" cy="63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6828" name="Line 11"/>
              <p:cNvSpPr>
                <a:spLocks noChangeShapeType="1"/>
              </p:cNvSpPr>
              <p:nvPr/>
            </p:nvSpPr>
            <p:spPr bwMode="auto">
              <a:xfrm>
                <a:off x="7246" y="4088"/>
                <a:ext cx="1036" cy="63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76806" name="Line 12"/>
            <p:cNvSpPr>
              <a:spLocks noChangeShapeType="1"/>
            </p:cNvSpPr>
            <p:nvPr/>
          </p:nvSpPr>
          <p:spPr bwMode="auto">
            <a:xfrm>
              <a:off x="3883" y="1608"/>
              <a:ext cx="0" cy="52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6807" name="Line 13"/>
            <p:cNvSpPr>
              <a:spLocks noChangeShapeType="1"/>
            </p:cNvSpPr>
            <p:nvPr/>
          </p:nvSpPr>
          <p:spPr bwMode="auto">
            <a:xfrm>
              <a:off x="3909" y="3218"/>
              <a:ext cx="0" cy="52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6808" name="Line 14"/>
            <p:cNvSpPr>
              <a:spLocks noChangeShapeType="1"/>
            </p:cNvSpPr>
            <p:nvPr/>
          </p:nvSpPr>
          <p:spPr bwMode="auto">
            <a:xfrm>
              <a:off x="2774" y="2420"/>
              <a:ext cx="0" cy="52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6809" name="Line 15"/>
            <p:cNvSpPr>
              <a:spLocks noChangeShapeType="1"/>
            </p:cNvSpPr>
            <p:nvPr/>
          </p:nvSpPr>
          <p:spPr bwMode="auto">
            <a:xfrm>
              <a:off x="5050" y="2422"/>
              <a:ext cx="0" cy="52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6810" name="Rectangle 16"/>
            <p:cNvSpPr>
              <a:spLocks noChangeArrowheads="1"/>
            </p:cNvSpPr>
            <p:nvPr/>
          </p:nvSpPr>
          <p:spPr bwMode="auto">
            <a:xfrm>
              <a:off x="3669" y="1162"/>
              <a:ext cx="5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a:t>{ }</a:t>
              </a:r>
            </a:p>
          </p:txBody>
        </p:sp>
        <p:grpSp>
          <p:nvGrpSpPr>
            <p:cNvPr id="76811" name="Group 17"/>
            <p:cNvGrpSpPr>
              <a:grpSpLocks/>
            </p:cNvGrpSpPr>
            <p:nvPr/>
          </p:nvGrpSpPr>
          <p:grpSpPr bwMode="auto">
            <a:xfrm>
              <a:off x="2804" y="1548"/>
              <a:ext cx="2190" cy="1408"/>
              <a:chOff x="7232" y="3160"/>
              <a:chExt cx="2192" cy="1560"/>
            </a:xfrm>
          </p:grpSpPr>
          <p:sp>
            <p:nvSpPr>
              <p:cNvPr id="76821" name="Line 18"/>
              <p:cNvSpPr>
                <a:spLocks noChangeShapeType="1"/>
              </p:cNvSpPr>
              <p:nvPr/>
            </p:nvSpPr>
            <p:spPr bwMode="auto">
              <a:xfrm flipH="1">
                <a:off x="7232" y="3160"/>
                <a:ext cx="1036" cy="63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6822" name="Line 19"/>
              <p:cNvSpPr>
                <a:spLocks noChangeShapeType="1"/>
              </p:cNvSpPr>
              <p:nvPr/>
            </p:nvSpPr>
            <p:spPr bwMode="auto">
              <a:xfrm>
                <a:off x="8372" y="3162"/>
                <a:ext cx="1036" cy="63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6823" name="Line 20"/>
              <p:cNvSpPr>
                <a:spLocks noChangeShapeType="1"/>
              </p:cNvSpPr>
              <p:nvPr/>
            </p:nvSpPr>
            <p:spPr bwMode="auto">
              <a:xfrm flipH="1">
                <a:off x="8388" y="4090"/>
                <a:ext cx="1036" cy="63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6824" name="Line 21"/>
              <p:cNvSpPr>
                <a:spLocks noChangeShapeType="1"/>
              </p:cNvSpPr>
              <p:nvPr/>
            </p:nvSpPr>
            <p:spPr bwMode="auto">
              <a:xfrm>
                <a:off x="7246" y="4088"/>
                <a:ext cx="1036" cy="63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76812" name="Rectangle 22"/>
            <p:cNvSpPr>
              <a:spLocks noChangeArrowheads="1"/>
            </p:cNvSpPr>
            <p:nvPr/>
          </p:nvSpPr>
          <p:spPr bwMode="auto">
            <a:xfrm>
              <a:off x="2525" y="2063"/>
              <a:ext cx="67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a:t>{</a:t>
              </a:r>
              <a:r>
                <a:rPr lang="en-US" altLang="zh-CN" sz="2800" i="1"/>
                <a:t>d</a:t>
              </a:r>
              <a:r>
                <a:rPr lang="en-US" altLang="zh-CN" sz="2800" baseline="-25000"/>
                <a:t>1</a:t>
              </a:r>
              <a:r>
                <a:rPr lang="en-US" altLang="zh-CN" sz="2800"/>
                <a:t>}</a:t>
              </a:r>
            </a:p>
          </p:txBody>
        </p:sp>
        <p:sp>
          <p:nvSpPr>
            <p:cNvPr id="76813" name="Rectangle 23"/>
            <p:cNvSpPr>
              <a:spLocks noChangeArrowheads="1"/>
            </p:cNvSpPr>
            <p:nvPr/>
          </p:nvSpPr>
          <p:spPr bwMode="auto">
            <a:xfrm>
              <a:off x="3567" y="2062"/>
              <a:ext cx="674"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a:t>{</a:t>
              </a:r>
              <a:r>
                <a:rPr lang="en-US" altLang="zh-CN" sz="2800" i="1"/>
                <a:t>d</a:t>
              </a:r>
              <a:r>
                <a:rPr lang="en-US" altLang="zh-CN" sz="2800" baseline="-25000"/>
                <a:t>2</a:t>
              </a:r>
              <a:r>
                <a:rPr lang="en-US" altLang="zh-CN" sz="2800"/>
                <a:t>}</a:t>
              </a:r>
            </a:p>
          </p:txBody>
        </p:sp>
        <p:sp>
          <p:nvSpPr>
            <p:cNvPr id="76814" name="Rectangle 24"/>
            <p:cNvSpPr>
              <a:spLocks noChangeArrowheads="1"/>
            </p:cNvSpPr>
            <p:nvPr/>
          </p:nvSpPr>
          <p:spPr bwMode="auto">
            <a:xfrm>
              <a:off x="4747" y="2063"/>
              <a:ext cx="67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a:t>{</a:t>
              </a:r>
              <a:r>
                <a:rPr lang="en-US" altLang="zh-CN" sz="2800" i="1"/>
                <a:t>d</a:t>
              </a:r>
              <a:r>
                <a:rPr lang="en-US" altLang="zh-CN" sz="2800" baseline="-25000"/>
                <a:t>3</a:t>
              </a:r>
              <a:r>
                <a:rPr lang="en-US" altLang="zh-CN" sz="2800"/>
                <a:t>}</a:t>
              </a:r>
            </a:p>
          </p:txBody>
        </p:sp>
        <p:sp>
          <p:nvSpPr>
            <p:cNvPr id="76815" name="Rectangle 25"/>
            <p:cNvSpPr>
              <a:spLocks noChangeArrowheads="1"/>
            </p:cNvSpPr>
            <p:nvPr/>
          </p:nvSpPr>
          <p:spPr bwMode="auto">
            <a:xfrm>
              <a:off x="2347" y="2879"/>
              <a:ext cx="98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a:t>{</a:t>
              </a:r>
              <a:r>
                <a:rPr lang="en-US" altLang="zh-CN" sz="2800" i="1"/>
                <a:t>d</a:t>
              </a:r>
              <a:r>
                <a:rPr lang="en-US" altLang="zh-CN" sz="2800" baseline="-25000"/>
                <a:t>1</a:t>
              </a:r>
              <a:r>
                <a:rPr lang="en-US" altLang="zh-CN" sz="2800"/>
                <a:t>,</a:t>
              </a:r>
              <a:r>
                <a:rPr lang="en-US" altLang="zh-CN" sz="2800" i="1"/>
                <a:t> d</a:t>
              </a:r>
              <a:r>
                <a:rPr lang="en-US" altLang="zh-CN" sz="2800" baseline="-25000"/>
                <a:t>2</a:t>
              </a:r>
              <a:r>
                <a:rPr lang="en-US" altLang="zh-CN" sz="2800"/>
                <a:t>}</a:t>
              </a:r>
            </a:p>
          </p:txBody>
        </p:sp>
        <p:sp>
          <p:nvSpPr>
            <p:cNvPr id="76816" name="Rectangle 26"/>
            <p:cNvSpPr>
              <a:spLocks noChangeArrowheads="1"/>
            </p:cNvSpPr>
            <p:nvPr/>
          </p:nvSpPr>
          <p:spPr bwMode="auto">
            <a:xfrm>
              <a:off x="3480" y="2924"/>
              <a:ext cx="988"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a:t>{</a:t>
              </a:r>
              <a:r>
                <a:rPr lang="en-US" altLang="zh-CN" sz="2800" i="1"/>
                <a:t>d</a:t>
              </a:r>
              <a:r>
                <a:rPr lang="en-US" altLang="zh-CN" sz="2800" baseline="-25000"/>
                <a:t>1</a:t>
              </a:r>
              <a:r>
                <a:rPr lang="en-US" altLang="zh-CN" sz="2800"/>
                <a:t>,</a:t>
              </a:r>
              <a:r>
                <a:rPr lang="en-US" altLang="zh-CN" sz="2800" i="1"/>
                <a:t> d</a:t>
              </a:r>
              <a:r>
                <a:rPr lang="en-US" altLang="zh-CN" sz="2800" baseline="-25000"/>
                <a:t>3</a:t>
              </a:r>
              <a:r>
                <a:rPr lang="en-US" altLang="zh-CN" sz="2800"/>
                <a:t>}</a:t>
              </a:r>
            </a:p>
          </p:txBody>
        </p:sp>
        <p:sp>
          <p:nvSpPr>
            <p:cNvPr id="76817" name="Rectangle 27"/>
            <p:cNvSpPr>
              <a:spLocks noChangeArrowheads="1"/>
            </p:cNvSpPr>
            <p:nvPr/>
          </p:nvSpPr>
          <p:spPr bwMode="auto">
            <a:xfrm>
              <a:off x="4615" y="2924"/>
              <a:ext cx="987"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a:t>{</a:t>
              </a:r>
              <a:r>
                <a:rPr lang="en-US" altLang="zh-CN" sz="2800" i="1"/>
                <a:t>d</a:t>
              </a:r>
              <a:r>
                <a:rPr lang="en-US" altLang="zh-CN" sz="2800" baseline="-25000"/>
                <a:t>2</a:t>
              </a:r>
              <a:r>
                <a:rPr lang="en-US" altLang="zh-CN" sz="2800"/>
                <a:t>,</a:t>
              </a:r>
              <a:r>
                <a:rPr lang="en-US" altLang="zh-CN" sz="2800" i="1"/>
                <a:t> d</a:t>
              </a:r>
              <a:r>
                <a:rPr lang="en-US" altLang="zh-CN" sz="2800" baseline="-25000"/>
                <a:t>3</a:t>
              </a:r>
              <a:r>
                <a:rPr lang="en-US" altLang="zh-CN" sz="2800"/>
                <a:t>}</a:t>
              </a:r>
            </a:p>
          </p:txBody>
        </p:sp>
        <p:sp>
          <p:nvSpPr>
            <p:cNvPr id="76818" name="Rectangle 28"/>
            <p:cNvSpPr>
              <a:spLocks noChangeArrowheads="1"/>
            </p:cNvSpPr>
            <p:nvPr/>
          </p:nvSpPr>
          <p:spPr bwMode="auto">
            <a:xfrm>
              <a:off x="3300" y="3741"/>
              <a:ext cx="130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a:t>{</a:t>
              </a:r>
              <a:r>
                <a:rPr lang="en-US" altLang="zh-CN" sz="2800" i="1"/>
                <a:t>d</a:t>
              </a:r>
              <a:r>
                <a:rPr lang="en-US" altLang="zh-CN" sz="2800" baseline="-25000"/>
                <a:t>1</a:t>
              </a:r>
              <a:r>
                <a:rPr lang="en-US" altLang="zh-CN" sz="2800"/>
                <a:t>,</a:t>
              </a:r>
              <a:r>
                <a:rPr lang="en-US" altLang="zh-CN" sz="2800" i="1"/>
                <a:t> d</a:t>
              </a:r>
              <a:r>
                <a:rPr lang="en-US" altLang="zh-CN" sz="2800" baseline="-25000"/>
                <a:t>2</a:t>
              </a:r>
              <a:r>
                <a:rPr lang="en-US" altLang="zh-CN" sz="2800"/>
                <a:t>,</a:t>
              </a:r>
              <a:r>
                <a:rPr lang="en-US" altLang="zh-CN" sz="2800" i="1"/>
                <a:t> d</a:t>
              </a:r>
              <a:r>
                <a:rPr lang="en-US" altLang="zh-CN" sz="2800" baseline="-25000"/>
                <a:t>3</a:t>
              </a:r>
              <a:r>
                <a:rPr lang="en-US" altLang="zh-CN" sz="2800"/>
                <a:t>}</a:t>
              </a:r>
            </a:p>
          </p:txBody>
        </p:sp>
        <p:sp>
          <p:nvSpPr>
            <p:cNvPr id="76819" name="Rectangle 29"/>
            <p:cNvSpPr>
              <a:spLocks noChangeArrowheads="1"/>
            </p:cNvSpPr>
            <p:nvPr/>
          </p:nvSpPr>
          <p:spPr bwMode="auto">
            <a:xfrm>
              <a:off x="3923" y="1162"/>
              <a:ext cx="79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a:t>( </a:t>
              </a:r>
              <a:r>
                <a:rPr lang="en-US" altLang="zh-CN" sz="2800">
                  <a:sym typeface="Euclid Math One" pitchFamily="18" charset="2"/>
                </a:rPr>
                <a:t></a:t>
              </a:r>
              <a:r>
                <a:rPr lang="en-US" altLang="zh-CN" sz="2800"/>
                <a:t> )</a:t>
              </a:r>
            </a:p>
          </p:txBody>
        </p:sp>
        <p:sp>
          <p:nvSpPr>
            <p:cNvPr id="76820" name="Rectangle 30"/>
            <p:cNvSpPr>
              <a:spLocks noChangeArrowheads="1"/>
            </p:cNvSpPr>
            <p:nvPr/>
          </p:nvSpPr>
          <p:spPr bwMode="auto">
            <a:xfrm>
              <a:off x="4332" y="3748"/>
              <a:ext cx="79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800"/>
                <a:t>( </a:t>
              </a:r>
              <a:r>
                <a:rPr lang="en-US" altLang="zh-CN" sz="2800">
                  <a:sym typeface="Symbol" pitchFamily="18" charset="2"/>
                </a:rPr>
                <a:t></a:t>
              </a:r>
              <a:r>
                <a:rPr lang="en-US" altLang="zh-CN" sz="2800"/>
                <a:t> )</a:t>
              </a:r>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1890307" name="Rectangle 3"/>
          <p:cNvSpPr>
            <a:spLocks noGrp="1" noChangeArrowheads="1"/>
          </p:cNvSpPr>
          <p:nvPr>
            <p:ph idx="1"/>
          </p:nvPr>
        </p:nvSpPr>
        <p:spPr>
          <a:xfrm>
            <a:off x="287338" y="1438275"/>
            <a:ext cx="8564562" cy="5399088"/>
          </a:xfrm>
          <a:noFill/>
        </p:spPr>
        <p:txBody>
          <a:bodyPr/>
          <a:lstStyle/>
          <a:p>
            <a:pPr>
              <a:buFontTx/>
              <a:buNone/>
            </a:pPr>
            <a:r>
              <a:rPr lang="en-US" altLang="zh-CN" b="1" smtClean="0"/>
              <a:t>9.3.1 </a:t>
            </a:r>
            <a:r>
              <a:rPr lang="zh-CN" altLang="en-US" b="1" smtClean="0"/>
              <a:t>半格</a:t>
            </a:r>
            <a:r>
              <a:rPr lang="zh-CN" altLang="en-US" smtClean="0">
                <a:sym typeface="Symbol" pitchFamily="18" charset="2"/>
              </a:rPr>
              <a:t>	</a:t>
            </a:r>
          </a:p>
          <a:p>
            <a:r>
              <a:rPr lang="zh-CN" altLang="en-US" b="1" smtClean="0">
                <a:sym typeface="Symbol" pitchFamily="18" charset="2"/>
              </a:rPr>
              <a:t>积半格（定义略）</a:t>
            </a:r>
          </a:p>
          <a:p>
            <a:pPr lvl="1"/>
            <a:r>
              <a:rPr lang="zh-CN" altLang="en-US" b="1" smtClean="0">
                <a:sym typeface="Symbol" pitchFamily="18" charset="2"/>
              </a:rPr>
              <a:t>上一页数据流值的集合是定值集合的幂集</a:t>
            </a:r>
          </a:p>
          <a:p>
            <a:pPr lvl="1"/>
            <a:r>
              <a:rPr lang="zh-CN" altLang="en-US" b="1" smtClean="0">
                <a:sym typeface="Symbol" pitchFamily="18" charset="2"/>
              </a:rPr>
              <a:t>可以用从每个变量的一个简单定值半格构造出的积半格来表示整个定值半格</a:t>
            </a:r>
          </a:p>
          <a:p>
            <a:r>
              <a:rPr lang="zh-CN" altLang="en-US" b="1" smtClean="0">
                <a:sym typeface="Symbol" pitchFamily="18" charset="2"/>
              </a:rPr>
              <a:t>半格的高度</a:t>
            </a:r>
          </a:p>
          <a:p>
            <a:pPr lvl="1"/>
            <a:r>
              <a:rPr lang="zh-CN" altLang="en-US" b="1" smtClean="0">
                <a:sym typeface="Symbol" pitchFamily="18" charset="2"/>
              </a:rPr>
              <a:t>上升链是序列</a:t>
            </a:r>
            <a:r>
              <a:rPr lang="en-US" altLang="zh-CN" b="1" i="1" smtClean="0">
                <a:sym typeface="Symbol" pitchFamily="18" charset="2"/>
              </a:rPr>
              <a:t>x</a:t>
            </a:r>
            <a:r>
              <a:rPr lang="en-US" altLang="zh-CN" b="1" baseline="-25000" smtClean="0">
                <a:sym typeface="Symbol" pitchFamily="18" charset="2"/>
              </a:rPr>
              <a:t>1</a:t>
            </a:r>
            <a:r>
              <a:rPr lang="zh-CN" altLang="en-US" b="1" smtClean="0">
                <a:sym typeface="Euclid Extra" pitchFamily="18" charset="2"/>
              </a:rPr>
              <a:t></a:t>
            </a:r>
            <a:r>
              <a:rPr lang="en-US" altLang="zh-CN" b="1" smtClean="0">
                <a:sym typeface="Symbol" pitchFamily="18" charset="2"/>
              </a:rPr>
              <a:t> </a:t>
            </a:r>
            <a:r>
              <a:rPr lang="en-US" altLang="zh-CN" b="1" i="1" smtClean="0">
                <a:sym typeface="Symbol" pitchFamily="18" charset="2"/>
              </a:rPr>
              <a:t>x</a:t>
            </a:r>
            <a:r>
              <a:rPr lang="en-US" altLang="zh-CN" b="1" baseline="-25000" smtClean="0">
                <a:sym typeface="Symbol" pitchFamily="18" charset="2"/>
              </a:rPr>
              <a:t>2</a:t>
            </a:r>
            <a:r>
              <a:rPr lang="en-US" altLang="zh-CN" b="1" smtClean="0">
                <a:sym typeface="Symbol" pitchFamily="18" charset="2"/>
              </a:rPr>
              <a:t> </a:t>
            </a:r>
            <a:r>
              <a:rPr lang="zh-CN" altLang="en-US" b="1" smtClean="0">
                <a:sym typeface="Euclid Extra" pitchFamily="18" charset="2"/>
              </a:rPr>
              <a:t></a:t>
            </a:r>
            <a:r>
              <a:rPr lang="en-US" altLang="zh-CN" b="1" smtClean="0">
                <a:sym typeface="Symbol" pitchFamily="18" charset="2"/>
              </a:rPr>
              <a:t> … </a:t>
            </a:r>
            <a:r>
              <a:rPr lang="zh-CN" altLang="en-US" b="1" smtClean="0">
                <a:sym typeface="Euclid Extra" pitchFamily="18" charset="2"/>
              </a:rPr>
              <a:t></a:t>
            </a:r>
            <a:r>
              <a:rPr lang="en-US" altLang="zh-CN" b="1" smtClean="0">
                <a:sym typeface="Symbol" pitchFamily="18" charset="2"/>
              </a:rPr>
              <a:t> </a:t>
            </a:r>
            <a:r>
              <a:rPr lang="en-US" altLang="zh-CN" b="1" i="1" smtClean="0">
                <a:sym typeface="Symbol" pitchFamily="18" charset="2"/>
              </a:rPr>
              <a:t>x</a:t>
            </a:r>
            <a:r>
              <a:rPr lang="en-US" altLang="zh-CN" b="1" i="1" baseline="-25000" smtClean="0">
                <a:sym typeface="Symbol" pitchFamily="18" charset="2"/>
              </a:rPr>
              <a:t>n</a:t>
            </a:r>
          </a:p>
          <a:p>
            <a:pPr lvl="1"/>
            <a:r>
              <a:rPr lang="zh-CN" altLang="en-US" b="1" smtClean="0">
                <a:sym typeface="Symbol" pitchFamily="18" charset="2"/>
              </a:rPr>
              <a:t>半格的高度就是其中最长上升链中</a:t>
            </a:r>
            <a:r>
              <a:rPr lang="zh-CN" altLang="en-US" b="1" smtClean="0">
                <a:sym typeface="Euclid Extra" pitchFamily="18" charset="2"/>
              </a:rPr>
              <a:t></a:t>
            </a:r>
            <a:r>
              <a:rPr lang="zh-CN" altLang="en-US" b="1" smtClean="0">
                <a:sym typeface="Symbol" pitchFamily="18" charset="2"/>
              </a:rPr>
              <a:t>的个数</a:t>
            </a:r>
          </a:p>
          <a:p>
            <a:pPr lvl="1"/>
            <a:r>
              <a:rPr lang="zh-CN" altLang="en-US" b="1" smtClean="0">
                <a:sym typeface="Symbol" pitchFamily="18" charset="2"/>
              </a:rPr>
              <a:t>若半格的高度有限，证明数据流分析迭代算法的收敛则非常容易</a:t>
            </a:r>
            <a:endParaRPr lang="zh-CN" altLang="zh-CN"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90307">
                                            <p:txEl>
                                              <p:pRg st="4" end="4"/>
                                            </p:txEl>
                                          </p:spTgt>
                                        </p:tgtEl>
                                        <p:attrNameLst>
                                          <p:attrName>style.visibility</p:attrName>
                                        </p:attrNameLst>
                                      </p:cBhvr>
                                      <p:to>
                                        <p:strVal val="visible"/>
                                      </p:to>
                                    </p:set>
                                    <p:animEffect transition="in" filter="box(in)">
                                      <p:cBhvr>
                                        <p:cTn id="7" dur="500"/>
                                        <p:tgtEl>
                                          <p:spTgt spid="189030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90307">
                                            <p:txEl>
                                              <p:pRg st="5" end="5"/>
                                            </p:txEl>
                                          </p:spTgt>
                                        </p:tgtEl>
                                        <p:attrNameLst>
                                          <p:attrName>style.visibility</p:attrName>
                                        </p:attrNameLst>
                                      </p:cBhvr>
                                      <p:to>
                                        <p:strVal val="visible"/>
                                      </p:to>
                                    </p:set>
                                    <p:animEffect transition="in" filter="box(in)">
                                      <p:cBhvr>
                                        <p:cTn id="10" dur="500"/>
                                        <p:tgtEl>
                                          <p:spTgt spid="1890307">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90307">
                                            <p:txEl>
                                              <p:pRg st="6" end="6"/>
                                            </p:txEl>
                                          </p:spTgt>
                                        </p:tgtEl>
                                        <p:attrNameLst>
                                          <p:attrName>style.visibility</p:attrName>
                                        </p:attrNameLst>
                                      </p:cBhvr>
                                      <p:to>
                                        <p:strVal val="visible"/>
                                      </p:to>
                                    </p:set>
                                    <p:animEffect transition="in" filter="box(in)">
                                      <p:cBhvr>
                                        <p:cTn id="13" dur="500"/>
                                        <p:tgtEl>
                                          <p:spTgt spid="1890307">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90307">
                                            <p:txEl>
                                              <p:pRg st="7" end="7"/>
                                            </p:txEl>
                                          </p:spTgt>
                                        </p:tgtEl>
                                        <p:attrNameLst>
                                          <p:attrName>style.visibility</p:attrName>
                                        </p:attrNameLst>
                                      </p:cBhvr>
                                      <p:to>
                                        <p:strVal val="visible"/>
                                      </p:to>
                                    </p:set>
                                    <p:animEffect transition="in" filter="box(in)">
                                      <p:cBhvr>
                                        <p:cTn id="16" dur="500"/>
                                        <p:tgtEl>
                                          <p:spTgt spid="18903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77827" name="Rectangle 3"/>
          <p:cNvSpPr>
            <a:spLocks noGrp="1" noChangeArrowheads="1"/>
          </p:cNvSpPr>
          <p:nvPr>
            <p:ph idx="1"/>
          </p:nvPr>
        </p:nvSpPr>
        <p:spPr>
          <a:xfrm>
            <a:off x="287338" y="1438275"/>
            <a:ext cx="8564562" cy="5038725"/>
          </a:xfrm>
          <a:noFill/>
        </p:spPr>
        <p:txBody>
          <a:bodyPr/>
          <a:lstStyle/>
          <a:p>
            <a:pPr>
              <a:buFontTx/>
              <a:buNone/>
            </a:pPr>
            <a:r>
              <a:rPr lang="en-US" altLang="zh-CN" b="1" smtClean="0"/>
              <a:t>9.3.2 </a:t>
            </a:r>
            <a:r>
              <a:rPr lang="zh-CN" altLang="en-US" b="1" smtClean="0"/>
              <a:t>迁移函数</a:t>
            </a:r>
          </a:p>
          <a:p>
            <a:r>
              <a:rPr lang="zh-CN" altLang="en-US" b="1" smtClean="0">
                <a:sym typeface="Symbol" pitchFamily="18" charset="2"/>
              </a:rPr>
              <a:t>迁移函数族</a:t>
            </a:r>
            <a:r>
              <a:rPr lang="en-US" altLang="zh-CN" b="1" i="1" smtClean="0">
                <a:sym typeface="Symbol" pitchFamily="18" charset="2"/>
              </a:rPr>
              <a:t>F </a:t>
            </a:r>
            <a:r>
              <a:rPr lang="en-US" altLang="zh-CN" b="1" smtClean="0">
                <a:sym typeface="Symbol" pitchFamily="18" charset="2"/>
              </a:rPr>
              <a:t>: </a:t>
            </a:r>
            <a:r>
              <a:rPr lang="en-US" altLang="zh-CN" b="1" i="1" smtClean="0">
                <a:sym typeface="Symbol" pitchFamily="18" charset="2"/>
              </a:rPr>
              <a:t>V</a:t>
            </a:r>
            <a:r>
              <a:rPr lang="en-US" altLang="zh-CN" b="1" smtClean="0">
                <a:sym typeface="Symbol" pitchFamily="18" charset="2"/>
              </a:rPr>
              <a:t>  </a:t>
            </a:r>
            <a:r>
              <a:rPr lang="en-US" altLang="zh-CN" b="1" i="1" smtClean="0">
                <a:sym typeface="Symbol" pitchFamily="18" charset="2"/>
              </a:rPr>
              <a:t>V</a:t>
            </a:r>
            <a:r>
              <a:rPr lang="zh-CN" altLang="en-US" b="1" smtClean="0">
                <a:sym typeface="Symbol" pitchFamily="18" charset="2"/>
              </a:rPr>
              <a:t>有下列性质</a:t>
            </a:r>
          </a:p>
          <a:p>
            <a:pPr lvl="1"/>
            <a:r>
              <a:rPr lang="en-US" altLang="zh-CN" b="1" i="1" smtClean="0">
                <a:sym typeface="Symbol" pitchFamily="18" charset="2"/>
              </a:rPr>
              <a:t> F</a:t>
            </a:r>
            <a:r>
              <a:rPr lang="zh-CN" altLang="en-US" b="1" smtClean="0">
                <a:sym typeface="Symbol" pitchFamily="18" charset="2"/>
              </a:rPr>
              <a:t>包括恒等函数</a:t>
            </a:r>
            <a:r>
              <a:rPr lang="en-US" altLang="zh-CN" smtClean="0">
                <a:sym typeface="Symbol" pitchFamily="18" charset="2"/>
              </a:rPr>
              <a:t> </a:t>
            </a:r>
          </a:p>
          <a:p>
            <a:pPr lvl="1"/>
            <a:r>
              <a:rPr lang="en-US" altLang="zh-CN" b="1" i="1" smtClean="0">
                <a:sym typeface="Symbol" pitchFamily="18" charset="2"/>
              </a:rPr>
              <a:t> F</a:t>
            </a:r>
            <a:r>
              <a:rPr lang="zh-CN" altLang="en-US" b="1" smtClean="0">
                <a:sym typeface="Symbol" pitchFamily="18" charset="2"/>
              </a:rPr>
              <a:t>封闭于复合</a:t>
            </a:r>
            <a:endParaRPr lang="zh-CN" altLang="en-US" smtClean="0">
              <a:sym typeface="Symbol" pitchFamily="18" charset="2"/>
            </a:endParaRPr>
          </a:p>
          <a:p>
            <a:pPr lvl="1"/>
            <a:r>
              <a:rPr lang="zh-CN" altLang="en-US" smtClean="0">
                <a:sym typeface="Symbol" pitchFamily="18" charset="2"/>
              </a:rPr>
              <a:t> </a:t>
            </a:r>
            <a:r>
              <a:rPr lang="zh-CN" altLang="en-US" b="1" smtClean="0">
                <a:sym typeface="Symbol" pitchFamily="18" charset="2"/>
              </a:rPr>
              <a:t>若</a:t>
            </a:r>
            <a:r>
              <a:rPr lang="en-US" altLang="zh-CN" b="1" i="1" smtClean="0">
                <a:sym typeface="Symbol" pitchFamily="18" charset="2"/>
              </a:rPr>
              <a:t>F</a:t>
            </a:r>
            <a:r>
              <a:rPr lang="zh-CN" altLang="en-US" b="1" smtClean="0">
                <a:sym typeface="Symbol" pitchFamily="18" charset="2"/>
              </a:rPr>
              <a:t>中所有函数</a:t>
            </a:r>
            <a:r>
              <a:rPr lang="en-US" altLang="zh-CN" b="1" i="1" smtClean="0">
                <a:sym typeface="Symbol" pitchFamily="18" charset="2"/>
              </a:rPr>
              <a:t>f </a:t>
            </a:r>
            <a:r>
              <a:rPr lang="zh-CN" altLang="en-US" b="1" smtClean="0">
                <a:sym typeface="Symbol" pitchFamily="18" charset="2"/>
              </a:rPr>
              <a:t>都有单调性，即</a:t>
            </a:r>
          </a:p>
          <a:p>
            <a:pPr lvl="1">
              <a:buFontTx/>
              <a:buNone/>
            </a:pPr>
            <a:r>
              <a:rPr lang="en-US" altLang="zh-CN" b="1" i="1" smtClean="0">
                <a:sym typeface="Symbol" pitchFamily="18" charset="2"/>
              </a:rPr>
              <a:t>		     x</a:t>
            </a:r>
            <a:r>
              <a:rPr lang="en-US" altLang="zh-CN" b="1" smtClean="0">
                <a:sym typeface="Symbol" pitchFamily="18" charset="2"/>
              </a:rPr>
              <a:t> </a:t>
            </a:r>
            <a:r>
              <a:rPr lang="zh-CN" altLang="en-US" b="1" smtClean="0">
                <a:sym typeface="Euclid Math Two" pitchFamily="18" charset="2"/>
              </a:rPr>
              <a:t></a:t>
            </a:r>
            <a:r>
              <a:rPr lang="en-US" altLang="zh-CN" b="1" smtClean="0">
                <a:sym typeface="Symbol" pitchFamily="18" charset="2"/>
              </a:rPr>
              <a:t> </a:t>
            </a:r>
            <a:r>
              <a:rPr lang="en-US" altLang="zh-CN" b="1" i="1" smtClean="0">
                <a:sym typeface="Symbol" pitchFamily="18" charset="2"/>
              </a:rPr>
              <a:t>y</a:t>
            </a:r>
            <a:r>
              <a:rPr lang="zh-CN" altLang="en-US" b="1" smtClean="0">
                <a:sym typeface="Symbol" pitchFamily="18" charset="2"/>
              </a:rPr>
              <a:t>蕴涵</a:t>
            </a:r>
            <a:r>
              <a:rPr lang="en-US" altLang="zh-CN" b="1" i="1" smtClean="0">
                <a:sym typeface="Symbol" pitchFamily="18" charset="2"/>
              </a:rPr>
              <a:t>f</a:t>
            </a:r>
            <a:r>
              <a:rPr lang="en-US" altLang="zh-CN" b="1" smtClean="0">
                <a:sym typeface="Symbol" pitchFamily="18" charset="2"/>
              </a:rPr>
              <a:t>(</a:t>
            </a:r>
            <a:r>
              <a:rPr lang="en-US" altLang="zh-CN" b="1" i="1" smtClean="0">
                <a:sym typeface="Symbol" pitchFamily="18" charset="2"/>
              </a:rPr>
              <a:t>x</a:t>
            </a:r>
            <a:r>
              <a:rPr lang="en-US" altLang="zh-CN" b="1" smtClean="0">
                <a:sym typeface="Symbol" pitchFamily="18" charset="2"/>
              </a:rPr>
              <a:t>) </a:t>
            </a:r>
            <a:r>
              <a:rPr lang="zh-CN" altLang="en-US" b="1" smtClean="0">
                <a:sym typeface="Euclid Math Two" pitchFamily="18" charset="2"/>
              </a:rPr>
              <a:t></a:t>
            </a:r>
            <a:r>
              <a:rPr lang="en-US" altLang="zh-CN" b="1" smtClean="0">
                <a:sym typeface="Symbol" pitchFamily="18" charset="2"/>
              </a:rPr>
              <a:t> </a:t>
            </a:r>
            <a:r>
              <a:rPr lang="en-US" altLang="zh-CN" b="1" i="1" smtClean="0">
                <a:sym typeface="Symbol" pitchFamily="18" charset="2"/>
              </a:rPr>
              <a:t>f</a:t>
            </a:r>
            <a:r>
              <a:rPr lang="en-US" altLang="zh-CN" b="1" smtClean="0">
                <a:sym typeface="Symbol" pitchFamily="18" charset="2"/>
              </a:rPr>
              <a:t>(</a:t>
            </a:r>
            <a:r>
              <a:rPr lang="en-US" altLang="zh-CN" b="1" i="1" smtClean="0">
                <a:sym typeface="Symbol" pitchFamily="18" charset="2"/>
              </a:rPr>
              <a:t>y</a:t>
            </a:r>
            <a:r>
              <a:rPr lang="en-US" altLang="zh-CN" b="1" smtClean="0">
                <a:sym typeface="Symbol" pitchFamily="18" charset="2"/>
              </a:rPr>
              <a:t>)</a:t>
            </a:r>
            <a:r>
              <a:rPr lang="zh-CN" altLang="en-US" b="1" smtClean="0">
                <a:sym typeface="Symbol" pitchFamily="18" charset="2"/>
              </a:rPr>
              <a:t>，或  </a:t>
            </a:r>
            <a:r>
              <a:rPr lang="en-US" altLang="zh-CN" b="1" i="1" smtClean="0">
                <a:sym typeface="Symbol" pitchFamily="18" charset="2"/>
              </a:rPr>
              <a:t>f</a:t>
            </a:r>
            <a:r>
              <a:rPr lang="en-US" altLang="zh-CN" b="1" smtClean="0">
                <a:sym typeface="Symbol" pitchFamily="18" charset="2"/>
              </a:rPr>
              <a:t>(</a:t>
            </a:r>
            <a:r>
              <a:rPr lang="en-US" altLang="zh-CN" b="1" i="1" smtClean="0">
                <a:sym typeface="Symbol" pitchFamily="18" charset="2"/>
              </a:rPr>
              <a:t>x </a:t>
            </a:r>
            <a:r>
              <a:rPr lang="en-US" altLang="zh-CN" b="1" smtClean="0">
                <a:sym typeface="Symbol" pitchFamily="18" charset="2"/>
              </a:rPr>
              <a:t></a:t>
            </a:r>
            <a:r>
              <a:rPr lang="en-US" altLang="zh-CN" b="1" i="1" smtClean="0">
                <a:sym typeface="Symbol" pitchFamily="18" charset="2"/>
              </a:rPr>
              <a:t> y</a:t>
            </a:r>
            <a:r>
              <a:rPr lang="en-US" altLang="zh-CN" b="1" smtClean="0">
                <a:sym typeface="Symbol" pitchFamily="18" charset="2"/>
              </a:rPr>
              <a:t>) </a:t>
            </a:r>
            <a:r>
              <a:rPr lang="zh-CN" altLang="en-US" b="1" smtClean="0">
                <a:sym typeface="Euclid Math Two" pitchFamily="18" charset="2"/>
              </a:rPr>
              <a:t></a:t>
            </a:r>
            <a:r>
              <a:rPr lang="en-US" altLang="zh-CN" b="1" smtClean="0">
                <a:sym typeface="Symbol" pitchFamily="18" charset="2"/>
              </a:rPr>
              <a:t> </a:t>
            </a:r>
            <a:r>
              <a:rPr lang="en-US" altLang="zh-CN" b="1" i="1" smtClean="0">
                <a:sym typeface="Symbol" pitchFamily="18" charset="2"/>
              </a:rPr>
              <a:t>f</a:t>
            </a:r>
            <a:r>
              <a:rPr lang="en-US" altLang="zh-CN" b="1" smtClean="0">
                <a:sym typeface="Symbol" pitchFamily="18" charset="2"/>
              </a:rPr>
              <a:t>(</a:t>
            </a:r>
            <a:r>
              <a:rPr lang="en-US" altLang="zh-CN" b="1" i="1" smtClean="0">
                <a:sym typeface="Symbol" pitchFamily="18" charset="2"/>
              </a:rPr>
              <a:t>x</a:t>
            </a:r>
            <a:r>
              <a:rPr lang="en-US" altLang="zh-CN" b="1" smtClean="0">
                <a:sym typeface="Symbol" pitchFamily="18" charset="2"/>
              </a:rPr>
              <a:t>) </a:t>
            </a:r>
            <a:r>
              <a:rPr lang="en-US" altLang="zh-CN" b="1" i="1" smtClean="0">
                <a:sym typeface="Symbol" pitchFamily="18" charset="2"/>
              </a:rPr>
              <a:t> f</a:t>
            </a:r>
            <a:r>
              <a:rPr lang="en-US" altLang="zh-CN" b="1" smtClean="0">
                <a:sym typeface="Symbol" pitchFamily="18" charset="2"/>
              </a:rPr>
              <a:t>(</a:t>
            </a:r>
            <a:r>
              <a:rPr lang="en-US" altLang="zh-CN" b="1" i="1" smtClean="0">
                <a:sym typeface="Symbol" pitchFamily="18" charset="2"/>
              </a:rPr>
              <a:t>y</a:t>
            </a:r>
            <a:r>
              <a:rPr lang="en-US" altLang="zh-CN" b="1" smtClean="0">
                <a:sym typeface="Symbol" pitchFamily="18" charset="2"/>
              </a:rPr>
              <a:t>)</a:t>
            </a:r>
            <a:endParaRPr lang="en-US" altLang="zh-CN" smtClean="0">
              <a:sym typeface="Symbol" pitchFamily="18" charset="2"/>
            </a:endParaRPr>
          </a:p>
          <a:p>
            <a:pPr lvl="1">
              <a:buFontTx/>
              <a:buNone/>
            </a:pPr>
            <a:r>
              <a:rPr lang="zh-CN" altLang="en-US" smtClean="0">
                <a:sym typeface="Symbol" pitchFamily="18" charset="2"/>
              </a:rPr>
              <a:t>	</a:t>
            </a:r>
            <a:r>
              <a:rPr lang="zh-CN" altLang="en-US" b="1" smtClean="0">
                <a:sym typeface="Symbol" pitchFamily="18" charset="2"/>
              </a:rPr>
              <a:t>则称框架</a:t>
            </a:r>
            <a:r>
              <a:rPr lang="en-US" altLang="zh-CN" b="1" smtClean="0">
                <a:sym typeface="Symbol" pitchFamily="18" charset="2"/>
              </a:rPr>
              <a:t>(</a:t>
            </a:r>
            <a:r>
              <a:rPr lang="en-US" altLang="zh-CN" b="1" i="1" smtClean="0">
                <a:sym typeface="Symbol" pitchFamily="18" charset="2"/>
              </a:rPr>
              <a:t>D</a:t>
            </a:r>
            <a:r>
              <a:rPr lang="en-US" altLang="zh-CN" b="1" smtClean="0">
                <a:sym typeface="Symbol" pitchFamily="18" charset="2"/>
              </a:rPr>
              <a:t>,</a:t>
            </a:r>
            <a:r>
              <a:rPr lang="en-US" altLang="zh-CN" b="1" i="1" smtClean="0">
                <a:sym typeface="Symbol" pitchFamily="18" charset="2"/>
              </a:rPr>
              <a:t> V</a:t>
            </a:r>
            <a:r>
              <a:rPr lang="en-US" altLang="zh-CN" b="1" smtClean="0">
                <a:sym typeface="Symbol" pitchFamily="18" charset="2"/>
              </a:rPr>
              <a:t>, , </a:t>
            </a:r>
            <a:r>
              <a:rPr lang="en-US" altLang="zh-CN" b="1" i="1" smtClean="0">
                <a:sym typeface="Symbol" pitchFamily="18" charset="2"/>
              </a:rPr>
              <a:t>F</a:t>
            </a:r>
            <a:r>
              <a:rPr lang="en-US" altLang="zh-CN" b="1" smtClean="0">
                <a:sym typeface="Symbol" pitchFamily="18" charset="2"/>
              </a:rPr>
              <a:t>)</a:t>
            </a:r>
            <a:r>
              <a:rPr lang="zh-CN" altLang="en-US" b="1" smtClean="0">
                <a:sym typeface="Symbol" pitchFamily="18" charset="2"/>
              </a:rPr>
              <a:t>是单调的</a:t>
            </a:r>
            <a:endParaRPr lang="zh-CN" altLang="en-US" smtClean="0">
              <a:sym typeface="Symbol" pitchFamily="18" charset="2"/>
            </a:endParaRPr>
          </a:p>
          <a:p>
            <a:pPr lvl="1"/>
            <a:r>
              <a:rPr lang="zh-CN" altLang="en-US" b="1" smtClean="0">
                <a:sym typeface="Symbol" pitchFamily="18" charset="2"/>
              </a:rPr>
              <a:t> 框架</a:t>
            </a:r>
            <a:r>
              <a:rPr lang="en-US" altLang="zh-CN" b="1" smtClean="0">
                <a:sym typeface="Symbol" pitchFamily="18" charset="2"/>
              </a:rPr>
              <a:t>(</a:t>
            </a:r>
            <a:r>
              <a:rPr lang="en-US" altLang="zh-CN" b="1" i="1" smtClean="0">
                <a:sym typeface="Symbol" pitchFamily="18" charset="2"/>
              </a:rPr>
              <a:t>D</a:t>
            </a:r>
            <a:r>
              <a:rPr lang="en-US" altLang="zh-CN" b="1" smtClean="0">
                <a:sym typeface="Symbol" pitchFamily="18" charset="2"/>
              </a:rPr>
              <a:t>,</a:t>
            </a:r>
            <a:r>
              <a:rPr lang="en-US" altLang="zh-CN" b="1" i="1" smtClean="0">
                <a:sym typeface="Symbol" pitchFamily="18" charset="2"/>
              </a:rPr>
              <a:t> V</a:t>
            </a:r>
            <a:r>
              <a:rPr lang="en-US" altLang="zh-CN" b="1" smtClean="0">
                <a:sym typeface="Symbol" pitchFamily="18" charset="2"/>
              </a:rPr>
              <a:t>, , </a:t>
            </a:r>
            <a:r>
              <a:rPr lang="en-US" altLang="zh-CN" b="1" i="1" smtClean="0">
                <a:sym typeface="Symbol" pitchFamily="18" charset="2"/>
              </a:rPr>
              <a:t>F</a:t>
            </a:r>
            <a:r>
              <a:rPr lang="en-US" altLang="zh-CN" b="1" smtClean="0">
                <a:sym typeface="Symbol" pitchFamily="18" charset="2"/>
              </a:rPr>
              <a:t>)</a:t>
            </a:r>
            <a:r>
              <a:rPr lang="zh-CN" altLang="en-US" b="1" smtClean="0">
                <a:sym typeface="Symbol" pitchFamily="18" charset="2"/>
              </a:rPr>
              <a:t>的分配性</a:t>
            </a:r>
          </a:p>
          <a:p>
            <a:pPr lvl="1">
              <a:buFontTx/>
              <a:buNone/>
            </a:pPr>
            <a:r>
              <a:rPr lang="en-US" altLang="zh-CN" b="1" i="1" smtClean="0">
                <a:sym typeface="Symbol" pitchFamily="18" charset="2"/>
              </a:rPr>
              <a:t>		     </a:t>
            </a:r>
            <a:r>
              <a:rPr lang="zh-CN" altLang="en-US" b="1" smtClean="0">
                <a:sym typeface="Symbol" pitchFamily="18" charset="2"/>
              </a:rPr>
              <a:t>对</a:t>
            </a:r>
            <a:r>
              <a:rPr lang="en-US" altLang="zh-CN" b="1" i="1" smtClean="0">
                <a:sym typeface="Symbol" pitchFamily="18" charset="2"/>
              </a:rPr>
              <a:t>F</a:t>
            </a:r>
            <a:r>
              <a:rPr lang="zh-CN" altLang="en-US" b="1" smtClean="0">
                <a:sym typeface="Symbol" pitchFamily="18" charset="2"/>
              </a:rPr>
              <a:t>中所有的</a:t>
            </a:r>
            <a:r>
              <a:rPr lang="en-US" altLang="zh-CN" b="1" i="1" smtClean="0">
                <a:sym typeface="Symbol" pitchFamily="18" charset="2"/>
              </a:rPr>
              <a:t>f</a:t>
            </a:r>
            <a:r>
              <a:rPr lang="zh-CN" altLang="en-US" b="1" smtClean="0">
                <a:sym typeface="Symbol" pitchFamily="18" charset="2"/>
              </a:rPr>
              <a:t>，</a:t>
            </a:r>
            <a:r>
              <a:rPr lang="en-US" altLang="zh-CN" b="1" i="1" smtClean="0">
                <a:sym typeface="Symbol" pitchFamily="18" charset="2"/>
              </a:rPr>
              <a:t>f</a:t>
            </a:r>
            <a:r>
              <a:rPr lang="en-US" altLang="zh-CN" b="1" smtClean="0">
                <a:sym typeface="Symbol" pitchFamily="18" charset="2"/>
              </a:rPr>
              <a:t>(</a:t>
            </a:r>
            <a:r>
              <a:rPr lang="en-US" altLang="zh-CN" b="1" i="1" smtClean="0">
                <a:sym typeface="Symbol" pitchFamily="18" charset="2"/>
              </a:rPr>
              <a:t>x </a:t>
            </a:r>
            <a:r>
              <a:rPr lang="en-US" altLang="zh-CN" b="1" smtClean="0">
                <a:sym typeface="Symbol" pitchFamily="18" charset="2"/>
              </a:rPr>
              <a:t></a:t>
            </a:r>
            <a:r>
              <a:rPr lang="en-US" altLang="zh-CN" b="1" i="1" smtClean="0">
                <a:sym typeface="Symbol" pitchFamily="18" charset="2"/>
              </a:rPr>
              <a:t> y</a:t>
            </a:r>
            <a:r>
              <a:rPr lang="en-US" altLang="zh-CN" b="1" smtClean="0">
                <a:sym typeface="Symbol" pitchFamily="18" charset="2"/>
              </a:rPr>
              <a:t>) = </a:t>
            </a:r>
            <a:r>
              <a:rPr lang="en-US" altLang="zh-CN" b="1" i="1" smtClean="0">
                <a:sym typeface="Symbol" pitchFamily="18" charset="2"/>
              </a:rPr>
              <a:t>f</a:t>
            </a:r>
            <a:r>
              <a:rPr lang="en-US" altLang="zh-CN" b="1" smtClean="0">
                <a:sym typeface="Symbol" pitchFamily="18" charset="2"/>
              </a:rPr>
              <a:t>(</a:t>
            </a:r>
            <a:r>
              <a:rPr lang="en-US" altLang="zh-CN" b="1" i="1" smtClean="0">
                <a:sym typeface="Symbol" pitchFamily="18" charset="2"/>
              </a:rPr>
              <a:t>x</a:t>
            </a:r>
            <a:r>
              <a:rPr lang="en-US" altLang="zh-CN" b="1" smtClean="0">
                <a:sym typeface="Symbol" pitchFamily="18" charset="2"/>
              </a:rPr>
              <a:t>) </a:t>
            </a:r>
            <a:r>
              <a:rPr lang="en-US" altLang="zh-CN" b="1" i="1" smtClean="0">
                <a:sym typeface="Symbol" pitchFamily="18" charset="2"/>
              </a:rPr>
              <a:t> f</a:t>
            </a:r>
            <a:r>
              <a:rPr lang="en-US" altLang="zh-CN" b="1" smtClean="0">
                <a:sym typeface="Symbol" pitchFamily="18" charset="2"/>
              </a:rPr>
              <a:t>(</a:t>
            </a:r>
            <a:r>
              <a:rPr lang="en-US" altLang="zh-CN" b="1" i="1" smtClean="0">
                <a:sym typeface="Symbol" pitchFamily="18" charset="2"/>
              </a:rPr>
              <a:t>y</a:t>
            </a:r>
            <a:r>
              <a:rPr lang="en-US" altLang="zh-CN" b="1" smtClean="0">
                <a:sym typeface="Symbol" pitchFamily="18" charset="2"/>
              </a:rPr>
              <a:t>)</a:t>
            </a:r>
            <a:r>
              <a:rPr lang="en-US" altLang="zh-CN" smtClean="0">
                <a:sym typeface="Symbol" pitchFamily="18" charset="2"/>
              </a:rPr>
              <a:t> </a:t>
            </a:r>
            <a:endParaRPr lang="zh-CN" altLang="en-US"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7827">
                                            <p:txEl>
                                              <p:pRg st="3" end="3"/>
                                            </p:txEl>
                                          </p:spTgt>
                                        </p:tgtEl>
                                        <p:attrNameLst>
                                          <p:attrName>style.visibility</p:attrName>
                                        </p:attrNameLst>
                                      </p:cBhvr>
                                      <p:to>
                                        <p:strVal val="visible"/>
                                      </p:to>
                                    </p:set>
                                    <p:animEffect transition="in" filter="box(in)">
                                      <p:cBhvr>
                                        <p:cTn id="7" dur="500"/>
                                        <p:tgtEl>
                                          <p:spTgt spid="7782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7827">
                                            <p:txEl>
                                              <p:pRg st="4" end="4"/>
                                            </p:txEl>
                                          </p:spTgt>
                                        </p:tgtEl>
                                        <p:attrNameLst>
                                          <p:attrName>style.visibility</p:attrName>
                                        </p:attrNameLst>
                                      </p:cBhvr>
                                      <p:to>
                                        <p:strVal val="visible"/>
                                      </p:to>
                                    </p:set>
                                    <p:animEffect transition="in" filter="box(in)">
                                      <p:cBhvr>
                                        <p:cTn id="12" dur="500"/>
                                        <p:tgtEl>
                                          <p:spTgt spid="77827">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7827">
                                            <p:txEl>
                                              <p:pRg st="5" end="5"/>
                                            </p:txEl>
                                          </p:spTgt>
                                        </p:tgtEl>
                                        <p:attrNameLst>
                                          <p:attrName>style.visibility</p:attrName>
                                        </p:attrNameLst>
                                      </p:cBhvr>
                                      <p:to>
                                        <p:strVal val="visible"/>
                                      </p:to>
                                    </p:set>
                                    <p:animEffect transition="in" filter="box(in)">
                                      <p:cBhvr>
                                        <p:cTn id="15" dur="500"/>
                                        <p:tgtEl>
                                          <p:spTgt spid="77827">
                                            <p:txEl>
                                              <p:pRg st="5" end="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77827">
                                            <p:txEl>
                                              <p:pRg st="6" end="6"/>
                                            </p:txEl>
                                          </p:spTgt>
                                        </p:tgtEl>
                                        <p:attrNameLst>
                                          <p:attrName>style.visibility</p:attrName>
                                        </p:attrNameLst>
                                      </p:cBhvr>
                                      <p:to>
                                        <p:strVal val="visible"/>
                                      </p:to>
                                    </p:set>
                                    <p:animEffect transition="in" filter="box(in)">
                                      <p:cBhvr>
                                        <p:cTn id="18" dur="500"/>
                                        <p:tgtEl>
                                          <p:spTgt spid="77827">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77827">
                                            <p:txEl>
                                              <p:pRg st="7" end="7"/>
                                            </p:txEl>
                                          </p:spTgt>
                                        </p:tgtEl>
                                        <p:attrNameLst>
                                          <p:attrName>style.visibility</p:attrName>
                                        </p:attrNameLst>
                                      </p:cBhvr>
                                      <p:to>
                                        <p:strVal val="visible"/>
                                      </p:to>
                                    </p:set>
                                    <p:animEffect transition="in" filter="box(in)">
                                      <p:cBhvr>
                                        <p:cTn id="23" dur="500"/>
                                        <p:tgtEl>
                                          <p:spTgt spid="77827">
                                            <p:txEl>
                                              <p:pRg st="7" end="7"/>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77827">
                                            <p:txEl>
                                              <p:pRg st="8" end="8"/>
                                            </p:txEl>
                                          </p:spTgt>
                                        </p:tgtEl>
                                        <p:attrNameLst>
                                          <p:attrName>style.visibility</p:attrName>
                                        </p:attrNameLst>
                                      </p:cBhvr>
                                      <p:to>
                                        <p:strVal val="visible"/>
                                      </p:to>
                                    </p:set>
                                    <p:animEffect transition="in" filter="box(in)">
                                      <p:cBhvr>
                                        <p:cTn id="26" dur="500"/>
                                        <p:tgtEl>
                                          <p:spTgt spid="778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78851" name="Rectangle 3"/>
          <p:cNvSpPr>
            <a:spLocks noGrp="1" noChangeArrowheads="1"/>
          </p:cNvSpPr>
          <p:nvPr>
            <p:ph idx="1"/>
          </p:nvPr>
        </p:nvSpPr>
        <p:spPr>
          <a:xfrm>
            <a:off x="287338" y="1438275"/>
            <a:ext cx="8564562" cy="5326063"/>
          </a:xfrm>
          <a:noFill/>
        </p:spPr>
        <p:txBody>
          <a:bodyPr/>
          <a:lstStyle/>
          <a:p>
            <a:pPr>
              <a:buFontTx/>
              <a:buNone/>
            </a:pPr>
            <a:r>
              <a:rPr lang="en-US" altLang="zh-CN" b="1" smtClean="0"/>
              <a:t>9.3.2 </a:t>
            </a:r>
            <a:r>
              <a:rPr lang="zh-CN" altLang="en-US" b="1" smtClean="0"/>
              <a:t>迁移函数</a:t>
            </a:r>
          </a:p>
          <a:p>
            <a:r>
              <a:rPr lang="zh-CN" altLang="en-US" b="1" smtClean="0"/>
              <a:t>例	到达</a:t>
            </a:r>
            <a:r>
              <a:rPr lang="en-US" altLang="zh-CN" b="1" smtClean="0"/>
              <a:t>‑</a:t>
            </a:r>
            <a:r>
              <a:rPr lang="zh-CN" altLang="en-US" b="1" smtClean="0"/>
              <a:t>定值分析</a:t>
            </a:r>
          </a:p>
          <a:p>
            <a:pPr lvl="1">
              <a:buFontTx/>
              <a:buNone/>
            </a:pPr>
            <a:r>
              <a:rPr lang="zh-CN" altLang="en-US" b="1" smtClean="0"/>
              <a:t>若</a:t>
            </a:r>
            <a:r>
              <a:rPr lang="en-US" altLang="zh-CN" b="1" i="1" smtClean="0"/>
              <a:t>f</a:t>
            </a:r>
            <a:r>
              <a:rPr lang="en-US" altLang="zh-CN" b="1" baseline="-25000" smtClean="0"/>
              <a:t>1</a:t>
            </a:r>
            <a:r>
              <a:rPr lang="en-US" altLang="zh-CN" b="1" smtClean="0"/>
              <a:t>(</a:t>
            </a:r>
            <a:r>
              <a:rPr lang="en-US" altLang="zh-CN" b="1" i="1" smtClean="0"/>
              <a:t>x</a:t>
            </a:r>
            <a:r>
              <a:rPr lang="en-US" altLang="zh-CN" b="1" smtClean="0"/>
              <a:t>) = </a:t>
            </a:r>
            <a:r>
              <a:rPr lang="en-US" altLang="zh-CN" b="1" i="1" smtClean="0"/>
              <a:t>G</a:t>
            </a:r>
            <a:r>
              <a:rPr lang="en-US" altLang="zh-CN" b="1" baseline="-25000" smtClean="0"/>
              <a:t>1</a:t>
            </a:r>
            <a:r>
              <a:rPr lang="en-US" altLang="zh-CN" b="1" smtClean="0"/>
              <a:t> </a:t>
            </a:r>
            <a:r>
              <a:rPr lang="en-US" altLang="zh-CN" b="1" smtClean="0">
                <a:sym typeface="Symbol" pitchFamily="18" charset="2"/>
              </a:rPr>
              <a:t></a:t>
            </a:r>
            <a:r>
              <a:rPr lang="en-US" altLang="zh-CN" b="1" smtClean="0"/>
              <a:t> (</a:t>
            </a:r>
            <a:r>
              <a:rPr lang="en-US" altLang="zh-CN" b="1" i="1" smtClean="0"/>
              <a:t>x</a:t>
            </a:r>
            <a:r>
              <a:rPr lang="en-US" altLang="zh-CN" b="1" smtClean="0"/>
              <a:t> </a:t>
            </a:r>
            <a:r>
              <a:rPr lang="en-US" altLang="zh-CN" b="1" smtClean="0">
                <a:sym typeface="Symbol" pitchFamily="18" charset="2"/>
              </a:rPr>
              <a:t></a:t>
            </a:r>
            <a:r>
              <a:rPr lang="en-US" altLang="zh-CN" b="1" smtClean="0"/>
              <a:t> </a:t>
            </a:r>
            <a:r>
              <a:rPr lang="en-US" altLang="zh-CN" b="1" i="1" smtClean="0"/>
              <a:t>K</a:t>
            </a:r>
            <a:r>
              <a:rPr lang="en-US" altLang="zh-CN" b="1" baseline="-25000" smtClean="0"/>
              <a:t>1</a:t>
            </a:r>
            <a:r>
              <a:rPr lang="en-US" altLang="zh-CN" b="1" smtClean="0"/>
              <a:t>)</a:t>
            </a:r>
            <a:r>
              <a:rPr lang="zh-CN" altLang="en-US" b="1" smtClean="0"/>
              <a:t>，</a:t>
            </a:r>
            <a:r>
              <a:rPr lang="en-US" altLang="zh-CN" b="1" i="1" smtClean="0"/>
              <a:t>f</a:t>
            </a:r>
            <a:r>
              <a:rPr lang="en-US" altLang="zh-CN" b="1" baseline="-25000" smtClean="0"/>
              <a:t>2</a:t>
            </a:r>
            <a:r>
              <a:rPr lang="en-US" altLang="zh-CN" b="1" smtClean="0"/>
              <a:t>(</a:t>
            </a:r>
            <a:r>
              <a:rPr lang="en-US" altLang="zh-CN" b="1" i="1" smtClean="0"/>
              <a:t>x</a:t>
            </a:r>
            <a:r>
              <a:rPr lang="en-US" altLang="zh-CN" b="1" smtClean="0"/>
              <a:t>) = </a:t>
            </a:r>
            <a:r>
              <a:rPr lang="en-US" altLang="zh-CN" b="1" i="1" smtClean="0"/>
              <a:t>G</a:t>
            </a:r>
            <a:r>
              <a:rPr lang="en-US" altLang="zh-CN" b="1" baseline="-25000" smtClean="0"/>
              <a:t>2</a:t>
            </a:r>
            <a:r>
              <a:rPr lang="en-US" altLang="zh-CN" b="1" smtClean="0"/>
              <a:t> </a:t>
            </a:r>
            <a:r>
              <a:rPr lang="en-US" altLang="zh-CN" b="1" smtClean="0">
                <a:sym typeface="Symbol" pitchFamily="18" charset="2"/>
              </a:rPr>
              <a:t></a:t>
            </a:r>
            <a:r>
              <a:rPr lang="en-US" altLang="zh-CN" b="1" smtClean="0"/>
              <a:t> (</a:t>
            </a:r>
            <a:r>
              <a:rPr lang="en-US" altLang="zh-CN" b="1" i="1" smtClean="0"/>
              <a:t>x</a:t>
            </a:r>
            <a:r>
              <a:rPr lang="en-US" altLang="zh-CN" b="1" smtClean="0"/>
              <a:t> </a:t>
            </a:r>
            <a:r>
              <a:rPr lang="en-US" altLang="zh-CN" b="1" smtClean="0">
                <a:sym typeface="Symbol" pitchFamily="18" charset="2"/>
              </a:rPr>
              <a:t></a:t>
            </a:r>
            <a:r>
              <a:rPr lang="en-US" altLang="zh-CN" b="1" smtClean="0"/>
              <a:t> </a:t>
            </a:r>
            <a:r>
              <a:rPr lang="en-US" altLang="zh-CN" b="1" i="1" smtClean="0"/>
              <a:t>K</a:t>
            </a:r>
            <a:r>
              <a:rPr lang="en-US" altLang="zh-CN" b="1" baseline="-25000" smtClean="0"/>
              <a:t>2</a:t>
            </a:r>
            <a:r>
              <a:rPr lang="en-US" altLang="zh-CN" b="1" smtClean="0"/>
              <a:t>)</a:t>
            </a:r>
          </a:p>
          <a:p>
            <a:pPr lvl="1"/>
            <a:r>
              <a:rPr lang="zh-CN" altLang="en-US" b="1" smtClean="0"/>
              <a:t>若</a:t>
            </a:r>
            <a:r>
              <a:rPr lang="en-US" altLang="zh-CN" b="1" i="1" smtClean="0"/>
              <a:t>G</a:t>
            </a:r>
            <a:r>
              <a:rPr lang="zh-CN" altLang="en-US" b="1" smtClean="0"/>
              <a:t>和</a:t>
            </a:r>
            <a:r>
              <a:rPr lang="en-US" altLang="zh-CN" b="1" i="1" smtClean="0"/>
              <a:t>K</a:t>
            </a:r>
            <a:r>
              <a:rPr lang="zh-CN" altLang="en-US" b="1" smtClean="0"/>
              <a:t>是空集，则</a:t>
            </a:r>
            <a:r>
              <a:rPr lang="en-US" altLang="zh-CN" b="1" i="1" smtClean="0"/>
              <a:t>f</a:t>
            </a:r>
            <a:r>
              <a:rPr lang="zh-CN" altLang="en-US" b="1" smtClean="0"/>
              <a:t>是恒等函数</a:t>
            </a:r>
          </a:p>
          <a:p>
            <a:pPr lvl="1"/>
            <a:r>
              <a:rPr lang="en-US" altLang="zh-CN" b="1" i="1" smtClean="0"/>
              <a:t>f</a:t>
            </a:r>
            <a:r>
              <a:rPr lang="en-US" altLang="zh-CN" b="1" baseline="-25000" smtClean="0"/>
              <a:t>2</a:t>
            </a:r>
            <a:r>
              <a:rPr lang="en-US" altLang="zh-CN" b="1" smtClean="0"/>
              <a:t>(</a:t>
            </a:r>
            <a:r>
              <a:rPr lang="en-US" altLang="zh-CN" b="1" i="1" smtClean="0"/>
              <a:t>f</a:t>
            </a:r>
            <a:r>
              <a:rPr lang="en-US" altLang="zh-CN" b="1" baseline="-25000" smtClean="0"/>
              <a:t>1</a:t>
            </a:r>
            <a:r>
              <a:rPr lang="en-US" altLang="zh-CN" b="1" smtClean="0"/>
              <a:t>(</a:t>
            </a:r>
            <a:r>
              <a:rPr lang="en-US" altLang="zh-CN" b="1" i="1" smtClean="0"/>
              <a:t>x</a:t>
            </a:r>
            <a:r>
              <a:rPr lang="en-US" altLang="zh-CN" b="1" smtClean="0"/>
              <a:t>)) = </a:t>
            </a:r>
            <a:r>
              <a:rPr lang="en-US" altLang="zh-CN" b="1" i="1" smtClean="0"/>
              <a:t>G</a:t>
            </a:r>
            <a:r>
              <a:rPr lang="en-US" altLang="zh-CN" b="1" baseline="-25000" smtClean="0"/>
              <a:t>2</a:t>
            </a:r>
            <a:r>
              <a:rPr lang="en-US" altLang="zh-CN" b="1" smtClean="0"/>
              <a:t> </a:t>
            </a:r>
            <a:r>
              <a:rPr lang="en-US" altLang="zh-CN" b="1" smtClean="0">
                <a:sym typeface="Symbol" pitchFamily="18" charset="2"/>
              </a:rPr>
              <a:t></a:t>
            </a:r>
            <a:r>
              <a:rPr lang="en-US" altLang="zh-CN" b="1" smtClean="0"/>
              <a:t> ((</a:t>
            </a:r>
            <a:r>
              <a:rPr lang="en-US" altLang="zh-CN" b="1" i="1" smtClean="0"/>
              <a:t>G</a:t>
            </a:r>
            <a:r>
              <a:rPr lang="en-US" altLang="zh-CN" b="1" baseline="-25000" smtClean="0"/>
              <a:t>1</a:t>
            </a:r>
            <a:r>
              <a:rPr lang="en-US" altLang="zh-CN" b="1" smtClean="0"/>
              <a:t> </a:t>
            </a:r>
            <a:r>
              <a:rPr lang="en-US" altLang="zh-CN" b="1" smtClean="0">
                <a:sym typeface="Symbol" pitchFamily="18" charset="2"/>
              </a:rPr>
              <a:t></a:t>
            </a:r>
            <a:r>
              <a:rPr lang="en-US" altLang="zh-CN" b="1" smtClean="0"/>
              <a:t> (</a:t>
            </a:r>
            <a:r>
              <a:rPr lang="en-US" altLang="zh-CN" b="1" i="1" smtClean="0"/>
              <a:t>x</a:t>
            </a:r>
            <a:r>
              <a:rPr lang="en-US" altLang="zh-CN" b="1" smtClean="0"/>
              <a:t> </a:t>
            </a:r>
            <a:r>
              <a:rPr lang="en-US" altLang="zh-CN" b="1" smtClean="0">
                <a:sym typeface="Symbol" pitchFamily="18" charset="2"/>
              </a:rPr>
              <a:t></a:t>
            </a:r>
            <a:r>
              <a:rPr lang="en-US" altLang="zh-CN" b="1" smtClean="0"/>
              <a:t> </a:t>
            </a:r>
            <a:r>
              <a:rPr lang="en-US" altLang="zh-CN" b="1" i="1" smtClean="0"/>
              <a:t>K</a:t>
            </a:r>
            <a:r>
              <a:rPr lang="en-US" altLang="zh-CN" b="1" baseline="-25000" smtClean="0"/>
              <a:t>1</a:t>
            </a:r>
            <a:r>
              <a:rPr lang="en-US" altLang="zh-CN" b="1" smtClean="0"/>
              <a:t>)) </a:t>
            </a:r>
            <a:r>
              <a:rPr lang="en-US" altLang="zh-CN" b="1" smtClean="0">
                <a:sym typeface="Symbol" pitchFamily="18" charset="2"/>
              </a:rPr>
              <a:t></a:t>
            </a:r>
            <a:r>
              <a:rPr lang="en-US" altLang="zh-CN" b="1" smtClean="0"/>
              <a:t> </a:t>
            </a:r>
            <a:r>
              <a:rPr lang="en-US" altLang="zh-CN" b="1" i="1" smtClean="0"/>
              <a:t>K</a:t>
            </a:r>
            <a:r>
              <a:rPr lang="en-US" altLang="zh-CN" b="1" baseline="-25000" smtClean="0"/>
              <a:t>2</a:t>
            </a:r>
            <a:r>
              <a:rPr lang="en-US" altLang="zh-CN" b="1" smtClean="0"/>
              <a:t>)</a:t>
            </a:r>
            <a:endParaRPr lang="en-US" altLang="zh-CN" smtClean="0"/>
          </a:p>
          <a:p>
            <a:pPr lvl="1">
              <a:buFontTx/>
              <a:buNone/>
            </a:pPr>
            <a:r>
              <a:rPr lang="en-US" altLang="zh-CN" b="1" smtClean="0"/>
              <a:t>			 = (</a:t>
            </a:r>
            <a:r>
              <a:rPr lang="en-US" altLang="zh-CN" b="1" i="1" smtClean="0"/>
              <a:t>G</a:t>
            </a:r>
            <a:r>
              <a:rPr lang="en-US" altLang="zh-CN" b="1" baseline="-25000" smtClean="0"/>
              <a:t>2</a:t>
            </a:r>
            <a:r>
              <a:rPr lang="en-US" altLang="zh-CN" b="1" smtClean="0"/>
              <a:t> </a:t>
            </a:r>
            <a:r>
              <a:rPr lang="en-US" altLang="zh-CN" b="1" smtClean="0">
                <a:sym typeface="Symbol" pitchFamily="18" charset="2"/>
              </a:rPr>
              <a:t></a:t>
            </a:r>
            <a:r>
              <a:rPr lang="en-US" altLang="zh-CN" b="1" smtClean="0"/>
              <a:t> (</a:t>
            </a:r>
            <a:r>
              <a:rPr lang="en-US" altLang="zh-CN" b="1" i="1" smtClean="0"/>
              <a:t>G</a:t>
            </a:r>
            <a:r>
              <a:rPr lang="en-US" altLang="zh-CN" b="1" baseline="-25000" smtClean="0"/>
              <a:t>1</a:t>
            </a:r>
            <a:r>
              <a:rPr lang="en-US" altLang="zh-CN" b="1" smtClean="0"/>
              <a:t> </a:t>
            </a:r>
            <a:r>
              <a:rPr lang="en-US" altLang="zh-CN" b="1" smtClean="0">
                <a:sym typeface="Symbol" pitchFamily="18" charset="2"/>
              </a:rPr>
              <a:t></a:t>
            </a:r>
            <a:r>
              <a:rPr lang="en-US" altLang="zh-CN" b="1" smtClean="0"/>
              <a:t> </a:t>
            </a:r>
            <a:r>
              <a:rPr lang="en-US" altLang="zh-CN" b="1" i="1" smtClean="0"/>
              <a:t>K</a:t>
            </a:r>
            <a:r>
              <a:rPr lang="en-US" altLang="zh-CN" b="1" baseline="-25000" smtClean="0"/>
              <a:t>2</a:t>
            </a:r>
            <a:r>
              <a:rPr lang="en-US" altLang="zh-CN" b="1" smtClean="0"/>
              <a:t>)) </a:t>
            </a:r>
            <a:r>
              <a:rPr lang="en-US" altLang="zh-CN" b="1" smtClean="0">
                <a:sym typeface="Symbol" pitchFamily="18" charset="2"/>
              </a:rPr>
              <a:t></a:t>
            </a:r>
            <a:r>
              <a:rPr lang="en-US" altLang="zh-CN" b="1" smtClean="0"/>
              <a:t> (</a:t>
            </a:r>
            <a:r>
              <a:rPr lang="en-US" altLang="zh-CN" b="1" i="1" smtClean="0"/>
              <a:t>x </a:t>
            </a:r>
            <a:r>
              <a:rPr lang="en-US" altLang="zh-CN" b="1" smtClean="0">
                <a:sym typeface="Symbol" pitchFamily="18" charset="2"/>
              </a:rPr>
              <a:t></a:t>
            </a:r>
            <a:r>
              <a:rPr lang="en-US" altLang="zh-CN" b="1" smtClean="0"/>
              <a:t> (</a:t>
            </a:r>
            <a:r>
              <a:rPr lang="en-US" altLang="zh-CN" b="1" i="1" smtClean="0"/>
              <a:t>K</a:t>
            </a:r>
            <a:r>
              <a:rPr lang="en-US" altLang="zh-CN" b="1" baseline="-25000" smtClean="0"/>
              <a:t>1</a:t>
            </a:r>
            <a:r>
              <a:rPr lang="en-US" altLang="zh-CN" b="1" smtClean="0"/>
              <a:t> </a:t>
            </a:r>
            <a:r>
              <a:rPr lang="en-US" altLang="zh-CN" b="1" smtClean="0">
                <a:sym typeface="Symbol" pitchFamily="18" charset="2"/>
              </a:rPr>
              <a:t></a:t>
            </a:r>
            <a:r>
              <a:rPr lang="en-US" altLang="zh-CN" b="1" i="1" smtClean="0"/>
              <a:t> K</a:t>
            </a:r>
            <a:r>
              <a:rPr lang="en-US" altLang="zh-CN" b="1" baseline="-25000" smtClean="0"/>
              <a:t>2</a:t>
            </a:r>
            <a:r>
              <a:rPr lang="en-US" altLang="zh-CN" b="1" smtClean="0"/>
              <a:t>))</a:t>
            </a:r>
          </a:p>
          <a:p>
            <a:pPr lvl="1">
              <a:buFontTx/>
              <a:buNone/>
            </a:pPr>
            <a:r>
              <a:rPr lang="en-US" altLang="zh-CN" b="1" i="1" smtClean="0"/>
              <a:t>	</a:t>
            </a:r>
            <a:r>
              <a:rPr lang="zh-CN" altLang="en-US" b="1" smtClean="0"/>
              <a:t>因此</a:t>
            </a:r>
            <a:r>
              <a:rPr lang="en-US" altLang="zh-CN" b="1" i="1" smtClean="0"/>
              <a:t>f</a:t>
            </a:r>
            <a:r>
              <a:rPr lang="en-US" altLang="zh-CN" b="1" baseline="-25000" smtClean="0"/>
              <a:t>1</a:t>
            </a:r>
            <a:r>
              <a:rPr lang="zh-CN" altLang="en-US" b="1" smtClean="0"/>
              <a:t>和</a:t>
            </a:r>
            <a:r>
              <a:rPr lang="en-US" altLang="zh-CN" b="1" i="1" smtClean="0"/>
              <a:t>f</a:t>
            </a:r>
            <a:r>
              <a:rPr lang="en-US" altLang="zh-CN" b="1" baseline="-25000" smtClean="0"/>
              <a:t>2</a:t>
            </a:r>
            <a:r>
              <a:rPr lang="zh-CN" altLang="en-US" b="1" smtClean="0"/>
              <a:t>的复合</a:t>
            </a:r>
            <a:r>
              <a:rPr lang="en-US" altLang="zh-CN" b="1" i="1" smtClean="0"/>
              <a:t>f</a:t>
            </a:r>
            <a:r>
              <a:rPr lang="zh-CN" altLang="en-US" b="1" smtClean="0"/>
              <a:t>为</a:t>
            </a:r>
            <a:r>
              <a:rPr lang="en-US" altLang="zh-CN" b="1" i="1" smtClean="0"/>
              <a:t>f</a:t>
            </a:r>
            <a:r>
              <a:rPr lang="en-US" altLang="zh-CN" b="1" smtClean="0"/>
              <a:t> =</a:t>
            </a:r>
            <a:r>
              <a:rPr lang="en-US" altLang="zh-CN" b="1" i="1" smtClean="0"/>
              <a:t> G</a:t>
            </a:r>
            <a:r>
              <a:rPr lang="en-US" altLang="zh-CN" b="1" smtClean="0"/>
              <a:t> </a:t>
            </a:r>
            <a:r>
              <a:rPr lang="en-US" altLang="zh-CN" b="1" smtClean="0">
                <a:sym typeface="Symbol" pitchFamily="18" charset="2"/>
              </a:rPr>
              <a:t></a:t>
            </a:r>
            <a:r>
              <a:rPr lang="en-US" altLang="zh-CN" b="1" smtClean="0"/>
              <a:t> (</a:t>
            </a:r>
            <a:r>
              <a:rPr lang="en-US" altLang="zh-CN" b="1" i="1" smtClean="0"/>
              <a:t>x</a:t>
            </a:r>
            <a:r>
              <a:rPr lang="en-US" altLang="zh-CN" b="1" smtClean="0"/>
              <a:t> </a:t>
            </a:r>
            <a:r>
              <a:rPr lang="en-US" altLang="zh-CN" b="1" smtClean="0">
                <a:sym typeface="Symbol" pitchFamily="18" charset="2"/>
              </a:rPr>
              <a:t></a:t>
            </a:r>
            <a:r>
              <a:rPr lang="en-US" altLang="zh-CN" b="1" smtClean="0"/>
              <a:t> </a:t>
            </a:r>
            <a:r>
              <a:rPr lang="en-US" altLang="zh-CN" b="1" i="1" smtClean="0"/>
              <a:t>K</a:t>
            </a:r>
            <a:r>
              <a:rPr lang="en-US" altLang="zh-CN" b="1" smtClean="0"/>
              <a:t>)</a:t>
            </a:r>
            <a:r>
              <a:rPr lang="zh-CN" altLang="en-US" b="1" smtClean="0"/>
              <a:t>的形式</a:t>
            </a:r>
          </a:p>
          <a:p>
            <a:pPr lvl="1"/>
            <a:r>
              <a:rPr lang="zh-CN" altLang="en-US" b="1" smtClean="0"/>
              <a:t>分配性可以由检查下面的条件得到</a:t>
            </a:r>
          </a:p>
          <a:p>
            <a:pPr lvl="1">
              <a:buFontTx/>
              <a:buNone/>
            </a:pPr>
            <a:r>
              <a:rPr lang="en-US" altLang="zh-CN" b="1" i="1" smtClean="0"/>
              <a:t>	   G</a:t>
            </a:r>
            <a:r>
              <a:rPr lang="en-US" altLang="zh-CN" b="1" smtClean="0"/>
              <a:t> </a:t>
            </a:r>
            <a:r>
              <a:rPr lang="en-US" altLang="zh-CN" b="1" smtClean="0">
                <a:sym typeface="Symbol" pitchFamily="18" charset="2"/>
              </a:rPr>
              <a:t></a:t>
            </a:r>
            <a:r>
              <a:rPr lang="en-US" altLang="zh-CN" b="1" smtClean="0"/>
              <a:t> ((</a:t>
            </a:r>
            <a:r>
              <a:rPr lang="en-US" altLang="zh-CN" b="1" i="1" smtClean="0"/>
              <a:t>y </a:t>
            </a:r>
            <a:r>
              <a:rPr lang="en-US" altLang="zh-CN" b="1" smtClean="0">
                <a:sym typeface="Symbol" pitchFamily="18" charset="2"/>
              </a:rPr>
              <a:t></a:t>
            </a:r>
            <a:r>
              <a:rPr lang="en-US" altLang="zh-CN" b="1" i="1" smtClean="0"/>
              <a:t> z</a:t>
            </a:r>
            <a:r>
              <a:rPr lang="en-US" altLang="zh-CN" b="1" smtClean="0"/>
              <a:t>) </a:t>
            </a:r>
            <a:r>
              <a:rPr lang="en-US" altLang="zh-CN" b="1" smtClean="0">
                <a:sym typeface="Symbol" pitchFamily="18" charset="2"/>
              </a:rPr>
              <a:t></a:t>
            </a:r>
            <a:r>
              <a:rPr lang="en-US" altLang="zh-CN" b="1" smtClean="0"/>
              <a:t> </a:t>
            </a:r>
            <a:r>
              <a:rPr lang="en-US" altLang="zh-CN" b="1" i="1" smtClean="0"/>
              <a:t>K</a:t>
            </a:r>
            <a:r>
              <a:rPr lang="en-US" altLang="zh-CN" b="1" smtClean="0"/>
              <a:t>) = (</a:t>
            </a:r>
            <a:r>
              <a:rPr lang="en-US" altLang="zh-CN" b="1" i="1" smtClean="0"/>
              <a:t>G</a:t>
            </a:r>
            <a:r>
              <a:rPr lang="en-US" altLang="zh-CN" b="1" smtClean="0"/>
              <a:t> </a:t>
            </a:r>
            <a:r>
              <a:rPr lang="en-US" altLang="zh-CN" b="1" smtClean="0">
                <a:sym typeface="Symbol" pitchFamily="18" charset="2"/>
              </a:rPr>
              <a:t></a:t>
            </a:r>
            <a:r>
              <a:rPr lang="en-US" altLang="zh-CN" b="1" smtClean="0"/>
              <a:t> (</a:t>
            </a:r>
            <a:r>
              <a:rPr lang="en-US" altLang="zh-CN" b="1" i="1" smtClean="0"/>
              <a:t>y</a:t>
            </a:r>
            <a:r>
              <a:rPr lang="en-US" altLang="zh-CN" b="1" smtClean="0"/>
              <a:t> </a:t>
            </a:r>
            <a:r>
              <a:rPr lang="en-US" altLang="zh-CN" b="1" smtClean="0">
                <a:sym typeface="Symbol" pitchFamily="18" charset="2"/>
              </a:rPr>
              <a:t></a:t>
            </a:r>
            <a:r>
              <a:rPr lang="en-US" altLang="zh-CN" b="1" smtClean="0"/>
              <a:t> </a:t>
            </a:r>
            <a:r>
              <a:rPr lang="en-US" altLang="zh-CN" b="1" i="1" smtClean="0"/>
              <a:t>K</a:t>
            </a:r>
            <a:r>
              <a:rPr lang="en-US" altLang="zh-CN" b="1" smtClean="0"/>
              <a:t>)) </a:t>
            </a:r>
            <a:r>
              <a:rPr lang="en-US" altLang="zh-CN" b="1" smtClean="0">
                <a:sym typeface="Symbol" pitchFamily="18" charset="2"/>
              </a:rPr>
              <a:t></a:t>
            </a:r>
            <a:r>
              <a:rPr lang="en-US" altLang="zh-CN" b="1" smtClean="0"/>
              <a:t> (</a:t>
            </a:r>
            <a:r>
              <a:rPr lang="en-US" altLang="zh-CN" b="1" i="1" smtClean="0"/>
              <a:t>G</a:t>
            </a:r>
            <a:r>
              <a:rPr lang="en-US" altLang="zh-CN" b="1" smtClean="0"/>
              <a:t> </a:t>
            </a:r>
            <a:r>
              <a:rPr lang="en-US" altLang="zh-CN" b="1" smtClean="0">
                <a:sym typeface="Symbol" pitchFamily="18" charset="2"/>
              </a:rPr>
              <a:t></a:t>
            </a:r>
            <a:r>
              <a:rPr lang="en-US" altLang="zh-CN" b="1" smtClean="0"/>
              <a:t> (</a:t>
            </a:r>
            <a:r>
              <a:rPr lang="en-US" altLang="zh-CN" b="1" i="1" smtClean="0"/>
              <a:t>z</a:t>
            </a:r>
            <a:r>
              <a:rPr lang="en-US" altLang="zh-CN" b="1" smtClean="0"/>
              <a:t> </a:t>
            </a:r>
            <a:r>
              <a:rPr lang="en-US" altLang="zh-CN" b="1" smtClean="0">
                <a:sym typeface="Symbol" pitchFamily="18" charset="2"/>
              </a:rPr>
              <a:t></a:t>
            </a:r>
            <a:r>
              <a:rPr lang="en-US" altLang="zh-CN" b="1" smtClean="0"/>
              <a:t> </a:t>
            </a:r>
            <a:r>
              <a:rPr lang="en-US" altLang="zh-CN" b="1" i="1" smtClean="0"/>
              <a:t>K</a:t>
            </a:r>
            <a:r>
              <a:rPr lang="en-US" altLang="zh-CN" b="1" smtClean="0"/>
              <a:t>))</a:t>
            </a:r>
          </a:p>
          <a:p>
            <a:pPr lvl="1">
              <a:buFontTx/>
              <a:buNone/>
            </a:pPr>
            <a:r>
              <a:rPr lang="zh-CN" altLang="en-US" b="1" smtClean="0"/>
              <a:t>			</a:t>
            </a:r>
            <a:r>
              <a:rPr lang="zh-CN" altLang="en-US" b="1" smtClean="0">
                <a:solidFill>
                  <a:srgbClr val="00FF00"/>
                </a:solidFill>
              </a:rPr>
              <a:t>分配性：</a:t>
            </a:r>
            <a:r>
              <a:rPr lang="en-US" altLang="zh-CN" b="1" smtClean="0">
                <a:solidFill>
                  <a:srgbClr val="00FF00"/>
                </a:solidFill>
              </a:rPr>
              <a:t> </a:t>
            </a:r>
            <a:r>
              <a:rPr lang="en-US" altLang="zh-CN" b="1" i="1" smtClean="0">
                <a:solidFill>
                  <a:srgbClr val="00FF00"/>
                </a:solidFill>
                <a:sym typeface="Symbol" pitchFamily="18" charset="2"/>
              </a:rPr>
              <a:t>f</a:t>
            </a:r>
            <a:r>
              <a:rPr lang="en-US" altLang="zh-CN" b="1" smtClean="0">
                <a:solidFill>
                  <a:srgbClr val="00FF00"/>
                </a:solidFill>
                <a:sym typeface="Symbol" pitchFamily="18" charset="2"/>
              </a:rPr>
              <a:t>(</a:t>
            </a:r>
            <a:r>
              <a:rPr lang="en-US" altLang="zh-CN" b="1" i="1" smtClean="0">
                <a:solidFill>
                  <a:srgbClr val="00FF00"/>
                </a:solidFill>
                <a:sym typeface="Symbol" pitchFamily="18" charset="2"/>
              </a:rPr>
              <a:t>y </a:t>
            </a:r>
            <a:r>
              <a:rPr lang="en-US" altLang="zh-CN" b="1" smtClean="0">
                <a:solidFill>
                  <a:srgbClr val="00FF00"/>
                </a:solidFill>
                <a:sym typeface="Symbol" pitchFamily="18" charset="2"/>
              </a:rPr>
              <a:t></a:t>
            </a:r>
            <a:r>
              <a:rPr lang="en-US" altLang="zh-CN" b="1" i="1" smtClean="0">
                <a:solidFill>
                  <a:srgbClr val="00FF00"/>
                </a:solidFill>
                <a:sym typeface="Symbol" pitchFamily="18" charset="2"/>
              </a:rPr>
              <a:t> z</a:t>
            </a:r>
            <a:r>
              <a:rPr lang="en-US" altLang="zh-CN" b="1" smtClean="0">
                <a:solidFill>
                  <a:srgbClr val="00FF00"/>
                </a:solidFill>
                <a:sym typeface="Symbol" pitchFamily="18" charset="2"/>
              </a:rPr>
              <a:t>) = </a:t>
            </a:r>
            <a:r>
              <a:rPr lang="en-US" altLang="zh-CN" b="1" i="1" smtClean="0">
                <a:solidFill>
                  <a:srgbClr val="00FF00"/>
                </a:solidFill>
                <a:sym typeface="Symbol" pitchFamily="18" charset="2"/>
              </a:rPr>
              <a:t>f</a:t>
            </a:r>
            <a:r>
              <a:rPr lang="en-US" altLang="zh-CN" b="1" smtClean="0">
                <a:solidFill>
                  <a:srgbClr val="00FF00"/>
                </a:solidFill>
                <a:sym typeface="Symbol" pitchFamily="18" charset="2"/>
              </a:rPr>
              <a:t>(</a:t>
            </a:r>
            <a:r>
              <a:rPr lang="en-US" altLang="zh-CN" b="1" i="1" smtClean="0">
                <a:solidFill>
                  <a:srgbClr val="00FF00"/>
                </a:solidFill>
                <a:sym typeface="Symbol" pitchFamily="18" charset="2"/>
              </a:rPr>
              <a:t>y</a:t>
            </a:r>
            <a:r>
              <a:rPr lang="en-US" altLang="zh-CN" b="1" smtClean="0">
                <a:solidFill>
                  <a:srgbClr val="00FF00"/>
                </a:solidFill>
                <a:sym typeface="Symbol" pitchFamily="18" charset="2"/>
              </a:rPr>
              <a:t>) </a:t>
            </a:r>
            <a:r>
              <a:rPr lang="en-US" altLang="zh-CN" b="1" i="1" smtClean="0">
                <a:solidFill>
                  <a:srgbClr val="00FF00"/>
                </a:solidFill>
                <a:sym typeface="Symbol" pitchFamily="18" charset="2"/>
              </a:rPr>
              <a:t> f</a:t>
            </a:r>
            <a:r>
              <a:rPr lang="en-US" altLang="zh-CN" b="1" smtClean="0">
                <a:solidFill>
                  <a:srgbClr val="00FF00"/>
                </a:solidFill>
                <a:sym typeface="Symbol" pitchFamily="18" charset="2"/>
              </a:rPr>
              <a:t>(</a:t>
            </a:r>
            <a:r>
              <a:rPr lang="en-US" altLang="zh-CN" b="1" i="1" smtClean="0">
                <a:solidFill>
                  <a:srgbClr val="00FF00"/>
                </a:solidFill>
                <a:sym typeface="Symbol" pitchFamily="18" charset="2"/>
              </a:rPr>
              <a:t>z</a:t>
            </a:r>
            <a:r>
              <a:rPr lang="en-US" altLang="zh-CN" b="1" smtClean="0">
                <a:solidFill>
                  <a:srgbClr val="00FF00"/>
                </a:solidFill>
                <a:sym typeface="Symbol" pitchFamily="18" charset="2"/>
              </a:rPr>
              <a:t>)</a:t>
            </a:r>
            <a:r>
              <a:rPr lang="en-US" altLang="zh-CN" smtClean="0">
                <a:sym typeface="Symbol" pitchFamily="18" charset="2"/>
              </a:rPr>
              <a:t> </a:t>
            </a:r>
            <a:endParaRPr lang="zh-CN" altLang="en-US"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8851">
                                            <p:txEl>
                                              <p:pRg st="4" end="4"/>
                                            </p:txEl>
                                          </p:spTgt>
                                        </p:tgtEl>
                                        <p:attrNameLst>
                                          <p:attrName>style.visibility</p:attrName>
                                        </p:attrNameLst>
                                      </p:cBhvr>
                                      <p:to>
                                        <p:strVal val="visible"/>
                                      </p:to>
                                    </p:set>
                                    <p:animEffect transition="in" filter="box(in)">
                                      <p:cBhvr>
                                        <p:cTn id="7" dur="500"/>
                                        <p:tgtEl>
                                          <p:spTgt spid="78851">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8851">
                                            <p:txEl>
                                              <p:pRg st="5" end="5"/>
                                            </p:txEl>
                                          </p:spTgt>
                                        </p:tgtEl>
                                        <p:attrNameLst>
                                          <p:attrName>style.visibility</p:attrName>
                                        </p:attrNameLst>
                                      </p:cBhvr>
                                      <p:to>
                                        <p:strVal val="visible"/>
                                      </p:to>
                                    </p:set>
                                    <p:animEffect transition="in" filter="box(in)">
                                      <p:cBhvr>
                                        <p:cTn id="10" dur="500"/>
                                        <p:tgtEl>
                                          <p:spTgt spid="78851">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8851">
                                            <p:txEl>
                                              <p:pRg st="6" end="6"/>
                                            </p:txEl>
                                          </p:spTgt>
                                        </p:tgtEl>
                                        <p:attrNameLst>
                                          <p:attrName>style.visibility</p:attrName>
                                        </p:attrNameLst>
                                      </p:cBhvr>
                                      <p:to>
                                        <p:strVal val="visible"/>
                                      </p:to>
                                    </p:set>
                                    <p:animEffect transition="in" filter="box(in)">
                                      <p:cBhvr>
                                        <p:cTn id="13" dur="500"/>
                                        <p:tgtEl>
                                          <p:spTgt spid="78851">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78851">
                                            <p:txEl>
                                              <p:pRg st="7" end="7"/>
                                            </p:txEl>
                                          </p:spTgt>
                                        </p:tgtEl>
                                        <p:attrNameLst>
                                          <p:attrName>style.visibility</p:attrName>
                                        </p:attrNameLst>
                                      </p:cBhvr>
                                      <p:to>
                                        <p:strVal val="visible"/>
                                      </p:to>
                                    </p:set>
                                    <p:animEffect transition="in" filter="box(in)">
                                      <p:cBhvr>
                                        <p:cTn id="18" dur="500"/>
                                        <p:tgtEl>
                                          <p:spTgt spid="78851">
                                            <p:txEl>
                                              <p:pRg st="7" end="7"/>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78851">
                                            <p:txEl>
                                              <p:pRg st="8" end="8"/>
                                            </p:txEl>
                                          </p:spTgt>
                                        </p:tgtEl>
                                        <p:attrNameLst>
                                          <p:attrName>style.visibility</p:attrName>
                                        </p:attrNameLst>
                                      </p:cBhvr>
                                      <p:to>
                                        <p:strVal val="visible"/>
                                      </p:to>
                                    </p:set>
                                    <p:animEffect transition="in" filter="box(in)">
                                      <p:cBhvr>
                                        <p:cTn id="21" dur="500"/>
                                        <p:tgtEl>
                                          <p:spTgt spid="78851">
                                            <p:txEl>
                                              <p:pRg st="8" end="8"/>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78851">
                                            <p:txEl>
                                              <p:pRg st="9" end="9"/>
                                            </p:txEl>
                                          </p:spTgt>
                                        </p:tgtEl>
                                        <p:attrNameLst>
                                          <p:attrName>style.visibility</p:attrName>
                                        </p:attrNameLst>
                                      </p:cBhvr>
                                      <p:to>
                                        <p:strVal val="visible"/>
                                      </p:to>
                                    </p:set>
                                    <p:animEffect transition="in" filter="box(in)">
                                      <p:cBhvr>
                                        <p:cTn id="24" dur="500"/>
                                        <p:tgtEl>
                                          <p:spTgt spid="788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80899" name="Rectangle 3"/>
          <p:cNvSpPr>
            <a:spLocks noGrp="1" noChangeArrowheads="1"/>
          </p:cNvSpPr>
          <p:nvPr>
            <p:ph idx="1"/>
          </p:nvPr>
        </p:nvSpPr>
        <p:spPr>
          <a:xfrm>
            <a:off x="287338" y="1438275"/>
            <a:ext cx="8564562" cy="5399088"/>
          </a:xfrm>
          <a:noFill/>
        </p:spPr>
        <p:txBody>
          <a:bodyPr/>
          <a:lstStyle/>
          <a:p>
            <a:pPr>
              <a:buFontTx/>
              <a:buNone/>
            </a:pPr>
            <a:r>
              <a:rPr lang="en-US" altLang="zh-CN" b="1" smtClean="0"/>
              <a:t>9.3.3 </a:t>
            </a:r>
            <a:r>
              <a:rPr lang="zh-CN" altLang="en-US" b="1" smtClean="0"/>
              <a:t>一般框架的迭代算法</a:t>
            </a:r>
          </a:p>
          <a:p>
            <a:r>
              <a:rPr lang="zh-CN" altLang="en-US" b="1" smtClean="0">
                <a:sym typeface="Symbol" pitchFamily="18" charset="2"/>
              </a:rPr>
              <a:t>以正向数据流分析为例</a:t>
            </a:r>
          </a:p>
          <a:p>
            <a:pPr lvl="1">
              <a:buFontTx/>
              <a:buNone/>
            </a:pPr>
            <a:r>
              <a:rPr lang="en-US" altLang="zh-CN" b="1" smtClean="0"/>
              <a:t>(1) OUT[ENTRY] = </a:t>
            </a:r>
            <a:r>
              <a:rPr lang="en-US" altLang="zh-CN" b="1" i="1" smtClean="0"/>
              <a:t>v</a:t>
            </a:r>
            <a:r>
              <a:rPr lang="en-US" altLang="zh-CN" b="1" baseline="-25000" smtClean="0"/>
              <a:t>ENTRY</a:t>
            </a:r>
            <a:r>
              <a:rPr lang="en-US" altLang="zh-CN" b="1" smtClean="0"/>
              <a:t>;</a:t>
            </a:r>
          </a:p>
          <a:p>
            <a:pPr lvl="1">
              <a:buFontTx/>
              <a:buNone/>
            </a:pPr>
            <a:r>
              <a:rPr lang="en-US" altLang="zh-CN" b="1" smtClean="0"/>
              <a:t>(2) for (</a:t>
            </a:r>
            <a:r>
              <a:rPr lang="zh-CN" altLang="en-US" b="1" smtClean="0"/>
              <a:t>除了</a:t>
            </a:r>
            <a:r>
              <a:rPr lang="en-US" altLang="zh-CN" b="1" smtClean="0"/>
              <a:t>ENTRY</a:t>
            </a:r>
            <a:r>
              <a:rPr lang="zh-CN" altLang="en-US" b="1" smtClean="0"/>
              <a:t>以外的每个块</a:t>
            </a:r>
            <a:r>
              <a:rPr lang="en-US" altLang="zh-CN" b="1" i="1" smtClean="0"/>
              <a:t>B</a:t>
            </a:r>
            <a:r>
              <a:rPr lang="en-US" altLang="zh-CN" b="1" smtClean="0"/>
              <a:t>)  OUT[</a:t>
            </a:r>
            <a:r>
              <a:rPr lang="en-US" altLang="zh-CN" b="1" i="1" smtClean="0"/>
              <a:t>B</a:t>
            </a:r>
            <a:r>
              <a:rPr lang="en-US" altLang="zh-CN" b="1" smtClean="0"/>
              <a:t>] =</a:t>
            </a:r>
            <a:r>
              <a:rPr lang="en-US" altLang="zh-CN" b="1" smtClean="0">
                <a:sym typeface="Euclid Math One" pitchFamily="18" charset="2"/>
              </a:rPr>
              <a:t></a:t>
            </a:r>
            <a:r>
              <a:rPr lang="en-US" altLang="zh-CN" b="1" smtClean="0"/>
              <a:t>;</a:t>
            </a:r>
          </a:p>
          <a:p>
            <a:pPr lvl="1">
              <a:buFontTx/>
              <a:buNone/>
            </a:pPr>
            <a:r>
              <a:rPr lang="en-US" altLang="zh-CN" b="1" smtClean="0"/>
              <a:t>(3) while (</a:t>
            </a:r>
            <a:r>
              <a:rPr lang="zh-CN" altLang="en-US" b="1" smtClean="0"/>
              <a:t>任何一个</a:t>
            </a:r>
            <a:r>
              <a:rPr lang="en-US" altLang="zh-CN" b="1" smtClean="0"/>
              <a:t>OUT</a:t>
            </a:r>
            <a:r>
              <a:rPr lang="zh-CN" altLang="en-US" b="1" smtClean="0"/>
              <a:t>出现变化</a:t>
            </a:r>
            <a:r>
              <a:rPr lang="en-US" altLang="zh-CN" b="1" smtClean="0"/>
              <a:t>)</a:t>
            </a:r>
          </a:p>
          <a:p>
            <a:pPr lvl="1">
              <a:buFontTx/>
              <a:buNone/>
            </a:pPr>
            <a:r>
              <a:rPr lang="en-US" altLang="zh-CN" b="1" smtClean="0"/>
              <a:t>(4)       for (</a:t>
            </a:r>
            <a:r>
              <a:rPr lang="zh-CN" altLang="en-US" b="1" smtClean="0"/>
              <a:t>除了</a:t>
            </a:r>
            <a:r>
              <a:rPr lang="en-US" altLang="zh-CN" b="1" smtClean="0"/>
              <a:t>ENTRY</a:t>
            </a:r>
            <a:r>
              <a:rPr lang="zh-CN" altLang="en-US" b="1" smtClean="0"/>
              <a:t>以外的每个块</a:t>
            </a:r>
            <a:r>
              <a:rPr lang="en-US" altLang="zh-CN" b="1" i="1" smtClean="0"/>
              <a:t>B</a:t>
            </a:r>
            <a:r>
              <a:rPr lang="en-US" altLang="zh-CN" b="1" smtClean="0"/>
              <a:t>) {</a:t>
            </a:r>
          </a:p>
          <a:p>
            <a:pPr lvl="1">
              <a:buFontTx/>
              <a:buNone/>
            </a:pPr>
            <a:r>
              <a:rPr lang="en-US" altLang="zh-CN" b="1" smtClean="0"/>
              <a:t>(5)              IN[</a:t>
            </a:r>
            <a:r>
              <a:rPr lang="en-US" altLang="zh-CN" b="1" i="1" smtClean="0"/>
              <a:t>B</a:t>
            </a:r>
            <a:r>
              <a:rPr lang="en-US" altLang="zh-CN" b="1" smtClean="0"/>
              <a:t>] = /\</a:t>
            </a:r>
            <a:r>
              <a:rPr lang="en-US" altLang="zh-CN" b="1" i="1" baseline="-25000" smtClean="0"/>
              <a:t>P</a:t>
            </a:r>
            <a:r>
              <a:rPr lang="zh-CN" altLang="en-US" b="1" baseline="-25000" smtClean="0"/>
              <a:t>是</a:t>
            </a:r>
            <a:r>
              <a:rPr lang="en-US" altLang="zh-CN" b="1" i="1" baseline="-25000" smtClean="0"/>
              <a:t>B</a:t>
            </a:r>
            <a:r>
              <a:rPr lang="zh-CN" altLang="en-US" b="1" baseline="-25000" smtClean="0"/>
              <a:t>的前驱 </a:t>
            </a:r>
            <a:r>
              <a:rPr lang="en-US" altLang="zh-CN" b="1" smtClean="0"/>
              <a:t>OUT[</a:t>
            </a:r>
            <a:r>
              <a:rPr lang="en-US" altLang="zh-CN" b="1" i="1" smtClean="0"/>
              <a:t>P</a:t>
            </a:r>
            <a:r>
              <a:rPr lang="en-US" altLang="zh-CN" b="1" smtClean="0"/>
              <a:t>];</a:t>
            </a:r>
          </a:p>
          <a:p>
            <a:pPr lvl="1">
              <a:buFontTx/>
              <a:buNone/>
            </a:pPr>
            <a:r>
              <a:rPr lang="en-US" altLang="zh-CN" b="1" smtClean="0"/>
              <a:t>(6)              OUT[</a:t>
            </a:r>
            <a:r>
              <a:rPr lang="en-US" altLang="zh-CN" b="1" i="1" smtClean="0"/>
              <a:t>B</a:t>
            </a:r>
            <a:r>
              <a:rPr lang="en-US" altLang="zh-CN" b="1" smtClean="0"/>
              <a:t>] = </a:t>
            </a:r>
            <a:r>
              <a:rPr lang="en-US" altLang="zh-CN" b="1" i="1" smtClean="0"/>
              <a:t>f</a:t>
            </a:r>
            <a:r>
              <a:rPr lang="en-US" altLang="zh-CN" b="1" i="1" baseline="-25000" smtClean="0"/>
              <a:t>B</a:t>
            </a:r>
            <a:r>
              <a:rPr lang="en-US" altLang="zh-CN" b="1" smtClean="0"/>
              <a:t>(IN[</a:t>
            </a:r>
            <a:r>
              <a:rPr lang="en-US" altLang="zh-CN" b="1" i="1" smtClean="0"/>
              <a:t>B</a:t>
            </a:r>
            <a:r>
              <a:rPr lang="en-US" altLang="zh-CN" b="1" smtClean="0"/>
              <a:t>]);</a:t>
            </a:r>
          </a:p>
          <a:p>
            <a:pPr lvl="1">
              <a:buFontTx/>
              <a:buNone/>
            </a:pPr>
            <a:r>
              <a:rPr lang="en-US" altLang="zh-CN" b="1" smtClean="0"/>
              <a:t>(7)	     }</a:t>
            </a:r>
            <a:endParaRPr lang="zh-CN" altLang="en-US" smtClean="0">
              <a:sym typeface="Symbol" pitchFamily="18" charset="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81923" name="Rectangle 3"/>
          <p:cNvSpPr>
            <a:spLocks noGrp="1" noChangeArrowheads="1"/>
          </p:cNvSpPr>
          <p:nvPr>
            <p:ph idx="1"/>
          </p:nvPr>
        </p:nvSpPr>
        <p:spPr>
          <a:xfrm>
            <a:off x="287338" y="1438275"/>
            <a:ext cx="8564562" cy="5038725"/>
          </a:xfrm>
          <a:noFill/>
        </p:spPr>
        <p:txBody>
          <a:bodyPr/>
          <a:lstStyle/>
          <a:p>
            <a:pPr>
              <a:spcBef>
                <a:spcPct val="0"/>
              </a:spcBef>
              <a:buFontTx/>
              <a:buNone/>
            </a:pPr>
            <a:r>
              <a:rPr lang="en-US" altLang="zh-CN" b="1" smtClean="0"/>
              <a:t>9.3.3 </a:t>
            </a:r>
            <a:r>
              <a:rPr lang="zh-CN" altLang="en-US" b="1" smtClean="0"/>
              <a:t>一般框架的迭代算法</a:t>
            </a:r>
          </a:p>
          <a:p>
            <a:r>
              <a:rPr lang="zh-CN" altLang="en-US" b="1" smtClean="0">
                <a:sym typeface="Symbol" pitchFamily="18" charset="2"/>
              </a:rPr>
              <a:t>算法的一些可以证明的性质</a:t>
            </a:r>
          </a:p>
          <a:p>
            <a:pPr>
              <a:spcBef>
                <a:spcPct val="0"/>
              </a:spcBef>
            </a:pPr>
            <a:endParaRPr lang="zh-CN" altLang="en-US" b="1" smtClean="0">
              <a:sym typeface="Symbol" pitchFamily="18" charset="2"/>
            </a:endParaRPr>
          </a:p>
          <a:p>
            <a:pPr lvl="1"/>
            <a:r>
              <a:rPr lang="zh-CN" altLang="en-US" b="1" smtClean="0">
                <a:sym typeface="Symbol" pitchFamily="18" charset="2"/>
              </a:rPr>
              <a:t>如果算法收敛，则结果是数据流方程组的一个解</a:t>
            </a:r>
          </a:p>
          <a:p>
            <a:pPr lvl="1"/>
            <a:r>
              <a:rPr lang="zh-CN" altLang="en-US" b="1" smtClean="0">
                <a:sym typeface="Symbol" pitchFamily="18" charset="2"/>
              </a:rPr>
              <a:t>如果框架单调，则所求得的解是数据流方程组的最大不动点</a:t>
            </a:r>
            <a:endParaRPr lang="zh-CN" altLang="en-US" smtClean="0">
              <a:sym typeface="Symbol" pitchFamily="18" charset="2"/>
            </a:endParaRPr>
          </a:p>
          <a:p>
            <a:pPr lvl="1"/>
            <a:r>
              <a:rPr lang="zh-CN" altLang="en-US" b="1" smtClean="0">
                <a:sym typeface="Symbol" pitchFamily="18" charset="2"/>
              </a:rPr>
              <a:t>如果框架单调并且半格的高度有限，那么可以保证算法收敛</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9219" name="Rectangle 3"/>
          <p:cNvSpPr>
            <a:spLocks noGrp="1" noChangeArrowheads="1"/>
          </p:cNvSpPr>
          <p:nvPr>
            <p:ph idx="1"/>
          </p:nvPr>
        </p:nvSpPr>
        <p:spPr>
          <a:xfrm>
            <a:off x="287338" y="1438275"/>
            <a:ext cx="8564562" cy="5038725"/>
          </a:xfrm>
          <a:noFill/>
        </p:spPr>
        <p:txBody>
          <a:bodyPr/>
          <a:lstStyle/>
          <a:p>
            <a:pPr>
              <a:spcBef>
                <a:spcPct val="10000"/>
              </a:spcBef>
              <a:buFontTx/>
              <a:buNone/>
            </a:pPr>
            <a:r>
              <a:rPr lang="zh-CN" altLang="en-US" b="1" smtClean="0"/>
              <a:t>9.1.</a:t>
            </a:r>
            <a:r>
              <a:rPr lang="en-US" altLang="zh-CN" b="1" smtClean="0"/>
              <a:t>3 </a:t>
            </a:r>
            <a:r>
              <a:rPr lang="zh-CN" altLang="en-US" b="1" smtClean="0"/>
              <a:t>公共子表达式删除</a:t>
            </a:r>
            <a:endParaRPr lang="zh-CN" altLang="en-US" b="1" i="1" smtClean="0"/>
          </a:p>
          <a:p>
            <a:pPr>
              <a:spcBef>
                <a:spcPct val="10000"/>
              </a:spcBef>
              <a:buFontTx/>
              <a:buNone/>
            </a:pPr>
            <a:r>
              <a:rPr lang="en-US" altLang="zh-CN" sz="2800" b="1" i="1" smtClean="0"/>
              <a:t>B</a:t>
            </a:r>
            <a:r>
              <a:rPr lang="en-US" altLang="zh-CN" sz="2800" b="1" baseline="-25000" smtClean="0"/>
              <a:t>5</a:t>
            </a:r>
            <a:r>
              <a:rPr lang="en-US" altLang="zh-CN" b="1" smtClean="0"/>
              <a:t>   x=a[i]; a[i]=a[j]; a[j]=x;</a:t>
            </a:r>
            <a:endParaRPr lang="zh-CN" altLang="en-US" b="1" smtClean="0"/>
          </a:p>
        </p:txBody>
      </p:sp>
      <p:sp>
        <p:nvSpPr>
          <p:cNvPr id="9220" name="Rectangle 4"/>
          <p:cNvSpPr>
            <a:spLocks noChangeArrowheads="1"/>
          </p:cNvSpPr>
          <p:nvPr/>
        </p:nvSpPr>
        <p:spPr bwMode="auto">
          <a:xfrm>
            <a:off x="990600" y="2895600"/>
            <a:ext cx="2227263" cy="3810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t</a:t>
            </a:r>
            <a:r>
              <a:rPr lang="en-US" altLang="zh-CN" sz="2800" baseline="-25000"/>
              <a:t>6</a:t>
            </a:r>
            <a:r>
              <a:rPr lang="en-US" altLang="zh-CN" sz="2800"/>
              <a:t> = 4 </a:t>
            </a:r>
            <a:r>
              <a:rPr lang="en-US" altLang="zh-CN" sz="2800">
                <a:sym typeface="Symbol" pitchFamily="18" charset="2"/>
              </a:rPr>
              <a:t></a:t>
            </a:r>
            <a:r>
              <a:rPr lang="en-US" altLang="zh-CN" sz="2800"/>
              <a:t> i</a:t>
            </a:r>
          </a:p>
          <a:p>
            <a:pPr algn="just">
              <a:lnSpc>
                <a:spcPct val="96000"/>
              </a:lnSpc>
            </a:pPr>
            <a:r>
              <a:rPr lang="en-US" altLang="zh-CN" sz="2800"/>
              <a:t>x = a[t</a:t>
            </a:r>
            <a:r>
              <a:rPr lang="en-US" altLang="zh-CN" sz="2800" baseline="-25000"/>
              <a:t>6</a:t>
            </a:r>
            <a:r>
              <a:rPr lang="en-US" altLang="zh-CN" sz="2800"/>
              <a:t>]</a:t>
            </a:r>
          </a:p>
          <a:p>
            <a:pPr algn="just">
              <a:lnSpc>
                <a:spcPct val="96000"/>
              </a:lnSpc>
            </a:pPr>
            <a:r>
              <a:rPr lang="en-US" altLang="zh-CN" sz="2800"/>
              <a:t>t</a:t>
            </a:r>
            <a:r>
              <a:rPr lang="en-US" altLang="zh-CN" sz="2800" baseline="-25000"/>
              <a:t>7</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i</a:t>
            </a:r>
            <a:r>
              <a:rPr lang="en-US" altLang="zh-CN" sz="2800"/>
              <a:t> </a:t>
            </a:r>
          </a:p>
          <a:p>
            <a:pPr algn="just">
              <a:lnSpc>
                <a:spcPct val="96000"/>
              </a:lnSpc>
            </a:pPr>
            <a:r>
              <a:rPr lang="en-US" altLang="zh-CN" sz="2800"/>
              <a:t>t</a:t>
            </a:r>
            <a:r>
              <a:rPr lang="en-US" altLang="zh-CN" sz="2800" baseline="-25000"/>
              <a:t>8</a:t>
            </a:r>
            <a:r>
              <a:rPr lang="en-US" altLang="zh-CN" sz="2800"/>
              <a:t> = 4 </a:t>
            </a:r>
            <a:r>
              <a:rPr lang="en-US" altLang="zh-CN" sz="2800">
                <a:sym typeface="Symbol" pitchFamily="18" charset="2"/>
              </a:rPr>
              <a:t></a:t>
            </a:r>
            <a:r>
              <a:rPr lang="en-US" altLang="zh-CN" sz="2800"/>
              <a:t> j</a:t>
            </a:r>
          </a:p>
          <a:p>
            <a:pPr algn="just">
              <a:lnSpc>
                <a:spcPct val="96000"/>
              </a:lnSpc>
            </a:pPr>
            <a:r>
              <a:rPr lang="en-US" altLang="zh-CN" sz="2800"/>
              <a:t>t</a:t>
            </a:r>
            <a:r>
              <a:rPr lang="en-US" altLang="zh-CN" sz="2800" baseline="-25000"/>
              <a:t>9</a:t>
            </a:r>
            <a:r>
              <a:rPr lang="en-US" altLang="zh-CN" sz="2800"/>
              <a:t> = a[t</a:t>
            </a:r>
            <a:r>
              <a:rPr lang="en-US" altLang="zh-CN" sz="2800" baseline="-25000"/>
              <a:t>8</a:t>
            </a:r>
            <a:r>
              <a:rPr lang="en-US" altLang="zh-CN" sz="2800"/>
              <a:t>]</a:t>
            </a:r>
          </a:p>
          <a:p>
            <a:pPr algn="just">
              <a:lnSpc>
                <a:spcPct val="96000"/>
              </a:lnSpc>
            </a:pPr>
            <a:r>
              <a:rPr lang="en-US" altLang="zh-CN" sz="2800"/>
              <a:t>a[</a:t>
            </a:r>
            <a:r>
              <a:rPr lang="en-US" altLang="zh-CN" sz="2800">
                <a:solidFill>
                  <a:srgbClr val="FF3399"/>
                </a:solidFill>
              </a:rPr>
              <a:t>t</a:t>
            </a:r>
            <a:r>
              <a:rPr lang="en-US" altLang="zh-CN" sz="2800" baseline="-25000">
                <a:solidFill>
                  <a:srgbClr val="FF3399"/>
                </a:solidFill>
              </a:rPr>
              <a:t>7</a:t>
            </a:r>
            <a:r>
              <a:rPr lang="en-US" altLang="zh-CN" sz="2800"/>
              <a:t>] = t</a:t>
            </a:r>
            <a:r>
              <a:rPr lang="en-US" altLang="zh-CN" sz="2800" baseline="-25000"/>
              <a:t>9</a:t>
            </a:r>
            <a:endParaRPr lang="en-US" altLang="zh-CN" sz="2800"/>
          </a:p>
          <a:p>
            <a:pPr algn="just">
              <a:lnSpc>
                <a:spcPct val="96000"/>
              </a:lnSpc>
            </a:pPr>
            <a:r>
              <a:rPr lang="en-US" altLang="zh-CN" sz="2800"/>
              <a:t>t</a:t>
            </a:r>
            <a:r>
              <a:rPr lang="en-US" altLang="zh-CN" sz="2800" baseline="-25000"/>
              <a:t>10</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j</a:t>
            </a:r>
          </a:p>
          <a:p>
            <a:pPr algn="just">
              <a:lnSpc>
                <a:spcPct val="96000"/>
              </a:lnSpc>
            </a:pPr>
            <a:r>
              <a:rPr lang="en-US" altLang="zh-CN" sz="2800"/>
              <a:t>a[</a:t>
            </a:r>
            <a:r>
              <a:rPr lang="en-US" altLang="zh-CN" sz="2800">
                <a:solidFill>
                  <a:srgbClr val="FF3399"/>
                </a:solidFill>
              </a:rPr>
              <a:t>t</a:t>
            </a:r>
            <a:r>
              <a:rPr lang="en-US" altLang="zh-CN" sz="2800" baseline="-25000">
                <a:solidFill>
                  <a:srgbClr val="FF3399"/>
                </a:solidFill>
              </a:rPr>
              <a:t>10</a:t>
            </a:r>
            <a:r>
              <a:rPr lang="en-US" altLang="zh-CN" sz="2800"/>
              <a:t>] = x</a:t>
            </a:r>
          </a:p>
          <a:p>
            <a:pPr algn="just">
              <a:lnSpc>
                <a:spcPct val="96000"/>
              </a:lnSpc>
            </a:pPr>
            <a:r>
              <a:rPr lang="en-US" altLang="zh-CN" sz="2800"/>
              <a:t>goto </a:t>
            </a:r>
            <a:r>
              <a:rPr lang="en-US" altLang="zh-CN" sz="2800" i="1"/>
              <a:t>B</a:t>
            </a:r>
            <a:r>
              <a:rPr lang="en-US" altLang="zh-CN" sz="2800" baseline="-25000"/>
              <a:t>2</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1904643" name="Rectangle 3"/>
          <p:cNvSpPr>
            <a:spLocks noGrp="1" noChangeArrowheads="1"/>
          </p:cNvSpPr>
          <p:nvPr>
            <p:ph idx="1"/>
          </p:nvPr>
        </p:nvSpPr>
        <p:spPr>
          <a:xfrm>
            <a:off x="287338" y="1438275"/>
            <a:ext cx="8564562" cy="5399088"/>
          </a:xfrm>
          <a:noFill/>
        </p:spPr>
        <p:txBody>
          <a:bodyPr/>
          <a:lstStyle/>
          <a:p>
            <a:pPr>
              <a:buFontTx/>
              <a:buNone/>
            </a:pPr>
            <a:r>
              <a:rPr lang="en-US" altLang="zh-CN" b="1" smtClean="0"/>
              <a:t>9.3.4 </a:t>
            </a:r>
            <a:r>
              <a:rPr lang="zh-CN" altLang="en-US" b="1" smtClean="0"/>
              <a:t>数据流解的含义</a:t>
            </a:r>
          </a:p>
          <a:p>
            <a:r>
              <a:rPr lang="zh-CN" altLang="en-US" b="1" smtClean="0"/>
              <a:t>结论：算法所得解是理想解的稳妥近似</a:t>
            </a:r>
          </a:p>
          <a:p>
            <a:r>
              <a:rPr lang="zh-CN" altLang="en-US" b="1" smtClean="0"/>
              <a:t>理想解所考虑的路径</a:t>
            </a:r>
          </a:p>
          <a:p>
            <a:pPr lvl="1"/>
            <a:r>
              <a:rPr lang="zh-CN" altLang="en-US" b="1" smtClean="0">
                <a:solidFill>
                  <a:srgbClr val="00FF00"/>
                </a:solidFill>
              </a:rPr>
              <a:t>执行路径集</a:t>
            </a:r>
            <a:r>
              <a:rPr lang="zh-CN" altLang="en-US" b="1" smtClean="0"/>
              <a:t>：</a:t>
            </a:r>
            <a:r>
              <a:rPr lang="zh-CN" altLang="en-US" b="1" smtClean="0">
                <a:solidFill>
                  <a:srgbClr val="FF3399"/>
                </a:solidFill>
              </a:rPr>
              <a:t>流图上</a:t>
            </a:r>
            <a:r>
              <a:rPr lang="zh-CN" altLang="en-US" b="1" smtClean="0"/>
              <a:t>每一条</a:t>
            </a:r>
            <a:r>
              <a:rPr lang="zh-CN" altLang="en-US" b="1" smtClean="0">
                <a:solidFill>
                  <a:srgbClr val="FF3399"/>
                </a:solidFill>
              </a:rPr>
              <a:t>路径</a:t>
            </a:r>
            <a:r>
              <a:rPr lang="zh-CN" altLang="en-US" b="1" smtClean="0"/>
              <a:t>都属于该集合</a:t>
            </a:r>
          </a:p>
          <a:p>
            <a:pPr lvl="1">
              <a:buFontTx/>
              <a:buNone/>
            </a:pPr>
            <a:r>
              <a:rPr lang="zh-CN" altLang="en-US" b="1" smtClean="0"/>
              <a:t>		  若流图有环，则执行路径数是无限的</a:t>
            </a:r>
          </a:p>
          <a:p>
            <a:pPr lvl="1"/>
            <a:r>
              <a:rPr lang="zh-CN" altLang="en-US" b="1" smtClean="0"/>
              <a:t>程序</a:t>
            </a:r>
            <a:r>
              <a:rPr lang="zh-CN" altLang="en-US" b="1" smtClean="0">
                <a:solidFill>
                  <a:srgbClr val="00FF00"/>
                </a:solidFill>
              </a:rPr>
              <a:t>可能的执行路径集</a:t>
            </a:r>
            <a:r>
              <a:rPr lang="zh-CN" altLang="en-US" b="1" smtClean="0"/>
              <a:t>：程序</a:t>
            </a:r>
            <a:r>
              <a:rPr lang="zh-CN" altLang="en-US" b="1" smtClean="0">
                <a:solidFill>
                  <a:srgbClr val="FF3399"/>
                </a:solidFill>
              </a:rPr>
              <a:t>执行所走的路径</a:t>
            </a:r>
            <a:r>
              <a:rPr lang="zh-CN" altLang="en-US" b="1" smtClean="0"/>
              <a:t>属于该集合 </a:t>
            </a:r>
            <a:r>
              <a:rPr lang="en-US" altLang="zh-CN" b="1" smtClean="0"/>
              <a:t>— </a:t>
            </a:r>
            <a:r>
              <a:rPr lang="zh-CN" altLang="en-US" b="1" smtClean="0"/>
              <a:t>这是理想解所考虑的路径集</a:t>
            </a:r>
          </a:p>
          <a:p>
            <a:pPr lvl="1"/>
            <a:r>
              <a:rPr lang="zh-CN" altLang="en-US" b="1" smtClean="0"/>
              <a:t>可能的执行路径集 </a:t>
            </a:r>
            <a:r>
              <a:rPr lang="zh-CN" altLang="en-US" b="1" smtClean="0">
                <a:sym typeface="Symbol" pitchFamily="18" charset="2"/>
              </a:rPr>
              <a:t> </a:t>
            </a:r>
            <a:r>
              <a:rPr lang="zh-CN" altLang="en-US" b="1" smtClean="0"/>
              <a:t>执行路径集</a:t>
            </a:r>
          </a:p>
          <a:p>
            <a:pPr lvl="1"/>
            <a:r>
              <a:rPr lang="zh-CN" altLang="en-US" b="1" smtClean="0"/>
              <a:t>寻找所有可能执行路径是不可判定的</a:t>
            </a:r>
          </a:p>
          <a:p>
            <a:r>
              <a:rPr lang="zh-CN" altLang="en-US" b="1" smtClean="0"/>
              <a:t>以下讨论以正向数据流分析为例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04643">
                                            <p:txEl>
                                              <p:pRg st="2" end="2"/>
                                            </p:txEl>
                                          </p:spTgt>
                                        </p:tgtEl>
                                        <p:attrNameLst>
                                          <p:attrName>style.visibility</p:attrName>
                                        </p:attrNameLst>
                                      </p:cBhvr>
                                      <p:to>
                                        <p:strVal val="visible"/>
                                      </p:to>
                                    </p:set>
                                    <p:animEffect transition="in" filter="box(in)">
                                      <p:cBhvr>
                                        <p:cTn id="7" dur="500"/>
                                        <p:tgtEl>
                                          <p:spTgt spid="190464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904643">
                                            <p:txEl>
                                              <p:pRg st="3" end="3"/>
                                            </p:txEl>
                                          </p:spTgt>
                                        </p:tgtEl>
                                        <p:attrNameLst>
                                          <p:attrName>style.visibility</p:attrName>
                                        </p:attrNameLst>
                                      </p:cBhvr>
                                      <p:to>
                                        <p:strVal val="visible"/>
                                      </p:to>
                                    </p:set>
                                    <p:animEffect transition="in" filter="box(in)">
                                      <p:cBhvr>
                                        <p:cTn id="10" dur="500"/>
                                        <p:tgtEl>
                                          <p:spTgt spid="190464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904643">
                                            <p:txEl>
                                              <p:pRg st="4" end="4"/>
                                            </p:txEl>
                                          </p:spTgt>
                                        </p:tgtEl>
                                        <p:attrNameLst>
                                          <p:attrName>style.visibility</p:attrName>
                                        </p:attrNameLst>
                                      </p:cBhvr>
                                      <p:to>
                                        <p:strVal val="visible"/>
                                      </p:to>
                                    </p:set>
                                    <p:animEffect transition="in" filter="box(in)">
                                      <p:cBhvr>
                                        <p:cTn id="13" dur="500"/>
                                        <p:tgtEl>
                                          <p:spTgt spid="1904643">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904643">
                                            <p:txEl>
                                              <p:pRg st="5" end="5"/>
                                            </p:txEl>
                                          </p:spTgt>
                                        </p:tgtEl>
                                        <p:attrNameLst>
                                          <p:attrName>style.visibility</p:attrName>
                                        </p:attrNameLst>
                                      </p:cBhvr>
                                      <p:to>
                                        <p:strVal val="visible"/>
                                      </p:to>
                                    </p:set>
                                    <p:animEffect transition="in" filter="box(in)">
                                      <p:cBhvr>
                                        <p:cTn id="18" dur="500"/>
                                        <p:tgtEl>
                                          <p:spTgt spid="1904643">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904643">
                                            <p:txEl>
                                              <p:pRg st="6" end="6"/>
                                            </p:txEl>
                                          </p:spTgt>
                                        </p:tgtEl>
                                        <p:attrNameLst>
                                          <p:attrName>style.visibility</p:attrName>
                                        </p:attrNameLst>
                                      </p:cBhvr>
                                      <p:to>
                                        <p:strVal val="visible"/>
                                      </p:to>
                                    </p:set>
                                    <p:animEffect transition="in" filter="box(in)">
                                      <p:cBhvr>
                                        <p:cTn id="23" dur="500"/>
                                        <p:tgtEl>
                                          <p:spTgt spid="1904643">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1904643">
                                            <p:txEl>
                                              <p:pRg st="7" end="7"/>
                                            </p:txEl>
                                          </p:spTgt>
                                        </p:tgtEl>
                                        <p:attrNameLst>
                                          <p:attrName>style.visibility</p:attrName>
                                        </p:attrNameLst>
                                      </p:cBhvr>
                                      <p:to>
                                        <p:strVal val="visible"/>
                                      </p:to>
                                    </p:set>
                                    <p:animEffect transition="in" filter="box(in)">
                                      <p:cBhvr>
                                        <p:cTn id="28" dur="500"/>
                                        <p:tgtEl>
                                          <p:spTgt spid="1904643">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1904643">
                                            <p:txEl>
                                              <p:pRg st="8" end="8"/>
                                            </p:txEl>
                                          </p:spTgt>
                                        </p:tgtEl>
                                        <p:attrNameLst>
                                          <p:attrName>style.visibility</p:attrName>
                                        </p:attrNameLst>
                                      </p:cBhvr>
                                      <p:to>
                                        <p:strVal val="visible"/>
                                      </p:to>
                                    </p:set>
                                    <p:animEffect transition="in" filter="box(in)">
                                      <p:cBhvr>
                                        <p:cTn id="33" dur="500"/>
                                        <p:tgtEl>
                                          <p:spTgt spid="19046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1906691" name="Rectangle 3"/>
          <p:cNvSpPr>
            <a:spLocks noGrp="1" noChangeArrowheads="1"/>
          </p:cNvSpPr>
          <p:nvPr>
            <p:ph idx="1"/>
          </p:nvPr>
        </p:nvSpPr>
        <p:spPr>
          <a:xfrm>
            <a:off x="287338" y="1438275"/>
            <a:ext cx="8564562" cy="5326063"/>
          </a:xfrm>
          <a:noFill/>
        </p:spPr>
        <p:txBody>
          <a:bodyPr/>
          <a:lstStyle/>
          <a:p>
            <a:pPr>
              <a:buFontTx/>
              <a:buNone/>
            </a:pPr>
            <a:r>
              <a:rPr lang="en-US" altLang="zh-CN" b="1" smtClean="0"/>
              <a:t>9.3.4 </a:t>
            </a:r>
            <a:r>
              <a:rPr lang="zh-CN" altLang="en-US" b="1" smtClean="0"/>
              <a:t>数据流解的含义</a:t>
            </a:r>
          </a:p>
          <a:p>
            <a:r>
              <a:rPr lang="zh-CN" altLang="en-US" b="1" smtClean="0"/>
              <a:t>理想解</a:t>
            </a:r>
          </a:p>
          <a:p>
            <a:pPr lvl="1">
              <a:buFontTx/>
              <a:buNone/>
            </a:pPr>
            <a:r>
              <a:rPr lang="zh-CN" altLang="en-US" b="1" smtClean="0"/>
              <a:t>若路径</a:t>
            </a:r>
            <a:r>
              <a:rPr lang="en-US" altLang="zh-CN" b="1" i="1" smtClean="0"/>
              <a:t>P</a:t>
            </a:r>
            <a:r>
              <a:rPr lang="en-US" altLang="zh-CN" b="1" smtClean="0"/>
              <a:t> = ENTRY </a:t>
            </a:r>
            <a:r>
              <a:rPr lang="en-US" altLang="zh-CN" b="1" smtClean="0">
                <a:sym typeface="Symbol" pitchFamily="18" charset="2"/>
              </a:rPr>
              <a:t></a:t>
            </a:r>
            <a:r>
              <a:rPr lang="en-US" altLang="zh-CN" b="1" smtClean="0"/>
              <a:t> </a:t>
            </a:r>
            <a:r>
              <a:rPr lang="en-US" altLang="zh-CN" b="1" i="1" smtClean="0"/>
              <a:t>B</a:t>
            </a:r>
            <a:r>
              <a:rPr lang="en-US" altLang="zh-CN" b="1" baseline="-25000" smtClean="0"/>
              <a:t>1</a:t>
            </a:r>
            <a:r>
              <a:rPr lang="en-US" altLang="zh-CN" b="1" smtClean="0"/>
              <a:t> </a:t>
            </a:r>
            <a:r>
              <a:rPr lang="en-US" altLang="zh-CN" b="1" smtClean="0">
                <a:sym typeface="Symbol" pitchFamily="18" charset="2"/>
              </a:rPr>
              <a:t></a:t>
            </a:r>
            <a:r>
              <a:rPr lang="en-US" altLang="zh-CN" b="1" smtClean="0"/>
              <a:t> </a:t>
            </a:r>
            <a:r>
              <a:rPr lang="en-US" altLang="zh-CN" b="1" i="1" smtClean="0"/>
              <a:t>B</a:t>
            </a:r>
            <a:r>
              <a:rPr lang="en-US" altLang="zh-CN" b="1" baseline="-25000" smtClean="0"/>
              <a:t>2 </a:t>
            </a:r>
            <a:r>
              <a:rPr lang="en-US" altLang="zh-CN" b="1" smtClean="0">
                <a:sym typeface="Symbol" pitchFamily="18" charset="2"/>
              </a:rPr>
              <a:t></a:t>
            </a:r>
            <a:r>
              <a:rPr lang="en-US" altLang="zh-CN" b="1" smtClean="0"/>
              <a:t>  … </a:t>
            </a:r>
            <a:r>
              <a:rPr lang="en-US" altLang="zh-CN" b="1" smtClean="0">
                <a:sym typeface="Symbol" pitchFamily="18" charset="2"/>
              </a:rPr>
              <a:t></a:t>
            </a:r>
            <a:r>
              <a:rPr lang="en-US" altLang="zh-CN" b="1" smtClean="0"/>
              <a:t> </a:t>
            </a:r>
            <a:r>
              <a:rPr lang="en-US" altLang="zh-CN" b="1" i="1" smtClean="0"/>
              <a:t>B</a:t>
            </a:r>
            <a:r>
              <a:rPr lang="en-US" altLang="zh-CN" b="1" i="1" baseline="-25000" smtClean="0"/>
              <a:t>k</a:t>
            </a:r>
            <a:r>
              <a:rPr lang="zh-CN" altLang="en-US" b="1" smtClean="0"/>
              <a:t>，定义</a:t>
            </a:r>
            <a:endParaRPr lang="zh-CN" altLang="en-US" b="1" baseline="-25000" smtClean="0"/>
          </a:p>
          <a:p>
            <a:pPr lvl="1"/>
            <a:r>
              <a:rPr lang="en-US" altLang="zh-CN" b="1" i="1" smtClean="0"/>
              <a:t>  f</a:t>
            </a:r>
            <a:r>
              <a:rPr lang="en-US" altLang="zh-CN" b="1" i="1" baseline="-25000" smtClean="0"/>
              <a:t>P</a:t>
            </a:r>
            <a:r>
              <a:rPr lang="en-US" altLang="zh-CN" b="1" smtClean="0"/>
              <a:t> </a:t>
            </a:r>
            <a:r>
              <a:rPr lang="zh-CN" altLang="en-US" b="1" smtClean="0"/>
              <a:t>＝ </a:t>
            </a:r>
            <a:r>
              <a:rPr lang="en-US" altLang="zh-CN" b="1" i="1" smtClean="0"/>
              <a:t>f</a:t>
            </a:r>
            <a:r>
              <a:rPr lang="en-US" altLang="zh-CN" b="1" i="1" baseline="-25000" smtClean="0"/>
              <a:t>k</a:t>
            </a:r>
            <a:r>
              <a:rPr lang="en-US" altLang="zh-CN" b="1" baseline="-25000" smtClean="0">
                <a:sym typeface="Symbol" pitchFamily="18" charset="2"/>
              </a:rPr>
              <a:t></a:t>
            </a:r>
            <a:r>
              <a:rPr lang="en-US" altLang="zh-CN" b="1" baseline="-25000" smtClean="0"/>
              <a:t>1</a:t>
            </a:r>
            <a:r>
              <a:rPr lang="en-US" altLang="zh-CN" b="1" i="1" smtClean="0"/>
              <a:t> </a:t>
            </a:r>
            <a:r>
              <a:rPr lang="en-US" altLang="zh-CN" sz="2000" b="1" smtClean="0">
                <a:sym typeface="Euclid Extra" pitchFamily="18" charset="2"/>
              </a:rPr>
              <a:t></a:t>
            </a:r>
            <a:r>
              <a:rPr lang="en-US" altLang="zh-CN" b="1" i="1" smtClean="0"/>
              <a:t> … </a:t>
            </a:r>
            <a:r>
              <a:rPr lang="en-US" altLang="zh-CN" sz="2000" b="1" smtClean="0">
                <a:sym typeface="Euclid Extra" pitchFamily="18" charset="2"/>
              </a:rPr>
              <a:t></a:t>
            </a:r>
            <a:r>
              <a:rPr lang="en-US" altLang="zh-CN" b="1" i="1" smtClean="0"/>
              <a:t> f</a:t>
            </a:r>
            <a:r>
              <a:rPr lang="en-US" altLang="zh-CN" b="1" baseline="-25000" smtClean="0"/>
              <a:t>2</a:t>
            </a:r>
            <a:r>
              <a:rPr lang="en-US" altLang="zh-CN" b="1" smtClean="0"/>
              <a:t> </a:t>
            </a:r>
            <a:r>
              <a:rPr lang="en-US" altLang="zh-CN" sz="2000" b="1" smtClean="0">
                <a:sym typeface="Euclid Extra" pitchFamily="18" charset="2"/>
              </a:rPr>
              <a:t></a:t>
            </a:r>
            <a:r>
              <a:rPr lang="en-US" altLang="zh-CN" b="1" i="1" smtClean="0"/>
              <a:t> f</a:t>
            </a:r>
            <a:r>
              <a:rPr lang="en-US" altLang="zh-CN" b="1" baseline="-25000" smtClean="0"/>
              <a:t>1</a:t>
            </a:r>
            <a:endParaRPr lang="en-US" altLang="zh-CN" b="1" i="1" smtClean="0"/>
          </a:p>
          <a:p>
            <a:pPr lvl="1"/>
            <a:r>
              <a:rPr lang="en-US" altLang="zh-CN" b="1" smtClean="0"/>
              <a:t>IDEAL[</a:t>
            </a:r>
            <a:r>
              <a:rPr lang="en-US" altLang="zh-CN" b="1" i="1" smtClean="0"/>
              <a:t>B</a:t>
            </a:r>
            <a:r>
              <a:rPr lang="en-US" altLang="zh-CN" b="1" smtClean="0"/>
              <a:t>] = /\</a:t>
            </a:r>
            <a:r>
              <a:rPr lang="en-US" altLang="zh-CN" b="1" i="1" baseline="-25000" smtClean="0"/>
              <a:t>P</a:t>
            </a:r>
            <a:r>
              <a:rPr lang="zh-CN" altLang="en-US" b="1" baseline="-25000" smtClean="0"/>
              <a:t>是从</a:t>
            </a:r>
            <a:r>
              <a:rPr lang="en-US" altLang="zh-CN" b="1" baseline="-25000" smtClean="0"/>
              <a:t>ENTRY</a:t>
            </a:r>
            <a:r>
              <a:rPr lang="zh-CN" altLang="en-US" b="1" baseline="-25000" smtClean="0"/>
              <a:t>到</a:t>
            </a:r>
            <a:r>
              <a:rPr lang="en-US" altLang="zh-CN" b="1" i="1" baseline="-25000" smtClean="0"/>
              <a:t>B</a:t>
            </a:r>
            <a:r>
              <a:rPr lang="zh-CN" altLang="en-US" b="1" baseline="-25000" smtClean="0"/>
              <a:t>的一条</a:t>
            </a:r>
            <a:r>
              <a:rPr lang="zh-CN" altLang="en-US" b="1" baseline="-25000" smtClean="0">
                <a:solidFill>
                  <a:srgbClr val="00FF00"/>
                </a:solidFill>
              </a:rPr>
              <a:t>可能</a:t>
            </a:r>
            <a:r>
              <a:rPr lang="zh-CN" altLang="en-US" b="1" baseline="-25000" smtClean="0"/>
              <a:t>路径 </a:t>
            </a:r>
            <a:r>
              <a:rPr lang="en-US" altLang="zh-CN" b="1" i="1" smtClean="0"/>
              <a:t>f</a:t>
            </a:r>
            <a:r>
              <a:rPr lang="en-US" altLang="zh-CN" b="1" i="1" baseline="-25000" smtClean="0"/>
              <a:t>P</a:t>
            </a:r>
            <a:r>
              <a:rPr lang="en-US" altLang="zh-CN" b="1" smtClean="0"/>
              <a:t>(</a:t>
            </a:r>
            <a:r>
              <a:rPr lang="en-US" altLang="zh-CN" b="1" i="1" smtClean="0"/>
              <a:t>v</a:t>
            </a:r>
            <a:r>
              <a:rPr lang="en-US" altLang="zh-CN" b="1" baseline="-25000" smtClean="0"/>
              <a:t>ENTRY</a:t>
            </a:r>
            <a:r>
              <a:rPr lang="en-US" altLang="zh-CN" b="1" smtClean="0"/>
              <a:t>)</a:t>
            </a:r>
            <a:endParaRPr lang="zh-CN" altLang="en-US" b="1" smtClean="0"/>
          </a:p>
          <a:p>
            <a:r>
              <a:rPr lang="zh-CN" altLang="en-US" b="1" smtClean="0"/>
              <a:t>有关理解解的结论</a:t>
            </a:r>
          </a:p>
          <a:p>
            <a:pPr lvl="1"/>
            <a:r>
              <a:rPr lang="zh-CN" altLang="en-US" b="1" smtClean="0"/>
              <a:t>任何大于理想解</a:t>
            </a:r>
            <a:r>
              <a:rPr lang="en-US" altLang="zh-CN" b="1" smtClean="0"/>
              <a:t>IDEAL</a:t>
            </a:r>
            <a:r>
              <a:rPr lang="zh-CN" altLang="en-US" b="1" smtClean="0"/>
              <a:t>的回答一定是不对的</a:t>
            </a:r>
            <a:endParaRPr lang="zh-CN" altLang="en-US" smtClean="0"/>
          </a:p>
          <a:p>
            <a:pPr lvl="1"/>
            <a:r>
              <a:rPr lang="zh-CN" altLang="en-US" b="1" smtClean="0"/>
              <a:t>任何小于或等于</a:t>
            </a:r>
            <a:r>
              <a:rPr lang="en-US" altLang="zh-CN" b="1" smtClean="0"/>
              <a:t>IDEAL</a:t>
            </a:r>
            <a:r>
              <a:rPr lang="zh-CN" altLang="en-US" b="1" smtClean="0"/>
              <a:t>的值是稳妥的</a:t>
            </a:r>
          </a:p>
          <a:p>
            <a:pPr lvl="1"/>
            <a:r>
              <a:rPr lang="zh-CN" altLang="en-US" b="1" smtClean="0"/>
              <a:t>在稳妥的值中，越接近</a:t>
            </a:r>
            <a:r>
              <a:rPr lang="en-US" altLang="zh-CN" b="1" smtClean="0"/>
              <a:t>IDEAL</a:t>
            </a:r>
            <a:r>
              <a:rPr lang="zh-CN" altLang="en-US" b="1" smtClean="0"/>
              <a:t>的值越精确</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06691">
                                            <p:txEl>
                                              <p:pRg st="5" end="5"/>
                                            </p:txEl>
                                          </p:spTgt>
                                        </p:tgtEl>
                                        <p:attrNameLst>
                                          <p:attrName>style.visibility</p:attrName>
                                        </p:attrNameLst>
                                      </p:cBhvr>
                                      <p:to>
                                        <p:strVal val="visible"/>
                                      </p:to>
                                    </p:set>
                                    <p:animEffect transition="in" filter="box(in)">
                                      <p:cBhvr>
                                        <p:cTn id="7" dur="500"/>
                                        <p:tgtEl>
                                          <p:spTgt spid="1906691">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906691">
                                            <p:txEl>
                                              <p:pRg st="6" end="6"/>
                                            </p:txEl>
                                          </p:spTgt>
                                        </p:tgtEl>
                                        <p:attrNameLst>
                                          <p:attrName>style.visibility</p:attrName>
                                        </p:attrNameLst>
                                      </p:cBhvr>
                                      <p:to>
                                        <p:strVal val="visible"/>
                                      </p:to>
                                    </p:set>
                                    <p:animEffect transition="in" filter="box(in)">
                                      <p:cBhvr>
                                        <p:cTn id="10" dur="500"/>
                                        <p:tgtEl>
                                          <p:spTgt spid="1906691">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906691">
                                            <p:txEl>
                                              <p:pRg st="7" end="7"/>
                                            </p:txEl>
                                          </p:spTgt>
                                        </p:tgtEl>
                                        <p:attrNameLst>
                                          <p:attrName>style.visibility</p:attrName>
                                        </p:attrNameLst>
                                      </p:cBhvr>
                                      <p:to>
                                        <p:strVal val="visible"/>
                                      </p:to>
                                    </p:set>
                                    <p:animEffect transition="in" filter="box(in)">
                                      <p:cBhvr>
                                        <p:cTn id="15" dur="500"/>
                                        <p:tgtEl>
                                          <p:spTgt spid="1906691">
                                            <p:txEl>
                                              <p:pRg st="7" end="7"/>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906691">
                                            <p:txEl>
                                              <p:pRg st="8" end="8"/>
                                            </p:txEl>
                                          </p:spTgt>
                                        </p:tgtEl>
                                        <p:attrNameLst>
                                          <p:attrName>style.visibility</p:attrName>
                                        </p:attrNameLst>
                                      </p:cBhvr>
                                      <p:to>
                                        <p:strVal val="visible"/>
                                      </p:to>
                                    </p:set>
                                    <p:animEffect transition="in" filter="box(in)">
                                      <p:cBhvr>
                                        <p:cTn id="20" dur="500"/>
                                        <p:tgtEl>
                                          <p:spTgt spid="19066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1908739" name="Rectangle 3"/>
          <p:cNvSpPr>
            <a:spLocks noGrp="1" noChangeArrowheads="1"/>
          </p:cNvSpPr>
          <p:nvPr>
            <p:ph idx="1"/>
          </p:nvPr>
        </p:nvSpPr>
        <p:spPr>
          <a:xfrm>
            <a:off x="287338" y="1438275"/>
            <a:ext cx="8564562" cy="5181600"/>
          </a:xfrm>
          <a:noFill/>
        </p:spPr>
        <p:txBody>
          <a:bodyPr/>
          <a:lstStyle/>
          <a:p>
            <a:pPr>
              <a:buFontTx/>
              <a:buNone/>
            </a:pPr>
            <a:r>
              <a:rPr lang="en-US" altLang="zh-CN" b="1" smtClean="0"/>
              <a:t>9.3.4 </a:t>
            </a:r>
            <a:r>
              <a:rPr lang="zh-CN" altLang="en-US" b="1" smtClean="0"/>
              <a:t>数据流解的含义</a:t>
            </a:r>
          </a:p>
          <a:p>
            <a:r>
              <a:rPr lang="zh-CN" altLang="en-US" b="1" smtClean="0"/>
              <a:t>执行路径上的解（</a:t>
            </a:r>
            <a:r>
              <a:rPr lang="en-US" altLang="zh-CN" b="1" i="1" smtClean="0"/>
              <a:t>meet over paths</a:t>
            </a:r>
            <a:r>
              <a:rPr lang="zh-CN" altLang="en-US" b="1" smtClean="0"/>
              <a:t>）</a:t>
            </a:r>
          </a:p>
          <a:p>
            <a:pPr lvl="1"/>
            <a:r>
              <a:rPr lang="en-US" altLang="zh-CN" b="1" smtClean="0"/>
              <a:t>MOP[</a:t>
            </a:r>
            <a:r>
              <a:rPr lang="en-US" altLang="zh-CN" b="1" i="1" smtClean="0"/>
              <a:t>B</a:t>
            </a:r>
            <a:r>
              <a:rPr lang="en-US" altLang="zh-CN" b="1" smtClean="0"/>
              <a:t>] = /\</a:t>
            </a:r>
            <a:r>
              <a:rPr lang="en-US" altLang="zh-CN" b="1" i="1" baseline="-25000" smtClean="0"/>
              <a:t>P</a:t>
            </a:r>
            <a:r>
              <a:rPr lang="zh-CN" altLang="en-US" b="1" baseline="-25000" smtClean="0"/>
              <a:t>是从</a:t>
            </a:r>
            <a:r>
              <a:rPr lang="en-US" altLang="zh-CN" b="1" baseline="-25000" smtClean="0"/>
              <a:t>ENTRY</a:t>
            </a:r>
            <a:r>
              <a:rPr lang="zh-CN" altLang="en-US" b="1" baseline="-25000" smtClean="0"/>
              <a:t>到</a:t>
            </a:r>
            <a:r>
              <a:rPr lang="en-US" altLang="zh-CN" b="1" i="1" baseline="-25000" smtClean="0"/>
              <a:t>B</a:t>
            </a:r>
            <a:r>
              <a:rPr lang="zh-CN" altLang="en-US" b="1" baseline="-25000" smtClean="0"/>
              <a:t>的一条路径</a:t>
            </a:r>
            <a:r>
              <a:rPr lang="zh-CN" altLang="en-US" b="1" smtClean="0"/>
              <a:t> </a:t>
            </a:r>
            <a:r>
              <a:rPr lang="en-US" altLang="zh-CN" b="1" i="1" smtClean="0"/>
              <a:t>f</a:t>
            </a:r>
            <a:r>
              <a:rPr lang="en-US" altLang="zh-CN" b="1" i="1" baseline="-25000" smtClean="0"/>
              <a:t>P</a:t>
            </a:r>
            <a:r>
              <a:rPr lang="en-US" altLang="zh-CN" b="1" smtClean="0"/>
              <a:t>(</a:t>
            </a:r>
            <a:r>
              <a:rPr lang="en-US" altLang="zh-CN" b="1" i="1" smtClean="0"/>
              <a:t>v</a:t>
            </a:r>
            <a:r>
              <a:rPr lang="en-US" altLang="zh-CN" b="1" baseline="-25000" smtClean="0"/>
              <a:t>ENTRY</a:t>
            </a:r>
            <a:r>
              <a:rPr lang="en-US" altLang="zh-CN" b="1" smtClean="0"/>
              <a:t>)</a:t>
            </a:r>
            <a:endParaRPr lang="en-US" altLang="zh-CN" smtClean="0"/>
          </a:p>
          <a:p>
            <a:pPr lvl="1"/>
            <a:r>
              <a:rPr lang="en-US" altLang="zh-CN" b="1" smtClean="0"/>
              <a:t>MOP</a:t>
            </a:r>
            <a:r>
              <a:rPr lang="zh-CN" altLang="en-US" b="1" smtClean="0"/>
              <a:t>解不仅汇集了所有可能路径的数据流值，而且还包括了那些不可能被执行路径的数据流值</a:t>
            </a:r>
            <a:endParaRPr lang="zh-CN" altLang="en-US" smtClean="0"/>
          </a:p>
          <a:p>
            <a:pPr lvl="1"/>
            <a:r>
              <a:rPr lang="zh-CN" altLang="en-US" b="1" smtClean="0"/>
              <a:t>对所有的块</a:t>
            </a:r>
            <a:r>
              <a:rPr lang="en-US" altLang="zh-CN" b="1" i="1" smtClean="0"/>
              <a:t>B</a:t>
            </a:r>
            <a:r>
              <a:rPr lang="zh-CN" altLang="en-US" b="1" smtClean="0"/>
              <a:t>，</a:t>
            </a:r>
            <a:r>
              <a:rPr lang="en-US" altLang="zh-CN" b="1" smtClean="0"/>
              <a:t>MOP[</a:t>
            </a:r>
            <a:r>
              <a:rPr lang="en-US" altLang="zh-CN" b="1" i="1" smtClean="0"/>
              <a:t>B</a:t>
            </a:r>
            <a:r>
              <a:rPr lang="en-US" altLang="zh-CN" b="1" smtClean="0"/>
              <a:t>] </a:t>
            </a:r>
            <a:r>
              <a:rPr lang="zh-CN" altLang="en-US" b="1" smtClean="0">
                <a:sym typeface="Euclid Math Two" pitchFamily="18" charset="2"/>
              </a:rPr>
              <a:t></a:t>
            </a:r>
            <a:r>
              <a:rPr lang="en-US" altLang="zh-CN" b="1" smtClean="0"/>
              <a:t> IDEAL[</a:t>
            </a:r>
            <a:r>
              <a:rPr lang="en-US" altLang="zh-CN" b="1" i="1" smtClean="0"/>
              <a:t>B</a:t>
            </a:r>
            <a:r>
              <a:rPr lang="en-US" altLang="zh-CN" b="1" smtClean="0"/>
              <a:t>]</a:t>
            </a:r>
            <a:r>
              <a:rPr lang="zh-CN" altLang="en-US" b="1" smtClean="0"/>
              <a:t>，简写成</a:t>
            </a:r>
            <a:r>
              <a:rPr lang="en-US" altLang="zh-CN" b="1" smtClean="0"/>
              <a:t>MOP </a:t>
            </a:r>
            <a:r>
              <a:rPr lang="zh-CN" altLang="en-US" b="1" smtClean="0">
                <a:sym typeface="Euclid Math Two" pitchFamily="18" charset="2"/>
              </a:rPr>
              <a:t></a:t>
            </a:r>
            <a:r>
              <a:rPr lang="en-US" altLang="zh-CN" b="1" smtClean="0"/>
              <a:t> IDEAL</a:t>
            </a:r>
          </a:p>
          <a:p>
            <a:pPr lvl="1"/>
            <a:r>
              <a:rPr lang="en-US" altLang="zh-CN" b="1" smtClean="0"/>
              <a:t>MOP</a:t>
            </a:r>
            <a:r>
              <a:rPr lang="zh-CN" altLang="en-US" b="1" smtClean="0"/>
              <a:t>的定义并没有通向一个直接算法</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08739">
                                            <p:txEl>
                                              <p:pRg st="3" end="3"/>
                                            </p:txEl>
                                          </p:spTgt>
                                        </p:tgtEl>
                                        <p:attrNameLst>
                                          <p:attrName>style.visibility</p:attrName>
                                        </p:attrNameLst>
                                      </p:cBhvr>
                                      <p:to>
                                        <p:strVal val="visible"/>
                                      </p:to>
                                    </p:set>
                                    <p:animEffect transition="in" filter="box(in)">
                                      <p:cBhvr>
                                        <p:cTn id="7" dur="500"/>
                                        <p:tgtEl>
                                          <p:spTgt spid="190873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908739">
                                            <p:txEl>
                                              <p:pRg st="4" end="4"/>
                                            </p:txEl>
                                          </p:spTgt>
                                        </p:tgtEl>
                                        <p:attrNameLst>
                                          <p:attrName>style.visibility</p:attrName>
                                        </p:attrNameLst>
                                      </p:cBhvr>
                                      <p:to>
                                        <p:strVal val="visible"/>
                                      </p:to>
                                    </p:set>
                                    <p:animEffect transition="in" filter="box(in)">
                                      <p:cBhvr>
                                        <p:cTn id="12" dur="500"/>
                                        <p:tgtEl>
                                          <p:spTgt spid="190873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908739">
                                            <p:txEl>
                                              <p:pRg st="5" end="5"/>
                                            </p:txEl>
                                          </p:spTgt>
                                        </p:tgtEl>
                                        <p:attrNameLst>
                                          <p:attrName>style.visibility</p:attrName>
                                        </p:attrNameLst>
                                      </p:cBhvr>
                                      <p:to>
                                        <p:strVal val="visible"/>
                                      </p:to>
                                    </p:set>
                                    <p:animEffect transition="in" filter="box(in)">
                                      <p:cBhvr>
                                        <p:cTn id="17" dur="500"/>
                                        <p:tgtEl>
                                          <p:spTgt spid="1908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86019" name="Rectangle 3"/>
          <p:cNvSpPr>
            <a:spLocks noGrp="1" noChangeArrowheads="1"/>
          </p:cNvSpPr>
          <p:nvPr>
            <p:ph type="body" idx="4294967295"/>
          </p:nvPr>
        </p:nvSpPr>
        <p:spPr>
          <a:xfrm>
            <a:off x="0" y="1438275"/>
            <a:ext cx="8564563" cy="5399088"/>
          </a:xfrm>
          <a:noFill/>
        </p:spPr>
        <p:txBody>
          <a:bodyPr/>
          <a:lstStyle/>
          <a:p>
            <a:pPr>
              <a:buFontTx/>
              <a:buNone/>
            </a:pPr>
            <a:r>
              <a:rPr lang="en-US" altLang="zh-CN" b="1" smtClean="0"/>
              <a:t>9.3.4 </a:t>
            </a:r>
            <a:r>
              <a:rPr lang="zh-CN" altLang="en-US" b="1" smtClean="0"/>
              <a:t>数据流解的含义</a:t>
            </a:r>
          </a:p>
          <a:p>
            <a:r>
              <a:rPr lang="zh-CN" altLang="en-US" b="1" smtClean="0"/>
              <a:t>先前算法得到的</a:t>
            </a:r>
          </a:p>
          <a:p>
            <a:pPr>
              <a:spcBef>
                <a:spcPct val="0"/>
              </a:spcBef>
              <a:buFontTx/>
              <a:buNone/>
            </a:pPr>
            <a:r>
              <a:rPr lang="zh-CN" altLang="en-US" b="1" smtClean="0"/>
              <a:t>		最大不动点解</a:t>
            </a:r>
            <a:r>
              <a:rPr lang="en-US" altLang="zh-CN" b="1" smtClean="0"/>
              <a:t>MFP</a:t>
            </a:r>
            <a:endParaRPr lang="zh-CN" altLang="en-US" b="1" smtClean="0"/>
          </a:p>
          <a:p>
            <a:pPr lvl="1"/>
            <a:r>
              <a:rPr lang="zh-CN" altLang="en-US" b="1" smtClean="0"/>
              <a:t>不是先找出到达一个块的所有</a:t>
            </a:r>
          </a:p>
          <a:p>
            <a:pPr lvl="1">
              <a:spcBef>
                <a:spcPct val="0"/>
              </a:spcBef>
              <a:buFontTx/>
              <a:buNone/>
            </a:pPr>
            <a:r>
              <a:rPr lang="zh-CN" altLang="en-US" b="1" smtClean="0"/>
              <a:t>	路径，然后用汇合运算，而是</a:t>
            </a:r>
            <a:endParaRPr lang="zh-CN" altLang="en-US" smtClean="0"/>
          </a:p>
          <a:p>
            <a:pPr lvl="1"/>
            <a:r>
              <a:rPr lang="zh-CN" altLang="en-US" b="1" smtClean="0"/>
              <a:t>访问每个基本块，并且不一定</a:t>
            </a:r>
          </a:p>
          <a:p>
            <a:pPr lvl="1">
              <a:spcBef>
                <a:spcPct val="0"/>
              </a:spcBef>
              <a:buFontTx/>
              <a:buNone/>
            </a:pPr>
            <a:r>
              <a:rPr lang="zh-CN" altLang="en-US" b="1" smtClean="0"/>
              <a:t>	按照程序执行时的次序</a:t>
            </a:r>
          </a:p>
          <a:p>
            <a:pPr lvl="1"/>
            <a:r>
              <a:rPr lang="zh-CN" altLang="en-US" b="1" smtClean="0"/>
              <a:t>在每个汇合点，把汇合运算作用在到目前为止得到的数据流值上，其中所用一些初值是人工引入的</a:t>
            </a:r>
          </a:p>
          <a:p>
            <a:pPr lvl="1">
              <a:spcBef>
                <a:spcPct val="0"/>
              </a:spcBef>
              <a:buFontTx/>
              <a:buNone/>
            </a:pPr>
            <a:r>
              <a:rPr lang="zh-CN" altLang="en-US" smtClean="0"/>
              <a:t>			 </a:t>
            </a:r>
            <a:r>
              <a:rPr lang="en-US" altLang="zh-CN" b="1" smtClean="0"/>
              <a:t>MFP: maximal fixed point </a:t>
            </a:r>
            <a:endParaRPr lang="zh-CN" altLang="en-US" b="1" smtClean="0"/>
          </a:p>
        </p:txBody>
      </p:sp>
      <p:grpSp>
        <p:nvGrpSpPr>
          <p:cNvPr id="86020" name="Group 23"/>
          <p:cNvGrpSpPr>
            <a:grpSpLocks/>
          </p:cNvGrpSpPr>
          <p:nvPr/>
        </p:nvGrpSpPr>
        <p:grpSpPr bwMode="auto">
          <a:xfrm>
            <a:off x="5308600" y="1133475"/>
            <a:ext cx="3835400" cy="3448050"/>
            <a:chOff x="3240" y="754"/>
            <a:chExt cx="2416" cy="2172"/>
          </a:xfrm>
        </p:grpSpPr>
        <p:sp>
          <p:nvSpPr>
            <p:cNvPr id="86021" name="Line 6"/>
            <p:cNvSpPr>
              <a:spLocks noChangeShapeType="1"/>
            </p:cNvSpPr>
            <p:nvPr/>
          </p:nvSpPr>
          <p:spPr bwMode="auto">
            <a:xfrm>
              <a:off x="4286" y="2338"/>
              <a:ext cx="0" cy="27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6022" name="Line 7"/>
            <p:cNvSpPr>
              <a:spLocks noChangeShapeType="1"/>
            </p:cNvSpPr>
            <p:nvPr/>
          </p:nvSpPr>
          <p:spPr bwMode="auto">
            <a:xfrm flipH="1">
              <a:off x="3611" y="998"/>
              <a:ext cx="602" cy="42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6023" name="Rectangle 8"/>
            <p:cNvSpPr>
              <a:spLocks noChangeArrowheads="1"/>
            </p:cNvSpPr>
            <p:nvPr/>
          </p:nvSpPr>
          <p:spPr bwMode="auto">
            <a:xfrm>
              <a:off x="4015" y="1389"/>
              <a:ext cx="43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400" i="1"/>
                <a:t>B</a:t>
              </a:r>
              <a:r>
                <a:rPr lang="en-US" altLang="zh-CN" sz="2400" baseline="-25000"/>
                <a:t>1</a:t>
              </a:r>
              <a:endParaRPr lang="en-US" altLang="zh-CN" sz="2400"/>
            </a:p>
          </p:txBody>
        </p:sp>
        <p:sp>
          <p:nvSpPr>
            <p:cNvPr id="86024" name="Rectangle 9"/>
            <p:cNvSpPr>
              <a:spLocks noChangeArrowheads="1"/>
            </p:cNvSpPr>
            <p:nvPr/>
          </p:nvSpPr>
          <p:spPr bwMode="auto">
            <a:xfrm>
              <a:off x="3947" y="754"/>
              <a:ext cx="757" cy="2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 rIns="36000" bIns="3600"/>
            <a:lstStyle/>
            <a:p>
              <a:pPr marL="342900" indent="-342900" algn="ctr"/>
              <a:r>
                <a:rPr lang="en-US" altLang="zh-CN" sz="2400"/>
                <a:t>ENTRY</a:t>
              </a:r>
            </a:p>
          </p:txBody>
        </p:sp>
        <p:sp>
          <p:nvSpPr>
            <p:cNvPr id="86025" name="Line 10"/>
            <p:cNvSpPr>
              <a:spLocks noChangeShapeType="1"/>
            </p:cNvSpPr>
            <p:nvPr/>
          </p:nvSpPr>
          <p:spPr bwMode="auto">
            <a:xfrm>
              <a:off x="4406" y="1000"/>
              <a:ext cx="60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6026" name="Line 11"/>
            <p:cNvSpPr>
              <a:spLocks noChangeShapeType="1"/>
            </p:cNvSpPr>
            <p:nvPr/>
          </p:nvSpPr>
          <p:spPr bwMode="auto">
            <a:xfrm>
              <a:off x="3623" y="1674"/>
              <a:ext cx="60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6027" name="Line 12"/>
            <p:cNvSpPr>
              <a:spLocks noChangeShapeType="1"/>
            </p:cNvSpPr>
            <p:nvPr/>
          </p:nvSpPr>
          <p:spPr bwMode="auto">
            <a:xfrm flipH="1">
              <a:off x="4368" y="1681"/>
              <a:ext cx="60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6028" name="Rectangle 14"/>
            <p:cNvSpPr>
              <a:spLocks noChangeArrowheads="1"/>
            </p:cNvSpPr>
            <p:nvPr/>
          </p:nvSpPr>
          <p:spPr bwMode="auto">
            <a:xfrm>
              <a:off x="3909" y="2102"/>
              <a:ext cx="756" cy="2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 rIns="36000" bIns="3600"/>
            <a:lstStyle/>
            <a:p>
              <a:pPr marL="342900" indent="-342900"/>
              <a:endParaRPr lang="zh-CN" altLang="en-US"/>
            </a:p>
          </p:txBody>
        </p:sp>
        <p:sp>
          <p:nvSpPr>
            <p:cNvPr id="86029" name="Rectangle 15"/>
            <p:cNvSpPr>
              <a:spLocks noChangeArrowheads="1"/>
            </p:cNvSpPr>
            <p:nvPr/>
          </p:nvSpPr>
          <p:spPr bwMode="auto">
            <a:xfrm>
              <a:off x="3240" y="1428"/>
              <a:ext cx="757" cy="2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 rIns="36000" bIns="3600"/>
            <a:lstStyle/>
            <a:p>
              <a:pPr marL="342900" indent="-342900"/>
              <a:endParaRPr lang="zh-CN" altLang="en-US"/>
            </a:p>
          </p:txBody>
        </p:sp>
        <p:sp>
          <p:nvSpPr>
            <p:cNvPr id="86030" name="Rectangle 13"/>
            <p:cNvSpPr>
              <a:spLocks noChangeArrowheads="1"/>
            </p:cNvSpPr>
            <p:nvPr/>
          </p:nvSpPr>
          <p:spPr bwMode="auto">
            <a:xfrm>
              <a:off x="3916" y="2617"/>
              <a:ext cx="757" cy="2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 rIns="36000" bIns="3600"/>
            <a:lstStyle/>
            <a:p>
              <a:pPr marL="342900" indent="-342900"/>
              <a:endParaRPr lang="zh-CN" altLang="en-US"/>
            </a:p>
          </p:txBody>
        </p:sp>
        <p:sp>
          <p:nvSpPr>
            <p:cNvPr id="86031" name="Rectangle 17"/>
            <p:cNvSpPr>
              <a:spLocks noChangeArrowheads="1"/>
            </p:cNvSpPr>
            <p:nvPr/>
          </p:nvSpPr>
          <p:spPr bwMode="auto">
            <a:xfrm>
              <a:off x="4718" y="2568"/>
              <a:ext cx="43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400" i="1"/>
                <a:t>B</a:t>
              </a:r>
              <a:r>
                <a:rPr lang="en-US" altLang="zh-CN" sz="2400" baseline="-25000"/>
                <a:t>4</a:t>
              </a:r>
              <a:endParaRPr lang="en-US" altLang="zh-CN" sz="2400"/>
            </a:p>
          </p:txBody>
        </p:sp>
        <p:sp>
          <p:nvSpPr>
            <p:cNvPr id="86032" name="Rectangle 18"/>
            <p:cNvSpPr>
              <a:spLocks noChangeArrowheads="1"/>
            </p:cNvSpPr>
            <p:nvPr/>
          </p:nvSpPr>
          <p:spPr bwMode="auto">
            <a:xfrm>
              <a:off x="4695" y="2024"/>
              <a:ext cx="430"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400" i="1"/>
                <a:t>B</a:t>
              </a:r>
              <a:r>
                <a:rPr lang="en-US" altLang="zh-CN" sz="2400" baseline="-25000"/>
                <a:t>3</a:t>
              </a:r>
              <a:endParaRPr lang="en-US" altLang="zh-CN" sz="2400"/>
            </a:p>
          </p:txBody>
        </p:sp>
        <p:sp>
          <p:nvSpPr>
            <p:cNvPr id="86033" name="Rectangle 16"/>
            <p:cNvSpPr>
              <a:spLocks noChangeArrowheads="1"/>
            </p:cNvSpPr>
            <p:nvPr/>
          </p:nvSpPr>
          <p:spPr bwMode="auto">
            <a:xfrm>
              <a:off x="4468" y="1427"/>
              <a:ext cx="756" cy="2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 rIns="36000" bIns="3600"/>
            <a:lstStyle/>
            <a:p>
              <a:pPr marL="342900" indent="-342900"/>
              <a:endParaRPr lang="zh-CN" altLang="en-US"/>
            </a:p>
          </p:txBody>
        </p:sp>
        <p:sp>
          <p:nvSpPr>
            <p:cNvPr id="86034" name="Rectangle 19"/>
            <p:cNvSpPr>
              <a:spLocks noChangeArrowheads="1"/>
            </p:cNvSpPr>
            <p:nvPr/>
          </p:nvSpPr>
          <p:spPr bwMode="auto">
            <a:xfrm>
              <a:off x="5226" y="1344"/>
              <a:ext cx="43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2</a:t>
              </a:r>
              <a:endParaRPr lang="en-US" altLang="zh-CN" sz="2400"/>
            </a:p>
          </p:txBody>
        </p:sp>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3</a:t>
            </a:r>
            <a:r>
              <a:rPr lang="en-US" altLang="zh-CN" b="1" smtClean="0">
                <a:latin typeface="宋体" pitchFamily="2" charset="-122"/>
                <a:ea typeface="黑体" pitchFamily="2" charset="-122"/>
              </a:rPr>
              <a:t> </a:t>
            </a:r>
            <a:r>
              <a:rPr lang="zh-CN" altLang="en-US" b="1" smtClean="0">
                <a:latin typeface="宋体" pitchFamily="2" charset="-122"/>
              </a:rPr>
              <a:t>数据流分析的基础</a:t>
            </a:r>
          </a:p>
        </p:txBody>
      </p:sp>
      <p:sp>
        <p:nvSpPr>
          <p:cNvPr id="1912835" name="Rectangle 3"/>
          <p:cNvSpPr>
            <a:spLocks noGrp="1" noChangeArrowheads="1"/>
          </p:cNvSpPr>
          <p:nvPr>
            <p:ph idx="1"/>
          </p:nvPr>
        </p:nvSpPr>
        <p:spPr>
          <a:xfrm>
            <a:off x="287338" y="1438275"/>
            <a:ext cx="8564562" cy="5399088"/>
          </a:xfrm>
          <a:noFill/>
        </p:spPr>
        <p:txBody>
          <a:bodyPr/>
          <a:lstStyle/>
          <a:p>
            <a:pPr>
              <a:buFontTx/>
              <a:buNone/>
            </a:pPr>
            <a:r>
              <a:rPr lang="en-US" altLang="zh-CN" b="1" smtClean="0"/>
              <a:t>9.3.4 </a:t>
            </a:r>
            <a:r>
              <a:rPr lang="zh-CN" altLang="en-US" b="1" smtClean="0"/>
              <a:t>数据流解的含义</a:t>
            </a:r>
          </a:p>
          <a:p>
            <a:r>
              <a:rPr lang="en-US" altLang="zh-CN" b="1" smtClean="0"/>
              <a:t>MFP</a:t>
            </a:r>
            <a:r>
              <a:rPr lang="zh-CN" altLang="en-US" b="1" smtClean="0"/>
              <a:t>与</a:t>
            </a:r>
            <a:r>
              <a:rPr lang="en-US" altLang="zh-CN" b="1" smtClean="0"/>
              <a:t>MOP</a:t>
            </a:r>
            <a:r>
              <a:rPr lang="zh-CN" altLang="en-US" b="1" smtClean="0"/>
              <a:t>的联系</a:t>
            </a:r>
          </a:p>
          <a:p>
            <a:pPr lvl="1"/>
            <a:r>
              <a:rPr lang="en-US" altLang="zh-CN" b="1" smtClean="0"/>
              <a:t>MFP</a:t>
            </a:r>
            <a:r>
              <a:rPr lang="zh-CN" altLang="en-US" b="1" smtClean="0"/>
              <a:t>访问块未必遵循次序</a:t>
            </a:r>
          </a:p>
          <a:p>
            <a:pPr lvl="1">
              <a:buFontTx/>
              <a:buNone/>
            </a:pPr>
            <a:r>
              <a:rPr lang="zh-CN" altLang="en-US" b="1" smtClean="0"/>
              <a:t>		由各块的初值和迁移函数</a:t>
            </a:r>
          </a:p>
          <a:p>
            <a:pPr lvl="1">
              <a:buFontTx/>
              <a:buNone/>
            </a:pPr>
            <a:r>
              <a:rPr lang="zh-CN" altLang="en-US" b="1" smtClean="0"/>
              <a:t>的单调性保证结果一致</a:t>
            </a:r>
            <a:endParaRPr lang="en-US" altLang="zh-CN" b="1" smtClean="0"/>
          </a:p>
          <a:p>
            <a:pPr lvl="1"/>
            <a:r>
              <a:rPr lang="en-US" altLang="zh-CN" b="1" smtClean="0"/>
              <a:t>MFP</a:t>
            </a:r>
            <a:r>
              <a:rPr lang="zh-CN" altLang="en-US" b="1" smtClean="0"/>
              <a:t>较早地使用汇合运算</a:t>
            </a:r>
          </a:p>
          <a:p>
            <a:pPr lvl="1">
              <a:buFontTx/>
              <a:buNone/>
            </a:pPr>
            <a:r>
              <a:rPr lang="zh-CN" altLang="en-US" b="1" smtClean="0"/>
              <a:t>	  迭代算法的</a:t>
            </a:r>
            <a:r>
              <a:rPr lang="en-US" altLang="zh-CN" b="1" smtClean="0"/>
              <a:t>IN[</a:t>
            </a:r>
            <a:r>
              <a:rPr lang="en-US" altLang="zh-CN" b="1" i="1" smtClean="0"/>
              <a:t>B</a:t>
            </a:r>
            <a:r>
              <a:rPr lang="en-US" altLang="zh-CN" b="1" baseline="-25000" smtClean="0"/>
              <a:t>4</a:t>
            </a:r>
            <a:r>
              <a:rPr lang="en-US" altLang="zh-CN" b="1" smtClean="0"/>
              <a:t>] = </a:t>
            </a:r>
            <a:r>
              <a:rPr lang="en-US" altLang="zh-CN" b="1" i="1" smtClean="0"/>
              <a:t>f</a:t>
            </a:r>
            <a:r>
              <a:rPr lang="en-US" altLang="zh-CN" b="1" baseline="-25000" smtClean="0"/>
              <a:t>3</a:t>
            </a:r>
            <a:r>
              <a:rPr lang="en-US" altLang="zh-CN" b="1" smtClean="0"/>
              <a:t>(</a:t>
            </a:r>
            <a:r>
              <a:rPr lang="en-US" altLang="zh-CN" b="1" i="1" smtClean="0"/>
              <a:t>f</a:t>
            </a:r>
            <a:r>
              <a:rPr lang="en-US" altLang="zh-CN" b="1" baseline="-25000" smtClean="0"/>
              <a:t>1</a:t>
            </a:r>
            <a:r>
              <a:rPr lang="en-US" altLang="zh-CN" b="1" smtClean="0"/>
              <a:t>(</a:t>
            </a:r>
            <a:r>
              <a:rPr lang="en-US" altLang="zh-CN" b="1" i="1" smtClean="0"/>
              <a:t>v</a:t>
            </a:r>
            <a:r>
              <a:rPr lang="en-US" altLang="zh-CN" b="1" baseline="-25000" smtClean="0"/>
              <a:t>ENTRY</a:t>
            </a:r>
            <a:r>
              <a:rPr lang="en-US" altLang="zh-CN" b="1" smtClean="0"/>
              <a:t>) </a:t>
            </a:r>
            <a:r>
              <a:rPr lang="en-US" altLang="zh-CN" b="1" smtClean="0">
                <a:sym typeface="Symbol" pitchFamily="18" charset="2"/>
              </a:rPr>
              <a:t> </a:t>
            </a:r>
            <a:r>
              <a:rPr lang="en-US" altLang="zh-CN" b="1" i="1" smtClean="0"/>
              <a:t>f</a:t>
            </a:r>
            <a:r>
              <a:rPr lang="en-US" altLang="zh-CN" b="1" baseline="-25000" smtClean="0"/>
              <a:t>2</a:t>
            </a:r>
            <a:r>
              <a:rPr lang="en-US" altLang="zh-CN" b="1" smtClean="0"/>
              <a:t>(</a:t>
            </a:r>
            <a:r>
              <a:rPr lang="en-US" altLang="zh-CN" b="1" i="1" smtClean="0"/>
              <a:t>v</a:t>
            </a:r>
            <a:r>
              <a:rPr lang="en-US" altLang="zh-CN" b="1" baseline="-25000" smtClean="0"/>
              <a:t>ENTRY</a:t>
            </a:r>
            <a:r>
              <a:rPr lang="en-US" altLang="zh-CN" b="1" smtClean="0"/>
              <a:t>))</a:t>
            </a:r>
          </a:p>
          <a:p>
            <a:pPr lvl="1">
              <a:buFontTx/>
              <a:buNone/>
            </a:pPr>
            <a:r>
              <a:rPr lang="zh-CN" altLang="en-US" b="1" smtClean="0"/>
              <a:t>     而</a:t>
            </a:r>
            <a:r>
              <a:rPr lang="en-US" altLang="zh-CN" b="1" smtClean="0"/>
              <a:t>MOP[</a:t>
            </a:r>
            <a:r>
              <a:rPr lang="en-US" altLang="zh-CN" b="1" i="1" smtClean="0"/>
              <a:t>B</a:t>
            </a:r>
            <a:r>
              <a:rPr lang="en-US" altLang="zh-CN" b="1" baseline="-25000" smtClean="0"/>
              <a:t>4</a:t>
            </a:r>
            <a:r>
              <a:rPr lang="en-US" altLang="zh-CN" b="1" smtClean="0"/>
              <a:t>] = (</a:t>
            </a:r>
            <a:r>
              <a:rPr lang="en-US" altLang="zh-CN" b="1" i="1" smtClean="0"/>
              <a:t>f</a:t>
            </a:r>
            <a:r>
              <a:rPr lang="en-US" altLang="zh-CN" b="1" baseline="-25000" smtClean="0"/>
              <a:t>3</a:t>
            </a:r>
            <a:r>
              <a:rPr lang="en-US" altLang="zh-CN" b="1" smtClean="0"/>
              <a:t> </a:t>
            </a:r>
            <a:r>
              <a:rPr lang="en-US" altLang="zh-CN" sz="2000" b="1" smtClean="0">
                <a:sym typeface="Euclid Extra" pitchFamily="18" charset="2"/>
              </a:rPr>
              <a:t></a:t>
            </a:r>
            <a:r>
              <a:rPr lang="en-US" altLang="zh-CN" b="1" i="1" smtClean="0"/>
              <a:t> f</a:t>
            </a:r>
            <a:r>
              <a:rPr lang="en-US" altLang="zh-CN" b="1" baseline="-25000" smtClean="0"/>
              <a:t>1</a:t>
            </a:r>
            <a:r>
              <a:rPr lang="en-US" altLang="zh-CN" b="1" smtClean="0"/>
              <a:t>) (</a:t>
            </a:r>
            <a:r>
              <a:rPr lang="en-US" altLang="zh-CN" b="1" i="1" smtClean="0"/>
              <a:t>v</a:t>
            </a:r>
            <a:r>
              <a:rPr lang="en-US" altLang="zh-CN" b="1" baseline="-25000" smtClean="0"/>
              <a:t>ENTRY</a:t>
            </a:r>
            <a:r>
              <a:rPr lang="en-US" altLang="zh-CN" b="1" smtClean="0"/>
              <a:t>) </a:t>
            </a:r>
            <a:r>
              <a:rPr lang="en-US" altLang="zh-CN" b="1" smtClean="0">
                <a:sym typeface="Symbol" pitchFamily="18" charset="2"/>
              </a:rPr>
              <a:t></a:t>
            </a:r>
            <a:r>
              <a:rPr lang="en-US" altLang="zh-CN" b="1" smtClean="0"/>
              <a:t> (</a:t>
            </a:r>
            <a:r>
              <a:rPr lang="en-US" altLang="zh-CN" b="1" i="1" smtClean="0"/>
              <a:t>f</a:t>
            </a:r>
            <a:r>
              <a:rPr lang="en-US" altLang="zh-CN" b="1" baseline="-25000" smtClean="0"/>
              <a:t>3</a:t>
            </a:r>
            <a:r>
              <a:rPr lang="en-US" altLang="zh-CN" b="1" smtClean="0"/>
              <a:t> </a:t>
            </a:r>
            <a:r>
              <a:rPr lang="en-US" altLang="zh-CN" sz="2000" b="1" smtClean="0">
                <a:sym typeface="Euclid Extra" pitchFamily="18" charset="2"/>
              </a:rPr>
              <a:t></a:t>
            </a:r>
            <a:r>
              <a:rPr lang="en-US" altLang="zh-CN" b="1" i="1" smtClean="0"/>
              <a:t> f</a:t>
            </a:r>
            <a:r>
              <a:rPr lang="en-US" altLang="zh-CN" b="1" baseline="-25000" smtClean="0"/>
              <a:t>2</a:t>
            </a:r>
            <a:r>
              <a:rPr lang="en-US" altLang="zh-CN" b="1" smtClean="0"/>
              <a:t>) (</a:t>
            </a:r>
            <a:r>
              <a:rPr lang="en-US" altLang="zh-CN" b="1" i="1" smtClean="0"/>
              <a:t>v</a:t>
            </a:r>
            <a:r>
              <a:rPr lang="en-US" altLang="zh-CN" b="1" baseline="-25000" smtClean="0"/>
              <a:t>ENTRY</a:t>
            </a:r>
            <a:r>
              <a:rPr lang="en-US" altLang="zh-CN" b="1" smtClean="0"/>
              <a:t>)</a:t>
            </a:r>
            <a:endParaRPr lang="en-US" altLang="zh-CN" smtClean="0"/>
          </a:p>
          <a:p>
            <a:pPr lvl="1">
              <a:buFontTx/>
              <a:buNone/>
            </a:pPr>
            <a:r>
              <a:rPr lang="zh-CN" altLang="en-US" b="1" smtClean="0"/>
              <a:t>	  数据流分析框架具有分配性时，结果是一样的</a:t>
            </a:r>
          </a:p>
          <a:p>
            <a:r>
              <a:rPr lang="en-US" altLang="zh-CN" b="1" smtClean="0"/>
              <a:t>MFP </a:t>
            </a:r>
            <a:r>
              <a:rPr lang="zh-CN" altLang="en-US" b="1" smtClean="0">
                <a:sym typeface="Euclid Math Two" pitchFamily="18" charset="2"/>
              </a:rPr>
              <a:t></a:t>
            </a:r>
            <a:r>
              <a:rPr lang="en-US" altLang="zh-CN" b="1" smtClean="0"/>
              <a:t> MOP </a:t>
            </a:r>
            <a:r>
              <a:rPr lang="zh-CN" altLang="en-US" b="1" smtClean="0">
                <a:sym typeface="Euclid Math Two" pitchFamily="18" charset="2"/>
              </a:rPr>
              <a:t></a:t>
            </a:r>
            <a:r>
              <a:rPr lang="zh-CN" altLang="en-US" b="1" smtClean="0"/>
              <a:t> </a:t>
            </a:r>
            <a:r>
              <a:rPr lang="en-US" altLang="zh-CN" b="1" smtClean="0"/>
              <a:t>IDEAL</a:t>
            </a:r>
            <a:endParaRPr lang="zh-CN" altLang="en-US" b="1" smtClean="0"/>
          </a:p>
        </p:txBody>
      </p:sp>
      <p:grpSp>
        <p:nvGrpSpPr>
          <p:cNvPr id="87044" name="Group 23"/>
          <p:cNvGrpSpPr>
            <a:grpSpLocks/>
          </p:cNvGrpSpPr>
          <p:nvPr/>
        </p:nvGrpSpPr>
        <p:grpSpPr bwMode="auto">
          <a:xfrm>
            <a:off x="5308600" y="1133475"/>
            <a:ext cx="3835400" cy="3448050"/>
            <a:chOff x="3240" y="754"/>
            <a:chExt cx="2416" cy="2172"/>
          </a:xfrm>
        </p:grpSpPr>
        <p:sp>
          <p:nvSpPr>
            <p:cNvPr id="87045" name="Line 6"/>
            <p:cNvSpPr>
              <a:spLocks noChangeShapeType="1"/>
            </p:cNvSpPr>
            <p:nvPr/>
          </p:nvSpPr>
          <p:spPr bwMode="auto">
            <a:xfrm>
              <a:off x="4286" y="2338"/>
              <a:ext cx="0" cy="27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7046" name="Line 7"/>
            <p:cNvSpPr>
              <a:spLocks noChangeShapeType="1"/>
            </p:cNvSpPr>
            <p:nvPr/>
          </p:nvSpPr>
          <p:spPr bwMode="auto">
            <a:xfrm flipH="1">
              <a:off x="3611" y="998"/>
              <a:ext cx="602" cy="42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7047" name="Rectangle 8"/>
            <p:cNvSpPr>
              <a:spLocks noChangeArrowheads="1"/>
            </p:cNvSpPr>
            <p:nvPr/>
          </p:nvSpPr>
          <p:spPr bwMode="auto">
            <a:xfrm>
              <a:off x="4015" y="1389"/>
              <a:ext cx="43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400" i="1"/>
                <a:t>B</a:t>
              </a:r>
              <a:r>
                <a:rPr lang="en-US" altLang="zh-CN" sz="2400" baseline="-25000"/>
                <a:t>1</a:t>
              </a:r>
              <a:endParaRPr lang="en-US" altLang="zh-CN" sz="2400"/>
            </a:p>
          </p:txBody>
        </p:sp>
        <p:sp>
          <p:nvSpPr>
            <p:cNvPr id="87048" name="Rectangle 9"/>
            <p:cNvSpPr>
              <a:spLocks noChangeArrowheads="1"/>
            </p:cNvSpPr>
            <p:nvPr/>
          </p:nvSpPr>
          <p:spPr bwMode="auto">
            <a:xfrm>
              <a:off x="3947" y="754"/>
              <a:ext cx="757" cy="2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 rIns="36000" bIns="3600"/>
            <a:lstStyle/>
            <a:p>
              <a:pPr marL="342900" indent="-342900" algn="ctr"/>
              <a:r>
                <a:rPr lang="en-US" altLang="zh-CN" sz="2400"/>
                <a:t>ENTRY</a:t>
              </a:r>
            </a:p>
          </p:txBody>
        </p:sp>
        <p:sp>
          <p:nvSpPr>
            <p:cNvPr id="87049" name="Line 10"/>
            <p:cNvSpPr>
              <a:spLocks noChangeShapeType="1"/>
            </p:cNvSpPr>
            <p:nvPr/>
          </p:nvSpPr>
          <p:spPr bwMode="auto">
            <a:xfrm>
              <a:off x="4406" y="1000"/>
              <a:ext cx="60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7050" name="Line 11"/>
            <p:cNvSpPr>
              <a:spLocks noChangeShapeType="1"/>
            </p:cNvSpPr>
            <p:nvPr/>
          </p:nvSpPr>
          <p:spPr bwMode="auto">
            <a:xfrm>
              <a:off x="3623" y="1674"/>
              <a:ext cx="60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7051" name="Line 12"/>
            <p:cNvSpPr>
              <a:spLocks noChangeShapeType="1"/>
            </p:cNvSpPr>
            <p:nvPr/>
          </p:nvSpPr>
          <p:spPr bwMode="auto">
            <a:xfrm flipH="1">
              <a:off x="4368" y="1681"/>
              <a:ext cx="60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7052" name="Rectangle 14"/>
            <p:cNvSpPr>
              <a:spLocks noChangeArrowheads="1"/>
            </p:cNvSpPr>
            <p:nvPr/>
          </p:nvSpPr>
          <p:spPr bwMode="auto">
            <a:xfrm>
              <a:off x="3909" y="2102"/>
              <a:ext cx="756" cy="2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 rIns="36000" bIns="3600"/>
            <a:lstStyle/>
            <a:p>
              <a:pPr marL="342900" indent="-342900"/>
              <a:endParaRPr lang="zh-CN" altLang="en-US"/>
            </a:p>
          </p:txBody>
        </p:sp>
        <p:sp>
          <p:nvSpPr>
            <p:cNvPr id="87053" name="Rectangle 15"/>
            <p:cNvSpPr>
              <a:spLocks noChangeArrowheads="1"/>
            </p:cNvSpPr>
            <p:nvPr/>
          </p:nvSpPr>
          <p:spPr bwMode="auto">
            <a:xfrm>
              <a:off x="3240" y="1428"/>
              <a:ext cx="757" cy="2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 rIns="36000" bIns="3600"/>
            <a:lstStyle/>
            <a:p>
              <a:pPr marL="342900" indent="-342900"/>
              <a:endParaRPr lang="zh-CN" altLang="en-US"/>
            </a:p>
          </p:txBody>
        </p:sp>
        <p:sp>
          <p:nvSpPr>
            <p:cNvPr id="87054" name="Rectangle 13"/>
            <p:cNvSpPr>
              <a:spLocks noChangeArrowheads="1"/>
            </p:cNvSpPr>
            <p:nvPr/>
          </p:nvSpPr>
          <p:spPr bwMode="auto">
            <a:xfrm>
              <a:off x="3916" y="2617"/>
              <a:ext cx="757" cy="2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 rIns="36000" bIns="3600"/>
            <a:lstStyle/>
            <a:p>
              <a:pPr marL="342900" indent="-342900"/>
              <a:endParaRPr lang="zh-CN" altLang="en-US"/>
            </a:p>
          </p:txBody>
        </p:sp>
        <p:sp>
          <p:nvSpPr>
            <p:cNvPr id="87055" name="Rectangle 17"/>
            <p:cNvSpPr>
              <a:spLocks noChangeArrowheads="1"/>
            </p:cNvSpPr>
            <p:nvPr/>
          </p:nvSpPr>
          <p:spPr bwMode="auto">
            <a:xfrm>
              <a:off x="4718" y="2568"/>
              <a:ext cx="43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400" i="1"/>
                <a:t>B</a:t>
              </a:r>
              <a:r>
                <a:rPr lang="en-US" altLang="zh-CN" sz="2400" baseline="-25000"/>
                <a:t>4</a:t>
              </a:r>
              <a:endParaRPr lang="en-US" altLang="zh-CN" sz="2400"/>
            </a:p>
          </p:txBody>
        </p:sp>
        <p:sp>
          <p:nvSpPr>
            <p:cNvPr id="87056" name="Rectangle 18"/>
            <p:cNvSpPr>
              <a:spLocks noChangeArrowheads="1"/>
            </p:cNvSpPr>
            <p:nvPr/>
          </p:nvSpPr>
          <p:spPr bwMode="auto">
            <a:xfrm>
              <a:off x="4695" y="2024"/>
              <a:ext cx="430"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r>
                <a:rPr lang="en-US" altLang="zh-CN" sz="2400" i="1"/>
                <a:t>B</a:t>
              </a:r>
              <a:r>
                <a:rPr lang="en-US" altLang="zh-CN" sz="2400" baseline="-25000"/>
                <a:t>3</a:t>
              </a:r>
              <a:endParaRPr lang="en-US" altLang="zh-CN" sz="2400"/>
            </a:p>
          </p:txBody>
        </p:sp>
        <p:sp>
          <p:nvSpPr>
            <p:cNvPr id="87057" name="Rectangle 16"/>
            <p:cNvSpPr>
              <a:spLocks noChangeArrowheads="1"/>
            </p:cNvSpPr>
            <p:nvPr/>
          </p:nvSpPr>
          <p:spPr bwMode="auto">
            <a:xfrm>
              <a:off x="4468" y="1427"/>
              <a:ext cx="756" cy="2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 rIns="36000" bIns="3600"/>
            <a:lstStyle/>
            <a:p>
              <a:pPr marL="342900" indent="-342900"/>
              <a:endParaRPr lang="zh-CN" altLang="en-US"/>
            </a:p>
          </p:txBody>
        </p:sp>
        <p:sp>
          <p:nvSpPr>
            <p:cNvPr id="87058" name="Rectangle 19"/>
            <p:cNvSpPr>
              <a:spLocks noChangeArrowheads="1"/>
            </p:cNvSpPr>
            <p:nvPr/>
          </p:nvSpPr>
          <p:spPr bwMode="auto">
            <a:xfrm>
              <a:off x="5226" y="1344"/>
              <a:ext cx="43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2</a:t>
              </a:r>
              <a:endParaRPr lang="en-US" altLang="zh-CN"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12835">
                                            <p:txEl>
                                              <p:pRg st="5" end="5"/>
                                            </p:txEl>
                                          </p:spTgt>
                                        </p:tgtEl>
                                        <p:attrNameLst>
                                          <p:attrName>style.visibility</p:attrName>
                                        </p:attrNameLst>
                                      </p:cBhvr>
                                      <p:to>
                                        <p:strVal val="visible"/>
                                      </p:to>
                                    </p:set>
                                    <p:animEffect transition="in" filter="box(in)">
                                      <p:cBhvr>
                                        <p:cTn id="7" dur="500"/>
                                        <p:tgtEl>
                                          <p:spTgt spid="1912835">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912835">
                                            <p:txEl>
                                              <p:pRg st="6" end="6"/>
                                            </p:txEl>
                                          </p:spTgt>
                                        </p:tgtEl>
                                        <p:attrNameLst>
                                          <p:attrName>style.visibility</p:attrName>
                                        </p:attrNameLst>
                                      </p:cBhvr>
                                      <p:to>
                                        <p:strVal val="visible"/>
                                      </p:to>
                                    </p:set>
                                    <p:animEffect transition="in" filter="box(in)">
                                      <p:cBhvr>
                                        <p:cTn id="10" dur="500"/>
                                        <p:tgtEl>
                                          <p:spTgt spid="1912835">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912835">
                                            <p:txEl>
                                              <p:pRg st="7" end="7"/>
                                            </p:txEl>
                                          </p:spTgt>
                                        </p:tgtEl>
                                        <p:attrNameLst>
                                          <p:attrName>style.visibility</p:attrName>
                                        </p:attrNameLst>
                                      </p:cBhvr>
                                      <p:to>
                                        <p:strVal val="visible"/>
                                      </p:to>
                                    </p:set>
                                    <p:animEffect transition="in" filter="box(in)">
                                      <p:cBhvr>
                                        <p:cTn id="13" dur="500"/>
                                        <p:tgtEl>
                                          <p:spTgt spid="1912835">
                                            <p:txEl>
                                              <p:pRg st="7" end="7"/>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912835">
                                            <p:txEl>
                                              <p:pRg st="8" end="8"/>
                                            </p:txEl>
                                          </p:spTgt>
                                        </p:tgtEl>
                                        <p:attrNameLst>
                                          <p:attrName>style.visibility</p:attrName>
                                        </p:attrNameLst>
                                      </p:cBhvr>
                                      <p:to>
                                        <p:strVal val="visible"/>
                                      </p:to>
                                    </p:set>
                                    <p:animEffect transition="in" filter="box(in)">
                                      <p:cBhvr>
                                        <p:cTn id="18" dur="500"/>
                                        <p:tgtEl>
                                          <p:spTgt spid="1912835">
                                            <p:txEl>
                                              <p:pRg st="8" end="8"/>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912835">
                                            <p:txEl>
                                              <p:pRg st="9" end="9"/>
                                            </p:txEl>
                                          </p:spTgt>
                                        </p:tgtEl>
                                        <p:attrNameLst>
                                          <p:attrName>style.visibility</p:attrName>
                                        </p:attrNameLst>
                                      </p:cBhvr>
                                      <p:to>
                                        <p:strVal val="visible"/>
                                      </p:to>
                                    </p:set>
                                    <p:animEffect transition="in" filter="box(in)">
                                      <p:cBhvr>
                                        <p:cTn id="23" dur="500"/>
                                        <p:tgtEl>
                                          <p:spTgt spid="19128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4</a:t>
            </a:r>
            <a:r>
              <a:rPr lang="en-US" altLang="zh-CN" b="1" smtClean="0">
                <a:latin typeface="宋体" pitchFamily="2" charset="-122"/>
                <a:ea typeface="黑体" pitchFamily="2" charset="-122"/>
              </a:rPr>
              <a:t>  </a:t>
            </a:r>
            <a:r>
              <a:rPr lang="zh-CN" altLang="en-US" b="1" smtClean="0">
                <a:latin typeface="宋体" pitchFamily="2" charset="-122"/>
              </a:rPr>
              <a:t>常  量  传  播</a:t>
            </a:r>
          </a:p>
        </p:txBody>
      </p:sp>
      <p:sp>
        <p:nvSpPr>
          <p:cNvPr id="1914883" name="Rectangle 3"/>
          <p:cNvSpPr>
            <a:spLocks noGrp="1" noChangeArrowheads="1"/>
          </p:cNvSpPr>
          <p:nvPr>
            <p:ph idx="1"/>
          </p:nvPr>
        </p:nvSpPr>
        <p:spPr>
          <a:xfrm>
            <a:off x="287338" y="1438275"/>
            <a:ext cx="8564562" cy="5181600"/>
          </a:xfrm>
          <a:noFill/>
        </p:spPr>
        <p:txBody>
          <a:bodyPr/>
          <a:lstStyle/>
          <a:p>
            <a:pPr>
              <a:buFontTx/>
              <a:buNone/>
            </a:pPr>
            <a:r>
              <a:rPr lang="en-US" altLang="zh-CN" b="1" smtClean="0"/>
              <a:t>9.4.1 </a:t>
            </a:r>
            <a:r>
              <a:rPr lang="zh-CN" altLang="en-US" b="1" smtClean="0"/>
              <a:t>常量传播框架的数据流值</a:t>
            </a:r>
            <a:endParaRPr lang="zh-CN" altLang="en-US" smtClean="0"/>
          </a:p>
          <a:p>
            <a:r>
              <a:rPr lang="zh-CN" altLang="en-US" b="1" smtClean="0"/>
              <a:t>单个变量的数据流值半格</a:t>
            </a:r>
          </a:p>
          <a:p>
            <a:pPr lvl="1"/>
            <a:r>
              <a:rPr lang="zh-CN" altLang="en-US" b="1" smtClean="0"/>
              <a:t> 变量的类型所允许的所有常量</a:t>
            </a:r>
            <a:endParaRPr lang="zh-CN" altLang="en-US" smtClean="0"/>
          </a:p>
          <a:p>
            <a:pPr lvl="1"/>
            <a:r>
              <a:rPr lang="zh-CN" altLang="en-US" b="1" smtClean="0"/>
              <a:t> 值</a:t>
            </a:r>
            <a:r>
              <a:rPr lang="en-US" altLang="zh-CN" b="1" smtClean="0"/>
              <a:t>NAC</a:t>
            </a:r>
            <a:r>
              <a:rPr lang="zh-CN" altLang="en-US" b="1" smtClean="0"/>
              <a:t>表示不是常量</a:t>
            </a:r>
          </a:p>
          <a:p>
            <a:pPr lvl="1"/>
            <a:r>
              <a:rPr lang="zh-CN" altLang="en-US" b="1" smtClean="0"/>
              <a:t> 值</a:t>
            </a:r>
            <a:r>
              <a:rPr lang="en-US" altLang="zh-CN" b="1" smtClean="0"/>
              <a:t>UNDEF</a:t>
            </a:r>
            <a:r>
              <a:rPr lang="zh-CN" altLang="en-US" b="1" smtClean="0"/>
              <a:t>表示没有定义</a:t>
            </a:r>
          </a:p>
          <a:p>
            <a:r>
              <a:rPr lang="zh-CN" altLang="en-US" b="1" smtClean="0"/>
              <a:t>程序中各变量的</a:t>
            </a:r>
          </a:p>
          <a:p>
            <a:pPr>
              <a:buFontTx/>
              <a:buNone/>
            </a:pPr>
            <a:r>
              <a:rPr lang="zh-CN" altLang="en-US" b="1" smtClean="0"/>
              <a:t>	半格的积</a:t>
            </a:r>
          </a:p>
          <a:p>
            <a:pPr lvl="1"/>
            <a:r>
              <a:rPr lang="zh-CN" altLang="en-US" b="1" smtClean="0"/>
              <a:t>把程序中每个变量映射到</a:t>
            </a:r>
          </a:p>
          <a:p>
            <a:pPr lvl="1">
              <a:buFontTx/>
              <a:buNone/>
            </a:pPr>
            <a:r>
              <a:rPr lang="zh-CN" altLang="en-US" b="1" smtClean="0"/>
              <a:t>   该半格上的一个“值”</a:t>
            </a:r>
            <a:endParaRPr lang="zh-CN" altLang="en-US" smtClean="0"/>
          </a:p>
        </p:txBody>
      </p:sp>
      <p:grpSp>
        <p:nvGrpSpPr>
          <p:cNvPr id="88068" name="Group 40"/>
          <p:cNvGrpSpPr>
            <a:grpSpLocks/>
          </p:cNvGrpSpPr>
          <p:nvPr/>
        </p:nvGrpSpPr>
        <p:grpSpPr bwMode="auto">
          <a:xfrm>
            <a:off x="4500563" y="3716338"/>
            <a:ext cx="4319587" cy="2805112"/>
            <a:chOff x="2835" y="2341"/>
            <a:chExt cx="2721" cy="1767"/>
          </a:xfrm>
        </p:grpSpPr>
        <p:sp>
          <p:nvSpPr>
            <p:cNvPr id="88069" name="Line 21"/>
            <p:cNvSpPr>
              <a:spLocks noChangeShapeType="1"/>
            </p:cNvSpPr>
            <p:nvPr/>
          </p:nvSpPr>
          <p:spPr bwMode="auto">
            <a:xfrm>
              <a:off x="4212" y="2617"/>
              <a:ext cx="0" cy="482"/>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8070" name="Line 22"/>
            <p:cNvSpPr>
              <a:spLocks noChangeShapeType="1"/>
            </p:cNvSpPr>
            <p:nvPr/>
          </p:nvSpPr>
          <p:spPr bwMode="auto">
            <a:xfrm flipH="1">
              <a:off x="3419" y="2626"/>
              <a:ext cx="680" cy="47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8071" name="Rectangle 23"/>
            <p:cNvSpPr>
              <a:spLocks noChangeArrowheads="1"/>
            </p:cNvSpPr>
            <p:nvPr/>
          </p:nvSpPr>
          <p:spPr bwMode="auto">
            <a:xfrm>
              <a:off x="3769" y="2341"/>
              <a:ext cx="85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 rIns="36000" bIns="3600"/>
            <a:lstStyle/>
            <a:p>
              <a:pPr marL="342900" indent="-342900" algn="ctr"/>
              <a:r>
                <a:rPr lang="en-US" altLang="zh-CN" sz="2800"/>
                <a:t>UNDEF</a:t>
              </a:r>
            </a:p>
          </p:txBody>
        </p:sp>
        <p:sp>
          <p:nvSpPr>
            <p:cNvPr id="88072" name="Line 24"/>
            <p:cNvSpPr>
              <a:spLocks noChangeShapeType="1"/>
            </p:cNvSpPr>
            <p:nvPr/>
          </p:nvSpPr>
          <p:spPr bwMode="auto">
            <a:xfrm>
              <a:off x="4302" y="2629"/>
              <a:ext cx="681" cy="47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8073" name="Line 25"/>
            <p:cNvSpPr>
              <a:spLocks noChangeShapeType="1"/>
            </p:cNvSpPr>
            <p:nvPr/>
          </p:nvSpPr>
          <p:spPr bwMode="auto">
            <a:xfrm>
              <a:off x="3417" y="3345"/>
              <a:ext cx="680" cy="472"/>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8074" name="Line 26"/>
            <p:cNvSpPr>
              <a:spLocks noChangeShapeType="1"/>
            </p:cNvSpPr>
            <p:nvPr/>
          </p:nvSpPr>
          <p:spPr bwMode="auto">
            <a:xfrm flipH="1">
              <a:off x="4290" y="3342"/>
              <a:ext cx="681" cy="47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8075" name="Rectangle 27"/>
            <p:cNvSpPr>
              <a:spLocks noChangeArrowheads="1"/>
            </p:cNvSpPr>
            <p:nvPr/>
          </p:nvSpPr>
          <p:spPr bwMode="auto">
            <a:xfrm>
              <a:off x="3726" y="3849"/>
              <a:ext cx="85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 rIns="36000" bIns="3600"/>
            <a:lstStyle/>
            <a:p>
              <a:pPr marL="342900" indent="-342900" algn="ctr"/>
              <a:r>
                <a:rPr lang="en-US" altLang="zh-CN" sz="2800"/>
                <a:t>NAC</a:t>
              </a:r>
            </a:p>
          </p:txBody>
        </p:sp>
        <p:sp>
          <p:nvSpPr>
            <p:cNvPr id="88076" name="Rectangle 28"/>
            <p:cNvSpPr>
              <a:spLocks noChangeArrowheads="1"/>
            </p:cNvSpPr>
            <p:nvPr/>
          </p:nvSpPr>
          <p:spPr bwMode="auto">
            <a:xfrm>
              <a:off x="2835" y="3060"/>
              <a:ext cx="272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 rIns="36000" bIns="3600"/>
            <a:lstStyle/>
            <a:p>
              <a:pPr marL="342900" indent="-342900" algn="ctr"/>
              <a:r>
                <a:rPr lang="en-US" altLang="zh-CN" sz="2800"/>
                <a:t>…  </a:t>
              </a:r>
              <a:r>
                <a:rPr lang="en-US" altLang="zh-CN" sz="2800">
                  <a:sym typeface="Symbol" pitchFamily="18" charset="2"/>
                </a:rPr>
                <a:t></a:t>
              </a:r>
              <a:r>
                <a:rPr lang="en-US" altLang="zh-CN" sz="2800"/>
                <a:t>3  </a:t>
              </a:r>
              <a:r>
                <a:rPr lang="en-US" altLang="zh-CN" sz="2800">
                  <a:sym typeface="Symbol" pitchFamily="18" charset="2"/>
                </a:rPr>
                <a:t></a:t>
              </a:r>
              <a:r>
                <a:rPr lang="en-US" altLang="zh-CN" sz="2800"/>
                <a:t>2  </a:t>
              </a:r>
              <a:r>
                <a:rPr lang="en-US" altLang="zh-CN" sz="2800">
                  <a:sym typeface="Symbol" pitchFamily="18" charset="2"/>
                </a:rPr>
                <a:t></a:t>
              </a:r>
              <a:r>
                <a:rPr lang="en-US" altLang="zh-CN" sz="2800"/>
                <a:t>1  0   1   2   3  …</a:t>
              </a:r>
            </a:p>
          </p:txBody>
        </p:sp>
        <p:sp>
          <p:nvSpPr>
            <p:cNvPr id="88077" name="Line 29"/>
            <p:cNvSpPr>
              <a:spLocks noChangeShapeType="1"/>
            </p:cNvSpPr>
            <p:nvPr/>
          </p:nvSpPr>
          <p:spPr bwMode="auto">
            <a:xfrm>
              <a:off x="4196" y="3336"/>
              <a:ext cx="0" cy="482"/>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8078" name="Line 30"/>
            <p:cNvSpPr>
              <a:spLocks noChangeShapeType="1"/>
            </p:cNvSpPr>
            <p:nvPr/>
          </p:nvSpPr>
          <p:spPr bwMode="auto">
            <a:xfrm flipH="1">
              <a:off x="3021" y="2624"/>
              <a:ext cx="976" cy="46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8079" name="Line 31"/>
            <p:cNvSpPr>
              <a:spLocks noChangeShapeType="1"/>
            </p:cNvSpPr>
            <p:nvPr/>
          </p:nvSpPr>
          <p:spPr bwMode="auto">
            <a:xfrm>
              <a:off x="3007" y="3367"/>
              <a:ext cx="976" cy="46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8080" name="Line 32"/>
            <p:cNvSpPr>
              <a:spLocks noChangeShapeType="1"/>
            </p:cNvSpPr>
            <p:nvPr/>
          </p:nvSpPr>
          <p:spPr bwMode="auto">
            <a:xfrm flipH="1">
              <a:off x="4393" y="3366"/>
              <a:ext cx="976" cy="46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8081" name="Line 33"/>
            <p:cNvSpPr>
              <a:spLocks noChangeShapeType="1"/>
            </p:cNvSpPr>
            <p:nvPr/>
          </p:nvSpPr>
          <p:spPr bwMode="auto">
            <a:xfrm>
              <a:off x="4408" y="2624"/>
              <a:ext cx="977" cy="461"/>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8082" name="Line 34"/>
            <p:cNvSpPr>
              <a:spLocks noChangeShapeType="1"/>
            </p:cNvSpPr>
            <p:nvPr/>
          </p:nvSpPr>
          <p:spPr bwMode="auto">
            <a:xfrm flipH="1">
              <a:off x="3804" y="2639"/>
              <a:ext cx="341" cy="458"/>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8083" name="Line 35"/>
            <p:cNvSpPr>
              <a:spLocks noChangeShapeType="1"/>
            </p:cNvSpPr>
            <p:nvPr/>
          </p:nvSpPr>
          <p:spPr bwMode="auto">
            <a:xfrm flipH="1">
              <a:off x="4218" y="3364"/>
              <a:ext cx="340" cy="459"/>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8084" name="Line 36"/>
            <p:cNvSpPr>
              <a:spLocks noChangeShapeType="1"/>
            </p:cNvSpPr>
            <p:nvPr/>
          </p:nvSpPr>
          <p:spPr bwMode="auto">
            <a:xfrm>
              <a:off x="4247" y="2639"/>
              <a:ext cx="341" cy="458"/>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8085" name="Line 37"/>
            <p:cNvSpPr>
              <a:spLocks noChangeShapeType="1"/>
            </p:cNvSpPr>
            <p:nvPr/>
          </p:nvSpPr>
          <p:spPr bwMode="auto">
            <a:xfrm>
              <a:off x="3806" y="3352"/>
              <a:ext cx="341" cy="458"/>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14883">
                                            <p:txEl>
                                              <p:pRg st="5" end="5"/>
                                            </p:txEl>
                                          </p:spTgt>
                                        </p:tgtEl>
                                        <p:attrNameLst>
                                          <p:attrName>style.visibility</p:attrName>
                                        </p:attrNameLst>
                                      </p:cBhvr>
                                      <p:to>
                                        <p:strVal val="visible"/>
                                      </p:to>
                                    </p:set>
                                    <p:animEffect transition="in" filter="box(in)">
                                      <p:cBhvr>
                                        <p:cTn id="7" dur="500"/>
                                        <p:tgtEl>
                                          <p:spTgt spid="1914883">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914883">
                                            <p:txEl>
                                              <p:pRg st="6" end="6"/>
                                            </p:txEl>
                                          </p:spTgt>
                                        </p:tgtEl>
                                        <p:attrNameLst>
                                          <p:attrName>style.visibility</p:attrName>
                                        </p:attrNameLst>
                                      </p:cBhvr>
                                      <p:to>
                                        <p:strVal val="visible"/>
                                      </p:to>
                                    </p:set>
                                    <p:animEffect transition="in" filter="box(in)">
                                      <p:cBhvr>
                                        <p:cTn id="10" dur="500"/>
                                        <p:tgtEl>
                                          <p:spTgt spid="1914883">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914883">
                                            <p:txEl>
                                              <p:pRg st="7" end="7"/>
                                            </p:txEl>
                                          </p:spTgt>
                                        </p:tgtEl>
                                        <p:attrNameLst>
                                          <p:attrName>style.visibility</p:attrName>
                                        </p:attrNameLst>
                                      </p:cBhvr>
                                      <p:to>
                                        <p:strVal val="visible"/>
                                      </p:to>
                                    </p:set>
                                    <p:animEffect transition="in" filter="box(in)">
                                      <p:cBhvr>
                                        <p:cTn id="13" dur="500"/>
                                        <p:tgtEl>
                                          <p:spTgt spid="1914883">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914883">
                                            <p:txEl>
                                              <p:pRg st="8" end="8"/>
                                            </p:txEl>
                                          </p:spTgt>
                                        </p:tgtEl>
                                        <p:attrNameLst>
                                          <p:attrName>style.visibility</p:attrName>
                                        </p:attrNameLst>
                                      </p:cBhvr>
                                      <p:to>
                                        <p:strVal val="visible"/>
                                      </p:to>
                                    </p:set>
                                    <p:animEffect transition="in" filter="box(in)">
                                      <p:cBhvr>
                                        <p:cTn id="16" dur="500"/>
                                        <p:tgtEl>
                                          <p:spTgt spid="19148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4</a:t>
            </a:r>
            <a:r>
              <a:rPr lang="en-US" altLang="zh-CN" b="1" smtClean="0">
                <a:latin typeface="宋体" pitchFamily="2" charset="-122"/>
                <a:ea typeface="黑体" pitchFamily="2" charset="-122"/>
              </a:rPr>
              <a:t>  </a:t>
            </a:r>
            <a:r>
              <a:rPr lang="zh-CN" altLang="en-US" b="1" smtClean="0">
                <a:latin typeface="宋体" pitchFamily="2" charset="-122"/>
              </a:rPr>
              <a:t>常  量  传  播</a:t>
            </a:r>
          </a:p>
        </p:txBody>
      </p:sp>
      <p:sp>
        <p:nvSpPr>
          <p:cNvPr id="1916931" name="Rectangle 3"/>
          <p:cNvSpPr>
            <a:spLocks noGrp="1" noChangeArrowheads="1"/>
          </p:cNvSpPr>
          <p:nvPr>
            <p:ph idx="1"/>
          </p:nvPr>
        </p:nvSpPr>
        <p:spPr>
          <a:xfrm>
            <a:off x="287338" y="1438275"/>
            <a:ext cx="8709025" cy="5470525"/>
          </a:xfrm>
          <a:noFill/>
        </p:spPr>
        <p:txBody>
          <a:bodyPr/>
          <a:lstStyle/>
          <a:p>
            <a:pPr>
              <a:buFontTx/>
              <a:buNone/>
            </a:pPr>
            <a:r>
              <a:rPr lang="en-US" altLang="zh-CN" b="1" smtClean="0"/>
              <a:t>9.4.2 </a:t>
            </a:r>
            <a:r>
              <a:rPr lang="zh-CN" altLang="en-US" b="1" smtClean="0"/>
              <a:t>常量传播框架的迁移函数</a:t>
            </a:r>
            <a:endParaRPr lang="zh-CN" altLang="en-US" smtClean="0"/>
          </a:p>
          <a:p>
            <a:pPr lvl="1">
              <a:lnSpc>
                <a:spcPct val="90000"/>
              </a:lnSpc>
              <a:buFontTx/>
              <a:buNone/>
            </a:pPr>
            <a:r>
              <a:rPr lang="zh-CN" altLang="en-US" b="1" smtClean="0"/>
              <a:t>	 令</a:t>
            </a:r>
            <a:r>
              <a:rPr lang="en-US" altLang="zh-CN" b="1" i="1" smtClean="0"/>
              <a:t>f</a:t>
            </a:r>
            <a:r>
              <a:rPr lang="en-US" altLang="zh-CN" b="1" i="1" baseline="-25000" smtClean="0"/>
              <a:t>s</a:t>
            </a:r>
            <a:r>
              <a:rPr lang="zh-CN" altLang="en-US" b="1" smtClean="0"/>
              <a:t>是语句</a:t>
            </a:r>
            <a:r>
              <a:rPr lang="en-US" altLang="zh-CN" b="1" i="1" smtClean="0"/>
              <a:t>s</a:t>
            </a:r>
            <a:r>
              <a:rPr lang="zh-CN" altLang="en-US" b="1" smtClean="0"/>
              <a:t>的迁移函数，</a:t>
            </a:r>
            <a:r>
              <a:rPr lang="en-US" altLang="zh-CN" b="1" i="1" smtClean="0"/>
              <a:t>m</a:t>
            </a:r>
            <a:r>
              <a:rPr lang="en-US" altLang="zh-CN" b="1" smtClean="0">
                <a:sym typeface="Symbol" pitchFamily="18" charset="2"/>
              </a:rPr>
              <a:t></a:t>
            </a:r>
            <a:r>
              <a:rPr lang="en-US" altLang="zh-CN" b="1" smtClean="0"/>
              <a:t> = </a:t>
            </a:r>
            <a:r>
              <a:rPr lang="en-US" altLang="zh-CN" b="1" i="1" smtClean="0"/>
              <a:t>f</a:t>
            </a:r>
            <a:r>
              <a:rPr lang="en-US" altLang="zh-CN" b="1" i="1" baseline="-25000" smtClean="0"/>
              <a:t>s</a:t>
            </a:r>
            <a:r>
              <a:rPr lang="en-US" altLang="zh-CN" b="1" smtClean="0"/>
              <a:t>(</a:t>
            </a:r>
            <a:r>
              <a:rPr lang="en-US" altLang="zh-CN" b="1" i="1" smtClean="0"/>
              <a:t>m</a:t>
            </a:r>
            <a:r>
              <a:rPr lang="en-US" altLang="zh-CN" b="1" smtClean="0"/>
              <a:t>)</a:t>
            </a:r>
            <a:r>
              <a:rPr lang="zh-CN" altLang="en-US" b="1" smtClean="0"/>
              <a:t>，用</a:t>
            </a:r>
            <a:r>
              <a:rPr lang="en-US" altLang="zh-CN" b="1" i="1" smtClean="0"/>
              <a:t>m</a:t>
            </a:r>
            <a:r>
              <a:rPr lang="zh-CN" altLang="en-US" b="1" smtClean="0"/>
              <a:t>和</a:t>
            </a:r>
            <a:r>
              <a:rPr lang="en-US" altLang="zh-CN" b="1" i="1" smtClean="0"/>
              <a:t>m</a:t>
            </a:r>
            <a:r>
              <a:rPr lang="en-US" altLang="zh-CN" b="1" smtClean="0">
                <a:sym typeface="Symbol" pitchFamily="18" charset="2"/>
              </a:rPr>
              <a:t></a:t>
            </a:r>
            <a:r>
              <a:rPr lang="zh-CN" altLang="en-US" b="1" smtClean="0"/>
              <a:t>之</a:t>
            </a:r>
            <a:endParaRPr lang="en-US" altLang="zh-CN" b="1" smtClean="0">
              <a:sym typeface="Symbol" pitchFamily="18" charset="2"/>
            </a:endParaRPr>
          </a:p>
          <a:p>
            <a:pPr lvl="1">
              <a:lnSpc>
                <a:spcPct val="90000"/>
              </a:lnSpc>
              <a:buFontTx/>
              <a:buNone/>
            </a:pPr>
            <a:r>
              <a:rPr lang="zh-CN" altLang="en-US" b="1" smtClean="0"/>
              <a:t>间的联系来表达</a:t>
            </a:r>
            <a:r>
              <a:rPr lang="en-US" altLang="zh-CN" b="1" i="1" smtClean="0"/>
              <a:t>f</a:t>
            </a:r>
            <a:r>
              <a:rPr lang="en-US" altLang="zh-CN" b="1" i="1" baseline="-25000" smtClean="0"/>
              <a:t>s </a:t>
            </a:r>
            <a:r>
              <a:rPr lang="en-US" altLang="zh-CN" b="1" smtClean="0"/>
              <a:t>(</a:t>
            </a:r>
            <a:r>
              <a:rPr lang="en-US" altLang="zh-CN" b="1" i="1" smtClean="0"/>
              <a:t>m</a:t>
            </a:r>
            <a:r>
              <a:rPr lang="zh-CN" altLang="en-US" b="1" smtClean="0"/>
              <a:t>是变量到“值”的映射</a:t>
            </a:r>
            <a:r>
              <a:rPr lang="en-US" altLang="zh-CN" b="1" smtClean="0"/>
              <a:t>)</a:t>
            </a:r>
          </a:p>
          <a:p>
            <a:pPr lvl="1">
              <a:lnSpc>
                <a:spcPct val="90000"/>
              </a:lnSpc>
              <a:buFontTx/>
              <a:buNone/>
            </a:pPr>
            <a:r>
              <a:rPr lang="en-US" altLang="zh-CN" b="1" smtClean="0"/>
              <a:t>(1) </a:t>
            </a:r>
            <a:r>
              <a:rPr lang="zh-CN" altLang="en-US" b="1" smtClean="0"/>
              <a:t>如果</a:t>
            </a:r>
            <a:r>
              <a:rPr lang="en-US" altLang="zh-CN" b="1" i="1" smtClean="0"/>
              <a:t>s</a:t>
            </a:r>
            <a:r>
              <a:rPr lang="zh-CN" altLang="en-US" b="1" smtClean="0"/>
              <a:t>不是赋值语句，则</a:t>
            </a:r>
            <a:r>
              <a:rPr lang="en-US" altLang="zh-CN" b="1" i="1" smtClean="0"/>
              <a:t>f</a:t>
            </a:r>
            <a:r>
              <a:rPr lang="en-US" altLang="zh-CN" b="1" i="1" baseline="-25000" smtClean="0"/>
              <a:t>s</a:t>
            </a:r>
            <a:r>
              <a:rPr lang="zh-CN" altLang="en-US" b="1" smtClean="0"/>
              <a:t>是恒等函数</a:t>
            </a:r>
            <a:endParaRPr lang="zh-CN" altLang="en-US" smtClean="0"/>
          </a:p>
          <a:p>
            <a:pPr lvl="1">
              <a:lnSpc>
                <a:spcPct val="90000"/>
              </a:lnSpc>
              <a:buFontTx/>
              <a:buNone/>
            </a:pPr>
            <a:r>
              <a:rPr lang="en-US" altLang="zh-CN" b="1" smtClean="0"/>
              <a:t>(2) </a:t>
            </a:r>
            <a:r>
              <a:rPr lang="zh-CN" altLang="en-US" b="1" smtClean="0"/>
              <a:t>若</a:t>
            </a:r>
            <a:r>
              <a:rPr lang="en-US" altLang="zh-CN" b="1" i="1" smtClean="0"/>
              <a:t>s</a:t>
            </a:r>
            <a:r>
              <a:rPr lang="zh-CN" altLang="en-US" b="1" smtClean="0"/>
              <a:t>对变量</a:t>
            </a:r>
            <a:r>
              <a:rPr lang="en-US" altLang="zh-CN" b="1" i="1" smtClean="0"/>
              <a:t>x</a:t>
            </a:r>
            <a:r>
              <a:rPr lang="zh-CN" altLang="en-US" b="1" smtClean="0"/>
              <a:t>赋值，则对所有</a:t>
            </a:r>
            <a:r>
              <a:rPr lang="en-US" altLang="zh-CN" b="1" i="1" smtClean="0"/>
              <a:t>v </a:t>
            </a:r>
            <a:r>
              <a:rPr lang="en-US" altLang="zh-CN" b="1" smtClean="0">
                <a:sym typeface="Symbol" pitchFamily="18" charset="2"/>
              </a:rPr>
              <a:t></a:t>
            </a:r>
            <a:r>
              <a:rPr lang="en-US" altLang="zh-CN" b="1" smtClean="0"/>
              <a:t> </a:t>
            </a:r>
            <a:r>
              <a:rPr lang="en-US" altLang="zh-CN" b="1" i="1" smtClean="0"/>
              <a:t>x</a:t>
            </a:r>
            <a:r>
              <a:rPr lang="zh-CN" altLang="en-US" b="1" smtClean="0"/>
              <a:t>，</a:t>
            </a:r>
            <a:r>
              <a:rPr lang="en-US" altLang="zh-CN" b="1" i="1" smtClean="0"/>
              <a:t>m</a:t>
            </a:r>
            <a:r>
              <a:rPr lang="en-US" altLang="zh-CN" b="1" smtClean="0">
                <a:sym typeface="Symbol" pitchFamily="18" charset="2"/>
              </a:rPr>
              <a:t></a:t>
            </a:r>
            <a:r>
              <a:rPr lang="en-US" altLang="zh-CN" b="1" smtClean="0"/>
              <a:t>(</a:t>
            </a:r>
            <a:r>
              <a:rPr lang="en-US" altLang="zh-CN" b="1" i="1" smtClean="0"/>
              <a:t>v</a:t>
            </a:r>
            <a:r>
              <a:rPr lang="en-US" altLang="zh-CN" b="1" smtClean="0"/>
              <a:t>) =</a:t>
            </a:r>
            <a:r>
              <a:rPr lang="en-US" altLang="zh-CN" b="1" i="1" smtClean="0"/>
              <a:t> m</a:t>
            </a:r>
            <a:r>
              <a:rPr lang="en-US" altLang="zh-CN" b="1" smtClean="0"/>
              <a:t>(</a:t>
            </a:r>
            <a:r>
              <a:rPr lang="en-US" altLang="zh-CN" b="1" i="1" smtClean="0"/>
              <a:t>v</a:t>
            </a:r>
            <a:r>
              <a:rPr lang="en-US" altLang="zh-CN" b="1" smtClean="0"/>
              <a:t>)</a:t>
            </a:r>
            <a:r>
              <a:rPr lang="zh-CN" altLang="en-US" b="1" smtClean="0"/>
              <a:t>，</a:t>
            </a:r>
          </a:p>
          <a:p>
            <a:pPr lvl="1">
              <a:lnSpc>
                <a:spcPct val="90000"/>
              </a:lnSpc>
              <a:buFontTx/>
              <a:buNone/>
            </a:pPr>
            <a:r>
              <a:rPr lang="zh-CN" altLang="en-US" b="1" smtClean="0"/>
              <a:t>再看</a:t>
            </a:r>
            <a:r>
              <a:rPr lang="en-US" altLang="zh-CN" b="1" i="1" smtClean="0"/>
              <a:t>m</a:t>
            </a:r>
            <a:r>
              <a:rPr lang="en-US" altLang="zh-CN" b="1" smtClean="0">
                <a:sym typeface="Symbol" pitchFamily="18" charset="2"/>
              </a:rPr>
              <a:t></a:t>
            </a:r>
            <a:r>
              <a:rPr lang="en-US" altLang="zh-CN" b="1" smtClean="0"/>
              <a:t>(</a:t>
            </a:r>
            <a:r>
              <a:rPr lang="en-US" altLang="zh-CN" b="1" i="1" smtClean="0"/>
              <a:t>x</a:t>
            </a:r>
            <a:r>
              <a:rPr lang="en-US" altLang="zh-CN" b="1" smtClean="0"/>
              <a:t>)</a:t>
            </a:r>
            <a:r>
              <a:rPr lang="zh-CN" altLang="en-US" b="1" smtClean="0"/>
              <a:t>：</a:t>
            </a:r>
          </a:p>
          <a:p>
            <a:pPr lvl="1">
              <a:lnSpc>
                <a:spcPct val="90000"/>
              </a:lnSpc>
            </a:pPr>
            <a:r>
              <a:rPr lang="zh-CN" altLang="en-US" b="1" smtClean="0"/>
              <a:t>若</a:t>
            </a:r>
            <a:r>
              <a:rPr lang="en-US" altLang="zh-CN" b="1" i="1" smtClean="0"/>
              <a:t>s</a:t>
            </a:r>
            <a:r>
              <a:rPr lang="zh-CN" altLang="en-US" b="1" smtClean="0"/>
              <a:t>的右部是一个常量</a:t>
            </a:r>
            <a:r>
              <a:rPr lang="en-US" altLang="zh-CN" b="1" i="1" smtClean="0"/>
              <a:t>c</a:t>
            </a:r>
            <a:r>
              <a:rPr lang="zh-CN" altLang="en-US" b="1" smtClean="0"/>
              <a:t>，则</a:t>
            </a:r>
            <a:r>
              <a:rPr lang="en-US" altLang="zh-CN" b="1" i="1" smtClean="0"/>
              <a:t>m</a:t>
            </a:r>
            <a:r>
              <a:rPr lang="en-US" altLang="zh-CN" b="1" smtClean="0">
                <a:sym typeface="Symbol" pitchFamily="18" charset="2"/>
              </a:rPr>
              <a:t></a:t>
            </a:r>
            <a:r>
              <a:rPr lang="en-US" altLang="zh-CN" b="1" smtClean="0"/>
              <a:t>(</a:t>
            </a:r>
            <a:r>
              <a:rPr lang="en-US" altLang="zh-CN" b="1" i="1" smtClean="0"/>
              <a:t>x</a:t>
            </a:r>
            <a:r>
              <a:rPr lang="en-US" altLang="zh-CN" b="1" smtClean="0"/>
              <a:t>) = </a:t>
            </a:r>
            <a:r>
              <a:rPr lang="en-US" altLang="zh-CN" b="1" i="1" smtClean="0"/>
              <a:t>c</a:t>
            </a:r>
            <a:endParaRPr lang="en-US" altLang="zh-CN" smtClean="0"/>
          </a:p>
          <a:p>
            <a:pPr lvl="1">
              <a:lnSpc>
                <a:spcPct val="90000"/>
              </a:lnSpc>
            </a:pPr>
            <a:r>
              <a:rPr lang="zh-CN" altLang="en-US" b="1" smtClean="0"/>
              <a:t>若</a:t>
            </a:r>
            <a:r>
              <a:rPr lang="en-US" altLang="zh-CN" b="1" i="1" smtClean="0"/>
              <a:t>s</a:t>
            </a:r>
            <a:r>
              <a:rPr lang="zh-CN" altLang="en-US" b="1" smtClean="0"/>
              <a:t>的右部是</a:t>
            </a:r>
            <a:r>
              <a:rPr lang="en-US" altLang="zh-CN" b="1" i="1" smtClean="0"/>
              <a:t>y</a:t>
            </a:r>
            <a:r>
              <a:rPr lang="en-US" altLang="zh-CN" b="1" smtClean="0"/>
              <a:t> + </a:t>
            </a:r>
            <a:r>
              <a:rPr lang="en-US" altLang="zh-CN" b="1" i="1" smtClean="0"/>
              <a:t>z</a:t>
            </a:r>
            <a:endParaRPr lang="en-US" altLang="zh-CN" smtClean="0"/>
          </a:p>
          <a:p>
            <a:pPr lvl="1">
              <a:lnSpc>
                <a:spcPct val="90000"/>
              </a:lnSpc>
              <a:buFontTx/>
              <a:buNone/>
            </a:pPr>
            <a:r>
              <a:rPr lang="en-US" altLang="zh-CN" b="1" i="1" smtClean="0"/>
              <a:t>	</a:t>
            </a:r>
            <a:r>
              <a:rPr lang="en-US" altLang="zh-CN" b="1" smtClean="0">
                <a:sym typeface="Symbol" pitchFamily="18" charset="2"/>
              </a:rPr>
              <a:t> </a:t>
            </a:r>
            <a:r>
              <a:rPr lang="en-US" altLang="zh-CN" b="1" i="1" smtClean="0"/>
              <a:t>m</a:t>
            </a:r>
            <a:r>
              <a:rPr lang="en-US" altLang="zh-CN" b="1" smtClean="0">
                <a:sym typeface="Symbol" pitchFamily="18" charset="2"/>
              </a:rPr>
              <a:t></a:t>
            </a:r>
            <a:r>
              <a:rPr lang="en-US" altLang="zh-CN" b="1" smtClean="0"/>
              <a:t>(</a:t>
            </a:r>
            <a:r>
              <a:rPr lang="en-US" altLang="zh-CN" b="1" i="1" smtClean="0"/>
              <a:t>x</a:t>
            </a:r>
            <a:r>
              <a:rPr lang="en-US" altLang="zh-CN" b="1" smtClean="0"/>
              <a:t>) = </a:t>
            </a:r>
            <a:r>
              <a:rPr lang="en-US" altLang="zh-CN" b="1" i="1" smtClean="0"/>
              <a:t>m</a:t>
            </a:r>
            <a:r>
              <a:rPr lang="en-US" altLang="zh-CN" b="1" smtClean="0"/>
              <a:t>(</a:t>
            </a:r>
            <a:r>
              <a:rPr lang="en-US" altLang="zh-CN" b="1" i="1" smtClean="0"/>
              <a:t>y</a:t>
            </a:r>
            <a:r>
              <a:rPr lang="en-US" altLang="zh-CN" b="1" smtClean="0"/>
              <a:t>) + </a:t>
            </a:r>
            <a:r>
              <a:rPr lang="en-US" altLang="zh-CN" b="1" i="1" smtClean="0"/>
              <a:t>m</a:t>
            </a:r>
            <a:r>
              <a:rPr lang="en-US" altLang="zh-CN" b="1" smtClean="0"/>
              <a:t>(</a:t>
            </a:r>
            <a:r>
              <a:rPr lang="en-US" altLang="zh-CN" b="1" i="1" smtClean="0"/>
              <a:t>z</a:t>
            </a:r>
            <a:r>
              <a:rPr lang="en-US" altLang="zh-CN" b="1" smtClean="0"/>
              <a:t>)</a:t>
            </a:r>
            <a:r>
              <a:rPr lang="zh-CN" altLang="en-US" b="1" smtClean="0"/>
              <a:t>，若</a:t>
            </a:r>
            <a:r>
              <a:rPr lang="en-US" altLang="zh-CN" b="1" i="1" smtClean="0"/>
              <a:t>m</a:t>
            </a:r>
            <a:r>
              <a:rPr lang="en-US" altLang="zh-CN" b="1" smtClean="0"/>
              <a:t>(</a:t>
            </a:r>
            <a:r>
              <a:rPr lang="en-US" altLang="zh-CN" b="1" i="1" smtClean="0"/>
              <a:t>y</a:t>
            </a:r>
            <a:r>
              <a:rPr lang="en-US" altLang="zh-CN" b="1" smtClean="0"/>
              <a:t>)</a:t>
            </a:r>
            <a:r>
              <a:rPr lang="zh-CN" altLang="en-US" b="1" smtClean="0"/>
              <a:t>和</a:t>
            </a:r>
            <a:r>
              <a:rPr lang="en-US" altLang="zh-CN" b="1" i="1" smtClean="0"/>
              <a:t>m</a:t>
            </a:r>
            <a:r>
              <a:rPr lang="en-US" altLang="zh-CN" b="1" smtClean="0"/>
              <a:t>(</a:t>
            </a:r>
            <a:r>
              <a:rPr lang="en-US" altLang="zh-CN" b="1" i="1" smtClean="0"/>
              <a:t>z</a:t>
            </a:r>
            <a:r>
              <a:rPr lang="en-US" altLang="zh-CN" b="1" smtClean="0"/>
              <a:t>)</a:t>
            </a:r>
            <a:r>
              <a:rPr lang="zh-CN" altLang="en-US" b="1" smtClean="0"/>
              <a:t>都是常量值</a:t>
            </a:r>
          </a:p>
          <a:p>
            <a:pPr lvl="1">
              <a:lnSpc>
                <a:spcPct val="90000"/>
              </a:lnSpc>
              <a:buFontTx/>
              <a:buNone/>
            </a:pPr>
            <a:r>
              <a:rPr lang="zh-CN" altLang="en-US" b="1" smtClean="0"/>
              <a:t>	</a:t>
            </a:r>
            <a:r>
              <a:rPr lang="en-US" altLang="zh-CN" b="1" smtClean="0">
                <a:sym typeface="Symbol" pitchFamily="18" charset="2"/>
              </a:rPr>
              <a:t> </a:t>
            </a:r>
            <a:r>
              <a:rPr lang="en-US" altLang="zh-CN" b="1" i="1" smtClean="0"/>
              <a:t>m</a:t>
            </a:r>
            <a:r>
              <a:rPr lang="en-US" altLang="zh-CN" b="1" smtClean="0">
                <a:sym typeface="Symbol" pitchFamily="18" charset="2"/>
              </a:rPr>
              <a:t></a:t>
            </a:r>
            <a:r>
              <a:rPr lang="en-US" altLang="zh-CN" b="1" smtClean="0"/>
              <a:t>(</a:t>
            </a:r>
            <a:r>
              <a:rPr lang="en-US" altLang="zh-CN" b="1" i="1" smtClean="0"/>
              <a:t>x</a:t>
            </a:r>
            <a:r>
              <a:rPr lang="en-US" altLang="zh-CN" b="1" smtClean="0"/>
              <a:t>) = NAC</a:t>
            </a:r>
            <a:r>
              <a:rPr lang="zh-CN" altLang="en-US" b="1" smtClean="0"/>
              <a:t>，若</a:t>
            </a:r>
            <a:r>
              <a:rPr lang="en-US" altLang="zh-CN" b="1" i="1" smtClean="0"/>
              <a:t>m</a:t>
            </a:r>
            <a:r>
              <a:rPr lang="en-US" altLang="zh-CN" b="1" smtClean="0"/>
              <a:t>(</a:t>
            </a:r>
            <a:r>
              <a:rPr lang="en-US" altLang="zh-CN" b="1" i="1" smtClean="0"/>
              <a:t>y</a:t>
            </a:r>
            <a:r>
              <a:rPr lang="en-US" altLang="zh-CN" b="1" smtClean="0"/>
              <a:t>)</a:t>
            </a:r>
            <a:r>
              <a:rPr lang="zh-CN" altLang="en-US" b="1" smtClean="0"/>
              <a:t>或</a:t>
            </a:r>
            <a:r>
              <a:rPr lang="en-US" altLang="zh-CN" b="1" i="1" smtClean="0"/>
              <a:t>m</a:t>
            </a:r>
            <a:r>
              <a:rPr lang="en-US" altLang="zh-CN" b="1" smtClean="0"/>
              <a:t>(</a:t>
            </a:r>
            <a:r>
              <a:rPr lang="en-US" altLang="zh-CN" b="1" i="1" smtClean="0"/>
              <a:t>z</a:t>
            </a:r>
            <a:r>
              <a:rPr lang="en-US" altLang="zh-CN" b="1" smtClean="0"/>
              <a:t>)</a:t>
            </a:r>
            <a:r>
              <a:rPr lang="zh-CN" altLang="en-US" b="1" smtClean="0"/>
              <a:t>是</a:t>
            </a:r>
            <a:r>
              <a:rPr lang="en-US" altLang="zh-CN" b="1" smtClean="0"/>
              <a:t>NAC</a:t>
            </a:r>
          </a:p>
          <a:p>
            <a:pPr lvl="1">
              <a:lnSpc>
                <a:spcPct val="90000"/>
              </a:lnSpc>
              <a:buFontTx/>
              <a:buNone/>
            </a:pPr>
            <a:r>
              <a:rPr lang="en-US" altLang="zh-CN" b="1" smtClean="0">
                <a:sym typeface="Symbol" pitchFamily="18" charset="2"/>
              </a:rPr>
              <a:t>	 </a:t>
            </a:r>
            <a:r>
              <a:rPr lang="en-US" altLang="zh-CN" b="1" i="1" smtClean="0"/>
              <a:t>m</a:t>
            </a:r>
            <a:r>
              <a:rPr lang="en-US" altLang="zh-CN" b="1" smtClean="0">
                <a:sym typeface="Symbol" pitchFamily="18" charset="2"/>
              </a:rPr>
              <a:t></a:t>
            </a:r>
            <a:r>
              <a:rPr lang="en-US" altLang="zh-CN" b="1" smtClean="0"/>
              <a:t>(</a:t>
            </a:r>
            <a:r>
              <a:rPr lang="en-US" altLang="zh-CN" b="1" i="1" smtClean="0"/>
              <a:t>x</a:t>
            </a:r>
            <a:r>
              <a:rPr lang="en-US" altLang="zh-CN" b="1" smtClean="0"/>
              <a:t>) = UNDEF</a:t>
            </a:r>
            <a:r>
              <a:rPr lang="zh-CN" altLang="en-US" b="1" smtClean="0"/>
              <a:t>， 否则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16931">
                                            <p:txEl>
                                              <p:pRg st="3" end="3"/>
                                            </p:txEl>
                                          </p:spTgt>
                                        </p:tgtEl>
                                        <p:attrNameLst>
                                          <p:attrName>style.visibility</p:attrName>
                                        </p:attrNameLst>
                                      </p:cBhvr>
                                      <p:to>
                                        <p:strVal val="visible"/>
                                      </p:to>
                                    </p:set>
                                    <p:animEffect transition="in" filter="box(in)">
                                      <p:cBhvr>
                                        <p:cTn id="7" dur="500"/>
                                        <p:tgtEl>
                                          <p:spTgt spid="191693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916931">
                                            <p:txEl>
                                              <p:pRg st="4" end="4"/>
                                            </p:txEl>
                                          </p:spTgt>
                                        </p:tgtEl>
                                        <p:attrNameLst>
                                          <p:attrName>style.visibility</p:attrName>
                                        </p:attrNameLst>
                                      </p:cBhvr>
                                      <p:to>
                                        <p:strVal val="visible"/>
                                      </p:to>
                                    </p:set>
                                    <p:animEffect transition="in" filter="box(in)">
                                      <p:cBhvr>
                                        <p:cTn id="12" dur="500"/>
                                        <p:tgtEl>
                                          <p:spTgt spid="191693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916931">
                                            <p:txEl>
                                              <p:pRg st="5" end="5"/>
                                            </p:txEl>
                                          </p:spTgt>
                                        </p:tgtEl>
                                        <p:attrNameLst>
                                          <p:attrName>style.visibility</p:attrName>
                                        </p:attrNameLst>
                                      </p:cBhvr>
                                      <p:to>
                                        <p:strVal val="visible"/>
                                      </p:to>
                                    </p:set>
                                    <p:animEffect transition="in" filter="box(in)">
                                      <p:cBhvr>
                                        <p:cTn id="17" dur="500"/>
                                        <p:tgtEl>
                                          <p:spTgt spid="191693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916931">
                                            <p:txEl>
                                              <p:pRg st="6" end="6"/>
                                            </p:txEl>
                                          </p:spTgt>
                                        </p:tgtEl>
                                        <p:attrNameLst>
                                          <p:attrName>style.visibility</p:attrName>
                                        </p:attrNameLst>
                                      </p:cBhvr>
                                      <p:to>
                                        <p:strVal val="visible"/>
                                      </p:to>
                                    </p:set>
                                    <p:animEffect transition="in" filter="box(in)">
                                      <p:cBhvr>
                                        <p:cTn id="22" dur="500"/>
                                        <p:tgtEl>
                                          <p:spTgt spid="191693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916931">
                                            <p:txEl>
                                              <p:pRg st="7" end="7"/>
                                            </p:txEl>
                                          </p:spTgt>
                                        </p:tgtEl>
                                        <p:attrNameLst>
                                          <p:attrName>style.visibility</p:attrName>
                                        </p:attrNameLst>
                                      </p:cBhvr>
                                      <p:to>
                                        <p:strVal val="visible"/>
                                      </p:to>
                                    </p:set>
                                    <p:animEffect transition="in" filter="box(in)">
                                      <p:cBhvr>
                                        <p:cTn id="27" dur="500"/>
                                        <p:tgtEl>
                                          <p:spTgt spid="1916931">
                                            <p:txEl>
                                              <p:pRg st="7" end="7"/>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1916931">
                                            <p:txEl>
                                              <p:pRg st="8" end="8"/>
                                            </p:txEl>
                                          </p:spTgt>
                                        </p:tgtEl>
                                        <p:attrNameLst>
                                          <p:attrName>style.visibility</p:attrName>
                                        </p:attrNameLst>
                                      </p:cBhvr>
                                      <p:to>
                                        <p:strVal val="visible"/>
                                      </p:to>
                                    </p:set>
                                    <p:animEffect transition="in" filter="box(in)">
                                      <p:cBhvr>
                                        <p:cTn id="30" dur="500"/>
                                        <p:tgtEl>
                                          <p:spTgt spid="1916931">
                                            <p:txEl>
                                              <p:pRg st="8" end="8"/>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1916931">
                                            <p:txEl>
                                              <p:pRg st="9" end="9"/>
                                            </p:txEl>
                                          </p:spTgt>
                                        </p:tgtEl>
                                        <p:attrNameLst>
                                          <p:attrName>style.visibility</p:attrName>
                                        </p:attrNameLst>
                                      </p:cBhvr>
                                      <p:to>
                                        <p:strVal val="visible"/>
                                      </p:to>
                                    </p:set>
                                    <p:animEffect transition="in" filter="box(in)">
                                      <p:cBhvr>
                                        <p:cTn id="33" dur="500"/>
                                        <p:tgtEl>
                                          <p:spTgt spid="1916931">
                                            <p:txEl>
                                              <p:pRg st="9" end="9"/>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1916931">
                                            <p:txEl>
                                              <p:pRg st="10" end="10"/>
                                            </p:txEl>
                                          </p:spTgt>
                                        </p:tgtEl>
                                        <p:attrNameLst>
                                          <p:attrName>style.visibility</p:attrName>
                                        </p:attrNameLst>
                                      </p:cBhvr>
                                      <p:to>
                                        <p:strVal val="visible"/>
                                      </p:to>
                                    </p:set>
                                    <p:animEffect transition="in" filter="box(in)">
                                      <p:cBhvr>
                                        <p:cTn id="36" dur="500"/>
                                        <p:tgtEl>
                                          <p:spTgt spid="19169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4</a:t>
            </a:r>
            <a:r>
              <a:rPr lang="en-US" altLang="zh-CN" b="1" smtClean="0">
                <a:latin typeface="宋体" pitchFamily="2" charset="-122"/>
                <a:ea typeface="黑体" pitchFamily="2" charset="-122"/>
              </a:rPr>
              <a:t>  </a:t>
            </a:r>
            <a:r>
              <a:rPr lang="zh-CN" altLang="en-US" b="1" smtClean="0">
                <a:latin typeface="宋体" pitchFamily="2" charset="-122"/>
              </a:rPr>
              <a:t>常  量  传  播</a:t>
            </a:r>
          </a:p>
        </p:txBody>
      </p:sp>
      <p:sp>
        <p:nvSpPr>
          <p:cNvPr id="90115" name="Rectangle 3"/>
          <p:cNvSpPr>
            <a:spLocks noGrp="1" noChangeArrowheads="1"/>
          </p:cNvSpPr>
          <p:nvPr>
            <p:ph idx="1"/>
          </p:nvPr>
        </p:nvSpPr>
        <p:spPr>
          <a:xfrm>
            <a:off x="287338" y="1438275"/>
            <a:ext cx="8564562" cy="5038725"/>
          </a:xfrm>
          <a:noFill/>
        </p:spPr>
        <p:txBody>
          <a:bodyPr/>
          <a:lstStyle/>
          <a:p>
            <a:pPr>
              <a:buFontTx/>
              <a:buNone/>
            </a:pPr>
            <a:r>
              <a:rPr lang="en-US" altLang="zh-CN" b="1" smtClean="0"/>
              <a:t>9.4.3 </a:t>
            </a:r>
            <a:r>
              <a:rPr lang="zh-CN" altLang="en-US" b="1" smtClean="0"/>
              <a:t>常量传播框架的单调性</a:t>
            </a:r>
            <a:r>
              <a:rPr lang="zh-CN" altLang="en-US" smtClean="0"/>
              <a:t> </a:t>
            </a:r>
          </a:p>
          <a:p>
            <a:pPr lvl="1">
              <a:lnSpc>
                <a:spcPct val="95000"/>
              </a:lnSpc>
              <a:buFontTx/>
              <a:buNone/>
            </a:pPr>
            <a:r>
              <a:rPr lang="en-US" altLang="zh-CN" b="1" i="1" smtClean="0">
                <a:solidFill>
                  <a:schemeClr val="folHlink"/>
                </a:solidFill>
              </a:rPr>
              <a:t>					</a:t>
            </a:r>
            <a:r>
              <a:rPr lang="en-US" altLang="zh-CN" sz="2400" b="1" i="1" smtClean="0">
                <a:solidFill>
                  <a:schemeClr val="accent1"/>
                </a:solidFill>
              </a:rPr>
              <a:t>m</a:t>
            </a:r>
            <a:r>
              <a:rPr lang="en-US" altLang="zh-CN" sz="2400" b="1" smtClean="0">
                <a:solidFill>
                  <a:schemeClr val="accent1"/>
                </a:solidFill>
              </a:rPr>
              <a:t>(</a:t>
            </a:r>
            <a:r>
              <a:rPr lang="en-US" altLang="zh-CN" sz="2400" b="1" i="1" smtClean="0">
                <a:solidFill>
                  <a:schemeClr val="accent1"/>
                </a:solidFill>
              </a:rPr>
              <a:t>y</a:t>
            </a:r>
            <a:r>
              <a:rPr lang="en-US" altLang="zh-CN" sz="2400" b="1" smtClean="0">
                <a:solidFill>
                  <a:schemeClr val="accent1"/>
                </a:solidFill>
              </a:rPr>
              <a:t>)		</a:t>
            </a:r>
            <a:r>
              <a:rPr lang="en-US" altLang="zh-CN" sz="2400" b="1" i="1" smtClean="0">
                <a:solidFill>
                  <a:schemeClr val="accent1"/>
                </a:solidFill>
              </a:rPr>
              <a:t>m</a:t>
            </a:r>
            <a:r>
              <a:rPr lang="en-US" altLang="zh-CN" sz="2400" b="1" smtClean="0">
                <a:solidFill>
                  <a:schemeClr val="accent1"/>
                </a:solidFill>
              </a:rPr>
              <a:t>(</a:t>
            </a:r>
            <a:r>
              <a:rPr lang="en-US" altLang="zh-CN" sz="2400" b="1" i="1" smtClean="0">
                <a:solidFill>
                  <a:schemeClr val="accent1"/>
                </a:solidFill>
              </a:rPr>
              <a:t>z</a:t>
            </a:r>
            <a:r>
              <a:rPr lang="en-US" altLang="zh-CN" sz="2400" b="1" smtClean="0">
                <a:solidFill>
                  <a:schemeClr val="accent1"/>
                </a:solidFill>
              </a:rPr>
              <a:t>)		</a:t>
            </a:r>
            <a:r>
              <a:rPr lang="en-US" altLang="zh-CN" sz="2400" b="1" i="1" smtClean="0">
                <a:solidFill>
                  <a:schemeClr val="accent1"/>
                </a:solidFill>
              </a:rPr>
              <a:t>m</a:t>
            </a:r>
            <a:r>
              <a:rPr lang="en-US" altLang="zh-CN" sz="2400" b="1" smtClean="0">
                <a:solidFill>
                  <a:schemeClr val="accent1"/>
                </a:solidFill>
                <a:sym typeface="Symbol" pitchFamily="18" charset="2"/>
              </a:rPr>
              <a:t></a:t>
            </a:r>
            <a:r>
              <a:rPr lang="en-US" altLang="zh-CN" sz="2400" b="1" smtClean="0">
                <a:solidFill>
                  <a:schemeClr val="accent1"/>
                </a:solidFill>
              </a:rPr>
              <a:t>(</a:t>
            </a:r>
            <a:r>
              <a:rPr lang="en-US" altLang="zh-CN" sz="2400" b="1" i="1" smtClean="0">
                <a:solidFill>
                  <a:schemeClr val="accent1"/>
                </a:solidFill>
              </a:rPr>
              <a:t>x</a:t>
            </a:r>
            <a:r>
              <a:rPr lang="en-US" altLang="zh-CN" sz="2400" b="1" smtClean="0">
                <a:solidFill>
                  <a:schemeClr val="accent1"/>
                </a:solidFill>
              </a:rPr>
              <a:t>)</a:t>
            </a:r>
          </a:p>
          <a:p>
            <a:pPr lvl="1">
              <a:lnSpc>
                <a:spcPct val="95000"/>
              </a:lnSpc>
              <a:buFontTx/>
              <a:buNone/>
            </a:pPr>
            <a:r>
              <a:rPr lang="zh-CN" altLang="en-US" sz="2400" b="1" smtClean="0">
                <a:solidFill>
                  <a:schemeClr val="accent1"/>
                </a:solidFill>
              </a:rPr>
              <a:t>							</a:t>
            </a:r>
            <a:r>
              <a:rPr lang="en-US" altLang="zh-CN" sz="2400" b="1" smtClean="0">
                <a:solidFill>
                  <a:schemeClr val="accent1"/>
                </a:solidFill>
              </a:rPr>
              <a:t>UNDEF</a:t>
            </a:r>
            <a:r>
              <a:rPr lang="en-US" altLang="zh-CN" sz="2400" smtClean="0">
                <a:solidFill>
                  <a:schemeClr val="accent1"/>
                </a:solidFill>
              </a:rPr>
              <a:t> 	</a:t>
            </a:r>
            <a:r>
              <a:rPr lang="en-US" altLang="zh-CN" sz="2400" b="1" smtClean="0">
                <a:solidFill>
                  <a:schemeClr val="accent1"/>
                </a:solidFill>
              </a:rPr>
              <a:t>UNDEF</a:t>
            </a:r>
            <a:endParaRPr lang="en-US" altLang="zh-CN" sz="2400" smtClean="0">
              <a:solidFill>
                <a:schemeClr val="accent1"/>
              </a:solidFill>
            </a:endParaRPr>
          </a:p>
          <a:p>
            <a:pPr lvl="1">
              <a:lnSpc>
                <a:spcPct val="95000"/>
              </a:lnSpc>
              <a:buFontTx/>
              <a:buNone/>
            </a:pPr>
            <a:r>
              <a:rPr lang="zh-CN" altLang="en-US" sz="2400" smtClean="0">
                <a:solidFill>
                  <a:schemeClr val="accent1"/>
                </a:solidFill>
              </a:rPr>
              <a:t>				 	</a:t>
            </a:r>
            <a:r>
              <a:rPr lang="en-US" altLang="zh-CN" sz="2400" b="1" smtClean="0">
                <a:solidFill>
                  <a:schemeClr val="accent1"/>
                </a:solidFill>
              </a:rPr>
              <a:t>UNDEF	</a:t>
            </a:r>
            <a:r>
              <a:rPr lang="en-US" altLang="zh-CN" sz="2400" b="1" i="1" smtClean="0">
                <a:solidFill>
                  <a:schemeClr val="accent1"/>
                </a:solidFill>
              </a:rPr>
              <a:t>c</a:t>
            </a:r>
            <a:r>
              <a:rPr lang="en-US" altLang="zh-CN" sz="2400" b="1" baseline="-25000" smtClean="0">
                <a:solidFill>
                  <a:schemeClr val="accent1"/>
                </a:solidFill>
              </a:rPr>
              <a:t>2</a:t>
            </a:r>
            <a:r>
              <a:rPr lang="en-US" altLang="zh-CN" sz="2400" smtClean="0">
                <a:solidFill>
                  <a:schemeClr val="accent1"/>
                </a:solidFill>
              </a:rPr>
              <a:t> 		</a:t>
            </a:r>
            <a:r>
              <a:rPr lang="en-US" altLang="zh-CN" sz="2400" b="1" smtClean="0">
                <a:solidFill>
                  <a:schemeClr val="accent1"/>
                </a:solidFill>
              </a:rPr>
              <a:t>UNDEF</a:t>
            </a:r>
          </a:p>
          <a:p>
            <a:pPr lvl="1">
              <a:lnSpc>
                <a:spcPct val="95000"/>
              </a:lnSpc>
              <a:buFontTx/>
              <a:buNone/>
            </a:pPr>
            <a:r>
              <a:rPr lang="zh-CN" altLang="en-US" sz="2400" b="1" smtClean="0">
                <a:solidFill>
                  <a:schemeClr val="accent1"/>
                </a:solidFill>
              </a:rPr>
              <a:t>							</a:t>
            </a:r>
            <a:r>
              <a:rPr lang="en-US" altLang="zh-CN" sz="2400" b="1" smtClean="0">
                <a:solidFill>
                  <a:schemeClr val="accent1"/>
                </a:solidFill>
              </a:rPr>
              <a:t>NAC		NAC</a:t>
            </a:r>
          </a:p>
          <a:p>
            <a:pPr lvl="1">
              <a:lnSpc>
                <a:spcPct val="95000"/>
              </a:lnSpc>
              <a:buFontTx/>
              <a:buNone/>
            </a:pPr>
            <a:r>
              <a:rPr lang="en-US" altLang="zh-CN" sz="2400" b="1" smtClean="0">
                <a:solidFill>
                  <a:schemeClr val="accent1"/>
                </a:solidFill>
              </a:rPr>
              <a:t>							UNDEF	UNDEF</a:t>
            </a:r>
          </a:p>
          <a:p>
            <a:pPr lvl="1">
              <a:lnSpc>
                <a:spcPct val="95000"/>
              </a:lnSpc>
              <a:buFontTx/>
              <a:buNone/>
            </a:pPr>
            <a:r>
              <a:rPr lang="en-US" altLang="zh-CN" sz="2400" b="1" smtClean="0">
                <a:solidFill>
                  <a:schemeClr val="accent1"/>
                </a:solidFill>
              </a:rPr>
              <a:t>					 </a:t>
            </a:r>
            <a:r>
              <a:rPr lang="en-US" altLang="zh-CN" sz="2400" b="1" i="1" smtClean="0">
                <a:solidFill>
                  <a:schemeClr val="accent1"/>
                </a:solidFill>
              </a:rPr>
              <a:t>c</a:t>
            </a:r>
            <a:r>
              <a:rPr lang="en-US" altLang="zh-CN" sz="2400" b="1" baseline="-25000" smtClean="0">
                <a:solidFill>
                  <a:schemeClr val="accent1"/>
                </a:solidFill>
              </a:rPr>
              <a:t>1		 </a:t>
            </a:r>
            <a:r>
              <a:rPr lang="en-US" altLang="zh-CN" sz="2400" b="1" i="1" smtClean="0">
                <a:solidFill>
                  <a:schemeClr val="accent1"/>
                </a:solidFill>
              </a:rPr>
              <a:t>c</a:t>
            </a:r>
            <a:r>
              <a:rPr lang="en-US" altLang="zh-CN" sz="2400" b="1" baseline="-25000" smtClean="0">
                <a:solidFill>
                  <a:schemeClr val="accent1"/>
                </a:solidFill>
              </a:rPr>
              <a:t>2		 </a:t>
            </a:r>
            <a:r>
              <a:rPr lang="en-US" altLang="zh-CN" sz="2400" b="1" i="1" smtClean="0">
                <a:solidFill>
                  <a:schemeClr val="accent1"/>
                </a:solidFill>
              </a:rPr>
              <a:t>c</a:t>
            </a:r>
            <a:r>
              <a:rPr lang="en-US" altLang="zh-CN" sz="2400" b="1" baseline="-25000" smtClean="0">
                <a:solidFill>
                  <a:schemeClr val="accent1"/>
                </a:solidFill>
              </a:rPr>
              <a:t>1 </a:t>
            </a:r>
            <a:r>
              <a:rPr lang="en-US" altLang="zh-CN" sz="2400" b="1" smtClean="0">
                <a:solidFill>
                  <a:schemeClr val="accent1"/>
                </a:solidFill>
              </a:rPr>
              <a:t>+ </a:t>
            </a:r>
            <a:r>
              <a:rPr lang="en-US" altLang="zh-CN" sz="2400" b="1" i="1" smtClean="0">
                <a:solidFill>
                  <a:schemeClr val="accent1"/>
                </a:solidFill>
              </a:rPr>
              <a:t>c</a:t>
            </a:r>
            <a:r>
              <a:rPr lang="en-US" altLang="zh-CN" sz="2400" b="1" baseline="-25000" smtClean="0">
                <a:solidFill>
                  <a:schemeClr val="accent1"/>
                </a:solidFill>
              </a:rPr>
              <a:t>2</a:t>
            </a:r>
          </a:p>
          <a:p>
            <a:pPr lvl="1">
              <a:lnSpc>
                <a:spcPct val="95000"/>
              </a:lnSpc>
              <a:buFontTx/>
              <a:buNone/>
            </a:pPr>
            <a:r>
              <a:rPr lang="en-US" altLang="zh-CN" sz="2400" b="1" baseline="-25000" smtClean="0">
                <a:solidFill>
                  <a:schemeClr val="accent1"/>
                </a:solidFill>
              </a:rPr>
              <a:t>							</a:t>
            </a:r>
            <a:r>
              <a:rPr lang="en-US" altLang="zh-CN" sz="2400" b="1" smtClean="0">
                <a:solidFill>
                  <a:schemeClr val="accent1"/>
                </a:solidFill>
              </a:rPr>
              <a:t>NAC		NAC</a:t>
            </a:r>
          </a:p>
          <a:p>
            <a:pPr lvl="1">
              <a:lnSpc>
                <a:spcPct val="95000"/>
              </a:lnSpc>
              <a:buFontTx/>
              <a:buNone/>
            </a:pPr>
            <a:r>
              <a:rPr lang="en-US" altLang="zh-CN" sz="2400" b="1" smtClean="0">
                <a:solidFill>
                  <a:schemeClr val="accent1"/>
                </a:solidFill>
              </a:rPr>
              <a:t>							UNDEF	NAC</a:t>
            </a:r>
          </a:p>
          <a:p>
            <a:pPr lvl="1">
              <a:lnSpc>
                <a:spcPct val="95000"/>
              </a:lnSpc>
              <a:buFontTx/>
              <a:buNone/>
            </a:pPr>
            <a:r>
              <a:rPr lang="en-US" altLang="zh-CN" sz="2400" b="1" smtClean="0">
                <a:solidFill>
                  <a:schemeClr val="accent1"/>
                </a:solidFill>
              </a:rPr>
              <a:t>					NAC		 </a:t>
            </a:r>
            <a:r>
              <a:rPr lang="en-US" altLang="zh-CN" sz="2400" b="1" i="1" smtClean="0">
                <a:solidFill>
                  <a:schemeClr val="accent1"/>
                </a:solidFill>
              </a:rPr>
              <a:t>c</a:t>
            </a:r>
            <a:r>
              <a:rPr lang="en-US" altLang="zh-CN" sz="2400" b="1" baseline="-25000" smtClean="0">
                <a:solidFill>
                  <a:schemeClr val="accent1"/>
                </a:solidFill>
              </a:rPr>
              <a:t>2		</a:t>
            </a:r>
            <a:r>
              <a:rPr lang="en-US" altLang="zh-CN" sz="2400" b="1" smtClean="0">
                <a:solidFill>
                  <a:schemeClr val="accent1"/>
                </a:solidFill>
              </a:rPr>
              <a:t>NAC</a:t>
            </a:r>
          </a:p>
          <a:p>
            <a:pPr lvl="1">
              <a:lnSpc>
                <a:spcPct val="95000"/>
              </a:lnSpc>
              <a:buFontTx/>
              <a:buNone/>
            </a:pPr>
            <a:r>
              <a:rPr lang="en-US" altLang="zh-CN" sz="2400" b="1" smtClean="0">
                <a:solidFill>
                  <a:schemeClr val="accent1"/>
                </a:solidFill>
              </a:rPr>
              <a:t>							NAC		NAC</a:t>
            </a:r>
          </a:p>
        </p:txBody>
      </p:sp>
      <p:sp>
        <p:nvSpPr>
          <p:cNvPr id="90116" name="Rectangle 5"/>
          <p:cNvSpPr>
            <a:spLocks noChangeArrowheads="1"/>
          </p:cNvSpPr>
          <p:nvPr/>
        </p:nvSpPr>
        <p:spPr bwMode="auto">
          <a:xfrm>
            <a:off x="107950" y="2168525"/>
            <a:ext cx="3600450" cy="468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2800"/>
              <a:t>(1) </a:t>
            </a:r>
            <a:r>
              <a:rPr lang="zh-CN" altLang="en-US" sz="2800"/>
              <a:t>赋值语句的形式不</a:t>
            </a:r>
          </a:p>
          <a:p>
            <a:pPr marL="342900" indent="-342900">
              <a:spcBef>
                <a:spcPct val="20000"/>
              </a:spcBef>
            </a:pPr>
            <a:r>
              <a:rPr lang="zh-CN" altLang="en-US" sz="2800"/>
              <a:t>是</a:t>
            </a:r>
            <a:r>
              <a:rPr lang="en-US" altLang="zh-CN" sz="2800" i="1"/>
              <a:t>x = y </a:t>
            </a:r>
            <a:r>
              <a:rPr lang="en-US" altLang="zh-CN" sz="2800"/>
              <a:t>+ </a:t>
            </a:r>
            <a:r>
              <a:rPr lang="en-US" altLang="zh-CN" sz="2800" i="1"/>
              <a:t>z</a:t>
            </a:r>
            <a:endParaRPr lang="zh-CN" altLang="en-US" sz="2800"/>
          </a:p>
          <a:p>
            <a:pPr marL="342900" indent="-342900">
              <a:spcBef>
                <a:spcPct val="20000"/>
              </a:spcBef>
            </a:pPr>
            <a:r>
              <a:rPr lang="en-US" altLang="zh-CN" sz="2800"/>
              <a:t>    </a:t>
            </a:r>
            <a:r>
              <a:rPr lang="en-US" altLang="zh-CN" sz="2800" i="1"/>
              <a:t>f</a:t>
            </a:r>
            <a:r>
              <a:rPr lang="en-US" altLang="zh-CN" sz="2800" i="1" baseline="-25000"/>
              <a:t>s</a:t>
            </a:r>
            <a:r>
              <a:rPr lang="zh-CN" altLang="en-US" sz="2800"/>
              <a:t>不改变</a:t>
            </a:r>
            <a:r>
              <a:rPr lang="en-US" altLang="zh-CN" sz="2800" i="1"/>
              <a:t>m</a:t>
            </a:r>
            <a:r>
              <a:rPr lang="en-US" altLang="zh-CN" sz="2800"/>
              <a:t>(</a:t>
            </a:r>
            <a:r>
              <a:rPr lang="en-US" altLang="zh-CN" sz="2800" i="1"/>
              <a:t>x</a:t>
            </a:r>
            <a:r>
              <a:rPr lang="en-US" altLang="zh-CN" sz="2800"/>
              <a:t>)</a:t>
            </a:r>
            <a:r>
              <a:rPr lang="zh-CN" altLang="en-US" sz="2800"/>
              <a:t>的值，</a:t>
            </a:r>
            <a:endParaRPr lang="en-US" altLang="zh-CN" sz="2800"/>
          </a:p>
          <a:p>
            <a:pPr marL="342900" indent="-342900">
              <a:spcBef>
                <a:spcPct val="20000"/>
              </a:spcBef>
            </a:pPr>
            <a:r>
              <a:rPr lang="zh-CN" altLang="en-US" sz="2800"/>
              <a:t>或者改变成一个常量</a:t>
            </a:r>
            <a:endParaRPr lang="zh-CN" altLang="en-US" sz="2800" b="0"/>
          </a:p>
          <a:p>
            <a:pPr marL="342900" indent="-342900">
              <a:spcBef>
                <a:spcPct val="20000"/>
              </a:spcBef>
            </a:pPr>
            <a:r>
              <a:rPr lang="zh-CN" altLang="en-US" sz="2800"/>
              <a:t>    在这些情况下，</a:t>
            </a:r>
            <a:r>
              <a:rPr lang="en-US" altLang="zh-CN" sz="2800" i="1"/>
              <a:t>f</a:t>
            </a:r>
            <a:r>
              <a:rPr lang="en-US" altLang="zh-CN" sz="2800" i="1" baseline="-25000"/>
              <a:t>s</a:t>
            </a:r>
          </a:p>
          <a:p>
            <a:pPr marL="342900" indent="-342900">
              <a:spcBef>
                <a:spcPct val="20000"/>
              </a:spcBef>
            </a:pPr>
            <a:r>
              <a:rPr lang="zh-CN" altLang="en-US" sz="2800"/>
              <a:t>肯定是单调的</a:t>
            </a:r>
          </a:p>
        </p:txBody>
      </p:sp>
      <p:sp>
        <p:nvSpPr>
          <p:cNvPr id="90117" name="Line 6"/>
          <p:cNvSpPr>
            <a:spLocks noChangeShapeType="1"/>
          </p:cNvSpPr>
          <p:nvPr/>
        </p:nvSpPr>
        <p:spPr bwMode="auto">
          <a:xfrm>
            <a:off x="3716338" y="2168525"/>
            <a:ext cx="0" cy="432117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18" name="Line 7"/>
          <p:cNvSpPr>
            <a:spLocks noChangeShapeType="1"/>
          </p:cNvSpPr>
          <p:nvPr/>
        </p:nvSpPr>
        <p:spPr bwMode="auto">
          <a:xfrm rot="5400000">
            <a:off x="6326188" y="188913"/>
            <a:ext cx="0" cy="467995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19" name="Line 10"/>
          <p:cNvSpPr>
            <a:spLocks noChangeShapeType="1"/>
          </p:cNvSpPr>
          <p:nvPr/>
        </p:nvSpPr>
        <p:spPr bwMode="auto">
          <a:xfrm rot="5400000">
            <a:off x="6326188" y="1449388"/>
            <a:ext cx="0" cy="467995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0" name="Line 11"/>
          <p:cNvSpPr>
            <a:spLocks noChangeShapeType="1"/>
          </p:cNvSpPr>
          <p:nvPr/>
        </p:nvSpPr>
        <p:spPr bwMode="auto">
          <a:xfrm rot="5400000">
            <a:off x="6326188" y="2709863"/>
            <a:ext cx="0" cy="467995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4</a:t>
            </a:r>
            <a:r>
              <a:rPr lang="en-US" altLang="zh-CN" b="1" smtClean="0">
                <a:latin typeface="宋体" pitchFamily="2" charset="-122"/>
                <a:ea typeface="黑体" pitchFamily="2" charset="-122"/>
              </a:rPr>
              <a:t>  </a:t>
            </a:r>
            <a:r>
              <a:rPr lang="zh-CN" altLang="en-US" b="1" smtClean="0">
                <a:latin typeface="宋体" pitchFamily="2" charset="-122"/>
              </a:rPr>
              <a:t>常  量  传  播</a:t>
            </a:r>
          </a:p>
        </p:txBody>
      </p:sp>
      <p:sp>
        <p:nvSpPr>
          <p:cNvPr id="91139" name="Rectangle 3"/>
          <p:cNvSpPr>
            <a:spLocks noGrp="1" noChangeArrowheads="1"/>
          </p:cNvSpPr>
          <p:nvPr>
            <p:ph idx="1"/>
          </p:nvPr>
        </p:nvSpPr>
        <p:spPr>
          <a:xfrm>
            <a:off x="287338" y="1438275"/>
            <a:ext cx="8564562" cy="5038725"/>
          </a:xfrm>
          <a:noFill/>
        </p:spPr>
        <p:txBody>
          <a:bodyPr/>
          <a:lstStyle/>
          <a:p>
            <a:pPr>
              <a:buFontTx/>
              <a:buNone/>
            </a:pPr>
            <a:r>
              <a:rPr lang="en-US" altLang="zh-CN" b="1" smtClean="0"/>
              <a:t>9.4.3 </a:t>
            </a:r>
            <a:r>
              <a:rPr lang="zh-CN" altLang="en-US" b="1" smtClean="0"/>
              <a:t>常量传播框架的单调性</a:t>
            </a:r>
            <a:r>
              <a:rPr lang="zh-CN" altLang="en-US" smtClean="0"/>
              <a:t> </a:t>
            </a:r>
          </a:p>
          <a:p>
            <a:pPr lvl="1">
              <a:lnSpc>
                <a:spcPct val="95000"/>
              </a:lnSpc>
              <a:buFontTx/>
              <a:buNone/>
            </a:pPr>
            <a:r>
              <a:rPr lang="en-US" altLang="zh-CN" b="1" i="1" smtClean="0"/>
              <a:t>					</a:t>
            </a:r>
            <a:r>
              <a:rPr lang="en-US" altLang="zh-CN" sz="2400" b="1" i="1" smtClean="0"/>
              <a:t>m</a:t>
            </a:r>
            <a:r>
              <a:rPr lang="en-US" altLang="zh-CN" sz="2400" b="1" smtClean="0"/>
              <a:t>(</a:t>
            </a:r>
            <a:r>
              <a:rPr lang="en-US" altLang="zh-CN" sz="2400" b="1" i="1" smtClean="0"/>
              <a:t>y</a:t>
            </a:r>
            <a:r>
              <a:rPr lang="en-US" altLang="zh-CN" sz="2400" b="1" smtClean="0"/>
              <a:t>)		</a:t>
            </a:r>
            <a:r>
              <a:rPr lang="en-US" altLang="zh-CN" sz="2400" b="1" i="1" smtClean="0"/>
              <a:t>m</a:t>
            </a:r>
            <a:r>
              <a:rPr lang="en-US" altLang="zh-CN" sz="2400" b="1" smtClean="0"/>
              <a:t>(</a:t>
            </a:r>
            <a:r>
              <a:rPr lang="en-US" altLang="zh-CN" sz="2400" b="1" i="1" smtClean="0"/>
              <a:t>z</a:t>
            </a:r>
            <a:r>
              <a:rPr lang="en-US" altLang="zh-CN" sz="2400" b="1" smtClean="0"/>
              <a:t>)		</a:t>
            </a:r>
            <a:r>
              <a:rPr lang="en-US" altLang="zh-CN" sz="2400" b="1" i="1" smtClean="0"/>
              <a:t>m</a:t>
            </a:r>
            <a:r>
              <a:rPr lang="en-US" altLang="zh-CN" sz="2400" b="1" smtClean="0">
                <a:sym typeface="Symbol" pitchFamily="18" charset="2"/>
              </a:rPr>
              <a:t></a:t>
            </a:r>
            <a:r>
              <a:rPr lang="en-US" altLang="zh-CN" sz="2400" b="1" smtClean="0"/>
              <a:t>(</a:t>
            </a:r>
            <a:r>
              <a:rPr lang="en-US" altLang="zh-CN" sz="2400" b="1" i="1" smtClean="0"/>
              <a:t>x</a:t>
            </a:r>
            <a:r>
              <a:rPr lang="en-US" altLang="zh-CN" sz="2400" b="1" smtClean="0"/>
              <a:t>)</a:t>
            </a:r>
          </a:p>
          <a:p>
            <a:pPr lvl="1">
              <a:lnSpc>
                <a:spcPct val="95000"/>
              </a:lnSpc>
              <a:buFontTx/>
              <a:buNone/>
            </a:pPr>
            <a:r>
              <a:rPr lang="zh-CN" altLang="en-US" sz="2400" b="1" smtClean="0"/>
              <a:t>							</a:t>
            </a:r>
            <a:r>
              <a:rPr lang="en-US" altLang="zh-CN" sz="2400" b="1" smtClean="0"/>
              <a:t>UNDEF</a:t>
            </a:r>
            <a:r>
              <a:rPr lang="en-US" altLang="zh-CN" sz="2400" smtClean="0"/>
              <a:t> 	</a:t>
            </a:r>
            <a:r>
              <a:rPr lang="en-US" altLang="zh-CN" sz="2400" b="1" smtClean="0"/>
              <a:t>UNDEF</a:t>
            </a:r>
            <a:endParaRPr lang="en-US" altLang="zh-CN" sz="2400" smtClean="0"/>
          </a:p>
          <a:p>
            <a:pPr lvl="1">
              <a:lnSpc>
                <a:spcPct val="95000"/>
              </a:lnSpc>
              <a:buFontTx/>
              <a:buNone/>
            </a:pPr>
            <a:r>
              <a:rPr lang="zh-CN" altLang="en-US" sz="2400" smtClean="0"/>
              <a:t>				 	</a:t>
            </a:r>
            <a:r>
              <a:rPr lang="en-US" altLang="zh-CN" sz="2400" b="1" smtClean="0"/>
              <a:t>UNDEF	</a:t>
            </a:r>
            <a:r>
              <a:rPr lang="en-US" altLang="zh-CN" sz="2400" b="1" i="1" smtClean="0"/>
              <a:t>c</a:t>
            </a:r>
            <a:r>
              <a:rPr lang="en-US" altLang="zh-CN" sz="2400" b="1" baseline="-25000" smtClean="0"/>
              <a:t>2</a:t>
            </a:r>
            <a:r>
              <a:rPr lang="en-US" altLang="zh-CN" sz="2400" smtClean="0"/>
              <a:t> 		</a:t>
            </a:r>
            <a:r>
              <a:rPr lang="en-US" altLang="zh-CN" sz="2400" b="1" smtClean="0"/>
              <a:t>UNDEF</a:t>
            </a:r>
          </a:p>
          <a:p>
            <a:pPr lvl="1">
              <a:lnSpc>
                <a:spcPct val="95000"/>
              </a:lnSpc>
              <a:buFontTx/>
              <a:buNone/>
            </a:pPr>
            <a:r>
              <a:rPr lang="zh-CN" altLang="en-US" sz="2400" b="1" smtClean="0"/>
              <a:t>							</a:t>
            </a:r>
            <a:r>
              <a:rPr lang="en-US" altLang="zh-CN" sz="2400" b="1" smtClean="0"/>
              <a:t>NAC		NAC</a:t>
            </a:r>
          </a:p>
          <a:p>
            <a:pPr lvl="1">
              <a:lnSpc>
                <a:spcPct val="95000"/>
              </a:lnSpc>
              <a:buFontTx/>
              <a:buNone/>
            </a:pPr>
            <a:r>
              <a:rPr lang="en-US" altLang="zh-CN" sz="2400" b="1" smtClean="0"/>
              <a:t>					</a:t>
            </a:r>
            <a:r>
              <a:rPr lang="en-US" altLang="zh-CN" sz="2400" b="1" smtClean="0">
                <a:solidFill>
                  <a:schemeClr val="tx2"/>
                </a:solidFill>
              </a:rPr>
              <a:t>		</a:t>
            </a:r>
            <a:r>
              <a:rPr lang="en-US" altLang="zh-CN" sz="2400" b="1" smtClean="0"/>
              <a:t>UNDEF	UNDEF</a:t>
            </a:r>
          </a:p>
          <a:p>
            <a:pPr lvl="1">
              <a:lnSpc>
                <a:spcPct val="95000"/>
              </a:lnSpc>
              <a:buFontTx/>
              <a:buNone/>
            </a:pPr>
            <a:r>
              <a:rPr lang="en-US" altLang="zh-CN" sz="2400" b="1" smtClean="0"/>
              <a:t>					 </a:t>
            </a:r>
            <a:r>
              <a:rPr lang="en-US" altLang="zh-CN" sz="2400" b="1" i="1" smtClean="0"/>
              <a:t>c</a:t>
            </a:r>
            <a:r>
              <a:rPr lang="en-US" altLang="zh-CN" sz="2400" b="1" baseline="-25000" smtClean="0"/>
              <a:t>1		 </a:t>
            </a:r>
            <a:r>
              <a:rPr lang="en-US" altLang="zh-CN" sz="2400" b="1" i="1" smtClean="0"/>
              <a:t>c</a:t>
            </a:r>
            <a:r>
              <a:rPr lang="en-US" altLang="zh-CN" sz="2400" b="1" baseline="-25000" smtClean="0"/>
              <a:t>2		 </a:t>
            </a:r>
            <a:r>
              <a:rPr lang="en-US" altLang="zh-CN" sz="2400" b="1" i="1" smtClean="0"/>
              <a:t>c</a:t>
            </a:r>
            <a:r>
              <a:rPr lang="en-US" altLang="zh-CN" sz="2400" b="1" baseline="-25000" smtClean="0"/>
              <a:t>1 </a:t>
            </a:r>
            <a:r>
              <a:rPr lang="en-US" altLang="zh-CN" sz="2400" b="1" smtClean="0"/>
              <a:t>+ </a:t>
            </a:r>
            <a:r>
              <a:rPr lang="en-US" altLang="zh-CN" sz="2400" b="1" i="1" smtClean="0"/>
              <a:t>c</a:t>
            </a:r>
            <a:r>
              <a:rPr lang="en-US" altLang="zh-CN" sz="2400" b="1" baseline="-25000" smtClean="0"/>
              <a:t>2</a:t>
            </a:r>
          </a:p>
          <a:p>
            <a:pPr lvl="1">
              <a:lnSpc>
                <a:spcPct val="95000"/>
              </a:lnSpc>
              <a:buFontTx/>
              <a:buNone/>
            </a:pPr>
            <a:r>
              <a:rPr lang="en-US" altLang="zh-CN" sz="2400" b="1" baseline="-25000" smtClean="0"/>
              <a:t>							</a:t>
            </a:r>
            <a:r>
              <a:rPr lang="en-US" altLang="zh-CN" sz="2400" b="1" smtClean="0"/>
              <a:t>NAC		NAC</a:t>
            </a:r>
          </a:p>
          <a:p>
            <a:pPr lvl="1">
              <a:lnSpc>
                <a:spcPct val="95000"/>
              </a:lnSpc>
              <a:buFontTx/>
              <a:buNone/>
            </a:pPr>
            <a:r>
              <a:rPr lang="en-US" altLang="zh-CN" sz="2400" b="1" smtClean="0"/>
              <a:t>							UNDEF	NAC</a:t>
            </a:r>
          </a:p>
          <a:p>
            <a:pPr lvl="1">
              <a:lnSpc>
                <a:spcPct val="95000"/>
              </a:lnSpc>
              <a:buFontTx/>
              <a:buNone/>
            </a:pPr>
            <a:r>
              <a:rPr lang="en-US" altLang="zh-CN" sz="2400" b="1" smtClean="0"/>
              <a:t>					NAC		 </a:t>
            </a:r>
            <a:r>
              <a:rPr lang="en-US" altLang="zh-CN" sz="2400" b="1" i="1" smtClean="0"/>
              <a:t>c</a:t>
            </a:r>
            <a:r>
              <a:rPr lang="en-US" altLang="zh-CN" sz="2400" b="1" baseline="-25000" smtClean="0"/>
              <a:t>2		</a:t>
            </a:r>
            <a:r>
              <a:rPr lang="en-US" altLang="zh-CN" sz="2400" b="1" smtClean="0"/>
              <a:t>NAC</a:t>
            </a:r>
          </a:p>
          <a:p>
            <a:pPr lvl="1">
              <a:lnSpc>
                <a:spcPct val="95000"/>
              </a:lnSpc>
              <a:buFontTx/>
              <a:buNone/>
            </a:pPr>
            <a:r>
              <a:rPr lang="en-US" altLang="zh-CN" sz="2400" b="1" smtClean="0"/>
              <a:t>							NAC		NAC</a:t>
            </a:r>
          </a:p>
        </p:txBody>
      </p:sp>
      <p:sp>
        <p:nvSpPr>
          <p:cNvPr id="91140" name="Rectangle 4"/>
          <p:cNvSpPr>
            <a:spLocks noChangeArrowheads="1"/>
          </p:cNvSpPr>
          <p:nvPr/>
        </p:nvSpPr>
        <p:spPr bwMode="auto">
          <a:xfrm>
            <a:off x="107950" y="2168525"/>
            <a:ext cx="3600450" cy="468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2800"/>
              <a:t>(1) </a:t>
            </a:r>
            <a:r>
              <a:rPr lang="zh-CN" altLang="en-US" sz="2800"/>
              <a:t>赋值语句的形式不</a:t>
            </a:r>
          </a:p>
          <a:p>
            <a:pPr marL="342900" indent="-342900">
              <a:spcBef>
                <a:spcPct val="20000"/>
              </a:spcBef>
            </a:pPr>
            <a:r>
              <a:rPr lang="zh-CN" altLang="en-US" sz="2800"/>
              <a:t>是</a:t>
            </a:r>
            <a:r>
              <a:rPr lang="en-US" altLang="zh-CN" sz="2800" i="1"/>
              <a:t>x = y </a:t>
            </a:r>
            <a:r>
              <a:rPr lang="en-US" altLang="zh-CN" sz="2800"/>
              <a:t>+ </a:t>
            </a:r>
            <a:r>
              <a:rPr lang="en-US" altLang="zh-CN" sz="2800" i="1"/>
              <a:t>z</a:t>
            </a:r>
            <a:endParaRPr lang="zh-CN" altLang="en-US" sz="2800"/>
          </a:p>
          <a:p>
            <a:pPr marL="342900" indent="-342900">
              <a:spcBef>
                <a:spcPct val="20000"/>
              </a:spcBef>
            </a:pPr>
            <a:r>
              <a:rPr lang="en-US" altLang="zh-CN" sz="2800"/>
              <a:t>    </a:t>
            </a:r>
            <a:r>
              <a:rPr lang="en-US" altLang="zh-CN" sz="2800" i="1"/>
              <a:t>f</a:t>
            </a:r>
            <a:r>
              <a:rPr lang="en-US" altLang="zh-CN" sz="2800" i="1" baseline="-25000"/>
              <a:t>s</a:t>
            </a:r>
            <a:r>
              <a:rPr lang="zh-CN" altLang="en-US" sz="2800"/>
              <a:t>不改变</a:t>
            </a:r>
            <a:r>
              <a:rPr lang="en-US" altLang="zh-CN" sz="2800" i="1"/>
              <a:t>m</a:t>
            </a:r>
            <a:r>
              <a:rPr lang="en-US" altLang="zh-CN" sz="2800"/>
              <a:t>(</a:t>
            </a:r>
            <a:r>
              <a:rPr lang="en-US" altLang="zh-CN" sz="2800" i="1"/>
              <a:t>x</a:t>
            </a:r>
            <a:r>
              <a:rPr lang="en-US" altLang="zh-CN" sz="2800"/>
              <a:t>)</a:t>
            </a:r>
            <a:r>
              <a:rPr lang="zh-CN" altLang="en-US" sz="2800"/>
              <a:t>的值，</a:t>
            </a:r>
            <a:endParaRPr lang="en-US" altLang="zh-CN" sz="2800"/>
          </a:p>
          <a:p>
            <a:pPr marL="342900" indent="-342900">
              <a:spcBef>
                <a:spcPct val="20000"/>
              </a:spcBef>
            </a:pPr>
            <a:r>
              <a:rPr lang="zh-CN" altLang="en-US" sz="2800"/>
              <a:t>或者改变成一个常量</a:t>
            </a:r>
            <a:endParaRPr lang="zh-CN" altLang="en-US" sz="2800" b="0"/>
          </a:p>
          <a:p>
            <a:pPr marL="342900" indent="-342900">
              <a:spcBef>
                <a:spcPct val="20000"/>
              </a:spcBef>
            </a:pPr>
            <a:r>
              <a:rPr lang="zh-CN" altLang="en-US" sz="2800"/>
              <a:t>    在这些情况下，</a:t>
            </a:r>
            <a:r>
              <a:rPr lang="en-US" altLang="zh-CN" sz="2800" i="1"/>
              <a:t>f</a:t>
            </a:r>
            <a:r>
              <a:rPr lang="en-US" altLang="zh-CN" sz="2800" i="1" baseline="-25000"/>
              <a:t>s</a:t>
            </a:r>
          </a:p>
          <a:p>
            <a:pPr marL="342900" indent="-342900">
              <a:spcBef>
                <a:spcPct val="20000"/>
              </a:spcBef>
            </a:pPr>
            <a:r>
              <a:rPr lang="zh-CN" altLang="en-US" sz="2800"/>
              <a:t>肯定是单调的</a:t>
            </a:r>
          </a:p>
          <a:p>
            <a:pPr marL="342900" indent="-342900">
              <a:spcBef>
                <a:spcPct val="20000"/>
              </a:spcBef>
            </a:pPr>
            <a:r>
              <a:rPr lang="en-US" altLang="zh-CN" sz="2800"/>
              <a:t>(2) </a:t>
            </a:r>
            <a:r>
              <a:rPr lang="zh-CN" altLang="en-US" sz="2800"/>
              <a:t>赋值语句的形式是</a:t>
            </a:r>
          </a:p>
          <a:p>
            <a:pPr marL="342900" indent="-342900">
              <a:spcBef>
                <a:spcPct val="20000"/>
              </a:spcBef>
            </a:pPr>
            <a:r>
              <a:rPr lang="en-US" altLang="zh-CN" sz="2800" i="1"/>
              <a:t>x = y </a:t>
            </a:r>
            <a:r>
              <a:rPr lang="en-US" altLang="zh-CN" sz="2800"/>
              <a:t>+ </a:t>
            </a:r>
            <a:r>
              <a:rPr lang="en-US" altLang="zh-CN" sz="2800" i="1"/>
              <a:t>z</a:t>
            </a:r>
            <a:endParaRPr lang="zh-CN" altLang="en-US" sz="2800"/>
          </a:p>
          <a:p>
            <a:pPr marL="342900" indent="-342900">
              <a:spcBef>
                <a:spcPct val="20000"/>
              </a:spcBef>
            </a:pPr>
            <a:r>
              <a:rPr lang="zh-CN" altLang="en-US" sz="2800"/>
              <a:t>	见右边， </a:t>
            </a:r>
            <a:r>
              <a:rPr lang="en-US" altLang="zh-CN" sz="2800" i="1"/>
              <a:t>f</a:t>
            </a:r>
            <a:r>
              <a:rPr lang="en-US" altLang="zh-CN" sz="2800" i="1" baseline="-25000"/>
              <a:t>s</a:t>
            </a:r>
            <a:r>
              <a:rPr lang="zh-CN" altLang="en-US" sz="2800"/>
              <a:t>单调</a:t>
            </a:r>
          </a:p>
        </p:txBody>
      </p:sp>
      <p:sp>
        <p:nvSpPr>
          <p:cNvPr id="91141" name="Line 5"/>
          <p:cNvSpPr>
            <a:spLocks noChangeShapeType="1"/>
          </p:cNvSpPr>
          <p:nvPr/>
        </p:nvSpPr>
        <p:spPr bwMode="auto">
          <a:xfrm>
            <a:off x="3716338" y="2168525"/>
            <a:ext cx="0" cy="43211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42" name="Line 6"/>
          <p:cNvSpPr>
            <a:spLocks noChangeShapeType="1"/>
          </p:cNvSpPr>
          <p:nvPr/>
        </p:nvSpPr>
        <p:spPr bwMode="auto">
          <a:xfrm rot="5400000">
            <a:off x="6326188" y="188913"/>
            <a:ext cx="0" cy="46799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43" name="Line 7"/>
          <p:cNvSpPr>
            <a:spLocks noChangeShapeType="1"/>
          </p:cNvSpPr>
          <p:nvPr/>
        </p:nvSpPr>
        <p:spPr bwMode="auto">
          <a:xfrm rot="5400000">
            <a:off x="6326188" y="1449388"/>
            <a:ext cx="0" cy="46799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44" name="Line 8"/>
          <p:cNvSpPr>
            <a:spLocks noChangeShapeType="1"/>
          </p:cNvSpPr>
          <p:nvPr/>
        </p:nvSpPr>
        <p:spPr bwMode="auto">
          <a:xfrm rot="5400000">
            <a:off x="6326188" y="2709863"/>
            <a:ext cx="0" cy="46799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4</a:t>
            </a:r>
            <a:r>
              <a:rPr lang="en-US" altLang="zh-CN" b="1" smtClean="0">
                <a:latin typeface="宋体" pitchFamily="2" charset="-122"/>
                <a:ea typeface="黑体" pitchFamily="2" charset="-122"/>
              </a:rPr>
              <a:t>  </a:t>
            </a:r>
            <a:r>
              <a:rPr lang="zh-CN" altLang="en-US" b="1" smtClean="0">
                <a:latin typeface="宋体" pitchFamily="2" charset="-122"/>
              </a:rPr>
              <a:t>常  量  传  播</a:t>
            </a:r>
          </a:p>
        </p:txBody>
      </p:sp>
      <p:sp>
        <p:nvSpPr>
          <p:cNvPr id="1927171" name="Rectangle 3"/>
          <p:cNvSpPr>
            <a:spLocks noGrp="1" noChangeArrowheads="1"/>
          </p:cNvSpPr>
          <p:nvPr>
            <p:ph idx="1"/>
          </p:nvPr>
        </p:nvSpPr>
        <p:spPr>
          <a:xfrm>
            <a:off x="287338" y="1438275"/>
            <a:ext cx="8564562" cy="5254625"/>
          </a:xfrm>
          <a:noFill/>
        </p:spPr>
        <p:txBody>
          <a:bodyPr/>
          <a:lstStyle/>
          <a:p>
            <a:pPr>
              <a:buFontTx/>
              <a:buNone/>
            </a:pPr>
            <a:r>
              <a:rPr lang="en-US" altLang="zh-CN" b="1" smtClean="0"/>
              <a:t>9.4.4 </a:t>
            </a:r>
            <a:r>
              <a:rPr lang="zh-CN" altLang="en-US" b="1" smtClean="0"/>
              <a:t>常量传播框架的非分配性</a:t>
            </a:r>
            <a:endParaRPr lang="zh-CN" altLang="en-US" smtClean="0"/>
          </a:p>
          <a:p>
            <a:pPr lvl="1"/>
            <a:r>
              <a:rPr lang="zh-CN" altLang="en-US" b="1" smtClean="0"/>
              <a:t>不管取什么路径，在块</a:t>
            </a:r>
            <a:r>
              <a:rPr lang="en-US" altLang="zh-CN" b="1" i="1" smtClean="0"/>
              <a:t>B</a:t>
            </a:r>
            <a:r>
              <a:rPr lang="en-US" altLang="zh-CN" b="1" baseline="-25000" smtClean="0"/>
              <a:t>3</a:t>
            </a:r>
            <a:r>
              <a:rPr lang="zh-CN" altLang="en-US" b="1" smtClean="0"/>
              <a:t>的出口，</a:t>
            </a:r>
          </a:p>
          <a:p>
            <a:pPr lvl="1">
              <a:buFontTx/>
              <a:buNone/>
            </a:pPr>
            <a:r>
              <a:rPr lang="en-US" altLang="zh-CN" b="1" smtClean="0"/>
              <a:t>	z</a:t>
            </a:r>
            <a:r>
              <a:rPr lang="zh-CN" altLang="en-US" b="1" smtClean="0"/>
              <a:t>的值是</a:t>
            </a:r>
            <a:r>
              <a:rPr lang="en-US" altLang="zh-CN" b="1" smtClean="0"/>
              <a:t>5</a:t>
            </a:r>
            <a:endParaRPr lang="zh-CN" altLang="en-US" b="1" smtClean="0"/>
          </a:p>
          <a:p>
            <a:pPr lvl="1"/>
            <a:r>
              <a:rPr lang="zh-CN" altLang="en-US" b="1" smtClean="0"/>
              <a:t>迭代算法在块</a:t>
            </a:r>
            <a:r>
              <a:rPr lang="en-US" altLang="zh-CN" b="1" i="1" smtClean="0"/>
              <a:t>B</a:t>
            </a:r>
            <a:r>
              <a:rPr lang="en-US" altLang="zh-CN" b="1" baseline="-25000" smtClean="0"/>
              <a:t>3</a:t>
            </a:r>
            <a:r>
              <a:rPr lang="zh-CN" altLang="en-US" b="1" smtClean="0"/>
              <a:t>的入口而</a:t>
            </a:r>
          </a:p>
          <a:p>
            <a:pPr lvl="1">
              <a:buFontTx/>
              <a:buNone/>
            </a:pPr>
            <a:r>
              <a:rPr lang="zh-CN" altLang="en-US" b="1" smtClean="0"/>
              <a:t>	不是出口使用汇合运算</a:t>
            </a:r>
            <a:endParaRPr lang="zh-CN" altLang="en-US" b="1" i="1" smtClean="0"/>
          </a:p>
          <a:p>
            <a:pPr lvl="1"/>
            <a:r>
              <a:rPr lang="en-US" altLang="zh-CN" b="1" i="1" smtClean="0"/>
              <a:t> f</a:t>
            </a:r>
            <a:r>
              <a:rPr lang="en-US" altLang="zh-CN" b="1" baseline="-25000" smtClean="0"/>
              <a:t>3</a:t>
            </a:r>
            <a:r>
              <a:rPr lang="en-US" altLang="zh-CN" b="1" smtClean="0"/>
              <a:t>(</a:t>
            </a:r>
            <a:r>
              <a:rPr lang="en-US" altLang="zh-CN" b="1" i="1" smtClean="0"/>
              <a:t>f</a:t>
            </a:r>
            <a:r>
              <a:rPr lang="en-US" altLang="zh-CN" b="1" baseline="-25000" smtClean="0"/>
              <a:t>1</a:t>
            </a:r>
            <a:r>
              <a:rPr lang="en-US" altLang="zh-CN" b="1" smtClean="0"/>
              <a:t>(</a:t>
            </a:r>
            <a:r>
              <a:rPr lang="en-US" altLang="zh-CN" b="1" i="1" smtClean="0"/>
              <a:t>m</a:t>
            </a:r>
            <a:r>
              <a:rPr lang="en-US" altLang="zh-CN" b="1" baseline="-25000" smtClean="0"/>
              <a:t>0</a:t>
            </a:r>
            <a:r>
              <a:rPr lang="en-US" altLang="zh-CN" b="1" smtClean="0"/>
              <a:t>) </a:t>
            </a:r>
            <a:r>
              <a:rPr lang="en-US" altLang="zh-CN" b="1" smtClean="0">
                <a:sym typeface="Symbol" pitchFamily="18" charset="2"/>
              </a:rPr>
              <a:t></a:t>
            </a:r>
            <a:r>
              <a:rPr lang="en-US" altLang="zh-CN" b="1" smtClean="0"/>
              <a:t> </a:t>
            </a:r>
            <a:r>
              <a:rPr lang="en-US" altLang="zh-CN" b="1" i="1" smtClean="0"/>
              <a:t>f</a:t>
            </a:r>
            <a:r>
              <a:rPr lang="en-US" altLang="zh-CN" b="1" baseline="-25000" smtClean="0"/>
              <a:t>2</a:t>
            </a:r>
            <a:r>
              <a:rPr lang="en-US" altLang="zh-CN" b="1" smtClean="0"/>
              <a:t>(</a:t>
            </a:r>
            <a:r>
              <a:rPr lang="en-US" altLang="zh-CN" b="1" i="1" smtClean="0"/>
              <a:t>m</a:t>
            </a:r>
            <a:r>
              <a:rPr lang="en-US" altLang="zh-CN" b="1" baseline="-25000" smtClean="0"/>
              <a:t>0</a:t>
            </a:r>
            <a:r>
              <a:rPr lang="en-US" altLang="zh-CN" b="1" smtClean="0"/>
              <a:t>)) </a:t>
            </a:r>
            <a:r>
              <a:rPr lang="zh-CN" altLang="en-US" b="1" smtClean="0">
                <a:sym typeface="Euclid Extra" pitchFamily="18" charset="2"/>
              </a:rPr>
              <a:t></a:t>
            </a:r>
          </a:p>
          <a:p>
            <a:pPr lvl="1">
              <a:buFontTx/>
              <a:buNone/>
            </a:pPr>
            <a:r>
              <a:rPr lang="en-US" altLang="zh-CN" b="1" i="1" smtClean="0"/>
              <a:t>			f</a:t>
            </a:r>
            <a:r>
              <a:rPr lang="en-US" altLang="zh-CN" b="1" baseline="-25000" smtClean="0"/>
              <a:t>3</a:t>
            </a:r>
            <a:r>
              <a:rPr lang="en-US" altLang="zh-CN" b="1" smtClean="0"/>
              <a:t>(</a:t>
            </a:r>
            <a:r>
              <a:rPr lang="en-US" altLang="zh-CN" b="1" i="1" smtClean="0"/>
              <a:t>f</a:t>
            </a:r>
            <a:r>
              <a:rPr lang="en-US" altLang="zh-CN" b="1" baseline="-25000" smtClean="0"/>
              <a:t>1</a:t>
            </a:r>
            <a:r>
              <a:rPr lang="en-US" altLang="zh-CN" b="1" smtClean="0"/>
              <a:t>(</a:t>
            </a:r>
            <a:r>
              <a:rPr lang="en-US" altLang="zh-CN" b="1" i="1" smtClean="0"/>
              <a:t>m</a:t>
            </a:r>
            <a:r>
              <a:rPr lang="en-US" altLang="zh-CN" b="1" baseline="-25000" smtClean="0"/>
              <a:t>0</a:t>
            </a:r>
            <a:r>
              <a:rPr lang="en-US" altLang="zh-CN" b="1" smtClean="0"/>
              <a:t>)) </a:t>
            </a:r>
            <a:r>
              <a:rPr lang="en-US" altLang="zh-CN" b="1" smtClean="0">
                <a:sym typeface="Symbol" pitchFamily="18" charset="2"/>
              </a:rPr>
              <a:t></a:t>
            </a:r>
            <a:r>
              <a:rPr lang="en-US" altLang="zh-CN" b="1" smtClean="0"/>
              <a:t> </a:t>
            </a:r>
            <a:r>
              <a:rPr lang="en-US" altLang="zh-CN" b="1" i="1" smtClean="0"/>
              <a:t>f</a:t>
            </a:r>
            <a:r>
              <a:rPr lang="en-US" altLang="zh-CN" b="1" baseline="-25000" smtClean="0"/>
              <a:t>3</a:t>
            </a:r>
            <a:r>
              <a:rPr lang="en-US" altLang="zh-CN" b="1" smtClean="0"/>
              <a:t>(</a:t>
            </a:r>
            <a:r>
              <a:rPr lang="en-US" altLang="zh-CN" b="1" i="1" smtClean="0"/>
              <a:t>f</a:t>
            </a:r>
            <a:r>
              <a:rPr lang="en-US" altLang="zh-CN" b="1" baseline="-25000" smtClean="0"/>
              <a:t>2</a:t>
            </a:r>
            <a:r>
              <a:rPr lang="en-US" altLang="zh-CN" b="1" smtClean="0"/>
              <a:t>(</a:t>
            </a:r>
            <a:r>
              <a:rPr lang="en-US" altLang="zh-CN" b="1" i="1" smtClean="0"/>
              <a:t>m</a:t>
            </a:r>
            <a:r>
              <a:rPr lang="en-US" altLang="zh-CN" b="1" baseline="-25000" smtClean="0"/>
              <a:t>0</a:t>
            </a:r>
            <a:r>
              <a:rPr lang="en-US" altLang="zh-CN" b="1" smtClean="0"/>
              <a:t>))</a:t>
            </a:r>
          </a:p>
          <a:p>
            <a:pPr lvl="1">
              <a:buFontTx/>
              <a:buNone/>
            </a:pPr>
            <a:r>
              <a:rPr lang="zh-CN" altLang="en-US" b="1" smtClean="0"/>
              <a:t>	不具有分配性</a:t>
            </a:r>
          </a:p>
          <a:p>
            <a:pPr lvl="1"/>
            <a:r>
              <a:rPr lang="zh-CN" altLang="en-US" b="1" smtClean="0"/>
              <a:t>算法未能发现</a:t>
            </a:r>
            <a:r>
              <a:rPr lang="en-US" altLang="zh-CN" b="1" i="1" smtClean="0"/>
              <a:t>B</a:t>
            </a:r>
            <a:r>
              <a:rPr lang="en-US" altLang="zh-CN" b="1" baseline="-25000" smtClean="0"/>
              <a:t>3</a:t>
            </a:r>
            <a:r>
              <a:rPr lang="zh-CN" altLang="en-US" b="1" smtClean="0"/>
              <a:t>出口</a:t>
            </a:r>
            <a:r>
              <a:rPr lang="en-US" altLang="zh-CN" b="1" smtClean="0"/>
              <a:t>z</a:t>
            </a:r>
            <a:r>
              <a:rPr lang="zh-CN" altLang="en-US" b="1" smtClean="0"/>
              <a:t>是</a:t>
            </a:r>
            <a:r>
              <a:rPr lang="en-US" altLang="zh-CN" b="1" smtClean="0"/>
              <a:t>5</a:t>
            </a:r>
            <a:r>
              <a:rPr lang="zh-CN" altLang="en-US" b="1" smtClean="0"/>
              <a:t>，</a:t>
            </a:r>
          </a:p>
          <a:p>
            <a:pPr lvl="1">
              <a:buFontTx/>
              <a:buNone/>
            </a:pPr>
            <a:r>
              <a:rPr lang="zh-CN" altLang="en-US" b="1" smtClean="0"/>
              <a:t>	这个结果虽不精确但安全</a:t>
            </a:r>
          </a:p>
        </p:txBody>
      </p:sp>
      <p:grpSp>
        <p:nvGrpSpPr>
          <p:cNvPr id="92164" name="Group 23"/>
          <p:cNvGrpSpPr>
            <a:grpSpLocks/>
          </p:cNvGrpSpPr>
          <p:nvPr/>
        </p:nvGrpSpPr>
        <p:grpSpPr bwMode="auto">
          <a:xfrm>
            <a:off x="5537200" y="2492375"/>
            <a:ext cx="3606800" cy="3513138"/>
            <a:chOff x="2625" y="1525"/>
            <a:chExt cx="2272" cy="2213"/>
          </a:xfrm>
        </p:grpSpPr>
        <p:sp>
          <p:nvSpPr>
            <p:cNvPr id="92165" name="Line 11"/>
            <p:cNvSpPr>
              <a:spLocks noChangeShapeType="1"/>
            </p:cNvSpPr>
            <p:nvPr/>
          </p:nvSpPr>
          <p:spPr bwMode="auto">
            <a:xfrm flipH="1">
              <a:off x="3546" y="3234"/>
              <a:ext cx="1" cy="245"/>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166" name="Line 12"/>
            <p:cNvSpPr>
              <a:spLocks noChangeShapeType="1"/>
            </p:cNvSpPr>
            <p:nvPr/>
          </p:nvSpPr>
          <p:spPr bwMode="auto">
            <a:xfrm flipH="1">
              <a:off x="3025" y="1525"/>
              <a:ext cx="538" cy="47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167" name="Rectangle 13"/>
            <p:cNvSpPr>
              <a:spLocks noChangeArrowheads="1"/>
            </p:cNvSpPr>
            <p:nvPr/>
          </p:nvSpPr>
          <p:spPr bwMode="auto">
            <a:xfrm>
              <a:off x="3288" y="1888"/>
              <a:ext cx="38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1</a:t>
              </a:r>
              <a:endParaRPr lang="en-US" altLang="zh-CN" sz="2800"/>
            </a:p>
          </p:txBody>
        </p:sp>
        <p:sp>
          <p:nvSpPr>
            <p:cNvPr id="92168" name="Line 14"/>
            <p:cNvSpPr>
              <a:spLocks noChangeShapeType="1"/>
            </p:cNvSpPr>
            <p:nvPr/>
          </p:nvSpPr>
          <p:spPr bwMode="auto">
            <a:xfrm>
              <a:off x="3583" y="1527"/>
              <a:ext cx="538" cy="47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169" name="Line 15"/>
            <p:cNvSpPr>
              <a:spLocks noChangeShapeType="1"/>
            </p:cNvSpPr>
            <p:nvPr/>
          </p:nvSpPr>
          <p:spPr bwMode="auto">
            <a:xfrm>
              <a:off x="2943" y="2464"/>
              <a:ext cx="538" cy="47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170" name="Line 16"/>
            <p:cNvSpPr>
              <a:spLocks noChangeShapeType="1"/>
            </p:cNvSpPr>
            <p:nvPr/>
          </p:nvSpPr>
          <p:spPr bwMode="auto">
            <a:xfrm flipH="1">
              <a:off x="3631" y="2459"/>
              <a:ext cx="538" cy="4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171" name="Rectangle 17"/>
            <p:cNvSpPr>
              <a:spLocks noChangeArrowheads="1"/>
            </p:cNvSpPr>
            <p:nvPr/>
          </p:nvSpPr>
          <p:spPr bwMode="auto">
            <a:xfrm>
              <a:off x="3207" y="3478"/>
              <a:ext cx="676" cy="2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3600"/>
            <a:lstStyle/>
            <a:p>
              <a:pPr marL="342900" indent="-342900" algn="ctr"/>
              <a:r>
                <a:rPr lang="en-US" altLang="zh-CN" sz="2800"/>
                <a:t>EXIT</a:t>
              </a:r>
            </a:p>
          </p:txBody>
        </p:sp>
        <p:sp>
          <p:nvSpPr>
            <p:cNvPr id="92172" name="Rectangle 18"/>
            <p:cNvSpPr>
              <a:spLocks noChangeArrowheads="1"/>
            </p:cNvSpPr>
            <p:nvPr/>
          </p:nvSpPr>
          <p:spPr bwMode="auto">
            <a:xfrm>
              <a:off x="3107" y="2957"/>
              <a:ext cx="862" cy="2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 tIns="3600" rIns="3600" bIns="3600"/>
            <a:lstStyle/>
            <a:p>
              <a:pPr marL="342900" indent="-342900" algn="ctr"/>
              <a:r>
                <a:rPr lang="en-US" altLang="zh-CN" sz="2800"/>
                <a:t>z = x + y</a:t>
              </a:r>
            </a:p>
          </p:txBody>
        </p:sp>
        <p:sp>
          <p:nvSpPr>
            <p:cNvPr id="92173" name="Rectangle 19"/>
            <p:cNvSpPr>
              <a:spLocks noChangeArrowheads="1"/>
            </p:cNvSpPr>
            <p:nvPr/>
          </p:nvSpPr>
          <p:spPr bwMode="auto">
            <a:xfrm>
              <a:off x="2625" y="2009"/>
              <a:ext cx="675" cy="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
            <a:lstStyle/>
            <a:p>
              <a:pPr marL="342900" indent="-342900" algn="ctr">
                <a:lnSpc>
                  <a:spcPct val="70000"/>
                </a:lnSpc>
              </a:pPr>
              <a:r>
                <a:rPr lang="en-US" altLang="zh-CN" sz="2800"/>
                <a:t>x = 2</a:t>
              </a:r>
            </a:p>
            <a:p>
              <a:pPr marL="342900" indent="-342900" algn="ctr">
                <a:lnSpc>
                  <a:spcPct val="70000"/>
                </a:lnSpc>
              </a:pPr>
              <a:r>
                <a:rPr lang="en-US" altLang="zh-CN" sz="2800"/>
                <a:t>y = 3</a:t>
              </a:r>
            </a:p>
          </p:txBody>
        </p:sp>
        <p:sp>
          <p:nvSpPr>
            <p:cNvPr id="92174" name="Rectangle 20"/>
            <p:cNvSpPr>
              <a:spLocks noChangeArrowheads="1"/>
            </p:cNvSpPr>
            <p:nvPr/>
          </p:nvSpPr>
          <p:spPr bwMode="auto">
            <a:xfrm>
              <a:off x="3969" y="2795"/>
              <a:ext cx="38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3</a:t>
              </a:r>
              <a:endParaRPr lang="en-US" altLang="zh-CN" sz="2800"/>
            </a:p>
          </p:txBody>
        </p:sp>
        <p:sp>
          <p:nvSpPr>
            <p:cNvPr id="92175" name="Rectangle 21"/>
            <p:cNvSpPr>
              <a:spLocks noChangeArrowheads="1"/>
            </p:cNvSpPr>
            <p:nvPr/>
          </p:nvSpPr>
          <p:spPr bwMode="auto">
            <a:xfrm>
              <a:off x="4513" y="1888"/>
              <a:ext cx="3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2</a:t>
              </a:r>
              <a:endParaRPr lang="en-US" altLang="zh-CN" sz="2800"/>
            </a:p>
          </p:txBody>
        </p:sp>
        <p:sp>
          <p:nvSpPr>
            <p:cNvPr id="92176" name="Rectangle 22"/>
            <p:cNvSpPr>
              <a:spLocks noChangeArrowheads="1"/>
            </p:cNvSpPr>
            <p:nvPr/>
          </p:nvSpPr>
          <p:spPr bwMode="auto">
            <a:xfrm>
              <a:off x="3836" y="2007"/>
              <a:ext cx="676" cy="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
            <a:lstStyle/>
            <a:p>
              <a:pPr marL="342900" indent="-342900" algn="ctr">
                <a:lnSpc>
                  <a:spcPct val="70000"/>
                </a:lnSpc>
              </a:pPr>
              <a:r>
                <a:rPr lang="en-US" altLang="zh-CN" sz="2800"/>
                <a:t>x = 3</a:t>
              </a:r>
            </a:p>
            <a:p>
              <a:pPr marL="342900" indent="-342900" algn="ctr">
                <a:lnSpc>
                  <a:spcPct val="70000"/>
                </a:lnSpc>
              </a:pPr>
              <a:r>
                <a:rPr lang="en-US" altLang="zh-CN" sz="2800"/>
                <a:t>y = 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27171">
                                            <p:txEl>
                                              <p:pRg st="3" end="3"/>
                                            </p:txEl>
                                          </p:spTgt>
                                        </p:tgtEl>
                                        <p:attrNameLst>
                                          <p:attrName>style.visibility</p:attrName>
                                        </p:attrNameLst>
                                      </p:cBhvr>
                                      <p:to>
                                        <p:strVal val="visible"/>
                                      </p:to>
                                    </p:set>
                                    <p:animEffect transition="in" filter="box(in)">
                                      <p:cBhvr>
                                        <p:cTn id="7" dur="500"/>
                                        <p:tgtEl>
                                          <p:spTgt spid="1927171">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927171">
                                            <p:txEl>
                                              <p:pRg st="4" end="4"/>
                                            </p:txEl>
                                          </p:spTgt>
                                        </p:tgtEl>
                                        <p:attrNameLst>
                                          <p:attrName>style.visibility</p:attrName>
                                        </p:attrNameLst>
                                      </p:cBhvr>
                                      <p:to>
                                        <p:strVal val="visible"/>
                                      </p:to>
                                    </p:set>
                                    <p:animEffect transition="in" filter="box(in)">
                                      <p:cBhvr>
                                        <p:cTn id="10" dur="500"/>
                                        <p:tgtEl>
                                          <p:spTgt spid="1927171">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927171">
                                            <p:txEl>
                                              <p:pRg st="5" end="5"/>
                                            </p:txEl>
                                          </p:spTgt>
                                        </p:tgtEl>
                                        <p:attrNameLst>
                                          <p:attrName>style.visibility</p:attrName>
                                        </p:attrNameLst>
                                      </p:cBhvr>
                                      <p:to>
                                        <p:strVal val="visible"/>
                                      </p:to>
                                    </p:set>
                                    <p:animEffect transition="in" filter="box(in)">
                                      <p:cBhvr>
                                        <p:cTn id="15" dur="500"/>
                                        <p:tgtEl>
                                          <p:spTgt spid="1927171">
                                            <p:txEl>
                                              <p:pRg st="5" end="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927171">
                                            <p:txEl>
                                              <p:pRg st="6" end="6"/>
                                            </p:txEl>
                                          </p:spTgt>
                                        </p:tgtEl>
                                        <p:attrNameLst>
                                          <p:attrName>style.visibility</p:attrName>
                                        </p:attrNameLst>
                                      </p:cBhvr>
                                      <p:to>
                                        <p:strVal val="visible"/>
                                      </p:to>
                                    </p:set>
                                    <p:animEffect transition="in" filter="box(in)">
                                      <p:cBhvr>
                                        <p:cTn id="18" dur="500"/>
                                        <p:tgtEl>
                                          <p:spTgt spid="1927171">
                                            <p:txEl>
                                              <p:pRg st="6" end="6"/>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927171">
                                            <p:txEl>
                                              <p:pRg st="7" end="7"/>
                                            </p:txEl>
                                          </p:spTgt>
                                        </p:tgtEl>
                                        <p:attrNameLst>
                                          <p:attrName>style.visibility</p:attrName>
                                        </p:attrNameLst>
                                      </p:cBhvr>
                                      <p:to>
                                        <p:strVal val="visible"/>
                                      </p:to>
                                    </p:set>
                                    <p:animEffect transition="in" filter="box(in)">
                                      <p:cBhvr>
                                        <p:cTn id="21" dur="500"/>
                                        <p:tgtEl>
                                          <p:spTgt spid="1927171">
                                            <p:txEl>
                                              <p:pRg st="7" end="7"/>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1927171">
                                            <p:txEl>
                                              <p:pRg st="8" end="8"/>
                                            </p:txEl>
                                          </p:spTgt>
                                        </p:tgtEl>
                                        <p:attrNameLst>
                                          <p:attrName>style.visibility</p:attrName>
                                        </p:attrNameLst>
                                      </p:cBhvr>
                                      <p:to>
                                        <p:strVal val="visible"/>
                                      </p:to>
                                    </p:set>
                                    <p:animEffect transition="in" filter="box(in)">
                                      <p:cBhvr>
                                        <p:cTn id="26" dur="500"/>
                                        <p:tgtEl>
                                          <p:spTgt spid="1927171">
                                            <p:txEl>
                                              <p:pRg st="8" end="8"/>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927171">
                                            <p:txEl>
                                              <p:pRg st="9" end="9"/>
                                            </p:txEl>
                                          </p:spTgt>
                                        </p:tgtEl>
                                        <p:attrNameLst>
                                          <p:attrName>style.visibility</p:attrName>
                                        </p:attrNameLst>
                                      </p:cBhvr>
                                      <p:to>
                                        <p:strVal val="visible"/>
                                      </p:to>
                                    </p:set>
                                    <p:animEffect transition="in" filter="box(in)">
                                      <p:cBhvr>
                                        <p:cTn id="29" dur="500"/>
                                        <p:tgtEl>
                                          <p:spTgt spid="192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9.1</a:t>
            </a:r>
            <a:r>
              <a:rPr lang="zh-CN" altLang="en-US" b="1" smtClean="0">
                <a:latin typeface="宋体" pitchFamily="2" charset="-122"/>
                <a:ea typeface="黑体" pitchFamily="2" charset="-122"/>
              </a:rPr>
              <a:t> </a:t>
            </a:r>
            <a:r>
              <a:rPr lang="zh-CN" altLang="en-US" b="1" smtClean="0"/>
              <a:t>优化的主要种类</a:t>
            </a:r>
            <a:endParaRPr lang="zh-CN" altLang="en-US" b="1" smtClean="0">
              <a:latin typeface="宋体" pitchFamily="2" charset="-122"/>
            </a:endParaRPr>
          </a:p>
        </p:txBody>
      </p:sp>
      <p:sp>
        <p:nvSpPr>
          <p:cNvPr id="10243" name="Rectangle 3"/>
          <p:cNvSpPr>
            <a:spLocks noGrp="1" noChangeArrowheads="1"/>
          </p:cNvSpPr>
          <p:nvPr>
            <p:ph idx="1"/>
          </p:nvPr>
        </p:nvSpPr>
        <p:spPr>
          <a:xfrm>
            <a:off x="287338" y="1438275"/>
            <a:ext cx="8564562" cy="5038725"/>
          </a:xfrm>
          <a:noFill/>
        </p:spPr>
        <p:txBody>
          <a:bodyPr/>
          <a:lstStyle/>
          <a:p>
            <a:pPr>
              <a:spcBef>
                <a:spcPct val="10000"/>
              </a:spcBef>
              <a:buFontTx/>
              <a:buNone/>
            </a:pPr>
            <a:r>
              <a:rPr lang="zh-CN" altLang="en-US" b="1" smtClean="0"/>
              <a:t>局部公共子表达式删除</a:t>
            </a:r>
            <a:r>
              <a:rPr lang="en-US" altLang="zh-CN" b="1" smtClean="0"/>
              <a:t>, </a:t>
            </a:r>
            <a:r>
              <a:rPr lang="zh-CN" altLang="en-US" b="1" smtClean="0"/>
              <a:t>复写传播</a:t>
            </a:r>
            <a:r>
              <a:rPr lang="en-US" altLang="zh-CN" b="1" smtClean="0"/>
              <a:t>, </a:t>
            </a:r>
            <a:r>
              <a:rPr lang="zh-CN" altLang="en-US" b="1" smtClean="0"/>
              <a:t>删除死代码</a:t>
            </a:r>
            <a:endParaRPr lang="zh-CN" altLang="en-US" b="1" i="1" smtClean="0"/>
          </a:p>
          <a:p>
            <a:pPr>
              <a:spcBef>
                <a:spcPct val="10000"/>
              </a:spcBef>
              <a:buFontTx/>
              <a:buNone/>
            </a:pPr>
            <a:r>
              <a:rPr lang="en-US" altLang="zh-CN" sz="2800" b="1" i="1" smtClean="0"/>
              <a:t>B</a:t>
            </a:r>
            <a:r>
              <a:rPr lang="en-US" altLang="zh-CN" sz="2800" b="1" baseline="-25000" smtClean="0"/>
              <a:t>5</a:t>
            </a:r>
            <a:r>
              <a:rPr lang="en-US" altLang="zh-CN" b="1" smtClean="0"/>
              <a:t>   x=a[i]; a[i]=a[j]; a[j]=x;</a:t>
            </a:r>
            <a:endParaRPr lang="zh-CN" altLang="en-US" b="1" smtClean="0"/>
          </a:p>
        </p:txBody>
      </p:sp>
      <p:sp>
        <p:nvSpPr>
          <p:cNvPr id="10244" name="Rectangle 4"/>
          <p:cNvSpPr>
            <a:spLocks noChangeArrowheads="1"/>
          </p:cNvSpPr>
          <p:nvPr/>
        </p:nvSpPr>
        <p:spPr bwMode="auto">
          <a:xfrm>
            <a:off x="990600" y="2895600"/>
            <a:ext cx="2227263" cy="3810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t</a:t>
            </a:r>
            <a:r>
              <a:rPr lang="en-US" altLang="zh-CN" sz="2800" baseline="-25000"/>
              <a:t>6</a:t>
            </a:r>
            <a:r>
              <a:rPr lang="en-US" altLang="zh-CN" sz="2800"/>
              <a:t> = 4 </a:t>
            </a:r>
            <a:r>
              <a:rPr lang="en-US" altLang="zh-CN" sz="2800">
                <a:sym typeface="Symbol" pitchFamily="18" charset="2"/>
              </a:rPr>
              <a:t></a:t>
            </a:r>
            <a:r>
              <a:rPr lang="en-US" altLang="zh-CN" sz="2800"/>
              <a:t> i</a:t>
            </a:r>
          </a:p>
          <a:p>
            <a:pPr algn="just">
              <a:lnSpc>
                <a:spcPct val="96000"/>
              </a:lnSpc>
            </a:pPr>
            <a:r>
              <a:rPr lang="en-US" altLang="zh-CN" sz="2800"/>
              <a:t>x = a[t</a:t>
            </a:r>
            <a:r>
              <a:rPr lang="en-US" altLang="zh-CN" sz="2800" baseline="-25000"/>
              <a:t>6</a:t>
            </a:r>
            <a:r>
              <a:rPr lang="en-US" altLang="zh-CN" sz="2800"/>
              <a:t>]</a:t>
            </a:r>
          </a:p>
          <a:p>
            <a:pPr algn="just">
              <a:lnSpc>
                <a:spcPct val="96000"/>
              </a:lnSpc>
            </a:pPr>
            <a:r>
              <a:rPr lang="en-US" altLang="zh-CN" sz="2800"/>
              <a:t>t</a:t>
            </a:r>
            <a:r>
              <a:rPr lang="en-US" altLang="zh-CN" sz="2800" baseline="-25000"/>
              <a:t>7</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i</a:t>
            </a:r>
            <a:r>
              <a:rPr lang="en-US" altLang="zh-CN" sz="2800"/>
              <a:t> </a:t>
            </a:r>
          </a:p>
          <a:p>
            <a:pPr algn="just">
              <a:lnSpc>
                <a:spcPct val="96000"/>
              </a:lnSpc>
            </a:pPr>
            <a:r>
              <a:rPr lang="en-US" altLang="zh-CN" sz="2800"/>
              <a:t>t</a:t>
            </a:r>
            <a:r>
              <a:rPr lang="en-US" altLang="zh-CN" sz="2800" baseline="-25000"/>
              <a:t>8</a:t>
            </a:r>
            <a:r>
              <a:rPr lang="en-US" altLang="zh-CN" sz="2800"/>
              <a:t> = 4 </a:t>
            </a:r>
            <a:r>
              <a:rPr lang="en-US" altLang="zh-CN" sz="2800">
                <a:sym typeface="Symbol" pitchFamily="18" charset="2"/>
              </a:rPr>
              <a:t></a:t>
            </a:r>
            <a:r>
              <a:rPr lang="en-US" altLang="zh-CN" sz="2800"/>
              <a:t> j</a:t>
            </a:r>
          </a:p>
          <a:p>
            <a:pPr algn="just">
              <a:lnSpc>
                <a:spcPct val="96000"/>
              </a:lnSpc>
            </a:pPr>
            <a:r>
              <a:rPr lang="en-US" altLang="zh-CN" sz="2800"/>
              <a:t>t</a:t>
            </a:r>
            <a:r>
              <a:rPr lang="en-US" altLang="zh-CN" sz="2800" baseline="-25000"/>
              <a:t>9</a:t>
            </a:r>
            <a:r>
              <a:rPr lang="en-US" altLang="zh-CN" sz="2800"/>
              <a:t> = a[t</a:t>
            </a:r>
            <a:r>
              <a:rPr lang="en-US" altLang="zh-CN" sz="2800" baseline="-25000"/>
              <a:t>8</a:t>
            </a:r>
            <a:r>
              <a:rPr lang="en-US" altLang="zh-CN" sz="2800"/>
              <a:t>]</a:t>
            </a:r>
          </a:p>
          <a:p>
            <a:pPr algn="just">
              <a:lnSpc>
                <a:spcPct val="96000"/>
              </a:lnSpc>
            </a:pPr>
            <a:r>
              <a:rPr lang="en-US" altLang="zh-CN" sz="2800"/>
              <a:t>a[</a:t>
            </a:r>
            <a:r>
              <a:rPr lang="en-US" altLang="zh-CN" sz="2800">
                <a:solidFill>
                  <a:srgbClr val="FF3399"/>
                </a:solidFill>
              </a:rPr>
              <a:t>t</a:t>
            </a:r>
            <a:r>
              <a:rPr lang="en-US" altLang="zh-CN" sz="2800" baseline="-25000">
                <a:solidFill>
                  <a:srgbClr val="FF3399"/>
                </a:solidFill>
              </a:rPr>
              <a:t>7</a:t>
            </a:r>
            <a:r>
              <a:rPr lang="en-US" altLang="zh-CN" sz="2800"/>
              <a:t>] = t</a:t>
            </a:r>
            <a:r>
              <a:rPr lang="en-US" altLang="zh-CN" sz="2800" baseline="-25000"/>
              <a:t>9</a:t>
            </a:r>
            <a:endParaRPr lang="en-US" altLang="zh-CN" sz="2800"/>
          </a:p>
          <a:p>
            <a:pPr algn="just">
              <a:lnSpc>
                <a:spcPct val="96000"/>
              </a:lnSpc>
            </a:pPr>
            <a:r>
              <a:rPr lang="en-US" altLang="zh-CN" sz="2800"/>
              <a:t>t</a:t>
            </a:r>
            <a:r>
              <a:rPr lang="en-US" altLang="zh-CN" sz="2800" baseline="-25000"/>
              <a:t>10</a:t>
            </a:r>
            <a:r>
              <a:rPr lang="en-US" altLang="zh-CN" sz="2800"/>
              <a:t> = </a:t>
            </a:r>
            <a:r>
              <a:rPr lang="en-US" altLang="zh-CN" sz="2800">
                <a:solidFill>
                  <a:srgbClr val="00FF00"/>
                </a:solidFill>
              </a:rPr>
              <a:t>4 </a:t>
            </a:r>
            <a:r>
              <a:rPr lang="en-US" altLang="zh-CN" sz="2800">
                <a:solidFill>
                  <a:srgbClr val="00FF00"/>
                </a:solidFill>
                <a:sym typeface="Symbol" pitchFamily="18" charset="2"/>
              </a:rPr>
              <a:t></a:t>
            </a:r>
            <a:r>
              <a:rPr lang="en-US" altLang="zh-CN" sz="2800">
                <a:solidFill>
                  <a:srgbClr val="00FF00"/>
                </a:solidFill>
              </a:rPr>
              <a:t> j</a:t>
            </a:r>
          </a:p>
          <a:p>
            <a:pPr algn="just">
              <a:lnSpc>
                <a:spcPct val="96000"/>
              </a:lnSpc>
            </a:pPr>
            <a:r>
              <a:rPr lang="en-US" altLang="zh-CN" sz="2800"/>
              <a:t>a[</a:t>
            </a:r>
            <a:r>
              <a:rPr lang="en-US" altLang="zh-CN" sz="2800">
                <a:solidFill>
                  <a:srgbClr val="FF3399"/>
                </a:solidFill>
              </a:rPr>
              <a:t>t</a:t>
            </a:r>
            <a:r>
              <a:rPr lang="en-US" altLang="zh-CN" sz="2800" baseline="-25000">
                <a:solidFill>
                  <a:srgbClr val="FF3399"/>
                </a:solidFill>
              </a:rPr>
              <a:t>10</a:t>
            </a:r>
            <a:r>
              <a:rPr lang="en-US" altLang="zh-CN" sz="2800"/>
              <a:t>] = x</a:t>
            </a:r>
          </a:p>
          <a:p>
            <a:pPr algn="just">
              <a:lnSpc>
                <a:spcPct val="96000"/>
              </a:lnSpc>
            </a:pPr>
            <a:r>
              <a:rPr lang="en-US" altLang="zh-CN" sz="2800"/>
              <a:t>goto </a:t>
            </a:r>
            <a:r>
              <a:rPr lang="en-US" altLang="zh-CN" sz="2800" i="1"/>
              <a:t>B</a:t>
            </a:r>
            <a:r>
              <a:rPr lang="en-US" altLang="zh-CN" sz="2800" baseline="-25000"/>
              <a:t>2</a:t>
            </a:r>
          </a:p>
        </p:txBody>
      </p:sp>
      <p:sp>
        <p:nvSpPr>
          <p:cNvPr id="10245" name="Rectangle 5"/>
          <p:cNvSpPr>
            <a:spLocks noChangeArrowheads="1"/>
          </p:cNvSpPr>
          <p:nvPr/>
        </p:nvSpPr>
        <p:spPr bwMode="auto">
          <a:xfrm>
            <a:off x="3581400" y="2895600"/>
            <a:ext cx="2227263" cy="3048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algn="just">
              <a:lnSpc>
                <a:spcPct val="96000"/>
              </a:lnSpc>
            </a:pPr>
            <a:r>
              <a:rPr lang="en-US" altLang="zh-CN" sz="2800"/>
              <a:t>t</a:t>
            </a:r>
            <a:r>
              <a:rPr lang="en-US" altLang="zh-CN" sz="2800" baseline="-25000"/>
              <a:t>6</a:t>
            </a:r>
            <a:r>
              <a:rPr lang="en-US" altLang="zh-CN" sz="2800"/>
              <a:t> = 4 </a:t>
            </a:r>
            <a:r>
              <a:rPr lang="en-US" altLang="zh-CN" sz="2800">
                <a:sym typeface="Symbol" pitchFamily="18" charset="2"/>
              </a:rPr>
              <a:t></a:t>
            </a:r>
            <a:r>
              <a:rPr lang="en-US" altLang="zh-CN" sz="2800"/>
              <a:t> i</a:t>
            </a:r>
          </a:p>
          <a:p>
            <a:pPr algn="just">
              <a:lnSpc>
                <a:spcPct val="96000"/>
              </a:lnSpc>
            </a:pPr>
            <a:r>
              <a:rPr lang="en-US" altLang="zh-CN" sz="2800"/>
              <a:t>x = a[t</a:t>
            </a:r>
            <a:r>
              <a:rPr lang="en-US" altLang="zh-CN" sz="2800" baseline="-25000"/>
              <a:t>6</a:t>
            </a:r>
            <a:r>
              <a:rPr lang="en-US" altLang="zh-CN" sz="2800"/>
              <a:t>]</a:t>
            </a:r>
          </a:p>
          <a:p>
            <a:pPr algn="just">
              <a:lnSpc>
                <a:spcPct val="96000"/>
              </a:lnSpc>
            </a:pPr>
            <a:r>
              <a:rPr lang="en-US" altLang="zh-CN" sz="2800"/>
              <a:t>t</a:t>
            </a:r>
            <a:r>
              <a:rPr lang="en-US" altLang="zh-CN" sz="2800" baseline="-25000"/>
              <a:t>8</a:t>
            </a:r>
            <a:r>
              <a:rPr lang="en-US" altLang="zh-CN" sz="2800"/>
              <a:t> = 4 </a:t>
            </a:r>
            <a:r>
              <a:rPr lang="en-US" altLang="zh-CN" sz="2800">
                <a:sym typeface="Symbol" pitchFamily="18" charset="2"/>
              </a:rPr>
              <a:t></a:t>
            </a:r>
            <a:r>
              <a:rPr lang="en-US" altLang="zh-CN" sz="2800"/>
              <a:t> j</a:t>
            </a:r>
          </a:p>
          <a:p>
            <a:pPr algn="just">
              <a:lnSpc>
                <a:spcPct val="96000"/>
              </a:lnSpc>
            </a:pPr>
            <a:r>
              <a:rPr lang="en-US" altLang="zh-CN" sz="2800"/>
              <a:t>t</a:t>
            </a:r>
            <a:r>
              <a:rPr lang="en-US" altLang="zh-CN" sz="2800" baseline="-25000"/>
              <a:t>9</a:t>
            </a:r>
            <a:r>
              <a:rPr lang="en-US" altLang="zh-CN" sz="2800"/>
              <a:t> = a[t</a:t>
            </a:r>
            <a:r>
              <a:rPr lang="en-US" altLang="zh-CN" sz="2800" baseline="-25000"/>
              <a:t>8</a:t>
            </a:r>
            <a:r>
              <a:rPr lang="en-US" altLang="zh-CN" sz="2800"/>
              <a:t>]</a:t>
            </a:r>
          </a:p>
          <a:p>
            <a:pPr algn="just">
              <a:lnSpc>
                <a:spcPct val="96000"/>
              </a:lnSpc>
            </a:pPr>
            <a:r>
              <a:rPr lang="en-US" altLang="zh-CN" sz="2800"/>
              <a:t>a[t</a:t>
            </a:r>
            <a:r>
              <a:rPr lang="en-US" altLang="zh-CN" sz="2800" baseline="-25000"/>
              <a:t>6</a:t>
            </a:r>
            <a:r>
              <a:rPr lang="en-US" altLang="zh-CN" sz="2800"/>
              <a:t>] = t</a:t>
            </a:r>
            <a:r>
              <a:rPr lang="en-US" altLang="zh-CN" sz="2800" baseline="-25000"/>
              <a:t>9</a:t>
            </a:r>
            <a:endParaRPr lang="en-US" altLang="zh-CN" sz="2800"/>
          </a:p>
          <a:p>
            <a:pPr algn="just">
              <a:lnSpc>
                <a:spcPct val="96000"/>
              </a:lnSpc>
            </a:pPr>
            <a:r>
              <a:rPr lang="en-US" altLang="zh-CN" sz="2800"/>
              <a:t>a[t</a:t>
            </a:r>
            <a:r>
              <a:rPr lang="en-US" altLang="zh-CN" sz="2800" baseline="-25000"/>
              <a:t>8</a:t>
            </a:r>
            <a:r>
              <a:rPr lang="en-US" altLang="zh-CN" sz="2800"/>
              <a:t>] = x</a:t>
            </a:r>
          </a:p>
          <a:p>
            <a:pPr algn="just">
              <a:lnSpc>
                <a:spcPct val="96000"/>
              </a:lnSpc>
            </a:pPr>
            <a:r>
              <a:rPr lang="en-US" altLang="zh-CN" sz="2800"/>
              <a:t>goto </a:t>
            </a:r>
            <a:r>
              <a:rPr lang="en-US" altLang="zh-CN" sz="2800" i="1"/>
              <a:t>B</a:t>
            </a:r>
            <a:r>
              <a:rPr lang="en-US" altLang="zh-CN" sz="2800" baseline="-25000"/>
              <a:t>2</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4</a:t>
            </a:r>
            <a:r>
              <a:rPr lang="en-US" altLang="zh-CN" b="1" smtClean="0">
                <a:latin typeface="宋体" pitchFamily="2" charset="-122"/>
                <a:ea typeface="黑体" pitchFamily="2" charset="-122"/>
              </a:rPr>
              <a:t>  </a:t>
            </a:r>
            <a:r>
              <a:rPr lang="zh-CN" altLang="en-US" b="1" smtClean="0">
                <a:latin typeface="宋体" pitchFamily="2" charset="-122"/>
              </a:rPr>
              <a:t>常  量  传  播</a:t>
            </a:r>
          </a:p>
        </p:txBody>
      </p:sp>
      <p:sp>
        <p:nvSpPr>
          <p:cNvPr id="1929219" name="Rectangle 3"/>
          <p:cNvSpPr>
            <a:spLocks noGrp="1" noChangeArrowheads="1"/>
          </p:cNvSpPr>
          <p:nvPr>
            <p:ph idx="1"/>
          </p:nvPr>
        </p:nvSpPr>
        <p:spPr>
          <a:xfrm>
            <a:off x="287338" y="1438275"/>
            <a:ext cx="8564562" cy="5326063"/>
          </a:xfrm>
          <a:noFill/>
        </p:spPr>
        <p:txBody>
          <a:bodyPr/>
          <a:lstStyle/>
          <a:p>
            <a:pPr>
              <a:buFontTx/>
              <a:buNone/>
            </a:pPr>
            <a:r>
              <a:rPr lang="en-US" altLang="zh-CN" b="1" smtClean="0"/>
              <a:t>9.4.5 </a:t>
            </a:r>
            <a:r>
              <a:rPr lang="zh-CN" altLang="en-US" b="1" smtClean="0"/>
              <a:t>结果的解释</a:t>
            </a:r>
            <a:endParaRPr lang="zh-CN" altLang="en-US" smtClean="0"/>
          </a:p>
          <a:p>
            <a:pPr lvl="1">
              <a:lnSpc>
                <a:spcPct val="95000"/>
              </a:lnSpc>
            </a:pPr>
            <a:r>
              <a:rPr lang="en-US" altLang="zh-CN" b="1" smtClean="0"/>
              <a:t>ENTRY</a:t>
            </a:r>
            <a:r>
              <a:rPr lang="zh-CN" altLang="en-US" b="1" smtClean="0"/>
              <a:t>块置初值</a:t>
            </a:r>
            <a:r>
              <a:rPr lang="en-US" altLang="zh-CN" b="1" smtClean="0"/>
              <a:t>UNDEF</a:t>
            </a:r>
            <a:r>
              <a:rPr lang="en-US" altLang="zh-CN" smtClean="0"/>
              <a:t> </a:t>
            </a:r>
            <a:endParaRPr lang="zh-CN" altLang="en-US" b="1" smtClean="0"/>
          </a:p>
          <a:p>
            <a:pPr lvl="1">
              <a:lnSpc>
                <a:spcPct val="95000"/>
              </a:lnSpc>
            </a:pPr>
            <a:r>
              <a:rPr lang="zh-CN" altLang="en-US" b="1" smtClean="0"/>
              <a:t>其它块置初值</a:t>
            </a:r>
            <a:r>
              <a:rPr lang="en-US" altLang="zh-CN" b="1" smtClean="0"/>
              <a:t>UNDEF</a:t>
            </a:r>
          </a:p>
          <a:p>
            <a:pPr lvl="1">
              <a:lnSpc>
                <a:spcPct val="95000"/>
              </a:lnSpc>
            </a:pPr>
            <a:r>
              <a:rPr lang="en-US" altLang="zh-CN" b="1" smtClean="0"/>
              <a:t>x</a:t>
            </a:r>
            <a:r>
              <a:rPr lang="zh-CN" altLang="en-US" b="1" smtClean="0"/>
              <a:t>在块</a:t>
            </a:r>
            <a:r>
              <a:rPr lang="en-US" altLang="zh-CN" b="1" i="1" smtClean="0"/>
              <a:t>B</a:t>
            </a:r>
            <a:r>
              <a:rPr lang="en-US" altLang="zh-CN" b="1" baseline="-25000" smtClean="0"/>
              <a:t>4</a:t>
            </a:r>
            <a:r>
              <a:rPr lang="zh-CN" altLang="en-US" b="1" smtClean="0"/>
              <a:t>入口是</a:t>
            </a:r>
            <a:r>
              <a:rPr lang="en-US" altLang="zh-CN" b="1" smtClean="0"/>
              <a:t>10</a:t>
            </a:r>
          </a:p>
          <a:p>
            <a:pPr lvl="1">
              <a:lnSpc>
                <a:spcPct val="95000"/>
              </a:lnSpc>
            </a:pPr>
            <a:r>
              <a:rPr lang="zh-CN" altLang="en-US" b="1" smtClean="0"/>
              <a:t>块</a:t>
            </a:r>
            <a:r>
              <a:rPr lang="en-US" altLang="zh-CN" b="1" i="1" smtClean="0"/>
              <a:t>B</a:t>
            </a:r>
            <a:r>
              <a:rPr lang="en-US" altLang="zh-CN" b="1" baseline="-25000" smtClean="0"/>
              <a:t>5</a:t>
            </a:r>
            <a:r>
              <a:rPr lang="zh-CN" altLang="en-US" b="1" smtClean="0"/>
              <a:t>的</a:t>
            </a:r>
            <a:r>
              <a:rPr lang="en-US" altLang="zh-CN" b="1" smtClean="0"/>
              <a:t>x</a:t>
            </a:r>
            <a:r>
              <a:rPr lang="zh-CN" altLang="en-US" b="1" smtClean="0"/>
              <a:t>引用可以用</a:t>
            </a:r>
            <a:r>
              <a:rPr lang="en-US" altLang="zh-CN" b="1" smtClean="0"/>
              <a:t>10</a:t>
            </a:r>
            <a:r>
              <a:rPr lang="zh-CN" altLang="en-US" b="1" smtClean="0"/>
              <a:t>代替</a:t>
            </a:r>
          </a:p>
          <a:p>
            <a:pPr lvl="1">
              <a:lnSpc>
                <a:spcPct val="95000"/>
              </a:lnSpc>
            </a:pPr>
            <a:r>
              <a:rPr lang="zh-CN" altLang="en-US" b="1" smtClean="0"/>
              <a:t>和执行路径</a:t>
            </a:r>
            <a:r>
              <a:rPr lang="en-US" altLang="zh-CN" b="1" i="1" smtClean="0"/>
              <a:t>B</a:t>
            </a:r>
            <a:r>
              <a:rPr lang="en-US" altLang="zh-CN" b="1" baseline="-25000" smtClean="0"/>
              <a:t>1</a:t>
            </a:r>
            <a:r>
              <a:rPr lang="en-US" altLang="zh-CN" b="1" smtClean="0"/>
              <a:t> </a:t>
            </a:r>
            <a:r>
              <a:rPr lang="en-US" altLang="zh-CN" b="1" smtClean="0">
                <a:sym typeface="Symbol" pitchFamily="18" charset="2"/>
              </a:rPr>
              <a:t></a:t>
            </a:r>
            <a:r>
              <a:rPr lang="en-US" altLang="zh-CN" b="1" smtClean="0"/>
              <a:t> </a:t>
            </a:r>
            <a:r>
              <a:rPr lang="en-US" altLang="zh-CN" b="1" i="1" smtClean="0"/>
              <a:t>B</a:t>
            </a:r>
            <a:r>
              <a:rPr lang="en-US" altLang="zh-CN" b="1" baseline="-25000" smtClean="0"/>
              <a:t>3</a:t>
            </a:r>
          </a:p>
          <a:p>
            <a:pPr lvl="1">
              <a:lnSpc>
                <a:spcPct val="95000"/>
              </a:lnSpc>
              <a:buFontTx/>
              <a:buNone/>
            </a:pPr>
            <a:r>
              <a:rPr lang="en-US" altLang="zh-CN" b="1" smtClean="0"/>
              <a:t>	 </a:t>
            </a:r>
            <a:r>
              <a:rPr lang="en-US" altLang="zh-CN" b="1" smtClean="0">
                <a:sym typeface="Symbol" pitchFamily="18" charset="2"/>
              </a:rPr>
              <a:t></a:t>
            </a:r>
            <a:r>
              <a:rPr lang="en-US" altLang="zh-CN" b="1" smtClean="0"/>
              <a:t> </a:t>
            </a:r>
            <a:r>
              <a:rPr lang="en-US" altLang="zh-CN" b="1" i="1" smtClean="0"/>
              <a:t>B</a:t>
            </a:r>
            <a:r>
              <a:rPr lang="en-US" altLang="zh-CN" b="1" baseline="-25000" smtClean="0"/>
              <a:t>4</a:t>
            </a:r>
            <a:r>
              <a:rPr lang="en-US" altLang="zh-CN" b="1" smtClean="0"/>
              <a:t> </a:t>
            </a:r>
            <a:r>
              <a:rPr lang="en-US" altLang="zh-CN" b="1" smtClean="0">
                <a:sym typeface="Symbol" pitchFamily="18" charset="2"/>
              </a:rPr>
              <a:t></a:t>
            </a:r>
            <a:r>
              <a:rPr lang="en-US" altLang="zh-CN" b="1" smtClean="0"/>
              <a:t> </a:t>
            </a:r>
            <a:r>
              <a:rPr lang="en-US" altLang="zh-CN" b="1" i="1" smtClean="0"/>
              <a:t>B</a:t>
            </a:r>
            <a:r>
              <a:rPr lang="en-US" altLang="zh-CN" b="1" baseline="-25000" smtClean="0"/>
              <a:t>5</a:t>
            </a:r>
            <a:r>
              <a:rPr lang="zh-CN" altLang="en-US" b="1" smtClean="0"/>
              <a:t>不符</a:t>
            </a:r>
          </a:p>
          <a:p>
            <a:pPr lvl="1">
              <a:lnSpc>
                <a:spcPct val="95000"/>
              </a:lnSpc>
            </a:pPr>
            <a:r>
              <a:rPr lang="zh-CN" altLang="en-US" b="1" smtClean="0"/>
              <a:t>若程序正确的话，</a:t>
            </a:r>
          </a:p>
          <a:p>
            <a:pPr lvl="1">
              <a:lnSpc>
                <a:spcPct val="95000"/>
              </a:lnSpc>
              <a:buFontTx/>
              <a:buNone/>
            </a:pPr>
            <a:r>
              <a:rPr lang="zh-CN" altLang="en-US" b="1" smtClean="0"/>
              <a:t>	认为</a:t>
            </a:r>
            <a:r>
              <a:rPr lang="en-US" altLang="zh-CN" b="1" smtClean="0"/>
              <a:t>x</a:t>
            </a:r>
            <a:r>
              <a:rPr lang="zh-CN" altLang="en-US" b="1" smtClean="0"/>
              <a:t>在块</a:t>
            </a:r>
            <a:r>
              <a:rPr lang="en-US" altLang="zh-CN" b="1" i="1" smtClean="0"/>
              <a:t>B</a:t>
            </a:r>
            <a:r>
              <a:rPr lang="en-US" altLang="zh-CN" b="1" baseline="-25000" smtClean="0"/>
              <a:t>5</a:t>
            </a:r>
            <a:r>
              <a:rPr lang="zh-CN" altLang="en-US" b="1" smtClean="0"/>
              <a:t>入口的值</a:t>
            </a:r>
          </a:p>
          <a:p>
            <a:pPr lvl="1">
              <a:lnSpc>
                <a:spcPct val="95000"/>
              </a:lnSpc>
              <a:buFontTx/>
              <a:buNone/>
            </a:pPr>
            <a:r>
              <a:rPr lang="zh-CN" altLang="en-US" b="1" smtClean="0"/>
              <a:t>只能为</a:t>
            </a:r>
            <a:r>
              <a:rPr lang="en-US" altLang="zh-CN" b="1" smtClean="0"/>
              <a:t>10</a:t>
            </a:r>
            <a:r>
              <a:rPr lang="zh-CN" altLang="en-US" b="1" smtClean="0"/>
              <a:t>是合适的</a:t>
            </a:r>
            <a:r>
              <a:rPr lang="zh-CN" altLang="en-US" smtClean="0"/>
              <a:t>  </a:t>
            </a:r>
          </a:p>
        </p:txBody>
      </p:sp>
      <p:grpSp>
        <p:nvGrpSpPr>
          <p:cNvPr id="93188" name="Group 42"/>
          <p:cNvGrpSpPr>
            <a:grpSpLocks/>
          </p:cNvGrpSpPr>
          <p:nvPr/>
        </p:nvGrpSpPr>
        <p:grpSpPr bwMode="auto">
          <a:xfrm>
            <a:off x="4392613" y="1854200"/>
            <a:ext cx="4751387" cy="4464050"/>
            <a:chOff x="3054" y="1434"/>
            <a:chExt cx="1515" cy="1626"/>
          </a:xfrm>
        </p:grpSpPr>
        <p:sp>
          <p:nvSpPr>
            <p:cNvPr id="93189" name="Rectangle 19"/>
            <p:cNvSpPr>
              <a:spLocks noChangeArrowheads="1"/>
            </p:cNvSpPr>
            <p:nvPr/>
          </p:nvSpPr>
          <p:spPr bwMode="auto">
            <a:xfrm>
              <a:off x="3444" y="1495"/>
              <a:ext cx="534" cy="1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 rIns="36000" bIns="3600"/>
            <a:lstStyle/>
            <a:p>
              <a:pPr marL="342900" indent="-342900" algn="ctr">
                <a:lnSpc>
                  <a:spcPct val="90000"/>
                </a:lnSpc>
              </a:pPr>
              <a:r>
                <a:rPr lang="en-US" altLang="zh-CN" sz="2400"/>
                <a:t>if Q goto </a:t>
              </a:r>
              <a:r>
                <a:rPr lang="en-US" altLang="zh-CN" sz="2400" i="1"/>
                <a:t>B</a:t>
              </a:r>
              <a:r>
                <a:rPr lang="en-US" altLang="zh-CN" sz="2400" baseline="-25000"/>
                <a:t>2</a:t>
              </a:r>
              <a:endParaRPr lang="en-US" altLang="zh-CN" sz="2400"/>
            </a:p>
          </p:txBody>
        </p:sp>
        <p:sp>
          <p:nvSpPr>
            <p:cNvPr id="93190" name="Rectangle 20"/>
            <p:cNvSpPr>
              <a:spLocks noChangeArrowheads="1"/>
            </p:cNvSpPr>
            <p:nvPr/>
          </p:nvSpPr>
          <p:spPr bwMode="auto">
            <a:xfrm>
              <a:off x="3963" y="1434"/>
              <a:ext cx="19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a:t>
              </a:r>
              <a:endParaRPr lang="en-US" altLang="zh-CN" sz="2400"/>
            </a:p>
          </p:txBody>
        </p:sp>
        <p:grpSp>
          <p:nvGrpSpPr>
            <p:cNvPr id="93191" name="Group 21"/>
            <p:cNvGrpSpPr>
              <a:grpSpLocks/>
            </p:cNvGrpSpPr>
            <p:nvPr/>
          </p:nvGrpSpPr>
          <p:grpSpPr bwMode="auto">
            <a:xfrm>
              <a:off x="3054" y="1635"/>
              <a:ext cx="1514" cy="711"/>
              <a:chOff x="4104" y="10352"/>
              <a:chExt cx="3784" cy="1780"/>
            </a:xfrm>
          </p:grpSpPr>
          <p:sp>
            <p:nvSpPr>
              <p:cNvPr id="93202" name="Line 22"/>
              <p:cNvSpPr>
                <a:spLocks noChangeShapeType="1"/>
              </p:cNvSpPr>
              <p:nvPr/>
            </p:nvSpPr>
            <p:spPr bwMode="auto">
              <a:xfrm flipH="1">
                <a:off x="5010" y="10366"/>
                <a:ext cx="588" cy="52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3203" name="Rectangle 23"/>
              <p:cNvSpPr>
                <a:spLocks noChangeArrowheads="1"/>
              </p:cNvSpPr>
              <p:nvPr/>
            </p:nvSpPr>
            <p:spPr bwMode="auto">
              <a:xfrm>
                <a:off x="5400" y="10738"/>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2</a:t>
                </a:r>
                <a:endParaRPr lang="en-US" altLang="zh-CN" sz="2400"/>
              </a:p>
            </p:txBody>
          </p:sp>
          <p:sp>
            <p:nvSpPr>
              <p:cNvPr id="93204" name="Rectangle 24"/>
              <p:cNvSpPr>
                <a:spLocks noChangeArrowheads="1"/>
              </p:cNvSpPr>
              <p:nvPr/>
            </p:nvSpPr>
            <p:spPr bwMode="auto">
              <a:xfrm>
                <a:off x="6114" y="10901"/>
                <a:ext cx="1336" cy="33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 rIns="36000" bIns="3600"/>
              <a:lstStyle/>
              <a:p>
                <a:pPr marL="342900" indent="-342900" algn="ctr">
                  <a:lnSpc>
                    <a:spcPct val="124000"/>
                  </a:lnSpc>
                </a:pPr>
                <a:endParaRPr lang="zh-CN" altLang="en-US" sz="1000" b="0"/>
              </a:p>
              <a:p>
                <a:pPr marL="342900" indent="-342900"/>
                <a:endParaRPr lang="zh-CN" altLang="en-US"/>
              </a:p>
            </p:txBody>
          </p:sp>
          <p:sp>
            <p:nvSpPr>
              <p:cNvPr id="93205" name="Rectangle 25"/>
              <p:cNvSpPr>
                <a:spLocks noChangeArrowheads="1"/>
              </p:cNvSpPr>
              <p:nvPr/>
            </p:nvSpPr>
            <p:spPr bwMode="auto">
              <a:xfrm>
                <a:off x="6344" y="11622"/>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4</a:t>
                </a:r>
                <a:endParaRPr lang="en-US" altLang="zh-CN" sz="2400"/>
              </a:p>
            </p:txBody>
          </p:sp>
          <p:sp>
            <p:nvSpPr>
              <p:cNvPr id="93206" name="Rectangle 26"/>
              <p:cNvSpPr>
                <a:spLocks noChangeArrowheads="1"/>
              </p:cNvSpPr>
              <p:nvPr/>
            </p:nvSpPr>
            <p:spPr bwMode="auto">
              <a:xfrm>
                <a:off x="7394" y="10748"/>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3</a:t>
                </a:r>
                <a:endParaRPr lang="en-US" altLang="zh-CN" sz="2400"/>
              </a:p>
            </p:txBody>
          </p:sp>
          <p:sp>
            <p:nvSpPr>
              <p:cNvPr id="93207" name="Line 27"/>
              <p:cNvSpPr>
                <a:spLocks noChangeShapeType="1"/>
              </p:cNvSpPr>
              <p:nvPr/>
            </p:nvSpPr>
            <p:spPr bwMode="auto">
              <a:xfrm>
                <a:off x="5926" y="10352"/>
                <a:ext cx="588" cy="52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3208" name="Rectangle 28"/>
              <p:cNvSpPr>
                <a:spLocks noChangeArrowheads="1"/>
              </p:cNvSpPr>
              <p:nvPr/>
            </p:nvSpPr>
            <p:spPr bwMode="auto">
              <a:xfrm>
                <a:off x="4104" y="10904"/>
                <a:ext cx="1336" cy="33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 rIns="36000" bIns="3600"/>
              <a:lstStyle/>
              <a:p>
                <a:pPr marL="342900" indent="-342900" algn="ctr">
                  <a:lnSpc>
                    <a:spcPct val="90000"/>
                  </a:lnSpc>
                </a:pPr>
                <a:r>
                  <a:rPr lang="en-US" altLang="zh-CN" sz="2400"/>
                  <a:t>x = 10</a:t>
                </a:r>
              </a:p>
            </p:txBody>
          </p:sp>
          <p:sp>
            <p:nvSpPr>
              <p:cNvPr id="93209" name="Line 29"/>
              <p:cNvSpPr>
                <a:spLocks noChangeShapeType="1"/>
              </p:cNvSpPr>
              <p:nvPr/>
            </p:nvSpPr>
            <p:spPr bwMode="auto">
              <a:xfrm>
                <a:off x="4996" y="11266"/>
                <a:ext cx="588" cy="52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3210" name="Line 30"/>
              <p:cNvSpPr>
                <a:spLocks noChangeShapeType="1"/>
              </p:cNvSpPr>
              <p:nvPr/>
            </p:nvSpPr>
            <p:spPr bwMode="auto">
              <a:xfrm flipH="1">
                <a:off x="5926" y="11266"/>
                <a:ext cx="588" cy="52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3211" name="Rectangle 31"/>
              <p:cNvSpPr>
                <a:spLocks noChangeArrowheads="1"/>
              </p:cNvSpPr>
              <p:nvPr/>
            </p:nvSpPr>
            <p:spPr bwMode="auto">
              <a:xfrm>
                <a:off x="5048" y="11802"/>
                <a:ext cx="1336" cy="33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 rIns="0" bIns="3600"/>
              <a:lstStyle/>
              <a:p>
                <a:pPr marL="342900" indent="-342900" algn="ctr">
                  <a:lnSpc>
                    <a:spcPct val="90000"/>
                  </a:lnSpc>
                </a:pPr>
                <a:r>
                  <a:rPr lang="en-US" altLang="zh-CN" sz="2400"/>
                  <a:t>if Q</a:t>
                </a:r>
                <a:r>
                  <a:rPr lang="en-US" altLang="zh-CN" sz="2400">
                    <a:sym typeface="Symbol" pitchFamily="18" charset="2"/>
                  </a:rPr>
                  <a:t></a:t>
                </a:r>
                <a:r>
                  <a:rPr lang="en-US" altLang="zh-CN" sz="2400"/>
                  <a:t> goto </a:t>
                </a:r>
                <a:r>
                  <a:rPr lang="en-US" altLang="zh-CN" sz="2400" i="1"/>
                  <a:t>B</a:t>
                </a:r>
                <a:r>
                  <a:rPr lang="en-US" altLang="zh-CN" sz="2400" baseline="-25000"/>
                  <a:t>5</a:t>
                </a:r>
                <a:endParaRPr lang="en-US" altLang="zh-CN" sz="2400"/>
              </a:p>
            </p:txBody>
          </p:sp>
        </p:grpSp>
        <p:sp>
          <p:nvSpPr>
            <p:cNvPr id="93192" name="Line 32"/>
            <p:cNvSpPr>
              <a:spLocks noChangeShapeType="1"/>
            </p:cNvSpPr>
            <p:nvPr/>
          </p:nvSpPr>
          <p:spPr bwMode="auto">
            <a:xfrm flipH="1">
              <a:off x="3417" y="2354"/>
              <a:ext cx="236" cy="20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3193" name="Rectangle 33"/>
            <p:cNvSpPr>
              <a:spLocks noChangeArrowheads="1"/>
            </p:cNvSpPr>
            <p:nvPr/>
          </p:nvSpPr>
          <p:spPr bwMode="auto">
            <a:xfrm>
              <a:off x="3573" y="2502"/>
              <a:ext cx="19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5</a:t>
              </a:r>
              <a:endParaRPr lang="en-US" altLang="zh-CN" sz="2400"/>
            </a:p>
          </p:txBody>
        </p:sp>
        <p:sp>
          <p:nvSpPr>
            <p:cNvPr id="93194" name="Rectangle 34"/>
            <p:cNvSpPr>
              <a:spLocks noChangeArrowheads="1"/>
            </p:cNvSpPr>
            <p:nvPr/>
          </p:nvSpPr>
          <p:spPr bwMode="auto">
            <a:xfrm>
              <a:off x="3859" y="2567"/>
              <a:ext cx="534" cy="1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 rIns="36000" bIns="3600"/>
            <a:lstStyle/>
            <a:p>
              <a:pPr marL="342900" indent="-342900" algn="ctr">
                <a:lnSpc>
                  <a:spcPct val="124000"/>
                </a:lnSpc>
              </a:pPr>
              <a:endParaRPr lang="zh-CN" altLang="en-US" sz="1000" b="0"/>
            </a:p>
            <a:p>
              <a:pPr marL="342900" indent="-342900"/>
              <a:endParaRPr lang="zh-CN" altLang="en-US"/>
            </a:p>
          </p:txBody>
        </p:sp>
        <p:sp>
          <p:nvSpPr>
            <p:cNvPr id="93195" name="Rectangle 35"/>
            <p:cNvSpPr>
              <a:spLocks noChangeArrowheads="1"/>
            </p:cNvSpPr>
            <p:nvPr/>
          </p:nvSpPr>
          <p:spPr bwMode="auto">
            <a:xfrm>
              <a:off x="3951" y="2856"/>
              <a:ext cx="19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7</a:t>
              </a:r>
              <a:endParaRPr lang="en-US" altLang="zh-CN" sz="2400"/>
            </a:p>
          </p:txBody>
        </p:sp>
        <p:sp>
          <p:nvSpPr>
            <p:cNvPr id="93196" name="Rectangle 36"/>
            <p:cNvSpPr>
              <a:spLocks noChangeArrowheads="1"/>
            </p:cNvSpPr>
            <p:nvPr/>
          </p:nvSpPr>
          <p:spPr bwMode="auto">
            <a:xfrm>
              <a:off x="4371" y="2506"/>
              <a:ext cx="19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6</a:t>
              </a:r>
              <a:endParaRPr lang="en-US" altLang="zh-CN" sz="2400"/>
            </a:p>
          </p:txBody>
        </p:sp>
        <p:sp>
          <p:nvSpPr>
            <p:cNvPr id="93197" name="Line 37"/>
            <p:cNvSpPr>
              <a:spLocks noChangeShapeType="1"/>
            </p:cNvSpPr>
            <p:nvPr/>
          </p:nvSpPr>
          <p:spPr bwMode="auto">
            <a:xfrm>
              <a:off x="3784" y="2348"/>
              <a:ext cx="235" cy="21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3198" name="Rectangle 38"/>
            <p:cNvSpPr>
              <a:spLocks noChangeArrowheads="1"/>
            </p:cNvSpPr>
            <p:nvPr/>
          </p:nvSpPr>
          <p:spPr bwMode="auto">
            <a:xfrm>
              <a:off x="3055" y="2569"/>
              <a:ext cx="534" cy="1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 rIns="36000" bIns="3600"/>
            <a:lstStyle/>
            <a:p>
              <a:pPr marL="342900" indent="-342900" algn="ctr">
                <a:lnSpc>
                  <a:spcPct val="90000"/>
                </a:lnSpc>
              </a:pPr>
              <a:r>
                <a:rPr lang="zh-CN" altLang="en-US" sz="2400"/>
                <a:t> </a:t>
              </a:r>
              <a:r>
                <a:rPr lang="en-US" altLang="zh-CN" sz="2400"/>
                <a:t>= x</a:t>
              </a:r>
            </a:p>
          </p:txBody>
        </p:sp>
        <p:sp>
          <p:nvSpPr>
            <p:cNvPr id="93199" name="Line 39"/>
            <p:cNvSpPr>
              <a:spLocks noChangeShapeType="1"/>
            </p:cNvSpPr>
            <p:nvPr/>
          </p:nvSpPr>
          <p:spPr bwMode="auto">
            <a:xfrm>
              <a:off x="3412" y="2713"/>
              <a:ext cx="235" cy="21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3200" name="Line 40"/>
            <p:cNvSpPr>
              <a:spLocks noChangeShapeType="1"/>
            </p:cNvSpPr>
            <p:nvPr/>
          </p:nvSpPr>
          <p:spPr bwMode="auto">
            <a:xfrm flipH="1">
              <a:off x="3784" y="2713"/>
              <a:ext cx="235" cy="21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3201" name="Rectangle 41"/>
            <p:cNvSpPr>
              <a:spLocks noChangeArrowheads="1"/>
            </p:cNvSpPr>
            <p:nvPr/>
          </p:nvSpPr>
          <p:spPr bwMode="auto">
            <a:xfrm>
              <a:off x="3433" y="2928"/>
              <a:ext cx="534" cy="1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 rIns="36000" bIns="3600"/>
            <a:lstStyle/>
            <a:p>
              <a:pPr marL="342900" indent="-342900" algn="ctr">
                <a:lnSpc>
                  <a:spcPct val="124000"/>
                </a:lnSpc>
              </a:pPr>
              <a:endParaRPr lang="zh-CN" altLang="en-US" sz="1000" b="0"/>
            </a:p>
            <a:p>
              <a:pPr marL="342900" indent="-342900"/>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29219">
                                            <p:txEl>
                                              <p:pRg st="3" end="3"/>
                                            </p:txEl>
                                          </p:spTgt>
                                        </p:tgtEl>
                                        <p:attrNameLst>
                                          <p:attrName>style.visibility</p:attrName>
                                        </p:attrNameLst>
                                      </p:cBhvr>
                                      <p:to>
                                        <p:strVal val="visible"/>
                                      </p:to>
                                    </p:set>
                                    <p:animEffect transition="in" filter="box(in)">
                                      <p:cBhvr>
                                        <p:cTn id="7" dur="500"/>
                                        <p:tgtEl>
                                          <p:spTgt spid="192921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929219">
                                            <p:txEl>
                                              <p:pRg st="4" end="4"/>
                                            </p:txEl>
                                          </p:spTgt>
                                        </p:tgtEl>
                                        <p:attrNameLst>
                                          <p:attrName>style.visibility</p:attrName>
                                        </p:attrNameLst>
                                      </p:cBhvr>
                                      <p:to>
                                        <p:strVal val="visible"/>
                                      </p:to>
                                    </p:set>
                                    <p:animEffect transition="in" filter="box(in)">
                                      <p:cBhvr>
                                        <p:cTn id="12" dur="500"/>
                                        <p:tgtEl>
                                          <p:spTgt spid="192921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929219">
                                            <p:txEl>
                                              <p:pRg st="5" end="5"/>
                                            </p:txEl>
                                          </p:spTgt>
                                        </p:tgtEl>
                                        <p:attrNameLst>
                                          <p:attrName>style.visibility</p:attrName>
                                        </p:attrNameLst>
                                      </p:cBhvr>
                                      <p:to>
                                        <p:strVal val="visible"/>
                                      </p:to>
                                    </p:set>
                                    <p:animEffect transition="in" filter="box(in)">
                                      <p:cBhvr>
                                        <p:cTn id="17" dur="500"/>
                                        <p:tgtEl>
                                          <p:spTgt spid="1929219">
                                            <p:txEl>
                                              <p:pRg st="5" end="5"/>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929219">
                                            <p:txEl>
                                              <p:pRg st="6" end="6"/>
                                            </p:txEl>
                                          </p:spTgt>
                                        </p:tgtEl>
                                        <p:attrNameLst>
                                          <p:attrName>style.visibility</p:attrName>
                                        </p:attrNameLst>
                                      </p:cBhvr>
                                      <p:to>
                                        <p:strVal val="visible"/>
                                      </p:to>
                                    </p:set>
                                    <p:animEffect transition="in" filter="box(in)">
                                      <p:cBhvr>
                                        <p:cTn id="20" dur="500"/>
                                        <p:tgtEl>
                                          <p:spTgt spid="1929219">
                                            <p:txEl>
                                              <p:pRg st="6" end="6"/>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929219">
                                            <p:txEl>
                                              <p:pRg st="7" end="7"/>
                                            </p:txEl>
                                          </p:spTgt>
                                        </p:tgtEl>
                                        <p:attrNameLst>
                                          <p:attrName>style.visibility</p:attrName>
                                        </p:attrNameLst>
                                      </p:cBhvr>
                                      <p:to>
                                        <p:strVal val="visible"/>
                                      </p:to>
                                    </p:set>
                                    <p:animEffect transition="in" filter="box(in)">
                                      <p:cBhvr>
                                        <p:cTn id="25" dur="500"/>
                                        <p:tgtEl>
                                          <p:spTgt spid="1929219">
                                            <p:txEl>
                                              <p:pRg st="7" end="7"/>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929219">
                                            <p:txEl>
                                              <p:pRg st="8" end="8"/>
                                            </p:txEl>
                                          </p:spTgt>
                                        </p:tgtEl>
                                        <p:attrNameLst>
                                          <p:attrName>style.visibility</p:attrName>
                                        </p:attrNameLst>
                                      </p:cBhvr>
                                      <p:to>
                                        <p:strVal val="visible"/>
                                      </p:to>
                                    </p:set>
                                    <p:animEffect transition="in" filter="box(in)">
                                      <p:cBhvr>
                                        <p:cTn id="28" dur="500"/>
                                        <p:tgtEl>
                                          <p:spTgt spid="1929219">
                                            <p:txEl>
                                              <p:pRg st="8" end="8"/>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929219">
                                            <p:txEl>
                                              <p:pRg st="9" end="9"/>
                                            </p:txEl>
                                          </p:spTgt>
                                        </p:tgtEl>
                                        <p:attrNameLst>
                                          <p:attrName>style.visibility</p:attrName>
                                        </p:attrNameLst>
                                      </p:cBhvr>
                                      <p:to>
                                        <p:strVal val="visible"/>
                                      </p:to>
                                    </p:set>
                                    <p:animEffect transition="in" filter="box(in)">
                                      <p:cBhvr>
                                        <p:cTn id="31" dur="500"/>
                                        <p:tgtEl>
                                          <p:spTgt spid="19292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94211" name="Rectangle 3"/>
          <p:cNvSpPr>
            <a:spLocks noGrp="1" noChangeArrowheads="1"/>
          </p:cNvSpPr>
          <p:nvPr>
            <p:ph idx="1"/>
          </p:nvPr>
        </p:nvSpPr>
        <p:spPr>
          <a:xfrm>
            <a:off x="287338" y="1438275"/>
            <a:ext cx="8564562" cy="5181600"/>
          </a:xfrm>
          <a:noFill/>
        </p:spPr>
        <p:txBody>
          <a:bodyPr/>
          <a:lstStyle/>
          <a:p>
            <a:r>
              <a:rPr lang="zh-CN" altLang="en-US" b="1" smtClean="0"/>
              <a:t>本节内容</a:t>
            </a:r>
          </a:p>
          <a:p>
            <a:pPr lvl="1"/>
            <a:r>
              <a:rPr lang="zh-CN" altLang="en-US" b="1" smtClean="0"/>
              <a:t> 冗余计算以公共子表达式的形式出现，或以循环不变表达式的形式出现</a:t>
            </a:r>
          </a:p>
          <a:p>
            <a:pPr lvl="1"/>
            <a:r>
              <a:rPr lang="zh-CN" altLang="en-US" b="1" smtClean="0"/>
              <a:t> 冗余可能只出现在一部分路径上</a:t>
            </a:r>
          </a:p>
          <a:p>
            <a:pPr lvl="1"/>
            <a:r>
              <a:rPr lang="zh-CN" altLang="en-US" b="1" smtClean="0"/>
              <a:t> 讨论最小化</a:t>
            </a:r>
            <a:r>
              <a:rPr lang="en-US" altLang="zh-CN" b="1" smtClean="0"/>
              <a:t>x + y</a:t>
            </a:r>
            <a:r>
              <a:rPr lang="zh-CN" altLang="en-US" b="1" smtClean="0"/>
              <a:t>这样表达式的计算次数的方法</a:t>
            </a:r>
            <a:endParaRPr lang="zh-CN" altLang="en-US" smtClean="0"/>
          </a:p>
          <a:p>
            <a:pPr lvl="1"/>
            <a:r>
              <a:rPr lang="zh-CN" altLang="en-US" b="1" smtClean="0"/>
              <a:t> 策略是，一个计算尽量不做，除非它不得不做</a:t>
            </a:r>
          </a:p>
          <a:p>
            <a:pPr lvl="1"/>
            <a:r>
              <a:rPr lang="zh-CN" altLang="en-US" b="1" smtClean="0"/>
              <a:t> 首先讨论冗余的不同形式，以建立直观认识，然后描述广义的冗余删除问题，最后提出算法</a:t>
            </a:r>
          </a:p>
          <a:p>
            <a:pPr lvl="1"/>
            <a:r>
              <a:rPr lang="zh-CN" altLang="en-US" b="1" smtClean="0"/>
              <a:t> 算法涉及到求解多个正向或逆向的数据流问题</a:t>
            </a:r>
            <a:endParaRPr lang="zh-CN" alt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95235" name="Rectangle 3"/>
          <p:cNvSpPr>
            <a:spLocks noGrp="1" noChangeArrowheads="1"/>
          </p:cNvSpPr>
          <p:nvPr>
            <p:ph idx="1"/>
          </p:nvPr>
        </p:nvSpPr>
        <p:spPr>
          <a:xfrm>
            <a:off x="287338" y="1438275"/>
            <a:ext cx="8564562" cy="5038725"/>
          </a:xfrm>
          <a:noFill/>
        </p:spPr>
        <p:txBody>
          <a:bodyPr/>
          <a:lstStyle/>
          <a:p>
            <a:pPr>
              <a:buFontTx/>
              <a:buNone/>
            </a:pPr>
            <a:r>
              <a:rPr lang="en-US" altLang="zh-CN" b="1" smtClean="0"/>
              <a:t>9.5.1 </a:t>
            </a:r>
            <a:r>
              <a:rPr lang="zh-CN" altLang="en-US" b="1" smtClean="0"/>
              <a:t>冗余的根源</a:t>
            </a:r>
            <a:endParaRPr lang="zh-CN" altLang="en-US" smtClean="0"/>
          </a:p>
          <a:p>
            <a:r>
              <a:rPr lang="zh-CN" altLang="en-US" b="1" smtClean="0"/>
              <a:t>公共子表达式</a:t>
            </a:r>
            <a:endParaRPr lang="en-US" altLang="zh-CN" b="1" smtClean="0"/>
          </a:p>
        </p:txBody>
      </p:sp>
      <p:grpSp>
        <p:nvGrpSpPr>
          <p:cNvPr id="95236" name="Group 4"/>
          <p:cNvGrpSpPr>
            <a:grpSpLocks/>
          </p:cNvGrpSpPr>
          <p:nvPr/>
        </p:nvGrpSpPr>
        <p:grpSpPr bwMode="auto">
          <a:xfrm>
            <a:off x="611188" y="2852738"/>
            <a:ext cx="3600450" cy="3671887"/>
            <a:chOff x="1996" y="1426"/>
            <a:chExt cx="2354" cy="2704"/>
          </a:xfrm>
        </p:grpSpPr>
        <p:sp>
          <p:nvSpPr>
            <p:cNvPr id="95255" name="Rectangle 5"/>
            <p:cNvSpPr>
              <a:spLocks noChangeArrowheads="1"/>
            </p:cNvSpPr>
            <p:nvPr/>
          </p:nvSpPr>
          <p:spPr bwMode="auto">
            <a:xfrm>
              <a:off x="3602" y="1426"/>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1</a:t>
              </a:r>
              <a:endParaRPr lang="en-US" altLang="zh-CN" sz="2800"/>
            </a:p>
          </p:txBody>
        </p:sp>
        <p:sp>
          <p:nvSpPr>
            <p:cNvPr id="95256" name="Line 6"/>
            <p:cNvSpPr>
              <a:spLocks noChangeShapeType="1"/>
            </p:cNvSpPr>
            <p:nvPr/>
          </p:nvSpPr>
          <p:spPr bwMode="auto">
            <a:xfrm flipH="1">
              <a:off x="2580" y="1974"/>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5257" name="Rectangle 7"/>
            <p:cNvSpPr>
              <a:spLocks noChangeArrowheads="1"/>
            </p:cNvSpPr>
            <p:nvPr/>
          </p:nvSpPr>
          <p:spPr bwMode="auto">
            <a:xfrm>
              <a:off x="1996" y="1984"/>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2</a:t>
              </a:r>
              <a:endParaRPr lang="en-US" altLang="zh-CN" sz="2800"/>
            </a:p>
          </p:txBody>
        </p:sp>
        <p:sp>
          <p:nvSpPr>
            <p:cNvPr id="95258" name="Rectangle 8"/>
            <p:cNvSpPr>
              <a:spLocks noChangeArrowheads="1"/>
            </p:cNvSpPr>
            <p:nvPr/>
          </p:nvSpPr>
          <p:spPr bwMode="auto">
            <a:xfrm>
              <a:off x="3570" y="3588"/>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4</a:t>
              </a:r>
              <a:endParaRPr lang="en-US" altLang="zh-CN" sz="2800"/>
            </a:p>
          </p:txBody>
        </p:sp>
        <p:sp>
          <p:nvSpPr>
            <p:cNvPr id="95259" name="Rectangle 9"/>
            <p:cNvSpPr>
              <a:spLocks noChangeArrowheads="1"/>
            </p:cNvSpPr>
            <p:nvPr/>
          </p:nvSpPr>
          <p:spPr bwMode="auto">
            <a:xfrm>
              <a:off x="3856" y="1982"/>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3</a:t>
              </a:r>
              <a:endParaRPr lang="en-US" altLang="zh-CN" sz="2800"/>
            </a:p>
          </p:txBody>
        </p:sp>
        <p:sp>
          <p:nvSpPr>
            <p:cNvPr id="95260" name="Rectangle 10"/>
            <p:cNvSpPr>
              <a:spLocks noChangeArrowheads="1"/>
            </p:cNvSpPr>
            <p:nvPr/>
          </p:nvSpPr>
          <p:spPr bwMode="auto">
            <a:xfrm>
              <a:off x="3280" y="2408"/>
              <a:ext cx="948" cy="8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lnSpc>
                  <a:spcPct val="90000"/>
                </a:lnSpc>
              </a:pPr>
              <a:r>
                <a:rPr lang="en-US" altLang="zh-CN" sz="2800"/>
                <a:t>b = 7</a:t>
              </a:r>
            </a:p>
            <a:p>
              <a:pPr marL="342900" indent="-342900" algn="just">
                <a:lnSpc>
                  <a:spcPct val="90000"/>
                </a:lnSpc>
              </a:pPr>
              <a:r>
                <a:rPr lang="en-US" altLang="zh-CN" sz="2800"/>
                <a:t>d = b + c</a:t>
              </a:r>
              <a:endParaRPr lang="en-US" altLang="zh-CN"/>
            </a:p>
          </p:txBody>
        </p:sp>
        <p:sp>
          <p:nvSpPr>
            <p:cNvPr id="95261" name="Rectangle 11"/>
            <p:cNvSpPr>
              <a:spLocks noChangeArrowheads="1"/>
            </p:cNvSpPr>
            <p:nvPr/>
          </p:nvSpPr>
          <p:spPr bwMode="auto">
            <a:xfrm>
              <a:off x="2108" y="2406"/>
              <a:ext cx="948" cy="8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lnSpc>
                  <a:spcPct val="90000"/>
                </a:lnSpc>
              </a:pPr>
              <a:r>
                <a:rPr lang="en-US" altLang="zh-CN" sz="2800"/>
                <a:t>a = b + c</a:t>
              </a:r>
              <a:endParaRPr lang="en-US" altLang="zh-CN"/>
            </a:p>
          </p:txBody>
        </p:sp>
        <p:sp>
          <p:nvSpPr>
            <p:cNvPr id="95262" name="Rectangle 12"/>
            <p:cNvSpPr>
              <a:spLocks noChangeArrowheads="1"/>
            </p:cNvSpPr>
            <p:nvPr/>
          </p:nvSpPr>
          <p:spPr bwMode="auto">
            <a:xfrm>
              <a:off x="2696" y="1582"/>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95263" name="Line 13"/>
            <p:cNvSpPr>
              <a:spLocks noChangeShapeType="1"/>
            </p:cNvSpPr>
            <p:nvPr/>
          </p:nvSpPr>
          <p:spPr bwMode="auto">
            <a:xfrm>
              <a:off x="3284" y="1976"/>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5264" name="Line 14"/>
            <p:cNvSpPr>
              <a:spLocks noChangeShapeType="1"/>
            </p:cNvSpPr>
            <p:nvPr/>
          </p:nvSpPr>
          <p:spPr bwMode="auto">
            <a:xfrm flipH="1">
              <a:off x="3300" y="3310"/>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5265" name="Line 15"/>
            <p:cNvSpPr>
              <a:spLocks noChangeShapeType="1"/>
            </p:cNvSpPr>
            <p:nvPr/>
          </p:nvSpPr>
          <p:spPr bwMode="auto">
            <a:xfrm>
              <a:off x="2550" y="3310"/>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5266" name="Rectangle 16"/>
            <p:cNvSpPr>
              <a:spLocks noChangeArrowheads="1"/>
            </p:cNvSpPr>
            <p:nvPr/>
          </p:nvSpPr>
          <p:spPr bwMode="auto">
            <a:xfrm>
              <a:off x="2652" y="3742"/>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800"/>
                <a:t>e = b + c</a:t>
              </a:r>
              <a:endParaRPr lang="en-US" altLang="zh-CN"/>
            </a:p>
          </p:txBody>
        </p:sp>
      </p:grpSp>
      <p:grpSp>
        <p:nvGrpSpPr>
          <p:cNvPr id="95237" name="Group 17"/>
          <p:cNvGrpSpPr>
            <a:grpSpLocks/>
          </p:cNvGrpSpPr>
          <p:nvPr/>
        </p:nvGrpSpPr>
        <p:grpSpPr bwMode="auto">
          <a:xfrm>
            <a:off x="5219700" y="2781300"/>
            <a:ext cx="3600450" cy="3744913"/>
            <a:chOff x="1996" y="1426"/>
            <a:chExt cx="2354" cy="2704"/>
          </a:xfrm>
        </p:grpSpPr>
        <p:sp>
          <p:nvSpPr>
            <p:cNvPr id="95243" name="Rectangle 18"/>
            <p:cNvSpPr>
              <a:spLocks noChangeArrowheads="1"/>
            </p:cNvSpPr>
            <p:nvPr/>
          </p:nvSpPr>
          <p:spPr bwMode="auto">
            <a:xfrm>
              <a:off x="3602" y="1426"/>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1</a:t>
              </a:r>
              <a:endParaRPr lang="en-US" altLang="zh-CN" sz="2800"/>
            </a:p>
          </p:txBody>
        </p:sp>
        <p:sp>
          <p:nvSpPr>
            <p:cNvPr id="95244" name="Line 19"/>
            <p:cNvSpPr>
              <a:spLocks noChangeShapeType="1"/>
            </p:cNvSpPr>
            <p:nvPr/>
          </p:nvSpPr>
          <p:spPr bwMode="auto">
            <a:xfrm flipH="1">
              <a:off x="2580" y="1974"/>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5245" name="Rectangle 20"/>
            <p:cNvSpPr>
              <a:spLocks noChangeArrowheads="1"/>
            </p:cNvSpPr>
            <p:nvPr/>
          </p:nvSpPr>
          <p:spPr bwMode="auto">
            <a:xfrm>
              <a:off x="1996" y="1984"/>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2</a:t>
              </a:r>
              <a:endParaRPr lang="en-US" altLang="zh-CN" sz="2800"/>
            </a:p>
          </p:txBody>
        </p:sp>
        <p:sp>
          <p:nvSpPr>
            <p:cNvPr id="95246" name="Rectangle 21"/>
            <p:cNvSpPr>
              <a:spLocks noChangeArrowheads="1"/>
            </p:cNvSpPr>
            <p:nvPr/>
          </p:nvSpPr>
          <p:spPr bwMode="auto">
            <a:xfrm>
              <a:off x="3570" y="3588"/>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4</a:t>
              </a:r>
              <a:endParaRPr lang="en-US" altLang="zh-CN" sz="2800"/>
            </a:p>
          </p:txBody>
        </p:sp>
        <p:sp>
          <p:nvSpPr>
            <p:cNvPr id="95247" name="Rectangle 22"/>
            <p:cNvSpPr>
              <a:spLocks noChangeArrowheads="1"/>
            </p:cNvSpPr>
            <p:nvPr/>
          </p:nvSpPr>
          <p:spPr bwMode="auto">
            <a:xfrm>
              <a:off x="3856" y="1982"/>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3</a:t>
              </a:r>
              <a:endParaRPr lang="en-US" altLang="zh-CN" sz="2800"/>
            </a:p>
          </p:txBody>
        </p:sp>
        <p:sp>
          <p:nvSpPr>
            <p:cNvPr id="95248" name="Rectangle 23"/>
            <p:cNvSpPr>
              <a:spLocks noChangeArrowheads="1"/>
            </p:cNvSpPr>
            <p:nvPr/>
          </p:nvSpPr>
          <p:spPr bwMode="auto">
            <a:xfrm>
              <a:off x="3280" y="2408"/>
              <a:ext cx="948" cy="8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lnSpc>
                  <a:spcPct val="90000"/>
                </a:lnSpc>
              </a:pPr>
              <a:r>
                <a:rPr lang="en-US" altLang="zh-CN" sz="2800"/>
                <a:t>b = 7</a:t>
              </a:r>
            </a:p>
            <a:p>
              <a:pPr marL="342900" indent="-342900" algn="just">
                <a:lnSpc>
                  <a:spcPct val="90000"/>
                </a:lnSpc>
              </a:pPr>
              <a:r>
                <a:rPr lang="en-US" altLang="zh-CN" sz="2800"/>
                <a:t>t = b + c</a:t>
              </a:r>
            </a:p>
            <a:p>
              <a:pPr marL="342900" indent="-342900" algn="just">
                <a:lnSpc>
                  <a:spcPct val="90000"/>
                </a:lnSpc>
              </a:pPr>
              <a:r>
                <a:rPr lang="en-US" altLang="zh-CN" sz="2800"/>
                <a:t>d = t</a:t>
              </a:r>
            </a:p>
          </p:txBody>
        </p:sp>
        <p:sp>
          <p:nvSpPr>
            <p:cNvPr id="95249" name="Rectangle 24"/>
            <p:cNvSpPr>
              <a:spLocks noChangeArrowheads="1"/>
            </p:cNvSpPr>
            <p:nvPr/>
          </p:nvSpPr>
          <p:spPr bwMode="auto">
            <a:xfrm>
              <a:off x="2108" y="2406"/>
              <a:ext cx="948" cy="8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lnSpc>
                  <a:spcPct val="90000"/>
                </a:lnSpc>
              </a:pPr>
              <a:r>
                <a:rPr lang="en-US" altLang="zh-CN" sz="2800"/>
                <a:t>t = b + c</a:t>
              </a:r>
            </a:p>
            <a:p>
              <a:pPr marL="342900" indent="-342900" algn="just">
                <a:lnSpc>
                  <a:spcPct val="90000"/>
                </a:lnSpc>
              </a:pPr>
              <a:r>
                <a:rPr lang="en-US" altLang="zh-CN" sz="2800"/>
                <a:t>a = t</a:t>
              </a:r>
            </a:p>
          </p:txBody>
        </p:sp>
        <p:sp>
          <p:nvSpPr>
            <p:cNvPr id="95250" name="Rectangle 25"/>
            <p:cNvSpPr>
              <a:spLocks noChangeArrowheads="1"/>
            </p:cNvSpPr>
            <p:nvPr/>
          </p:nvSpPr>
          <p:spPr bwMode="auto">
            <a:xfrm>
              <a:off x="2696" y="1582"/>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95251" name="Line 26"/>
            <p:cNvSpPr>
              <a:spLocks noChangeShapeType="1"/>
            </p:cNvSpPr>
            <p:nvPr/>
          </p:nvSpPr>
          <p:spPr bwMode="auto">
            <a:xfrm>
              <a:off x="3284" y="1976"/>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5252" name="Line 27"/>
            <p:cNvSpPr>
              <a:spLocks noChangeShapeType="1"/>
            </p:cNvSpPr>
            <p:nvPr/>
          </p:nvSpPr>
          <p:spPr bwMode="auto">
            <a:xfrm flipH="1">
              <a:off x="3300" y="3310"/>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5253" name="Line 28"/>
            <p:cNvSpPr>
              <a:spLocks noChangeShapeType="1"/>
            </p:cNvSpPr>
            <p:nvPr/>
          </p:nvSpPr>
          <p:spPr bwMode="auto">
            <a:xfrm>
              <a:off x="2550" y="3310"/>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5254" name="Rectangle 29"/>
            <p:cNvSpPr>
              <a:spLocks noChangeArrowheads="1"/>
            </p:cNvSpPr>
            <p:nvPr/>
          </p:nvSpPr>
          <p:spPr bwMode="auto">
            <a:xfrm>
              <a:off x="2652" y="3742"/>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800"/>
                <a:t>e = t</a:t>
              </a:r>
              <a:endParaRPr lang="en-US" altLang="zh-CN"/>
            </a:p>
          </p:txBody>
        </p:sp>
      </p:grpSp>
      <p:grpSp>
        <p:nvGrpSpPr>
          <p:cNvPr id="95238" name="Group 30"/>
          <p:cNvGrpSpPr>
            <a:grpSpLocks/>
          </p:cNvGrpSpPr>
          <p:nvPr/>
        </p:nvGrpSpPr>
        <p:grpSpPr bwMode="auto">
          <a:xfrm rot="-5400000">
            <a:off x="4534695" y="4329906"/>
            <a:ext cx="360362" cy="574675"/>
            <a:chOff x="5774" y="2730"/>
            <a:chExt cx="376" cy="404"/>
          </a:xfrm>
        </p:grpSpPr>
        <p:sp>
          <p:nvSpPr>
            <p:cNvPr id="95239" name="Line 31"/>
            <p:cNvSpPr>
              <a:spLocks noChangeShapeType="1"/>
            </p:cNvSpPr>
            <p:nvPr/>
          </p:nvSpPr>
          <p:spPr bwMode="auto">
            <a:xfrm>
              <a:off x="5880" y="2730"/>
              <a:ext cx="0"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 rIns="36000" bIns="3600"/>
            <a:lstStyle/>
            <a:p>
              <a:endParaRPr lang="zh-CN" altLang="en-US"/>
            </a:p>
          </p:txBody>
        </p:sp>
        <p:sp>
          <p:nvSpPr>
            <p:cNvPr id="95240" name="Line 32"/>
            <p:cNvSpPr>
              <a:spLocks noChangeShapeType="1"/>
            </p:cNvSpPr>
            <p:nvPr/>
          </p:nvSpPr>
          <p:spPr bwMode="auto">
            <a:xfrm>
              <a:off x="6044" y="2730"/>
              <a:ext cx="0"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 rIns="36000" bIns="3600"/>
            <a:lstStyle/>
            <a:p>
              <a:endParaRPr lang="zh-CN" altLang="en-US"/>
            </a:p>
          </p:txBody>
        </p:sp>
        <p:sp>
          <p:nvSpPr>
            <p:cNvPr id="95241" name="Line 33"/>
            <p:cNvSpPr>
              <a:spLocks noChangeShapeType="1"/>
            </p:cNvSpPr>
            <p:nvPr/>
          </p:nvSpPr>
          <p:spPr bwMode="auto">
            <a:xfrm>
              <a:off x="5774" y="2940"/>
              <a:ext cx="180" cy="1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 rIns="36000" bIns="3600"/>
            <a:lstStyle/>
            <a:p>
              <a:endParaRPr lang="zh-CN" altLang="en-US"/>
            </a:p>
          </p:txBody>
        </p:sp>
        <p:sp>
          <p:nvSpPr>
            <p:cNvPr id="95242" name="Line 34"/>
            <p:cNvSpPr>
              <a:spLocks noChangeShapeType="1"/>
            </p:cNvSpPr>
            <p:nvPr/>
          </p:nvSpPr>
          <p:spPr bwMode="auto">
            <a:xfrm flipH="1">
              <a:off x="5970" y="2954"/>
              <a:ext cx="180" cy="1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 rIns="36000" bIns="3600"/>
            <a:lstStyle/>
            <a:p>
              <a:endParaRPr lang="zh-CN" altLang="en-US"/>
            </a:p>
          </p:txBody>
        </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96259" name="Rectangle 3"/>
          <p:cNvSpPr>
            <a:spLocks noGrp="1" noChangeArrowheads="1"/>
          </p:cNvSpPr>
          <p:nvPr>
            <p:ph idx="1"/>
          </p:nvPr>
        </p:nvSpPr>
        <p:spPr>
          <a:xfrm>
            <a:off x="287338" y="1438275"/>
            <a:ext cx="8564562" cy="5038725"/>
          </a:xfrm>
          <a:noFill/>
        </p:spPr>
        <p:txBody>
          <a:bodyPr/>
          <a:lstStyle/>
          <a:p>
            <a:pPr>
              <a:buFontTx/>
              <a:buNone/>
            </a:pPr>
            <a:r>
              <a:rPr lang="en-US" altLang="zh-CN" b="1" smtClean="0"/>
              <a:t>9.5.1 </a:t>
            </a:r>
            <a:r>
              <a:rPr lang="zh-CN" altLang="en-US" b="1" smtClean="0"/>
              <a:t>冗余的根源</a:t>
            </a:r>
          </a:p>
          <a:p>
            <a:r>
              <a:rPr lang="zh-CN" altLang="en-US" b="1" smtClean="0"/>
              <a:t>完全冗余</a:t>
            </a:r>
          </a:p>
          <a:p>
            <a:pPr lvl="1"/>
            <a:r>
              <a:rPr lang="zh-CN" altLang="pt-BR" b="1" smtClean="0"/>
              <a:t>块</a:t>
            </a:r>
            <a:r>
              <a:rPr lang="pt-BR" altLang="zh-CN" b="1" i="1" smtClean="0"/>
              <a:t>B</a:t>
            </a:r>
            <a:r>
              <a:rPr lang="pt-BR" altLang="zh-CN" b="1" baseline="-25000" smtClean="0"/>
              <a:t>4</a:t>
            </a:r>
            <a:r>
              <a:rPr lang="zh-CN" altLang="pt-BR" b="1" smtClean="0"/>
              <a:t>的表达式</a:t>
            </a:r>
            <a:r>
              <a:rPr lang="en-US" altLang="zh-CN" b="1" smtClean="0"/>
              <a:t>b + c</a:t>
            </a:r>
            <a:r>
              <a:rPr lang="zh-CN" altLang="pt-BR" b="1" smtClean="0"/>
              <a:t>是</a:t>
            </a:r>
            <a:r>
              <a:rPr lang="zh-CN" altLang="pt-BR" b="1" smtClean="0">
                <a:solidFill>
                  <a:schemeClr val="tx2"/>
                </a:solidFill>
              </a:rPr>
              <a:t>完全冗余</a:t>
            </a:r>
            <a:r>
              <a:rPr lang="zh-CN" altLang="pt-BR" b="1" smtClean="0"/>
              <a:t>的，</a:t>
            </a:r>
          </a:p>
          <a:p>
            <a:pPr lvl="1">
              <a:buFontTx/>
              <a:buNone/>
            </a:pPr>
            <a:r>
              <a:rPr lang="zh-CN" altLang="pt-BR" b="1" smtClean="0"/>
              <a:t>因为所有到达</a:t>
            </a:r>
            <a:r>
              <a:rPr lang="pt-BR" altLang="zh-CN" b="1" i="1" smtClean="0"/>
              <a:t>B</a:t>
            </a:r>
            <a:r>
              <a:rPr lang="pt-BR" altLang="zh-CN" b="1" baseline="-25000" smtClean="0"/>
              <a:t>4</a:t>
            </a:r>
            <a:r>
              <a:rPr lang="zh-CN" altLang="pt-BR" b="1" smtClean="0"/>
              <a:t>的路径都计算</a:t>
            </a:r>
          </a:p>
          <a:p>
            <a:pPr lvl="1">
              <a:buFontTx/>
              <a:buNone/>
            </a:pPr>
            <a:r>
              <a:rPr lang="en-US" altLang="zh-CN" b="1" smtClean="0"/>
              <a:t>b + c</a:t>
            </a:r>
            <a:r>
              <a:rPr lang="zh-CN" altLang="pt-BR" b="1" smtClean="0"/>
              <a:t> ，并且</a:t>
            </a:r>
            <a:r>
              <a:rPr lang="en-US" altLang="zh-CN" b="1" smtClean="0"/>
              <a:t>b</a:t>
            </a:r>
            <a:r>
              <a:rPr lang="zh-CN" altLang="en-US" b="1" smtClean="0"/>
              <a:t>和</a:t>
            </a:r>
            <a:r>
              <a:rPr lang="en-US" altLang="zh-CN" b="1" smtClean="0"/>
              <a:t>c</a:t>
            </a:r>
            <a:r>
              <a:rPr lang="zh-CN" altLang="pt-BR" b="1" smtClean="0"/>
              <a:t>都未重新定值</a:t>
            </a:r>
          </a:p>
          <a:p>
            <a:pPr lvl="1"/>
            <a:r>
              <a:rPr lang="pt-BR" altLang="zh-CN" b="1" i="1" smtClean="0"/>
              <a:t>B</a:t>
            </a:r>
            <a:r>
              <a:rPr lang="pt-BR" altLang="zh-CN" b="1" baseline="-25000" smtClean="0"/>
              <a:t>2</a:t>
            </a:r>
            <a:r>
              <a:rPr lang="zh-CN" altLang="pt-BR" b="1" smtClean="0"/>
              <a:t>和</a:t>
            </a:r>
            <a:r>
              <a:rPr lang="pt-BR" altLang="zh-CN" b="1" i="1" smtClean="0"/>
              <a:t>B</a:t>
            </a:r>
            <a:r>
              <a:rPr lang="pt-BR" altLang="zh-CN" b="1" baseline="-25000" smtClean="0"/>
              <a:t>3</a:t>
            </a:r>
            <a:r>
              <a:rPr lang="zh-CN" altLang="pt-BR" b="1" smtClean="0"/>
              <a:t>的出边的集合形成一</a:t>
            </a:r>
          </a:p>
          <a:p>
            <a:pPr lvl="1">
              <a:buFontTx/>
              <a:buNone/>
            </a:pPr>
            <a:r>
              <a:rPr lang="zh-CN" altLang="pt-BR" b="1" smtClean="0"/>
              <a:t>个</a:t>
            </a:r>
            <a:r>
              <a:rPr lang="zh-CN" altLang="pt-BR" b="1" smtClean="0">
                <a:solidFill>
                  <a:schemeClr val="tx2"/>
                </a:solidFill>
              </a:rPr>
              <a:t>割集</a:t>
            </a:r>
            <a:r>
              <a:rPr lang="zh-CN" altLang="pt-BR" b="1" smtClean="0"/>
              <a:t>，若把该割集删掉，则</a:t>
            </a:r>
          </a:p>
          <a:p>
            <a:pPr lvl="1">
              <a:buFontTx/>
              <a:buNone/>
            </a:pPr>
            <a:r>
              <a:rPr lang="zh-CN" altLang="pt-BR" b="1" smtClean="0"/>
              <a:t>从起点到</a:t>
            </a:r>
            <a:r>
              <a:rPr lang="pt-BR" altLang="zh-CN" b="1" i="1" smtClean="0"/>
              <a:t>B</a:t>
            </a:r>
            <a:r>
              <a:rPr lang="pt-BR" altLang="zh-CN" b="1" baseline="-25000" smtClean="0"/>
              <a:t>4</a:t>
            </a:r>
            <a:r>
              <a:rPr lang="zh-CN" altLang="pt-BR" b="1" smtClean="0"/>
              <a:t>的路径都被割断</a:t>
            </a:r>
            <a:r>
              <a:rPr lang="zh-CN" altLang="pt-BR" smtClean="0"/>
              <a:t> </a:t>
            </a:r>
            <a:endParaRPr lang="zh-CN" altLang="en-US" smtClean="0"/>
          </a:p>
        </p:txBody>
      </p:sp>
      <p:grpSp>
        <p:nvGrpSpPr>
          <p:cNvPr id="96260" name="Group 4"/>
          <p:cNvGrpSpPr>
            <a:grpSpLocks/>
          </p:cNvGrpSpPr>
          <p:nvPr/>
        </p:nvGrpSpPr>
        <p:grpSpPr bwMode="auto">
          <a:xfrm>
            <a:off x="5543550" y="2852738"/>
            <a:ext cx="3600450" cy="3671887"/>
            <a:chOff x="1996" y="1426"/>
            <a:chExt cx="2354" cy="2704"/>
          </a:xfrm>
        </p:grpSpPr>
        <p:sp>
          <p:nvSpPr>
            <p:cNvPr id="96261" name="Rectangle 5"/>
            <p:cNvSpPr>
              <a:spLocks noChangeArrowheads="1"/>
            </p:cNvSpPr>
            <p:nvPr/>
          </p:nvSpPr>
          <p:spPr bwMode="auto">
            <a:xfrm>
              <a:off x="3602" y="1426"/>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1</a:t>
              </a:r>
              <a:endParaRPr lang="en-US" altLang="zh-CN" sz="2800"/>
            </a:p>
          </p:txBody>
        </p:sp>
        <p:sp>
          <p:nvSpPr>
            <p:cNvPr id="96262" name="Line 6"/>
            <p:cNvSpPr>
              <a:spLocks noChangeShapeType="1"/>
            </p:cNvSpPr>
            <p:nvPr/>
          </p:nvSpPr>
          <p:spPr bwMode="auto">
            <a:xfrm flipH="1">
              <a:off x="2580" y="1974"/>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6263" name="Rectangle 7"/>
            <p:cNvSpPr>
              <a:spLocks noChangeArrowheads="1"/>
            </p:cNvSpPr>
            <p:nvPr/>
          </p:nvSpPr>
          <p:spPr bwMode="auto">
            <a:xfrm>
              <a:off x="1996" y="1984"/>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2</a:t>
              </a:r>
              <a:endParaRPr lang="en-US" altLang="zh-CN" sz="2800"/>
            </a:p>
          </p:txBody>
        </p:sp>
        <p:sp>
          <p:nvSpPr>
            <p:cNvPr id="96264" name="Rectangle 8"/>
            <p:cNvSpPr>
              <a:spLocks noChangeArrowheads="1"/>
            </p:cNvSpPr>
            <p:nvPr/>
          </p:nvSpPr>
          <p:spPr bwMode="auto">
            <a:xfrm>
              <a:off x="3570" y="3588"/>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4</a:t>
              </a:r>
              <a:endParaRPr lang="en-US" altLang="zh-CN" sz="2800"/>
            </a:p>
          </p:txBody>
        </p:sp>
        <p:sp>
          <p:nvSpPr>
            <p:cNvPr id="96265" name="Rectangle 9"/>
            <p:cNvSpPr>
              <a:spLocks noChangeArrowheads="1"/>
            </p:cNvSpPr>
            <p:nvPr/>
          </p:nvSpPr>
          <p:spPr bwMode="auto">
            <a:xfrm>
              <a:off x="3856" y="1982"/>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3</a:t>
              </a:r>
              <a:endParaRPr lang="en-US" altLang="zh-CN" sz="2800"/>
            </a:p>
          </p:txBody>
        </p:sp>
        <p:sp>
          <p:nvSpPr>
            <p:cNvPr id="96266" name="Rectangle 10"/>
            <p:cNvSpPr>
              <a:spLocks noChangeArrowheads="1"/>
            </p:cNvSpPr>
            <p:nvPr/>
          </p:nvSpPr>
          <p:spPr bwMode="auto">
            <a:xfrm>
              <a:off x="3280" y="2408"/>
              <a:ext cx="948" cy="8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lnSpc>
                  <a:spcPct val="90000"/>
                </a:lnSpc>
              </a:pPr>
              <a:r>
                <a:rPr lang="en-US" altLang="zh-CN" sz="2800"/>
                <a:t>b = 7</a:t>
              </a:r>
            </a:p>
            <a:p>
              <a:pPr marL="342900" indent="-342900" algn="just">
                <a:lnSpc>
                  <a:spcPct val="90000"/>
                </a:lnSpc>
              </a:pPr>
              <a:r>
                <a:rPr lang="en-US" altLang="zh-CN" sz="2800"/>
                <a:t>d = b + c</a:t>
              </a:r>
              <a:endParaRPr lang="en-US" altLang="zh-CN"/>
            </a:p>
          </p:txBody>
        </p:sp>
        <p:sp>
          <p:nvSpPr>
            <p:cNvPr id="96267" name="Rectangle 11"/>
            <p:cNvSpPr>
              <a:spLocks noChangeArrowheads="1"/>
            </p:cNvSpPr>
            <p:nvPr/>
          </p:nvSpPr>
          <p:spPr bwMode="auto">
            <a:xfrm>
              <a:off x="2108" y="2406"/>
              <a:ext cx="948" cy="8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lnSpc>
                  <a:spcPct val="90000"/>
                </a:lnSpc>
              </a:pPr>
              <a:r>
                <a:rPr lang="en-US" altLang="zh-CN" sz="2800"/>
                <a:t>a = b + c</a:t>
              </a:r>
              <a:endParaRPr lang="en-US" altLang="zh-CN"/>
            </a:p>
          </p:txBody>
        </p:sp>
        <p:sp>
          <p:nvSpPr>
            <p:cNvPr id="96268" name="Rectangle 12"/>
            <p:cNvSpPr>
              <a:spLocks noChangeArrowheads="1"/>
            </p:cNvSpPr>
            <p:nvPr/>
          </p:nvSpPr>
          <p:spPr bwMode="auto">
            <a:xfrm>
              <a:off x="2696" y="1582"/>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96269" name="Line 13"/>
            <p:cNvSpPr>
              <a:spLocks noChangeShapeType="1"/>
            </p:cNvSpPr>
            <p:nvPr/>
          </p:nvSpPr>
          <p:spPr bwMode="auto">
            <a:xfrm>
              <a:off x="3284" y="1976"/>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6270" name="Line 14"/>
            <p:cNvSpPr>
              <a:spLocks noChangeShapeType="1"/>
            </p:cNvSpPr>
            <p:nvPr/>
          </p:nvSpPr>
          <p:spPr bwMode="auto">
            <a:xfrm flipH="1">
              <a:off x="3300" y="3310"/>
              <a:ext cx="452" cy="421"/>
            </a:xfrm>
            <a:prstGeom prst="line">
              <a:avLst/>
            </a:prstGeom>
            <a:noFill/>
            <a:ln w="25400">
              <a:solidFill>
                <a:srgbClr val="00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6271" name="Line 15"/>
            <p:cNvSpPr>
              <a:spLocks noChangeShapeType="1"/>
            </p:cNvSpPr>
            <p:nvPr/>
          </p:nvSpPr>
          <p:spPr bwMode="auto">
            <a:xfrm>
              <a:off x="2550" y="3310"/>
              <a:ext cx="452" cy="421"/>
            </a:xfrm>
            <a:prstGeom prst="line">
              <a:avLst/>
            </a:prstGeom>
            <a:noFill/>
            <a:ln w="25400">
              <a:solidFill>
                <a:srgbClr val="00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6272" name="Rectangle 16"/>
            <p:cNvSpPr>
              <a:spLocks noChangeArrowheads="1"/>
            </p:cNvSpPr>
            <p:nvPr/>
          </p:nvSpPr>
          <p:spPr bwMode="auto">
            <a:xfrm>
              <a:off x="2652" y="3742"/>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800"/>
                <a:t>e = b + c</a:t>
              </a:r>
              <a:endParaRPr lang="en-US" altLang="zh-CN"/>
            </a:p>
          </p:txBody>
        </p:sp>
      </p:gr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97283" name="Rectangle 3"/>
          <p:cNvSpPr>
            <a:spLocks noGrp="1" noChangeArrowheads="1"/>
          </p:cNvSpPr>
          <p:nvPr>
            <p:ph idx="1"/>
          </p:nvPr>
        </p:nvSpPr>
        <p:spPr>
          <a:xfrm>
            <a:off x="287338" y="1438275"/>
            <a:ext cx="8564562" cy="5038725"/>
          </a:xfrm>
          <a:noFill/>
        </p:spPr>
        <p:txBody>
          <a:bodyPr/>
          <a:lstStyle/>
          <a:p>
            <a:pPr>
              <a:buFontTx/>
              <a:buNone/>
            </a:pPr>
            <a:r>
              <a:rPr lang="en-US" altLang="zh-CN" b="1" smtClean="0"/>
              <a:t>9.5.1 </a:t>
            </a:r>
            <a:r>
              <a:rPr lang="zh-CN" altLang="en-US" b="1" smtClean="0"/>
              <a:t>冗余的根源</a:t>
            </a:r>
            <a:endParaRPr lang="zh-CN" altLang="en-US" smtClean="0"/>
          </a:p>
          <a:p>
            <a:r>
              <a:rPr lang="zh-CN" altLang="en-US" b="1" smtClean="0"/>
              <a:t>循环不变表达式</a:t>
            </a:r>
            <a:endParaRPr lang="en-US" altLang="zh-CN" smtClean="0"/>
          </a:p>
        </p:txBody>
      </p:sp>
      <p:grpSp>
        <p:nvGrpSpPr>
          <p:cNvPr id="97284" name="Group 4"/>
          <p:cNvGrpSpPr>
            <a:grpSpLocks/>
          </p:cNvGrpSpPr>
          <p:nvPr/>
        </p:nvGrpSpPr>
        <p:grpSpPr bwMode="auto">
          <a:xfrm>
            <a:off x="900113" y="3429000"/>
            <a:ext cx="2303462" cy="2089150"/>
            <a:chOff x="4966" y="2202"/>
            <a:chExt cx="1365" cy="1580"/>
          </a:xfrm>
        </p:grpSpPr>
        <p:sp>
          <p:nvSpPr>
            <p:cNvPr id="97296" name="Rectangle 5"/>
            <p:cNvSpPr>
              <a:spLocks noChangeArrowheads="1"/>
            </p:cNvSpPr>
            <p:nvPr/>
          </p:nvSpPr>
          <p:spPr bwMode="auto">
            <a:xfrm>
              <a:off x="5380" y="2202"/>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97297" name="Rectangle 6"/>
            <p:cNvSpPr>
              <a:spLocks noChangeArrowheads="1"/>
            </p:cNvSpPr>
            <p:nvPr/>
          </p:nvSpPr>
          <p:spPr bwMode="auto">
            <a:xfrm>
              <a:off x="5383" y="2998"/>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800"/>
                <a:t>a = b + c</a:t>
              </a:r>
              <a:endParaRPr lang="en-US" altLang="zh-CN"/>
            </a:p>
          </p:txBody>
        </p:sp>
        <p:sp>
          <p:nvSpPr>
            <p:cNvPr id="97298" name="Line 7"/>
            <p:cNvSpPr>
              <a:spLocks noChangeShapeType="1"/>
            </p:cNvSpPr>
            <p:nvPr/>
          </p:nvSpPr>
          <p:spPr bwMode="auto">
            <a:xfrm flipH="1">
              <a:off x="5838" y="2594"/>
              <a:ext cx="0" cy="39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7299" name="Freeform 8"/>
            <p:cNvSpPr>
              <a:spLocks/>
            </p:cNvSpPr>
            <p:nvPr/>
          </p:nvSpPr>
          <p:spPr bwMode="auto">
            <a:xfrm>
              <a:off x="4966" y="2718"/>
              <a:ext cx="645" cy="837"/>
            </a:xfrm>
            <a:custGeom>
              <a:avLst/>
              <a:gdLst>
                <a:gd name="T0" fmla="*/ 615 w 645"/>
                <a:gd name="T1" fmla="*/ 687 h 837"/>
                <a:gd name="T2" fmla="*/ 300 w 645"/>
                <a:gd name="T3" fmla="*/ 792 h 837"/>
                <a:gd name="T4" fmla="*/ 0 w 645"/>
                <a:gd name="T5" fmla="*/ 417 h 837"/>
                <a:gd name="T6" fmla="*/ 300 w 645"/>
                <a:gd name="T7" fmla="*/ 27 h 837"/>
                <a:gd name="T8" fmla="*/ 645 w 645"/>
                <a:gd name="T9" fmla="*/ 252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5" h="837">
                  <a:moveTo>
                    <a:pt x="615" y="687"/>
                  </a:moveTo>
                  <a:cubicBezTo>
                    <a:pt x="563" y="704"/>
                    <a:pt x="402" y="837"/>
                    <a:pt x="300" y="792"/>
                  </a:cubicBezTo>
                  <a:cubicBezTo>
                    <a:pt x="198" y="747"/>
                    <a:pt x="0" y="544"/>
                    <a:pt x="0" y="417"/>
                  </a:cubicBezTo>
                  <a:cubicBezTo>
                    <a:pt x="0" y="290"/>
                    <a:pt x="193" y="54"/>
                    <a:pt x="300" y="27"/>
                  </a:cubicBezTo>
                  <a:cubicBezTo>
                    <a:pt x="407" y="0"/>
                    <a:pt x="573" y="205"/>
                    <a:pt x="645" y="252"/>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00" name="Line 9"/>
            <p:cNvSpPr>
              <a:spLocks noChangeShapeType="1"/>
            </p:cNvSpPr>
            <p:nvPr/>
          </p:nvSpPr>
          <p:spPr bwMode="auto">
            <a:xfrm>
              <a:off x="5854" y="3390"/>
              <a:ext cx="0" cy="39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97285" name="Group 10"/>
          <p:cNvGrpSpPr>
            <a:grpSpLocks/>
          </p:cNvGrpSpPr>
          <p:nvPr/>
        </p:nvGrpSpPr>
        <p:grpSpPr bwMode="auto">
          <a:xfrm>
            <a:off x="5580063" y="3429000"/>
            <a:ext cx="2374900" cy="2160588"/>
            <a:chOff x="4966" y="2202"/>
            <a:chExt cx="1365" cy="1580"/>
          </a:xfrm>
        </p:grpSpPr>
        <p:sp>
          <p:nvSpPr>
            <p:cNvPr id="97291" name="Rectangle 11"/>
            <p:cNvSpPr>
              <a:spLocks noChangeArrowheads="1"/>
            </p:cNvSpPr>
            <p:nvPr/>
          </p:nvSpPr>
          <p:spPr bwMode="auto">
            <a:xfrm>
              <a:off x="5380" y="2202"/>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800"/>
                <a:t>t = b + c</a:t>
              </a:r>
            </a:p>
          </p:txBody>
        </p:sp>
        <p:sp>
          <p:nvSpPr>
            <p:cNvPr id="97292" name="Rectangle 12"/>
            <p:cNvSpPr>
              <a:spLocks noChangeArrowheads="1"/>
            </p:cNvSpPr>
            <p:nvPr/>
          </p:nvSpPr>
          <p:spPr bwMode="auto">
            <a:xfrm>
              <a:off x="5383" y="2998"/>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800"/>
                <a:t>a = t</a:t>
              </a:r>
              <a:endParaRPr lang="en-US" altLang="zh-CN"/>
            </a:p>
          </p:txBody>
        </p:sp>
        <p:sp>
          <p:nvSpPr>
            <p:cNvPr id="97293" name="Line 13"/>
            <p:cNvSpPr>
              <a:spLocks noChangeShapeType="1"/>
            </p:cNvSpPr>
            <p:nvPr/>
          </p:nvSpPr>
          <p:spPr bwMode="auto">
            <a:xfrm flipH="1">
              <a:off x="5838" y="2594"/>
              <a:ext cx="0" cy="39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7294" name="Freeform 14"/>
            <p:cNvSpPr>
              <a:spLocks/>
            </p:cNvSpPr>
            <p:nvPr/>
          </p:nvSpPr>
          <p:spPr bwMode="auto">
            <a:xfrm>
              <a:off x="4966" y="2718"/>
              <a:ext cx="645" cy="837"/>
            </a:xfrm>
            <a:custGeom>
              <a:avLst/>
              <a:gdLst>
                <a:gd name="T0" fmla="*/ 615 w 645"/>
                <a:gd name="T1" fmla="*/ 687 h 837"/>
                <a:gd name="T2" fmla="*/ 300 w 645"/>
                <a:gd name="T3" fmla="*/ 792 h 837"/>
                <a:gd name="T4" fmla="*/ 0 w 645"/>
                <a:gd name="T5" fmla="*/ 417 h 837"/>
                <a:gd name="T6" fmla="*/ 300 w 645"/>
                <a:gd name="T7" fmla="*/ 27 h 837"/>
                <a:gd name="T8" fmla="*/ 645 w 645"/>
                <a:gd name="T9" fmla="*/ 252 h 8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5" h="837">
                  <a:moveTo>
                    <a:pt x="615" y="687"/>
                  </a:moveTo>
                  <a:cubicBezTo>
                    <a:pt x="563" y="704"/>
                    <a:pt x="402" y="837"/>
                    <a:pt x="300" y="792"/>
                  </a:cubicBezTo>
                  <a:cubicBezTo>
                    <a:pt x="198" y="747"/>
                    <a:pt x="0" y="544"/>
                    <a:pt x="0" y="417"/>
                  </a:cubicBezTo>
                  <a:cubicBezTo>
                    <a:pt x="0" y="290"/>
                    <a:pt x="193" y="54"/>
                    <a:pt x="300" y="27"/>
                  </a:cubicBezTo>
                  <a:cubicBezTo>
                    <a:pt x="407" y="0"/>
                    <a:pt x="573" y="205"/>
                    <a:pt x="645" y="252"/>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295" name="Line 15"/>
            <p:cNvSpPr>
              <a:spLocks noChangeShapeType="1"/>
            </p:cNvSpPr>
            <p:nvPr/>
          </p:nvSpPr>
          <p:spPr bwMode="auto">
            <a:xfrm>
              <a:off x="5854" y="3390"/>
              <a:ext cx="0" cy="39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97286" name="Group 16"/>
          <p:cNvGrpSpPr>
            <a:grpSpLocks/>
          </p:cNvGrpSpPr>
          <p:nvPr/>
        </p:nvGrpSpPr>
        <p:grpSpPr bwMode="auto">
          <a:xfrm rot="-5400000">
            <a:off x="4500563" y="4005263"/>
            <a:ext cx="323850" cy="539750"/>
            <a:chOff x="5774" y="2730"/>
            <a:chExt cx="376" cy="404"/>
          </a:xfrm>
        </p:grpSpPr>
        <p:sp>
          <p:nvSpPr>
            <p:cNvPr id="97287" name="Line 17"/>
            <p:cNvSpPr>
              <a:spLocks noChangeShapeType="1"/>
            </p:cNvSpPr>
            <p:nvPr/>
          </p:nvSpPr>
          <p:spPr bwMode="auto">
            <a:xfrm>
              <a:off x="5880" y="2730"/>
              <a:ext cx="0"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 rIns="36000" bIns="3600"/>
            <a:lstStyle/>
            <a:p>
              <a:endParaRPr lang="zh-CN" altLang="en-US"/>
            </a:p>
          </p:txBody>
        </p:sp>
        <p:sp>
          <p:nvSpPr>
            <p:cNvPr id="97288" name="Line 18"/>
            <p:cNvSpPr>
              <a:spLocks noChangeShapeType="1"/>
            </p:cNvSpPr>
            <p:nvPr/>
          </p:nvSpPr>
          <p:spPr bwMode="auto">
            <a:xfrm>
              <a:off x="6044" y="2730"/>
              <a:ext cx="0"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 rIns="36000" bIns="3600"/>
            <a:lstStyle/>
            <a:p>
              <a:endParaRPr lang="zh-CN" altLang="en-US"/>
            </a:p>
          </p:txBody>
        </p:sp>
        <p:sp>
          <p:nvSpPr>
            <p:cNvPr id="97289" name="Line 19"/>
            <p:cNvSpPr>
              <a:spLocks noChangeShapeType="1"/>
            </p:cNvSpPr>
            <p:nvPr/>
          </p:nvSpPr>
          <p:spPr bwMode="auto">
            <a:xfrm>
              <a:off x="5774" y="2940"/>
              <a:ext cx="180" cy="1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 rIns="36000" bIns="3600"/>
            <a:lstStyle/>
            <a:p>
              <a:endParaRPr lang="zh-CN" altLang="en-US"/>
            </a:p>
          </p:txBody>
        </p:sp>
        <p:sp>
          <p:nvSpPr>
            <p:cNvPr id="97290" name="Line 20"/>
            <p:cNvSpPr>
              <a:spLocks noChangeShapeType="1"/>
            </p:cNvSpPr>
            <p:nvPr/>
          </p:nvSpPr>
          <p:spPr bwMode="auto">
            <a:xfrm flipH="1">
              <a:off x="5970" y="2954"/>
              <a:ext cx="180" cy="1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 rIns="36000" bIns="3600"/>
            <a:lstStyle/>
            <a:p>
              <a:endParaRPr lang="zh-CN" altLang="en-US"/>
            </a:p>
          </p:txBody>
        </p:sp>
      </p:gr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98307" name="Rectangle 3"/>
          <p:cNvSpPr>
            <a:spLocks noGrp="1" noChangeArrowheads="1"/>
          </p:cNvSpPr>
          <p:nvPr>
            <p:ph idx="1"/>
          </p:nvPr>
        </p:nvSpPr>
        <p:spPr>
          <a:xfrm>
            <a:off x="287338" y="1438275"/>
            <a:ext cx="8564562" cy="5181600"/>
          </a:xfrm>
          <a:noFill/>
        </p:spPr>
        <p:txBody>
          <a:bodyPr/>
          <a:lstStyle/>
          <a:p>
            <a:pPr>
              <a:buFontTx/>
              <a:buNone/>
            </a:pPr>
            <a:r>
              <a:rPr lang="en-US" altLang="zh-CN" b="1" smtClean="0"/>
              <a:t>9.5.1 </a:t>
            </a:r>
            <a:r>
              <a:rPr lang="zh-CN" altLang="en-US" b="1" smtClean="0"/>
              <a:t>冗余的根源</a:t>
            </a:r>
            <a:endParaRPr lang="zh-CN" altLang="en-US" smtClean="0"/>
          </a:p>
          <a:p>
            <a:r>
              <a:rPr lang="zh-CN" altLang="en-US" b="1" smtClean="0"/>
              <a:t>部分冗余表达式</a:t>
            </a:r>
            <a:endParaRPr lang="en-US" altLang="zh-CN" smtClean="0"/>
          </a:p>
        </p:txBody>
      </p:sp>
      <p:grpSp>
        <p:nvGrpSpPr>
          <p:cNvPr id="98308" name="Group 4"/>
          <p:cNvGrpSpPr>
            <a:grpSpLocks/>
          </p:cNvGrpSpPr>
          <p:nvPr/>
        </p:nvGrpSpPr>
        <p:grpSpPr bwMode="auto">
          <a:xfrm>
            <a:off x="468313" y="2852738"/>
            <a:ext cx="3598862" cy="3671887"/>
            <a:chOff x="1996" y="1426"/>
            <a:chExt cx="2354" cy="2704"/>
          </a:xfrm>
        </p:grpSpPr>
        <p:sp>
          <p:nvSpPr>
            <p:cNvPr id="98327" name="Rectangle 5"/>
            <p:cNvSpPr>
              <a:spLocks noChangeArrowheads="1"/>
            </p:cNvSpPr>
            <p:nvPr/>
          </p:nvSpPr>
          <p:spPr bwMode="auto">
            <a:xfrm>
              <a:off x="3602" y="1426"/>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1</a:t>
              </a:r>
              <a:endParaRPr lang="en-US" altLang="zh-CN" sz="2800"/>
            </a:p>
          </p:txBody>
        </p:sp>
        <p:sp>
          <p:nvSpPr>
            <p:cNvPr id="98328" name="Line 6"/>
            <p:cNvSpPr>
              <a:spLocks noChangeShapeType="1"/>
            </p:cNvSpPr>
            <p:nvPr/>
          </p:nvSpPr>
          <p:spPr bwMode="auto">
            <a:xfrm flipH="1">
              <a:off x="2580" y="1974"/>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8329" name="Rectangle 7"/>
            <p:cNvSpPr>
              <a:spLocks noChangeArrowheads="1"/>
            </p:cNvSpPr>
            <p:nvPr/>
          </p:nvSpPr>
          <p:spPr bwMode="auto">
            <a:xfrm>
              <a:off x="1996" y="1984"/>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2</a:t>
              </a:r>
              <a:endParaRPr lang="en-US" altLang="zh-CN" sz="2800"/>
            </a:p>
          </p:txBody>
        </p:sp>
        <p:sp>
          <p:nvSpPr>
            <p:cNvPr id="98330" name="Rectangle 8"/>
            <p:cNvSpPr>
              <a:spLocks noChangeArrowheads="1"/>
            </p:cNvSpPr>
            <p:nvPr/>
          </p:nvSpPr>
          <p:spPr bwMode="auto">
            <a:xfrm>
              <a:off x="3570" y="3588"/>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4</a:t>
              </a:r>
              <a:endParaRPr lang="en-US" altLang="zh-CN" sz="2800"/>
            </a:p>
          </p:txBody>
        </p:sp>
        <p:sp>
          <p:nvSpPr>
            <p:cNvPr id="98331" name="Rectangle 9"/>
            <p:cNvSpPr>
              <a:spLocks noChangeArrowheads="1"/>
            </p:cNvSpPr>
            <p:nvPr/>
          </p:nvSpPr>
          <p:spPr bwMode="auto">
            <a:xfrm>
              <a:off x="3856" y="1982"/>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3</a:t>
              </a:r>
              <a:endParaRPr lang="en-US" altLang="zh-CN" sz="2800"/>
            </a:p>
          </p:txBody>
        </p:sp>
        <p:sp>
          <p:nvSpPr>
            <p:cNvPr id="98332" name="Rectangle 10"/>
            <p:cNvSpPr>
              <a:spLocks noChangeArrowheads="1"/>
            </p:cNvSpPr>
            <p:nvPr/>
          </p:nvSpPr>
          <p:spPr bwMode="auto">
            <a:xfrm>
              <a:off x="3280" y="2408"/>
              <a:ext cx="948" cy="8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98333" name="Rectangle 11"/>
            <p:cNvSpPr>
              <a:spLocks noChangeArrowheads="1"/>
            </p:cNvSpPr>
            <p:nvPr/>
          </p:nvSpPr>
          <p:spPr bwMode="auto">
            <a:xfrm>
              <a:off x="2108" y="2406"/>
              <a:ext cx="948" cy="8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800"/>
                <a:t>a = b + c</a:t>
              </a:r>
            </a:p>
            <a:p>
              <a:pPr marL="342900" indent="-342900" algn="just"/>
              <a:endParaRPr lang="en-US" altLang="zh-CN" sz="1000" b="0"/>
            </a:p>
            <a:p>
              <a:pPr marL="342900" indent="-342900"/>
              <a:endParaRPr lang="en-US" altLang="zh-CN"/>
            </a:p>
          </p:txBody>
        </p:sp>
        <p:sp>
          <p:nvSpPr>
            <p:cNvPr id="98334" name="Rectangle 12"/>
            <p:cNvSpPr>
              <a:spLocks noChangeArrowheads="1"/>
            </p:cNvSpPr>
            <p:nvPr/>
          </p:nvSpPr>
          <p:spPr bwMode="auto">
            <a:xfrm>
              <a:off x="2696" y="1582"/>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98335" name="Line 13"/>
            <p:cNvSpPr>
              <a:spLocks noChangeShapeType="1"/>
            </p:cNvSpPr>
            <p:nvPr/>
          </p:nvSpPr>
          <p:spPr bwMode="auto">
            <a:xfrm>
              <a:off x="3284" y="1976"/>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8336" name="Line 14"/>
            <p:cNvSpPr>
              <a:spLocks noChangeShapeType="1"/>
            </p:cNvSpPr>
            <p:nvPr/>
          </p:nvSpPr>
          <p:spPr bwMode="auto">
            <a:xfrm flipH="1">
              <a:off x="3300" y="3310"/>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8337" name="Line 15"/>
            <p:cNvSpPr>
              <a:spLocks noChangeShapeType="1"/>
            </p:cNvSpPr>
            <p:nvPr/>
          </p:nvSpPr>
          <p:spPr bwMode="auto">
            <a:xfrm>
              <a:off x="2550" y="3310"/>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8338" name="Rectangle 16"/>
            <p:cNvSpPr>
              <a:spLocks noChangeArrowheads="1"/>
            </p:cNvSpPr>
            <p:nvPr/>
          </p:nvSpPr>
          <p:spPr bwMode="auto">
            <a:xfrm>
              <a:off x="2652" y="3742"/>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800"/>
                <a:t>d = b + c</a:t>
              </a:r>
            </a:p>
          </p:txBody>
        </p:sp>
      </p:grpSp>
      <p:grpSp>
        <p:nvGrpSpPr>
          <p:cNvPr id="98309" name="Group 17"/>
          <p:cNvGrpSpPr>
            <a:grpSpLocks/>
          </p:cNvGrpSpPr>
          <p:nvPr/>
        </p:nvGrpSpPr>
        <p:grpSpPr bwMode="auto">
          <a:xfrm>
            <a:off x="5148263" y="2852738"/>
            <a:ext cx="3600450" cy="3671887"/>
            <a:chOff x="1996" y="1426"/>
            <a:chExt cx="2354" cy="2704"/>
          </a:xfrm>
        </p:grpSpPr>
        <p:sp>
          <p:nvSpPr>
            <p:cNvPr id="98315" name="Rectangle 18"/>
            <p:cNvSpPr>
              <a:spLocks noChangeArrowheads="1"/>
            </p:cNvSpPr>
            <p:nvPr/>
          </p:nvSpPr>
          <p:spPr bwMode="auto">
            <a:xfrm>
              <a:off x="3602" y="1426"/>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1</a:t>
              </a:r>
              <a:endParaRPr lang="en-US" altLang="zh-CN" sz="2800"/>
            </a:p>
          </p:txBody>
        </p:sp>
        <p:sp>
          <p:nvSpPr>
            <p:cNvPr id="98316" name="Line 19"/>
            <p:cNvSpPr>
              <a:spLocks noChangeShapeType="1"/>
            </p:cNvSpPr>
            <p:nvPr/>
          </p:nvSpPr>
          <p:spPr bwMode="auto">
            <a:xfrm flipH="1">
              <a:off x="2580" y="1974"/>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8317" name="Rectangle 20"/>
            <p:cNvSpPr>
              <a:spLocks noChangeArrowheads="1"/>
            </p:cNvSpPr>
            <p:nvPr/>
          </p:nvSpPr>
          <p:spPr bwMode="auto">
            <a:xfrm>
              <a:off x="1996" y="1984"/>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2</a:t>
              </a:r>
              <a:endParaRPr lang="en-US" altLang="zh-CN" sz="2800"/>
            </a:p>
          </p:txBody>
        </p:sp>
        <p:sp>
          <p:nvSpPr>
            <p:cNvPr id="98318" name="Rectangle 21"/>
            <p:cNvSpPr>
              <a:spLocks noChangeArrowheads="1"/>
            </p:cNvSpPr>
            <p:nvPr/>
          </p:nvSpPr>
          <p:spPr bwMode="auto">
            <a:xfrm>
              <a:off x="3570" y="3588"/>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4</a:t>
              </a:r>
              <a:endParaRPr lang="en-US" altLang="zh-CN" sz="2800"/>
            </a:p>
          </p:txBody>
        </p:sp>
        <p:sp>
          <p:nvSpPr>
            <p:cNvPr id="98319" name="Rectangle 22"/>
            <p:cNvSpPr>
              <a:spLocks noChangeArrowheads="1"/>
            </p:cNvSpPr>
            <p:nvPr/>
          </p:nvSpPr>
          <p:spPr bwMode="auto">
            <a:xfrm>
              <a:off x="3856" y="1982"/>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3</a:t>
              </a:r>
              <a:endParaRPr lang="en-US" altLang="zh-CN" sz="2800"/>
            </a:p>
          </p:txBody>
        </p:sp>
        <p:sp>
          <p:nvSpPr>
            <p:cNvPr id="98320" name="Rectangle 23"/>
            <p:cNvSpPr>
              <a:spLocks noChangeArrowheads="1"/>
            </p:cNvSpPr>
            <p:nvPr/>
          </p:nvSpPr>
          <p:spPr bwMode="auto">
            <a:xfrm>
              <a:off x="3280" y="2408"/>
              <a:ext cx="948" cy="8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800"/>
                <a:t>t = b + c</a:t>
              </a:r>
            </a:p>
            <a:p>
              <a:pPr marL="342900" indent="-342900"/>
              <a:endParaRPr lang="en-US" altLang="zh-CN" sz="2800"/>
            </a:p>
          </p:txBody>
        </p:sp>
        <p:sp>
          <p:nvSpPr>
            <p:cNvPr id="98321" name="Rectangle 24"/>
            <p:cNvSpPr>
              <a:spLocks noChangeArrowheads="1"/>
            </p:cNvSpPr>
            <p:nvPr/>
          </p:nvSpPr>
          <p:spPr bwMode="auto">
            <a:xfrm>
              <a:off x="2108" y="2406"/>
              <a:ext cx="948" cy="8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800"/>
                <a:t>t = b + c</a:t>
              </a:r>
            </a:p>
            <a:p>
              <a:pPr marL="342900" indent="-342900" algn="just"/>
              <a:r>
                <a:rPr lang="en-US" altLang="zh-CN" sz="2800"/>
                <a:t>a = t</a:t>
              </a:r>
            </a:p>
          </p:txBody>
        </p:sp>
        <p:sp>
          <p:nvSpPr>
            <p:cNvPr id="98322" name="Rectangle 25"/>
            <p:cNvSpPr>
              <a:spLocks noChangeArrowheads="1"/>
            </p:cNvSpPr>
            <p:nvPr/>
          </p:nvSpPr>
          <p:spPr bwMode="auto">
            <a:xfrm>
              <a:off x="2696" y="1582"/>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98323" name="Line 26"/>
            <p:cNvSpPr>
              <a:spLocks noChangeShapeType="1"/>
            </p:cNvSpPr>
            <p:nvPr/>
          </p:nvSpPr>
          <p:spPr bwMode="auto">
            <a:xfrm>
              <a:off x="3284" y="1976"/>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8324" name="Line 27"/>
            <p:cNvSpPr>
              <a:spLocks noChangeShapeType="1"/>
            </p:cNvSpPr>
            <p:nvPr/>
          </p:nvSpPr>
          <p:spPr bwMode="auto">
            <a:xfrm flipH="1">
              <a:off x="3300" y="3310"/>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8325" name="Line 28"/>
            <p:cNvSpPr>
              <a:spLocks noChangeShapeType="1"/>
            </p:cNvSpPr>
            <p:nvPr/>
          </p:nvSpPr>
          <p:spPr bwMode="auto">
            <a:xfrm>
              <a:off x="2550" y="3310"/>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8326" name="Rectangle 29"/>
            <p:cNvSpPr>
              <a:spLocks noChangeArrowheads="1"/>
            </p:cNvSpPr>
            <p:nvPr/>
          </p:nvSpPr>
          <p:spPr bwMode="auto">
            <a:xfrm>
              <a:off x="2652" y="3742"/>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800"/>
                <a:t>d = t</a:t>
              </a:r>
            </a:p>
          </p:txBody>
        </p:sp>
      </p:grpSp>
      <p:grpSp>
        <p:nvGrpSpPr>
          <p:cNvPr id="98310" name="Group 30"/>
          <p:cNvGrpSpPr>
            <a:grpSpLocks/>
          </p:cNvGrpSpPr>
          <p:nvPr/>
        </p:nvGrpSpPr>
        <p:grpSpPr bwMode="auto">
          <a:xfrm rot="-5400000">
            <a:off x="4499770" y="4364831"/>
            <a:ext cx="360362" cy="504825"/>
            <a:chOff x="5774" y="2730"/>
            <a:chExt cx="376" cy="404"/>
          </a:xfrm>
        </p:grpSpPr>
        <p:sp>
          <p:nvSpPr>
            <p:cNvPr id="98311" name="Line 31"/>
            <p:cNvSpPr>
              <a:spLocks noChangeShapeType="1"/>
            </p:cNvSpPr>
            <p:nvPr/>
          </p:nvSpPr>
          <p:spPr bwMode="auto">
            <a:xfrm>
              <a:off x="5880" y="2730"/>
              <a:ext cx="0"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 rIns="36000" bIns="3600"/>
            <a:lstStyle/>
            <a:p>
              <a:endParaRPr lang="zh-CN" altLang="en-US"/>
            </a:p>
          </p:txBody>
        </p:sp>
        <p:sp>
          <p:nvSpPr>
            <p:cNvPr id="98312" name="Line 32"/>
            <p:cNvSpPr>
              <a:spLocks noChangeShapeType="1"/>
            </p:cNvSpPr>
            <p:nvPr/>
          </p:nvSpPr>
          <p:spPr bwMode="auto">
            <a:xfrm>
              <a:off x="6044" y="2730"/>
              <a:ext cx="0"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 rIns="36000" bIns="3600"/>
            <a:lstStyle/>
            <a:p>
              <a:endParaRPr lang="zh-CN" altLang="en-US"/>
            </a:p>
          </p:txBody>
        </p:sp>
        <p:sp>
          <p:nvSpPr>
            <p:cNvPr id="98313" name="Line 33"/>
            <p:cNvSpPr>
              <a:spLocks noChangeShapeType="1"/>
            </p:cNvSpPr>
            <p:nvPr/>
          </p:nvSpPr>
          <p:spPr bwMode="auto">
            <a:xfrm>
              <a:off x="5774" y="2940"/>
              <a:ext cx="180" cy="1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 rIns="36000" bIns="3600"/>
            <a:lstStyle/>
            <a:p>
              <a:endParaRPr lang="zh-CN" altLang="en-US"/>
            </a:p>
          </p:txBody>
        </p:sp>
        <p:sp>
          <p:nvSpPr>
            <p:cNvPr id="98314" name="Line 34"/>
            <p:cNvSpPr>
              <a:spLocks noChangeShapeType="1"/>
            </p:cNvSpPr>
            <p:nvPr/>
          </p:nvSpPr>
          <p:spPr bwMode="auto">
            <a:xfrm flipH="1">
              <a:off x="5970" y="2954"/>
              <a:ext cx="180" cy="1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 rIns="36000" bIns="3600"/>
            <a:lstStyle/>
            <a:p>
              <a:endParaRPr lang="zh-CN" altLang="en-US"/>
            </a:p>
          </p:txBody>
        </p:sp>
      </p:gr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99331" name="Rectangle 3"/>
          <p:cNvSpPr>
            <a:spLocks noGrp="1" noChangeArrowheads="1"/>
          </p:cNvSpPr>
          <p:nvPr>
            <p:ph idx="1"/>
          </p:nvPr>
        </p:nvSpPr>
        <p:spPr>
          <a:xfrm>
            <a:off x="287338" y="1438275"/>
            <a:ext cx="8564562" cy="5038725"/>
          </a:xfrm>
          <a:noFill/>
        </p:spPr>
        <p:txBody>
          <a:bodyPr/>
          <a:lstStyle/>
          <a:p>
            <a:pPr>
              <a:buFontTx/>
              <a:buNone/>
            </a:pPr>
            <a:r>
              <a:rPr lang="en-US" altLang="zh-CN" b="1" smtClean="0"/>
              <a:t>9.5.1 </a:t>
            </a:r>
            <a:r>
              <a:rPr lang="zh-CN" altLang="en-US" b="1" smtClean="0"/>
              <a:t>冗余的根源</a:t>
            </a:r>
            <a:endParaRPr lang="zh-CN" altLang="en-US" smtClean="0"/>
          </a:p>
          <a:p>
            <a:r>
              <a:rPr lang="zh-CN" altLang="pt-BR" b="1" smtClean="0"/>
              <a:t>放置</a:t>
            </a:r>
            <a:r>
              <a:rPr lang="en-US" altLang="zh-CN" b="1" smtClean="0"/>
              <a:t>b + c</a:t>
            </a:r>
            <a:r>
              <a:rPr lang="zh-CN" altLang="pt-BR" b="1" smtClean="0"/>
              <a:t>的副本来使</a:t>
            </a:r>
            <a:r>
              <a:rPr lang="pt-BR" altLang="zh-CN" b="1" i="1" smtClean="0"/>
              <a:t>B</a:t>
            </a:r>
            <a:r>
              <a:rPr lang="pt-BR" altLang="zh-CN" b="1" baseline="-25000" smtClean="0"/>
              <a:t>4</a:t>
            </a:r>
            <a:r>
              <a:rPr lang="zh-CN" altLang="pt-BR" b="1" smtClean="0"/>
              <a:t>中的</a:t>
            </a:r>
            <a:r>
              <a:rPr lang="en-US" altLang="zh-CN" b="1" smtClean="0"/>
              <a:t>b + c</a:t>
            </a:r>
            <a:r>
              <a:rPr lang="zh-CN" altLang="pt-BR" b="1" smtClean="0"/>
              <a:t>完全冗余</a:t>
            </a:r>
            <a:r>
              <a:rPr lang="zh-CN" altLang="pt-BR" smtClean="0"/>
              <a:t> </a:t>
            </a:r>
            <a:endParaRPr lang="en-US" altLang="zh-CN" smtClean="0"/>
          </a:p>
        </p:txBody>
      </p:sp>
      <p:grpSp>
        <p:nvGrpSpPr>
          <p:cNvPr id="99332" name="Group 4"/>
          <p:cNvGrpSpPr>
            <a:grpSpLocks/>
          </p:cNvGrpSpPr>
          <p:nvPr/>
        </p:nvGrpSpPr>
        <p:grpSpPr bwMode="auto">
          <a:xfrm>
            <a:off x="468313" y="2852738"/>
            <a:ext cx="3598862" cy="3671887"/>
            <a:chOff x="1996" y="1426"/>
            <a:chExt cx="2354" cy="2704"/>
          </a:xfrm>
        </p:grpSpPr>
        <p:sp>
          <p:nvSpPr>
            <p:cNvPr id="99351" name="Rectangle 5"/>
            <p:cNvSpPr>
              <a:spLocks noChangeArrowheads="1"/>
            </p:cNvSpPr>
            <p:nvPr/>
          </p:nvSpPr>
          <p:spPr bwMode="auto">
            <a:xfrm>
              <a:off x="3602" y="1426"/>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1</a:t>
              </a:r>
              <a:endParaRPr lang="en-US" altLang="zh-CN" sz="2800"/>
            </a:p>
          </p:txBody>
        </p:sp>
        <p:sp>
          <p:nvSpPr>
            <p:cNvPr id="99352" name="Line 6"/>
            <p:cNvSpPr>
              <a:spLocks noChangeShapeType="1"/>
            </p:cNvSpPr>
            <p:nvPr/>
          </p:nvSpPr>
          <p:spPr bwMode="auto">
            <a:xfrm flipH="1">
              <a:off x="2580" y="1974"/>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9353" name="Rectangle 7"/>
            <p:cNvSpPr>
              <a:spLocks noChangeArrowheads="1"/>
            </p:cNvSpPr>
            <p:nvPr/>
          </p:nvSpPr>
          <p:spPr bwMode="auto">
            <a:xfrm>
              <a:off x="1996" y="1984"/>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2</a:t>
              </a:r>
              <a:endParaRPr lang="en-US" altLang="zh-CN" sz="2800"/>
            </a:p>
          </p:txBody>
        </p:sp>
        <p:sp>
          <p:nvSpPr>
            <p:cNvPr id="99354" name="Rectangle 8"/>
            <p:cNvSpPr>
              <a:spLocks noChangeArrowheads="1"/>
            </p:cNvSpPr>
            <p:nvPr/>
          </p:nvSpPr>
          <p:spPr bwMode="auto">
            <a:xfrm>
              <a:off x="3570" y="3588"/>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4</a:t>
              </a:r>
              <a:endParaRPr lang="en-US" altLang="zh-CN" sz="2800"/>
            </a:p>
          </p:txBody>
        </p:sp>
        <p:sp>
          <p:nvSpPr>
            <p:cNvPr id="99355" name="Rectangle 9"/>
            <p:cNvSpPr>
              <a:spLocks noChangeArrowheads="1"/>
            </p:cNvSpPr>
            <p:nvPr/>
          </p:nvSpPr>
          <p:spPr bwMode="auto">
            <a:xfrm>
              <a:off x="3856" y="1982"/>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3</a:t>
              </a:r>
              <a:endParaRPr lang="en-US" altLang="zh-CN" sz="2800"/>
            </a:p>
          </p:txBody>
        </p:sp>
        <p:sp>
          <p:nvSpPr>
            <p:cNvPr id="99356" name="Rectangle 10"/>
            <p:cNvSpPr>
              <a:spLocks noChangeArrowheads="1"/>
            </p:cNvSpPr>
            <p:nvPr/>
          </p:nvSpPr>
          <p:spPr bwMode="auto">
            <a:xfrm>
              <a:off x="3280" y="2408"/>
              <a:ext cx="948" cy="8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99357" name="Rectangle 11"/>
            <p:cNvSpPr>
              <a:spLocks noChangeArrowheads="1"/>
            </p:cNvSpPr>
            <p:nvPr/>
          </p:nvSpPr>
          <p:spPr bwMode="auto">
            <a:xfrm>
              <a:off x="2108" y="2406"/>
              <a:ext cx="948" cy="8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800"/>
                <a:t>a = b + c</a:t>
              </a:r>
            </a:p>
            <a:p>
              <a:pPr marL="342900" indent="-342900" algn="just"/>
              <a:endParaRPr lang="en-US" altLang="zh-CN" sz="1000" b="0"/>
            </a:p>
            <a:p>
              <a:pPr marL="342900" indent="-342900"/>
              <a:endParaRPr lang="en-US" altLang="zh-CN"/>
            </a:p>
          </p:txBody>
        </p:sp>
        <p:sp>
          <p:nvSpPr>
            <p:cNvPr id="99358" name="Rectangle 12"/>
            <p:cNvSpPr>
              <a:spLocks noChangeArrowheads="1"/>
            </p:cNvSpPr>
            <p:nvPr/>
          </p:nvSpPr>
          <p:spPr bwMode="auto">
            <a:xfrm>
              <a:off x="2696" y="1582"/>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99359" name="Line 13"/>
            <p:cNvSpPr>
              <a:spLocks noChangeShapeType="1"/>
            </p:cNvSpPr>
            <p:nvPr/>
          </p:nvSpPr>
          <p:spPr bwMode="auto">
            <a:xfrm>
              <a:off x="3284" y="1976"/>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9360" name="Line 14"/>
            <p:cNvSpPr>
              <a:spLocks noChangeShapeType="1"/>
            </p:cNvSpPr>
            <p:nvPr/>
          </p:nvSpPr>
          <p:spPr bwMode="auto">
            <a:xfrm flipH="1">
              <a:off x="3300" y="3310"/>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9361" name="Line 15"/>
            <p:cNvSpPr>
              <a:spLocks noChangeShapeType="1"/>
            </p:cNvSpPr>
            <p:nvPr/>
          </p:nvSpPr>
          <p:spPr bwMode="auto">
            <a:xfrm>
              <a:off x="2550" y="3310"/>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9362" name="Rectangle 16"/>
            <p:cNvSpPr>
              <a:spLocks noChangeArrowheads="1"/>
            </p:cNvSpPr>
            <p:nvPr/>
          </p:nvSpPr>
          <p:spPr bwMode="auto">
            <a:xfrm>
              <a:off x="2652" y="3742"/>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800"/>
                <a:t>d = b + c</a:t>
              </a:r>
            </a:p>
          </p:txBody>
        </p:sp>
      </p:grpSp>
      <p:grpSp>
        <p:nvGrpSpPr>
          <p:cNvPr id="99333" name="Group 17"/>
          <p:cNvGrpSpPr>
            <a:grpSpLocks/>
          </p:cNvGrpSpPr>
          <p:nvPr/>
        </p:nvGrpSpPr>
        <p:grpSpPr bwMode="auto">
          <a:xfrm>
            <a:off x="5148263" y="2852738"/>
            <a:ext cx="3600450" cy="3671887"/>
            <a:chOff x="1996" y="1426"/>
            <a:chExt cx="2354" cy="2704"/>
          </a:xfrm>
        </p:grpSpPr>
        <p:sp>
          <p:nvSpPr>
            <p:cNvPr id="99339" name="Rectangle 18"/>
            <p:cNvSpPr>
              <a:spLocks noChangeArrowheads="1"/>
            </p:cNvSpPr>
            <p:nvPr/>
          </p:nvSpPr>
          <p:spPr bwMode="auto">
            <a:xfrm>
              <a:off x="3602" y="1426"/>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1</a:t>
              </a:r>
              <a:endParaRPr lang="en-US" altLang="zh-CN" sz="2800"/>
            </a:p>
          </p:txBody>
        </p:sp>
        <p:sp>
          <p:nvSpPr>
            <p:cNvPr id="99340" name="Line 19"/>
            <p:cNvSpPr>
              <a:spLocks noChangeShapeType="1"/>
            </p:cNvSpPr>
            <p:nvPr/>
          </p:nvSpPr>
          <p:spPr bwMode="auto">
            <a:xfrm flipH="1">
              <a:off x="2580" y="1974"/>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9341" name="Rectangle 20"/>
            <p:cNvSpPr>
              <a:spLocks noChangeArrowheads="1"/>
            </p:cNvSpPr>
            <p:nvPr/>
          </p:nvSpPr>
          <p:spPr bwMode="auto">
            <a:xfrm>
              <a:off x="1996" y="1984"/>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2</a:t>
              </a:r>
              <a:endParaRPr lang="en-US" altLang="zh-CN" sz="2800"/>
            </a:p>
          </p:txBody>
        </p:sp>
        <p:sp>
          <p:nvSpPr>
            <p:cNvPr id="99342" name="Rectangle 21"/>
            <p:cNvSpPr>
              <a:spLocks noChangeArrowheads="1"/>
            </p:cNvSpPr>
            <p:nvPr/>
          </p:nvSpPr>
          <p:spPr bwMode="auto">
            <a:xfrm>
              <a:off x="3570" y="3588"/>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4</a:t>
              </a:r>
              <a:endParaRPr lang="en-US" altLang="zh-CN" sz="2800"/>
            </a:p>
          </p:txBody>
        </p:sp>
        <p:sp>
          <p:nvSpPr>
            <p:cNvPr id="99343" name="Rectangle 22"/>
            <p:cNvSpPr>
              <a:spLocks noChangeArrowheads="1"/>
            </p:cNvSpPr>
            <p:nvPr/>
          </p:nvSpPr>
          <p:spPr bwMode="auto">
            <a:xfrm>
              <a:off x="3856" y="1982"/>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800" i="1"/>
                <a:t>B</a:t>
              </a:r>
              <a:r>
                <a:rPr lang="en-US" altLang="zh-CN" sz="2800" baseline="-25000"/>
                <a:t>3</a:t>
              </a:r>
              <a:endParaRPr lang="en-US" altLang="zh-CN" sz="2800"/>
            </a:p>
          </p:txBody>
        </p:sp>
        <p:sp>
          <p:nvSpPr>
            <p:cNvPr id="99344" name="Rectangle 23"/>
            <p:cNvSpPr>
              <a:spLocks noChangeArrowheads="1"/>
            </p:cNvSpPr>
            <p:nvPr/>
          </p:nvSpPr>
          <p:spPr bwMode="auto">
            <a:xfrm>
              <a:off x="3280" y="2408"/>
              <a:ext cx="948" cy="8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800"/>
                <a:t>t = b + c</a:t>
              </a:r>
            </a:p>
            <a:p>
              <a:pPr marL="342900" indent="-342900"/>
              <a:endParaRPr lang="en-US" altLang="zh-CN" sz="2800"/>
            </a:p>
          </p:txBody>
        </p:sp>
        <p:sp>
          <p:nvSpPr>
            <p:cNvPr id="99345" name="Rectangle 24"/>
            <p:cNvSpPr>
              <a:spLocks noChangeArrowheads="1"/>
            </p:cNvSpPr>
            <p:nvPr/>
          </p:nvSpPr>
          <p:spPr bwMode="auto">
            <a:xfrm>
              <a:off x="2108" y="2406"/>
              <a:ext cx="948" cy="8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800"/>
                <a:t>t = b + c</a:t>
              </a:r>
            </a:p>
            <a:p>
              <a:pPr marL="342900" indent="-342900" algn="just"/>
              <a:r>
                <a:rPr lang="en-US" altLang="zh-CN" sz="2800"/>
                <a:t>a = t</a:t>
              </a:r>
            </a:p>
          </p:txBody>
        </p:sp>
        <p:sp>
          <p:nvSpPr>
            <p:cNvPr id="99346" name="Rectangle 25"/>
            <p:cNvSpPr>
              <a:spLocks noChangeArrowheads="1"/>
            </p:cNvSpPr>
            <p:nvPr/>
          </p:nvSpPr>
          <p:spPr bwMode="auto">
            <a:xfrm>
              <a:off x="2696" y="1582"/>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99347" name="Line 26"/>
            <p:cNvSpPr>
              <a:spLocks noChangeShapeType="1"/>
            </p:cNvSpPr>
            <p:nvPr/>
          </p:nvSpPr>
          <p:spPr bwMode="auto">
            <a:xfrm>
              <a:off x="3284" y="1976"/>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9348" name="Line 27"/>
            <p:cNvSpPr>
              <a:spLocks noChangeShapeType="1"/>
            </p:cNvSpPr>
            <p:nvPr/>
          </p:nvSpPr>
          <p:spPr bwMode="auto">
            <a:xfrm flipH="1">
              <a:off x="3300" y="3310"/>
              <a:ext cx="452" cy="421"/>
            </a:xfrm>
            <a:prstGeom prst="line">
              <a:avLst/>
            </a:prstGeom>
            <a:noFill/>
            <a:ln w="25400">
              <a:solidFill>
                <a:srgbClr val="00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9349" name="Line 28"/>
            <p:cNvSpPr>
              <a:spLocks noChangeShapeType="1"/>
            </p:cNvSpPr>
            <p:nvPr/>
          </p:nvSpPr>
          <p:spPr bwMode="auto">
            <a:xfrm>
              <a:off x="2550" y="3310"/>
              <a:ext cx="452" cy="421"/>
            </a:xfrm>
            <a:prstGeom prst="line">
              <a:avLst/>
            </a:prstGeom>
            <a:noFill/>
            <a:ln w="25400">
              <a:solidFill>
                <a:srgbClr val="00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9350" name="Rectangle 29"/>
            <p:cNvSpPr>
              <a:spLocks noChangeArrowheads="1"/>
            </p:cNvSpPr>
            <p:nvPr/>
          </p:nvSpPr>
          <p:spPr bwMode="auto">
            <a:xfrm>
              <a:off x="2652" y="3742"/>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800"/>
                <a:t>d = t</a:t>
              </a:r>
            </a:p>
          </p:txBody>
        </p:sp>
      </p:grpSp>
      <p:grpSp>
        <p:nvGrpSpPr>
          <p:cNvPr id="99334" name="Group 43"/>
          <p:cNvGrpSpPr>
            <a:grpSpLocks/>
          </p:cNvGrpSpPr>
          <p:nvPr/>
        </p:nvGrpSpPr>
        <p:grpSpPr bwMode="auto">
          <a:xfrm rot="-5400000">
            <a:off x="4499770" y="4364831"/>
            <a:ext cx="360362" cy="504825"/>
            <a:chOff x="5774" y="2730"/>
            <a:chExt cx="376" cy="404"/>
          </a:xfrm>
        </p:grpSpPr>
        <p:sp>
          <p:nvSpPr>
            <p:cNvPr id="99335" name="Line 44"/>
            <p:cNvSpPr>
              <a:spLocks noChangeShapeType="1"/>
            </p:cNvSpPr>
            <p:nvPr/>
          </p:nvSpPr>
          <p:spPr bwMode="auto">
            <a:xfrm>
              <a:off x="5880" y="2730"/>
              <a:ext cx="0"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 rIns="36000" bIns="3600"/>
            <a:lstStyle/>
            <a:p>
              <a:endParaRPr lang="zh-CN" altLang="en-US"/>
            </a:p>
          </p:txBody>
        </p:sp>
        <p:sp>
          <p:nvSpPr>
            <p:cNvPr id="99336" name="Line 45"/>
            <p:cNvSpPr>
              <a:spLocks noChangeShapeType="1"/>
            </p:cNvSpPr>
            <p:nvPr/>
          </p:nvSpPr>
          <p:spPr bwMode="auto">
            <a:xfrm>
              <a:off x="6044" y="2730"/>
              <a:ext cx="0" cy="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 rIns="36000" bIns="3600"/>
            <a:lstStyle/>
            <a:p>
              <a:endParaRPr lang="zh-CN" altLang="en-US"/>
            </a:p>
          </p:txBody>
        </p:sp>
        <p:sp>
          <p:nvSpPr>
            <p:cNvPr id="99337" name="Line 46"/>
            <p:cNvSpPr>
              <a:spLocks noChangeShapeType="1"/>
            </p:cNvSpPr>
            <p:nvPr/>
          </p:nvSpPr>
          <p:spPr bwMode="auto">
            <a:xfrm>
              <a:off x="5774" y="2940"/>
              <a:ext cx="180" cy="1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 rIns="36000" bIns="3600"/>
            <a:lstStyle/>
            <a:p>
              <a:endParaRPr lang="zh-CN" altLang="en-US"/>
            </a:p>
          </p:txBody>
        </p:sp>
        <p:sp>
          <p:nvSpPr>
            <p:cNvPr id="99338" name="Line 47"/>
            <p:cNvSpPr>
              <a:spLocks noChangeShapeType="1"/>
            </p:cNvSpPr>
            <p:nvPr/>
          </p:nvSpPr>
          <p:spPr bwMode="auto">
            <a:xfrm flipH="1">
              <a:off x="5970" y="2954"/>
              <a:ext cx="180" cy="18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 rIns="36000" bIns="3600"/>
            <a:lstStyle/>
            <a:p>
              <a:endParaRPr lang="zh-CN" altLang="en-US"/>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100355" name="Rectangle 3"/>
          <p:cNvSpPr>
            <a:spLocks noGrp="1" noChangeArrowheads="1"/>
          </p:cNvSpPr>
          <p:nvPr>
            <p:ph idx="1"/>
          </p:nvPr>
        </p:nvSpPr>
        <p:spPr>
          <a:xfrm>
            <a:off x="287338" y="1438275"/>
            <a:ext cx="8564562" cy="5399088"/>
          </a:xfrm>
          <a:noFill/>
        </p:spPr>
        <p:txBody>
          <a:bodyPr/>
          <a:lstStyle/>
          <a:p>
            <a:pPr>
              <a:buFontTx/>
              <a:buNone/>
            </a:pPr>
            <a:r>
              <a:rPr lang="en-US" altLang="zh-CN" b="1" smtClean="0"/>
              <a:t>9.5.2 </a:t>
            </a:r>
            <a:r>
              <a:rPr lang="zh-CN" altLang="en-US" b="1" smtClean="0"/>
              <a:t>能否删除所有的冗余</a:t>
            </a:r>
          </a:p>
          <a:p>
            <a:pPr>
              <a:buFontTx/>
              <a:buNone/>
            </a:pPr>
            <a:endParaRPr lang="zh-CN" altLang="en-US" sz="3600" b="1" smtClean="0"/>
          </a:p>
          <a:p>
            <a:pPr>
              <a:buFontTx/>
              <a:buNone/>
            </a:pPr>
            <a:endParaRPr lang="zh-CN" altLang="en-US" sz="3600" b="1" smtClean="0"/>
          </a:p>
          <a:p>
            <a:pPr>
              <a:buFontTx/>
              <a:buNone/>
            </a:pPr>
            <a:endParaRPr lang="zh-CN" altLang="en-US" sz="3600" b="1" smtClean="0"/>
          </a:p>
          <a:p>
            <a:pPr>
              <a:buFontTx/>
              <a:buNone/>
            </a:pPr>
            <a:endParaRPr lang="zh-CN" altLang="en-US" sz="3600" b="1" smtClean="0"/>
          </a:p>
          <a:p>
            <a:pPr>
              <a:buFontTx/>
              <a:buNone/>
            </a:pPr>
            <a:endParaRPr lang="zh-CN" altLang="en-US" sz="3600" b="1" smtClean="0"/>
          </a:p>
          <a:p>
            <a:pPr>
              <a:spcBef>
                <a:spcPct val="10000"/>
              </a:spcBef>
              <a:buFontTx/>
              <a:buNone/>
            </a:pPr>
            <a:r>
              <a:rPr lang="en-US" altLang="zh-CN" sz="2800" b="1" i="1" smtClean="0"/>
              <a:t>B</a:t>
            </a:r>
            <a:r>
              <a:rPr lang="en-US" altLang="zh-CN" sz="2800" b="1" baseline="-25000" smtClean="0"/>
              <a:t>3</a:t>
            </a:r>
            <a:r>
              <a:rPr lang="en-US" altLang="zh-CN" sz="2800" b="1" smtClean="0"/>
              <a:t> </a:t>
            </a:r>
            <a:r>
              <a:rPr lang="en-US" altLang="zh-CN" sz="2800" b="1" smtClean="0">
                <a:sym typeface="Symbol" pitchFamily="18" charset="2"/>
              </a:rPr>
              <a:t></a:t>
            </a:r>
            <a:r>
              <a:rPr lang="en-US" altLang="zh-CN" sz="2800" b="1" smtClean="0"/>
              <a:t> </a:t>
            </a:r>
            <a:r>
              <a:rPr lang="en-US" altLang="zh-CN" sz="2800" b="1" i="1" smtClean="0"/>
              <a:t>B</a:t>
            </a:r>
            <a:r>
              <a:rPr lang="en-US" altLang="zh-CN" sz="2800" b="1" baseline="-25000" smtClean="0"/>
              <a:t>4</a:t>
            </a:r>
            <a:r>
              <a:rPr lang="zh-CN" altLang="en-US" sz="2800" b="1" smtClean="0"/>
              <a:t>是一条关键边：</a:t>
            </a:r>
          </a:p>
          <a:p>
            <a:pPr>
              <a:spcBef>
                <a:spcPct val="10000"/>
              </a:spcBef>
              <a:buFontTx/>
              <a:buNone/>
            </a:pPr>
            <a:r>
              <a:rPr lang="zh-CN" altLang="en-US" sz="2800" b="1" smtClean="0"/>
              <a:t>	源结点有多个后继</a:t>
            </a:r>
          </a:p>
          <a:p>
            <a:pPr>
              <a:spcBef>
                <a:spcPct val="10000"/>
              </a:spcBef>
              <a:buFontTx/>
              <a:buNone/>
            </a:pPr>
            <a:r>
              <a:rPr lang="zh-CN" altLang="en-US" sz="2800" b="1" smtClean="0"/>
              <a:t>	目标结点有多个前驱</a:t>
            </a:r>
            <a:endParaRPr lang="zh-CN" altLang="en-US" sz="2800" smtClean="0"/>
          </a:p>
        </p:txBody>
      </p:sp>
      <p:grpSp>
        <p:nvGrpSpPr>
          <p:cNvPr id="100356" name="Group 39"/>
          <p:cNvGrpSpPr>
            <a:grpSpLocks/>
          </p:cNvGrpSpPr>
          <p:nvPr/>
        </p:nvGrpSpPr>
        <p:grpSpPr bwMode="auto">
          <a:xfrm>
            <a:off x="0" y="2079625"/>
            <a:ext cx="4681538" cy="3130550"/>
            <a:chOff x="2252" y="1372"/>
            <a:chExt cx="3510" cy="2434"/>
          </a:xfrm>
        </p:grpSpPr>
        <p:sp>
          <p:nvSpPr>
            <p:cNvPr id="100379" name="Rectangle 40"/>
            <p:cNvSpPr>
              <a:spLocks noChangeArrowheads="1"/>
            </p:cNvSpPr>
            <p:nvPr/>
          </p:nvSpPr>
          <p:spPr bwMode="auto">
            <a:xfrm>
              <a:off x="3858" y="1372"/>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a:t>
              </a:r>
              <a:endParaRPr lang="en-US" altLang="zh-CN" sz="2400"/>
            </a:p>
          </p:txBody>
        </p:sp>
        <p:sp>
          <p:nvSpPr>
            <p:cNvPr id="100380" name="Line 41"/>
            <p:cNvSpPr>
              <a:spLocks noChangeShapeType="1"/>
            </p:cNvSpPr>
            <p:nvPr/>
          </p:nvSpPr>
          <p:spPr bwMode="auto">
            <a:xfrm flipH="1">
              <a:off x="2836" y="1920"/>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0381" name="Rectangle 42"/>
            <p:cNvSpPr>
              <a:spLocks noChangeArrowheads="1"/>
            </p:cNvSpPr>
            <p:nvPr/>
          </p:nvSpPr>
          <p:spPr bwMode="auto">
            <a:xfrm>
              <a:off x="2252" y="1930"/>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2</a:t>
              </a:r>
              <a:endParaRPr lang="en-US" altLang="zh-CN" sz="2400"/>
            </a:p>
          </p:txBody>
        </p:sp>
        <p:sp>
          <p:nvSpPr>
            <p:cNvPr id="100382" name="Rectangle 43"/>
            <p:cNvSpPr>
              <a:spLocks noChangeArrowheads="1"/>
            </p:cNvSpPr>
            <p:nvPr/>
          </p:nvSpPr>
          <p:spPr bwMode="auto">
            <a:xfrm>
              <a:off x="4112" y="1928"/>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3</a:t>
              </a:r>
              <a:endParaRPr lang="en-US" altLang="zh-CN" sz="2400"/>
            </a:p>
          </p:txBody>
        </p:sp>
        <p:sp>
          <p:nvSpPr>
            <p:cNvPr id="100383" name="Rectangle 44"/>
            <p:cNvSpPr>
              <a:spLocks noChangeArrowheads="1"/>
            </p:cNvSpPr>
            <p:nvPr/>
          </p:nvSpPr>
          <p:spPr bwMode="auto">
            <a:xfrm>
              <a:off x="3536" y="2354"/>
              <a:ext cx="948" cy="63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100384" name="Rectangle 45"/>
            <p:cNvSpPr>
              <a:spLocks noChangeArrowheads="1"/>
            </p:cNvSpPr>
            <p:nvPr/>
          </p:nvSpPr>
          <p:spPr bwMode="auto">
            <a:xfrm>
              <a:off x="2952" y="1528"/>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100385" name="Line 46"/>
            <p:cNvSpPr>
              <a:spLocks noChangeShapeType="1"/>
            </p:cNvSpPr>
            <p:nvPr/>
          </p:nvSpPr>
          <p:spPr bwMode="auto">
            <a:xfrm>
              <a:off x="3540" y="1922"/>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0386" name="Rectangle 47"/>
            <p:cNvSpPr>
              <a:spLocks noChangeArrowheads="1"/>
            </p:cNvSpPr>
            <p:nvPr/>
          </p:nvSpPr>
          <p:spPr bwMode="auto">
            <a:xfrm>
              <a:off x="3722" y="3264"/>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4</a:t>
              </a:r>
              <a:endParaRPr lang="en-US" altLang="zh-CN" sz="2400"/>
            </a:p>
          </p:txBody>
        </p:sp>
        <p:sp>
          <p:nvSpPr>
            <p:cNvPr id="100387" name="Line 48"/>
            <p:cNvSpPr>
              <a:spLocks noChangeShapeType="1"/>
            </p:cNvSpPr>
            <p:nvPr/>
          </p:nvSpPr>
          <p:spPr bwMode="auto">
            <a:xfrm flipH="1">
              <a:off x="3452" y="2986"/>
              <a:ext cx="452" cy="421"/>
            </a:xfrm>
            <a:prstGeom prst="line">
              <a:avLst/>
            </a:prstGeom>
            <a:noFill/>
            <a:ln w="25400">
              <a:solidFill>
                <a:srgbClr val="00FF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0388" name="Line 49"/>
            <p:cNvSpPr>
              <a:spLocks noChangeShapeType="1"/>
            </p:cNvSpPr>
            <p:nvPr/>
          </p:nvSpPr>
          <p:spPr bwMode="auto">
            <a:xfrm>
              <a:off x="2702" y="2986"/>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0389" name="Rectangle 50"/>
            <p:cNvSpPr>
              <a:spLocks noChangeArrowheads="1"/>
            </p:cNvSpPr>
            <p:nvPr/>
          </p:nvSpPr>
          <p:spPr bwMode="auto">
            <a:xfrm>
              <a:off x="2804" y="3418"/>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400"/>
                <a:t>d = b + c</a:t>
              </a:r>
            </a:p>
          </p:txBody>
        </p:sp>
        <p:sp>
          <p:nvSpPr>
            <p:cNvPr id="100390" name="Rectangle 51"/>
            <p:cNvSpPr>
              <a:spLocks noChangeArrowheads="1"/>
            </p:cNvSpPr>
            <p:nvPr/>
          </p:nvSpPr>
          <p:spPr bwMode="auto">
            <a:xfrm>
              <a:off x="2336" y="2354"/>
              <a:ext cx="948" cy="63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400"/>
                <a:t>a = b + c</a:t>
              </a:r>
            </a:p>
          </p:txBody>
        </p:sp>
        <p:sp>
          <p:nvSpPr>
            <p:cNvPr id="100391" name="Rectangle 52"/>
            <p:cNvSpPr>
              <a:spLocks noChangeArrowheads="1"/>
            </p:cNvSpPr>
            <p:nvPr/>
          </p:nvSpPr>
          <p:spPr bwMode="auto">
            <a:xfrm>
              <a:off x="5178" y="3262"/>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5</a:t>
              </a:r>
              <a:endParaRPr lang="en-US" altLang="zh-CN" sz="2400"/>
            </a:p>
          </p:txBody>
        </p:sp>
        <p:sp>
          <p:nvSpPr>
            <p:cNvPr id="100392" name="Line 53"/>
            <p:cNvSpPr>
              <a:spLocks noChangeShapeType="1"/>
            </p:cNvSpPr>
            <p:nvPr/>
          </p:nvSpPr>
          <p:spPr bwMode="auto">
            <a:xfrm flipH="1">
              <a:off x="4908" y="2984"/>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0393" name="Line 54"/>
            <p:cNvSpPr>
              <a:spLocks noChangeShapeType="1"/>
            </p:cNvSpPr>
            <p:nvPr/>
          </p:nvSpPr>
          <p:spPr bwMode="auto">
            <a:xfrm>
              <a:off x="4158" y="2984"/>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0394" name="Rectangle 55"/>
            <p:cNvSpPr>
              <a:spLocks noChangeArrowheads="1"/>
            </p:cNvSpPr>
            <p:nvPr/>
          </p:nvSpPr>
          <p:spPr bwMode="auto">
            <a:xfrm>
              <a:off x="4260" y="3416"/>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100395" name="Rectangle 56"/>
            <p:cNvSpPr>
              <a:spLocks noChangeArrowheads="1"/>
            </p:cNvSpPr>
            <p:nvPr/>
          </p:nvSpPr>
          <p:spPr bwMode="auto">
            <a:xfrm>
              <a:off x="5194" y="2572"/>
              <a:ext cx="568"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a:t>…</a:t>
              </a:r>
            </a:p>
          </p:txBody>
        </p:sp>
      </p:grpSp>
      <p:grpSp>
        <p:nvGrpSpPr>
          <p:cNvPr id="100357" name="Group 57"/>
          <p:cNvGrpSpPr>
            <a:grpSpLocks/>
          </p:cNvGrpSpPr>
          <p:nvPr/>
        </p:nvGrpSpPr>
        <p:grpSpPr bwMode="auto">
          <a:xfrm>
            <a:off x="4572000" y="2033588"/>
            <a:ext cx="4572000" cy="4175125"/>
            <a:chOff x="6168" y="1342"/>
            <a:chExt cx="3510" cy="3246"/>
          </a:xfrm>
        </p:grpSpPr>
        <p:sp>
          <p:nvSpPr>
            <p:cNvPr id="100359" name="Rectangle 58"/>
            <p:cNvSpPr>
              <a:spLocks noChangeArrowheads="1"/>
            </p:cNvSpPr>
            <p:nvPr/>
          </p:nvSpPr>
          <p:spPr bwMode="auto">
            <a:xfrm>
              <a:off x="7774" y="1342"/>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a:t>
              </a:r>
              <a:endParaRPr lang="en-US" altLang="zh-CN" sz="2400"/>
            </a:p>
          </p:txBody>
        </p:sp>
        <p:sp>
          <p:nvSpPr>
            <p:cNvPr id="100360" name="Line 59"/>
            <p:cNvSpPr>
              <a:spLocks noChangeShapeType="1"/>
            </p:cNvSpPr>
            <p:nvPr/>
          </p:nvSpPr>
          <p:spPr bwMode="auto">
            <a:xfrm flipH="1">
              <a:off x="6752" y="1890"/>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0361" name="Rectangle 60"/>
            <p:cNvSpPr>
              <a:spLocks noChangeArrowheads="1"/>
            </p:cNvSpPr>
            <p:nvPr/>
          </p:nvSpPr>
          <p:spPr bwMode="auto">
            <a:xfrm>
              <a:off x="6168" y="1900"/>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2</a:t>
              </a:r>
              <a:endParaRPr lang="en-US" altLang="zh-CN" sz="2400"/>
            </a:p>
          </p:txBody>
        </p:sp>
        <p:sp>
          <p:nvSpPr>
            <p:cNvPr id="100362" name="Rectangle 61"/>
            <p:cNvSpPr>
              <a:spLocks noChangeArrowheads="1"/>
            </p:cNvSpPr>
            <p:nvPr/>
          </p:nvSpPr>
          <p:spPr bwMode="auto">
            <a:xfrm>
              <a:off x="8028" y="1898"/>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3</a:t>
              </a:r>
              <a:endParaRPr lang="en-US" altLang="zh-CN" sz="2400"/>
            </a:p>
          </p:txBody>
        </p:sp>
        <p:sp>
          <p:nvSpPr>
            <p:cNvPr id="100363" name="Rectangle 62"/>
            <p:cNvSpPr>
              <a:spLocks noChangeArrowheads="1"/>
            </p:cNvSpPr>
            <p:nvPr/>
          </p:nvSpPr>
          <p:spPr bwMode="auto">
            <a:xfrm>
              <a:off x="7452" y="2324"/>
              <a:ext cx="948" cy="63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100364" name="Rectangle 63"/>
            <p:cNvSpPr>
              <a:spLocks noChangeArrowheads="1"/>
            </p:cNvSpPr>
            <p:nvPr/>
          </p:nvSpPr>
          <p:spPr bwMode="auto">
            <a:xfrm>
              <a:off x="6868" y="1498"/>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100365" name="Line 64"/>
            <p:cNvSpPr>
              <a:spLocks noChangeShapeType="1"/>
            </p:cNvSpPr>
            <p:nvPr/>
          </p:nvSpPr>
          <p:spPr bwMode="auto">
            <a:xfrm>
              <a:off x="7456" y="1892"/>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0366" name="Rectangle 65"/>
            <p:cNvSpPr>
              <a:spLocks noChangeArrowheads="1"/>
            </p:cNvSpPr>
            <p:nvPr/>
          </p:nvSpPr>
          <p:spPr bwMode="auto">
            <a:xfrm>
              <a:off x="7638" y="3234"/>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6</a:t>
              </a:r>
              <a:endParaRPr lang="en-US" altLang="zh-CN" sz="2400"/>
            </a:p>
          </p:txBody>
        </p:sp>
        <p:sp>
          <p:nvSpPr>
            <p:cNvPr id="100367" name="Line 66"/>
            <p:cNvSpPr>
              <a:spLocks noChangeShapeType="1"/>
            </p:cNvSpPr>
            <p:nvPr/>
          </p:nvSpPr>
          <p:spPr bwMode="auto">
            <a:xfrm flipH="1">
              <a:off x="7368" y="2956"/>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0368" name="Line 67"/>
            <p:cNvSpPr>
              <a:spLocks noChangeShapeType="1"/>
            </p:cNvSpPr>
            <p:nvPr/>
          </p:nvSpPr>
          <p:spPr bwMode="auto">
            <a:xfrm flipH="1">
              <a:off x="6798" y="3780"/>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0369" name="Rectangle 68"/>
            <p:cNvSpPr>
              <a:spLocks noChangeArrowheads="1"/>
            </p:cNvSpPr>
            <p:nvPr/>
          </p:nvSpPr>
          <p:spPr bwMode="auto">
            <a:xfrm>
              <a:off x="6720" y="3388"/>
              <a:ext cx="948" cy="388"/>
            </a:xfrm>
            <a:prstGeom prst="rect">
              <a:avLst/>
            </a:prstGeom>
            <a:noFill/>
            <a:ln w="254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400"/>
                <a:t>t = b + c</a:t>
              </a:r>
            </a:p>
          </p:txBody>
        </p:sp>
        <p:sp>
          <p:nvSpPr>
            <p:cNvPr id="100370" name="Rectangle 69"/>
            <p:cNvSpPr>
              <a:spLocks noChangeArrowheads="1"/>
            </p:cNvSpPr>
            <p:nvPr/>
          </p:nvSpPr>
          <p:spPr bwMode="auto">
            <a:xfrm>
              <a:off x="6252" y="2324"/>
              <a:ext cx="948" cy="63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400"/>
                <a:t>t = b + c</a:t>
              </a:r>
            </a:p>
            <a:p>
              <a:pPr marL="342900" indent="-342900" algn="just"/>
              <a:r>
                <a:rPr lang="en-US" altLang="zh-CN" sz="2400"/>
                <a:t>a = t</a:t>
              </a:r>
            </a:p>
          </p:txBody>
        </p:sp>
        <p:sp>
          <p:nvSpPr>
            <p:cNvPr id="100371" name="Rectangle 70"/>
            <p:cNvSpPr>
              <a:spLocks noChangeArrowheads="1"/>
            </p:cNvSpPr>
            <p:nvPr/>
          </p:nvSpPr>
          <p:spPr bwMode="auto">
            <a:xfrm>
              <a:off x="9094" y="3232"/>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5</a:t>
              </a:r>
              <a:endParaRPr lang="en-US" altLang="zh-CN" sz="2400"/>
            </a:p>
          </p:txBody>
        </p:sp>
        <p:sp>
          <p:nvSpPr>
            <p:cNvPr id="100372" name="Line 71"/>
            <p:cNvSpPr>
              <a:spLocks noChangeShapeType="1"/>
            </p:cNvSpPr>
            <p:nvPr/>
          </p:nvSpPr>
          <p:spPr bwMode="auto">
            <a:xfrm flipH="1">
              <a:off x="8824" y="2954"/>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0373" name="Line 72"/>
            <p:cNvSpPr>
              <a:spLocks noChangeShapeType="1"/>
            </p:cNvSpPr>
            <p:nvPr/>
          </p:nvSpPr>
          <p:spPr bwMode="auto">
            <a:xfrm>
              <a:off x="8074" y="2954"/>
              <a:ext cx="452" cy="4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0374" name="Rectangle 73"/>
            <p:cNvSpPr>
              <a:spLocks noChangeArrowheads="1"/>
            </p:cNvSpPr>
            <p:nvPr/>
          </p:nvSpPr>
          <p:spPr bwMode="auto">
            <a:xfrm>
              <a:off x="8176" y="3386"/>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a:p>
          </p:txBody>
        </p:sp>
        <p:sp>
          <p:nvSpPr>
            <p:cNvPr id="100375" name="Rectangle 74"/>
            <p:cNvSpPr>
              <a:spLocks noChangeArrowheads="1"/>
            </p:cNvSpPr>
            <p:nvPr/>
          </p:nvSpPr>
          <p:spPr bwMode="auto">
            <a:xfrm>
              <a:off x="9110" y="2542"/>
              <a:ext cx="568"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a:t>…</a:t>
              </a:r>
            </a:p>
          </p:txBody>
        </p:sp>
        <p:sp>
          <p:nvSpPr>
            <p:cNvPr id="100376" name="Rectangle 75"/>
            <p:cNvSpPr>
              <a:spLocks noChangeArrowheads="1"/>
            </p:cNvSpPr>
            <p:nvPr/>
          </p:nvSpPr>
          <p:spPr bwMode="auto">
            <a:xfrm>
              <a:off x="6254" y="4200"/>
              <a:ext cx="948" cy="3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400"/>
                <a:t>d = t</a:t>
              </a:r>
            </a:p>
          </p:txBody>
        </p:sp>
        <p:sp>
          <p:nvSpPr>
            <p:cNvPr id="100377" name="Line 76"/>
            <p:cNvSpPr>
              <a:spLocks noChangeShapeType="1"/>
            </p:cNvSpPr>
            <p:nvPr/>
          </p:nvSpPr>
          <p:spPr bwMode="auto">
            <a:xfrm flipH="1">
              <a:off x="6378" y="2938"/>
              <a:ext cx="2" cy="127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0378" name="Rectangle 77"/>
            <p:cNvSpPr>
              <a:spLocks noChangeArrowheads="1"/>
            </p:cNvSpPr>
            <p:nvPr/>
          </p:nvSpPr>
          <p:spPr bwMode="auto">
            <a:xfrm>
              <a:off x="7158" y="4058"/>
              <a:ext cx="49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4</a:t>
              </a:r>
              <a:endParaRPr lang="en-US" altLang="zh-CN" sz="2400"/>
            </a:p>
          </p:txBody>
        </p:sp>
      </p:grpSp>
      <p:sp>
        <p:nvSpPr>
          <p:cNvPr id="100358" name="Rectangle 100"/>
          <p:cNvSpPr>
            <a:spLocks noChangeArrowheads="1"/>
          </p:cNvSpPr>
          <p:nvPr/>
        </p:nvSpPr>
        <p:spPr bwMode="auto">
          <a:xfrm>
            <a:off x="4886325" y="6083300"/>
            <a:ext cx="398621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r>
              <a:rPr lang="zh-CN" altLang="en-US">
                <a:solidFill>
                  <a:srgbClr val="00FF00"/>
                </a:solidFill>
              </a:rPr>
              <a:t>增加新块来删除冗余</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101379" name="Rectangle 3"/>
          <p:cNvSpPr>
            <a:spLocks noGrp="1" noChangeArrowheads="1"/>
          </p:cNvSpPr>
          <p:nvPr>
            <p:ph idx="1"/>
          </p:nvPr>
        </p:nvSpPr>
        <p:spPr>
          <a:xfrm>
            <a:off x="287338" y="1438275"/>
            <a:ext cx="8564562" cy="5038725"/>
          </a:xfrm>
          <a:noFill/>
        </p:spPr>
        <p:txBody>
          <a:bodyPr/>
          <a:lstStyle/>
          <a:p>
            <a:r>
              <a:rPr lang="zh-CN" altLang="en-US" b="1" smtClean="0"/>
              <a:t>复制代码以删除冗余</a:t>
            </a:r>
            <a:r>
              <a:rPr lang="zh-CN" altLang="en-US" smtClean="0"/>
              <a:t> </a:t>
            </a:r>
          </a:p>
        </p:txBody>
      </p:sp>
      <p:grpSp>
        <p:nvGrpSpPr>
          <p:cNvPr id="101380" name="Group 61"/>
          <p:cNvGrpSpPr>
            <a:grpSpLocks/>
          </p:cNvGrpSpPr>
          <p:nvPr/>
        </p:nvGrpSpPr>
        <p:grpSpPr bwMode="auto">
          <a:xfrm>
            <a:off x="395288" y="2060575"/>
            <a:ext cx="3168650" cy="4392613"/>
            <a:chOff x="249" y="1298"/>
            <a:chExt cx="1996" cy="2767"/>
          </a:xfrm>
        </p:grpSpPr>
        <p:sp>
          <p:nvSpPr>
            <p:cNvPr id="101411" name="Rectangle 9"/>
            <p:cNvSpPr>
              <a:spLocks noChangeArrowheads="1"/>
            </p:cNvSpPr>
            <p:nvPr/>
          </p:nvSpPr>
          <p:spPr bwMode="auto">
            <a:xfrm>
              <a:off x="1619" y="1298"/>
              <a:ext cx="413"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a:t>
              </a:r>
              <a:endParaRPr lang="en-US" altLang="zh-CN" sz="2400"/>
            </a:p>
          </p:txBody>
        </p:sp>
        <p:sp>
          <p:nvSpPr>
            <p:cNvPr id="101412" name="Rectangle 10"/>
            <p:cNvSpPr>
              <a:spLocks noChangeArrowheads="1"/>
            </p:cNvSpPr>
            <p:nvPr/>
          </p:nvSpPr>
          <p:spPr bwMode="auto">
            <a:xfrm>
              <a:off x="860" y="1410"/>
              <a:ext cx="794" cy="28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101413" name="Line 11"/>
            <p:cNvSpPr>
              <a:spLocks noChangeShapeType="1"/>
            </p:cNvSpPr>
            <p:nvPr/>
          </p:nvSpPr>
          <p:spPr bwMode="auto">
            <a:xfrm flipH="1">
              <a:off x="763" y="1693"/>
              <a:ext cx="379" cy="30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414" name="Rectangle 12"/>
            <p:cNvSpPr>
              <a:spLocks noChangeArrowheads="1"/>
            </p:cNvSpPr>
            <p:nvPr/>
          </p:nvSpPr>
          <p:spPr bwMode="auto">
            <a:xfrm>
              <a:off x="274" y="1661"/>
              <a:ext cx="41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2</a:t>
              </a:r>
              <a:endParaRPr lang="en-US" altLang="zh-CN" sz="2400"/>
            </a:p>
          </p:txBody>
        </p:sp>
        <p:sp>
          <p:nvSpPr>
            <p:cNvPr id="101415" name="Rectangle 13"/>
            <p:cNvSpPr>
              <a:spLocks noChangeArrowheads="1"/>
            </p:cNvSpPr>
            <p:nvPr/>
          </p:nvSpPr>
          <p:spPr bwMode="auto">
            <a:xfrm>
              <a:off x="1831" y="1661"/>
              <a:ext cx="41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3</a:t>
              </a:r>
              <a:endParaRPr lang="en-US" altLang="zh-CN" sz="2400"/>
            </a:p>
          </p:txBody>
        </p:sp>
        <p:sp>
          <p:nvSpPr>
            <p:cNvPr id="101416" name="Line 14"/>
            <p:cNvSpPr>
              <a:spLocks noChangeShapeType="1"/>
            </p:cNvSpPr>
            <p:nvPr/>
          </p:nvSpPr>
          <p:spPr bwMode="auto">
            <a:xfrm>
              <a:off x="1352" y="1694"/>
              <a:ext cx="379" cy="30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417" name="Rectangle 15"/>
            <p:cNvSpPr>
              <a:spLocks noChangeArrowheads="1"/>
            </p:cNvSpPr>
            <p:nvPr/>
          </p:nvSpPr>
          <p:spPr bwMode="auto">
            <a:xfrm>
              <a:off x="1594" y="2486"/>
              <a:ext cx="41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4</a:t>
              </a:r>
              <a:endParaRPr lang="en-US" altLang="zh-CN" sz="2400"/>
            </a:p>
          </p:txBody>
        </p:sp>
        <p:sp>
          <p:nvSpPr>
            <p:cNvPr id="101418" name="Line 16"/>
            <p:cNvSpPr>
              <a:spLocks noChangeShapeType="1"/>
            </p:cNvSpPr>
            <p:nvPr/>
          </p:nvSpPr>
          <p:spPr bwMode="auto">
            <a:xfrm flipH="1">
              <a:off x="1368" y="2286"/>
              <a:ext cx="378" cy="30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419" name="Line 17"/>
            <p:cNvSpPr>
              <a:spLocks noChangeShapeType="1"/>
            </p:cNvSpPr>
            <p:nvPr/>
          </p:nvSpPr>
          <p:spPr bwMode="auto">
            <a:xfrm>
              <a:off x="740" y="2286"/>
              <a:ext cx="378" cy="30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420" name="Rectangle 18"/>
            <p:cNvSpPr>
              <a:spLocks noChangeArrowheads="1"/>
            </p:cNvSpPr>
            <p:nvPr/>
          </p:nvSpPr>
          <p:spPr bwMode="auto">
            <a:xfrm>
              <a:off x="825" y="2597"/>
              <a:ext cx="794" cy="28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endParaRPr lang="zh-CN" altLang="en-US"/>
            </a:p>
          </p:txBody>
        </p:sp>
        <p:sp>
          <p:nvSpPr>
            <p:cNvPr id="101421" name="Rectangle 19"/>
            <p:cNvSpPr>
              <a:spLocks noChangeArrowheads="1"/>
            </p:cNvSpPr>
            <p:nvPr/>
          </p:nvSpPr>
          <p:spPr bwMode="auto">
            <a:xfrm>
              <a:off x="1327" y="2002"/>
              <a:ext cx="794" cy="28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101422" name="Rectangle 20"/>
            <p:cNvSpPr>
              <a:spLocks noChangeArrowheads="1"/>
            </p:cNvSpPr>
            <p:nvPr/>
          </p:nvSpPr>
          <p:spPr bwMode="auto">
            <a:xfrm>
              <a:off x="348" y="1992"/>
              <a:ext cx="794" cy="28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400"/>
                <a:t>a = b + c</a:t>
              </a:r>
            </a:p>
          </p:txBody>
        </p:sp>
        <p:sp>
          <p:nvSpPr>
            <p:cNvPr id="101423" name="Line 21"/>
            <p:cNvSpPr>
              <a:spLocks noChangeShapeType="1"/>
            </p:cNvSpPr>
            <p:nvPr/>
          </p:nvSpPr>
          <p:spPr bwMode="auto">
            <a:xfrm flipH="1">
              <a:off x="738" y="2881"/>
              <a:ext cx="378" cy="30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424" name="Rectangle 22"/>
            <p:cNvSpPr>
              <a:spLocks noChangeArrowheads="1"/>
            </p:cNvSpPr>
            <p:nvPr/>
          </p:nvSpPr>
          <p:spPr bwMode="auto">
            <a:xfrm>
              <a:off x="249" y="2840"/>
              <a:ext cx="41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5</a:t>
              </a:r>
              <a:endParaRPr lang="en-US" altLang="zh-CN" sz="2400"/>
            </a:p>
          </p:txBody>
        </p:sp>
        <p:sp>
          <p:nvSpPr>
            <p:cNvPr id="101425" name="Rectangle 23"/>
            <p:cNvSpPr>
              <a:spLocks noChangeArrowheads="1"/>
            </p:cNvSpPr>
            <p:nvPr/>
          </p:nvSpPr>
          <p:spPr bwMode="auto">
            <a:xfrm>
              <a:off x="1806" y="2840"/>
              <a:ext cx="41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6</a:t>
              </a:r>
              <a:endParaRPr lang="en-US" altLang="zh-CN" sz="2400"/>
            </a:p>
          </p:txBody>
        </p:sp>
        <p:sp>
          <p:nvSpPr>
            <p:cNvPr id="101426" name="Line 24"/>
            <p:cNvSpPr>
              <a:spLocks noChangeShapeType="1"/>
            </p:cNvSpPr>
            <p:nvPr/>
          </p:nvSpPr>
          <p:spPr bwMode="auto">
            <a:xfrm>
              <a:off x="1327" y="2882"/>
              <a:ext cx="379" cy="30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427" name="Rectangle 25"/>
            <p:cNvSpPr>
              <a:spLocks noChangeArrowheads="1"/>
            </p:cNvSpPr>
            <p:nvPr/>
          </p:nvSpPr>
          <p:spPr bwMode="auto">
            <a:xfrm>
              <a:off x="1569" y="3675"/>
              <a:ext cx="413"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7</a:t>
              </a:r>
              <a:endParaRPr lang="en-US" altLang="zh-CN" sz="2400"/>
            </a:p>
          </p:txBody>
        </p:sp>
        <p:sp>
          <p:nvSpPr>
            <p:cNvPr id="101428" name="Line 26"/>
            <p:cNvSpPr>
              <a:spLocks noChangeShapeType="1"/>
            </p:cNvSpPr>
            <p:nvPr/>
          </p:nvSpPr>
          <p:spPr bwMode="auto">
            <a:xfrm flipH="1">
              <a:off x="1342" y="3474"/>
              <a:ext cx="379" cy="30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429" name="Line 27"/>
            <p:cNvSpPr>
              <a:spLocks noChangeShapeType="1"/>
            </p:cNvSpPr>
            <p:nvPr/>
          </p:nvSpPr>
          <p:spPr bwMode="auto">
            <a:xfrm>
              <a:off x="715" y="3474"/>
              <a:ext cx="378" cy="30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430" name="Rectangle 28"/>
            <p:cNvSpPr>
              <a:spLocks noChangeArrowheads="1"/>
            </p:cNvSpPr>
            <p:nvPr/>
          </p:nvSpPr>
          <p:spPr bwMode="auto">
            <a:xfrm>
              <a:off x="800" y="3786"/>
              <a:ext cx="794" cy="27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101431" name="Rectangle 29"/>
            <p:cNvSpPr>
              <a:spLocks noChangeArrowheads="1"/>
            </p:cNvSpPr>
            <p:nvPr/>
          </p:nvSpPr>
          <p:spPr bwMode="auto">
            <a:xfrm>
              <a:off x="1302" y="3191"/>
              <a:ext cx="794" cy="27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400"/>
                <a:t>d = b + c</a:t>
              </a:r>
            </a:p>
          </p:txBody>
        </p:sp>
        <p:sp>
          <p:nvSpPr>
            <p:cNvPr id="101432" name="Rectangle 30"/>
            <p:cNvSpPr>
              <a:spLocks noChangeArrowheads="1"/>
            </p:cNvSpPr>
            <p:nvPr/>
          </p:nvSpPr>
          <p:spPr bwMode="auto">
            <a:xfrm>
              <a:off x="323" y="3181"/>
              <a:ext cx="793" cy="27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lgn="just"/>
              <a:endParaRPr lang="zh-CN" altLang="en-US" sz="1000" b="0"/>
            </a:p>
            <a:p>
              <a:pPr marL="342900" indent="-342900"/>
              <a:endParaRPr lang="zh-CN" altLang="en-US"/>
            </a:p>
          </p:txBody>
        </p:sp>
      </p:grpSp>
      <p:grpSp>
        <p:nvGrpSpPr>
          <p:cNvPr id="101381" name="Group 92"/>
          <p:cNvGrpSpPr>
            <a:grpSpLocks/>
          </p:cNvGrpSpPr>
          <p:nvPr/>
        </p:nvGrpSpPr>
        <p:grpSpPr bwMode="auto">
          <a:xfrm>
            <a:off x="3563938" y="1412875"/>
            <a:ext cx="5329237" cy="5040313"/>
            <a:chOff x="2245" y="890"/>
            <a:chExt cx="3357" cy="3175"/>
          </a:xfrm>
        </p:grpSpPr>
        <p:sp>
          <p:nvSpPr>
            <p:cNvPr id="101382" name="Rectangle 63"/>
            <p:cNvSpPr>
              <a:spLocks noChangeArrowheads="1"/>
            </p:cNvSpPr>
            <p:nvPr/>
          </p:nvSpPr>
          <p:spPr bwMode="auto">
            <a:xfrm>
              <a:off x="4293" y="890"/>
              <a:ext cx="475"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1</a:t>
              </a:r>
              <a:endParaRPr lang="en-US" altLang="zh-CN" sz="2400"/>
            </a:p>
          </p:txBody>
        </p:sp>
        <p:sp>
          <p:nvSpPr>
            <p:cNvPr id="101383" name="Line 64"/>
            <p:cNvSpPr>
              <a:spLocks noChangeShapeType="1"/>
            </p:cNvSpPr>
            <p:nvPr/>
          </p:nvSpPr>
          <p:spPr bwMode="auto">
            <a:xfrm flipH="1">
              <a:off x="3309" y="1321"/>
              <a:ext cx="435" cy="3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384" name="Rectangle 65"/>
            <p:cNvSpPr>
              <a:spLocks noChangeArrowheads="1"/>
            </p:cNvSpPr>
            <p:nvPr/>
          </p:nvSpPr>
          <p:spPr bwMode="auto">
            <a:xfrm>
              <a:off x="2747" y="1298"/>
              <a:ext cx="475"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2</a:t>
              </a:r>
              <a:endParaRPr lang="en-US" altLang="zh-CN" sz="2400"/>
            </a:p>
          </p:txBody>
        </p:sp>
        <p:sp>
          <p:nvSpPr>
            <p:cNvPr id="101385" name="Rectangle 66"/>
            <p:cNvSpPr>
              <a:spLocks noChangeArrowheads="1"/>
            </p:cNvSpPr>
            <p:nvPr/>
          </p:nvSpPr>
          <p:spPr bwMode="auto">
            <a:xfrm>
              <a:off x="4537" y="1298"/>
              <a:ext cx="476"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3</a:t>
              </a:r>
              <a:endParaRPr lang="en-US" altLang="zh-CN" sz="2400"/>
            </a:p>
          </p:txBody>
        </p:sp>
        <p:sp>
          <p:nvSpPr>
            <p:cNvPr id="101386" name="Rectangle 67"/>
            <p:cNvSpPr>
              <a:spLocks noChangeArrowheads="1"/>
            </p:cNvSpPr>
            <p:nvPr/>
          </p:nvSpPr>
          <p:spPr bwMode="auto">
            <a:xfrm>
              <a:off x="3983" y="1651"/>
              <a:ext cx="912" cy="49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101387" name="Rectangle 68"/>
            <p:cNvSpPr>
              <a:spLocks noChangeArrowheads="1"/>
            </p:cNvSpPr>
            <p:nvPr/>
          </p:nvSpPr>
          <p:spPr bwMode="auto">
            <a:xfrm>
              <a:off x="3421" y="1013"/>
              <a:ext cx="912" cy="30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101388" name="Line 69"/>
            <p:cNvSpPr>
              <a:spLocks noChangeShapeType="1"/>
            </p:cNvSpPr>
            <p:nvPr/>
          </p:nvSpPr>
          <p:spPr bwMode="auto">
            <a:xfrm>
              <a:off x="3987" y="1322"/>
              <a:ext cx="435" cy="3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389" name="Rectangle 70"/>
            <p:cNvSpPr>
              <a:spLocks noChangeArrowheads="1"/>
            </p:cNvSpPr>
            <p:nvPr/>
          </p:nvSpPr>
          <p:spPr bwMode="auto">
            <a:xfrm>
              <a:off x="2703" y="2115"/>
              <a:ext cx="475"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4</a:t>
              </a:r>
              <a:endParaRPr lang="en-US" altLang="zh-CN" sz="2400"/>
            </a:p>
          </p:txBody>
        </p:sp>
        <p:sp>
          <p:nvSpPr>
            <p:cNvPr id="101390" name="Line 71"/>
            <p:cNvSpPr>
              <a:spLocks noChangeShapeType="1"/>
            </p:cNvSpPr>
            <p:nvPr/>
          </p:nvSpPr>
          <p:spPr bwMode="auto">
            <a:xfrm flipH="1">
              <a:off x="3973" y="3421"/>
              <a:ext cx="1100" cy="34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391" name="Line 72"/>
            <p:cNvSpPr>
              <a:spLocks noChangeShapeType="1"/>
            </p:cNvSpPr>
            <p:nvPr/>
          </p:nvSpPr>
          <p:spPr bwMode="auto">
            <a:xfrm flipH="1">
              <a:off x="2660" y="2792"/>
              <a:ext cx="435" cy="3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392" name="Rectangle 73"/>
            <p:cNvSpPr>
              <a:spLocks noChangeArrowheads="1"/>
            </p:cNvSpPr>
            <p:nvPr/>
          </p:nvSpPr>
          <p:spPr bwMode="auto">
            <a:xfrm>
              <a:off x="2803" y="2474"/>
              <a:ext cx="912" cy="30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101393" name="Rectangle 74"/>
            <p:cNvSpPr>
              <a:spLocks noChangeArrowheads="1"/>
            </p:cNvSpPr>
            <p:nvPr/>
          </p:nvSpPr>
          <p:spPr bwMode="auto">
            <a:xfrm>
              <a:off x="2828" y="1662"/>
              <a:ext cx="912" cy="49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400"/>
                <a:t>t = b + c</a:t>
              </a:r>
            </a:p>
            <a:p>
              <a:pPr marL="342900" indent="-342900" algn="just"/>
              <a:r>
                <a:rPr lang="en-US" altLang="zh-CN" sz="2400"/>
                <a:t>a = t</a:t>
              </a:r>
            </a:p>
          </p:txBody>
        </p:sp>
        <p:sp>
          <p:nvSpPr>
            <p:cNvPr id="101394" name="Rectangle 75"/>
            <p:cNvSpPr>
              <a:spLocks noChangeArrowheads="1"/>
            </p:cNvSpPr>
            <p:nvPr/>
          </p:nvSpPr>
          <p:spPr bwMode="auto">
            <a:xfrm>
              <a:off x="4482" y="2127"/>
              <a:ext cx="535"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4</a:t>
              </a:r>
              <a:r>
                <a:rPr lang="en-US" altLang="zh-CN" sz="2400">
                  <a:sym typeface="Symbol" pitchFamily="18" charset="2"/>
                </a:rPr>
                <a:t></a:t>
              </a:r>
              <a:endParaRPr lang="en-US" altLang="zh-CN" sz="2400"/>
            </a:p>
          </p:txBody>
        </p:sp>
        <p:sp>
          <p:nvSpPr>
            <p:cNvPr id="101395" name="Line 76"/>
            <p:cNvSpPr>
              <a:spLocks noChangeShapeType="1"/>
            </p:cNvSpPr>
            <p:nvPr/>
          </p:nvSpPr>
          <p:spPr bwMode="auto">
            <a:xfrm>
              <a:off x="4611" y="2770"/>
              <a:ext cx="435" cy="3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396" name="Line 77"/>
            <p:cNvSpPr>
              <a:spLocks noChangeShapeType="1"/>
            </p:cNvSpPr>
            <p:nvPr/>
          </p:nvSpPr>
          <p:spPr bwMode="auto">
            <a:xfrm>
              <a:off x="3353" y="2793"/>
              <a:ext cx="435" cy="33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397" name="Rectangle 78"/>
            <p:cNvSpPr>
              <a:spLocks noChangeArrowheads="1"/>
            </p:cNvSpPr>
            <p:nvPr/>
          </p:nvSpPr>
          <p:spPr bwMode="auto">
            <a:xfrm>
              <a:off x="3989" y="2473"/>
              <a:ext cx="912" cy="305"/>
            </a:xfrm>
            <a:prstGeom prst="rect">
              <a:avLst/>
            </a:prstGeom>
            <a:noFill/>
            <a:ln w="254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101398" name="Rectangle 79"/>
            <p:cNvSpPr>
              <a:spLocks noChangeArrowheads="1"/>
            </p:cNvSpPr>
            <p:nvPr/>
          </p:nvSpPr>
          <p:spPr bwMode="auto">
            <a:xfrm>
              <a:off x="2252" y="3125"/>
              <a:ext cx="913" cy="30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101399" name="Line 80"/>
            <p:cNvSpPr>
              <a:spLocks noChangeShapeType="1"/>
            </p:cNvSpPr>
            <p:nvPr/>
          </p:nvSpPr>
          <p:spPr bwMode="auto">
            <a:xfrm>
              <a:off x="3267" y="2157"/>
              <a:ext cx="2" cy="3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400" name="Rectangle 81"/>
            <p:cNvSpPr>
              <a:spLocks noChangeArrowheads="1"/>
            </p:cNvSpPr>
            <p:nvPr/>
          </p:nvSpPr>
          <p:spPr bwMode="auto">
            <a:xfrm>
              <a:off x="2245" y="2750"/>
              <a:ext cx="385"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5</a:t>
              </a:r>
              <a:endParaRPr lang="en-US" altLang="zh-CN" sz="2400"/>
            </a:p>
          </p:txBody>
        </p:sp>
        <p:sp>
          <p:nvSpPr>
            <p:cNvPr id="101401" name="Line 82"/>
            <p:cNvSpPr>
              <a:spLocks noChangeShapeType="1"/>
            </p:cNvSpPr>
            <p:nvPr/>
          </p:nvSpPr>
          <p:spPr bwMode="auto">
            <a:xfrm>
              <a:off x="4437" y="2155"/>
              <a:ext cx="2" cy="3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402" name="Rectangle 83"/>
            <p:cNvSpPr>
              <a:spLocks noChangeArrowheads="1"/>
            </p:cNvSpPr>
            <p:nvPr/>
          </p:nvSpPr>
          <p:spPr bwMode="auto">
            <a:xfrm>
              <a:off x="3421" y="3135"/>
              <a:ext cx="912" cy="3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400"/>
                <a:t>d = t</a:t>
              </a:r>
            </a:p>
          </p:txBody>
        </p:sp>
        <p:sp>
          <p:nvSpPr>
            <p:cNvPr id="101403" name="Rectangle 84"/>
            <p:cNvSpPr>
              <a:spLocks noChangeArrowheads="1"/>
            </p:cNvSpPr>
            <p:nvPr/>
          </p:nvSpPr>
          <p:spPr bwMode="auto">
            <a:xfrm>
              <a:off x="4578" y="3114"/>
              <a:ext cx="912" cy="305"/>
            </a:xfrm>
            <a:prstGeom prst="rect">
              <a:avLst/>
            </a:prstGeom>
            <a:noFill/>
            <a:ln w="254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r>
                <a:rPr lang="en-US" altLang="zh-CN" sz="2400"/>
                <a:t>d = b + c</a:t>
              </a:r>
            </a:p>
          </p:txBody>
        </p:sp>
        <p:sp>
          <p:nvSpPr>
            <p:cNvPr id="101404" name="Rectangle 85"/>
            <p:cNvSpPr>
              <a:spLocks noChangeArrowheads="1"/>
            </p:cNvSpPr>
            <p:nvPr/>
          </p:nvSpPr>
          <p:spPr bwMode="auto">
            <a:xfrm>
              <a:off x="3405" y="3760"/>
              <a:ext cx="913" cy="30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36000" rIns="54000" bIns="36000"/>
            <a:lstStyle/>
            <a:p>
              <a:pPr marL="342900" indent="-342900" algn="just"/>
              <a:endParaRPr lang="zh-CN" altLang="en-US" sz="1000" b="0"/>
            </a:p>
            <a:p>
              <a:pPr marL="342900" indent="-342900" algn="just"/>
              <a:endParaRPr lang="zh-CN" altLang="en-US" sz="1000" b="0"/>
            </a:p>
            <a:p>
              <a:pPr marL="342900" indent="-342900"/>
              <a:endParaRPr lang="zh-CN" altLang="en-US"/>
            </a:p>
          </p:txBody>
        </p:sp>
        <p:sp>
          <p:nvSpPr>
            <p:cNvPr id="101405" name="Line 86"/>
            <p:cNvSpPr>
              <a:spLocks noChangeShapeType="1"/>
            </p:cNvSpPr>
            <p:nvPr/>
          </p:nvSpPr>
          <p:spPr bwMode="auto">
            <a:xfrm flipH="1">
              <a:off x="2818" y="2784"/>
              <a:ext cx="1548" cy="34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406" name="Line 87"/>
            <p:cNvSpPr>
              <a:spLocks noChangeShapeType="1"/>
            </p:cNvSpPr>
            <p:nvPr/>
          </p:nvSpPr>
          <p:spPr bwMode="auto">
            <a:xfrm>
              <a:off x="3873" y="3441"/>
              <a:ext cx="2" cy="321"/>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407" name="Line 88"/>
            <p:cNvSpPr>
              <a:spLocks noChangeShapeType="1"/>
            </p:cNvSpPr>
            <p:nvPr/>
          </p:nvSpPr>
          <p:spPr bwMode="auto">
            <a:xfrm>
              <a:off x="2703" y="3433"/>
              <a:ext cx="1099" cy="33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1408" name="Rectangle 89"/>
            <p:cNvSpPr>
              <a:spLocks noChangeArrowheads="1"/>
            </p:cNvSpPr>
            <p:nvPr/>
          </p:nvSpPr>
          <p:spPr bwMode="auto">
            <a:xfrm>
              <a:off x="3900" y="2789"/>
              <a:ext cx="476"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6</a:t>
              </a:r>
              <a:endParaRPr lang="en-US" altLang="zh-CN" sz="2400"/>
            </a:p>
          </p:txBody>
        </p:sp>
        <p:sp>
          <p:nvSpPr>
            <p:cNvPr id="101409" name="Rectangle 90"/>
            <p:cNvSpPr>
              <a:spLocks noChangeArrowheads="1"/>
            </p:cNvSpPr>
            <p:nvPr/>
          </p:nvSpPr>
          <p:spPr bwMode="auto">
            <a:xfrm>
              <a:off x="5040" y="2776"/>
              <a:ext cx="562"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6</a:t>
              </a:r>
              <a:r>
                <a:rPr lang="en-US" altLang="zh-CN" sz="2400">
                  <a:sym typeface="Symbol" pitchFamily="18" charset="2"/>
                </a:rPr>
                <a:t></a:t>
              </a:r>
              <a:endParaRPr lang="en-US" altLang="zh-CN" sz="2400"/>
            </a:p>
          </p:txBody>
        </p:sp>
        <p:sp>
          <p:nvSpPr>
            <p:cNvPr id="101410" name="Rectangle 91"/>
            <p:cNvSpPr>
              <a:spLocks noChangeArrowheads="1"/>
            </p:cNvSpPr>
            <p:nvPr/>
          </p:nvSpPr>
          <p:spPr bwMode="auto">
            <a:xfrm>
              <a:off x="4291" y="3637"/>
              <a:ext cx="475"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marL="342900" indent="-342900" algn="just">
                <a:lnSpc>
                  <a:spcPct val="124000"/>
                </a:lnSpc>
              </a:pPr>
              <a:r>
                <a:rPr lang="en-US" altLang="zh-CN" sz="2400" i="1"/>
                <a:t>B</a:t>
              </a:r>
              <a:r>
                <a:rPr lang="en-US" altLang="zh-CN" sz="2400" baseline="-25000"/>
                <a:t>7</a:t>
              </a:r>
              <a:endParaRPr lang="en-US" altLang="zh-CN" sz="2400"/>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381000" y="228600"/>
            <a:ext cx="8229600" cy="1143000"/>
          </a:xfrm>
        </p:spPr>
        <p:txBody>
          <a:bodyPr/>
          <a:lstStyle/>
          <a:p>
            <a:r>
              <a:rPr lang="zh-CN" altLang="en-US" b="1" smtClean="0">
                <a:ea typeface="黑体" pitchFamily="2" charset="-122"/>
              </a:rPr>
              <a:t>9.</a:t>
            </a:r>
            <a:r>
              <a:rPr lang="en-US" altLang="zh-CN" b="1" smtClean="0">
                <a:ea typeface="黑体" pitchFamily="2" charset="-122"/>
              </a:rPr>
              <a:t>5</a:t>
            </a:r>
            <a:r>
              <a:rPr lang="en-US" altLang="zh-CN" b="1" smtClean="0">
                <a:latin typeface="宋体" pitchFamily="2" charset="-122"/>
                <a:ea typeface="黑体" pitchFamily="2" charset="-122"/>
              </a:rPr>
              <a:t>  </a:t>
            </a:r>
            <a:r>
              <a:rPr lang="zh-CN" altLang="en-US" b="1" smtClean="0">
                <a:latin typeface="宋体" pitchFamily="2" charset="-122"/>
              </a:rPr>
              <a:t>部 分 冗 余 删 除</a:t>
            </a:r>
          </a:p>
        </p:txBody>
      </p:sp>
      <p:sp>
        <p:nvSpPr>
          <p:cNvPr id="1941507" name="Rectangle 3"/>
          <p:cNvSpPr>
            <a:spLocks noGrp="1" noChangeArrowheads="1"/>
          </p:cNvSpPr>
          <p:nvPr>
            <p:ph idx="1"/>
          </p:nvPr>
        </p:nvSpPr>
        <p:spPr>
          <a:xfrm>
            <a:off x="287338" y="1438275"/>
            <a:ext cx="8564562" cy="5181600"/>
          </a:xfrm>
          <a:noFill/>
        </p:spPr>
        <p:txBody>
          <a:bodyPr/>
          <a:lstStyle/>
          <a:p>
            <a:pPr>
              <a:buFontTx/>
              <a:buNone/>
            </a:pPr>
            <a:r>
              <a:rPr lang="en-US" altLang="zh-CN" b="1" smtClean="0"/>
              <a:t>9.5.3 </a:t>
            </a:r>
            <a:r>
              <a:rPr lang="zh-CN" altLang="en-US" b="1" smtClean="0"/>
              <a:t>惰性代码移动问题</a:t>
            </a:r>
          </a:p>
          <a:p>
            <a:r>
              <a:rPr lang="zh-CN" altLang="pt-BR" b="1" smtClean="0"/>
              <a:t>部分冗余删除算法</a:t>
            </a:r>
          </a:p>
          <a:p>
            <a:pPr lvl="1">
              <a:buFontTx/>
              <a:buNone/>
            </a:pPr>
            <a:r>
              <a:rPr lang="zh-CN" altLang="pt-BR" b="1" smtClean="0"/>
              <a:t>优化后程序具有下列性质</a:t>
            </a:r>
          </a:p>
          <a:p>
            <a:pPr lvl="1"/>
            <a:r>
              <a:rPr lang="zh-CN" altLang="pt-BR" b="1" smtClean="0"/>
              <a:t>无需通过复制代码就可删除的冗余计算都被删除</a:t>
            </a:r>
          </a:p>
          <a:p>
            <a:pPr lvl="1">
              <a:buFontTx/>
              <a:buNone/>
            </a:pPr>
            <a:r>
              <a:rPr lang="zh-CN" altLang="pt-BR" b="1" smtClean="0"/>
              <a:t>	    若是部分冗余，则通过放置副本形成完全冗余</a:t>
            </a:r>
          </a:p>
          <a:p>
            <a:pPr lvl="1"/>
            <a:r>
              <a:rPr lang="zh-CN" altLang="pt-BR" b="1" smtClean="0"/>
              <a:t>优化后程序不会执行原来程序中没有的任何计算</a:t>
            </a:r>
          </a:p>
          <a:p>
            <a:pPr lvl="1"/>
            <a:r>
              <a:rPr lang="zh-CN" altLang="pt-BR" b="1" smtClean="0"/>
              <a:t>表达式的计算尽可能推迟</a:t>
            </a:r>
          </a:p>
          <a:p>
            <a:pPr lvl="1">
              <a:buFontTx/>
              <a:buNone/>
            </a:pPr>
            <a:r>
              <a:rPr lang="zh-CN" altLang="pt-BR" b="1" smtClean="0"/>
              <a:t>   		  尽可能延迟值的计算就是最小化它的生存期，</a:t>
            </a:r>
          </a:p>
          <a:p>
            <a:pPr lvl="1">
              <a:buFontTx/>
              <a:buNone/>
            </a:pPr>
            <a:r>
              <a:rPr lang="zh-CN" altLang="pt-BR" b="1" smtClean="0"/>
              <a:t>	也就是最小化它占用寄存器的时间</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41507">
                                            <p:txEl>
                                              <p:pRg st="5" end="5"/>
                                            </p:txEl>
                                          </p:spTgt>
                                        </p:tgtEl>
                                        <p:attrNameLst>
                                          <p:attrName>style.visibility</p:attrName>
                                        </p:attrNameLst>
                                      </p:cBhvr>
                                      <p:to>
                                        <p:strVal val="visible"/>
                                      </p:to>
                                    </p:set>
                                    <p:animEffect transition="in" filter="box(in)">
                                      <p:cBhvr>
                                        <p:cTn id="7" dur="500"/>
                                        <p:tgtEl>
                                          <p:spTgt spid="194150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941507">
                                            <p:txEl>
                                              <p:pRg st="6" end="6"/>
                                            </p:txEl>
                                          </p:spTgt>
                                        </p:tgtEl>
                                        <p:attrNameLst>
                                          <p:attrName>style.visibility</p:attrName>
                                        </p:attrNameLst>
                                      </p:cBhvr>
                                      <p:to>
                                        <p:strVal val="visible"/>
                                      </p:to>
                                    </p:set>
                                    <p:animEffect transition="in" filter="box(in)">
                                      <p:cBhvr>
                                        <p:cTn id="12" dur="500"/>
                                        <p:tgtEl>
                                          <p:spTgt spid="1941507">
                                            <p:txEl>
                                              <p:pRg st="6" end="6"/>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941507">
                                            <p:txEl>
                                              <p:pRg st="7" end="7"/>
                                            </p:txEl>
                                          </p:spTgt>
                                        </p:tgtEl>
                                        <p:attrNameLst>
                                          <p:attrName>style.visibility</p:attrName>
                                        </p:attrNameLst>
                                      </p:cBhvr>
                                      <p:to>
                                        <p:strVal val="visible"/>
                                      </p:to>
                                    </p:set>
                                    <p:animEffect transition="in" filter="box(in)">
                                      <p:cBhvr>
                                        <p:cTn id="15" dur="500"/>
                                        <p:tgtEl>
                                          <p:spTgt spid="1941507">
                                            <p:txEl>
                                              <p:pRg st="7" end="7"/>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941507">
                                            <p:txEl>
                                              <p:pRg st="8" end="8"/>
                                            </p:txEl>
                                          </p:spTgt>
                                        </p:tgtEl>
                                        <p:attrNameLst>
                                          <p:attrName>style.visibility</p:attrName>
                                        </p:attrNameLst>
                                      </p:cBhvr>
                                      <p:to>
                                        <p:strVal val="visible"/>
                                      </p:to>
                                    </p:set>
                                    <p:animEffect transition="in" filter="box(in)">
                                      <p:cBhvr>
                                        <p:cTn id="18" dur="500"/>
                                        <p:tgtEl>
                                          <p:spTgt spid="194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25014</TotalTime>
  <Words>9863</Words>
  <Application>Microsoft Office PowerPoint</Application>
  <PresentationFormat>全屏显示(4:3)</PresentationFormat>
  <Paragraphs>2779</Paragraphs>
  <Slides>140</Slides>
  <Notes>140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140</vt:i4>
      </vt:variant>
    </vt:vector>
  </HeadingPairs>
  <TitlesOfParts>
    <vt:vector size="152" baseType="lpstr">
      <vt:lpstr>Times New Roman</vt:lpstr>
      <vt:lpstr>宋体</vt:lpstr>
      <vt:lpstr>Arial</vt:lpstr>
      <vt:lpstr>Courier New</vt:lpstr>
      <vt:lpstr>黑体</vt:lpstr>
      <vt:lpstr>Symbol</vt:lpstr>
      <vt:lpstr>Euclid Extra</vt:lpstr>
      <vt:lpstr>Euclid Math One</vt:lpstr>
      <vt:lpstr>Euclid Math Two</vt:lpstr>
      <vt:lpstr>PMingLiU</vt:lpstr>
      <vt:lpstr>Office 主题​​</vt:lpstr>
      <vt:lpstr>Microsoft 公式 3.0</vt:lpstr>
      <vt:lpstr>第九章  独立于机器的优化</vt:lpstr>
      <vt:lpstr>第九章  独立于机器的优化</vt:lpstr>
      <vt:lpstr>第九章  独立于机器的优化</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9.1 优化的主要种类</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9.2 数据流分析介绍</vt:lpstr>
      <vt:lpstr>9.3 数据流分析的基础</vt:lpstr>
      <vt:lpstr>9.3 数据流分析的基础</vt:lpstr>
      <vt:lpstr>9.3 数据流分析的基础</vt:lpstr>
      <vt:lpstr>9.3 数据流分析的基础</vt:lpstr>
      <vt:lpstr>9.3 数据流分析的基础</vt:lpstr>
      <vt:lpstr>9.3 数据流分析的基础</vt:lpstr>
      <vt:lpstr>9.3 数据流分析的基础</vt:lpstr>
      <vt:lpstr>9.3 数据流分析的基础</vt:lpstr>
      <vt:lpstr>9.3 数据流分析的基础</vt:lpstr>
      <vt:lpstr>9.3 数据流分析的基础</vt:lpstr>
      <vt:lpstr>9.3 数据流分析的基础</vt:lpstr>
      <vt:lpstr>9.3 数据流分析的基础</vt:lpstr>
      <vt:lpstr>9.3 数据流分析的基础</vt:lpstr>
      <vt:lpstr>9.3 数据流分析的基础</vt:lpstr>
      <vt:lpstr>9.3 数据流分析的基础</vt:lpstr>
      <vt:lpstr>9.3 数据流分析的基础</vt:lpstr>
      <vt:lpstr>9.3 数据流分析的基础</vt:lpstr>
      <vt:lpstr>9.4  常  量  传  播</vt:lpstr>
      <vt:lpstr>9.4  常  量  传  播</vt:lpstr>
      <vt:lpstr>9.4  常  量  传  播</vt:lpstr>
      <vt:lpstr>9.4  常  量  传  播</vt:lpstr>
      <vt:lpstr>9.4  常  量  传  播</vt:lpstr>
      <vt:lpstr>9.4  常  量  传  播</vt:lpstr>
      <vt:lpstr>9.5  部 分 冗 余 删 除</vt:lpstr>
      <vt:lpstr>9.5  部 分 冗 余 删 除</vt:lpstr>
      <vt:lpstr>9.5  部 分 冗 余 删 除</vt:lpstr>
      <vt:lpstr>9.5  部 分 冗 余 删 除</vt:lpstr>
      <vt:lpstr>9.5  部 分 冗 余 删 除</vt:lpstr>
      <vt:lpstr>9.5  部 分 冗 余 删 除</vt:lpstr>
      <vt:lpstr>9.5  部 分 冗 余 删 除</vt:lpstr>
      <vt:lpstr>9.5  部 分 冗 余 删 除</vt:lpstr>
      <vt:lpstr>9.5  部 分 冗 余 删 除</vt:lpstr>
      <vt:lpstr>9.5  部 分 冗 余 删 除</vt:lpstr>
      <vt:lpstr>9.5  部 分 冗 余 删 除</vt:lpstr>
      <vt:lpstr>9.5  部 分 冗 余 删 除</vt:lpstr>
      <vt:lpstr>9.5  部 分 冗 余 删 除</vt:lpstr>
      <vt:lpstr>9.5  部 分 冗 余 删 除</vt:lpstr>
      <vt:lpstr>9.5  部 分 冗 余 删 除</vt:lpstr>
      <vt:lpstr>9.5  部 分 冗 余 删 除</vt:lpstr>
      <vt:lpstr>9.5  部 分 冗 余 删 除</vt:lpstr>
      <vt:lpstr>9.6 流图中的循环</vt:lpstr>
      <vt:lpstr>9.6 流图中的循环</vt:lpstr>
      <vt:lpstr>9.6 流图中的循环</vt:lpstr>
      <vt:lpstr>9.6 流图中的循环</vt:lpstr>
      <vt:lpstr>9.6 流图中的循环</vt:lpstr>
      <vt:lpstr>9.6 流图中的循环</vt:lpstr>
      <vt:lpstr>9.6 流图中的循环</vt:lpstr>
      <vt:lpstr>9.6 流图中的循环</vt:lpstr>
      <vt:lpstr>9.6 流图中的循环</vt:lpstr>
      <vt:lpstr>9.6 流图中的循环</vt:lpstr>
      <vt:lpstr>9.6 流图中的循环</vt:lpstr>
      <vt:lpstr>9.6 流图中的循环</vt:lpstr>
      <vt:lpstr>本  章  要  点</vt:lpstr>
      <vt:lpstr>例   题   1</vt:lpstr>
      <vt:lpstr>例   题   2</vt:lpstr>
      <vt:lpstr>例   题   2</vt:lpstr>
      <vt:lpstr>例   题   3</vt:lpstr>
      <vt:lpstr>例   题   3</vt:lpstr>
      <vt:lpstr>例   题   3</vt:lpstr>
      <vt:lpstr>例   题   3</vt:lpstr>
      <vt:lpstr>例   题   3</vt:lpstr>
      <vt:lpstr>例   题   3</vt:lpstr>
      <vt:lpstr>例   题   3</vt:lpstr>
      <vt:lpstr>例   题   4</vt:lpstr>
      <vt:lpstr>例   题   4</vt:lpstr>
      <vt:lpstr>例   题   4</vt:lpstr>
      <vt:lpstr>PowerPoint 演示文稿</vt:lpstr>
      <vt:lpstr>PowerPoint 演示文稿</vt:lpstr>
      <vt:lpstr>PowerPoint 演示文稿</vt:lpstr>
      <vt:lpstr>PowerPoint 演示文稿</vt:lpstr>
      <vt:lpstr>PowerPoint 演示文稿</vt:lpstr>
      <vt:lpstr>PowerPoint 演示文稿</vt:lpstr>
      <vt:lpstr>习        题</vt:lpstr>
    </vt:vector>
  </TitlesOfParts>
  <Company>中国科大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陈意云</dc:creator>
  <cp:lastModifiedBy>Zhang Ying 张营</cp:lastModifiedBy>
  <cp:revision>1102</cp:revision>
  <dcterms:created xsi:type="dcterms:W3CDTF">2000-08-08T16:59:41Z</dcterms:created>
  <dcterms:modified xsi:type="dcterms:W3CDTF">2014-02-28T03:21:56Z</dcterms:modified>
</cp:coreProperties>
</file>