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63"/>
  </p:notesMasterIdLst>
  <p:handoutMasterIdLst>
    <p:handoutMasterId r:id="rId64"/>
  </p:handoutMasterIdLst>
  <p:sldIdLst>
    <p:sldId id="296" r:id="rId2"/>
    <p:sldId id="295" r:id="rId3"/>
    <p:sldId id="257" r:id="rId4"/>
    <p:sldId id="315" r:id="rId5"/>
    <p:sldId id="326" r:id="rId6"/>
    <p:sldId id="258" r:id="rId7"/>
    <p:sldId id="261" r:id="rId8"/>
    <p:sldId id="327" r:id="rId9"/>
    <p:sldId id="260" r:id="rId10"/>
    <p:sldId id="324" r:id="rId11"/>
    <p:sldId id="314" r:id="rId12"/>
    <p:sldId id="262" r:id="rId13"/>
    <p:sldId id="263" r:id="rId14"/>
    <p:sldId id="323" r:id="rId15"/>
    <p:sldId id="308" r:id="rId16"/>
    <p:sldId id="309" r:id="rId17"/>
    <p:sldId id="310" r:id="rId18"/>
    <p:sldId id="311" r:id="rId19"/>
    <p:sldId id="312" r:id="rId20"/>
    <p:sldId id="330" r:id="rId21"/>
    <p:sldId id="331" r:id="rId22"/>
    <p:sldId id="332" r:id="rId23"/>
    <p:sldId id="334" r:id="rId24"/>
    <p:sldId id="313" r:id="rId25"/>
    <p:sldId id="333" r:id="rId26"/>
    <p:sldId id="299" r:id="rId27"/>
    <p:sldId id="268" r:id="rId28"/>
    <p:sldId id="269" r:id="rId29"/>
    <p:sldId id="297" r:id="rId30"/>
    <p:sldId id="271" r:id="rId31"/>
    <p:sldId id="318" r:id="rId32"/>
    <p:sldId id="319" r:id="rId33"/>
    <p:sldId id="272" r:id="rId34"/>
    <p:sldId id="273" r:id="rId35"/>
    <p:sldId id="275" r:id="rId36"/>
    <p:sldId id="316" r:id="rId37"/>
    <p:sldId id="276" r:id="rId38"/>
    <p:sldId id="277" r:id="rId39"/>
    <p:sldId id="278" r:id="rId40"/>
    <p:sldId id="283" r:id="rId41"/>
    <p:sldId id="328" r:id="rId42"/>
    <p:sldId id="284" r:id="rId43"/>
    <p:sldId id="300" r:id="rId44"/>
    <p:sldId id="282" r:id="rId45"/>
    <p:sldId id="329" r:id="rId46"/>
    <p:sldId id="320" r:id="rId47"/>
    <p:sldId id="321" r:id="rId48"/>
    <p:sldId id="322" r:id="rId49"/>
    <p:sldId id="325" r:id="rId50"/>
    <p:sldId id="288" r:id="rId51"/>
    <p:sldId id="291" r:id="rId52"/>
    <p:sldId id="301" r:id="rId53"/>
    <p:sldId id="292" r:id="rId54"/>
    <p:sldId id="293" r:id="rId55"/>
    <p:sldId id="302" r:id="rId56"/>
    <p:sldId id="303" r:id="rId57"/>
    <p:sldId id="304" r:id="rId58"/>
    <p:sldId id="298" r:id="rId59"/>
    <p:sldId id="305" r:id="rId60"/>
    <p:sldId id="317" r:id="rId61"/>
    <p:sldId id="290" r:id="rId62"/>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44ACD238-083D-4E07-8A22-9079357FEFD7}" type="slidenum">
              <a:rPr lang="en-US" altLang="zh-CN"/>
              <a:pPr>
                <a:defRPr/>
              </a:pPr>
              <a:t>‹#›</a:t>
            </a:fld>
            <a:endParaRPr lang="en-US" altLang="zh-CN"/>
          </a:p>
        </p:txBody>
      </p:sp>
    </p:spTree>
    <p:extLst>
      <p:ext uri="{BB962C8B-B14F-4D97-AF65-F5344CB8AC3E}">
        <p14:creationId xmlns:p14="http://schemas.microsoft.com/office/powerpoint/2010/main" val="844213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55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A0B6BE3-C0F5-4C7A-83C8-F01A1ED533A1}" type="slidenum">
              <a:rPr lang="en-US" altLang="zh-CN"/>
              <a:pPr>
                <a:defRPr/>
              </a:pPr>
              <a:t>‹#›</a:t>
            </a:fld>
            <a:endParaRPr lang="en-US" altLang="zh-CN"/>
          </a:p>
        </p:txBody>
      </p:sp>
    </p:spTree>
    <p:extLst>
      <p:ext uri="{BB962C8B-B14F-4D97-AF65-F5344CB8AC3E}">
        <p14:creationId xmlns:p14="http://schemas.microsoft.com/office/powerpoint/2010/main" val="14892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C228A7A-93AD-4E67-A31B-1CEBBFD3F325}" type="slidenum">
              <a:rPr lang="en-US" altLang="zh-CN" smtClean="0">
                <a:latin typeface="Arial" charset="0"/>
              </a:rPr>
              <a:pPr eaLnBrk="1" hangingPunct="1"/>
              <a:t>1</a:t>
            </a:fld>
            <a:endParaRPr lang="en-US" altLang="zh-CN" smtClean="0">
              <a:latin typeface="Arial" charset="0"/>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CC34A8-7CD4-41A9-A2E4-B141F3D92826}" type="slidenum">
              <a:rPr lang="en-US" altLang="zh-CN" smtClean="0">
                <a:latin typeface="Arial" charset="0"/>
              </a:rPr>
              <a:pPr eaLnBrk="1" hangingPunct="1"/>
              <a:t>10</a:t>
            </a:fld>
            <a:endParaRPr lang="en-US" altLang="zh-CN" smtClean="0">
              <a:latin typeface="Arial" charset="0"/>
            </a:endParaRPr>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8B3B54C-E120-4B0B-BC20-7E532BF8FE50}" type="slidenum">
              <a:rPr lang="en-US" altLang="zh-CN" smtClean="0">
                <a:latin typeface="Arial" charset="0"/>
              </a:rPr>
              <a:pPr eaLnBrk="1" hangingPunct="1"/>
              <a:t>11</a:t>
            </a:fld>
            <a:endParaRPr lang="en-US" altLang="zh-CN" smtClean="0">
              <a:latin typeface="Arial" charset="0"/>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E4E9B58-AE5C-48AB-8B6E-A1E053054AD8}" type="slidenum">
              <a:rPr lang="en-US" altLang="zh-CN" smtClean="0">
                <a:latin typeface="Arial" charset="0"/>
              </a:rPr>
              <a:pPr eaLnBrk="1" hangingPunct="1"/>
              <a:t>12</a:t>
            </a:fld>
            <a:endParaRPr lang="en-US" altLang="zh-CN" smtClean="0">
              <a:latin typeface="Arial" charset="0"/>
            </a:endParaRPr>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4CCA699-4459-4BDF-90D2-9B0D9B669B88}" type="slidenum">
              <a:rPr lang="en-US" altLang="zh-CN" smtClean="0">
                <a:latin typeface="Arial" charset="0"/>
              </a:rPr>
              <a:pPr eaLnBrk="1" hangingPunct="1"/>
              <a:t>13</a:t>
            </a:fld>
            <a:endParaRPr lang="en-US" altLang="zh-CN" smtClean="0">
              <a:latin typeface="Arial" charset="0"/>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54C6B74-1936-410B-A85F-C52030DC3BA5}" type="slidenum">
              <a:rPr lang="en-US" altLang="zh-CN" smtClean="0">
                <a:latin typeface="Arial" charset="0"/>
              </a:rPr>
              <a:pPr eaLnBrk="1" hangingPunct="1"/>
              <a:t>14</a:t>
            </a:fld>
            <a:endParaRPr lang="en-US" altLang="zh-CN" smtClean="0">
              <a:latin typeface="Arial" charset="0"/>
            </a:endParaRPr>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AAA18A0-FCF3-479C-B4C2-664F66C8DAE2}" type="slidenum">
              <a:rPr lang="en-US" altLang="zh-CN" smtClean="0">
                <a:latin typeface="Arial" charset="0"/>
              </a:rPr>
              <a:pPr eaLnBrk="1" hangingPunct="1"/>
              <a:t>15</a:t>
            </a:fld>
            <a:endParaRPr lang="en-US" altLang="zh-CN" smtClean="0">
              <a:latin typeface="Arial" charset="0"/>
            </a:endParaRPr>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635BBC-5A2C-488E-B2D3-93AAF4DBDD2D}" type="slidenum">
              <a:rPr lang="en-US" altLang="zh-CN" smtClean="0">
                <a:latin typeface="Arial" charset="0"/>
              </a:rPr>
              <a:pPr eaLnBrk="1" hangingPunct="1"/>
              <a:t>16</a:t>
            </a:fld>
            <a:endParaRPr lang="en-US" altLang="zh-CN" smtClean="0">
              <a:latin typeface="Arial" charset="0"/>
            </a:endParaRPr>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0775DC-F448-4F37-ABAB-572306075F1A}" type="slidenum">
              <a:rPr lang="en-US" altLang="zh-CN" smtClean="0">
                <a:latin typeface="Arial" charset="0"/>
              </a:rPr>
              <a:pPr eaLnBrk="1" hangingPunct="1"/>
              <a:t>17</a:t>
            </a:fld>
            <a:endParaRPr lang="en-US" altLang="zh-CN" smtClean="0">
              <a:latin typeface="Arial" charset="0"/>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0F5AA4-E6C9-406B-8F9F-355C61829B0E}" type="slidenum">
              <a:rPr lang="en-US" altLang="zh-CN" smtClean="0">
                <a:latin typeface="Arial" charset="0"/>
              </a:rPr>
              <a:pPr eaLnBrk="1" hangingPunct="1"/>
              <a:t>18</a:t>
            </a:fld>
            <a:endParaRPr lang="en-US" altLang="zh-CN" smtClean="0">
              <a:latin typeface="Arial" charset="0"/>
            </a:endParaRPr>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965D485-6ECB-4609-A215-F4800918EE07}" type="slidenum">
              <a:rPr lang="en-US" altLang="zh-CN" smtClean="0">
                <a:latin typeface="Arial" charset="0"/>
              </a:rPr>
              <a:pPr eaLnBrk="1" hangingPunct="1"/>
              <a:t>19</a:t>
            </a:fld>
            <a:endParaRPr lang="en-US" altLang="zh-CN" smtClean="0">
              <a:latin typeface="Arial" charset="0"/>
            </a:endParaRPr>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485AEA-172B-4C9D-98ED-2362F8A4FB92}" type="slidenum">
              <a:rPr lang="en-US" altLang="zh-CN" smtClean="0">
                <a:latin typeface="Arial" charset="0"/>
              </a:rPr>
              <a:pPr eaLnBrk="1" hangingPunct="1"/>
              <a:t>2</a:t>
            </a:fld>
            <a:endParaRPr lang="en-US" altLang="zh-CN" smtClean="0">
              <a:latin typeface="Arial" charset="0"/>
            </a:endParaRPr>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7E543A8-B375-4007-AB33-FB6186B1CFC8}" type="slidenum">
              <a:rPr lang="en-US" altLang="zh-CN" smtClean="0">
                <a:latin typeface="Arial" charset="0"/>
              </a:rPr>
              <a:pPr eaLnBrk="1" hangingPunct="1"/>
              <a:t>24</a:t>
            </a:fld>
            <a:endParaRPr lang="en-US" altLang="zh-CN" smtClean="0">
              <a:latin typeface="Arial" charset="0"/>
            </a:endParaRPr>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31C445-CCA2-48F7-9F74-0A7FE6763ACA}" type="slidenum">
              <a:rPr lang="en-US" altLang="zh-CN" smtClean="0">
                <a:latin typeface="Arial" charset="0"/>
              </a:rPr>
              <a:pPr eaLnBrk="1" hangingPunct="1"/>
              <a:t>26</a:t>
            </a:fld>
            <a:endParaRPr lang="en-US" altLang="zh-CN" smtClean="0">
              <a:latin typeface="Arial" charset="0"/>
            </a:endParaRPr>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4244CCE-8AE9-4C63-803E-B8175EACBDD5}" type="slidenum">
              <a:rPr lang="en-US" altLang="zh-CN" smtClean="0">
                <a:latin typeface="Arial" charset="0"/>
              </a:rPr>
              <a:pPr eaLnBrk="1" hangingPunct="1"/>
              <a:t>27</a:t>
            </a:fld>
            <a:endParaRPr lang="en-US" altLang="zh-CN" smtClean="0">
              <a:latin typeface="Arial" charset="0"/>
            </a:endParaRPr>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FCC64F2-4BCD-4100-AD7D-BDD3D73A1371}" type="slidenum">
              <a:rPr lang="en-US" altLang="zh-CN" smtClean="0">
                <a:latin typeface="Arial" charset="0"/>
              </a:rPr>
              <a:pPr eaLnBrk="1" hangingPunct="1"/>
              <a:t>28</a:t>
            </a:fld>
            <a:endParaRPr lang="en-US" altLang="zh-CN" smtClean="0">
              <a:latin typeface="Arial"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2A13E98-BDF2-4EC4-812F-70325D50C986}" type="slidenum">
              <a:rPr lang="en-US" altLang="zh-CN" smtClean="0">
                <a:latin typeface="Arial" charset="0"/>
              </a:rPr>
              <a:pPr eaLnBrk="1" hangingPunct="1"/>
              <a:t>29</a:t>
            </a:fld>
            <a:endParaRPr lang="en-US" altLang="zh-CN" smtClean="0">
              <a:latin typeface="Arial" charset="0"/>
            </a:endParaRPr>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034F0-7FBB-4884-B23B-66F8F1F88E12}" type="slidenum">
              <a:rPr lang="en-US" altLang="zh-CN" smtClean="0">
                <a:latin typeface="Arial" charset="0"/>
              </a:rPr>
              <a:pPr eaLnBrk="1" hangingPunct="1"/>
              <a:t>30</a:t>
            </a:fld>
            <a:endParaRPr lang="en-US" altLang="zh-CN" smtClean="0">
              <a:latin typeface="Arial" charset="0"/>
            </a:endParaRPr>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CB614A-3655-4C53-9DF8-0C5E83EBE833}" type="slidenum">
              <a:rPr lang="en-US" altLang="zh-CN" smtClean="0">
                <a:latin typeface="Arial" charset="0"/>
              </a:rPr>
              <a:pPr eaLnBrk="1" hangingPunct="1"/>
              <a:t>31</a:t>
            </a:fld>
            <a:endParaRPr lang="en-US" altLang="zh-CN" smtClean="0">
              <a:latin typeface="Arial" charset="0"/>
            </a:endParaRPr>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98C3A92-7BF7-493C-9336-8C3DD5B31A5A}" type="slidenum">
              <a:rPr lang="en-US" altLang="zh-CN" smtClean="0">
                <a:latin typeface="Arial" charset="0"/>
              </a:rPr>
              <a:pPr eaLnBrk="1" hangingPunct="1"/>
              <a:t>32</a:t>
            </a:fld>
            <a:endParaRPr lang="en-US" altLang="zh-CN" smtClean="0">
              <a:latin typeface="Arial" charset="0"/>
            </a:endParaRPr>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EEFB7B-006D-458A-83DF-18DE347676C2}" type="slidenum">
              <a:rPr lang="en-US" altLang="zh-CN" smtClean="0">
                <a:latin typeface="Arial" charset="0"/>
              </a:rPr>
              <a:pPr eaLnBrk="1" hangingPunct="1"/>
              <a:t>33</a:t>
            </a:fld>
            <a:endParaRPr lang="en-US" altLang="zh-CN" smtClean="0">
              <a:latin typeface="Arial" charset="0"/>
            </a:endParaRPr>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C20921D-1BFA-411B-8FAA-4BE03613DCD6}" type="slidenum">
              <a:rPr lang="en-US" altLang="zh-CN" smtClean="0">
                <a:latin typeface="Arial" charset="0"/>
              </a:rPr>
              <a:pPr eaLnBrk="1" hangingPunct="1"/>
              <a:t>34</a:t>
            </a:fld>
            <a:endParaRPr lang="en-US" altLang="zh-CN" smtClean="0">
              <a:latin typeface="Arial"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E2CF40-141C-4DC8-8F40-0B1E3CDE1181}" type="slidenum">
              <a:rPr lang="en-US" altLang="zh-CN" smtClean="0">
                <a:latin typeface="Arial" charset="0"/>
              </a:rPr>
              <a:pPr eaLnBrk="1" hangingPunct="1"/>
              <a:t>3</a:t>
            </a:fld>
            <a:endParaRPr lang="en-US" altLang="zh-CN" smtClean="0">
              <a:latin typeface="Arial" charset="0"/>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EB9BB2E-310F-438C-ABE6-CDA2F42AB3C2}" type="slidenum">
              <a:rPr lang="en-US" altLang="zh-CN" smtClean="0">
                <a:latin typeface="Arial" charset="0"/>
              </a:rPr>
              <a:pPr eaLnBrk="1" hangingPunct="1"/>
              <a:t>35</a:t>
            </a:fld>
            <a:endParaRPr lang="en-US" altLang="zh-CN" smtClean="0">
              <a:latin typeface="Arial" charset="0"/>
            </a:endParaRPr>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7AFA33-3C0F-43FD-9828-0E9025F13B60}" type="slidenum">
              <a:rPr lang="en-US" altLang="zh-CN" smtClean="0">
                <a:latin typeface="Arial" charset="0"/>
              </a:rPr>
              <a:pPr eaLnBrk="1" hangingPunct="1"/>
              <a:t>36</a:t>
            </a:fld>
            <a:endParaRPr lang="en-US" altLang="zh-CN" smtClean="0">
              <a:latin typeface="Arial" charset="0"/>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C9BAAB-C22C-4A0A-BED1-9D0F93E1A0E2}" type="slidenum">
              <a:rPr lang="en-US" altLang="zh-CN" smtClean="0">
                <a:latin typeface="Arial" charset="0"/>
              </a:rPr>
              <a:pPr eaLnBrk="1" hangingPunct="1"/>
              <a:t>37</a:t>
            </a:fld>
            <a:endParaRPr lang="en-US" altLang="zh-CN" smtClean="0">
              <a:latin typeface="Arial" charset="0"/>
            </a:endParaRP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04322F-7FD8-46F2-9A2D-1D896FC46D85}" type="slidenum">
              <a:rPr lang="en-US" altLang="zh-CN" smtClean="0">
                <a:latin typeface="Arial" charset="0"/>
              </a:rPr>
              <a:pPr eaLnBrk="1" hangingPunct="1"/>
              <a:t>38</a:t>
            </a:fld>
            <a:endParaRPr lang="en-US" altLang="zh-CN" smtClean="0">
              <a:latin typeface="Arial" charset="0"/>
            </a:endParaRPr>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E22832-1FCA-465E-B16A-CC15C0937B32}" type="slidenum">
              <a:rPr lang="en-US" altLang="zh-CN" smtClean="0">
                <a:latin typeface="Arial" charset="0"/>
              </a:rPr>
              <a:pPr eaLnBrk="1" hangingPunct="1"/>
              <a:t>39</a:t>
            </a:fld>
            <a:endParaRPr lang="en-US" altLang="zh-CN" smtClean="0">
              <a:latin typeface="Arial" charset="0"/>
            </a:endParaRPr>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8278443-B3BD-497D-9CCA-8B874B1C0D71}" type="slidenum">
              <a:rPr lang="en-US" altLang="zh-CN" smtClean="0">
                <a:latin typeface="Arial" charset="0"/>
              </a:rPr>
              <a:pPr eaLnBrk="1" hangingPunct="1"/>
              <a:t>40</a:t>
            </a:fld>
            <a:endParaRPr lang="en-US" altLang="zh-CN" smtClean="0">
              <a:latin typeface="Arial" charset="0"/>
            </a:endParaRPr>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16ED367-DFBA-4BA1-A675-4C6E7FAC9C9C}" type="slidenum">
              <a:rPr lang="en-US" altLang="zh-CN" smtClean="0">
                <a:latin typeface="Arial" charset="0"/>
              </a:rPr>
              <a:pPr eaLnBrk="1" hangingPunct="1"/>
              <a:t>41</a:t>
            </a:fld>
            <a:endParaRPr lang="en-US" altLang="zh-CN" smtClean="0">
              <a:latin typeface="Arial" charset="0"/>
            </a:endParaRPr>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B64E5A4-7447-4186-9266-B210E525F6EC}" type="slidenum">
              <a:rPr lang="en-US" altLang="zh-CN" smtClean="0">
                <a:latin typeface="Arial" charset="0"/>
              </a:rPr>
              <a:pPr eaLnBrk="1" hangingPunct="1"/>
              <a:t>42</a:t>
            </a:fld>
            <a:endParaRPr lang="en-US" altLang="zh-CN" smtClean="0">
              <a:latin typeface="Arial" charset="0"/>
            </a:endParaRPr>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28E756-CFFA-4870-BD4D-80FBB7EC4E33}" type="slidenum">
              <a:rPr lang="en-US" altLang="zh-CN" smtClean="0">
                <a:latin typeface="Arial" charset="0"/>
              </a:rPr>
              <a:pPr eaLnBrk="1" hangingPunct="1"/>
              <a:t>43</a:t>
            </a:fld>
            <a:endParaRPr lang="en-US" altLang="zh-CN" smtClean="0">
              <a:latin typeface="Arial" charset="0"/>
            </a:endParaRPr>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DF60DE-5A3B-4015-A849-7E4CC1ACB529}" type="slidenum">
              <a:rPr lang="en-US" altLang="zh-CN" smtClean="0">
                <a:latin typeface="Arial" charset="0"/>
              </a:rPr>
              <a:pPr eaLnBrk="1" hangingPunct="1"/>
              <a:t>44</a:t>
            </a:fld>
            <a:endParaRPr lang="en-US" altLang="zh-CN" smtClean="0">
              <a:latin typeface="Arial" charset="0"/>
            </a:endParaRPr>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03B417-3C1F-4BF7-9941-A580CF03BE52}" type="slidenum">
              <a:rPr lang="en-US" altLang="zh-CN" smtClean="0">
                <a:latin typeface="Arial" charset="0"/>
              </a:rPr>
              <a:pPr eaLnBrk="1" hangingPunct="1"/>
              <a:t>4</a:t>
            </a:fld>
            <a:endParaRPr lang="en-US" altLang="zh-CN" smtClean="0">
              <a:latin typeface="Arial" charset="0"/>
            </a:endParaRPr>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3E57A9-296B-4A8B-B503-806729979691}" type="slidenum">
              <a:rPr lang="en-US" altLang="zh-CN" smtClean="0">
                <a:latin typeface="Arial" charset="0"/>
              </a:rPr>
              <a:pPr eaLnBrk="1" hangingPunct="1"/>
              <a:t>45</a:t>
            </a:fld>
            <a:endParaRPr lang="en-US" altLang="zh-CN" smtClean="0">
              <a:latin typeface="Arial" charset="0"/>
            </a:endParaRPr>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1DD681-4289-4601-B107-57BF1EA04982}" type="slidenum">
              <a:rPr lang="en-US" altLang="zh-CN" smtClean="0">
                <a:latin typeface="Arial" charset="0"/>
              </a:rPr>
              <a:pPr eaLnBrk="1" hangingPunct="1"/>
              <a:t>46</a:t>
            </a:fld>
            <a:endParaRPr lang="en-US" altLang="zh-CN" smtClean="0">
              <a:latin typeface="Arial" charset="0"/>
            </a:endParaRPr>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6E94E84-5E88-45D5-B426-FA41CD734883}" type="slidenum">
              <a:rPr lang="en-US" altLang="zh-CN" smtClean="0">
                <a:latin typeface="Arial" charset="0"/>
              </a:rPr>
              <a:pPr eaLnBrk="1" hangingPunct="1"/>
              <a:t>47</a:t>
            </a:fld>
            <a:endParaRPr lang="en-US" altLang="zh-CN" smtClean="0">
              <a:latin typeface="Arial" charset="0"/>
            </a:endParaRP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9F2C01C-0074-48D0-B2F2-D1F7CD779889}" type="slidenum">
              <a:rPr lang="en-US" altLang="zh-CN" smtClean="0">
                <a:latin typeface="Arial" charset="0"/>
              </a:rPr>
              <a:pPr eaLnBrk="1" hangingPunct="1"/>
              <a:t>48</a:t>
            </a:fld>
            <a:endParaRPr lang="en-US" altLang="zh-CN" smtClean="0">
              <a:latin typeface="Arial" charset="0"/>
            </a:endParaRPr>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77590E-E06A-412B-A427-D4592A635A24}" type="slidenum">
              <a:rPr lang="en-US" altLang="zh-CN" smtClean="0">
                <a:latin typeface="Arial" charset="0"/>
              </a:rPr>
              <a:pPr eaLnBrk="1" hangingPunct="1"/>
              <a:t>49</a:t>
            </a:fld>
            <a:endParaRPr lang="en-US" altLang="zh-CN" smtClean="0">
              <a:latin typeface="Arial" charset="0"/>
            </a:endParaRPr>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74237E1-E728-4FAC-AFA3-0FC570CD7BE9}" type="slidenum">
              <a:rPr lang="en-US" altLang="zh-CN" smtClean="0">
                <a:latin typeface="Arial" charset="0"/>
              </a:rPr>
              <a:pPr eaLnBrk="1" hangingPunct="1"/>
              <a:t>50</a:t>
            </a:fld>
            <a:endParaRPr lang="en-US" altLang="zh-CN" smtClean="0">
              <a:latin typeface="Arial" charset="0"/>
            </a:endParaRPr>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DF1DA5C-7200-4397-AE3A-60B1B2CD7B85}" type="slidenum">
              <a:rPr lang="en-US" altLang="zh-CN" smtClean="0">
                <a:latin typeface="Arial" charset="0"/>
              </a:rPr>
              <a:pPr eaLnBrk="1" hangingPunct="1"/>
              <a:t>51</a:t>
            </a:fld>
            <a:endParaRPr lang="en-US" altLang="zh-CN" smtClean="0">
              <a:latin typeface="Arial" charset="0"/>
            </a:endParaRPr>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4A9BAF-A889-4AF9-851A-C2E798FB7A75}" type="slidenum">
              <a:rPr lang="en-US" altLang="zh-CN" smtClean="0">
                <a:latin typeface="Arial" charset="0"/>
              </a:rPr>
              <a:pPr eaLnBrk="1" hangingPunct="1"/>
              <a:t>52</a:t>
            </a:fld>
            <a:endParaRPr lang="en-US" altLang="zh-CN" smtClean="0">
              <a:latin typeface="Arial" charset="0"/>
            </a:endParaRPr>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C1FEDC-8534-40A1-A6FA-F2E182EAB1F5}" type="slidenum">
              <a:rPr lang="en-US" altLang="zh-CN" smtClean="0">
                <a:latin typeface="Arial" charset="0"/>
              </a:rPr>
              <a:pPr eaLnBrk="1" hangingPunct="1"/>
              <a:t>53</a:t>
            </a:fld>
            <a:endParaRPr lang="en-US" altLang="zh-CN" smtClean="0">
              <a:latin typeface="Arial" charset="0"/>
            </a:endParaRPr>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1FD1D81-4BB7-4F7B-A77A-FE76D50713E9}" type="slidenum">
              <a:rPr lang="en-US" altLang="zh-CN" smtClean="0">
                <a:latin typeface="Arial" charset="0"/>
              </a:rPr>
              <a:pPr eaLnBrk="1" hangingPunct="1"/>
              <a:t>54</a:t>
            </a:fld>
            <a:endParaRPr lang="en-US" altLang="zh-CN" smtClean="0">
              <a:latin typeface="Arial" charset="0"/>
            </a:endParaRPr>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30BB09-2F89-4A05-9C26-C9622A227AC7}" type="slidenum">
              <a:rPr lang="en-US" altLang="zh-CN" smtClean="0">
                <a:latin typeface="Arial" charset="0"/>
              </a:rPr>
              <a:pPr eaLnBrk="1" hangingPunct="1"/>
              <a:t>5</a:t>
            </a:fld>
            <a:endParaRPr lang="en-US" altLang="zh-CN" smtClean="0">
              <a:latin typeface="Arial" charset="0"/>
            </a:endParaRPr>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3242D8-613C-41E7-B17F-0A9B33BB3C8F}" type="slidenum">
              <a:rPr lang="en-US" altLang="zh-CN" smtClean="0">
                <a:latin typeface="Arial" charset="0"/>
              </a:rPr>
              <a:pPr eaLnBrk="1" hangingPunct="1"/>
              <a:t>55</a:t>
            </a:fld>
            <a:endParaRPr lang="en-US" altLang="zh-CN" smtClean="0">
              <a:latin typeface="Arial" charset="0"/>
            </a:endParaRPr>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715B33-AB82-48FF-8081-CCCF14F9D144}" type="slidenum">
              <a:rPr lang="en-US" altLang="zh-CN" smtClean="0">
                <a:latin typeface="Arial" charset="0"/>
              </a:rPr>
              <a:pPr eaLnBrk="1" hangingPunct="1"/>
              <a:t>56</a:t>
            </a:fld>
            <a:endParaRPr lang="en-US" altLang="zh-CN" smtClean="0">
              <a:latin typeface="Arial" charset="0"/>
            </a:endParaRPr>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68EDCC-0A18-4BFD-B2BF-50072B7BAFFB}" type="slidenum">
              <a:rPr lang="en-US" altLang="zh-CN" smtClean="0">
                <a:latin typeface="Arial" charset="0"/>
              </a:rPr>
              <a:pPr eaLnBrk="1" hangingPunct="1"/>
              <a:t>57</a:t>
            </a:fld>
            <a:endParaRPr lang="en-US" altLang="zh-CN" smtClean="0">
              <a:latin typeface="Arial" charset="0"/>
            </a:endParaRPr>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9D5974-B2C8-49EB-B355-5F21EBF4A8C6}" type="slidenum">
              <a:rPr lang="en-US" altLang="zh-CN" smtClean="0">
                <a:latin typeface="Arial" charset="0"/>
              </a:rPr>
              <a:pPr eaLnBrk="1" hangingPunct="1"/>
              <a:t>58</a:t>
            </a:fld>
            <a:endParaRPr lang="en-US" altLang="zh-CN" smtClean="0">
              <a:latin typeface="Arial" charset="0"/>
            </a:endParaRPr>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CEFFB8E-785C-4191-AEDB-506A53B0D82B}" type="slidenum">
              <a:rPr lang="en-US" altLang="zh-CN" smtClean="0">
                <a:latin typeface="Arial" charset="0"/>
              </a:rPr>
              <a:pPr eaLnBrk="1" hangingPunct="1"/>
              <a:t>59</a:t>
            </a:fld>
            <a:endParaRPr lang="en-US" altLang="zh-CN" smtClean="0">
              <a:latin typeface="Arial" charset="0"/>
            </a:endParaRPr>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0EC8BA7-735B-4230-8C88-6F9F15754194}" type="slidenum">
              <a:rPr lang="en-US" altLang="zh-CN" smtClean="0">
                <a:latin typeface="Arial" charset="0"/>
              </a:rPr>
              <a:pPr eaLnBrk="1" hangingPunct="1"/>
              <a:t>60</a:t>
            </a:fld>
            <a:endParaRPr lang="en-US" altLang="zh-CN" smtClean="0">
              <a:latin typeface="Arial" charset="0"/>
            </a:endParaRPr>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DA8AD3-1710-4E8B-9171-F63C8F439ACB}" type="slidenum">
              <a:rPr lang="en-US" altLang="zh-CN" smtClean="0">
                <a:latin typeface="Arial" charset="0"/>
              </a:rPr>
              <a:pPr eaLnBrk="1" hangingPunct="1"/>
              <a:t>61</a:t>
            </a:fld>
            <a:endParaRPr lang="en-US" altLang="zh-CN" smtClean="0">
              <a:latin typeface="Arial" charset="0"/>
            </a:endParaRPr>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79C6C6F-0A4D-44B0-861F-EF4D754154B1}" type="slidenum">
              <a:rPr lang="en-US" altLang="zh-CN" smtClean="0">
                <a:latin typeface="Arial" charset="0"/>
              </a:rPr>
              <a:pPr eaLnBrk="1" hangingPunct="1"/>
              <a:t>6</a:t>
            </a:fld>
            <a:endParaRPr lang="en-US" altLang="zh-CN" smtClean="0">
              <a:latin typeface="Arial" charset="0"/>
            </a:endParaRPr>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345B2B0-E79E-48E5-987B-1947E6F8E09C}" type="slidenum">
              <a:rPr lang="en-US" altLang="zh-CN" smtClean="0">
                <a:latin typeface="Arial" charset="0"/>
              </a:rPr>
              <a:pPr eaLnBrk="1" hangingPunct="1"/>
              <a:t>7</a:t>
            </a:fld>
            <a:endParaRPr lang="en-US" altLang="zh-CN" smtClean="0">
              <a:latin typeface="Arial" charset="0"/>
            </a:endParaRPr>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37372-F207-4B48-861A-1355A3248813}" type="slidenum">
              <a:rPr lang="en-US" altLang="zh-CN" smtClean="0">
                <a:latin typeface="Arial" charset="0"/>
              </a:rPr>
              <a:pPr eaLnBrk="1" hangingPunct="1"/>
              <a:t>8</a:t>
            </a:fld>
            <a:endParaRPr lang="en-US" altLang="zh-CN" smtClean="0">
              <a:latin typeface="Arial" charset="0"/>
            </a:endParaRPr>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0C750CF-3129-4D82-9F4D-9C2CAFDFD1ED}" type="slidenum">
              <a:rPr lang="en-US" altLang="zh-CN" smtClean="0">
                <a:latin typeface="Arial" charset="0"/>
              </a:rPr>
              <a:pPr eaLnBrk="1" hangingPunct="1"/>
              <a:t>9</a:t>
            </a:fld>
            <a:endParaRPr lang="en-US" altLang="zh-CN" smtClean="0">
              <a:latin typeface="Arial" charset="0"/>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B6307FD-448C-4AB0-8B65-90B1BFDBD58A}" type="slidenum">
              <a:rPr lang="en-US" altLang="zh-CN" smtClean="0"/>
              <a:pPr>
                <a:defRPr/>
              </a:pPr>
              <a:t>‹#›</a:t>
            </a:fld>
            <a:endParaRPr lang="en-US" altLang="zh-CN"/>
          </a:p>
        </p:txBody>
      </p:sp>
    </p:spTree>
    <p:extLst>
      <p:ext uri="{BB962C8B-B14F-4D97-AF65-F5344CB8AC3E}">
        <p14:creationId xmlns:p14="http://schemas.microsoft.com/office/powerpoint/2010/main" val="142348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E45932D-80EC-444F-AB40-DB54E6DFFAED}" type="slidenum">
              <a:rPr lang="en-US" altLang="zh-CN" smtClean="0"/>
              <a:pPr>
                <a:defRPr/>
              </a:pPr>
              <a:t>‹#›</a:t>
            </a:fld>
            <a:endParaRPr lang="en-US" altLang="zh-CN"/>
          </a:p>
        </p:txBody>
      </p:sp>
    </p:spTree>
    <p:extLst>
      <p:ext uri="{BB962C8B-B14F-4D97-AF65-F5344CB8AC3E}">
        <p14:creationId xmlns:p14="http://schemas.microsoft.com/office/powerpoint/2010/main" val="70468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AC1D1C9-A06C-4E98-AEC4-34AF7928E009}" type="slidenum">
              <a:rPr lang="en-US" altLang="zh-CN" smtClean="0"/>
              <a:pPr>
                <a:defRPr/>
              </a:pPr>
              <a:t>‹#›</a:t>
            </a:fld>
            <a:endParaRPr lang="en-US" altLang="zh-CN"/>
          </a:p>
        </p:txBody>
      </p:sp>
    </p:spTree>
    <p:extLst>
      <p:ext uri="{BB962C8B-B14F-4D97-AF65-F5344CB8AC3E}">
        <p14:creationId xmlns:p14="http://schemas.microsoft.com/office/powerpoint/2010/main" val="199532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CB8B84F-617E-4B64-BEF1-6FD00CDC74E7}" type="slidenum">
              <a:rPr lang="en-US" altLang="zh-CN" smtClean="0"/>
              <a:pPr>
                <a:defRPr/>
              </a:pPr>
              <a:t>‹#›</a:t>
            </a:fld>
            <a:endParaRPr lang="en-US" altLang="zh-CN"/>
          </a:p>
        </p:txBody>
      </p:sp>
    </p:spTree>
    <p:extLst>
      <p:ext uri="{BB962C8B-B14F-4D97-AF65-F5344CB8AC3E}">
        <p14:creationId xmlns:p14="http://schemas.microsoft.com/office/powerpoint/2010/main" val="210873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F59C2DB-BE8C-4E10-9037-13465E5975E5}" type="slidenum">
              <a:rPr lang="en-US" altLang="zh-CN" smtClean="0"/>
              <a:pPr>
                <a:defRPr/>
              </a:pPr>
              <a:t>‹#›</a:t>
            </a:fld>
            <a:endParaRPr lang="en-US" altLang="zh-CN"/>
          </a:p>
        </p:txBody>
      </p:sp>
    </p:spTree>
    <p:extLst>
      <p:ext uri="{BB962C8B-B14F-4D97-AF65-F5344CB8AC3E}">
        <p14:creationId xmlns:p14="http://schemas.microsoft.com/office/powerpoint/2010/main" val="159199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6C257F7-3D0C-4043-B9C6-FF0309BE2581}" type="slidenum">
              <a:rPr lang="en-US" altLang="zh-CN" smtClean="0"/>
              <a:pPr>
                <a:defRPr/>
              </a:pPr>
              <a:t>‹#›</a:t>
            </a:fld>
            <a:endParaRPr lang="en-US" altLang="zh-CN"/>
          </a:p>
        </p:txBody>
      </p:sp>
    </p:spTree>
    <p:extLst>
      <p:ext uri="{BB962C8B-B14F-4D97-AF65-F5344CB8AC3E}">
        <p14:creationId xmlns:p14="http://schemas.microsoft.com/office/powerpoint/2010/main" val="177953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0B68B2C2-20DA-451D-B556-6CF7F199D6D7}" type="slidenum">
              <a:rPr lang="en-US" altLang="zh-CN" smtClean="0"/>
              <a:pPr>
                <a:defRPr/>
              </a:pPr>
              <a:t>‹#›</a:t>
            </a:fld>
            <a:endParaRPr lang="en-US" altLang="zh-CN"/>
          </a:p>
        </p:txBody>
      </p:sp>
    </p:spTree>
    <p:extLst>
      <p:ext uri="{BB962C8B-B14F-4D97-AF65-F5344CB8AC3E}">
        <p14:creationId xmlns:p14="http://schemas.microsoft.com/office/powerpoint/2010/main" val="135296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8442B9B1-2D4B-40DB-95AB-53BBADFF73B1}" type="slidenum">
              <a:rPr lang="en-US" altLang="zh-CN" smtClean="0"/>
              <a:pPr>
                <a:defRPr/>
              </a:pPr>
              <a:t>‹#›</a:t>
            </a:fld>
            <a:endParaRPr lang="en-US" altLang="zh-CN"/>
          </a:p>
        </p:txBody>
      </p:sp>
    </p:spTree>
    <p:extLst>
      <p:ext uri="{BB962C8B-B14F-4D97-AF65-F5344CB8AC3E}">
        <p14:creationId xmlns:p14="http://schemas.microsoft.com/office/powerpoint/2010/main" val="1095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11F15CE2-49A5-481D-9880-C363A6817FB2}" type="slidenum">
              <a:rPr lang="en-US" altLang="zh-CN" smtClean="0"/>
              <a:pPr>
                <a:defRPr/>
              </a:pPr>
              <a:t>‹#›</a:t>
            </a:fld>
            <a:endParaRPr lang="en-US" altLang="zh-CN"/>
          </a:p>
        </p:txBody>
      </p:sp>
    </p:spTree>
    <p:extLst>
      <p:ext uri="{BB962C8B-B14F-4D97-AF65-F5344CB8AC3E}">
        <p14:creationId xmlns:p14="http://schemas.microsoft.com/office/powerpoint/2010/main" val="198123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752A469E-368F-4678-B964-D723A5B7FEE6}" type="slidenum">
              <a:rPr lang="en-US" altLang="zh-CN" smtClean="0"/>
              <a:pPr>
                <a:defRPr/>
              </a:pPr>
              <a:t>‹#›</a:t>
            </a:fld>
            <a:endParaRPr lang="en-US" altLang="zh-CN"/>
          </a:p>
        </p:txBody>
      </p:sp>
    </p:spTree>
    <p:extLst>
      <p:ext uri="{BB962C8B-B14F-4D97-AF65-F5344CB8AC3E}">
        <p14:creationId xmlns:p14="http://schemas.microsoft.com/office/powerpoint/2010/main" val="232338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8FD6255-C654-47D7-8DE9-0C56C551D25B}" type="slidenum">
              <a:rPr lang="en-US" altLang="zh-CN" smtClean="0"/>
              <a:pPr>
                <a:defRPr/>
              </a:pPr>
              <a:t>‹#›</a:t>
            </a:fld>
            <a:endParaRPr lang="en-US" altLang="zh-CN"/>
          </a:p>
        </p:txBody>
      </p:sp>
    </p:spTree>
    <p:extLst>
      <p:ext uri="{BB962C8B-B14F-4D97-AF65-F5344CB8AC3E}">
        <p14:creationId xmlns:p14="http://schemas.microsoft.com/office/powerpoint/2010/main" val="10212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45DFE81-F4CA-4302-9BA7-CB0F8D3BA1AC}" type="slidenum">
              <a:rPr lang="en-US" altLang="zh-CN" smtClean="0"/>
              <a:pPr>
                <a:defRPr/>
              </a:pPr>
              <a:t>‹#›</a:t>
            </a:fld>
            <a:endParaRPr lang="en-US" altLang="zh-CN"/>
          </a:p>
        </p:txBody>
      </p:sp>
    </p:spTree>
    <p:extLst>
      <p:ext uri="{BB962C8B-B14F-4D97-AF65-F5344CB8AC3E}">
        <p14:creationId xmlns:p14="http://schemas.microsoft.com/office/powerpoint/2010/main" val="363071144"/>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smtClean="0"/>
              <a:t>第一章 概述</a:t>
            </a:r>
          </a:p>
        </p:txBody>
      </p:sp>
      <p:sp>
        <p:nvSpPr>
          <p:cNvPr id="18432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诺依曼计算机的瓶颈</a:t>
            </a:r>
          </a:p>
        </p:txBody>
      </p:sp>
      <p:sp>
        <p:nvSpPr>
          <p:cNvPr id="221187" name="Rectangle 3"/>
          <p:cNvSpPr>
            <a:spLocks noGrp="1" noChangeArrowheads="1"/>
          </p:cNvSpPr>
          <p:nvPr>
            <p:ph idx="1"/>
          </p:nvPr>
        </p:nvSpPr>
        <p:spPr/>
        <p:txBody>
          <a:bodyPr/>
          <a:lstStyle/>
          <a:p>
            <a:pPr eaLnBrk="1" hangingPunct="1">
              <a:defRPr/>
            </a:pPr>
            <a:r>
              <a:rPr lang="zh-CN" altLang="en-US" smtClean="0"/>
              <a:t>瓶颈：高速设备等待低速设备。</a:t>
            </a:r>
          </a:p>
          <a:p>
            <a:pPr lvl="1" eaLnBrk="1" hangingPunct="1">
              <a:defRPr/>
            </a:pPr>
            <a:r>
              <a:rPr lang="en-US" altLang="zh-CN" smtClean="0"/>
              <a:t>CPU</a:t>
            </a:r>
            <a:r>
              <a:rPr lang="zh-CN" altLang="en-US" smtClean="0"/>
              <a:t>与内存</a:t>
            </a:r>
          </a:p>
          <a:p>
            <a:pPr lvl="1" eaLnBrk="1" hangingPunct="1">
              <a:defRPr/>
            </a:pPr>
            <a:r>
              <a:rPr lang="zh-CN" altLang="en-US" smtClean="0"/>
              <a:t>内存与外存</a:t>
            </a:r>
          </a:p>
          <a:p>
            <a:pPr eaLnBrk="1" hangingPunct="1">
              <a:defRPr/>
            </a:pPr>
            <a:r>
              <a:rPr lang="zh-CN" altLang="en-US" smtClean="0"/>
              <a:t>解决方案：利用程序运行和对数据存取（访问）所具有的</a:t>
            </a:r>
            <a:r>
              <a:rPr lang="zh-CN" altLang="en-US" smtClean="0">
                <a:solidFill>
                  <a:schemeClr val="folHlink"/>
                </a:solidFill>
              </a:rPr>
              <a:t>局部性</a:t>
            </a:r>
            <a:r>
              <a:rPr lang="zh-CN" altLang="en-US" smtClean="0"/>
              <a:t>原则，采用</a:t>
            </a:r>
            <a:r>
              <a:rPr lang="zh-CN" altLang="en-US" smtClean="0">
                <a:solidFill>
                  <a:schemeClr val="folHlink"/>
                </a:solidFill>
              </a:rPr>
              <a:t>高速缓存</a:t>
            </a:r>
            <a:r>
              <a:rPr lang="zh-CN" altLang="en-US" smtClean="0"/>
              <a:t>（</a:t>
            </a:r>
            <a:r>
              <a:rPr lang="en-US" altLang="zh-CN" smtClean="0"/>
              <a:t>cache</a:t>
            </a:r>
            <a:r>
              <a:rPr lang="zh-CN" altLang="en-US" smtClean="0"/>
              <a:t>）技术：</a:t>
            </a:r>
          </a:p>
          <a:p>
            <a:pPr lvl="1" eaLnBrk="1" hangingPunct="1">
              <a:defRPr/>
            </a:pPr>
            <a:r>
              <a:rPr lang="zh-CN" altLang="en-US" smtClean="0"/>
              <a:t>内存高速缓存（</a:t>
            </a:r>
            <a:r>
              <a:rPr lang="en-US" altLang="zh-CN" smtClean="0"/>
              <a:t>memory cache</a:t>
            </a:r>
            <a:r>
              <a:rPr lang="zh-CN" altLang="en-US" smtClean="0"/>
              <a:t>）</a:t>
            </a:r>
          </a:p>
          <a:p>
            <a:pPr lvl="1" eaLnBrk="1" hangingPunct="1">
              <a:defRPr/>
            </a:pPr>
            <a:r>
              <a:rPr lang="zh-CN" altLang="en-US" smtClean="0"/>
              <a:t>磁盘高速缓存（</a:t>
            </a:r>
            <a:r>
              <a:rPr lang="en-US" altLang="zh-CN" smtClean="0"/>
              <a:t>disk cache</a:t>
            </a:r>
            <a:r>
              <a:rPr lang="zh-CN" altLang="en-US"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smtClean="0"/>
              <a:t>软件概述</a:t>
            </a:r>
          </a:p>
        </p:txBody>
      </p:sp>
      <p:sp>
        <p:nvSpPr>
          <p:cNvPr id="209923" name="Rectangle 3"/>
          <p:cNvSpPr>
            <a:spLocks noGrp="1" noChangeArrowheads="1"/>
          </p:cNvSpPr>
          <p:nvPr>
            <p:ph idx="1"/>
          </p:nvPr>
        </p:nvSpPr>
        <p:spPr/>
        <p:txBody>
          <a:bodyPr/>
          <a:lstStyle/>
          <a:p>
            <a:pPr eaLnBrk="1" hangingPunct="1">
              <a:defRPr/>
            </a:pPr>
            <a:r>
              <a:rPr lang="zh-CN" altLang="en-US" smtClean="0"/>
              <a:t>计算机硬件只是提供了执行存储在内存中指令的能力，而执行的指令（软件）是需要人来提供的。</a:t>
            </a:r>
          </a:p>
          <a:p>
            <a:pPr eaLnBrk="1" hangingPunct="1">
              <a:defRPr/>
            </a:pPr>
            <a:r>
              <a:rPr lang="zh-CN" altLang="en-US" smtClean="0"/>
              <a:t>计算机</a:t>
            </a:r>
            <a:r>
              <a:rPr lang="zh-CN" altLang="en-US" smtClean="0">
                <a:solidFill>
                  <a:schemeClr val="folHlink"/>
                </a:solidFill>
              </a:rPr>
              <a:t>软件</a:t>
            </a:r>
            <a:r>
              <a:rPr lang="zh-CN" altLang="en-US" smtClean="0"/>
              <a:t>是计算机系统中的程序以及有关的文档。</a:t>
            </a:r>
          </a:p>
          <a:p>
            <a:pPr lvl="1" eaLnBrk="1" hangingPunct="1">
              <a:defRPr/>
            </a:pPr>
            <a:r>
              <a:rPr lang="zh-CN" altLang="en-US" smtClean="0">
                <a:solidFill>
                  <a:schemeClr val="folHlink"/>
                </a:solidFill>
              </a:rPr>
              <a:t>程序</a:t>
            </a:r>
            <a:r>
              <a:rPr lang="zh-CN" altLang="en-US" smtClean="0"/>
              <a:t>：计算任务的处理对象（</a:t>
            </a:r>
            <a:r>
              <a:rPr lang="zh-CN" altLang="en-US" smtClean="0">
                <a:solidFill>
                  <a:schemeClr val="folHlink"/>
                </a:solidFill>
              </a:rPr>
              <a:t>数据</a:t>
            </a:r>
            <a:r>
              <a:rPr lang="zh-CN" altLang="en-US" smtClean="0"/>
              <a:t>）与处理规则（</a:t>
            </a:r>
            <a:r>
              <a:rPr lang="zh-CN" altLang="en-US" smtClean="0">
                <a:solidFill>
                  <a:schemeClr val="folHlink"/>
                </a:solidFill>
              </a:rPr>
              <a:t>算法</a:t>
            </a:r>
            <a:r>
              <a:rPr lang="zh-CN" altLang="en-US" smtClean="0"/>
              <a:t>）的描述，由计算机执行；</a:t>
            </a:r>
          </a:p>
          <a:p>
            <a:pPr lvl="1" eaLnBrk="1" hangingPunct="1">
              <a:defRPr/>
            </a:pPr>
            <a:r>
              <a:rPr lang="zh-CN" altLang="en-US" smtClean="0">
                <a:solidFill>
                  <a:schemeClr val="folHlink"/>
                </a:solidFill>
              </a:rPr>
              <a:t>文档</a:t>
            </a:r>
            <a:r>
              <a:rPr lang="zh-CN" altLang="en-US" smtClean="0"/>
              <a:t>：便于人理解程序所需的资料说明，供程序开发与维护使用。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软件的分类</a:t>
            </a:r>
          </a:p>
        </p:txBody>
      </p:sp>
      <p:sp>
        <p:nvSpPr>
          <p:cNvPr id="11267" name="Rectangle 3"/>
          <p:cNvSpPr>
            <a:spLocks noGrp="1" noChangeArrowheads="1"/>
          </p:cNvSpPr>
          <p:nvPr>
            <p:ph idx="1"/>
          </p:nvPr>
        </p:nvSpPr>
        <p:spPr>
          <a:xfrm>
            <a:off x="288925" y="1296988"/>
            <a:ext cx="8675688" cy="5516562"/>
          </a:xfrm>
        </p:spPr>
        <p:txBody>
          <a:bodyPr/>
          <a:lstStyle/>
          <a:p>
            <a:pPr eaLnBrk="1" hangingPunct="1">
              <a:defRPr/>
            </a:pPr>
            <a:r>
              <a:rPr lang="zh-CN" altLang="en-US" smtClean="0"/>
              <a:t>系统软件</a:t>
            </a:r>
          </a:p>
          <a:p>
            <a:pPr lvl="1" eaLnBrk="1" hangingPunct="1">
              <a:defRPr/>
            </a:pPr>
            <a:r>
              <a:rPr lang="zh-CN" altLang="en-US" smtClean="0"/>
              <a:t>居于计算机系统中最靠近硬件的一级，它与具体的应用领域无关，其它软件一般要通过系统软件发挥作用，如操作系统就属于系统软件。</a:t>
            </a:r>
          </a:p>
          <a:p>
            <a:pPr eaLnBrk="1" hangingPunct="1">
              <a:defRPr/>
            </a:pPr>
            <a:r>
              <a:rPr lang="zh-CN" altLang="en-US" smtClean="0"/>
              <a:t>支撑软件</a:t>
            </a:r>
          </a:p>
          <a:p>
            <a:pPr lvl="1" eaLnBrk="1" hangingPunct="1">
              <a:defRPr/>
            </a:pPr>
            <a:r>
              <a:rPr lang="zh-CN" altLang="en-US" smtClean="0"/>
              <a:t>支持软件开发与维护的软件，一般由软件开发人员使用，如软件开发环境</a:t>
            </a:r>
            <a:r>
              <a:rPr lang="en-US" altLang="zh-CN" smtClean="0"/>
              <a:t>VC++6.0</a:t>
            </a:r>
            <a:r>
              <a:rPr lang="zh-CN" altLang="en-US" smtClean="0"/>
              <a:t>就是典型的支撑软件。（</a:t>
            </a:r>
            <a:r>
              <a:rPr lang="zh-CN" altLang="en-US"/>
              <a:t>支撑</a:t>
            </a:r>
            <a:r>
              <a:rPr lang="zh-CN" altLang="en-US" smtClean="0"/>
              <a:t>软件有时也纳入系统软件）</a:t>
            </a:r>
          </a:p>
          <a:p>
            <a:pPr eaLnBrk="1" hangingPunct="1">
              <a:defRPr/>
            </a:pPr>
            <a:r>
              <a:rPr lang="zh-CN" altLang="en-US" smtClean="0"/>
              <a:t>应用软件</a:t>
            </a:r>
          </a:p>
          <a:p>
            <a:pPr lvl="1" eaLnBrk="1" hangingPunct="1">
              <a:defRPr/>
            </a:pPr>
            <a:r>
              <a:rPr lang="zh-CN" altLang="en-US" smtClean="0"/>
              <a:t>用于特定领域的专用软件，如：人口普查软件、财务软件等。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各类软件及硬件之间的关系</a:t>
            </a:r>
          </a:p>
        </p:txBody>
      </p:sp>
      <p:sp>
        <p:nvSpPr>
          <p:cNvPr id="15363" name="Rectangle 1"/>
          <p:cNvSpPr>
            <a:spLocks noChangeArrowheads="1"/>
          </p:cNvSpPr>
          <p:nvPr/>
        </p:nvSpPr>
        <p:spPr bwMode="auto">
          <a:xfrm>
            <a:off x="2195513" y="1916113"/>
            <a:ext cx="4824412" cy="4321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4" name="Line 3"/>
          <p:cNvSpPr>
            <a:spLocks noChangeShapeType="1"/>
          </p:cNvSpPr>
          <p:nvPr/>
        </p:nvSpPr>
        <p:spPr bwMode="auto">
          <a:xfrm>
            <a:off x="2195513" y="5300663"/>
            <a:ext cx="482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5" name="Rectangle 4"/>
          <p:cNvSpPr>
            <a:spLocks noChangeArrowheads="1"/>
          </p:cNvSpPr>
          <p:nvPr/>
        </p:nvSpPr>
        <p:spPr bwMode="auto">
          <a:xfrm>
            <a:off x="2195513" y="4292600"/>
            <a:ext cx="3960812" cy="1008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6" name="Line 5"/>
          <p:cNvSpPr>
            <a:spLocks noChangeShapeType="1"/>
          </p:cNvSpPr>
          <p:nvPr/>
        </p:nvSpPr>
        <p:spPr bwMode="auto">
          <a:xfrm flipV="1">
            <a:off x="3203575" y="3141663"/>
            <a:ext cx="0"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6"/>
          <p:cNvSpPr>
            <a:spLocks noChangeShapeType="1"/>
          </p:cNvSpPr>
          <p:nvPr/>
        </p:nvSpPr>
        <p:spPr bwMode="auto">
          <a:xfrm>
            <a:off x="3203575" y="3141663"/>
            <a:ext cx="3384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7"/>
          <p:cNvSpPr>
            <a:spLocks noChangeShapeType="1"/>
          </p:cNvSpPr>
          <p:nvPr/>
        </p:nvSpPr>
        <p:spPr bwMode="auto">
          <a:xfrm>
            <a:off x="6588125" y="3141663"/>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8"/>
          <p:cNvSpPr txBox="1">
            <a:spLocks noChangeArrowheads="1"/>
          </p:cNvSpPr>
          <p:nvPr/>
        </p:nvSpPr>
        <p:spPr bwMode="auto">
          <a:xfrm>
            <a:off x="2895600" y="5492750"/>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800">
                <a:latin typeface="Arial Black" pitchFamily="34" charset="0"/>
              </a:rPr>
              <a:t>硬   件</a:t>
            </a:r>
          </a:p>
        </p:txBody>
      </p:sp>
      <p:sp>
        <p:nvSpPr>
          <p:cNvPr id="15370" name="Text Box 9"/>
          <p:cNvSpPr txBox="1">
            <a:spLocks noChangeArrowheads="1"/>
          </p:cNvSpPr>
          <p:nvPr/>
        </p:nvSpPr>
        <p:spPr bwMode="auto">
          <a:xfrm>
            <a:off x="2916238" y="4581525"/>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800">
                <a:latin typeface="Arial Black" pitchFamily="34" charset="0"/>
              </a:rPr>
              <a:t>系统软件</a:t>
            </a:r>
          </a:p>
        </p:txBody>
      </p:sp>
      <p:sp>
        <p:nvSpPr>
          <p:cNvPr id="15371" name="Text Box 10"/>
          <p:cNvSpPr txBox="1">
            <a:spLocks noChangeArrowheads="1"/>
          </p:cNvSpPr>
          <p:nvPr/>
        </p:nvSpPr>
        <p:spPr bwMode="auto">
          <a:xfrm>
            <a:off x="2916238" y="3500438"/>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800">
                <a:latin typeface="Arial Black" pitchFamily="34" charset="0"/>
              </a:rPr>
              <a:t>支撑软件</a:t>
            </a:r>
          </a:p>
        </p:txBody>
      </p:sp>
      <p:sp>
        <p:nvSpPr>
          <p:cNvPr id="15372" name="Text Box 11"/>
          <p:cNvSpPr txBox="1">
            <a:spLocks noChangeArrowheads="1"/>
          </p:cNvSpPr>
          <p:nvPr/>
        </p:nvSpPr>
        <p:spPr bwMode="auto">
          <a:xfrm>
            <a:off x="3132138" y="2276475"/>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800">
                <a:latin typeface="Arial Black" pitchFamily="34" charset="0"/>
              </a:rPr>
              <a:t>应用软件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虚拟机</a:t>
            </a:r>
          </a:p>
        </p:txBody>
      </p:sp>
      <p:sp>
        <p:nvSpPr>
          <p:cNvPr id="220163" name="Rectangle 3"/>
          <p:cNvSpPr>
            <a:spLocks noGrp="1" noChangeArrowheads="1"/>
          </p:cNvSpPr>
          <p:nvPr>
            <p:ph idx="1"/>
          </p:nvPr>
        </p:nvSpPr>
        <p:spPr/>
        <p:txBody>
          <a:bodyPr/>
          <a:lstStyle/>
          <a:p>
            <a:pPr eaLnBrk="1" hangingPunct="1">
              <a:defRPr/>
            </a:pPr>
            <a:r>
              <a:rPr lang="zh-CN" altLang="en-US" smtClean="0"/>
              <a:t>由硬件构成的计算机常常被称为</a:t>
            </a:r>
            <a:r>
              <a:rPr lang="zh-CN" altLang="en-US" smtClean="0">
                <a:latin typeface="Arial"/>
              </a:rPr>
              <a:t>“</a:t>
            </a:r>
            <a:r>
              <a:rPr lang="zh-CN" altLang="en-US" smtClean="0">
                <a:solidFill>
                  <a:schemeClr val="folHlink"/>
                </a:solidFill>
              </a:rPr>
              <a:t>裸机</a:t>
            </a:r>
            <a:r>
              <a:rPr lang="zh-CN" altLang="en-US" smtClean="0">
                <a:latin typeface="Arial"/>
              </a:rPr>
              <a:t>”</a:t>
            </a:r>
            <a:r>
              <a:rPr lang="zh-CN" altLang="en-US" smtClean="0"/>
              <a:t>。</a:t>
            </a:r>
          </a:p>
          <a:p>
            <a:pPr eaLnBrk="1" hangingPunct="1">
              <a:defRPr/>
            </a:pPr>
            <a:r>
              <a:rPr lang="zh-CN" altLang="en-US" smtClean="0"/>
              <a:t>在</a:t>
            </a:r>
            <a:r>
              <a:rPr lang="zh-CN" altLang="en-US" smtClean="0">
                <a:latin typeface="Arial"/>
              </a:rPr>
              <a:t>“</a:t>
            </a:r>
            <a:r>
              <a:rPr lang="zh-CN" altLang="en-US" smtClean="0"/>
              <a:t>裸机</a:t>
            </a:r>
            <a:r>
              <a:rPr lang="zh-CN" altLang="en-US" smtClean="0">
                <a:latin typeface="Arial"/>
              </a:rPr>
              <a:t>”</a:t>
            </a:r>
            <a:r>
              <a:rPr lang="zh-CN" altLang="en-US" smtClean="0"/>
              <a:t>之上，每加上一层软件就得到了一个比它功能更强的计算机－－</a:t>
            </a:r>
            <a:r>
              <a:rPr lang="zh-CN" altLang="en-US" smtClean="0">
                <a:latin typeface="Arial"/>
              </a:rPr>
              <a:t>“</a:t>
            </a:r>
            <a:r>
              <a:rPr lang="zh-CN" altLang="en-US" smtClean="0">
                <a:solidFill>
                  <a:schemeClr val="folHlink"/>
                </a:solidFill>
              </a:rPr>
              <a:t>虚拟机</a:t>
            </a:r>
            <a:r>
              <a:rPr lang="zh-CN" altLang="en-US" smtClean="0">
                <a:latin typeface="Arial"/>
              </a:rPr>
              <a:t>”</a:t>
            </a:r>
            <a:r>
              <a:rPr lang="zh-CN" altLang="en-US" smtClean="0"/>
              <a:t>。例如，</a:t>
            </a:r>
          </a:p>
          <a:p>
            <a:pPr lvl="1" eaLnBrk="1" hangingPunct="1">
              <a:defRPr/>
            </a:pPr>
            <a:r>
              <a:rPr lang="zh-CN" altLang="en-US" smtClean="0"/>
              <a:t>硬件加上操作系统就构成了最基本的虚拟机。</a:t>
            </a:r>
          </a:p>
          <a:p>
            <a:pPr lvl="1" eaLnBrk="1" hangingPunct="1">
              <a:defRPr/>
            </a:pPr>
            <a:r>
              <a:rPr lang="zh-CN" altLang="en-US" smtClean="0"/>
              <a:t>硬件构成的裸机只能识别用机器语言表示的指令，在它上面加上了</a:t>
            </a:r>
            <a:r>
              <a:rPr lang="en-US" altLang="zh-CN" smtClean="0"/>
              <a:t>C++</a:t>
            </a:r>
            <a:r>
              <a:rPr lang="zh-CN" altLang="en-US" smtClean="0"/>
              <a:t>的编译程序，则这个虚拟机就能执行由</a:t>
            </a:r>
            <a:r>
              <a:rPr lang="en-US" altLang="zh-CN" smtClean="0"/>
              <a:t>C++</a:t>
            </a:r>
            <a:r>
              <a:rPr lang="zh-CN" altLang="en-US" smtClean="0"/>
              <a:t>语言所表示的指令（语句）了。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计算机中的信息表示</a:t>
            </a:r>
          </a:p>
        </p:txBody>
      </p:sp>
      <p:sp>
        <p:nvSpPr>
          <p:cNvPr id="203779" name="Rectangle 3"/>
          <p:cNvSpPr>
            <a:spLocks noGrp="1" noChangeArrowheads="1"/>
          </p:cNvSpPr>
          <p:nvPr>
            <p:ph idx="1"/>
          </p:nvPr>
        </p:nvSpPr>
        <p:spPr>
          <a:xfrm>
            <a:off x="457200" y="1268413"/>
            <a:ext cx="8229600" cy="5589587"/>
          </a:xfrm>
        </p:spPr>
        <p:txBody>
          <a:bodyPr/>
          <a:lstStyle/>
          <a:p>
            <a:pPr eaLnBrk="1" hangingPunct="1">
              <a:lnSpc>
                <a:spcPct val="90000"/>
              </a:lnSpc>
              <a:defRPr/>
            </a:pPr>
            <a:r>
              <a:rPr lang="zh-CN" altLang="en-US" sz="2800" smtClean="0"/>
              <a:t>在计算机中，任何信息都是用一系列的</a:t>
            </a:r>
            <a:r>
              <a:rPr lang="zh-CN" altLang="en-US" sz="2800" smtClean="0">
                <a:latin typeface="Arial"/>
              </a:rPr>
              <a:t>“</a:t>
            </a:r>
            <a:r>
              <a:rPr lang="en-US" altLang="zh-CN" sz="2800" smtClean="0"/>
              <a:t>0</a:t>
            </a:r>
            <a:r>
              <a:rPr lang="en-US" altLang="zh-CN" sz="2800" smtClean="0">
                <a:latin typeface="Arial"/>
              </a:rPr>
              <a:t>”</a:t>
            </a:r>
            <a:r>
              <a:rPr lang="zh-CN" altLang="en-US" sz="2800" smtClean="0"/>
              <a:t>和</a:t>
            </a:r>
            <a:r>
              <a:rPr lang="zh-CN" altLang="en-US" sz="2800" smtClean="0">
                <a:latin typeface="Arial"/>
              </a:rPr>
              <a:t>“</a:t>
            </a:r>
            <a:r>
              <a:rPr lang="en-US" altLang="zh-CN" sz="2800" smtClean="0"/>
              <a:t>1</a:t>
            </a:r>
            <a:r>
              <a:rPr lang="en-US" altLang="zh-CN" sz="2800" smtClean="0">
                <a:latin typeface="Arial"/>
              </a:rPr>
              <a:t>”</a:t>
            </a:r>
            <a:r>
              <a:rPr lang="zh-CN" altLang="en-US" sz="2800" smtClean="0"/>
              <a:t>来表示的，它们对应着电器设备的两个稳定状态：开关的开</a:t>
            </a:r>
            <a:r>
              <a:rPr lang="en-US" altLang="zh-CN" sz="2800" smtClean="0"/>
              <a:t>/</a:t>
            </a:r>
            <a:r>
              <a:rPr lang="zh-CN" altLang="en-US" sz="2800" smtClean="0"/>
              <a:t>关、电压的高</a:t>
            </a:r>
            <a:r>
              <a:rPr lang="en-US" altLang="zh-CN" sz="2800" smtClean="0"/>
              <a:t>/</a:t>
            </a:r>
            <a:r>
              <a:rPr lang="zh-CN" altLang="en-US" sz="2800" smtClean="0"/>
              <a:t>低、电流的有</a:t>
            </a:r>
            <a:r>
              <a:rPr lang="en-US" altLang="zh-CN" sz="2800" smtClean="0"/>
              <a:t>/</a:t>
            </a:r>
            <a:r>
              <a:rPr lang="zh-CN" altLang="en-US" sz="2800" smtClean="0"/>
              <a:t>无。</a:t>
            </a:r>
          </a:p>
          <a:p>
            <a:pPr eaLnBrk="1" hangingPunct="1">
              <a:lnSpc>
                <a:spcPct val="90000"/>
              </a:lnSpc>
              <a:defRPr/>
            </a:pPr>
            <a:r>
              <a:rPr lang="zh-CN" altLang="en-US" sz="2800" smtClean="0"/>
              <a:t>计算机中的信息包括：指令、数据和地址。</a:t>
            </a:r>
          </a:p>
          <a:p>
            <a:pPr lvl="1" eaLnBrk="1" hangingPunct="1">
              <a:lnSpc>
                <a:spcPct val="90000"/>
              </a:lnSpc>
              <a:defRPr/>
            </a:pPr>
            <a:r>
              <a:rPr lang="zh-CN" altLang="en-US" sz="2400" smtClean="0"/>
              <a:t>一个</a:t>
            </a:r>
            <a:r>
              <a:rPr lang="zh-CN" altLang="en-US" sz="2400" smtClean="0">
                <a:latin typeface="Arial"/>
              </a:rPr>
              <a:t>“</a:t>
            </a:r>
            <a:r>
              <a:rPr lang="en-US" altLang="zh-CN" sz="2400" smtClean="0"/>
              <a:t>0</a:t>
            </a:r>
            <a:r>
              <a:rPr lang="en-US" altLang="zh-CN" sz="2400" smtClean="0">
                <a:latin typeface="Arial"/>
              </a:rPr>
              <a:t>”</a:t>
            </a:r>
            <a:r>
              <a:rPr lang="zh-CN" altLang="en-US" sz="2400" smtClean="0"/>
              <a:t>或</a:t>
            </a:r>
            <a:r>
              <a:rPr lang="zh-CN" altLang="en-US" sz="2400" smtClean="0">
                <a:latin typeface="Arial"/>
              </a:rPr>
              <a:t>“</a:t>
            </a:r>
            <a:r>
              <a:rPr lang="en-US" altLang="zh-CN" sz="2400" smtClean="0"/>
              <a:t>1</a:t>
            </a:r>
            <a:r>
              <a:rPr lang="en-US" altLang="zh-CN" sz="2400" smtClean="0">
                <a:latin typeface="Arial"/>
              </a:rPr>
              <a:t>”</a:t>
            </a:r>
            <a:r>
              <a:rPr lang="zh-CN" altLang="en-US" sz="2400" smtClean="0"/>
              <a:t>称为一个</a:t>
            </a:r>
            <a:r>
              <a:rPr lang="zh-CN" altLang="en-US" sz="2400" b="1" i="1" smtClean="0">
                <a:solidFill>
                  <a:schemeClr val="folHlink"/>
                </a:solidFill>
              </a:rPr>
              <a:t>二进制位</a:t>
            </a:r>
            <a:r>
              <a:rPr lang="zh-CN" altLang="en-US" sz="2400" smtClean="0"/>
              <a:t>（</a:t>
            </a:r>
            <a:r>
              <a:rPr lang="en-US" altLang="zh-CN" sz="2400" smtClean="0"/>
              <a:t>bit</a:t>
            </a:r>
            <a:r>
              <a:rPr lang="zh-CN" altLang="en-US" sz="2400" smtClean="0"/>
              <a:t>）</a:t>
            </a:r>
          </a:p>
          <a:p>
            <a:pPr lvl="1" eaLnBrk="1" hangingPunct="1">
              <a:lnSpc>
                <a:spcPct val="90000"/>
              </a:lnSpc>
              <a:defRPr/>
            </a:pPr>
            <a:r>
              <a:rPr lang="en-US" altLang="zh-CN" sz="2400" smtClean="0"/>
              <a:t>8</a:t>
            </a:r>
            <a:r>
              <a:rPr lang="zh-CN" altLang="en-US" sz="2400" smtClean="0"/>
              <a:t>个二进制位称为一个</a:t>
            </a:r>
            <a:r>
              <a:rPr lang="zh-CN" altLang="en-US" sz="2400" b="1" i="1" smtClean="0">
                <a:solidFill>
                  <a:schemeClr val="folHlink"/>
                </a:solidFill>
              </a:rPr>
              <a:t>字节</a:t>
            </a:r>
            <a:r>
              <a:rPr lang="zh-CN" altLang="en-US" sz="2400" smtClean="0"/>
              <a:t>（</a:t>
            </a:r>
            <a:r>
              <a:rPr lang="en-US" altLang="zh-CN" sz="2400" smtClean="0"/>
              <a:t>Byte</a:t>
            </a:r>
            <a:r>
              <a:rPr lang="zh-CN" altLang="en-US" sz="2400" smtClean="0"/>
              <a:t>）</a:t>
            </a:r>
          </a:p>
          <a:p>
            <a:pPr lvl="1" eaLnBrk="1" hangingPunct="1">
              <a:lnSpc>
                <a:spcPct val="90000"/>
              </a:lnSpc>
              <a:defRPr/>
            </a:pPr>
            <a:r>
              <a:rPr lang="en-US" altLang="zh-CN" sz="2400" smtClean="0"/>
              <a:t>1024</a:t>
            </a:r>
            <a:r>
              <a:rPr lang="zh-CN" altLang="en-US" sz="2400" smtClean="0"/>
              <a:t>个</a:t>
            </a:r>
            <a:r>
              <a:rPr lang="en-US" altLang="zh-CN" sz="2400" smtClean="0"/>
              <a:t>Byte</a:t>
            </a:r>
            <a:r>
              <a:rPr lang="zh-CN" altLang="en-US" sz="2400" smtClean="0"/>
              <a:t>称为一</a:t>
            </a:r>
            <a:r>
              <a:rPr lang="zh-CN" altLang="en-US" sz="2400" smtClean="0">
                <a:solidFill>
                  <a:schemeClr val="folHlink"/>
                </a:solidFill>
              </a:rPr>
              <a:t>千字节</a:t>
            </a:r>
            <a:r>
              <a:rPr lang="zh-CN" altLang="en-US" sz="2400" smtClean="0"/>
              <a:t>（</a:t>
            </a:r>
            <a:r>
              <a:rPr lang="en-US" altLang="zh-CN" sz="2400" smtClean="0"/>
              <a:t>KiloByte </a:t>
            </a:r>
            <a:r>
              <a:rPr lang="zh-CN" altLang="en-US" sz="2400" smtClean="0"/>
              <a:t>，</a:t>
            </a:r>
            <a:r>
              <a:rPr lang="en-US" altLang="zh-CN" sz="2400" i="1" smtClean="0">
                <a:solidFill>
                  <a:schemeClr val="folHlink"/>
                </a:solidFill>
              </a:rPr>
              <a:t>KB</a:t>
            </a:r>
            <a:r>
              <a:rPr lang="en-US" altLang="zh-CN" sz="2400" smtClean="0"/>
              <a:t> </a:t>
            </a:r>
            <a:r>
              <a:rPr lang="zh-CN" altLang="en-US" sz="2400" smtClean="0"/>
              <a:t>）</a:t>
            </a:r>
          </a:p>
          <a:p>
            <a:pPr lvl="1" eaLnBrk="1" hangingPunct="1">
              <a:lnSpc>
                <a:spcPct val="90000"/>
              </a:lnSpc>
              <a:defRPr/>
            </a:pPr>
            <a:r>
              <a:rPr lang="en-US" altLang="zh-CN" sz="2400" smtClean="0"/>
              <a:t>1024</a:t>
            </a:r>
            <a:r>
              <a:rPr lang="zh-CN" altLang="en-US" sz="2400" smtClean="0"/>
              <a:t>个</a:t>
            </a:r>
            <a:r>
              <a:rPr lang="en-US" altLang="zh-CN" sz="2400" smtClean="0"/>
              <a:t>KB</a:t>
            </a:r>
            <a:r>
              <a:rPr lang="zh-CN" altLang="en-US" sz="2400" smtClean="0"/>
              <a:t>称为一</a:t>
            </a:r>
            <a:r>
              <a:rPr lang="zh-CN" altLang="en-US" sz="2400" smtClean="0">
                <a:solidFill>
                  <a:schemeClr val="folHlink"/>
                </a:solidFill>
              </a:rPr>
              <a:t>兆字节</a:t>
            </a:r>
            <a:r>
              <a:rPr lang="zh-CN" altLang="en-US" sz="2400" smtClean="0"/>
              <a:t>（</a:t>
            </a:r>
            <a:r>
              <a:rPr lang="en-US" altLang="zh-CN" sz="2400" smtClean="0"/>
              <a:t>MegaByte</a:t>
            </a:r>
            <a:r>
              <a:rPr lang="zh-CN" altLang="en-US" sz="2400" smtClean="0"/>
              <a:t>， </a:t>
            </a:r>
            <a:r>
              <a:rPr lang="en-US" altLang="zh-CN" sz="2400" i="1" smtClean="0">
                <a:solidFill>
                  <a:schemeClr val="folHlink"/>
                </a:solidFill>
              </a:rPr>
              <a:t>MB</a:t>
            </a:r>
            <a:r>
              <a:rPr lang="zh-CN" altLang="en-US" sz="2400" smtClean="0"/>
              <a:t>）</a:t>
            </a:r>
          </a:p>
          <a:p>
            <a:pPr lvl="1" eaLnBrk="1" hangingPunct="1">
              <a:lnSpc>
                <a:spcPct val="90000"/>
              </a:lnSpc>
              <a:defRPr/>
            </a:pPr>
            <a:r>
              <a:rPr lang="en-US" altLang="zh-CN" sz="2400" smtClean="0"/>
              <a:t>1024</a:t>
            </a:r>
            <a:r>
              <a:rPr lang="zh-CN" altLang="en-US" sz="2400" smtClean="0"/>
              <a:t>个</a:t>
            </a:r>
            <a:r>
              <a:rPr lang="en-US" altLang="zh-CN" sz="2400" smtClean="0"/>
              <a:t>MB</a:t>
            </a:r>
            <a:r>
              <a:rPr lang="zh-CN" altLang="en-US" sz="2400" smtClean="0"/>
              <a:t>称为一</a:t>
            </a:r>
            <a:r>
              <a:rPr lang="zh-CN" altLang="en-US" sz="2400" smtClean="0">
                <a:solidFill>
                  <a:schemeClr val="folHlink"/>
                </a:solidFill>
              </a:rPr>
              <a:t>吉字节</a:t>
            </a:r>
            <a:r>
              <a:rPr lang="zh-CN" altLang="en-US" sz="2400" smtClean="0"/>
              <a:t>（</a:t>
            </a:r>
            <a:r>
              <a:rPr lang="en-US" altLang="zh-CN" sz="2400" smtClean="0"/>
              <a:t>GigaByte</a:t>
            </a:r>
            <a:r>
              <a:rPr lang="zh-CN" altLang="en-US" sz="2400" smtClean="0"/>
              <a:t>， </a:t>
            </a:r>
            <a:r>
              <a:rPr lang="en-US" altLang="zh-CN" sz="2400" i="1" smtClean="0">
                <a:solidFill>
                  <a:schemeClr val="folHlink"/>
                </a:solidFill>
              </a:rPr>
              <a:t>GB</a:t>
            </a:r>
            <a:r>
              <a:rPr lang="zh-CN" altLang="en-US" sz="2400" smtClean="0"/>
              <a:t>）</a:t>
            </a:r>
          </a:p>
          <a:p>
            <a:pPr lvl="1" eaLnBrk="1" hangingPunct="1">
              <a:lnSpc>
                <a:spcPct val="90000"/>
              </a:lnSpc>
              <a:defRPr/>
            </a:pPr>
            <a:r>
              <a:rPr lang="en-US" altLang="zh-CN" sz="2400" smtClean="0"/>
              <a:t>1024</a:t>
            </a:r>
            <a:r>
              <a:rPr lang="zh-CN" altLang="en-US" sz="2400" smtClean="0"/>
              <a:t>个</a:t>
            </a:r>
            <a:r>
              <a:rPr lang="en-US" altLang="zh-CN" sz="2400" smtClean="0"/>
              <a:t>GB</a:t>
            </a:r>
            <a:r>
              <a:rPr lang="zh-CN" altLang="en-US" sz="2400" smtClean="0"/>
              <a:t>称为一</a:t>
            </a:r>
            <a:r>
              <a:rPr lang="zh-CN" altLang="en-US" sz="2400" smtClean="0">
                <a:solidFill>
                  <a:schemeClr val="folHlink"/>
                </a:solidFill>
              </a:rPr>
              <a:t>太字节</a:t>
            </a:r>
            <a:r>
              <a:rPr lang="zh-CN" altLang="en-US" sz="2400" smtClean="0"/>
              <a:t>（</a:t>
            </a:r>
            <a:r>
              <a:rPr lang="en-US" altLang="zh-CN" sz="2400" smtClean="0"/>
              <a:t>TeraByte</a:t>
            </a:r>
            <a:r>
              <a:rPr lang="zh-CN" altLang="en-US" sz="2400" smtClean="0"/>
              <a:t>， </a:t>
            </a:r>
            <a:r>
              <a:rPr lang="en-US" altLang="zh-CN" sz="2400" i="1" smtClean="0">
                <a:solidFill>
                  <a:schemeClr val="folHlink"/>
                </a:solidFill>
              </a:rPr>
              <a:t>TB</a:t>
            </a:r>
            <a:r>
              <a:rPr lang="zh-CN" altLang="en-US" sz="2400" smtClean="0"/>
              <a:t>）</a:t>
            </a:r>
          </a:p>
          <a:p>
            <a:pPr eaLnBrk="1" hangingPunct="1">
              <a:lnSpc>
                <a:spcPct val="90000"/>
              </a:lnSpc>
              <a:defRPr/>
            </a:pPr>
            <a:r>
              <a:rPr lang="zh-CN" altLang="en-US" sz="2800" smtClean="0"/>
              <a:t>在内存与外存中，通常把</a:t>
            </a:r>
            <a:r>
              <a:rPr lang="zh-CN" altLang="en-US" sz="2800" smtClean="0">
                <a:solidFill>
                  <a:schemeClr val="folHlink"/>
                </a:solidFill>
              </a:rPr>
              <a:t>字节</a:t>
            </a:r>
            <a:r>
              <a:rPr lang="zh-CN" altLang="en-US" sz="2800" smtClean="0"/>
              <a:t>作为</a:t>
            </a:r>
            <a:r>
              <a:rPr lang="zh-CN" altLang="en-US" sz="2800" smtClean="0">
                <a:solidFill>
                  <a:schemeClr val="folHlink"/>
                </a:solidFill>
              </a:rPr>
              <a:t>基本存储单位</a:t>
            </a:r>
            <a:r>
              <a:rPr lang="zh-CN" altLang="en-US" sz="2800" smtClean="0"/>
              <a:t>来组织信息。（内存：</a:t>
            </a:r>
            <a:r>
              <a:rPr lang="en-US" altLang="zh-CN" sz="2800" smtClean="0"/>
              <a:t>512MB</a:t>
            </a:r>
            <a:r>
              <a:rPr lang="zh-CN" altLang="en-US" sz="2800" smtClean="0"/>
              <a:t>、</a:t>
            </a:r>
            <a:r>
              <a:rPr lang="en-US" altLang="zh-CN" sz="2800" smtClean="0"/>
              <a:t>1GB</a:t>
            </a:r>
            <a:r>
              <a:rPr lang="zh-CN" altLang="en-US" sz="2800" smtClean="0"/>
              <a:t>、</a:t>
            </a:r>
            <a:r>
              <a:rPr lang="en-US" altLang="zh-CN" sz="2800" smtClean="0"/>
              <a:t>2GB</a:t>
            </a:r>
            <a:r>
              <a:rPr lang="zh-CN" altLang="en-US" sz="2800" smtClean="0"/>
              <a:t>等，硬盘：</a:t>
            </a:r>
            <a:r>
              <a:rPr lang="en-US" altLang="zh-CN" sz="2800" smtClean="0"/>
              <a:t>80GB</a:t>
            </a:r>
            <a:r>
              <a:rPr lang="zh-CN" altLang="en-US" sz="2800" smtClean="0"/>
              <a:t>、</a:t>
            </a:r>
            <a:r>
              <a:rPr lang="en-US" altLang="zh-CN" sz="2800" smtClean="0"/>
              <a:t>160GB</a:t>
            </a:r>
            <a:r>
              <a:rPr lang="zh-CN" altLang="en-US" sz="2800" smtClean="0"/>
              <a:t>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数的二进制表示</a:t>
            </a:r>
          </a:p>
        </p:txBody>
      </p:sp>
      <p:sp>
        <p:nvSpPr>
          <p:cNvPr id="204803" name="Rectangle 3"/>
          <p:cNvSpPr>
            <a:spLocks noGrp="1" noChangeArrowheads="1"/>
          </p:cNvSpPr>
          <p:nvPr>
            <p:ph idx="1"/>
          </p:nvPr>
        </p:nvSpPr>
        <p:spPr>
          <a:xfrm>
            <a:off x="457200" y="1600200"/>
            <a:ext cx="8229600" cy="3844925"/>
          </a:xfrm>
        </p:spPr>
        <p:txBody>
          <a:bodyPr/>
          <a:lstStyle/>
          <a:p>
            <a:pPr eaLnBrk="1" hangingPunct="1">
              <a:lnSpc>
                <a:spcPct val="80000"/>
              </a:lnSpc>
              <a:defRPr/>
            </a:pPr>
            <a:r>
              <a:rPr lang="zh-CN" altLang="en-US" sz="2800" smtClean="0"/>
              <a:t>一个数可以用不同的进制来表示。常用的进制有：</a:t>
            </a:r>
          </a:p>
          <a:p>
            <a:pPr lvl="1" eaLnBrk="1" hangingPunct="1">
              <a:lnSpc>
                <a:spcPct val="80000"/>
              </a:lnSpc>
              <a:defRPr/>
            </a:pPr>
            <a:r>
              <a:rPr lang="en-US" altLang="zh-CN" sz="2400" smtClean="0"/>
              <a:t>10</a:t>
            </a:r>
            <a:r>
              <a:rPr lang="zh-CN" altLang="en-US" sz="2400" smtClean="0"/>
              <a:t>进制（</a:t>
            </a:r>
            <a:r>
              <a:rPr lang="en-US" altLang="zh-CN" sz="2400" smtClean="0"/>
              <a:t>0</a:t>
            </a:r>
            <a:r>
              <a:rPr lang="zh-CN" altLang="en-US" sz="2400" smtClean="0"/>
              <a:t>～</a:t>
            </a:r>
            <a:r>
              <a:rPr lang="en-US" altLang="zh-CN" sz="2400" smtClean="0"/>
              <a:t>9</a:t>
            </a:r>
            <a:r>
              <a:rPr lang="zh-CN" altLang="en-US" sz="2400" smtClean="0"/>
              <a:t>，逢十进一）</a:t>
            </a:r>
          </a:p>
          <a:p>
            <a:pPr lvl="1" eaLnBrk="1" hangingPunct="1">
              <a:lnSpc>
                <a:spcPct val="80000"/>
              </a:lnSpc>
              <a:defRPr/>
            </a:pPr>
            <a:r>
              <a:rPr lang="en-US" altLang="zh-CN" sz="2400" smtClean="0"/>
              <a:t>2</a:t>
            </a:r>
            <a:r>
              <a:rPr lang="zh-CN" altLang="en-US" sz="2400" smtClean="0"/>
              <a:t>进制（</a:t>
            </a:r>
            <a:r>
              <a:rPr lang="en-US" altLang="zh-CN" sz="2400" smtClean="0"/>
              <a:t>0</a:t>
            </a:r>
            <a:r>
              <a:rPr lang="zh-CN" altLang="en-US" sz="2400" smtClean="0"/>
              <a:t>～</a:t>
            </a:r>
            <a:r>
              <a:rPr lang="en-US" altLang="zh-CN" sz="2400" smtClean="0"/>
              <a:t>1</a:t>
            </a:r>
            <a:r>
              <a:rPr lang="zh-CN" altLang="en-US" sz="2400" smtClean="0"/>
              <a:t>，逢二进一）（</a:t>
            </a:r>
            <a:r>
              <a:rPr lang="zh-CN" altLang="en-US" sz="2400" smtClean="0">
                <a:solidFill>
                  <a:schemeClr val="folHlink"/>
                </a:solidFill>
              </a:rPr>
              <a:t>计算机中采用</a:t>
            </a:r>
            <a:r>
              <a:rPr lang="zh-CN" altLang="en-US" sz="2400" smtClean="0"/>
              <a:t>）</a:t>
            </a:r>
          </a:p>
          <a:p>
            <a:pPr lvl="1" eaLnBrk="1" hangingPunct="1">
              <a:lnSpc>
                <a:spcPct val="80000"/>
              </a:lnSpc>
              <a:defRPr/>
            </a:pPr>
            <a:r>
              <a:rPr lang="en-US" altLang="zh-CN" sz="2400" smtClean="0"/>
              <a:t>8</a:t>
            </a:r>
            <a:r>
              <a:rPr lang="zh-CN" altLang="en-US" sz="2400" smtClean="0"/>
              <a:t>进制（</a:t>
            </a:r>
            <a:r>
              <a:rPr lang="en-US" altLang="zh-CN" sz="2400" smtClean="0"/>
              <a:t>0</a:t>
            </a:r>
            <a:r>
              <a:rPr lang="zh-CN" altLang="en-US" sz="2400" smtClean="0"/>
              <a:t>～</a:t>
            </a:r>
            <a:r>
              <a:rPr lang="en-US" altLang="zh-CN" sz="2400" smtClean="0"/>
              <a:t>7</a:t>
            </a:r>
            <a:r>
              <a:rPr lang="zh-CN" altLang="en-US" sz="2400" smtClean="0"/>
              <a:t>，逢八进一）</a:t>
            </a:r>
          </a:p>
          <a:p>
            <a:pPr lvl="1" eaLnBrk="1" hangingPunct="1">
              <a:lnSpc>
                <a:spcPct val="80000"/>
              </a:lnSpc>
              <a:defRPr/>
            </a:pPr>
            <a:r>
              <a:rPr lang="en-US" altLang="zh-CN" sz="2400" smtClean="0"/>
              <a:t>16</a:t>
            </a:r>
            <a:r>
              <a:rPr lang="zh-CN" altLang="en-US" sz="2400" smtClean="0"/>
              <a:t>进制（ </a:t>
            </a:r>
            <a:r>
              <a:rPr lang="en-US" altLang="zh-CN" sz="2400" smtClean="0"/>
              <a:t>0</a:t>
            </a:r>
            <a:r>
              <a:rPr lang="zh-CN" altLang="en-US" sz="2400" smtClean="0"/>
              <a:t>～</a:t>
            </a:r>
            <a:r>
              <a:rPr lang="en-US" altLang="zh-CN" sz="2400" smtClean="0"/>
              <a:t>9</a:t>
            </a:r>
            <a:r>
              <a:rPr lang="zh-CN" altLang="en-US" sz="2400" smtClean="0"/>
              <a:t>、</a:t>
            </a:r>
            <a:r>
              <a:rPr lang="en-US" altLang="zh-CN" sz="2400" smtClean="0"/>
              <a:t>A</a:t>
            </a:r>
            <a:r>
              <a:rPr lang="zh-CN" altLang="en-US" sz="2400" smtClean="0"/>
              <a:t>～</a:t>
            </a:r>
            <a:r>
              <a:rPr lang="en-US" altLang="zh-CN" sz="2400" smtClean="0"/>
              <a:t>F</a:t>
            </a:r>
            <a:r>
              <a:rPr lang="zh-CN" altLang="en-US" sz="2400" smtClean="0"/>
              <a:t>，逢十六进一）</a:t>
            </a:r>
          </a:p>
          <a:p>
            <a:pPr eaLnBrk="1" hangingPunct="1">
              <a:lnSpc>
                <a:spcPct val="80000"/>
              </a:lnSpc>
              <a:defRPr/>
            </a:pPr>
            <a:r>
              <a:rPr lang="zh-CN" altLang="en-US" sz="2800" smtClean="0"/>
              <a:t>例如，对于十进制数：</a:t>
            </a:r>
            <a:r>
              <a:rPr lang="en-US" altLang="zh-CN" sz="2800" smtClean="0"/>
              <a:t>29</a:t>
            </a:r>
          </a:p>
          <a:p>
            <a:pPr lvl="1" eaLnBrk="1" hangingPunct="1">
              <a:lnSpc>
                <a:spcPct val="80000"/>
              </a:lnSpc>
              <a:defRPr/>
            </a:pPr>
            <a:r>
              <a:rPr lang="en-US" altLang="zh-CN" sz="2400" smtClean="0"/>
              <a:t>2</a:t>
            </a:r>
            <a:r>
              <a:rPr lang="zh-CN" altLang="en-US" sz="2400" smtClean="0"/>
              <a:t>进制表示为：</a:t>
            </a:r>
            <a:r>
              <a:rPr lang="en-US" altLang="zh-CN" sz="2400" smtClean="0"/>
              <a:t>11101</a:t>
            </a:r>
          </a:p>
          <a:p>
            <a:pPr lvl="1" eaLnBrk="1" hangingPunct="1">
              <a:lnSpc>
                <a:spcPct val="80000"/>
              </a:lnSpc>
              <a:defRPr/>
            </a:pPr>
            <a:r>
              <a:rPr lang="en-US" altLang="zh-CN" sz="2400" smtClean="0"/>
              <a:t>8</a:t>
            </a:r>
            <a:r>
              <a:rPr lang="zh-CN" altLang="en-US" sz="2400" smtClean="0"/>
              <a:t>进制表示为：</a:t>
            </a:r>
            <a:r>
              <a:rPr lang="en-US" altLang="zh-CN" sz="2400" smtClean="0"/>
              <a:t>35</a:t>
            </a:r>
          </a:p>
          <a:p>
            <a:pPr lvl="1" eaLnBrk="1" hangingPunct="1">
              <a:lnSpc>
                <a:spcPct val="80000"/>
              </a:lnSpc>
              <a:defRPr/>
            </a:pPr>
            <a:r>
              <a:rPr lang="en-US" altLang="zh-CN" sz="2400" smtClean="0"/>
              <a:t>16</a:t>
            </a:r>
            <a:r>
              <a:rPr lang="zh-CN" altLang="en-US" sz="2400" smtClean="0"/>
              <a:t>进制表示为：</a:t>
            </a:r>
            <a:r>
              <a:rPr lang="en-US" altLang="zh-CN" sz="2400" smtClean="0"/>
              <a:t>1D</a:t>
            </a:r>
          </a:p>
          <a:p>
            <a:pPr eaLnBrk="1" hangingPunct="1">
              <a:lnSpc>
                <a:spcPct val="80000"/>
              </a:lnSpc>
              <a:defRPr/>
            </a:pPr>
            <a:r>
              <a:rPr lang="zh-CN" altLang="en-US" sz="2800" smtClean="0"/>
              <a:t>再例如，各种进制数的运算：</a:t>
            </a:r>
          </a:p>
        </p:txBody>
      </p:sp>
      <p:sp>
        <p:nvSpPr>
          <p:cNvPr id="18436" name="Text Box 4"/>
          <p:cNvSpPr txBox="1">
            <a:spLocks noChangeArrowheads="1"/>
          </p:cNvSpPr>
          <p:nvPr/>
        </p:nvSpPr>
        <p:spPr bwMode="auto">
          <a:xfrm>
            <a:off x="3373438"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sz="2400"/>
              <a:t>     </a:t>
            </a:r>
            <a:r>
              <a:rPr lang="zh-CN" altLang="en-US" sz="2400"/>
              <a:t>（</a:t>
            </a:r>
            <a:r>
              <a:rPr lang="en-US" altLang="zh-CN" sz="2400"/>
              <a:t>3 5</a:t>
            </a:r>
            <a:r>
              <a:rPr lang="zh-CN" altLang="en-US" sz="2400"/>
              <a:t>）</a:t>
            </a:r>
            <a:r>
              <a:rPr lang="en-US" altLang="zh-CN" sz="2400" baseline="-25000"/>
              <a:t>8</a:t>
            </a:r>
          </a:p>
          <a:p>
            <a:pPr algn="l" eaLnBrk="1" hangingPunct="1"/>
            <a:r>
              <a:rPr lang="en-US" altLang="zh-CN" sz="2400"/>
              <a:t> </a:t>
            </a:r>
            <a:r>
              <a:rPr lang="zh-CN" altLang="en-US" sz="2400"/>
              <a:t>＋ （</a:t>
            </a:r>
            <a:r>
              <a:rPr lang="en-US" altLang="zh-CN" sz="2400"/>
              <a:t>3</a:t>
            </a:r>
            <a:r>
              <a:rPr lang="en-US" altLang="zh-CN" sz="2400" baseline="-25000"/>
              <a:t>1</a:t>
            </a:r>
            <a:r>
              <a:rPr lang="en-US" altLang="zh-CN" sz="2400"/>
              <a:t>5</a:t>
            </a:r>
            <a:r>
              <a:rPr lang="zh-CN" altLang="en-US" sz="2400"/>
              <a:t>）</a:t>
            </a:r>
            <a:r>
              <a:rPr lang="en-US" altLang="zh-CN" sz="2400" baseline="-25000"/>
              <a:t>8</a:t>
            </a:r>
          </a:p>
          <a:p>
            <a:pPr algn="l" eaLnBrk="1" hangingPunct="1"/>
            <a:r>
              <a:rPr lang="en-US" altLang="zh-CN" sz="2400"/>
              <a:t>     </a:t>
            </a:r>
            <a:r>
              <a:rPr lang="zh-CN" altLang="en-US" sz="2400"/>
              <a:t>（</a:t>
            </a:r>
            <a:r>
              <a:rPr lang="en-US" altLang="zh-CN" sz="2400"/>
              <a:t>7 2</a:t>
            </a:r>
            <a:r>
              <a:rPr lang="zh-CN" altLang="en-US" sz="2400"/>
              <a:t>）</a:t>
            </a:r>
            <a:r>
              <a:rPr lang="en-US" altLang="zh-CN" sz="2400" baseline="-25000"/>
              <a:t>8</a:t>
            </a:r>
            <a:r>
              <a:rPr lang="en-US" altLang="zh-CN" sz="2400"/>
              <a:t> 	</a:t>
            </a:r>
          </a:p>
        </p:txBody>
      </p:sp>
      <p:sp>
        <p:nvSpPr>
          <p:cNvPr id="18437" name="Line 5"/>
          <p:cNvSpPr>
            <a:spLocks noChangeShapeType="1"/>
          </p:cNvSpPr>
          <p:nvPr/>
        </p:nvSpPr>
        <p:spPr bwMode="auto">
          <a:xfrm>
            <a:off x="349091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Text Box 6"/>
          <p:cNvSpPr txBox="1">
            <a:spLocks noChangeArrowheads="1"/>
          </p:cNvSpPr>
          <p:nvPr/>
        </p:nvSpPr>
        <p:spPr bwMode="auto">
          <a:xfrm>
            <a:off x="6181725"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sz="2400"/>
              <a:t>     </a:t>
            </a:r>
            <a:r>
              <a:rPr lang="zh-CN" altLang="en-US" sz="2400"/>
              <a:t>（</a:t>
            </a:r>
            <a:r>
              <a:rPr lang="en-US" altLang="zh-CN" sz="2400"/>
              <a:t>1 D</a:t>
            </a:r>
            <a:r>
              <a:rPr lang="zh-CN" altLang="en-US" sz="2400"/>
              <a:t>）</a:t>
            </a:r>
            <a:r>
              <a:rPr lang="en-US" altLang="zh-CN" sz="2400" baseline="-25000"/>
              <a:t>16</a:t>
            </a:r>
          </a:p>
          <a:p>
            <a:pPr algn="l" eaLnBrk="1" hangingPunct="1"/>
            <a:r>
              <a:rPr lang="en-US" altLang="zh-CN" sz="2400"/>
              <a:t> </a:t>
            </a:r>
            <a:r>
              <a:rPr lang="zh-CN" altLang="en-US" sz="2400"/>
              <a:t>＋ （</a:t>
            </a:r>
            <a:r>
              <a:rPr lang="en-US" altLang="zh-CN" sz="2400"/>
              <a:t>1</a:t>
            </a:r>
            <a:r>
              <a:rPr lang="en-US" altLang="zh-CN" sz="2400" baseline="-25000"/>
              <a:t>1</a:t>
            </a:r>
            <a:r>
              <a:rPr lang="en-US" altLang="zh-CN" sz="2400"/>
              <a:t>D</a:t>
            </a:r>
            <a:r>
              <a:rPr lang="zh-CN" altLang="en-US" sz="2400"/>
              <a:t>）</a:t>
            </a:r>
            <a:r>
              <a:rPr lang="en-US" altLang="zh-CN" sz="2400" baseline="-25000"/>
              <a:t>16</a:t>
            </a:r>
          </a:p>
          <a:p>
            <a:pPr algn="l" eaLnBrk="1" hangingPunct="1"/>
            <a:r>
              <a:rPr lang="en-US" altLang="zh-CN" sz="2400"/>
              <a:t>     </a:t>
            </a:r>
            <a:r>
              <a:rPr lang="zh-CN" altLang="en-US" sz="2400"/>
              <a:t>（</a:t>
            </a:r>
            <a:r>
              <a:rPr lang="en-US" altLang="zh-CN" sz="2400"/>
              <a:t>3 A</a:t>
            </a:r>
            <a:r>
              <a:rPr lang="zh-CN" altLang="en-US" sz="2400"/>
              <a:t>）</a:t>
            </a:r>
            <a:r>
              <a:rPr lang="en-US" altLang="zh-CN" sz="2400" baseline="-25000"/>
              <a:t>16</a:t>
            </a:r>
            <a:r>
              <a:rPr lang="en-US" altLang="zh-CN" sz="2400"/>
              <a:t> 	</a:t>
            </a:r>
          </a:p>
        </p:txBody>
      </p:sp>
      <p:sp>
        <p:nvSpPr>
          <p:cNvPr id="18439" name="Line 7"/>
          <p:cNvSpPr>
            <a:spLocks noChangeShapeType="1"/>
          </p:cNvSpPr>
          <p:nvPr/>
        </p:nvSpPr>
        <p:spPr bwMode="auto">
          <a:xfrm>
            <a:off x="622776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8"/>
          <p:cNvSpPr txBox="1">
            <a:spLocks noChangeArrowheads="1"/>
          </p:cNvSpPr>
          <p:nvPr/>
        </p:nvSpPr>
        <p:spPr bwMode="auto">
          <a:xfrm>
            <a:off x="107950" y="5543550"/>
            <a:ext cx="3841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sz="2400">
                <a:latin typeface="宋体" charset="-122"/>
              </a:rPr>
              <a:t>    </a:t>
            </a:r>
            <a:r>
              <a:rPr lang="zh-CN" altLang="en-US" sz="2400">
                <a:latin typeface="宋体" charset="-122"/>
              </a:rPr>
              <a:t>（</a:t>
            </a:r>
            <a:r>
              <a:rPr lang="en-US" altLang="zh-CN" sz="2400">
                <a:latin typeface="宋体" charset="-122"/>
              </a:rPr>
              <a:t>1 1 1 0 1</a:t>
            </a:r>
            <a:r>
              <a:rPr lang="zh-CN" altLang="en-US" sz="2400">
                <a:latin typeface="宋体" charset="-122"/>
              </a:rPr>
              <a:t>）</a:t>
            </a:r>
            <a:r>
              <a:rPr lang="en-US" altLang="zh-CN" sz="2400" baseline="-25000">
                <a:latin typeface="宋体" charset="-122"/>
              </a:rPr>
              <a:t>2</a:t>
            </a:r>
          </a:p>
          <a:p>
            <a:pPr algn="l" eaLnBrk="1" hangingPunct="1"/>
            <a:r>
              <a:rPr lang="en-US" altLang="zh-CN" sz="2400">
                <a:latin typeface="宋体" charset="-122"/>
              </a:rPr>
              <a:t> </a:t>
            </a:r>
            <a:r>
              <a:rPr lang="zh-CN" altLang="en-US" sz="2400">
                <a:latin typeface="宋体" charset="-122"/>
              </a:rPr>
              <a:t>＋（</a:t>
            </a:r>
            <a:r>
              <a:rPr lang="en-US" altLang="zh-CN" sz="2400" baseline="-25000">
                <a:latin typeface="宋体" charset="-122"/>
              </a:rPr>
              <a:t>1</a:t>
            </a:r>
            <a:r>
              <a:rPr lang="en-US" altLang="zh-CN" sz="2400">
                <a:latin typeface="宋体" charset="-122"/>
              </a:rPr>
              <a:t>1</a:t>
            </a:r>
            <a:r>
              <a:rPr lang="en-US" altLang="zh-CN" sz="2400" baseline="-25000">
                <a:latin typeface="宋体" charset="-122"/>
              </a:rPr>
              <a:t> 1</a:t>
            </a:r>
            <a:r>
              <a:rPr lang="en-US" altLang="zh-CN" sz="2400">
                <a:latin typeface="宋体" charset="-122"/>
              </a:rPr>
              <a:t>1</a:t>
            </a:r>
            <a:r>
              <a:rPr lang="en-US" altLang="zh-CN" sz="2400" baseline="-25000">
                <a:latin typeface="宋体" charset="-122"/>
              </a:rPr>
              <a:t> 1</a:t>
            </a:r>
            <a:r>
              <a:rPr lang="en-US" altLang="zh-CN" sz="2400">
                <a:latin typeface="宋体" charset="-122"/>
              </a:rPr>
              <a:t>1 0</a:t>
            </a:r>
            <a:r>
              <a:rPr lang="en-US" altLang="zh-CN" sz="2400" baseline="-25000">
                <a:latin typeface="宋体" charset="-122"/>
              </a:rPr>
              <a:t>1</a:t>
            </a:r>
            <a:r>
              <a:rPr lang="en-US" altLang="zh-CN" sz="2400">
                <a:latin typeface="宋体" charset="-122"/>
              </a:rPr>
              <a:t>1</a:t>
            </a:r>
            <a:r>
              <a:rPr lang="zh-CN" altLang="en-US" sz="2400">
                <a:latin typeface="宋体" charset="-122"/>
              </a:rPr>
              <a:t>）</a:t>
            </a:r>
            <a:r>
              <a:rPr lang="en-US" altLang="zh-CN" sz="2400" baseline="-25000">
                <a:latin typeface="宋体" charset="-122"/>
              </a:rPr>
              <a:t>2</a:t>
            </a:r>
          </a:p>
          <a:p>
            <a:pPr algn="l" eaLnBrk="1" hangingPunct="1"/>
            <a:r>
              <a:rPr lang="en-US" altLang="zh-CN" sz="2400">
                <a:latin typeface="宋体" charset="-122"/>
              </a:rPr>
              <a:t>  </a:t>
            </a:r>
            <a:r>
              <a:rPr lang="zh-CN" altLang="en-US" sz="2400">
                <a:latin typeface="宋体" charset="-122"/>
              </a:rPr>
              <a:t>（</a:t>
            </a:r>
            <a:r>
              <a:rPr lang="en-US" altLang="zh-CN" sz="2400">
                <a:latin typeface="宋体" charset="-122"/>
              </a:rPr>
              <a:t>1 1 1 0 1 0</a:t>
            </a:r>
            <a:r>
              <a:rPr lang="zh-CN" altLang="en-US" sz="2400">
                <a:latin typeface="宋体" charset="-122"/>
              </a:rPr>
              <a:t>）</a:t>
            </a:r>
            <a:r>
              <a:rPr lang="en-US" altLang="zh-CN" sz="2400" baseline="-25000">
                <a:latin typeface="宋体" charset="-122"/>
              </a:rPr>
              <a:t>2</a:t>
            </a:r>
            <a:r>
              <a:rPr lang="en-US" altLang="zh-CN" sz="2400">
                <a:latin typeface="宋体" charset="-122"/>
              </a:rPr>
              <a:t> 	</a:t>
            </a:r>
          </a:p>
        </p:txBody>
      </p:sp>
      <p:sp>
        <p:nvSpPr>
          <p:cNvPr id="18441" name="Line 9"/>
          <p:cNvSpPr>
            <a:spLocks noChangeShapeType="1"/>
          </p:cNvSpPr>
          <p:nvPr/>
        </p:nvSpPr>
        <p:spPr bwMode="auto">
          <a:xfrm>
            <a:off x="179388" y="638175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115888"/>
            <a:ext cx="8229600" cy="1139825"/>
          </a:xfrm>
        </p:spPr>
        <p:txBody>
          <a:bodyPr/>
          <a:lstStyle/>
          <a:p>
            <a:pPr eaLnBrk="1" hangingPunct="1">
              <a:defRPr/>
            </a:pPr>
            <a:r>
              <a:rPr lang="zh-CN" altLang="en-US" sz="4000" smtClean="0">
                <a:effectLst>
                  <a:outerShdw blurRad="38100" dist="38100" dir="2700000" algn="tl">
                    <a:srgbClr val="000000">
                      <a:alpha val="43137"/>
                    </a:srgbClr>
                  </a:outerShdw>
                </a:effectLst>
              </a:rPr>
              <a:t>十进制与二进制之间的转换</a:t>
            </a:r>
          </a:p>
        </p:txBody>
      </p:sp>
      <p:sp>
        <p:nvSpPr>
          <p:cNvPr id="205827" name="Rectangle 3"/>
          <p:cNvSpPr>
            <a:spLocks noGrp="1" noChangeArrowheads="1"/>
          </p:cNvSpPr>
          <p:nvPr>
            <p:ph idx="1"/>
          </p:nvPr>
        </p:nvSpPr>
        <p:spPr>
          <a:xfrm>
            <a:off x="468313" y="1557338"/>
            <a:ext cx="4905375" cy="1995487"/>
          </a:xfrm>
        </p:spPr>
        <p:txBody>
          <a:bodyPr>
            <a:normAutofit fontScale="92500" lnSpcReduction="10000"/>
          </a:bodyPr>
          <a:lstStyle/>
          <a:p>
            <a:pPr eaLnBrk="1" hangingPunct="1">
              <a:lnSpc>
                <a:spcPct val="90000"/>
              </a:lnSpc>
              <a:defRPr/>
            </a:pPr>
            <a:r>
              <a:rPr lang="zh-CN" altLang="en-US" sz="2800" smtClean="0">
                <a:effectLst>
                  <a:outerShdw blurRad="38100" dist="38100" dir="2700000" algn="tl">
                    <a:srgbClr val="000000">
                      <a:alpha val="43137"/>
                    </a:srgbClr>
                  </a:outerShdw>
                </a:effectLst>
              </a:rPr>
              <a:t>十进制整数转成二进制</a:t>
            </a:r>
            <a:endParaRPr lang="en-US" altLang="zh-CN" sz="280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smtClean="0">
                <a:effectLst>
                  <a:outerShdw blurRad="38100" dist="38100" dir="2700000" algn="tl">
                    <a:srgbClr val="000000">
                      <a:alpha val="43137"/>
                    </a:srgbClr>
                  </a:outerShdw>
                </a:effectLst>
              </a:rPr>
              <a:t>把</a:t>
            </a:r>
            <a:r>
              <a:rPr lang="zh-CN" altLang="en-US" sz="2400">
                <a:effectLst>
                  <a:outerShdw blurRad="38100" dist="38100" dir="2700000" algn="tl">
                    <a:srgbClr val="000000">
                      <a:alpha val="43137"/>
                    </a:srgbClr>
                  </a:outerShdw>
                </a:effectLst>
              </a:rPr>
              <a:t>它连续除以基数</a:t>
            </a:r>
            <a:r>
              <a:rPr lang="en-US" altLang="zh-CN" sz="2400">
                <a:effectLst>
                  <a:outerShdw blurRad="38100" dist="38100" dir="2700000" algn="tl">
                    <a:srgbClr val="000000">
                      <a:alpha val="43137"/>
                    </a:srgbClr>
                  </a:outerShdw>
                </a:effectLst>
              </a:rPr>
              <a:t>2</a:t>
            </a:r>
            <a:r>
              <a:rPr lang="zh-CN" altLang="en-US" sz="2400">
                <a:effectLst>
                  <a:outerShdw blurRad="38100" dist="38100" dir="2700000" algn="tl">
                    <a:srgbClr val="000000">
                      <a:alpha val="43137"/>
                    </a:srgbClr>
                  </a:outerShdw>
                </a:effectLst>
              </a:rPr>
              <a:t>，直到商为</a:t>
            </a:r>
            <a:r>
              <a:rPr lang="en-US" altLang="zh-CN" sz="2400">
                <a:effectLst>
                  <a:outerShdw blurRad="38100" dist="38100" dir="2700000" algn="tl">
                    <a:srgbClr val="000000">
                      <a:alpha val="43137"/>
                    </a:srgbClr>
                  </a:outerShdw>
                </a:effectLst>
              </a:rPr>
              <a:t>0</a:t>
            </a:r>
            <a:r>
              <a:rPr lang="zh-CN" altLang="en-US" sz="2400">
                <a:effectLst>
                  <a:outerShdw blurRad="38100" dist="38100" dir="2700000" algn="tl">
                    <a:srgbClr val="000000">
                      <a:alpha val="43137"/>
                    </a:srgbClr>
                  </a:outerShdw>
                </a:effectLst>
              </a:rPr>
              <a:t>，所得的各个余数的倒序即为对应的二进制数</a:t>
            </a:r>
            <a:r>
              <a:rPr lang="zh-CN" altLang="en-US" sz="2400" smtClean="0">
                <a:effectLst>
                  <a:outerShdw blurRad="38100" dist="38100" dir="2700000" algn="tl">
                    <a:srgbClr val="000000">
                      <a:alpha val="43137"/>
                    </a:srgbClr>
                  </a:outerShdw>
                </a:effectLst>
              </a:rPr>
              <a:t>。</a:t>
            </a:r>
            <a:endParaRPr lang="en-US" altLang="zh-CN" sz="240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smtClean="0">
                <a:effectLst>
                  <a:outerShdw blurRad="38100" dist="38100" dir="2700000" algn="tl">
                    <a:srgbClr val="000000">
                      <a:alpha val="43137"/>
                    </a:srgbClr>
                  </a:outerShdw>
                </a:effectLst>
              </a:rPr>
              <a:t>例如，十进制</a:t>
            </a:r>
            <a:r>
              <a:rPr lang="zh-CN" altLang="en-US" sz="2400">
                <a:effectLst>
                  <a:outerShdw blurRad="38100" dist="38100" dir="2700000" algn="tl">
                    <a:srgbClr val="000000">
                      <a:alpha val="43137"/>
                    </a:srgbClr>
                  </a:outerShdw>
                </a:effectLst>
              </a:rPr>
              <a:t>整数</a:t>
            </a:r>
            <a:r>
              <a:rPr lang="en-US" altLang="zh-CN" sz="2400" smtClean="0">
                <a:effectLst>
                  <a:outerShdw blurRad="38100" dist="38100" dir="2700000" algn="tl">
                    <a:srgbClr val="000000">
                      <a:alpha val="43137"/>
                    </a:srgbClr>
                  </a:outerShdw>
                </a:effectLst>
              </a:rPr>
              <a:t>29</a:t>
            </a:r>
            <a:r>
              <a:rPr lang="zh-CN" altLang="en-US" sz="2400" smtClean="0">
                <a:effectLst>
                  <a:outerShdw blurRad="38100" dist="38100" dir="2700000" algn="tl">
                    <a:srgbClr val="000000">
                      <a:alpha val="43137"/>
                    </a:srgbClr>
                  </a:outerShdw>
                </a:effectLst>
              </a:rPr>
              <a:t>的二进制表示为</a:t>
            </a:r>
            <a:r>
              <a:rPr lang="en-US" altLang="zh-CN" sz="2400" smtClean="0">
                <a:effectLst>
                  <a:outerShdw blurRad="38100" dist="38100" dir="2700000" algn="tl">
                    <a:srgbClr val="000000">
                      <a:alpha val="43137"/>
                    </a:srgbClr>
                  </a:outerShdw>
                </a:effectLst>
              </a:rPr>
              <a:t>11101</a:t>
            </a:r>
            <a:endParaRPr lang="zh-CN" altLang="en-US" sz="2400" smtClean="0">
              <a:effectLst>
                <a:outerShdw blurRad="38100" dist="38100" dir="2700000" algn="tl">
                  <a:srgbClr val="000000">
                    <a:alpha val="43137"/>
                  </a:srgbClr>
                </a:outerShdw>
              </a:effectLst>
            </a:endParaRPr>
          </a:p>
        </p:txBody>
      </p:sp>
      <p:grpSp>
        <p:nvGrpSpPr>
          <p:cNvPr id="19460" name="组合 2"/>
          <p:cNvGrpSpPr>
            <a:grpSpLocks/>
          </p:cNvGrpSpPr>
          <p:nvPr/>
        </p:nvGrpSpPr>
        <p:grpSpPr bwMode="auto">
          <a:xfrm>
            <a:off x="6684963" y="1628775"/>
            <a:ext cx="1703387" cy="2301875"/>
            <a:chOff x="1187625" y="1988840"/>
            <a:chExt cx="1703332" cy="2302170"/>
          </a:xfrm>
        </p:grpSpPr>
        <p:grpSp>
          <p:nvGrpSpPr>
            <p:cNvPr id="19479" name="Group 5"/>
            <p:cNvGrpSpPr>
              <a:grpSpLocks/>
            </p:cNvGrpSpPr>
            <p:nvPr/>
          </p:nvGrpSpPr>
          <p:grpSpPr bwMode="auto">
            <a:xfrm>
              <a:off x="1546909" y="1988840"/>
              <a:ext cx="824720" cy="515628"/>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1187625" y="1988840"/>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1733707" y="2419108"/>
              <a:ext cx="638154"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2446471" y="2419108"/>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1260648" y="2395292"/>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2446471" y="2762052"/>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1909914" y="2762052"/>
              <a:ext cx="312728"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1335257" y="2773166"/>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grpSp>
          <p:nvGrpSpPr>
            <p:cNvPr id="19487" name="Group 15"/>
            <p:cNvGrpSpPr>
              <a:grpSpLocks/>
            </p:cNvGrpSpPr>
            <p:nvPr/>
          </p:nvGrpSpPr>
          <p:grpSpPr bwMode="auto">
            <a:xfrm>
              <a:off x="1625298" y="2504468"/>
              <a:ext cx="746331" cy="343752"/>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19488" name="Group 18"/>
            <p:cNvGrpSpPr>
              <a:grpSpLocks/>
            </p:cNvGrpSpPr>
            <p:nvPr/>
          </p:nvGrpSpPr>
          <p:grpSpPr bwMode="auto">
            <a:xfrm>
              <a:off x="1703687" y="2848220"/>
              <a:ext cx="667941" cy="343752"/>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19489" name="Group 21"/>
            <p:cNvGrpSpPr>
              <a:grpSpLocks/>
            </p:cNvGrpSpPr>
            <p:nvPr/>
          </p:nvGrpSpPr>
          <p:grpSpPr bwMode="auto">
            <a:xfrm>
              <a:off x="1782077" y="3191972"/>
              <a:ext cx="589552" cy="343752"/>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3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1927376"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2446471"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1557500" y="3503509"/>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1906739" y="3451115"/>
              <a:ext cx="317490"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2446471" y="3451115"/>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2890957" y="2590580"/>
              <a:ext cx="0" cy="1671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1705133" y="2012656"/>
              <a:ext cx="593706" cy="400101"/>
            </a:xfrm>
            <a:prstGeom prst="rect">
              <a:avLst/>
            </a:prstGeom>
            <a:noFill/>
            <a:ln>
              <a:noFill/>
            </a:ln>
            <a:effectLst/>
            <a:extLst/>
          </p:spPr>
          <p:txBody>
            <a:bodyPr>
              <a:spAutoFit/>
            </a:bodyPr>
            <a:lstStyle/>
            <a:p>
              <a:pPr algn="l">
                <a:spcBef>
                  <a:spcPct val="50000"/>
                </a:spcBef>
                <a:defRPr/>
              </a:pPr>
              <a:r>
                <a:rPr lang="en-US" altLang="zh-CN" sz="2000">
                  <a:effectLst>
                    <a:outerShdw blurRad="38100" dist="38100" dir="2700000" algn="tl">
                      <a:srgbClr val="000000">
                        <a:alpha val="43137"/>
                      </a:srgbClr>
                    </a:outerShdw>
                  </a:effectLst>
                  <a:ea typeface="宋体" pitchFamily="2" charset="-122"/>
                </a:rPr>
                <a:t>29</a:t>
              </a:r>
            </a:p>
          </p:txBody>
        </p:sp>
        <p:grpSp>
          <p:nvGrpSpPr>
            <p:cNvPr id="19497" name="Group 31"/>
            <p:cNvGrpSpPr>
              <a:grpSpLocks/>
            </p:cNvGrpSpPr>
            <p:nvPr/>
          </p:nvGrpSpPr>
          <p:grpSpPr bwMode="auto">
            <a:xfrm>
              <a:off x="1924157" y="3555418"/>
              <a:ext cx="447472" cy="343752"/>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1927376" y="3827401"/>
              <a:ext cx="392099"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1409868" y="3098645"/>
              <a:ext cx="312727"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2462346" y="3828989"/>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468313" y="3573463"/>
            <a:ext cx="4895850" cy="24225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defRPr/>
            </a:pPr>
            <a:r>
              <a:rPr lang="zh-CN" altLang="en-US" sz="2600" smtClean="0">
                <a:effectLst>
                  <a:outerShdw blurRad="38100" dist="38100" dir="2700000" algn="tl">
                    <a:srgbClr val="000000">
                      <a:alpha val="43137"/>
                    </a:srgbClr>
                  </a:outerShdw>
                </a:effectLst>
              </a:rPr>
              <a:t>十进制小数转成二进制</a:t>
            </a:r>
            <a:endParaRPr lang="en-US" altLang="zh-CN" sz="26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smtClean="0">
                <a:effectLst>
                  <a:outerShdw blurRad="38100" dist="38100" dir="2700000" algn="tl">
                    <a:srgbClr val="000000">
                      <a:alpha val="43137"/>
                    </a:srgbClr>
                  </a:outerShdw>
                </a:effectLst>
              </a:rPr>
              <a:t>把</a:t>
            </a:r>
            <a:r>
              <a:rPr lang="zh-CN" altLang="en-US" sz="2200">
                <a:effectLst>
                  <a:outerShdw blurRad="38100" dist="38100" dir="2700000" algn="tl">
                    <a:srgbClr val="000000">
                      <a:alpha val="43137"/>
                    </a:srgbClr>
                  </a:outerShdw>
                </a:effectLst>
              </a:rPr>
              <a:t>它连续乘以基数</a:t>
            </a:r>
            <a:r>
              <a:rPr lang="en-US" altLang="zh-CN" sz="2200">
                <a:effectLst>
                  <a:outerShdw blurRad="38100" dist="38100" dir="2700000" algn="tl">
                    <a:srgbClr val="000000">
                      <a:alpha val="43137"/>
                    </a:srgbClr>
                  </a:outerShdw>
                </a:effectLst>
              </a:rPr>
              <a:t>2</a:t>
            </a:r>
            <a:r>
              <a:rPr lang="zh-CN" altLang="en-US" sz="2200">
                <a:effectLst>
                  <a:outerShdw blurRad="38100" dist="38100" dir="2700000" algn="tl">
                    <a:srgbClr val="000000">
                      <a:alpha val="43137"/>
                    </a:srgbClr>
                  </a:outerShdw>
                </a:effectLst>
              </a:rPr>
              <a:t>，每次去掉乘积的整数位，直到乘积只包含整数为止。最后的转换结果由各个乘积的整数位构成</a:t>
            </a:r>
            <a:r>
              <a:rPr lang="zh-CN" altLang="en-US" sz="2200" smtClean="0">
                <a:effectLst>
                  <a:outerShdw blurRad="38100" dist="38100" dir="2700000" algn="tl">
                    <a:srgbClr val="000000">
                      <a:alpha val="43137"/>
                    </a:srgbClr>
                  </a:outerShdw>
                </a:effectLst>
              </a:rPr>
              <a:t>。</a:t>
            </a:r>
            <a:endParaRPr lang="en-US" altLang="zh-CN" sz="22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a:effectLst>
                  <a:outerShdw blurRad="38100" dist="38100" dir="2700000" algn="tl">
                    <a:srgbClr val="000000">
                      <a:alpha val="43137"/>
                    </a:srgbClr>
                  </a:outerShdw>
                </a:effectLst>
              </a:rPr>
              <a:t>例如</a:t>
            </a:r>
            <a:r>
              <a:rPr lang="zh-CN" altLang="en-US" sz="2200" smtClean="0">
                <a:effectLst>
                  <a:outerShdw blurRad="38100" dist="38100" dir="2700000" algn="tl">
                    <a:srgbClr val="000000">
                      <a:alpha val="43137"/>
                    </a:srgbClr>
                  </a:outerShdw>
                </a:effectLst>
              </a:rPr>
              <a:t>，十进制</a:t>
            </a:r>
            <a:r>
              <a:rPr lang="zh-CN" altLang="en-US" sz="2200">
                <a:effectLst>
                  <a:outerShdw blurRad="38100" dist="38100" dir="2700000" algn="tl">
                    <a:srgbClr val="000000">
                      <a:alpha val="43137"/>
                    </a:srgbClr>
                  </a:outerShdw>
                </a:effectLst>
              </a:rPr>
              <a:t>小数</a:t>
            </a:r>
            <a:r>
              <a:rPr lang="en-US" altLang="zh-CN" sz="2200" smtClean="0">
                <a:effectLst>
                  <a:outerShdw blurRad="38100" dist="38100" dir="2700000" algn="tl">
                    <a:srgbClr val="000000">
                      <a:alpha val="43137"/>
                    </a:srgbClr>
                  </a:outerShdw>
                </a:effectLst>
              </a:rPr>
              <a:t>0.8125</a:t>
            </a:r>
            <a:r>
              <a:rPr lang="zh-CN" altLang="en-US" sz="2200" smtClean="0">
                <a:effectLst>
                  <a:outerShdw blurRad="38100" dist="38100" dir="2700000" algn="tl">
                    <a:srgbClr val="000000">
                      <a:alpha val="43137"/>
                    </a:srgbClr>
                  </a:outerShdw>
                </a:effectLst>
              </a:rPr>
              <a:t>的二进制表示为</a:t>
            </a:r>
            <a:r>
              <a:rPr lang="en-US" altLang="zh-CN" sz="2200" smtClean="0">
                <a:effectLst>
                  <a:outerShdw blurRad="38100" dist="38100" dir="2700000" algn="tl">
                    <a:srgbClr val="000000">
                      <a:alpha val="43137"/>
                    </a:srgbClr>
                  </a:outerShdw>
                </a:effectLst>
              </a:rPr>
              <a:t>0.1101</a:t>
            </a:r>
          </a:p>
        </p:txBody>
      </p:sp>
      <p:grpSp>
        <p:nvGrpSpPr>
          <p:cNvPr id="19462" name="Group 20"/>
          <p:cNvGrpSpPr>
            <a:grpSpLocks/>
          </p:cNvGrpSpPr>
          <p:nvPr/>
        </p:nvGrpSpPr>
        <p:grpSpPr bwMode="auto">
          <a:xfrm>
            <a:off x="6394450" y="4221163"/>
            <a:ext cx="2570163" cy="2232025"/>
            <a:chOff x="657" y="2568"/>
            <a:chExt cx="1619" cy="1406"/>
          </a:xfrm>
        </p:grpSpPr>
        <p:sp>
          <p:nvSpPr>
            <p:cNvPr id="72" name="Text Box 2"/>
            <p:cNvSpPr txBox="1">
              <a:spLocks noChangeArrowheads="1"/>
            </p:cNvSpPr>
            <p:nvPr/>
          </p:nvSpPr>
          <p:spPr bwMode="auto">
            <a:xfrm>
              <a:off x="1690" y="25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657" y="2840"/>
              <a:ext cx="0" cy="108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26" y="28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730" y="285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730" y="3144"/>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922" y="2568"/>
              <a:ext cx="7"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26" y="31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26" y="343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730" y="3432"/>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0</a:t>
              </a:r>
              <a:r>
                <a:rPr kumimoji="1" lang="en-US" altLang="zh-CN" sz="2400">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1690" y="28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1690" y="31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729" y="2579"/>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effectLst>
                    <a:outerShdw blurRad="38100" dist="38100" dir="2700000" algn="tl">
                      <a:srgbClr val="000000">
                        <a:alpha val="43137"/>
                      </a:srgbClr>
                    </a:outerShdw>
                  </a:effectLst>
                  <a:ea typeface="宋体" pitchFamily="2" charset="-122"/>
                </a:rPr>
                <a:t>0.8125</a:t>
              </a:r>
            </a:p>
          </p:txBody>
        </p:sp>
        <p:sp>
          <p:nvSpPr>
            <p:cNvPr id="84" name="Text Box 15"/>
            <p:cNvSpPr txBox="1">
              <a:spLocks noChangeArrowheads="1"/>
            </p:cNvSpPr>
            <p:nvPr/>
          </p:nvSpPr>
          <p:spPr bwMode="auto">
            <a:xfrm>
              <a:off x="1700" y="34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5" y="370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744" y="368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582613" y="6149975"/>
            <a:ext cx="4926012" cy="523875"/>
          </a:xfrm>
          <a:prstGeom prst="rect">
            <a:avLst/>
          </a:prstGeom>
          <a:solidFill>
            <a:schemeClr val="bg1"/>
          </a:solidFill>
          <a:ln>
            <a:noFill/>
          </a:ln>
          <a:effectLst/>
          <a:extLst/>
        </p:spPr>
        <p:txBody>
          <a:bodyPr wrap="none">
            <a:spAutoFit/>
          </a:bodyPr>
          <a:lstStyle/>
          <a:p>
            <a:pPr algn="l">
              <a:defRPr/>
            </a:pPr>
            <a:r>
              <a:rPr lang="en-US" altLang="zh-CN" sz="2800" b="1">
                <a:solidFill>
                  <a:schemeClr val="folHlink"/>
                </a:solidFill>
                <a:effectLst>
                  <a:outerShdw blurRad="38100" dist="38100" dir="2700000" algn="tl">
                    <a:srgbClr val="000000"/>
                  </a:outerShdw>
                </a:effectLst>
                <a:ea typeface="宋体" pitchFamily="2" charset="-122"/>
              </a:rPr>
              <a:t>(0.1)</a:t>
            </a:r>
            <a:r>
              <a:rPr lang="en-US" altLang="zh-CN" sz="2800" b="1" baseline="-25000">
                <a:solidFill>
                  <a:schemeClr val="folHlink"/>
                </a:solidFill>
                <a:effectLst>
                  <a:outerShdw blurRad="38100" dist="38100" dir="2700000" algn="tl">
                    <a:srgbClr val="000000"/>
                  </a:outerShdw>
                </a:effectLst>
                <a:ea typeface="宋体" pitchFamily="2" charset="-122"/>
              </a:rPr>
              <a:t>10</a:t>
            </a:r>
            <a:r>
              <a:rPr lang="zh-CN" altLang="en-US" sz="2800" b="1">
                <a:effectLst>
                  <a:outerShdw blurRad="38100" dist="38100" dir="2700000" algn="tl">
                    <a:srgbClr val="000000"/>
                  </a:outerShdw>
                </a:effectLst>
                <a:ea typeface="宋体" pitchFamily="2" charset="-122"/>
              </a:rPr>
              <a:t>转成二进制是多少？</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457200" y="201613"/>
            <a:ext cx="8229600" cy="1139825"/>
          </a:xfrm>
          <a:prstGeom prst="rect">
            <a:avLst/>
          </a:prstGeom>
          <a:noFill/>
          <a:ln>
            <a:noFill/>
          </a:ln>
          <a:effectLst/>
          <a:extLst/>
        </p:spPr>
        <p:txBody>
          <a:bodyPr anchor="ctr" anchorCtr="1"/>
          <a:lstStyle/>
          <a:p>
            <a:pPr>
              <a:defRPr/>
            </a:pPr>
            <a:r>
              <a:rPr lang="zh-CN" altLang="en-US" sz="3600">
                <a:solidFill>
                  <a:schemeClr val="tx2"/>
                </a:solidFill>
                <a:effectLst>
                  <a:outerShdw blurRad="38100" dist="38100" dir="2700000" algn="tl">
                    <a:srgbClr val="000000"/>
                  </a:outerShdw>
                </a:effectLst>
                <a:latin typeface="Arial" charset="0"/>
                <a:ea typeface="宋体" pitchFamily="2" charset="-122"/>
              </a:rPr>
              <a:t>十进制与二进制之间的转换（续）</a:t>
            </a:r>
          </a:p>
        </p:txBody>
      </p:sp>
      <p:sp>
        <p:nvSpPr>
          <p:cNvPr id="206866" name="Rectangle 18"/>
          <p:cNvSpPr>
            <a:spLocks noGrp="1" noChangeArrowheads="1"/>
          </p:cNvSpPr>
          <p:nvPr>
            <p:ph idx="1"/>
          </p:nvPr>
        </p:nvSpPr>
        <p:spPr>
          <a:xfrm>
            <a:off x="457200" y="1600200"/>
            <a:ext cx="8507413" cy="4565650"/>
          </a:xfrm>
        </p:spPr>
        <p:txBody>
          <a:bodyPr>
            <a:normAutofit/>
          </a:bodyPr>
          <a:lstStyle/>
          <a:p>
            <a:pPr eaLnBrk="1" hangingPunct="1">
              <a:lnSpc>
                <a:spcPct val="90000"/>
              </a:lnSpc>
              <a:defRPr/>
            </a:pPr>
            <a:r>
              <a:rPr lang="zh-CN" altLang="en-US" sz="2800" smtClean="0"/>
              <a:t>二进制整数转</a:t>
            </a:r>
            <a:r>
              <a:rPr lang="zh-CN" altLang="en-US" sz="2800"/>
              <a:t>成</a:t>
            </a:r>
            <a:r>
              <a:rPr lang="zh-CN" altLang="en-US" sz="2800" smtClean="0"/>
              <a:t>十进制</a:t>
            </a:r>
            <a:endParaRPr lang="zh-CN" altLang="en-US" sz="2800"/>
          </a:p>
          <a:p>
            <a:pPr lvl="1" eaLnBrk="1" hangingPunct="1">
              <a:lnSpc>
                <a:spcPct val="90000"/>
              </a:lnSpc>
              <a:defRPr/>
            </a:pPr>
            <a:r>
              <a:rPr lang="en-US" altLang="zh-CN" sz="2400"/>
              <a:t>(11101)</a:t>
            </a:r>
            <a:r>
              <a:rPr lang="en-US" altLang="zh-CN" sz="2400" baseline="-25000"/>
              <a:t>2</a:t>
            </a:r>
            <a:r>
              <a:rPr lang="en-US" altLang="zh-CN" sz="2400"/>
              <a:t>=</a:t>
            </a:r>
            <a:r>
              <a:rPr kumimoji="1" lang="en-US" altLang="zh-CN" sz="2400"/>
              <a:t>1×</a:t>
            </a:r>
            <a:r>
              <a:rPr kumimoji="1" lang="en-US" altLang="zh-CN" sz="2400">
                <a:solidFill>
                  <a:schemeClr val="folHlink"/>
                </a:solidFill>
              </a:rPr>
              <a:t>2</a:t>
            </a:r>
            <a:r>
              <a:rPr kumimoji="1" lang="en-US" altLang="zh-CN" sz="2400" baseline="30000">
                <a:solidFill>
                  <a:schemeClr val="folHlink"/>
                </a:solidFill>
              </a:rPr>
              <a:t>4</a:t>
            </a:r>
            <a:r>
              <a:rPr kumimoji="1" lang="en-US" altLang="zh-CN" sz="2400"/>
              <a:t>+1×</a:t>
            </a:r>
            <a:r>
              <a:rPr kumimoji="1" lang="en-US" altLang="zh-CN" sz="2400">
                <a:solidFill>
                  <a:schemeClr val="folHlink"/>
                </a:solidFill>
              </a:rPr>
              <a:t>2</a:t>
            </a:r>
            <a:r>
              <a:rPr kumimoji="1" lang="en-US" altLang="zh-CN" sz="2400" baseline="30000">
                <a:solidFill>
                  <a:schemeClr val="folHlink"/>
                </a:solidFill>
              </a:rPr>
              <a:t>3</a:t>
            </a:r>
            <a:r>
              <a:rPr kumimoji="1" lang="en-US" altLang="zh-CN" sz="2400"/>
              <a:t>+1×</a:t>
            </a:r>
            <a:r>
              <a:rPr kumimoji="1" lang="en-US" altLang="zh-CN" sz="2400">
                <a:solidFill>
                  <a:schemeClr val="folHlink"/>
                </a:solidFill>
              </a:rPr>
              <a:t>2</a:t>
            </a:r>
            <a:r>
              <a:rPr kumimoji="1" lang="en-US" altLang="zh-CN" sz="2400" baseline="30000">
                <a:solidFill>
                  <a:schemeClr val="folHlink"/>
                </a:solidFill>
              </a:rPr>
              <a:t>2</a:t>
            </a:r>
            <a:r>
              <a:rPr kumimoji="1" lang="en-US" altLang="zh-CN" sz="2400"/>
              <a:t>+0×</a:t>
            </a:r>
            <a:r>
              <a:rPr kumimoji="1" lang="en-US" altLang="zh-CN" sz="2400">
                <a:solidFill>
                  <a:schemeClr val="folHlink"/>
                </a:solidFill>
              </a:rPr>
              <a:t>2</a:t>
            </a:r>
            <a:r>
              <a:rPr kumimoji="1" lang="en-US" altLang="zh-CN" sz="2400" baseline="30000">
                <a:solidFill>
                  <a:schemeClr val="folHlink"/>
                </a:solidFill>
              </a:rPr>
              <a:t>1</a:t>
            </a:r>
            <a:r>
              <a:rPr kumimoji="1" lang="en-US" altLang="zh-CN" sz="2400"/>
              <a:t>+1×</a:t>
            </a:r>
            <a:r>
              <a:rPr kumimoji="1" lang="en-US" altLang="zh-CN" sz="2400">
                <a:solidFill>
                  <a:schemeClr val="folHlink"/>
                </a:solidFill>
              </a:rPr>
              <a:t>2</a:t>
            </a:r>
            <a:r>
              <a:rPr kumimoji="1" lang="en-US" altLang="zh-CN" sz="2400" baseline="30000">
                <a:solidFill>
                  <a:schemeClr val="folHlink"/>
                </a:solidFill>
              </a:rPr>
              <a:t>0</a:t>
            </a:r>
            <a:r>
              <a:rPr kumimoji="1" lang="en-US" altLang="zh-CN" sz="2400"/>
              <a:t>=29</a:t>
            </a:r>
            <a:endParaRPr lang="en-US" altLang="zh-CN" sz="2400"/>
          </a:p>
          <a:p>
            <a:pPr eaLnBrk="1" hangingPunct="1">
              <a:lnSpc>
                <a:spcPct val="90000"/>
              </a:lnSpc>
              <a:defRPr/>
            </a:pPr>
            <a:endParaRPr lang="en-US" altLang="zh-CN" sz="2800" smtClean="0"/>
          </a:p>
          <a:p>
            <a:pPr eaLnBrk="1" hangingPunct="1">
              <a:lnSpc>
                <a:spcPct val="90000"/>
              </a:lnSpc>
              <a:defRPr/>
            </a:pPr>
            <a:r>
              <a:rPr lang="zh-CN" altLang="en-US" sz="2800" smtClean="0"/>
              <a:t>二进制小数转成十进制</a:t>
            </a:r>
          </a:p>
          <a:p>
            <a:pPr lvl="1" eaLnBrk="1" hangingPunct="1">
              <a:lnSpc>
                <a:spcPct val="90000"/>
              </a:lnSpc>
              <a:defRPr/>
            </a:pPr>
            <a:r>
              <a:rPr lang="en-US" altLang="zh-CN" sz="2400" smtClean="0"/>
              <a:t>(0.1101)</a:t>
            </a:r>
            <a:r>
              <a:rPr lang="en-US" altLang="zh-CN" sz="2400" baseline="-25000" smtClean="0"/>
              <a:t>2</a:t>
            </a:r>
            <a:r>
              <a:rPr lang="en-US" altLang="zh-CN" sz="2400" smtClean="0"/>
              <a:t>=1×</a:t>
            </a:r>
            <a:r>
              <a:rPr lang="en-US" altLang="zh-CN" sz="2400" smtClean="0">
                <a:solidFill>
                  <a:schemeClr val="folHlink"/>
                </a:solidFill>
              </a:rPr>
              <a:t>2</a:t>
            </a:r>
            <a:r>
              <a:rPr lang="en-US" altLang="zh-CN" sz="2400" baseline="30000" smtClean="0">
                <a:solidFill>
                  <a:schemeClr val="folHlink"/>
                </a:solidFill>
              </a:rPr>
              <a:t>-1</a:t>
            </a:r>
            <a:r>
              <a:rPr lang="en-US" altLang="zh-CN" sz="2400" smtClean="0"/>
              <a:t>+1×</a:t>
            </a:r>
            <a:r>
              <a:rPr lang="en-US" altLang="zh-CN" sz="2400" smtClean="0">
                <a:solidFill>
                  <a:schemeClr val="folHlink"/>
                </a:solidFill>
              </a:rPr>
              <a:t>2</a:t>
            </a:r>
            <a:r>
              <a:rPr lang="en-US" altLang="zh-CN" sz="2400" baseline="30000" smtClean="0">
                <a:solidFill>
                  <a:schemeClr val="folHlink"/>
                </a:solidFill>
              </a:rPr>
              <a:t>-2</a:t>
            </a:r>
            <a:r>
              <a:rPr lang="en-US" altLang="zh-CN" sz="2400" smtClean="0"/>
              <a:t>+0×</a:t>
            </a:r>
            <a:r>
              <a:rPr lang="en-US" altLang="zh-CN" sz="2400" smtClean="0">
                <a:solidFill>
                  <a:schemeClr val="folHlink"/>
                </a:solidFill>
              </a:rPr>
              <a:t>2</a:t>
            </a:r>
            <a:r>
              <a:rPr lang="en-US" altLang="zh-CN" sz="2400" baseline="30000" smtClean="0">
                <a:solidFill>
                  <a:schemeClr val="folHlink"/>
                </a:solidFill>
              </a:rPr>
              <a:t>-3</a:t>
            </a:r>
            <a:r>
              <a:rPr lang="en-US" altLang="zh-CN" sz="2400" smtClean="0"/>
              <a:t>+1×</a:t>
            </a:r>
            <a:r>
              <a:rPr lang="en-US" altLang="zh-CN" sz="2400" smtClean="0">
                <a:solidFill>
                  <a:schemeClr val="folHlink"/>
                </a:solidFill>
              </a:rPr>
              <a:t>2</a:t>
            </a:r>
            <a:r>
              <a:rPr lang="en-US" altLang="zh-CN" sz="2400" baseline="30000" smtClean="0">
                <a:solidFill>
                  <a:schemeClr val="folHlink"/>
                </a:solidFill>
              </a:rPr>
              <a:t>-4</a:t>
            </a:r>
            <a:r>
              <a:rPr lang="en-US" altLang="zh-CN" sz="2400" smtClean="0"/>
              <a:t> =0.8125</a:t>
            </a:r>
          </a:p>
          <a:p>
            <a:pPr eaLnBrk="1" hangingPunct="1">
              <a:lnSpc>
                <a:spcPct val="90000"/>
              </a:lnSpc>
              <a:defRPr/>
            </a:pPr>
            <a:endParaRPr lang="en-US" altLang="zh-CN" sz="2800" smtClean="0"/>
          </a:p>
          <a:p>
            <a:pPr eaLnBrk="1" hangingPunct="1">
              <a:lnSpc>
                <a:spcPct val="90000"/>
              </a:lnSpc>
              <a:defRPr/>
            </a:pPr>
            <a:r>
              <a:rPr lang="zh-CN" altLang="en-US" sz="2800" smtClean="0"/>
              <a:t>十进制</a:t>
            </a:r>
            <a:r>
              <a:rPr lang="zh-CN" altLang="en-US" sz="2800"/>
              <a:t>与八进制和十六进制之间的转换</a:t>
            </a:r>
          </a:p>
          <a:p>
            <a:pPr lvl="1" eaLnBrk="1" hangingPunct="1">
              <a:lnSpc>
                <a:spcPct val="90000"/>
              </a:lnSpc>
              <a:defRPr/>
            </a:pPr>
            <a:r>
              <a:rPr lang="zh-CN" altLang="en-US" sz="2400" smtClean="0"/>
              <a:t>转换</a:t>
            </a:r>
            <a:r>
              <a:rPr lang="zh-CN" altLang="en-US" sz="2400"/>
              <a:t>过程与上述的十进制与二进制之间的转换类似，只要把上面的基数</a:t>
            </a:r>
            <a:r>
              <a:rPr lang="en-US" altLang="zh-CN" sz="2400"/>
              <a:t>2</a:t>
            </a:r>
            <a:r>
              <a:rPr lang="zh-CN" altLang="en-US" sz="2400"/>
              <a:t>改成</a:t>
            </a:r>
            <a:r>
              <a:rPr lang="en-US" altLang="zh-CN" sz="2400"/>
              <a:t>8</a:t>
            </a:r>
            <a:r>
              <a:rPr lang="zh-CN" altLang="en-US" sz="2400"/>
              <a:t>或</a:t>
            </a:r>
            <a:r>
              <a:rPr lang="en-US" altLang="zh-CN" sz="2400" smtClean="0"/>
              <a:t>16</a:t>
            </a:r>
            <a:r>
              <a:rPr lang="zh-CN" altLang="en-US" sz="2400" smtClean="0"/>
              <a:t>。</a:t>
            </a:r>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smtClean="0"/>
              <a:t>二进制与八、十六进制之间的转换</a:t>
            </a:r>
          </a:p>
        </p:txBody>
      </p:sp>
      <p:sp>
        <p:nvSpPr>
          <p:cNvPr id="207875" name="Rectangle 3"/>
          <p:cNvSpPr>
            <a:spLocks noGrp="1" noChangeArrowheads="1"/>
          </p:cNvSpPr>
          <p:nvPr>
            <p:ph idx="1"/>
          </p:nvPr>
        </p:nvSpPr>
        <p:spPr/>
        <p:txBody>
          <a:bodyPr/>
          <a:lstStyle/>
          <a:p>
            <a:pPr eaLnBrk="1" hangingPunct="1">
              <a:buFont typeface="Wingdings" pitchFamily="2" charset="2"/>
              <a:buNone/>
              <a:defRPr/>
            </a:pPr>
            <a:r>
              <a:rPr lang="en-US" altLang="zh-CN" smtClean="0"/>
              <a:t>(11101.1101)</a:t>
            </a:r>
            <a:r>
              <a:rPr lang="en-US" altLang="zh-CN" baseline="-25000" smtClean="0"/>
              <a:t>2</a:t>
            </a:r>
          </a:p>
          <a:p>
            <a:pPr eaLnBrk="1" hangingPunct="1">
              <a:buFont typeface="Wingdings" pitchFamily="2" charset="2"/>
              <a:buNone/>
              <a:defRPr/>
            </a:pPr>
            <a:r>
              <a:rPr lang="en-US" altLang="zh-CN" smtClean="0"/>
              <a:t>= (</a:t>
            </a:r>
            <a:r>
              <a:rPr lang="en-US" altLang="zh-CN" u="sng" smtClean="0"/>
              <a:t>011</a:t>
            </a:r>
            <a:r>
              <a:rPr lang="en-US" altLang="zh-CN" smtClean="0"/>
              <a:t> </a:t>
            </a:r>
            <a:r>
              <a:rPr lang="en-US" altLang="zh-CN" u="sng" smtClean="0"/>
              <a:t>101</a:t>
            </a:r>
            <a:r>
              <a:rPr lang="en-US" altLang="zh-CN" smtClean="0"/>
              <a:t>.</a:t>
            </a:r>
            <a:r>
              <a:rPr lang="en-US" altLang="zh-CN" u="sng" smtClean="0"/>
              <a:t>110</a:t>
            </a:r>
            <a:r>
              <a:rPr lang="en-US" altLang="zh-CN" smtClean="0"/>
              <a:t> </a:t>
            </a:r>
            <a:r>
              <a:rPr lang="en-US" altLang="zh-CN" u="sng" smtClean="0"/>
              <a:t>100</a:t>
            </a:r>
            <a:r>
              <a:rPr lang="en-US" altLang="zh-CN" smtClean="0"/>
              <a:t>)</a:t>
            </a:r>
            <a:r>
              <a:rPr lang="en-US" altLang="zh-CN" baseline="-25000" smtClean="0"/>
              <a:t>2</a:t>
            </a:r>
            <a:r>
              <a:rPr lang="en-US" altLang="zh-CN" smtClean="0"/>
              <a:t> = (35.64)</a:t>
            </a:r>
            <a:r>
              <a:rPr lang="en-US" altLang="zh-CN" baseline="-25000" smtClean="0"/>
              <a:t>8</a:t>
            </a:r>
          </a:p>
          <a:p>
            <a:pPr eaLnBrk="1" hangingPunct="1">
              <a:buFont typeface="Wingdings" pitchFamily="2" charset="2"/>
              <a:buNone/>
              <a:defRPr/>
            </a:pPr>
            <a:r>
              <a:rPr lang="en-US" altLang="zh-CN" smtClean="0"/>
              <a:t>= (</a:t>
            </a:r>
            <a:r>
              <a:rPr lang="en-US" altLang="zh-CN" u="sng" smtClean="0"/>
              <a:t>0001</a:t>
            </a:r>
            <a:r>
              <a:rPr lang="en-US" altLang="zh-CN" smtClean="0"/>
              <a:t> </a:t>
            </a:r>
            <a:r>
              <a:rPr lang="en-US" altLang="zh-CN" u="sng" smtClean="0"/>
              <a:t>1101</a:t>
            </a:r>
            <a:r>
              <a:rPr lang="en-US" altLang="zh-CN" smtClean="0"/>
              <a:t>.</a:t>
            </a:r>
            <a:r>
              <a:rPr lang="en-US" altLang="zh-CN" u="sng" smtClean="0"/>
              <a:t>1101</a:t>
            </a:r>
            <a:r>
              <a:rPr lang="en-US" altLang="zh-CN" smtClean="0"/>
              <a:t>)</a:t>
            </a:r>
            <a:r>
              <a:rPr lang="en-US" altLang="zh-CN" baseline="-25000" smtClean="0"/>
              <a:t>2</a:t>
            </a:r>
            <a:r>
              <a:rPr lang="en-US" altLang="zh-CN" smtClean="0"/>
              <a:t> = (1D.D)</a:t>
            </a:r>
            <a:r>
              <a:rPr lang="en-US" altLang="zh-CN" baseline="-25000" smtClean="0"/>
              <a:t>16</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主要内容</a:t>
            </a:r>
          </a:p>
        </p:txBody>
      </p:sp>
      <p:sp>
        <p:nvSpPr>
          <p:cNvPr id="183299" name="Rectangle 3"/>
          <p:cNvSpPr>
            <a:spLocks noGrp="1" noChangeArrowheads="1"/>
          </p:cNvSpPr>
          <p:nvPr>
            <p:ph idx="1"/>
          </p:nvPr>
        </p:nvSpPr>
        <p:spPr/>
        <p:txBody>
          <a:bodyPr/>
          <a:lstStyle/>
          <a:p>
            <a:pPr eaLnBrk="1" hangingPunct="1">
              <a:defRPr/>
            </a:pPr>
            <a:r>
              <a:rPr lang="en-US" altLang="zh-CN" smtClean="0"/>
              <a:t> </a:t>
            </a:r>
            <a:r>
              <a:rPr lang="zh-CN" altLang="en-US" smtClean="0"/>
              <a:t>计算机的工作模型 </a:t>
            </a:r>
          </a:p>
          <a:p>
            <a:pPr eaLnBrk="1" hangingPunct="1">
              <a:defRPr/>
            </a:pPr>
            <a:r>
              <a:rPr lang="zh-CN" altLang="en-US" smtClean="0"/>
              <a:t> 程序设计范型</a:t>
            </a:r>
          </a:p>
          <a:p>
            <a:pPr eaLnBrk="1" hangingPunct="1">
              <a:defRPr/>
            </a:pPr>
            <a:r>
              <a:rPr lang="zh-CN" altLang="en-US" smtClean="0"/>
              <a:t> 程序设计步骤</a:t>
            </a:r>
          </a:p>
          <a:p>
            <a:pPr eaLnBrk="1" hangingPunct="1">
              <a:defRPr/>
            </a:pPr>
            <a:r>
              <a:rPr lang="zh-CN" altLang="en-US" smtClean="0"/>
              <a:t> 程序设计语言</a:t>
            </a:r>
          </a:p>
          <a:p>
            <a:pPr eaLnBrk="1" hangingPunct="1">
              <a:defRPr/>
            </a:pPr>
            <a:r>
              <a:rPr lang="zh-CN" altLang="en-US" smtClean="0"/>
              <a:t> </a:t>
            </a:r>
            <a:r>
              <a:rPr lang="en-US" altLang="zh-CN" smtClean="0"/>
              <a:t>C++</a:t>
            </a:r>
            <a:r>
              <a:rPr lang="zh-CN" altLang="en-US" smtClean="0"/>
              <a:t>语言及其开发环境概述</a:t>
            </a:r>
          </a:p>
          <a:p>
            <a:pPr eaLnBrk="1" hangingPunct="1">
              <a:defRPr/>
            </a:pPr>
            <a:r>
              <a:rPr lang="zh-CN" altLang="en-US" smtClean="0"/>
              <a:t> </a:t>
            </a:r>
            <a:r>
              <a:rPr lang="en-US" altLang="zh-CN" smtClean="0"/>
              <a:t>C++</a:t>
            </a:r>
            <a:r>
              <a:rPr lang="zh-CN" altLang="en-US" smtClean="0"/>
              <a:t>语言的词法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smtClean="0"/>
              <a:t>整数的内部表示</a:t>
            </a:r>
          </a:p>
        </p:txBody>
      </p:sp>
      <p:sp>
        <p:nvSpPr>
          <p:cNvPr id="285698" name="Rectangle 2"/>
          <p:cNvSpPr>
            <a:spLocks noGrp="1" noChangeArrowheads="1"/>
          </p:cNvSpPr>
          <p:nvPr>
            <p:ph idx="1"/>
          </p:nvPr>
        </p:nvSpPr>
        <p:spPr>
          <a:xfrm>
            <a:off x="250825" y="1557338"/>
            <a:ext cx="8604250" cy="5300662"/>
          </a:xfrm>
        </p:spPr>
        <p:txBody>
          <a:bodyPr/>
          <a:lstStyle/>
          <a:p>
            <a:pPr marL="354013" indent="-354013" eaLnBrk="1" hangingPunct="1">
              <a:defRPr/>
            </a:pPr>
            <a:r>
              <a:rPr lang="zh-CN" altLang="en-US" smtClean="0"/>
              <a:t>整数在计算机内部通常用</a:t>
            </a:r>
            <a:r>
              <a:rPr lang="en-US" altLang="zh-CN" smtClean="0">
                <a:solidFill>
                  <a:schemeClr val="folHlink"/>
                </a:solidFill>
              </a:rPr>
              <a:t>2</a:t>
            </a:r>
            <a:r>
              <a:rPr lang="zh-CN" altLang="en-US" smtClean="0">
                <a:solidFill>
                  <a:schemeClr val="folHlink"/>
                </a:solidFill>
              </a:rPr>
              <a:t>的补码</a:t>
            </a:r>
            <a:r>
              <a:rPr lang="zh-CN" altLang="en-US" smtClean="0"/>
              <a:t>表示：</a:t>
            </a:r>
          </a:p>
          <a:p>
            <a:pPr marL="1076325" lvl="1" indent="-273050" eaLnBrk="1" hangingPunct="1">
              <a:defRPr/>
            </a:pPr>
            <a:r>
              <a:rPr lang="zh-CN" altLang="en-US" smtClean="0"/>
              <a:t>正整数的补码为它的二进制原码表示</a:t>
            </a:r>
          </a:p>
          <a:p>
            <a:pPr marL="1076325" lvl="1" indent="-273050" eaLnBrk="1" hangingPunct="1">
              <a:defRPr/>
            </a:pPr>
            <a:r>
              <a:rPr lang="zh-CN" altLang="en-US" smtClean="0"/>
              <a:t>负整数的补码为把相应正整数的二进制表示中各个二进制位取反后得到的整数加</a:t>
            </a:r>
            <a:r>
              <a:rPr lang="en-US" altLang="zh-CN" smtClean="0"/>
              <a:t>1</a:t>
            </a:r>
          </a:p>
          <a:p>
            <a:pPr marL="354013" indent="-354013" eaLnBrk="1" hangingPunct="1">
              <a:defRPr/>
            </a:pPr>
            <a:r>
              <a:rPr lang="zh-CN" altLang="en-US" smtClean="0"/>
              <a:t>例如：如果用一个字节存储整数，则，</a:t>
            </a:r>
          </a:p>
          <a:p>
            <a:pPr marL="1076325" lvl="1" indent="-273050" eaLnBrk="1" hangingPunct="1">
              <a:defRPr/>
            </a:pPr>
            <a:r>
              <a:rPr lang="en-US" altLang="zh-CN" smtClean="0"/>
              <a:t>12</a:t>
            </a:r>
            <a:r>
              <a:rPr lang="zh-CN" altLang="en-US" smtClean="0"/>
              <a:t>的补码为： </a:t>
            </a:r>
            <a:r>
              <a:rPr lang="en-US" altLang="zh-CN" smtClean="0"/>
              <a:t>00001100</a:t>
            </a:r>
          </a:p>
          <a:p>
            <a:pPr marL="1076325" lvl="1" indent="-273050" eaLnBrk="1" hangingPunct="1">
              <a:defRPr/>
            </a:pPr>
            <a:r>
              <a:rPr lang="en-US" altLang="zh-CN" smtClean="0"/>
              <a:t>-12</a:t>
            </a:r>
            <a:r>
              <a:rPr lang="zh-CN" altLang="en-US" smtClean="0"/>
              <a:t>的补码为：</a:t>
            </a:r>
            <a:r>
              <a:rPr lang="en-US" altLang="zh-CN" smtClean="0"/>
              <a:t>11110100</a:t>
            </a:r>
          </a:p>
          <a:p>
            <a:pPr marL="354013" indent="-354013" eaLnBrk="1" hangingPunct="1">
              <a:defRPr/>
            </a:pPr>
            <a:r>
              <a:rPr lang="zh-CN" altLang="en-US" smtClean="0"/>
              <a:t>对于由</a:t>
            </a:r>
            <a:r>
              <a:rPr lang="en-US" altLang="zh-CN" smtClean="0"/>
              <a:t>n</a:t>
            </a:r>
            <a:r>
              <a:rPr lang="zh-CN" altLang="en-US" smtClean="0"/>
              <a:t>个二进位构成的补码，它能表示的整数范围是：</a:t>
            </a:r>
            <a:r>
              <a:rPr lang="en-US" altLang="zh-CN" smtClean="0"/>
              <a:t>-2</a:t>
            </a:r>
            <a:r>
              <a:rPr lang="en-US" altLang="zh-CN" baseline="30000" smtClean="0"/>
              <a:t>n-1</a:t>
            </a:r>
            <a:r>
              <a:rPr lang="zh-CN" altLang="en-US" smtClean="0"/>
              <a:t>～</a:t>
            </a:r>
            <a:r>
              <a:rPr lang="en-US" altLang="zh-CN" smtClean="0"/>
              <a:t>2</a:t>
            </a:r>
            <a:r>
              <a:rPr lang="en-US" altLang="zh-CN" baseline="30000" smtClean="0"/>
              <a:t>n-1</a:t>
            </a:r>
            <a:r>
              <a:rPr lang="en-US" altLang="zh-CN" smtClean="0"/>
              <a:t>-1</a:t>
            </a:r>
            <a:r>
              <a:rPr lang="zh-CN" alt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idx="1"/>
          </p:nvPr>
        </p:nvSpPr>
        <p:spPr>
          <a:xfrm>
            <a:off x="457200" y="981075"/>
            <a:ext cx="8229600" cy="1727200"/>
          </a:xfrm>
        </p:spPr>
        <p:txBody>
          <a:bodyPr/>
          <a:lstStyle/>
          <a:p>
            <a:pPr eaLnBrk="1" hangingPunct="1">
              <a:defRPr/>
            </a:pPr>
            <a:r>
              <a:rPr lang="en-US" altLang="zh-CN" dirty="0"/>
              <a:t>CPU</a:t>
            </a:r>
            <a:r>
              <a:rPr lang="zh-CN" altLang="en-US" dirty="0"/>
              <a:t>的整数运算指令一般是针对补码表示来设计的。</a:t>
            </a:r>
            <a:endParaRPr lang="en-US" altLang="zh-CN" dirty="0" smtClean="0"/>
          </a:p>
          <a:p>
            <a:pPr eaLnBrk="1" hangingPunct="1">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smtClean="0"/>
              <a:t>。例如：</a:t>
            </a:r>
          </a:p>
        </p:txBody>
      </p:sp>
      <p:sp>
        <p:nvSpPr>
          <p:cNvPr id="286723" name="Text Box 3"/>
          <p:cNvSpPr txBox="1">
            <a:spLocks noChangeArrowheads="1"/>
          </p:cNvSpPr>
          <p:nvPr/>
        </p:nvSpPr>
        <p:spPr bwMode="auto">
          <a:xfrm>
            <a:off x="53975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5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-2</a:t>
            </a:r>
          </a:p>
          <a:p>
            <a:pPr algn="l">
              <a:defRPr/>
            </a:pPr>
            <a:endParaRPr lang="en-US" altLang="zh-CN" sz="2800">
              <a:effectLst>
                <a:outerShdw blurRad="38100" dist="38100" dir="2700000" algn="tl">
                  <a:srgbClr val="000000"/>
                </a:outerShdw>
              </a:effectLst>
              <a:latin typeface="宋体" pitchFamily="2" charset="-122"/>
              <a:ea typeface="宋体" pitchFamily="2" charset="-122"/>
            </a:endParaRPr>
          </a:p>
          <a:p>
            <a:pPr algn="l">
              <a:defRPr/>
            </a:pPr>
            <a:r>
              <a:rPr lang="en-US" altLang="zh-CN" sz="2800">
                <a:effectLst>
                  <a:outerShdw blurRad="38100" dist="38100" dir="2700000" algn="tl">
                    <a:srgbClr val="000000"/>
                  </a:outerShdw>
                </a:effectLst>
                <a:latin typeface="宋体" pitchFamily="2" charset="-122"/>
                <a:ea typeface="宋体" pitchFamily="2" charset="-122"/>
              </a:rPr>
              <a:t>  00000101  (5</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+ 11111110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a:t>
            </a:r>
            <a:r>
              <a:rPr lang="en-US" altLang="zh-CN" sz="2800" u="sng">
                <a:effectLst>
                  <a:outerShdw blurRad="38100" dist="38100" dir="2700000" algn="tl">
                    <a:srgbClr val="000000"/>
                  </a:outerShdw>
                </a:effectLst>
                <a:latin typeface="宋体" pitchFamily="2" charset="-122"/>
                <a:ea typeface="宋体" pitchFamily="2" charset="-122"/>
              </a:rPr>
              <a:t>1</a:t>
            </a:r>
            <a:r>
              <a:rPr lang="en-US" altLang="zh-CN" sz="2800">
                <a:effectLst>
                  <a:outerShdw blurRad="38100" dist="38100" dir="2700000" algn="tl">
                    <a:srgbClr val="000000"/>
                  </a:outerShdw>
                </a:effectLst>
                <a:latin typeface="宋体" pitchFamily="2" charset="-122"/>
                <a:ea typeface="宋体" pitchFamily="2" charset="-122"/>
              </a:rPr>
              <a:t>00000011  (3)</a:t>
            </a:r>
          </a:p>
        </p:txBody>
      </p:sp>
      <p:sp>
        <p:nvSpPr>
          <p:cNvPr id="23556" name="Line 4"/>
          <p:cNvSpPr>
            <a:spLocks noChangeShapeType="1"/>
          </p:cNvSpPr>
          <p:nvPr/>
        </p:nvSpPr>
        <p:spPr bwMode="auto">
          <a:xfrm>
            <a:off x="539750" y="5084763"/>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2 </a:t>
            </a:r>
            <a:r>
              <a:rPr lang="zh-CN" altLang="en-US" sz="2800">
                <a:effectLst>
                  <a:outerShdw blurRad="38100" dist="38100" dir="2700000" algn="tl">
                    <a:srgbClr val="000000"/>
                  </a:outerShdw>
                </a:effectLst>
                <a:latin typeface="宋体" pitchFamily="2" charset="-122"/>
                <a:ea typeface="宋体" pitchFamily="2" charset="-122"/>
              </a:rPr>
              <a:t>减 </a:t>
            </a:r>
            <a:r>
              <a:rPr lang="en-US" altLang="zh-CN" sz="2800">
                <a:effectLst>
                  <a:outerShdw blurRad="38100" dist="38100" dir="2700000" algn="tl">
                    <a:srgbClr val="000000"/>
                  </a:outerShdw>
                </a:effectLst>
                <a:latin typeface="宋体" pitchFamily="2" charset="-122"/>
                <a:ea typeface="宋体" pitchFamily="2" charset="-122"/>
              </a:rPr>
              <a:t>8</a:t>
            </a:r>
          </a:p>
          <a:p>
            <a:pPr algn="l">
              <a:defRPr/>
            </a:pPr>
            <a:r>
              <a:rPr lang="en-US" altLang="zh-CN" sz="2800">
                <a:effectLst>
                  <a:outerShdw blurRad="38100" dist="38100" dir="2700000" algn="tl">
                    <a:srgbClr val="000000"/>
                  </a:outerShdw>
                </a:effectLst>
                <a:latin typeface="宋体" pitchFamily="2" charset="-122"/>
                <a:ea typeface="宋体" pitchFamily="2" charset="-122"/>
              </a:rPr>
              <a:t> = 2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-8 </a:t>
            </a:r>
          </a:p>
          <a:p>
            <a:pPr algn="l">
              <a:defRPr/>
            </a:pPr>
            <a:r>
              <a:rPr lang="en-US" altLang="zh-CN" sz="2800">
                <a:effectLst>
                  <a:outerShdw blurRad="38100" dist="38100" dir="2700000" algn="tl">
                    <a:srgbClr val="000000"/>
                  </a:outerShdw>
                </a:effectLst>
                <a:latin typeface="宋体" pitchFamily="2" charset="-122"/>
                <a:ea typeface="宋体" pitchFamily="2" charset="-122"/>
              </a:rPr>
              <a:t>  00000010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+ 11111000  (-8</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11111010  (-6)</a:t>
            </a:r>
          </a:p>
        </p:txBody>
      </p:sp>
      <p:sp>
        <p:nvSpPr>
          <p:cNvPr id="23558" name="Line 6"/>
          <p:cNvSpPr>
            <a:spLocks noChangeShapeType="1"/>
          </p:cNvSpPr>
          <p:nvPr/>
        </p:nvSpPr>
        <p:spPr bwMode="auto">
          <a:xfrm>
            <a:off x="5005388" y="5084763"/>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实数的内部表示</a:t>
            </a:r>
          </a:p>
        </p:txBody>
      </p:sp>
      <p:sp>
        <p:nvSpPr>
          <p:cNvPr id="287747" name="Rectangle 3"/>
          <p:cNvSpPr>
            <a:spLocks noGrp="1" noChangeArrowheads="1"/>
          </p:cNvSpPr>
          <p:nvPr>
            <p:ph idx="1"/>
          </p:nvPr>
        </p:nvSpPr>
        <p:spPr>
          <a:xfrm>
            <a:off x="179388" y="1268413"/>
            <a:ext cx="8820150" cy="5445125"/>
          </a:xfrm>
        </p:spPr>
        <p:txBody>
          <a:bodyPr/>
          <a:lstStyle/>
          <a:p>
            <a:pPr marL="354013" indent="-354013" eaLnBrk="1" hangingPunct="1">
              <a:defRPr/>
            </a:pPr>
            <a:r>
              <a:rPr lang="zh-CN" altLang="en-US" dirty="0" smtClean="0"/>
              <a:t>在计算机内部，实数表示成：</a:t>
            </a:r>
          </a:p>
          <a:p>
            <a:pPr marL="354013" indent="-354013" eaLnBrk="1" hangingPunct="1">
              <a:buFont typeface="Wingdings" pitchFamily="2" charset="2"/>
              <a:buNone/>
              <a:defRPr/>
            </a:pPr>
            <a:r>
              <a:rPr lang="zh-CN" altLang="en-US" dirty="0" smtClean="0"/>
              <a:t>		</a:t>
            </a:r>
            <a:r>
              <a:rPr lang="en-US" altLang="zh-CN" dirty="0" smtClean="0"/>
              <a:t>a</a:t>
            </a:r>
            <a:r>
              <a:rPr lang="en-GB" altLang="zh-CN" dirty="0" smtClean="0"/>
              <a:t>×</a:t>
            </a:r>
            <a:r>
              <a:rPr lang="en-US" altLang="zh-CN" dirty="0" smtClean="0"/>
              <a:t>2</a:t>
            </a:r>
            <a:r>
              <a:rPr lang="en-US" altLang="zh-CN" baseline="30000" dirty="0" smtClean="0"/>
              <a:t>b</a:t>
            </a:r>
            <a:endParaRPr lang="en-US" altLang="zh-CN" dirty="0" smtClean="0"/>
          </a:p>
          <a:p>
            <a:pPr marL="904875" lvl="1" indent="-371475" eaLnBrk="1" hangingPunct="1">
              <a:defRPr/>
            </a:pPr>
            <a:r>
              <a:rPr lang="en-US" altLang="zh-CN" dirty="0" smtClean="0"/>
              <a:t>a</a:t>
            </a:r>
            <a:r>
              <a:rPr lang="zh-CN" altLang="en-US" dirty="0" smtClean="0"/>
              <a:t>：尾数</a:t>
            </a:r>
            <a:r>
              <a:rPr lang="en-US" altLang="zh-CN" dirty="0" smtClean="0"/>
              <a:t>(Mantissa)</a:t>
            </a:r>
            <a:r>
              <a:rPr lang="zh-CN" altLang="en-US" dirty="0" smtClean="0"/>
              <a:t>，</a:t>
            </a:r>
            <a:r>
              <a:rPr lang="en-US" altLang="zh-CN" dirty="0" smtClean="0"/>
              <a:t>b</a:t>
            </a:r>
            <a:r>
              <a:rPr lang="zh-CN" altLang="en-US" dirty="0" smtClean="0"/>
              <a:t>：指数</a:t>
            </a:r>
            <a:r>
              <a:rPr lang="en-US" altLang="zh-CN" dirty="0" smtClean="0"/>
              <a:t>(Exponent)</a:t>
            </a:r>
            <a:r>
              <a:rPr lang="zh-CN" altLang="en-US" dirty="0" smtClean="0"/>
              <a:t>，它们为某种二进制形式。</a:t>
            </a:r>
          </a:p>
          <a:p>
            <a:pPr marL="904875" lvl="1" indent="-371475" eaLnBrk="1" hangingPunct="1">
              <a:defRPr/>
            </a:pPr>
            <a:r>
              <a:rPr lang="zh-CN" altLang="en-US" dirty="0"/>
              <a:t>计算机内只存储</a:t>
            </a:r>
            <a:r>
              <a:rPr lang="en-US" altLang="zh-CN" dirty="0"/>
              <a:t>a</a:t>
            </a:r>
            <a:r>
              <a:rPr lang="zh-CN" altLang="en-US" dirty="0"/>
              <a:t>和</a:t>
            </a:r>
            <a:r>
              <a:rPr lang="en-US" altLang="zh-CN" dirty="0"/>
              <a:t>b</a:t>
            </a:r>
            <a:r>
              <a:rPr lang="zh-CN" altLang="en-US" dirty="0"/>
              <a:t>。</a:t>
            </a:r>
            <a:r>
              <a:rPr lang="zh-CN" altLang="en-US" dirty="0" smtClean="0"/>
              <a:t>存储实数前首先需要对其进行</a:t>
            </a:r>
            <a:r>
              <a:rPr lang="zh-CN" altLang="en-US" dirty="0" smtClean="0">
                <a:solidFill>
                  <a:schemeClr val="folHlink"/>
                </a:solidFill>
              </a:rPr>
              <a:t>规格化</a:t>
            </a:r>
            <a:r>
              <a:rPr lang="zh-CN" altLang="en-US" dirty="0" smtClean="0"/>
              <a:t>，即把尾数调整为</a:t>
            </a:r>
            <a:r>
              <a:rPr lang="en-US" altLang="zh-CN" dirty="0" smtClean="0"/>
              <a:t>1.xxx...</a:t>
            </a:r>
            <a:r>
              <a:rPr lang="zh-CN" altLang="en-US" dirty="0" smtClean="0"/>
              <a:t>形式，其中的整数位“</a:t>
            </a:r>
            <a:r>
              <a:rPr lang="en-US" altLang="zh-CN" dirty="0" smtClean="0"/>
              <a:t>1”</a:t>
            </a:r>
            <a:r>
              <a:rPr lang="zh-CN" altLang="en-US" dirty="0" smtClean="0"/>
              <a:t>和小数点不存储。例如，</a:t>
            </a:r>
          </a:p>
          <a:p>
            <a:pPr marL="1614488" lvl="2" indent="-358775" eaLnBrk="1" hangingPunct="1">
              <a:defRPr/>
            </a:pPr>
            <a:r>
              <a:rPr lang="zh-CN" altLang="en-US" dirty="0" smtClean="0"/>
              <a:t>对于实数</a:t>
            </a:r>
            <a:r>
              <a:rPr lang="en-US" altLang="zh-CN" dirty="0" smtClean="0"/>
              <a:t>12.5</a:t>
            </a:r>
            <a:r>
              <a:rPr lang="zh-CN" altLang="en-US" dirty="0" smtClean="0"/>
              <a:t>，经过下面的规格化之后，</a:t>
            </a:r>
          </a:p>
          <a:p>
            <a:pPr marL="1614488" lvl="2" indent="-358775" eaLnBrk="1" hangingPunct="1">
              <a:buFont typeface="Wingdings" pitchFamily="2" charset="2"/>
              <a:buNone/>
              <a:defRPr/>
            </a:pPr>
            <a:r>
              <a:rPr lang="zh-CN" altLang="en-US" dirty="0" smtClean="0"/>
              <a:t>	</a:t>
            </a:r>
            <a:r>
              <a:rPr lang="en-US" altLang="zh-CN" dirty="0" smtClean="0"/>
              <a:t>12.5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t>3</a:t>
            </a:r>
            <a:r>
              <a:rPr lang="en-US" altLang="zh-CN" dirty="0" smtClean="0"/>
              <a:t> </a:t>
            </a:r>
          </a:p>
          <a:p>
            <a:pPr marL="1614488" lvl="2" indent="-358775" eaLnBrk="1" hangingPunct="1">
              <a:defRPr/>
            </a:pPr>
            <a:r>
              <a:rPr lang="zh-CN" altLang="en-US" dirty="0" smtClean="0"/>
              <a:t>存储的是：</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（指数，存储时将转化成某种二进制形式）两个部分（参见教材附录</a:t>
            </a:r>
            <a:r>
              <a:rPr lang="en-US" altLang="zh-CN" dirty="0" smtClean="0"/>
              <a:t>B</a:t>
            </a:r>
            <a:r>
              <a:rPr lang="zh-CN" altLang="en-US"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在实数的这种表示中，小数点的位置并不固定，其真正位置要由尾数和指数共同来决定，因此，在计算机中实数常常又称为浮点数（</a:t>
            </a:r>
            <a:r>
              <a:rPr lang="en-US" altLang="zh-CN" dirty="0" smtClean="0"/>
              <a:t>float-point number</a:t>
            </a:r>
            <a:r>
              <a:rPr lang="zh-CN" altLang="en-US" dirty="0" smtClean="0"/>
              <a:t>）。</a:t>
            </a:r>
            <a:endParaRPr lang="en-US" altLang="zh-CN" dirty="0" smtClean="0"/>
          </a:p>
          <a:p>
            <a:pPr>
              <a:defRPr/>
            </a:pPr>
            <a:r>
              <a:rPr lang="en-US" altLang="zh-CN" dirty="0" smtClean="0"/>
              <a:t>CPU</a:t>
            </a:r>
            <a:r>
              <a:rPr lang="zh-CN" altLang="en-US" dirty="0" smtClean="0"/>
              <a:t>的实数运算指令一般是针对浮点表示来设计的。</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smtClean="0"/>
              <a:t>十进制数的另一种二进制表示－－</a:t>
            </a:r>
            <a:r>
              <a:rPr lang="en-US" altLang="zh-CN" sz="3200" smtClean="0"/>
              <a:t>BCD</a:t>
            </a:r>
            <a:r>
              <a:rPr lang="zh-CN" altLang="en-US" sz="3200" smtClean="0"/>
              <a:t>码</a:t>
            </a:r>
          </a:p>
        </p:txBody>
      </p:sp>
      <p:sp>
        <p:nvSpPr>
          <p:cNvPr id="208899" name="Rectangle 3"/>
          <p:cNvSpPr>
            <a:spLocks noGrp="1" noChangeArrowheads="1"/>
          </p:cNvSpPr>
          <p:nvPr>
            <p:ph idx="1"/>
          </p:nvPr>
        </p:nvSpPr>
        <p:spPr>
          <a:xfrm>
            <a:off x="457200" y="1412875"/>
            <a:ext cx="8229600" cy="5257800"/>
          </a:xfrm>
        </p:spPr>
        <p:txBody>
          <a:bodyPr>
            <a:normAutofit fontScale="92500"/>
          </a:bodyPr>
          <a:lstStyle/>
          <a:p>
            <a:pPr defTabSz="939800" eaLnBrk="1" hangingPunct="1">
              <a:tabLst>
                <a:tab pos="2159000" algn="ctr"/>
                <a:tab pos="2959100" algn="ctr"/>
                <a:tab pos="3683000" algn="ctr"/>
              </a:tabLst>
              <a:defRPr/>
            </a:pPr>
            <a:r>
              <a:rPr lang="en-US" altLang="zh-CN" sz="2600" dirty="0" smtClean="0"/>
              <a:t>BCD</a:t>
            </a:r>
            <a:r>
              <a:rPr lang="zh-CN" altLang="en-US" sz="2600" dirty="0" smtClean="0"/>
              <a:t>（</a:t>
            </a:r>
            <a:r>
              <a:rPr lang="en-US" altLang="zh-CN" sz="2600" dirty="0" smtClean="0"/>
              <a:t>Binary Coded Decimal</a:t>
            </a:r>
            <a:r>
              <a:rPr lang="zh-CN" altLang="en-US" sz="2600" smtClean="0"/>
              <a:t>）码是分别</a:t>
            </a:r>
            <a:r>
              <a:rPr lang="zh-CN" altLang="en-US" sz="2600" dirty="0" smtClean="0"/>
              <a:t>对十进制数的每一位用二进制来</a:t>
            </a:r>
            <a:r>
              <a:rPr lang="zh-CN" altLang="en-US" sz="2600" smtClean="0"/>
              <a:t>表示。</a:t>
            </a:r>
            <a:endParaRPr lang="en-US" altLang="zh-CN" sz="2600" smtClean="0"/>
          </a:p>
          <a:p>
            <a:pPr defTabSz="939800" eaLnBrk="1" hangingPunct="1">
              <a:tabLst>
                <a:tab pos="2159000" algn="ctr"/>
                <a:tab pos="2959100" algn="ctr"/>
                <a:tab pos="3683000" algn="ctr"/>
              </a:tabLst>
              <a:defRPr/>
            </a:pPr>
            <a:r>
              <a:rPr lang="en-US" altLang="zh-CN" sz="2600" smtClean="0"/>
              <a:t>BCD</a:t>
            </a:r>
            <a:r>
              <a:rPr lang="zh-CN" altLang="en-US" sz="2600" dirty="0" smtClean="0"/>
              <a:t>码有多种形式，常用的是</a:t>
            </a:r>
            <a:r>
              <a:rPr lang="en-US" altLang="zh-CN" sz="2600" dirty="0" smtClean="0"/>
              <a:t>8421</a:t>
            </a:r>
            <a:r>
              <a:rPr lang="zh-CN" altLang="en-US" sz="2600" dirty="0" smtClean="0"/>
              <a:t>码，每一位十进数码用四位二进数码表示，不允许出现</a:t>
            </a:r>
            <a:r>
              <a:rPr lang="en-US" altLang="zh-CN" sz="2600" dirty="0" smtClean="0"/>
              <a:t>1010</a:t>
            </a:r>
            <a:r>
              <a:rPr lang="zh-CN" altLang="en-US" sz="2600" dirty="0" smtClean="0"/>
              <a:t>～</a:t>
            </a:r>
            <a:r>
              <a:rPr lang="en-US" altLang="zh-CN" sz="2600" dirty="0" smtClean="0"/>
              <a:t>1111</a:t>
            </a:r>
            <a:r>
              <a:rPr lang="zh-CN" altLang="en-US" sz="2600" dirty="0" smtClean="0"/>
              <a:t>六种</a:t>
            </a:r>
            <a:r>
              <a:rPr lang="zh-CN" altLang="en-US" sz="2600" smtClean="0"/>
              <a:t>组合。</a:t>
            </a:r>
          </a:p>
          <a:p>
            <a:pPr lvl="1" defTabSz="939800" eaLnBrk="1" hangingPunct="1">
              <a:buClr>
                <a:srgbClr val="66CCFF"/>
              </a:buClr>
              <a:buFontTx/>
              <a:buNone/>
              <a:tabLst>
                <a:tab pos="2159000" algn="ctr"/>
                <a:tab pos="2959100" algn="ctr"/>
                <a:tab pos="3683000" algn="ctr"/>
              </a:tabLst>
              <a:defRPr/>
            </a:pPr>
            <a:r>
              <a:rPr lang="en-US" altLang="zh-CN" sz="240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smtClean="0">
                <a:latin typeface="Times New Roman" pitchFamily="18" charset="0"/>
              </a:rPr>
              <a:t>1</a:t>
            </a:r>
            <a:r>
              <a:rPr lang="en-US" altLang="zh-CN" sz="2400" dirty="0" smtClean="0">
                <a:latin typeface="Times New Roman" pitchFamily="18" charset="0"/>
              </a:rPr>
              <a:t>	   0001</a:t>
            </a:r>
            <a:r>
              <a:rPr lang="en-US" altLang="zh-CN" sz="2400" smtClean="0">
                <a:latin typeface="Times New Roman" pitchFamily="18" charset="0"/>
              </a:rPr>
              <a:t>	</a:t>
            </a:r>
            <a:r>
              <a:rPr lang="en-US" altLang="zh-CN" sz="2400">
                <a:latin typeface="Times New Roman" pitchFamily="18" charset="0"/>
              </a:rPr>
              <a:t>5	0101</a:t>
            </a:r>
            <a:r>
              <a:rPr lang="en-US" altLang="zh-CN" sz="2400" dirty="0" smtClean="0">
                <a:latin typeface="Times New Roman" pitchFamily="18" charset="0"/>
              </a:rPr>
              <a:t>	</a:t>
            </a:r>
            <a:r>
              <a:rPr lang="en-US" altLang="zh-CN" sz="2400" smtClean="0">
                <a:latin typeface="Times New Roman" pitchFamily="18" charset="0"/>
              </a:rPr>
              <a:t>	9           1001</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smtClean="0">
                <a:latin typeface="Times New Roman" pitchFamily="18" charset="0"/>
              </a:rPr>
              <a:t>2	   0010	</a:t>
            </a:r>
            <a:r>
              <a:rPr lang="en-US" altLang="zh-CN" sz="2400">
                <a:latin typeface="Times New Roman" pitchFamily="18" charset="0"/>
              </a:rPr>
              <a:t>6	0110 </a:t>
            </a:r>
            <a:r>
              <a:rPr lang="en-US" altLang="zh-CN" sz="2400" dirty="0" smtClean="0">
                <a:latin typeface="Times New Roman" pitchFamily="18" charset="0"/>
              </a:rPr>
              <a:t>	</a:t>
            </a:r>
            <a:r>
              <a:rPr lang="en-US" altLang="zh-CN" sz="2400" smtClean="0">
                <a:latin typeface="Times New Roman" pitchFamily="18" charset="0"/>
              </a:rPr>
              <a:t>	</a:t>
            </a:r>
            <a:r>
              <a:rPr lang="en-US" altLang="zh-CN" sz="2400">
                <a:latin typeface="Times New Roman" pitchFamily="18" charset="0"/>
              </a:rPr>
              <a:t>10         0001  0000</a:t>
            </a:r>
            <a:endParaRPr lang="en-US" altLang="zh-CN" sz="240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smtClean="0">
                <a:latin typeface="Times New Roman" pitchFamily="18" charset="0"/>
              </a:rPr>
              <a:t>3	   0011	</a:t>
            </a:r>
            <a:r>
              <a:rPr lang="en-US" altLang="zh-CN" sz="2400">
                <a:latin typeface="Times New Roman" pitchFamily="18" charset="0"/>
              </a:rPr>
              <a:t>7	0111</a:t>
            </a:r>
            <a:r>
              <a:rPr lang="en-US" altLang="zh-CN" sz="2400" dirty="0" smtClean="0">
                <a:latin typeface="Times New Roman" pitchFamily="18" charset="0"/>
              </a:rPr>
              <a:t>		123       0001  </a:t>
            </a:r>
            <a:r>
              <a:rPr lang="en-US" altLang="zh-CN" sz="2400" smtClean="0">
                <a:latin typeface="Times New Roman" pitchFamily="18" charset="0"/>
              </a:rPr>
              <a:t>0010  0011</a:t>
            </a:r>
          </a:p>
          <a:p>
            <a:pPr defTabSz="939800" eaLnBrk="1" hangingPunct="1">
              <a:tabLst>
                <a:tab pos="2159000" algn="ctr"/>
                <a:tab pos="2959100" algn="ctr"/>
                <a:tab pos="3683000" algn="ctr"/>
              </a:tabLst>
              <a:defRPr/>
            </a:pPr>
            <a:r>
              <a:rPr lang="zh-CN" altLang="en-US" sz="2600"/>
              <a:t>小数点和正负号可以采用其它策略来表示，其中一种策略是用不允许在</a:t>
            </a:r>
            <a:r>
              <a:rPr lang="en-US" altLang="zh-CN" sz="2600"/>
              <a:t>BCD</a:t>
            </a:r>
            <a:r>
              <a:rPr lang="zh-CN" altLang="en-US" sz="2600"/>
              <a:t>码中出现的六种组合中的三种来分别表示小数点、正号和负号。例如，如果用</a:t>
            </a:r>
            <a:r>
              <a:rPr lang="en-US" altLang="zh-CN" sz="2600"/>
              <a:t>1011</a:t>
            </a:r>
            <a:r>
              <a:rPr lang="zh-CN" altLang="en-US" sz="2600"/>
              <a:t>表示负号，</a:t>
            </a:r>
            <a:r>
              <a:rPr lang="en-US" altLang="zh-CN" sz="2600"/>
              <a:t>1111</a:t>
            </a:r>
            <a:r>
              <a:rPr lang="zh-CN" altLang="en-US" sz="2600"/>
              <a:t>表示小数点，则，</a:t>
            </a:r>
            <a:r>
              <a:rPr lang="en-US" altLang="zh-CN" sz="2600"/>
              <a:t>-123.4</a:t>
            </a:r>
            <a:r>
              <a:rPr lang="zh-CN" altLang="en-US" sz="2600"/>
              <a:t>可表示成：</a:t>
            </a:r>
            <a:r>
              <a:rPr lang="en-US" altLang="zh-CN" sz="2600"/>
              <a:t>1011 0001 0010 0011 1111 0100</a:t>
            </a:r>
            <a:r>
              <a:rPr lang="zh-CN" altLang="en-US" sz="2600"/>
              <a:t>。</a:t>
            </a:r>
            <a:endParaRPr lang="zh-CN" alt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defTabSz="939800" eaLnBrk="1" hangingPunct="1">
              <a:tabLst>
                <a:tab pos="2159000" algn="ctr"/>
                <a:tab pos="2959100" algn="ctr"/>
                <a:tab pos="3683000" algn="ctr"/>
              </a:tabLst>
              <a:defRPr/>
            </a:pPr>
            <a:r>
              <a:rPr lang="en-US" altLang="zh-CN"/>
              <a:t>BCD</a:t>
            </a:r>
            <a:r>
              <a:rPr lang="zh-CN" altLang="en-US"/>
              <a:t>能表示较长的十进制数以及能用二进制来精确表示十进制</a:t>
            </a:r>
            <a:r>
              <a:rPr lang="zh-CN" altLang="en-US" smtClean="0"/>
              <a:t>小数。</a:t>
            </a:r>
            <a:endParaRPr lang="en-US" altLang="zh-CN" smtClean="0"/>
          </a:p>
          <a:p>
            <a:pPr defTabSz="939800" eaLnBrk="1" hangingPunct="1">
              <a:tabLst>
                <a:tab pos="2159000" algn="ctr"/>
                <a:tab pos="2959100" algn="ctr"/>
                <a:tab pos="3683000" algn="ctr"/>
              </a:tabLst>
              <a:defRPr/>
            </a:pPr>
            <a:r>
              <a:rPr lang="zh-CN" altLang="en-US" smtClean="0"/>
              <a:t>它</a:t>
            </a:r>
            <a:r>
              <a:rPr lang="zh-CN" altLang="en-US"/>
              <a:t>的不足之处在于，</a:t>
            </a:r>
            <a:r>
              <a:rPr lang="en-US" altLang="zh-CN"/>
              <a:t>CPU</a:t>
            </a:r>
            <a:r>
              <a:rPr lang="zh-CN" altLang="en-US"/>
              <a:t>指令一般不能对</a:t>
            </a:r>
            <a:r>
              <a:rPr lang="en-US" altLang="zh-CN"/>
              <a:t>BCD</a:t>
            </a:r>
            <a:r>
              <a:rPr lang="zh-CN" altLang="en-US"/>
              <a:t>码表示的数直接操作，它们需要通过一段程序来完成。</a:t>
            </a:r>
            <a:endParaRPr lang="en-US" altLang="zh-CN" sz="2800">
              <a:latin typeface="Times New Roman" pitchFamily="18" charset="0"/>
            </a:endParaRPr>
          </a:p>
          <a:p>
            <a:pPr defTabSz="939800" eaLnBrk="1" hangingPunct="1">
              <a:tabLst>
                <a:tab pos="2159000" algn="ctr"/>
                <a:tab pos="2959100" algn="ctr"/>
                <a:tab pos="3683000" algn="ctr"/>
              </a:tabLst>
              <a:defRPr/>
            </a:pPr>
            <a:r>
              <a:rPr lang="en-US" altLang="zh-CN"/>
              <a:t>BCD</a:t>
            </a:r>
            <a:r>
              <a:rPr lang="zh-CN" altLang="en-US"/>
              <a:t>码常采用压缩形式存贮：一个字节存放二位</a:t>
            </a:r>
            <a:r>
              <a:rPr lang="en-US" altLang="zh-CN"/>
              <a:t>BCD</a:t>
            </a:r>
            <a:r>
              <a:rPr lang="zh-CN" altLang="en-US"/>
              <a:t>码。</a:t>
            </a:r>
          </a:p>
          <a:p>
            <a:pPr>
              <a:defRPr/>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smtClean="0"/>
              <a:t>程序设计（</a:t>
            </a:r>
            <a:r>
              <a:rPr lang="en-US" altLang="zh-CN" smtClean="0"/>
              <a:t>Programming</a:t>
            </a:r>
            <a:r>
              <a:rPr lang="zh-CN" altLang="en-US" smtClean="0"/>
              <a:t>）</a:t>
            </a:r>
          </a:p>
        </p:txBody>
      </p:sp>
      <p:sp>
        <p:nvSpPr>
          <p:cNvPr id="187395" name="Rectangle 3"/>
          <p:cNvSpPr>
            <a:spLocks noGrp="1" noChangeArrowheads="1"/>
          </p:cNvSpPr>
          <p:nvPr>
            <p:ph idx="1"/>
          </p:nvPr>
        </p:nvSpPr>
        <p:spPr>
          <a:xfrm>
            <a:off x="457200" y="1600200"/>
            <a:ext cx="8229600" cy="4852988"/>
          </a:xfrm>
        </p:spPr>
        <p:txBody>
          <a:bodyPr/>
          <a:lstStyle/>
          <a:p>
            <a:pPr eaLnBrk="1" hangingPunct="1">
              <a:defRPr/>
            </a:pPr>
            <a:r>
              <a:rPr lang="zh-CN" altLang="en-US" smtClean="0"/>
              <a:t>要使得计算机能完成各种任务，就必须为它编写相应的程序。 </a:t>
            </a:r>
          </a:p>
          <a:p>
            <a:pPr eaLnBrk="1" hangingPunct="1">
              <a:defRPr/>
            </a:pPr>
            <a:r>
              <a:rPr lang="zh-CN" altLang="en-US" smtClean="0"/>
              <a:t>简单地说，程序设计就是为计算机编制程序的过程，它涉及：</a:t>
            </a:r>
          </a:p>
          <a:p>
            <a:pPr lvl="1" eaLnBrk="1" hangingPunct="1">
              <a:defRPr/>
            </a:pPr>
            <a:r>
              <a:rPr lang="zh-CN" altLang="en-US" smtClean="0"/>
              <a:t>程序设计方法（包括程序设计范型）</a:t>
            </a:r>
          </a:p>
          <a:p>
            <a:pPr lvl="1" eaLnBrk="1" hangingPunct="1">
              <a:defRPr/>
            </a:pPr>
            <a:r>
              <a:rPr lang="zh-CN" altLang="en-US" smtClean="0"/>
              <a:t>程序设计步骤 </a:t>
            </a:r>
          </a:p>
          <a:p>
            <a:pPr lvl="1" eaLnBrk="1" hangingPunct="1">
              <a:defRPr/>
            </a:pPr>
            <a:r>
              <a:rPr lang="zh-CN" altLang="en-US" smtClean="0"/>
              <a:t>程序设计语言等</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5888"/>
            <a:ext cx="8229600" cy="936625"/>
          </a:xfrm>
        </p:spPr>
        <p:txBody>
          <a:bodyPr/>
          <a:lstStyle/>
          <a:p>
            <a:pPr eaLnBrk="1" hangingPunct="1">
              <a:defRPr/>
            </a:pPr>
            <a:r>
              <a:rPr lang="zh-CN" altLang="en-US" smtClean="0"/>
              <a:t>程序设计范型 </a:t>
            </a:r>
          </a:p>
        </p:txBody>
      </p:sp>
      <p:sp>
        <p:nvSpPr>
          <p:cNvPr id="17411" name="Rectangle 3"/>
          <p:cNvSpPr>
            <a:spLocks noGrp="1" noChangeArrowheads="1"/>
          </p:cNvSpPr>
          <p:nvPr>
            <p:ph idx="1"/>
          </p:nvPr>
        </p:nvSpPr>
        <p:spPr>
          <a:xfrm>
            <a:off x="179388" y="1196975"/>
            <a:ext cx="8964612" cy="5661025"/>
          </a:xfrm>
        </p:spPr>
        <p:txBody>
          <a:bodyPr/>
          <a:lstStyle/>
          <a:p>
            <a:pPr marL="365125" indent="-365125" eaLnBrk="1" hangingPunct="1">
              <a:lnSpc>
                <a:spcPct val="90000"/>
              </a:lnSpc>
              <a:defRPr/>
            </a:pPr>
            <a:r>
              <a:rPr lang="zh-CN" altLang="en-US" smtClean="0"/>
              <a:t>程序设计本质上可归结为：</a:t>
            </a:r>
          </a:p>
          <a:p>
            <a:pPr marL="915988" lvl="1" eaLnBrk="1" hangingPunct="1">
              <a:lnSpc>
                <a:spcPct val="90000"/>
              </a:lnSpc>
              <a:defRPr/>
            </a:pPr>
            <a:r>
              <a:rPr lang="zh-CN" altLang="en-US" smtClean="0">
                <a:solidFill>
                  <a:schemeClr val="folHlink"/>
                </a:solidFill>
              </a:rPr>
              <a:t>数据</a:t>
            </a:r>
            <a:r>
              <a:rPr lang="zh-CN" altLang="en-US" smtClean="0"/>
              <a:t>描述</a:t>
            </a:r>
          </a:p>
          <a:p>
            <a:pPr marL="915988" lvl="1" eaLnBrk="1" hangingPunct="1">
              <a:lnSpc>
                <a:spcPct val="90000"/>
              </a:lnSpc>
              <a:defRPr/>
            </a:pPr>
            <a:r>
              <a:rPr lang="zh-CN" altLang="en-US" smtClean="0">
                <a:solidFill>
                  <a:schemeClr val="folHlink"/>
                </a:solidFill>
              </a:rPr>
              <a:t>数据操作</a:t>
            </a:r>
            <a:r>
              <a:rPr lang="zh-CN" altLang="en-US" smtClean="0"/>
              <a:t>（</a:t>
            </a:r>
            <a:r>
              <a:rPr lang="zh-CN" altLang="en-US" smtClean="0">
                <a:solidFill>
                  <a:schemeClr val="folHlink"/>
                </a:solidFill>
              </a:rPr>
              <a:t>加工</a:t>
            </a:r>
            <a:r>
              <a:rPr lang="zh-CN" altLang="en-US" smtClean="0"/>
              <a:t>）描述</a:t>
            </a:r>
          </a:p>
          <a:p>
            <a:pPr marL="365125" indent="-365125" eaLnBrk="1" hangingPunct="1">
              <a:lnSpc>
                <a:spcPct val="90000"/>
              </a:lnSpc>
              <a:defRPr/>
            </a:pPr>
            <a:r>
              <a:rPr lang="zh-CN" altLang="en-US" smtClean="0"/>
              <a:t>对数据和数据操作之间关系的不同处置就形成了不同的</a:t>
            </a:r>
            <a:r>
              <a:rPr lang="zh-CN" altLang="en-US" smtClean="0">
                <a:solidFill>
                  <a:schemeClr val="folHlink"/>
                </a:solidFill>
              </a:rPr>
              <a:t>程序设计范型</a:t>
            </a:r>
            <a:r>
              <a:rPr lang="zh-CN" altLang="en-US" smtClean="0"/>
              <a:t>（</a:t>
            </a:r>
            <a:r>
              <a:rPr lang="en-US" altLang="zh-CN" smtClean="0"/>
              <a:t>Programming Paradigms</a:t>
            </a:r>
            <a:r>
              <a:rPr lang="zh-CN" altLang="en-US" smtClean="0"/>
              <a:t>）。</a:t>
            </a:r>
          </a:p>
          <a:p>
            <a:pPr marL="365125" indent="-365125" eaLnBrk="1" hangingPunct="1">
              <a:lnSpc>
                <a:spcPct val="90000"/>
              </a:lnSpc>
              <a:defRPr/>
            </a:pPr>
            <a:r>
              <a:rPr lang="zh-CN" altLang="en-US" smtClean="0"/>
              <a:t>典型的程序设计范型有：</a:t>
            </a:r>
          </a:p>
          <a:p>
            <a:pPr marL="915988" lvl="1" eaLnBrk="1" hangingPunct="1">
              <a:lnSpc>
                <a:spcPct val="90000"/>
              </a:lnSpc>
              <a:defRPr/>
            </a:pPr>
            <a:r>
              <a:rPr lang="zh-CN" altLang="en-US" smtClean="0"/>
              <a:t>过程式（面向功能）</a:t>
            </a:r>
          </a:p>
          <a:p>
            <a:pPr marL="915988" lvl="1" eaLnBrk="1" hangingPunct="1">
              <a:lnSpc>
                <a:spcPct val="90000"/>
              </a:lnSpc>
              <a:defRPr/>
            </a:pPr>
            <a:r>
              <a:rPr lang="zh-CN" altLang="en-US" smtClean="0"/>
              <a:t>对象式（面向数据）</a:t>
            </a:r>
          </a:p>
          <a:p>
            <a:pPr marL="915988" lvl="1" eaLnBrk="1" hangingPunct="1">
              <a:lnSpc>
                <a:spcPct val="90000"/>
              </a:lnSpc>
              <a:defRPr/>
            </a:pPr>
            <a:r>
              <a:rPr lang="zh-CN" altLang="en-US" smtClean="0"/>
              <a:t>函数式</a:t>
            </a:r>
          </a:p>
          <a:p>
            <a:pPr marL="915988" lvl="1" eaLnBrk="1" hangingPunct="1">
              <a:lnSpc>
                <a:spcPct val="90000"/>
              </a:lnSpc>
              <a:defRPr/>
            </a:pPr>
            <a:r>
              <a:rPr lang="zh-CN" altLang="en-US" smtClean="0"/>
              <a:t>逻辑式，等</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过程式程序设计</a:t>
            </a:r>
          </a:p>
        </p:txBody>
      </p:sp>
      <p:sp>
        <p:nvSpPr>
          <p:cNvPr id="18435" name="Rectangle 3"/>
          <p:cNvSpPr>
            <a:spLocks noGrp="1" noChangeArrowheads="1"/>
          </p:cNvSpPr>
          <p:nvPr>
            <p:ph idx="1"/>
          </p:nvPr>
        </p:nvSpPr>
        <p:spPr>
          <a:xfrm>
            <a:off x="323850" y="1412875"/>
            <a:ext cx="8604250" cy="5256213"/>
          </a:xfrm>
        </p:spPr>
        <p:txBody>
          <a:bodyPr/>
          <a:lstStyle/>
          <a:p>
            <a:pPr marL="357188" indent="-357188" eaLnBrk="1" hangingPunct="1">
              <a:defRPr/>
            </a:pPr>
            <a:r>
              <a:rPr lang="zh-CN" altLang="en-US" sz="2800" smtClean="0"/>
              <a:t>一种以</a:t>
            </a:r>
            <a:r>
              <a:rPr lang="zh-CN" altLang="en-US" sz="2800" smtClean="0">
                <a:solidFill>
                  <a:schemeClr val="folHlink"/>
                </a:solidFill>
              </a:rPr>
              <a:t>功能</a:t>
            </a:r>
            <a:r>
              <a:rPr lang="zh-CN" altLang="en-US" sz="2800" smtClean="0"/>
              <a:t>为中心、基于</a:t>
            </a:r>
            <a:r>
              <a:rPr lang="zh-CN" altLang="en-US" sz="2800" smtClean="0">
                <a:solidFill>
                  <a:schemeClr val="folHlink"/>
                </a:solidFill>
              </a:rPr>
              <a:t>功能分解</a:t>
            </a:r>
            <a:r>
              <a:rPr lang="zh-CN" altLang="en-US" sz="2800" smtClean="0"/>
              <a:t>的程序设计范型。</a:t>
            </a:r>
          </a:p>
          <a:p>
            <a:pPr marL="357188" indent="-357188" eaLnBrk="1" hangingPunct="1">
              <a:defRPr/>
            </a:pPr>
            <a:r>
              <a:rPr lang="zh-CN" altLang="en-US" sz="2800" smtClean="0"/>
              <a:t>一个过程式程序由一些</a:t>
            </a:r>
            <a:r>
              <a:rPr lang="zh-CN" altLang="en-US" sz="2800" smtClean="0">
                <a:solidFill>
                  <a:schemeClr val="folHlink"/>
                </a:solidFill>
              </a:rPr>
              <a:t>子程序</a:t>
            </a:r>
            <a:r>
              <a:rPr lang="zh-CN" altLang="en-US" sz="2800" smtClean="0"/>
              <a:t>构成，每个子程序对应一个子功能。子程序描述了一系列的操作，它实现了</a:t>
            </a:r>
            <a:r>
              <a:rPr lang="zh-CN" altLang="en-US" sz="2800" smtClean="0">
                <a:solidFill>
                  <a:schemeClr val="folHlink"/>
                </a:solidFill>
              </a:rPr>
              <a:t>功能抽象</a:t>
            </a:r>
            <a:r>
              <a:rPr lang="zh-CN" altLang="en-US" sz="2800" smtClean="0"/>
              <a:t>。</a:t>
            </a:r>
          </a:p>
          <a:p>
            <a:pPr marL="357188" indent="-357188" eaLnBrk="1" hangingPunct="1">
              <a:defRPr/>
            </a:pPr>
            <a:r>
              <a:rPr lang="zh-CN" altLang="en-US" sz="2800" smtClean="0"/>
              <a:t>过程式程序的执行过程体现为一系列的子程序调用。数据处于附属地位，它独立于子程序，在子程序调用时通过参数或全局变量传给子程序使用。</a:t>
            </a:r>
          </a:p>
          <a:p>
            <a:pPr marL="357188" indent="-357188" eaLnBrk="1" hangingPunct="1">
              <a:defRPr/>
            </a:pPr>
            <a:r>
              <a:rPr lang="zh-CN" altLang="en-US" sz="2800" smtClean="0"/>
              <a:t>下面的公式描述了过程式程序设计的本质：</a:t>
            </a:r>
          </a:p>
          <a:p>
            <a:pPr marL="357188" indent="-357188" eaLnBrk="1" hangingPunct="1">
              <a:buFont typeface="Wingdings" pitchFamily="2" charset="2"/>
              <a:buNone/>
              <a:defRPr/>
            </a:pPr>
            <a:endParaRPr lang="zh-CN" altLang="en-US" sz="2800" smtClean="0"/>
          </a:p>
          <a:p>
            <a:pPr marL="357188" indent="-357188" eaLnBrk="1" hangingPunct="1">
              <a:buFont typeface="Wingdings" pitchFamily="2" charset="2"/>
              <a:buNone/>
              <a:defRPr/>
            </a:pPr>
            <a:r>
              <a:rPr lang="zh-CN" altLang="en-US" sz="2800" smtClean="0"/>
              <a:t>		程序 </a:t>
            </a:r>
            <a:r>
              <a:rPr lang="en-US" altLang="zh-CN" sz="2800" smtClean="0"/>
              <a:t>= </a:t>
            </a:r>
            <a:r>
              <a:rPr lang="zh-CN" altLang="en-US" sz="2800" smtClean="0"/>
              <a:t>算法 </a:t>
            </a:r>
            <a:r>
              <a:rPr lang="en-US" altLang="zh-CN" sz="2800" smtClean="0"/>
              <a:t>+ </a:t>
            </a:r>
            <a:r>
              <a:rPr lang="zh-CN" altLang="en-US" sz="2800" smtClean="0"/>
              <a:t>数据结构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对象式（面向对象） 程序设计</a:t>
            </a:r>
          </a:p>
        </p:txBody>
      </p:sp>
      <p:sp>
        <p:nvSpPr>
          <p:cNvPr id="185347" name="Rectangle 3"/>
          <p:cNvSpPr>
            <a:spLocks noGrp="1" noChangeArrowheads="1"/>
          </p:cNvSpPr>
          <p:nvPr>
            <p:ph idx="1"/>
          </p:nvPr>
        </p:nvSpPr>
        <p:spPr>
          <a:xfrm>
            <a:off x="179388" y="1412875"/>
            <a:ext cx="8785225" cy="5256213"/>
          </a:xfrm>
        </p:spPr>
        <p:txBody>
          <a:bodyPr/>
          <a:lstStyle/>
          <a:p>
            <a:pPr marL="357188" indent="-357188" eaLnBrk="1" hangingPunct="1">
              <a:lnSpc>
                <a:spcPct val="90000"/>
              </a:lnSpc>
              <a:defRPr/>
            </a:pPr>
            <a:r>
              <a:rPr lang="zh-CN" altLang="en-US" sz="2800" dirty="0" smtClean="0"/>
              <a:t>一种以</a:t>
            </a:r>
            <a:r>
              <a:rPr lang="zh-CN" altLang="en-US" sz="2800" dirty="0" smtClean="0">
                <a:solidFill>
                  <a:schemeClr val="folHlink"/>
                </a:solidFill>
              </a:rPr>
              <a:t>数据</a:t>
            </a:r>
            <a:r>
              <a:rPr lang="zh-CN" altLang="en-US" sz="2800" dirty="0" smtClean="0"/>
              <a:t>为中心、基于</a:t>
            </a:r>
            <a:r>
              <a:rPr lang="zh-CN" altLang="en-US" sz="2800" dirty="0" smtClean="0">
                <a:solidFill>
                  <a:schemeClr val="folHlink"/>
                </a:solidFill>
              </a:rPr>
              <a:t>数据抽象</a:t>
            </a:r>
            <a:r>
              <a:rPr lang="zh-CN" altLang="en-US" sz="2800" dirty="0" smtClean="0"/>
              <a:t>的程序设计范型，通常称为</a:t>
            </a:r>
            <a:r>
              <a:rPr lang="zh-CN" altLang="en-US" sz="2800" dirty="0" smtClean="0">
                <a:solidFill>
                  <a:schemeClr val="folHlink"/>
                </a:solidFill>
              </a:rPr>
              <a:t>面向对象程序设计</a:t>
            </a:r>
            <a:r>
              <a:rPr lang="zh-CN" altLang="en-US" sz="2800" dirty="0" smtClean="0"/>
              <a:t>。</a:t>
            </a:r>
          </a:p>
          <a:p>
            <a:pPr marL="357188" indent="-357188" eaLnBrk="1" hangingPunct="1">
              <a:lnSpc>
                <a:spcPct val="90000"/>
              </a:lnSpc>
              <a:defRPr/>
            </a:pPr>
            <a:r>
              <a:rPr lang="zh-CN" altLang="en-US" sz="2800" dirty="0" smtClean="0"/>
              <a:t>一个面向对象程序由一些</a:t>
            </a:r>
            <a:r>
              <a:rPr lang="zh-CN" altLang="en-US" sz="2800" dirty="0" smtClean="0">
                <a:solidFill>
                  <a:schemeClr val="folHlink"/>
                </a:solidFill>
              </a:rPr>
              <a:t>对象</a:t>
            </a:r>
            <a:r>
              <a:rPr lang="zh-CN" altLang="en-US" sz="2800" dirty="0" smtClean="0"/>
              <a:t>构成，对象是由一些</a:t>
            </a:r>
            <a:r>
              <a:rPr lang="zh-CN" altLang="en-US" sz="2800" dirty="0" smtClean="0">
                <a:solidFill>
                  <a:schemeClr val="folHlink"/>
                </a:solidFill>
              </a:rPr>
              <a:t>数据</a:t>
            </a:r>
            <a:r>
              <a:rPr lang="zh-CN" altLang="en-US" sz="2800" dirty="0" smtClean="0"/>
              <a:t>及可施于这些数据上的</a:t>
            </a:r>
            <a:r>
              <a:rPr lang="zh-CN" altLang="en-US" sz="2800" dirty="0" smtClean="0">
                <a:solidFill>
                  <a:schemeClr val="folHlink"/>
                </a:solidFill>
              </a:rPr>
              <a:t>操作</a:t>
            </a:r>
            <a:r>
              <a:rPr lang="zh-CN" altLang="en-US" sz="2800" dirty="0" smtClean="0"/>
              <a:t>所组成的</a:t>
            </a:r>
            <a:r>
              <a:rPr lang="zh-CN" altLang="en-US" sz="2800" dirty="0" smtClean="0">
                <a:solidFill>
                  <a:schemeClr val="folHlink"/>
                </a:solidFill>
              </a:rPr>
              <a:t>封装体</a:t>
            </a:r>
            <a:r>
              <a:rPr lang="zh-CN" altLang="en-US" sz="2800" dirty="0" smtClean="0"/>
              <a:t>，对数据的操作是通过向包含数据的对象发送消息（调用对象提供的操作）来实现。对象的特征由相应的</a:t>
            </a:r>
            <a:r>
              <a:rPr lang="zh-CN" altLang="en-US" sz="2800" dirty="0" smtClean="0">
                <a:solidFill>
                  <a:schemeClr val="folHlink"/>
                </a:solidFill>
              </a:rPr>
              <a:t>类</a:t>
            </a:r>
            <a:r>
              <a:rPr lang="zh-CN" altLang="en-US" sz="2800" dirty="0" smtClean="0"/>
              <a:t>来描述，一个类可以从其它的类</a:t>
            </a:r>
            <a:r>
              <a:rPr lang="zh-CN" altLang="en-US" sz="2800" dirty="0" smtClean="0">
                <a:solidFill>
                  <a:schemeClr val="folHlink"/>
                </a:solidFill>
              </a:rPr>
              <a:t>继承</a:t>
            </a:r>
            <a:r>
              <a:rPr lang="zh-CN" altLang="en-US" sz="2800" dirty="0" smtClean="0"/>
              <a:t>。</a:t>
            </a:r>
          </a:p>
          <a:p>
            <a:pPr marL="357188" indent="-357188" eaLnBrk="1" hangingPunct="1">
              <a:lnSpc>
                <a:spcPct val="90000"/>
              </a:lnSpc>
              <a:defRPr/>
            </a:pPr>
            <a:r>
              <a:rPr lang="zh-CN" altLang="en-US" sz="2800" dirty="0" smtClean="0"/>
              <a:t>面向对象程序的执行过程体现为各个对象之间相互发送和处理</a:t>
            </a:r>
            <a:r>
              <a:rPr lang="zh-CN" altLang="en-US" sz="2800" dirty="0" smtClean="0">
                <a:solidFill>
                  <a:schemeClr val="folHlink"/>
                </a:solidFill>
              </a:rPr>
              <a:t>消息</a:t>
            </a:r>
            <a:r>
              <a:rPr lang="zh-CN" altLang="en-US" sz="2800" dirty="0" smtClean="0"/>
              <a:t>。</a:t>
            </a:r>
          </a:p>
          <a:p>
            <a:pPr marL="357188" indent="-357188" eaLnBrk="1" hangingPunct="1">
              <a:lnSpc>
                <a:spcPct val="90000"/>
              </a:lnSpc>
              <a:buFont typeface="Wingdings" pitchFamily="2" charset="2"/>
              <a:buNone/>
              <a:defRPr/>
            </a:pPr>
            <a:endParaRPr lang="zh-CN" altLang="en-US" sz="2800" dirty="0" smtClean="0"/>
          </a:p>
          <a:p>
            <a:pPr marL="357188" indent="-357188" eaLnBrk="1" hangingPunct="1">
              <a:lnSpc>
                <a:spcPct val="90000"/>
              </a:lnSpc>
              <a:buFont typeface="Wingdings" pitchFamily="2" charset="2"/>
              <a:buNone/>
              <a:defRPr/>
            </a:pPr>
            <a:r>
              <a:rPr lang="zh-CN" altLang="en-US" sz="2800" dirty="0" smtClean="0"/>
              <a:t>		程序 </a:t>
            </a:r>
            <a:r>
              <a:rPr lang="en-US" altLang="zh-CN" sz="2800" dirty="0" smtClean="0"/>
              <a:t>= </a:t>
            </a:r>
            <a:r>
              <a:rPr lang="zh-CN" altLang="en-US" sz="2800" dirty="0" smtClean="0"/>
              <a:t>对象</a:t>
            </a:r>
            <a:r>
              <a:rPr lang="en-US" altLang="zh-CN" sz="2800" dirty="0" smtClean="0"/>
              <a:t>/</a:t>
            </a:r>
            <a:r>
              <a:rPr lang="zh-CN" altLang="en-US" sz="2800" dirty="0" smtClean="0"/>
              <a:t>类 </a:t>
            </a:r>
            <a:r>
              <a:rPr lang="en-US" altLang="zh-CN" sz="2800" dirty="0" smtClean="0"/>
              <a:t>+ </a:t>
            </a:r>
            <a:r>
              <a:rPr lang="zh-CN" altLang="en-US" sz="2800" dirty="0" smtClean="0"/>
              <a:t>对象</a:t>
            </a:r>
            <a:r>
              <a:rPr lang="en-US" altLang="zh-CN" sz="2800" dirty="0" smtClean="0"/>
              <a:t>/</a:t>
            </a:r>
            <a:r>
              <a:rPr lang="zh-CN" altLang="en-US" sz="2800" dirty="0" smtClean="0"/>
              <a:t>类 </a:t>
            </a:r>
            <a:r>
              <a:rPr lang="en-US" altLang="zh-CN" sz="2800" dirty="0" smtClean="0"/>
              <a:t>+ </a:t>
            </a:r>
            <a:r>
              <a:rPr lang="en-US" altLang="zh-CN" sz="2800" dirty="0" smtClean="0">
                <a:latin typeface="Arial"/>
              </a:rPr>
              <a:t>…</a:t>
            </a:r>
            <a:endParaRPr lang="en-US" altLang="zh-CN" sz="2800" dirty="0" smtClean="0"/>
          </a:p>
          <a:p>
            <a:pPr marL="357188" indent="-357188" eaLnBrk="1" hangingPunct="1">
              <a:lnSpc>
                <a:spcPct val="90000"/>
              </a:lnSpc>
              <a:buFont typeface="Wingdings" pitchFamily="2" charset="2"/>
              <a:buNone/>
              <a:defRPr/>
            </a:pPr>
            <a:r>
              <a:rPr lang="en-US" altLang="zh-CN" sz="2800" dirty="0" smtClean="0"/>
              <a:t>		</a:t>
            </a:r>
            <a:r>
              <a:rPr lang="zh-CN" altLang="en-US" sz="2800" dirty="0" smtClean="0"/>
              <a:t>对象</a:t>
            </a:r>
            <a:r>
              <a:rPr lang="en-US" altLang="zh-CN" sz="2800" dirty="0" smtClean="0"/>
              <a:t>/</a:t>
            </a:r>
            <a:r>
              <a:rPr lang="zh-CN" altLang="en-US" sz="2800" dirty="0" smtClean="0"/>
              <a:t>类 </a:t>
            </a:r>
            <a:r>
              <a:rPr lang="en-US" altLang="zh-CN" sz="2800" dirty="0" smtClean="0"/>
              <a:t>= </a:t>
            </a:r>
            <a:r>
              <a:rPr lang="zh-CN" altLang="en-US" sz="2800" dirty="0" smtClean="0"/>
              <a:t>数据 </a:t>
            </a:r>
            <a:r>
              <a:rPr lang="en-US" altLang="zh-CN" sz="2800" dirty="0" smtClean="0"/>
              <a:t>+ </a:t>
            </a:r>
            <a:r>
              <a:rPr lang="zh-CN" altLang="en-US" sz="2800" dirty="0" smtClean="0"/>
              <a:t>操作</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计算机的工作模型 </a:t>
            </a:r>
          </a:p>
        </p:txBody>
      </p:sp>
      <p:sp>
        <p:nvSpPr>
          <p:cNvPr id="4099" name="Rectangle 3"/>
          <p:cNvSpPr>
            <a:spLocks noGrp="1" noChangeArrowheads="1"/>
          </p:cNvSpPr>
          <p:nvPr>
            <p:ph idx="1"/>
          </p:nvPr>
        </p:nvSpPr>
        <p:spPr>
          <a:xfrm>
            <a:off x="503238" y="1555750"/>
            <a:ext cx="8316912" cy="4321175"/>
          </a:xfrm>
        </p:spPr>
        <p:txBody>
          <a:bodyPr>
            <a:normAutofit lnSpcReduction="10000"/>
          </a:bodyPr>
          <a:lstStyle/>
          <a:p>
            <a:pPr eaLnBrk="1" hangingPunct="1">
              <a:defRPr/>
            </a:pPr>
            <a:r>
              <a:rPr lang="en-US" altLang="zh-CN" smtClean="0"/>
              <a:t>1946</a:t>
            </a:r>
            <a:r>
              <a:rPr lang="zh-CN" altLang="en-US" smtClean="0"/>
              <a:t>年出现第一台数字电子计算机</a:t>
            </a:r>
            <a:r>
              <a:rPr lang="en-US" altLang="zh-CN" smtClean="0"/>
              <a:t>ENIAC</a:t>
            </a:r>
          </a:p>
          <a:p>
            <a:pPr eaLnBrk="1" hangingPunct="1">
              <a:defRPr/>
            </a:pPr>
            <a:r>
              <a:rPr lang="zh-CN" altLang="en-US" smtClean="0"/>
              <a:t>一台计算机由两方面构成：</a:t>
            </a:r>
          </a:p>
          <a:p>
            <a:pPr lvl="1" eaLnBrk="1" hangingPunct="1">
              <a:defRPr/>
            </a:pPr>
            <a:r>
              <a:rPr lang="zh-CN" altLang="en-US" smtClean="0">
                <a:solidFill>
                  <a:schemeClr val="folHlink"/>
                </a:solidFill>
              </a:rPr>
              <a:t>硬件</a:t>
            </a:r>
            <a:r>
              <a:rPr lang="zh-CN" altLang="en-US" smtClean="0"/>
              <a:t>：计算机的物理构成，即构成计算机的元器件和设备。 </a:t>
            </a:r>
          </a:p>
          <a:p>
            <a:pPr lvl="1" eaLnBrk="1" hangingPunct="1">
              <a:defRPr/>
            </a:pPr>
            <a:r>
              <a:rPr lang="zh-CN" altLang="en-US" smtClean="0">
                <a:solidFill>
                  <a:schemeClr val="folHlink"/>
                </a:solidFill>
              </a:rPr>
              <a:t>软件</a:t>
            </a:r>
            <a:r>
              <a:rPr lang="zh-CN" altLang="en-US" smtClean="0"/>
              <a:t>：计算机</a:t>
            </a:r>
            <a:r>
              <a:rPr lang="zh-CN" altLang="en-US" smtClean="0">
                <a:solidFill>
                  <a:schemeClr val="folHlink"/>
                </a:solidFill>
              </a:rPr>
              <a:t>程序</a:t>
            </a:r>
            <a:r>
              <a:rPr lang="zh-CN" altLang="en-US" smtClean="0"/>
              <a:t>（</a:t>
            </a:r>
            <a:r>
              <a:rPr lang="zh-CN" altLang="en-US" smtClean="0">
                <a:solidFill>
                  <a:schemeClr val="folHlink"/>
                </a:solidFill>
              </a:rPr>
              <a:t>指令序列</a:t>
            </a:r>
            <a:r>
              <a:rPr lang="zh-CN" altLang="en-US" smtClean="0"/>
              <a:t>）以及相关的</a:t>
            </a:r>
            <a:r>
              <a:rPr lang="zh-CN" altLang="en-US" smtClean="0">
                <a:solidFill>
                  <a:schemeClr val="folHlink"/>
                </a:solidFill>
              </a:rPr>
              <a:t>文档</a:t>
            </a:r>
            <a:r>
              <a:rPr lang="zh-CN" altLang="en-US" smtClean="0"/>
              <a:t>。</a:t>
            </a:r>
          </a:p>
          <a:p>
            <a:pPr eaLnBrk="1" hangingPunct="1">
              <a:defRPr/>
            </a:pPr>
            <a:r>
              <a:rPr lang="zh-CN" altLang="en-US" smtClean="0"/>
              <a:t>硬件为软件提供了</a:t>
            </a:r>
            <a:r>
              <a:rPr lang="zh-CN" altLang="en-US" smtClean="0">
                <a:solidFill>
                  <a:schemeClr val="folHlink"/>
                </a:solidFill>
              </a:rPr>
              <a:t>“表演”</a:t>
            </a:r>
            <a:r>
              <a:rPr lang="zh-CN" altLang="en-US" smtClean="0"/>
              <a:t>的舞台。从某种意义上讲，一台计算机的</a:t>
            </a:r>
            <a:r>
              <a:rPr lang="zh-CN" altLang="en-US" smtClean="0">
                <a:solidFill>
                  <a:schemeClr val="folHlink"/>
                </a:solidFill>
              </a:rPr>
              <a:t>性能</a:t>
            </a:r>
            <a:r>
              <a:rPr lang="zh-CN" altLang="en-US" smtClean="0"/>
              <a:t>主要由硬件决定，而它的</a:t>
            </a:r>
            <a:r>
              <a:rPr lang="zh-CN" altLang="en-US" smtClean="0">
                <a:solidFill>
                  <a:schemeClr val="folHlink"/>
                </a:solidFill>
              </a:rPr>
              <a:t>功能</a:t>
            </a:r>
            <a:r>
              <a:rPr lang="zh-CN" altLang="en-US" smtClean="0"/>
              <a:t>则主要是由软件来提供。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11250"/>
          </a:xfrm>
        </p:spPr>
        <p:txBody>
          <a:bodyPr/>
          <a:lstStyle/>
          <a:p>
            <a:pPr eaLnBrk="1" hangingPunct="1">
              <a:defRPr/>
            </a:pPr>
            <a:r>
              <a:rPr lang="zh-CN" altLang="en-US" smtClean="0"/>
              <a:t>函数式与逻辑式 </a:t>
            </a:r>
          </a:p>
        </p:txBody>
      </p:sp>
      <p:sp>
        <p:nvSpPr>
          <p:cNvPr id="20483" name="Rectangle 3"/>
          <p:cNvSpPr>
            <a:spLocks noGrp="1" noChangeArrowheads="1"/>
          </p:cNvSpPr>
          <p:nvPr>
            <p:ph idx="1"/>
          </p:nvPr>
        </p:nvSpPr>
        <p:spPr>
          <a:xfrm>
            <a:off x="179388" y="1268413"/>
            <a:ext cx="8785225" cy="5589587"/>
          </a:xfrm>
        </p:spPr>
        <p:txBody>
          <a:bodyPr/>
          <a:lstStyle/>
          <a:p>
            <a:pPr eaLnBrk="1" hangingPunct="1">
              <a:defRPr/>
            </a:pPr>
            <a:r>
              <a:rPr lang="zh-CN" altLang="en-US" sz="2800" smtClean="0">
                <a:solidFill>
                  <a:schemeClr val="folHlink"/>
                </a:solidFill>
              </a:rPr>
              <a:t>函数式程序设计</a:t>
            </a:r>
            <a:r>
              <a:rPr lang="zh-CN" altLang="en-US" sz="2800" smtClean="0"/>
              <a:t>是围绕函数来进行的，计算过程体现为一系列的函数应用（</a:t>
            </a:r>
            <a:r>
              <a:rPr lang="en-US" altLang="zh-CN" sz="2800" smtClean="0"/>
              <a:t>Function Application</a:t>
            </a:r>
            <a:r>
              <a:rPr lang="zh-CN" altLang="en-US" sz="2800" smtClean="0"/>
              <a:t>），它基于了递归函数理论和</a:t>
            </a:r>
            <a:r>
              <a:rPr lang="en-US" altLang="zh-CN" sz="2800" smtClean="0"/>
              <a:t>lambda</a:t>
            </a:r>
            <a:r>
              <a:rPr lang="zh-CN" altLang="en-US" sz="2800" smtClean="0"/>
              <a:t>演算，其中，函数也被作为值来看待，即，函数的参数也可以是函数 。</a:t>
            </a:r>
          </a:p>
          <a:p>
            <a:pPr eaLnBrk="1" hangingPunct="1">
              <a:buFont typeface="Wingdings" pitchFamily="2" charset="2"/>
              <a:buNone/>
              <a:defRPr/>
            </a:pPr>
            <a:endParaRPr lang="zh-CN" altLang="en-US" sz="2800" smtClean="0"/>
          </a:p>
          <a:p>
            <a:pPr eaLnBrk="1" hangingPunct="1">
              <a:defRPr/>
            </a:pPr>
            <a:r>
              <a:rPr lang="zh-CN" altLang="en-US" sz="2800" smtClean="0">
                <a:solidFill>
                  <a:schemeClr val="folHlink"/>
                </a:solidFill>
              </a:rPr>
              <a:t>逻辑程序设计</a:t>
            </a:r>
            <a:r>
              <a:rPr lang="zh-CN" altLang="en-US" sz="2800" smtClean="0"/>
              <a:t>是把程序组织成一组事实和一组推理规则，在事实基础上运用推理规则来实施计算，它基于的是谓词演算（</a:t>
            </a:r>
            <a:r>
              <a:rPr lang="en-US" altLang="zh-CN" sz="2800" smtClean="0"/>
              <a:t>Predicate Calculus</a:t>
            </a:r>
            <a:r>
              <a:rPr lang="zh-CN" altLang="en-US" sz="2800" smtClean="0"/>
              <a:t>）。</a:t>
            </a:r>
          </a:p>
          <a:p>
            <a:pPr eaLnBrk="1" hangingPunct="1">
              <a:buFont typeface="Wingdings" pitchFamily="2" charset="2"/>
              <a:buNone/>
              <a:defRPr/>
            </a:pPr>
            <a:endParaRPr lang="zh-CN" altLang="en-US" sz="2800" smtClean="0"/>
          </a:p>
          <a:p>
            <a:pPr eaLnBrk="1" hangingPunct="1">
              <a:defRPr/>
            </a:pPr>
            <a:r>
              <a:rPr lang="zh-CN" altLang="en-US" sz="2800" smtClean="0"/>
              <a:t>上述两种程序设计范型常用于人工智能领域的程序开发。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程序设计步骤</a:t>
            </a:r>
          </a:p>
        </p:txBody>
      </p:sp>
      <p:sp>
        <p:nvSpPr>
          <p:cNvPr id="215043" name="Rectangle 3"/>
          <p:cNvSpPr>
            <a:spLocks noGrp="1" noChangeArrowheads="1"/>
          </p:cNvSpPr>
          <p:nvPr>
            <p:ph idx="1"/>
          </p:nvPr>
        </p:nvSpPr>
        <p:spPr>
          <a:xfrm>
            <a:off x="179388" y="1341438"/>
            <a:ext cx="8785225" cy="5327650"/>
          </a:xfrm>
        </p:spPr>
        <p:txBody>
          <a:bodyPr/>
          <a:lstStyle/>
          <a:p>
            <a:pPr marL="357188" indent="-357188" eaLnBrk="1" hangingPunct="1">
              <a:defRPr/>
            </a:pPr>
            <a:r>
              <a:rPr lang="zh-CN" altLang="en-US" smtClean="0"/>
              <a:t>明确问题 </a:t>
            </a:r>
          </a:p>
          <a:p>
            <a:pPr marL="900113" lvl="1" indent="-271463" eaLnBrk="1" hangingPunct="1">
              <a:defRPr/>
            </a:pPr>
            <a:r>
              <a:rPr lang="zh-CN" altLang="en-US" smtClean="0"/>
              <a:t>搞清楚要解决的问题并给出问题的明确定义，即：做什么？</a:t>
            </a:r>
          </a:p>
          <a:p>
            <a:pPr marL="357188" indent="-357188" eaLnBrk="1" hangingPunct="1">
              <a:defRPr/>
            </a:pPr>
            <a:r>
              <a:rPr lang="zh-CN" altLang="en-US" smtClean="0"/>
              <a:t>系统设计 </a:t>
            </a:r>
          </a:p>
          <a:p>
            <a:pPr marL="900113" lvl="1" indent="-271463" eaLnBrk="1" hangingPunct="1">
              <a:defRPr/>
            </a:pPr>
            <a:r>
              <a:rPr lang="zh-CN" altLang="en-US" smtClean="0"/>
              <a:t>	给出问题的解决方案，即：如何做？主要包括：</a:t>
            </a:r>
          </a:p>
          <a:p>
            <a:pPr marL="1428750" lvl="2" indent="-257175" eaLnBrk="1" hangingPunct="1">
              <a:defRPr/>
            </a:pPr>
            <a:r>
              <a:rPr lang="zh-CN" altLang="en-US" smtClean="0"/>
              <a:t>数据结构的设计</a:t>
            </a:r>
          </a:p>
          <a:p>
            <a:pPr marL="1428750" lvl="2" indent="-257175" eaLnBrk="1" hangingPunct="1">
              <a:defRPr/>
            </a:pPr>
            <a:r>
              <a:rPr lang="zh-CN" altLang="en-US" smtClean="0"/>
              <a:t>算法的设计  </a:t>
            </a:r>
          </a:p>
          <a:p>
            <a:pPr marL="1428750" lvl="2" indent="-257175" eaLnBrk="1" hangingPunct="1">
              <a:defRPr/>
            </a:pPr>
            <a:r>
              <a:rPr lang="zh-CN" altLang="en-US" smtClean="0"/>
              <a:t>如何组织上述两者，属于不同的程序设计范型。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程序设计步骤（续）</a:t>
            </a:r>
          </a:p>
        </p:txBody>
      </p:sp>
      <p:sp>
        <p:nvSpPr>
          <p:cNvPr id="216066" name="Rectangle 2"/>
          <p:cNvSpPr>
            <a:spLocks noGrp="1" noChangeArrowheads="1"/>
          </p:cNvSpPr>
          <p:nvPr>
            <p:ph idx="1"/>
          </p:nvPr>
        </p:nvSpPr>
        <p:spPr>
          <a:xfrm>
            <a:off x="179388" y="1125538"/>
            <a:ext cx="8785225" cy="5616575"/>
          </a:xfrm>
        </p:spPr>
        <p:txBody>
          <a:bodyPr/>
          <a:lstStyle/>
          <a:p>
            <a:pPr eaLnBrk="1" hangingPunct="1">
              <a:lnSpc>
                <a:spcPct val="90000"/>
              </a:lnSpc>
              <a:defRPr/>
            </a:pPr>
            <a:r>
              <a:rPr lang="zh-CN" altLang="en-US" dirty="0" smtClean="0"/>
              <a:t>编程</a:t>
            </a:r>
          </a:p>
          <a:p>
            <a:pPr lvl="1" eaLnBrk="1" hangingPunct="1">
              <a:lnSpc>
                <a:spcPct val="90000"/>
              </a:lnSpc>
              <a:defRPr/>
            </a:pPr>
            <a:r>
              <a:rPr lang="zh-CN" altLang="en-US" dirty="0" smtClean="0"/>
              <a:t>选择用某种语言按系统设计进行编程。</a:t>
            </a:r>
          </a:p>
          <a:p>
            <a:pPr lvl="1" eaLnBrk="1" hangingPunct="1">
              <a:lnSpc>
                <a:spcPct val="90000"/>
              </a:lnSpc>
              <a:defRPr/>
            </a:pPr>
            <a:r>
              <a:rPr lang="zh-CN" altLang="en-US" dirty="0" smtClean="0"/>
              <a:t>良好的编程风格可以通过学习和训练来获得。 </a:t>
            </a:r>
          </a:p>
          <a:p>
            <a:pPr eaLnBrk="1" hangingPunct="1">
              <a:lnSpc>
                <a:spcPct val="90000"/>
              </a:lnSpc>
              <a:defRPr/>
            </a:pPr>
            <a:r>
              <a:rPr lang="zh-CN" altLang="en-US" dirty="0" smtClean="0"/>
              <a:t>测试与调试 </a:t>
            </a:r>
          </a:p>
          <a:p>
            <a:pPr lvl="1" eaLnBrk="1" hangingPunct="1">
              <a:lnSpc>
                <a:spcPct val="90000"/>
              </a:lnSpc>
              <a:defRPr/>
            </a:pPr>
            <a:r>
              <a:rPr lang="zh-CN" altLang="en-US" dirty="0" smtClean="0"/>
              <a:t>程序写好之后，其中可能含有错误。程序的逻辑错误和运行异常错误一般可以通过</a:t>
            </a:r>
            <a:r>
              <a:rPr lang="zh-CN" altLang="en-US" dirty="0" smtClean="0">
                <a:solidFill>
                  <a:schemeClr val="folHlink"/>
                </a:solidFill>
              </a:rPr>
              <a:t>测试</a:t>
            </a:r>
            <a:r>
              <a:rPr lang="zh-CN" altLang="en-US" dirty="0" smtClean="0"/>
              <a:t>（</a:t>
            </a:r>
            <a:r>
              <a:rPr lang="en-US" altLang="zh-CN" dirty="0" smtClean="0"/>
              <a:t>test</a:t>
            </a:r>
            <a:r>
              <a:rPr lang="zh-CN" altLang="en-US" dirty="0" smtClean="0"/>
              <a:t>）来发现。</a:t>
            </a:r>
          </a:p>
          <a:p>
            <a:pPr lvl="1" eaLnBrk="1" hangingPunct="1">
              <a:lnSpc>
                <a:spcPct val="90000"/>
              </a:lnSpc>
              <a:defRPr/>
            </a:pPr>
            <a:r>
              <a:rPr lang="zh-CN" altLang="en-US" dirty="0" smtClean="0"/>
              <a:t>发现错误给错误定位的过程称为</a:t>
            </a:r>
            <a:r>
              <a:rPr lang="zh-CN" altLang="en-US" dirty="0" smtClean="0">
                <a:solidFill>
                  <a:schemeClr val="folHlink"/>
                </a:solidFill>
              </a:rPr>
              <a:t>调试</a:t>
            </a:r>
            <a:r>
              <a:rPr lang="zh-CN" altLang="en-US" dirty="0" smtClean="0"/>
              <a:t>（</a:t>
            </a:r>
            <a:r>
              <a:rPr lang="en-US" altLang="zh-CN" dirty="0" smtClean="0"/>
              <a:t>debug</a:t>
            </a:r>
            <a:r>
              <a:rPr lang="zh-CN" altLang="en-US" dirty="0" smtClean="0"/>
              <a:t>）。 </a:t>
            </a:r>
          </a:p>
          <a:p>
            <a:pPr eaLnBrk="1" hangingPunct="1">
              <a:lnSpc>
                <a:spcPct val="90000"/>
              </a:lnSpc>
              <a:defRPr/>
            </a:pPr>
            <a:r>
              <a:rPr lang="zh-CN" altLang="en-US" dirty="0" smtClean="0"/>
              <a:t>运行维护 </a:t>
            </a:r>
          </a:p>
          <a:p>
            <a:pPr lvl="1" eaLnBrk="1" hangingPunct="1">
              <a:lnSpc>
                <a:spcPct val="90000"/>
              </a:lnSpc>
              <a:defRPr/>
            </a:pPr>
            <a:r>
              <a:rPr lang="zh-CN" altLang="en-US" dirty="0" smtClean="0"/>
              <a:t>所有的测试手段只能发现程序中的错误，而不能证明程序没有错误。</a:t>
            </a:r>
          </a:p>
          <a:p>
            <a:pPr lvl="1" eaLnBrk="1" hangingPunct="1">
              <a:lnSpc>
                <a:spcPct val="90000"/>
              </a:lnSpc>
              <a:defRPr/>
            </a:pPr>
            <a:r>
              <a:rPr lang="zh-CN" altLang="en-US" dirty="0" smtClean="0"/>
              <a:t>在使用中发现错误并改错称为</a:t>
            </a:r>
            <a:r>
              <a:rPr lang="zh-CN" altLang="en-US" dirty="0" smtClean="0">
                <a:solidFill>
                  <a:schemeClr val="folHlink"/>
                </a:solidFill>
              </a:rPr>
              <a:t>维护</a:t>
            </a:r>
            <a:r>
              <a:rPr lang="zh-CN" altLang="en-US"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程序设计语言 </a:t>
            </a:r>
          </a:p>
        </p:txBody>
      </p:sp>
      <p:sp>
        <p:nvSpPr>
          <p:cNvPr id="21507" name="Rectangle 3"/>
          <p:cNvSpPr>
            <a:spLocks noGrp="1" noChangeArrowheads="1"/>
          </p:cNvSpPr>
          <p:nvPr>
            <p:ph idx="1"/>
          </p:nvPr>
        </p:nvSpPr>
        <p:spPr>
          <a:xfrm>
            <a:off x="179388" y="1600200"/>
            <a:ext cx="8785225" cy="5068888"/>
          </a:xfrm>
        </p:spPr>
        <p:txBody>
          <a:bodyPr/>
          <a:lstStyle/>
          <a:p>
            <a:pPr marL="357188" indent="-357188" eaLnBrk="1" hangingPunct="1">
              <a:defRPr/>
            </a:pPr>
            <a:r>
              <a:rPr lang="zh-CN" altLang="en-US" smtClean="0"/>
              <a:t>程序设计的结果必然要用一种能被计算机接受的语言表示出来，即编程实现（</a:t>
            </a:r>
            <a:r>
              <a:rPr lang="en-US" altLang="zh-CN" smtClean="0"/>
              <a:t>Coding</a:t>
            </a:r>
            <a:r>
              <a:rPr lang="zh-CN" altLang="en-US" smtClean="0"/>
              <a:t>）。</a:t>
            </a:r>
          </a:p>
          <a:p>
            <a:pPr marL="357188" indent="-357188" eaLnBrk="1" hangingPunct="1">
              <a:defRPr/>
            </a:pPr>
            <a:r>
              <a:rPr lang="zh-CN" altLang="en-US" smtClean="0"/>
              <a:t>根据与计算机指令系统和人们解决问题所采用的描述语言（如：数学语言）的接近程度，常常把程序语言分为：</a:t>
            </a:r>
          </a:p>
          <a:p>
            <a:pPr marL="823913" lvl="1" eaLnBrk="1" hangingPunct="1">
              <a:defRPr/>
            </a:pPr>
            <a:r>
              <a:rPr lang="zh-CN" altLang="en-US" smtClean="0"/>
              <a:t> 低级语言</a:t>
            </a:r>
          </a:p>
          <a:p>
            <a:pPr marL="823913" lvl="1" eaLnBrk="1" hangingPunct="1">
              <a:defRPr/>
            </a:pPr>
            <a:r>
              <a:rPr lang="zh-CN" altLang="en-US" smtClean="0"/>
              <a:t> 高级语言 </a:t>
            </a:r>
          </a:p>
          <a:p>
            <a:pPr marL="357188" indent="-357188" eaLnBrk="1" hangingPunct="1">
              <a:defRPr/>
            </a:pPr>
            <a:r>
              <a:rPr lang="zh-CN" altLang="en-US" smtClean="0"/>
              <a:t>通常所讲的</a:t>
            </a:r>
            <a:r>
              <a:rPr lang="zh-CN" altLang="en-US" smtClean="0">
                <a:solidFill>
                  <a:schemeClr val="folHlink"/>
                </a:solidFill>
              </a:rPr>
              <a:t>程序设计语言</a:t>
            </a:r>
            <a:r>
              <a:rPr lang="zh-CN" altLang="en-US" smtClean="0"/>
              <a:t>往往指的是高级语言。</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低级语言和高级语言</a:t>
            </a:r>
          </a:p>
        </p:txBody>
      </p:sp>
      <p:sp>
        <p:nvSpPr>
          <p:cNvPr id="22531" name="Rectangle 3"/>
          <p:cNvSpPr>
            <a:spLocks noGrp="1" noChangeArrowheads="1"/>
          </p:cNvSpPr>
          <p:nvPr>
            <p:ph idx="1"/>
          </p:nvPr>
        </p:nvSpPr>
        <p:spPr>
          <a:xfrm>
            <a:off x="179388" y="1557338"/>
            <a:ext cx="8785225" cy="5256212"/>
          </a:xfrm>
        </p:spPr>
        <p:txBody>
          <a:bodyPr/>
          <a:lstStyle/>
          <a:p>
            <a:pPr marL="357188" indent="-357188" eaLnBrk="1" hangingPunct="1">
              <a:defRPr/>
            </a:pPr>
            <a:r>
              <a:rPr lang="zh-CN" altLang="en-US" sz="2800" smtClean="0">
                <a:solidFill>
                  <a:schemeClr val="folHlink"/>
                </a:solidFill>
              </a:rPr>
              <a:t>低级语言</a:t>
            </a:r>
            <a:r>
              <a:rPr lang="zh-CN" altLang="en-US" sz="2800" smtClean="0"/>
              <a:t>：是指特定计算机能够直接理解的语言（或与之直接对应的语言）：</a:t>
            </a:r>
          </a:p>
          <a:p>
            <a:pPr marL="908050" lvl="1" eaLnBrk="1" hangingPunct="1">
              <a:defRPr/>
            </a:pPr>
            <a:r>
              <a:rPr lang="zh-CN" altLang="en-US" sz="2400" smtClean="0">
                <a:solidFill>
                  <a:schemeClr val="folHlink"/>
                </a:solidFill>
              </a:rPr>
              <a:t>机器语言：</a:t>
            </a:r>
            <a:r>
              <a:rPr lang="zh-CN" altLang="en-US" sz="2400" smtClean="0"/>
              <a:t>采用指令编码和数据的存储位置来表示操作以及操作数； </a:t>
            </a:r>
          </a:p>
          <a:p>
            <a:pPr marL="908050" lvl="1" eaLnBrk="1" hangingPunct="1">
              <a:defRPr/>
            </a:pPr>
            <a:r>
              <a:rPr lang="zh-CN" altLang="en-US" sz="2400" smtClean="0">
                <a:solidFill>
                  <a:schemeClr val="folHlink"/>
                </a:solidFill>
              </a:rPr>
              <a:t>汇编语言：</a:t>
            </a:r>
            <a:r>
              <a:rPr lang="zh-CN" altLang="en-US" sz="2400" smtClean="0"/>
              <a:t>是用符号名来表示操作和操作数位置，以增加程序的易读性。需要翻译（</a:t>
            </a:r>
            <a:r>
              <a:rPr lang="zh-CN" altLang="en-US" sz="2400" smtClean="0">
                <a:solidFill>
                  <a:schemeClr val="folHlink"/>
                </a:solidFill>
              </a:rPr>
              <a:t>汇编</a:t>
            </a:r>
            <a:r>
              <a:rPr lang="zh-CN" altLang="en-US" sz="2400" smtClean="0"/>
              <a:t>）成机器语言才能执行。 </a:t>
            </a:r>
          </a:p>
          <a:p>
            <a:pPr marL="357188" indent="-357188" eaLnBrk="1" hangingPunct="1">
              <a:defRPr/>
            </a:pPr>
            <a:r>
              <a:rPr lang="zh-CN" altLang="en-US" sz="2800" smtClean="0">
                <a:solidFill>
                  <a:schemeClr val="folHlink"/>
                </a:solidFill>
              </a:rPr>
              <a:t>高级语言</a:t>
            </a:r>
            <a:r>
              <a:rPr lang="zh-CN" altLang="en-US" sz="2800" smtClean="0"/>
              <a:t>：是指人容易理解和有利于人对解题过程进行描述的程序语言。典型的高级语言有：</a:t>
            </a:r>
          </a:p>
          <a:p>
            <a:pPr marL="908050" lvl="1" eaLnBrk="1" hangingPunct="1">
              <a:defRPr/>
            </a:pPr>
            <a:r>
              <a:rPr lang="en-US" altLang="zh-CN" sz="2400" smtClean="0"/>
              <a:t>FORTRAN</a:t>
            </a:r>
            <a:r>
              <a:rPr lang="zh-CN" altLang="en-US" sz="2400" smtClean="0"/>
              <a:t>、</a:t>
            </a:r>
            <a:r>
              <a:rPr lang="en-US" altLang="zh-CN" sz="2400" smtClean="0"/>
              <a:t>COBOL</a:t>
            </a:r>
            <a:r>
              <a:rPr lang="zh-CN" altLang="en-US" sz="2400" smtClean="0"/>
              <a:t>、</a:t>
            </a:r>
            <a:r>
              <a:rPr lang="en-US" altLang="zh-CN" sz="2400" smtClean="0"/>
              <a:t>Basic</a:t>
            </a:r>
            <a:r>
              <a:rPr lang="zh-CN" altLang="en-US" sz="2400" smtClean="0"/>
              <a:t>、</a:t>
            </a:r>
            <a:r>
              <a:rPr lang="en-US" altLang="zh-CN" sz="2400" smtClean="0"/>
              <a:t>Pascal</a:t>
            </a:r>
            <a:r>
              <a:rPr lang="zh-CN" altLang="en-US" sz="2400" smtClean="0"/>
              <a:t>、</a:t>
            </a:r>
            <a:r>
              <a:rPr lang="en-US" altLang="zh-CN" sz="2400" smtClean="0"/>
              <a:t>C</a:t>
            </a:r>
            <a:r>
              <a:rPr lang="zh-CN" altLang="en-US" sz="2400" smtClean="0"/>
              <a:t>、</a:t>
            </a:r>
            <a:r>
              <a:rPr lang="en-US" altLang="zh-CN" sz="2400" smtClean="0"/>
              <a:t>Ada</a:t>
            </a:r>
            <a:r>
              <a:rPr lang="zh-CN" altLang="en-US" sz="2400" smtClean="0"/>
              <a:t>、</a:t>
            </a:r>
            <a:r>
              <a:rPr lang="en-US" altLang="zh-CN" sz="2400" smtClean="0"/>
              <a:t>Modula-2</a:t>
            </a:r>
            <a:r>
              <a:rPr lang="zh-CN" altLang="en-US" sz="2400" smtClean="0"/>
              <a:t>、</a:t>
            </a:r>
            <a:r>
              <a:rPr lang="en-US" altLang="zh-CN" sz="2400" smtClean="0"/>
              <a:t>Lisp</a:t>
            </a:r>
            <a:r>
              <a:rPr lang="zh-CN" altLang="en-US" sz="2400" smtClean="0"/>
              <a:t>、</a:t>
            </a:r>
            <a:r>
              <a:rPr lang="en-US" altLang="zh-CN" sz="2400" smtClean="0"/>
              <a:t>Prolog</a:t>
            </a:r>
            <a:r>
              <a:rPr lang="zh-CN" altLang="en-US" sz="2400" smtClean="0"/>
              <a:t>、</a:t>
            </a:r>
            <a:r>
              <a:rPr lang="en-US" altLang="zh-CN" sz="2400" smtClean="0"/>
              <a:t>Simula</a:t>
            </a:r>
            <a:r>
              <a:rPr lang="zh-CN" altLang="en-US" sz="2400" smtClean="0"/>
              <a:t>、</a:t>
            </a:r>
            <a:r>
              <a:rPr lang="en-US" altLang="zh-CN" sz="2400" smtClean="0"/>
              <a:t>Smalltalk</a:t>
            </a:r>
            <a:r>
              <a:rPr lang="zh-CN" altLang="en-US" sz="2400" smtClean="0"/>
              <a:t>、</a:t>
            </a:r>
            <a:r>
              <a:rPr lang="en-US" altLang="zh-CN" sz="2400" smtClean="0"/>
              <a:t>C++</a:t>
            </a:r>
            <a:r>
              <a:rPr lang="zh-CN" altLang="en-US" sz="2400" smtClean="0"/>
              <a:t>、</a:t>
            </a:r>
            <a:r>
              <a:rPr lang="en-US" altLang="zh-CN" sz="2400" smtClean="0"/>
              <a:t>Java</a:t>
            </a:r>
            <a:r>
              <a:rPr lang="zh-CN" altLang="en-US" sz="2400" smtClean="0"/>
              <a:t>等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0"/>
            <a:ext cx="8569325" cy="1196975"/>
          </a:xfrm>
        </p:spPr>
        <p:txBody>
          <a:bodyPr/>
          <a:lstStyle/>
          <a:p>
            <a:pPr eaLnBrk="1" hangingPunct="1">
              <a:defRPr/>
            </a:pPr>
            <a:r>
              <a:rPr lang="zh-CN" altLang="en-US" smtClean="0"/>
              <a:t>低级语言与高级语言程序的比较</a:t>
            </a:r>
          </a:p>
        </p:txBody>
      </p:sp>
      <p:sp>
        <p:nvSpPr>
          <p:cNvPr id="24579" name="Rectangle 3"/>
          <p:cNvSpPr>
            <a:spLocks noGrp="1" noChangeArrowheads="1"/>
          </p:cNvSpPr>
          <p:nvPr>
            <p:ph idx="1"/>
          </p:nvPr>
        </p:nvSpPr>
        <p:spPr>
          <a:xfrm>
            <a:off x="179388" y="1341438"/>
            <a:ext cx="8785225" cy="5327650"/>
          </a:xfrm>
        </p:spPr>
        <p:txBody>
          <a:bodyPr/>
          <a:lstStyle/>
          <a:p>
            <a:pPr eaLnBrk="1" hangingPunct="1">
              <a:lnSpc>
                <a:spcPct val="90000"/>
              </a:lnSpc>
              <a:defRPr/>
            </a:pPr>
            <a:r>
              <a:rPr lang="zh-CN" altLang="en-US" smtClean="0"/>
              <a:t>计算</a:t>
            </a:r>
            <a:r>
              <a:rPr lang="en-US" altLang="zh-CN" smtClean="0"/>
              <a:t>r=a+b*c-d</a:t>
            </a:r>
            <a:r>
              <a:rPr lang="zh-CN" altLang="en-US" smtClean="0"/>
              <a:t>的值，</a:t>
            </a:r>
          </a:p>
          <a:p>
            <a:pPr lvl="1" eaLnBrk="1" hangingPunct="1">
              <a:lnSpc>
                <a:spcPct val="90000"/>
              </a:lnSpc>
              <a:defRPr/>
            </a:pPr>
            <a:r>
              <a:rPr lang="zh-CN" altLang="en-US" smtClean="0"/>
              <a:t>用汇编语言可写成：</a:t>
            </a:r>
          </a:p>
          <a:p>
            <a:pPr eaLnBrk="1" hangingPunct="1">
              <a:lnSpc>
                <a:spcPct val="90000"/>
              </a:lnSpc>
              <a:buFont typeface="Wingdings" pitchFamily="2" charset="2"/>
              <a:buNone/>
              <a:defRPr/>
            </a:pPr>
            <a:r>
              <a:rPr lang="zh-CN" altLang="en-US" smtClean="0"/>
              <a:t>		</a:t>
            </a:r>
            <a:r>
              <a:rPr lang="en-US" altLang="zh-CN" smtClean="0"/>
              <a:t>mov ax,b</a:t>
            </a:r>
          </a:p>
          <a:p>
            <a:pPr eaLnBrk="1" hangingPunct="1">
              <a:lnSpc>
                <a:spcPct val="90000"/>
              </a:lnSpc>
              <a:buFont typeface="Wingdings" pitchFamily="2" charset="2"/>
              <a:buNone/>
              <a:defRPr/>
            </a:pPr>
            <a:r>
              <a:rPr lang="en-US" altLang="zh-CN" smtClean="0"/>
              <a:t>		mul ax,c</a:t>
            </a:r>
          </a:p>
          <a:p>
            <a:pPr eaLnBrk="1" hangingPunct="1">
              <a:lnSpc>
                <a:spcPct val="90000"/>
              </a:lnSpc>
              <a:buFont typeface="Wingdings" pitchFamily="2" charset="2"/>
              <a:buNone/>
              <a:defRPr/>
            </a:pPr>
            <a:r>
              <a:rPr lang="en-US" altLang="zh-CN" smtClean="0"/>
              <a:t>		add ax,a</a:t>
            </a:r>
          </a:p>
          <a:p>
            <a:pPr eaLnBrk="1" hangingPunct="1">
              <a:lnSpc>
                <a:spcPct val="90000"/>
              </a:lnSpc>
              <a:buFont typeface="Wingdings" pitchFamily="2" charset="2"/>
              <a:buNone/>
              <a:defRPr/>
            </a:pPr>
            <a:r>
              <a:rPr lang="en-US" altLang="zh-CN" smtClean="0"/>
              <a:t>		sub ax,d</a:t>
            </a:r>
          </a:p>
          <a:p>
            <a:pPr eaLnBrk="1" hangingPunct="1">
              <a:lnSpc>
                <a:spcPct val="90000"/>
              </a:lnSpc>
              <a:buFont typeface="Wingdings" pitchFamily="2" charset="2"/>
              <a:buNone/>
              <a:defRPr/>
            </a:pPr>
            <a:r>
              <a:rPr lang="en-US" altLang="zh-CN" smtClean="0"/>
              <a:t>		mov r,ax</a:t>
            </a:r>
          </a:p>
          <a:p>
            <a:pPr eaLnBrk="1" hangingPunct="1">
              <a:lnSpc>
                <a:spcPct val="90000"/>
              </a:lnSpc>
              <a:buFont typeface="Wingdings" pitchFamily="2" charset="2"/>
              <a:buNone/>
              <a:defRPr/>
            </a:pPr>
            <a:endParaRPr lang="en-US" altLang="zh-CN" smtClean="0"/>
          </a:p>
          <a:p>
            <a:pPr lvl="1" eaLnBrk="1" hangingPunct="1">
              <a:lnSpc>
                <a:spcPct val="90000"/>
              </a:lnSpc>
              <a:defRPr/>
            </a:pPr>
            <a:r>
              <a:rPr lang="zh-CN" altLang="en-US" smtClean="0"/>
              <a:t>用高级语言可写成：</a:t>
            </a:r>
          </a:p>
          <a:p>
            <a:pPr eaLnBrk="1" hangingPunct="1">
              <a:lnSpc>
                <a:spcPct val="90000"/>
              </a:lnSpc>
              <a:buFont typeface="Wingdings" pitchFamily="2" charset="2"/>
              <a:buNone/>
              <a:defRPr/>
            </a:pPr>
            <a:r>
              <a:rPr lang="zh-CN" altLang="en-US" smtClean="0"/>
              <a:t>		</a:t>
            </a:r>
            <a:r>
              <a:rPr lang="en-US" altLang="zh-CN" smtClean="0"/>
              <a:t>r = a+b*c-d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a:xfrm>
            <a:off x="457200" y="727075"/>
            <a:ext cx="8229600" cy="5797550"/>
          </a:xfrm>
        </p:spPr>
        <p:txBody>
          <a:bodyPr/>
          <a:lstStyle/>
          <a:p>
            <a:pPr eaLnBrk="1" hangingPunct="1">
              <a:defRPr/>
            </a:pPr>
            <a:r>
              <a:rPr lang="zh-CN" altLang="en-US" smtClean="0"/>
              <a:t>低级语言的优、缺点</a:t>
            </a:r>
          </a:p>
          <a:p>
            <a:pPr lvl="1" eaLnBrk="1" hangingPunct="1">
              <a:defRPr/>
            </a:pPr>
            <a:r>
              <a:rPr lang="zh-CN" altLang="en-US" smtClean="0"/>
              <a:t>优点：写出的程序效率比较高，包括执行速度快和占用空间少。</a:t>
            </a:r>
          </a:p>
          <a:p>
            <a:pPr lvl="1" eaLnBrk="1" hangingPunct="1">
              <a:defRPr/>
            </a:pPr>
            <a:r>
              <a:rPr lang="zh-CN" altLang="en-US" smtClean="0"/>
              <a:t>缺点：程序难以设计、理解与维护，难以保证程序的正确性。另外，可移植性差。</a:t>
            </a:r>
          </a:p>
          <a:p>
            <a:pPr eaLnBrk="1" hangingPunct="1">
              <a:defRPr/>
            </a:pPr>
            <a:r>
              <a:rPr lang="zh-CN" altLang="en-US" smtClean="0"/>
              <a:t>高级语言的优、缺点</a:t>
            </a:r>
          </a:p>
          <a:p>
            <a:pPr lvl="1" eaLnBrk="1" hangingPunct="1">
              <a:defRPr/>
            </a:pPr>
            <a:r>
              <a:rPr lang="zh-CN" altLang="en-US" smtClean="0"/>
              <a:t>优点：程序容易设计、理解与维护，容易保证程序正确性。可移植性好</a:t>
            </a:r>
          </a:p>
          <a:p>
            <a:pPr lvl="1" eaLnBrk="1" hangingPunct="1">
              <a:defRPr/>
            </a:pPr>
            <a:r>
              <a:rPr lang="zh-CN" altLang="en-US" smtClean="0"/>
              <a:t>缺点：用其编写的程序相对于用低级语言编写的程序效率要低，翻译成的目标代码量较大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813"/>
            <a:ext cx="8229600" cy="698500"/>
          </a:xfrm>
        </p:spPr>
        <p:txBody>
          <a:bodyPr/>
          <a:lstStyle/>
          <a:p>
            <a:pPr eaLnBrk="1" hangingPunct="1">
              <a:defRPr/>
            </a:pPr>
            <a:r>
              <a:rPr lang="zh-CN" altLang="en-US" smtClean="0"/>
              <a:t>高级语言的翻译</a:t>
            </a:r>
          </a:p>
        </p:txBody>
      </p:sp>
      <p:sp>
        <p:nvSpPr>
          <p:cNvPr id="25603" name="Rectangle 3"/>
          <p:cNvSpPr>
            <a:spLocks noGrp="1" noChangeArrowheads="1"/>
          </p:cNvSpPr>
          <p:nvPr>
            <p:ph idx="1"/>
          </p:nvPr>
        </p:nvSpPr>
        <p:spPr>
          <a:xfrm>
            <a:off x="179388" y="1268413"/>
            <a:ext cx="8785225" cy="5329237"/>
          </a:xfrm>
        </p:spPr>
        <p:txBody>
          <a:bodyPr/>
          <a:lstStyle/>
          <a:p>
            <a:pPr marL="357188" indent="-357188" eaLnBrk="1" hangingPunct="1">
              <a:lnSpc>
                <a:spcPct val="90000"/>
              </a:lnSpc>
              <a:defRPr/>
            </a:pPr>
            <a:r>
              <a:rPr lang="zh-CN" altLang="en-US" smtClean="0"/>
              <a:t>用高级语言书写的程序须翻译成机器语言程序才能在计算机上运行。翻译方式有两种：</a:t>
            </a:r>
          </a:p>
          <a:p>
            <a:pPr marL="823913" lvl="1" eaLnBrk="1" hangingPunct="1">
              <a:lnSpc>
                <a:spcPct val="90000"/>
              </a:lnSpc>
              <a:defRPr/>
            </a:pPr>
            <a:r>
              <a:rPr lang="zh-CN" altLang="en-US" smtClean="0">
                <a:solidFill>
                  <a:schemeClr val="folHlink"/>
                </a:solidFill>
              </a:rPr>
              <a:t>编译</a:t>
            </a:r>
          </a:p>
          <a:p>
            <a:pPr marL="1231900" lvl="2" eaLnBrk="1" hangingPunct="1">
              <a:lnSpc>
                <a:spcPct val="90000"/>
              </a:lnSpc>
              <a:defRPr/>
            </a:pPr>
            <a:r>
              <a:rPr lang="zh-CN" altLang="en-US" smtClean="0"/>
              <a:t>把高级语言程序（称为</a:t>
            </a:r>
            <a:r>
              <a:rPr lang="zh-CN" altLang="en-US" smtClean="0">
                <a:solidFill>
                  <a:schemeClr val="folHlink"/>
                </a:solidFill>
              </a:rPr>
              <a:t>源程序</a:t>
            </a:r>
            <a:r>
              <a:rPr lang="zh-CN" altLang="en-US" smtClean="0"/>
              <a:t>）首先翻译成功能上等价的机器语言程序（称为</a:t>
            </a:r>
            <a:r>
              <a:rPr lang="zh-CN" altLang="en-US" smtClean="0">
                <a:solidFill>
                  <a:schemeClr val="folHlink"/>
                </a:solidFill>
              </a:rPr>
              <a:t>目标代码程序</a:t>
            </a:r>
            <a:r>
              <a:rPr lang="zh-CN" altLang="en-US" smtClean="0"/>
              <a:t>）或汇编语言程序（再通过汇编程序把它翻译成目标代码程序），然后执行目标代码程序。</a:t>
            </a:r>
          </a:p>
          <a:p>
            <a:pPr marL="1231900" lvl="2" eaLnBrk="1" hangingPunct="1">
              <a:lnSpc>
                <a:spcPct val="90000"/>
              </a:lnSpc>
              <a:defRPr/>
            </a:pPr>
            <a:r>
              <a:rPr lang="zh-CN" altLang="en-US" smtClean="0"/>
              <a:t>在目标代码程序的执行中不再需要源程序。</a:t>
            </a:r>
          </a:p>
          <a:p>
            <a:pPr marL="823913" lvl="1" eaLnBrk="1" hangingPunct="1">
              <a:lnSpc>
                <a:spcPct val="90000"/>
              </a:lnSpc>
              <a:defRPr/>
            </a:pPr>
            <a:r>
              <a:rPr lang="zh-CN" altLang="en-US" smtClean="0">
                <a:solidFill>
                  <a:schemeClr val="folHlink"/>
                </a:solidFill>
              </a:rPr>
              <a:t>解释</a:t>
            </a:r>
          </a:p>
          <a:p>
            <a:pPr marL="1231900" lvl="2" eaLnBrk="1" hangingPunct="1">
              <a:lnSpc>
                <a:spcPct val="90000"/>
              </a:lnSpc>
              <a:defRPr/>
            </a:pPr>
            <a:r>
              <a:rPr lang="zh-CN" altLang="en-US" smtClean="0"/>
              <a:t>对源程序中的语句进行逐条翻译并执行，翻译完了程序也就执行完了。</a:t>
            </a:r>
          </a:p>
          <a:p>
            <a:pPr marL="1231900" lvl="2" eaLnBrk="1" hangingPunct="1">
              <a:lnSpc>
                <a:spcPct val="90000"/>
              </a:lnSpc>
              <a:defRPr/>
            </a:pPr>
            <a:r>
              <a:rPr lang="zh-CN" altLang="en-US" smtClean="0"/>
              <a:t>这种翻译方式不产生目标程序，程序的每次执行都需要源程序。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11188" y="908050"/>
            <a:ext cx="7993062" cy="5688013"/>
          </a:xfrm>
        </p:spPr>
        <p:txBody>
          <a:bodyPr/>
          <a:lstStyle/>
          <a:p>
            <a:pPr marL="357188" indent="-357188" eaLnBrk="1" hangingPunct="1">
              <a:defRPr/>
            </a:pPr>
            <a:r>
              <a:rPr lang="zh-CN" altLang="en-US" smtClean="0"/>
              <a:t>把高级语言程序翻译成机器语言程序的工作一般由程序来实现，根据翻译方式可把翻译程序分为：</a:t>
            </a:r>
          </a:p>
          <a:p>
            <a:pPr marL="906463" lvl="1" eaLnBrk="1" hangingPunct="1">
              <a:defRPr/>
            </a:pPr>
            <a:r>
              <a:rPr lang="zh-CN" altLang="en-US" b="1" i="1" smtClean="0">
                <a:solidFill>
                  <a:schemeClr val="folHlink"/>
                </a:solidFill>
              </a:rPr>
              <a:t>编译程序</a:t>
            </a:r>
          </a:p>
          <a:p>
            <a:pPr marL="906463" lvl="1" eaLnBrk="1" hangingPunct="1">
              <a:defRPr/>
            </a:pPr>
            <a:r>
              <a:rPr lang="zh-CN" altLang="en-US" b="1" i="1" smtClean="0">
                <a:solidFill>
                  <a:schemeClr val="folHlink"/>
                </a:solidFill>
              </a:rPr>
              <a:t>解释程序</a:t>
            </a:r>
            <a:r>
              <a:rPr lang="zh-CN" altLang="en-US" smtClean="0"/>
              <a:t> </a:t>
            </a:r>
          </a:p>
          <a:p>
            <a:pPr marL="357188" indent="-357188" eaLnBrk="1" hangingPunct="1">
              <a:defRPr/>
            </a:pPr>
            <a:r>
              <a:rPr lang="zh-CN" altLang="en-US" smtClean="0"/>
              <a:t>一般来说，</a:t>
            </a:r>
          </a:p>
          <a:p>
            <a:pPr marL="906463" lvl="1" eaLnBrk="1" hangingPunct="1">
              <a:defRPr/>
            </a:pPr>
            <a:r>
              <a:rPr lang="zh-CN" altLang="en-US" smtClean="0"/>
              <a:t>编译执行比解释执行效率高</a:t>
            </a:r>
          </a:p>
          <a:p>
            <a:pPr marL="906463" lvl="1" eaLnBrk="1" hangingPunct="1">
              <a:defRPr/>
            </a:pPr>
            <a:r>
              <a:rPr lang="zh-CN" altLang="en-US" smtClean="0"/>
              <a:t>解释执行容易实现平台无关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0"/>
            <a:ext cx="7772400" cy="1111250"/>
          </a:xfrm>
        </p:spPr>
        <p:txBody>
          <a:bodyPr/>
          <a:lstStyle/>
          <a:p>
            <a:pPr eaLnBrk="1" hangingPunct="1">
              <a:defRPr/>
            </a:pPr>
            <a:r>
              <a:rPr lang="zh-CN" altLang="en-US" smtClean="0"/>
              <a:t>语言的设计、实现以及应用 </a:t>
            </a:r>
          </a:p>
        </p:txBody>
      </p:sp>
      <p:sp>
        <p:nvSpPr>
          <p:cNvPr id="44035" name="Rectangle 3"/>
          <p:cNvSpPr>
            <a:spLocks noGrp="1" noChangeArrowheads="1"/>
          </p:cNvSpPr>
          <p:nvPr>
            <p:ph idx="1"/>
          </p:nvPr>
        </p:nvSpPr>
        <p:spPr>
          <a:xfrm>
            <a:off x="468313" y="1268413"/>
            <a:ext cx="8280400" cy="5400675"/>
          </a:xfrm>
        </p:spPr>
        <p:txBody>
          <a:bodyPr>
            <a:normAutofit lnSpcReduction="10000"/>
          </a:bodyPr>
          <a:lstStyle/>
          <a:p>
            <a:pPr eaLnBrk="1" hangingPunct="1">
              <a:lnSpc>
                <a:spcPct val="90000"/>
              </a:lnSpc>
              <a:defRPr/>
            </a:pPr>
            <a:r>
              <a:rPr lang="zh-CN" altLang="en-US" b="1" i="1" dirty="0" smtClean="0">
                <a:solidFill>
                  <a:schemeClr val="folHlink"/>
                </a:solidFill>
              </a:rPr>
              <a:t>语言的设计</a:t>
            </a:r>
            <a:r>
              <a:rPr lang="zh-CN" altLang="en-US" dirty="0" smtClean="0"/>
              <a:t>是指语言的定义，包括语言的语法、语义和语用等。</a:t>
            </a:r>
          </a:p>
          <a:p>
            <a:pPr lvl="1" eaLnBrk="1" hangingPunct="1">
              <a:lnSpc>
                <a:spcPct val="90000"/>
              </a:lnSpc>
              <a:defRPr/>
            </a:pPr>
            <a:r>
              <a:rPr lang="zh-CN" altLang="en-US" i="1" dirty="0" smtClean="0">
                <a:solidFill>
                  <a:schemeClr val="folHlink"/>
                </a:solidFill>
              </a:rPr>
              <a:t>语法</a:t>
            </a:r>
            <a:r>
              <a:rPr lang="zh-CN" altLang="en-US" dirty="0" smtClean="0">
                <a:solidFill>
                  <a:schemeClr val="folHlink"/>
                </a:solidFill>
              </a:rPr>
              <a:t>：</a:t>
            </a:r>
            <a:r>
              <a:rPr lang="zh-CN" altLang="en-US" dirty="0" smtClean="0"/>
              <a:t>是指构作结构正确的语言成分所需遵循的规则集合；</a:t>
            </a:r>
          </a:p>
          <a:p>
            <a:pPr lvl="1" eaLnBrk="1" hangingPunct="1">
              <a:lnSpc>
                <a:spcPct val="90000"/>
              </a:lnSpc>
              <a:defRPr/>
            </a:pPr>
            <a:r>
              <a:rPr lang="zh-CN" altLang="en-US" i="1" dirty="0" smtClean="0">
                <a:solidFill>
                  <a:schemeClr val="folHlink"/>
                </a:solidFill>
              </a:rPr>
              <a:t>语义</a:t>
            </a:r>
            <a:r>
              <a:rPr lang="zh-CN" altLang="en-US" dirty="0" smtClean="0">
                <a:solidFill>
                  <a:schemeClr val="folHlink"/>
                </a:solidFill>
              </a:rPr>
              <a:t>：</a:t>
            </a:r>
            <a:r>
              <a:rPr lang="zh-CN" altLang="en-US" dirty="0" smtClean="0"/>
              <a:t>是指语言各个成分的含义；</a:t>
            </a:r>
          </a:p>
          <a:p>
            <a:pPr lvl="1" eaLnBrk="1" hangingPunct="1">
              <a:lnSpc>
                <a:spcPct val="90000"/>
              </a:lnSpc>
              <a:defRPr/>
            </a:pPr>
            <a:r>
              <a:rPr lang="zh-CN" altLang="en-US" i="1" dirty="0" smtClean="0">
                <a:solidFill>
                  <a:schemeClr val="folHlink"/>
                </a:solidFill>
              </a:rPr>
              <a:t>语用</a:t>
            </a:r>
            <a:r>
              <a:rPr lang="zh-CN" altLang="en-US" dirty="0" smtClean="0">
                <a:solidFill>
                  <a:schemeClr val="folHlink"/>
                </a:solidFill>
              </a:rPr>
              <a:t>：</a:t>
            </a:r>
            <a:r>
              <a:rPr lang="zh-CN" altLang="en-US" dirty="0" smtClean="0"/>
              <a:t>是指语言成分的使用场合及所产生的实际效果。</a:t>
            </a:r>
          </a:p>
          <a:p>
            <a:pPr eaLnBrk="1" hangingPunct="1">
              <a:lnSpc>
                <a:spcPct val="90000"/>
              </a:lnSpc>
              <a:defRPr/>
            </a:pPr>
            <a:r>
              <a:rPr lang="zh-CN" altLang="en-US" b="1" i="1" dirty="0" smtClean="0">
                <a:solidFill>
                  <a:schemeClr val="folHlink"/>
                </a:solidFill>
              </a:rPr>
              <a:t>语言的实现</a:t>
            </a:r>
            <a:r>
              <a:rPr lang="zh-CN" altLang="en-US" dirty="0" smtClean="0"/>
              <a:t>是指在某种计算机平台上写出语言的翻译程序。针对某种语言可以有多种实现。</a:t>
            </a:r>
          </a:p>
          <a:p>
            <a:pPr eaLnBrk="1" hangingPunct="1">
              <a:lnSpc>
                <a:spcPct val="90000"/>
              </a:lnSpc>
              <a:defRPr/>
            </a:pPr>
            <a:r>
              <a:rPr lang="zh-CN" altLang="en-US" b="1" i="1" dirty="0" smtClean="0">
                <a:solidFill>
                  <a:schemeClr val="folHlink"/>
                </a:solidFill>
              </a:rPr>
              <a:t>语言的应用</a:t>
            </a:r>
            <a:r>
              <a:rPr lang="zh-CN" altLang="en-US" dirty="0" smtClean="0"/>
              <a:t>是指用语言来编写（设计）解决各种问题的程序。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smtClean="0"/>
              <a:t>硬件概述</a:t>
            </a:r>
          </a:p>
        </p:txBody>
      </p:sp>
      <p:sp>
        <p:nvSpPr>
          <p:cNvPr id="210947" name="Rectangle 3"/>
          <p:cNvSpPr>
            <a:spLocks noGrp="1" noChangeArrowheads="1"/>
          </p:cNvSpPr>
          <p:nvPr>
            <p:ph idx="1"/>
          </p:nvPr>
        </p:nvSpPr>
        <p:spPr/>
        <p:txBody>
          <a:bodyPr/>
          <a:lstStyle/>
          <a:p>
            <a:pPr eaLnBrk="1" hangingPunct="1">
              <a:defRPr/>
            </a:pPr>
            <a:r>
              <a:rPr lang="zh-CN" altLang="en-US" smtClean="0">
                <a:solidFill>
                  <a:schemeClr val="folHlink"/>
                </a:solidFill>
              </a:rPr>
              <a:t>硬件</a:t>
            </a:r>
            <a:r>
              <a:rPr lang="zh-CN" altLang="en-US" smtClean="0"/>
              <a:t>是指构成计算机的元器件和设备。 </a:t>
            </a:r>
          </a:p>
          <a:p>
            <a:pPr eaLnBrk="1" hangingPunct="1">
              <a:defRPr/>
            </a:pPr>
            <a:r>
              <a:rPr lang="zh-CN" altLang="en-US" smtClean="0"/>
              <a:t>计算机元器件的发展经历了：</a:t>
            </a:r>
          </a:p>
          <a:p>
            <a:pPr lvl="1" eaLnBrk="1" hangingPunct="1">
              <a:defRPr/>
            </a:pPr>
            <a:r>
              <a:rPr lang="zh-CN" altLang="en-US" smtClean="0"/>
              <a:t>电子管</a:t>
            </a:r>
          </a:p>
          <a:p>
            <a:pPr lvl="1" eaLnBrk="1" hangingPunct="1">
              <a:defRPr/>
            </a:pPr>
            <a:r>
              <a:rPr lang="zh-CN" altLang="en-US" smtClean="0"/>
              <a:t>晶体管</a:t>
            </a:r>
          </a:p>
          <a:p>
            <a:pPr lvl="1" eaLnBrk="1" hangingPunct="1">
              <a:defRPr/>
            </a:pPr>
            <a:r>
              <a:rPr lang="zh-CN" altLang="en-US" smtClean="0"/>
              <a:t>集成电路</a:t>
            </a:r>
          </a:p>
          <a:p>
            <a:pPr lvl="1" eaLnBrk="1" hangingPunct="1">
              <a:defRPr/>
            </a:pPr>
            <a:r>
              <a:rPr lang="zh-CN" altLang="en-US" smtClean="0"/>
              <a:t>超大规模集成电路</a:t>
            </a:r>
          </a:p>
          <a:p>
            <a:pPr eaLnBrk="1" hangingPunct="1">
              <a:defRPr/>
            </a:pPr>
            <a:r>
              <a:rPr lang="zh-CN" altLang="en-US" smtClean="0"/>
              <a:t>现在计算机的计算能力与早期的计算机相比已有了很大的提高。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98500"/>
          </a:xfrm>
        </p:spPr>
        <p:txBody>
          <a:bodyPr/>
          <a:lstStyle/>
          <a:p>
            <a:pPr eaLnBrk="1" hangingPunct="1">
              <a:defRPr/>
            </a:pPr>
            <a:r>
              <a:rPr lang="en-US" altLang="zh-CN" smtClean="0"/>
              <a:t>C++</a:t>
            </a:r>
            <a:r>
              <a:rPr lang="zh-CN" altLang="en-US" smtClean="0"/>
              <a:t>语言概述</a:t>
            </a:r>
          </a:p>
        </p:txBody>
      </p:sp>
      <p:sp>
        <p:nvSpPr>
          <p:cNvPr id="54275" name="Rectangle 3"/>
          <p:cNvSpPr>
            <a:spLocks noGrp="1" noChangeArrowheads="1"/>
          </p:cNvSpPr>
          <p:nvPr>
            <p:ph idx="1"/>
          </p:nvPr>
        </p:nvSpPr>
        <p:spPr>
          <a:xfrm>
            <a:off x="179388" y="1412875"/>
            <a:ext cx="8785225" cy="4752975"/>
          </a:xfrm>
        </p:spPr>
        <p:txBody>
          <a:bodyPr>
            <a:normAutofit fontScale="92500"/>
          </a:bodyPr>
          <a:lstStyle/>
          <a:p>
            <a:pPr marL="357188" indent="-357188" eaLnBrk="1" hangingPunct="1">
              <a:defRPr/>
            </a:pPr>
            <a:r>
              <a:rPr lang="en-US" altLang="zh-CN" dirty="0" smtClean="0"/>
              <a:t>C++</a:t>
            </a:r>
            <a:r>
              <a:rPr lang="zh-CN" altLang="en-US" dirty="0" smtClean="0"/>
              <a:t>是一个高级语言，是贝尔实验室的</a:t>
            </a:r>
            <a:r>
              <a:rPr lang="en-US" altLang="zh-CN" dirty="0" err="1" smtClean="0"/>
              <a:t>Bjarne</a:t>
            </a:r>
            <a:r>
              <a:rPr lang="en-US" altLang="zh-CN" dirty="0" smtClean="0"/>
              <a:t> </a:t>
            </a:r>
            <a:r>
              <a:rPr lang="en-US" altLang="zh-CN" dirty="0" err="1" smtClean="0"/>
              <a:t>Stroustrup</a:t>
            </a:r>
            <a:r>
              <a:rPr lang="zh-CN" altLang="en-US" dirty="0" smtClean="0"/>
              <a:t>为支持</a:t>
            </a:r>
            <a:r>
              <a:rPr lang="zh-CN" altLang="en-US" dirty="0" smtClean="0">
                <a:solidFill>
                  <a:schemeClr val="folHlink"/>
                </a:solidFill>
              </a:rPr>
              <a:t>面向对象</a:t>
            </a:r>
            <a:r>
              <a:rPr lang="zh-CN" altLang="en-US" dirty="0" smtClean="0"/>
              <a:t>程序设计而设计的一种</a:t>
            </a:r>
            <a:r>
              <a:rPr lang="zh-CN" altLang="en-US" dirty="0" smtClean="0">
                <a:solidFill>
                  <a:schemeClr val="folHlink"/>
                </a:solidFill>
              </a:rPr>
              <a:t>系统程序语言</a:t>
            </a:r>
            <a:r>
              <a:rPr lang="zh-CN" altLang="en-US" dirty="0" smtClean="0"/>
              <a:t>。</a:t>
            </a:r>
          </a:p>
          <a:p>
            <a:pPr marL="357188" indent="-357188" eaLnBrk="1" hangingPunct="1">
              <a:defRPr/>
            </a:pPr>
            <a:r>
              <a:rPr lang="en-US" altLang="zh-CN" dirty="0" smtClean="0">
                <a:solidFill>
                  <a:schemeClr val="folHlink"/>
                </a:solidFill>
              </a:rPr>
              <a:t>C++</a:t>
            </a:r>
            <a:r>
              <a:rPr lang="zh-CN" altLang="en-US" dirty="0" smtClean="0"/>
              <a:t>保留了</a:t>
            </a:r>
            <a:r>
              <a:rPr lang="en-US" altLang="zh-CN" dirty="0" smtClean="0">
                <a:solidFill>
                  <a:schemeClr val="folHlink"/>
                </a:solidFill>
              </a:rPr>
              <a:t>C</a:t>
            </a:r>
            <a:r>
              <a:rPr lang="zh-CN" altLang="en-US" dirty="0" smtClean="0">
                <a:solidFill>
                  <a:schemeClr val="folHlink"/>
                </a:solidFill>
              </a:rPr>
              <a:t>语言</a:t>
            </a:r>
            <a:r>
              <a:rPr lang="zh-CN" altLang="en-US" dirty="0" smtClean="0"/>
              <a:t>的所有成分和特点，并在</a:t>
            </a:r>
            <a:r>
              <a:rPr lang="en-US" altLang="zh-CN" dirty="0" smtClean="0"/>
              <a:t>C</a:t>
            </a:r>
            <a:r>
              <a:rPr lang="zh-CN" altLang="en-US" dirty="0" smtClean="0"/>
              <a:t>语言的基础上增加了支持</a:t>
            </a:r>
            <a:r>
              <a:rPr lang="zh-CN" altLang="en-US" dirty="0" smtClean="0">
                <a:solidFill>
                  <a:schemeClr val="folHlink"/>
                </a:solidFill>
              </a:rPr>
              <a:t>面向对象</a:t>
            </a:r>
            <a:r>
              <a:rPr lang="zh-CN" altLang="en-US" dirty="0" smtClean="0"/>
              <a:t>程序设计的语言成分。</a:t>
            </a:r>
          </a:p>
          <a:p>
            <a:pPr marL="357188" indent="-357188" eaLnBrk="1" hangingPunct="1">
              <a:defRPr/>
            </a:pPr>
            <a:r>
              <a:rPr lang="en-US" altLang="zh-CN" dirty="0" smtClean="0"/>
              <a:t>C++</a:t>
            </a:r>
            <a:r>
              <a:rPr lang="zh-CN" altLang="en-US" dirty="0" smtClean="0"/>
              <a:t>是编译型语言，其主要特点是</a:t>
            </a:r>
            <a:r>
              <a:rPr lang="zh-CN" altLang="en-US" dirty="0" smtClean="0">
                <a:solidFill>
                  <a:srgbClr val="FFC000"/>
                </a:solidFill>
              </a:rPr>
              <a:t>灵活</a:t>
            </a:r>
            <a:r>
              <a:rPr lang="zh-CN" altLang="en-US" dirty="0" smtClean="0"/>
              <a:t>和</a:t>
            </a:r>
            <a:r>
              <a:rPr lang="zh-CN" altLang="en-US" dirty="0" smtClean="0">
                <a:solidFill>
                  <a:srgbClr val="FFC000"/>
                </a:solidFill>
              </a:rPr>
              <a:t>高效</a:t>
            </a:r>
            <a:r>
              <a:rPr lang="zh-CN" altLang="en-US" dirty="0" smtClean="0"/>
              <a:t>。</a:t>
            </a:r>
          </a:p>
          <a:p>
            <a:pPr marL="357188" indent="-357188" eaLnBrk="1" hangingPunct="1">
              <a:defRPr/>
            </a:pPr>
            <a:r>
              <a:rPr lang="zh-CN" altLang="en-US" dirty="0" smtClean="0"/>
              <a:t>国际标准化组织（</a:t>
            </a:r>
            <a:r>
              <a:rPr lang="en-US" altLang="zh-CN" dirty="0" smtClean="0"/>
              <a:t>ISO</a:t>
            </a:r>
            <a:r>
              <a:rPr lang="zh-CN" altLang="en-US" dirty="0" smtClean="0"/>
              <a:t>）已于</a:t>
            </a:r>
            <a:r>
              <a:rPr lang="en-US" altLang="zh-CN" dirty="0" smtClean="0"/>
              <a:t>1998</a:t>
            </a:r>
            <a:r>
              <a:rPr lang="zh-CN" altLang="en-US" dirty="0" smtClean="0"/>
              <a:t>年为</a:t>
            </a:r>
            <a:r>
              <a:rPr lang="en-US" altLang="zh-CN" dirty="0" smtClean="0"/>
              <a:t>C++</a:t>
            </a:r>
            <a:r>
              <a:rPr lang="zh-CN" altLang="en-US" dirty="0" smtClean="0"/>
              <a:t>制定了国际标准。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smtClean="0"/>
              <a:t>如何评价</a:t>
            </a:r>
            <a:r>
              <a:rPr lang="en-US" altLang="zh-CN" smtClean="0"/>
              <a:t>C++</a:t>
            </a:r>
            <a:r>
              <a:rPr lang="zh-CN" altLang="en-US" smtClean="0"/>
              <a:t>语言</a:t>
            </a:r>
          </a:p>
        </p:txBody>
      </p:sp>
      <p:sp>
        <p:nvSpPr>
          <p:cNvPr id="281603" name="Rectangle 3"/>
          <p:cNvSpPr>
            <a:spLocks noGrp="1" noChangeArrowheads="1"/>
          </p:cNvSpPr>
          <p:nvPr>
            <p:ph idx="1"/>
          </p:nvPr>
        </p:nvSpPr>
        <p:spPr/>
        <p:txBody>
          <a:bodyPr/>
          <a:lstStyle/>
          <a:p>
            <a:pPr eaLnBrk="1" hangingPunct="1">
              <a:defRPr/>
            </a:pPr>
            <a:r>
              <a:rPr lang="en-US" altLang="zh-CN" smtClean="0"/>
              <a:t>C++</a:t>
            </a:r>
            <a:r>
              <a:rPr lang="zh-CN" altLang="en-US" smtClean="0"/>
              <a:t>的灵活性造成了</a:t>
            </a:r>
            <a:r>
              <a:rPr lang="en-US" altLang="zh-CN" smtClean="0"/>
              <a:t>C++</a:t>
            </a:r>
            <a:r>
              <a:rPr lang="zh-CN" altLang="en-US" smtClean="0"/>
              <a:t>语言不易把握 </a:t>
            </a:r>
          </a:p>
          <a:p>
            <a:pPr eaLnBrk="1" hangingPunct="1">
              <a:defRPr/>
            </a:pPr>
            <a:r>
              <a:rPr lang="en-US" altLang="zh-CN" smtClean="0"/>
              <a:t>C++</a:t>
            </a:r>
            <a:r>
              <a:rPr lang="zh-CN" altLang="en-US" smtClean="0"/>
              <a:t>的高效也是通过把保证程序正确运行的责任交给了程序设计者</a:t>
            </a:r>
          </a:p>
          <a:p>
            <a:pPr eaLnBrk="1" hangingPunct="1">
              <a:defRPr/>
            </a:pPr>
            <a:r>
              <a:rPr lang="zh-CN" altLang="en-US" smtClean="0"/>
              <a:t>评价</a:t>
            </a:r>
            <a:r>
              <a:rPr lang="en-US" altLang="zh-CN" smtClean="0"/>
              <a:t>C++</a:t>
            </a:r>
            <a:r>
              <a:rPr lang="zh-CN" altLang="en-US" smtClean="0"/>
              <a:t>应该评价使用</a:t>
            </a:r>
            <a:r>
              <a:rPr lang="en-US" altLang="zh-CN" smtClean="0"/>
              <a:t>C++</a:t>
            </a:r>
            <a:r>
              <a:rPr lang="zh-CN" altLang="en-US" smtClean="0"/>
              <a:t>的人的程序设计素质 </a:t>
            </a:r>
          </a:p>
          <a:p>
            <a:pPr eaLnBrk="1" hangingPunct="1">
              <a:defRPr/>
            </a:pPr>
            <a:r>
              <a:rPr lang="zh-CN" altLang="en-US" smtClean="0"/>
              <a:t>本课程以介绍程序设计思想、概念、技术为中心，</a:t>
            </a:r>
            <a:r>
              <a:rPr lang="en-US" altLang="zh-CN" smtClean="0"/>
              <a:t>C++</a:t>
            </a:r>
            <a:r>
              <a:rPr lang="zh-CN" altLang="en-US" smtClean="0"/>
              <a:t>只是采取的编程语言而已。</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85725"/>
            <a:ext cx="7772400" cy="1039813"/>
          </a:xfrm>
        </p:spPr>
        <p:txBody>
          <a:bodyPr/>
          <a:lstStyle/>
          <a:p>
            <a:pPr eaLnBrk="1" hangingPunct="1">
              <a:defRPr/>
            </a:pPr>
            <a:r>
              <a:rPr lang="en-US" altLang="zh-CN" smtClean="0"/>
              <a:t>C++</a:t>
            </a:r>
            <a:r>
              <a:rPr lang="zh-CN" altLang="en-US" smtClean="0"/>
              <a:t>程序的组成</a:t>
            </a:r>
          </a:p>
        </p:txBody>
      </p:sp>
      <p:sp>
        <p:nvSpPr>
          <p:cNvPr id="99331" name="Rectangle 3"/>
          <p:cNvSpPr>
            <a:spLocks noGrp="1" noChangeArrowheads="1"/>
          </p:cNvSpPr>
          <p:nvPr>
            <p:ph idx="1"/>
          </p:nvPr>
        </p:nvSpPr>
        <p:spPr>
          <a:xfrm>
            <a:off x="179388" y="1628775"/>
            <a:ext cx="8785225" cy="5040313"/>
          </a:xfrm>
        </p:spPr>
        <p:txBody>
          <a:bodyPr/>
          <a:lstStyle/>
          <a:p>
            <a:pPr eaLnBrk="1" hangingPunct="1">
              <a:defRPr/>
            </a:pPr>
            <a:r>
              <a:rPr lang="zh-CN" altLang="en-US" sz="2800" smtClean="0">
                <a:solidFill>
                  <a:schemeClr val="folHlink"/>
                </a:solidFill>
              </a:rPr>
              <a:t>逻辑上</a:t>
            </a:r>
            <a:r>
              <a:rPr lang="zh-CN" altLang="en-US" sz="2800" smtClean="0"/>
              <a:t>，一个</a:t>
            </a:r>
            <a:r>
              <a:rPr lang="en-US" altLang="zh-CN" sz="2800" smtClean="0"/>
              <a:t>C++</a:t>
            </a:r>
            <a:r>
              <a:rPr lang="zh-CN" altLang="en-US" sz="2800" smtClean="0"/>
              <a:t>程序由一些</a:t>
            </a:r>
            <a:r>
              <a:rPr lang="zh-CN" altLang="en-US" sz="2800" smtClean="0">
                <a:solidFill>
                  <a:schemeClr val="folHlink"/>
                </a:solidFill>
              </a:rPr>
              <a:t>程序实体</a:t>
            </a:r>
            <a:r>
              <a:rPr lang="zh-CN" altLang="en-US" sz="2800" smtClean="0"/>
              <a:t>的定义构成，这些程序实体主要包括： </a:t>
            </a:r>
          </a:p>
          <a:p>
            <a:pPr lvl="1" eaLnBrk="1" hangingPunct="1">
              <a:defRPr/>
            </a:pPr>
            <a:r>
              <a:rPr lang="zh-CN" altLang="en-US" sz="2400" smtClean="0">
                <a:solidFill>
                  <a:schemeClr val="folHlink"/>
                </a:solidFill>
              </a:rPr>
              <a:t>常量</a:t>
            </a:r>
            <a:r>
              <a:rPr lang="zh-CN" altLang="en-US" sz="2400" smtClean="0"/>
              <a:t>：不变的数据</a:t>
            </a:r>
          </a:p>
          <a:p>
            <a:pPr lvl="1" eaLnBrk="1" hangingPunct="1">
              <a:defRPr/>
            </a:pPr>
            <a:r>
              <a:rPr lang="zh-CN" altLang="en-US" sz="2400" smtClean="0">
                <a:solidFill>
                  <a:schemeClr val="folHlink"/>
                </a:solidFill>
              </a:rPr>
              <a:t>变量</a:t>
            </a:r>
            <a:r>
              <a:rPr lang="zh-CN" altLang="en-US" sz="2400" smtClean="0"/>
              <a:t>：可变的数据</a:t>
            </a:r>
          </a:p>
          <a:p>
            <a:pPr lvl="1" eaLnBrk="1" hangingPunct="1">
              <a:defRPr/>
            </a:pPr>
            <a:r>
              <a:rPr lang="zh-CN" altLang="en-US" sz="2400" smtClean="0">
                <a:solidFill>
                  <a:schemeClr val="folHlink"/>
                </a:solidFill>
              </a:rPr>
              <a:t>函数</a:t>
            </a:r>
            <a:r>
              <a:rPr lang="zh-CN" altLang="en-US" sz="2400" smtClean="0"/>
              <a:t>：对数据的加工过程</a:t>
            </a:r>
          </a:p>
          <a:p>
            <a:pPr lvl="1" eaLnBrk="1" hangingPunct="1">
              <a:defRPr/>
            </a:pPr>
            <a:r>
              <a:rPr lang="zh-CN" altLang="en-US" sz="2400" smtClean="0">
                <a:solidFill>
                  <a:schemeClr val="folHlink"/>
                </a:solidFill>
              </a:rPr>
              <a:t>对象</a:t>
            </a:r>
            <a:r>
              <a:rPr lang="zh-CN" altLang="en-US" sz="2400" smtClean="0"/>
              <a:t>：数据以及数据加工的封装体 </a:t>
            </a:r>
          </a:p>
          <a:p>
            <a:pPr lvl="1" eaLnBrk="1" hangingPunct="1">
              <a:defRPr/>
            </a:pPr>
            <a:r>
              <a:rPr lang="zh-CN" altLang="en-US" sz="2400" smtClean="0">
                <a:solidFill>
                  <a:schemeClr val="folHlink"/>
                </a:solidFill>
              </a:rPr>
              <a:t>数据类型</a:t>
            </a:r>
            <a:r>
              <a:rPr lang="zh-CN" altLang="en-US" sz="2400" smtClean="0"/>
              <a:t>（包括</a:t>
            </a:r>
            <a:r>
              <a:rPr lang="zh-CN" altLang="en-US" sz="2400" smtClean="0">
                <a:solidFill>
                  <a:schemeClr val="folHlink"/>
                </a:solidFill>
              </a:rPr>
              <a:t>类</a:t>
            </a:r>
            <a:r>
              <a:rPr lang="zh-CN" altLang="en-US" sz="2400" smtClean="0"/>
              <a:t>）：用于对数据的特征进行描述 </a:t>
            </a:r>
          </a:p>
          <a:p>
            <a:pPr eaLnBrk="1" hangingPunct="1">
              <a:defRPr/>
            </a:pPr>
            <a:r>
              <a:rPr lang="zh-CN" altLang="en-US" sz="2800" smtClean="0"/>
              <a:t>常量、变量和对象可分为：全局、局部和成员；函数可分为全局和成员</a:t>
            </a:r>
          </a:p>
          <a:p>
            <a:pPr eaLnBrk="1" hangingPunct="1">
              <a:defRPr/>
            </a:pPr>
            <a:r>
              <a:rPr lang="zh-CN" altLang="en-US" sz="2800" smtClean="0"/>
              <a:t>每个</a:t>
            </a:r>
            <a:r>
              <a:rPr lang="en-US" altLang="zh-CN" sz="2800" smtClean="0"/>
              <a:t>C++</a:t>
            </a:r>
            <a:r>
              <a:rPr lang="zh-CN" altLang="en-US" sz="2800" smtClean="0"/>
              <a:t>程序必须有且仅有一个名字为</a:t>
            </a:r>
            <a:r>
              <a:rPr lang="en-US" altLang="zh-CN" sz="2800" smtClean="0">
                <a:solidFill>
                  <a:schemeClr val="folHlink"/>
                </a:solidFill>
              </a:rPr>
              <a:t>main</a:t>
            </a:r>
            <a:r>
              <a:rPr lang="zh-CN" altLang="en-US" sz="2800" smtClean="0"/>
              <a:t>的全局函数， </a:t>
            </a:r>
            <a:r>
              <a:rPr lang="en-US" altLang="zh-CN" sz="2800" smtClean="0"/>
              <a:t>C++</a:t>
            </a:r>
            <a:r>
              <a:rPr lang="zh-CN" altLang="en-US" sz="2800" smtClean="0"/>
              <a:t>程序从函数</a:t>
            </a:r>
            <a:r>
              <a:rPr lang="en-US" altLang="zh-CN" sz="2800" smtClean="0"/>
              <a:t>main</a:t>
            </a:r>
            <a:r>
              <a:rPr lang="zh-CN" altLang="en-US" sz="2800" smtClean="0"/>
              <a:t>开始执行。</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smtClean="0"/>
          </a:p>
        </p:txBody>
      </p:sp>
      <p:sp>
        <p:nvSpPr>
          <p:cNvPr id="188419" name="Rectangle 3"/>
          <p:cNvSpPr>
            <a:spLocks noGrp="1" noChangeArrowheads="1"/>
          </p:cNvSpPr>
          <p:nvPr>
            <p:ph idx="1"/>
          </p:nvPr>
        </p:nvSpPr>
        <p:spPr/>
        <p:txBody>
          <a:bodyPr/>
          <a:lstStyle/>
          <a:p>
            <a:pPr eaLnBrk="1" hangingPunct="1">
              <a:defRPr/>
            </a:pPr>
            <a:r>
              <a:rPr lang="zh-CN" altLang="en-US" smtClean="0">
                <a:solidFill>
                  <a:schemeClr val="folHlink"/>
                </a:solidFill>
              </a:rPr>
              <a:t>物理上</a:t>
            </a:r>
            <a:r>
              <a:rPr lang="zh-CN" altLang="en-US" smtClean="0"/>
              <a:t>，一个</a:t>
            </a:r>
            <a:r>
              <a:rPr lang="en-US" altLang="zh-CN" smtClean="0"/>
              <a:t>C++</a:t>
            </a:r>
            <a:r>
              <a:rPr lang="zh-CN" altLang="en-US" smtClean="0"/>
              <a:t>程序</a:t>
            </a:r>
          </a:p>
          <a:p>
            <a:pPr lvl="1" eaLnBrk="1" hangingPunct="1">
              <a:defRPr/>
            </a:pPr>
            <a:r>
              <a:rPr lang="zh-CN" altLang="en-US" smtClean="0"/>
              <a:t>可以放在一个或多个文件（称为源文件，或模块）中</a:t>
            </a:r>
          </a:p>
          <a:p>
            <a:pPr lvl="1" eaLnBrk="1" hangingPunct="1">
              <a:defRPr/>
            </a:pPr>
            <a:r>
              <a:rPr lang="zh-CN" altLang="en-US" smtClean="0"/>
              <a:t>每个源文件包含一些程序实体的定义，其中有且仅有一个文件中包含一个全局函数</a:t>
            </a:r>
            <a:r>
              <a:rPr lang="en-US" altLang="zh-CN" smtClean="0"/>
              <a:t>main</a:t>
            </a:r>
            <a:r>
              <a:rPr lang="zh-CN" altLang="en-US"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smtClean="0"/>
              <a:t>//This is a </a:t>
            </a:r>
            <a:r>
              <a:rPr lang="en-US" altLang="zh-CN" sz="2400" smtClean="0"/>
              <a:t>simple </a:t>
            </a:r>
            <a:r>
              <a:rPr lang="en-US" altLang="ja-JP" sz="2400" smtClean="0"/>
              <a:t>C++ program</a:t>
            </a:r>
            <a:endParaRPr lang="en-US" altLang="zh-CN" sz="2400" smtClean="0"/>
          </a:p>
          <a:p>
            <a:pPr eaLnBrk="1" hangingPunct="1">
              <a:lnSpc>
                <a:spcPct val="80000"/>
              </a:lnSpc>
              <a:buFont typeface="Wingdings" pitchFamily="2" charset="2"/>
              <a:buNone/>
              <a:defRPr/>
            </a:pPr>
            <a:r>
              <a:rPr lang="en-US" altLang="zh-CN" sz="2400" smtClean="0"/>
              <a:t>#include &lt;iostream&gt; </a:t>
            </a:r>
            <a:r>
              <a:rPr lang="en-US" altLang="zh-CN" sz="2000" smtClean="0"/>
              <a:t>//</a:t>
            </a:r>
            <a:r>
              <a:rPr lang="zh-CN" altLang="en-US" sz="2000" smtClean="0"/>
              <a:t>对使用的</a:t>
            </a:r>
            <a:r>
              <a:rPr lang="en-US" altLang="zh-CN" sz="2000" smtClean="0"/>
              <a:t>C++</a:t>
            </a:r>
            <a:r>
              <a:rPr lang="zh-CN" altLang="en-US" sz="2000" smtClean="0"/>
              <a:t>标准库中的程序实体进行声明</a:t>
            </a:r>
          </a:p>
          <a:p>
            <a:pPr eaLnBrk="1" hangingPunct="1">
              <a:lnSpc>
                <a:spcPct val="80000"/>
              </a:lnSpc>
              <a:buFont typeface="Wingdings" pitchFamily="2" charset="2"/>
              <a:buNone/>
              <a:defRPr/>
            </a:pPr>
            <a:r>
              <a:rPr lang="en-US" altLang="zh-CN" sz="2400" smtClean="0"/>
              <a:t>using namespace std; //</a:t>
            </a:r>
            <a:r>
              <a:rPr lang="zh-CN" altLang="en-US" sz="2400" smtClean="0"/>
              <a:t>指定使用标准库的名空间</a:t>
            </a:r>
            <a:r>
              <a:rPr lang="en-US" altLang="zh-CN" sz="2400" smtClean="0"/>
              <a:t>std</a:t>
            </a:r>
            <a:r>
              <a:rPr lang="zh-CN" altLang="en-US" sz="2400" smtClean="0"/>
              <a:t>。</a:t>
            </a:r>
          </a:p>
          <a:p>
            <a:pPr eaLnBrk="1" hangingPunct="1">
              <a:lnSpc>
                <a:spcPct val="80000"/>
              </a:lnSpc>
              <a:buFont typeface="Wingdings" pitchFamily="2" charset="2"/>
              <a:buNone/>
              <a:defRPr/>
            </a:pPr>
            <a:r>
              <a:rPr lang="en-US" altLang="zh-CN" sz="2400" smtClean="0"/>
              <a:t>int main() //</a:t>
            </a:r>
            <a:r>
              <a:rPr lang="zh-CN" altLang="en-US" sz="2400" smtClean="0"/>
              <a:t>主函数</a:t>
            </a:r>
          </a:p>
          <a:p>
            <a:pPr eaLnBrk="1" hangingPunct="1">
              <a:lnSpc>
                <a:spcPct val="80000"/>
              </a:lnSpc>
              <a:buFont typeface="Wingdings" pitchFamily="2" charset="2"/>
              <a:buNone/>
              <a:defRPr/>
            </a:pPr>
            <a:r>
              <a:rPr lang="en-US" altLang="zh-CN" sz="2400" smtClean="0"/>
              <a:t>{	double x,y; //</a:t>
            </a:r>
            <a:r>
              <a:rPr lang="zh-CN" altLang="en-US" sz="2400" smtClean="0"/>
              <a:t>定义两个局部变量</a:t>
            </a:r>
            <a:r>
              <a:rPr lang="en-US" altLang="zh-CN" sz="2400" smtClean="0"/>
              <a:t>x</a:t>
            </a:r>
            <a:r>
              <a:rPr lang="zh-CN" altLang="en-US" sz="2400" smtClean="0"/>
              <a:t>和</a:t>
            </a:r>
            <a:r>
              <a:rPr lang="en-US" altLang="zh-CN" sz="2400" smtClean="0"/>
              <a:t>y</a:t>
            </a:r>
          </a:p>
          <a:p>
            <a:pPr eaLnBrk="1" hangingPunct="1">
              <a:lnSpc>
                <a:spcPct val="80000"/>
              </a:lnSpc>
              <a:buFont typeface="Wingdings" pitchFamily="2" charset="2"/>
              <a:buNone/>
              <a:defRPr/>
            </a:pPr>
            <a:r>
              <a:rPr lang="en-US" altLang="zh-CN" sz="2400" smtClean="0"/>
              <a:t>	cout &lt;&lt; "Enter two numbers:";//</a:t>
            </a:r>
            <a:r>
              <a:rPr lang="zh-CN" altLang="en-US" sz="2400" smtClean="0"/>
              <a:t>输出提示信息到显示器</a:t>
            </a:r>
          </a:p>
          <a:p>
            <a:pPr eaLnBrk="1" hangingPunct="1">
              <a:lnSpc>
                <a:spcPct val="80000"/>
              </a:lnSpc>
              <a:buFont typeface="Wingdings" pitchFamily="2" charset="2"/>
              <a:buNone/>
              <a:defRPr/>
            </a:pPr>
            <a:r>
              <a:rPr lang="zh-CN" altLang="en-US" sz="2400" smtClean="0"/>
              <a:t>	</a:t>
            </a:r>
            <a:r>
              <a:rPr lang="en-US" altLang="zh-CN" sz="2400" smtClean="0"/>
              <a:t>cin &gt;&gt; x &gt;&gt; y; //</a:t>
            </a:r>
            <a:r>
              <a:rPr lang="zh-CN" altLang="en-US" sz="2400" smtClean="0"/>
              <a:t>从键盘输入数据给变量</a:t>
            </a:r>
            <a:r>
              <a:rPr lang="en-US" altLang="zh-CN" sz="2400" smtClean="0"/>
              <a:t>x</a:t>
            </a:r>
            <a:r>
              <a:rPr lang="zh-CN" altLang="en-US" sz="2400" smtClean="0"/>
              <a:t>和</a:t>
            </a:r>
            <a:r>
              <a:rPr lang="en-US" altLang="zh-CN" sz="2400" smtClean="0"/>
              <a:t>y</a:t>
            </a:r>
          </a:p>
          <a:p>
            <a:pPr eaLnBrk="1" hangingPunct="1">
              <a:lnSpc>
                <a:spcPct val="80000"/>
              </a:lnSpc>
              <a:buFont typeface="Wingdings" pitchFamily="2" charset="2"/>
              <a:buNone/>
              <a:defRPr/>
            </a:pPr>
            <a:r>
              <a:rPr lang="en-US" altLang="zh-CN" sz="2400" smtClean="0"/>
              <a:t>	double z; //</a:t>
            </a:r>
            <a:r>
              <a:rPr lang="zh-CN" altLang="en-US" sz="2400" smtClean="0"/>
              <a:t>定义一个局部变量</a:t>
            </a:r>
            <a:r>
              <a:rPr lang="en-US" altLang="zh-CN" sz="2400" smtClean="0"/>
              <a:t>z</a:t>
            </a:r>
            <a:r>
              <a:rPr lang="zh-CN" altLang="en-US" sz="2400" smtClean="0"/>
              <a:t>，</a:t>
            </a:r>
          </a:p>
          <a:p>
            <a:pPr eaLnBrk="1" hangingPunct="1">
              <a:lnSpc>
                <a:spcPct val="80000"/>
              </a:lnSpc>
              <a:buFont typeface="Wingdings" pitchFamily="2" charset="2"/>
              <a:buNone/>
              <a:defRPr/>
            </a:pPr>
            <a:r>
              <a:rPr lang="zh-CN" altLang="en-US" sz="2400" smtClean="0"/>
              <a:t>   </a:t>
            </a:r>
            <a:r>
              <a:rPr lang="en-US" altLang="zh-CN" sz="2400" smtClean="0"/>
              <a:t>z = x+y; //</a:t>
            </a:r>
            <a:r>
              <a:rPr lang="zh-CN" altLang="en-US" sz="2400" smtClean="0"/>
              <a:t>把</a:t>
            </a:r>
            <a:r>
              <a:rPr lang="en-US" altLang="zh-CN" sz="2400" smtClean="0"/>
              <a:t>x+y</a:t>
            </a:r>
            <a:r>
              <a:rPr lang="zh-CN" altLang="en-US" sz="2400" smtClean="0"/>
              <a:t>的结果保存到变量</a:t>
            </a:r>
            <a:r>
              <a:rPr lang="en-US" altLang="zh-CN" sz="2400" smtClean="0"/>
              <a:t>z</a:t>
            </a:r>
            <a:r>
              <a:rPr lang="zh-CN" altLang="en-US" sz="2400" smtClean="0"/>
              <a:t>中</a:t>
            </a:r>
          </a:p>
          <a:p>
            <a:pPr eaLnBrk="1" hangingPunct="1">
              <a:lnSpc>
                <a:spcPct val="80000"/>
              </a:lnSpc>
              <a:buFont typeface="Wingdings" pitchFamily="2" charset="2"/>
              <a:buNone/>
              <a:defRPr/>
            </a:pPr>
            <a:r>
              <a:rPr lang="zh-CN" altLang="en-US" sz="2400" smtClean="0"/>
              <a:t>	</a:t>
            </a:r>
            <a:r>
              <a:rPr lang="en-US" altLang="zh-CN" sz="2400" smtClean="0"/>
              <a:t>cout &lt;&lt; x &lt;&lt; " + " &lt;&lt; y &lt;&lt; " = " &lt;&lt; z &lt;&lt; endl; </a:t>
            </a:r>
          </a:p>
          <a:p>
            <a:pPr eaLnBrk="1" hangingPunct="1">
              <a:lnSpc>
                <a:spcPct val="80000"/>
              </a:lnSpc>
              <a:buFont typeface="Wingdings" pitchFamily="2" charset="2"/>
              <a:buNone/>
              <a:defRPr/>
            </a:pPr>
            <a:r>
              <a:rPr lang="en-US" altLang="zh-CN" sz="1800" smtClean="0"/>
              <a:t>						         </a:t>
            </a:r>
            <a:r>
              <a:rPr lang="en-US" altLang="zh-CN" sz="2400" smtClean="0"/>
              <a:t>//</a:t>
            </a:r>
            <a:r>
              <a:rPr lang="zh-CN" altLang="en-US" sz="2400" smtClean="0"/>
              <a:t>输出计算结果</a:t>
            </a:r>
            <a:r>
              <a:rPr lang="en-US" altLang="zh-CN" sz="2400" smtClean="0"/>
              <a:t>z</a:t>
            </a:r>
          </a:p>
          <a:p>
            <a:pPr eaLnBrk="1" hangingPunct="1">
              <a:lnSpc>
                <a:spcPct val="80000"/>
              </a:lnSpc>
              <a:buFont typeface="Wingdings" pitchFamily="2" charset="2"/>
              <a:buNone/>
              <a:defRPr/>
            </a:pPr>
            <a:r>
              <a:rPr lang="en-US" altLang="zh-CN" sz="2400" smtClean="0"/>
              <a:t>	return 0; //</a:t>
            </a:r>
            <a:r>
              <a:rPr lang="zh-CN" altLang="en-US" sz="2400" smtClean="0"/>
              <a:t>程序结束。</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zh-CN" altLang="en-US" sz="2400" smtClean="0"/>
              <a:t>上述程序的运行结果为：</a:t>
            </a:r>
          </a:p>
          <a:p>
            <a:pPr eaLnBrk="1" hangingPunct="1">
              <a:lnSpc>
                <a:spcPct val="80000"/>
              </a:lnSpc>
              <a:buFont typeface="Wingdings" pitchFamily="2" charset="2"/>
              <a:buNone/>
              <a:defRPr/>
            </a:pPr>
            <a:r>
              <a:rPr lang="en-US" altLang="ja-JP" sz="2400" smtClean="0"/>
              <a:t>Enter two numbers: </a:t>
            </a:r>
            <a:r>
              <a:rPr lang="en-US" altLang="ja-JP" sz="2400" u="sng" smtClean="0"/>
              <a:t>7.2  9.3↙</a:t>
            </a:r>
            <a:endParaRPr lang="en-US" altLang="zh-CN" sz="2400" smtClean="0"/>
          </a:p>
          <a:p>
            <a:pPr eaLnBrk="1" hangingPunct="1">
              <a:lnSpc>
                <a:spcPct val="80000"/>
              </a:lnSpc>
              <a:buFont typeface="Wingdings" pitchFamily="2" charset="2"/>
              <a:buNone/>
              <a:defRPr/>
            </a:pPr>
            <a:r>
              <a:rPr lang="en-US" altLang="zh-CN" sz="2400" smtClean="0"/>
              <a:t>7.2 + 9.3 = 16.5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idx="1"/>
          </p:nvPr>
        </p:nvSpPr>
        <p:spPr>
          <a:xfrm>
            <a:off x="179388" y="188913"/>
            <a:ext cx="8785225" cy="6480175"/>
          </a:xfrm>
        </p:spPr>
        <p:txBody>
          <a:bodyPr/>
          <a:lstStyle/>
          <a:p>
            <a:pPr eaLnBrk="1" hangingPunct="1">
              <a:lnSpc>
                <a:spcPct val="90000"/>
              </a:lnSpc>
              <a:buFont typeface="Wingdings" pitchFamily="2" charset="2"/>
              <a:buNone/>
              <a:defRPr/>
            </a:pPr>
            <a:r>
              <a:rPr lang="en-US" altLang="ja-JP" sz="2400" smtClean="0"/>
              <a:t>//This is a </a:t>
            </a:r>
            <a:r>
              <a:rPr lang="en-US" altLang="zh-CN" sz="2400" smtClean="0"/>
              <a:t>simple </a:t>
            </a:r>
            <a:r>
              <a:rPr lang="en-US" altLang="ja-JP" sz="2400" smtClean="0"/>
              <a:t>C program</a:t>
            </a:r>
            <a:endParaRPr lang="en-US" altLang="zh-CN" sz="2400" smtClean="0"/>
          </a:p>
          <a:p>
            <a:pPr eaLnBrk="1" hangingPunct="1">
              <a:lnSpc>
                <a:spcPct val="90000"/>
              </a:lnSpc>
              <a:buFont typeface="Wingdings" pitchFamily="2" charset="2"/>
              <a:buNone/>
              <a:defRPr/>
            </a:pPr>
            <a:r>
              <a:rPr lang="en-US" altLang="zh-CN" sz="2400" smtClean="0"/>
              <a:t>#include &lt;stdio.h&gt; </a:t>
            </a:r>
            <a:r>
              <a:rPr lang="en-US" altLang="zh-CN" sz="2000" smtClean="0"/>
              <a:t>//</a:t>
            </a:r>
            <a:r>
              <a:rPr lang="zh-CN" altLang="en-US" sz="2000" smtClean="0"/>
              <a:t>对使用的</a:t>
            </a:r>
            <a:r>
              <a:rPr lang="en-US" altLang="zh-CN" sz="2000" smtClean="0"/>
              <a:t>C</a:t>
            </a:r>
            <a:r>
              <a:rPr lang="zh-CN" altLang="en-US" sz="2000" smtClean="0"/>
              <a:t>标准库中的程序实体进行声明</a:t>
            </a:r>
          </a:p>
          <a:p>
            <a:pPr eaLnBrk="1" hangingPunct="1">
              <a:lnSpc>
                <a:spcPct val="90000"/>
              </a:lnSpc>
              <a:buFont typeface="Wingdings" pitchFamily="2" charset="2"/>
              <a:buNone/>
              <a:defRPr/>
            </a:pPr>
            <a:r>
              <a:rPr lang="en-US" altLang="zh-CN" sz="2400" smtClean="0"/>
              <a:t>int main() //</a:t>
            </a:r>
            <a:r>
              <a:rPr lang="zh-CN" altLang="en-US" sz="2400" smtClean="0"/>
              <a:t>主函数</a:t>
            </a:r>
          </a:p>
          <a:p>
            <a:pPr eaLnBrk="1" hangingPunct="1">
              <a:lnSpc>
                <a:spcPct val="90000"/>
              </a:lnSpc>
              <a:buFont typeface="Wingdings" pitchFamily="2" charset="2"/>
              <a:buNone/>
              <a:defRPr/>
            </a:pPr>
            <a:r>
              <a:rPr lang="en-US" altLang="zh-CN" sz="2400" smtClean="0"/>
              <a:t>{	double x,y; //</a:t>
            </a:r>
            <a:r>
              <a:rPr lang="zh-CN" altLang="en-US" sz="2400" smtClean="0"/>
              <a:t>定义两个局部变量</a:t>
            </a:r>
            <a:r>
              <a:rPr lang="en-US" altLang="zh-CN" sz="2400" smtClean="0"/>
              <a:t>x</a:t>
            </a:r>
            <a:r>
              <a:rPr lang="zh-CN" altLang="en-US" sz="2400" smtClean="0"/>
              <a:t>和</a:t>
            </a:r>
            <a:r>
              <a:rPr lang="en-US" altLang="zh-CN" sz="2400" smtClean="0"/>
              <a:t>y</a:t>
            </a:r>
          </a:p>
          <a:p>
            <a:pPr eaLnBrk="1" hangingPunct="1">
              <a:lnSpc>
                <a:spcPct val="90000"/>
              </a:lnSpc>
              <a:buFont typeface="Wingdings" pitchFamily="2" charset="2"/>
              <a:buNone/>
              <a:defRPr/>
            </a:pPr>
            <a:r>
              <a:rPr lang="en-US" altLang="zh-CN" sz="2400" smtClean="0"/>
              <a:t>	double z; //</a:t>
            </a:r>
            <a:r>
              <a:rPr lang="zh-CN" altLang="en-US" sz="2400" smtClean="0"/>
              <a:t>定义一个局部变量</a:t>
            </a:r>
            <a:r>
              <a:rPr lang="en-US" altLang="zh-CN" sz="2400" smtClean="0"/>
              <a:t>z</a:t>
            </a:r>
            <a:r>
              <a:rPr lang="zh-CN" altLang="en-US" sz="2400" smtClean="0"/>
              <a:t>，</a:t>
            </a:r>
          </a:p>
          <a:p>
            <a:pPr eaLnBrk="1" hangingPunct="1">
              <a:lnSpc>
                <a:spcPct val="90000"/>
              </a:lnSpc>
              <a:buFont typeface="Wingdings" pitchFamily="2" charset="2"/>
              <a:buNone/>
              <a:defRPr/>
            </a:pPr>
            <a:r>
              <a:rPr lang="zh-CN" altLang="en-US" sz="2400" smtClean="0"/>
              <a:t>	</a:t>
            </a:r>
            <a:r>
              <a:rPr lang="en-US" altLang="zh-CN" sz="2400" smtClean="0"/>
              <a:t>printf("Enter two numbers:");//</a:t>
            </a:r>
            <a:r>
              <a:rPr lang="zh-CN" altLang="en-US" sz="2400" smtClean="0"/>
              <a:t>输出提示信息到显示器</a:t>
            </a:r>
          </a:p>
          <a:p>
            <a:pPr eaLnBrk="1" hangingPunct="1">
              <a:lnSpc>
                <a:spcPct val="90000"/>
              </a:lnSpc>
              <a:buFont typeface="Wingdings" pitchFamily="2" charset="2"/>
              <a:buNone/>
              <a:defRPr/>
            </a:pPr>
            <a:r>
              <a:rPr lang="zh-CN" altLang="en-US" sz="2400" smtClean="0"/>
              <a:t>	</a:t>
            </a:r>
            <a:r>
              <a:rPr lang="en-US" altLang="zh-CN" sz="2400" smtClean="0"/>
              <a:t>scanf("%lf%lf",&amp;x,&amp;y); //</a:t>
            </a:r>
            <a:r>
              <a:rPr lang="zh-CN" altLang="en-US" sz="2400" smtClean="0"/>
              <a:t>从键盘输入数据给变量</a:t>
            </a:r>
            <a:r>
              <a:rPr lang="en-US" altLang="zh-CN" sz="2400" smtClean="0"/>
              <a:t>x</a:t>
            </a:r>
            <a:r>
              <a:rPr lang="zh-CN" altLang="en-US" sz="2400" smtClean="0"/>
              <a:t>和</a:t>
            </a:r>
            <a:r>
              <a:rPr lang="en-US" altLang="zh-CN" sz="2400" smtClean="0"/>
              <a:t>y</a:t>
            </a:r>
          </a:p>
          <a:p>
            <a:pPr eaLnBrk="1" hangingPunct="1">
              <a:lnSpc>
                <a:spcPct val="90000"/>
              </a:lnSpc>
              <a:buFont typeface="Wingdings" pitchFamily="2" charset="2"/>
              <a:buNone/>
              <a:defRPr/>
            </a:pPr>
            <a:r>
              <a:rPr lang="en-US" altLang="zh-CN" sz="2400" smtClean="0"/>
              <a:t>   z = x+y; //</a:t>
            </a:r>
            <a:r>
              <a:rPr lang="zh-CN" altLang="en-US" sz="2400" smtClean="0"/>
              <a:t>把</a:t>
            </a:r>
            <a:r>
              <a:rPr lang="en-US" altLang="zh-CN" sz="2400" smtClean="0"/>
              <a:t>x+y</a:t>
            </a:r>
            <a:r>
              <a:rPr lang="zh-CN" altLang="en-US" sz="2400" smtClean="0"/>
              <a:t>的结果保存到变量</a:t>
            </a:r>
            <a:r>
              <a:rPr lang="en-US" altLang="zh-CN" sz="2400" smtClean="0"/>
              <a:t>z</a:t>
            </a:r>
            <a:r>
              <a:rPr lang="zh-CN" altLang="en-US" sz="2400" smtClean="0"/>
              <a:t>中</a:t>
            </a:r>
          </a:p>
          <a:p>
            <a:pPr eaLnBrk="1" hangingPunct="1">
              <a:lnSpc>
                <a:spcPct val="90000"/>
              </a:lnSpc>
              <a:buFont typeface="Wingdings" pitchFamily="2" charset="2"/>
              <a:buNone/>
              <a:defRPr/>
            </a:pPr>
            <a:r>
              <a:rPr lang="zh-CN" altLang="en-US" sz="2400" smtClean="0"/>
              <a:t>	</a:t>
            </a:r>
            <a:r>
              <a:rPr lang="en-US" altLang="zh-CN" sz="2400" smtClean="0"/>
              <a:t>printf("%f + %f = %f\n",x,y,z);</a:t>
            </a:r>
            <a:r>
              <a:rPr lang="en-US" altLang="zh-CN" sz="1800" smtClean="0"/>
              <a:t>  </a:t>
            </a:r>
            <a:r>
              <a:rPr lang="en-US" altLang="zh-CN" sz="2400" smtClean="0"/>
              <a:t>//</a:t>
            </a:r>
            <a:r>
              <a:rPr lang="zh-CN" altLang="en-US" sz="2400" smtClean="0"/>
              <a:t>输出计算结果</a:t>
            </a:r>
            <a:r>
              <a:rPr lang="en-US" altLang="zh-CN" sz="2400" smtClean="0"/>
              <a:t>z</a:t>
            </a:r>
          </a:p>
          <a:p>
            <a:pPr eaLnBrk="1" hangingPunct="1">
              <a:lnSpc>
                <a:spcPct val="90000"/>
              </a:lnSpc>
              <a:buFont typeface="Wingdings" pitchFamily="2" charset="2"/>
              <a:buNone/>
              <a:defRPr/>
            </a:pPr>
            <a:r>
              <a:rPr lang="en-US" altLang="zh-CN" sz="2400" smtClean="0"/>
              <a:t>	return 0; //</a:t>
            </a:r>
            <a:r>
              <a:rPr lang="zh-CN" altLang="en-US" sz="2400" smtClean="0"/>
              <a:t>程序结束。</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zh-CN" altLang="en-US" sz="2400" smtClean="0"/>
              <a:t>上述程序的运行结果为：</a:t>
            </a:r>
          </a:p>
          <a:p>
            <a:pPr eaLnBrk="1" hangingPunct="1">
              <a:lnSpc>
                <a:spcPct val="90000"/>
              </a:lnSpc>
              <a:buFont typeface="Wingdings" pitchFamily="2" charset="2"/>
              <a:buNone/>
              <a:defRPr/>
            </a:pPr>
            <a:r>
              <a:rPr lang="en-US" altLang="ja-JP" sz="2400" smtClean="0"/>
              <a:t>Enter two numbers: </a:t>
            </a:r>
            <a:r>
              <a:rPr lang="en-US" altLang="ja-JP" sz="2400" u="sng" smtClean="0"/>
              <a:t>7.2  9.3↙</a:t>
            </a:r>
            <a:endParaRPr lang="en-US" altLang="zh-CN" sz="2400" smtClean="0"/>
          </a:p>
          <a:p>
            <a:pPr eaLnBrk="1" hangingPunct="1">
              <a:lnSpc>
                <a:spcPct val="90000"/>
              </a:lnSpc>
              <a:buFont typeface="Wingdings" pitchFamily="2" charset="2"/>
              <a:buNone/>
              <a:defRPr/>
            </a:pPr>
            <a:r>
              <a:rPr lang="en-US" altLang="zh-CN" sz="2400" smtClean="0"/>
              <a:t>7.2 + 9.3 = 16.5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4450"/>
            <a:ext cx="7772400" cy="966788"/>
          </a:xfrm>
        </p:spPr>
        <p:txBody>
          <a:bodyPr/>
          <a:lstStyle/>
          <a:p>
            <a:pPr eaLnBrk="1" hangingPunct="1">
              <a:defRPr/>
            </a:pPr>
            <a:r>
              <a:rPr lang="en-US" altLang="zh-CN" smtClean="0"/>
              <a:t>C++</a:t>
            </a:r>
            <a:r>
              <a:rPr lang="zh-CN" altLang="en-US" smtClean="0"/>
              <a:t>程序的运行步骤 </a:t>
            </a:r>
          </a:p>
        </p:txBody>
      </p:sp>
      <p:sp>
        <p:nvSpPr>
          <p:cNvPr id="217091" name="Rectangle 3"/>
          <p:cNvSpPr>
            <a:spLocks noGrp="1" noChangeArrowheads="1"/>
          </p:cNvSpPr>
          <p:nvPr>
            <p:ph idx="1"/>
          </p:nvPr>
        </p:nvSpPr>
        <p:spPr>
          <a:xfrm>
            <a:off x="107950" y="1558925"/>
            <a:ext cx="8856663" cy="5299075"/>
          </a:xfrm>
        </p:spPr>
        <p:txBody>
          <a:bodyPr/>
          <a:lstStyle/>
          <a:p>
            <a:pPr eaLnBrk="1" hangingPunct="1">
              <a:defRPr/>
            </a:pPr>
            <a:r>
              <a:rPr lang="zh-CN" altLang="en-US" sz="2800" smtClean="0"/>
              <a:t>编辑 </a:t>
            </a:r>
          </a:p>
          <a:p>
            <a:pPr lvl="1" eaLnBrk="1" hangingPunct="1">
              <a:defRPr/>
            </a:pPr>
            <a:r>
              <a:rPr lang="zh-CN" altLang="en-US" sz="2400" smtClean="0"/>
              <a:t>利用某个编辑程序（如：</a:t>
            </a:r>
            <a:r>
              <a:rPr lang="en-US" altLang="zh-CN" sz="2400" smtClean="0"/>
              <a:t>Windows</a:t>
            </a:r>
            <a:r>
              <a:rPr lang="zh-CN" altLang="en-US" sz="2400" smtClean="0"/>
              <a:t>平台上的写字板、记事本、</a:t>
            </a:r>
            <a:r>
              <a:rPr lang="en-US" altLang="zh-CN" sz="2400" smtClean="0"/>
              <a:t>Word</a:t>
            </a:r>
            <a:r>
              <a:rPr lang="zh-CN" altLang="en-US" sz="2400" smtClean="0"/>
              <a:t>等）把</a:t>
            </a:r>
            <a:r>
              <a:rPr lang="en-US" altLang="zh-CN" sz="2400" smtClean="0"/>
              <a:t>C++</a:t>
            </a:r>
            <a:r>
              <a:rPr lang="zh-CN" altLang="en-US" sz="2400" smtClean="0"/>
              <a:t>源程序输入到计算机中，并作为文本文件（称为源文件）保存到外存（如硬盘等）中。</a:t>
            </a:r>
          </a:p>
          <a:p>
            <a:pPr lvl="1" eaLnBrk="1" hangingPunct="1">
              <a:defRPr/>
            </a:pPr>
            <a:r>
              <a:rPr lang="en-US" altLang="zh-CN" sz="2400" smtClean="0"/>
              <a:t>C++</a:t>
            </a:r>
            <a:r>
              <a:rPr lang="zh-CN" altLang="en-US" sz="2400" smtClean="0"/>
              <a:t>源文件的文件名通常为：*</a:t>
            </a:r>
            <a:r>
              <a:rPr lang="en-US" altLang="zh-CN" sz="2400" smtClean="0"/>
              <a:t>.cpp</a:t>
            </a:r>
            <a:r>
              <a:rPr lang="zh-CN" altLang="en-US" sz="2400" smtClean="0"/>
              <a:t>和*</a:t>
            </a:r>
            <a:r>
              <a:rPr lang="en-US" altLang="zh-CN" sz="2400" smtClean="0"/>
              <a:t>.h</a:t>
            </a:r>
            <a:r>
              <a:rPr lang="zh-CN" altLang="en-US" sz="2400" smtClean="0"/>
              <a:t>。</a:t>
            </a:r>
          </a:p>
          <a:p>
            <a:pPr eaLnBrk="1" hangingPunct="1">
              <a:defRPr/>
            </a:pPr>
            <a:r>
              <a:rPr lang="zh-CN" altLang="en-US" sz="2800" smtClean="0"/>
              <a:t>编译 </a:t>
            </a:r>
          </a:p>
          <a:p>
            <a:pPr lvl="1" eaLnBrk="1" hangingPunct="1">
              <a:defRPr/>
            </a:pPr>
            <a:r>
              <a:rPr lang="zh-CN" altLang="en-US" sz="2400" smtClean="0"/>
              <a:t>利用某个</a:t>
            </a:r>
            <a:r>
              <a:rPr lang="en-US" altLang="zh-CN" sz="2400" smtClean="0"/>
              <a:t>C++</a:t>
            </a:r>
            <a:r>
              <a:rPr lang="zh-CN" altLang="en-US" sz="2400" smtClean="0"/>
              <a:t>编译程序对保存在外存中的</a:t>
            </a:r>
            <a:r>
              <a:rPr lang="en-US" altLang="zh-CN" sz="2400" smtClean="0"/>
              <a:t>C++</a:t>
            </a:r>
            <a:r>
              <a:rPr lang="zh-CN" altLang="en-US" sz="2400" smtClean="0"/>
              <a:t>源程序进行编译，编译结果作为目标文件保存到外存。</a:t>
            </a:r>
          </a:p>
          <a:p>
            <a:pPr lvl="1" eaLnBrk="1" hangingPunct="1">
              <a:defRPr/>
            </a:pPr>
            <a:r>
              <a:rPr lang="zh-CN" altLang="en-US" sz="2400" smtClean="0"/>
              <a:t>目标文件的文件名通常为：*</a:t>
            </a:r>
            <a:r>
              <a:rPr lang="en-US" altLang="zh-CN" sz="2400" smtClean="0"/>
              <a:t>.obj</a:t>
            </a:r>
            <a:r>
              <a:rPr lang="zh-CN" altLang="en-US" sz="2400" smtClean="0"/>
              <a:t>。</a:t>
            </a:r>
          </a:p>
          <a:p>
            <a:pPr lvl="1" eaLnBrk="1" hangingPunct="1">
              <a:defRPr/>
            </a:pPr>
            <a:r>
              <a:rPr lang="zh-CN" altLang="en-US" sz="2400" smtClean="0"/>
              <a:t>如果一个</a:t>
            </a:r>
            <a:r>
              <a:rPr lang="en-US" altLang="zh-CN" sz="2400" smtClean="0"/>
              <a:t>C++</a:t>
            </a:r>
            <a:r>
              <a:rPr lang="zh-CN" altLang="en-US" sz="2400" smtClean="0"/>
              <a:t>程序由多个源文件构成，则每个源文件可以单独编译。 </a:t>
            </a:r>
          </a:p>
          <a:p>
            <a:pPr lvl="1" eaLnBrk="1" hangingPunct="1">
              <a:defRPr/>
            </a:pPr>
            <a:r>
              <a:rPr lang="zh-CN" altLang="en-US" sz="2400" smtClean="0"/>
              <a:t>编译预处理程序：执行编译预处理命令。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idx="1"/>
          </p:nvPr>
        </p:nvSpPr>
        <p:spPr>
          <a:xfrm>
            <a:off x="179388" y="404813"/>
            <a:ext cx="8820150" cy="5256212"/>
          </a:xfrm>
        </p:spPr>
        <p:txBody>
          <a:bodyPr/>
          <a:lstStyle/>
          <a:p>
            <a:pPr eaLnBrk="1" hangingPunct="1">
              <a:defRPr/>
            </a:pPr>
            <a:r>
              <a:rPr lang="zh-CN" altLang="en-US" sz="2800" smtClean="0"/>
              <a:t>联接</a:t>
            </a:r>
          </a:p>
          <a:p>
            <a:pPr lvl="1" eaLnBrk="1" hangingPunct="1">
              <a:defRPr/>
            </a:pPr>
            <a:r>
              <a:rPr lang="zh-CN" altLang="en-US" sz="2400" smtClean="0"/>
              <a:t>通过一个联接程序把程序的所有目标文件以及程序中用到的一些系统功能所在的目标文件（通常称为库文件）联接起来，作为一个可执行文件保存到外存。</a:t>
            </a:r>
          </a:p>
          <a:p>
            <a:pPr lvl="1" eaLnBrk="1" hangingPunct="1">
              <a:defRPr/>
            </a:pPr>
            <a:r>
              <a:rPr lang="zh-CN" altLang="en-US" sz="2400" smtClean="0"/>
              <a:t>可执行文件的文件名通常为：*</a:t>
            </a:r>
            <a:r>
              <a:rPr lang="en-US" altLang="zh-CN" sz="2400" smtClean="0"/>
              <a:t>.exe</a:t>
            </a:r>
            <a:r>
              <a:rPr lang="zh-CN" altLang="en-US" sz="2400" smtClean="0"/>
              <a:t>。 </a:t>
            </a:r>
          </a:p>
          <a:p>
            <a:pPr eaLnBrk="1" hangingPunct="1">
              <a:defRPr/>
            </a:pPr>
            <a:r>
              <a:rPr lang="zh-CN" altLang="en-US" sz="2800" smtClean="0"/>
              <a:t>运行</a:t>
            </a:r>
          </a:p>
          <a:p>
            <a:pPr lvl="1" eaLnBrk="1" hangingPunct="1">
              <a:defRPr/>
            </a:pPr>
            <a:r>
              <a:rPr lang="zh-CN" altLang="en-US" sz="2400" smtClean="0"/>
              <a:t>通过操作系统提供的应用程序运行机制，把某个可执行文件装入内存，运行其中的可执行程序。		</a:t>
            </a:r>
          </a:p>
          <a:p>
            <a:pPr eaLnBrk="1" hangingPunct="1">
              <a:defRPr/>
            </a:pPr>
            <a:r>
              <a:rPr lang="zh-CN" altLang="en-US" sz="2800" smtClean="0"/>
              <a:t>在上述的编译、联接和运行过程中都有可能发现程序有错。 整个过程可能会重复多次，直到程序得出正确的运行结果。 </a:t>
            </a:r>
          </a:p>
        </p:txBody>
      </p:sp>
      <p:sp>
        <p:nvSpPr>
          <p:cNvPr id="218115" name="Rectangle 3"/>
          <p:cNvSpPr>
            <a:spLocks noChangeArrowheads="1"/>
          </p:cNvSpPr>
          <p:nvPr/>
        </p:nvSpPr>
        <p:spPr bwMode="auto">
          <a:xfrm>
            <a:off x="107950" y="5662613"/>
            <a:ext cx="8964613" cy="574675"/>
          </a:xfrm>
          <a:prstGeom prst="rect">
            <a:avLst/>
          </a:prstGeom>
          <a:noFill/>
          <a:ln>
            <a:noFill/>
          </a:ln>
          <a:effectLst/>
          <a:extLst/>
        </p:spPr>
        <p:txBody>
          <a:bodyPr/>
          <a:lstStyle/>
          <a:p>
            <a:pPr marL="342900" indent="-342900" algn="l">
              <a:spcBef>
                <a:spcPct val="20000"/>
              </a:spcBef>
              <a:buClr>
                <a:schemeClr val="hlink"/>
              </a:buClr>
              <a:buSzPct val="60000"/>
              <a:buFont typeface="Wingdings" pitchFamily="2" charset="2"/>
              <a:buNone/>
              <a:defRPr/>
            </a:pPr>
            <a:r>
              <a:rPr lang="zh-CN" altLang="en-US" sz="2600">
                <a:effectLst>
                  <a:outerShdw blurRad="38100" dist="38100" dir="2700000" algn="tl">
                    <a:srgbClr val="000000"/>
                  </a:outerShdw>
                </a:effectLst>
                <a:ea typeface="宋体" pitchFamily="2" charset="-122"/>
              </a:rPr>
              <a:t>编辑</a:t>
            </a:r>
            <a:r>
              <a:rPr lang="en-US" altLang="zh-CN" sz="2600">
                <a:effectLst>
                  <a:outerShdw blurRad="38100" dist="38100" dir="2700000" algn="tl">
                    <a:srgbClr val="000000"/>
                  </a:outerShdw>
                </a:effectLst>
                <a:ea typeface="宋体" pitchFamily="2" charset="-122"/>
              </a:rPr>
              <a:t>(.cpp,.h)</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编译</a:t>
            </a:r>
            <a:r>
              <a:rPr lang="en-US" altLang="zh-CN" sz="2600">
                <a:effectLst>
                  <a:outerShdw blurRad="38100" dist="38100" dir="2700000" algn="tl">
                    <a:srgbClr val="000000"/>
                  </a:outerShdw>
                </a:effectLst>
                <a:ea typeface="宋体" pitchFamily="2" charset="-122"/>
              </a:rPr>
              <a:t>(.obj)</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联接</a:t>
            </a:r>
            <a:r>
              <a:rPr lang="en-US" altLang="zh-CN" sz="2600">
                <a:effectLst>
                  <a:outerShdw blurRad="38100" dist="38100" dir="2700000" algn="tl">
                    <a:srgbClr val="000000"/>
                  </a:outerShdw>
                </a:effectLst>
                <a:ea typeface="宋体" pitchFamily="2" charset="-122"/>
              </a:rPr>
              <a:t>(.exe)</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运行</a:t>
            </a:r>
            <a:r>
              <a:rPr lang="zh-CN" altLang="en-US"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输出结果</a:t>
            </a:r>
          </a:p>
        </p:txBody>
      </p:sp>
      <p:sp>
        <p:nvSpPr>
          <p:cNvPr id="50180" name="Line 4"/>
          <p:cNvSpPr>
            <a:spLocks noChangeShapeType="1"/>
          </p:cNvSpPr>
          <p:nvPr/>
        </p:nvSpPr>
        <p:spPr bwMode="auto">
          <a:xfrm>
            <a:off x="6948488"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1" name="Line 5"/>
          <p:cNvSpPr>
            <a:spLocks noChangeShapeType="1"/>
          </p:cNvSpPr>
          <p:nvPr/>
        </p:nvSpPr>
        <p:spPr bwMode="auto">
          <a:xfrm flipH="1">
            <a:off x="539750" y="6669088"/>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2" name="Line 6"/>
          <p:cNvSpPr>
            <a:spLocks noChangeShapeType="1"/>
          </p:cNvSpPr>
          <p:nvPr/>
        </p:nvSpPr>
        <p:spPr bwMode="auto">
          <a:xfrm flipV="1">
            <a:off x="539750"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3" name="Line 7"/>
          <p:cNvSpPr>
            <a:spLocks noChangeShapeType="1"/>
          </p:cNvSpPr>
          <p:nvPr/>
        </p:nvSpPr>
        <p:spPr bwMode="auto">
          <a:xfrm flipV="1">
            <a:off x="2987675"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Line 8"/>
          <p:cNvSpPr>
            <a:spLocks noChangeShapeType="1"/>
          </p:cNvSpPr>
          <p:nvPr/>
        </p:nvSpPr>
        <p:spPr bwMode="auto">
          <a:xfrm flipV="1">
            <a:off x="4932363"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85725"/>
            <a:ext cx="7772400" cy="966788"/>
          </a:xfrm>
        </p:spPr>
        <p:txBody>
          <a:bodyPr/>
          <a:lstStyle/>
          <a:p>
            <a:pPr eaLnBrk="1" hangingPunct="1">
              <a:defRPr/>
            </a:pPr>
            <a:r>
              <a:rPr lang="en-US" altLang="zh-CN" smtClean="0"/>
              <a:t>C++</a:t>
            </a:r>
            <a:r>
              <a:rPr lang="zh-CN" altLang="en-US" smtClean="0"/>
              <a:t>集成开发环境 </a:t>
            </a:r>
          </a:p>
        </p:txBody>
      </p:sp>
      <p:sp>
        <p:nvSpPr>
          <p:cNvPr id="219139" name="Rectangle 3"/>
          <p:cNvSpPr>
            <a:spLocks noGrp="1" noChangeArrowheads="1"/>
          </p:cNvSpPr>
          <p:nvPr>
            <p:ph idx="1"/>
          </p:nvPr>
        </p:nvSpPr>
        <p:spPr>
          <a:xfrm>
            <a:off x="468313" y="1341438"/>
            <a:ext cx="8208962" cy="5111750"/>
          </a:xfrm>
        </p:spPr>
        <p:txBody>
          <a:bodyPr/>
          <a:lstStyle/>
          <a:p>
            <a:pPr marL="357188" indent="-357188" eaLnBrk="1" hangingPunct="1">
              <a:defRPr/>
            </a:pPr>
            <a:r>
              <a:rPr lang="zh-CN" altLang="en-US" sz="2800" smtClean="0"/>
              <a:t>由于上述的</a:t>
            </a:r>
            <a:r>
              <a:rPr lang="en-US" altLang="zh-CN" sz="2800" smtClean="0"/>
              <a:t>C++</a:t>
            </a:r>
            <a:r>
              <a:rPr lang="zh-CN" altLang="en-US" sz="2800" smtClean="0"/>
              <a:t>程序的运行步骤非常麻烦，因此出现了很多</a:t>
            </a:r>
            <a:r>
              <a:rPr lang="en-US" altLang="zh-CN" sz="2800" smtClean="0"/>
              <a:t>C++</a:t>
            </a:r>
            <a:r>
              <a:rPr lang="zh-CN" altLang="en-US" sz="2800" smtClean="0"/>
              <a:t>集成程序开发环境，如：</a:t>
            </a:r>
          </a:p>
          <a:p>
            <a:pPr marL="823913" lvl="1" eaLnBrk="1" hangingPunct="1">
              <a:defRPr/>
            </a:pPr>
            <a:r>
              <a:rPr lang="en-US" altLang="zh-CN" sz="2400" smtClean="0"/>
              <a:t>Visual C++</a:t>
            </a:r>
          </a:p>
          <a:p>
            <a:pPr marL="823913" lvl="1" eaLnBrk="1" hangingPunct="1">
              <a:defRPr/>
            </a:pPr>
            <a:r>
              <a:rPr lang="en-US" altLang="zh-CN" sz="2400" smtClean="0"/>
              <a:t>Turbo C++</a:t>
            </a:r>
          </a:p>
          <a:p>
            <a:pPr marL="823913" lvl="1" eaLnBrk="1" hangingPunct="1">
              <a:defRPr/>
            </a:pPr>
            <a:r>
              <a:rPr lang="en-US" altLang="zh-CN" sz="2400" smtClean="0"/>
              <a:t>C++ Builder</a:t>
            </a:r>
          </a:p>
          <a:p>
            <a:pPr marL="823913" lvl="1" eaLnBrk="1" hangingPunct="1">
              <a:defRPr/>
            </a:pPr>
            <a:r>
              <a:rPr lang="en-US" altLang="zh-CN" sz="2400" smtClean="0"/>
              <a:t>Dev C++</a:t>
            </a:r>
            <a:r>
              <a:rPr lang="zh-CN" altLang="en-US" sz="2400" smtClean="0"/>
              <a:t>，等</a:t>
            </a:r>
          </a:p>
          <a:p>
            <a:pPr marL="357188" indent="-357188" eaLnBrk="1" hangingPunct="1">
              <a:defRPr/>
            </a:pPr>
            <a:r>
              <a:rPr lang="zh-CN" altLang="en-US" sz="2800" smtClean="0"/>
              <a:t>在这些集成环境中，往往使用一条命令（菜单项）就能完成所有的步骤，并且，一些开发环境还提供了可视化的程序设计支持和功能强大的程序动态调试等工具。 </a:t>
            </a:r>
          </a:p>
          <a:p>
            <a:pPr marL="357188" indent="-357188" eaLnBrk="1" hangingPunct="1">
              <a:defRPr/>
            </a:pPr>
            <a:r>
              <a:rPr lang="zh-CN" altLang="en-US" sz="2800" smtClean="0"/>
              <a:t>（</a:t>
            </a:r>
            <a:r>
              <a:rPr lang="en-US" altLang="zh-CN" sz="2800" smtClean="0"/>
              <a:t>Visual C++ 6.0</a:t>
            </a:r>
            <a:r>
              <a:rPr lang="zh-CN" altLang="en-US" sz="2800" smtClean="0"/>
              <a:t>演示）</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smtClean="0"/>
              <a:t>C++</a:t>
            </a:r>
            <a:r>
              <a:rPr lang="zh-CN" altLang="en-US" smtClean="0"/>
              <a:t>的词法</a:t>
            </a:r>
          </a:p>
        </p:txBody>
      </p:sp>
      <p:sp>
        <p:nvSpPr>
          <p:cNvPr id="222211" name="Rectangle 3"/>
          <p:cNvSpPr>
            <a:spLocks noGrp="1" noChangeArrowheads="1"/>
          </p:cNvSpPr>
          <p:nvPr>
            <p:ph idx="1"/>
          </p:nvPr>
        </p:nvSpPr>
        <p:spPr/>
        <p:txBody>
          <a:bodyPr/>
          <a:lstStyle/>
          <a:p>
            <a:pPr eaLnBrk="1" hangingPunct="1">
              <a:defRPr/>
            </a:pPr>
            <a:r>
              <a:rPr lang="zh-CN" altLang="en-US" smtClean="0"/>
              <a:t>一个语言包括语法、语义和语用。</a:t>
            </a:r>
          </a:p>
          <a:p>
            <a:pPr eaLnBrk="1" hangingPunct="1">
              <a:defRPr/>
            </a:pPr>
            <a:r>
              <a:rPr lang="zh-CN" altLang="en-US" smtClean="0"/>
              <a:t>语法又包括词法与句法：</a:t>
            </a:r>
          </a:p>
          <a:p>
            <a:pPr lvl="1" eaLnBrk="1" hangingPunct="1">
              <a:defRPr/>
            </a:pPr>
            <a:r>
              <a:rPr lang="zh-CN" altLang="en-US" smtClean="0">
                <a:solidFill>
                  <a:schemeClr val="folHlink"/>
                </a:solidFill>
              </a:rPr>
              <a:t>词法</a:t>
            </a:r>
            <a:r>
              <a:rPr lang="zh-CN" altLang="en-US" smtClean="0"/>
              <a:t>是指语言的构词规则</a:t>
            </a:r>
          </a:p>
          <a:p>
            <a:pPr lvl="1" eaLnBrk="1" hangingPunct="1">
              <a:defRPr/>
            </a:pPr>
            <a:r>
              <a:rPr lang="zh-CN" altLang="en-US" smtClean="0">
                <a:solidFill>
                  <a:schemeClr val="folHlink"/>
                </a:solidFill>
              </a:rPr>
              <a:t>句法</a:t>
            </a:r>
            <a:r>
              <a:rPr lang="zh-CN" altLang="en-US" smtClean="0"/>
              <a:t>是指由词构成句子（程序）的规则。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z="4000" smtClean="0"/>
              <a:t>冯</a:t>
            </a:r>
            <a:r>
              <a:rPr lang="en-US" altLang="zh-CN" sz="4000" smtClean="0"/>
              <a:t>•</a:t>
            </a:r>
            <a:r>
              <a:rPr lang="zh-CN" altLang="en-US" sz="4000" smtClean="0"/>
              <a:t>诺依曼体系结构</a:t>
            </a:r>
          </a:p>
        </p:txBody>
      </p:sp>
      <p:sp>
        <p:nvSpPr>
          <p:cNvPr id="223235" name="Rectangle 3"/>
          <p:cNvSpPr>
            <a:spLocks noGrp="1" noChangeArrowheads="1"/>
          </p:cNvSpPr>
          <p:nvPr>
            <p:ph idx="1"/>
          </p:nvPr>
        </p:nvSpPr>
        <p:spPr>
          <a:xfrm>
            <a:off x="457200" y="1600200"/>
            <a:ext cx="8229600" cy="5257800"/>
          </a:xfrm>
        </p:spPr>
        <p:txBody>
          <a:bodyPr/>
          <a:lstStyle/>
          <a:p>
            <a:pPr eaLnBrk="1" hangingPunct="1">
              <a:defRPr/>
            </a:pPr>
            <a:r>
              <a:rPr lang="zh-CN" altLang="en-US" smtClean="0"/>
              <a:t>目前，大部分计算机基本上采用的还是传统的</a:t>
            </a:r>
            <a:r>
              <a:rPr lang="zh-CN" altLang="en-US" smtClean="0">
                <a:solidFill>
                  <a:schemeClr val="folHlink"/>
                </a:solidFill>
              </a:rPr>
              <a:t>冯</a:t>
            </a:r>
            <a:r>
              <a:rPr lang="en-US" altLang="zh-CN" smtClean="0">
                <a:solidFill>
                  <a:schemeClr val="folHlink"/>
                </a:solidFill>
                <a:latin typeface="Arial"/>
              </a:rPr>
              <a:t>•</a:t>
            </a:r>
            <a:r>
              <a:rPr lang="zh-CN" altLang="en-US" smtClean="0">
                <a:solidFill>
                  <a:schemeClr val="folHlink"/>
                </a:solidFill>
              </a:rPr>
              <a:t>诺依曼</a:t>
            </a:r>
            <a:r>
              <a:rPr lang="zh-CN" altLang="en-US" smtClean="0"/>
              <a:t>（</a:t>
            </a:r>
            <a:r>
              <a:rPr lang="en-US" altLang="zh-CN" smtClean="0"/>
              <a:t>von Neumann</a:t>
            </a:r>
            <a:r>
              <a:rPr lang="zh-CN" altLang="en-US" smtClean="0"/>
              <a:t>）体系结构，即存储程序式结构。</a:t>
            </a:r>
            <a:r>
              <a:rPr lang="zh-CN" altLang="en-US"/>
              <a:t>逻辑上</a:t>
            </a:r>
            <a:r>
              <a:rPr lang="zh-CN" altLang="en-US" smtClean="0"/>
              <a:t>由五个单元构成：</a:t>
            </a:r>
          </a:p>
          <a:p>
            <a:pPr lvl="1" eaLnBrk="1" hangingPunct="1">
              <a:defRPr/>
            </a:pPr>
            <a:r>
              <a:rPr lang="zh-CN" altLang="en-US"/>
              <a:t>存储单元：存储程序（指令）和数据</a:t>
            </a:r>
            <a:endParaRPr lang="zh-CN" altLang="en-US" smtClean="0"/>
          </a:p>
          <a:p>
            <a:pPr lvl="1" eaLnBrk="1" hangingPunct="1">
              <a:defRPr/>
            </a:pPr>
            <a:r>
              <a:rPr lang="zh-CN" altLang="en-US" smtClean="0"/>
              <a:t>算术</a:t>
            </a:r>
            <a:r>
              <a:rPr lang="en-US" altLang="zh-CN" smtClean="0"/>
              <a:t>/</a:t>
            </a:r>
            <a:r>
              <a:rPr lang="zh-CN" altLang="en-US" smtClean="0"/>
              <a:t>逻辑运算</a:t>
            </a:r>
            <a:r>
              <a:rPr lang="zh-CN" altLang="en-US"/>
              <a:t>单元：进行计算</a:t>
            </a:r>
            <a:endParaRPr lang="zh-CN" altLang="en-US" smtClean="0"/>
          </a:p>
          <a:p>
            <a:pPr lvl="1" eaLnBrk="1" hangingPunct="1">
              <a:defRPr/>
            </a:pPr>
            <a:r>
              <a:rPr lang="zh-CN" altLang="en-US"/>
              <a:t>控制单元：根据指令向其它单元发出控制信号</a:t>
            </a:r>
            <a:endParaRPr lang="zh-CN" altLang="en-US" smtClean="0"/>
          </a:p>
          <a:p>
            <a:pPr lvl="1" eaLnBrk="1" hangingPunct="1">
              <a:defRPr/>
            </a:pPr>
            <a:r>
              <a:rPr lang="zh-CN" altLang="en-US" smtClean="0"/>
              <a:t>输入单元：从外界获得数据</a:t>
            </a:r>
          </a:p>
          <a:p>
            <a:pPr lvl="1" eaLnBrk="1" hangingPunct="1">
              <a:defRPr/>
            </a:pPr>
            <a:r>
              <a:rPr lang="zh-CN" altLang="en-US" smtClean="0"/>
              <a:t>输出单元：向外界输出结果</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4213" y="301625"/>
            <a:ext cx="7772400" cy="823913"/>
          </a:xfrm>
        </p:spPr>
        <p:txBody>
          <a:bodyPr/>
          <a:lstStyle/>
          <a:p>
            <a:pPr eaLnBrk="1" hangingPunct="1">
              <a:defRPr/>
            </a:pPr>
            <a:r>
              <a:rPr lang="en-US" altLang="zh-CN" smtClean="0"/>
              <a:t>C++</a:t>
            </a:r>
            <a:r>
              <a:rPr lang="zh-CN" altLang="en-US" smtClean="0"/>
              <a:t>的字符集</a:t>
            </a:r>
          </a:p>
        </p:txBody>
      </p:sp>
      <p:sp>
        <p:nvSpPr>
          <p:cNvPr id="128003" name="Rectangle 3"/>
          <p:cNvSpPr>
            <a:spLocks noGrp="1" noChangeArrowheads="1"/>
          </p:cNvSpPr>
          <p:nvPr>
            <p:ph idx="1"/>
          </p:nvPr>
        </p:nvSpPr>
        <p:spPr>
          <a:xfrm>
            <a:off x="288925" y="1628775"/>
            <a:ext cx="8459788" cy="5084763"/>
          </a:xfrm>
        </p:spPr>
        <p:txBody>
          <a:bodyPr/>
          <a:lstStyle/>
          <a:p>
            <a:pPr marL="365125" indent="-365125" eaLnBrk="1" hangingPunct="1">
              <a:defRPr/>
            </a:pPr>
            <a:r>
              <a:rPr lang="zh-CN" altLang="en-US" smtClean="0"/>
              <a:t>构成语言的</a:t>
            </a:r>
            <a:r>
              <a:rPr lang="zh-CN" altLang="en-US" smtClean="0">
                <a:solidFill>
                  <a:schemeClr val="folHlink"/>
                </a:solidFill>
              </a:rPr>
              <a:t>基本符号</a:t>
            </a:r>
            <a:r>
              <a:rPr lang="zh-CN" altLang="en-US" smtClean="0"/>
              <a:t>称为语言的</a:t>
            </a:r>
            <a:r>
              <a:rPr lang="zh-CN" altLang="en-US" b="1" i="1" smtClean="0">
                <a:solidFill>
                  <a:schemeClr val="folHlink"/>
                </a:solidFill>
              </a:rPr>
              <a:t>字符集</a:t>
            </a:r>
            <a:r>
              <a:rPr lang="zh-CN" altLang="en-US" smtClean="0"/>
              <a:t>。</a:t>
            </a:r>
          </a:p>
          <a:p>
            <a:pPr marL="365125" indent="-365125" eaLnBrk="1" hangingPunct="1">
              <a:lnSpc>
                <a:spcPct val="130000"/>
              </a:lnSpc>
              <a:defRPr/>
            </a:pPr>
            <a:r>
              <a:rPr lang="en-US" altLang="zh-CN" smtClean="0"/>
              <a:t>C++</a:t>
            </a:r>
            <a:r>
              <a:rPr lang="zh-CN" altLang="en-US" smtClean="0"/>
              <a:t>的字符集由下列符号构成：</a:t>
            </a:r>
          </a:p>
          <a:p>
            <a:pPr marL="1071563" lvl="1" indent="-354013" eaLnBrk="1" hangingPunct="1">
              <a:defRPr/>
            </a:pPr>
            <a:r>
              <a:rPr lang="zh-CN" altLang="en-US" smtClean="0"/>
              <a:t>大小写英文字母：</a:t>
            </a:r>
            <a:r>
              <a:rPr lang="en-US" altLang="zh-CN" smtClean="0"/>
              <a:t>a~z, A~Z</a:t>
            </a:r>
          </a:p>
          <a:p>
            <a:pPr marL="1071563" lvl="1" indent="-354013" eaLnBrk="1" hangingPunct="1">
              <a:defRPr/>
            </a:pPr>
            <a:r>
              <a:rPr lang="zh-CN" altLang="en-US" smtClean="0"/>
              <a:t>数字：</a:t>
            </a:r>
            <a:r>
              <a:rPr lang="en-US" altLang="zh-CN" smtClean="0"/>
              <a:t>0~9</a:t>
            </a:r>
          </a:p>
          <a:p>
            <a:pPr marL="1071563" lvl="1" indent="-354013" eaLnBrk="1" hangingPunct="1">
              <a:defRPr/>
            </a:pPr>
            <a:r>
              <a:rPr lang="zh-CN" altLang="en-US" smtClean="0"/>
              <a:t>特殊字符：</a:t>
            </a:r>
          </a:p>
          <a:p>
            <a:pPr marL="1071563" lvl="1" indent="-354013" eaLnBrk="1" hangingPunct="1">
              <a:buFontTx/>
              <a:buNone/>
              <a:defRPr/>
            </a:pPr>
            <a:endParaRPr lang="zh-CN" altLang="en-US" smtClean="0"/>
          </a:p>
          <a:p>
            <a:pPr marL="365125" indent="-365125" eaLnBrk="1" hangingPunct="1">
              <a:buFont typeface="Wingdings" pitchFamily="2" charset="2"/>
              <a:buNone/>
              <a:defRPr/>
            </a:pPr>
            <a:r>
              <a:rPr lang="en-US" altLang="zh-CN" sz="2000" smtClean="0"/>
              <a:t>!  #  %  ^  &amp;  *  _  -  +  =  ~  &lt;  &gt;  /  \  | .  ,  :  ;  ? </a:t>
            </a:r>
          </a:p>
          <a:p>
            <a:pPr marL="365125" indent="-365125" eaLnBrk="1" hangingPunct="1">
              <a:buFont typeface="Wingdings" pitchFamily="2" charset="2"/>
              <a:buNone/>
              <a:defRPr/>
            </a:pPr>
            <a:r>
              <a:rPr lang="en-US" altLang="zh-CN" sz="2000" smtClean="0">
                <a:latin typeface="Arial"/>
              </a:rPr>
              <a:t>‘</a:t>
            </a:r>
            <a:r>
              <a:rPr lang="en-US" altLang="zh-CN" sz="2000" smtClean="0"/>
              <a:t>  </a:t>
            </a:r>
            <a:r>
              <a:rPr lang="en-US" altLang="zh-CN" sz="2000" smtClean="0">
                <a:latin typeface="Arial"/>
              </a:rPr>
              <a:t>“</a:t>
            </a:r>
            <a:r>
              <a:rPr lang="en-US" altLang="zh-CN" sz="2000" smtClean="0"/>
              <a:t>  (  )  [  ]  {  } </a:t>
            </a:r>
            <a:r>
              <a:rPr lang="zh-CN" altLang="en-US" sz="2000" smtClean="0"/>
              <a:t>空格 横向制表 纵向制表 换页 换行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 name="Rectangle 0"/>
          <p:cNvSpPr>
            <a:spLocks noGrp="1" noChangeArrowheads="1"/>
          </p:cNvSpPr>
          <p:nvPr>
            <p:ph type="title"/>
          </p:nvPr>
        </p:nvSpPr>
        <p:spPr>
          <a:xfrm>
            <a:off x="684213" y="157163"/>
            <a:ext cx="7772400" cy="823912"/>
          </a:xfrm>
        </p:spPr>
        <p:txBody>
          <a:bodyPr/>
          <a:lstStyle/>
          <a:p>
            <a:pPr eaLnBrk="1" hangingPunct="1">
              <a:defRPr/>
            </a:pPr>
            <a:r>
              <a:rPr lang="en-US" altLang="zh-CN" smtClean="0"/>
              <a:t>C++</a:t>
            </a:r>
            <a:r>
              <a:rPr lang="zh-CN" altLang="en-US" smtClean="0"/>
              <a:t>的单词</a:t>
            </a:r>
          </a:p>
        </p:txBody>
      </p:sp>
      <p:sp>
        <p:nvSpPr>
          <p:cNvPr id="131075" name="Rectangle 3"/>
          <p:cNvSpPr>
            <a:spLocks noGrp="1" noChangeArrowheads="1"/>
          </p:cNvSpPr>
          <p:nvPr>
            <p:ph idx="1"/>
          </p:nvPr>
        </p:nvSpPr>
        <p:spPr>
          <a:xfrm>
            <a:off x="395288" y="1484313"/>
            <a:ext cx="8208962" cy="4968875"/>
          </a:xfrm>
        </p:spPr>
        <p:txBody>
          <a:bodyPr/>
          <a:lstStyle/>
          <a:p>
            <a:pPr marL="365125" indent="-365125" eaLnBrk="1" hangingPunct="1">
              <a:defRPr/>
            </a:pPr>
            <a:r>
              <a:rPr lang="zh-CN" altLang="en-US" i="1" smtClean="0">
                <a:solidFill>
                  <a:schemeClr val="folHlink"/>
                </a:solidFill>
              </a:rPr>
              <a:t>单词 </a:t>
            </a:r>
            <a:r>
              <a:rPr lang="zh-CN" altLang="en-US" smtClean="0"/>
              <a:t>由字符集中的字符按照一定规则构成的具有</a:t>
            </a:r>
            <a:r>
              <a:rPr lang="zh-CN" altLang="en-US" smtClean="0">
                <a:solidFill>
                  <a:schemeClr val="folHlink"/>
                </a:solidFill>
              </a:rPr>
              <a:t>一定意义</a:t>
            </a:r>
            <a:r>
              <a:rPr lang="zh-CN" altLang="en-US" smtClean="0"/>
              <a:t>的最小语法单位。</a:t>
            </a:r>
          </a:p>
          <a:p>
            <a:pPr marL="365125" indent="-365125" eaLnBrk="1" hangingPunct="1">
              <a:defRPr/>
            </a:pPr>
            <a:r>
              <a:rPr lang="zh-CN" altLang="en-US" smtClean="0"/>
              <a:t>构成</a:t>
            </a:r>
            <a:r>
              <a:rPr lang="en-US" altLang="zh-CN" smtClean="0"/>
              <a:t>C++</a:t>
            </a:r>
            <a:r>
              <a:rPr lang="zh-CN" altLang="en-US" smtClean="0"/>
              <a:t>的单词有：</a:t>
            </a:r>
          </a:p>
          <a:p>
            <a:pPr marL="906463" lvl="1" indent="-361950" eaLnBrk="1" hangingPunct="1">
              <a:defRPr/>
            </a:pPr>
            <a:r>
              <a:rPr lang="zh-CN" altLang="en-US" smtClean="0">
                <a:solidFill>
                  <a:schemeClr val="folHlink"/>
                </a:solidFill>
              </a:rPr>
              <a:t>标识符</a:t>
            </a:r>
            <a:endParaRPr lang="zh-CN" altLang="en-US" smtClean="0"/>
          </a:p>
          <a:p>
            <a:pPr marL="906463" lvl="1" indent="-361950" eaLnBrk="1" hangingPunct="1">
              <a:defRPr/>
            </a:pPr>
            <a:r>
              <a:rPr lang="zh-CN" altLang="en-US" smtClean="0">
                <a:solidFill>
                  <a:schemeClr val="folHlink"/>
                </a:solidFill>
              </a:rPr>
              <a:t>关键词</a:t>
            </a:r>
            <a:endParaRPr lang="zh-CN" altLang="en-US" smtClean="0"/>
          </a:p>
          <a:p>
            <a:pPr marL="906463" lvl="1" indent="-361950" eaLnBrk="1" hangingPunct="1">
              <a:defRPr/>
            </a:pPr>
            <a:r>
              <a:rPr lang="zh-CN" altLang="en-US" smtClean="0">
                <a:solidFill>
                  <a:schemeClr val="folHlink"/>
                </a:solidFill>
              </a:rPr>
              <a:t>字面常量</a:t>
            </a:r>
            <a:r>
              <a:rPr lang="zh-CN" altLang="en-US" smtClean="0"/>
              <a:t>（</a:t>
            </a:r>
            <a:r>
              <a:rPr lang="zh-CN" altLang="en-US" smtClean="0">
                <a:solidFill>
                  <a:schemeClr val="folHlink"/>
                </a:solidFill>
              </a:rPr>
              <a:t>直接量</a:t>
            </a:r>
            <a:r>
              <a:rPr lang="zh-CN" altLang="en-US" smtClean="0"/>
              <a:t>）</a:t>
            </a:r>
          </a:p>
          <a:p>
            <a:pPr marL="906463" lvl="1" indent="-361950" eaLnBrk="1" hangingPunct="1">
              <a:defRPr/>
            </a:pPr>
            <a:r>
              <a:rPr lang="zh-CN" altLang="en-US" smtClean="0">
                <a:solidFill>
                  <a:schemeClr val="folHlink"/>
                </a:solidFill>
              </a:rPr>
              <a:t>操作符</a:t>
            </a:r>
            <a:r>
              <a:rPr lang="zh-CN" altLang="en-US" smtClean="0"/>
              <a:t>（</a:t>
            </a:r>
            <a:r>
              <a:rPr lang="zh-CN" altLang="en-US" smtClean="0">
                <a:solidFill>
                  <a:schemeClr val="folHlink"/>
                </a:solidFill>
              </a:rPr>
              <a:t>运算符</a:t>
            </a:r>
            <a:r>
              <a:rPr lang="zh-CN" altLang="en-US" smtClean="0"/>
              <a:t>）</a:t>
            </a:r>
          </a:p>
          <a:p>
            <a:pPr marL="906463" lvl="1" indent="-361950" eaLnBrk="1" hangingPunct="1">
              <a:defRPr/>
            </a:pPr>
            <a:r>
              <a:rPr lang="zh-CN" altLang="en-US" smtClean="0">
                <a:solidFill>
                  <a:schemeClr val="folHlink"/>
                </a:solidFill>
              </a:rPr>
              <a:t>标点符号</a:t>
            </a:r>
            <a:r>
              <a:rPr lang="zh-CN" altLang="en-US"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标识符</a:t>
            </a:r>
          </a:p>
        </p:txBody>
      </p:sp>
      <p:sp>
        <p:nvSpPr>
          <p:cNvPr id="190467" name="Rectangle 3"/>
          <p:cNvSpPr>
            <a:spLocks noGrp="1" noChangeArrowheads="1"/>
          </p:cNvSpPr>
          <p:nvPr>
            <p:ph idx="1"/>
          </p:nvPr>
        </p:nvSpPr>
        <p:spPr>
          <a:xfrm>
            <a:off x="457200" y="1600200"/>
            <a:ext cx="8229600" cy="4924425"/>
          </a:xfrm>
        </p:spPr>
        <p:txBody>
          <a:bodyPr/>
          <a:lstStyle/>
          <a:p>
            <a:pPr eaLnBrk="1" hangingPunct="1">
              <a:defRPr/>
            </a:pPr>
            <a:r>
              <a:rPr lang="zh-CN" altLang="en-US" b="1" i="1" smtClean="0">
                <a:solidFill>
                  <a:schemeClr val="folHlink"/>
                </a:solidFill>
              </a:rPr>
              <a:t>标识符 </a:t>
            </a:r>
            <a:r>
              <a:rPr lang="zh-CN" altLang="en-US" smtClean="0"/>
              <a:t>是由大小写英文字母、数字以及下划线（</a:t>
            </a:r>
            <a:r>
              <a:rPr lang="en-US" altLang="zh-CN" smtClean="0"/>
              <a:t>_</a:t>
            </a:r>
            <a:r>
              <a:rPr lang="zh-CN" altLang="en-US" smtClean="0"/>
              <a:t>）所构成的字符序列，第一个字符不能是数字，如：</a:t>
            </a:r>
          </a:p>
          <a:p>
            <a:pPr lvl="1" eaLnBrk="1" hangingPunct="1">
              <a:defRPr/>
            </a:pPr>
            <a:r>
              <a:rPr lang="en-US" altLang="zh-CN" smtClean="0"/>
              <a:t>student</a:t>
            </a:r>
            <a:r>
              <a:rPr lang="zh-CN" altLang="en-US" smtClean="0"/>
              <a:t>、</a:t>
            </a:r>
            <a:r>
              <a:rPr lang="en-US" altLang="zh-CN" smtClean="0"/>
              <a:t>student_name</a:t>
            </a:r>
            <a:r>
              <a:rPr lang="zh-CN" altLang="en-US" smtClean="0"/>
              <a:t>、</a:t>
            </a:r>
            <a:r>
              <a:rPr lang="en-US" altLang="zh-CN" smtClean="0"/>
              <a:t>x_1</a:t>
            </a:r>
            <a:r>
              <a:rPr lang="zh-CN" altLang="en-US" smtClean="0"/>
              <a:t>、</a:t>
            </a:r>
            <a:r>
              <a:rPr lang="en-US" altLang="zh-CN" smtClean="0"/>
              <a:t>_name1</a:t>
            </a:r>
            <a:r>
              <a:rPr lang="zh-CN" altLang="en-US" smtClean="0"/>
              <a:t>等都是合法的标识符。</a:t>
            </a:r>
          </a:p>
          <a:p>
            <a:pPr lvl="1" eaLnBrk="1" hangingPunct="1">
              <a:defRPr/>
            </a:pPr>
            <a:r>
              <a:rPr lang="en-US" altLang="zh-CN" smtClean="0"/>
              <a:t>8bc</a:t>
            </a:r>
            <a:r>
              <a:rPr lang="zh-CN" altLang="en-US" smtClean="0"/>
              <a:t>、</a:t>
            </a:r>
            <a:r>
              <a:rPr lang="en-US" altLang="zh-CN" smtClean="0"/>
              <a:t>123</a:t>
            </a:r>
            <a:r>
              <a:rPr lang="zh-CN" altLang="en-US" smtClean="0"/>
              <a:t>是不合法的标识符。</a:t>
            </a:r>
          </a:p>
          <a:p>
            <a:pPr eaLnBrk="1" hangingPunct="1">
              <a:defRPr/>
            </a:pPr>
            <a:r>
              <a:rPr lang="zh-CN" altLang="en-US" smtClean="0"/>
              <a:t>标识符通常用来给程序中的</a:t>
            </a:r>
            <a:r>
              <a:rPr lang="zh-CN" altLang="en-US" smtClean="0">
                <a:solidFill>
                  <a:schemeClr val="folHlink"/>
                </a:solidFill>
              </a:rPr>
              <a:t>实体</a:t>
            </a:r>
            <a:r>
              <a:rPr lang="zh-CN" altLang="en-US" smtClean="0"/>
              <a:t>命名，程序实体包括：</a:t>
            </a:r>
            <a:r>
              <a:rPr lang="zh-CN" altLang="en-US" smtClean="0">
                <a:solidFill>
                  <a:schemeClr val="folHlink"/>
                </a:solidFill>
              </a:rPr>
              <a:t>常量</a:t>
            </a:r>
            <a:r>
              <a:rPr lang="zh-CN" altLang="en-US" smtClean="0"/>
              <a:t>、</a:t>
            </a:r>
            <a:r>
              <a:rPr lang="zh-CN" altLang="en-US" smtClean="0">
                <a:solidFill>
                  <a:schemeClr val="folHlink"/>
                </a:solidFill>
              </a:rPr>
              <a:t>变量</a:t>
            </a:r>
            <a:r>
              <a:rPr lang="zh-CN" altLang="en-US" smtClean="0"/>
              <a:t>、</a:t>
            </a:r>
            <a:r>
              <a:rPr lang="zh-CN" altLang="en-US" smtClean="0">
                <a:solidFill>
                  <a:schemeClr val="folHlink"/>
                </a:solidFill>
              </a:rPr>
              <a:t>函数</a:t>
            </a:r>
            <a:r>
              <a:rPr lang="zh-CN" altLang="en-US" smtClean="0"/>
              <a:t>、</a:t>
            </a:r>
            <a:r>
              <a:rPr lang="zh-CN" altLang="en-US" smtClean="0">
                <a:solidFill>
                  <a:schemeClr val="folHlink"/>
                </a:solidFill>
              </a:rPr>
              <a:t>对象</a:t>
            </a:r>
            <a:r>
              <a:rPr lang="zh-CN" altLang="en-US" smtClean="0"/>
              <a:t>、</a:t>
            </a:r>
            <a:r>
              <a:rPr lang="zh-CN" altLang="en-US" smtClean="0">
                <a:solidFill>
                  <a:schemeClr val="folHlink"/>
                </a:solidFill>
              </a:rPr>
              <a:t>类型</a:t>
            </a:r>
            <a:r>
              <a:rPr lang="zh-CN" altLang="en-US" smtClean="0"/>
              <a:t>（包括</a:t>
            </a:r>
            <a:r>
              <a:rPr lang="zh-CN" altLang="en-US" smtClean="0">
                <a:solidFill>
                  <a:schemeClr val="folHlink"/>
                </a:solidFill>
              </a:rPr>
              <a:t>类</a:t>
            </a:r>
            <a:r>
              <a:rPr lang="zh-CN" altLang="en-US" smtClean="0"/>
              <a:t>）、</a:t>
            </a:r>
            <a:r>
              <a:rPr lang="zh-CN" altLang="en-US" smtClean="0">
                <a:solidFill>
                  <a:schemeClr val="folHlink"/>
                </a:solidFill>
              </a:rPr>
              <a:t>标号</a:t>
            </a:r>
            <a:r>
              <a:rPr lang="zh-CN" altLang="en-US" smtClean="0"/>
              <a:t>等。</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539750" y="549275"/>
            <a:ext cx="8208963" cy="6308725"/>
          </a:xfrm>
        </p:spPr>
        <p:txBody>
          <a:bodyPr/>
          <a:lstStyle/>
          <a:p>
            <a:pPr marL="360363" indent="-360363" defTabSz="723900" eaLnBrk="1" hangingPunct="1">
              <a:lnSpc>
                <a:spcPct val="90000"/>
              </a:lnSpc>
              <a:defRPr/>
            </a:pPr>
            <a:r>
              <a:rPr lang="zh-CN" altLang="en-US" smtClean="0"/>
              <a:t>在使用标识符时应注意以下几点：</a:t>
            </a:r>
          </a:p>
          <a:p>
            <a:pPr marL="900113" lvl="1" indent="-360363" defTabSz="723900" eaLnBrk="1" hangingPunct="1">
              <a:lnSpc>
                <a:spcPct val="90000"/>
              </a:lnSpc>
              <a:defRPr/>
            </a:pPr>
            <a:r>
              <a:rPr lang="zh-CN" altLang="en-US" smtClean="0"/>
              <a:t>大小写字母有区别，如：</a:t>
            </a:r>
            <a:r>
              <a:rPr lang="en-US" altLang="zh-CN" smtClean="0"/>
              <a:t>abc</a:t>
            </a:r>
            <a:r>
              <a:rPr lang="zh-CN" altLang="en-US" smtClean="0"/>
              <a:t>、</a:t>
            </a:r>
            <a:r>
              <a:rPr lang="en-US" altLang="zh-CN" smtClean="0"/>
              <a:t>Abc</a:t>
            </a:r>
            <a:r>
              <a:rPr lang="zh-CN" altLang="en-US" smtClean="0"/>
              <a:t>与</a:t>
            </a:r>
            <a:r>
              <a:rPr lang="en-US" altLang="zh-CN" smtClean="0"/>
              <a:t>ABC</a:t>
            </a:r>
            <a:r>
              <a:rPr lang="zh-CN" altLang="en-US" smtClean="0"/>
              <a:t>是不同的标识符。</a:t>
            </a:r>
          </a:p>
          <a:p>
            <a:pPr marL="900113" lvl="1" indent="-360363" defTabSz="723900" eaLnBrk="1" hangingPunct="1">
              <a:lnSpc>
                <a:spcPct val="90000"/>
              </a:lnSpc>
              <a:defRPr/>
            </a:pPr>
            <a:r>
              <a:rPr lang="zh-CN" altLang="en-US" smtClean="0"/>
              <a:t>关键词不能作为用户自定义的标识符，它们有特殊的作用。</a:t>
            </a:r>
          </a:p>
          <a:p>
            <a:pPr marL="900113" lvl="1" indent="-360363" defTabSz="723900" eaLnBrk="1" hangingPunct="1">
              <a:lnSpc>
                <a:spcPct val="90000"/>
              </a:lnSpc>
              <a:defRPr/>
            </a:pPr>
            <a:r>
              <a:rPr lang="zh-CN" altLang="en-US" smtClean="0"/>
              <a:t>具体编译程序可能会限制标识符的长度。</a:t>
            </a:r>
          </a:p>
          <a:p>
            <a:pPr marL="900113" lvl="1" indent="-360363" defTabSz="723900" eaLnBrk="1" hangingPunct="1">
              <a:lnSpc>
                <a:spcPct val="90000"/>
              </a:lnSpc>
              <a:defRPr/>
            </a:pPr>
            <a:r>
              <a:rPr lang="zh-CN" altLang="en-US" smtClean="0"/>
              <a:t>以两个下划线开头或以一个下划线后跟一个大写字母开头的标识符往往在</a:t>
            </a:r>
            <a:r>
              <a:rPr lang="en-US" altLang="zh-CN" smtClean="0"/>
              <a:t>C++</a:t>
            </a:r>
            <a:r>
              <a:rPr lang="zh-CN" altLang="en-US" smtClean="0"/>
              <a:t>语言内部实现中用到，程序中不要用这些标识符作为程序的全局标识符。</a:t>
            </a:r>
          </a:p>
          <a:p>
            <a:pPr marL="900113" lvl="1" indent="-360363" defTabSz="723900" eaLnBrk="1" hangingPunct="1">
              <a:lnSpc>
                <a:spcPct val="90000"/>
              </a:lnSpc>
              <a:defRPr/>
            </a:pPr>
            <a:r>
              <a:rPr lang="zh-CN" altLang="en-US" smtClean="0"/>
              <a:t>对不同种类的程序实体最好采用不同风格的标识符，以提高程序的易读性。例如：</a:t>
            </a:r>
            <a:r>
              <a:rPr lang="en-US" altLang="zh-CN" smtClean="0"/>
              <a:t>PI</a:t>
            </a:r>
            <a:r>
              <a:rPr lang="zh-CN" altLang="en-US" smtClean="0"/>
              <a:t>（常量）、</a:t>
            </a:r>
            <a:r>
              <a:rPr lang="en-US" altLang="zh-CN" smtClean="0"/>
              <a:t>StudentType</a:t>
            </a:r>
            <a:r>
              <a:rPr lang="zh-CN" altLang="en-US" smtClean="0"/>
              <a:t>（类型）、</a:t>
            </a:r>
            <a:r>
              <a:rPr lang="en-US" altLang="zh-CN" smtClean="0"/>
              <a:t>student</a:t>
            </a:r>
            <a:r>
              <a:rPr lang="zh-CN" altLang="en-US" smtClean="0"/>
              <a:t>（变量、对象）、</a:t>
            </a:r>
            <a:r>
              <a:rPr lang="en-US" altLang="zh-CN" smtClean="0"/>
              <a:t>print</a:t>
            </a:r>
            <a:r>
              <a:rPr lang="zh-CN" altLang="en-US" smtClean="0"/>
              <a:t>（函数）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 name="Rectangle 0"/>
          <p:cNvSpPr>
            <a:spLocks noGrp="1" noChangeArrowheads="1"/>
          </p:cNvSpPr>
          <p:nvPr>
            <p:ph type="title"/>
          </p:nvPr>
        </p:nvSpPr>
        <p:spPr/>
        <p:txBody>
          <a:bodyPr/>
          <a:lstStyle/>
          <a:p>
            <a:pPr eaLnBrk="1" hangingPunct="1">
              <a:defRPr/>
            </a:pPr>
            <a:r>
              <a:rPr lang="zh-CN" altLang="en-US" smtClean="0"/>
              <a:t>关键词</a:t>
            </a:r>
          </a:p>
        </p:txBody>
      </p:sp>
      <p:sp>
        <p:nvSpPr>
          <p:cNvPr id="134146" name="Rectangle 2"/>
          <p:cNvSpPr>
            <a:spLocks noGrp="1" noChangeArrowheads="1"/>
          </p:cNvSpPr>
          <p:nvPr>
            <p:ph idx="1"/>
          </p:nvPr>
        </p:nvSpPr>
        <p:spPr>
          <a:xfrm>
            <a:off x="179388" y="1628775"/>
            <a:ext cx="8785225" cy="5040313"/>
          </a:xfrm>
        </p:spPr>
        <p:txBody>
          <a:bodyPr/>
          <a:lstStyle/>
          <a:p>
            <a:pPr marL="442913" indent="-442913" eaLnBrk="1" hangingPunct="1">
              <a:defRPr/>
            </a:pPr>
            <a:r>
              <a:rPr lang="zh-CN" altLang="en-US" b="1" i="1" smtClean="0">
                <a:solidFill>
                  <a:schemeClr val="folHlink"/>
                </a:solidFill>
              </a:rPr>
              <a:t>关键词 </a:t>
            </a:r>
            <a:r>
              <a:rPr lang="zh-CN" altLang="en-US" smtClean="0"/>
              <a:t>是指语言预定义的标识符，它们有固定的作用和含义，在程序中不能用作其它目的。例如：</a:t>
            </a:r>
            <a:r>
              <a:rPr lang="en-US" altLang="zh-CN" smtClean="0"/>
              <a:t>if</a:t>
            </a:r>
            <a:r>
              <a:rPr lang="zh-CN" altLang="en-US" smtClean="0"/>
              <a:t>、</a:t>
            </a:r>
            <a:r>
              <a:rPr lang="en-US" altLang="zh-CN" smtClean="0"/>
              <a:t>for</a:t>
            </a:r>
            <a:r>
              <a:rPr lang="zh-CN" altLang="en-US" smtClean="0"/>
              <a:t>、</a:t>
            </a:r>
            <a:r>
              <a:rPr lang="en-US" altLang="zh-CN" smtClean="0"/>
              <a:t>switch</a:t>
            </a:r>
            <a:r>
              <a:rPr lang="zh-CN" altLang="en-US" smtClean="0"/>
              <a:t>等（参见教材的表</a:t>
            </a:r>
            <a:r>
              <a:rPr lang="en-US" altLang="zh-CN" smtClean="0"/>
              <a:t>1-3</a:t>
            </a:r>
            <a:r>
              <a:rPr lang="zh-CN" altLang="en-US"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smtClean="0"/>
              <a:t>字面常量</a:t>
            </a:r>
          </a:p>
        </p:txBody>
      </p:sp>
      <p:sp>
        <p:nvSpPr>
          <p:cNvPr id="191491" name="Rectangle 3"/>
          <p:cNvSpPr>
            <a:spLocks noGrp="1" noChangeArrowheads="1"/>
          </p:cNvSpPr>
          <p:nvPr>
            <p:ph idx="1"/>
          </p:nvPr>
        </p:nvSpPr>
        <p:spPr/>
        <p:txBody>
          <a:bodyPr/>
          <a:lstStyle/>
          <a:p>
            <a:pPr eaLnBrk="1" hangingPunct="1">
              <a:defRPr/>
            </a:pPr>
            <a:r>
              <a:rPr lang="zh-CN" altLang="en-US" b="1" i="1" smtClean="0">
                <a:solidFill>
                  <a:schemeClr val="folHlink"/>
                </a:solidFill>
              </a:rPr>
              <a:t>字面常量 </a:t>
            </a:r>
            <a:r>
              <a:rPr lang="zh-CN" altLang="en-US" smtClean="0"/>
              <a:t>用于表示在程序中直接书写的常量，又称</a:t>
            </a:r>
            <a:r>
              <a:rPr lang="zh-CN" altLang="en-US" b="1" i="1" smtClean="0">
                <a:solidFill>
                  <a:schemeClr val="folHlink"/>
                </a:solidFill>
              </a:rPr>
              <a:t>直接量</a:t>
            </a:r>
            <a:r>
              <a:rPr lang="zh-CN" altLang="en-US" smtClean="0"/>
              <a:t>（</a:t>
            </a:r>
            <a:r>
              <a:rPr lang="en-US" altLang="zh-CN" smtClean="0"/>
              <a:t>literal</a:t>
            </a:r>
            <a:r>
              <a:rPr lang="zh-CN" altLang="en-GB" smtClean="0"/>
              <a:t>）</a:t>
            </a:r>
            <a:r>
              <a:rPr lang="zh-CN" altLang="en-US" smtClean="0"/>
              <a:t>。如：</a:t>
            </a:r>
            <a:r>
              <a:rPr lang="en-US" altLang="zh-CN" smtClean="0"/>
              <a:t>128</a:t>
            </a:r>
            <a:r>
              <a:rPr lang="zh-CN" altLang="en-US" smtClean="0"/>
              <a:t>、</a:t>
            </a:r>
            <a:r>
              <a:rPr lang="en-US" altLang="zh-CN" smtClean="0"/>
              <a:t>3.14</a:t>
            </a:r>
            <a:r>
              <a:rPr lang="zh-CN" altLang="en-US" smtClean="0"/>
              <a:t>、</a:t>
            </a:r>
            <a:r>
              <a:rPr lang="en-US" altLang="zh-CN" smtClean="0"/>
              <a:t>'A'</a:t>
            </a:r>
            <a:r>
              <a:rPr lang="zh-CN" altLang="en-US" smtClean="0"/>
              <a:t>、</a:t>
            </a:r>
            <a:r>
              <a:rPr lang="en-US" altLang="zh-CN" smtClean="0"/>
              <a:t>"abcd"</a:t>
            </a:r>
            <a:r>
              <a:rPr lang="zh-CN" altLang="en-US" smtClean="0"/>
              <a:t>等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操作符（运算符）</a:t>
            </a:r>
          </a:p>
        </p:txBody>
      </p:sp>
      <p:sp>
        <p:nvSpPr>
          <p:cNvPr id="193539" name="Rectangle 3"/>
          <p:cNvSpPr>
            <a:spLocks noGrp="1" noChangeArrowheads="1"/>
          </p:cNvSpPr>
          <p:nvPr>
            <p:ph idx="1"/>
          </p:nvPr>
        </p:nvSpPr>
        <p:spPr/>
        <p:txBody>
          <a:bodyPr/>
          <a:lstStyle/>
          <a:p>
            <a:pPr eaLnBrk="1" hangingPunct="1">
              <a:defRPr/>
            </a:pPr>
            <a:r>
              <a:rPr lang="zh-CN" altLang="en-US" b="1" i="1" smtClean="0">
                <a:solidFill>
                  <a:schemeClr val="folHlink"/>
                </a:solidFill>
              </a:rPr>
              <a:t>操作符 </a:t>
            </a:r>
            <a:r>
              <a:rPr lang="zh-CN" altLang="en-US" smtClean="0"/>
              <a:t>用于描述运算。如：</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 </a:t>
            </a:r>
            <a:r>
              <a:rPr lang="en-US" altLang="zh-CN" smtClean="0"/>
              <a:t>=</a:t>
            </a:r>
            <a:r>
              <a:rPr lang="zh-CN" altLang="en-US" smtClean="0"/>
              <a:t>， </a:t>
            </a:r>
            <a:r>
              <a:rPr lang="en-US" altLang="zh-CN" smtClean="0"/>
              <a:t>&gt;</a:t>
            </a:r>
            <a:r>
              <a:rPr lang="zh-CN" altLang="en-US" smtClean="0"/>
              <a:t>，</a:t>
            </a:r>
            <a:r>
              <a:rPr lang="en-US" altLang="zh-CN" smtClean="0"/>
              <a:t>&lt;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&gt;=</a:t>
            </a:r>
            <a:r>
              <a:rPr lang="zh-CN" altLang="en-US" smtClean="0"/>
              <a:t>，</a:t>
            </a:r>
            <a:r>
              <a:rPr lang="en-US" altLang="zh-CN" smtClean="0"/>
              <a:t>&lt;=</a:t>
            </a:r>
            <a:r>
              <a:rPr lang="zh-CN" altLang="en-US" smtClean="0"/>
              <a:t>，</a:t>
            </a:r>
            <a:r>
              <a:rPr lang="en-US" altLang="zh-CN" smtClean="0"/>
              <a:t>||</a:t>
            </a:r>
            <a:r>
              <a:rPr lang="zh-CN" altLang="en-US" smtClean="0"/>
              <a:t>，</a:t>
            </a:r>
            <a:r>
              <a:rPr lang="en-US" altLang="zh-CN" smtClean="0"/>
              <a:t>&amp;&amp;</a:t>
            </a:r>
            <a:r>
              <a:rPr lang="zh-CN" altLang="en-US" smtClean="0"/>
              <a:t>等。</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标点符号</a:t>
            </a:r>
          </a:p>
        </p:txBody>
      </p:sp>
      <p:sp>
        <p:nvSpPr>
          <p:cNvPr id="194563" name="Rectangle 3"/>
          <p:cNvSpPr>
            <a:spLocks noGrp="1" noChangeArrowheads="1"/>
          </p:cNvSpPr>
          <p:nvPr>
            <p:ph idx="1"/>
          </p:nvPr>
        </p:nvSpPr>
        <p:spPr/>
        <p:txBody>
          <a:bodyPr/>
          <a:lstStyle/>
          <a:p>
            <a:pPr eaLnBrk="1" hangingPunct="1">
              <a:defRPr/>
            </a:pPr>
            <a:r>
              <a:rPr lang="zh-CN" altLang="en-US" b="1" i="1" smtClean="0">
                <a:solidFill>
                  <a:schemeClr val="folHlink"/>
                </a:solidFill>
              </a:rPr>
              <a:t>标点符号 </a:t>
            </a:r>
            <a:r>
              <a:rPr lang="zh-CN" altLang="en-US" smtClean="0"/>
              <a:t>起到某些语法、语义上的作用。如：逗号、分号、冒号、括号等。</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 name="Rectangle 0"/>
          <p:cNvSpPr>
            <a:spLocks noGrp="1" noChangeArrowheads="1"/>
          </p:cNvSpPr>
          <p:nvPr>
            <p:ph type="title"/>
          </p:nvPr>
        </p:nvSpPr>
        <p:spPr/>
        <p:txBody>
          <a:bodyPr/>
          <a:lstStyle/>
          <a:p>
            <a:pPr eaLnBrk="1" hangingPunct="1">
              <a:defRPr/>
            </a:pPr>
            <a:r>
              <a:rPr lang="zh-CN" altLang="en-US" smtClean="0"/>
              <a:t>空白符</a:t>
            </a:r>
          </a:p>
        </p:txBody>
      </p:sp>
      <p:sp>
        <p:nvSpPr>
          <p:cNvPr id="186371" name="Rectangle 3"/>
          <p:cNvSpPr>
            <a:spLocks noGrp="1" noChangeArrowheads="1"/>
          </p:cNvSpPr>
          <p:nvPr>
            <p:ph idx="1"/>
          </p:nvPr>
        </p:nvSpPr>
        <p:spPr>
          <a:xfrm>
            <a:off x="682625" y="1628775"/>
            <a:ext cx="7921625" cy="4968875"/>
          </a:xfrm>
        </p:spPr>
        <p:txBody>
          <a:bodyPr/>
          <a:lstStyle/>
          <a:p>
            <a:pPr marL="442913" indent="-442913" eaLnBrk="1" hangingPunct="1">
              <a:defRPr/>
            </a:pPr>
            <a:r>
              <a:rPr lang="zh-CN" altLang="en-US" smtClean="0"/>
              <a:t>单词有时需要用</a:t>
            </a:r>
            <a:r>
              <a:rPr lang="zh-CN" altLang="en-US" b="1" i="1" smtClean="0">
                <a:solidFill>
                  <a:schemeClr val="folHlink"/>
                </a:solidFill>
              </a:rPr>
              <a:t>空白符 </a:t>
            </a:r>
            <a:r>
              <a:rPr lang="zh-CN" altLang="en-US" smtClean="0"/>
              <a:t>把它们分开，使得它们在形式上成为独立的单位。</a:t>
            </a:r>
          </a:p>
          <a:p>
            <a:pPr marL="442913" indent="-442913" eaLnBrk="1" hangingPunct="1">
              <a:defRPr/>
            </a:pPr>
            <a:r>
              <a:rPr lang="zh-CN" altLang="en-US" smtClean="0"/>
              <a:t>空白符包括：</a:t>
            </a:r>
          </a:p>
          <a:p>
            <a:pPr marL="1344613" lvl="1" indent="-533400" eaLnBrk="1" hangingPunct="1">
              <a:defRPr/>
            </a:pPr>
            <a:r>
              <a:rPr lang="zh-CN" altLang="en-US" smtClean="0"/>
              <a:t>空格符</a:t>
            </a:r>
          </a:p>
          <a:p>
            <a:pPr marL="1344613" lvl="1" indent="-533400" eaLnBrk="1" hangingPunct="1">
              <a:defRPr/>
            </a:pPr>
            <a:r>
              <a:rPr lang="zh-CN" altLang="en-US" smtClean="0"/>
              <a:t>制表符</a:t>
            </a:r>
          </a:p>
          <a:p>
            <a:pPr marL="1344613" lvl="1" indent="-533400" eaLnBrk="1" hangingPunct="1">
              <a:defRPr/>
            </a:pPr>
            <a:r>
              <a:rPr lang="zh-CN" altLang="en-US" smtClean="0"/>
              <a:t>回车符</a:t>
            </a:r>
          </a:p>
          <a:p>
            <a:pPr marL="1344613" lvl="1" indent="-533400" eaLnBrk="1" hangingPunct="1">
              <a:defRPr/>
            </a:pPr>
            <a:r>
              <a:rPr lang="zh-CN" altLang="en-US" smtClean="0"/>
              <a:t>注释符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注释</a:t>
            </a:r>
          </a:p>
        </p:txBody>
      </p:sp>
      <p:sp>
        <p:nvSpPr>
          <p:cNvPr id="196611" name="Rectangle 3"/>
          <p:cNvSpPr>
            <a:spLocks noGrp="1" noChangeArrowheads="1"/>
          </p:cNvSpPr>
          <p:nvPr>
            <p:ph idx="1"/>
          </p:nvPr>
        </p:nvSpPr>
        <p:spPr/>
        <p:txBody>
          <a:bodyPr/>
          <a:lstStyle/>
          <a:p>
            <a:pPr eaLnBrk="1" hangingPunct="1">
              <a:defRPr/>
            </a:pPr>
            <a:r>
              <a:rPr lang="zh-CN" altLang="en-US" b="1" i="1" smtClean="0">
                <a:solidFill>
                  <a:schemeClr val="folHlink"/>
                </a:solidFill>
              </a:rPr>
              <a:t>注释 </a:t>
            </a:r>
            <a:r>
              <a:rPr lang="zh-CN" altLang="en-US" smtClean="0"/>
              <a:t>是为了方便对程序的理解而加在程序中的说明性文字信息。</a:t>
            </a:r>
          </a:p>
          <a:p>
            <a:pPr eaLnBrk="1" hangingPunct="1">
              <a:defRPr/>
            </a:pPr>
            <a:r>
              <a:rPr lang="zh-CN" altLang="en-US" smtClean="0"/>
              <a:t>注释分为：</a:t>
            </a:r>
          </a:p>
          <a:p>
            <a:pPr lvl="1" eaLnBrk="1" hangingPunct="1">
              <a:defRPr/>
            </a:pPr>
            <a:r>
              <a:rPr lang="zh-CN" altLang="en-US" smtClean="0"/>
              <a:t>单行注释：从符号‘</a:t>
            </a:r>
            <a:r>
              <a:rPr lang="en-US" altLang="zh-CN" smtClean="0">
                <a:solidFill>
                  <a:schemeClr val="folHlink"/>
                </a:solidFill>
              </a:rPr>
              <a:t>//</a:t>
            </a:r>
            <a:r>
              <a:rPr lang="en-US" altLang="zh-CN" smtClean="0"/>
              <a:t>’</a:t>
            </a:r>
            <a:r>
              <a:rPr lang="zh-CN" altLang="en-US" smtClean="0"/>
              <a:t>开始到本行结束。</a:t>
            </a:r>
          </a:p>
          <a:p>
            <a:pPr lvl="1" eaLnBrk="1" hangingPunct="1">
              <a:defRPr/>
            </a:pPr>
            <a:r>
              <a:rPr lang="zh-CN" altLang="en-US" smtClean="0"/>
              <a:t>多行注释：以符号‘</a:t>
            </a:r>
            <a:r>
              <a:rPr lang="en-US" altLang="zh-CN" smtClean="0">
                <a:solidFill>
                  <a:schemeClr val="folHlink"/>
                </a:solidFill>
              </a:rPr>
              <a:t>/*</a:t>
            </a:r>
            <a:r>
              <a:rPr lang="en-US" altLang="zh-CN" smtClean="0"/>
              <a:t>’</a:t>
            </a:r>
            <a:r>
              <a:rPr lang="zh-CN" altLang="en-US" smtClean="0"/>
              <a:t>开始到符号‘</a:t>
            </a:r>
            <a:r>
              <a:rPr lang="zh-CN" altLang="en-US" smtClean="0">
                <a:solidFill>
                  <a:schemeClr val="folHlink"/>
                </a:solidFill>
              </a:rPr>
              <a:t>*</a:t>
            </a:r>
            <a:r>
              <a:rPr lang="en-US" altLang="zh-CN" smtClean="0">
                <a:solidFill>
                  <a:schemeClr val="folHlink"/>
                </a:solidFill>
              </a:rPr>
              <a:t>/</a:t>
            </a:r>
            <a:r>
              <a:rPr lang="en-US" altLang="zh-CN" smtClean="0"/>
              <a:t>’</a:t>
            </a:r>
            <a:r>
              <a:rPr lang="zh-CN" altLang="en-US" smtClean="0"/>
              <a:t>结束。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7"/>
          <p:cNvSpPr>
            <a:spLocks noChangeArrowheads="1"/>
          </p:cNvSpPr>
          <p:nvPr/>
        </p:nvSpPr>
        <p:spPr bwMode="auto">
          <a:xfrm>
            <a:off x="2051050" y="4914900"/>
            <a:ext cx="1152525" cy="574675"/>
          </a:xfrm>
          <a:prstGeom prst="rect">
            <a:avLst/>
          </a:prstGeom>
          <a:solidFill>
            <a:srgbClr val="FFFFFF">
              <a:alpha val="0"/>
            </a:srgbClr>
          </a:solidFill>
          <a:ln w="9525" algn="ctr">
            <a:solidFill>
              <a:schemeClr val="tx1"/>
            </a:solidFill>
            <a:miter lim="800000"/>
            <a:headEnd/>
            <a:tailEnd/>
          </a:ln>
        </p:spPr>
        <p:txBody>
          <a:bodyPr wrap="none" anchor="ctr"/>
          <a:lstStyle/>
          <a:p>
            <a:r>
              <a:rPr lang="zh-CN" altLang="en-US" sz="2400"/>
              <a:t>外存</a:t>
            </a:r>
          </a:p>
        </p:txBody>
      </p:sp>
      <p:sp>
        <p:nvSpPr>
          <p:cNvPr id="6166" name="Rectangle 22"/>
          <p:cNvSpPr>
            <a:spLocks noChangeArrowheads="1"/>
          </p:cNvSpPr>
          <p:nvPr/>
        </p:nvSpPr>
        <p:spPr bwMode="auto">
          <a:xfrm>
            <a:off x="4067175" y="3571875"/>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外设</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Devices</a:t>
            </a:r>
            <a:r>
              <a:rPr lang="zh-CN" altLang="en-US" sz="2400">
                <a:effectLst>
                  <a:outerShdw blurRad="38100" dist="38100" dir="2700000" algn="tl">
                    <a:srgbClr val="000000"/>
                  </a:outerShdw>
                </a:effectLst>
                <a:ea typeface="宋体" pitchFamily="2" charset="-122"/>
              </a:rPr>
              <a:t>）</a:t>
            </a:r>
          </a:p>
        </p:txBody>
      </p:sp>
      <p:sp>
        <p:nvSpPr>
          <p:cNvPr id="6164" name="Rectangle 20"/>
          <p:cNvSpPr>
            <a:spLocks noChangeArrowheads="1"/>
          </p:cNvSpPr>
          <p:nvPr/>
        </p:nvSpPr>
        <p:spPr bwMode="auto">
          <a:xfrm>
            <a:off x="4286250" y="1555750"/>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内存</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Memory</a:t>
            </a:r>
            <a:r>
              <a:rPr lang="zh-CN" altLang="en-US" sz="2400">
                <a:effectLst>
                  <a:outerShdw blurRad="38100" dist="38100" dir="2700000" algn="tl">
                    <a:srgbClr val="000000"/>
                  </a:outerShdw>
                </a:effectLst>
                <a:ea typeface="宋体" pitchFamily="2" charset="-122"/>
              </a:rPr>
              <a:t>）</a:t>
            </a:r>
          </a:p>
        </p:txBody>
      </p:sp>
      <p:sp>
        <p:nvSpPr>
          <p:cNvPr id="6163" name="Rectangle 19"/>
          <p:cNvSpPr>
            <a:spLocks noChangeArrowheads="1"/>
          </p:cNvSpPr>
          <p:nvPr/>
        </p:nvSpPr>
        <p:spPr bwMode="auto">
          <a:xfrm>
            <a:off x="1331913" y="2635250"/>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中央处理器</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CPU</a:t>
            </a:r>
            <a:r>
              <a:rPr lang="zh-CN" altLang="en-US" sz="2400">
                <a:effectLst>
                  <a:outerShdw blurRad="38100" dist="38100" dir="2700000" algn="tl">
                    <a:srgbClr val="000000"/>
                  </a:outerShdw>
                </a:effectLst>
                <a:ea typeface="宋体" pitchFamily="2" charset="-122"/>
              </a:rPr>
              <a:t>）</a:t>
            </a:r>
          </a:p>
        </p:txBody>
      </p:sp>
      <p:sp>
        <p:nvSpPr>
          <p:cNvPr id="8198" name="Line 24"/>
          <p:cNvSpPr>
            <a:spLocks noChangeShapeType="1"/>
          </p:cNvSpPr>
          <p:nvPr/>
        </p:nvSpPr>
        <p:spPr bwMode="auto">
          <a:xfrm>
            <a:off x="5148263" y="2420938"/>
            <a:ext cx="0" cy="11509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9" name="Line 25"/>
          <p:cNvSpPr>
            <a:spLocks noChangeShapeType="1"/>
          </p:cNvSpPr>
          <p:nvPr/>
        </p:nvSpPr>
        <p:spPr bwMode="auto">
          <a:xfrm flipH="1">
            <a:off x="3203575" y="2997200"/>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0" name="Line 26"/>
          <p:cNvSpPr>
            <a:spLocks noChangeShapeType="1"/>
          </p:cNvSpPr>
          <p:nvPr/>
        </p:nvSpPr>
        <p:spPr bwMode="auto">
          <a:xfrm flipH="1">
            <a:off x="2627313" y="4292600"/>
            <a:ext cx="2232025" cy="622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9"/>
          <p:cNvSpPr>
            <a:spLocks noChangeShapeType="1"/>
          </p:cNvSpPr>
          <p:nvPr/>
        </p:nvSpPr>
        <p:spPr bwMode="auto">
          <a:xfrm flipH="1">
            <a:off x="4932363"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Line 30"/>
          <p:cNvSpPr>
            <a:spLocks noChangeShapeType="1"/>
          </p:cNvSpPr>
          <p:nvPr/>
        </p:nvSpPr>
        <p:spPr bwMode="auto">
          <a:xfrm>
            <a:off x="6877050"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31"/>
          <p:cNvSpPr>
            <a:spLocks noChangeShapeType="1"/>
          </p:cNvSpPr>
          <p:nvPr/>
        </p:nvSpPr>
        <p:spPr bwMode="auto">
          <a:xfrm flipH="1">
            <a:off x="684213" y="5489575"/>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Line 32"/>
          <p:cNvSpPr>
            <a:spLocks noChangeShapeType="1"/>
          </p:cNvSpPr>
          <p:nvPr/>
        </p:nvSpPr>
        <p:spPr bwMode="auto">
          <a:xfrm>
            <a:off x="2554288"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0" y="0"/>
            <a:ext cx="9144000" cy="1125538"/>
          </a:xfrm>
        </p:spPr>
        <p:txBody>
          <a:bodyPr anchorCtr="0"/>
          <a:lstStyle/>
          <a:p>
            <a:pPr eaLnBrk="1" hangingPunct="1">
              <a:defRPr/>
            </a:pPr>
            <a:r>
              <a:rPr lang="zh-CN" altLang="en-US" sz="3600" smtClean="0"/>
              <a:t>冯</a:t>
            </a:r>
            <a:r>
              <a:rPr lang="en-US" altLang="zh-CN" sz="3600" smtClean="0"/>
              <a:t>•</a:t>
            </a:r>
            <a:r>
              <a:rPr lang="zh-CN" altLang="en-US" sz="3600" smtClean="0"/>
              <a:t>诺依曼计算机的硬件组成</a:t>
            </a:r>
          </a:p>
        </p:txBody>
      </p:sp>
      <p:sp>
        <p:nvSpPr>
          <p:cNvPr id="124928" name="Text Box 0"/>
          <p:cNvSpPr txBox="1">
            <a:spLocks noChangeArrowheads="1"/>
          </p:cNvSpPr>
          <p:nvPr/>
        </p:nvSpPr>
        <p:spPr bwMode="auto">
          <a:xfrm>
            <a:off x="3903663" y="2630488"/>
            <a:ext cx="641350" cy="366712"/>
          </a:xfrm>
          <a:prstGeom prst="rect">
            <a:avLst/>
          </a:prstGeom>
          <a:noFill/>
          <a:ln>
            <a:noFill/>
          </a:ln>
          <a:effectLst/>
          <a:extLst/>
        </p:spPr>
        <p:txBody>
          <a:bodyPr wrap="none">
            <a:spAutoFit/>
          </a:bodyPr>
          <a:lstStyle/>
          <a:p>
            <a:pPr algn="l">
              <a:defRPr/>
            </a:pPr>
            <a:r>
              <a:rPr lang="zh-CN" altLang="en-US">
                <a:effectLst>
                  <a:outerShdw blurRad="38100" dist="38100" dir="2700000" algn="tl">
                    <a:srgbClr val="000000"/>
                  </a:outerShdw>
                </a:effectLst>
                <a:ea typeface="宋体" pitchFamily="2" charset="-122"/>
              </a:rPr>
              <a:t>总线</a:t>
            </a:r>
          </a:p>
        </p:txBody>
      </p:sp>
      <p:sp>
        <p:nvSpPr>
          <p:cNvPr id="124930" name="AutoShape 2"/>
          <p:cNvSpPr>
            <a:spLocks noChangeArrowheads="1"/>
          </p:cNvSpPr>
          <p:nvPr/>
        </p:nvSpPr>
        <p:spPr bwMode="auto">
          <a:xfrm>
            <a:off x="107950" y="1123950"/>
            <a:ext cx="2808288" cy="1152525"/>
          </a:xfrm>
          <a:prstGeom prst="wedgeRoundRectCallout">
            <a:avLst>
              <a:gd name="adj1" fmla="val 19306"/>
              <a:gd name="adj2" fmla="val 72866"/>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执行计算机指令。包含</a:t>
            </a:r>
            <a:r>
              <a:rPr lang="zh-CN" altLang="en-US" sz="2200">
                <a:solidFill>
                  <a:schemeClr val="folHlink"/>
                </a:solidFill>
                <a:effectLst>
                  <a:outerShdw blurRad="38100" dist="38100" dir="2700000" algn="tl">
                    <a:srgbClr val="000000"/>
                  </a:outerShdw>
                </a:effectLst>
                <a:ea typeface="宋体" pitchFamily="2" charset="-122"/>
              </a:rPr>
              <a:t>控制器</a:t>
            </a:r>
            <a:r>
              <a:rPr lang="zh-CN" altLang="en-US" sz="2200">
                <a:effectLst>
                  <a:outerShdw blurRad="38100" dist="38100" dir="2700000" algn="tl">
                    <a:srgbClr val="000000"/>
                  </a:outerShdw>
                </a:effectLst>
                <a:ea typeface="宋体" pitchFamily="2" charset="-122"/>
              </a:rPr>
              <a:t>、</a:t>
            </a:r>
            <a:r>
              <a:rPr lang="zh-CN" altLang="en-US" sz="2200">
                <a:solidFill>
                  <a:schemeClr val="folHlink"/>
                </a:solidFill>
                <a:effectLst>
                  <a:outerShdw blurRad="38100" dist="38100" dir="2700000" algn="tl">
                    <a:srgbClr val="000000"/>
                  </a:outerShdw>
                </a:effectLst>
                <a:ea typeface="宋体" pitchFamily="2" charset="-122"/>
              </a:rPr>
              <a:t>运算器</a:t>
            </a:r>
            <a:r>
              <a:rPr lang="zh-CN" altLang="en-US" sz="2200">
                <a:effectLst>
                  <a:outerShdw blurRad="38100" dist="38100" dir="2700000" algn="tl">
                    <a:srgbClr val="000000"/>
                  </a:outerShdw>
                </a:effectLst>
                <a:ea typeface="宋体" pitchFamily="2" charset="-122"/>
              </a:rPr>
              <a:t>以及</a:t>
            </a:r>
            <a:r>
              <a:rPr lang="zh-CN" altLang="en-US" sz="2200">
                <a:solidFill>
                  <a:schemeClr val="folHlink"/>
                </a:solidFill>
                <a:effectLst>
                  <a:outerShdw blurRad="38100" dist="38100" dir="2700000" algn="tl">
                    <a:srgbClr val="000000"/>
                  </a:outerShdw>
                </a:effectLst>
                <a:ea typeface="宋体" pitchFamily="2" charset="-122"/>
              </a:rPr>
              <a:t>寄存器</a:t>
            </a:r>
          </a:p>
        </p:txBody>
      </p:sp>
      <p:sp>
        <p:nvSpPr>
          <p:cNvPr id="124932" name="AutoShape 4"/>
          <p:cNvSpPr>
            <a:spLocks noChangeArrowheads="1"/>
          </p:cNvSpPr>
          <p:nvPr/>
        </p:nvSpPr>
        <p:spPr bwMode="auto">
          <a:xfrm>
            <a:off x="6300788" y="1196975"/>
            <a:ext cx="2735262" cy="1150938"/>
          </a:xfrm>
          <a:prstGeom prst="wedgeRoundRectCallout">
            <a:avLst>
              <a:gd name="adj1" fmla="val -61435"/>
              <a:gd name="adj2" fmla="val 12208"/>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存储运行中的计算机程序和正在使用的数据，由</a:t>
            </a:r>
            <a:r>
              <a:rPr lang="zh-CN" altLang="en-US" sz="2200">
                <a:solidFill>
                  <a:schemeClr val="folHlink"/>
                </a:solidFill>
                <a:effectLst>
                  <a:outerShdw blurRad="38100" dist="38100" dir="2700000" algn="tl">
                    <a:srgbClr val="000000"/>
                  </a:outerShdw>
                </a:effectLst>
                <a:ea typeface="宋体" pitchFamily="2" charset="-122"/>
              </a:rPr>
              <a:t>存储单元</a:t>
            </a:r>
            <a:r>
              <a:rPr lang="zh-CN" altLang="en-US" sz="2200">
                <a:effectLst>
                  <a:outerShdw blurRad="38100" dist="38100" dir="2700000" algn="tl">
                    <a:srgbClr val="000000"/>
                  </a:outerShdw>
                </a:effectLst>
                <a:ea typeface="宋体" pitchFamily="2" charset="-122"/>
              </a:rPr>
              <a:t>构成</a:t>
            </a:r>
          </a:p>
        </p:txBody>
      </p:sp>
      <p:sp>
        <p:nvSpPr>
          <p:cNvPr id="124934" name="AutoShape 6"/>
          <p:cNvSpPr>
            <a:spLocks noChangeArrowheads="1"/>
          </p:cNvSpPr>
          <p:nvPr/>
        </p:nvSpPr>
        <p:spPr bwMode="auto">
          <a:xfrm>
            <a:off x="6443663" y="3140075"/>
            <a:ext cx="2520950" cy="792163"/>
          </a:xfrm>
          <a:prstGeom prst="wedgeRoundRectCallout">
            <a:avLst>
              <a:gd name="adj1" fmla="val -67065"/>
              <a:gd name="adj2" fmla="val 4318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输入</a:t>
            </a:r>
            <a:r>
              <a:rPr lang="en-US" altLang="zh-CN" sz="2200">
                <a:effectLst>
                  <a:outerShdw blurRad="38100" dist="38100" dir="2700000" algn="tl">
                    <a:srgbClr val="000000"/>
                  </a:outerShdw>
                </a:effectLst>
                <a:ea typeface="宋体" pitchFamily="2" charset="-122"/>
              </a:rPr>
              <a:t>/</a:t>
            </a:r>
            <a:r>
              <a:rPr lang="zh-CN" altLang="en-US" sz="2200">
                <a:effectLst>
                  <a:outerShdw blurRad="38100" dist="38100" dir="2700000" algn="tl">
                    <a:srgbClr val="000000"/>
                  </a:outerShdw>
                </a:effectLst>
                <a:ea typeface="宋体" pitchFamily="2" charset="-122"/>
              </a:rPr>
              <a:t>输出和外部存储</a:t>
            </a:r>
          </a:p>
        </p:txBody>
      </p:sp>
      <p:sp>
        <p:nvSpPr>
          <p:cNvPr id="124935" name="AutoShape 7"/>
          <p:cNvSpPr>
            <a:spLocks noChangeArrowheads="1"/>
          </p:cNvSpPr>
          <p:nvPr/>
        </p:nvSpPr>
        <p:spPr bwMode="auto">
          <a:xfrm>
            <a:off x="107950" y="3787775"/>
            <a:ext cx="2376488" cy="865188"/>
          </a:xfrm>
          <a:prstGeom prst="wedgeRoundRectCallout">
            <a:avLst>
              <a:gd name="adj1" fmla="val 48532"/>
              <a:gd name="adj2" fmla="val 7293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永久性存储程序和数据</a:t>
            </a:r>
          </a:p>
        </p:txBody>
      </p:sp>
      <p:sp>
        <p:nvSpPr>
          <p:cNvPr id="124936" name="Text Box 8"/>
          <p:cNvSpPr txBox="1">
            <a:spLocks noChangeArrowheads="1"/>
          </p:cNvSpPr>
          <p:nvPr/>
        </p:nvSpPr>
        <p:spPr bwMode="auto">
          <a:xfrm>
            <a:off x="4387850" y="5949950"/>
            <a:ext cx="4756150"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键盘、显示器、打印机、鼠标器等</a:t>
            </a:r>
          </a:p>
        </p:txBody>
      </p:sp>
      <p:sp>
        <p:nvSpPr>
          <p:cNvPr id="124937" name="Text Box 9"/>
          <p:cNvSpPr txBox="1">
            <a:spLocks noChangeArrowheads="1"/>
          </p:cNvSpPr>
          <p:nvPr/>
        </p:nvSpPr>
        <p:spPr bwMode="auto">
          <a:xfrm>
            <a:off x="179388" y="5949950"/>
            <a:ext cx="4167187"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软盘、硬盘、光盘、闪存盘等</a:t>
            </a:r>
          </a:p>
        </p:txBody>
      </p:sp>
      <p:sp>
        <p:nvSpPr>
          <p:cNvPr id="8213" name="Rectangle 11"/>
          <p:cNvSpPr>
            <a:spLocks noChangeArrowheads="1"/>
          </p:cNvSpPr>
          <p:nvPr/>
        </p:nvSpPr>
        <p:spPr bwMode="auto">
          <a:xfrm>
            <a:off x="6156325" y="4941888"/>
            <a:ext cx="1368425" cy="574675"/>
          </a:xfrm>
          <a:prstGeom prst="rect">
            <a:avLst/>
          </a:prstGeom>
          <a:solidFill>
            <a:srgbClr val="FFFFFF">
              <a:alpha val="0"/>
            </a:srgbClr>
          </a:solidFill>
          <a:ln w="9525" algn="ctr">
            <a:solidFill>
              <a:schemeClr val="tx1"/>
            </a:solidFill>
            <a:miter lim="800000"/>
            <a:headEnd/>
            <a:tailEnd/>
          </a:ln>
        </p:spPr>
        <p:txBody>
          <a:bodyPr wrap="none" anchor="ctr"/>
          <a:lstStyle/>
          <a:p>
            <a:r>
              <a:rPr lang="zh-CN" altLang="en-US" sz="2400"/>
              <a:t>输入</a:t>
            </a:r>
            <a:r>
              <a:rPr lang="en-US" altLang="zh-CN" sz="2400"/>
              <a:t>/</a:t>
            </a:r>
            <a:r>
              <a:rPr lang="zh-CN" altLang="en-US" sz="2400"/>
              <a:t>输出</a:t>
            </a:r>
          </a:p>
        </p:txBody>
      </p:sp>
      <p:sp>
        <p:nvSpPr>
          <p:cNvPr id="8214" name="Line 12"/>
          <p:cNvSpPr>
            <a:spLocks noChangeShapeType="1"/>
          </p:cNvSpPr>
          <p:nvPr/>
        </p:nvSpPr>
        <p:spPr bwMode="auto">
          <a:xfrm>
            <a:off x="4787900" y="4292600"/>
            <a:ext cx="2160588" cy="649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续行符</a:t>
            </a:r>
          </a:p>
        </p:txBody>
      </p:sp>
      <p:sp>
        <p:nvSpPr>
          <p:cNvPr id="214019" name="Rectangle 3"/>
          <p:cNvSpPr>
            <a:spLocks noGrp="1" noChangeArrowheads="1"/>
          </p:cNvSpPr>
          <p:nvPr>
            <p:ph idx="1"/>
          </p:nvPr>
        </p:nvSpPr>
        <p:spPr/>
        <p:txBody>
          <a:bodyPr/>
          <a:lstStyle/>
          <a:p>
            <a:pPr eaLnBrk="1" hangingPunct="1">
              <a:defRPr/>
            </a:pPr>
            <a:r>
              <a:rPr lang="zh-CN" altLang="en-US" dirty="0" smtClean="0"/>
              <a:t>一个单词如果在一行中写不下（如一个很长的字符串），则可以把它分几行来写，这时，需要在每一行（最后一行除外）的后面加上一个</a:t>
            </a:r>
            <a:r>
              <a:rPr lang="zh-CN" altLang="en-US" dirty="0" smtClean="0">
                <a:solidFill>
                  <a:schemeClr val="folHlink"/>
                </a:solidFill>
              </a:rPr>
              <a:t>续行符</a:t>
            </a:r>
            <a:r>
              <a:rPr lang="zh-CN" altLang="en-US" dirty="0" smtClean="0"/>
              <a:t>。</a:t>
            </a:r>
          </a:p>
          <a:p>
            <a:pPr eaLnBrk="1" hangingPunct="1">
              <a:defRPr/>
            </a:pPr>
            <a:r>
              <a:rPr lang="zh-CN" altLang="en-US" dirty="0" smtClean="0"/>
              <a:t>续行符由一个反斜杠（</a:t>
            </a:r>
            <a:r>
              <a:rPr lang="en-US" altLang="zh-CN" dirty="0" smtClean="0">
                <a:solidFill>
                  <a:schemeClr val="folHlink"/>
                </a:solidFill>
              </a:rPr>
              <a:t>\</a:t>
            </a:r>
            <a:r>
              <a:rPr lang="zh-CN" altLang="en-US" dirty="0" smtClean="0"/>
              <a:t>）后面紧跟一个换行符（回车）构成。</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84138"/>
            <a:ext cx="7772400" cy="823912"/>
          </a:xfrm>
        </p:spPr>
        <p:txBody>
          <a:bodyPr/>
          <a:lstStyle/>
          <a:p>
            <a:pPr eaLnBrk="1" hangingPunct="1">
              <a:defRPr/>
            </a:pPr>
            <a:r>
              <a:rPr lang="zh-CN" altLang="en-US" smtClean="0"/>
              <a:t>语法的形式描述 </a:t>
            </a:r>
          </a:p>
        </p:txBody>
      </p:sp>
      <p:sp>
        <p:nvSpPr>
          <p:cNvPr id="130051" name="Rectangle 3"/>
          <p:cNvSpPr>
            <a:spLocks noGrp="1" noChangeArrowheads="1"/>
          </p:cNvSpPr>
          <p:nvPr>
            <p:ph idx="1"/>
          </p:nvPr>
        </p:nvSpPr>
        <p:spPr>
          <a:xfrm>
            <a:off x="395288" y="1196975"/>
            <a:ext cx="8424862" cy="5472113"/>
          </a:xfrm>
        </p:spPr>
        <p:txBody>
          <a:bodyPr/>
          <a:lstStyle/>
          <a:p>
            <a:pPr marL="357188" indent="-357188" eaLnBrk="1" hangingPunct="1">
              <a:lnSpc>
                <a:spcPct val="90000"/>
              </a:lnSpc>
              <a:defRPr/>
            </a:pPr>
            <a:r>
              <a:rPr lang="zh-CN" altLang="en-US" sz="2800" smtClean="0"/>
              <a:t>对一个语言的语法进行精确地描述往往需要采用另一个相对简单、没有歧义的形式语言（称为元语言）来完成。</a:t>
            </a:r>
          </a:p>
          <a:p>
            <a:pPr marL="357188" indent="-357188" eaLnBrk="1" hangingPunct="1">
              <a:lnSpc>
                <a:spcPct val="90000"/>
              </a:lnSpc>
              <a:defRPr/>
            </a:pPr>
            <a:r>
              <a:rPr lang="zh-CN" altLang="en-US" sz="2800" smtClean="0"/>
              <a:t>较常用的用于描述语言语法的形式语言是一种称为</a:t>
            </a:r>
            <a:r>
              <a:rPr lang="en-US" altLang="zh-CN" sz="2800" smtClean="0"/>
              <a:t>BNF</a:t>
            </a:r>
            <a:r>
              <a:rPr lang="zh-CN" altLang="en-US" sz="2800" smtClean="0"/>
              <a:t>（</a:t>
            </a:r>
            <a:r>
              <a:rPr lang="en-US" altLang="zh-CN" sz="2800" smtClean="0"/>
              <a:t>Backus-Naur Form</a:t>
            </a:r>
            <a:r>
              <a:rPr lang="zh-CN" altLang="en-US" sz="2800" smtClean="0"/>
              <a:t>）的描述语言。例如，</a:t>
            </a:r>
            <a:r>
              <a:rPr lang="en-US" altLang="zh-CN" sz="2800" smtClean="0"/>
              <a:t>C++</a:t>
            </a:r>
            <a:r>
              <a:rPr lang="zh-CN" altLang="en-US" sz="2800" smtClean="0"/>
              <a:t>标识符的构成规则可用</a:t>
            </a:r>
            <a:r>
              <a:rPr lang="en-US" altLang="zh-CN" sz="2800" smtClean="0"/>
              <a:t>BNF</a:t>
            </a:r>
            <a:r>
              <a:rPr lang="zh-CN" altLang="en-US" sz="2800" smtClean="0"/>
              <a:t>描述成：</a:t>
            </a:r>
          </a:p>
          <a:p>
            <a:pPr marL="357188" indent="-357188" eaLnBrk="1" hangingPunct="1">
              <a:lnSpc>
                <a:spcPct val="90000"/>
              </a:lnSpc>
              <a:buFont typeface="Wingdings" pitchFamily="2" charset="2"/>
              <a:buNone/>
              <a:defRPr/>
            </a:pPr>
            <a:endParaRPr lang="zh-CN" altLang="en-US" sz="2800" smtClean="0"/>
          </a:p>
          <a:p>
            <a:pPr marL="357188" indent="-357188" eaLnBrk="1" hangingPunct="1">
              <a:lnSpc>
                <a:spcPct val="90000"/>
              </a:lnSpc>
              <a:buFont typeface="Wingdings" pitchFamily="2" charset="2"/>
              <a:buNone/>
              <a:defRPr/>
            </a:pPr>
            <a:r>
              <a:rPr lang="en-US" altLang="zh-CN" sz="2400" smtClean="0"/>
              <a:t>&lt;</a:t>
            </a:r>
            <a:r>
              <a:rPr lang="zh-CN" altLang="en-US" sz="2400" smtClean="0"/>
              <a:t>标识符</a:t>
            </a:r>
            <a:r>
              <a:rPr lang="en-US" altLang="zh-CN" sz="2400" smtClean="0"/>
              <a:t>&gt; ::= &lt;</a:t>
            </a:r>
            <a:r>
              <a:rPr lang="zh-CN" altLang="en-US" sz="2400" smtClean="0"/>
              <a:t>非数字字符</a:t>
            </a:r>
            <a:r>
              <a:rPr lang="en-US" altLang="zh-CN" sz="2400" smtClean="0"/>
              <a:t>&gt;|&lt;</a:t>
            </a:r>
            <a:r>
              <a:rPr lang="zh-CN" altLang="en-US" sz="2400" smtClean="0"/>
              <a:t>标识符</a:t>
            </a:r>
            <a:r>
              <a:rPr lang="en-US" altLang="zh-CN" sz="2400" smtClean="0"/>
              <a:t>&gt;&lt;</a:t>
            </a:r>
            <a:r>
              <a:rPr lang="zh-CN" altLang="en-US" sz="2400" smtClean="0"/>
              <a:t>非数字字符</a:t>
            </a:r>
            <a:r>
              <a:rPr lang="en-US" altLang="zh-CN" sz="2400" smtClean="0"/>
              <a:t>&gt;|</a:t>
            </a:r>
          </a:p>
          <a:p>
            <a:pPr marL="357188" indent="-357188" eaLnBrk="1" hangingPunct="1">
              <a:lnSpc>
                <a:spcPct val="90000"/>
              </a:lnSpc>
              <a:buFont typeface="Wingdings" pitchFamily="2" charset="2"/>
              <a:buNone/>
              <a:defRPr/>
            </a:pPr>
            <a:r>
              <a:rPr lang="en-US" altLang="zh-CN" sz="2400" smtClean="0"/>
              <a:t>		 &lt;</a:t>
            </a:r>
            <a:r>
              <a:rPr lang="zh-CN" altLang="en-US" sz="2400" smtClean="0"/>
              <a:t>标识符</a:t>
            </a:r>
            <a:r>
              <a:rPr lang="en-US" altLang="zh-CN" sz="2400" smtClean="0"/>
              <a:t>&gt;&lt;</a:t>
            </a:r>
            <a:r>
              <a:rPr lang="zh-CN" altLang="en-US" sz="2400" smtClean="0"/>
              <a:t>数字字符</a:t>
            </a:r>
            <a:r>
              <a:rPr lang="en-US" altLang="zh-CN" sz="2400" smtClean="0"/>
              <a:t>&gt;</a:t>
            </a:r>
          </a:p>
          <a:p>
            <a:pPr marL="357188" indent="-357188" eaLnBrk="1" hangingPunct="1">
              <a:lnSpc>
                <a:spcPct val="90000"/>
              </a:lnSpc>
              <a:buFont typeface="Wingdings" pitchFamily="2" charset="2"/>
              <a:buNone/>
              <a:defRPr/>
            </a:pPr>
            <a:r>
              <a:rPr lang="en-US" altLang="zh-CN" sz="2400" smtClean="0"/>
              <a:t>&lt;</a:t>
            </a:r>
            <a:r>
              <a:rPr lang="zh-CN" altLang="en-US" sz="2400" smtClean="0"/>
              <a:t>非数字字符</a:t>
            </a:r>
            <a:r>
              <a:rPr lang="en-US" altLang="zh-CN" sz="2400" smtClean="0"/>
              <a:t>&gt; ::=    	</a:t>
            </a:r>
            <a:r>
              <a:rPr lang="en-US" altLang="zh-CN" sz="2400" smtClean="0">
                <a:latin typeface="Times New Roman" pitchFamily="18" charset="0"/>
              </a:rPr>
              <a:t>_|A|B|C|D|E|F|G|H|I|J|K|L|M|N|O|P|Q|R|S|T|U|V|W|X|Y|Z|</a:t>
            </a:r>
          </a:p>
          <a:p>
            <a:pPr marL="357188" indent="-357188" eaLnBrk="1" hangingPunct="1">
              <a:lnSpc>
                <a:spcPct val="90000"/>
              </a:lnSpc>
              <a:buFont typeface="Wingdings" pitchFamily="2" charset="2"/>
              <a:buNone/>
              <a:defRPr/>
            </a:pPr>
            <a:r>
              <a:rPr lang="en-US" altLang="zh-CN" sz="2400" smtClean="0">
                <a:latin typeface="Times New Roman" pitchFamily="18" charset="0"/>
              </a:rPr>
              <a:t>		a|b|c|d|e|f|g|h|i|j|k|l|m|n|o|p|q|r|s|t|u|v|w|x|y|z</a:t>
            </a:r>
          </a:p>
          <a:p>
            <a:pPr marL="357188" indent="-357188" eaLnBrk="1" hangingPunct="1">
              <a:lnSpc>
                <a:spcPct val="90000"/>
              </a:lnSpc>
              <a:buFont typeface="Wingdings" pitchFamily="2" charset="2"/>
              <a:buNone/>
              <a:defRPr/>
            </a:pPr>
            <a:r>
              <a:rPr lang="en-US" altLang="zh-CN" sz="2400" smtClean="0"/>
              <a:t>&lt;</a:t>
            </a:r>
            <a:r>
              <a:rPr lang="zh-CN" altLang="en-US" sz="2400" smtClean="0"/>
              <a:t>数字字符</a:t>
            </a:r>
            <a:r>
              <a:rPr lang="en-US" altLang="zh-CN" sz="2400" smtClean="0"/>
              <a:t>&gt; ::= 0|1|2|3|4|5|6|7|8|9</a:t>
            </a:r>
            <a:r>
              <a:rPr lang="en-US" altLang="zh-CN" sz="28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冯</a:t>
            </a:r>
            <a:r>
              <a:rPr lang="en-US" altLang="zh-CN" smtClean="0"/>
              <a:t>•</a:t>
            </a:r>
            <a:r>
              <a:rPr lang="zh-CN" altLang="en-US" smtClean="0"/>
              <a:t>诺依曼计算机的工作过程</a:t>
            </a:r>
          </a:p>
        </p:txBody>
      </p:sp>
      <p:sp>
        <p:nvSpPr>
          <p:cNvPr id="10243" name="Rectangle 3"/>
          <p:cNvSpPr>
            <a:spLocks noGrp="1" noChangeArrowheads="1"/>
          </p:cNvSpPr>
          <p:nvPr>
            <p:ph idx="1"/>
          </p:nvPr>
        </p:nvSpPr>
        <p:spPr>
          <a:xfrm>
            <a:off x="539750" y="1484313"/>
            <a:ext cx="8099425" cy="5184775"/>
          </a:xfrm>
        </p:spPr>
        <p:txBody>
          <a:bodyPr/>
          <a:lstStyle/>
          <a:p>
            <a:pPr eaLnBrk="1" hangingPunct="1">
              <a:defRPr/>
            </a:pPr>
            <a:r>
              <a:rPr lang="zh-CN" altLang="en-US" smtClean="0"/>
              <a:t>待执行的程序从外存装入到内存中；</a:t>
            </a:r>
          </a:p>
          <a:p>
            <a:pPr eaLnBrk="1" hangingPunct="1">
              <a:defRPr/>
            </a:pPr>
            <a:r>
              <a:rPr lang="en-US" altLang="zh-CN" smtClean="0"/>
              <a:t>CPU</a:t>
            </a:r>
            <a:r>
              <a:rPr lang="zh-CN" altLang="en-US" smtClean="0"/>
              <a:t>从内存中逐条地取程序中的指令执行；</a:t>
            </a:r>
          </a:p>
          <a:p>
            <a:pPr eaLnBrk="1" hangingPunct="1">
              <a:defRPr/>
            </a:pPr>
            <a:r>
              <a:rPr lang="zh-CN" altLang="en-US" smtClean="0"/>
              <a:t>程序执行中所需要的数据从外设</a:t>
            </a:r>
            <a:r>
              <a:rPr lang="zh-CN" altLang="en-US"/>
              <a:t>或</a:t>
            </a:r>
            <a:r>
              <a:rPr lang="zh-CN" altLang="en-US" smtClean="0"/>
              <a:t>内存中获得；</a:t>
            </a:r>
          </a:p>
          <a:p>
            <a:pPr eaLnBrk="1" hangingPunct="1">
              <a:defRPr/>
            </a:pPr>
            <a:r>
              <a:rPr lang="zh-CN" altLang="en-US" smtClean="0"/>
              <a:t>程序执行中产生的临时结果保存在内存中；</a:t>
            </a:r>
          </a:p>
          <a:p>
            <a:pPr eaLnBrk="1" hangingPunct="1">
              <a:defRPr/>
            </a:pPr>
            <a:r>
              <a:rPr lang="zh-CN" altLang="en-US" smtClean="0"/>
              <a:t>程序的执行结果通过外设输出。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诺依曼计算机的本质</a:t>
            </a:r>
          </a:p>
        </p:txBody>
      </p:sp>
      <p:sp>
        <p:nvSpPr>
          <p:cNvPr id="224259" name="Rectangle 3"/>
          <p:cNvSpPr>
            <a:spLocks noGrp="1" noChangeArrowheads="1"/>
          </p:cNvSpPr>
          <p:nvPr>
            <p:ph idx="1"/>
          </p:nvPr>
        </p:nvSpPr>
        <p:spPr/>
        <p:txBody>
          <a:bodyPr/>
          <a:lstStyle/>
          <a:p>
            <a:pPr eaLnBrk="1" hangingPunct="1">
              <a:defRPr/>
            </a:pPr>
            <a:r>
              <a:rPr lang="zh-CN" altLang="en-US" smtClean="0"/>
              <a:t>通过不断地改变程序的</a:t>
            </a:r>
            <a:r>
              <a:rPr lang="zh-CN" altLang="en-US" smtClean="0">
                <a:solidFill>
                  <a:schemeClr val="folHlink"/>
                </a:solidFill>
              </a:rPr>
              <a:t>状态</a:t>
            </a:r>
            <a:r>
              <a:rPr lang="zh-CN" altLang="en-US" smtClean="0"/>
              <a:t>来实现计算，</a:t>
            </a:r>
          </a:p>
          <a:p>
            <a:pPr eaLnBrk="1" hangingPunct="1">
              <a:defRPr/>
            </a:pPr>
            <a:r>
              <a:rPr lang="zh-CN" altLang="en-US" smtClean="0"/>
              <a:t>程序的</a:t>
            </a:r>
            <a:r>
              <a:rPr lang="zh-CN" altLang="en-US" smtClean="0">
                <a:solidFill>
                  <a:schemeClr val="folHlink"/>
                </a:solidFill>
              </a:rPr>
              <a:t>状态</a:t>
            </a:r>
            <a:r>
              <a:rPr lang="zh-CN" altLang="en-US" smtClean="0"/>
              <a:t>由</a:t>
            </a:r>
            <a:r>
              <a:rPr lang="zh-CN" altLang="en-US" smtClean="0">
                <a:solidFill>
                  <a:schemeClr val="folHlink"/>
                </a:solidFill>
              </a:rPr>
              <a:t>存储单元</a:t>
            </a:r>
            <a:r>
              <a:rPr lang="zh-CN" altLang="en-US" smtClean="0"/>
              <a:t>中的数据构成，</a:t>
            </a:r>
          </a:p>
          <a:p>
            <a:pPr eaLnBrk="1" hangingPunct="1">
              <a:defRPr/>
            </a:pPr>
            <a:r>
              <a:rPr lang="zh-CN" altLang="en-US" smtClean="0">
                <a:solidFill>
                  <a:schemeClr val="folHlink"/>
                </a:solidFill>
              </a:rPr>
              <a:t>状态</a:t>
            </a:r>
            <a:r>
              <a:rPr lang="zh-CN" altLang="en-US" smtClean="0"/>
              <a:t>的</a:t>
            </a:r>
            <a:r>
              <a:rPr lang="zh-CN" altLang="en-US" smtClean="0">
                <a:solidFill>
                  <a:schemeClr val="folHlink"/>
                </a:solidFill>
              </a:rPr>
              <a:t>转换</a:t>
            </a:r>
            <a:r>
              <a:rPr lang="zh-CN" altLang="en-US" smtClean="0"/>
              <a:t>是由</a:t>
            </a:r>
            <a:r>
              <a:rPr lang="zh-CN" altLang="en-US" smtClean="0">
                <a:solidFill>
                  <a:schemeClr val="folHlink"/>
                </a:solidFill>
              </a:rPr>
              <a:t>指令</a:t>
            </a:r>
            <a:r>
              <a:rPr lang="zh-CN" altLang="en-US" smtClean="0"/>
              <a:t>来实现。</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1143000"/>
          </a:xfrm>
        </p:spPr>
        <p:txBody>
          <a:bodyPr/>
          <a:lstStyle/>
          <a:p>
            <a:pPr eaLnBrk="1" hangingPunct="1">
              <a:defRPr/>
            </a:pPr>
            <a:r>
              <a:rPr lang="en-US" altLang="zh-CN" smtClean="0"/>
              <a:t>CPU</a:t>
            </a:r>
            <a:r>
              <a:rPr lang="zh-CN" altLang="en-US" smtClean="0"/>
              <a:t>能执行的指令</a:t>
            </a:r>
          </a:p>
        </p:txBody>
      </p:sp>
      <p:sp>
        <p:nvSpPr>
          <p:cNvPr id="9219" name="Rectangle 3"/>
          <p:cNvSpPr>
            <a:spLocks noGrp="1" noChangeArrowheads="1"/>
          </p:cNvSpPr>
          <p:nvPr>
            <p:ph idx="1"/>
          </p:nvPr>
        </p:nvSpPr>
        <p:spPr>
          <a:xfrm>
            <a:off x="457200" y="1412875"/>
            <a:ext cx="8229600" cy="5256213"/>
          </a:xfrm>
        </p:spPr>
        <p:txBody>
          <a:bodyPr/>
          <a:lstStyle/>
          <a:p>
            <a:pPr eaLnBrk="1" hangingPunct="1">
              <a:defRPr/>
            </a:pPr>
            <a:r>
              <a:rPr lang="zh-CN" altLang="en-US" smtClean="0">
                <a:solidFill>
                  <a:schemeClr val="folHlink"/>
                </a:solidFill>
              </a:rPr>
              <a:t>算术指令</a:t>
            </a:r>
          </a:p>
          <a:p>
            <a:pPr lvl="1" eaLnBrk="1" hangingPunct="1">
              <a:defRPr/>
            </a:pPr>
            <a:r>
              <a:rPr lang="zh-CN" altLang="en-US" smtClean="0"/>
              <a:t>实现加、减、乘、除等运算。</a:t>
            </a:r>
          </a:p>
          <a:p>
            <a:pPr eaLnBrk="1" hangingPunct="1">
              <a:defRPr/>
            </a:pPr>
            <a:r>
              <a:rPr lang="zh-CN" altLang="en-US" smtClean="0">
                <a:solidFill>
                  <a:schemeClr val="folHlink"/>
                </a:solidFill>
              </a:rPr>
              <a:t>比较指令</a:t>
            </a:r>
          </a:p>
          <a:p>
            <a:pPr lvl="1" eaLnBrk="1" hangingPunct="1">
              <a:defRPr/>
            </a:pPr>
            <a:r>
              <a:rPr lang="zh-CN" altLang="en-US" smtClean="0"/>
              <a:t>比较两个操作数的大小。</a:t>
            </a:r>
          </a:p>
          <a:p>
            <a:pPr eaLnBrk="1" hangingPunct="1">
              <a:defRPr/>
            </a:pPr>
            <a:r>
              <a:rPr lang="zh-CN" altLang="en-US" smtClean="0">
                <a:solidFill>
                  <a:schemeClr val="folHlink"/>
                </a:solidFill>
              </a:rPr>
              <a:t>数据传输指令</a:t>
            </a:r>
          </a:p>
          <a:p>
            <a:pPr lvl="1" eaLnBrk="1" hangingPunct="1">
              <a:defRPr/>
            </a:pPr>
            <a:r>
              <a:rPr lang="zh-CN" altLang="en-US" smtClean="0"/>
              <a:t>实现</a:t>
            </a:r>
            <a:r>
              <a:rPr lang="en-US" altLang="zh-CN" smtClean="0"/>
              <a:t>CPU</a:t>
            </a:r>
            <a:r>
              <a:rPr lang="zh-CN" altLang="en-US" smtClean="0"/>
              <a:t>的寄存器、内存以及外设之间的数据传输。</a:t>
            </a:r>
          </a:p>
          <a:p>
            <a:pPr eaLnBrk="1" hangingPunct="1">
              <a:defRPr/>
            </a:pPr>
            <a:r>
              <a:rPr lang="zh-CN" altLang="en-US" smtClean="0">
                <a:solidFill>
                  <a:schemeClr val="folHlink"/>
                </a:solidFill>
              </a:rPr>
              <a:t>流程控制指令</a:t>
            </a:r>
            <a:endParaRPr lang="zh-CN" altLang="en-US" smtClean="0"/>
          </a:p>
          <a:p>
            <a:pPr lvl="1" eaLnBrk="1" hangingPunct="1">
              <a:defRPr/>
            </a:pPr>
            <a:r>
              <a:rPr lang="zh-CN" altLang="en-US" smtClean="0"/>
              <a:t>用于确定下一条指令的内存地址，包括顺序、转移、循环以及子程序调用</a:t>
            </a:r>
            <a:r>
              <a:rPr lang="en-US" altLang="zh-CN" smtClean="0"/>
              <a:t>/</a:t>
            </a:r>
            <a:r>
              <a:rPr lang="zh-CN" altLang="en-US" smtClean="0"/>
              <a:t>返回等指令。</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13860</TotalTime>
  <Words>4356</Words>
  <Application>Microsoft Office PowerPoint</Application>
  <PresentationFormat>全屏显示(4:3)</PresentationFormat>
  <Paragraphs>513</Paragraphs>
  <Slides>61</Slides>
  <Notes>56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61</vt:i4>
      </vt:variant>
    </vt:vector>
  </HeadingPairs>
  <TitlesOfParts>
    <vt:vector size="68" baseType="lpstr">
      <vt:lpstr>Verdana</vt:lpstr>
      <vt:lpstr>宋体</vt:lpstr>
      <vt:lpstr>Arial</vt:lpstr>
      <vt:lpstr>Wingdings</vt:lpstr>
      <vt:lpstr>Arial Black</vt:lpstr>
      <vt:lpstr>Times New Roman</vt:lpstr>
      <vt:lpstr>Office 主题​​</vt:lpstr>
      <vt:lpstr>第一章 概述</vt:lpstr>
      <vt:lpstr>主要内容</vt:lpstr>
      <vt:lpstr>计算机的工作模型 </vt:lpstr>
      <vt:lpstr>硬件概述</vt:lpstr>
      <vt:lpstr>冯•诺依曼体系结构</vt:lpstr>
      <vt:lpstr>冯•诺依曼计算机的硬件组成</vt:lpstr>
      <vt:lpstr>冯•诺依曼计算机的工作过程</vt:lpstr>
      <vt:lpstr>冯•诺依曼计算机的本质</vt:lpstr>
      <vt:lpstr>CPU能执行的指令</vt:lpstr>
      <vt:lpstr>冯•诺依曼计算机的瓶颈</vt:lpstr>
      <vt:lpstr>软件概述</vt:lpstr>
      <vt:lpstr>软件的分类</vt:lpstr>
      <vt:lpstr>各类软件及硬件之间的关系</vt:lpstr>
      <vt:lpstr>虚拟机</vt:lpstr>
      <vt:lpstr>计算机中的信息表示</vt:lpstr>
      <vt:lpstr>数的二进制表示</vt:lpstr>
      <vt:lpstr>十进制与二进制之间的转换</vt:lpstr>
      <vt:lpstr>PowerPoint 演示文稿</vt:lpstr>
      <vt:lpstr>二进制与八、十六进制之间的转换</vt:lpstr>
      <vt:lpstr>整数的内部表示</vt:lpstr>
      <vt:lpstr>PowerPoint 演示文稿</vt:lpstr>
      <vt:lpstr>实数的内部表示</vt:lpstr>
      <vt:lpstr>PowerPoint 演示文稿</vt:lpstr>
      <vt:lpstr>十进制数的另一种二进制表示－－BCD码</vt:lpstr>
      <vt:lpstr>PowerPoint 演示文稿</vt:lpstr>
      <vt:lpstr>程序设计（Programming）</vt:lpstr>
      <vt:lpstr>程序设计范型 </vt:lpstr>
      <vt:lpstr>过程式程序设计</vt:lpstr>
      <vt:lpstr>对象式（面向对象） 程序设计</vt:lpstr>
      <vt:lpstr>函数式与逻辑式 </vt:lpstr>
      <vt:lpstr>程序设计步骤</vt:lpstr>
      <vt:lpstr>程序设计步骤（续）</vt:lpstr>
      <vt:lpstr>程序设计语言 </vt:lpstr>
      <vt:lpstr>低级语言和高级语言</vt:lpstr>
      <vt:lpstr>低级语言与高级语言程序的比较</vt:lpstr>
      <vt:lpstr>PowerPoint 演示文稿</vt:lpstr>
      <vt:lpstr>高级语言的翻译</vt:lpstr>
      <vt:lpstr>PowerPoint 演示文稿</vt:lpstr>
      <vt:lpstr>语言的设计、实现以及应用 </vt:lpstr>
      <vt:lpstr>C++语言概述</vt:lpstr>
      <vt:lpstr>如何评价C++语言</vt:lpstr>
      <vt:lpstr>C++程序的组成</vt:lpstr>
      <vt:lpstr>PowerPoint 演示文稿</vt:lpstr>
      <vt:lpstr>PowerPoint 演示文稿</vt:lpstr>
      <vt:lpstr>PowerPoint 演示文稿</vt:lpstr>
      <vt:lpstr>C++程序的运行步骤 </vt:lpstr>
      <vt:lpstr>PowerPoint 演示文稿</vt:lpstr>
      <vt:lpstr>C++集成开发环境 </vt:lpstr>
      <vt:lpstr>C++的词法</vt:lpstr>
      <vt:lpstr>C++的字符集</vt:lpstr>
      <vt:lpstr>C++的单词</vt:lpstr>
      <vt:lpstr>标识符</vt:lpstr>
      <vt:lpstr>PowerPoint 演示文稿</vt:lpstr>
      <vt:lpstr>关键词</vt:lpstr>
      <vt:lpstr>字面常量</vt:lpstr>
      <vt:lpstr>操作符（运算符）</vt:lpstr>
      <vt:lpstr>标点符号</vt:lpstr>
      <vt:lpstr>空白符</vt:lpstr>
      <vt:lpstr>注释</vt:lpstr>
      <vt:lpstr>续行符</vt:lpstr>
      <vt:lpstr>语法的形式描述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Zhang Ying 张营</cp:lastModifiedBy>
  <cp:revision>137</cp:revision>
  <dcterms:created xsi:type="dcterms:W3CDTF">2004-08-24T14:17:49Z</dcterms:created>
  <dcterms:modified xsi:type="dcterms:W3CDTF">2014-02-28T03:37:47Z</dcterms:modified>
</cp:coreProperties>
</file>