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98" r:id="rId2"/>
    <p:sldId id="299" r:id="rId3"/>
    <p:sldId id="257" r:id="rId4"/>
    <p:sldId id="300" r:id="rId5"/>
    <p:sldId id="301" r:id="rId6"/>
    <p:sldId id="303" r:id="rId7"/>
    <p:sldId id="264" r:id="rId8"/>
    <p:sldId id="270" r:id="rId9"/>
    <p:sldId id="305" r:id="rId10"/>
    <p:sldId id="271" r:id="rId11"/>
    <p:sldId id="307" r:id="rId12"/>
    <p:sldId id="310" r:id="rId13"/>
    <p:sldId id="259" r:id="rId14"/>
    <p:sldId id="311" r:id="rId15"/>
    <p:sldId id="275" r:id="rId16"/>
    <p:sldId id="266" r:id="rId17"/>
    <p:sldId id="312" r:id="rId18"/>
    <p:sldId id="313" r:id="rId19"/>
    <p:sldId id="293" r:id="rId20"/>
    <p:sldId id="316" r:id="rId21"/>
    <p:sldId id="319" r:id="rId22"/>
    <p:sldId id="314" r:id="rId23"/>
    <p:sldId id="296" r:id="rId24"/>
    <p:sldId id="318" r:id="rId25"/>
    <p:sldId id="2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2" autoAdjust="0"/>
    <p:restoredTop sz="94660"/>
  </p:normalViewPr>
  <p:slideViewPr>
    <p:cSldViewPr>
      <p:cViewPr varScale="1">
        <p:scale>
          <a:sx n="79" d="100"/>
          <a:sy n="79" d="100"/>
        </p:scale>
        <p:origin x="-1469"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67E0519-ACE1-41AF-8A16-2AEABFA06363}" type="slidenum">
              <a:rPr lang="en-US" altLang="zh-CN" smtClean="0"/>
              <a:pPr/>
              <a:t>‹#›</a:t>
            </a:fld>
            <a:endParaRPr lang="en-US" altLang="zh-CN"/>
          </a:p>
        </p:txBody>
      </p:sp>
    </p:spTree>
    <p:extLst>
      <p:ext uri="{BB962C8B-B14F-4D97-AF65-F5344CB8AC3E}">
        <p14:creationId xmlns:p14="http://schemas.microsoft.com/office/powerpoint/2010/main" val="244724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5AB4793-44B8-44E2-8CDD-2D1A58950314}" type="slidenum">
              <a:rPr lang="en-US" altLang="zh-CN" smtClean="0"/>
              <a:pPr/>
              <a:t>‹#›</a:t>
            </a:fld>
            <a:endParaRPr lang="en-US" altLang="zh-CN"/>
          </a:p>
        </p:txBody>
      </p:sp>
    </p:spTree>
    <p:extLst>
      <p:ext uri="{BB962C8B-B14F-4D97-AF65-F5344CB8AC3E}">
        <p14:creationId xmlns:p14="http://schemas.microsoft.com/office/powerpoint/2010/main" val="204154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8B5F227-51B6-497A-8D10-9208FA3A3616}" type="slidenum">
              <a:rPr lang="en-US" altLang="zh-CN" smtClean="0"/>
              <a:pPr/>
              <a:t>‹#›</a:t>
            </a:fld>
            <a:endParaRPr lang="en-US" altLang="zh-CN"/>
          </a:p>
        </p:txBody>
      </p:sp>
    </p:spTree>
    <p:extLst>
      <p:ext uri="{BB962C8B-B14F-4D97-AF65-F5344CB8AC3E}">
        <p14:creationId xmlns:p14="http://schemas.microsoft.com/office/powerpoint/2010/main" val="225614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3FD4170-41FF-4CD7-A6F8-97640CB29947}" type="slidenum">
              <a:rPr lang="en-US" altLang="zh-CN" smtClean="0"/>
              <a:pPr/>
              <a:t>‹#›</a:t>
            </a:fld>
            <a:endParaRPr lang="en-US" altLang="zh-CN"/>
          </a:p>
        </p:txBody>
      </p:sp>
    </p:spTree>
    <p:extLst>
      <p:ext uri="{BB962C8B-B14F-4D97-AF65-F5344CB8AC3E}">
        <p14:creationId xmlns:p14="http://schemas.microsoft.com/office/powerpoint/2010/main" val="278431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120751-8EAA-464D-9DFD-3EA9A94CD379}" type="slidenum">
              <a:rPr lang="en-US" altLang="zh-CN" smtClean="0"/>
              <a:pPr/>
              <a:t>‹#›</a:t>
            </a:fld>
            <a:endParaRPr lang="en-US" altLang="zh-CN"/>
          </a:p>
        </p:txBody>
      </p:sp>
    </p:spTree>
    <p:extLst>
      <p:ext uri="{BB962C8B-B14F-4D97-AF65-F5344CB8AC3E}">
        <p14:creationId xmlns:p14="http://schemas.microsoft.com/office/powerpoint/2010/main" val="294115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EDA328C-963D-483B-904B-9FBE46054AC8}" type="slidenum">
              <a:rPr lang="en-US" altLang="zh-CN" smtClean="0"/>
              <a:pPr/>
              <a:t>‹#›</a:t>
            </a:fld>
            <a:endParaRPr lang="en-US" altLang="zh-CN"/>
          </a:p>
        </p:txBody>
      </p:sp>
    </p:spTree>
    <p:extLst>
      <p:ext uri="{BB962C8B-B14F-4D97-AF65-F5344CB8AC3E}">
        <p14:creationId xmlns:p14="http://schemas.microsoft.com/office/powerpoint/2010/main" val="286343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A12CE23-D1D4-49E1-99AB-6E5574698B07}" type="slidenum">
              <a:rPr lang="en-US" altLang="zh-CN" smtClean="0"/>
              <a:pPr/>
              <a:t>‹#›</a:t>
            </a:fld>
            <a:endParaRPr lang="en-US" altLang="zh-CN"/>
          </a:p>
        </p:txBody>
      </p:sp>
    </p:spTree>
    <p:extLst>
      <p:ext uri="{BB962C8B-B14F-4D97-AF65-F5344CB8AC3E}">
        <p14:creationId xmlns:p14="http://schemas.microsoft.com/office/powerpoint/2010/main" val="313551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61B8FBF2-1F0C-46F5-ABDB-95A23B4EF01C}" type="slidenum">
              <a:rPr lang="en-US" altLang="zh-CN" smtClean="0"/>
              <a:pPr/>
              <a:t>‹#›</a:t>
            </a:fld>
            <a:endParaRPr lang="en-US" altLang="zh-CN"/>
          </a:p>
        </p:txBody>
      </p:sp>
    </p:spTree>
    <p:extLst>
      <p:ext uri="{BB962C8B-B14F-4D97-AF65-F5344CB8AC3E}">
        <p14:creationId xmlns:p14="http://schemas.microsoft.com/office/powerpoint/2010/main" val="27962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F767537-63E1-43A1-A213-F8B97C1D89C0}" type="slidenum">
              <a:rPr lang="en-US" altLang="zh-CN" smtClean="0"/>
              <a:pPr/>
              <a:t>‹#›</a:t>
            </a:fld>
            <a:endParaRPr lang="en-US" altLang="zh-CN"/>
          </a:p>
        </p:txBody>
      </p:sp>
    </p:spTree>
    <p:extLst>
      <p:ext uri="{BB962C8B-B14F-4D97-AF65-F5344CB8AC3E}">
        <p14:creationId xmlns:p14="http://schemas.microsoft.com/office/powerpoint/2010/main" val="67329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F406081-518E-4492-8947-A11BE9365DD9}" type="slidenum">
              <a:rPr lang="en-US" altLang="zh-CN" smtClean="0"/>
              <a:pPr/>
              <a:t>‹#›</a:t>
            </a:fld>
            <a:endParaRPr lang="en-US" altLang="zh-CN"/>
          </a:p>
        </p:txBody>
      </p:sp>
    </p:spTree>
    <p:extLst>
      <p:ext uri="{BB962C8B-B14F-4D97-AF65-F5344CB8AC3E}">
        <p14:creationId xmlns:p14="http://schemas.microsoft.com/office/powerpoint/2010/main" val="381825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42287DD-FE15-4017-9D87-3045D8BA4E92}" type="slidenum">
              <a:rPr lang="en-US" altLang="zh-CN" smtClean="0"/>
              <a:pPr/>
              <a:t>‹#›</a:t>
            </a:fld>
            <a:endParaRPr lang="en-US" altLang="zh-CN"/>
          </a:p>
        </p:txBody>
      </p:sp>
    </p:spTree>
    <p:extLst>
      <p:ext uri="{BB962C8B-B14F-4D97-AF65-F5344CB8AC3E}">
        <p14:creationId xmlns:p14="http://schemas.microsoft.com/office/powerpoint/2010/main" val="194563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55345-00F1-4524-AACA-3832FE2C3A81}" type="slidenum">
              <a:rPr lang="en-US" altLang="zh-CN" smtClean="0"/>
              <a:pPr/>
              <a:t>‹#›</a:t>
            </a:fld>
            <a:endParaRPr lang="en-US" altLang="zh-CN"/>
          </a:p>
        </p:txBody>
      </p:sp>
    </p:spTree>
    <p:extLst>
      <p:ext uri="{BB962C8B-B14F-4D97-AF65-F5344CB8AC3E}">
        <p14:creationId xmlns:p14="http://schemas.microsoft.com/office/powerpoint/2010/main" val="17460452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zh-CN" altLang="en-US"/>
              <a:t>第十章 输入</a:t>
            </a:r>
            <a:r>
              <a:rPr lang="en-US" altLang="zh-CN"/>
              <a:t>/</a:t>
            </a:r>
            <a:r>
              <a:rPr lang="zh-CN" altLang="en-US"/>
              <a:t>输出</a:t>
            </a:r>
            <a:br>
              <a:rPr lang="zh-CN" altLang="en-US"/>
            </a:br>
            <a:r>
              <a:rPr lang="zh-CN" altLang="en-US"/>
              <a:t>－－过程式实现</a:t>
            </a:r>
          </a:p>
        </p:txBody>
      </p:sp>
      <p:sp>
        <p:nvSpPr>
          <p:cNvPr id="49155" name="Rectangle 3"/>
          <p:cNvSpPr>
            <a:spLocks noGrp="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30213"/>
            <a:ext cx="8229600" cy="712787"/>
          </a:xfrm>
        </p:spPr>
        <p:txBody>
          <a:bodyPr/>
          <a:lstStyle/>
          <a:p>
            <a:r>
              <a:rPr lang="zh-CN" altLang="en-GB">
                <a:latin typeface="Times New Roman" pitchFamily="18" charset="0"/>
              </a:rPr>
              <a:t>控制台输入</a:t>
            </a:r>
            <a:endParaRPr lang="zh-CN" altLang="en-US"/>
          </a:p>
        </p:txBody>
      </p:sp>
      <p:sp>
        <p:nvSpPr>
          <p:cNvPr id="21507" name="Rectangle 3"/>
          <p:cNvSpPr>
            <a:spLocks noGrp="1" noChangeArrowheads="1"/>
          </p:cNvSpPr>
          <p:nvPr>
            <p:ph idx="1"/>
          </p:nvPr>
        </p:nvSpPr>
        <p:spPr>
          <a:xfrm>
            <a:off x="457200" y="1668463"/>
            <a:ext cx="8229600" cy="3560762"/>
          </a:xfrm>
        </p:spPr>
        <p:txBody>
          <a:bodyPr/>
          <a:lstStyle/>
          <a:p>
            <a:pPr>
              <a:lnSpc>
                <a:spcPct val="90000"/>
              </a:lnSpc>
            </a:pPr>
            <a:r>
              <a:rPr lang="zh-CN" altLang="en-US" sz="2800"/>
              <a:t>从键盘输入一个字符作为返回值</a:t>
            </a:r>
          </a:p>
          <a:p>
            <a:pPr lvl="1">
              <a:lnSpc>
                <a:spcPct val="90000"/>
              </a:lnSpc>
            </a:pPr>
            <a:r>
              <a:rPr lang="en-US" altLang="zh-CN" sz="2400"/>
              <a:t>int getchar(); </a:t>
            </a:r>
          </a:p>
          <a:p>
            <a:pPr>
              <a:lnSpc>
                <a:spcPct val="90000"/>
              </a:lnSpc>
            </a:pPr>
            <a:r>
              <a:rPr lang="zh-CN" altLang="en-US" sz="2800"/>
              <a:t>从键盘输入一个字符串放入</a:t>
            </a:r>
            <a:r>
              <a:rPr lang="en-US" altLang="zh-CN" sz="2800"/>
              <a:t>p</a:t>
            </a:r>
            <a:r>
              <a:rPr lang="zh-CN" altLang="en-US" sz="2800"/>
              <a:t>所指向的内存空间，成功时返回</a:t>
            </a:r>
            <a:r>
              <a:rPr lang="en-US" altLang="zh-CN" sz="2800"/>
              <a:t>p</a:t>
            </a:r>
            <a:r>
              <a:rPr lang="zh-CN" altLang="en-US" sz="2800"/>
              <a:t>，否则，返回</a:t>
            </a:r>
            <a:r>
              <a:rPr lang="en-US" altLang="zh-CN" sz="2800"/>
              <a:t>NULL</a:t>
            </a:r>
          </a:p>
          <a:p>
            <a:pPr lvl="1">
              <a:lnSpc>
                <a:spcPct val="90000"/>
              </a:lnSpc>
            </a:pPr>
            <a:r>
              <a:rPr lang="en-US" altLang="zh-CN" sz="2400"/>
              <a:t>char *gets(char *p); </a:t>
            </a:r>
          </a:p>
          <a:p>
            <a:pPr>
              <a:lnSpc>
                <a:spcPct val="90000"/>
              </a:lnSpc>
            </a:pPr>
            <a:r>
              <a:rPr lang="zh-CN" altLang="en-US" sz="2800"/>
              <a:t>对基本类型的数据进行输入</a:t>
            </a:r>
            <a:r>
              <a:rPr lang="en-US" altLang="zh-CN" sz="2800"/>
              <a:t>,</a:t>
            </a:r>
            <a:r>
              <a:rPr lang="zh-CN" altLang="en-US" sz="2800"/>
              <a:t>返回实际输入并保存的数据个数</a:t>
            </a:r>
          </a:p>
          <a:p>
            <a:pPr lvl="1">
              <a:lnSpc>
                <a:spcPct val="90000"/>
              </a:lnSpc>
            </a:pPr>
            <a:r>
              <a:rPr lang="en-US" altLang="zh-CN" sz="2400"/>
              <a:t>int scanf(const char *format [,&lt;</a:t>
            </a:r>
            <a:r>
              <a:rPr lang="zh-CN" altLang="en-US" sz="2400"/>
              <a:t>参数表</a:t>
            </a:r>
            <a:r>
              <a:rPr lang="en-US" altLang="zh-CN" sz="2400"/>
              <a:t>&gt;]);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250825" y="73025"/>
            <a:ext cx="8686800" cy="6669088"/>
          </a:xfrm>
        </p:spPr>
        <p:txBody>
          <a:bodyPr/>
          <a:lstStyle/>
          <a:p>
            <a:pPr>
              <a:buFont typeface="Wingdings" pitchFamily="2" charset="2"/>
              <a:buNone/>
            </a:pPr>
            <a:r>
              <a:rPr lang="en-US" altLang="zh-CN" sz="3600"/>
              <a:t>int i;</a:t>
            </a:r>
          </a:p>
          <a:p>
            <a:pPr>
              <a:buFont typeface="Wingdings" pitchFamily="2" charset="2"/>
              <a:buNone/>
            </a:pPr>
            <a:r>
              <a:rPr lang="en-US" altLang="zh-CN" sz="3600"/>
              <a:t>double j;</a:t>
            </a:r>
          </a:p>
          <a:p>
            <a:pPr>
              <a:buFont typeface="Wingdings" pitchFamily="2" charset="2"/>
              <a:buNone/>
            </a:pPr>
            <a:r>
              <a:rPr lang="en-US" altLang="zh-CN" sz="3600"/>
              <a:t>scanf("i=%d,j=%lf",&amp;i,&amp;j);</a:t>
            </a:r>
          </a:p>
          <a:p>
            <a:r>
              <a:rPr lang="zh-CN" altLang="en-US" sz="3600"/>
              <a:t>输入可以为：</a:t>
            </a:r>
            <a:endParaRPr lang="zh-CN" altLang="en-US" sz="3600" u="sng"/>
          </a:p>
          <a:p>
            <a:pPr>
              <a:buFont typeface="Wingdings" pitchFamily="2" charset="2"/>
              <a:buNone/>
            </a:pPr>
            <a:r>
              <a:rPr lang="en-US" altLang="zh-CN" sz="3600" u="sng"/>
              <a:t>i=10,j=123.4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面向文件的</a:t>
            </a:r>
            <a:r>
              <a:rPr lang="en-US" altLang="zh-CN"/>
              <a:t>I/O</a:t>
            </a:r>
          </a:p>
        </p:txBody>
      </p:sp>
      <p:sp>
        <p:nvSpPr>
          <p:cNvPr id="92163" name="Rectangle 3"/>
          <p:cNvSpPr>
            <a:spLocks noGrp="1" noChangeArrowheads="1"/>
          </p:cNvSpPr>
          <p:nvPr>
            <p:ph idx="1"/>
          </p:nvPr>
        </p:nvSpPr>
        <p:spPr>
          <a:xfrm>
            <a:off x="277813" y="1555750"/>
            <a:ext cx="8686800" cy="5257800"/>
          </a:xfrm>
        </p:spPr>
        <p:txBody>
          <a:bodyPr/>
          <a:lstStyle/>
          <a:p>
            <a:r>
              <a:rPr lang="zh-CN" altLang="en-US"/>
              <a:t>程序运行结果有时需要永久性地保存起来，以供其它程序或本程序下一次运行时使用。程序运行所需要的数据也常常要从其它程序或本程序上一次运行所保存的数据中获得。</a:t>
            </a:r>
          </a:p>
          <a:p>
            <a:r>
              <a:rPr lang="zh-CN" altLang="en-US"/>
              <a:t>用于永久性保存数据的设备称为外部存储器（简称：外存），如：磁盘、磁带、光盘等。</a:t>
            </a:r>
          </a:p>
          <a:p>
            <a:r>
              <a:rPr lang="zh-CN" altLang="en-US"/>
              <a:t>在外存中保存数据的方式通常有两种：</a:t>
            </a:r>
            <a:r>
              <a:rPr lang="zh-CN" altLang="en-US">
                <a:solidFill>
                  <a:schemeClr val="folHlink"/>
                </a:solidFill>
              </a:rPr>
              <a:t>文件</a:t>
            </a:r>
            <a:r>
              <a:rPr lang="zh-CN" altLang="en-US"/>
              <a:t>和</a:t>
            </a:r>
            <a:r>
              <a:rPr lang="zh-CN" altLang="en-US">
                <a:solidFill>
                  <a:schemeClr val="folHlink"/>
                </a:solidFill>
              </a:rPr>
              <a:t>数据库</a:t>
            </a:r>
            <a:r>
              <a:rPr lang="zh-CN" altLang="en-US"/>
              <a:t>。本课程只介绍以文件方式来永久性地保存数据。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29600" cy="835025"/>
          </a:xfrm>
        </p:spPr>
        <p:txBody>
          <a:bodyPr/>
          <a:lstStyle/>
          <a:p>
            <a:r>
              <a:rPr lang="zh-CN" altLang="en-US"/>
              <a:t>文件的基本概念</a:t>
            </a:r>
          </a:p>
        </p:txBody>
      </p:sp>
      <p:sp>
        <p:nvSpPr>
          <p:cNvPr id="9219" name="Rectangle 3"/>
          <p:cNvSpPr>
            <a:spLocks noGrp="1" noChangeArrowheads="1"/>
          </p:cNvSpPr>
          <p:nvPr>
            <p:ph idx="1"/>
          </p:nvPr>
        </p:nvSpPr>
        <p:spPr>
          <a:xfrm>
            <a:off x="381000" y="1570038"/>
            <a:ext cx="8229600" cy="4667250"/>
          </a:xfrm>
        </p:spPr>
        <p:txBody>
          <a:bodyPr/>
          <a:lstStyle/>
          <a:p>
            <a:r>
              <a:rPr lang="zh-CN" altLang="en-US" sz="2800">
                <a:latin typeface="Times New Roman" pitchFamily="18" charset="0"/>
              </a:rPr>
              <a:t>在</a:t>
            </a:r>
            <a:r>
              <a:rPr lang="en-US" altLang="zh-CN" sz="2800">
                <a:latin typeface="Times New Roman" pitchFamily="18" charset="0"/>
                <a:cs typeface="Times New Roman" pitchFamily="18" charset="0"/>
              </a:rPr>
              <a:t>C++</a:t>
            </a:r>
            <a:r>
              <a:rPr lang="zh-CN" altLang="en-US" sz="2800">
                <a:latin typeface="Times New Roman" pitchFamily="18" charset="0"/>
              </a:rPr>
              <a:t>中，把文件看成是由一系列字节所构成的字节串，称为流式文件，对文件中数据的操作（输入</a:t>
            </a:r>
            <a:r>
              <a:rPr lang="en-US" altLang="zh-CN" sz="2800">
                <a:latin typeface="Times New Roman" pitchFamily="18" charset="0"/>
                <a:cs typeface="Times New Roman" pitchFamily="18" charset="0"/>
              </a:rPr>
              <a:t>/</a:t>
            </a:r>
            <a:r>
              <a:rPr lang="zh-CN" altLang="en-US" sz="2800">
                <a:latin typeface="Times New Roman" pitchFamily="18" charset="0"/>
              </a:rPr>
              <a:t>输出）通常是逐个字节</a:t>
            </a:r>
            <a:r>
              <a:rPr lang="zh-CN" altLang="en-US" sz="2800">
                <a:solidFill>
                  <a:schemeClr val="folHlink"/>
                </a:solidFill>
                <a:latin typeface="Times New Roman" pitchFamily="18" charset="0"/>
              </a:rPr>
              <a:t>顺序</a:t>
            </a:r>
            <a:r>
              <a:rPr lang="zh-CN" altLang="en-US" sz="2800">
                <a:latin typeface="Times New Roman" pitchFamily="18" charset="0"/>
              </a:rPr>
              <a:t>进行。</a:t>
            </a:r>
            <a:r>
              <a:rPr lang="zh-CN" altLang="en-US" sz="2800"/>
              <a:t> </a:t>
            </a:r>
          </a:p>
          <a:p>
            <a:pPr>
              <a:lnSpc>
                <a:spcPct val="110000"/>
              </a:lnSpc>
            </a:pPr>
            <a:r>
              <a:rPr lang="zh-CN" altLang="en-US" sz="2800">
                <a:latin typeface="Times New Roman" pitchFamily="18" charset="0"/>
              </a:rPr>
              <a:t>在对文件数据进行读写的过程：</a:t>
            </a:r>
          </a:p>
          <a:p>
            <a:pPr lvl="1">
              <a:lnSpc>
                <a:spcPct val="110000"/>
              </a:lnSpc>
            </a:pPr>
            <a:r>
              <a:rPr lang="zh-CN" altLang="en-US" sz="2400">
                <a:latin typeface="Times New Roman" pitchFamily="18" charset="0"/>
              </a:rPr>
              <a:t>打开文件。目的是：在程序内部的一个表示文件的变量</a:t>
            </a:r>
            <a:r>
              <a:rPr lang="en-US" altLang="zh-CN" sz="2400">
                <a:latin typeface="Times New Roman" pitchFamily="18" charset="0"/>
              </a:rPr>
              <a:t>/</a:t>
            </a:r>
            <a:r>
              <a:rPr lang="zh-CN" altLang="en-US" sz="2400">
                <a:latin typeface="Times New Roman" pitchFamily="18" charset="0"/>
              </a:rPr>
              <a:t>对象与外部的一个具体文件之间建立联系。</a:t>
            </a:r>
          </a:p>
          <a:p>
            <a:pPr lvl="1">
              <a:lnSpc>
                <a:spcPct val="110000"/>
              </a:lnSpc>
            </a:pPr>
            <a:r>
              <a:rPr lang="zh-CN" altLang="en-US" sz="2400">
                <a:latin typeface="Times New Roman" pitchFamily="18" charset="0"/>
              </a:rPr>
              <a:t>文件读</a:t>
            </a:r>
            <a:r>
              <a:rPr lang="en-US" altLang="zh-CN" sz="2400">
                <a:latin typeface="Times New Roman" pitchFamily="18" charset="0"/>
              </a:rPr>
              <a:t>/</a:t>
            </a:r>
            <a:r>
              <a:rPr lang="zh-CN" altLang="en-US" sz="2400">
                <a:latin typeface="Times New Roman" pitchFamily="18" charset="0"/>
              </a:rPr>
              <a:t>写</a:t>
            </a:r>
          </a:p>
          <a:p>
            <a:pPr lvl="1">
              <a:lnSpc>
                <a:spcPct val="110000"/>
              </a:lnSpc>
            </a:pPr>
            <a:r>
              <a:rPr lang="zh-CN" altLang="en-US" sz="2400">
                <a:latin typeface="Times New Roman" pitchFamily="18" charset="0"/>
              </a:rPr>
              <a:t>关闭文件。目的是把暂存在内存缓冲区中的内容写入到文件中，并归还打开文件时申请的内存资源。 </a:t>
            </a:r>
            <a:r>
              <a:rPr lang="zh-CN" altLang="en-US" sz="24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zh-CN" altLang="zh-CN"/>
          </a:p>
        </p:txBody>
      </p:sp>
      <p:sp>
        <p:nvSpPr>
          <p:cNvPr id="93187" name="Rectangle 3"/>
          <p:cNvSpPr>
            <a:spLocks noGrp="1" noChangeArrowheads="1"/>
          </p:cNvSpPr>
          <p:nvPr>
            <p:ph idx="1"/>
          </p:nvPr>
        </p:nvSpPr>
        <p:spPr>
          <a:xfrm>
            <a:off x="457200" y="1600200"/>
            <a:ext cx="8229600" cy="2765425"/>
          </a:xfrm>
        </p:spPr>
        <p:txBody>
          <a:bodyPr/>
          <a:lstStyle/>
          <a:p>
            <a:pPr>
              <a:lnSpc>
                <a:spcPct val="120000"/>
              </a:lnSpc>
            </a:pPr>
            <a:r>
              <a:rPr lang="zh-CN" altLang="en-US">
                <a:latin typeface="Times New Roman" pitchFamily="18" charset="0"/>
              </a:rPr>
              <a:t>每个打开的文件都有一个内部的位置指针，它指出文件的当前读写位置。</a:t>
            </a:r>
          </a:p>
          <a:p>
            <a:pPr>
              <a:lnSpc>
                <a:spcPct val="90000"/>
              </a:lnSpc>
            </a:pPr>
            <a:r>
              <a:rPr lang="zh-CN" altLang="en-US"/>
              <a:t>进行读</a:t>
            </a:r>
            <a:r>
              <a:rPr lang="en-US" altLang="zh-CN"/>
              <a:t>/</a:t>
            </a:r>
            <a:r>
              <a:rPr lang="zh-CN" altLang="en-US"/>
              <a:t>写操作时，每读入</a:t>
            </a:r>
            <a:r>
              <a:rPr lang="en-US" altLang="zh-CN"/>
              <a:t>/</a:t>
            </a:r>
            <a:r>
              <a:rPr lang="zh-CN" altLang="en-US"/>
              <a:t>写出一个字节，文件位置指针会自动往后移动一个字节的位置。 </a:t>
            </a:r>
          </a:p>
        </p:txBody>
      </p:sp>
      <p:grpSp>
        <p:nvGrpSpPr>
          <p:cNvPr id="93194" name="Group 10"/>
          <p:cNvGrpSpPr>
            <a:grpSpLocks/>
          </p:cNvGrpSpPr>
          <p:nvPr/>
        </p:nvGrpSpPr>
        <p:grpSpPr bwMode="auto">
          <a:xfrm>
            <a:off x="1698625" y="5013325"/>
            <a:ext cx="4818063" cy="1109663"/>
            <a:chOff x="571" y="3942"/>
            <a:chExt cx="1368" cy="278"/>
          </a:xfrm>
        </p:grpSpPr>
        <p:sp>
          <p:nvSpPr>
            <p:cNvPr id="93188" name="Rectangle 4"/>
            <p:cNvSpPr>
              <a:spLocks noChangeArrowheads="1"/>
            </p:cNvSpPr>
            <p:nvPr/>
          </p:nvSpPr>
          <p:spPr bwMode="auto">
            <a:xfrm>
              <a:off x="571" y="3942"/>
              <a:ext cx="1368"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89" name="Line 5"/>
            <p:cNvSpPr>
              <a:spLocks noChangeShapeType="1"/>
            </p:cNvSpPr>
            <p:nvPr/>
          </p:nvSpPr>
          <p:spPr bwMode="auto">
            <a:xfrm>
              <a:off x="715"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0" name="Line 6"/>
            <p:cNvSpPr>
              <a:spLocks noChangeShapeType="1"/>
            </p:cNvSpPr>
            <p:nvPr/>
          </p:nvSpPr>
          <p:spPr bwMode="auto">
            <a:xfrm>
              <a:off x="859"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1" name="Line 7"/>
            <p:cNvSpPr>
              <a:spLocks noChangeShapeType="1"/>
            </p:cNvSpPr>
            <p:nvPr/>
          </p:nvSpPr>
          <p:spPr bwMode="auto">
            <a:xfrm>
              <a:off x="1003"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2" name="Line 8"/>
            <p:cNvSpPr>
              <a:spLocks noChangeShapeType="1"/>
            </p:cNvSpPr>
            <p:nvPr/>
          </p:nvSpPr>
          <p:spPr bwMode="auto">
            <a:xfrm>
              <a:off x="1147" y="3942"/>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3" name="Line 9"/>
            <p:cNvSpPr>
              <a:spLocks noChangeShapeType="1"/>
            </p:cNvSpPr>
            <p:nvPr/>
          </p:nvSpPr>
          <p:spPr bwMode="auto">
            <a:xfrm flipV="1">
              <a:off x="1219" y="4096"/>
              <a:ext cx="0" cy="1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3195" name="Text Box 11"/>
          <p:cNvSpPr txBox="1">
            <a:spLocks noChangeArrowheads="1"/>
          </p:cNvSpPr>
          <p:nvPr/>
        </p:nvSpPr>
        <p:spPr bwMode="auto">
          <a:xfrm>
            <a:off x="3400425" y="6165850"/>
            <a:ext cx="1179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位置指针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788988"/>
          </a:xfrm>
        </p:spPr>
        <p:txBody>
          <a:bodyPr/>
          <a:lstStyle/>
          <a:p>
            <a:r>
              <a:rPr lang="zh-CN" altLang="en-GB">
                <a:latin typeface="Times New Roman" pitchFamily="18" charset="0"/>
              </a:rPr>
              <a:t>文件数据的存储方式</a:t>
            </a:r>
            <a:r>
              <a:rPr lang="zh-CN" altLang="en-US"/>
              <a:t> </a:t>
            </a:r>
          </a:p>
        </p:txBody>
      </p:sp>
      <p:sp>
        <p:nvSpPr>
          <p:cNvPr id="25603" name="Rectangle 3"/>
          <p:cNvSpPr>
            <a:spLocks noGrp="1" noChangeArrowheads="1"/>
          </p:cNvSpPr>
          <p:nvPr>
            <p:ph idx="1"/>
          </p:nvPr>
        </p:nvSpPr>
        <p:spPr>
          <a:xfrm>
            <a:off x="457200" y="1179513"/>
            <a:ext cx="8229600" cy="5562600"/>
          </a:xfrm>
        </p:spPr>
        <p:txBody>
          <a:bodyPr/>
          <a:lstStyle/>
          <a:p>
            <a:pPr>
              <a:lnSpc>
                <a:spcPct val="90000"/>
              </a:lnSpc>
            </a:pPr>
            <a:r>
              <a:rPr lang="zh-CN" altLang="en-GB" sz="2800">
                <a:latin typeface="Times New Roman" pitchFamily="18" charset="0"/>
              </a:rPr>
              <a:t>文本方式（</a:t>
            </a:r>
            <a:r>
              <a:rPr lang="en-US" altLang="zh-CN" sz="2800">
                <a:latin typeface="Times New Roman" pitchFamily="18" charset="0"/>
                <a:cs typeface="Times New Roman" pitchFamily="18" charset="0"/>
              </a:rPr>
              <a:t>text</a:t>
            </a:r>
            <a:r>
              <a:rPr lang="zh-CN" altLang="en-US" sz="2800">
                <a:latin typeface="Times New Roman" pitchFamily="18" charset="0"/>
              </a:rPr>
              <a:t>）</a:t>
            </a:r>
          </a:p>
          <a:p>
            <a:pPr lvl="1">
              <a:lnSpc>
                <a:spcPct val="90000"/>
              </a:lnSpc>
            </a:pPr>
            <a:r>
              <a:rPr lang="zh-CN" altLang="en-GB" sz="2400">
                <a:latin typeface="Times New Roman" pitchFamily="18" charset="0"/>
              </a:rPr>
              <a:t>只包含可显示字符</a:t>
            </a:r>
            <a:r>
              <a:rPr lang="zh-CN" altLang="en-US" sz="2400">
                <a:latin typeface="Times New Roman" pitchFamily="18" charset="0"/>
              </a:rPr>
              <a:t>和有限的几个控制字符（如：‘</a:t>
            </a:r>
            <a:r>
              <a:rPr lang="en-US" altLang="zh-CN" sz="2400">
                <a:latin typeface="Times New Roman" pitchFamily="18" charset="0"/>
              </a:rPr>
              <a:t>\r’</a:t>
            </a:r>
            <a:r>
              <a:rPr lang="zh-CN" altLang="en-US" sz="2400">
                <a:latin typeface="Times New Roman" pitchFamily="18" charset="0"/>
              </a:rPr>
              <a:t>、‘</a:t>
            </a:r>
            <a:r>
              <a:rPr lang="en-US" altLang="zh-CN" sz="2400">
                <a:latin typeface="Times New Roman" pitchFamily="18" charset="0"/>
              </a:rPr>
              <a:t>\n’</a:t>
            </a:r>
            <a:r>
              <a:rPr lang="zh-CN" altLang="en-US" sz="2400">
                <a:latin typeface="Times New Roman" pitchFamily="18" charset="0"/>
              </a:rPr>
              <a:t>、‘</a:t>
            </a:r>
            <a:r>
              <a:rPr lang="en-US" altLang="zh-CN" sz="2400">
                <a:latin typeface="Times New Roman" pitchFamily="18" charset="0"/>
              </a:rPr>
              <a:t>\t’</a:t>
            </a:r>
            <a:r>
              <a:rPr lang="zh-CN" altLang="en-US" sz="2400">
                <a:latin typeface="Times New Roman" pitchFamily="18" charset="0"/>
              </a:rPr>
              <a:t>等）； </a:t>
            </a:r>
          </a:p>
          <a:p>
            <a:pPr lvl="1">
              <a:lnSpc>
                <a:spcPct val="90000"/>
              </a:lnSpc>
            </a:pPr>
            <a:r>
              <a:rPr lang="zh-CN" altLang="en-US" sz="2400">
                <a:latin typeface="Times New Roman" pitchFamily="18" charset="0"/>
              </a:rPr>
              <a:t>一般用于存储具有“行”结构的文本数据；</a:t>
            </a:r>
          </a:p>
          <a:p>
            <a:pPr lvl="1">
              <a:lnSpc>
                <a:spcPct val="90000"/>
              </a:lnSpc>
            </a:pPr>
            <a:r>
              <a:rPr lang="zh-CN" altLang="en-US" sz="2400">
                <a:latin typeface="Times New Roman" pitchFamily="18" charset="0"/>
              </a:rPr>
              <a:t>文本方式存储整数</a:t>
            </a:r>
            <a:r>
              <a:rPr lang="en-US" altLang="zh-CN" sz="2400">
                <a:latin typeface="Times New Roman" pitchFamily="18" charset="0"/>
              </a:rPr>
              <a:t>1234567 </a:t>
            </a:r>
            <a:r>
              <a:rPr lang="zh-CN" altLang="en-US" sz="2400">
                <a:latin typeface="Times New Roman" pitchFamily="18" charset="0"/>
              </a:rPr>
              <a:t>：</a:t>
            </a:r>
          </a:p>
          <a:p>
            <a:pPr lvl="2">
              <a:lnSpc>
                <a:spcPct val="90000"/>
              </a:lnSpc>
            </a:pPr>
            <a:r>
              <a:rPr lang="zh-CN" altLang="en-US" sz="2000">
                <a:latin typeface="Times New Roman" pitchFamily="18" charset="0"/>
              </a:rPr>
              <a:t>依次把</a:t>
            </a:r>
            <a:r>
              <a:rPr lang="en-US" altLang="zh-CN" sz="2000">
                <a:latin typeface="Times New Roman" pitchFamily="18" charset="0"/>
              </a:rPr>
              <a:t>1</a:t>
            </a:r>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a:t>
            </a:r>
            <a:r>
              <a:rPr lang="en-US" altLang="zh-CN" sz="2000">
                <a:latin typeface="Times New Roman" pitchFamily="18" charset="0"/>
              </a:rPr>
              <a:t>3</a:t>
            </a:r>
            <a:r>
              <a:rPr lang="zh-CN" altLang="en-US" sz="2000">
                <a:latin typeface="Times New Roman" pitchFamily="18" charset="0"/>
              </a:rPr>
              <a:t>、</a:t>
            </a:r>
            <a:r>
              <a:rPr lang="en-US" altLang="zh-CN" sz="2000">
                <a:latin typeface="Times New Roman" pitchFamily="18" charset="0"/>
              </a:rPr>
              <a:t>4</a:t>
            </a:r>
            <a:r>
              <a:rPr lang="zh-CN" altLang="en-US" sz="2000">
                <a:latin typeface="Times New Roman" pitchFamily="18" charset="0"/>
              </a:rPr>
              <a:t>、</a:t>
            </a:r>
            <a:r>
              <a:rPr lang="en-US" altLang="zh-CN" sz="2000">
                <a:latin typeface="Times New Roman" pitchFamily="18" charset="0"/>
              </a:rPr>
              <a:t>5</a:t>
            </a:r>
            <a:r>
              <a:rPr lang="zh-CN" altLang="en-US" sz="2000">
                <a:latin typeface="Times New Roman" pitchFamily="18" charset="0"/>
              </a:rPr>
              <a:t>、</a:t>
            </a:r>
            <a:r>
              <a:rPr lang="en-US" altLang="zh-CN" sz="2000">
                <a:latin typeface="Times New Roman" pitchFamily="18" charset="0"/>
              </a:rPr>
              <a:t>6</a:t>
            </a:r>
            <a:r>
              <a:rPr lang="zh-CN" altLang="en-US" sz="2000">
                <a:latin typeface="Times New Roman" pitchFamily="18" charset="0"/>
              </a:rPr>
              <a:t>、</a:t>
            </a:r>
            <a:r>
              <a:rPr lang="en-US" altLang="zh-CN" sz="2000">
                <a:latin typeface="Times New Roman" pitchFamily="18" charset="0"/>
              </a:rPr>
              <a:t>7</a:t>
            </a:r>
            <a:r>
              <a:rPr lang="zh-CN" altLang="en-US" sz="2000">
                <a:latin typeface="Times New Roman" pitchFamily="18" charset="0"/>
              </a:rPr>
              <a:t>的</a:t>
            </a:r>
            <a:r>
              <a:rPr lang="en-US" altLang="zh-CN" sz="2000">
                <a:latin typeface="Times New Roman" pitchFamily="18" charset="0"/>
              </a:rPr>
              <a:t>ASCII</a:t>
            </a:r>
            <a:r>
              <a:rPr lang="zh-CN" altLang="en-US" sz="2000">
                <a:latin typeface="Times New Roman" pitchFamily="18" charset="0"/>
              </a:rPr>
              <a:t>码（共</a:t>
            </a:r>
            <a:r>
              <a:rPr lang="en-US" altLang="zh-CN" sz="2000">
                <a:latin typeface="Times New Roman" pitchFamily="18" charset="0"/>
              </a:rPr>
              <a:t>7</a:t>
            </a:r>
            <a:r>
              <a:rPr lang="zh-CN" altLang="en-US" sz="2000">
                <a:latin typeface="Times New Roman" pitchFamily="18" charset="0"/>
              </a:rPr>
              <a:t>个字节）写入文件。 </a:t>
            </a:r>
          </a:p>
          <a:p>
            <a:pPr lvl="1">
              <a:lnSpc>
                <a:spcPct val="90000"/>
              </a:lnSpc>
              <a:buFontTx/>
              <a:buNone/>
            </a:pPr>
            <a:r>
              <a:rPr lang="zh-CN" altLang="en-US" sz="2400">
                <a:latin typeface="Times New Roman" pitchFamily="18" charset="0"/>
              </a:rPr>
              <a:t> </a:t>
            </a:r>
          </a:p>
          <a:p>
            <a:pPr>
              <a:lnSpc>
                <a:spcPct val="90000"/>
              </a:lnSpc>
            </a:pPr>
            <a:r>
              <a:rPr lang="zh-CN" altLang="en-GB" sz="2800">
                <a:latin typeface="Times New Roman" pitchFamily="18" charset="0"/>
              </a:rPr>
              <a:t>二进制方式（</a:t>
            </a:r>
            <a:r>
              <a:rPr lang="en-US" altLang="zh-CN" sz="2800">
                <a:latin typeface="Times New Roman" pitchFamily="18" charset="0"/>
                <a:cs typeface="Times New Roman" pitchFamily="18" charset="0"/>
              </a:rPr>
              <a:t>binary</a:t>
            </a:r>
            <a:r>
              <a:rPr lang="zh-CN" altLang="en-US" sz="2800">
                <a:latin typeface="Times New Roman" pitchFamily="18" charset="0"/>
              </a:rPr>
              <a:t>）</a:t>
            </a:r>
            <a:r>
              <a:rPr lang="zh-CN" altLang="en-US" sz="2800"/>
              <a:t> </a:t>
            </a:r>
          </a:p>
          <a:p>
            <a:pPr lvl="1">
              <a:lnSpc>
                <a:spcPct val="90000"/>
              </a:lnSpc>
            </a:pPr>
            <a:r>
              <a:rPr lang="zh-CN" altLang="en-US" sz="2400">
                <a:latin typeface="Times New Roman" pitchFamily="18" charset="0"/>
              </a:rPr>
              <a:t>可以包含任意的二进制字节</a:t>
            </a:r>
            <a:r>
              <a:rPr lang="zh-CN" altLang="en-US" sz="2400"/>
              <a:t>；</a:t>
            </a:r>
          </a:p>
          <a:p>
            <a:pPr lvl="1">
              <a:lnSpc>
                <a:spcPct val="90000"/>
              </a:lnSpc>
            </a:pPr>
            <a:r>
              <a:rPr lang="zh-CN" altLang="en-US" sz="2400">
                <a:latin typeface="Times New Roman" pitchFamily="18" charset="0"/>
              </a:rPr>
              <a:t>一般用于存储无显式结构的数据</a:t>
            </a:r>
            <a:r>
              <a:rPr lang="zh-CN" altLang="en-US" sz="2400"/>
              <a:t>；</a:t>
            </a:r>
          </a:p>
          <a:p>
            <a:pPr lvl="1">
              <a:lnSpc>
                <a:spcPct val="90000"/>
              </a:lnSpc>
            </a:pPr>
            <a:r>
              <a:rPr lang="zh-CN" altLang="en-US" sz="2400">
                <a:latin typeface="Times New Roman" pitchFamily="18" charset="0"/>
              </a:rPr>
              <a:t>二进制方式存储整数</a:t>
            </a:r>
            <a:r>
              <a:rPr lang="en-US" altLang="zh-CN" sz="2400">
                <a:latin typeface="Times New Roman" pitchFamily="18" charset="0"/>
              </a:rPr>
              <a:t>1234567 </a:t>
            </a:r>
            <a:r>
              <a:rPr lang="zh-CN" altLang="en-US" sz="2400">
                <a:latin typeface="Times New Roman" pitchFamily="18" charset="0"/>
              </a:rPr>
              <a:t>：</a:t>
            </a:r>
          </a:p>
          <a:p>
            <a:pPr lvl="2">
              <a:lnSpc>
                <a:spcPct val="90000"/>
              </a:lnSpc>
            </a:pPr>
            <a:r>
              <a:rPr lang="zh-CN" altLang="en-US" sz="2000">
                <a:latin typeface="Times New Roman" pitchFamily="18" charset="0"/>
              </a:rPr>
              <a:t>把整数</a:t>
            </a:r>
            <a:r>
              <a:rPr lang="en-US" altLang="zh-CN" sz="2000">
                <a:latin typeface="宋体" pitchFamily="2" charset="-122"/>
              </a:rPr>
              <a:t>1234567</a:t>
            </a:r>
            <a:r>
              <a:rPr lang="zh-CN" altLang="en-US" sz="2000">
                <a:latin typeface="Times New Roman" pitchFamily="18" charset="0"/>
              </a:rPr>
              <a:t>的计算机内部表示（假设为</a:t>
            </a:r>
            <a:r>
              <a:rPr lang="en-US" altLang="zh-CN" sz="2000">
                <a:latin typeface="宋体" pitchFamily="2" charset="-122"/>
              </a:rPr>
              <a:t>32</a:t>
            </a:r>
            <a:r>
              <a:rPr lang="zh-CN" altLang="en-US" sz="2000">
                <a:latin typeface="Times New Roman" pitchFamily="18" charset="0"/>
              </a:rPr>
              <a:t>位计算机）：</a:t>
            </a:r>
            <a:r>
              <a:rPr lang="en-US" altLang="zh-CN" sz="2000">
                <a:latin typeface="宋体" pitchFamily="2" charset="-122"/>
              </a:rPr>
              <a:t>0012D687</a:t>
            </a:r>
            <a:r>
              <a:rPr lang="zh-CN" altLang="en-US" sz="2000">
                <a:latin typeface="Times New Roman" pitchFamily="18" charset="0"/>
              </a:rPr>
              <a:t>（十六进制，</a:t>
            </a:r>
            <a:r>
              <a:rPr lang="en-US" altLang="zh-CN" sz="2000">
                <a:latin typeface="宋体" pitchFamily="2" charset="-122"/>
              </a:rPr>
              <a:t>4</a:t>
            </a:r>
            <a:r>
              <a:rPr lang="zh-CN" altLang="en-US" sz="2000">
                <a:latin typeface="Times New Roman" pitchFamily="18" charset="0"/>
              </a:rPr>
              <a:t>个字节：</a:t>
            </a:r>
            <a:r>
              <a:rPr lang="en-US" altLang="zh-CN" sz="2000">
                <a:latin typeface="Times New Roman" pitchFamily="18" charset="0"/>
              </a:rPr>
              <a:t>00 12 D6 87</a:t>
            </a:r>
            <a:r>
              <a:rPr lang="zh-CN" altLang="en-US" sz="2000">
                <a:latin typeface="Times New Roman" pitchFamily="18" charset="0"/>
              </a:rPr>
              <a:t>）写入文件。</a:t>
            </a:r>
            <a:r>
              <a:rPr lang="zh-CN" altLang="en-US" sz="2000">
                <a:latin typeface="宋体"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01613"/>
            <a:ext cx="8229600" cy="1139825"/>
          </a:xfrm>
        </p:spPr>
        <p:txBody>
          <a:bodyPr/>
          <a:lstStyle/>
          <a:p>
            <a:r>
              <a:rPr lang="zh-CN" altLang="en-US">
                <a:latin typeface="Times New Roman" pitchFamily="18" charset="0"/>
              </a:rPr>
              <a:t>文件</a:t>
            </a:r>
            <a:r>
              <a:rPr lang="zh-CN" altLang="en-GB">
                <a:latin typeface="Times New Roman" pitchFamily="18" charset="0"/>
              </a:rPr>
              <a:t>输出</a:t>
            </a:r>
            <a:r>
              <a:rPr lang="zh-CN" altLang="en-US">
                <a:latin typeface="Times New Roman" pitchFamily="18" charset="0"/>
                <a:cs typeface="Times New Roman" pitchFamily="18" charset="0"/>
              </a:rPr>
              <a:t> </a:t>
            </a:r>
          </a:p>
        </p:txBody>
      </p:sp>
      <p:sp>
        <p:nvSpPr>
          <p:cNvPr id="16387" name="Rectangle 3"/>
          <p:cNvSpPr>
            <a:spLocks noGrp="1" noChangeArrowheads="1"/>
          </p:cNvSpPr>
          <p:nvPr>
            <p:ph idx="1"/>
          </p:nvPr>
        </p:nvSpPr>
        <p:spPr>
          <a:xfrm>
            <a:off x="304800" y="1533525"/>
            <a:ext cx="8686800" cy="5064125"/>
          </a:xfrm>
        </p:spPr>
        <p:txBody>
          <a:bodyPr/>
          <a:lstStyle/>
          <a:p>
            <a:pPr marL="0" indent="0">
              <a:lnSpc>
                <a:spcPct val="90000"/>
              </a:lnSpc>
            </a:pPr>
            <a:r>
              <a:rPr lang="zh-CN" altLang="en-US"/>
              <a:t>打开文件</a:t>
            </a:r>
          </a:p>
          <a:p>
            <a:pPr marL="766763" lvl="1">
              <a:lnSpc>
                <a:spcPct val="90000"/>
              </a:lnSpc>
            </a:pPr>
            <a:r>
              <a:rPr lang="en-US" altLang="zh-CN"/>
              <a:t>FILE *</a:t>
            </a:r>
            <a:r>
              <a:rPr lang="en-US" altLang="zh-CN" sz="2400"/>
              <a:t>fopen(const char *</a:t>
            </a:r>
            <a:r>
              <a:rPr lang="en-US" altLang="zh-CN" sz="2400" i="1"/>
              <a:t>filename</a:t>
            </a:r>
            <a:r>
              <a:rPr lang="en-US" altLang="zh-CN" sz="2400"/>
              <a:t>, const char *</a:t>
            </a:r>
            <a:r>
              <a:rPr lang="en-US" altLang="zh-CN" sz="2400" i="1"/>
              <a:t>mode</a:t>
            </a:r>
            <a:r>
              <a:rPr lang="en-US" altLang="zh-CN"/>
              <a:t>); </a:t>
            </a:r>
          </a:p>
          <a:p>
            <a:pPr marL="766763" lvl="1">
              <a:lnSpc>
                <a:spcPct val="90000"/>
              </a:lnSpc>
            </a:pPr>
            <a:r>
              <a:rPr lang="en-US" altLang="zh-CN" i="1"/>
              <a:t>filename</a:t>
            </a:r>
            <a:r>
              <a:rPr lang="zh-CN" altLang="en-US"/>
              <a:t>是要打开的外部文件名；</a:t>
            </a:r>
          </a:p>
          <a:p>
            <a:pPr marL="766763" lvl="1">
              <a:lnSpc>
                <a:spcPct val="90000"/>
              </a:lnSpc>
            </a:pPr>
            <a:r>
              <a:rPr lang="en-US" altLang="zh-CN"/>
              <a:t>mode</a:t>
            </a:r>
            <a:r>
              <a:rPr lang="zh-CN" altLang="en-US"/>
              <a:t>表示打开方式，它可以是</a:t>
            </a:r>
            <a:r>
              <a:rPr lang="zh-CN" altLang="en-GB"/>
              <a:t>：</a:t>
            </a:r>
            <a:endParaRPr lang="zh-CN" altLang="en-US"/>
          </a:p>
          <a:p>
            <a:pPr marL="1185863" lvl="2">
              <a:lnSpc>
                <a:spcPct val="90000"/>
              </a:lnSpc>
            </a:pPr>
            <a:r>
              <a:rPr lang="en-US" altLang="zh-CN"/>
              <a:t>"w"</a:t>
            </a:r>
            <a:r>
              <a:rPr lang="zh-CN" altLang="en-US"/>
              <a:t>：</a:t>
            </a:r>
            <a:r>
              <a:rPr lang="zh-CN" altLang="en-GB"/>
              <a:t>打开一个外部文件用于写操作，如果外部文件已存在，则首先把它的内容清除；否则，先创建该外部文件。</a:t>
            </a:r>
            <a:endParaRPr lang="zh-CN" altLang="en-US"/>
          </a:p>
          <a:p>
            <a:pPr marL="1185863" lvl="2">
              <a:lnSpc>
                <a:spcPct val="90000"/>
              </a:lnSpc>
            </a:pPr>
            <a:r>
              <a:rPr lang="zh-CN" altLang="en-US">
                <a:latin typeface="Arial"/>
              </a:rPr>
              <a:t>“</a:t>
            </a:r>
            <a:r>
              <a:rPr lang="en-US" altLang="zh-CN"/>
              <a:t>a</a:t>
            </a:r>
            <a:r>
              <a:rPr lang="en-US" altLang="zh-CN">
                <a:latin typeface="Arial"/>
              </a:rPr>
              <a:t>”</a:t>
            </a:r>
            <a:r>
              <a:rPr lang="zh-CN" altLang="en-GB"/>
              <a:t>：打开一个外部文件用于添加（从文件末尾）操作。如果外部文件不存在，则先创建该外部文件。</a:t>
            </a:r>
          </a:p>
          <a:p>
            <a:pPr marL="1185863" lvl="2">
              <a:lnSpc>
                <a:spcPct val="90000"/>
              </a:lnSpc>
            </a:pPr>
            <a:r>
              <a:rPr lang="zh-CN" altLang="en-GB"/>
              <a:t>在打开方式</a:t>
            </a:r>
            <a:r>
              <a:rPr lang="en-US" altLang="zh-CN"/>
              <a:t>w</a:t>
            </a:r>
            <a:r>
              <a:rPr lang="zh-CN" altLang="en-US"/>
              <a:t>或</a:t>
            </a:r>
            <a:r>
              <a:rPr lang="en-US" altLang="zh-CN"/>
              <a:t>a</a:t>
            </a:r>
            <a:r>
              <a:rPr lang="zh-CN" altLang="en-US"/>
              <a:t>的后面还可以加上</a:t>
            </a:r>
            <a:r>
              <a:rPr lang="en-US" altLang="zh-CN"/>
              <a:t>b</a:t>
            </a:r>
            <a:r>
              <a:rPr lang="zh-CN" altLang="en-US"/>
              <a:t>，指出以二进制方式打开文件。默认打开方式为文本方式。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zh-CN"/>
          </a:p>
        </p:txBody>
      </p:sp>
      <p:sp>
        <p:nvSpPr>
          <p:cNvPr id="94211" name="Rectangle 3"/>
          <p:cNvSpPr>
            <a:spLocks noGrp="1" noChangeArrowheads="1"/>
          </p:cNvSpPr>
          <p:nvPr>
            <p:ph idx="1"/>
          </p:nvPr>
        </p:nvSpPr>
        <p:spPr/>
        <p:txBody>
          <a:bodyPr/>
          <a:lstStyle/>
          <a:p>
            <a:r>
              <a:rPr lang="zh-CN" altLang="en-GB" sz="3600">
                <a:latin typeface="Times New Roman" pitchFamily="18" charset="0"/>
              </a:rPr>
              <a:t>对文件打开操作的成功与否进行判断：</a:t>
            </a:r>
            <a:endParaRPr lang="zh-CN" altLang="en-US" sz="3600"/>
          </a:p>
          <a:p>
            <a:pPr lvl="1">
              <a:buFontTx/>
              <a:buNone/>
            </a:pPr>
            <a:r>
              <a:rPr lang="en-US" altLang="zh-CN"/>
              <a:t>FILE *fp=fopen("d:\\data\\file1.txt","w");</a:t>
            </a:r>
          </a:p>
          <a:p>
            <a:pPr lvl="1">
              <a:buFontTx/>
              <a:buNone/>
            </a:pPr>
            <a:r>
              <a:rPr lang="en-US" altLang="zh-CN"/>
              <a:t>if (fp == NULL)</a:t>
            </a:r>
          </a:p>
          <a:p>
            <a:pPr lvl="1">
              <a:buFontTx/>
              <a:buNone/>
            </a:pPr>
            <a:r>
              <a:rPr lang="en-US" altLang="zh-CN"/>
              <a:t>{	cerr &lt;&lt; "</a:t>
            </a:r>
            <a:r>
              <a:rPr lang="zh-CN" altLang="en-US"/>
              <a:t>文件打开失败</a:t>
            </a:r>
            <a:r>
              <a:rPr lang="en-US" altLang="zh-CN"/>
              <a:t>\n";</a:t>
            </a:r>
          </a:p>
          <a:p>
            <a:pPr lvl="1">
              <a:buFontTx/>
              <a:buNone/>
            </a:pPr>
            <a:r>
              <a:rPr lang="en-US" altLang="zh-CN"/>
              <a:t>	exit(-1);	</a:t>
            </a:r>
          </a:p>
          <a:p>
            <a:pPr lvl="1">
              <a:buFontTx/>
              <a:buNone/>
            </a:pPr>
            <a:r>
              <a:rPr lang="en-US" altLang="zh-CN"/>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250825" y="333375"/>
            <a:ext cx="8686800" cy="6264275"/>
          </a:xfrm>
        </p:spPr>
        <p:txBody>
          <a:bodyPr/>
          <a:lstStyle/>
          <a:p>
            <a:pPr>
              <a:lnSpc>
                <a:spcPct val="90000"/>
              </a:lnSpc>
            </a:pPr>
            <a:r>
              <a:rPr lang="zh-CN" altLang="en-US"/>
              <a:t>往文件中写入数据</a:t>
            </a:r>
          </a:p>
          <a:p>
            <a:pPr lvl="1">
              <a:lnSpc>
                <a:spcPct val="90000"/>
              </a:lnSpc>
            </a:pPr>
            <a:r>
              <a:rPr lang="zh-CN" altLang="en-US" sz="2400"/>
              <a:t>输出一个字符，输出成功时返回输出的字符</a:t>
            </a:r>
          </a:p>
          <a:p>
            <a:pPr lvl="2">
              <a:lnSpc>
                <a:spcPct val="90000"/>
              </a:lnSpc>
            </a:pPr>
            <a:r>
              <a:rPr lang="en-US" altLang="zh-CN" sz="2000"/>
              <a:t>int fputc(int </a:t>
            </a:r>
            <a:r>
              <a:rPr lang="en-US" altLang="zh-CN" sz="2000" i="1"/>
              <a:t>c</a:t>
            </a:r>
            <a:r>
              <a:rPr lang="en-US" altLang="zh-CN" sz="2000"/>
              <a:t>, FILE *</a:t>
            </a:r>
            <a:r>
              <a:rPr lang="en-US" altLang="zh-CN" sz="2000" i="1"/>
              <a:t>stream</a:t>
            </a:r>
            <a:r>
              <a:rPr lang="en-US" altLang="zh-CN" sz="2000"/>
              <a:t> ); </a:t>
            </a:r>
          </a:p>
          <a:p>
            <a:pPr lvl="1">
              <a:lnSpc>
                <a:spcPct val="90000"/>
              </a:lnSpc>
            </a:pPr>
            <a:r>
              <a:rPr lang="zh-CN" altLang="en-US" sz="2400"/>
              <a:t>输出一个字符串，输出成功时返回一个非负整数</a:t>
            </a:r>
          </a:p>
          <a:p>
            <a:pPr lvl="2">
              <a:lnSpc>
                <a:spcPct val="90000"/>
              </a:lnSpc>
            </a:pPr>
            <a:r>
              <a:rPr lang="en-US" altLang="zh-CN" sz="2000"/>
              <a:t>int fputs(const char *</a:t>
            </a:r>
            <a:r>
              <a:rPr lang="en-US" altLang="zh-CN" sz="2000" i="1"/>
              <a:t>string</a:t>
            </a:r>
            <a:r>
              <a:rPr lang="en-US" altLang="zh-CN" sz="2000"/>
              <a:t>, FILE *</a:t>
            </a:r>
            <a:r>
              <a:rPr lang="en-US" altLang="zh-CN" sz="2000" i="1"/>
              <a:t>stream</a:t>
            </a:r>
            <a:r>
              <a:rPr lang="en-US" altLang="zh-CN" sz="2000"/>
              <a:t> ); </a:t>
            </a:r>
          </a:p>
          <a:p>
            <a:pPr lvl="1">
              <a:lnSpc>
                <a:spcPct val="90000"/>
              </a:lnSpc>
            </a:pPr>
            <a:r>
              <a:rPr lang="zh-CN" altLang="en-US" sz="2400"/>
              <a:t>输出基本类型数据，返回输出的字符数</a:t>
            </a:r>
          </a:p>
          <a:p>
            <a:pPr lvl="2">
              <a:lnSpc>
                <a:spcPct val="90000"/>
              </a:lnSpc>
            </a:pPr>
            <a:r>
              <a:rPr lang="en-US" altLang="zh-CN" sz="2000"/>
              <a:t>int fprintf(FILE *</a:t>
            </a:r>
            <a:r>
              <a:rPr lang="en-US" altLang="zh-CN" sz="2000" i="1"/>
              <a:t>stream</a:t>
            </a:r>
            <a:r>
              <a:rPr lang="en-US" altLang="zh-CN" sz="2000"/>
              <a:t>, const char *</a:t>
            </a:r>
            <a:r>
              <a:rPr lang="en-US" altLang="zh-CN" sz="2000" i="1"/>
              <a:t>format</a:t>
            </a:r>
            <a:r>
              <a:rPr lang="en-US" altLang="zh-CN" sz="2000"/>
              <a:t> [, </a:t>
            </a:r>
            <a:r>
              <a:rPr lang="en-US" altLang="zh-CN" sz="2000" i="1"/>
              <a:t>argument</a:t>
            </a:r>
            <a:r>
              <a:rPr lang="en-US" altLang="zh-CN" sz="2000"/>
              <a:t> ]...);</a:t>
            </a:r>
          </a:p>
          <a:p>
            <a:pPr lvl="1">
              <a:lnSpc>
                <a:spcPct val="90000"/>
              </a:lnSpc>
            </a:pPr>
            <a:r>
              <a:rPr lang="zh-CN" altLang="en-US" sz="2400"/>
              <a:t>按字节输出数据。参数</a:t>
            </a:r>
            <a:r>
              <a:rPr lang="en-US" altLang="zh-CN" sz="2400"/>
              <a:t>size</a:t>
            </a:r>
            <a:r>
              <a:rPr lang="zh-CN" altLang="en-US" sz="2400"/>
              <a:t>为字节块的尺寸；</a:t>
            </a:r>
            <a:r>
              <a:rPr lang="en-US" altLang="zh-CN" sz="2400"/>
              <a:t>count</a:t>
            </a:r>
            <a:r>
              <a:rPr lang="zh-CN" altLang="en-US" sz="2400"/>
              <a:t>为字节块的个数。返回实际输出的字节块的个数</a:t>
            </a:r>
          </a:p>
          <a:p>
            <a:pPr lvl="2">
              <a:lnSpc>
                <a:spcPct val="90000"/>
              </a:lnSpc>
            </a:pPr>
            <a:r>
              <a:rPr lang="en-US" altLang="zh-CN"/>
              <a:t>size_t fwrite(const void *buffer,size_t size,size_t count,FILE *stream);</a:t>
            </a:r>
          </a:p>
          <a:p>
            <a:pPr>
              <a:lnSpc>
                <a:spcPct val="90000"/>
              </a:lnSpc>
            </a:pPr>
            <a:r>
              <a:rPr lang="zh-CN" altLang="en-US"/>
              <a:t>关闭文件</a:t>
            </a:r>
          </a:p>
          <a:p>
            <a:pPr lvl="1">
              <a:lnSpc>
                <a:spcPct val="90000"/>
              </a:lnSpc>
            </a:pPr>
            <a:r>
              <a:rPr lang="en-US" altLang="zh-CN"/>
              <a:t>fclose(</a:t>
            </a:r>
            <a:r>
              <a:rPr lang="en-US" altLang="zh-CN" sz="2400"/>
              <a:t>FILE *</a:t>
            </a:r>
            <a:r>
              <a:rPr lang="en-US" altLang="zh-CN" sz="2400" i="1"/>
              <a:t>stream</a:t>
            </a:r>
            <a:r>
              <a:rPr lang="en-US" altLang="zh-CN" sz="24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52400"/>
            <a:ext cx="8229600" cy="685800"/>
          </a:xfrm>
        </p:spPr>
        <p:txBody>
          <a:bodyPr/>
          <a:lstStyle/>
          <a:p>
            <a:r>
              <a:rPr lang="zh-CN" altLang="en-US">
                <a:latin typeface="Times New Roman" pitchFamily="18" charset="0"/>
              </a:rPr>
              <a:t>文件</a:t>
            </a:r>
            <a:r>
              <a:rPr lang="zh-CN" altLang="en-GB">
                <a:latin typeface="Times New Roman" pitchFamily="18" charset="0"/>
              </a:rPr>
              <a:t>输入</a:t>
            </a:r>
            <a:endParaRPr lang="zh-CN" altLang="en-US"/>
          </a:p>
        </p:txBody>
      </p:sp>
      <p:sp>
        <p:nvSpPr>
          <p:cNvPr id="44035" name="Rectangle 3"/>
          <p:cNvSpPr>
            <a:spLocks noGrp="1" noChangeArrowheads="1"/>
          </p:cNvSpPr>
          <p:nvPr>
            <p:ph idx="1"/>
          </p:nvPr>
        </p:nvSpPr>
        <p:spPr>
          <a:xfrm>
            <a:off x="228600" y="1066800"/>
            <a:ext cx="8763000" cy="5791200"/>
          </a:xfrm>
        </p:spPr>
        <p:txBody>
          <a:bodyPr/>
          <a:lstStyle/>
          <a:p>
            <a:pPr marL="441325" indent="-441325"/>
            <a:r>
              <a:rPr lang="zh-CN" altLang="en-US" sz="3600"/>
              <a:t>打开文件</a:t>
            </a:r>
          </a:p>
          <a:p>
            <a:pPr marL="1071563" lvl="1" indent="-355600"/>
            <a:r>
              <a:rPr lang="en-US" altLang="zh-CN"/>
              <a:t>FILE *fp=fopen( const char *</a:t>
            </a:r>
            <a:r>
              <a:rPr lang="en-US" altLang="zh-CN" i="1"/>
              <a:t>filename</a:t>
            </a:r>
            <a:r>
              <a:rPr lang="en-US" altLang="zh-CN"/>
              <a:t>, const char *</a:t>
            </a:r>
            <a:r>
              <a:rPr lang="en-US" altLang="zh-CN" i="1"/>
              <a:t>mode</a:t>
            </a:r>
            <a:r>
              <a:rPr lang="en-US" altLang="zh-CN"/>
              <a:t> ); </a:t>
            </a:r>
          </a:p>
          <a:p>
            <a:pPr marL="1071563" lvl="1" indent="-355600"/>
            <a:r>
              <a:rPr lang="en-US" altLang="zh-CN" i="1"/>
              <a:t>filename</a:t>
            </a:r>
            <a:r>
              <a:rPr lang="zh-CN" altLang="en-US"/>
              <a:t>是要打开的外部文件名；</a:t>
            </a:r>
          </a:p>
          <a:p>
            <a:pPr marL="1071563" lvl="1" indent="-355600"/>
            <a:r>
              <a:rPr lang="en-US" altLang="zh-CN" i="1"/>
              <a:t>mode</a:t>
            </a:r>
            <a:r>
              <a:rPr lang="zh-CN" altLang="en-US"/>
              <a:t>是打开方式，它可以是</a:t>
            </a:r>
            <a:r>
              <a:rPr lang="zh-CN" altLang="en-GB"/>
              <a:t>：</a:t>
            </a:r>
          </a:p>
          <a:p>
            <a:pPr marL="1897063" lvl="2" indent="-457200"/>
            <a:r>
              <a:rPr lang="en-US" altLang="zh-CN"/>
              <a:t>"r"</a:t>
            </a:r>
            <a:r>
              <a:rPr lang="zh-CN" altLang="en-US"/>
              <a:t>，表示</a:t>
            </a:r>
            <a:r>
              <a:rPr lang="zh-CN" altLang="en-GB"/>
              <a:t>打开一个外部文件用于读操作，这时，外部文件必须存在，否则打开文件失败。</a:t>
            </a:r>
          </a:p>
          <a:p>
            <a:pPr marL="1897063" lvl="2" indent="-457200"/>
            <a:r>
              <a:rPr lang="zh-CN" altLang="en-GB"/>
              <a:t>在</a:t>
            </a:r>
            <a:r>
              <a:rPr lang="en-US" altLang="zh-CN"/>
              <a:t>r</a:t>
            </a:r>
            <a:r>
              <a:rPr lang="zh-CN" altLang="en-US"/>
              <a:t>的后面还可以加上</a:t>
            </a:r>
            <a:r>
              <a:rPr lang="en-US" altLang="zh-CN"/>
              <a:t>b</a:t>
            </a:r>
            <a:r>
              <a:rPr lang="zh-CN" altLang="en-US"/>
              <a:t>，指出是以二进制方式打开文件，默认打开方式为文本方式。 </a:t>
            </a:r>
            <a:endParaRPr lang="zh-CN" alt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本章内容</a:t>
            </a:r>
          </a:p>
        </p:txBody>
      </p:sp>
      <p:sp>
        <p:nvSpPr>
          <p:cNvPr id="50179" name="Rectangle 3"/>
          <p:cNvSpPr>
            <a:spLocks noGrp="1" noChangeArrowheads="1"/>
          </p:cNvSpPr>
          <p:nvPr>
            <p:ph idx="1"/>
          </p:nvPr>
        </p:nvSpPr>
        <p:spPr/>
        <p:txBody>
          <a:bodyPr/>
          <a:lstStyle/>
          <a:p>
            <a:r>
              <a:rPr lang="zh-CN" altLang="en-US"/>
              <a:t>输入</a:t>
            </a:r>
            <a:r>
              <a:rPr lang="en-US" altLang="zh-CN"/>
              <a:t>/</a:t>
            </a:r>
            <a:r>
              <a:rPr lang="zh-CN" altLang="en-US"/>
              <a:t>输出（</a:t>
            </a:r>
            <a:r>
              <a:rPr lang="en-US" altLang="zh-CN"/>
              <a:t>I/O</a:t>
            </a:r>
            <a:r>
              <a:rPr lang="zh-CN" altLang="en-US"/>
              <a:t>）概述</a:t>
            </a:r>
          </a:p>
          <a:p>
            <a:r>
              <a:rPr lang="zh-CN" altLang="en-US"/>
              <a:t>面向控制台</a:t>
            </a:r>
            <a:r>
              <a:rPr lang="en-US" altLang="zh-CN"/>
              <a:t>I/O</a:t>
            </a:r>
          </a:p>
          <a:p>
            <a:r>
              <a:rPr lang="zh-CN" altLang="en-US"/>
              <a:t>面向文件</a:t>
            </a:r>
            <a:r>
              <a:rPr lang="en-US" altLang="zh-CN"/>
              <a:t>I/O</a:t>
            </a:r>
          </a:p>
          <a:p>
            <a:r>
              <a:rPr lang="zh-CN" altLang="en-US"/>
              <a:t>面向字符串变量</a:t>
            </a:r>
            <a:r>
              <a:rPr lang="en-US" altLang="zh-CN"/>
              <a:t>I/O</a:t>
            </a:r>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57200" y="549275"/>
            <a:ext cx="8229600" cy="5616575"/>
          </a:xfrm>
        </p:spPr>
        <p:txBody>
          <a:bodyPr/>
          <a:lstStyle/>
          <a:p>
            <a:r>
              <a:rPr lang="zh-CN" altLang="en-GB" sz="3600">
                <a:latin typeface="Times New Roman" pitchFamily="18" charset="0"/>
              </a:rPr>
              <a:t>对文件打开操作的成功与否进行判断</a:t>
            </a:r>
            <a:endParaRPr lang="zh-CN" altLang="en-US" sz="3600"/>
          </a:p>
          <a:p>
            <a:pPr lvl="1">
              <a:buFontTx/>
              <a:buNone/>
            </a:pPr>
            <a:r>
              <a:rPr lang="en-US" altLang="zh-CN"/>
              <a:t>FILE *fp=fopen("d:\\data\\file1.txt","r");</a:t>
            </a:r>
          </a:p>
          <a:p>
            <a:pPr lvl="1">
              <a:buFontTx/>
              <a:buNone/>
            </a:pPr>
            <a:r>
              <a:rPr lang="en-US" altLang="zh-CN"/>
              <a:t>if (fp == NULL)</a:t>
            </a:r>
          </a:p>
          <a:p>
            <a:pPr lvl="1">
              <a:buFontTx/>
              <a:buNone/>
            </a:pPr>
            <a:r>
              <a:rPr lang="en-US" altLang="zh-CN"/>
              <a:t>{	cerr &lt;&lt; "</a:t>
            </a:r>
            <a:r>
              <a:rPr lang="zh-CN" altLang="en-US"/>
              <a:t>文件打开失败</a:t>
            </a:r>
            <a:r>
              <a:rPr lang="en-US" altLang="zh-CN"/>
              <a:t>\n";</a:t>
            </a:r>
          </a:p>
          <a:p>
            <a:pPr lvl="1">
              <a:buFontTx/>
              <a:buNone/>
            </a:pPr>
            <a:r>
              <a:rPr lang="en-US" altLang="zh-CN"/>
              <a:t>	exit(-1);	</a:t>
            </a:r>
          </a:p>
          <a:p>
            <a:pPr lvl="1">
              <a:buFontTx/>
              <a:buNone/>
            </a:pPr>
            <a:r>
              <a:rPr lang="en-US" altLang="zh-CN"/>
              <a:t>}</a:t>
            </a:r>
          </a:p>
          <a:p>
            <a:pPr lvl="1">
              <a:buFontTx/>
              <a:buNone/>
            </a:pPr>
            <a:endParaRPr lang="en-US" altLang="zh-CN">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549275"/>
            <a:ext cx="8229600" cy="6119813"/>
          </a:xfrm>
        </p:spPr>
        <p:txBody>
          <a:bodyPr/>
          <a:lstStyle/>
          <a:p>
            <a:r>
              <a:rPr lang="zh-CN" altLang="en-US"/>
              <a:t>从文件中读出数据</a:t>
            </a:r>
          </a:p>
          <a:p>
            <a:pPr lvl="1"/>
            <a:r>
              <a:rPr lang="en-US" altLang="zh-CN" sz="2400"/>
              <a:t>//</a:t>
            </a:r>
            <a:r>
              <a:rPr lang="zh-CN" altLang="en-US" sz="2400"/>
              <a:t>输入一个字符，返回字符的编码</a:t>
            </a:r>
          </a:p>
          <a:p>
            <a:pPr lvl="1"/>
            <a:r>
              <a:rPr lang="en-US" altLang="zh-CN" sz="2400"/>
              <a:t>int fgetc(FILE *</a:t>
            </a:r>
            <a:r>
              <a:rPr lang="en-US" altLang="zh-CN" sz="2400" i="1"/>
              <a:t>stream</a:t>
            </a:r>
            <a:r>
              <a:rPr lang="en-US" altLang="zh-CN" sz="2400"/>
              <a:t> );</a:t>
            </a:r>
          </a:p>
          <a:p>
            <a:pPr lvl="1"/>
            <a:r>
              <a:rPr lang="en-US" altLang="zh-CN" sz="2400"/>
              <a:t>//</a:t>
            </a:r>
            <a:r>
              <a:rPr lang="zh-CN" altLang="en-US" sz="2400"/>
              <a:t>输入一个字符串，函数正常结束时返回</a:t>
            </a:r>
            <a:r>
              <a:rPr lang="en-US" altLang="zh-CN" sz="2400"/>
              <a:t>string</a:t>
            </a:r>
            <a:r>
              <a:rPr lang="zh-CN" altLang="en-US" sz="2400"/>
              <a:t>的值，否则返回</a:t>
            </a:r>
            <a:r>
              <a:rPr lang="en-US" altLang="zh-CN" sz="2400"/>
              <a:t>NULL</a:t>
            </a:r>
          </a:p>
          <a:p>
            <a:pPr lvl="1"/>
            <a:r>
              <a:rPr lang="en-US" altLang="zh-CN" sz="2400"/>
              <a:t>char *fgets(char *</a:t>
            </a:r>
            <a:r>
              <a:rPr lang="en-US" altLang="zh-CN" sz="2400" i="1"/>
              <a:t>string</a:t>
            </a:r>
            <a:r>
              <a:rPr lang="en-US" altLang="zh-CN" sz="2400"/>
              <a:t>,int </a:t>
            </a:r>
            <a:r>
              <a:rPr lang="en-US" altLang="zh-CN" sz="2400" i="1"/>
              <a:t>n</a:t>
            </a:r>
            <a:r>
              <a:rPr lang="en-US" altLang="zh-CN" sz="2400"/>
              <a:t>, FILE *</a:t>
            </a:r>
            <a:r>
              <a:rPr lang="en-US" altLang="zh-CN" sz="2400" i="1"/>
              <a:t>stream</a:t>
            </a:r>
            <a:r>
              <a:rPr lang="en-US" altLang="zh-CN" sz="2400"/>
              <a:t> );</a:t>
            </a:r>
          </a:p>
          <a:p>
            <a:pPr lvl="1"/>
            <a:r>
              <a:rPr lang="en-US" altLang="zh-CN" sz="2400"/>
              <a:t>//</a:t>
            </a:r>
            <a:r>
              <a:rPr lang="zh-CN" altLang="en-US" sz="2400"/>
              <a:t>输入基本类型的数据，返回值表示读入并存储的数据个数</a:t>
            </a:r>
          </a:p>
          <a:p>
            <a:pPr lvl="1"/>
            <a:r>
              <a:rPr lang="en-US" altLang="zh-CN" sz="2400"/>
              <a:t>int fscanf( FILE *</a:t>
            </a:r>
            <a:r>
              <a:rPr lang="en-US" altLang="zh-CN" sz="2400" i="1"/>
              <a:t>stream</a:t>
            </a:r>
            <a:r>
              <a:rPr lang="en-US" altLang="zh-CN" sz="2400"/>
              <a:t>, const char *</a:t>
            </a:r>
            <a:r>
              <a:rPr lang="en-US" altLang="zh-CN" sz="2400" i="1"/>
              <a:t>format</a:t>
            </a:r>
            <a:r>
              <a:rPr lang="en-US" altLang="zh-CN" sz="2400"/>
              <a:t> [, </a:t>
            </a:r>
            <a:r>
              <a:rPr lang="en-US" altLang="zh-CN" sz="2400" i="1"/>
              <a:t>argument</a:t>
            </a:r>
            <a:r>
              <a:rPr lang="en-US" altLang="zh-CN" sz="2400"/>
              <a:t> ]...);</a:t>
            </a:r>
          </a:p>
          <a:p>
            <a:pPr lvl="1"/>
            <a:r>
              <a:rPr lang="en-US" altLang="zh-CN" sz="2400"/>
              <a:t>//</a:t>
            </a:r>
            <a:r>
              <a:rPr lang="zh-CN" altLang="en-US" sz="2400"/>
              <a:t>按字节输入数据。参数</a:t>
            </a:r>
            <a:r>
              <a:rPr lang="en-US" altLang="zh-CN" sz="2400"/>
              <a:t>size</a:t>
            </a:r>
            <a:r>
              <a:rPr lang="zh-CN" altLang="en-US" sz="2400"/>
              <a:t>为字节块的尺寸；</a:t>
            </a:r>
            <a:r>
              <a:rPr lang="en-US" altLang="zh-CN" sz="2400"/>
              <a:t>count</a:t>
            </a:r>
            <a:r>
              <a:rPr lang="zh-CN" altLang="en-US" sz="2400"/>
              <a:t>为字节块的个数。返回值表示读入的字节块的个数</a:t>
            </a:r>
          </a:p>
          <a:p>
            <a:pPr lvl="1"/>
            <a:r>
              <a:rPr lang="en-US" altLang="zh-CN" sz="2400"/>
              <a:t>size_t fread(const void *</a:t>
            </a:r>
            <a:r>
              <a:rPr lang="en-US" altLang="zh-CN" sz="2400" i="1"/>
              <a:t>buffer</a:t>
            </a:r>
            <a:r>
              <a:rPr lang="en-US" altLang="zh-CN" sz="2400"/>
              <a:t>, size_t </a:t>
            </a:r>
            <a:r>
              <a:rPr lang="en-US" altLang="zh-CN" sz="2400" i="1"/>
              <a:t>size</a:t>
            </a:r>
            <a:r>
              <a:rPr lang="en-US" altLang="zh-CN" sz="2400"/>
              <a:t>,size_t </a:t>
            </a:r>
            <a:r>
              <a:rPr lang="en-US" altLang="zh-CN" sz="2400" i="1"/>
              <a:t>count</a:t>
            </a:r>
            <a:r>
              <a:rPr lang="en-US" altLang="zh-CN" sz="2400"/>
              <a:t>,FILE *</a:t>
            </a:r>
            <a:r>
              <a:rPr lang="en-US" altLang="zh-CN" sz="2400" i="1"/>
              <a:t>stream</a:t>
            </a:r>
            <a:r>
              <a:rPr lang="en-US" altLang="zh-CN" sz="24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457200" y="765175"/>
            <a:ext cx="8229600" cy="5365750"/>
          </a:xfrm>
        </p:spPr>
        <p:txBody>
          <a:bodyPr/>
          <a:lstStyle/>
          <a:p>
            <a:r>
              <a:rPr lang="zh-CN" altLang="en-US">
                <a:solidFill>
                  <a:schemeClr val="folHlink"/>
                </a:solidFill>
              </a:rPr>
              <a:t>注意：</a:t>
            </a:r>
            <a:r>
              <a:rPr lang="zh-CN" altLang="en-US"/>
              <a:t>从文件输入必须要知道文件中数据的存储格式！</a:t>
            </a:r>
            <a:endParaRPr lang="zh-CN" altLang="en-GB"/>
          </a:p>
          <a:p>
            <a:r>
              <a:rPr lang="zh-CN" altLang="en-GB"/>
              <a:t>判断文件是否结束</a:t>
            </a:r>
          </a:p>
          <a:p>
            <a:pPr lvl="1"/>
            <a:r>
              <a:rPr lang="en-US" altLang="zh-CN"/>
              <a:t>int feof(FILE *stream); </a:t>
            </a:r>
            <a:endParaRPr lang="zh-CN" altLang="en-GB"/>
          </a:p>
          <a:p>
            <a:pPr lvl="1"/>
            <a:r>
              <a:rPr lang="zh-CN" altLang="en-US"/>
              <a:t>该函数返回</a:t>
            </a:r>
            <a:r>
              <a:rPr lang="en-US" altLang="zh-CN"/>
              <a:t>0</a:t>
            </a:r>
            <a:r>
              <a:rPr lang="zh-CN" altLang="en-US"/>
              <a:t>表示文件未结束；返回非</a:t>
            </a:r>
            <a:r>
              <a:rPr lang="en-US" altLang="zh-CN"/>
              <a:t>0</a:t>
            </a:r>
            <a:r>
              <a:rPr lang="zh-CN" altLang="en-US"/>
              <a:t>表示文件结束。 </a:t>
            </a:r>
          </a:p>
          <a:p>
            <a:r>
              <a:rPr lang="zh-CN" altLang="en-GB"/>
              <a:t>关闭文件</a:t>
            </a:r>
          </a:p>
          <a:p>
            <a:pPr lvl="1"/>
            <a:r>
              <a:rPr lang="en-US" altLang="zh-CN"/>
              <a:t>fclose(FILE *</a:t>
            </a:r>
            <a:r>
              <a:rPr lang="en-US" altLang="zh-CN" i="1"/>
              <a:t>stream</a:t>
            </a:r>
            <a:r>
              <a:rPr lang="en-US" altLang="zh-CN"/>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latin typeface="Times New Roman" pitchFamily="18" charset="0"/>
              </a:rPr>
              <a:t>文件输入</a:t>
            </a:r>
            <a:r>
              <a:rPr lang="en-US" altLang="zh-CN">
                <a:latin typeface="Times New Roman" pitchFamily="18" charset="0"/>
                <a:cs typeface="Times New Roman" pitchFamily="18" charset="0"/>
              </a:rPr>
              <a:t>/</a:t>
            </a:r>
            <a:r>
              <a:rPr lang="zh-CN" altLang="en-US">
                <a:latin typeface="Times New Roman" pitchFamily="18" charset="0"/>
              </a:rPr>
              <a:t>输出</a:t>
            </a:r>
            <a:r>
              <a:rPr lang="zh-CN" altLang="en-US"/>
              <a:t> </a:t>
            </a:r>
          </a:p>
        </p:txBody>
      </p:sp>
      <p:sp>
        <p:nvSpPr>
          <p:cNvPr id="47107" name="Rectangle 3"/>
          <p:cNvSpPr>
            <a:spLocks noGrp="1" noChangeArrowheads="1"/>
          </p:cNvSpPr>
          <p:nvPr>
            <p:ph idx="1"/>
          </p:nvPr>
        </p:nvSpPr>
        <p:spPr>
          <a:xfrm>
            <a:off x="457200" y="1600200"/>
            <a:ext cx="8229600" cy="4997450"/>
          </a:xfrm>
        </p:spPr>
        <p:txBody>
          <a:bodyPr/>
          <a:lstStyle/>
          <a:p>
            <a:r>
              <a:rPr lang="zh-CN" altLang="en-US" sz="2800">
                <a:latin typeface="宋体" pitchFamily="2" charset="-122"/>
              </a:rPr>
              <a:t>打开一个既能读入数据、也能输出数据的文件</a:t>
            </a:r>
          </a:p>
          <a:p>
            <a:pPr lvl="1"/>
            <a:r>
              <a:rPr lang="en-US" altLang="zh-CN" sz="2400"/>
              <a:t>FILE *fopen( const char *</a:t>
            </a:r>
            <a:r>
              <a:rPr lang="en-US" altLang="zh-CN" sz="2400" i="1"/>
              <a:t>filename</a:t>
            </a:r>
            <a:r>
              <a:rPr lang="en-US" altLang="zh-CN" sz="2400"/>
              <a:t>, const char *</a:t>
            </a:r>
            <a:r>
              <a:rPr lang="en-US" altLang="zh-CN" sz="2400" i="1"/>
              <a:t>mode</a:t>
            </a:r>
            <a:r>
              <a:rPr lang="en-US" altLang="zh-CN" sz="2400"/>
              <a:t> );</a:t>
            </a:r>
          </a:p>
          <a:p>
            <a:pPr lvl="1"/>
            <a:r>
              <a:rPr lang="en-US" altLang="zh-CN" sz="2400"/>
              <a:t>mode</a:t>
            </a:r>
            <a:r>
              <a:rPr lang="zh-CN" altLang="en-US" sz="2400"/>
              <a:t>可以是：</a:t>
            </a:r>
          </a:p>
          <a:p>
            <a:pPr lvl="1"/>
            <a:r>
              <a:rPr lang="en-US" altLang="zh-CN" sz="2400"/>
              <a:t>"r+"</a:t>
            </a:r>
            <a:r>
              <a:rPr lang="zh-CN" altLang="en-US" sz="2400"/>
              <a:t>：</a:t>
            </a:r>
            <a:r>
              <a:rPr lang="zh-CN" altLang="en-GB" sz="2400"/>
              <a:t>打开一个外部文件用于读</a:t>
            </a:r>
            <a:r>
              <a:rPr lang="en-GB" altLang="zh-CN" sz="2400"/>
              <a:t>/</a:t>
            </a:r>
            <a:r>
              <a:rPr lang="zh-CN" altLang="en-GB" sz="2400"/>
              <a:t>写操作。文件必须存在。</a:t>
            </a:r>
            <a:endParaRPr lang="zh-CN" altLang="en-US" sz="2400"/>
          </a:p>
          <a:p>
            <a:pPr lvl="1"/>
            <a:r>
              <a:rPr lang="en-US" altLang="zh-CN" sz="2400"/>
              <a:t>"w+"</a:t>
            </a:r>
            <a:r>
              <a:rPr lang="zh-CN" altLang="en-US" sz="2400"/>
              <a:t>：</a:t>
            </a:r>
            <a:r>
              <a:rPr lang="zh-CN" altLang="en-GB" sz="2400"/>
              <a:t>打开一个外部文件用于读</a:t>
            </a:r>
            <a:r>
              <a:rPr lang="en-GB" altLang="zh-CN" sz="2400"/>
              <a:t>/</a:t>
            </a:r>
            <a:r>
              <a:rPr lang="zh-CN" altLang="en-GB" sz="2400"/>
              <a:t>写操作。如果文件不存在，则首先创建一个空文件，否则，首先清空已有文件中的内容。</a:t>
            </a:r>
            <a:endParaRPr lang="zh-CN" altLang="en-US" sz="2400"/>
          </a:p>
          <a:p>
            <a:pPr lvl="1"/>
            <a:r>
              <a:rPr lang="en-US" altLang="zh-CN" sz="2400"/>
              <a:t>"a+"</a:t>
            </a:r>
            <a:r>
              <a:rPr lang="zh-CN" altLang="en-GB" sz="2400"/>
              <a:t>：打开一个外部文件用于</a:t>
            </a:r>
            <a:r>
              <a:rPr lang="zh-CN" altLang="en-US" sz="2400"/>
              <a:t>读</a:t>
            </a:r>
            <a:r>
              <a:rPr lang="en-US" altLang="zh-CN" sz="2400"/>
              <a:t>/</a:t>
            </a:r>
            <a:r>
              <a:rPr lang="zh-CN" altLang="en-GB" sz="2400"/>
              <a:t>添加操作。</a:t>
            </a:r>
            <a:r>
              <a:rPr lang="zh-CN" altLang="en-US" sz="2400"/>
              <a:t>如果文件不存在，则首先创建一个空文件。以这种方式打开的文件，输出操作总是在文件尾进行。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142875" y="476250"/>
            <a:ext cx="8893175" cy="6192838"/>
          </a:xfrm>
        </p:spPr>
        <p:txBody>
          <a:bodyPr/>
          <a:lstStyle/>
          <a:p>
            <a:r>
              <a:rPr lang="zh-CN" altLang="en-US"/>
              <a:t>文件内部指针定位</a:t>
            </a:r>
          </a:p>
          <a:p>
            <a:pPr lvl="1"/>
            <a:r>
              <a:rPr lang="en-US" altLang="zh-CN"/>
              <a:t>int fseek(FILE *</a:t>
            </a:r>
            <a:r>
              <a:rPr lang="en-US" altLang="zh-CN" i="1"/>
              <a:t>stream</a:t>
            </a:r>
            <a:r>
              <a:rPr lang="en-US" altLang="zh-CN"/>
              <a:t>,long </a:t>
            </a:r>
            <a:r>
              <a:rPr lang="en-US" altLang="zh-CN" i="1"/>
              <a:t>offset</a:t>
            </a:r>
            <a:r>
              <a:rPr lang="en-US" altLang="zh-CN"/>
              <a:t>,int </a:t>
            </a:r>
            <a:r>
              <a:rPr lang="en-US" altLang="zh-CN" i="1"/>
              <a:t>origin</a:t>
            </a:r>
            <a:r>
              <a:rPr lang="en-US" altLang="zh-CN"/>
              <a:t>); //</a:t>
            </a:r>
            <a:r>
              <a:rPr lang="zh-CN" altLang="en-US"/>
              <a:t>显式地指定位置指针的位置</a:t>
            </a:r>
          </a:p>
          <a:p>
            <a:pPr lvl="1"/>
            <a:r>
              <a:rPr lang="en-US" altLang="zh-CN"/>
              <a:t>origin</a:t>
            </a:r>
            <a:r>
              <a:rPr lang="zh-CN" altLang="en-US"/>
              <a:t>指出参考位置，它可以是</a:t>
            </a:r>
          </a:p>
          <a:p>
            <a:pPr lvl="2"/>
            <a:r>
              <a:rPr lang="en-US" altLang="zh-CN"/>
              <a:t>SEEK_CUR</a:t>
            </a:r>
            <a:r>
              <a:rPr lang="zh-CN" altLang="en-US"/>
              <a:t>（当前位置），</a:t>
            </a:r>
          </a:p>
          <a:p>
            <a:pPr lvl="2"/>
            <a:r>
              <a:rPr lang="en-US" altLang="zh-CN"/>
              <a:t>SEEK_END</a:t>
            </a:r>
            <a:r>
              <a:rPr lang="zh-CN" altLang="en-US"/>
              <a:t>（文件末尾）</a:t>
            </a:r>
          </a:p>
          <a:p>
            <a:pPr lvl="2"/>
            <a:r>
              <a:rPr lang="en-US" altLang="zh-CN"/>
              <a:t>SEEK_SET</a:t>
            </a:r>
            <a:r>
              <a:rPr lang="zh-CN" altLang="en-US"/>
              <a:t>（文件头）；</a:t>
            </a:r>
          </a:p>
          <a:p>
            <a:pPr lvl="1"/>
            <a:r>
              <a:rPr lang="en-US" altLang="zh-CN"/>
              <a:t>offset</a:t>
            </a:r>
            <a:r>
              <a:rPr lang="zh-CN" altLang="en-US"/>
              <a:t>为移动的字节数（偏移量），它可以为正值（向后移动）或负值（向前移动）。</a:t>
            </a:r>
          </a:p>
          <a:p>
            <a:pPr lvl="1"/>
            <a:r>
              <a:rPr lang="en-US" altLang="zh-CN"/>
              <a:t>long ftell( FILE *</a:t>
            </a:r>
            <a:r>
              <a:rPr lang="en-US" altLang="zh-CN" i="1"/>
              <a:t>stream</a:t>
            </a:r>
            <a:r>
              <a:rPr lang="en-US" altLang="zh-CN"/>
              <a:t> ); //</a:t>
            </a:r>
            <a:r>
              <a:rPr lang="zh-CN" altLang="en-US"/>
              <a:t>返回位置指针的位置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面向字符串变量的</a:t>
            </a:r>
            <a:r>
              <a:rPr lang="en-US" altLang="zh-CN"/>
              <a:t>I/O</a:t>
            </a:r>
          </a:p>
        </p:txBody>
      </p:sp>
      <p:sp>
        <p:nvSpPr>
          <p:cNvPr id="10243" name="Rectangle 3"/>
          <p:cNvSpPr>
            <a:spLocks noGrp="1" noChangeArrowheads="1"/>
          </p:cNvSpPr>
          <p:nvPr>
            <p:ph idx="1"/>
          </p:nvPr>
        </p:nvSpPr>
        <p:spPr>
          <a:xfrm>
            <a:off x="457200" y="1600200"/>
            <a:ext cx="8229600" cy="5029200"/>
          </a:xfrm>
        </p:spPr>
        <p:txBody>
          <a:bodyPr/>
          <a:lstStyle/>
          <a:p>
            <a:r>
              <a:rPr lang="zh-CN" altLang="en-GB"/>
              <a:t>程序中的有些数据并不直接输出到标准输出设备或文件，而是需要保存在程序中的某个字符串变量中；有些数据有时也不直接从标准输入设备或文件中获得，而是需要从程序中的某个字符串变量中获得。</a:t>
            </a:r>
          </a:p>
          <a:p>
            <a:pPr lvl="1"/>
            <a:r>
              <a:rPr lang="en-US" altLang="zh-CN"/>
              <a:t>int sprintf(</a:t>
            </a:r>
            <a:r>
              <a:rPr lang="en-US" altLang="zh-CN">
                <a:solidFill>
                  <a:schemeClr val="folHlink"/>
                </a:solidFill>
              </a:rPr>
              <a:t>char *</a:t>
            </a:r>
            <a:r>
              <a:rPr lang="en-US" altLang="zh-CN" i="1">
                <a:solidFill>
                  <a:schemeClr val="folHlink"/>
                </a:solidFill>
              </a:rPr>
              <a:t>buffer</a:t>
            </a:r>
            <a:r>
              <a:rPr lang="en-US" altLang="zh-CN"/>
              <a:t>,const char *</a:t>
            </a:r>
            <a:r>
              <a:rPr lang="en-US" altLang="zh-CN" i="1"/>
              <a:t>format</a:t>
            </a:r>
            <a:r>
              <a:rPr lang="en-US" altLang="zh-CN"/>
              <a:t> [,</a:t>
            </a:r>
            <a:r>
              <a:rPr lang="en-US" altLang="zh-CN" i="1"/>
              <a:t>argument</a:t>
            </a:r>
            <a:r>
              <a:rPr lang="en-US" altLang="zh-CN"/>
              <a:t>] ... );</a:t>
            </a:r>
          </a:p>
          <a:p>
            <a:pPr lvl="1"/>
            <a:r>
              <a:rPr lang="en-US" altLang="zh-CN"/>
              <a:t>int sscanf(</a:t>
            </a:r>
            <a:r>
              <a:rPr lang="en-US" altLang="zh-CN">
                <a:solidFill>
                  <a:schemeClr val="folHlink"/>
                </a:solidFill>
              </a:rPr>
              <a:t>const char *</a:t>
            </a:r>
            <a:r>
              <a:rPr lang="en-US" altLang="zh-CN" i="1">
                <a:solidFill>
                  <a:schemeClr val="folHlink"/>
                </a:solidFill>
              </a:rPr>
              <a:t>buffer</a:t>
            </a:r>
            <a:r>
              <a:rPr lang="en-US" altLang="zh-CN"/>
              <a:t>,const char *</a:t>
            </a:r>
            <a:r>
              <a:rPr lang="en-US" altLang="zh-CN" i="1"/>
              <a:t>format</a:t>
            </a:r>
            <a:r>
              <a:rPr lang="en-US" altLang="zh-CN"/>
              <a:t> [,</a:t>
            </a:r>
            <a:r>
              <a:rPr lang="en-US" altLang="zh-CN" i="1"/>
              <a:t>argument</a:t>
            </a:r>
            <a:r>
              <a:rPr lang="en-US" altLang="zh-CN"/>
              <a:t> ]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输入</a:t>
            </a:r>
            <a:r>
              <a:rPr lang="en-US" altLang="zh-CN"/>
              <a:t>/</a:t>
            </a:r>
            <a:r>
              <a:rPr lang="zh-CN" altLang="en-US"/>
              <a:t>输出（</a:t>
            </a:r>
            <a:r>
              <a:rPr lang="en-US" altLang="zh-CN"/>
              <a:t>I/O</a:t>
            </a:r>
            <a:r>
              <a:rPr lang="zh-CN" altLang="en-US"/>
              <a:t>）概述</a:t>
            </a:r>
          </a:p>
        </p:txBody>
      </p:sp>
      <p:sp>
        <p:nvSpPr>
          <p:cNvPr id="7171" name="Rectangle 3"/>
          <p:cNvSpPr>
            <a:spLocks noGrp="1" noChangeArrowheads="1"/>
          </p:cNvSpPr>
          <p:nvPr>
            <p:ph idx="1"/>
          </p:nvPr>
        </p:nvSpPr>
        <p:spPr/>
        <p:txBody>
          <a:bodyPr/>
          <a:lstStyle/>
          <a:p>
            <a:r>
              <a:rPr lang="zh-CN" altLang="en-GB"/>
              <a:t>输入</a:t>
            </a:r>
            <a:r>
              <a:rPr lang="en-GB" altLang="zh-CN"/>
              <a:t>/</a:t>
            </a:r>
            <a:r>
              <a:rPr lang="zh-CN" altLang="en-GB"/>
              <a:t>输出（简称</a:t>
            </a:r>
            <a:r>
              <a:rPr lang="en-GB" altLang="zh-CN"/>
              <a:t>I/O</a:t>
            </a:r>
            <a:r>
              <a:rPr lang="zh-CN" altLang="en-GB"/>
              <a:t>）是程序的一个重要组成部分：</a:t>
            </a:r>
          </a:p>
          <a:p>
            <a:pPr lvl="1"/>
            <a:r>
              <a:rPr lang="zh-CN" altLang="en-GB"/>
              <a:t>程序运行所需要的数据往往要从外设（如：键盘、文件等）得到</a:t>
            </a:r>
          </a:p>
          <a:p>
            <a:pPr lvl="1"/>
            <a:r>
              <a:rPr lang="zh-CN" altLang="en-GB"/>
              <a:t>程序的运行结果通常也要输出到外设（如：显示器、打印机、文件等）中去。</a:t>
            </a:r>
            <a:r>
              <a:rPr lang="zh-CN" altLang="en-US"/>
              <a:t> </a:t>
            </a:r>
            <a:endParaRPr lang="zh-CN" altLang="en-GB">
              <a:latin typeface="Times New Roman" pitchFamily="18" charset="0"/>
            </a:endParaRPr>
          </a:p>
          <a:p>
            <a:r>
              <a:rPr lang="zh-CN" altLang="en-GB">
                <a:latin typeface="Times New Roman" pitchFamily="18" charset="0"/>
              </a:rPr>
              <a:t>在</a:t>
            </a:r>
            <a:r>
              <a:rPr lang="en-GB" altLang="zh-CN">
                <a:latin typeface="Times New Roman" pitchFamily="18" charset="0"/>
              </a:rPr>
              <a:t>C++</a:t>
            </a:r>
            <a:r>
              <a:rPr lang="zh-CN" altLang="en-GB">
                <a:latin typeface="Times New Roman" pitchFamily="18" charset="0"/>
              </a:rPr>
              <a:t>中，输入/输出不是语言定义的成分，而是由具体的实现（编译程序）作为标准库的功能来提供。</a:t>
            </a:r>
            <a:r>
              <a:rPr lang="zh-CN"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C++</a:t>
            </a:r>
            <a:r>
              <a:rPr lang="zh-CN" altLang="en-US"/>
              <a:t>的</a:t>
            </a:r>
            <a:r>
              <a:rPr lang="en-US" altLang="zh-CN"/>
              <a:t>I/O</a:t>
            </a:r>
            <a:r>
              <a:rPr lang="zh-CN" altLang="en-US"/>
              <a:t>流</a:t>
            </a:r>
          </a:p>
        </p:txBody>
      </p:sp>
      <p:sp>
        <p:nvSpPr>
          <p:cNvPr id="51203" name="Rectangle 3"/>
          <p:cNvSpPr>
            <a:spLocks noGrp="1" noChangeArrowheads="1"/>
          </p:cNvSpPr>
          <p:nvPr>
            <p:ph idx="1"/>
          </p:nvPr>
        </p:nvSpPr>
        <p:spPr>
          <a:xfrm>
            <a:off x="215900" y="1600200"/>
            <a:ext cx="8820150" cy="5257800"/>
          </a:xfrm>
        </p:spPr>
        <p:txBody>
          <a:bodyPr/>
          <a:lstStyle/>
          <a:p>
            <a:r>
              <a:rPr lang="zh-CN" altLang="en-GB">
                <a:latin typeface="Times New Roman" pitchFamily="18" charset="0"/>
              </a:rPr>
              <a:t>在</a:t>
            </a:r>
            <a:r>
              <a:rPr lang="en-US" altLang="zh-CN">
                <a:latin typeface="Times New Roman" pitchFamily="18" charset="0"/>
              </a:rPr>
              <a:t>C++</a:t>
            </a:r>
            <a:r>
              <a:rPr lang="zh-CN" altLang="en-GB">
                <a:latin typeface="Times New Roman" pitchFamily="18" charset="0"/>
              </a:rPr>
              <a:t>中，输入/输出操作是一种基于</a:t>
            </a:r>
            <a:r>
              <a:rPr lang="zh-CN" altLang="en-GB">
                <a:solidFill>
                  <a:schemeClr val="folHlink"/>
                </a:solidFill>
                <a:latin typeface="Times New Roman" pitchFamily="18" charset="0"/>
              </a:rPr>
              <a:t>字节流</a:t>
            </a:r>
            <a:r>
              <a:rPr lang="zh-CN" altLang="en-GB">
                <a:latin typeface="Times New Roman" pitchFamily="18" charset="0"/>
              </a:rPr>
              <a:t>的操作：</a:t>
            </a:r>
          </a:p>
          <a:p>
            <a:pPr lvl="1"/>
            <a:r>
              <a:rPr lang="zh-CN" altLang="en-GB"/>
              <a:t>在进行输入操作时，可把输入的数据看成逐个字节地从外设</a:t>
            </a:r>
            <a:r>
              <a:rPr lang="zh-CN" altLang="en-GB">
                <a:solidFill>
                  <a:schemeClr val="folHlink"/>
                </a:solidFill>
              </a:rPr>
              <a:t>流入</a:t>
            </a:r>
            <a:r>
              <a:rPr lang="zh-CN" altLang="en-GB"/>
              <a:t>到计算机内部（内存）；</a:t>
            </a:r>
          </a:p>
          <a:p>
            <a:pPr lvl="1"/>
            <a:r>
              <a:rPr lang="zh-CN" altLang="en-GB"/>
              <a:t>在进行输出操作时，则把输出的数据看成逐个字节地从内存</a:t>
            </a:r>
            <a:r>
              <a:rPr lang="zh-CN" altLang="en-GB">
                <a:solidFill>
                  <a:schemeClr val="folHlink"/>
                </a:solidFill>
              </a:rPr>
              <a:t>流出</a:t>
            </a:r>
            <a:r>
              <a:rPr lang="zh-CN" altLang="en-GB"/>
              <a:t>到外设。</a:t>
            </a:r>
          </a:p>
          <a:p>
            <a:r>
              <a:rPr lang="zh-CN" altLang="en-GB"/>
              <a:t>在</a:t>
            </a:r>
            <a:r>
              <a:rPr lang="en-US" altLang="zh-CN"/>
              <a:t>C++</a:t>
            </a:r>
            <a:r>
              <a:rPr lang="zh-CN" altLang="en-US"/>
              <a:t>的标准库中，</a:t>
            </a:r>
            <a:r>
              <a:rPr lang="zh-CN" altLang="en-GB"/>
              <a:t>除了提供基于字节的输入</a:t>
            </a:r>
            <a:r>
              <a:rPr lang="en-GB" altLang="zh-CN"/>
              <a:t>/</a:t>
            </a:r>
            <a:r>
              <a:rPr lang="zh-CN" altLang="en-GB"/>
              <a:t>输出操作外，为了方便使用，还提供了基于</a:t>
            </a:r>
            <a:r>
              <a:rPr lang="en-GB" altLang="zh-CN"/>
              <a:t>C++</a:t>
            </a:r>
            <a:r>
              <a:rPr lang="zh-CN" altLang="en-GB"/>
              <a:t>基本数据类型数据的输入</a:t>
            </a:r>
            <a:r>
              <a:rPr lang="en-GB" altLang="zh-CN"/>
              <a:t>/</a:t>
            </a:r>
            <a:r>
              <a:rPr lang="zh-CN" altLang="en-GB"/>
              <a:t>输出操作。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I/O</a:t>
            </a:r>
            <a:r>
              <a:rPr lang="zh-CN" altLang="en-US"/>
              <a:t>的分类</a:t>
            </a:r>
          </a:p>
        </p:txBody>
      </p:sp>
      <p:sp>
        <p:nvSpPr>
          <p:cNvPr id="52227" name="Rectangle 3"/>
          <p:cNvSpPr>
            <a:spLocks noGrp="1" noChangeArrowheads="1"/>
          </p:cNvSpPr>
          <p:nvPr>
            <p:ph idx="1"/>
          </p:nvPr>
        </p:nvSpPr>
        <p:spPr>
          <a:xfrm>
            <a:off x="457200" y="1600200"/>
            <a:ext cx="8229600" cy="5257800"/>
          </a:xfrm>
        </p:spPr>
        <p:txBody>
          <a:bodyPr/>
          <a:lstStyle/>
          <a:p>
            <a:r>
              <a:rPr lang="zh-CN" altLang="en-GB" sz="2800">
                <a:solidFill>
                  <a:schemeClr val="folHlink"/>
                </a:solidFill>
              </a:rPr>
              <a:t>面向控制台的</a:t>
            </a:r>
            <a:r>
              <a:rPr lang="en-GB" altLang="zh-CN" sz="2800">
                <a:solidFill>
                  <a:schemeClr val="folHlink"/>
                </a:solidFill>
              </a:rPr>
              <a:t>I/O</a:t>
            </a:r>
            <a:r>
              <a:rPr lang="zh-CN" altLang="en-GB" sz="2800"/>
              <a:t>：</a:t>
            </a:r>
          </a:p>
          <a:p>
            <a:pPr lvl="1"/>
            <a:r>
              <a:rPr lang="zh-CN" altLang="en-GB" sz="2400"/>
              <a:t>从标准输入设备（如：键盘）获得数据</a:t>
            </a:r>
          </a:p>
          <a:p>
            <a:pPr lvl="1"/>
            <a:r>
              <a:rPr lang="zh-CN" altLang="en-GB" sz="2400"/>
              <a:t>把程序结果从标准输出设备（如：显示器）输出</a:t>
            </a:r>
          </a:p>
          <a:p>
            <a:pPr lvl="1"/>
            <a:endParaRPr lang="zh-CN" altLang="en-GB" sz="2400"/>
          </a:p>
          <a:p>
            <a:r>
              <a:rPr lang="zh-CN" altLang="en-GB" sz="2800">
                <a:solidFill>
                  <a:schemeClr val="folHlink"/>
                </a:solidFill>
              </a:rPr>
              <a:t>面向文件的</a:t>
            </a:r>
            <a:r>
              <a:rPr lang="en-GB" altLang="zh-CN" sz="2800">
                <a:solidFill>
                  <a:schemeClr val="folHlink"/>
                </a:solidFill>
              </a:rPr>
              <a:t>I/O</a:t>
            </a:r>
            <a:r>
              <a:rPr lang="zh-CN" altLang="en-GB" sz="2800"/>
              <a:t>：</a:t>
            </a:r>
          </a:p>
          <a:p>
            <a:pPr lvl="1"/>
            <a:r>
              <a:rPr lang="zh-CN" altLang="en-GB" sz="2400"/>
              <a:t>从外存文件获得数据</a:t>
            </a:r>
          </a:p>
          <a:p>
            <a:pPr lvl="1"/>
            <a:r>
              <a:rPr lang="zh-CN" altLang="en-GB" sz="2400"/>
              <a:t>把程序结果保存到外存文件中</a:t>
            </a:r>
          </a:p>
          <a:p>
            <a:pPr lvl="1"/>
            <a:endParaRPr lang="zh-CN" altLang="en-GB" sz="2400"/>
          </a:p>
          <a:p>
            <a:r>
              <a:rPr lang="zh-CN" altLang="en-GB" sz="2800">
                <a:solidFill>
                  <a:schemeClr val="folHlink"/>
                </a:solidFill>
              </a:rPr>
              <a:t>面向字符串变量的</a:t>
            </a:r>
            <a:r>
              <a:rPr lang="en-GB" altLang="zh-CN" sz="2800">
                <a:solidFill>
                  <a:schemeClr val="folHlink"/>
                </a:solidFill>
              </a:rPr>
              <a:t>I/O</a:t>
            </a:r>
            <a:r>
              <a:rPr lang="zh-CN" altLang="en-GB" sz="2800"/>
              <a:t>：</a:t>
            </a:r>
          </a:p>
          <a:p>
            <a:pPr lvl="1"/>
            <a:r>
              <a:rPr lang="zh-CN" altLang="en-GB" sz="2400"/>
              <a:t>从程序中的字符串变量中获得数据</a:t>
            </a:r>
          </a:p>
          <a:p>
            <a:pPr lvl="1"/>
            <a:r>
              <a:rPr lang="zh-CN" altLang="en-GB" sz="2400"/>
              <a:t>把程序结果保存到字符串变量中</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t>C++</a:t>
            </a:r>
            <a:r>
              <a:rPr lang="zh-CN" altLang="en-US"/>
              <a:t>输入输出的实现途径</a:t>
            </a:r>
          </a:p>
        </p:txBody>
      </p:sp>
      <p:sp>
        <p:nvSpPr>
          <p:cNvPr id="54275" name="Rectangle 3"/>
          <p:cNvSpPr>
            <a:spLocks noGrp="1" noChangeArrowheads="1"/>
          </p:cNvSpPr>
          <p:nvPr>
            <p:ph idx="1"/>
          </p:nvPr>
        </p:nvSpPr>
        <p:spPr/>
        <p:txBody>
          <a:bodyPr/>
          <a:lstStyle/>
          <a:p>
            <a:r>
              <a:rPr lang="zh-CN" altLang="en-GB">
                <a:latin typeface="Times New Roman" pitchFamily="18" charset="0"/>
              </a:rPr>
              <a:t>过程式——通过从</a:t>
            </a:r>
            <a:r>
              <a:rPr lang="en-GB" altLang="zh-CN">
                <a:latin typeface="Times New Roman" pitchFamily="18" charset="0"/>
                <a:cs typeface="Times New Roman" pitchFamily="18" charset="0"/>
              </a:rPr>
              <a:t>C</a:t>
            </a:r>
            <a:r>
              <a:rPr lang="zh-CN" altLang="en-GB">
                <a:latin typeface="Times New Roman" pitchFamily="18" charset="0"/>
              </a:rPr>
              <a:t>语言保留下来的函数库中的输入</a:t>
            </a:r>
            <a:r>
              <a:rPr lang="zh-CN" altLang="en-GB">
                <a:latin typeface="Times New Roman" pitchFamily="18" charset="0"/>
                <a:cs typeface="Times New Roman" pitchFamily="18" charset="0"/>
              </a:rPr>
              <a:t>/</a:t>
            </a:r>
            <a:r>
              <a:rPr lang="zh-CN" altLang="en-GB">
                <a:latin typeface="Times New Roman" pitchFamily="18" charset="0"/>
              </a:rPr>
              <a:t>输出函数来实现</a:t>
            </a:r>
            <a:r>
              <a:rPr lang="zh-CN" altLang="en-US"/>
              <a:t>。</a:t>
            </a:r>
          </a:p>
          <a:p>
            <a:pPr>
              <a:buFont typeface="Wingdings" pitchFamily="2" charset="2"/>
              <a:buNone/>
            </a:pPr>
            <a:endParaRPr lang="zh-CN" altLang="en-US"/>
          </a:p>
          <a:p>
            <a:r>
              <a:rPr lang="zh-CN" altLang="en-GB">
                <a:latin typeface="Times New Roman" pitchFamily="18" charset="0"/>
              </a:rPr>
              <a:t>面向对象——通过</a:t>
            </a:r>
            <a:r>
              <a:rPr lang="en-GB" altLang="zh-CN">
                <a:latin typeface="Times New Roman" pitchFamily="18" charset="0"/>
                <a:cs typeface="Times New Roman" pitchFamily="18" charset="0"/>
              </a:rPr>
              <a:t>C++</a:t>
            </a:r>
            <a:r>
              <a:rPr lang="zh-CN" altLang="en-GB">
                <a:latin typeface="Times New Roman" pitchFamily="18" charset="0"/>
              </a:rPr>
              <a:t>的</a:t>
            </a:r>
            <a:r>
              <a:rPr lang="en-GB" altLang="zh-CN">
                <a:latin typeface="Times New Roman" pitchFamily="18" charset="0"/>
                <a:cs typeface="Times New Roman" pitchFamily="18" charset="0"/>
              </a:rPr>
              <a:t>I/O</a:t>
            </a:r>
            <a:r>
              <a:rPr lang="zh-CN" altLang="en-GB">
                <a:latin typeface="Times New Roman" pitchFamily="18" charset="0"/>
              </a:rPr>
              <a:t>类库中的</a:t>
            </a:r>
            <a:r>
              <a:rPr lang="en-GB" altLang="zh-CN">
                <a:latin typeface="Times New Roman" pitchFamily="18" charset="0"/>
              </a:rPr>
              <a:t>I/O</a:t>
            </a:r>
            <a:r>
              <a:rPr lang="zh-CN" altLang="en-GB">
                <a:latin typeface="Times New Roman" pitchFamily="18" charset="0"/>
              </a:rPr>
              <a:t>类来实现。</a:t>
            </a:r>
            <a:endParaRPr lang="zh-CN" altLang="en-US">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47663"/>
            <a:ext cx="8229600" cy="560387"/>
          </a:xfrm>
        </p:spPr>
        <p:txBody>
          <a:bodyPr/>
          <a:lstStyle/>
          <a:p>
            <a:r>
              <a:rPr lang="zh-CN" altLang="en-GB">
                <a:latin typeface="Verdana" pitchFamily="34" charset="0"/>
              </a:rPr>
              <a:t>控制台</a:t>
            </a:r>
            <a:r>
              <a:rPr lang="zh-CN" altLang="en-GB">
                <a:latin typeface="Verdana" pitchFamily="34" charset="0"/>
                <a:cs typeface="Times New Roman" pitchFamily="18" charset="0"/>
              </a:rPr>
              <a:t>输出</a:t>
            </a:r>
            <a:r>
              <a:rPr lang="zh-CN" altLang="en-US"/>
              <a:t> </a:t>
            </a:r>
          </a:p>
        </p:txBody>
      </p:sp>
      <p:sp>
        <p:nvSpPr>
          <p:cNvPr id="14339" name="Rectangle 3"/>
          <p:cNvSpPr>
            <a:spLocks noGrp="1" noChangeArrowheads="1"/>
          </p:cNvSpPr>
          <p:nvPr>
            <p:ph idx="1"/>
          </p:nvPr>
        </p:nvSpPr>
        <p:spPr>
          <a:xfrm>
            <a:off x="107950" y="1233488"/>
            <a:ext cx="8839200" cy="5580062"/>
          </a:xfrm>
        </p:spPr>
        <p:txBody>
          <a:bodyPr/>
          <a:lstStyle/>
          <a:p>
            <a:pPr marL="449263" indent="-449263">
              <a:lnSpc>
                <a:spcPct val="90000"/>
              </a:lnSpc>
            </a:pPr>
            <a:r>
              <a:rPr lang="zh-CN" altLang="en-US" sz="2800">
                <a:latin typeface="Times New Roman" pitchFamily="18" charset="0"/>
              </a:rPr>
              <a:t>把</a:t>
            </a:r>
            <a:r>
              <a:rPr lang="en-US" altLang="zh-CN" sz="2800">
                <a:latin typeface="Times New Roman" pitchFamily="18" charset="0"/>
              </a:rPr>
              <a:t>ch</a:t>
            </a:r>
            <a:r>
              <a:rPr lang="zh-CN" altLang="en-US" sz="2800">
                <a:latin typeface="Times New Roman" pitchFamily="18" charset="0"/>
              </a:rPr>
              <a:t>中的字符输出到标准输出设备，函数返回输出的字符</a:t>
            </a:r>
          </a:p>
          <a:p>
            <a:pPr marL="914400" lvl="1">
              <a:lnSpc>
                <a:spcPct val="90000"/>
              </a:lnSpc>
            </a:pPr>
            <a:r>
              <a:rPr lang="en-US" altLang="zh-CN">
                <a:latin typeface="Times New Roman" pitchFamily="18" charset="0"/>
              </a:rPr>
              <a:t>int putchar(int ch); </a:t>
            </a:r>
          </a:p>
          <a:p>
            <a:pPr marL="449263" indent="-449263">
              <a:lnSpc>
                <a:spcPct val="90000"/>
              </a:lnSpc>
            </a:pPr>
            <a:r>
              <a:rPr lang="zh-CN" altLang="en-US" sz="2800">
                <a:latin typeface="Times New Roman" pitchFamily="18" charset="0"/>
              </a:rPr>
              <a:t>把</a:t>
            </a:r>
            <a:r>
              <a:rPr lang="en-US" altLang="zh-CN" sz="2800">
                <a:latin typeface="Times New Roman" pitchFamily="18" charset="0"/>
              </a:rPr>
              <a:t>p</a:t>
            </a:r>
            <a:r>
              <a:rPr lang="zh-CN" altLang="en-US" sz="2800">
                <a:latin typeface="Times New Roman" pitchFamily="18" charset="0"/>
              </a:rPr>
              <a:t>所指向的字符串输出到标准输出设备，操作成功时函数返回一个非负整数</a:t>
            </a:r>
          </a:p>
          <a:p>
            <a:pPr marL="914400" lvl="1">
              <a:lnSpc>
                <a:spcPct val="90000"/>
              </a:lnSpc>
            </a:pPr>
            <a:r>
              <a:rPr lang="en-US" altLang="zh-CN">
                <a:latin typeface="Times New Roman" pitchFamily="18" charset="0"/>
              </a:rPr>
              <a:t>int puts(const char *p); </a:t>
            </a:r>
          </a:p>
          <a:p>
            <a:pPr marL="449263" indent="-449263">
              <a:lnSpc>
                <a:spcPct val="90000"/>
              </a:lnSpc>
            </a:pPr>
            <a:r>
              <a:rPr lang="zh-CN" altLang="en-US" sz="2800">
                <a:latin typeface="Times New Roman" pitchFamily="18" charset="0"/>
              </a:rPr>
              <a:t>提供对基本类型数据的输出操作，操作成功时返回输出的字符个数</a:t>
            </a:r>
          </a:p>
          <a:p>
            <a:pPr marL="914400" lvl="1">
              <a:lnSpc>
                <a:spcPct val="90000"/>
              </a:lnSpc>
            </a:pPr>
            <a:r>
              <a:rPr lang="en-US" altLang="zh-CN">
                <a:latin typeface="Times New Roman" pitchFamily="18" charset="0"/>
              </a:rPr>
              <a:t>int printf(const char *format [,&lt;</a:t>
            </a:r>
            <a:r>
              <a:rPr lang="zh-CN" altLang="en-US">
                <a:latin typeface="Times New Roman" pitchFamily="18" charset="0"/>
              </a:rPr>
              <a:t>参数表</a:t>
            </a:r>
            <a:r>
              <a:rPr lang="en-US" altLang="zh-CN">
                <a:latin typeface="Times New Roman" pitchFamily="18" charset="0"/>
              </a:rPr>
              <a:t>&gt;])</a:t>
            </a:r>
            <a:r>
              <a:rPr lang="zh-CN" altLang="en-US">
                <a:latin typeface="Times New Roman" pitchFamily="18" charset="0"/>
              </a:rPr>
              <a:t>；</a:t>
            </a:r>
          </a:p>
          <a:p>
            <a:pPr marL="449263" indent="-449263">
              <a:lnSpc>
                <a:spcPct val="90000"/>
              </a:lnSpc>
            </a:pPr>
            <a:r>
              <a:rPr lang="zh-CN" altLang="en-GB" sz="2800">
                <a:latin typeface="Times New Roman" pitchFamily="18" charset="0"/>
              </a:rPr>
              <a:t>在进行控制台输入</a:t>
            </a:r>
            <a:r>
              <a:rPr lang="en-US" altLang="zh-CN" sz="2800">
                <a:latin typeface="宋体" pitchFamily="2" charset="-122"/>
                <a:cs typeface="Times New Roman" pitchFamily="18" charset="0"/>
              </a:rPr>
              <a:t>/</a:t>
            </a:r>
            <a:r>
              <a:rPr lang="zh-CN" altLang="en-US" sz="2800">
                <a:latin typeface="Times New Roman" pitchFamily="18" charset="0"/>
              </a:rPr>
              <a:t>输出时</a:t>
            </a:r>
            <a:r>
              <a:rPr lang="zh-CN" altLang="en-GB" sz="2800">
                <a:latin typeface="Times New Roman" pitchFamily="18" charset="0"/>
              </a:rPr>
              <a:t>，</a:t>
            </a:r>
            <a:r>
              <a:rPr lang="zh-CN" altLang="en-US" sz="2800">
                <a:latin typeface="Times New Roman" pitchFamily="18" charset="0"/>
              </a:rPr>
              <a:t>程序中需要有下面的包含命令</a:t>
            </a:r>
            <a:r>
              <a:rPr lang="zh-CN" altLang="en-GB" sz="2800">
                <a:latin typeface="Times New Roman" pitchFamily="18" charset="0"/>
              </a:rPr>
              <a:t>：</a:t>
            </a:r>
            <a:endParaRPr lang="zh-CN" altLang="en-US" sz="2800">
              <a:latin typeface="宋体" pitchFamily="2" charset="-122"/>
              <a:cs typeface="Times New Roman" pitchFamily="18" charset="0"/>
            </a:endParaRPr>
          </a:p>
          <a:p>
            <a:pPr marL="914400" lvl="1" algn="just">
              <a:lnSpc>
                <a:spcPct val="90000"/>
              </a:lnSpc>
              <a:buFontTx/>
              <a:buNone/>
            </a:pPr>
            <a:r>
              <a:rPr lang="zh-CN" altLang="en-US" sz="2400" b="1">
                <a:latin typeface="Courier New" pitchFamily="49" charset="0"/>
                <a:cs typeface="Courier New" pitchFamily="49" charset="0"/>
              </a:rPr>
              <a:t>  </a:t>
            </a:r>
            <a:r>
              <a:rPr lang="en-US" altLang="zh-CN" sz="2400" b="1">
                <a:latin typeface="Courier New" pitchFamily="49" charset="0"/>
                <a:cs typeface="Courier New" pitchFamily="49" charset="0"/>
              </a:rPr>
              <a:t>#include &lt;cstdio&gt; //</a:t>
            </a:r>
            <a:r>
              <a:rPr lang="zh-CN" altLang="en-US" sz="2400" b="1">
                <a:latin typeface="Courier New" pitchFamily="49" charset="0"/>
                <a:cs typeface="Courier New" pitchFamily="49" charset="0"/>
              </a:rPr>
              <a:t>或 </a:t>
            </a:r>
            <a:r>
              <a:rPr lang="en-US" altLang="zh-CN" sz="2400" b="1">
                <a:latin typeface="Courier New" pitchFamily="49" charset="0"/>
                <a:cs typeface="Courier New" pitchFamily="49" charset="0"/>
              </a:rPr>
              <a:t>stdio.h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1125538"/>
            <a:ext cx="8229600" cy="5616575"/>
          </a:xfrm>
        </p:spPr>
        <p:txBody>
          <a:bodyPr/>
          <a:lstStyle/>
          <a:p>
            <a:pPr marL="609600" indent="-609600">
              <a:buFont typeface="Wingdings" pitchFamily="2" charset="2"/>
              <a:buNone/>
            </a:pPr>
            <a:r>
              <a:rPr lang="en-US" altLang="zh-CN" sz="4000"/>
              <a:t>int i=1;</a:t>
            </a:r>
          </a:p>
          <a:p>
            <a:pPr marL="609600" indent="-609600">
              <a:buFont typeface="Wingdings" pitchFamily="2" charset="2"/>
              <a:buNone/>
            </a:pPr>
            <a:r>
              <a:rPr lang="en-US" altLang="zh-CN" sz="4000"/>
              <a:t>double j=2;</a:t>
            </a:r>
            <a:endParaRPr lang="it-IT" altLang="zh-CN" sz="4000"/>
          </a:p>
          <a:p>
            <a:pPr marL="609600" indent="-609600">
              <a:buFont typeface="Wingdings" pitchFamily="2" charset="2"/>
              <a:buNone/>
            </a:pPr>
            <a:r>
              <a:rPr lang="it-IT" altLang="zh-CN" sz="4000"/>
              <a:t>printf("i=</a:t>
            </a:r>
            <a:r>
              <a:rPr lang="it-IT" altLang="zh-CN" sz="4000">
                <a:solidFill>
                  <a:schemeClr val="folHlink"/>
                </a:solidFill>
              </a:rPr>
              <a:t>%d</a:t>
            </a:r>
            <a:r>
              <a:rPr lang="it-IT" altLang="zh-CN" sz="4000"/>
              <a:t>, j=</a:t>
            </a:r>
            <a:r>
              <a:rPr lang="it-IT" altLang="zh-CN" sz="4000">
                <a:solidFill>
                  <a:schemeClr val="folHlink"/>
                </a:solidFill>
              </a:rPr>
              <a:t>%f</a:t>
            </a:r>
            <a:r>
              <a:rPr lang="it-IT" altLang="zh-CN" sz="4000"/>
              <a:t>\n",i,j);</a:t>
            </a:r>
          </a:p>
          <a:p>
            <a:pPr marL="609600" indent="-609600"/>
            <a:r>
              <a:rPr lang="zh-CN" altLang="it-IT" sz="4000"/>
              <a:t>结果为：</a:t>
            </a:r>
            <a:endParaRPr lang="zh-CN" altLang="en-US" sz="4000"/>
          </a:p>
          <a:p>
            <a:pPr marL="609600" indent="-609600">
              <a:buFont typeface="Wingdings" pitchFamily="2" charset="2"/>
              <a:buNone/>
            </a:pPr>
            <a:r>
              <a:rPr lang="en-US" altLang="zh-CN" sz="4000"/>
              <a:t>i=1, j=123.400000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输出格式控制</a:t>
            </a:r>
          </a:p>
        </p:txBody>
      </p:sp>
      <p:sp>
        <p:nvSpPr>
          <p:cNvPr id="56323" name="Rectangle 3"/>
          <p:cNvSpPr>
            <a:spLocks noGrp="1" noChangeArrowheads="1"/>
          </p:cNvSpPr>
          <p:nvPr>
            <p:ph idx="1"/>
          </p:nvPr>
        </p:nvSpPr>
        <p:spPr/>
        <p:txBody>
          <a:bodyPr/>
          <a:lstStyle/>
          <a:p>
            <a:r>
              <a:rPr lang="zh-CN" altLang="en-GB"/>
              <a:t>参见教材</a:t>
            </a:r>
            <a:r>
              <a:rPr lang="en-GB" altLang="zh-CN"/>
              <a:t>&lt;</a:t>
            </a:r>
            <a:r>
              <a:rPr lang="zh-CN" altLang="en-GB"/>
              <a:t>表</a:t>
            </a:r>
            <a:r>
              <a:rPr lang="en-GB" altLang="zh-CN"/>
              <a:t>10-1&gt;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4218</TotalTime>
  <Words>1796</Words>
  <Application>Microsoft Office PowerPoint</Application>
  <PresentationFormat>全屏显示(4:3)</PresentationFormat>
  <Paragraphs>157</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Times New Roman</vt:lpstr>
      <vt:lpstr>Verdana</vt:lpstr>
      <vt:lpstr>Wingdings</vt:lpstr>
      <vt:lpstr>Courier New</vt:lpstr>
      <vt:lpstr>Office 主题​​</vt:lpstr>
      <vt:lpstr>第十章 输入/输出 －－过程式实现</vt:lpstr>
      <vt:lpstr>本章内容</vt:lpstr>
      <vt:lpstr>输入/输出（I/O）概述</vt:lpstr>
      <vt:lpstr>C++的I/O流</vt:lpstr>
      <vt:lpstr>I/O的分类</vt:lpstr>
      <vt:lpstr>C++输入输出的实现途径</vt:lpstr>
      <vt:lpstr>控制台输出 </vt:lpstr>
      <vt:lpstr>PowerPoint 演示文稿</vt:lpstr>
      <vt:lpstr>输出格式控制</vt:lpstr>
      <vt:lpstr>控制台输入</vt:lpstr>
      <vt:lpstr>PowerPoint 演示文稿</vt:lpstr>
      <vt:lpstr>面向文件的I/O</vt:lpstr>
      <vt:lpstr>文件的基本概念</vt:lpstr>
      <vt:lpstr>PowerPoint 演示文稿</vt:lpstr>
      <vt:lpstr>文件数据的存储方式 </vt:lpstr>
      <vt:lpstr>文件输出 </vt:lpstr>
      <vt:lpstr>PowerPoint 演示文稿</vt:lpstr>
      <vt:lpstr>PowerPoint 演示文稿</vt:lpstr>
      <vt:lpstr>文件输入</vt:lpstr>
      <vt:lpstr>PowerPoint 演示文稿</vt:lpstr>
      <vt:lpstr>PowerPoint 演示文稿</vt:lpstr>
      <vt:lpstr>PowerPoint 演示文稿</vt:lpstr>
      <vt:lpstr>文件输入/输出 </vt:lpstr>
      <vt:lpstr>PowerPoint 演示文稿</vt:lpstr>
      <vt:lpstr>面向字符串变量的I/O</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输入/输出</dc:title>
  <dc:creator>chenjiajun</dc:creator>
  <cp:lastModifiedBy>Zhang Ying 张营</cp:lastModifiedBy>
  <cp:revision>122</cp:revision>
  <dcterms:created xsi:type="dcterms:W3CDTF">2005-01-07T00:34:06Z</dcterms:created>
  <dcterms:modified xsi:type="dcterms:W3CDTF">2014-02-28T03:43:01Z</dcterms:modified>
</cp:coreProperties>
</file>