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98" r:id="rId2"/>
    <p:sldId id="299" r:id="rId3"/>
    <p:sldId id="257" r:id="rId4"/>
    <p:sldId id="300" r:id="rId5"/>
    <p:sldId id="301" r:id="rId6"/>
    <p:sldId id="303" r:id="rId7"/>
    <p:sldId id="302" r:id="rId8"/>
    <p:sldId id="304" r:id="rId9"/>
    <p:sldId id="264" r:id="rId10"/>
    <p:sldId id="270" r:id="rId11"/>
    <p:sldId id="305" r:id="rId12"/>
    <p:sldId id="272" r:id="rId13"/>
    <p:sldId id="315" r:id="rId14"/>
    <p:sldId id="306" r:id="rId15"/>
    <p:sldId id="271" r:id="rId16"/>
    <p:sldId id="307" r:id="rId17"/>
    <p:sldId id="308" r:id="rId18"/>
    <p:sldId id="309" r:id="rId19"/>
    <p:sldId id="274" r:id="rId20"/>
    <p:sldId id="310" r:id="rId21"/>
    <p:sldId id="259" r:id="rId22"/>
    <p:sldId id="311" r:id="rId23"/>
    <p:sldId id="275" r:id="rId24"/>
    <p:sldId id="266" r:id="rId25"/>
    <p:sldId id="287" r:id="rId26"/>
    <p:sldId id="288" r:id="rId27"/>
    <p:sldId id="312" r:id="rId28"/>
    <p:sldId id="313" r:id="rId29"/>
    <p:sldId id="319" r:id="rId30"/>
    <p:sldId id="293" r:id="rId31"/>
    <p:sldId id="316" r:id="rId32"/>
    <p:sldId id="314" r:id="rId33"/>
    <p:sldId id="296" r:id="rId34"/>
    <p:sldId id="318" r:id="rId35"/>
    <p:sldId id="260" r:id="rId36"/>
    <p:sldId id="267"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2" autoAdjust="0"/>
    <p:restoredTop sz="94660"/>
  </p:normalViewPr>
  <p:slideViewPr>
    <p:cSldViewPr>
      <p:cViewPr varScale="1">
        <p:scale>
          <a:sx n="84" d="100"/>
          <a:sy n="84" d="100"/>
        </p:scale>
        <p:origin x="-132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DC4CF89-7405-4D53-A3CF-18C62161F7BD}" type="slidenum">
              <a:rPr lang="en-US" altLang="zh-CN" smtClean="0"/>
              <a:pPr>
                <a:defRPr/>
              </a:pPr>
              <a:t>‹#›</a:t>
            </a:fld>
            <a:endParaRPr lang="en-US" altLang="zh-CN"/>
          </a:p>
        </p:txBody>
      </p:sp>
    </p:spTree>
    <p:extLst>
      <p:ext uri="{BB962C8B-B14F-4D97-AF65-F5344CB8AC3E}">
        <p14:creationId xmlns:p14="http://schemas.microsoft.com/office/powerpoint/2010/main" val="323044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72DDE98-D87C-40AC-9572-211C16FDD867}" type="slidenum">
              <a:rPr lang="en-US" altLang="zh-CN" smtClean="0"/>
              <a:pPr>
                <a:defRPr/>
              </a:pPr>
              <a:t>‹#›</a:t>
            </a:fld>
            <a:endParaRPr lang="en-US" altLang="zh-CN"/>
          </a:p>
        </p:txBody>
      </p:sp>
    </p:spTree>
    <p:extLst>
      <p:ext uri="{BB962C8B-B14F-4D97-AF65-F5344CB8AC3E}">
        <p14:creationId xmlns:p14="http://schemas.microsoft.com/office/powerpoint/2010/main" val="372455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C758424-CDA9-49A0-887B-BA8B5F804B28}" type="slidenum">
              <a:rPr lang="en-US" altLang="zh-CN" smtClean="0"/>
              <a:pPr>
                <a:defRPr/>
              </a:pPr>
              <a:t>‹#›</a:t>
            </a:fld>
            <a:endParaRPr lang="en-US" altLang="zh-CN"/>
          </a:p>
        </p:txBody>
      </p:sp>
    </p:spTree>
    <p:extLst>
      <p:ext uri="{BB962C8B-B14F-4D97-AF65-F5344CB8AC3E}">
        <p14:creationId xmlns:p14="http://schemas.microsoft.com/office/powerpoint/2010/main" val="54472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BF19F07-3DBC-4161-AD95-1DD460B8A126}" type="slidenum">
              <a:rPr lang="en-US" altLang="zh-CN" smtClean="0"/>
              <a:pPr>
                <a:defRPr/>
              </a:pPr>
              <a:t>‹#›</a:t>
            </a:fld>
            <a:endParaRPr lang="en-US" altLang="zh-CN"/>
          </a:p>
        </p:txBody>
      </p:sp>
    </p:spTree>
    <p:extLst>
      <p:ext uri="{BB962C8B-B14F-4D97-AF65-F5344CB8AC3E}">
        <p14:creationId xmlns:p14="http://schemas.microsoft.com/office/powerpoint/2010/main" val="36460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703FCFE-D66F-4851-B838-7779DFAB622A}" type="slidenum">
              <a:rPr lang="en-US" altLang="zh-CN" smtClean="0"/>
              <a:pPr>
                <a:defRPr/>
              </a:pPr>
              <a:t>‹#›</a:t>
            </a:fld>
            <a:endParaRPr lang="en-US" altLang="zh-CN"/>
          </a:p>
        </p:txBody>
      </p:sp>
    </p:spTree>
    <p:extLst>
      <p:ext uri="{BB962C8B-B14F-4D97-AF65-F5344CB8AC3E}">
        <p14:creationId xmlns:p14="http://schemas.microsoft.com/office/powerpoint/2010/main" val="379216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834627E-4BAB-40A6-8151-99B91985FF3A}" type="slidenum">
              <a:rPr lang="en-US" altLang="zh-CN" smtClean="0"/>
              <a:pPr>
                <a:defRPr/>
              </a:pPr>
              <a:t>‹#›</a:t>
            </a:fld>
            <a:endParaRPr lang="en-US" altLang="zh-CN"/>
          </a:p>
        </p:txBody>
      </p:sp>
    </p:spTree>
    <p:extLst>
      <p:ext uri="{BB962C8B-B14F-4D97-AF65-F5344CB8AC3E}">
        <p14:creationId xmlns:p14="http://schemas.microsoft.com/office/powerpoint/2010/main" val="180796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C356885A-709D-416C-9AE5-552C7C01F6C5}" type="slidenum">
              <a:rPr lang="en-US" altLang="zh-CN" smtClean="0"/>
              <a:pPr>
                <a:defRPr/>
              </a:pPr>
              <a:t>‹#›</a:t>
            </a:fld>
            <a:endParaRPr lang="en-US" altLang="zh-CN"/>
          </a:p>
        </p:txBody>
      </p:sp>
    </p:spTree>
    <p:extLst>
      <p:ext uri="{BB962C8B-B14F-4D97-AF65-F5344CB8AC3E}">
        <p14:creationId xmlns:p14="http://schemas.microsoft.com/office/powerpoint/2010/main" val="14892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7E73498-CCED-4461-BA1C-D6C7ED2238CD}" type="slidenum">
              <a:rPr lang="en-US" altLang="zh-CN" smtClean="0"/>
              <a:pPr>
                <a:defRPr/>
              </a:pPr>
              <a:t>‹#›</a:t>
            </a:fld>
            <a:endParaRPr lang="en-US" altLang="zh-CN"/>
          </a:p>
        </p:txBody>
      </p:sp>
    </p:spTree>
    <p:extLst>
      <p:ext uri="{BB962C8B-B14F-4D97-AF65-F5344CB8AC3E}">
        <p14:creationId xmlns:p14="http://schemas.microsoft.com/office/powerpoint/2010/main" val="26843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47423DB3-6F0C-48FC-973F-3D0E44049684}" type="slidenum">
              <a:rPr lang="en-US" altLang="zh-CN" smtClean="0"/>
              <a:pPr>
                <a:defRPr/>
              </a:pPr>
              <a:t>‹#›</a:t>
            </a:fld>
            <a:endParaRPr lang="en-US" altLang="zh-CN"/>
          </a:p>
        </p:txBody>
      </p:sp>
    </p:spTree>
    <p:extLst>
      <p:ext uri="{BB962C8B-B14F-4D97-AF65-F5344CB8AC3E}">
        <p14:creationId xmlns:p14="http://schemas.microsoft.com/office/powerpoint/2010/main" val="345064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742B5E0-C5B5-4A23-A80E-B6358C02FB65}" type="slidenum">
              <a:rPr lang="en-US" altLang="zh-CN" smtClean="0"/>
              <a:pPr>
                <a:defRPr/>
              </a:pPr>
              <a:t>‹#›</a:t>
            </a:fld>
            <a:endParaRPr lang="en-US" altLang="zh-CN"/>
          </a:p>
        </p:txBody>
      </p:sp>
    </p:spTree>
    <p:extLst>
      <p:ext uri="{BB962C8B-B14F-4D97-AF65-F5344CB8AC3E}">
        <p14:creationId xmlns:p14="http://schemas.microsoft.com/office/powerpoint/2010/main" val="16986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9278D14-D4A9-4D07-AFC4-3FE2BF9BCD50}" type="slidenum">
              <a:rPr lang="en-US" altLang="zh-CN" smtClean="0"/>
              <a:pPr>
                <a:defRPr/>
              </a:pPr>
              <a:t>‹#›</a:t>
            </a:fld>
            <a:endParaRPr lang="en-US" altLang="zh-CN"/>
          </a:p>
        </p:txBody>
      </p:sp>
    </p:spTree>
    <p:extLst>
      <p:ext uri="{BB962C8B-B14F-4D97-AF65-F5344CB8AC3E}">
        <p14:creationId xmlns:p14="http://schemas.microsoft.com/office/powerpoint/2010/main" val="348951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D4F4650-FA73-451A-8DEE-5B46DC5AC51B}" type="slidenum">
              <a:rPr lang="en-US" altLang="zh-CN" smtClean="0"/>
              <a:pPr>
                <a:defRPr/>
              </a:pPr>
              <a:t>‹#›</a:t>
            </a:fld>
            <a:endParaRPr lang="en-US" altLang="zh-CN"/>
          </a:p>
        </p:txBody>
      </p:sp>
    </p:spTree>
    <p:extLst>
      <p:ext uri="{BB962C8B-B14F-4D97-AF65-F5344CB8AC3E}">
        <p14:creationId xmlns:p14="http://schemas.microsoft.com/office/powerpoint/2010/main" val="186734344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eaLnBrk="1" hangingPunct="1">
              <a:defRPr/>
            </a:pPr>
            <a:r>
              <a:rPr lang="zh-CN" altLang="en-US" smtClean="0"/>
              <a:t>第十章 输入</a:t>
            </a:r>
            <a:r>
              <a:rPr lang="en-US" altLang="zh-CN" smtClean="0"/>
              <a:t>/</a:t>
            </a:r>
            <a:r>
              <a:rPr lang="zh-CN" altLang="en-US" smtClean="0"/>
              <a:t>输出</a:t>
            </a:r>
          </a:p>
        </p:txBody>
      </p:sp>
      <p:sp>
        <p:nvSpPr>
          <p:cNvPr id="49155"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47663"/>
            <a:ext cx="8229600" cy="560387"/>
          </a:xfrm>
        </p:spPr>
        <p:txBody>
          <a:bodyPr/>
          <a:lstStyle/>
          <a:p>
            <a:pPr eaLnBrk="1" hangingPunct="1">
              <a:defRPr/>
            </a:pPr>
            <a:r>
              <a:rPr lang="zh-CN" altLang="en-GB" smtClean="0">
                <a:latin typeface="Times New Roman" pitchFamily="18" charset="0"/>
              </a:rPr>
              <a:t>控制台输出</a:t>
            </a:r>
            <a:endParaRPr lang="zh-CN" altLang="en-US" smtClean="0"/>
          </a:p>
        </p:txBody>
      </p:sp>
      <p:sp>
        <p:nvSpPr>
          <p:cNvPr id="20483" name="Rectangle 3"/>
          <p:cNvSpPr>
            <a:spLocks noGrp="1" noChangeArrowheads="1"/>
          </p:cNvSpPr>
          <p:nvPr>
            <p:ph idx="1"/>
          </p:nvPr>
        </p:nvSpPr>
        <p:spPr>
          <a:xfrm>
            <a:off x="457200" y="1125538"/>
            <a:ext cx="8229600" cy="5616575"/>
          </a:xfrm>
        </p:spPr>
        <p:txBody>
          <a:bodyPr/>
          <a:lstStyle/>
          <a:p>
            <a:pPr eaLnBrk="1" hangingPunct="1">
              <a:lnSpc>
                <a:spcPct val="80000"/>
              </a:lnSpc>
              <a:buFont typeface="Wingdings" pitchFamily="2" charset="2"/>
              <a:buNone/>
              <a:defRPr/>
            </a:pPr>
            <a:r>
              <a:rPr lang="en-US" altLang="zh-CN" sz="2400" smtClean="0">
                <a:cs typeface="Courier New" pitchFamily="49" charset="0"/>
              </a:rPr>
              <a:t>#include &lt;iostream&gt;</a:t>
            </a:r>
          </a:p>
          <a:p>
            <a:pPr eaLnBrk="1" hangingPunct="1">
              <a:lnSpc>
                <a:spcPct val="80000"/>
              </a:lnSpc>
              <a:buFont typeface="Wingdings" pitchFamily="2" charset="2"/>
              <a:buNone/>
              <a:defRPr/>
            </a:pPr>
            <a:r>
              <a:rPr lang="en-US" altLang="zh-CN" sz="2400" smtClean="0">
                <a:cs typeface="Courier New" pitchFamily="49" charset="0"/>
              </a:rPr>
              <a:t>using namespace std;</a:t>
            </a:r>
          </a:p>
          <a:p>
            <a:pPr eaLnBrk="1" hangingPunct="1">
              <a:lnSpc>
                <a:spcPct val="80000"/>
              </a:lnSpc>
              <a:buFont typeface="Wingdings" pitchFamily="2" charset="2"/>
              <a:buNone/>
              <a:defRPr/>
            </a:pPr>
            <a:r>
              <a:rPr lang="en-US" altLang="zh-CN" sz="2400" smtClean="0">
                <a:cs typeface="Courier New" pitchFamily="49" charset="0"/>
              </a:rPr>
              <a:t>......</a:t>
            </a:r>
          </a:p>
          <a:p>
            <a:pPr eaLnBrk="1" hangingPunct="1">
              <a:lnSpc>
                <a:spcPct val="80000"/>
              </a:lnSpc>
              <a:buFont typeface="Wingdings" pitchFamily="2" charset="2"/>
              <a:buNone/>
              <a:defRPr/>
            </a:pPr>
            <a:r>
              <a:rPr lang="en-GB" altLang="zh-CN" sz="2400" smtClean="0">
                <a:cs typeface="Courier New" pitchFamily="49" charset="0"/>
              </a:rPr>
              <a:t>int x;</a:t>
            </a:r>
            <a:endParaRPr lang="en-US" altLang="zh-CN"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float f;</a:t>
            </a:r>
            <a:endParaRPr lang="en-US" altLang="zh-CN"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char ch;</a:t>
            </a:r>
            <a:endParaRPr lang="en-US" altLang="zh-CN"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int *p=&amp;x;</a:t>
            </a:r>
            <a:endParaRPr lang="en-US" altLang="zh-CN"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a:t>
            </a:r>
            <a:endParaRPr lang="en-US" altLang="zh-CN"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cout &lt;&lt; x ; //</a:t>
            </a:r>
            <a:r>
              <a:rPr lang="zh-CN" altLang="en-GB" sz="2400" smtClean="0"/>
              <a:t>输出</a:t>
            </a:r>
            <a:r>
              <a:rPr lang="en-GB" altLang="zh-CN" sz="2400" smtClean="0">
                <a:cs typeface="Courier New" pitchFamily="49" charset="0"/>
              </a:rPr>
              <a:t>x</a:t>
            </a:r>
            <a:r>
              <a:rPr lang="zh-CN" altLang="en-GB" sz="2400" smtClean="0"/>
              <a:t>的值。</a:t>
            </a:r>
            <a:endParaRPr lang="zh-CN" altLang="en-US"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cout &lt;&lt; f; //</a:t>
            </a:r>
            <a:r>
              <a:rPr lang="zh-CN" altLang="en-GB" sz="2400" smtClean="0"/>
              <a:t>输出</a:t>
            </a:r>
            <a:r>
              <a:rPr lang="en-GB" altLang="zh-CN" sz="2400" smtClean="0">
                <a:cs typeface="Courier New" pitchFamily="49" charset="0"/>
              </a:rPr>
              <a:t>f</a:t>
            </a:r>
            <a:r>
              <a:rPr lang="zh-CN" altLang="en-GB" sz="2400" smtClean="0"/>
              <a:t>的值。</a:t>
            </a:r>
            <a:endParaRPr lang="zh-CN" altLang="en-US"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cout &lt;&lt; ch; //</a:t>
            </a:r>
            <a:r>
              <a:rPr lang="zh-CN" altLang="en-GB" sz="2400" smtClean="0"/>
              <a:t>输出</a:t>
            </a:r>
            <a:r>
              <a:rPr lang="en-GB" altLang="zh-CN" sz="2400" smtClean="0">
                <a:cs typeface="Courier New" pitchFamily="49" charset="0"/>
              </a:rPr>
              <a:t>ch</a:t>
            </a:r>
            <a:r>
              <a:rPr lang="zh-CN" altLang="en-GB" sz="2400" smtClean="0"/>
              <a:t>的值。</a:t>
            </a:r>
            <a:endParaRPr lang="zh-CN" altLang="en-US"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cout &lt;&lt; "hello"; //</a:t>
            </a:r>
            <a:r>
              <a:rPr lang="zh-CN" altLang="en-GB" sz="2400" smtClean="0"/>
              <a:t>输出字符串</a:t>
            </a:r>
            <a:r>
              <a:rPr lang="zh-CN" altLang="en-GB" sz="2400" smtClean="0">
                <a:cs typeface="Courier New" pitchFamily="49" charset="0"/>
              </a:rPr>
              <a:t>"</a:t>
            </a:r>
            <a:r>
              <a:rPr lang="en-GB" altLang="zh-CN" sz="2400" smtClean="0">
                <a:cs typeface="Courier New" pitchFamily="49" charset="0"/>
              </a:rPr>
              <a:t>hello"</a:t>
            </a:r>
            <a:r>
              <a:rPr lang="en-GB" altLang="zh-CN" sz="2400" smtClean="0"/>
              <a:t>。</a:t>
            </a:r>
            <a:endParaRPr lang="zh-CN" altLang="en-US" sz="2400" smtClean="0">
              <a:cs typeface="Courier New" pitchFamily="49" charset="0"/>
            </a:endParaRPr>
          </a:p>
          <a:p>
            <a:pPr eaLnBrk="1" hangingPunct="1">
              <a:lnSpc>
                <a:spcPct val="80000"/>
              </a:lnSpc>
              <a:buFont typeface="Wingdings" pitchFamily="2" charset="2"/>
              <a:buNone/>
              <a:defRPr/>
            </a:pPr>
            <a:r>
              <a:rPr lang="en-GB" altLang="zh-CN" sz="2400" smtClean="0">
                <a:cs typeface="Courier New" pitchFamily="49" charset="0"/>
              </a:rPr>
              <a:t>cout &lt;&lt; p; //</a:t>
            </a:r>
            <a:r>
              <a:rPr lang="zh-CN" altLang="en-GB" sz="2400" smtClean="0"/>
              <a:t>输出变量</a:t>
            </a:r>
            <a:r>
              <a:rPr lang="en-GB" altLang="zh-CN" sz="2400" smtClean="0">
                <a:cs typeface="Courier New" pitchFamily="49" charset="0"/>
              </a:rPr>
              <a:t>p</a:t>
            </a:r>
            <a:r>
              <a:rPr lang="zh-CN" altLang="en-GB" sz="2400" smtClean="0"/>
              <a:t>的值，即，变量</a:t>
            </a:r>
            <a:r>
              <a:rPr lang="en-GB" altLang="zh-CN" sz="2400" smtClean="0">
                <a:cs typeface="Courier New" pitchFamily="49" charset="0"/>
              </a:rPr>
              <a:t>x</a:t>
            </a:r>
            <a:r>
              <a:rPr lang="zh-CN" altLang="en-GB" sz="2400" smtClean="0"/>
              <a:t>的地址。</a:t>
            </a:r>
            <a:endParaRPr lang="zh-CN" altLang="en-US" sz="2400" smtClean="0"/>
          </a:p>
          <a:p>
            <a:pPr eaLnBrk="1" hangingPunct="1">
              <a:lnSpc>
                <a:spcPct val="80000"/>
              </a:lnSpc>
              <a:buFont typeface="Wingdings" pitchFamily="2" charset="2"/>
              <a:buNone/>
              <a:defRPr/>
            </a:pPr>
            <a:r>
              <a:rPr lang="zh-CN" altLang="en-GB" sz="2400" smtClean="0">
                <a:cs typeface="Courier New" pitchFamily="49" charset="0"/>
              </a:rPr>
              <a:t>或</a:t>
            </a:r>
          </a:p>
          <a:p>
            <a:pPr eaLnBrk="1" hangingPunct="1">
              <a:lnSpc>
                <a:spcPct val="80000"/>
              </a:lnSpc>
              <a:buFont typeface="Wingdings" pitchFamily="2" charset="2"/>
              <a:buNone/>
              <a:defRPr/>
            </a:pPr>
            <a:r>
              <a:rPr lang="en-GB" altLang="zh-CN" sz="2400" smtClean="0">
                <a:cs typeface="Courier New" pitchFamily="49" charset="0"/>
              </a:rPr>
              <a:t>cout &lt;&lt; x &lt;&lt; f &lt;&lt; ch &lt;&lt; "hello" &lt;&lt; p;</a:t>
            </a:r>
            <a:endParaRPr lang="en-US" altLang="zh-CN"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zh-CN" altLang="en-US" smtClean="0"/>
              <a:t>输出格式控制</a:t>
            </a:r>
          </a:p>
        </p:txBody>
      </p:sp>
      <p:sp>
        <p:nvSpPr>
          <p:cNvPr id="56323" name="Rectangle 3"/>
          <p:cNvSpPr>
            <a:spLocks noGrp="1" noChangeArrowheads="1"/>
          </p:cNvSpPr>
          <p:nvPr>
            <p:ph idx="1"/>
          </p:nvPr>
        </p:nvSpPr>
        <p:spPr/>
        <p:txBody>
          <a:bodyPr/>
          <a:lstStyle/>
          <a:p>
            <a:pPr eaLnBrk="1" hangingPunct="1">
              <a:defRPr/>
            </a:pPr>
            <a:r>
              <a:rPr lang="zh-CN" altLang="en-GB" sz="2800" smtClean="0"/>
              <a:t>为了对输出格式进行进一步的控制，可以通过输出一些</a:t>
            </a:r>
            <a:r>
              <a:rPr lang="zh-CN" altLang="en-GB" sz="2800" smtClean="0">
                <a:solidFill>
                  <a:schemeClr val="folHlink"/>
                </a:solidFill>
              </a:rPr>
              <a:t>操纵符</a:t>
            </a:r>
            <a:r>
              <a:rPr lang="zh-CN" altLang="en-GB" sz="2800" smtClean="0"/>
              <a:t>（</a:t>
            </a:r>
            <a:r>
              <a:rPr lang="en-GB" altLang="zh-CN" sz="2800" smtClean="0"/>
              <a:t>manipulator</a:t>
            </a:r>
            <a:r>
              <a:rPr lang="zh-CN" altLang="en-GB" sz="2800" smtClean="0"/>
              <a:t>）来实现，例如：</a:t>
            </a:r>
            <a:endParaRPr lang="zh-CN" altLang="en-US" sz="2800" smtClean="0"/>
          </a:p>
          <a:p>
            <a:pPr lvl="1" eaLnBrk="1" hangingPunct="1">
              <a:buFontTx/>
              <a:buNone/>
              <a:defRPr/>
            </a:pPr>
            <a:r>
              <a:rPr lang="en-US" altLang="zh-CN" sz="2400" smtClean="0"/>
              <a:t>#include &lt;iostream&gt;</a:t>
            </a:r>
            <a:endParaRPr lang="en-GB" altLang="zh-CN" sz="2400" smtClean="0"/>
          </a:p>
          <a:p>
            <a:pPr lvl="1" eaLnBrk="1" hangingPunct="1">
              <a:buFontTx/>
              <a:buNone/>
              <a:defRPr/>
            </a:pPr>
            <a:r>
              <a:rPr lang="en-GB" altLang="zh-CN" sz="2400" smtClean="0"/>
              <a:t>#include &lt;iomanip&gt;  //</a:t>
            </a:r>
            <a:r>
              <a:rPr lang="zh-CN" altLang="en-GB" sz="2400" smtClean="0"/>
              <a:t>操纵符声明的头文件。</a:t>
            </a:r>
            <a:endParaRPr lang="zh-CN" altLang="en-US" sz="2400" smtClean="0"/>
          </a:p>
          <a:p>
            <a:pPr lvl="1" eaLnBrk="1" hangingPunct="1">
              <a:buFontTx/>
              <a:buNone/>
              <a:defRPr/>
            </a:pPr>
            <a:r>
              <a:rPr lang="en-US" altLang="zh-CN" sz="2400" smtClean="0"/>
              <a:t>using namespace std;</a:t>
            </a:r>
          </a:p>
          <a:p>
            <a:pPr lvl="1" eaLnBrk="1" hangingPunct="1">
              <a:buFontTx/>
              <a:buNone/>
              <a:defRPr/>
            </a:pPr>
            <a:r>
              <a:rPr lang="en-US" altLang="zh-CN" sz="2400" smtClean="0"/>
              <a:t>.....</a:t>
            </a:r>
          </a:p>
          <a:p>
            <a:pPr lvl="1" eaLnBrk="1" hangingPunct="1">
              <a:buFontTx/>
              <a:buNone/>
              <a:defRPr/>
            </a:pPr>
            <a:r>
              <a:rPr lang="en-US" altLang="zh-CN" sz="2400" smtClean="0"/>
              <a:t>int x=10;</a:t>
            </a:r>
            <a:endParaRPr lang="en-GB" altLang="zh-CN" sz="2400" smtClean="0"/>
          </a:p>
          <a:p>
            <a:pPr lvl="1" eaLnBrk="1" hangingPunct="1">
              <a:buFontTx/>
              <a:buNone/>
              <a:defRPr/>
            </a:pPr>
            <a:r>
              <a:rPr lang="en-GB" altLang="zh-CN" sz="2400" smtClean="0"/>
              <a:t>cout &lt;&lt; </a:t>
            </a:r>
            <a:r>
              <a:rPr lang="en-GB" altLang="zh-CN" sz="2400" smtClean="0">
                <a:solidFill>
                  <a:schemeClr val="folHlink"/>
                </a:solidFill>
              </a:rPr>
              <a:t>hex</a:t>
            </a:r>
            <a:r>
              <a:rPr lang="en-GB" altLang="zh-CN" sz="2400" smtClean="0"/>
              <a:t> &lt;&lt; x &lt;&lt; </a:t>
            </a:r>
            <a:r>
              <a:rPr lang="en-GB" altLang="zh-CN" sz="2400" smtClean="0">
                <a:solidFill>
                  <a:schemeClr val="folHlink"/>
                </a:solidFill>
              </a:rPr>
              <a:t>endl</a:t>
            </a:r>
            <a:r>
              <a:rPr lang="en-GB" altLang="zh-CN" sz="2400" smtClean="0"/>
              <a:t>; //</a:t>
            </a:r>
            <a:r>
              <a:rPr lang="zh-CN" altLang="en-GB" sz="2400" smtClean="0"/>
              <a:t>以十六进制输出</a:t>
            </a:r>
            <a:r>
              <a:rPr lang="en-GB" altLang="zh-CN" sz="2400" smtClean="0"/>
              <a:t>x</a:t>
            </a:r>
            <a:r>
              <a:rPr lang="zh-CN" altLang="en-GB" sz="2400" smtClean="0"/>
              <a:t>的值，然后换行。</a:t>
            </a:r>
            <a:endParaRPr lang="zh-CN" alt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682625" y="152400"/>
            <a:ext cx="7242175" cy="579438"/>
          </a:xfrm>
          <a:prstGeom prst="rect">
            <a:avLst/>
          </a:prstGeom>
          <a:noFill/>
          <a:ln w="9525">
            <a:noFill/>
            <a:miter lim="800000"/>
            <a:headEnd/>
            <a:tailEnd/>
          </a:ln>
          <a:effectLst/>
        </p:spPr>
        <p:txBody>
          <a:bodyPr>
            <a:spAutoFit/>
          </a:bodyPr>
          <a:lstStyle/>
          <a:p>
            <a:pPr algn="ctr">
              <a:defRPr/>
            </a:pPr>
            <a:r>
              <a:rPr lang="zh-CN" altLang="en-US" sz="3200">
                <a:effectLst>
                  <a:outerShdw blurRad="38100" dist="38100" dir="2700000" algn="tl">
                    <a:srgbClr val="000000"/>
                  </a:outerShdw>
                </a:effectLst>
                <a:latin typeface="Times New Roman" pitchFamily="18" charset="0"/>
                <a:ea typeface="黑体" pitchFamily="2" charset="-122"/>
              </a:rPr>
              <a:t>常用输出操纵符</a:t>
            </a:r>
            <a:endParaRPr lang="zh-CN" altLang="en-US" sz="3200">
              <a:effectLst>
                <a:outerShdw blurRad="38100" dist="38100" dir="2700000" algn="tl">
                  <a:srgbClr val="000000"/>
                </a:outerShdw>
              </a:effectLst>
              <a:latin typeface="Arial" charset="0"/>
            </a:endParaRPr>
          </a:p>
        </p:txBody>
      </p:sp>
      <p:grpSp>
        <p:nvGrpSpPr>
          <p:cNvPr id="14339" name="Group 55"/>
          <p:cNvGrpSpPr>
            <a:grpSpLocks/>
          </p:cNvGrpSpPr>
          <p:nvPr/>
        </p:nvGrpSpPr>
        <p:grpSpPr bwMode="auto">
          <a:xfrm>
            <a:off x="0" y="1052513"/>
            <a:ext cx="9144000" cy="5545137"/>
            <a:chOff x="-3" y="343"/>
            <a:chExt cx="2842" cy="3349"/>
          </a:xfrm>
        </p:grpSpPr>
        <p:grpSp>
          <p:nvGrpSpPr>
            <p:cNvPr id="14340" name="Group 53"/>
            <p:cNvGrpSpPr>
              <a:grpSpLocks/>
            </p:cNvGrpSpPr>
            <p:nvPr/>
          </p:nvGrpSpPr>
          <p:grpSpPr bwMode="auto">
            <a:xfrm>
              <a:off x="0" y="346"/>
              <a:ext cx="2836" cy="3343"/>
              <a:chOff x="0" y="346"/>
              <a:chExt cx="2836" cy="3343"/>
            </a:xfrm>
          </p:grpSpPr>
          <p:grpSp>
            <p:nvGrpSpPr>
              <p:cNvPr id="14342" name="Group 22"/>
              <p:cNvGrpSpPr>
                <a:grpSpLocks/>
              </p:cNvGrpSpPr>
              <p:nvPr/>
            </p:nvGrpSpPr>
            <p:grpSpPr bwMode="auto">
              <a:xfrm>
                <a:off x="0" y="346"/>
                <a:ext cx="1022" cy="346"/>
                <a:chOff x="0" y="346"/>
                <a:chExt cx="1022" cy="346"/>
              </a:xfrm>
            </p:grpSpPr>
            <p:sp>
              <p:nvSpPr>
                <p:cNvPr id="14388" name="Rectangle 5"/>
                <p:cNvSpPr>
                  <a:spLocks noChangeArrowheads="1"/>
                </p:cNvSpPr>
                <p:nvPr/>
              </p:nvSpPr>
              <p:spPr bwMode="auto">
                <a:xfrm>
                  <a:off x="43" y="346"/>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GB" sz="2000" b="1">
                      <a:latin typeface="Times New Roman" pitchFamily="18" charset="0"/>
                    </a:rPr>
                    <a:t>操纵符</a:t>
                  </a:r>
                  <a:endParaRPr lang="zh-CN" altLang="en-US" sz="2000" b="1">
                    <a:latin typeface="宋体" pitchFamily="2" charset="-122"/>
                  </a:endParaRPr>
                </a:p>
                <a:p>
                  <a:pPr algn="just" eaLnBrk="0" hangingPunct="0"/>
                  <a:endParaRPr lang="en-US" altLang="zh-CN" sz="2000" b="1">
                    <a:latin typeface="Arial" charset="0"/>
                  </a:endParaRPr>
                </a:p>
              </p:txBody>
            </p:sp>
            <p:sp>
              <p:nvSpPr>
                <p:cNvPr id="14389" name="Rectangle 21"/>
                <p:cNvSpPr>
                  <a:spLocks noChangeArrowheads="1"/>
                </p:cNvSpPr>
                <p:nvPr/>
              </p:nvSpPr>
              <p:spPr bwMode="auto">
                <a:xfrm>
                  <a:off x="0" y="346"/>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43" name="Group 24"/>
              <p:cNvGrpSpPr>
                <a:grpSpLocks/>
              </p:cNvGrpSpPr>
              <p:nvPr/>
            </p:nvGrpSpPr>
            <p:grpSpPr bwMode="auto">
              <a:xfrm>
                <a:off x="1022" y="346"/>
                <a:ext cx="1814" cy="346"/>
                <a:chOff x="1022" y="346"/>
                <a:chExt cx="1814" cy="346"/>
              </a:xfrm>
            </p:grpSpPr>
            <p:sp>
              <p:nvSpPr>
                <p:cNvPr id="14386" name="Rectangle 6"/>
                <p:cNvSpPr>
                  <a:spLocks noChangeArrowheads="1"/>
                </p:cNvSpPr>
                <p:nvPr/>
              </p:nvSpPr>
              <p:spPr bwMode="auto">
                <a:xfrm>
                  <a:off x="1065" y="346"/>
                  <a:ext cx="17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GB" sz="2000" b="1">
                      <a:latin typeface="Times New Roman" pitchFamily="18" charset="0"/>
                    </a:rPr>
                    <a:t>含义</a:t>
                  </a:r>
                  <a:endParaRPr lang="zh-CN" altLang="en-US" sz="2000" b="1">
                    <a:latin typeface="宋体" pitchFamily="2" charset="-122"/>
                  </a:endParaRPr>
                </a:p>
                <a:p>
                  <a:pPr algn="just" eaLnBrk="0" hangingPunct="0"/>
                  <a:endParaRPr lang="en-US" altLang="zh-CN" sz="2000" b="1">
                    <a:latin typeface="Arial" charset="0"/>
                  </a:endParaRPr>
                </a:p>
              </p:txBody>
            </p:sp>
            <p:sp>
              <p:nvSpPr>
                <p:cNvPr id="14387" name="Rectangle 23"/>
                <p:cNvSpPr>
                  <a:spLocks noChangeArrowheads="1"/>
                </p:cNvSpPr>
                <p:nvPr/>
              </p:nvSpPr>
              <p:spPr bwMode="auto">
                <a:xfrm>
                  <a:off x="1022" y="346"/>
                  <a:ext cx="1814"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44" name="Group 26"/>
              <p:cNvGrpSpPr>
                <a:grpSpLocks/>
              </p:cNvGrpSpPr>
              <p:nvPr/>
            </p:nvGrpSpPr>
            <p:grpSpPr bwMode="auto">
              <a:xfrm>
                <a:off x="0" y="692"/>
                <a:ext cx="1022" cy="346"/>
                <a:chOff x="0" y="692"/>
                <a:chExt cx="1022" cy="346"/>
              </a:xfrm>
            </p:grpSpPr>
            <p:sp>
              <p:nvSpPr>
                <p:cNvPr id="14384" name="Rectangle 7"/>
                <p:cNvSpPr>
                  <a:spLocks noChangeArrowheads="1"/>
                </p:cNvSpPr>
                <p:nvPr/>
              </p:nvSpPr>
              <p:spPr bwMode="auto">
                <a:xfrm>
                  <a:off x="43" y="692"/>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altLang="zh-CN" sz="2000" b="1">
                      <a:latin typeface="宋体" pitchFamily="2" charset="-122"/>
                    </a:rPr>
                    <a:t>endl</a:t>
                  </a:r>
                  <a:endParaRPr lang="en-US" altLang="zh-CN" sz="2000" b="1">
                    <a:latin typeface="宋体" pitchFamily="2" charset="-122"/>
                  </a:endParaRPr>
                </a:p>
                <a:p>
                  <a:pPr algn="just" eaLnBrk="0" hangingPunct="0"/>
                  <a:endParaRPr lang="en-US" altLang="zh-CN" sz="2000" b="1">
                    <a:latin typeface="Arial" charset="0"/>
                  </a:endParaRPr>
                </a:p>
              </p:txBody>
            </p:sp>
            <p:sp>
              <p:nvSpPr>
                <p:cNvPr id="14385" name="Rectangle 25"/>
                <p:cNvSpPr>
                  <a:spLocks noChangeArrowheads="1"/>
                </p:cNvSpPr>
                <p:nvPr/>
              </p:nvSpPr>
              <p:spPr bwMode="auto">
                <a:xfrm>
                  <a:off x="0" y="692"/>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45" name="Group 28"/>
              <p:cNvGrpSpPr>
                <a:grpSpLocks/>
              </p:cNvGrpSpPr>
              <p:nvPr/>
            </p:nvGrpSpPr>
            <p:grpSpPr bwMode="auto">
              <a:xfrm>
                <a:off x="1022" y="692"/>
                <a:ext cx="1814" cy="346"/>
                <a:chOff x="1022" y="692"/>
                <a:chExt cx="1814" cy="346"/>
              </a:xfrm>
            </p:grpSpPr>
            <p:sp>
              <p:nvSpPr>
                <p:cNvPr id="14382" name="Rectangle 8"/>
                <p:cNvSpPr>
                  <a:spLocks noChangeArrowheads="1"/>
                </p:cNvSpPr>
                <p:nvPr/>
              </p:nvSpPr>
              <p:spPr bwMode="auto">
                <a:xfrm>
                  <a:off x="1065" y="692"/>
                  <a:ext cx="17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GB" sz="2000" b="1">
                      <a:latin typeface="Times New Roman" pitchFamily="18" charset="0"/>
                    </a:rPr>
                    <a:t>输出换行符，并执行</a:t>
                  </a:r>
                  <a:r>
                    <a:rPr lang="en-GB" altLang="zh-CN" sz="2000" b="1">
                      <a:latin typeface="宋体" pitchFamily="2" charset="-122"/>
                    </a:rPr>
                    <a:t>flush</a:t>
                  </a:r>
                  <a:r>
                    <a:rPr lang="zh-CN" altLang="en-GB" sz="2000" b="1">
                      <a:latin typeface="Times New Roman" pitchFamily="18" charset="0"/>
                    </a:rPr>
                    <a:t>操作</a:t>
                  </a:r>
                  <a:endParaRPr lang="zh-CN" altLang="en-US" sz="2000" b="1">
                    <a:latin typeface="宋体" pitchFamily="2" charset="-122"/>
                  </a:endParaRPr>
                </a:p>
                <a:p>
                  <a:pPr algn="just" eaLnBrk="0" hangingPunct="0"/>
                  <a:endParaRPr lang="en-US" altLang="zh-CN" sz="2000" b="1">
                    <a:latin typeface="Arial" charset="0"/>
                  </a:endParaRPr>
                </a:p>
              </p:txBody>
            </p:sp>
            <p:sp>
              <p:nvSpPr>
                <p:cNvPr id="14383" name="Rectangle 27"/>
                <p:cNvSpPr>
                  <a:spLocks noChangeArrowheads="1"/>
                </p:cNvSpPr>
                <p:nvPr/>
              </p:nvSpPr>
              <p:spPr bwMode="auto">
                <a:xfrm>
                  <a:off x="1022" y="692"/>
                  <a:ext cx="1814"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46" name="Group 30"/>
              <p:cNvGrpSpPr>
                <a:grpSpLocks/>
              </p:cNvGrpSpPr>
              <p:nvPr/>
            </p:nvGrpSpPr>
            <p:grpSpPr bwMode="auto">
              <a:xfrm>
                <a:off x="0" y="1038"/>
                <a:ext cx="1022" cy="346"/>
                <a:chOff x="0" y="1038"/>
                <a:chExt cx="1022" cy="346"/>
              </a:xfrm>
            </p:grpSpPr>
            <p:sp>
              <p:nvSpPr>
                <p:cNvPr id="14380" name="Rectangle 9"/>
                <p:cNvSpPr>
                  <a:spLocks noChangeArrowheads="1"/>
                </p:cNvSpPr>
                <p:nvPr/>
              </p:nvSpPr>
              <p:spPr bwMode="auto">
                <a:xfrm>
                  <a:off x="43" y="1038"/>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altLang="zh-CN" sz="2000" b="1">
                      <a:latin typeface="宋体" pitchFamily="2" charset="-122"/>
                    </a:rPr>
                    <a:t>flush</a:t>
                  </a:r>
                  <a:endParaRPr lang="en-US" altLang="zh-CN" sz="2000" b="1">
                    <a:latin typeface="宋体" pitchFamily="2" charset="-122"/>
                  </a:endParaRPr>
                </a:p>
                <a:p>
                  <a:pPr algn="just" eaLnBrk="0" hangingPunct="0"/>
                  <a:endParaRPr lang="en-US" altLang="zh-CN" sz="2000" b="1">
                    <a:latin typeface="Arial" charset="0"/>
                  </a:endParaRPr>
                </a:p>
              </p:txBody>
            </p:sp>
            <p:sp>
              <p:nvSpPr>
                <p:cNvPr id="14381" name="Rectangle 29"/>
                <p:cNvSpPr>
                  <a:spLocks noChangeArrowheads="1"/>
                </p:cNvSpPr>
                <p:nvPr/>
              </p:nvSpPr>
              <p:spPr bwMode="auto">
                <a:xfrm>
                  <a:off x="0" y="1038"/>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47" name="Group 32"/>
              <p:cNvGrpSpPr>
                <a:grpSpLocks/>
              </p:cNvGrpSpPr>
              <p:nvPr/>
            </p:nvGrpSpPr>
            <p:grpSpPr bwMode="auto">
              <a:xfrm>
                <a:off x="1022" y="1038"/>
                <a:ext cx="1814" cy="346"/>
                <a:chOff x="1022" y="1038"/>
                <a:chExt cx="1814" cy="346"/>
              </a:xfrm>
            </p:grpSpPr>
            <p:sp>
              <p:nvSpPr>
                <p:cNvPr id="14378" name="Rectangle 10"/>
                <p:cNvSpPr>
                  <a:spLocks noChangeArrowheads="1"/>
                </p:cNvSpPr>
                <p:nvPr/>
              </p:nvSpPr>
              <p:spPr bwMode="auto">
                <a:xfrm>
                  <a:off x="1065" y="1038"/>
                  <a:ext cx="17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GB" sz="2000" b="1">
                      <a:latin typeface="Times New Roman" pitchFamily="18" charset="0"/>
                    </a:rPr>
                    <a:t>使输出缓存中的内容立即输出</a:t>
                  </a:r>
                  <a:endParaRPr lang="zh-CN" altLang="en-US" sz="2000" b="1">
                    <a:latin typeface="宋体" pitchFamily="2" charset="-122"/>
                  </a:endParaRPr>
                </a:p>
                <a:p>
                  <a:pPr algn="just" eaLnBrk="0" hangingPunct="0"/>
                  <a:endParaRPr lang="en-US" altLang="zh-CN" sz="2000" b="1">
                    <a:latin typeface="Arial" charset="0"/>
                  </a:endParaRPr>
                </a:p>
              </p:txBody>
            </p:sp>
            <p:sp>
              <p:nvSpPr>
                <p:cNvPr id="14379" name="Rectangle 31"/>
                <p:cNvSpPr>
                  <a:spLocks noChangeArrowheads="1"/>
                </p:cNvSpPr>
                <p:nvPr/>
              </p:nvSpPr>
              <p:spPr bwMode="auto">
                <a:xfrm>
                  <a:off x="1022" y="1038"/>
                  <a:ext cx="1814"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48" name="Group 34"/>
              <p:cNvGrpSpPr>
                <a:grpSpLocks/>
              </p:cNvGrpSpPr>
              <p:nvPr/>
            </p:nvGrpSpPr>
            <p:grpSpPr bwMode="auto">
              <a:xfrm>
                <a:off x="0" y="1384"/>
                <a:ext cx="1022" cy="346"/>
                <a:chOff x="0" y="1384"/>
                <a:chExt cx="1022" cy="346"/>
              </a:xfrm>
            </p:grpSpPr>
            <p:sp>
              <p:nvSpPr>
                <p:cNvPr id="14376" name="Rectangle 11"/>
                <p:cNvSpPr>
                  <a:spLocks noChangeArrowheads="1"/>
                </p:cNvSpPr>
                <p:nvPr/>
              </p:nvSpPr>
              <p:spPr bwMode="auto">
                <a:xfrm>
                  <a:off x="43" y="1384"/>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altLang="zh-CN" sz="2000" b="1">
                      <a:latin typeface="宋体" pitchFamily="2" charset="-122"/>
                    </a:rPr>
                    <a:t>dec</a:t>
                  </a:r>
                  <a:endParaRPr lang="en-US" altLang="zh-CN" sz="2000" b="1">
                    <a:latin typeface="宋体" pitchFamily="2" charset="-122"/>
                  </a:endParaRPr>
                </a:p>
                <a:p>
                  <a:pPr algn="just" eaLnBrk="0" hangingPunct="0"/>
                  <a:endParaRPr lang="en-US" altLang="zh-CN" sz="2000" b="1">
                    <a:latin typeface="Arial" charset="0"/>
                  </a:endParaRPr>
                </a:p>
              </p:txBody>
            </p:sp>
            <p:sp>
              <p:nvSpPr>
                <p:cNvPr id="14377" name="Rectangle 33"/>
                <p:cNvSpPr>
                  <a:spLocks noChangeArrowheads="1"/>
                </p:cNvSpPr>
                <p:nvPr/>
              </p:nvSpPr>
              <p:spPr bwMode="auto">
                <a:xfrm>
                  <a:off x="0" y="1384"/>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49" name="Group 36"/>
              <p:cNvGrpSpPr>
                <a:grpSpLocks/>
              </p:cNvGrpSpPr>
              <p:nvPr/>
            </p:nvGrpSpPr>
            <p:grpSpPr bwMode="auto">
              <a:xfrm>
                <a:off x="1022" y="1384"/>
                <a:ext cx="1814" cy="346"/>
                <a:chOff x="1022" y="1384"/>
                <a:chExt cx="1814" cy="346"/>
              </a:xfrm>
            </p:grpSpPr>
            <p:sp>
              <p:nvSpPr>
                <p:cNvPr id="14374" name="Rectangle 12"/>
                <p:cNvSpPr>
                  <a:spLocks noChangeArrowheads="1"/>
                </p:cNvSpPr>
                <p:nvPr/>
              </p:nvSpPr>
              <p:spPr bwMode="auto">
                <a:xfrm>
                  <a:off x="1065" y="1384"/>
                  <a:ext cx="17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GB" sz="2000" b="1">
                      <a:latin typeface="Times New Roman" pitchFamily="18" charset="0"/>
                    </a:rPr>
                    <a:t>十进制输出</a:t>
                  </a:r>
                  <a:endParaRPr lang="zh-CN" altLang="en-US" sz="2000" b="1">
                    <a:latin typeface="宋体" pitchFamily="2" charset="-122"/>
                  </a:endParaRPr>
                </a:p>
                <a:p>
                  <a:pPr algn="just" eaLnBrk="0" hangingPunct="0"/>
                  <a:endParaRPr lang="en-US" altLang="zh-CN" sz="2000" b="1">
                    <a:latin typeface="Arial" charset="0"/>
                  </a:endParaRPr>
                </a:p>
              </p:txBody>
            </p:sp>
            <p:sp>
              <p:nvSpPr>
                <p:cNvPr id="14375" name="Rectangle 35"/>
                <p:cNvSpPr>
                  <a:spLocks noChangeArrowheads="1"/>
                </p:cNvSpPr>
                <p:nvPr/>
              </p:nvSpPr>
              <p:spPr bwMode="auto">
                <a:xfrm>
                  <a:off x="1022" y="1384"/>
                  <a:ext cx="1814"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0" name="Group 38"/>
              <p:cNvGrpSpPr>
                <a:grpSpLocks/>
              </p:cNvGrpSpPr>
              <p:nvPr/>
            </p:nvGrpSpPr>
            <p:grpSpPr bwMode="auto">
              <a:xfrm>
                <a:off x="0" y="1730"/>
                <a:ext cx="1022" cy="346"/>
                <a:chOff x="0" y="1730"/>
                <a:chExt cx="1022" cy="346"/>
              </a:xfrm>
            </p:grpSpPr>
            <p:sp>
              <p:nvSpPr>
                <p:cNvPr id="14372" name="Rectangle 13"/>
                <p:cNvSpPr>
                  <a:spLocks noChangeArrowheads="1"/>
                </p:cNvSpPr>
                <p:nvPr/>
              </p:nvSpPr>
              <p:spPr bwMode="auto">
                <a:xfrm>
                  <a:off x="43" y="1730"/>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altLang="zh-CN" sz="2000" b="1">
                      <a:latin typeface="宋体" pitchFamily="2" charset="-122"/>
                    </a:rPr>
                    <a:t>oct</a:t>
                  </a:r>
                  <a:endParaRPr lang="en-US" altLang="zh-CN" sz="2000" b="1">
                    <a:latin typeface="宋体" pitchFamily="2" charset="-122"/>
                  </a:endParaRPr>
                </a:p>
                <a:p>
                  <a:pPr algn="just" eaLnBrk="0" hangingPunct="0"/>
                  <a:endParaRPr lang="en-US" altLang="zh-CN" sz="2000" b="1">
                    <a:latin typeface="Arial" charset="0"/>
                  </a:endParaRPr>
                </a:p>
              </p:txBody>
            </p:sp>
            <p:sp>
              <p:nvSpPr>
                <p:cNvPr id="14373" name="Rectangle 37"/>
                <p:cNvSpPr>
                  <a:spLocks noChangeArrowheads="1"/>
                </p:cNvSpPr>
                <p:nvPr/>
              </p:nvSpPr>
              <p:spPr bwMode="auto">
                <a:xfrm>
                  <a:off x="0" y="1730"/>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1" name="Group 40"/>
              <p:cNvGrpSpPr>
                <a:grpSpLocks/>
              </p:cNvGrpSpPr>
              <p:nvPr/>
            </p:nvGrpSpPr>
            <p:grpSpPr bwMode="auto">
              <a:xfrm>
                <a:off x="1022" y="1730"/>
                <a:ext cx="1814" cy="346"/>
                <a:chOff x="1022" y="1730"/>
                <a:chExt cx="1814" cy="346"/>
              </a:xfrm>
            </p:grpSpPr>
            <p:sp>
              <p:nvSpPr>
                <p:cNvPr id="14370" name="Rectangle 14"/>
                <p:cNvSpPr>
                  <a:spLocks noChangeArrowheads="1"/>
                </p:cNvSpPr>
                <p:nvPr/>
              </p:nvSpPr>
              <p:spPr bwMode="auto">
                <a:xfrm>
                  <a:off x="1065" y="1730"/>
                  <a:ext cx="17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GB" sz="2000" b="1">
                      <a:latin typeface="Times New Roman" pitchFamily="18" charset="0"/>
                    </a:rPr>
                    <a:t>八进制输出</a:t>
                  </a:r>
                  <a:endParaRPr lang="zh-CN" altLang="en-US" sz="2000" b="1">
                    <a:latin typeface="宋体" pitchFamily="2" charset="-122"/>
                  </a:endParaRPr>
                </a:p>
                <a:p>
                  <a:pPr algn="just" eaLnBrk="0" hangingPunct="0"/>
                  <a:endParaRPr lang="en-US" altLang="zh-CN" sz="2000" b="1">
                    <a:latin typeface="Arial" charset="0"/>
                  </a:endParaRPr>
                </a:p>
              </p:txBody>
            </p:sp>
            <p:sp>
              <p:nvSpPr>
                <p:cNvPr id="14371" name="Rectangle 39"/>
                <p:cNvSpPr>
                  <a:spLocks noChangeArrowheads="1"/>
                </p:cNvSpPr>
                <p:nvPr/>
              </p:nvSpPr>
              <p:spPr bwMode="auto">
                <a:xfrm>
                  <a:off x="1022" y="1730"/>
                  <a:ext cx="1814"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2" name="Group 42"/>
              <p:cNvGrpSpPr>
                <a:grpSpLocks/>
              </p:cNvGrpSpPr>
              <p:nvPr/>
            </p:nvGrpSpPr>
            <p:grpSpPr bwMode="auto">
              <a:xfrm>
                <a:off x="0" y="2076"/>
                <a:ext cx="1022" cy="346"/>
                <a:chOff x="0" y="2076"/>
                <a:chExt cx="1022" cy="346"/>
              </a:xfrm>
            </p:grpSpPr>
            <p:sp>
              <p:nvSpPr>
                <p:cNvPr id="14368" name="Rectangle 15"/>
                <p:cNvSpPr>
                  <a:spLocks noChangeArrowheads="1"/>
                </p:cNvSpPr>
                <p:nvPr/>
              </p:nvSpPr>
              <p:spPr bwMode="auto">
                <a:xfrm>
                  <a:off x="43" y="2076"/>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altLang="zh-CN" sz="2000" b="1">
                      <a:latin typeface="宋体" pitchFamily="2" charset="-122"/>
                    </a:rPr>
                    <a:t>hex</a:t>
                  </a:r>
                  <a:endParaRPr lang="en-US" altLang="zh-CN" sz="2000" b="1">
                    <a:latin typeface="宋体" pitchFamily="2" charset="-122"/>
                  </a:endParaRPr>
                </a:p>
                <a:p>
                  <a:pPr algn="just" eaLnBrk="0" hangingPunct="0"/>
                  <a:endParaRPr lang="en-US" altLang="zh-CN" sz="2000" b="1">
                    <a:latin typeface="Arial" charset="0"/>
                  </a:endParaRPr>
                </a:p>
              </p:txBody>
            </p:sp>
            <p:sp>
              <p:nvSpPr>
                <p:cNvPr id="14369" name="Rectangle 41"/>
                <p:cNvSpPr>
                  <a:spLocks noChangeArrowheads="1"/>
                </p:cNvSpPr>
                <p:nvPr/>
              </p:nvSpPr>
              <p:spPr bwMode="auto">
                <a:xfrm>
                  <a:off x="0" y="2076"/>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3" name="Group 44"/>
              <p:cNvGrpSpPr>
                <a:grpSpLocks/>
              </p:cNvGrpSpPr>
              <p:nvPr/>
            </p:nvGrpSpPr>
            <p:grpSpPr bwMode="auto">
              <a:xfrm>
                <a:off x="1022" y="2076"/>
                <a:ext cx="1814" cy="346"/>
                <a:chOff x="1022" y="2076"/>
                <a:chExt cx="1814" cy="346"/>
              </a:xfrm>
            </p:grpSpPr>
            <p:sp>
              <p:nvSpPr>
                <p:cNvPr id="14366" name="Rectangle 16"/>
                <p:cNvSpPr>
                  <a:spLocks noChangeArrowheads="1"/>
                </p:cNvSpPr>
                <p:nvPr/>
              </p:nvSpPr>
              <p:spPr bwMode="auto">
                <a:xfrm>
                  <a:off x="1065" y="2076"/>
                  <a:ext cx="17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GB" sz="2000" b="1">
                      <a:latin typeface="Times New Roman" pitchFamily="18" charset="0"/>
                    </a:rPr>
                    <a:t>十六进制输出</a:t>
                  </a:r>
                  <a:endParaRPr lang="zh-CN" altLang="en-US" sz="2000" b="1">
                    <a:latin typeface="宋体" pitchFamily="2" charset="-122"/>
                  </a:endParaRPr>
                </a:p>
                <a:p>
                  <a:pPr algn="just" eaLnBrk="0" hangingPunct="0"/>
                  <a:endParaRPr lang="en-US" altLang="zh-CN" sz="2000" b="1">
                    <a:latin typeface="Arial" charset="0"/>
                  </a:endParaRPr>
                </a:p>
              </p:txBody>
            </p:sp>
            <p:sp>
              <p:nvSpPr>
                <p:cNvPr id="14367" name="Rectangle 43"/>
                <p:cNvSpPr>
                  <a:spLocks noChangeArrowheads="1"/>
                </p:cNvSpPr>
                <p:nvPr/>
              </p:nvSpPr>
              <p:spPr bwMode="auto">
                <a:xfrm>
                  <a:off x="1022" y="2076"/>
                  <a:ext cx="1814"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4" name="Group 46"/>
              <p:cNvGrpSpPr>
                <a:grpSpLocks/>
              </p:cNvGrpSpPr>
              <p:nvPr/>
            </p:nvGrpSpPr>
            <p:grpSpPr bwMode="auto">
              <a:xfrm>
                <a:off x="0" y="2422"/>
                <a:ext cx="1022" cy="461"/>
                <a:chOff x="0" y="2422"/>
                <a:chExt cx="1022" cy="461"/>
              </a:xfrm>
            </p:grpSpPr>
            <p:sp>
              <p:nvSpPr>
                <p:cNvPr id="14364" name="Rectangle 17"/>
                <p:cNvSpPr>
                  <a:spLocks noChangeArrowheads="1"/>
                </p:cNvSpPr>
                <p:nvPr/>
              </p:nvSpPr>
              <p:spPr bwMode="auto">
                <a:xfrm>
                  <a:off x="43" y="2422"/>
                  <a:ext cx="93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altLang="zh-CN" sz="2000" b="1">
                      <a:latin typeface="宋体" pitchFamily="2" charset="-122"/>
                    </a:rPr>
                    <a:t>setprecision(int n)</a:t>
                  </a:r>
                  <a:endParaRPr lang="en-US" altLang="zh-CN" sz="2000" b="1">
                    <a:latin typeface="宋体" pitchFamily="2" charset="-122"/>
                  </a:endParaRPr>
                </a:p>
                <a:p>
                  <a:pPr algn="just" eaLnBrk="0" hangingPunct="0"/>
                  <a:endParaRPr lang="en-US" altLang="zh-CN" sz="2000" b="1">
                    <a:latin typeface="Arial" charset="0"/>
                  </a:endParaRPr>
                </a:p>
              </p:txBody>
            </p:sp>
            <p:sp>
              <p:nvSpPr>
                <p:cNvPr id="14365" name="Rectangle 45"/>
                <p:cNvSpPr>
                  <a:spLocks noChangeArrowheads="1"/>
                </p:cNvSpPr>
                <p:nvPr/>
              </p:nvSpPr>
              <p:spPr bwMode="auto">
                <a:xfrm>
                  <a:off x="0" y="2422"/>
                  <a:ext cx="102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5" name="Group 48"/>
              <p:cNvGrpSpPr>
                <a:grpSpLocks/>
              </p:cNvGrpSpPr>
              <p:nvPr/>
            </p:nvGrpSpPr>
            <p:grpSpPr bwMode="auto">
              <a:xfrm>
                <a:off x="1022" y="2422"/>
                <a:ext cx="1814" cy="461"/>
                <a:chOff x="1022" y="2422"/>
                <a:chExt cx="1814" cy="461"/>
              </a:xfrm>
            </p:grpSpPr>
            <p:sp>
              <p:nvSpPr>
                <p:cNvPr id="14362" name="Rectangle 18"/>
                <p:cNvSpPr>
                  <a:spLocks noChangeArrowheads="1"/>
                </p:cNvSpPr>
                <p:nvPr/>
              </p:nvSpPr>
              <p:spPr bwMode="auto">
                <a:xfrm>
                  <a:off x="1065" y="2422"/>
                  <a:ext cx="172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设置浮点数的精度（由输出格式决定是有效数字的个数还是小数点后数字的位数）</a:t>
                  </a:r>
                  <a:endParaRPr lang="zh-CN" altLang="en-US" sz="2000"/>
                </a:p>
              </p:txBody>
            </p:sp>
            <p:sp>
              <p:nvSpPr>
                <p:cNvPr id="14363" name="Rectangle 47"/>
                <p:cNvSpPr>
                  <a:spLocks noChangeArrowheads="1"/>
                </p:cNvSpPr>
                <p:nvPr/>
              </p:nvSpPr>
              <p:spPr bwMode="auto">
                <a:xfrm>
                  <a:off x="1022" y="2422"/>
                  <a:ext cx="1814"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6" name="Group 50"/>
              <p:cNvGrpSpPr>
                <a:grpSpLocks/>
              </p:cNvGrpSpPr>
              <p:nvPr/>
            </p:nvGrpSpPr>
            <p:grpSpPr bwMode="auto">
              <a:xfrm>
                <a:off x="0" y="2883"/>
                <a:ext cx="1022" cy="806"/>
                <a:chOff x="0" y="2883"/>
                <a:chExt cx="1022" cy="806"/>
              </a:xfrm>
            </p:grpSpPr>
            <p:sp>
              <p:nvSpPr>
                <p:cNvPr id="22547" name="Rectangle 19"/>
                <p:cNvSpPr>
                  <a:spLocks noChangeArrowheads="1"/>
                </p:cNvSpPr>
                <p:nvPr/>
              </p:nvSpPr>
              <p:spPr bwMode="auto">
                <a:xfrm>
                  <a:off x="43" y="2883"/>
                  <a:ext cx="936" cy="806"/>
                </a:xfrm>
                <a:prstGeom prst="rect">
                  <a:avLst/>
                </a:prstGeom>
                <a:noFill/>
                <a:ln w="9525">
                  <a:noFill/>
                  <a:miter lim="800000"/>
                  <a:headEnd/>
                  <a:tailEnd/>
                </a:ln>
                <a:effectLst/>
              </p:spPr>
              <p:txBody>
                <a:bodyPr/>
                <a:lstStyle/>
                <a:p>
                  <a:pPr>
                    <a:defRPr/>
                  </a:pPr>
                  <a:r>
                    <a:rPr lang="en-GB" altLang="zh-CN">
                      <a:effectLst>
                        <a:outerShdw blurRad="38100" dist="38100" dir="2700000" algn="tl">
                          <a:srgbClr val="000000"/>
                        </a:outerShdw>
                      </a:effectLst>
                    </a:rPr>
                    <a:t>setiosflags(long flags)/</a:t>
                  </a:r>
                </a:p>
                <a:p>
                  <a:pPr>
                    <a:defRPr/>
                  </a:pPr>
                  <a:r>
                    <a:rPr lang="en-GB" altLang="zh-CN">
                      <a:effectLst>
                        <a:outerShdw blurRad="38100" dist="38100" dir="2700000" algn="tl">
                          <a:srgbClr val="000000"/>
                        </a:outerShdw>
                      </a:effectLst>
                    </a:rPr>
                    <a:t>resetiosflags(long flags)</a:t>
                  </a:r>
                  <a:r>
                    <a:rPr lang="en-US" altLang="zh-CN">
                      <a:effectLst>
                        <a:outerShdw blurRad="38100" dist="38100" dir="2700000" algn="tl">
                          <a:srgbClr val="000000"/>
                        </a:outerShdw>
                      </a:effectLst>
                    </a:rPr>
                    <a:t> </a:t>
                  </a:r>
                </a:p>
              </p:txBody>
            </p:sp>
            <p:sp>
              <p:nvSpPr>
                <p:cNvPr id="14361" name="Rectangle 49"/>
                <p:cNvSpPr>
                  <a:spLocks noChangeArrowheads="1"/>
                </p:cNvSpPr>
                <p:nvPr/>
              </p:nvSpPr>
              <p:spPr bwMode="auto">
                <a:xfrm>
                  <a:off x="0" y="2883"/>
                  <a:ext cx="1022"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357" name="Group 52"/>
              <p:cNvGrpSpPr>
                <a:grpSpLocks/>
              </p:cNvGrpSpPr>
              <p:nvPr/>
            </p:nvGrpSpPr>
            <p:grpSpPr bwMode="auto">
              <a:xfrm>
                <a:off x="1022" y="2883"/>
                <a:ext cx="1814" cy="806"/>
                <a:chOff x="1022" y="2883"/>
                <a:chExt cx="1814" cy="806"/>
              </a:xfrm>
            </p:grpSpPr>
            <p:sp>
              <p:nvSpPr>
                <p:cNvPr id="14358" name="Rectangle 20"/>
                <p:cNvSpPr>
                  <a:spLocks noChangeArrowheads="1"/>
                </p:cNvSpPr>
                <p:nvPr/>
              </p:nvSpPr>
              <p:spPr bwMode="auto">
                <a:xfrm>
                  <a:off x="1065" y="2883"/>
                  <a:ext cx="1728"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GB" sz="2000" b="1"/>
                    <a:t>设置</a:t>
                  </a:r>
                  <a:r>
                    <a:rPr lang="en-GB" altLang="zh-CN" sz="2000" b="1"/>
                    <a:t>/</a:t>
                  </a:r>
                  <a:r>
                    <a:rPr lang="zh-CN" altLang="en-GB" sz="2000" b="1"/>
                    <a:t>取消输出格式，</a:t>
                  </a:r>
                  <a:r>
                    <a:rPr lang="en-GB" altLang="zh-CN" sz="2000" b="1"/>
                    <a:t>flags</a:t>
                  </a:r>
                  <a:r>
                    <a:rPr lang="zh-CN" altLang="en-GB" sz="2000" b="1"/>
                    <a:t>的取值可以是：</a:t>
                  </a:r>
                </a:p>
                <a:p>
                  <a:r>
                    <a:rPr lang="en-GB" altLang="zh-CN" sz="2000" b="1"/>
                    <a:t>ios::scientific</a:t>
                  </a:r>
                  <a:r>
                    <a:rPr lang="zh-CN" altLang="en-GB" sz="2000" b="1"/>
                    <a:t>（以指数形式显示浮点数），</a:t>
                  </a:r>
                </a:p>
                <a:p>
                  <a:r>
                    <a:rPr lang="en-GB" altLang="zh-CN" sz="2000" b="1"/>
                    <a:t>ios::fixed</a:t>
                  </a:r>
                  <a:r>
                    <a:rPr lang="zh-CN" altLang="en-GB" sz="2000" b="1"/>
                    <a:t>（以小数形式显示浮点数），等等</a:t>
                  </a:r>
                  <a:endParaRPr lang="zh-CN" altLang="en-US" sz="2000"/>
                </a:p>
              </p:txBody>
            </p:sp>
            <p:sp>
              <p:nvSpPr>
                <p:cNvPr id="14359" name="Rectangle 51"/>
                <p:cNvSpPr>
                  <a:spLocks noChangeArrowheads="1"/>
                </p:cNvSpPr>
                <p:nvPr/>
              </p:nvSpPr>
              <p:spPr bwMode="auto">
                <a:xfrm>
                  <a:off x="1022" y="2883"/>
                  <a:ext cx="1814"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4341" name="Rectangle 54"/>
            <p:cNvSpPr>
              <a:spLocks noChangeArrowheads="1"/>
            </p:cNvSpPr>
            <p:nvPr/>
          </p:nvSpPr>
          <p:spPr bwMode="auto">
            <a:xfrm>
              <a:off x="-3" y="343"/>
              <a:ext cx="2842" cy="3349"/>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endParaRPr lang="zh-CN" altLang="zh-CN" smtClean="0"/>
          </a:p>
        </p:txBody>
      </p:sp>
      <p:sp>
        <p:nvSpPr>
          <p:cNvPr id="97283" name="Rectangle 3"/>
          <p:cNvSpPr>
            <a:spLocks noGrp="1" noChangeArrowheads="1"/>
          </p:cNvSpPr>
          <p:nvPr>
            <p:ph idx="1"/>
          </p:nvPr>
        </p:nvSpPr>
        <p:spPr>
          <a:xfrm>
            <a:off x="179388" y="1600200"/>
            <a:ext cx="8507412" cy="4530725"/>
          </a:xfrm>
        </p:spPr>
        <p:txBody>
          <a:bodyPr/>
          <a:lstStyle/>
          <a:p>
            <a:pPr eaLnBrk="1" hangingPunct="1">
              <a:defRPr/>
            </a:pPr>
            <a:r>
              <a:rPr lang="zh-CN" altLang="en-GB" smtClean="0"/>
              <a:t>对于浮点数（</a:t>
            </a:r>
            <a:r>
              <a:rPr lang="en-GB" altLang="zh-CN" sz="2800" smtClean="0"/>
              <a:t>float</a:t>
            </a:r>
            <a:r>
              <a:rPr lang="zh-CN" altLang="en-GB" sz="2800" smtClean="0"/>
              <a:t>、</a:t>
            </a:r>
            <a:r>
              <a:rPr lang="en-GB" altLang="zh-CN" sz="2800" smtClean="0"/>
              <a:t>double</a:t>
            </a:r>
            <a:r>
              <a:rPr lang="zh-CN" altLang="en-GB" sz="2800" smtClean="0"/>
              <a:t>和</a:t>
            </a:r>
            <a:r>
              <a:rPr lang="en-GB" altLang="zh-CN" sz="2800" smtClean="0"/>
              <a:t>long double</a:t>
            </a:r>
            <a:r>
              <a:rPr lang="zh-CN" altLang="en-GB" smtClean="0"/>
              <a:t>）：</a:t>
            </a:r>
          </a:p>
          <a:p>
            <a:pPr lvl="1" eaLnBrk="1" hangingPunct="1">
              <a:defRPr/>
            </a:pPr>
            <a:r>
              <a:rPr lang="zh-CN" altLang="en-GB" smtClean="0"/>
              <a:t>当输出格式为</a:t>
            </a:r>
            <a:r>
              <a:rPr lang="en-GB" altLang="zh-CN" smtClean="0"/>
              <a:t>ios::scientific</a:t>
            </a:r>
            <a:r>
              <a:rPr lang="zh-CN" altLang="en-GB" smtClean="0"/>
              <a:t>或</a:t>
            </a:r>
            <a:r>
              <a:rPr lang="en-GB" altLang="zh-CN" smtClean="0"/>
              <a:t>ios::fixed</a:t>
            </a:r>
            <a:r>
              <a:rPr lang="zh-CN" altLang="en-GB" smtClean="0"/>
              <a:t>时，操纵符</a:t>
            </a:r>
            <a:r>
              <a:rPr lang="en-GB" altLang="zh-CN" smtClean="0"/>
              <a:t>setprecision</a:t>
            </a:r>
            <a:r>
              <a:rPr lang="zh-CN" altLang="en-GB" smtClean="0"/>
              <a:t>用于设置浮点数小数点后面的位数；</a:t>
            </a:r>
          </a:p>
          <a:p>
            <a:pPr lvl="1" eaLnBrk="1" hangingPunct="1">
              <a:defRPr/>
            </a:pPr>
            <a:r>
              <a:rPr lang="zh-CN" altLang="en-GB" smtClean="0"/>
              <a:t>当输出格式</a:t>
            </a:r>
            <a:r>
              <a:rPr lang="zh-CN" altLang="en-US" smtClean="0"/>
              <a:t>为自动方式（</a:t>
            </a:r>
            <a:r>
              <a:rPr lang="zh-CN" altLang="en-GB" smtClean="0"/>
              <a:t>既不为</a:t>
            </a:r>
            <a:r>
              <a:rPr lang="en-GB" altLang="zh-CN" smtClean="0"/>
              <a:t>ios::scientific</a:t>
            </a:r>
            <a:r>
              <a:rPr lang="zh-CN" altLang="en-GB" smtClean="0"/>
              <a:t>也不为</a:t>
            </a:r>
            <a:r>
              <a:rPr lang="en-GB" altLang="zh-CN" smtClean="0"/>
              <a:t>ios::fixed</a:t>
            </a:r>
            <a:r>
              <a:rPr lang="zh-CN" altLang="en-GB" smtClean="0"/>
              <a:t>，或两者都有</a:t>
            </a:r>
            <a:r>
              <a:rPr lang="zh-CN" altLang="en-US" smtClean="0"/>
              <a:t>）</a:t>
            </a:r>
            <a:r>
              <a:rPr lang="zh-CN" altLang="en-GB" smtClean="0"/>
              <a:t>时，操纵符</a:t>
            </a:r>
            <a:r>
              <a:rPr lang="en-GB" altLang="zh-CN" smtClean="0"/>
              <a:t>setprecision</a:t>
            </a:r>
            <a:r>
              <a:rPr lang="zh-CN" altLang="en-GB" smtClean="0"/>
              <a:t>用于设置浮点数有效数字的个数，这时的输出格式根据有效数字自动确定。</a:t>
            </a:r>
            <a:r>
              <a:rPr lang="zh-CN" altLang="en-US"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endParaRPr lang="zh-CN" altLang="zh-CN" smtClean="0"/>
          </a:p>
        </p:txBody>
      </p:sp>
      <p:sp>
        <p:nvSpPr>
          <p:cNvPr id="88067" name="Rectangle 3"/>
          <p:cNvSpPr>
            <a:spLocks noGrp="1" noChangeArrowheads="1"/>
          </p:cNvSpPr>
          <p:nvPr>
            <p:ph idx="1"/>
          </p:nvPr>
        </p:nvSpPr>
        <p:spPr>
          <a:xfrm>
            <a:off x="107950" y="1600200"/>
            <a:ext cx="8578850" cy="4530725"/>
          </a:xfrm>
        </p:spPr>
        <p:txBody>
          <a:bodyPr/>
          <a:lstStyle/>
          <a:p>
            <a:pPr eaLnBrk="1" hangingPunct="1">
              <a:defRPr/>
            </a:pPr>
            <a:r>
              <a:rPr lang="zh-CN" altLang="en-GB" sz="2800" smtClean="0"/>
              <a:t>除了通过插入操作符进行输出外，也可以用</a:t>
            </a:r>
            <a:r>
              <a:rPr lang="en-GB" altLang="zh-CN" sz="2800" smtClean="0"/>
              <a:t>ostream</a:t>
            </a:r>
            <a:r>
              <a:rPr lang="zh-CN" altLang="en-GB" sz="2800" smtClean="0"/>
              <a:t>类提供的一些基于字节流的操作来进行输出，例如：</a:t>
            </a:r>
          </a:p>
          <a:p>
            <a:pPr lvl="1" eaLnBrk="1" hangingPunct="1">
              <a:buFontTx/>
              <a:buNone/>
              <a:defRPr/>
            </a:pPr>
            <a:endParaRPr lang="en-GB" altLang="zh-CN" sz="2400" smtClean="0"/>
          </a:p>
          <a:p>
            <a:pPr lvl="1" eaLnBrk="1" hangingPunct="1">
              <a:buFontTx/>
              <a:buNone/>
              <a:defRPr/>
            </a:pPr>
            <a:r>
              <a:rPr lang="en-GB" altLang="zh-CN" sz="2400" smtClean="0"/>
              <a:t>//</a:t>
            </a:r>
            <a:r>
              <a:rPr lang="zh-CN" altLang="en-GB" sz="2400" smtClean="0"/>
              <a:t>输出一个字符。</a:t>
            </a:r>
          </a:p>
          <a:p>
            <a:pPr lvl="1" eaLnBrk="1" hangingPunct="1">
              <a:buFontTx/>
              <a:buNone/>
              <a:defRPr/>
            </a:pPr>
            <a:r>
              <a:rPr lang="en-GB" altLang="zh-CN" sz="2400" smtClean="0"/>
              <a:t>ostream&amp; ostream::put(char ch); </a:t>
            </a:r>
          </a:p>
          <a:p>
            <a:pPr lvl="1" eaLnBrk="1" hangingPunct="1">
              <a:buFontTx/>
              <a:buNone/>
              <a:defRPr/>
            </a:pPr>
            <a:endParaRPr lang="en-GB" altLang="zh-CN" sz="2400" smtClean="0"/>
          </a:p>
          <a:p>
            <a:pPr lvl="1" eaLnBrk="1" hangingPunct="1">
              <a:buFontTx/>
              <a:buNone/>
              <a:defRPr/>
            </a:pPr>
            <a:r>
              <a:rPr lang="en-GB" altLang="zh-CN" sz="2400" smtClean="0"/>
              <a:t>//</a:t>
            </a:r>
            <a:r>
              <a:rPr lang="zh-CN" altLang="en-GB" sz="2400" smtClean="0"/>
              <a:t>输出</a:t>
            </a:r>
            <a:r>
              <a:rPr lang="en-GB" altLang="zh-CN" sz="2400" smtClean="0"/>
              <a:t>p</a:t>
            </a:r>
            <a:r>
              <a:rPr lang="zh-CN" altLang="en-GB" sz="2400" smtClean="0"/>
              <a:t>所指向的内存空间中</a:t>
            </a:r>
            <a:r>
              <a:rPr lang="en-GB" altLang="zh-CN" sz="2400" smtClean="0"/>
              <a:t>count</a:t>
            </a:r>
            <a:r>
              <a:rPr lang="zh-CN" altLang="en-GB" sz="2400" smtClean="0"/>
              <a:t>个字节。</a:t>
            </a:r>
          </a:p>
          <a:p>
            <a:pPr lvl="1" eaLnBrk="1" hangingPunct="1">
              <a:buFontTx/>
              <a:buNone/>
              <a:defRPr/>
            </a:pPr>
            <a:r>
              <a:rPr lang="en-GB" altLang="zh-CN" sz="2400" smtClean="0"/>
              <a:t>ostream&amp; ostream::write(const char *p,int count); </a:t>
            </a:r>
            <a:endParaRPr lang="en-US" altLang="zh-CN"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30213"/>
            <a:ext cx="8229600" cy="712787"/>
          </a:xfrm>
        </p:spPr>
        <p:txBody>
          <a:bodyPr/>
          <a:lstStyle/>
          <a:p>
            <a:pPr eaLnBrk="1" hangingPunct="1">
              <a:defRPr/>
            </a:pPr>
            <a:r>
              <a:rPr lang="zh-CN" altLang="en-GB" smtClean="0">
                <a:latin typeface="Times New Roman" pitchFamily="18" charset="0"/>
              </a:rPr>
              <a:t>控制台输入</a:t>
            </a:r>
            <a:endParaRPr lang="zh-CN" altLang="en-US" smtClean="0"/>
          </a:p>
        </p:txBody>
      </p:sp>
      <p:sp>
        <p:nvSpPr>
          <p:cNvPr id="21507" name="Rectangle 3"/>
          <p:cNvSpPr>
            <a:spLocks noGrp="1" noChangeArrowheads="1"/>
          </p:cNvSpPr>
          <p:nvPr>
            <p:ph idx="1"/>
          </p:nvPr>
        </p:nvSpPr>
        <p:spPr>
          <a:xfrm>
            <a:off x="457200" y="1524000"/>
            <a:ext cx="8229600" cy="4606925"/>
          </a:xfrm>
        </p:spPr>
        <p:txBody>
          <a:bodyPr/>
          <a:lstStyle/>
          <a:p>
            <a:pPr lvl="1" eaLnBrk="1" hangingPunct="1">
              <a:buFontTx/>
              <a:buNone/>
              <a:defRPr/>
            </a:pPr>
            <a:r>
              <a:rPr lang="en-US" altLang="zh-CN" sz="2400" smtClean="0">
                <a:cs typeface="Courier New" pitchFamily="49" charset="0"/>
              </a:rPr>
              <a:t>#include &lt;iostream&gt;</a:t>
            </a:r>
          </a:p>
          <a:p>
            <a:pPr lvl="1" eaLnBrk="1" hangingPunct="1">
              <a:buFontTx/>
              <a:buNone/>
              <a:defRPr/>
            </a:pPr>
            <a:r>
              <a:rPr lang="en-US" altLang="zh-CN" sz="2400" smtClean="0">
                <a:cs typeface="Courier New" pitchFamily="49" charset="0"/>
              </a:rPr>
              <a:t>using namespace std;</a:t>
            </a:r>
          </a:p>
          <a:p>
            <a:pPr lvl="1" eaLnBrk="1" hangingPunct="1">
              <a:buFontTx/>
              <a:buNone/>
              <a:defRPr/>
            </a:pPr>
            <a:r>
              <a:rPr lang="fr-FR" altLang="zh-CN" sz="2400" smtClean="0">
                <a:cs typeface="Courier New" pitchFamily="49" charset="0"/>
              </a:rPr>
              <a:t>......</a:t>
            </a:r>
            <a:endParaRPr lang="en-US" altLang="zh-CN" sz="2400" smtClean="0">
              <a:cs typeface="Courier New" pitchFamily="49" charset="0"/>
            </a:endParaRPr>
          </a:p>
          <a:p>
            <a:pPr lvl="1" eaLnBrk="1" hangingPunct="1">
              <a:buFontTx/>
              <a:buNone/>
              <a:defRPr/>
            </a:pPr>
            <a:r>
              <a:rPr lang="fr-FR" altLang="zh-CN" sz="2400" smtClean="0">
                <a:cs typeface="Courier New" pitchFamily="49" charset="0"/>
              </a:rPr>
              <a:t>int x;</a:t>
            </a:r>
            <a:endParaRPr lang="en-US" altLang="zh-CN" sz="2400" smtClean="0">
              <a:cs typeface="Courier New" pitchFamily="49" charset="0"/>
            </a:endParaRPr>
          </a:p>
          <a:p>
            <a:pPr lvl="1" eaLnBrk="1" hangingPunct="1">
              <a:buFontTx/>
              <a:buNone/>
              <a:defRPr/>
            </a:pPr>
            <a:r>
              <a:rPr lang="fr-FR" altLang="zh-CN" sz="2400" smtClean="0">
                <a:cs typeface="Courier New" pitchFamily="49" charset="0"/>
              </a:rPr>
              <a:t>double y;</a:t>
            </a:r>
            <a:endParaRPr lang="en-US" altLang="zh-CN" sz="2400" smtClean="0">
              <a:cs typeface="Courier New" pitchFamily="49" charset="0"/>
            </a:endParaRPr>
          </a:p>
          <a:p>
            <a:pPr lvl="1" eaLnBrk="1" hangingPunct="1">
              <a:buFontTx/>
              <a:buNone/>
              <a:defRPr/>
            </a:pPr>
            <a:r>
              <a:rPr lang="fr-FR" altLang="zh-CN" sz="2400" smtClean="0">
                <a:cs typeface="Courier New" pitchFamily="49" charset="0"/>
              </a:rPr>
              <a:t>char str[10];</a:t>
            </a:r>
            <a:endParaRPr lang="en-US" altLang="zh-CN" sz="2400" smtClean="0">
              <a:cs typeface="Courier New" pitchFamily="49" charset="0"/>
            </a:endParaRPr>
          </a:p>
          <a:p>
            <a:pPr lvl="1" eaLnBrk="1" hangingPunct="1">
              <a:buFontTx/>
              <a:buNone/>
              <a:defRPr/>
            </a:pPr>
            <a:r>
              <a:rPr lang="fr-FR" altLang="zh-CN" sz="2400" smtClean="0">
                <a:cs typeface="Courier New" pitchFamily="49" charset="0"/>
              </a:rPr>
              <a:t>cin &gt;&gt; x; cin &gt;&gt; y; cin &gt;&gt; str;</a:t>
            </a:r>
          </a:p>
          <a:p>
            <a:pPr lvl="1" eaLnBrk="1" hangingPunct="1">
              <a:buFontTx/>
              <a:buNone/>
              <a:defRPr/>
            </a:pPr>
            <a:r>
              <a:rPr lang="zh-CN" altLang="fr-FR" sz="2400" smtClean="0">
                <a:cs typeface="Courier New" pitchFamily="49" charset="0"/>
              </a:rPr>
              <a:t>或者</a:t>
            </a:r>
            <a:endParaRPr lang="zh-CN" altLang="en-US" sz="2400" smtClean="0">
              <a:cs typeface="Courier New" pitchFamily="49" charset="0"/>
            </a:endParaRPr>
          </a:p>
          <a:p>
            <a:pPr lvl="1" eaLnBrk="1" hangingPunct="1">
              <a:buFontTx/>
              <a:buNone/>
              <a:defRPr/>
            </a:pPr>
            <a:r>
              <a:rPr lang="en-GB" altLang="zh-CN" sz="2400" smtClean="0">
                <a:cs typeface="Courier New" pitchFamily="49" charset="0"/>
              </a:rPr>
              <a:t>cin &gt;&gt; x &gt;&gt; y &gt;&gt; str;</a:t>
            </a:r>
            <a:endParaRPr lang="en-US" altLang="zh-CN" sz="2400" smtClean="0">
              <a:cs typeface="Courier New" pitchFamily="49" charset="0"/>
            </a:endParaRPr>
          </a:p>
          <a:p>
            <a:pPr eaLnBrk="1" hangingPunct="1">
              <a:defRPr/>
            </a:pPr>
            <a:r>
              <a:rPr lang="zh-CN" altLang="en-GB" sz="2800" smtClean="0"/>
              <a:t>在输入时，各个数据之间用</a:t>
            </a:r>
            <a:r>
              <a:rPr lang="zh-CN" altLang="en-GB" sz="2800" smtClean="0">
                <a:solidFill>
                  <a:schemeClr val="folHlink"/>
                </a:solidFill>
              </a:rPr>
              <a:t>空白符</a:t>
            </a:r>
            <a:r>
              <a:rPr lang="zh-CN" altLang="en-GB" sz="2800" smtClean="0"/>
              <a:t>分开。</a:t>
            </a:r>
            <a:r>
              <a:rPr lang="zh-CN" altLang="en-US" sz="280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250825" y="549275"/>
            <a:ext cx="8686800" cy="6192838"/>
          </a:xfrm>
        </p:spPr>
        <p:txBody>
          <a:bodyPr/>
          <a:lstStyle/>
          <a:p>
            <a:pPr eaLnBrk="1" hangingPunct="1">
              <a:defRPr/>
            </a:pPr>
            <a:r>
              <a:rPr lang="zh-CN" altLang="en-GB" sz="2800" smtClean="0"/>
              <a:t>可以通过一些操纵符来控制输入的行为，例如</a:t>
            </a:r>
            <a:r>
              <a:rPr lang="en-GB" altLang="zh-CN" sz="2800" smtClean="0"/>
              <a:t>:</a:t>
            </a:r>
          </a:p>
          <a:p>
            <a:pPr lvl="1" eaLnBrk="1" hangingPunct="1">
              <a:buFontTx/>
              <a:buNone/>
              <a:defRPr/>
            </a:pPr>
            <a:r>
              <a:rPr lang="en-GB" altLang="zh-CN" sz="2400" smtClean="0"/>
              <a:t>char str[10];</a:t>
            </a:r>
          </a:p>
          <a:p>
            <a:pPr lvl="1" eaLnBrk="1" hangingPunct="1">
              <a:buFontTx/>
              <a:buNone/>
              <a:defRPr/>
            </a:pPr>
            <a:r>
              <a:rPr lang="en-GB" altLang="zh-CN" sz="2400" smtClean="0"/>
              <a:t>cin &gt;&gt; </a:t>
            </a:r>
            <a:r>
              <a:rPr lang="en-GB" altLang="zh-CN" sz="2400" smtClean="0">
                <a:solidFill>
                  <a:srgbClr val="FFC000"/>
                </a:solidFill>
              </a:rPr>
              <a:t>setw</a:t>
            </a:r>
            <a:r>
              <a:rPr lang="en-GB" altLang="zh-CN" sz="2400" smtClean="0"/>
              <a:t>(10) &gt;&gt; str; //</a:t>
            </a:r>
            <a:r>
              <a:rPr lang="zh-CN" altLang="en-GB" sz="2400" smtClean="0"/>
              <a:t>把输入的前</a:t>
            </a:r>
            <a:r>
              <a:rPr lang="en-GB" altLang="zh-CN" sz="2400" smtClean="0"/>
              <a:t>9</a:t>
            </a:r>
            <a:r>
              <a:rPr lang="zh-CN" altLang="en-GB" sz="2400" smtClean="0"/>
              <a:t>个字符和一个</a:t>
            </a:r>
            <a:r>
              <a:rPr lang="en-GB" altLang="zh-CN" sz="2400" smtClean="0"/>
              <a:t>'\0'</a:t>
            </a:r>
            <a:r>
              <a:rPr lang="zh-CN" altLang="en-GB" sz="2400" smtClean="0"/>
              <a:t>放入</a:t>
            </a:r>
            <a:r>
              <a:rPr lang="en-GB" altLang="zh-CN" sz="2400" smtClean="0"/>
              <a:t>str</a:t>
            </a:r>
            <a:r>
              <a:rPr lang="zh-CN" altLang="en-GB" sz="2400" smtClean="0"/>
              <a:t>中。</a:t>
            </a:r>
          </a:p>
          <a:p>
            <a:pPr eaLnBrk="1" hangingPunct="1">
              <a:defRPr/>
            </a:pPr>
            <a:r>
              <a:rPr lang="zh-CN" altLang="en-GB" sz="2800" smtClean="0"/>
              <a:t>除了抽取操作符</a:t>
            </a:r>
            <a:r>
              <a:rPr lang="zh-CN" altLang="en-GB" sz="2800" smtClean="0">
                <a:latin typeface="Arial"/>
              </a:rPr>
              <a:t>“</a:t>
            </a:r>
            <a:r>
              <a:rPr lang="en-GB" altLang="zh-CN" sz="2800" smtClean="0"/>
              <a:t>&gt;&gt;</a:t>
            </a:r>
            <a:r>
              <a:rPr lang="en-GB" altLang="zh-CN" sz="2800" smtClean="0">
                <a:latin typeface="Arial"/>
              </a:rPr>
              <a:t>”</a:t>
            </a:r>
            <a:r>
              <a:rPr lang="zh-CN" altLang="en-GB" sz="2800" smtClean="0"/>
              <a:t>外，还可以使用</a:t>
            </a:r>
            <a:r>
              <a:rPr lang="en-GB" altLang="zh-CN" sz="2800" smtClean="0"/>
              <a:t>istream</a:t>
            </a:r>
            <a:r>
              <a:rPr lang="zh-CN" altLang="en-GB" sz="2800" smtClean="0"/>
              <a:t>类的基于字节流的成员函数来进行输入，例如：</a:t>
            </a:r>
          </a:p>
          <a:p>
            <a:pPr lvl="1" eaLnBrk="1" hangingPunct="1">
              <a:buFontTx/>
              <a:buNone/>
              <a:defRPr/>
            </a:pPr>
            <a:r>
              <a:rPr lang="en-GB" altLang="zh-CN" sz="2400" smtClean="0"/>
              <a:t>//</a:t>
            </a:r>
            <a:r>
              <a:rPr lang="zh-CN" altLang="en-GB" sz="2400" smtClean="0"/>
              <a:t>输入一个字符。</a:t>
            </a:r>
          </a:p>
          <a:p>
            <a:pPr lvl="1" eaLnBrk="1" hangingPunct="1">
              <a:buFontTx/>
              <a:buNone/>
              <a:defRPr/>
            </a:pPr>
            <a:r>
              <a:rPr lang="en-GB" altLang="zh-CN" sz="2400" smtClean="0"/>
              <a:t>istream::</a:t>
            </a:r>
            <a:r>
              <a:rPr lang="en-GB" altLang="zh-CN" sz="2400" smtClean="0">
                <a:solidFill>
                  <a:srgbClr val="FFC000"/>
                </a:solidFill>
              </a:rPr>
              <a:t>get</a:t>
            </a:r>
            <a:r>
              <a:rPr lang="en-GB" altLang="zh-CN" sz="2400" smtClean="0"/>
              <a:t>(char &amp;ch); </a:t>
            </a:r>
          </a:p>
          <a:p>
            <a:pPr lvl="1" eaLnBrk="1" hangingPunct="1">
              <a:buFontTx/>
              <a:buNone/>
              <a:defRPr/>
            </a:pPr>
            <a:r>
              <a:rPr lang="en-GB" altLang="zh-CN" sz="2400" smtClean="0"/>
              <a:t>//</a:t>
            </a:r>
            <a:r>
              <a:rPr lang="zh-CN" altLang="en-GB" sz="2400" smtClean="0"/>
              <a:t>输入一个字符串直到输入了</a:t>
            </a:r>
            <a:r>
              <a:rPr lang="en-GB" altLang="zh-CN" sz="2400" smtClean="0"/>
              <a:t>count-1</a:t>
            </a:r>
            <a:r>
              <a:rPr lang="zh-CN" altLang="en-GB" sz="2400" smtClean="0"/>
              <a:t>个字符或遇到</a:t>
            </a:r>
          </a:p>
          <a:p>
            <a:pPr lvl="1" eaLnBrk="1" hangingPunct="1">
              <a:buFontTx/>
              <a:buNone/>
              <a:defRPr/>
            </a:pPr>
            <a:r>
              <a:rPr lang="en-GB" altLang="zh-CN" sz="2400" smtClean="0"/>
              <a:t>//delim</a:t>
            </a:r>
            <a:r>
              <a:rPr lang="zh-CN" altLang="en-GB" sz="2400" smtClean="0"/>
              <a:t>指定的字符为止，并自动加上一个</a:t>
            </a:r>
            <a:r>
              <a:rPr lang="en-GB" altLang="zh-CN" sz="2400" smtClean="0"/>
              <a:t>'\0'</a:t>
            </a:r>
            <a:r>
              <a:rPr lang="zh-CN" altLang="en-GB" sz="2400" smtClean="0"/>
              <a:t>字符。</a:t>
            </a:r>
          </a:p>
          <a:p>
            <a:pPr lvl="1" eaLnBrk="1" hangingPunct="1">
              <a:buFontTx/>
              <a:buNone/>
              <a:defRPr/>
            </a:pPr>
            <a:r>
              <a:rPr lang="en-GB" altLang="zh-CN" sz="2400" smtClean="0"/>
              <a:t>istream::</a:t>
            </a:r>
            <a:r>
              <a:rPr lang="en-GB" altLang="zh-CN" sz="2400" smtClean="0">
                <a:solidFill>
                  <a:srgbClr val="FFC000"/>
                </a:solidFill>
              </a:rPr>
              <a:t>getline</a:t>
            </a:r>
            <a:r>
              <a:rPr lang="en-GB" altLang="zh-CN" sz="2400" smtClean="0"/>
              <a:t>(char *p, int count, char delim=</a:t>
            </a:r>
            <a:r>
              <a:rPr lang="en-GB" altLang="zh-CN" sz="2400" smtClean="0">
                <a:latin typeface="Arial"/>
              </a:rPr>
              <a:t>’</a:t>
            </a:r>
            <a:r>
              <a:rPr lang="en-GB" altLang="zh-CN" sz="2400" smtClean="0"/>
              <a:t>\n</a:t>
            </a:r>
            <a:r>
              <a:rPr lang="en-GB" altLang="zh-CN" sz="2400" smtClean="0">
                <a:latin typeface="Arial"/>
              </a:rPr>
              <a:t>’</a:t>
            </a:r>
            <a:r>
              <a:rPr lang="en-GB" altLang="zh-CN" sz="2400" smtClean="0"/>
              <a:t>); </a:t>
            </a:r>
          </a:p>
          <a:p>
            <a:pPr lvl="1" eaLnBrk="1" hangingPunct="1">
              <a:buFontTx/>
              <a:buNone/>
              <a:defRPr/>
            </a:pPr>
            <a:r>
              <a:rPr lang="en-GB" altLang="zh-CN" sz="2400" smtClean="0"/>
              <a:t>//</a:t>
            </a:r>
            <a:r>
              <a:rPr lang="zh-CN" altLang="en-GB" sz="2400" smtClean="0"/>
              <a:t>读入</a:t>
            </a:r>
            <a:r>
              <a:rPr lang="en-GB" altLang="zh-CN" sz="2400" smtClean="0"/>
              <a:t>count</a:t>
            </a:r>
            <a:r>
              <a:rPr lang="zh-CN" altLang="en-GB" sz="2400" smtClean="0"/>
              <a:t>个字符至</a:t>
            </a:r>
            <a:r>
              <a:rPr lang="en-GB" altLang="zh-CN" sz="2400" smtClean="0"/>
              <a:t>p</a:t>
            </a:r>
            <a:r>
              <a:rPr lang="zh-CN" altLang="en-GB" sz="2400" smtClean="0"/>
              <a:t>所指向的内存空间中。</a:t>
            </a:r>
          </a:p>
          <a:p>
            <a:pPr lvl="1" eaLnBrk="1" hangingPunct="1">
              <a:buFontTx/>
              <a:buNone/>
              <a:defRPr/>
            </a:pPr>
            <a:r>
              <a:rPr lang="en-GB" altLang="zh-CN" sz="2400" smtClean="0"/>
              <a:t>istream::</a:t>
            </a:r>
            <a:r>
              <a:rPr lang="en-GB" altLang="zh-CN" sz="2400" smtClean="0">
                <a:solidFill>
                  <a:srgbClr val="FFC000"/>
                </a:solidFill>
              </a:rPr>
              <a:t>read</a:t>
            </a:r>
            <a:r>
              <a:rPr lang="en-GB" altLang="zh-CN" sz="2400" smtClean="0"/>
              <a:t>(char *p,int count);</a:t>
            </a:r>
            <a:endParaRPr lang="en-US" altLang="zh-CN"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zh-CN" altLang="en-GB" sz="3600" smtClean="0"/>
              <a:t>输入</a:t>
            </a:r>
            <a:r>
              <a:rPr lang="en-GB" altLang="zh-CN" sz="3600" smtClean="0"/>
              <a:t>/</a:t>
            </a:r>
            <a:r>
              <a:rPr lang="zh-CN" altLang="en-GB" sz="3600" smtClean="0"/>
              <a:t>输出操作符“</a:t>
            </a:r>
            <a:r>
              <a:rPr lang="en-GB" altLang="zh-CN" sz="3600" smtClean="0"/>
              <a:t>&gt;&gt;”</a:t>
            </a:r>
            <a:r>
              <a:rPr lang="zh-CN" altLang="en-GB" sz="3600" smtClean="0"/>
              <a:t>和“</a:t>
            </a:r>
            <a:r>
              <a:rPr lang="en-GB" altLang="zh-CN" sz="3600" smtClean="0"/>
              <a:t>&lt;&lt;”</a:t>
            </a:r>
            <a:r>
              <a:rPr lang="zh-CN" altLang="en-GB" sz="3600" smtClean="0"/>
              <a:t>的重载</a:t>
            </a:r>
            <a:r>
              <a:rPr lang="zh-CN" altLang="en-US" sz="3600" smtClean="0"/>
              <a:t> </a:t>
            </a:r>
          </a:p>
        </p:txBody>
      </p:sp>
      <p:sp>
        <p:nvSpPr>
          <p:cNvPr id="90115" name="Rectangle 3"/>
          <p:cNvSpPr>
            <a:spLocks noGrp="1" noChangeArrowheads="1"/>
          </p:cNvSpPr>
          <p:nvPr>
            <p:ph idx="1"/>
          </p:nvPr>
        </p:nvSpPr>
        <p:spPr/>
        <p:txBody>
          <a:bodyPr/>
          <a:lstStyle/>
          <a:p>
            <a:pPr eaLnBrk="1" hangingPunct="1">
              <a:defRPr/>
            </a:pPr>
            <a:r>
              <a:rPr lang="zh-CN" altLang="en-GB" smtClean="0"/>
              <a:t>为了能用抽取操作符</a:t>
            </a:r>
            <a:r>
              <a:rPr lang="zh-CN" altLang="en-GB" smtClean="0">
                <a:latin typeface="Arial"/>
              </a:rPr>
              <a:t>“</a:t>
            </a:r>
            <a:r>
              <a:rPr lang="en-GB" altLang="zh-CN" smtClean="0"/>
              <a:t>&gt;&gt;</a:t>
            </a:r>
            <a:r>
              <a:rPr lang="en-GB" altLang="zh-CN" smtClean="0">
                <a:latin typeface="Arial"/>
              </a:rPr>
              <a:t>”</a:t>
            </a:r>
            <a:r>
              <a:rPr lang="zh-CN" altLang="en-GB" smtClean="0"/>
              <a:t>和插入操作符</a:t>
            </a:r>
            <a:r>
              <a:rPr lang="zh-CN" altLang="en-GB" smtClean="0">
                <a:latin typeface="Arial"/>
              </a:rPr>
              <a:t>“</a:t>
            </a:r>
            <a:r>
              <a:rPr lang="en-GB" altLang="zh-CN" smtClean="0"/>
              <a:t>&lt;&lt;</a:t>
            </a:r>
            <a:r>
              <a:rPr lang="en-GB" altLang="zh-CN" smtClean="0">
                <a:latin typeface="Arial"/>
              </a:rPr>
              <a:t>”</a:t>
            </a:r>
            <a:r>
              <a:rPr lang="zh-CN" altLang="en-GB" smtClean="0"/>
              <a:t>对自定义类的对象进行输入</a:t>
            </a:r>
            <a:r>
              <a:rPr lang="en-GB" altLang="zh-CN" smtClean="0"/>
              <a:t>/</a:t>
            </a:r>
            <a:r>
              <a:rPr lang="zh-CN" altLang="en-GB" smtClean="0"/>
              <a:t>输出操作，就需要针对自定义的类重载插入操作符</a:t>
            </a:r>
            <a:r>
              <a:rPr lang="zh-CN" altLang="en-GB" smtClean="0">
                <a:latin typeface="Arial"/>
              </a:rPr>
              <a:t>“</a:t>
            </a:r>
            <a:r>
              <a:rPr lang="en-GB" altLang="zh-CN" smtClean="0"/>
              <a:t>&lt;&lt;</a:t>
            </a:r>
            <a:r>
              <a:rPr lang="en-GB" altLang="zh-CN" smtClean="0">
                <a:latin typeface="Arial"/>
              </a:rPr>
              <a:t>”</a:t>
            </a:r>
            <a:r>
              <a:rPr lang="zh-CN" altLang="en-GB" smtClean="0"/>
              <a:t>和抽取操作符</a:t>
            </a:r>
            <a:r>
              <a:rPr lang="zh-CN" altLang="en-GB" smtClean="0">
                <a:latin typeface="Arial"/>
              </a:rPr>
              <a:t>“</a:t>
            </a:r>
            <a:r>
              <a:rPr lang="en-GB" altLang="zh-CN" smtClean="0"/>
              <a:t>&gt;&gt;</a:t>
            </a:r>
            <a:r>
              <a:rPr lang="en-GB" altLang="zh-CN" smtClean="0">
                <a:latin typeface="Arial"/>
              </a:rPr>
              <a:t>”</a:t>
            </a:r>
            <a:r>
              <a:rPr lang="zh-CN" altLang="en-GB" smtClean="0"/>
              <a:t>。</a:t>
            </a:r>
            <a:r>
              <a:rPr lang="zh-CN" altLang="en-US" smtClean="0"/>
              <a:t> </a:t>
            </a:r>
          </a:p>
          <a:p>
            <a:pPr eaLnBrk="1" hangingPunct="1">
              <a:defRPr/>
            </a:pPr>
            <a:r>
              <a:rPr lang="zh-CN" altLang="en-US" smtClean="0"/>
              <a:t>对</a:t>
            </a:r>
            <a:r>
              <a:rPr lang="zh-CN" altLang="en-GB" smtClean="0"/>
              <a:t>自定义的类重载插入操作符</a:t>
            </a:r>
            <a:r>
              <a:rPr lang="zh-CN" altLang="en-GB" smtClean="0">
                <a:latin typeface="Arial"/>
              </a:rPr>
              <a:t>“</a:t>
            </a:r>
            <a:r>
              <a:rPr lang="en-GB" altLang="zh-CN" smtClean="0"/>
              <a:t>&lt;&lt;</a:t>
            </a:r>
            <a:r>
              <a:rPr lang="en-GB" altLang="zh-CN" smtClean="0">
                <a:latin typeface="Arial"/>
              </a:rPr>
              <a:t>”</a:t>
            </a:r>
            <a:r>
              <a:rPr lang="zh-CN" altLang="en-GB" smtClean="0"/>
              <a:t>和抽取操作符</a:t>
            </a:r>
            <a:r>
              <a:rPr lang="zh-CN" altLang="en-GB" smtClean="0">
                <a:latin typeface="Arial"/>
              </a:rPr>
              <a:t>“</a:t>
            </a:r>
            <a:r>
              <a:rPr lang="en-GB" altLang="zh-CN" smtClean="0"/>
              <a:t>&gt;&gt;</a:t>
            </a:r>
            <a:r>
              <a:rPr lang="en-GB" altLang="zh-CN" smtClean="0">
                <a:latin typeface="Arial"/>
              </a:rPr>
              <a:t>”</a:t>
            </a:r>
            <a:r>
              <a:rPr lang="zh-CN" altLang="en-GB" smtClean="0"/>
              <a:t>时，须作为全局函数来重载。</a:t>
            </a:r>
            <a:r>
              <a:rPr lang="zh-CN" altLang="en-US" smtClean="0"/>
              <a:t>（</a:t>
            </a:r>
            <a:r>
              <a:rPr lang="zh-CN" altLang="en-US" smtClean="0">
                <a:solidFill>
                  <a:srgbClr val="FFC000"/>
                </a:solidFill>
              </a:rPr>
              <a:t>为什么？</a:t>
            </a:r>
            <a:r>
              <a:rPr lang="zh-CN" altLang="en-US"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zh-CN" altLang="en-GB" smtClean="0"/>
              <a:t>插入操作符“</a:t>
            </a:r>
            <a:r>
              <a:rPr lang="en-GB" altLang="zh-CN" smtClean="0"/>
              <a:t>&lt;&lt;”</a:t>
            </a:r>
            <a:r>
              <a:rPr lang="zh-CN" altLang="en-GB" smtClean="0"/>
              <a:t>的重载</a:t>
            </a:r>
            <a:r>
              <a:rPr lang="zh-CN" altLang="en-US" smtClean="0"/>
              <a:t> </a:t>
            </a:r>
          </a:p>
        </p:txBody>
      </p:sp>
      <p:sp>
        <p:nvSpPr>
          <p:cNvPr id="91139" name="Rectangle 3"/>
          <p:cNvSpPr>
            <a:spLocks noGrp="1" noChangeArrowheads="1"/>
          </p:cNvSpPr>
          <p:nvPr>
            <p:ph idx="1"/>
          </p:nvPr>
        </p:nvSpPr>
        <p:spPr>
          <a:xfrm>
            <a:off x="457200" y="1600200"/>
            <a:ext cx="8218488" cy="5257800"/>
          </a:xfrm>
        </p:spPr>
        <p:txBody>
          <a:bodyPr/>
          <a:lstStyle/>
          <a:p>
            <a:pPr defTabSz="614363" eaLnBrk="1" hangingPunct="1">
              <a:lnSpc>
                <a:spcPct val="80000"/>
              </a:lnSpc>
              <a:buFont typeface="Wingdings" pitchFamily="2" charset="2"/>
              <a:buNone/>
              <a:defRPr/>
            </a:pPr>
            <a:r>
              <a:rPr lang="en-GB" altLang="zh-CN" sz="2400" smtClean="0"/>
              <a:t>class A</a:t>
            </a:r>
          </a:p>
          <a:p>
            <a:pPr defTabSz="614363" eaLnBrk="1" hangingPunct="1">
              <a:lnSpc>
                <a:spcPct val="80000"/>
              </a:lnSpc>
              <a:buFont typeface="Wingdings" pitchFamily="2" charset="2"/>
              <a:buNone/>
              <a:defRPr/>
            </a:pPr>
            <a:r>
              <a:rPr lang="en-GB" altLang="zh-CN" sz="2400" smtClean="0"/>
              <a:t>{		int x,y;</a:t>
            </a:r>
          </a:p>
          <a:p>
            <a:pPr defTabSz="614363" eaLnBrk="1" hangingPunct="1">
              <a:lnSpc>
                <a:spcPct val="80000"/>
              </a:lnSpc>
              <a:buFont typeface="Wingdings" pitchFamily="2" charset="2"/>
              <a:buNone/>
              <a:defRPr/>
            </a:pPr>
            <a:r>
              <a:rPr lang="en-GB" altLang="zh-CN" sz="2400" smtClean="0"/>
              <a:t>	public:</a:t>
            </a:r>
          </a:p>
          <a:p>
            <a:pPr defTabSz="614363" eaLnBrk="1" hangingPunct="1">
              <a:lnSpc>
                <a:spcPct val="80000"/>
              </a:lnSpc>
              <a:buFont typeface="Wingdings" pitchFamily="2" charset="2"/>
              <a:buNone/>
              <a:defRPr/>
            </a:pPr>
            <a:r>
              <a:rPr lang="en-GB" altLang="zh-CN" sz="2400" smtClean="0"/>
              <a:t>		......</a:t>
            </a:r>
          </a:p>
          <a:p>
            <a:pPr defTabSz="614363" eaLnBrk="1" hangingPunct="1">
              <a:lnSpc>
                <a:spcPct val="80000"/>
              </a:lnSpc>
              <a:buFont typeface="Wingdings" pitchFamily="2" charset="2"/>
              <a:buNone/>
              <a:defRPr/>
            </a:pPr>
            <a:r>
              <a:rPr lang="en-GB" altLang="zh-CN" sz="2400" smtClean="0"/>
              <a:t>	friend ostream&amp; operator &lt;&lt; (ostream&amp; out, </a:t>
            </a:r>
          </a:p>
          <a:p>
            <a:pPr defTabSz="614363" eaLnBrk="1" hangingPunct="1">
              <a:lnSpc>
                <a:spcPct val="80000"/>
              </a:lnSpc>
              <a:buFont typeface="Wingdings" pitchFamily="2" charset="2"/>
              <a:buNone/>
              <a:defRPr/>
            </a:pPr>
            <a:r>
              <a:rPr lang="en-GB" altLang="zh-CN" sz="2400" smtClean="0"/>
              <a:t>								       const A &amp;a)</a:t>
            </a:r>
            <a:r>
              <a:rPr lang="zh-CN" altLang="en-GB" sz="2400" smtClean="0"/>
              <a:t>；</a:t>
            </a:r>
          </a:p>
          <a:p>
            <a:pPr defTabSz="614363" eaLnBrk="1" hangingPunct="1">
              <a:lnSpc>
                <a:spcPct val="80000"/>
              </a:lnSpc>
              <a:buFont typeface="Wingdings" pitchFamily="2" charset="2"/>
              <a:buNone/>
              <a:defRPr/>
            </a:pPr>
            <a:r>
              <a:rPr lang="en-GB" altLang="zh-CN" sz="2400" smtClean="0"/>
              <a:t>};</a:t>
            </a:r>
          </a:p>
          <a:p>
            <a:pPr defTabSz="614363" eaLnBrk="1" hangingPunct="1">
              <a:lnSpc>
                <a:spcPct val="80000"/>
              </a:lnSpc>
              <a:buFont typeface="Wingdings" pitchFamily="2" charset="2"/>
              <a:buNone/>
              <a:defRPr/>
            </a:pPr>
            <a:r>
              <a:rPr lang="en-GB" altLang="zh-CN" sz="2400" smtClean="0">
                <a:solidFill>
                  <a:schemeClr val="folHlink"/>
                </a:solidFill>
              </a:rPr>
              <a:t>ostream&amp;</a:t>
            </a:r>
            <a:r>
              <a:rPr lang="en-GB" altLang="zh-CN" sz="2400" smtClean="0"/>
              <a:t> operator &lt;&lt; (ostream&amp; out, const A &amp;a)</a:t>
            </a:r>
          </a:p>
          <a:p>
            <a:pPr defTabSz="614363" eaLnBrk="1" hangingPunct="1">
              <a:lnSpc>
                <a:spcPct val="80000"/>
              </a:lnSpc>
              <a:buFont typeface="Wingdings" pitchFamily="2" charset="2"/>
              <a:buNone/>
              <a:defRPr/>
            </a:pPr>
            <a:r>
              <a:rPr lang="en-GB" altLang="zh-CN" sz="2400" smtClean="0"/>
              <a:t>{	out &lt;&lt; a.x &lt;&lt; ',' &lt;&lt; a.y;</a:t>
            </a:r>
          </a:p>
          <a:p>
            <a:pPr defTabSz="614363" eaLnBrk="1" hangingPunct="1">
              <a:lnSpc>
                <a:spcPct val="80000"/>
              </a:lnSpc>
              <a:buFont typeface="Wingdings" pitchFamily="2" charset="2"/>
              <a:buNone/>
              <a:defRPr/>
            </a:pPr>
            <a:r>
              <a:rPr lang="en-GB" altLang="zh-CN" sz="2400" smtClean="0"/>
              <a:t>	return out;</a:t>
            </a:r>
          </a:p>
          <a:p>
            <a:pPr defTabSz="614363" eaLnBrk="1" hangingPunct="1">
              <a:lnSpc>
                <a:spcPct val="80000"/>
              </a:lnSpc>
              <a:buFont typeface="Wingdings" pitchFamily="2" charset="2"/>
              <a:buNone/>
              <a:defRPr/>
            </a:pPr>
            <a:r>
              <a:rPr lang="en-GB" altLang="zh-CN" sz="2400" smtClean="0"/>
              <a:t>}</a:t>
            </a:r>
          </a:p>
          <a:p>
            <a:pPr defTabSz="614363" eaLnBrk="1" hangingPunct="1">
              <a:lnSpc>
                <a:spcPct val="80000"/>
              </a:lnSpc>
              <a:buFont typeface="Wingdings" pitchFamily="2" charset="2"/>
              <a:buNone/>
              <a:defRPr/>
            </a:pPr>
            <a:r>
              <a:rPr lang="en-GB" altLang="zh-CN" sz="2400" smtClean="0"/>
              <a:t>.....</a:t>
            </a:r>
          </a:p>
          <a:p>
            <a:pPr defTabSz="614363" eaLnBrk="1" hangingPunct="1">
              <a:lnSpc>
                <a:spcPct val="80000"/>
              </a:lnSpc>
              <a:buFont typeface="Wingdings" pitchFamily="2" charset="2"/>
              <a:buNone/>
              <a:defRPr/>
            </a:pPr>
            <a:r>
              <a:rPr lang="en-GB" altLang="zh-CN" sz="2400" smtClean="0"/>
              <a:t>A a,b;</a:t>
            </a:r>
          </a:p>
          <a:p>
            <a:pPr defTabSz="614363" eaLnBrk="1" hangingPunct="1">
              <a:lnSpc>
                <a:spcPct val="80000"/>
              </a:lnSpc>
              <a:buFont typeface="Wingdings" pitchFamily="2" charset="2"/>
              <a:buNone/>
              <a:defRPr/>
            </a:pPr>
            <a:r>
              <a:rPr lang="en-GB" altLang="zh-CN" sz="2400" smtClean="0"/>
              <a:t>cout </a:t>
            </a:r>
            <a:r>
              <a:rPr lang="en-GB" altLang="zh-CN" sz="2400" smtClean="0">
                <a:solidFill>
                  <a:srgbClr val="FFC000"/>
                </a:solidFill>
              </a:rPr>
              <a:t>&lt;&lt;</a:t>
            </a:r>
            <a:r>
              <a:rPr lang="en-GB" altLang="zh-CN" sz="2400" smtClean="0"/>
              <a:t> a &lt;&lt; endl </a:t>
            </a:r>
            <a:r>
              <a:rPr lang="en-GB" altLang="zh-CN" sz="2400" smtClean="0">
                <a:solidFill>
                  <a:srgbClr val="FFC000"/>
                </a:solidFill>
              </a:rPr>
              <a:t>&lt;&lt;</a:t>
            </a:r>
            <a:r>
              <a:rPr lang="en-GB" altLang="zh-CN" sz="2400" smtClean="0"/>
              <a:t> b;</a:t>
            </a:r>
            <a:endParaRPr lang="en-US" altLang="zh-CN"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27013"/>
            <a:ext cx="8229600" cy="609600"/>
          </a:xfrm>
        </p:spPr>
        <p:txBody>
          <a:bodyPr/>
          <a:lstStyle/>
          <a:p>
            <a:pPr eaLnBrk="1" hangingPunct="1">
              <a:defRPr/>
            </a:pPr>
            <a:r>
              <a:rPr lang="zh-CN" altLang="en-GB" sz="3600" smtClean="0">
                <a:latin typeface="Times New Roman" pitchFamily="18" charset="0"/>
              </a:rPr>
              <a:t>派生类输出操作符“&lt;&lt;”的重载</a:t>
            </a:r>
            <a:endParaRPr lang="zh-CN" altLang="en-US" sz="3600" smtClean="0"/>
          </a:p>
        </p:txBody>
      </p:sp>
      <p:sp>
        <p:nvSpPr>
          <p:cNvPr id="24579" name="Rectangle 3"/>
          <p:cNvSpPr>
            <a:spLocks noGrp="1" noChangeArrowheads="1"/>
          </p:cNvSpPr>
          <p:nvPr>
            <p:ph idx="1"/>
          </p:nvPr>
        </p:nvSpPr>
        <p:spPr>
          <a:xfrm>
            <a:off x="381000" y="1196975"/>
            <a:ext cx="8534400" cy="5661025"/>
          </a:xfrm>
        </p:spPr>
        <p:txBody>
          <a:bodyPr/>
          <a:lstStyle/>
          <a:p>
            <a:pPr defTabSz="614363" eaLnBrk="1" hangingPunct="1">
              <a:lnSpc>
                <a:spcPct val="80000"/>
              </a:lnSpc>
              <a:buFont typeface="Wingdings" pitchFamily="2" charset="2"/>
              <a:buNone/>
              <a:defRPr/>
            </a:pPr>
            <a:r>
              <a:rPr lang="en-GB" altLang="zh-CN" sz="1800" smtClean="0">
                <a:cs typeface="Courier New" pitchFamily="49" charset="0"/>
              </a:rPr>
              <a:t>class A</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int x,y;</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public:</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	</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virtual void display(ostream&amp; out) const</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	out &lt;&lt; x &lt;&lt; ',' &lt;&lt; y ; }</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class B: public A</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double z;</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public:</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void display(ostream&amp; out) const</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	A::display(out);</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out &lt;&lt; ',' &lt;&lt; z ;</a:t>
            </a:r>
          </a:p>
          <a:p>
            <a:pPr defTabSz="614363" eaLnBrk="1" hangingPunct="1">
              <a:lnSpc>
                <a:spcPct val="80000"/>
              </a:lnSpc>
              <a:buFont typeface="Wingdings" pitchFamily="2" charset="2"/>
              <a:buNone/>
              <a:defRPr/>
            </a:pPr>
            <a:r>
              <a:rPr lang="en-GB" altLang="zh-CN" sz="1800" smtClean="0">
                <a:cs typeface="Courier New" pitchFamily="49" charset="0"/>
              </a:rPr>
              <a:t>   	}</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ostream&amp; operator &lt;&lt; (ostream&amp; out, const A&amp; a)</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a.display(out); //</a:t>
            </a:r>
            <a:r>
              <a:rPr lang="zh-CN" altLang="en-GB" sz="1800" smtClean="0"/>
              <a:t>动态绑定到</a:t>
            </a:r>
            <a:r>
              <a:rPr lang="en-GB" altLang="zh-CN" sz="1800" smtClean="0">
                <a:cs typeface="Courier New" pitchFamily="49" charset="0"/>
              </a:rPr>
              <a:t>A</a:t>
            </a:r>
            <a:r>
              <a:rPr lang="zh-CN" altLang="en-GB" sz="1800" smtClean="0"/>
              <a:t>类或</a:t>
            </a:r>
            <a:r>
              <a:rPr lang="en-GB" altLang="zh-CN" sz="1800" smtClean="0">
                <a:cs typeface="Courier New" pitchFamily="49" charset="0"/>
              </a:rPr>
              <a:t>B</a:t>
            </a:r>
            <a:r>
              <a:rPr lang="zh-CN" altLang="en-GB" sz="1800" smtClean="0"/>
              <a:t>类对象的</a:t>
            </a:r>
            <a:r>
              <a:rPr lang="en-GB" altLang="zh-CN" sz="1800" smtClean="0">
                <a:cs typeface="Courier New" pitchFamily="49" charset="0"/>
              </a:rPr>
              <a:t>display</a:t>
            </a:r>
            <a:r>
              <a:rPr lang="en-GB" altLang="zh-CN" sz="1800" smtClean="0"/>
              <a:t>。</a:t>
            </a:r>
            <a:endParaRPr lang="zh-CN" altLang="en-US"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	return out;</a:t>
            </a:r>
            <a:endParaRPr lang="en-US" altLang="zh-CN" sz="1800" smtClean="0">
              <a:cs typeface="Courier New" pitchFamily="49" charset="0"/>
            </a:endParaRPr>
          </a:p>
          <a:p>
            <a:pPr defTabSz="614363" eaLnBrk="1" hangingPunct="1">
              <a:lnSpc>
                <a:spcPct val="80000"/>
              </a:lnSpc>
              <a:buFont typeface="Wingdings" pitchFamily="2" charset="2"/>
              <a:buNone/>
              <a:defRPr/>
            </a:pPr>
            <a:r>
              <a:rPr lang="en-GB" altLang="zh-CN" sz="1800" smtClean="0">
                <a:cs typeface="Courier New" pitchFamily="49" charset="0"/>
              </a:rPr>
              <a:t>}</a:t>
            </a:r>
            <a:endParaRPr lang="en-US" altLang="zh-CN" sz="1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smtClean="0"/>
              <a:t>本章内容</a:t>
            </a:r>
          </a:p>
        </p:txBody>
      </p:sp>
      <p:sp>
        <p:nvSpPr>
          <p:cNvPr id="50179" name="Rectangle 3"/>
          <p:cNvSpPr>
            <a:spLocks noGrp="1" noChangeArrowheads="1"/>
          </p:cNvSpPr>
          <p:nvPr>
            <p:ph idx="1"/>
          </p:nvPr>
        </p:nvSpPr>
        <p:spPr/>
        <p:txBody>
          <a:bodyPr/>
          <a:lstStyle/>
          <a:p>
            <a:pPr eaLnBrk="1" hangingPunct="1">
              <a:defRPr/>
            </a:pPr>
            <a:r>
              <a:rPr lang="zh-CN" altLang="en-US" smtClean="0"/>
              <a:t>输入</a:t>
            </a:r>
            <a:r>
              <a:rPr lang="en-US" altLang="zh-CN" smtClean="0"/>
              <a:t>/</a:t>
            </a:r>
            <a:r>
              <a:rPr lang="zh-CN" altLang="en-US" smtClean="0"/>
              <a:t>输出（</a:t>
            </a:r>
            <a:r>
              <a:rPr lang="en-US" altLang="zh-CN" smtClean="0"/>
              <a:t>I/O</a:t>
            </a:r>
            <a:r>
              <a:rPr lang="zh-CN" altLang="en-US" smtClean="0"/>
              <a:t>）概述</a:t>
            </a:r>
          </a:p>
          <a:p>
            <a:pPr eaLnBrk="1" hangingPunct="1">
              <a:defRPr/>
            </a:pPr>
            <a:r>
              <a:rPr lang="zh-CN" altLang="en-US" smtClean="0"/>
              <a:t>面向控制台的</a:t>
            </a:r>
            <a:r>
              <a:rPr lang="en-US" altLang="zh-CN" smtClean="0"/>
              <a:t>I/O</a:t>
            </a:r>
          </a:p>
          <a:p>
            <a:pPr eaLnBrk="1" hangingPunct="1">
              <a:defRPr/>
            </a:pPr>
            <a:r>
              <a:rPr lang="zh-CN" altLang="en-US" smtClean="0"/>
              <a:t>面向文件的</a:t>
            </a:r>
            <a:r>
              <a:rPr lang="en-US" altLang="zh-CN" smtClean="0"/>
              <a:t>I/O</a:t>
            </a:r>
          </a:p>
          <a:p>
            <a:pPr eaLnBrk="1" hangingPunct="1">
              <a:defRPr/>
            </a:pPr>
            <a:r>
              <a:rPr lang="zh-CN" altLang="en-US" smtClean="0"/>
              <a:t>面向字符串变量的</a:t>
            </a:r>
            <a:r>
              <a:rPr lang="en-US" altLang="zh-CN" smtClean="0"/>
              <a:t>I/O</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zh-CN" altLang="en-US" smtClean="0"/>
              <a:t>面向文件的</a:t>
            </a:r>
            <a:r>
              <a:rPr lang="en-US" altLang="zh-CN" smtClean="0"/>
              <a:t>I/O</a:t>
            </a:r>
          </a:p>
        </p:txBody>
      </p:sp>
      <p:sp>
        <p:nvSpPr>
          <p:cNvPr id="92163" name="Rectangle 3"/>
          <p:cNvSpPr>
            <a:spLocks noGrp="1" noChangeArrowheads="1"/>
          </p:cNvSpPr>
          <p:nvPr>
            <p:ph idx="1"/>
          </p:nvPr>
        </p:nvSpPr>
        <p:spPr>
          <a:xfrm>
            <a:off x="277813" y="1555750"/>
            <a:ext cx="8686800" cy="5257800"/>
          </a:xfrm>
        </p:spPr>
        <p:txBody>
          <a:bodyPr/>
          <a:lstStyle/>
          <a:p>
            <a:pPr eaLnBrk="1" hangingPunct="1">
              <a:defRPr/>
            </a:pPr>
            <a:r>
              <a:rPr lang="zh-CN" altLang="en-US" smtClean="0"/>
              <a:t>需求：</a:t>
            </a:r>
            <a:endParaRPr lang="en-US" altLang="zh-CN" smtClean="0"/>
          </a:p>
          <a:p>
            <a:pPr lvl="1" eaLnBrk="1" hangingPunct="1">
              <a:defRPr/>
            </a:pPr>
            <a:r>
              <a:rPr lang="zh-CN" altLang="en-US" smtClean="0"/>
              <a:t>程序运行结果有时需要</a:t>
            </a:r>
            <a:r>
              <a:rPr lang="zh-CN" altLang="en-US" smtClean="0">
                <a:solidFill>
                  <a:srgbClr val="FFC000"/>
                </a:solidFill>
              </a:rPr>
              <a:t>永久性地</a:t>
            </a:r>
            <a:r>
              <a:rPr lang="zh-CN" altLang="en-US" smtClean="0"/>
              <a:t>保存起来，以供其它程序或本程序下一次运行时使用。</a:t>
            </a:r>
            <a:endParaRPr lang="en-US" altLang="zh-CN" smtClean="0"/>
          </a:p>
          <a:p>
            <a:pPr lvl="1" eaLnBrk="1" hangingPunct="1">
              <a:defRPr/>
            </a:pPr>
            <a:r>
              <a:rPr lang="zh-CN" altLang="en-US" smtClean="0"/>
              <a:t>程序运行所需要的数据也常常要从其它程序或本程序上一次运行所保存的数据中获得。</a:t>
            </a:r>
          </a:p>
          <a:p>
            <a:pPr eaLnBrk="1" hangingPunct="1">
              <a:defRPr/>
            </a:pPr>
            <a:r>
              <a:rPr lang="zh-CN" altLang="en-US" smtClean="0"/>
              <a:t>用于永久性保存数据的设备称为外部存储器（简称：外存），如：磁盘、磁带、光盘等。</a:t>
            </a:r>
          </a:p>
          <a:p>
            <a:pPr eaLnBrk="1" hangingPunct="1">
              <a:defRPr/>
            </a:pPr>
            <a:r>
              <a:rPr lang="zh-CN" altLang="en-US" smtClean="0"/>
              <a:t>在外存中保存数据的方式通常有两种：</a:t>
            </a:r>
            <a:r>
              <a:rPr lang="zh-CN" altLang="en-US" smtClean="0">
                <a:solidFill>
                  <a:schemeClr val="folHlink"/>
                </a:solidFill>
              </a:rPr>
              <a:t>文件</a:t>
            </a:r>
            <a:r>
              <a:rPr lang="zh-CN" altLang="en-US" smtClean="0"/>
              <a:t>和</a:t>
            </a:r>
            <a:r>
              <a:rPr lang="zh-CN" altLang="en-US" smtClean="0">
                <a:solidFill>
                  <a:schemeClr val="folHlink"/>
                </a:solidFill>
              </a:rPr>
              <a:t>数据库</a:t>
            </a:r>
            <a:r>
              <a:rPr lang="zh-CN" altLang="en-US" smtClean="0"/>
              <a:t>。本课程只介绍以文件方式来永久性地保存数据。</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152400"/>
            <a:ext cx="8229600" cy="835025"/>
          </a:xfrm>
        </p:spPr>
        <p:txBody>
          <a:bodyPr/>
          <a:lstStyle/>
          <a:p>
            <a:pPr eaLnBrk="1" hangingPunct="1">
              <a:defRPr/>
            </a:pPr>
            <a:r>
              <a:rPr lang="zh-CN" altLang="en-US" smtClean="0"/>
              <a:t>文件的基本概念</a:t>
            </a:r>
          </a:p>
        </p:txBody>
      </p:sp>
      <p:sp>
        <p:nvSpPr>
          <p:cNvPr id="9219" name="Rectangle 3"/>
          <p:cNvSpPr>
            <a:spLocks noGrp="1" noChangeArrowheads="1"/>
          </p:cNvSpPr>
          <p:nvPr>
            <p:ph idx="1"/>
          </p:nvPr>
        </p:nvSpPr>
        <p:spPr>
          <a:xfrm>
            <a:off x="381000" y="1570038"/>
            <a:ext cx="8229600" cy="4667250"/>
          </a:xfrm>
        </p:spPr>
        <p:txBody>
          <a:bodyPr/>
          <a:lstStyle/>
          <a:p>
            <a:pPr eaLnBrk="1" hangingPunct="1">
              <a:defRPr/>
            </a:pPr>
            <a:r>
              <a:rPr lang="zh-CN" altLang="en-US" sz="2800" smtClean="0">
                <a:latin typeface="Times New Roman" pitchFamily="18" charset="0"/>
              </a:rPr>
              <a:t>在</a:t>
            </a:r>
            <a:r>
              <a:rPr lang="en-US" altLang="zh-CN" sz="2800" smtClean="0">
                <a:latin typeface="Times New Roman" pitchFamily="18" charset="0"/>
                <a:cs typeface="Times New Roman" pitchFamily="18" charset="0"/>
              </a:rPr>
              <a:t>C++</a:t>
            </a:r>
            <a:r>
              <a:rPr lang="zh-CN" altLang="en-US" sz="2800" smtClean="0">
                <a:latin typeface="Times New Roman" pitchFamily="18" charset="0"/>
              </a:rPr>
              <a:t>中，把文件看成是由一系列字节所构成的字节串，称为流式文件，对文件中数据的操作（输入</a:t>
            </a:r>
            <a:r>
              <a:rPr lang="en-US" altLang="zh-CN" sz="2800" smtClean="0">
                <a:latin typeface="Times New Roman" pitchFamily="18" charset="0"/>
                <a:cs typeface="Times New Roman" pitchFamily="18" charset="0"/>
              </a:rPr>
              <a:t>/</a:t>
            </a:r>
            <a:r>
              <a:rPr lang="zh-CN" altLang="en-US" sz="2800" smtClean="0">
                <a:latin typeface="Times New Roman" pitchFamily="18" charset="0"/>
              </a:rPr>
              <a:t>输出）通常是逐个字节</a:t>
            </a:r>
            <a:r>
              <a:rPr lang="zh-CN" altLang="en-US" sz="2800" smtClean="0">
                <a:solidFill>
                  <a:schemeClr val="folHlink"/>
                </a:solidFill>
                <a:latin typeface="Times New Roman" pitchFamily="18" charset="0"/>
              </a:rPr>
              <a:t>顺序</a:t>
            </a:r>
            <a:r>
              <a:rPr lang="zh-CN" altLang="en-US" sz="2800" smtClean="0">
                <a:latin typeface="Times New Roman" pitchFamily="18" charset="0"/>
              </a:rPr>
              <a:t>进行。</a:t>
            </a:r>
            <a:r>
              <a:rPr lang="zh-CN" altLang="en-US" sz="2800" smtClean="0"/>
              <a:t> </a:t>
            </a:r>
          </a:p>
          <a:p>
            <a:pPr eaLnBrk="1" hangingPunct="1">
              <a:lnSpc>
                <a:spcPct val="110000"/>
              </a:lnSpc>
              <a:defRPr/>
            </a:pPr>
            <a:r>
              <a:rPr lang="zh-CN" altLang="en-US" sz="2800" smtClean="0">
                <a:latin typeface="Times New Roman" pitchFamily="18" charset="0"/>
              </a:rPr>
              <a:t>对文件数据进行读写的过程：</a:t>
            </a:r>
          </a:p>
          <a:p>
            <a:pPr lvl="1" eaLnBrk="1" hangingPunct="1">
              <a:lnSpc>
                <a:spcPct val="110000"/>
              </a:lnSpc>
              <a:defRPr/>
            </a:pPr>
            <a:r>
              <a:rPr lang="zh-CN" altLang="en-US" sz="2400" smtClean="0">
                <a:solidFill>
                  <a:srgbClr val="FFC000"/>
                </a:solidFill>
                <a:latin typeface="Times New Roman" pitchFamily="18" charset="0"/>
              </a:rPr>
              <a:t>打开文件</a:t>
            </a:r>
            <a:r>
              <a:rPr lang="zh-CN" altLang="en-US" sz="2400" smtClean="0">
                <a:latin typeface="Times New Roman" pitchFamily="18" charset="0"/>
              </a:rPr>
              <a:t>：在程序内部的一个表示文件的变量</a:t>
            </a:r>
            <a:r>
              <a:rPr lang="en-US" altLang="zh-CN" sz="2400" smtClean="0">
                <a:latin typeface="Times New Roman" pitchFamily="18" charset="0"/>
              </a:rPr>
              <a:t>/</a:t>
            </a:r>
            <a:r>
              <a:rPr lang="zh-CN" altLang="en-US" sz="2400" smtClean="0">
                <a:latin typeface="Times New Roman" pitchFamily="18" charset="0"/>
              </a:rPr>
              <a:t>对象与外部的一个具体文件之间建立联系。</a:t>
            </a:r>
          </a:p>
          <a:p>
            <a:pPr lvl="1" eaLnBrk="1" hangingPunct="1">
              <a:lnSpc>
                <a:spcPct val="110000"/>
              </a:lnSpc>
              <a:defRPr/>
            </a:pPr>
            <a:r>
              <a:rPr lang="zh-CN" altLang="en-US" sz="2400" smtClean="0">
                <a:solidFill>
                  <a:srgbClr val="FFC000"/>
                </a:solidFill>
                <a:latin typeface="Times New Roman" pitchFamily="18" charset="0"/>
              </a:rPr>
              <a:t>文件读</a:t>
            </a:r>
            <a:r>
              <a:rPr lang="en-US" altLang="zh-CN" sz="2400" smtClean="0">
                <a:solidFill>
                  <a:srgbClr val="FFC000"/>
                </a:solidFill>
                <a:latin typeface="Times New Roman" pitchFamily="18" charset="0"/>
              </a:rPr>
              <a:t>/</a:t>
            </a:r>
            <a:r>
              <a:rPr lang="zh-CN" altLang="en-US" sz="2400" smtClean="0">
                <a:solidFill>
                  <a:srgbClr val="FFC000"/>
                </a:solidFill>
                <a:latin typeface="Times New Roman" pitchFamily="18" charset="0"/>
              </a:rPr>
              <a:t>写</a:t>
            </a:r>
            <a:r>
              <a:rPr lang="zh-CN" altLang="en-US" sz="2400" smtClean="0">
                <a:latin typeface="Times New Roman" pitchFamily="18" charset="0"/>
              </a:rPr>
              <a:t>：基于字节、基本数据类型以及自定义类等。</a:t>
            </a:r>
          </a:p>
          <a:p>
            <a:pPr lvl="1" eaLnBrk="1" hangingPunct="1">
              <a:lnSpc>
                <a:spcPct val="110000"/>
              </a:lnSpc>
              <a:defRPr/>
            </a:pPr>
            <a:r>
              <a:rPr lang="zh-CN" altLang="en-US" sz="2400" smtClean="0">
                <a:solidFill>
                  <a:srgbClr val="FFC000"/>
                </a:solidFill>
                <a:latin typeface="Times New Roman" pitchFamily="18" charset="0"/>
              </a:rPr>
              <a:t>关闭文件</a:t>
            </a:r>
            <a:r>
              <a:rPr lang="zh-CN" altLang="en-US" sz="2400" smtClean="0">
                <a:latin typeface="Times New Roman" pitchFamily="18" charset="0"/>
              </a:rPr>
              <a:t>：把暂存在内存缓冲区中的内容写入到文件中，并归还打开文件时申请的内存资源。 </a:t>
            </a:r>
            <a:r>
              <a:rPr lang="zh-CN" altLang="en-US" sz="24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zh-CN" altLang="en-US" smtClean="0"/>
              <a:t>文件读写位置</a:t>
            </a:r>
            <a:endParaRPr lang="zh-CN" altLang="zh-CN" smtClean="0"/>
          </a:p>
        </p:txBody>
      </p:sp>
      <p:sp>
        <p:nvSpPr>
          <p:cNvPr id="93187" name="Rectangle 3"/>
          <p:cNvSpPr>
            <a:spLocks noGrp="1" noChangeArrowheads="1"/>
          </p:cNvSpPr>
          <p:nvPr>
            <p:ph idx="1"/>
          </p:nvPr>
        </p:nvSpPr>
        <p:spPr>
          <a:xfrm>
            <a:off x="457200" y="1600200"/>
            <a:ext cx="8229600" cy="2765425"/>
          </a:xfrm>
        </p:spPr>
        <p:txBody>
          <a:bodyPr/>
          <a:lstStyle/>
          <a:p>
            <a:pPr eaLnBrk="1" hangingPunct="1">
              <a:lnSpc>
                <a:spcPct val="120000"/>
              </a:lnSpc>
              <a:defRPr/>
            </a:pPr>
            <a:r>
              <a:rPr lang="zh-CN" altLang="en-US" smtClean="0">
                <a:latin typeface="Times New Roman" pitchFamily="18" charset="0"/>
              </a:rPr>
              <a:t>每个打开的文件都有一个内部的</a:t>
            </a:r>
            <a:r>
              <a:rPr lang="zh-CN" altLang="en-US" smtClean="0">
                <a:solidFill>
                  <a:srgbClr val="FFC000"/>
                </a:solidFill>
                <a:latin typeface="Times New Roman" pitchFamily="18" charset="0"/>
              </a:rPr>
              <a:t>位置指针</a:t>
            </a:r>
            <a:r>
              <a:rPr lang="zh-CN" altLang="en-US" smtClean="0">
                <a:latin typeface="Times New Roman" pitchFamily="18" charset="0"/>
              </a:rPr>
              <a:t>，它指出文件的当前读写位置。</a:t>
            </a:r>
          </a:p>
          <a:p>
            <a:pPr eaLnBrk="1" hangingPunct="1">
              <a:lnSpc>
                <a:spcPct val="90000"/>
              </a:lnSpc>
              <a:defRPr/>
            </a:pPr>
            <a:r>
              <a:rPr lang="zh-CN" altLang="en-US" smtClean="0"/>
              <a:t>进行读</a:t>
            </a:r>
            <a:r>
              <a:rPr lang="en-US" altLang="zh-CN" smtClean="0"/>
              <a:t>/</a:t>
            </a:r>
            <a:r>
              <a:rPr lang="zh-CN" altLang="en-US" smtClean="0"/>
              <a:t>写操作时，每读入</a:t>
            </a:r>
            <a:r>
              <a:rPr lang="en-US" altLang="zh-CN" smtClean="0"/>
              <a:t>/</a:t>
            </a:r>
            <a:r>
              <a:rPr lang="zh-CN" altLang="en-US" smtClean="0"/>
              <a:t>写出一个字节，文件位置指针会自动往后移动一个字节的位置。 </a:t>
            </a:r>
          </a:p>
        </p:txBody>
      </p:sp>
      <p:grpSp>
        <p:nvGrpSpPr>
          <p:cNvPr id="24580" name="Group 10"/>
          <p:cNvGrpSpPr>
            <a:grpSpLocks/>
          </p:cNvGrpSpPr>
          <p:nvPr/>
        </p:nvGrpSpPr>
        <p:grpSpPr bwMode="auto">
          <a:xfrm>
            <a:off x="1698625" y="5013325"/>
            <a:ext cx="4818063" cy="1109663"/>
            <a:chOff x="571" y="3942"/>
            <a:chExt cx="1368" cy="278"/>
          </a:xfrm>
        </p:grpSpPr>
        <p:sp>
          <p:nvSpPr>
            <p:cNvPr id="24582" name="Rectangle 4"/>
            <p:cNvSpPr>
              <a:spLocks noChangeArrowheads="1"/>
            </p:cNvSpPr>
            <p:nvPr/>
          </p:nvSpPr>
          <p:spPr bwMode="auto">
            <a:xfrm>
              <a:off x="571" y="3942"/>
              <a:ext cx="1368" cy="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3" name="Line 5"/>
            <p:cNvSpPr>
              <a:spLocks noChangeShapeType="1"/>
            </p:cNvSpPr>
            <p:nvPr/>
          </p:nvSpPr>
          <p:spPr bwMode="auto">
            <a:xfrm>
              <a:off x="715" y="3942"/>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4" name="Line 6"/>
            <p:cNvSpPr>
              <a:spLocks noChangeShapeType="1"/>
            </p:cNvSpPr>
            <p:nvPr/>
          </p:nvSpPr>
          <p:spPr bwMode="auto">
            <a:xfrm>
              <a:off x="859" y="3942"/>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Line 7"/>
            <p:cNvSpPr>
              <a:spLocks noChangeShapeType="1"/>
            </p:cNvSpPr>
            <p:nvPr/>
          </p:nvSpPr>
          <p:spPr bwMode="auto">
            <a:xfrm>
              <a:off x="1003" y="3942"/>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8"/>
            <p:cNvSpPr>
              <a:spLocks noChangeShapeType="1"/>
            </p:cNvSpPr>
            <p:nvPr/>
          </p:nvSpPr>
          <p:spPr bwMode="auto">
            <a:xfrm>
              <a:off x="1147" y="3942"/>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9"/>
            <p:cNvSpPr>
              <a:spLocks noChangeShapeType="1"/>
            </p:cNvSpPr>
            <p:nvPr/>
          </p:nvSpPr>
          <p:spPr bwMode="auto">
            <a:xfrm flipV="1">
              <a:off x="1219" y="4096"/>
              <a:ext cx="0" cy="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581" name="Text Box 11"/>
          <p:cNvSpPr txBox="1">
            <a:spLocks noChangeArrowheads="1"/>
          </p:cNvSpPr>
          <p:nvPr/>
        </p:nvSpPr>
        <p:spPr bwMode="auto">
          <a:xfrm>
            <a:off x="3400425" y="6165850"/>
            <a:ext cx="1179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位置指针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788988"/>
          </a:xfrm>
        </p:spPr>
        <p:txBody>
          <a:bodyPr/>
          <a:lstStyle/>
          <a:p>
            <a:pPr eaLnBrk="1" hangingPunct="1">
              <a:defRPr/>
            </a:pPr>
            <a:r>
              <a:rPr lang="zh-CN" altLang="en-GB" smtClean="0">
                <a:latin typeface="Times New Roman" pitchFamily="18" charset="0"/>
              </a:rPr>
              <a:t>文件数据的存储方式</a:t>
            </a:r>
            <a:r>
              <a:rPr lang="zh-CN" altLang="en-US" smtClean="0"/>
              <a:t> </a:t>
            </a:r>
          </a:p>
        </p:txBody>
      </p:sp>
      <p:sp>
        <p:nvSpPr>
          <p:cNvPr id="25603" name="Rectangle 3"/>
          <p:cNvSpPr>
            <a:spLocks noGrp="1" noChangeArrowheads="1"/>
          </p:cNvSpPr>
          <p:nvPr>
            <p:ph idx="1"/>
          </p:nvPr>
        </p:nvSpPr>
        <p:spPr>
          <a:xfrm>
            <a:off x="457200" y="1179513"/>
            <a:ext cx="8229600" cy="5562600"/>
          </a:xfrm>
        </p:spPr>
        <p:txBody>
          <a:bodyPr/>
          <a:lstStyle/>
          <a:p>
            <a:pPr eaLnBrk="1" hangingPunct="1">
              <a:lnSpc>
                <a:spcPct val="90000"/>
              </a:lnSpc>
              <a:defRPr/>
            </a:pPr>
            <a:r>
              <a:rPr lang="zh-CN" altLang="en-GB" sz="2800" smtClean="0">
                <a:solidFill>
                  <a:srgbClr val="FFC000"/>
                </a:solidFill>
                <a:latin typeface="Times New Roman" pitchFamily="18" charset="0"/>
              </a:rPr>
              <a:t>文本方式</a:t>
            </a:r>
            <a:r>
              <a:rPr lang="zh-CN" altLang="en-GB" sz="2800" smtClean="0">
                <a:latin typeface="Times New Roman" pitchFamily="18" charset="0"/>
              </a:rPr>
              <a:t>（</a:t>
            </a:r>
            <a:r>
              <a:rPr lang="en-US" altLang="zh-CN" sz="2800" smtClean="0">
                <a:latin typeface="Times New Roman" pitchFamily="18" charset="0"/>
                <a:cs typeface="Times New Roman" pitchFamily="18" charset="0"/>
              </a:rPr>
              <a:t>text</a:t>
            </a:r>
            <a:r>
              <a:rPr lang="zh-CN" altLang="en-US" sz="2800" smtClean="0">
                <a:latin typeface="Times New Roman" pitchFamily="18" charset="0"/>
              </a:rPr>
              <a:t>）</a:t>
            </a:r>
          </a:p>
          <a:p>
            <a:pPr lvl="1" eaLnBrk="1" hangingPunct="1">
              <a:lnSpc>
                <a:spcPct val="90000"/>
              </a:lnSpc>
              <a:defRPr/>
            </a:pPr>
            <a:r>
              <a:rPr lang="zh-CN" altLang="en-GB" sz="2400" smtClean="0">
                <a:latin typeface="Times New Roman" pitchFamily="18" charset="0"/>
              </a:rPr>
              <a:t>只包含可显示字符</a:t>
            </a:r>
            <a:r>
              <a:rPr lang="zh-CN" altLang="en-US" sz="2400" smtClean="0">
                <a:latin typeface="Times New Roman" pitchFamily="18" charset="0"/>
              </a:rPr>
              <a:t>和有限的几个控制字符（如：‘</a:t>
            </a:r>
            <a:r>
              <a:rPr lang="en-US" altLang="zh-CN" sz="2400" smtClean="0">
                <a:latin typeface="Times New Roman" pitchFamily="18" charset="0"/>
              </a:rPr>
              <a:t>\r’</a:t>
            </a:r>
            <a:r>
              <a:rPr lang="zh-CN" altLang="en-US" sz="2400" smtClean="0">
                <a:latin typeface="Times New Roman" pitchFamily="18" charset="0"/>
              </a:rPr>
              <a:t>、‘</a:t>
            </a:r>
            <a:r>
              <a:rPr lang="en-US" altLang="zh-CN" sz="2400" smtClean="0">
                <a:latin typeface="Times New Roman" pitchFamily="18" charset="0"/>
              </a:rPr>
              <a:t>\n’</a:t>
            </a:r>
            <a:r>
              <a:rPr lang="zh-CN" altLang="en-US" sz="2400" smtClean="0">
                <a:latin typeface="Times New Roman" pitchFamily="18" charset="0"/>
              </a:rPr>
              <a:t>、‘</a:t>
            </a:r>
            <a:r>
              <a:rPr lang="en-US" altLang="zh-CN" sz="2400" smtClean="0">
                <a:latin typeface="Times New Roman" pitchFamily="18" charset="0"/>
              </a:rPr>
              <a:t>\t’</a:t>
            </a:r>
            <a:r>
              <a:rPr lang="zh-CN" altLang="en-US" sz="2400" smtClean="0">
                <a:latin typeface="Times New Roman" pitchFamily="18" charset="0"/>
              </a:rPr>
              <a:t>等）； </a:t>
            </a:r>
          </a:p>
          <a:p>
            <a:pPr lvl="1" eaLnBrk="1" hangingPunct="1">
              <a:lnSpc>
                <a:spcPct val="90000"/>
              </a:lnSpc>
              <a:defRPr/>
            </a:pPr>
            <a:r>
              <a:rPr lang="zh-CN" altLang="en-US" sz="2400" smtClean="0">
                <a:latin typeface="Times New Roman" pitchFamily="18" charset="0"/>
              </a:rPr>
              <a:t>一般用于存储具有“</a:t>
            </a:r>
            <a:r>
              <a:rPr lang="zh-CN" altLang="en-US" sz="2400" smtClean="0">
                <a:solidFill>
                  <a:srgbClr val="FFC000"/>
                </a:solidFill>
                <a:latin typeface="Times New Roman" pitchFamily="18" charset="0"/>
              </a:rPr>
              <a:t>行</a:t>
            </a:r>
            <a:r>
              <a:rPr lang="zh-CN" altLang="en-US" sz="2400" smtClean="0">
                <a:latin typeface="Times New Roman" pitchFamily="18" charset="0"/>
              </a:rPr>
              <a:t>”结构的文本数据；</a:t>
            </a:r>
          </a:p>
          <a:p>
            <a:pPr lvl="1" eaLnBrk="1" hangingPunct="1">
              <a:lnSpc>
                <a:spcPct val="90000"/>
              </a:lnSpc>
              <a:defRPr/>
            </a:pPr>
            <a:r>
              <a:rPr lang="zh-CN" altLang="en-US" sz="2400" smtClean="0">
                <a:latin typeface="Times New Roman" pitchFamily="18" charset="0"/>
              </a:rPr>
              <a:t>文本方式存储整数</a:t>
            </a:r>
            <a:r>
              <a:rPr lang="en-US" altLang="zh-CN" sz="2400" smtClean="0">
                <a:latin typeface="Times New Roman" pitchFamily="18" charset="0"/>
              </a:rPr>
              <a:t>1234567 </a:t>
            </a:r>
            <a:r>
              <a:rPr lang="zh-CN" altLang="en-US" sz="2400" smtClean="0">
                <a:latin typeface="Times New Roman" pitchFamily="18" charset="0"/>
              </a:rPr>
              <a:t>：</a:t>
            </a:r>
          </a:p>
          <a:p>
            <a:pPr lvl="2" eaLnBrk="1" hangingPunct="1">
              <a:lnSpc>
                <a:spcPct val="90000"/>
              </a:lnSpc>
              <a:defRPr/>
            </a:pPr>
            <a:r>
              <a:rPr lang="zh-CN" altLang="en-US" sz="2000" smtClean="0">
                <a:latin typeface="Times New Roman" pitchFamily="18" charset="0"/>
              </a:rPr>
              <a:t>依次把</a:t>
            </a:r>
            <a:r>
              <a:rPr lang="en-US" altLang="zh-CN" sz="2000" smtClean="0">
                <a:latin typeface="Times New Roman" pitchFamily="18" charset="0"/>
              </a:rPr>
              <a:t>1</a:t>
            </a: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en-US" altLang="zh-CN" sz="2000" smtClean="0">
                <a:latin typeface="Times New Roman" pitchFamily="18" charset="0"/>
              </a:rPr>
              <a:t>3</a:t>
            </a:r>
            <a:r>
              <a:rPr lang="zh-CN" altLang="en-US" sz="2000" smtClean="0">
                <a:latin typeface="Times New Roman" pitchFamily="18" charset="0"/>
              </a:rPr>
              <a:t>、</a:t>
            </a:r>
            <a:r>
              <a:rPr lang="en-US" altLang="zh-CN" sz="2000" smtClean="0">
                <a:latin typeface="Times New Roman" pitchFamily="18" charset="0"/>
              </a:rPr>
              <a:t>4</a:t>
            </a:r>
            <a:r>
              <a:rPr lang="zh-CN" altLang="en-US" sz="2000" smtClean="0">
                <a:latin typeface="Times New Roman" pitchFamily="18" charset="0"/>
              </a:rPr>
              <a:t>、</a:t>
            </a:r>
            <a:r>
              <a:rPr lang="en-US" altLang="zh-CN" sz="2000" smtClean="0">
                <a:latin typeface="Times New Roman" pitchFamily="18" charset="0"/>
              </a:rPr>
              <a:t>5</a:t>
            </a:r>
            <a:r>
              <a:rPr lang="zh-CN" altLang="en-US" sz="2000" smtClean="0">
                <a:latin typeface="Times New Roman" pitchFamily="18" charset="0"/>
              </a:rPr>
              <a:t>、</a:t>
            </a:r>
            <a:r>
              <a:rPr lang="en-US" altLang="zh-CN" sz="2000" smtClean="0">
                <a:latin typeface="Times New Roman" pitchFamily="18" charset="0"/>
              </a:rPr>
              <a:t>6</a:t>
            </a:r>
            <a:r>
              <a:rPr lang="zh-CN" altLang="en-US" sz="2000" smtClean="0">
                <a:latin typeface="Times New Roman" pitchFamily="18" charset="0"/>
              </a:rPr>
              <a:t>、</a:t>
            </a:r>
            <a:r>
              <a:rPr lang="en-US" altLang="zh-CN" sz="2000" smtClean="0">
                <a:latin typeface="Times New Roman" pitchFamily="18" charset="0"/>
              </a:rPr>
              <a:t>7</a:t>
            </a:r>
            <a:r>
              <a:rPr lang="zh-CN" altLang="en-US" sz="2000" smtClean="0">
                <a:latin typeface="Times New Roman" pitchFamily="18" charset="0"/>
              </a:rPr>
              <a:t>的</a:t>
            </a:r>
            <a:r>
              <a:rPr lang="en-US" altLang="zh-CN" sz="2000" smtClean="0">
                <a:latin typeface="Times New Roman" pitchFamily="18" charset="0"/>
              </a:rPr>
              <a:t>ASCII</a:t>
            </a:r>
            <a:r>
              <a:rPr lang="zh-CN" altLang="en-US" sz="2000" smtClean="0">
                <a:latin typeface="Times New Roman" pitchFamily="18" charset="0"/>
              </a:rPr>
              <a:t>码（共</a:t>
            </a:r>
            <a:r>
              <a:rPr lang="en-US" altLang="zh-CN" sz="2000" smtClean="0">
                <a:latin typeface="Times New Roman" pitchFamily="18" charset="0"/>
              </a:rPr>
              <a:t>7</a:t>
            </a:r>
            <a:r>
              <a:rPr lang="zh-CN" altLang="en-US" sz="2000" smtClean="0">
                <a:latin typeface="Times New Roman" pitchFamily="18" charset="0"/>
              </a:rPr>
              <a:t>个字节）写入文件。 </a:t>
            </a:r>
          </a:p>
          <a:p>
            <a:pPr lvl="1" eaLnBrk="1" hangingPunct="1">
              <a:lnSpc>
                <a:spcPct val="90000"/>
              </a:lnSpc>
              <a:buFontTx/>
              <a:buNone/>
              <a:defRPr/>
            </a:pPr>
            <a:r>
              <a:rPr lang="zh-CN" altLang="en-US" sz="2400" smtClean="0">
                <a:latin typeface="Times New Roman" pitchFamily="18" charset="0"/>
              </a:rPr>
              <a:t> </a:t>
            </a:r>
          </a:p>
          <a:p>
            <a:pPr eaLnBrk="1" hangingPunct="1">
              <a:lnSpc>
                <a:spcPct val="90000"/>
              </a:lnSpc>
              <a:defRPr/>
            </a:pPr>
            <a:r>
              <a:rPr lang="zh-CN" altLang="en-GB" sz="2800" smtClean="0">
                <a:solidFill>
                  <a:srgbClr val="FFC000"/>
                </a:solidFill>
                <a:latin typeface="Times New Roman" pitchFamily="18" charset="0"/>
              </a:rPr>
              <a:t>二进制方式</a:t>
            </a:r>
            <a:r>
              <a:rPr lang="zh-CN" altLang="en-GB" sz="2800" smtClean="0">
                <a:latin typeface="Times New Roman" pitchFamily="18" charset="0"/>
              </a:rPr>
              <a:t>（</a:t>
            </a:r>
            <a:r>
              <a:rPr lang="en-US" altLang="zh-CN" sz="2800" smtClean="0">
                <a:latin typeface="Times New Roman" pitchFamily="18" charset="0"/>
                <a:cs typeface="Times New Roman" pitchFamily="18" charset="0"/>
              </a:rPr>
              <a:t>binary</a:t>
            </a:r>
            <a:r>
              <a:rPr lang="zh-CN" altLang="en-US" sz="2800" smtClean="0">
                <a:latin typeface="Times New Roman" pitchFamily="18" charset="0"/>
              </a:rPr>
              <a:t>）</a:t>
            </a:r>
            <a:r>
              <a:rPr lang="zh-CN" altLang="en-US" sz="2800" smtClean="0"/>
              <a:t> </a:t>
            </a:r>
          </a:p>
          <a:p>
            <a:pPr lvl="1" eaLnBrk="1" hangingPunct="1">
              <a:lnSpc>
                <a:spcPct val="90000"/>
              </a:lnSpc>
              <a:defRPr/>
            </a:pPr>
            <a:r>
              <a:rPr lang="zh-CN" altLang="en-US" sz="2400" smtClean="0">
                <a:latin typeface="Times New Roman" pitchFamily="18" charset="0"/>
              </a:rPr>
              <a:t>可以包含任意的二进制字节</a:t>
            </a:r>
            <a:r>
              <a:rPr lang="zh-CN" altLang="en-US" sz="2400" smtClean="0"/>
              <a:t>；</a:t>
            </a:r>
          </a:p>
          <a:p>
            <a:pPr lvl="1" eaLnBrk="1" hangingPunct="1">
              <a:lnSpc>
                <a:spcPct val="90000"/>
              </a:lnSpc>
              <a:defRPr/>
            </a:pPr>
            <a:r>
              <a:rPr lang="zh-CN" altLang="en-US" sz="2400" smtClean="0">
                <a:latin typeface="Times New Roman" pitchFamily="18" charset="0"/>
              </a:rPr>
              <a:t>一般用于存储</a:t>
            </a:r>
            <a:r>
              <a:rPr lang="zh-CN" altLang="en-US" sz="2400" smtClean="0">
                <a:solidFill>
                  <a:srgbClr val="FFC000"/>
                </a:solidFill>
                <a:latin typeface="Times New Roman" pitchFamily="18" charset="0"/>
              </a:rPr>
              <a:t>无显式结构</a:t>
            </a:r>
            <a:r>
              <a:rPr lang="zh-CN" altLang="en-US" sz="2400" smtClean="0">
                <a:latin typeface="Times New Roman" pitchFamily="18" charset="0"/>
              </a:rPr>
              <a:t>的数据</a:t>
            </a:r>
            <a:r>
              <a:rPr lang="zh-CN" altLang="en-US" sz="2400" smtClean="0"/>
              <a:t>；</a:t>
            </a:r>
          </a:p>
          <a:p>
            <a:pPr lvl="1" eaLnBrk="1" hangingPunct="1">
              <a:lnSpc>
                <a:spcPct val="90000"/>
              </a:lnSpc>
              <a:defRPr/>
            </a:pPr>
            <a:r>
              <a:rPr lang="zh-CN" altLang="en-US" sz="2400" smtClean="0">
                <a:latin typeface="Times New Roman" pitchFamily="18" charset="0"/>
              </a:rPr>
              <a:t>二进制方式存储整数</a:t>
            </a:r>
            <a:r>
              <a:rPr lang="en-US" altLang="zh-CN" sz="2400" smtClean="0">
                <a:latin typeface="Times New Roman" pitchFamily="18" charset="0"/>
              </a:rPr>
              <a:t>1234567 </a:t>
            </a:r>
            <a:r>
              <a:rPr lang="zh-CN" altLang="en-US" sz="2400" smtClean="0">
                <a:latin typeface="Times New Roman" pitchFamily="18" charset="0"/>
              </a:rPr>
              <a:t>：</a:t>
            </a:r>
          </a:p>
          <a:p>
            <a:pPr lvl="2" eaLnBrk="1" hangingPunct="1">
              <a:lnSpc>
                <a:spcPct val="90000"/>
              </a:lnSpc>
              <a:defRPr/>
            </a:pPr>
            <a:r>
              <a:rPr lang="zh-CN" altLang="en-US" sz="2000" smtClean="0">
                <a:latin typeface="Times New Roman" pitchFamily="18" charset="0"/>
              </a:rPr>
              <a:t>把整数</a:t>
            </a:r>
            <a:r>
              <a:rPr lang="en-US" altLang="zh-CN" sz="2000" smtClean="0">
                <a:latin typeface="宋体" pitchFamily="2" charset="-122"/>
              </a:rPr>
              <a:t>1234567</a:t>
            </a:r>
            <a:r>
              <a:rPr lang="zh-CN" altLang="en-US" sz="2000" smtClean="0">
                <a:latin typeface="Times New Roman" pitchFamily="18" charset="0"/>
              </a:rPr>
              <a:t>的计算机内部表示</a:t>
            </a:r>
            <a:r>
              <a:rPr lang="en-US" altLang="zh-CN" sz="2000">
                <a:latin typeface="宋体" pitchFamily="2" charset="-122"/>
              </a:rPr>
              <a:t>0012D687</a:t>
            </a:r>
            <a:r>
              <a:rPr lang="zh-CN" altLang="en-US" sz="2000" smtClean="0">
                <a:latin typeface="Times New Roman" pitchFamily="18" charset="0"/>
              </a:rPr>
              <a:t>（假设为</a:t>
            </a:r>
            <a:r>
              <a:rPr lang="en-US" altLang="zh-CN" sz="2000" smtClean="0">
                <a:latin typeface="宋体" pitchFamily="2" charset="-122"/>
              </a:rPr>
              <a:t>32</a:t>
            </a:r>
            <a:r>
              <a:rPr lang="zh-CN" altLang="en-US" sz="2000" smtClean="0">
                <a:latin typeface="Times New Roman" pitchFamily="18" charset="0"/>
              </a:rPr>
              <a:t>位计算机，</a:t>
            </a:r>
            <a:r>
              <a:rPr lang="en-US" altLang="zh-CN" sz="2000" smtClean="0">
                <a:latin typeface="宋体" pitchFamily="2" charset="-122"/>
              </a:rPr>
              <a:t>4</a:t>
            </a:r>
            <a:r>
              <a:rPr lang="zh-CN" altLang="en-US" sz="2000" smtClean="0">
                <a:latin typeface="Times New Roman" pitchFamily="18" charset="0"/>
              </a:rPr>
              <a:t>个字节：</a:t>
            </a:r>
            <a:r>
              <a:rPr lang="en-US" altLang="zh-CN" sz="2000" smtClean="0">
                <a:latin typeface="Times New Roman" pitchFamily="18" charset="0"/>
              </a:rPr>
              <a:t>00 12 D6 87</a:t>
            </a:r>
            <a:r>
              <a:rPr lang="zh-CN" altLang="en-US" sz="2000" smtClean="0">
                <a:latin typeface="Times New Roman" pitchFamily="18" charset="0"/>
              </a:rPr>
              <a:t>）写入文件。</a:t>
            </a:r>
            <a:r>
              <a:rPr lang="zh-CN" altLang="en-US" sz="2000" smtClean="0">
                <a:latin typeface="宋体" pitchFamily="2" charset="-12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01613"/>
            <a:ext cx="8229600" cy="1139825"/>
          </a:xfrm>
        </p:spPr>
        <p:txBody>
          <a:bodyPr/>
          <a:lstStyle/>
          <a:p>
            <a:pPr eaLnBrk="1" hangingPunct="1">
              <a:defRPr/>
            </a:pPr>
            <a:r>
              <a:rPr lang="zh-CN" altLang="en-US" smtClean="0">
                <a:latin typeface="Times New Roman" pitchFamily="18" charset="0"/>
              </a:rPr>
              <a:t>文件</a:t>
            </a:r>
            <a:r>
              <a:rPr lang="zh-CN" altLang="en-GB" smtClean="0">
                <a:latin typeface="Times New Roman" pitchFamily="18" charset="0"/>
              </a:rPr>
              <a:t>输出</a:t>
            </a:r>
            <a:r>
              <a:rPr lang="zh-CN" altLang="en-US" smtClean="0">
                <a:latin typeface="Times New Roman" pitchFamily="18" charset="0"/>
                <a:cs typeface="Times New Roman" pitchFamily="18" charset="0"/>
              </a:rPr>
              <a:t> </a:t>
            </a:r>
          </a:p>
        </p:txBody>
      </p:sp>
      <p:sp>
        <p:nvSpPr>
          <p:cNvPr id="16387" name="Rectangle 3"/>
          <p:cNvSpPr>
            <a:spLocks noGrp="1" noChangeArrowheads="1"/>
          </p:cNvSpPr>
          <p:nvPr>
            <p:ph idx="1"/>
          </p:nvPr>
        </p:nvSpPr>
        <p:spPr>
          <a:xfrm>
            <a:off x="304800" y="1533525"/>
            <a:ext cx="8686800" cy="5064125"/>
          </a:xfrm>
        </p:spPr>
        <p:txBody>
          <a:bodyPr/>
          <a:lstStyle/>
          <a:p>
            <a:pPr marL="0" indent="0" algn="just" eaLnBrk="1" hangingPunct="1">
              <a:defRPr/>
            </a:pPr>
            <a:r>
              <a:rPr lang="zh-CN" altLang="en-GB" smtClean="0"/>
              <a:t>  在利用</a:t>
            </a:r>
            <a:r>
              <a:rPr lang="en-GB" altLang="zh-CN" smtClean="0"/>
              <a:t>I/O</a:t>
            </a:r>
            <a:r>
              <a:rPr lang="zh-CN" altLang="en-GB" smtClean="0"/>
              <a:t>类库中的类进行外部文件的输入/输出时，</a:t>
            </a:r>
            <a:r>
              <a:rPr lang="zh-CN" altLang="en-US" smtClean="0"/>
              <a:t>程序中需要下面的包含命令：</a:t>
            </a:r>
            <a:r>
              <a:rPr lang="zh-CN" altLang="en-US" smtClean="0">
                <a:cs typeface="Courier New" pitchFamily="49" charset="0"/>
              </a:rPr>
              <a:t>  </a:t>
            </a:r>
          </a:p>
          <a:p>
            <a:pPr marL="766763" lvl="1" eaLnBrk="1" hangingPunct="1">
              <a:lnSpc>
                <a:spcPct val="120000"/>
              </a:lnSpc>
              <a:buFontTx/>
              <a:buNone/>
              <a:defRPr/>
            </a:pPr>
            <a:r>
              <a:rPr lang="en-US" altLang="zh-CN" sz="2400" smtClean="0">
                <a:cs typeface="Courier New" pitchFamily="49" charset="0"/>
              </a:rPr>
              <a:t>#include &lt;iostream&gt;  </a:t>
            </a:r>
          </a:p>
          <a:p>
            <a:pPr marL="766763" lvl="1" eaLnBrk="1" hangingPunct="1">
              <a:buFontTx/>
              <a:buNone/>
              <a:defRPr/>
            </a:pPr>
            <a:r>
              <a:rPr lang="en-US" altLang="zh-CN" sz="2400" smtClean="0">
                <a:cs typeface="Courier New" pitchFamily="49" charset="0"/>
              </a:rPr>
              <a:t>#include &lt;fstream&gt;</a:t>
            </a:r>
          </a:p>
          <a:p>
            <a:pPr marL="0" indent="0" eaLnBrk="1" hangingPunct="1">
              <a:buFont typeface="Wingdings" pitchFamily="2" charset="2"/>
              <a:buNone/>
              <a:defRPr/>
            </a:pPr>
            <a:endParaRPr lang="en-US" altLang="zh-CN" sz="2400" smtClean="0">
              <a:cs typeface="Courier New" pitchFamily="49" charset="0"/>
            </a:endParaRPr>
          </a:p>
          <a:p>
            <a:pPr marL="0" indent="0" eaLnBrk="1" hangingPunct="1">
              <a:defRPr/>
            </a:pPr>
            <a:r>
              <a:rPr lang="zh-CN" altLang="en-GB" smtClean="0"/>
              <a:t>  对于文件输出：</a:t>
            </a:r>
          </a:p>
          <a:p>
            <a:pPr marL="766763" lvl="1" eaLnBrk="1" hangingPunct="1">
              <a:defRPr/>
            </a:pPr>
            <a:r>
              <a:rPr lang="zh-CN" altLang="en-GB" smtClean="0"/>
              <a:t>创建一个</a:t>
            </a:r>
            <a:r>
              <a:rPr lang="en-GB" altLang="zh-CN" smtClean="0">
                <a:cs typeface="Times New Roman" pitchFamily="18" charset="0"/>
              </a:rPr>
              <a:t>ofstream</a:t>
            </a:r>
            <a:r>
              <a:rPr lang="zh-CN" altLang="en-GB" smtClean="0"/>
              <a:t>类（是</a:t>
            </a:r>
            <a:r>
              <a:rPr lang="en-GB" altLang="zh-CN" smtClean="0">
                <a:cs typeface="Times New Roman" pitchFamily="18" charset="0"/>
              </a:rPr>
              <a:t>ostream</a:t>
            </a:r>
            <a:r>
              <a:rPr lang="zh-CN" altLang="en-GB" smtClean="0"/>
              <a:t>类的派生类）的对象。</a:t>
            </a:r>
          </a:p>
          <a:p>
            <a:pPr marL="766763" lvl="1" eaLnBrk="1" hangingPunct="1">
              <a:defRPr/>
            </a:pPr>
            <a:r>
              <a:rPr lang="zh-CN" altLang="en-GB" smtClean="0"/>
              <a:t>建立</a:t>
            </a:r>
            <a:r>
              <a:rPr lang="en-GB" altLang="zh-CN" smtClean="0">
                <a:cs typeface="Times New Roman" pitchFamily="18" charset="0"/>
              </a:rPr>
              <a:t>ofstream</a:t>
            </a:r>
            <a:r>
              <a:rPr lang="zh-CN" altLang="en-GB" smtClean="0"/>
              <a:t>类的对象与外部文件之间的联系。</a:t>
            </a:r>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29600" cy="865187"/>
          </a:xfrm>
        </p:spPr>
        <p:txBody>
          <a:bodyPr/>
          <a:lstStyle/>
          <a:p>
            <a:pPr eaLnBrk="1" hangingPunct="1">
              <a:defRPr/>
            </a:pPr>
            <a:r>
              <a:rPr lang="zh-CN" altLang="en-GB" sz="3200" smtClean="0">
                <a:latin typeface="Times New Roman" pitchFamily="18" charset="0"/>
              </a:rPr>
              <a:t>建立</a:t>
            </a:r>
            <a:r>
              <a:rPr lang="en-GB" altLang="zh-CN" sz="3200" smtClean="0">
                <a:latin typeface="Times New Roman" pitchFamily="18" charset="0"/>
                <a:cs typeface="Times New Roman" pitchFamily="18" charset="0"/>
              </a:rPr>
              <a:t>ofstream</a:t>
            </a:r>
            <a:r>
              <a:rPr lang="zh-CN" altLang="en-GB" sz="3200" smtClean="0">
                <a:latin typeface="Times New Roman" pitchFamily="18" charset="0"/>
              </a:rPr>
              <a:t>类的对象与外部文件联系的方式</a:t>
            </a:r>
            <a:endParaRPr lang="zh-CN" altLang="en-US" sz="3200" smtClean="0">
              <a:latin typeface="Times New Roman" pitchFamily="18" charset="0"/>
            </a:endParaRPr>
          </a:p>
        </p:txBody>
      </p:sp>
      <p:sp>
        <p:nvSpPr>
          <p:cNvPr id="37891" name="Rectangle 3"/>
          <p:cNvSpPr>
            <a:spLocks noGrp="1" noChangeArrowheads="1"/>
          </p:cNvSpPr>
          <p:nvPr>
            <p:ph idx="1"/>
          </p:nvPr>
        </p:nvSpPr>
        <p:spPr>
          <a:xfrm>
            <a:off x="457200" y="1412875"/>
            <a:ext cx="8229600" cy="5292725"/>
          </a:xfrm>
        </p:spPr>
        <p:txBody>
          <a:bodyPr>
            <a:normAutofit/>
          </a:bodyPr>
          <a:lstStyle/>
          <a:p>
            <a:pPr eaLnBrk="1" hangingPunct="1">
              <a:defRPr/>
            </a:pPr>
            <a:r>
              <a:rPr lang="zh-CN" altLang="en-GB" smtClean="0">
                <a:latin typeface="Times New Roman" pitchFamily="18" charset="0"/>
              </a:rPr>
              <a:t>直接方式：在创建</a:t>
            </a:r>
            <a:r>
              <a:rPr lang="en-GB" altLang="zh-CN" err="1" smtClean="0">
                <a:latin typeface="Times New Roman" pitchFamily="18" charset="0"/>
                <a:cs typeface="Times New Roman" pitchFamily="18" charset="0"/>
              </a:rPr>
              <a:t>ofstream</a:t>
            </a:r>
            <a:r>
              <a:rPr lang="zh-CN" altLang="en-GB" smtClean="0">
                <a:latin typeface="Times New Roman" pitchFamily="18" charset="0"/>
              </a:rPr>
              <a:t>类的对象时指出外部文件名和打开方式</a:t>
            </a:r>
            <a:r>
              <a:rPr lang="zh-CN" altLang="en-US" smtClean="0"/>
              <a:t>。</a:t>
            </a:r>
            <a:r>
              <a:rPr lang="zh-CN" altLang="en-GB" smtClean="0">
                <a:latin typeface="Times New Roman" pitchFamily="18" charset="0"/>
              </a:rPr>
              <a:t>例如：</a:t>
            </a:r>
            <a:endParaRPr lang="zh-CN" altLang="en-US" smtClean="0">
              <a:latin typeface="宋体" pitchFamily="2" charset="-122"/>
            </a:endParaRPr>
          </a:p>
          <a:p>
            <a:pPr eaLnBrk="1" hangingPunct="1">
              <a:buFont typeface="Wingdings" pitchFamily="2" charset="2"/>
              <a:buNone/>
              <a:defRPr/>
            </a:pPr>
            <a:r>
              <a:rPr lang="en-GB" altLang="zh-CN" sz="2400" b="1" smtClean="0">
                <a:latin typeface="Courier New" pitchFamily="49" charset="0"/>
                <a:cs typeface="Courier New" pitchFamily="49" charset="0"/>
              </a:rPr>
              <a:t>   </a:t>
            </a:r>
            <a:r>
              <a:rPr lang="en-GB" altLang="zh-CN" sz="2400" err="1" smtClean="0">
                <a:cs typeface="Courier New" pitchFamily="49" charset="0"/>
              </a:rPr>
              <a:t>ofstream</a:t>
            </a:r>
            <a:r>
              <a:rPr lang="en-GB" altLang="zh-CN" sz="2400" smtClean="0">
                <a:cs typeface="Courier New" pitchFamily="49" charset="0"/>
              </a:rPr>
              <a:t> </a:t>
            </a:r>
            <a:r>
              <a:rPr lang="en-GB" altLang="zh-CN" sz="2400" err="1" smtClean="0">
                <a:cs typeface="Courier New" pitchFamily="49" charset="0"/>
              </a:rPr>
              <a:t>out_file</a:t>
            </a:r>
            <a:r>
              <a:rPr lang="en-GB" altLang="zh-CN" sz="2400" smtClean="0">
                <a:cs typeface="Courier New" pitchFamily="49" charset="0"/>
              </a:rPr>
              <a:t>(</a:t>
            </a:r>
            <a:r>
              <a:rPr lang="en-GB" altLang="zh-CN" sz="2400" smtClean="0">
                <a:solidFill>
                  <a:schemeClr val="folHlink"/>
                </a:solidFill>
                <a:cs typeface="Courier New" pitchFamily="49" charset="0"/>
              </a:rPr>
              <a:t>&lt;</a:t>
            </a:r>
            <a:r>
              <a:rPr lang="zh-CN" altLang="en-GB" sz="2400" smtClean="0">
                <a:solidFill>
                  <a:schemeClr val="folHlink"/>
                </a:solidFill>
              </a:rPr>
              <a:t>文件名</a:t>
            </a:r>
            <a:r>
              <a:rPr lang="zh-CN" altLang="en-GB" sz="2400" smtClean="0">
                <a:solidFill>
                  <a:schemeClr val="folHlink"/>
                </a:solidFill>
                <a:cs typeface="Courier New" pitchFamily="49" charset="0"/>
              </a:rPr>
              <a:t>&gt;</a:t>
            </a:r>
            <a:r>
              <a:rPr lang="zh-CN" altLang="en-GB" sz="2400" smtClean="0">
                <a:cs typeface="Courier New" pitchFamily="49" charset="0"/>
              </a:rPr>
              <a:t>,</a:t>
            </a:r>
            <a:r>
              <a:rPr lang="zh-CN" altLang="en-GB" sz="2400" smtClean="0">
                <a:solidFill>
                  <a:schemeClr val="folHlink"/>
                </a:solidFill>
                <a:cs typeface="Courier New" pitchFamily="49" charset="0"/>
              </a:rPr>
              <a:t>&lt;</a:t>
            </a:r>
            <a:r>
              <a:rPr lang="zh-CN" altLang="en-GB" sz="2400" smtClean="0">
                <a:solidFill>
                  <a:schemeClr val="folHlink"/>
                </a:solidFill>
              </a:rPr>
              <a:t>打开方式</a:t>
            </a:r>
            <a:r>
              <a:rPr lang="zh-CN" altLang="en-GB" sz="2400" smtClean="0">
                <a:solidFill>
                  <a:schemeClr val="folHlink"/>
                </a:solidFill>
                <a:cs typeface="Courier New" pitchFamily="49" charset="0"/>
              </a:rPr>
              <a:t>&gt;</a:t>
            </a:r>
            <a:r>
              <a:rPr lang="zh-CN" altLang="en-GB" sz="2400" smtClean="0">
                <a:cs typeface="Courier New" pitchFamily="49" charset="0"/>
              </a:rPr>
              <a:t>);</a:t>
            </a:r>
            <a:endParaRPr lang="en-US" altLang="zh-CN" sz="2400" smtClean="0">
              <a:cs typeface="Courier New" pitchFamily="49" charset="0"/>
            </a:endParaRPr>
          </a:p>
          <a:p>
            <a:pPr marL="342900" lvl="1" indent="-342900" eaLnBrk="1" hangingPunct="1">
              <a:buClr>
                <a:schemeClr val="hlink"/>
              </a:buClr>
              <a:buSzPct val="60000"/>
              <a:buFontTx/>
              <a:buNone/>
              <a:defRPr/>
            </a:pPr>
            <a:r>
              <a:rPr lang="en-GB" altLang="zh-CN" sz="2400" smtClean="0">
                <a:cs typeface="Courier New" pitchFamily="49" charset="0"/>
              </a:rPr>
              <a:t>     ofstream </a:t>
            </a:r>
            <a:r>
              <a:rPr lang="en-GB" altLang="zh-CN" sz="2400">
                <a:cs typeface="Courier New" pitchFamily="49" charset="0"/>
              </a:rPr>
              <a:t>out_file("d:\\myfile.txt",ios::out</a:t>
            </a:r>
            <a:r>
              <a:rPr lang="en-GB" altLang="zh-CN" sz="2400" smtClean="0">
                <a:cs typeface="Courier New" pitchFamily="49" charset="0"/>
              </a:rPr>
              <a:t>);</a:t>
            </a:r>
            <a:endParaRPr lang="en-US" altLang="zh-CN" smtClean="0"/>
          </a:p>
          <a:p>
            <a:pPr eaLnBrk="1" hangingPunct="1">
              <a:lnSpc>
                <a:spcPct val="110000"/>
              </a:lnSpc>
              <a:defRPr/>
            </a:pPr>
            <a:r>
              <a:rPr lang="zh-CN" altLang="en-GB" smtClean="0">
                <a:latin typeface="Times New Roman" pitchFamily="18" charset="0"/>
              </a:rPr>
              <a:t>间接方式是在创建了</a:t>
            </a:r>
            <a:r>
              <a:rPr lang="en-GB" altLang="zh-CN" err="1" smtClean="0">
                <a:latin typeface="Times New Roman" pitchFamily="18" charset="0"/>
                <a:cs typeface="Times New Roman" pitchFamily="18" charset="0"/>
              </a:rPr>
              <a:t>ofstream</a:t>
            </a:r>
            <a:r>
              <a:rPr lang="zh-CN" altLang="en-GB" smtClean="0">
                <a:latin typeface="Times New Roman" pitchFamily="18" charset="0"/>
              </a:rPr>
              <a:t>类的对象之后，调用</a:t>
            </a:r>
            <a:r>
              <a:rPr lang="en-GB" altLang="zh-CN" err="1" smtClean="0">
                <a:latin typeface="Times New Roman" pitchFamily="18" charset="0"/>
                <a:cs typeface="Times New Roman" pitchFamily="18" charset="0"/>
              </a:rPr>
              <a:t>ofstream</a:t>
            </a:r>
            <a:r>
              <a:rPr lang="zh-CN" altLang="en-GB" smtClean="0">
                <a:latin typeface="Times New Roman" pitchFamily="18" charset="0"/>
              </a:rPr>
              <a:t>的一个成员函数</a:t>
            </a:r>
            <a:r>
              <a:rPr lang="en-GB" altLang="zh-CN" smtClean="0">
                <a:latin typeface="Times New Roman" pitchFamily="18" charset="0"/>
                <a:cs typeface="Times New Roman" pitchFamily="18" charset="0"/>
              </a:rPr>
              <a:t>open</a:t>
            </a:r>
            <a:r>
              <a:rPr lang="zh-CN" altLang="en-GB" smtClean="0">
                <a:latin typeface="Times New Roman" pitchFamily="18" charset="0"/>
              </a:rPr>
              <a:t>来指出与外部文件的联系。例如：</a:t>
            </a:r>
            <a:r>
              <a:rPr lang="zh-CN" altLang="en-US" smtClean="0"/>
              <a:t> </a:t>
            </a:r>
          </a:p>
          <a:p>
            <a:pPr eaLnBrk="1" hangingPunct="1">
              <a:buFont typeface="Wingdings" pitchFamily="2" charset="2"/>
              <a:buNone/>
              <a:defRPr/>
            </a:pPr>
            <a:r>
              <a:rPr lang="en-GB" altLang="zh-CN" sz="2400" b="1" smtClean="0">
                <a:effectLst/>
                <a:latin typeface="Courier New" pitchFamily="49" charset="0"/>
                <a:cs typeface="Courier New" pitchFamily="49" charset="0"/>
              </a:rPr>
              <a:t>   </a:t>
            </a:r>
            <a:r>
              <a:rPr lang="en-GB" altLang="zh-CN" sz="2400" err="1" smtClean="0">
                <a:cs typeface="Courier New" pitchFamily="49" charset="0"/>
              </a:rPr>
              <a:t>ofstream</a:t>
            </a:r>
            <a:r>
              <a:rPr lang="en-GB" altLang="zh-CN" sz="2400" smtClean="0">
                <a:cs typeface="Courier New" pitchFamily="49" charset="0"/>
              </a:rPr>
              <a:t> </a:t>
            </a:r>
            <a:r>
              <a:rPr lang="en-GB" altLang="zh-CN" sz="2400" err="1" smtClean="0">
                <a:cs typeface="Courier New" pitchFamily="49" charset="0"/>
              </a:rPr>
              <a:t>out_file</a:t>
            </a:r>
            <a:r>
              <a:rPr lang="en-GB" altLang="zh-CN" sz="2400" smtClean="0">
                <a:cs typeface="Courier New" pitchFamily="49" charset="0"/>
              </a:rPr>
              <a:t>;</a:t>
            </a:r>
            <a:endParaRPr lang="en-US" altLang="zh-CN" sz="2400" smtClean="0">
              <a:cs typeface="Courier New" pitchFamily="49" charset="0"/>
            </a:endParaRPr>
          </a:p>
          <a:p>
            <a:pPr eaLnBrk="1" hangingPunct="1">
              <a:buFont typeface="Wingdings" pitchFamily="2" charset="2"/>
              <a:buNone/>
              <a:defRPr/>
            </a:pPr>
            <a:r>
              <a:rPr lang="en-GB" altLang="zh-CN" sz="2400" smtClean="0">
                <a:cs typeface="Times New Roman" pitchFamily="18" charset="0"/>
              </a:rPr>
              <a:t>     </a:t>
            </a:r>
            <a:r>
              <a:rPr lang="en-GB" altLang="zh-CN" sz="2400" err="1" smtClean="0">
                <a:cs typeface="Times New Roman" pitchFamily="18" charset="0"/>
              </a:rPr>
              <a:t>out_file.open</a:t>
            </a:r>
            <a:r>
              <a:rPr lang="en-GB" altLang="zh-CN" sz="2400" smtClean="0">
                <a:cs typeface="Times New Roman" pitchFamily="18" charset="0"/>
              </a:rPr>
              <a:t>(</a:t>
            </a:r>
            <a:r>
              <a:rPr lang="en-GB" altLang="zh-CN" sz="2400" smtClean="0">
                <a:solidFill>
                  <a:schemeClr val="folHlink"/>
                </a:solidFill>
                <a:cs typeface="Times New Roman" pitchFamily="18" charset="0"/>
              </a:rPr>
              <a:t>&lt;</a:t>
            </a:r>
            <a:r>
              <a:rPr lang="zh-CN" altLang="en-GB" sz="2400" smtClean="0">
                <a:solidFill>
                  <a:schemeClr val="folHlink"/>
                </a:solidFill>
              </a:rPr>
              <a:t>文件名</a:t>
            </a:r>
            <a:r>
              <a:rPr lang="zh-CN" altLang="en-GB" sz="2400" smtClean="0">
                <a:solidFill>
                  <a:schemeClr val="folHlink"/>
                </a:solidFill>
                <a:cs typeface="Times New Roman" pitchFamily="18" charset="0"/>
              </a:rPr>
              <a:t>&gt;</a:t>
            </a:r>
            <a:r>
              <a:rPr lang="zh-CN" altLang="en-GB" sz="2400" smtClean="0">
                <a:cs typeface="Times New Roman" pitchFamily="18" charset="0"/>
              </a:rPr>
              <a:t>,</a:t>
            </a:r>
            <a:r>
              <a:rPr lang="zh-CN" altLang="en-GB" sz="2400" smtClean="0">
                <a:solidFill>
                  <a:schemeClr val="folHlink"/>
                </a:solidFill>
                <a:cs typeface="Times New Roman" pitchFamily="18" charset="0"/>
              </a:rPr>
              <a:t>&lt;</a:t>
            </a:r>
            <a:r>
              <a:rPr lang="zh-CN" altLang="en-GB" sz="2400" smtClean="0">
                <a:solidFill>
                  <a:schemeClr val="folHlink"/>
                </a:solidFill>
              </a:rPr>
              <a:t>打开方式</a:t>
            </a:r>
            <a:r>
              <a:rPr lang="zh-CN" altLang="en-GB" sz="2400" smtClean="0">
                <a:solidFill>
                  <a:schemeClr val="folHlink"/>
                </a:solidFill>
                <a:cs typeface="Times New Roman" pitchFamily="18" charset="0"/>
              </a:rPr>
              <a:t>&gt;</a:t>
            </a:r>
            <a:r>
              <a:rPr lang="zh-CN" altLang="en-GB" sz="2400" smtClean="0">
                <a:cs typeface="Times New Roman" pitchFamily="18" charset="0"/>
              </a:rPr>
              <a:t>);</a:t>
            </a:r>
            <a:r>
              <a:rPr lang="en-GB" altLang="zh-CN" sz="2400" smtClean="0">
                <a:cs typeface="Courier New" pitchFamily="49" charset="0"/>
              </a:rPr>
              <a:t>                                   </a:t>
            </a:r>
          </a:p>
          <a:p>
            <a:pPr eaLnBrk="1" hangingPunct="1">
              <a:buFont typeface="Wingdings" pitchFamily="2" charset="2"/>
              <a:buNone/>
              <a:defRPr/>
            </a:pPr>
            <a:r>
              <a:rPr lang="en-GB" altLang="zh-CN" sz="2400">
                <a:cs typeface="Courier New" pitchFamily="49" charset="0"/>
              </a:rPr>
              <a:t> </a:t>
            </a:r>
            <a:r>
              <a:rPr lang="en-GB" altLang="zh-CN" sz="2400" smtClean="0">
                <a:cs typeface="Courier New" pitchFamily="49" charset="0"/>
              </a:rPr>
              <a:t>    out_file.open("</a:t>
            </a:r>
            <a:r>
              <a:rPr lang="en-GB" altLang="zh-CN" sz="2400">
                <a:cs typeface="Courier New" pitchFamily="49" charset="0"/>
              </a:rPr>
              <a:t>d:\\myfile.txt",ios::out);</a:t>
            </a:r>
            <a:r>
              <a:rPr lang="en-US" altLang="zh-CN" sz="2400" smtClean="0"/>
              <a:t> </a:t>
            </a:r>
            <a:r>
              <a:rPr lang="en-US" altLang="zh-CN"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effectLst>
                  <a:outerShdw blurRad="38100" dist="38100" dir="2700000" algn="tl">
                    <a:srgbClr val="000000">
                      <a:alpha val="43137"/>
                    </a:srgbClr>
                  </a:outerShdw>
                </a:effectLst>
              </a:rPr>
              <a:t>文件输出打开方式</a:t>
            </a:r>
          </a:p>
        </p:txBody>
      </p:sp>
      <p:sp>
        <p:nvSpPr>
          <p:cNvPr id="38915" name="Rectangle 3"/>
          <p:cNvSpPr>
            <a:spLocks noGrp="1" noChangeArrowheads="1"/>
          </p:cNvSpPr>
          <p:nvPr>
            <p:ph idx="1"/>
          </p:nvPr>
        </p:nvSpPr>
        <p:spPr>
          <a:xfrm>
            <a:off x="250825" y="1268413"/>
            <a:ext cx="8686800" cy="5473700"/>
          </a:xfrm>
        </p:spPr>
        <p:txBody>
          <a:bodyPr>
            <a:normAutofit fontScale="92500"/>
          </a:bodyPr>
          <a:lstStyle/>
          <a:p>
            <a:pPr eaLnBrk="1" hangingPunct="1">
              <a:defRPr/>
            </a:pPr>
            <a:r>
              <a:rPr lang="zh-CN" altLang="en-GB" smtClean="0">
                <a:latin typeface="Times New Roman" pitchFamily="18" charset="0"/>
              </a:rPr>
              <a:t>打开方式：</a:t>
            </a:r>
            <a:r>
              <a:rPr lang="zh-CN" altLang="en-US" smtClean="0"/>
              <a:t> </a:t>
            </a:r>
          </a:p>
          <a:p>
            <a:pPr lvl="1" eaLnBrk="1" hangingPunct="1">
              <a:defRPr/>
            </a:pPr>
            <a:r>
              <a:rPr lang="en-GB" altLang="zh-CN" smtClean="0">
                <a:latin typeface="Times New Roman" pitchFamily="18" charset="0"/>
                <a:cs typeface="Times New Roman" pitchFamily="18" charset="0"/>
              </a:rPr>
              <a:t>ios::out</a:t>
            </a:r>
            <a:r>
              <a:rPr lang="en-GB" altLang="zh-CN" smtClean="0">
                <a:latin typeface="Times New Roman" pitchFamily="18" charset="0"/>
              </a:rPr>
              <a:t>，</a:t>
            </a:r>
            <a:r>
              <a:rPr lang="zh-CN" altLang="en-GB" smtClean="0">
                <a:latin typeface="Times New Roman" pitchFamily="18" charset="0"/>
              </a:rPr>
              <a:t>含义是</a:t>
            </a:r>
            <a:r>
              <a:rPr lang="zh-CN" altLang="en-GB" smtClean="0"/>
              <a:t>打开一个外部文件用于写操作</a:t>
            </a:r>
            <a:r>
              <a:rPr lang="zh-CN" altLang="en-US" smtClean="0"/>
              <a:t>，</a:t>
            </a:r>
            <a:r>
              <a:rPr lang="zh-CN" altLang="en-GB" smtClean="0"/>
              <a:t>如果外部文件已存在</a:t>
            </a:r>
            <a:r>
              <a:rPr lang="zh-CN" altLang="en-US" smtClean="0"/>
              <a:t>，</a:t>
            </a:r>
            <a:r>
              <a:rPr lang="zh-CN" altLang="en-GB" smtClean="0"/>
              <a:t>则首先把它的内容清除；否则，先创建该外部文件。</a:t>
            </a:r>
            <a:r>
              <a:rPr lang="zh-CN" altLang="en-US" smtClean="0"/>
              <a:t> </a:t>
            </a:r>
            <a:endParaRPr lang="zh-CN" altLang="en-GB" smtClean="0">
              <a:latin typeface="Times New Roman" pitchFamily="18" charset="0"/>
            </a:endParaRPr>
          </a:p>
          <a:p>
            <a:pPr lvl="1" eaLnBrk="1" hangingPunct="1">
              <a:defRPr/>
            </a:pPr>
            <a:r>
              <a:rPr lang="en-GB" altLang="zh-CN" smtClean="0">
                <a:latin typeface="Times New Roman" pitchFamily="18" charset="0"/>
              </a:rPr>
              <a:t>ios::app，</a:t>
            </a:r>
            <a:r>
              <a:rPr lang="zh-CN" altLang="en-GB" smtClean="0">
                <a:latin typeface="Times New Roman" pitchFamily="18" charset="0"/>
              </a:rPr>
              <a:t>含义是</a:t>
            </a:r>
            <a:r>
              <a:rPr lang="zh-CN" altLang="en-GB" smtClean="0"/>
              <a:t>打开一个外部文件用于添加（文件</a:t>
            </a:r>
            <a:r>
              <a:rPr lang="zh-CN" altLang="en-US" smtClean="0"/>
              <a:t>位置指针在</a:t>
            </a:r>
            <a:r>
              <a:rPr lang="zh-CN" altLang="en-GB" smtClean="0"/>
              <a:t>末尾）操作。如果外部文件不存在</a:t>
            </a:r>
            <a:r>
              <a:rPr lang="zh-CN" altLang="en-US" smtClean="0"/>
              <a:t>，</a:t>
            </a:r>
            <a:r>
              <a:rPr lang="zh-CN" altLang="en-GB" smtClean="0"/>
              <a:t>则先创建该外部文件。</a:t>
            </a:r>
            <a:r>
              <a:rPr lang="zh-CN" altLang="en-US" sz="2400" smtClean="0"/>
              <a:t> </a:t>
            </a:r>
            <a:endParaRPr lang="zh-CN" altLang="en-US" smtClean="0">
              <a:latin typeface="Times New Roman" pitchFamily="18" charset="0"/>
            </a:endParaRPr>
          </a:p>
          <a:p>
            <a:pPr lvl="1" eaLnBrk="1" hangingPunct="1">
              <a:defRPr/>
            </a:pPr>
            <a:r>
              <a:rPr lang="zh-CN" altLang="en-GB" smtClean="0">
                <a:latin typeface="Times New Roman" pitchFamily="18" charset="0"/>
              </a:rPr>
              <a:t>上面的值与</a:t>
            </a:r>
            <a:r>
              <a:rPr lang="en-GB" altLang="zh-CN" smtClean="0">
                <a:latin typeface="Times New Roman" pitchFamily="18" charset="0"/>
              </a:rPr>
              <a:t>ios::binary</a:t>
            </a:r>
            <a:r>
              <a:rPr lang="zh-CN" altLang="en-GB" smtClean="0">
                <a:latin typeface="Times New Roman" pitchFamily="18" charset="0"/>
              </a:rPr>
              <a:t>按位或（|）操作的结果，它表示按二进制方式打开文件。默认的打开方式是文本方式。</a:t>
            </a:r>
            <a:endParaRPr lang="zh-CN" altLang="en-US" smtClean="0">
              <a:latin typeface="Times New Roman" pitchFamily="18" charset="0"/>
            </a:endParaRPr>
          </a:p>
          <a:p>
            <a:pPr lvl="1" eaLnBrk="1" hangingPunct="1">
              <a:defRPr/>
            </a:pPr>
            <a:r>
              <a:rPr lang="zh-CN" altLang="en-US" smtClean="0"/>
              <a:t>对以文本方式打开的文件，当输出的字符为</a:t>
            </a:r>
            <a:r>
              <a:rPr lang="en-US" altLang="zh-CN" smtClean="0"/>
              <a:t>'\n'</a:t>
            </a:r>
            <a:r>
              <a:rPr lang="zh-CN" altLang="en-US" smtClean="0"/>
              <a:t>时，在某些平台上（如：</a:t>
            </a:r>
            <a:r>
              <a:rPr lang="en-US" altLang="zh-CN" smtClean="0"/>
              <a:t>DOS</a:t>
            </a:r>
            <a:r>
              <a:rPr lang="zh-CN" altLang="en-US" smtClean="0"/>
              <a:t>和</a:t>
            </a:r>
            <a:r>
              <a:rPr lang="en-US" altLang="zh-CN" smtClean="0"/>
              <a:t>Windows</a:t>
            </a:r>
            <a:r>
              <a:rPr lang="zh-CN" altLang="en-US" smtClean="0"/>
              <a:t>平台）将自动转换成</a:t>
            </a:r>
            <a:r>
              <a:rPr lang="en-US" altLang="zh-CN" smtClean="0"/>
              <a:t>'\r'</a:t>
            </a:r>
            <a:r>
              <a:rPr lang="zh-CN" altLang="en-US" smtClean="0"/>
              <a:t>和</a:t>
            </a:r>
            <a:r>
              <a:rPr lang="en-US" altLang="zh-CN" smtClean="0"/>
              <a:t>'\n'</a:t>
            </a:r>
            <a:r>
              <a:rPr lang="zh-CN" altLang="en-US" smtClean="0"/>
              <a:t>两个字符写入外部文件。 </a:t>
            </a:r>
            <a:endParaRPr lang="zh-CN" altLang="en-US" smtClean="0">
              <a:latin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endParaRPr lang="zh-CN" altLang="zh-CN" smtClean="0"/>
          </a:p>
        </p:txBody>
      </p:sp>
      <p:sp>
        <p:nvSpPr>
          <p:cNvPr id="94211" name="Rectangle 3"/>
          <p:cNvSpPr>
            <a:spLocks noGrp="1" noChangeArrowheads="1"/>
          </p:cNvSpPr>
          <p:nvPr>
            <p:ph idx="1"/>
          </p:nvPr>
        </p:nvSpPr>
        <p:spPr/>
        <p:txBody>
          <a:bodyPr/>
          <a:lstStyle/>
          <a:p>
            <a:pPr eaLnBrk="1" hangingPunct="1">
              <a:defRPr/>
            </a:pPr>
            <a:r>
              <a:rPr lang="zh-CN" altLang="en-GB" sz="3600" smtClean="0">
                <a:latin typeface="Times New Roman" pitchFamily="18" charset="0"/>
              </a:rPr>
              <a:t>打开文件时，必须要对文件打开操作的成功与否进行判断。判断文件是否成功打开可以采用以下方式</a:t>
            </a:r>
            <a:r>
              <a:rPr lang="zh-CN" altLang="en-US" sz="3600" smtClean="0"/>
              <a:t> </a:t>
            </a:r>
          </a:p>
          <a:p>
            <a:pPr lvl="1" eaLnBrk="1" hangingPunct="1">
              <a:lnSpc>
                <a:spcPct val="170000"/>
              </a:lnSpc>
              <a:buFontTx/>
              <a:buNone/>
              <a:defRPr/>
            </a:pPr>
            <a:r>
              <a:rPr lang="en-US" altLang="zh-CN" sz="2400" b="1" smtClean="0">
                <a:latin typeface="Courier New" pitchFamily="49" charset="0"/>
                <a:cs typeface="Courier New" pitchFamily="49" charset="0"/>
              </a:rPr>
              <a:t>if (!</a:t>
            </a:r>
            <a:r>
              <a:rPr lang="en-US" altLang="zh-CN" sz="2400" b="1" err="1" smtClean="0">
                <a:latin typeface="Courier New" pitchFamily="49" charset="0"/>
                <a:cs typeface="Courier New" pitchFamily="49" charset="0"/>
              </a:rPr>
              <a:t>out_file</a:t>
            </a:r>
            <a:r>
              <a:rPr lang="en-US" altLang="zh-CN" sz="2400" b="1" smtClean="0">
                <a:latin typeface="Courier New" pitchFamily="49" charset="0"/>
                <a:cs typeface="Courier New" pitchFamily="49" charset="0"/>
              </a:rPr>
              <a:t>) //</a:t>
            </a:r>
            <a:r>
              <a:rPr lang="zh-CN" altLang="en-US" sz="2400" b="1" smtClean="0">
                <a:latin typeface="宋体" pitchFamily="2" charset="-122"/>
              </a:rPr>
              <a:t>或</a:t>
            </a:r>
            <a:r>
              <a:rPr lang="zh-CN" altLang="en-GB" sz="2400" b="1" smtClean="0">
                <a:latin typeface="宋体" pitchFamily="2" charset="-122"/>
              </a:rPr>
              <a:t>：</a:t>
            </a:r>
            <a:r>
              <a:rPr lang="en-US" altLang="zh-CN" sz="2400" b="1" err="1" smtClean="0">
                <a:latin typeface="Courier New" pitchFamily="49" charset="0"/>
                <a:cs typeface="Courier New" pitchFamily="49" charset="0"/>
              </a:rPr>
              <a:t>out_file.fail</a:t>
            </a:r>
            <a:r>
              <a:rPr lang="en-US" altLang="zh-CN" sz="2400" b="1" smtClean="0">
                <a:latin typeface="Courier New" pitchFamily="49" charset="0"/>
                <a:cs typeface="Courier New" pitchFamily="49" charset="0"/>
              </a:rPr>
              <a:t>() </a:t>
            </a:r>
          </a:p>
          <a:p>
            <a:pPr lvl="1" eaLnBrk="1" hangingPunct="1">
              <a:buFontTx/>
              <a:buNone/>
              <a:defRPr/>
            </a:pPr>
            <a:r>
              <a:rPr lang="en-GB" altLang="zh-CN" sz="2400" b="1" smtClean="0">
                <a:latin typeface="宋体" pitchFamily="2" charset="-122"/>
              </a:rPr>
              <a:t>				   //</a:t>
            </a:r>
            <a:r>
              <a:rPr lang="zh-CN" altLang="en-GB" sz="2400" b="1" smtClean="0">
                <a:latin typeface="宋体" pitchFamily="2" charset="-122"/>
              </a:rPr>
              <a:t>或：</a:t>
            </a:r>
            <a:r>
              <a:rPr lang="en-US" altLang="zh-CN" sz="2400" b="1" smtClean="0">
                <a:latin typeface="Courier New" pitchFamily="49" charset="0"/>
                <a:cs typeface="Courier New" pitchFamily="49" charset="0"/>
              </a:rPr>
              <a:t>!</a:t>
            </a:r>
            <a:r>
              <a:rPr lang="en-US" altLang="zh-CN" sz="2400" b="1" err="1" smtClean="0">
                <a:latin typeface="Courier New" pitchFamily="49" charset="0"/>
                <a:cs typeface="Courier New" pitchFamily="49" charset="0"/>
              </a:rPr>
              <a:t>out_file.is_open</a:t>
            </a:r>
            <a:r>
              <a:rPr lang="en-US" altLang="zh-CN" sz="2400" b="1" smtClean="0">
                <a:latin typeface="Courier New" pitchFamily="49" charset="0"/>
                <a:cs typeface="Courier New" pitchFamily="49" charset="0"/>
              </a:rPr>
              <a:t>() </a:t>
            </a:r>
          </a:p>
          <a:p>
            <a:pPr lvl="1" eaLnBrk="1" hangingPunct="1">
              <a:buFontTx/>
              <a:buNone/>
              <a:defRPr/>
            </a:pPr>
            <a:r>
              <a:rPr lang="en-US" altLang="zh-CN" sz="2400" b="1" smtClean="0">
                <a:latin typeface="Courier New" pitchFamily="49" charset="0"/>
                <a:cs typeface="Courier New" pitchFamily="49" charset="0"/>
              </a:rPr>
              <a:t>{ ...... //</a:t>
            </a:r>
            <a:r>
              <a:rPr lang="zh-CN" altLang="en-US" sz="2400" b="1" smtClean="0">
                <a:latin typeface="宋体" pitchFamily="2" charset="-122"/>
              </a:rPr>
              <a:t>失败处理</a:t>
            </a:r>
            <a:endParaRPr lang="zh-CN" altLang="en-US" sz="2400" b="1" smtClean="0">
              <a:latin typeface="Courier New" pitchFamily="49" charset="0"/>
              <a:cs typeface="Courier New" pitchFamily="49" charset="0"/>
            </a:endParaRPr>
          </a:p>
          <a:p>
            <a:pPr lvl="1" eaLnBrk="1" hangingPunct="1">
              <a:buFontTx/>
              <a:buNone/>
              <a:defRPr/>
            </a:pPr>
            <a:r>
              <a:rPr lang="en-US" altLang="zh-CN" sz="2400" smtClean="0">
                <a:latin typeface="Times New Roman" pitchFamily="18" charset="0"/>
                <a:cs typeface="Times New Roman" pitchFamily="18" charset="0"/>
              </a:rPr>
              <a:t>}</a:t>
            </a:r>
            <a:r>
              <a:rPr lang="en-US" altLang="zh-CN" sz="2400" smtClean="0"/>
              <a:t> </a:t>
            </a:r>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250825" y="333375"/>
            <a:ext cx="8686800" cy="6335713"/>
          </a:xfrm>
        </p:spPr>
        <p:txBody>
          <a:bodyPr>
            <a:normAutofit fontScale="85000" lnSpcReduction="10000"/>
          </a:bodyPr>
          <a:lstStyle/>
          <a:p>
            <a:pPr eaLnBrk="1" hangingPunct="1">
              <a:defRPr/>
            </a:pPr>
            <a:r>
              <a:rPr lang="zh-CN" altLang="en-GB" sz="2800" smtClean="0"/>
              <a:t>文件成功打开后</a:t>
            </a:r>
            <a:r>
              <a:rPr lang="zh-CN" altLang="en-US" sz="2800" smtClean="0"/>
              <a:t>，</a:t>
            </a:r>
            <a:r>
              <a:rPr lang="zh-CN" altLang="en-GB" sz="2800" smtClean="0"/>
              <a:t>可以使用插入操作符</a:t>
            </a:r>
            <a:r>
              <a:rPr lang="zh-CN" altLang="en-GB" sz="2800" smtClean="0">
                <a:latin typeface="Arial"/>
              </a:rPr>
              <a:t>“</a:t>
            </a:r>
            <a:r>
              <a:rPr lang="zh-CN" altLang="en-GB" sz="2800" smtClean="0"/>
              <a:t>&lt;&lt;</a:t>
            </a:r>
            <a:r>
              <a:rPr lang="zh-CN" altLang="en-GB" sz="2800" smtClean="0">
                <a:latin typeface="Arial"/>
              </a:rPr>
              <a:t>”</a:t>
            </a:r>
            <a:r>
              <a:rPr lang="zh-CN" altLang="en-GB" sz="2800" smtClean="0"/>
              <a:t>或</a:t>
            </a:r>
            <a:r>
              <a:rPr lang="en-GB" altLang="zh-CN" sz="2800" err="1" smtClean="0"/>
              <a:t>ofstream</a:t>
            </a:r>
            <a:r>
              <a:rPr lang="zh-CN" altLang="en-GB" sz="2800" smtClean="0"/>
              <a:t>类的一些成员函数来进行文件输出操作</a:t>
            </a:r>
            <a:r>
              <a:rPr lang="zh-CN" altLang="en-US" sz="2800" smtClean="0"/>
              <a:t>，例如：</a:t>
            </a:r>
            <a:r>
              <a:rPr lang="zh-CN" altLang="en-GB" sz="2800" smtClean="0">
                <a:latin typeface="Arial"/>
              </a:rPr>
              <a:t> </a:t>
            </a:r>
            <a:endParaRPr lang="zh-CN" altLang="en-US" sz="2800" smtClean="0"/>
          </a:p>
          <a:p>
            <a:pPr lvl="1" eaLnBrk="1" hangingPunct="1">
              <a:buFontTx/>
              <a:buNone/>
              <a:defRPr/>
            </a:pPr>
            <a:r>
              <a:rPr lang="en-GB" altLang="zh-CN" err="1" smtClean="0"/>
              <a:t>int</a:t>
            </a:r>
            <a:r>
              <a:rPr lang="en-GB" altLang="zh-CN" smtClean="0"/>
              <a:t> x;</a:t>
            </a:r>
            <a:endParaRPr lang="zh-CN" altLang="zh-CN" smtClean="0"/>
          </a:p>
          <a:p>
            <a:pPr lvl="1" eaLnBrk="1" hangingPunct="1">
              <a:buFontTx/>
              <a:buNone/>
              <a:defRPr/>
            </a:pPr>
            <a:r>
              <a:rPr lang="en-GB" altLang="zh-CN" smtClean="0"/>
              <a:t>double y;</a:t>
            </a:r>
            <a:endParaRPr lang="zh-CN" altLang="zh-CN" smtClean="0"/>
          </a:p>
          <a:p>
            <a:pPr lvl="1" eaLnBrk="1" hangingPunct="1">
              <a:buFontTx/>
              <a:buNone/>
              <a:defRPr/>
            </a:pPr>
            <a:r>
              <a:rPr lang="en-GB" altLang="zh-CN" smtClean="0"/>
              <a:t>......</a:t>
            </a:r>
            <a:endParaRPr lang="zh-CN" altLang="zh-CN" smtClean="0"/>
          </a:p>
          <a:p>
            <a:pPr lvl="1" eaLnBrk="1" hangingPunct="1">
              <a:buFontTx/>
              <a:buNone/>
              <a:defRPr/>
            </a:pPr>
            <a:r>
              <a:rPr lang="en-GB" altLang="zh-CN" smtClean="0"/>
              <a:t>//</a:t>
            </a:r>
            <a:r>
              <a:rPr lang="zh-CN" altLang="zh-CN" smtClean="0">
                <a:solidFill>
                  <a:srgbClr val="FFC000"/>
                </a:solidFill>
              </a:rPr>
              <a:t>以文本方式输出数据</a:t>
            </a:r>
            <a:endParaRPr lang="en-US" altLang="zh-CN" smtClean="0">
              <a:solidFill>
                <a:srgbClr val="FFC000"/>
              </a:solidFill>
            </a:endParaRPr>
          </a:p>
          <a:p>
            <a:pPr lvl="1" eaLnBrk="1" hangingPunct="1">
              <a:buFontTx/>
              <a:buNone/>
              <a:defRPr/>
            </a:pPr>
            <a:r>
              <a:rPr lang="en-GB" altLang="zh-CN" err="1" smtClean="0"/>
              <a:t>ofstream</a:t>
            </a:r>
            <a:r>
              <a:rPr lang="en-GB" altLang="zh-CN" smtClean="0"/>
              <a:t> </a:t>
            </a:r>
            <a:r>
              <a:rPr lang="en-GB" altLang="zh-CN" err="1" smtClean="0"/>
              <a:t>out_file</a:t>
            </a:r>
            <a:r>
              <a:rPr lang="en-GB" altLang="zh-CN" smtClean="0"/>
              <a:t>("d:\\</a:t>
            </a:r>
            <a:r>
              <a:rPr lang="en-GB" altLang="zh-CN" err="1" smtClean="0"/>
              <a:t>myfile.txt",ios</a:t>
            </a:r>
            <a:r>
              <a:rPr lang="en-GB" altLang="zh-CN" smtClean="0"/>
              <a:t>::out);</a:t>
            </a:r>
            <a:endParaRPr lang="zh-CN" altLang="zh-CN" smtClean="0"/>
          </a:p>
          <a:p>
            <a:pPr lvl="1" eaLnBrk="1" hangingPunct="1">
              <a:buFontTx/>
              <a:buNone/>
              <a:defRPr/>
            </a:pPr>
            <a:r>
              <a:rPr lang="en-US" altLang="zh-CN" smtClean="0"/>
              <a:t>if (!</a:t>
            </a:r>
            <a:r>
              <a:rPr lang="en-US" altLang="zh-CN" err="1" smtClean="0"/>
              <a:t>out_file</a:t>
            </a:r>
            <a:r>
              <a:rPr lang="en-US" altLang="zh-CN" smtClean="0"/>
              <a:t>) exit(-1);</a:t>
            </a:r>
            <a:endParaRPr lang="zh-CN" altLang="zh-CN" smtClean="0"/>
          </a:p>
          <a:p>
            <a:pPr lvl="1" eaLnBrk="1" hangingPunct="1">
              <a:buFontTx/>
              <a:buNone/>
              <a:defRPr/>
            </a:pPr>
            <a:r>
              <a:rPr lang="en-GB" altLang="zh-CN" err="1" smtClean="0"/>
              <a:t>out_file</a:t>
            </a:r>
            <a:r>
              <a:rPr lang="en-GB" altLang="zh-CN" smtClean="0"/>
              <a:t> &lt;&lt; x &lt;&lt; ' ' &lt;&lt; y &lt;&lt; </a:t>
            </a:r>
            <a:r>
              <a:rPr lang="en-GB" altLang="zh-CN" err="1" smtClean="0"/>
              <a:t>endl</a:t>
            </a:r>
            <a:r>
              <a:rPr lang="en-GB" altLang="zh-CN" smtClean="0"/>
              <a:t>; </a:t>
            </a:r>
            <a:endParaRPr lang="zh-CN" altLang="zh-CN" smtClean="0"/>
          </a:p>
          <a:p>
            <a:pPr lvl="1" eaLnBrk="1" hangingPunct="1">
              <a:buFontTx/>
              <a:buNone/>
              <a:defRPr/>
            </a:pPr>
            <a:r>
              <a:rPr lang="zh-CN" altLang="zh-CN" smtClean="0"/>
              <a:t>或</a:t>
            </a:r>
          </a:p>
          <a:p>
            <a:pPr lvl="1" eaLnBrk="1" hangingPunct="1">
              <a:buFontTx/>
              <a:buNone/>
              <a:defRPr/>
            </a:pPr>
            <a:r>
              <a:rPr lang="en-GB" altLang="zh-CN" smtClean="0"/>
              <a:t>//</a:t>
            </a:r>
            <a:r>
              <a:rPr lang="zh-CN" altLang="zh-CN" smtClean="0">
                <a:solidFill>
                  <a:srgbClr val="FFC000"/>
                </a:solidFill>
              </a:rPr>
              <a:t>以二进制方式输出数据</a:t>
            </a:r>
            <a:endParaRPr lang="en-US" altLang="zh-CN" smtClean="0">
              <a:solidFill>
                <a:srgbClr val="FFC000"/>
              </a:solidFill>
            </a:endParaRPr>
          </a:p>
          <a:p>
            <a:pPr lvl="1" eaLnBrk="1" hangingPunct="1">
              <a:buFontTx/>
              <a:buNone/>
              <a:defRPr/>
            </a:pPr>
            <a:r>
              <a:rPr lang="en-GB" altLang="zh-CN" smtClean="0"/>
              <a:t>ofstream </a:t>
            </a:r>
            <a:r>
              <a:rPr lang="en-GB" altLang="zh-CN" sz="2600" smtClean="0"/>
              <a:t>out_file("d:\\myfile.dat",ios::out|ios::binary);</a:t>
            </a:r>
            <a:endParaRPr lang="zh-CN" altLang="zh-CN" sz="2600" smtClean="0"/>
          </a:p>
          <a:p>
            <a:pPr lvl="1" eaLnBrk="1" hangingPunct="1">
              <a:buFontTx/>
              <a:buNone/>
              <a:defRPr/>
            </a:pPr>
            <a:r>
              <a:rPr lang="en-US" altLang="zh-CN" smtClean="0"/>
              <a:t>if (!</a:t>
            </a:r>
            <a:r>
              <a:rPr lang="en-US" altLang="zh-CN" err="1" smtClean="0"/>
              <a:t>out_file</a:t>
            </a:r>
            <a:r>
              <a:rPr lang="en-US" altLang="zh-CN" smtClean="0"/>
              <a:t>) exit(-1);</a:t>
            </a:r>
            <a:endParaRPr lang="zh-CN" altLang="zh-CN" smtClean="0"/>
          </a:p>
          <a:p>
            <a:pPr lvl="1" eaLnBrk="1" hangingPunct="1">
              <a:buFontTx/>
              <a:buNone/>
              <a:defRPr/>
            </a:pPr>
            <a:r>
              <a:rPr lang="en-GB" altLang="zh-CN" err="1" smtClean="0"/>
              <a:t>out_file.write</a:t>
            </a:r>
            <a:r>
              <a:rPr lang="en-GB" altLang="zh-CN" smtClean="0"/>
              <a:t>((char *)&amp;</a:t>
            </a:r>
            <a:r>
              <a:rPr lang="en-GB" altLang="zh-CN" err="1" smtClean="0"/>
              <a:t>x,sizeof</a:t>
            </a:r>
            <a:r>
              <a:rPr lang="en-GB" altLang="zh-CN" smtClean="0"/>
              <a:t>(x)); </a:t>
            </a:r>
            <a:endParaRPr lang="zh-CN" altLang="zh-CN" smtClean="0"/>
          </a:p>
          <a:p>
            <a:pPr lvl="1" eaLnBrk="1" hangingPunct="1">
              <a:buFontTx/>
              <a:buNone/>
              <a:defRPr/>
            </a:pPr>
            <a:r>
              <a:rPr lang="en-GB" altLang="zh-CN" err="1" smtClean="0"/>
              <a:t>out_file.write</a:t>
            </a:r>
            <a:r>
              <a:rPr lang="en-GB" altLang="zh-CN" smtClean="0"/>
              <a:t>((char *)&amp;</a:t>
            </a:r>
            <a:r>
              <a:rPr lang="en-GB" altLang="zh-CN" err="1" smtClean="0"/>
              <a:t>y,sizeof</a:t>
            </a:r>
            <a:r>
              <a:rPr lang="en-GB" altLang="zh-CN" smtClean="0"/>
              <a:t>(y)); </a:t>
            </a:r>
            <a:endParaRPr lang="zh-CN"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p:txBody>
          <a:bodyPr/>
          <a:lstStyle/>
          <a:p>
            <a:pPr eaLnBrk="1" hangingPunct="1">
              <a:defRPr/>
            </a:pPr>
            <a:r>
              <a:rPr lang="zh-CN" altLang="en-GB" sz="2800" smtClean="0"/>
              <a:t>文件输出操作结束时，要使用</a:t>
            </a:r>
            <a:r>
              <a:rPr lang="en-GB" altLang="zh-CN" sz="2800" err="1" smtClean="0"/>
              <a:t>ofstream</a:t>
            </a:r>
            <a:r>
              <a:rPr lang="zh-CN" altLang="en-GB" sz="2800" smtClean="0"/>
              <a:t>的一个成员函数</a:t>
            </a:r>
            <a:r>
              <a:rPr lang="en-GB" altLang="zh-CN" sz="2800" smtClean="0"/>
              <a:t>close</a:t>
            </a:r>
            <a:r>
              <a:rPr lang="zh-CN" altLang="en-GB" sz="2800" smtClean="0"/>
              <a:t>关闭文件：</a:t>
            </a:r>
            <a:endParaRPr lang="zh-CN" altLang="en-US" sz="2800" smtClean="0"/>
          </a:p>
          <a:p>
            <a:pPr lvl="1" eaLnBrk="1" hangingPunct="1">
              <a:buFontTx/>
              <a:buNone/>
              <a:defRPr/>
            </a:pPr>
            <a:r>
              <a:rPr lang="en-GB" altLang="zh-CN" sz="2400" err="1" smtClean="0"/>
              <a:t>out_file.close</a:t>
            </a:r>
            <a:r>
              <a:rPr lang="en-GB" altLang="zh-CN" sz="2400" smtClean="0"/>
              <a:t>();</a:t>
            </a:r>
            <a:r>
              <a:rPr lang="en-US" altLang="zh-CN" sz="2400" smtClean="0"/>
              <a:t> </a:t>
            </a:r>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smtClean="0"/>
              <a:t>输入</a:t>
            </a:r>
            <a:r>
              <a:rPr lang="en-US" altLang="zh-CN" smtClean="0"/>
              <a:t>/</a:t>
            </a:r>
            <a:r>
              <a:rPr lang="zh-CN" altLang="en-US" smtClean="0"/>
              <a:t>输出（</a:t>
            </a:r>
            <a:r>
              <a:rPr lang="en-US" altLang="zh-CN" smtClean="0"/>
              <a:t>I/O</a:t>
            </a:r>
            <a:r>
              <a:rPr lang="zh-CN" altLang="en-US" smtClean="0"/>
              <a:t>）概述</a:t>
            </a:r>
          </a:p>
        </p:txBody>
      </p:sp>
      <p:sp>
        <p:nvSpPr>
          <p:cNvPr id="7171" name="Rectangle 3"/>
          <p:cNvSpPr>
            <a:spLocks noGrp="1" noChangeArrowheads="1"/>
          </p:cNvSpPr>
          <p:nvPr>
            <p:ph idx="1"/>
          </p:nvPr>
        </p:nvSpPr>
        <p:spPr/>
        <p:txBody>
          <a:bodyPr/>
          <a:lstStyle/>
          <a:p>
            <a:pPr eaLnBrk="1" hangingPunct="1">
              <a:defRPr/>
            </a:pPr>
            <a:r>
              <a:rPr lang="zh-CN" altLang="en-GB" smtClean="0"/>
              <a:t>输入</a:t>
            </a:r>
            <a:r>
              <a:rPr lang="en-GB" altLang="zh-CN" smtClean="0"/>
              <a:t>/</a:t>
            </a:r>
            <a:r>
              <a:rPr lang="zh-CN" altLang="en-GB" smtClean="0"/>
              <a:t>输出（简称</a:t>
            </a:r>
            <a:r>
              <a:rPr lang="en-GB" altLang="zh-CN" smtClean="0"/>
              <a:t>I/O</a:t>
            </a:r>
            <a:r>
              <a:rPr lang="zh-CN" altLang="en-GB" smtClean="0"/>
              <a:t>）是程序的一个重要组成部分：</a:t>
            </a:r>
          </a:p>
          <a:p>
            <a:pPr lvl="1" eaLnBrk="1" hangingPunct="1">
              <a:defRPr/>
            </a:pPr>
            <a:r>
              <a:rPr lang="zh-CN" altLang="en-GB" smtClean="0"/>
              <a:t>程序运行所需要的数据往往要从外设（如：键盘、文件等）得到</a:t>
            </a:r>
          </a:p>
          <a:p>
            <a:pPr lvl="1" eaLnBrk="1" hangingPunct="1">
              <a:defRPr/>
            </a:pPr>
            <a:r>
              <a:rPr lang="zh-CN" altLang="en-GB" smtClean="0"/>
              <a:t>程序的运行结果通常也要输出到外设（如：显示器、打印机、文件等）中去。</a:t>
            </a:r>
            <a:r>
              <a:rPr lang="zh-CN" altLang="en-US" smtClean="0"/>
              <a:t> </a:t>
            </a:r>
            <a:endParaRPr lang="zh-CN" altLang="en-GB" smtClean="0">
              <a:latin typeface="Times New Roman" pitchFamily="18" charset="0"/>
            </a:endParaRPr>
          </a:p>
          <a:p>
            <a:pPr eaLnBrk="1" hangingPunct="1">
              <a:defRPr/>
            </a:pPr>
            <a:r>
              <a:rPr lang="zh-CN" altLang="en-GB" smtClean="0">
                <a:latin typeface="Times New Roman" pitchFamily="18" charset="0"/>
              </a:rPr>
              <a:t>在</a:t>
            </a:r>
            <a:r>
              <a:rPr lang="en-GB" altLang="zh-CN" smtClean="0">
                <a:latin typeface="Times New Roman" pitchFamily="18" charset="0"/>
              </a:rPr>
              <a:t>C++</a:t>
            </a:r>
            <a:r>
              <a:rPr lang="zh-CN" altLang="en-GB" smtClean="0">
                <a:latin typeface="Times New Roman" pitchFamily="18" charset="0"/>
              </a:rPr>
              <a:t>中，输入/输出不是语言定义的成分，而是由具体的实现（编译程序）作为标准库的功能来提供。</a:t>
            </a:r>
            <a:r>
              <a:rPr lang="zh-CN" altLang="en-US"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52400"/>
            <a:ext cx="8229600" cy="685800"/>
          </a:xfrm>
        </p:spPr>
        <p:txBody>
          <a:bodyPr/>
          <a:lstStyle/>
          <a:p>
            <a:pPr eaLnBrk="1" hangingPunct="1">
              <a:defRPr/>
            </a:pPr>
            <a:r>
              <a:rPr lang="zh-CN" altLang="en-US" smtClean="0">
                <a:latin typeface="Times New Roman" pitchFamily="18" charset="0"/>
              </a:rPr>
              <a:t>文件</a:t>
            </a:r>
            <a:r>
              <a:rPr lang="zh-CN" altLang="en-GB" smtClean="0">
                <a:latin typeface="Times New Roman" pitchFamily="18" charset="0"/>
              </a:rPr>
              <a:t>输入</a:t>
            </a:r>
            <a:endParaRPr lang="zh-CN" altLang="en-US" smtClean="0"/>
          </a:p>
        </p:txBody>
      </p:sp>
      <p:sp>
        <p:nvSpPr>
          <p:cNvPr id="44035" name="Rectangle 3"/>
          <p:cNvSpPr>
            <a:spLocks noGrp="1" noChangeArrowheads="1"/>
          </p:cNvSpPr>
          <p:nvPr>
            <p:ph idx="1"/>
          </p:nvPr>
        </p:nvSpPr>
        <p:spPr>
          <a:xfrm>
            <a:off x="228600" y="1066800"/>
            <a:ext cx="8763000" cy="5791200"/>
          </a:xfrm>
        </p:spPr>
        <p:txBody>
          <a:bodyPr/>
          <a:lstStyle/>
          <a:p>
            <a:pPr marL="441325" indent="-441325" eaLnBrk="1" hangingPunct="1">
              <a:defRPr/>
            </a:pPr>
            <a:r>
              <a:rPr lang="zh-CN" altLang="en-GB" sz="2800" smtClean="0">
                <a:latin typeface="Times New Roman" pitchFamily="18" charset="0"/>
              </a:rPr>
              <a:t>首先创建一个</a:t>
            </a:r>
            <a:r>
              <a:rPr lang="en-GB" altLang="zh-CN" sz="2800" smtClean="0">
                <a:latin typeface="Times New Roman" pitchFamily="18" charset="0"/>
                <a:cs typeface="Times New Roman" pitchFamily="18" charset="0"/>
              </a:rPr>
              <a:t>ifstream</a:t>
            </a:r>
            <a:r>
              <a:rPr lang="zh-CN" altLang="en-GB" sz="2800" smtClean="0">
                <a:latin typeface="Times New Roman" pitchFamily="18" charset="0"/>
              </a:rPr>
              <a:t>类</a:t>
            </a:r>
            <a:r>
              <a:rPr lang="zh-CN" altLang="en-US" sz="2800" smtClean="0">
                <a:latin typeface="Times New Roman" pitchFamily="18" charset="0"/>
              </a:rPr>
              <a:t>（</a:t>
            </a:r>
            <a:r>
              <a:rPr lang="en-GB" altLang="zh-CN" sz="2800" smtClean="0">
                <a:latin typeface="Times New Roman" pitchFamily="18" charset="0"/>
                <a:cs typeface="Times New Roman" pitchFamily="18" charset="0"/>
              </a:rPr>
              <a:t>istream</a:t>
            </a:r>
            <a:r>
              <a:rPr lang="zh-CN" altLang="en-GB" sz="2800" smtClean="0">
                <a:latin typeface="Times New Roman" pitchFamily="18" charset="0"/>
              </a:rPr>
              <a:t>类的派生类</a:t>
            </a:r>
            <a:r>
              <a:rPr lang="zh-CN" altLang="en-US" sz="2800" smtClean="0">
                <a:latin typeface="Times New Roman" pitchFamily="18" charset="0"/>
              </a:rPr>
              <a:t>）</a:t>
            </a:r>
            <a:r>
              <a:rPr lang="zh-CN" altLang="en-GB" sz="2800" smtClean="0">
                <a:latin typeface="Times New Roman" pitchFamily="18" charset="0"/>
              </a:rPr>
              <a:t>的对象</a:t>
            </a:r>
            <a:r>
              <a:rPr lang="zh-CN" altLang="en-US" sz="2800" smtClean="0">
                <a:latin typeface="Times New Roman" pitchFamily="18" charset="0"/>
              </a:rPr>
              <a:t>，</a:t>
            </a:r>
            <a:r>
              <a:rPr lang="zh-CN" altLang="en-GB" sz="2800" smtClean="0">
                <a:latin typeface="Times New Roman" pitchFamily="18" charset="0"/>
              </a:rPr>
              <a:t>并与外部文件建立联系。例如：</a:t>
            </a:r>
          </a:p>
          <a:p>
            <a:pPr marL="1071563" lvl="1" indent="-355600" eaLnBrk="1" hangingPunct="1">
              <a:buFontTx/>
              <a:buNone/>
              <a:defRPr/>
            </a:pPr>
            <a:r>
              <a:rPr lang="en-GB" altLang="zh-CN" sz="2400" smtClean="0">
                <a:cs typeface="Times New Roman" pitchFamily="18" charset="0"/>
              </a:rPr>
              <a:t>ifstream in_file(&lt;</a:t>
            </a:r>
            <a:r>
              <a:rPr lang="zh-CN" altLang="en-GB" sz="2400" smtClean="0"/>
              <a:t>文件名</a:t>
            </a:r>
            <a:r>
              <a:rPr lang="zh-CN" altLang="en-GB" sz="2400" smtClean="0">
                <a:cs typeface="Times New Roman" pitchFamily="18" charset="0"/>
              </a:rPr>
              <a:t>&gt;,&lt;</a:t>
            </a:r>
            <a:r>
              <a:rPr lang="zh-CN" altLang="en-GB" sz="2400" smtClean="0"/>
              <a:t>打开方式</a:t>
            </a:r>
            <a:r>
              <a:rPr lang="zh-CN" altLang="en-GB" sz="2400" smtClean="0">
                <a:cs typeface="Times New Roman" pitchFamily="18" charset="0"/>
              </a:rPr>
              <a:t>&gt;); </a:t>
            </a:r>
          </a:p>
          <a:p>
            <a:pPr marL="1071563" lvl="1" indent="-355600" eaLnBrk="1" hangingPunct="1">
              <a:buFontTx/>
              <a:buNone/>
              <a:defRPr/>
            </a:pPr>
            <a:r>
              <a:rPr lang="zh-CN" altLang="en-GB" sz="2400" smtClean="0">
                <a:cs typeface="Courier New" pitchFamily="49" charset="0"/>
              </a:rPr>
              <a:t>或</a:t>
            </a:r>
          </a:p>
          <a:p>
            <a:pPr marL="1071563" lvl="1" indent="-355600" eaLnBrk="1" hangingPunct="1">
              <a:buFontTx/>
              <a:buNone/>
              <a:defRPr/>
            </a:pPr>
            <a:r>
              <a:rPr lang="en-GB" altLang="zh-CN" sz="2400" smtClean="0">
                <a:cs typeface="Courier New" pitchFamily="49" charset="0"/>
              </a:rPr>
              <a:t>ifstream in_file</a:t>
            </a:r>
            <a:r>
              <a:rPr lang="en-GB" altLang="zh-CN" sz="2400" smtClean="0"/>
              <a:t>；</a:t>
            </a:r>
            <a:endParaRPr lang="zh-CN" altLang="en-US" sz="2400" smtClean="0">
              <a:cs typeface="Courier New" pitchFamily="49" charset="0"/>
            </a:endParaRPr>
          </a:p>
          <a:p>
            <a:pPr marL="1071563" lvl="1" indent="-355600" eaLnBrk="1" hangingPunct="1">
              <a:buFontTx/>
              <a:buNone/>
              <a:defRPr/>
            </a:pPr>
            <a:r>
              <a:rPr lang="en-GB" altLang="zh-CN" sz="2400" smtClean="0"/>
              <a:t>in_file.open(&lt;</a:t>
            </a:r>
            <a:r>
              <a:rPr lang="zh-CN" altLang="en-GB" sz="2400" smtClean="0"/>
              <a:t>文件名&gt;,&lt;打开方式&gt;); </a:t>
            </a:r>
          </a:p>
          <a:p>
            <a:pPr marL="441325" indent="-441325" eaLnBrk="1" hangingPunct="1">
              <a:defRPr/>
            </a:pPr>
            <a:r>
              <a:rPr lang="zh-CN" altLang="en-GB" sz="2800" smtClean="0">
                <a:latin typeface="Times New Roman" pitchFamily="18" charset="0"/>
              </a:rPr>
              <a:t>打开方式：</a:t>
            </a:r>
          </a:p>
          <a:p>
            <a:pPr marL="1071563" lvl="1" indent="-355600" eaLnBrk="1" hangingPunct="1">
              <a:defRPr/>
            </a:pPr>
            <a:r>
              <a:rPr lang="en-GB" altLang="zh-CN" sz="2400" smtClean="0"/>
              <a:t>ios::in，</a:t>
            </a:r>
            <a:r>
              <a:rPr lang="zh-CN" altLang="en-GB" sz="2400" smtClean="0"/>
              <a:t>它的含义与</a:t>
            </a:r>
            <a:r>
              <a:rPr lang="en-GB" altLang="zh-CN" sz="2400" smtClean="0"/>
              <a:t>fopen</a:t>
            </a:r>
            <a:r>
              <a:rPr lang="zh-CN" altLang="en-GB" sz="2400" smtClean="0"/>
              <a:t>的打开方式“</a:t>
            </a:r>
            <a:r>
              <a:rPr lang="en-GB" altLang="zh-CN" sz="2400" smtClean="0"/>
              <a:t>r”</a:t>
            </a:r>
            <a:r>
              <a:rPr lang="zh-CN" altLang="en-GB" sz="2400" smtClean="0"/>
              <a:t>相同</a:t>
            </a:r>
          </a:p>
          <a:p>
            <a:pPr marL="1071563" lvl="1" indent="-355600" eaLnBrk="1" hangingPunct="1">
              <a:defRPr/>
            </a:pPr>
            <a:r>
              <a:rPr lang="zh-CN" altLang="en-GB" sz="2400" smtClean="0"/>
              <a:t>也可以把它与</a:t>
            </a:r>
            <a:r>
              <a:rPr lang="en-GB" altLang="zh-CN" sz="2400" smtClean="0"/>
              <a:t>ios::binary</a:t>
            </a:r>
            <a:r>
              <a:rPr lang="zh-CN" altLang="en-GB" sz="2400" smtClean="0"/>
              <a:t>通过按位或（|）操作实现二进制打开方式。默认为文本方式</a:t>
            </a:r>
            <a:r>
              <a:rPr lang="zh-CN" altLang="en-US" sz="2400" smtClean="0"/>
              <a:t>。</a:t>
            </a:r>
          </a:p>
          <a:p>
            <a:pPr marL="1071563" lvl="1" indent="-355600" eaLnBrk="1" hangingPunct="1">
              <a:defRPr/>
            </a:pPr>
            <a:r>
              <a:rPr lang="zh-CN" altLang="en-US" sz="2400" smtClean="0"/>
              <a:t>对以文本方式打开的文件，当文件中的字符为连续的</a:t>
            </a:r>
            <a:r>
              <a:rPr lang="en-US" altLang="zh-CN" sz="2400" smtClean="0"/>
              <a:t>'\r'</a:t>
            </a:r>
            <a:r>
              <a:rPr lang="zh-CN" altLang="en-US" sz="2400" smtClean="0"/>
              <a:t>和</a:t>
            </a:r>
            <a:r>
              <a:rPr lang="en-US" altLang="zh-CN" sz="2400" smtClean="0"/>
              <a:t>'\n'</a:t>
            </a:r>
            <a:r>
              <a:rPr lang="zh-CN" altLang="en-US" sz="2400" smtClean="0"/>
              <a:t>时，在某些平台上（如：</a:t>
            </a:r>
            <a:r>
              <a:rPr lang="en-US" altLang="zh-CN" sz="2400" smtClean="0"/>
              <a:t>DOS</a:t>
            </a:r>
            <a:r>
              <a:rPr lang="zh-CN" altLang="en-US" sz="2400" smtClean="0"/>
              <a:t>和</a:t>
            </a:r>
            <a:r>
              <a:rPr lang="en-US" altLang="zh-CN" sz="2400" smtClean="0"/>
              <a:t>Windows</a:t>
            </a:r>
            <a:r>
              <a:rPr lang="zh-CN" altLang="en-US" sz="2400" smtClean="0"/>
              <a:t>平台）将自动转换成一个字符</a:t>
            </a:r>
            <a:r>
              <a:rPr lang="en-US" altLang="zh-CN" sz="2400" smtClean="0"/>
              <a:t>'\n'</a:t>
            </a:r>
            <a:r>
              <a:rPr lang="zh-CN" altLang="en-US" sz="2400" smtClean="0"/>
              <a:t>输入。</a:t>
            </a:r>
            <a:endParaRPr lang="zh-CN" alt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457200" y="260350"/>
            <a:ext cx="8229600" cy="6597650"/>
          </a:xfrm>
        </p:spPr>
        <p:txBody>
          <a:bodyPr>
            <a:normAutofit fontScale="92500" lnSpcReduction="20000"/>
          </a:bodyPr>
          <a:lstStyle/>
          <a:p>
            <a:pPr eaLnBrk="1" hangingPunct="1">
              <a:lnSpc>
                <a:spcPct val="120000"/>
              </a:lnSpc>
              <a:defRPr/>
            </a:pPr>
            <a:r>
              <a:rPr lang="zh-CN" altLang="en-US" sz="2800" smtClean="0">
                <a:latin typeface="Times New Roman" pitchFamily="18" charset="0"/>
              </a:rPr>
              <a:t>打开文件时要判断打开是否成功。</a:t>
            </a:r>
            <a:r>
              <a:rPr lang="zh-CN" altLang="en-GB" sz="2800" smtClean="0"/>
              <a:t>文件成功打开后</a:t>
            </a:r>
            <a:r>
              <a:rPr lang="zh-CN" altLang="en-US" sz="2800" smtClean="0"/>
              <a:t>，</a:t>
            </a:r>
            <a:r>
              <a:rPr lang="zh-CN" altLang="en-GB" sz="2800" smtClean="0"/>
              <a:t>可以使用抽取操作符</a:t>
            </a:r>
            <a:r>
              <a:rPr lang="zh-CN" altLang="en-GB" sz="2800" smtClean="0">
                <a:latin typeface="Arial"/>
              </a:rPr>
              <a:t>“</a:t>
            </a:r>
            <a:r>
              <a:rPr lang="en-GB" altLang="zh-CN" sz="2800" smtClean="0"/>
              <a:t>&gt;&gt;</a:t>
            </a:r>
            <a:r>
              <a:rPr lang="en-GB" altLang="zh-CN" sz="2800" smtClean="0">
                <a:latin typeface="Arial"/>
              </a:rPr>
              <a:t>”</a:t>
            </a:r>
            <a:r>
              <a:rPr lang="zh-CN" altLang="en-GB" sz="2800" smtClean="0"/>
              <a:t>或</a:t>
            </a:r>
            <a:r>
              <a:rPr lang="en-GB" altLang="zh-CN" sz="2800" smtClean="0"/>
              <a:t>ifstream</a:t>
            </a:r>
            <a:r>
              <a:rPr lang="zh-CN" altLang="en-GB" sz="2800" smtClean="0"/>
              <a:t>类的一些成员函数来进行文件输出操作</a:t>
            </a:r>
            <a:r>
              <a:rPr lang="zh-CN" altLang="en-US" sz="2800" smtClean="0"/>
              <a:t>，例如：</a:t>
            </a:r>
            <a:r>
              <a:rPr lang="zh-CN" altLang="en-GB" sz="2800" smtClean="0">
                <a:latin typeface="Arial"/>
              </a:rPr>
              <a:t> </a:t>
            </a:r>
            <a:endParaRPr lang="zh-CN" altLang="en-US" sz="2800" smtClean="0"/>
          </a:p>
          <a:p>
            <a:pPr lvl="1" eaLnBrk="1" hangingPunct="1">
              <a:buFontTx/>
              <a:buNone/>
              <a:defRPr/>
            </a:pPr>
            <a:r>
              <a:rPr lang="fr-FR" altLang="zh-CN" smtClean="0"/>
              <a:t>int x;</a:t>
            </a:r>
            <a:endParaRPr lang="zh-CN" altLang="zh-CN" smtClean="0"/>
          </a:p>
          <a:p>
            <a:pPr lvl="1" eaLnBrk="1" hangingPunct="1">
              <a:buFontTx/>
              <a:buNone/>
              <a:defRPr/>
            </a:pPr>
            <a:r>
              <a:rPr lang="fr-FR" altLang="zh-CN" smtClean="0"/>
              <a:t>double y;</a:t>
            </a:r>
            <a:endParaRPr lang="zh-CN" altLang="zh-CN" smtClean="0"/>
          </a:p>
          <a:p>
            <a:pPr lvl="1" eaLnBrk="1" hangingPunct="1">
              <a:buFontTx/>
              <a:buNone/>
              <a:defRPr/>
            </a:pPr>
            <a:r>
              <a:rPr lang="en-US" altLang="zh-CN" smtClean="0"/>
              <a:t>......</a:t>
            </a:r>
            <a:endParaRPr lang="zh-CN" altLang="zh-CN" smtClean="0"/>
          </a:p>
          <a:p>
            <a:pPr lvl="1" eaLnBrk="1" hangingPunct="1">
              <a:buFontTx/>
              <a:buNone/>
              <a:defRPr/>
            </a:pPr>
            <a:r>
              <a:rPr lang="en-GB" altLang="zh-CN" smtClean="0"/>
              <a:t>//</a:t>
            </a:r>
            <a:r>
              <a:rPr lang="zh-CN" altLang="zh-CN" smtClean="0">
                <a:solidFill>
                  <a:srgbClr val="FFC000"/>
                </a:solidFill>
              </a:rPr>
              <a:t>以文本方式输入数据</a:t>
            </a:r>
          </a:p>
          <a:p>
            <a:pPr lvl="1" eaLnBrk="1" hangingPunct="1">
              <a:buFontTx/>
              <a:buNone/>
              <a:defRPr/>
            </a:pPr>
            <a:r>
              <a:rPr lang="en-US" altLang="zh-CN" smtClean="0"/>
              <a:t>ifstream in_file("D:\\myfile.txt",ios::in);</a:t>
            </a:r>
            <a:endParaRPr lang="zh-CN" altLang="zh-CN" smtClean="0"/>
          </a:p>
          <a:p>
            <a:pPr lvl="1" eaLnBrk="1" hangingPunct="1">
              <a:buFontTx/>
              <a:buNone/>
              <a:defRPr/>
            </a:pPr>
            <a:r>
              <a:rPr lang="en-US" altLang="zh-CN" smtClean="0"/>
              <a:t>if (!in_file) exit(-1);</a:t>
            </a:r>
            <a:endParaRPr lang="zh-CN" altLang="zh-CN" smtClean="0"/>
          </a:p>
          <a:p>
            <a:pPr lvl="1" eaLnBrk="1" hangingPunct="1">
              <a:buFontTx/>
              <a:buNone/>
              <a:defRPr/>
            </a:pPr>
            <a:r>
              <a:rPr lang="en-US" altLang="zh-CN" smtClean="0"/>
              <a:t>in_file &gt;&gt; x &gt;&gt; y; </a:t>
            </a:r>
          </a:p>
          <a:p>
            <a:pPr lvl="1" eaLnBrk="1" hangingPunct="1">
              <a:buFontTx/>
              <a:buNone/>
              <a:defRPr/>
            </a:pPr>
            <a:endParaRPr lang="en-GB" altLang="zh-CN" smtClean="0"/>
          </a:p>
          <a:p>
            <a:pPr lvl="1" eaLnBrk="1" hangingPunct="1">
              <a:buFontTx/>
              <a:buNone/>
              <a:defRPr/>
            </a:pPr>
            <a:r>
              <a:rPr lang="en-GB" altLang="zh-CN" smtClean="0"/>
              <a:t>//</a:t>
            </a:r>
            <a:r>
              <a:rPr lang="zh-CN" altLang="zh-CN" smtClean="0">
                <a:solidFill>
                  <a:srgbClr val="FFC000"/>
                </a:solidFill>
              </a:rPr>
              <a:t>以二进制方式输入数据</a:t>
            </a:r>
            <a:endParaRPr lang="en-US" altLang="zh-CN" smtClean="0">
              <a:solidFill>
                <a:srgbClr val="FFC000"/>
              </a:solidFill>
            </a:endParaRPr>
          </a:p>
          <a:p>
            <a:pPr lvl="1" eaLnBrk="1" hangingPunct="1">
              <a:buFontTx/>
              <a:buNone/>
              <a:defRPr/>
            </a:pPr>
            <a:r>
              <a:rPr lang="en-US" altLang="zh-CN" smtClean="0"/>
              <a:t>ifstream </a:t>
            </a:r>
            <a:r>
              <a:rPr lang="en-US" altLang="zh-CN" sz="2400" smtClean="0"/>
              <a:t>in_file("D:\\myfile.dat",ios::in|ios::binary);</a:t>
            </a:r>
            <a:endParaRPr lang="zh-CN" altLang="zh-CN" sz="2400" smtClean="0"/>
          </a:p>
          <a:p>
            <a:pPr lvl="1" eaLnBrk="1" hangingPunct="1">
              <a:buFontTx/>
              <a:buNone/>
              <a:defRPr/>
            </a:pPr>
            <a:r>
              <a:rPr lang="en-US" altLang="zh-CN" smtClean="0"/>
              <a:t>if (!in_file) exit(-1);</a:t>
            </a:r>
            <a:endParaRPr lang="zh-CN" altLang="zh-CN" smtClean="0"/>
          </a:p>
          <a:p>
            <a:pPr lvl="1" eaLnBrk="1" hangingPunct="1">
              <a:buFontTx/>
              <a:buNone/>
              <a:defRPr/>
            </a:pPr>
            <a:r>
              <a:rPr lang="en-GB" altLang="zh-CN" smtClean="0"/>
              <a:t>in_file.read((char *)&amp;x,sizeof(x)); </a:t>
            </a:r>
            <a:endParaRPr lang="zh-CN" altLang="zh-CN" smtClean="0"/>
          </a:p>
          <a:p>
            <a:pPr lvl="1" eaLnBrk="1" hangingPunct="1">
              <a:buFontTx/>
              <a:buNone/>
              <a:defRPr/>
            </a:pPr>
            <a:r>
              <a:rPr lang="en-GB" altLang="zh-CN" smtClean="0"/>
              <a:t>in_file.read((char *)&amp;y,sizeof(y)); </a:t>
            </a:r>
            <a:endParaRPr lang="zh-CN" altLang="zh-CN" smtClean="0"/>
          </a:p>
        </p:txBody>
      </p:sp>
      <p:sp>
        <p:nvSpPr>
          <p:cNvPr id="2" name="TextBox 1"/>
          <p:cNvSpPr txBox="1"/>
          <p:nvPr/>
        </p:nvSpPr>
        <p:spPr>
          <a:xfrm>
            <a:off x="5795963" y="1557338"/>
            <a:ext cx="3097212" cy="1476375"/>
          </a:xfrm>
          <a:prstGeom prst="rect">
            <a:avLst/>
          </a:prstGeom>
          <a:solidFill>
            <a:schemeClr val="bg1">
              <a:lumMod val="50000"/>
            </a:schemeClr>
          </a:solidFill>
        </p:spPr>
        <p:txBody>
          <a:bodyPr>
            <a:spAutoFit/>
          </a:bodyPr>
          <a:lstStyle/>
          <a:p>
            <a:pPr>
              <a:defRPr/>
            </a:pPr>
            <a:r>
              <a:rPr lang="zh-CN" altLang="en-US" sz="2400">
                <a:solidFill>
                  <a:srgbClr val="FFC000"/>
                </a:solidFill>
                <a:effectLst>
                  <a:outerShdw blurRad="38100" dist="38100" dir="2700000" algn="tl">
                    <a:srgbClr val="000000">
                      <a:alpha val="43137"/>
                    </a:srgbClr>
                  </a:outerShdw>
                </a:effectLst>
              </a:rPr>
              <a:t>注意</a:t>
            </a:r>
            <a:r>
              <a:rPr lang="zh-CN" altLang="en-US" sz="2400">
                <a:effectLst>
                  <a:outerShdw blurRad="38100" dist="38100" dir="2700000" algn="tl">
                    <a:srgbClr val="000000">
                      <a:alpha val="43137"/>
                    </a:srgbClr>
                  </a:outerShdw>
                </a:effectLst>
              </a:rPr>
              <a:t>：从文件输入必须要知道文件中数据的存储格式！</a:t>
            </a:r>
          </a:p>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457200" y="765175"/>
            <a:ext cx="8229600" cy="5759450"/>
          </a:xfrm>
        </p:spPr>
        <p:txBody>
          <a:bodyPr>
            <a:normAutofit/>
          </a:bodyPr>
          <a:lstStyle/>
          <a:p>
            <a:pPr eaLnBrk="1" hangingPunct="1">
              <a:defRPr/>
            </a:pPr>
            <a:r>
              <a:rPr lang="zh-CN" altLang="en-US" smtClean="0"/>
              <a:t>读取数据过程中有时需要判断文件中是否还有数据（文件是否结束）。</a:t>
            </a:r>
            <a:endParaRPr lang="en-US" altLang="zh-CN" smtClean="0"/>
          </a:p>
          <a:p>
            <a:pPr eaLnBrk="1" hangingPunct="1">
              <a:defRPr/>
            </a:pPr>
            <a:r>
              <a:rPr lang="zh-CN" altLang="en-GB" smtClean="0"/>
              <a:t>判断文件是否结束可以调用</a:t>
            </a:r>
            <a:r>
              <a:rPr lang="en-GB" altLang="zh-CN" smtClean="0"/>
              <a:t>ios</a:t>
            </a:r>
            <a:r>
              <a:rPr lang="zh-CN" altLang="en-GB" smtClean="0"/>
              <a:t>类的成员函数</a:t>
            </a:r>
            <a:r>
              <a:rPr lang="en-GB" altLang="zh-CN" smtClean="0"/>
              <a:t>eof</a:t>
            </a:r>
            <a:r>
              <a:rPr lang="zh-CN" altLang="en-GB" smtClean="0"/>
              <a:t>来实现：</a:t>
            </a:r>
            <a:endParaRPr lang="zh-CN" altLang="en-US" smtClean="0"/>
          </a:p>
          <a:p>
            <a:pPr lvl="1" eaLnBrk="1" hangingPunct="1">
              <a:buFontTx/>
              <a:buNone/>
              <a:defRPr/>
            </a:pPr>
            <a:r>
              <a:rPr lang="en-US" altLang="zh-CN" smtClean="0"/>
              <a:t>int ios::eof();</a:t>
            </a:r>
          </a:p>
          <a:p>
            <a:pPr lvl="1" eaLnBrk="1" hangingPunct="1">
              <a:defRPr/>
            </a:pPr>
            <a:r>
              <a:rPr lang="zh-CN" altLang="en-US" smtClean="0"/>
              <a:t>该函数返回</a:t>
            </a:r>
            <a:r>
              <a:rPr lang="en-US" altLang="zh-CN" smtClean="0"/>
              <a:t>0</a:t>
            </a:r>
            <a:r>
              <a:rPr lang="zh-CN" altLang="en-US" smtClean="0"/>
              <a:t>表示文件未结束；返回非</a:t>
            </a:r>
            <a:r>
              <a:rPr lang="en-US" altLang="zh-CN" smtClean="0"/>
              <a:t>0</a:t>
            </a:r>
            <a:r>
              <a:rPr lang="zh-CN" altLang="en-US" smtClean="0"/>
              <a:t>表示文件结束。 </a:t>
            </a:r>
          </a:p>
          <a:p>
            <a:pPr eaLnBrk="1" hangingPunct="1">
              <a:defRPr/>
            </a:pPr>
            <a:r>
              <a:rPr lang="zh-CN" altLang="en-GB" smtClean="0"/>
              <a:t>文件输出操作结束时，要使用</a:t>
            </a:r>
            <a:r>
              <a:rPr lang="en-GB" altLang="zh-CN" smtClean="0"/>
              <a:t>ifstream</a:t>
            </a:r>
            <a:r>
              <a:rPr lang="zh-CN" altLang="en-GB" smtClean="0"/>
              <a:t>的一个成员函数</a:t>
            </a:r>
            <a:r>
              <a:rPr lang="en-GB" altLang="zh-CN" smtClean="0"/>
              <a:t>close</a:t>
            </a:r>
            <a:r>
              <a:rPr lang="zh-CN" altLang="en-GB" smtClean="0"/>
              <a:t>关闭文件：</a:t>
            </a:r>
            <a:endParaRPr lang="zh-CN" altLang="en-US" smtClean="0"/>
          </a:p>
          <a:p>
            <a:pPr lvl="1" eaLnBrk="1" hangingPunct="1">
              <a:buFontTx/>
              <a:buNone/>
              <a:defRPr/>
            </a:pPr>
            <a:r>
              <a:rPr lang="en-GB" altLang="zh-CN" smtClean="0"/>
              <a:t>in_file.close();</a:t>
            </a:r>
            <a:r>
              <a:rPr lang="en-US" altLang="zh-CN"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文件输入</a:t>
            </a:r>
            <a:r>
              <a:rPr lang="en-US" altLang="zh-CN" smtClean="0">
                <a:latin typeface="Times New Roman" pitchFamily="18" charset="0"/>
                <a:cs typeface="Times New Roman" pitchFamily="18" charset="0"/>
              </a:rPr>
              <a:t>/</a:t>
            </a:r>
            <a:r>
              <a:rPr lang="zh-CN" altLang="en-US" smtClean="0">
                <a:latin typeface="Times New Roman" pitchFamily="18" charset="0"/>
              </a:rPr>
              <a:t>输出</a:t>
            </a:r>
            <a:r>
              <a:rPr lang="zh-CN" altLang="en-US" smtClean="0"/>
              <a:t> </a:t>
            </a:r>
          </a:p>
        </p:txBody>
      </p:sp>
      <p:sp>
        <p:nvSpPr>
          <p:cNvPr id="47107" name="Rectangle 3"/>
          <p:cNvSpPr>
            <a:spLocks noGrp="1" noChangeArrowheads="1"/>
          </p:cNvSpPr>
          <p:nvPr>
            <p:ph idx="1"/>
          </p:nvPr>
        </p:nvSpPr>
        <p:spPr/>
        <p:txBody>
          <a:bodyPr/>
          <a:lstStyle/>
          <a:p>
            <a:pPr eaLnBrk="1" hangingPunct="1">
              <a:defRPr/>
            </a:pPr>
            <a:r>
              <a:rPr lang="zh-CN" altLang="en-US" smtClean="0">
                <a:latin typeface="宋体" pitchFamily="2" charset="-122"/>
              </a:rPr>
              <a:t>如果需要打开一个既能读入数据、也能输出数据的文件，则需要创建一个</a:t>
            </a:r>
            <a:r>
              <a:rPr lang="en-US" altLang="zh-CN" smtClean="0">
                <a:latin typeface="Times New Roman" pitchFamily="18" charset="0"/>
                <a:cs typeface="Times New Roman" pitchFamily="18" charset="0"/>
              </a:rPr>
              <a:t>fstream</a:t>
            </a:r>
            <a:r>
              <a:rPr lang="zh-CN" altLang="en-US" smtClean="0">
                <a:latin typeface="宋体" pitchFamily="2" charset="-122"/>
              </a:rPr>
              <a:t>类的对象（类</a:t>
            </a:r>
            <a:r>
              <a:rPr lang="en-US" altLang="zh-CN" smtClean="0">
                <a:latin typeface="Times New Roman" pitchFamily="18" charset="0"/>
                <a:cs typeface="Times New Roman" pitchFamily="18" charset="0"/>
              </a:rPr>
              <a:t>fstream</a:t>
            </a:r>
            <a:r>
              <a:rPr lang="zh-CN" altLang="en-US" smtClean="0">
                <a:latin typeface="宋体" pitchFamily="2" charset="-122"/>
              </a:rPr>
              <a:t>是类</a:t>
            </a:r>
            <a:r>
              <a:rPr lang="en-US" altLang="zh-CN" smtClean="0">
                <a:latin typeface="Times New Roman" pitchFamily="18" charset="0"/>
                <a:cs typeface="Times New Roman" pitchFamily="18" charset="0"/>
              </a:rPr>
              <a:t>iostream</a:t>
            </a:r>
            <a:r>
              <a:rPr lang="zh-CN" altLang="en-US" smtClean="0">
                <a:latin typeface="宋体" pitchFamily="2" charset="-122"/>
              </a:rPr>
              <a:t>的派生类）。</a:t>
            </a:r>
            <a:r>
              <a:rPr lang="zh-CN" altLang="en-US" smtClean="0"/>
              <a:t> </a:t>
            </a:r>
          </a:p>
          <a:p>
            <a:pPr eaLnBrk="1" hangingPunct="1">
              <a:defRPr/>
            </a:pPr>
            <a:endParaRPr lang="zh-CN" altLang="en-US" smtClean="0"/>
          </a:p>
          <a:p>
            <a:pPr eaLnBrk="1" hangingPunct="1">
              <a:defRPr/>
            </a:pPr>
            <a:r>
              <a:rPr lang="zh-CN" altLang="en-US" smtClean="0">
                <a:latin typeface="宋体" pitchFamily="2" charset="-122"/>
              </a:rPr>
              <a:t>在创建</a:t>
            </a:r>
            <a:r>
              <a:rPr lang="en-US" altLang="zh-CN" smtClean="0">
                <a:latin typeface="Times New Roman" pitchFamily="18" charset="0"/>
                <a:cs typeface="Times New Roman" pitchFamily="18" charset="0"/>
              </a:rPr>
              <a:t>fstream</a:t>
            </a:r>
            <a:r>
              <a:rPr lang="zh-CN" altLang="en-US" smtClean="0">
                <a:latin typeface="宋体" pitchFamily="2" charset="-122"/>
              </a:rPr>
              <a:t>类的对象并建立与外部文件的联系时，文件打开方式应为：</a:t>
            </a:r>
            <a:r>
              <a:rPr lang="en-US" altLang="zh-CN" smtClean="0">
                <a:latin typeface="Times New Roman" pitchFamily="18" charset="0"/>
                <a:cs typeface="Times New Roman" pitchFamily="18" charset="0"/>
              </a:rPr>
              <a:t>ios::in|ios::out</a:t>
            </a:r>
            <a:r>
              <a:rPr lang="zh-CN" altLang="en-US" smtClean="0">
                <a:latin typeface="宋体" pitchFamily="2" charset="-122"/>
              </a:rPr>
              <a:t>（可在文件任意位置写）或</a:t>
            </a:r>
            <a:r>
              <a:rPr lang="en-US" altLang="zh-CN" smtClean="0">
                <a:latin typeface="Times New Roman" pitchFamily="18" charset="0"/>
                <a:cs typeface="Times New Roman" pitchFamily="18" charset="0"/>
              </a:rPr>
              <a:t>ios::in|ios::app</a:t>
            </a:r>
            <a:r>
              <a:rPr lang="zh-CN" altLang="en-US" smtClean="0">
                <a:latin typeface="宋体" pitchFamily="2" charset="-122"/>
              </a:rPr>
              <a:t>（只能在文件末尾写）</a:t>
            </a:r>
            <a:r>
              <a:rPr lang="zh-CN" altLang="en-US"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latin typeface="Times New Roman" pitchFamily="18" charset="0"/>
              </a:rPr>
              <a:t>随机存取文件</a:t>
            </a:r>
            <a:endParaRPr lang="zh-CN" altLang="en-US" smtClean="0">
              <a:latin typeface="Times New Roman" pitchFamily="18" charset="0"/>
            </a:endParaRPr>
          </a:p>
        </p:txBody>
      </p:sp>
      <p:sp>
        <p:nvSpPr>
          <p:cNvPr id="101379" name="Rectangle 3"/>
          <p:cNvSpPr>
            <a:spLocks noGrp="1" noChangeArrowheads="1"/>
          </p:cNvSpPr>
          <p:nvPr>
            <p:ph idx="1"/>
          </p:nvPr>
        </p:nvSpPr>
        <p:spPr>
          <a:xfrm>
            <a:off x="142875" y="1341438"/>
            <a:ext cx="8893175" cy="5327650"/>
          </a:xfrm>
        </p:spPr>
        <p:txBody>
          <a:bodyPr/>
          <a:lstStyle/>
          <a:p>
            <a:pPr eaLnBrk="1" hangingPunct="1">
              <a:defRPr/>
            </a:pPr>
            <a:r>
              <a:rPr lang="zh-CN" altLang="en-US" sz="2400" smtClean="0"/>
              <a:t>为了能够随机读写文件中的数据，必须要显示地指出读写的位置。</a:t>
            </a:r>
          </a:p>
          <a:p>
            <a:pPr eaLnBrk="1" hangingPunct="1">
              <a:defRPr/>
            </a:pPr>
            <a:r>
              <a:rPr lang="zh-CN" altLang="en-US" sz="2400" smtClean="0"/>
              <a:t>对于以输入方式打开的文件，可用下面的操作来指定文件内部指针位置： </a:t>
            </a:r>
          </a:p>
          <a:p>
            <a:pPr lvl="1" eaLnBrk="1" hangingPunct="1">
              <a:buFontTx/>
              <a:buNone/>
              <a:defRPr/>
            </a:pPr>
            <a:r>
              <a:rPr lang="en-US" altLang="zh-CN" sz="2000" err="1" smtClean="0"/>
              <a:t>istream</a:t>
            </a:r>
            <a:r>
              <a:rPr lang="en-US" altLang="zh-CN" sz="2000" smtClean="0"/>
              <a:t>&amp; </a:t>
            </a:r>
            <a:r>
              <a:rPr lang="en-US" altLang="zh-CN" sz="2000" err="1" smtClean="0"/>
              <a:t>istream</a:t>
            </a:r>
            <a:r>
              <a:rPr lang="en-US" altLang="zh-CN" sz="2000" smtClean="0"/>
              <a:t>::</a:t>
            </a:r>
            <a:r>
              <a:rPr lang="en-US" altLang="zh-CN" sz="2000" err="1" smtClean="0"/>
              <a:t>seekg</a:t>
            </a:r>
            <a:r>
              <a:rPr lang="en-US" altLang="zh-CN" sz="2000" smtClean="0"/>
              <a:t>(&lt;</a:t>
            </a:r>
            <a:r>
              <a:rPr lang="zh-CN" altLang="en-US" sz="2000" smtClean="0"/>
              <a:t>位置</a:t>
            </a:r>
            <a:r>
              <a:rPr lang="en-US" altLang="zh-CN" sz="2000" smtClean="0"/>
              <a:t>&gt;)</a:t>
            </a:r>
            <a:r>
              <a:rPr lang="zh-CN" altLang="en-US" sz="2000" smtClean="0"/>
              <a:t>；</a:t>
            </a:r>
            <a:r>
              <a:rPr lang="en-US" altLang="zh-CN" sz="2000" smtClean="0"/>
              <a:t>//</a:t>
            </a:r>
            <a:r>
              <a:rPr lang="zh-CN" altLang="en-US" sz="2000" smtClean="0"/>
              <a:t>指定绝对位置</a:t>
            </a:r>
          </a:p>
          <a:p>
            <a:pPr lvl="1" eaLnBrk="1" hangingPunct="1">
              <a:buFontTx/>
              <a:buNone/>
              <a:defRPr/>
            </a:pPr>
            <a:r>
              <a:rPr lang="en-US" altLang="zh-CN" sz="2000" err="1" smtClean="0"/>
              <a:t>istream</a:t>
            </a:r>
            <a:r>
              <a:rPr lang="en-US" altLang="zh-CN" sz="2000" smtClean="0"/>
              <a:t>&amp; </a:t>
            </a:r>
            <a:r>
              <a:rPr lang="en-US" altLang="zh-CN" sz="2000" err="1" smtClean="0"/>
              <a:t>istream</a:t>
            </a:r>
            <a:r>
              <a:rPr lang="en-US" altLang="zh-CN" sz="2000" smtClean="0"/>
              <a:t>::</a:t>
            </a:r>
            <a:r>
              <a:rPr lang="en-US" altLang="zh-CN" sz="2000" err="1" smtClean="0"/>
              <a:t>seekg</a:t>
            </a:r>
            <a:r>
              <a:rPr lang="en-US" altLang="zh-CN" sz="2000" smtClean="0"/>
              <a:t>(&lt;</a:t>
            </a:r>
            <a:r>
              <a:rPr lang="zh-CN" altLang="en-US" sz="2000" smtClean="0"/>
              <a:t>偏移量</a:t>
            </a:r>
            <a:r>
              <a:rPr lang="en-US" altLang="zh-CN" sz="2000" smtClean="0"/>
              <a:t>&gt;,&lt;</a:t>
            </a:r>
            <a:r>
              <a:rPr lang="zh-CN" altLang="en-US" sz="2000" smtClean="0"/>
              <a:t>参照位置</a:t>
            </a:r>
            <a:r>
              <a:rPr lang="en-US" altLang="zh-CN" sz="2000" smtClean="0"/>
              <a:t>&gt;);  //</a:t>
            </a:r>
            <a:r>
              <a:rPr lang="zh-CN" altLang="en-US" sz="2000" smtClean="0"/>
              <a:t>指定相对位置</a:t>
            </a:r>
          </a:p>
          <a:p>
            <a:pPr lvl="1" eaLnBrk="1" hangingPunct="1">
              <a:buFontTx/>
              <a:buNone/>
              <a:defRPr/>
            </a:pPr>
            <a:r>
              <a:rPr lang="en-US" altLang="zh-CN" sz="2000" err="1" smtClean="0"/>
              <a:t>streampos</a:t>
            </a:r>
            <a:r>
              <a:rPr lang="en-US" altLang="zh-CN" sz="2000" smtClean="0"/>
              <a:t> </a:t>
            </a:r>
            <a:r>
              <a:rPr lang="en-US" altLang="zh-CN" sz="2000" err="1" smtClean="0"/>
              <a:t>istream</a:t>
            </a:r>
            <a:r>
              <a:rPr lang="en-US" altLang="zh-CN" sz="2000" smtClean="0"/>
              <a:t>::</a:t>
            </a:r>
            <a:r>
              <a:rPr lang="en-US" altLang="zh-CN" sz="2000" err="1" smtClean="0"/>
              <a:t>tellg</a:t>
            </a:r>
            <a:r>
              <a:rPr lang="en-US" altLang="zh-CN" sz="2000" smtClean="0"/>
              <a:t>();  //</a:t>
            </a:r>
            <a:r>
              <a:rPr lang="zh-CN" altLang="en-US" sz="2000" smtClean="0"/>
              <a:t>获得指针位置</a:t>
            </a:r>
          </a:p>
          <a:p>
            <a:pPr eaLnBrk="1" hangingPunct="1">
              <a:defRPr/>
            </a:pPr>
            <a:r>
              <a:rPr lang="zh-CN" altLang="en-US" sz="2400" smtClean="0"/>
              <a:t>对于输出文件，可用下面的操作来指定文件内部指针位置： </a:t>
            </a:r>
          </a:p>
          <a:p>
            <a:pPr lvl="1" eaLnBrk="1" hangingPunct="1">
              <a:buFontTx/>
              <a:buNone/>
              <a:defRPr/>
            </a:pPr>
            <a:r>
              <a:rPr lang="en-US" altLang="zh-CN" sz="2000" err="1" smtClean="0"/>
              <a:t>ostream</a:t>
            </a:r>
            <a:r>
              <a:rPr lang="en-US" altLang="zh-CN" sz="2000" smtClean="0"/>
              <a:t>&amp; </a:t>
            </a:r>
            <a:r>
              <a:rPr lang="en-US" altLang="zh-CN" sz="2000" err="1" smtClean="0"/>
              <a:t>ostream</a:t>
            </a:r>
            <a:r>
              <a:rPr lang="en-US" altLang="zh-CN" sz="2000" smtClean="0"/>
              <a:t>::</a:t>
            </a:r>
            <a:r>
              <a:rPr lang="en-US" altLang="zh-CN" sz="2000" err="1" smtClean="0"/>
              <a:t>seekp</a:t>
            </a:r>
            <a:r>
              <a:rPr lang="en-US" altLang="zh-CN" sz="2000" smtClean="0"/>
              <a:t>(&lt;</a:t>
            </a:r>
            <a:r>
              <a:rPr lang="zh-CN" altLang="en-US" sz="2000" smtClean="0"/>
              <a:t>位置</a:t>
            </a:r>
            <a:r>
              <a:rPr lang="en-US" altLang="zh-CN" sz="2000" smtClean="0"/>
              <a:t>&gt;)</a:t>
            </a:r>
            <a:r>
              <a:rPr lang="zh-CN" altLang="en-US" sz="2000" smtClean="0"/>
              <a:t>；</a:t>
            </a:r>
            <a:r>
              <a:rPr lang="en-US" altLang="zh-CN" sz="2000" smtClean="0"/>
              <a:t>//</a:t>
            </a:r>
            <a:r>
              <a:rPr lang="zh-CN" altLang="en-US" sz="2000" smtClean="0"/>
              <a:t>指定绝对位置</a:t>
            </a:r>
          </a:p>
          <a:p>
            <a:pPr lvl="1" eaLnBrk="1" hangingPunct="1">
              <a:buFontTx/>
              <a:buNone/>
              <a:defRPr/>
            </a:pPr>
            <a:r>
              <a:rPr lang="en-US" altLang="zh-CN" sz="2000" err="1" smtClean="0"/>
              <a:t>ostream</a:t>
            </a:r>
            <a:r>
              <a:rPr lang="en-US" altLang="zh-CN" sz="2000" smtClean="0"/>
              <a:t>&amp; </a:t>
            </a:r>
            <a:r>
              <a:rPr lang="en-US" altLang="zh-CN" sz="2000" err="1" smtClean="0"/>
              <a:t>ostream</a:t>
            </a:r>
            <a:r>
              <a:rPr lang="en-US" altLang="zh-CN" sz="2000" smtClean="0"/>
              <a:t>::</a:t>
            </a:r>
            <a:r>
              <a:rPr lang="en-US" altLang="zh-CN" sz="2000" err="1" smtClean="0"/>
              <a:t>seekp</a:t>
            </a:r>
            <a:r>
              <a:rPr lang="en-US" altLang="zh-CN" sz="2000" smtClean="0"/>
              <a:t>(&lt;</a:t>
            </a:r>
            <a:r>
              <a:rPr lang="zh-CN" altLang="en-US" sz="2000" smtClean="0"/>
              <a:t>偏移量</a:t>
            </a:r>
            <a:r>
              <a:rPr lang="en-US" altLang="zh-CN" sz="2000" smtClean="0"/>
              <a:t>&gt;,&lt;</a:t>
            </a:r>
            <a:r>
              <a:rPr lang="zh-CN" altLang="en-US" sz="2000" smtClean="0"/>
              <a:t>参照位置</a:t>
            </a:r>
            <a:r>
              <a:rPr lang="en-US" altLang="zh-CN" sz="2000" smtClean="0"/>
              <a:t>&gt;); //</a:t>
            </a:r>
            <a:r>
              <a:rPr lang="zh-CN" altLang="en-US" sz="2000" smtClean="0"/>
              <a:t>指定相对位置</a:t>
            </a:r>
          </a:p>
          <a:p>
            <a:pPr lvl="1" eaLnBrk="1" hangingPunct="1">
              <a:buFontTx/>
              <a:buNone/>
              <a:defRPr/>
            </a:pPr>
            <a:r>
              <a:rPr lang="en-US" altLang="zh-CN" sz="2000" err="1" smtClean="0"/>
              <a:t>streampos</a:t>
            </a:r>
            <a:r>
              <a:rPr lang="en-US" altLang="zh-CN" sz="2000" smtClean="0"/>
              <a:t> </a:t>
            </a:r>
            <a:r>
              <a:rPr lang="en-US" altLang="zh-CN" sz="2000" err="1" smtClean="0"/>
              <a:t>ostream</a:t>
            </a:r>
            <a:r>
              <a:rPr lang="en-US" altLang="zh-CN" sz="2000" smtClean="0"/>
              <a:t>::</a:t>
            </a:r>
            <a:r>
              <a:rPr lang="en-US" altLang="zh-CN" sz="2000" err="1" smtClean="0"/>
              <a:t>tellp</a:t>
            </a:r>
            <a:r>
              <a:rPr lang="en-US" altLang="zh-CN" sz="2000" smtClean="0"/>
              <a:t>();  //</a:t>
            </a:r>
            <a:r>
              <a:rPr lang="zh-CN" altLang="en-US" sz="2000" smtClean="0"/>
              <a:t>获得指针位置 </a:t>
            </a:r>
          </a:p>
          <a:p>
            <a:pPr eaLnBrk="1" hangingPunct="1">
              <a:defRPr/>
            </a:pPr>
            <a:r>
              <a:rPr lang="en-US" altLang="zh-CN" sz="2400" smtClean="0"/>
              <a:t>&lt;</a:t>
            </a:r>
            <a:r>
              <a:rPr lang="zh-CN" altLang="en-US" sz="2400" smtClean="0"/>
              <a:t>参照位置</a:t>
            </a:r>
            <a:r>
              <a:rPr lang="en-US" altLang="zh-CN" sz="2400" smtClean="0"/>
              <a:t>&gt;</a:t>
            </a:r>
            <a:r>
              <a:rPr lang="zh-CN" altLang="en-US" sz="2400" smtClean="0"/>
              <a:t>可以是：</a:t>
            </a:r>
            <a:r>
              <a:rPr lang="en-US" altLang="zh-CN" sz="2400" err="1" smtClean="0"/>
              <a:t>ios</a:t>
            </a:r>
            <a:r>
              <a:rPr lang="en-US" altLang="zh-CN" sz="2400" smtClean="0"/>
              <a:t>::beg</a:t>
            </a:r>
            <a:r>
              <a:rPr lang="zh-CN" altLang="en-US" sz="2400" smtClean="0"/>
              <a:t>（文件头），</a:t>
            </a:r>
            <a:r>
              <a:rPr lang="en-US" altLang="zh-CN" sz="2400" err="1" smtClean="0"/>
              <a:t>ios</a:t>
            </a:r>
            <a:r>
              <a:rPr lang="en-US" altLang="zh-CN" sz="2400" smtClean="0"/>
              <a:t>::cur</a:t>
            </a:r>
            <a:r>
              <a:rPr lang="zh-CN" altLang="en-US" sz="2400" smtClean="0"/>
              <a:t>（当前位置）和</a:t>
            </a:r>
            <a:r>
              <a:rPr lang="en-US" altLang="zh-CN" sz="2400" err="1" smtClean="0"/>
              <a:t>ios</a:t>
            </a:r>
            <a:r>
              <a:rPr lang="en-US" altLang="zh-CN" sz="2400" smtClean="0"/>
              <a:t>::end</a:t>
            </a:r>
            <a:r>
              <a:rPr lang="zh-CN" altLang="en-US" sz="2400" smtClean="0"/>
              <a:t>（文件尾）。</a:t>
            </a:r>
            <a:endParaRPr lang="zh-CN" altLang="en-US"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zh-CN" altLang="en-US" smtClean="0"/>
              <a:t>面向字符串变量的</a:t>
            </a:r>
            <a:r>
              <a:rPr lang="en-US" altLang="zh-CN" smtClean="0"/>
              <a:t>I/O</a:t>
            </a:r>
          </a:p>
        </p:txBody>
      </p:sp>
      <p:sp>
        <p:nvSpPr>
          <p:cNvPr id="10243" name="Rectangle 3"/>
          <p:cNvSpPr>
            <a:spLocks noGrp="1" noChangeArrowheads="1"/>
          </p:cNvSpPr>
          <p:nvPr>
            <p:ph idx="1"/>
          </p:nvPr>
        </p:nvSpPr>
        <p:spPr>
          <a:xfrm>
            <a:off x="457200" y="1600200"/>
            <a:ext cx="8229600" cy="5029200"/>
          </a:xfrm>
        </p:spPr>
        <p:txBody>
          <a:bodyPr/>
          <a:lstStyle/>
          <a:p>
            <a:pPr eaLnBrk="1" hangingPunct="1">
              <a:defRPr/>
            </a:pPr>
            <a:r>
              <a:rPr lang="zh-CN" altLang="en-GB" smtClean="0"/>
              <a:t>程序中的有些数据并不直接输出到标准输出设备或文件，而是需要保存在程序中的某个字符串变量中。</a:t>
            </a:r>
            <a:endParaRPr lang="en-US" altLang="zh-CN" smtClean="0"/>
          </a:p>
          <a:p>
            <a:pPr eaLnBrk="1" hangingPunct="1">
              <a:defRPr/>
            </a:pPr>
            <a:r>
              <a:rPr lang="zh-CN" altLang="en-GB" smtClean="0"/>
              <a:t>程序中的有些数据并不直接</a:t>
            </a:r>
            <a:r>
              <a:rPr lang="zh-CN" altLang="en-US" smtClean="0"/>
              <a:t>从</a:t>
            </a:r>
            <a:r>
              <a:rPr lang="zh-CN" altLang="en-GB" smtClean="0"/>
              <a:t>标准输</a:t>
            </a:r>
            <a:r>
              <a:rPr lang="zh-CN" altLang="en-US" smtClean="0"/>
              <a:t>入</a:t>
            </a:r>
            <a:r>
              <a:rPr lang="zh-CN" altLang="en-GB" smtClean="0"/>
              <a:t>设备或文件</a:t>
            </a:r>
            <a:r>
              <a:rPr lang="zh-CN" altLang="en-US" smtClean="0"/>
              <a:t>中获得</a:t>
            </a:r>
            <a:r>
              <a:rPr lang="zh-CN" altLang="en-GB" smtClean="0"/>
              <a:t>，而是需要</a:t>
            </a:r>
            <a:r>
              <a:rPr lang="zh-CN" altLang="en-US" smtClean="0"/>
              <a:t>从</a:t>
            </a:r>
            <a:r>
              <a:rPr lang="zh-CN" altLang="en-GB" smtClean="0"/>
              <a:t>程序中的某个字符串变量中</a:t>
            </a:r>
            <a:r>
              <a:rPr lang="zh-CN" altLang="en-US" smtClean="0"/>
              <a:t>获取</a:t>
            </a:r>
            <a:r>
              <a:rPr lang="zh-CN" altLang="en-GB" smtClean="0"/>
              <a:t>。</a:t>
            </a:r>
            <a:r>
              <a:rPr lang="zh-CN" altLang="en-US" smtClean="0"/>
              <a:t> </a:t>
            </a:r>
          </a:p>
          <a:p>
            <a:pPr eaLnBrk="1" hangingPunct="1">
              <a:defRPr/>
            </a:pPr>
            <a:r>
              <a:rPr lang="zh-CN" altLang="en-US"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206375" y="260350"/>
            <a:ext cx="8686800" cy="6408738"/>
          </a:xfrm>
        </p:spPr>
        <p:txBody>
          <a:bodyPr>
            <a:normAutofit/>
          </a:bodyPr>
          <a:lstStyle/>
          <a:p>
            <a:pPr marL="0" indent="0" algn="just" eaLnBrk="1" hangingPunct="1">
              <a:lnSpc>
                <a:spcPct val="80000"/>
              </a:lnSpc>
              <a:defRPr/>
            </a:pPr>
            <a:r>
              <a:rPr lang="en-US" altLang="zh-CN" sz="2800" smtClean="0"/>
              <a:t> </a:t>
            </a:r>
            <a:r>
              <a:rPr lang="zh-CN" altLang="en-US" sz="2800" smtClean="0"/>
              <a:t>首先需要创建类</a:t>
            </a:r>
            <a:r>
              <a:rPr lang="en-US" altLang="zh-CN" sz="2800" err="1" smtClean="0"/>
              <a:t>istrstream</a:t>
            </a:r>
            <a:r>
              <a:rPr lang="zh-CN" altLang="en-US" sz="2800" smtClean="0"/>
              <a:t>、</a:t>
            </a:r>
            <a:r>
              <a:rPr lang="en-US" altLang="zh-CN" sz="2800" err="1" smtClean="0"/>
              <a:t>ostrstream</a:t>
            </a:r>
            <a:r>
              <a:rPr lang="zh-CN" altLang="en-US" sz="2800" smtClean="0"/>
              <a:t>或</a:t>
            </a:r>
            <a:r>
              <a:rPr lang="en-US" altLang="zh-CN" sz="2800" err="1" smtClean="0"/>
              <a:t>strstream</a:t>
            </a:r>
            <a:r>
              <a:rPr lang="zh-CN" altLang="en-US" sz="2800" smtClean="0"/>
              <a:t>的一个对象</a:t>
            </a:r>
          </a:p>
          <a:p>
            <a:pPr marL="766763" lvl="1" algn="just" eaLnBrk="1" hangingPunct="1">
              <a:lnSpc>
                <a:spcPct val="80000"/>
              </a:lnSpc>
              <a:defRPr/>
            </a:pPr>
            <a:r>
              <a:rPr lang="zh-CN" altLang="en-US" sz="2400" smtClean="0"/>
              <a:t>对于</a:t>
            </a:r>
            <a:r>
              <a:rPr lang="en-GB" altLang="zh-CN" sz="2400" err="1" smtClean="0"/>
              <a:t>ostrstream</a:t>
            </a:r>
            <a:r>
              <a:rPr lang="zh-CN" altLang="en-GB" sz="2400" smtClean="0"/>
              <a:t>类</a:t>
            </a:r>
            <a:r>
              <a:rPr lang="zh-CN" altLang="en-US" sz="2400" smtClean="0"/>
              <a:t> ：</a:t>
            </a:r>
          </a:p>
          <a:p>
            <a:pPr marL="1166813" lvl="2" algn="just" eaLnBrk="1" hangingPunct="1">
              <a:lnSpc>
                <a:spcPct val="80000"/>
              </a:lnSpc>
              <a:buFont typeface="Wingdings" pitchFamily="2" charset="2"/>
              <a:buNone/>
              <a:defRPr/>
            </a:pPr>
            <a:r>
              <a:rPr lang="de-DE" altLang="zh-CN" sz="2000" smtClean="0">
                <a:cs typeface="Courier New" pitchFamily="49" charset="0"/>
              </a:rPr>
              <a:t>ostrstream str_buf; //</a:t>
            </a:r>
            <a:r>
              <a:rPr lang="zh-CN" altLang="zh-CN" sz="2000" smtClean="0"/>
              <a:t>可动态扩充的内部缓冲</a:t>
            </a:r>
            <a:endParaRPr lang="en-US" altLang="zh-CN" sz="2000" smtClean="0"/>
          </a:p>
          <a:p>
            <a:pPr marL="1166813" lvl="2" algn="just" eaLnBrk="1" hangingPunct="1">
              <a:lnSpc>
                <a:spcPct val="80000"/>
              </a:lnSpc>
              <a:buFont typeface="Wingdings" pitchFamily="2" charset="2"/>
              <a:buNone/>
              <a:defRPr/>
            </a:pPr>
            <a:r>
              <a:rPr lang="en-US" altLang="zh-CN" sz="2000" smtClean="0">
                <a:cs typeface="Courier New" pitchFamily="49" charset="0"/>
              </a:rPr>
              <a:t> 			         //</a:t>
            </a:r>
            <a:r>
              <a:rPr lang="de-DE" altLang="zh-CN" sz="2000" smtClean="0"/>
              <a:t>str_buf.str()</a:t>
            </a:r>
            <a:r>
              <a:rPr lang="zh-CN" altLang="en-US" sz="2000" smtClean="0"/>
              <a:t>获得首地址</a:t>
            </a:r>
            <a:endParaRPr lang="en-US" altLang="zh-CN" sz="2000" smtClean="0">
              <a:cs typeface="Courier New" pitchFamily="49" charset="0"/>
            </a:endParaRPr>
          </a:p>
          <a:p>
            <a:pPr marL="1166813" lvl="2" algn="just" eaLnBrk="1" hangingPunct="1">
              <a:lnSpc>
                <a:spcPct val="80000"/>
              </a:lnSpc>
              <a:buFont typeface="Wingdings" pitchFamily="2" charset="2"/>
              <a:buNone/>
              <a:defRPr/>
            </a:pPr>
            <a:r>
              <a:rPr lang="zh-CN" altLang="en-GB" sz="2000" smtClean="0"/>
              <a:t>或    </a:t>
            </a:r>
          </a:p>
          <a:p>
            <a:pPr marL="1166813" lvl="2" algn="just" eaLnBrk="1" hangingPunct="1">
              <a:lnSpc>
                <a:spcPct val="80000"/>
              </a:lnSpc>
              <a:buFont typeface="Wingdings" pitchFamily="2" charset="2"/>
              <a:buNone/>
              <a:defRPr/>
            </a:pPr>
            <a:r>
              <a:rPr lang="en-US" altLang="zh-CN" sz="2000" smtClean="0">
                <a:cs typeface="Courier New" pitchFamily="49" charset="0"/>
              </a:rPr>
              <a:t>char </a:t>
            </a:r>
            <a:r>
              <a:rPr lang="en-US" altLang="zh-CN" sz="2000" err="1" smtClean="0">
                <a:cs typeface="Courier New" pitchFamily="49" charset="0"/>
              </a:rPr>
              <a:t>buf</a:t>
            </a:r>
            <a:r>
              <a:rPr lang="en-US" altLang="zh-CN" sz="2000" smtClean="0">
                <a:cs typeface="Courier New" pitchFamily="49" charset="0"/>
              </a:rPr>
              <a:t>[100];</a:t>
            </a:r>
            <a:endParaRPr lang="de-DE" altLang="zh-CN" sz="2000" smtClean="0">
              <a:cs typeface="Courier New" pitchFamily="49" charset="0"/>
            </a:endParaRPr>
          </a:p>
          <a:p>
            <a:pPr marL="1166813" lvl="2" algn="just" eaLnBrk="1" hangingPunct="1">
              <a:lnSpc>
                <a:spcPct val="80000"/>
              </a:lnSpc>
              <a:buFont typeface="Wingdings" pitchFamily="2" charset="2"/>
              <a:buNone/>
              <a:defRPr/>
            </a:pPr>
            <a:r>
              <a:rPr lang="de-DE" altLang="zh-CN" sz="2000" smtClean="0">
                <a:cs typeface="Courier New" pitchFamily="49" charset="0"/>
              </a:rPr>
              <a:t>ostrstream str_buf(buf,100);</a:t>
            </a:r>
          </a:p>
          <a:p>
            <a:pPr marL="766763" lvl="1" algn="just" eaLnBrk="1" hangingPunct="1">
              <a:lnSpc>
                <a:spcPct val="80000"/>
              </a:lnSpc>
              <a:defRPr/>
            </a:pPr>
            <a:r>
              <a:rPr lang="zh-CN" altLang="en-GB" sz="2400" smtClean="0"/>
              <a:t>对于</a:t>
            </a:r>
            <a:r>
              <a:rPr lang="en-GB" altLang="zh-CN" sz="2400" err="1" smtClean="0"/>
              <a:t>istrstream</a:t>
            </a:r>
            <a:r>
              <a:rPr lang="zh-CN" altLang="en-GB" sz="2400" smtClean="0"/>
              <a:t>类</a:t>
            </a:r>
            <a:r>
              <a:rPr lang="zh-CN" altLang="en-US" sz="2400" smtClean="0">
                <a:cs typeface="Courier New" pitchFamily="49" charset="0"/>
              </a:rPr>
              <a:t> </a:t>
            </a:r>
          </a:p>
          <a:p>
            <a:pPr marL="1166813" lvl="2" algn="just" eaLnBrk="1" hangingPunct="1">
              <a:lnSpc>
                <a:spcPct val="80000"/>
              </a:lnSpc>
              <a:buFont typeface="Wingdings" pitchFamily="2" charset="2"/>
              <a:buNone/>
              <a:defRPr/>
            </a:pPr>
            <a:r>
              <a:rPr lang="en-GB" altLang="zh-CN" sz="2000" smtClean="0">
                <a:cs typeface="Courier New" pitchFamily="49" charset="0"/>
              </a:rPr>
              <a:t>char </a:t>
            </a:r>
            <a:r>
              <a:rPr lang="en-GB" altLang="zh-CN" sz="2000" err="1" smtClean="0">
                <a:cs typeface="Courier New" pitchFamily="49" charset="0"/>
              </a:rPr>
              <a:t>buf</a:t>
            </a:r>
            <a:r>
              <a:rPr lang="en-GB" altLang="zh-CN" sz="2000" smtClean="0">
                <a:cs typeface="Courier New" pitchFamily="49" charset="0"/>
              </a:rPr>
              <a:t>[100];</a:t>
            </a:r>
            <a:endParaRPr lang="en-US" altLang="zh-CN" sz="2000" smtClean="0">
              <a:cs typeface="Courier New" pitchFamily="49" charset="0"/>
            </a:endParaRPr>
          </a:p>
          <a:p>
            <a:pPr marL="1166813" lvl="2" algn="just" eaLnBrk="1" hangingPunct="1">
              <a:lnSpc>
                <a:spcPct val="80000"/>
              </a:lnSpc>
              <a:buFont typeface="Wingdings" pitchFamily="2" charset="2"/>
              <a:buNone/>
              <a:defRPr/>
            </a:pPr>
            <a:r>
              <a:rPr lang="en-GB" altLang="zh-CN" sz="2000" smtClean="0">
                <a:cs typeface="Courier New" pitchFamily="49" charset="0"/>
              </a:rPr>
              <a:t>...... //</a:t>
            </a:r>
            <a:r>
              <a:rPr lang="zh-CN" altLang="en-GB" sz="2000" smtClean="0"/>
              <a:t>通过某种途径在</a:t>
            </a:r>
            <a:r>
              <a:rPr lang="en-GB" altLang="zh-CN" sz="2000" err="1" smtClean="0">
                <a:cs typeface="Courier New" pitchFamily="49" charset="0"/>
              </a:rPr>
              <a:t>buf</a:t>
            </a:r>
            <a:r>
              <a:rPr lang="zh-CN" altLang="en-GB" sz="2000" smtClean="0"/>
              <a:t>中存放了一些字符。</a:t>
            </a:r>
            <a:endParaRPr lang="zh-CN" altLang="en-US" sz="2000" smtClean="0">
              <a:cs typeface="Courier New" pitchFamily="49" charset="0"/>
            </a:endParaRPr>
          </a:p>
          <a:p>
            <a:pPr marL="1166813" lvl="2" algn="just" eaLnBrk="1" hangingPunct="1">
              <a:lnSpc>
                <a:spcPct val="80000"/>
              </a:lnSpc>
              <a:buFont typeface="Wingdings" pitchFamily="2" charset="2"/>
              <a:buNone/>
              <a:defRPr/>
            </a:pPr>
            <a:r>
              <a:rPr lang="en-GB" altLang="zh-CN" sz="2000" err="1" smtClean="0">
                <a:cs typeface="Courier New" pitchFamily="49" charset="0"/>
              </a:rPr>
              <a:t>istrstream</a:t>
            </a:r>
            <a:r>
              <a:rPr lang="en-GB" altLang="zh-CN" sz="2000" smtClean="0">
                <a:cs typeface="Courier New" pitchFamily="49" charset="0"/>
              </a:rPr>
              <a:t> </a:t>
            </a:r>
            <a:r>
              <a:rPr lang="en-GB" altLang="zh-CN" sz="2000" err="1" smtClean="0">
                <a:cs typeface="Courier New" pitchFamily="49" charset="0"/>
              </a:rPr>
              <a:t>str_buf</a:t>
            </a:r>
            <a:r>
              <a:rPr lang="en-GB" altLang="zh-CN" sz="2000" smtClean="0">
                <a:cs typeface="Courier New" pitchFamily="49" charset="0"/>
              </a:rPr>
              <a:t>(</a:t>
            </a:r>
            <a:r>
              <a:rPr lang="en-GB" altLang="zh-CN" sz="2000" err="1" smtClean="0">
                <a:cs typeface="Courier New" pitchFamily="49" charset="0"/>
              </a:rPr>
              <a:t>buf</a:t>
            </a:r>
            <a:r>
              <a:rPr lang="en-GB" altLang="zh-CN" sz="2000" smtClean="0">
                <a:cs typeface="Courier New" pitchFamily="49" charset="0"/>
              </a:rPr>
              <a:t>); </a:t>
            </a:r>
            <a:r>
              <a:rPr lang="en-US" altLang="zh-CN" sz="2000" smtClean="0">
                <a:cs typeface="Courier New" pitchFamily="49" charset="0"/>
              </a:rPr>
              <a:t>//</a:t>
            </a:r>
            <a:r>
              <a:rPr lang="zh-CN" altLang="en-US" sz="2000" smtClean="0">
                <a:cs typeface="Courier New" pitchFamily="49" charset="0"/>
              </a:rPr>
              <a:t>内容以</a:t>
            </a:r>
            <a:r>
              <a:rPr lang="en-US" altLang="zh-CN" sz="2000" smtClean="0">
                <a:cs typeface="Courier New" pitchFamily="49" charset="0"/>
              </a:rPr>
              <a:t>’\0’</a:t>
            </a:r>
            <a:r>
              <a:rPr lang="zh-CN" altLang="en-US" sz="2000" smtClean="0">
                <a:cs typeface="Courier New" pitchFamily="49" charset="0"/>
              </a:rPr>
              <a:t>结束</a:t>
            </a:r>
            <a:endParaRPr lang="en-US" altLang="zh-CN" sz="2000" smtClean="0">
              <a:cs typeface="Courier New" pitchFamily="49" charset="0"/>
            </a:endParaRPr>
          </a:p>
          <a:p>
            <a:pPr marL="1166813" lvl="2" algn="just" eaLnBrk="1" hangingPunct="1">
              <a:lnSpc>
                <a:spcPct val="80000"/>
              </a:lnSpc>
              <a:buFont typeface="Wingdings" pitchFamily="2" charset="2"/>
              <a:buNone/>
              <a:defRPr/>
            </a:pPr>
            <a:r>
              <a:rPr lang="zh-CN" altLang="en-GB" sz="2000" smtClean="0"/>
              <a:t>或</a:t>
            </a:r>
            <a:r>
              <a:rPr lang="en-GB" altLang="zh-CN" sz="2000" smtClean="0"/>
              <a:t>    </a:t>
            </a:r>
          </a:p>
          <a:p>
            <a:pPr marL="1166813" lvl="2" algn="just" eaLnBrk="1" hangingPunct="1">
              <a:lnSpc>
                <a:spcPct val="80000"/>
              </a:lnSpc>
              <a:buFont typeface="Wingdings" pitchFamily="2" charset="2"/>
              <a:buNone/>
              <a:defRPr/>
            </a:pPr>
            <a:r>
              <a:rPr lang="en-GB" altLang="zh-CN" sz="2000" smtClean="0"/>
              <a:t>istrstream </a:t>
            </a:r>
            <a:r>
              <a:rPr lang="en-GB" altLang="zh-CN" sz="2000" err="1" smtClean="0"/>
              <a:t>str_buf</a:t>
            </a:r>
            <a:r>
              <a:rPr lang="en-GB" altLang="zh-CN" sz="2000" smtClean="0"/>
              <a:t>(buf,100);</a:t>
            </a:r>
            <a:r>
              <a:rPr lang="en-US" altLang="zh-CN" sz="2000" smtClean="0">
                <a:cs typeface="Courier New" pitchFamily="49" charset="0"/>
              </a:rPr>
              <a:t> </a:t>
            </a:r>
          </a:p>
          <a:p>
            <a:pPr marL="0" indent="0" algn="just" eaLnBrk="1" hangingPunct="1">
              <a:lnSpc>
                <a:spcPct val="80000"/>
              </a:lnSpc>
              <a:defRPr/>
            </a:pPr>
            <a:r>
              <a:rPr lang="en-US" altLang="zh-CN" sz="2800" smtClean="0"/>
              <a:t> </a:t>
            </a:r>
          </a:p>
          <a:p>
            <a:pPr marL="0" indent="0" algn="just" eaLnBrk="1" hangingPunct="1">
              <a:lnSpc>
                <a:spcPct val="80000"/>
              </a:lnSpc>
              <a:defRPr/>
            </a:pPr>
            <a:r>
              <a:rPr lang="zh-CN" altLang="en-US" sz="2800" smtClean="0"/>
              <a:t>然后可以用与控制台和文件输入</a:t>
            </a:r>
            <a:r>
              <a:rPr lang="en-US" altLang="zh-CN" sz="2800" smtClean="0"/>
              <a:t>/</a:t>
            </a:r>
            <a:r>
              <a:rPr lang="zh-CN" altLang="en-US" sz="2800" smtClean="0"/>
              <a:t>输出类似的操作进行基于字符串变量的输入</a:t>
            </a:r>
            <a:r>
              <a:rPr lang="en-US" altLang="zh-CN" sz="2800" smtClean="0"/>
              <a:t>/</a:t>
            </a:r>
            <a:r>
              <a:rPr lang="zh-CN" altLang="en-US" sz="2800" smtClean="0"/>
              <a:t>输出。</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smtClean="0"/>
              <a:t>C++</a:t>
            </a:r>
            <a:r>
              <a:rPr lang="zh-CN" altLang="en-US" smtClean="0"/>
              <a:t>的</a:t>
            </a:r>
            <a:r>
              <a:rPr lang="en-US" altLang="zh-CN" smtClean="0"/>
              <a:t>I/O</a:t>
            </a:r>
            <a:r>
              <a:rPr lang="zh-CN" altLang="en-US" smtClean="0"/>
              <a:t>流</a:t>
            </a:r>
          </a:p>
        </p:txBody>
      </p:sp>
      <p:sp>
        <p:nvSpPr>
          <p:cNvPr id="51203" name="Rectangle 3"/>
          <p:cNvSpPr>
            <a:spLocks noGrp="1" noChangeArrowheads="1"/>
          </p:cNvSpPr>
          <p:nvPr>
            <p:ph idx="1"/>
          </p:nvPr>
        </p:nvSpPr>
        <p:spPr>
          <a:xfrm>
            <a:off x="215900" y="1600200"/>
            <a:ext cx="8820150" cy="5257800"/>
          </a:xfrm>
        </p:spPr>
        <p:txBody>
          <a:bodyPr/>
          <a:lstStyle/>
          <a:p>
            <a:pPr eaLnBrk="1" hangingPunct="1">
              <a:defRPr/>
            </a:pPr>
            <a:r>
              <a:rPr lang="zh-CN" altLang="en-GB" sz="2800" smtClean="0">
                <a:latin typeface="Times New Roman" pitchFamily="18" charset="0"/>
              </a:rPr>
              <a:t>在</a:t>
            </a:r>
            <a:r>
              <a:rPr lang="en-US" altLang="zh-CN" sz="2800" smtClean="0">
                <a:latin typeface="Times New Roman" pitchFamily="18" charset="0"/>
              </a:rPr>
              <a:t>C++</a:t>
            </a:r>
            <a:r>
              <a:rPr lang="zh-CN" altLang="en-GB" sz="2800" smtClean="0">
                <a:latin typeface="Times New Roman" pitchFamily="18" charset="0"/>
              </a:rPr>
              <a:t>中，输入/输出操作是一种基于</a:t>
            </a:r>
            <a:r>
              <a:rPr lang="zh-CN" altLang="en-GB" sz="2800" smtClean="0">
                <a:solidFill>
                  <a:schemeClr val="folHlink"/>
                </a:solidFill>
                <a:latin typeface="Times New Roman" pitchFamily="18" charset="0"/>
              </a:rPr>
              <a:t>字节流</a:t>
            </a:r>
            <a:r>
              <a:rPr lang="zh-CN" altLang="en-GB" sz="2800" smtClean="0">
                <a:latin typeface="Times New Roman" pitchFamily="18" charset="0"/>
              </a:rPr>
              <a:t>的操作：</a:t>
            </a:r>
          </a:p>
          <a:p>
            <a:pPr lvl="1" eaLnBrk="1" hangingPunct="1">
              <a:defRPr/>
            </a:pPr>
            <a:r>
              <a:rPr lang="zh-CN" altLang="en-GB" sz="2400" smtClean="0"/>
              <a:t>在进行输入操作时，可把输入的数据看成逐个字节地从外设</a:t>
            </a:r>
            <a:r>
              <a:rPr lang="zh-CN" altLang="en-GB" sz="2400" smtClean="0">
                <a:solidFill>
                  <a:schemeClr val="folHlink"/>
                </a:solidFill>
              </a:rPr>
              <a:t>流入</a:t>
            </a:r>
            <a:r>
              <a:rPr lang="zh-CN" altLang="en-GB" sz="2400" smtClean="0"/>
              <a:t>到计算机内部（内存）；</a:t>
            </a:r>
          </a:p>
          <a:p>
            <a:pPr lvl="1" eaLnBrk="1" hangingPunct="1">
              <a:defRPr/>
            </a:pPr>
            <a:r>
              <a:rPr lang="zh-CN" altLang="en-GB" sz="2400" smtClean="0"/>
              <a:t>在进行输出操作时，则把输出的数据看成逐个字节地从内存</a:t>
            </a:r>
            <a:r>
              <a:rPr lang="zh-CN" altLang="en-GB" sz="2400" smtClean="0">
                <a:solidFill>
                  <a:schemeClr val="folHlink"/>
                </a:solidFill>
              </a:rPr>
              <a:t>流出</a:t>
            </a:r>
            <a:r>
              <a:rPr lang="zh-CN" altLang="en-GB" sz="2400" smtClean="0"/>
              <a:t>到外设。</a:t>
            </a:r>
          </a:p>
          <a:p>
            <a:pPr eaLnBrk="1" hangingPunct="1">
              <a:defRPr/>
            </a:pPr>
            <a:r>
              <a:rPr lang="zh-CN" altLang="en-GB" sz="2800" smtClean="0"/>
              <a:t>在</a:t>
            </a:r>
            <a:r>
              <a:rPr lang="en-US" altLang="zh-CN" sz="2800" smtClean="0"/>
              <a:t>C++</a:t>
            </a:r>
            <a:r>
              <a:rPr lang="zh-CN" altLang="en-US" sz="2800" smtClean="0"/>
              <a:t>的标准库中，</a:t>
            </a:r>
            <a:r>
              <a:rPr lang="zh-CN" altLang="en-GB" sz="2800" smtClean="0"/>
              <a:t>除了提供基于字节的输入</a:t>
            </a:r>
            <a:r>
              <a:rPr lang="en-GB" altLang="zh-CN" sz="2800" smtClean="0"/>
              <a:t>/</a:t>
            </a:r>
            <a:r>
              <a:rPr lang="zh-CN" altLang="en-GB" sz="2800" smtClean="0"/>
              <a:t>输出操作外，为了方便使用，还提供了基于</a:t>
            </a:r>
            <a:r>
              <a:rPr lang="en-GB" altLang="zh-CN" sz="2800" smtClean="0"/>
              <a:t>C++</a:t>
            </a:r>
            <a:r>
              <a:rPr lang="zh-CN" altLang="en-GB" sz="2800" smtClean="0"/>
              <a:t>基本数据类型数据的输入</a:t>
            </a:r>
            <a:r>
              <a:rPr lang="en-GB" altLang="zh-CN" sz="2800" smtClean="0"/>
              <a:t>/</a:t>
            </a:r>
            <a:r>
              <a:rPr lang="zh-CN" altLang="en-GB" sz="2800" smtClean="0"/>
              <a:t>输出操作。</a:t>
            </a:r>
          </a:p>
          <a:p>
            <a:pPr eaLnBrk="1" hangingPunct="1">
              <a:defRPr/>
            </a:pPr>
            <a:r>
              <a:rPr lang="zh-CN" altLang="en-GB" sz="2800" smtClean="0"/>
              <a:t>可以</a:t>
            </a:r>
            <a:r>
              <a:rPr lang="zh-CN" altLang="en-US" sz="2800" smtClean="0"/>
              <a:t>针对</a:t>
            </a:r>
            <a:r>
              <a:rPr lang="en-GB" altLang="zh-CN" sz="2800" smtClean="0"/>
              <a:t>C++</a:t>
            </a:r>
            <a:r>
              <a:rPr lang="zh-CN" altLang="en-US" sz="2800" smtClean="0"/>
              <a:t>的</a:t>
            </a:r>
            <a:r>
              <a:rPr lang="en-US" altLang="zh-CN" sz="2800" smtClean="0"/>
              <a:t>I/O</a:t>
            </a:r>
            <a:r>
              <a:rPr lang="zh-CN" altLang="en-GB" sz="2800" smtClean="0"/>
              <a:t>类库中</a:t>
            </a:r>
            <a:r>
              <a:rPr lang="zh-CN" altLang="en-US" sz="2800" smtClean="0"/>
              <a:t>类重载操作符“</a:t>
            </a:r>
            <a:r>
              <a:rPr lang="en-US" altLang="zh-CN" sz="2800" smtClean="0"/>
              <a:t>&gt;&gt;</a:t>
            </a:r>
            <a:r>
              <a:rPr lang="zh-CN" altLang="en-US" sz="2800" smtClean="0"/>
              <a:t>”和“</a:t>
            </a:r>
            <a:r>
              <a:rPr lang="en-US" altLang="zh-CN" sz="2800" smtClean="0"/>
              <a:t>&lt;&lt;</a:t>
            </a:r>
            <a:r>
              <a:rPr lang="zh-CN" altLang="en-US" sz="2800" smtClean="0"/>
              <a:t>”</a:t>
            </a:r>
            <a:r>
              <a:rPr lang="zh-CN" altLang="en-GB" sz="2800" smtClean="0"/>
              <a:t> 进行重载，使其能对自定义类的对象进行输入</a:t>
            </a:r>
            <a:r>
              <a:rPr lang="en-GB" altLang="zh-CN" sz="2800" smtClean="0"/>
              <a:t>/</a:t>
            </a:r>
            <a:r>
              <a:rPr lang="zh-CN" altLang="en-GB" sz="2800" smtClean="0"/>
              <a:t>输出操作。</a:t>
            </a:r>
            <a:r>
              <a:rPr lang="zh-CN" altLang="en-US" sz="28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smtClean="0"/>
              <a:t>I/O</a:t>
            </a:r>
            <a:r>
              <a:rPr lang="zh-CN" altLang="en-US" smtClean="0"/>
              <a:t>的分类</a:t>
            </a:r>
          </a:p>
        </p:txBody>
      </p:sp>
      <p:sp>
        <p:nvSpPr>
          <p:cNvPr id="52227" name="Rectangle 3"/>
          <p:cNvSpPr>
            <a:spLocks noGrp="1" noChangeArrowheads="1"/>
          </p:cNvSpPr>
          <p:nvPr>
            <p:ph idx="1"/>
          </p:nvPr>
        </p:nvSpPr>
        <p:spPr>
          <a:xfrm>
            <a:off x="457200" y="1600200"/>
            <a:ext cx="8229600" cy="5257800"/>
          </a:xfrm>
        </p:spPr>
        <p:txBody>
          <a:bodyPr/>
          <a:lstStyle/>
          <a:p>
            <a:pPr eaLnBrk="1" hangingPunct="1">
              <a:defRPr/>
            </a:pPr>
            <a:r>
              <a:rPr lang="zh-CN" altLang="en-US" sz="2800" smtClean="0">
                <a:solidFill>
                  <a:schemeClr val="folHlink"/>
                </a:solidFill>
              </a:rPr>
              <a:t>面向</a:t>
            </a:r>
            <a:r>
              <a:rPr lang="zh-CN" altLang="en-GB" sz="2800" smtClean="0">
                <a:solidFill>
                  <a:schemeClr val="folHlink"/>
                </a:solidFill>
              </a:rPr>
              <a:t>控制台的</a:t>
            </a:r>
            <a:r>
              <a:rPr lang="en-GB" altLang="zh-CN" sz="2800" smtClean="0">
                <a:solidFill>
                  <a:schemeClr val="folHlink"/>
                </a:solidFill>
              </a:rPr>
              <a:t>I/O</a:t>
            </a:r>
            <a:r>
              <a:rPr lang="zh-CN" altLang="en-GB" sz="2800" smtClean="0"/>
              <a:t>：</a:t>
            </a:r>
          </a:p>
          <a:p>
            <a:pPr lvl="1" eaLnBrk="1" hangingPunct="1">
              <a:defRPr/>
            </a:pPr>
            <a:r>
              <a:rPr lang="zh-CN" altLang="en-GB" sz="2400" smtClean="0"/>
              <a:t>从标准输入设备（如：键盘）获得数据</a:t>
            </a:r>
          </a:p>
          <a:p>
            <a:pPr lvl="1" eaLnBrk="1" hangingPunct="1">
              <a:defRPr/>
            </a:pPr>
            <a:r>
              <a:rPr lang="zh-CN" altLang="en-GB" sz="2400" smtClean="0"/>
              <a:t>把程序结果从标准输出设备（如：显示器）输出</a:t>
            </a:r>
          </a:p>
          <a:p>
            <a:pPr lvl="1" eaLnBrk="1" hangingPunct="1">
              <a:defRPr/>
            </a:pPr>
            <a:endParaRPr lang="zh-CN" altLang="en-GB" sz="2400" smtClean="0"/>
          </a:p>
          <a:p>
            <a:pPr eaLnBrk="1" hangingPunct="1">
              <a:defRPr/>
            </a:pPr>
            <a:r>
              <a:rPr lang="zh-CN" altLang="en-US" sz="2800" smtClean="0">
                <a:solidFill>
                  <a:schemeClr val="folHlink"/>
                </a:solidFill>
              </a:rPr>
              <a:t>面向</a:t>
            </a:r>
            <a:r>
              <a:rPr lang="zh-CN" altLang="en-GB" sz="2800" smtClean="0">
                <a:solidFill>
                  <a:schemeClr val="folHlink"/>
                </a:solidFill>
              </a:rPr>
              <a:t>文件的</a:t>
            </a:r>
            <a:r>
              <a:rPr lang="en-GB" altLang="zh-CN" sz="2800" smtClean="0">
                <a:solidFill>
                  <a:schemeClr val="folHlink"/>
                </a:solidFill>
              </a:rPr>
              <a:t>I/O</a:t>
            </a:r>
            <a:r>
              <a:rPr lang="zh-CN" altLang="en-GB" sz="2800" smtClean="0"/>
              <a:t>：</a:t>
            </a:r>
          </a:p>
          <a:p>
            <a:pPr lvl="1" eaLnBrk="1" hangingPunct="1">
              <a:defRPr/>
            </a:pPr>
            <a:r>
              <a:rPr lang="zh-CN" altLang="en-GB" sz="2400" smtClean="0"/>
              <a:t>从外存文件获得数据</a:t>
            </a:r>
          </a:p>
          <a:p>
            <a:pPr lvl="1" eaLnBrk="1" hangingPunct="1">
              <a:defRPr/>
            </a:pPr>
            <a:r>
              <a:rPr lang="zh-CN" altLang="en-GB" sz="2400" smtClean="0"/>
              <a:t>把程序结果保存到外存文件中</a:t>
            </a:r>
          </a:p>
          <a:p>
            <a:pPr lvl="1" eaLnBrk="1" hangingPunct="1">
              <a:defRPr/>
            </a:pPr>
            <a:endParaRPr lang="zh-CN" altLang="en-GB" sz="2400" smtClean="0"/>
          </a:p>
          <a:p>
            <a:pPr eaLnBrk="1" hangingPunct="1">
              <a:defRPr/>
            </a:pPr>
            <a:r>
              <a:rPr lang="zh-CN" altLang="en-US" sz="2800" smtClean="0">
                <a:solidFill>
                  <a:schemeClr val="folHlink"/>
                </a:solidFill>
              </a:rPr>
              <a:t>面向</a:t>
            </a:r>
            <a:r>
              <a:rPr lang="zh-CN" altLang="en-GB" sz="2800" smtClean="0">
                <a:solidFill>
                  <a:schemeClr val="folHlink"/>
                </a:solidFill>
              </a:rPr>
              <a:t>字符串变量的</a:t>
            </a:r>
            <a:r>
              <a:rPr lang="en-GB" altLang="zh-CN" sz="2800" smtClean="0">
                <a:solidFill>
                  <a:schemeClr val="folHlink"/>
                </a:solidFill>
              </a:rPr>
              <a:t>I/O</a:t>
            </a:r>
            <a:r>
              <a:rPr lang="zh-CN" altLang="en-GB" sz="2800" smtClean="0"/>
              <a:t>：</a:t>
            </a:r>
          </a:p>
          <a:p>
            <a:pPr lvl="1" eaLnBrk="1" hangingPunct="1">
              <a:defRPr/>
            </a:pPr>
            <a:r>
              <a:rPr lang="zh-CN" altLang="en-GB" sz="2400" smtClean="0"/>
              <a:t>从程序中的字符串变量中获得数据</a:t>
            </a:r>
          </a:p>
          <a:p>
            <a:pPr lvl="1" eaLnBrk="1" hangingPunct="1">
              <a:defRPr/>
            </a:pPr>
            <a:r>
              <a:rPr lang="zh-CN" altLang="en-GB" sz="2400" smtClean="0"/>
              <a:t>把程序结果保存到字符串变量中</a:t>
            </a:r>
            <a:endParaRPr lang="zh-CN" alt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smtClean="0"/>
              <a:t>C++</a:t>
            </a:r>
            <a:r>
              <a:rPr lang="zh-CN" altLang="en-US" smtClean="0"/>
              <a:t>输入输出的实现途径</a:t>
            </a:r>
          </a:p>
        </p:txBody>
      </p:sp>
      <p:sp>
        <p:nvSpPr>
          <p:cNvPr id="54275" name="Rectangle 3"/>
          <p:cNvSpPr>
            <a:spLocks noGrp="1" noChangeArrowheads="1"/>
          </p:cNvSpPr>
          <p:nvPr>
            <p:ph idx="1"/>
          </p:nvPr>
        </p:nvSpPr>
        <p:spPr/>
        <p:txBody>
          <a:bodyPr/>
          <a:lstStyle/>
          <a:p>
            <a:pPr eaLnBrk="1" hangingPunct="1">
              <a:defRPr/>
            </a:pPr>
            <a:r>
              <a:rPr lang="zh-CN" altLang="en-GB" smtClean="0">
                <a:latin typeface="Times New Roman" pitchFamily="18" charset="0"/>
              </a:rPr>
              <a:t>过程式——通过从</a:t>
            </a:r>
            <a:r>
              <a:rPr lang="en-GB" altLang="zh-CN" smtClean="0">
                <a:latin typeface="Times New Roman" pitchFamily="18" charset="0"/>
                <a:cs typeface="Times New Roman" pitchFamily="18" charset="0"/>
              </a:rPr>
              <a:t>C</a:t>
            </a:r>
            <a:r>
              <a:rPr lang="zh-CN" altLang="en-GB" smtClean="0">
                <a:latin typeface="Times New Roman" pitchFamily="18" charset="0"/>
              </a:rPr>
              <a:t>语言保留下来的函数库中的输入</a:t>
            </a:r>
            <a:r>
              <a:rPr lang="zh-CN" altLang="en-GB" smtClean="0">
                <a:latin typeface="Times New Roman" pitchFamily="18" charset="0"/>
                <a:cs typeface="Times New Roman" pitchFamily="18" charset="0"/>
              </a:rPr>
              <a:t>/</a:t>
            </a:r>
            <a:r>
              <a:rPr lang="zh-CN" altLang="en-GB" smtClean="0">
                <a:latin typeface="Times New Roman" pitchFamily="18" charset="0"/>
              </a:rPr>
              <a:t>输出函数来实现</a:t>
            </a:r>
            <a:r>
              <a:rPr lang="zh-CN" altLang="en-US" smtClean="0"/>
              <a:t>。</a:t>
            </a:r>
          </a:p>
          <a:p>
            <a:pPr eaLnBrk="1" hangingPunct="1">
              <a:buFont typeface="Wingdings" pitchFamily="2" charset="2"/>
              <a:buNone/>
              <a:defRPr/>
            </a:pPr>
            <a:endParaRPr lang="zh-CN" altLang="en-US" smtClean="0"/>
          </a:p>
          <a:p>
            <a:pPr eaLnBrk="1" hangingPunct="1">
              <a:defRPr/>
            </a:pPr>
            <a:r>
              <a:rPr lang="zh-CN" altLang="en-GB" smtClean="0">
                <a:latin typeface="Times New Roman" pitchFamily="18" charset="0"/>
              </a:rPr>
              <a:t>面向对象——通过</a:t>
            </a:r>
            <a:r>
              <a:rPr lang="en-GB" altLang="zh-CN" smtClean="0">
                <a:latin typeface="Times New Roman" pitchFamily="18" charset="0"/>
                <a:cs typeface="Times New Roman" pitchFamily="18" charset="0"/>
              </a:rPr>
              <a:t>C++</a:t>
            </a:r>
            <a:r>
              <a:rPr lang="zh-CN" altLang="en-GB" smtClean="0">
                <a:latin typeface="Times New Roman" pitchFamily="18" charset="0"/>
              </a:rPr>
              <a:t>的</a:t>
            </a:r>
            <a:r>
              <a:rPr lang="en-GB" altLang="zh-CN" smtClean="0">
                <a:latin typeface="Times New Roman" pitchFamily="18" charset="0"/>
                <a:cs typeface="Times New Roman" pitchFamily="18" charset="0"/>
              </a:rPr>
              <a:t>I/O</a:t>
            </a:r>
            <a:r>
              <a:rPr lang="zh-CN" altLang="en-GB" smtClean="0">
                <a:latin typeface="Times New Roman" pitchFamily="18" charset="0"/>
              </a:rPr>
              <a:t>类库中的类来实现。</a:t>
            </a:r>
            <a:endParaRPr lang="zh-CN" altLang="en-US" smtClean="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面向对象的输入</a:t>
            </a:r>
            <a:r>
              <a:rPr lang="en-US" altLang="zh-CN" smtClean="0"/>
              <a:t>/</a:t>
            </a:r>
            <a:r>
              <a:rPr lang="zh-CN" altLang="en-US" smtClean="0"/>
              <a:t>输出</a:t>
            </a:r>
          </a:p>
        </p:txBody>
      </p:sp>
      <p:sp>
        <p:nvSpPr>
          <p:cNvPr id="53251" name="Rectangle 3"/>
          <p:cNvSpPr>
            <a:spLocks noGrp="1" noChangeArrowheads="1"/>
          </p:cNvSpPr>
          <p:nvPr>
            <p:ph idx="1"/>
          </p:nvPr>
        </p:nvSpPr>
        <p:spPr>
          <a:xfrm>
            <a:off x="457200" y="1600200"/>
            <a:ext cx="8229600" cy="892175"/>
          </a:xfrm>
        </p:spPr>
        <p:txBody>
          <a:bodyPr/>
          <a:lstStyle/>
          <a:p>
            <a:pPr eaLnBrk="1" hangingPunct="1">
              <a:defRPr/>
            </a:pPr>
            <a:r>
              <a:rPr lang="en-GB" altLang="zh-CN" sz="2800" smtClean="0"/>
              <a:t>C++</a:t>
            </a:r>
            <a:r>
              <a:rPr lang="zh-CN" altLang="en-GB" sz="2800" smtClean="0"/>
              <a:t>的</a:t>
            </a:r>
            <a:r>
              <a:rPr lang="en-GB" altLang="zh-CN" sz="2800" smtClean="0"/>
              <a:t>I/O</a:t>
            </a:r>
            <a:r>
              <a:rPr lang="zh-CN" altLang="en-GB" sz="2800" smtClean="0"/>
              <a:t>类库</a:t>
            </a:r>
            <a:r>
              <a:rPr lang="zh-CN" altLang="en-US" sz="2800" smtClean="0"/>
              <a:t>中基本的类：</a:t>
            </a:r>
          </a:p>
        </p:txBody>
      </p:sp>
      <p:grpSp>
        <p:nvGrpSpPr>
          <p:cNvPr id="9220" name="Group 0"/>
          <p:cNvGrpSpPr>
            <a:grpSpLocks/>
          </p:cNvGrpSpPr>
          <p:nvPr/>
        </p:nvGrpSpPr>
        <p:grpSpPr bwMode="auto">
          <a:xfrm>
            <a:off x="250825" y="2349500"/>
            <a:ext cx="8882063" cy="3941763"/>
            <a:chOff x="158" y="1927"/>
            <a:chExt cx="5595" cy="2309"/>
          </a:xfrm>
        </p:grpSpPr>
        <p:sp>
          <p:nvSpPr>
            <p:cNvPr id="9221" name="Line 4"/>
            <p:cNvSpPr>
              <a:spLocks noChangeShapeType="1"/>
            </p:cNvSpPr>
            <p:nvPr/>
          </p:nvSpPr>
          <p:spPr bwMode="auto">
            <a:xfrm>
              <a:off x="352" y="2251"/>
              <a:ext cx="0" cy="1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Line 5"/>
            <p:cNvSpPr>
              <a:spLocks noChangeShapeType="1"/>
            </p:cNvSpPr>
            <p:nvPr/>
          </p:nvSpPr>
          <p:spPr bwMode="auto">
            <a:xfrm>
              <a:off x="352" y="2377"/>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 name="Line 6"/>
            <p:cNvSpPr>
              <a:spLocks noChangeShapeType="1"/>
            </p:cNvSpPr>
            <p:nvPr/>
          </p:nvSpPr>
          <p:spPr bwMode="auto">
            <a:xfrm>
              <a:off x="352" y="3393"/>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 name="Line 7"/>
            <p:cNvSpPr>
              <a:spLocks noChangeShapeType="1"/>
            </p:cNvSpPr>
            <p:nvPr/>
          </p:nvSpPr>
          <p:spPr bwMode="auto">
            <a:xfrm>
              <a:off x="662" y="2503"/>
              <a:ext cx="0"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8"/>
            <p:cNvSpPr>
              <a:spLocks noChangeShapeType="1"/>
            </p:cNvSpPr>
            <p:nvPr/>
          </p:nvSpPr>
          <p:spPr bwMode="auto">
            <a:xfrm>
              <a:off x="662" y="2886"/>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Line 9"/>
            <p:cNvSpPr>
              <a:spLocks noChangeShapeType="1"/>
            </p:cNvSpPr>
            <p:nvPr/>
          </p:nvSpPr>
          <p:spPr bwMode="auto">
            <a:xfrm>
              <a:off x="662" y="3138"/>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Line 10"/>
            <p:cNvSpPr>
              <a:spLocks noChangeShapeType="1"/>
            </p:cNvSpPr>
            <p:nvPr/>
          </p:nvSpPr>
          <p:spPr bwMode="auto">
            <a:xfrm>
              <a:off x="662" y="3521"/>
              <a:ext cx="0"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Line 11"/>
            <p:cNvSpPr>
              <a:spLocks noChangeShapeType="1"/>
            </p:cNvSpPr>
            <p:nvPr/>
          </p:nvSpPr>
          <p:spPr bwMode="auto">
            <a:xfrm>
              <a:off x="662" y="3902"/>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 name="Line 12"/>
            <p:cNvSpPr>
              <a:spLocks noChangeShapeType="1"/>
            </p:cNvSpPr>
            <p:nvPr/>
          </p:nvSpPr>
          <p:spPr bwMode="auto">
            <a:xfrm>
              <a:off x="662" y="4156"/>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Line 13"/>
            <p:cNvSpPr>
              <a:spLocks noChangeShapeType="1"/>
            </p:cNvSpPr>
            <p:nvPr/>
          </p:nvSpPr>
          <p:spPr bwMode="auto">
            <a:xfrm flipV="1">
              <a:off x="657" y="2614"/>
              <a:ext cx="2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14"/>
            <p:cNvSpPr>
              <a:spLocks noChangeShapeType="1"/>
            </p:cNvSpPr>
            <p:nvPr/>
          </p:nvSpPr>
          <p:spPr bwMode="auto">
            <a:xfrm>
              <a:off x="657" y="3657"/>
              <a:ext cx="2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15"/>
            <p:cNvSpPr>
              <a:spLocks noChangeShapeType="1"/>
            </p:cNvSpPr>
            <p:nvPr/>
          </p:nvSpPr>
          <p:spPr bwMode="auto">
            <a:xfrm>
              <a:off x="3113" y="2632"/>
              <a:ext cx="0" cy="5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16"/>
            <p:cNvSpPr>
              <a:spLocks noChangeShapeType="1"/>
            </p:cNvSpPr>
            <p:nvPr/>
          </p:nvSpPr>
          <p:spPr bwMode="auto">
            <a:xfrm flipV="1">
              <a:off x="3113" y="3267"/>
              <a:ext cx="0" cy="3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17"/>
            <p:cNvSpPr>
              <a:spLocks noChangeShapeType="1"/>
            </p:cNvSpPr>
            <p:nvPr/>
          </p:nvSpPr>
          <p:spPr bwMode="auto">
            <a:xfrm>
              <a:off x="3113" y="3138"/>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18"/>
            <p:cNvSpPr>
              <a:spLocks noChangeShapeType="1"/>
            </p:cNvSpPr>
            <p:nvPr/>
          </p:nvSpPr>
          <p:spPr bwMode="auto">
            <a:xfrm>
              <a:off x="3113" y="3267"/>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19"/>
            <p:cNvSpPr>
              <a:spLocks noChangeShapeType="1"/>
            </p:cNvSpPr>
            <p:nvPr/>
          </p:nvSpPr>
          <p:spPr bwMode="auto">
            <a:xfrm>
              <a:off x="3496" y="3267"/>
              <a:ext cx="0" cy="3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20"/>
            <p:cNvSpPr>
              <a:spLocks noChangeShapeType="1"/>
            </p:cNvSpPr>
            <p:nvPr/>
          </p:nvSpPr>
          <p:spPr bwMode="auto">
            <a:xfrm>
              <a:off x="3496" y="3393"/>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21"/>
            <p:cNvSpPr>
              <a:spLocks noChangeShapeType="1"/>
            </p:cNvSpPr>
            <p:nvPr/>
          </p:nvSpPr>
          <p:spPr bwMode="auto">
            <a:xfrm>
              <a:off x="3496" y="3647"/>
              <a:ext cx="1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Text Box 23"/>
            <p:cNvSpPr txBox="1">
              <a:spLocks noChangeArrowheads="1"/>
            </p:cNvSpPr>
            <p:nvPr/>
          </p:nvSpPr>
          <p:spPr bwMode="auto">
            <a:xfrm>
              <a:off x="158" y="1927"/>
              <a:ext cx="39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ios</a:t>
              </a:r>
              <a:r>
                <a:rPr lang="en-US" altLang="zh-CN" sz="2000"/>
                <a:t> </a:t>
              </a:r>
            </a:p>
          </p:txBody>
        </p:sp>
        <p:sp>
          <p:nvSpPr>
            <p:cNvPr id="9240" name="Text Box 24"/>
            <p:cNvSpPr txBox="1">
              <a:spLocks noChangeArrowheads="1"/>
            </p:cNvSpPr>
            <p:nvPr/>
          </p:nvSpPr>
          <p:spPr bwMode="auto">
            <a:xfrm>
              <a:off x="521" y="2231"/>
              <a:ext cx="18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istream</a:t>
              </a:r>
              <a:r>
                <a:rPr lang="zh-CN" altLang="en-GB" sz="2000"/>
                <a:t>（控制台输入）</a:t>
              </a:r>
              <a:r>
                <a:rPr lang="zh-CN" altLang="en-US" sz="2000"/>
                <a:t> </a:t>
              </a:r>
            </a:p>
          </p:txBody>
        </p:sp>
        <p:sp>
          <p:nvSpPr>
            <p:cNvPr id="9241" name="Text Box 25"/>
            <p:cNvSpPr txBox="1">
              <a:spLocks noChangeArrowheads="1"/>
            </p:cNvSpPr>
            <p:nvPr/>
          </p:nvSpPr>
          <p:spPr bwMode="auto">
            <a:xfrm>
              <a:off x="521" y="3271"/>
              <a:ext cx="195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ostream</a:t>
              </a:r>
              <a:r>
                <a:rPr lang="zh-CN" altLang="en-GB" sz="2000"/>
                <a:t>（控制台输出）</a:t>
              </a:r>
              <a:r>
                <a:rPr lang="zh-CN" altLang="en-US" sz="2000"/>
                <a:t> </a:t>
              </a:r>
            </a:p>
          </p:txBody>
        </p:sp>
        <p:sp>
          <p:nvSpPr>
            <p:cNvPr id="9242" name="Text Box 26"/>
            <p:cNvSpPr txBox="1">
              <a:spLocks noChangeArrowheads="1"/>
            </p:cNvSpPr>
            <p:nvPr/>
          </p:nvSpPr>
          <p:spPr bwMode="auto">
            <a:xfrm>
              <a:off x="838" y="2729"/>
              <a:ext cx="179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ifstream</a:t>
              </a:r>
              <a:r>
                <a:rPr lang="zh-CN" altLang="en-GB" sz="2000"/>
                <a:t>（文件输入）</a:t>
              </a:r>
              <a:r>
                <a:rPr lang="zh-CN" altLang="en-US" sz="2000"/>
                <a:t> </a:t>
              </a:r>
            </a:p>
          </p:txBody>
        </p:sp>
        <p:sp>
          <p:nvSpPr>
            <p:cNvPr id="9243" name="Text Box 27"/>
            <p:cNvSpPr txBox="1">
              <a:spLocks noChangeArrowheads="1"/>
            </p:cNvSpPr>
            <p:nvPr/>
          </p:nvSpPr>
          <p:spPr bwMode="auto">
            <a:xfrm>
              <a:off x="838" y="3002"/>
              <a:ext cx="243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istrstream</a:t>
              </a:r>
              <a:r>
                <a:rPr lang="zh-CN" altLang="en-GB" sz="2000"/>
                <a:t>（字符串变量输入）</a:t>
              </a:r>
              <a:r>
                <a:rPr lang="zh-CN" altLang="en-US" sz="2000"/>
                <a:t> </a:t>
              </a:r>
            </a:p>
          </p:txBody>
        </p:sp>
        <p:sp>
          <p:nvSpPr>
            <p:cNvPr id="9244" name="Text Box 28"/>
            <p:cNvSpPr txBox="1">
              <a:spLocks noChangeArrowheads="1"/>
            </p:cNvSpPr>
            <p:nvPr/>
          </p:nvSpPr>
          <p:spPr bwMode="auto">
            <a:xfrm>
              <a:off x="883" y="3741"/>
              <a:ext cx="18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ofstream</a:t>
              </a:r>
              <a:r>
                <a:rPr lang="zh-CN" altLang="en-GB" sz="2000"/>
                <a:t>（文件输出）</a:t>
              </a:r>
              <a:r>
                <a:rPr lang="zh-CN" altLang="en-US" sz="2000"/>
                <a:t> </a:t>
              </a:r>
            </a:p>
          </p:txBody>
        </p:sp>
        <p:sp>
          <p:nvSpPr>
            <p:cNvPr id="9245" name="Text Box 29"/>
            <p:cNvSpPr txBox="1">
              <a:spLocks noChangeArrowheads="1"/>
            </p:cNvSpPr>
            <p:nvPr/>
          </p:nvSpPr>
          <p:spPr bwMode="auto">
            <a:xfrm>
              <a:off x="883" y="4004"/>
              <a:ext cx="248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ostrstream</a:t>
              </a:r>
              <a:r>
                <a:rPr lang="zh-CN" altLang="en-GB" sz="2000"/>
                <a:t>（字符串变量输出）</a:t>
              </a:r>
              <a:r>
                <a:rPr lang="zh-CN" altLang="en-US" sz="2000"/>
                <a:t> </a:t>
              </a:r>
            </a:p>
          </p:txBody>
        </p:sp>
        <p:sp>
          <p:nvSpPr>
            <p:cNvPr id="9246" name="Text Box 30"/>
            <p:cNvSpPr txBox="1">
              <a:spLocks noChangeArrowheads="1"/>
            </p:cNvSpPr>
            <p:nvPr/>
          </p:nvSpPr>
          <p:spPr bwMode="auto">
            <a:xfrm>
              <a:off x="3293" y="3015"/>
              <a:ext cx="19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iostream</a:t>
              </a:r>
              <a:r>
                <a:rPr lang="zh-CN" altLang="en-GB" sz="2000"/>
                <a:t>（输入</a:t>
              </a:r>
              <a:r>
                <a:rPr lang="en-GB" altLang="zh-CN" sz="2000"/>
                <a:t>/</a:t>
              </a:r>
              <a:r>
                <a:rPr lang="zh-CN" altLang="en-GB" sz="2000"/>
                <a:t>输出）</a:t>
              </a:r>
              <a:r>
                <a:rPr lang="zh-CN" altLang="en-US" sz="2000"/>
                <a:t> </a:t>
              </a:r>
            </a:p>
          </p:txBody>
        </p:sp>
        <p:sp>
          <p:nvSpPr>
            <p:cNvPr id="9247" name="Text Box 31"/>
            <p:cNvSpPr txBox="1">
              <a:spLocks noChangeArrowheads="1"/>
            </p:cNvSpPr>
            <p:nvPr/>
          </p:nvSpPr>
          <p:spPr bwMode="auto">
            <a:xfrm>
              <a:off x="3611" y="3242"/>
              <a:ext cx="21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fstream</a:t>
              </a:r>
              <a:r>
                <a:rPr lang="zh-CN" altLang="en-GB" sz="2000"/>
                <a:t>（文件输入</a:t>
              </a:r>
              <a:r>
                <a:rPr lang="en-GB" altLang="zh-CN" sz="2000"/>
                <a:t>/</a:t>
              </a:r>
              <a:r>
                <a:rPr lang="zh-CN" altLang="en-GB" sz="2000"/>
                <a:t>输出）</a:t>
              </a:r>
              <a:r>
                <a:rPr lang="zh-CN" altLang="en-US" sz="2000"/>
                <a:t> </a:t>
              </a:r>
            </a:p>
          </p:txBody>
        </p:sp>
        <p:sp>
          <p:nvSpPr>
            <p:cNvPr id="9248" name="Text Box 32"/>
            <p:cNvSpPr txBox="1">
              <a:spLocks noChangeArrowheads="1"/>
            </p:cNvSpPr>
            <p:nvPr/>
          </p:nvSpPr>
          <p:spPr bwMode="auto">
            <a:xfrm>
              <a:off x="3611" y="3514"/>
              <a:ext cx="199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GB" altLang="zh-CN" sz="2000"/>
                <a:t>strstream</a:t>
              </a:r>
              <a:r>
                <a:rPr lang="zh-CN" altLang="en-GB" sz="2000"/>
                <a:t>（字符串变量</a:t>
              </a:r>
            </a:p>
            <a:p>
              <a:pPr eaLnBrk="1" hangingPunct="1"/>
              <a:r>
                <a:rPr lang="zh-CN" altLang="en-GB" sz="2000"/>
                <a:t>                 输入</a:t>
              </a:r>
              <a:r>
                <a:rPr lang="en-GB" altLang="zh-CN" sz="2000"/>
                <a:t>/</a:t>
              </a:r>
              <a:r>
                <a:rPr lang="zh-CN" altLang="en-GB" sz="2000"/>
                <a:t>输出）</a:t>
              </a:r>
              <a:r>
                <a:rPr lang="zh-CN" altLang="en-US" sz="2000"/>
                <a:t> </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250825" y="260350"/>
            <a:ext cx="8686800" cy="6481763"/>
          </a:xfrm>
        </p:spPr>
        <p:txBody>
          <a:bodyPr>
            <a:normAutofit fontScale="92500" lnSpcReduction="10000"/>
          </a:bodyPr>
          <a:lstStyle/>
          <a:p>
            <a:pPr eaLnBrk="1" hangingPunct="1">
              <a:lnSpc>
                <a:spcPct val="110000"/>
              </a:lnSpc>
              <a:defRPr/>
            </a:pPr>
            <a:r>
              <a:rPr lang="zh-CN" altLang="en-US" sz="2800" smtClean="0"/>
              <a:t>在进行输入</a:t>
            </a:r>
            <a:r>
              <a:rPr lang="en-US" altLang="zh-CN" sz="2800" smtClean="0"/>
              <a:t>/</a:t>
            </a:r>
            <a:r>
              <a:rPr lang="zh-CN" altLang="en-US" sz="2800" smtClean="0"/>
              <a:t>输出时，首先创建某个</a:t>
            </a:r>
            <a:r>
              <a:rPr lang="en-US" altLang="zh-CN" sz="2800" smtClean="0"/>
              <a:t>I/O</a:t>
            </a:r>
            <a:r>
              <a:rPr lang="zh-CN" altLang="en-US" sz="2800" smtClean="0"/>
              <a:t>类的对象，然后，通过该对象（调用对象类的成员函数）进行输入</a:t>
            </a:r>
            <a:r>
              <a:rPr lang="en-US" altLang="zh-CN" sz="2800" smtClean="0"/>
              <a:t>/</a:t>
            </a:r>
            <a:r>
              <a:rPr lang="zh-CN" altLang="en-US" sz="2800" smtClean="0"/>
              <a:t>输出操作。</a:t>
            </a:r>
          </a:p>
          <a:p>
            <a:pPr eaLnBrk="1" hangingPunct="1">
              <a:lnSpc>
                <a:spcPct val="110000"/>
              </a:lnSpc>
              <a:defRPr/>
            </a:pPr>
            <a:r>
              <a:rPr lang="en-GB" altLang="zh-CN" sz="2800" smtClean="0"/>
              <a:t>istream</a:t>
            </a:r>
            <a:r>
              <a:rPr lang="zh-CN" altLang="en-GB" sz="2800" smtClean="0"/>
              <a:t>类重载了操作符</a:t>
            </a:r>
            <a:r>
              <a:rPr lang="zh-CN" altLang="en-GB" sz="2800" smtClean="0">
                <a:latin typeface="Arial"/>
              </a:rPr>
              <a:t>“</a:t>
            </a:r>
            <a:r>
              <a:rPr lang="en-GB" altLang="zh-CN" sz="2800" smtClean="0"/>
              <a:t>&gt;&gt;</a:t>
            </a:r>
            <a:r>
              <a:rPr lang="en-GB" altLang="zh-CN" sz="2800" smtClean="0">
                <a:latin typeface="Arial"/>
              </a:rPr>
              <a:t>”</a:t>
            </a:r>
            <a:r>
              <a:rPr lang="zh-CN" altLang="en-GB" sz="2800" smtClean="0"/>
              <a:t>（抽取），用它可以进行基本类型数据的输入操作。例如：</a:t>
            </a:r>
          </a:p>
          <a:p>
            <a:pPr lvl="1" eaLnBrk="1" hangingPunct="1">
              <a:lnSpc>
                <a:spcPct val="80000"/>
              </a:lnSpc>
              <a:buFontTx/>
              <a:buNone/>
              <a:defRPr/>
            </a:pPr>
            <a:r>
              <a:rPr lang="en-GB" altLang="zh-CN" sz="2400" smtClean="0"/>
              <a:t>istream</a:t>
            </a:r>
            <a:r>
              <a:rPr lang="zh-CN" altLang="en-GB" sz="2400" smtClean="0"/>
              <a:t> </a:t>
            </a:r>
            <a:r>
              <a:rPr lang="en-GB" altLang="zh-CN" sz="2400" smtClean="0"/>
              <a:t>in(...);</a:t>
            </a:r>
          </a:p>
          <a:p>
            <a:pPr lvl="1" eaLnBrk="1" hangingPunct="1">
              <a:lnSpc>
                <a:spcPct val="80000"/>
              </a:lnSpc>
              <a:buFontTx/>
              <a:buNone/>
              <a:defRPr/>
            </a:pPr>
            <a:r>
              <a:rPr lang="en-GB" altLang="zh-CN" sz="2400" smtClean="0"/>
              <a:t>in &gt;&gt; x; //x</a:t>
            </a:r>
            <a:r>
              <a:rPr lang="zh-CN" altLang="en-GB" sz="2400" smtClean="0"/>
              <a:t>是一个变量</a:t>
            </a:r>
          </a:p>
          <a:p>
            <a:pPr lvl="1" eaLnBrk="1" hangingPunct="1">
              <a:lnSpc>
                <a:spcPct val="80000"/>
              </a:lnSpc>
              <a:buFontTx/>
              <a:buNone/>
              <a:defRPr/>
            </a:pPr>
            <a:r>
              <a:rPr lang="en-GB" altLang="zh-CN" sz="2400" smtClean="0"/>
              <a:t>in &gt;&gt; y; //y</a:t>
            </a:r>
            <a:r>
              <a:rPr lang="zh-CN" altLang="en-GB" sz="2400" smtClean="0"/>
              <a:t>是一个变量</a:t>
            </a:r>
          </a:p>
          <a:p>
            <a:pPr lvl="1" eaLnBrk="1" hangingPunct="1">
              <a:lnSpc>
                <a:spcPct val="80000"/>
              </a:lnSpc>
              <a:buFontTx/>
              <a:buNone/>
              <a:defRPr/>
            </a:pPr>
            <a:r>
              <a:rPr lang="zh-CN" altLang="en-US" sz="2400" smtClean="0"/>
              <a:t>或</a:t>
            </a:r>
          </a:p>
          <a:p>
            <a:pPr lvl="1" eaLnBrk="1" hangingPunct="1">
              <a:lnSpc>
                <a:spcPct val="80000"/>
              </a:lnSpc>
              <a:buFontTx/>
              <a:buNone/>
              <a:defRPr/>
            </a:pPr>
            <a:r>
              <a:rPr lang="en-US" altLang="zh-CN" sz="2400" smtClean="0"/>
              <a:t>in &gt;&gt; x &gt;&gt; y;</a:t>
            </a:r>
          </a:p>
          <a:p>
            <a:pPr eaLnBrk="1" hangingPunct="1">
              <a:lnSpc>
                <a:spcPct val="110000"/>
              </a:lnSpc>
              <a:defRPr/>
            </a:pPr>
            <a:r>
              <a:rPr lang="en-GB" altLang="zh-CN" sz="2800" smtClean="0"/>
              <a:t>ostream</a:t>
            </a:r>
            <a:r>
              <a:rPr lang="zh-CN" altLang="en-GB" sz="2800" smtClean="0"/>
              <a:t>类重载了操作符</a:t>
            </a:r>
            <a:r>
              <a:rPr lang="zh-CN" altLang="en-GB" sz="2800" smtClean="0">
                <a:latin typeface="Arial"/>
              </a:rPr>
              <a:t>“</a:t>
            </a:r>
            <a:r>
              <a:rPr lang="en-GB" altLang="zh-CN" sz="2800" smtClean="0"/>
              <a:t>&lt;&lt;</a:t>
            </a:r>
            <a:r>
              <a:rPr lang="en-GB" altLang="zh-CN" sz="2800" smtClean="0">
                <a:latin typeface="Arial"/>
              </a:rPr>
              <a:t>”</a:t>
            </a:r>
            <a:r>
              <a:rPr lang="zh-CN" altLang="en-GB" sz="2800" smtClean="0"/>
              <a:t>（插入），用它可以进行基本数据类型数据的输出操作。例如：</a:t>
            </a:r>
          </a:p>
          <a:p>
            <a:pPr lvl="1" eaLnBrk="1" hangingPunct="1">
              <a:lnSpc>
                <a:spcPct val="80000"/>
              </a:lnSpc>
              <a:buFontTx/>
              <a:buNone/>
              <a:defRPr/>
            </a:pPr>
            <a:r>
              <a:rPr lang="en-GB" altLang="zh-CN" sz="2400" smtClean="0"/>
              <a:t>ostream out(...);</a:t>
            </a:r>
            <a:endParaRPr lang="en-US" altLang="zh-CN" sz="2400" smtClean="0"/>
          </a:p>
          <a:p>
            <a:pPr lvl="1" eaLnBrk="1" hangingPunct="1">
              <a:lnSpc>
                <a:spcPct val="80000"/>
              </a:lnSpc>
              <a:buFontTx/>
              <a:buNone/>
              <a:defRPr/>
            </a:pPr>
            <a:r>
              <a:rPr lang="en-GB" altLang="zh-CN" sz="2400" smtClean="0"/>
              <a:t>out &lt;&lt; e1; //e1</a:t>
            </a:r>
            <a:r>
              <a:rPr lang="zh-CN" altLang="en-GB" sz="2400" smtClean="0"/>
              <a:t>是一个表达式</a:t>
            </a:r>
          </a:p>
          <a:p>
            <a:pPr lvl="1" eaLnBrk="1" hangingPunct="1">
              <a:lnSpc>
                <a:spcPct val="80000"/>
              </a:lnSpc>
              <a:buFontTx/>
              <a:buNone/>
              <a:defRPr/>
            </a:pPr>
            <a:r>
              <a:rPr lang="en-GB" altLang="zh-CN" sz="2400" smtClean="0"/>
              <a:t>out &lt;&lt; e2; //e2</a:t>
            </a:r>
            <a:r>
              <a:rPr lang="zh-CN" altLang="en-GB" sz="2400" smtClean="0"/>
              <a:t>是一个表达式</a:t>
            </a:r>
          </a:p>
          <a:p>
            <a:pPr lvl="1" eaLnBrk="1" hangingPunct="1">
              <a:lnSpc>
                <a:spcPct val="80000"/>
              </a:lnSpc>
              <a:buFontTx/>
              <a:buNone/>
              <a:defRPr/>
            </a:pPr>
            <a:r>
              <a:rPr lang="zh-CN" altLang="en-US" sz="2400" smtClean="0"/>
              <a:t>或</a:t>
            </a:r>
          </a:p>
          <a:p>
            <a:pPr lvl="1" eaLnBrk="1" hangingPunct="1">
              <a:lnSpc>
                <a:spcPct val="80000"/>
              </a:lnSpc>
              <a:buFontTx/>
              <a:buNone/>
              <a:defRPr/>
            </a:pPr>
            <a:r>
              <a:rPr lang="en-US" altLang="zh-CN" sz="2400" smtClean="0"/>
              <a:t>out &lt;&lt; e1 &lt;&lt; e2;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47663"/>
            <a:ext cx="8229600" cy="560387"/>
          </a:xfrm>
        </p:spPr>
        <p:txBody>
          <a:bodyPr/>
          <a:lstStyle/>
          <a:p>
            <a:pPr eaLnBrk="1" hangingPunct="1">
              <a:defRPr/>
            </a:pPr>
            <a:r>
              <a:rPr lang="zh-CN" altLang="en-US" smtClean="0">
                <a:latin typeface="Verdana" pitchFamily="34" charset="0"/>
              </a:rPr>
              <a:t>面向</a:t>
            </a:r>
            <a:r>
              <a:rPr lang="zh-CN" altLang="en-GB" smtClean="0">
                <a:latin typeface="Verdana" pitchFamily="34" charset="0"/>
              </a:rPr>
              <a:t>控制台</a:t>
            </a:r>
            <a:r>
              <a:rPr lang="zh-CN" altLang="en-US" smtClean="0">
                <a:latin typeface="Verdana" pitchFamily="34" charset="0"/>
              </a:rPr>
              <a:t>的</a:t>
            </a:r>
            <a:r>
              <a:rPr lang="en-GB" altLang="zh-CN" smtClean="0">
                <a:latin typeface="Verdana" pitchFamily="34" charset="0"/>
                <a:cs typeface="Times New Roman" pitchFamily="18" charset="0"/>
              </a:rPr>
              <a:t>I/O</a:t>
            </a:r>
            <a:r>
              <a:rPr lang="en-US" altLang="zh-CN" smtClean="0"/>
              <a:t> </a:t>
            </a:r>
          </a:p>
        </p:txBody>
      </p:sp>
      <p:sp>
        <p:nvSpPr>
          <p:cNvPr id="14339" name="Rectangle 3"/>
          <p:cNvSpPr>
            <a:spLocks noGrp="1" noChangeArrowheads="1"/>
          </p:cNvSpPr>
          <p:nvPr>
            <p:ph idx="1"/>
          </p:nvPr>
        </p:nvSpPr>
        <p:spPr>
          <a:xfrm>
            <a:off x="107950" y="1233488"/>
            <a:ext cx="8839200" cy="5580062"/>
          </a:xfrm>
        </p:spPr>
        <p:txBody>
          <a:bodyPr/>
          <a:lstStyle/>
          <a:p>
            <a:pPr marL="449263" indent="-449263" algn="just" eaLnBrk="1" hangingPunct="1">
              <a:defRPr/>
            </a:pPr>
            <a:r>
              <a:rPr lang="zh-CN" altLang="en-GB" sz="2800" smtClean="0">
                <a:latin typeface="Times New Roman" pitchFamily="18" charset="0"/>
              </a:rPr>
              <a:t>在</a:t>
            </a:r>
            <a:r>
              <a:rPr lang="en-GB" altLang="zh-CN" sz="2800" smtClean="0">
                <a:latin typeface="Times New Roman" pitchFamily="18" charset="0"/>
              </a:rPr>
              <a:t>I/O</a:t>
            </a:r>
            <a:r>
              <a:rPr lang="zh-CN" altLang="en-GB" sz="2800" smtClean="0">
                <a:latin typeface="Times New Roman" pitchFamily="18" charset="0"/>
              </a:rPr>
              <a:t>类库中预定义了四个</a:t>
            </a:r>
            <a:r>
              <a:rPr lang="en-GB" altLang="zh-CN" sz="2800" smtClean="0">
                <a:latin typeface="Times New Roman" pitchFamily="18" charset="0"/>
              </a:rPr>
              <a:t>I/O</a:t>
            </a:r>
            <a:r>
              <a:rPr lang="zh-CN" altLang="en-GB" sz="2800" smtClean="0">
                <a:latin typeface="Times New Roman" pitchFamily="18" charset="0"/>
              </a:rPr>
              <a:t>对象：</a:t>
            </a:r>
            <a:r>
              <a:rPr lang="en-GB" altLang="zh-CN" sz="2800" smtClean="0">
                <a:latin typeface="Times New Roman" pitchFamily="18" charset="0"/>
              </a:rPr>
              <a:t>cin、cout、cerr</a:t>
            </a:r>
            <a:r>
              <a:rPr lang="zh-CN" altLang="en-GB" sz="2800" smtClean="0">
                <a:latin typeface="Times New Roman" pitchFamily="18" charset="0"/>
              </a:rPr>
              <a:t>以及</a:t>
            </a:r>
            <a:r>
              <a:rPr lang="en-GB" altLang="zh-CN" sz="2800" smtClean="0">
                <a:latin typeface="Times New Roman" pitchFamily="18" charset="0"/>
              </a:rPr>
              <a:t>clog，</a:t>
            </a:r>
            <a:r>
              <a:rPr lang="zh-CN" altLang="en-GB" sz="2800" smtClean="0">
                <a:latin typeface="Times New Roman" pitchFamily="18" charset="0"/>
              </a:rPr>
              <a:t>可以直接利用这些对象进行控制台的输入/输出操作：</a:t>
            </a:r>
            <a:r>
              <a:rPr lang="zh-CN" altLang="en-US" sz="2800" smtClean="0">
                <a:latin typeface="Times New Roman" pitchFamily="18" charset="0"/>
              </a:rPr>
              <a:t> </a:t>
            </a:r>
          </a:p>
          <a:p>
            <a:pPr marL="914400" lvl="1" algn="just" eaLnBrk="1" hangingPunct="1">
              <a:defRPr/>
            </a:pPr>
            <a:r>
              <a:rPr lang="en-GB" altLang="zh-CN" sz="2400" smtClean="0">
                <a:solidFill>
                  <a:schemeClr val="folHlink"/>
                </a:solidFill>
                <a:latin typeface="Times New Roman" pitchFamily="18" charset="0"/>
              </a:rPr>
              <a:t>cin</a:t>
            </a:r>
            <a:r>
              <a:rPr lang="zh-CN" altLang="en-GB" sz="2400" smtClean="0">
                <a:latin typeface="Times New Roman" pitchFamily="18" charset="0"/>
              </a:rPr>
              <a:t>属于</a:t>
            </a:r>
            <a:r>
              <a:rPr lang="en-GB" altLang="zh-CN" sz="2400" smtClean="0">
                <a:latin typeface="Times New Roman" pitchFamily="18" charset="0"/>
              </a:rPr>
              <a:t>istream</a:t>
            </a:r>
            <a:r>
              <a:rPr lang="zh-CN" altLang="en-GB" sz="2400" smtClean="0">
                <a:latin typeface="Times New Roman" pitchFamily="18" charset="0"/>
              </a:rPr>
              <a:t>类的对象，它对应着计算机系统的标准输入设备；</a:t>
            </a:r>
          </a:p>
          <a:p>
            <a:pPr marL="914400" lvl="1" algn="just" eaLnBrk="1" hangingPunct="1">
              <a:defRPr/>
            </a:pPr>
            <a:r>
              <a:rPr lang="en-GB" altLang="zh-CN" sz="2400" smtClean="0">
                <a:solidFill>
                  <a:schemeClr val="folHlink"/>
                </a:solidFill>
                <a:latin typeface="Times New Roman" pitchFamily="18" charset="0"/>
              </a:rPr>
              <a:t>cout</a:t>
            </a:r>
            <a:r>
              <a:rPr lang="zh-CN" altLang="en-GB" sz="2400" smtClean="0">
                <a:latin typeface="Times New Roman" pitchFamily="18" charset="0"/>
              </a:rPr>
              <a:t>属于</a:t>
            </a:r>
            <a:r>
              <a:rPr lang="en-GB" altLang="zh-CN" sz="2400" smtClean="0">
                <a:latin typeface="Times New Roman" pitchFamily="18" charset="0"/>
              </a:rPr>
              <a:t>ostream</a:t>
            </a:r>
            <a:r>
              <a:rPr lang="zh-CN" altLang="en-GB" sz="2400" smtClean="0">
                <a:latin typeface="Times New Roman" pitchFamily="18" charset="0"/>
              </a:rPr>
              <a:t>类的对象，它对应着计算机系统的用于输出程序正常运行结果的标准输出设备;</a:t>
            </a:r>
          </a:p>
          <a:p>
            <a:pPr marL="914400" lvl="1" algn="just" eaLnBrk="1" hangingPunct="1">
              <a:defRPr/>
            </a:pPr>
            <a:r>
              <a:rPr lang="en-GB" altLang="zh-CN" sz="2400" smtClean="0">
                <a:solidFill>
                  <a:schemeClr val="folHlink"/>
                </a:solidFill>
                <a:latin typeface="Times New Roman" pitchFamily="18" charset="0"/>
              </a:rPr>
              <a:t>cerr</a:t>
            </a:r>
            <a:r>
              <a:rPr lang="zh-CN" altLang="en-GB" sz="2400" smtClean="0">
                <a:latin typeface="Times New Roman" pitchFamily="18" charset="0"/>
              </a:rPr>
              <a:t>和</a:t>
            </a:r>
            <a:r>
              <a:rPr lang="en-GB" altLang="zh-CN" sz="2400" smtClean="0">
                <a:solidFill>
                  <a:schemeClr val="folHlink"/>
                </a:solidFill>
                <a:latin typeface="Times New Roman" pitchFamily="18" charset="0"/>
              </a:rPr>
              <a:t>clog</a:t>
            </a:r>
            <a:r>
              <a:rPr lang="zh-CN" altLang="en-GB" sz="2400" smtClean="0">
                <a:latin typeface="Times New Roman" pitchFamily="18" charset="0"/>
              </a:rPr>
              <a:t>属于</a:t>
            </a:r>
            <a:r>
              <a:rPr lang="en-GB" altLang="zh-CN" sz="2400" smtClean="0">
                <a:latin typeface="Times New Roman" pitchFamily="18" charset="0"/>
              </a:rPr>
              <a:t>ostream</a:t>
            </a:r>
            <a:r>
              <a:rPr lang="zh-CN" altLang="en-GB" sz="2400" smtClean="0">
                <a:latin typeface="Times New Roman" pitchFamily="18" charset="0"/>
              </a:rPr>
              <a:t>类的对象，它们对应着计算机系统的用于输出程序错误信息的设备，通常情况下它们都对应着显示器;</a:t>
            </a:r>
          </a:p>
          <a:p>
            <a:pPr marL="449263" indent="-449263" algn="just" eaLnBrk="1" hangingPunct="1">
              <a:defRPr/>
            </a:pPr>
            <a:r>
              <a:rPr lang="zh-CN" altLang="en-GB" sz="2800" smtClean="0">
                <a:latin typeface="Times New Roman" pitchFamily="18" charset="0"/>
              </a:rPr>
              <a:t>在进行控制台输入</a:t>
            </a:r>
            <a:r>
              <a:rPr lang="en-US" altLang="zh-CN" sz="2800" smtClean="0">
                <a:latin typeface="宋体" pitchFamily="2" charset="-122"/>
                <a:cs typeface="Times New Roman" pitchFamily="18" charset="0"/>
              </a:rPr>
              <a:t>/</a:t>
            </a:r>
            <a:r>
              <a:rPr lang="zh-CN" altLang="en-US" sz="2800" smtClean="0">
                <a:latin typeface="Times New Roman" pitchFamily="18" charset="0"/>
              </a:rPr>
              <a:t>输出时</a:t>
            </a:r>
            <a:r>
              <a:rPr lang="zh-CN" altLang="en-GB" sz="2800" smtClean="0">
                <a:latin typeface="Times New Roman" pitchFamily="18" charset="0"/>
              </a:rPr>
              <a:t>，</a:t>
            </a:r>
            <a:r>
              <a:rPr lang="zh-CN" altLang="en-US" sz="2800" smtClean="0">
                <a:latin typeface="Times New Roman" pitchFamily="18" charset="0"/>
              </a:rPr>
              <a:t>程序中需要有下面的包含命令</a:t>
            </a:r>
            <a:r>
              <a:rPr lang="zh-CN" altLang="en-GB" sz="2800" smtClean="0">
                <a:latin typeface="Times New Roman" pitchFamily="18" charset="0"/>
              </a:rPr>
              <a:t>：</a:t>
            </a:r>
            <a:endParaRPr lang="zh-CN" altLang="en-US" sz="2800" smtClean="0">
              <a:latin typeface="宋体" pitchFamily="2" charset="-122"/>
              <a:cs typeface="Times New Roman" pitchFamily="18" charset="0"/>
            </a:endParaRPr>
          </a:p>
          <a:p>
            <a:pPr marL="914400" lvl="1" algn="just" eaLnBrk="1" hangingPunct="1">
              <a:buFontTx/>
              <a:buNone/>
              <a:defRPr/>
            </a:pPr>
            <a:r>
              <a:rPr lang="zh-CN" altLang="en-US" sz="2400" b="1" smtClean="0">
                <a:latin typeface="Courier New" pitchFamily="49" charset="0"/>
                <a:cs typeface="Courier New" pitchFamily="49" charset="0"/>
              </a:rPr>
              <a:t>  </a:t>
            </a:r>
            <a:r>
              <a:rPr lang="en-US" altLang="zh-CN" sz="2400" b="1" smtClean="0">
                <a:latin typeface="Courier New" pitchFamily="49" charset="0"/>
                <a:cs typeface="Courier New" pitchFamily="49" charset="0"/>
              </a:rPr>
              <a:t>#include &lt;iostream&gt;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4548</TotalTime>
  <Words>2804</Words>
  <Application>Microsoft Office PowerPoint</Application>
  <PresentationFormat>全屏显示(4:3)</PresentationFormat>
  <Paragraphs>317</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Verdana</vt:lpstr>
      <vt:lpstr>宋体</vt:lpstr>
      <vt:lpstr>Arial</vt:lpstr>
      <vt:lpstr>Wingdings</vt:lpstr>
      <vt:lpstr>Calibri</vt:lpstr>
      <vt:lpstr>Times New Roman</vt:lpstr>
      <vt:lpstr>Courier New</vt:lpstr>
      <vt:lpstr>黑体</vt:lpstr>
      <vt:lpstr>Office 主题​​</vt:lpstr>
      <vt:lpstr>第十章 输入/输出</vt:lpstr>
      <vt:lpstr>本章内容</vt:lpstr>
      <vt:lpstr>输入/输出（I/O）概述</vt:lpstr>
      <vt:lpstr>C++的I/O流</vt:lpstr>
      <vt:lpstr>I/O的分类</vt:lpstr>
      <vt:lpstr>C++输入输出的实现途径</vt:lpstr>
      <vt:lpstr>面向对象的输入/输出</vt:lpstr>
      <vt:lpstr>PowerPoint 演示文稿</vt:lpstr>
      <vt:lpstr>面向控制台的I/O </vt:lpstr>
      <vt:lpstr>控制台输出</vt:lpstr>
      <vt:lpstr>输出格式控制</vt:lpstr>
      <vt:lpstr>PowerPoint 演示文稿</vt:lpstr>
      <vt:lpstr>PowerPoint 演示文稿</vt:lpstr>
      <vt:lpstr>PowerPoint 演示文稿</vt:lpstr>
      <vt:lpstr>控制台输入</vt:lpstr>
      <vt:lpstr>PowerPoint 演示文稿</vt:lpstr>
      <vt:lpstr>输入/输出操作符“&gt;&gt;”和“&lt;&lt;”的重载 </vt:lpstr>
      <vt:lpstr>插入操作符“&lt;&lt;”的重载 </vt:lpstr>
      <vt:lpstr>派生类输出操作符“&lt;&lt;”的重载</vt:lpstr>
      <vt:lpstr>面向文件的I/O</vt:lpstr>
      <vt:lpstr>文件的基本概念</vt:lpstr>
      <vt:lpstr>文件读写位置</vt:lpstr>
      <vt:lpstr>文件数据的存储方式 </vt:lpstr>
      <vt:lpstr>文件输出 </vt:lpstr>
      <vt:lpstr>建立ofstream类的对象与外部文件联系的方式</vt:lpstr>
      <vt:lpstr>文件输出打开方式</vt:lpstr>
      <vt:lpstr>PowerPoint 演示文稿</vt:lpstr>
      <vt:lpstr>PowerPoint 演示文稿</vt:lpstr>
      <vt:lpstr>PowerPoint 演示文稿</vt:lpstr>
      <vt:lpstr>文件输入</vt:lpstr>
      <vt:lpstr>PowerPoint 演示文稿</vt:lpstr>
      <vt:lpstr>PowerPoint 演示文稿</vt:lpstr>
      <vt:lpstr>文件输入/输出 </vt:lpstr>
      <vt:lpstr>随机存取文件</vt:lpstr>
      <vt:lpstr>面向字符串变量的I/O</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输入/输出</dc:title>
  <dc:creator>chenjiajun</dc:creator>
  <cp:lastModifiedBy>Zhang Ying 张营</cp:lastModifiedBy>
  <cp:revision>145</cp:revision>
  <dcterms:created xsi:type="dcterms:W3CDTF">2005-01-07T00:34:06Z</dcterms:created>
  <dcterms:modified xsi:type="dcterms:W3CDTF">2014-02-28T03:42:14Z</dcterms:modified>
</cp:coreProperties>
</file>