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72" r:id="rId2"/>
    <p:sldId id="271" r:id="rId3"/>
    <p:sldId id="257" r:id="rId4"/>
    <p:sldId id="260" r:id="rId5"/>
    <p:sldId id="258" r:id="rId6"/>
    <p:sldId id="259" r:id="rId7"/>
    <p:sldId id="275" r:id="rId8"/>
    <p:sldId id="261" r:id="rId9"/>
    <p:sldId id="262" r:id="rId10"/>
    <p:sldId id="263" r:id="rId11"/>
    <p:sldId id="264" r:id="rId12"/>
    <p:sldId id="265" r:id="rId13"/>
    <p:sldId id="266" r:id="rId14"/>
    <p:sldId id="267" r:id="rId15"/>
    <p:sldId id="268" r:id="rId16"/>
    <p:sldId id="269" r:id="rId17"/>
    <p:sldId id="270" r:id="rId18"/>
    <p:sldId id="273" r:id="rId19"/>
    <p:sldId id="274"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3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2A5EB51-A830-4B3E-ADBF-544109CF5052}" type="slidenum">
              <a:rPr lang="en-US" altLang="zh-CN" smtClean="0"/>
              <a:pPr>
                <a:defRPr/>
              </a:pPr>
              <a:t>‹#›</a:t>
            </a:fld>
            <a:endParaRPr lang="en-US" altLang="zh-CN"/>
          </a:p>
        </p:txBody>
      </p:sp>
    </p:spTree>
    <p:extLst>
      <p:ext uri="{BB962C8B-B14F-4D97-AF65-F5344CB8AC3E}">
        <p14:creationId xmlns:p14="http://schemas.microsoft.com/office/powerpoint/2010/main" val="3965486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F39A2A72-D6E3-479E-A37A-646ED775A41B}" type="slidenum">
              <a:rPr lang="en-US" altLang="zh-CN" smtClean="0"/>
              <a:pPr>
                <a:defRPr/>
              </a:pPr>
              <a:t>‹#›</a:t>
            </a:fld>
            <a:endParaRPr lang="en-US" altLang="zh-CN"/>
          </a:p>
        </p:txBody>
      </p:sp>
    </p:spTree>
    <p:extLst>
      <p:ext uri="{BB962C8B-B14F-4D97-AF65-F5344CB8AC3E}">
        <p14:creationId xmlns:p14="http://schemas.microsoft.com/office/powerpoint/2010/main" val="142890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FD7081C-3AEA-456F-A2F5-8061FD618726}" type="slidenum">
              <a:rPr lang="en-US" altLang="zh-CN" smtClean="0"/>
              <a:pPr>
                <a:defRPr/>
              </a:pPr>
              <a:t>‹#›</a:t>
            </a:fld>
            <a:endParaRPr lang="en-US" altLang="zh-CN"/>
          </a:p>
        </p:txBody>
      </p:sp>
    </p:spTree>
    <p:extLst>
      <p:ext uri="{BB962C8B-B14F-4D97-AF65-F5344CB8AC3E}">
        <p14:creationId xmlns:p14="http://schemas.microsoft.com/office/powerpoint/2010/main" val="358294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78821A6E-F566-4041-B647-EC714210FA79}" type="slidenum">
              <a:rPr lang="en-US" altLang="zh-CN" smtClean="0"/>
              <a:pPr>
                <a:defRPr/>
              </a:pPr>
              <a:t>‹#›</a:t>
            </a:fld>
            <a:endParaRPr lang="en-US" altLang="zh-CN"/>
          </a:p>
        </p:txBody>
      </p:sp>
    </p:spTree>
    <p:extLst>
      <p:ext uri="{BB962C8B-B14F-4D97-AF65-F5344CB8AC3E}">
        <p14:creationId xmlns:p14="http://schemas.microsoft.com/office/powerpoint/2010/main" val="271297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189F7C1-96C1-4D85-9D5B-ED7AF9C5FCEC}" type="slidenum">
              <a:rPr lang="en-US" altLang="zh-CN" smtClean="0"/>
              <a:pPr>
                <a:defRPr/>
              </a:pPr>
              <a:t>‹#›</a:t>
            </a:fld>
            <a:endParaRPr lang="en-US" altLang="zh-CN"/>
          </a:p>
        </p:txBody>
      </p:sp>
    </p:spTree>
    <p:extLst>
      <p:ext uri="{BB962C8B-B14F-4D97-AF65-F5344CB8AC3E}">
        <p14:creationId xmlns:p14="http://schemas.microsoft.com/office/powerpoint/2010/main" val="305570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EBFFEFC7-B3D8-46B2-96CD-027C78131A77}" type="slidenum">
              <a:rPr lang="en-US" altLang="zh-CN" smtClean="0"/>
              <a:pPr>
                <a:defRPr/>
              </a:pPr>
              <a:t>‹#›</a:t>
            </a:fld>
            <a:endParaRPr lang="en-US" altLang="zh-CN"/>
          </a:p>
        </p:txBody>
      </p:sp>
    </p:spTree>
    <p:extLst>
      <p:ext uri="{BB962C8B-B14F-4D97-AF65-F5344CB8AC3E}">
        <p14:creationId xmlns:p14="http://schemas.microsoft.com/office/powerpoint/2010/main" val="312524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A716C885-7DCD-465E-8B62-CB40758CC0F6}" type="slidenum">
              <a:rPr lang="en-US" altLang="zh-CN" smtClean="0"/>
              <a:pPr>
                <a:defRPr/>
              </a:pPr>
              <a:t>‹#›</a:t>
            </a:fld>
            <a:endParaRPr lang="en-US" altLang="zh-CN"/>
          </a:p>
        </p:txBody>
      </p:sp>
    </p:spTree>
    <p:extLst>
      <p:ext uri="{BB962C8B-B14F-4D97-AF65-F5344CB8AC3E}">
        <p14:creationId xmlns:p14="http://schemas.microsoft.com/office/powerpoint/2010/main" val="61316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BF0B9EC3-ACA0-4101-883E-155BE6BD8CE1}" type="slidenum">
              <a:rPr lang="en-US" altLang="zh-CN" smtClean="0"/>
              <a:pPr>
                <a:defRPr/>
              </a:pPr>
              <a:t>‹#›</a:t>
            </a:fld>
            <a:endParaRPr lang="en-US" altLang="zh-CN"/>
          </a:p>
        </p:txBody>
      </p:sp>
    </p:spTree>
    <p:extLst>
      <p:ext uri="{BB962C8B-B14F-4D97-AF65-F5344CB8AC3E}">
        <p14:creationId xmlns:p14="http://schemas.microsoft.com/office/powerpoint/2010/main" val="2718965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92E2B22F-6405-407C-B686-A1CCDE03B318}" type="slidenum">
              <a:rPr lang="en-US" altLang="zh-CN" smtClean="0"/>
              <a:pPr>
                <a:defRPr/>
              </a:pPr>
              <a:t>‹#›</a:t>
            </a:fld>
            <a:endParaRPr lang="en-US" altLang="zh-CN"/>
          </a:p>
        </p:txBody>
      </p:sp>
    </p:spTree>
    <p:extLst>
      <p:ext uri="{BB962C8B-B14F-4D97-AF65-F5344CB8AC3E}">
        <p14:creationId xmlns:p14="http://schemas.microsoft.com/office/powerpoint/2010/main" val="414729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B0689F08-64E1-4FC9-9F33-07C422F47AF8}" type="slidenum">
              <a:rPr lang="en-US" altLang="zh-CN" smtClean="0"/>
              <a:pPr>
                <a:defRPr/>
              </a:pPr>
              <a:t>‹#›</a:t>
            </a:fld>
            <a:endParaRPr lang="en-US" altLang="zh-CN"/>
          </a:p>
        </p:txBody>
      </p:sp>
    </p:spTree>
    <p:extLst>
      <p:ext uri="{BB962C8B-B14F-4D97-AF65-F5344CB8AC3E}">
        <p14:creationId xmlns:p14="http://schemas.microsoft.com/office/powerpoint/2010/main" val="421264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B7E7A13B-45E1-4E87-A44A-7E0295F7AC8B}" type="slidenum">
              <a:rPr lang="en-US" altLang="zh-CN" smtClean="0"/>
              <a:pPr>
                <a:defRPr/>
              </a:pPr>
              <a:t>‹#›</a:t>
            </a:fld>
            <a:endParaRPr lang="en-US" altLang="zh-CN"/>
          </a:p>
        </p:txBody>
      </p:sp>
    </p:spTree>
    <p:extLst>
      <p:ext uri="{BB962C8B-B14F-4D97-AF65-F5344CB8AC3E}">
        <p14:creationId xmlns:p14="http://schemas.microsoft.com/office/powerpoint/2010/main" val="3789437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F89DB35-8A0B-46C7-A53C-5B0BDC993133}" type="slidenum">
              <a:rPr lang="en-US" altLang="zh-CN" smtClean="0"/>
              <a:pPr>
                <a:defRPr/>
              </a:pPr>
              <a:t>‹#›</a:t>
            </a:fld>
            <a:endParaRPr lang="en-US" altLang="zh-CN"/>
          </a:p>
        </p:txBody>
      </p:sp>
    </p:spTree>
    <p:extLst>
      <p:ext uri="{BB962C8B-B14F-4D97-AF65-F5344CB8AC3E}">
        <p14:creationId xmlns:p14="http://schemas.microsoft.com/office/powerpoint/2010/main" val="279502840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p:txBody>
          <a:bodyPr/>
          <a:lstStyle/>
          <a:p>
            <a:pPr eaLnBrk="1" hangingPunct="1">
              <a:defRPr/>
            </a:pPr>
            <a:r>
              <a:rPr lang="zh-CN" altLang="en-US" smtClean="0"/>
              <a:t>第十一章 异常处理</a:t>
            </a:r>
          </a:p>
        </p:txBody>
      </p:sp>
      <p:sp>
        <p:nvSpPr>
          <p:cNvPr id="27651"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44450"/>
            <a:ext cx="8229600" cy="923925"/>
          </a:xfrm>
        </p:spPr>
        <p:txBody>
          <a:bodyPr/>
          <a:lstStyle/>
          <a:p>
            <a:pPr eaLnBrk="1" hangingPunct="1">
              <a:defRPr/>
            </a:pPr>
            <a:r>
              <a:rPr lang="en-US" altLang="zh-CN" smtClean="0"/>
              <a:t>throw</a:t>
            </a:r>
            <a:r>
              <a:rPr lang="zh-CN" altLang="en-US" smtClean="0"/>
              <a:t>语句</a:t>
            </a:r>
          </a:p>
        </p:txBody>
      </p:sp>
      <p:sp>
        <p:nvSpPr>
          <p:cNvPr id="17411" name="Rectangle 3"/>
          <p:cNvSpPr>
            <a:spLocks noGrp="1" noChangeArrowheads="1"/>
          </p:cNvSpPr>
          <p:nvPr>
            <p:ph idx="1"/>
          </p:nvPr>
        </p:nvSpPr>
        <p:spPr>
          <a:xfrm>
            <a:off x="250825" y="1125538"/>
            <a:ext cx="8748713" cy="5732462"/>
          </a:xfrm>
        </p:spPr>
        <p:txBody>
          <a:bodyPr/>
          <a:lstStyle/>
          <a:p>
            <a:pPr marL="365125" indent="-365125" eaLnBrk="1" hangingPunct="1">
              <a:lnSpc>
                <a:spcPct val="90000"/>
              </a:lnSpc>
              <a:defRPr/>
            </a:pPr>
            <a:r>
              <a:rPr lang="en-GB" altLang="zh-CN" sz="2400" smtClean="0"/>
              <a:t>throw</a:t>
            </a:r>
            <a:r>
              <a:rPr lang="zh-CN" altLang="en-GB" sz="2400" smtClean="0"/>
              <a:t>语句用于在发现异常情况时抛掷（产生）异常对象。</a:t>
            </a:r>
          </a:p>
          <a:p>
            <a:pPr marL="365125" indent="-365125" eaLnBrk="1" hangingPunct="1">
              <a:lnSpc>
                <a:spcPct val="90000"/>
              </a:lnSpc>
              <a:buFont typeface="Wingdings" pitchFamily="2" charset="2"/>
              <a:buNone/>
              <a:defRPr/>
            </a:pPr>
            <a:endParaRPr lang="zh-CN" altLang="en-GB" sz="2400" smtClean="0"/>
          </a:p>
          <a:p>
            <a:pPr marL="365125" indent="-365125" eaLnBrk="1" hangingPunct="1">
              <a:lnSpc>
                <a:spcPct val="90000"/>
              </a:lnSpc>
              <a:buFont typeface="Wingdings" pitchFamily="2" charset="2"/>
              <a:buNone/>
              <a:defRPr/>
            </a:pPr>
            <a:r>
              <a:rPr lang="en-GB" altLang="zh-CN" sz="2400" smtClean="0"/>
              <a:t>   throw &lt;</a:t>
            </a:r>
            <a:r>
              <a:rPr lang="zh-CN" altLang="en-GB" sz="2400" smtClean="0"/>
              <a:t>表达式</a:t>
            </a:r>
            <a:r>
              <a:rPr lang="en-GB" altLang="zh-CN" sz="2400" smtClean="0"/>
              <a:t>&gt;;</a:t>
            </a:r>
          </a:p>
          <a:p>
            <a:pPr marL="365125" indent="-365125" eaLnBrk="1" hangingPunct="1">
              <a:lnSpc>
                <a:spcPct val="90000"/>
              </a:lnSpc>
              <a:buFont typeface="Wingdings" pitchFamily="2" charset="2"/>
              <a:buNone/>
              <a:defRPr/>
            </a:pPr>
            <a:endParaRPr lang="en-GB" altLang="zh-CN" sz="2400" smtClean="0"/>
          </a:p>
          <a:p>
            <a:pPr marL="830263" lvl="1" eaLnBrk="1" hangingPunct="1">
              <a:lnSpc>
                <a:spcPct val="90000"/>
              </a:lnSpc>
              <a:defRPr/>
            </a:pPr>
            <a:r>
              <a:rPr lang="en-GB" altLang="zh-CN" sz="2000" smtClean="0"/>
              <a:t>&lt;</a:t>
            </a:r>
            <a:r>
              <a:rPr lang="zh-CN" altLang="en-GB" sz="2000" smtClean="0"/>
              <a:t>表达式</a:t>
            </a:r>
            <a:r>
              <a:rPr lang="en-GB" altLang="zh-CN" sz="2000" smtClean="0"/>
              <a:t>&gt;</a:t>
            </a:r>
            <a:r>
              <a:rPr lang="zh-CN" altLang="en-GB" sz="2000" smtClean="0"/>
              <a:t>为任意类型的</a:t>
            </a:r>
            <a:r>
              <a:rPr lang="en-GB" altLang="zh-CN" sz="2000" smtClean="0"/>
              <a:t>C++</a:t>
            </a:r>
            <a:r>
              <a:rPr lang="zh-CN" altLang="en-GB" sz="2000" smtClean="0"/>
              <a:t>表达式（</a:t>
            </a:r>
            <a:r>
              <a:rPr lang="en-GB" altLang="zh-CN" sz="2000" smtClean="0"/>
              <a:t>void</a:t>
            </a:r>
            <a:r>
              <a:rPr lang="zh-CN" altLang="en-GB" sz="2000" smtClean="0"/>
              <a:t>除外）。</a:t>
            </a:r>
          </a:p>
          <a:p>
            <a:pPr marL="365125" indent="-365125" eaLnBrk="1" hangingPunct="1">
              <a:lnSpc>
                <a:spcPct val="90000"/>
              </a:lnSpc>
              <a:buFont typeface="Wingdings" pitchFamily="2" charset="2"/>
              <a:buNone/>
              <a:defRPr/>
            </a:pPr>
            <a:r>
              <a:rPr lang="zh-CN" altLang="en-GB" sz="2400" smtClean="0"/>
              <a:t>例如</a:t>
            </a:r>
            <a:r>
              <a:rPr lang="en-GB" altLang="zh-CN" sz="2400" smtClean="0"/>
              <a:t>:</a:t>
            </a:r>
          </a:p>
          <a:p>
            <a:pPr marL="830263" lvl="1" eaLnBrk="1" hangingPunct="1">
              <a:lnSpc>
                <a:spcPct val="90000"/>
              </a:lnSpc>
              <a:buFontTx/>
              <a:buNone/>
              <a:defRPr/>
            </a:pPr>
            <a:r>
              <a:rPr lang="en-GB" altLang="zh-CN" sz="2000" smtClean="0"/>
              <a:t>void f(char *filename)</a:t>
            </a:r>
          </a:p>
          <a:p>
            <a:pPr marL="830263" lvl="1" eaLnBrk="1" hangingPunct="1">
              <a:lnSpc>
                <a:spcPct val="90000"/>
              </a:lnSpc>
              <a:buFontTx/>
              <a:buNone/>
              <a:defRPr/>
            </a:pPr>
            <a:r>
              <a:rPr lang="en-GB" altLang="zh-CN" sz="2000" smtClean="0"/>
              <a:t>{ ifstream file(filename);</a:t>
            </a:r>
          </a:p>
          <a:p>
            <a:pPr marL="830263" lvl="1" eaLnBrk="1" hangingPunct="1">
              <a:lnSpc>
                <a:spcPct val="90000"/>
              </a:lnSpc>
              <a:buFontTx/>
              <a:buNone/>
              <a:defRPr/>
            </a:pPr>
            <a:r>
              <a:rPr lang="en-GB" altLang="zh-CN" sz="2000" smtClean="0"/>
              <a:t>  if (file.fail())</a:t>
            </a:r>
          </a:p>
          <a:p>
            <a:pPr marL="830263" lvl="1" eaLnBrk="1" hangingPunct="1">
              <a:lnSpc>
                <a:spcPct val="90000"/>
              </a:lnSpc>
              <a:buFontTx/>
              <a:buNone/>
              <a:defRPr/>
            </a:pPr>
            <a:r>
              <a:rPr lang="en-GB" altLang="zh-CN" sz="2000" smtClean="0"/>
              <a:t>  { throw filename; //</a:t>
            </a:r>
            <a:r>
              <a:rPr lang="zh-CN" altLang="en-GB" sz="2000" smtClean="0"/>
              <a:t>产生异常对象</a:t>
            </a:r>
            <a:r>
              <a:rPr lang="zh-CN" altLang="en-US" sz="2000" smtClean="0"/>
              <a:t>（一个字符串指针）</a:t>
            </a:r>
            <a:endParaRPr lang="zh-CN" altLang="en-GB" sz="2000" smtClean="0"/>
          </a:p>
          <a:p>
            <a:pPr marL="830263" lvl="1" eaLnBrk="1" hangingPunct="1">
              <a:lnSpc>
                <a:spcPct val="90000"/>
              </a:lnSpc>
              <a:buFontTx/>
              <a:buNone/>
              <a:defRPr/>
            </a:pPr>
            <a:r>
              <a:rPr lang="zh-CN" altLang="en-GB" sz="2000" smtClean="0"/>
              <a:t>  </a:t>
            </a:r>
            <a:r>
              <a:rPr lang="en-GB" altLang="zh-CN" sz="2000" smtClean="0"/>
              <a:t>}</a:t>
            </a:r>
          </a:p>
          <a:p>
            <a:pPr marL="830263" lvl="1" eaLnBrk="1" hangingPunct="1">
              <a:lnSpc>
                <a:spcPct val="90000"/>
              </a:lnSpc>
              <a:buFontTx/>
              <a:buNone/>
              <a:defRPr/>
            </a:pPr>
            <a:r>
              <a:rPr lang="en-GB" altLang="zh-CN" sz="2000" smtClean="0"/>
              <a:t>  ......</a:t>
            </a:r>
          </a:p>
          <a:p>
            <a:pPr marL="830263" lvl="1" eaLnBrk="1" hangingPunct="1">
              <a:lnSpc>
                <a:spcPct val="90000"/>
              </a:lnSpc>
              <a:buFontTx/>
              <a:buNone/>
              <a:defRPr/>
            </a:pPr>
            <a:r>
              <a:rPr lang="en-GB" altLang="zh-CN" sz="2000" smtClean="0"/>
              <a:t>}</a:t>
            </a:r>
            <a:endParaRPr lang="en-US" altLang="zh-CN" sz="2000" smtClean="0"/>
          </a:p>
          <a:p>
            <a:pPr marL="365125" indent="-365125" eaLnBrk="1" hangingPunct="1">
              <a:lnSpc>
                <a:spcPct val="90000"/>
              </a:lnSpc>
              <a:defRPr/>
            </a:pPr>
            <a:r>
              <a:rPr lang="zh-CN" altLang="en-GB" sz="2400" smtClean="0"/>
              <a:t>执行</a:t>
            </a:r>
            <a:r>
              <a:rPr lang="en-GB" altLang="zh-CN" sz="2400" smtClean="0"/>
              <a:t>throw</a:t>
            </a:r>
            <a:r>
              <a:rPr lang="zh-CN" altLang="en-GB" sz="2400" smtClean="0"/>
              <a:t>语句后，接在其后的语句将不再继续执行，而是转向异常处理（由某个</a:t>
            </a:r>
            <a:r>
              <a:rPr lang="en-GB" altLang="zh-CN" sz="2400" smtClean="0"/>
              <a:t>catch</a:t>
            </a:r>
            <a:r>
              <a:rPr lang="zh-CN" altLang="en-GB" sz="2400" smtClean="0"/>
              <a:t>语句给出）。</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44450"/>
            <a:ext cx="8229600" cy="923925"/>
          </a:xfrm>
        </p:spPr>
        <p:txBody>
          <a:bodyPr/>
          <a:lstStyle/>
          <a:p>
            <a:pPr eaLnBrk="1" hangingPunct="1">
              <a:defRPr/>
            </a:pPr>
            <a:r>
              <a:rPr lang="en-US" altLang="zh-CN" smtClean="0"/>
              <a:t>catch</a:t>
            </a:r>
            <a:r>
              <a:rPr lang="zh-CN" altLang="en-US" smtClean="0"/>
              <a:t>语句</a:t>
            </a:r>
          </a:p>
        </p:txBody>
      </p:sp>
      <p:sp>
        <p:nvSpPr>
          <p:cNvPr id="18435" name="Rectangle 3"/>
          <p:cNvSpPr>
            <a:spLocks noGrp="1" noChangeArrowheads="1"/>
          </p:cNvSpPr>
          <p:nvPr>
            <p:ph idx="1"/>
          </p:nvPr>
        </p:nvSpPr>
        <p:spPr>
          <a:xfrm>
            <a:off x="215900" y="1125538"/>
            <a:ext cx="8820150" cy="5543550"/>
          </a:xfrm>
        </p:spPr>
        <p:txBody>
          <a:bodyPr/>
          <a:lstStyle/>
          <a:p>
            <a:pPr marL="357188" indent="-357188" eaLnBrk="1" hangingPunct="1">
              <a:defRPr/>
            </a:pPr>
            <a:r>
              <a:rPr lang="en-GB" altLang="zh-CN" smtClean="0"/>
              <a:t>catch</a:t>
            </a:r>
            <a:r>
              <a:rPr lang="zh-CN" altLang="en-GB" smtClean="0"/>
              <a:t>语句块用于捕获</a:t>
            </a:r>
            <a:r>
              <a:rPr lang="en-GB" altLang="zh-CN" smtClean="0"/>
              <a:t>throw</a:t>
            </a:r>
            <a:r>
              <a:rPr lang="zh-CN" altLang="en-GB" smtClean="0"/>
              <a:t>抛掷的异常对象并处理相应的异常。</a:t>
            </a:r>
          </a:p>
          <a:p>
            <a:pPr marL="1008063" lvl="1" eaLnBrk="1" hangingPunct="1">
              <a:buFontTx/>
              <a:buNone/>
              <a:defRPr/>
            </a:pPr>
            <a:r>
              <a:rPr lang="en-GB" altLang="zh-CN" smtClean="0"/>
              <a:t>  catch (&lt;</a:t>
            </a:r>
            <a:r>
              <a:rPr lang="zh-CN" altLang="en-GB" smtClean="0"/>
              <a:t>类型</a:t>
            </a:r>
            <a:r>
              <a:rPr lang="en-GB" altLang="zh-CN" smtClean="0"/>
              <a:t>&gt; [&lt;</a:t>
            </a:r>
            <a:r>
              <a:rPr lang="zh-CN" altLang="en-GB" smtClean="0"/>
              <a:t>变量</a:t>
            </a:r>
            <a:r>
              <a:rPr lang="en-GB" altLang="zh-CN" smtClean="0"/>
              <a:t>&gt;])</a:t>
            </a:r>
          </a:p>
          <a:p>
            <a:pPr marL="1008063" lvl="1" eaLnBrk="1" hangingPunct="1">
              <a:buFontTx/>
              <a:buNone/>
              <a:defRPr/>
            </a:pPr>
            <a:r>
              <a:rPr lang="en-GB" altLang="zh-CN" smtClean="0"/>
              <a:t>  { </a:t>
            </a:r>
            <a:r>
              <a:rPr lang="en-US" altLang="zh-CN" smtClean="0"/>
              <a:t>&lt;</a:t>
            </a:r>
            <a:r>
              <a:rPr lang="zh-CN" altLang="en-US" smtClean="0"/>
              <a:t>语句序列</a:t>
            </a:r>
            <a:r>
              <a:rPr lang="en-US" altLang="zh-CN" smtClean="0"/>
              <a:t>&gt;</a:t>
            </a:r>
            <a:endParaRPr lang="en-GB" altLang="zh-CN" smtClean="0"/>
          </a:p>
          <a:p>
            <a:pPr marL="1008063" lvl="1" eaLnBrk="1" hangingPunct="1">
              <a:buFontTx/>
              <a:buNone/>
              <a:defRPr/>
            </a:pPr>
            <a:r>
              <a:rPr lang="en-GB" altLang="zh-CN" smtClean="0"/>
              <a:t>  }</a:t>
            </a:r>
            <a:endParaRPr lang="zh-CN" altLang="en-GB" smtClean="0"/>
          </a:p>
          <a:p>
            <a:pPr marL="1008063" lvl="1" eaLnBrk="1" hangingPunct="1">
              <a:defRPr/>
            </a:pPr>
            <a:r>
              <a:rPr lang="en-GB" altLang="zh-CN" smtClean="0"/>
              <a:t>&lt;</a:t>
            </a:r>
            <a:r>
              <a:rPr lang="zh-CN" altLang="en-GB" smtClean="0"/>
              <a:t>类型</a:t>
            </a:r>
            <a:r>
              <a:rPr lang="en-GB" altLang="zh-CN" smtClean="0"/>
              <a:t>&gt;</a:t>
            </a:r>
            <a:r>
              <a:rPr lang="zh-CN" altLang="en-GB" smtClean="0"/>
              <a:t>用于指出捕获何种异常对象，它与异常对象的类型匹配规则同函数重载；</a:t>
            </a:r>
          </a:p>
          <a:p>
            <a:pPr marL="1008063" lvl="1" eaLnBrk="1" hangingPunct="1">
              <a:defRPr/>
            </a:pPr>
            <a:r>
              <a:rPr lang="en-GB" altLang="zh-CN" smtClean="0"/>
              <a:t>&lt;</a:t>
            </a:r>
            <a:r>
              <a:rPr lang="zh-CN" altLang="en-GB" smtClean="0"/>
              <a:t>变量</a:t>
            </a:r>
            <a:r>
              <a:rPr lang="en-GB" altLang="zh-CN" smtClean="0"/>
              <a:t>&gt;</a:t>
            </a:r>
            <a:r>
              <a:rPr lang="zh-CN" altLang="en-GB" smtClean="0"/>
              <a:t>用于存储异常对象，它可以缺省，缺省时表明</a:t>
            </a:r>
            <a:r>
              <a:rPr lang="en-GB" altLang="zh-CN" smtClean="0"/>
              <a:t>catch</a:t>
            </a:r>
            <a:r>
              <a:rPr lang="zh-CN" altLang="en-GB" smtClean="0"/>
              <a:t>语句块只关心异常对象的类型，而不考虑具体的异常对象。</a:t>
            </a:r>
          </a:p>
          <a:p>
            <a:pPr marL="357188" indent="-357188" eaLnBrk="1" hangingPunct="1">
              <a:defRPr/>
            </a:pPr>
            <a:r>
              <a:rPr lang="en-GB" altLang="zh-CN" smtClean="0"/>
              <a:t>catch</a:t>
            </a:r>
            <a:r>
              <a:rPr lang="zh-CN" altLang="en-GB" smtClean="0"/>
              <a:t>语句块要紧接在某个</a:t>
            </a:r>
            <a:r>
              <a:rPr lang="en-US" altLang="zh-CN" smtClean="0"/>
              <a:t>try</a:t>
            </a:r>
            <a:r>
              <a:rPr lang="zh-CN" altLang="en-US" smtClean="0"/>
              <a:t>语句的后面。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0" y="260350"/>
            <a:ext cx="9144000" cy="6408738"/>
          </a:xfrm>
        </p:spPr>
        <p:txBody>
          <a:bodyPr/>
          <a:lstStyle/>
          <a:p>
            <a:pPr marL="365125" indent="-365125" eaLnBrk="1" hangingPunct="1">
              <a:defRPr/>
            </a:pPr>
            <a:r>
              <a:rPr lang="zh-CN" altLang="en-US" sz="2800" smtClean="0"/>
              <a:t>例如：</a:t>
            </a:r>
            <a:endParaRPr lang="zh-CN" altLang="en-GB" sz="2800" smtClean="0"/>
          </a:p>
          <a:p>
            <a:pPr marL="830263" lvl="1" eaLnBrk="1" hangingPunct="1">
              <a:buFontTx/>
              <a:buNone/>
              <a:defRPr/>
            </a:pPr>
            <a:r>
              <a:rPr lang="en-GB" altLang="zh-CN" sz="2400" smtClean="0"/>
              <a:t>char filename[100];</a:t>
            </a:r>
          </a:p>
          <a:p>
            <a:pPr marL="830263" lvl="1" eaLnBrk="1" hangingPunct="1">
              <a:buFontTx/>
              <a:buNone/>
              <a:defRPr/>
            </a:pPr>
            <a:r>
              <a:rPr lang="en-GB" altLang="zh-CN" sz="2400" smtClean="0"/>
              <a:t>cout &lt;&lt; </a:t>
            </a:r>
            <a:r>
              <a:rPr lang="en-GB" altLang="zh-CN" sz="2400" smtClean="0">
                <a:latin typeface="Arial"/>
              </a:rPr>
              <a:t>“</a:t>
            </a:r>
            <a:r>
              <a:rPr lang="zh-CN" altLang="en-GB" sz="2400" smtClean="0"/>
              <a:t>请输入文件名：</a:t>
            </a:r>
            <a:r>
              <a:rPr lang="zh-CN" altLang="en-GB" sz="2400" smtClean="0">
                <a:latin typeface="Arial"/>
              </a:rPr>
              <a:t>”</a:t>
            </a:r>
            <a:r>
              <a:rPr lang="zh-CN" altLang="en-GB" sz="2400" smtClean="0"/>
              <a:t> </a:t>
            </a:r>
            <a:r>
              <a:rPr lang="en-GB" altLang="zh-CN" sz="2400" smtClean="0"/>
              <a:t>&lt;&lt; endl;</a:t>
            </a:r>
          </a:p>
          <a:p>
            <a:pPr marL="830263" lvl="1" eaLnBrk="1" hangingPunct="1">
              <a:buFontTx/>
              <a:buNone/>
              <a:defRPr/>
            </a:pPr>
            <a:r>
              <a:rPr lang="en-GB" altLang="zh-CN" sz="2400" smtClean="0"/>
              <a:t>cin &gt;&gt; filename;</a:t>
            </a:r>
          </a:p>
          <a:p>
            <a:pPr marL="830263" lvl="1" eaLnBrk="1" hangingPunct="1">
              <a:buFontTx/>
              <a:buNone/>
              <a:defRPr/>
            </a:pPr>
            <a:r>
              <a:rPr lang="en-GB" altLang="zh-CN" sz="2400" smtClean="0"/>
              <a:t>try</a:t>
            </a:r>
          </a:p>
          <a:p>
            <a:pPr marL="830263" lvl="1" eaLnBrk="1" hangingPunct="1">
              <a:buFontTx/>
              <a:buNone/>
              <a:defRPr/>
            </a:pPr>
            <a:r>
              <a:rPr lang="en-GB" altLang="zh-CN" sz="2400" smtClean="0"/>
              <a:t>{	f(filename);//</a:t>
            </a:r>
            <a:r>
              <a:rPr lang="zh-CN" altLang="en-US" sz="2400" smtClean="0"/>
              <a:t>如果在函数</a:t>
            </a:r>
            <a:r>
              <a:rPr lang="en-US" altLang="zh-CN" sz="2400" smtClean="0"/>
              <a:t>f</a:t>
            </a:r>
            <a:r>
              <a:rPr lang="zh-CN" altLang="en-US" sz="2400" smtClean="0"/>
              <a:t>中抛掷了</a:t>
            </a:r>
            <a:r>
              <a:rPr lang="en-US" altLang="zh-CN" sz="2400" smtClean="0"/>
              <a:t>char *</a:t>
            </a:r>
            <a:r>
              <a:rPr lang="zh-CN" altLang="en-US" sz="2400" smtClean="0"/>
              <a:t>类型的异常，</a:t>
            </a:r>
          </a:p>
          <a:p>
            <a:pPr marL="830263" lvl="1" eaLnBrk="1" hangingPunct="1">
              <a:buFontTx/>
              <a:buNone/>
              <a:defRPr/>
            </a:pPr>
            <a:r>
              <a:rPr lang="zh-CN" altLang="en-US" sz="2400" smtClean="0"/>
              <a:t>                 </a:t>
            </a:r>
            <a:r>
              <a:rPr lang="en-US" altLang="zh-CN" sz="2400" smtClean="0"/>
              <a:t>//</a:t>
            </a:r>
            <a:r>
              <a:rPr lang="zh-CN" altLang="en-US" sz="2400" smtClean="0"/>
              <a:t>则程序转到</a:t>
            </a:r>
            <a:r>
              <a:rPr lang="en-US" altLang="zh-CN" sz="2400" smtClean="0"/>
              <a:t>try</a:t>
            </a:r>
            <a:r>
              <a:rPr lang="zh-CN" altLang="en-US" sz="2400" smtClean="0"/>
              <a:t>后面的</a:t>
            </a:r>
            <a:r>
              <a:rPr lang="en-US" altLang="zh-CN" sz="2400" smtClean="0"/>
              <a:t>catch(char *str)</a:t>
            </a:r>
            <a:r>
              <a:rPr lang="zh-CN" altLang="en-US" sz="2400" smtClean="0"/>
              <a:t>处理。</a:t>
            </a:r>
            <a:endParaRPr lang="en-GB" altLang="zh-CN" sz="2400" smtClean="0"/>
          </a:p>
          <a:p>
            <a:pPr marL="830263" lvl="1" eaLnBrk="1" hangingPunct="1">
              <a:buFontTx/>
              <a:buNone/>
              <a:defRPr/>
            </a:pPr>
            <a:r>
              <a:rPr lang="en-GB" altLang="zh-CN" sz="2400" smtClean="0"/>
              <a:t>}</a:t>
            </a:r>
          </a:p>
          <a:p>
            <a:pPr marL="830263" lvl="1" eaLnBrk="1" hangingPunct="1">
              <a:buFontTx/>
              <a:buNone/>
              <a:defRPr/>
            </a:pPr>
            <a:r>
              <a:rPr lang="en-GB" altLang="zh-CN" sz="2400" smtClean="0"/>
              <a:t>catch (char *str)</a:t>
            </a:r>
          </a:p>
          <a:p>
            <a:pPr marL="830263" lvl="1" eaLnBrk="1" hangingPunct="1">
              <a:buFontTx/>
              <a:buNone/>
              <a:defRPr/>
            </a:pPr>
            <a:r>
              <a:rPr lang="en-GB" altLang="zh-CN" sz="2400" smtClean="0"/>
              <a:t>{	cout &lt;&lt; str &lt;&lt; </a:t>
            </a:r>
            <a:r>
              <a:rPr lang="en-GB" altLang="zh-CN" sz="2400" smtClean="0">
                <a:latin typeface="Arial"/>
              </a:rPr>
              <a:t>“</a:t>
            </a:r>
            <a:r>
              <a:rPr lang="zh-CN" altLang="en-GB" sz="2400" smtClean="0"/>
              <a:t>不存在</a:t>
            </a:r>
            <a:r>
              <a:rPr lang="en-GB" altLang="zh-CN" sz="2400" smtClean="0"/>
              <a:t>!</a:t>
            </a:r>
            <a:r>
              <a:rPr lang="en-GB" altLang="zh-CN" sz="2400" smtClean="0">
                <a:latin typeface="Arial"/>
              </a:rPr>
              <a:t>”</a:t>
            </a:r>
            <a:r>
              <a:rPr lang="en-GB" altLang="zh-CN" sz="2400" smtClean="0"/>
              <a:t>&lt;&lt; endl;</a:t>
            </a:r>
          </a:p>
          <a:p>
            <a:pPr marL="830263" lvl="1" eaLnBrk="1" hangingPunct="1">
              <a:buFontTx/>
              <a:buNone/>
              <a:defRPr/>
            </a:pPr>
            <a:r>
              <a:rPr lang="en-GB" altLang="zh-CN" sz="2400" smtClean="0"/>
              <a:t>	cout &lt;&lt; </a:t>
            </a:r>
            <a:r>
              <a:rPr lang="en-GB" altLang="zh-CN" sz="2400" smtClean="0">
                <a:latin typeface="Arial"/>
              </a:rPr>
              <a:t>“</a:t>
            </a:r>
            <a:r>
              <a:rPr lang="zh-CN" altLang="en-GB" sz="2400" smtClean="0"/>
              <a:t>请重新输入文件名：</a:t>
            </a:r>
            <a:r>
              <a:rPr lang="zh-CN" altLang="en-GB" sz="2400" smtClean="0">
                <a:latin typeface="Arial"/>
              </a:rPr>
              <a:t>”</a:t>
            </a:r>
            <a:r>
              <a:rPr lang="zh-CN" altLang="en-GB" sz="2400" smtClean="0"/>
              <a:t> </a:t>
            </a:r>
            <a:r>
              <a:rPr lang="en-GB" altLang="zh-CN" sz="2400" smtClean="0"/>
              <a:t>&lt;&lt; endl;</a:t>
            </a:r>
          </a:p>
          <a:p>
            <a:pPr marL="830263" lvl="1" eaLnBrk="1" hangingPunct="1">
              <a:buFontTx/>
              <a:buNone/>
              <a:defRPr/>
            </a:pPr>
            <a:r>
              <a:rPr lang="en-GB" altLang="zh-CN" sz="2400" smtClean="0"/>
              <a:t>	cin &gt;&gt; filename;</a:t>
            </a:r>
          </a:p>
          <a:p>
            <a:pPr marL="830263" lvl="1" eaLnBrk="1" hangingPunct="1">
              <a:buFontTx/>
              <a:buNone/>
              <a:defRPr/>
            </a:pPr>
            <a:r>
              <a:rPr lang="en-GB" altLang="zh-CN" sz="2400" smtClean="0"/>
              <a:t>	f(filename);</a:t>
            </a:r>
          </a:p>
          <a:p>
            <a:pPr marL="830263" lvl="1" eaLnBrk="1" hangingPunct="1">
              <a:buFontTx/>
              <a:buNone/>
              <a:defRPr/>
            </a:pPr>
            <a:r>
              <a:rPr lang="en-GB" altLang="zh-CN" sz="2400" smtClean="0"/>
              <a:t>}</a:t>
            </a:r>
            <a:endParaRPr lang="en-US" altLang="zh-CN"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0" y="260350"/>
            <a:ext cx="9144000" cy="1008063"/>
          </a:xfrm>
        </p:spPr>
        <p:txBody>
          <a:bodyPr/>
          <a:lstStyle/>
          <a:p>
            <a:pPr marL="365125" indent="-365125" eaLnBrk="1" hangingPunct="1">
              <a:defRPr/>
            </a:pPr>
            <a:r>
              <a:rPr lang="zh-CN" altLang="en-GB" sz="2800" smtClean="0"/>
              <a:t>一个</a:t>
            </a:r>
            <a:r>
              <a:rPr lang="en-GB" altLang="zh-CN" sz="2800" smtClean="0"/>
              <a:t>try</a:t>
            </a:r>
            <a:r>
              <a:rPr lang="zh-CN" altLang="en-GB" sz="2800" smtClean="0"/>
              <a:t>语句块的后面可以跟多个</a:t>
            </a:r>
            <a:r>
              <a:rPr lang="en-GB" altLang="zh-CN" sz="2800" smtClean="0"/>
              <a:t>catch</a:t>
            </a:r>
            <a:r>
              <a:rPr lang="zh-CN" altLang="en-GB" sz="2800" smtClean="0"/>
              <a:t>语句块，用于捕获不同类型的异常对象并进行处理。例如：</a:t>
            </a:r>
            <a:endParaRPr lang="zh-CN" altLang="en-US" sz="2800" smtClean="0"/>
          </a:p>
        </p:txBody>
      </p:sp>
      <p:sp>
        <p:nvSpPr>
          <p:cNvPr id="20483" name="Text Box 3"/>
          <p:cNvSpPr txBox="1">
            <a:spLocks noChangeArrowheads="1"/>
          </p:cNvSpPr>
          <p:nvPr/>
        </p:nvSpPr>
        <p:spPr bwMode="auto">
          <a:xfrm>
            <a:off x="6338888" y="1657350"/>
            <a:ext cx="2625725" cy="2835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000">
                <a:effectLst>
                  <a:outerShdw blurRad="38100" dist="38100" dir="2700000" algn="tl">
                    <a:srgbClr val="000000"/>
                  </a:outerShdw>
                </a:effectLst>
              </a:rPr>
              <a:t>void f()</a:t>
            </a:r>
          </a:p>
          <a:p>
            <a:pPr>
              <a:defRPr/>
            </a:pPr>
            <a:r>
              <a:rPr lang="en-US" altLang="zh-CN" sz="2000">
                <a:effectLst>
                  <a:outerShdw blurRad="38100" dist="38100" dir="2700000" algn="tl">
                    <a:srgbClr val="000000"/>
                  </a:outerShdw>
                </a:effectLst>
              </a:rPr>
              <a:t>{ ......</a:t>
            </a:r>
          </a:p>
          <a:p>
            <a:pPr>
              <a:defRPr/>
            </a:pPr>
            <a:r>
              <a:rPr lang="en-US" altLang="zh-CN" sz="2000">
                <a:effectLst>
                  <a:outerShdw blurRad="38100" dist="38100" dir="2700000" algn="tl">
                    <a:srgbClr val="000000"/>
                  </a:outerShdw>
                </a:effectLst>
              </a:rPr>
              <a:t>   ...throw 1;</a:t>
            </a:r>
          </a:p>
          <a:p>
            <a:pPr>
              <a:defRPr/>
            </a:pPr>
            <a:r>
              <a:rPr lang="en-US" altLang="zh-CN" sz="2000">
                <a:effectLst>
                  <a:outerShdw blurRad="38100" dist="38100" dir="2700000" algn="tl">
                    <a:srgbClr val="000000"/>
                  </a:outerShdw>
                </a:effectLst>
              </a:rPr>
              <a:t>   ......</a:t>
            </a:r>
          </a:p>
          <a:p>
            <a:pPr>
              <a:defRPr/>
            </a:pPr>
            <a:r>
              <a:rPr lang="en-US" altLang="zh-CN" sz="2000">
                <a:effectLst>
                  <a:outerShdw blurRad="38100" dist="38100" dir="2700000" algn="tl">
                    <a:srgbClr val="000000"/>
                  </a:outerShdw>
                </a:effectLst>
              </a:rPr>
              <a:t>   ...throw 1.0;</a:t>
            </a:r>
          </a:p>
          <a:p>
            <a:pPr>
              <a:defRPr/>
            </a:pPr>
            <a:r>
              <a:rPr lang="en-US" altLang="zh-CN" sz="2000">
                <a:effectLst>
                  <a:outerShdw blurRad="38100" dist="38100" dir="2700000" algn="tl">
                    <a:srgbClr val="000000"/>
                  </a:outerShdw>
                </a:effectLst>
              </a:rPr>
              <a:t>   ......</a:t>
            </a:r>
          </a:p>
          <a:p>
            <a:pPr>
              <a:defRPr/>
            </a:pPr>
            <a:r>
              <a:rPr lang="en-US" altLang="zh-CN" sz="2000">
                <a:effectLst>
                  <a:outerShdw blurRad="38100" dist="38100" dir="2700000" algn="tl">
                    <a:srgbClr val="000000"/>
                  </a:outerShdw>
                </a:effectLst>
              </a:rPr>
              <a:t>   ...throw "abcd";</a:t>
            </a:r>
          </a:p>
          <a:p>
            <a:pPr>
              <a:defRPr/>
            </a:pPr>
            <a:r>
              <a:rPr lang="en-US" altLang="zh-CN" sz="2000">
                <a:effectLst>
                  <a:outerShdw blurRad="38100" dist="38100" dir="2700000" algn="tl">
                    <a:srgbClr val="000000"/>
                  </a:outerShdw>
                </a:effectLst>
              </a:rPr>
              <a:t>   .......</a:t>
            </a:r>
          </a:p>
          <a:p>
            <a:pPr>
              <a:defRPr/>
            </a:pPr>
            <a:r>
              <a:rPr lang="en-US" altLang="zh-CN" sz="2000">
                <a:effectLst>
                  <a:outerShdw blurRad="38100" dist="38100" dir="2700000" algn="tl">
                    <a:srgbClr val="000000"/>
                  </a:outerShdw>
                </a:effectLst>
              </a:rPr>
              <a:t>}</a:t>
            </a:r>
          </a:p>
        </p:txBody>
      </p:sp>
      <p:sp>
        <p:nvSpPr>
          <p:cNvPr id="20484" name="Text Box 4"/>
          <p:cNvSpPr txBox="1">
            <a:spLocks noChangeArrowheads="1"/>
          </p:cNvSpPr>
          <p:nvPr/>
        </p:nvSpPr>
        <p:spPr bwMode="auto">
          <a:xfrm>
            <a:off x="247650" y="1628775"/>
            <a:ext cx="5837238" cy="4968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000">
                <a:effectLst>
                  <a:outerShdw blurRad="38100" dist="38100" dir="2700000" algn="tl">
                    <a:srgbClr val="000000"/>
                  </a:outerShdw>
                </a:effectLst>
              </a:rPr>
              <a:t>int g()</a:t>
            </a:r>
          </a:p>
          <a:p>
            <a:pPr>
              <a:defRPr/>
            </a:pPr>
            <a:r>
              <a:rPr lang="en-US" altLang="zh-CN" sz="2000">
                <a:effectLst>
                  <a:outerShdw blurRad="38100" dist="38100" dir="2700000" algn="tl">
                    <a:srgbClr val="000000"/>
                  </a:outerShdw>
                </a:effectLst>
              </a:rPr>
              <a:t>{ ......</a:t>
            </a:r>
          </a:p>
          <a:p>
            <a:pPr>
              <a:defRPr/>
            </a:pPr>
            <a:r>
              <a:rPr lang="en-US" altLang="zh-CN" sz="2000">
                <a:effectLst>
                  <a:outerShdw blurRad="38100" dist="38100" dir="2700000" algn="tl">
                    <a:srgbClr val="000000"/>
                  </a:outerShdw>
                </a:effectLst>
              </a:rPr>
              <a:t>   try</a:t>
            </a:r>
          </a:p>
          <a:p>
            <a:pPr>
              <a:defRPr/>
            </a:pPr>
            <a:r>
              <a:rPr lang="en-US" altLang="zh-CN" sz="2000">
                <a:effectLst>
                  <a:outerShdw blurRad="38100" dist="38100" dir="2700000" algn="tl">
                    <a:srgbClr val="000000"/>
                  </a:outerShdw>
                </a:effectLst>
              </a:rPr>
              <a:t>   { f();</a:t>
            </a:r>
          </a:p>
          <a:p>
            <a:pPr>
              <a:defRPr/>
            </a:pPr>
            <a:r>
              <a:rPr lang="en-US" altLang="zh-CN" sz="2000">
                <a:effectLst>
                  <a:outerShdw blurRad="38100" dist="38100" dir="2700000" algn="tl">
                    <a:srgbClr val="000000"/>
                  </a:outerShdw>
                </a:effectLst>
              </a:rPr>
              <a:t>   }</a:t>
            </a:r>
          </a:p>
          <a:p>
            <a:pPr>
              <a:defRPr/>
            </a:pPr>
            <a:r>
              <a:rPr lang="en-US" altLang="zh-CN" sz="2000">
                <a:effectLst>
                  <a:outerShdw blurRad="38100" dist="38100" dir="2700000" algn="tl">
                    <a:srgbClr val="000000"/>
                  </a:outerShdw>
                </a:effectLst>
              </a:rPr>
              <a:t>   catch (int) //</a:t>
            </a:r>
            <a:r>
              <a:rPr lang="zh-CN" altLang="en-US" sz="2000">
                <a:effectLst>
                  <a:outerShdw blurRad="38100" dist="38100" dir="2700000" algn="tl">
                    <a:srgbClr val="000000"/>
                  </a:outerShdw>
                </a:effectLst>
              </a:rPr>
              <a:t>处理函数</a:t>
            </a:r>
            <a:r>
              <a:rPr lang="en-US" altLang="zh-CN" sz="2000">
                <a:effectLst>
                  <a:outerShdw blurRad="38100" dist="38100" dir="2700000" algn="tl">
                    <a:srgbClr val="000000"/>
                  </a:outerShdw>
                </a:effectLst>
              </a:rPr>
              <a:t>f</a:t>
            </a:r>
            <a:r>
              <a:rPr lang="zh-CN" altLang="en-US" sz="2000">
                <a:effectLst>
                  <a:outerShdw blurRad="38100" dist="38100" dir="2700000" algn="tl">
                    <a:srgbClr val="000000"/>
                  </a:outerShdw>
                </a:effectLst>
              </a:rPr>
              <a:t>中的</a:t>
            </a:r>
            <a:r>
              <a:rPr lang="en-US" altLang="zh-CN" sz="2000">
                <a:effectLst>
                  <a:outerShdw blurRad="38100" dist="38100" dir="2700000" algn="tl">
                    <a:srgbClr val="000000"/>
                  </a:outerShdw>
                </a:effectLst>
              </a:rPr>
              <a:t>throw 1;</a:t>
            </a:r>
          </a:p>
          <a:p>
            <a:pPr>
              <a:defRPr/>
            </a:pPr>
            <a:r>
              <a:rPr lang="en-US" altLang="zh-CN" sz="2000">
                <a:effectLst>
                  <a:outerShdw blurRad="38100" dist="38100" dir="2700000" algn="tl">
                    <a:srgbClr val="000000"/>
                  </a:outerShdw>
                </a:effectLst>
              </a:rPr>
              <a:t>   { &lt;</a:t>
            </a:r>
            <a:r>
              <a:rPr lang="zh-CN" altLang="en-US" sz="2000">
                <a:effectLst>
                  <a:outerShdw blurRad="38100" dist="38100" dir="2700000" algn="tl">
                    <a:srgbClr val="000000"/>
                  </a:outerShdw>
                </a:effectLst>
              </a:rPr>
              <a:t>语句序列</a:t>
            </a:r>
            <a:r>
              <a:rPr lang="en-US" altLang="zh-CN" sz="2000">
                <a:effectLst>
                  <a:outerShdw blurRad="38100" dist="38100" dir="2700000" algn="tl">
                    <a:srgbClr val="000000"/>
                  </a:outerShdw>
                </a:effectLst>
              </a:rPr>
              <a:t>1&gt;</a:t>
            </a:r>
          </a:p>
          <a:p>
            <a:pPr>
              <a:defRPr/>
            </a:pPr>
            <a:r>
              <a:rPr lang="en-US" altLang="zh-CN" sz="2000">
                <a:effectLst>
                  <a:outerShdw blurRad="38100" dist="38100" dir="2700000" algn="tl">
                    <a:srgbClr val="000000"/>
                  </a:outerShdw>
                </a:effectLst>
              </a:rPr>
              <a:t>   }</a:t>
            </a:r>
          </a:p>
          <a:p>
            <a:pPr>
              <a:defRPr/>
            </a:pPr>
            <a:r>
              <a:rPr lang="en-US" altLang="zh-CN" sz="2000">
                <a:effectLst>
                  <a:outerShdw blurRad="38100" dist="38100" dir="2700000" algn="tl">
                    <a:srgbClr val="000000"/>
                  </a:outerShdw>
                </a:effectLst>
              </a:rPr>
              <a:t>   catch (double) //</a:t>
            </a:r>
            <a:r>
              <a:rPr lang="zh-CN" altLang="en-US" sz="2000">
                <a:effectLst>
                  <a:outerShdw blurRad="38100" dist="38100" dir="2700000" algn="tl">
                    <a:srgbClr val="000000"/>
                  </a:outerShdw>
                </a:effectLst>
              </a:rPr>
              <a:t>处理函数</a:t>
            </a:r>
            <a:r>
              <a:rPr lang="en-US" altLang="zh-CN" sz="2000">
                <a:effectLst>
                  <a:outerShdw blurRad="38100" dist="38100" dir="2700000" algn="tl">
                    <a:srgbClr val="000000"/>
                  </a:outerShdw>
                </a:effectLst>
              </a:rPr>
              <a:t>f</a:t>
            </a:r>
            <a:r>
              <a:rPr lang="zh-CN" altLang="en-US" sz="2000">
                <a:effectLst>
                  <a:outerShdw blurRad="38100" dist="38100" dir="2700000" algn="tl">
                    <a:srgbClr val="000000"/>
                  </a:outerShdw>
                </a:effectLst>
              </a:rPr>
              <a:t>中的</a:t>
            </a:r>
            <a:r>
              <a:rPr lang="en-US" altLang="zh-CN" sz="2000">
                <a:effectLst>
                  <a:outerShdw blurRad="38100" dist="38100" dir="2700000" algn="tl">
                    <a:srgbClr val="000000"/>
                  </a:outerShdw>
                </a:effectLst>
              </a:rPr>
              <a:t>throw 1.0</a:t>
            </a:r>
          </a:p>
          <a:p>
            <a:pPr>
              <a:defRPr/>
            </a:pPr>
            <a:r>
              <a:rPr lang="en-US" altLang="zh-CN" sz="2000">
                <a:effectLst>
                  <a:outerShdw blurRad="38100" dist="38100" dir="2700000" algn="tl">
                    <a:srgbClr val="000000"/>
                  </a:outerShdw>
                </a:effectLst>
              </a:rPr>
              <a:t>   { &lt;</a:t>
            </a:r>
            <a:r>
              <a:rPr lang="zh-CN" altLang="en-US" sz="2000">
                <a:effectLst>
                  <a:outerShdw blurRad="38100" dist="38100" dir="2700000" algn="tl">
                    <a:srgbClr val="000000"/>
                  </a:outerShdw>
                </a:effectLst>
              </a:rPr>
              <a:t>语句序列</a:t>
            </a:r>
            <a:r>
              <a:rPr lang="en-US" altLang="zh-CN" sz="2000">
                <a:effectLst>
                  <a:outerShdw blurRad="38100" dist="38100" dir="2700000" algn="tl">
                    <a:srgbClr val="000000"/>
                  </a:outerShdw>
                </a:effectLst>
              </a:rPr>
              <a:t>2&gt;</a:t>
            </a:r>
          </a:p>
          <a:p>
            <a:pPr>
              <a:defRPr/>
            </a:pPr>
            <a:r>
              <a:rPr lang="en-US" altLang="zh-CN" sz="2000">
                <a:effectLst>
                  <a:outerShdw blurRad="38100" dist="38100" dir="2700000" algn="tl">
                    <a:srgbClr val="000000"/>
                  </a:outerShdw>
                </a:effectLst>
              </a:rPr>
              <a:t>   }</a:t>
            </a:r>
          </a:p>
          <a:p>
            <a:pPr>
              <a:defRPr/>
            </a:pPr>
            <a:r>
              <a:rPr lang="en-US" altLang="zh-CN" sz="2000">
                <a:effectLst>
                  <a:outerShdw blurRad="38100" dist="38100" dir="2700000" algn="tl">
                    <a:srgbClr val="000000"/>
                  </a:outerShdw>
                </a:effectLst>
              </a:rPr>
              <a:t>   catch (char *) //</a:t>
            </a:r>
            <a:r>
              <a:rPr lang="zh-CN" altLang="en-US" sz="2000">
                <a:effectLst>
                  <a:outerShdw blurRad="38100" dist="38100" dir="2700000" algn="tl">
                    <a:srgbClr val="000000"/>
                  </a:outerShdw>
                </a:effectLst>
              </a:rPr>
              <a:t>处理函数</a:t>
            </a:r>
            <a:r>
              <a:rPr lang="en-US" altLang="zh-CN" sz="2000">
                <a:effectLst>
                  <a:outerShdw blurRad="38100" dist="38100" dir="2700000" algn="tl">
                    <a:srgbClr val="000000"/>
                  </a:outerShdw>
                </a:effectLst>
              </a:rPr>
              <a:t>f</a:t>
            </a:r>
            <a:r>
              <a:rPr lang="zh-CN" altLang="en-US" sz="2000">
                <a:effectLst>
                  <a:outerShdw blurRad="38100" dist="38100" dir="2700000" algn="tl">
                    <a:srgbClr val="000000"/>
                  </a:outerShdw>
                </a:effectLst>
              </a:rPr>
              <a:t>中的</a:t>
            </a:r>
            <a:r>
              <a:rPr lang="en-US" altLang="zh-CN" sz="2000">
                <a:effectLst>
                  <a:outerShdw blurRad="38100" dist="38100" dir="2700000" algn="tl">
                    <a:srgbClr val="000000"/>
                  </a:outerShdw>
                </a:effectLst>
              </a:rPr>
              <a:t>throw "abcd"</a:t>
            </a:r>
          </a:p>
          <a:p>
            <a:pPr>
              <a:defRPr/>
            </a:pPr>
            <a:r>
              <a:rPr lang="en-US" altLang="zh-CN" sz="2000">
                <a:effectLst>
                  <a:outerShdw blurRad="38100" dist="38100" dir="2700000" algn="tl">
                    <a:srgbClr val="000000"/>
                  </a:outerShdw>
                </a:effectLst>
              </a:rPr>
              <a:t>   { &lt;</a:t>
            </a:r>
            <a:r>
              <a:rPr lang="zh-CN" altLang="en-US" sz="2000">
                <a:effectLst>
                  <a:outerShdw blurRad="38100" dist="38100" dir="2700000" algn="tl">
                    <a:srgbClr val="000000"/>
                  </a:outerShdw>
                </a:effectLst>
              </a:rPr>
              <a:t>语句序列</a:t>
            </a:r>
            <a:r>
              <a:rPr lang="en-US" altLang="zh-CN" sz="2000">
                <a:effectLst>
                  <a:outerShdw blurRad="38100" dist="38100" dir="2700000" algn="tl">
                    <a:srgbClr val="000000"/>
                  </a:outerShdw>
                </a:effectLst>
              </a:rPr>
              <a:t>3&gt;</a:t>
            </a:r>
          </a:p>
          <a:p>
            <a:pPr>
              <a:defRPr/>
            </a:pPr>
            <a:r>
              <a:rPr lang="en-US" altLang="zh-CN" sz="2000">
                <a:effectLst>
                  <a:outerShdw blurRad="38100" dist="38100" dir="2700000" algn="tl">
                    <a:srgbClr val="000000"/>
                  </a:outerShdw>
                </a:effectLst>
              </a:rPr>
              <a:t>   }</a:t>
            </a:r>
          </a:p>
          <a:p>
            <a:pPr>
              <a:defRPr/>
            </a:pPr>
            <a:r>
              <a:rPr lang="en-US" altLang="zh-CN" sz="2000">
                <a:effectLst>
                  <a:outerShdw blurRad="38100" dist="38100" dir="2700000" algn="tl">
                    <a:srgbClr val="000000"/>
                  </a:outerShdw>
                </a:effectLst>
              </a:rPr>
              <a:t>   &lt;</a:t>
            </a:r>
            <a:r>
              <a:rPr lang="zh-CN" altLang="en-US" sz="2000">
                <a:effectLst>
                  <a:outerShdw blurRad="38100" dist="38100" dir="2700000" algn="tl">
                    <a:srgbClr val="000000"/>
                  </a:outerShdw>
                </a:effectLst>
              </a:rPr>
              <a:t>非</a:t>
            </a:r>
            <a:r>
              <a:rPr lang="en-US" altLang="zh-CN" sz="2000">
                <a:effectLst>
                  <a:outerShdw blurRad="38100" dist="38100" dir="2700000" algn="tl">
                    <a:srgbClr val="000000"/>
                  </a:outerShdw>
                </a:effectLst>
              </a:rPr>
              <a:t>catch</a:t>
            </a:r>
            <a:r>
              <a:rPr lang="zh-CN" altLang="en-US" sz="2000">
                <a:effectLst>
                  <a:outerShdw blurRad="38100" dist="38100" dir="2700000" algn="tl">
                    <a:srgbClr val="000000"/>
                  </a:outerShdw>
                </a:effectLst>
              </a:rPr>
              <a:t>语句</a:t>
            </a:r>
            <a:r>
              <a:rPr lang="en-US" altLang="zh-CN" sz="2000">
                <a:effectLst>
                  <a:outerShdw blurRad="38100" dist="38100" dir="2700000" algn="tl">
                    <a:srgbClr val="000000"/>
                  </a:outerShdw>
                </a:effectLst>
              </a:rPr>
              <a:t>&gt;</a:t>
            </a:r>
          </a:p>
          <a:p>
            <a:pPr>
              <a:defRPr/>
            </a:pPr>
            <a:r>
              <a:rPr lang="en-US" altLang="zh-CN" sz="2000">
                <a:effectLst>
                  <a:outerShdw blurRad="38100" dist="38100" dir="2700000" algn="tl">
                    <a:srgbClr val="000000"/>
                  </a:outerShdw>
                </a:effectLst>
              </a:rPr>
              <a:t>}</a:t>
            </a:r>
            <a:endParaRPr lang="en-US" altLang="zh-CN" sz="2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44450"/>
            <a:ext cx="8229600" cy="1139825"/>
          </a:xfrm>
        </p:spPr>
        <p:txBody>
          <a:bodyPr/>
          <a:lstStyle/>
          <a:p>
            <a:pPr eaLnBrk="1" hangingPunct="1">
              <a:defRPr/>
            </a:pPr>
            <a:r>
              <a:rPr lang="zh-CN" altLang="en-GB" smtClean="0"/>
              <a:t>关于</a:t>
            </a:r>
            <a:r>
              <a:rPr lang="en-GB" altLang="zh-CN" smtClean="0"/>
              <a:t>try</a:t>
            </a:r>
            <a:r>
              <a:rPr lang="zh-CN" altLang="en-GB" smtClean="0"/>
              <a:t>、</a:t>
            </a:r>
            <a:r>
              <a:rPr lang="en-GB" altLang="zh-CN" smtClean="0"/>
              <a:t>throw</a:t>
            </a:r>
            <a:r>
              <a:rPr lang="zh-CN" altLang="en-GB" smtClean="0"/>
              <a:t>和</a:t>
            </a:r>
            <a:r>
              <a:rPr lang="en-GB" altLang="zh-CN" smtClean="0"/>
              <a:t>catch</a:t>
            </a:r>
            <a:r>
              <a:rPr lang="zh-CN" altLang="en-GB" smtClean="0"/>
              <a:t>几点注意</a:t>
            </a:r>
            <a:endParaRPr lang="zh-CN" altLang="en-US" smtClean="0"/>
          </a:p>
        </p:txBody>
      </p:sp>
      <p:sp>
        <p:nvSpPr>
          <p:cNvPr id="21507" name="Rectangle 3"/>
          <p:cNvSpPr>
            <a:spLocks noGrp="1" noChangeArrowheads="1"/>
          </p:cNvSpPr>
          <p:nvPr>
            <p:ph idx="1"/>
          </p:nvPr>
        </p:nvSpPr>
        <p:spPr>
          <a:xfrm>
            <a:off x="250825" y="1196975"/>
            <a:ext cx="8642350" cy="5661025"/>
          </a:xfrm>
        </p:spPr>
        <p:txBody>
          <a:bodyPr>
            <a:normAutofit fontScale="92500"/>
          </a:bodyPr>
          <a:lstStyle/>
          <a:p>
            <a:pPr marL="609600" indent="-609600" eaLnBrk="1" hangingPunct="1">
              <a:defRPr/>
            </a:pPr>
            <a:r>
              <a:rPr lang="zh-CN" altLang="en-GB" smtClean="0"/>
              <a:t>在</a:t>
            </a:r>
            <a:r>
              <a:rPr lang="en-US" altLang="zh-CN" smtClean="0"/>
              <a:t>try</a:t>
            </a:r>
            <a:r>
              <a:rPr lang="zh-CN" altLang="en-US" smtClean="0"/>
              <a:t>语句块的</a:t>
            </a:r>
            <a:r>
              <a:rPr lang="en-US" altLang="zh-CN" smtClean="0"/>
              <a:t>&lt;</a:t>
            </a:r>
            <a:r>
              <a:rPr lang="zh-CN" altLang="en-US" smtClean="0"/>
              <a:t>语句序列</a:t>
            </a:r>
            <a:r>
              <a:rPr lang="en-US" altLang="zh-CN" smtClean="0"/>
              <a:t>&gt;</a:t>
            </a:r>
            <a:r>
              <a:rPr lang="zh-CN" altLang="en-US" smtClean="0"/>
              <a:t>执行中如果没有抛掷（</a:t>
            </a:r>
            <a:r>
              <a:rPr lang="en-US" altLang="zh-CN" smtClean="0"/>
              <a:t>throw</a:t>
            </a:r>
            <a:r>
              <a:rPr lang="zh-CN" altLang="en-US" smtClean="0"/>
              <a:t>）异常对象，则其后的</a:t>
            </a:r>
            <a:r>
              <a:rPr lang="en-US" altLang="zh-CN" smtClean="0"/>
              <a:t>catch</a:t>
            </a:r>
            <a:r>
              <a:rPr lang="zh-CN" altLang="en-US" smtClean="0"/>
              <a:t>语句不执行，而是继续执行</a:t>
            </a:r>
            <a:r>
              <a:rPr lang="en-US" altLang="zh-CN" smtClean="0"/>
              <a:t>try</a:t>
            </a:r>
            <a:r>
              <a:rPr lang="zh-CN" altLang="en-US" smtClean="0"/>
              <a:t>语句块之后的非</a:t>
            </a:r>
            <a:r>
              <a:rPr lang="en-US" altLang="zh-CN" smtClean="0"/>
              <a:t>catch</a:t>
            </a:r>
            <a:r>
              <a:rPr lang="zh-CN" altLang="en-US" smtClean="0"/>
              <a:t>语句。</a:t>
            </a:r>
          </a:p>
          <a:p>
            <a:pPr marL="609600" indent="-609600" eaLnBrk="1" hangingPunct="1">
              <a:defRPr/>
            </a:pPr>
            <a:r>
              <a:rPr lang="zh-CN" altLang="en-GB" smtClean="0"/>
              <a:t>在</a:t>
            </a:r>
            <a:r>
              <a:rPr lang="en-US" altLang="zh-CN" smtClean="0"/>
              <a:t>try</a:t>
            </a:r>
            <a:r>
              <a:rPr lang="zh-CN" altLang="en-US" smtClean="0"/>
              <a:t>语句块的</a:t>
            </a:r>
            <a:r>
              <a:rPr lang="en-US" altLang="zh-CN" smtClean="0"/>
              <a:t>&lt;</a:t>
            </a:r>
            <a:r>
              <a:rPr lang="zh-CN" altLang="en-US" smtClean="0"/>
              <a:t>语句序列</a:t>
            </a:r>
            <a:r>
              <a:rPr lang="en-US" altLang="zh-CN" smtClean="0"/>
              <a:t>&gt;</a:t>
            </a:r>
            <a:r>
              <a:rPr lang="zh-CN" altLang="en-US" smtClean="0"/>
              <a:t>执行中如果抛掷（</a:t>
            </a:r>
            <a:r>
              <a:rPr lang="en-US" altLang="zh-CN" smtClean="0"/>
              <a:t>throw</a:t>
            </a:r>
            <a:r>
              <a:rPr lang="zh-CN" altLang="en-US" smtClean="0"/>
              <a:t>）了异常对象，</a:t>
            </a:r>
            <a:endParaRPr lang="en-US" altLang="zh-CN" smtClean="0"/>
          </a:p>
          <a:p>
            <a:pPr marL="1009650" lvl="1" indent="-609600" eaLnBrk="1" hangingPunct="1">
              <a:defRPr/>
            </a:pPr>
            <a:r>
              <a:rPr lang="zh-CN" altLang="en-US" smtClean="0"/>
              <a:t>该</a:t>
            </a:r>
            <a:r>
              <a:rPr lang="en-US" altLang="zh-CN" smtClean="0"/>
              <a:t>try</a:t>
            </a:r>
            <a:r>
              <a:rPr lang="zh-CN" altLang="en-US" smtClean="0"/>
              <a:t>语句块之后有能够捕获该异常对象的</a:t>
            </a:r>
            <a:r>
              <a:rPr lang="en-US" altLang="zh-CN" smtClean="0"/>
              <a:t>catch</a:t>
            </a:r>
            <a:r>
              <a:rPr lang="zh-CN" altLang="en-US" smtClean="0"/>
              <a:t>语句，则执行这个</a:t>
            </a:r>
            <a:r>
              <a:rPr lang="en-US" altLang="zh-CN" smtClean="0"/>
              <a:t>catch</a:t>
            </a:r>
            <a:r>
              <a:rPr lang="zh-CN" altLang="en-US" smtClean="0"/>
              <a:t>语句中的</a:t>
            </a:r>
            <a:r>
              <a:rPr lang="en-US" altLang="zh-CN" smtClean="0"/>
              <a:t>&lt;</a:t>
            </a:r>
            <a:r>
              <a:rPr lang="zh-CN" altLang="en-US" smtClean="0"/>
              <a:t>语句序列</a:t>
            </a:r>
            <a:r>
              <a:rPr lang="en-US" altLang="zh-CN" smtClean="0"/>
              <a:t>&gt;</a:t>
            </a:r>
            <a:r>
              <a:rPr lang="zh-CN" altLang="en-US" smtClean="0"/>
              <a:t>，然后继续执行这个</a:t>
            </a:r>
            <a:r>
              <a:rPr lang="en-US" altLang="zh-CN" smtClean="0"/>
              <a:t>catch</a:t>
            </a:r>
            <a:r>
              <a:rPr lang="zh-CN" altLang="en-US" smtClean="0"/>
              <a:t>语句之后的非</a:t>
            </a:r>
            <a:r>
              <a:rPr lang="en-US" altLang="zh-CN" smtClean="0"/>
              <a:t>catch</a:t>
            </a:r>
            <a:r>
              <a:rPr lang="zh-CN" altLang="en-US" smtClean="0"/>
              <a:t>语句。</a:t>
            </a:r>
            <a:endParaRPr lang="en-US" altLang="zh-CN" smtClean="0"/>
          </a:p>
          <a:p>
            <a:pPr marL="1009650" lvl="1" indent="-609600" eaLnBrk="1" hangingPunct="1">
              <a:defRPr/>
            </a:pPr>
            <a:r>
              <a:rPr lang="zh-CN" altLang="en-US" smtClean="0"/>
              <a:t>该</a:t>
            </a:r>
            <a:r>
              <a:rPr lang="en-US" altLang="zh-CN" smtClean="0"/>
              <a:t>try</a:t>
            </a:r>
            <a:r>
              <a:rPr lang="zh-CN" altLang="en-US" smtClean="0"/>
              <a:t>语句块之后没有能够捕获该异常对象的</a:t>
            </a:r>
            <a:r>
              <a:rPr lang="en-US" altLang="zh-CN" smtClean="0"/>
              <a:t>catch</a:t>
            </a:r>
            <a:r>
              <a:rPr lang="zh-CN" altLang="en-US" smtClean="0"/>
              <a:t>语句，则由</a:t>
            </a:r>
            <a:r>
              <a:rPr lang="zh-CN" altLang="en-US" smtClean="0">
                <a:solidFill>
                  <a:srgbClr val="FFC000"/>
                </a:solidFill>
              </a:rPr>
              <a:t>函数调用链</a:t>
            </a:r>
            <a:r>
              <a:rPr lang="zh-CN" altLang="en-US" smtClean="0"/>
              <a:t>上的上一层函数中的</a:t>
            </a:r>
            <a:r>
              <a:rPr lang="en-US" altLang="zh-CN" smtClean="0"/>
              <a:t>try</a:t>
            </a:r>
            <a:r>
              <a:rPr lang="zh-CN" altLang="en-US" smtClean="0"/>
              <a:t>语句的相应</a:t>
            </a:r>
            <a:r>
              <a:rPr lang="en-US" altLang="zh-CN" smtClean="0"/>
              <a:t>catch</a:t>
            </a:r>
            <a:r>
              <a:rPr lang="zh-CN" altLang="en-US" smtClean="0"/>
              <a:t>来捕获。</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323850" y="260350"/>
            <a:ext cx="8569325" cy="6408738"/>
          </a:xfrm>
        </p:spPr>
        <p:txBody>
          <a:bodyPr/>
          <a:lstStyle/>
          <a:p>
            <a:pPr marL="449263" indent="-449263" eaLnBrk="1" hangingPunct="1">
              <a:buFont typeface="Wingdings" pitchFamily="2" charset="2"/>
              <a:buNone/>
              <a:defRPr/>
            </a:pPr>
            <a:endParaRPr lang="zh-CN" altLang="en-US" smtClean="0"/>
          </a:p>
          <a:p>
            <a:pPr marL="449263" indent="-449263" eaLnBrk="1" hangingPunct="1">
              <a:defRPr/>
            </a:pPr>
            <a:r>
              <a:rPr lang="zh-CN" altLang="en-US" smtClean="0"/>
              <a:t>如果抛掷异常对象的</a:t>
            </a:r>
            <a:r>
              <a:rPr lang="en-US" altLang="zh-CN" smtClean="0"/>
              <a:t>throw</a:t>
            </a:r>
            <a:r>
              <a:rPr lang="zh-CN" altLang="en-US" smtClean="0"/>
              <a:t>语句不是由程序中的某个</a:t>
            </a:r>
            <a:r>
              <a:rPr lang="en-US" altLang="zh-CN" smtClean="0"/>
              <a:t>try</a:t>
            </a:r>
            <a:r>
              <a:rPr lang="zh-CN" altLang="en-US" smtClean="0"/>
              <a:t>语句块中的</a:t>
            </a:r>
            <a:r>
              <a:rPr lang="en-US" altLang="zh-CN" smtClean="0"/>
              <a:t>&lt;</a:t>
            </a:r>
            <a:r>
              <a:rPr lang="zh-CN" altLang="en-US" smtClean="0"/>
              <a:t>语句序列</a:t>
            </a:r>
            <a:r>
              <a:rPr lang="en-US" altLang="zh-CN" smtClean="0"/>
              <a:t>&gt;</a:t>
            </a:r>
            <a:r>
              <a:rPr lang="zh-CN" altLang="en-US" smtClean="0"/>
              <a:t>调用的，则抛掷的异常不会被程序中的</a:t>
            </a:r>
            <a:r>
              <a:rPr lang="en-US" altLang="zh-CN" smtClean="0"/>
              <a:t>catch</a:t>
            </a:r>
            <a:r>
              <a:rPr lang="zh-CN" altLang="en-US" smtClean="0"/>
              <a:t>捕获。</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28588"/>
            <a:ext cx="8229600" cy="923925"/>
          </a:xfrm>
        </p:spPr>
        <p:txBody>
          <a:bodyPr/>
          <a:lstStyle/>
          <a:p>
            <a:pPr eaLnBrk="1" hangingPunct="1">
              <a:defRPr/>
            </a:pPr>
            <a:r>
              <a:rPr lang="zh-CN" altLang="en-GB" smtClean="0"/>
              <a:t>异常处理的嵌套</a:t>
            </a:r>
            <a:r>
              <a:rPr lang="zh-CN" altLang="en-US" smtClean="0"/>
              <a:t> </a:t>
            </a:r>
          </a:p>
        </p:txBody>
      </p:sp>
      <p:sp>
        <p:nvSpPr>
          <p:cNvPr id="24579" name="Rectangle 3"/>
          <p:cNvSpPr>
            <a:spLocks noGrp="1" noChangeArrowheads="1"/>
          </p:cNvSpPr>
          <p:nvPr>
            <p:ph idx="1"/>
          </p:nvPr>
        </p:nvSpPr>
        <p:spPr>
          <a:xfrm>
            <a:off x="395288" y="1412875"/>
            <a:ext cx="8208962" cy="5256213"/>
          </a:xfrm>
        </p:spPr>
        <p:txBody>
          <a:bodyPr>
            <a:normAutofit/>
          </a:bodyPr>
          <a:lstStyle/>
          <a:p>
            <a:pPr marL="452438" indent="-452438" eaLnBrk="1" hangingPunct="1">
              <a:defRPr/>
            </a:pPr>
            <a:r>
              <a:rPr lang="en-GB" altLang="zh-CN" smtClean="0"/>
              <a:t>try</a:t>
            </a:r>
            <a:r>
              <a:rPr lang="zh-CN" altLang="en-GB" smtClean="0"/>
              <a:t>语句是可以嵌套的。</a:t>
            </a:r>
          </a:p>
          <a:p>
            <a:pPr marL="452438" indent="-452438" eaLnBrk="1" hangingPunct="1">
              <a:defRPr/>
            </a:pPr>
            <a:r>
              <a:rPr lang="zh-CN" altLang="en-GB" smtClean="0"/>
              <a:t>当在内层的</a:t>
            </a:r>
            <a:r>
              <a:rPr lang="en-GB" altLang="zh-CN" smtClean="0"/>
              <a:t>try</a:t>
            </a:r>
            <a:r>
              <a:rPr lang="zh-CN" altLang="en-GB" smtClean="0"/>
              <a:t>语句的执行中产生了异常，则首先在内层</a:t>
            </a:r>
            <a:r>
              <a:rPr lang="en-GB" altLang="zh-CN" smtClean="0"/>
              <a:t>try</a:t>
            </a:r>
            <a:r>
              <a:rPr lang="zh-CN" altLang="en-GB" smtClean="0"/>
              <a:t>语句块之后的</a:t>
            </a:r>
            <a:r>
              <a:rPr lang="en-GB" altLang="zh-CN" smtClean="0"/>
              <a:t>catch</a:t>
            </a:r>
            <a:r>
              <a:rPr lang="zh-CN" altLang="en-GB" smtClean="0"/>
              <a:t>语句序列中查找与之匹配的处理，如果内层不存在能捕获相应异常的</a:t>
            </a:r>
            <a:r>
              <a:rPr lang="en-GB" altLang="zh-CN" smtClean="0"/>
              <a:t>catch</a:t>
            </a:r>
            <a:r>
              <a:rPr lang="zh-CN" altLang="en-GB" smtClean="0"/>
              <a:t>，则逐步向外层进行查找。</a:t>
            </a:r>
            <a:r>
              <a:rPr lang="zh-CN" altLang="en-US" smtClean="0"/>
              <a:t> </a:t>
            </a:r>
            <a:endParaRPr lang="en-US" altLang="zh-CN" smtClean="0"/>
          </a:p>
          <a:p>
            <a:pPr marL="452438" indent="-452438" eaLnBrk="1" hangingPunct="1">
              <a:defRPr/>
            </a:pPr>
            <a:r>
              <a:rPr lang="zh-CN" altLang="en-US" smtClean="0"/>
              <a:t>如果抛掷的异常对象在程序的调用链上没有给出捕获，则调用系统的</a:t>
            </a:r>
            <a:r>
              <a:rPr lang="en-US" altLang="zh-CN" smtClean="0"/>
              <a:t>terminate</a:t>
            </a:r>
            <a:r>
              <a:rPr lang="zh-CN" altLang="en-US" smtClean="0"/>
              <a:t>函数进行标准的异常处理。默认情况下，</a:t>
            </a:r>
            <a:r>
              <a:rPr lang="en-US" altLang="zh-CN" smtClean="0"/>
              <a:t>terminate</a:t>
            </a:r>
            <a:r>
              <a:rPr lang="zh-CN" altLang="en-US" smtClean="0"/>
              <a:t>函数将会去调用</a:t>
            </a:r>
            <a:r>
              <a:rPr lang="en-US" altLang="zh-CN" smtClean="0"/>
              <a:t>abort</a:t>
            </a:r>
            <a:r>
              <a:rPr lang="zh-CN" altLang="en-US" smtClean="0"/>
              <a:t>函数。</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a:xfrm>
            <a:off x="323850" y="4078288"/>
            <a:ext cx="8569325" cy="2663825"/>
          </a:xfrm>
          <a:solidFill>
            <a:schemeClr val="bg1"/>
          </a:solidFill>
        </p:spPr>
        <p:txBody>
          <a:bodyPr/>
          <a:lstStyle/>
          <a:p>
            <a:pPr marL="449263" indent="-449263" eaLnBrk="1" hangingPunct="1">
              <a:lnSpc>
                <a:spcPct val="80000"/>
              </a:lnSpc>
              <a:buFont typeface="Wingdings" pitchFamily="2" charset="2"/>
              <a:buNone/>
              <a:defRPr/>
            </a:pPr>
            <a:r>
              <a:rPr lang="en-GB" altLang="zh-CN" sz="2400" smtClean="0"/>
              <a:t>void h()</a:t>
            </a:r>
          </a:p>
          <a:p>
            <a:pPr marL="449263" indent="-449263" eaLnBrk="1" hangingPunct="1">
              <a:lnSpc>
                <a:spcPct val="80000"/>
              </a:lnSpc>
              <a:buFont typeface="Wingdings" pitchFamily="2" charset="2"/>
              <a:buNone/>
              <a:defRPr/>
            </a:pPr>
            <a:r>
              <a:rPr lang="en-GB" altLang="zh-CN" sz="2400" smtClean="0"/>
              <a:t>{	......</a:t>
            </a:r>
          </a:p>
          <a:p>
            <a:pPr marL="449263" indent="-449263" eaLnBrk="1" hangingPunct="1">
              <a:lnSpc>
                <a:spcPct val="80000"/>
              </a:lnSpc>
              <a:buFont typeface="Wingdings" pitchFamily="2" charset="2"/>
              <a:buNone/>
              <a:defRPr/>
            </a:pPr>
            <a:r>
              <a:rPr lang="en-GB" altLang="zh-CN" sz="2400" smtClean="0"/>
              <a:t>	... throw 1; //</a:t>
            </a:r>
            <a:r>
              <a:rPr lang="zh-CN" altLang="en-GB" sz="2400" smtClean="0"/>
              <a:t>由</a:t>
            </a:r>
            <a:r>
              <a:rPr lang="en-GB" altLang="zh-CN" sz="2400" smtClean="0"/>
              <a:t>g</a:t>
            </a:r>
            <a:r>
              <a:rPr lang="zh-CN" altLang="en-GB" sz="2400" smtClean="0"/>
              <a:t>捕获并处理</a:t>
            </a:r>
          </a:p>
          <a:p>
            <a:pPr marL="449263" indent="-449263" eaLnBrk="1" hangingPunct="1">
              <a:lnSpc>
                <a:spcPct val="80000"/>
              </a:lnSpc>
              <a:buFont typeface="Wingdings" pitchFamily="2" charset="2"/>
              <a:buNone/>
              <a:defRPr/>
            </a:pPr>
            <a:r>
              <a:rPr lang="zh-CN" altLang="en-GB" sz="2400" smtClean="0"/>
              <a:t>	</a:t>
            </a:r>
            <a:r>
              <a:rPr lang="en-GB" altLang="zh-CN" sz="2400" smtClean="0"/>
              <a:t>......</a:t>
            </a:r>
          </a:p>
          <a:p>
            <a:pPr marL="449263" indent="-449263" eaLnBrk="1" hangingPunct="1">
              <a:lnSpc>
                <a:spcPct val="80000"/>
              </a:lnSpc>
              <a:buFont typeface="Wingdings" pitchFamily="2" charset="2"/>
              <a:buNone/>
              <a:defRPr/>
            </a:pPr>
            <a:r>
              <a:rPr lang="en-GB" altLang="zh-CN" sz="2400" smtClean="0"/>
              <a:t>	... throw "abcd"; //</a:t>
            </a:r>
            <a:r>
              <a:rPr lang="zh-CN" altLang="en-GB" sz="2400" smtClean="0"/>
              <a:t>由</a:t>
            </a:r>
            <a:r>
              <a:rPr lang="en-GB" altLang="zh-CN" sz="2400" smtClean="0"/>
              <a:t>f</a:t>
            </a:r>
            <a:r>
              <a:rPr lang="zh-CN" altLang="en-GB" sz="2400" smtClean="0"/>
              <a:t>捕获并处理</a:t>
            </a:r>
          </a:p>
          <a:p>
            <a:pPr marL="449263" indent="-449263" eaLnBrk="1" hangingPunct="1">
              <a:lnSpc>
                <a:spcPct val="80000"/>
              </a:lnSpc>
              <a:buFont typeface="Wingdings" pitchFamily="2" charset="2"/>
              <a:buNone/>
              <a:defRPr/>
            </a:pPr>
            <a:r>
              <a:rPr lang="zh-CN" altLang="en-GB" sz="2400" smtClean="0"/>
              <a:t>	</a:t>
            </a:r>
            <a:r>
              <a:rPr lang="en-GB" altLang="zh-CN" sz="2400" smtClean="0"/>
              <a:t>......</a:t>
            </a:r>
          </a:p>
          <a:p>
            <a:pPr marL="449263" indent="-449263" eaLnBrk="1" hangingPunct="1">
              <a:lnSpc>
                <a:spcPct val="80000"/>
              </a:lnSpc>
              <a:buFont typeface="Wingdings" pitchFamily="2" charset="2"/>
              <a:buNone/>
              <a:defRPr/>
            </a:pPr>
            <a:r>
              <a:rPr lang="en-GB" altLang="zh-CN" sz="2400" smtClean="0"/>
              <a:t>}</a:t>
            </a:r>
          </a:p>
        </p:txBody>
      </p:sp>
      <p:sp>
        <p:nvSpPr>
          <p:cNvPr id="25603" name="Text Box 3"/>
          <p:cNvSpPr txBox="1">
            <a:spLocks noChangeArrowheads="1"/>
          </p:cNvSpPr>
          <p:nvPr/>
        </p:nvSpPr>
        <p:spPr bwMode="auto">
          <a:xfrm>
            <a:off x="5076825" y="115888"/>
            <a:ext cx="2757488" cy="3013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GB" altLang="zh-CN" sz="2400">
                <a:effectLst>
                  <a:outerShdw blurRad="38100" dist="38100" dir="2700000" algn="tl">
                    <a:srgbClr val="000000"/>
                  </a:outerShdw>
                </a:effectLst>
              </a:rPr>
              <a:t>void g()</a:t>
            </a:r>
          </a:p>
          <a:p>
            <a:pPr>
              <a:defRPr/>
            </a:pPr>
            <a:r>
              <a:rPr lang="en-GB" altLang="zh-CN" sz="2400">
                <a:effectLst>
                  <a:outerShdw blurRad="38100" dist="38100" dir="2700000" algn="tl">
                    <a:srgbClr val="000000"/>
                  </a:outerShdw>
                </a:effectLst>
              </a:rPr>
              <a:t>{ try</a:t>
            </a:r>
          </a:p>
          <a:p>
            <a:pPr>
              <a:defRPr/>
            </a:pPr>
            <a:r>
              <a:rPr lang="en-GB" altLang="zh-CN" sz="2400">
                <a:effectLst>
                  <a:outerShdw blurRad="38100" dist="38100" dir="2700000" algn="tl">
                    <a:srgbClr val="000000"/>
                  </a:outerShdw>
                </a:effectLst>
              </a:rPr>
              <a:t>  { h();</a:t>
            </a:r>
          </a:p>
          <a:p>
            <a:pPr>
              <a:defRPr/>
            </a:pPr>
            <a:r>
              <a:rPr lang="en-GB" altLang="zh-CN" sz="2400">
                <a:effectLst>
                  <a:outerShdw blurRad="38100" dist="38100" dir="2700000" algn="tl">
                    <a:srgbClr val="000000"/>
                  </a:outerShdw>
                </a:effectLst>
              </a:rPr>
              <a:t>  }</a:t>
            </a:r>
          </a:p>
          <a:p>
            <a:pPr>
              <a:defRPr/>
            </a:pPr>
            <a:r>
              <a:rPr lang="en-GB" altLang="zh-CN" sz="2400">
                <a:effectLst>
                  <a:outerShdw blurRad="38100" dist="38100" dir="2700000" algn="tl">
                    <a:srgbClr val="000000"/>
                  </a:outerShdw>
                </a:effectLst>
              </a:rPr>
              <a:t>  catch (int)</a:t>
            </a:r>
          </a:p>
          <a:p>
            <a:pPr>
              <a:defRPr/>
            </a:pPr>
            <a:r>
              <a:rPr lang="en-GB" altLang="zh-CN" sz="2400">
                <a:effectLst>
                  <a:outerShdw blurRad="38100" dist="38100" dir="2700000" algn="tl">
                    <a:srgbClr val="000000"/>
                  </a:outerShdw>
                </a:effectLst>
              </a:rPr>
              <a:t>  { ......</a:t>
            </a:r>
          </a:p>
          <a:p>
            <a:pPr>
              <a:defRPr/>
            </a:pPr>
            <a:r>
              <a:rPr lang="en-GB" altLang="zh-CN" sz="2400">
                <a:effectLst>
                  <a:outerShdw blurRad="38100" dist="38100" dir="2700000" algn="tl">
                    <a:srgbClr val="000000"/>
                  </a:outerShdw>
                </a:effectLst>
              </a:rPr>
              <a:t>  }</a:t>
            </a:r>
          </a:p>
          <a:p>
            <a:pPr>
              <a:defRPr/>
            </a:pPr>
            <a:r>
              <a:rPr lang="en-GB" altLang="zh-CN" sz="2400">
                <a:effectLst>
                  <a:outerShdw blurRad="38100" dist="38100" dir="2700000" algn="tl">
                    <a:srgbClr val="000000"/>
                  </a:outerShdw>
                </a:effectLst>
              </a:rPr>
              <a:t>}</a:t>
            </a:r>
          </a:p>
        </p:txBody>
      </p:sp>
      <p:sp>
        <p:nvSpPr>
          <p:cNvPr id="25604" name="Text Box 4"/>
          <p:cNvSpPr txBox="1">
            <a:spLocks noChangeArrowheads="1"/>
          </p:cNvSpPr>
          <p:nvPr/>
        </p:nvSpPr>
        <p:spPr bwMode="auto">
          <a:xfrm>
            <a:off x="323850" y="115888"/>
            <a:ext cx="3979863" cy="37766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GB" altLang="zh-CN" sz="2200">
                <a:effectLst>
                  <a:outerShdw blurRad="38100" dist="38100" dir="2700000" algn="tl">
                    <a:srgbClr val="000000"/>
                  </a:outerShdw>
                </a:effectLst>
              </a:rPr>
              <a:t>void f()</a:t>
            </a:r>
          </a:p>
          <a:p>
            <a:pPr>
              <a:defRPr/>
            </a:pPr>
            <a:r>
              <a:rPr lang="en-GB" altLang="zh-CN" sz="2200">
                <a:effectLst>
                  <a:outerShdw blurRad="38100" dist="38100" dir="2700000" algn="tl">
                    <a:srgbClr val="000000"/>
                  </a:outerShdw>
                </a:effectLst>
              </a:rPr>
              <a:t>{ try</a:t>
            </a:r>
          </a:p>
          <a:p>
            <a:pPr>
              <a:defRPr/>
            </a:pPr>
            <a:r>
              <a:rPr lang="en-GB" altLang="zh-CN" sz="2200">
                <a:effectLst>
                  <a:outerShdw blurRad="38100" dist="38100" dir="2700000" algn="tl">
                    <a:srgbClr val="000000"/>
                  </a:outerShdw>
                </a:effectLst>
              </a:rPr>
              <a:t>  { g();</a:t>
            </a:r>
          </a:p>
          <a:p>
            <a:pPr>
              <a:defRPr/>
            </a:pPr>
            <a:r>
              <a:rPr lang="en-GB" altLang="zh-CN" sz="2200">
                <a:effectLst>
                  <a:outerShdw blurRad="38100" dist="38100" dir="2700000" algn="tl">
                    <a:srgbClr val="000000"/>
                  </a:outerShdw>
                </a:effectLst>
              </a:rPr>
              <a:t>  }</a:t>
            </a:r>
          </a:p>
          <a:p>
            <a:pPr>
              <a:defRPr/>
            </a:pPr>
            <a:r>
              <a:rPr lang="en-GB" altLang="zh-CN" sz="2200">
                <a:effectLst>
                  <a:outerShdw blurRad="38100" dist="38100" dir="2700000" algn="tl">
                    <a:srgbClr val="000000"/>
                  </a:outerShdw>
                </a:effectLst>
              </a:rPr>
              <a:t>  catch (int)</a:t>
            </a:r>
          </a:p>
          <a:p>
            <a:pPr>
              <a:defRPr/>
            </a:pPr>
            <a:r>
              <a:rPr lang="en-GB" altLang="zh-CN" sz="2200">
                <a:effectLst>
                  <a:outerShdw blurRad="38100" dist="38100" dir="2700000" algn="tl">
                    <a:srgbClr val="000000"/>
                  </a:outerShdw>
                </a:effectLst>
              </a:rPr>
              <a:t>  {	......</a:t>
            </a:r>
          </a:p>
          <a:p>
            <a:pPr>
              <a:defRPr/>
            </a:pPr>
            <a:r>
              <a:rPr lang="en-GB" altLang="zh-CN" sz="2200">
                <a:effectLst>
                  <a:outerShdw blurRad="38100" dist="38100" dir="2700000" algn="tl">
                    <a:srgbClr val="000000"/>
                  </a:outerShdw>
                </a:effectLst>
              </a:rPr>
              <a:t>  }</a:t>
            </a:r>
          </a:p>
          <a:p>
            <a:pPr>
              <a:defRPr/>
            </a:pPr>
            <a:r>
              <a:rPr lang="en-GB" altLang="zh-CN" sz="2200">
                <a:effectLst>
                  <a:outerShdw blurRad="38100" dist="38100" dir="2700000" algn="tl">
                    <a:srgbClr val="000000"/>
                  </a:outerShdw>
                </a:effectLst>
              </a:rPr>
              <a:t>  catch (char *)</a:t>
            </a:r>
          </a:p>
          <a:p>
            <a:pPr>
              <a:defRPr/>
            </a:pPr>
            <a:r>
              <a:rPr lang="en-GB" altLang="zh-CN" sz="2200">
                <a:effectLst>
                  <a:outerShdw blurRad="38100" dist="38100" dir="2700000" algn="tl">
                    <a:srgbClr val="000000"/>
                  </a:outerShdw>
                </a:effectLst>
              </a:rPr>
              <a:t>  { ......</a:t>
            </a:r>
          </a:p>
          <a:p>
            <a:pPr>
              <a:defRPr/>
            </a:pPr>
            <a:r>
              <a:rPr lang="en-GB" altLang="zh-CN" sz="2200">
                <a:effectLst>
                  <a:outerShdw blurRad="38100" dist="38100" dir="2700000" algn="tl">
                    <a:srgbClr val="000000"/>
                  </a:outerShdw>
                </a:effectLst>
              </a:rPr>
              <a:t>  }</a:t>
            </a:r>
          </a:p>
          <a:p>
            <a:pPr>
              <a:defRPr/>
            </a:pPr>
            <a:r>
              <a:rPr lang="en-GB" altLang="zh-CN" sz="2200">
                <a:effectLst>
                  <a:outerShdw blurRad="38100" dist="38100" dir="2700000" algn="tl">
                    <a:srgbClr val="000000"/>
                  </a:outerShdw>
                </a:effectLst>
              </a:rPr>
              <a:t>}</a:t>
            </a:r>
            <a:r>
              <a:rPr lang="en-US" altLang="zh-CN" sz="2200">
                <a:effectLst>
                  <a:outerShdw blurRad="38100" dist="38100" dir="2700000" algn="tl">
                    <a:srgbClr val="000000"/>
                  </a:outerShdw>
                </a:effectLst>
              </a:rPr>
              <a:t> </a:t>
            </a:r>
            <a:endParaRPr lang="en-US" altLang="zh-CN" sz="22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15888"/>
            <a:ext cx="8229600" cy="919162"/>
          </a:xfrm>
        </p:spPr>
        <p:txBody>
          <a:bodyPr/>
          <a:lstStyle/>
          <a:p>
            <a:pPr eaLnBrk="1" hangingPunct="1">
              <a:defRPr/>
            </a:pPr>
            <a:r>
              <a:rPr lang="zh-CN" altLang="en-US" sz="4000" smtClean="0"/>
              <a:t>例：一种处理除数为</a:t>
            </a:r>
            <a:r>
              <a:rPr lang="en-US" altLang="zh-CN" sz="4000" smtClean="0"/>
              <a:t>0</a:t>
            </a:r>
            <a:r>
              <a:rPr lang="zh-CN" altLang="en-US" sz="4000" smtClean="0"/>
              <a:t>的异常错误</a:t>
            </a:r>
          </a:p>
        </p:txBody>
      </p:sp>
      <p:sp>
        <p:nvSpPr>
          <p:cNvPr id="28675" name="Rectangle 3"/>
          <p:cNvSpPr>
            <a:spLocks noGrp="1" noChangeArrowheads="1"/>
          </p:cNvSpPr>
          <p:nvPr>
            <p:ph idx="1"/>
          </p:nvPr>
        </p:nvSpPr>
        <p:spPr>
          <a:xfrm>
            <a:off x="457200" y="1341438"/>
            <a:ext cx="8229600" cy="5516562"/>
          </a:xfrm>
        </p:spPr>
        <p:txBody>
          <a:bodyPr/>
          <a:lstStyle/>
          <a:p>
            <a:pPr eaLnBrk="1" hangingPunct="1">
              <a:lnSpc>
                <a:spcPct val="80000"/>
              </a:lnSpc>
              <a:buFont typeface="Wingdings" pitchFamily="2" charset="2"/>
              <a:buNone/>
              <a:defRPr/>
            </a:pPr>
            <a:r>
              <a:rPr lang="en-US" altLang="zh-CN" sz="1600" smtClean="0"/>
              <a:t>#include &lt;iostream&gt;</a:t>
            </a:r>
          </a:p>
          <a:p>
            <a:pPr eaLnBrk="1" hangingPunct="1">
              <a:lnSpc>
                <a:spcPct val="80000"/>
              </a:lnSpc>
              <a:buFont typeface="Wingdings" pitchFamily="2" charset="2"/>
              <a:buNone/>
              <a:defRPr/>
            </a:pPr>
            <a:r>
              <a:rPr lang="en-US" altLang="zh-CN" sz="1600" smtClean="0"/>
              <a:t>using namespace std;</a:t>
            </a:r>
            <a:endParaRPr lang="fr-FR" altLang="zh-CN" sz="1600" smtClean="0"/>
          </a:p>
          <a:p>
            <a:pPr eaLnBrk="1" hangingPunct="1">
              <a:lnSpc>
                <a:spcPct val="80000"/>
              </a:lnSpc>
              <a:buFont typeface="Wingdings" pitchFamily="2" charset="2"/>
              <a:buNone/>
              <a:defRPr/>
            </a:pPr>
            <a:r>
              <a:rPr lang="fr-FR" altLang="zh-CN" sz="1600" smtClean="0"/>
              <a:t>int divide(int x, int y)</a:t>
            </a:r>
            <a:endParaRPr lang="en-GB" altLang="zh-CN" sz="1600" smtClean="0"/>
          </a:p>
          <a:p>
            <a:pPr eaLnBrk="1" hangingPunct="1">
              <a:lnSpc>
                <a:spcPct val="80000"/>
              </a:lnSpc>
              <a:buFont typeface="Wingdings" pitchFamily="2" charset="2"/>
              <a:buNone/>
              <a:defRPr/>
            </a:pPr>
            <a:r>
              <a:rPr lang="en-GB" altLang="zh-CN" sz="1600" smtClean="0"/>
              <a:t>{ if (y == 0) throw 0;</a:t>
            </a:r>
          </a:p>
          <a:p>
            <a:pPr eaLnBrk="1" hangingPunct="1">
              <a:lnSpc>
                <a:spcPct val="80000"/>
              </a:lnSpc>
              <a:buFont typeface="Wingdings" pitchFamily="2" charset="2"/>
              <a:buNone/>
              <a:defRPr/>
            </a:pPr>
            <a:r>
              <a:rPr lang="en-GB" altLang="zh-CN" sz="1600" smtClean="0"/>
              <a:t>  return x/y; </a:t>
            </a:r>
          </a:p>
          <a:p>
            <a:pPr eaLnBrk="1" hangingPunct="1">
              <a:lnSpc>
                <a:spcPct val="80000"/>
              </a:lnSpc>
              <a:buFont typeface="Wingdings" pitchFamily="2" charset="2"/>
              <a:buNone/>
              <a:defRPr/>
            </a:pPr>
            <a:r>
              <a:rPr lang="en-GB" altLang="zh-CN" sz="1600" smtClean="0"/>
              <a:t>}</a:t>
            </a:r>
          </a:p>
          <a:p>
            <a:pPr eaLnBrk="1" hangingPunct="1">
              <a:lnSpc>
                <a:spcPct val="80000"/>
              </a:lnSpc>
              <a:buFont typeface="Wingdings" pitchFamily="2" charset="2"/>
              <a:buNone/>
              <a:defRPr/>
            </a:pPr>
            <a:r>
              <a:rPr lang="en-GB" altLang="zh-CN" sz="1600" smtClean="0"/>
              <a:t>void f()</a:t>
            </a:r>
          </a:p>
          <a:p>
            <a:pPr eaLnBrk="1" hangingPunct="1">
              <a:lnSpc>
                <a:spcPct val="80000"/>
              </a:lnSpc>
              <a:buFont typeface="Wingdings" pitchFamily="2" charset="2"/>
              <a:buNone/>
              <a:defRPr/>
            </a:pPr>
            <a:r>
              <a:rPr lang="en-GB" altLang="zh-CN" sz="1600" smtClean="0"/>
              <a:t>{	int a,b;</a:t>
            </a:r>
          </a:p>
          <a:p>
            <a:pPr eaLnBrk="1" hangingPunct="1">
              <a:lnSpc>
                <a:spcPct val="80000"/>
              </a:lnSpc>
              <a:buFont typeface="Wingdings" pitchFamily="2" charset="2"/>
              <a:buNone/>
              <a:defRPr/>
            </a:pPr>
            <a:r>
              <a:rPr lang="en-GB" altLang="zh-CN" sz="1600" smtClean="0"/>
              <a:t>	try</a:t>
            </a:r>
          </a:p>
          <a:p>
            <a:pPr eaLnBrk="1" hangingPunct="1">
              <a:lnSpc>
                <a:spcPct val="80000"/>
              </a:lnSpc>
              <a:buFont typeface="Wingdings" pitchFamily="2" charset="2"/>
              <a:buNone/>
              <a:defRPr/>
            </a:pPr>
            <a:r>
              <a:rPr lang="en-GB" altLang="zh-CN" sz="1600" smtClean="0"/>
              <a:t>	{ 	cout &lt;&lt; "</a:t>
            </a:r>
            <a:r>
              <a:rPr lang="zh-CN" altLang="en-GB" sz="1600" smtClean="0"/>
              <a:t>请输入两个数：</a:t>
            </a:r>
            <a:r>
              <a:rPr lang="en-GB" altLang="zh-CN" sz="1600" smtClean="0"/>
              <a:t>";</a:t>
            </a:r>
          </a:p>
          <a:p>
            <a:pPr eaLnBrk="1" hangingPunct="1">
              <a:lnSpc>
                <a:spcPct val="80000"/>
              </a:lnSpc>
              <a:buFont typeface="Wingdings" pitchFamily="2" charset="2"/>
              <a:buNone/>
              <a:defRPr/>
            </a:pPr>
            <a:r>
              <a:rPr lang="en-GB" altLang="zh-CN" sz="1600" smtClean="0"/>
              <a:t>		cin &gt;&gt; a &gt;&gt; b;</a:t>
            </a:r>
          </a:p>
          <a:p>
            <a:pPr eaLnBrk="1" hangingPunct="1">
              <a:lnSpc>
                <a:spcPct val="80000"/>
              </a:lnSpc>
              <a:buFont typeface="Wingdings" pitchFamily="2" charset="2"/>
              <a:buNone/>
              <a:defRPr/>
            </a:pPr>
            <a:r>
              <a:rPr lang="en-GB" altLang="zh-CN" sz="1600" smtClean="0"/>
              <a:t>		int r=divide(a,b);</a:t>
            </a:r>
          </a:p>
          <a:p>
            <a:pPr eaLnBrk="1" hangingPunct="1">
              <a:lnSpc>
                <a:spcPct val="80000"/>
              </a:lnSpc>
              <a:buFont typeface="Wingdings" pitchFamily="2" charset="2"/>
              <a:buNone/>
              <a:defRPr/>
            </a:pPr>
            <a:r>
              <a:rPr lang="en-GB" altLang="zh-CN" sz="1600" smtClean="0"/>
              <a:t>		cout &lt;&lt; a &lt;&lt; "</a:t>
            </a:r>
            <a:r>
              <a:rPr lang="zh-CN" altLang="en-GB" sz="1600" smtClean="0"/>
              <a:t>除以</a:t>
            </a:r>
            <a:r>
              <a:rPr lang="en-GB" altLang="zh-CN" sz="1600" smtClean="0"/>
              <a:t>" &lt;&lt; b &lt;&lt; "</a:t>
            </a:r>
            <a:r>
              <a:rPr lang="zh-CN" altLang="en-GB" sz="1600" smtClean="0"/>
              <a:t>的商为：</a:t>
            </a:r>
            <a:r>
              <a:rPr lang="en-GB" altLang="zh-CN" sz="1600" smtClean="0"/>
              <a:t>" &lt;&lt; r &lt;&lt; endl;</a:t>
            </a:r>
          </a:p>
          <a:p>
            <a:pPr eaLnBrk="1" hangingPunct="1">
              <a:lnSpc>
                <a:spcPct val="80000"/>
              </a:lnSpc>
              <a:buFont typeface="Wingdings" pitchFamily="2" charset="2"/>
              <a:buNone/>
              <a:defRPr/>
            </a:pPr>
            <a:r>
              <a:rPr lang="en-GB" altLang="zh-CN" sz="1600" smtClean="0"/>
              <a:t>	}</a:t>
            </a:r>
          </a:p>
          <a:p>
            <a:pPr eaLnBrk="1" hangingPunct="1">
              <a:lnSpc>
                <a:spcPct val="80000"/>
              </a:lnSpc>
              <a:buFont typeface="Wingdings" pitchFamily="2" charset="2"/>
              <a:buNone/>
              <a:defRPr/>
            </a:pPr>
            <a:r>
              <a:rPr lang="en-GB" altLang="zh-CN" sz="1600" smtClean="0"/>
              <a:t>	catch(int)</a:t>
            </a:r>
          </a:p>
          <a:p>
            <a:pPr eaLnBrk="1" hangingPunct="1">
              <a:lnSpc>
                <a:spcPct val="80000"/>
              </a:lnSpc>
              <a:buFont typeface="Wingdings" pitchFamily="2" charset="2"/>
              <a:buNone/>
              <a:defRPr/>
            </a:pPr>
            <a:r>
              <a:rPr lang="en-GB" altLang="zh-CN" sz="1600" smtClean="0"/>
              <a:t>	{	cout &lt;&lt; "</a:t>
            </a:r>
            <a:r>
              <a:rPr lang="zh-CN" altLang="en-GB" sz="1600" smtClean="0"/>
              <a:t>除数不能为</a:t>
            </a:r>
            <a:r>
              <a:rPr lang="en-GB" altLang="zh-CN" sz="1600" smtClean="0"/>
              <a:t>0</a:t>
            </a:r>
            <a:r>
              <a:rPr lang="zh-CN" altLang="en-GB" sz="1600" smtClean="0"/>
              <a:t>，请重新输入两个数：</a:t>
            </a:r>
            <a:r>
              <a:rPr lang="en-GB" altLang="zh-CN" sz="1600" smtClean="0"/>
              <a:t>";</a:t>
            </a:r>
          </a:p>
          <a:p>
            <a:pPr eaLnBrk="1" hangingPunct="1">
              <a:lnSpc>
                <a:spcPct val="80000"/>
              </a:lnSpc>
              <a:buFont typeface="Wingdings" pitchFamily="2" charset="2"/>
              <a:buNone/>
              <a:defRPr/>
            </a:pPr>
            <a:r>
              <a:rPr lang="en-GB" altLang="zh-CN" sz="1600" smtClean="0"/>
              <a:t>		cin &gt;&gt; a &gt;&gt; b;</a:t>
            </a:r>
          </a:p>
          <a:p>
            <a:pPr eaLnBrk="1" hangingPunct="1">
              <a:lnSpc>
                <a:spcPct val="80000"/>
              </a:lnSpc>
              <a:buFont typeface="Wingdings" pitchFamily="2" charset="2"/>
              <a:buNone/>
              <a:defRPr/>
            </a:pPr>
            <a:r>
              <a:rPr lang="en-GB" altLang="zh-CN" sz="1600" smtClean="0"/>
              <a:t>		int r=divide(a,b);</a:t>
            </a:r>
          </a:p>
          <a:p>
            <a:pPr eaLnBrk="1" hangingPunct="1">
              <a:lnSpc>
                <a:spcPct val="80000"/>
              </a:lnSpc>
              <a:buFont typeface="Wingdings" pitchFamily="2" charset="2"/>
              <a:buNone/>
              <a:defRPr/>
            </a:pPr>
            <a:r>
              <a:rPr lang="en-GB" altLang="zh-CN" sz="1600" smtClean="0"/>
              <a:t>		cout &lt;&lt; a &lt;&lt; "</a:t>
            </a:r>
            <a:r>
              <a:rPr lang="zh-CN" altLang="en-GB" sz="1600" smtClean="0"/>
              <a:t>除以</a:t>
            </a:r>
            <a:r>
              <a:rPr lang="en-GB" altLang="zh-CN" sz="1600" smtClean="0"/>
              <a:t>" &lt;&lt; b &lt;&lt; "</a:t>
            </a:r>
            <a:r>
              <a:rPr lang="zh-CN" altLang="en-GB" sz="1600" smtClean="0"/>
              <a:t>的商为：</a:t>
            </a:r>
            <a:r>
              <a:rPr lang="en-GB" altLang="zh-CN" sz="1600" smtClean="0"/>
              <a:t>" &lt;&lt; r &lt;&lt; endl;</a:t>
            </a:r>
          </a:p>
          <a:p>
            <a:pPr eaLnBrk="1" hangingPunct="1">
              <a:lnSpc>
                <a:spcPct val="80000"/>
              </a:lnSpc>
              <a:buFont typeface="Wingdings" pitchFamily="2" charset="2"/>
              <a:buNone/>
              <a:defRPr/>
            </a:pPr>
            <a:r>
              <a:rPr lang="en-GB" altLang="zh-CN" sz="1600" smtClean="0"/>
              <a:t>	}</a:t>
            </a:r>
          </a:p>
          <a:p>
            <a:pPr eaLnBrk="1" hangingPunct="1">
              <a:lnSpc>
                <a:spcPct val="80000"/>
              </a:lnSpc>
              <a:buFont typeface="Wingdings" pitchFamily="2" charset="2"/>
              <a:buNone/>
              <a:defRPr/>
            </a:pPr>
            <a:r>
              <a:rPr lang="en-GB" altLang="zh-CN" sz="1600" smtClean="0"/>
              <a:t>}</a:t>
            </a:r>
            <a:r>
              <a:rPr lang="en-US" altLang="zh-CN" sz="1600" smtClean="0"/>
              <a:t>	</a:t>
            </a:r>
            <a:endParaRPr lang="en-GB" altLang="zh-CN" sz="16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endParaRPr lang="zh-CN" altLang="zh-CN" smtClean="0"/>
          </a:p>
        </p:txBody>
      </p:sp>
      <p:sp>
        <p:nvSpPr>
          <p:cNvPr id="29699" name="Rectangle 3"/>
          <p:cNvSpPr>
            <a:spLocks noGrp="1" noChangeArrowheads="1"/>
          </p:cNvSpPr>
          <p:nvPr>
            <p:ph idx="1"/>
          </p:nvPr>
        </p:nvSpPr>
        <p:spPr/>
        <p:txBody>
          <a:bodyPr/>
          <a:lstStyle/>
          <a:p>
            <a:pPr eaLnBrk="1" hangingPunct="1">
              <a:lnSpc>
                <a:spcPct val="90000"/>
              </a:lnSpc>
              <a:buFont typeface="Wingdings" pitchFamily="2" charset="2"/>
              <a:buNone/>
              <a:defRPr/>
            </a:pPr>
            <a:r>
              <a:rPr lang="en-GB" altLang="zh-CN" sz="2800" smtClean="0"/>
              <a:t>int main()</a:t>
            </a:r>
          </a:p>
          <a:p>
            <a:pPr eaLnBrk="1" hangingPunct="1">
              <a:lnSpc>
                <a:spcPct val="90000"/>
              </a:lnSpc>
              <a:buFont typeface="Wingdings" pitchFamily="2" charset="2"/>
              <a:buNone/>
              <a:defRPr/>
            </a:pPr>
            <a:r>
              <a:rPr lang="en-GB" altLang="zh-CN" sz="2800" smtClean="0"/>
              <a:t>{	try</a:t>
            </a:r>
          </a:p>
          <a:p>
            <a:pPr eaLnBrk="1" hangingPunct="1">
              <a:lnSpc>
                <a:spcPct val="90000"/>
              </a:lnSpc>
              <a:buFont typeface="Wingdings" pitchFamily="2" charset="2"/>
              <a:buNone/>
              <a:defRPr/>
            </a:pPr>
            <a:r>
              <a:rPr lang="en-GB" altLang="zh-CN" sz="2800" smtClean="0"/>
              <a:t>	{ f();</a:t>
            </a:r>
          </a:p>
          <a:p>
            <a:pPr eaLnBrk="1" hangingPunct="1">
              <a:lnSpc>
                <a:spcPct val="90000"/>
              </a:lnSpc>
              <a:buFont typeface="Wingdings" pitchFamily="2" charset="2"/>
              <a:buNone/>
              <a:defRPr/>
            </a:pPr>
            <a:r>
              <a:rPr lang="en-GB" altLang="zh-CN" sz="2800" smtClean="0"/>
              <a:t>	}</a:t>
            </a:r>
          </a:p>
          <a:p>
            <a:pPr eaLnBrk="1" hangingPunct="1">
              <a:lnSpc>
                <a:spcPct val="90000"/>
              </a:lnSpc>
              <a:buFont typeface="Wingdings" pitchFamily="2" charset="2"/>
              <a:buNone/>
              <a:defRPr/>
            </a:pPr>
            <a:r>
              <a:rPr lang="en-GB" altLang="zh-CN" sz="2800" smtClean="0"/>
              <a:t>	catch (int)</a:t>
            </a:r>
          </a:p>
          <a:p>
            <a:pPr eaLnBrk="1" hangingPunct="1">
              <a:lnSpc>
                <a:spcPct val="90000"/>
              </a:lnSpc>
              <a:buFont typeface="Wingdings" pitchFamily="2" charset="2"/>
              <a:buNone/>
              <a:defRPr/>
            </a:pPr>
            <a:r>
              <a:rPr lang="en-GB" altLang="zh-CN" sz="2800" smtClean="0"/>
              <a:t>	{	cout &lt;&lt; "</a:t>
            </a:r>
            <a:r>
              <a:rPr lang="zh-CN" altLang="en-GB" sz="2800" smtClean="0"/>
              <a:t>请重新运行本程序！</a:t>
            </a:r>
            <a:r>
              <a:rPr lang="en-GB" altLang="zh-CN" sz="2800" smtClean="0"/>
              <a:t>"&lt;&lt; endl;</a:t>
            </a:r>
          </a:p>
          <a:p>
            <a:pPr eaLnBrk="1" hangingPunct="1">
              <a:lnSpc>
                <a:spcPct val="90000"/>
              </a:lnSpc>
              <a:buFont typeface="Wingdings" pitchFamily="2" charset="2"/>
              <a:buNone/>
              <a:defRPr/>
            </a:pPr>
            <a:r>
              <a:rPr lang="en-GB" altLang="zh-CN" sz="2800" smtClean="0"/>
              <a:t>	}</a:t>
            </a:r>
          </a:p>
          <a:p>
            <a:pPr eaLnBrk="1" hangingPunct="1">
              <a:lnSpc>
                <a:spcPct val="90000"/>
              </a:lnSpc>
              <a:buFont typeface="Wingdings" pitchFamily="2" charset="2"/>
              <a:buNone/>
              <a:defRPr/>
            </a:pPr>
            <a:r>
              <a:rPr lang="en-GB" altLang="zh-CN" sz="2800" smtClean="0"/>
              <a:t>	return 0;</a:t>
            </a:r>
          </a:p>
          <a:p>
            <a:pPr eaLnBrk="1" hangingPunct="1">
              <a:lnSpc>
                <a:spcPct val="90000"/>
              </a:lnSpc>
              <a:buFont typeface="Wingdings" pitchFamily="2" charset="2"/>
              <a:buNone/>
              <a:defRPr/>
            </a:pPr>
            <a:r>
              <a:rPr lang="en-GB" altLang="zh-CN" sz="2800" smtClean="0"/>
              <a:t>} </a:t>
            </a:r>
            <a:endParaRPr lang="en-US" altLang="zh-CN" sz="2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zh-CN" altLang="en-US" smtClean="0"/>
              <a:t>主要内容</a:t>
            </a:r>
          </a:p>
        </p:txBody>
      </p:sp>
      <p:sp>
        <p:nvSpPr>
          <p:cNvPr id="26627" name="Rectangle 3"/>
          <p:cNvSpPr>
            <a:spLocks noGrp="1" noChangeArrowheads="1"/>
          </p:cNvSpPr>
          <p:nvPr>
            <p:ph idx="1"/>
          </p:nvPr>
        </p:nvSpPr>
        <p:spPr/>
        <p:txBody>
          <a:bodyPr/>
          <a:lstStyle/>
          <a:p>
            <a:pPr eaLnBrk="1" hangingPunct="1">
              <a:defRPr/>
            </a:pPr>
            <a:r>
              <a:rPr lang="zh-CN" altLang="en-US" smtClean="0"/>
              <a:t>异常的基本概念</a:t>
            </a:r>
          </a:p>
          <a:p>
            <a:pPr eaLnBrk="1" hangingPunct="1">
              <a:defRPr/>
            </a:pPr>
            <a:r>
              <a:rPr lang="en-US" altLang="zh-CN" smtClean="0"/>
              <a:t>C++</a:t>
            </a:r>
            <a:r>
              <a:rPr lang="zh-CN" altLang="en-US" smtClean="0"/>
              <a:t>的异常处理机制</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zh-CN" altLang="en-US" smtClean="0"/>
              <a:t>异常概述</a:t>
            </a:r>
          </a:p>
        </p:txBody>
      </p:sp>
      <p:sp>
        <p:nvSpPr>
          <p:cNvPr id="10243" name="Rectangle 3"/>
          <p:cNvSpPr>
            <a:spLocks noGrp="1" noChangeArrowheads="1"/>
          </p:cNvSpPr>
          <p:nvPr>
            <p:ph idx="1"/>
          </p:nvPr>
        </p:nvSpPr>
        <p:spPr>
          <a:xfrm>
            <a:off x="457200" y="1600200"/>
            <a:ext cx="8229600" cy="4852988"/>
          </a:xfrm>
        </p:spPr>
        <p:txBody>
          <a:bodyPr/>
          <a:lstStyle/>
          <a:p>
            <a:pPr eaLnBrk="1" hangingPunct="1">
              <a:lnSpc>
                <a:spcPct val="90000"/>
              </a:lnSpc>
              <a:buFont typeface="Wingdings" pitchFamily="2" charset="2"/>
              <a:buNone/>
              <a:defRPr/>
            </a:pPr>
            <a:r>
              <a:rPr lang="zh-CN" altLang="en-GB" smtClean="0"/>
              <a:t>程序的错误通常包括：</a:t>
            </a:r>
          </a:p>
          <a:p>
            <a:pPr eaLnBrk="1" hangingPunct="1">
              <a:lnSpc>
                <a:spcPct val="90000"/>
              </a:lnSpc>
              <a:buFont typeface="Wingdings" pitchFamily="2" charset="2"/>
              <a:buNone/>
              <a:defRPr/>
            </a:pPr>
            <a:endParaRPr lang="zh-CN" altLang="en-GB" sz="2800" smtClean="0"/>
          </a:p>
          <a:p>
            <a:pPr eaLnBrk="1" hangingPunct="1">
              <a:lnSpc>
                <a:spcPct val="90000"/>
              </a:lnSpc>
              <a:defRPr/>
            </a:pPr>
            <a:r>
              <a:rPr lang="zh-CN" altLang="en-GB" sz="2800" smtClean="0">
                <a:solidFill>
                  <a:schemeClr val="folHlink"/>
                </a:solidFill>
              </a:rPr>
              <a:t>语法错误</a:t>
            </a:r>
            <a:r>
              <a:rPr lang="zh-CN" altLang="en-GB" sz="2800" smtClean="0"/>
              <a:t>。指程序的书写不符合语言的语法规则。这类错误可由编译程序发现。</a:t>
            </a:r>
          </a:p>
          <a:p>
            <a:pPr eaLnBrk="1" hangingPunct="1">
              <a:lnSpc>
                <a:spcPct val="90000"/>
              </a:lnSpc>
              <a:defRPr/>
            </a:pPr>
            <a:r>
              <a:rPr lang="zh-CN" altLang="en-GB" sz="2800" smtClean="0">
                <a:solidFill>
                  <a:schemeClr val="folHlink"/>
                </a:solidFill>
              </a:rPr>
              <a:t>逻辑错误</a:t>
            </a:r>
            <a:r>
              <a:rPr lang="zh-CN" altLang="en-GB" sz="2800" smtClean="0"/>
              <a:t>（或</a:t>
            </a:r>
            <a:r>
              <a:rPr lang="zh-CN" altLang="en-GB" sz="2800" smtClean="0">
                <a:solidFill>
                  <a:schemeClr val="folHlink"/>
                </a:solidFill>
              </a:rPr>
              <a:t>语义错误</a:t>
            </a:r>
            <a:r>
              <a:rPr lang="zh-CN" altLang="en-GB" sz="2800" smtClean="0"/>
              <a:t>）。指程序设计不当造成程序没有完成预期的功能。这类错误通过测试发现。</a:t>
            </a:r>
          </a:p>
          <a:p>
            <a:pPr eaLnBrk="1" hangingPunct="1">
              <a:lnSpc>
                <a:spcPct val="90000"/>
              </a:lnSpc>
              <a:defRPr/>
            </a:pPr>
            <a:r>
              <a:rPr lang="zh-CN" altLang="en-GB" sz="2800" smtClean="0">
                <a:solidFill>
                  <a:schemeClr val="folHlink"/>
                </a:solidFill>
              </a:rPr>
              <a:t>运行异常</a:t>
            </a:r>
            <a:r>
              <a:rPr lang="zh-CN" altLang="en-GB" sz="2800" smtClean="0"/>
              <a:t>。指程序设计对程序运行环境考虑不周全而造成的程序在运行中异常终止，如：内存空间不足、打开不存在的文件进行读操作、程序执行了除以</a:t>
            </a:r>
            <a:r>
              <a:rPr lang="en-GB" altLang="zh-CN" sz="2800" smtClean="0"/>
              <a:t>0</a:t>
            </a:r>
            <a:r>
              <a:rPr lang="zh-CN" altLang="en-GB" sz="2800" smtClean="0"/>
              <a:t>的指令等等。</a:t>
            </a:r>
            <a:r>
              <a:rPr lang="zh-CN" altLang="en-US" sz="280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a:xfrm>
            <a:off x="457200" y="549275"/>
            <a:ext cx="8229600" cy="6119813"/>
          </a:xfrm>
        </p:spPr>
        <p:txBody>
          <a:bodyPr/>
          <a:lstStyle/>
          <a:p>
            <a:pPr eaLnBrk="1" hangingPunct="1">
              <a:defRPr/>
            </a:pPr>
            <a:r>
              <a:rPr lang="zh-CN" altLang="en-US" smtClean="0"/>
              <a:t>例如：</a:t>
            </a:r>
          </a:p>
          <a:p>
            <a:pPr eaLnBrk="1" hangingPunct="1">
              <a:buFont typeface="Wingdings" pitchFamily="2" charset="2"/>
              <a:buNone/>
              <a:defRPr/>
            </a:pPr>
            <a:r>
              <a:rPr lang="en-GB" altLang="zh-CN" smtClean="0"/>
              <a:t>void f(char *filename)</a:t>
            </a:r>
          </a:p>
          <a:p>
            <a:pPr eaLnBrk="1" hangingPunct="1">
              <a:buFont typeface="Wingdings" pitchFamily="2" charset="2"/>
              <a:buNone/>
              <a:defRPr/>
            </a:pPr>
            <a:r>
              <a:rPr lang="en-GB" altLang="zh-CN" smtClean="0"/>
              <a:t>{	ifstream file(filename);</a:t>
            </a:r>
          </a:p>
          <a:p>
            <a:pPr eaLnBrk="1" hangingPunct="1">
              <a:buFont typeface="Wingdings" pitchFamily="2" charset="2"/>
              <a:buNone/>
              <a:defRPr/>
            </a:pPr>
            <a:r>
              <a:rPr lang="en-GB" altLang="zh-CN" smtClean="0"/>
              <a:t>	int x;</a:t>
            </a:r>
          </a:p>
          <a:p>
            <a:pPr eaLnBrk="1" hangingPunct="1">
              <a:buFont typeface="Wingdings" pitchFamily="2" charset="2"/>
              <a:buNone/>
              <a:defRPr/>
            </a:pPr>
            <a:r>
              <a:rPr lang="en-GB" altLang="zh-CN" smtClean="0"/>
              <a:t>	file &gt;&gt; x; //</a:t>
            </a:r>
            <a:r>
              <a:rPr lang="zh-CN" altLang="en-GB" smtClean="0"/>
              <a:t>如果</a:t>
            </a:r>
            <a:r>
              <a:rPr lang="en-GB" altLang="zh-CN" smtClean="0"/>
              <a:t>filename</a:t>
            </a:r>
            <a:r>
              <a:rPr lang="zh-CN" altLang="en-GB" smtClean="0"/>
              <a:t>指定的文件不</a:t>
            </a:r>
          </a:p>
          <a:p>
            <a:pPr eaLnBrk="1" hangingPunct="1">
              <a:buFont typeface="Wingdings" pitchFamily="2" charset="2"/>
              <a:buNone/>
              <a:defRPr/>
            </a:pPr>
            <a:r>
              <a:rPr lang="zh-CN" altLang="en-GB" smtClean="0"/>
              <a:t>			    </a:t>
            </a:r>
            <a:r>
              <a:rPr lang="en-GB" altLang="zh-CN" smtClean="0"/>
              <a:t>//</a:t>
            </a:r>
            <a:r>
              <a:rPr lang="zh-CN" altLang="en-GB" smtClean="0"/>
              <a:t>存在，将会出现运行异常</a:t>
            </a:r>
            <a:r>
              <a:rPr lang="en-GB" altLang="zh-CN" smtClean="0"/>
              <a:t>!</a:t>
            </a:r>
            <a:endParaRPr lang="zh-CN" altLang="en-GB" smtClean="0"/>
          </a:p>
          <a:p>
            <a:pPr eaLnBrk="1" hangingPunct="1">
              <a:buFont typeface="Wingdings" pitchFamily="2" charset="2"/>
              <a:buNone/>
              <a:defRPr/>
            </a:pPr>
            <a:r>
              <a:rPr lang="zh-CN" altLang="en-GB" smtClean="0"/>
              <a:t>	</a:t>
            </a:r>
            <a:r>
              <a:rPr lang="en-GB" altLang="zh-CN" smtClean="0"/>
              <a:t>......</a:t>
            </a:r>
          </a:p>
          <a:p>
            <a:pPr eaLnBrk="1" hangingPunct="1">
              <a:buFont typeface="Wingdings" pitchFamily="2" charset="2"/>
              <a:buNone/>
              <a:defRPr/>
            </a:pPr>
            <a:r>
              <a:rPr lang="en-GB" altLang="zh-CN"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457200" y="765175"/>
            <a:ext cx="8229600" cy="5365750"/>
          </a:xfrm>
        </p:spPr>
        <p:txBody>
          <a:bodyPr/>
          <a:lstStyle/>
          <a:p>
            <a:pPr eaLnBrk="1" hangingPunct="1">
              <a:defRPr/>
            </a:pPr>
            <a:r>
              <a:rPr lang="zh-CN" altLang="en-GB" sz="2800" smtClean="0"/>
              <a:t>在程序运行环境正常的情况下，导致运行异常的错误是不会出现的。</a:t>
            </a:r>
          </a:p>
          <a:p>
            <a:pPr eaLnBrk="1" hangingPunct="1">
              <a:buFont typeface="Wingdings" pitchFamily="2" charset="2"/>
              <a:buNone/>
              <a:defRPr/>
            </a:pPr>
            <a:endParaRPr lang="zh-CN" altLang="en-GB" sz="2800" smtClean="0"/>
          </a:p>
          <a:p>
            <a:pPr eaLnBrk="1" hangingPunct="1">
              <a:defRPr/>
            </a:pPr>
            <a:r>
              <a:rPr lang="zh-CN" altLang="en-GB" sz="2800" smtClean="0"/>
              <a:t>程序异常错误往往是由于程序设计者对程序运行环境的一些特殊情况考虑不足所造成的。</a:t>
            </a:r>
          </a:p>
          <a:p>
            <a:pPr eaLnBrk="1" hangingPunct="1">
              <a:buFont typeface="Wingdings" pitchFamily="2" charset="2"/>
              <a:buNone/>
              <a:defRPr/>
            </a:pPr>
            <a:r>
              <a:rPr lang="zh-CN" altLang="en-US" sz="2800" smtClean="0"/>
              <a:t> </a:t>
            </a:r>
          </a:p>
          <a:p>
            <a:pPr eaLnBrk="1" hangingPunct="1">
              <a:defRPr/>
            </a:pPr>
            <a:r>
              <a:rPr lang="zh-CN" altLang="en-GB" sz="2800" smtClean="0"/>
              <a:t>导致程序运行异常的情况是</a:t>
            </a:r>
            <a:r>
              <a:rPr lang="zh-CN" altLang="en-GB" sz="2800" smtClean="0">
                <a:solidFill>
                  <a:schemeClr val="folHlink"/>
                </a:solidFill>
              </a:rPr>
              <a:t>可以预料</a:t>
            </a:r>
            <a:r>
              <a:rPr lang="zh-CN" altLang="en-GB" sz="2800" smtClean="0"/>
              <a:t>的，</a:t>
            </a:r>
            <a:r>
              <a:rPr lang="zh-CN" altLang="en-US" sz="2800" smtClean="0"/>
              <a:t>但它是</a:t>
            </a:r>
            <a:r>
              <a:rPr lang="zh-CN" altLang="en-US" sz="2800" smtClean="0">
                <a:solidFill>
                  <a:schemeClr val="folHlink"/>
                </a:solidFill>
              </a:rPr>
              <a:t>无法避免</a:t>
            </a:r>
            <a:r>
              <a:rPr lang="zh-CN" altLang="en-US" sz="2800" smtClean="0"/>
              <a:t>的。</a:t>
            </a:r>
          </a:p>
          <a:p>
            <a:pPr eaLnBrk="1" hangingPunct="1">
              <a:defRPr/>
            </a:pPr>
            <a:endParaRPr lang="zh-CN" altLang="en-US" sz="2800" smtClean="0"/>
          </a:p>
          <a:p>
            <a:pPr eaLnBrk="1" hangingPunct="1">
              <a:defRPr/>
            </a:pPr>
            <a:r>
              <a:rPr lang="zh-CN" altLang="en-GB" sz="2800" smtClean="0"/>
              <a:t>为了保证程序的</a:t>
            </a:r>
            <a:r>
              <a:rPr lang="zh-CN" altLang="en-GB" sz="2800" smtClean="0">
                <a:solidFill>
                  <a:schemeClr val="folHlink"/>
                </a:solidFill>
              </a:rPr>
              <a:t>鲁棒性</a:t>
            </a:r>
            <a:r>
              <a:rPr lang="zh-CN" altLang="en-GB" sz="2800" smtClean="0"/>
              <a:t>，必须在程序中对可能的异常进行预见性处理。</a:t>
            </a:r>
            <a:r>
              <a:rPr lang="zh-CN" altLang="en-US" sz="280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zh-CN" altLang="en-US" smtClean="0"/>
              <a:t>处理异常的策略</a:t>
            </a:r>
          </a:p>
        </p:txBody>
      </p:sp>
      <p:sp>
        <p:nvSpPr>
          <p:cNvPr id="12291" name="Rectangle 3"/>
          <p:cNvSpPr>
            <a:spLocks noGrp="1" noChangeArrowheads="1"/>
          </p:cNvSpPr>
          <p:nvPr>
            <p:ph idx="1"/>
          </p:nvPr>
        </p:nvSpPr>
        <p:spPr>
          <a:xfrm>
            <a:off x="457200" y="1600200"/>
            <a:ext cx="8229600" cy="4781550"/>
          </a:xfrm>
        </p:spPr>
        <p:txBody>
          <a:bodyPr>
            <a:normAutofit/>
          </a:bodyPr>
          <a:lstStyle/>
          <a:p>
            <a:pPr eaLnBrk="1" hangingPunct="1">
              <a:defRPr/>
            </a:pPr>
            <a:r>
              <a:rPr lang="zh-CN" altLang="en-US" smtClean="0"/>
              <a:t>就地处理（在发现错误的地方处理异常）</a:t>
            </a:r>
          </a:p>
          <a:p>
            <a:pPr lvl="1" eaLnBrk="1" hangingPunct="1">
              <a:defRPr/>
            </a:pPr>
            <a:r>
              <a:rPr lang="zh-CN" altLang="en-US" smtClean="0"/>
              <a:t>调用</a:t>
            </a:r>
            <a:r>
              <a:rPr lang="en-GB" altLang="zh-CN" smtClean="0"/>
              <a:t>C++</a:t>
            </a:r>
            <a:r>
              <a:rPr lang="zh-CN" altLang="en-GB" smtClean="0"/>
              <a:t>标准库中的函数</a:t>
            </a:r>
            <a:r>
              <a:rPr lang="en-GB" altLang="zh-CN" smtClean="0"/>
              <a:t>exit</a:t>
            </a:r>
            <a:r>
              <a:rPr lang="zh-CN" altLang="en-GB" smtClean="0"/>
              <a:t>或</a:t>
            </a:r>
            <a:r>
              <a:rPr lang="en-GB" altLang="zh-CN" smtClean="0"/>
              <a:t>abort</a:t>
            </a:r>
            <a:r>
              <a:rPr lang="zh-CN" altLang="en-GB" smtClean="0"/>
              <a:t>终止程序执行（在</a:t>
            </a:r>
            <a:r>
              <a:rPr lang="en-GB" altLang="zh-CN" smtClean="0"/>
              <a:t>cstdlib</a:t>
            </a:r>
            <a:r>
              <a:rPr lang="zh-CN" altLang="en-GB" smtClean="0"/>
              <a:t>或</a:t>
            </a:r>
            <a:r>
              <a:rPr lang="en-GB" altLang="zh-CN" smtClean="0"/>
              <a:t>stdlib.h</a:t>
            </a:r>
            <a:r>
              <a:rPr lang="zh-CN" altLang="en-GB" smtClean="0"/>
              <a:t>中声明）</a:t>
            </a:r>
            <a:endParaRPr lang="en-US" altLang="zh-CN" smtClean="0"/>
          </a:p>
          <a:p>
            <a:pPr lvl="2" eaLnBrk="1" hangingPunct="1">
              <a:defRPr/>
            </a:pPr>
            <a:r>
              <a:rPr lang="en-US" altLang="zh-CN" smtClean="0"/>
              <a:t>abort</a:t>
            </a:r>
            <a:r>
              <a:rPr lang="zh-CN" altLang="en-US" smtClean="0"/>
              <a:t>立即终止程序的执行，不作任何的善后处理工作；</a:t>
            </a:r>
            <a:endParaRPr lang="en-US" altLang="zh-CN" smtClean="0"/>
          </a:p>
          <a:p>
            <a:pPr lvl="2" eaLnBrk="1" hangingPunct="1">
              <a:defRPr/>
            </a:pPr>
            <a:r>
              <a:rPr lang="en-US" altLang="zh-CN" smtClean="0"/>
              <a:t>exit</a:t>
            </a:r>
            <a:r>
              <a:rPr lang="zh-CN" altLang="en-US" smtClean="0"/>
              <a:t>在终止程序的运行前，会做关闭被程序打开的文件、调用全局对象和</a:t>
            </a:r>
            <a:r>
              <a:rPr lang="en-US" altLang="zh-CN" smtClean="0"/>
              <a:t>static</a:t>
            </a:r>
            <a:r>
              <a:rPr lang="zh-CN" altLang="en-US" smtClean="0"/>
              <a:t>存储类的局部对象的析构函数（</a:t>
            </a:r>
            <a:r>
              <a:rPr lang="zh-CN" altLang="en-US" smtClean="0">
                <a:solidFill>
                  <a:srgbClr val="FFC000"/>
                </a:solidFill>
              </a:rPr>
              <a:t>注意</a:t>
            </a:r>
            <a:r>
              <a:rPr lang="zh-CN" altLang="en-US" smtClean="0"/>
              <a:t>：</a:t>
            </a:r>
            <a:r>
              <a:rPr lang="zh-CN" altLang="en-US" smtClean="0">
                <a:solidFill>
                  <a:srgbClr val="FFC000"/>
                </a:solidFill>
              </a:rPr>
              <a:t>不要在这些对象的析构函数中调用</a:t>
            </a:r>
            <a:r>
              <a:rPr lang="en-US" altLang="zh-CN" smtClean="0">
                <a:solidFill>
                  <a:srgbClr val="FFC000"/>
                </a:solidFill>
              </a:rPr>
              <a:t>exit</a:t>
            </a:r>
            <a:r>
              <a:rPr lang="zh-CN" altLang="en-US" smtClean="0"/>
              <a:t>）等工作。</a:t>
            </a:r>
            <a:endParaRPr lang="en-GB" altLang="zh-CN" smtClean="0"/>
          </a:p>
          <a:p>
            <a:pPr lvl="1" eaLnBrk="1" hangingPunct="1">
              <a:defRPr/>
            </a:pPr>
            <a:r>
              <a:rPr lang="zh-CN" altLang="en-US" smtClean="0"/>
              <a:t>根据不同的情况给出不同的处理。</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mtClean="0"/>
          </a:p>
        </p:txBody>
      </p:sp>
      <p:sp>
        <p:nvSpPr>
          <p:cNvPr id="3" name="内容占位符 2"/>
          <p:cNvSpPr>
            <a:spLocks noGrp="1"/>
          </p:cNvSpPr>
          <p:nvPr>
            <p:ph idx="1"/>
          </p:nvPr>
        </p:nvSpPr>
        <p:spPr/>
        <p:txBody>
          <a:bodyPr/>
          <a:lstStyle/>
          <a:p>
            <a:pPr eaLnBrk="1" hangingPunct="1">
              <a:defRPr/>
            </a:pPr>
            <a:r>
              <a:rPr lang="zh-CN" altLang="en-US" smtClean="0"/>
              <a:t>异地处理（在非异常发现地处理异常）</a:t>
            </a:r>
          </a:p>
          <a:p>
            <a:pPr lvl="1" eaLnBrk="1" hangingPunct="1">
              <a:defRPr/>
            </a:pPr>
            <a:r>
              <a:rPr lang="zh-CN" altLang="en-US" smtClean="0"/>
              <a:t>通过函数的返回值或指针</a:t>
            </a:r>
            <a:r>
              <a:rPr lang="en-US" altLang="zh-CN" smtClean="0"/>
              <a:t>/</a:t>
            </a:r>
            <a:r>
              <a:rPr lang="zh-CN" altLang="en-US" smtClean="0"/>
              <a:t>引用类型的参数把异常情况通知函数的调用者，由调用者处理。</a:t>
            </a:r>
            <a:endParaRPr lang="en-US" altLang="zh-CN" smtClean="0"/>
          </a:p>
          <a:p>
            <a:pPr lvl="2" eaLnBrk="1" hangingPunct="1">
              <a:defRPr/>
            </a:pPr>
            <a:r>
              <a:rPr lang="zh-CN" altLang="en-US" smtClean="0">
                <a:solidFill>
                  <a:srgbClr val="FFC000"/>
                </a:solidFill>
              </a:rPr>
              <a:t>程序的可读性差！</a:t>
            </a:r>
          </a:p>
          <a:p>
            <a:pPr lvl="2" eaLnBrk="1" hangingPunct="1">
              <a:defRPr/>
            </a:pPr>
            <a:r>
              <a:rPr lang="zh-CN" altLang="en-US" smtClean="0"/>
              <a:t>程序的正常处理与异常处理混杂在一起</a:t>
            </a:r>
          </a:p>
          <a:p>
            <a:pPr lvl="1" eaLnBrk="1" hangingPunct="1">
              <a:defRPr/>
            </a:pPr>
            <a:r>
              <a:rPr lang="zh-CN" altLang="en-US" smtClean="0"/>
              <a:t>通过语言提供的结构化异常处理机制进行处理。</a:t>
            </a:r>
          </a:p>
          <a:p>
            <a:pPr eaLnBrk="1" hangingPunct="1">
              <a:defRPr/>
            </a:pPr>
            <a:endParaRPr lang="zh-CN"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altLang="zh-CN" smtClean="0"/>
              <a:t>C++</a:t>
            </a:r>
            <a:r>
              <a:rPr lang="zh-CN" altLang="en-US" smtClean="0"/>
              <a:t>异常处理机制</a:t>
            </a:r>
          </a:p>
        </p:txBody>
      </p:sp>
      <p:sp>
        <p:nvSpPr>
          <p:cNvPr id="15363" name="Rectangle 3"/>
          <p:cNvSpPr>
            <a:spLocks noGrp="1" noChangeArrowheads="1"/>
          </p:cNvSpPr>
          <p:nvPr>
            <p:ph idx="1"/>
          </p:nvPr>
        </p:nvSpPr>
        <p:spPr>
          <a:xfrm>
            <a:off x="457200" y="1600200"/>
            <a:ext cx="8229600" cy="5068888"/>
          </a:xfrm>
        </p:spPr>
        <p:txBody>
          <a:bodyPr/>
          <a:lstStyle/>
          <a:p>
            <a:pPr marL="363538" indent="-363538" eaLnBrk="1" hangingPunct="1">
              <a:defRPr/>
            </a:pPr>
            <a:r>
              <a:rPr lang="zh-CN" altLang="en-GB" smtClean="0"/>
              <a:t>把有可能</a:t>
            </a:r>
            <a:r>
              <a:rPr lang="zh-CN" altLang="en-US" smtClean="0">
                <a:solidFill>
                  <a:srgbClr val="FFC000"/>
                </a:solidFill>
              </a:rPr>
              <a:t>遭遇</a:t>
            </a:r>
            <a:r>
              <a:rPr lang="zh-CN" altLang="en-GB" smtClean="0"/>
              <a:t>异常的一系列操作（语句或函数调用）构成一个</a:t>
            </a:r>
            <a:r>
              <a:rPr lang="en-GB" altLang="zh-CN" smtClean="0"/>
              <a:t>try</a:t>
            </a:r>
            <a:r>
              <a:rPr lang="zh-CN" altLang="en-GB" smtClean="0"/>
              <a:t>语句块。</a:t>
            </a:r>
          </a:p>
          <a:p>
            <a:pPr marL="363538" indent="-363538" eaLnBrk="1" hangingPunct="1">
              <a:buFont typeface="Wingdings" pitchFamily="2" charset="2"/>
              <a:buNone/>
              <a:defRPr/>
            </a:pPr>
            <a:endParaRPr lang="zh-CN" altLang="en-GB" smtClean="0"/>
          </a:p>
          <a:p>
            <a:pPr marL="363538" indent="-363538" eaLnBrk="1" hangingPunct="1">
              <a:defRPr/>
            </a:pPr>
            <a:r>
              <a:rPr lang="zh-CN" altLang="en-GB" smtClean="0"/>
              <a:t>如果</a:t>
            </a:r>
            <a:r>
              <a:rPr lang="en-GB" altLang="zh-CN" smtClean="0"/>
              <a:t>try</a:t>
            </a:r>
            <a:r>
              <a:rPr lang="zh-CN" altLang="en-GB" smtClean="0"/>
              <a:t>语句块中的某个操作在执行中发现了异常，则通过执行一个</a:t>
            </a:r>
            <a:r>
              <a:rPr lang="en-GB" altLang="zh-CN" smtClean="0"/>
              <a:t>throw</a:t>
            </a:r>
            <a:r>
              <a:rPr lang="zh-CN" altLang="en-GB" smtClean="0"/>
              <a:t>语句抛掷（产生）一个异常对象。</a:t>
            </a:r>
          </a:p>
          <a:p>
            <a:pPr marL="363538" indent="-363538" eaLnBrk="1" hangingPunct="1">
              <a:buFont typeface="Wingdings" pitchFamily="2" charset="2"/>
              <a:buNone/>
              <a:defRPr/>
            </a:pPr>
            <a:endParaRPr lang="zh-CN" altLang="en-GB" smtClean="0"/>
          </a:p>
          <a:p>
            <a:pPr marL="363538" indent="-363538" eaLnBrk="1" hangingPunct="1">
              <a:defRPr/>
            </a:pPr>
            <a:r>
              <a:rPr lang="zh-CN" altLang="en-GB" smtClean="0"/>
              <a:t>抛掷的异常对象将由能够处理这个异常的地方通过</a:t>
            </a:r>
            <a:r>
              <a:rPr lang="en-GB" altLang="zh-CN" smtClean="0"/>
              <a:t>catch</a:t>
            </a:r>
            <a:r>
              <a:rPr lang="zh-CN" altLang="en-GB" smtClean="0"/>
              <a:t>语句块来捕获并处理之。</a:t>
            </a:r>
            <a:r>
              <a:rPr lang="zh-CN" altLang="en-US"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15888"/>
            <a:ext cx="8229600" cy="868362"/>
          </a:xfrm>
        </p:spPr>
        <p:txBody>
          <a:bodyPr/>
          <a:lstStyle/>
          <a:p>
            <a:pPr eaLnBrk="1" hangingPunct="1">
              <a:defRPr/>
            </a:pPr>
            <a:r>
              <a:rPr lang="en-US" altLang="zh-CN" smtClean="0"/>
              <a:t>try</a:t>
            </a:r>
            <a:r>
              <a:rPr lang="zh-CN" altLang="en-US" smtClean="0"/>
              <a:t>语句</a:t>
            </a:r>
          </a:p>
        </p:txBody>
      </p:sp>
      <p:sp>
        <p:nvSpPr>
          <p:cNvPr id="16387" name="Rectangle 3"/>
          <p:cNvSpPr>
            <a:spLocks noGrp="1" noChangeArrowheads="1"/>
          </p:cNvSpPr>
          <p:nvPr>
            <p:ph idx="1"/>
          </p:nvPr>
        </p:nvSpPr>
        <p:spPr>
          <a:xfrm>
            <a:off x="457200" y="1196975"/>
            <a:ext cx="8229600" cy="5661025"/>
          </a:xfrm>
        </p:spPr>
        <p:txBody>
          <a:bodyPr/>
          <a:lstStyle/>
          <a:p>
            <a:pPr marL="365125" indent="-365125" eaLnBrk="1" hangingPunct="1">
              <a:lnSpc>
                <a:spcPct val="90000"/>
              </a:lnSpc>
              <a:defRPr/>
            </a:pPr>
            <a:r>
              <a:rPr lang="en-GB" altLang="zh-CN" sz="2800" smtClean="0"/>
              <a:t>try</a:t>
            </a:r>
            <a:r>
              <a:rPr lang="zh-CN" altLang="en-GB" sz="2800" smtClean="0"/>
              <a:t>语句块的作用是启动异常处理机制。其格式为：</a:t>
            </a:r>
          </a:p>
          <a:p>
            <a:pPr marL="365125" indent="-365125" eaLnBrk="1" hangingPunct="1">
              <a:lnSpc>
                <a:spcPct val="90000"/>
              </a:lnSpc>
              <a:buFont typeface="Wingdings" pitchFamily="2" charset="2"/>
              <a:buNone/>
              <a:defRPr/>
            </a:pPr>
            <a:endParaRPr lang="zh-CN" altLang="en-GB" sz="2800" smtClean="0"/>
          </a:p>
          <a:p>
            <a:pPr marL="915988" lvl="1" eaLnBrk="1" hangingPunct="1">
              <a:lnSpc>
                <a:spcPct val="90000"/>
              </a:lnSpc>
              <a:buFontTx/>
              <a:buNone/>
              <a:defRPr/>
            </a:pPr>
            <a:r>
              <a:rPr lang="en-GB" altLang="zh-CN" sz="2400" smtClean="0"/>
              <a:t>try</a:t>
            </a:r>
          </a:p>
          <a:p>
            <a:pPr marL="915988" lvl="1" eaLnBrk="1" hangingPunct="1">
              <a:lnSpc>
                <a:spcPct val="90000"/>
              </a:lnSpc>
              <a:buFontTx/>
              <a:buNone/>
              <a:defRPr/>
            </a:pPr>
            <a:r>
              <a:rPr lang="en-GB" altLang="zh-CN" sz="2400" smtClean="0"/>
              <a:t>{ &lt;</a:t>
            </a:r>
            <a:r>
              <a:rPr lang="zh-CN" altLang="en-GB" sz="2400" smtClean="0"/>
              <a:t>语句序列</a:t>
            </a:r>
            <a:r>
              <a:rPr lang="en-GB" altLang="zh-CN" sz="2400" smtClean="0"/>
              <a:t>&gt;</a:t>
            </a:r>
          </a:p>
          <a:p>
            <a:pPr marL="915988" lvl="1" eaLnBrk="1" hangingPunct="1">
              <a:lnSpc>
                <a:spcPct val="90000"/>
              </a:lnSpc>
              <a:buFontTx/>
              <a:buNone/>
              <a:defRPr/>
            </a:pPr>
            <a:r>
              <a:rPr lang="en-GB" altLang="zh-CN" sz="2400" smtClean="0"/>
              <a:t>}</a:t>
            </a:r>
          </a:p>
          <a:p>
            <a:pPr marL="365125" indent="-365125" eaLnBrk="1" hangingPunct="1">
              <a:lnSpc>
                <a:spcPct val="90000"/>
              </a:lnSpc>
              <a:buFont typeface="Wingdings" pitchFamily="2" charset="2"/>
              <a:buNone/>
              <a:defRPr/>
            </a:pPr>
            <a:endParaRPr lang="en-GB" altLang="zh-CN" sz="2800" smtClean="0"/>
          </a:p>
          <a:p>
            <a:pPr marL="365125" indent="-365125" eaLnBrk="1" hangingPunct="1">
              <a:lnSpc>
                <a:spcPct val="90000"/>
              </a:lnSpc>
              <a:defRPr/>
            </a:pPr>
            <a:r>
              <a:rPr lang="zh-CN" altLang="en-GB" sz="2800" smtClean="0"/>
              <a:t>上述的</a:t>
            </a:r>
            <a:r>
              <a:rPr lang="en-GB" altLang="zh-CN" sz="2800" smtClean="0"/>
              <a:t>&lt;</a:t>
            </a:r>
            <a:r>
              <a:rPr lang="zh-CN" altLang="en-GB" sz="2800" smtClean="0"/>
              <a:t>语句序列</a:t>
            </a:r>
            <a:r>
              <a:rPr lang="en-GB" altLang="zh-CN" sz="2800" smtClean="0"/>
              <a:t>&gt;</a:t>
            </a:r>
            <a:r>
              <a:rPr lang="zh-CN" altLang="en-GB" sz="2800" smtClean="0"/>
              <a:t>中可以有函数调用。例如，在调用函数</a:t>
            </a:r>
            <a:r>
              <a:rPr lang="en-GB" altLang="zh-CN" sz="2800" smtClean="0"/>
              <a:t>f</a:t>
            </a:r>
            <a:r>
              <a:rPr lang="zh-CN" altLang="en-GB" sz="2800" smtClean="0"/>
              <a:t>的函数中，可把对</a:t>
            </a:r>
            <a:r>
              <a:rPr lang="en-GB" altLang="zh-CN" sz="2800" smtClean="0"/>
              <a:t>f</a:t>
            </a:r>
            <a:r>
              <a:rPr lang="zh-CN" altLang="en-GB" sz="2800" smtClean="0"/>
              <a:t>的调用放在一个</a:t>
            </a:r>
            <a:r>
              <a:rPr lang="en-GB" altLang="zh-CN" sz="2800" smtClean="0"/>
              <a:t>try</a:t>
            </a:r>
            <a:r>
              <a:rPr lang="zh-CN" altLang="en-GB" sz="2800" smtClean="0"/>
              <a:t>语句块中：</a:t>
            </a:r>
          </a:p>
          <a:p>
            <a:pPr marL="365125" indent="-365125" eaLnBrk="1" hangingPunct="1">
              <a:lnSpc>
                <a:spcPct val="90000"/>
              </a:lnSpc>
              <a:buFont typeface="Wingdings" pitchFamily="2" charset="2"/>
              <a:buNone/>
              <a:defRPr/>
            </a:pPr>
            <a:endParaRPr lang="zh-CN" altLang="en-GB" sz="2800" smtClean="0"/>
          </a:p>
          <a:p>
            <a:pPr marL="915988" lvl="1" eaLnBrk="1" hangingPunct="1">
              <a:lnSpc>
                <a:spcPct val="90000"/>
              </a:lnSpc>
              <a:buFontTx/>
              <a:buNone/>
              <a:defRPr/>
            </a:pPr>
            <a:r>
              <a:rPr lang="en-GB" altLang="zh-CN" sz="2400" smtClean="0"/>
              <a:t>try</a:t>
            </a:r>
          </a:p>
          <a:p>
            <a:pPr marL="915988" lvl="1" eaLnBrk="1" hangingPunct="1">
              <a:lnSpc>
                <a:spcPct val="90000"/>
              </a:lnSpc>
              <a:buFontTx/>
              <a:buNone/>
              <a:defRPr/>
            </a:pPr>
            <a:r>
              <a:rPr lang="en-GB" altLang="zh-CN" sz="2400" smtClean="0"/>
              <a:t>{ f(filename);</a:t>
            </a:r>
          </a:p>
          <a:p>
            <a:pPr marL="915988" lvl="1" eaLnBrk="1" hangingPunct="1">
              <a:lnSpc>
                <a:spcPct val="90000"/>
              </a:lnSpc>
              <a:buFontTx/>
              <a:buNone/>
              <a:defRPr/>
            </a:pPr>
            <a:r>
              <a:rPr lang="en-GB" altLang="zh-CN" sz="2400" smtClean="0"/>
              <a:t>}</a:t>
            </a:r>
            <a:endParaRPr lang="en-US" altLang="zh-CN"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509</TotalTime>
  <Words>1253</Words>
  <Application>Microsoft Office PowerPoint</Application>
  <PresentationFormat>全屏显示(4:3)</PresentationFormat>
  <Paragraphs>185</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Verdana</vt:lpstr>
      <vt:lpstr>宋体</vt:lpstr>
      <vt:lpstr>Arial</vt:lpstr>
      <vt:lpstr>Wingdings</vt:lpstr>
      <vt:lpstr>Calibri</vt:lpstr>
      <vt:lpstr>Office 主题​​</vt:lpstr>
      <vt:lpstr>第十一章 异常处理</vt:lpstr>
      <vt:lpstr>主要内容</vt:lpstr>
      <vt:lpstr>异常概述</vt:lpstr>
      <vt:lpstr>PowerPoint 演示文稿</vt:lpstr>
      <vt:lpstr>PowerPoint 演示文稿</vt:lpstr>
      <vt:lpstr>处理异常的策略</vt:lpstr>
      <vt:lpstr>PowerPoint 演示文稿</vt:lpstr>
      <vt:lpstr>C++异常处理机制</vt:lpstr>
      <vt:lpstr>try语句</vt:lpstr>
      <vt:lpstr>throw语句</vt:lpstr>
      <vt:lpstr>catch语句</vt:lpstr>
      <vt:lpstr>PowerPoint 演示文稿</vt:lpstr>
      <vt:lpstr>PowerPoint 演示文稿</vt:lpstr>
      <vt:lpstr>关于try、throw和catch几点注意</vt:lpstr>
      <vt:lpstr>PowerPoint 演示文稿</vt:lpstr>
      <vt:lpstr>异常处理的嵌套 </vt:lpstr>
      <vt:lpstr>PowerPoint 演示文稿</vt:lpstr>
      <vt:lpstr>例：一种处理除数为0的异常错误</vt:lpstr>
      <vt:lpstr>PowerPoint 演示文稿</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第十一章 异常处理</dc:title>
  <dc:creator>chenjiajun</dc:creator>
  <cp:lastModifiedBy>Zhang Ying 张营</cp:lastModifiedBy>
  <cp:revision>22</cp:revision>
  <dcterms:created xsi:type="dcterms:W3CDTF">2005-01-07T00:40:31Z</dcterms:created>
  <dcterms:modified xsi:type="dcterms:W3CDTF">2014-02-28T03:42:07Z</dcterms:modified>
</cp:coreProperties>
</file>