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96" r:id="rId4"/>
    <p:sldId id="289" r:id="rId5"/>
    <p:sldId id="260" r:id="rId6"/>
    <p:sldId id="266" r:id="rId7"/>
    <p:sldId id="290" r:id="rId8"/>
    <p:sldId id="258" r:id="rId9"/>
    <p:sldId id="259" r:id="rId10"/>
    <p:sldId id="267" r:id="rId11"/>
    <p:sldId id="261" r:id="rId12"/>
    <p:sldId id="293" r:id="rId13"/>
    <p:sldId id="265" r:id="rId14"/>
    <p:sldId id="298" r:id="rId15"/>
    <p:sldId id="299" r:id="rId16"/>
    <p:sldId id="300" r:id="rId17"/>
    <p:sldId id="292" r:id="rId18"/>
    <p:sldId id="262" r:id="rId19"/>
    <p:sldId id="264" r:id="rId20"/>
    <p:sldId id="276" r:id="rId21"/>
    <p:sldId id="286" r:id="rId22"/>
    <p:sldId id="285" r:id="rId23"/>
    <p:sldId id="274" r:id="rId24"/>
    <p:sldId id="301" r:id="rId25"/>
    <p:sldId id="275" r:id="rId26"/>
    <p:sldId id="277" r:id="rId27"/>
    <p:sldId id="302" r:id="rId28"/>
    <p:sldId id="303" r:id="rId29"/>
    <p:sldId id="304" r:id="rId30"/>
    <p:sldId id="305" r:id="rId31"/>
    <p:sldId id="306" r:id="rId32"/>
    <p:sldId id="307" r:id="rId33"/>
    <p:sldId id="269" r:id="rId34"/>
    <p:sldId id="270" r:id="rId35"/>
    <p:sldId id="291" r:id="rId36"/>
    <p:sldId id="271" r:id="rId37"/>
    <p:sldId id="272" r:id="rId38"/>
    <p:sldId id="273" r:id="rId39"/>
    <p:sldId id="284" r:id="rId40"/>
    <p:sldId id="287" r:id="rId41"/>
    <p:sldId id="294" r:id="rId42"/>
    <p:sldId id="295" r:id="rId43"/>
    <p:sldId id="288"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18323D8-CF34-4623-ADB7-48C66F7A1C88}" type="slidenum">
              <a:rPr lang="en-US" altLang="zh-CN" smtClean="0"/>
              <a:pPr>
                <a:defRPr/>
              </a:pPr>
              <a:t>‹#›</a:t>
            </a:fld>
            <a:endParaRPr lang="en-US" altLang="zh-CN"/>
          </a:p>
        </p:txBody>
      </p:sp>
    </p:spTree>
    <p:extLst>
      <p:ext uri="{BB962C8B-B14F-4D97-AF65-F5344CB8AC3E}">
        <p14:creationId xmlns:p14="http://schemas.microsoft.com/office/powerpoint/2010/main" val="77249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04AB26E-35C1-43FC-B307-9BF2542F7168}" type="slidenum">
              <a:rPr lang="en-US" altLang="zh-CN" smtClean="0"/>
              <a:pPr>
                <a:defRPr/>
              </a:pPr>
              <a:t>‹#›</a:t>
            </a:fld>
            <a:endParaRPr lang="en-US" altLang="zh-CN"/>
          </a:p>
        </p:txBody>
      </p:sp>
    </p:spTree>
    <p:extLst>
      <p:ext uri="{BB962C8B-B14F-4D97-AF65-F5344CB8AC3E}">
        <p14:creationId xmlns:p14="http://schemas.microsoft.com/office/powerpoint/2010/main" val="235377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23F2210-C23B-47F2-BBB3-5B78039B7A77}" type="slidenum">
              <a:rPr lang="en-US" altLang="zh-CN" smtClean="0"/>
              <a:pPr>
                <a:defRPr/>
              </a:pPr>
              <a:t>‹#›</a:t>
            </a:fld>
            <a:endParaRPr lang="en-US" altLang="zh-CN"/>
          </a:p>
        </p:txBody>
      </p:sp>
    </p:spTree>
    <p:extLst>
      <p:ext uri="{BB962C8B-B14F-4D97-AF65-F5344CB8AC3E}">
        <p14:creationId xmlns:p14="http://schemas.microsoft.com/office/powerpoint/2010/main" val="51286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C56BC22-60AF-4F63-BC94-5DEF7D3AB330}" type="slidenum">
              <a:rPr lang="en-US" altLang="zh-CN" smtClean="0"/>
              <a:pPr>
                <a:defRPr/>
              </a:pPr>
              <a:t>‹#›</a:t>
            </a:fld>
            <a:endParaRPr lang="en-US" altLang="zh-CN"/>
          </a:p>
        </p:txBody>
      </p:sp>
    </p:spTree>
    <p:extLst>
      <p:ext uri="{BB962C8B-B14F-4D97-AF65-F5344CB8AC3E}">
        <p14:creationId xmlns:p14="http://schemas.microsoft.com/office/powerpoint/2010/main" val="211879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0354DE5-2E57-4B51-800E-7AC59B6B0751}" type="slidenum">
              <a:rPr lang="en-US" altLang="zh-CN" smtClean="0"/>
              <a:pPr>
                <a:defRPr/>
              </a:pPr>
              <a:t>‹#›</a:t>
            </a:fld>
            <a:endParaRPr lang="en-US" altLang="zh-CN"/>
          </a:p>
        </p:txBody>
      </p:sp>
    </p:spTree>
    <p:extLst>
      <p:ext uri="{BB962C8B-B14F-4D97-AF65-F5344CB8AC3E}">
        <p14:creationId xmlns:p14="http://schemas.microsoft.com/office/powerpoint/2010/main" val="2397954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2121BC6-3FE1-4623-BC6B-94CA35FF2E9D}" type="slidenum">
              <a:rPr lang="en-US" altLang="zh-CN" smtClean="0"/>
              <a:pPr>
                <a:defRPr/>
              </a:pPr>
              <a:t>‹#›</a:t>
            </a:fld>
            <a:endParaRPr lang="en-US" altLang="zh-CN"/>
          </a:p>
        </p:txBody>
      </p:sp>
    </p:spTree>
    <p:extLst>
      <p:ext uri="{BB962C8B-B14F-4D97-AF65-F5344CB8AC3E}">
        <p14:creationId xmlns:p14="http://schemas.microsoft.com/office/powerpoint/2010/main" val="370636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F2944565-E37C-474D-B5DB-0AB110224D2F}" type="slidenum">
              <a:rPr lang="en-US" altLang="zh-CN" smtClean="0"/>
              <a:pPr>
                <a:defRPr/>
              </a:pPr>
              <a:t>‹#›</a:t>
            </a:fld>
            <a:endParaRPr lang="en-US" altLang="zh-CN"/>
          </a:p>
        </p:txBody>
      </p:sp>
    </p:spTree>
    <p:extLst>
      <p:ext uri="{BB962C8B-B14F-4D97-AF65-F5344CB8AC3E}">
        <p14:creationId xmlns:p14="http://schemas.microsoft.com/office/powerpoint/2010/main" val="352254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E9F19C0A-E189-4CB8-BC0B-11F68735F233}" type="slidenum">
              <a:rPr lang="en-US" altLang="zh-CN" smtClean="0"/>
              <a:pPr>
                <a:defRPr/>
              </a:pPr>
              <a:t>‹#›</a:t>
            </a:fld>
            <a:endParaRPr lang="en-US" altLang="zh-CN"/>
          </a:p>
        </p:txBody>
      </p:sp>
    </p:spTree>
    <p:extLst>
      <p:ext uri="{BB962C8B-B14F-4D97-AF65-F5344CB8AC3E}">
        <p14:creationId xmlns:p14="http://schemas.microsoft.com/office/powerpoint/2010/main" val="10105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949C6D79-4AE3-43AD-A21C-3F2C784FEE78}" type="slidenum">
              <a:rPr lang="en-US" altLang="zh-CN" smtClean="0"/>
              <a:pPr>
                <a:defRPr/>
              </a:pPr>
              <a:t>‹#›</a:t>
            </a:fld>
            <a:endParaRPr lang="en-US" altLang="zh-CN"/>
          </a:p>
        </p:txBody>
      </p:sp>
    </p:spTree>
    <p:extLst>
      <p:ext uri="{BB962C8B-B14F-4D97-AF65-F5344CB8AC3E}">
        <p14:creationId xmlns:p14="http://schemas.microsoft.com/office/powerpoint/2010/main" val="182426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5DDD397-6BBA-4D12-85B3-B9758A34DCA4}" type="slidenum">
              <a:rPr lang="en-US" altLang="zh-CN" smtClean="0"/>
              <a:pPr>
                <a:defRPr/>
              </a:pPr>
              <a:t>‹#›</a:t>
            </a:fld>
            <a:endParaRPr lang="en-US" altLang="zh-CN"/>
          </a:p>
        </p:txBody>
      </p:sp>
    </p:spTree>
    <p:extLst>
      <p:ext uri="{BB962C8B-B14F-4D97-AF65-F5344CB8AC3E}">
        <p14:creationId xmlns:p14="http://schemas.microsoft.com/office/powerpoint/2010/main" val="40048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38F93C86-C6CD-42F0-AA7E-405EC65395A7}" type="slidenum">
              <a:rPr lang="en-US" altLang="zh-CN" smtClean="0"/>
              <a:pPr>
                <a:defRPr/>
              </a:pPr>
              <a:t>‹#›</a:t>
            </a:fld>
            <a:endParaRPr lang="en-US" altLang="zh-CN"/>
          </a:p>
        </p:txBody>
      </p:sp>
    </p:spTree>
    <p:extLst>
      <p:ext uri="{BB962C8B-B14F-4D97-AF65-F5344CB8AC3E}">
        <p14:creationId xmlns:p14="http://schemas.microsoft.com/office/powerpoint/2010/main" val="109086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751CB89-FA5C-40E8-AED3-C5D76B04E641}" type="slidenum">
              <a:rPr lang="en-US" altLang="zh-CN" smtClean="0"/>
              <a:pPr>
                <a:defRPr/>
              </a:pPr>
              <a:t>‹#›</a:t>
            </a:fld>
            <a:endParaRPr lang="en-US" altLang="zh-CN"/>
          </a:p>
        </p:txBody>
      </p:sp>
    </p:spTree>
    <p:extLst>
      <p:ext uri="{BB962C8B-B14F-4D97-AF65-F5344CB8AC3E}">
        <p14:creationId xmlns:p14="http://schemas.microsoft.com/office/powerpoint/2010/main" val="234188558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pPr eaLnBrk="1" hangingPunct="1">
              <a:defRPr/>
            </a:pPr>
            <a:r>
              <a:rPr lang="zh-CN" altLang="en-US" sz="4800" smtClean="0"/>
              <a:t>第十二章 </a:t>
            </a:r>
            <a:r>
              <a:rPr lang="en-US" altLang="zh-CN" sz="4800" smtClean="0"/>
              <a:t>Windows</a:t>
            </a:r>
            <a:r>
              <a:rPr lang="zh-CN" altLang="en-US" sz="4800" smtClean="0"/>
              <a:t>应用程序</a:t>
            </a:r>
            <a:r>
              <a:rPr lang="zh-CN" altLang="en-US" sz="4800"/>
              <a:t>设计</a:t>
            </a:r>
            <a:r>
              <a:rPr lang="zh-CN" altLang="en-US" sz="4800" smtClean="0"/>
              <a:t> </a:t>
            </a:r>
          </a:p>
        </p:txBody>
      </p:sp>
      <p:sp>
        <p:nvSpPr>
          <p:cNvPr id="2051"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23850" y="765175"/>
            <a:ext cx="8748713" cy="4248150"/>
          </a:xfrm>
        </p:spPr>
        <p:txBody>
          <a:bodyPr/>
          <a:lstStyle/>
          <a:p>
            <a:pPr eaLnBrk="1" hangingPunct="1">
              <a:lnSpc>
                <a:spcPct val="80000"/>
              </a:lnSpc>
              <a:buFont typeface="Wingdings" pitchFamily="2" charset="2"/>
              <a:buNone/>
              <a:defRPr/>
            </a:pPr>
            <a:r>
              <a:rPr lang="en-GB" altLang="zh-CN" sz="2000" smtClean="0"/>
              <a:t>		case WM_PAINT: //</a:t>
            </a:r>
            <a:r>
              <a:rPr lang="zh-CN" altLang="en-GB" sz="2000" smtClean="0"/>
              <a:t>窗口刷新消息</a:t>
            </a:r>
          </a:p>
          <a:p>
            <a:pPr eaLnBrk="1" hangingPunct="1">
              <a:lnSpc>
                <a:spcPct val="80000"/>
              </a:lnSpc>
              <a:buFont typeface="Wingdings" pitchFamily="2" charset="2"/>
              <a:buNone/>
              <a:defRPr/>
            </a:pPr>
            <a:r>
              <a:rPr lang="zh-CN" altLang="en-GB" sz="2000" smtClean="0"/>
              <a:t>		   </a:t>
            </a:r>
            <a:r>
              <a:rPr lang="en-GB" altLang="zh-CN" sz="2000" smtClean="0"/>
              <a:t>......</a:t>
            </a:r>
          </a:p>
          <a:p>
            <a:pPr eaLnBrk="1" hangingPunct="1">
              <a:lnSpc>
                <a:spcPct val="80000"/>
              </a:lnSpc>
              <a:buFont typeface="Wingdings" pitchFamily="2" charset="2"/>
              <a:buNone/>
              <a:defRPr/>
            </a:pPr>
            <a:r>
              <a:rPr lang="en-GB" altLang="zh-CN" sz="2000" smtClean="0"/>
              <a:t>		case WM_CLOSE: //</a:t>
            </a:r>
            <a:r>
              <a:rPr lang="zh-CN" altLang="en-GB" sz="2000" smtClean="0"/>
              <a:t>请求关闭窗口消息</a:t>
            </a:r>
          </a:p>
          <a:p>
            <a:pPr eaLnBrk="1" hangingPunct="1">
              <a:lnSpc>
                <a:spcPct val="80000"/>
              </a:lnSpc>
              <a:buFont typeface="Wingdings" pitchFamily="2" charset="2"/>
              <a:buNone/>
              <a:defRPr/>
            </a:pPr>
            <a:r>
              <a:rPr lang="en-GB" altLang="zh-CN" sz="2000" smtClean="0"/>
              <a:t>		   </a:t>
            </a:r>
            <a:r>
              <a:rPr lang="en-GB" altLang="zh-CN" sz="2000" smtClean="0">
                <a:solidFill>
                  <a:srgbClr val="FFC000"/>
                </a:solidFill>
              </a:rPr>
              <a:t>DestroyWindow</a:t>
            </a:r>
            <a:r>
              <a:rPr lang="en-GB" altLang="zh-CN" sz="2000" smtClean="0"/>
              <a:t>(hWnd); </a:t>
            </a:r>
            <a:r>
              <a:rPr lang="en-US" altLang="zh-CN" sz="2000" smtClean="0"/>
              <a:t>//</a:t>
            </a:r>
            <a:r>
              <a:rPr lang="zh-CN" altLang="en-US" sz="2000" smtClean="0"/>
              <a:t>撤销窗口</a:t>
            </a:r>
            <a:endParaRPr lang="en-GB" altLang="zh-CN" sz="2000" smtClean="0"/>
          </a:p>
          <a:p>
            <a:pPr eaLnBrk="1" hangingPunct="1">
              <a:lnSpc>
                <a:spcPct val="80000"/>
              </a:lnSpc>
              <a:buFont typeface="Wingdings" pitchFamily="2" charset="2"/>
              <a:buNone/>
              <a:defRPr/>
            </a:pPr>
            <a:r>
              <a:rPr lang="en-GB" altLang="zh-CN" sz="2000" smtClean="0"/>
              <a:t>		   break;</a:t>
            </a:r>
          </a:p>
          <a:p>
            <a:pPr eaLnBrk="1" hangingPunct="1">
              <a:lnSpc>
                <a:spcPct val="80000"/>
              </a:lnSpc>
              <a:buFont typeface="Wingdings" pitchFamily="2" charset="2"/>
              <a:buNone/>
              <a:defRPr/>
            </a:pPr>
            <a:r>
              <a:rPr lang="en-GB" altLang="zh-CN" sz="2000" smtClean="0"/>
              <a:t>		case WM_DESTROY: //</a:t>
            </a:r>
            <a:r>
              <a:rPr lang="zh-CN" altLang="en-GB" sz="2000" smtClean="0"/>
              <a:t>窗口被关闭消息</a:t>
            </a:r>
          </a:p>
          <a:p>
            <a:pPr eaLnBrk="1" hangingPunct="1">
              <a:lnSpc>
                <a:spcPct val="80000"/>
              </a:lnSpc>
              <a:buFont typeface="Wingdings" pitchFamily="2" charset="2"/>
              <a:buNone/>
              <a:defRPr/>
            </a:pPr>
            <a:r>
              <a:rPr lang="zh-CN" altLang="en-GB" sz="2000" smtClean="0"/>
              <a:t>		   </a:t>
            </a:r>
            <a:r>
              <a:rPr lang="en-GB" altLang="zh-CN" sz="2000" smtClean="0">
                <a:solidFill>
                  <a:srgbClr val="FFC000"/>
                </a:solidFill>
              </a:rPr>
              <a:t>PostQuitMessage</a:t>
            </a:r>
            <a:r>
              <a:rPr lang="en-GB" altLang="zh-CN" sz="2000" smtClean="0"/>
              <a:t>(0); //</a:t>
            </a:r>
            <a:r>
              <a:rPr lang="zh-CN" altLang="en-GB" sz="2000" smtClean="0"/>
              <a:t>往本应用的消息队列中放入</a:t>
            </a:r>
            <a:r>
              <a:rPr lang="en-GB" altLang="zh-CN" sz="2000" smtClean="0"/>
              <a:t>WM_QUIT</a:t>
            </a:r>
          </a:p>
          <a:p>
            <a:pPr eaLnBrk="1" hangingPunct="1">
              <a:lnSpc>
                <a:spcPct val="80000"/>
              </a:lnSpc>
              <a:buFont typeface="Wingdings" pitchFamily="2" charset="2"/>
              <a:buNone/>
              <a:defRPr/>
            </a:pPr>
            <a:r>
              <a:rPr lang="en-GB" altLang="zh-CN" sz="2000" smtClean="0"/>
              <a:t>		   break;</a:t>
            </a:r>
          </a:p>
          <a:p>
            <a:pPr eaLnBrk="1" hangingPunct="1">
              <a:lnSpc>
                <a:spcPct val="80000"/>
              </a:lnSpc>
              <a:buFont typeface="Wingdings" pitchFamily="2" charset="2"/>
              <a:buNone/>
              <a:defRPr/>
            </a:pPr>
            <a:r>
              <a:rPr lang="en-GB" altLang="zh-CN" sz="2000" smtClean="0"/>
              <a:t>		default: //</a:t>
            </a:r>
            <a:r>
              <a:rPr lang="zh-CN" altLang="en-GB" sz="2000" smtClean="0"/>
              <a:t>由系统作默认的消息处理</a:t>
            </a:r>
          </a:p>
          <a:p>
            <a:pPr eaLnBrk="1" hangingPunct="1">
              <a:lnSpc>
                <a:spcPct val="80000"/>
              </a:lnSpc>
              <a:buFont typeface="Wingdings" pitchFamily="2" charset="2"/>
              <a:buNone/>
              <a:defRPr/>
            </a:pPr>
            <a:r>
              <a:rPr lang="zh-CN" altLang="en-GB" sz="2000" smtClean="0"/>
              <a:t>		    </a:t>
            </a:r>
            <a:r>
              <a:rPr lang="en-GB" altLang="zh-CN" sz="2000" smtClean="0"/>
              <a:t>return </a:t>
            </a:r>
            <a:r>
              <a:rPr lang="en-GB" altLang="zh-CN" sz="2000" smtClean="0">
                <a:solidFill>
                  <a:srgbClr val="FFC000"/>
                </a:solidFill>
              </a:rPr>
              <a:t>DefWindowProc</a:t>
            </a:r>
            <a:r>
              <a:rPr lang="en-GB" altLang="zh-CN" sz="2000" smtClean="0"/>
              <a:t>(hWnd,message,wParam, lParam);</a:t>
            </a:r>
          </a:p>
          <a:p>
            <a:pPr eaLnBrk="1" hangingPunct="1">
              <a:lnSpc>
                <a:spcPct val="80000"/>
              </a:lnSpc>
              <a:buFont typeface="Wingdings" pitchFamily="2" charset="2"/>
              <a:buNone/>
              <a:defRPr/>
            </a:pPr>
            <a:r>
              <a:rPr lang="en-GB" altLang="zh-CN" sz="2000" smtClean="0"/>
              <a:t>  	}</a:t>
            </a:r>
          </a:p>
          <a:p>
            <a:pPr eaLnBrk="1" hangingPunct="1">
              <a:lnSpc>
                <a:spcPct val="80000"/>
              </a:lnSpc>
              <a:buFont typeface="Wingdings" pitchFamily="2" charset="2"/>
              <a:buNone/>
              <a:defRPr/>
            </a:pPr>
            <a:r>
              <a:rPr lang="en-GB" altLang="zh-CN" sz="2000" smtClean="0"/>
              <a:t>  	return 0;</a:t>
            </a:r>
            <a:endParaRPr lang="en-US" altLang="zh-CN" sz="2000" smtClean="0"/>
          </a:p>
          <a:p>
            <a:pPr eaLnBrk="1" hangingPunct="1">
              <a:lnSpc>
                <a:spcPct val="80000"/>
              </a:lnSpc>
              <a:buFont typeface="Wingdings" pitchFamily="2" charset="2"/>
              <a:buNone/>
              <a:defRPr/>
            </a:pPr>
            <a:r>
              <a:rPr lang="en-US" altLang="zh-CN" sz="200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zh-CN" altLang="en-US" smtClean="0"/>
              <a:t>面向对象的</a:t>
            </a:r>
            <a:r>
              <a:rPr lang="en-US" altLang="zh-CN" smtClean="0"/>
              <a:t>Windows</a:t>
            </a:r>
            <a:r>
              <a:rPr lang="zh-CN" altLang="en-US" smtClean="0"/>
              <a:t>程序结构</a:t>
            </a:r>
          </a:p>
        </p:txBody>
      </p:sp>
      <p:sp>
        <p:nvSpPr>
          <p:cNvPr id="11267" name="Rectangle 3"/>
          <p:cNvSpPr>
            <a:spLocks noGrp="1" noChangeArrowheads="1"/>
          </p:cNvSpPr>
          <p:nvPr>
            <p:ph idx="1"/>
          </p:nvPr>
        </p:nvSpPr>
        <p:spPr>
          <a:xfrm>
            <a:off x="457200" y="1600200"/>
            <a:ext cx="8229600" cy="4997450"/>
          </a:xfrm>
        </p:spPr>
        <p:txBody>
          <a:bodyPr/>
          <a:lstStyle/>
          <a:p>
            <a:pPr eaLnBrk="1" hangingPunct="1">
              <a:defRPr/>
            </a:pPr>
            <a:r>
              <a:rPr lang="en-GB" altLang="zh-CN" sz="2800" smtClean="0"/>
              <a:t>Windows</a:t>
            </a:r>
            <a:r>
              <a:rPr lang="zh-CN" altLang="en-GB" sz="2800" smtClean="0"/>
              <a:t>应用程序中存在下面的对象：</a:t>
            </a:r>
          </a:p>
          <a:p>
            <a:pPr lvl="1" eaLnBrk="1" hangingPunct="1">
              <a:defRPr/>
            </a:pPr>
            <a:r>
              <a:rPr lang="zh-CN" altLang="en-GB" sz="2400" smtClean="0"/>
              <a:t>窗口对象</a:t>
            </a:r>
          </a:p>
          <a:p>
            <a:pPr lvl="2" eaLnBrk="1" hangingPunct="1">
              <a:defRPr/>
            </a:pPr>
            <a:r>
              <a:rPr lang="zh-CN" altLang="en-GB" sz="2000" smtClean="0"/>
              <a:t>处理</a:t>
            </a:r>
            <a:r>
              <a:rPr lang="en-GB" altLang="zh-CN" sz="2000" smtClean="0"/>
              <a:t>Windows</a:t>
            </a:r>
            <a:r>
              <a:rPr lang="zh-CN" altLang="en-GB" sz="2000" smtClean="0"/>
              <a:t>的窗口消息</a:t>
            </a:r>
          </a:p>
          <a:p>
            <a:pPr lvl="2" eaLnBrk="1" hangingPunct="1">
              <a:defRPr/>
            </a:pPr>
            <a:r>
              <a:rPr lang="zh-CN" altLang="en-US" sz="2000" smtClean="0"/>
              <a:t>显示程序的处理数据</a:t>
            </a:r>
          </a:p>
          <a:p>
            <a:pPr lvl="2" eaLnBrk="1" hangingPunct="1">
              <a:defRPr/>
            </a:pPr>
            <a:r>
              <a:rPr lang="zh-CN" altLang="en-GB" sz="2000" smtClean="0"/>
              <a:t>窗口类之间往往存在继承或聚集关系</a:t>
            </a:r>
            <a:r>
              <a:rPr lang="zh-CN" altLang="en-US" sz="2000" smtClean="0"/>
              <a:t> </a:t>
            </a:r>
          </a:p>
          <a:p>
            <a:pPr lvl="1" eaLnBrk="1" hangingPunct="1">
              <a:defRPr/>
            </a:pPr>
            <a:r>
              <a:rPr lang="zh-CN" altLang="en-GB" sz="2400" smtClean="0"/>
              <a:t>文档对象</a:t>
            </a:r>
          </a:p>
          <a:p>
            <a:pPr lvl="2" eaLnBrk="1" hangingPunct="1">
              <a:defRPr/>
            </a:pPr>
            <a:r>
              <a:rPr lang="zh-CN" altLang="en-GB" sz="2000" smtClean="0"/>
              <a:t>管理在各个窗口中所处理的数据</a:t>
            </a:r>
          </a:p>
          <a:p>
            <a:pPr lvl="2" eaLnBrk="1" hangingPunct="1">
              <a:defRPr/>
            </a:pPr>
            <a:r>
              <a:rPr lang="zh-CN" altLang="en-GB" sz="2000" smtClean="0"/>
              <a:t>文档对象与窗口对象之间可以存在着一对多的关系</a:t>
            </a:r>
            <a:endParaRPr lang="zh-CN" altLang="en-US" sz="2000" smtClean="0"/>
          </a:p>
          <a:p>
            <a:pPr lvl="1" eaLnBrk="1" hangingPunct="1">
              <a:defRPr/>
            </a:pPr>
            <a:r>
              <a:rPr lang="zh-CN" altLang="en-GB" sz="2400" smtClean="0"/>
              <a:t>应用程序对象</a:t>
            </a:r>
          </a:p>
          <a:p>
            <a:pPr lvl="2" eaLnBrk="1" hangingPunct="1">
              <a:defRPr/>
            </a:pPr>
            <a:r>
              <a:rPr lang="zh-CN" altLang="en-GB" sz="2000" smtClean="0"/>
              <a:t>管理属于它的窗口对象和文档对象</a:t>
            </a:r>
            <a:endParaRPr lang="en-US" altLang="zh-CN" sz="2000" smtClean="0"/>
          </a:p>
          <a:p>
            <a:pPr lvl="2" eaLnBrk="1" hangingPunct="1">
              <a:defRPr/>
            </a:pPr>
            <a:r>
              <a:rPr lang="zh-CN" altLang="en-GB" sz="2000" smtClean="0"/>
              <a:t>与它的窗口对象及文档对象之间构成了聚集关系</a:t>
            </a:r>
            <a:r>
              <a:rPr lang="zh-CN" altLang="en-US" sz="2000" smtClean="0"/>
              <a:t> </a:t>
            </a:r>
          </a:p>
          <a:p>
            <a:pPr lvl="2" eaLnBrk="1" hangingPunct="1">
              <a:defRPr/>
            </a:pPr>
            <a:r>
              <a:rPr lang="zh-CN" altLang="en-GB" sz="2000" smtClean="0"/>
              <a:t>实现消息循环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333375"/>
            <a:ext cx="4248150"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AutoShape 5"/>
          <p:cNvSpPr>
            <a:spLocks noChangeArrowheads="1"/>
          </p:cNvSpPr>
          <p:nvPr/>
        </p:nvSpPr>
        <p:spPr bwMode="auto">
          <a:xfrm>
            <a:off x="6084888" y="4005263"/>
            <a:ext cx="936625" cy="1368425"/>
          </a:xfrm>
          <a:prstGeom prst="foldedCorner">
            <a:avLst>
              <a:gd name="adj" fmla="val 12500"/>
            </a:avLst>
          </a:prstGeom>
          <a:solidFill>
            <a:schemeClr val="accent1"/>
          </a:solidFill>
          <a:ln w="9525">
            <a:solidFill>
              <a:schemeClr val="tx1"/>
            </a:solidFill>
            <a:round/>
            <a:headEnd/>
            <a:tailEnd/>
          </a:ln>
        </p:spPr>
        <p:txBody>
          <a:bodyPr wrap="none" anchor="ctr"/>
          <a:lstStyle/>
          <a:p>
            <a:endParaRPr lang="zh-CN" altLang="en-US"/>
          </a:p>
        </p:txBody>
      </p:sp>
      <p:sp>
        <p:nvSpPr>
          <p:cNvPr id="14340" name="AutoShape 6"/>
          <p:cNvSpPr>
            <a:spLocks noChangeArrowheads="1"/>
          </p:cNvSpPr>
          <p:nvPr/>
        </p:nvSpPr>
        <p:spPr bwMode="auto">
          <a:xfrm>
            <a:off x="3276600" y="4005263"/>
            <a:ext cx="936625" cy="1368425"/>
          </a:xfrm>
          <a:prstGeom prst="foldedCorner">
            <a:avLst>
              <a:gd name="adj" fmla="val 12500"/>
            </a:avLst>
          </a:prstGeom>
          <a:solidFill>
            <a:schemeClr val="accent1"/>
          </a:solidFill>
          <a:ln w="9525">
            <a:solidFill>
              <a:schemeClr val="tx1"/>
            </a:solidFill>
            <a:round/>
            <a:headEnd/>
            <a:tailEnd/>
          </a:ln>
        </p:spPr>
        <p:txBody>
          <a:bodyPr wrap="none" anchor="ctr"/>
          <a:lstStyle/>
          <a:p>
            <a:endParaRPr lang="zh-CN" altLang="en-US"/>
          </a:p>
        </p:txBody>
      </p:sp>
      <p:sp>
        <p:nvSpPr>
          <p:cNvPr id="14341" name="Text Box 7"/>
          <p:cNvSpPr txBox="1">
            <a:spLocks noChangeArrowheads="1"/>
          </p:cNvSpPr>
          <p:nvPr/>
        </p:nvSpPr>
        <p:spPr bwMode="auto">
          <a:xfrm>
            <a:off x="468313" y="3933825"/>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a:t>文档对象：</a:t>
            </a:r>
          </a:p>
        </p:txBody>
      </p:sp>
      <p:sp>
        <p:nvSpPr>
          <p:cNvPr id="14342" name="Text Box 8"/>
          <p:cNvSpPr txBox="1">
            <a:spLocks noChangeArrowheads="1"/>
          </p:cNvSpPr>
          <p:nvPr/>
        </p:nvSpPr>
        <p:spPr bwMode="auto">
          <a:xfrm>
            <a:off x="447675" y="4762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a:t>窗口对象：</a:t>
            </a:r>
          </a:p>
        </p:txBody>
      </p:sp>
      <p:sp>
        <p:nvSpPr>
          <p:cNvPr id="14343" name="Line 9"/>
          <p:cNvSpPr>
            <a:spLocks noChangeShapeType="1"/>
          </p:cNvSpPr>
          <p:nvPr/>
        </p:nvSpPr>
        <p:spPr bwMode="auto">
          <a:xfrm>
            <a:off x="179388" y="3716338"/>
            <a:ext cx="8713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4" name="Line 20"/>
          <p:cNvSpPr>
            <a:spLocks noChangeShapeType="1"/>
          </p:cNvSpPr>
          <p:nvPr/>
        </p:nvSpPr>
        <p:spPr bwMode="auto">
          <a:xfrm>
            <a:off x="179388" y="5589588"/>
            <a:ext cx="8713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Text Box 21"/>
          <p:cNvSpPr txBox="1">
            <a:spLocks noChangeArrowheads="1"/>
          </p:cNvSpPr>
          <p:nvPr/>
        </p:nvSpPr>
        <p:spPr bwMode="auto">
          <a:xfrm>
            <a:off x="303213" y="6000750"/>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a:t>应用程序对象：</a:t>
            </a:r>
          </a:p>
        </p:txBody>
      </p:sp>
      <p:sp>
        <p:nvSpPr>
          <p:cNvPr id="55318" name="Text Box 22"/>
          <p:cNvSpPr txBox="1">
            <a:spLocks noChangeArrowheads="1"/>
          </p:cNvSpPr>
          <p:nvPr/>
        </p:nvSpPr>
        <p:spPr bwMode="auto">
          <a:xfrm>
            <a:off x="4181475" y="5795963"/>
            <a:ext cx="1327150" cy="915987"/>
          </a:xfrm>
          <a:prstGeom prst="rect">
            <a:avLst/>
          </a:prstGeom>
          <a:noFill/>
          <a:ln w="9525">
            <a:noFill/>
            <a:miter lim="800000"/>
            <a:headEnd/>
            <a:tailEnd/>
          </a:ln>
          <a:effectLst/>
        </p:spPr>
        <p:txBody>
          <a:bodyPr wrap="none">
            <a:spAutoFit/>
          </a:bodyPr>
          <a:lstStyle/>
          <a:p>
            <a:pPr lvl="1">
              <a:defRPr/>
            </a:pPr>
            <a:r>
              <a:rPr lang="zh-CN" altLang="en-GB">
                <a:effectLst>
                  <a:outerShdw blurRad="38100" dist="38100" dir="2700000" algn="tl">
                    <a:srgbClr val="000000"/>
                  </a:outerShdw>
                </a:effectLst>
              </a:rPr>
              <a:t>注册窗口类</a:t>
            </a:r>
          </a:p>
          <a:p>
            <a:pPr lvl="1">
              <a:defRPr/>
            </a:pPr>
            <a:r>
              <a:rPr lang="zh-CN" altLang="en-GB">
                <a:effectLst>
                  <a:outerShdw blurRad="38100" dist="38100" dir="2700000" algn="tl">
                    <a:srgbClr val="000000"/>
                  </a:outerShdw>
                </a:effectLst>
              </a:rPr>
              <a:t>创建主窗口</a:t>
            </a:r>
          </a:p>
          <a:p>
            <a:pPr lvl="1">
              <a:defRPr/>
            </a:pPr>
            <a:r>
              <a:rPr lang="zh-CN" altLang="en-GB">
                <a:effectLst>
                  <a:outerShdw blurRad="38100" dist="38100" dir="2700000" algn="tl">
                    <a:srgbClr val="000000"/>
                  </a:outerShdw>
                </a:effectLst>
              </a:rPr>
              <a:t>消息循环</a:t>
            </a:r>
            <a:endParaRPr lang="zh-CN" altLang="en-US">
              <a:effectLst>
                <a:outerShdw blurRad="38100" dist="38100" dir="2700000" algn="tl">
                  <a:srgbClr val="000000"/>
                </a:outerShdw>
              </a:effectLst>
            </a:endParaRPr>
          </a:p>
        </p:txBody>
      </p:sp>
      <p:cxnSp>
        <p:nvCxnSpPr>
          <p:cNvPr id="3" name="直接箭头连接符 2"/>
          <p:cNvCxnSpPr/>
          <p:nvPr/>
        </p:nvCxnSpPr>
        <p:spPr>
          <a:xfrm>
            <a:off x="3492500" y="2205038"/>
            <a:ext cx="142875" cy="1800225"/>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14339" idx="0"/>
          </p:cNvCxnSpPr>
          <p:nvPr/>
        </p:nvCxnSpPr>
        <p:spPr>
          <a:xfrm>
            <a:off x="5651500" y="2565400"/>
            <a:ext cx="901700" cy="1439863"/>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457200" y="115888"/>
            <a:ext cx="8229600" cy="1139825"/>
          </a:xfrm>
        </p:spPr>
        <p:txBody>
          <a:bodyPr/>
          <a:lstStyle/>
          <a:p>
            <a:pPr eaLnBrk="1" hangingPunct="1">
              <a:defRPr/>
            </a:pPr>
            <a:r>
              <a:rPr lang="en-US" altLang="zh-CN" smtClean="0"/>
              <a:t>MFC</a:t>
            </a:r>
            <a:r>
              <a:rPr lang="zh-CN" altLang="en-US" smtClean="0"/>
              <a:t>提供的主要的类</a:t>
            </a:r>
          </a:p>
        </p:txBody>
      </p:sp>
      <p:sp>
        <p:nvSpPr>
          <p:cNvPr id="15363" name="Rectangle 1027"/>
          <p:cNvSpPr>
            <a:spLocks noGrp="1" noChangeArrowheads="1"/>
          </p:cNvSpPr>
          <p:nvPr>
            <p:ph idx="1"/>
          </p:nvPr>
        </p:nvSpPr>
        <p:spPr>
          <a:xfrm>
            <a:off x="457200" y="1341438"/>
            <a:ext cx="8229600" cy="5256212"/>
          </a:xfrm>
        </p:spPr>
        <p:txBody>
          <a:bodyPr/>
          <a:lstStyle/>
          <a:p>
            <a:pPr eaLnBrk="1" hangingPunct="1">
              <a:lnSpc>
                <a:spcPct val="90000"/>
              </a:lnSpc>
              <a:defRPr/>
            </a:pPr>
            <a:r>
              <a:rPr lang="en-GB" altLang="zh-CN" sz="2400" smtClean="0"/>
              <a:t>MFC</a:t>
            </a:r>
            <a:r>
              <a:rPr lang="zh-CN" altLang="en-GB" sz="2400" smtClean="0"/>
              <a:t>（</a:t>
            </a:r>
            <a:r>
              <a:rPr lang="en-GB" altLang="zh-CN" sz="2400" smtClean="0"/>
              <a:t>Microsoft Foundation Class library</a:t>
            </a:r>
            <a:r>
              <a:rPr lang="en-US" altLang="zh-CN" sz="2400" smtClean="0"/>
              <a:t> </a:t>
            </a:r>
            <a:r>
              <a:rPr lang="zh-CN" altLang="en-GB" sz="2400" smtClean="0"/>
              <a:t>）是微软公司开发的用于支持以面向对象方式开发</a:t>
            </a:r>
            <a:r>
              <a:rPr lang="en-GB" altLang="zh-CN" sz="2400" smtClean="0"/>
              <a:t>Windows</a:t>
            </a:r>
            <a:r>
              <a:rPr lang="zh-CN" altLang="en-GB" sz="2400" smtClean="0"/>
              <a:t>应用程序的一个类库。其中包括：</a:t>
            </a:r>
          </a:p>
          <a:p>
            <a:pPr lvl="1" eaLnBrk="1" hangingPunct="1">
              <a:lnSpc>
                <a:spcPct val="90000"/>
              </a:lnSpc>
              <a:defRPr/>
            </a:pPr>
            <a:r>
              <a:rPr lang="en-GB" altLang="zh-CN" sz="2000" smtClean="0"/>
              <a:t>CWnd</a:t>
            </a:r>
            <a:r>
              <a:rPr lang="zh-CN" altLang="en-GB" sz="2000" smtClean="0"/>
              <a:t>：实现窗口的基本功能</a:t>
            </a:r>
            <a:r>
              <a:rPr lang="zh-CN" altLang="en-US" sz="2000" smtClean="0"/>
              <a:t>，其中包括消息处理函数</a:t>
            </a:r>
          </a:p>
          <a:p>
            <a:pPr lvl="1" eaLnBrk="1" hangingPunct="1">
              <a:lnSpc>
                <a:spcPct val="90000"/>
              </a:lnSpc>
              <a:defRPr/>
            </a:pPr>
            <a:r>
              <a:rPr lang="en-GB" altLang="zh-CN" sz="2000" smtClean="0"/>
              <a:t>CFrameWnd</a:t>
            </a:r>
            <a:r>
              <a:rPr lang="zh-CN" altLang="en-GB" sz="2000" smtClean="0"/>
              <a:t>：实现框架窗口的基本功能</a:t>
            </a:r>
            <a:r>
              <a:rPr lang="zh-CN" altLang="en-US" sz="2000" smtClean="0"/>
              <a:t> </a:t>
            </a:r>
          </a:p>
          <a:p>
            <a:pPr lvl="1" eaLnBrk="1" hangingPunct="1">
              <a:lnSpc>
                <a:spcPct val="90000"/>
              </a:lnSpc>
              <a:defRPr/>
            </a:pPr>
            <a:r>
              <a:rPr lang="en-GB" altLang="zh-CN" sz="2000" smtClean="0"/>
              <a:t>CMDIFrameWnd</a:t>
            </a:r>
            <a:r>
              <a:rPr lang="zh-CN" altLang="en-GB" sz="2000" smtClean="0"/>
              <a:t>：实现主框架窗口的功能</a:t>
            </a:r>
            <a:endParaRPr lang="zh-CN" altLang="en-US" sz="2000" smtClean="0"/>
          </a:p>
          <a:p>
            <a:pPr lvl="1" eaLnBrk="1" hangingPunct="1">
              <a:lnSpc>
                <a:spcPct val="90000"/>
              </a:lnSpc>
              <a:defRPr/>
            </a:pPr>
            <a:r>
              <a:rPr lang="en-GB" altLang="zh-CN" sz="2000" smtClean="0"/>
              <a:t>CMDIChildWnd</a:t>
            </a:r>
            <a:r>
              <a:rPr lang="zh-CN" altLang="en-GB" sz="2000" smtClean="0"/>
              <a:t>：实现子框架窗口的功能</a:t>
            </a:r>
            <a:endParaRPr lang="zh-CN" altLang="en-US" sz="2000" smtClean="0"/>
          </a:p>
          <a:p>
            <a:pPr lvl="1" eaLnBrk="1" hangingPunct="1">
              <a:lnSpc>
                <a:spcPct val="90000"/>
              </a:lnSpc>
              <a:defRPr/>
            </a:pPr>
            <a:r>
              <a:rPr lang="en-GB" altLang="zh-CN" sz="2000" smtClean="0"/>
              <a:t>CView</a:t>
            </a:r>
            <a:r>
              <a:rPr lang="zh-CN" altLang="en-GB" sz="2000" smtClean="0"/>
              <a:t>：实现文档的展示功能</a:t>
            </a:r>
            <a:endParaRPr lang="zh-CN" altLang="en-US" sz="2000" smtClean="0"/>
          </a:p>
          <a:p>
            <a:pPr lvl="1" eaLnBrk="1" hangingPunct="1">
              <a:lnSpc>
                <a:spcPct val="90000"/>
              </a:lnSpc>
              <a:defRPr/>
            </a:pPr>
            <a:r>
              <a:rPr lang="en-GB" altLang="zh-CN" sz="2000" smtClean="0"/>
              <a:t>CDocument</a:t>
            </a:r>
            <a:r>
              <a:rPr lang="zh-CN" altLang="en-GB" sz="2000" smtClean="0"/>
              <a:t>：实现文档功能</a:t>
            </a:r>
            <a:endParaRPr lang="zh-CN" altLang="en-US" sz="2000" smtClean="0"/>
          </a:p>
          <a:p>
            <a:pPr lvl="1" eaLnBrk="1" hangingPunct="1">
              <a:lnSpc>
                <a:spcPct val="90000"/>
              </a:lnSpc>
              <a:defRPr/>
            </a:pPr>
            <a:r>
              <a:rPr lang="en-GB" altLang="zh-CN" sz="2000" smtClean="0"/>
              <a:t>CWinApp</a:t>
            </a:r>
            <a:r>
              <a:rPr lang="zh-CN" altLang="en-GB" sz="2000" smtClean="0"/>
              <a:t>：实现对整个应用程序的管理功能</a:t>
            </a:r>
            <a:endParaRPr lang="zh-CN" altLang="en-US" sz="2000" smtClean="0"/>
          </a:p>
          <a:p>
            <a:pPr lvl="1" eaLnBrk="1" hangingPunct="1">
              <a:lnSpc>
                <a:spcPct val="90000"/>
              </a:lnSpc>
              <a:defRPr/>
            </a:pPr>
            <a:r>
              <a:rPr lang="en-GB" altLang="zh-CN" sz="2000" smtClean="0"/>
              <a:t>CDocTemplate</a:t>
            </a:r>
            <a:r>
              <a:rPr lang="zh-CN" altLang="en-GB" sz="2000" smtClean="0"/>
              <a:t>：管理</a:t>
            </a:r>
            <a:r>
              <a:rPr lang="zh-CN" altLang="en-GB" sz="2000" smtClean="0">
                <a:latin typeface="Arial"/>
              </a:rPr>
              <a:t>“</a:t>
            </a:r>
            <a:r>
              <a:rPr lang="zh-CN" altLang="en-GB" sz="2000" smtClean="0"/>
              <a:t>文档－视</a:t>
            </a:r>
            <a:r>
              <a:rPr lang="zh-CN" altLang="en-GB" sz="2000" smtClean="0">
                <a:latin typeface="Arial"/>
              </a:rPr>
              <a:t>”</a:t>
            </a:r>
            <a:r>
              <a:rPr lang="zh-CN" altLang="en-GB" sz="2000" smtClean="0"/>
              <a:t>结构</a:t>
            </a:r>
            <a:r>
              <a:rPr lang="zh-CN" altLang="en-US" sz="2000" smtClean="0"/>
              <a:t> </a:t>
            </a:r>
          </a:p>
          <a:p>
            <a:pPr lvl="1" eaLnBrk="1" hangingPunct="1">
              <a:lnSpc>
                <a:spcPct val="90000"/>
              </a:lnSpc>
              <a:defRPr/>
            </a:pPr>
            <a:r>
              <a:rPr lang="en-GB" altLang="zh-CN" sz="2000" smtClean="0"/>
              <a:t>CDialog</a:t>
            </a:r>
            <a:r>
              <a:rPr lang="zh-CN" altLang="en-GB" sz="2000" smtClean="0"/>
              <a:t>：实现对话框功能</a:t>
            </a:r>
            <a:endParaRPr lang="zh-CN" altLang="en-US" sz="2000" smtClean="0"/>
          </a:p>
          <a:p>
            <a:pPr lvl="1" eaLnBrk="1" hangingPunct="1">
              <a:lnSpc>
                <a:spcPct val="90000"/>
              </a:lnSpc>
              <a:defRPr/>
            </a:pPr>
            <a:r>
              <a:rPr lang="en-GB" altLang="zh-CN" sz="2000" smtClean="0"/>
              <a:t>CDC</a:t>
            </a:r>
            <a:r>
              <a:rPr lang="zh-CN" altLang="en-GB" sz="2000" smtClean="0"/>
              <a:t>：实现绘图功能</a:t>
            </a:r>
            <a:endParaRPr lang="zh-CN" altLang="en-US" sz="2000" smtClean="0"/>
          </a:p>
          <a:p>
            <a:pPr lvl="1" eaLnBrk="1" hangingPunct="1">
              <a:lnSpc>
                <a:spcPct val="90000"/>
              </a:lnSpc>
              <a:defRPr/>
            </a:pPr>
            <a:r>
              <a:rPr lang="en-GB" altLang="zh-CN" sz="2000" smtClean="0"/>
              <a:t>CFile</a:t>
            </a:r>
            <a:r>
              <a:rPr lang="zh-CN" altLang="en-GB" sz="2000" smtClean="0"/>
              <a:t>，</a:t>
            </a:r>
            <a:r>
              <a:rPr lang="en-GB" altLang="zh-CN" sz="2000" smtClean="0"/>
              <a:t>CArchive</a:t>
            </a:r>
            <a:r>
              <a:rPr lang="zh-CN" altLang="en-GB" sz="2000" smtClean="0"/>
              <a:t>：实现基于文件的</a:t>
            </a:r>
            <a:r>
              <a:rPr lang="zh-CN" altLang="en-GB" sz="2000" smtClean="0">
                <a:latin typeface="Arial"/>
              </a:rPr>
              <a:t>“</a:t>
            </a:r>
            <a:r>
              <a:rPr lang="zh-CN" altLang="en-GB" sz="2000" smtClean="0"/>
              <a:t>序列化</a:t>
            </a:r>
            <a:r>
              <a:rPr lang="zh-CN" altLang="en-GB" sz="2000" smtClean="0">
                <a:latin typeface="Arial"/>
              </a:rPr>
              <a:t>”</a:t>
            </a:r>
            <a:r>
              <a:rPr lang="zh-CN" altLang="en-GB" sz="2000" smtClean="0"/>
              <a:t>输入</a:t>
            </a:r>
            <a:r>
              <a:rPr lang="en-GB" altLang="zh-CN" sz="2000" smtClean="0"/>
              <a:t>/</a:t>
            </a:r>
            <a:r>
              <a:rPr lang="zh-CN" altLang="en-GB" sz="2000" smtClean="0"/>
              <a:t>输出功能</a:t>
            </a:r>
            <a:endParaRPr lang="zh-CN" altLang="en-US" sz="2000" smtClean="0"/>
          </a:p>
          <a:p>
            <a:pPr lvl="1" eaLnBrk="1" hangingPunct="1">
              <a:lnSpc>
                <a:spcPct val="90000"/>
              </a:lnSpc>
              <a:defRPr/>
            </a:pPr>
            <a:r>
              <a:rPr lang="zh-CN" altLang="en-US" sz="2000" smtClean="0"/>
              <a:t>等等</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0"/>
            <a:ext cx="9159876" cy="681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9036050" cy="677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9048750" cy="67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860425" y="476250"/>
            <a:ext cx="2127250" cy="366713"/>
          </a:xfrm>
          <a:prstGeom prst="rect">
            <a:avLst/>
          </a:prstGeom>
          <a:noFill/>
          <a:ln w="9525">
            <a:noFill/>
            <a:miter lim="800000"/>
            <a:headEnd/>
            <a:tailEnd/>
          </a:ln>
        </p:spPr>
        <p:txBody>
          <a:bodyPr wrap="none" anchor="ctr">
            <a:spAutoFit/>
          </a:bodyPr>
          <a:lstStyle/>
          <a:p>
            <a:pPr>
              <a:defRPr/>
            </a:pPr>
            <a:r>
              <a:rPr lang="en-GB" altLang="zh-CN">
                <a:effectLst>
                  <a:outerShdw blurRad="38100" dist="38100" dir="2700000" algn="tl">
                    <a:srgbClr val="000000">
                      <a:alpha val="43137"/>
                    </a:srgbClr>
                  </a:outerShdw>
                </a:effectLst>
              </a:rPr>
              <a:t>CMDIFrameWnd</a:t>
            </a:r>
            <a:r>
              <a:rPr lang="en-GB" altLang="zh-CN"/>
              <a:t> </a:t>
            </a:r>
          </a:p>
        </p:txBody>
      </p:sp>
      <p:sp>
        <p:nvSpPr>
          <p:cNvPr id="19459"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6388" name="Rectangle 8"/>
          <p:cNvSpPr>
            <a:spLocks noChangeArrowheads="1"/>
          </p:cNvSpPr>
          <p:nvPr/>
        </p:nvSpPr>
        <p:spPr bwMode="auto">
          <a:xfrm>
            <a:off x="1008063" y="1412875"/>
            <a:ext cx="1908175" cy="366713"/>
          </a:xfrm>
          <a:prstGeom prst="rect">
            <a:avLst/>
          </a:prstGeom>
          <a:noFill/>
          <a:ln w="9525">
            <a:noFill/>
            <a:miter lim="800000"/>
            <a:headEnd/>
            <a:tailEnd/>
          </a:ln>
        </p:spPr>
        <p:txBody>
          <a:bodyPr anchor="ctr">
            <a:spAutoFit/>
          </a:bodyPr>
          <a:lstStyle/>
          <a:p>
            <a:pPr>
              <a:defRPr/>
            </a:pPr>
            <a:r>
              <a:rPr lang="en-GB" altLang="zh-CN">
                <a:effectLst>
                  <a:outerShdw blurRad="38100" dist="38100" dir="2700000" algn="tl">
                    <a:srgbClr val="000000">
                      <a:alpha val="43137"/>
                    </a:srgbClr>
                  </a:outerShdw>
                </a:effectLst>
                <a:cs typeface="Times New Roman" pitchFamily="18" charset="0"/>
              </a:rPr>
              <a:t>CMDIChildWnd</a:t>
            </a:r>
            <a:endParaRPr lang="en-GB" altLang="zh-CN">
              <a:effectLst>
                <a:outerShdw blurRad="38100" dist="38100" dir="2700000" algn="tl">
                  <a:srgbClr val="000000">
                    <a:alpha val="43137"/>
                  </a:srgbClr>
                </a:outerShdw>
              </a:effectLst>
            </a:endParaRPr>
          </a:p>
        </p:txBody>
      </p:sp>
      <p:sp>
        <p:nvSpPr>
          <p:cNvPr id="16389" name="Rectangle 9"/>
          <p:cNvSpPr>
            <a:spLocks noChangeArrowheads="1"/>
          </p:cNvSpPr>
          <p:nvPr/>
        </p:nvSpPr>
        <p:spPr bwMode="auto">
          <a:xfrm>
            <a:off x="2019300" y="2276475"/>
            <a:ext cx="968375" cy="366713"/>
          </a:xfrm>
          <a:prstGeom prst="rect">
            <a:avLst/>
          </a:prstGeom>
          <a:noFill/>
          <a:ln w="9525">
            <a:noFill/>
            <a:miter lim="800000"/>
            <a:headEnd/>
            <a:tailEnd/>
          </a:ln>
        </p:spPr>
        <p:txBody>
          <a:bodyPr wrap="none" anchor="ctr">
            <a:spAutoFit/>
          </a:bodyPr>
          <a:lstStyle/>
          <a:p>
            <a:pPr>
              <a:defRPr/>
            </a:pPr>
            <a:r>
              <a:rPr lang="en-GB" altLang="zh-CN">
                <a:effectLst>
                  <a:outerShdw blurRad="38100" dist="38100" dir="2700000" algn="tl">
                    <a:srgbClr val="000000">
                      <a:alpha val="43137"/>
                    </a:srgbClr>
                  </a:outerShdw>
                </a:effectLst>
              </a:rPr>
              <a:t>CView</a:t>
            </a:r>
            <a:r>
              <a:rPr lang="en-GB" altLang="zh-CN"/>
              <a:t> </a:t>
            </a:r>
          </a:p>
        </p:txBody>
      </p:sp>
      <p:grpSp>
        <p:nvGrpSpPr>
          <p:cNvPr id="19462" name="Group 16"/>
          <p:cNvGrpSpPr>
            <a:grpSpLocks/>
          </p:cNvGrpSpPr>
          <p:nvPr/>
        </p:nvGrpSpPr>
        <p:grpSpPr bwMode="auto">
          <a:xfrm>
            <a:off x="3059113" y="260350"/>
            <a:ext cx="5040312" cy="2952750"/>
            <a:chOff x="1474" y="1162"/>
            <a:chExt cx="4054" cy="2598"/>
          </a:xfrm>
        </p:grpSpPr>
        <p:pic>
          <p:nvPicPr>
            <p:cNvPr id="194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 y="1162"/>
              <a:ext cx="3510" cy="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3" name="Line 6"/>
            <p:cNvSpPr>
              <a:spLocks noChangeShapeType="1"/>
            </p:cNvSpPr>
            <p:nvPr/>
          </p:nvSpPr>
          <p:spPr bwMode="auto">
            <a:xfrm flipV="1">
              <a:off x="1474" y="1253"/>
              <a:ext cx="544" cy="22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4" name="Line 10"/>
            <p:cNvSpPr>
              <a:spLocks noChangeShapeType="1"/>
            </p:cNvSpPr>
            <p:nvPr/>
          </p:nvSpPr>
          <p:spPr bwMode="auto">
            <a:xfrm flipV="1">
              <a:off x="1519" y="1797"/>
              <a:ext cx="635" cy="5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5" name="Line 11"/>
            <p:cNvSpPr>
              <a:spLocks noChangeShapeType="1"/>
            </p:cNvSpPr>
            <p:nvPr/>
          </p:nvSpPr>
          <p:spPr bwMode="auto">
            <a:xfrm flipV="1">
              <a:off x="1519" y="2251"/>
              <a:ext cx="1180" cy="9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6" name="Line 12"/>
            <p:cNvSpPr>
              <a:spLocks noChangeShapeType="1"/>
            </p:cNvSpPr>
            <p:nvPr/>
          </p:nvSpPr>
          <p:spPr bwMode="auto">
            <a:xfrm flipV="1">
              <a:off x="1565" y="2614"/>
              <a:ext cx="771" cy="49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7" name="Line 13"/>
            <p:cNvSpPr>
              <a:spLocks noChangeShapeType="1"/>
            </p:cNvSpPr>
            <p:nvPr/>
          </p:nvSpPr>
          <p:spPr bwMode="auto">
            <a:xfrm>
              <a:off x="1565" y="3113"/>
              <a:ext cx="1587" cy="4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463" name="Line 17"/>
          <p:cNvSpPr>
            <a:spLocks noChangeShapeType="1"/>
          </p:cNvSpPr>
          <p:nvPr/>
        </p:nvSpPr>
        <p:spPr bwMode="auto">
          <a:xfrm>
            <a:off x="107950" y="3716338"/>
            <a:ext cx="889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AutoShape 18"/>
          <p:cNvSpPr>
            <a:spLocks noChangeArrowheads="1"/>
          </p:cNvSpPr>
          <p:nvPr/>
        </p:nvSpPr>
        <p:spPr bwMode="auto">
          <a:xfrm>
            <a:off x="4356100" y="3933825"/>
            <a:ext cx="936625" cy="1368425"/>
          </a:xfrm>
          <a:prstGeom prst="foldedCorner">
            <a:avLst>
              <a:gd name="adj" fmla="val 12500"/>
            </a:avLst>
          </a:prstGeom>
          <a:solidFill>
            <a:schemeClr val="accent1"/>
          </a:solidFill>
          <a:ln w="9525">
            <a:solidFill>
              <a:schemeClr val="tx1"/>
            </a:solidFill>
            <a:round/>
            <a:headEnd/>
            <a:tailEnd/>
          </a:ln>
        </p:spPr>
        <p:txBody>
          <a:bodyPr wrap="none" anchor="ctr"/>
          <a:lstStyle/>
          <a:p>
            <a:endParaRPr lang="zh-CN" altLang="en-US"/>
          </a:p>
        </p:txBody>
      </p:sp>
      <p:sp>
        <p:nvSpPr>
          <p:cNvPr id="19465" name="AutoShape 19"/>
          <p:cNvSpPr>
            <a:spLocks noChangeArrowheads="1"/>
          </p:cNvSpPr>
          <p:nvPr/>
        </p:nvSpPr>
        <p:spPr bwMode="auto">
          <a:xfrm>
            <a:off x="6659563" y="3933825"/>
            <a:ext cx="936625" cy="1368425"/>
          </a:xfrm>
          <a:prstGeom prst="foldedCorner">
            <a:avLst>
              <a:gd name="adj" fmla="val 12500"/>
            </a:avLst>
          </a:prstGeom>
          <a:solidFill>
            <a:schemeClr val="accent1"/>
          </a:solidFill>
          <a:ln w="9525">
            <a:solidFill>
              <a:schemeClr val="tx1"/>
            </a:solidFill>
            <a:round/>
            <a:headEnd/>
            <a:tailEnd/>
          </a:ln>
        </p:spPr>
        <p:txBody>
          <a:bodyPr wrap="none" anchor="ctr"/>
          <a:lstStyle/>
          <a:p>
            <a:endParaRPr lang="zh-CN" altLang="en-US"/>
          </a:p>
        </p:txBody>
      </p:sp>
      <p:sp>
        <p:nvSpPr>
          <p:cNvPr id="54292" name="Text Box 20"/>
          <p:cNvSpPr txBox="1">
            <a:spLocks noChangeArrowheads="1"/>
          </p:cNvSpPr>
          <p:nvPr/>
        </p:nvSpPr>
        <p:spPr bwMode="auto">
          <a:xfrm>
            <a:off x="1187450" y="4076700"/>
            <a:ext cx="1662113" cy="396875"/>
          </a:xfrm>
          <a:prstGeom prst="rect">
            <a:avLst/>
          </a:prstGeom>
          <a:noFill/>
          <a:ln w="9525">
            <a:noFill/>
            <a:miter lim="800000"/>
            <a:headEnd/>
            <a:tailEnd/>
          </a:ln>
          <a:effectLst/>
        </p:spPr>
        <p:txBody>
          <a:bodyPr wrap="none">
            <a:spAutoFit/>
          </a:bodyPr>
          <a:lstStyle/>
          <a:p>
            <a:pPr>
              <a:defRPr/>
            </a:pPr>
            <a:r>
              <a:rPr lang="en-GB" altLang="zh-CN" sz="2000">
                <a:effectLst>
                  <a:outerShdw blurRad="38100" dist="38100" dir="2700000" algn="tl">
                    <a:srgbClr val="000000"/>
                  </a:outerShdw>
                </a:effectLst>
              </a:rPr>
              <a:t>CDocument</a:t>
            </a:r>
            <a:endParaRPr lang="en-US" altLang="zh-CN" sz="2000">
              <a:effectLst>
                <a:outerShdw blurRad="38100" dist="38100" dir="2700000" algn="tl">
                  <a:srgbClr val="000000"/>
                </a:outerShdw>
              </a:effectLst>
            </a:endParaRPr>
          </a:p>
        </p:txBody>
      </p:sp>
      <p:sp>
        <p:nvSpPr>
          <p:cNvPr id="19467" name="Line 22"/>
          <p:cNvSpPr>
            <a:spLocks noChangeShapeType="1"/>
          </p:cNvSpPr>
          <p:nvPr/>
        </p:nvSpPr>
        <p:spPr bwMode="auto">
          <a:xfrm>
            <a:off x="107950" y="5589588"/>
            <a:ext cx="889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5" name="Text Box 23"/>
          <p:cNvSpPr txBox="1">
            <a:spLocks noChangeArrowheads="1"/>
          </p:cNvSpPr>
          <p:nvPr/>
        </p:nvSpPr>
        <p:spPr bwMode="auto">
          <a:xfrm>
            <a:off x="1509713" y="5867400"/>
            <a:ext cx="1333500" cy="396875"/>
          </a:xfrm>
          <a:prstGeom prst="rect">
            <a:avLst/>
          </a:prstGeom>
          <a:noFill/>
          <a:ln w="9525">
            <a:noFill/>
            <a:miter lim="800000"/>
            <a:headEnd/>
            <a:tailEnd/>
          </a:ln>
          <a:effectLst/>
        </p:spPr>
        <p:txBody>
          <a:bodyPr wrap="none">
            <a:spAutoFit/>
          </a:bodyPr>
          <a:lstStyle/>
          <a:p>
            <a:pPr>
              <a:defRPr/>
            </a:pPr>
            <a:r>
              <a:rPr lang="en-GB" altLang="zh-CN" sz="2000">
                <a:effectLst>
                  <a:outerShdw blurRad="38100" dist="38100" dir="2700000" algn="tl">
                    <a:srgbClr val="000000"/>
                  </a:outerShdw>
                </a:effectLst>
              </a:rPr>
              <a:t>CWinApp</a:t>
            </a:r>
            <a:endParaRPr lang="en-US" altLang="zh-CN" sz="2000">
              <a:effectLst>
                <a:outerShdw blurRad="38100" dist="38100" dir="2700000" algn="tl">
                  <a:srgbClr val="000000"/>
                </a:outerShdw>
              </a:effectLst>
            </a:endParaRPr>
          </a:p>
        </p:txBody>
      </p:sp>
      <p:sp>
        <p:nvSpPr>
          <p:cNvPr id="19469" name="Line 31"/>
          <p:cNvSpPr>
            <a:spLocks noChangeShapeType="1"/>
          </p:cNvSpPr>
          <p:nvPr/>
        </p:nvSpPr>
        <p:spPr bwMode="auto">
          <a:xfrm flipV="1">
            <a:off x="3059113" y="4149725"/>
            <a:ext cx="1584325" cy="1428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0" name="Line 32"/>
          <p:cNvSpPr>
            <a:spLocks noChangeShapeType="1"/>
          </p:cNvSpPr>
          <p:nvPr/>
        </p:nvSpPr>
        <p:spPr bwMode="auto">
          <a:xfrm>
            <a:off x="3059113" y="4292600"/>
            <a:ext cx="3817937" cy="3603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5" name="Text Box 33"/>
          <p:cNvSpPr txBox="1">
            <a:spLocks noChangeArrowheads="1"/>
          </p:cNvSpPr>
          <p:nvPr/>
        </p:nvSpPr>
        <p:spPr bwMode="auto">
          <a:xfrm>
            <a:off x="4973638" y="5795963"/>
            <a:ext cx="1327150" cy="915987"/>
          </a:xfrm>
          <a:prstGeom prst="rect">
            <a:avLst/>
          </a:prstGeom>
          <a:noFill/>
          <a:ln w="9525">
            <a:noFill/>
            <a:miter lim="800000"/>
            <a:headEnd/>
            <a:tailEnd/>
          </a:ln>
          <a:effectLst/>
        </p:spPr>
        <p:txBody>
          <a:bodyPr wrap="none">
            <a:spAutoFit/>
          </a:bodyPr>
          <a:lstStyle/>
          <a:p>
            <a:pPr lvl="1">
              <a:defRPr/>
            </a:pPr>
            <a:r>
              <a:rPr lang="zh-CN" altLang="en-GB">
                <a:effectLst>
                  <a:outerShdw blurRad="38100" dist="38100" dir="2700000" algn="tl">
                    <a:srgbClr val="000000"/>
                  </a:outerShdw>
                </a:effectLst>
              </a:rPr>
              <a:t>注册窗口类</a:t>
            </a:r>
          </a:p>
          <a:p>
            <a:pPr lvl="1">
              <a:defRPr/>
            </a:pPr>
            <a:r>
              <a:rPr lang="zh-CN" altLang="en-GB">
                <a:effectLst>
                  <a:outerShdw blurRad="38100" dist="38100" dir="2700000" algn="tl">
                    <a:srgbClr val="000000"/>
                  </a:outerShdw>
                </a:effectLst>
              </a:rPr>
              <a:t>创建主窗口</a:t>
            </a:r>
          </a:p>
          <a:p>
            <a:pPr lvl="1">
              <a:defRPr/>
            </a:pPr>
            <a:r>
              <a:rPr lang="zh-CN" altLang="en-GB">
                <a:effectLst>
                  <a:outerShdw blurRad="38100" dist="38100" dir="2700000" algn="tl">
                    <a:srgbClr val="000000"/>
                  </a:outerShdw>
                </a:effectLst>
              </a:rPr>
              <a:t>消息循环</a:t>
            </a:r>
            <a:endParaRPr lang="zh-CN" altLang="en-US">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zh-CN" altLang="en-US" sz="4000" smtClean="0"/>
              <a:t>应用向导</a:t>
            </a:r>
            <a:r>
              <a:rPr lang="zh-CN" altLang="zh-CN" sz="4000" smtClean="0"/>
              <a:t>（</a:t>
            </a:r>
            <a:r>
              <a:rPr lang="en-GB" altLang="zh-CN" sz="4000" smtClean="0"/>
              <a:t>Application Wizard</a:t>
            </a:r>
            <a:r>
              <a:rPr lang="zh-CN" altLang="zh-CN" sz="4000" smtClean="0"/>
              <a:t>）</a:t>
            </a:r>
            <a:endParaRPr lang="zh-CN" altLang="en-US" sz="4000" smtClean="0"/>
          </a:p>
        </p:txBody>
      </p:sp>
      <p:sp>
        <p:nvSpPr>
          <p:cNvPr id="12291" name="Rectangle 3"/>
          <p:cNvSpPr>
            <a:spLocks noGrp="1" noChangeArrowheads="1"/>
          </p:cNvSpPr>
          <p:nvPr>
            <p:ph idx="1"/>
          </p:nvPr>
        </p:nvSpPr>
        <p:spPr>
          <a:xfrm>
            <a:off x="250825" y="1600200"/>
            <a:ext cx="8686800" cy="4530725"/>
          </a:xfrm>
        </p:spPr>
        <p:txBody>
          <a:bodyPr/>
          <a:lstStyle/>
          <a:p>
            <a:pPr eaLnBrk="1" hangingPunct="1">
              <a:lnSpc>
                <a:spcPct val="90000"/>
              </a:lnSpc>
              <a:defRPr/>
            </a:pPr>
            <a:r>
              <a:rPr lang="zh-CN" altLang="en-GB" sz="2800" smtClean="0"/>
              <a:t>对于一个基于</a:t>
            </a:r>
            <a:r>
              <a:rPr lang="en-GB" altLang="zh-CN" sz="2800" smtClean="0"/>
              <a:t>MFC</a:t>
            </a:r>
            <a:r>
              <a:rPr lang="zh-CN" altLang="en-GB" sz="2800" smtClean="0"/>
              <a:t>的多文档应用程序（设为：</a:t>
            </a:r>
            <a:r>
              <a:rPr lang="en-GB" altLang="zh-CN" sz="2800" smtClean="0"/>
              <a:t>My</a:t>
            </a:r>
            <a:r>
              <a:rPr lang="zh-CN" altLang="en-GB" sz="2800" smtClean="0"/>
              <a:t>），</a:t>
            </a:r>
            <a:r>
              <a:rPr lang="en-GB" altLang="zh-CN" sz="2800" smtClean="0"/>
              <a:t>VC++</a:t>
            </a:r>
            <a:r>
              <a:rPr lang="zh-CN" altLang="en-GB" sz="2800" smtClean="0"/>
              <a:t>的</a:t>
            </a:r>
            <a:r>
              <a:rPr lang="zh-CN" altLang="en-GB" sz="2800" smtClean="0">
                <a:solidFill>
                  <a:schemeClr val="folHlink"/>
                </a:solidFill>
              </a:rPr>
              <a:t>应用向导</a:t>
            </a:r>
            <a:r>
              <a:rPr lang="zh-CN" altLang="en-GB" sz="2800" smtClean="0"/>
              <a:t>会自动建立</a:t>
            </a:r>
            <a:r>
              <a:rPr lang="en-GB" altLang="zh-CN" sz="2800" smtClean="0"/>
              <a:t>5</a:t>
            </a:r>
            <a:r>
              <a:rPr lang="zh-CN" altLang="en-GB" sz="2800" smtClean="0"/>
              <a:t>个类，并分别为这些类写了一些必要的代码：</a:t>
            </a:r>
          </a:p>
          <a:p>
            <a:pPr lvl="1" eaLnBrk="1" hangingPunct="1">
              <a:lnSpc>
                <a:spcPct val="90000"/>
              </a:lnSpc>
              <a:defRPr/>
            </a:pPr>
            <a:r>
              <a:rPr lang="en-GB" altLang="zh-CN" sz="2400" smtClean="0"/>
              <a:t>CMyApp</a:t>
            </a:r>
            <a:r>
              <a:rPr lang="zh-CN" altLang="en-GB" sz="2400" smtClean="0"/>
              <a:t>：</a:t>
            </a:r>
            <a:r>
              <a:rPr lang="en-GB" altLang="zh-CN" sz="2400" smtClean="0"/>
              <a:t>CWinApp</a:t>
            </a:r>
            <a:r>
              <a:rPr lang="zh-CN" altLang="en-GB" sz="2400" smtClean="0"/>
              <a:t>的派生类</a:t>
            </a:r>
          </a:p>
          <a:p>
            <a:pPr lvl="1" eaLnBrk="1" hangingPunct="1">
              <a:lnSpc>
                <a:spcPct val="90000"/>
              </a:lnSpc>
              <a:defRPr/>
            </a:pPr>
            <a:r>
              <a:rPr lang="en-GB" altLang="zh-CN" sz="2400" smtClean="0"/>
              <a:t>CMainFrame</a:t>
            </a:r>
            <a:r>
              <a:rPr lang="zh-CN" altLang="en-GB" sz="2400" smtClean="0"/>
              <a:t>：</a:t>
            </a:r>
            <a:r>
              <a:rPr lang="en-GB" altLang="zh-CN" sz="2400" smtClean="0"/>
              <a:t>CMDIFrameWnd</a:t>
            </a:r>
            <a:r>
              <a:rPr lang="zh-CN" altLang="en-GB" sz="2400" smtClean="0"/>
              <a:t>的派生类</a:t>
            </a:r>
          </a:p>
          <a:p>
            <a:pPr lvl="1" eaLnBrk="1" hangingPunct="1">
              <a:lnSpc>
                <a:spcPct val="90000"/>
              </a:lnSpc>
              <a:defRPr/>
            </a:pPr>
            <a:r>
              <a:rPr lang="en-GB" altLang="zh-CN" sz="2400" smtClean="0"/>
              <a:t>CChildFrame</a:t>
            </a:r>
            <a:r>
              <a:rPr lang="zh-CN" altLang="en-GB" sz="2400" smtClean="0"/>
              <a:t>： </a:t>
            </a:r>
            <a:r>
              <a:rPr lang="en-GB" altLang="zh-CN" sz="2400" smtClean="0"/>
              <a:t>CMDIChildWnd</a:t>
            </a:r>
            <a:r>
              <a:rPr lang="zh-CN" altLang="en-GB" sz="2400" smtClean="0"/>
              <a:t>的派生类</a:t>
            </a:r>
          </a:p>
          <a:p>
            <a:pPr lvl="1" eaLnBrk="1" hangingPunct="1">
              <a:lnSpc>
                <a:spcPct val="90000"/>
              </a:lnSpc>
              <a:defRPr/>
            </a:pPr>
            <a:r>
              <a:rPr lang="en-GB" altLang="zh-CN" sz="2400" smtClean="0"/>
              <a:t>CMyView</a:t>
            </a:r>
            <a:r>
              <a:rPr lang="zh-CN" altLang="en-GB" sz="2400" smtClean="0"/>
              <a:t>：</a:t>
            </a:r>
            <a:r>
              <a:rPr lang="en-GB" altLang="zh-CN" sz="2400" smtClean="0"/>
              <a:t>CView</a:t>
            </a:r>
            <a:r>
              <a:rPr lang="zh-CN" altLang="en-GB" sz="2400" smtClean="0"/>
              <a:t>的派生类</a:t>
            </a:r>
          </a:p>
          <a:p>
            <a:pPr lvl="1" eaLnBrk="1" hangingPunct="1">
              <a:lnSpc>
                <a:spcPct val="90000"/>
              </a:lnSpc>
              <a:defRPr/>
            </a:pPr>
            <a:r>
              <a:rPr lang="en-GB" altLang="zh-CN" sz="2400" smtClean="0"/>
              <a:t>CMyDoc</a:t>
            </a:r>
            <a:r>
              <a:rPr lang="zh-CN" altLang="en-GB" sz="2400" smtClean="0"/>
              <a:t>：</a:t>
            </a:r>
            <a:r>
              <a:rPr lang="en-GB" altLang="zh-CN" sz="2400" smtClean="0"/>
              <a:t>CDocument</a:t>
            </a:r>
            <a:r>
              <a:rPr lang="zh-CN" altLang="en-GB" sz="2400" smtClean="0"/>
              <a:t>的派生类</a:t>
            </a:r>
            <a:endParaRPr lang="en-GB" altLang="zh-CN" sz="2400" smtClean="0"/>
          </a:p>
          <a:p>
            <a:pPr eaLnBrk="1" hangingPunct="1">
              <a:lnSpc>
                <a:spcPct val="90000"/>
              </a:lnSpc>
              <a:defRPr/>
            </a:pPr>
            <a:r>
              <a:rPr lang="zh-CN" altLang="en-GB" sz="2800" smtClean="0"/>
              <a:t>应用向导还为该应用程序定义了一个</a:t>
            </a:r>
            <a:r>
              <a:rPr lang="en-GB" altLang="zh-CN" sz="2800" smtClean="0"/>
              <a:t>CMyApp</a:t>
            </a:r>
            <a:r>
              <a:rPr lang="zh-CN" altLang="en-GB" sz="2800" smtClean="0"/>
              <a:t>类的全局对象</a:t>
            </a:r>
            <a:r>
              <a:rPr lang="en-GB" altLang="zh-CN" sz="2800" smtClean="0"/>
              <a:t>theApp</a:t>
            </a:r>
            <a:r>
              <a:rPr lang="zh-CN" altLang="en-GB" sz="2800" smtClean="0"/>
              <a:t>，该对象将在</a:t>
            </a:r>
            <a:r>
              <a:rPr lang="en-GB" altLang="zh-CN" sz="2800" smtClean="0"/>
              <a:t>WinMain</a:t>
            </a:r>
            <a:r>
              <a:rPr lang="zh-CN" altLang="en-GB" sz="2800" smtClean="0"/>
              <a:t>执行之前创建。</a:t>
            </a:r>
            <a:endParaRPr lang="zh-CN" altLang="en-US"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549275"/>
            <a:ext cx="8229600" cy="5903913"/>
          </a:xfrm>
        </p:spPr>
        <p:txBody>
          <a:bodyPr>
            <a:normAutofit fontScale="85000" lnSpcReduction="10000"/>
          </a:bodyPr>
          <a:lstStyle/>
          <a:p>
            <a:pPr algn="just" eaLnBrk="1" hangingPunct="1">
              <a:lnSpc>
                <a:spcPct val="110000"/>
              </a:lnSpc>
              <a:defRPr/>
            </a:pPr>
            <a:r>
              <a:rPr lang="zh-CN" altLang="en-US" dirty="0" smtClean="0"/>
              <a:t>为了体现“</a:t>
            </a:r>
            <a:r>
              <a:rPr lang="zh-CN" altLang="en-US" dirty="0" smtClean="0">
                <a:solidFill>
                  <a:srgbClr val="FFC000"/>
                </a:solidFill>
              </a:rPr>
              <a:t>纯</a:t>
            </a:r>
            <a:r>
              <a:rPr lang="zh-CN" altLang="en-US" dirty="0" smtClean="0"/>
              <a:t>”面向对象特性，</a:t>
            </a:r>
            <a:r>
              <a:rPr lang="zh-CN" altLang="en-GB" dirty="0" smtClean="0"/>
              <a:t>在应用向导建立的基于</a:t>
            </a:r>
            <a:r>
              <a:rPr lang="en-GB" altLang="zh-CN" dirty="0" smtClean="0"/>
              <a:t>MFC</a:t>
            </a:r>
            <a:r>
              <a:rPr lang="zh-CN" altLang="en-GB" dirty="0" smtClean="0"/>
              <a:t>的应用程序框架中隐藏了主函数</a:t>
            </a:r>
            <a:r>
              <a:rPr lang="en-GB" altLang="zh-CN" dirty="0" err="1" smtClean="0"/>
              <a:t>WinMain</a:t>
            </a:r>
            <a:r>
              <a:rPr lang="zh-CN" altLang="en-GB" dirty="0" smtClean="0"/>
              <a:t>。在隐藏的</a:t>
            </a:r>
            <a:r>
              <a:rPr lang="en-GB" altLang="zh-CN" err="1" smtClean="0"/>
              <a:t>WinMain</a:t>
            </a:r>
            <a:r>
              <a:rPr lang="zh-CN" altLang="en-GB" smtClean="0"/>
              <a:t>中</a:t>
            </a:r>
            <a:r>
              <a:rPr lang="zh-CN" altLang="en-US" smtClean="0"/>
              <a:t>，</a:t>
            </a:r>
            <a:endParaRPr lang="zh-CN" altLang="en-GB" dirty="0" smtClean="0"/>
          </a:p>
          <a:p>
            <a:pPr lvl="1" eaLnBrk="1" hangingPunct="1">
              <a:lnSpc>
                <a:spcPct val="110000"/>
              </a:lnSpc>
              <a:defRPr/>
            </a:pPr>
            <a:r>
              <a:rPr lang="zh-CN" altLang="en-GB" dirty="0" smtClean="0"/>
              <a:t>首先调用全局对象</a:t>
            </a:r>
            <a:r>
              <a:rPr lang="en-GB" altLang="zh-CN" dirty="0" err="1" smtClean="0"/>
              <a:t>theApp</a:t>
            </a:r>
            <a:r>
              <a:rPr lang="zh-CN" altLang="en-GB" dirty="0" smtClean="0"/>
              <a:t>的成员函数</a:t>
            </a:r>
            <a:r>
              <a:rPr lang="en-GB" altLang="zh-CN" dirty="0" err="1" smtClean="0"/>
              <a:t>InitInstance</a:t>
            </a:r>
            <a:r>
              <a:rPr lang="zh-CN" altLang="en-GB" dirty="0" smtClean="0"/>
              <a:t>对应用程序进行初始化；</a:t>
            </a:r>
          </a:p>
          <a:p>
            <a:pPr lvl="1" eaLnBrk="1" hangingPunct="1">
              <a:lnSpc>
                <a:spcPct val="110000"/>
              </a:lnSpc>
              <a:defRPr/>
            </a:pPr>
            <a:r>
              <a:rPr lang="zh-CN" altLang="en-GB" dirty="0" smtClean="0"/>
              <a:t>在调用成功之后将会继续去调用</a:t>
            </a:r>
            <a:r>
              <a:rPr lang="en-GB" altLang="zh-CN" dirty="0" err="1" smtClean="0"/>
              <a:t>theApp</a:t>
            </a:r>
            <a:r>
              <a:rPr lang="zh-CN" altLang="en-GB" dirty="0" smtClean="0"/>
              <a:t>的成员函数</a:t>
            </a:r>
            <a:r>
              <a:rPr lang="en-GB" altLang="zh-CN" dirty="0" smtClean="0"/>
              <a:t>Run</a:t>
            </a:r>
            <a:r>
              <a:rPr lang="zh-CN" altLang="en-GB" dirty="0" smtClean="0"/>
              <a:t>进入消息循环；</a:t>
            </a:r>
          </a:p>
          <a:p>
            <a:pPr lvl="1" eaLnBrk="1" hangingPunct="1">
              <a:lnSpc>
                <a:spcPct val="110000"/>
              </a:lnSpc>
              <a:defRPr/>
            </a:pPr>
            <a:r>
              <a:rPr lang="zh-CN" altLang="en-GB" dirty="0" smtClean="0"/>
              <a:t>消息循环结束之后，将会调用</a:t>
            </a:r>
            <a:r>
              <a:rPr lang="en-GB" altLang="zh-CN" dirty="0" err="1" smtClean="0"/>
              <a:t>theApp</a:t>
            </a:r>
            <a:r>
              <a:rPr lang="zh-CN" altLang="en-GB" dirty="0" smtClean="0"/>
              <a:t>的成员函数</a:t>
            </a:r>
            <a:r>
              <a:rPr lang="en-GB" altLang="zh-CN" dirty="0" err="1" smtClean="0"/>
              <a:t>ExitInstance</a:t>
            </a:r>
            <a:r>
              <a:rPr lang="zh-CN" altLang="en-GB" dirty="0" smtClean="0"/>
              <a:t>进行程序结束前的一些</a:t>
            </a:r>
            <a:r>
              <a:rPr lang="zh-CN" altLang="en-GB" smtClean="0"/>
              <a:t>处理。</a:t>
            </a:r>
            <a:endParaRPr lang="en-US" altLang="zh-CN" smtClean="0"/>
          </a:p>
          <a:p>
            <a:pPr eaLnBrk="1" hangingPunct="1">
              <a:lnSpc>
                <a:spcPct val="90000"/>
              </a:lnSpc>
              <a:defRPr/>
            </a:pPr>
            <a:endParaRPr lang="en-US" altLang="zh-CN" smtClean="0"/>
          </a:p>
          <a:p>
            <a:pPr eaLnBrk="1" hangingPunct="1">
              <a:lnSpc>
                <a:spcPct val="120000"/>
              </a:lnSpc>
              <a:defRPr/>
            </a:pPr>
            <a:r>
              <a:rPr lang="zh-CN" altLang="en-US" smtClean="0"/>
              <a:t>对消息处理函数进行了结构化处理：</a:t>
            </a:r>
            <a:endParaRPr lang="en-US" altLang="zh-CN" smtClean="0"/>
          </a:p>
          <a:p>
            <a:pPr lvl="1" eaLnBrk="1" hangingPunct="1">
              <a:lnSpc>
                <a:spcPct val="120000"/>
              </a:lnSpc>
              <a:defRPr/>
            </a:pPr>
            <a:r>
              <a:rPr lang="zh-CN" altLang="en-US" smtClean="0"/>
              <a:t>各个消息的处理分别由相应类的一个成员函数来实现。</a:t>
            </a:r>
            <a:endParaRPr lang="en-US" altLang="zh-CN" smtClean="0"/>
          </a:p>
          <a:p>
            <a:pPr lvl="1" eaLnBrk="1" hangingPunct="1">
              <a:lnSpc>
                <a:spcPct val="120000"/>
              </a:lnSpc>
              <a:defRPr/>
            </a:pPr>
            <a:r>
              <a:rPr lang="zh-CN" altLang="en-US" smtClean="0"/>
              <a:t>通过“消息映射”把消息与相应的成员函数关联起来。 </a:t>
            </a:r>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zh-CN" altLang="en-US" smtClean="0"/>
              <a:t>主要内容</a:t>
            </a:r>
          </a:p>
        </p:txBody>
      </p:sp>
      <p:sp>
        <p:nvSpPr>
          <p:cNvPr id="6147" name="Rectangle 3"/>
          <p:cNvSpPr>
            <a:spLocks noGrp="1" noChangeArrowheads="1"/>
          </p:cNvSpPr>
          <p:nvPr>
            <p:ph idx="1"/>
          </p:nvPr>
        </p:nvSpPr>
        <p:spPr/>
        <p:txBody>
          <a:bodyPr/>
          <a:lstStyle/>
          <a:p>
            <a:pPr eaLnBrk="1" hangingPunct="1">
              <a:defRPr/>
            </a:pPr>
            <a:r>
              <a:rPr lang="zh-CN" altLang="en-US" smtClean="0"/>
              <a:t>消息驱动的程序结构</a:t>
            </a:r>
          </a:p>
          <a:p>
            <a:pPr eaLnBrk="1" hangingPunct="1">
              <a:defRPr/>
            </a:pPr>
            <a:r>
              <a:rPr lang="zh-CN" altLang="en-US" smtClean="0"/>
              <a:t>面向对象的</a:t>
            </a:r>
            <a:r>
              <a:rPr lang="en-US" altLang="zh-CN" smtClean="0"/>
              <a:t>Windows</a:t>
            </a:r>
            <a:r>
              <a:rPr lang="zh-CN" altLang="en-US" smtClean="0"/>
              <a:t>程序结构</a:t>
            </a:r>
          </a:p>
          <a:p>
            <a:pPr eaLnBrk="1" hangingPunct="1">
              <a:defRPr/>
            </a:pPr>
            <a:r>
              <a:rPr lang="en-US" altLang="zh-CN" smtClean="0"/>
              <a:t>MFC</a:t>
            </a:r>
            <a:r>
              <a:rPr lang="zh-CN" altLang="en-US" smtClean="0"/>
              <a:t>对面向对象</a:t>
            </a:r>
            <a:r>
              <a:rPr lang="en-US" altLang="zh-CN" smtClean="0"/>
              <a:t>Windows</a:t>
            </a:r>
            <a:r>
              <a:rPr lang="zh-CN" altLang="en-US" smtClean="0"/>
              <a:t>程序的支持</a:t>
            </a:r>
          </a:p>
          <a:p>
            <a:pPr eaLnBrk="1" hangingPunct="1">
              <a:defRPr/>
            </a:pPr>
            <a:r>
              <a:rPr lang="zh-CN" altLang="en-US" smtClean="0"/>
              <a:t>应用向导、类向导和资源管理器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pPr eaLnBrk="1" hangingPunct="1">
              <a:defRPr/>
            </a:pPr>
            <a:r>
              <a:rPr lang="zh-CN" altLang="en-GB" smtClean="0"/>
              <a:t>类向导（</a:t>
            </a:r>
            <a:r>
              <a:rPr lang="en-GB" altLang="zh-CN" smtClean="0"/>
              <a:t>Class Wizard</a:t>
            </a:r>
            <a:r>
              <a:rPr lang="zh-CN" altLang="en-GB" smtClean="0"/>
              <a:t>）</a:t>
            </a:r>
            <a:r>
              <a:rPr lang="zh-CN" altLang="en-US" smtClean="0"/>
              <a:t> </a:t>
            </a:r>
          </a:p>
        </p:txBody>
      </p:sp>
      <p:sp>
        <p:nvSpPr>
          <p:cNvPr id="26627" name="Rectangle 1027"/>
          <p:cNvSpPr>
            <a:spLocks noGrp="1" noChangeArrowheads="1"/>
          </p:cNvSpPr>
          <p:nvPr>
            <p:ph idx="1"/>
          </p:nvPr>
        </p:nvSpPr>
        <p:spPr/>
        <p:txBody>
          <a:bodyPr/>
          <a:lstStyle/>
          <a:p>
            <a:pPr eaLnBrk="1" hangingPunct="1">
              <a:defRPr/>
            </a:pPr>
            <a:r>
              <a:rPr lang="zh-CN" altLang="en-GB" smtClean="0">
                <a:solidFill>
                  <a:schemeClr val="folHlink"/>
                </a:solidFill>
              </a:rPr>
              <a:t>类向导</a:t>
            </a:r>
            <a:r>
              <a:rPr lang="zh-CN" altLang="en-GB" smtClean="0"/>
              <a:t>用于：</a:t>
            </a:r>
          </a:p>
          <a:p>
            <a:pPr lvl="1" eaLnBrk="1" hangingPunct="1">
              <a:defRPr/>
            </a:pPr>
            <a:r>
              <a:rPr lang="zh-CN" altLang="en-US" smtClean="0"/>
              <a:t>为应用程序中从</a:t>
            </a:r>
            <a:r>
              <a:rPr lang="en-US" altLang="zh-CN" smtClean="0"/>
              <a:t>MFC</a:t>
            </a:r>
            <a:r>
              <a:rPr lang="zh-CN" altLang="en-US" smtClean="0"/>
              <a:t>派生的类</a:t>
            </a:r>
            <a:r>
              <a:rPr lang="zh-CN" altLang="en-GB" smtClean="0"/>
              <a:t>增加</a:t>
            </a:r>
            <a:r>
              <a:rPr lang="en-GB" altLang="zh-CN" smtClean="0"/>
              <a:t>/</a:t>
            </a:r>
            <a:r>
              <a:rPr lang="zh-CN" altLang="en-GB" smtClean="0"/>
              <a:t>删除成员</a:t>
            </a:r>
            <a:r>
              <a:rPr lang="zh-CN" altLang="en-US" smtClean="0"/>
              <a:t>。</a:t>
            </a:r>
            <a:endParaRPr lang="en-US" altLang="zh-CN" smtClean="0"/>
          </a:p>
          <a:p>
            <a:pPr lvl="2" eaLnBrk="1" hangingPunct="1">
              <a:defRPr/>
            </a:pPr>
            <a:r>
              <a:rPr lang="zh-CN" altLang="en-US" smtClean="0"/>
              <a:t>消息处理成员函数</a:t>
            </a:r>
            <a:endParaRPr lang="en-US" altLang="zh-CN" smtClean="0"/>
          </a:p>
          <a:p>
            <a:pPr lvl="2" eaLnBrk="1" hangingPunct="1">
              <a:defRPr/>
            </a:pPr>
            <a:r>
              <a:rPr lang="zh-CN" altLang="en-US" smtClean="0"/>
              <a:t>对话框类中与各个“控制”所对应的数据成员</a:t>
            </a:r>
            <a:endParaRPr lang="zh-CN" altLang="en-GB" smtClean="0"/>
          </a:p>
          <a:p>
            <a:pPr lvl="1" eaLnBrk="1" hangingPunct="1">
              <a:defRPr/>
            </a:pPr>
            <a:r>
              <a:rPr lang="zh-CN" altLang="en-US" smtClean="0"/>
              <a:t>为应用程序</a:t>
            </a:r>
            <a:r>
              <a:rPr lang="zh-CN" altLang="en-GB" smtClean="0"/>
              <a:t>增加</a:t>
            </a:r>
            <a:r>
              <a:rPr lang="en-GB" altLang="zh-CN" smtClean="0"/>
              <a:t>/</a:t>
            </a:r>
            <a:r>
              <a:rPr lang="zh-CN" altLang="en-GB" smtClean="0"/>
              <a:t>删除基于</a:t>
            </a:r>
            <a:r>
              <a:rPr lang="en-GB" altLang="zh-CN" smtClean="0"/>
              <a:t>MFC</a:t>
            </a:r>
            <a:r>
              <a:rPr lang="zh-CN" altLang="en-GB" smtClean="0"/>
              <a:t>的类。</a:t>
            </a:r>
            <a:r>
              <a:rPr lang="zh-CN" altLang="en-US"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defRPr/>
            </a:pPr>
            <a:r>
              <a:rPr lang="zh-CN" altLang="en-US" sz="4000" smtClean="0"/>
              <a:t>资源编辑器（</a:t>
            </a:r>
            <a:r>
              <a:rPr lang="en-US" altLang="zh-CN" sz="4000" smtClean="0"/>
              <a:t>Resource Editor</a:t>
            </a:r>
            <a:r>
              <a:rPr lang="zh-CN" altLang="en-US" sz="4000" smtClean="0"/>
              <a:t>）</a:t>
            </a:r>
          </a:p>
        </p:txBody>
      </p:sp>
      <p:sp>
        <p:nvSpPr>
          <p:cNvPr id="48131" name="Rectangle 1027"/>
          <p:cNvSpPr>
            <a:spLocks noGrp="1" noChangeArrowheads="1"/>
          </p:cNvSpPr>
          <p:nvPr>
            <p:ph idx="1"/>
          </p:nvPr>
        </p:nvSpPr>
        <p:spPr>
          <a:xfrm>
            <a:off x="457200" y="1600200"/>
            <a:ext cx="8229600" cy="4852988"/>
          </a:xfrm>
        </p:spPr>
        <p:txBody>
          <a:bodyPr/>
          <a:lstStyle/>
          <a:p>
            <a:pPr eaLnBrk="1" hangingPunct="1">
              <a:lnSpc>
                <a:spcPct val="90000"/>
              </a:lnSpc>
              <a:defRPr/>
            </a:pPr>
            <a:r>
              <a:rPr lang="zh-CN" altLang="en-US" smtClean="0"/>
              <a:t>对每个</a:t>
            </a:r>
            <a:r>
              <a:rPr lang="en-US" altLang="zh-CN" smtClean="0"/>
              <a:t>Windows</a:t>
            </a:r>
            <a:r>
              <a:rPr lang="zh-CN" altLang="en-US" smtClean="0"/>
              <a:t>应用程序，除了程序代码外，还包含一些</a:t>
            </a:r>
            <a:r>
              <a:rPr lang="zh-CN" altLang="en-US" smtClean="0">
                <a:solidFill>
                  <a:schemeClr val="folHlink"/>
                </a:solidFill>
              </a:rPr>
              <a:t>资源</a:t>
            </a:r>
            <a:r>
              <a:rPr lang="zh-CN" altLang="en-US" smtClean="0"/>
              <a:t>，主要有：</a:t>
            </a:r>
          </a:p>
          <a:p>
            <a:pPr lvl="1" eaLnBrk="1" hangingPunct="1">
              <a:lnSpc>
                <a:spcPct val="90000"/>
              </a:lnSpc>
              <a:defRPr/>
            </a:pPr>
            <a:r>
              <a:rPr lang="zh-CN" altLang="en-US" smtClean="0"/>
              <a:t>菜单</a:t>
            </a:r>
          </a:p>
          <a:p>
            <a:pPr lvl="1" eaLnBrk="1" hangingPunct="1">
              <a:lnSpc>
                <a:spcPct val="90000"/>
              </a:lnSpc>
              <a:defRPr/>
            </a:pPr>
            <a:r>
              <a:rPr lang="zh-CN" altLang="en-US" smtClean="0"/>
              <a:t>对话框</a:t>
            </a:r>
          </a:p>
          <a:p>
            <a:pPr lvl="1" eaLnBrk="1" hangingPunct="1">
              <a:lnSpc>
                <a:spcPct val="90000"/>
              </a:lnSpc>
              <a:defRPr/>
            </a:pPr>
            <a:r>
              <a:rPr lang="zh-CN" altLang="en-US" smtClean="0"/>
              <a:t>工具条，等</a:t>
            </a:r>
          </a:p>
          <a:p>
            <a:pPr eaLnBrk="1" hangingPunct="1">
              <a:lnSpc>
                <a:spcPct val="90000"/>
              </a:lnSpc>
              <a:defRPr/>
            </a:pPr>
            <a:r>
              <a:rPr lang="zh-CN" altLang="en-GB" smtClean="0"/>
              <a:t>资源存储在相应的资源文件（</a:t>
            </a:r>
            <a:r>
              <a:rPr lang="en-GB" altLang="zh-CN" smtClean="0"/>
              <a:t>.rc</a:t>
            </a:r>
            <a:r>
              <a:rPr lang="zh-CN" altLang="en-GB" smtClean="0"/>
              <a:t>）中，资源文件经编译后将作为</a:t>
            </a:r>
            <a:r>
              <a:rPr lang="en-GB" altLang="zh-CN" smtClean="0"/>
              <a:t>Windows</a:t>
            </a:r>
            <a:r>
              <a:rPr lang="zh-CN" altLang="en-GB" smtClean="0"/>
              <a:t>应用程序的一部分被链接到应用程序的目标文件中。</a:t>
            </a:r>
          </a:p>
          <a:p>
            <a:pPr eaLnBrk="1" hangingPunct="1">
              <a:lnSpc>
                <a:spcPct val="90000"/>
              </a:lnSpc>
              <a:defRPr/>
            </a:pPr>
            <a:r>
              <a:rPr lang="zh-CN" altLang="en-GB" smtClean="0"/>
              <a:t>资源可以用</a:t>
            </a:r>
            <a:r>
              <a:rPr lang="zh-CN" altLang="en-GB" smtClean="0">
                <a:solidFill>
                  <a:schemeClr val="folHlink"/>
                </a:solidFill>
              </a:rPr>
              <a:t>资源编辑器</a:t>
            </a:r>
            <a:r>
              <a:rPr lang="zh-CN" altLang="en-GB" smtClean="0"/>
              <a:t>来进行</a:t>
            </a:r>
            <a:r>
              <a:rPr lang="zh-CN" altLang="en-GB" smtClean="0">
                <a:solidFill>
                  <a:schemeClr val="folHlink"/>
                </a:solidFill>
              </a:rPr>
              <a:t>可视化</a:t>
            </a:r>
            <a:r>
              <a:rPr lang="zh-CN" altLang="en-GB" smtClean="0"/>
              <a:t>编辑。</a:t>
            </a:r>
            <a:endParaRPr lang="zh-C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pPr eaLnBrk="1" hangingPunct="1">
              <a:defRPr/>
            </a:pPr>
            <a:r>
              <a:rPr lang="zh-CN" altLang="en-US" smtClean="0"/>
              <a:t>菜单</a:t>
            </a:r>
          </a:p>
        </p:txBody>
      </p:sp>
      <p:sp>
        <p:nvSpPr>
          <p:cNvPr id="47107" name="Rectangle 1027"/>
          <p:cNvSpPr>
            <a:spLocks noGrp="1" noChangeArrowheads="1"/>
          </p:cNvSpPr>
          <p:nvPr>
            <p:ph idx="1"/>
          </p:nvPr>
        </p:nvSpPr>
        <p:spPr/>
        <p:txBody>
          <a:bodyPr/>
          <a:lstStyle/>
          <a:p>
            <a:pPr eaLnBrk="1" hangingPunct="1">
              <a:lnSpc>
                <a:spcPct val="90000"/>
              </a:lnSpc>
              <a:defRPr/>
            </a:pPr>
            <a:r>
              <a:rPr lang="zh-CN" altLang="en-GB" smtClean="0"/>
              <a:t>菜单是执行程序功能的一种手段。一个程序可以有多个菜单，每个菜单都有一个标识（</a:t>
            </a:r>
            <a:r>
              <a:rPr lang="en-US" altLang="zh-CN" smtClean="0"/>
              <a:t>Menu </a:t>
            </a:r>
            <a:r>
              <a:rPr lang="en-GB" altLang="zh-CN" smtClean="0"/>
              <a:t>ID</a:t>
            </a:r>
            <a:r>
              <a:rPr lang="zh-CN" altLang="en-GB" smtClean="0"/>
              <a:t>）。</a:t>
            </a:r>
          </a:p>
          <a:p>
            <a:pPr eaLnBrk="1" hangingPunct="1">
              <a:lnSpc>
                <a:spcPct val="90000"/>
              </a:lnSpc>
              <a:defRPr/>
            </a:pPr>
            <a:r>
              <a:rPr lang="zh-CN" altLang="en-GB" smtClean="0"/>
              <a:t>菜单由菜单项构成，</a:t>
            </a:r>
            <a:r>
              <a:rPr lang="zh-CN" altLang="en-US" smtClean="0"/>
              <a:t>每个菜单项包含：</a:t>
            </a:r>
          </a:p>
          <a:p>
            <a:pPr lvl="1" eaLnBrk="1" hangingPunct="1">
              <a:lnSpc>
                <a:spcPct val="90000"/>
              </a:lnSpc>
              <a:defRPr/>
            </a:pPr>
            <a:r>
              <a:rPr lang="zh-CN" altLang="en-US" smtClean="0"/>
              <a:t>标识（</a:t>
            </a:r>
            <a:r>
              <a:rPr lang="en-US" altLang="zh-CN" smtClean="0"/>
              <a:t>Item ID</a:t>
            </a:r>
            <a:r>
              <a:rPr lang="zh-CN" altLang="en-US" smtClean="0"/>
              <a:t>）</a:t>
            </a:r>
          </a:p>
          <a:p>
            <a:pPr lvl="1" eaLnBrk="1" hangingPunct="1">
              <a:lnSpc>
                <a:spcPct val="90000"/>
              </a:lnSpc>
              <a:defRPr/>
            </a:pPr>
            <a:r>
              <a:rPr lang="zh-CN" altLang="en-US" smtClean="0"/>
              <a:t>显示文字和提示文字</a:t>
            </a:r>
          </a:p>
          <a:p>
            <a:pPr lvl="1" eaLnBrk="1" hangingPunct="1">
              <a:lnSpc>
                <a:spcPct val="90000"/>
              </a:lnSpc>
              <a:defRPr/>
            </a:pPr>
            <a:r>
              <a:rPr lang="zh-CN" altLang="en-US" smtClean="0"/>
              <a:t>处理函数</a:t>
            </a:r>
          </a:p>
          <a:p>
            <a:pPr eaLnBrk="1" hangingPunct="1">
              <a:lnSpc>
                <a:spcPct val="90000"/>
              </a:lnSpc>
              <a:defRPr/>
            </a:pPr>
            <a:r>
              <a:rPr lang="zh-CN" altLang="en-US" smtClean="0"/>
              <a:t>菜单的外观设计可以用资源编辑器来完成。</a:t>
            </a:r>
          </a:p>
          <a:p>
            <a:pPr eaLnBrk="1" hangingPunct="1">
              <a:lnSpc>
                <a:spcPct val="90000"/>
              </a:lnSpc>
              <a:defRPr/>
            </a:pPr>
            <a:r>
              <a:rPr lang="zh-CN" altLang="en-US" smtClean="0"/>
              <a:t>菜单处理函数可以用类向导来添加。</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zh-CN" altLang="en-GB" smtClean="0"/>
              <a:t>对话框</a:t>
            </a:r>
            <a:endParaRPr lang="zh-CN" altLang="en-US" smtClean="0"/>
          </a:p>
        </p:txBody>
      </p:sp>
      <p:sp>
        <p:nvSpPr>
          <p:cNvPr id="24579" name="Rectangle 3"/>
          <p:cNvSpPr>
            <a:spLocks noGrp="1" noChangeArrowheads="1"/>
          </p:cNvSpPr>
          <p:nvPr>
            <p:ph idx="1"/>
          </p:nvPr>
        </p:nvSpPr>
        <p:spPr>
          <a:xfrm>
            <a:off x="457200" y="1412875"/>
            <a:ext cx="8229600" cy="5445125"/>
          </a:xfrm>
        </p:spPr>
        <p:txBody>
          <a:bodyPr>
            <a:normAutofit/>
          </a:bodyPr>
          <a:lstStyle/>
          <a:p>
            <a:pPr eaLnBrk="1" hangingPunct="1">
              <a:lnSpc>
                <a:spcPct val="90000"/>
              </a:lnSpc>
              <a:defRPr/>
            </a:pPr>
            <a:r>
              <a:rPr lang="zh-CN" altLang="en-GB" sz="2800" smtClean="0">
                <a:solidFill>
                  <a:schemeClr val="folHlink"/>
                </a:solidFill>
              </a:rPr>
              <a:t>对话框</a:t>
            </a:r>
            <a:r>
              <a:rPr lang="zh-CN" altLang="en-GB" sz="2800" smtClean="0"/>
              <a:t>是一种窗口，它是</a:t>
            </a:r>
            <a:r>
              <a:rPr lang="en-GB" altLang="zh-CN" sz="2800" smtClean="0"/>
              <a:t>Windows</a:t>
            </a:r>
            <a:r>
              <a:rPr lang="zh-CN" altLang="en-GB" sz="2800" smtClean="0"/>
              <a:t>应用程序与用户进行交互的一种重要手段。</a:t>
            </a:r>
          </a:p>
          <a:p>
            <a:pPr eaLnBrk="1" hangingPunct="1">
              <a:lnSpc>
                <a:spcPct val="90000"/>
              </a:lnSpc>
              <a:defRPr/>
            </a:pPr>
            <a:r>
              <a:rPr lang="zh-CN" altLang="en-GB" sz="2800" smtClean="0"/>
              <a:t>每个对话框都包含了一些对话框</a:t>
            </a:r>
            <a:r>
              <a:rPr lang="zh-CN" altLang="en-GB" sz="2800" smtClean="0">
                <a:solidFill>
                  <a:schemeClr val="folHlink"/>
                </a:solidFill>
              </a:rPr>
              <a:t>控制</a:t>
            </a:r>
            <a:r>
              <a:rPr lang="zh-CN" altLang="en-GB" sz="2800" smtClean="0"/>
              <a:t>（如：按钮、列表框等），这些控制属于对话框对象的成员对象（子窗口）。</a:t>
            </a:r>
          </a:p>
          <a:p>
            <a:pPr eaLnBrk="1" hangingPunct="1">
              <a:lnSpc>
                <a:spcPct val="90000"/>
              </a:lnSpc>
              <a:defRPr/>
            </a:pPr>
            <a:r>
              <a:rPr lang="zh-CN" altLang="en-GB" sz="2800" smtClean="0"/>
              <a:t>一个对话框往往需要对应一个</a:t>
            </a:r>
            <a:r>
              <a:rPr lang="zh-CN" altLang="en-GB" sz="2800" smtClean="0">
                <a:solidFill>
                  <a:schemeClr val="folHlink"/>
                </a:solidFill>
              </a:rPr>
              <a:t>对话框模板</a:t>
            </a:r>
            <a:r>
              <a:rPr lang="zh-CN" altLang="en-GB" sz="2800" smtClean="0"/>
              <a:t>，每个对话框模版都有一个标识（</a:t>
            </a:r>
            <a:r>
              <a:rPr lang="en-US" altLang="zh-CN" sz="2800" smtClean="0"/>
              <a:t>Dialog </a:t>
            </a:r>
            <a:r>
              <a:rPr lang="en-GB" altLang="zh-CN" sz="2800" smtClean="0"/>
              <a:t>ID</a:t>
            </a:r>
            <a:r>
              <a:rPr lang="zh-CN" altLang="en-GB" sz="2800" smtClean="0"/>
              <a:t>）。对话框模板描述了对话框的组成，包括：对话框的标识和尺寸；对话框中各个控制的标识（</a:t>
            </a:r>
            <a:r>
              <a:rPr lang="en-US" altLang="zh-CN" sz="2800" smtClean="0"/>
              <a:t>Control </a:t>
            </a:r>
            <a:r>
              <a:rPr lang="en-GB" altLang="zh-CN" sz="2800" smtClean="0"/>
              <a:t>ID</a:t>
            </a:r>
            <a:r>
              <a:rPr lang="zh-CN" altLang="en-GB" sz="2800" smtClean="0"/>
              <a:t>）、类型、尺寸与位置等。对话框模板可用</a:t>
            </a:r>
            <a:r>
              <a:rPr lang="zh-CN" altLang="en-GB" sz="2800" smtClean="0">
                <a:solidFill>
                  <a:schemeClr val="folHlink"/>
                </a:solidFill>
              </a:rPr>
              <a:t>资源编辑器</a:t>
            </a:r>
            <a:r>
              <a:rPr lang="zh-CN" altLang="en-GB" sz="2800" smtClean="0"/>
              <a:t>来设计。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smtClean="0"/>
              <a:t>每个对话框都对应着一个对话框类，它可以用类向导来管理</a:t>
            </a:r>
            <a:r>
              <a:rPr lang="zh-CN" altLang="en-US"/>
              <a:t>：</a:t>
            </a:r>
            <a:endParaRPr lang="zh-CN" altLang="en-US" smtClean="0"/>
          </a:p>
          <a:p>
            <a:pPr lvl="1">
              <a:defRPr/>
            </a:pPr>
            <a:r>
              <a:rPr lang="zh-CN" altLang="en-US" smtClean="0"/>
              <a:t>为对话框控制指定消息处理函数</a:t>
            </a:r>
            <a:endParaRPr lang="en-US" altLang="zh-CN" smtClean="0"/>
          </a:p>
          <a:p>
            <a:pPr lvl="1">
              <a:defRPr/>
            </a:pPr>
            <a:r>
              <a:rPr lang="zh-CN" altLang="en-US" smtClean="0"/>
              <a:t>为对话框控制指定成员变量</a:t>
            </a:r>
          </a:p>
          <a:p>
            <a:pPr marL="457200" lvl="1" indent="0">
              <a:buFontTx/>
              <a:buNone/>
              <a:defRPr/>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GB" altLang="zh-CN" smtClean="0"/>
              <a:t>CDialog</a:t>
            </a:r>
            <a:r>
              <a:rPr lang="zh-CN" altLang="en-GB" smtClean="0"/>
              <a:t>（对话框类）</a:t>
            </a:r>
            <a:endParaRPr lang="zh-CN" altLang="en-US" smtClean="0"/>
          </a:p>
        </p:txBody>
      </p:sp>
      <p:sp>
        <p:nvSpPr>
          <p:cNvPr id="25603" name="Rectangle 3"/>
          <p:cNvSpPr>
            <a:spLocks noGrp="1" noChangeArrowheads="1"/>
          </p:cNvSpPr>
          <p:nvPr>
            <p:ph idx="1"/>
          </p:nvPr>
        </p:nvSpPr>
        <p:spPr>
          <a:xfrm>
            <a:off x="98425" y="1600200"/>
            <a:ext cx="8937625" cy="4530725"/>
          </a:xfrm>
        </p:spPr>
        <p:txBody>
          <a:bodyPr/>
          <a:lstStyle/>
          <a:p>
            <a:pPr eaLnBrk="1" hangingPunct="1">
              <a:lnSpc>
                <a:spcPct val="90000"/>
              </a:lnSpc>
              <a:defRPr/>
            </a:pPr>
            <a:r>
              <a:rPr lang="zh-CN" altLang="en-GB" sz="2800" smtClean="0"/>
              <a:t>程序中需要打开对话框时，首先要创建一个对话框类的对象，然后调用该类的成员函数</a:t>
            </a:r>
            <a:r>
              <a:rPr lang="en-GB" altLang="zh-CN" sz="2800" smtClean="0"/>
              <a:t>DoModal</a:t>
            </a:r>
            <a:r>
              <a:rPr lang="zh-CN" altLang="en-GB" sz="2800" smtClean="0"/>
              <a:t>。如：</a:t>
            </a:r>
          </a:p>
          <a:p>
            <a:pPr lvl="1" eaLnBrk="1" hangingPunct="1">
              <a:lnSpc>
                <a:spcPct val="90000"/>
              </a:lnSpc>
              <a:buFontTx/>
              <a:buNone/>
              <a:defRPr/>
            </a:pPr>
            <a:r>
              <a:rPr lang="en-GB" altLang="zh-CN" sz="2400" smtClean="0"/>
              <a:t>CMyDlg dlg; //</a:t>
            </a:r>
            <a:r>
              <a:rPr lang="zh-CN" altLang="en-GB" sz="2400" smtClean="0"/>
              <a:t>创建一个对话框类的对象</a:t>
            </a:r>
            <a:r>
              <a:rPr lang="en-GB" altLang="zh-CN" sz="2400" smtClean="0"/>
              <a:t>dlg</a:t>
            </a:r>
            <a:r>
              <a:rPr lang="zh-CN" altLang="en-GB" sz="2400" smtClean="0"/>
              <a:t>。</a:t>
            </a:r>
          </a:p>
          <a:p>
            <a:pPr lvl="1" eaLnBrk="1" hangingPunct="1">
              <a:lnSpc>
                <a:spcPct val="90000"/>
              </a:lnSpc>
              <a:buFontTx/>
              <a:buNone/>
              <a:defRPr/>
            </a:pPr>
            <a:r>
              <a:rPr lang="en-GB" altLang="zh-CN" sz="2400" smtClean="0"/>
              <a:t>dlg.m_... = ...; //</a:t>
            </a:r>
            <a:r>
              <a:rPr lang="zh-CN" altLang="en-GB" sz="2400" smtClean="0"/>
              <a:t>通过</a:t>
            </a:r>
            <a:r>
              <a:rPr lang="en-GB" altLang="zh-CN" sz="2400" smtClean="0"/>
              <a:t>dlg</a:t>
            </a:r>
            <a:r>
              <a:rPr lang="zh-CN" altLang="en-GB" sz="2400" smtClean="0"/>
              <a:t>的成员变量设置对话框中各控制			 </a:t>
            </a:r>
            <a:r>
              <a:rPr lang="en-GB" altLang="zh-CN" sz="2400" smtClean="0"/>
              <a:t>//</a:t>
            </a:r>
            <a:r>
              <a:rPr lang="zh-CN" altLang="en-GB" sz="2400" smtClean="0"/>
              <a:t>的初始内容。</a:t>
            </a:r>
          </a:p>
          <a:p>
            <a:pPr lvl="1" eaLnBrk="1" hangingPunct="1">
              <a:lnSpc>
                <a:spcPct val="90000"/>
              </a:lnSpc>
              <a:buFontTx/>
              <a:buNone/>
              <a:defRPr/>
            </a:pPr>
            <a:r>
              <a:rPr lang="en-GB" altLang="zh-CN" sz="2400" smtClean="0"/>
              <a:t>......</a:t>
            </a:r>
          </a:p>
          <a:p>
            <a:pPr lvl="1" eaLnBrk="1" hangingPunct="1">
              <a:lnSpc>
                <a:spcPct val="90000"/>
              </a:lnSpc>
              <a:buFontTx/>
              <a:buNone/>
              <a:defRPr/>
            </a:pPr>
            <a:r>
              <a:rPr lang="en-GB" altLang="zh-CN" sz="2400" smtClean="0"/>
              <a:t>if (dlg.DoModal()==IDOK); //</a:t>
            </a:r>
            <a:r>
              <a:rPr lang="zh-CN" altLang="en-GB" sz="2400" smtClean="0"/>
              <a:t>显示对话框，返回值可以为</a:t>
            </a:r>
          </a:p>
          <a:p>
            <a:pPr lvl="1" eaLnBrk="1" hangingPunct="1">
              <a:lnSpc>
                <a:spcPct val="90000"/>
              </a:lnSpc>
              <a:buFontTx/>
              <a:buNone/>
              <a:defRPr/>
            </a:pPr>
            <a:r>
              <a:rPr lang="zh-CN" altLang="en-GB" sz="2400" smtClean="0"/>
              <a:t>			 			  </a:t>
            </a:r>
            <a:r>
              <a:rPr lang="en-GB" altLang="zh-CN" sz="2400" smtClean="0"/>
              <a:t>//IDOK</a:t>
            </a:r>
            <a:r>
              <a:rPr lang="zh-CN" altLang="en-GB" sz="2400" smtClean="0"/>
              <a:t>和</a:t>
            </a:r>
            <a:r>
              <a:rPr lang="en-GB" altLang="zh-CN" sz="2400" smtClean="0"/>
              <a:t>IDCANCEL</a:t>
            </a:r>
            <a:r>
              <a:rPr lang="zh-CN" altLang="en-GB" sz="2400" smtClean="0"/>
              <a:t>。</a:t>
            </a:r>
          </a:p>
          <a:p>
            <a:pPr lvl="1" eaLnBrk="1" hangingPunct="1">
              <a:lnSpc>
                <a:spcPct val="90000"/>
              </a:lnSpc>
              <a:buFontTx/>
              <a:buNone/>
              <a:defRPr/>
            </a:pPr>
            <a:r>
              <a:rPr lang="en-GB" altLang="zh-CN" sz="2400" smtClean="0"/>
              <a:t>{ ... = dlg.m_...;  //</a:t>
            </a:r>
            <a:r>
              <a:rPr lang="zh-CN" altLang="en-GB" sz="2400" smtClean="0"/>
              <a:t>取对话框控制中的内容。</a:t>
            </a:r>
          </a:p>
          <a:p>
            <a:pPr lvl="1" eaLnBrk="1" hangingPunct="1">
              <a:lnSpc>
                <a:spcPct val="90000"/>
              </a:lnSpc>
              <a:buFontTx/>
              <a:buNone/>
              <a:defRPr/>
            </a:pPr>
            <a:r>
              <a:rPr lang="en-GB" altLang="zh-CN" sz="2400" smtClean="0"/>
              <a:t>   ......</a:t>
            </a:r>
          </a:p>
          <a:p>
            <a:pPr lvl="1" eaLnBrk="1" hangingPunct="1">
              <a:lnSpc>
                <a:spcPct val="90000"/>
              </a:lnSpc>
              <a:buFontTx/>
              <a:buNone/>
              <a:defRPr/>
            </a:pPr>
            <a:r>
              <a:rPr lang="en-US" altLang="zh-CN" sz="240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GB" smtClean="0"/>
              <a:t>公共的对话框类</a:t>
            </a:r>
            <a:endParaRPr lang="zh-CN" altLang="en-US" smtClean="0"/>
          </a:p>
        </p:txBody>
      </p:sp>
      <p:sp>
        <p:nvSpPr>
          <p:cNvPr id="27651" name="Rectangle 3"/>
          <p:cNvSpPr>
            <a:spLocks noGrp="1" noChangeArrowheads="1"/>
          </p:cNvSpPr>
          <p:nvPr>
            <p:ph idx="1"/>
          </p:nvPr>
        </p:nvSpPr>
        <p:spPr/>
        <p:txBody>
          <a:bodyPr/>
          <a:lstStyle/>
          <a:p>
            <a:pPr eaLnBrk="1" hangingPunct="1">
              <a:defRPr/>
            </a:pPr>
            <a:r>
              <a:rPr lang="en-US" altLang="zh-CN" smtClean="0"/>
              <a:t>CFileDialog</a:t>
            </a:r>
            <a:r>
              <a:rPr lang="zh-CN" altLang="en-US" smtClean="0"/>
              <a:t>：文件打开</a:t>
            </a:r>
            <a:r>
              <a:rPr lang="en-US" altLang="zh-CN" smtClean="0"/>
              <a:t>/</a:t>
            </a:r>
            <a:r>
              <a:rPr lang="zh-CN" altLang="en-US" smtClean="0"/>
              <a:t>保存对话框</a:t>
            </a:r>
          </a:p>
          <a:p>
            <a:pPr eaLnBrk="1" hangingPunct="1">
              <a:defRPr/>
            </a:pPr>
            <a:r>
              <a:rPr lang="en-US" altLang="zh-CN" smtClean="0"/>
              <a:t>CFontDialog</a:t>
            </a:r>
            <a:r>
              <a:rPr lang="zh-CN" altLang="en-US" smtClean="0"/>
              <a:t>：字体选择对话框</a:t>
            </a:r>
          </a:p>
          <a:p>
            <a:pPr eaLnBrk="1" hangingPunct="1">
              <a:defRPr/>
            </a:pPr>
            <a:r>
              <a:rPr lang="en-US" altLang="zh-CN" smtClean="0"/>
              <a:t>CColorDialog</a:t>
            </a:r>
            <a:r>
              <a:rPr lang="zh-CN" altLang="en-US" smtClean="0"/>
              <a:t>：颜色选择对话框</a:t>
            </a:r>
          </a:p>
          <a:p>
            <a:pPr eaLnBrk="1" hangingPunct="1">
              <a:defRPr/>
            </a:pPr>
            <a:r>
              <a:rPr lang="en-US" altLang="zh-CN" smtClean="0"/>
              <a:t>CPrintDialog</a:t>
            </a:r>
            <a:r>
              <a:rPr lang="zh-CN" altLang="en-US" smtClean="0"/>
              <a:t>：打印设置对话框</a:t>
            </a:r>
          </a:p>
          <a:p>
            <a:pPr eaLnBrk="1" hangingPunct="1">
              <a:defRPr/>
            </a:pPr>
            <a:r>
              <a:rPr lang="en-US" altLang="zh-CN" smtClean="0"/>
              <a:t>CFindReplaceDialog</a:t>
            </a:r>
            <a:r>
              <a:rPr lang="zh-CN" altLang="en-US" smtClean="0"/>
              <a:t>：查找</a:t>
            </a:r>
            <a:r>
              <a:rPr lang="en-US" altLang="zh-CN" smtClean="0"/>
              <a:t>/</a:t>
            </a:r>
            <a:r>
              <a:rPr lang="zh-CN" altLang="en-US" smtClean="0"/>
              <a:t>替换对话框</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zh-CN" altLang="en-US" smtClean="0"/>
              <a:t>绘图</a:t>
            </a:r>
          </a:p>
        </p:txBody>
      </p:sp>
      <p:sp>
        <p:nvSpPr>
          <p:cNvPr id="28675" name="Rectangle 3"/>
          <p:cNvSpPr>
            <a:spLocks noGrp="1" noChangeArrowheads="1"/>
          </p:cNvSpPr>
          <p:nvPr>
            <p:ph idx="1"/>
          </p:nvPr>
        </p:nvSpPr>
        <p:spPr>
          <a:xfrm>
            <a:off x="457200" y="1600200"/>
            <a:ext cx="8229600" cy="4924425"/>
          </a:xfrm>
        </p:spPr>
        <p:txBody>
          <a:bodyPr>
            <a:normAutofit/>
          </a:bodyPr>
          <a:lstStyle/>
          <a:p>
            <a:pPr eaLnBrk="1" hangingPunct="1">
              <a:lnSpc>
                <a:spcPct val="90000"/>
              </a:lnSpc>
              <a:defRPr/>
            </a:pPr>
            <a:r>
              <a:rPr lang="zh-CN" altLang="en-US" sz="2400"/>
              <a:t>设备环境类（</a:t>
            </a:r>
            <a:r>
              <a:rPr lang="en-GB" altLang="zh-CN" sz="2400"/>
              <a:t>CDC</a:t>
            </a:r>
            <a:r>
              <a:rPr lang="zh-CN" altLang="en-US" sz="2400" smtClean="0"/>
              <a:t>）</a:t>
            </a:r>
            <a:r>
              <a:rPr lang="zh-CN" altLang="en-GB" sz="2400" smtClean="0"/>
              <a:t>用于实现</a:t>
            </a:r>
            <a:r>
              <a:rPr lang="en-GB" altLang="zh-CN" sz="2400" smtClean="0"/>
              <a:t>Windows</a:t>
            </a:r>
            <a:r>
              <a:rPr lang="zh-CN" altLang="en-GB" sz="2400" smtClean="0"/>
              <a:t>应用程序中的绘图功能。</a:t>
            </a:r>
          </a:p>
          <a:p>
            <a:pPr eaLnBrk="1" hangingPunct="1">
              <a:lnSpc>
                <a:spcPct val="90000"/>
              </a:lnSpc>
              <a:defRPr/>
            </a:pPr>
            <a:r>
              <a:rPr lang="zh-CN" altLang="en-GB" sz="2400" smtClean="0"/>
              <a:t>进行绘图时，首先要创建一个</a:t>
            </a:r>
            <a:r>
              <a:rPr lang="en-GB" altLang="zh-CN" sz="2400" smtClean="0"/>
              <a:t>CDC</a:t>
            </a:r>
            <a:r>
              <a:rPr lang="zh-CN" altLang="en-GB" sz="2400" smtClean="0"/>
              <a:t>或其派生类的对象，该对象将包含绘图时所需要的各种元素，如：字体、颜色、笔、刷子等</a:t>
            </a:r>
            <a:r>
              <a:rPr lang="zh-CN" altLang="en-US" sz="2400" smtClean="0"/>
              <a:t>，以及绘图函数，如：输出文字、画线、画矩形、画椭圆等</a:t>
            </a:r>
            <a:r>
              <a:rPr lang="zh-CN" altLang="en-GB" sz="2400" smtClean="0"/>
              <a:t>。</a:t>
            </a:r>
          </a:p>
          <a:p>
            <a:pPr eaLnBrk="1" hangingPunct="1">
              <a:lnSpc>
                <a:spcPct val="90000"/>
              </a:lnSpc>
              <a:defRPr/>
            </a:pPr>
            <a:r>
              <a:rPr lang="zh-CN" altLang="en-GB" sz="2400" smtClean="0"/>
              <a:t>在创建</a:t>
            </a:r>
            <a:r>
              <a:rPr lang="en-GB" altLang="zh-CN" sz="2400" smtClean="0"/>
              <a:t>CDC</a:t>
            </a:r>
            <a:r>
              <a:rPr lang="zh-CN" altLang="en-GB" sz="2400" smtClean="0"/>
              <a:t>类或其派生类的对象时需指出它所对应的窗口对象，绘图操作将在相应窗口中进行。例如，下面创建一个</a:t>
            </a:r>
            <a:r>
              <a:rPr lang="en-GB" altLang="zh-CN" sz="2400" smtClean="0"/>
              <a:t>CClientDC</a:t>
            </a:r>
            <a:r>
              <a:rPr lang="zh-CN" altLang="en-GB" sz="2400" smtClean="0"/>
              <a:t>类（为</a:t>
            </a:r>
            <a:r>
              <a:rPr lang="en-GB" altLang="zh-CN" sz="2400" smtClean="0"/>
              <a:t>CDC</a:t>
            </a:r>
            <a:r>
              <a:rPr lang="zh-CN" altLang="en-GB" sz="2400" smtClean="0"/>
              <a:t>的派生类，它用于在一个窗口的客户区绘图）的对象：</a:t>
            </a:r>
          </a:p>
          <a:p>
            <a:pPr eaLnBrk="1" hangingPunct="1">
              <a:lnSpc>
                <a:spcPct val="90000"/>
              </a:lnSpc>
              <a:defRPr/>
            </a:pPr>
            <a:endParaRPr lang="zh-CN" altLang="en-GB" sz="2400" smtClean="0"/>
          </a:p>
          <a:p>
            <a:pPr lvl="1" eaLnBrk="1" hangingPunct="1">
              <a:lnSpc>
                <a:spcPct val="90000"/>
              </a:lnSpc>
              <a:buFontTx/>
              <a:buNone/>
              <a:defRPr/>
            </a:pPr>
            <a:r>
              <a:rPr lang="en-GB" altLang="zh-CN" sz="2000" smtClean="0"/>
              <a:t>CClientDC dc(pWnd); //pWnd</a:t>
            </a:r>
            <a:r>
              <a:rPr lang="zh-CN" altLang="en-GB" sz="2000" smtClean="0"/>
              <a:t>为类</a:t>
            </a:r>
            <a:r>
              <a:rPr lang="en-GB" altLang="zh-CN" sz="2000" smtClean="0"/>
              <a:t>CWnd</a:t>
            </a:r>
            <a:r>
              <a:rPr lang="zh-CN" altLang="en-GB" sz="2000" smtClean="0"/>
              <a:t>或其派生类的某个对象			      </a:t>
            </a:r>
            <a:r>
              <a:rPr lang="en-GB" altLang="zh-CN" sz="2000" smtClean="0"/>
              <a:t>//</a:t>
            </a:r>
            <a:r>
              <a:rPr lang="zh-CN" altLang="en-GB" sz="2000" smtClean="0"/>
              <a:t>的指针。</a:t>
            </a:r>
            <a:endParaRPr lang="zh-CN" altLang="en-US" sz="2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defRPr/>
            </a:pPr>
            <a:r>
              <a:rPr lang="en-GB" altLang="zh-CN" smtClean="0"/>
              <a:t>CDC</a:t>
            </a:r>
            <a:r>
              <a:rPr lang="zh-CN" altLang="en-GB" smtClean="0"/>
              <a:t>的成员</a:t>
            </a:r>
            <a:endParaRPr lang="zh-CN" altLang="en-US" smtClean="0"/>
          </a:p>
        </p:txBody>
      </p:sp>
      <p:sp>
        <p:nvSpPr>
          <p:cNvPr id="29699" name="Rectangle 1027"/>
          <p:cNvSpPr>
            <a:spLocks noGrp="1" noChangeArrowheads="1"/>
          </p:cNvSpPr>
          <p:nvPr>
            <p:ph idx="1"/>
          </p:nvPr>
        </p:nvSpPr>
        <p:spPr>
          <a:xfrm>
            <a:off x="457200" y="1600200"/>
            <a:ext cx="8229600" cy="4852988"/>
          </a:xfrm>
        </p:spPr>
        <p:txBody>
          <a:bodyPr/>
          <a:lstStyle/>
          <a:p>
            <a:pPr eaLnBrk="1" hangingPunct="1">
              <a:lnSpc>
                <a:spcPct val="90000"/>
              </a:lnSpc>
              <a:defRPr/>
            </a:pPr>
            <a:r>
              <a:rPr lang="zh-CN" altLang="en-GB" sz="2800" smtClean="0"/>
              <a:t>文本输出</a:t>
            </a:r>
            <a:r>
              <a:rPr lang="zh-CN" altLang="en-US" sz="2800" smtClean="0"/>
              <a:t> </a:t>
            </a:r>
          </a:p>
          <a:p>
            <a:pPr lvl="1" eaLnBrk="1" hangingPunct="1">
              <a:lnSpc>
                <a:spcPct val="90000"/>
              </a:lnSpc>
              <a:defRPr/>
            </a:pPr>
            <a:r>
              <a:rPr lang="en-US" altLang="zh-CN" sz="2400" smtClean="0"/>
              <a:t>virtual BOOL </a:t>
            </a:r>
            <a:r>
              <a:rPr lang="en-US" altLang="zh-CN" sz="2400" smtClean="0">
                <a:solidFill>
                  <a:schemeClr val="folHlink"/>
                </a:solidFill>
              </a:rPr>
              <a:t>TextOut</a:t>
            </a:r>
            <a:r>
              <a:rPr lang="en-US" altLang="zh-CN" sz="2400" smtClean="0"/>
              <a:t>(int </a:t>
            </a:r>
            <a:r>
              <a:rPr lang="en-US" altLang="zh-CN" sz="2400" i="1" smtClean="0"/>
              <a:t>x</a:t>
            </a:r>
            <a:r>
              <a:rPr lang="en-US" altLang="zh-CN" sz="2400" smtClean="0"/>
              <a:t>,int </a:t>
            </a:r>
            <a:r>
              <a:rPr lang="en-US" altLang="zh-CN" sz="2400" i="1" smtClean="0"/>
              <a:t>y</a:t>
            </a:r>
            <a:r>
              <a:rPr lang="en-US" altLang="zh-CN" sz="2400" smtClean="0"/>
              <a:t>,LPCTSTR </a:t>
            </a:r>
            <a:r>
              <a:rPr lang="en-US" altLang="zh-CN" sz="2400" i="1" smtClean="0"/>
              <a:t>lpszString</a:t>
            </a:r>
            <a:r>
              <a:rPr lang="en-US" altLang="zh-CN" sz="2400" smtClean="0"/>
              <a:t>,int </a:t>
            </a:r>
            <a:r>
              <a:rPr lang="en-US" altLang="zh-CN" sz="2400" i="1" smtClean="0"/>
              <a:t>nCount</a:t>
            </a:r>
            <a:r>
              <a:rPr lang="en-US" altLang="zh-CN" sz="2400" smtClean="0"/>
              <a:t>);</a:t>
            </a:r>
          </a:p>
          <a:p>
            <a:pPr lvl="1" eaLnBrk="1" hangingPunct="1">
              <a:lnSpc>
                <a:spcPct val="90000"/>
              </a:lnSpc>
              <a:defRPr/>
            </a:pPr>
            <a:r>
              <a:rPr lang="en-US" altLang="zh-CN" sz="2400" smtClean="0"/>
              <a:t>BOOL </a:t>
            </a:r>
            <a:r>
              <a:rPr lang="en-US" altLang="zh-CN" sz="2400" smtClean="0">
                <a:solidFill>
                  <a:schemeClr val="folHlink"/>
                </a:solidFill>
              </a:rPr>
              <a:t>TextOut</a:t>
            </a:r>
            <a:r>
              <a:rPr lang="en-US" altLang="zh-CN" sz="2400" smtClean="0"/>
              <a:t>(int </a:t>
            </a:r>
            <a:r>
              <a:rPr lang="en-US" altLang="zh-CN" sz="2400" i="1" smtClean="0"/>
              <a:t>x</a:t>
            </a:r>
            <a:r>
              <a:rPr lang="en-US" altLang="zh-CN" sz="2400" smtClean="0"/>
              <a:t>,int </a:t>
            </a:r>
            <a:r>
              <a:rPr lang="en-US" altLang="zh-CN" sz="2400" i="1" smtClean="0"/>
              <a:t>y</a:t>
            </a:r>
            <a:r>
              <a:rPr lang="en-US" altLang="zh-CN" sz="2400" smtClean="0"/>
              <a:t>,const CString&amp; </a:t>
            </a:r>
            <a:r>
              <a:rPr lang="en-US" altLang="zh-CN" sz="2400" i="1" smtClean="0"/>
              <a:t>str</a:t>
            </a:r>
            <a:r>
              <a:rPr lang="en-US" altLang="zh-CN" sz="2400" smtClean="0"/>
              <a:t>);</a:t>
            </a:r>
          </a:p>
          <a:p>
            <a:pPr lvl="1" eaLnBrk="1" hangingPunct="1">
              <a:lnSpc>
                <a:spcPct val="90000"/>
              </a:lnSpc>
              <a:defRPr/>
            </a:pPr>
            <a:r>
              <a:rPr lang="en-US" altLang="zh-CN" sz="2400" smtClean="0"/>
              <a:t>virtual int </a:t>
            </a:r>
            <a:r>
              <a:rPr lang="en-US" altLang="zh-CN" sz="2400" smtClean="0">
                <a:solidFill>
                  <a:schemeClr val="folHlink"/>
                </a:solidFill>
              </a:rPr>
              <a:t>DrawText</a:t>
            </a:r>
            <a:r>
              <a:rPr lang="en-US" altLang="zh-CN" sz="2400" smtClean="0"/>
              <a:t>(LPCTSTR </a:t>
            </a:r>
            <a:r>
              <a:rPr lang="en-US" altLang="zh-CN" sz="2400" i="1" smtClean="0"/>
              <a:t>lpszString</a:t>
            </a:r>
            <a:r>
              <a:rPr lang="en-US" altLang="zh-CN" sz="2400" smtClean="0"/>
              <a:t>,int </a:t>
            </a:r>
            <a:r>
              <a:rPr lang="en-US" altLang="zh-CN" sz="2400" i="1" smtClean="0"/>
              <a:t>nCount</a:t>
            </a:r>
            <a:r>
              <a:rPr lang="en-US" altLang="zh-CN" sz="2400" smtClean="0"/>
              <a:t>,LPRECT </a:t>
            </a:r>
            <a:r>
              <a:rPr lang="en-US" altLang="zh-CN" sz="2400" i="1" smtClean="0"/>
              <a:t>lpRect</a:t>
            </a:r>
            <a:r>
              <a:rPr lang="en-US" altLang="zh-CN" sz="2400" smtClean="0"/>
              <a:t>,UINT </a:t>
            </a:r>
            <a:r>
              <a:rPr lang="en-US" altLang="zh-CN" sz="2400" i="1" smtClean="0"/>
              <a:t>nFormat</a:t>
            </a:r>
            <a:r>
              <a:rPr lang="en-US" altLang="zh-CN" sz="2400" smtClean="0"/>
              <a:t> );</a:t>
            </a:r>
          </a:p>
          <a:p>
            <a:pPr lvl="1" eaLnBrk="1" hangingPunct="1">
              <a:lnSpc>
                <a:spcPct val="90000"/>
              </a:lnSpc>
              <a:defRPr/>
            </a:pPr>
            <a:r>
              <a:rPr lang="en-US" altLang="zh-CN" sz="2400" smtClean="0"/>
              <a:t>int </a:t>
            </a:r>
            <a:r>
              <a:rPr lang="en-US" altLang="zh-CN" sz="2400" smtClean="0">
                <a:solidFill>
                  <a:schemeClr val="folHlink"/>
                </a:solidFill>
              </a:rPr>
              <a:t>DrawText</a:t>
            </a:r>
            <a:r>
              <a:rPr lang="en-US" altLang="zh-CN" sz="2400" smtClean="0"/>
              <a:t>(const CString&amp; </a:t>
            </a:r>
            <a:r>
              <a:rPr lang="en-US" altLang="zh-CN" sz="2400" i="1" smtClean="0"/>
              <a:t>str</a:t>
            </a:r>
            <a:r>
              <a:rPr lang="en-US" altLang="zh-CN" sz="2400" smtClean="0"/>
              <a:t>,LPRECT </a:t>
            </a:r>
            <a:r>
              <a:rPr lang="en-US" altLang="zh-CN" sz="2400" i="1" smtClean="0"/>
              <a:t>lpRect</a:t>
            </a:r>
            <a:r>
              <a:rPr lang="en-US" altLang="zh-CN" sz="2400" smtClean="0"/>
              <a:t>,UINT </a:t>
            </a:r>
            <a:r>
              <a:rPr lang="en-US" altLang="zh-CN" sz="2400" i="1" smtClean="0"/>
              <a:t>nFormat</a:t>
            </a:r>
            <a:r>
              <a:rPr lang="en-US" altLang="zh-CN" sz="2400" smtClean="0"/>
              <a:t>);</a:t>
            </a:r>
          </a:p>
          <a:p>
            <a:pPr lvl="1" eaLnBrk="1" hangingPunct="1">
              <a:lnSpc>
                <a:spcPct val="90000"/>
              </a:lnSpc>
              <a:defRPr/>
            </a:pPr>
            <a:r>
              <a:rPr lang="zh-CN" altLang="en-US" sz="2400" smtClean="0"/>
              <a:t>设置字符颜色</a:t>
            </a:r>
          </a:p>
          <a:p>
            <a:pPr lvl="2" eaLnBrk="1" hangingPunct="1">
              <a:lnSpc>
                <a:spcPct val="90000"/>
              </a:lnSpc>
              <a:defRPr/>
            </a:pPr>
            <a:r>
              <a:rPr lang="en-US" altLang="zh-CN" sz="2000" smtClean="0"/>
              <a:t>virtual COLORREF </a:t>
            </a:r>
            <a:r>
              <a:rPr lang="en-US" altLang="zh-CN" sz="2000" smtClean="0">
                <a:solidFill>
                  <a:schemeClr val="folHlink"/>
                </a:solidFill>
              </a:rPr>
              <a:t>SetTextColor</a:t>
            </a:r>
            <a:r>
              <a:rPr lang="en-US" altLang="zh-CN" sz="2000" smtClean="0"/>
              <a:t>( COLORREF </a:t>
            </a:r>
            <a:r>
              <a:rPr lang="en-US" altLang="zh-CN" sz="2000" i="1" smtClean="0"/>
              <a:t>crColor</a:t>
            </a:r>
            <a:r>
              <a:rPr lang="en-US" altLang="zh-CN" sz="2000" smtClean="0"/>
              <a:t> ); </a:t>
            </a:r>
          </a:p>
          <a:p>
            <a:pPr lvl="1" eaLnBrk="1" hangingPunct="1">
              <a:lnSpc>
                <a:spcPct val="90000"/>
              </a:lnSpc>
              <a:defRPr/>
            </a:pPr>
            <a:r>
              <a:rPr lang="zh-CN" altLang="en-US" sz="2400" smtClean="0"/>
              <a:t>设置字符背景颜色。</a:t>
            </a:r>
          </a:p>
          <a:p>
            <a:pPr lvl="2" eaLnBrk="1" hangingPunct="1">
              <a:lnSpc>
                <a:spcPct val="90000"/>
              </a:lnSpc>
              <a:defRPr/>
            </a:pPr>
            <a:r>
              <a:rPr lang="en-US" altLang="zh-CN" sz="2000" smtClean="0"/>
              <a:t>virtual COLORREF </a:t>
            </a:r>
            <a:r>
              <a:rPr lang="en-US" altLang="zh-CN" sz="2000" smtClean="0">
                <a:solidFill>
                  <a:schemeClr val="folHlink"/>
                </a:solidFill>
              </a:rPr>
              <a:t>SetBkColor</a:t>
            </a:r>
            <a:r>
              <a:rPr lang="en-US" altLang="zh-CN" sz="2000" smtClean="0"/>
              <a:t>( COLORREF </a:t>
            </a:r>
            <a:r>
              <a:rPr lang="en-US" altLang="zh-CN" sz="2000" i="1" smtClean="0"/>
              <a:t>crColor</a:t>
            </a:r>
            <a:r>
              <a:rPr lang="en-US" altLang="zh-CN" sz="2000" smtClean="0"/>
              <a:t> );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50825" y="404813"/>
            <a:ext cx="8893175" cy="6453187"/>
          </a:xfrm>
        </p:spPr>
        <p:txBody>
          <a:bodyPr/>
          <a:lstStyle/>
          <a:p>
            <a:pPr eaLnBrk="1" hangingPunct="1">
              <a:lnSpc>
                <a:spcPct val="90000"/>
              </a:lnSpc>
              <a:defRPr/>
            </a:pPr>
            <a:r>
              <a:rPr lang="zh-CN" altLang="en-US" sz="2800" smtClean="0"/>
              <a:t>几何图形输出</a:t>
            </a:r>
          </a:p>
          <a:p>
            <a:pPr lvl="1" eaLnBrk="1" hangingPunct="1">
              <a:lnSpc>
                <a:spcPct val="90000"/>
              </a:lnSpc>
              <a:defRPr/>
            </a:pPr>
            <a:r>
              <a:rPr lang="zh-CN" altLang="en-US" sz="2400" smtClean="0"/>
              <a:t>定线段的起点坐标。</a:t>
            </a:r>
          </a:p>
          <a:p>
            <a:pPr lvl="2" eaLnBrk="1" hangingPunct="1">
              <a:lnSpc>
                <a:spcPct val="90000"/>
              </a:lnSpc>
              <a:defRPr/>
            </a:pPr>
            <a:r>
              <a:rPr lang="en-US" altLang="zh-CN" sz="2000" smtClean="0"/>
              <a:t>CPoint </a:t>
            </a:r>
            <a:r>
              <a:rPr lang="en-US" altLang="zh-CN" sz="2000" smtClean="0">
                <a:solidFill>
                  <a:schemeClr val="folHlink"/>
                </a:solidFill>
              </a:rPr>
              <a:t>MoveTo</a:t>
            </a:r>
            <a:r>
              <a:rPr lang="en-US" altLang="zh-CN" sz="2000" smtClean="0"/>
              <a:t>( int </a:t>
            </a:r>
            <a:r>
              <a:rPr lang="en-US" altLang="zh-CN" sz="2000" i="1" smtClean="0"/>
              <a:t>x</a:t>
            </a:r>
            <a:r>
              <a:rPr lang="en-US" altLang="zh-CN" sz="2000" smtClean="0"/>
              <a:t>, int </a:t>
            </a:r>
            <a:r>
              <a:rPr lang="en-US" altLang="zh-CN" sz="2000" i="1" smtClean="0"/>
              <a:t>y</a:t>
            </a:r>
            <a:r>
              <a:rPr lang="en-US" altLang="zh-CN" sz="2000" smtClean="0"/>
              <a:t> );</a:t>
            </a:r>
          </a:p>
          <a:p>
            <a:pPr lvl="2" eaLnBrk="1" hangingPunct="1">
              <a:lnSpc>
                <a:spcPct val="90000"/>
              </a:lnSpc>
              <a:defRPr/>
            </a:pPr>
            <a:r>
              <a:rPr lang="en-US" altLang="zh-CN" sz="2000" smtClean="0"/>
              <a:t>CPoint </a:t>
            </a:r>
            <a:r>
              <a:rPr lang="en-US" altLang="zh-CN" sz="2000" smtClean="0">
                <a:solidFill>
                  <a:schemeClr val="folHlink"/>
                </a:solidFill>
              </a:rPr>
              <a:t>MoveTo</a:t>
            </a:r>
            <a:r>
              <a:rPr lang="en-US" altLang="zh-CN" sz="2000" smtClean="0"/>
              <a:t>( POINT </a:t>
            </a:r>
            <a:r>
              <a:rPr lang="en-US" altLang="zh-CN" sz="2000" i="1" smtClean="0"/>
              <a:t>point</a:t>
            </a:r>
            <a:r>
              <a:rPr lang="en-US" altLang="zh-CN" sz="2000" smtClean="0"/>
              <a:t> );</a:t>
            </a:r>
          </a:p>
          <a:p>
            <a:pPr lvl="1" eaLnBrk="1" hangingPunct="1">
              <a:lnSpc>
                <a:spcPct val="90000"/>
              </a:lnSpc>
              <a:defRPr/>
            </a:pPr>
            <a:endParaRPr lang="en-US" altLang="zh-CN" sz="2400" smtClean="0"/>
          </a:p>
          <a:p>
            <a:pPr lvl="1" eaLnBrk="1" hangingPunct="1">
              <a:lnSpc>
                <a:spcPct val="90000"/>
              </a:lnSpc>
              <a:defRPr/>
            </a:pPr>
            <a:r>
              <a:rPr lang="zh-CN" altLang="en-US" sz="2400" smtClean="0"/>
              <a:t>从起点坐标开始画线直到指定的终点坐标。</a:t>
            </a:r>
          </a:p>
          <a:p>
            <a:pPr lvl="2" eaLnBrk="1" hangingPunct="1">
              <a:lnSpc>
                <a:spcPct val="90000"/>
              </a:lnSpc>
              <a:defRPr/>
            </a:pPr>
            <a:r>
              <a:rPr lang="en-US" altLang="zh-CN" sz="2000" smtClean="0"/>
              <a:t>BOOL </a:t>
            </a:r>
            <a:r>
              <a:rPr lang="en-US" altLang="zh-CN" sz="2000" smtClean="0">
                <a:solidFill>
                  <a:schemeClr val="folHlink"/>
                </a:solidFill>
              </a:rPr>
              <a:t>LineTo</a:t>
            </a:r>
            <a:r>
              <a:rPr lang="en-US" altLang="zh-CN" sz="2000" smtClean="0"/>
              <a:t>( POINT </a:t>
            </a:r>
            <a:r>
              <a:rPr lang="en-US" altLang="zh-CN" sz="2000" i="1" smtClean="0"/>
              <a:t>point</a:t>
            </a:r>
            <a:r>
              <a:rPr lang="en-US" altLang="zh-CN" sz="2000" smtClean="0"/>
              <a:t> );</a:t>
            </a:r>
          </a:p>
          <a:p>
            <a:pPr lvl="2" eaLnBrk="1" hangingPunct="1">
              <a:lnSpc>
                <a:spcPct val="90000"/>
              </a:lnSpc>
              <a:defRPr/>
            </a:pPr>
            <a:r>
              <a:rPr lang="en-US" altLang="zh-CN" sz="2000" smtClean="0"/>
              <a:t>BOOL </a:t>
            </a:r>
            <a:r>
              <a:rPr lang="en-US" altLang="zh-CN" sz="2000" smtClean="0">
                <a:solidFill>
                  <a:schemeClr val="folHlink"/>
                </a:solidFill>
              </a:rPr>
              <a:t>LineTo</a:t>
            </a:r>
            <a:r>
              <a:rPr lang="en-US" altLang="zh-CN" sz="2000" smtClean="0"/>
              <a:t>( int </a:t>
            </a:r>
            <a:r>
              <a:rPr lang="en-US" altLang="zh-CN" sz="2000" i="1" smtClean="0"/>
              <a:t>x</a:t>
            </a:r>
            <a:r>
              <a:rPr lang="en-US" altLang="zh-CN" sz="2000" smtClean="0"/>
              <a:t>, int </a:t>
            </a:r>
            <a:r>
              <a:rPr lang="en-US" altLang="zh-CN" sz="2000" i="1" smtClean="0"/>
              <a:t>y</a:t>
            </a:r>
            <a:r>
              <a:rPr lang="en-US" altLang="zh-CN" sz="2000" smtClean="0"/>
              <a:t> );</a:t>
            </a:r>
          </a:p>
          <a:p>
            <a:pPr lvl="1" eaLnBrk="1" hangingPunct="1">
              <a:lnSpc>
                <a:spcPct val="90000"/>
              </a:lnSpc>
              <a:defRPr/>
            </a:pPr>
            <a:endParaRPr lang="en-US" altLang="zh-CN" sz="2400" smtClean="0"/>
          </a:p>
          <a:p>
            <a:pPr lvl="1" eaLnBrk="1" hangingPunct="1">
              <a:lnSpc>
                <a:spcPct val="90000"/>
              </a:lnSpc>
              <a:defRPr/>
            </a:pPr>
            <a:r>
              <a:rPr lang="zh-CN" altLang="en-US" sz="2400" smtClean="0"/>
              <a:t>画矩形。</a:t>
            </a:r>
            <a:endParaRPr lang="zh-CN" altLang="fr-FR" sz="2400" smtClean="0"/>
          </a:p>
          <a:p>
            <a:pPr lvl="2" eaLnBrk="1" hangingPunct="1">
              <a:lnSpc>
                <a:spcPct val="90000"/>
              </a:lnSpc>
              <a:defRPr/>
            </a:pPr>
            <a:r>
              <a:rPr lang="fr-FR" altLang="zh-CN" sz="2000" smtClean="0"/>
              <a:t>BOOL </a:t>
            </a:r>
            <a:r>
              <a:rPr lang="fr-FR" altLang="zh-CN" sz="2000" smtClean="0">
                <a:solidFill>
                  <a:schemeClr val="folHlink"/>
                </a:solidFill>
              </a:rPr>
              <a:t>Rectangle</a:t>
            </a:r>
            <a:r>
              <a:rPr lang="fr-FR" altLang="zh-CN" sz="2000" smtClean="0"/>
              <a:t>( int </a:t>
            </a:r>
            <a:r>
              <a:rPr lang="fr-FR" altLang="zh-CN" sz="2000" i="1" smtClean="0"/>
              <a:t>x1</a:t>
            </a:r>
            <a:r>
              <a:rPr lang="fr-FR" altLang="zh-CN" sz="2000" smtClean="0"/>
              <a:t>, int </a:t>
            </a:r>
            <a:r>
              <a:rPr lang="fr-FR" altLang="zh-CN" sz="2000" i="1" smtClean="0"/>
              <a:t>y1</a:t>
            </a:r>
            <a:r>
              <a:rPr lang="fr-FR" altLang="zh-CN" sz="2000" smtClean="0"/>
              <a:t>, int </a:t>
            </a:r>
            <a:r>
              <a:rPr lang="fr-FR" altLang="zh-CN" sz="2000" i="1" smtClean="0"/>
              <a:t>x2</a:t>
            </a:r>
            <a:r>
              <a:rPr lang="fr-FR" altLang="zh-CN" sz="2000" smtClean="0"/>
              <a:t>, int </a:t>
            </a:r>
            <a:r>
              <a:rPr lang="fr-FR" altLang="zh-CN" sz="2000" i="1" smtClean="0"/>
              <a:t>y2</a:t>
            </a:r>
            <a:r>
              <a:rPr lang="fr-FR" altLang="zh-CN" sz="2000" smtClean="0"/>
              <a:t> );</a:t>
            </a:r>
          </a:p>
          <a:p>
            <a:pPr lvl="2" eaLnBrk="1" hangingPunct="1">
              <a:lnSpc>
                <a:spcPct val="90000"/>
              </a:lnSpc>
              <a:defRPr/>
            </a:pPr>
            <a:r>
              <a:rPr lang="fr-FR" altLang="zh-CN" sz="2000" smtClean="0"/>
              <a:t>BOOL </a:t>
            </a:r>
            <a:r>
              <a:rPr lang="fr-FR" altLang="zh-CN" sz="2000" smtClean="0">
                <a:solidFill>
                  <a:schemeClr val="folHlink"/>
                </a:solidFill>
              </a:rPr>
              <a:t>Rectangle</a:t>
            </a:r>
            <a:r>
              <a:rPr lang="fr-FR" altLang="zh-CN" sz="2000" smtClean="0"/>
              <a:t>( LPCRECT </a:t>
            </a:r>
            <a:r>
              <a:rPr lang="fr-FR" altLang="zh-CN" sz="2000" i="1" smtClean="0"/>
              <a:t>lpRect</a:t>
            </a:r>
            <a:r>
              <a:rPr lang="fr-FR" altLang="zh-CN" sz="2000" smtClean="0"/>
              <a:t> );</a:t>
            </a:r>
          </a:p>
          <a:p>
            <a:pPr lvl="1" eaLnBrk="1" hangingPunct="1">
              <a:lnSpc>
                <a:spcPct val="90000"/>
              </a:lnSpc>
              <a:defRPr/>
            </a:pPr>
            <a:endParaRPr lang="fr-FR" altLang="zh-CN" sz="2400" smtClean="0"/>
          </a:p>
          <a:p>
            <a:pPr lvl="1" eaLnBrk="1" hangingPunct="1">
              <a:lnSpc>
                <a:spcPct val="90000"/>
              </a:lnSpc>
              <a:defRPr/>
            </a:pPr>
            <a:r>
              <a:rPr lang="zh-CN" altLang="en-US" sz="2400" smtClean="0"/>
              <a:t>画椭圆</a:t>
            </a:r>
            <a:r>
              <a:rPr lang="zh-CN" altLang="fr-FR" sz="2400" smtClean="0"/>
              <a:t>，</a:t>
            </a:r>
            <a:r>
              <a:rPr lang="zh-CN" altLang="en-US" sz="2400" smtClean="0"/>
              <a:t>参数为外接矩形。</a:t>
            </a:r>
            <a:endParaRPr lang="zh-CN" altLang="fr-FR" sz="2400" smtClean="0"/>
          </a:p>
          <a:p>
            <a:pPr lvl="2" eaLnBrk="1" hangingPunct="1">
              <a:lnSpc>
                <a:spcPct val="90000"/>
              </a:lnSpc>
              <a:defRPr/>
            </a:pPr>
            <a:r>
              <a:rPr lang="fr-FR" altLang="zh-CN" sz="2000" smtClean="0"/>
              <a:t>BOOL </a:t>
            </a:r>
            <a:r>
              <a:rPr lang="fr-FR" altLang="zh-CN" sz="2000" smtClean="0">
                <a:solidFill>
                  <a:schemeClr val="folHlink"/>
                </a:solidFill>
              </a:rPr>
              <a:t>Ellipse</a:t>
            </a:r>
            <a:r>
              <a:rPr lang="fr-FR" altLang="zh-CN" sz="2000" smtClean="0"/>
              <a:t>( int </a:t>
            </a:r>
            <a:r>
              <a:rPr lang="fr-FR" altLang="zh-CN" sz="2000" i="1" smtClean="0"/>
              <a:t>x1</a:t>
            </a:r>
            <a:r>
              <a:rPr lang="fr-FR" altLang="zh-CN" sz="2000" smtClean="0"/>
              <a:t>, int </a:t>
            </a:r>
            <a:r>
              <a:rPr lang="fr-FR" altLang="zh-CN" sz="2000" i="1" smtClean="0"/>
              <a:t>y1</a:t>
            </a:r>
            <a:r>
              <a:rPr lang="fr-FR" altLang="zh-CN" sz="2000" smtClean="0"/>
              <a:t>, int </a:t>
            </a:r>
            <a:r>
              <a:rPr lang="fr-FR" altLang="zh-CN" sz="2000" i="1" smtClean="0"/>
              <a:t>x2</a:t>
            </a:r>
            <a:r>
              <a:rPr lang="fr-FR" altLang="zh-CN" sz="2000" smtClean="0"/>
              <a:t>, int </a:t>
            </a:r>
            <a:r>
              <a:rPr lang="fr-FR" altLang="zh-CN" sz="2000" i="1" smtClean="0"/>
              <a:t>y2</a:t>
            </a:r>
            <a:r>
              <a:rPr lang="fr-FR" altLang="zh-CN" sz="2000" smtClean="0"/>
              <a:t> );</a:t>
            </a:r>
            <a:endParaRPr lang="en-US" altLang="zh-CN" sz="2000" smtClean="0"/>
          </a:p>
          <a:p>
            <a:pPr lvl="2" eaLnBrk="1" hangingPunct="1">
              <a:lnSpc>
                <a:spcPct val="90000"/>
              </a:lnSpc>
              <a:defRPr/>
            </a:pPr>
            <a:r>
              <a:rPr lang="en-US" altLang="zh-CN" sz="2000" smtClean="0"/>
              <a:t>BOOL </a:t>
            </a:r>
            <a:r>
              <a:rPr lang="en-US" altLang="zh-CN" sz="2000" smtClean="0">
                <a:solidFill>
                  <a:schemeClr val="folHlink"/>
                </a:solidFill>
              </a:rPr>
              <a:t>Ellipse</a:t>
            </a:r>
            <a:r>
              <a:rPr lang="en-US" altLang="zh-CN" sz="2000" smtClean="0"/>
              <a:t>( LPCRECT </a:t>
            </a:r>
            <a:r>
              <a:rPr lang="en-US" altLang="zh-CN" sz="2000" i="1" smtClean="0"/>
              <a:t>lpRect</a:t>
            </a:r>
            <a:r>
              <a:rPr lang="en-US" altLang="zh-CN" sz="2000" smtClean="0"/>
              <a:t> );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mtClean="0"/>
              <a:t>Windows</a:t>
            </a:r>
            <a:r>
              <a:rPr lang="zh-CN" altLang="en-US" smtClean="0"/>
              <a:t>简介</a:t>
            </a:r>
            <a:endParaRPr lang="zh-CN" altLang="en-US"/>
          </a:p>
        </p:txBody>
      </p:sp>
      <p:sp>
        <p:nvSpPr>
          <p:cNvPr id="3" name="内容占位符 2"/>
          <p:cNvSpPr>
            <a:spLocks noGrp="1"/>
          </p:cNvSpPr>
          <p:nvPr>
            <p:ph idx="1"/>
          </p:nvPr>
        </p:nvSpPr>
        <p:spPr/>
        <p:txBody>
          <a:bodyPr>
            <a:normAutofit lnSpcReduction="10000"/>
          </a:bodyPr>
          <a:lstStyle/>
          <a:p>
            <a:pPr algn="just">
              <a:defRPr/>
            </a:pPr>
            <a:r>
              <a:rPr lang="en-GB" altLang="zh-CN" smtClean="0"/>
              <a:t>Windows</a:t>
            </a:r>
            <a:r>
              <a:rPr lang="zh-CN" altLang="en-GB" smtClean="0"/>
              <a:t>是一种基于</a:t>
            </a:r>
            <a:r>
              <a:rPr lang="zh-CN" altLang="en-GB" smtClean="0">
                <a:solidFill>
                  <a:srgbClr val="FFC000"/>
                </a:solidFill>
              </a:rPr>
              <a:t>图形界面</a:t>
            </a:r>
            <a:r>
              <a:rPr lang="zh-CN" altLang="en-GB" smtClean="0"/>
              <a:t>的</a:t>
            </a:r>
            <a:r>
              <a:rPr lang="zh-CN" altLang="en-GB" smtClean="0">
                <a:solidFill>
                  <a:srgbClr val="FFC000"/>
                </a:solidFill>
              </a:rPr>
              <a:t>多任务</a:t>
            </a:r>
            <a:r>
              <a:rPr lang="zh-CN" altLang="en-GB" smtClean="0"/>
              <a:t>操作系统。</a:t>
            </a:r>
            <a:endParaRPr lang="en-US" altLang="zh-CN" smtClean="0"/>
          </a:p>
          <a:p>
            <a:pPr lvl="1">
              <a:defRPr/>
            </a:pPr>
            <a:r>
              <a:rPr lang="zh-CN" altLang="zh-CN" smtClean="0"/>
              <a:t>系统中可以同时运行多个</a:t>
            </a:r>
            <a:r>
              <a:rPr lang="zh-CN" altLang="zh-CN" smtClean="0">
                <a:solidFill>
                  <a:srgbClr val="FFC000"/>
                </a:solidFill>
              </a:rPr>
              <a:t>应用程序</a:t>
            </a:r>
            <a:r>
              <a:rPr lang="zh-CN" altLang="en-US" smtClean="0"/>
              <a:t>。</a:t>
            </a:r>
            <a:endParaRPr lang="en-US" altLang="zh-CN" smtClean="0"/>
          </a:p>
          <a:p>
            <a:pPr lvl="1" algn="just">
              <a:defRPr/>
            </a:pPr>
            <a:r>
              <a:rPr lang="zh-CN" altLang="zh-CN" smtClean="0"/>
              <a:t>每个应用程序通过各自的“</a:t>
            </a:r>
            <a:r>
              <a:rPr lang="zh-CN" altLang="zh-CN" smtClean="0">
                <a:solidFill>
                  <a:srgbClr val="FFC000"/>
                </a:solidFill>
              </a:rPr>
              <a:t>窗口</a:t>
            </a:r>
            <a:r>
              <a:rPr lang="zh-CN" altLang="zh-CN" smtClean="0"/>
              <a:t>”与用户进行交互。</a:t>
            </a:r>
            <a:r>
              <a:rPr lang="zh-CN" altLang="en-GB" smtClean="0"/>
              <a:t> </a:t>
            </a:r>
            <a:endParaRPr lang="en-GB" altLang="zh-CN" smtClean="0"/>
          </a:p>
          <a:p>
            <a:pPr>
              <a:defRPr/>
            </a:pPr>
            <a:r>
              <a:rPr lang="en-US" altLang="zh-CN" smtClean="0"/>
              <a:t>Windows</a:t>
            </a:r>
            <a:r>
              <a:rPr lang="zh-CN" altLang="en-US" smtClean="0"/>
              <a:t>的功能以两种方式提供：</a:t>
            </a:r>
            <a:endParaRPr lang="en-US" altLang="zh-CN" smtClean="0"/>
          </a:p>
          <a:p>
            <a:pPr lvl="1">
              <a:defRPr/>
            </a:pPr>
            <a:r>
              <a:rPr lang="zh-CN" altLang="en-US" smtClean="0"/>
              <a:t>工具：资源管理器、记事本、画图、</a:t>
            </a:r>
            <a:r>
              <a:rPr lang="en-US" altLang="zh-CN" smtClean="0"/>
              <a:t>......</a:t>
            </a:r>
          </a:p>
          <a:p>
            <a:pPr lvl="1">
              <a:defRPr/>
            </a:pPr>
            <a:r>
              <a:rPr lang="zh-CN" altLang="en-US" smtClean="0">
                <a:solidFill>
                  <a:srgbClr val="FFC000"/>
                </a:solidFill>
              </a:rPr>
              <a:t>函数库</a:t>
            </a:r>
            <a:r>
              <a:rPr lang="zh-CN" altLang="en-US" smtClean="0"/>
              <a:t>：在用户应用程序中通过</a:t>
            </a:r>
            <a:r>
              <a:rPr lang="en-US" altLang="zh-CN" smtClean="0"/>
              <a:t>Windows</a:t>
            </a:r>
            <a:r>
              <a:rPr lang="zh-CN" altLang="en-US" smtClean="0"/>
              <a:t>的应用程序接口（</a:t>
            </a:r>
            <a:r>
              <a:rPr lang="en-US" altLang="zh-CN" smtClean="0"/>
              <a:t>API</a:t>
            </a:r>
            <a:r>
              <a:rPr lang="zh-CN" altLang="en-US" smtClean="0"/>
              <a:t>）来使用。</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027"/>
          <p:cNvSpPr>
            <a:spLocks noGrp="1" noChangeArrowheads="1"/>
          </p:cNvSpPr>
          <p:nvPr>
            <p:ph idx="1"/>
          </p:nvPr>
        </p:nvSpPr>
        <p:spPr>
          <a:xfrm>
            <a:off x="457200" y="333375"/>
            <a:ext cx="8229600" cy="5797550"/>
          </a:xfrm>
        </p:spPr>
        <p:txBody>
          <a:bodyPr/>
          <a:lstStyle/>
          <a:p>
            <a:pPr eaLnBrk="1" hangingPunct="1">
              <a:defRPr/>
            </a:pPr>
            <a:r>
              <a:rPr lang="zh-CN" altLang="en-GB" smtClean="0"/>
              <a:t>选择绘图工具</a:t>
            </a:r>
          </a:p>
          <a:p>
            <a:pPr lvl="1" eaLnBrk="1" hangingPunct="1">
              <a:defRPr/>
            </a:pPr>
            <a:r>
              <a:rPr lang="zh-CN" altLang="en-US" smtClean="0"/>
              <a:t>选择自定义的笔，返回</a:t>
            </a:r>
            <a:r>
              <a:rPr lang="en-US" altLang="zh-CN" smtClean="0"/>
              <a:t>CDC</a:t>
            </a:r>
            <a:r>
              <a:rPr lang="zh-CN" altLang="en-US" smtClean="0"/>
              <a:t>中原来的笔的指针。</a:t>
            </a:r>
          </a:p>
          <a:p>
            <a:pPr lvl="2" eaLnBrk="1" hangingPunct="1">
              <a:defRPr/>
            </a:pPr>
            <a:r>
              <a:rPr lang="en-US" altLang="zh-CN" smtClean="0"/>
              <a:t>CPen* SelectObject( CPen* </a:t>
            </a:r>
            <a:r>
              <a:rPr lang="en-US" altLang="zh-CN" i="1" smtClean="0"/>
              <a:t>pPen</a:t>
            </a:r>
            <a:r>
              <a:rPr lang="en-US" altLang="zh-CN" smtClean="0"/>
              <a:t> ); </a:t>
            </a:r>
          </a:p>
          <a:p>
            <a:pPr lvl="1" eaLnBrk="1" hangingPunct="1">
              <a:defRPr/>
            </a:pPr>
            <a:r>
              <a:rPr lang="zh-CN" altLang="en-US" smtClean="0"/>
              <a:t>选择自定义的刷子，返回</a:t>
            </a:r>
            <a:r>
              <a:rPr lang="en-US" altLang="zh-CN" smtClean="0"/>
              <a:t>CDC</a:t>
            </a:r>
            <a:r>
              <a:rPr lang="zh-CN" altLang="en-US" smtClean="0"/>
              <a:t>中原来的刷子的指针。</a:t>
            </a:r>
          </a:p>
          <a:p>
            <a:pPr lvl="2" eaLnBrk="1" hangingPunct="1">
              <a:defRPr/>
            </a:pPr>
            <a:r>
              <a:rPr lang="en-US" altLang="zh-CN" smtClean="0"/>
              <a:t>CBrush* SelectObject( CBrush* </a:t>
            </a:r>
            <a:r>
              <a:rPr lang="en-US" altLang="zh-CN" i="1" smtClean="0"/>
              <a:t>pBrush</a:t>
            </a:r>
            <a:r>
              <a:rPr lang="en-US" altLang="zh-CN" smtClean="0"/>
              <a:t> ); </a:t>
            </a:r>
          </a:p>
          <a:p>
            <a:pPr lvl="1" eaLnBrk="1" hangingPunct="1">
              <a:defRPr/>
            </a:pPr>
            <a:r>
              <a:rPr lang="zh-CN" altLang="en-US" smtClean="0"/>
              <a:t>选择自定义的字体，返回</a:t>
            </a:r>
            <a:r>
              <a:rPr lang="en-US" altLang="zh-CN" smtClean="0"/>
              <a:t>CDC</a:t>
            </a:r>
            <a:r>
              <a:rPr lang="zh-CN" altLang="en-US" smtClean="0"/>
              <a:t>中原来的字体的指针。</a:t>
            </a:r>
          </a:p>
          <a:p>
            <a:pPr lvl="2" eaLnBrk="1" hangingPunct="1">
              <a:defRPr/>
            </a:pPr>
            <a:r>
              <a:rPr lang="en-US" altLang="zh-CN" smtClean="0"/>
              <a:t>virtual CFont* SelectObject( CFont* </a:t>
            </a:r>
            <a:r>
              <a:rPr lang="en-US" altLang="zh-CN" i="1" smtClean="0"/>
              <a:t>pFont</a:t>
            </a:r>
            <a:r>
              <a:rPr lang="en-US" altLang="zh-CN" smtClean="0"/>
              <a:t> ); </a:t>
            </a:r>
          </a:p>
          <a:p>
            <a:pPr lvl="1" eaLnBrk="1" hangingPunct="1">
              <a:defRPr/>
            </a:pPr>
            <a:r>
              <a:rPr lang="zh-CN" altLang="en-US" smtClean="0"/>
              <a:t>选择系统提供的绘图工具</a:t>
            </a:r>
          </a:p>
          <a:p>
            <a:pPr lvl="2" eaLnBrk="1" hangingPunct="1">
              <a:defRPr/>
            </a:pPr>
            <a:r>
              <a:rPr lang="en-US" altLang="zh-CN" smtClean="0"/>
              <a:t>virtual CGdiObject* SelectStockObject(int </a:t>
            </a:r>
            <a:r>
              <a:rPr lang="en-US" altLang="zh-CN" i="1" smtClean="0"/>
              <a:t>nIndex</a:t>
            </a:r>
            <a:r>
              <a:rPr lang="en-US" altLang="zh-CN"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95288" y="1484313"/>
            <a:ext cx="8229600" cy="5149850"/>
          </a:xfrm>
        </p:spPr>
        <p:txBody>
          <a:bodyPr/>
          <a:lstStyle/>
          <a:p>
            <a:pPr eaLnBrk="1" hangingPunct="1">
              <a:defRPr/>
            </a:pPr>
            <a:r>
              <a:rPr lang="zh-CN" altLang="en-US" sz="2800" smtClean="0"/>
              <a:t>画笔</a:t>
            </a:r>
          </a:p>
          <a:p>
            <a:pPr lvl="1" eaLnBrk="1" hangingPunct="1">
              <a:defRPr/>
            </a:pPr>
            <a:r>
              <a:rPr lang="zh-CN" altLang="en-US" sz="2400" smtClean="0"/>
              <a:t>构造函数的参数为笔型、笔宽以及颜色。</a:t>
            </a:r>
          </a:p>
          <a:p>
            <a:pPr lvl="2" eaLnBrk="1" hangingPunct="1">
              <a:defRPr/>
            </a:pPr>
            <a:r>
              <a:rPr lang="en-US" altLang="zh-CN" sz="2000" smtClean="0"/>
              <a:t>CPen( int </a:t>
            </a:r>
            <a:r>
              <a:rPr lang="en-US" altLang="zh-CN" sz="2000" i="1" smtClean="0"/>
              <a:t>nPenStyle</a:t>
            </a:r>
            <a:r>
              <a:rPr lang="en-US" altLang="zh-CN" sz="2000" smtClean="0"/>
              <a:t>, int </a:t>
            </a:r>
            <a:r>
              <a:rPr lang="en-US" altLang="zh-CN" sz="2000" i="1" smtClean="0"/>
              <a:t>nWidth</a:t>
            </a:r>
            <a:r>
              <a:rPr lang="en-US" altLang="zh-CN" sz="2000" smtClean="0"/>
              <a:t>, COLORREF </a:t>
            </a:r>
            <a:r>
              <a:rPr lang="en-US" altLang="zh-CN" sz="2000" i="1" smtClean="0"/>
              <a:t>crColor</a:t>
            </a:r>
            <a:r>
              <a:rPr lang="en-US" altLang="zh-CN" sz="2000" smtClean="0"/>
              <a:t> );</a:t>
            </a:r>
          </a:p>
          <a:p>
            <a:pPr eaLnBrk="1" hangingPunct="1">
              <a:defRPr/>
            </a:pPr>
            <a:r>
              <a:rPr lang="zh-CN" altLang="en-US" sz="2800" smtClean="0"/>
              <a:t>字体</a:t>
            </a:r>
          </a:p>
          <a:p>
            <a:pPr lvl="1" eaLnBrk="1" hangingPunct="1">
              <a:defRPr/>
            </a:pPr>
            <a:r>
              <a:rPr lang="zh-CN" altLang="en-US" sz="2400" smtClean="0"/>
              <a:t>先创建一个默认构造的</a:t>
            </a:r>
            <a:r>
              <a:rPr lang="en-US" altLang="zh-CN" sz="2400" smtClean="0"/>
              <a:t>CFont</a:t>
            </a:r>
            <a:r>
              <a:rPr lang="zh-CN" altLang="en-US" sz="2400" smtClean="0"/>
              <a:t>类的对象，然后调用该类的</a:t>
            </a:r>
            <a:r>
              <a:rPr lang="en-US" altLang="zh-CN" sz="2400" smtClean="0"/>
              <a:t>CreatePointFont</a:t>
            </a:r>
            <a:r>
              <a:rPr lang="zh-CN" altLang="en-US" sz="2400" smtClean="0"/>
              <a:t>成员函数继续完成字体的构造。</a:t>
            </a:r>
          </a:p>
          <a:p>
            <a:pPr lvl="2" eaLnBrk="1" hangingPunct="1">
              <a:defRPr/>
            </a:pPr>
            <a:r>
              <a:rPr lang="en-US" altLang="zh-CN" sz="2000" smtClean="0"/>
              <a:t>CFont();</a:t>
            </a:r>
          </a:p>
          <a:p>
            <a:pPr lvl="2" eaLnBrk="1" hangingPunct="1">
              <a:defRPr/>
            </a:pPr>
            <a:r>
              <a:rPr lang="en-US" altLang="zh-CN" sz="2000" smtClean="0"/>
              <a:t>BOOL CFont::CreatePointFont( int </a:t>
            </a:r>
            <a:r>
              <a:rPr lang="en-US" altLang="zh-CN" sz="2000" i="1" smtClean="0"/>
              <a:t>nPointSize</a:t>
            </a:r>
            <a:r>
              <a:rPr lang="en-US" altLang="zh-CN" sz="2000" smtClean="0"/>
              <a:t>, </a:t>
            </a:r>
          </a:p>
          <a:p>
            <a:pPr lvl="2" eaLnBrk="1" hangingPunct="1">
              <a:buFont typeface="Wingdings" pitchFamily="2" charset="2"/>
              <a:buNone/>
              <a:defRPr/>
            </a:pPr>
            <a:r>
              <a:rPr lang="en-US" altLang="zh-CN" sz="2000" smtClean="0"/>
              <a:t>		     LPCTSTR </a:t>
            </a:r>
            <a:r>
              <a:rPr lang="en-US" altLang="zh-CN" sz="2000" i="1" smtClean="0"/>
              <a:t>lpszFaceName</a:t>
            </a:r>
            <a:r>
              <a:rPr lang="en-US" altLang="zh-CN" sz="2000" smtClean="0"/>
              <a:t>, CDC* </a:t>
            </a:r>
            <a:r>
              <a:rPr lang="en-US" altLang="zh-CN" sz="2000" i="1" smtClean="0"/>
              <a:t>pDC</a:t>
            </a:r>
            <a:r>
              <a:rPr lang="en-US" altLang="zh-CN" sz="2000" smtClean="0"/>
              <a:t> = NULL);</a:t>
            </a:r>
          </a:p>
          <a:p>
            <a:pPr eaLnBrk="1" hangingPunct="1">
              <a:defRPr/>
            </a:pPr>
            <a:r>
              <a:rPr lang="zh-CN" altLang="en-US" sz="2800" smtClean="0"/>
              <a:t>刷子</a:t>
            </a:r>
          </a:p>
          <a:p>
            <a:pPr lvl="1" eaLnBrk="1" hangingPunct="1">
              <a:defRPr/>
            </a:pPr>
            <a:r>
              <a:rPr lang="zh-CN" altLang="en-US" sz="2400" smtClean="0"/>
              <a:t>构造函数的参数为刷子的颜色。</a:t>
            </a:r>
          </a:p>
          <a:p>
            <a:pPr lvl="1" eaLnBrk="1" hangingPunct="1">
              <a:defRPr/>
            </a:pPr>
            <a:r>
              <a:rPr lang="en-US" altLang="zh-CN" sz="2400" smtClean="0"/>
              <a:t>CBrush( COLORREF </a:t>
            </a:r>
            <a:r>
              <a:rPr lang="en-US" altLang="zh-CN" sz="2400" i="1" smtClean="0"/>
              <a:t>crColor</a:t>
            </a:r>
            <a:r>
              <a:rPr lang="en-US" altLang="zh-CN" sz="2400" smtClean="0"/>
              <a:t> );</a:t>
            </a:r>
          </a:p>
        </p:txBody>
      </p:sp>
      <p:sp>
        <p:nvSpPr>
          <p:cNvPr id="29698" name="Rectangle 1026"/>
          <p:cNvSpPr>
            <a:spLocks noChangeArrowheads="1"/>
          </p:cNvSpPr>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defRPr/>
            </a:pPr>
            <a:r>
              <a:rPr lang="zh-CN" altLang="en-GB" sz="4400">
                <a:solidFill>
                  <a:schemeClr val="tx2"/>
                </a:solidFill>
                <a:effectLst>
                  <a:outerShdw blurRad="38100" dist="38100" dir="2700000" algn="tl">
                    <a:srgbClr val="000000"/>
                  </a:outerShdw>
                </a:effectLst>
                <a:latin typeface="Arial" charset="0"/>
              </a:rPr>
              <a:t>绘图工具</a:t>
            </a:r>
            <a:endParaRPr lang="zh-CN" altLang="en-US" sz="4400">
              <a:solidFill>
                <a:schemeClr val="tx2"/>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zh-CN" altLang="en-US" smtClean="0"/>
              <a:t>绘图实例</a:t>
            </a:r>
          </a:p>
        </p:txBody>
      </p:sp>
      <p:sp>
        <p:nvSpPr>
          <p:cNvPr id="33795" name="Rectangle 3"/>
          <p:cNvSpPr>
            <a:spLocks noGrp="1" noChangeArrowheads="1"/>
          </p:cNvSpPr>
          <p:nvPr>
            <p:ph idx="1"/>
          </p:nvPr>
        </p:nvSpPr>
        <p:spPr>
          <a:xfrm>
            <a:off x="107950" y="1600200"/>
            <a:ext cx="8964613" cy="5257800"/>
          </a:xfrm>
        </p:spPr>
        <p:txBody>
          <a:bodyPr/>
          <a:lstStyle/>
          <a:p>
            <a:pPr eaLnBrk="1" hangingPunct="1">
              <a:buFont typeface="Wingdings" pitchFamily="2" charset="2"/>
              <a:buNone/>
              <a:defRPr/>
            </a:pPr>
            <a:r>
              <a:rPr lang="en-US" altLang="zh-CN" sz="1800" smtClean="0"/>
              <a:t>void CMyView::OnDraw(CDC* pDC)</a:t>
            </a:r>
          </a:p>
          <a:p>
            <a:pPr eaLnBrk="1" hangingPunct="1">
              <a:buFont typeface="Wingdings" pitchFamily="2" charset="2"/>
              <a:buNone/>
              <a:defRPr/>
            </a:pPr>
            <a:r>
              <a:rPr lang="en-US" altLang="zh-CN" sz="1800" smtClean="0"/>
              <a:t>{	COLORREF old_text_color=pDC-&gt;SetTextColor(RGB(255,0,0)); 					//</a:t>
            </a:r>
            <a:r>
              <a:rPr lang="zh-CN" altLang="en-US" sz="1800" smtClean="0"/>
              <a:t>把字符颜色设置成</a:t>
            </a:r>
            <a:r>
              <a:rPr lang="zh-CN" altLang="en-US" sz="1800" smtClean="0">
                <a:latin typeface="Arial"/>
              </a:rPr>
              <a:t>“</a:t>
            </a:r>
            <a:r>
              <a:rPr lang="zh-CN" altLang="en-US" sz="1800" smtClean="0"/>
              <a:t>红</a:t>
            </a:r>
            <a:r>
              <a:rPr lang="zh-CN" altLang="en-US" sz="1800" smtClean="0">
                <a:latin typeface="Arial"/>
              </a:rPr>
              <a:t>”</a:t>
            </a:r>
            <a:r>
              <a:rPr lang="zh-CN" altLang="en-US" sz="1800" smtClean="0"/>
              <a:t>色。</a:t>
            </a:r>
          </a:p>
          <a:p>
            <a:pPr eaLnBrk="1" hangingPunct="1">
              <a:buFont typeface="Wingdings" pitchFamily="2" charset="2"/>
              <a:buNone/>
              <a:defRPr/>
            </a:pPr>
            <a:r>
              <a:rPr lang="zh-CN" altLang="en-US" sz="1800" smtClean="0"/>
              <a:t>	</a:t>
            </a:r>
            <a:r>
              <a:rPr lang="en-US" altLang="zh-CN" sz="1800" smtClean="0"/>
              <a:t>COLORREF old_bk_color=pDC-&gt;SetBkColor(RGB(0,255,0)); 					//</a:t>
            </a:r>
            <a:r>
              <a:rPr lang="zh-CN" altLang="en-US" sz="1800" smtClean="0"/>
              <a:t>把字符背景颜色设置成</a:t>
            </a:r>
            <a:r>
              <a:rPr lang="zh-CN" altLang="en-US" sz="1800" smtClean="0">
                <a:latin typeface="Arial"/>
              </a:rPr>
              <a:t>“</a:t>
            </a:r>
            <a:r>
              <a:rPr lang="zh-CN" altLang="en-US" sz="1800" smtClean="0"/>
              <a:t>绿</a:t>
            </a:r>
            <a:r>
              <a:rPr lang="zh-CN" altLang="en-US" sz="1800" smtClean="0">
                <a:latin typeface="Arial"/>
              </a:rPr>
              <a:t>”</a:t>
            </a:r>
            <a:r>
              <a:rPr lang="zh-CN" altLang="en-US" sz="1800" smtClean="0"/>
              <a:t>色。</a:t>
            </a:r>
            <a:endParaRPr lang="zh-CN" altLang="en-GB" sz="1800" smtClean="0"/>
          </a:p>
          <a:p>
            <a:pPr eaLnBrk="1" hangingPunct="1">
              <a:buFont typeface="Wingdings" pitchFamily="2" charset="2"/>
              <a:buNone/>
              <a:defRPr/>
            </a:pPr>
            <a:r>
              <a:rPr lang="zh-CN" altLang="en-GB" sz="1800" smtClean="0"/>
              <a:t>	</a:t>
            </a:r>
            <a:r>
              <a:rPr lang="en-GB" altLang="zh-CN" sz="1800" smtClean="0"/>
              <a:t>pDC-&gt;TextOut(0,0,</a:t>
            </a:r>
            <a:r>
              <a:rPr lang="en-GB" altLang="zh-CN" sz="1800" smtClean="0">
                <a:latin typeface="Arial"/>
              </a:rPr>
              <a:t>”</a:t>
            </a:r>
            <a:r>
              <a:rPr lang="en-GB" altLang="zh-CN" sz="1800" smtClean="0"/>
              <a:t>hello</a:t>
            </a:r>
            <a:r>
              <a:rPr lang="en-GB" altLang="zh-CN" sz="1800" smtClean="0">
                <a:latin typeface="Arial"/>
              </a:rPr>
              <a:t>”</a:t>
            </a:r>
            <a:r>
              <a:rPr lang="en-GB" altLang="zh-CN" sz="1800" smtClean="0"/>
              <a:t>); //</a:t>
            </a:r>
            <a:r>
              <a:rPr lang="zh-CN" altLang="en-GB" sz="1800" smtClean="0"/>
              <a:t>在位置</a:t>
            </a:r>
            <a:r>
              <a:rPr lang="en-GB" altLang="zh-CN" sz="1800" smtClean="0"/>
              <a:t>(0,0)</a:t>
            </a:r>
            <a:r>
              <a:rPr lang="zh-CN" altLang="en-GB" sz="1800" smtClean="0"/>
              <a:t>处显示字符串</a:t>
            </a:r>
            <a:r>
              <a:rPr lang="en-GB" altLang="zh-CN" sz="1800" smtClean="0"/>
              <a:t>"hello"</a:t>
            </a:r>
            <a:endParaRPr lang="en-US" altLang="zh-CN" sz="1800" smtClean="0"/>
          </a:p>
          <a:p>
            <a:pPr eaLnBrk="1" hangingPunct="1">
              <a:buFont typeface="Wingdings" pitchFamily="2" charset="2"/>
              <a:buNone/>
              <a:defRPr/>
            </a:pPr>
            <a:r>
              <a:rPr lang="en-US" altLang="zh-CN" sz="1800" smtClean="0"/>
              <a:t>	pDC-&gt;SetTextColor(old_text_color); //</a:t>
            </a:r>
            <a:r>
              <a:rPr lang="zh-CN" altLang="en-US" sz="1800" smtClean="0"/>
              <a:t>把原来的字符颜色选回</a:t>
            </a:r>
            <a:r>
              <a:rPr lang="en-US" altLang="zh-CN" sz="1800" smtClean="0"/>
              <a:t>CDC</a:t>
            </a:r>
            <a:r>
              <a:rPr lang="zh-CN" altLang="en-US" sz="1800" smtClean="0"/>
              <a:t>类的对象</a:t>
            </a:r>
          </a:p>
          <a:p>
            <a:pPr eaLnBrk="1" hangingPunct="1">
              <a:buFont typeface="Wingdings" pitchFamily="2" charset="2"/>
              <a:buNone/>
              <a:defRPr/>
            </a:pPr>
            <a:r>
              <a:rPr lang="zh-CN" altLang="en-US" sz="1800" smtClean="0"/>
              <a:t>	</a:t>
            </a:r>
            <a:r>
              <a:rPr lang="en-US" altLang="zh-CN" sz="1800" smtClean="0"/>
              <a:t>pDC-&gt;SetBkColor(old_bk_color); //</a:t>
            </a:r>
            <a:r>
              <a:rPr lang="zh-CN" altLang="en-US" sz="1800" smtClean="0"/>
              <a:t>把原来的字符背景颜色选回</a:t>
            </a:r>
            <a:r>
              <a:rPr lang="en-US" altLang="zh-CN" sz="1800" smtClean="0"/>
              <a:t>CDC</a:t>
            </a:r>
            <a:r>
              <a:rPr lang="zh-CN" altLang="en-US" sz="1800" smtClean="0"/>
              <a:t>类的对象</a:t>
            </a:r>
            <a:endParaRPr lang="zh-CN" altLang="en-GB" sz="1800" smtClean="0"/>
          </a:p>
          <a:p>
            <a:pPr eaLnBrk="1" hangingPunct="1">
              <a:buFont typeface="Wingdings" pitchFamily="2" charset="2"/>
              <a:buNone/>
              <a:defRPr/>
            </a:pPr>
            <a:r>
              <a:rPr lang="zh-CN" altLang="en-GB" sz="1800" smtClean="0"/>
              <a:t>	</a:t>
            </a:r>
            <a:r>
              <a:rPr lang="en-GB" altLang="zh-CN" sz="1800" smtClean="0"/>
              <a:t>CBrush brush(RGB(0,0,255)),*old_brush; //</a:t>
            </a:r>
            <a:r>
              <a:rPr lang="zh-CN" altLang="en-GB" sz="1800" smtClean="0"/>
              <a:t>创建一个蓝色的刷子</a:t>
            </a:r>
          </a:p>
          <a:p>
            <a:pPr eaLnBrk="1" hangingPunct="1">
              <a:buFont typeface="Wingdings" pitchFamily="2" charset="2"/>
              <a:buNone/>
              <a:defRPr/>
            </a:pPr>
            <a:r>
              <a:rPr lang="zh-CN" altLang="en-GB" sz="1800" smtClean="0"/>
              <a:t>	</a:t>
            </a:r>
            <a:r>
              <a:rPr lang="en-GB" altLang="zh-CN" sz="1800" smtClean="0"/>
              <a:t>old_brush = pDC-&gt;SelectObject(&amp;brush); //</a:t>
            </a:r>
            <a:r>
              <a:rPr lang="zh-CN" altLang="en-GB" sz="1800" smtClean="0"/>
              <a:t>把新刷子选进</a:t>
            </a:r>
            <a:r>
              <a:rPr lang="en-US" altLang="zh-CN" sz="1800" smtClean="0"/>
              <a:t>CDC</a:t>
            </a:r>
            <a:r>
              <a:rPr lang="zh-CN" altLang="en-US" sz="1800" smtClean="0"/>
              <a:t>类的对象</a:t>
            </a:r>
            <a:r>
              <a:rPr lang="zh-CN" altLang="en-GB" sz="1800" smtClean="0"/>
              <a:t>，				  	       </a:t>
            </a:r>
            <a:r>
              <a:rPr lang="en-GB" altLang="zh-CN" sz="1800" smtClean="0"/>
              <a:t>//</a:t>
            </a:r>
            <a:r>
              <a:rPr lang="zh-CN" altLang="en-GB" sz="1800" smtClean="0"/>
              <a:t>原来的刷子由</a:t>
            </a:r>
            <a:r>
              <a:rPr lang="en-GB" altLang="zh-CN" sz="1800" smtClean="0"/>
              <a:t>old_brush</a:t>
            </a:r>
            <a:r>
              <a:rPr lang="zh-CN" altLang="en-GB" sz="1800" smtClean="0"/>
              <a:t>指向</a:t>
            </a:r>
          </a:p>
          <a:p>
            <a:pPr eaLnBrk="1" hangingPunct="1">
              <a:buFont typeface="Wingdings" pitchFamily="2" charset="2"/>
              <a:buNone/>
              <a:defRPr/>
            </a:pPr>
            <a:r>
              <a:rPr lang="zh-CN" altLang="en-GB" sz="1800" smtClean="0"/>
              <a:t>	</a:t>
            </a:r>
            <a:r>
              <a:rPr lang="en-GB" altLang="zh-CN" sz="1800" smtClean="0"/>
              <a:t>pDC-&gt;Rectangle(0,50,100,150); //</a:t>
            </a:r>
            <a:r>
              <a:rPr lang="zh-CN" altLang="en-GB" sz="1800" smtClean="0"/>
              <a:t>画一个内部为蓝色的矩形，					              </a:t>
            </a:r>
            <a:r>
              <a:rPr lang="en-GB" altLang="zh-CN" sz="1800" smtClean="0"/>
              <a:t>//</a:t>
            </a:r>
            <a:r>
              <a:rPr lang="zh-CN" altLang="en-GB" sz="1800" smtClean="0"/>
              <a:t>左上角：</a:t>
            </a:r>
            <a:r>
              <a:rPr lang="en-GB" altLang="zh-CN" sz="1800" smtClean="0"/>
              <a:t>(0,50)</a:t>
            </a:r>
            <a:r>
              <a:rPr lang="zh-CN" altLang="en-GB" sz="1800" smtClean="0"/>
              <a:t>；右下角：</a:t>
            </a:r>
            <a:r>
              <a:rPr lang="en-GB" altLang="zh-CN" sz="1800" smtClean="0"/>
              <a:t>(100,150)</a:t>
            </a:r>
            <a:endParaRPr lang="zh-CN" altLang="en-GB" sz="1800" smtClean="0"/>
          </a:p>
          <a:p>
            <a:pPr eaLnBrk="1" hangingPunct="1">
              <a:buFont typeface="Wingdings" pitchFamily="2" charset="2"/>
              <a:buNone/>
              <a:defRPr/>
            </a:pPr>
            <a:r>
              <a:rPr lang="zh-CN" altLang="en-GB" sz="1800" smtClean="0"/>
              <a:t>	</a:t>
            </a:r>
            <a:r>
              <a:rPr lang="en-GB" altLang="zh-CN" sz="1800" smtClean="0"/>
              <a:t>pDC-&gt;SelectObject(old_brush); //</a:t>
            </a:r>
            <a:r>
              <a:rPr lang="zh-CN" altLang="en-GB" sz="1800" smtClean="0"/>
              <a:t>把原来的刷子选回到</a:t>
            </a:r>
            <a:r>
              <a:rPr lang="en-US" altLang="zh-CN" sz="1800" smtClean="0"/>
              <a:t>CDC</a:t>
            </a:r>
            <a:r>
              <a:rPr lang="zh-CN" altLang="en-US" sz="1800" smtClean="0"/>
              <a:t>类的对象</a:t>
            </a:r>
            <a:r>
              <a:rPr lang="zh-CN" altLang="en-GB" sz="1800" smtClean="0"/>
              <a:t>中</a:t>
            </a:r>
          </a:p>
          <a:p>
            <a:pPr eaLnBrk="1" hangingPunct="1">
              <a:buFont typeface="Wingdings" pitchFamily="2" charset="2"/>
              <a:buNone/>
              <a:defRPr/>
            </a:pPr>
            <a:r>
              <a:rPr lang="zh-CN" altLang="en-GB" sz="1800" smtClean="0"/>
              <a:t>					     </a:t>
            </a:r>
            <a:r>
              <a:rPr lang="en-GB" altLang="zh-CN" sz="1800" smtClean="0"/>
              <a:t>//</a:t>
            </a:r>
            <a:r>
              <a:rPr lang="zh-CN" altLang="en-GB" sz="1800" smtClean="0"/>
              <a:t>（必须要做）</a:t>
            </a:r>
          </a:p>
          <a:p>
            <a:pPr eaLnBrk="1" hangingPunct="1">
              <a:buFont typeface="Wingdings" pitchFamily="2" charset="2"/>
              <a:buNone/>
              <a:defRPr/>
            </a:pPr>
            <a:r>
              <a:rPr lang="en-GB" altLang="zh-CN" sz="1800" smtClean="0"/>
              <a:t>}</a:t>
            </a:r>
            <a:endParaRPr lang="en-US" altLang="zh-CN" sz="1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zh-CN" smtClean="0"/>
              <a:t>“</a:t>
            </a:r>
            <a:r>
              <a:rPr lang="zh-CN" altLang="en-US" smtClean="0"/>
              <a:t>文档－视”结构</a:t>
            </a:r>
          </a:p>
        </p:txBody>
      </p:sp>
      <p:sp>
        <p:nvSpPr>
          <p:cNvPr id="19459" name="Rectangle 3"/>
          <p:cNvSpPr>
            <a:spLocks noGrp="1" noChangeArrowheads="1"/>
          </p:cNvSpPr>
          <p:nvPr>
            <p:ph idx="1"/>
          </p:nvPr>
        </p:nvSpPr>
        <p:spPr>
          <a:xfrm>
            <a:off x="457200" y="1600200"/>
            <a:ext cx="8229600" cy="4924425"/>
          </a:xfrm>
        </p:spPr>
        <p:txBody>
          <a:bodyPr/>
          <a:lstStyle/>
          <a:p>
            <a:pPr eaLnBrk="1" hangingPunct="1">
              <a:lnSpc>
                <a:spcPct val="90000"/>
              </a:lnSpc>
              <a:defRPr/>
            </a:pPr>
            <a:r>
              <a:rPr lang="zh-CN" altLang="en-GB" smtClean="0">
                <a:solidFill>
                  <a:schemeClr val="folHlink"/>
                </a:solidFill>
              </a:rPr>
              <a:t>文档：</a:t>
            </a:r>
            <a:r>
              <a:rPr lang="zh-CN" altLang="en-GB" smtClean="0"/>
              <a:t>用于存储和管理程序中的数据。</a:t>
            </a:r>
          </a:p>
          <a:p>
            <a:pPr eaLnBrk="1" hangingPunct="1">
              <a:lnSpc>
                <a:spcPct val="90000"/>
              </a:lnSpc>
              <a:defRPr/>
            </a:pPr>
            <a:r>
              <a:rPr lang="zh-CN" altLang="en-GB" smtClean="0">
                <a:solidFill>
                  <a:schemeClr val="folHlink"/>
                </a:solidFill>
              </a:rPr>
              <a:t>视：</a:t>
            </a:r>
            <a:r>
              <a:rPr lang="zh-CN" altLang="en-GB" smtClean="0"/>
              <a:t>显示文档数据以及实现对文档数据进行操作时与用户的交互功能。</a:t>
            </a:r>
          </a:p>
          <a:p>
            <a:pPr eaLnBrk="1" hangingPunct="1">
              <a:lnSpc>
                <a:spcPct val="90000"/>
              </a:lnSpc>
              <a:defRPr/>
            </a:pPr>
            <a:r>
              <a:rPr lang="zh-CN" altLang="en-GB" smtClean="0"/>
              <a:t>文档与视一起构成了</a:t>
            </a:r>
            <a:r>
              <a:rPr lang="en-GB" altLang="zh-CN" smtClean="0"/>
              <a:t>MFC</a:t>
            </a:r>
            <a:r>
              <a:rPr lang="zh-CN" altLang="en-GB" smtClean="0"/>
              <a:t>所支持的</a:t>
            </a:r>
            <a:r>
              <a:rPr lang="zh-CN" altLang="en-GB" smtClean="0">
                <a:latin typeface="Arial"/>
              </a:rPr>
              <a:t>“</a:t>
            </a:r>
            <a:r>
              <a:rPr lang="zh-CN" altLang="en-GB" smtClean="0">
                <a:solidFill>
                  <a:schemeClr val="folHlink"/>
                </a:solidFill>
              </a:rPr>
              <a:t>文档－视</a:t>
            </a:r>
            <a:r>
              <a:rPr lang="zh-CN" altLang="en-GB" smtClean="0">
                <a:latin typeface="Arial"/>
              </a:rPr>
              <a:t>”</a:t>
            </a:r>
            <a:r>
              <a:rPr lang="zh-CN" altLang="en-GB" smtClean="0"/>
              <a:t>软件体系结构：</a:t>
            </a:r>
          </a:p>
          <a:p>
            <a:pPr lvl="1" eaLnBrk="1" hangingPunct="1">
              <a:lnSpc>
                <a:spcPct val="90000"/>
              </a:lnSpc>
              <a:defRPr/>
            </a:pPr>
            <a:r>
              <a:rPr lang="zh-CN" altLang="en-GB" smtClean="0"/>
              <a:t>数据的内部存储形式和数据的外部表现形式相互独立。</a:t>
            </a:r>
          </a:p>
          <a:p>
            <a:pPr lvl="1" eaLnBrk="1" hangingPunct="1">
              <a:lnSpc>
                <a:spcPct val="90000"/>
              </a:lnSpc>
              <a:defRPr/>
            </a:pPr>
            <a:r>
              <a:rPr lang="zh-CN" altLang="en-GB" smtClean="0">
                <a:solidFill>
                  <a:schemeClr val="folHlink"/>
                </a:solidFill>
              </a:rPr>
              <a:t>一个文档</a:t>
            </a:r>
            <a:r>
              <a:rPr lang="zh-CN" altLang="en-GB" smtClean="0"/>
              <a:t>对象可以对应</a:t>
            </a:r>
            <a:r>
              <a:rPr lang="zh-CN" altLang="en-GB" smtClean="0">
                <a:solidFill>
                  <a:schemeClr val="folHlink"/>
                </a:solidFill>
              </a:rPr>
              <a:t>多个视</a:t>
            </a:r>
            <a:r>
              <a:rPr lang="zh-CN" altLang="en-GB" smtClean="0"/>
              <a:t>对象，即，对于同一个文档数据可以用不同的方式进行显示和操作。</a:t>
            </a:r>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44450"/>
            <a:ext cx="8229600" cy="1139825"/>
          </a:xfrm>
        </p:spPr>
        <p:txBody>
          <a:bodyPr/>
          <a:lstStyle/>
          <a:p>
            <a:pPr eaLnBrk="1" hangingPunct="1">
              <a:defRPr/>
            </a:pPr>
            <a:r>
              <a:rPr lang="en-US" altLang="zh-CN" smtClean="0"/>
              <a:t>CView</a:t>
            </a:r>
            <a:r>
              <a:rPr lang="zh-CN" altLang="en-US" smtClean="0"/>
              <a:t>（视类）的成员</a:t>
            </a:r>
          </a:p>
        </p:txBody>
      </p:sp>
      <p:sp>
        <p:nvSpPr>
          <p:cNvPr id="20483" name="Rectangle 3"/>
          <p:cNvSpPr>
            <a:spLocks noGrp="1" noChangeArrowheads="1"/>
          </p:cNvSpPr>
          <p:nvPr>
            <p:ph idx="1"/>
          </p:nvPr>
        </p:nvSpPr>
        <p:spPr>
          <a:xfrm>
            <a:off x="385763" y="1412875"/>
            <a:ext cx="8507412" cy="5445125"/>
          </a:xfrm>
        </p:spPr>
        <p:txBody>
          <a:bodyPr/>
          <a:lstStyle/>
          <a:p>
            <a:pPr eaLnBrk="1" hangingPunct="1">
              <a:lnSpc>
                <a:spcPct val="90000"/>
              </a:lnSpc>
              <a:defRPr/>
            </a:pPr>
            <a:r>
              <a:rPr lang="en-GB" altLang="zh-CN" sz="2800" smtClean="0"/>
              <a:t>CDocument *m_pDocument; </a:t>
            </a:r>
          </a:p>
          <a:p>
            <a:pPr lvl="1" eaLnBrk="1" hangingPunct="1">
              <a:lnSpc>
                <a:spcPct val="90000"/>
              </a:lnSpc>
              <a:defRPr/>
            </a:pPr>
            <a:r>
              <a:rPr lang="zh-CN" altLang="en-GB" sz="2400" smtClean="0"/>
              <a:t>指向相应的文档对象。</a:t>
            </a:r>
            <a:endParaRPr lang="zh-CN" altLang="en-US" sz="2400" smtClean="0"/>
          </a:p>
          <a:p>
            <a:pPr eaLnBrk="1" hangingPunct="1">
              <a:lnSpc>
                <a:spcPct val="90000"/>
              </a:lnSpc>
              <a:defRPr/>
            </a:pPr>
            <a:r>
              <a:rPr lang="en-US" altLang="zh-CN" sz="2800" smtClean="0"/>
              <a:t>CDocument *GetDocument( ) const; </a:t>
            </a:r>
          </a:p>
          <a:p>
            <a:pPr lvl="1" eaLnBrk="1" hangingPunct="1">
              <a:lnSpc>
                <a:spcPct val="90000"/>
              </a:lnSpc>
              <a:defRPr/>
            </a:pPr>
            <a:r>
              <a:rPr lang="zh-CN" altLang="en-US" sz="2400" smtClean="0"/>
              <a:t>获得对应的文档对象。</a:t>
            </a:r>
          </a:p>
          <a:p>
            <a:pPr eaLnBrk="1" hangingPunct="1">
              <a:lnSpc>
                <a:spcPct val="90000"/>
              </a:lnSpc>
              <a:defRPr/>
            </a:pPr>
            <a:r>
              <a:rPr lang="en-US" altLang="zh-CN" sz="2800" smtClean="0"/>
              <a:t>virtual void OnDraw(CDC* </a:t>
            </a:r>
            <a:r>
              <a:rPr lang="en-US" altLang="zh-CN" sz="2800" i="1" smtClean="0"/>
              <a:t>pDC</a:t>
            </a:r>
            <a:r>
              <a:rPr lang="en-US" altLang="zh-CN" sz="2800" smtClean="0"/>
              <a:t> )=0; </a:t>
            </a:r>
          </a:p>
          <a:p>
            <a:pPr lvl="1" eaLnBrk="1" hangingPunct="1">
              <a:lnSpc>
                <a:spcPct val="90000"/>
              </a:lnSpc>
              <a:defRPr/>
            </a:pPr>
            <a:r>
              <a:rPr lang="zh-CN" altLang="en-US" sz="2400" smtClean="0"/>
              <a:t>处理窗口（视）刷新消息：</a:t>
            </a:r>
            <a:r>
              <a:rPr lang="en-US" altLang="zh-CN" sz="2400" smtClean="0"/>
              <a:t>WM_PAINT</a:t>
            </a:r>
            <a:r>
              <a:rPr lang="zh-CN" altLang="en-US" sz="2400" smtClean="0"/>
              <a:t>。</a:t>
            </a:r>
          </a:p>
          <a:p>
            <a:pPr eaLnBrk="1" hangingPunct="1">
              <a:lnSpc>
                <a:spcPct val="90000"/>
              </a:lnSpc>
              <a:defRPr/>
            </a:pPr>
            <a:r>
              <a:rPr lang="en-US" altLang="zh-CN" sz="2800" smtClean="0"/>
              <a:t>virtual void OnUpdate(CView* </a:t>
            </a:r>
            <a:r>
              <a:rPr lang="en-US" altLang="zh-CN" sz="2800" i="1" smtClean="0"/>
              <a:t>pSender</a:t>
            </a:r>
            <a:r>
              <a:rPr lang="en-US" altLang="zh-CN" sz="2800" smtClean="0"/>
              <a:t>,LPARAM </a:t>
            </a:r>
            <a:r>
              <a:rPr lang="en-US" altLang="zh-CN" sz="2800" i="1" smtClean="0"/>
              <a:t>lHint</a:t>
            </a:r>
            <a:r>
              <a:rPr lang="en-US" altLang="zh-CN" sz="2800" smtClean="0"/>
              <a:t>,CObject* </a:t>
            </a:r>
            <a:r>
              <a:rPr lang="en-US" altLang="zh-CN" sz="2800" i="1" smtClean="0"/>
              <a:t>pHint</a:t>
            </a:r>
            <a:r>
              <a:rPr lang="en-US" altLang="zh-CN" sz="2800" smtClean="0"/>
              <a:t> );</a:t>
            </a:r>
          </a:p>
          <a:p>
            <a:pPr lvl="1" eaLnBrk="1" hangingPunct="1">
              <a:lnSpc>
                <a:spcPct val="90000"/>
              </a:lnSpc>
              <a:defRPr/>
            </a:pPr>
            <a:r>
              <a:rPr lang="zh-CN" altLang="en-US" sz="2400" smtClean="0"/>
              <a:t>文档对象的数据发生改变时调用该函数刷新相应的视对象。默认处理：调用</a:t>
            </a:r>
            <a:r>
              <a:rPr lang="en-US" altLang="zh-CN" sz="2400" smtClean="0"/>
              <a:t>OnDraw</a:t>
            </a:r>
            <a:r>
              <a:rPr lang="zh-CN" altLang="en-US" sz="2400" smtClean="0"/>
              <a:t>。</a:t>
            </a:r>
          </a:p>
          <a:p>
            <a:pPr eaLnBrk="1" hangingPunct="1">
              <a:lnSpc>
                <a:spcPct val="90000"/>
              </a:lnSpc>
              <a:defRPr/>
            </a:pPr>
            <a:r>
              <a:rPr lang="en-US" altLang="zh-CN" sz="2800" smtClean="0"/>
              <a:t>void OnSize(UINT nType, int cx, int cy);</a:t>
            </a:r>
          </a:p>
          <a:p>
            <a:pPr lvl="1" eaLnBrk="1" hangingPunct="1">
              <a:lnSpc>
                <a:spcPct val="90000"/>
              </a:lnSpc>
              <a:defRPr/>
            </a:pPr>
            <a:r>
              <a:rPr lang="zh-CN" altLang="en-US" sz="2400" smtClean="0"/>
              <a:t>窗口（视）大小发生变化时调用之。</a:t>
            </a:r>
            <a:r>
              <a:rPr lang="en-US" altLang="zh-CN" sz="2400" smtClean="0"/>
              <a:t>WM_SIZE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endParaRPr lang="zh-CN" altLang="zh-CN" smtClean="0"/>
          </a:p>
        </p:txBody>
      </p:sp>
      <p:sp>
        <p:nvSpPr>
          <p:cNvPr id="53251" name="Rectangle 3"/>
          <p:cNvSpPr>
            <a:spLocks noGrp="1" noChangeArrowheads="1"/>
          </p:cNvSpPr>
          <p:nvPr>
            <p:ph idx="1"/>
          </p:nvPr>
        </p:nvSpPr>
        <p:spPr/>
        <p:txBody>
          <a:bodyPr/>
          <a:lstStyle/>
          <a:p>
            <a:pPr eaLnBrk="1" hangingPunct="1">
              <a:defRPr/>
            </a:pPr>
            <a:r>
              <a:rPr lang="en-GB" altLang="zh-CN" smtClean="0"/>
              <a:t>CView</a:t>
            </a:r>
            <a:r>
              <a:rPr lang="zh-CN" altLang="en-GB" smtClean="0"/>
              <a:t>的一些派生类：</a:t>
            </a:r>
          </a:p>
          <a:p>
            <a:pPr lvl="1" eaLnBrk="1" hangingPunct="1">
              <a:defRPr/>
            </a:pPr>
            <a:r>
              <a:rPr lang="en-GB" altLang="zh-CN" smtClean="0"/>
              <a:t>CScrollView</a:t>
            </a:r>
            <a:r>
              <a:rPr lang="zh-CN" altLang="en-GB" smtClean="0"/>
              <a:t>（带滚动功能的视）</a:t>
            </a:r>
          </a:p>
          <a:p>
            <a:pPr lvl="1" eaLnBrk="1" hangingPunct="1">
              <a:defRPr/>
            </a:pPr>
            <a:r>
              <a:rPr lang="en-GB" altLang="zh-CN" smtClean="0"/>
              <a:t>CEditView</a:t>
            </a:r>
            <a:r>
              <a:rPr lang="zh-CN" altLang="en-GB" smtClean="0"/>
              <a:t>（具有编辑功能的视）</a:t>
            </a:r>
          </a:p>
          <a:p>
            <a:pPr lvl="1" eaLnBrk="1" hangingPunct="1">
              <a:defRPr/>
            </a:pPr>
            <a:r>
              <a:rPr lang="en-GB" altLang="zh-CN" smtClean="0"/>
              <a:t>CFormView</a:t>
            </a:r>
            <a:r>
              <a:rPr lang="zh-CN" altLang="en-GB" smtClean="0"/>
              <a:t>（具有表格功能的视）</a:t>
            </a:r>
          </a:p>
          <a:p>
            <a:pPr lvl="1" eaLnBrk="1" hangingPunct="1">
              <a:defRPr/>
            </a:pPr>
            <a:r>
              <a:rPr lang="en-GB" altLang="zh-CN" smtClean="0"/>
              <a:t>CHtmlView</a:t>
            </a:r>
            <a:r>
              <a:rPr lang="zh-CN" altLang="en-GB" smtClean="0"/>
              <a:t>（具有</a:t>
            </a:r>
            <a:r>
              <a:rPr lang="en-GB" altLang="zh-CN" smtClean="0"/>
              <a:t>Web</a:t>
            </a:r>
            <a:r>
              <a:rPr lang="zh-CN" altLang="en-GB" smtClean="0"/>
              <a:t>浏览功能的视）</a:t>
            </a:r>
            <a:r>
              <a:rPr lang="zh-CN" altLang="en-US" smtClean="0"/>
              <a:t> </a:t>
            </a:r>
          </a:p>
          <a:p>
            <a:pPr eaLnBrk="1" hangingPunct="1">
              <a:defRPr/>
            </a:pPr>
            <a:endParaRPr lang="en-US" altLang="zh-CN"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15888"/>
            <a:ext cx="8229600" cy="1139825"/>
          </a:xfrm>
        </p:spPr>
        <p:txBody>
          <a:bodyPr/>
          <a:lstStyle/>
          <a:p>
            <a:pPr marL="838200" indent="-838200" eaLnBrk="1" hangingPunct="1">
              <a:defRPr/>
            </a:pPr>
            <a:r>
              <a:rPr lang="en-GB" altLang="zh-CN" smtClean="0"/>
              <a:t>CDocument</a:t>
            </a:r>
            <a:r>
              <a:rPr lang="zh-CN" altLang="en-GB" smtClean="0"/>
              <a:t>（文档类）成员</a:t>
            </a:r>
            <a:endParaRPr lang="zh-CN" altLang="en-US" smtClean="0"/>
          </a:p>
        </p:txBody>
      </p:sp>
      <p:sp>
        <p:nvSpPr>
          <p:cNvPr id="21507" name="Rectangle 3"/>
          <p:cNvSpPr>
            <a:spLocks noGrp="1" noChangeArrowheads="1"/>
          </p:cNvSpPr>
          <p:nvPr>
            <p:ph idx="1"/>
          </p:nvPr>
        </p:nvSpPr>
        <p:spPr>
          <a:xfrm>
            <a:off x="250825" y="1600200"/>
            <a:ext cx="8642350" cy="4997450"/>
          </a:xfrm>
        </p:spPr>
        <p:txBody>
          <a:bodyPr/>
          <a:lstStyle/>
          <a:p>
            <a:pPr eaLnBrk="1" hangingPunct="1">
              <a:lnSpc>
                <a:spcPct val="90000"/>
              </a:lnSpc>
              <a:defRPr/>
            </a:pPr>
            <a:r>
              <a:rPr lang="en-US" altLang="zh-CN" sz="2400" smtClean="0"/>
              <a:t>void AddView(CView* </a:t>
            </a:r>
            <a:r>
              <a:rPr lang="en-US" altLang="zh-CN" sz="2400" i="1" smtClean="0"/>
              <a:t>pView</a:t>
            </a:r>
            <a:r>
              <a:rPr lang="en-US" altLang="zh-CN" sz="2400" smtClean="0"/>
              <a:t>); </a:t>
            </a:r>
          </a:p>
          <a:p>
            <a:pPr lvl="1" eaLnBrk="1" hangingPunct="1">
              <a:lnSpc>
                <a:spcPct val="90000"/>
              </a:lnSpc>
              <a:defRPr/>
            </a:pPr>
            <a:r>
              <a:rPr lang="zh-CN" altLang="en-US" sz="2000" smtClean="0"/>
              <a:t>给文档对象增加一个关联的</a:t>
            </a:r>
            <a:r>
              <a:rPr lang="en-US" altLang="zh-CN" sz="2000" smtClean="0"/>
              <a:t>CView</a:t>
            </a:r>
            <a:r>
              <a:rPr lang="zh-CN" altLang="en-US" sz="2000" smtClean="0"/>
              <a:t>类的对象。</a:t>
            </a:r>
          </a:p>
          <a:p>
            <a:pPr eaLnBrk="1" hangingPunct="1">
              <a:lnSpc>
                <a:spcPct val="90000"/>
              </a:lnSpc>
              <a:defRPr/>
            </a:pPr>
            <a:r>
              <a:rPr lang="en-US" altLang="zh-CN" sz="2400" smtClean="0"/>
              <a:t>void RemoveView(CView* </a:t>
            </a:r>
            <a:r>
              <a:rPr lang="en-US" altLang="zh-CN" sz="2400" i="1" smtClean="0"/>
              <a:t>pView</a:t>
            </a:r>
            <a:r>
              <a:rPr lang="en-US" altLang="zh-CN" sz="2400" smtClean="0"/>
              <a:t>); </a:t>
            </a:r>
          </a:p>
          <a:p>
            <a:pPr lvl="1" eaLnBrk="1" hangingPunct="1">
              <a:lnSpc>
                <a:spcPct val="90000"/>
              </a:lnSpc>
              <a:defRPr/>
            </a:pPr>
            <a:r>
              <a:rPr lang="zh-CN" altLang="en-US" sz="2000" smtClean="0"/>
              <a:t>使一个</a:t>
            </a:r>
            <a:r>
              <a:rPr lang="en-US" altLang="zh-CN" sz="2000" smtClean="0"/>
              <a:t>CView</a:t>
            </a:r>
            <a:r>
              <a:rPr lang="zh-CN" altLang="en-US" sz="2000" smtClean="0"/>
              <a:t>类的对象脱离与文档对象的关联。</a:t>
            </a:r>
          </a:p>
          <a:p>
            <a:pPr eaLnBrk="1" hangingPunct="1">
              <a:lnSpc>
                <a:spcPct val="90000"/>
              </a:lnSpc>
              <a:defRPr/>
            </a:pPr>
            <a:r>
              <a:rPr lang="en-US" altLang="zh-CN" sz="2400" smtClean="0"/>
              <a:t>virtual POSITION GetFirstViewPosition() const; </a:t>
            </a:r>
          </a:p>
          <a:p>
            <a:pPr lvl="1" eaLnBrk="1" hangingPunct="1">
              <a:lnSpc>
                <a:spcPct val="90000"/>
              </a:lnSpc>
              <a:defRPr/>
            </a:pPr>
            <a:r>
              <a:rPr lang="zh-CN" altLang="en-US" sz="2000" smtClean="0"/>
              <a:t>获取关联的第一个</a:t>
            </a:r>
            <a:r>
              <a:rPr lang="en-US" altLang="zh-CN" sz="2000" smtClean="0"/>
              <a:t>CView</a:t>
            </a:r>
            <a:r>
              <a:rPr lang="zh-CN" altLang="en-US" sz="2000" smtClean="0"/>
              <a:t>对象的位置。</a:t>
            </a:r>
          </a:p>
          <a:p>
            <a:pPr eaLnBrk="1" hangingPunct="1">
              <a:lnSpc>
                <a:spcPct val="90000"/>
              </a:lnSpc>
              <a:defRPr/>
            </a:pPr>
            <a:r>
              <a:rPr lang="en-US" altLang="zh-CN" sz="2400" smtClean="0"/>
              <a:t>virtual CView* GetNextView(POSITION&amp; </a:t>
            </a:r>
            <a:r>
              <a:rPr lang="en-US" altLang="zh-CN" sz="2400" i="1" smtClean="0"/>
              <a:t>rPosition</a:t>
            </a:r>
            <a:r>
              <a:rPr lang="en-US" altLang="zh-CN" sz="2400" smtClean="0"/>
              <a:t>) const; </a:t>
            </a:r>
          </a:p>
          <a:p>
            <a:pPr lvl="1" eaLnBrk="1" hangingPunct="1">
              <a:lnSpc>
                <a:spcPct val="90000"/>
              </a:lnSpc>
              <a:defRPr/>
            </a:pPr>
            <a:r>
              <a:rPr lang="zh-CN" altLang="en-US" sz="2000" smtClean="0"/>
              <a:t>获取指定位置的</a:t>
            </a:r>
            <a:r>
              <a:rPr lang="en-US" altLang="zh-CN" sz="2000" smtClean="0"/>
              <a:t>CView</a:t>
            </a:r>
            <a:r>
              <a:rPr lang="zh-CN" altLang="en-US" sz="2000" smtClean="0"/>
              <a:t>对象，</a:t>
            </a:r>
            <a:r>
              <a:rPr lang="en-US" altLang="zh-CN" sz="2000" smtClean="0"/>
              <a:t>rPosition</a:t>
            </a:r>
            <a:r>
              <a:rPr lang="zh-CN" altLang="en-US" sz="2000" smtClean="0"/>
              <a:t>自动往后移一个位置。</a:t>
            </a:r>
          </a:p>
          <a:p>
            <a:pPr eaLnBrk="1" hangingPunct="1">
              <a:lnSpc>
                <a:spcPct val="90000"/>
              </a:lnSpc>
              <a:defRPr/>
            </a:pPr>
            <a:r>
              <a:rPr lang="en-US" altLang="zh-CN" sz="2400" smtClean="0"/>
              <a:t>void UpdateAllViews(CView* </a:t>
            </a:r>
            <a:r>
              <a:rPr lang="en-US" altLang="zh-CN" sz="2400" i="1" smtClean="0"/>
              <a:t>pSender</a:t>
            </a:r>
            <a:r>
              <a:rPr lang="en-US" altLang="zh-CN" sz="2400" smtClean="0"/>
              <a:t>,LPARAM 				</a:t>
            </a:r>
            <a:r>
              <a:rPr lang="en-US" altLang="zh-CN" sz="2400" i="1" smtClean="0"/>
              <a:t>lHint</a:t>
            </a:r>
            <a:r>
              <a:rPr lang="en-US" altLang="zh-CN" sz="2400" smtClean="0"/>
              <a:t>=0L,CObject* </a:t>
            </a:r>
            <a:r>
              <a:rPr lang="en-US" altLang="zh-CN" sz="2400" i="1" smtClean="0"/>
              <a:t>pHint</a:t>
            </a:r>
            <a:r>
              <a:rPr lang="en-US" altLang="zh-CN" sz="2400" smtClean="0"/>
              <a:t>=NULL); </a:t>
            </a:r>
          </a:p>
          <a:p>
            <a:pPr lvl="1" eaLnBrk="1" hangingPunct="1">
              <a:lnSpc>
                <a:spcPct val="90000"/>
              </a:lnSpc>
              <a:defRPr/>
            </a:pPr>
            <a:r>
              <a:rPr lang="zh-CN" altLang="en-US" sz="2000" smtClean="0"/>
              <a:t>向关联的</a:t>
            </a:r>
            <a:r>
              <a:rPr lang="en-US" altLang="zh-CN" sz="2000" smtClean="0"/>
              <a:t>CView</a:t>
            </a:r>
            <a:r>
              <a:rPr lang="zh-CN" altLang="en-US" sz="2000" smtClean="0"/>
              <a:t>对象发送刷新消息。当</a:t>
            </a:r>
            <a:r>
              <a:rPr lang="en-US" altLang="zh-CN" sz="2000" smtClean="0"/>
              <a:t>pSender</a:t>
            </a:r>
            <a:r>
              <a:rPr lang="zh-CN" altLang="en-US" sz="2000" smtClean="0"/>
              <a:t>为</a:t>
            </a:r>
            <a:r>
              <a:rPr lang="en-US" altLang="zh-CN" sz="2000" smtClean="0"/>
              <a:t>NULL</a:t>
            </a:r>
            <a:r>
              <a:rPr lang="zh-CN" altLang="en-US" sz="2000" smtClean="0"/>
              <a:t>时，向关联的所有</a:t>
            </a:r>
            <a:r>
              <a:rPr lang="en-US" altLang="zh-CN" sz="2000" smtClean="0"/>
              <a:t>CView</a:t>
            </a:r>
            <a:r>
              <a:rPr lang="zh-CN" altLang="en-US" sz="2000" smtClean="0"/>
              <a:t>对象发送刷新消息。</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765175"/>
            <a:ext cx="8229600" cy="5759450"/>
          </a:xfrm>
        </p:spPr>
        <p:txBody>
          <a:bodyPr/>
          <a:lstStyle/>
          <a:p>
            <a:pPr eaLnBrk="1" hangingPunct="1">
              <a:lnSpc>
                <a:spcPct val="90000"/>
              </a:lnSpc>
              <a:defRPr/>
            </a:pPr>
            <a:r>
              <a:rPr lang="en-US" altLang="zh-CN" sz="2400" smtClean="0"/>
              <a:t>void SetModifiedFlag(BOOL </a:t>
            </a:r>
            <a:r>
              <a:rPr lang="en-US" altLang="zh-CN" sz="2400" i="1" smtClean="0"/>
              <a:t>bModified</a:t>
            </a:r>
            <a:r>
              <a:rPr lang="en-US" altLang="zh-CN" sz="2400" smtClean="0"/>
              <a:t>=TRUE);</a:t>
            </a:r>
          </a:p>
          <a:p>
            <a:pPr lvl="1" eaLnBrk="1" hangingPunct="1">
              <a:lnSpc>
                <a:spcPct val="90000"/>
              </a:lnSpc>
              <a:defRPr/>
            </a:pPr>
            <a:r>
              <a:rPr lang="zh-CN" altLang="en-US" sz="2000" smtClean="0"/>
              <a:t>设置文档修改标记。</a:t>
            </a:r>
          </a:p>
          <a:p>
            <a:pPr eaLnBrk="1" hangingPunct="1">
              <a:lnSpc>
                <a:spcPct val="90000"/>
              </a:lnSpc>
              <a:defRPr/>
            </a:pPr>
            <a:r>
              <a:rPr lang="en-US" altLang="zh-CN" sz="2400" smtClean="0"/>
              <a:t>BOOL IsModified( );</a:t>
            </a:r>
          </a:p>
          <a:p>
            <a:pPr lvl="1" eaLnBrk="1" hangingPunct="1">
              <a:lnSpc>
                <a:spcPct val="90000"/>
              </a:lnSpc>
              <a:defRPr/>
            </a:pPr>
            <a:r>
              <a:rPr lang="zh-CN" altLang="en-US" sz="2000" smtClean="0"/>
              <a:t>判断文档是否被修改。</a:t>
            </a:r>
          </a:p>
          <a:p>
            <a:pPr eaLnBrk="1" hangingPunct="1">
              <a:lnSpc>
                <a:spcPct val="90000"/>
              </a:lnSpc>
              <a:defRPr/>
            </a:pPr>
            <a:r>
              <a:rPr lang="en-US" altLang="zh-CN" sz="2400" smtClean="0"/>
              <a:t>virtual BOOL OnSaveDocument(LPCTSTR 							</a:t>
            </a:r>
            <a:r>
              <a:rPr lang="en-US" altLang="zh-CN" sz="2400" i="1" smtClean="0"/>
              <a:t>lpszPathName</a:t>
            </a:r>
            <a:r>
              <a:rPr lang="en-US" altLang="zh-CN" sz="2400" smtClean="0"/>
              <a:t> ); </a:t>
            </a:r>
          </a:p>
          <a:p>
            <a:pPr lvl="1" eaLnBrk="1" hangingPunct="1">
              <a:lnSpc>
                <a:spcPct val="90000"/>
              </a:lnSpc>
              <a:defRPr/>
            </a:pPr>
            <a:r>
              <a:rPr lang="zh-CN" altLang="en-US" sz="2000" smtClean="0"/>
              <a:t>把文档中数据保存到文件名为</a:t>
            </a:r>
            <a:r>
              <a:rPr lang="en-US" altLang="zh-CN" sz="2000" i="1" smtClean="0"/>
              <a:t>lpszPathName</a:t>
            </a:r>
            <a:r>
              <a:rPr lang="en-US" altLang="zh-CN" sz="2000" smtClean="0"/>
              <a:t> </a:t>
            </a:r>
            <a:r>
              <a:rPr lang="zh-CN" altLang="en-US" sz="2000" smtClean="0"/>
              <a:t>的文件中去。</a:t>
            </a:r>
          </a:p>
          <a:p>
            <a:pPr eaLnBrk="1" hangingPunct="1">
              <a:lnSpc>
                <a:spcPct val="90000"/>
              </a:lnSpc>
              <a:defRPr/>
            </a:pPr>
            <a:r>
              <a:rPr lang="en-US" altLang="zh-CN" sz="2400" smtClean="0"/>
              <a:t>virtual BOOL OnOpenDocument(LPCTSTR 							</a:t>
            </a:r>
            <a:r>
              <a:rPr lang="en-US" altLang="zh-CN" sz="2400" i="1" smtClean="0"/>
              <a:t>lpszPathName</a:t>
            </a:r>
            <a:r>
              <a:rPr lang="en-US" altLang="zh-CN" sz="2400" smtClean="0"/>
              <a:t> );</a:t>
            </a:r>
          </a:p>
          <a:p>
            <a:pPr lvl="1" eaLnBrk="1" hangingPunct="1">
              <a:lnSpc>
                <a:spcPct val="90000"/>
              </a:lnSpc>
              <a:defRPr/>
            </a:pPr>
            <a:r>
              <a:rPr lang="zh-CN" altLang="en-US" sz="2000" smtClean="0"/>
              <a:t>从文件名为</a:t>
            </a:r>
            <a:r>
              <a:rPr lang="en-US" altLang="zh-CN" sz="2000" i="1" smtClean="0"/>
              <a:t>lpszPathName</a:t>
            </a:r>
            <a:r>
              <a:rPr lang="en-US" altLang="zh-CN" sz="2000" smtClean="0"/>
              <a:t> </a:t>
            </a:r>
            <a:r>
              <a:rPr lang="zh-CN" altLang="en-US" sz="2000" smtClean="0"/>
              <a:t>的文件中读取文档数据。</a:t>
            </a:r>
          </a:p>
          <a:p>
            <a:pPr eaLnBrk="1" hangingPunct="1">
              <a:lnSpc>
                <a:spcPct val="90000"/>
              </a:lnSpc>
              <a:defRPr/>
            </a:pPr>
            <a:r>
              <a:rPr lang="en-US" altLang="zh-CN" sz="2400" smtClean="0"/>
              <a:t>virtual BOOL OnNewDocument( );</a:t>
            </a:r>
          </a:p>
          <a:p>
            <a:pPr lvl="1" eaLnBrk="1" hangingPunct="1">
              <a:lnSpc>
                <a:spcPct val="90000"/>
              </a:lnSpc>
              <a:defRPr/>
            </a:pPr>
            <a:r>
              <a:rPr lang="zh-CN" altLang="en-US" sz="2000" smtClean="0"/>
              <a:t>对文档数据进行初始化。</a:t>
            </a:r>
          </a:p>
          <a:p>
            <a:pPr eaLnBrk="1" hangingPunct="1">
              <a:lnSpc>
                <a:spcPct val="90000"/>
              </a:lnSpc>
              <a:defRPr/>
            </a:pPr>
            <a:r>
              <a:rPr lang="en-US" altLang="zh-CN" sz="2400" smtClean="0"/>
              <a:t>virtual void Serialize( CArchive&amp; ar ); </a:t>
            </a:r>
          </a:p>
          <a:p>
            <a:pPr lvl="1" eaLnBrk="1" hangingPunct="1">
              <a:lnSpc>
                <a:spcPct val="90000"/>
              </a:lnSpc>
              <a:defRPr/>
            </a:pPr>
            <a:r>
              <a:rPr lang="zh-CN" altLang="en-US" sz="2000" smtClean="0"/>
              <a:t>用于文档数据的序列化（磁盘文件操作）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marL="838200" indent="-838200" eaLnBrk="1" hangingPunct="1">
              <a:defRPr/>
            </a:pPr>
            <a:r>
              <a:rPr lang="en-GB" altLang="zh-CN" smtClean="0"/>
              <a:t>CWinApp</a:t>
            </a:r>
            <a:r>
              <a:rPr lang="zh-CN" altLang="en-GB" smtClean="0"/>
              <a:t>（应用程序类）成员</a:t>
            </a:r>
            <a:endParaRPr lang="zh-CN" altLang="en-US" smtClean="0"/>
          </a:p>
        </p:txBody>
      </p:sp>
      <p:sp>
        <p:nvSpPr>
          <p:cNvPr id="23555" name="Rectangle 3"/>
          <p:cNvSpPr>
            <a:spLocks noGrp="1" noChangeArrowheads="1"/>
          </p:cNvSpPr>
          <p:nvPr>
            <p:ph idx="1"/>
          </p:nvPr>
        </p:nvSpPr>
        <p:spPr>
          <a:xfrm>
            <a:off x="457200" y="1600200"/>
            <a:ext cx="8229600" cy="4997450"/>
          </a:xfrm>
        </p:spPr>
        <p:txBody>
          <a:bodyPr/>
          <a:lstStyle/>
          <a:p>
            <a:pPr eaLnBrk="1" hangingPunct="1">
              <a:lnSpc>
                <a:spcPct val="90000"/>
              </a:lnSpc>
              <a:defRPr/>
            </a:pPr>
            <a:r>
              <a:rPr lang="en-GB" altLang="zh-CN" sz="2400" smtClean="0"/>
              <a:t>virtual BOOL InitInstance(); </a:t>
            </a:r>
          </a:p>
          <a:p>
            <a:pPr lvl="1" eaLnBrk="1" hangingPunct="1">
              <a:lnSpc>
                <a:spcPct val="90000"/>
              </a:lnSpc>
              <a:defRPr/>
            </a:pPr>
            <a:r>
              <a:rPr lang="zh-CN" altLang="en-GB" sz="2000" smtClean="0"/>
              <a:t>应用程序初始化，包括注册窗口类、创建</a:t>
            </a:r>
            <a:r>
              <a:rPr lang="en-GB" altLang="zh-CN" sz="2000" smtClean="0"/>
              <a:t>/</a:t>
            </a:r>
            <a:r>
              <a:rPr lang="zh-CN" altLang="en-GB" sz="2000" smtClean="0"/>
              <a:t>显示主窗口等。它由</a:t>
            </a:r>
            <a:r>
              <a:rPr lang="en-GB" altLang="zh-CN" sz="2000" smtClean="0"/>
              <a:t>WinMain</a:t>
            </a:r>
            <a:r>
              <a:rPr lang="zh-CN" altLang="en-GB" sz="2000" smtClean="0"/>
              <a:t>调用。</a:t>
            </a:r>
          </a:p>
          <a:p>
            <a:pPr eaLnBrk="1" hangingPunct="1">
              <a:lnSpc>
                <a:spcPct val="90000"/>
              </a:lnSpc>
              <a:defRPr/>
            </a:pPr>
            <a:r>
              <a:rPr lang="en-GB" altLang="zh-CN" sz="2400" smtClean="0"/>
              <a:t>virtual int Run();</a:t>
            </a:r>
          </a:p>
          <a:p>
            <a:pPr lvl="1" eaLnBrk="1" hangingPunct="1">
              <a:lnSpc>
                <a:spcPct val="90000"/>
              </a:lnSpc>
              <a:defRPr/>
            </a:pPr>
            <a:r>
              <a:rPr lang="zh-CN" altLang="en-GB" sz="2000" smtClean="0"/>
              <a:t>实现消息循环。它由</a:t>
            </a:r>
            <a:r>
              <a:rPr lang="en-GB" altLang="zh-CN" sz="2000" smtClean="0"/>
              <a:t>WinMain</a:t>
            </a:r>
            <a:r>
              <a:rPr lang="zh-CN" altLang="en-GB" sz="2000" smtClean="0"/>
              <a:t>调用</a:t>
            </a:r>
          </a:p>
          <a:p>
            <a:pPr eaLnBrk="1" hangingPunct="1">
              <a:lnSpc>
                <a:spcPct val="90000"/>
              </a:lnSpc>
              <a:defRPr/>
            </a:pPr>
            <a:r>
              <a:rPr lang="en-GB" altLang="zh-CN" sz="2400" smtClean="0"/>
              <a:t>virtual int ExitInstance();</a:t>
            </a:r>
          </a:p>
          <a:p>
            <a:pPr lvl="1" eaLnBrk="1" hangingPunct="1">
              <a:lnSpc>
                <a:spcPct val="90000"/>
              </a:lnSpc>
              <a:defRPr/>
            </a:pPr>
            <a:r>
              <a:rPr lang="zh-CN" altLang="en-GB" sz="2000" smtClean="0"/>
              <a:t>应用程序结束处理，由</a:t>
            </a:r>
            <a:r>
              <a:rPr lang="en-GB" altLang="zh-CN" sz="2000" smtClean="0"/>
              <a:t>Run</a:t>
            </a:r>
            <a:r>
              <a:rPr lang="zh-CN" altLang="en-GB" sz="2000" smtClean="0"/>
              <a:t>调用。</a:t>
            </a:r>
            <a:endParaRPr lang="zh-CN" altLang="en-US" sz="2000" smtClean="0"/>
          </a:p>
          <a:p>
            <a:pPr eaLnBrk="1" hangingPunct="1">
              <a:lnSpc>
                <a:spcPct val="90000"/>
              </a:lnSpc>
              <a:defRPr/>
            </a:pPr>
            <a:r>
              <a:rPr lang="en-US" altLang="zh-CN" sz="2400" smtClean="0"/>
              <a:t>virtual CWnd *GetMainWnd( ); </a:t>
            </a:r>
          </a:p>
          <a:p>
            <a:pPr lvl="1" eaLnBrk="1" hangingPunct="1">
              <a:lnSpc>
                <a:spcPct val="90000"/>
              </a:lnSpc>
              <a:defRPr/>
            </a:pPr>
            <a:r>
              <a:rPr lang="zh-CN" altLang="en-US" sz="2000" smtClean="0"/>
              <a:t>获得主窗口对象指针。</a:t>
            </a:r>
          </a:p>
          <a:p>
            <a:pPr eaLnBrk="1" hangingPunct="1">
              <a:lnSpc>
                <a:spcPct val="90000"/>
              </a:lnSpc>
              <a:defRPr/>
            </a:pPr>
            <a:r>
              <a:rPr lang="en-US" altLang="zh-CN" sz="2400" smtClean="0"/>
              <a:t>afx_msg void OnFileNew( );</a:t>
            </a:r>
          </a:p>
          <a:p>
            <a:pPr lvl="1" eaLnBrk="1" hangingPunct="1">
              <a:lnSpc>
                <a:spcPct val="90000"/>
              </a:lnSpc>
              <a:defRPr/>
            </a:pPr>
            <a:r>
              <a:rPr lang="zh-CN" altLang="en-US" sz="2000" smtClean="0"/>
              <a:t>提供对</a:t>
            </a:r>
            <a:r>
              <a:rPr lang="zh-CN" altLang="en-US" sz="2000" smtClean="0">
                <a:latin typeface="Arial"/>
              </a:rPr>
              <a:t>“</a:t>
            </a:r>
            <a:r>
              <a:rPr lang="en-US" altLang="zh-CN" sz="2000" smtClean="0"/>
              <a:t>File|New</a:t>
            </a:r>
            <a:r>
              <a:rPr lang="en-US" altLang="zh-CN" sz="2000" smtClean="0">
                <a:latin typeface="Arial"/>
              </a:rPr>
              <a:t>”</a:t>
            </a:r>
            <a:r>
              <a:rPr lang="zh-CN" altLang="en-US" sz="2000" smtClean="0"/>
              <a:t>菜单消息的处理功能。</a:t>
            </a:r>
          </a:p>
          <a:p>
            <a:pPr eaLnBrk="1" hangingPunct="1">
              <a:lnSpc>
                <a:spcPct val="90000"/>
              </a:lnSpc>
              <a:defRPr/>
            </a:pPr>
            <a:r>
              <a:rPr lang="en-US" altLang="zh-CN" sz="2400" smtClean="0"/>
              <a:t>afx_msg void OnFileOpen( );</a:t>
            </a:r>
          </a:p>
          <a:p>
            <a:pPr lvl="1" eaLnBrk="1" hangingPunct="1">
              <a:lnSpc>
                <a:spcPct val="90000"/>
              </a:lnSpc>
              <a:defRPr/>
            </a:pPr>
            <a:r>
              <a:rPr lang="zh-CN" altLang="en-US" sz="2000" smtClean="0"/>
              <a:t>提供对</a:t>
            </a:r>
            <a:r>
              <a:rPr lang="zh-CN" altLang="en-US" sz="2000" smtClean="0">
                <a:latin typeface="Arial"/>
              </a:rPr>
              <a:t>“</a:t>
            </a:r>
            <a:r>
              <a:rPr lang="en-US" altLang="zh-CN" sz="2000" smtClean="0"/>
              <a:t>File|Open</a:t>
            </a:r>
            <a:r>
              <a:rPr lang="en-US" altLang="zh-CN" sz="2000" smtClean="0">
                <a:latin typeface="Arial"/>
              </a:rPr>
              <a:t>”</a:t>
            </a:r>
            <a:r>
              <a:rPr lang="zh-CN" altLang="en-US" sz="2000" smtClean="0"/>
              <a:t>菜单消息的处理功能。</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zh-CN" altLang="en-US" smtClean="0"/>
              <a:t>档案类（</a:t>
            </a:r>
            <a:r>
              <a:rPr lang="en-GB" altLang="zh-CN" smtClean="0"/>
              <a:t>CArchive</a:t>
            </a:r>
            <a:r>
              <a:rPr lang="zh-CN" altLang="en-US" smtClean="0"/>
              <a:t>）</a:t>
            </a:r>
          </a:p>
        </p:txBody>
      </p:sp>
      <p:sp>
        <p:nvSpPr>
          <p:cNvPr id="46083" name="Rectangle 3"/>
          <p:cNvSpPr>
            <a:spLocks noGrp="1" noChangeArrowheads="1"/>
          </p:cNvSpPr>
          <p:nvPr>
            <p:ph idx="1"/>
          </p:nvPr>
        </p:nvSpPr>
        <p:spPr>
          <a:xfrm>
            <a:off x="457200" y="1600200"/>
            <a:ext cx="8229600" cy="4708525"/>
          </a:xfrm>
        </p:spPr>
        <p:txBody>
          <a:bodyPr/>
          <a:lstStyle/>
          <a:p>
            <a:pPr eaLnBrk="1" hangingPunct="1">
              <a:lnSpc>
                <a:spcPct val="90000"/>
              </a:lnSpc>
              <a:defRPr/>
            </a:pPr>
            <a:r>
              <a:rPr lang="en-GB" altLang="zh-CN" sz="2400" smtClean="0"/>
              <a:t>CArchive</a:t>
            </a:r>
            <a:r>
              <a:rPr lang="zh-CN" altLang="en-GB" sz="2400" smtClean="0"/>
              <a:t>实现了对基本数据类型和自定义类的对象的文件输入</a:t>
            </a:r>
            <a:r>
              <a:rPr lang="en-GB" altLang="zh-CN" sz="2400" smtClean="0"/>
              <a:t>/</a:t>
            </a:r>
            <a:r>
              <a:rPr lang="zh-CN" altLang="en-GB" sz="2400" smtClean="0"/>
              <a:t>输出操作。</a:t>
            </a:r>
            <a:r>
              <a:rPr lang="zh-CN" altLang="en-US" sz="2400" smtClean="0"/>
              <a:t> </a:t>
            </a:r>
          </a:p>
          <a:p>
            <a:pPr eaLnBrk="1" hangingPunct="1">
              <a:lnSpc>
                <a:spcPct val="90000"/>
              </a:lnSpc>
              <a:defRPr/>
            </a:pPr>
            <a:r>
              <a:rPr lang="en-GB" altLang="zh-CN" sz="2400" smtClean="0"/>
              <a:t>CArchive</a:t>
            </a:r>
            <a:r>
              <a:rPr lang="zh-CN" altLang="en-GB" sz="2400" smtClean="0"/>
              <a:t>对基本数据类型重载了操作符</a:t>
            </a:r>
            <a:r>
              <a:rPr lang="zh-CN" altLang="en-GB" sz="2400" smtClean="0">
                <a:latin typeface="Arial" charset="0"/>
              </a:rPr>
              <a:t>“</a:t>
            </a:r>
            <a:r>
              <a:rPr lang="en-GB" altLang="zh-CN" sz="2400" smtClean="0"/>
              <a:t>&lt;&lt;</a:t>
            </a:r>
            <a:r>
              <a:rPr lang="en-GB" altLang="zh-CN" sz="2400" smtClean="0">
                <a:latin typeface="Arial" charset="0"/>
              </a:rPr>
              <a:t>”</a:t>
            </a:r>
            <a:r>
              <a:rPr lang="zh-CN" altLang="en-GB" sz="2400" smtClean="0"/>
              <a:t>和</a:t>
            </a:r>
            <a:r>
              <a:rPr lang="zh-CN" altLang="en-GB" sz="2400" smtClean="0">
                <a:latin typeface="Arial" charset="0"/>
              </a:rPr>
              <a:t>“</a:t>
            </a:r>
            <a:r>
              <a:rPr lang="en-GB" altLang="zh-CN" sz="2400" smtClean="0"/>
              <a:t>&gt;&gt;</a:t>
            </a:r>
            <a:r>
              <a:rPr lang="en-GB" altLang="zh-CN" sz="2400" smtClean="0">
                <a:latin typeface="Arial" charset="0"/>
              </a:rPr>
              <a:t>”</a:t>
            </a:r>
            <a:r>
              <a:rPr lang="en-US" altLang="zh-CN" sz="2400" smtClean="0"/>
              <a:t> </a:t>
            </a:r>
            <a:r>
              <a:rPr lang="zh-CN" altLang="en-US" sz="2400" smtClean="0"/>
              <a:t>。</a:t>
            </a:r>
          </a:p>
          <a:p>
            <a:pPr eaLnBrk="1" hangingPunct="1">
              <a:lnSpc>
                <a:spcPct val="90000"/>
              </a:lnSpc>
              <a:defRPr/>
            </a:pPr>
            <a:r>
              <a:rPr lang="zh-CN" altLang="en-GB" sz="2400" smtClean="0"/>
              <a:t>文档对象类的成员函数</a:t>
            </a:r>
            <a:r>
              <a:rPr lang="en-GB" altLang="zh-CN" sz="2400" smtClean="0"/>
              <a:t>OnSaveDocument</a:t>
            </a:r>
            <a:r>
              <a:rPr lang="zh-CN" altLang="en-GB" sz="2400" smtClean="0"/>
              <a:t>或</a:t>
            </a:r>
            <a:r>
              <a:rPr lang="en-GB" altLang="zh-CN" sz="2400" smtClean="0"/>
              <a:t>OnOpenDocument</a:t>
            </a:r>
            <a:r>
              <a:rPr lang="zh-CN" altLang="en-GB" sz="2400" smtClean="0"/>
              <a:t>被调用时，它们会创建一个</a:t>
            </a:r>
            <a:r>
              <a:rPr lang="en-GB" altLang="zh-CN" sz="2400" smtClean="0"/>
              <a:t>CArchive</a:t>
            </a:r>
            <a:r>
              <a:rPr lang="zh-CN" altLang="en-GB" sz="2400" smtClean="0"/>
              <a:t>类的对象，然后把这个对象作为参数去调用文档对象类的成员函数</a:t>
            </a:r>
            <a:r>
              <a:rPr lang="en-GB" altLang="zh-CN" sz="2400" smtClean="0"/>
              <a:t>Serialize</a:t>
            </a:r>
            <a:r>
              <a:rPr lang="zh-CN" altLang="en-GB" sz="2400" smtClean="0"/>
              <a:t>。</a:t>
            </a:r>
          </a:p>
          <a:p>
            <a:pPr eaLnBrk="1" hangingPunct="1">
              <a:lnSpc>
                <a:spcPct val="90000"/>
              </a:lnSpc>
              <a:defRPr/>
            </a:pPr>
            <a:r>
              <a:rPr lang="zh-CN" altLang="en-GB" sz="2400" smtClean="0"/>
              <a:t>在成员函数</a:t>
            </a:r>
            <a:r>
              <a:rPr lang="en-GB" altLang="zh-CN" sz="2400" smtClean="0"/>
              <a:t>Serialize</a:t>
            </a:r>
            <a:r>
              <a:rPr lang="zh-CN" altLang="en-GB" sz="2400" smtClean="0"/>
              <a:t>中可</a:t>
            </a:r>
            <a:r>
              <a:rPr lang="zh-CN" altLang="en-US" sz="2400" smtClean="0"/>
              <a:t>调用</a:t>
            </a:r>
            <a:r>
              <a:rPr lang="en-GB" altLang="zh-CN" sz="2400" smtClean="0"/>
              <a:t>CArchive</a:t>
            </a:r>
            <a:r>
              <a:rPr lang="zh-CN" altLang="en-GB" sz="2400" smtClean="0"/>
              <a:t>的下面</a:t>
            </a:r>
            <a:r>
              <a:rPr lang="zh-CN" altLang="en-US" sz="2400" smtClean="0"/>
              <a:t>成员来判断是输入还是输出：</a:t>
            </a:r>
          </a:p>
          <a:p>
            <a:pPr lvl="1" eaLnBrk="1" hangingPunct="1">
              <a:lnSpc>
                <a:spcPct val="90000"/>
              </a:lnSpc>
              <a:defRPr/>
            </a:pPr>
            <a:r>
              <a:rPr lang="en-US" altLang="zh-CN" sz="2000" smtClean="0"/>
              <a:t>BOOL IsLoading( ) const; //</a:t>
            </a:r>
            <a:r>
              <a:rPr lang="zh-CN" altLang="en-US" sz="2000" smtClean="0"/>
              <a:t>返回</a:t>
            </a:r>
            <a:r>
              <a:rPr lang="en-US" altLang="zh-CN" sz="2000" smtClean="0"/>
              <a:t>true</a:t>
            </a:r>
            <a:r>
              <a:rPr lang="zh-CN" altLang="en-US" sz="2000" smtClean="0"/>
              <a:t>表示相应						    </a:t>
            </a:r>
            <a:r>
              <a:rPr lang="en-US" altLang="zh-CN" sz="2000" smtClean="0"/>
              <a:t>//</a:t>
            </a:r>
            <a:r>
              <a:rPr lang="en-GB" altLang="zh-CN" sz="2000" smtClean="0"/>
              <a:t>CArchive</a:t>
            </a:r>
            <a:r>
              <a:rPr lang="zh-CN" altLang="en-GB" sz="2000" smtClean="0"/>
              <a:t>对象是用于输入的</a:t>
            </a:r>
            <a:endParaRPr lang="zh-CN" altLang="en-US" sz="2000" smtClean="0"/>
          </a:p>
          <a:p>
            <a:pPr lvl="1" eaLnBrk="1" hangingPunct="1">
              <a:lnSpc>
                <a:spcPct val="90000"/>
              </a:lnSpc>
              <a:defRPr/>
            </a:pPr>
            <a:r>
              <a:rPr lang="en-US" altLang="zh-CN" sz="2000" smtClean="0"/>
              <a:t>BOOL IsStoring( ) const; //</a:t>
            </a:r>
            <a:r>
              <a:rPr lang="zh-CN" altLang="en-US" sz="2000" smtClean="0"/>
              <a:t>返回</a:t>
            </a:r>
            <a:r>
              <a:rPr lang="en-US" altLang="zh-CN" sz="2000" smtClean="0"/>
              <a:t>true</a:t>
            </a:r>
            <a:r>
              <a:rPr lang="zh-CN" altLang="en-US" sz="2000" smtClean="0"/>
              <a:t>表示相应						    </a:t>
            </a:r>
            <a:r>
              <a:rPr lang="en-US" altLang="zh-CN" sz="2000" smtClean="0"/>
              <a:t>//</a:t>
            </a:r>
            <a:r>
              <a:rPr lang="en-GB" altLang="zh-CN" sz="2000" smtClean="0"/>
              <a:t>CArchive</a:t>
            </a:r>
            <a:r>
              <a:rPr lang="zh-CN" altLang="en-GB" sz="2000" smtClean="0"/>
              <a:t>对象是用于输出的</a:t>
            </a:r>
            <a:endParaRPr lang="zh-CN" altLang="en-US" sz="20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smtClean="0"/>
              <a:t>Windows</a:t>
            </a:r>
            <a:r>
              <a:rPr lang="zh-CN" altLang="en-US" smtClean="0"/>
              <a:t>应用程序的类型</a:t>
            </a:r>
          </a:p>
        </p:txBody>
      </p:sp>
      <p:sp>
        <p:nvSpPr>
          <p:cNvPr id="51203" name="Rectangle 3"/>
          <p:cNvSpPr>
            <a:spLocks noGrp="1" noChangeArrowheads="1"/>
          </p:cNvSpPr>
          <p:nvPr>
            <p:ph idx="1"/>
          </p:nvPr>
        </p:nvSpPr>
        <p:spPr>
          <a:xfrm>
            <a:off x="457200" y="1600200"/>
            <a:ext cx="8229600" cy="4924425"/>
          </a:xfrm>
        </p:spPr>
        <p:txBody>
          <a:bodyPr/>
          <a:lstStyle/>
          <a:p>
            <a:pPr eaLnBrk="1" hangingPunct="1">
              <a:lnSpc>
                <a:spcPct val="80000"/>
              </a:lnSpc>
              <a:defRPr/>
            </a:pPr>
            <a:r>
              <a:rPr lang="zh-CN" altLang="en-US" sz="2800" smtClean="0"/>
              <a:t>单文档</a:t>
            </a:r>
          </a:p>
          <a:p>
            <a:pPr lvl="1" eaLnBrk="1" hangingPunct="1">
              <a:lnSpc>
                <a:spcPct val="80000"/>
              </a:lnSpc>
              <a:defRPr/>
            </a:pPr>
            <a:r>
              <a:rPr lang="zh-CN" altLang="en-GB" sz="2400" smtClean="0"/>
              <a:t>只能对一个文档的数据进行操作的应用程序。</a:t>
            </a:r>
          </a:p>
          <a:p>
            <a:pPr lvl="1" eaLnBrk="1" hangingPunct="1">
              <a:lnSpc>
                <a:spcPct val="80000"/>
              </a:lnSpc>
              <a:defRPr/>
            </a:pPr>
            <a:r>
              <a:rPr lang="zh-CN" altLang="en-GB" sz="2400" smtClean="0"/>
              <a:t>必须首先结束当前文档的所有操作之后，才能进行下一个文档的操作。 </a:t>
            </a:r>
            <a:endParaRPr lang="zh-CN" altLang="en-US" sz="2400" smtClean="0"/>
          </a:p>
          <a:p>
            <a:pPr eaLnBrk="1" hangingPunct="1">
              <a:lnSpc>
                <a:spcPct val="80000"/>
              </a:lnSpc>
              <a:defRPr/>
            </a:pPr>
            <a:r>
              <a:rPr lang="zh-CN" altLang="en-US" sz="2800" smtClean="0"/>
              <a:t>多文档</a:t>
            </a:r>
          </a:p>
          <a:p>
            <a:pPr lvl="1" eaLnBrk="1" hangingPunct="1">
              <a:lnSpc>
                <a:spcPct val="80000"/>
              </a:lnSpc>
              <a:defRPr/>
            </a:pPr>
            <a:r>
              <a:rPr lang="zh-CN" altLang="en-GB" sz="2400" smtClean="0"/>
              <a:t>同时可以对多个文档的数据进行操作的应用程序。</a:t>
            </a:r>
          </a:p>
          <a:p>
            <a:pPr lvl="1" eaLnBrk="1" hangingPunct="1">
              <a:lnSpc>
                <a:spcPct val="80000"/>
              </a:lnSpc>
              <a:defRPr/>
            </a:pPr>
            <a:r>
              <a:rPr lang="zh-CN" altLang="en-GB" sz="2400" smtClean="0"/>
              <a:t>不必等到一个文档的所有操作结束，就可以对其它文档进行操作，对不同文档的操作是在不同的子窗口中进行的。 </a:t>
            </a:r>
            <a:endParaRPr lang="zh-CN" altLang="en-US" sz="2400" smtClean="0"/>
          </a:p>
          <a:p>
            <a:pPr eaLnBrk="1" hangingPunct="1">
              <a:lnSpc>
                <a:spcPct val="80000"/>
              </a:lnSpc>
              <a:defRPr/>
            </a:pPr>
            <a:r>
              <a:rPr lang="zh-CN" altLang="en-US" sz="2800" smtClean="0"/>
              <a:t>对话框</a:t>
            </a:r>
          </a:p>
          <a:p>
            <a:pPr lvl="1" eaLnBrk="1" hangingPunct="1">
              <a:lnSpc>
                <a:spcPct val="80000"/>
              </a:lnSpc>
              <a:defRPr/>
            </a:pPr>
            <a:r>
              <a:rPr lang="zh-CN" altLang="en-GB" sz="2400" smtClean="0"/>
              <a:t>以对话框的形式操作一个文档数据的应用程序。</a:t>
            </a:r>
          </a:p>
          <a:p>
            <a:pPr lvl="1" eaLnBrk="1" hangingPunct="1">
              <a:lnSpc>
                <a:spcPct val="80000"/>
              </a:lnSpc>
              <a:defRPr/>
            </a:pPr>
            <a:r>
              <a:rPr lang="zh-CN" altLang="en-GB" sz="2400" smtClean="0"/>
              <a:t>对文档数据的操作以各种</a:t>
            </a:r>
            <a:r>
              <a:rPr lang="zh-CN" altLang="en-GB" sz="2400" smtClean="0">
                <a:latin typeface="Arial"/>
              </a:rPr>
              <a:t>“</a:t>
            </a:r>
            <a:r>
              <a:rPr lang="zh-CN" altLang="en-GB" sz="2400" smtClean="0"/>
              <a:t>控制</a:t>
            </a:r>
            <a:r>
              <a:rPr lang="zh-CN" altLang="en-GB" sz="2400" smtClean="0">
                <a:latin typeface="Arial"/>
              </a:rPr>
              <a:t>”</a:t>
            </a:r>
            <a:r>
              <a:rPr lang="zh-CN" altLang="en-GB" sz="2400" smtClean="0"/>
              <a:t>（</a:t>
            </a:r>
            <a:r>
              <a:rPr lang="en-GB" altLang="zh-CN" sz="2400" smtClean="0"/>
              <a:t>control</a:t>
            </a:r>
            <a:r>
              <a:rPr lang="zh-CN" altLang="en-GB" sz="2400" smtClean="0"/>
              <a:t>）来实现。</a:t>
            </a:r>
          </a:p>
          <a:p>
            <a:pPr lvl="1" eaLnBrk="1" hangingPunct="1">
              <a:lnSpc>
                <a:spcPct val="80000"/>
              </a:lnSpc>
              <a:defRPr/>
            </a:pPr>
            <a:r>
              <a:rPr lang="zh-CN" altLang="en-GB" sz="2400" smtClean="0"/>
              <a:t>程序以按</a:t>
            </a:r>
            <a:r>
              <a:rPr lang="en-GB" altLang="zh-CN" sz="2400" smtClean="0"/>
              <a:t>&lt;</a:t>
            </a:r>
            <a:r>
              <a:rPr lang="zh-CN" altLang="en-GB" sz="2400" smtClean="0"/>
              <a:t>确定</a:t>
            </a:r>
            <a:r>
              <a:rPr lang="en-GB" altLang="zh-CN" sz="2400" smtClean="0"/>
              <a:t>&gt;</a:t>
            </a:r>
            <a:r>
              <a:rPr lang="zh-CN" altLang="en-GB" sz="2400" smtClean="0"/>
              <a:t>或</a:t>
            </a:r>
            <a:r>
              <a:rPr lang="en-GB" altLang="zh-CN" sz="2400" smtClean="0"/>
              <a:t>&lt;</a:t>
            </a:r>
            <a:r>
              <a:rPr lang="zh-CN" altLang="en-GB" sz="2400" smtClean="0"/>
              <a:t>取消</a:t>
            </a:r>
            <a:r>
              <a:rPr lang="en-GB" altLang="zh-CN" sz="2400" smtClean="0"/>
              <a:t>&gt;</a:t>
            </a:r>
            <a:r>
              <a:rPr lang="zh-CN" altLang="en-GB" sz="2400" smtClean="0"/>
              <a:t>按钮来结束。 </a:t>
            </a:r>
            <a:endParaRPr lang="zh-CN" altLang="en-US" sz="24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altLang="zh-CN" smtClean="0"/>
              <a:t>CScrollView</a:t>
            </a:r>
            <a:r>
              <a:rPr lang="zh-CN" altLang="en-US" smtClean="0"/>
              <a:t>（带滚动条的视类）</a:t>
            </a:r>
            <a:endParaRPr lang="en-US" altLang="zh-CN" smtClean="0"/>
          </a:p>
        </p:txBody>
      </p:sp>
      <p:sp>
        <p:nvSpPr>
          <p:cNvPr id="49155" name="Rectangle 3"/>
          <p:cNvSpPr>
            <a:spLocks noGrp="1" noChangeArrowheads="1"/>
          </p:cNvSpPr>
          <p:nvPr>
            <p:ph idx="1"/>
          </p:nvPr>
        </p:nvSpPr>
        <p:spPr>
          <a:xfrm>
            <a:off x="457200" y="1600200"/>
            <a:ext cx="8291513" cy="3700463"/>
          </a:xfrm>
        </p:spPr>
        <p:txBody>
          <a:bodyPr/>
          <a:lstStyle/>
          <a:p>
            <a:pPr eaLnBrk="1" hangingPunct="1">
              <a:defRPr/>
            </a:pPr>
            <a:r>
              <a:rPr lang="zh-CN" altLang="en-US" smtClean="0"/>
              <a:t>带有滚动条的</a:t>
            </a:r>
            <a:r>
              <a:rPr lang="en-US" altLang="zh-CN" smtClean="0"/>
              <a:t>View</a:t>
            </a:r>
            <a:r>
              <a:rPr lang="zh-CN" altLang="en-US" smtClean="0"/>
              <a:t>。</a:t>
            </a:r>
          </a:p>
          <a:p>
            <a:pPr eaLnBrk="1" hangingPunct="1">
              <a:defRPr/>
            </a:pPr>
            <a:r>
              <a:rPr lang="zh-CN" altLang="en-US" smtClean="0"/>
              <a:t>可以实现文档内容在</a:t>
            </a:r>
            <a:r>
              <a:rPr lang="en-US" altLang="zh-CN" smtClean="0"/>
              <a:t>View</a:t>
            </a:r>
            <a:r>
              <a:rPr lang="zh-CN" altLang="en-US" smtClean="0"/>
              <a:t>中的局部显示和滚动。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zh-CN" altLang="en-US" smtClean="0"/>
              <a:t>坐标系统</a:t>
            </a:r>
          </a:p>
        </p:txBody>
      </p:sp>
      <p:grpSp>
        <p:nvGrpSpPr>
          <p:cNvPr id="44035" name="Group 7"/>
          <p:cNvGrpSpPr>
            <a:grpSpLocks/>
          </p:cNvGrpSpPr>
          <p:nvPr/>
        </p:nvGrpSpPr>
        <p:grpSpPr bwMode="auto">
          <a:xfrm>
            <a:off x="2771775" y="1773238"/>
            <a:ext cx="3313113" cy="4535487"/>
            <a:chOff x="1247" y="1117"/>
            <a:chExt cx="2087" cy="2857"/>
          </a:xfrm>
        </p:grpSpPr>
        <p:sp>
          <p:nvSpPr>
            <p:cNvPr id="44044" name="Rectangle 4"/>
            <p:cNvSpPr>
              <a:spLocks noChangeArrowheads="1"/>
            </p:cNvSpPr>
            <p:nvPr/>
          </p:nvSpPr>
          <p:spPr bwMode="auto">
            <a:xfrm>
              <a:off x="1247" y="1117"/>
              <a:ext cx="2087" cy="285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45" name="Rectangle 5"/>
            <p:cNvSpPr>
              <a:spLocks noChangeArrowheads="1"/>
            </p:cNvSpPr>
            <p:nvPr/>
          </p:nvSpPr>
          <p:spPr bwMode="auto">
            <a:xfrm>
              <a:off x="1882" y="1933"/>
              <a:ext cx="998" cy="681"/>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4046" name="Oval 6"/>
            <p:cNvSpPr>
              <a:spLocks noChangeArrowheads="1"/>
            </p:cNvSpPr>
            <p:nvPr/>
          </p:nvSpPr>
          <p:spPr bwMode="auto">
            <a:xfrm>
              <a:off x="2245" y="2205"/>
              <a:ext cx="45" cy="46"/>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44036" name="Line 8"/>
          <p:cNvSpPr>
            <a:spLocks noChangeShapeType="1"/>
          </p:cNvSpPr>
          <p:nvPr/>
        </p:nvSpPr>
        <p:spPr bwMode="auto">
          <a:xfrm flipV="1">
            <a:off x="2268538" y="3357563"/>
            <a:ext cx="1798637"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7" name="Text Box 9"/>
          <p:cNvSpPr txBox="1">
            <a:spLocks noChangeArrowheads="1"/>
          </p:cNvSpPr>
          <p:nvPr/>
        </p:nvSpPr>
        <p:spPr bwMode="auto">
          <a:xfrm>
            <a:off x="1384300" y="451485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窗口</a:t>
            </a:r>
          </a:p>
        </p:txBody>
      </p:sp>
      <p:sp>
        <p:nvSpPr>
          <p:cNvPr id="44038" name="Line 10"/>
          <p:cNvSpPr>
            <a:spLocks noChangeShapeType="1"/>
          </p:cNvSpPr>
          <p:nvPr/>
        </p:nvSpPr>
        <p:spPr bwMode="auto">
          <a:xfrm flipV="1">
            <a:off x="1763713" y="2133600"/>
            <a:ext cx="1728787"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9" name="Text Box 11"/>
          <p:cNvSpPr txBox="1">
            <a:spLocks noChangeArrowheads="1"/>
          </p:cNvSpPr>
          <p:nvPr/>
        </p:nvSpPr>
        <p:spPr bwMode="auto">
          <a:xfrm>
            <a:off x="179388" y="2425700"/>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文档显示内容</a:t>
            </a:r>
          </a:p>
        </p:txBody>
      </p:sp>
      <p:sp>
        <p:nvSpPr>
          <p:cNvPr id="44040" name="Line 12"/>
          <p:cNvSpPr>
            <a:spLocks noChangeShapeType="1"/>
          </p:cNvSpPr>
          <p:nvPr/>
        </p:nvSpPr>
        <p:spPr bwMode="auto">
          <a:xfrm flipH="1">
            <a:off x="4427538" y="2997200"/>
            <a:ext cx="2160587"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Text Box 13"/>
          <p:cNvSpPr txBox="1">
            <a:spLocks noChangeArrowheads="1"/>
          </p:cNvSpPr>
          <p:nvPr/>
        </p:nvSpPr>
        <p:spPr bwMode="auto">
          <a:xfrm>
            <a:off x="6588125" y="2716213"/>
            <a:ext cx="2241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(x,y)</a:t>
            </a:r>
            <a:r>
              <a:rPr lang="zh-CN" altLang="en-US"/>
              <a:t>：物理坐标，</a:t>
            </a:r>
          </a:p>
          <a:p>
            <a:pPr eaLnBrk="1" hangingPunct="1"/>
            <a:r>
              <a:rPr lang="zh-CN" altLang="en-US"/>
              <a:t>相对于窗口的左上角</a:t>
            </a:r>
          </a:p>
        </p:txBody>
      </p:sp>
      <p:sp>
        <p:nvSpPr>
          <p:cNvPr id="44042" name="Text Box 14"/>
          <p:cNvSpPr txBox="1">
            <a:spLocks noChangeArrowheads="1"/>
          </p:cNvSpPr>
          <p:nvPr/>
        </p:nvSpPr>
        <p:spPr bwMode="auto">
          <a:xfrm>
            <a:off x="6588125" y="3665538"/>
            <a:ext cx="2241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(x</a:t>
            </a:r>
            <a:r>
              <a:rPr lang="en-US" altLang="zh-CN">
                <a:latin typeface="Arial" charset="0"/>
              </a:rPr>
              <a:t>’</a:t>
            </a:r>
            <a:r>
              <a:rPr lang="en-US" altLang="zh-CN"/>
              <a:t>,y</a:t>
            </a:r>
            <a:r>
              <a:rPr lang="en-US" altLang="zh-CN">
                <a:latin typeface="Arial" charset="0"/>
              </a:rPr>
              <a:t>’</a:t>
            </a:r>
            <a:r>
              <a:rPr lang="en-US" altLang="zh-CN"/>
              <a:t>)</a:t>
            </a:r>
            <a:r>
              <a:rPr lang="zh-CN" altLang="en-US"/>
              <a:t>：逻辑坐标，</a:t>
            </a:r>
          </a:p>
          <a:p>
            <a:pPr eaLnBrk="1" hangingPunct="1"/>
            <a:r>
              <a:rPr lang="zh-CN" altLang="en-US"/>
              <a:t>相对于文档显示内容</a:t>
            </a:r>
          </a:p>
          <a:p>
            <a:pPr eaLnBrk="1" hangingPunct="1"/>
            <a:r>
              <a:rPr lang="zh-CN" altLang="en-US"/>
              <a:t>的左上角</a:t>
            </a:r>
          </a:p>
        </p:txBody>
      </p:sp>
      <p:sp>
        <p:nvSpPr>
          <p:cNvPr id="44043" name="Line 15"/>
          <p:cNvSpPr>
            <a:spLocks noChangeShapeType="1"/>
          </p:cNvSpPr>
          <p:nvPr/>
        </p:nvSpPr>
        <p:spPr bwMode="auto">
          <a:xfrm flipH="1" flipV="1">
            <a:off x="4427538" y="3573463"/>
            <a:ext cx="2160587"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zh-CN" altLang="en-US" smtClean="0"/>
              <a:t>设置滚动条的范围</a:t>
            </a:r>
          </a:p>
        </p:txBody>
      </p:sp>
      <p:sp>
        <p:nvSpPr>
          <p:cNvPr id="58371" name="Rectangle 3"/>
          <p:cNvSpPr>
            <a:spLocks noGrp="1" noChangeArrowheads="1"/>
          </p:cNvSpPr>
          <p:nvPr>
            <p:ph idx="1"/>
          </p:nvPr>
        </p:nvSpPr>
        <p:spPr/>
        <p:txBody>
          <a:bodyPr/>
          <a:lstStyle/>
          <a:p>
            <a:pPr eaLnBrk="1" hangingPunct="1">
              <a:lnSpc>
                <a:spcPct val="90000"/>
              </a:lnSpc>
              <a:defRPr/>
            </a:pPr>
            <a:r>
              <a:rPr lang="en-US" altLang="zh-CN" sz="2800" smtClean="0"/>
              <a:t>void CScrollView::SetScrollSizes( </a:t>
            </a:r>
          </a:p>
          <a:p>
            <a:pPr eaLnBrk="1" hangingPunct="1">
              <a:lnSpc>
                <a:spcPct val="90000"/>
              </a:lnSpc>
              <a:buFont typeface="Wingdings" pitchFamily="2" charset="2"/>
              <a:buNone/>
              <a:defRPr/>
            </a:pPr>
            <a:r>
              <a:rPr lang="en-US" altLang="zh-CN" sz="2800" smtClean="0"/>
              <a:t>  		int </a:t>
            </a:r>
            <a:r>
              <a:rPr lang="en-US" altLang="zh-CN" sz="2800" i="1" smtClean="0">
                <a:solidFill>
                  <a:schemeClr val="folHlink"/>
                </a:solidFill>
              </a:rPr>
              <a:t>nMapMode</a:t>
            </a:r>
            <a:r>
              <a:rPr lang="en-US" altLang="zh-CN" sz="2800" smtClean="0"/>
              <a:t>, </a:t>
            </a:r>
          </a:p>
          <a:p>
            <a:pPr eaLnBrk="1" hangingPunct="1">
              <a:lnSpc>
                <a:spcPct val="90000"/>
              </a:lnSpc>
              <a:buFont typeface="Wingdings" pitchFamily="2" charset="2"/>
              <a:buNone/>
              <a:defRPr/>
            </a:pPr>
            <a:r>
              <a:rPr lang="en-US" altLang="zh-CN" sz="2800" smtClean="0"/>
              <a:t>  		SIZE </a:t>
            </a:r>
            <a:r>
              <a:rPr lang="en-US" altLang="zh-CN" sz="2800" i="1" smtClean="0">
                <a:solidFill>
                  <a:schemeClr val="folHlink"/>
                </a:solidFill>
              </a:rPr>
              <a:t>sizeTotal</a:t>
            </a:r>
            <a:r>
              <a:rPr lang="en-US" altLang="zh-CN" sz="2800" smtClean="0"/>
              <a:t>, </a:t>
            </a:r>
          </a:p>
          <a:p>
            <a:pPr eaLnBrk="1" hangingPunct="1">
              <a:lnSpc>
                <a:spcPct val="90000"/>
              </a:lnSpc>
              <a:buFont typeface="Wingdings" pitchFamily="2" charset="2"/>
              <a:buNone/>
              <a:defRPr/>
            </a:pPr>
            <a:r>
              <a:rPr lang="en-US" altLang="zh-CN" sz="2800" smtClean="0"/>
              <a:t>  		const SIZE&amp; </a:t>
            </a:r>
            <a:r>
              <a:rPr lang="en-US" altLang="zh-CN" sz="2800" i="1" smtClean="0">
                <a:solidFill>
                  <a:schemeClr val="folHlink"/>
                </a:solidFill>
              </a:rPr>
              <a:t>sizePage</a:t>
            </a:r>
            <a:r>
              <a:rPr lang="en-US" altLang="zh-CN" sz="2800" smtClean="0"/>
              <a:t> = sizeDefault, </a:t>
            </a:r>
          </a:p>
          <a:p>
            <a:pPr eaLnBrk="1" hangingPunct="1">
              <a:lnSpc>
                <a:spcPct val="90000"/>
              </a:lnSpc>
              <a:buFont typeface="Wingdings" pitchFamily="2" charset="2"/>
              <a:buNone/>
              <a:defRPr/>
            </a:pPr>
            <a:r>
              <a:rPr lang="en-US" altLang="zh-CN" sz="2800" smtClean="0"/>
              <a:t>  		const SIZE&amp; </a:t>
            </a:r>
            <a:r>
              <a:rPr lang="en-US" altLang="zh-CN" sz="2800" i="1" smtClean="0">
                <a:solidFill>
                  <a:schemeClr val="folHlink"/>
                </a:solidFill>
              </a:rPr>
              <a:t>sizeLine</a:t>
            </a:r>
            <a:r>
              <a:rPr lang="en-US" altLang="zh-CN" sz="2800" smtClean="0"/>
              <a:t> = sizeDefault );</a:t>
            </a:r>
          </a:p>
          <a:p>
            <a:pPr lvl="1" eaLnBrk="1" hangingPunct="1">
              <a:lnSpc>
                <a:spcPct val="90000"/>
              </a:lnSpc>
              <a:defRPr/>
            </a:pPr>
            <a:r>
              <a:rPr lang="en-US" altLang="zh-CN" sz="2400" i="1" smtClean="0"/>
              <a:t>nMapMode</a:t>
            </a:r>
            <a:r>
              <a:rPr lang="zh-CN" altLang="en-US" sz="2400" smtClean="0"/>
              <a:t>：映射方式，</a:t>
            </a:r>
            <a:r>
              <a:rPr lang="en-US" altLang="zh-CN" sz="2400" b="1" smtClean="0"/>
              <a:t>MM_TEXT</a:t>
            </a:r>
            <a:r>
              <a:rPr lang="en-US" altLang="zh-CN" sz="2400" smtClean="0"/>
              <a:t>,...</a:t>
            </a:r>
          </a:p>
          <a:p>
            <a:pPr lvl="1" eaLnBrk="1" hangingPunct="1">
              <a:lnSpc>
                <a:spcPct val="90000"/>
              </a:lnSpc>
              <a:defRPr/>
            </a:pPr>
            <a:r>
              <a:rPr lang="en-US" altLang="zh-CN" sz="2400" i="1" smtClean="0"/>
              <a:t>sizeTotal</a:t>
            </a:r>
            <a:r>
              <a:rPr lang="zh-CN" altLang="en-US" sz="2400" smtClean="0"/>
              <a:t>：文档的显式大小</a:t>
            </a:r>
          </a:p>
          <a:p>
            <a:pPr lvl="1" eaLnBrk="1" hangingPunct="1">
              <a:lnSpc>
                <a:spcPct val="90000"/>
              </a:lnSpc>
              <a:defRPr/>
            </a:pPr>
            <a:r>
              <a:rPr lang="en-US" altLang="zh-CN" sz="2400" i="1" smtClean="0"/>
              <a:t>sizePage</a:t>
            </a:r>
            <a:r>
              <a:rPr lang="zh-CN" altLang="en-US" sz="2400" smtClean="0"/>
              <a:t>：文档页的大小</a:t>
            </a:r>
          </a:p>
          <a:p>
            <a:pPr lvl="1" eaLnBrk="1" hangingPunct="1">
              <a:lnSpc>
                <a:spcPct val="90000"/>
              </a:lnSpc>
              <a:defRPr/>
            </a:pPr>
            <a:r>
              <a:rPr lang="en-US" altLang="zh-CN" sz="2400" i="1" smtClean="0"/>
              <a:t>sizeLine</a:t>
            </a:r>
            <a:r>
              <a:rPr lang="zh-CN" altLang="en-US" sz="2400" smtClean="0"/>
              <a:t>：文档行的大小</a:t>
            </a:r>
          </a:p>
          <a:p>
            <a:pPr eaLnBrk="1" hangingPunct="1">
              <a:lnSpc>
                <a:spcPct val="90000"/>
              </a:lnSpc>
              <a:defRPr/>
            </a:pPr>
            <a:r>
              <a:rPr lang="zh-CN" altLang="en-US" sz="2800" smtClean="0"/>
              <a:t>在</a:t>
            </a:r>
            <a:r>
              <a:rPr lang="en-US" altLang="zh-CN" sz="2800" smtClean="0"/>
              <a:t>CScrollView</a:t>
            </a:r>
            <a:r>
              <a:rPr lang="zh-CN" altLang="en-US" sz="2800" smtClean="0"/>
              <a:t>的</a:t>
            </a:r>
            <a:r>
              <a:rPr lang="en-US" altLang="zh-CN" sz="2800" smtClean="0"/>
              <a:t>OnUpdate</a:t>
            </a:r>
            <a:r>
              <a:rPr lang="zh-CN" altLang="en-US" sz="2800" smtClean="0"/>
              <a:t>和</a:t>
            </a:r>
            <a:r>
              <a:rPr lang="en-US" altLang="zh-CN" sz="2800" smtClean="0"/>
              <a:t>OnSize</a:t>
            </a:r>
            <a:r>
              <a:rPr lang="zh-CN" altLang="en-US" sz="2800" smtClean="0"/>
              <a:t>中调用。</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smtClean="0"/>
              <a:t>坐标转换函数</a:t>
            </a:r>
          </a:p>
        </p:txBody>
      </p:sp>
      <p:sp>
        <p:nvSpPr>
          <p:cNvPr id="50179" name="Rectangle 3"/>
          <p:cNvSpPr>
            <a:spLocks noGrp="1" noChangeArrowheads="1"/>
          </p:cNvSpPr>
          <p:nvPr>
            <p:ph idx="1"/>
          </p:nvPr>
        </p:nvSpPr>
        <p:spPr/>
        <p:txBody>
          <a:bodyPr/>
          <a:lstStyle/>
          <a:p>
            <a:pPr eaLnBrk="1" hangingPunct="1">
              <a:defRPr/>
            </a:pPr>
            <a:r>
              <a:rPr lang="en-US" altLang="zh-CN" smtClean="0"/>
              <a:t>OnPrepareDC(&amp;dc,NULL);</a:t>
            </a:r>
          </a:p>
          <a:p>
            <a:pPr lvl="1" eaLnBrk="1" hangingPunct="1">
              <a:defRPr/>
            </a:pPr>
            <a:r>
              <a:rPr lang="zh-CN" altLang="en-US" smtClean="0"/>
              <a:t>为</a:t>
            </a:r>
            <a:r>
              <a:rPr lang="en-US" altLang="zh-CN" smtClean="0"/>
              <a:t>ScrollView</a:t>
            </a:r>
            <a:r>
              <a:rPr lang="zh-CN" altLang="en-US" smtClean="0"/>
              <a:t>初始化</a:t>
            </a:r>
            <a:r>
              <a:rPr lang="en-US" altLang="zh-CN" smtClean="0"/>
              <a:t>dc</a:t>
            </a:r>
          </a:p>
          <a:p>
            <a:pPr eaLnBrk="1" hangingPunct="1">
              <a:defRPr/>
            </a:pPr>
            <a:r>
              <a:rPr lang="en-US" altLang="zh-CN" smtClean="0"/>
              <a:t>dc.DPtoLP(&amp;point);</a:t>
            </a:r>
          </a:p>
          <a:p>
            <a:pPr lvl="1" eaLnBrk="1" hangingPunct="1">
              <a:defRPr/>
            </a:pPr>
            <a:r>
              <a:rPr lang="zh-CN" altLang="en-US" smtClean="0"/>
              <a:t>从物理坐标转换到逻辑坐标</a:t>
            </a:r>
          </a:p>
          <a:p>
            <a:pPr eaLnBrk="1" hangingPunct="1">
              <a:defRPr/>
            </a:pPr>
            <a:r>
              <a:rPr lang="en-US" altLang="zh-CN" smtClean="0"/>
              <a:t>dc.LPtoDP(&amp;point);</a:t>
            </a:r>
          </a:p>
          <a:p>
            <a:pPr lvl="1" eaLnBrk="1" hangingPunct="1">
              <a:defRPr/>
            </a:pPr>
            <a:r>
              <a:rPr lang="zh-CN" altLang="en-US" smtClean="0"/>
              <a:t>从逻辑坐标转换到物理坐标</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4450"/>
            <a:ext cx="8229600" cy="1139825"/>
          </a:xfrm>
        </p:spPr>
        <p:txBody>
          <a:bodyPr/>
          <a:lstStyle/>
          <a:p>
            <a:pPr eaLnBrk="1" hangingPunct="1">
              <a:defRPr/>
            </a:pPr>
            <a:r>
              <a:rPr lang="zh-CN" altLang="en-GB" smtClean="0"/>
              <a:t>消息驱动的程序</a:t>
            </a:r>
            <a:r>
              <a:rPr lang="zh-CN" altLang="en-US" smtClean="0"/>
              <a:t>设计 </a:t>
            </a:r>
          </a:p>
        </p:txBody>
      </p:sp>
      <p:sp>
        <p:nvSpPr>
          <p:cNvPr id="9219" name="Rectangle 3"/>
          <p:cNvSpPr>
            <a:spLocks noGrp="1" noChangeArrowheads="1"/>
          </p:cNvSpPr>
          <p:nvPr>
            <p:ph idx="1"/>
          </p:nvPr>
        </p:nvSpPr>
        <p:spPr>
          <a:xfrm>
            <a:off x="250825" y="1341438"/>
            <a:ext cx="8713788" cy="5516562"/>
          </a:xfrm>
        </p:spPr>
        <p:txBody>
          <a:bodyPr>
            <a:normAutofit/>
          </a:bodyPr>
          <a:lstStyle/>
          <a:p>
            <a:pPr eaLnBrk="1" hangingPunct="1">
              <a:defRPr/>
            </a:pPr>
            <a:r>
              <a:rPr lang="en-GB" altLang="zh-CN" sz="2800" smtClean="0"/>
              <a:t>Windows</a:t>
            </a:r>
            <a:r>
              <a:rPr lang="zh-CN" altLang="en-GB" sz="2800" smtClean="0"/>
              <a:t>应用程序的结构属于</a:t>
            </a:r>
            <a:r>
              <a:rPr lang="zh-CN" altLang="en-GB" sz="2800" smtClean="0">
                <a:solidFill>
                  <a:schemeClr val="folHlink"/>
                </a:solidFill>
              </a:rPr>
              <a:t>消息</a:t>
            </a:r>
            <a:r>
              <a:rPr lang="zh-CN" altLang="en-GB" sz="2800" smtClean="0"/>
              <a:t>（</a:t>
            </a:r>
            <a:r>
              <a:rPr lang="zh-CN" altLang="en-GB" sz="2800" smtClean="0">
                <a:solidFill>
                  <a:schemeClr val="folHlink"/>
                </a:solidFill>
              </a:rPr>
              <a:t>事件</a:t>
            </a:r>
            <a:r>
              <a:rPr lang="zh-CN" altLang="en-GB" sz="2800" smtClean="0"/>
              <a:t>）</a:t>
            </a:r>
            <a:r>
              <a:rPr lang="zh-CN" altLang="en-GB" sz="2800" smtClean="0">
                <a:solidFill>
                  <a:schemeClr val="folHlink"/>
                </a:solidFill>
              </a:rPr>
              <a:t>驱动</a:t>
            </a:r>
            <a:r>
              <a:rPr lang="zh-CN" altLang="en-GB" sz="2800" smtClean="0"/>
              <a:t>的计算模型，程序的任何一个动作都是在接收到一条</a:t>
            </a:r>
            <a:r>
              <a:rPr lang="zh-CN" altLang="en-GB" sz="2800" smtClean="0">
                <a:solidFill>
                  <a:schemeClr val="folHlink"/>
                </a:solidFill>
              </a:rPr>
              <a:t>消息</a:t>
            </a:r>
            <a:r>
              <a:rPr lang="en-GB" altLang="zh-CN" sz="2800" smtClean="0"/>
              <a:t>(</a:t>
            </a:r>
            <a:r>
              <a:rPr lang="zh-CN" altLang="en-GB" sz="2800" smtClean="0"/>
              <a:t>每条消息都会带有参数</a:t>
            </a:r>
            <a:r>
              <a:rPr lang="en-GB" altLang="zh-CN" sz="2800" smtClean="0"/>
              <a:t>)</a:t>
            </a:r>
            <a:r>
              <a:rPr lang="zh-CN" altLang="en-GB" sz="2800" smtClean="0"/>
              <a:t>后发生的，其中的消息有：</a:t>
            </a:r>
          </a:p>
          <a:p>
            <a:pPr lvl="1" eaLnBrk="1" hangingPunct="1">
              <a:lnSpc>
                <a:spcPct val="80000"/>
              </a:lnSpc>
              <a:defRPr/>
            </a:pPr>
            <a:r>
              <a:rPr lang="en-GB" altLang="zh-CN" sz="2400" smtClean="0"/>
              <a:t>WM_KEYDOWN/WM_KEYUP</a:t>
            </a:r>
            <a:r>
              <a:rPr lang="zh-CN" altLang="en-GB" sz="2400" smtClean="0"/>
              <a:t>（键盘按键）</a:t>
            </a:r>
          </a:p>
          <a:p>
            <a:pPr lvl="1" eaLnBrk="1" hangingPunct="1">
              <a:lnSpc>
                <a:spcPct val="80000"/>
              </a:lnSpc>
              <a:defRPr/>
            </a:pPr>
            <a:r>
              <a:rPr lang="en-GB" altLang="zh-CN" sz="2400" smtClean="0"/>
              <a:t>WM_CHAR</a:t>
            </a:r>
            <a:r>
              <a:rPr lang="zh-CN" altLang="en-GB" sz="2400" smtClean="0"/>
              <a:t>（字符）</a:t>
            </a:r>
          </a:p>
          <a:p>
            <a:pPr lvl="1" eaLnBrk="1" hangingPunct="1">
              <a:lnSpc>
                <a:spcPct val="80000"/>
              </a:lnSpc>
              <a:defRPr/>
            </a:pPr>
            <a:r>
              <a:rPr lang="en-GB" altLang="zh-CN" sz="2400" smtClean="0"/>
              <a:t>WM_LBUTTONDOWN/WM_LBUTTONUP</a:t>
            </a:r>
            <a:r>
              <a:rPr lang="zh-CN" altLang="en-GB" sz="2400" smtClean="0"/>
              <a:t>（鼠标左键）</a:t>
            </a:r>
          </a:p>
          <a:p>
            <a:pPr lvl="1" eaLnBrk="1" hangingPunct="1">
              <a:lnSpc>
                <a:spcPct val="80000"/>
              </a:lnSpc>
              <a:defRPr/>
            </a:pPr>
            <a:r>
              <a:rPr lang="en-GB" altLang="en-GB" sz="2400" smtClean="0"/>
              <a:t>WM_LBUTTONDBLCLK </a:t>
            </a:r>
            <a:r>
              <a:rPr lang="zh-CN" altLang="en-GB" sz="2400" smtClean="0"/>
              <a:t>（鼠标左键双击）</a:t>
            </a:r>
          </a:p>
          <a:p>
            <a:pPr lvl="1" eaLnBrk="1" hangingPunct="1">
              <a:lnSpc>
                <a:spcPct val="80000"/>
              </a:lnSpc>
              <a:defRPr/>
            </a:pPr>
            <a:r>
              <a:rPr lang="en-GB" altLang="zh-CN" sz="2400" smtClean="0"/>
              <a:t>WM_COMMAND</a:t>
            </a:r>
            <a:r>
              <a:rPr lang="zh-CN" altLang="en-GB" sz="2400" smtClean="0"/>
              <a:t>（菜单）</a:t>
            </a:r>
          </a:p>
          <a:p>
            <a:pPr lvl="1" eaLnBrk="1" hangingPunct="1">
              <a:lnSpc>
                <a:spcPct val="80000"/>
              </a:lnSpc>
              <a:defRPr/>
            </a:pPr>
            <a:r>
              <a:rPr lang="en-US" altLang="zh-CN" sz="2400" smtClean="0"/>
              <a:t>WM_PAINT</a:t>
            </a:r>
            <a:r>
              <a:rPr lang="zh-CN" altLang="en-US" sz="2400" smtClean="0"/>
              <a:t>（窗口内容刷新）</a:t>
            </a:r>
          </a:p>
          <a:p>
            <a:pPr lvl="1" eaLnBrk="1" hangingPunct="1">
              <a:lnSpc>
                <a:spcPct val="80000"/>
              </a:lnSpc>
              <a:defRPr/>
            </a:pPr>
            <a:r>
              <a:rPr lang="en-GB" altLang="zh-CN" sz="2400" smtClean="0"/>
              <a:t>......</a:t>
            </a:r>
          </a:p>
          <a:p>
            <a:pPr eaLnBrk="1" hangingPunct="1">
              <a:defRPr/>
            </a:pPr>
            <a:r>
              <a:rPr lang="zh-CN" altLang="en-GB" sz="2800" smtClean="0"/>
              <a:t>大部分的消息都关联到某个窗口，而每个窗口都有一个</a:t>
            </a:r>
            <a:r>
              <a:rPr lang="zh-CN" altLang="en-GB" sz="2800" smtClean="0">
                <a:solidFill>
                  <a:schemeClr val="folHlink"/>
                </a:solidFill>
              </a:rPr>
              <a:t>消息处理过程</a:t>
            </a:r>
            <a:r>
              <a:rPr lang="zh-CN" altLang="en-GB" sz="2800" smtClean="0"/>
              <a:t>（函数）。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7"/>
          <p:cNvSpPr>
            <a:spLocks noGrp="1" noChangeArrowheads="1"/>
          </p:cNvSpPr>
          <p:nvPr>
            <p:ph idx="1"/>
          </p:nvPr>
        </p:nvSpPr>
        <p:spPr>
          <a:xfrm>
            <a:off x="457200" y="476250"/>
            <a:ext cx="8229600" cy="5905500"/>
          </a:xfrm>
        </p:spPr>
        <p:txBody>
          <a:bodyPr/>
          <a:lstStyle/>
          <a:p>
            <a:pPr eaLnBrk="1" hangingPunct="1">
              <a:defRPr/>
            </a:pPr>
            <a:r>
              <a:rPr lang="zh-CN" altLang="en-GB" sz="2800" smtClean="0"/>
              <a:t>每个</a:t>
            </a:r>
            <a:r>
              <a:rPr lang="en-GB" altLang="zh-CN" sz="2800" smtClean="0"/>
              <a:t>Windows</a:t>
            </a:r>
            <a:r>
              <a:rPr lang="zh-CN" altLang="en-GB" sz="2800" smtClean="0"/>
              <a:t>应用程序都有一个</a:t>
            </a:r>
            <a:r>
              <a:rPr lang="zh-CN" altLang="en-GB" sz="2800" smtClean="0">
                <a:solidFill>
                  <a:schemeClr val="folHlink"/>
                </a:solidFill>
              </a:rPr>
              <a:t>消息队列</a:t>
            </a:r>
            <a:r>
              <a:rPr lang="zh-CN" altLang="en-GB" sz="2800" smtClean="0"/>
              <a:t>。</a:t>
            </a:r>
          </a:p>
          <a:p>
            <a:pPr lvl="1" eaLnBrk="1" hangingPunct="1">
              <a:defRPr/>
            </a:pPr>
            <a:r>
              <a:rPr lang="en-GB" altLang="zh-CN" sz="2400" smtClean="0"/>
              <a:t>Windows</a:t>
            </a:r>
            <a:r>
              <a:rPr lang="zh-CN" altLang="en-GB" sz="2400" smtClean="0"/>
              <a:t>系统会把属于各个应用程序的消息放入各自的消息队列</a:t>
            </a:r>
          </a:p>
          <a:p>
            <a:pPr lvl="1" eaLnBrk="1" hangingPunct="1">
              <a:defRPr/>
            </a:pPr>
            <a:r>
              <a:rPr lang="zh-CN" altLang="en-GB" sz="2400" smtClean="0"/>
              <a:t>应用程序不断地从自己的消息队列中获取消息并调用相应的窗口消息处理函数来处理获得的消息。这个</a:t>
            </a:r>
            <a:r>
              <a:rPr lang="zh-CN" altLang="en-GB" sz="2400" smtClean="0">
                <a:latin typeface="Arial"/>
              </a:rPr>
              <a:t>“</a:t>
            </a:r>
            <a:r>
              <a:rPr lang="zh-CN" altLang="en-GB" sz="2400" smtClean="0">
                <a:solidFill>
                  <a:schemeClr val="folHlink"/>
                </a:solidFill>
              </a:rPr>
              <a:t>取消息</a:t>
            </a:r>
            <a:r>
              <a:rPr lang="en-GB" altLang="zh-CN" sz="2400" smtClean="0">
                <a:solidFill>
                  <a:schemeClr val="folHlink"/>
                </a:solidFill>
              </a:rPr>
              <a:t>-</a:t>
            </a:r>
            <a:r>
              <a:rPr lang="zh-CN" altLang="en-GB" sz="2400" smtClean="0">
                <a:solidFill>
                  <a:schemeClr val="folHlink"/>
                </a:solidFill>
              </a:rPr>
              <a:t>处理消息</a:t>
            </a:r>
            <a:r>
              <a:rPr lang="zh-CN" altLang="en-GB" sz="2400" smtClean="0">
                <a:latin typeface="Arial"/>
              </a:rPr>
              <a:t>”</a:t>
            </a:r>
            <a:r>
              <a:rPr lang="zh-CN" altLang="en-GB" sz="2400" smtClean="0"/>
              <a:t>的构成了</a:t>
            </a:r>
            <a:r>
              <a:rPr lang="zh-CN" altLang="en-GB" sz="2400" smtClean="0">
                <a:solidFill>
                  <a:schemeClr val="folHlink"/>
                </a:solidFill>
              </a:rPr>
              <a:t>消息循环</a:t>
            </a:r>
            <a:r>
              <a:rPr lang="zh-CN" altLang="en-GB" sz="2400" smtClean="0"/>
              <a:t>，该循环一直到用户以某种方式结束程序运行时结束。</a:t>
            </a:r>
          </a:p>
          <a:p>
            <a:pPr eaLnBrk="1" hangingPunct="1">
              <a:defRPr/>
            </a:pPr>
            <a:r>
              <a:rPr lang="zh-CN" altLang="en-GB" sz="2800" smtClean="0"/>
              <a:t>每个</a:t>
            </a:r>
            <a:r>
              <a:rPr lang="en-GB" altLang="zh-CN" sz="2800" smtClean="0"/>
              <a:t>Windows</a:t>
            </a:r>
            <a:r>
              <a:rPr lang="zh-CN" altLang="en-GB" sz="2800" smtClean="0"/>
              <a:t>应用程序都必须提供一个主函数：</a:t>
            </a:r>
            <a:r>
              <a:rPr lang="en-GB" altLang="zh-CN" sz="2800" smtClean="0">
                <a:solidFill>
                  <a:schemeClr val="folHlink"/>
                </a:solidFill>
              </a:rPr>
              <a:t>WinMain</a:t>
            </a:r>
            <a:r>
              <a:rPr lang="zh-CN" altLang="en-GB" sz="2800" smtClean="0"/>
              <a:t>，程序的执行从</a:t>
            </a:r>
            <a:r>
              <a:rPr lang="en-GB" altLang="zh-CN" sz="2800" smtClean="0"/>
              <a:t>WinMain</a:t>
            </a:r>
            <a:r>
              <a:rPr lang="zh-CN" altLang="en-GB" sz="2800" smtClean="0"/>
              <a:t>开始。</a:t>
            </a:r>
            <a:r>
              <a:rPr lang="en-GB" altLang="zh-CN" sz="2800" smtClean="0"/>
              <a:t>WinMain</a:t>
            </a:r>
            <a:r>
              <a:rPr lang="zh-CN" altLang="en-GB" sz="2800" smtClean="0"/>
              <a:t>的主要功能是：</a:t>
            </a:r>
          </a:p>
          <a:p>
            <a:pPr lvl="1" eaLnBrk="1" hangingPunct="1">
              <a:defRPr/>
            </a:pPr>
            <a:r>
              <a:rPr lang="zh-CN" altLang="en-GB" sz="2400" smtClean="0"/>
              <a:t>注册窗口类（要创建的窗口的种类）</a:t>
            </a:r>
          </a:p>
          <a:p>
            <a:pPr lvl="1" eaLnBrk="1" hangingPunct="1">
              <a:defRPr/>
            </a:pPr>
            <a:r>
              <a:rPr lang="zh-CN" altLang="en-GB" sz="2400" smtClean="0"/>
              <a:t>创建应用程序的主窗口</a:t>
            </a:r>
          </a:p>
          <a:p>
            <a:pPr lvl="1" eaLnBrk="1" hangingPunct="1">
              <a:defRPr/>
            </a:pPr>
            <a:r>
              <a:rPr lang="zh-CN" altLang="en-GB" sz="2400" smtClean="0"/>
              <a:t>进入消息循环</a:t>
            </a:r>
            <a:endParaRPr lang="zh-CN" altLang="en-US"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179388" y="1600200"/>
            <a:ext cx="3671887" cy="4530725"/>
          </a:xfrm>
        </p:spPr>
        <p:txBody>
          <a:bodyPr/>
          <a:lstStyle/>
          <a:p>
            <a:pPr eaLnBrk="1" hangingPunct="1">
              <a:lnSpc>
                <a:spcPct val="90000"/>
              </a:lnSpc>
              <a:buFont typeface="Wingdings" pitchFamily="2" charset="2"/>
              <a:buNone/>
              <a:defRPr/>
            </a:pPr>
            <a:r>
              <a:rPr lang="en-US" altLang="zh-CN" sz="2400" smtClean="0">
                <a:solidFill>
                  <a:srgbClr val="FFC000"/>
                </a:solidFill>
              </a:rPr>
              <a:t>WinMain</a:t>
            </a:r>
            <a:r>
              <a:rPr lang="en-US" altLang="zh-CN" sz="2400" smtClean="0"/>
              <a:t>(...)</a:t>
            </a:r>
          </a:p>
          <a:p>
            <a:pPr eaLnBrk="1" hangingPunct="1">
              <a:lnSpc>
                <a:spcPct val="90000"/>
              </a:lnSpc>
              <a:buFont typeface="Wingdings" pitchFamily="2" charset="2"/>
              <a:buNone/>
              <a:defRPr/>
            </a:pPr>
            <a:r>
              <a:rPr lang="en-US" altLang="zh-CN" sz="2400" smtClean="0"/>
              <a:t>{</a:t>
            </a:r>
          </a:p>
          <a:p>
            <a:pPr lvl="1" eaLnBrk="1" hangingPunct="1">
              <a:lnSpc>
                <a:spcPct val="90000"/>
              </a:lnSpc>
              <a:buFontTx/>
              <a:buNone/>
              <a:defRPr/>
            </a:pPr>
            <a:r>
              <a:rPr lang="en-GB" altLang="zh-CN" sz="2000" smtClean="0"/>
              <a:t>//</a:t>
            </a:r>
            <a:r>
              <a:rPr lang="zh-CN" altLang="en-GB" sz="2000" smtClean="0"/>
              <a:t>注册窗口类</a:t>
            </a:r>
          </a:p>
          <a:p>
            <a:pPr lvl="1" eaLnBrk="1" hangingPunct="1">
              <a:lnSpc>
                <a:spcPct val="90000"/>
              </a:lnSpc>
              <a:buFontTx/>
              <a:buNone/>
              <a:defRPr/>
            </a:pPr>
            <a:r>
              <a:rPr lang="en-GB" altLang="zh-CN" sz="2000" smtClean="0"/>
              <a:t>//</a:t>
            </a:r>
            <a:r>
              <a:rPr lang="zh-CN" altLang="en-GB" sz="2000" smtClean="0"/>
              <a:t>创建主窗口</a:t>
            </a:r>
          </a:p>
          <a:p>
            <a:pPr lvl="1" eaLnBrk="1" hangingPunct="1">
              <a:lnSpc>
                <a:spcPct val="90000"/>
              </a:lnSpc>
              <a:buFontTx/>
              <a:buNone/>
              <a:defRPr/>
            </a:pPr>
            <a:r>
              <a:rPr lang="en-GB" altLang="zh-CN" sz="2000" smtClean="0"/>
              <a:t>//</a:t>
            </a:r>
            <a:r>
              <a:rPr lang="zh-CN" altLang="en-GB" sz="2000" smtClean="0"/>
              <a:t>进入消息循环</a:t>
            </a:r>
          </a:p>
          <a:p>
            <a:pPr eaLnBrk="1" hangingPunct="1">
              <a:lnSpc>
                <a:spcPct val="90000"/>
              </a:lnSpc>
              <a:buFont typeface="Wingdings" pitchFamily="2" charset="2"/>
              <a:buNone/>
              <a:defRPr/>
            </a:pPr>
            <a:r>
              <a:rPr lang="zh-CN" altLang="en-US" sz="2400" smtClean="0"/>
              <a:t>   </a:t>
            </a:r>
            <a:r>
              <a:rPr lang="en-US" altLang="zh-CN" sz="2000" smtClean="0"/>
              <a:t>while (</a:t>
            </a:r>
            <a:r>
              <a:rPr lang="en-US" altLang="zh-CN" sz="2000" smtClean="0">
                <a:solidFill>
                  <a:srgbClr val="FFC000"/>
                </a:solidFill>
              </a:rPr>
              <a:t>GetMessage</a:t>
            </a:r>
            <a:r>
              <a:rPr lang="en-US" altLang="zh-CN" sz="2000" smtClean="0"/>
              <a:t>(...))</a:t>
            </a:r>
          </a:p>
          <a:p>
            <a:pPr eaLnBrk="1" hangingPunct="1">
              <a:lnSpc>
                <a:spcPct val="90000"/>
              </a:lnSpc>
              <a:buFont typeface="Wingdings" pitchFamily="2" charset="2"/>
              <a:buNone/>
              <a:defRPr/>
            </a:pPr>
            <a:r>
              <a:rPr lang="en-US" altLang="zh-CN" sz="2000" smtClean="0"/>
              <a:t>	{  ......</a:t>
            </a:r>
          </a:p>
          <a:p>
            <a:pPr eaLnBrk="1" hangingPunct="1">
              <a:lnSpc>
                <a:spcPct val="90000"/>
              </a:lnSpc>
              <a:buFont typeface="Wingdings" pitchFamily="2" charset="2"/>
              <a:buNone/>
              <a:defRPr/>
            </a:pPr>
            <a:r>
              <a:rPr lang="en-US" altLang="zh-CN" sz="2000" smtClean="0"/>
              <a:t>      </a:t>
            </a:r>
            <a:r>
              <a:rPr lang="en-US" altLang="zh-CN" sz="2000" smtClean="0">
                <a:solidFill>
                  <a:srgbClr val="FFC000"/>
                </a:solidFill>
              </a:rPr>
              <a:t>DispatchMessage</a:t>
            </a:r>
            <a:r>
              <a:rPr lang="en-US" altLang="zh-CN" sz="2000" smtClean="0"/>
              <a:t>(...)); </a:t>
            </a:r>
          </a:p>
          <a:p>
            <a:pPr eaLnBrk="1" hangingPunct="1">
              <a:lnSpc>
                <a:spcPct val="90000"/>
              </a:lnSpc>
              <a:buFont typeface="Wingdings" pitchFamily="2" charset="2"/>
              <a:buNone/>
              <a:defRPr/>
            </a:pPr>
            <a:r>
              <a:rPr lang="en-US" altLang="zh-CN" sz="2000" smtClean="0"/>
              <a:t>	}</a:t>
            </a:r>
          </a:p>
          <a:p>
            <a:pPr lvl="1" eaLnBrk="1" hangingPunct="1">
              <a:lnSpc>
                <a:spcPct val="90000"/>
              </a:lnSpc>
              <a:buFontTx/>
              <a:buNone/>
              <a:defRPr/>
            </a:pPr>
            <a:endParaRPr lang="en-US" altLang="zh-CN" sz="2000" smtClean="0"/>
          </a:p>
          <a:p>
            <a:pPr eaLnBrk="1" hangingPunct="1">
              <a:lnSpc>
                <a:spcPct val="90000"/>
              </a:lnSpc>
              <a:buFont typeface="Wingdings" pitchFamily="2" charset="2"/>
              <a:buNone/>
              <a:defRPr/>
            </a:pPr>
            <a:r>
              <a:rPr lang="en-US" altLang="zh-CN" sz="2400" smtClean="0"/>
              <a:t>}</a:t>
            </a:r>
          </a:p>
        </p:txBody>
      </p:sp>
      <p:sp>
        <p:nvSpPr>
          <p:cNvPr id="9219" name="Line 6"/>
          <p:cNvSpPr>
            <a:spLocks noChangeShapeType="1"/>
          </p:cNvSpPr>
          <p:nvPr/>
        </p:nvSpPr>
        <p:spPr bwMode="auto">
          <a:xfrm>
            <a:off x="5219700" y="1484313"/>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 name="Line 7"/>
          <p:cNvSpPr>
            <a:spLocks noChangeShapeType="1"/>
          </p:cNvSpPr>
          <p:nvPr/>
        </p:nvSpPr>
        <p:spPr bwMode="auto">
          <a:xfrm>
            <a:off x="5219700" y="1916113"/>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 name="Line 8"/>
          <p:cNvSpPr>
            <a:spLocks noChangeShapeType="1"/>
          </p:cNvSpPr>
          <p:nvPr/>
        </p:nvSpPr>
        <p:spPr bwMode="auto">
          <a:xfrm>
            <a:off x="6661150" y="148431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Line 9"/>
          <p:cNvSpPr>
            <a:spLocks noChangeShapeType="1"/>
          </p:cNvSpPr>
          <p:nvPr/>
        </p:nvSpPr>
        <p:spPr bwMode="auto">
          <a:xfrm>
            <a:off x="5795963" y="148431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 name="Line 10"/>
          <p:cNvSpPr>
            <a:spLocks noChangeShapeType="1"/>
          </p:cNvSpPr>
          <p:nvPr/>
        </p:nvSpPr>
        <p:spPr bwMode="auto">
          <a:xfrm>
            <a:off x="6084888" y="148431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 name="Line 11"/>
          <p:cNvSpPr>
            <a:spLocks noChangeShapeType="1"/>
          </p:cNvSpPr>
          <p:nvPr/>
        </p:nvSpPr>
        <p:spPr bwMode="auto">
          <a:xfrm>
            <a:off x="6372225" y="148431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 name="Line 12"/>
          <p:cNvSpPr>
            <a:spLocks noChangeShapeType="1"/>
          </p:cNvSpPr>
          <p:nvPr/>
        </p:nvSpPr>
        <p:spPr bwMode="auto">
          <a:xfrm flipH="1">
            <a:off x="6948488" y="170021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8" name="Text Box 14"/>
          <p:cNvSpPr txBox="1">
            <a:spLocks noChangeArrowheads="1"/>
          </p:cNvSpPr>
          <p:nvPr/>
        </p:nvSpPr>
        <p:spPr bwMode="auto">
          <a:xfrm>
            <a:off x="5272088" y="817563"/>
            <a:ext cx="1200150" cy="396875"/>
          </a:xfrm>
          <a:prstGeom prst="rect">
            <a:avLst/>
          </a:prstGeom>
          <a:noFill/>
          <a:ln w="9525">
            <a:noFill/>
            <a:miter lim="800000"/>
            <a:headEnd/>
            <a:tailEnd/>
          </a:ln>
          <a:effectLst/>
        </p:spPr>
        <p:txBody>
          <a:bodyPr wrap="none">
            <a:spAutoFit/>
          </a:bodyPr>
          <a:lstStyle/>
          <a:p>
            <a:pPr>
              <a:defRPr/>
            </a:pPr>
            <a:r>
              <a:rPr lang="zh-CN" altLang="en-US" sz="2000">
                <a:solidFill>
                  <a:srgbClr val="FFC000"/>
                </a:solidFill>
                <a:effectLst>
                  <a:outerShdw blurRad="38100" dist="38100" dir="2700000" algn="tl">
                    <a:srgbClr val="000000"/>
                  </a:outerShdw>
                </a:effectLst>
              </a:rPr>
              <a:t>消息队列</a:t>
            </a:r>
          </a:p>
        </p:txBody>
      </p:sp>
      <p:sp>
        <p:nvSpPr>
          <p:cNvPr id="9227" name="Line 15"/>
          <p:cNvSpPr>
            <a:spLocks noChangeShapeType="1"/>
          </p:cNvSpPr>
          <p:nvPr/>
        </p:nvSpPr>
        <p:spPr bwMode="auto">
          <a:xfrm flipH="1">
            <a:off x="3563938" y="1700213"/>
            <a:ext cx="1655762" cy="1728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8" name="Line 16"/>
          <p:cNvSpPr>
            <a:spLocks noChangeShapeType="1"/>
          </p:cNvSpPr>
          <p:nvPr/>
        </p:nvSpPr>
        <p:spPr bwMode="auto">
          <a:xfrm>
            <a:off x="5508625" y="148431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Text Box 17"/>
          <p:cNvSpPr txBox="1">
            <a:spLocks noChangeArrowheads="1"/>
          </p:cNvSpPr>
          <p:nvPr/>
        </p:nvSpPr>
        <p:spPr bwMode="auto">
          <a:xfrm>
            <a:off x="5211763" y="3706813"/>
            <a:ext cx="3824287" cy="2530475"/>
          </a:xfrm>
          <a:prstGeom prst="rect">
            <a:avLst/>
          </a:prstGeom>
          <a:solidFill>
            <a:schemeClr val="bg1"/>
          </a:solidFill>
          <a:ln w="9525">
            <a:noFill/>
            <a:miter lim="800000"/>
            <a:headEnd/>
            <a:tailEnd/>
          </a:ln>
          <a:effectLst/>
        </p:spPr>
        <p:txBody>
          <a:bodyPr wrap="none">
            <a:spAutoFit/>
          </a:bodyPr>
          <a:lstStyle/>
          <a:p>
            <a:pPr>
              <a:defRPr/>
            </a:pPr>
            <a:r>
              <a:rPr lang="zh-CN" altLang="en-US" sz="2000">
                <a:solidFill>
                  <a:srgbClr val="FFC000"/>
                </a:solidFill>
                <a:effectLst>
                  <a:outerShdw blurRad="38100" dist="38100" dir="2700000" algn="tl">
                    <a:srgbClr val="000000">
                      <a:alpha val="43137"/>
                    </a:srgbClr>
                  </a:outerShdw>
                </a:effectLst>
              </a:rPr>
              <a:t>消息处理函数：</a:t>
            </a:r>
          </a:p>
          <a:p>
            <a:pPr>
              <a:defRPr/>
            </a:pPr>
            <a:r>
              <a:rPr lang="en-US" altLang="zh-CN" sz="2000">
                <a:effectLst>
                  <a:outerShdw blurRad="38100" dist="38100" dir="2700000" algn="tl">
                    <a:srgbClr val="000000"/>
                  </a:outerShdw>
                </a:effectLst>
              </a:rPr>
              <a:t>WindowProc(...,message,...)</a:t>
            </a:r>
          </a:p>
          <a:p>
            <a:pPr>
              <a:defRPr/>
            </a:pPr>
            <a:r>
              <a:rPr lang="en-US" altLang="zh-CN" sz="2000">
                <a:effectLst>
                  <a:outerShdw blurRad="38100" dist="38100" dir="2700000" algn="tl">
                    <a:srgbClr val="000000"/>
                  </a:outerShdw>
                </a:effectLst>
              </a:rPr>
              <a:t>{ switch(message)</a:t>
            </a:r>
          </a:p>
          <a:p>
            <a:pPr>
              <a:defRPr/>
            </a:pPr>
            <a:r>
              <a:rPr lang="en-US" altLang="zh-CN" sz="2000">
                <a:effectLst>
                  <a:outerShdw blurRad="38100" dist="38100" dir="2700000" algn="tl">
                    <a:srgbClr val="000000"/>
                  </a:outerShdw>
                </a:effectLst>
              </a:rPr>
              <a:t>   { case ...:</a:t>
            </a:r>
          </a:p>
          <a:p>
            <a:pPr>
              <a:defRPr/>
            </a:pPr>
            <a:r>
              <a:rPr lang="en-US" altLang="zh-CN" sz="2000">
                <a:effectLst>
                  <a:outerShdw blurRad="38100" dist="38100" dir="2700000" algn="tl">
                    <a:srgbClr val="000000"/>
                  </a:outerShdw>
                </a:effectLst>
              </a:rPr>
              <a:t>      case ...:</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a:t>
            </a:r>
          </a:p>
        </p:txBody>
      </p:sp>
      <p:sp>
        <p:nvSpPr>
          <p:cNvPr id="9230" name="Line 18"/>
          <p:cNvSpPr>
            <a:spLocks noChangeShapeType="1"/>
          </p:cNvSpPr>
          <p:nvPr/>
        </p:nvSpPr>
        <p:spPr bwMode="auto">
          <a:xfrm flipV="1">
            <a:off x="3779838" y="4221163"/>
            <a:ext cx="1368425"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Text Box 19"/>
          <p:cNvSpPr txBox="1">
            <a:spLocks noChangeArrowheads="1"/>
          </p:cNvSpPr>
          <p:nvPr/>
        </p:nvSpPr>
        <p:spPr bwMode="auto">
          <a:xfrm>
            <a:off x="7740650" y="1484313"/>
            <a:ext cx="1216025" cy="369887"/>
          </a:xfrm>
          <a:prstGeom prst="rect">
            <a:avLst/>
          </a:prstGeom>
          <a:noFill/>
          <a:ln w="9525">
            <a:noFill/>
            <a:miter lim="800000"/>
            <a:headEnd/>
            <a:tailEnd/>
          </a:ln>
          <a:effectLst/>
        </p:spPr>
        <p:txBody>
          <a:bodyPr wrap="none">
            <a:spAutoFit/>
          </a:bodyPr>
          <a:lstStyle/>
          <a:p>
            <a:pPr>
              <a:defRPr/>
            </a:pPr>
            <a:r>
              <a:rPr lang="en-US" altLang="zh-CN">
                <a:solidFill>
                  <a:srgbClr val="FFC000"/>
                </a:solidFill>
                <a:effectLst>
                  <a:outerShdw blurRad="38100" dist="38100" dir="2700000" algn="tl">
                    <a:srgbClr val="000000"/>
                  </a:outerShdw>
                </a:effectLst>
              </a:rPr>
              <a:t>Windows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0" y="333375"/>
            <a:ext cx="9144000" cy="6524625"/>
          </a:xfrm>
        </p:spPr>
        <p:txBody>
          <a:bodyPr>
            <a:normAutofit/>
          </a:bodyPr>
          <a:lstStyle/>
          <a:p>
            <a:pPr eaLnBrk="1" hangingPunct="1">
              <a:lnSpc>
                <a:spcPct val="80000"/>
              </a:lnSpc>
              <a:buFont typeface="Wingdings" pitchFamily="2" charset="2"/>
              <a:buNone/>
              <a:defRPr/>
            </a:pPr>
            <a:r>
              <a:rPr lang="en-GB" altLang="zh-CN" sz="2000" smtClean="0">
                <a:solidFill>
                  <a:srgbClr val="FFC000"/>
                </a:solidFill>
              </a:rPr>
              <a:t>#include &lt;windows.h&gt; </a:t>
            </a:r>
            <a:r>
              <a:rPr lang="en-GB" altLang="zh-CN" sz="2000" smtClean="0"/>
              <a:t>//Windows</a:t>
            </a:r>
            <a:r>
              <a:rPr lang="zh-CN" altLang="en-GB" sz="2000" smtClean="0"/>
              <a:t>所提供的</a:t>
            </a:r>
            <a:r>
              <a:rPr lang="en-US" altLang="zh-CN" sz="2000" smtClean="0"/>
              <a:t>API</a:t>
            </a:r>
            <a:r>
              <a:rPr lang="zh-CN" altLang="en-GB" sz="2000" smtClean="0"/>
              <a:t>声明文件。</a:t>
            </a:r>
          </a:p>
          <a:p>
            <a:pPr eaLnBrk="1" hangingPunct="1">
              <a:lnSpc>
                <a:spcPct val="80000"/>
              </a:lnSpc>
              <a:buFont typeface="Wingdings" pitchFamily="2" charset="2"/>
              <a:buNone/>
              <a:defRPr/>
            </a:pPr>
            <a:r>
              <a:rPr lang="en-US" altLang="zh-CN" sz="2000" smtClean="0"/>
              <a:t>int APIENTRY </a:t>
            </a:r>
            <a:r>
              <a:rPr lang="en-US" altLang="zh-CN" sz="2000" smtClean="0">
                <a:solidFill>
                  <a:srgbClr val="FFC000"/>
                </a:solidFill>
              </a:rPr>
              <a:t>WinMain</a:t>
            </a:r>
            <a:r>
              <a:rPr lang="en-US" altLang="zh-CN" sz="2000" smtClean="0"/>
              <a:t>(HINSTANCE hInstance, //</a:t>
            </a:r>
            <a:r>
              <a:rPr lang="zh-CN" altLang="en-US" sz="2000" smtClean="0"/>
              <a:t>本实例标识（</a:t>
            </a:r>
            <a:r>
              <a:rPr lang="en-US" altLang="zh-CN" sz="2000" smtClean="0"/>
              <a:t>Handle</a:t>
            </a:r>
            <a:r>
              <a:rPr lang="zh-CN" altLang="en-US" sz="2000" smtClean="0"/>
              <a:t>）</a:t>
            </a:r>
          </a:p>
          <a:p>
            <a:pPr eaLnBrk="1" hangingPunct="1">
              <a:lnSpc>
                <a:spcPct val="80000"/>
              </a:lnSpc>
              <a:buFont typeface="Wingdings" pitchFamily="2" charset="2"/>
              <a:buNone/>
              <a:defRPr/>
            </a:pPr>
            <a:r>
              <a:rPr lang="zh-CN" altLang="en-US" sz="2000" smtClean="0"/>
              <a:t>                      	   </a:t>
            </a:r>
            <a:r>
              <a:rPr lang="en-US" altLang="zh-CN" sz="2000" smtClean="0"/>
              <a:t>HINSTANCE hPrevInstance, //</a:t>
            </a:r>
            <a:r>
              <a:rPr lang="zh-CN" altLang="en-US" sz="2000" smtClean="0"/>
              <a:t>上一个实例标识</a:t>
            </a:r>
          </a:p>
          <a:p>
            <a:pPr eaLnBrk="1" hangingPunct="1">
              <a:lnSpc>
                <a:spcPct val="80000"/>
              </a:lnSpc>
              <a:buFont typeface="Wingdings" pitchFamily="2" charset="2"/>
              <a:buNone/>
              <a:defRPr/>
            </a:pPr>
            <a:r>
              <a:rPr lang="zh-CN" altLang="en-US" sz="2000" smtClean="0"/>
              <a:t>                      	   </a:t>
            </a:r>
            <a:r>
              <a:rPr lang="en-US" altLang="zh-CN" sz="2000" smtClean="0"/>
              <a:t>LPSTR lpCmdLine, //</a:t>
            </a:r>
            <a:r>
              <a:rPr lang="zh-CN" altLang="en-US" sz="2000" smtClean="0"/>
              <a:t>命令行参数	</a:t>
            </a:r>
          </a:p>
          <a:p>
            <a:pPr eaLnBrk="1" hangingPunct="1">
              <a:lnSpc>
                <a:spcPct val="80000"/>
              </a:lnSpc>
              <a:buFont typeface="Wingdings" pitchFamily="2" charset="2"/>
              <a:buNone/>
              <a:defRPr/>
            </a:pPr>
            <a:r>
              <a:rPr lang="zh-CN" altLang="en-US" sz="2000" smtClean="0"/>
              <a:t>			  	   </a:t>
            </a:r>
            <a:r>
              <a:rPr lang="en-US" altLang="zh-CN" sz="2000" smtClean="0"/>
              <a:t>int  nCmdShow  //</a:t>
            </a:r>
            <a:r>
              <a:rPr lang="zh-CN" altLang="en-US" sz="2000" smtClean="0"/>
              <a:t>主窗口显示方式</a:t>
            </a:r>
          </a:p>
          <a:p>
            <a:pPr eaLnBrk="1" hangingPunct="1">
              <a:lnSpc>
                <a:spcPct val="80000"/>
              </a:lnSpc>
              <a:buFont typeface="Wingdings" pitchFamily="2" charset="2"/>
              <a:buNone/>
              <a:defRPr/>
            </a:pPr>
            <a:r>
              <a:rPr lang="zh-CN" altLang="en-US" sz="2000" smtClean="0"/>
              <a:t>		                      </a:t>
            </a:r>
            <a:r>
              <a:rPr lang="en-US" altLang="zh-CN" sz="2000" smtClean="0"/>
              <a:t>) //</a:t>
            </a:r>
            <a:r>
              <a:rPr lang="en-US" altLang="zh-CN" sz="2000" smtClean="0">
                <a:solidFill>
                  <a:srgbClr val="FFC000"/>
                </a:solidFill>
              </a:rPr>
              <a:t>Windows</a:t>
            </a:r>
            <a:r>
              <a:rPr lang="zh-CN" altLang="en-US" sz="2000" smtClean="0">
                <a:solidFill>
                  <a:srgbClr val="FFC000"/>
                </a:solidFill>
              </a:rPr>
              <a:t>应用程序的主函数</a:t>
            </a:r>
            <a:endParaRPr lang="en-US" altLang="zh-CN" sz="2000" smtClean="0">
              <a:solidFill>
                <a:srgbClr val="FFC000"/>
              </a:solidFill>
            </a:endParaRPr>
          </a:p>
          <a:p>
            <a:pPr eaLnBrk="1" hangingPunct="1">
              <a:lnSpc>
                <a:spcPct val="80000"/>
              </a:lnSpc>
              <a:buFont typeface="Wingdings" pitchFamily="2" charset="2"/>
              <a:buNone/>
              <a:defRPr/>
            </a:pPr>
            <a:r>
              <a:rPr lang="en-US" altLang="zh-CN" sz="2000" smtClean="0"/>
              <a:t>{	//</a:t>
            </a:r>
            <a:r>
              <a:rPr lang="zh-CN" altLang="en-US" sz="2000" smtClean="0"/>
              <a:t>注册窗口类</a:t>
            </a:r>
          </a:p>
          <a:p>
            <a:pPr eaLnBrk="1" hangingPunct="1">
              <a:lnSpc>
                <a:spcPct val="80000"/>
              </a:lnSpc>
              <a:buFont typeface="Wingdings" pitchFamily="2" charset="2"/>
              <a:buNone/>
              <a:defRPr/>
            </a:pPr>
            <a:r>
              <a:rPr lang="zh-CN" altLang="en-US" sz="2000" smtClean="0"/>
              <a:t>	</a:t>
            </a:r>
            <a:r>
              <a:rPr lang="en-US" altLang="zh-CN" sz="2000" smtClean="0">
                <a:solidFill>
                  <a:srgbClr val="FFC000"/>
                </a:solidFill>
              </a:rPr>
              <a:t>RegisterClass</a:t>
            </a:r>
            <a:r>
              <a:rPr lang="en-US" altLang="zh-CN" sz="2000" smtClean="0"/>
              <a:t>(..., </a:t>
            </a:r>
            <a:r>
              <a:rPr lang="en-US" altLang="zh-CN" sz="2000" smtClean="0">
                <a:solidFill>
                  <a:srgbClr val="FFC000"/>
                </a:solidFill>
              </a:rPr>
              <a:t>WindowProc</a:t>
            </a:r>
            <a:r>
              <a:rPr lang="en-US" altLang="zh-CN" sz="2000" smtClean="0"/>
              <a:t>,</a:t>
            </a:r>
            <a:r>
              <a:rPr lang="en-US" altLang="zh-CN" sz="2000" smtClean="0">
                <a:latin typeface="Arial" charset="0"/>
              </a:rPr>
              <a:t> </a:t>
            </a:r>
            <a:r>
              <a:rPr lang="en-US" altLang="zh-CN" sz="2000" smtClean="0"/>
              <a:t>"my_window_class"); //</a:t>
            </a:r>
            <a:r>
              <a:rPr lang="zh-CN" altLang="en-US" sz="2000" smtClean="0"/>
              <a:t>这里是</a:t>
            </a:r>
            <a:r>
              <a:rPr lang="zh-CN" altLang="en-US" sz="2000" smtClean="0">
                <a:solidFill>
                  <a:srgbClr val="FFC000"/>
                </a:solidFill>
              </a:rPr>
              <a:t>示意</a:t>
            </a:r>
            <a:r>
              <a:rPr lang="zh-CN" altLang="en-US" sz="2000" smtClean="0"/>
              <a:t>！</a:t>
            </a:r>
            <a:endParaRPr lang="en-US" altLang="zh-CN" sz="2000" smtClean="0"/>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r>
              <a:rPr lang="zh-CN" altLang="en-US" sz="2000" smtClean="0"/>
              <a:t>创建并显示主窗口</a:t>
            </a:r>
          </a:p>
          <a:p>
            <a:pPr eaLnBrk="1" hangingPunct="1">
              <a:lnSpc>
                <a:spcPct val="80000"/>
              </a:lnSpc>
              <a:buFont typeface="Wingdings" pitchFamily="2" charset="2"/>
              <a:buNone/>
              <a:defRPr/>
            </a:pPr>
            <a:r>
              <a:rPr lang="zh-CN" altLang="en-US" sz="2000" smtClean="0"/>
              <a:t>	</a:t>
            </a:r>
            <a:r>
              <a:rPr lang="en-US" altLang="zh-CN" sz="2000" smtClean="0"/>
              <a:t>HWND hWnd;</a:t>
            </a:r>
          </a:p>
          <a:p>
            <a:pPr eaLnBrk="1" hangingPunct="1">
              <a:lnSpc>
                <a:spcPct val="80000"/>
              </a:lnSpc>
              <a:buFont typeface="Wingdings" pitchFamily="2" charset="2"/>
              <a:buNone/>
              <a:defRPr/>
            </a:pPr>
            <a:r>
              <a:rPr lang="en-US" altLang="zh-CN" sz="2000" smtClean="0"/>
              <a:t>	hWnd=</a:t>
            </a:r>
            <a:r>
              <a:rPr lang="en-US" altLang="zh-CN" sz="2000" smtClean="0">
                <a:solidFill>
                  <a:srgbClr val="FFC000"/>
                </a:solidFill>
              </a:rPr>
              <a:t>CreateWindow</a:t>
            </a:r>
            <a:r>
              <a:rPr lang="en-US" altLang="zh-CN" sz="2000" smtClean="0"/>
              <a:t>("my_window_class",</a:t>
            </a:r>
            <a:r>
              <a:rPr lang="en-US" altLang="zh-CN" sz="2000" smtClean="0">
                <a:latin typeface="Arial" charset="0"/>
              </a:rPr>
              <a:t>…</a:t>
            </a:r>
            <a:r>
              <a:rPr lang="en-US" altLang="zh-CN" sz="2000" smtClean="0"/>
              <a:t>,x,y,width,height,...); </a:t>
            </a:r>
          </a:p>
          <a:p>
            <a:pPr eaLnBrk="1" hangingPunct="1">
              <a:lnSpc>
                <a:spcPct val="80000"/>
              </a:lnSpc>
              <a:buFont typeface="Wingdings" pitchFamily="2" charset="2"/>
              <a:buNone/>
              <a:defRPr/>
            </a:pPr>
            <a:r>
              <a:rPr lang="en-US" altLang="zh-CN" sz="2000" smtClean="0"/>
              <a:t>	ShowWindow(hWnd,</a:t>
            </a:r>
            <a:r>
              <a:rPr lang="en-US" altLang="zh-CN" sz="2000"/>
              <a:t> </a:t>
            </a:r>
            <a:r>
              <a:rPr lang="en-US" altLang="zh-CN" sz="2000" smtClean="0"/>
              <a:t>nCmdShow);</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r>
              <a:rPr lang="zh-CN" altLang="en-US" sz="2000" smtClean="0"/>
              <a:t>消息循环，</a:t>
            </a:r>
            <a:r>
              <a:rPr lang="zh-CN" altLang="en-GB" sz="2000" smtClean="0"/>
              <a:t>直到接收到</a:t>
            </a:r>
            <a:r>
              <a:rPr lang="en-GB" altLang="zh-CN" sz="2000" smtClean="0"/>
              <a:t>WM_QUIT</a:t>
            </a:r>
            <a:r>
              <a:rPr lang="zh-CN" altLang="en-GB" sz="2000" smtClean="0"/>
              <a:t>消息</a:t>
            </a:r>
            <a:endParaRPr lang="zh-CN" altLang="en-US" sz="2000" smtClean="0"/>
          </a:p>
          <a:p>
            <a:pPr eaLnBrk="1" hangingPunct="1">
              <a:lnSpc>
                <a:spcPct val="80000"/>
              </a:lnSpc>
              <a:buFont typeface="Wingdings" pitchFamily="2" charset="2"/>
              <a:buNone/>
              <a:defRPr/>
            </a:pPr>
            <a:r>
              <a:rPr lang="zh-CN" altLang="en-US" sz="2000" smtClean="0"/>
              <a:t>	</a:t>
            </a:r>
            <a:r>
              <a:rPr lang="en-US" altLang="zh-CN" sz="2000" smtClean="0"/>
              <a:t>while (</a:t>
            </a:r>
            <a:r>
              <a:rPr lang="en-US" altLang="zh-CN" sz="2000" smtClean="0">
                <a:solidFill>
                  <a:srgbClr val="FFC000"/>
                </a:solidFill>
              </a:rPr>
              <a:t>GetMessage</a:t>
            </a:r>
            <a:r>
              <a:rPr lang="en-US" altLang="zh-CN" sz="2000" smtClean="0"/>
              <a:t>(&amp;msg, NULL, 0, 0)) //</a:t>
            </a:r>
            <a:r>
              <a:rPr lang="zh-CN" altLang="en-US" sz="2000" smtClean="0"/>
              <a:t>从消息队列中取消息。</a:t>
            </a:r>
          </a:p>
          <a:p>
            <a:pPr eaLnBrk="1" hangingPunct="1">
              <a:lnSpc>
                <a:spcPct val="80000"/>
              </a:lnSpc>
              <a:buFont typeface="Wingdings" pitchFamily="2" charset="2"/>
              <a:buNone/>
              <a:defRPr/>
            </a:pPr>
            <a:r>
              <a:rPr lang="zh-CN" altLang="en-US" sz="2000" smtClean="0"/>
              <a:t>	</a:t>
            </a:r>
            <a:r>
              <a:rPr lang="en-US" altLang="zh-CN" sz="2000" smtClean="0"/>
              <a:t>{	......</a:t>
            </a:r>
            <a:endParaRPr lang="zh-CN" altLang="en-US" sz="2000" smtClean="0"/>
          </a:p>
          <a:p>
            <a:pPr eaLnBrk="1" hangingPunct="1">
              <a:lnSpc>
                <a:spcPct val="80000"/>
              </a:lnSpc>
              <a:buFont typeface="Wingdings" pitchFamily="2" charset="2"/>
              <a:buNone/>
              <a:defRPr/>
            </a:pPr>
            <a:r>
              <a:rPr lang="zh-CN" altLang="en-US" sz="2000" smtClean="0"/>
              <a:t>		</a:t>
            </a:r>
            <a:r>
              <a:rPr lang="en-US" altLang="zh-CN" sz="2000" smtClean="0">
                <a:solidFill>
                  <a:srgbClr val="FFC000"/>
                </a:solidFill>
              </a:rPr>
              <a:t>DispatchMessage</a:t>
            </a:r>
            <a:r>
              <a:rPr lang="en-US" altLang="zh-CN" sz="2000" smtClean="0"/>
              <a:t>(&amp;msg); //</a:t>
            </a:r>
            <a:r>
              <a:rPr lang="zh-CN" altLang="en-US" sz="2000" smtClean="0"/>
              <a:t>把消息发送到程序相应的窗口。</a:t>
            </a:r>
          </a:p>
          <a:p>
            <a:pPr eaLnBrk="1" hangingPunct="1">
              <a:lnSpc>
                <a:spcPct val="80000"/>
              </a:lnSpc>
              <a:buFont typeface="Wingdings" pitchFamily="2" charset="2"/>
              <a:buNone/>
              <a:defRPr/>
            </a:pPr>
            <a:r>
              <a:rPr lang="zh-CN" altLang="en-US" sz="2000" smtClean="0"/>
              <a:t>	</a:t>
            </a:r>
            <a:r>
              <a:rPr lang="en-US" altLang="zh-CN" sz="2000" smtClean="0"/>
              <a:t>}</a:t>
            </a:r>
          </a:p>
          <a:p>
            <a:pPr eaLnBrk="1" hangingPunct="1">
              <a:lnSpc>
                <a:spcPct val="80000"/>
              </a:lnSpc>
              <a:buFont typeface="Wingdings" pitchFamily="2" charset="2"/>
              <a:buNone/>
              <a:defRPr/>
            </a:pPr>
            <a:r>
              <a:rPr lang="en-US" altLang="zh-CN" sz="2000" smtClean="0"/>
              <a:t>	return msg.wParam;</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endParaRPr lang="en-US" altLang="zh-CN"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50825" y="260350"/>
            <a:ext cx="8435975" cy="6481763"/>
          </a:xfrm>
        </p:spPr>
        <p:txBody>
          <a:bodyPr/>
          <a:lstStyle/>
          <a:p>
            <a:pPr eaLnBrk="1" hangingPunct="1">
              <a:lnSpc>
                <a:spcPct val="80000"/>
              </a:lnSpc>
              <a:buFont typeface="Wingdings" pitchFamily="2" charset="2"/>
              <a:buNone/>
              <a:defRPr/>
            </a:pPr>
            <a:r>
              <a:rPr lang="en-US" altLang="zh-CN" sz="2000" smtClean="0"/>
              <a:t>LRESULT CALLBACK </a:t>
            </a:r>
            <a:r>
              <a:rPr lang="en-US" altLang="zh-CN" sz="2000" smtClean="0">
                <a:solidFill>
                  <a:srgbClr val="FFC000"/>
                </a:solidFill>
              </a:rPr>
              <a:t>WindowProc</a:t>
            </a:r>
            <a:r>
              <a:rPr lang="en-US" altLang="zh-CN" sz="2000" smtClean="0"/>
              <a:t>(HWND</a:t>
            </a:r>
            <a:r>
              <a:rPr lang="en-US" altLang="zh-CN" sz="2000" i="1" smtClean="0"/>
              <a:t> hWnd</a:t>
            </a:r>
            <a:r>
              <a:rPr lang="en-US" altLang="zh-CN" sz="2000" smtClean="0"/>
              <a:t>, //</a:t>
            </a:r>
            <a:r>
              <a:rPr lang="zh-CN" altLang="en-US" sz="2000" smtClean="0"/>
              <a:t>窗口标识</a:t>
            </a:r>
          </a:p>
          <a:p>
            <a:pPr eaLnBrk="1" hangingPunct="1">
              <a:lnSpc>
                <a:spcPct val="80000"/>
              </a:lnSpc>
              <a:buFont typeface="Wingdings" pitchFamily="2" charset="2"/>
              <a:buNone/>
              <a:defRPr/>
            </a:pPr>
            <a:r>
              <a:rPr lang="zh-CN" altLang="en-US" sz="2000" smtClean="0"/>
              <a:t> 	  			              </a:t>
            </a:r>
            <a:r>
              <a:rPr lang="en-US" altLang="zh-CN" sz="2000" smtClean="0"/>
              <a:t>UINT</a:t>
            </a:r>
            <a:r>
              <a:rPr lang="en-US" altLang="zh-CN" sz="2000" i="1" smtClean="0"/>
              <a:t> message</a:t>
            </a:r>
            <a:r>
              <a:rPr lang="en-US" altLang="zh-CN" sz="2000" smtClean="0"/>
              <a:t>, //</a:t>
            </a:r>
            <a:r>
              <a:rPr lang="zh-CN" altLang="en-US" sz="2000" smtClean="0"/>
              <a:t>消息标识</a:t>
            </a:r>
          </a:p>
          <a:p>
            <a:pPr eaLnBrk="1" hangingPunct="1">
              <a:lnSpc>
                <a:spcPct val="80000"/>
              </a:lnSpc>
              <a:buFont typeface="Wingdings" pitchFamily="2" charset="2"/>
              <a:buNone/>
              <a:defRPr/>
            </a:pPr>
            <a:r>
              <a:rPr lang="zh-CN" altLang="en-US" sz="2000" smtClean="0"/>
              <a:t>				              </a:t>
            </a:r>
            <a:r>
              <a:rPr lang="en-US" altLang="zh-CN" sz="2000" smtClean="0"/>
              <a:t>WPARAM</a:t>
            </a:r>
            <a:r>
              <a:rPr lang="en-US" altLang="zh-CN" sz="2000" i="1" smtClean="0"/>
              <a:t> wParam</a:t>
            </a:r>
            <a:r>
              <a:rPr lang="en-US" altLang="zh-CN" sz="2000" smtClean="0"/>
              <a:t>, //</a:t>
            </a:r>
            <a:r>
              <a:rPr lang="zh-CN" altLang="en-US" sz="2000" smtClean="0"/>
              <a:t>消息的参数</a:t>
            </a:r>
            <a:r>
              <a:rPr lang="en-US" altLang="zh-CN" sz="2000" smtClean="0"/>
              <a:t>1</a:t>
            </a:r>
          </a:p>
          <a:p>
            <a:pPr eaLnBrk="1" hangingPunct="1">
              <a:lnSpc>
                <a:spcPct val="80000"/>
              </a:lnSpc>
              <a:buFont typeface="Wingdings" pitchFamily="2" charset="2"/>
              <a:buNone/>
              <a:defRPr/>
            </a:pPr>
            <a:r>
              <a:rPr lang="en-US" altLang="zh-CN" sz="2000" smtClean="0"/>
              <a:t>				              LPARAM</a:t>
            </a:r>
            <a:r>
              <a:rPr lang="en-US" altLang="zh-CN" sz="2000" i="1" smtClean="0"/>
              <a:t> lParam  </a:t>
            </a:r>
            <a:r>
              <a:rPr lang="en-US" altLang="zh-CN" sz="2000" smtClean="0"/>
              <a:t>//</a:t>
            </a:r>
            <a:r>
              <a:rPr lang="zh-CN" altLang="en-US" sz="2000" smtClean="0"/>
              <a:t>消息的参数</a:t>
            </a:r>
            <a:r>
              <a:rPr lang="en-US" altLang="zh-CN" sz="2000" smtClean="0"/>
              <a:t>2</a:t>
            </a:r>
          </a:p>
          <a:p>
            <a:pPr eaLnBrk="1" hangingPunct="1">
              <a:lnSpc>
                <a:spcPct val="80000"/>
              </a:lnSpc>
              <a:buFont typeface="Wingdings" pitchFamily="2" charset="2"/>
              <a:buNone/>
              <a:defRPr/>
            </a:pPr>
            <a:r>
              <a:rPr lang="en-US" altLang="zh-CN" sz="2000" smtClean="0"/>
              <a:t>					 )</a:t>
            </a:r>
            <a:r>
              <a:rPr lang="en-GB" altLang="zh-CN" sz="2000" smtClean="0"/>
              <a:t>  //</a:t>
            </a:r>
            <a:r>
              <a:rPr lang="zh-CN" altLang="en-GB" sz="2000" smtClean="0">
                <a:solidFill>
                  <a:srgbClr val="FFC000"/>
                </a:solidFill>
              </a:rPr>
              <a:t>窗口的消息处理函数</a:t>
            </a:r>
            <a:endParaRPr lang="en-US" altLang="zh-CN" sz="2000" smtClean="0">
              <a:solidFill>
                <a:srgbClr val="FFC000"/>
              </a:solidFill>
            </a:endParaRPr>
          </a:p>
          <a:p>
            <a:pPr eaLnBrk="1" hangingPunct="1">
              <a:lnSpc>
                <a:spcPct val="80000"/>
              </a:lnSpc>
              <a:buFont typeface="Wingdings" pitchFamily="2" charset="2"/>
              <a:buNone/>
              <a:defRPr/>
            </a:pPr>
            <a:r>
              <a:rPr lang="en-US" altLang="zh-CN" sz="2000" smtClean="0"/>
              <a:t>{	</a:t>
            </a:r>
            <a:r>
              <a:rPr lang="en-GB" altLang="zh-CN" sz="2000" smtClean="0"/>
              <a:t>switch (message)</a:t>
            </a:r>
          </a:p>
          <a:p>
            <a:pPr eaLnBrk="1" hangingPunct="1">
              <a:lnSpc>
                <a:spcPct val="80000"/>
              </a:lnSpc>
              <a:buFont typeface="Wingdings" pitchFamily="2" charset="2"/>
              <a:buNone/>
              <a:defRPr/>
            </a:pPr>
            <a:r>
              <a:rPr lang="en-GB" altLang="zh-CN" sz="2000" smtClean="0"/>
              <a:t>	{	case WM_KEYDOWN:</a:t>
            </a:r>
          </a:p>
          <a:p>
            <a:pPr eaLnBrk="1" hangingPunct="1">
              <a:lnSpc>
                <a:spcPct val="80000"/>
              </a:lnSpc>
              <a:buFont typeface="Wingdings" pitchFamily="2" charset="2"/>
              <a:buNone/>
              <a:defRPr/>
            </a:pPr>
            <a:r>
              <a:rPr lang="en-GB" altLang="zh-CN" sz="2000" smtClean="0"/>
              <a:t>		   ...wParam... //wParam</a:t>
            </a:r>
            <a:r>
              <a:rPr lang="zh-CN" altLang="en-GB" sz="2000" smtClean="0"/>
              <a:t>为按键在键盘上的位置（扫描码）</a:t>
            </a:r>
          </a:p>
          <a:p>
            <a:pPr eaLnBrk="1" hangingPunct="1">
              <a:lnSpc>
                <a:spcPct val="80000"/>
              </a:lnSpc>
              <a:buFont typeface="Wingdings" pitchFamily="2" charset="2"/>
              <a:buNone/>
              <a:defRPr/>
            </a:pPr>
            <a:r>
              <a:rPr lang="zh-CN" altLang="en-GB" sz="2000" smtClean="0"/>
              <a:t>		   </a:t>
            </a:r>
            <a:r>
              <a:rPr lang="en-GB" altLang="zh-CN" sz="2000" smtClean="0"/>
              <a:t>......</a:t>
            </a:r>
          </a:p>
          <a:p>
            <a:pPr eaLnBrk="1" hangingPunct="1">
              <a:lnSpc>
                <a:spcPct val="80000"/>
              </a:lnSpc>
              <a:buFont typeface="Wingdings" pitchFamily="2" charset="2"/>
              <a:buNone/>
              <a:defRPr/>
            </a:pPr>
            <a:r>
              <a:rPr lang="en-GB" altLang="zh-CN" sz="2000" smtClean="0"/>
              <a:t>		case WM_CHAR: //</a:t>
            </a:r>
            <a:r>
              <a:rPr lang="zh-CN" altLang="en-GB" sz="2000" smtClean="0"/>
              <a:t>字符键消息</a:t>
            </a:r>
          </a:p>
          <a:p>
            <a:pPr eaLnBrk="1" hangingPunct="1">
              <a:lnSpc>
                <a:spcPct val="80000"/>
              </a:lnSpc>
              <a:buFont typeface="Wingdings" pitchFamily="2" charset="2"/>
              <a:buNone/>
              <a:defRPr/>
            </a:pPr>
            <a:r>
              <a:rPr lang="zh-CN" altLang="en-GB" sz="2000" smtClean="0"/>
              <a:t>		    </a:t>
            </a:r>
            <a:r>
              <a:rPr lang="en-GB" altLang="zh-CN" sz="2000" smtClean="0"/>
              <a:t>...wParam... //wParam</a:t>
            </a:r>
            <a:r>
              <a:rPr lang="zh-CN" altLang="en-GB" sz="2000" smtClean="0"/>
              <a:t>是按键字符的编码</a:t>
            </a:r>
          </a:p>
          <a:p>
            <a:pPr eaLnBrk="1" hangingPunct="1">
              <a:lnSpc>
                <a:spcPct val="80000"/>
              </a:lnSpc>
              <a:buFont typeface="Wingdings" pitchFamily="2" charset="2"/>
              <a:buNone/>
              <a:defRPr/>
            </a:pPr>
            <a:r>
              <a:rPr lang="zh-CN" altLang="en-GB" sz="2000" smtClean="0"/>
              <a:t>		    </a:t>
            </a:r>
            <a:r>
              <a:rPr lang="en-GB" altLang="zh-CN" sz="2000" smtClean="0"/>
              <a:t>......</a:t>
            </a:r>
          </a:p>
          <a:p>
            <a:pPr eaLnBrk="1" hangingPunct="1">
              <a:lnSpc>
                <a:spcPct val="80000"/>
              </a:lnSpc>
              <a:buFont typeface="Wingdings" pitchFamily="2" charset="2"/>
              <a:buNone/>
              <a:defRPr/>
            </a:pPr>
            <a:r>
              <a:rPr lang="en-GB" altLang="zh-CN" sz="2000" smtClean="0"/>
              <a:t>		case WM_COMMAND: //</a:t>
            </a:r>
            <a:r>
              <a:rPr lang="zh-CN" altLang="en-GB" sz="2000" smtClean="0"/>
              <a:t>菜单消息</a:t>
            </a:r>
          </a:p>
          <a:p>
            <a:pPr eaLnBrk="1" hangingPunct="1">
              <a:lnSpc>
                <a:spcPct val="80000"/>
              </a:lnSpc>
              <a:buFont typeface="Wingdings" pitchFamily="2" charset="2"/>
              <a:buNone/>
              <a:defRPr/>
            </a:pPr>
            <a:r>
              <a:rPr lang="zh-CN" altLang="en-GB" sz="2000" smtClean="0"/>
              <a:t>		    </a:t>
            </a:r>
            <a:r>
              <a:rPr lang="en-GB" altLang="zh-CN" sz="2000" smtClean="0"/>
              <a:t>switch (wParam) //wParam</a:t>
            </a:r>
            <a:r>
              <a:rPr lang="zh-CN" altLang="en-GB" sz="2000" smtClean="0"/>
              <a:t>是菜单项的标识</a:t>
            </a:r>
          </a:p>
          <a:p>
            <a:pPr eaLnBrk="1" hangingPunct="1">
              <a:lnSpc>
                <a:spcPct val="80000"/>
              </a:lnSpc>
              <a:buFont typeface="Wingdings" pitchFamily="2" charset="2"/>
              <a:buNone/>
              <a:defRPr/>
            </a:pPr>
            <a:r>
              <a:rPr lang="en-GB" altLang="zh-CN" sz="2000" smtClean="0"/>
              <a:t>		    { ......</a:t>
            </a:r>
          </a:p>
          <a:p>
            <a:pPr eaLnBrk="1" hangingPunct="1">
              <a:lnSpc>
                <a:spcPct val="80000"/>
              </a:lnSpc>
              <a:buFont typeface="Wingdings" pitchFamily="2" charset="2"/>
              <a:buNone/>
              <a:defRPr/>
            </a:pPr>
            <a:r>
              <a:rPr lang="en-GB" altLang="zh-CN" sz="2000" smtClean="0"/>
              <a:t>		    }</a:t>
            </a:r>
          </a:p>
          <a:p>
            <a:pPr eaLnBrk="1" hangingPunct="1">
              <a:lnSpc>
                <a:spcPct val="80000"/>
              </a:lnSpc>
              <a:buFont typeface="Wingdings" pitchFamily="2" charset="2"/>
              <a:buNone/>
              <a:defRPr/>
            </a:pPr>
            <a:r>
              <a:rPr lang="en-GB" altLang="zh-CN" sz="2000" smtClean="0"/>
              <a:t>		    ......</a:t>
            </a:r>
          </a:p>
          <a:p>
            <a:pPr eaLnBrk="1" hangingPunct="1">
              <a:lnSpc>
                <a:spcPct val="80000"/>
              </a:lnSpc>
              <a:buFont typeface="Wingdings" pitchFamily="2" charset="2"/>
              <a:buNone/>
              <a:defRPr/>
            </a:pPr>
            <a:r>
              <a:rPr lang="en-GB" altLang="zh-CN" sz="2000" smtClean="0"/>
              <a:t>		case WM_LBUTTONDOWN: //</a:t>
            </a:r>
            <a:r>
              <a:rPr lang="zh-CN" altLang="en-GB" sz="2000" smtClean="0"/>
              <a:t>鼠标左键按下消息</a:t>
            </a:r>
          </a:p>
          <a:p>
            <a:pPr eaLnBrk="1" hangingPunct="1">
              <a:lnSpc>
                <a:spcPct val="80000"/>
              </a:lnSpc>
              <a:buFont typeface="Wingdings" pitchFamily="2" charset="2"/>
              <a:buNone/>
              <a:defRPr/>
            </a:pPr>
            <a:r>
              <a:rPr lang="en-GB" altLang="zh-CN" sz="2000" smtClean="0"/>
              <a:t>		    ...lParam... //lParam</a:t>
            </a:r>
            <a:r>
              <a:rPr lang="zh-CN" altLang="en-GB" sz="2000" smtClean="0"/>
              <a:t>为鼠标在窗口中的位置</a:t>
            </a:r>
          </a:p>
          <a:p>
            <a:pPr eaLnBrk="1" hangingPunct="1">
              <a:lnSpc>
                <a:spcPct val="80000"/>
              </a:lnSpc>
              <a:buFont typeface="Wingdings" pitchFamily="2" charset="2"/>
              <a:buNone/>
              <a:defRPr/>
            </a:pPr>
            <a:r>
              <a:rPr lang="zh-CN" altLang="en-GB" sz="2000" smtClean="0"/>
              <a:t>		    </a:t>
            </a:r>
            <a:r>
              <a:rPr lang="en-GB" altLang="zh-CN" sz="2000" smtClean="0"/>
              <a:t>......</a:t>
            </a:r>
          </a:p>
          <a:p>
            <a:pPr eaLnBrk="1" hangingPunct="1">
              <a:lnSpc>
                <a:spcPct val="80000"/>
              </a:lnSpc>
              <a:buFont typeface="Wingdings" pitchFamily="2" charset="2"/>
              <a:buNone/>
              <a:defRPr/>
            </a:pPr>
            <a:r>
              <a:rPr lang="en-GB" altLang="zh-CN" sz="2000" smtClean="0"/>
              <a:t>		</a:t>
            </a:r>
            <a:endParaRPr lang="en-US" altLang="zh-CN"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4509</TotalTime>
  <Words>2527</Words>
  <Application>Microsoft Office PowerPoint</Application>
  <PresentationFormat>全屏显示(4:3)</PresentationFormat>
  <Paragraphs>378</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Verdana</vt:lpstr>
      <vt:lpstr>宋体</vt:lpstr>
      <vt:lpstr>Arial</vt:lpstr>
      <vt:lpstr>Wingdings</vt:lpstr>
      <vt:lpstr>Calibri</vt:lpstr>
      <vt:lpstr>Times New Roman</vt:lpstr>
      <vt:lpstr>Office 主题​​</vt:lpstr>
      <vt:lpstr>第十二章 Windows应用程序设计 </vt:lpstr>
      <vt:lpstr>主要内容</vt:lpstr>
      <vt:lpstr>Windows简介</vt:lpstr>
      <vt:lpstr>Windows应用程序的类型</vt:lpstr>
      <vt:lpstr>消息驱动的程序设计 </vt:lpstr>
      <vt:lpstr>PowerPoint 演示文稿</vt:lpstr>
      <vt:lpstr>PowerPoint 演示文稿</vt:lpstr>
      <vt:lpstr>PowerPoint 演示文稿</vt:lpstr>
      <vt:lpstr>PowerPoint 演示文稿</vt:lpstr>
      <vt:lpstr>PowerPoint 演示文稿</vt:lpstr>
      <vt:lpstr>面向对象的Windows程序结构</vt:lpstr>
      <vt:lpstr>PowerPoint 演示文稿</vt:lpstr>
      <vt:lpstr>MFC提供的主要的类</vt:lpstr>
      <vt:lpstr>PowerPoint 演示文稿</vt:lpstr>
      <vt:lpstr>PowerPoint 演示文稿</vt:lpstr>
      <vt:lpstr>PowerPoint 演示文稿</vt:lpstr>
      <vt:lpstr>PowerPoint 演示文稿</vt:lpstr>
      <vt:lpstr>应用向导（Application Wizard）</vt:lpstr>
      <vt:lpstr>PowerPoint 演示文稿</vt:lpstr>
      <vt:lpstr>类向导（Class Wizard） </vt:lpstr>
      <vt:lpstr>资源编辑器（Resource Editor）</vt:lpstr>
      <vt:lpstr>菜单</vt:lpstr>
      <vt:lpstr>对话框</vt:lpstr>
      <vt:lpstr>PowerPoint 演示文稿</vt:lpstr>
      <vt:lpstr>CDialog（对话框类）</vt:lpstr>
      <vt:lpstr>公共的对话框类</vt:lpstr>
      <vt:lpstr>绘图</vt:lpstr>
      <vt:lpstr>CDC的成员</vt:lpstr>
      <vt:lpstr>PowerPoint 演示文稿</vt:lpstr>
      <vt:lpstr>PowerPoint 演示文稿</vt:lpstr>
      <vt:lpstr>PowerPoint 演示文稿</vt:lpstr>
      <vt:lpstr>绘图实例</vt:lpstr>
      <vt:lpstr>“文档－视”结构</vt:lpstr>
      <vt:lpstr>CView（视类）的成员</vt:lpstr>
      <vt:lpstr>PowerPoint 演示文稿</vt:lpstr>
      <vt:lpstr>CDocument（文档类）成员</vt:lpstr>
      <vt:lpstr>PowerPoint 演示文稿</vt:lpstr>
      <vt:lpstr>CWinApp（应用程序类）成员</vt:lpstr>
      <vt:lpstr>档案类（CArchive）</vt:lpstr>
      <vt:lpstr>CScrollView（带滚动条的视类）</vt:lpstr>
      <vt:lpstr>坐标系统</vt:lpstr>
      <vt:lpstr>设置滚动条的范围</vt:lpstr>
      <vt:lpstr>坐标转换函数</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实例</dc:title>
  <dc:creator>chenjiajun</dc:creator>
  <cp:lastModifiedBy>Zhang Ying 张营</cp:lastModifiedBy>
  <cp:revision>78</cp:revision>
  <dcterms:created xsi:type="dcterms:W3CDTF">2005-01-07T00:41:11Z</dcterms:created>
  <dcterms:modified xsi:type="dcterms:W3CDTF">2014-02-28T03:42:51Z</dcterms:modified>
</cp:coreProperties>
</file>