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313" r:id="rId2"/>
    <p:sldId id="312" r:id="rId3"/>
    <p:sldId id="258" r:id="rId4"/>
    <p:sldId id="318" r:id="rId5"/>
    <p:sldId id="260" r:id="rId6"/>
    <p:sldId id="259" r:id="rId7"/>
    <p:sldId id="261" r:id="rId8"/>
    <p:sldId id="262" r:id="rId9"/>
    <p:sldId id="319" r:id="rId10"/>
    <p:sldId id="263" r:id="rId11"/>
    <p:sldId id="264" r:id="rId12"/>
    <p:sldId id="270" r:id="rId13"/>
    <p:sldId id="271" r:id="rId14"/>
    <p:sldId id="330" r:id="rId15"/>
    <p:sldId id="272" r:id="rId16"/>
    <p:sldId id="273" r:id="rId17"/>
    <p:sldId id="274" r:id="rId18"/>
    <p:sldId id="276" r:id="rId19"/>
    <p:sldId id="275" r:id="rId20"/>
    <p:sldId id="277" r:id="rId21"/>
    <p:sldId id="278" r:id="rId22"/>
    <p:sldId id="279" r:id="rId23"/>
    <p:sldId id="280" r:id="rId24"/>
    <p:sldId id="322" r:id="rId25"/>
    <p:sldId id="281" r:id="rId26"/>
    <p:sldId id="323" r:id="rId27"/>
    <p:sldId id="282" r:id="rId28"/>
    <p:sldId id="324" r:id="rId29"/>
    <p:sldId id="314" r:id="rId30"/>
    <p:sldId id="284" r:id="rId31"/>
    <p:sldId id="285" r:id="rId32"/>
    <p:sldId id="286" r:id="rId33"/>
    <p:sldId id="287" r:id="rId34"/>
    <p:sldId id="288" r:id="rId35"/>
    <p:sldId id="289" r:id="rId36"/>
    <p:sldId id="317" r:id="rId37"/>
    <p:sldId id="315" r:id="rId38"/>
    <p:sldId id="316" r:id="rId39"/>
    <p:sldId id="291" r:id="rId40"/>
    <p:sldId id="292" r:id="rId41"/>
    <p:sldId id="325" r:id="rId42"/>
    <p:sldId id="293" r:id="rId43"/>
    <p:sldId id="294" r:id="rId44"/>
    <p:sldId id="305" r:id="rId45"/>
    <p:sldId id="298" r:id="rId46"/>
    <p:sldId id="331" r:id="rId47"/>
    <p:sldId id="299" r:id="rId48"/>
    <p:sldId id="300" r:id="rId49"/>
    <p:sldId id="301" r:id="rId50"/>
    <p:sldId id="303" r:id="rId51"/>
    <p:sldId id="304" r:id="rId52"/>
    <p:sldId id="306" r:id="rId53"/>
    <p:sldId id="295" r:id="rId54"/>
    <p:sldId id="327" r:id="rId55"/>
    <p:sldId id="265" r:id="rId56"/>
    <p:sldId id="266" r:id="rId57"/>
    <p:sldId id="267" r:id="rId58"/>
    <p:sldId id="329" r:id="rId59"/>
    <p:sldId id="326" r:id="rId60"/>
    <p:sldId id="296" r:id="rId61"/>
    <p:sldId id="297" r:id="rId62"/>
    <p:sldId id="308" r:id="rId63"/>
    <p:sldId id="307" r:id="rId64"/>
    <p:sldId id="309" r:id="rId65"/>
    <p:sldId id="310" r:id="rId66"/>
    <p:sldId id="311"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D7C"/>
    <a:srgbClr val="193265"/>
    <a:srgbClr val="203F7E"/>
    <a:srgbClr val="2850A0"/>
    <a:srgbClr val="23468D"/>
    <a:srgbClr val="0033CC"/>
    <a:srgbClr val="FF9900"/>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76" autoAdjust="0"/>
  </p:normalViewPr>
  <p:slideViewPr>
    <p:cSldViewPr>
      <p:cViewPr varScale="1">
        <p:scale>
          <a:sx n="84" d="100"/>
          <a:sy n="84" d="100"/>
        </p:scale>
        <p:origin x="-130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A8F7588-CCAE-459B-B607-621926FF9AA0}" type="slidenum">
              <a:rPr lang="en-US" altLang="zh-CN" smtClean="0"/>
              <a:pPr>
                <a:defRPr/>
              </a:pPr>
              <a:t>‹#›</a:t>
            </a:fld>
            <a:endParaRPr lang="en-US" altLang="zh-CN"/>
          </a:p>
        </p:txBody>
      </p:sp>
    </p:spTree>
    <p:extLst>
      <p:ext uri="{BB962C8B-B14F-4D97-AF65-F5344CB8AC3E}">
        <p14:creationId xmlns:p14="http://schemas.microsoft.com/office/powerpoint/2010/main" val="337528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D6181F1-58A1-40AF-AEE4-249E2CF57A87}" type="slidenum">
              <a:rPr lang="en-US" altLang="zh-CN" smtClean="0"/>
              <a:pPr>
                <a:defRPr/>
              </a:pPr>
              <a:t>‹#›</a:t>
            </a:fld>
            <a:endParaRPr lang="en-US" altLang="zh-CN"/>
          </a:p>
        </p:txBody>
      </p:sp>
    </p:spTree>
    <p:extLst>
      <p:ext uri="{BB962C8B-B14F-4D97-AF65-F5344CB8AC3E}">
        <p14:creationId xmlns:p14="http://schemas.microsoft.com/office/powerpoint/2010/main" val="58354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225F8D6-5D9C-43C3-BF83-370C7D123804}" type="slidenum">
              <a:rPr lang="en-US" altLang="zh-CN" smtClean="0"/>
              <a:pPr>
                <a:defRPr/>
              </a:pPr>
              <a:t>‹#›</a:t>
            </a:fld>
            <a:endParaRPr lang="en-US" altLang="zh-CN"/>
          </a:p>
        </p:txBody>
      </p:sp>
    </p:spTree>
    <p:extLst>
      <p:ext uri="{BB962C8B-B14F-4D97-AF65-F5344CB8AC3E}">
        <p14:creationId xmlns:p14="http://schemas.microsoft.com/office/powerpoint/2010/main" val="29120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529A7B9-07F1-4BBE-9111-5D71E6CA6101}" type="slidenum">
              <a:rPr lang="en-US" altLang="zh-CN" smtClean="0"/>
              <a:pPr>
                <a:defRPr/>
              </a:pPr>
              <a:t>‹#›</a:t>
            </a:fld>
            <a:endParaRPr lang="en-US" altLang="zh-CN"/>
          </a:p>
        </p:txBody>
      </p:sp>
    </p:spTree>
    <p:extLst>
      <p:ext uri="{BB962C8B-B14F-4D97-AF65-F5344CB8AC3E}">
        <p14:creationId xmlns:p14="http://schemas.microsoft.com/office/powerpoint/2010/main" val="188182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42EB90C-A606-4E28-B527-0D042FA721F8}" type="slidenum">
              <a:rPr lang="en-US" altLang="zh-CN" smtClean="0"/>
              <a:pPr>
                <a:defRPr/>
              </a:pPr>
              <a:t>‹#›</a:t>
            </a:fld>
            <a:endParaRPr lang="en-US" altLang="zh-CN"/>
          </a:p>
        </p:txBody>
      </p:sp>
    </p:spTree>
    <p:extLst>
      <p:ext uri="{BB962C8B-B14F-4D97-AF65-F5344CB8AC3E}">
        <p14:creationId xmlns:p14="http://schemas.microsoft.com/office/powerpoint/2010/main" val="211160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549F5A4-BF50-480F-BC49-0DBE642F73A1}" type="slidenum">
              <a:rPr lang="en-US" altLang="zh-CN" smtClean="0"/>
              <a:pPr>
                <a:defRPr/>
              </a:pPr>
              <a:t>‹#›</a:t>
            </a:fld>
            <a:endParaRPr lang="en-US" altLang="zh-CN"/>
          </a:p>
        </p:txBody>
      </p:sp>
    </p:spTree>
    <p:extLst>
      <p:ext uri="{BB962C8B-B14F-4D97-AF65-F5344CB8AC3E}">
        <p14:creationId xmlns:p14="http://schemas.microsoft.com/office/powerpoint/2010/main" val="339956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612BA8FC-73DC-42B7-91AA-7AF6715E1B73}" type="slidenum">
              <a:rPr lang="en-US" altLang="zh-CN" smtClean="0"/>
              <a:pPr>
                <a:defRPr/>
              </a:pPr>
              <a:t>‹#›</a:t>
            </a:fld>
            <a:endParaRPr lang="en-US" altLang="zh-CN"/>
          </a:p>
        </p:txBody>
      </p:sp>
    </p:spTree>
    <p:extLst>
      <p:ext uri="{BB962C8B-B14F-4D97-AF65-F5344CB8AC3E}">
        <p14:creationId xmlns:p14="http://schemas.microsoft.com/office/powerpoint/2010/main" val="67462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DDB37A09-1050-4A12-BD40-163B01434B7F}" type="slidenum">
              <a:rPr lang="en-US" altLang="zh-CN" smtClean="0"/>
              <a:pPr>
                <a:defRPr/>
              </a:pPr>
              <a:t>‹#›</a:t>
            </a:fld>
            <a:endParaRPr lang="en-US" altLang="zh-CN"/>
          </a:p>
        </p:txBody>
      </p:sp>
    </p:spTree>
    <p:extLst>
      <p:ext uri="{BB962C8B-B14F-4D97-AF65-F5344CB8AC3E}">
        <p14:creationId xmlns:p14="http://schemas.microsoft.com/office/powerpoint/2010/main" val="228928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A664BE0B-CB07-4429-80F1-C2431559A06B}" type="slidenum">
              <a:rPr lang="en-US" altLang="zh-CN" smtClean="0"/>
              <a:pPr>
                <a:defRPr/>
              </a:pPr>
              <a:t>‹#›</a:t>
            </a:fld>
            <a:endParaRPr lang="en-US" altLang="zh-CN"/>
          </a:p>
        </p:txBody>
      </p:sp>
    </p:spTree>
    <p:extLst>
      <p:ext uri="{BB962C8B-B14F-4D97-AF65-F5344CB8AC3E}">
        <p14:creationId xmlns:p14="http://schemas.microsoft.com/office/powerpoint/2010/main" val="254289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A25C79D-7F34-409B-B64B-F145A71CC187}" type="slidenum">
              <a:rPr lang="en-US" altLang="zh-CN" smtClean="0"/>
              <a:pPr>
                <a:defRPr/>
              </a:pPr>
              <a:t>‹#›</a:t>
            </a:fld>
            <a:endParaRPr lang="en-US" altLang="zh-CN"/>
          </a:p>
        </p:txBody>
      </p:sp>
    </p:spTree>
    <p:extLst>
      <p:ext uri="{BB962C8B-B14F-4D97-AF65-F5344CB8AC3E}">
        <p14:creationId xmlns:p14="http://schemas.microsoft.com/office/powerpoint/2010/main" val="376525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0CC8B86-E75D-48B8-B774-A74DE8241FF2}" type="slidenum">
              <a:rPr lang="en-US" altLang="zh-CN" smtClean="0"/>
              <a:pPr>
                <a:defRPr/>
              </a:pPr>
              <a:t>‹#›</a:t>
            </a:fld>
            <a:endParaRPr lang="en-US" altLang="zh-CN"/>
          </a:p>
        </p:txBody>
      </p:sp>
    </p:spTree>
    <p:extLst>
      <p:ext uri="{BB962C8B-B14F-4D97-AF65-F5344CB8AC3E}">
        <p14:creationId xmlns:p14="http://schemas.microsoft.com/office/powerpoint/2010/main" val="371776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D8C9518-399B-45CD-A9B0-853B8231E71C}" type="slidenum">
              <a:rPr lang="en-US" altLang="zh-CN" smtClean="0"/>
              <a:pPr>
                <a:defRPr/>
              </a:pPr>
              <a:t>‹#›</a:t>
            </a:fld>
            <a:endParaRPr lang="en-US" altLang="zh-CN"/>
          </a:p>
        </p:txBody>
      </p:sp>
    </p:spTree>
    <p:extLst>
      <p:ext uri="{BB962C8B-B14F-4D97-AF65-F5344CB8AC3E}">
        <p14:creationId xmlns:p14="http://schemas.microsoft.com/office/powerpoint/2010/main" val="6053670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normAutofit fontScale="90000"/>
          </a:bodyPr>
          <a:lstStyle/>
          <a:p>
            <a:pPr eaLnBrk="1" hangingPunct="1">
              <a:defRPr/>
            </a:pPr>
            <a:r>
              <a:rPr lang="zh-CN" altLang="en-US" sz="4800" smtClean="0"/>
              <a:t>第二章 程序的数据描述（</a:t>
            </a:r>
            <a:r>
              <a:rPr lang="en-US" altLang="zh-CN" sz="4800" smtClean="0"/>
              <a:t>I</a:t>
            </a:r>
            <a:r>
              <a:rPr lang="zh-CN" altLang="en-US" sz="4800" smtClean="0"/>
              <a:t>）</a:t>
            </a:r>
            <a:r>
              <a:rPr lang="zh-CN" altLang="en-US" sz="4400" smtClean="0">
                <a:solidFill>
                  <a:srgbClr val="FF9900"/>
                </a:solidFill>
              </a:rPr>
              <a:t>－－基本数据类型与表达式</a:t>
            </a:r>
          </a:p>
        </p:txBody>
      </p:sp>
      <p:sp>
        <p:nvSpPr>
          <p:cNvPr id="96259"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实数类型</a:t>
            </a:r>
          </a:p>
        </p:txBody>
      </p:sp>
      <p:sp>
        <p:nvSpPr>
          <p:cNvPr id="14339" name="Rectangle 3"/>
          <p:cNvSpPr>
            <a:spLocks noGrp="1" noChangeArrowheads="1"/>
          </p:cNvSpPr>
          <p:nvPr>
            <p:ph idx="1"/>
          </p:nvPr>
        </p:nvSpPr>
        <p:spPr>
          <a:xfrm>
            <a:off x="215900" y="1412875"/>
            <a:ext cx="8748713" cy="5300663"/>
          </a:xfrm>
        </p:spPr>
        <p:txBody>
          <a:bodyPr>
            <a:normAutofit fontScale="92500" lnSpcReduction="20000"/>
          </a:bodyPr>
          <a:lstStyle/>
          <a:p>
            <a:pPr marL="354013" indent="-354013" eaLnBrk="1" hangingPunct="1">
              <a:defRPr/>
            </a:pPr>
            <a:r>
              <a:rPr lang="zh-CN" altLang="en-US" dirty="0" smtClean="0"/>
              <a:t>实数类型又称浮点型，它用于描述通常的</a:t>
            </a:r>
            <a:r>
              <a:rPr lang="zh-CN" altLang="en-US" dirty="0" smtClean="0">
                <a:solidFill>
                  <a:schemeClr val="folHlink"/>
                </a:solidFill>
              </a:rPr>
              <a:t>实数</a:t>
            </a:r>
            <a:r>
              <a:rPr lang="zh-CN" altLang="en-US" dirty="0" smtClean="0"/>
              <a:t>。在计算机内部，实数一般用</a:t>
            </a:r>
            <a:r>
              <a:rPr lang="en-US" altLang="zh-CN" dirty="0" smtClean="0"/>
              <a:t>IEEE 754</a:t>
            </a:r>
            <a:r>
              <a:rPr lang="zh-CN" altLang="en-US" dirty="0" smtClean="0"/>
              <a:t>格式表示。包括：</a:t>
            </a:r>
          </a:p>
          <a:p>
            <a:pPr marL="1076325" lvl="1" indent="-276225" eaLnBrk="1" hangingPunct="1">
              <a:defRPr/>
            </a:pPr>
            <a:r>
              <a:rPr lang="zh-CN" altLang="en-US" dirty="0" smtClean="0"/>
              <a:t> </a:t>
            </a:r>
            <a:r>
              <a:rPr lang="en-US" altLang="zh-CN" dirty="0" smtClean="0"/>
              <a:t>float </a:t>
            </a:r>
            <a:r>
              <a:rPr lang="zh-CN" altLang="en-US" dirty="0" smtClean="0"/>
              <a:t>（单精度型）</a:t>
            </a:r>
          </a:p>
          <a:p>
            <a:pPr marL="1076325" lvl="1" indent="-276225" eaLnBrk="1" hangingPunct="1">
              <a:defRPr/>
            </a:pPr>
            <a:r>
              <a:rPr lang="zh-CN" altLang="en-US" dirty="0" smtClean="0"/>
              <a:t> </a:t>
            </a:r>
            <a:r>
              <a:rPr lang="en-US" altLang="zh-CN" dirty="0" smtClean="0"/>
              <a:t>double </a:t>
            </a:r>
            <a:r>
              <a:rPr lang="zh-CN" altLang="en-US" dirty="0" smtClean="0"/>
              <a:t>（双精度型）</a:t>
            </a:r>
          </a:p>
          <a:p>
            <a:pPr marL="1076325" lvl="1" indent="-276225" eaLnBrk="1" hangingPunct="1">
              <a:defRPr/>
            </a:pPr>
            <a:r>
              <a:rPr lang="zh-CN" altLang="en-US" dirty="0" smtClean="0"/>
              <a:t> </a:t>
            </a:r>
            <a:r>
              <a:rPr lang="en-US" altLang="zh-CN" dirty="0" smtClean="0"/>
              <a:t>long double</a:t>
            </a:r>
            <a:r>
              <a:rPr lang="zh-CN" altLang="en-US" dirty="0" smtClean="0"/>
              <a:t>（长双精度型）</a:t>
            </a:r>
          </a:p>
          <a:p>
            <a:pPr marL="354013" indent="-354013" eaLnBrk="1" hangingPunct="1">
              <a:defRPr/>
            </a:pPr>
            <a:r>
              <a:rPr lang="zh-CN" altLang="en-US" dirty="0" smtClean="0"/>
              <a:t>一般情况下</a:t>
            </a:r>
          </a:p>
          <a:p>
            <a:pPr marL="354013" indent="-354013" eaLnBrk="1" hangingPunct="1">
              <a:buFont typeface="Wingdings" pitchFamily="2" charset="2"/>
              <a:buNone/>
              <a:defRPr/>
            </a:pPr>
            <a:r>
              <a:rPr lang="zh-CN" altLang="en-US" sz="2400" dirty="0" smtClean="0">
                <a:solidFill>
                  <a:schemeClr val="tx2"/>
                </a:solidFill>
              </a:rPr>
              <a:t>	</a:t>
            </a:r>
            <a:r>
              <a:rPr lang="zh-CN" altLang="en-US" sz="2400" dirty="0" smtClean="0">
                <a:latin typeface="Arial"/>
              </a:rPr>
              <a:t>“</a:t>
            </a:r>
            <a:r>
              <a:rPr lang="en-US" altLang="zh-CN" sz="2400" dirty="0" smtClean="0"/>
              <a:t>float</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double</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long double</a:t>
            </a:r>
            <a:r>
              <a:rPr lang="en-US" altLang="zh-CN" sz="2400" dirty="0" smtClean="0">
                <a:latin typeface="Arial"/>
              </a:rPr>
              <a:t>”</a:t>
            </a:r>
            <a:r>
              <a:rPr lang="zh-CN" altLang="en-US" sz="2400" dirty="0" smtClean="0"/>
              <a:t>的范围</a:t>
            </a:r>
          </a:p>
          <a:p>
            <a:pPr marL="1076325" lvl="1" indent="-276225" eaLnBrk="1" hangingPunct="1">
              <a:defRPr/>
            </a:pPr>
            <a:r>
              <a:rPr lang="en-US" altLang="zh-CN" dirty="0" smtClean="0"/>
              <a:t>float</a:t>
            </a:r>
            <a:r>
              <a:rPr lang="zh-CN" altLang="en-US" dirty="0" smtClean="0"/>
              <a:t>占</a:t>
            </a:r>
            <a:r>
              <a:rPr lang="en-US" altLang="zh-CN" dirty="0" smtClean="0"/>
              <a:t>4</a:t>
            </a:r>
            <a:r>
              <a:rPr lang="zh-CN" altLang="en-US" dirty="0" smtClean="0"/>
              <a:t>个字节（</a:t>
            </a:r>
            <a:r>
              <a:rPr lang="en-US" altLang="zh-CN" sz="2200" dirty="0" smtClean="0"/>
              <a:t>-3.402823466×10</a:t>
            </a:r>
            <a:r>
              <a:rPr lang="en-US" altLang="zh-CN" sz="2200" baseline="30000" dirty="0" smtClean="0"/>
              <a:t>38</a:t>
            </a:r>
            <a:r>
              <a:rPr lang="zh-CN" altLang="en-US" sz="2200" dirty="0" smtClean="0"/>
              <a:t>～</a:t>
            </a:r>
            <a:r>
              <a:rPr lang="en-US" altLang="zh-CN" sz="2200" dirty="0" smtClean="0"/>
              <a:t>3.402823466×10</a:t>
            </a:r>
            <a:r>
              <a:rPr lang="en-US" altLang="zh-CN" sz="2200" baseline="30000" dirty="0" smtClean="0"/>
              <a:t>38</a:t>
            </a:r>
            <a:r>
              <a:rPr lang="zh-CN" altLang="en-US" dirty="0" smtClean="0"/>
              <a:t>）</a:t>
            </a:r>
          </a:p>
          <a:p>
            <a:pPr marL="1076325" lvl="1" indent="-276225" eaLnBrk="1" hangingPunct="1">
              <a:defRPr/>
            </a:pPr>
            <a:r>
              <a:rPr lang="en-US" altLang="zh-CN" dirty="0" smtClean="0"/>
              <a:t>double</a:t>
            </a:r>
            <a:r>
              <a:rPr lang="zh-CN" altLang="en-US" dirty="0" smtClean="0"/>
              <a:t>占</a:t>
            </a:r>
            <a:r>
              <a:rPr lang="en-US" altLang="zh-CN" dirty="0" smtClean="0"/>
              <a:t>8</a:t>
            </a:r>
            <a:r>
              <a:rPr lang="zh-CN" altLang="en-US" dirty="0" smtClean="0"/>
              <a:t>个字节（</a:t>
            </a:r>
            <a:r>
              <a:rPr lang="en-US" altLang="zh-CN" sz="2200" dirty="0" smtClean="0"/>
              <a:t>-1.7976931348623158×10</a:t>
            </a:r>
            <a:r>
              <a:rPr lang="en-US" altLang="zh-CN" sz="2200" baseline="30000" dirty="0" smtClean="0"/>
              <a:t>308</a:t>
            </a:r>
            <a:r>
              <a:rPr lang="zh-CN" altLang="en-US" sz="2200" dirty="0" smtClean="0"/>
              <a:t>～</a:t>
            </a:r>
            <a:r>
              <a:rPr lang="en-US" altLang="zh-CN" sz="2200" dirty="0" smtClean="0"/>
              <a:t>1.7976931348623158×10</a:t>
            </a:r>
            <a:r>
              <a:rPr lang="en-US" altLang="zh-CN" sz="2200" baseline="30000" dirty="0" smtClean="0"/>
              <a:t>308</a:t>
            </a:r>
            <a:r>
              <a:rPr lang="zh-CN" altLang="en-US" dirty="0" smtClean="0"/>
              <a:t>）</a:t>
            </a:r>
          </a:p>
          <a:p>
            <a:pPr marL="1076325" lvl="1" indent="-276225" eaLnBrk="1" hangingPunct="1">
              <a:defRPr/>
            </a:pPr>
            <a:r>
              <a:rPr lang="en-US" altLang="zh-CN" dirty="0" smtClean="0"/>
              <a:t>long double</a:t>
            </a:r>
            <a:r>
              <a:rPr lang="zh-CN" altLang="en-US" dirty="0" smtClean="0"/>
              <a:t>占</a:t>
            </a:r>
            <a:r>
              <a:rPr lang="en-US" altLang="zh-CN" dirty="0" smtClean="0"/>
              <a:t>8</a:t>
            </a:r>
            <a:r>
              <a:rPr lang="zh-CN" altLang="en-US" dirty="0" smtClean="0"/>
              <a:t>个或</a:t>
            </a:r>
            <a:r>
              <a:rPr lang="en-US" altLang="zh-CN" dirty="0" smtClean="0"/>
              <a:t>10</a:t>
            </a:r>
            <a:r>
              <a:rPr lang="zh-CN" altLang="en-US" dirty="0" smtClean="0"/>
              <a:t>个字节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字符类型</a:t>
            </a:r>
          </a:p>
        </p:txBody>
      </p:sp>
      <p:sp>
        <p:nvSpPr>
          <p:cNvPr id="15363" name="Rectangle 3"/>
          <p:cNvSpPr>
            <a:spLocks noGrp="1" noChangeArrowheads="1"/>
          </p:cNvSpPr>
          <p:nvPr>
            <p:ph idx="1"/>
          </p:nvPr>
        </p:nvSpPr>
        <p:spPr>
          <a:xfrm>
            <a:off x="287338" y="1341438"/>
            <a:ext cx="8532812" cy="5445125"/>
          </a:xfrm>
        </p:spPr>
        <p:txBody>
          <a:bodyPr/>
          <a:lstStyle/>
          <a:p>
            <a:pPr marL="533400" indent="-533400" eaLnBrk="1" hangingPunct="1">
              <a:defRPr/>
            </a:pPr>
            <a:r>
              <a:rPr lang="zh-CN" altLang="en-US" smtClean="0"/>
              <a:t>字符类型用于描述文字类型数据中的一个</a:t>
            </a:r>
            <a:r>
              <a:rPr lang="zh-CN" altLang="en-US" smtClean="0">
                <a:solidFill>
                  <a:schemeClr val="folHlink"/>
                </a:solidFill>
              </a:rPr>
              <a:t>字符</a:t>
            </a:r>
            <a:r>
              <a:rPr lang="zh-CN" altLang="en-US" smtClean="0"/>
              <a:t>。</a:t>
            </a:r>
          </a:p>
          <a:p>
            <a:pPr marL="533400" indent="-533400" eaLnBrk="1" hangingPunct="1">
              <a:defRPr/>
            </a:pPr>
            <a:r>
              <a:rPr lang="zh-CN" altLang="en-US" smtClean="0"/>
              <a:t>字符在计算机中存储的是它的</a:t>
            </a:r>
            <a:r>
              <a:rPr lang="zh-CN" altLang="en-US" smtClean="0">
                <a:solidFill>
                  <a:schemeClr val="folHlink"/>
                </a:solidFill>
              </a:rPr>
              <a:t>编码</a:t>
            </a:r>
            <a:r>
              <a:rPr lang="zh-CN" altLang="en-US" smtClean="0"/>
              <a:t>。</a:t>
            </a:r>
          </a:p>
          <a:p>
            <a:pPr marL="1076325" lvl="1" indent="-276225" eaLnBrk="1" hangingPunct="1">
              <a:defRPr/>
            </a:pPr>
            <a:r>
              <a:rPr lang="en-US" altLang="zh-CN" smtClean="0"/>
              <a:t>char</a:t>
            </a:r>
            <a:r>
              <a:rPr lang="zh-CN" altLang="en-US" smtClean="0"/>
              <a:t>：表示单子节编码的字符。</a:t>
            </a:r>
          </a:p>
          <a:p>
            <a:pPr marL="1076325" lvl="1" indent="-276225" eaLnBrk="1" hangingPunct="1">
              <a:defRPr/>
            </a:pPr>
            <a:r>
              <a:rPr lang="en-US" altLang="zh-CN" smtClean="0"/>
              <a:t>wchar_t</a:t>
            </a:r>
            <a:r>
              <a:rPr lang="zh-CN" altLang="en-US" smtClean="0"/>
              <a:t>：表示多字节编码的字符。</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85725"/>
            <a:ext cx="7772400" cy="895350"/>
          </a:xfrm>
        </p:spPr>
        <p:txBody>
          <a:bodyPr/>
          <a:lstStyle/>
          <a:p>
            <a:pPr eaLnBrk="1" hangingPunct="1">
              <a:defRPr/>
            </a:pPr>
            <a:r>
              <a:rPr lang="zh-CN" altLang="en-US" sz="4000" smtClean="0"/>
              <a:t>常用的字符集及其编码</a:t>
            </a:r>
          </a:p>
        </p:txBody>
      </p:sp>
      <p:sp>
        <p:nvSpPr>
          <p:cNvPr id="23555" name="Rectangle 3"/>
          <p:cNvSpPr>
            <a:spLocks noGrp="1" noChangeArrowheads="1"/>
          </p:cNvSpPr>
          <p:nvPr>
            <p:ph idx="1"/>
          </p:nvPr>
        </p:nvSpPr>
        <p:spPr>
          <a:xfrm>
            <a:off x="250825" y="1484313"/>
            <a:ext cx="8675688" cy="5113337"/>
          </a:xfrm>
        </p:spPr>
        <p:txBody>
          <a:bodyPr/>
          <a:lstStyle/>
          <a:p>
            <a:pPr marL="354013" indent="-354013" eaLnBrk="1" hangingPunct="1">
              <a:defRPr/>
            </a:pPr>
            <a:r>
              <a:rPr lang="en-US" altLang="zh-CN" smtClean="0"/>
              <a:t> ASCII</a:t>
            </a:r>
            <a:r>
              <a:rPr lang="zh-CN" altLang="en-US" smtClean="0"/>
              <a:t>字符集</a:t>
            </a:r>
          </a:p>
          <a:p>
            <a:pPr marL="1333500" lvl="1" indent="-533400" eaLnBrk="1" hangingPunct="1">
              <a:defRPr/>
            </a:pPr>
            <a:r>
              <a:rPr lang="zh-CN" altLang="en-US" smtClean="0"/>
              <a:t>一个字节编码，最多表示</a:t>
            </a:r>
            <a:r>
              <a:rPr lang="en-US" altLang="zh-CN" smtClean="0"/>
              <a:t>256</a:t>
            </a:r>
            <a:r>
              <a:rPr lang="zh-CN" altLang="en-US" smtClean="0"/>
              <a:t>个字符</a:t>
            </a:r>
          </a:p>
          <a:p>
            <a:pPr marL="1333500" lvl="1" indent="-533400" eaLnBrk="1" hangingPunct="1">
              <a:defRPr/>
            </a:pPr>
            <a:r>
              <a:rPr lang="en-US" altLang="zh-CN" smtClean="0"/>
              <a:t>10</a:t>
            </a:r>
            <a:r>
              <a:rPr lang="zh-CN" altLang="en-US" smtClean="0"/>
              <a:t>个数字</a:t>
            </a:r>
          </a:p>
          <a:p>
            <a:pPr marL="1333500" lvl="1" indent="-533400" eaLnBrk="1" hangingPunct="1">
              <a:defRPr/>
            </a:pPr>
            <a:r>
              <a:rPr lang="en-US" altLang="zh-CN" smtClean="0"/>
              <a:t>52</a:t>
            </a:r>
            <a:r>
              <a:rPr lang="zh-CN" altLang="en-US" smtClean="0"/>
              <a:t>个英文字母（包括大、小写）</a:t>
            </a:r>
          </a:p>
          <a:p>
            <a:pPr marL="1333500" lvl="1" indent="-533400" eaLnBrk="1" hangingPunct="1">
              <a:defRPr/>
            </a:pPr>
            <a:r>
              <a:rPr lang="zh-CN" altLang="en-US" smtClean="0"/>
              <a:t>其它一些常用符号（如标点符号、数学运算符等） </a:t>
            </a:r>
          </a:p>
          <a:p>
            <a:pPr marL="1333500" lvl="1" indent="-533400" eaLnBrk="1" hangingPunct="1">
              <a:defRPr/>
            </a:pPr>
            <a:r>
              <a:rPr lang="en-US" altLang="zh-CN" smtClean="0"/>
              <a:t>0~9</a:t>
            </a:r>
            <a:r>
              <a:rPr lang="zh-CN" altLang="en-US" smtClean="0"/>
              <a:t>十个数字、</a:t>
            </a:r>
            <a:r>
              <a:rPr lang="en-US" altLang="zh-CN" smtClean="0"/>
              <a:t>26</a:t>
            </a:r>
            <a:r>
              <a:rPr lang="zh-CN" altLang="en-US" smtClean="0"/>
              <a:t>个大写英文字母以及</a:t>
            </a:r>
            <a:r>
              <a:rPr lang="en-US" altLang="zh-CN" smtClean="0"/>
              <a:t>26</a:t>
            </a:r>
            <a:r>
              <a:rPr lang="zh-CN" altLang="en-US" smtClean="0"/>
              <a:t>个小写英文字母的编码各自是连续的 </a:t>
            </a:r>
          </a:p>
          <a:p>
            <a:pPr marL="1333500" lvl="1" indent="-533400" eaLnBrk="1" hangingPunct="1">
              <a:defRPr/>
            </a:pPr>
            <a:r>
              <a:rPr lang="zh-CN" altLang="en-US" smtClean="0"/>
              <a:t>用</a:t>
            </a:r>
            <a:r>
              <a:rPr lang="en-US" altLang="zh-CN" smtClean="0"/>
              <a:t>char</a:t>
            </a:r>
            <a:r>
              <a:rPr lang="zh-CN" altLang="en-US" smtClean="0"/>
              <a:t>类型描述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0"/>
            <a:ext cx="7772400" cy="895350"/>
          </a:xfrm>
        </p:spPr>
        <p:txBody>
          <a:bodyPr/>
          <a:lstStyle/>
          <a:p>
            <a:pPr eaLnBrk="1" hangingPunct="1">
              <a:defRPr/>
            </a:pPr>
            <a:r>
              <a:rPr lang="zh-CN" altLang="en-US" sz="4000" smtClean="0"/>
              <a:t>常用的字符集及其编码（续）</a:t>
            </a:r>
          </a:p>
        </p:txBody>
      </p:sp>
      <p:sp>
        <p:nvSpPr>
          <p:cNvPr id="24579" name="Rectangle 3"/>
          <p:cNvSpPr>
            <a:spLocks noGrp="1" noChangeArrowheads="1"/>
          </p:cNvSpPr>
          <p:nvPr>
            <p:ph idx="1"/>
          </p:nvPr>
        </p:nvSpPr>
        <p:spPr>
          <a:xfrm>
            <a:off x="250825" y="1125538"/>
            <a:ext cx="8748713" cy="5732462"/>
          </a:xfrm>
        </p:spPr>
        <p:txBody>
          <a:bodyPr/>
          <a:lstStyle/>
          <a:p>
            <a:pPr marL="0" indent="0" eaLnBrk="1" hangingPunct="1">
              <a:lnSpc>
                <a:spcPct val="90000"/>
              </a:lnSpc>
              <a:defRPr/>
            </a:pPr>
            <a:r>
              <a:rPr lang="en-US" altLang="zh-CN" sz="2800" smtClean="0"/>
              <a:t> Unicode</a:t>
            </a:r>
            <a:r>
              <a:rPr lang="zh-CN" altLang="en-US" sz="2800" smtClean="0"/>
              <a:t>（国际通用字符集）</a:t>
            </a:r>
          </a:p>
          <a:p>
            <a:pPr marL="1333500" lvl="1" indent="-533400" eaLnBrk="1" hangingPunct="1">
              <a:lnSpc>
                <a:spcPct val="90000"/>
              </a:lnSpc>
              <a:defRPr/>
            </a:pPr>
            <a:r>
              <a:rPr lang="en-US" altLang="zh-CN" sz="2400" smtClean="0"/>
              <a:t>2</a:t>
            </a:r>
            <a:r>
              <a:rPr lang="zh-CN" altLang="en-US" sz="2400" smtClean="0"/>
              <a:t>～</a:t>
            </a:r>
            <a:r>
              <a:rPr lang="en-US" altLang="zh-CN" sz="2400" smtClean="0"/>
              <a:t>4</a:t>
            </a:r>
            <a:r>
              <a:rPr lang="zh-CN" altLang="en-US" sz="2400" smtClean="0"/>
              <a:t>个字节</a:t>
            </a:r>
          </a:p>
          <a:p>
            <a:pPr marL="1333500" lvl="1" indent="-533400" eaLnBrk="1" hangingPunct="1">
              <a:lnSpc>
                <a:spcPct val="90000"/>
              </a:lnSpc>
              <a:defRPr/>
            </a:pPr>
            <a:r>
              <a:rPr lang="zh-CN" altLang="en-US" sz="2400" smtClean="0"/>
              <a:t>可用于大部分语言中的字符</a:t>
            </a:r>
          </a:p>
          <a:p>
            <a:pPr marL="1333500" lvl="1" indent="-533400" eaLnBrk="1" hangingPunct="1">
              <a:lnSpc>
                <a:spcPct val="90000"/>
              </a:lnSpc>
              <a:defRPr/>
            </a:pPr>
            <a:r>
              <a:rPr lang="zh-CN" altLang="en-US" sz="2400" smtClean="0"/>
              <a:t>用</a:t>
            </a:r>
            <a:r>
              <a:rPr lang="en-US" altLang="zh-CN" sz="2400" smtClean="0"/>
              <a:t>wchar_t</a:t>
            </a:r>
            <a:r>
              <a:rPr lang="zh-CN" altLang="en-US" sz="2400" smtClean="0"/>
              <a:t>描述</a:t>
            </a:r>
          </a:p>
          <a:p>
            <a:pPr marL="0" indent="0" eaLnBrk="1" hangingPunct="1">
              <a:lnSpc>
                <a:spcPct val="90000"/>
              </a:lnSpc>
              <a:defRPr/>
            </a:pPr>
            <a:r>
              <a:rPr lang="zh-CN" altLang="en-US" sz="2800" smtClean="0"/>
              <a:t> </a:t>
            </a:r>
            <a:r>
              <a:rPr lang="en-US" altLang="zh-CN" sz="2800" smtClean="0"/>
              <a:t>GB2312</a:t>
            </a:r>
            <a:r>
              <a:rPr lang="zh-CN" altLang="en-US" sz="2800" smtClean="0"/>
              <a:t>（简体中文）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Big5</a:t>
            </a:r>
            <a:r>
              <a:rPr lang="zh-CN" altLang="en-US" sz="2800" smtClean="0"/>
              <a:t>（繁体中文）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Shift-JIS</a:t>
            </a:r>
            <a:r>
              <a:rPr lang="zh-CN" altLang="en-US" sz="2800" smtClean="0"/>
              <a:t>（日文）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57200" y="404813"/>
            <a:ext cx="8229600" cy="5976937"/>
          </a:xfrm>
        </p:spPr>
        <p:txBody>
          <a:bodyPr/>
          <a:lstStyle/>
          <a:p>
            <a:pPr eaLnBrk="1" hangingPunct="1">
              <a:lnSpc>
                <a:spcPct val="110000"/>
              </a:lnSpc>
              <a:defRPr/>
            </a:pPr>
            <a:r>
              <a:rPr lang="zh-CN" altLang="en-US" dirty="0" smtClean="0"/>
              <a:t>由于</a:t>
            </a:r>
            <a:r>
              <a:rPr lang="en-US" altLang="zh-CN" dirty="0" smtClean="0"/>
              <a:t>char</a:t>
            </a:r>
            <a:r>
              <a:rPr lang="zh-CN" altLang="en-US" dirty="0" smtClean="0"/>
              <a:t>类型的数据存储的是字符编码，而编码可以看成整型数，因此，</a:t>
            </a:r>
            <a:r>
              <a:rPr lang="en-US" altLang="zh-CN" dirty="0" smtClean="0"/>
              <a:t>C++</a:t>
            </a:r>
            <a:r>
              <a:rPr lang="zh-CN" altLang="en-US" dirty="0" smtClean="0"/>
              <a:t>允许把</a:t>
            </a:r>
            <a:r>
              <a:rPr lang="en-US" altLang="zh-CN" dirty="0" smtClean="0"/>
              <a:t>char</a:t>
            </a:r>
            <a:r>
              <a:rPr lang="zh-CN" altLang="en-US" dirty="0" smtClean="0"/>
              <a:t>类型数据当作比</a:t>
            </a:r>
            <a:r>
              <a:rPr lang="en-US" altLang="zh-CN" dirty="0" smtClean="0"/>
              <a:t>short </a:t>
            </a:r>
            <a:r>
              <a:rPr lang="en-US" altLang="zh-CN" dirty="0" err="1" smtClean="0"/>
              <a:t>int</a:t>
            </a:r>
            <a:r>
              <a:rPr lang="zh-CN" altLang="en-US" dirty="0" smtClean="0"/>
              <a:t>类型表示范围更小的整数类型数据来看待。</a:t>
            </a:r>
          </a:p>
          <a:p>
            <a:pPr eaLnBrk="1" hangingPunct="1">
              <a:lnSpc>
                <a:spcPct val="110000"/>
              </a:lnSpc>
              <a:defRPr/>
            </a:pPr>
            <a:r>
              <a:rPr lang="zh-CN" altLang="en-US" dirty="0" smtClean="0"/>
              <a:t>为了能对</a:t>
            </a:r>
            <a:r>
              <a:rPr lang="en-US" altLang="zh-CN" dirty="0" smtClean="0"/>
              <a:t>char</a:t>
            </a:r>
            <a:r>
              <a:rPr lang="zh-CN" altLang="en-US" dirty="0" smtClean="0"/>
              <a:t>类型数据进行算术运算，</a:t>
            </a:r>
            <a:r>
              <a:rPr lang="en-US" altLang="zh-CN" dirty="0" smtClean="0"/>
              <a:t>C++</a:t>
            </a:r>
            <a:r>
              <a:rPr lang="zh-CN" altLang="en-US" dirty="0" smtClean="0"/>
              <a:t>提供了：</a:t>
            </a:r>
          </a:p>
          <a:p>
            <a:pPr lvl="1" eaLnBrk="1" hangingPunct="1">
              <a:defRPr/>
            </a:pPr>
            <a:r>
              <a:rPr lang="en-US" altLang="zh-CN" dirty="0" smtClean="0"/>
              <a:t>signed char</a:t>
            </a:r>
            <a:r>
              <a:rPr lang="zh-CN" altLang="en-US" dirty="0" smtClean="0"/>
              <a:t>，把字符编码看成有符号整数。</a:t>
            </a:r>
          </a:p>
          <a:p>
            <a:pPr lvl="1" eaLnBrk="1" hangingPunct="1">
              <a:defRPr/>
            </a:pPr>
            <a:r>
              <a:rPr lang="en-US" altLang="zh-CN" dirty="0" smtClean="0"/>
              <a:t>unsigned char</a:t>
            </a:r>
            <a:r>
              <a:rPr lang="zh-CN" altLang="en-US" dirty="0" smtClean="0"/>
              <a:t>，把字符编码看成无符号整数。 </a:t>
            </a:r>
          </a:p>
          <a:p>
            <a:pPr lvl="1" eaLnBrk="1" hangingPunct="1">
              <a:defRPr/>
            </a:pPr>
            <a:r>
              <a:rPr lang="en-US" altLang="zh-CN" dirty="0" smtClean="0"/>
              <a:t>char</a:t>
            </a:r>
            <a:r>
              <a:rPr lang="zh-CN" altLang="en-US" dirty="0" smtClean="0"/>
              <a:t>可以看成：</a:t>
            </a:r>
            <a:r>
              <a:rPr lang="en-US" altLang="zh-CN" dirty="0" smtClean="0"/>
              <a:t>signed char</a:t>
            </a:r>
            <a:r>
              <a:rPr lang="zh-CN" altLang="en-US" dirty="0" smtClean="0"/>
              <a:t>或</a:t>
            </a:r>
            <a:r>
              <a:rPr lang="en-US" altLang="zh-CN" dirty="0" smtClean="0"/>
              <a:t>unsigned char</a:t>
            </a:r>
            <a:r>
              <a:rPr lang="zh-CN" altLang="en-US" dirty="0" smtClean="0"/>
              <a:t>，由具体的实现（编译程序）决定。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逻辑类型</a:t>
            </a:r>
          </a:p>
        </p:txBody>
      </p:sp>
      <p:sp>
        <p:nvSpPr>
          <p:cNvPr id="25603" name="Rectangle 3"/>
          <p:cNvSpPr>
            <a:spLocks noGrp="1" noChangeArrowheads="1"/>
          </p:cNvSpPr>
          <p:nvPr>
            <p:ph idx="1"/>
          </p:nvPr>
        </p:nvSpPr>
        <p:spPr>
          <a:xfrm>
            <a:off x="250825" y="1125538"/>
            <a:ext cx="8748713" cy="5732462"/>
          </a:xfrm>
        </p:spPr>
        <p:txBody>
          <a:bodyPr/>
          <a:lstStyle/>
          <a:p>
            <a:pPr marL="357188" indent="-357188" eaLnBrk="1" hangingPunct="1">
              <a:defRPr/>
            </a:pPr>
            <a:r>
              <a:rPr lang="zh-CN" altLang="en-US" smtClean="0"/>
              <a:t>逻辑类型用于描述</a:t>
            </a:r>
            <a:r>
              <a:rPr lang="zh-CN" altLang="en-US" smtClean="0">
                <a:latin typeface="Arial"/>
              </a:rPr>
              <a:t>“</a:t>
            </a:r>
            <a:r>
              <a:rPr lang="zh-CN" altLang="en-US" smtClean="0">
                <a:solidFill>
                  <a:schemeClr val="folHlink"/>
                </a:solidFill>
              </a:rPr>
              <a:t>真</a:t>
            </a:r>
            <a:r>
              <a:rPr lang="zh-CN" altLang="en-US" smtClean="0">
                <a:latin typeface="Arial"/>
              </a:rPr>
              <a:t>”</a:t>
            </a:r>
            <a:r>
              <a:rPr lang="zh-CN" altLang="en-US" smtClean="0"/>
              <a:t>和</a:t>
            </a:r>
            <a:r>
              <a:rPr lang="zh-CN" altLang="en-US" smtClean="0">
                <a:latin typeface="Arial"/>
              </a:rPr>
              <a:t>“</a:t>
            </a:r>
            <a:r>
              <a:rPr lang="zh-CN" altLang="en-US" smtClean="0">
                <a:solidFill>
                  <a:schemeClr val="folHlink"/>
                </a:solidFill>
              </a:rPr>
              <a:t>假</a:t>
            </a:r>
            <a:r>
              <a:rPr lang="zh-CN" altLang="en-US" smtClean="0">
                <a:latin typeface="Arial"/>
              </a:rPr>
              <a:t>”</a:t>
            </a:r>
            <a:r>
              <a:rPr lang="zh-CN" altLang="en-US" smtClean="0"/>
              <a:t>这样的</a:t>
            </a:r>
            <a:r>
              <a:rPr lang="zh-CN" altLang="en-US" smtClean="0">
                <a:solidFill>
                  <a:schemeClr val="folHlink"/>
                </a:solidFill>
              </a:rPr>
              <a:t>逻辑值</a:t>
            </a:r>
            <a:r>
              <a:rPr lang="zh-CN" altLang="en-US" smtClean="0"/>
              <a:t>，分别表示条件的满足和不满足。</a:t>
            </a:r>
          </a:p>
          <a:p>
            <a:pPr marL="357188" indent="-357188" eaLnBrk="1" hangingPunct="1">
              <a:defRPr/>
            </a:pPr>
            <a:r>
              <a:rPr lang="zh-CN" altLang="en-US" smtClean="0"/>
              <a:t>在</a:t>
            </a:r>
            <a:r>
              <a:rPr lang="en-US" altLang="zh-CN" smtClean="0"/>
              <a:t>C++</a:t>
            </a:r>
            <a:r>
              <a:rPr lang="zh-CN" altLang="en-US" smtClean="0"/>
              <a:t>中，逻辑类型用</a:t>
            </a:r>
            <a:r>
              <a:rPr lang="en-US" altLang="zh-CN" smtClean="0">
                <a:solidFill>
                  <a:schemeClr val="folHlink"/>
                </a:solidFill>
              </a:rPr>
              <a:t>bool</a:t>
            </a:r>
            <a:r>
              <a:rPr lang="zh-CN" altLang="en-US" smtClean="0"/>
              <a:t>表示，它的值只有两个：</a:t>
            </a:r>
            <a:r>
              <a:rPr lang="en-US" altLang="zh-CN" smtClean="0">
                <a:solidFill>
                  <a:schemeClr val="folHlink"/>
                </a:solidFill>
              </a:rPr>
              <a:t>true</a:t>
            </a:r>
            <a:r>
              <a:rPr lang="zh-CN" altLang="en-US" smtClean="0"/>
              <a:t>和</a:t>
            </a:r>
            <a:r>
              <a:rPr lang="en-US" altLang="zh-CN" smtClean="0">
                <a:solidFill>
                  <a:schemeClr val="folHlink"/>
                </a:solidFill>
              </a:rPr>
              <a:t>false</a:t>
            </a:r>
            <a:r>
              <a:rPr lang="zh-CN" altLang="en-US" smtClean="0"/>
              <a:t>，分别对应</a:t>
            </a:r>
            <a:r>
              <a:rPr lang="zh-CN" altLang="en-US" smtClean="0">
                <a:latin typeface="Arial"/>
              </a:rPr>
              <a:t>“</a:t>
            </a:r>
            <a:r>
              <a:rPr lang="zh-CN" altLang="en-US" smtClean="0"/>
              <a:t>真</a:t>
            </a:r>
            <a:r>
              <a:rPr lang="zh-CN" altLang="en-US" smtClean="0">
                <a:latin typeface="Arial"/>
              </a:rPr>
              <a:t>”</a:t>
            </a:r>
            <a:r>
              <a:rPr lang="zh-CN" altLang="en-US" smtClean="0"/>
              <a:t>和</a:t>
            </a:r>
            <a:r>
              <a:rPr lang="zh-CN" altLang="en-US" smtClean="0">
                <a:latin typeface="Arial"/>
              </a:rPr>
              <a:t>“</a:t>
            </a:r>
            <a:r>
              <a:rPr lang="zh-CN" altLang="en-US" smtClean="0"/>
              <a:t>假</a:t>
            </a:r>
            <a:r>
              <a:rPr lang="zh-CN" altLang="en-US" smtClean="0">
                <a:latin typeface="Arial"/>
              </a:rPr>
              <a:t>”</a:t>
            </a:r>
            <a:r>
              <a:rPr lang="zh-CN" altLang="en-US" smtClean="0"/>
              <a:t>。</a:t>
            </a:r>
          </a:p>
          <a:p>
            <a:pPr marL="357188" indent="-357188" eaLnBrk="1" hangingPunct="1">
              <a:defRPr/>
            </a:pPr>
            <a:r>
              <a:rPr lang="zh-CN" altLang="en-US" smtClean="0"/>
              <a:t>逻辑值也可以参加算术运算：</a:t>
            </a:r>
          </a:p>
          <a:p>
            <a:pPr marL="1257300" lvl="1" indent="-457200" eaLnBrk="1" hangingPunct="1">
              <a:defRPr/>
            </a:pPr>
            <a:r>
              <a:rPr lang="en-US" altLang="zh-CN" smtClean="0"/>
              <a:t>true</a:t>
            </a:r>
            <a:r>
              <a:rPr lang="zh-CN" altLang="en-US" smtClean="0"/>
              <a:t>对应</a:t>
            </a:r>
            <a:r>
              <a:rPr lang="en-US" altLang="zh-CN" smtClean="0"/>
              <a:t>1</a:t>
            </a:r>
            <a:r>
              <a:rPr lang="zh-CN" altLang="en-US" smtClean="0"/>
              <a:t>、</a:t>
            </a:r>
            <a:r>
              <a:rPr lang="en-US" altLang="zh-CN" smtClean="0"/>
              <a:t>false</a:t>
            </a:r>
            <a:r>
              <a:rPr lang="zh-CN" altLang="en-US" smtClean="0"/>
              <a:t>对应</a:t>
            </a:r>
            <a:r>
              <a:rPr lang="en-US" altLang="zh-CN" smtClean="0"/>
              <a:t>0</a:t>
            </a:r>
          </a:p>
          <a:p>
            <a:pPr marL="357188" indent="-357188" eaLnBrk="1" hangingPunct="1">
              <a:defRPr/>
            </a:pPr>
            <a:r>
              <a:rPr lang="zh-CN" altLang="en-US" smtClean="0"/>
              <a:t>其它类型的数据可以转换成逻辑型：</a:t>
            </a:r>
          </a:p>
          <a:p>
            <a:pPr marL="1257300" lvl="1" indent="-457200" eaLnBrk="1" hangingPunct="1">
              <a:defRPr/>
            </a:pPr>
            <a:r>
              <a:rPr lang="en-US" altLang="zh-CN" smtClean="0"/>
              <a:t>0 --&gt; false</a:t>
            </a:r>
          </a:p>
          <a:p>
            <a:pPr marL="1257300" lvl="1" indent="-457200" eaLnBrk="1" hangingPunct="1">
              <a:defRPr/>
            </a:pPr>
            <a:r>
              <a:rPr lang="zh-CN" altLang="en-US" smtClean="0"/>
              <a:t>非</a:t>
            </a:r>
            <a:r>
              <a:rPr lang="en-US" altLang="zh-CN" smtClean="0"/>
              <a:t>0 --&gt; true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空值类型</a:t>
            </a:r>
          </a:p>
        </p:txBody>
      </p:sp>
      <p:sp>
        <p:nvSpPr>
          <p:cNvPr id="26627" name="Rectangle 3"/>
          <p:cNvSpPr>
            <a:spLocks noGrp="1" noChangeArrowheads="1"/>
          </p:cNvSpPr>
          <p:nvPr>
            <p:ph idx="1"/>
          </p:nvPr>
        </p:nvSpPr>
        <p:spPr>
          <a:xfrm>
            <a:off x="250825" y="1700213"/>
            <a:ext cx="8532813" cy="4941887"/>
          </a:xfrm>
        </p:spPr>
        <p:txBody>
          <a:bodyPr/>
          <a:lstStyle/>
          <a:p>
            <a:pPr marL="357188" indent="-357188" eaLnBrk="1" hangingPunct="1">
              <a:defRPr/>
            </a:pPr>
            <a:r>
              <a:rPr lang="zh-CN" altLang="en-US" smtClean="0"/>
              <a:t>在</a:t>
            </a:r>
            <a:r>
              <a:rPr lang="en-US" altLang="zh-CN" smtClean="0"/>
              <a:t>C++</a:t>
            </a:r>
            <a:r>
              <a:rPr lang="zh-CN" altLang="en-US" smtClean="0"/>
              <a:t>中提供了一种值集为空的类型：空值型（</a:t>
            </a:r>
            <a:r>
              <a:rPr lang="en-US" altLang="zh-CN" smtClean="0"/>
              <a:t>void</a:t>
            </a:r>
            <a:r>
              <a:rPr lang="zh-CN" altLang="en-US" smtClean="0"/>
              <a:t>），用以表示：</a:t>
            </a:r>
          </a:p>
          <a:p>
            <a:pPr marL="1333500" lvl="1" indent="-533400" eaLnBrk="1" hangingPunct="1">
              <a:defRPr/>
            </a:pPr>
            <a:r>
              <a:rPr lang="zh-CN" altLang="en-US" smtClean="0"/>
              <a:t>没有返回值的函数的返回类型</a:t>
            </a:r>
          </a:p>
          <a:p>
            <a:pPr marL="1333500" lvl="1" indent="-533400" eaLnBrk="1" hangingPunct="1">
              <a:defRPr/>
            </a:pPr>
            <a:r>
              <a:rPr lang="zh-CN" altLang="en-US" smtClean="0"/>
              <a:t>通用指针类型（</a:t>
            </a:r>
            <a:r>
              <a:rPr lang="en-US" altLang="zh-CN" smtClean="0"/>
              <a:t>void *</a:t>
            </a:r>
            <a:r>
              <a:rPr lang="zh-CN" alt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0" y="0"/>
            <a:ext cx="9144000" cy="1557338"/>
          </a:xfrm>
        </p:spPr>
        <p:txBody>
          <a:bodyPr anchorCtr="0"/>
          <a:lstStyle/>
          <a:p>
            <a:pPr eaLnBrk="1" hangingPunct="1">
              <a:defRPr/>
            </a:pPr>
            <a:r>
              <a:rPr lang="zh-CN" altLang="en-US" smtClean="0"/>
              <a:t>整型（</a:t>
            </a:r>
            <a:r>
              <a:rPr lang="en-US" altLang="zh-CN" smtClean="0"/>
              <a:t>integral types</a:t>
            </a:r>
            <a:r>
              <a:rPr lang="zh-CN" altLang="en-US" smtClean="0"/>
              <a:t>）和</a:t>
            </a:r>
            <a:br>
              <a:rPr lang="zh-CN" altLang="en-US" smtClean="0"/>
            </a:br>
            <a:r>
              <a:rPr lang="zh-CN" altLang="en-US" smtClean="0"/>
              <a:t>算术类型（</a:t>
            </a:r>
            <a:r>
              <a:rPr lang="en-US" altLang="zh-CN" smtClean="0"/>
              <a:t>arithmetic types</a:t>
            </a:r>
            <a:r>
              <a:rPr lang="zh-CN" altLang="en-US" smtClean="0"/>
              <a:t>）</a:t>
            </a:r>
          </a:p>
        </p:txBody>
      </p:sp>
      <p:sp>
        <p:nvSpPr>
          <p:cNvPr id="27651" name="Rectangle 3"/>
          <p:cNvSpPr>
            <a:spLocks noGrp="1" noChangeArrowheads="1"/>
          </p:cNvSpPr>
          <p:nvPr>
            <p:ph idx="1"/>
          </p:nvPr>
        </p:nvSpPr>
        <p:spPr>
          <a:xfrm>
            <a:off x="217488" y="1773238"/>
            <a:ext cx="8675687" cy="4248150"/>
          </a:xfrm>
        </p:spPr>
        <p:txBody>
          <a:bodyPr/>
          <a:lstStyle/>
          <a:p>
            <a:pPr marL="442913" indent="-442913" eaLnBrk="1" hangingPunct="1">
              <a:defRPr/>
            </a:pPr>
            <a:r>
              <a:rPr lang="zh-CN" altLang="en-US" dirty="0" smtClean="0"/>
              <a:t>在</a:t>
            </a:r>
            <a:r>
              <a:rPr lang="en-US" altLang="zh-CN" dirty="0" smtClean="0"/>
              <a:t>C++</a:t>
            </a:r>
            <a:r>
              <a:rPr lang="zh-CN" altLang="en-US" dirty="0" smtClean="0"/>
              <a:t>中，常常</a:t>
            </a:r>
          </a:p>
          <a:p>
            <a:pPr marL="1333500" lvl="1" indent="-533400" eaLnBrk="1" hangingPunct="1">
              <a:defRPr/>
            </a:pPr>
            <a:r>
              <a:rPr lang="zh-CN" altLang="en-US" dirty="0" smtClean="0"/>
              <a:t>把各种</a:t>
            </a:r>
            <a:r>
              <a:rPr lang="en-US" altLang="zh-CN" dirty="0" err="1" smtClean="0"/>
              <a:t>int</a:t>
            </a:r>
            <a:r>
              <a:rPr lang="zh-CN" altLang="en-US" dirty="0" smtClean="0"/>
              <a:t>型、各种</a:t>
            </a:r>
            <a:r>
              <a:rPr lang="en-US" altLang="zh-CN" dirty="0" smtClean="0"/>
              <a:t>char</a:t>
            </a:r>
            <a:r>
              <a:rPr lang="zh-CN" altLang="en-US" dirty="0" smtClean="0"/>
              <a:t>型以及</a:t>
            </a:r>
            <a:r>
              <a:rPr lang="en-US" altLang="zh-CN" dirty="0" err="1" smtClean="0"/>
              <a:t>bool</a:t>
            </a:r>
            <a:r>
              <a:rPr lang="zh-CN" altLang="en-US" dirty="0" smtClean="0"/>
              <a:t>型统称为</a:t>
            </a:r>
            <a:r>
              <a:rPr lang="zh-CN" altLang="en-US" b="1" dirty="0" smtClean="0">
                <a:solidFill>
                  <a:schemeClr val="folHlink"/>
                </a:solidFill>
              </a:rPr>
              <a:t>整型</a:t>
            </a:r>
            <a:r>
              <a:rPr lang="zh-CN" altLang="en-US" dirty="0" smtClean="0"/>
              <a:t>（</a:t>
            </a:r>
            <a:r>
              <a:rPr lang="en-US" altLang="zh-CN" dirty="0" smtClean="0"/>
              <a:t>integral types</a:t>
            </a:r>
            <a:r>
              <a:rPr lang="zh-CN" altLang="en-US" dirty="0" smtClean="0"/>
              <a:t>）</a:t>
            </a:r>
          </a:p>
          <a:p>
            <a:pPr marL="1333500" lvl="1" indent="-533400" eaLnBrk="1" hangingPunct="1">
              <a:defRPr/>
            </a:pPr>
            <a:r>
              <a:rPr lang="zh-CN" altLang="en-US" dirty="0" smtClean="0"/>
              <a:t>把整型和实数类型统称为</a:t>
            </a:r>
            <a:r>
              <a:rPr lang="zh-CN" altLang="en-US" b="1" dirty="0" smtClean="0">
                <a:solidFill>
                  <a:schemeClr val="folHlink"/>
                </a:solidFill>
              </a:rPr>
              <a:t>算术类型</a:t>
            </a:r>
            <a:r>
              <a:rPr lang="zh-CN" altLang="en-US" dirty="0" smtClean="0"/>
              <a:t>（</a:t>
            </a:r>
            <a:r>
              <a:rPr lang="en-US" altLang="zh-CN" dirty="0" smtClean="0"/>
              <a:t>arithmetic types</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sizeof</a:t>
            </a:r>
          </a:p>
        </p:txBody>
      </p:sp>
      <p:sp>
        <p:nvSpPr>
          <p:cNvPr id="34819" name="Rectangle 3"/>
          <p:cNvSpPr>
            <a:spLocks noGrp="1" noChangeArrowheads="1"/>
          </p:cNvSpPr>
          <p:nvPr>
            <p:ph idx="1"/>
          </p:nvPr>
        </p:nvSpPr>
        <p:spPr>
          <a:xfrm>
            <a:off x="250825" y="1270000"/>
            <a:ext cx="8675688" cy="5183188"/>
          </a:xfrm>
        </p:spPr>
        <p:txBody>
          <a:bodyPr/>
          <a:lstStyle/>
          <a:p>
            <a:pPr marL="357188" indent="-357188" eaLnBrk="1" hangingPunct="1">
              <a:defRPr/>
            </a:pPr>
            <a:r>
              <a:rPr lang="zh-CN" altLang="en-US" smtClean="0"/>
              <a:t>可以通过</a:t>
            </a:r>
            <a:r>
              <a:rPr lang="zh-CN" altLang="en-US" smtClean="0">
                <a:latin typeface="Arial"/>
              </a:rPr>
              <a:t>“</a:t>
            </a:r>
            <a:r>
              <a:rPr lang="en-US" altLang="zh-CN" smtClean="0">
                <a:solidFill>
                  <a:schemeClr val="folHlink"/>
                </a:solidFill>
              </a:rPr>
              <a:t>sizeof(</a:t>
            </a:r>
            <a:r>
              <a:rPr lang="zh-CN" altLang="en-US" smtClean="0">
                <a:solidFill>
                  <a:schemeClr val="folHlink"/>
                </a:solidFill>
              </a:rPr>
              <a:t>类型名</a:t>
            </a:r>
            <a:r>
              <a:rPr lang="en-US" altLang="zh-CN" smtClean="0">
                <a:solidFill>
                  <a:schemeClr val="folHlink"/>
                </a:solidFill>
              </a:rPr>
              <a:t>)</a:t>
            </a:r>
            <a:r>
              <a:rPr lang="en-US" altLang="zh-CN" smtClean="0">
                <a:latin typeface="Arial"/>
              </a:rPr>
              <a:t>”</a:t>
            </a:r>
            <a:r>
              <a:rPr lang="zh-CN" altLang="en-US" smtClean="0"/>
              <a:t>或</a:t>
            </a:r>
            <a:r>
              <a:rPr lang="zh-CN" altLang="en-US" smtClean="0">
                <a:latin typeface="Arial"/>
              </a:rPr>
              <a:t>“</a:t>
            </a:r>
            <a:r>
              <a:rPr lang="en-US" altLang="zh-CN" smtClean="0">
                <a:solidFill>
                  <a:schemeClr val="folHlink"/>
                </a:solidFill>
              </a:rPr>
              <a:t>sizeof(</a:t>
            </a:r>
            <a:r>
              <a:rPr lang="zh-CN" altLang="en-US" smtClean="0">
                <a:solidFill>
                  <a:schemeClr val="folHlink"/>
                </a:solidFill>
              </a:rPr>
              <a:t>变量名</a:t>
            </a:r>
            <a:r>
              <a:rPr lang="en-US" altLang="zh-CN" smtClean="0">
                <a:solidFill>
                  <a:schemeClr val="folHlink"/>
                </a:solidFill>
              </a:rPr>
              <a:t>)</a:t>
            </a:r>
            <a:r>
              <a:rPr lang="en-US" altLang="zh-CN" smtClean="0">
                <a:latin typeface="Arial"/>
              </a:rPr>
              <a:t>”</a:t>
            </a:r>
            <a:r>
              <a:rPr lang="zh-CN" altLang="en-US" smtClean="0"/>
              <a:t>来计算各种数据类型的数据所占的内存空间大小（字节数）。</a:t>
            </a:r>
          </a:p>
          <a:p>
            <a:pPr marL="357188" indent="-357188" eaLnBrk="1" hangingPunct="1">
              <a:defRPr/>
            </a:pPr>
            <a:r>
              <a:rPr lang="zh-CN" altLang="en-US" smtClean="0"/>
              <a:t>标准库的头文件</a:t>
            </a:r>
            <a:r>
              <a:rPr lang="en-US" altLang="zh-CN" smtClean="0"/>
              <a:t>climits</a:t>
            </a:r>
            <a:r>
              <a:rPr lang="zh-CN" altLang="en-US" smtClean="0"/>
              <a:t>（或</a:t>
            </a:r>
            <a:r>
              <a:rPr lang="en-US" altLang="zh-CN" smtClean="0"/>
              <a:t>limits.h</a:t>
            </a:r>
            <a:r>
              <a:rPr lang="zh-CN" altLang="en-US" smtClean="0"/>
              <a:t>）定义了所有整型的取值范围，</a:t>
            </a:r>
          </a:p>
          <a:p>
            <a:pPr marL="357188" indent="-357188" eaLnBrk="1" hangingPunct="1">
              <a:defRPr/>
            </a:pPr>
            <a:r>
              <a:rPr lang="zh-CN" altLang="en-US" smtClean="0"/>
              <a:t>标准库的头文件</a:t>
            </a:r>
            <a:r>
              <a:rPr lang="en-US" altLang="zh-CN" smtClean="0"/>
              <a:t>cfloat</a:t>
            </a:r>
            <a:r>
              <a:rPr lang="zh-CN" altLang="en-US" smtClean="0"/>
              <a:t>（或</a:t>
            </a:r>
            <a:r>
              <a:rPr lang="en-US" altLang="zh-CN" smtClean="0"/>
              <a:t>float.h</a:t>
            </a:r>
            <a:r>
              <a:rPr lang="zh-CN" altLang="en-US" smtClean="0"/>
              <a:t>）定义了所有实数类型的取值范围。</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typedef </a:t>
            </a:r>
          </a:p>
        </p:txBody>
      </p:sp>
      <p:sp>
        <p:nvSpPr>
          <p:cNvPr id="32771" name="Rectangle 3"/>
          <p:cNvSpPr>
            <a:spLocks noGrp="1" noChangeArrowheads="1"/>
          </p:cNvSpPr>
          <p:nvPr>
            <p:ph idx="1"/>
          </p:nvPr>
        </p:nvSpPr>
        <p:spPr>
          <a:xfrm>
            <a:off x="179388" y="1341438"/>
            <a:ext cx="8893175" cy="5256212"/>
          </a:xfrm>
        </p:spPr>
        <p:txBody>
          <a:bodyPr>
            <a:normAutofit lnSpcReduction="10000"/>
          </a:bodyPr>
          <a:lstStyle/>
          <a:p>
            <a:pPr marL="354013" indent="-354013" eaLnBrk="1" hangingPunct="1">
              <a:defRPr/>
            </a:pPr>
            <a:r>
              <a:rPr lang="en-US" altLang="zh-CN" dirty="0" smtClean="0"/>
              <a:t>C++</a:t>
            </a:r>
            <a:r>
              <a:rPr lang="zh-CN" altLang="en-US" dirty="0" smtClean="0"/>
              <a:t>允许在程序中给已有数据类型取一些别名，格式为：</a:t>
            </a:r>
          </a:p>
          <a:p>
            <a:pPr marL="354013" indent="-354013" eaLnBrk="1" hangingPunct="1">
              <a:buFont typeface="Wingdings" pitchFamily="2" charset="2"/>
              <a:buNone/>
              <a:defRPr/>
            </a:pPr>
            <a:r>
              <a:rPr lang="zh-CN" altLang="en-US" dirty="0" smtClean="0"/>
              <a:t>      </a:t>
            </a:r>
            <a:r>
              <a:rPr lang="en-US" altLang="zh-CN" dirty="0" err="1" smtClean="0"/>
              <a:t>typedef</a:t>
            </a:r>
            <a:r>
              <a:rPr lang="en-US" altLang="zh-CN" dirty="0" smtClean="0"/>
              <a:t> &lt;</a:t>
            </a:r>
            <a:r>
              <a:rPr lang="zh-CN" altLang="en-US" dirty="0" smtClean="0"/>
              <a:t>已有类型</a:t>
            </a:r>
            <a:r>
              <a:rPr lang="en-US" altLang="zh-CN" dirty="0" smtClean="0"/>
              <a:t>&gt; &lt;</a:t>
            </a:r>
            <a:r>
              <a:rPr lang="zh-CN" altLang="en-US" dirty="0" smtClean="0"/>
              <a:t>别名</a:t>
            </a:r>
            <a:r>
              <a:rPr lang="en-US" altLang="zh-CN" dirty="0" smtClean="0"/>
              <a:t>&gt;; </a:t>
            </a:r>
          </a:p>
          <a:p>
            <a:pPr marL="354013" indent="-354013" eaLnBrk="1" hangingPunct="1">
              <a:defRPr/>
            </a:pPr>
            <a:r>
              <a:rPr lang="zh-CN" altLang="en-US" dirty="0" smtClean="0"/>
              <a:t>例如：</a:t>
            </a:r>
          </a:p>
          <a:p>
            <a:pPr marL="1333500" lvl="1" indent="-533400" eaLnBrk="1" hangingPunct="1">
              <a:buFontTx/>
              <a:buNone/>
              <a:defRPr/>
            </a:pPr>
            <a:r>
              <a:rPr lang="en-US" altLang="zh-CN" dirty="0" err="1" smtClean="0"/>
              <a:t>typedef</a:t>
            </a:r>
            <a:r>
              <a:rPr lang="en-US" altLang="zh-CN" dirty="0" smtClean="0"/>
              <a:t> unsigned </a:t>
            </a:r>
            <a:r>
              <a:rPr lang="en-US" altLang="zh-CN" dirty="0" err="1" smtClean="0"/>
              <a:t>int</a:t>
            </a:r>
            <a:r>
              <a:rPr lang="en-US" altLang="zh-CN" dirty="0" smtClean="0"/>
              <a:t> </a:t>
            </a:r>
            <a:r>
              <a:rPr lang="en-US" altLang="zh-CN" dirty="0" err="1" smtClean="0"/>
              <a:t>Uint</a:t>
            </a:r>
            <a:r>
              <a:rPr lang="en-US" altLang="zh-CN" dirty="0" smtClean="0"/>
              <a:t>;</a:t>
            </a:r>
          </a:p>
          <a:p>
            <a:pPr marL="1333500" lvl="1" indent="-533400" eaLnBrk="1" hangingPunct="1">
              <a:buFontTx/>
              <a:buNone/>
              <a:defRPr/>
            </a:pPr>
            <a:r>
              <a:rPr lang="en-US" altLang="zh-CN" dirty="0" smtClean="0"/>
              <a:t>unsigned </a:t>
            </a:r>
            <a:r>
              <a:rPr lang="en-US" altLang="zh-CN" dirty="0" err="1" smtClean="0"/>
              <a:t>int</a:t>
            </a:r>
            <a:r>
              <a:rPr lang="en-US" altLang="zh-CN" dirty="0" smtClean="0"/>
              <a:t> x; &lt;=&gt; </a:t>
            </a:r>
            <a:r>
              <a:rPr lang="en-US" altLang="zh-CN" dirty="0" err="1" smtClean="0"/>
              <a:t>Uint</a:t>
            </a:r>
            <a:r>
              <a:rPr lang="en-US" altLang="zh-CN" dirty="0" smtClean="0"/>
              <a:t> x;</a:t>
            </a:r>
          </a:p>
          <a:p>
            <a:pPr marL="354013" indent="-354013" eaLnBrk="1" hangingPunct="1">
              <a:buFont typeface="Wingdings" pitchFamily="2" charset="2"/>
              <a:buNone/>
              <a:defRPr/>
            </a:pPr>
            <a:r>
              <a:rPr lang="en-US" altLang="zh-CN" dirty="0" smtClean="0"/>
              <a:t> </a:t>
            </a:r>
          </a:p>
          <a:p>
            <a:pPr marL="354013" indent="-354013" eaLnBrk="1" hangingPunct="1">
              <a:defRPr/>
            </a:pPr>
            <a:r>
              <a:rPr lang="en-US" altLang="zh-CN" dirty="0" err="1" smtClean="0"/>
              <a:t>typedef</a:t>
            </a:r>
            <a:r>
              <a:rPr lang="zh-CN" altLang="en-US" dirty="0" smtClean="0"/>
              <a:t>并没有定义新类型。其作用是便于程序的阅读和编写，并使程序简明、清晰和易于修改。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idx="1"/>
          </p:nvPr>
        </p:nvSpPr>
        <p:spPr/>
        <p:txBody>
          <a:bodyPr/>
          <a:lstStyle/>
          <a:p>
            <a:pPr eaLnBrk="1" hangingPunct="1">
              <a:defRPr/>
            </a:pPr>
            <a:r>
              <a:rPr lang="zh-CN" altLang="en-US" smtClean="0"/>
              <a:t>数据类型的概念</a:t>
            </a:r>
          </a:p>
          <a:p>
            <a:pPr eaLnBrk="1" hangingPunct="1">
              <a:defRPr/>
            </a:pPr>
            <a:r>
              <a:rPr lang="en-US" altLang="zh-CN" smtClean="0"/>
              <a:t>C++</a:t>
            </a:r>
            <a:r>
              <a:rPr lang="zh-CN" altLang="en-US" smtClean="0"/>
              <a:t>基本数据类型</a:t>
            </a:r>
          </a:p>
          <a:p>
            <a:pPr eaLnBrk="1" hangingPunct="1">
              <a:defRPr/>
            </a:pPr>
            <a:r>
              <a:rPr lang="zh-CN" altLang="en-US" smtClean="0"/>
              <a:t>常量与变量</a:t>
            </a:r>
          </a:p>
          <a:p>
            <a:pPr eaLnBrk="1" hangingPunct="1">
              <a:defRPr/>
            </a:pPr>
            <a:r>
              <a:rPr lang="zh-CN" altLang="en-US" smtClean="0"/>
              <a:t>操作符</a:t>
            </a:r>
          </a:p>
          <a:p>
            <a:pPr eaLnBrk="1" hangingPunct="1">
              <a:defRPr/>
            </a:pPr>
            <a:r>
              <a:rPr lang="zh-CN" altLang="en-US" smtClean="0"/>
              <a:t>表达式</a:t>
            </a:r>
          </a:p>
          <a:p>
            <a:pPr eaLnBrk="1" hangingPunct="1">
              <a:defRPr/>
            </a:pPr>
            <a:r>
              <a:rPr lang="zh-CN" altLang="en-US" smtClean="0"/>
              <a:t>控制台的输入</a:t>
            </a:r>
            <a:r>
              <a:rPr lang="en-US" altLang="zh-CN" smtClean="0"/>
              <a:t>/</a:t>
            </a:r>
            <a:r>
              <a:rPr lang="zh-CN" altLang="en-US" smtClean="0"/>
              <a:t>输出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188913"/>
            <a:ext cx="7772400" cy="895350"/>
          </a:xfrm>
        </p:spPr>
        <p:txBody>
          <a:bodyPr/>
          <a:lstStyle/>
          <a:p>
            <a:pPr eaLnBrk="1" hangingPunct="1">
              <a:defRPr/>
            </a:pPr>
            <a:r>
              <a:rPr lang="zh-CN" altLang="en-US" smtClean="0"/>
              <a:t>数据在</a:t>
            </a:r>
            <a:r>
              <a:rPr lang="en-US" altLang="zh-CN" smtClean="0"/>
              <a:t>C++</a:t>
            </a:r>
            <a:r>
              <a:rPr lang="zh-CN" altLang="en-US" smtClean="0"/>
              <a:t>程序中的表示</a:t>
            </a:r>
          </a:p>
        </p:txBody>
      </p:sp>
      <p:sp>
        <p:nvSpPr>
          <p:cNvPr id="35843" name="Rectangle 3"/>
          <p:cNvSpPr>
            <a:spLocks noGrp="1" noChangeArrowheads="1"/>
          </p:cNvSpPr>
          <p:nvPr>
            <p:ph idx="1"/>
          </p:nvPr>
        </p:nvSpPr>
        <p:spPr>
          <a:xfrm>
            <a:off x="250825" y="1414463"/>
            <a:ext cx="8532813" cy="4462462"/>
          </a:xfrm>
        </p:spPr>
        <p:txBody>
          <a:bodyPr/>
          <a:lstStyle/>
          <a:p>
            <a:pPr marL="354013" indent="-354013" eaLnBrk="1" hangingPunct="1">
              <a:defRPr/>
            </a:pPr>
            <a:r>
              <a:rPr lang="zh-CN" altLang="en-US" dirty="0" smtClean="0"/>
              <a:t>在程序中，数据以两种形式出现：</a:t>
            </a:r>
          </a:p>
          <a:p>
            <a:pPr marL="979488" lvl="1" indent="-365125" eaLnBrk="1" hangingPunct="1">
              <a:defRPr/>
            </a:pPr>
            <a:r>
              <a:rPr lang="zh-CN" altLang="en-US" dirty="0" smtClean="0">
                <a:solidFill>
                  <a:schemeClr val="folHlink"/>
                </a:solidFill>
              </a:rPr>
              <a:t>常量</a:t>
            </a:r>
            <a:r>
              <a:rPr lang="zh-CN" altLang="en-US" dirty="0" smtClean="0"/>
              <a:t>：用于表示在程序执行过程中不变（或不能被改变）的数据。</a:t>
            </a:r>
          </a:p>
          <a:p>
            <a:pPr marL="979488" lvl="1" indent="-365125" eaLnBrk="1" hangingPunct="1">
              <a:defRPr/>
            </a:pPr>
            <a:r>
              <a:rPr lang="zh-CN" altLang="en-US" dirty="0" smtClean="0">
                <a:solidFill>
                  <a:schemeClr val="folHlink"/>
                </a:solidFill>
              </a:rPr>
              <a:t>变量</a:t>
            </a:r>
            <a:r>
              <a:rPr lang="zh-CN" altLang="en-US" dirty="0" smtClean="0"/>
              <a:t>：用于表示在程序执行过程中可变的数据。</a:t>
            </a:r>
          </a:p>
          <a:p>
            <a:pPr marL="979488" lvl="1" indent="-365125" eaLnBrk="1" hangingPunct="1">
              <a:defRPr/>
            </a:pPr>
            <a:r>
              <a:rPr lang="zh-CN" altLang="en-US" dirty="0" smtClean="0"/>
              <a:t>例如，在计算圆的周长表达式</a:t>
            </a:r>
            <a:r>
              <a:rPr lang="en-US" altLang="zh-CN" dirty="0" smtClean="0"/>
              <a:t>2*PI*r</a:t>
            </a:r>
            <a:r>
              <a:rPr lang="zh-CN" altLang="en-US" dirty="0" smtClean="0"/>
              <a:t>中，</a:t>
            </a:r>
          </a:p>
          <a:p>
            <a:pPr marL="1806575" lvl="2" indent="-457200" eaLnBrk="1" hangingPunct="1">
              <a:defRPr/>
            </a:pPr>
            <a:r>
              <a:rPr lang="en-US" altLang="zh-CN" dirty="0" smtClean="0"/>
              <a:t>2</a:t>
            </a:r>
            <a:r>
              <a:rPr lang="zh-CN" altLang="en-US" dirty="0" smtClean="0"/>
              <a:t>和圆周率</a:t>
            </a:r>
            <a:r>
              <a:rPr lang="en-US" altLang="zh-CN" dirty="0" smtClean="0"/>
              <a:t>PI</a:t>
            </a:r>
            <a:r>
              <a:rPr lang="zh-CN" altLang="en-US" dirty="0" smtClean="0"/>
              <a:t>是常量。</a:t>
            </a:r>
          </a:p>
          <a:p>
            <a:pPr marL="1806575" lvl="2" indent="-457200" eaLnBrk="1" hangingPunct="1">
              <a:defRPr/>
            </a:pPr>
            <a:r>
              <a:rPr lang="zh-CN" altLang="en-US" dirty="0" smtClean="0"/>
              <a:t>半径</a:t>
            </a:r>
            <a:r>
              <a:rPr lang="en-US" altLang="zh-CN" dirty="0" smtClean="0"/>
              <a:t>r</a:t>
            </a:r>
            <a:r>
              <a:rPr lang="zh-CN" altLang="en-US" dirty="0" smtClean="0"/>
              <a:t>是变量</a:t>
            </a:r>
            <a:r>
              <a:rPr lang="zh-CN" altLang="en-US" smtClean="0"/>
              <a:t>，它的值可能</a:t>
            </a:r>
            <a:r>
              <a:rPr lang="zh-CN" altLang="en-US" dirty="0" smtClean="0"/>
              <a:t>在程序运行时从用户处得到，或由程序的其它部分计算得到。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常量</a:t>
            </a:r>
          </a:p>
        </p:txBody>
      </p:sp>
      <p:sp>
        <p:nvSpPr>
          <p:cNvPr id="36867" name="Rectangle 3"/>
          <p:cNvSpPr>
            <a:spLocks noGrp="1" noChangeArrowheads="1"/>
          </p:cNvSpPr>
          <p:nvPr>
            <p:ph idx="1"/>
          </p:nvPr>
        </p:nvSpPr>
        <p:spPr>
          <a:xfrm>
            <a:off x="217488" y="1628775"/>
            <a:ext cx="8675687" cy="4968875"/>
          </a:xfrm>
        </p:spPr>
        <p:txBody>
          <a:bodyPr/>
          <a:lstStyle/>
          <a:p>
            <a:pPr marL="357188" indent="-357188" eaLnBrk="1" hangingPunct="1">
              <a:defRPr/>
            </a:pPr>
            <a:r>
              <a:rPr lang="zh-CN" altLang="en-US" dirty="0" smtClean="0"/>
              <a:t>在</a:t>
            </a:r>
            <a:r>
              <a:rPr lang="en-US" altLang="zh-CN" dirty="0" smtClean="0"/>
              <a:t>C++</a:t>
            </a:r>
            <a:r>
              <a:rPr lang="zh-CN" altLang="en-US" dirty="0" smtClean="0"/>
              <a:t>程序中，常量可以用两种形式表示：</a:t>
            </a:r>
          </a:p>
          <a:p>
            <a:pPr marL="908050" lvl="1" indent="-371475" eaLnBrk="1" hangingPunct="1">
              <a:defRPr/>
            </a:pPr>
            <a:r>
              <a:rPr lang="zh-CN" altLang="en-US" dirty="0" smtClean="0">
                <a:solidFill>
                  <a:schemeClr val="folHlink"/>
                </a:solidFill>
              </a:rPr>
              <a:t>字面常量</a:t>
            </a:r>
            <a:r>
              <a:rPr lang="zh-CN" altLang="en-US" dirty="0" smtClean="0"/>
              <a:t>：在程序中通过直接写出常量值来使用的常量，通常又称为</a:t>
            </a:r>
            <a:r>
              <a:rPr lang="zh-CN" altLang="en-US" dirty="0" smtClean="0">
                <a:solidFill>
                  <a:schemeClr val="folHlink"/>
                </a:solidFill>
              </a:rPr>
              <a:t>直接量</a:t>
            </a:r>
            <a:r>
              <a:rPr lang="zh-CN" altLang="en-US" dirty="0" smtClean="0"/>
              <a:t>（</a:t>
            </a:r>
            <a:r>
              <a:rPr lang="en-US" altLang="zh-CN" dirty="0" smtClean="0"/>
              <a:t>literal</a:t>
            </a:r>
            <a:r>
              <a:rPr lang="zh-CN" altLang="en-US" dirty="0" smtClean="0"/>
              <a:t>）。</a:t>
            </a:r>
          </a:p>
          <a:p>
            <a:pPr marL="908050" lvl="1" indent="-371475" eaLnBrk="1" hangingPunct="1">
              <a:defRPr/>
            </a:pPr>
            <a:r>
              <a:rPr lang="zh-CN" altLang="en-US" dirty="0" smtClean="0">
                <a:solidFill>
                  <a:schemeClr val="folHlink"/>
                </a:solidFill>
              </a:rPr>
              <a:t>符号常量</a:t>
            </a:r>
            <a:r>
              <a:rPr lang="zh-CN" altLang="en-US" dirty="0" smtClean="0"/>
              <a:t>（命名常量）：通过常量定义给常量取一个名字并指定一个类型，在程序中通过常量名来使用这些常量。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字面常量（直接量）</a:t>
            </a:r>
          </a:p>
        </p:txBody>
      </p:sp>
      <p:sp>
        <p:nvSpPr>
          <p:cNvPr id="37891" name="Rectangle 3"/>
          <p:cNvSpPr>
            <a:spLocks noGrp="1" noChangeArrowheads="1"/>
          </p:cNvSpPr>
          <p:nvPr>
            <p:ph idx="1"/>
          </p:nvPr>
        </p:nvSpPr>
        <p:spPr>
          <a:xfrm>
            <a:off x="323850" y="1700213"/>
            <a:ext cx="8532813" cy="4968875"/>
          </a:xfrm>
        </p:spPr>
        <p:txBody>
          <a:bodyPr/>
          <a:lstStyle/>
          <a:p>
            <a:pPr marL="357188" indent="-357188" eaLnBrk="1" hangingPunct="1">
              <a:defRPr/>
            </a:pPr>
            <a:r>
              <a:rPr lang="en-US" altLang="zh-CN" smtClean="0"/>
              <a:t>C++</a:t>
            </a:r>
            <a:r>
              <a:rPr lang="zh-CN" altLang="en-US" smtClean="0"/>
              <a:t>的字面常量有：</a:t>
            </a:r>
          </a:p>
          <a:p>
            <a:pPr marL="900113" lvl="1" indent="-363538" eaLnBrk="1" hangingPunct="1">
              <a:defRPr/>
            </a:pPr>
            <a:r>
              <a:rPr lang="zh-CN" altLang="en-US" smtClean="0"/>
              <a:t>整数类型常量</a:t>
            </a:r>
          </a:p>
          <a:p>
            <a:pPr marL="900113" lvl="1" indent="-363538" eaLnBrk="1" hangingPunct="1">
              <a:defRPr/>
            </a:pPr>
            <a:r>
              <a:rPr lang="zh-CN" altLang="en-US" smtClean="0"/>
              <a:t>实数类型常量</a:t>
            </a:r>
          </a:p>
          <a:p>
            <a:pPr marL="900113" lvl="1" indent="-363538" eaLnBrk="1" hangingPunct="1">
              <a:defRPr/>
            </a:pPr>
            <a:r>
              <a:rPr lang="zh-CN" altLang="en-US" smtClean="0"/>
              <a:t>字符类型常量</a:t>
            </a:r>
          </a:p>
          <a:p>
            <a:pPr marL="900113" lvl="1" indent="-363538" eaLnBrk="1" hangingPunct="1">
              <a:defRPr/>
            </a:pPr>
            <a:r>
              <a:rPr lang="zh-CN" altLang="en-US" smtClean="0"/>
              <a:t>逻辑类型常量</a:t>
            </a:r>
          </a:p>
          <a:p>
            <a:pPr marL="900113" lvl="1" indent="-363538" eaLnBrk="1" hangingPunct="1">
              <a:defRPr/>
            </a:pPr>
            <a:r>
              <a:rPr lang="zh-CN" altLang="en-US" smtClean="0"/>
              <a:t>字符串常量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整数类型字面常量</a:t>
            </a:r>
          </a:p>
        </p:txBody>
      </p:sp>
      <p:sp>
        <p:nvSpPr>
          <p:cNvPr id="38915" name="Rectangle 3"/>
          <p:cNvSpPr>
            <a:spLocks noGrp="1" noChangeArrowheads="1"/>
          </p:cNvSpPr>
          <p:nvPr>
            <p:ph idx="1"/>
          </p:nvPr>
        </p:nvSpPr>
        <p:spPr>
          <a:xfrm>
            <a:off x="179388" y="1270000"/>
            <a:ext cx="8675687" cy="5543550"/>
          </a:xfrm>
        </p:spPr>
        <p:txBody>
          <a:bodyPr/>
          <a:lstStyle/>
          <a:p>
            <a:pPr marL="354013" indent="-354013" eaLnBrk="1" hangingPunct="1">
              <a:defRPr/>
            </a:pPr>
            <a:r>
              <a:rPr lang="zh-CN" altLang="en-US" smtClean="0"/>
              <a:t>在</a:t>
            </a:r>
            <a:r>
              <a:rPr lang="en-US" altLang="zh-CN" smtClean="0"/>
              <a:t>C++</a:t>
            </a:r>
            <a:r>
              <a:rPr lang="zh-CN" altLang="en-US" smtClean="0"/>
              <a:t>程序中，整数类型常量可以用下面形式来书写：</a:t>
            </a:r>
          </a:p>
          <a:p>
            <a:pPr marL="900113" lvl="1" indent="-366713" eaLnBrk="1" hangingPunct="1">
              <a:defRPr/>
            </a:pPr>
            <a:r>
              <a:rPr lang="zh-CN" altLang="en-US" smtClean="0">
                <a:solidFill>
                  <a:schemeClr val="folHlink"/>
                </a:solidFill>
              </a:rPr>
              <a:t>十进制</a:t>
            </a:r>
            <a:r>
              <a:rPr lang="zh-CN" altLang="en-US" smtClean="0"/>
              <a:t>。由</a:t>
            </a:r>
            <a:r>
              <a:rPr lang="en-US" altLang="zh-CN" smtClean="0"/>
              <a:t>0~9</a:t>
            </a:r>
            <a:r>
              <a:rPr lang="zh-CN" altLang="en-US" smtClean="0"/>
              <a:t>数字组成，第一个数字不能是</a:t>
            </a:r>
            <a:r>
              <a:rPr lang="en-US" altLang="zh-CN" smtClean="0"/>
              <a:t>0</a:t>
            </a:r>
            <a:r>
              <a:rPr lang="zh-CN" altLang="en-US" smtClean="0"/>
              <a:t>（整数</a:t>
            </a:r>
            <a:r>
              <a:rPr lang="en-US" altLang="zh-CN" smtClean="0"/>
              <a:t>0</a:t>
            </a:r>
            <a:r>
              <a:rPr lang="zh-CN" altLang="en-US" smtClean="0"/>
              <a:t>除外），如：</a:t>
            </a:r>
          </a:p>
          <a:p>
            <a:pPr marL="1976438" lvl="2" indent="-457200" eaLnBrk="1" hangingPunct="1">
              <a:defRPr/>
            </a:pPr>
            <a:r>
              <a:rPr lang="en-US" altLang="zh-CN" smtClean="0"/>
              <a:t>59</a:t>
            </a:r>
            <a:r>
              <a:rPr lang="zh-CN" altLang="en-US" smtClean="0"/>
              <a:t>，</a:t>
            </a:r>
            <a:r>
              <a:rPr lang="en-US" altLang="zh-CN" smtClean="0"/>
              <a:t>128</a:t>
            </a:r>
            <a:r>
              <a:rPr lang="zh-CN" altLang="en-US" smtClean="0"/>
              <a:t>，</a:t>
            </a:r>
            <a:r>
              <a:rPr lang="en-US" altLang="zh-CN" smtClean="0"/>
              <a:t>-72</a:t>
            </a:r>
          </a:p>
          <a:p>
            <a:pPr marL="900113" lvl="1" indent="-366713" eaLnBrk="1" hangingPunct="1">
              <a:defRPr/>
            </a:pPr>
            <a:r>
              <a:rPr lang="zh-CN" altLang="en-US" smtClean="0">
                <a:solidFill>
                  <a:schemeClr val="folHlink"/>
                </a:solidFill>
              </a:rPr>
              <a:t>八进制</a:t>
            </a:r>
            <a:r>
              <a:rPr lang="zh-CN" altLang="en-US" smtClean="0"/>
              <a:t>。由数字</a:t>
            </a:r>
            <a:r>
              <a:rPr lang="en-US" altLang="zh-CN" smtClean="0"/>
              <a:t>0</a:t>
            </a:r>
            <a:r>
              <a:rPr lang="zh-CN" altLang="en-US" smtClean="0"/>
              <a:t>打头，</a:t>
            </a:r>
            <a:r>
              <a:rPr lang="en-US" altLang="zh-CN" smtClean="0"/>
              <a:t>0~7</a:t>
            </a:r>
            <a:r>
              <a:rPr lang="zh-CN" altLang="en-US" smtClean="0"/>
              <a:t>数字组成，如：</a:t>
            </a:r>
          </a:p>
          <a:p>
            <a:pPr marL="1976438" lvl="2" indent="-457200" eaLnBrk="1" hangingPunct="1">
              <a:defRPr/>
            </a:pPr>
            <a:r>
              <a:rPr lang="en-US" altLang="zh-CN" smtClean="0"/>
              <a:t>073</a:t>
            </a:r>
            <a:r>
              <a:rPr lang="zh-CN" altLang="en-US" smtClean="0"/>
              <a:t>，</a:t>
            </a:r>
            <a:r>
              <a:rPr lang="en-US" altLang="zh-CN" smtClean="0"/>
              <a:t>0200</a:t>
            </a:r>
            <a:r>
              <a:rPr lang="zh-CN" altLang="en-US" smtClean="0"/>
              <a:t>，</a:t>
            </a:r>
            <a:r>
              <a:rPr lang="en-US" altLang="zh-CN" smtClean="0"/>
              <a:t>-0110</a:t>
            </a:r>
          </a:p>
          <a:p>
            <a:pPr marL="900113" lvl="1" indent="-366713" eaLnBrk="1" hangingPunct="1">
              <a:defRPr/>
            </a:pPr>
            <a:r>
              <a:rPr lang="zh-CN" altLang="en-US" smtClean="0">
                <a:solidFill>
                  <a:schemeClr val="folHlink"/>
                </a:solidFill>
              </a:rPr>
              <a:t>十六进制</a:t>
            </a:r>
            <a:r>
              <a:rPr lang="zh-CN" altLang="en-US" smtClean="0"/>
              <a:t>。由</a:t>
            </a:r>
            <a:r>
              <a:rPr lang="en-US" altLang="zh-CN" smtClean="0"/>
              <a:t>0x</a:t>
            </a:r>
            <a:r>
              <a:rPr lang="zh-CN" altLang="en-US" smtClean="0"/>
              <a:t>或</a:t>
            </a:r>
            <a:r>
              <a:rPr lang="en-US" altLang="zh-CN" smtClean="0"/>
              <a:t>0X</a:t>
            </a:r>
            <a:r>
              <a:rPr lang="zh-CN" altLang="en-US" smtClean="0"/>
              <a:t>打头，</a:t>
            </a:r>
            <a:r>
              <a:rPr lang="en-US" altLang="zh-CN" smtClean="0"/>
              <a:t>0~9</a:t>
            </a:r>
            <a:r>
              <a:rPr lang="zh-CN" altLang="en-US" smtClean="0"/>
              <a:t>数字和</a:t>
            </a:r>
            <a:r>
              <a:rPr lang="en-US" altLang="zh-CN" smtClean="0"/>
              <a:t>A~F</a:t>
            </a:r>
            <a:r>
              <a:rPr lang="zh-CN" altLang="en-US" smtClean="0"/>
              <a:t>（或</a:t>
            </a:r>
            <a:r>
              <a:rPr lang="en-US" altLang="zh-CN" smtClean="0"/>
              <a:t>a~f</a:t>
            </a:r>
            <a:r>
              <a:rPr lang="zh-CN" altLang="en-US" smtClean="0"/>
              <a:t>）字母组成，如：</a:t>
            </a:r>
          </a:p>
          <a:p>
            <a:pPr marL="1976438" lvl="2" indent="-457200" eaLnBrk="1" hangingPunct="1">
              <a:defRPr/>
            </a:pPr>
            <a:r>
              <a:rPr lang="en-US" altLang="zh-CN" smtClean="0"/>
              <a:t>0x3B, 0x80, -0x48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endParaRPr lang="zh-CN" altLang="zh-CN" smtClean="0"/>
          </a:p>
        </p:txBody>
      </p:sp>
      <p:sp>
        <p:nvSpPr>
          <p:cNvPr id="105475" name="Rectangle 3"/>
          <p:cNvSpPr>
            <a:spLocks noGrp="1" noChangeArrowheads="1"/>
          </p:cNvSpPr>
          <p:nvPr>
            <p:ph idx="1"/>
          </p:nvPr>
        </p:nvSpPr>
        <p:spPr/>
        <p:txBody>
          <a:bodyPr/>
          <a:lstStyle/>
          <a:p>
            <a:pPr eaLnBrk="1" hangingPunct="1">
              <a:defRPr/>
            </a:pPr>
            <a:r>
              <a:rPr lang="zh-CN" altLang="en-US" smtClean="0"/>
              <a:t>整数类型字面常量的类型为</a:t>
            </a:r>
            <a:r>
              <a:rPr lang="en-US" altLang="zh-CN" smtClean="0"/>
              <a:t>int</a:t>
            </a:r>
            <a:r>
              <a:rPr lang="zh-CN" altLang="en-US" smtClean="0"/>
              <a:t>。可在整数类型常量的后面：</a:t>
            </a:r>
          </a:p>
          <a:p>
            <a:pPr lvl="1" eaLnBrk="1" hangingPunct="1">
              <a:defRPr/>
            </a:pPr>
            <a:r>
              <a:rPr lang="zh-CN" altLang="en-US" smtClean="0"/>
              <a:t>加上</a:t>
            </a:r>
            <a:r>
              <a:rPr lang="en-US" altLang="zh-CN" smtClean="0"/>
              <a:t>l</a:t>
            </a:r>
            <a:r>
              <a:rPr lang="zh-CN" altLang="en-US" smtClean="0"/>
              <a:t>或</a:t>
            </a:r>
            <a:r>
              <a:rPr lang="en-US" altLang="zh-CN" smtClean="0"/>
              <a:t>L</a:t>
            </a:r>
            <a:r>
              <a:rPr lang="zh-CN" altLang="en-US" smtClean="0"/>
              <a:t>，表示</a:t>
            </a:r>
            <a:r>
              <a:rPr lang="en-US" altLang="zh-CN" smtClean="0"/>
              <a:t>long int</a:t>
            </a:r>
            <a:r>
              <a:rPr lang="zh-CN" altLang="en-US" smtClean="0"/>
              <a:t>类型的常量，如：</a:t>
            </a:r>
            <a:r>
              <a:rPr lang="en-US" altLang="zh-CN" smtClean="0"/>
              <a:t>32765L </a:t>
            </a:r>
          </a:p>
          <a:p>
            <a:pPr lvl="1" eaLnBrk="1" hangingPunct="1">
              <a:defRPr/>
            </a:pPr>
            <a:r>
              <a:rPr lang="zh-CN" altLang="en-US" smtClean="0"/>
              <a:t>也可加上</a:t>
            </a:r>
            <a:r>
              <a:rPr lang="en-US" altLang="zh-CN" smtClean="0"/>
              <a:t>u</a:t>
            </a:r>
            <a:r>
              <a:rPr lang="zh-CN" altLang="en-US" smtClean="0"/>
              <a:t>或</a:t>
            </a:r>
            <a:r>
              <a:rPr lang="en-US" altLang="zh-CN" smtClean="0"/>
              <a:t>U</a:t>
            </a:r>
            <a:r>
              <a:rPr lang="zh-CN" altLang="en-US" smtClean="0"/>
              <a:t>，表示</a:t>
            </a:r>
            <a:r>
              <a:rPr lang="en-US" altLang="zh-CN" smtClean="0"/>
              <a:t>unsigned int</a:t>
            </a:r>
            <a:r>
              <a:rPr lang="zh-CN" altLang="en-US" smtClean="0"/>
              <a:t>类型的常量，如： </a:t>
            </a:r>
            <a:r>
              <a:rPr lang="en-US" altLang="zh-CN" smtClean="0"/>
              <a:t>4352U </a:t>
            </a:r>
          </a:p>
          <a:p>
            <a:pPr lvl="1" eaLnBrk="1" hangingPunct="1">
              <a:defRPr/>
            </a:pPr>
            <a:r>
              <a:rPr lang="zh-CN" altLang="en-US" smtClean="0"/>
              <a:t>也可同时加上</a:t>
            </a:r>
            <a:r>
              <a:rPr lang="en-US" altLang="zh-CN" smtClean="0"/>
              <a:t>u</a:t>
            </a:r>
            <a:r>
              <a:rPr lang="zh-CN" altLang="en-US" smtClean="0"/>
              <a:t>（</a:t>
            </a:r>
            <a:r>
              <a:rPr lang="en-US" altLang="zh-CN" smtClean="0"/>
              <a:t>U</a:t>
            </a:r>
            <a:r>
              <a:rPr lang="zh-CN" altLang="en-US" smtClean="0"/>
              <a:t>）和</a:t>
            </a:r>
            <a:r>
              <a:rPr lang="en-US" altLang="zh-CN" smtClean="0"/>
              <a:t>l</a:t>
            </a:r>
            <a:r>
              <a:rPr lang="zh-CN" altLang="en-US" smtClean="0"/>
              <a:t>（</a:t>
            </a:r>
            <a:r>
              <a:rPr lang="en-US" altLang="zh-CN" smtClean="0"/>
              <a:t>L</a:t>
            </a:r>
            <a:r>
              <a:rPr lang="zh-CN" altLang="en-US" smtClean="0"/>
              <a:t>）表示</a:t>
            </a:r>
            <a:r>
              <a:rPr lang="en-US" altLang="zh-CN" smtClean="0"/>
              <a:t>unsigned long</a:t>
            </a:r>
            <a:r>
              <a:rPr lang="zh-CN" altLang="en-US" smtClean="0"/>
              <a:t>类型的常量，如：</a:t>
            </a:r>
            <a:r>
              <a:rPr lang="en-US" altLang="zh-CN" smtClean="0"/>
              <a:t>41152UL</a:t>
            </a:r>
            <a:r>
              <a:rPr lang="zh-CN" altLang="en-US" smtClean="0"/>
              <a:t>或</a:t>
            </a:r>
            <a:r>
              <a:rPr lang="en-US" altLang="zh-CN" smtClean="0"/>
              <a:t>41152LU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实数类型字面常量</a:t>
            </a:r>
          </a:p>
        </p:txBody>
      </p:sp>
      <p:sp>
        <p:nvSpPr>
          <p:cNvPr id="39939" name="Rectangle 3"/>
          <p:cNvSpPr>
            <a:spLocks noGrp="1" noChangeArrowheads="1"/>
          </p:cNvSpPr>
          <p:nvPr>
            <p:ph idx="1"/>
          </p:nvPr>
        </p:nvSpPr>
        <p:spPr>
          <a:xfrm>
            <a:off x="179388" y="1368425"/>
            <a:ext cx="8748712" cy="3355975"/>
          </a:xfrm>
        </p:spPr>
        <p:txBody>
          <a:bodyPr/>
          <a:lstStyle/>
          <a:p>
            <a:pPr marL="354013" indent="-354013" eaLnBrk="1" hangingPunct="1">
              <a:defRPr/>
            </a:pPr>
            <a:r>
              <a:rPr lang="zh-CN" altLang="en-US" sz="2800" smtClean="0"/>
              <a:t>在</a:t>
            </a:r>
            <a:r>
              <a:rPr lang="en-US" altLang="zh-CN" sz="2800" smtClean="0"/>
              <a:t>C++</a:t>
            </a:r>
            <a:r>
              <a:rPr lang="zh-CN" altLang="en-US" sz="2800" smtClean="0"/>
              <a:t>程序中，实数类型常量采用十进制形式书写。实数类型常量有两种表示法：</a:t>
            </a:r>
          </a:p>
          <a:p>
            <a:pPr marL="892175" lvl="1" indent="-358775" eaLnBrk="1" hangingPunct="1">
              <a:defRPr/>
            </a:pPr>
            <a:r>
              <a:rPr lang="zh-CN" altLang="en-US" sz="2400" smtClean="0">
                <a:solidFill>
                  <a:schemeClr val="folHlink"/>
                </a:solidFill>
              </a:rPr>
              <a:t>小数表示法</a:t>
            </a:r>
            <a:r>
              <a:rPr lang="zh-CN" altLang="en-US" sz="2400" smtClean="0"/>
              <a:t>：由整数部分、小数点</a:t>
            </a:r>
            <a:r>
              <a:rPr lang="zh-CN" altLang="en-US" sz="2400" smtClean="0">
                <a:latin typeface="Arial"/>
              </a:rPr>
              <a:t>“</a:t>
            </a:r>
            <a:r>
              <a:rPr lang="en-US" altLang="zh-CN" sz="2400" smtClean="0"/>
              <a:t>.</a:t>
            </a:r>
            <a:r>
              <a:rPr lang="en-US" altLang="zh-CN" sz="2400" smtClean="0">
                <a:latin typeface="Arial"/>
              </a:rPr>
              <a:t>”</a:t>
            </a:r>
            <a:r>
              <a:rPr lang="zh-CN" altLang="en-US" sz="2400" smtClean="0"/>
              <a:t>和小数部分构成，如：</a:t>
            </a:r>
            <a:r>
              <a:rPr lang="en-US" altLang="zh-CN" sz="2400" smtClean="0"/>
              <a:t>456.78, -0.0057</a:t>
            </a:r>
            <a:r>
              <a:rPr lang="zh-CN" altLang="en-US" sz="2400" smtClean="0"/>
              <a:t>，</a:t>
            </a:r>
            <a:r>
              <a:rPr lang="en-US" altLang="zh-CN" sz="2400" smtClean="0"/>
              <a:t>5.</a:t>
            </a:r>
            <a:r>
              <a:rPr lang="zh-CN" altLang="en-US" sz="2400" smtClean="0"/>
              <a:t>，</a:t>
            </a:r>
            <a:r>
              <a:rPr lang="en-US" altLang="zh-CN" sz="2400" smtClean="0"/>
              <a:t>.5</a:t>
            </a:r>
          </a:p>
          <a:p>
            <a:pPr marL="892175" lvl="1" indent="-358775" eaLnBrk="1" hangingPunct="1">
              <a:defRPr/>
            </a:pPr>
            <a:r>
              <a:rPr lang="zh-CN" altLang="en-US" sz="2400" smtClean="0">
                <a:solidFill>
                  <a:schemeClr val="folHlink"/>
                </a:solidFill>
              </a:rPr>
              <a:t>科学表示法</a:t>
            </a:r>
            <a:r>
              <a:rPr lang="zh-CN" altLang="en-US" sz="2400" smtClean="0"/>
              <a:t>：在小数表示法或整数后加上一个指数部分，指数部分由</a:t>
            </a:r>
            <a:r>
              <a:rPr lang="en-US" altLang="zh-CN" sz="2400" smtClean="0"/>
              <a:t>E(</a:t>
            </a:r>
            <a:r>
              <a:rPr lang="zh-CN" altLang="en-US" sz="2400" smtClean="0"/>
              <a:t>或</a:t>
            </a:r>
            <a:r>
              <a:rPr lang="en-US" altLang="zh-CN" sz="2400" smtClean="0"/>
              <a:t>e)</a:t>
            </a:r>
            <a:r>
              <a:rPr lang="zh-CN" altLang="en-US" sz="2400" smtClean="0"/>
              <a:t>和一个整数类型数构成，表示基数为</a:t>
            </a:r>
            <a:r>
              <a:rPr lang="en-US" altLang="zh-CN" sz="2400" smtClean="0"/>
              <a:t>10</a:t>
            </a:r>
            <a:r>
              <a:rPr lang="zh-CN" altLang="en-US" sz="2400" smtClean="0"/>
              <a:t>的指数，如：</a:t>
            </a:r>
            <a:r>
              <a:rPr lang="en-US" altLang="zh-CN" sz="2400" smtClean="0"/>
              <a:t>4.5678E2, -5.7e-3</a:t>
            </a:r>
            <a:r>
              <a:rPr lang="zh-CN" altLang="en-US" sz="2400" smtClean="0"/>
              <a:t>等。</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endParaRPr lang="zh-CN" altLang="zh-CN" smtClean="0"/>
          </a:p>
        </p:txBody>
      </p:sp>
      <p:sp>
        <p:nvSpPr>
          <p:cNvPr id="106499" name="Rectangle 3"/>
          <p:cNvSpPr>
            <a:spLocks noGrp="1" noChangeArrowheads="1"/>
          </p:cNvSpPr>
          <p:nvPr>
            <p:ph idx="1"/>
          </p:nvPr>
        </p:nvSpPr>
        <p:spPr/>
        <p:txBody>
          <a:bodyPr/>
          <a:lstStyle/>
          <a:p>
            <a:pPr eaLnBrk="1" hangingPunct="1">
              <a:defRPr/>
            </a:pPr>
            <a:r>
              <a:rPr lang="zh-CN" altLang="en-US" smtClean="0"/>
              <a:t>实数类型字面常量为</a:t>
            </a:r>
            <a:r>
              <a:rPr lang="en-US" altLang="zh-CN" smtClean="0"/>
              <a:t>double</a:t>
            </a:r>
            <a:r>
              <a:rPr lang="zh-CN" altLang="en-US" smtClean="0"/>
              <a:t>型。可以在实数类型常量后面</a:t>
            </a:r>
          </a:p>
          <a:p>
            <a:pPr lvl="1" eaLnBrk="1" hangingPunct="1">
              <a:defRPr/>
            </a:pPr>
            <a:r>
              <a:rPr lang="zh-CN" altLang="en-US" smtClean="0"/>
              <a:t>加上</a:t>
            </a:r>
            <a:r>
              <a:rPr lang="en-US" altLang="zh-CN" smtClean="0"/>
              <a:t>F(f)</a:t>
            </a:r>
            <a:r>
              <a:rPr lang="zh-CN" altLang="en-US" smtClean="0"/>
              <a:t>以表示</a:t>
            </a:r>
            <a:r>
              <a:rPr lang="en-US" altLang="zh-CN" smtClean="0"/>
              <a:t>float</a:t>
            </a:r>
            <a:r>
              <a:rPr lang="zh-CN" altLang="en-US" smtClean="0"/>
              <a:t>型，如：</a:t>
            </a:r>
            <a:r>
              <a:rPr lang="en-US" altLang="zh-CN" smtClean="0"/>
              <a:t>5.6F</a:t>
            </a:r>
            <a:r>
              <a:rPr lang="zh-CN" altLang="en-US" smtClean="0"/>
              <a:t>。</a:t>
            </a:r>
          </a:p>
          <a:p>
            <a:pPr lvl="1" eaLnBrk="1" hangingPunct="1">
              <a:defRPr/>
            </a:pPr>
            <a:r>
              <a:rPr lang="zh-CN" altLang="en-US" smtClean="0"/>
              <a:t>也可加上</a:t>
            </a:r>
            <a:r>
              <a:rPr lang="en-US" altLang="zh-CN" smtClean="0"/>
              <a:t>L(l)</a:t>
            </a:r>
            <a:r>
              <a:rPr lang="zh-CN" altLang="en-US" smtClean="0"/>
              <a:t>表示</a:t>
            </a:r>
            <a:r>
              <a:rPr lang="en-US" altLang="zh-CN" smtClean="0"/>
              <a:t>long double</a:t>
            </a:r>
            <a:r>
              <a:rPr lang="zh-CN" altLang="en-US" smtClean="0"/>
              <a:t>型，如</a:t>
            </a:r>
            <a:r>
              <a:rPr lang="en-US" altLang="zh-CN" smtClean="0"/>
              <a:t>5.6L</a:t>
            </a:r>
            <a:r>
              <a:rPr lang="zh-CN" altLang="en-US" smtClean="0"/>
              <a: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57163"/>
            <a:ext cx="7772400" cy="895350"/>
          </a:xfrm>
        </p:spPr>
        <p:txBody>
          <a:bodyPr/>
          <a:lstStyle/>
          <a:p>
            <a:pPr eaLnBrk="1" hangingPunct="1">
              <a:defRPr/>
            </a:pPr>
            <a:r>
              <a:rPr lang="zh-CN" altLang="en-US" dirty="0" smtClean="0"/>
              <a:t>字符类型字面常量</a:t>
            </a:r>
          </a:p>
        </p:txBody>
      </p:sp>
      <p:sp>
        <p:nvSpPr>
          <p:cNvPr id="40963" name="Rectangle 3"/>
          <p:cNvSpPr>
            <a:spLocks noGrp="1" noChangeArrowheads="1"/>
          </p:cNvSpPr>
          <p:nvPr>
            <p:ph idx="1"/>
          </p:nvPr>
        </p:nvSpPr>
        <p:spPr>
          <a:xfrm>
            <a:off x="179388" y="1268413"/>
            <a:ext cx="8820150" cy="5445125"/>
          </a:xfrm>
        </p:spPr>
        <p:txBody>
          <a:bodyPr/>
          <a:lstStyle/>
          <a:p>
            <a:pPr marL="357188" indent="-357188" eaLnBrk="1" hangingPunct="1">
              <a:defRPr/>
            </a:pPr>
            <a:r>
              <a:rPr lang="zh-CN" altLang="en-US" sz="3600" dirty="0" smtClean="0"/>
              <a:t>在</a:t>
            </a:r>
            <a:r>
              <a:rPr lang="en-US" altLang="zh-CN" sz="3600" dirty="0" smtClean="0"/>
              <a:t>C++</a:t>
            </a:r>
            <a:r>
              <a:rPr lang="zh-CN" altLang="en-US" sz="3600" dirty="0" smtClean="0"/>
              <a:t>程序中，</a:t>
            </a:r>
            <a:r>
              <a:rPr lang="zh-CN" altLang="en-US" sz="3600" dirty="0" smtClean="0">
                <a:solidFill>
                  <a:schemeClr val="folHlink"/>
                </a:solidFill>
              </a:rPr>
              <a:t>字符常量</a:t>
            </a:r>
            <a:r>
              <a:rPr lang="zh-CN" altLang="en-US" sz="3600" dirty="0" smtClean="0"/>
              <a:t>是由两个单引号（</a:t>
            </a:r>
            <a:r>
              <a:rPr lang="en-US" altLang="zh-CN" sz="3600" dirty="0" smtClean="0"/>
              <a:t>'</a:t>
            </a:r>
            <a:r>
              <a:rPr lang="zh-CN" altLang="en-US" sz="3600" dirty="0" smtClean="0"/>
              <a:t>）括起来的一个字符构成，其中的字符写法可以是：</a:t>
            </a:r>
          </a:p>
          <a:p>
            <a:pPr marL="893763" lvl="1" indent="-357188" eaLnBrk="1" hangingPunct="1">
              <a:defRPr/>
            </a:pPr>
            <a:r>
              <a:rPr lang="zh-CN" altLang="en-US" sz="3200" dirty="0" smtClean="0">
                <a:solidFill>
                  <a:schemeClr val="folHlink"/>
                </a:solidFill>
              </a:rPr>
              <a:t>字符本身</a:t>
            </a:r>
            <a:r>
              <a:rPr lang="zh-CN" altLang="en-US" sz="3200" dirty="0" smtClean="0"/>
              <a:t>，如：</a:t>
            </a:r>
            <a:r>
              <a:rPr lang="en-US" altLang="zh-CN" sz="3200" dirty="0" smtClean="0"/>
              <a:t>'A'</a:t>
            </a:r>
          </a:p>
          <a:p>
            <a:pPr marL="893763" lvl="1" indent="-357188" eaLnBrk="1" hangingPunct="1">
              <a:defRPr/>
            </a:pPr>
            <a:r>
              <a:rPr lang="zh-CN" altLang="en-US" sz="3200" dirty="0" smtClean="0">
                <a:solidFill>
                  <a:schemeClr val="folHlink"/>
                </a:solidFill>
              </a:rPr>
              <a:t>转义序列</a:t>
            </a:r>
            <a:r>
              <a:rPr lang="zh-CN" altLang="en-US" sz="3200" dirty="0" smtClean="0"/>
              <a:t>，由</a:t>
            </a:r>
            <a:r>
              <a:rPr lang="en-US" altLang="zh-CN" sz="3200" dirty="0" smtClean="0"/>
              <a:t>\</a:t>
            </a:r>
            <a:r>
              <a:rPr lang="zh-CN" altLang="en-US" sz="3200" dirty="0" smtClean="0"/>
              <a:t>打头的一串符号</a:t>
            </a:r>
          </a:p>
          <a:p>
            <a:pPr marL="1444625" lvl="2" indent="-371475" eaLnBrk="1" hangingPunct="1">
              <a:defRPr/>
            </a:pPr>
            <a:r>
              <a:rPr lang="zh-CN" altLang="en-US" sz="2800" dirty="0" smtClean="0"/>
              <a:t>字符的编码</a:t>
            </a:r>
          </a:p>
          <a:p>
            <a:pPr marL="1982788" lvl="3" indent="-358775" eaLnBrk="1" hangingPunct="1">
              <a:defRPr/>
            </a:pPr>
            <a:r>
              <a:rPr lang="zh-CN" altLang="en-US" sz="2400" dirty="0" smtClean="0"/>
              <a:t>八进制：</a:t>
            </a:r>
            <a:r>
              <a:rPr lang="en-US" altLang="zh-CN" sz="2400" dirty="0" smtClean="0"/>
              <a:t>'\</a:t>
            </a:r>
            <a:r>
              <a:rPr lang="en-US" altLang="zh-CN" sz="2400" dirty="0" err="1" smtClean="0"/>
              <a:t>ddd</a:t>
            </a:r>
            <a:r>
              <a:rPr lang="en-US" altLang="zh-CN" sz="2400" dirty="0" smtClean="0"/>
              <a:t>'</a:t>
            </a:r>
            <a:r>
              <a:rPr lang="zh-CN" altLang="en-US" sz="2400" dirty="0" smtClean="0"/>
              <a:t>，如：</a:t>
            </a:r>
            <a:r>
              <a:rPr lang="en-US" altLang="zh-CN" sz="2400" dirty="0" smtClean="0"/>
              <a:t>'\101'</a:t>
            </a:r>
          </a:p>
          <a:p>
            <a:pPr marL="1982788" lvl="3" indent="-358775" eaLnBrk="1" hangingPunct="1">
              <a:defRPr/>
            </a:pPr>
            <a:r>
              <a:rPr lang="zh-CN" altLang="en-US" sz="2400" dirty="0" smtClean="0"/>
              <a:t>十六进制：</a:t>
            </a:r>
            <a:r>
              <a:rPr lang="en-US" altLang="zh-CN" sz="2400" dirty="0" smtClean="0"/>
              <a:t>'\</a:t>
            </a:r>
            <a:r>
              <a:rPr lang="en-US" altLang="zh-CN" sz="2400" dirty="0" err="1" smtClean="0"/>
              <a:t>xhh</a:t>
            </a:r>
            <a:r>
              <a:rPr lang="en-US" altLang="zh-CN" sz="2400" dirty="0" smtClean="0"/>
              <a:t>'</a:t>
            </a:r>
            <a:r>
              <a:rPr lang="zh-CN" altLang="en-US" sz="2400" dirty="0" smtClean="0"/>
              <a:t>，如：</a:t>
            </a:r>
            <a:r>
              <a:rPr lang="en-US" altLang="zh-CN" sz="2400" dirty="0" smtClean="0"/>
              <a:t>'\x41'</a:t>
            </a:r>
          </a:p>
          <a:p>
            <a:pPr marL="1444625" lvl="2" indent="-371475" eaLnBrk="1" hangingPunct="1">
              <a:defRPr/>
            </a:pPr>
            <a:r>
              <a:rPr lang="zh-CN" altLang="en-US" sz="2800" dirty="0" smtClean="0"/>
              <a:t>特殊表示，如：</a:t>
            </a:r>
            <a:r>
              <a:rPr lang="en-US" altLang="zh-CN" sz="2800" dirty="0" smtClean="0"/>
              <a:t>'\n'</a:t>
            </a:r>
            <a:r>
              <a:rPr lang="zh-CN" altLang="en-US" sz="2800" dirty="0" smtClean="0"/>
              <a:t>（换行符）、</a:t>
            </a:r>
            <a:r>
              <a:rPr lang="en-US" altLang="zh-CN" sz="2800" dirty="0" smtClean="0"/>
              <a:t>'\r'</a:t>
            </a:r>
            <a:r>
              <a:rPr lang="zh-CN" altLang="en-US" sz="2800" dirty="0" smtClean="0"/>
              <a:t>（回车符）、</a:t>
            </a:r>
            <a:r>
              <a:rPr lang="en-US" altLang="zh-CN" sz="2800" dirty="0" smtClean="0"/>
              <a:t>'\t'</a:t>
            </a:r>
            <a:r>
              <a:rPr lang="zh-CN" altLang="en-US" sz="2800" dirty="0" smtClean="0"/>
              <a:t>（横向制表符）、</a:t>
            </a:r>
            <a:r>
              <a:rPr lang="en-US" altLang="zh-CN" sz="2800" dirty="0" smtClean="0"/>
              <a:t>'\b'</a:t>
            </a:r>
            <a:r>
              <a:rPr lang="zh-CN" altLang="en-US" sz="2800" dirty="0" smtClean="0"/>
              <a:t>（退格符）等</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endParaRPr lang="zh-CN" altLang="zh-CN" smtClean="0"/>
          </a:p>
        </p:txBody>
      </p:sp>
      <p:sp>
        <p:nvSpPr>
          <p:cNvPr id="107523" name="Rectangle 3"/>
          <p:cNvSpPr>
            <a:spLocks noGrp="1" noChangeArrowheads="1"/>
          </p:cNvSpPr>
          <p:nvPr>
            <p:ph idx="1"/>
          </p:nvPr>
        </p:nvSpPr>
        <p:spPr/>
        <p:txBody>
          <a:bodyPr/>
          <a:lstStyle/>
          <a:p>
            <a:pPr eaLnBrk="1" hangingPunct="1">
              <a:defRPr/>
            </a:pPr>
            <a:r>
              <a:rPr lang="zh-CN" altLang="en-US" smtClean="0"/>
              <a:t>注意下列字符的表示：</a:t>
            </a:r>
          </a:p>
          <a:p>
            <a:pPr lvl="1" eaLnBrk="1" hangingPunct="1">
              <a:defRPr/>
            </a:pPr>
            <a:r>
              <a:rPr lang="zh-CN" altLang="en-US" smtClean="0"/>
              <a:t>反斜杠（</a:t>
            </a:r>
            <a:r>
              <a:rPr lang="en-US" altLang="zh-CN" smtClean="0"/>
              <a:t>\</a:t>
            </a:r>
            <a:r>
              <a:rPr lang="zh-CN" altLang="en-US" smtClean="0"/>
              <a:t>）</a:t>
            </a:r>
            <a:r>
              <a:rPr lang="zh-CN" altLang="en-GB" smtClean="0"/>
              <a:t>应写成：</a:t>
            </a:r>
            <a:r>
              <a:rPr lang="en-US" altLang="zh-CN" smtClean="0"/>
              <a:t>'\\'</a:t>
            </a:r>
          </a:p>
          <a:p>
            <a:pPr lvl="1" eaLnBrk="1" hangingPunct="1">
              <a:defRPr/>
            </a:pPr>
            <a:r>
              <a:rPr lang="zh-CN" altLang="en-US" smtClean="0"/>
              <a:t>单引号（</a:t>
            </a:r>
            <a:r>
              <a:rPr lang="en-US" altLang="zh-CN" smtClean="0"/>
              <a:t>'</a:t>
            </a:r>
            <a:r>
              <a:rPr lang="zh-CN" altLang="en-US" smtClean="0"/>
              <a:t>）应写成：</a:t>
            </a:r>
            <a:r>
              <a:rPr lang="en-US" altLang="zh-CN" smtClean="0"/>
              <a:t>'\''</a:t>
            </a:r>
          </a:p>
          <a:p>
            <a:pPr lvl="1" eaLnBrk="1" hangingPunct="1">
              <a:defRPr/>
            </a:pPr>
            <a:r>
              <a:rPr lang="zh-CN" altLang="en-US" smtClean="0"/>
              <a:t>双引号（</a:t>
            </a:r>
            <a:r>
              <a:rPr lang="en-US" altLang="zh-CN" smtClean="0"/>
              <a:t>"</a:t>
            </a:r>
            <a:r>
              <a:rPr lang="zh-CN" altLang="en-US" smtClean="0"/>
              <a:t>）可写成：</a:t>
            </a:r>
            <a:r>
              <a:rPr lang="en-US" altLang="zh-CN" smtClean="0"/>
              <a:t>'\"'</a:t>
            </a:r>
            <a:r>
              <a:rPr lang="zh-CN" altLang="en-US" smtClean="0"/>
              <a:t>或 </a:t>
            </a:r>
            <a:r>
              <a:rPr lang="en-US" altLang="zh-CN"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字符串类型字面常量</a:t>
            </a:r>
          </a:p>
        </p:txBody>
      </p:sp>
      <p:sp>
        <p:nvSpPr>
          <p:cNvPr id="97283" name="Rectangle 3"/>
          <p:cNvSpPr>
            <a:spLocks noGrp="1" noChangeArrowheads="1"/>
          </p:cNvSpPr>
          <p:nvPr>
            <p:ph idx="1"/>
          </p:nvPr>
        </p:nvSpPr>
        <p:spPr>
          <a:xfrm>
            <a:off x="323850" y="1341438"/>
            <a:ext cx="8532813" cy="5229225"/>
          </a:xfrm>
        </p:spPr>
        <p:txBody>
          <a:bodyPr/>
          <a:lstStyle/>
          <a:p>
            <a:pPr marL="357188" indent="-357188" eaLnBrk="1" hangingPunct="1">
              <a:defRPr/>
            </a:pPr>
            <a:r>
              <a:rPr lang="zh-CN" altLang="en-US" smtClean="0"/>
              <a:t>在</a:t>
            </a:r>
            <a:r>
              <a:rPr lang="en-US" altLang="zh-CN" smtClean="0"/>
              <a:t>C++</a:t>
            </a:r>
            <a:r>
              <a:rPr lang="zh-CN" altLang="en-US" smtClean="0"/>
              <a:t>程序中，</a:t>
            </a:r>
            <a:r>
              <a:rPr lang="zh-CN" altLang="en-US" smtClean="0">
                <a:solidFill>
                  <a:schemeClr val="folHlink"/>
                </a:solidFill>
              </a:rPr>
              <a:t>字符串常量</a:t>
            </a:r>
            <a:r>
              <a:rPr lang="zh-CN" altLang="en-US" smtClean="0"/>
              <a:t>是由两个双引号（</a:t>
            </a:r>
            <a:r>
              <a:rPr lang="en-US" altLang="zh-CN" smtClean="0"/>
              <a:t>"</a:t>
            </a:r>
            <a:r>
              <a:rPr lang="zh-CN" altLang="en-US" smtClean="0"/>
              <a:t>）括起来的字符序列构成，其中的字符的写法与字符类型常量基本相同，即可以是字符本身和转义序列。如</a:t>
            </a:r>
            <a:r>
              <a:rPr lang="zh-CN" altLang="en-GB" smtClean="0"/>
              <a:t>：</a:t>
            </a:r>
          </a:p>
          <a:p>
            <a:pPr marL="1339850" lvl="1" indent="-533400" eaLnBrk="1" hangingPunct="1">
              <a:defRPr/>
            </a:pPr>
            <a:r>
              <a:rPr lang="en-US" altLang="zh-CN" smtClean="0"/>
              <a:t>"This is a string."</a:t>
            </a:r>
            <a:endParaRPr lang="en-GB" altLang="zh-CN" smtClean="0"/>
          </a:p>
          <a:p>
            <a:pPr marL="1339850" lvl="1" indent="-533400" eaLnBrk="1" hangingPunct="1">
              <a:defRPr/>
            </a:pPr>
            <a:r>
              <a:rPr lang="en-GB" altLang="zh-CN" smtClean="0"/>
              <a:t>"</a:t>
            </a:r>
            <a:r>
              <a:rPr lang="en-US" altLang="zh-CN" smtClean="0"/>
              <a:t>I'm a student."</a:t>
            </a:r>
            <a:endParaRPr lang="en-GB" altLang="zh-CN" smtClean="0"/>
          </a:p>
          <a:p>
            <a:pPr marL="1339850" lvl="1" indent="-533400" eaLnBrk="1" hangingPunct="1">
              <a:defRPr/>
            </a:pPr>
            <a:r>
              <a:rPr lang="en-GB" altLang="zh-CN" smtClean="0"/>
              <a:t>"</a:t>
            </a:r>
            <a:r>
              <a:rPr lang="en-US" altLang="zh-CN" smtClean="0"/>
              <a:t>Please enter \"Y\" or \"N\":"</a:t>
            </a:r>
          </a:p>
          <a:p>
            <a:pPr marL="1339850" lvl="1" indent="-533400" eaLnBrk="1" hangingPunct="1">
              <a:defRPr/>
            </a:pPr>
            <a:r>
              <a:rPr lang="en-US" altLang="zh-CN" smtClean="0"/>
              <a:t>"This is two-line \nmessage! "</a:t>
            </a:r>
          </a:p>
          <a:p>
            <a:pPr marL="357188" indent="-357188" eaLnBrk="1" hangingPunct="1">
              <a:defRPr/>
            </a:pPr>
            <a:r>
              <a:rPr lang="zh-CN" altLang="en-US" smtClean="0"/>
              <a:t>存储字符串时，往往要在最后一个字符的后面存储一个字符</a:t>
            </a:r>
            <a:r>
              <a:rPr lang="zh-CN" altLang="en-US" smtClean="0">
                <a:latin typeface="Arial"/>
              </a:rPr>
              <a:t>’</a:t>
            </a:r>
            <a:r>
              <a:rPr lang="en-US" altLang="zh-CN" smtClean="0"/>
              <a:t>\0</a:t>
            </a:r>
            <a:r>
              <a:rPr lang="en-US" altLang="zh-CN" smtClean="0">
                <a:latin typeface="Arial"/>
              </a:rPr>
              <a:t>’</a:t>
            </a:r>
            <a:r>
              <a:rPr lang="zh-CN" altLang="en-US" smtClean="0"/>
              <a:t>，表示字符串结束。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260350"/>
            <a:ext cx="7772400" cy="635000"/>
          </a:xfrm>
        </p:spPr>
        <p:txBody>
          <a:bodyPr>
            <a:normAutofit fontScale="90000"/>
          </a:bodyPr>
          <a:lstStyle/>
          <a:p>
            <a:pPr eaLnBrk="1" hangingPunct="1">
              <a:defRPr/>
            </a:pPr>
            <a:r>
              <a:rPr lang="zh-CN" altLang="en-US" sz="4000" smtClean="0"/>
              <a:t>数据类型</a:t>
            </a:r>
          </a:p>
        </p:txBody>
      </p:sp>
      <p:sp>
        <p:nvSpPr>
          <p:cNvPr id="8195" name="Rectangle 3"/>
          <p:cNvSpPr>
            <a:spLocks noGrp="1" noChangeArrowheads="1"/>
          </p:cNvSpPr>
          <p:nvPr>
            <p:ph idx="1"/>
          </p:nvPr>
        </p:nvSpPr>
        <p:spPr>
          <a:xfrm>
            <a:off x="179388" y="1196975"/>
            <a:ext cx="8748712" cy="5472113"/>
          </a:xfrm>
        </p:spPr>
        <p:txBody>
          <a:bodyPr/>
          <a:lstStyle/>
          <a:p>
            <a:pPr eaLnBrk="1" hangingPunct="1">
              <a:defRPr/>
            </a:pPr>
            <a:r>
              <a:rPr lang="zh-CN" altLang="en-US" smtClean="0"/>
              <a:t>数据是程序的一个重要组成部分，每个数据都属于某种</a:t>
            </a:r>
            <a:r>
              <a:rPr lang="zh-CN" altLang="en-US" smtClean="0">
                <a:solidFill>
                  <a:schemeClr val="folHlink"/>
                </a:solidFill>
              </a:rPr>
              <a:t>数据类型</a:t>
            </a:r>
            <a:r>
              <a:rPr lang="zh-CN" altLang="en-US" smtClean="0"/>
              <a:t>。</a:t>
            </a:r>
          </a:p>
          <a:p>
            <a:pPr eaLnBrk="1" hangingPunct="1">
              <a:defRPr/>
            </a:pPr>
            <a:r>
              <a:rPr lang="zh-CN" altLang="en-US" smtClean="0"/>
              <a:t>一种数据类型可以看成由两个集合构成：</a:t>
            </a:r>
          </a:p>
          <a:p>
            <a:pPr lvl="1" eaLnBrk="1" hangingPunct="1">
              <a:defRPr/>
            </a:pPr>
            <a:r>
              <a:rPr lang="zh-CN" altLang="en-US" smtClean="0">
                <a:solidFill>
                  <a:schemeClr val="folHlink"/>
                </a:solidFill>
              </a:rPr>
              <a:t>值集</a:t>
            </a:r>
            <a:r>
              <a:rPr lang="zh-CN" altLang="en-US" smtClean="0"/>
              <a:t>：规定了该数据类型能包含哪些值（包括这些值的结构）。</a:t>
            </a:r>
          </a:p>
          <a:p>
            <a:pPr lvl="1" eaLnBrk="1" hangingPunct="1">
              <a:defRPr/>
            </a:pPr>
            <a:r>
              <a:rPr lang="zh-CN" altLang="en-US" smtClean="0">
                <a:solidFill>
                  <a:schemeClr val="folHlink"/>
                </a:solidFill>
              </a:rPr>
              <a:t>操作（运算）集</a:t>
            </a:r>
            <a:r>
              <a:rPr lang="zh-CN" altLang="en-US" smtClean="0"/>
              <a:t>：规定了对值集中的值能实施哪些运算。</a:t>
            </a:r>
          </a:p>
          <a:p>
            <a:pPr lvl="1" eaLnBrk="1" hangingPunct="1">
              <a:defRPr/>
            </a:pPr>
            <a:r>
              <a:rPr lang="zh-CN" altLang="en-US" smtClean="0"/>
              <a:t>例如：</a:t>
            </a:r>
            <a:r>
              <a:rPr lang="zh-CN" altLang="en-US" smtClean="0">
                <a:solidFill>
                  <a:schemeClr val="folHlink"/>
                </a:solidFill>
              </a:rPr>
              <a:t>整数类型</a:t>
            </a:r>
            <a:r>
              <a:rPr lang="zh-CN" altLang="en-US" smtClean="0"/>
              <a:t>就是一种数据类型，它的值集就是由整数所构成的集合，它的操作集包括：加、减、乘、除等运算。</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4213" y="0"/>
            <a:ext cx="7772400" cy="895350"/>
          </a:xfrm>
        </p:spPr>
        <p:txBody>
          <a:bodyPr/>
          <a:lstStyle/>
          <a:p>
            <a:pPr eaLnBrk="1" hangingPunct="1">
              <a:defRPr/>
            </a:pPr>
            <a:r>
              <a:rPr lang="zh-CN" altLang="en-US" sz="3600" smtClean="0"/>
              <a:t>字符常量与字符串常量的区别</a:t>
            </a:r>
          </a:p>
        </p:txBody>
      </p:sp>
      <p:sp>
        <p:nvSpPr>
          <p:cNvPr id="56323" name="Rectangle 3"/>
          <p:cNvSpPr>
            <a:spLocks noGrp="1" noChangeArrowheads="1"/>
          </p:cNvSpPr>
          <p:nvPr>
            <p:ph idx="1"/>
          </p:nvPr>
        </p:nvSpPr>
        <p:spPr>
          <a:xfrm>
            <a:off x="107950" y="1125538"/>
            <a:ext cx="8820150" cy="4175125"/>
          </a:xfrm>
        </p:spPr>
        <p:txBody>
          <a:bodyPr/>
          <a:lstStyle/>
          <a:p>
            <a:pPr marL="357188" indent="-357188" eaLnBrk="1" hangingPunct="1">
              <a:defRPr/>
            </a:pPr>
            <a:r>
              <a:rPr lang="zh-CN" altLang="en-US" sz="2800" smtClean="0"/>
              <a:t>字符常量表示单个字符，其类型为字符类型（</a:t>
            </a:r>
            <a:r>
              <a:rPr lang="en-US" altLang="zh-CN" sz="2800" smtClean="0"/>
              <a:t>char</a:t>
            </a:r>
            <a:r>
              <a:rPr lang="zh-CN" altLang="en-US" sz="2800" smtClean="0"/>
              <a:t>）；而字符串常量可以表示多个字符，其类型为</a:t>
            </a:r>
            <a:r>
              <a:rPr lang="zh-CN" altLang="en-US" sz="2800" smtClean="0">
                <a:solidFill>
                  <a:schemeClr val="folHlink"/>
                </a:solidFill>
              </a:rPr>
              <a:t>一维的常量字符数组</a:t>
            </a:r>
            <a:r>
              <a:rPr lang="zh-CN" altLang="en-US" sz="2800" smtClean="0"/>
              <a:t>（构造数据类型）。</a:t>
            </a:r>
          </a:p>
          <a:p>
            <a:pPr marL="357188" indent="-357188" eaLnBrk="1" hangingPunct="1">
              <a:defRPr/>
            </a:pPr>
            <a:r>
              <a:rPr lang="zh-CN" altLang="en-US" sz="2800" smtClean="0"/>
              <a:t>字符常量用单引号表示；而字符串常量用双引号表示。</a:t>
            </a:r>
          </a:p>
          <a:p>
            <a:pPr marL="357188" indent="-357188" eaLnBrk="1" hangingPunct="1">
              <a:defRPr/>
            </a:pPr>
            <a:r>
              <a:rPr lang="zh-CN" altLang="en-US" sz="2800" smtClean="0"/>
              <a:t>对字符常量的操作按</a:t>
            </a:r>
            <a:r>
              <a:rPr lang="en-US" altLang="zh-CN" sz="2800" smtClean="0"/>
              <a:t>char</a:t>
            </a:r>
            <a:r>
              <a:rPr lang="zh-CN" altLang="en-US" sz="2800" smtClean="0"/>
              <a:t>类型进行；对字符串常量的操作按字符数组的规定。</a:t>
            </a:r>
          </a:p>
          <a:p>
            <a:pPr marL="357188" indent="-357188" eaLnBrk="1" hangingPunct="1">
              <a:defRPr/>
            </a:pPr>
            <a:r>
              <a:rPr lang="zh-CN" altLang="en-US" sz="2800" smtClean="0"/>
              <a:t>字符常量在内存中占一个字节；字符串常量占多个字节，其字节数为：字符串中的字符个数加上</a:t>
            </a:r>
            <a:r>
              <a:rPr lang="en-US" altLang="zh-CN" sz="2800" smtClean="0"/>
              <a:t>1</a:t>
            </a:r>
            <a:r>
              <a:rPr lang="zh-CN" altLang="en-US" sz="2800" smtClean="0"/>
              <a:t>。</a:t>
            </a:r>
          </a:p>
        </p:txBody>
      </p:sp>
      <p:sp>
        <p:nvSpPr>
          <p:cNvPr id="32772" name="Rectangle 0"/>
          <p:cNvSpPr>
            <a:spLocks noChangeArrowheads="1"/>
          </p:cNvSpPr>
          <p:nvPr/>
        </p:nvSpPr>
        <p:spPr bwMode="auto">
          <a:xfrm>
            <a:off x="900113" y="5949950"/>
            <a:ext cx="719137"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Rectangle 1"/>
          <p:cNvSpPr>
            <a:spLocks noChangeArrowheads="1"/>
          </p:cNvSpPr>
          <p:nvPr/>
        </p:nvSpPr>
        <p:spPr bwMode="auto">
          <a:xfrm>
            <a:off x="2987675" y="5949950"/>
            <a:ext cx="1439863"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 name="Line 2"/>
          <p:cNvSpPr>
            <a:spLocks noChangeShapeType="1"/>
          </p:cNvSpPr>
          <p:nvPr/>
        </p:nvSpPr>
        <p:spPr bwMode="auto">
          <a:xfrm>
            <a:off x="3708400" y="594995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 name="Text Box 3"/>
          <p:cNvSpPr txBox="1">
            <a:spLocks noChangeArrowheads="1"/>
          </p:cNvSpPr>
          <p:nvPr/>
        </p:nvSpPr>
        <p:spPr bwMode="auto">
          <a:xfrm>
            <a:off x="1012825" y="546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a:t>
            </a:r>
          </a:p>
        </p:txBody>
      </p:sp>
      <p:sp>
        <p:nvSpPr>
          <p:cNvPr id="32776" name="Text Box 4"/>
          <p:cNvSpPr txBox="1">
            <a:spLocks noChangeArrowheads="1"/>
          </p:cNvSpPr>
          <p:nvPr/>
        </p:nvSpPr>
        <p:spPr bwMode="auto">
          <a:xfrm>
            <a:off x="3375025" y="54610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a:t>
            </a:r>
          </a:p>
        </p:txBody>
      </p:sp>
      <p:sp>
        <p:nvSpPr>
          <p:cNvPr id="32777" name="Text Box 5"/>
          <p:cNvSpPr txBox="1">
            <a:spLocks noChangeArrowheads="1"/>
          </p:cNvSpPr>
          <p:nvPr/>
        </p:nvSpPr>
        <p:spPr bwMode="auto">
          <a:xfrm>
            <a:off x="1063625" y="6015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a:t>
            </a:r>
          </a:p>
        </p:txBody>
      </p:sp>
      <p:sp>
        <p:nvSpPr>
          <p:cNvPr id="32778" name="Text Box 6"/>
          <p:cNvSpPr txBox="1">
            <a:spLocks noChangeArrowheads="1"/>
          </p:cNvSpPr>
          <p:nvPr/>
        </p:nvSpPr>
        <p:spPr bwMode="auto">
          <a:xfrm>
            <a:off x="3152775" y="6015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A</a:t>
            </a:r>
          </a:p>
        </p:txBody>
      </p:sp>
      <p:sp>
        <p:nvSpPr>
          <p:cNvPr id="32779" name="Text Box 7"/>
          <p:cNvSpPr txBox="1">
            <a:spLocks noChangeArrowheads="1"/>
          </p:cNvSpPr>
          <p:nvPr/>
        </p:nvSpPr>
        <p:spPr bwMode="auto">
          <a:xfrm>
            <a:off x="3851275" y="601503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a:t>\0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4213" y="85725"/>
            <a:ext cx="7772400" cy="895350"/>
          </a:xfrm>
        </p:spPr>
        <p:txBody>
          <a:bodyPr/>
          <a:lstStyle/>
          <a:p>
            <a:pPr eaLnBrk="1" hangingPunct="1">
              <a:defRPr/>
            </a:pPr>
            <a:r>
              <a:rPr lang="zh-CN" altLang="en-US" sz="3600" dirty="0" smtClean="0"/>
              <a:t>符号常量</a:t>
            </a:r>
          </a:p>
        </p:txBody>
      </p:sp>
      <p:sp>
        <p:nvSpPr>
          <p:cNvPr id="57347" name="Rectangle 3"/>
          <p:cNvSpPr>
            <a:spLocks noGrp="1" noChangeArrowheads="1"/>
          </p:cNvSpPr>
          <p:nvPr>
            <p:ph idx="1"/>
          </p:nvPr>
        </p:nvSpPr>
        <p:spPr>
          <a:xfrm>
            <a:off x="323850" y="1412875"/>
            <a:ext cx="8604250" cy="5445125"/>
          </a:xfrm>
        </p:spPr>
        <p:txBody>
          <a:bodyPr/>
          <a:lstStyle/>
          <a:p>
            <a:pPr marL="354013" indent="-354013" eaLnBrk="1" hangingPunct="1">
              <a:lnSpc>
                <a:spcPct val="90000"/>
              </a:lnSpc>
              <a:defRPr/>
            </a:pPr>
            <a:r>
              <a:rPr lang="zh-CN" altLang="en-US" sz="2800" dirty="0" smtClean="0"/>
              <a:t>符号常量是指先通过常量定义给常量取一个名字并可指定一个类型；然后，在程序中通过常量名来使用这些常量。</a:t>
            </a:r>
          </a:p>
          <a:p>
            <a:pPr marL="354013" indent="-354013" eaLnBrk="1" hangingPunct="1">
              <a:lnSpc>
                <a:spcPct val="90000"/>
              </a:lnSpc>
              <a:defRPr/>
            </a:pPr>
            <a:r>
              <a:rPr lang="zh-CN" altLang="en-US" sz="2800" dirty="0" smtClean="0"/>
              <a:t>符号常量的定义格式为：</a:t>
            </a:r>
          </a:p>
          <a:p>
            <a:pPr marL="1339850" lvl="1" indent="-533400" eaLnBrk="1" hangingPunct="1">
              <a:lnSpc>
                <a:spcPct val="90000"/>
              </a:lnSpc>
              <a:buFontTx/>
              <a:buNone/>
              <a:defRPr/>
            </a:pPr>
            <a:r>
              <a:rPr lang="zh-CN" altLang="en-US" sz="2400" dirty="0" smtClean="0"/>
              <a:t>	</a:t>
            </a:r>
            <a:r>
              <a:rPr lang="en-US" altLang="zh-CN" sz="2400" dirty="0" smtClean="0"/>
              <a:t>#define &lt;</a:t>
            </a:r>
            <a:r>
              <a:rPr lang="zh-CN" altLang="en-US" sz="2400" dirty="0" smtClean="0"/>
              <a:t>常量名</a:t>
            </a:r>
            <a:r>
              <a:rPr lang="en-US" altLang="zh-CN" sz="2400" dirty="0" smtClean="0"/>
              <a:t>&gt; &lt;</a:t>
            </a:r>
            <a:r>
              <a:rPr lang="zh-CN" altLang="en-US" sz="2400" dirty="0" smtClean="0"/>
              <a:t>值</a:t>
            </a:r>
            <a:r>
              <a:rPr lang="en-US" altLang="zh-CN" sz="2400" dirty="0" smtClean="0"/>
              <a:t>&gt;</a:t>
            </a:r>
          </a:p>
          <a:p>
            <a:pPr marL="1339850" lvl="1" indent="-533400" eaLnBrk="1" hangingPunct="1">
              <a:lnSpc>
                <a:spcPct val="90000"/>
              </a:lnSpc>
              <a:buFontTx/>
              <a:buNone/>
              <a:defRPr/>
            </a:pPr>
            <a:r>
              <a:rPr lang="zh-CN" altLang="en-US" sz="2400" dirty="0" smtClean="0"/>
              <a:t>或</a:t>
            </a:r>
          </a:p>
          <a:p>
            <a:pPr marL="1339850" lvl="1" indent="-533400" eaLnBrk="1" hangingPunct="1">
              <a:lnSpc>
                <a:spcPct val="90000"/>
              </a:lnSpc>
              <a:buFontTx/>
              <a:buNone/>
              <a:defRPr/>
            </a:pPr>
            <a:r>
              <a:rPr lang="zh-CN" altLang="en-US" sz="2400" dirty="0" smtClean="0"/>
              <a:t>	</a:t>
            </a:r>
            <a:r>
              <a:rPr lang="en-US" altLang="zh-CN" sz="2400" dirty="0" err="1" smtClean="0"/>
              <a:t>const</a:t>
            </a:r>
            <a:r>
              <a:rPr lang="en-US" altLang="zh-CN" sz="2400" dirty="0" smtClean="0"/>
              <a:t> &lt;</a:t>
            </a:r>
            <a:r>
              <a:rPr lang="zh-CN" altLang="en-US" sz="2400" dirty="0" smtClean="0"/>
              <a:t>类型名</a:t>
            </a:r>
            <a:r>
              <a:rPr lang="en-US" altLang="zh-CN" sz="2400" dirty="0" smtClean="0"/>
              <a:t>&gt; &lt;</a:t>
            </a:r>
            <a:r>
              <a:rPr lang="zh-CN" altLang="en-US" sz="2400" dirty="0" smtClean="0"/>
              <a:t>常量名</a:t>
            </a:r>
            <a:r>
              <a:rPr lang="en-US" altLang="zh-CN" sz="2400" dirty="0" smtClean="0"/>
              <a:t>&gt;=&lt;</a:t>
            </a:r>
            <a:r>
              <a:rPr lang="zh-CN" altLang="en-US" sz="2400" dirty="0" smtClean="0"/>
              <a:t>值</a:t>
            </a:r>
            <a:r>
              <a:rPr lang="en-US" altLang="zh-CN" sz="2400" dirty="0" smtClean="0"/>
              <a:t>&gt;</a:t>
            </a:r>
            <a:r>
              <a:rPr lang="zh-CN" altLang="en-US" sz="2400" dirty="0" smtClean="0"/>
              <a:t>；</a:t>
            </a:r>
          </a:p>
          <a:p>
            <a:pPr marL="1339850" lvl="1" indent="-533400" eaLnBrk="1" hangingPunct="1">
              <a:lnSpc>
                <a:spcPct val="90000"/>
              </a:lnSpc>
              <a:buFontTx/>
              <a:buNone/>
              <a:defRPr/>
            </a:pPr>
            <a:r>
              <a:rPr lang="zh-CN" altLang="en-US" sz="2400" dirty="0" smtClean="0"/>
              <a:t>例如：</a:t>
            </a:r>
          </a:p>
          <a:p>
            <a:pPr marL="1339850" lvl="1" indent="-533400" eaLnBrk="1" hangingPunct="1">
              <a:lnSpc>
                <a:spcPct val="90000"/>
              </a:lnSpc>
              <a:buFontTx/>
              <a:buNone/>
              <a:defRPr/>
            </a:pPr>
            <a:r>
              <a:rPr lang="zh-CN" altLang="en-US" sz="2400" dirty="0" smtClean="0"/>
              <a:t>	</a:t>
            </a:r>
            <a:r>
              <a:rPr lang="en-US" altLang="zh-CN" sz="2400" dirty="0" smtClean="0"/>
              <a:t>#define PI 3.1415926</a:t>
            </a:r>
          </a:p>
          <a:p>
            <a:pPr marL="1339850" lvl="1" indent="-533400" eaLnBrk="1" hangingPunct="1">
              <a:lnSpc>
                <a:spcPct val="90000"/>
              </a:lnSpc>
              <a:buFontTx/>
              <a:buNone/>
              <a:defRPr/>
            </a:pPr>
            <a:r>
              <a:rPr lang="zh-CN" altLang="en-US" sz="2400" dirty="0" smtClean="0"/>
              <a:t>或，</a:t>
            </a:r>
          </a:p>
          <a:p>
            <a:pPr marL="1339850" lvl="1" indent="-533400" eaLnBrk="1" hangingPunct="1">
              <a:lnSpc>
                <a:spcPct val="90000"/>
              </a:lnSpc>
              <a:buFontTx/>
              <a:buNone/>
              <a:defRPr/>
            </a:pPr>
            <a:r>
              <a:rPr lang="zh-CN" altLang="en-US" sz="2400" dirty="0" smtClean="0"/>
              <a:t>	</a:t>
            </a:r>
            <a:r>
              <a:rPr lang="en-US" altLang="zh-CN" sz="2400" dirty="0" err="1" smtClean="0"/>
              <a:t>const</a:t>
            </a:r>
            <a:r>
              <a:rPr lang="en-US" altLang="zh-CN" sz="2400" dirty="0" smtClean="0"/>
              <a:t> double PI=3.1415926; </a:t>
            </a:r>
          </a:p>
          <a:p>
            <a:pPr marL="354013" indent="-354013" eaLnBrk="1" hangingPunct="1">
              <a:lnSpc>
                <a:spcPct val="90000"/>
              </a:lnSpc>
              <a:defRPr/>
            </a:pPr>
            <a:r>
              <a:rPr lang="zh-CN" altLang="en-US" sz="2800" dirty="0" smtClean="0"/>
              <a:t>符号常量的使用：</a:t>
            </a:r>
          </a:p>
          <a:p>
            <a:pPr marL="1339850" lvl="1" indent="-533400" eaLnBrk="1" hangingPunct="1">
              <a:lnSpc>
                <a:spcPct val="90000"/>
              </a:lnSpc>
              <a:buFontTx/>
              <a:buNone/>
              <a:defRPr/>
            </a:pPr>
            <a:r>
              <a:rPr lang="en-US" altLang="zh-CN" sz="2400" dirty="0" smtClean="0"/>
              <a:t>2*</a:t>
            </a:r>
            <a:r>
              <a:rPr lang="en-US" altLang="zh-CN" sz="2400" dirty="0" smtClean="0">
                <a:solidFill>
                  <a:schemeClr val="folHlink"/>
                </a:solidFill>
              </a:rPr>
              <a:t>PI</a:t>
            </a:r>
            <a:r>
              <a:rPr lang="en-US" altLang="zh-CN" sz="2400" dirty="0" smtClean="0"/>
              <a:t>*r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4213" y="0"/>
            <a:ext cx="7772400" cy="895350"/>
          </a:xfrm>
        </p:spPr>
        <p:txBody>
          <a:bodyPr/>
          <a:lstStyle/>
          <a:p>
            <a:pPr eaLnBrk="1" hangingPunct="1">
              <a:defRPr/>
            </a:pPr>
            <a:r>
              <a:rPr lang="zh-CN" altLang="en-US" sz="3600" smtClean="0"/>
              <a:t>使用符号常量的好处</a:t>
            </a:r>
          </a:p>
        </p:txBody>
      </p:sp>
      <p:sp>
        <p:nvSpPr>
          <p:cNvPr id="58371" name="Rectangle 3"/>
          <p:cNvSpPr>
            <a:spLocks noGrp="1" noChangeArrowheads="1"/>
          </p:cNvSpPr>
          <p:nvPr>
            <p:ph idx="1"/>
          </p:nvPr>
        </p:nvSpPr>
        <p:spPr>
          <a:xfrm>
            <a:off x="288925" y="1484313"/>
            <a:ext cx="8604250" cy="5157787"/>
          </a:xfrm>
        </p:spPr>
        <p:txBody>
          <a:bodyPr/>
          <a:lstStyle/>
          <a:p>
            <a:pPr marL="609600" indent="-609600" eaLnBrk="1" hangingPunct="1">
              <a:defRPr/>
            </a:pPr>
            <a:r>
              <a:rPr lang="zh-CN" altLang="en-US" smtClean="0"/>
              <a:t>增加程序的易读性 </a:t>
            </a:r>
          </a:p>
          <a:p>
            <a:pPr marL="609600" indent="-609600" eaLnBrk="1" hangingPunct="1">
              <a:defRPr/>
            </a:pPr>
            <a:r>
              <a:rPr lang="zh-CN" altLang="en-US" smtClean="0"/>
              <a:t>提高程序对常量使用的一致性 </a:t>
            </a:r>
          </a:p>
          <a:p>
            <a:pPr marL="609600" indent="-609600" eaLnBrk="1" hangingPunct="1">
              <a:defRPr/>
            </a:pPr>
            <a:r>
              <a:rPr lang="zh-CN" altLang="en-US" smtClean="0"/>
              <a:t>增强程序的易维护性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变量</a:t>
            </a:r>
          </a:p>
        </p:txBody>
      </p:sp>
      <p:sp>
        <p:nvSpPr>
          <p:cNvPr id="59395" name="Rectangle 3"/>
          <p:cNvSpPr>
            <a:spLocks noGrp="1" noChangeArrowheads="1"/>
          </p:cNvSpPr>
          <p:nvPr>
            <p:ph idx="1"/>
          </p:nvPr>
        </p:nvSpPr>
        <p:spPr>
          <a:xfrm>
            <a:off x="250825" y="1412875"/>
            <a:ext cx="8713788" cy="5040313"/>
          </a:xfrm>
        </p:spPr>
        <p:txBody>
          <a:bodyPr/>
          <a:lstStyle/>
          <a:p>
            <a:pPr marL="357188" indent="-357188" eaLnBrk="1" hangingPunct="1">
              <a:defRPr/>
            </a:pPr>
            <a:r>
              <a:rPr lang="zh-CN" altLang="en-US" dirty="0" smtClean="0"/>
              <a:t>程序中可变的数据用变量来表示。</a:t>
            </a:r>
          </a:p>
          <a:p>
            <a:pPr marL="357188" indent="-357188" eaLnBrk="1" hangingPunct="1">
              <a:buFont typeface="Wingdings" pitchFamily="2" charset="2"/>
              <a:buNone/>
              <a:defRPr/>
            </a:pPr>
            <a:endParaRPr lang="zh-CN" altLang="en-US" dirty="0" smtClean="0"/>
          </a:p>
          <a:p>
            <a:pPr marL="357188" indent="-357188" eaLnBrk="1" hangingPunct="1">
              <a:buFont typeface="Wingdings" pitchFamily="2" charset="2"/>
              <a:buNone/>
              <a:defRPr/>
            </a:pPr>
            <a:r>
              <a:rPr lang="zh-CN" altLang="en-US" dirty="0" smtClean="0"/>
              <a:t>例如：在计算圆周长的表达式</a:t>
            </a:r>
            <a:r>
              <a:rPr lang="en-US" altLang="zh-CN" dirty="0" smtClean="0"/>
              <a:t>2*PI*</a:t>
            </a:r>
            <a:r>
              <a:rPr lang="en-US" altLang="zh-CN" dirty="0" smtClean="0">
                <a:solidFill>
                  <a:schemeClr val="folHlink"/>
                </a:solidFill>
              </a:rPr>
              <a:t>r</a:t>
            </a:r>
            <a:r>
              <a:rPr lang="zh-CN" altLang="en-US" dirty="0" smtClean="0"/>
              <a:t>中，半径</a:t>
            </a:r>
            <a:r>
              <a:rPr lang="en-US" altLang="zh-CN" dirty="0" smtClean="0"/>
              <a:t>r</a:t>
            </a:r>
            <a:r>
              <a:rPr lang="zh-CN" altLang="en-US" dirty="0" smtClean="0"/>
              <a:t>就是一个可变的数据，它可能是通过用户输入得到，也可能由程序的其它部分计算得到。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变量的基本特性</a:t>
            </a:r>
          </a:p>
        </p:txBody>
      </p:sp>
      <p:sp>
        <p:nvSpPr>
          <p:cNvPr id="60419" name="Rectangle 3"/>
          <p:cNvSpPr>
            <a:spLocks noGrp="1" noChangeArrowheads="1"/>
          </p:cNvSpPr>
          <p:nvPr>
            <p:ph idx="1"/>
          </p:nvPr>
        </p:nvSpPr>
        <p:spPr>
          <a:xfrm>
            <a:off x="250825" y="1557338"/>
            <a:ext cx="8713788" cy="5040312"/>
          </a:xfrm>
        </p:spPr>
        <p:txBody>
          <a:bodyPr/>
          <a:lstStyle/>
          <a:p>
            <a:pPr marL="354013" indent="-354013" eaLnBrk="1" hangingPunct="1">
              <a:defRPr/>
            </a:pPr>
            <a:r>
              <a:rPr lang="zh-CN" altLang="en-US" smtClean="0"/>
              <a:t>名字：用标识符表示。</a:t>
            </a:r>
          </a:p>
          <a:p>
            <a:pPr marL="354013" indent="-354013" eaLnBrk="1" hangingPunct="1">
              <a:defRPr/>
            </a:pPr>
            <a:r>
              <a:rPr lang="zh-CN" altLang="en-US" smtClean="0"/>
              <a:t>类型：指定变量能取何种值、对其能进行何种运算（操作）以及所需内存空间的大小等。 </a:t>
            </a:r>
          </a:p>
          <a:p>
            <a:pPr marL="354013" indent="-354013" eaLnBrk="1" hangingPunct="1">
              <a:defRPr/>
            </a:pPr>
            <a:r>
              <a:rPr lang="zh-CN" altLang="en-US" smtClean="0"/>
              <a:t>值：在类型的值集范围内可变。</a:t>
            </a:r>
          </a:p>
          <a:p>
            <a:pPr marL="354013" indent="-354013" eaLnBrk="1" hangingPunct="1">
              <a:defRPr/>
            </a:pPr>
            <a:r>
              <a:rPr lang="zh-CN" altLang="en-US" smtClean="0"/>
              <a:t>内存空间和地址：存储变量当前值的内存空间以及该空间的地址。</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变量的定义</a:t>
            </a:r>
          </a:p>
        </p:txBody>
      </p:sp>
      <p:sp>
        <p:nvSpPr>
          <p:cNvPr id="61443" name="Rectangle 3"/>
          <p:cNvSpPr>
            <a:spLocks noGrp="1" noChangeArrowheads="1"/>
          </p:cNvSpPr>
          <p:nvPr>
            <p:ph idx="1"/>
          </p:nvPr>
        </p:nvSpPr>
        <p:spPr>
          <a:xfrm>
            <a:off x="179388" y="1484313"/>
            <a:ext cx="8713787" cy="5373687"/>
          </a:xfrm>
        </p:spPr>
        <p:txBody>
          <a:bodyPr/>
          <a:lstStyle/>
          <a:p>
            <a:pPr marL="354013" indent="-354013" eaLnBrk="1" hangingPunct="1">
              <a:lnSpc>
                <a:spcPct val="90000"/>
              </a:lnSpc>
              <a:defRPr/>
            </a:pPr>
            <a:r>
              <a:rPr lang="en-US" altLang="zh-CN" sz="2800" dirty="0" smtClean="0"/>
              <a:t>C++</a:t>
            </a:r>
            <a:r>
              <a:rPr lang="zh-CN" altLang="en-US" sz="2800" dirty="0" smtClean="0"/>
              <a:t>语言规定：程序中使用到的每个变量都要有定义（有的语言不需要）。变量定义格式为：</a:t>
            </a:r>
          </a:p>
          <a:p>
            <a:pPr marL="1076325" lvl="1" indent="-276225" eaLnBrk="1" hangingPunct="1">
              <a:lnSpc>
                <a:spcPct val="90000"/>
              </a:lnSpc>
              <a:buFontTx/>
              <a:buNone/>
              <a:defRPr/>
            </a:pPr>
            <a:r>
              <a:rPr lang="zh-CN" altLang="en-US" sz="2400" dirty="0" smtClean="0"/>
              <a:t>	</a:t>
            </a:r>
            <a:r>
              <a:rPr lang="en-US" altLang="zh-CN" sz="2400" dirty="0" smtClean="0"/>
              <a:t>&lt;</a:t>
            </a:r>
            <a:r>
              <a:rPr lang="zh-CN" altLang="en-US" sz="2400" dirty="0" smtClean="0"/>
              <a:t>类型名</a:t>
            </a:r>
            <a:r>
              <a:rPr lang="en-US" altLang="zh-CN" sz="2400" dirty="0" smtClean="0"/>
              <a:t>&gt; &lt;</a:t>
            </a:r>
            <a:r>
              <a:rPr lang="zh-CN" altLang="en-US" sz="2400" dirty="0" smtClean="0"/>
              <a:t>变量名</a:t>
            </a:r>
            <a:r>
              <a:rPr lang="en-US" altLang="zh-CN" sz="2400" dirty="0" smtClean="0"/>
              <a:t>&gt;</a:t>
            </a:r>
            <a:r>
              <a:rPr lang="zh-CN" altLang="en-US" sz="2400" dirty="0" smtClean="0"/>
              <a:t>；</a:t>
            </a:r>
          </a:p>
          <a:p>
            <a:pPr marL="1076325" lvl="1" indent="-276225" eaLnBrk="1" hangingPunct="1">
              <a:lnSpc>
                <a:spcPct val="90000"/>
              </a:lnSpc>
              <a:buFontTx/>
              <a:buNone/>
              <a:defRPr/>
            </a:pPr>
            <a:r>
              <a:rPr lang="zh-CN" altLang="en-US" sz="2400" dirty="0" smtClean="0"/>
              <a:t>或者</a:t>
            </a:r>
          </a:p>
          <a:p>
            <a:pPr marL="1076325" lvl="1" indent="-276225" eaLnBrk="1" hangingPunct="1">
              <a:lnSpc>
                <a:spcPct val="90000"/>
              </a:lnSpc>
              <a:buFontTx/>
              <a:buNone/>
              <a:defRPr/>
            </a:pPr>
            <a:r>
              <a:rPr lang="zh-CN" altLang="en-US" sz="2400" dirty="0" smtClean="0"/>
              <a:t>	</a:t>
            </a:r>
            <a:r>
              <a:rPr lang="en-US" altLang="zh-CN" sz="2400" dirty="0" smtClean="0"/>
              <a:t>&lt;</a:t>
            </a:r>
            <a:r>
              <a:rPr lang="zh-CN" altLang="en-US" sz="2400" dirty="0" smtClean="0"/>
              <a:t>类型名</a:t>
            </a:r>
            <a:r>
              <a:rPr lang="en-US" altLang="zh-CN" sz="2400" dirty="0" smtClean="0"/>
              <a:t>&gt; &lt;</a:t>
            </a:r>
            <a:r>
              <a:rPr lang="zh-CN" altLang="en-US" sz="2400" dirty="0" smtClean="0"/>
              <a:t>变量名</a:t>
            </a:r>
            <a:r>
              <a:rPr lang="en-US" altLang="zh-CN" sz="2400" dirty="0" smtClean="0"/>
              <a:t>&gt;=&lt;</a:t>
            </a:r>
            <a:r>
              <a:rPr lang="zh-CN" altLang="en-US" sz="2400" dirty="0" smtClean="0"/>
              <a:t>初值</a:t>
            </a:r>
            <a:r>
              <a:rPr lang="en-US" altLang="zh-CN" sz="2400" dirty="0" smtClean="0"/>
              <a:t>&gt;</a:t>
            </a:r>
            <a:r>
              <a:rPr lang="zh-CN" altLang="en-US" sz="2400" dirty="0" smtClean="0"/>
              <a:t>；</a:t>
            </a:r>
          </a:p>
          <a:p>
            <a:pPr marL="354013" indent="-354013" eaLnBrk="1" hangingPunct="1">
              <a:lnSpc>
                <a:spcPct val="90000"/>
              </a:lnSpc>
              <a:buFont typeface="Wingdings" pitchFamily="2" charset="2"/>
              <a:buNone/>
              <a:defRPr/>
            </a:pPr>
            <a:r>
              <a:rPr lang="zh-CN" altLang="en-US" sz="2800" dirty="0" smtClean="0"/>
              <a:t>例如：</a:t>
            </a:r>
          </a:p>
          <a:p>
            <a:pPr marL="1076325" lvl="1" indent="-276225" eaLnBrk="1" hangingPunct="1">
              <a:lnSpc>
                <a:spcPct val="90000"/>
              </a:lnSpc>
              <a:buFontTx/>
              <a:buNone/>
              <a:defRPr/>
            </a:pPr>
            <a:r>
              <a:rPr lang="en-US" altLang="zh-CN" sz="2400" dirty="0" err="1" smtClean="0"/>
              <a:t>int</a:t>
            </a:r>
            <a:r>
              <a:rPr lang="en-US" altLang="zh-CN" sz="2400" dirty="0" smtClean="0"/>
              <a:t> a=0;</a:t>
            </a:r>
          </a:p>
          <a:p>
            <a:pPr marL="1076325" lvl="1" indent="-276225" eaLnBrk="1" hangingPunct="1">
              <a:lnSpc>
                <a:spcPct val="90000"/>
              </a:lnSpc>
              <a:buFontTx/>
              <a:buNone/>
              <a:defRPr/>
            </a:pPr>
            <a:r>
              <a:rPr lang="en-US" altLang="zh-CN" sz="2400" dirty="0" err="1" smtClean="0"/>
              <a:t>int</a:t>
            </a:r>
            <a:r>
              <a:rPr lang="en-US" altLang="zh-CN" sz="2400" dirty="0" smtClean="0"/>
              <a:t> b=a+1;</a:t>
            </a:r>
          </a:p>
          <a:p>
            <a:pPr marL="1076325" lvl="1" indent="-276225" eaLnBrk="1" hangingPunct="1">
              <a:lnSpc>
                <a:spcPct val="90000"/>
              </a:lnSpc>
              <a:buFontTx/>
              <a:buNone/>
              <a:defRPr/>
            </a:pPr>
            <a:r>
              <a:rPr lang="en-US" altLang="zh-CN" sz="2400" dirty="0" smtClean="0"/>
              <a:t>double x; </a:t>
            </a:r>
          </a:p>
          <a:p>
            <a:pPr marL="354013" indent="-354013" eaLnBrk="1" hangingPunct="1">
              <a:lnSpc>
                <a:spcPct val="90000"/>
              </a:lnSpc>
              <a:buFont typeface="Wingdings" pitchFamily="2" charset="2"/>
              <a:buNone/>
              <a:defRPr/>
            </a:pPr>
            <a:r>
              <a:rPr lang="zh-CN" altLang="en-US" sz="2800" dirty="0" smtClean="0"/>
              <a:t>或：</a:t>
            </a:r>
          </a:p>
          <a:p>
            <a:pPr marL="1076325" lvl="1" indent="-276225" eaLnBrk="1" hangingPunct="1">
              <a:lnSpc>
                <a:spcPct val="90000"/>
              </a:lnSpc>
              <a:buFontTx/>
              <a:buNone/>
              <a:defRPr/>
            </a:pPr>
            <a:r>
              <a:rPr lang="en-US" altLang="zh-CN" sz="2400" dirty="0" err="1" smtClean="0"/>
              <a:t>int</a:t>
            </a:r>
            <a:r>
              <a:rPr lang="en-US" altLang="zh-CN" sz="2400" dirty="0" smtClean="0"/>
              <a:t> a=0,b=a+1; //</a:t>
            </a:r>
            <a:r>
              <a:rPr lang="zh-CN" altLang="en-US" sz="2400" dirty="0" smtClean="0"/>
              <a:t>同类型变量可以写在一起，用</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分开</a:t>
            </a:r>
          </a:p>
          <a:p>
            <a:pPr marL="1076325" lvl="1" indent="-276225" eaLnBrk="1" hangingPunct="1">
              <a:lnSpc>
                <a:spcPct val="90000"/>
              </a:lnSpc>
              <a:buFontTx/>
              <a:buNone/>
              <a:defRPr/>
            </a:pPr>
            <a:r>
              <a:rPr lang="en-US" altLang="zh-CN" sz="2400" dirty="0" smtClean="0"/>
              <a:t>double 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变量的声明</a:t>
            </a:r>
          </a:p>
        </p:txBody>
      </p:sp>
      <p:sp>
        <p:nvSpPr>
          <p:cNvPr id="100355" name="Rectangle 3"/>
          <p:cNvSpPr>
            <a:spLocks noGrp="1" noChangeArrowheads="1"/>
          </p:cNvSpPr>
          <p:nvPr>
            <p:ph idx="1"/>
          </p:nvPr>
        </p:nvSpPr>
        <p:spPr>
          <a:xfrm>
            <a:off x="457200" y="1484313"/>
            <a:ext cx="8229600" cy="5257800"/>
          </a:xfrm>
        </p:spPr>
        <p:txBody>
          <a:bodyPr/>
          <a:lstStyle/>
          <a:p>
            <a:pPr eaLnBrk="1" hangingPunct="1">
              <a:defRPr/>
            </a:pPr>
            <a:r>
              <a:rPr lang="zh-CN" altLang="en-US" sz="2800" smtClean="0"/>
              <a:t>在</a:t>
            </a:r>
            <a:r>
              <a:rPr lang="en-US" altLang="zh-CN" sz="2800" smtClean="0"/>
              <a:t>C++</a:t>
            </a:r>
            <a:r>
              <a:rPr lang="zh-CN" altLang="en-US" sz="2800" smtClean="0"/>
              <a:t>程序中访问（使用）一个变量之前，必须对它进行</a:t>
            </a:r>
            <a:r>
              <a:rPr lang="zh-CN" altLang="en-US" sz="2800" smtClean="0">
                <a:solidFill>
                  <a:schemeClr val="folHlink"/>
                </a:solidFill>
              </a:rPr>
              <a:t>声明</a:t>
            </a:r>
            <a:r>
              <a:rPr lang="zh-CN" altLang="en-US" sz="2800" smtClean="0"/>
              <a:t>。</a:t>
            </a:r>
          </a:p>
          <a:p>
            <a:pPr eaLnBrk="1" hangingPunct="1">
              <a:defRPr/>
            </a:pPr>
            <a:r>
              <a:rPr lang="zh-CN" altLang="en-US" sz="2800" smtClean="0"/>
              <a:t>变量定义属于一种声明，称为</a:t>
            </a:r>
            <a:r>
              <a:rPr lang="zh-CN" altLang="en-US" sz="2800" smtClean="0">
                <a:solidFill>
                  <a:schemeClr val="folHlink"/>
                </a:solidFill>
              </a:rPr>
              <a:t>定义性声明</a:t>
            </a:r>
            <a:r>
              <a:rPr lang="zh-CN" altLang="en-US" sz="2800" smtClean="0"/>
              <a:t>。</a:t>
            </a:r>
          </a:p>
          <a:p>
            <a:pPr eaLnBrk="1" hangingPunct="1">
              <a:defRPr/>
            </a:pPr>
            <a:r>
              <a:rPr lang="zh-CN" altLang="en-US" sz="2800" smtClean="0"/>
              <a:t>变量声明的另一种形式为：</a:t>
            </a:r>
          </a:p>
          <a:p>
            <a:pPr lvl="1" eaLnBrk="1" hangingPunct="1">
              <a:buFontTx/>
              <a:buNone/>
              <a:defRPr/>
            </a:pPr>
            <a:r>
              <a:rPr lang="en-US" altLang="zh-CN" sz="2400" smtClean="0"/>
              <a:t>extern &lt;</a:t>
            </a:r>
            <a:r>
              <a:rPr lang="zh-CN" altLang="en-US" sz="2400" smtClean="0"/>
              <a:t>类型名</a:t>
            </a:r>
            <a:r>
              <a:rPr lang="en-US" altLang="zh-CN" sz="2400" smtClean="0"/>
              <a:t>&gt; &lt;</a:t>
            </a:r>
            <a:r>
              <a:rPr lang="zh-CN" altLang="en-US" sz="2400" smtClean="0"/>
              <a:t>变量名</a:t>
            </a:r>
            <a:r>
              <a:rPr lang="en-US" altLang="zh-CN" sz="2400" smtClean="0"/>
              <a:t>&gt;;</a:t>
            </a:r>
          </a:p>
          <a:p>
            <a:pPr lvl="1" eaLnBrk="1" hangingPunct="1">
              <a:defRPr/>
            </a:pPr>
            <a:r>
              <a:rPr lang="zh-CN" altLang="en-US" sz="2400" smtClean="0"/>
              <a:t>称为</a:t>
            </a:r>
            <a:r>
              <a:rPr lang="zh-CN" altLang="en-US" sz="2400" smtClean="0">
                <a:solidFill>
                  <a:schemeClr val="folHlink"/>
                </a:solidFill>
              </a:rPr>
              <a:t>非定义性声明</a:t>
            </a:r>
            <a:r>
              <a:rPr lang="zh-CN" altLang="en-US" sz="2400" smtClean="0"/>
              <a:t>。</a:t>
            </a:r>
          </a:p>
          <a:p>
            <a:pPr lvl="1" eaLnBrk="1" hangingPunct="1">
              <a:defRPr/>
            </a:pPr>
            <a:r>
              <a:rPr lang="zh-CN" altLang="en-US" sz="2400" smtClean="0"/>
              <a:t>在使用一个</a:t>
            </a:r>
            <a:r>
              <a:rPr lang="zh-CN" altLang="en-US" sz="2400" smtClean="0">
                <a:solidFill>
                  <a:schemeClr val="folHlink"/>
                </a:solidFill>
              </a:rPr>
              <a:t>全局变量</a:t>
            </a:r>
            <a:r>
              <a:rPr lang="zh-CN" altLang="en-US" sz="2400" smtClean="0"/>
              <a:t>前，如果未见到它的定义性声明，则需要对它进行非定义性声明。</a:t>
            </a:r>
          </a:p>
          <a:p>
            <a:pPr eaLnBrk="1" hangingPunct="1">
              <a:defRPr/>
            </a:pPr>
            <a:r>
              <a:rPr lang="zh-CN" altLang="en-US" sz="2800" smtClean="0"/>
              <a:t>为了描述方便，今后</a:t>
            </a:r>
          </a:p>
          <a:p>
            <a:pPr lvl="1" eaLnBrk="1" hangingPunct="1">
              <a:defRPr/>
            </a:pPr>
            <a:r>
              <a:rPr lang="zh-CN" altLang="en-US" sz="2400" smtClean="0"/>
              <a:t>把定义性声明称为定义，</a:t>
            </a:r>
          </a:p>
          <a:p>
            <a:pPr lvl="1" eaLnBrk="1" hangingPunct="1">
              <a:defRPr/>
            </a:pPr>
            <a:r>
              <a:rPr lang="zh-CN" altLang="en-US" sz="2400" smtClean="0"/>
              <a:t>把非定义性声明称为声明。</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700588" y="342900"/>
            <a:ext cx="4271962"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a:t>//file2.cpp</a:t>
            </a:r>
          </a:p>
          <a:p>
            <a:pPr eaLnBrk="1" hangingPunct="1"/>
            <a:r>
              <a:rPr lang="en-US" altLang="zh-CN" sz="2800"/>
              <a:t>void g() //</a:t>
            </a:r>
            <a:r>
              <a:rPr lang="zh-CN" altLang="en-US" sz="2800"/>
              <a:t>定义</a:t>
            </a:r>
          </a:p>
          <a:p>
            <a:pPr eaLnBrk="1" hangingPunct="1"/>
            <a:r>
              <a:rPr lang="en-US" altLang="zh-CN" sz="2800"/>
              <a:t>{ extern int x,y; //</a:t>
            </a:r>
            <a:r>
              <a:rPr lang="zh-CN" altLang="en-US" sz="2800">
                <a:solidFill>
                  <a:schemeClr val="folHlink"/>
                </a:solidFill>
              </a:rPr>
              <a:t>声明</a:t>
            </a:r>
          </a:p>
          <a:p>
            <a:pPr eaLnBrk="1" hangingPunct="1"/>
            <a:r>
              <a:rPr lang="zh-CN" altLang="en-US" sz="2800"/>
              <a:t>   </a:t>
            </a:r>
            <a:r>
              <a:rPr lang="en-US" altLang="zh-CN" sz="2800"/>
              <a:t>int z; //</a:t>
            </a:r>
            <a:r>
              <a:rPr lang="zh-CN" altLang="en-US" sz="2800">
                <a:solidFill>
                  <a:schemeClr val="folHlink"/>
                </a:solidFill>
              </a:rPr>
              <a:t>定义</a:t>
            </a:r>
          </a:p>
          <a:p>
            <a:pPr eaLnBrk="1" hangingPunct="1"/>
            <a:r>
              <a:rPr lang="zh-CN" altLang="en-US" sz="2800"/>
              <a:t>   </a:t>
            </a:r>
            <a:r>
              <a:rPr lang="en-US" altLang="zh-CN" sz="2800"/>
              <a:t>z = x + y;</a:t>
            </a:r>
          </a:p>
          <a:p>
            <a:pPr eaLnBrk="1" hangingPunct="1"/>
            <a:r>
              <a:rPr lang="en-US" altLang="zh-CN" sz="2800"/>
              <a:t>}</a:t>
            </a:r>
          </a:p>
        </p:txBody>
      </p:sp>
      <p:sp>
        <p:nvSpPr>
          <p:cNvPr id="39939" name="Text Box 5"/>
          <p:cNvSpPr txBox="1">
            <a:spLocks noChangeArrowheads="1"/>
          </p:cNvSpPr>
          <p:nvPr/>
        </p:nvSpPr>
        <p:spPr bwMode="auto">
          <a:xfrm>
            <a:off x="123825" y="382588"/>
            <a:ext cx="4232275" cy="6070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a:t>//file1.cpp</a:t>
            </a:r>
          </a:p>
          <a:p>
            <a:pPr eaLnBrk="1" hangingPunct="1"/>
            <a:r>
              <a:rPr lang="en-US" altLang="zh-CN" sz="2800"/>
              <a:t>int x=0; //</a:t>
            </a:r>
            <a:r>
              <a:rPr lang="zh-CN" altLang="en-US" sz="2800">
                <a:solidFill>
                  <a:schemeClr val="folHlink"/>
                </a:solidFill>
              </a:rPr>
              <a:t>定义</a:t>
            </a:r>
          </a:p>
          <a:p>
            <a:pPr eaLnBrk="1" hangingPunct="1"/>
            <a:r>
              <a:rPr lang="en-US" altLang="zh-CN" sz="2800"/>
              <a:t>void f() //</a:t>
            </a:r>
            <a:r>
              <a:rPr lang="zh-CN" altLang="en-US" sz="2800"/>
              <a:t>定义</a:t>
            </a:r>
          </a:p>
          <a:p>
            <a:pPr eaLnBrk="1" hangingPunct="1"/>
            <a:r>
              <a:rPr lang="en-US" altLang="zh-CN" sz="2800"/>
              <a:t>{ extern int y; //</a:t>
            </a:r>
            <a:r>
              <a:rPr lang="zh-CN" altLang="en-US" sz="2800">
                <a:solidFill>
                  <a:schemeClr val="folHlink"/>
                </a:solidFill>
              </a:rPr>
              <a:t>声明</a:t>
            </a:r>
          </a:p>
          <a:p>
            <a:pPr eaLnBrk="1" hangingPunct="1"/>
            <a:r>
              <a:rPr lang="zh-CN" altLang="en-US" sz="2800"/>
              <a:t>   </a:t>
            </a:r>
            <a:r>
              <a:rPr lang="en-US" altLang="zh-CN" sz="2800"/>
              <a:t>x = y + 1;</a:t>
            </a:r>
          </a:p>
          <a:p>
            <a:pPr eaLnBrk="1" hangingPunct="1"/>
            <a:r>
              <a:rPr lang="en-US" altLang="zh-CN" sz="2800"/>
              <a:t>}</a:t>
            </a:r>
          </a:p>
          <a:p>
            <a:pPr eaLnBrk="1" hangingPunct="1"/>
            <a:r>
              <a:rPr lang="en-US" altLang="zh-CN" sz="2800"/>
              <a:t>int y=0; //</a:t>
            </a:r>
            <a:r>
              <a:rPr lang="zh-CN" altLang="en-US" sz="2800">
                <a:solidFill>
                  <a:schemeClr val="folHlink"/>
                </a:solidFill>
              </a:rPr>
              <a:t>定义</a:t>
            </a:r>
          </a:p>
          <a:p>
            <a:pPr eaLnBrk="1" hangingPunct="1"/>
            <a:r>
              <a:rPr lang="en-US" altLang="zh-CN" sz="2800"/>
              <a:t>int main() //</a:t>
            </a:r>
            <a:r>
              <a:rPr lang="zh-CN" altLang="en-US" sz="2800"/>
              <a:t>定义</a:t>
            </a:r>
          </a:p>
          <a:p>
            <a:pPr eaLnBrk="1" hangingPunct="1"/>
            <a:r>
              <a:rPr lang="en-US" altLang="zh-CN" sz="2800"/>
              <a:t>{ </a:t>
            </a:r>
            <a:r>
              <a:rPr lang="en-US" altLang="zh-CN" sz="2400"/>
              <a:t>extern void g(); //</a:t>
            </a:r>
            <a:r>
              <a:rPr lang="zh-CN" altLang="en-US" sz="2400"/>
              <a:t>声明</a:t>
            </a:r>
          </a:p>
          <a:p>
            <a:pPr eaLnBrk="1" hangingPunct="1"/>
            <a:r>
              <a:rPr lang="zh-CN" altLang="en-US" sz="2800"/>
              <a:t>   </a:t>
            </a:r>
            <a:r>
              <a:rPr lang="en-US" altLang="zh-CN" sz="2800"/>
              <a:t>y = x + 2;</a:t>
            </a:r>
          </a:p>
          <a:p>
            <a:pPr eaLnBrk="1" hangingPunct="1"/>
            <a:r>
              <a:rPr lang="en-US" altLang="zh-CN" sz="2800"/>
              <a:t>   f();</a:t>
            </a:r>
          </a:p>
          <a:p>
            <a:pPr eaLnBrk="1" hangingPunct="1"/>
            <a:r>
              <a:rPr lang="en-US" altLang="zh-CN" sz="2800"/>
              <a:t>   g();</a:t>
            </a:r>
          </a:p>
          <a:p>
            <a:pPr eaLnBrk="1" hangingPunct="1"/>
            <a:r>
              <a:rPr lang="en-US" altLang="zh-CN" sz="2800"/>
              <a:t>   return 0;</a:t>
            </a:r>
          </a:p>
          <a:p>
            <a:pPr eaLnBrk="1" hangingPunct="1"/>
            <a:r>
              <a:rPr lang="en-US" altLang="zh-CN" sz="280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smtClean="0"/>
              <a:t>变量定义与声明的区别</a:t>
            </a:r>
          </a:p>
        </p:txBody>
      </p:sp>
      <p:sp>
        <p:nvSpPr>
          <p:cNvPr id="99331" name="Rectangle 3"/>
          <p:cNvSpPr>
            <a:spLocks noGrp="1" noChangeArrowheads="1"/>
          </p:cNvSpPr>
          <p:nvPr>
            <p:ph idx="1"/>
          </p:nvPr>
        </p:nvSpPr>
        <p:spPr/>
        <p:txBody>
          <a:bodyPr/>
          <a:lstStyle/>
          <a:p>
            <a:pPr eaLnBrk="1" hangingPunct="1">
              <a:defRPr/>
            </a:pPr>
            <a:r>
              <a:rPr lang="zh-CN" altLang="en-US" sz="2800" smtClean="0"/>
              <a:t>变量定义点要给变量分配空间，变量声明则否。</a:t>
            </a:r>
          </a:p>
          <a:p>
            <a:pPr eaLnBrk="1" hangingPunct="1">
              <a:defRPr/>
            </a:pPr>
            <a:r>
              <a:rPr lang="zh-CN" altLang="en-US" sz="2800" smtClean="0"/>
              <a:t>变量定义点可以给变量赋初值（对变量进行初始化），变量声明则否。如</a:t>
            </a:r>
            <a:r>
              <a:rPr lang="zh-CN" altLang="en-GB" sz="2800" smtClean="0"/>
              <a:t>：</a:t>
            </a:r>
            <a:endParaRPr lang="zh-CN" altLang="en-US" sz="2800" smtClean="0"/>
          </a:p>
          <a:p>
            <a:pPr lvl="1" eaLnBrk="1" hangingPunct="1">
              <a:defRPr/>
            </a:pPr>
            <a:r>
              <a:rPr lang="zh-CN" altLang="en-US" sz="2400" smtClean="0"/>
              <a:t> </a:t>
            </a:r>
            <a:r>
              <a:rPr lang="en-US" altLang="zh-CN" sz="2400" smtClean="0"/>
              <a:t>int a=1,b=2,c=3; //OK</a:t>
            </a:r>
          </a:p>
          <a:p>
            <a:pPr lvl="1" eaLnBrk="1" hangingPunct="1">
              <a:defRPr/>
            </a:pPr>
            <a:r>
              <a:rPr lang="en-US" altLang="zh-CN" sz="2400" smtClean="0"/>
              <a:t> extern int d=4; //Error</a:t>
            </a:r>
          </a:p>
          <a:p>
            <a:pPr eaLnBrk="1" hangingPunct="1">
              <a:defRPr/>
            </a:pPr>
            <a:r>
              <a:rPr lang="zh-CN" altLang="en-US" sz="2800" smtClean="0"/>
              <a:t>在整个程序中，一个变量的定义只能有一个，而对该变量的声明可以有多个。</a:t>
            </a:r>
          </a:p>
          <a:p>
            <a:pPr eaLnBrk="1" hangingPunct="1">
              <a:defRPr/>
            </a:pPr>
            <a:endParaRPr lang="zh-CN" altLang="en-US" sz="2800" smtClean="0"/>
          </a:p>
          <a:p>
            <a:pPr eaLnBrk="1" hangingPunct="1">
              <a:defRPr/>
            </a:pPr>
            <a:r>
              <a:rPr lang="zh-CN" altLang="en-US" sz="2800" smtClean="0">
                <a:solidFill>
                  <a:schemeClr val="folHlink"/>
                </a:solidFill>
              </a:rPr>
              <a:t>变量声明的作用是什么</a:t>
            </a:r>
            <a:r>
              <a:rPr lang="zh-CN" altLang="en-US" sz="280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变量值的输入</a:t>
            </a:r>
          </a:p>
        </p:txBody>
      </p:sp>
      <p:sp>
        <p:nvSpPr>
          <p:cNvPr id="64515" name="Rectangle 3"/>
          <p:cNvSpPr>
            <a:spLocks noGrp="1" noChangeArrowheads="1"/>
          </p:cNvSpPr>
          <p:nvPr>
            <p:ph idx="1"/>
          </p:nvPr>
        </p:nvSpPr>
        <p:spPr>
          <a:xfrm>
            <a:off x="0" y="1125538"/>
            <a:ext cx="9144000" cy="5732462"/>
          </a:xfrm>
        </p:spPr>
        <p:txBody>
          <a:bodyPr/>
          <a:lstStyle/>
          <a:p>
            <a:pPr marL="0" indent="0" defTabSz="627063" eaLnBrk="1" hangingPunct="1">
              <a:lnSpc>
                <a:spcPct val="80000"/>
              </a:lnSpc>
              <a:buFont typeface="Wingdings" pitchFamily="2" charset="2"/>
              <a:buNone/>
              <a:defRPr/>
            </a:pPr>
            <a:r>
              <a:rPr lang="en-US" altLang="zh-CN" sz="2000" smtClean="0"/>
              <a:t>#include &lt;iostream&gt; //</a:t>
            </a:r>
            <a:r>
              <a:rPr lang="zh-CN" altLang="en-US" sz="1800" smtClean="0"/>
              <a:t>插入一些在标准库中定义的输入</a:t>
            </a:r>
            <a:r>
              <a:rPr lang="en-US" altLang="zh-CN" sz="1800" smtClean="0"/>
              <a:t>/</a:t>
            </a:r>
            <a:r>
              <a:rPr lang="zh-CN" altLang="en-US" sz="1800" smtClean="0"/>
              <a:t>输出操作所需要的声明</a:t>
            </a:r>
          </a:p>
          <a:p>
            <a:pPr marL="0" indent="0" defTabSz="627063" eaLnBrk="1" hangingPunct="1">
              <a:lnSpc>
                <a:spcPct val="80000"/>
              </a:lnSpc>
              <a:buFont typeface="Wingdings" pitchFamily="2" charset="2"/>
              <a:buNone/>
              <a:defRPr/>
            </a:pPr>
            <a:r>
              <a:rPr lang="en-US" altLang="zh-CN" sz="2000" smtClean="0"/>
              <a:t>using namespace std; //</a:t>
            </a:r>
            <a:r>
              <a:rPr lang="en-US" altLang="zh-CN" sz="1800" smtClean="0"/>
              <a:t>C++</a:t>
            </a:r>
            <a:r>
              <a:rPr lang="zh-CN" altLang="en-US" sz="1800" smtClean="0"/>
              <a:t>标准库中的程序实体是在名空间</a:t>
            </a:r>
            <a:r>
              <a:rPr lang="en-US" altLang="zh-CN" sz="1800" smtClean="0"/>
              <a:t>std</a:t>
            </a:r>
            <a:r>
              <a:rPr lang="zh-CN" altLang="en-US" sz="1800" smtClean="0"/>
              <a:t>中定义的。</a:t>
            </a:r>
          </a:p>
          <a:p>
            <a:pPr marL="0" indent="0" defTabSz="627063" eaLnBrk="1" hangingPunct="1">
              <a:lnSpc>
                <a:spcPct val="80000"/>
              </a:lnSpc>
              <a:buFont typeface="Wingdings" pitchFamily="2" charset="2"/>
              <a:buNone/>
              <a:defRPr/>
            </a:pPr>
            <a:r>
              <a:rPr lang="en-US" altLang="zh-CN" sz="2000" smtClean="0"/>
              <a:t>int i;</a:t>
            </a:r>
          </a:p>
          <a:p>
            <a:pPr marL="0" indent="0" defTabSz="627063" eaLnBrk="1" hangingPunct="1">
              <a:lnSpc>
                <a:spcPct val="80000"/>
              </a:lnSpc>
              <a:buFont typeface="Wingdings" pitchFamily="2" charset="2"/>
              <a:buNone/>
              <a:defRPr/>
            </a:pPr>
            <a:r>
              <a:rPr lang="en-US" altLang="zh-CN" sz="2000" smtClean="0"/>
              <a:t>double d;</a:t>
            </a:r>
          </a:p>
          <a:p>
            <a:pPr marL="0" indent="0" defTabSz="627063" eaLnBrk="1" hangingPunct="1">
              <a:lnSpc>
                <a:spcPct val="80000"/>
              </a:lnSpc>
              <a:buFont typeface="Wingdings" pitchFamily="2" charset="2"/>
              <a:buNone/>
              <a:defRPr/>
            </a:pPr>
            <a:r>
              <a:rPr lang="en-US" altLang="zh-CN" sz="2000" smtClean="0"/>
              <a:t>......</a:t>
            </a:r>
          </a:p>
          <a:p>
            <a:pPr marL="0" indent="0" defTabSz="627063" eaLnBrk="1" hangingPunct="1">
              <a:lnSpc>
                <a:spcPct val="80000"/>
              </a:lnSpc>
              <a:buFont typeface="Wingdings" pitchFamily="2" charset="2"/>
              <a:buNone/>
              <a:defRPr/>
            </a:pPr>
            <a:r>
              <a:rPr lang="en-US" altLang="zh-CN" sz="2000" smtClean="0"/>
              <a:t>cin &gt;&gt; i; //</a:t>
            </a:r>
            <a:r>
              <a:rPr lang="zh-CN" altLang="en-US" sz="2000" smtClean="0"/>
              <a:t>从键盘输入一个整数类型数给变量</a:t>
            </a:r>
            <a:r>
              <a:rPr lang="en-US" altLang="zh-CN" sz="2000" smtClean="0"/>
              <a:t>i</a:t>
            </a:r>
          </a:p>
          <a:p>
            <a:pPr marL="0" indent="0" defTabSz="627063" eaLnBrk="1" hangingPunct="1">
              <a:lnSpc>
                <a:spcPct val="80000"/>
              </a:lnSpc>
              <a:buFont typeface="Wingdings" pitchFamily="2" charset="2"/>
              <a:buNone/>
              <a:defRPr/>
            </a:pPr>
            <a:r>
              <a:rPr lang="en-US" altLang="zh-CN" sz="2000" smtClean="0"/>
              <a:t>cin &gt;&gt; d; //</a:t>
            </a:r>
            <a:r>
              <a:rPr lang="zh-CN" altLang="en-US" sz="2000" smtClean="0"/>
              <a:t>从键盘输入一个双精度浮点数给变量</a:t>
            </a:r>
            <a:r>
              <a:rPr lang="en-US" altLang="zh-CN" sz="2000" smtClean="0"/>
              <a:t>d</a:t>
            </a:r>
          </a:p>
          <a:p>
            <a:pPr marL="0" indent="0" defTabSz="627063" eaLnBrk="1" hangingPunct="1">
              <a:lnSpc>
                <a:spcPct val="80000"/>
              </a:lnSpc>
              <a:buFont typeface="Wingdings" pitchFamily="2" charset="2"/>
              <a:buNone/>
              <a:defRPr/>
            </a:pPr>
            <a:r>
              <a:rPr lang="en-US" altLang="zh-CN" sz="2000" smtClean="0"/>
              <a:t>	</a:t>
            </a:r>
          </a:p>
          <a:p>
            <a:pPr marL="0" indent="0" defTabSz="627063" eaLnBrk="1" hangingPunct="1">
              <a:lnSpc>
                <a:spcPct val="80000"/>
              </a:lnSpc>
              <a:buFont typeface="Wingdings" pitchFamily="2" charset="2"/>
              <a:buNone/>
              <a:defRPr/>
            </a:pPr>
            <a:r>
              <a:rPr lang="en-US" altLang="zh-CN" sz="2000" smtClean="0"/>
              <a:t>	</a:t>
            </a:r>
            <a:r>
              <a:rPr lang="zh-CN" altLang="en-US" sz="2400" smtClean="0"/>
              <a:t>上述的键盘输入也可以写在一条语句中：</a:t>
            </a:r>
          </a:p>
          <a:p>
            <a:pPr marL="0" indent="0" defTabSz="627063" eaLnBrk="1" hangingPunct="1">
              <a:lnSpc>
                <a:spcPct val="80000"/>
              </a:lnSpc>
              <a:buFont typeface="Wingdings" pitchFamily="2" charset="2"/>
              <a:buNone/>
              <a:defRPr/>
            </a:pPr>
            <a:r>
              <a:rPr lang="en-US" altLang="zh-CN" sz="2000" smtClean="0"/>
              <a:t>cin &gt;&gt; i &gt;&gt; d;</a:t>
            </a:r>
          </a:p>
          <a:p>
            <a:pPr marL="0" indent="0" defTabSz="627063" eaLnBrk="1" hangingPunct="1">
              <a:lnSpc>
                <a:spcPct val="80000"/>
              </a:lnSpc>
              <a:buFont typeface="Wingdings" pitchFamily="2" charset="2"/>
              <a:buNone/>
              <a:defRPr/>
            </a:pPr>
            <a:endParaRPr lang="en-US" altLang="zh-CN" sz="2000" smtClean="0"/>
          </a:p>
          <a:p>
            <a:pPr marL="0" indent="0" defTabSz="627063" eaLnBrk="1" hangingPunct="1">
              <a:lnSpc>
                <a:spcPct val="80000"/>
              </a:lnSpc>
              <a:buFont typeface="Wingdings" pitchFamily="2" charset="2"/>
              <a:buNone/>
              <a:defRPr/>
            </a:pPr>
            <a:r>
              <a:rPr lang="en-US" altLang="zh-CN" sz="2000" smtClean="0"/>
              <a:t>	</a:t>
            </a:r>
            <a:r>
              <a:rPr lang="zh-CN" altLang="en-US" sz="2400" smtClean="0"/>
              <a:t>在输入时，一般用</a:t>
            </a:r>
            <a:r>
              <a:rPr lang="zh-CN" altLang="en-US" sz="2400" smtClean="0">
                <a:solidFill>
                  <a:schemeClr val="folHlink"/>
                </a:solidFill>
              </a:rPr>
              <a:t>空白符</a:t>
            </a:r>
            <a:r>
              <a:rPr lang="zh-CN" altLang="en-US" sz="2400" smtClean="0"/>
              <a:t>（空格符、横向制表符或回车符）作为输入数据之间的分隔符，每一个输入数据的格式应与相应变量的类型相符。例如</a:t>
            </a:r>
          </a:p>
          <a:p>
            <a:pPr marL="0" indent="0" defTabSz="627063" eaLnBrk="1" hangingPunct="1">
              <a:lnSpc>
                <a:spcPct val="80000"/>
              </a:lnSpc>
              <a:buFont typeface="Wingdings" pitchFamily="2" charset="2"/>
              <a:buNone/>
              <a:defRPr/>
            </a:pPr>
            <a:endParaRPr lang="zh-CN" altLang="en-US" sz="2400" smtClean="0"/>
          </a:p>
          <a:p>
            <a:pPr marL="0" indent="0" defTabSz="627063" eaLnBrk="1" hangingPunct="1">
              <a:lnSpc>
                <a:spcPct val="80000"/>
              </a:lnSpc>
              <a:buFont typeface="Wingdings" pitchFamily="2" charset="2"/>
              <a:buNone/>
              <a:defRPr/>
            </a:pPr>
            <a:r>
              <a:rPr lang="zh-CN" altLang="en-US" sz="2000" smtClean="0"/>
              <a:t>输入数据为：</a:t>
            </a:r>
            <a:r>
              <a:rPr lang="en-US" altLang="zh-CN" sz="2000" u="sng" smtClean="0"/>
              <a:t>12</a:t>
            </a:r>
            <a:r>
              <a:rPr lang="zh-CN" altLang="en-US" sz="2000" u="sng" smtClean="0"/>
              <a:t>凵</a:t>
            </a:r>
            <a:r>
              <a:rPr lang="en-US" altLang="zh-CN" sz="2000" u="sng" smtClean="0"/>
              <a:t>3.4↙</a:t>
            </a:r>
            <a:r>
              <a:rPr lang="en-US" altLang="zh-CN" sz="2000" smtClean="0"/>
              <a:t>        </a:t>
            </a:r>
            <a:r>
              <a:rPr lang="zh-CN" altLang="en-US" sz="2000" smtClean="0"/>
              <a:t>则</a:t>
            </a:r>
            <a:r>
              <a:rPr lang="en-US" altLang="zh-CN" sz="2000" smtClean="0"/>
              <a:t>i</a:t>
            </a:r>
            <a:r>
              <a:rPr lang="zh-CN" altLang="en-US" sz="2000" smtClean="0"/>
              <a:t>的值为：</a:t>
            </a:r>
            <a:r>
              <a:rPr lang="en-US" altLang="zh-CN" sz="2000" smtClean="0"/>
              <a:t>12</a:t>
            </a:r>
            <a:r>
              <a:rPr lang="zh-CN" altLang="en-US" sz="2000" smtClean="0"/>
              <a:t>，</a:t>
            </a:r>
            <a:r>
              <a:rPr lang="en-US" altLang="zh-CN" sz="2000" smtClean="0"/>
              <a:t>d</a:t>
            </a:r>
            <a:r>
              <a:rPr lang="zh-CN" altLang="en-US" sz="2000" smtClean="0"/>
              <a:t>的值为：</a:t>
            </a:r>
            <a:r>
              <a:rPr lang="en-US" altLang="zh-CN" sz="2000" smtClean="0"/>
              <a:t>3.4</a:t>
            </a:r>
            <a:r>
              <a:rPr lang="zh-CN" altLang="en-US" sz="2000" smtClean="0"/>
              <a:t>。</a:t>
            </a:r>
          </a:p>
          <a:p>
            <a:pPr marL="0" indent="0" defTabSz="627063" eaLnBrk="1" hangingPunct="1">
              <a:lnSpc>
                <a:spcPct val="80000"/>
              </a:lnSpc>
              <a:buFont typeface="Wingdings" pitchFamily="2" charset="2"/>
              <a:buNone/>
              <a:defRPr/>
            </a:pPr>
            <a:r>
              <a:rPr lang="zh-CN" altLang="en-US" sz="2000" smtClean="0"/>
              <a:t>输入的数据为：</a:t>
            </a:r>
            <a:r>
              <a:rPr lang="zh-CN" altLang="en-US" sz="2000" u="sng" smtClean="0"/>
              <a:t> </a:t>
            </a:r>
            <a:r>
              <a:rPr lang="en-US" altLang="zh-CN" sz="2000" u="sng" smtClean="0"/>
              <a:t>012</a:t>
            </a:r>
            <a:r>
              <a:rPr lang="zh-CN" altLang="en-US" sz="2000" u="sng" smtClean="0"/>
              <a:t>凵</a:t>
            </a:r>
            <a:r>
              <a:rPr lang="en-US" altLang="zh-CN" sz="2000" u="sng" smtClean="0"/>
              <a:t>3.4↙</a:t>
            </a:r>
            <a:r>
              <a:rPr lang="en-US" altLang="zh-CN" sz="2000" smtClean="0"/>
              <a:t>  </a:t>
            </a:r>
            <a:r>
              <a:rPr lang="zh-CN" altLang="en-US" sz="2000" smtClean="0"/>
              <a:t>则</a:t>
            </a:r>
            <a:r>
              <a:rPr lang="en-US" altLang="zh-CN" sz="2000" smtClean="0"/>
              <a:t>i</a:t>
            </a:r>
            <a:r>
              <a:rPr lang="zh-CN" altLang="en-US" sz="2000" smtClean="0"/>
              <a:t>的值为：</a:t>
            </a:r>
            <a:r>
              <a:rPr lang="en-US" altLang="zh-CN" sz="2000" smtClean="0"/>
              <a:t>10</a:t>
            </a:r>
            <a:r>
              <a:rPr lang="zh-CN" altLang="en-US" sz="2000" smtClean="0"/>
              <a:t>，</a:t>
            </a:r>
            <a:r>
              <a:rPr lang="en-US" altLang="zh-CN" sz="2000" smtClean="0"/>
              <a:t>d</a:t>
            </a:r>
            <a:r>
              <a:rPr lang="zh-CN" altLang="en-US" sz="2000" smtClean="0"/>
              <a:t>的值为：</a:t>
            </a:r>
            <a:r>
              <a:rPr lang="en-US" altLang="zh-CN" sz="2000" smtClean="0"/>
              <a:t>3.4</a:t>
            </a:r>
            <a:r>
              <a:rPr lang="zh-CN" altLang="en-US" sz="2000" smtClean="0"/>
              <a:t>。</a:t>
            </a:r>
          </a:p>
          <a:p>
            <a:pPr marL="0" indent="0" defTabSz="627063" eaLnBrk="1" hangingPunct="1">
              <a:lnSpc>
                <a:spcPct val="80000"/>
              </a:lnSpc>
              <a:buFont typeface="Wingdings" pitchFamily="2" charset="2"/>
              <a:buNone/>
              <a:defRPr/>
            </a:pPr>
            <a:r>
              <a:rPr lang="zh-CN" altLang="en-US" sz="2000" smtClean="0"/>
              <a:t>输入的数据为：</a:t>
            </a:r>
            <a:r>
              <a:rPr lang="en-US" altLang="zh-CN" sz="2000" u="sng" smtClean="0"/>
              <a:t>12a3.4↙</a:t>
            </a:r>
            <a:r>
              <a:rPr lang="en-US" altLang="zh-CN" sz="2000" smtClean="0"/>
              <a:t>      </a:t>
            </a:r>
            <a:r>
              <a:rPr lang="zh-CN" altLang="en-US" sz="2000" smtClean="0"/>
              <a:t>则</a:t>
            </a:r>
            <a:r>
              <a:rPr lang="en-US" altLang="zh-CN" sz="2000" smtClean="0"/>
              <a:t>i</a:t>
            </a:r>
            <a:r>
              <a:rPr lang="zh-CN" altLang="en-US" sz="2000" smtClean="0"/>
              <a:t>的值为：</a:t>
            </a:r>
            <a:r>
              <a:rPr lang="en-US" altLang="zh-CN" sz="2000" smtClean="0"/>
              <a:t>12</a:t>
            </a:r>
            <a:r>
              <a:rPr lang="zh-CN" altLang="en-US" sz="2000" smtClean="0"/>
              <a:t>，</a:t>
            </a:r>
            <a:r>
              <a:rPr lang="en-US" altLang="zh-CN" sz="2000" smtClean="0"/>
              <a:t>d</a:t>
            </a:r>
            <a:r>
              <a:rPr lang="zh-CN" altLang="en-US" sz="2000" smtClean="0"/>
              <a:t>的值没有意义。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457200" y="1125538"/>
            <a:ext cx="8229600" cy="5257800"/>
          </a:xfrm>
        </p:spPr>
        <p:txBody>
          <a:bodyPr/>
          <a:lstStyle/>
          <a:p>
            <a:pPr eaLnBrk="1" hangingPunct="1">
              <a:lnSpc>
                <a:spcPct val="90000"/>
              </a:lnSpc>
              <a:defRPr/>
            </a:pPr>
            <a:r>
              <a:rPr lang="zh-CN" altLang="en-US" smtClean="0"/>
              <a:t>区分数据类型的好处</a:t>
            </a:r>
          </a:p>
          <a:p>
            <a:pPr lvl="1" eaLnBrk="1" hangingPunct="1">
              <a:lnSpc>
                <a:spcPct val="90000"/>
              </a:lnSpc>
              <a:defRPr/>
            </a:pPr>
            <a:r>
              <a:rPr lang="zh-CN" altLang="en-US" smtClean="0"/>
              <a:t>对数据进行分类，便于对数据进行描述和处理。</a:t>
            </a:r>
          </a:p>
          <a:p>
            <a:pPr lvl="1" eaLnBrk="1" hangingPunct="1">
              <a:lnSpc>
                <a:spcPct val="90000"/>
              </a:lnSpc>
              <a:defRPr/>
            </a:pPr>
            <a:r>
              <a:rPr lang="zh-CN" altLang="en-US" smtClean="0"/>
              <a:t>提高程序的可靠性，便于编译程序自动进行类型一致性检查。</a:t>
            </a:r>
          </a:p>
          <a:p>
            <a:pPr lvl="1" eaLnBrk="1" hangingPunct="1">
              <a:lnSpc>
                <a:spcPct val="90000"/>
              </a:lnSpc>
              <a:defRPr/>
            </a:pPr>
            <a:r>
              <a:rPr lang="zh-CN" altLang="en-US" smtClean="0"/>
              <a:t>便于产生高效代码。</a:t>
            </a:r>
          </a:p>
          <a:p>
            <a:pPr eaLnBrk="1" hangingPunct="1">
              <a:lnSpc>
                <a:spcPct val="90000"/>
              </a:lnSpc>
              <a:defRPr/>
            </a:pPr>
            <a:r>
              <a:rPr lang="zh-CN" altLang="en-US" smtClean="0"/>
              <a:t>数据类型一般可以分为：</a:t>
            </a:r>
          </a:p>
          <a:p>
            <a:pPr lvl="1" eaLnBrk="1" hangingPunct="1">
              <a:lnSpc>
                <a:spcPct val="90000"/>
              </a:lnSpc>
              <a:defRPr/>
            </a:pPr>
            <a:r>
              <a:rPr lang="zh-CN" altLang="en-US" smtClean="0">
                <a:solidFill>
                  <a:schemeClr val="folHlink"/>
                </a:solidFill>
              </a:rPr>
              <a:t>简单数据类型</a:t>
            </a:r>
            <a:r>
              <a:rPr lang="zh-CN" altLang="en-US" smtClean="0"/>
              <a:t>：值集中的数据是不可再分解的简单数据，如：整数类型、实数类型等；</a:t>
            </a:r>
          </a:p>
          <a:p>
            <a:pPr lvl="1" eaLnBrk="1" hangingPunct="1">
              <a:lnSpc>
                <a:spcPct val="90000"/>
              </a:lnSpc>
              <a:defRPr/>
            </a:pPr>
            <a:r>
              <a:rPr lang="zh-CN" altLang="en-US" smtClean="0">
                <a:solidFill>
                  <a:schemeClr val="folHlink"/>
                </a:solidFill>
              </a:rPr>
              <a:t>复合数据类型</a:t>
            </a:r>
            <a:r>
              <a:rPr lang="zh-CN" altLang="en-US" smtClean="0"/>
              <a:t>：值集中的数据是由其它类型的数据按照一定的方式组织而成，如：表、向量、矩阵等。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操作符（运算符）</a:t>
            </a:r>
          </a:p>
        </p:txBody>
      </p:sp>
      <p:sp>
        <p:nvSpPr>
          <p:cNvPr id="65539" name="Rectangle 3"/>
          <p:cNvSpPr>
            <a:spLocks noGrp="1" noChangeArrowheads="1"/>
          </p:cNvSpPr>
          <p:nvPr>
            <p:ph idx="1"/>
          </p:nvPr>
        </p:nvSpPr>
        <p:spPr>
          <a:xfrm>
            <a:off x="250825" y="1125538"/>
            <a:ext cx="8675688" cy="5732462"/>
          </a:xfrm>
        </p:spPr>
        <p:txBody>
          <a:bodyPr/>
          <a:lstStyle/>
          <a:p>
            <a:pPr marL="354013" indent="-354013" defTabSz="627063" eaLnBrk="1" hangingPunct="1">
              <a:lnSpc>
                <a:spcPct val="80000"/>
              </a:lnSpc>
              <a:defRPr/>
            </a:pPr>
            <a:r>
              <a:rPr lang="zh-CN" altLang="en-US" sz="2800" dirty="0" smtClean="0">
                <a:solidFill>
                  <a:schemeClr val="folHlink"/>
                </a:solidFill>
              </a:rPr>
              <a:t>操作符</a:t>
            </a:r>
            <a:r>
              <a:rPr lang="zh-CN" altLang="en-US" sz="2800" dirty="0" smtClean="0"/>
              <a:t>用于描述对数据的运算。这里的数据称为</a:t>
            </a:r>
            <a:r>
              <a:rPr lang="zh-CN" altLang="en-US" sz="2800" dirty="0" smtClean="0">
                <a:solidFill>
                  <a:schemeClr val="folHlink"/>
                </a:solidFill>
              </a:rPr>
              <a:t>操作数</a:t>
            </a:r>
            <a:r>
              <a:rPr lang="zh-CN" altLang="en-US" sz="2800" dirty="0" smtClean="0"/>
              <a:t>，它们可以是：</a:t>
            </a:r>
          </a:p>
          <a:p>
            <a:pPr marL="900113" lvl="1" indent="-365125" defTabSz="627063" eaLnBrk="1" hangingPunct="1">
              <a:lnSpc>
                <a:spcPct val="80000"/>
              </a:lnSpc>
              <a:defRPr/>
            </a:pPr>
            <a:r>
              <a:rPr lang="zh-CN" altLang="en-US" sz="2400" dirty="0" smtClean="0"/>
              <a:t>常量</a:t>
            </a:r>
          </a:p>
          <a:p>
            <a:pPr marL="900113" lvl="1" indent="-365125" defTabSz="627063" eaLnBrk="1" hangingPunct="1">
              <a:lnSpc>
                <a:spcPct val="80000"/>
              </a:lnSpc>
              <a:defRPr/>
            </a:pPr>
            <a:r>
              <a:rPr lang="zh-CN" altLang="en-US" sz="2400" dirty="0" smtClean="0"/>
              <a:t>变量</a:t>
            </a:r>
          </a:p>
          <a:p>
            <a:pPr marL="900113" lvl="1" indent="-365125" defTabSz="627063" eaLnBrk="1" hangingPunct="1">
              <a:lnSpc>
                <a:spcPct val="80000"/>
              </a:lnSpc>
              <a:defRPr/>
            </a:pPr>
            <a:r>
              <a:rPr lang="zh-CN" altLang="en-US" sz="2400" dirty="0" smtClean="0"/>
              <a:t>函数调用的结果</a:t>
            </a:r>
          </a:p>
          <a:p>
            <a:pPr marL="900113" lvl="1" indent="-365125" defTabSz="627063" eaLnBrk="1" hangingPunct="1">
              <a:lnSpc>
                <a:spcPct val="80000"/>
              </a:lnSpc>
              <a:defRPr/>
            </a:pPr>
            <a:r>
              <a:rPr lang="zh-CN" altLang="en-US" sz="2400" dirty="0" smtClean="0"/>
              <a:t>其它操作符的运算结果</a:t>
            </a:r>
          </a:p>
          <a:p>
            <a:pPr marL="354013" indent="-354013" defTabSz="627063" eaLnBrk="1" hangingPunct="1">
              <a:lnSpc>
                <a:spcPct val="80000"/>
              </a:lnSpc>
              <a:defRPr/>
            </a:pPr>
            <a:r>
              <a:rPr lang="zh-CN" altLang="en-US" sz="2800" dirty="0" smtClean="0"/>
              <a:t>例如，在下面的计算式子中，</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a:t>
            </a:r>
            <a:r>
              <a:rPr lang="en-US" altLang="zh-CN" sz="2400" dirty="0" smtClean="0"/>
              <a:t>b</a:t>
            </a:r>
            <a:r>
              <a:rPr lang="en-US" altLang="zh-CN" sz="2400" dirty="0" smtClean="0">
                <a:solidFill>
                  <a:schemeClr val="folHlink"/>
                </a:solidFill>
              </a:rPr>
              <a:t>-</a:t>
            </a:r>
            <a:r>
              <a:rPr lang="en-US" altLang="zh-CN" sz="2400" dirty="0" smtClean="0"/>
              <a:t>4</a:t>
            </a:r>
          </a:p>
          <a:p>
            <a:pPr marL="900113" lvl="1" indent="-365125" defTabSz="627063" eaLnBrk="1" hangingPunct="1">
              <a:lnSpc>
                <a:spcPct val="80000"/>
              </a:lnSpc>
              <a:buFontTx/>
              <a:buNone/>
              <a:defRPr/>
            </a:pPr>
            <a:r>
              <a:rPr lang="en-US" altLang="zh-CN" sz="2400" dirty="0" smtClean="0"/>
              <a:t>(</a:t>
            </a:r>
            <a:r>
              <a:rPr lang="en-US" altLang="zh-CN" sz="2400" dirty="0" smtClean="0">
                <a:solidFill>
                  <a:schemeClr val="folHlink"/>
                </a:solidFill>
              </a:rPr>
              <a:t>-</a:t>
            </a:r>
            <a:r>
              <a:rPr lang="en-US" altLang="zh-CN" sz="2400" dirty="0" smtClean="0"/>
              <a:t>a)</a:t>
            </a:r>
            <a:r>
              <a:rPr lang="en-US" altLang="zh-CN" sz="2400" dirty="0" smtClean="0">
                <a:solidFill>
                  <a:schemeClr val="folHlink"/>
                </a:solidFill>
              </a:rPr>
              <a:t>*</a:t>
            </a:r>
            <a:r>
              <a:rPr lang="en-US" altLang="zh-CN" sz="2400" dirty="0" smtClean="0"/>
              <a:t>(</a:t>
            </a:r>
            <a:r>
              <a:rPr lang="en-US" altLang="zh-CN" sz="2400" dirty="0" err="1" smtClean="0"/>
              <a:t>b</a:t>
            </a:r>
            <a:r>
              <a:rPr lang="en-US" altLang="zh-CN" sz="2400" dirty="0" err="1" smtClean="0">
                <a:solidFill>
                  <a:schemeClr val="folHlink"/>
                </a:solidFill>
              </a:rPr>
              <a:t>+</a:t>
            </a:r>
            <a:r>
              <a:rPr lang="en-US" altLang="zh-CN" sz="2400" dirty="0" err="1" smtClean="0"/>
              <a:t>c</a:t>
            </a:r>
            <a:r>
              <a:rPr lang="en-US" altLang="zh-CN" sz="2400" dirty="0" smtClean="0"/>
              <a:t>)</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/f</a:t>
            </a:r>
            <a:r>
              <a:rPr lang="en-US" altLang="zh-CN" sz="2400" dirty="0" smtClean="0"/>
              <a:t>(10)</a:t>
            </a:r>
          </a:p>
          <a:p>
            <a:pPr marL="900113" lvl="1" indent="-365125" defTabSz="627063" eaLnBrk="1" hangingPunct="1">
              <a:lnSpc>
                <a:spcPct val="80000"/>
              </a:lnSpc>
              <a:buFontTx/>
              <a:buNone/>
              <a:defRPr/>
            </a:pPr>
            <a:r>
              <a:rPr lang="en-US" altLang="zh-CN" sz="2400" dirty="0" smtClean="0"/>
              <a:t>x=a </a:t>
            </a:r>
          </a:p>
          <a:p>
            <a:pPr marL="900113" lvl="1" indent="-365125" defTabSz="627063" eaLnBrk="1" hangingPunct="1">
              <a:lnSpc>
                <a:spcPct val="80000"/>
              </a:lnSpc>
              <a:defRPr/>
            </a:pPr>
            <a:r>
              <a:rPr lang="en-US" altLang="zh-CN" sz="2400" dirty="0" smtClean="0"/>
              <a:t>+</a:t>
            </a:r>
            <a:r>
              <a:rPr lang="zh-CN" altLang="en-US" sz="2400" dirty="0" smtClean="0"/>
              <a:t>、</a:t>
            </a:r>
            <a:r>
              <a:rPr lang="en-US" altLang="zh-CN" sz="2400" dirty="0" smtClean="0"/>
              <a:t>-</a:t>
            </a:r>
            <a:r>
              <a:rPr lang="zh-CN" altLang="en-US" sz="2400" dirty="0" smtClean="0"/>
              <a:t>（减法）、</a:t>
            </a:r>
            <a:r>
              <a:rPr lang="en-US" altLang="zh-CN" sz="2400" dirty="0" smtClean="0"/>
              <a:t>-</a:t>
            </a:r>
            <a:r>
              <a:rPr lang="zh-CN" altLang="en-US" sz="2400" dirty="0" smtClean="0"/>
              <a:t>（取负）、*、</a:t>
            </a:r>
            <a:r>
              <a:rPr lang="en-US" altLang="zh-CN" sz="2400" dirty="0" smtClean="0"/>
              <a:t>/</a:t>
            </a:r>
            <a:r>
              <a:rPr lang="zh-CN" altLang="en-US" sz="2400" dirty="0" smtClean="0"/>
              <a:t>、</a:t>
            </a:r>
            <a:r>
              <a:rPr lang="en-US" altLang="zh-CN" sz="2400" dirty="0" smtClean="0"/>
              <a:t>f</a:t>
            </a:r>
            <a:r>
              <a:rPr lang="zh-CN" altLang="en-US" sz="2400" dirty="0" smtClean="0"/>
              <a:t>（函数调用）以及</a:t>
            </a:r>
            <a:r>
              <a:rPr lang="en-US" altLang="zh-CN" sz="2400" dirty="0" smtClean="0"/>
              <a:t>=</a:t>
            </a:r>
            <a:r>
              <a:rPr lang="zh-CN" altLang="en-US" sz="2400" dirty="0" smtClean="0"/>
              <a:t>（赋值）都是操作符</a:t>
            </a:r>
          </a:p>
          <a:p>
            <a:pPr marL="900113" lvl="1" indent="-365125" defTabSz="627063" eaLnBrk="1" hangingPunct="1">
              <a:lnSpc>
                <a:spcPct val="80000"/>
              </a:lnSpc>
              <a:defRPr/>
            </a:pPr>
            <a:r>
              <a:rPr lang="zh-CN" altLang="en-US" sz="2400" dirty="0" smtClean="0"/>
              <a:t>而</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4</a:t>
            </a:r>
            <a:r>
              <a:rPr lang="zh-CN" altLang="en-US" sz="2400" dirty="0" smtClean="0"/>
              <a:t>、</a:t>
            </a:r>
            <a:r>
              <a:rPr lang="en-US" altLang="zh-CN" sz="2400" dirty="0" smtClean="0"/>
              <a:t>c</a:t>
            </a:r>
            <a:r>
              <a:rPr lang="zh-CN" altLang="en-US" sz="2400" dirty="0" smtClean="0"/>
              <a:t>、</a:t>
            </a:r>
            <a:r>
              <a:rPr lang="en-US" altLang="zh-CN" sz="2400" dirty="0" smtClean="0"/>
              <a:t>10</a:t>
            </a:r>
            <a:r>
              <a:rPr lang="zh-CN" altLang="en-US" sz="2400" dirty="0" smtClean="0"/>
              <a:t>、</a:t>
            </a:r>
            <a:r>
              <a:rPr lang="en-US" altLang="zh-CN" sz="2400" dirty="0" smtClean="0"/>
              <a:t>x</a:t>
            </a:r>
            <a:r>
              <a:rPr lang="zh-CN" altLang="en-US" sz="2400" dirty="0" smtClean="0"/>
              <a:t>以及</a:t>
            </a:r>
            <a:r>
              <a:rPr lang="en-US" altLang="zh-CN" sz="2400" dirty="0" smtClean="0"/>
              <a:t>(-a)</a:t>
            </a:r>
            <a:r>
              <a:rPr lang="zh-CN" altLang="en-US" sz="2400" dirty="0" smtClean="0"/>
              <a:t>、</a:t>
            </a:r>
            <a:r>
              <a:rPr lang="en-US" altLang="zh-CN" sz="2400" dirty="0" smtClean="0"/>
              <a:t>(</a:t>
            </a:r>
            <a:r>
              <a:rPr lang="en-US" altLang="zh-CN" sz="2400" dirty="0" err="1" smtClean="0"/>
              <a:t>b+c</a:t>
            </a:r>
            <a:r>
              <a:rPr lang="en-US" altLang="zh-CN" sz="2400" dirty="0" smtClean="0"/>
              <a:t>)</a:t>
            </a:r>
            <a:r>
              <a:rPr lang="zh-CN" altLang="en-US" sz="2400" dirty="0" smtClean="0"/>
              <a:t>、</a:t>
            </a:r>
            <a:r>
              <a:rPr lang="en-US" altLang="zh-CN" sz="2400" dirty="0" smtClean="0"/>
              <a:t>f(10)</a:t>
            </a:r>
            <a:r>
              <a:rPr lang="zh-CN" altLang="en-US" sz="2400" dirty="0" smtClean="0"/>
              <a:t>都是操作数</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操作符的副作用</a:t>
            </a:r>
          </a:p>
        </p:txBody>
      </p:sp>
      <p:sp>
        <p:nvSpPr>
          <p:cNvPr id="108547" name="Rectangle 3"/>
          <p:cNvSpPr>
            <a:spLocks noGrp="1" noChangeArrowheads="1"/>
          </p:cNvSpPr>
          <p:nvPr>
            <p:ph idx="1"/>
          </p:nvPr>
        </p:nvSpPr>
        <p:spPr>
          <a:xfrm>
            <a:off x="457200" y="1600200"/>
            <a:ext cx="8229600" cy="5068888"/>
          </a:xfrm>
        </p:spPr>
        <p:txBody>
          <a:bodyPr/>
          <a:lstStyle/>
          <a:p>
            <a:pPr eaLnBrk="1" hangingPunct="1">
              <a:defRPr/>
            </a:pPr>
            <a:r>
              <a:rPr lang="zh-CN" altLang="en-US" sz="2800" smtClean="0"/>
              <a:t>通常情况下，操作符所指定的运算不会改变操作数的值（运算结果将保存在临时的存储单元中）。例如：</a:t>
            </a:r>
          </a:p>
          <a:p>
            <a:pPr lvl="1" eaLnBrk="1" hangingPunct="1">
              <a:defRPr/>
            </a:pPr>
            <a:r>
              <a:rPr lang="en-US" altLang="zh-CN" sz="2400" smtClean="0"/>
              <a:t>x+y</a:t>
            </a:r>
            <a:r>
              <a:rPr lang="zh-CN" altLang="en-US" sz="2400" smtClean="0"/>
              <a:t>不会改变</a:t>
            </a:r>
            <a:r>
              <a:rPr lang="en-US" altLang="zh-CN" sz="2400" smtClean="0"/>
              <a:t>x</a:t>
            </a:r>
            <a:r>
              <a:rPr lang="zh-CN" altLang="en-US" sz="2400" smtClean="0"/>
              <a:t>和</a:t>
            </a:r>
            <a:r>
              <a:rPr lang="en-US" altLang="zh-CN" sz="2400" smtClean="0"/>
              <a:t>y</a:t>
            </a:r>
            <a:r>
              <a:rPr lang="zh-CN" altLang="en-US" sz="2400" smtClean="0"/>
              <a:t>的值，计算结果保存在一个临时的内存单元或寄存器中。	</a:t>
            </a:r>
          </a:p>
          <a:p>
            <a:pPr eaLnBrk="1" hangingPunct="1">
              <a:defRPr/>
            </a:pPr>
            <a:r>
              <a:rPr lang="zh-CN" altLang="en-US" sz="2800" smtClean="0"/>
              <a:t>在</a:t>
            </a:r>
            <a:r>
              <a:rPr lang="en-US" altLang="zh-CN" sz="2800" smtClean="0"/>
              <a:t>C++</a:t>
            </a:r>
            <a:r>
              <a:rPr lang="zh-CN" altLang="en-US" sz="2800" smtClean="0"/>
              <a:t>语言中，有些操作符（如：赋值</a:t>
            </a:r>
            <a:r>
              <a:rPr lang="en-US" altLang="zh-CN" sz="2800" smtClean="0"/>
              <a:t>=</a:t>
            </a:r>
            <a:r>
              <a:rPr lang="zh-CN" altLang="en-US" sz="2800" smtClean="0"/>
              <a:t>、自增</a:t>
            </a:r>
            <a:r>
              <a:rPr lang="en-US" altLang="zh-CN" sz="2800" smtClean="0"/>
              <a:t>++</a:t>
            </a:r>
            <a:r>
              <a:rPr lang="zh-CN" altLang="en-US" sz="2800" smtClean="0"/>
              <a:t>、自减</a:t>
            </a:r>
            <a:r>
              <a:rPr lang="en-US" altLang="zh-CN" sz="2800" smtClean="0"/>
              <a:t>--</a:t>
            </a:r>
            <a:r>
              <a:rPr lang="zh-CN" altLang="en-US" sz="2800" smtClean="0"/>
              <a:t>等操作符）的运算在得到一个运算结果的同时，也会改变操作数的值，称这些操作符带有</a:t>
            </a:r>
            <a:r>
              <a:rPr lang="zh-CN" altLang="en-US" sz="2800" smtClean="0">
                <a:solidFill>
                  <a:schemeClr val="folHlink"/>
                </a:solidFill>
              </a:rPr>
              <a:t>副作用</a:t>
            </a:r>
            <a:r>
              <a:rPr lang="zh-CN" altLang="en-US" sz="2800" smtClean="0"/>
              <a:t>。例如：</a:t>
            </a:r>
          </a:p>
          <a:p>
            <a:pPr lvl="1" eaLnBrk="1" hangingPunct="1">
              <a:defRPr/>
            </a:pPr>
            <a:r>
              <a:rPr lang="en-US" altLang="zh-CN" sz="2400" smtClean="0"/>
              <a:t>x++</a:t>
            </a:r>
            <a:r>
              <a:rPr lang="zh-CN" altLang="en-US" sz="2400" smtClean="0"/>
              <a:t>除了得到一个计算结果外，还会改变</a:t>
            </a:r>
            <a:r>
              <a:rPr lang="en-US" altLang="zh-CN" sz="2400" smtClean="0"/>
              <a:t>x</a:t>
            </a:r>
            <a:r>
              <a:rPr lang="zh-CN" altLang="en-US" sz="2400" smtClean="0"/>
              <a:t>的值</a:t>
            </a:r>
          </a:p>
          <a:p>
            <a:pPr eaLnBrk="1" hangingPunct="1">
              <a:defRPr/>
            </a:pPr>
            <a:r>
              <a:rPr lang="zh-CN" altLang="en-US" sz="2800" smtClean="0">
                <a:solidFill>
                  <a:schemeClr val="folHlink"/>
                </a:solidFill>
              </a:rPr>
              <a:t>有副作用的操作有时会产生不良结果！</a:t>
            </a:r>
            <a:endParaRPr lang="zh-CN" altLang="en-US" sz="2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操作符的种类</a:t>
            </a:r>
          </a:p>
        </p:txBody>
      </p:sp>
      <p:sp>
        <p:nvSpPr>
          <p:cNvPr id="66563" name="Rectangle 3"/>
          <p:cNvSpPr>
            <a:spLocks noGrp="1" noChangeArrowheads="1"/>
          </p:cNvSpPr>
          <p:nvPr>
            <p:ph idx="1"/>
          </p:nvPr>
        </p:nvSpPr>
        <p:spPr>
          <a:xfrm>
            <a:off x="323850" y="1341438"/>
            <a:ext cx="8496300" cy="5040312"/>
          </a:xfrm>
        </p:spPr>
        <p:txBody>
          <a:bodyPr/>
          <a:lstStyle/>
          <a:p>
            <a:pPr marL="0" indent="0" defTabSz="627063" eaLnBrk="1" hangingPunct="1">
              <a:defRPr/>
            </a:pPr>
            <a:r>
              <a:rPr lang="en-US" altLang="zh-CN" smtClean="0"/>
              <a:t> </a:t>
            </a:r>
            <a:r>
              <a:rPr lang="zh-CN" altLang="en-US" smtClean="0"/>
              <a:t>算术操作符</a:t>
            </a:r>
          </a:p>
          <a:p>
            <a:pPr marL="0" indent="0" defTabSz="627063" eaLnBrk="1" hangingPunct="1">
              <a:defRPr/>
            </a:pPr>
            <a:r>
              <a:rPr lang="zh-CN" altLang="en-US" smtClean="0"/>
              <a:t> 关系与逻辑操作符 </a:t>
            </a:r>
          </a:p>
          <a:p>
            <a:pPr marL="0" indent="0" defTabSz="627063" eaLnBrk="1" hangingPunct="1">
              <a:defRPr/>
            </a:pPr>
            <a:r>
              <a:rPr lang="zh-CN" altLang="en-US" smtClean="0"/>
              <a:t> 位操作符  </a:t>
            </a:r>
          </a:p>
          <a:p>
            <a:pPr marL="0" indent="0" defTabSz="627063" eaLnBrk="1" hangingPunct="1">
              <a:defRPr/>
            </a:pPr>
            <a:r>
              <a:rPr lang="zh-CN" altLang="en-US" smtClean="0"/>
              <a:t> 赋值操作符</a:t>
            </a:r>
          </a:p>
          <a:p>
            <a:pPr marL="0" indent="0" defTabSz="627063" eaLnBrk="1" hangingPunct="1">
              <a:defRPr/>
            </a:pPr>
            <a:r>
              <a:rPr lang="zh-CN" altLang="en-US" smtClean="0"/>
              <a:t> 其它操作符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算术操作符</a:t>
            </a:r>
          </a:p>
        </p:txBody>
      </p:sp>
      <p:sp>
        <p:nvSpPr>
          <p:cNvPr id="67587" name="Rectangle 3"/>
          <p:cNvSpPr>
            <a:spLocks noGrp="1" noChangeArrowheads="1"/>
          </p:cNvSpPr>
          <p:nvPr>
            <p:ph idx="1"/>
          </p:nvPr>
        </p:nvSpPr>
        <p:spPr>
          <a:xfrm>
            <a:off x="0" y="1125538"/>
            <a:ext cx="9144000" cy="5732462"/>
          </a:xfrm>
        </p:spPr>
        <p:txBody>
          <a:bodyPr/>
          <a:lstStyle/>
          <a:p>
            <a:pPr marL="354013" indent="-354013" defTabSz="627063" eaLnBrk="1" hangingPunct="1">
              <a:lnSpc>
                <a:spcPct val="90000"/>
              </a:lnSpc>
              <a:defRPr/>
            </a:pPr>
            <a:r>
              <a:rPr lang="zh-CN" altLang="en-US" smtClean="0"/>
              <a:t>算术操作符用于实现通常意义下的数值运算。操作数类型一般为</a:t>
            </a:r>
            <a:r>
              <a:rPr lang="zh-CN" altLang="en-US" smtClean="0">
                <a:solidFill>
                  <a:schemeClr val="folHlink"/>
                </a:solidFill>
              </a:rPr>
              <a:t>算术类型</a:t>
            </a:r>
            <a:r>
              <a:rPr lang="zh-CN" altLang="en-US" smtClean="0"/>
              <a:t>，有时也可以是枚举类型和指针类型。包括：  </a:t>
            </a:r>
          </a:p>
          <a:p>
            <a:pPr marL="985838" lvl="1" indent="-274638" defTabSz="627063" eaLnBrk="1" hangingPunct="1">
              <a:lnSpc>
                <a:spcPct val="90000"/>
              </a:lnSpc>
              <a:defRPr/>
            </a:pPr>
            <a:r>
              <a:rPr lang="zh-CN" altLang="en-US" smtClean="0"/>
              <a:t> 取负</a:t>
            </a:r>
            <a:r>
              <a:rPr lang="zh-CN" altLang="en-US" smtClean="0">
                <a:latin typeface="Arial"/>
              </a:rPr>
              <a:t>“</a:t>
            </a:r>
            <a:r>
              <a:rPr lang="en-US" altLang="zh-CN" smtClean="0"/>
              <a:t>-</a:t>
            </a:r>
            <a:r>
              <a:rPr lang="en-US" altLang="zh-CN" smtClean="0">
                <a:latin typeface="Arial"/>
              </a:rPr>
              <a:t>”</a:t>
            </a:r>
            <a:r>
              <a:rPr lang="zh-CN" altLang="en-US" smtClean="0"/>
              <a:t>与取正</a:t>
            </a:r>
            <a:r>
              <a:rPr lang="zh-CN" altLang="en-US" smtClean="0">
                <a:latin typeface="Arial"/>
              </a:rPr>
              <a:t>“</a:t>
            </a:r>
            <a:r>
              <a:rPr lang="en-US" altLang="zh-CN" smtClean="0"/>
              <a:t>+</a:t>
            </a:r>
            <a:r>
              <a:rPr lang="en-US" altLang="zh-CN" smtClean="0">
                <a:latin typeface="Arial"/>
              </a:rPr>
              <a:t>”</a:t>
            </a:r>
            <a:r>
              <a:rPr lang="en-US" altLang="zh-CN" smtClean="0"/>
              <a:t> </a:t>
            </a:r>
            <a:r>
              <a:rPr lang="zh-CN" altLang="en-US" smtClean="0"/>
              <a:t>，例如：</a:t>
            </a:r>
            <a:r>
              <a:rPr lang="en-US" altLang="zh-CN" smtClean="0"/>
              <a:t>-x</a:t>
            </a:r>
          </a:p>
          <a:p>
            <a:pPr marL="985838" lvl="1" indent="-274638" defTabSz="627063" eaLnBrk="1" hangingPunct="1">
              <a:lnSpc>
                <a:spcPct val="90000"/>
              </a:lnSpc>
              <a:defRPr/>
            </a:pPr>
            <a:r>
              <a:rPr lang="en-US" altLang="zh-CN" smtClean="0"/>
              <a:t> </a:t>
            </a:r>
            <a:r>
              <a:rPr lang="zh-CN" altLang="en-US" smtClean="0"/>
              <a:t>加</a:t>
            </a:r>
            <a:r>
              <a:rPr lang="zh-CN" altLang="en-US" smtClean="0">
                <a:latin typeface="Arial"/>
              </a:rPr>
              <a:t>“</a:t>
            </a:r>
            <a:r>
              <a:rPr lang="en-US" altLang="zh-CN" smtClean="0"/>
              <a:t>+</a:t>
            </a:r>
            <a:r>
              <a:rPr lang="en-US" altLang="zh-CN" smtClean="0">
                <a:latin typeface="Arial"/>
              </a:rPr>
              <a:t>”</a:t>
            </a:r>
            <a:r>
              <a:rPr lang="zh-CN" altLang="en-US" smtClean="0"/>
              <a:t>、减</a:t>
            </a:r>
            <a:r>
              <a:rPr lang="zh-CN" altLang="en-US" smtClean="0">
                <a:latin typeface="Arial"/>
              </a:rPr>
              <a:t>“</a:t>
            </a:r>
            <a:r>
              <a:rPr lang="en-US" altLang="zh-CN" smtClean="0"/>
              <a:t>-</a:t>
            </a:r>
            <a:r>
              <a:rPr lang="en-US" altLang="zh-CN" smtClean="0">
                <a:latin typeface="Arial"/>
              </a:rPr>
              <a:t>”</a:t>
            </a:r>
            <a:r>
              <a:rPr lang="zh-CN" altLang="en-US" smtClean="0"/>
              <a:t>、乘</a:t>
            </a:r>
            <a:r>
              <a:rPr lang="zh-CN" altLang="en-US" smtClean="0">
                <a:latin typeface="Arial"/>
              </a:rPr>
              <a:t>“</a:t>
            </a:r>
            <a:r>
              <a:rPr lang="zh-CN" altLang="en-US" smtClean="0"/>
              <a:t>*</a:t>
            </a:r>
            <a:r>
              <a:rPr lang="zh-CN" altLang="en-US" smtClean="0">
                <a:latin typeface="Arial"/>
              </a:rPr>
              <a:t>”</a:t>
            </a:r>
            <a:r>
              <a:rPr lang="zh-CN" altLang="en-US" smtClean="0"/>
              <a:t>、除</a:t>
            </a:r>
            <a:r>
              <a:rPr lang="zh-CN" altLang="en-US" smtClean="0">
                <a:latin typeface="Arial"/>
              </a:rPr>
              <a:t>“</a:t>
            </a:r>
            <a:r>
              <a:rPr lang="en-US" altLang="zh-CN" smtClean="0"/>
              <a:t>/</a:t>
            </a:r>
            <a:r>
              <a:rPr lang="en-US" altLang="zh-CN" smtClean="0">
                <a:latin typeface="Arial"/>
              </a:rPr>
              <a:t>”</a:t>
            </a:r>
            <a:r>
              <a:rPr lang="zh-CN" altLang="en-US" smtClean="0"/>
              <a:t>和取余数</a:t>
            </a:r>
            <a:r>
              <a:rPr lang="zh-CN" altLang="en-US" smtClean="0">
                <a:latin typeface="Arial"/>
              </a:rPr>
              <a:t>“</a:t>
            </a:r>
            <a:r>
              <a:rPr lang="en-US" altLang="zh-CN" smtClean="0"/>
              <a:t>%</a:t>
            </a:r>
            <a:r>
              <a:rPr lang="en-US" altLang="zh-CN" smtClean="0">
                <a:latin typeface="Arial"/>
              </a:rPr>
              <a:t>”</a:t>
            </a:r>
            <a:r>
              <a:rPr lang="en-US" altLang="zh-CN" smtClean="0"/>
              <a:t> </a:t>
            </a:r>
          </a:p>
          <a:p>
            <a:pPr marL="1608138" lvl="2" indent="-363538" defTabSz="627063" eaLnBrk="1" hangingPunct="1">
              <a:lnSpc>
                <a:spcPct val="120000"/>
              </a:lnSpc>
              <a:defRPr/>
            </a:pPr>
            <a:r>
              <a:rPr lang="zh-CN" altLang="en-US" smtClean="0"/>
              <a:t>操作符</a:t>
            </a:r>
            <a:r>
              <a:rPr lang="zh-CN" altLang="en-US" smtClean="0">
                <a:latin typeface="Arial"/>
              </a:rPr>
              <a:t>“</a:t>
            </a:r>
            <a:r>
              <a:rPr lang="en-US" altLang="zh-CN" smtClean="0"/>
              <a:t>/</a:t>
            </a:r>
            <a:r>
              <a:rPr lang="en-US" altLang="zh-CN" smtClean="0">
                <a:latin typeface="Arial"/>
              </a:rPr>
              <a:t>”</a:t>
            </a:r>
            <a:r>
              <a:rPr lang="zh-CN" altLang="en-US" smtClean="0"/>
              <a:t>用于整型操作数时表示整除，小数点后面的数将舍去，并且一般不进行四舍五入。例如：</a:t>
            </a:r>
          </a:p>
          <a:p>
            <a:pPr marL="1608138" lvl="2" indent="-363538" defTabSz="627063" eaLnBrk="1" hangingPunct="1">
              <a:lnSpc>
                <a:spcPct val="90000"/>
              </a:lnSpc>
              <a:buFont typeface="Wingdings" pitchFamily="2" charset="2"/>
              <a:buNone/>
              <a:defRPr/>
            </a:pPr>
            <a:r>
              <a:rPr lang="zh-CN" altLang="en-US" smtClean="0"/>
              <a:t>		</a:t>
            </a:r>
            <a:r>
              <a:rPr lang="en-US" altLang="zh-CN" smtClean="0"/>
              <a:t>3/2</a:t>
            </a:r>
            <a:r>
              <a:rPr lang="zh-CN" altLang="en-US" smtClean="0"/>
              <a:t>的结果为</a:t>
            </a:r>
            <a:r>
              <a:rPr lang="en-US" altLang="zh-CN" smtClean="0"/>
              <a:t>1</a:t>
            </a:r>
            <a:r>
              <a:rPr lang="zh-CN" altLang="en-US" smtClean="0"/>
              <a:t>；</a:t>
            </a:r>
            <a:r>
              <a:rPr lang="en-US" altLang="zh-CN" smtClean="0"/>
              <a:t>-10/3</a:t>
            </a:r>
            <a:r>
              <a:rPr lang="zh-CN" altLang="en-US" smtClean="0"/>
              <a:t>的结果为</a:t>
            </a:r>
            <a:r>
              <a:rPr lang="en-US" altLang="zh-CN" smtClean="0"/>
              <a:t>-3 </a:t>
            </a:r>
          </a:p>
          <a:p>
            <a:pPr marL="1608138" lvl="2" indent="-363538" defTabSz="627063" eaLnBrk="1" hangingPunct="1">
              <a:lnSpc>
                <a:spcPct val="130000"/>
              </a:lnSpc>
              <a:defRPr/>
            </a:pPr>
            <a:r>
              <a:rPr lang="zh-CN" altLang="en-US" smtClean="0"/>
              <a:t>取余数</a:t>
            </a:r>
            <a:r>
              <a:rPr lang="zh-CN" altLang="en-US" smtClean="0">
                <a:latin typeface="Arial"/>
              </a:rPr>
              <a:t>“</a:t>
            </a:r>
            <a:r>
              <a:rPr lang="en-US" altLang="zh-CN" smtClean="0"/>
              <a:t>%</a:t>
            </a:r>
            <a:r>
              <a:rPr lang="en-US" altLang="zh-CN" smtClean="0">
                <a:latin typeface="Arial"/>
              </a:rPr>
              <a:t>”</a:t>
            </a:r>
            <a:r>
              <a:rPr lang="zh-CN" altLang="en-US" smtClean="0"/>
              <a:t>操作符用于计算两个整型数相除的余数，操作数的类型应为整型和枚举类型。例如：</a:t>
            </a:r>
          </a:p>
          <a:p>
            <a:pPr marL="1608138" lvl="2" indent="-363538" defTabSz="627063" eaLnBrk="1" hangingPunct="1">
              <a:lnSpc>
                <a:spcPct val="90000"/>
              </a:lnSpc>
              <a:buFont typeface="Wingdings" pitchFamily="2" charset="2"/>
              <a:buNone/>
              <a:defRPr/>
            </a:pPr>
            <a:r>
              <a:rPr lang="zh-CN" altLang="en-US" smtClean="0"/>
              <a:t>		</a:t>
            </a:r>
            <a:r>
              <a:rPr lang="en-US" altLang="zh-CN" smtClean="0"/>
              <a:t>10%3</a:t>
            </a:r>
            <a:r>
              <a:rPr lang="zh-CN" altLang="en-US" smtClean="0"/>
              <a:t>的结果为</a:t>
            </a:r>
            <a:r>
              <a:rPr lang="en-US" altLang="zh-CN" smtClean="0"/>
              <a:t>1</a:t>
            </a:r>
            <a:r>
              <a:rPr lang="zh-CN" altLang="en-US" smtClean="0"/>
              <a:t>；</a:t>
            </a:r>
            <a:r>
              <a:rPr lang="en-US" altLang="zh-CN" smtClean="0"/>
              <a:t>8%2</a:t>
            </a:r>
            <a:r>
              <a:rPr lang="zh-CN" altLang="en-US" smtClean="0"/>
              <a:t>的结果为</a:t>
            </a:r>
            <a:r>
              <a:rPr lang="en-US" altLang="zh-CN" smtClean="0"/>
              <a:t>0 </a:t>
            </a:r>
          </a:p>
          <a:p>
            <a:pPr marL="1608138" lvl="2" indent="-363538" defTabSz="627063" eaLnBrk="1" hangingPunct="1">
              <a:lnSpc>
                <a:spcPct val="90000"/>
              </a:lnSpc>
              <a:defRPr/>
            </a:pPr>
            <a:r>
              <a:rPr lang="en-US" altLang="zh-CN" smtClean="0"/>
              <a:t>(a/b)*b+a%b == a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smtClean="0"/>
              <a:t>算术操作符（续）</a:t>
            </a:r>
          </a:p>
        </p:txBody>
      </p:sp>
      <p:sp>
        <p:nvSpPr>
          <p:cNvPr id="88067" name="Rectangle 3"/>
          <p:cNvSpPr>
            <a:spLocks noGrp="1" noChangeArrowheads="1"/>
          </p:cNvSpPr>
          <p:nvPr>
            <p:ph idx="1"/>
          </p:nvPr>
        </p:nvSpPr>
        <p:spPr>
          <a:xfrm>
            <a:off x="215900" y="1600200"/>
            <a:ext cx="8748713" cy="4530725"/>
          </a:xfrm>
        </p:spPr>
        <p:txBody>
          <a:bodyPr/>
          <a:lstStyle/>
          <a:p>
            <a:pPr lvl="1" eaLnBrk="1" hangingPunct="1">
              <a:defRPr/>
            </a:pPr>
            <a:r>
              <a:rPr lang="zh-CN" altLang="en-US" smtClean="0"/>
              <a:t>自减</a:t>
            </a:r>
            <a:r>
              <a:rPr lang="zh-CN" altLang="en-US" smtClean="0">
                <a:latin typeface="Arial"/>
              </a:rPr>
              <a:t>“</a:t>
            </a:r>
            <a:r>
              <a:rPr lang="en-US" altLang="zh-CN" smtClean="0"/>
              <a:t>--</a:t>
            </a:r>
            <a:r>
              <a:rPr lang="en-US" altLang="zh-CN" smtClean="0">
                <a:latin typeface="Arial"/>
              </a:rPr>
              <a:t>”</a:t>
            </a:r>
            <a:r>
              <a:rPr lang="zh-CN" altLang="en-US" smtClean="0"/>
              <a:t>和自增</a:t>
            </a:r>
            <a:r>
              <a:rPr lang="zh-CN" altLang="en-US" smtClean="0">
                <a:latin typeface="Arial"/>
              </a:rPr>
              <a:t>“</a:t>
            </a:r>
            <a:r>
              <a:rPr lang="en-US" altLang="zh-CN" smtClean="0"/>
              <a:t>++</a:t>
            </a:r>
            <a:r>
              <a:rPr lang="en-US" altLang="zh-CN" smtClean="0">
                <a:latin typeface="Arial"/>
              </a:rPr>
              <a:t>”</a:t>
            </a:r>
            <a:r>
              <a:rPr lang="en-US" altLang="zh-CN" smtClean="0"/>
              <a:t> </a:t>
            </a:r>
          </a:p>
          <a:p>
            <a:pPr lvl="2" eaLnBrk="1" hangingPunct="1">
              <a:buFont typeface="Wingdings" pitchFamily="2" charset="2"/>
              <a:buNone/>
              <a:defRPr/>
            </a:pPr>
            <a:r>
              <a:rPr lang="en-US" altLang="zh-CN" smtClean="0"/>
              <a:t>int x=1,y; </a:t>
            </a:r>
          </a:p>
          <a:p>
            <a:pPr lvl="2" eaLnBrk="1" hangingPunct="1">
              <a:buFont typeface="Wingdings" pitchFamily="2" charset="2"/>
              <a:buNone/>
              <a:defRPr/>
            </a:pPr>
            <a:r>
              <a:rPr lang="en-US" altLang="zh-CN" smtClean="0"/>
              <a:t>y = (++x)  //</a:t>
            </a:r>
            <a:r>
              <a:rPr lang="zh-CN" altLang="en-US" smtClean="0"/>
              <a:t>结果为</a:t>
            </a:r>
            <a:r>
              <a:rPr lang="en-US" altLang="zh-CN" smtClean="0"/>
              <a:t>2</a:t>
            </a:r>
            <a:r>
              <a:rPr lang="zh-CN" altLang="en-US" smtClean="0"/>
              <a:t>（</a:t>
            </a:r>
            <a:r>
              <a:rPr lang="en-US" altLang="zh-CN" smtClean="0"/>
              <a:t>y</a:t>
            </a:r>
            <a:r>
              <a:rPr lang="zh-CN" altLang="en-US" smtClean="0"/>
              <a:t>），</a:t>
            </a:r>
            <a:r>
              <a:rPr lang="en-US" altLang="zh-CN" smtClean="0"/>
              <a:t>x</a:t>
            </a:r>
            <a:r>
              <a:rPr lang="zh-CN" altLang="en-US" smtClean="0"/>
              <a:t>的值是</a:t>
            </a:r>
            <a:r>
              <a:rPr lang="en-US" altLang="zh-CN" smtClean="0"/>
              <a:t>2</a:t>
            </a:r>
            <a:r>
              <a:rPr lang="zh-CN" altLang="en-US" smtClean="0"/>
              <a:t>（先加后用）</a:t>
            </a:r>
          </a:p>
          <a:p>
            <a:pPr lvl="2" eaLnBrk="1" hangingPunct="1">
              <a:buFont typeface="Wingdings" pitchFamily="2" charset="2"/>
              <a:buNone/>
              <a:defRPr/>
            </a:pPr>
            <a:r>
              <a:rPr lang="en-US" altLang="zh-CN" smtClean="0"/>
              <a:t>y = (x++)  //</a:t>
            </a:r>
            <a:r>
              <a:rPr lang="zh-CN" altLang="en-US" smtClean="0"/>
              <a:t>结果为</a:t>
            </a:r>
            <a:r>
              <a:rPr lang="en-US" altLang="zh-CN" smtClean="0"/>
              <a:t>1</a:t>
            </a:r>
            <a:r>
              <a:rPr lang="zh-CN" altLang="en-US" smtClean="0"/>
              <a:t>（</a:t>
            </a:r>
            <a:r>
              <a:rPr lang="en-US" altLang="zh-CN" smtClean="0"/>
              <a:t>y</a:t>
            </a:r>
            <a:r>
              <a:rPr lang="zh-CN" altLang="en-US" smtClean="0"/>
              <a:t>）， </a:t>
            </a:r>
            <a:r>
              <a:rPr lang="en-US" altLang="zh-CN" smtClean="0"/>
              <a:t>x</a:t>
            </a:r>
            <a:r>
              <a:rPr lang="zh-CN" altLang="en-US" smtClean="0"/>
              <a:t>的值是</a:t>
            </a:r>
            <a:r>
              <a:rPr lang="en-US" altLang="zh-CN" smtClean="0"/>
              <a:t>2</a:t>
            </a:r>
            <a:r>
              <a:rPr lang="zh-CN" altLang="en-US" smtClean="0"/>
              <a:t>（先用后加）</a:t>
            </a:r>
          </a:p>
          <a:p>
            <a:pPr lvl="1" eaLnBrk="1" hangingPunct="1">
              <a:buFontTx/>
              <a:buNone/>
              <a:defRPr/>
            </a:pPr>
            <a:endParaRPr lang="zh-CN" altLang="en-US" smtClean="0"/>
          </a:p>
          <a:p>
            <a:pPr eaLnBrk="1" hangingPunct="1">
              <a:buFont typeface="Wingdings" pitchFamily="2" charset="2"/>
              <a:buNone/>
              <a:defRPr/>
            </a:pPr>
            <a:r>
              <a:rPr lang="zh-CN" altLang="en-US" smtClean="0"/>
              <a:t>注意：</a:t>
            </a:r>
            <a:r>
              <a:rPr lang="zh-CN" altLang="en-US" smtClean="0">
                <a:solidFill>
                  <a:schemeClr val="folHlink"/>
                </a:solidFill>
              </a:rPr>
              <a:t>操作符</a:t>
            </a:r>
            <a:r>
              <a:rPr lang="zh-CN" altLang="en-US" smtClean="0">
                <a:solidFill>
                  <a:schemeClr val="folHlink"/>
                </a:solidFill>
                <a:latin typeface="Arial"/>
              </a:rPr>
              <a:t>“</a:t>
            </a:r>
            <a:r>
              <a:rPr lang="en-US" altLang="zh-CN" smtClean="0">
                <a:solidFill>
                  <a:schemeClr val="folHlink"/>
                </a:solidFill>
              </a:rPr>
              <a:t>--</a:t>
            </a:r>
            <a:r>
              <a:rPr lang="en-US" altLang="zh-CN" smtClean="0">
                <a:solidFill>
                  <a:schemeClr val="folHlink"/>
                </a:solidFill>
                <a:latin typeface="Arial"/>
              </a:rPr>
              <a:t>”</a:t>
            </a:r>
            <a:r>
              <a:rPr lang="zh-CN" altLang="en-US" smtClean="0">
                <a:solidFill>
                  <a:schemeClr val="folHlink"/>
                </a:solidFill>
              </a:rPr>
              <a:t>和</a:t>
            </a:r>
            <a:r>
              <a:rPr lang="zh-CN" altLang="en-US" smtClean="0">
                <a:solidFill>
                  <a:schemeClr val="folHlink"/>
                </a:solidFill>
                <a:latin typeface="Arial"/>
              </a:rPr>
              <a:t>“</a:t>
            </a:r>
            <a:r>
              <a:rPr lang="en-US" altLang="zh-CN" smtClean="0">
                <a:solidFill>
                  <a:schemeClr val="folHlink"/>
                </a:solidFill>
              </a:rPr>
              <a:t>++</a:t>
            </a:r>
            <a:r>
              <a:rPr lang="en-US" altLang="zh-CN" smtClean="0">
                <a:solidFill>
                  <a:schemeClr val="folHlink"/>
                </a:solidFill>
                <a:latin typeface="Arial"/>
              </a:rPr>
              <a:t>”</a:t>
            </a:r>
            <a:r>
              <a:rPr lang="zh-CN" altLang="en-US" smtClean="0">
                <a:solidFill>
                  <a:schemeClr val="folHlink"/>
                </a:solidFill>
              </a:rPr>
              <a:t>是两个带副作用的操作符</a:t>
            </a:r>
            <a:r>
              <a:rPr lang="zh-CN" altLang="en-US"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155700"/>
          </a:xfrm>
        </p:spPr>
        <p:txBody>
          <a:bodyPr/>
          <a:lstStyle/>
          <a:p>
            <a:pPr eaLnBrk="1" hangingPunct="1">
              <a:defRPr/>
            </a:pPr>
            <a:r>
              <a:rPr lang="zh-CN" altLang="en-US" smtClean="0"/>
              <a:t>关系操作符 </a:t>
            </a:r>
          </a:p>
        </p:txBody>
      </p:sp>
      <p:sp>
        <p:nvSpPr>
          <p:cNvPr id="76803" name="Rectangle 3"/>
          <p:cNvSpPr>
            <a:spLocks noGrp="1" noChangeArrowheads="1"/>
          </p:cNvSpPr>
          <p:nvPr>
            <p:ph idx="1"/>
          </p:nvPr>
        </p:nvSpPr>
        <p:spPr>
          <a:xfrm>
            <a:off x="215900" y="1125538"/>
            <a:ext cx="8748713" cy="5732462"/>
          </a:xfrm>
        </p:spPr>
        <p:txBody>
          <a:bodyPr/>
          <a:lstStyle/>
          <a:p>
            <a:pPr marL="357188" indent="-357188" eaLnBrk="1" hangingPunct="1">
              <a:tabLst>
                <a:tab pos="534988" algn="l"/>
              </a:tabLst>
              <a:defRPr/>
            </a:pPr>
            <a:r>
              <a:rPr lang="zh-CN" altLang="en-US" sz="2800" smtClean="0"/>
              <a:t>程序中经常要根据某个</a:t>
            </a:r>
            <a:r>
              <a:rPr lang="zh-CN" altLang="en-US" sz="2800" smtClean="0">
                <a:solidFill>
                  <a:schemeClr val="folHlink"/>
                </a:solidFill>
              </a:rPr>
              <a:t>条件</a:t>
            </a:r>
            <a:r>
              <a:rPr lang="zh-CN" altLang="en-US" sz="2800" smtClean="0"/>
              <a:t>来决定其后续的动作，这里的条件体现为对数据进行比较（</a:t>
            </a:r>
            <a:r>
              <a:rPr lang="zh-CN" altLang="en-US" sz="2800" smtClean="0">
                <a:solidFill>
                  <a:schemeClr val="folHlink"/>
                </a:solidFill>
              </a:rPr>
              <a:t>关系</a:t>
            </a:r>
            <a:r>
              <a:rPr lang="zh-CN" altLang="en-US" sz="2800" smtClean="0"/>
              <a:t>运算）和</a:t>
            </a:r>
            <a:r>
              <a:rPr lang="zh-CN" altLang="en-US" sz="2800" smtClean="0">
                <a:solidFill>
                  <a:schemeClr val="folHlink"/>
                </a:solidFill>
              </a:rPr>
              <a:t>逻辑</a:t>
            </a:r>
            <a:r>
              <a:rPr lang="zh-CN" altLang="en-US" sz="2800" smtClean="0"/>
              <a:t>运算。 </a:t>
            </a:r>
          </a:p>
          <a:p>
            <a:pPr marL="357188" indent="-357188" eaLnBrk="1" hangingPunct="1">
              <a:tabLst>
                <a:tab pos="534988" algn="l"/>
              </a:tabLst>
              <a:defRPr/>
            </a:pPr>
            <a:r>
              <a:rPr lang="zh-CN" altLang="en-US" sz="2800" smtClean="0"/>
              <a:t>关系操作符用于对数据进行大小比较，有：</a:t>
            </a:r>
            <a:endParaRPr lang="zh-CN" altLang="en-US" sz="2400" smtClean="0"/>
          </a:p>
          <a:p>
            <a:pPr marL="900113" lvl="1" indent="-363538" eaLnBrk="1" hangingPunct="1">
              <a:buFontTx/>
              <a:buNone/>
              <a:tabLst>
                <a:tab pos="534988" algn="l"/>
              </a:tabLst>
              <a:defRPr/>
            </a:pPr>
            <a:endParaRPr lang="zh-CN" altLang="en-US" sz="2000" smtClean="0"/>
          </a:p>
          <a:p>
            <a:pPr marL="900113" lvl="1" indent="-363538" eaLnBrk="1" hangingPunct="1">
              <a:buFont typeface="Wingdings" pitchFamily="2" charset="2"/>
              <a:buNone/>
              <a:tabLst>
                <a:tab pos="534988" algn="l"/>
              </a:tabLst>
              <a:defRPr/>
            </a:pPr>
            <a:r>
              <a:rPr lang="en-US" altLang="zh-CN" sz="2000" smtClean="0"/>
              <a:t>&gt;(</a:t>
            </a:r>
            <a:r>
              <a:rPr lang="zh-CN" altLang="en-US" sz="2000" smtClean="0"/>
              <a:t>大于</a:t>
            </a:r>
            <a:r>
              <a:rPr lang="en-US" altLang="zh-CN" sz="2000" smtClean="0"/>
              <a:t>), &lt; (</a:t>
            </a:r>
            <a:r>
              <a:rPr lang="zh-CN" altLang="en-US" sz="2000" smtClean="0"/>
              <a:t>小于</a:t>
            </a:r>
            <a:r>
              <a:rPr lang="en-US" altLang="zh-CN" sz="2000" smtClean="0"/>
              <a:t>), &gt;= (</a:t>
            </a:r>
            <a:r>
              <a:rPr lang="zh-CN" altLang="en-US" sz="2000" smtClean="0"/>
              <a:t>不小于</a:t>
            </a:r>
            <a:r>
              <a:rPr lang="en-US" altLang="zh-CN" sz="2000" smtClean="0"/>
              <a:t>), &lt;= (</a:t>
            </a:r>
            <a:r>
              <a:rPr lang="zh-CN" altLang="en-US" sz="2000" smtClean="0"/>
              <a:t>不大于</a:t>
            </a:r>
            <a:r>
              <a:rPr lang="en-US" altLang="zh-CN" sz="2000" smtClean="0"/>
              <a:t>), == (</a:t>
            </a:r>
            <a:r>
              <a:rPr lang="zh-CN" altLang="en-US" sz="2000" smtClean="0"/>
              <a:t>相等</a:t>
            </a:r>
            <a:r>
              <a:rPr lang="en-US" altLang="zh-CN" sz="2000" smtClean="0"/>
              <a:t>), != (</a:t>
            </a:r>
            <a:r>
              <a:rPr lang="zh-CN" altLang="en-US" sz="2000" smtClean="0"/>
              <a:t>不等</a:t>
            </a:r>
            <a:r>
              <a:rPr lang="en-US" altLang="zh-CN" sz="2000" smtClean="0"/>
              <a:t>)</a:t>
            </a:r>
          </a:p>
          <a:p>
            <a:pPr marL="900113" lvl="1" indent="-363538" eaLnBrk="1" hangingPunct="1">
              <a:buFont typeface="Wingdings" pitchFamily="2" charset="2"/>
              <a:buNone/>
              <a:tabLst>
                <a:tab pos="534988" algn="l"/>
              </a:tabLst>
              <a:defRPr/>
            </a:pPr>
            <a:endParaRPr lang="en-US" altLang="zh-CN" sz="2000" smtClean="0"/>
          </a:p>
          <a:p>
            <a:pPr marL="357188" indent="-357188" eaLnBrk="1" hangingPunct="1">
              <a:tabLst>
                <a:tab pos="534988" algn="l"/>
              </a:tabLst>
              <a:defRPr/>
            </a:pPr>
            <a:r>
              <a:rPr lang="zh-CN" altLang="en-US" sz="2800" smtClean="0"/>
              <a:t>操作数为算术类型和枚举类型，关系操作的结果为</a:t>
            </a:r>
            <a:r>
              <a:rPr lang="en-US" altLang="zh-CN" sz="2800" smtClean="0"/>
              <a:t>bool</a:t>
            </a:r>
            <a:r>
              <a:rPr lang="zh-CN" altLang="en-US" sz="2800" smtClean="0"/>
              <a:t>类型的值：</a:t>
            </a:r>
            <a:r>
              <a:rPr lang="en-US" altLang="zh-CN" sz="2800" smtClean="0"/>
              <a:t>true</a:t>
            </a:r>
            <a:r>
              <a:rPr lang="zh-CN" altLang="en-US" sz="2800" smtClean="0"/>
              <a:t>或</a:t>
            </a:r>
            <a:r>
              <a:rPr lang="en-US" altLang="zh-CN" sz="2800" smtClean="0"/>
              <a:t>false</a:t>
            </a:r>
            <a:r>
              <a:rPr lang="zh-CN" altLang="en-US" sz="2400" smtClean="0"/>
              <a:t>。</a:t>
            </a:r>
            <a:r>
              <a:rPr lang="zh-CN" altLang="en-US" sz="2800" smtClean="0"/>
              <a:t>例如：</a:t>
            </a:r>
          </a:p>
          <a:p>
            <a:pPr marL="900113" lvl="1" indent="-363538" eaLnBrk="1" hangingPunct="1">
              <a:buFontTx/>
              <a:buNone/>
              <a:tabLst>
                <a:tab pos="534988" algn="l"/>
              </a:tabLst>
              <a:defRPr/>
            </a:pPr>
            <a:r>
              <a:rPr lang="zh-CN" altLang="en-US" sz="2000" smtClean="0"/>
              <a:t>		</a:t>
            </a:r>
            <a:r>
              <a:rPr lang="en-US" altLang="zh-CN" sz="2000" smtClean="0"/>
              <a:t>3 &gt; 2</a:t>
            </a:r>
            <a:r>
              <a:rPr lang="zh-CN" altLang="en-US" sz="2000" smtClean="0"/>
              <a:t>的结果为</a:t>
            </a:r>
            <a:r>
              <a:rPr lang="en-US" altLang="zh-CN" sz="2000" smtClean="0"/>
              <a:t>true</a:t>
            </a:r>
          </a:p>
          <a:p>
            <a:pPr marL="900113" lvl="1" indent="-363538" eaLnBrk="1" hangingPunct="1">
              <a:buFontTx/>
              <a:buNone/>
              <a:tabLst>
                <a:tab pos="534988" algn="l"/>
              </a:tabLst>
              <a:defRPr/>
            </a:pPr>
            <a:r>
              <a:rPr lang="en-US" altLang="zh-CN" sz="2000" smtClean="0"/>
              <a:t>		4.3 &lt; 1.2</a:t>
            </a:r>
            <a:r>
              <a:rPr lang="zh-CN" altLang="en-US" sz="2000" smtClean="0"/>
              <a:t>的结果为</a:t>
            </a:r>
            <a:r>
              <a:rPr lang="en-US" altLang="zh-CN" sz="2000" smtClean="0"/>
              <a:t>false</a:t>
            </a:r>
          </a:p>
          <a:p>
            <a:pPr marL="900113" lvl="1" indent="-363538" eaLnBrk="1" hangingPunct="1">
              <a:buFontTx/>
              <a:buNone/>
              <a:tabLst>
                <a:tab pos="534988" algn="l"/>
              </a:tabLst>
              <a:defRPr/>
            </a:pPr>
            <a:r>
              <a:rPr lang="en-US" altLang="zh-CN" sz="2000" smtClean="0"/>
              <a:t>		'A' &lt; 'B'</a:t>
            </a:r>
            <a:r>
              <a:rPr lang="zh-CN" altLang="en-US" sz="2000" smtClean="0"/>
              <a:t>的结果为</a:t>
            </a:r>
            <a:r>
              <a:rPr lang="en-US" altLang="zh-CN" sz="2000" smtClean="0"/>
              <a:t>true</a:t>
            </a:r>
          </a:p>
          <a:p>
            <a:pPr marL="900113" lvl="1" indent="-363538" eaLnBrk="1" hangingPunct="1">
              <a:buFontTx/>
              <a:buNone/>
              <a:tabLst>
                <a:tab pos="534988" algn="l"/>
              </a:tabLst>
              <a:defRPr/>
            </a:pPr>
            <a:r>
              <a:rPr lang="en-US" altLang="zh-CN" sz="2000" smtClean="0"/>
              <a:t>		false &lt; true</a:t>
            </a:r>
            <a:r>
              <a:rPr lang="zh-CN" altLang="en-US" sz="2000" smtClean="0"/>
              <a:t>的结果为</a:t>
            </a:r>
            <a:r>
              <a:rPr lang="en-US" altLang="zh-CN" sz="2000" smtClean="0"/>
              <a:t>true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457200" y="549275"/>
            <a:ext cx="8229600" cy="5581650"/>
          </a:xfrm>
        </p:spPr>
        <p:txBody>
          <a:bodyPr/>
          <a:lstStyle/>
          <a:p>
            <a:pPr eaLnBrk="1" hangingPunct="1">
              <a:defRPr/>
            </a:pPr>
            <a:r>
              <a:rPr lang="zh-CN" altLang="en-US" sz="2800" smtClean="0"/>
              <a:t>一些实数在计算机内部表示的是其近似值，用关系操作符直接对浮点数进行比较，有时会得出错误的结果：</a:t>
            </a:r>
          </a:p>
          <a:p>
            <a:pPr lvl="1" eaLnBrk="1" hangingPunct="1">
              <a:buFontTx/>
              <a:buNone/>
              <a:defRPr/>
            </a:pPr>
            <a:r>
              <a:rPr lang="en-US" altLang="zh-CN" sz="2400" smtClean="0"/>
              <a:t>double d1=0.1,d2=0.2,d=d1+d2;</a:t>
            </a:r>
          </a:p>
          <a:p>
            <a:pPr lvl="1" eaLnBrk="1" hangingPunct="1">
              <a:buFontTx/>
              <a:buNone/>
              <a:defRPr/>
            </a:pPr>
            <a:r>
              <a:rPr lang="en-US" altLang="zh-CN" sz="2400" smtClean="0"/>
              <a:t>d == 0.3 //</a:t>
            </a:r>
            <a:r>
              <a:rPr lang="en-US" altLang="zh-CN" sz="2400" smtClean="0">
                <a:solidFill>
                  <a:schemeClr val="folHlink"/>
                </a:solidFill>
              </a:rPr>
              <a:t>?</a:t>
            </a:r>
          </a:p>
          <a:p>
            <a:pPr lvl="1" eaLnBrk="1" hangingPunct="1">
              <a:buFontTx/>
              <a:buNone/>
              <a:defRPr/>
            </a:pPr>
            <a:r>
              <a:rPr lang="en-US" altLang="zh-CN" sz="2400" smtClean="0"/>
              <a:t>......</a:t>
            </a:r>
          </a:p>
          <a:p>
            <a:pPr lvl="1" eaLnBrk="1" hangingPunct="1">
              <a:buFontTx/>
              <a:buNone/>
              <a:defRPr/>
            </a:pPr>
            <a:r>
              <a:rPr lang="en-US" altLang="zh-CN" sz="2400" smtClean="0"/>
              <a:t>double x,y;</a:t>
            </a:r>
          </a:p>
          <a:p>
            <a:pPr lvl="1" eaLnBrk="1" hangingPunct="1">
              <a:buFontTx/>
              <a:buNone/>
              <a:defRPr/>
            </a:pPr>
            <a:r>
              <a:rPr lang="en-US" altLang="zh-CN" sz="2400" smtClean="0"/>
              <a:t>......</a:t>
            </a:r>
          </a:p>
          <a:p>
            <a:pPr lvl="1" eaLnBrk="1" hangingPunct="1">
              <a:buFontTx/>
              <a:buNone/>
              <a:defRPr/>
            </a:pPr>
            <a:r>
              <a:rPr lang="en-US" altLang="zh-CN" sz="2400" smtClean="0"/>
              <a:t>y-x*(y/x) == 0.0  //</a:t>
            </a:r>
            <a:r>
              <a:rPr lang="en-US" altLang="zh-CN" sz="2400" smtClean="0">
                <a:solidFill>
                  <a:schemeClr val="folHlink"/>
                </a:solidFill>
              </a:rPr>
              <a:t>?</a:t>
            </a:r>
          </a:p>
          <a:p>
            <a:pPr eaLnBrk="1" hangingPunct="1">
              <a:defRPr/>
            </a:pPr>
            <a:r>
              <a:rPr lang="zh-CN" altLang="en-US" sz="2800" smtClean="0"/>
              <a:t>应避免对两个实数进行</a:t>
            </a:r>
            <a:r>
              <a:rPr lang="zh-CN" altLang="en-US" sz="2800" smtClean="0">
                <a:latin typeface="Arial"/>
              </a:rPr>
              <a:t>“</a:t>
            </a:r>
            <a:r>
              <a:rPr lang="en-US" altLang="zh-CN" sz="2800" smtClean="0"/>
              <a:t>==</a:t>
            </a:r>
            <a:r>
              <a:rPr lang="en-US" altLang="zh-CN" sz="2800" smtClean="0">
                <a:latin typeface="Arial"/>
              </a:rPr>
              <a:t>”</a:t>
            </a:r>
            <a:r>
              <a:rPr lang="zh-CN" altLang="en-US" sz="2800" smtClean="0"/>
              <a:t>和</a:t>
            </a:r>
            <a:r>
              <a:rPr lang="zh-CN" altLang="en-US" sz="2800" smtClean="0">
                <a:latin typeface="Arial"/>
              </a:rPr>
              <a:t>“</a:t>
            </a:r>
            <a:r>
              <a:rPr lang="en-US" altLang="zh-CN" sz="2800" smtClean="0"/>
              <a:t>!=</a:t>
            </a:r>
            <a:r>
              <a:rPr lang="en-US" altLang="zh-CN" sz="2800" smtClean="0">
                <a:latin typeface="Arial"/>
              </a:rPr>
              <a:t>”</a:t>
            </a:r>
            <a:r>
              <a:rPr lang="zh-CN" altLang="en-US" sz="2800" smtClean="0"/>
              <a:t>比较运算 </a:t>
            </a:r>
          </a:p>
          <a:p>
            <a:pPr lvl="1" eaLnBrk="1" hangingPunct="1">
              <a:buFontTx/>
              <a:buNone/>
              <a:defRPr/>
            </a:pPr>
            <a:r>
              <a:rPr lang="en-US" altLang="zh-CN" sz="2400" smtClean="0"/>
              <a:t>x == y	</a:t>
            </a:r>
            <a:r>
              <a:rPr lang="zh-CN" altLang="en-US" sz="2400" smtClean="0"/>
              <a:t>可写成：</a:t>
            </a:r>
            <a:r>
              <a:rPr lang="en-US" altLang="zh-CN" sz="2400" smtClean="0"/>
              <a:t>fabs(x-y)&lt;1e-6</a:t>
            </a:r>
          </a:p>
          <a:p>
            <a:pPr lvl="1" eaLnBrk="1" hangingPunct="1">
              <a:buFontTx/>
              <a:buNone/>
              <a:defRPr/>
            </a:pPr>
            <a:r>
              <a:rPr lang="en-US" altLang="zh-CN" sz="2400" smtClean="0"/>
              <a:t>x != y	</a:t>
            </a:r>
            <a:r>
              <a:rPr lang="zh-CN" altLang="en-US" sz="2400" smtClean="0"/>
              <a:t>可写成：</a:t>
            </a:r>
            <a:r>
              <a:rPr lang="en-US" altLang="zh-CN" sz="2400" smtClean="0"/>
              <a:t>fabs(x-y)&gt;1e-6</a:t>
            </a:r>
            <a:endParaRPr lang="en-US" altLang="zh-CN"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0"/>
            <a:ext cx="9144000" cy="1155700"/>
          </a:xfrm>
        </p:spPr>
        <p:txBody>
          <a:bodyPr/>
          <a:lstStyle/>
          <a:p>
            <a:pPr eaLnBrk="1" hangingPunct="1">
              <a:defRPr/>
            </a:pPr>
            <a:r>
              <a:rPr lang="zh-CN" altLang="en-US" smtClean="0"/>
              <a:t>逻辑操作符 </a:t>
            </a:r>
          </a:p>
        </p:txBody>
      </p:sp>
      <p:sp>
        <p:nvSpPr>
          <p:cNvPr id="77827" name="Rectangle 3"/>
          <p:cNvSpPr>
            <a:spLocks noGrp="1" noChangeArrowheads="1"/>
          </p:cNvSpPr>
          <p:nvPr>
            <p:ph idx="1"/>
          </p:nvPr>
        </p:nvSpPr>
        <p:spPr>
          <a:xfrm>
            <a:off x="0" y="1412875"/>
            <a:ext cx="9144000" cy="1655763"/>
          </a:xfrm>
        </p:spPr>
        <p:txBody>
          <a:bodyPr/>
          <a:lstStyle/>
          <a:p>
            <a:pPr marL="179388" lvl="1" indent="11113" eaLnBrk="1" hangingPunct="1">
              <a:lnSpc>
                <a:spcPct val="90000"/>
              </a:lnSpc>
              <a:defRPr/>
            </a:pPr>
            <a:r>
              <a:rPr lang="en-US" altLang="zh-CN" smtClean="0"/>
              <a:t> </a:t>
            </a:r>
            <a:r>
              <a:rPr lang="zh-CN" altLang="en-US" smtClean="0"/>
              <a:t>逻辑操作符实现逻辑运算，用于复杂条件的表示中。 </a:t>
            </a:r>
          </a:p>
          <a:p>
            <a:pPr marL="179388" lvl="1" indent="11113" eaLnBrk="1" hangingPunct="1">
              <a:lnSpc>
                <a:spcPct val="90000"/>
              </a:lnSpc>
              <a:buFontTx/>
              <a:buNone/>
              <a:defRPr/>
            </a:pPr>
            <a:r>
              <a:rPr lang="zh-CN" altLang="en-US" smtClean="0"/>
              <a:t>	</a:t>
            </a:r>
            <a:r>
              <a:rPr lang="en-US" altLang="zh-CN" smtClean="0"/>
              <a:t>!</a:t>
            </a:r>
            <a:r>
              <a:rPr lang="zh-CN" altLang="en-US" smtClean="0"/>
              <a:t>（逻辑非）、</a:t>
            </a:r>
            <a:r>
              <a:rPr lang="en-US" altLang="zh-CN" smtClean="0"/>
              <a:t>&amp;&amp;</a:t>
            </a:r>
            <a:r>
              <a:rPr lang="zh-CN" altLang="en-US" smtClean="0"/>
              <a:t>（逻辑与）、</a:t>
            </a:r>
            <a:r>
              <a:rPr lang="en-US" altLang="zh-CN" smtClean="0"/>
              <a:t>||</a:t>
            </a:r>
            <a:r>
              <a:rPr lang="zh-CN" altLang="en-US" smtClean="0"/>
              <a:t>（逻辑或） </a:t>
            </a:r>
          </a:p>
          <a:p>
            <a:pPr marL="179388" lvl="1" indent="11113" eaLnBrk="1" hangingPunct="1">
              <a:lnSpc>
                <a:spcPct val="90000"/>
              </a:lnSpc>
              <a:defRPr/>
            </a:pPr>
            <a:r>
              <a:rPr lang="zh-CN" altLang="en-US" smtClean="0"/>
              <a:t> 操作数为</a:t>
            </a:r>
            <a:r>
              <a:rPr lang="en-US" altLang="zh-CN" smtClean="0"/>
              <a:t>bool</a:t>
            </a:r>
            <a:r>
              <a:rPr lang="zh-CN" altLang="en-US" smtClean="0"/>
              <a:t>类型</a:t>
            </a:r>
          </a:p>
        </p:txBody>
      </p:sp>
      <p:sp>
        <p:nvSpPr>
          <p:cNvPr id="82944" name="Text Box 0"/>
          <p:cNvSpPr txBox="1">
            <a:spLocks noChangeArrowheads="1"/>
          </p:cNvSpPr>
          <p:nvPr/>
        </p:nvSpPr>
        <p:spPr bwMode="auto">
          <a:xfrm>
            <a:off x="263525" y="3663950"/>
            <a:ext cx="1987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smtClean="0">
                <a:effectLst>
                  <a:outerShdw blurRad="38100" dist="38100" dir="2700000" algn="tl">
                    <a:srgbClr val="000000"/>
                  </a:outerShdw>
                </a:effectLst>
                <a:latin typeface="Verdana" pitchFamily="34" charset="0"/>
              </a:rPr>
              <a:t>!true  -&gt; false</a:t>
            </a:r>
          </a:p>
          <a:p>
            <a:pPr>
              <a:defRPr/>
            </a:pPr>
            <a:r>
              <a:rPr lang="en-US" altLang="zh-CN" sz="2000" smtClean="0">
                <a:effectLst>
                  <a:outerShdw blurRad="38100" dist="38100" dir="2700000" algn="tl">
                    <a:srgbClr val="000000"/>
                  </a:outerShdw>
                </a:effectLst>
                <a:latin typeface="Verdana" pitchFamily="34" charset="0"/>
              </a:rPr>
              <a:t>!false -&gt; true</a:t>
            </a:r>
          </a:p>
        </p:txBody>
      </p:sp>
      <p:sp>
        <p:nvSpPr>
          <p:cNvPr id="82945" name="Text Box 1"/>
          <p:cNvSpPr txBox="1">
            <a:spLocks noChangeArrowheads="1"/>
          </p:cNvSpPr>
          <p:nvPr/>
        </p:nvSpPr>
        <p:spPr bwMode="auto">
          <a:xfrm>
            <a:off x="6088063" y="3643313"/>
            <a:ext cx="2876550"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smtClean="0">
                <a:effectLst>
                  <a:outerShdw blurRad="38100" dist="38100" dir="2700000" algn="tl">
                    <a:srgbClr val="000000"/>
                  </a:outerShdw>
                </a:effectLst>
                <a:latin typeface="Verdana" pitchFamily="34" charset="0"/>
              </a:rPr>
              <a:t>false || false -&gt; false</a:t>
            </a:r>
          </a:p>
          <a:p>
            <a:pPr>
              <a:defRPr/>
            </a:pPr>
            <a:r>
              <a:rPr lang="en-US" altLang="zh-CN" sz="2000" smtClean="0">
                <a:effectLst>
                  <a:outerShdw blurRad="38100" dist="38100" dir="2700000" algn="tl">
                    <a:srgbClr val="000000"/>
                  </a:outerShdw>
                </a:effectLst>
                <a:latin typeface="Verdana" pitchFamily="34" charset="0"/>
              </a:rPr>
              <a:t>false || true  -&gt; true</a:t>
            </a:r>
          </a:p>
          <a:p>
            <a:pPr>
              <a:defRPr/>
            </a:pPr>
            <a:r>
              <a:rPr lang="en-US" altLang="zh-CN" sz="2000" smtClean="0">
                <a:effectLst>
                  <a:outerShdw blurRad="38100" dist="38100" dir="2700000" algn="tl">
                    <a:srgbClr val="000000"/>
                  </a:outerShdw>
                </a:effectLst>
                <a:latin typeface="Verdana" pitchFamily="34" charset="0"/>
              </a:rPr>
              <a:t>true  || false -&gt; true</a:t>
            </a:r>
          </a:p>
          <a:p>
            <a:pPr>
              <a:defRPr/>
            </a:pPr>
            <a:r>
              <a:rPr lang="en-US" altLang="zh-CN" sz="2000" smtClean="0">
                <a:effectLst>
                  <a:outerShdw blurRad="38100" dist="38100" dir="2700000" algn="tl">
                    <a:srgbClr val="000000"/>
                  </a:outerShdw>
                </a:effectLst>
                <a:latin typeface="Verdana" pitchFamily="34" charset="0"/>
              </a:rPr>
              <a:t>true  || true  -&gt; true</a:t>
            </a:r>
          </a:p>
          <a:p>
            <a:pPr>
              <a:buFontTx/>
              <a:buChar char="•"/>
              <a:defRPr/>
            </a:pPr>
            <a:endParaRPr lang="en-US" altLang="zh-CN" smtClean="0">
              <a:latin typeface="Verdana" pitchFamily="34" charset="0"/>
            </a:endParaRPr>
          </a:p>
        </p:txBody>
      </p:sp>
      <p:sp>
        <p:nvSpPr>
          <p:cNvPr id="82946" name="Text Box 2"/>
          <p:cNvSpPr txBox="1">
            <a:spLocks noChangeArrowheads="1"/>
          </p:cNvSpPr>
          <p:nvPr/>
        </p:nvSpPr>
        <p:spPr bwMode="auto">
          <a:xfrm>
            <a:off x="2624138" y="3644900"/>
            <a:ext cx="30273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smtClean="0">
                <a:effectLst>
                  <a:outerShdw blurRad="38100" dist="38100" dir="2700000" algn="tl">
                    <a:srgbClr val="000000"/>
                  </a:outerShdw>
                </a:effectLst>
                <a:latin typeface="Verdana" pitchFamily="34" charset="0"/>
              </a:rPr>
              <a:t>false &amp;&amp; false -&gt; false</a:t>
            </a:r>
          </a:p>
          <a:p>
            <a:pPr>
              <a:defRPr/>
            </a:pPr>
            <a:r>
              <a:rPr lang="en-US" altLang="zh-CN" sz="2000" smtClean="0">
                <a:effectLst>
                  <a:outerShdw blurRad="38100" dist="38100" dir="2700000" algn="tl">
                    <a:srgbClr val="000000"/>
                  </a:outerShdw>
                </a:effectLst>
                <a:latin typeface="Verdana" pitchFamily="34" charset="0"/>
              </a:rPr>
              <a:t>false &amp;&amp; true  -&gt; false</a:t>
            </a:r>
          </a:p>
          <a:p>
            <a:pPr>
              <a:defRPr/>
            </a:pPr>
            <a:r>
              <a:rPr lang="en-US" altLang="zh-CN" sz="2000" smtClean="0">
                <a:effectLst>
                  <a:outerShdw blurRad="38100" dist="38100" dir="2700000" algn="tl">
                    <a:srgbClr val="000000"/>
                  </a:outerShdw>
                </a:effectLst>
                <a:latin typeface="Verdana" pitchFamily="34" charset="0"/>
              </a:rPr>
              <a:t>true  &amp;&amp; false -&gt; false</a:t>
            </a:r>
          </a:p>
          <a:p>
            <a:pPr>
              <a:defRPr/>
            </a:pPr>
            <a:r>
              <a:rPr lang="en-US" altLang="zh-CN" sz="2000" smtClean="0">
                <a:effectLst>
                  <a:outerShdw blurRad="38100" dist="38100" dir="2700000" algn="tl">
                    <a:srgbClr val="000000"/>
                  </a:outerShdw>
                </a:effectLst>
                <a:latin typeface="Verdana" pitchFamily="34" charset="0"/>
              </a:rPr>
              <a:t>true  &amp;&amp; true  -&gt; true</a:t>
            </a:r>
          </a:p>
        </p:txBody>
      </p:sp>
      <p:sp>
        <p:nvSpPr>
          <p:cNvPr id="50183" name="Text Box 3"/>
          <p:cNvSpPr txBox="1">
            <a:spLocks noChangeArrowheads="1"/>
          </p:cNvSpPr>
          <p:nvPr/>
        </p:nvSpPr>
        <p:spPr bwMode="auto">
          <a:xfrm>
            <a:off x="231775" y="5189538"/>
            <a:ext cx="62118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400" b="1"/>
              <a:t>例如</a:t>
            </a:r>
            <a:r>
              <a:rPr lang="en-US" altLang="zh-CN" sz="2400" b="1"/>
              <a:t>:</a:t>
            </a:r>
            <a:r>
              <a:rPr lang="en-US" altLang="zh-CN"/>
              <a:t> </a:t>
            </a:r>
          </a:p>
          <a:p>
            <a:pPr eaLnBrk="1" hangingPunct="1"/>
            <a:r>
              <a:rPr lang="en-US" altLang="zh-CN" sz="2000"/>
              <a:t>	</a:t>
            </a:r>
            <a:r>
              <a:rPr lang="en-US" altLang="zh-CN" sz="2400"/>
              <a:t>!(a &gt; b)</a:t>
            </a:r>
          </a:p>
          <a:p>
            <a:pPr eaLnBrk="1" hangingPunct="1"/>
            <a:r>
              <a:rPr lang="en-US" altLang="zh-CN" sz="2400"/>
              <a:t>	(age &lt; 10) &amp;&amp; (weight &gt; 30) </a:t>
            </a:r>
          </a:p>
          <a:p>
            <a:pPr eaLnBrk="1" hangingPunct="1"/>
            <a:r>
              <a:rPr lang="en-US" altLang="zh-CN" sz="2400"/>
              <a:t>	(ch &lt; '0') || (ch &gt; '9')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88913"/>
            <a:ext cx="9144000" cy="1155700"/>
          </a:xfrm>
        </p:spPr>
        <p:txBody>
          <a:bodyPr/>
          <a:lstStyle/>
          <a:p>
            <a:pPr eaLnBrk="1" hangingPunct="1">
              <a:defRPr/>
            </a:pPr>
            <a:r>
              <a:rPr lang="zh-CN" altLang="en-US" smtClean="0"/>
              <a:t>短路求值 </a:t>
            </a:r>
            <a:r>
              <a:rPr lang="en-US" altLang="zh-CN" smtClean="0"/>
              <a:t>(short-circuit evaluation) </a:t>
            </a:r>
          </a:p>
        </p:txBody>
      </p:sp>
      <p:sp>
        <p:nvSpPr>
          <p:cNvPr id="78851" name="Rectangle 3"/>
          <p:cNvSpPr>
            <a:spLocks noGrp="1" noChangeArrowheads="1"/>
          </p:cNvSpPr>
          <p:nvPr>
            <p:ph idx="1"/>
          </p:nvPr>
        </p:nvSpPr>
        <p:spPr>
          <a:xfrm>
            <a:off x="179388" y="1412875"/>
            <a:ext cx="8748712" cy="5445125"/>
          </a:xfrm>
        </p:spPr>
        <p:txBody>
          <a:bodyPr/>
          <a:lstStyle/>
          <a:p>
            <a:pPr marL="357188" indent="-357188" eaLnBrk="1" hangingPunct="1">
              <a:defRPr/>
            </a:pPr>
            <a:r>
              <a:rPr lang="zh-CN" altLang="en-US" smtClean="0"/>
              <a:t>在</a:t>
            </a:r>
            <a:r>
              <a:rPr lang="en-US" altLang="zh-CN" smtClean="0"/>
              <a:t>C++</a:t>
            </a:r>
            <a:r>
              <a:rPr lang="zh-CN" altLang="en-US" smtClean="0"/>
              <a:t>中，对于逻辑</a:t>
            </a:r>
            <a:r>
              <a:rPr lang="zh-CN" altLang="en-US" smtClean="0">
                <a:latin typeface="Arial"/>
              </a:rPr>
              <a:t>“</a:t>
            </a:r>
            <a:r>
              <a:rPr lang="zh-CN" altLang="en-US" smtClean="0"/>
              <a:t>与</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&amp;&amp;</a:t>
            </a:r>
            <a:r>
              <a:rPr lang="en-US" altLang="zh-CN" smtClean="0">
                <a:latin typeface="Arial"/>
              </a:rPr>
              <a:t>”</a:t>
            </a:r>
            <a:r>
              <a:rPr lang="zh-CN" altLang="en-US" smtClean="0"/>
              <a:t>和逻辑</a:t>
            </a:r>
            <a:r>
              <a:rPr lang="zh-CN" altLang="en-US" smtClean="0">
                <a:latin typeface="Arial"/>
              </a:rPr>
              <a:t>“</a:t>
            </a:r>
            <a:r>
              <a:rPr lang="zh-CN" altLang="en-US" smtClean="0"/>
              <a:t>或</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t>
            </a:r>
            <a:r>
              <a:rPr lang="en-US" altLang="zh-CN" smtClean="0">
                <a:latin typeface="Arial"/>
              </a:rPr>
              <a:t>”</a:t>
            </a:r>
            <a:r>
              <a:rPr lang="zh-CN" altLang="en-US" smtClean="0"/>
              <a:t>，如果第一个操作数已能确定运算结果了，则不再计算第二个操作数的值，该规则称为</a:t>
            </a:r>
            <a:r>
              <a:rPr lang="zh-CN" altLang="en-US" smtClean="0">
                <a:solidFill>
                  <a:schemeClr val="folHlink"/>
                </a:solidFill>
              </a:rPr>
              <a:t>短路求值</a:t>
            </a:r>
            <a:r>
              <a:rPr lang="zh-CN" altLang="en-US" smtClean="0"/>
              <a:t>。例如：</a:t>
            </a:r>
          </a:p>
          <a:p>
            <a:pPr marL="900113" lvl="1" indent="-352425" eaLnBrk="1" hangingPunct="1">
              <a:buFontTx/>
              <a:buNone/>
              <a:defRPr/>
            </a:pPr>
            <a:r>
              <a:rPr lang="zh-CN" altLang="en-US" smtClean="0"/>
              <a:t>	</a:t>
            </a:r>
            <a:r>
              <a:rPr lang="en-US" altLang="zh-CN" smtClean="0"/>
              <a:t>true || x </a:t>
            </a:r>
            <a:r>
              <a:rPr lang="zh-CN" altLang="en-US" smtClean="0"/>
              <a:t>的结果为 </a:t>
            </a:r>
            <a:r>
              <a:rPr lang="en-US" altLang="zh-CN" smtClean="0"/>
              <a:t>true</a:t>
            </a:r>
          </a:p>
          <a:p>
            <a:pPr marL="900113" lvl="1" indent="-352425" eaLnBrk="1" hangingPunct="1">
              <a:buFontTx/>
              <a:buNone/>
              <a:defRPr/>
            </a:pPr>
            <a:r>
              <a:rPr lang="en-US" altLang="zh-CN" smtClean="0"/>
              <a:t>	false &amp;&amp; x </a:t>
            </a:r>
            <a:r>
              <a:rPr lang="zh-CN" altLang="en-US" smtClean="0"/>
              <a:t>的结果为 </a:t>
            </a:r>
            <a:r>
              <a:rPr lang="en-US" altLang="zh-CN" smtClean="0"/>
              <a:t>false</a:t>
            </a:r>
          </a:p>
          <a:p>
            <a:pPr marL="357188" indent="-357188" eaLnBrk="1" hangingPunct="1">
              <a:defRPr/>
            </a:pPr>
            <a:r>
              <a:rPr lang="zh-CN" altLang="en-US" smtClean="0"/>
              <a:t>短路求值一方面能够提高逻辑运算的效率，另一方面它也能为逻辑运算式中的其它运算提供一个</a:t>
            </a:r>
            <a:r>
              <a:rPr lang="zh-CN" altLang="en-US" smtClean="0">
                <a:latin typeface="Arial"/>
              </a:rPr>
              <a:t>“</a:t>
            </a:r>
            <a:r>
              <a:rPr lang="zh-CN" altLang="en-US" smtClean="0">
                <a:solidFill>
                  <a:schemeClr val="folHlink"/>
                </a:solidFill>
              </a:rPr>
              <a:t>卫士</a:t>
            </a:r>
            <a:r>
              <a:rPr lang="zh-CN" altLang="en-US" smtClean="0">
                <a:latin typeface="Arial"/>
              </a:rPr>
              <a:t>”</a:t>
            </a:r>
            <a:r>
              <a:rPr lang="zh-CN" altLang="en-US" smtClean="0"/>
              <a:t>（</a:t>
            </a:r>
            <a:r>
              <a:rPr lang="en-US" altLang="zh-CN" smtClean="0"/>
              <a:t>guard</a:t>
            </a:r>
            <a:r>
              <a:rPr lang="zh-CN" altLang="en-US" smtClean="0"/>
              <a:t>）。例如： </a:t>
            </a:r>
          </a:p>
          <a:p>
            <a:pPr marL="900113" lvl="1" indent="-352425" eaLnBrk="1" hangingPunct="1">
              <a:buFontTx/>
              <a:buNone/>
              <a:defRPr/>
            </a:pPr>
            <a:r>
              <a:rPr lang="zh-CN" altLang="en-US" smtClean="0"/>
              <a:t>	</a:t>
            </a:r>
            <a:r>
              <a:rPr lang="en-US" altLang="zh-CN" smtClean="0"/>
              <a:t>(number != 0) &amp;&amp; (1/number &gt; 0.5)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9144000" cy="863600"/>
          </a:xfrm>
        </p:spPr>
        <p:txBody>
          <a:bodyPr/>
          <a:lstStyle/>
          <a:p>
            <a:pPr eaLnBrk="1" hangingPunct="1">
              <a:defRPr/>
            </a:pPr>
            <a:r>
              <a:rPr lang="zh-CN" altLang="en-US" smtClean="0"/>
              <a:t>位操作</a:t>
            </a:r>
          </a:p>
        </p:txBody>
      </p:sp>
      <p:sp>
        <p:nvSpPr>
          <p:cNvPr id="79875" name="Rectangle 3"/>
          <p:cNvSpPr>
            <a:spLocks noGrp="1" noChangeArrowheads="1"/>
          </p:cNvSpPr>
          <p:nvPr>
            <p:ph idx="1"/>
          </p:nvPr>
        </p:nvSpPr>
        <p:spPr>
          <a:xfrm>
            <a:off x="34925" y="1196975"/>
            <a:ext cx="8964613" cy="2663825"/>
          </a:xfrm>
        </p:spPr>
        <p:txBody>
          <a:bodyPr/>
          <a:lstStyle/>
          <a:p>
            <a:pPr marL="357188" indent="-357188" defTabSz="271463" eaLnBrk="1" hangingPunct="1">
              <a:defRPr/>
            </a:pPr>
            <a:r>
              <a:rPr lang="zh-CN" altLang="en-US" sz="2800" smtClean="0"/>
              <a:t>在</a:t>
            </a:r>
            <a:r>
              <a:rPr lang="en-US" altLang="zh-CN" sz="2800" smtClean="0"/>
              <a:t>C++</a:t>
            </a:r>
            <a:r>
              <a:rPr lang="zh-CN" altLang="en-US" sz="2800" smtClean="0"/>
              <a:t>中提供了对整型和枚举类型数据按操作数的各个二进制位分别进行运算的操作，包括：逻辑位运算和移位运算。 </a:t>
            </a:r>
            <a:r>
              <a:rPr lang="zh-CN" altLang="en-US" smtClean="0"/>
              <a:t> </a:t>
            </a:r>
          </a:p>
          <a:p>
            <a:pPr marL="357188" indent="-357188" defTabSz="271463" eaLnBrk="1" hangingPunct="1">
              <a:defRPr/>
            </a:pPr>
            <a:r>
              <a:rPr lang="zh-CN" altLang="en-US" sz="2800" smtClean="0"/>
              <a:t>逻辑位操作   </a:t>
            </a:r>
          </a:p>
          <a:p>
            <a:pPr marL="1077913" lvl="1" indent="-541338" defTabSz="271463" eaLnBrk="1" hangingPunct="1">
              <a:buFontTx/>
              <a:buNone/>
              <a:defRPr/>
            </a:pPr>
            <a:r>
              <a:rPr lang="en-US" altLang="zh-CN" sz="2400" smtClean="0"/>
              <a:t>~</a:t>
            </a:r>
            <a:r>
              <a:rPr lang="zh-CN" altLang="en-US" sz="2400" smtClean="0"/>
              <a:t>（按位取反）</a:t>
            </a:r>
            <a:r>
              <a:rPr lang="en-US" altLang="zh-CN" sz="2400" smtClean="0"/>
              <a:t>, &amp;</a:t>
            </a:r>
            <a:r>
              <a:rPr lang="zh-CN" altLang="en-US" sz="2400" smtClean="0"/>
              <a:t>（按位与）</a:t>
            </a:r>
            <a:r>
              <a:rPr lang="en-US" altLang="zh-CN" sz="2400" smtClean="0"/>
              <a:t>, |</a:t>
            </a:r>
            <a:r>
              <a:rPr lang="zh-CN" altLang="en-US" sz="2400" smtClean="0"/>
              <a:t>（按位或）</a:t>
            </a:r>
            <a:r>
              <a:rPr lang="en-US" altLang="zh-CN" sz="2400" smtClean="0"/>
              <a:t>, ^</a:t>
            </a:r>
            <a:r>
              <a:rPr lang="zh-CN" altLang="en-US" sz="2400" smtClean="0"/>
              <a:t>（按位异或）</a:t>
            </a:r>
          </a:p>
        </p:txBody>
      </p:sp>
      <p:sp>
        <p:nvSpPr>
          <p:cNvPr id="79876" name="Rectangle 4"/>
          <p:cNvSpPr>
            <a:spLocks noChangeArrowheads="1"/>
          </p:cNvSpPr>
          <p:nvPr/>
        </p:nvSpPr>
        <p:spPr bwMode="auto">
          <a:xfrm>
            <a:off x="0" y="3860800"/>
            <a:ext cx="18732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lnSpc>
                <a:spcPct val="90000"/>
              </a:lnSpc>
              <a:spcBef>
                <a:spcPct val="20000"/>
              </a:spcBef>
              <a:buClr>
                <a:schemeClr val="tx1"/>
              </a:buClr>
              <a:defRPr/>
            </a:pPr>
            <a:r>
              <a:rPr lang="en-US" altLang="zh-CN" sz="2400" b="1">
                <a:effectLst>
                  <a:outerShdw blurRad="38100" dist="38100" dir="2700000" algn="tl">
                    <a:srgbClr val="000000"/>
                  </a:outerShdw>
                </a:effectLst>
                <a:ea typeface="宋体" pitchFamily="2" charset="-122"/>
              </a:rPr>
              <a:t>~0 → 1</a:t>
            </a:r>
          </a:p>
          <a:p>
            <a:pPr marL="179388" lvl="1" indent="11113">
              <a:lnSpc>
                <a:spcPct val="90000"/>
              </a:lnSpc>
              <a:spcBef>
                <a:spcPct val="20000"/>
              </a:spcBef>
              <a:buClr>
                <a:schemeClr val="tx1"/>
              </a:buClr>
              <a:defRPr/>
            </a:pPr>
            <a:r>
              <a:rPr lang="en-US" altLang="zh-CN" sz="2400" b="1">
                <a:effectLst>
                  <a:outerShdw blurRad="38100" dist="38100" dir="2700000" algn="tl">
                    <a:srgbClr val="000000"/>
                  </a:outerShdw>
                </a:effectLst>
                <a:ea typeface="宋体" pitchFamily="2" charset="-122"/>
              </a:rPr>
              <a:t>~1 → 0</a:t>
            </a:r>
          </a:p>
        </p:txBody>
      </p:sp>
      <p:sp>
        <p:nvSpPr>
          <p:cNvPr id="79878" name="Rectangle 6"/>
          <p:cNvSpPr>
            <a:spLocks noChangeArrowheads="1"/>
          </p:cNvSpPr>
          <p:nvPr/>
        </p:nvSpPr>
        <p:spPr bwMode="auto">
          <a:xfrm>
            <a:off x="4356100" y="3789363"/>
            <a:ext cx="20875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0|0 → 0</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0|1 → 1</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1|0 → 1</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1|1 → 1</a:t>
            </a:r>
          </a:p>
        </p:txBody>
      </p:sp>
      <p:sp>
        <p:nvSpPr>
          <p:cNvPr id="79879" name="Rectangle 7"/>
          <p:cNvSpPr>
            <a:spLocks noChangeArrowheads="1"/>
          </p:cNvSpPr>
          <p:nvPr/>
        </p:nvSpPr>
        <p:spPr bwMode="auto">
          <a:xfrm>
            <a:off x="6734175" y="3789363"/>
            <a:ext cx="2159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0^0 → 0</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0^1 → 1</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1^0 → 1</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1^1 → 0</a:t>
            </a:r>
          </a:p>
        </p:txBody>
      </p:sp>
      <p:sp>
        <p:nvSpPr>
          <p:cNvPr id="79880" name="Rectangle 8"/>
          <p:cNvSpPr>
            <a:spLocks noChangeArrowheads="1"/>
          </p:cNvSpPr>
          <p:nvPr/>
        </p:nvSpPr>
        <p:spPr bwMode="auto">
          <a:xfrm>
            <a:off x="1835150" y="3789363"/>
            <a:ext cx="20891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0&amp;0 → 0</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0&amp;1 → 0</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1&amp;0 → 0</a:t>
            </a:r>
          </a:p>
          <a:p>
            <a:pPr marL="179388" lvl="1" indent="11113">
              <a:spcBef>
                <a:spcPct val="20000"/>
              </a:spcBef>
              <a:buClr>
                <a:schemeClr val="tx1"/>
              </a:buClr>
              <a:defRPr/>
            </a:pPr>
            <a:r>
              <a:rPr lang="en-US" altLang="zh-CN" sz="2400" b="1">
                <a:effectLst>
                  <a:outerShdw blurRad="38100" dist="38100" dir="2700000" algn="tl">
                    <a:srgbClr val="000000"/>
                  </a:outerShdw>
                </a:effectLst>
                <a:ea typeface="宋体" pitchFamily="2" charset="-122"/>
              </a:rPr>
              <a:t>1&amp;1 → 1</a:t>
            </a:r>
          </a:p>
        </p:txBody>
      </p:sp>
      <p:sp>
        <p:nvSpPr>
          <p:cNvPr id="52232" name="Text Box 0"/>
          <p:cNvSpPr txBox="1">
            <a:spLocks noChangeArrowheads="1"/>
          </p:cNvSpPr>
          <p:nvPr/>
        </p:nvSpPr>
        <p:spPr bwMode="auto">
          <a:xfrm>
            <a:off x="179388" y="5626100"/>
            <a:ext cx="87137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400" b="1"/>
              <a:t>例：</a:t>
            </a:r>
            <a:r>
              <a:rPr lang="zh-CN" altLang="en-US" sz="2000"/>
              <a:t>	</a:t>
            </a:r>
            <a:r>
              <a:rPr lang="en-US" altLang="zh-CN" sz="2400"/>
              <a:t>s &amp; 0x10  //</a:t>
            </a:r>
            <a:r>
              <a:rPr lang="zh-CN" altLang="en-US" sz="2400"/>
              <a:t>判</a:t>
            </a:r>
            <a:r>
              <a:rPr lang="en-US" altLang="zh-CN" sz="2400"/>
              <a:t>s</a:t>
            </a:r>
            <a:r>
              <a:rPr lang="zh-CN" altLang="en-US" sz="2400"/>
              <a:t>的第</a:t>
            </a:r>
            <a:r>
              <a:rPr lang="en-US" altLang="zh-CN" sz="2400"/>
              <a:t>5</a:t>
            </a:r>
            <a:r>
              <a:rPr lang="zh-CN" altLang="en-US" sz="2400"/>
              <a:t>位（从低位数）是</a:t>
            </a:r>
            <a:r>
              <a:rPr lang="en-US" altLang="zh-CN" sz="2400"/>
              <a:t>0</a:t>
            </a:r>
            <a:r>
              <a:rPr lang="zh-CN" altLang="en-US" sz="2400"/>
              <a:t>还是</a:t>
            </a:r>
            <a:r>
              <a:rPr lang="en-US" altLang="zh-CN" sz="2400"/>
              <a:t>1</a:t>
            </a:r>
          </a:p>
          <a:p>
            <a:pPr eaLnBrk="1" hangingPunct="1"/>
            <a:r>
              <a:rPr lang="en-US" altLang="zh-CN" sz="2400"/>
              <a:t>	s = (s | 0x40)  //</a:t>
            </a:r>
            <a:r>
              <a:rPr lang="zh-CN" altLang="en-US" sz="2400"/>
              <a:t>把第</a:t>
            </a:r>
            <a:r>
              <a:rPr lang="en-US" altLang="zh-CN" sz="2400"/>
              <a:t>7</a:t>
            </a:r>
            <a:r>
              <a:rPr lang="zh-CN" altLang="en-US" sz="2400"/>
              <a:t>位设置为</a:t>
            </a:r>
            <a:r>
              <a:rPr lang="en-US" altLang="zh-CN" sz="2400"/>
              <a:t>1</a:t>
            </a:r>
          </a:p>
          <a:p>
            <a:pPr eaLnBrk="1" hangingPunct="1"/>
            <a:r>
              <a:rPr lang="en-US" altLang="zh-CN" sz="2400"/>
              <a:t>	s = (s &amp; 0xF7)  //</a:t>
            </a:r>
            <a:r>
              <a:rPr lang="zh-CN" altLang="en-US" sz="2400"/>
              <a:t>表示把第</a:t>
            </a:r>
            <a:r>
              <a:rPr lang="en-US" altLang="zh-CN" sz="2400"/>
              <a:t>4</a:t>
            </a:r>
            <a:r>
              <a:rPr lang="zh-CN" altLang="en-US" sz="2400"/>
              <a:t>位设置为</a:t>
            </a:r>
            <a:r>
              <a:rPr lang="en-US" altLang="zh-CN" sz="2400"/>
              <a:t>0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85725"/>
            <a:ext cx="7772400" cy="895350"/>
          </a:xfrm>
        </p:spPr>
        <p:txBody>
          <a:bodyPr/>
          <a:lstStyle/>
          <a:p>
            <a:pPr eaLnBrk="1" hangingPunct="1">
              <a:defRPr/>
            </a:pPr>
            <a:r>
              <a:rPr lang="en-US" altLang="zh-CN" smtClean="0"/>
              <a:t>C++</a:t>
            </a:r>
            <a:r>
              <a:rPr lang="zh-CN" altLang="en-US" smtClean="0"/>
              <a:t>数据类型</a:t>
            </a:r>
          </a:p>
        </p:txBody>
      </p:sp>
      <p:sp>
        <p:nvSpPr>
          <p:cNvPr id="11267" name="Rectangle 3"/>
          <p:cNvSpPr>
            <a:spLocks noGrp="1" noChangeArrowheads="1"/>
          </p:cNvSpPr>
          <p:nvPr>
            <p:ph idx="1"/>
          </p:nvPr>
        </p:nvSpPr>
        <p:spPr>
          <a:xfrm>
            <a:off x="288925" y="1270000"/>
            <a:ext cx="8675688" cy="5588000"/>
          </a:xfrm>
        </p:spPr>
        <p:txBody>
          <a:bodyPr/>
          <a:lstStyle/>
          <a:p>
            <a:pPr eaLnBrk="1" hangingPunct="1">
              <a:lnSpc>
                <a:spcPct val="90000"/>
              </a:lnSpc>
              <a:defRPr/>
            </a:pPr>
            <a:r>
              <a:rPr lang="zh-CN" altLang="en-US" smtClean="0">
                <a:solidFill>
                  <a:schemeClr val="folHlink"/>
                </a:solidFill>
              </a:rPr>
              <a:t>基本数据类型</a:t>
            </a:r>
          </a:p>
          <a:p>
            <a:pPr lvl="1" eaLnBrk="1" hangingPunct="1">
              <a:lnSpc>
                <a:spcPct val="90000"/>
              </a:lnSpc>
              <a:defRPr/>
            </a:pPr>
            <a:r>
              <a:rPr lang="en-US" altLang="zh-CN" smtClean="0"/>
              <a:t>C++</a:t>
            </a:r>
            <a:r>
              <a:rPr lang="zh-CN" altLang="en-US" smtClean="0"/>
              <a:t>语言预先定义好的数据类型，常常又称为</a:t>
            </a:r>
            <a:r>
              <a:rPr lang="zh-CN" altLang="en-US" smtClean="0">
                <a:solidFill>
                  <a:schemeClr val="folHlink"/>
                </a:solidFill>
              </a:rPr>
              <a:t>标准数据类型</a:t>
            </a:r>
            <a:r>
              <a:rPr lang="zh-CN" altLang="en-US" smtClean="0"/>
              <a:t>或</a:t>
            </a:r>
            <a:r>
              <a:rPr lang="zh-CN" altLang="en-US" smtClean="0">
                <a:solidFill>
                  <a:schemeClr val="folHlink"/>
                </a:solidFill>
              </a:rPr>
              <a:t>内置数据类型</a:t>
            </a:r>
            <a:r>
              <a:rPr lang="zh-CN" altLang="en-US" smtClean="0"/>
              <a:t>（</a:t>
            </a:r>
            <a:r>
              <a:rPr lang="en-US" altLang="zh-CN" smtClean="0"/>
              <a:t>built-in types</a:t>
            </a:r>
            <a:r>
              <a:rPr lang="zh-CN" altLang="en-US" smtClean="0"/>
              <a:t>），它们都是简单类型。</a:t>
            </a:r>
          </a:p>
          <a:p>
            <a:pPr eaLnBrk="1" hangingPunct="1">
              <a:lnSpc>
                <a:spcPct val="90000"/>
              </a:lnSpc>
              <a:defRPr/>
            </a:pPr>
            <a:r>
              <a:rPr lang="zh-CN" altLang="en-US" smtClean="0">
                <a:solidFill>
                  <a:schemeClr val="folHlink"/>
                </a:solidFill>
              </a:rPr>
              <a:t>构造数据类型</a:t>
            </a:r>
          </a:p>
          <a:p>
            <a:pPr lvl="1" eaLnBrk="1" hangingPunct="1">
              <a:lnSpc>
                <a:spcPct val="90000"/>
              </a:lnSpc>
              <a:defRPr/>
            </a:pPr>
            <a:r>
              <a:rPr lang="zh-CN" altLang="en-US" smtClean="0"/>
              <a:t>用户利用语言提供的</a:t>
            </a:r>
            <a:r>
              <a:rPr lang="zh-CN" altLang="en-US" smtClean="0">
                <a:solidFill>
                  <a:schemeClr val="folHlink"/>
                </a:solidFill>
              </a:rPr>
              <a:t>类型构造机制</a:t>
            </a:r>
            <a:r>
              <a:rPr lang="zh-CN" altLang="en-US" smtClean="0"/>
              <a:t>从其它类型构造出来的数据类型，它们大多为复合数据类型（枚举类型除外）。</a:t>
            </a:r>
          </a:p>
          <a:p>
            <a:pPr eaLnBrk="1" hangingPunct="1">
              <a:lnSpc>
                <a:spcPct val="90000"/>
              </a:lnSpc>
              <a:defRPr/>
            </a:pPr>
            <a:r>
              <a:rPr lang="zh-CN" altLang="en-US" smtClean="0">
                <a:solidFill>
                  <a:schemeClr val="folHlink"/>
                </a:solidFill>
              </a:rPr>
              <a:t>抽象数据类型</a:t>
            </a:r>
          </a:p>
          <a:p>
            <a:pPr lvl="1" eaLnBrk="1" hangingPunct="1">
              <a:lnSpc>
                <a:spcPct val="90000"/>
              </a:lnSpc>
              <a:defRPr/>
            </a:pPr>
            <a:r>
              <a:rPr lang="zh-CN" altLang="en-US" smtClean="0"/>
              <a:t>用户利用</a:t>
            </a:r>
            <a:r>
              <a:rPr lang="zh-CN" altLang="en-US" smtClean="0">
                <a:solidFill>
                  <a:schemeClr val="folHlink"/>
                </a:solidFill>
              </a:rPr>
              <a:t>数据抽象机制</a:t>
            </a:r>
            <a:r>
              <a:rPr lang="zh-CN" altLang="en-US" smtClean="0"/>
              <a:t>把数据与相应的操作作为一个整体来描述的数据类型。它们一般为复合数据类型。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155700"/>
          </a:xfrm>
        </p:spPr>
        <p:txBody>
          <a:bodyPr/>
          <a:lstStyle/>
          <a:p>
            <a:pPr eaLnBrk="1" hangingPunct="1">
              <a:defRPr/>
            </a:pPr>
            <a:r>
              <a:rPr lang="zh-CN" altLang="en-US" smtClean="0"/>
              <a:t>位操作（续）</a:t>
            </a:r>
          </a:p>
        </p:txBody>
      </p:sp>
      <p:sp>
        <p:nvSpPr>
          <p:cNvPr id="81923" name="Rectangle 3"/>
          <p:cNvSpPr>
            <a:spLocks noGrp="1" noChangeArrowheads="1"/>
          </p:cNvSpPr>
          <p:nvPr>
            <p:ph idx="1"/>
          </p:nvPr>
        </p:nvSpPr>
        <p:spPr>
          <a:xfrm>
            <a:off x="142875" y="1341438"/>
            <a:ext cx="8893175" cy="5516562"/>
          </a:xfrm>
        </p:spPr>
        <p:txBody>
          <a:bodyPr/>
          <a:lstStyle/>
          <a:p>
            <a:pPr marL="357188" indent="-357188" eaLnBrk="1" hangingPunct="1">
              <a:lnSpc>
                <a:spcPct val="80000"/>
              </a:lnSpc>
              <a:defRPr/>
            </a:pPr>
            <a:r>
              <a:rPr lang="zh-CN" altLang="en-US" sz="2800" smtClean="0"/>
              <a:t>移位操作 </a:t>
            </a:r>
          </a:p>
          <a:p>
            <a:pPr marL="901700" lvl="1" indent="-358775" eaLnBrk="1" hangingPunct="1">
              <a:lnSpc>
                <a:spcPct val="80000"/>
              </a:lnSpc>
              <a:buFontTx/>
              <a:buNone/>
              <a:defRPr/>
            </a:pPr>
            <a:r>
              <a:rPr lang="zh-CN" altLang="en-US" sz="2400" smtClean="0"/>
              <a:t>	</a:t>
            </a:r>
            <a:r>
              <a:rPr lang="en-US" altLang="zh-CN" sz="2400" smtClean="0"/>
              <a:t>&lt;&lt;</a:t>
            </a:r>
            <a:r>
              <a:rPr lang="zh-CN" altLang="en-US" sz="2400" smtClean="0"/>
              <a:t>（左移）</a:t>
            </a:r>
            <a:r>
              <a:rPr lang="en-US" altLang="zh-CN" sz="2400" smtClean="0"/>
              <a:t>, &gt;&gt;</a:t>
            </a:r>
            <a:r>
              <a:rPr lang="zh-CN" altLang="en-US" sz="2400" smtClean="0"/>
              <a:t>（右移）</a:t>
            </a:r>
          </a:p>
          <a:p>
            <a:pPr marL="901700" lvl="1" indent="-358775" eaLnBrk="1" hangingPunct="1">
              <a:lnSpc>
                <a:spcPct val="80000"/>
              </a:lnSpc>
              <a:defRPr/>
            </a:pPr>
            <a:r>
              <a:rPr lang="zh-CN" altLang="en-US" sz="2400" smtClean="0"/>
              <a:t>	左移：把第一个操作数按二进制位依次左移由第二个操作数所指定的位数。左移时，高位舍弃，低位补</a:t>
            </a:r>
            <a:r>
              <a:rPr lang="en-US" altLang="zh-CN" sz="2400" smtClean="0"/>
              <a:t>0</a:t>
            </a:r>
            <a:r>
              <a:rPr lang="zh-CN" altLang="en-US" sz="2400" smtClean="0"/>
              <a:t>。例如</a:t>
            </a:r>
            <a:r>
              <a:rPr lang="en-US" altLang="zh-CN" sz="2400" smtClean="0"/>
              <a:t>:</a:t>
            </a:r>
          </a:p>
          <a:p>
            <a:pPr marL="901700" lvl="1" indent="-358775" eaLnBrk="1" hangingPunct="1">
              <a:lnSpc>
                <a:spcPct val="80000"/>
              </a:lnSpc>
              <a:buFontTx/>
              <a:buNone/>
              <a:defRPr/>
            </a:pPr>
            <a:r>
              <a:rPr lang="en-US" altLang="zh-CN" sz="2400" smtClean="0"/>
              <a:t>	0x3F61 &lt;&lt; 2</a:t>
            </a:r>
            <a:r>
              <a:rPr lang="zh-CN" altLang="en-US" sz="2400" smtClean="0"/>
              <a:t>的结果为</a:t>
            </a:r>
            <a:r>
              <a:rPr lang="en-US" altLang="zh-CN" sz="2400" smtClean="0"/>
              <a:t>0xFD84 </a:t>
            </a:r>
          </a:p>
          <a:p>
            <a:pPr marL="901700" lvl="1" indent="-358775" eaLnBrk="1" hangingPunct="1">
              <a:lnSpc>
                <a:spcPct val="80000"/>
              </a:lnSpc>
              <a:defRPr/>
            </a:pPr>
            <a:r>
              <a:rPr lang="en-US" altLang="zh-CN" sz="2400" smtClean="0"/>
              <a:t>	</a:t>
            </a:r>
            <a:r>
              <a:rPr lang="zh-CN" altLang="en-US" sz="2400" smtClean="0"/>
              <a:t>右移：把第一个操作数按二进制位依次右移由第二个操作数所指定的位数。右移时，低位舍弃，高位按下面规则处理：</a:t>
            </a:r>
          </a:p>
          <a:p>
            <a:pPr marL="1428750" lvl="2" indent="-347663" eaLnBrk="1" hangingPunct="1">
              <a:lnSpc>
                <a:spcPct val="80000"/>
              </a:lnSpc>
              <a:defRPr/>
            </a:pPr>
            <a:r>
              <a:rPr lang="zh-CN" altLang="en-US" sz="2000" smtClean="0"/>
              <a:t>对于无符号数</a:t>
            </a:r>
            <a:r>
              <a:rPr lang="zh-CN" altLang="zh-CN" sz="2000" smtClean="0"/>
              <a:t>或有符号的非负数</a:t>
            </a:r>
            <a:r>
              <a:rPr lang="zh-CN" altLang="en-US" sz="2000" smtClean="0"/>
              <a:t>，高位补</a:t>
            </a:r>
            <a:r>
              <a:rPr lang="en-US" altLang="zh-CN" sz="2000" smtClean="0"/>
              <a:t>0 </a:t>
            </a:r>
          </a:p>
          <a:p>
            <a:pPr marL="1428750" lvl="2" indent="-347663" eaLnBrk="1" hangingPunct="1">
              <a:lnSpc>
                <a:spcPct val="80000"/>
              </a:lnSpc>
              <a:defRPr/>
            </a:pPr>
            <a:r>
              <a:rPr lang="zh-CN" altLang="en-US" sz="2000" smtClean="0"/>
              <a:t>对于有符号数，高位与原来的最高位相同 </a:t>
            </a:r>
          </a:p>
          <a:p>
            <a:pPr marL="357188" indent="-357188" eaLnBrk="1" hangingPunct="1">
              <a:lnSpc>
                <a:spcPct val="80000"/>
              </a:lnSpc>
              <a:defRPr/>
            </a:pPr>
            <a:r>
              <a:rPr lang="zh-CN" altLang="en-US" sz="2800" smtClean="0"/>
              <a:t>移位操作常常用于实现特殊的乘法和除法运算。例如，在某些情况下，</a:t>
            </a:r>
          </a:p>
          <a:p>
            <a:pPr marL="901700" lvl="1" indent="-358775" eaLnBrk="1" hangingPunct="1">
              <a:lnSpc>
                <a:spcPct val="80000"/>
              </a:lnSpc>
              <a:defRPr/>
            </a:pPr>
            <a:r>
              <a:rPr lang="zh-CN" altLang="en-US" sz="2400" smtClean="0"/>
              <a:t>把一个整型数按二进位左移一位相当于把该整型数乘以</a:t>
            </a:r>
            <a:r>
              <a:rPr lang="en-US" altLang="zh-CN" sz="2400" smtClean="0"/>
              <a:t>2</a:t>
            </a:r>
            <a:r>
              <a:rPr lang="zh-CN" altLang="en-US" sz="2400" smtClean="0"/>
              <a:t>，</a:t>
            </a:r>
          </a:p>
          <a:p>
            <a:pPr marL="901700" lvl="1" indent="-358775" eaLnBrk="1" hangingPunct="1">
              <a:lnSpc>
                <a:spcPct val="80000"/>
              </a:lnSpc>
              <a:defRPr/>
            </a:pPr>
            <a:r>
              <a:rPr lang="zh-CN" altLang="en-US" sz="2400" smtClean="0"/>
              <a:t>把一个整型数按二进位右移一位相当于把该整型数除以</a:t>
            </a:r>
            <a:r>
              <a:rPr lang="en-US" altLang="zh-CN" sz="2400" smtClean="0"/>
              <a:t>2</a:t>
            </a:r>
            <a:r>
              <a:rPr lang="zh-CN" altLang="en-US" sz="240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1155700"/>
          </a:xfrm>
        </p:spPr>
        <p:txBody>
          <a:bodyPr/>
          <a:lstStyle/>
          <a:p>
            <a:pPr eaLnBrk="1" hangingPunct="1">
              <a:defRPr/>
            </a:pPr>
            <a:r>
              <a:rPr lang="zh-CN" altLang="en-US" smtClean="0"/>
              <a:t>赋值操作</a:t>
            </a:r>
          </a:p>
        </p:txBody>
      </p:sp>
      <p:sp>
        <p:nvSpPr>
          <p:cNvPr id="84995" name="Rectangle 3"/>
          <p:cNvSpPr>
            <a:spLocks noGrp="1" noChangeArrowheads="1"/>
          </p:cNvSpPr>
          <p:nvPr>
            <p:ph idx="1"/>
          </p:nvPr>
        </p:nvSpPr>
        <p:spPr>
          <a:xfrm>
            <a:off x="250825" y="1341438"/>
            <a:ext cx="8748713" cy="5516562"/>
          </a:xfrm>
        </p:spPr>
        <p:txBody>
          <a:bodyPr/>
          <a:lstStyle/>
          <a:p>
            <a:pPr marL="357188" indent="-357188" eaLnBrk="1" hangingPunct="1">
              <a:defRPr/>
            </a:pPr>
            <a:r>
              <a:rPr lang="zh-CN" altLang="en-US" sz="2800" smtClean="0"/>
              <a:t>除了通过输入操作来改变变量的值以外，通常，变量值的改变是通过赋值操作来实现。</a:t>
            </a:r>
          </a:p>
          <a:p>
            <a:pPr marL="357188" indent="-357188" eaLnBrk="1" hangingPunct="1">
              <a:defRPr/>
            </a:pPr>
            <a:r>
              <a:rPr lang="zh-CN" altLang="en-US" sz="2800" smtClean="0"/>
              <a:t>简单赋值操作符</a:t>
            </a:r>
          </a:p>
          <a:p>
            <a:pPr marL="901700" lvl="1" indent="-358775" eaLnBrk="1" hangingPunct="1">
              <a:buFontTx/>
              <a:buNone/>
              <a:defRPr/>
            </a:pPr>
            <a:r>
              <a:rPr lang="en-US" altLang="zh-CN" sz="2400" smtClean="0"/>
              <a:t>a = b </a:t>
            </a:r>
          </a:p>
          <a:p>
            <a:pPr marL="357188" indent="-357188" eaLnBrk="1" hangingPunct="1">
              <a:defRPr/>
            </a:pPr>
            <a:r>
              <a:rPr lang="zh-CN" altLang="en-US" sz="2800" smtClean="0"/>
              <a:t>复合赋值操作符 </a:t>
            </a:r>
          </a:p>
          <a:p>
            <a:pPr marL="901700" lvl="1" indent="-358775" eaLnBrk="1" hangingPunct="1">
              <a:buFontTx/>
              <a:buNone/>
              <a:defRPr/>
            </a:pPr>
            <a:r>
              <a:rPr lang="en-US" altLang="zh-CN" sz="2400" smtClean="0"/>
              <a:t>+=</a:t>
            </a:r>
            <a:r>
              <a:rPr lang="zh-CN" altLang="en-US" sz="2400" smtClean="0"/>
              <a:t>，</a:t>
            </a:r>
            <a:r>
              <a:rPr lang="en-US" altLang="zh-CN" sz="2400" smtClean="0"/>
              <a:t>-=</a:t>
            </a:r>
            <a:r>
              <a:rPr lang="zh-CN" altLang="en-US" sz="2400" smtClean="0"/>
              <a:t>，*</a:t>
            </a:r>
            <a:r>
              <a:rPr lang="en-US" altLang="zh-CN" sz="2400" smtClean="0"/>
              <a:t>=</a:t>
            </a:r>
            <a:r>
              <a:rPr lang="zh-CN" altLang="en-US" sz="2400" smtClean="0"/>
              <a:t>，</a:t>
            </a:r>
            <a:r>
              <a:rPr lang="en-US" altLang="zh-CN" sz="2400" smtClean="0"/>
              <a:t>/=</a:t>
            </a:r>
            <a:r>
              <a:rPr lang="zh-CN" altLang="en-US" sz="2400" smtClean="0"/>
              <a:t>，</a:t>
            </a:r>
            <a:r>
              <a:rPr lang="en-US" altLang="zh-CN" sz="2400" smtClean="0"/>
              <a:t>%=</a:t>
            </a:r>
            <a:r>
              <a:rPr lang="zh-CN" altLang="en-US" sz="2400" smtClean="0"/>
              <a:t>，</a:t>
            </a:r>
            <a:r>
              <a:rPr lang="en-US" altLang="zh-CN" sz="2400" smtClean="0"/>
              <a:t>&amp;=</a:t>
            </a:r>
            <a:r>
              <a:rPr lang="zh-CN" altLang="en-US" sz="2400" smtClean="0"/>
              <a:t>，</a:t>
            </a:r>
            <a:r>
              <a:rPr lang="en-US" altLang="zh-CN" sz="2400" smtClean="0"/>
              <a:t>|=</a:t>
            </a:r>
            <a:r>
              <a:rPr lang="zh-CN" altLang="en-US" sz="2400" smtClean="0"/>
              <a:t>，</a:t>
            </a:r>
            <a:r>
              <a:rPr lang="en-US" altLang="zh-CN" sz="2400" smtClean="0"/>
              <a:t>^=</a:t>
            </a:r>
            <a:r>
              <a:rPr lang="zh-CN" altLang="en-US" sz="2400" smtClean="0"/>
              <a:t>，</a:t>
            </a:r>
            <a:r>
              <a:rPr lang="en-US" altLang="zh-CN" sz="2400" smtClean="0"/>
              <a:t>&lt;&lt;=</a:t>
            </a:r>
            <a:r>
              <a:rPr lang="zh-CN" altLang="en-US" sz="2400" smtClean="0"/>
              <a:t>，</a:t>
            </a:r>
            <a:r>
              <a:rPr lang="en-US" altLang="zh-CN" sz="2400" smtClean="0"/>
              <a:t>&gt;&gt;= </a:t>
            </a:r>
          </a:p>
          <a:p>
            <a:pPr marL="901700" lvl="1" indent="-358775" eaLnBrk="1" hangingPunct="1">
              <a:defRPr/>
            </a:pPr>
            <a:r>
              <a:rPr lang="en-US" altLang="zh-CN" sz="2400" smtClean="0"/>
              <a:t>a #= b  </a:t>
            </a:r>
            <a:r>
              <a:rPr lang="zh-CN" altLang="en-US" sz="2400" smtClean="0"/>
              <a:t>功能上等价于：</a:t>
            </a:r>
            <a:r>
              <a:rPr lang="en-US" altLang="zh-CN" sz="2400" smtClean="0"/>
              <a:t>a = a # (b)</a:t>
            </a:r>
          </a:p>
          <a:p>
            <a:pPr marL="901700" lvl="1" indent="-358775" eaLnBrk="1" hangingPunct="1">
              <a:defRPr/>
            </a:pPr>
            <a:r>
              <a:rPr lang="zh-CN" altLang="en-US" sz="2400" smtClean="0"/>
              <a:t>有时能提高效率</a:t>
            </a:r>
          </a:p>
          <a:p>
            <a:pPr marL="357188" indent="-357188" eaLnBrk="1" hangingPunct="1">
              <a:defRPr/>
            </a:pPr>
            <a:r>
              <a:rPr lang="zh-CN" altLang="en-US" sz="2800" smtClean="0"/>
              <a:t>赋值操作构成了冯</a:t>
            </a:r>
            <a:r>
              <a:rPr lang="en-US" altLang="zh-CN" sz="2800" smtClean="0"/>
              <a:t>•</a:t>
            </a:r>
            <a:r>
              <a:rPr lang="zh-CN" altLang="en-US" sz="2800" smtClean="0"/>
              <a:t>诺依曼计算模型的一个重要特征（</a:t>
            </a:r>
            <a:r>
              <a:rPr lang="zh-CN" altLang="en-US" sz="2800" smtClean="0">
                <a:solidFill>
                  <a:schemeClr val="folHlink"/>
                </a:solidFill>
              </a:rPr>
              <a:t>状态转换</a:t>
            </a:r>
            <a:r>
              <a:rPr lang="zh-CN" altLang="en-US" sz="2800" smtClean="0"/>
              <a:t>），同时，也构成了冯</a:t>
            </a:r>
            <a:r>
              <a:rPr lang="en-US" altLang="zh-CN" sz="2800" smtClean="0"/>
              <a:t>•</a:t>
            </a:r>
            <a:r>
              <a:rPr lang="zh-CN" altLang="en-US" sz="2800" smtClean="0"/>
              <a:t>诺依曼计算的一个瓶颈。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155700"/>
          </a:xfrm>
        </p:spPr>
        <p:txBody>
          <a:bodyPr/>
          <a:lstStyle/>
          <a:p>
            <a:pPr eaLnBrk="1" hangingPunct="1">
              <a:defRPr/>
            </a:pPr>
            <a:r>
              <a:rPr lang="zh-CN" altLang="en-US" smtClean="0"/>
              <a:t>其它操作符</a:t>
            </a:r>
          </a:p>
        </p:txBody>
      </p:sp>
      <p:sp>
        <p:nvSpPr>
          <p:cNvPr id="89091" name="Rectangle 3"/>
          <p:cNvSpPr>
            <a:spLocks noGrp="1" noChangeArrowheads="1"/>
          </p:cNvSpPr>
          <p:nvPr>
            <p:ph idx="1"/>
          </p:nvPr>
        </p:nvSpPr>
        <p:spPr>
          <a:xfrm>
            <a:off x="179388" y="1268413"/>
            <a:ext cx="8820150" cy="5589587"/>
          </a:xfrm>
        </p:spPr>
        <p:txBody>
          <a:bodyPr/>
          <a:lstStyle/>
          <a:p>
            <a:pPr marL="0" indent="0" eaLnBrk="1" hangingPunct="1">
              <a:lnSpc>
                <a:spcPct val="90000"/>
              </a:lnSpc>
              <a:defRPr/>
            </a:pPr>
            <a:r>
              <a:rPr lang="en-US" altLang="zh-CN" sz="2800" smtClean="0"/>
              <a:t> </a:t>
            </a:r>
            <a:r>
              <a:rPr lang="zh-CN" altLang="en-US" sz="2800" smtClean="0"/>
              <a:t>条件操作符（</a:t>
            </a:r>
            <a:r>
              <a:rPr lang="en-US" altLang="zh-CN" sz="2800" smtClean="0"/>
              <a:t>?:</a:t>
            </a:r>
            <a:r>
              <a:rPr lang="zh-CN" altLang="en-US" sz="2800" smtClean="0"/>
              <a:t>） </a:t>
            </a:r>
          </a:p>
          <a:p>
            <a:pPr marL="901700" lvl="1" indent="-358775" eaLnBrk="1" hangingPunct="1">
              <a:lnSpc>
                <a:spcPct val="90000"/>
              </a:lnSpc>
              <a:buFontTx/>
              <a:buNone/>
              <a:defRPr/>
            </a:pPr>
            <a:r>
              <a:rPr lang="en-US" altLang="zh-CN" sz="2400" smtClean="0"/>
              <a:t>d1?d2:d3  </a:t>
            </a:r>
          </a:p>
          <a:p>
            <a:pPr marL="901700" lvl="1" indent="-358775" eaLnBrk="1" hangingPunct="1">
              <a:lnSpc>
                <a:spcPct val="90000"/>
              </a:lnSpc>
              <a:defRPr/>
            </a:pPr>
            <a:r>
              <a:rPr lang="zh-CN" altLang="en-US" sz="2400" smtClean="0"/>
              <a:t>如果</a:t>
            </a:r>
            <a:r>
              <a:rPr lang="en-US" altLang="zh-CN" sz="2400" smtClean="0"/>
              <a:t>d1</a:t>
            </a:r>
            <a:r>
              <a:rPr lang="zh-CN" altLang="en-US" sz="2400" smtClean="0"/>
              <a:t>的值为</a:t>
            </a:r>
            <a:r>
              <a:rPr lang="en-US" altLang="zh-CN" sz="2400" smtClean="0"/>
              <a:t>true</a:t>
            </a:r>
            <a:r>
              <a:rPr lang="zh-CN" altLang="en-US" sz="2400" smtClean="0"/>
              <a:t>或非零，则运算结果为</a:t>
            </a:r>
            <a:r>
              <a:rPr lang="en-US" altLang="zh-CN" sz="2400" smtClean="0"/>
              <a:t>d2</a:t>
            </a:r>
            <a:r>
              <a:rPr lang="zh-CN" altLang="en-US" sz="2400" smtClean="0"/>
              <a:t>，否则为</a:t>
            </a:r>
            <a:r>
              <a:rPr lang="en-US" altLang="zh-CN" sz="2400" smtClean="0"/>
              <a:t>d3</a:t>
            </a:r>
            <a:r>
              <a:rPr lang="zh-CN" altLang="en-US" sz="2400" smtClean="0"/>
              <a:t>。例如：	</a:t>
            </a:r>
            <a:r>
              <a:rPr lang="en-US" altLang="zh-CN" sz="2400" smtClean="0"/>
              <a:t>c = (a&gt;b)?a:b  //c</a:t>
            </a:r>
            <a:r>
              <a:rPr lang="zh-CN" altLang="en-US" sz="2400" smtClean="0"/>
              <a:t>中为</a:t>
            </a:r>
            <a:r>
              <a:rPr lang="en-US" altLang="zh-CN" sz="2400" smtClean="0"/>
              <a:t>a</a:t>
            </a:r>
            <a:r>
              <a:rPr lang="zh-CN" altLang="en-US" sz="2400" smtClean="0"/>
              <a:t>和</a:t>
            </a:r>
            <a:r>
              <a:rPr lang="en-US" altLang="zh-CN" sz="2400" smtClean="0"/>
              <a:t>b</a:t>
            </a:r>
            <a:r>
              <a:rPr lang="zh-CN" altLang="en-US" sz="2400" smtClean="0"/>
              <a:t>中的最大值</a:t>
            </a:r>
          </a:p>
          <a:p>
            <a:pPr marL="0" indent="0" eaLnBrk="1" hangingPunct="1">
              <a:lnSpc>
                <a:spcPct val="90000"/>
              </a:lnSpc>
              <a:defRPr/>
            </a:pPr>
            <a:r>
              <a:rPr lang="zh-CN" altLang="en-US" sz="2800" smtClean="0"/>
              <a:t> 逗号操作符  </a:t>
            </a:r>
          </a:p>
          <a:p>
            <a:pPr marL="901700" lvl="1" indent="-358775" eaLnBrk="1" hangingPunct="1">
              <a:lnSpc>
                <a:spcPct val="90000"/>
              </a:lnSpc>
              <a:buFontTx/>
              <a:buNone/>
              <a:defRPr/>
            </a:pPr>
            <a:r>
              <a:rPr lang="en-US" altLang="zh-CN" sz="2400" smtClean="0"/>
              <a:t>d1,d2,d3,... </a:t>
            </a:r>
          </a:p>
          <a:p>
            <a:pPr marL="901700" lvl="1" indent="-358775" eaLnBrk="1" hangingPunct="1">
              <a:lnSpc>
                <a:spcPct val="90000"/>
              </a:lnSpc>
              <a:defRPr/>
            </a:pPr>
            <a:r>
              <a:rPr lang="zh-CN" altLang="en-US" sz="2400" smtClean="0"/>
              <a:t>从左至右依次进行各个运算，操作结果为最后一个运算的结果</a:t>
            </a:r>
          </a:p>
          <a:p>
            <a:pPr marL="901700" lvl="1" indent="-358775" eaLnBrk="1" hangingPunct="1">
              <a:lnSpc>
                <a:spcPct val="90000"/>
              </a:lnSpc>
              <a:defRPr/>
            </a:pPr>
            <a:r>
              <a:rPr lang="zh-CN" altLang="en-US" sz="2400" smtClean="0"/>
              <a:t>逗号操作表示的计算更加清晰，例如：</a:t>
            </a:r>
          </a:p>
          <a:p>
            <a:pPr marL="901700" lvl="1" indent="-358775" eaLnBrk="1" hangingPunct="1">
              <a:lnSpc>
                <a:spcPct val="90000"/>
              </a:lnSpc>
              <a:buFontTx/>
              <a:buNone/>
              <a:defRPr/>
            </a:pPr>
            <a:r>
              <a:rPr lang="zh-CN" altLang="en-US" sz="2400" smtClean="0"/>
              <a:t>			</a:t>
            </a:r>
            <a:r>
              <a:rPr lang="en-US" altLang="zh-CN" sz="2400" smtClean="0"/>
              <a:t>x = a+b, y = c+d, z = x+y</a:t>
            </a:r>
          </a:p>
          <a:p>
            <a:pPr marL="0" indent="0" eaLnBrk="1" hangingPunct="1">
              <a:lnSpc>
                <a:spcPct val="90000"/>
              </a:lnSpc>
              <a:defRPr/>
            </a:pPr>
            <a:r>
              <a:rPr lang="en-US" altLang="zh-CN" sz="2800" smtClean="0"/>
              <a:t> sizeof </a:t>
            </a:r>
          </a:p>
          <a:p>
            <a:pPr marL="901700" lvl="1" indent="-358775" eaLnBrk="1" hangingPunct="1">
              <a:lnSpc>
                <a:spcPct val="90000"/>
              </a:lnSpc>
              <a:buFontTx/>
              <a:buNone/>
              <a:defRPr/>
            </a:pPr>
            <a:r>
              <a:rPr lang="en-US" altLang="zh-CN" sz="2400" smtClean="0"/>
              <a:t>	sizeof(&lt;</a:t>
            </a:r>
            <a:r>
              <a:rPr lang="zh-CN" altLang="en-US" sz="2400" smtClean="0"/>
              <a:t>类型名</a:t>
            </a:r>
            <a:r>
              <a:rPr lang="en-US" altLang="zh-CN" sz="2400" smtClean="0"/>
              <a:t>&gt;)  </a:t>
            </a:r>
            <a:r>
              <a:rPr lang="zh-CN" altLang="en-US" sz="2400" smtClean="0"/>
              <a:t>或  </a:t>
            </a:r>
            <a:r>
              <a:rPr lang="en-US" altLang="zh-CN" sz="2400" smtClean="0"/>
              <a:t>sizeof(&lt;</a:t>
            </a:r>
            <a:r>
              <a:rPr lang="zh-CN" altLang="en-US" sz="2400" smtClean="0"/>
              <a:t>表达式</a:t>
            </a:r>
            <a:r>
              <a:rPr lang="en-US" altLang="zh-CN" sz="2400" smtClean="0"/>
              <a:t>&gt;) </a:t>
            </a:r>
          </a:p>
          <a:p>
            <a:pPr marL="901700" lvl="1" indent="-358775" eaLnBrk="1" hangingPunct="1">
              <a:lnSpc>
                <a:spcPct val="90000"/>
              </a:lnSpc>
              <a:defRPr/>
            </a:pPr>
            <a:r>
              <a:rPr lang="zh-CN" altLang="en-US" sz="2400" smtClean="0"/>
              <a:t>计算某类型的数据占用的内存大小（字节数）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操作数的类型转换</a:t>
            </a:r>
          </a:p>
        </p:txBody>
      </p:sp>
      <p:sp>
        <p:nvSpPr>
          <p:cNvPr id="68611" name="Rectangle 3"/>
          <p:cNvSpPr>
            <a:spLocks noGrp="1" noChangeArrowheads="1"/>
          </p:cNvSpPr>
          <p:nvPr>
            <p:ph idx="1"/>
          </p:nvPr>
        </p:nvSpPr>
        <p:spPr>
          <a:xfrm>
            <a:off x="287338" y="1412875"/>
            <a:ext cx="8532812" cy="5300663"/>
          </a:xfrm>
        </p:spPr>
        <p:txBody>
          <a:bodyPr/>
          <a:lstStyle/>
          <a:p>
            <a:pPr marL="357188" indent="-357188" defTabSz="627063" eaLnBrk="1" hangingPunct="1">
              <a:defRPr/>
            </a:pPr>
            <a:r>
              <a:rPr lang="zh-CN" altLang="en-US" sz="2800" smtClean="0"/>
              <a:t>在</a:t>
            </a:r>
            <a:r>
              <a:rPr lang="en-US" altLang="zh-CN" sz="2800" smtClean="0"/>
              <a:t>C++</a:t>
            </a:r>
            <a:r>
              <a:rPr lang="zh-CN" altLang="en-US" sz="2800" smtClean="0"/>
              <a:t>中，进行运算前有时需要对操作数进行</a:t>
            </a:r>
            <a:r>
              <a:rPr lang="zh-CN" altLang="en-US" sz="2800" smtClean="0">
                <a:solidFill>
                  <a:schemeClr val="folHlink"/>
                </a:solidFill>
              </a:rPr>
              <a:t>类型转换</a:t>
            </a:r>
            <a:r>
              <a:rPr lang="zh-CN" altLang="en-US" sz="2800" smtClean="0"/>
              <a:t>，特别是对一些双目操作符，当两个操作数类型不同时，往往要把它们转换成相同类型，操作结果的类型一般与转换后的操作数类型相同。</a:t>
            </a:r>
          </a:p>
          <a:p>
            <a:pPr marL="357188" indent="-357188" defTabSz="627063" eaLnBrk="1" hangingPunct="1">
              <a:defRPr/>
            </a:pPr>
            <a:r>
              <a:rPr lang="en-US" altLang="zh-CN" sz="2800" smtClean="0"/>
              <a:t>C++</a:t>
            </a:r>
            <a:r>
              <a:rPr lang="zh-CN" altLang="en-US" sz="2800" smtClean="0"/>
              <a:t>的类型转换方式有两种：</a:t>
            </a:r>
          </a:p>
          <a:p>
            <a:pPr marL="900113" lvl="1" indent="-363538" defTabSz="627063" eaLnBrk="1" hangingPunct="1">
              <a:defRPr/>
            </a:pPr>
            <a:r>
              <a:rPr lang="zh-CN" altLang="en-US" sz="2400" smtClean="0">
                <a:solidFill>
                  <a:schemeClr val="folHlink"/>
                </a:solidFill>
              </a:rPr>
              <a:t>隐式转换</a:t>
            </a:r>
            <a:r>
              <a:rPr lang="zh-CN" altLang="en-US" sz="2400" smtClean="0"/>
              <a:t>：由编译程序按照某种预定的规则进行自动转换。</a:t>
            </a:r>
          </a:p>
          <a:p>
            <a:pPr marL="900113" lvl="1" indent="-363538" defTabSz="627063" eaLnBrk="1" hangingPunct="1">
              <a:defRPr/>
            </a:pPr>
            <a:r>
              <a:rPr lang="zh-CN" altLang="en-US" sz="2400" smtClean="0">
                <a:solidFill>
                  <a:schemeClr val="folHlink"/>
                </a:solidFill>
              </a:rPr>
              <a:t>显式转换</a:t>
            </a:r>
            <a:r>
              <a:rPr lang="zh-CN" altLang="en-US" sz="2400" smtClean="0"/>
              <a:t>：由写程序的人在程序中用类型转换操作符明确地指出转换。</a:t>
            </a:r>
          </a:p>
          <a:p>
            <a:pPr marL="357188" indent="-357188" defTabSz="627063" eaLnBrk="1" hangingPunct="1">
              <a:defRPr/>
            </a:pPr>
            <a:r>
              <a:rPr lang="zh-CN" altLang="en-US" sz="2800" smtClean="0"/>
              <a:t>不管是隐式转换还是显式转换，都不会改变被转换的操作数，</a:t>
            </a:r>
            <a:r>
              <a:rPr lang="zh-CN" altLang="en-US" sz="2800" smtClean="0">
                <a:solidFill>
                  <a:schemeClr val="folHlink"/>
                </a:solidFill>
              </a:rPr>
              <a:t>转换得到的结果将存储在临时的存储单元中</a:t>
            </a:r>
            <a:r>
              <a:rPr lang="zh-CN" altLang="en-US" sz="280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smtClean="0"/>
              <a:t>隐式转换</a:t>
            </a:r>
          </a:p>
        </p:txBody>
      </p:sp>
      <p:sp>
        <p:nvSpPr>
          <p:cNvPr id="110595" name="Rectangle 3"/>
          <p:cNvSpPr>
            <a:spLocks noGrp="1" noChangeArrowheads="1"/>
          </p:cNvSpPr>
          <p:nvPr>
            <p:ph idx="1"/>
          </p:nvPr>
        </p:nvSpPr>
        <p:spPr/>
        <p:txBody>
          <a:bodyPr/>
          <a:lstStyle/>
          <a:p>
            <a:pPr eaLnBrk="1" hangingPunct="1">
              <a:defRPr/>
            </a:pPr>
            <a:r>
              <a:rPr lang="zh-CN" altLang="en-US" smtClean="0"/>
              <a:t>对于算术运算，当操作数类型为算术类型或枚举类型时，编译程序将在进行算术运算前按</a:t>
            </a:r>
            <a:r>
              <a:rPr lang="zh-CN" altLang="en-US" smtClean="0">
                <a:solidFill>
                  <a:schemeClr val="folHlink"/>
                </a:solidFill>
              </a:rPr>
              <a:t>常规算术转换规则</a:t>
            </a:r>
            <a:r>
              <a:rPr lang="zh-CN" altLang="en-US" smtClean="0"/>
              <a:t>（</a:t>
            </a:r>
            <a:r>
              <a:rPr lang="en-US" altLang="zh-CN" smtClean="0"/>
              <a:t>usual arithmetic conversions</a:t>
            </a:r>
            <a:r>
              <a:rPr lang="zh-CN" altLang="en-US" smtClean="0"/>
              <a:t>）自动进行操作数类型的隐式转换。</a:t>
            </a:r>
          </a:p>
          <a:p>
            <a:pPr eaLnBrk="1" hangingPunct="1">
              <a:defRPr/>
            </a:pPr>
            <a:r>
              <a:rPr lang="zh-CN" altLang="en-US" smtClean="0"/>
              <a:t>算术运算的结果类型与转换后的操作数类型相同。</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9144000" cy="1155700"/>
          </a:xfrm>
        </p:spPr>
        <p:txBody>
          <a:bodyPr/>
          <a:lstStyle/>
          <a:p>
            <a:pPr eaLnBrk="1" hangingPunct="1">
              <a:defRPr/>
            </a:pPr>
            <a:r>
              <a:rPr lang="zh-CN" altLang="en-US" sz="4000" smtClean="0"/>
              <a:t>常规算术转换规则</a:t>
            </a:r>
            <a:br>
              <a:rPr lang="zh-CN" altLang="en-US" sz="4000" smtClean="0"/>
            </a:br>
            <a:r>
              <a:rPr lang="en-US" altLang="zh-CN" sz="4000" smtClean="0"/>
              <a:t>(usual arithmetic conversions) </a:t>
            </a:r>
          </a:p>
        </p:txBody>
      </p:sp>
      <p:sp>
        <p:nvSpPr>
          <p:cNvPr id="16387" name="Rectangle 3"/>
          <p:cNvSpPr>
            <a:spLocks noGrp="1" noChangeArrowheads="1"/>
          </p:cNvSpPr>
          <p:nvPr>
            <p:ph idx="1"/>
          </p:nvPr>
        </p:nvSpPr>
        <p:spPr>
          <a:xfrm>
            <a:off x="144463" y="1557338"/>
            <a:ext cx="8820150" cy="5111750"/>
          </a:xfrm>
        </p:spPr>
        <p:txBody>
          <a:bodyPr/>
          <a:lstStyle/>
          <a:p>
            <a:pPr marL="609600" indent="-609600" eaLnBrk="1" hangingPunct="1">
              <a:lnSpc>
                <a:spcPct val="90000"/>
              </a:lnSpc>
              <a:buFontTx/>
              <a:buAutoNum type="alphaLcParenR"/>
              <a:defRPr/>
            </a:pPr>
            <a:r>
              <a:rPr lang="zh-CN" altLang="en-US" smtClean="0"/>
              <a:t>如果其中一个操作数类型为</a:t>
            </a:r>
            <a:r>
              <a:rPr lang="en-US" altLang="zh-CN" smtClean="0"/>
              <a:t>long double</a:t>
            </a:r>
            <a:r>
              <a:rPr lang="zh-CN" altLang="en-US" smtClean="0"/>
              <a:t>，则另一个转换成</a:t>
            </a:r>
            <a:r>
              <a:rPr lang="en-US" altLang="zh-CN" smtClean="0"/>
              <a:t>long double</a:t>
            </a:r>
            <a:r>
              <a:rPr lang="zh-CN" altLang="en-US" smtClean="0"/>
              <a:t>。</a:t>
            </a:r>
          </a:p>
          <a:p>
            <a:pPr marL="609600" indent="-609600" eaLnBrk="1" hangingPunct="1">
              <a:lnSpc>
                <a:spcPct val="90000"/>
              </a:lnSpc>
              <a:buFontTx/>
              <a:buAutoNum type="alphaLcParenR"/>
              <a:defRPr/>
            </a:pPr>
            <a:r>
              <a:rPr lang="zh-CN" altLang="en-US" smtClean="0"/>
              <a:t>否则，如果其中一个操作数类型为</a:t>
            </a:r>
            <a:r>
              <a:rPr lang="en-US" altLang="zh-CN" smtClean="0"/>
              <a:t>double</a:t>
            </a:r>
            <a:r>
              <a:rPr lang="zh-CN" altLang="en-US" smtClean="0"/>
              <a:t>，则另一个转换成</a:t>
            </a:r>
            <a:r>
              <a:rPr lang="en-US" altLang="zh-CN" smtClean="0"/>
              <a:t>double</a:t>
            </a:r>
            <a:r>
              <a:rPr lang="zh-CN" altLang="en-US" smtClean="0"/>
              <a:t>。</a:t>
            </a:r>
          </a:p>
          <a:p>
            <a:pPr marL="609600" indent="-609600" eaLnBrk="1" hangingPunct="1">
              <a:lnSpc>
                <a:spcPct val="90000"/>
              </a:lnSpc>
              <a:buFontTx/>
              <a:buAutoNum type="alphaLcParenR"/>
              <a:defRPr/>
            </a:pPr>
            <a:r>
              <a:rPr lang="zh-CN" altLang="en-US" smtClean="0"/>
              <a:t>否则，如果其中一个操作数类型为</a:t>
            </a:r>
            <a:r>
              <a:rPr lang="en-US" altLang="zh-CN" smtClean="0"/>
              <a:t>float</a:t>
            </a:r>
            <a:r>
              <a:rPr lang="zh-CN" altLang="en-US" smtClean="0"/>
              <a:t>，则另一个转换成</a:t>
            </a:r>
            <a:r>
              <a:rPr lang="en-US" altLang="zh-CN" smtClean="0"/>
              <a:t>float</a:t>
            </a:r>
            <a:r>
              <a:rPr lang="zh-CN" altLang="en-US" smtClean="0"/>
              <a:t>。</a:t>
            </a:r>
          </a:p>
          <a:p>
            <a:pPr marL="609600" indent="-609600" eaLnBrk="1" hangingPunct="1">
              <a:lnSpc>
                <a:spcPct val="90000"/>
              </a:lnSpc>
              <a:buFontTx/>
              <a:buAutoNum type="alphaLcParenR"/>
              <a:defRPr/>
            </a:pPr>
            <a:r>
              <a:rPr lang="zh-CN" altLang="en-US" smtClean="0"/>
              <a:t>否则，先对操作数进行</a:t>
            </a:r>
            <a:r>
              <a:rPr lang="zh-CN" altLang="en-US" b="1" smtClean="0">
                <a:solidFill>
                  <a:schemeClr val="folHlink"/>
                </a:solidFill>
              </a:rPr>
              <a:t>整型提升转换</a:t>
            </a:r>
            <a:r>
              <a:rPr lang="zh-CN" altLang="en-US" smtClean="0"/>
              <a:t>（</a:t>
            </a:r>
            <a:r>
              <a:rPr lang="en-US" altLang="zh-CN" smtClean="0"/>
              <a:t>integral promotions</a:t>
            </a:r>
            <a:r>
              <a:rPr lang="zh-CN" altLang="en-US" smtClean="0"/>
              <a:t>），如果转换后操作数的类型不一样，则按</a:t>
            </a:r>
            <a:r>
              <a:rPr lang="en-US" altLang="zh-CN" smtClean="0"/>
              <a:t>e)</a:t>
            </a:r>
            <a:r>
              <a:rPr lang="zh-CN" altLang="en-US" smtClean="0"/>
              <a:t>以后的规则再进行转换。</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0" y="0"/>
            <a:ext cx="9144000" cy="6669088"/>
          </a:xfrm>
        </p:spPr>
        <p:txBody>
          <a:bodyPr/>
          <a:lstStyle/>
          <a:p>
            <a:pPr marL="1333500" lvl="1" indent="-533400" eaLnBrk="1" hangingPunct="1">
              <a:buFontTx/>
              <a:buNone/>
              <a:defRPr/>
            </a:pPr>
            <a:endParaRPr lang="en-US" altLang="zh-CN" smtClean="0"/>
          </a:p>
          <a:p>
            <a:pPr marL="609600" indent="-609600" eaLnBrk="1" hangingPunct="1">
              <a:buFontTx/>
              <a:buAutoNum type="alphaLcParenR" startAt="5"/>
              <a:defRPr/>
            </a:pPr>
            <a:r>
              <a:rPr lang="zh-CN" altLang="en-US" smtClean="0"/>
              <a:t>如果其中一个操作数类型为</a:t>
            </a:r>
            <a:r>
              <a:rPr lang="en-US" altLang="zh-CN" smtClean="0"/>
              <a:t>unsigned long int</a:t>
            </a:r>
            <a:r>
              <a:rPr lang="zh-CN" altLang="en-US" smtClean="0"/>
              <a:t>，则另一个转换成</a:t>
            </a:r>
            <a:r>
              <a:rPr lang="en-US" altLang="zh-CN" smtClean="0"/>
              <a:t>unsigned long int</a:t>
            </a:r>
            <a:r>
              <a:rPr lang="zh-CN" altLang="en-US" smtClean="0"/>
              <a:t>。</a:t>
            </a:r>
          </a:p>
          <a:p>
            <a:pPr marL="609600" indent="-609600" eaLnBrk="1" hangingPunct="1">
              <a:buFontTx/>
              <a:buAutoNum type="alphaLcParenR" startAt="5"/>
              <a:defRPr/>
            </a:pPr>
            <a:r>
              <a:rPr lang="zh-CN" altLang="en-US" smtClean="0"/>
              <a:t>否则，如果一个操作数类型为</a:t>
            </a:r>
            <a:r>
              <a:rPr lang="en-US" altLang="zh-CN" smtClean="0"/>
              <a:t>long int</a:t>
            </a:r>
            <a:r>
              <a:rPr lang="zh-CN" altLang="en-US" smtClean="0"/>
              <a:t>，另一个操作数类型为</a:t>
            </a:r>
            <a:r>
              <a:rPr lang="en-US" altLang="zh-CN" smtClean="0"/>
              <a:t>unsigned int</a:t>
            </a:r>
            <a:r>
              <a:rPr lang="zh-CN" altLang="en-US" smtClean="0"/>
              <a:t>，那么，如果</a:t>
            </a:r>
            <a:r>
              <a:rPr lang="en-US" altLang="zh-CN" smtClean="0"/>
              <a:t>long int</a:t>
            </a:r>
            <a:r>
              <a:rPr lang="zh-CN" altLang="en-US" smtClean="0"/>
              <a:t>能表示</a:t>
            </a:r>
            <a:r>
              <a:rPr lang="en-US" altLang="zh-CN" smtClean="0"/>
              <a:t>unsigned int</a:t>
            </a:r>
            <a:r>
              <a:rPr lang="zh-CN" altLang="en-US" smtClean="0"/>
              <a:t>的所有值，则</a:t>
            </a:r>
            <a:r>
              <a:rPr lang="en-US" altLang="zh-CN" smtClean="0"/>
              <a:t>unsigned int</a:t>
            </a:r>
            <a:r>
              <a:rPr lang="zh-CN" altLang="en-US" smtClean="0"/>
              <a:t>转换成</a:t>
            </a:r>
            <a:r>
              <a:rPr lang="en-US" altLang="zh-CN" smtClean="0"/>
              <a:t>long int</a:t>
            </a:r>
            <a:r>
              <a:rPr lang="zh-CN" altLang="en-US" smtClean="0"/>
              <a:t>，否则，两个操作数都转化成</a:t>
            </a:r>
            <a:r>
              <a:rPr lang="en-US" altLang="zh-CN" smtClean="0"/>
              <a:t>unsigned long int</a:t>
            </a:r>
            <a:r>
              <a:rPr lang="zh-CN" altLang="en-US" smtClean="0"/>
              <a:t>。</a:t>
            </a:r>
          </a:p>
          <a:p>
            <a:pPr marL="609600" indent="-609600" eaLnBrk="1" hangingPunct="1">
              <a:buFontTx/>
              <a:buAutoNum type="alphaLcParenR" startAt="5"/>
              <a:defRPr/>
            </a:pPr>
            <a:r>
              <a:rPr lang="zh-CN" altLang="en-US" smtClean="0"/>
              <a:t>否则，如果一个操作数类型为</a:t>
            </a:r>
            <a:r>
              <a:rPr lang="en-US" altLang="zh-CN" smtClean="0"/>
              <a:t>long int</a:t>
            </a:r>
            <a:r>
              <a:rPr lang="zh-CN" altLang="en-US" smtClean="0"/>
              <a:t>，则另一个操作数转换成</a:t>
            </a:r>
            <a:r>
              <a:rPr lang="en-US" altLang="zh-CN" smtClean="0"/>
              <a:t>long int</a:t>
            </a:r>
            <a:r>
              <a:rPr lang="zh-CN" altLang="en-US" smtClean="0"/>
              <a:t>。</a:t>
            </a:r>
          </a:p>
          <a:p>
            <a:pPr marL="609600" indent="-609600" eaLnBrk="1" hangingPunct="1">
              <a:buFontTx/>
              <a:buAutoNum type="alphaLcParenR" startAt="5"/>
              <a:defRPr/>
            </a:pPr>
            <a:r>
              <a:rPr lang="zh-CN" altLang="en-US" smtClean="0"/>
              <a:t>否则，如果一个操作数类型为</a:t>
            </a:r>
            <a:r>
              <a:rPr lang="en-US" altLang="zh-CN" smtClean="0"/>
              <a:t>unsigned int</a:t>
            </a:r>
            <a:r>
              <a:rPr lang="zh-CN" altLang="en-US" smtClean="0"/>
              <a:t>，则另一个操作数转换成</a:t>
            </a:r>
            <a:r>
              <a:rPr lang="en-US" altLang="zh-CN" smtClean="0"/>
              <a:t>unsigned int</a:t>
            </a:r>
            <a:r>
              <a:rPr lang="zh-CN" altLang="en-US"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smtClean="0"/>
              <a:t>整型提升转换</a:t>
            </a:r>
            <a:br>
              <a:rPr lang="zh-CN" altLang="en-US" sz="4000" smtClean="0"/>
            </a:br>
            <a:r>
              <a:rPr lang="zh-CN" altLang="en-US" sz="4000" smtClean="0"/>
              <a:t>（</a:t>
            </a:r>
            <a:r>
              <a:rPr lang="en-US" altLang="zh-CN" sz="4000" smtClean="0"/>
              <a:t>integral promotions</a:t>
            </a:r>
            <a:r>
              <a:rPr lang="zh-CN" altLang="en-US" sz="4000" smtClean="0"/>
              <a:t>）</a:t>
            </a:r>
          </a:p>
        </p:txBody>
      </p:sp>
      <p:sp>
        <p:nvSpPr>
          <p:cNvPr id="18435" name="Rectangle 3"/>
          <p:cNvSpPr>
            <a:spLocks noGrp="1" noChangeArrowheads="1"/>
          </p:cNvSpPr>
          <p:nvPr>
            <p:ph idx="1"/>
          </p:nvPr>
        </p:nvSpPr>
        <p:spPr>
          <a:xfrm>
            <a:off x="215900" y="1844675"/>
            <a:ext cx="8677275" cy="4752975"/>
          </a:xfrm>
        </p:spPr>
        <p:txBody>
          <a:bodyPr/>
          <a:lstStyle/>
          <a:p>
            <a:pPr marL="609600" indent="-609600" eaLnBrk="1" hangingPunct="1">
              <a:defRPr/>
            </a:pPr>
            <a:r>
              <a:rPr lang="zh-CN" altLang="en-US" smtClean="0"/>
              <a:t>对于</a:t>
            </a:r>
            <a:r>
              <a:rPr lang="en-US" altLang="zh-CN" smtClean="0"/>
              <a:t>char</a:t>
            </a:r>
            <a:r>
              <a:rPr lang="zh-CN" altLang="en-US" smtClean="0"/>
              <a:t>、</a:t>
            </a:r>
            <a:r>
              <a:rPr lang="en-US" altLang="zh-CN" smtClean="0"/>
              <a:t>signed char</a:t>
            </a:r>
            <a:r>
              <a:rPr lang="zh-CN" altLang="en-US" smtClean="0"/>
              <a:t>、</a:t>
            </a:r>
            <a:r>
              <a:rPr lang="en-US" altLang="zh-CN" smtClean="0"/>
              <a:t>unsigned char</a:t>
            </a:r>
            <a:r>
              <a:rPr lang="zh-CN" altLang="en-US" smtClean="0"/>
              <a:t>、</a:t>
            </a:r>
            <a:r>
              <a:rPr lang="en-US" altLang="zh-CN" smtClean="0"/>
              <a:t>short int</a:t>
            </a:r>
            <a:r>
              <a:rPr lang="zh-CN" altLang="en-US" smtClean="0"/>
              <a:t>、</a:t>
            </a:r>
            <a:r>
              <a:rPr lang="en-US" altLang="zh-CN" smtClean="0"/>
              <a:t>unsigned short int</a:t>
            </a:r>
            <a:r>
              <a:rPr lang="zh-CN" altLang="en-US" smtClean="0"/>
              <a:t>类型，如果</a:t>
            </a:r>
            <a:r>
              <a:rPr lang="en-US" altLang="zh-CN" smtClean="0"/>
              <a:t>int</a:t>
            </a:r>
            <a:r>
              <a:rPr lang="zh-CN" altLang="en-US" smtClean="0"/>
              <a:t>型能够表示它们的值，则这些类型转换成</a:t>
            </a:r>
            <a:r>
              <a:rPr lang="en-US" altLang="zh-CN" smtClean="0"/>
              <a:t>int</a:t>
            </a:r>
            <a:r>
              <a:rPr lang="zh-CN" altLang="en-US" smtClean="0"/>
              <a:t>，否则，这些类型转换成</a:t>
            </a:r>
            <a:r>
              <a:rPr lang="en-US" altLang="zh-CN" smtClean="0"/>
              <a:t>unsigned int</a:t>
            </a:r>
            <a:r>
              <a:rPr lang="zh-CN" altLang="en-US" smtClean="0"/>
              <a:t>。</a:t>
            </a:r>
          </a:p>
          <a:p>
            <a:pPr marL="609600" indent="-609600" eaLnBrk="1" hangingPunct="1">
              <a:defRPr/>
            </a:pPr>
            <a:r>
              <a:rPr lang="en-US" altLang="zh-CN" smtClean="0"/>
              <a:t>bool</a:t>
            </a:r>
            <a:r>
              <a:rPr lang="zh-CN" altLang="en-US" smtClean="0"/>
              <a:t>型转换成</a:t>
            </a:r>
            <a:r>
              <a:rPr lang="en-US" altLang="zh-CN" smtClean="0"/>
              <a:t>int</a:t>
            </a:r>
            <a:r>
              <a:rPr lang="zh-CN" altLang="en-US" smtClean="0"/>
              <a:t>型，</a:t>
            </a:r>
            <a:r>
              <a:rPr lang="en-US" altLang="zh-CN" smtClean="0"/>
              <a:t>false</a:t>
            </a:r>
            <a:r>
              <a:rPr lang="zh-CN" altLang="en-US" smtClean="0"/>
              <a:t>为</a:t>
            </a:r>
            <a:r>
              <a:rPr lang="en-US" altLang="zh-CN" smtClean="0"/>
              <a:t>0</a:t>
            </a:r>
            <a:r>
              <a:rPr lang="zh-CN" altLang="en-US" smtClean="0"/>
              <a:t>；</a:t>
            </a:r>
            <a:r>
              <a:rPr lang="en-US" altLang="zh-CN" smtClean="0"/>
              <a:t>true</a:t>
            </a:r>
            <a:r>
              <a:rPr lang="zh-CN" altLang="en-US" smtClean="0"/>
              <a:t>为</a:t>
            </a:r>
            <a:r>
              <a:rPr lang="en-US" altLang="zh-CN" smtClean="0"/>
              <a:t>1</a:t>
            </a:r>
            <a:r>
              <a:rPr lang="zh-CN" altLang="en-US" smtClean="0"/>
              <a:t>。</a:t>
            </a:r>
          </a:p>
          <a:p>
            <a:pPr marL="609600" indent="-609600" eaLnBrk="1" hangingPunct="1">
              <a:defRPr/>
            </a:pPr>
            <a:r>
              <a:rPr lang="en-US" altLang="zh-CN" smtClean="0"/>
              <a:t>wchar_t</a:t>
            </a:r>
            <a:r>
              <a:rPr lang="zh-CN" altLang="en-US" smtClean="0"/>
              <a:t>和枚举类型转换成下列类型中第一个能表示其所有值的类型：</a:t>
            </a:r>
            <a:r>
              <a:rPr lang="en-US" altLang="zh-CN" smtClean="0"/>
              <a:t>int</a:t>
            </a:r>
            <a:r>
              <a:rPr lang="zh-CN" altLang="en-US" smtClean="0"/>
              <a:t>、</a:t>
            </a:r>
            <a:r>
              <a:rPr lang="en-US" altLang="zh-CN" smtClean="0"/>
              <a:t>unsigned int</a:t>
            </a:r>
            <a:r>
              <a:rPr lang="zh-CN" altLang="en-US" smtClean="0"/>
              <a:t>、</a:t>
            </a:r>
            <a:r>
              <a:rPr lang="en-US" altLang="zh-CN" smtClean="0"/>
              <a:t>long int</a:t>
            </a:r>
            <a:r>
              <a:rPr lang="zh-CN" altLang="en-US" smtClean="0"/>
              <a:t>、</a:t>
            </a:r>
            <a:r>
              <a:rPr lang="en-US" altLang="zh-CN" smtClean="0"/>
              <a:t>unsigned long int</a:t>
            </a:r>
            <a:r>
              <a:rPr lang="zh-CN" altLang="en-US"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57200" y="466725"/>
            <a:ext cx="8229600" cy="6130925"/>
          </a:xfrm>
        </p:spPr>
        <p:txBody>
          <a:bodyPr/>
          <a:lstStyle/>
          <a:p>
            <a:pPr eaLnBrk="1" hangingPunct="1">
              <a:lnSpc>
                <a:spcPct val="90000"/>
              </a:lnSpc>
              <a:defRPr/>
            </a:pPr>
            <a:r>
              <a:rPr lang="zh-CN" altLang="en-US" sz="2800" smtClean="0"/>
              <a:t>对于关系操作符，当操作数是算术类型和枚举类型时，编译程序将按常规算术转换规则对它们进行转换。</a:t>
            </a:r>
          </a:p>
          <a:p>
            <a:pPr eaLnBrk="1" hangingPunct="1">
              <a:lnSpc>
                <a:spcPct val="90000"/>
              </a:lnSpc>
              <a:defRPr/>
            </a:pPr>
            <a:r>
              <a:rPr lang="zh-CN" altLang="en-US" sz="2800" smtClean="0"/>
              <a:t>对于逻辑操作符，当操作数是算术型、枚举类型和指针类型数据进行操作，在操作前需进行</a:t>
            </a:r>
            <a:r>
              <a:rPr lang="zh-CN" altLang="en-US" sz="2800" smtClean="0">
                <a:solidFill>
                  <a:schemeClr val="folHlink"/>
                </a:solidFill>
              </a:rPr>
              <a:t>逻辑类型转换</a:t>
            </a:r>
            <a:r>
              <a:rPr lang="zh-CN" altLang="en-US" sz="2800" smtClean="0"/>
              <a:t>：</a:t>
            </a:r>
          </a:p>
          <a:p>
            <a:pPr lvl="1" eaLnBrk="1" hangingPunct="1">
              <a:lnSpc>
                <a:spcPct val="90000"/>
              </a:lnSpc>
              <a:defRPr/>
            </a:pPr>
            <a:r>
              <a:rPr lang="zh-CN" altLang="en-US" sz="2400" smtClean="0"/>
              <a:t>对于算术型和枚举类型，零转成</a:t>
            </a:r>
            <a:r>
              <a:rPr lang="en-US" altLang="zh-CN" sz="2400" smtClean="0"/>
              <a:t>false</a:t>
            </a:r>
            <a:r>
              <a:rPr lang="zh-CN" altLang="en-US" sz="2400" smtClean="0"/>
              <a:t>，非零转成</a:t>
            </a:r>
            <a:r>
              <a:rPr lang="en-US" altLang="zh-CN" sz="2400" smtClean="0"/>
              <a:t>true</a:t>
            </a:r>
            <a:r>
              <a:rPr lang="zh-CN" altLang="en-US" sz="2400" smtClean="0"/>
              <a:t>；</a:t>
            </a:r>
          </a:p>
          <a:p>
            <a:pPr lvl="1" eaLnBrk="1" hangingPunct="1">
              <a:lnSpc>
                <a:spcPct val="90000"/>
              </a:lnSpc>
              <a:defRPr/>
            </a:pPr>
            <a:r>
              <a:rPr lang="zh-CN" altLang="en-US" sz="2400" smtClean="0"/>
              <a:t>对于指针类型，空指针转成</a:t>
            </a:r>
            <a:r>
              <a:rPr lang="en-US" altLang="zh-CN" sz="2400" smtClean="0"/>
              <a:t>false</a:t>
            </a:r>
            <a:r>
              <a:rPr lang="zh-CN" altLang="en-US" sz="2400" smtClean="0"/>
              <a:t>，非空指针转成</a:t>
            </a:r>
            <a:r>
              <a:rPr lang="en-US" altLang="zh-CN" sz="2400" smtClean="0"/>
              <a:t>true</a:t>
            </a:r>
            <a:r>
              <a:rPr lang="zh-CN" altLang="en-US" sz="2400" smtClean="0"/>
              <a:t>。</a:t>
            </a:r>
          </a:p>
          <a:p>
            <a:pPr eaLnBrk="1" hangingPunct="1">
              <a:lnSpc>
                <a:spcPct val="90000"/>
              </a:lnSpc>
              <a:defRPr/>
            </a:pPr>
            <a:r>
              <a:rPr lang="zh-CN" altLang="en-US" sz="2800" smtClean="0"/>
              <a:t>对于逻辑位操作，编译程序将会按常规算术转换规则对操作数进行类型转换，运算结果的类型与转换后的操作数类型相同。</a:t>
            </a:r>
          </a:p>
          <a:p>
            <a:pPr eaLnBrk="1" hangingPunct="1">
              <a:lnSpc>
                <a:spcPct val="90000"/>
              </a:lnSpc>
              <a:defRPr/>
            </a:pPr>
            <a:r>
              <a:rPr lang="zh-CN" altLang="en-US" sz="2800" smtClean="0"/>
              <a:t>对于移位操作，编译程序会对操作数按整型提升规则进行类型转换，运算结果的类型与第一个操作数类型（进行类型转换之后）相同。</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457200" y="260350"/>
            <a:ext cx="8362950" cy="6597650"/>
          </a:xfrm>
        </p:spPr>
        <p:txBody>
          <a:bodyPr/>
          <a:lstStyle/>
          <a:p>
            <a:pPr eaLnBrk="1" hangingPunct="1">
              <a:lnSpc>
                <a:spcPct val="90000"/>
              </a:lnSpc>
              <a:defRPr/>
            </a:pPr>
            <a:r>
              <a:rPr lang="zh-CN" altLang="en-US" smtClean="0"/>
              <a:t>对于赋值操作符，当赋值操作的两个操作数类型不同时，将按</a:t>
            </a:r>
            <a:r>
              <a:rPr lang="zh-CN" altLang="en-US" smtClean="0">
                <a:solidFill>
                  <a:schemeClr val="folHlink"/>
                </a:solidFill>
              </a:rPr>
              <a:t>赋值转换规则</a:t>
            </a:r>
            <a:r>
              <a:rPr lang="zh-CN" altLang="en-US" smtClean="0"/>
              <a:t>进行隐式类型转换，即，把右边操作数转换成左边的操作数类型。</a:t>
            </a:r>
          </a:p>
          <a:p>
            <a:pPr eaLnBrk="1" hangingPunct="1">
              <a:lnSpc>
                <a:spcPct val="90000"/>
              </a:lnSpc>
              <a:defRPr/>
            </a:pPr>
            <a:r>
              <a:rPr lang="zh-CN" altLang="en-US" smtClean="0"/>
              <a:t>对于条件操作符：</a:t>
            </a:r>
          </a:p>
          <a:p>
            <a:pPr lvl="1" eaLnBrk="1" hangingPunct="1">
              <a:lnSpc>
                <a:spcPct val="90000"/>
              </a:lnSpc>
              <a:defRPr/>
            </a:pPr>
            <a:r>
              <a:rPr lang="zh-CN" altLang="en-US" smtClean="0"/>
              <a:t>第一个操作数也可以是算术型、枚举类型以及指针类型，编译程序将对其进行逻辑转换：</a:t>
            </a:r>
            <a:r>
              <a:rPr lang="en-US" altLang="zh-CN" smtClean="0"/>
              <a:t>0</a:t>
            </a:r>
            <a:r>
              <a:rPr lang="zh-CN" altLang="en-US" smtClean="0"/>
              <a:t>转成</a:t>
            </a:r>
            <a:r>
              <a:rPr lang="en-US" altLang="zh-CN" smtClean="0"/>
              <a:t>false</a:t>
            </a:r>
            <a:r>
              <a:rPr lang="zh-CN" altLang="en-US" smtClean="0"/>
              <a:t>；非</a:t>
            </a:r>
            <a:r>
              <a:rPr lang="en-US" altLang="zh-CN" smtClean="0"/>
              <a:t>0</a:t>
            </a:r>
            <a:r>
              <a:rPr lang="zh-CN" altLang="en-US" smtClean="0"/>
              <a:t>转成</a:t>
            </a:r>
            <a:r>
              <a:rPr lang="en-US" altLang="zh-CN" smtClean="0"/>
              <a:t>true</a:t>
            </a:r>
            <a:r>
              <a:rPr lang="zh-CN" altLang="en-US" smtClean="0"/>
              <a:t>。</a:t>
            </a:r>
          </a:p>
          <a:p>
            <a:pPr lvl="1" eaLnBrk="1" hangingPunct="1">
              <a:lnSpc>
                <a:spcPct val="90000"/>
              </a:lnSpc>
              <a:defRPr/>
            </a:pPr>
            <a:r>
              <a:rPr lang="zh-CN" altLang="en-US" smtClean="0"/>
              <a:t>第二、三个操作数可以是任意类型，当它们的类型不同时，编译程序将对它们进行类型转换，其中，对于算术类型和枚举类型，编译程序将按常规算术转换规则进行转换。</a:t>
            </a:r>
          </a:p>
          <a:p>
            <a:pPr lvl="1" eaLnBrk="1" hangingPunct="1">
              <a:lnSpc>
                <a:spcPct val="90000"/>
              </a:lnSpc>
              <a:defRPr/>
            </a:pPr>
            <a:r>
              <a:rPr lang="zh-CN" altLang="en-US" smtClean="0"/>
              <a:t>条件操作的结果类型为转换之后的第二、三个操作数类型。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214313" y="163513"/>
          <a:ext cx="8642350" cy="6532562"/>
        </p:xfrm>
        <a:graphic>
          <a:graphicData uri="http://schemas.openxmlformats.org/presentationml/2006/ole">
            <mc:AlternateContent xmlns:mc="http://schemas.openxmlformats.org/markup-compatibility/2006">
              <mc:Choice xmlns:v="urn:schemas-microsoft-com:vml" Requires="v">
                <p:oleObj spid="_x0000_s8197" name="公式" r:id="rId3" imgW="3066930" imgH="3171825" progId="Equation.3">
                  <p:embed/>
                </p:oleObj>
              </mc:Choice>
              <mc:Fallback>
                <p:oleObj name="公式" r:id="rId3" imgW="3066930" imgH="317182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63513"/>
                        <a:ext cx="8642350" cy="6532562"/>
                      </a:xfrm>
                      <a:prstGeom prst="rect">
                        <a:avLst/>
                      </a:prstGeom>
                      <a:solidFill>
                        <a:srgbClr val="244B98"/>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隐式转换的问题</a:t>
            </a:r>
          </a:p>
        </p:txBody>
      </p:sp>
      <p:sp>
        <p:nvSpPr>
          <p:cNvPr id="74755" name="Rectangle 3"/>
          <p:cNvSpPr>
            <a:spLocks noGrp="1" noChangeArrowheads="1"/>
          </p:cNvSpPr>
          <p:nvPr>
            <p:ph idx="1"/>
          </p:nvPr>
        </p:nvSpPr>
        <p:spPr>
          <a:xfrm>
            <a:off x="0" y="1412875"/>
            <a:ext cx="9144000" cy="5445125"/>
          </a:xfrm>
        </p:spPr>
        <p:txBody>
          <a:bodyPr/>
          <a:lstStyle/>
          <a:p>
            <a:pPr marL="357188" indent="-357188" eaLnBrk="1" hangingPunct="1">
              <a:defRPr/>
            </a:pPr>
            <a:r>
              <a:rPr lang="zh-CN" altLang="en-US" smtClean="0"/>
              <a:t>隐式转换有时不能满足要求。</a:t>
            </a:r>
          </a:p>
          <a:p>
            <a:pPr marL="357188" indent="-357188" eaLnBrk="1" hangingPunct="1">
              <a:defRPr/>
            </a:pPr>
            <a:r>
              <a:rPr lang="zh-CN" altLang="en-US" smtClean="0"/>
              <a:t>例如：</a:t>
            </a:r>
          </a:p>
          <a:p>
            <a:pPr marL="900113" lvl="1" indent="-352425" eaLnBrk="1" hangingPunct="1">
              <a:buFontTx/>
              <a:buNone/>
              <a:defRPr/>
            </a:pPr>
            <a:r>
              <a:rPr lang="zh-CN" altLang="en-US" smtClean="0"/>
              <a:t>	</a:t>
            </a:r>
            <a:r>
              <a:rPr lang="en-US" altLang="zh-CN" smtClean="0"/>
              <a:t>int i=-10;</a:t>
            </a:r>
          </a:p>
          <a:p>
            <a:pPr marL="900113" lvl="1" indent="-352425" eaLnBrk="1" hangingPunct="1">
              <a:buFontTx/>
              <a:buNone/>
              <a:defRPr/>
            </a:pPr>
            <a:r>
              <a:rPr lang="en-US" altLang="zh-CN" smtClean="0"/>
              <a:t>	unsigned int j=3;  </a:t>
            </a:r>
          </a:p>
          <a:p>
            <a:pPr marL="900113" lvl="1" indent="-352425" eaLnBrk="1" hangingPunct="1">
              <a:buFontTx/>
              <a:buNone/>
              <a:defRPr/>
            </a:pPr>
            <a:r>
              <a:rPr lang="en-US" altLang="zh-CN" smtClean="0"/>
              <a:t>	i+j</a:t>
            </a:r>
            <a:r>
              <a:rPr lang="zh-CN" altLang="en-US" smtClean="0"/>
              <a:t>将得到错误的结果：</a:t>
            </a:r>
            <a:r>
              <a:rPr lang="en-US" altLang="zh-CN" smtClean="0"/>
              <a:t>4294967289 </a:t>
            </a:r>
          </a:p>
          <a:p>
            <a:pPr marL="900113" lvl="1" indent="-352425" eaLnBrk="1" hangingPunct="1">
              <a:buFontTx/>
              <a:buNone/>
              <a:defRPr/>
            </a:pPr>
            <a:endParaRPr lang="en-US" altLang="zh-CN" smtClean="0"/>
          </a:p>
          <a:p>
            <a:pPr marL="357188" indent="-357188" eaLnBrk="1" hangingPunct="1">
              <a:defRPr/>
            </a:pPr>
            <a:r>
              <a:rPr lang="zh-CN" altLang="en-US" smtClean="0"/>
              <a:t>再例如：（</a:t>
            </a:r>
            <a:r>
              <a:rPr lang="zh-CN" altLang="en-US" smtClean="0">
                <a:solidFill>
                  <a:schemeClr val="folHlink"/>
                </a:solidFill>
              </a:rPr>
              <a:t>溢出</a:t>
            </a:r>
            <a:r>
              <a:rPr lang="zh-CN" altLang="en-US" smtClean="0"/>
              <a:t>）</a:t>
            </a:r>
          </a:p>
          <a:p>
            <a:pPr marL="900113" lvl="1" indent="-352425" eaLnBrk="1" hangingPunct="1">
              <a:buFontTx/>
              <a:buNone/>
              <a:defRPr/>
            </a:pPr>
            <a:r>
              <a:rPr lang="zh-CN" altLang="en-US" smtClean="0"/>
              <a:t>	</a:t>
            </a:r>
            <a:r>
              <a:rPr lang="en-US" altLang="zh-CN" smtClean="0"/>
              <a:t>int i=2147483647;  //int</a:t>
            </a:r>
            <a:r>
              <a:rPr lang="zh-CN" altLang="en-US" smtClean="0"/>
              <a:t>类型中最大的正整数</a:t>
            </a:r>
          </a:p>
          <a:p>
            <a:pPr marL="900113" lvl="1" indent="-352425" eaLnBrk="1" hangingPunct="1">
              <a:buFontTx/>
              <a:buNone/>
              <a:defRPr/>
            </a:pPr>
            <a:r>
              <a:rPr lang="zh-CN" altLang="en-US" smtClean="0"/>
              <a:t>	</a:t>
            </a:r>
            <a:r>
              <a:rPr lang="en-US" altLang="zh-CN" smtClean="0"/>
              <a:t>int j=10;</a:t>
            </a:r>
          </a:p>
          <a:p>
            <a:pPr marL="900113" lvl="1" indent="-352425" eaLnBrk="1" hangingPunct="1">
              <a:buFontTx/>
              <a:buNone/>
              <a:defRPr/>
            </a:pPr>
            <a:r>
              <a:rPr lang="en-US" altLang="zh-CN" smtClean="0"/>
              <a:t>	i+j</a:t>
            </a:r>
            <a:r>
              <a:rPr lang="zh-CN" altLang="en-US" smtClean="0"/>
              <a:t>将得到错误的结果：</a:t>
            </a:r>
            <a:r>
              <a:rPr lang="en-US" altLang="zh-CN" smtClean="0"/>
              <a:t>-2147483639</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显式转换（强制类型转换）</a:t>
            </a:r>
          </a:p>
        </p:txBody>
      </p:sp>
      <p:sp>
        <p:nvSpPr>
          <p:cNvPr id="75779" name="Rectangle 3"/>
          <p:cNvSpPr>
            <a:spLocks noGrp="1" noChangeArrowheads="1"/>
          </p:cNvSpPr>
          <p:nvPr>
            <p:ph idx="1"/>
          </p:nvPr>
        </p:nvSpPr>
        <p:spPr>
          <a:xfrm>
            <a:off x="250825" y="1412875"/>
            <a:ext cx="8532813" cy="5445125"/>
          </a:xfrm>
        </p:spPr>
        <p:txBody>
          <a:bodyPr/>
          <a:lstStyle/>
          <a:p>
            <a:pPr marL="357188" indent="-357188" eaLnBrk="1" hangingPunct="1">
              <a:lnSpc>
                <a:spcPct val="90000"/>
              </a:lnSpc>
              <a:tabLst>
                <a:tab pos="623888" algn="l"/>
              </a:tabLst>
              <a:defRPr/>
            </a:pPr>
            <a:r>
              <a:rPr lang="zh-CN" altLang="en-US" sz="2800" smtClean="0"/>
              <a:t>显式转换是指在程序中用类型转换操作符显式地指出转换，显式转换又称强制类型转换。其格式为：</a:t>
            </a:r>
          </a:p>
          <a:p>
            <a:pPr marL="900113" lvl="1" indent="-352425" eaLnBrk="1" hangingPunct="1">
              <a:lnSpc>
                <a:spcPct val="90000"/>
              </a:lnSpc>
              <a:buFontTx/>
              <a:buNone/>
              <a:tabLst>
                <a:tab pos="623888" algn="l"/>
              </a:tabLst>
              <a:defRPr/>
            </a:pPr>
            <a:r>
              <a:rPr lang="zh-CN" altLang="en-US" sz="2400" smtClean="0"/>
              <a:t>	</a:t>
            </a:r>
            <a:r>
              <a:rPr lang="en-US" altLang="zh-CN" sz="2400" smtClean="0"/>
              <a:t>&lt;</a:t>
            </a:r>
            <a:r>
              <a:rPr lang="zh-CN" altLang="en-US" sz="2400" smtClean="0"/>
              <a:t>类型名</a:t>
            </a:r>
            <a:r>
              <a:rPr lang="en-US" altLang="zh-CN" sz="2400" smtClean="0"/>
              <a:t>&gt;(&lt;</a:t>
            </a:r>
            <a:r>
              <a:rPr lang="zh-CN" altLang="en-US" sz="2400" smtClean="0"/>
              <a:t>操作数</a:t>
            </a:r>
            <a:r>
              <a:rPr lang="en-US" altLang="zh-CN" sz="2400" smtClean="0"/>
              <a:t>&gt;)</a:t>
            </a:r>
          </a:p>
          <a:p>
            <a:pPr marL="900113" lvl="1" indent="-352425" eaLnBrk="1" hangingPunct="1">
              <a:lnSpc>
                <a:spcPct val="90000"/>
              </a:lnSpc>
              <a:buFontTx/>
              <a:buNone/>
              <a:tabLst>
                <a:tab pos="623888" algn="l"/>
              </a:tabLst>
              <a:defRPr/>
            </a:pPr>
            <a:r>
              <a:rPr lang="zh-CN" altLang="en-US" sz="2400" smtClean="0"/>
              <a:t>或</a:t>
            </a:r>
          </a:p>
          <a:p>
            <a:pPr marL="900113" lvl="1" indent="-352425" eaLnBrk="1" hangingPunct="1">
              <a:lnSpc>
                <a:spcPct val="90000"/>
              </a:lnSpc>
              <a:buFontTx/>
              <a:buNone/>
              <a:tabLst>
                <a:tab pos="623888" algn="l"/>
              </a:tabLst>
              <a:defRPr/>
            </a:pPr>
            <a:r>
              <a:rPr lang="zh-CN" altLang="en-US" sz="2400" smtClean="0"/>
              <a:t>	</a:t>
            </a:r>
            <a:r>
              <a:rPr lang="en-US" altLang="zh-CN" sz="2400" smtClean="0"/>
              <a:t>(&lt;</a:t>
            </a:r>
            <a:r>
              <a:rPr lang="zh-CN" altLang="en-US" sz="2400" smtClean="0"/>
              <a:t>类型名</a:t>
            </a:r>
            <a:r>
              <a:rPr lang="en-US" altLang="zh-CN" sz="2400" smtClean="0"/>
              <a:t>&gt;)&lt;</a:t>
            </a:r>
            <a:r>
              <a:rPr lang="zh-CN" altLang="en-US" sz="2400" smtClean="0"/>
              <a:t>操作数</a:t>
            </a:r>
            <a:r>
              <a:rPr lang="en-US" altLang="zh-CN" sz="2400" smtClean="0"/>
              <a:t>&gt;</a:t>
            </a:r>
          </a:p>
          <a:p>
            <a:pPr marL="357188" indent="-357188" eaLnBrk="1" hangingPunct="1">
              <a:lnSpc>
                <a:spcPct val="90000"/>
              </a:lnSpc>
              <a:tabLst>
                <a:tab pos="623888" algn="l"/>
              </a:tabLst>
              <a:defRPr/>
            </a:pPr>
            <a:r>
              <a:rPr lang="zh-CN" altLang="en-US" sz="2800" smtClean="0"/>
              <a:t>例如：</a:t>
            </a:r>
          </a:p>
          <a:p>
            <a:pPr marL="900113" lvl="1" indent="-352425" eaLnBrk="1" hangingPunct="1">
              <a:lnSpc>
                <a:spcPct val="90000"/>
              </a:lnSpc>
              <a:buFontTx/>
              <a:buNone/>
              <a:tabLst>
                <a:tab pos="623888" algn="l"/>
              </a:tabLst>
              <a:defRPr/>
            </a:pPr>
            <a:r>
              <a:rPr lang="zh-CN" altLang="en-US" sz="2400" smtClean="0"/>
              <a:t>	</a:t>
            </a:r>
            <a:r>
              <a:rPr lang="en-US" altLang="zh-CN" sz="2400" smtClean="0"/>
              <a:t>int i=-10;</a:t>
            </a:r>
          </a:p>
          <a:p>
            <a:pPr marL="900113" lvl="1" indent="-352425" eaLnBrk="1" hangingPunct="1">
              <a:lnSpc>
                <a:spcPct val="90000"/>
              </a:lnSpc>
              <a:buFontTx/>
              <a:buNone/>
              <a:tabLst>
                <a:tab pos="623888" algn="l"/>
              </a:tabLst>
              <a:defRPr/>
            </a:pPr>
            <a:r>
              <a:rPr lang="en-US" altLang="zh-CN" sz="2400" smtClean="0"/>
              <a:t>	unsigned int j=3;  </a:t>
            </a:r>
          </a:p>
          <a:p>
            <a:pPr marL="900113" lvl="1" indent="-352425" eaLnBrk="1" hangingPunct="1">
              <a:lnSpc>
                <a:spcPct val="90000"/>
              </a:lnSpc>
              <a:buFontTx/>
              <a:buNone/>
              <a:tabLst>
                <a:tab pos="623888" algn="l"/>
              </a:tabLst>
              <a:defRPr/>
            </a:pPr>
            <a:r>
              <a:rPr lang="en-US" altLang="zh-CN" sz="2400" smtClean="0"/>
              <a:t>	i+(int)j</a:t>
            </a:r>
            <a:r>
              <a:rPr lang="zh-CN" altLang="en-US" sz="2400" smtClean="0"/>
              <a:t>将得到正确的结果：</a:t>
            </a:r>
            <a:r>
              <a:rPr lang="en-US" altLang="zh-CN" sz="2400" smtClean="0"/>
              <a:t>-7  </a:t>
            </a:r>
          </a:p>
          <a:p>
            <a:pPr marL="357188" indent="-357188" eaLnBrk="1" hangingPunct="1">
              <a:lnSpc>
                <a:spcPct val="90000"/>
              </a:lnSpc>
              <a:tabLst>
                <a:tab pos="623888" algn="l"/>
              </a:tabLst>
              <a:defRPr/>
            </a:pPr>
            <a:r>
              <a:rPr lang="zh-CN" altLang="en-US" sz="2800" smtClean="0"/>
              <a:t>再例如：</a:t>
            </a:r>
          </a:p>
          <a:p>
            <a:pPr marL="900113" lvl="1" indent="-352425" eaLnBrk="1" hangingPunct="1">
              <a:lnSpc>
                <a:spcPct val="90000"/>
              </a:lnSpc>
              <a:buFontTx/>
              <a:buNone/>
              <a:tabLst>
                <a:tab pos="623888" algn="l"/>
              </a:tabLst>
              <a:defRPr/>
            </a:pPr>
            <a:r>
              <a:rPr lang="zh-CN" altLang="en-US" sz="2400" smtClean="0"/>
              <a:t>	</a:t>
            </a:r>
            <a:r>
              <a:rPr lang="en-US" altLang="zh-CN" sz="2400" smtClean="0"/>
              <a:t>int i=2147483647;  //int</a:t>
            </a:r>
            <a:r>
              <a:rPr lang="zh-CN" altLang="en-US" sz="2400" smtClean="0"/>
              <a:t>类型中最大的正整数</a:t>
            </a:r>
          </a:p>
          <a:p>
            <a:pPr marL="900113" lvl="1" indent="-352425" eaLnBrk="1" hangingPunct="1">
              <a:lnSpc>
                <a:spcPct val="90000"/>
              </a:lnSpc>
              <a:buFontTx/>
              <a:buNone/>
              <a:tabLst>
                <a:tab pos="623888" algn="l"/>
              </a:tabLst>
              <a:defRPr/>
            </a:pPr>
            <a:r>
              <a:rPr lang="zh-CN" altLang="en-US" sz="2400" smtClean="0"/>
              <a:t>	</a:t>
            </a:r>
            <a:r>
              <a:rPr lang="en-US" altLang="zh-CN" sz="2400" smtClean="0"/>
              <a:t>int j=10;</a:t>
            </a:r>
          </a:p>
          <a:p>
            <a:pPr marL="900113" lvl="1" indent="-352425" eaLnBrk="1" hangingPunct="1">
              <a:lnSpc>
                <a:spcPct val="90000"/>
              </a:lnSpc>
              <a:buFontTx/>
              <a:buNone/>
              <a:tabLst>
                <a:tab pos="623888" algn="l"/>
              </a:tabLst>
              <a:defRPr/>
            </a:pPr>
            <a:r>
              <a:rPr lang="en-US" altLang="zh-CN" sz="2400" smtClean="0"/>
              <a:t>	(double)i+j</a:t>
            </a:r>
            <a:r>
              <a:rPr lang="zh-CN" altLang="en-US" sz="2400" smtClean="0"/>
              <a:t>将得到正确的结果：</a:t>
            </a:r>
            <a:r>
              <a:rPr lang="en-US" altLang="zh-CN" sz="2400" smtClean="0"/>
              <a:t>2147483657.0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a:t>
            </a:r>
          </a:p>
        </p:txBody>
      </p:sp>
      <p:sp>
        <p:nvSpPr>
          <p:cNvPr id="91139" name="Rectangle 3"/>
          <p:cNvSpPr>
            <a:spLocks noGrp="1" noChangeArrowheads="1"/>
          </p:cNvSpPr>
          <p:nvPr>
            <p:ph idx="1"/>
          </p:nvPr>
        </p:nvSpPr>
        <p:spPr>
          <a:xfrm>
            <a:off x="250825" y="1341438"/>
            <a:ext cx="8748713" cy="5516562"/>
          </a:xfrm>
        </p:spPr>
        <p:txBody>
          <a:bodyPr/>
          <a:lstStyle/>
          <a:p>
            <a:pPr marL="357188" indent="-357188" eaLnBrk="1" hangingPunct="1">
              <a:lnSpc>
                <a:spcPct val="90000"/>
              </a:lnSpc>
              <a:defRPr/>
            </a:pPr>
            <a:r>
              <a:rPr lang="zh-CN" altLang="en-US" smtClean="0">
                <a:solidFill>
                  <a:schemeClr val="folHlink"/>
                </a:solidFill>
              </a:rPr>
              <a:t>表达式</a:t>
            </a:r>
            <a:r>
              <a:rPr lang="zh-CN" altLang="en-US" smtClean="0"/>
              <a:t>是由操作符、操作数以及圆括号所组成的运算式。其中，操作数可以是常量、变量或函数调用，也可以是用圆括号括起来的表达式。例如：</a:t>
            </a:r>
          </a:p>
          <a:p>
            <a:pPr marL="793750" lvl="1" indent="-257175" eaLnBrk="1" hangingPunct="1">
              <a:lnSpc>
                <a:spcPct val="90000"/>
              </a:lnSpc>
              <a:buFontTx/>
              <a:buNone/>
              <a:defRPr/>
            </a:pPr>
            <a:r>
              <a:rPr lang="zh-CN" altLang="en-US" smtClean="0"/>
              <a:t>  </a:t>
            </a:r>
          </a:p>
          <a:p>
            <a:pPr marL="793750" lvl="1" indent="-257175" eaLnBrk="1" hangingPunct="1">
              <a:lnSpc>
                <a:spcPct val="90000"/>
              </a:lnSpc>
              <a:buFontTx/>
              <a:buNone/>
              <a:defRPr/>
            </a:pPr>
            <a:r>
              <a:rPr lang="en-US" altLang="zh-CN" smtClean="0"/>
              <a:t>(a+b)*c/12-max(a,b) </a:t>
            </a:r>
          </a:p>
          <a:p>
            <a:pPr marL="357188" indent="-357188" eaLnBrk="1" hangingPunct="1">
              <a:lnSpc>
                <a:spcPct val="90000"/>
              </a:lnSpc>
              <a:buFont typeface="Wingdings" pitchFamily="2" charset="2"/>
              <a:buNone/>
              <a:defRPr/>
            </a:pPr>
            <a:endParaRPr lang="en-US" altLang="zh-CN" smtClean="0"/>
          </a:p>
          <a:p>
            <a:pPr marL="357188" indent="-357188" eaLnBrk="1" hangingPunct="1">
              <a:lnSpc>
                <a:spcPct val="90000"/>
              </a:lnSpc>
              <a:defRPr/>
            </a:pPr>
            <a:r>
              <a:rPr lang="en-US" altLang="zh-CN" smtClean="0"/>
              <a:t> </a:t>
            </a:r>
            <a:r>
              <a:rPr lang="zh-CN" altLang="en-US" smtClean="0"/>
              <a:t>表达式类型</a:t>
            </a:r>
          </a:p>
          <a:p>
            <a:pPr marL="793750" lvl="1" indent="-257175" eaLnBrk="1" hangingPunct="1">
              <a:lnSpc>
                <a:spcPct val="90000"/>
              </a:lnSpc>
              <a:defRPr/>
            </a:pPr>
            <a:r>
              <a:rPr lang="zh-CN" altLang="en-US" smtClean="0"/>
              <a:t>算术表达式</a:t>
            </a:r>
          </a:p>
          <a:p>
            <a:pPr marL="793750" lvl="1" indent="-257175" eaLnBrk="1" hangingPunct="1">
              <a:lnSpc>
                <a:spcPct val="90000"/>
              </a:lnSpc>
              <a:defRPr/>
            </a:pPr>
            <a:r>
              <a:rPr lang="zh-CN" altLang="en-US" smtClean="0"/>
              <a:t>关系</a:t>
            </a:r>
            <a:r>
              <a:rPr lang="en-US" altLang="zh-CN" smtClean="0"/>
              <a:t>/</a:t>
            </a:r>
            <a:r>
              <a:rPr lang="zh-CN" altLang="en-US" smtClean="0"/>
              <a:t>逻辑表达式</a:t>
            </a:r>
          </a:p>
          <a:p>
            <a:pPr marL="793750" lvl="1" indent="-257175" eaLnBrk="1" hangingPunct="1">
              <a:lnSpc>
                <a:spcPct val="90000"/>
              </a:lnSpc>
              <a:defRPr/>
            </a:pPr>
            <a:r>
              <a:rPr lang="zh-CN" altLang="en-US" smtClean="0"/>
              <a:t>地址表达式等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9144000" cy="981075"/>
          </a:xfrm>
        </p:spPr>
        <p:txBody>
          <a:bodyPr/>
          <a:lstStyle/>
          <a:p>
            <a:pPr eaLnBrk="1" hangingPunct="1">
              <a:defRPr/>
            </a:pPr>
            <a:r>
              <a:rPr lang="zh-CN" altLang="en-US" smtClean="0"/>
              <a:t>操作符的优先级和结合性</a:t>
            </a:r>
          </a:p>
        </p:txBody>
      </p:sp>
      <p:sp>
        <p:nvSpPr>
          <p:cNvPr id="90115" name="Rectangle 3"/>
          <p:cNvSpPr>
            <a:spLocks noGrp="1" noChangeArrowheads="1"/>
          </p:cNvSpPr>
          <p:nvPr>
            <p:ph idx="1"/>
          </p:nvPr>
        </p:nvSpPr>
        <p:spPr>
          <a:xfrm>
            <a:off x="250825" y="1412875"/>
            <a:ext cx="8748713" cy="5300663"/>
          </a:xfrm>
        </p:spPr>
        <p:txBody>
          <a:bodyPr/>
          <a:lstStyle/>
          <a:p>
            <a:pPr marL="357188" indent="-357188" eaLnBrk="1" hangingPunct="1">
              <a:lnSpc>
                <a:spcPct val="90000"/>
              </a:lnSpc>
              <a:defRPr/>
            </a:pPr>
            <a:r>
              <a:rPr lang="zh-CN" altLang="en-US" smtClean="0"/>
              <a:t>一个表达式中可以包含多个操作符的运算，先执行哪一个操作符所指定的运算？</a:t>
            </a:r>
          </a:p>
          <a:p>
            <a:pPr marL="357188" indent="-357188" eaLnBrk="1" hangingPunct="1">
              <a:lnSpc>
                <a:spcPct val="90000"/>
              </a:lnSpc>
              <a:defRPr/>
            </a:pPr>
            <a:r>
              <a:rPr lang="zh-CN" altLang="en-US" smtClean="0"/>
              <a:t>对</a:t>
            </a:r>
            <a:r>
              <a:rPr lang="zh-CN" altLang="en-US" smtClean="0">
                <a:solidFill>
                  <a:schemeClr val="folHlink"/>
                </a:solidFill>
              </a:rPr>
              <a:t>相邻的两个操作符</a:t>
            </a:r>
            <a:r>
              <a:rPr lang="zh-CN" altLang="en-US" smtClean="0"/>
              <a:t>，按下面规则确定：</a:t>
            </a:r>
          </a:p>
          <a:p>
            <a:pPr marL="981075" lvl="1" indent="-358775" eaLnBrk="1" hangingPunct="1">
              <a:lnSpc>
                <a:spcPct val="90000"/>
              </a:lnSpc>
              <a:defRPr/>
            </a:pPr>
            <a:r>
              <a:rPr lang="zh-CN" altLang="en-US" smtClean="0"/>
              <a:t>圆括号：圆括号内的先运算</a:t>
            </a:r>
          </a:p>
          <a:p>
            <a:pPr marL="981075" lvl="1" indent="-358775" eaLnBrk="1" hangingPunct="1">
              <a:lnSpc>
                <a:spcPct val="90000"/>
              </a:lnSpc>
              <a:defRPr/>
            </a:pPr>
            <a:r>
              <a:rPr lang="zh-CN" altLang="en-US" smtClean="0"/>
              <a:t>优先级：优先级高的先运算</a:t>
            </a:r>
          </a:p>
          <a:p>
            <a:pPr marL="981075" lvl="1" indent="-358775" eaLnBrk="1" hangingPunct="1">
              <a:lnSpc>
                <a:spcPct val="90000"/>
              </a:lnSpc>
              <a:defRPr/>
            </a:pPr>
            <a:r>
              <a:rPr lang="zh-CN" altLang="en-US" smtClean="0"/>
              <a:t>结合性：相同优先级按左结合或右结合</a:t>
            </a:r>
          </a:p>
          <a:p>
            <a:pPr marL="981075" lvl="1" indent="-358775" eaLnBrk="1" hangingPunct="1">
              <a:lnSpc>
                <a:spcPct val="90000"/>
              </a:lnSpc>
              <a:defRPr/>
            </a:pPr>
            <a:r>
              <a:rPr lang="zh-CN" altLang="en-US" smtClean="0"/>
              <a:t>例如：</a:t>
            </a:r>
            <a:r>
              <a:rPr lang="en-US" altLang="zh-CN" smtClean="0"/>
              <a:t>a+b*(c-d)	</a:t>
            </a:r>
            <a:r>
              <a:rPr lang="zh-CN" altLang="en-US" smtClean="0"/>
              <a:t>计算次序为：</a:t>
            </a:r>
            <a:r>
              <a:rPr lang="en-US" altLang="zh-CN" smtClean="0"/>
              <a:t>-</a:t>
            </a:r>
            <a:r>
              <a:rPr lang="zh-CN" altLang="en-US" smtClean="0"/>
              <a:t>，*，</a:t>
            </a:r>
            <a:r>
              <a:rPr lang="en-US" altLang="zh-CN" smtClean="0"/>
              <a:t>+</a:t>
            </a:r>
          </a:p>
          <a:p>
            <a:pPr marL="357188" indent="-357188" eaLnBrk="1" hangingPunct="1">
              <a:lnSpc>
                <a:spcPct val="90000"/>
              </a:lnSpc>
              <a:defRPr/>
            </a:pPr>
            <a:r>
              <a:rPr lang="zh-CN" altLang="en-US" smtClean="0"/>
              <a:t>对</a:t>
            </a:r>
            <a:r>
              <a:rPr lang="zh-CN" altLang="en-US" smtClean="0">
                <a:solidFill>
                  <a:schemeClr val="folHlink"/>
                </a:solidFill>
              </a:rPr>
              <a:t>不相邻的操作符</a:t>
            </a:r>
            <a:r>
              <a:rPr lang="zh-CN" altLang="en-US" smtClean="0"/>
              <a:t>，</a:t>
            </a:r>
            <a:r>
              <a:rPr lang="en-US" altLang="zh-CN" smtClean="0"/>
              <a:t>C++</a:t>
            </a:r>
            <a:r>
              <a:rPr lang="zh-CN" altLang="en-US" smtClean="0"/>
              <a:t>一般没有规定计算次序（</a:t>
            </a:r>
            <a:r>
              <a:rPr lang="en-US" altLang="zh-CN" smtClean="0"/>
              <a:t>&amp;&amp;</a:t>
            </a:r>
            <a:r>
              <a:rPr lang="zh-CN" altLang="en-US" smtClean="0"/>
              <a:t>、</a:t>
            </a:r>
            <a:r>
              <a:rPr lang="en-US" altLang="zh-CN" smtClean="0"/>
              <a:t>||</a:t>
            </a:r>
            <a:r>
              <a:rPr lang="zh-CN" altLang="en-US" smtClean="0"/>
              <a:t>、</a:t>
            </a:r>
            <a:r>
              <a:rPr lang="en-US" altLang="zh-CN" smtClean="0"/>
              <a:t>?:</a:t>
            </a:r>
            <a:r>
              <a:rPr lang="zh-CN" altLang="en-US" smtClean="0"/>
              <a:t>和</a:t>
            </a:r>
            <a:r>
              <a:rPr lang="en-US" altLang="zh-CN" smtClean="0"/>
              <a:t>,</a:t>
            </a:r>
            <a:r>
              <a:rPr lang="zh-CN" altLang="en-US" smtClean="0"/>
              <a:t>操作符除外）</a:t>
            </a:r>
          </a:p>
          <a:p>
            <a:pPr marL="981075" lvl="1" indent="-358775" eaLnBrk="1" hangingPunct="1">
              <a:lnSpc>
                <a:spcPct val="90000"/>
              </a:lnSpc>
              <a:defRPr/>
            </a:pPr>
            <a:r>
              <a:rPr lang="zh-CN" altLang="en-US" smtClean="0"/>
              <a:t>例如：</a:t>
            </a:r>
            <a:r>
              <a:rPr lang="en-US" altLang="zh-CN" smtClean="0"/>
              <a:t>(a+b)*(c-d)   C++</a:t>
            </a:r>
            <a:r>
              <a:rPr lang="zh-CN" altLang="en-US" smtClean="0"/>
              <a:t>没有规定</a:t>
            </a:r>
            <a:r>
              <a:rPr lang="en-US" altLang="zh-CN" smtClean="0"/>
              <a:t>+</a:t>
            </a:r>
            <a:r>
              <a:rPr lang="zh-CN" altLang="en-US" smtClean="0"/>
              <a:t>和</a:t>
            </a:r>
            <a:r>
              <a:rPr lang="en-US" altLang="zh-CN" smtClean="0"/>
              <a:t>-</a:t>
            </a:r>
            <a:r>
              <a:rPr lang="zh-CN" altLang="en-US" smtClean="0"/>
              <a:t>的计算次序。</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表达式中的类型转换</a:t>
            </a:r>
          </a:p>
        </p:txBody>
      </p:sp>
      <p:sp>
        <p:nvSpPr>
          <p:cNvPr id="92163" name="Rectangle 3"/>
          <p:cNvSpPr>
            <a:spLocks noGrp="1" noChangeArrowheads="1"/>
          </p:cNvSpPr>
          <p:nvPr>
            <p:ph idx="1"/>
          </p:nvPr>
        </p:nvSpPr>
        <p:spPr>
          <a:xfrm>
            <a:off x="250825" y="1268413"/>
            <a:ext cx="8675688" cy="5589587"/>
          </a:xfrm>
        </p:spPr>
        <p:txBody>
          <a:bodyPr/>
          <a:lstStyle/>
          <a:p>
            <a:pPr marL="357188" indent="-357188" eaLnBrk="1" hangingPunct="1">
              <a:lnSpc>
                <a:spcPct val="90000"/>
              </a:lnSpc>
              <a:defRPr/>
            </a:pPr>
            <a:r>
              <a:rPr lang="zh-CN" altLang="en-US" sz="2800" smtClean="0"/>
              <a:t>编译程序常常要对表达式中的操作数进行隐式类型转换，</a:t>
            </a:r>
            <a:r>
              <a:rPr lang="en-US" altLang="zh-CN" sz="2800" smtClean="0"/>
              <a:t>C++</a:t>
            </a:r>
            <a:r>
              <a:rPr lang="zh-CN" altLang="en-US" sz="2800" smtClean="0"/>
              <a:t>的转换过程是</a:t>
            </a:r>
            <a:r>
              <a:rPr lang="zh-CN" altLang="en-US" sz="2800" smtClean="0">
                <a:solidFill>
                  <a:schemeClr val="folHlink"/>
                </a:solidFill>
              </a:rPr>
              <a:t>逐个操作符</a:t>
            </a:r>
            <a:r>
              <a:rPr lang="zh-CN" altLang="en-US" sz="2800" smtClean="0"/>
              <a:t>进行类型转换。例如：</a:t>
            </a:r>
          </a:p>
          <a:p>
            <a:pPr marL="981075" lvl="1" indent="-358775" eaLnBrk="1" hangingPunct="1">
              <a:lnSpc>
                <a:spcPct val="90000"/>
              </a:lnSpc>
              <a:buFontTx/>
              <a:buNone/>
              <a:defRPr/>
            </a:pPr>
            <a:r>
              <a:rPr lang="en-US" altLang="zh-CN" sz="2400" smtClean="0"/>
              <a:t>short int a=2</a:t>
            </a:r>
            <a:r>
              <a:rPr lang="en-GB" altLang="zh-CN" sz="2400" smtClean="0"/>
              <a:t>; </a:t>
            </a:r>
            <a:endParaRPr lang="en-US" altLang="zh-CN" sz="2400" smtClean="0"/>
          </a:p>
          <a:p>
            <a:pPr marL="981075" lvl="1" indent="-358775" eaLnBrk="1" hangingPunct="1">
              <a:lnSpc>
                <a:spcPct val="90000"/>
              </a:lnSpc>
              <a:buFontTx/>
              <a:buNone/>
              <a:defRPr/>
            </a:pPr>
            <a:r>
              <a:rPr lang="en-US" altLang="zh-CN" sz="2400" smtClean="0"/>
              <a:t>int b=2147483647; //int</a:t>
            </a:r>
            <a:r>
              <a:rPr lang="zh-CN" altLang="en-US" sz="2400" smtClean="0"/>
              <a:t>类型中最大的正整数</a:t>
            </a:r>
          </a:p>
          <a:p>
            <a:pPr marL="981075" lvl="1" indent="-358775" eaLnBrk="1" hangingPunct="1">
              <a:lnSpc>
                <a:spcPct val="90000"/>
              </a:lnSpc>
              <a:buFontTx/>
              <a:buNone/>
              <a:defRPr/>
            </a:pPr>
            <a:r>
              <a:rPr lang="en-US" altLang="zh-CN" sz="2400" smtClean="0"/>
              <a:t>double c=2.0;</a:t>
            </a:r>
          </a:p>
          <a:p>
            <a:pPr marL="357188" indent="-357188" eaLnBrk="1" hangingPunct="1">
              <a:lnSpc>
                <a:spcPct val="90000"/>
              </a:lnSpc>
              <a:buFont typeface="Wingdings" pitchFamily="2" charset="2"/>
              <a:buNone/>
              <a:defRPr/>
            </a:pPr>
            <a:r>
              <a:rPr lang="zh-CN" altLang="en-US" sz="2800" smtClean="0"/>
              <a:t>表达式：</a:t>
            </a:r>
            <a:r>
              <a:rPr lang="en-US" altLang="zh-CN" sz="2800" smtClean="0"/>
              <a:t>a*b/c</a:t>
            </a:r>
            <a:r>
              <a:rPr lang="zh-CN" altLang="en-US" sz="2800" smtClean="0"/>
              <a:t>将得到错误的结果：</a:t>
            </a:r>
            <a:r>
              <a:rPr lang="en-US" altLang="zh-CN" sz="2800" smtClean="0"/>
              <a:t>-1.0</a:t>
            </a:r>
            <a:r>
              <a:rPr lang="zh-CN" altLang="en-US" sz="2800" smtClean="0"/>
              <a:t>。</a:t>
            </a:r>
          </a:p>
          <a:p>
            <a:pPr marL="357188" indent="-357188" eaLnBrk="1" hangingPunct="1">
              <a:lnSpc>
                <a:spcPct val="90000"/>
              </a:lnSpc>
              <a:buFont typeface="Wingdings" pitchFamily="2" charset="2"/>
              <a:buNone/>
              <a:defRPr/>
            </a:pPr>
            <a:r>
              <a:rPr lang="zh-CN" altLang="en-US" sz="2800" smtClean="0"/>
              <a:t>解决办法：</a:t>
            </a:r>
          </a:p>
          <a:p>
            <a:pPr marL="357188" indent="-357188" eaLnBrk="1" hangingPunct="1">
              <a:lnSpc>
                <a:spcPct val="90000"/>
              </a:lnSpc>
              <a:buFont typeface="Wingdings" pitchFamily="2" charset="2"/>
              <a:buNone/>
              <a:defRPr/>
            </a:pPr>
            <a:r>
              <a:rPr lang="zh-CN" altLang="en-US" sz="2800" smtClean="0"/>
              <a:t>	</a:t>
            </a:r>
            <a:r>
              <a:rPr lang="en-US" altLang="zh-CN" sz="2800" smtClean="0"/>
              <a:t>(double)a*b/c</a:t>
            </a:r>
          </a:p>
          <a:p>
            <a:pPr marL="357188" indent="-357188" eaLnBrk="1" hangingPunct="1">
              <a:lnSpc>
                <a:spcPct val="90000"/>
              </a:lnSpc>
              <a:buFont typeface="Wingdings" pitchFamily="2" charset="2"/>
              <a:buNone/>
              <a:defRPr/>
            </a:pPr>
            <a:r>
              <a:rPr lang="zh-CN" altLang="en-US" sz="2800" smtClean="0"/>
              <a:t>或</a:t>
            </a:r>
          </a:p>
          <a:p>
            <a:pPr marL="357188" indent="-357188" eaLnBrk="1" hangingPunct="1">
              <a:lnSpc>
                <a:spcPct val="90000"/>
              </a:lnSpc>
              <a:buFont typeface="Wingdings" pitchFamily="2" charset="2"/>
              <a:buNone/>
              <a:defRPr/>
            </a:pPr>
            <a:r>
              <a:rPr lang="zh-CN" altLang="en-US" sz="2800" smtClean="0"/>
              <a:t>	</a:t>
            </a:r>
            <a:r>
              <a:rPr lang="en-US" altLang="zh-CN" sz="2800" smtClean="0"/>
              <a:t>a*(double)b/c </a:t>
            </a:r>
          </a:p>
          <a:p>
            <a:pPr marL="357188" indent="-357188" eaLnBrk="1" hangingPunct="1">
              <a:lnSpc>
                <a:spcPct val="90000"/>
              </a:lnSpc>
              <a:buFont typeface="Wingdings" pitchFamily="2" charset="2"/>
              <a:buNone/>
              <a:defRPr/>
            </a:pPr>
            <a:r>
              <a:rPr lang="zh-CN" altLang="en-US" sz="2800" smtClean="0"/>
              <a:t>结果为：</a:t>
            </a:r>
            <a:r>
              <a:rPr lang="en-US" altLang="zh-CN" sz="2800" smtClean="0"/>
              <a:t>2147483647.0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71438"/>
            <a:ext cx="9144000" cy="981075"/>
          </a:xfrm>
        </p:spPr>
        <p:txBody>
          <a:bodyPr/>
          <a:lstStyle/>
          <a:p>
            <a:pPr eaLnBrk="1" hangingPunct="1">
              <a:defRPr/>
            </a:pPr>
            <a:r>
              <a:rPr lang="zh-CN" altLang="en-US" smtClean="0"/>
              <a:t>表达式的副作用问题</a:t>
            </a:r>
          </a:p>
        </p:txBody>
      </p:sp>
      <p:sp>
        <p:nvSpPr>
          <p:cNvPr id="93187" name="Rectangle 3"/>
          <p:cNvSpPr>
            <a:spLocks noGrp="1" noChangeArrowheads="1"/>
          </p:cNvSpPr>
          <p:nvPr>
            <p:ph idx="1"/>
          </p:nvPr>
        </p:nvSpPr>
        <p:spPr>
          <a:xfrm>
            <a:off x="323850" y="1341438"/>
            <a:ext cx="8569325" cy="5327650"/>
          </a:xfrm>
        </p:spPr>
        <p:txBody>
          <a:bodyPr/>
          <a:lstStyle/>
          <a:p>
            <a:pPr marL="357188" indent="-357188" eaLnBrk="1" hangingPunct="1">
              <a:tabLst>
                <a:tab pos="623888" algn="l"/>
              </a:tabLst>
              <a:defRPr/>
            </a:pPr>
            <a:r>
              <a:rPr lang="zh-CN" altLang="en-US" sz="2800" smtClean="0"/>
              <a:t>当一个表达式中包含带副作用的操作符时，该表达式的结果是不确定的。</a:t>
            </a:r>
          </a:p>
          <a:p>
            <a:pPr marL="981075" lvl="1" indent="-358775" eaLnBrk="1" hangingPunct="1">
              <a:tabLst>
                <a:tab pos="623888" algn="l"/>
              </a:tabLst>
              <a:defRPr/>
            </a:pPr>
            <a:r>
              <a:rPr lang="zh-CN" altLang="en-US" sz="2400" smtClean="0"/>
              <a:t>例如：</a:t>
            </a:r>
          </a:p>
          <a:p>
            <a:pPr marL="981075" lvl="1" indent="-358775" eaLnBrk="1" hangingPunct="1">
              <a:buFontTx/>
              <a:buNone/>
              <a:tabLst>
                <a:tab pos="623888" algn="l"/>
              </a:tabLst>
              <a:defRPr/>
            </a:pPr>
            <a:r>
              <a:rPr lang="zh-CN" altLang="en-US" sz="2400" smtClean="0"/>
              <a:t>		</a:t>
            </a:r>
            <a:r>
              <a:rPr lang="en-US" altLang="zh-CN" sz="2400" smtClean="0"/>
              <a:t>(x+1)*(++x)</a:t>
            </a:r>
          </a:p>
          <a:p>
            <a:pPr marL="981075" lvl="1" indent="-358775" eaLnBrk="1" hangingPunct="1">
              <a:tabLst>
                <a:tab pos="623888" algn="l"/>
              </a:tabLst>
              <a:defRPr/>
            </a:pPr>
            <a:r>
              <a:rPr lang="zh-CN" altLang="en-US" sz="2400" smtClean="0"/>
              <a:t>由于</a:t>
            </a:r>
            <a:r>
              <a:rPr lang="en-US" altLang="zh-CN" sz="2400" smtClean="0"/>
              <a:t>C++</a:t>
            </a:r>
            <a:r>
              <a:rPr lang="zh-CN" altLang="en-US" sz="2400" smtClean="0"/>
              <a:t>没有规定操作符</a:t>
            </a:r>
            <a:r>
              <a:rPr lang="en-US" altLang="zh-CN" sz="2400" smtClean="0"/>
              <a:t>+</a:t>
            </a:r>
            <a:r>
              <a:rPr lang="zh-CN" altLang="en-US" sz="2400" smtClean="0"/>
              <a:t>和</a:t>
            </a:r>
            <a:r>
              <a:rPr lang="en-US" altLang="zh-CN" sz="2400" smtClean="0"/>
              <a:t>++</a:t>
            </a:r>
            <a:r>
              <a:rPr lang="zh-CN" altLang="en-US" sz="2400" smtClean="0"/>
              <a:t>谁先计算，因此，不同的编译程序可能会给出不同的实现：（假设</a:t>
            </a:r>
            <a:r>
              <a:rPr lang="en-US" altLang="zh-CN" sz="2400" smtClean="0"/>
              <a:t>x</a:t>
            </a:r>
            <a:r>
              <a:rPr lang="zh-CN" altLang="en-US" sz="2400" smtClean="0"/>
              <a:t>初值为</a:t>
            </a:r>
            <a:r>
              <a:rPr lang="en-US" altLang="zh-CN" sz="2400" smtClean="0"/>
              <a:t>1</a:t>
            </a:r>
            <a:r>
              <a:rPr lang="zh-CN" altLang="en-US" sz="2400" smtClean="0"/>
              <a:t>）</a:t>
            </a:r>
          </a:p>
          <a:p>
            <a:pPr marL="1617663" lvl="2" indent="-457200" eaLnBrk="1" hangingPunct="1">
              <a:tabLst>
                <a:tab pos="623888" algn="l"/>
              </a:tabLst>
              <a:defRPr/>
            </a:pPr>
            <a:r>
              <a:rPr lang="zh-CN" altLang="en-US" sz="2000" smtClean="0"/>
              <a:t> 先计算</a:t>
            </a:r>
            <a:r>
              <a:rPr lang="en-US" altLang="zh-CN" sz="2000" smtClean="0"/>
              <a:t>+</a:t>
            </a:r>
            <a:r>
              <a:rPr lang="zh-CN" altLang="en-US" sz="2000" smtClean="0"/>
              <a:t>，则结果为：</a:t>
            </a:r>
            <a:r>
              <a:rPr lang="en-US" altLang="zh-CN" sz="2000" smtClean="0"/>
              <a:t>4</a:t>
            </a:r>
          </a:p>
          <a:p>
            <a:pPr marL="1617663" lvl="2" indent="-457200" eaLnBrk="1" hangingPunct="1">
              <a:tabLst>
                <a:tab pos="623888" algn="l"/>
              </a:tabLst>
              <a:defRPr/>
            </a:pPr>
            <a:r>
              <a:rPr lang="en-US" altLang="zh-CN" sz="2000" smtClean="0"/>
              <a:t> </a:t>
            </a:r>
            <a:r>
              <a:rPr lang="zh-CN" altLang="en-US" sz="2000" smtClean="0"/>
              <a:t>先计算</a:t>
            </a:r>
            <a:r>
              <a:rPr lang="en-US" altLang="zh-CN" sz="2000" smtClean="0"/>
              <a:t>++</a:t>
            </a:r>
            <a:r>
              <a:rPr lang="zh-CN" altLang="en-US" sz="2000" smtClean="0"/>
              <a:t>，则结果为：</a:t>
            </a:r>
            <a:r>
              <a:rPr lang="en-US" altLang="zh-CN" sz="2000" smtClean="0"/>
              <a:t>6	</a:t>
            </a:r>
          </a:p>
          <a:p>
            <a:pPr marL="357188" indent="-357188" eaLnBrk="1" hangingPunct="1">
              <a:tabLst>
                <a:tab pos="623888" algn="l"/>
              </a:tabLst>
              <a:defRPr/>
            </a:pPr>
            <a:r>
              <a:rPr lang="zh-CN" altLang="en-US" sz="2800" smtClean="0">
                <a:solidFill>
                  <a:schemeClr val="folHlink"/>
                </a:solidFill>
              </a:rPr>
              <a:t>应尽量避免把带副作用的操作符用在复杂的表达式中，最好把它们作为单独的操作来用。</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表达式的输出</a:t>
            </a:r>
          </a:p>
        </p:txBody>
      </p:sp>
      <p:sp>
        <p:nvSpPr>
          <p:cNvPr id="94211" name="Rectangle 3"/>
          <p:cNvSpPr>
            <a:spLocks noGrp="1" noChangeArrowheads="1"/>
          </p:cNvSpPr>
          <p:nvPr>
            <p:ph idx="1"/>
          </p:nvPr>
        </p:nvSpPr>
        <p:spPr>
          <a:xfrm>
            <a:off x="179388" y="1196975"/>
            <a:ext cx="8785225" cy="5472113"/>
          </a:xfrm>
        </p:spPr>
        <p:txBody>
          <a:bodyPr/>
          <a:lstStyle/>
          <a:p>
            <a:pPr marL="357188" indent="-357188" eaLnBrk="1" hangingPunct="1">
              <a:defRPr/>
            </a:pPr>
            <a:r>
              <a:rPr lang="en-US" altLang="zh-CN" sz="2800" smtClean="0"/>
              <a:t>C++</a:t>
            </a:r>
            <a:r>
              <a:rPr lang="zh-CN" altLang="en-US" sz="2800" smtClean="0"/>
              <a:t>提供了多种把计算结果输出到显示器的途径，最典型的途径是利用</a:t>
            </a:r>
            <a:r>
              <a:rPr lang="en-US" altLang="zh-CN" sz="2800" smtClean="0"/>
              <a:t>C++</a:t>
            </a:r>
            <a:r>
              <a:rPr lang="zh-CN" altLang="en-US" sz="2800" smtClean="0"/>
              <a:t>标准库中定义的对象</a:t>
            </a:r>
            <a:r>
              <a:rPr lang="en-US" altLang="zh-CN" sz="2800" smtClean="0"/>
              <a:t>cout</a:t>
            </a:r>
            <a:r>
              <a:rPr lang="zh-CN" altLang="en-US" sz="2800" smtClean="0"/>
              <a:t>和插入操作符</a:t>
            </a:r>
            <a:r>
              <a:rPr lang="zh-CN" altLang="en-US" sz="2800" smtClean="0">
                <a:latin typeface="Arial"/>
              </a:rPr>
              <a:t>“</a:t>
            </a:r>
            <a:r>
              <a:rPr lang="en-US" altLang="zh-CN" sz="2800" smtClean="0"/>
              <a:t>&lt;&lt;</a:t>
            </a:r>
            <a:r>
              <a:rPr lang="en-US" altLang="zh-CN" sz="2800" smtClean="0">
                <a:latin typeface="Arial"/>
              </a:rPr>
              <a:t>”</a:t>
            </a:r>
            <a:r>
              <a:rPr lang="zh-CN" altLang="en-US" sz="2800" smtClean="0"/>
              <a:t>来实现，例如：</a:t>
            </a:r>
          </a:p>
          <a:p>
            <a:pPr marL="981075" lvl="1" indent="-358775" eaLnBrk="1" hangingPunct="1">
              <a:buFontTx/>
              <a:buNone/>
              <a:defRPr/>
            </a:pPr>
            <a:r>
              <a:rPr lang="en-US" altLang="zh-CN" sz="2400" smtClean="0"/>
              <a:t>#include &lt;iostream&gt;</a:t>
            </a:r>
          </a:p>
          <a:p>
            <a:pPr marL="981075" lvl="1" indent="-358775" eaLnBrk="1" hangingPunct="1">
              <a:buFontTx/>
              <a:buNone/>
              <a:defRPr/>
            </a:pPr>
            <a:r>
              <a:rPr lang="en-US" altLang="zh-CN" sz="2400" smtClean="0"/>
              <a:t>using namespace std;</a:t>
            </a:r>
          </a:p>
          <a:p>
            <a:pPr marL="981075" lvl="1" indent="-358775" eaLnBrk="1" hangingPunct="1">
              <a:buFontTx/>
              <a:buNone/>
              <a:defRPr/>
            </a:pPr>
            <a:r>
              <a:rPr lang="en-US" altLang="zh-CN" sz="2400" smtClean="0"/>
              <a:t>......</a:t>
            </a:r>
          </a:p>
          <a:p>
            <a:pPr marL="981075" lvl="1" indent="-358775" eaLnBrk="1" hangingPunct="1">
              <a:buFontTx/>
              <a:buNone/>
              <a:defRPr/>
            </a:pPr>
            <a:r>
              <a:rPr lang="en-US" altLang="zh-CN" sz="2400" smtClean="0"/>
              <a:t>cout &lt;&lt; a+b*c</a:t>
            </a:r>
            <a:r>
              <a:rPr lang="zh-CN" altLang="en-GB" sz="2400" smtClean="0"/>
              <a:t>；</a:t>
            </a:r>
            <a:endParaRPr lang="zh-CN" altLang="en-US" sz="2400" smtClean="0"/>
          </a:p>
          <a:p>
            <a:pPr marL="981075" lvl="1" indent="-358775" eaLnBrk="1" hangingPunct="1">
              <a:buFontTx/>
              <a:buNone/>
              <a:defRPr/>
            </a:pPr>
            <a:r>
              <a:rPr lang="en-US" altLang="zh-CN" sz="2400" smtClean="0"/>
              <a:t>cout &lt;&lt; a;</a:t>
            </a:r>
          </a:p>
          <a:p>
            <a:pPr marL="981075" lvl="1" indent="-358775" eaLnBrk="1" hangingPunct="1">
              <a:buFontTx/>
              <a:buNone/>
              <a:defRPr/>
            </a:pPr>
            <a:r>
              <a:rPr lang="en-US" altLang="zh-CN" sz="2400" smtClean="0"/>
              <a:t>cout &lt;&lt; b;</a:t>
            </a:r>
          </a:p>
          <a:p>
            <a:pPr marL="981075" lvl="1" indent="-358775" eaLnBrk="1" hangingPunct="1">
              <a:buFontTx/>
              <a:buNone/>
              <a:defRPr/>
            </a:pPr>
            <a:r>
              <a:rPr lang="en-US" altLang="zh-CN" sz="2400" smtClean="0"/>
              <a:t>cout &lt;&lt; endl; //</a:t>
            </a:r>
            <a:r>
              <a:rPr lang="zh-CN" altLang="en-US" sz="2400" smtClean="0"/>
              <a:t>输出一个换行符</a:t>
            </a:r>
          </a:p>
          <a:p>
            <a:pPr marL="981075" lvl="1" indent="-358775" eaLnBrk="1" hangingPunct="1">
              <a:buFontTx/>
              <a:buNone/>
              <a:defRPr/>
            </a:pPr>
            <a:r>
              <a:rPr lang="zh-CN" altLang="en-US" sz="2400" smtClean="0"/>
              <a:t>或</a:t>
            </a:r>
          </a:p>
          <a:p>
            <a:pPr marL="981075" lvl="1" indent="-358775" eaLnBrk="1" hangingPunct="1">
              <a:buFontTx/>
              <a:buNone/>
              <a:defRPr/>
            </a:pPr>
            <a:r>
              <a:rPr lang="en-US" altLang="zh-CN" sz="2400" smtClean="0"/>
              <a:t>cout &lt;&lt; a+b*c &lt;&lt; a &lt;&lt; b &lt;&lt; endl;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基本数据类型</a:t>
            </a:r>
          </a:p>
        </p:txBody>
      </p:sp>
      <p:sp>
        <p:nvSpPr>
          <p:cNvPr id="12291" name="Rectangle 3"/>
          <p:cNvSpPr>
            <a:spLocks noGrp="1" noChangeArrowheads="1"/>
          </p:cNvSpPr>
          <p:nvPr>
            <p:ph idx="1"/>
          </p:nvPr>
        </p:nvSpPr>
        <p:spPr>
          <a:xfrm>
            <a:off x="179388" y="1412875"/>
            <a:ext cx="8748712" cy="5445125"/>
          </a:xfrm>
        </p:spPr>
        <p:txBody>
          <a:bodyPr/>
          <a:lstStyle/>
          <a:p>
            <a:pPr marL="354013" indent="-354013" eaLnBrk="1" hangingPunct="1">
              <a:defRPr/>
            </a:pPr>
            <a:r>
              <a:rPr lang="en-US" altLang="zh-CN" smtClean="0"/>
              <a:t>C++</a:t>
            </a:r>
            <a:r>
              <a:rPr lang="zh-CN" altLang="en-US" smtClean="0">
                <a:solidFill>
                  <a:schemeClr val="folHlink"/>
                </a:solidFill>
              </a:rPr>
              <a:t>基本数据类型</a:t>
            </a:r>
            <a:r>
              <a:rPr lang="zh-CN" altLang="en-US" smtClean="0"/>
              <a:t>指的是语言预定义的数据类型，称为标准或内置数据类型</a:t>
            </a:r>
          </a:p>
          <a:p>
            <a:pPr marL="354013" indent="-354013" eaLnBrk="1" hangingPunct="1">
              <a:defRPr/>
            </a:pPr>
            <a:r>
              <a:rPr lang="en-US" altLang="zh-CN" smtClean="0"/>
              <a:t>C++</a:t>
            </a:r>
            <a:r>
              <a:rPr lang="zh-CN" altLang="en-US" smtClean="0"/>
              <a:t>基本数据类型对应着能由计算机直接表示和处理（机器指令能对它们直接进行操作）的数据类型，包括： </a:t>
            </a:r>
          </a:p>
          <a:p>
            <a:pPr marL="906463" lvl="1" eaLnBrk="1" hangingPunct="1">
              <a:defRPr/>
            </a:pPr>
            <a:r>
              <a:rPr lang="zh-CN" altLang="en-US" smtClean="0"/>
              <a:t>	 整数类型</a:t>
            </a:r>
          </a:p>
          <a:p>
            <a:pPr marL="906463" lvl="1" eaLnBrk="1" hangingPunct="1">
              <a:defRPr/>
            </a:pPr>
            <a:r>
              <a:rPr lang="zh-CN" altLang="en-US" smtClean="0"/>
              <a:t> 实数类型</a:t>
            </a:r>
          </a:p>
          <a:p>
            <a:pPr marL="906463" lvl="1" eaLnBrk="1" hangingPunct="1">
              <a:defRPr/>
            </a:pPr>
            <a:r>
              <a:rPr lang="zh-CN" altLang="en-US" smtClean="0"/>
              <a:t> 字符类型</a:t>
            </a:r>
          </a:p>
          <a:p>
            <a:pPr marL="906463" lvl="1" eaLnBrk="1" hangingPunct="1">
              <a:defRPr/>
            </a:pPr>
            <a:r>
              <a:rPr lang="zh-CN" altLang="en-US" smtClean="0"/>
              <a:t> 逻辑类型</a:t>
            </a:r>
          </a:p>
          <a:p>
            <a:pPr marL="906463" lvl="1" eaLnBrk="1" hangingPunct="1">
              <a:defRPr/>
            </a:pPr>
            <a:r>
              <a:rPr lang="zh-CN" altLang="en-US" smtClean="0"/>
              <a:t> 空值类型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a:t>
            </a:r>
          </a:p>
        </p:txBody>
      </p:sp>
      <p:sp>
        <p:nvSpPr>
          <p:cNvPr id="13315" name="Rectangle 3"/>
          <p:cNvSpPr>
            <a:spLocks noGrp="1" noChangeArrowheads="1"/>
          </p:cNvSpPr>
          <p:nvPr>
            <p:ph idx="1"/>
          </p:nvPr>
        </p:nvSpPr>
        <p:spPr>
          <a:xfrm>
            <a:off x="395288" y="1270000"/>
            <a:ext cx="8280400" cy="5399088"/>
          </a:xfrm>
        </p:spPr>
        <p:txBody>
          <a:bodyPr>
            <a:normAutofit lnSpcReduction="10000"/>
          </a:bodyPr>
          <a:lstStyle/>
          <a:p>
            <a:pPr marL="354013" indent="-354013" eaLnBrk="1" hangingPunct="1">
              <a:lnSpc>
                <a:spcPct val="90000"/>
              </a:lnSpc>
              <a:defRPr/>
            </a:pPr>
            <a:r>
              <a:rPr lang="zh-CN" altLang="en-US" dirty="0" smtClean="0"/>
              <a:t>整数类型用于描述通常的</a:t>
            </a:r>
            <a:r>
              <a:rPr lang="zh-CN" altLang="en-US" dirty="0" smtClean="0">
                <a:solidFill>
                  <a:schemeClr val="folHlink"/>
                </a:solidFill>
              </a:rPr>
              <a:t>整数</a:t>
            </a:r>
            <a:r>
              <a:rPr lang="zh-CN" altLang="en-US" dirty="0" smtClean="0"/>
              <a:t>。在计算机内部，整数一般用</a:t>
            </a:r>
            <a:r>
              <a:rPr lang="en-US" altLang="zh-CN" dirty="0" smtClean="0"/>
              <a:t>2</a:t>
            </a:r>
            <a:r>
              <a:rPr lang="zh-CN" altLang="en-US" dirty="0" smtClean="0"/>
              <a:t>的补码表示。根据精度分成： </a:t>
            </a:r>
          </a:p>
          <a:p>
            <a:pPr marL="804863" lvl="1" indent="-269875" eaLnBrk="1" hangingPunct="1">
              <a:lnSpc>
                <a:spcPct val="90000"/>
              </a:lnSpc>
              <a:defRPr/>
            </a:pPr>
            <a:r>
              <a:rPr lang="en-US" altLang="zh-CN" dirty="0" err="1" smtClean="0"/>
              <a:t>int</a:t>
            </a:r>
            <a:endParaRPr lang="en-US" altLang="zh-CN" dirty="0" smtClean="0"/>
          </a:p>
          <a:p>
            <a:pPr marL="804863" lvl="1" indent="-269875" eaLnBrk="1" hangingPunct="1">
              <a:lnSpc>
                <a:spcPct val="90000"/>
              </a:lnSpc>
              <a:defRPr/>
            </a:pPr>
            <a:r>
              <a:rPr lang="en-US" altLang="zh-CN" dirty="0" smtClean="0"/>
              <a:t>short </a:t>
            </a:r>
            <a:r>
              <a:rPr lang="en-US" altLang="zh-CN" dirty="0" err="1" smtClean="0"/>
              <a:t>int</a:t>
            </a:r>
            <a:r>
              <a:rPr lang="zh-CN" altLang="en-US" dirty="0" smtClean="0"/>
              <a:t>或</a:t>
            </a:r>
            <a:r>
              <a:rPr lang="en-US" altLang="zh-CN" dirty="0" smtClean="0"/>
              <a:t>short</a:t>
            </a:r>
          </a:p>
          <a:p>
            <a:pPr marL="804863" lvl="1" indent="-269875" eaLnBrk="1" hangingPunct="1">
              <a:lnSpc>
                <a:spcPct val="90000"/>
              </a:lnSpc>
              <a:defRPr/>
            </a:pPr>
            <a:r>
              <a:rPr lang="en-US" altLang="zh-CN" dirty="0" smtClean="0"/>
              <a:t>long </a:t>
            </a:r>
            <a:r>
              <a:rPr lang="en-US" altLang="zh-CN" dirty="0" err="1" smtClean="0"/>
              <a:t>int</a:t>
            </a:r>
            <a:r>
              <a:rPr lang="zh-CN" altLang="en-US" dirty="0" smtClean="0"/>
              <a:t>或</a:t>
            </a:r>
            <a:r>
              <a:rPr lang="en-US" altLang="zh-CN" dirty="0" smtClean="0"/>
              <a:t>long</a:t>
            </a:r>
          </a:p>
          <a:p>
            <a:pPr marL="354013" indent="-354013" eaLnBrk="1" hangingPunct="1">
              <a:lnSpc>
                <a:spcPct val="90000"/>
              </a:lnSpc>
              <a:defRPr/>
            </a:pPr>
            <a:r>
              <a:rPr lang="zh-CN" altLang="en-US" dirty="0" smtClean="0"/>
              <a:t>一般情况下，</a:t>
            </a:r>
          </a:p>
          <a:p>
            <a:pPr marL="354013" indent="-354013" eaLnBrk="1" hangingPunct="1">
              <a:lnSpc>
                <a:spcPct val="90000"/>
              </a:lnSpc>
              <a:buFont typeface="Wingdings" pitchFamily="2" charset="2"/>
              <a:buNone/>
              <a:defRPr/>
            </a:pPr>
            <a:r>
              <a:rPr lang="zh-CN" altLang="en-US" sz="2800" dirty="0" smtClean="0">
                <a:solidFill>
                  <a:schemeClr val="tx2"/>
                </a:solidFill>
              </a:rPr>
              <a:t>	</a:t>
            </a:r>
            <a:r>
              <a:rPr lang="zh-CN" altLang="en-US" sz="2400" dirty="0" smtClean="0">
                <a:solidFill>
                  <a:schemeClr val="folHlink"/>
                </a:solidFill>
                <a:latin typeface="Arial"/>
              </a:rPr>
              <a:t>“</a:t>
            </a:r>
            <a:r>
              <a:rPr lang="en-US" altLang="zh-CN" sz="2400" dirty="0" smtClean="0">
                <a:solidFill>
                  <a:schemeClr val="folHlink"/>
                </a:solidFill>
              </a:rPr>
              <a:t>short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smtClean="0">
                <a:solidFill>
                  <a:schemeClr val="folHlink"/>
                </a:solidFill>
              </a:rPr>
              <a:t>long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a:t>
            </a:r>
          </a:p>
          <a:p>
            <a:pPr marL="804863" lvl="1" indent="-269875" eaLnBrk="1" hangingPunct="1">
              <a:lnSpc>
                <a:spcPct val="90000"/>
              </a:lnSpc>
              <a:defRPr/>
            </a:pPr>
            <a:r>
              <a:rPr lang="en-US" altLang="zh-CN" dirty="0" smtClean="0"/>
              <a:t>short </a:t>
            </a:r>
            <a:r>
              <a:rPr lang="en-US" altLang="zh-CN" dirty="0" err="1" smtClean="0"/>
              <a:t>int</a:t>
            </a:r>
            <a:r>
              <a:rPr lang="zh-CN" altLang="en-US" dirty="0" smtClean="0"/>
              <a:t>占</a:t>
            </a:r>
            <a:r>
              <a:rPr lang="en-US" altLang="zh-CN" dirty="0" smtClean="0"/>
              <a:t>2</a:t>
            </a:r>
            <a:r>
              <a:rPr lang="zh-CN" altLang="en-US" dirty="0" smtClean="0"/>
              <a:t>个字节（</a:t>
            </a:r>
            <a:r>
              <a:rPr lang="en-US" altLang="zh-CN" dirty="0" smtClean="0"/>
              <a:t>-32768</a:t>
            </a:r>
            <a:r>
              <a:rPr lang="zh-CN" altLang="en-US" dirty="0" smtClean="0"/>
              <a:t>～</a:t>
            </a:r>
            <a:r>
              <a:rPr lang="en-US" altLang="zh-CN" dirty="0" smtClean="0"/>
              <a:t>32767 </a:t>
            </a:r>
            <a:r>
              <a:rPr lang="zh-CN" altLang="en-US" dirty="0" smtClean="0"/>
              <a:t>）</a:t>
            </a:r>
          </a:p>
          <a:p>
            <a:pPr marL="804863" lvl="1" indent="-269875" eaLnBrk="1" hangingPunct="1">
              <a:lnSpc>
                <a:spcPct val="90000"/>
              </a:lnSpc>
              <a:defRPr/>
            </a:pPr>
            <a:r>
              <a:rPr lang="en-US" altLang="zh-CN" dirty="0" smtClean="0"/>
              <a:t>long </a:t>
            </a:r>
            <a:r>
              <a:rPr lang="en-US" altLang="zh-CN" dirty="0" err="1" smtClean="0"/>
              <a:t>int</a:t>
            </a:r>
            <a:r>
              <a:rPr lang="zh-CN" altLang="en-US" dirty="0" smtClean="0"/>
              <a:t>占</a:t>
            </a:r>
            <a:r>
              <a:rPr lang="en-US" altLang="zh-CN" dirty="0" smtClean="0"/>
              <a:t>4</a:t>
            </a:r>
            <a:r>
              <a:rPr lang="zh-CN" altLang="en-US" dirty="0" smtClean="0"/>
              <a:t>个字节 （</a:t>
            </a:r>
            <a:r>
              <a:rPr lang="en-US" altLang="zh-CN" dirty="0" smtClean="0"/>
              <a:t>-2147483648</a:t>
            </a:r>
            <a:r>
              <a:rPr lang="zh-CN" altLang="en-US" dirty="0" smtClean="0"/>
              <a:t>～</a:t>
            </a:r>
            <a:r>
              <a:rPr lang="en-US" altLang="zh-CN" dirty="0" smtClean="0"/>
              <a:t>2147483647 </a:t>
            </a:r>
            <a:r>
              <a:rPr lang="zh-CN" altLang="en-US" dirty="0" smtClean="0"/>
              <a:t>）</a:t>
            </a:r>
          </a:p>
          <a:p>
            <a:pPr marL="804863" lvl="1" indent="-269875" eaLnBrk="1" hangingPunct="1">
              <a:lnSpc>
                <a:spcPct val="90000"/>
              </a:lnSpc>
              <a:defRPr/>
            </a:pPr>
            <a:r>
              <a:rPr lang="en-US" altLang="zh-CN" dirty="0" err="1" smtClean="0"/>
              <a:t>int</a:t>
            </a:r>
            <a:r>
              <a:rPr lang="zh-CN" altLang="en-US" dirty="0" smtClean="0"/>
              <a:t>占</a:t>
            </a:r>
            <a:r>
              <a:rPr lang="en-US" altLang="zh-CN" dirty="0" smtClean="0"/>
              <a:t>2</a:t>
            </a:r>
            <a:r>
              <a:rPr lang="zh-CN" altLang="en-US" dirty="0" smtClean="0"/>
              <a:t>个或</a:t>
            </a:r>
            <a:r>
              <a:rPr lang="en-US" altLang="zh-CN" dirty="0" smtClean="0"/>
              <a:t>4</a:t>
            </a:r>
            <a:r>
              <a:rPr lang="zh-CN" altLang="en-US" dirty="0" smtClean="0"/>
              <a:t>个字节，由计算机的</a:t>
            </a:r>
            <a:r>
              <a:rPr lang="zh-CN" altLang="en-US" dirty="0" smtClean="0">
                <a:solidFill>
                  <a:schemeClr val="folHlink"/>
                </a:solidFill>
              </a:rPr>
              <a:t>字长</a:t>
            </a:r>
            <a:r>
              <a:rPr lang="zh-CN" altLang="en-US" dirty="0" smtClean="0"/>
              <a:t>决定。</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zh-CN" altLang="en-US" smtClean="0"/>
              <a:t>无符号整数类型</a:t>
            </a:r>
          </a:p>
        </p:txBody>
      </p:sp>
      <p:sp>
        <p:nvSpPr>
          <p:cNvPr id="102403" name="Rectangle 3"/>
          <p:cNvSpPr>
            <a:spLocks noGrp="1" noChangeArrowheads="1"/>
          </p:cNvSpPr>
          <p:nvPr>
            <p:ph idx="1"/>
          </p:nvPr>
        </p:nvSpPr>
        <p:spPr>
          <a:xfrm>
            <a:off x="457200" y="1600200"/>
            <a:ext cx="8229600" cy="5068888"/>
          </a:xfrm>
        </p:spPr>
        <p:txBody>
          <a:bodyPr/>
          <a:lstStyle/>
          <a:p>
            <a:pPr eaLnBrk="1" hangingPunct="1">
              <a:defRPr/>
            </a:pPr>
            <a:r>
              <a:rPr lang="zh-CN" altLang="en-US" smtClean="0"/>
              <a:t>为了能对</a:t>
            </a:r>
            <a:r>
              <a:rPr lang="zh-CN" altLang="en-US" smtClean="0">
                <a:solidFill>
                  <a:schemeClr val="folHlink"/>
                </a:solidFill>
              </a:rPr>
              <a:t>非负整数</a:t>
            </a:r>
            <a:r>
              <a:rPr lang="zh-CN" altLang="en-US" smtClean="0"/>
              <a:t>进行单独描述，</a:t>
            </a:r>
            <a:r>
              <a:rPr lang="en-US" altLang="zh-CN" smtClean="0"/>
              <a:t>C++</a:t>
            </a:r>
            <a:r>
              <a:rPr lang="zh-CN" altLang="en-US" smtClean="0"/>
              <a:t>提供了无符号整数类型：</a:t>
            </a:r>
          </a:p>
          <a:p>
            <a:pPr lvl="1" eaLnBrk="1" hangingPunct="1">
              <a:defRPr/>
            </a:pPr>
            <a:r>
              <a:rPr lang="en-US" altLang="zh-CN" smtClean="0"/>
              <a:t>unsigned int</a:t>
            </a:r>
            <a:r>
              <a:rPr lang="zh-CN" altLang="en-US" smtClean="0"/>
              <a:t>或</a:t>
            </a:r>
            <a:r>
              <a:rPr lang="en-US" altLang="zh-CN" smtClean="0"/>
              <a:t>unsigned</a:t>
            </a:r>
          </a:p>
          <a:p>
            <a:pPr lvl="1" eaLnBrk="1" hangingPunct="1">
              <a:defRPr/>
            </a:pPr>
            <a:r>
              <a:rPr lang="en-US" altLang="zh-CN" smtClean="0"/>
              <a:t>unsigned short int</a:t>
            </a:r>
            <a:r>
              <a:rPr lang="zh-CN" altLang="en-US" smtClean="0"/>
              <a:t>或</a:t>
            </a:r>
            <a:r>
              <a:rPr lang="en-US" altLang="zh-CN" smtClean="0"/>
              <a:t>unsigned short</a:t>
            </a:r>
          </a:p>
          <a:p>
            <a:pPr lvl="1" eaLnBrk="1" hangingPunct="1">
              <a:defRPr/>
            </a:pPr>
            <a:r>
              <a:rPr lang="en-US" altLang="zh-CN" smtClean="0"/>
              <a:t>unsigned long int</a:t>
            </a:r>
            <a:r>
              <a:rPr lang="zh-CN" altLang="en-US" smtClean="0"/>
              <a:t>或</a:t>
            </a:r>
            <a:r>
              <a:rPr lang="en-US" altLang="zh-CN" smtClean="0"/>
              <a:t>unsigned long</a:t>
            </a:r>
          </a:p>
          <a:p>
            <a:pPr eaLnBrk="1" hangingPunct="1">
              <a:defRPr/>
            </a:pPr>
            <a:r>
              <a:rPr lang="zh-CN" altLang="en-US" smtClean="0"/>
              <a:t>它们所占的内存大小与相应的有符号整数类型相同，但所表示的最大正整数比相应的有符号整数类型所表示的最大正整数要大（大约一倍）。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19788</TotalTime>
  <Words>4540</Words>
  <Application>Microsoft Office PowerPoint</Application>
  <PresentationFormat>全屏显示(4:3)</PresentationFormat>
  <Paragraphs>525</Paragraphs>
  <Slides>66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3" baseType="lpstr">
      <vt:lpstr>Verdana</vt:lpstr>
      <vt:lpstr>宋体</vt:lpstr>
      <vt:lpstr>Arial</vt:lpstr>
      <vt:lpstr>Wingdings</vt:lpstr>
      <vt:lpstr>Calibri</vt:lpstr>
      <vt:lpstr>Office 主题​​</vt:lpstr>
      <vt:lpstr>Microsoft 公式 3.0</vt:lpstr>
      <vt:lpstr>第二章 程序的数据描述（I）－－基本数据类型与表达式</vt:lpstr>
      <vt:lpstr>主要内容</vt:lpstr>
      <vt:lpstr>数据类型</vt:lpstr>
      <vt:lpstr>PowerPoint 演示文稿</vt:lpstr>
      <vt:lpstr>C++数据类型</vt:lpstr>
      <vt:lpstr>PowerPoint 演示文稿</vt:lpstr>
      <vt:lpstr>C++基本数据类型</vt:lpstr>
      <vt:lpstr>整数类型</vt:lpstr>
      <vt:lpstr>无符号整数类型</vt:lpstr>
      <vt:lpstr>实数类型</vt:lpstr>
      <vt:lpstr>字符类型</vt:lpstr>
      <vt:lpstr>常用的字符集及其编码</vt:lpstr>
      <vt:lpstr>常用的字符集及其编码（续）</vt:lpstr>
      <vt:lpstr>PowerPoint 演示文稿</vt:lpstr>
      <vt:lpstr>逻辑类型</vt:lpstr>
      <vt:lpstr>空值类型</vt:lpstr>
      <vt:lpstr>整型（integral types）和 算术类型（arithmetic types）</vt:lpstr>
      <vt:lpstr>sizeof</vt:lpstr>
      <vt:lpstr>typedef </vt:lpstr>
      <vt:lpstr>数据在C++程序中的表示</vt:lpstr>
      <vt:lpstr>常量</vt:lpstr>
      <vt:lpstr>字面常量（直接量）</vt:lpstr>
      <vt:lpstr>整数类型字面常量</vt:lpstr>
      <vt:lpstr>PowerPoint 演示文稿</vt:lpstr>
      <vt:lpstr>实数类型字面常量</vt:lpstr>
      <vt:lpstr>PowerPoint 演示文稿</vt:lpstr>
      <vt:lpstr>字符类型字面常量</vt:lpstr>
      <vt:lpstr>PowerPoint 演示文稿</vt:lpstr>
      <vt:lpstr>字符串类型字面常量</vt:lpstr>
      <vt:lpstr>字符常量与字符串常量的区别</vt:lpstr>
      <vt:lpstr>符号常量</vt:lpstr>
      <vt:lpstr>使用符号常量的好处</vt:lpstr>
      <vt:lpstr>变量</vt:lpstr>
      <vt:lpstr>变量的基本特性</vt:lpstr>
      <vt:lpstr>变量的定义</vt:lpstr>
      <vt:lpstr>变量的声明</vt:lpstr>
      <vt:lpstr>PowerPoint 演示文稿</vt:lpstr>
      <vt:lpstr>变量定义与声明的区别</vt:lpstr>
      <vt:lpstr>变量值的输入</vt:lpstr>
      <vt:lpstr>操作符（运算符）</vt:lpstr>
      <vt:lpstr>操作符的副作用</vt:lpstr>
      <vt:lpstr>C++操作符的种类</vt:lpstr>
      <vt:lpstr>算术操作符</vt:lpstr>
      <vt:lpstr>算术操作符（续）</vt:lpstr>
      <vt:lpstr>关系操作符 </vt:lpstr>
      <vt:lpstr>PowerPoint 演示文稿</vt:lpstr>
      <vt:lpstr>逻辑操作符 </vt:lpstr>
      <vt:lpstr>短路求值 (short-circuit evaluation) </vt:lpstr>
      <vt:lpstr>位操作</vt:lpstr>
      <vt:lpstr>位操作（续）</vt:lpstr>
      <vt:lpstr>赋值操作</vt:lpstr>
      <vt:lpstr>其它操作符</vt:lpstr>
      <vt:lpstr>操作数的类型转换</vt:lpstr>
      <vt:lpstr>隐式转换</vt:lpstr>
      <vt:lpstr>常规算术转换规则 (usual arithmetic conversions) </vt:lpstr>
      <vt:lpstr>PowerPoint 演示文稿</vt:lpstr>
      <vt:lpstr>整型提升转换 （integral promotions）</vt:lpstr>
      <vt:lpstr>PowerPoint 演示文稿</vt:lpstr>
      <vt:lpstr>PowerPoint 演示文稿</vt:lpstr>
      <vt:lpstr>隐式转换的问题</vt:lpstr>
      <vt:lpstr>显式转换（强制类型转换）</vt:lpstr>
      <vt:lpstr>表达式</vt:lpstr>
      <vt:lpstr>操作符的优先级和结合性</vt:lpstr>
      <vt:lpstr>表达式中的类型转换</vt:lpstr>
      <vt:lpstr>表达式的副作用问题</vt:lpstr>
      <vt:lpstr>表达式的输出</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Zhang Ying 张营</cp:lastModifiedBy>
  <cp:revision>118</cp:revision>
  <dcterms:created xsi:type="dcterms:W3CDTF">2004-11-30T12:48:42Z</dcterms:created>
  <dcterms:modified xsi:type="dcterms:W3CDTF">2014-02-28T03:39:39Z</dcterms:modified>
</cp:coreProperties>
</file>