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62"/>
  </p:notesMasterIdLst>
  <p:sldIdLst>
    <p:sldId id="295" r:id="rId2"/>
    <p:sldId id="258" r:id="rId3"/>
    <p:sldId id="296" r:id="rId4"/>
    <p:sldId id="259" r:id="rId5"/>
    <p:sldId id="314" r:id="rId6"/>
    <p:sldId id="260" r:id="rId7"/>
    <p:sldId id="297" r:id="rId8"/>
    <p:sldId id="261" r:id="rId9"/>
    <p:sldId id="289" r:id="rId10"/>
    <p:sldId id="313" r:id="rId11"/>
    <p:sldId id="315" r:id="rId12"/>
    <p:sldId id="262" r:id="rId13"/>
    <p:sldId id="263" r:id="rId14"/>
    <p:sldId id="264" r:id="rId15"/>
    <p:sldId id="265" r:id="rId16"/>
    <p:sldId id="298" r:id="rId17"/>
    <p:sldId id="267" r:id="rId18"/>
    <p:sldId id="306" r:id="rId19"/>
    <p:sldId id="268" r:id="rId20"/>
    <p:sldId id="322" r:id="rId21"/>
    <p:sldId id="271" r:id="rId22"/>
    <p:sldId id="272" r:id="rId23"/>
    <p:sldId id="269" r:id="rId24"/>
    <p:sldId id="275" r:id="rId25"/>
    <p:sldId id="312" r:id="rId26"/>
    <p:sldId id="270" r:id="rId27"/>
    <p:sldId id="307" r:id="rId28"/>
    <p:sldId id="273" r:id="rId29"/>
    <p:sldId id="290" r:id="rId30"/>
    <p:sldId id="274" r:id="rId31"/>
    <p:sldId id="291" r:id="rId32"/>
    <p:sldId id="256" r:id="rId33"/>
    <p:sldId id="278" r:id="rId34"/>
    <p:sldId id="317" r:id="rId35"/>
    <p:sldId id="279" r:id="rId36"/>
    <p:sldId id="292" r:id="rId37"/>
    <p:sldId id="293" r:id="rId38"/>
    <p:sldId id="294" r:id="rId39"/>
    <p:sldId id="280" r:id="rId40"/>
    <p:sldId id="323" r:id="rId41"/>
    <p:sldId id="324" r:id="rId42"/>
    <p:sldId id="308" r:id="rId43"/>
    <p:sldId id="309" r:id="rId44"/>
    <p:sldId id="310" r:id="rId45"/>
    <p:sldId id="311" r:id="rId46"/>
    <p:sldId id="282" r:id="rId47"/>
    <p:sldId id="318" r:id="rId48"/>
    <p:sldId id="319" r:id="rId49"/>
    <p:sldId id="320" r:id="rId50"/>
    <p:sldId id="321" r:id="rId51"/>
    <p:sldId id="284" r:id="rId52"/>
    <p:sldId id="316" r:id="rId53"/>
    <p:sldId id="301" r:id="rId54"/>
    <p:sldId id="285" r:id="rId55"/>
    <p:sldId id="304" r:id="rId56"/>
    <p:sldId id="302" r:id="rId57"/>
    <p:sldId id="283" r:id="rId58"/>
    <p:sldId id="288" r:id="rId59"/>
    <p:sldId id="300" r:id="rId60"/>
    <p:sldId id="305" r:id="rId61"/>
  </p:sldIdLst>
  <p:sldSz cx="9144000" cy="6858000" type="screen4x3"/>
  <p:notesSz cx="6858000" cy="9144000"/>
  <p:defaultTextStyle>
    <a:defPPr>
      <a:defRPr lang="zh-CN"/>
    </a:defPPr>
    <a:lvl1pPr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1pPr>
    <a:lvl2pPr marL="457200"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2pPr>
    <a:lvl3pPr marL="914400"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3pPr>
    <a:lvl4pPr marL="1371600"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4pPr>
    <a:lvl5pPr marL="1828800"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17" autoAdjust="0"/>
  </p:normalViewPr>
  <p:slideViewPr>
    <p:cSldViewPr>
      <p:cViewPr varScale="1">
        <p:scale>
          <a:sx n="79" d="100"/>
          <a:sy n="79" d="100"/>
        </p:scale>
        <p:origin x="-153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3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kumimoji="1" sz="1200">
                <a:effectLst/>
                <a:latin typeface="Times New Roman" pitchFamily="18" charset="0"/>
              </a:defRPr>
            </a:lvl1pPr>
          </a:lstStyle>
          <a:p>
            <a:endParaRPr lang="en-US" altLang="zh-CN"/>
          </a:p>
        </p:txBody>
      </p:sp>
      <p:sp>
        <p:nvSpPr>
          <p:cNvPr id="2252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kumimoji="1" sz="1200">
                <a:effectLst/>
                <a:latin typeface="Times New Roman" pitchFamily="18" charset="0"/>
              </a:defRPr>
            </a:lvl1pPr>
          </a:lstStyle>
          <a:p>
            <a:endParaRPr lang="en-US" altLang="zh-CN"/>
          </a:p>
        </p:txBody>
      </p:sp>
      <p:sp>
        <p:nvSpPr>
          <p:cNvPr id="22528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2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52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kumimoji="1" sz="1200">
                <a:effectLst/>
                <a:latin typeface="Times New Roman" pitchFamily="18" charset="0"/>
              </a:defRPr>
            </a:lvl1pPr>
          </a:lstStyle>
          <a:p>
            <a:endParaRPr lang="en-US" altLang="zh-CN"/>
          </a:p>
        </p:txBody>
      </p:sp>
      <p:sp>
        <p:nvSpPr>
          <p:cNvPr id="2252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kumimoji="1" sz="1200">
                <a:effectLst/>
                <a:latin typeface="Times New Roman" pitchFamily="18" charset="0"/>
              </a:defRPr>
            </a:lvl1pPr>
          </a:lstStyle>
          <a:p>
            <a:fld id="{E4D0F4C1-2D7B-4DCC-81E9-0F55132DBF80}" type="slidenum">
              <a:rPr lang="en-US" altLang="zh-CN"/>
              <a:pPr/>
              <a:t>‹#›</a:t>
            </a:fld>
            <a:endParaRPr lang="en-US" altLang="zh-CN"/>
          </a:p>
        </p:txBody>
      </p:sp>
    </p:spTree>
    <p:extLst>
      <p:ext uri="{BB962C8B-B14F-4D97-AF65-F5344CB8AC3E}">
        <p14:creationId xmlns:p14="http://schemas.microsoft.com/office/powerpoint/2010/main" val="21229059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82A68D4-FA8F-483C-B20B-26FF50FB1A89}" type="slidenum">
              <a:rPr lang="en-US" altLang="zh-CN" smtClean="0"/>
              <a:pPr/>
              <a:t>‹#›</a:t>
            </a:fld>
            <a:endParaRPr lang="en-US" altLang="zh-CN"/>
          </a:p>
        </p:txBody>
      </p:sp>
    </p:spTree>
    <p:extLst>
      <p:ext uri="{BB962C8B-B14F-4D97-AF65-F5344CB8AC3E}">
        <p14:creationId xmlns:p14="http://schemas.microsoft.com/office/powerpoint/2010/main" val="33581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AD91710-B3EE-4CE1-8533-8BCECCBE6366}" type="slidenum">
              <a:rPr lang="en-US" altLang="zh-CN" smtClean="0"/>
              <a:pPr/>
              <a:t>‹#›</a:t>
            </a:fld>
            <a:endParaRPr lang="en-US" altLang="zh-CN"/>
          </a:p>
        </p:txBody>
      </p:sp>
    </p:spTree>
    <p:extLst>
      <p:ext uri="{BB962C8B-B14F-4D97-AF65-F5344CB8AC3E}">
        <p14:creationId xmlns:p14="http://schemas.microsoft.com/office/powerpoint/2010/main" val="3757751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1F2C9C95-B582-4A7A-854E-880AB05F5D37}" type="slidenum">
              <a:rPr lang="en-US" altLang="zh-CN" smtClean="0"/>
              <a:pPr/>
              <a:t>‹#›</a:t>
            </a:fld>
            <a:endParaRPr lang="en-US" altLang="zh-CN"/>
          </a:p>
        </p:txBody>
      </p:sp>
    </p:spTree>
    <p:extLst>
      <p:ext uri="{BB962C8B-B14F-4D97-AF65-F5344CB8AC3E}">
        <p14:creationId xmlns:p14="http://schemas.microsoft.com/office/powerpoint/2010/main" val="227437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3638"/>
            <a:ext cx="2133600" cy="457200"/>
          </a:xfrm>
        </p:spPr>
        <p:txBody>
          <a:bodyPr/>
          <a:lstStyle>
            <a:lvl1pPr>
              <a:defRPr/>
            </a:lvl1pPr>
          </a:lstStyle>
          <a:p>
            <a:fld id="{B2AFE577-D2E9-4636-906B-F8BBE0BEFE7A}" type="slidenum">
              <a:rPr lang="en-US" altLang="zh-CN"/>
              <a:pPr/>
              <a:t>‹#›</a:t>
            </a:fld>
            <a:endParaRPr lang="en-US" altLang="zh-CN"/>
          </a:p>
        </p:txBody>
      </p:sp>
    </p:spTree>
    <p:extLst>
      <p:ext uri="{BB962C8B-B14F-4D97-AF65-F5344CB8AC3E}">
        <p14:creationId xmlns:p14="http://schemas.microsoft.com/office/powerpoint/2010/main" val="371293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02A2579-8BF4-4B64-9B4C-7B48B038AE64}" type="slidenum">
              <a:rPr lang="en-US" altLang="zh-CN" smtClean="0"/>
              <a:pPr/>
              <a:t>‹#›</a:t>
            </a:fld>
            <a:endParaRPr lang="en-US" altLang="zh-CN"/>
          </a:p>
        </p:txBody>
      </p:sp>
    </p:spTree>
    <p:extLst>
      <p:ext uri="{BB962C8B-B14F-4D97-AF65-F5344CB8AC3E}">
        <p14:creationId xmlns:p14="http://schemas.microsoft.com/office/powerpoint/2010/main" val="2474886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CDBA425-8265-4665-8BBD-6323BB4AF7D2}" type="slidenum">
              <a:rPr lang="en-US" altLang="zh-CN" smtClean="0"/>
              <a:pPr/>
              <a:t>‹#›</a:t>
            </a:fld>
            <a:endParaRPr lang="en-US" altLang="zh-CN"/>
          </a:p>
        </p:txBody>
      </p:sp>
    </p:spTree>
    <p:extLst>
      <p:ext uri="{BB962C8B-B14F-4D97-AF65-F5344CB8AC3E}">
        <p14:creationId xmlns:p14="http://schemas.microsoft.com/office/powerpoint/2010/main" val="3075858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673CFC3-67C6-475B-BD6B-72AEC4BF3F1C}" type="slidenum">
              <a:rPr lang="en-US" altLang="zh-CN" smtClean="0"/>
              <a:pPr/>
              <a:t>‹#›</a:t>
            </a:fld>
            <a:endParaRPr lang="en-US" altLang="zh-CN"/>
          </a:p>
        </p:txBody>
      </p:sp>
    </p:spTree>
    <p:extLst>
      <p:ext uri="{BB962C8B-B14F-4D97-AF65-F5344CB8AC3E}">
        <p14:creationId xmlns:p14="http://schemas.microsoft.com/office/powerpoint/2010/main" val="110254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DDC1722F-EEEC-441B-9D92-10C86FC8B657}" type="slidenum">
              <a:rPr lang="en-US" altLang="zh-CN" smtClean="0"/>
              <a:pPr/>
              <a:t>‹#›</a:t>
            </a:fld>
            <a:endParaRPr lang="en-US" altLang="zh-CN"/>
          </a:p>
        </p:txBody>
      </p:sp>
    </p:spTree>
    <p:extLst>
      <p:ext uri="{BB962C8B-B14F-4D97-AF65-F5344CB8AC3E}">
        <p14:creationId xmlns:p14="http://schemas.microsoft.com/office/powerpoint/2010/main" val="127521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2E460973-C477-489A-B09F-1A5E86775EE1}" type="slidenum">
              <a:rPr lang="en-US" altLang="zh-CN" smtClean="0"/>
              <a:pPr/>
              <a:t>‹#›</a:t>
            </a:fld>
            <a:endParaRPr lang="en-US" altLang="zh-CN"/>
          </a:p>
        </p:txBody>
      </p:sp>
    </p:spTree>
    <p:extLst>
      <p:ext uri="{BB962C8B-B14F-4D97-AF65-F5344CB8AC3E}">
        <p14:creationId xmlns:p14="http://schemas.microsoft.com/office/powerpoint/2010/main" val="2799409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63659A02-D317-4C64-AA4C-1648C66CDEB8}" type="slidenum">
              <a:rPr lang="en-US" altLang="zh-CN" smtClean="0"/>
              <a:pPr/>
              <a:t>‹#›</a:t>
            </a:fld>
            <a:endParaRPr lang="en-US" altLang="zh-CN"/>
          </a:p>
        </p:txBody>
      </p:sp>
    </p:spTree>
    <p:extLst>
      <p:ext uri="{BB962C8B-B14F-4D97-AF65-F5344CB8AC3E}">
        <p14:creationId xmlns:p14="http://schemas.microsoft.com/office/powerpoint/2010/main" val="2764641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32E7867-D4AB-45BF-9DBC-BE0644610A12}" type="slidenum">
              <a:rPr lang="en-US" altLang="zh-CN" smtClean="0"/>
              <a:pPr/>
              <a:t>‹#›</a:t>
            </a:fld>
            <a:endParaRPr lang="en-US" altLang="zh-CN"/>
          </a:p>
        </p:txBody>
      </p:sp>
    </p:spTree>
    <p:extLst>
      <p:ext uri="{BB962C8B-B14F-4D97-AF65-F5344CB8AC3E}">
        <p14:creationId xmlns:p14="http://schemas.microsoft.com/office/powerpoint/2010/main" val="228234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1BA9D0F8-4DE1-4683-BCED-5F75C4BD6CAF}" type="slidenum">
              <a:rPr lang="en-US" altLang="zh-CN" smtClean="0"/>
              <a:pPr/>
              <a:t>‹#›</a:t>
            </a:fld>
            <a:endParaRPr lang="en-US" altLang="zh-CN"/>
          </a:p>
        </p:txBody>
      </p:sp>
    </p:spTree>
    <p:extLst>
      <p:ext uri="{BB962C8B-B14F-4D97-AF65-F5344CB8AC3E}">
        <p14:creationId xmlns:p14="http://schemas.microsoft.com/office/powerpoint/2010/main" val="1988108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C44D2-CFF0-4F30-903A-1750F109FB60}" type="slidenum">
              <a:rPr lang="en-US" altLang="zh-CN" smtClean="0"/>
              <a:pPr/>
              <a:t>‹#›</a:t>
            </a:fld>
            <a:endParaRPr lang="en-US" altLang="zh-CN"/>
          </a:p>
        </p:txBody>
      </p:sp>
    </p:spTree>
    <p:extLst>
      <p:ext uri="{BB962C8B-B14F-4D97-AF65-F5344CB8AC3E}">
        <p14:creationId xmlns:p14="http://schemas.microsoft.com/office/powerpoint/2010/main" val="399882772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ctrTitle"/>
          </p:nvPr>
        </p:nvSpPr>
        <p:spPr/>
        <p:txBody>
          <a:bodyPr>
            <a:normAutofit fontScale="90000"/>
          </a:bodyPr>
          <a:lstStyle/>
          <a:p>
            <a:r>
              <a:rPr lang="zh-CN" altLang="en-US" sz="4800"/>
              <a:t>第三章 程序的流程控制</a:t>
            </a:r>
            <a:br>
              <a:rPr lang="zh-CN" altLang="en-US" sz="4800"/>
            </a:br>
            <a:r>
              <a:rPr lang="zh-CN" altLang="en-US" sz="4800"/>
              <a:t>              </a:t>
            </a:r>
            <a:r>
              <a:rPr lang="en-US" altLang="zh-CN" sz="4800"/>
              <a:t>—— </a:t>
            </a:r>
            <a:r>
              <a:rPr lang="zh-CN" altLang="en-US" sz="4800"/>
              <a:t>语句</a:t>
            </a:r>
          </a:p>
        </p:txBody>
      </p:sp>
      <p:sp>
        <p:nvSpPr>
          <p:cNvPr id="52227" name="Rectangle 1027"/>
          <p:cNvSpPr>
            <a:spLocks noGrp="1" noChangeArrowheads="1"/>
          </p:cNvSpPr>
          <p:nvPr>
            <p:ph type="subTitle" idx="1"/>
          </p:nvPr>
        </p:nvSpPr>
        <p:spPr/>
        <p:txBody>
          <a:bodyPr/>
          <a:lstStyle/>
          <a:p>
            <a:endParaRPr lang="zh-CN"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85800" y="0"/>
            <a:ext cx="7772400" cy="1143000"/>
          </a:xfrm>
        </p:spPr>
        <p:txBody>
          <a:bodyPr/>
          <a:lstStyle/>
          <a:p>
            <a:r>
              <a:rPr lang="zh-CN" altLang="en-US"/>
              <a:t>空语句 </a:t>
            </a:r>
          </a:p>
        </p:txBody>
      </p:sp>
      <p:sp>
        <p:nvSpPr>
          <p:cNvPr id="198659" name="Rectangle 3"/>
          <p:cNvSpPr>
            <a:spLocks noGrp="1" noChangeArrowheads="1"/>
          </p:cNvSpPr>
          <p:nvPr>
            <p:ph idx="1"/>
          </p:nvPr>
        </p:nvSpPr>
        <p:spPr>
          <a:xfrm>
            <a:off x="325438" y="1484313"/>
            <a:ext cx="8639175" cy="5373687"/>
          </a:xfrm>
        </p:spPr>
        <p:txBody>
          <a:bodyPr/>
          <a:lstStyle/>
          <a:p>
            <a:r>
              <a:rPr lang="zh-CN" altLang="en-US" sz="3600"/>
              <a:t>根据程序设计的需要，在程序中的某些地方有时需要加上一些空操作，以方便其它流程控制的实现。</a:t>
            </a:r>
          </a:p>
          <a:p>
            <a:r>
              <a:rPr lang="zh-CN" altLang="en-US" sz="3600"/>
              <a:t>空语句的格式为：</a:t>
            </a:r>
          </a:p>
          <a:p>
            <a:pPr>
              <a:buFont typeface="Wingdings" pitchFamily="2" charset="2"/>
              <a:buNone/>
            </a:pPr>
            <a:r>
              <a:rPr lang="zh-CN" altLang="en-US" sz="3600" b="1">
                <a:latin typeface="Courier New" pitchFamily="49" charset="0"/>
                <a:cs typeface="Courier New" pitchFamily="49" charset="0"/>
              </a:rPr>
              <a:t>		</a:t>
            </a:r>
            <a:r>
              <a:rPr lang="en-US" altLang="zh-CN" sz="3600" b="1">
                <a:latin typeface="Courier New" pitchFamily="49" charset="0"/>
                <a:cs typeface="Courier New" pitchFamily="49" charset="0"/>
              </a:rPr>
              <a:t>;</a:t>
            </a:r>
          </a:p>
          <a:p>
            <a:pPr>
              <a:lnSpc>
                <a:spcPct val="90000"/>
              </a:lnSpc>
            </a:pPr>
            <a:r>
              <a:rPr lang="zh-CN" altLang="en-US" sz="3600"/>
              <a:t>空语句不做任何事情，其作用是用于语法上需要一条语句的地方，而该地方又不需做任何事情。空语句常常作为结构语句的子句。</a:t>
            </a:r>
            <a:r>
              <a:rPr lang="zh-CN" altLang="en-US" sz="3600" b="1">
                <a:latin typeface="Courier New" pitchFamily="49"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idx="1"/>
          </p:nvPr>
        </p:nvSpPr>
        <p:spPr>
          <a:xfrm>
            <a:off x="250825" y="798513"/>
            <a:ext cx="8686800" cy="5438775"/>
          </a:xfrm>
        </p:spPr>
        <p:txBody>
          <a:bodyPr/>
          <a:lstStyle/>
          <a:p>
            <a:pPr>
              <a:lnSpc>
                <a:spcPct val="90000"/>
              </a:lnSpc>
            </a:pPr>
            <a:r>
              <a:rPr lang="zh-CN" altLang="en-US" sz="2800"/>
              <a:t>例如：</a:t>
            </a:r>
          </a:p>
          <a:p>
            <a:pPr lvl="1">
              <a:lnSpc>
                <a:spcPct val="90000"/>
              </a:lnSpc>
              <a:buFontTx/>
              <a:buNone/>
            </a:pPr>
            <a:r>
              <a:rPr lang="en-US" altLang="zh-CN" sz="2400"/>
              <a:t>{	......</a:t>
            </a:r>
          </a:p>
          <a:p>
            <a:pPr lvl="1">
              <a:lnSpc>
                <a:spcPct val="90000"/>
              </a:lnSpc>
              <a:buFontTx/>
              <a:buNone/>
            </a:pPr>
            <a:r>
              <a:rPr lang="en-US" altLang="zh-CN" sz="2400"/>
              <a:t>	... goto end; //</a:t>
            </a:r>
            <a:r>
              <a:rPr lang="zh-CN" altLang="en-US" sz="2400"/>
              <a:t>转向下面由语句标号</a:t>
            </a:r>
            <a:r>
              <a:rPr lang="en-US" altLang="zh-CN" sz="2400"/>
              <a:t>end</a:t>
            </a:r>
            <a:r>
              <a:rPr lang="zh-CN" altLang="en-US" sz="2400"/>
              <a:t>标识的空语句</a:t>
            </a:r>
          </a:p>
          <a:p>
            <a:pPr lvl="1">
              <a:lnSpc>
                <a:spcPct val="90000"/>
              </a:lnSpc>
              <a:buFontTx/>
              <a:buNone/>
            </a:pPr>
            <a:r>
              <a:rPr lang="zh-CN" altLang="en-US" sz="2400"/>
              <a:t>	</a:t>
            </a:r>
            <a:r>
              <a:rPr lang="en-US" altLang="zh-CN" sz="2400"/>
              <a:t>......</a:t>
            </a:r>
          </a:p>
          <a:p>
            <a:pPr lvl="1">
              <a:lnSpc>
                <a:spcPct val="90000"/>
              </a:lnSpc>
              <a:buFontTx/>
              <a:buNone/>
            </a:pPr>
            <a:r>
              <a:rPr lang="en-US" altLang="zh-CN" sz="2400"/>
              <a:t>	end: </a:t>
            </a:r>
            <a:r>
              <a:rPr lang="en-US" altLang="zh-CN" sz="2400">
                <a:solidFill>
                  <a:schemeClr val="folHlink"/>
                </a:solidFill>
              </a:rPr>
              <a:t>;</a:t>
            </a:r>
            <a:r>
              <a:rPr lang="en-US" altLang="zh-CN" sz="2400"/>
              <a:t> //</a:t>
            </a:r>
            <a:r>
              <a:rPr lang="zh-CN" altLang="en-US" sz="2400"/>
              <a:t>空语句</a:t>
            </a:r>
          </a:p>
          <a:p>
            <a:pPr lvl="1">
              <a:lnSpc>
                <a:spcPct val="90000"/>
              </a:lnSpc>
              <a:buFontTx/>
              <a:buNone/>
            </a:pPr>
            <a:r>
              <a:rPr lang="en-US" altLang="zh-CN" sz="2400"/>
              <a:t>}</a:t>
            </a:r>
          </a:p>
          <a:p>
            <a:pPr lvl="1">
              <a:lnSpc>
                <a:spcPct val="90000"/>
              </a:lnSpc>
            </a:pPr>
            <a:r>
              <a:rPr lang="zh-CN" altLang="en-US" sz="2400"/>
              <a:t>其中，在</a:t>
            </a:r>
            <a:r>
              <a:rPr lang="zh-CN" altLang="en-US" sz="2400">
                <a:latin typeface="Arial"/>
              </a:rPr>
              <a:t>“</a:t>
            </a:r>
            <a:r>
              <a:rPr lang="en-US" altLang="zh-CN" sz="2400"/>
              <a:t>end: ;</a:t>
            </a:r>
            <a:r>
              <a:rPr lang="en-US" altLang="zh-CN" sz="2400">
                <a:latin typeface="Arial"/>
              </a:rPr>
              <a:t>”</a:t>
            </a:r>
            <a:r>
              <a:rPr lang="zh-CN" altLang="en-US" sz="2400"/>
              <a:t>中，</a:t>
            </a:r>
            <a:r>
              <a:rPr lang="en-US" altLang="zh-CN" sz="2400"/>
              <a:t>end</a:t>
            </a:r>
            <a:r>
              <a:rPr lang="zh-CN" altLang="en-US" sz="2400"/>
              <a:t>是一个语句标号，</a:t>
            </a:r>
            <a:r>
              <a:rPr lang="zh-CN" altLang="en-US" sz="2400">
                <a:latin typeface="Arial"/>
              </a:rPr>
              <a:t>“</a:t>
            </a:r>
            <a:r>
              <a:rPr lang="en-US" altLang="zh-CN" sz="2400"/>
              <a:t>;</a:t>
            </a:r>
            <a:r>
              <a:rPr lang="en-US" altLang="zh-CN" sz="2400">
                <a:latin typeface="Arial"/>
              </a:rPr>
              <a:t>”</a:t>
            </a:r>
            <a:r>
              <a:rPr lang="zh-CN" altLang="en-US" sz="2400"/>
              <a:t>是一个空语句。</a:t>
            </a:r>
          </a:p>
          <a:p>
            <a:pPr lvl="1">
              <a:lnSpc>
                <a:spcPct val="90000"/>
              </a:lnSpc>
            </a:pPr>
            <a:endParaRPr lang="zh-CN" altLang="en-US" sz="2400"/>
          </a:p>
          <a:p>
            <a:pPr>
              <a:lnSpc>
                <a:spcPct val="90000"/>
              </a:lnSpc>
            </a:pPr>
            <a:r>
              <a:rPr lang="zh-CN" altLang="en-US" sz="2800"/>
              <a:t>再例如：</a:t>
            </a:r>
          </a:p>
          <a:p>
            <a:pPr lvl="1">
              <a:lnSpc>
                <a:spcPct val="90000"/>
              </a:lnSpc>
              <a:buFontTx/>
              <a:buNone/>
            </a:pPr>
            <a:r>
              <a:rPr lang="en-US" altLang="zh-CN" sz="2400"/>
              <a:t>int i,sum;</a:t>
            </a:r>
          </a:p>
          <a:p>
            <a:pPr lvl="1">
              <a:lnSpc>
                <a:spcPct val="90000"/>
              </a:lnSpc>
              <a:buFontTx/>
              <a:buNone/>
            </a:pPr>
            <a:r>
              <a:rPr lang="en-US" altLang="zh-CN" sz="2400"/>
              <a:t>for (sum=0, i=1; i&lt;=100; sum+=i,i++) </a:t>
            </a:r>
            <a:r>
              <a:rPr lang="en-US" altLang="zh-CN" sz="2400">
                <a:solidFill>
                  <a:schemeClr val="folHlink"/>
                </a:solidFill>
              </a:rPr>
              <a:t>;</a:t>
            </a:r>
            <a:r>
              <a:rPr lang="en-US" altLang="zh-CN" sz="2400"/>
              <a:t> </a:t>
            </a:r>
          </a:p>
          <a:p>
            <a:pPr lvl="1">
              <a:lnSpc>
                <a:spcPct val="90000"/>
              </a:lnSpc>
            </a:pPr>
            <a:r>
              <a:rPr lang="zh-CN" altLang="en-US" sz="2400"/>
              <a:t>其中，循环体为一条空语句</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15950" y="115888"/>
            <a:ext cx="7772400" cy="1143000"/>
          </a:xfrm>
        </p:spPr>
        <p:txBody>
          <a:bodyPr/>
          <a:lstStyle/>
          <a:p>
            <a:r>
              <a:rPr lang="zh-CN" altLang="en-US"/>
              <a:t>选择控制</a:t>
            </a:r>
          </a:p>
        </p:txBody>
      </p:sp>
      <p:sp>
        <p:nvSpPr>
          <p:cNvPr id="8195" name="Rectangle 3"/>
          <p:cNvSpPr>
            <a:spLocks noGrp="1" noChangeArrowheads="1"/>
          </p:cNvSpPr>
          <p:nvPr>
            <p:ph idx="1"/>
          </p:nvPr>
        </p:nvSpPr>
        <p:spPr>
          <a:xfrm>
            <a:off x="609600" y="1600200"/>
            <a:ext cx="8305800" cy="4924425"/>
          </a:xfrm>
        </p:spPr>
        <p:txBody>
          <a:bodyPr/>
          <a:lstStyle/>
          <a:p>
            <a:pPr marL="360363" indent="-360363" algn="just"/>
            <a:r>
              <a:rPr lang="zh-CN" altLang="en-US"/>
              <a:t>在程序中，常常需要根据不同的情况来从一组语句中选择一个来执行（分支），这是通过选择语句来完成的。</a:t>
            </a:r>
          </a:p>
          <a:p>
            <a:pPr marL="360363" indent="-360363" algn="just"/>
            <a:r>
              <a:rPr lang="en-US" altLang="zh-CN"/>
              <a:t>C++</a:t>
            </a:r>
            <a:r>
              <a:rPr lang="zh-CN" altLang="en-US"/>
              <a:t>的选择语句包括：</a:t>
            </a:r>
          </a:p>
          <a:p>
            <a:pPr marL="825500" lvl="1" algn="just"/>
            <a:r>
              <a:rPr lang="en-US" altLang="zh-CN">
                <a:latin typeface="宋体" charset="-122"/>
                <a:cs typeface="Times New Roman" pitchFamily="18" charset="0"/>
              </a:rPr>
              <a:t>if</a:t>
            </a:r>
            <a:r>
              <a:rPr lang="zh-CN" altLang="en-US"/>
              <a:t>语句</a:t>
            </a:r>
          </a:p>
          <a:p>
            <a:pPr marL="825500" lvl="1" algn="just"/>
            <a:r>
              <a:rPr lang="en-US" altLang="zh-CN">
                <a:latin typeface="宋体" charset="-122"/>
                <a:cs typeface="Times New Roman" pitchFamily="18" charset="0"/>
              </a:rPr>
              <a:t>switch</a:t>
            </a:r>
            <a:r>
              <a:rPr lang="zh-CN" altLang="en-US"/>
              <a:t>语句</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4213" y="115888"/>
            <a:ext cx="7772400" cy="1143000"/>
          </a:xfrm>
        </p:spPr>
        <p:txBody>
          <a:bodyPr/>
          <a:lstStyle/>
          <a:p>
            <a:r>
              <a:rPr lang="en-US" altLang="zh-CN"/>
              <a:t> if  </a:t>
            </a:r>
            <a:r>
              <a:rPr lang="zh-CN" altLang="en-US"/>
              <a:t>语句</a:t>
            </a:r>
          </a:p>
        </p:txBody>
      </p:sp>
      <p:sp>
        <p:nvSpPr>
          <p:cNvPr id="9219" name="Rectangle 3"/>
          <p:cNvSpPr>
            <a:spLocks noGrp="1" noChangeArrowheads="1"/>
          </p:cNvSpPr>
          <p:nvPr>
            <p:ph idx="1"/>
          </p:nvPr>
        </p:nvSpPr>
        <p:spPr>
          <a:xfrm>
            <a:off x="468313" y="1600200"/>
            <a:ext cx="8218487" cy="4997450"/>
          </a:xfrm>
        </p:spPr>
        <p:txBody>
          <a:bodyPr/>
          <a:lstStyle/>
          <a:p>
            <a:r>
              <a:rPr lang="en-US" altLang="zh-CN" sz="2800"/>
              <a:t>if</a:t>
            </a:r>
            <a:r>
              <a:rPr lang="zh-CN" altLang="en-US" sz="2800"/>
              <a:t>语句（又称条件语句）是根据一个条件满足与否来决定是否执行某个语句或从两个语句中选择一个语句执行。</a:t>
            </a:r>
          </a:p>
          <a:p>
            <a:pPr>
              <a:buFont typeface="Wingdings" pitchFamily="2" charset="2"/>
              <a:buNone/>
            </a:pPr>
            <a:r>
              <a:rPr lang="zh-CN" altLang="en-US" sz="2800"/>
              <a:t> </a:t>
            </a:r>
          </a:p>
          <a:p>
            <a:r>
              <a:rPr lang="en-US" altLang="zh-CN" sz="2800">
                <a:latin typeface="宋体" charset="-122"/>
                <a:cs typeface="Times New Roman" pitchFamily="18" charset="0"/>
              </a:rPr>
              <a:t>if</a:t>
            </a:r>
            <a:r>
              <a:rPr lang="zh-CN" altLang="en-US" sz="2800"/>
              <a:t>语句有两种格式：</a:t>
            </a:r>
            <a:endParaRPr lang="zh-CN" altLang="en-US" sz="2800">
              <a:latin typeface="宋体" charset="-122"/>
              <a:cs typeface="Times New Roman" pitchFamily="18" charset="0"/>
            </a:endParaRPr>
          </a:p>
          <a:p>
            <a:pPr lvl="1" algn="just"/>
            <a:r>
              <a:rPr lang="en-US" altLang="zh-CN" sz="2400">
                <a:cs typeface="Times New Roman" pitchFamily="18" charset="0"/>
              </a:rPr>
              <a:t>if (&lt;</a:t>
            </a:r>
            <a:r>
              <a:rPr lang="zh-CN" altLang="en-US" sz="2400"/>
              <a:t>表达式</a:t>
            </a:r>
            <a:r>
              <a:rPr lang="en-US" altLang="zh-CN" sz="2400">
                <a:cs typeface="Times New Roman" pitchFamily="18" charset="0"/>
              </a:rPr>
              <a:t>&gt;) &lt;</a:t>
            </a:r>
            <a:r>
              <a:rPr lang="zh-CN" altLang="en-US" sz="2400"/>
              <a:t>语句</a:t>
            </a:r>
            <a:r>
              <a:rPr lang="en-US" altLang="zh-CN" sz="2400">
                <a:cs typeface="Times New Roman" pitchFamily="18" charset="0"/>
              </a:rPr>
              <a:t>&gt;</a:t>
            </a:r>
          </a:p>
          <a:p>
            <a:pPr lvl="1" algn="just"/>
            <a:r>
              <a:rPr lang="en-US" altLang="zh-CN" sz="2400">
                <a:cs typeface="Times New Roman" pitchFamily="18" charset="0"/>
              </a:rPr>
              <a:t>if (&lt;</a:t>
            </a:r>
            <a:r>
              <a:rPr lang="zh-CN" altLang="en-US" sz="2400"/>
              <a:t>表达式</a:t>
            </a:r>
            <a:r>
              <a:rPr lang="en-US" altLang="zh-CN" sz="2400">
                <a:cs typeface="Times New Roman" pitchFamily="18" charset="0"/>
              </a:rPr>
              <a:t>&gt;) &lt;</a:t>
            </a:r>
            <a:r>
              <a:rPr lang="zh-CN" altLang="en-US" sz="2400"/>
              <a:t>语句</a:t>
            </a:r>
            <a:r>
              <a:rPr lang="en-US" altLang="zh-CN" sz="2400">
                <a:cs typeface="Times New Roman" pitchFamily="18" charset="0"/>
              </a:rPr>
              <a:t>1&gt; else &lt;</a:t>
            </a:r>
            <a:r>
              <a:rPr lang="zh-CN" altLang="en-US" sz="2400"/>
              <a:t>语句</a:t>
            </a:r>
            <a:r>
              <a:rPr lang="en-US" altLang="zh-CN" sz="2400">
                <a:cs typeface="Times New Roman" pitchFamily="18" charset="0"/>
              </a:rPr>
              <a:t>2&gt;</a:t>
            </a:r>
          </a:p>
          <a:p>
            <a:pPr lvl="1" algn="just"/>
            <a:r>
              <a:rPr lang="zh-CN" altLang="en-US" sz="2400">
                <a:cs typeface="Times New Roman" pitchFamily="18" charset="0"/>
              </a:rPr>
              <a:t>其中的</a:t>
            </a:r>
            <a:r>
              <a:rPr lang="en-US" altLang="zh-CN" sz="2400">
                <a:cs typeface="Times New Roman" pitchFamily="18" charset="0"/>
              </a:rPr>
              <a:t>&lt;</a:t>
            </a:r>
            <a:r>
              <a:rPr lang="zh-CN" altLang="en-US" sz="2400"/>
              <a:t>表达式</a:t>
            </a:r>
            <a:r>
              <a:rPr lang="en-US" altLang="zh-CN" sz="2400">
                <a:cs typeface="Times New Roman" pitchFamily="18" charset="0"/>
              </a:rPr>
              <a:t>&gt;</a:t>
            </a:r>
            <a:r>
              <a:rPr lang="zh-CN" altLang="en-US" sz="2400">
                <a:cs typeface="Times New Roman" pitchFamily="18" charset="0"/>
              </a:rPr>
              <a:t>可以是任意的</a:t>
            </a:r>
            <a:r>
              <a:rPr lang="en-US" altLang="zh-CN" sz="2400">
                <a:cs typeface="Times New Roman" pitchFamily="18" charset="0"/>
              </a:rPr>
              <a:t>C++</a:t>
            </a:r>
            <a:r>
              <a:rPr lang="zh-CN" altLang="en-US" sz="2400">
                <a:cs typeface="Times New Roman" pitchFamily="18" charset="0"/>
              </a:rPr>
              <a:t>表达式，通常为关系或逻辑表达式；</a:t>
            </a:r>
            <a:r>
              <a:rPr lang="en-US" altLang="zh-CN" sz="2400">
                <a:cs typeface="Times New Roman" pitchFamily="18" charset="0"/>
              </a:rPr>
              <a:t>&lt;</a:t>
            </a:r>
            <a:r>
              <a:rPr lang="zh-CN" altLang="en-US" sz="2400">
                <a:cs typeface="Times New Roman" pitchFamily="18" charset="0"/>
              </a:rPr>
              <a:t>语句</a:t>
            </a:r>
            <a:r>
              <a:rPr lang="en-US" altLang="zh-CN" sz="2400">
                <a:cs typeface="Times New Roman" pitchFamily="18" charset="0"/>
              </a:rPr>
              <a:t>&gt;</a:t>
            </a:r>
            <a:r>
              <a:rPr lang="zh-CN" altLang="en-US" sz="2400">
                <a:cs typeface="Times New Roman" pitchFamily="18" charset="0"/>
              </a:rPr>
              <a:t>、</a:t>
            </a:r>
            <a:r>
              <a:rPr lang="en-US" altLang="zh-CN" sz="2400">
                <a:cs typeface="Times New Roman" pitchFamily="18" charset="0"/>
              </a:rPr>
              <a:t>&lt;</a:t>
            </a:r>
            <a:r>
              <a:rPr lang="zh-CN" altLang="en-US" sz="2400">
                <a:cs typeface="Times New Roman" pitchFamily="18" charset="0"/>
              </a:rPr>
              <a:t>语句</a:t>
            </a:r>
            <a:r>
              <a:rPr lang="en-US" altLang="zh-CN" sz="2400">
                <a:cs typeface="Times New Roman" pitchFamily="18" charset="0"/>
              </a:rPr>
              <a:t>1&gt;</a:t>
            </a:r>
            <a:r>
              <a:rPr lang="zh-CN" altLang="en-US" sz="2400">
                <a:cs typeface="Times New Roman" pitchFamily="18" charset="0"/>
              </a:rPr>
              <a:t>、</a:t>
            </a:r>
            <a:r>
              <a:rPr lang="en-US" altLang="zh-CN" sz="2400">
                <a:cs typeface="Times New Roman" pitchFamily="18" charset="0"/>
              </a:rPr>
              <a:t>&lt;</a:t>
            </a:r>
            <a:r>
              <a:rPr lang="zh-CN" altLang="en-US" sz="2400">
                <a:cs typeface="Times New Roman" pitchFamily="18" charset="0"/>
              </a:rPr>
              <a:t>语句</a:t>
            </a:r>
            <a:r>
              <a:rPr lang="en-US" altLang="zh-CN" sz="2400">
                <a:cs typeface="Times New Roman" pitchFamily="18" charset="0"/>
              </a:rPr>
              <a:t>2&gt;</a:t>
            </a:r>
            <a:r>
              <a:rPr lang="zh-CN" altLang="en-US" sz="2400">
                <a:cs typeface="Times New Roman" pitchFamily="18" charset="0"/>
              </a:rPr>
              <a:t>必须是</a:t>
            </a:r>
            <a:r>
              <a:rPr lang="zh-CN" altLang="en-US" sz="2400">
                <a:solidFill>
                  <a:srgbClr val="FF9900"/>
                </a:solidFill>
                <a:cs typeface="Times New Roman" pitchFamily="18" charset="0"/>
              </a:rPr>
              <a:t>一个语句</a:t>
            </a:r>
            <a:r>
              <a:rPr lang="zh-CN" altLang="en-US" sz="2400">
                <a:cs typeface="Times New Roman" pitchFamily="18" charset="0"/>
              </a:rPr>
              <a:t>！（复合语句算一个语句。）</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4213" y="0"/>
            <a:ext cx="7772400" cy="1143000"/>
          </a:xfrm>
        </p:spPr>
        <p:txBody>
          <a:bodyPr/>
          <a:lstStyle/>
          <a:p>
            <a:r>
              <a:rPr lang="en-US" altLang="zh-CN"/>
              <a:t> if</a:t>
            </a:r>
            <a:r>
              <a:rPr lang="zh-CN" altLang="en-US"/>
              <a:t>语句的含义</a:t>
            </a:r>
          </a:p>
        </p:txBody>
      </p:sp>
      <p:pic>
        <p:nvPicPr>
          <p:cNvPr id="10243" name="Picture 3" descr="ifyuj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371600"/>
            <a:ext cx="8915400" cy="4178300"/>
          </a:xfrm>
          <a:prstGeom prst="rect">
            <a:avLst/>
          </a:prstGeom>
          <a:noFill/>
          <a:extLst>
            <a:ext uri="{909E8E84-426E-40DD-AFC4-6F175D3DCCD1}">
              <a14:hiddenFill xmlns:a14="http://schemas.microsoft.com/office/drawing/2010/main">
                <a:solidFill>
                  <a:srgbClr val="FFFFFF"/>
                </a:solidFill>
              </a14:hiddenFill>
            </a:ext>
          </a:extLst>
        </p:spPr>
      </p:pic>
      <p:sp>
        <p:nvSpPr>
          <p:cNvPr id="10244" name="Text Box 4"/>
          <p:cNvSpPr txBox="1">
            <a:spLocks noChangeArrowheads="1"/>
          </p:cNvSpPr>
          <p:nvPr/>
        </p:nvSpPr>
        <p:spPr bwMode="auto">
          <a:xfrm>
            <a:off x="685800" y="5791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FontTx/>
              <a:buNone/>
            </a:pPr>
            <a:r>
              <a:rPr kumimoji="1" lang="zh-CN" altLang="en-US" sz="2400">
                <a:effectLst/>
                <a:latin typeface="Tahoma" pitchFamily="34" charset="0"/>
              </a:rPr>
              <a:t>第一种格式</a:t>
            </a:r>
          </a:p>
        </p:txBody>
      </p:sp>
      <p:sp>
        <p:nvSpPr>
          <p:cNvPr id="10245" name="Text Box 5"/>
          <p:cNvSpPr txBox="1">
            <a:spLocks noChangeArrowheads="1"/>
          </p:cNvSpPr>
          <p:nvPr/>
        </p:nvSpPr>
        <p:spPr bwMode="auto">
          <a:xfrm>
            <a:off x="5410200" y="5791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FontTx/>
              <a:buNone/>
            </a:pPr>
            <a:r>
              <a:rPr kumimoji="1" lang="zh-CN" altLang="en-US" sz="2400">
                <a:effectLst/>
                <a:latin typeface="Tahoma" pitchFamily="34" charset="0"/>
              </a:rPr>
              <a:t>第二种格式</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115888"/>
            <a:ext cx="9144000" cy="1143000"/>
          </a:xfrm>
        </p:spPr>
        <p:txBody>
          <a:bodyPr/>
          <a:lstStyle/>
          <a:p>
            <a:pPr algn="l"/>
            <a:r>
              <a:rPr lang="zh-CN" altLang="en-US" sz="3600"/>
              <a:t>例子：从键盘输入三个整数，计算其中的最大值并将其输出</a:t>
            </a:r>
          </a:p>
        </p:txBody>
      </p:sp>
      <p:sp>
        <p:nvSpPr>
          <p:cNvPr id="11267" name="Rectangle 3"/>
          <p:cNvSpPr>
            <a:spLocks noGrp="1" noChangeArrowheads="1"/>
          </p:cNvSpPr>
          <p:nvPr>
            <p:ph idx="1"/>
          </p:nvPr>
        </p:nvSpPr>
        <p:spPr>
          <a:xfrm>
            <a:off x="827088" y="1752600"/>
            <a:ext cx="7250112" cy="4840288"/>
          </a:xfrm>
        </p:spPr>
        <p:txBody>
          <a:bodyPr/>
          <a:lstStyle/>
          <a:p>
            <a:pPr>
              <a:lnSpc>
                <a:spcPct val="90000"/>
              </a:lnSpc>
              <a:buFont typeface="Wingdings" pitchFamily="2" charset="2"/>
              <a:buNone/>
            </a:pPr>
            <a:r>
              <a:rPr lang="en-US" altLang="zh-CN" sz="2000" b="1">
                <a:latin typeface="Courier New" pitchFamily="49" charset="0"/>
                <a:cs typeface="Courier New" pitchFamily="49" charset="0"/>
              </a:rPr>
              <a:t>#include &lt;iostream&gt;</a:t>
            </a:r>
          </a:p>
          <a:p>
            <a:pPr>
              <a:lnSpc>
                <a:spcPct val="90000"/>
              </a:lnSpc>
              <a:buFont typeface="Wingdings" pitchFamily="2" charset="2"/>
              <a:buNone/>
            </a:pPr>
            <a:r>
              <a:rPr lang="en-US" altLang="zh-CN" sz="2000" b="1">
                <a:latin typeface="Courier New" pitchFamily="49" charset="0"/>
                <a:cs typeface="Courier New" pitchFamily="49" charset="0"/>
              </a:rPr>
              <a:t>using namespace std;</a:t>
            </a:r>
          </a:p>
          <a:p>
            <a:pPr>
              <a:lnSpc>
                <a:spcPct val="90000"/>
              </a:lnSpc>
              <a:buFont typeface="Wingdings" pitchFamily="2" charset="2"/>
              <a:buNone/>
            </a:pPr>
            <a:r>
              <a:rPr lang="en-US" altLang="zh-CN" sz="2000" b="1">
                <a:latin typeface="Courier New" pitchFamily="49" charset="0"/>
                <a:cs typeface="Courier New" pitchFamily="49" charset="0"/>
              </a:rPr>
              <a:t>int main()</a:t>
            </a:r>
          </a:p>
          <a:p>
            <a:pPr>
              <a:lnSpc>
                <a:spcPct val="90000"/>
              </a:lnSpc>
              <a:buFont typeface="Wingdings" pitchFamily="2" charset="2"/>
              <a:buNone/>
            </a:pPr>
            <a:r>
              <a:rPr lang="en-US" altLang="zh-CN" sz="2000" b="1">
                <a:latin typeface="Courier New" pitchFamily="49" charset="0"/>
                <a:cs typeface="Courier New" pitchFamily="49" charset="0"/>
              </a:rPr>
              <a:t>{	int a,b,c,max;</a:t>
            </a:r>
          </a:p>
          <a:p>
            <a:pPr>
              <a:lnSpc>
                <a:spcPct val="90000"/>
              </a:lnSpc>
              <a:buFont typeface="Wingdings" pitchFamily="2" charset="2"/>
              <a:buNone/>
            </a:pPr>
            <a:r>
              <a:rPr lang="en-US" altLang="zh-CN" sz="2000" b="1">
                <a:latin typeface="Courier New" pitchFamily="49" charset="0"/>
                <a:cs typeface="Courier New" pitchFamily="49" charset="0"/>
              </a:rPr>
              <a:t>	cout &lt;&lt; "</a:t>
            </a:r>
            <a:r>
              <a:rPr lang="zh-CN" altLang="en-US" sz="2000" b="1">
                <a:latin typeface="宋体" charset="-122"/>
              </a:rPr>
              <a:t>请输入三个整数：</a:t>
            </a:r>
            <a:r>
              <a:rPr lang="en-US" altLang="zh-CN" sz="2000" b="1">
                <a:latin typeface="Courier New" pitchFamily="49" charset="0"/>
                <a:cs typeface="Courier New" pitchFamily="49" charset="0"/>
              </a:rPr>
              <a:t>" &lt;&lt; endl;</a:t>
            </a:r>
          </a:p>
          <a:p>
            <a:pPr>
              <a:lnSpc>
                <a:spcPct val="90000"/>
              </a:lnSpc>
              <a:buFont typeface="Wingdings" pitchFamily="2" charset="2"/>
              <a:buNone/>
            </a:pPr>
            <a:r>
              <a:rPr lang="en-US" altLang="zh-CN" sz="2000" b="1">
                <a:latin typeface="Courier New" pitchFamily="49" charset="0"/>
                <a:cs typeface="Courier New" pitchFamily="49" charset="0"/>
              </a:rPr>
              <a:t>	cin &gt;&gt; a &gt;&gt; b &gt;&gt; c;</a:t>
            </a:r>
          </a:p>
          <a:p>
            <a:pPr>
              <a:lnSpc>
                <a:spcPct val="90000"/>
              </a:lnSpc>
              <a:buFont typeface="Wingdings" pitchFamily="2" charset="2"/>
              <a:buNone/>
            </a:pPr>
            <a:r>
              <a:rPr lang="en-US" altLang="zh-CN" sz="2000" b="1">
                <a:latin typeface="Courier New" pitchFamily="49" charset="0"/>
                <a:cs typeface="Courier New" pitchFamily="49" charset="0"/>
              </a:rPr>
              <a:t>	if (a &gt; b)</a:t>
            </a:r>
          </a:p>
          <a:p>
            <a:pPr>
              <a:lnSpc>
                <a:spcPct val="90000"/>
              </a:lnSpc>
              <a:buFont typeface="Wingdings" pitchFamily="2" charset="2"/>
              <a:buNone/>
            </a:pPr>
            <a:r>
              <a:rPr lang="en-US" altLang="zh-CN" sz="2000" b="1">
                <a:latin typeface="Courier New" pitchFamily="49" charset="0"/>
                <a:cs typeface="Courier New" pitchFamily="49" charset="0"/>
              </a:rPr>
              <a:t>		max = a;</a:t>
            </a:r>
          </a:p>
          <a:p>
            <a:pPr>
              <a:lnSpc>
                <a:spcPct val="90000"/>
              </a:lnSpc>
              <a:buFont typeface="Wingdings" pitchFamily="2" charset="2"/>
              <a:buNone/>
            </a:pPr>
            <a:r>
              <a:rPr lang="en-US" altLang="zh-CN" sz="2000" b="1">
                <a:latin typeface="Courier New" pitchFamily="49" charset="0"/>
                <a:cs typeface="Courier New" pitchFamily="49" charset="0"/>
              </a:rPr>
              <a:t>	else</a:t>
            </a:r>
          </a:p>
          <a:p>
            <a:pPr>
              <a:lnSpc>
                <a:spcPct val="90000"/>
              </a:lnSpc>
              <a:buFont typeface="Wingdings" pitchFamily="2" charset="2"/>
              <a:buNone/>
            </a:pPr>
            <a:r>
              <a:rPr lang="en-US" altLang="zh-CN" sz="2000" b="1">
                <a:latin typeface="Courier New" pitchFamily="49" charset="0"/>
                <a:cs typeface="Courier New" pitchFamily="49" charset="0"/>
              </a:rPr>
              <a:t>		max = b;</a:t>
            </a:r>
          </a:p>
          <a:p>
            <a:pPr>
              <a:lnSpc>
                <a:spcPct val="90000"/>
              </a:lnSpc>
              <a:buFont typeface="Wingdings" pitchFamily="2" charset="2"/>
              <a:buNone/>
            </a:pPr>
            <a:r>
              <a:rPr lang="en-US" altLang="zh-CN" sz="2000" b="1">
                <a:latin typeface="Courier New" pitchFamily="49" charset="0"/>
                <a:cs typeface="Courier New" pitchFamily="49" charset="0"/>
              </a:rPr>
              <a:t>	if (c &gt; max) max = c;</a:t>
            </a:r>
          </a:p>
          <a:p>
            <a:pPr>
              <a:lnSpc>
                <a:spcPct val="90000"/>
              </a:lnSpc>
              <a:buFont typeface="Wingdings" pitchFamily="2" charset="2"/>
              <a:buNone/>
            </a:pPr>
            <a:r>
              <a:rPr lang="en-US" altLang="zh-CN" sz="2000" b="1">
                <a:latin typeface="Courier New" pitchFamily="49" charset="0"/>
                <a:cs typeface="Courier New" pitchFamily="49" charset="0"/>
              </a:rPr>
              <a:t>	cout &lt;&lt; "</a:t>
            </a:r>
            <a:r>
              <a:rPr lang="zh-CN" altLang="en-US" sz="2000" b="1">
                <a:latin typeface="宋体" charset="-122"/>
              </a:rPr>
              <a:t>最大者为：</a:t>
            </a:r>
            <a:r>
              <a:rPr lang="en-US" altLang="zh-CN" sz="2000" b="1">
                <a:latin typeface="Courier New" pitchFamily="49" charset="0"/>
                <a:cs typeface="Courier New" pitchFamily="49" charset="0"/>
              </a:rPr>
              <a:t>" &lt;&lt; max &lt;&lt; endl;</a:t>
            </a:r>
          </a:p>
          <a:p>
            <a:pPr>
              <a:lnSpc>
                <a:spcPct val="90000"/>
              </a:lnSpc>
              <a:buFont typeface="Wingdings" pitchFamily="2" charset="2"/>
              <a:buNone/>
            </a:pPr>
            <a:r>
              <a:rPr lang="en-US" altLang="zh-CN" sz="2000" b="1">
                <a:latin typeface="Courier New" pitchFamily="49" charset="0"/>
                <a:cs typeface="Courier New" pitchFamily="49" charset="0"/>
              </a:rPr>
              <a:t>	return 0;</a:t>
            </a:r>
          </a:p>
          <a:p>
            <a:pPr>
              <a:lnSpc>
                <a:spcPct val="90000"/>
              </a:lnSpc>
              <a:buFont typeface="Wingdings" pitchFamily="2" charset="2"/>
              <a:buNone/>
            </a:pPr>
            <a:r>
              <a:rPr lang="en-US" altLang="zh-CN" sz="200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68313" y="0"/>
            <a:ext cx="8229600" cy="1139825"/>
          </a:xfrm>
        </p:spPr>
        <p:txBody>
          <a:bodyPr/>
          <a:lstStyle/>
          <a:p>
            <a:r>
              <a:rPr lang="en-US" altLang="zh-CN"/>
              <a:t>if</a:t>
            </a:r>
            <a:r>
              <a:rPr lang="zh-CN" altLang="en-US"/>
              <a:t>语句的锯齿格式</a:t>
            </a:r>
          </a:p>
        </p:txBody>
      </p:sp>
      <p:sp>
        <p:nvSpPr>
          <p:cNvPr id="92163" name="Rectangle 3"/>
          <p:cNvSpPr>
            <a:spLocks noGrp="1" noChangeArrowheads="1"/>
          </p:cNvSpPr>
          <p:nvPr>
            <p:ph idx="1"/>
          </p:nvPr>
        </p:nvSpPr>
        <p:spPr>
          <a:xfrm>
            <a:off x="457200" y="1268413"/>
            <a:ext cx="8229600" cy="2305050"/>
          </a:xfrm>
        </p:spPr>
        <p:txBody>
          <a:bodyPr/>
          <a:lstStyle/>
          <a:p>
            <a:pPr algn="just">
              <a:lnSpc>
                <a:spcPct val="90000"/>
              </a:lnSpc>
              <a:spcBef>
                <a:spcPct val="45000"/>
              </a:spcBef>
            </a:pPr>
            <a:r>
              <a:rPr lang="zh-CN" altLang="en-US" sz="2400"/>
              <a:t>为了提高程序的易读性，在写</a:t>
            </a:r>
            <a:r>
              <a:rPr lang="en-US" altLang="zh-CN" sz="2400">
                <a:latin typeface="宋体" charset="-122"/>
                <a:cs typeface="Times New Roman" pitchFamily="18" charset="0"/>
              </a:rPr>
              <a:t>if</a:t>
            </a:r>
            <a:r>
              <a:rPr lang="zh-CN" altLang="en-US" sz="2400"/>
              <a:t>语句时，最好采用</a:t>
            </a:r>
            <a:r>
              <a:rPr lang="zh-CN" altLang="en-US" sz="2400">
                <a:latin typeface="Arial"/>
              </a:rPr>
              <a:t>“</a:t>
            </a:r>
            <a:r>
              <a:rPr lang="zh-CN" altLang="en-US" sz="2400"/>
              <a:t>锯齿</a:t>
            </a:r>
            <a:r>
              <a:rPr lang="zh-CN" altLang="en-US" sz="2400">
                <a:latin typeface="Arial"/>
              </a:rPr>
              <a:t>”</a:t>
            </a:r>
            <a:r>
              <a:rPr lang="zh-CN" altLang="en-US" sz="2400"/>
              <a:t>格式，即把成分语句往后缩进几列。</a:t>
            </a:r>
          </a:p>
          <a:p>
            <a:pPr algn="just">
              <a:lnSpc>
                <a:spcPct val="90000"/>
              </a:lnSpc>
              <a:spcBef>
                <a:spcPct val="45000"/>
              </a:spcBef>
            </a:pPr>
            <a:r>
              <a:rPr lang="zh-CN" altLang="en-US" sz="2400"/>
              <a:t>当</a:t>
            </a:r>
            <a:r>
              <a:rPr lang="en-US" altLang="zh-CN" sz="2400">
                <a:latin typeface="宋体" charset="-122"/>
                <a:cs typeface="Times New Roman" pitchFamily="18" charset="0"/>
              </a:rPr>
              <a:t>if</a:t>
            </a:r>
            <a:r>
              <a:rPr lang="zh-CN" altLang="en-US" sz="2400"/>
              <a:t>语句的成分语句也是</a:t>
            </a:r>
            <a:r>
              <a:rPr lang="en-US" altLang="zh-CN" sz="2400">
                <a:latin typeface="宋体" charset="-122"/>
                <a:cs typeface="Times New Roman" pitchFamily="18" charset="0"/>
              </a:rPr>
              <a:t>if</a:t>
            </a:r>
            <a:r>
              <a:rPr lang="zh-CN" altLang="en-US" sz="2400"/>
              <a:t>语句时，如果嵌套层次很深，</a:t>
            </a:r>
            <a:r>
              <a:rPr lang="zh-CN" altLang="en-US" sz="2400">
                <a:latin typeface="Arial"/>
              </a:rPr>
              <a:t>“</a:t>
            </a:r>
            <a:r>
              <a:rPr lang="zh-CN" altLang="en-US" sz="2400"/>
              <a:t>锯齿</a:t>
            </a:r>
            <a:r>
              <a:rPr lang="zh-CN" altLang="en-US" sz="2400">
                <a:latin typeface="Arial"/>
              </a:rPr>
              <a:t>”</a:t>
            </a:r>
            <a:r>
              <a:rPr lang="zh-CN" altLang="en-US" sz="2400"/>
              <a:t>格式将会使得程序正文严重偏向右边，从而带来对程序编辑、查看带来困难。为了减少文本的缩进量，可以把这样的</a:t>
            </a:r>
            <a:r>
              <a:rPr lang="en-US" altLang="zh-CN" sz="2400">
                <a:latin typeface="宋体" charset="-122"/>
                <a:cs typeface="Times New Roman" pitchFamily="18" charset="0"/>
              </a:rPr>
              <a:t>if</a:t>
            </a:r>
            <a:r>
              <a:rPr lang="zh-CN" altLang="en-US" sz="2400"/>
              <a:t>语句按下面的格式书写：</a:t>
            </a:r>
            <a:r>
              <a:rPr lang="zh-CN" altLang="en-US" sz="1600" b="1">
                <a:latin typeface="Courier New" pitchFamily="49" charset="0"/>
                <a:cs typeface="Courier New" pitchFamily="49" charset="0"/>
              </a:rPr>
              <a:t> </a:t>
            </a:r>
            <a:endParaRPr lang="zh-CN" altLang="en-US" sz="2000"/>
          </a:p>
        </p:txBody>
      </p:sp>
      <p:sp>
        <p:nvSpPr>
          <p:cNvPr id="196608" name="Text Box 0"/>
          <p:cNvSpPr txBox="1">
            <a:spLocks noChangeArrowheads="1"/>
          </p:cNvSpPr>
          <p:nvPr/>
        </p:nvSpPr>
        <p:spPr bwMode="auto">
          <a:xfrm>
            <a:off x="1244600" y="3789363"/>
            <a:ext cx="1527175"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zh-CN" sz="1600" b="1">
                <a:effectLst>
                  <a:outerShdw blurRad="38100" dist="38100" dir="2700000" algn="tl">
                    <a:srgbClr val="000000"/>
                  </a:outerShdw>
                </a:effectLst>
              </a:rPr>
              <a:t>if (...)</a:t>
            </a:r>
          </a:p>
          <a:p>
            <a:pPr>
              <a:buFontTx/>
              <a:buNone/>
            </a:pPr>
            <a:r>
              <a:rPr lang="en-US" altLang="zh-CN" sz="1600" b="1">
                <a:effectLst>
                  <a:outerShdw blurRad="38100" dist="38100" dir="2700000" algn="tl">
                    <a:srgbClr val="000000"/>
                  </a:outerShdw>
                </a:effectLst>
              </a:rPr>
              <a:t>    ...</a:t>
            </a:r>
          </a:p>
          <a:p>
            <a:pPr>
              <a:buFontTx/>
              <a:buNone/>
            </a:pPr>
            <a:r>
              <a:rPr lang="en-US" altLang="zh-CN" sz="1600" b="1">
                <a:effectLst>
                  <a:outerShdw blurRad="38100" dist="38100" dir="2700000" algn="tl">
                    <a:srgbClr val="000000"/>
                  </a:outerShdw>
                </a:effectLst>
              </a:rPr>
              <a:t>else if (...)</a:t>
            </a:r>
          </a:p>
          <a:p>
            <a:pPr>
              <a:buFontTx/>
              <a:buNone/>
            </a:pPr>
            <a:r>
              <a:rPr lang="en-US" altLang="zh-CN" sz="1600" b="1">
                <a:effectLst>
                  <a:outerShdw blurRad="38100" dist="38100" dir="2700000" algn="tl">
                    <a:srgbClr val="000000"/>
                  </a:outerShdw>
                </a:effectLst>
              </a:rPr>
              <a:t>    ...</a:t>
            </a:r>
          </a:p>
          <a:p>
            <a:pPr>
              <a:buFontTx/>
              <a:buNone/>
            </a:pPr>
            <a:r>
              <a:rPr lang="en-US" altLang="zh-CN" sz="1600" b="1">
                <a:effectLst>
                  <a:outerShdw blurRad="38100" dist="38100" dir="2700000" algn="tl">
                    <a:srgbClr val="000000"/>
                  </a:outerShdw>
                </a:effectLst>
              </a:rPr>
              <a:t>else if (...)</a:t>
            </a:r>
          </a:p>
          <a:p>
            <a:pPr>
              <a:buFontTx/>
              <a:buNone/>
            </a:pPr>
            <a:r>
              <a:rPr lang="en-US" altLang="zh-CN" sz="1600" b="1">
                <a:effectLst>
                  <a:outerShdw blurRad="38100" dist="38100" dir="2700000" algn="tl">
                    <a:srgbClr val="000000"/>
                  </a:outerShdw>
                </a:effectLst>
              </a:rPr>
              <a:t>    ...</a:t>
            </a:r>
          </a:p>
          <a:p>
            <a:pPr>
              <a:buFontTx/>
              <a:buNone/>
            </a:pPr>
            <a:r>
              <a:rPr lang="en-US" altLang="zh-CN" sz="1600" b="1">
                <a:effectLst>
                  <a:outerShdw blurRad="38100" dist="38100" dir="2700000" algn="tl">
                    <a:srgbClr val="000000"/>
                  </a:outerShdw>
                </a:effectLst>
              </a:rPr>
              <a:t>else if (...)</a:t>
            </a:r>
          </a:p>
          <a:p>
            <a:pPr>
              <a:buFontTx/>
              <a:buNone/>
            </a:pPr>
            <a:r>
              <a:rPr lang="en-US" altLang="zh-CN" sz="1600" b="1">
                <a:effectLst>
                  <a:outerShdw blurRad="38100" dist="38100" dir="2700000" algn="tl">
                    <a:srgbClr val="000000"/>
                  </a:outerShdw>
                </a:effectLst>
              </a:rPr>
              <a:t>    ...</a:t>
            </a:r>
          </a:p>
          <a:p>
            <a:pPr>
              <a:buFontTx/>
              <a:buNone/>
            </a:pPr>
            <a:r>
              <a:rPr lang="en-US" altLang="zh-CN" sz="1600" b="1">
                <a:effectLst>
                  <a:outerShdw blurRad="38100" dist="38100" dir="2700000" algn="tl">
                    <a:srgbClr val="000000"/>
                  </a:outerShdw>
                </a:effectLst>
              </a:rPr>
              <a:t>else</a:t>
            </a:r>
          </a:p>
          <a:p>
            <a:pPr>
              <a:buFontTx/>
              <a:buNone/>
            </a:pPr>
            <a:r>
              <a:rPr lang="en-US" altLang="zh-CN" sz="1600" b="1">
                <a:effectLst>
                  <a:outerShdw blurRad="38100" dist="38100" dir="2700000" algn="tl">
                    <a:srgbClr val="000000"/>
                  </a:outerShdw>
                </a:effectLst>
              </a:rPr>
              <a:t>    ...</a:t>
            </a:r>
            <a:endParaRPr lang="en-US" altLang="zh-CN" sz="1600">
              <a:effectLst>
                <a:outerShdw blurRad="38100" dist="38100" dir="2700000" algn="tl">
                  <a:srgbClr val="000000"/>
                </a:outerShdw>
              </a:effectLst>
            </a:endParaRPr>
          </a:p>
        </p:txBody>
      </p:sp>
      <p:sp>
        <p:nvSpPr>
          <p:cNvPr id="196609" name="Text Box 1"/>
          <p:cNvSpPr txBox="1">
            <a:spLocks noChangeArrowheads="1"/>
          </p:cNvSpPr>
          <p:nvPr/>
        </p:nvSpPr>
        <p:spPr bwMode="auto">
          <a:xfrm>
            <a:off x="5492750" y="3644900"/>
            <a:ext cx="1887538" cy="310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zh-CN" sz="1400" b="1">
                <a:effectLst>
                  <a:outerShdw blurRad="38100" dist="38100" dir="2700000" algn="tl">
                    <a:srgbClr val="000000"/>
                  </a:outerShdw>
                </a:effectLst>
              </a:rPr>
              <a:t>if (...)</a:t>
            </a:r>
          </a:p>
          <a:p>
            <a:pPr>
              <a:buFontTx/>
              <a:buNone/>
            </a:pPr>
            <a:r>
              <a:rPr lang="en-US" altLang="zh-CN" sz="1400" b="1">
                <a:effectLst>
                  <a:outerShdw blurRad="38100" dist="38100" dir="2700000" algn="tl">
                    <a:srgbClr val="000000"/>
                  </a:outerShdw>
                </a:effectLst>
              </a:rPr>
              <a:t>    ...</a:t>
            </a:r>
          </a:p>
          <a:p>
            <a:pPr>
              <a:buFontTx/>
              <a:buNone/>
            </a:pPr>
            <a:r>
              <a:rPr lang="en-US" altLang="zh-CN" sz="1400" b="1">
                <a:effectLst>
                  <a:outerShdw blurRad="38100" dist="38100" dir="2700000" algn="tl">
                    <a:srgbClr val="000000"/>
                  </a:outerShdw>
                </a:effectLst>
              </a:rPr>
              <a:t>else </a:t>
            </a:r>
          </a:p>
          <a:p>
            <a:pPr>
              <a:buFontTx/>
              <a:buNone/>
            </a:pPr>
            <a:r>
              <a:rPr lang="en-US" altLang="zh-CN" sz="1400" b="1">
                <a:effectLst>
                  <a:outerShdw blurRad="38100" dist="38100" dir="2700000" algn="tl">
                    <a:srgbClr val="000000"/>
                  </a:outerShdw>
                </a:effectLst>
              </a:rPr>
              <a:t>   if (...)</a:t>
            </a:r>
          </a:p>
          <a:p>
            <a:pPr>
              <a:buFontTx/>
              <a:buNone/>
            </a:pPr>
            <a:r>
              <a:rPr lang="en-US" altLang="zh-CN" sz="1400" b="1">
                <a:effectLst>
                  <a:outerShdw blurRad="38100" dist="38100" dir="2700000" algn="tl">
                    <a:srgbClr val="000000"/>
                  </a:outerShdw>
                </a:effectLst>
              </a:rPr>
              <a:t>      ...</a:t>
            </a:r>
          </a:p>
          <a:p>
            <a:pPr>
              <a:buFontTx/>
              <a:buNone/>
            </a:pPr>
            <a:r>
              <a:rPr lang="en-US" altLang="zh-CN" sz="1400" b="1">
                <a:effectLst>
                  <a:outerShdw blurRad="38100" dist="38100" dir="2700000" algn="tl">
                    <a:srgbClr val="000000"/>
                  </a:outerShdw>
                </a:effectLst>
              </a:rPr>
              <a:t>   else </a:t>
            </a:r>
          </a:p>
          <a:p>
            <a:pPr>
              <a:buFontTx/>
              <a:buNone/>
            </a:pPr>
            <a:r>
              <a:rPr lang="en-US" altLang="zh-CN" sz="1400" b="1">
                <a:effectLst>
                  <a:outerShdw blurRad="38100" dist="38100" dir="2700000" algn="tl">
                    <a:srgbClr val="000000"/>
                  </a:outerShdw>
                </a:effectLst>
              </a:rPr>
              <a:t>      if (...)</a:t>
            </a:r>
          </a:p>
          <a:p>
            <a:pPr>
              <a:buFontTx/>
              <a:buNone/>
            </a:pPr>
            <a:r>
              <a:rPr lang="en-US" altLang="zh-CN" sz="1400" b="1">
                <a:effectLst>
                  <a:outerShdw blurRad="38100" dist="38100" dir="2700000" algn="tl">
                    <a:srgbClr val="000000"/>
                  </a:outerShdw>
                </a:effectLst>
              </a:rPr>
              <a:t>         ...</a:t>
            </a:r>
          </a:p>
          <a:p>
            <a:pPr>
              <a:buFontTx/>
              <a:buNone/>
            </a:pPr>
            <a:r>
              <a:rPr lang="en-US" altLang="zh-CN" sz="1400" b="1">
                <a:effectLst>
                  <a:outerShdw blurRad="38100" dist="38100" dir="2700000" algn="tl">
                    <a:srgbClr val="000000"/>
                  </a:outerShdw>
                </a:effectLst>
              </a:rPr>
              <a:t>      else </a:t>
            </a:r>
          </a:p>
          <a:p>
            <a:pPr>
              <a:buFontTx/>
              <a:buNone/>
            </a:pPr>
            <a:r>
              <a:rPr lang="en-US" altLang="zh-CN" sz="1400" b="1">
                <a:effectLst>
                  <a:outerShdw blurRad="38100" dist="38100" dir="2700000" algn="tl">
                    <a:srgbClr val="000000"/>
                  </a:outerShdw>
                </a:effectLst>
              </a:rPr>
              <a:t>         if (...)</a:t>
            </a:r>
          </a:p>
          <a:p>
            <a:pPr>
              <a:buFontTx/>
              <a:buNone/>
            </a:pPr>
            <a:r>
              <a:rPr lang="en-US" altLang="zh-CN" sz="1400" b="1">
                <a:effectLst>
                  <a:outerShdw blurRad="38100" dist="38100" dir="2700000" algn="tl">
                    <a:srgbClr val="000000"/>
                  </a:outerShdw>
                </a:effectLst>
              </a:rPr>
              <a:t>            ...</a:t>
            </a:r>
          </a:p>
          <a:p>
            <a:pPr>
              <a:buFontTx/>
              <a:buNone/>
            </a:pPr>
            <a:r>
              <a:rPr lang="en-US" altLang="zh-CN" sz="1400" b="1">
                <a:effectLst>
                  <a:outerShdw blurRad="38100" dist="38100" dir="2700000" algn="tl">
                    <a:srgbClr val="000000"/>
                  </a:outerShdw>
                </a:effectLst>
              </a:rPr>
              <a:t>         else</a:t>
            </a:r>
          </a:p>
          <a:p>
            <a:pPr>
              <a:buFontTx/>
              <a:buNone/>
            </a:pPr>
            <a:r>
              <a:rPr lang="en-US" altLang="zh-CN" sz="1400" b="1">
                <a:effectLst>
                  <a:outerShdw blurRad="38100" dist="38100" dir="2700000" algn="tl">
                    <a:srgbClr val="000000"/>
                  </a:outerShdw>
                </a:effectLst>
              </a:rPr>
              <a:t>            ...</a:t>
            </a:r>
            <a:endParaRPr lang="en-US" altLang="zh-CN" sz="1400">
              <a:effectLst>
                <a:outerShdw blurRad="38100" dist="38100" dir="2700000" algn="tl">
                  <a:srgbClr val="000000"/>
                </a:outerShdw>
              </a:effectLst>
            </a:endParaRPr>
          </a:p>
        </p:txBody>
      </p:sp>
      <p:sp>
        <p:nvSpPr>
          <p:cNvPr id="196610" name="Text Box 2"/>
          <p:cNvSpPr txBox="1">
            <a:spLocks noChangeArrowheads="1"/>
          </p:cNvSpPr>
          <p:nvPr/>
        </p:nvSpPr>
        <p:spPr bwMode="auto">
          <a:xfrm>
            <a:off x="3543300" y="4730750"/>
            <a:ext cx="1200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zh-CN" altLang="en-US" sz="2000">
                <a:effectLst>
                  <a:outerShdw blurRad="38100" dist="38100" dir="2700000" algn="tl">
                    <a:srgbClr val="000000"/>
                  </a:outerShdw>
                </a:effectLst>
              </a:rPr>
              <a:t>等价于：</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115888"/>
            <a:ext cx="8534400" cy="609600"/>
          </a:xfrm>
        </p:spPr>
        <p:txBody>
          <a:bodyPr/>
          <a:lstStyle/>
          <a:p>
            <a:pPr algn="l"/>
            <a:r>
              <a:rPr lang="zh-CN" altLang="en-US" sz="2400">
                <a:latin typeface="宋体" charset="-122"/>
              </a:rPr>
              <a:t>例</a:t>
            </a:r>
            <a:r>
              <a:rPr lang="zh-CN" altLang="en-US" sz="2400"/>
              <a:t>子：</a:t>
            </a:r>
            <a:r>
              <a:rPr lang="zh-CN" altLang="en-US" sz="2400">
                <a:latin typeface="宋体" charset="-122"/>
              </a:rPr>
              <a:t>从键盘输入一个三角形的三条边，判断其为何种三角形</a:t>
            </a:r>
            <a:r>
              <a:rPr lang="zh-CN" altLang="en-US" sz="3600"/>
              <a:t> </a:t>
            </a:r>
          </a:p>
        </p:txBody>
      </p:sp>
      <p:sp>
        <p:nvSpPr>
          <p:cNvPr id="13315" name="Rectangle 3"/>
          <p:cNvSpPr>
            <a:spLocks noGrp="1" noChangeArrowheads="1"/>
          </p:cNvSpPr>
          <p:nvPr>
            <p:ph idx="1"/>
          </p:nvPr>
        </p:nvSpPr>
        <p:spPr>
          <a:xfrm>
            <a:off x="228600" y="914400"/>
            <a:ext cx="8915400" cy="5791200"/>
          </a:xfrm>
        </p:spPr>
        <p:txBody>
          <a:bodyPr/>
          <a:lstStyle/>
          <a:p>
            <a:pPr>
              <a:lnSpc>
                <a:spcPct val="90000"/>
              </a:lnSpc>
              <a:buFont typeface="Wingdings" pitchFamily="2" charset="2"/>
              <a:buNone/>
            </a:pPr>
            <a:r>
              <a:rPr lang="en-US" altLang="zh-CN" sz="1800" b="1">
                <a:latin typeface="Courier New" pitchFamily="49" charset="0"/>
                <a:cs typeface="Courier New" pitchFamily="49" charset="0"/>
              </a:rPr>
              <a:t>#include &lt;iostream&gt;</a:t>
            </a:r>
          </a:p>
          <a:p>
            <a:pPr>
              <a:lnSpc>
                <a:spcPct val="90000"/>
              </a:lnSpc>
              <a:buFont typeface="Wingdings" pitchFamily="2" charset="2"/>
              <a:buNone/>
            </a:pPr>
            <a:r>
              <a:rPr lang="en-US" altLang="zh-CN" sz="1800" b="1">
                <a:latin typeface="Courier New" pitchFamily="49" charset="0"/>
                <a:cs typeface="Courier New" pitchFamily="49" charset="0"/>
              </a:rPr>
              <a:t>using namespace std;</a:t>
            </a:r>
          </a:p>
          <a:p>
            <a:pPr>
              <a:lnSpc>
                <a:spcPct val="90000"/>
              </a:lnSpc>
              <a:buFont typeface="Wingdings" pitchFamily="2" charset="2"/>
              <a:buNone/>
            </a:pPr>
            <a:r>
              <a:rPr lang="en-US" altLang="zh-CN" sz="1800" b="1">
                <a:latin typeface="Courier New" pitchFamily="49" charset="0"/>
                <a:cs typeface="Courier New" pitchFamily="49" charset="0"/>
              </a:rPr>
              <a:t>int main()</a:t>
            </a:r>
          </a:p>
          <a:p>
            <a:pPr>
              <a:lnSpc>
                <a:spcPct val="90000"/>
              </a:lnSpc>
              <a:buFont typeface="Wingdings" pitchFamily="2" charset="2"/>
              <a:buNone/>
            </a:pPr>
            <a:r>
              <a:rPr lang="en-US" altLang="zh-CN" sz="1800" b="1">
                <a:latin typeface="Courier New" pitchFamily="49" charset="0"/>
                <a:cs typeface="Courier New" pitchFamily="49" charset="0"/>
              </a:rPr>
              <a:t>{	int a,b,c;</a:t>
            </a:r>
          </a:p>
          <a:p>
            <a:pPr>
              <a:lnSpc>
                <a:spcPct val="90000"/>
              </a:lnSpc>
              <a:buFont typeface="Wingdings" pitchFamily="2" charset="2"/>
              <a:buNone/>
            </a:pPr>
            <a:r>
              <a:rPr lang="en-US" altLang="zh-CN" sz="1800" b="1">
                <a:latin typeface="Courier New" pitchFamily="49" charset="0"/>
                <a:cs typeface="Courier New" pitchFamily="49" charset="0"/>
              </a:rPr>
              <a:t>	cin &gt;&gt; a &gt;&gt; b &gt;&gt; c;</a:t>
            </a:r>
          </a:p>
          <a:p>
            <a:pPr>
              <a:lnSpc>
                <a:spcPct val="90000"/>
              </a:lnSpc>
              <a:buFont typeface="Wingdings" pitchFamily="2" charset="2"/>
              <a:buNone/>
            </a:pPr>
            <a:r>
              <a:rPr lang="en-US" altLang="zh-CN" sz="1800" b="1">
                <a:latin typeface="Courier New" pitchFamily="49" charset="0"/>
                <a:cs typeface="Courier New" pitchFamily="49" charset="0"/>
              </a:rPr>
              <a:t>	if (a+b &lt;= c || b+c &lt;= a || c+a &lt;= b)</a:t>
            </a:r>
          </a:p>
          <a:p>
            <a:pPr>
              <a:lnSpc>
                <a:spcPct val="90000"/>
              </a:lnSpc>
              <a:buFont typeface="Wingdings" pitchFamily="2" charset="2"/>
              <a:buNone/>
            </a:pPr>
            <a:r>
              <a:rPr lang="en-US" altLang="zh-CN" sz="1800" b="1">
                <a:latin typeface="Courier New" pitchFamily="49" charset="0"/>
                <a:cs typeface="Courier New" pitchFamily="49" charset="0"/>
              </a:rPr>
              <a:t>		cout &lt;&lt; "</a:t>
            </a:r>
            <a:r>
              <a:rPr lang="zh-CN" altLang="en-US" sz="1800" b="1">
                <a:latin typeface="宋体" charset="-122"/>
              </a:rPr>
              <a:t>不是三角形</a:t>
            </a:r>
            <a:r>
              <a:rPr lang="en-US" altLang="zh-CN" sz="1800" b="1">
                <a:latin typeface="Courier New" pitchFamily="49" charset="0"/>
                <a:cs typeface="Courier New" pitchFamily="49" charset="0"/>
              </a:rPr>
              <a:t>";</a:t>
            </a:r>
          </a:p>
          <a:p>
            <a:pPr>
              <a:lnSpc>
                <a:spcPct val="90000"/>
              </a:lnSpc>
              <a:buFont typeface="Wingdings" pitchFamily="2" charset="2"/>
              <a:buNone/>
            </a:pPr>
            <a:r>
              <a:rPr lang="en-US" altLang="zh-CN" sz="1800" b="1">
                <a:latin typeface="Courier New" pitchFamily="49" charset="0"/>
                <a:cs typeface="Courier New" pitchFamily="49" charset="0"/>
              </a:rPr>
              <a:t>	else if (a == b &amp;&amp; b == c)</a:t>
            </a:r>
          </a:p>
          <a:p>
            <a:pPr>
              <a:lnSpc>
                <a:spcPct val="90000"/>
              </a:lnSpc>
              <a:buFont typeface="Wingdings" pitchFamily="2" charset="2"/>
              <a:buNone/>
            </a:pPr>
            <a:r>
              <a:rPr lang="en-US" altLang="zh-CN" sz="1800" b="1">
                <a:latin typeface="Courier New" pitchFamily="49" charset="0"/>
                <a:cs typeface="Courier New" pitchFamily="49" charset="0"/>
              </a:rPr>
              <a:t>		cout &lt;&lt; "</a:t>
            </a:r>
            <a:r>
              <a:rPr lang="zh-CN" altLang="en-US" sz="1800" b="1">
                <a:latin typeface="宋体" charset="-122"/>
              </a:rPr>
              <a:t>等边三角形</a:t>
            </a:r>
            <a:r>
              <a:rPr lang="en-US" altLang="zh-CN" sz="1800" b="1">
                <a:latin typeface="Courier New" pitchFamily="49" charset="0"/>
                <a:cs typeface="Courier New" pitchFamily="49" charset="0"/>
              </a:rPr>
              <a:t>";</a:t>
            </a:r>
          </a:p>
          <a:p>
            <a:pPr>
              <a:lnSpc>
                <a:spcPct val="90000"/>
              </a:lnSpc>
              <a:buFont typeface="Wingdings" pitchFamily="2" charset="2"/>
              <a:buNone/>
            </a:pPr>
            <a:r>
              <a:rPr lang="en-US" altLang="zh-CN" sz="1800" b="1">
                <a:latin typeface="Courier New" pitchFamily="49" charset="0"/>
                <a:cs typeface="Courier New" pitchFamily="49" charset="0"/>
              </a:rPr>
              <a:t>	else if (a == b || b == c || c == a)</a:t>
            </a:r>
          </a:p>
          <a:p>
            <a:pPr>
              <a:lnSpc>
                <a:spcPct val="90000"/>
              </a:lnSpc>
              <a:buFont typeface="Wingdings" pitchFamily="2" charset="2"/>
              <a:buNone/>
            </a:pPr>
            <a:r>
              <a:rPr lang="en-US" altLang="zh-CN" sz="1800" b="1">
                <a:latin typeface="Courier New" pitchFamily="49" charset="0"/>
                <a:cs typeface="Courier New" pitchFamily="49" charset="0"/>
              </a:rPr>
              <a:t>		cout &lt;&lt; "</a:t>
            </a:r>
            <a:r>
              <a:rPr lang="zh-CN" altLang="en-US" sz="1800" b="1">
                <a:latin typeface="宋体" charset="-122"/>
              </a:rPr>
              <a:t>等腰三角形</a:t>
            </a:r>
            <a:r>
              <a:rPr lang="en-US" altLang="zh-CN" sz="1800" b="1">
                <a:latin typeface="Courier New" pitchFamily="49" charset="0"/>
                <a:cs typeface="Courier New" pitchFamily="49" charset="0"/>
              </a:rPr>
              <a:t>";</a:t>
            </a:r>
          </a:p>
          <a:p>
            <a:pPr>
              <a:lnSpc>
                <a:spcPct val="90000"/>
              </a:lnSpc>
              <a:buFont typeface="Wingdings" pitchFamily="2" charset="2"/>
              <a:buNone/>
            </a:pPr>
            <a:r>
              <a:rPr lang="en-US" altLang="zh-CN" sz="1800" b="1">
                <a:latin typeface="Courier New" pitchFamily="49" charset="0"/>
                <a:cs typeface="Courier New" pitchFamily="49" charset="0"/>
              </a:rPr>
              <a:t>	else if (a*a+b*b == c*c || b*b+c*c == a*a || c*c+a*a == b*b)</a:t>
            </a:r>
          </a:p>
          <a:p>
            <a:pPr>
              <a:lnSpc>
                <a:spcPct val="90000"/>
              </a:lnSpc>
              <a:buFont typeface="Wingdings" pitchFamily="2" charset="2"/>
              <a:buNone/>
            </a:pPr>
            <a:r>
              <a:rPr lang="en-US" altLang="zh-CN" sz="1800" b="1">
                <a:latin typeface="Courier New" pitchFamily="49" charset="0"/>
                <a:cs typeface="Courier New" pitchFamily="49" charset="0"/>
              </a:rPr>
              <a:t>		cout &lt;&lt; "</a:t>
            </a:r>
            <a:r>
              <a:rPr lang="zh-CN" altLang="en-US" sz="1800" b="1">
                <a:latin typeface="宋体" charset="-122"/>
              </a:rPr>
              <a:t>直角三角形（非等腰）</a:t>
            </a:r>
            <a:r>
              <a:rPr lang="en-US" altLang="zh-CN" sz="1800" b="1">
                <a:latin typeface="Courier New" pitchFamily="49" charset="0"/>
                <a:cs typeface="Courier New" pitchFamily="49" charset="0"/>
              </a:rPr>
              <a:t>";</a:t>
            </a:r>
          </a:p>
          <a:p>
            <a:pPr>
              <a:lnSpc>
                <a:spcPct val="90000"/>
              </a:lnSpc>
              <a:buFont typeface="Wingdings" pitchFamily="2" charset="2"/>
              <a:buNone/>
            </a:pPr>
            <a:r>
              <a:rPr lang="en-US" altLang="zh-CN" sz="1800" b="1">
                <a:latin typeface="Courier New" pitchFamily="49" charset="0"/>
                <a:cs typeface="Courier New" pitchFamily="49" charset="0"/>
              </a:rPr>
              <a:t>	else</a:t>
            </a:r>
          </a:p>
          <a:p>
            <a:pPr>
              <a:lnSpc>
                <a:spcPct val="90000"/>
              </a:lnSpc>
              <a:buFont typeface="Wingdings" pitchFamily="2" charset="2"/>
              <a:buNone/>
            </a:pPr>
            <a:r>
              <a:rPr lang="en-US" altLang="zh-CN" sz="1800" b="1">
                <a:latin typeface="Courier New" pitchFamily="49" charset="0"/>
                <a:cs typeface="Courier New" pitchFamily="49" charset="0"/>
              </a:rPr>
              <a:t>		cout &lt;&lt; "</a:t>
            </a:r>
            <a:r>
              <a:rPr lang="zh-CN" altLang="en-US" sz="1800" b="1">
                <a:latin typeface="宋体" charset="-122"/>
              </a:rPr>
              <a:t>其它三角形</a:t>
            </a:r>
            <a:r>
              <a:rPr lang="en-US" altLang="zh-CN" sz="1800" b="1">
                <a:latin typeface="Courier New" pitchFamily="49" charset="0"/>
                <a:cs typeface="Courier New" pitchFamily="49" charset="0"/>
              </a:rPr>
              <a:t>";	</a:t>
            </a:r>
          </a:p>
          <a:p>
            <a:pPr>
              <a:lnSpc>
                <a:spcPct val="90000"/>
              </a:lnSpc>
              <a:buFont typeface="Wingdings" pitchFamily="2" charset="2"/>
              <a:buNone/>
            </a:pPr>
            <a:r>
              <a:rPr lang="en-US" altLang="zh-CN" sz="1800" b="1">
                <a:latin typeface="Courier New" pitchFamily="49" charset="0"/>
                <a:cs typeface="Courier New" pitchFamily="49" charset="0"/>
              </a:rPr>
              <a:t>	cout &lt;&lt; endl;</a:t>
            </a:r>
          </a:p>
          <a:p>
            <a:pPr>
              <a:lnSpc>
                <a:spcPct val="90000"/>
              </a:lnSpc>
              <a:buFont typeface="Wingdings" pitchFamily="2" charset="2"/>
              <a:buNone/>
            </a:pPr>
            <a:r>
              <a:rPr lang="en-US" altLang="zh-CN" sz="1800" b="1">
                <a:latin typeface="Courier New" pitchFamily="49" charset="0"/>
                <a:cs typeface="Courier New" pitchFamily="49" charset="0"/>
              </a:rPr>
              <a:t>	return 0;</a:t>
            </a:r>
          </a:p>
          <a:p>
            <a:pPr>
              <a:lnSpc>
                <a:spcPct val="90000"/>
              </a:lnSpc>
              <a:buFont typeface="Wingdings" pitchFamily="2" charset="2"/>
              <a:buNone/>
            </a:pPr>
            <a:r>
              <a:rPr lang="en-US" altLang="zh-CN" sz="1800" b="1">
                <a:latin typeface="Courier New" pitchFamily="49" charset="0"/>
                <a:cs typeface="Courier New" pitchFamily="49" charset="0"/>
              </a:rPr>
              <a:t>}</a:t>
            </a:r>
            <a:endParaRPr lang="en-US" altLang="zh-CN" sz="1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zh-CN" altLang="en-US"/>
              <a:t>避免不必要的测试</a:t>
            </a:r>
          </a:p>
        </p:txBody>
      </p:sp>
      <p:sp>
        <p:nvSpPr>
          <p:cNvPr id="190467" name="Rectangle 3"/>
          <p:cNvSpPr>
            <a:spLocks noGrp="1" noChangeArrowheads="1"/>
          </p:cNvSpPr>
          <p:nvPr>
            <p:ph idx="1"/>
          </p:nvPr>
        </p:nvSpPr>
        <p:spPr/>
        <p:txBody>
          <a:bodyPr/>
          <a:lstStyle/>
          <a:p>
            <a:pPr>
              <a:lnSpc>
                <a:spcPct val="80000"/>
              </a:lnSpc>
              <a:buFont typeface="Wingdings" pitchFamily="2" charset="2"/>
              <a:buNone/>
            </a:pPr>
            <a:r>
              <a:rPr lang="en-US" altLang="zh-CN" sz="2800"/>
              <a:t>if (score &gt;= 90)</a:t>
            </a:r>
          </a:p>
          <a:p>
            <a:pPr>
              <a:lnSpc>
                <a:spcPct val="80000"/>
              </a:lnSpc>
              <a:buFont typeface="Wingdings" pitchFamily="2" charset="2"/>
              <a:buNone/>
            </a:pPr>
            <a:r>
              <a:rPr lang="en-US" altLang="zh-CN" sz="2800"/>
              <a:t>	cout &lt;&lt; "</a:t>
            </a:r>
            <a:r>
              <a:rPr lang="zh-CN" altLang="en-US" sz="2800"/>
              <a:t>优</a:t>
            </a:r>
            <a:r>
              <a:rPr lang="en-US" altLang="zh-CN" sz="2800"/>
              <a:t>";</a:t>
            </a:r>
          </a:p>
          <a:p>
            <a:pPr>
              <a:lnSpc>
                <a:spcPct val="80000"/>
              </a:lnSpc>
              <a:buFont typeface="Wingdings" pitchFamily="2" charset="2"/>
              <a:buNone/>
            </a:pPr>
            <a:r>
              <a:rPr lang="en-US" altLang="zh-CN" sz="2800"/>
              <a:t>if (score &gt;= 80 &amp;&amp; score &lt; 90)</a:t>
            </a:r>
          </a:p>
          <a:p>
            <a:pPr>
              <a:lnSpc>
                <a:spcPct val="80000"/>
              </a:lnSpc>
              <a:buFont typeface="Wingdings" pitchFamily="2" charset="2"/>
              <a:buNone/>
            </a:pPr>
            <a:r>
              <a:rPr lang="en-US" altLang="zh-CN" sz="2800"/>
              <a:t>	cout &lt;&lt; "</a:t>
            </a:r>
            <a:r>
              <a:rPr lang="zh-CN" altLang="en-US" sz="2800"/>
              <a:t>良</a:t>
            </a:r>
            <a:r>
              <a:rPr lang="en-US" altLang="zh-CN" sz="2800"/>
              <a:t>";</a:t>
            </a:r>
          </a:p>
          <a:p>
            <a:pPr>
              <a:lnSpc>
                <a:spcPct val="80000"/>
              </a:lnSpc>
              <a:buFont typeface="Wingdings" pitchFamily="2" charset="2"/>
              <a:buNone/>
            </a:pPr>
            <a:r>
              <a:rPr lang="en-US" altLang="zh-CN" sz="2800"/>
              <a:t>if (score &gt;= 70 &amp;&amp; score &lt; 80)</a:t>
            </a:r>
          </a:p>
          <a:p>
            <a:pPr>
              <a:lnSpc>
                <a:spcPct val="80000"/>
              </a:lnSpc>
              <a:buFont typeface="Wingdings" pitchFamily="2" charset="2"/>
              <a:buNone/>
            </a:pPr>
            <a:r>
              <a:rPr lang="en-US" altLang="zh-CN" sz="2800"/>
              <a:t>	cout &lt;&lt; "</a:t>
            </a:r>
            <a:r>
              <a:rPr lang="zh-CN" altLang="en-US" sz="2800"/>
              <a:t>中</a:t>
            </a:r>
            <a:r>
              <a:rPr lang="en-US" altLang="zh-CN" sz="2800"/>
              <a:t>"; </a:t>
            </a:r>
          </a:p>
          <a:p>
            <a:pPr>
              <a:lnSpc>
                <a:spcPct val="80000"/>
              </a:lnSpc>
              <a:buFont typeface="Wingdings" pitchFamily="2" charset="2"/>
              <a:buNone/>
            </a:pPr>
            <a:r>
              <a:rPr lang="en-US" altLang="zh-CN" sz="2800"/>
              <a:t>if (score &gt;= 60 &amp;&amp; score &lt; 70)</a:t>
            </a:r>
          </a:p>
          <a:p>
            <a:pPr>
              <a:lnSpc>
                <a:spcPct val="80000"/>
              </a:lnSpc>
              <a:buFont typeface="Wingdings" pitchFamily="2" charset="2"/>
              <a:buNone/>
            </a:pPr>
            <a:r>
              <a:rPr lang="en-US" altLang="zh-CN" sz="2800"/>
              <a:t>	cout &lt;&lt; "</a:t>
            </a:r>
            <a:r>
              <a:rPr lang="zh-CN" altLang="en-US" sz="2800"/>
              <a:t>及格</a:t>
            </a:r>
            <a:r>
              <a:rPr lang="en-US" altLang="zh-CN" sz="2800"/>
              <a:t>"; </a:t>
            </a:r>
          </a:p>
          <a:p>
            <a:pPr>
              <a:lnSpc>
                <a:spcPct val="80000"/>
              </a:lnSpc>
              <a:buFont typeface="Wingdings" pitchFamily="2" charset="2"/>
              <a:buNone/>
            </a:pPr>
            <a:r>
              <a:rPr lang="en-US" altLang="zh-CN" sz="2800"/>
              <a:t>if (score &lt; 60)</a:t>
            </a:r>
          </a:p>
          <a:p>
            <a:pPr>
              <a:lnSpc>
                <a:spcPct val="80000"/>
              </a:lnSpc>
              <a:buFont typeface="Wingdings" pitchFamily="2" charset="2"/>
              <a:buNone/>
            </a:pPr>
            <a:r>
              <a:rPr lang="en-US" altLang="zh-CN" sz="2800"/>
              <a:t>	cout &lt;&lt; "</a:t>
            </a:r>
            <a:r>
              <a:rPr lang="zh-CN" altLang="en-US" sz="2800"/>
              <a:t>不及格</a:t>
            </a:r>
            <a:r>
              <a:rPr lang="en-US" altLang="zh-CN" sz="280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15888"/>
            <a:ext cx="7772400" cy="998537"/>
          </a:xfrm>
        </p:spPr>
        <p:txBody>
          <a:bodyPr/>
          <a:lstStyle/>
          <a:p>
            <a:pPr algn="l"/>
            <a:r>
              <a:rPr lang="en-US" altLang="zh-CN"/>
              <a:t>if </a:t>
            </a:r>
            <a:r>
              <a:rPr lang="zh-CN" altLang="en-US"/>
              <a:t>语句的歧义问题</a:t>
            </a:r>
          </a:p>
        </p:txBody>
      </p:sp>
      <p:sp>
        <p:nvSpPr>
          <p:cNvPr id="14339" name="Rectangle 3"/>
          <p:cNvSpPr>
            <a:spLocks noGrp="1" noChangeArrowheads="1"/>
          </p:cNvSpPr>
          <p:nvPr>
            <p:ph idx="1"/>
          </p:nvPr>
        </p:nvSpPr>
        <p:spPr>
          <a:xfrm>
            <a:off x="125413" y="1412875"/>
            <a:ext cx="8839200" cy="5184775"/>
          </a:xfrm>
        </p:spPr>
        <p:txBody>
          <a:bodyPr/>
          <a:lstStyle/>
          <a:p>
            <a:pPr marL="360363" indent="-360363">
              <a:lnSpc>
                <a:spcPct val="90000"/>
              </a:lnSpc>
            </a:pPr>
            <a:r>
              <a:rPr lang="zh-CN" altLang="en-US" sz="2800"/>
              <a:t>下面的</a:t>
            </a:r>
            <a:r>
              <a:rPr lang="en-US" altLang="zh-CN" sz="2800"/>
              <a:t>if</a:t>
            </a:r>
            <a:r>
              <a:rPr lang="zh-CN" altLang="en-US" sz="2800"/>
              <a:t>语句的含义是什么？</a:t>
            </a:r>
          </a:p>
          <a:p>
            <a:pPr marL="360363" indent="-360363">
              <a:lnSpc>
                <a:spcPct val="90000"/>
              </a:lnSpc>
              <a:buFont typeface="Wingdings" pitchFamily="2" charset="2"/>
              <a:buNone/>
            </a:pPr>
            <a:r>
              <a:rPr lang="zh-CN" altLang="en-US" sz="2400"/>
              <a:t>	</a:t>
            </a:r>
            <a:r>
              <a:rPr lang="en-US" altLang="zh-CN" sz="2400"/>
              <a:t>if (&lt;</a:t>
            </a:r>
            <a:r>
              <a:rPr lang="zh-CN" altLang="en-US" sz="2400">
                <a:latin typeface="宋体" charset="-122"/>
              </a:rPr>
              <a:t>表达式</a:t>
            </a:r>
            <a:r>
              <a:rPr lang="en-US" altLang="zh-CN" sz="2400"/>
              <a:t>1&gt;) if (&lt;</a:t>
            </a:r>
            <a:r>
              <a:rPr lang="zh-CN" altLang="en-US" sz="2400">
                <a:latin typeface="宋体" charset="-122"/>
              </a:rPr>
              <a:t>表达式</a:t>
            </a:r>
            <a:r>
              <a:rPr lang="en-US" altLang="zh-CN" sz="2400"/>
              <a:t>2&gt;) &lt;</a:t>
            </a:r>
            <a:r>
              <a:rPr lang="zh-CN" altLang="en-US" sz="2400">
                <a:latin typeface="宋体" charset="-122"/>
              </a:rPr>
              <a:t>语句</a:t>
            </a:r>
            <a:r>
              <a:rPr lang="en-US" altLang="zh-CN" sz="2400"/>
              <a:t>1&gt; else &lt;</a:t>
            </a:r>
            <a:r>
              <a:rPr lang="zh-CN" altLang="en-US" sz="2400">
                <a:latin typeface="宋体" charset="-122"/>
              </a:rPr>
              <a:t>语句</a:t>
            </a:r>
            <a:r>
              <a:rPr lang="en-US" altLang="zh-CN" sz="2400"/>
              <a:t>2&gt;</a:t>
            </a:r>
          </a:p>
          <a:p>
            <a:pPr marL="360363" indent="-360363">
              <a:lnSpc>
                <a:spcPct val="90000"/>
              </a:lnSpc>
              <a:buFont typeface="Wingdings" pitchFamily="2" charset="2"/>
              <a:buNone/>
            </a:pPr>
            <a:endParaRPr lang="en-US" altLang="zh-CN" sz="2400"/>
          </a:p>
          <a:p>
            <a:pPr marL="984250" lvl="1" indent="-361950">
              <a:lnSpc>
                <a:spcPct val="90000"/>
              </a:lnSpc>
              <a:buFontTx/>
              <a:buAutoNum type="arabicPeriod"/>
            </a:pPr>
            <a:r>
              <a:rPr lang="en-US" altLang="zh-CN" sz="2000"/>
              <a:t>if (&lt;</a:t>
            </a:r>
            <a:r>
              <a:rPr lang="zh-CN" altLang="en-US" sz="2000"/>
              <a:t>表达式</a:t>
            </a:r>
            <a:r>
              <a:rPr lang="en-US" altLang="zh-CN" sz="2000"/>
              <a:t>1&gt;) </a:t>
            </a:r>
            <a:r>
              <a:rPr lang="en-US" altLang="zh-CN" sz="2000" u="sng"/>
              <a:t>if (&lt;</a:t>
            </a:r>
            <a:r>
              <a:rPr lang="zh-CN" altLang="en-US" sz="2000" u="sng"/>
              <a:t>表达式</a:t>
            </a:r>
            <a:r>
              <a:rPr lang="en-US" altLang="zh-CN" sz="2000" u="sng"/>
              <a:t>2&gt;) &lt;</a:t>
            </a:r>
            <a:r>
              <a:rPr lang="zh-CN" altLang="en-US" sz="2000" u="sng"/>
              <a:t>语句</a:t>
            </a:r>
            <a:r>
              <a:rPr lang="en-US" altLang="zh-CN" sz="2000" u="sng"/>
              <a:t>1&gt; else &lt;</a:t>
            </a:r>
            <a:r>
              <a:rPr lang="zh-CN" altLang="en-US" sz="2000" u="sng"/>
              <a:t>语句</a:t>
            </a:r>
            <a:r>
              <a:rPr lang="en-US" altLang="zh-CN" sz="2000" u="sng"/>
              <a:t>2&gt;</a:t>
            </a:r>
          </a:p>
          <a:p>
            <a:pPr marL="984250" lvl="1" indent="-361950">
              <a:lnSpc>
                <a:spcPct val="90000"/>
              </a:lnSpc>
              <a:buFontTx/>
              <a:buAutoNum type="arabicPeriod"/>
            </a:pPr>
            <a:r>
              <a:rPr lang="en-US" altLang="zh-CN" sz="2000"/>
              <a:t>if (&lt;</a:t>
            </a:r>
            <a:r>
              <a:rPr lang="zh-CN" altLang="en-US" sz="2000"/>
              <a:t>表达式</a:t>
            </a:r>
            <a:r>
              <a:rPr lang="en-US" altLang="zh-CN" sz="2000"/>
              <a:t>1&gt;) </a:t>
            </a:r>
            <a:r>
              <a:rPr lang="en-US" altLang="zh-CN" sz="2000" u="sng"/>
              <a:t>if (&lt;</a:t>
            </a:r>
            <a:r>
              <a:rPr lang="zh-CN" altLang="en-US" sz="2000" u="sng"/>
              <a:t>表达式</a:t>
            </a:r>
            <a:r>
              <a:rPr lang="en-US" altLang="zh-CN" sz="2000" u="sng"/>
              <a:t>2&gt;) &lt;</a:t>
            </a:r>
            <a:r>
              <a:rPr lang="zh-CN" altLang="en-US" sz="2000" u="sng"/>
              <a:t>语句</a:t>
            </a:r>
            <a:r>
              <a:rPr lang="en-US" altLang="zh-CN" sz="2000" u="sng"/>
              <a:t>1&gt;</a:t>
            </a:r>
            <a:r>
              <a:rPr lang="en-US" altLang="zh-CN" sz="2000"/>
              <a:t> </a:t>
            </a:r>
            <a:r>
              <a:rPr lang="en-US" altLang="zh-CN" sz="2000">
                <a:effectLst/>
              </a:rPr>
              <a:t>else &lt;</a:t>
            </a:r>
            <a:r>
              <a:rPr lang="zh-CN" altLang="en-US" sz="2000">
                <a:effectLst/>
              </a:rPr>
              <a:t>语句</a:t>
            </a:r>
            <a:r>
              <a:rPr lang="en-US" altLang="zh-CN" sz="2000">
                <a:effectLst/>
              </a:rPr>
              <a:t>2&gt;</a:t>
            </a:r>
          </a:p>
          <a:p>
            <a:pPr marL="984250" lvl="1" indent="-361950">
              <a:lnSpc>
                <a:spcPct val="90000"/>
              </a:lnSpc>
              <a:buFontTx/>
              <a:buAutoNum type="arabicPeriod"/>
            </a:pPr>
            <a:endParaRPr lang="en-US" altLang="zh-CN">
              <a:effectLst/>
            </a:endParaRPr>
          </a:p>
          <a:p>
            <a:pPr marL="360363" indent="-360363">
              <a:lnSpc>
                <a:spcPct val="90000"/>
              </a:lnSpc>
            </a:pPr>
            <a:r>
              <a:rPr lang="en-US" altLang="zh-CN" sz="2800"/>
              <a:t>C++</a:t>
            </a:r>
            <a:r>
              <a:rPr lang="zh-CN" altLang="en-US" sz="2800"/>
              <a:t>规定：</a:t>
            </a:r>
            <a:r>
              <a:rPr lang="en-US" altLang="zh-CN" sz="2800"/>
              <a:t>else</a:t>
            </a:r>
            <a:r>
              <a:rPr lang="zh-CN" altLang="en-US" sz="2800"/>
              <a:t>子句与它前面最近的、没有</a:t>
            </a:r>
            <a:r>
              <a:rPr lang="en-US" altLang="zh-CN" sz="2800"/>
              <a:t>else</a:t>
            </a:r>
            <a:r>
              <a:rPr lang="zh-CN" altLang="en-US" sz="2800"/>
              <a:t>子句的</a:t>
            </a:r>
            <a:r>
              <a:rPr lang="en-US" altLang="zh-CN" sz="2800"/>
              <a:t>if</a:t>
            </a:r>
            <a:r>
              <a:rPr lang="zh-CN" altLang="en-US" sz="2800"/>
              <a:t>配对。因此，上面的</a:t>
            </a:r>
            <a:r>
              <a:rPr lang="en-US" altLang="zh-CN" sz="2800"/>
              <a:t>if</a:t>
            </a:r>
            <a:r>
              <a:rPr lang="zh-CN" altLang="en-US" sz="2800"/>
              <a:t>语句解释为： </a:t>
            </a:r>
          </a:p>
          <a:p>
            <a:pPr marL="984250" lvl="1" indent="-361950">
              <a:lnSpc>
                <a:spcPct val="90000"/>
              </a:lnSpc>
            </a:pPr>
            <a:r>
              <a:rPr lang="en-US" altLang="zh-CN" sz="2000"/>
              <a:t>if (&lt;</a:t>
            </a:r>
            <a:r>
              <a:rPr lang="zh-CN" altLang="en-US" sz="2000"/>
              <a:t>表达式</a:t>
            </a:r>
            <a:r>
              <a:rPr lang="en-US" altLang="zh-CN" sz="2000"/>
              <a:t>1&gt;) </a:t>
            </a:r>
            <a:r>
              <a:rPr lang="en-US" altLang="zh-CN" sz="2000" u="sng"/>
              <a:t>if (&lt;</a:t>
            </a:r>
            <a:r>
              <a:rPr lang="zh-CN" altLang="en-US" sz="2000" u="sng"/>
              <a:t>表达式</a:t>
            </a:r>
            <a:r>
              <a:rPr lang="en-US" altLang="zh-CN" sz="2000" u="sng"/>
              <a:t>2&gt;) &lt;</a:t>
            </a:r>
            <a:r>
              <a:rPr lang="zh-CN" altLang="en-US" sz="2000" u="sng"/>
              <a:t>语句</a:t>
            </a:r>
            <a:r>
              <a:rPr lang="en-US" altLang="zh-CN" sz="2000" u="sng"/>
              <a:t>1&gt; else &lt;</a:t>
            </a:r>
            <a:r>
              <a:rPr lang="zh-CN" altLang="en-US" sz="2000" u="sng"/>
              <a:t>语句</a:t>
            </a:r>
            <a:r>
              <a:rPr lang="en-US" altLang="zh-CN" sz="2000" u="sng"/>
              <a:t>2&gt;</a:t>
            </a:r>
            <a:r>
              <a:rPr lang="en-US" altLang="zh-CN" sz="2000"/>
              <a:t> </a:t>
            </a:r>
          </a:p>
          <a:p>
            <a:pPr marL="984250" lvl="1" indent="-361950">
              <a:lnSpc>
                <a:spcPct val="90000"/>
              </a:lnSpc>
              <a:buFontTx/>
              <a:buNone/>
            </a:pPr>
            <a:endParaRPr lang="en-US" altLang="zh-CN" sz="2000"/>
          </a:p>
          <a:p>
            <a:pPr marL="360363" indent="-360363">
              <a:lnSpc>
                <a:spcPct val="90000"/>
              </a:lnSpc>
            </a:pPr>
            <a:r>
              <a:rPr lang="zh-CN" altLang="en-US" sz="2800"/>
              <a:t>若要按</a:t>
            </a:r>
            <a:r>
              <a:rPr lang="en-US" altLang="zh-CN" sz="2800"/>
              <a:t>2</a:t>
            </a:r>
            <a:r>
              <a:rPr lang="zh-CN" altLang="en-US" sz="2800"/>
              <a:t>来解释，则需要加上花括号（复合语句）：</a:t>
            </a:r>
          </a:p>
          <a:p>
            <a:pPr marL="984250" lvl="1" indent="-361950">
              <a:lnSpc>
                <a:spcPct val="90000"/>
              </a:lnSpc>
            </a:pPr>
            <a:r>
              <a:rPr lang="en-US" altLang="zh-CN" sz="2000"/>
              <a:t>if (&lt;</a:t>
            </a:r>
            <a:r>
              <a:rPr lang="zh-CN" altLang="en-US" sz="2000"/>
              <a:t>表达式</a:t>
            </a:r>
            <a:r>
              <a:rPr lang="en-US" altLang="zh-CN" sz="2000"/>
              <a:t>1&gt;) { if (&lt;</a:t>
            </a:r>
            <a:r>
              <a:rPr lang="zh-CN" altLang="en-US" sz="2000"/>
              <a:t>表达式</a:t>
            </a:r>
            <a:r>
              <a:rPr lang="en-US" altLang="zh-CN" sz="2000"/>
              <a:t>2&gt;) &lt;</a:t>
            </a:r>
            <a:r>
              <a:rPr lang="zh-CN" altLang="en-US" sz="2000"/>
              <a:t>语句</a:t>
            </a:r>
            <a:r>
              <a:rPr lang="en-US" altLang="zh-CN" sz="2000"/>
              <a:t>1&gt; } else &lt;</a:t>
            </a:r>
            <a:r>
              <a:rPr lang="zh-CN" altLang="en-US" sz="2000"/>
              <a:t>语句</a:t>
            </a:r>
            <a:r>
              <a:rPr lang="en-US" altLang="zh-CN" sz="2000"/>
              <a:t>2&gt;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381000"/>
            <a:ext cx="7772400" cy="1143000"/>
          </a:xfrm>
        </p:spPr>
        <p:txBody>
          <a:bodyPr/>
          <a:lstStyle/>
          <a:p>
            <a:r>
              <a:rPr lang="zh-CN" altLang="en-US"/>
              <a:t>本章内容</a:t>
            </a:r>
          </a:p>
        </p:txBody>
      </p:sp>
      <p:sp>
        <p:nvSpPr>
          <p:cNvPr id="4099" name="Rectangle 3"/>
          <p:cNvSpPr>
            <a:spLocks noGrp="1" noChangeArrowheads="1"/>
          </p:cNvSpPr>
          <p:nvPr>
            <p:ph idx="1"/>
          </p:nvPr>
        </p:nvSpPr>
        <p:spPr>
          <a:xfrm>
            <a:off x="685800" y="1600200"/>
            <a:ext cx="7772400" cy="4114800"/>
          </a:xfrm>
        </p:spPr>
        <p:txBody>
          <a:bodyPr/>
          <a:lstStyle/>
          <a:p>
            <a:r>
              <a:rPr lang="zh-CN" altLang="en-US"/>
              <a:t>流程控制概述</a:t>
            </a:r>
          </a:p>
          <a:p>
            <a:r>
              <a:rPr lang="zh-CN" altLang="en-US"/>
              <a:t>顺序控制</a:t>
            </a:r>
          </a:p>
          <a:p>
            <a:r>
              <a:rPr lang="zh-CN" altLang="en-US"/>
              <a:t>选择控制</a:t>
            </a:r>
          </a:p>
          <a:p>
            <a:r>
              <a:rPr lang="zh-CN" altLang="en-US"/>
              <a:t>循环控制</a:t>
            </a:r>
          </a:p>
          <a:p>
            <a:r>
              <a:rPr lang="zh-CN" altLang="en-US"/>
              <a:t>无条件转移控制</a:t>
            </a:r>
          </a:p>
          <a:p>
            <a:r>
              <a:rPr lang="zh-CN" altLang="en-US"/>
              <a:t>程序设计风格</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zh-CN" altLang="en-US"/>
              <a:t>下面程序的结果是什么？</a:t>
            </a:r>
          </a:p>
        </p:txBody>
      </p:sp>
      <p:sp>
        <p:nvSpPr>
          <p:cNvPr id="223235" name="Rectangle 3"/>
          <p:cNvSpPr>
            <a:spLocks noGrp="1" noChangeArrowheads="1"/>
          </p:cNvSpPr>
          <p:nvPr>
            <p:ph idx="1"/>
          </p:nvPr>
        </p:nvSpPr>
        <p:spPr/>
        <p:txBody>
          <a:bodyPr/>
          <a:lstStyle/>
          <a:p>
            <a:pPr>
              <a:buFont typeface="Wingdings" pitchFamily="2" charset="2"/>
              <a:buNone/>
            </a:pPr>
            <a:r>
              <a:rPr lang="en-US" altLang="zh-CN"/>
              <a:t>double average;</a:t>
            </a:r>
          </a:p>
          <a:p>
            <a:pPr>
              <a:buFont typeface="Wingdings" pitchFamily="2" charset="2"/>
              <a:buNone/>
            </a:pPr>
            <a:r>
              <a:rPr lang="en-US" altLang="zh-CN"/>
              <a:t>average = 100.0;</a:t>
            </a:r>
          </a:p>
          <a:p>
            <a:pPr>
              <a:buFont typeface="Wingdings" pitchFamily="2" charset="2"/>
              <a:buNone/>
            </a:pPr>
            <a:r>
              <a:rPr lang="en-US" altLang="zh-CN"/>
              <a:t>if  ( average &gt;= 60.0 )</a:t>
            </a:r>
          </a:p>
          <a:p>
            <a:pPr>
              <a:buFont typeface="Wingdings" pitchFamily="2" charset="2"/>
              <a:buNone/>
            </a:pPr>
            <a:r>
              <a:rPr lang="en-US" altLang="zh-CN"/>
              <a:t>	if ( average &lt; 70.0 )</a:t>
            </a:r>
          </a:p>
          <a:p>
            <a:pPr>
              <a:buFont typeface="Wingdings" pitchFamily="2" charset="2"/>
              <a:buNone/>
            </a:pPr>
            <a:r>
              <a:rPr lang="en-US" altLang="zh-CN"/>
              <a:t>		cout &lt;&lt; </a:t>
            </a:r>
            <a:r>
              <a:rPr lang="en-GB" altLang="zh-CN">
                <a:latin typeface="Arial"/>
              </a:rPr>
              <a:t>“</a:t>
            </a:r>
            <a:r>
              <a:rPr lang="en-US" altLang="zh-CN"/>
              <a:t>Marginal PASS</a:t>
            </a:r>
            <a:r>
              <a:rPr lang="en-GB" altLang="zh-CN">
                <a:latin typeface="Arial"/>
              </a:rPr>
              <a:t>”</a:t>
            </a:r>
            <a:r>
              <a:rPr lang="en-US" altLang="zh-CN"/>
              <a:t>;</a:t>
            </a:r>
          </a:p>
          <a:p>
            <a:pPr>
              <a:buFont typeface="Wingdings" pitchFamily="2" charset="2"/>
              <a:buNone/>
            </a:pPr>
            <a:r>
              <a:rPr lang="en-US" altLang="zh-CN"/>
              <a:t>else</a:t>
            </a:r>
          </a:p>
          <a:p>
            <a:pPr>
              <a:buFont typeface="Wingdings" pitchFamily="2" charset="2"/>
              <a:buNone/>
            </a:pPr>
            <a:r>
              <a:rPr lang="en-US" altLang="zh-CN"/>
              <a:t>	cout &lt;&lt; </a:t>
            </a:r>
            <a:r>
              <a:rPr lang="en-GB" altLang="zh-CN">
                <a:latin typeface="Arial"/>
              </a:rPr>
              <a:t>“</a:t>
            </a:r>
            <a:r>
              <a:rPr lang="en-US" altLang="zh-CN"/>
              <a:t>FAIL</a:t>
            </a:r>
            <a:r>
              <a:rPr lang="en-GB" altLang="zh-CN">
                <a:latin typeface="Arial"/>
              </a:rPr>
              <a:t>”</a:t>
            </a:r>
            <a:r>
              <a:rPr lang="en-US" altLang="zh-CN"/>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27088" y="115888"/>
            <a:ext cx="7489825" cy="1139825"/>
          </a:xfrm>
        </p:spPr>
        <p:txBody>
          <a:bodyPr/>
          <a:lstStyle/>
          <a:p>
            <a:r>
              <a:rPr lang="en-US" altLang="zh-CN"/>
              <a:t>switch </a:t>
            </a:r>
            <a:r>
              <a:rPr lang="zh-CN" altLang="en-US"/>
              <a:t>语句</a:t>
            </a:r>
          </a:p>
        </p:txBody>
      </p:sp>
      <p:sp>
        <p:nvSpPr>
          <p:cNvPr id="17411" name="Rectangle 3"/>
          <p:cNvSpPr>
            <a:spLocks noGrp="1" noChangeArrowheads="1"/>
          </p:cNvSpPr>
          <p:nvPr>
            <p:ph idx="1"/>
          </p:nvPr>
        </p:nvSpPr>
        <p:spPr>
          <a:xfrm>
            <a:off x="250825" y="1371600"/>
            <a:ext cx="8713788" cy="4724400"/>
          </a:xfrm>
        </p:spPr>
        <p:txBody>
          <a:bodyPr/>
          <a:lstStyle/>
          <a:p>
            <a:r>
              <a:rPr lang="zh-CN" altLang="en-US"/>
              <a:t>程序中有时需要从两个（组）以上的语句中选择一个（组）来执行。</a:t>
            </a:r>
          </a:p>
          <a:p>
            <a:r>
              <a:rPr lang="en-US" altLang="zh-CN"/>
              <a:t>C++</a:t>
            </a:r>
            <a:r>
              <a:rPr lang="zh-CN" altLang="en-US"/>
              <a:t>提供了一条多路选择语句：</a:t>
            </a:r>
            <a:r>
              <a:rPr lang="en-US" altLang="zh-CN"/>
              <a:t>switch</a:t>
            </a:r>
            <a:r>
              <a:rPr lang="zh-CN" altLang="en-US"/>
              <a:t>语句（又称开关语句），</a:t>
            </a:r>
          </a:p>
          <a:p>
            <a:pPr lvl="1"/>
            <a:r>
              <a:rPr lang="zh-CN" altLang="en-US"/>
              <a:t>它能根据某个表达式的值在多组语句中选择一组语句来执行。  </a:t>
            </a:r>
          </a:p>
          <a:p>
            <a:pPr lvl="1"/>
            <a:r>
              <a:rPr lang="zh-CN" altLang="en-US"/>
              <a:t>每一组语句的最后一个语句往往是</a:t>
            </a:r>
            <a:r>
              <a:rPr lang="en-US" altLang="zh-CN"/>
              <a:t>break</a:t>
            </a:r>
            <a:r>
              <a:rPr lang="zh-CN" altLang="en-US"/>
              <a:t>语句。</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76200"/>
            <a:ext cx="7772400" cy="1143000"/>
          </a:xfrm>
        </p:spPr>
        <p:txBody>
          <a:bodyPr/>
          <a:lstStyle/>
          <a:p>
            <a:r>
              <a:rPr lang="en-US" altLang="zh-CN"/>
              <a:t>switch</a:t>
            </a:r>
            <a:r>
              <a:rPr lang="zh-CN" altLang="en-US"/>
              <a:t>语句的格式 </a:t>
            </a:r>
          </a:p>
        </p:txBody>
      </p:sp>
      <p:sp>
        <p:nvSpPr>
          <p:cNvPr id="18435" name="Rectangle 3"/>
          <p:cNvSpPr>
            <a:spLocks noGrp="1" noChangeArrowheads="1"/>
          </p:cNvSpPr>
          <p:nvPr>
            <p:ph idx="1"/>
          </p:nvPr>
        </p:nvSpPr>
        <p:spPr>
          <a:xfrm>
            <a:off x="395288" y="1628775"/>
            <a:ext cx="8353425" cy="4772025"/>
          </a:xfrm>
        </p:spPr>
        <p:txBody>
          <a:bodyPr/>
          <a:lstStyle/>
          <a:p>
            <a:pPr>
              <a:buFont typeface="Wingdings" pitchFamily="2" charset="2"/>
              <a:buNone/>
            </a:pPr>
            <a:r>
              <a:rPr lang="en-US" altLang="zh-CN"/>
              <a:t>switch (&lt;</a:t>
            </a:r>
            <a:r>
              <a:rPr lang="zh-CN" altLang="en-US"/>
              <a:t>整型表达式</a:t>
            </a:r>
            <a:r>
              <a:rPr lang="en-US" altLang="zh-CN"/>
              <a:t>&gt;)</a:t>
            </a:r>
          </a:p>
          <a:p>
            <a:pPr>
              <a:buFont typeface="Wingdings" pitchFamily="2" charset="2"/>
              <a:buNone/>
            </a:pPr>
            <a:r>
              <a:rPr lang="en-US" altLang="zh-CN"/>
              <a:t>{	case &lt;</a:t>
            </a:r>
            <a:r>
              <a:rPr lang="zh-CN" altLang="en-US"/>
              <a:t>整型常量表达式</a:t>
            </a:r>
            <a:r>
              <a:rPr lang="en-US" altLang="zh-CN"/>
              <a:t>1&gt;: &lt;</a:t>
            </a:r>
            <a:r>
              <a:rPr lang="zh-CN" altLang="en-US"/>
              <a:t>语句序列</a:t>
            </a:r>
            <a:r>
              <a:rPr lang="en-US" altLang="zh-CN"/>
              <a:t>1&gt;</a:t>
            </a:r>
          </a:p>
          <a:p>
            <a:pPr>
              <a:buFont typeface="Wingdings" pitchFamily="2" charset="2"/>
              <a:buNone/>
            </a:pPr>
            <a:r>
              <a:rPr lang="en-US" altLang="zh-CN"/>
              <a:t>	case &lt;</a:t>
            </a:r>
            <a:r>
              <a:rPr lang="zh-CN" altLang="en-US"/>
              <a:t>整型常量表达式</a:t>
            </a:r>
            <a:r>
              <a:rPr lang="en-US" altLang="zh-CN"/>
              <a:t>2&gt;: &lt;</a:t>
            </a:r>
            <a:r>
              <a:rPr lang="zh-CN" altLang="en-US"/>
              <a:t>语句序列</a:t>
            </a:r>
            <a:r>
              <a:rPr lang="en-US" altLang="zh-CN"/>
              <a:t>2&gt;</a:t>
            </a:r>
          </a:p>
          <a:p>
            <a:pPr>
              <a:buFont typeface="Wingdings" pitchFamily="2" charset="2"/>
              <a:buNone/>
            </a:pPr>
            <a:r>
              <a:rPr lang="en-US" altLang="zh-CN"/>
              <a:t>        :</a:t>
            </a:r>
          </a:p>
          <a:p>
            <a:pPr>
              <a:buFont typeface="Wingdings" pitchFamily="2" charset="2"/>
              <a:buNone/>
            </a:pPr>
            <a:r>
              <a:rPr lang="en-US" altLang="zh-CN"/>
              <a:t>	case &lt;</a:t>
            </a:r>
            <a:r>
              <a:rPr lang="zh-CN" altLang="en-US"/>
              <a:t>整型常量表达式</a:t>
            </a:r>
            <a:r>
              <a:rPr lang="en-US" altLang="zh-CN"/>
              <a:t>n&gt;: &lt;</a:t>
            </a:r>
            <a:r>
              <a:rPr lang="zh-CN" altLang="en-US"/>
              <a:t>语句序列</a:t>
            </a:r>
            <a:r>
              <a:rPr lang="en-US" altLang="zh-CN"/>
              <a:t>n&gt;</a:t>
            </a:r>
          </a:p>
          <a:p>
            <a:pPr>
              <a:buFont typeface="Wingdings" pitchFamily="2" charset="2"/>
              <a:buNone/>
            </a:pPr>
            <a:r>
              <a:rPr lang="en-US" altLang="zh-CN"/>
              <a:t>	[default: &lt;</a:t>
            </a:r>
            <a:r>
              <a:rPr lang="zh-CN" altLang="en-US"/>
              <a:t>语句序列</a:t>
            </a:r>
            <a:r>
              <a:rPr lang="en-US" altLang="zh-CN"/>
              <a:t>n+1&gt;]</a:t>
            </a:r>
          </a:p>
          <a:p>
            <a:pPr>
              <a:buFont typeface="Wingdings" pitchFamily="2" charset="2"/>
              <a:buNone/>
            </a:pPr>
            <a:r>
              <a:rPr lang="en-US" altLang="zh-CN"/>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8748713" cy="1125538"/>
          </a:xfrm>
        </p:spPr>
        <p:txBody>
          <a:bodyPr/>
          <a:lstStyle/>
          <a:p>
            <a:pPr algn="l"/>
            <a:r>
              <a:rPr lang="zh-CN" altLang="en-US" sz="2800">
                <a:ea typeface="黑体" pitchFamily="2" charset="-122"/>
              </a:rPr>
              <a:t>例</a:t>
            </a:r>
            <a:r>
              <a:rPr lang="zh-CN" altLang="en-US" sz="2800">
                <a:latin typeface="宋体" charset="-122"/>
                <a:cs typeface="Times New Roman" pitchFamily="18" charset="0"/>
              </a:rPr>
              <a:t>子、</a:t>
            </a:r>
            <a:r>
              <a:rPr lang="zh-CN" altLang="en-US" sz="2800">
                <a:ea typeface="黑体" pitchFamily="2" charset="-122"/>
              </a:rPr>
              <a:t>从键盘输入一个星期的某一天（</a:t>
            </a:r>
            <a:r>
              <a:rPr lang="en-US" altLang="zh-CN" sz="2800">
                <a:latin typeface="宋体" charset="-122"/>
                <a:cs typeface="Times New Roman" pitchFamily="18" charset="0"/>
              </a:rPr>
              <a:t>0</a:t>
            </a:r>
            <a:r>
              <a:rPr lang="zh-CN" altLang="en-US" sz="2800">
                <a:ea typeface="黑体" pitchFamily="2" charset="-122"/>
              </a:rPr>
              <a:t>：星期天；</a:t>
            </a:r>
            <a:r>
              <a:rPr lang="en-US" altLang="zh-CN" sz="2800">
                <a:latin typeface="宋体" charset="-122"/>
                <a:cs typeface="Times New Roman" pitchFamily="18" charset="0"/>
              </a:rPr>
              <a:t>1</a:t>
            </a:r>
            <a:r>
              <a:rPr lang="zh-CN" altLang="en-US" sz="2800">
                <a:ea typeface="黑体" pitchFamily="2" charset="-122"/>
              </a:rPr>
              <a:t>：星期一；</a:t>
            </a:r>
            <a:r>
              <a:rPr lang="en-US" altLang="zh-CN" sz="2800">
                <a:latin typeface="宋体" charset="-122"/>
                <a:cs typeface="Times New Roman" pitchFamily="18" charset="0"/>
              </a:rPr>
              <a:t>...</a:t>
            </a:r>
            <a:r>
              <a:rPr lang="zh-CN" altLang="en-US" sz="2800">
                <a:ea typeface="黑体" pitchFamily="2" charset="-122"/>
              </a:rPr>
              <a:t>），然后输出其对应的英语单词</a:t>
            </a:r>
          </a:p>
        </p:txBody>
      </p:sp>
      <p:sp>
        <p:nvSpPr>
          <p:cNvPr id="15363" name="Rectangle 3"/>
          <p:cNvSpPr>
            <a:spLocks noGrp="1" noChangeArrowheads="1"/>
          </p:cNvSpPr>
          <p:nvPr>
            <p:ph idx="1"/>
          </p:nvPr>
        </p:nvSpPr>
        <p:spPr>
          <a:xfrm>
            <a:off x="250825" y="1196975"/>
            <a:ext cx="8664575" cy="5661025"/>
          </a:xfrm>
        </p:spPr>
        <p:txBody>
          <a:bodyPr/>
          <a:lstStyle/>
          <a:p>
            <a:pPr algn="just">
              <a:lnSpc>
                <a:spcPct val="80000"/>
              </a:lnSpc>
              <a:buFont typeface="Wingdings" pitchFamily="2" charset="2"/>
              <a:buNone/>
            </a:pPr>
            <a:r>
              <a:rPr lang="en-US" altLang="zh-CN" sz="2000" b="1">
                <a:latin typeface="Courier New" pitchFamily="49" charset="0"/>
                <a:cs typeface="Courier New" pitchFamily="49" charset="0"/>
              </a:rPr>
              <a:t>#include &lt;iostream&gt;</a:t>
            </a:r>
          </a:p>
          <a:p>
            <a:pPr>
              <a:lnSpc>
                <a:spcPct val="80000"/>
              </a:lnSpc>
              <a:buFont typeface="Wingdings" pitchFamily="2" charset="2"/>
              <a:buNone/>
            </a:pPr>
            <a:r>
              <a:rPr lang="en-US" altLang="zh-CN" sz="2000" b="1">
                <a:latin typeface="Courier New" pitchFamily="49" charset="0"/>
                <a:cs typeface="Courier New" pitchFamily="49" charset="0"/>
              </a:rPr>
              <a:t>using namespace std;</a:t>
            </a:r>
          </a:p>
          <a:p>
            <a:pPr>
              <a:lnSpc>
                <a:spcPct val="80000"/>
              </a:lnSpc>
              <a:buFont typeface="Wingdings" pitchFamily="2" charset="2"/>
              <a:buNone/>
            </a:pPr>
            <a:r>
              <a:rPr lang="en-US" altLang="zh-CN" sz="2000" b="1">
                <a:latin typeface="Courier New" pitchFamily="49" charset="0"/>
                <a:cs typeface="Courier New" pitchFamily="49" charset="0"/>
              </a:rPr>
              <a:t>int main()</a:t>
            </a:r>
          </a:p>
          <a:p>
            <a:pPr>
              <a:lnSpc>
                <a:spcPct val="80000"/>
              </a:lnSpc>
              <a:buFont typeface="Wingdings" pitchFamily="2" charset="2"/>
              <a:buNone/>
            </a:pPr>
            <a:r>
              <a:rPr lang="en-US" altLang="zh-CN" sz="2000" b="1">
                <a:latin typeface="Courier New" pitchFamily="49" charset="0"/>
                <a:cs typeface="Courier New" pitchFamily="49" charset="0"/>
              </a:rPr>
              <a:t>{ 	int day;</a:t>
            </a:r>
          </a:p>
          <a:p>
            <a:pPr>
              <a:lnSpc>
                <a:spcPct val="80000"/>
              </a:lnSpc>
              <a:buFont typeface="Wingdings" pitchFamily="2" charset="2"/>
              <a:buNone/>
            </a:pPr>
            <a:r>
              <a:rPr lang="en-US" altLang="zh-CN" sz="2000" b="1">
                <a:latin typeface="Courier New" pitchFamily="49" charset="0"/>
                <a:cs typeface="Courier New" pitchFamily="49" charset="0"/>
              </a:rPr>
              <a:t>	cin &gt;&gt; day;</a:t>
            </a:r>
          </a:p>
          <a:p>
            <a:pPr>
              <a:lnSpc>
                <a:spcPct val="80000"/>
              </a:lnSpc>
              <a:buFont typeface="Wingdings" pitchFamily="2" charset="2"/>
              <a:buNone/>
            </a:pPr>
            <a:r>
              <a:rPr lang="en-US" altLang="zh-CN" sz="2000" b="1">
                <a:latin typeface="Courier New" pitchFamily="49" charset="0"/>
                <a:cs typeface="Courier New" pitchFamily="49" charset="0"/>
              </a:rPr>
              <a:t>	switch (day)</a:t>
            </a:r>
          </a:p>
          <a:p>
            <a:pPr>
              <a:lnSpc>
                <a:spcPct val="80000"/>
              </a:lnSpc>
              <a:buFont typeface="Wingdings" pitchFamily="2" charset="2"/>
              <a:buNone/>
            </a:pPr>
            <a:r>
              <a:rPr lang="en-US" altLang="zh-CN" sz="2000" b="1">
                <a:latin typeface="Courier New" pitchFamily="49" charset="0"/>
                <a:cs typeface="Courier New" pitchFamily="49" charset="0"/>
              </a:rPr>
              <a:t>	{ 	case 0: cout &lt;&lt; "Sunday"; break;</a:t>
            </a:r>
          </a:p>
          <a:p>
            <a:pPr>
              <a:lnSpc>
                <a:spcPct val="80000"/>
              </a:lnSpc>
              <a:buFont typeface="Wingdings" pitchFamily="2" charset="2"/>
              <a:buNone/>
            </a:pPr>
            <a:r>
              <a:rPr lang="en-US" altLang="zh-CN" sz="2000" b="1">
                <a:latin typeface="Courier New" pitchFamily="49" charset="0"/>
                <a:cs typeface="Courier New" pitchFamily="49" charset="0"/>
              </a:rPr>
              <a:t>		case 1: cout &lt;&lt; "Monday"; break;</a:t>
            </a:r>
          </a:p>
          <a:p>
            <a:pPr>
              <a:lnSpc>
                <a:spcPct val="80000"/>
              </a:lnSpc>
              <a:buFont typeface="Wingdings" pitchFamily="2" charset="2"/>
              <a:buNone/>
            </a:pPr>
            <a:r>
              <a:rPr lang="en-US" altLang="zh-CN" sz="2000" b="1">
                <a:latin typeface="Courier New" pitchFamily="49" charset="0"/>
                <a:cs typeface="Courier New" pitchFamily="49" charset="0"/>
              </a:rPr>
              <a:t>		case 2: cout &lt;&lt; "Tuesday"; break;</a:t>
            </a:r>
          </a:p>
          <a:p>
            <a:pPr>
              <a:lnSpc>
                <a:spcPct val="80000"/>
              </a:lnSpc>
              <a:buFont typeface="Wingdings" pitchFamily="2" charset="2"/>
              <a:buNone/>
            </a:pPr>
            <a:r>
              <a:rPr lang="en-US" altLang="zh-CN" sz="2000" b="1">
                <a:latin typeface="Courier New" pitchFamily="49" charset="0"/>
                <a:cs typeface="Courier New" pitchFamily="49" charset="0"/>
              </a:rPr>
              <a:t>		case 3: cout &lt;&lt; "Wednesday"; break;</a:t>
            </a:r>
          </a:p>
          <a:p>
            <a:pPr>
              <a:lnSpc>
                <a:spcPct val="80000"/>
              </a:lnSpc>
              <a:buFont typeface="Wingdings" pitchFamily="2" charset="2"/>
              <a:buNone/>
            </a:pPr>
            <a:r>
              <a:rPr lang="en-US" altLang="zh-CN" sz="2000" b="1">
                <a:latin typeface="Courier New" pitchFamily="49" charset="0"/>
                <a:cs typeface="Courier New" pitchFamily="49" charset="0"/>
              </a:rPr>
              <a:t>		case 4: cout &lt;&lt; "Thursday"; break;</a:t>
            </a:r>
          </a:p>
          <a:p>
            <a:pPr>
              <a:lnSpc>
                <a:spcPct val="80000"/>
              </a:lnSpc>
              <a:buFont typeface="Wingdings" pitchFamily="2" charset="2"/>
              <a:buNone/>
            </a:pPr>
            <a:r>
              <a:rPr lang="en-US" altLang="zh-CN" sz="2000" b="1">
                <a:latin typeface="Courier New" pitchFamily="49" charset="0"/>
                <a:cs typeface="Courier New" pitchFamily="49" charset="0"/>
              </a:rPr>
              <a:t>		case 5: cout &lt;&lt; "Friday"; break;</a:t>
            </a:r>
          </a:p>
          <a:p>
            <a:pPr>
              <a:lnSpc>
                <a:spcPct val="80000"/>
              </a:lnSpc>
              <a:buFont typeface="Wingdings" pitchFamily="2" charset="2"/>
              <a:buNone/>
            </a:pPr>
            <a:r>
              <a:rPr lang="en-US" altLang="zh-CN" sz="2000" b="1">
                <a:latin typeface="Courier New" pitchFamily="49" charset="0"/>
                <a:cs typeface="Courier New" pitchFamily="49" charset="0"/>
              </a:rPr>
              <a:t>		case 6: cout &lt;&lt; "Saturday"; break;</a:t>
            </a:r>
          </a:p>
          <a:p>
            <a:pPr>
              <a:lnSpc>
                <a:spcPct val="80000"/>
              </a:lnSpc>
              <a:buFont typeface="Wingdings" pitchFamily="2" charset="2"/>
              <a:buNone/>
            </a:pPr>
            <a:r>
              <a:rPr lang="en-US" altLang="zh-CN" sz="2000" b="1">
                <a:latin typeface="Courier New" pitchFamily="49" charset="0"/>
                <a:cs typeface="Courier New" pitchFamily="49" charset="0"/>
              </a:rPr>
              <a:t>		default: cout &lt;&lt; "Input error";</a:t>
            </a:r>
          </a:p>
          <a:p>
            <a:pPr>
              <a:lnSpc>
                <a:spcPct val="80000"/>
              </a:lnSpc>
              <a:buFont typeface="Wingdings" pitchFamily="2" charset="2"/>
              <a:buNone/>
            </a:pPr>
            <a:r>
              <a:rPr lang="en-US" altLang="zh-CN" sz="2000" b="1">
                <a:latin typeface="Courier New" pitchFamily="49" charset="0"/>
                <a:cs typeface="Courier New" pitchFamily="49" charset="0"/>
              </a:rPr>
              <a:t>	}</a:t>
            </a:r>
          </a:p>
          <a:p>
            <a:pPr>
              <a:lnSpc>
                <a:spcPct val="80000"/>
              </a:lnSpc>
              <a:buFont typeface="Wingdings" pitchFamily="2" charset="2"/>
              <a:buNone/>
            </a:pPr>
            <a:r>
              <a:rPr lang="en-US" altLang="zh-CN" sz="2000" b="1">
                <a:latin typeface="Courier New" pitchFamily="49" charset="0"/>
                <a:cs typeface="Courier New" pitchFamily="49" charset="0"/>
              </a:rPr>
              <a:t>	cout &lt;&lt; endl;</a:t>
            </a:r>
          </a:p>
          <a:p>
            <a:pPr>
              <a:lnSpc>
                <a:spcPct val="80000"/>
              </a:lnSpc>
              <a:buFont typeface="Wingdings" pitchFamily="2" charset="2"/>
              <a:buNone/>
            </a:pPr>
            <a:r>
              <a:rPr lang="en-US" altLang="zh-CN" sz="2000" b="1">
                <a:latin typeface="Courier New" pitchFamily="49" charset="0"/>
                <a:cs typeface="Courier New" pitchFamily="49" charset="0"/>
              </a:rPr>
              <a:t>	return 0;</a:t>
            </a:r>
          </a:p>
          <a:p>
            <a:pPr>
              <a:lnSpc>
                <a:spcPct val="80000"/>
              </a:lnSpc>
              <a:buFont typeface="Wingdings" pitchFamily="2" charset="2"/>
              <a:buNone/>
            </a:pPr>
            <a:r>
              <a:rPr lang="en-US" altLang="zh-CN" sz="2000" b="1">
                <a:latin typeface="Courier New" pitchFamily="49" charset="0"/>
                <a:cs typeface="Courier New" pitchFamily="49" charset="0"/>
              </a:rPr>
              <a:t>}</a:t>
            </a:r>
            <a:endParaRPr lang="en-US" altLang="zh-CN" sz="20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0"/>
            <a:ext cx="7772400" cy="990600"/>
          </a:xfrm>
        </p:spPr>
        <p:txBody>
          <a:bodyPr/>
          <a:lstStyle/>
          <a:p>
            <a:r>
              <a:rPr lang="en-US" altLang="zh-CN" sz="3600"/>
              <a:t>switch</a:t>
            </a:r>
            <a:r>
              <a:rPr lang="zh-CN" altLang="en-US" sz="3600"/>
              <a:t>语句中使用</a:t>
            </a:r>
            <a:r>
              <a:rPr lang="en-US" altLang="zh-CN" sz="3600"/>
              <a:t>break</a:t>
            </a:r>
            <a:r>
              <a:rPr lang="zh-CN" altLang="en-US" sz="3600"/>
              <a:t>语句</a:t>
            </a:r>
          </a:p>
        </p:txBody>
      </p:sp>
      <p:sp>
        <p:nvSpPr>
          <p:cNvPr id="21507" name="Rectangle 3"/>
          <p:cNvSpPr>
            <a:spLocks noGrp="1" noChangeArrowheads="1"/>
          </p:cNvSpPr>
          <p:nvPr>
            <p:ph idx="1"/>
          </p:nvPr>
        </p:nvSpPr>
        <p:spPr>
          <a:xfrm>
            <a:off x="152400" y="1219200"/>
            <a:ext cx="8915400" cy="5638800"/>
          </a:xfrm>
        </p:spPr>
        <p:txBody>
          <a:bodyPr/>
          <a:lstStyle/>
          <a:p>
            <a:pPr marL="360363" indent="-360363">
              <a:spcBef>
                <a:spcPct val="25000"/>
              </a:spcBef>
              <a:spcAft>
                <a:spcPct val="50000"/>
              </a:spcAft>
            </a:pPr>
            <a:r>
              <a:rPr lang="zh-CN" altLang="en-US" sz="2800"/>
              <a:t>在执行</a:t>
            </a:r>
            <a:r>
              <a:rPr lang="en-US" altLang="zh-CN" sz="2800"/>
              <a:t>switch</a:t>
            </a:r>
            <a:r>
              <a:rPr lang="zh-CN" altLang="en-US" sz="2800"/>
              <a:t>语句的某个分支时，需要用</a:t>
            </a:r>
            <a:r>
              <a:rPr lang="en-US" altLang="zh-CN" sz="2800"/>
              <a:t>break</a:t>
            </a:r>
            <a:r>
              <a:rPr lang="zh-CN" altLang="en-US" sz="2800"/>
              <a:t>语句结束该分支的执行。</a:t>
            </a:r>
          </a:p>
          <a:p>
            <a:pPr marL="360363" indent="-360363">
              <a:spcBef>
                <a:spcPct val="25000"/>
              </a:spcBef>
              <a:spcAft>
                <a:spcPct val="50000"/>
              </a:spcAft>
            </a:pPr>
            <a:r>
              <a:rPr lang="zh-CN" altLang="en-US" sz="2800"/>
              <a:t>在</a:t>
            </a:r>
            <a:r>
              <a:rPr lang="en-US" altLang="zh-CN" sz="2800"/>
              <a:t>switch</a:t>
            </a:r>
            <a:r>
              <a:rPr lang="zh-CN" altLang="en-US" sz="2800"/>
              <a:t>语句的一个分支的执行中，如果没有</a:t>
            </a:r>
            <a:r>
              <a:rPr lang="en-US" altLang="zh-CN" sz="2800"/>
              <a:t>break</a:t>
            </a:r>
            <a:r>
              <a:rPr lang="zh-CN" altLang="en-US" sz="2800"/>
              <a:t>语句（最后一个分支除外），则该分支执行完后，将继续执行紧接着的下一个分支中的语句序列。</a:t>
            </a:r>
          </a:p>
          <a:p>
            <a:pPr marL="360363" indent="-360363">
              <a:spcBef>
                <a:spcPct val="25000"/>
              </a:spcBef>
              <a:spcAft>
                <a:spcPct val="50000"/>
              </a:spcAft>
            </a:pPr>
            <a:r>
              <a:rPr lang="zh-CN" altLang="en-US" sz="2800"/>
              <a:t>在其它一些语言（如：</a:t>
            </a:r>
            <a:r>
              <a:rPr lang="en-US" altLang="zh-CN" sz="2800"/>
              <a:t>Pascal</a:t>
            </a:r>
            <a:r>
              <a:rPr lang="zh-CN" altLang="en-US" sz="2800"/>
              <a:t>）的多路选择语句中，一个分支执行完后将自动结束多路选择语句的执行。</a:t>
            </a:r>
          </a:p>
          <a:p>
            <a:pPr marL="360363" indent="-360363">
              <a:spcBef>
                <a:spcPct val="25000"/>
              </a:spcBef>
              <a:spcAft>
                <a:spcPct val="50000"/>
              </a:spcAft>
            </a:pPr>
            <a:r>
              <a:rPr lang="en-US" altLang="zh-CN" sz="2800"/>
              <a:t>C++</a:t>
            </a:r>
            <a:r>
              <a:rPr lang="zh-CN" altLang="en-US" sz="2800"/>
              <a:t>中的</a:t>
            </a:r>
            <a:r>
              <a:rPr lang="en-US" altLang="zh-CN" sz="2800"/>
              <a:t>switch</a:t>
            </a:r>
            <a:r>
              <a:rPr lang="zh-CN" altLang="en-US" sz="2800"/>
              <a:t>语句比其它一些语言中的多路选择语句更具有灵活性。当若干个分支具有部分重复功能时，</a:t>
            </a:r>
            <a:r>
              <a:rPr lang="en-US" altLang="zh-CN" sz="2800"/>
              <a:t>C++</a:t>
            </a:r>
            <a:r>
              <a:rPr lang="zh-CN" altLang="en-US" sz="2800"/>
              <a:t>的</a:t>
            </a:r>
            <a:r>
              <a:rPr lang="en-US" altLang="zh-CN" sz="2800"/>
              <a:t>switch</a:t>
            </a:r>
            <a:r>
              <a:rPr lang="zh-CN" altLang="en-US" sz="2800"/>
              <a:t>语句可以节省代码量。</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idx="1"/>
          </p:nvPr>
        </p:nvSpPr>
        <p:spPr>
          <a:xfrm>
            <a:off x="395288" y="692150"/>
            <a:ext cx="8229600" cy="5329238"/>
          </a:xfrm>
        </p:spPr>
        <p:txBody>
          <a:bodyPr/>
          <a:lstStyle/>
          <a:p>
            <a:pPr marL="457200" indent="-457200">
              <a:lnSpc>
                <a:spcPct val="90000"/>
              </a:lnSpc>
              <a:buFont typeface="Wingdings" pitchFamily="2" charset="2"/>
              <a:buNone/>
            </a:pPr>
            <a:r>
              <a:rPr lang="en-US" altLang="zh-CN" sz="2400"/>
              <a:t>switch (...)</a:t>
            </a:r>
          </a:p>
          <a:p>
            <a:pPr marL="457200" indent="-457200">
              <a:lnSpc>
                <a:spcPct val="90000"/>
              </a:lnSpc>
              <a:buFont typeface="Wingdings" pitchFamily="2" charset="2"/>
              <a:buNone/>
            </a:pPr>
            <a:r>
              <a:rPr lang="en-US" altLang="zh-CN" sz="2400"/>
              <a:t>{	...</a:t>
            </a:r>
          </a:p>
          <a:p>
            <a:pPr marL="457200" indent="-457200">
              <a:lnSpc>
                <a:spcPct val="90000"/>
              </a:lnSpc>
              <a:buFont typeface="Wingdings" pitchFamily="2" charset="2"/>
              <a:buNone/>
            </a:pPr>
            <a:r>
              <a:rPr lang="en-US" altLang="zh-CN" sz="2400"/>
              <a:t>	case &lt;</a:t>
            </a:r>
            <a:r>
              <a:rPr lang="zh-CN" altLang="en-US" sz="2400"/>
              <a:t>整型常量表达式</a:t>
            </a:r>
            <a:r>
              <a:rPr lang="en-US" altLang="zh-CN" sz="2400"/>
              <a:t>1&gt;</a:t>
            </a:r>
            <a:r>
              <a:rPr lang="zh-CN" altLang="en-US" sz="2400"/>
              <a:t>：</a:t>
            </a:r>
            <a:r>
              <a:rPr lang="en-US" altLang="zh-CN" sz="2400"/>
              <a:t>//</a:t>
            </a:r>
            <a:r>
              <a:rPr lang="zh-CN" altLang="en-US" sz="2400"/>
              <a:t>分支</a:t>
            </a:r>
            <a:r>
              <a:rPr lang="en-US" altLang="zh-CN" sz="2400"/>
              <a:t>1</a:t>
            </a:r>
          </a:p>
          <a:p>
            <a:pPr marL="457200" indent="-457200">
              <a:lnSpc>
                <a:spcPct val="90000"/>
              </a:lnSpc>
              <a:buFont typeface="Wingdings" pitchFamily="2" charset="2"/>
              <a:buNone/>
            </a:pPr>
            <a:r>
              <a:rPr lang="en-US" altLang="zh-CN" sz="2400"/>
              <a:t>		A</a:t>
            </a:r>
          </a:p>
          <a:p>
            <a:pPr marL="457200" indent="-457200">
              <a:lnSpc>
                <a:spcPct val="90000"/>
              </a:lnSpc>
              <a:buFont typeface="Wingdings" pitchFamily="2" charset="2"/>
              <a:buNone/>
            </a:pPr>
            <a:r>
              <a:rPr lang="en-US" altLang="zh-CN" sz="2400"/>
              <a:t>	case &lt;</a:t>
            </a:r>
            <a:r>
              <a:rPr lang="zh-CN" altLang="en-US" sz="2400"/>
              <a:t>整型常量表达式</a:t>
            </a:r>
            <a:r>
              <a:rPr lang="en-US" altLang="zh-CN" sz="2400"/>
              <a:t>2&gt;</a:t>
            </a:r>
            <a:r>
              <a:rPr lang="zh-CN" altLang="en-US" sz="2400"/>
              <a:t>：</a:t>
            </a:r>
            <a:r>
              <a:rPr lang="en-US" altLang="zh-CN" sz="2400"/>
              <a:t>//</a:t>
            </a:r>
            <a:r>
              <a:rPr lang="zh-CN" altLang="en-US" sz="2400"/>
              <a:t>分支</a:t>
            </a:r>
            <a:r>
              <a:rPr lang="en-US" altLang="zh-CN" sz="2400"/>
              <a:t>2</a:t>
            </a:r>
          </a:p>
          <a:p>
            <a:pPr marL="457200" indent="-457200">
              <a:lnSpc>
                <a:spcPct val="90000"/>
              </a:lnSpc>
              <a:buFont typeface="Wingdings" pitchFamily="2" charset="2"/>
              <a:buNone/>
            </a:pPr>
            <a:r>
              <a:rPr lang="en-US" altLang="zh-CN" sz="2400"/>
              <a:t>		B</a:t>
            </a:r>
          </a:p>
          <a:p>
            <a:pPr marL="457200" indent="-457200">
              <a:lnSpc>
                <a:spcPct val="90000"/>
              </a:lnSpc>
              <a:buFont typeface="Wingdings" pitchFamily="2" charset="2"/>
              <a:buNone/>
            </a:pPr>
            <a:r>
              <a:rPr lang="en-US" altLang="zh-CN" sz="2400"/>
              <a:t>	case &lt;</a:t>
            </a:r>
            <a:r>
              <a:rPr lang="zh-CN" altLang="en-US" sz="2400"/>
              <a:t>整型常量表达式</a:t>
            </a:r>
            <a:r>
              <a:rPr lang="en-US" altLang="zh-CN" sz="2400"/>
              <a:t>3&gt;</a:t>
            </a:r>
            <a:r>
              <a:rPr lang="zh-CN" altLang="en-US" sz="2400"/>
              <a:t>：</a:t>
            </a:r>
            <a:r>
              <a:rPr lang="en-US" altLang="zh-CN" sz="2400"/>
              <a:t>//</a:t>
            </a:r>
            <a:r>
              <a:rPr lang="zh-CN" altLang="en-US" sz="2400"/>
              <a:t>分支</a:t>
            </a:r>
            <a:r>
              <a:rPr lang="en-US" altLang="zh-CN" sz="2400"/>
              <a:t>3</a:t>
            </a:r>
          </a:p>
          <a:p>
            <a:pPr marL="457200" indent="-457200">
              <a:lnSpc>
                <a:spcPct val="90000"/>
              </a:lnSpc>
              <a:buFont typeface="Wingdings" pitchFamily="2" charset="2"/>
              <a:buNone/>
            </a:pPr>
            <a:r>
              <a:rPr lang="en-US" altLang="zh-CN" sz="2400"/>
              <a:t>		C</a:t>
            </a:r>
          </a:p>
          <a:p>
            <a:pPr marL="457200" indent="-457200">
              <a:lnSpc>
                <a:spcPct val="90000"/>
              </a:lnSpc>
              <a:buFont typeface="Wingdings" pitchFamily="2" charset="2"/>
              <a:buNone/>
            </a:pPr>
            <a:r>
              <a:rPr lang="en-US" altLang="zh-CN" sz="2400"/>
              <a:t>		break;</a:t>
            </a:r>
          </a:p>
          <a:p>
            <a:pPr marL="457200" indent="-457200">
              <a:lnSpc>
                <a:spcPct val="90000"/>
              </a:lnSpc>
              <a:buFont typeface="Wingdings" pitchFamily="2" charset="2"/>
              <a:buNone/>
            </a:pPr>
            <a:r>
              <a:rPr lang="en-US" altLang="zh-CN" sz="2400"/>
              <a:t>	...</a:t>
            </a:r>
          </a:p>
          <a:p>
            <a:pPr marL="457200" indent="-457200">
              <a:lnSpc>
                <a:spcPct val="90000"/>
              </a:lnSpc>
              <a:buFont typeface="Wingdings" pitchFamily="2" charset="2"/>
              <a:buNone/>
            </a:pPr>
            <a:r>
              <a:rPr lang="en-US" altLang="zh-CN" sz="2400"/>
              <a:t>} </a:t>
            </a:r>
          </a:p>
          <a:p>
            <a:pPr marL="457200" indent="-457200">
              <a:lnSpc>
                <a:spcPct val="90000"/>
              </a:lnSpc>
            </a:pPr>
            <a:r>
              <a:rPr lang="zh-CN" altLang="en-US" sz="2400"/>
              <a:t>上面的语句中，分支</a:t>
            </a:r>
            <a:r>
              <a:rPr lang="en-US" altLang="zh-CN" sz="2400"/>
              <a:t>1</a:t>
            </a:r>
            <a:r>
              <a:rPr lang="zh-CN" altLang="en-US" sz="2400"/>
              <a:t>执行</a:t>
            </a:r>
            <a:r>
              <a:rPr lang="en-US" altLang="zh-CN" sz="2400"/>
              <a:t>A</a:t>
            </a:r>
            <a:r>
              <a:rPr lang="zh-CN" altLang="en-US" sz="2400"/>
              <a:t>、</a:t>
            </a:r>
            <a:r>
              <a:rPr lang="en-US" altLang="zh-CN" sz="2400"/>
              <a:t>B</a:t>
            </a:r>
            <a:r>
              <a:rPr lang="zh-CN" altLang="en-US" sz="2400"/>
              <a:t>和</a:t>
            </a:r>
            <a:r>
              <a:rPr lang="en-US" altLang="zh-CN" sz="2400"/>
              <a:t>C</a:t>
            </a:r>
            <a:r>
              <a:rPr lang="zh-CN" altLang="en-US" sz="2400"/>
              <a:t>；分支</a:t>
            </a:r>
            <a:r>
              <a:rPr lang="en-US" altLang="zh-CN" sz="2400"/>
              <a:t>2</a:t>
            </a:r>
            <a:r>
              <a:rPr lang="zh-CN" altLang="en-US" sz="2400"/>
              <a:t>执行</a:t>
            </a:r>
            <a:r>
              <a:rPr lang="en-US" altLang="zh-CN" sz="2400"/>
              <a:t>B</a:t>
            </a:r>
            <a:r>
              <a:rPr lang="zh-CN" altLang="en-US" sz="2400"/>
              <a:t>和</a:t>
            </a:r>
            <a:r>
              <a:rPr lang="en-US" altLang="zh-CN" sz="2400"/>
              <a:t>C</a:t>
            </a:r>
            <a:r>
              <a:rPr lang="zh-CN" altLang="en-US" sz="2400"/>
              <a:t>；分支</a:t>
            </a:r>
            <a:r>
              <a:rPr lang="en-US" altLang="zh-CN" sz="2400"/>
              <a:t>3</a:t>
            </a:r>
            <a:r>
              <a:rPr lang="zh-CN" altLang="en-US" sz="2400"/>
              <a:t>执行</a:t>
            </a:r>
            <a:r>
              <a:rPr lang="en-US" altLang="zh-CN" sz="2400"/>
              <a:t>C</a:t>
            </a:r>
            <a:r>
              <a:rPr lang="zh-CN" altLang="en-US" sz="2400"/>
              <a:t>。（假设</a:t>
            </a:r>
            <a:r>
              <a:rPr lang="en-US" altLang="zh-CN" sz="2400"/>
              <a:t>A</a:t>
            </a:r>
            <a:r>
              <a:rPr lang="zh-CN" altLang="en-US" sz="2400"/>
              <a:t>、</a:t>
            </a:r>
            <a:r>
              <a:rPr lang="en-US" altLang="zh-CN" sz="2400"/>
              <a:t>B</a:t>
            </a:r>
            <a:r>
              <a:rPr lang="zh-CN" altLang="en-US" sz="2400"/>
              <a:t>中没有</a:t>
            </a:r>
            <a:r>
              <a:rPr lang="en-US" altLang="zh-CN" sz="2400"/>
              <a:t>break</a:t>
            </a:r>
            <a:r>
              <a:rPr lang="zh-CN" altLang="en-US" sz="2400"/>
              <a:t>语句）</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115888"/>
            <a:ext cx="7772400" cy="838200"/>
          </a:xfrm>
        </p:spPr>
        <p:txBody>
          <a:bodyPr/>
          <a:lstStyle/>
          <a:p>
            <a:r>
              <a:rPr lang="zh-CN" altLang="en-US"/>
              <a:t>循环控制 </a:t>
            </a:r>
          </a:p>
        </p:txBody>
      </p:sp>
      <p:sp>
        <p:nvSpPr>
          <p:cNvPr id="16387" name="Rectangle 3"/>
          <p:cNvSpPr>
            <a:spLocks noGrp="1" noChangeArrowheads="1"/>
          </p:cNvSpPr>
          <p:nvPr>
            <p:ph idx="1"/>
          </p:nvPr>
        </p:nvSpPr>
        <p:spPr>
          <a:xfrm>
            <a:off x="250825" y="1268413"/>
            <a:ext cx="8713788" cy="5589587"/>
          </a:xfrm>
        </p:spPr>
        <p:txBody>
          <a:bodyPr/>
          <a:lstStyle/>
          <a:p>
            <a:r>
              <a:rPr lang="zh-CN" altLang="en-US"/>
              <a:t>如何编程计算</a:t>
            </a:r>
            <a:r>
              <a:rPr lang="en-US" altLang="zh-CN"/>
              <a:t>n!</a:t>
            </a:r>
            <a:r>
              <a:rPr lang="zh-CN" altLang="en-US"/>
              <a:t>（</a:t>
            </a:r>
            <a:r>
              <a:rPr lang="en-US" altLang="zh-CN"/>
              <a:t>n</a:t>
            </a:r>
            <a:r>
              <a:rPr lang="zh-CN" altLang="en-US"/>
              <a:t>是变量）？</a:t>
            </a:r>
          </a:p>
          <a:p>
            <a:pPr lvl="1"/>
            <a:r>
              <a:rPr lang="en-US" altLang="zh-CN"/>
              <a:t>n!=n*(n-1)*(n-2)*</a:t>
            </a:r>
            <a:r>
              <a:rPr lang="en-US" altLang="zh-CN">
                <a:solidFill>
                  <a:schemeClr val="tx2"/>
                </a:solidFill>
              </a:rPr>
              <a:t>...</a:t>
            </a:r>
            <a:r>
              <a:rPr lang="en-US" altLang="zh-CN"/>
              <a:t>*2*1</a:t>
            </a:r>
          </a:p>
          <a:p>
            <a:pPr lvl="1"/>
            <a:r>
              <a:rPr lang="zh-CN" altLang="en-US"/>
              <a:t>问题：表达式中不允许有</a:t>
            </a:r>
            <a:r>
              <a:rPr lang="zh-CN" altLang="en-US">
                <a:latin typeface="Arial"/>
              </a:rPr>
              <a:t>“</a:t>
            </a:r>
            <a:r>
              <a:rPr lang="en-US" altLang="zh-CN">
                <a:solidFill>
                  <a:schemeClr val="folHlink"/>
                </a:solidFill>
              </a:rPr>
              <a:t>...</a:t>
            </a:r>
            <a:r>
              <a:rPr lang="en-US" altLang="zh-CN">
                <a:latin typeface="Arial"/>
              </a:rPr>
              <a:t>”</a:t>
            </a:r>
            <a:endParaRPr lang="en-US" altLang="zh-CN"/>
          </a:p>
          <a:p>
            <a:r>
              <a:rPr lang="zh-CN" altLang="en-US"/>
              <a:t>上面的问题需要用重复操作控制来解决：对相同的操作重复执行多次，每一次操作的数据有所不同。</a:t>
            </a:r>
          </a:p>
          <a:p>
            <a:pPr lvl="1"/>
            <a:r>
              <a:rPr lang="en-US" altLang="zh-CN"/>
              <a:t>f=1,</a:t>
            </a:r>
            <a:r>
              <a:rPr lang="zh-CN" altLang="en-US"/>
              <a:t>对</a:t>
            </a:r>
            <a:r>
              <a:rPr lang="en-US" altLang="zh-CN"/>
              <a:t>i=2~n,</a:t>
            </a:r>
            <a:r>
              <a:rPr lang="zh-CN" altLang="en-US"/>
              <a:t>重复执行：</a:t>
            </a:r>
            <a:r>
              <a:rPr lang="en-US" altLang="zh-CN"/>
              <a:t>f=f*i;</a:t>
            </a:r>
            <a:r>
              <a:rPr lang="zh-CN" altLang="en-US"/>
              <a:t>（或，</a:t>
            </a:r>
            <a:r>
              <a:rPr lang="en-US" altLang="zh-CN"/>
              <a:t>f*=i;</a:t>
            </a:r>
            <a:r>
              <a:rPr lang="zh-CN" altLang="en-US"/>
              <a:t>）</a:t>
            </a:r>
          </a:p>
          <a:p>
            <a:r>
              <a:rPr lang="zh-CN" altLang="en-US">
                <a:solidFill>
                  <a:schemeClr val="tx2"/>
                </a:solidFill>
              </a:rPr>
              <a:t>循环</a:t>
            </a:r>
            <a:r>
              <a:rPr lang="zh-CN" altLang="en-US"/>
              <a:t>语句为解决重复操作提供了一种途径。</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endParaRPr lang="zh-CN" altLang="zh-CN"/>
          </a:p>
        </p:txBody>
      </p:sp>
      <p:sp>
        <p:nvSpPr>
          <p:cNvPr id="191491" name="Rectangle 3"/>
          <p:cNvSpPr>
            <a:spLocks noGrp="1" noChangeArrowheads="1"/>
          </p:cNvSpPr>
          <p:nvPr>
            <p:ph idx="1"/>
          </p:nvPr>
        </p:nvSpPr>
        <p:spPr/>
        <p:txBody>
          <a:bodyPr/>
          <a:lstStyle/>
          <a:p>
            <a:pPr>
              <a:lnSpc>
                <a:spcPct val="90000"/>
              </a:lnSpc>
            </a:pPr>
            <a:r>
              <a:rPr lang="zh-CN" altLang="en-US"/>
              <a:t>循环一般由四个部分组成：</a:t>
            </a:r>
          </a:p>
          <a:p>
            <a:pPr lvl="1">
              <a:lnSpc>
                <a:spcPct val="90000"/>
              </a:lnSpc>
            </a:pPr>
            <a:r>
              <a:rPr lang="zh-CN" altLang="en-US"/>
              <a:t>循环初始化</a:t>
            </a:r>
          </a:p>
          <a:p>
            <a:pPr lvl="1">
              <a:lnSpc>
                <a:spcPct val="90000"/>
              </a:lnSpc>
            </a:pPr>
            <a:r>
              <a:rPr lang="zh-CN" altLang="en-US"/>
              <a:t>循环条件</a:t>
            </a:r>
          </a:p>
          <a:p>
            <a:pPr lvl="1">
              <a:lnSpc>
                <a:spcPct val="90000"/>
              </a:lnSpc>
            </a:pPr>
            <a:r>
              <a:rPr lang="zh-CN" altLang="en-US"/>
              <a:t>循环体</a:t>
            </a:r>
          </a:p>
          <a:p>
            <a:pPr lvl="1">
              <a:lnSpc>
                <a:spcPct val="90000"/>
              </a:lnSpc>
            </a:pPr>
            <a:r>
              <a:rPr lang="zh-CN" altLang="en-US"/>
              <a:t>下一次循环准备。 </a:t>
            </a:r>
          </a:p>
          <a:p>
            <a:pPr>
              <a:lnSpc>
                <a:spcPct val="90000"/>
              </a:lnSpc>
            </a:pPr>
            <a:r>
              <a:rPr lang="en-US" altLang="zh-CN"/>
              <a:t>C++</a:t>
            </a:r>
            <a:r>
              <a:rPr lang="zh-CN" altLang="en-US"/>
              <a:t>提供了三种实现重复操作的循环语句：</a:t>
            </a:r>
          </a:p>
          <a:p>
            <a:pPr lvl="1">
              <a:lnSpc>
                <a:spcPct val="90000"/>
              </a:lnSpc>
            </a:pPr>
            <a:r>
              <a:rPr lang="en-US" altLang="zh-CN"/>
              <a:t>while</a:t>
            </a:r>
            <a:r>
              <a:rPr lang="zh-CN" altLang="en-US"/>
              <a:t>语句</a:t>
            </a:r>
          </a:p>
          <a:p>
            <a:pPr lvl="1">
              <a:lnSpc>
                <a:spcPct val="90000"/>
              </a:lnSpc>
            </a:pPr>
            <a:r>
              <a:rPr lang="en-US" altLang="zh-CN"/>
              <a:t>do-while</a:t>
            </a:r>
            <a:r>
              <a:rPr lang="zh-CN" altLang="en-US"/>
              <a:t>语句</a:t>
            </a:r>
          </a:p>
          <a:p>
            <a:pPr lvl="1">
              <a:lnSpc>
                <a:spcPct val="90000"/>
              </a:lnSpc>
            </a:pPr>
            <a:r>
              <a:rPr lang="en-US" altLang="zh-CN"/>
              <a:t>for</a:t>
            </a:r>
            <a:r>
              <a:rPr lang="zh-CN" altLang="en-US"/>
              <a:t>语句</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27088" y="0"/>
            <a:ext cx="7489825" cy="822325"/>
          </a:xfrm>
        </p:spPr>
        <p:txBody>
          <a:bodyPr/>
          <a:lstStyle/>
          <a:p>
            <a:r>
              <a:rPr lang="en-US" altLang="zh-CN"/>
              <a:t>while </a:t>
            </a:r>
            <a:r>
              <a:rPr lang="zh-CN" altLang="en-US"/>
              <a:t>语句</a:t>
            </a:r>
          </a:p>
        </p:txBody>
      </p:sp>
      <p:sp>
        <p:nvSpPr>
          <p:cNvPr id="19459" name="Rectangle 3"/>
          <p:cNvSpPr>
            <a:spLocks noGrp="1" noChangeArrowheads="1"/>
          </p:cNvSpPr>
          <p:nvPr>
            <p:ph idx="1"/>
          </p:nvPr>
        </p:nvSpPr>
        <p:spPr>
          <a:xfrm>
            <a:off x="228600" y="1268413"/>
            <a:ext cx="8686800" cy="1152525"/>
          </a:xfrm>
        </p:spPr>
        <p:txBody>
          <a:bodyPr/>
          <a:lstStyle/>
          <a:p>
            <a:pPr algn="just">
              <a:lnSpc>
                <a:spcPct val="80000"/>
              </a:lnSpc>
            </a:pPr>
            <a:r>
              <a:rPr lang="en-US" altLang="zh-CN" sz="2400"/>
              <a:t>while</a:t>
            </a:r>
            <a:r>
              <a:rPr lang="zh-CN" altLang="en-US" sz="2400"/>
              <a:t>语句具有如下的格式：</a:t>
            </a:r>
          </a:p>
          <a:p>
            <a:pPr algn="just">
              <a:lnSpc>
                <a:spcPct val="80000"/>
              </a:lnSpc>
              <a:buFont typeface="Wingdings" pitchFamily="2" charset="2"/>
              <a:buNone/>
            </a:pPr>
            <a:endParaRPr lang="zh-CN" altLang="en-US" sz="2400"/>
          </a:p>
          <a:p>
            <a:pPr algn="just">
              <a:lnSpc>
                <a:spcPct val="80000"/>
              </a:lnSpc>
              <a:buFont typeface="Wingdings" pitchFamily="2" charset="2"/>
              <a:buNone/>
            </a:pPr>
            <a:r>
              <a:rPr lang="zh-CN" altLang="en-US" sz="2400"/>
              <a:t>		</a:t>
            </a:r>
            <a:r>
              <a:rPr lang="en-US" altLang="zh-CN" sz="2400"/>
              <a:t>while (&lt;</a:t>
            </a:r>
            <a:r>
              <a:rPr lang="zh-CN" altLang="en-US" sz="2400"/>
              <a:t>表达式</a:t>
            </a:r>
            <a:r>
              <a:rPr lang="en-US" altLang="zh-CN" sz="2400"/>
              <a:t>&gt;) &lt;</a:t>
            </a:r>
            <a:r>
              <a:rPr lang="zh-CN" altLang="en-US" sz="2400"/>
              <a:t>语句</a:t>
            </a:r>
            <a:r>
              <a:rPr lang="en-US" altLang="zh-CN" sz="2400"/>
              <a:t>&gt; </a:t>
            </a:r>
          </a:p>
        </p:txBody>
      </p:sp>
      <p:pic>
        <p:nvPicPr>
          <p:cNvPr id="19460" name="Picture 4" descr="wh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52738"/>
            <a:ext cx="6629400" cy="3695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15888"/>
            <a:ext cx="8229600" cy="936625"/>
          </a:xfrm>
        </p:spPr>
        <p:txBody>
          <a:bodyPr/>
          <a:lstStyle/>
          <a:p>
            <a:r>
              <a:rPr lang="zh-CN" altLang="en-US" sz="5400"/>
              <a:t>用</a:t>
            </a:r>
            <a:r>
              <a:rPr lang="en-US" altLang="zh-CN" sz="5400"/>
              <a:t>while</a:t>
            </a:r>
            <a:r>
              <a:rPr lang="zh-CN" altLang="en-US" sz="5400"/>
              <a:t>语句求</a:t>
            </a:r>
            <a:r>
              <a:rPr lang="en-US" altLang="zh-CN" sz="5400"/>
              <a:t>n!</a:t>
            </a:r>
            <a:endParaRPr lang="en-US" altLang="zh-CN"/>
          </a:p>
        </p:txBody>
      </p:sp>
      <p:sp>
        <p:nvSpPr>
          <p:cNvPr id="46083" name="Rectangle 3"/>
          <p:cNvSpPr>
            <a:spLocks noGrp="1" noChangeArrowheads="1"/>
          </p:cNvSpPr>
          <p:nvPr>
            <p:ph idx="1"/>
          </p:nvPr>
        </p:nvSpPr>
        <p:spPr>
          <a:xfrm>
            <a:off x="395288" y="1412875"/>
            <a:ext cx="8435975" cy="5256213"/>
          </a:xfrm>
        </p:spPr>
        <p:txBody>
          <a:bodyPr/>
          <a:lstStyle/>
          <a:p>
            <a:pPr>
              <a:lnSpc>
                <a:spcPct val="80000"/>
              </a:lnSpc>
              <a:buFont typeface="Wingdings" pitchFamily="2" charset="2"/>
              <a:buNone/>
            </a:pPr>
            <a:r>
              <a:rPr lang="en-US" altLang="zh-CN" sz="2400">
                <a:cs typeface="Courier New" pitchFamily="49" charset="0"/>
              </a:rPr>
              <a:t>#include &lt;iostream&gt;</a:t>
            </a:r>
          </a:p>
          <a:p>
            <a:pPr>
              <a:lnSpc>
                <a:spcPct val="80000"/>
              </a:lnSpc>
              <a:buFont typeface="Wingdings" pitchFamily="2" charset="2"/>
              <a:buNone/>
            </a:pPr>
            <a:r>
              <a:rPr lang="en-US" altLang="zh-CN" sz="2400">
                <a:cs typeface="Courier New" pitchFamily="49" charset="0"/>
              </a:rPr>
              <a:t>using namespace std;</a:t>
            </a:r>
          </a:p>
          <a:p>
            <a:pPr>
              <a:lnSpc>
                <a:spcPct val="80000"/>
              </a:lnSpc>
              <a:buFont typeface="Wingdings" pitchFamily="2" charset="2"/>
              <a:buNone/>
            </a:pPr>
            <a:r>
              <a:rPr lang="en-US" altLang="zh-CN" sz="2400">
                <a:cs typeface="Courier New" pitchFamily="49" charset="0"/>
              </a:rPr>
              <a:t>int main()</a:t>
            </a:r>
          </a:p>
          <a:p>
            <a:pPr>
              <a:lnSpc>
                <a:spcPct val="80000"/>
              </a:lnSpc>
              <a:buFont typeface="Wingdings" pitchFamily="2" charset="2"/>
              <a:buNone/>
            </a:pPr>
            <a:r>
              <a:rPr lang="en-US" altLang="zh-CN" sz="2400">
                <a:cs typeface="Courier New" pitchFamily="49" charset="0"/>
              </a:rPr>
              <a:t>{	int n;</a:t>
            </a:r>
          </a:p>
          <a:p>
            <a:pPr>
              <a:lnSpc>
                <a:spcPct val="80000"/>
              </a:lnSpc>
              <a:buFont typeface="Wingdings" pitchFamily="2" charset="2"/>
              <a:buNone/>
            </a:pPr>
            <a:r>
              <a:rPr lang="en-US" altLang="zh-CN" sz="2400">
                <a:cs typeface="Courier New" pitchFamily="49" charset="0"/>
              </a:rPr>
              <a:t>	cin &gt;&gt; n;</a:t>
            </a:r>
          </a:p>
          <a:p>
            <a:pPr>
              <a:lnSpc>
                <a:spcPct val="80000"/>
              </a:lnSpc>
              <a:buFont typeface="Wingdings" pitchFamily="2" charset="2"/>
              <a:buNone/>
            </a:pPr>
            <a:r>
              <a:rPr lang="en-US" altLang="zh-CN" sz="2400">
                <a:cs typeface="Courier New" pitchFamily="49" charset="0"/>
              </a:rPr>
              <a:t>	int i=2,f=1; //</a:t>
            </a:r>
            <a:r>
              <a:rPr lang="zh-CN" altLang="en-US" sz="2400"/>
              <a:t>循环初始化</a:t>
            </a:r>
            <a:endParaRPr lang="zh-CN" altLang="en-US" sz="2400">
              <a:cs typeface="Courier New" pitchFamily="49" charset="0"/>
            </a:endParaRPr>
          </a:p>
          <a:p>
            <a:pPr>
              <a:lnSpc>
                <a:spcPct val="80000"/>
              </a:lnSpc>
              <a:buFont typeface="Wingdings" pitchFamily="2" charset="2"/>
              <a:buNone/>
            </a:pPr>
            <a:r>
              <a:rPr lang="zh-CN" altLang="en-US" sz="2400">
                <a:cs typeface="Courier New" pitchFamily="49" charset="0"/>
              </a:rPr>
              <a:t>	</a:t>
            </a:r>
            <a:r>
              <a:rPr lang="en-US" altLang="zh-CN" sz="2400">
                <a:cs typeface="Courier New" pitchFamily="49" charset="0"/>
              </a:rPr>
              <a:t>while (i &lt;= n) //</a:t>
            </a:r>
            <a:r>
              <a:rPr lang="zh-CN" altLang="en-US" sz="2400"/>
              <a:t>循环条件</a:t>
            </a:r>
          </a:p>
          <a:p>
            <a:pPr>
              <a:lnSpc>
                <a:spcPct val="80000"/>
              </a:lnSpc>
              <a:buFont typeface="Wingdings" pitchFamily="2" charset="2"/>
              <a:buNone/>
            </a:pPr>
            <a:r>
              <a:rPr lang="zh-CN" altLang="en-US" sz="2400">
                <a:cs typeface="Courier New" pitchFamily="49" charset="0"/>
              </a:rPr>
              <a:t>	</a:t>
            </a:r>
            <a:r>
              <a:rPr lang="en-US" altLang="zh-CN" sz="2400">
                <a:cs typeface="Courier New" pitchFamily="49" charset="0"/>
              </a:rPr>
              <a:t>{	f *= i;</a:t>
            </a:r>
          </a:p>
          <a:p>
            <a:pPr>
              <a:lnSpc>
                <a:spcPct val="80000"/>
              </a:lnSpc>
              <a:buFont typeface="Wingdings" pitchFamily="2" charset="2"/>
              <a:buNone/>
            </a:pPr>
            <a:r>
              <a:rPr lang="en-US" altLang="zh-CN" sz="2400">
                <a:cs typeface="Courier New" pitchFamily="49" charset="0"/>
              </a:rPr>
              <a:t>		i++; //</a:t>
            </a:r>
            <a:r>
              <a:rPr lang="zh-CN" altLang="en-US" sz="2400"/>
              <a:t>下一次循环准备</a:t>
            </a:r>
            <a:endParaRPr lang="zh-CN" altLang="en-US" sz="2400">
              <a:cs typeface="Courier New" pitchFamily="49" charset="0"/>
            </a:endParaRPr>
          </a:p>
          <a:p>
            <a:pPr>
              <a:lnSpc>
                <a:spcPct val="80000"/>
              </a:lnSpc>
              <a:buFont typeface="Wingdings" pitchFamily="2" charset="2"/>
              <a:buNone/>
            </a:pPr>
            <a:r>
              <a:rPr lang="zh-CN" altLang="en-US" sz="2400">
                <a:cs typeface="Courier New" pitchFamily="49" charset="0"/>
              </a:rPr>
              <a:t>	</a:t>
            </a:r>
            <a:r>
              <a:rPr lang="en-US" altLang="zh-CN" sz="2400">
                <a:cs typeface="Courier New" pitchFamily="49" charset="0"/>
              </a:rPr>
              <a:t>} //</a:t>
            </a:r>
            <a:r>
              <a:rPr lang="zh-CN" altLang="en-US" sz="2400">
                <a:cs typeface="Courier New" pitchFamily="49" charset="0"/>
              </a:rPr>
              <a:t>循环体</a:t>
            </a:r>
          </a:p>
          <a:p>
            <a:pPr>
              <a:lnSpc>
                <a:spcPct val="80000"/>
              </a:lnSpc>
              <a:buFont typeface="Wingdings" pitchFamily="2" charset="2"/>
              <a:buNone/>
            </a:pPr>
            <a:r>
              <a:rPr lang="zh-CN" altLang="en-US" sz="2400">
                <a:cs typeface="Courier New" pitchFamily="49" charset="0"/>
              </a:rPr>
              <a:t>	</a:t>
            </a:r>
            <a:r>
              <a:rPr lang="en-US" altLang="zh-CN" sz="2400">
                <a:cs typeface="Courier New" pitchFamily="49" charset="0"/>
              </a:rPr>
              <a:t>cout &lt;&lt; "factorial of " &lt;&lt; n &lt;&lt; " = " &lt;&lt; f &lt;&lt; endl;</a:t>
            </a:r>
          </a:p>
          <a:p>
            <a:pPr>
              <a:lnSpc>
                <a:spcPct val="80000"/>
              </a:lnSpc>
              <a:buFont typeface="Wingdings" pitchFamily="2" charset="2"/>
              <a:buNone/>
            </a:pPr>
            <a:r>
              <a:rPr lang="en-US" altLang="zh-CN" sz="2400">
                <a:cs typeface="Courier New" pitchFamily="49" charset="0"/>
              </a:rPr>
              <a:t>	return 0;</a:t>
            </a:r>
          </a:p>
          <a:p>
            <a:pPr>
              <a:lnSpc>
                <a:spcPct val="80000"/>
              </a:lnSpc>
              <a:buFont typeface="Wingdings" pitchFamily="2" charset="2"/>
              <a:buNone/>
            </a:pPr>
            <a:r>
              <a:rPr lang="en-US" altLang="zh-CN" sz="2400">
                <a:cs typeface="Courier New" pitchFamily="49"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115888"/>
            <a:ext cx="8229600" cy="1139825"/>
          </a:xfrm>
        </p:spPr>
        <p:txBody>
          <a:bodyPr/>
          <a:lstStyle/>
          <a:p>
            <a:r>
              <a:rPr lang="zh-CN" altLang="en-US"/>
              <a:t>流程控制概述</a:t>
            </a:r>
          </a:p>
        </p:txBody>
      </p:sp>
      <p:sp>
        <p:nvSpPr>
          <p:cNvPr id="90115" name="Rectangle 3"/>
          <p:cNvSpPr>
            <a:spLocks noGrp="1" noChangeArrowheads="1"/>
          </p:cNvSpPr>
          <p:nvPr>
            <p:ph idx="1"/>
          </p:nvPr>
        </p:nvSpPr>
        <p:spPr>
          <a:xfrm>
            <a:off x="457200" y="1600200"/>
            <a:ext cx="8229600" cy="4924425"/>
          </a:xfrm>
        </p:spPr>
        <p:txBody>
          <a:bodyPr/>
          <a:lstStyle/>
          <a:p>
            <a:r>
              <a:rPr lang="zh-CN" altLang="en-US"/>
              <a:t>表达式构成了数据处理的基本单位。</a:t>
            </a:r>
          </a:p>
          <a:p>
            <a:r>
              <a:rPr lang="zh-CN" altLang="en-US"/>
              <a:t>当程序中有多个表达式时，就会面临： </a:t>
            </a:r>
          </a:p>
          <a:p>
            <a:pPr lvl="1"/>
            <a:r>
              <a:rPr lang="zh-CN" altLang="en-US"/>
              <a:t>先计算哪一个表达式</a:t>
            </a:r>
          </a:p>
          <a:p>
            <a:pPr lvl="1"/>
            <a:r>
              <a:rPr lang="zh-CN" altLang="en-US"/>
              <a:t>根据不同的情况计算不同的表达式</a:t>
            </a:r>
          </a:p>
          <a:p>
            <a:pPr lvl="1"/>
            <a:r>
              <a:rPr lang="zh-CN" altLang="en-US"/>
              <a:t>一个或几个表达式需要重复计算多次</a:t>
            </a:r>
          </a:p>
          <a:p>
            <a:r>
              <a:rPr lang="zh-CN" altLang="en-US">
                <a:solidFill>
                  <a:schemeClr val="folHlink"/>
                </a:solidFill>
              </a:rPr>
              <a:t>语句</a:t>
            </a:r>
            <a:r>
              <a:rPr lang="zh-CN" altLang="en-US"/>
              <a:t>实现对程序执行流程的控制，包括：</a:t>
            </a:r>
          </a:p>
          <a:p>
            <a:pPr lvl="1"/>
            <a:r>
              <a:rPr lang="zh-CN" altLang="en-US"/>
              <a:t>顺序控制：按书写次序执行。</a:t>
            </a:r>
          </a:p>
          <a:p>
            <a:pPr lvl="1"/>
            <a:r>
              <a:rPr lang="zh-CN" altLang="en-US"/>
              <a:t>选择控制：根据条件选择执行。</a:t>
            </a:r>
          </a:p>
          <a:p>
            <a:pPr lvl="1"/>
            <a:r>
              <a:rPr lang="zh-CN" altLang="en-US"/>
              <a:t>循环控制：重复执行。</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0"/>
            <a:ext cx="7772400" cy="1143000"/>
          </a:xfrm>
        </p:spPr>
        <p:txBody>
          <a:bodyPr/>
          <a:lstStyle/>
          <a:p>
            <a:r>
              <a:rPr lang="en-US" altLang="zh-CN"/>
              <a:t>do-while </a:t>
            </a:r>
            <a:r>
              <a:rPr lang="zh-CN" altLang="en-US"/>
              <a:t>语句</a:t>
            </a:r>
          </a:p>
        </p:txBody>
      </p:sp>
      <p:sp>
        <p:nvSpPr>
          <p:cNvPr id="20483" name="Rectangle 3"/>
          <p:cNvSpPr>
            <a:spLocks noGrp="1" noChangeArrowheads="1"/>
          </p:cNvSpPr>
          <p:nvPr>
            <p:ph idx="1"/>
          </p:nvPr>
        </p:nvSpPr>
        <p:spPr>
          <a:xfrm>
            <a:off x="609600" y="1268413"/>
            <a:ext cx="8229600" cy="1439862"/>
          </a:xfrm>
        </p:spPr>
        <p:txBody>
          <a:bodyPr/>
          <a:lstStyle/>
          <a:p>
            <a:pPr algn="just">
              <a:lnSpc>
                <a:spcPct val="90000"/>
              </a:lnSpc>
              <a:buFont typeface="Wingdings" pitchFamily="2" charset="2"/>
              <a:buNone/>
            </a:pPr>
            <a:r>
              <a:rPr lang="en-US" altLang="zh-CN" sz="2800"/>
              <a:t>do-while</a:t>
            </a:r>
            <a:r>
              <a:rPr lang="zh-CN" altLang="en-US" sz="2800"/>
              <a:t>语句的格式如下：</a:t>
            </a:r>
          </a:p>
          <a:p>
            <a:pPr algn="just">
              <a:lnSpc>
                <a:spcPct val="90000"/>
              </a:lnSpc>
              <a:buFont typeface="Wingdings" pitchFamily="2" charset="2"/>
              <a:buNone/>
            </a:pPr>
            <a:endParaRPr lang="zh-CN" altLang="en-US" sz="2800"/>
          </a:p>
          <a:p>
            <a:pPr>
              <a:lnSpc>
                <a:spcPct val="90000"/>
              </a:lnSpc>
              <a:buFont typeface="Wingdings" pitchFamily="2" charset="2"/>
              <a:buNone/>
            </a:pPr>
            <a:r>
              <a:rPr lang="zh-CN" altLang="en-US" sz="2800" b="1">
                <a:latin typeface="Courier New" pitchFamily="49" charset="0"/>
              </a:rPr>
              <a:t>	</a:t>
            </a:r>
            <a:r>
              <a:rPr lang="en-US" altLang="zh-CN" sz="2800" b="1">
                <a:latin typeface="Courier New" pitchFamily="49" charset="0"/>
              </a:rPr>
              <a:t>do &lt;</a:t>
            </a:r>
            <a:r>
              <a:rPr lang="zh-CN" altLang="en-US" sz="2800" b="1">
                <a:latin typeface="Courier New" pitchFamily="49" charset="0"/>
              </a:rPr>
              <a:t>语句</a:t>
            </a:r>
            <a:r>
              <a:rPr lang="en-US" altLang="zh-CN" sz="2800" b="1">
                <a:latin typeface="Courier New" pitchFamily="49" charset="0"/>
              </a:rPr>
              <a:t>&gt; while (&lt;</a:t>
            </a:r>
            <a:r>
              <a:rPr lang="zh-CN" altLang="en-US" sz="2800" b="1">
                <a:latin typeface="Courier New" pitchFamily="49" charset="0"/>
              </a:rPr>
              <a:t>表达式</a:t>
            </a:r>
            <a:r>
              <a:rPr lang="en-US" altLang="zh-CN" sz="2800" b="1">
                <a:latin typeface="Courier New" pitchFamily="49" charset="0"/>
              </a:rPr>
              <a:t>&gt;);</a:t>
            </a:r>
            <a:endParaRPr lang="en-US" altLang="zh-CN" sz="2800"/>
          </a:p>
        </p:txBody>
      </p:sp>
      <p:pic>
        <p:nvPicPr>
          <p:cNvPr id="20484" name="Picture 4" descr="dowh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21013"/>
            <a:ext cx="6553200" cy="3648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15888"/>
            <a:ext cx="8229600" cy="936625"/>
          </a:xfrm>
        </p:spPr>
        <p:txBody>
          <a:bodyPr/>
          <a:lstStyle/>
          <a:p>
            <a:r>
              <a:rPr lang="zh-CN" altLang="en-US" sz="5400"/>
              <a:t>用</a:t>
            </a:r>
            <a:r>
              <a:rPr lang="en-US" altLang="zh-CN" sz="5400"/>
              <a:t>do-while</a:t>
            </a:r>
            <a:r>
              <a:rPr lang="zh-CN" altLang="en-US" sz="5400"/>
              <a:t>语句求</a:t>
            </a:r>
            <a:r>
              <a:rPr lang="en-US" altLang="zh-CN" sz="5400"/>
              <a:t>n!</a:t>
            </a:r>
          </a:p>
        </p:txBody>
      </p:sp>
      <p:sp>
        <p:nvSpPr>
          <p:cNvPr id="47107" name="Rectangle 3"/>
          <p:cNvSpPr>
            <a:spLocks noGrp="1" noChangeArrowheads="1"/>
          </p:cNvSpPr>
          <p:nvPr>
            <p:ph idx="1"/>
          </p:nvPr>
        </p:nvSpPr>
        <p:spPr>
          <a:xfrm>
            <a:off x="395288" y="1444625"/>
            <a:ext cx="8507412" cy="5297488"/>
          </a:xfrm>
        </p:spPr>
        <p:txBody>
          <a:bodyPr/>
          <a:lstStyle/>
          <a:p>
            <a:pPr>
              <a:lnSpc>
                <a:spcPct val="90000"/>
              </a:lnSpc>
              <a:buFont typeface="Wingdings" pitchFamily="2" charset="2"/>
              <a:buNone/>
            </a:pPr>
            <a:r>
              <a:rPr lang="en-US" altLang="zh-CN" sz="2400">
                <a:cs typeface="Courier New" pitchFamily="49" charset="0"/>
              </a:rPr>
              <a:t>#include &lt;iostream&gt;</a:t>
            </a:r>
          </a:p>
          <a:p>
            <a:pPr>
              <a:lnSpc>
                <a:spcPct val="90000"/>
              </a:lnSpc>
              <a:buFont typeface="Wingdings" pitchFamily="2" charset="2"/>
              <a:buNone/>
            </a:pPr>
            <a:r>
              <a:rPr lang="en-US" altLang="zh-CN" sz="2400">
                <a:cs typeface="Courier New" pitchFamily="49" charset="0"/>
              </a:rPr>
              <a:t>using namespace std;</a:t>
            </a:r>
          </a:p>
          <a:p>
            <a:pPr>
              <a:lnSpc>
                <a:spcPct val="90000"/>
              </a:lnSpc>
              <a:buFont typeface="Wingdings" pitchFamily="2" charset="2"/>
              <a:buNone/>
            </a:pPr>
            <a:r>
              <a:rPr lang="en-US" altLang="zh-CN" sz="2400">
                <a:cs typeface="Courier New" pitchFamily="49" charset="0"/>
              </a:rPr>
              <a:t>int main()</a:t>
            </a:r>
          </a:p>
          <a:p>
            <a:pPr>
              <a:lnSpc>
                <a:spcPct val="90000"/>
              </a:lnSpc>
              <a:buFont typeface="Wingdings" pitchFamily="2" charset="2"/>
              <a:buNone/>
            </a:pPr>
            <a:r>
              <a:rPr lang="en-US" altLang="zh-CN" sz="2400">
                <a:cs typeface="Courier New" pitchFamily="49" charset="0"/>
              </a:rPr>
              <a:t>{	int n;</a:t>
            </a:r>
          </a:p>
          <a:p>
            <a:pPr>
              <a:lnSpc>
                <a:spcPct val="90000"/>
              </a:lnSpc>
              <a:buFont typeface="Wingdings" pitchFamily="2" charset="2"/>
              <a:buNone/>
            </a:pPr>
            <a:r>
              <a:rPr lang="en-US" altLang="zh-CN" sz="2400">
                <a:cs typeface="Courier New" pitchFamily="49" charset="0"/>
              </a:rPr>
              <a:t>	cin &gt;&gt; n;</a:t>
            </a:r>
          </a:p>
          <a:p>
            <a:pPr>
              <a:lnSpc>
                <a:spcPct val="90000"/>
              </a:lnSpc>
              <a:buFont typeface="Wingdings" pitchFamily="2" charset="2"/>
              <a:buNone/>
            </a:pPr>
            <a:r>
              <a:rPr lang="en-US" altLang="zh-CN" sz="2400">
                <a:cs typeface="Courier New" pitchFamily="49" charset="0"/>
              </a:rPr>
              <a:t>	int i=1,f=1; //</a:t>
            </a:r>
            <a:r>
              <a:rPr lang="zh-CN" altLang="en-US" sz="2400"/>
              <a:t>循环初始化</a:t>
            </a:r>
            <a:endParaRPr lang="zh-CN" altLang="en-US" sz="2400">
              <a:cs typeface="Courier New" pitchFamily="49" charset="0"/>
            </a:endParaRPr>
          </a:p>
          <a:p>
            <a:pPr>
              <a:lnSpc>
                <a:spcPct val="90000"/>
              </a:lnSpc>
              <a:buFont typeface="Wingdings" pitchFamily="2" charset="2"/>
              <a:buNone/>
            </a:pPr>
            <a:r>
              <a:rPr lang="zh-CN" altLang="en-US" sz="2400">
                <a:cs typeface="Courier New" pitchFamily="49" charset="0"/>
              </a:rPr>
              <a:t>	</a:t>
            </a:r>
            <a:r>
              <a:rPr lang="en-US" altLang="zh-CN" sz="2400">
                <a:cs typeface="Courier New" pitchFamily="49" charset="0"/>
              </a:rPr>
              <a:t>do //</a:t>
            </a:r>
            <a:r>
              <a:rPr lang="zh-CN" altLang="en-US" sz="2400">
                <a:cs typeface="Courier New" pitchFamily="49" charset="0"/>
              </a:rPr>
              <a:t>循环体</a:t>
            </a:r>
          </a:p>
          <a:p>
            <a:pPr>
              <a:lnSpc>
                <a:spcPct val="90000"/>
              </a:lnSpc>
              <a:buFont typeface="Wingdings" pitchFamily="2" charset="2"/>
              <a:buNone/>
            </a:pPr>
            <a:r>
              <a:rPr lang="zh-CN" altLang="en-US" sz="2400">
                <a:cs typeface="Courier New" pitchFamily="49" charset="0"/>
              </a:rPr>
              <a:t>	</a:t>
            </a:r>
            <a:r>
              <a:rPr lang="en-US" altLang="zh-CN" sz="2400">
                <a:cs typeface="Courier New" pitchFamily="49" charset="0"/>
              </a:rPr>
              <a:t>{	f *= i;</a:t>
            </a:r>
          </a:p>
          <a:p>
            <a:pPr>
              <a:lnSpc>
                <a:spcPct val="90000"/>
              </a:lnSpc>
              <a:buFont typeface="Wingdings" pitchFamily="2" charset="2"/>
              <a:buNone/>
            </a:pPr>
            <a:r>
              <a:rPr lang="en-US" altLang="zh-CN" sz="2400">
                <a:cs typeface="Courier New" pitchFamily="49" charset="0"/>
              </a:rPr>
              <a:t>		i++; //</a:t>
            </a:r>
            <a:r>
              <a:rPr lang="zh-CN" altLang="en-US" sz="2400"/>
              <a:t>下一次循环的准备</a:t>
            </a:r>
            <a:endParaRPr lang="zh-CN" altLang="en-US" sz="2400">
              <a:cs typeface="Courier New" pitchFamily="49" charset="0"/>
            </a:endParaRPr>
          </a:p>
          <a:p>
            <a:pPr>
              <a:lnSpc>
                <a:spcPct val="90000"/>
              </a:lnSpc>
              <a:buFont typeface="Wingdings" pitchFamily="2" charset="2"/>
              <a:buNone/>
            </a:pPr>
            <a:r>
              <a:rPr lang="zh-CN" altLang="en-US" sz="2400">
                <a:cs typeface="Courier New" pitchFamily="49" charset="0"/>
              </a:rPr>
              <a:t>	</a:t>
            </a:r>
            <a:r>
              <a:rPr lang="en-US" altLang="zh-CN" sz="2400">
                <a:cs typeface="Courier New" pitchFamily="49" charset="0"/>
              </a:rPr>
              <a:t>} while (i &lt;= n); //</a:t>
            </a:r>
            <a:r>
              <a:rPr lang="zh-CN" altLang="en-US" sz="2400"/>
              <a:t>循环条件</a:t>
            </a:r>
            <a:endParaRPr lang="zh-CN" altLang="en-US" sz="2400">
              <a:cs typeface="Courier New" pitchFamily="49" charset="0"/>
            </a:endParaRPr>
          </a:p>
          <a:p>
            <a:pPr>
              <a:lnSpc>
                <a:spcPct val="90000"/>
              </a:lnSpc>
              <a:buFont typeface="Wingdings" pitchFamily="2" charset="2"/>
              <a:buNone/>
            </a:pPr>
            <a:r>
              <a:rPr lang="zh-CN" altLang="en-US" sz="2400">
                <a:cs typeface="Courier New" pitchFamily="49" charset="0"/>
              </a:rPr>
              <a:t>	</a:t>
            </a:r>
            <a:r>
              <a:rPr lang="en-US" altLang="zh-CN" sz="2400">
                <a:cs typeface="Courier New" pitchFamily="49" charset="0"/>
              </a:rPr>
              <a:t>cout &lt;&lt; "factorial of " &lt;&lt; n &lt;&lt; " = " &lt;&lt; f &lt;&lt; endl;</a:t>
            </a:r>
          </a:p>
          <a:p>
            <a:pPr>
              <a:lnSpc>
                <a:spcPct val="90000"/>
              </a:lnSpc>
              <a:buFont typeface="Wingdings" pitchFamily="2" charset="2"/>
              <a:buNone/>
            </a:pPr>
            <a:r>
              <a:rPr lang="en-US" altLang="zh-CN" sz="2400">
                <a:cs typeface="Courier New" pitchFamily="49" charset="0"/>
              </a:rPr>
              <a:t>	return 0;</a:t>
            </a:r>
          </a:p>
          <a:p>
            <a:pPr>
              <a:lnSpc>
                <a:spcPct val="90000"/>
              </a:lnSpc>
              <a:buFont typeface="Wingdings" pitchFamily="2" charset="2"/>
              <a:buNone/>
            </a:pPr>
            <a:r>
              <a:rPr lang="en-US" altLang="zh-CN" sz="2400">
                <a:cs typeface="Courier New" pitchFamily="49" charset="0"/>
              </a:rPr>
              <a:t>}</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2420938"/>
            <a:ext cx="6772275" cy="4392612"/>
          </a:xfrm>
          <a:prstGeom prst="rect">
            <a:avLst/>
          </a:prstGeom>
          <a:noFill/>
          <a:extLst>
            <a:ext uri="{909E8E84-426E-40DD-AFC4-6F175D3DCCD1}">
              <a14:hiddenFill xmlns:a14="http://schemas.microsoft.com/office/drawing/2010/main">
                <a:solidFill>
                  <a:srgbClr val="FFFFFF"/>
                </a:solidFill>
              </a14:hiddenFill>
            </a:ext>
          </a:extLst>
        </p:spPr>
      </p:pic>
      <p:sp>
        <p:nvSpPr>
          <p:cNvPr id="2050" name="Rectangle 2"/>
          <p:cNvSpPr>
            <a:spLocks noGrp="1" noChangeArrowheads="1"/>
          </p:cNvSpPr>
          <p:nvPr>
            <p:ph type="title" idx="4294967295"/>
          </p:nvPr>
        </p:nvSpPr>
        <p:spPr>
          <a:xfrm>
            <a:off x="0" y="115888"/>
            <a:ext cx="7489825" cy="608012"/>
          </a:xfrm>
        </p:spPr>
        <p:txBody>
          <a:bodyPr/>
          <a:lstStyle/>
          <a:p>
            <a:r>
              <a:rPr lang="en-US" altLang="zh-CN"/>
              <a:t>for </a:t>
            </a:r>
            <a:r>
              <a:rPr lang="zh-CN" altLang="en-US"/>
              <a:t>语句</a:t>
            </a:r>
          </a:p>
        </p:txBody>
      </p:sp>
      <p:sp>
        <p:nvSpPr>
          <p:cNvPr id="2051" name="Text Box 3"/>
          <p:cNvSpPr txBox="1">
            <a:spLocks noChangeArrowheads="1"/>
          </p:cNvSpPr>
          <p:nvPr/>
        </p:nvSpPr>
        <p:spPr bwMode="auto">
          <a:xfrm>
            <a:off x="323850" y="911225"/>
            <a:ext cx="8134350"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just">
              <a:lnSpc>
                <a:spcPct val="100000"/>
              </a:lnSpc>
              <a:spcBef>
                <a:spcPct val="50000"/>
              </a:spcBef>
              <a:buFontTx/>
              <a:buNone/>
            </a:pPr>
            <a:r>
              <a:rPr kumimoji="1" lang="en-US" altLang="zh-CN" sz="2400">
                <a:effectLst>
                  <a:outerShdw blurRad="38100" dist="38100" dir="2700000" algn="tl">
                    <a:srgbClr val="000000"/>
                  </a:outerShdw>
                </a:effectLst>
                <a:cs typeface="Times New Roman" pitchFamily="18" charset="0"/>
              </a:rPr>
              <a:t>for</a:t>
            </a:r>
            <a:r>
              <a:rPr kumimoji="1" lang="zh-CN" altLang="en-US" sz="2400">
                <a:effectLst>
                  <a:outerShdw blurRad="38100" dist="38100" dir="2700000" algn="tl">
                    <a:srgbClr val="000000"/>
                  </a:outerShdw>
                </a:effectLst>
              </a:rPr>
              <a:t>语句的格式如下：</a:t>
            </a:r>
            <a:endParaRPr kumimoji="1" lang="zh-CN" altLang="en-US" sz="2400">
              <a:effectLst>
                <a:outerShdw blurRad="38100" dist="38100" dir="2700000" algn="tl">
                  <a:srgbClr val="000000"/>
                </a:outerShdw>
              </a:effectLst>
              <a:cs typeface="Times New Roman" pitchFamily="18" charset="0"/>
            </a:endParaRPr>
          </a:p>
          <a:p>
            <a:pPr algn="just">
              <a:lnSpc>
                <a:spcPct val="100000"/>
              </a:lnSpc>
              <a:spcBef>
                <a:spcPct val="50000"/>
              </a:spcBef>
              <a:buFontTx/>
              <a:buNone/>
            </a:pPr>
            <a:r>
              <a:rPr kumimoji="1" lang="zh-CN" altLang="en-US" sz="2400" b="1">
                <a:effectLst>
                  <a:outerShdw blurRad="38100" dist="38100" dir="2700000" algn="tl">
                    <a:srgbClr val="000000"/>
                  </a:outerShdw>
                </a:effectLst>
                <a:cs typeface="Courier New" pitchFamily="49" charset="0"/>
              </a:rPr>
              <a:t>  </a:t>
            </a:r>
            <a:r>
              <a:rPr kumimoji="1" lang="en-US" altLang="zh-CN" sz="2400" b="1">
                <a:effectLst>
                  <a:outerShdw blurRad="38100" dist="38100" dir="2700000" algn="tl">
                    <a:srgbClr val="000000"/>
                  </a:outerShdw>
                </a:effectLst>
                <a:cs typeface="Courier New" pitchFamily="49" charset="0"/>
              </a:rPr>
              <a:t>for (&lt;</a:t>
            </a:r>
            <a:r>
              <a:rPr kumimoji="1" lang="zh-CN" altLang="en-US" sz="2400" b="1">
                <a:effectLst>
                  <a:outerShdw blurRad="38100" dist="38100" dir="2700000" algn="tl">
                    <a:srgbClr val="000000"/>
                  </a:outerShdw>
                </a:effectLst>
              </a:rPr>
              <a:t>表达式</a:t>
            </a:r>
            <a:r>
              <a:rPr kumimoji="1" lang="en-US" altLang="zh-CN" sz="2400" b="1">
                <a:effectLst>
                  <a:outerShdw blurRad="38100" dist="38100" dir="2700000" algn="tl">
                    <a:srgbClr val="000000"/>
                  </a:outerShdw>
                </a:effectLst>
                <a:cs typeface="Courier New" pitchFamily="49" charset="0"/>
              </a:rPr>
              <a:t>1&gt;;&lt;</a:t>
            </a:r>
            <a:r>
              <a:rPr kumimoji="1" lang="zh-CN" altLang="en-US" sz="2400" b="1">
                <a:effectLst>
                  <a:outerShdw blurRad="38100" dist="38100" dir="2700000" algn="tl">
                    <a:srgbClr val="000000"/>
                  </a:outerShdw>
                </a:effectLst>
              </a:rPr>
              <a:t>表达式</a:t>
            </a:r>
            <a:r>
              <a:rPr kumimoji="1" lang="en-US" altLang="zh-CN" sz="2400" b="1">
                <a:effectLst>
                  <a:outerShdw blurRad="38100" dist="38100" dir="2700000" algn="tl">
                    <a:srgbClr val="000000"/>
                  </a:outerShdw>
                </a:effectLst>
                <a:cs typeface="Courier New" pitchFamily="49" charset="0"/>
              </a:rPr>
              <a:t>2&gt;;&lt;</a:t>
            </a:r>
            <a:r>
              <a:rPr kumimoji="1" lang="zh-CN" altLang="en-US" sz="2400" b="1">
                <a:effectLst>
                  <a:outerShdw blurRad="38100" dist="38100" dir="2700000" algn="tl">
                    <a:srgbClr val="000000"/>
                  </a:outerShdw>
                </a:effectLst>
              </a:rPr>
              <a:t>表达式</a:t>
            </a:r>
            <a:r>
              <a:rPr kumimoji="1" lang="en-US" altLang="zh-CN" sz="2400" b="1">
                <a:effectLst>
                  <a:outerShdw blurRad="38100" dist="38100" dir="2700000" algn="tl">
                    <a:srgbClr val="000000"/>
                  </a:outerShdw>
                </a:effectLst>
                <a:cs typeface="Courier New" pitchFamily="49" charset="0"/>
              </a:rPr>
              <a:t>3&gt;) &lt;</a:t>
            </a:r>
            <a:r>
              <a:rPr kumimoji="1" lang="zh-CN" altLang="en-US" sz="2400" b="1">
                <a:effectLst>
                  <a:outerShdw blurRad="38100" dist="38100" dir="2700000" algn="tl">
                    <a:srgbClr val="000000"/>
                  </a:outerShdw>
                </a:effectLst>
              </a:rPr>
              <a:t>语句</a:t>
            </a:r>
            <a:r>
              <a:rPr kumimoji="1" lang="en-US" altLang="zh-CN" sz="2400" b="1">
                <a:effectLst>
                  <a:outerShdw blurRad="38100" dist="38100" dir="2700000" algn="tl">
                    <a:srgbClr val="000000"/>
                  </a:outerShdw>
                </a:effectLst>
                <a:cs typeface="Courier New" pitchFamily="49" charset="0"/>
              </a:rPr>
              <a:t>&gt;</a:t>
            </a:r>
            <a:endParaRPr kumimoji="1" lang="en-US" altLang="zh-CN" sz="2400">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 name="Rectangle 1024"/>
          <p:cNvSpPr>
            <a:spLocks noGrp="1" noChangeArrowheads="1"/>
          </p:cNvSpPr>
          <p:nvPr>
            <p:ph type="title"/>
          </p:nvPr>
        </p:nvSpPr>
        <p:spPr>
          <a:xfrm>
            <a:off x="457200" y="115888"/>
            <a:ext cx="8229600" cy="936625"/>
          </a:xfrm>
          <a:noFill/>
          <a:ln/>
        </p:spPr>
        <p:txBody>
          <a:bodyPr/>
          <a:lstStyle/>
          <a:p>
            <a:r>
              <a:rPr lang="zh-CN" altLang="en-US"/>
              <a:t>用</a:t>
            </a:r>
            <a:r>
              <a:rPr lang="en-US" altLang="zh-CN"/>
              <a:t>for</a:t>
            </a:r>
            <a:r>
              <a:rPr lang="zh-CN" altLang="en-US"/>
              <a:t>语句求</a:t>
            </a:r>
            <a:r>
              <a:rPr lang="en-US" altLang="zh-CN"/>
              <a:t>n!</a:t>
            </a:r>
          </a:p>
        </p:txBody>
      </p:sp>
      <p:sp>
        <p:nvSpPr>
          <p:cNvPr id="24579" name="Rectangle 3"/>
          <p:cNvSpPr>
            <a:spLocks noGrp="1" noChangeArrowheads="1"/>
          </p:cNvSpPr>
          <p:nvPr>
            <p:ph idx="1"/>
          </p:nvPr>
        </p:nvSpPr>
        <p:spPr>
          <a:xfrm>
            <a:off x="323850" y="1196975"/>
            <a:ext cx="8640763" cy="5661025"/>
          </a:xfrm>
        </p:spPr>
        <p:txBody>
          <a:bodyPr/>
          <a:lstStyle/>
          <a:p>
            <a:pPr>
              <a:lnSpc>
                <a:spcPct val="90000"/>
              </a:lnSpc>
              <a:buFont typeface="Wingdings" pitchFamily="2" charset="2"/>
              <a:buNone/>
            </a:pPr>
            <a:r>
              <a:rPr lang="en-US" altLang="zh-CN" sz="2400">
                <a:cs typeface="Courier New" pitchFamily="49" charset="0"/>
              </a:rPr>
              <a:t>#include &lt;iostream&gt;</a:t>
            </a:r>
          </a:p>
          <a:p>
            <a:pPr>
              <a:lnSpc>
                <a:spcPct val="90000"/>
              </a:lnSpc>
              <a:buFont typeface="Wingdings" pitchFamily="2" charset="2"/>
              <a:buNone/>
            </a:pPr>
            <a:r>
              <a:rPr lang="en-US" altLang="zh-CN" sz="2400">
                <a:cs typeface="Courier New" pitchFamily="49" charset="0"/>
              </a:rPr>
              <a:t>using namespace std;</a:t>
            </a:r>
          </a:p>
          <a:p>
            <a:pPr>
              <a:lnSpc>
                <a:spcPct val="90000"/>
              </a:lnSpc>
              <a:buFont typeface="Wingdings" pitchFamily="2" charset="2"/>
              <a:buNone/>
            </a:pPr>
            <a:r>
              <a:rPr lang="en-US" altLang="zh-CN" sz="2400">
                <a:cs typeface="Courier New" pitchFamily="49" charset="0"/>
              </a:rPr>
              <a:t>int main()</a:t>
            </a:r>
          </a:p>
          <a:p>
            <a:pPr>
              <a:lnSpc>
                <a:spcPct val="90000"/>
              </a:lnSpc>
              <a:buFont typeface="Wingdings" pitchFamily="2" charset="2"/>
              <a:buNone/>
            </a:pPr>
            <a:r>
              <a:rPr lang="en-US" altLang="zh-CN" sz="2400">
                <a:cs typeface="Courier New" pitchFamily="49" charset="0"/>
              </a:rPr>
              <a:t>{	int n,i,f;</a:t>
            </a:r>
          </a:p>
          <a:p>
            <a:pPr>
              <a:lnSpc>
                <a:spcPct val="90000"/>
              </a:lnSpc>
              <a:buFont typeface="Wingdings" pitchFamily="2" charset="2"/>
              <a:buNone/>
            </a:pPr>
            <a:r>
              <a:rPr lang="en-US" altLang="zh-CN" sz="2400">
                <a:cs typeface="Courier New" pitchFamily="49" charset="0"/>
              </a:rPr>
              <a:t>	cin &gt;&gt; n;</a:t>
            </a:r>
          </a:p>
          <a:p>
            <a:pPr>
              <a:lnSpc>
                <a:spcPct val="90000"/>
              </a:lnSpc>
              <a:buFont typeface="Wingdings" pitchFamily="2" charset="2"/>
              <a:buNone/>
            </a:pPr>
            <a:r>
              <a:rPr lang="en-US" altLang="zh-CN" sz="2400">
                <a:cs typeface="Courier New" pitchFamily="49" charset="0"/>
              </a:rPr>
              <a:t>	for (i=2,f=1    //</a:t>
            </a:r>
            <a:r>
              <a:rPr lang="zh-CN" altLang="en-US" sz="2400"/>
              <a:t>循环初始化</a:t>
            </a:r>
            <a:endParaRPr lang="zh-CN" altLang="en-US" sz="2400">
              <a:cs typeface="Courier New" pitchFamily="49" charset="0"/>
            </a:endParaRPr>
          </a:p>
          <a:p>
            <a:pPr>
              <a:lnSpc>
                <a:spcPct val="90000"/>
              </a:lnSpc>
              <a:buFont typeface="Wingdings" pitchFamily="2" charset="2"/>
              <a:buNone/>
            </a:pPr>
            <a:r>
              <a:rPr lang="zh-CN" altLang="en-US" sz="2400">
                <a:cs typeface="Courier New" pitchFamily="49" charset="0"/>
              </a:rPr>
              <a:t>		</a:t>
            </a:r>
            <a:r>
              <a:rPr lang="en-US" altLang="zh-CN" sz="2400">
                <a:cs typeface="Courier New" pitchFamily="49" charset="0"/>
              </a:rPr>
              <a:t>; </a:t>
            </a:r>
          </a:p>
          <a:p>
            <a:pPr>
              <a:lnSpc>
                <a:spcPct val="90000"/>
              </a:lnSpc>
              <a:buFont typeface="Wingdings" pitchFamily="2" charset="2"/>
              <a:buNone/>
            </a:pPr>
            <a:r>
              <a:rPr lang="en-US" altLang="zh-CN" sz="2400">
                <a:cs typeface="Courier New" pitchFamily="49" charset="0"/>
              </a:rPr>
              <a:t>		i&lt;=n  //</a:t>
            </a:r>
            <a:r>
              <a:rPr lang="zh-CN" altLang="en-US" sz="2400"/>
              <a:t>循环条件</a:t>
            </a:r>
            <a:endParaRPr lang="zh-CN" altLang="en-US" sz="2400">
              <a:cs typeface="Courier New" pitchFamily="49" charset="0"/>
            </a:endParaRPr>
          </a:p>
          <a:p>
            <a:pPr>
              <a:lnSpc>
                <a:spcPct val="90000"/>
              </a:lnSpc>
              <a:buFont typeface="Wingdings" pitchFamily="2" charset="2"/>
              <a:buNone/>
            </a:pPr>
            <a:r>
              <a:rPr lang="zh-CN" altLang="en-US" sz="2400">
                <a:cs typeface="Courier New" pitchFamily="49" charset="0"/>
              </a:rPr>
              <a:t>		</a:t>
            </a:r>
            <a:r>
              <a:rPr lang="en-US" altLang="zh-CN" sz="2400">
                <a:cs typeface="Courier New" pitchFamily="49" charset="0"/>
              </a:rPr>
              <a:t>;</a:t>
            </a:r>
          </a:p>
          <a:p>
            <a:pPr>
              <a:lnSpc>
                <a:spcPct val="90000"/>
              </a:lnSpc>
              <a:buFont typeface="Wingdings" pitchFamily="2" charset="2"/>
              <a:buNone/>
            </a:pPr>
            <a:r>
              <a:rPr lang="en-US" altLang="zh-CN" sz="2400">
                <a:cs typeface="Courier New" pitchFamily="49" charset="0"/>
              </a:rPr>
              <a:t>		i++)  //</a:t>
            </a:r>
            <a:r>
              <a:rPr lang="zh-CN" altLang="en-US" sz="2400"/>
              <a:t>下一次循环准备</a:t>
            </a:r>
            <a:endParaRPr lang="zh-CN" altLang="en-US" sz="2400">
              <a:cs typeface="Courier New" pitchFamily="49" charset="0"/>
            </a:endParaRPr>
          </a:p>
          <a:p>
            <a:pPr>
              <a:lnSpc>
                <a:spcPct val="90000"/>
              </a:lnSpc>
              <a:buFont typeface="Wingdings" pitchFamily="2" charset="2"/>
              <a:buNone/>
            </a:pPr>
            <a:r>
              <a:rPr lang="zh-CN" altLang="en-US" sz="2400">
                <a:cs typeface="Courier New" pitchFamily="49" charset="0"/>
              </a:rPr>
              <a:t>	  </a:t>
            </a:r>
            <a:r>
              <a:rPr lang="en-US" altLang="zh-CN" sz="2400">
                <a:cs typeface="Courier New" pitchFamily="49" charset="0"/>
              </a:rPr>
              <a:t>f *= i;     //</a:t>
            </a:r>
            <a:r>
              <a:rPr lang="zh-CN" altLang="en-US" sz="2400"/>
              <a:t>循环体</a:t>
            </a:r>
            <a:endParaRPr lang="zh-CN" altLang="en-US" sz="2400">
              <a:cs typeface="Courier New" pitchFamily="49" charset="0"/>
            </a:endParaRPr>
          </a:p>
          <a:p>
            <a:pPr>
              <a:lnSpc>
                <a:spcPct val="90000"/>
              </a:lnSpc>
              <a:buFont typeface="Wingdings" pitchFamily="2" charset="2"/>
              <a:buNone/>
            </a:pPr>
            <a:r>
              <a:rPr lang="zh-CN" altLang="en-US" sz="2400">
                <a:cs typeface="Courier New" pitchFamily="49" charset="0"/>
              </a:rPr>
              <a:t>	</a:t>
            </a:r>
            <a:r>
              <a:rPr lang="en-US" altLang="zh-CN" sz="2400">
                <a:cs typeface="Courier New" pitchFamily="49" charset="0"/>
              </a:rPr>
              <a:t>cout &lt;&lt; "factorial of " &lt;&lt; n &lt;&lt; " = " &lt;&lt; f &lt;&lt; endl;</a:t>
            </a:r>
          </a:p>
          <a:p>
            <a:pPr>
              <a:lnSpc>
                <a:spcPct val="90000"/>
              </a:lnSpc>
              <a:buFont typeface="Wingdings" pitchFamily="2" charset="2"/>
              <a:buNone/>
            </a:pPr>
            <a:r>
              <a:rPr lang="en-US" altLang="zh-CN" sz="2400">
                <a:cs typeface="Courier New" pitchFamily="49" charset="0"/>
              </a:rPr>
              <a:t>	return 0;</a:t>
            </a:r>
          </a:p>
          <a:p>
            <a:pPr>
              <a:lnSpc>
                <a:spcPct val="90000"/>
              </a:lnSpc>
              <a:buFont typeface="Wingdings" pitchFamily="2" charset="2"/>
              <a:buNone/>
            </a:pPr>
            <a:r>
              <a:rPr lang="en-US" altLang="zh-CN" sz="2400">
                <a:cs typeface="Courier New" pitchFamily="49" charset="0"/>
              </a:rPr>
              <a:t>}</a:t>
            </a:r>
            <a:endParaRPr lang="en-US" altLang="zh-CN" sz="24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zh-CN" altLang="en-US"/>
              <a:t>循环的种类</a:t>
            </a:r>
          </a:p>
        </p:txBody>
      </p:sp>
      <p:sp>
        <p:nvSpPr>
          <p:cNvPr id="204803" name="Rectangle 3"/>
          <p:cNvSpPr>
            <a:spLocks noGrp="1" noChangeArrowheads="1"/>
          </p:cNvSpPr>
          <p:nvPr>
            <p:ph idx="1"/>
          </p:nvPr>
        </p:nvSpPr>
        <p:spPr/>
        <p:txBody>
          <a:bodyPr/>
          <a:lstStyle/>
          <a:p>
            <a:r>
              <a:rPr lang="zh-CN" altLang="en-US">
                <a:solidFill>
                  <a:schemeClr val="folHlink"/>
                </a:solidFill>
              </a:rPr>
              <a:t>计数</a:t>
            </a:r>
            <a:r>
              <a:rPr lang="zh-CN" altLang="en-US"/>
              <a:t>控制的循环</a:t>
            </a:r>
          </a:p>
          <a:p>
            <a:pPr lvl="1"/>
            <a:r>
              <a:rPr lang="zh-CN" altLang="en-US"/>
              <a:t>循环前就知道循环的次数，循环时重复执行循环体直到指定的次数 </a:t>
            </a:r>
          </a:p>
          <a:p>
            <a:r>
              <a:rPr lang="zh-CN" altLang="en-US">
                <a:solidFill>
                  <a:schemeClr val="folHlink"/>
                </a:solidFill>
              </a:rPr>
              <a:t>事件</a:t>
            </a:r>
            <a:r>
              <a:rPr lang="zh-CN" altLang="en-US"/>
              <a:t>控制的循环</a:t>
            </a:r>
          </a:p>
          <a:p>
            <a:pPr lvl="1"/>
            <a:r>
              <a:rPr lang="zh-CN" altLang="en-US"/>
              <a:t>循环前不知道循环的次数，循环的终止是由循环体的某次执行导致循环的结束条件得到满足而引起的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81000"/>
            <a:ext cx="7772400" cy="685800"/>
          </a:xfrm>
        </p:spPr>
        <p:txBody>
          <a:bodyPr/>
          <a:lstStyle/>
          <a:p>
            <a:r>
              <a:rPr lang="zh-CN" altLang="en-US"/>
              <a:t>三种循环语句的使用原则 </a:t>
            </a:r>
          </a:p>
        </p:txBody>
      </p:sp>
      <p:sp>
        <p:nvSpPr>
          <p:cNvPr id="25603" name="Rectangle 3"/>
          <p:cNvSpPr>
            <a:spLocks noGrp="1" noChangeArrowheads="1"/>
          </p:cNvSpPr>
          <p:nvPr>
            <p:ph idx="1"/>
          </p:nvPr>
        </p:nvSpPr>
        <p:spPr>
          <a:xfrm>
            <a:off x="395288" y="1371600"/>
            <a:ext cx="8424862" cy="5297488"/>
          </a:xfrm>
        </p:spPr>
        <p:txBody>
          <a:bodyPr/>
          <a:lstStyle/>
          <a:p>
            <a:pPr marL="282575" indent="-282575">
              <a:lnSpc>
                <a:spcPct val="90000"/>
              </a:lnSpc>
            </a:pPr>
            <a:r>
              <a:rPr lang="zh-CN" altLang="en-US">
                <a:solidFill>
                  <a:schemeClr val="folHlink"/>
                </a:solidFill>
              </a:rPr>
              <a:t>三种循环语句在表达能力上是等价的</a:t>
            </a:r>
            <a:r>
              <a:rPr lang="zh-CN" altLang="en-US"/>
              <a:t>，在解决某个具体问题时，用其中的一种可能会比其它两种更加自然。 </a:t>
            </a:r>
          </a:p>
          <a:p>
            <a:pPr marL="282575" indent="-282575">
              <a:lnSpc>
                <a:spcPct val="90000"/>
              </a:lnSpc>
            </a:pPr>
            <a:r>
              <a:rPr lang="zh-CN" altLang="en-US"/>
              <a:t>一般来说，</a:t>
            </a:r>
          </a:p>
          <a:p>
            <a:pPr marL="758825" lvl="1">
              <a:lnSpc>
                <a:spcPct val="90000"/>
              </a:lnSpc>
            </a:pPr>
            <a:r>
              <a:rPr lang="zh-CN" altLang="en-US"/>
              <a:t>计数控制的循环一般用</a:t>
            </a:r>
            <a:r>
              <a:rPr lang="en-US" altLang="zh-CN">
                <a:latin typeface="宋体" charset="-122"/>
                <a:cs typeface="Times New Roman" pitchFamily="18" charset="0"/>
              </a:rPr>
              <a:t>for</a:t>
            </a:r>
            <a:r>
              <a:rPr lang="zh-CN" altLang="en-US"/>
              <a:t>语句；</a:t>
            </a:r>
          </a:p>
          <a:p>
            <a:pPr marL="758825" lvl="1">
              <a:lnSpc>
                <a:spcPct val="90000"/>
              </a:lnSpc>
            </a:pPr>
            <a:r>
              <a:rPr lang="zh-CN" altLang="en-US"/>
              <a:t>事件控制的循环一般用</a:t>
            </a:r>
            <a:r>
              <a:rPr lang="en-US" altLang="zh-CN">
                <a:latin typeface="宋体" charset="-122"/>
                <a:cs typeface="Times New Roman" pitchFamily="18" charset="0"/>
              </a:rPr>
              <a:t>while</a:t>
            </a:r>
            <a:r>
              <a:rPr lang="zh-CN" altLang="en-US"/>
              <a:t>或</a:t>
            </a:r>
            <a:r>
              <a:rPr lang="en-US" altLang="zh-CN">
                <a:latin typeface="宋体" charset="-122"/>
                <a:cs typeface="Times New Roman" pitchFamily="18" charset="0"/>
              </a:rPr>
              <a:t>do-while</a:t>
            </a:r>
            <a:r>
              <a:rPr lang="zh-CN" altLang="en-US"/>
              <a:t>语句，其中，如果循环体至少要执行一次，则用</a:t>
            </a:r>
            <a:r>
              <a:rPr lang="en-US" altLang="zh-CN">
                <a:latin typeface="宋体" charset="-122"/>
                <a:cs typeface="Times New Roman" pitchFamily="18" charset="0"/>
              </a:rPr>
              <a:t>do-while</a:t>
            </a:r>
            <a:r>
              <a:rPr lang="zh-CN" altLang="en-US"/>
              <a:t>语句。</a:t>
            </a:r>
          </a:p>
          <a:p>
            <a:pPr marL="758825" lvl="1">
              <a:lnSpc>
                <a:spcPct val="90000"/>
              </a:lnSpc>
            </a:pPr>
            <a:r>
              <a:rPr lang="zh-CN" altLang="en-US"/>
              <a:t>由于</a:t>
            </a:r>
            <a:r>
              <a:rPr lang="en-US" altLang="zh-CN"/>
              <a:t>for</a:t>
            </a:r>
            <a:r>
              <a:rPr lang="zh-CN" altLang="en-US"/>
              <a:t>语句能清晰地表示</a:t>
            </a:r>
            <a:r>
              <a:rPr lang="zh-CN" altLang="en-US">
                <a:latin typeface="Arial"/>
              </a:rPr>
              <a:t>“</a:t>
            </a:r>
            <a:r>
              <a:rPr lang="zh-CN" altLang="en-US"/>
              <a:t>循环初始化</a:t>
            </a:r>
            <a:r>
              <a:rPr lang="zh-CN" altLang="en-US">
                <a:latin typeface="Arial"/>
              </a:rPr>
              <a:t>”</a:t>
            </a:r>
            <a:r>
              <a:rPr lang="zh-CN" altLang="en-US"/>
              <a:t>、</a:t>
            </a:r>
            <a:r>
              <a:rPr lang="zh-CN" altLang="en-US">
                <a:latin typeface="Arial"/>
              </a:rPr>
              <a:t>“</a:t>
            </a:r>
            <a:r>
              <a:rPr lang="zh-CN" altLang="en-US"/>
              <a:t>循环条件</a:t>
            </a:r>
            <a:r>
              <a:rPr lang="zh-CN" altLang="en-US">
                <a:latin typeface="Arial"/>
              </a:rPr>
              <a:t>”</a:t>
            </a:r>
            <a:r>
              <a:rPr lang="zh-CN" altLang="en-US"/>
              <a:t>以及</a:t>
            </a:r>
            <a:r>
              <a:rPr lang="zh-CN" altLang="en-US">
                <a:latin typeface="Arial"/>
              </a:rPr>
              <a:t>“</a:t>
            </a:r>
            <a:r>
              <a:rPr lang="zh-CN" altLang="en-US"/>
              <a:t>下一次循环准备</a:t>
            </a:r>
            <a:r>
              <a:rPr lang="zh-CN" altLang="en-US">
                <a:latin typeface="Arial"/>
              </a:rPr>
              <a:t>”</a:t>
            </a:r>
            <a:r>
              <a:rPr lang="zh-CN" altLang="en-US"/>
              <a:t>，因此，一些非计数控制的循环也用</a:t>
            </a:r>
            <a:r>
              <a:rPr lang="en-US" altLang="zh-CN"/>
              <a:t>for</a:t>
            </a:r>
            <a:r>
              <a:rPr lang="zh-CN" altLang="en-US"/>
              <a:t>语句实现。</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9388" y="188913"/>
            <a:ext cx="8507412" cy="715962"/>
          </a:xfrm>
        </p:spPr>
        <p:txBody>
          <a:bodyPr/>
          <a:lstStyle/>
          <a:p>
            <a:pPr algn="l">
              <a:lnSpc>
                <a:spcPct val="60000"/>
              </a:lnSpc>
            </a:pPr>
            <a:r>
              <a:rPr lang="zh-CN" altLang="en-US" sz="2800">
                <a:latin typeface="黑体" pitchFamily="2" charset="-122"/>
                <a:ea typeface="黑体" pitchFamily="2" charset="-122"/>
              </a:rPr>
              <a:t>例</a:t>
            </a:r>
            <a:r>
              <a:rPr lang="zh-CN" altLang="en-US" sz="2800">
                <a:latin typeface="黑体" pitchFamily="2" charset="-122"/>
                <a:ea typeface="黑体" pitchFamily="2" charset="-122"/>
                <a:cs typeface="Times New Roman" pitchFamily="18" charset="0"/>
              </a:rPr>
              <a:t> ：</a:t>
            </a:r>
            <a:r>
              <a:rPr lang="zh-CN" altLang="en-US" sz="2800">
                <a:latin typeface="黑体" pitchFamily="2" charset="-122"/>
                <a:ea typeface="黑体" pitchFamily="2" charset="-122"/>
              </a:rPr>
              <a:t>计算从键盘输入的一系列整数的和，要求首先输入整数的个数。（计数控制的循环）</a:t>
            </a:r>
            <a:r>
              <a:rPr lang="zh-CN" altLang="en-US" sz="4800"/>
              <a:t> </a:t>
            </a:r>
          </a:p>
        </p:txBody>
      </p:sp>
      <p:sp>
        <p:nvSpPr>
          <p:cNvPr id="49155" name="Rectangle 3"/>
          <p:cNvSpPr>
            <a:spLocks noGrp="1" noChangeArrowheads="1"/>
          </p:cNvSpPr>
          <p:nvPr>
            <p:ph idx="1"/>
          </p:nvPr>
        </p:nvSpPr>
        <p:spPr>
          <a:xfrm>
            <a:off x="457200" y="1295400"/>
            <a:ext cx="8229600" cy="5562600"/>
          </a:xfrm>
        </p:spPr>
        <p:txBody>
          <a:bodyPr/>
          <a:lstStyle/>
          <a:p>
            <a:pPr>
              <a:lnSpc>
                <a:spcPct val="80000"/>
              </a:lnSpc>
              <a:buFont typeface="Wingdings" pitchFamily="2" charset="2"/>
              <a:buNone/>
            </a:pPr>
            <a:r>
              <a:rPr lang="en-US" altLang="zh-CN" sz="2000" b="1">
                <a:latin typeface="Courier New" pitchFamily="49" charset="0"/>
                <a:cs typeface="Courier New" pitchFamily="49" charset="0"/>
              </a:rPr>
              <a:t>#include &lt;iostream&gt;</a:t>
            </a:r>
          </a:p>
          <a:p>
            <a:pPr>
              <a:lnSpc>
                <a:spcPct val="80000"/>
              </a:lnSpc>
              <a:buFont typeface="Wingdings" pitchFamily="2" charset="2"/>
              <a:buNone/>
            </a:pPr>
            <a:r>
              <a:rPr lang="en-US" altLang="zh-CN" sz="2000" b="1">
                <a:latin typeface="Courier New" pitchFamily="49" charset="0"/>
                <a:cs typeface="Courier New" pitchFamily="49" charset="0"/>
              </a:rPr>
              <a:t>using namespace std;</a:t>
            </a:r>
          </a:p>
          <a:p>
            <a:pPr>
              <a:lnSpc>
                <a:spcPct val="80000"/>
              </a:lnSpc>
              <a:buFont typeface="Wingdings" pitchFamily="2" charset="2"/>
              <a:buNone/>
            </a:pPr>
            <a:r>
              <a:rPr lang="en-US" altLang="zh-CN" sz="2000" b="1">
                <a:latin typeface="Courier New" pitchFamily="49" charset="0"/>
                <a:cs typeface="Courier New" pitchFamily="49" charset="0"/>
              </a:rPr>
              <a:t>int main()</a:t>
            </a:r>
          </a:p>
          <a:p>
            <a:pPr>
              <a:lnSpc>
                <a:spcPct val="80000"/>
              </a:lnSpc>
              <a:buFont typeface="Wingdings" pitchFamily="2" charset="2"/>
              <a:buNone/>
            </a:pPr>
            <a:r>
              <a:rPr lang="en-US" altLang="zh-CN" sz="2000" b="1">
                <a:latin typeface="Courier New" pitchFamily="49" charset="0"/>
                <a:cs typeface="Courier New" pitchFamily="49" charset="0"/>
              </a:rPr>
              <a:t>{	int n;</a:t>
            </a:r>
          </a:p>
          <a:p>
            <a:pPr>
              <a:lnSpc>
                <a:spcPct val="80000"/>
              </a:lnSpc>
              <a:buFont typeface="Wingdings" pitchFamily="2" charset="2"/>
              <a:buNone/>
            </a:pPr>
            <a:r>
              <a:rPr lang="en-US" altLang="zh-CN" sz="2000" b="1">
                <a:latin typeface="Courier New" pitchFamily="49" charset="0"/>
                <a:cs typeface="Courier New" pitchFamily="49" charset="0"/>
              </a:rPr>
              <a:t>	cout &lt;&lt; "</a:t>
            </a:r>
            <a:r>
              <a:rPr lang="zh-CN" altLang="en-US" sz="2000" b="1">
                <a:latin typeface="宋体" charset="-122"/>
              </a:rPr>
              <a:t>请输入整数的个数：</a:t>
            </a:r>
            <a:r>
              <a:rPr lang="en-US" altLang="zh-CN" sz="2000" b="1">
                <a:latin typeface="Courier New" pitchFamily="49" charset="0"/>
                <a:cs typeface="Courier New" pitchFamily="49" charset="0"/>
              </a:rPr>
              <a:t>";</a:t>
            </a:r>
          </a:p>
          <a:p>
            <a:pPr>
              <a:lnSpc>
                <a:spcPct val="80000"/>
              </a:lnSpc>
              <a:buFont typeface="Wingdings" pitchFamily="2" charset="2"/>
              <a:buNone/>
            </a:pPr>
            <a:r>
              <a:rPr lang="en-US" altLang="zh-CN" sz="2000" b="1">
                <a:latin typeface="Courier New" pitchFamily="49" charset="0"/>
                <a:cs typeface="Courier New" pitchFamily="49" charset="0"/>
              </a:rPr>
              <a:t>	cin &gt;&gt; n;</a:t>
            </a:r>
          </a:p>
          <a:p>
            <a:pPr>
              <a:lnSpc>
                <a:spcPct val="80000"/>
              </a:lnSpc>
              <a:buFont typeface="Wingdings" pitchFamily="2" charset="2"/>
              <a:buNone/>
            </a:pPr>
            <a:r>
              <a:rPr lang="en-US" altLang="zh-CN" sz="2000" b="1">
                <a:latin typeface="Courier New" pitchFamily="49" charset="0"/>
                <a:cs typeface="Courier New" pitchFamily="49" charset="0"/>
              </a:rPr>
              <a:t>	cout &lt;&lt; "</a:t>
            </a:r>
            <a:r>
              <a:rPr lang="zh-CN" altLang="en-US" sz="2000" b="1">
                <a:latin typeface="宋体" charset="-122"/>
              </a:rPr>
              <a:t>请输入</a:t>
            </a:r>
            <a:r>
              <a:rPr lang="en-US" altLang="zh-CN" sz="2000" b="1">
                <a:latin typeface="Courier New" pitchFamily="49" charset="0"/>
                <a:cs typeface="Courier New" pitchFamily="49" charset="0"/>
              </a:rPr>
              <a:t>" &lt;&lt; n &lt;&lt; "</a:t>
            </a:r>
            <a:r>
              <a:rPr lang="zh-CN" altLang="en-US" sz="2000" b="1">
                <a:latin typeface="宋体" charset="-122"/>
              </a:rPr>
              <a:t>个整数：</a:t>
            </a:r>
            <a:r>
              <a:rPr lang="en-US" altLang="zh-CN" sz="2000" b="1">
                <a:latin typeface="Courier New" pitchFamily="49" charset="0"/>
                <a:cs typeface="Courier New" pitchFamily="49" charset="0"/>
              </a:rPr>
              <a:t>";</a:t>
            </a:r>
          </a:p>
          <a:p>
            <a:pPr>
              <a:lnSpc>
                <a:spcPct val="80000"/>
              </a:lnSpc>
              <a:buFont typeface="Wingdings" pitchFamily="2" charset="2"/>
              <a:buNone/>
            </a:pPr>
            <a:r>
              <a:rPr lang="en-US" altLang="zh-CN" sz="2000" b="1">
                <a:latin typeface="Courier New" pitchFamily="49" charset="0"/>
                <a:cs typeface="Courier New" pitchFamily="49" charset="0"/>
              </a:rPr>
              <a:t>	int sum=0;</a:t>
            </a:r>
          </a:p>
          <a:p>
            <a:pPr>
              <a:lnSpc>
                <a:spcPct val="80000"/>
              </a:lnSpc>
              <a:buFont typeface="Wingdings" pitchFamily="2" charset="2"/>
              <a:buNone/>
            </a:pPr>
            <a:r>
              <a:rPr lang="en-US" altLang="zh-CN" sz="2000" b="1">
                <a:latin typeface="Courier New" pitchFamily="49" charset="0"/>
                <a:cs typeface="Courier New" pitchFamily="49" charset="0"/>
              </a:rPr>
              <a:t>	for (</a:t>
            </a:r>
            <a:r>
              <a:rPr lang="en-US" altLang="zh-CN" sz="2000" b="1">
                <a:solidFill>
                  <a:schemeClr val="folHlink"/>
                </a:solidFill>
                <a:latin typeface="Courier New" pitchFamily="49" charset="0"/>
                <a:cs typeface="Courier New" pitchFamily="49" charset="0"/>
              </a:rPr>
              <a:t>int</a:t>
            </a:r>
            <a:r>
              <a:rPr lang="en-US" altLang="zh-CN" sz="2000" b="1">
                <a:latin typeface="Courier New" pitchFamily="49" charset="0"/>
                <a:cs typeface="Courier New" pitchFamily="49" charset="0"/>
              </a:rPr>
              <a:t> i=1; i&lt;=n; i++)</a:t>
            </a:r>
          </a:p>
          <a:p>
            <a:pPr>
              <a:lnSpc>
                <a:spcPct val="80000"/>
              </a:lnSpc>
              <a:buFont typeface="Wingdings" pitchFamily="2" charset="2"/>
              <a:buNone/>
            </a:pPr>
            <a:r>
              <a:rPr lang="en-US" altLang="zh-CN" sz="2000" b="1">
                <a:latin typeface="Courier New" pitchFamily="49" charset="0"/>
                <a:cs typeface="Courier New" pitchFamily="49" charset="0"/>
              </a:rPr>
              <a:t>	{	int a; </a:t>
            </a:r>
          </a:p>
          <a:p>
            <a:pPr>
              <a:lnSpc>
                <a:spcPct val="80000"/>
              </a:lnSpc>
              <a:buFont typeface="Wingdings" pitchFamily="2" charset="2"/>
              <a:buNone/>
            </a:pPr>
            <a:r>
              <a:rPr lang="en-US" altLang="zh-CN" sz="2000" b="1">
                <a:latin typeface="Courier New" pitchFamily="49" charset="0"/>
                <a:cs typeface="Courier New" pitchFamily="49" charset="0"/>
              </a:rPr>
              <a:t>		cin &gt;&gt; a;</a:t>
            </a:r>
          </a:p>
          <a:p>
            <a:pPr>
              <a:lnSpc>
                <a:spcPct val="80000"/>
              </a:lnSpc>
              <a:buFont typeface="Wingdings" pitchFamily="2" charset="2"/>
              <a:buNone/>
            </a:pPr>
            <a:r>
              <a:rPr lang="en-US" altLang="zh-CN" sz="2000" b="1">
                <a:latin typeface="Courier New" pitchFamily="49" charset="0"/>
                <a:cs typeface="Courier New" pitchFamily="49" charset="0"/>
              </a:rPr>
              <a:t>		sum += a; </a:t>
            </a:r>
          </a:p>
          <a:p>
            <a:pPr>
              <a:lnSpc>
                <a:spcPct val="80000"/>
              </a:lnSpc>
              <a:buFont typeface="Wingdings" pitchFamily="2" charset="2"/>
              <a:buNone/>
            </a:pPr>
            <a:r>
              <a:rPr lang="en-US" altLang="zh-CN" sz="2000" b="1">
                <a:latin typeface="Courier New" pitchFamily="49" charset="0"/>
                <a:cs typeface="Courier New" pitchFamily="49" charset="0"/>
              </a:rPr>
              <a:t>	}</a:t>
            </a:r>
          </a:p>
          <a:p>
            <a:pPr>
              <a:lnSpc>
                <a:spcPct val="80000"/>
              </a:lnSpc>
              <a:buFont typeface="Wingdings" pitchFamily="2" charset="2"/>
              <a:buNone/>
            </a:pPr>
            <a:r>
              <a:rPr lang="en-US" altLang="zh-CN" sz="2000" b="1">
                <a:latin typeface="Courier New" pitchFamily="49" charset="0"/>
                <a:cs typeface="Courier New" pitchFamily="49" charset="0"/>
              </a:rPr>
              <a:t>	cout &lt;&lt; "</a:t>
            </a:r>
            <a:r>
              <a:rPr lang="zh-CN" altLang="en-US" sz="2000" b="1">
                <a:latin typeface="宋体" charset="-122"/>
              </a:rPr>
              <a:t>输入的</a:t>
            </a:r>
            <a:r>
              <a:rPr lang="en-US" altLang="zh-CN" sz="2000" b="1">
                <a:latin typeface="Courier New" pitchFamily="49" charset="0"/>
                <a:cs typeface="Courier New" pitchFamily="49" charset="0"/>
              </a:rPr>
              <a:t>" &lt;&lt; n &lt;&lt; "</a:t>
            </a:r>
            <a:r>
              <a:rPr lang="zh-CN" altLang="en-US" sz="2000" b="1">
                <a:latin typeface="宋体" charset="-122"/>
              </a:rPr>
              <a:t>个整数的和是：</a:t>
            </a:r>
            <a:r>
              <a:rPr lang="en-US" altLang="zh-CN" sz="2000" b="1">
                <a:latin typeface="Courier New" pitchFamily="49" charset="0"/>
                <a:cs typeface="Courier New" pitchFamily="49" charset="0"/>
              </a:rPr>
              <a:t>" &lt;&lt; sum &lt;&lt; endl;</a:t>
            </a:r>
          </a:p>
          <a:p>
            <a:pPr>
              <a:lnSpc>
                <a:spcPct val="80000"/>
              </a:lnSpc>
              <a:buFont typeface="Wingdings" pitchFamily="2" charset="2"/>
              <a:buNone/>
            </a:pPr>
            <a:r>
              <a:rPr lang="en-US" altLang="zh-CN" sz="2000" b="1">
                <a:latin typeface="Courier New" pitchFamily="49" charset="0"/>
                <a:cs typeface="Courier New" pitchFamily="49" charset="0"/>
              </a:rPr>
              <a:t>	return 0;</a:t>
            </a:r>
          </a:p>
          <a:p>
            <a:pPr>
              <a:lnSpc>
                <a:spcPct val="80000"/>
              </a:lnSpc>
              <a:buFont typeface="Wingdings" pitchFamily="2" charset="2"/>
              <a:buNone/>
            </a:pPr>
            <a:r>
              <a:rPr lang="en-US" altLang="zh-CN" sz="2000" b="1">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79388" y="152400"/>
            <a:ext cx="8507412" cy="788988"/>
          </a:xfrm>
        </p:spPr>
        <p:txBody>
          <a:bodyPr/>
          <a:lstStyle/>
          <a:p>
            <a:pPr algn="l"/>
            <a:r>
              <a:rPr lang="zh-CN" altLang="en-US" sz="2800">
                <a:latin typeface="Times New Roman" pitchFamily="18" charset="0"/>
                <a:ea typeface="黑体" pitchFamily="2" charset="-122"/>
              </a:rPr>
              <a:t>例：计算从键盘输入的一系列整数的和，要求输入以</a:t>
            </a:r>
            <a:r>
              <a:rPr lang="en-US" altLang="zh-CN" sz="2800">
                <a:latin typeface="宋体" charset="-122"/>
              </a:rPr>
              <a:t>0</a:t>
            </a:r>
            <a:r>
              <a:rPr lang="zh-CN" altLang="en-US" sz="2800">
                <a:latin typeface="Times New Roman" pitchFamily="18" charset="0"/>
                <a:ea typeface="黑体" pitchFamily="2" charset="-122"/>
              </a:rPr>
              <a:t>结束。</a:t>
            </a:r>
            <a:r>
              <a:rPr lang="zh-CN" altLang="en-US" sz="2800">
                <a:latin typeface="黑体" pitchFamily="2" charset="-122"/>
                <a:ea typeface="黑体" pitchFamily="2" charset="-122"/>
              </a:rPr>
              <a:t>（事件控制的循环 ）</a:t>
            </a:r>
          </a:p>
        </p:txBody>
      </p:sp>
      <p:sp>
        <p:nvSpPr>
          <p:cNvPr id="50179" name="Rectangle 3"/>
          <p:cNvSpPr>
            <a:spLocks noGrp="1" noChangeArrowheads="1"/>
          </p:cNvSpPr>
          <p:nvPr>
            <p:ph idx="1"/>
          </p:nvPr>
        </p:nvSpPr>
        <p:spPr>
          <a:xfrm>
            <a:off x="457200" y="1341438"/>
            <a:ext cx="8229600" cy="4895850"/>
          </a:xfrm>
        </p:spPr>
        <p:txBody>
          <a:bodyPr/>
          <a:lstStyle/>
          <a:p>
            <a:pPr indent="-147638" algn="just">
              <a:lnSpc>
                <a:spcPct val="90000"/>
              </a:lnSpc>
              <a:buFont typeface="Wingdings" pitchFamily="2" charset="2"/>
              <a:buNone/>
            </a:pPr>
            <a:r>
              <a:rPr lang="en-US" altLang="zh-CN" sz="2000" b="1">
                <a:latin typeface="Courier New" pitchFamily="49" charset="0"/>
                <a:cs typeface="Courier New" pitchFamily="49" charset="0"/>
              </a:rPr>
              <a:t>#include &lt;iostream&gt;</a:t>
            </a:r>
          </a:p>
          <a:p>
            <a:pPr indent="-147638" algn="just">
              <a:lnSpc>
                <a:spcPct val="90000"/>
              </a:lnSpc>
              <a:buFont typeface="Wingdings" pitchFamily="2" charset="2"/>
              <a:buNone/>
            </a:pPr>
            <a:r>
              <a:rPr lang="en-US" altLang="zh-CN" sz="2000" b="1">
                <a:latin typeface="Courier New" pitchFamily="49" charset="0"/>
                <a:cs typeface="Courier New" pitchFamily="49" charset="0"/>
              </a:rPr>
              <a:t>using namespace std;</a:t>
            </a:r>
          </a:p>
          <a:p>
            <a:pPr indent="-147638" algn="just">
              <a:lnSpc>
                <a:spcPct val="90000"/>
              </a:lnSpc>
              <a:buFont typeface="Wingdings" pitchFamily="2" charset="2"/>
              <a:buNone/>
            </a:pPr>
            <a:r>
              <a:rPr lang="en-US" altLang="zh-CN" sz="2000" b="1">
                <a:latin typeface="Courier New" pitchFamily="49" charset="0"/>
                <a:cs typeface="Courier New" pitchFamily="49" charset="0"/>
              </a:rPr>
              <a:t>int main()</a:t>
            </a:r>
          </a:p>
          <a:p>
            <a:pPr indent="-147638" algn="just">
              <a:lnSpc>
                <a:spcPct val="90000"/>
              </a:lnSpc>
              <a:buFont typeface="Wingdings" pitchFamily="2" charset="2"/>
              <a:buNone/>
            </a:pPr>
            <a:r>
              <a:rPr lang="en-US" altLang="zh-CN" sz="2000" b="1">
                <a:latin typeface="Courier New" pitchFamily="49" charset="0"/>
                <a:cs typeface="Courier New" pitchFamily="49" charset="0"/>
              </a:rPr>
              <a:t>{int a,sum=0;</a:t>
            </a:r>
          </a:p>
          <a:p>
            <a:pPr indent="-147638" algn="just">
              <a:lnSpc>
                <a:spcPct val="90000"/>
              </a:lnSpc>
              <a:buFont typeface="Wingdings" pitchFamily="2" charset="2"/>
              <a:buNone/>
            </a:pPr>
            <a:r>
              <a:rPr lang="en-US" altLang="zh-CN" sz="2000" b="1">
                <a:latin typeface="Courier New" pitchFamily="49" charset="0"/>
                <a:cs typeface="Courier New" pitchFamily="49" charset="0"/>
              </a:rPr>
              <a:t>	cout &lt;&lt; "</a:t>
            </a:r>
            <a:r>
              <a:rPr lang="zh-CN" altLang="en-US" sz="2000" b="1">
                <a:latin typeface="宋体" charset="-122"/>
              </a:rPr>
              <a:t>请输入若干个整数（以</a:t>
            </a:r>
            <a:r>
              <a:rPr lang="en-US" altLang="zh-CN" sz="2000" b="1">
                <a:latin typeface="Courier New" pitchFamily="49" charset="0"/>
                <a:cs typeface="Courier New" pitchFamily="49" charset="0"/>
              </a:rPr>
              <a:t>0</a:t>
            </a:r>
            <a:r>
              <a:rPr lang="zh-CN" altLang="en-US" sz="2000" b="1">
                <a:latin typeface="宋体" charset="-122"/>
              </a:rPr>
              <a:t>结束）：</a:t>
            </a:r>
            <a:r>
              <a:rPr lang="en-US" altLang="zh-CN" sz="2000" b="1">
                <a:latin typeface="Courier New" pitchFamily="49" charset="0"/>
                <a:cs typeface="Courier New" pitchFamily="49" charset="0"/>
              </a:rPr>
              <a:t>";</a:t>
            </a:r>
          </a:p>
          <a:p>
            <a:pPr indent="-147638" algn="just">
              <a:lnSpc>
                <a:spcPct val="90000"/>
              </a:lnSpc>
              <a:buFont typeface="Wingdings" pitchFamily="2" charset="2"/>
              <a:buNone/>
            </a:pPr>
            <a:r>
              <a:rPr lang="en-US" altLang="zh-CN" sz="2000" b="1">
                <a:latin typeface="Courier New" pitchFamily="49" charset="0"/>
                <a:cs typeface="Courier New" pitchFamily="49" charset="0"/>
              </a:rPr>
              <a:t>	cin &gt;&gt; a;</a:t>
            </a:r>
          </a:p>
          <a:p>
            <a:pPr indent="-147638" algn="just">
              <a:lnSpc>
                <a:spcPct val="90000"/>
              </a:lnSpc>
              <a:buFont typeface="Wingdings" pitchFamily="2" charset="2"/>
              <a:buNone/>
            </a:pPr>
            <a:r>
              <a:rPr lang="en-US" altLang="zh-CN" sz="2000" b="1">
                <a:latin typeface="Courier New" pitchFamily="49" charset="0"/>
                <a:cs typeface="Courier New" pitchFamily="49" charset="0"/>
              </a:rPr>
              <a:t>	while (a != 0)</a:t>
            </a:r>
          </a:p>
          <a:p>
            <a:pPr indent="-147638" algn="just">
              <a:lnSpc>
                <a:spcPct val="90000"/>
              </a:lnSpc>
              <a:buFont typeface="Wingdings" pitchFamily="2" charset="2"/>
              <a:buNone/>
            </a:pPr>
            <a:r>
              <a:rPr lang="en-US" altLang="zh-CN" sz="2000" b="1">
                <a:latin typeface="Courier New" pitchFamily="49" charset="0"/>
                <a:cs typeface="Courier New" pitchFamily="49" charset="0"/>
              </a:rPr>
              <a:t>	{	sum += a; </a:t>
            </a:r>
          </a:p>
          <a:p>
            <a:pPr indent="-147638" algn="just">
              <a:lnSpc>
                <a:spcPct val="90000"/>
              </a:lnSpc>
              <a:buFont typeface="Wingdings" pitchFamily="2" charset="2"/>
              <a:buNone/>
            </a:pPr>
            <a:r>
              <a:rPr lang="en-US" altLang="zh-CN" sz="2000" b="1">
                <a:latin typeface="Courier New" pitchFamily="49" charset="0"/>
                <a:cs typeface="Courier New" pitchFamily="49" charset="0"/>
              </a:rPr>
              <a:t>		cin &gt;&gt; a;</a:t>
            </a:r>
          </a:p>
          <a:p>
            <a:pPr indent="-147638" algn="just">
              <a:lnSpc>
                <a:spcPct val="90000"/>
              </a:lnSpc>
              <a:buFont typeface="Wingdings" pitchFamily="2" charset="2"/>
              <a:buNone/>
            </a:pPr>
            <a:r>
              <a:rPr lang="en-US" altLang="zh-CN" sz="2000" b="1">
                <a:latin typeface="Courier New" pitchFamily="49" charset="0"/>
                <a:cs typeface="Courier New" pitchFamily="49" charset="0"/>
              </a:rPr>
              <a:t>	}</a:t>
            </a:r>
          </a:p>
          <a:p>
            <a:pPr indent="-147638" algn="just">
              <a:lnSpc>
                <a:spcPct val="90000"/>
              </a:lnSpc>
              <a:buFont typeface="Wingdings" pitchFamily="2" charset="2"/>
              <a:buNone/>
            </a:pPr>
            <a:r>
              <a:rPr lang="en-US" altLang="zh-CN" sz="2000" b="1">
                <a:latin typeface="Courier New" pitchFamily="49" charset="0"/>
                <a:cs typeface="Courier New" pitchFamily="49" charset="0"/>
              </a:rPr>
              <a:t>	cout &lt;&lt; "</a:t>
            </a:r>
            <a:r>
              <a:rPr lang="zh-CN" altLang="en-US" sz="2000" b="1">
                <a:latin typeface="宋体" charset="-122"/>
              </a:rPr>
              <a:t>输入的整数的和是：</a:t>
            </a:r>
            <a:r>
              <a:rPr lang="en-US" altLang="zh-CN" sz="2000" b="1">
                <a:latin typeface="Courier New" pitchFamily="49" charset="0"/>
                <a:cs typeface="Courier New" pitchFamily="49" charset="0"/>
              </a:rPr>
              <a:t>" &lt;&lt; sum &lt;&lt; endl;</a:t>
            </a:r>
          </a:p>
          <a:p>
            <a:pPr indent="-147638" algn="just">
              <a:lnSpc>
                <a:spcPct val="90000"/>
              </a:lnSpc>
              <a:buFont typeface="Wingdings" pitchFamily="2" charset="2"/>
              <a:buNone/>
            </a:pPr>
            <a:r>
              <a:rPr lang="en-US" altLang="zh-CN" sz="2000" b="1">
                <a:latin typeface="Courier New" pitchFamily="49" charset="0"/>
                <a:cs typeface="Courier New" pitchFamily="49" charset="0"/>
              </a:rPr>
              <a:t>	return 0;</a:t>
            </a:r>
          </a:p>
          <a:p>
            <a:pPr indent="-147638" algn="just">
              <a:lnSpc>
                <a:spcPct val="90000"/>
              </a:lnSpc>
              <a:buFont typeface="Wingdings" pitchFamily="2" charset="2"/>
              <a:buNone/>
            </a:pPr>
            <a:r>
              <a:rPr lang="en-US" altLang="zh-CN" sz="2000" b="1">
                <a:latin typeface="Courier New" pitchFamily="49" charset="0"/>
                <a:cs typeface="Courier New" pitchFamily="49" charset="0"/>
              </a:rPr>
              <a:t>}</a:t>
            </a:r>
            <a:endParaRPr lang="en-US" altLang="zh-CN" sz="20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23850" y="133350"/>
            <a:ext cx="8362950" cy="847725"/>
          </a:xfrm>
        </p:spPr>
        <p:txBody>
          <a:bodyPr/>
          <a:lstStyle/>
          <a:p>
            <a:pPr algn="l"/>
            <a:r>
              <a:rPr lang="zh-CN" altLang="en-US" sz="2800">
                <a:latin typeface="黑体" pitchFamily="2" charset="-122"/>
                <a:ea typeface="黑体" pitchFamily="2" charset="-122"/>
              </a:rPr>
              <a:t>例：从键盘接收字符，一直到输入了字符</a:t>
            </a:r>
            <a:r>
              <a:rPr lang="en-US" altLang="zh-CN" sz="2800">
                <a:latin typeface="黑体" pitchFamily="2" charset="-122"/>
                <a:ea typeface="黑体" pitchFamily="2" charset="-122"/>
              </a:rPr>
              <a:t>y(Y)</a:t>
            </a:r>
            <a:r>
              <a:rPr lang="zh-CN" altLang="en-US" sz="2800">
                <a:latin typeface="黑体" pitchFamily="2" charset="-122"/>
                <a:ea typeface="黑体" pitchFamily="2" charset="-122"/>
              </a:rPr>
              <a:t>或</a:t>
            </a:r>
            <a:r>
              <a:rPr lang="en-US" altLang="zh-CN" sz="2800">
                <a:latin typeface="黑体" pitchFamily="2" charset="-122"/>
                <a:ea typeface="黑体" pitchFamily="2" charset="-122"/>
              </a:rPr>
              <a:t>n(N)</a:t>
            </a:r>
            <a:r>
              <a:rPr lang="zh-CN" altLang="en-US" sz="2800">
                <a:latin typeface="黑体" pitchFamily="2" charset="-122"/>
                <a:ea typeface="黑体" pitchFamily="2" charset="-122"/>
              </a:rPr>
              <a:t>为止。 （事件控制的循环 ）</a:t>
            </a:r>
          </a:p>
        </p:txBody>
      </p:sp>
      <p:sp>
        <p:nvSpPr>
          <p:cNvPr id="51203" name="Rectangle 3"/>
          <p:cNvSpPr>
            <a:spLocks noGrp="1" noChangeArrowheads="1"/>
          </p:cNvSpPr>
          <p:nvPr>
            <p:ph idx="1"/>
          </p:nvPr>
        </p:nvSpPr>
        <p:spPr>
          <a:xfrm>
            <a:off x="457200" y="1268413"/>
            <a:ext cx="8229600" cy="5589587"/>
          </a:xfrm>
        </p:spPr>
        <p:txBody>
          <a:bodyPr/>
          <a:lstStyle/>
          <a:p>
            <a:pPr algn="just">
              <a:lnSpc>
                <a:spcPct val="90000"/>
              </a:lnSpc>
              <a:buFont typeface="Wingdings" pitchFamily="2" charset="2"/>
              <a:buNone/>
            </a:pPr>
            <a:r>
              <a:rPr lang="en-US" altLang="zh-CN" sz="2000" b="1">
                <a:latin typeface="Courier New" pitchFamily="49" charset="0"/>
                <a:cs typeface="Courier New" pitchFamily="49" charset="0"/>
              </a:rPr>
              <a:t>#include &lt;iostream&gt;</a:t>
            </a:r>
          </a:p>
          <a:p>
            <a:pPr>
              <a:lnSpc>
                <a:spcPct val="90000"/>
              </a:lnSpc>
              <a:buFont typeface="Wingdings" pitchFamily="2" charset="2"/>
              <a:buNone/>
            </a:pPr>
            <a:r>
              <a:rPr lang="en-US" altLang="zh-CN" sz="2000" b="1">
                <a:latin typeface="Courier New" pitchFamily="49" charset="0"/>
                <a:cs typeface="Courier New" pitchFamily="49" charset="0"/>
              </a:rPr>
              <a:t>#include &lt;cstdlib&gt;</a:t>
            </a:r>
          </a:p>
          <a:p>
            <a:pPr>
              <a:lnSpc>
                <a:spcPct val="90000"/>
              </a:lnSpc>
              <a:buFont typeface="Wingdings" pitchFamily="2" charset="2"/>
              <a:buNone/>
            </a:pPr>
            <a:r>
              <a:rPr lang="en-US" altLang="zh-CN" sz="2000" b="1">
                <a:latin typeface="Courier New" pitchFamily="49" charset="0"/>
                <a:cs typeface="Courier New" pitchFamily="49" charset="0"/>
              </a:rPr>
              <a:t>using namespace std;</a:t>
            </a:r>
          </a:p>
          <a:p>
            <a:pPr>
              <a:lnSpc>
                <a:spcPct val="90000"/>
              </a:lnSpc>
              <a:buFont typeface="Wingdings" pitchFamily="2" charset="2"/>
              <a:buNone/>
            </a:pPr>
            <a:r>
              <a:rPr lang="en-US" altLang="zh-CN" sz="2000" b="1">
                <a:latin typeface="Courier New" pitchFamily="49" charset="0"/>
                <a:cs typeface="Courier New" pitchFamily="49" charset="0"/>
              </a:rPr>
              <a:t>int main()</a:t>
            </a:r>
          </a:p>
          <a:p>
            <a:pPr>
              <a:lnSpc>
                <a:spcPct val="90000"/>
              </a:lnSpc>
              <a:buFont typeface="Wingdings" pitchFamily="2" charset="2"/>
              <a:buNone/>
            </a:pPr>
            <a:r>
              <a:rPr lang="en-US" altLang="zh-CN" sz="2000" b="1">
                <a:latin typeface="Courier New" pitchFamily="49" charset="0"/>
                <a:cs typeface="Courier New" pitchFamily="49" charset="0"/>
              </a:rPr>
              <a:t>{	char ch;</a:t>
            </a:r>
          </a:p>
          <a:p>
            <a:pPr>
              <a:lnSpc>
                <a:spcPct val="90000"/>
              </a:lnSpc>
              <a:buFont typeface="Wingdings" pitchFamily="2" charset="2"/>
              <a:buNone/>
            </a:pPr>
            <a:r>
              <a:rPr lang="en-US" altLang="zh-CN" sz="2000" b="1">
                <a:latin typeface="Courier New" pitchFamily="49" charset="0"/>
                <a:cs typeface="Courier New" pitchFamily="49" charset="0"/>
              </a:rPr>
              <a:t>	do</a:t>
            </a:r>
          </a:p>
          <a:p>
            <a:pPr>
              <a:lnSpc>
                <a:spcPct val="90000"/>
              </a:lnSpc>
              <a:buFont typeface="Wingdings" pitchFamily="2" charset="2"/>
              <a:buNone/>
            </a:pPr>
            <a:r>
              <a:rPr lang="en-US" altLang="zh-CN" sz="2000" b="1">
                <a:latin typeface="Courier New" pitchFamily="49" charset="0"/>
                <a:cs typeface="Courier New" pitchFamily="49" charset="0"/>
              </a:rPr>
              <a:t>	{	cout &lt;&lt; "</a:t>
            </a:r>
            <a:r>
              <a:rPr lang="zh-CN" altLang="en-US" sz="2000" b="1">
                <a:latin typeface="宋体" charset="-122"/>
              </a:rPr>
              <a:t>请输入</a:t>
            </a:r>
            <a:r>
              <a:rPr lang="en-US" altLang="zh-CN" sz="2000" b="1">
                <a:latin typeface="Courier New" pitchFamily="49" charset="0"/>
                <a:cs typeface="Courier New" pitchFamily="49" charset="0"/>
              </a:rPr>
              <a:t>Yes</a:t>
            </a:r>
            <a:r>
              <a:rPr lang="zh-CN" altLang="en-US" sz="2000" b="1">
                <a:latin typeface="宋体" charset="-122"/>
              </a:rPr>
              <a:t>或</a:t>
            </a:r>
            <a:r>
              <a:rPr lang="en-US" altLang="zh-CN" sz="2000" b="1">
                <a:latin typeface="Courier New" pitchFamily="49" charset="0"/>
                <a:cs typeface="Courier New" pitchFamily="49" charset="0"/>
              </a:rPr>
              <a:t>No</a:t>
            </a:r>
            <a:r>
              <a:rPr lang="zh-CN" altLang="en-US" sz="2000" b="1">
                <a:latin typeface="宋体" charset="-122"/>
              </a:rPr>
              <a:t>（</a:t>
            </a:r>
            <a:r>
              <a:rPr lang="en-US" altLang="zh-CN" sz="2000" b="1">
                <a:latin typeface="Courier New" pitchFamily="49" charset="0"/>
                <a:cs typeface="Courier New" pitchFamily="49" charset="0"/>
              </a:rPr>
              <a:t>y/n</a:t>
            </a:r>
            <a:r>
              <a:rPr lang="zh-CN" altLang="en-US" sz="2000" b="1">
                <a:latin typeface="宋体" charset="-122"/>
              </a:rPr>
              <a:t>）：</a:t>
            </a:r>
            <a:r>
              <a:rPr lang="en-US" altLang="zh-CN" sz="2000" b="1">
                <a:latin typeface="Courier New" pitchFamily="49" charset="0"/>
                <a:cs typeface="Courier New" pitchFamily="49" charset="0"/>
              </a:rPr>
              <a:t>";</a:t>
            </a:r>
          </a:p>
          <a:p>
            <a:pPr>
              <a:lnSpc>
                <a:spcPct val="90000"/>
              </a:lnSpc>
              <a:buFont typeface="Wingdings" pitchFamily="2" charset="2"/>
              <a:buNone/>
            </a:pPr>
            <a:r>
              <a:rPr lang="en-US" altLang="zh-CN" sz="2000" b="1">
                <a:latin typeface="Courier New" pitchFamily="49" charset="0"/>
                <a:cs typeface="Courier New" pitchFamily="49" charset="0"/>
              </a:rPr>
              <a:t>		cin &gt;&gt; ch;</a:t>
            </a:r>
          </a:p>
          <a:p>
            <a:pPr>
              <a:lnSpc>
                <a:spcPct val="90000"/>
              </a:lnSpc>
              <a:buFont typeface="Wingdings" pitchFamily="2" charset="2"/>
              <a:buNone/>
            </a:pPr>
            <a:r>
              <a:rPr lang="en-US" altLang="zh-CN" sz="2000" b="1">
                <a:latin typeface="Courier New" pitchFamily="49" charset="0"/>
                <a:cs typeface="Courier New" pitchFamily="49" charset="0"/>
              </a:rPr>
              <a:t>		ch = tolower(ch);</a:t>
            </a:r>
          </a:p>
          <a:p>
            <a:pPr>
              <a:lnSpc>
                <a:spcPct val="90000"/>
              </a:lnSpc>
              <a:buFont typeface="Wingdings" pitchFamily="2" charset="2"/>
              <a:buNone/>
            </a:pPr>
            <a:r>
              <a:rPr lang="en-US" altLang="zh-CN" sz="2000" b="1">
                <a:latin typeface="Courier New" pitchFamily="49" charset="0"/>
                <a:cs typeface="Courier New" pitchFamily="49" charset="0"/>
              </a:rPr>
              <a:t>	} while (ch != 'y' &amp;&amp; ch != 'n');</a:t>
            </a:r>
          </a:p>
          <a:p>
            <a:pPr>
              <a:lnSpc>
                <a:spcPct val="90000"/>
              </a:lnSpc>
              <a:buFont typeface="Wingdings" pitchFamily="2" charset="2"/>
              <a:buNone/>
            </a:pPr>
            <a:r>
              <a:rPr lang="en-US" altLang="zh-CN" sz="2000" b="1">
                <a:latin typeface="Courier New" pitchFamily="49" charset="0"/>
                <a:cs typeface="Courier New" pitchFamily="49" charset="0"/>
              </a:rPr>
              <a:t>	if (ch == 'y')</a:t>
            </a:r>
          </a:p>
          <a:p>
            <a:pPr>
              <a:lnSpc>
                <a:spcPct val="90000"/>
              </a:lnSpc>
              <a:buFont typeface="Wingdings" pitchFamily="2" charset="2"/>
              <a:buNone/>
            </a:pPr>
            <a:r>
              <a:rPr lang="en-US" altLang="zh-CN" sz="2000" b="1">
                <a:latin typeface="Courier New" pitchFamily="49" charset="0"/>
                <a:cs typeface="Courier New" pitchFamily="49" charset="0"/>
              </a:rPr>
              <a:t>		......</a:t>
            </a:r>
          </a:p>
          <a:p>
            <a:pPr>
              <a:lnSpc>
                <a:spcPct val="90000"/>
              </a:lnSpc>
              <a:buFont typeface="Wingdings" pitchFamily="2" charset="2"/>
              <a:buNone/>
            </a:pPr>
            <a:r>
              <a:rPr lang="en-US" altLang="zh-CN" sz="2000" b="1">
                <a:latin typeface="Courier New" pitchFamily="49" charset="0"/>
                <a:cs typeface="Courier New" pitchFamily="49" charset="0"/>
              </a:rPr>
              <a:t>	else</a:t>
            </a:r>
          </a:p>
          <a:p>
            <a:pPr>
              <a:lnSpc>
                <a:spcPct val="90000"/>
              </a:lnSpc>
              <a:buFont typeface="Wingdings" pitchFamily="2" charset="2"/>
              <a:buNone/>
            </a:pPr>
            <a:r>
              <a:rPr lang="en-US" altLang="zh-CN" sz="2000" b="1">
                <a:latin typeface="Courier New" pitchFamily="49" charset="0"/>
                <a:cs typeface="Courier New" pitchFamily="49" charset="0"/>
              </a:rPr>
              <a:t>		......</a:t>
            </a:r>
          </a:p>
          <a:p>
            <a:pPr>
              <a:lnSpc>
                <a:spcPct val="90000"/>
              </a:lnSpc>
              <a:buFont typeface="Wingdings" pitchFamily="2" charset="2"/>
              <a:buNone/>
            </a:pPr>
            <a:r>
              <a:rPr lang="en-US" altLang="zh-CN" sz="2000" b="1">
                <a:latin typeface="Courier New" pitchFamily="49" charset="0"/>
                <a:cs typeface="Courier New" pitchFamily="49" charset="0"/>
              </a:rPr>
              <a:t>	return 0;</a:t>
            </a:r>
          </a:p>
          <a:p>
            <a:pPr>
              <a:lnSpc>
                <a:spcPct val="90000"/>
              </a:lnSpc>
              <a:buFont typeface="Wingdings" pitchFamily="2" charset="2"/>
              <a:buNone/>
            </a:pPr>
            <a:r>
              <a:rPr lang="en-US" altLang="zh-CN" sz="2000" b="1">
                <a:latin typeface="Courier New" pitchFamily="49" charset="0"/>
                <a:cs typeface="Courier New" pitchFamily="49" charset="0"/>
              </a:rPr>
              <a:t>}</a:t>
            </a:r>
            <a:endParaRPr lang="en-US" altLang="zh-CN" sz="2000" b="1"/>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xfrm>
            <a:off x="457200" y="44450"/>
            <a:ext cx="8229600" cy="1139825"/>
          </a:xfrm>
          <a:noFill/>
          <a:ln/>
        </p:spPr>
        <p:txBody>
          <a:bodyPr/>
          <a:lstStyle/>
          <a:p>
            <a:pPr algn="l"/>
            <a:r>
              <a:rPr lang="zh-CN" altLang="en-US" sz="3600">
                <a:ea typeface="黑体" pitchFamily="2" charset="-122"/>
              </a:rPr>
              <a:t>例：求第</a:t>
            </a:r>
            <a:r>
              <a:rPr lang="en-US" altLang="zh-CN" sz="3600">
                <a:latin typeface="宋体" charset="-122"/>
                <a:cs typeface="Times New Roman" pitchFamily="18" charset="0"/>
              </a:rPr>
              <a:t>n</a:t>
            </a:r>
            <a:r>
              <a:rPr lang="zh-CN" altLang="en-US" sz="3600">
                <a:ea typeface="黑体" pitchFamily="2" charset="-122"/>
              </a:rPr>
              <a:t>个费波那契</a:t>
            </a:r>
            <a:r>
              <a:rPr lang="en-US" altLang="zh-CN" sz="3600">
                <a:latin typeface="宋体" charset="-122"/>
                <a:cs typeface="Times New Roman" pitchFamily="18" charset="0"/>
              </a:rPr>
              <a:t>(Fibonacci)</a:t>
            </a:r>
            <a:r>
              <a:rPr lang="zh-CN" altLang="en-US" sz="3600">
                <a:ea typeface="黑体" pitchFamily="2" charset="-122"/>
              </a:rPr>
              <a:t>数</a:t>
            </a:r>
          </a:p>
        </p:txBody>
      </p:sp>
      <p:sp>
        <p:nvSpPr>
          <p:cNvPr id="26627" name="Rectangle 3"/>
          <p:cNvSpPr>
            <a:spLocks noGrp="1" noChangeArrowheads="1"/>
          </p:cNvSpPr>
          <p:nvPr>
            <p:ph type="body" sz="half" idx="1"/>
          </p:nvPr>
        </p:nvSpPr>
        <p:spPr>
          <a:xfrm>
            <a:off x="323850" y="1412875"/>
            <a:ext cx="8362950" cy="5257800"/>
          </a:xfrm>
        </p:spPr>
        <p:txBody>
          <a:bodyPr/>
          <a:lstStyle/>
          <a:p>
            <a:pPr>
              <a:lnSpc>
                <a:spcPct val="80000"/>
              </a:lnSpc>
              <a:buFont typeface="Wingdings" pitchFamily="2" charset="2"/>
              <a:buNone/>
            </a:pPr>
            <a:r>
              <a:rPr lang="en-US" altLang="zh-CN" sz="2400">
                <a:ea typeface="黑体" pitchFamily="2" charset="-122"/>
              </a:rPr>
              <a:t>//1,1,2,3,5,8,13,...</a:t>
            </a:r>
            <a:endParaRPr lang="en-US" altLang="zh-CN" sz="2400" b="1">
              <a:latin typeface="Courier New" pitchFamily="49" charset="0"/>
              <a:cs typeface="Courier New" pitchFamily="49" charset="0"/>
            </a:endParaRPr>
          </a:p>
          <a:p>
            <a:pPr>
              <a:lnSpc>
                <a:spcPct val="80000"/>
              </a:lnSpc>
              <a:buFont typeface="Wingdings" pitchFamily="2" charset="2"/>
              <a:buNone/>
            </a:pPr>
            <a:r>
              <a:rPr lang="en-US" altLang="zh-CN" sz="2000" b="1">
                <a:latin typeface="Courier New" pitchFamily="49" charset="0"/>
                <a:cs typeface="Courier New" pitchFamily="49" charset="0"/>
              </a:rPr>
              <a:t>#include &lt;iostream&gt;</a:t>
            </a:r>
          </a:p>
          <a:p>
            <a:pPr>
              <a:lnSpc>
                <a:spcPct val="80000"/>
              </a:lnSpc>
              <a:buFont typeface="Wingdings" pitchFamily="2" charset="2"/>
              <a:buNone/>
            </a:pPr>
            <a:r>
              <a:rPr lang="en-US" altLang="zh-CN" sz="2000" b="1">
                <a:latin typeface="Courier New" pitchFamily="49" charset="0"/>
                <a:cs typeface="Courier New" pitchFamily="49" charset="0"/>
              </a:rPr>
              <a:t>using namespace std;</a:t>
            </a:r>
          </a:p>
          <a:p>
            <a:pPr>
              <a:lnSpc>
                <a:spcPct val="80000"/>
              </a:lnSpc>
              <a:buFont typeface="Wingdings" pitchFamily="2" charset="2"/>
              <a:buNone/>
            </a:pPr>
            <a:r>
              <a:rPr lang="fr-FR" altLang="zh-CN" sz="2000" b="1">
                <a:latin typeface="Courier New" pitchFamily="49" charset="0"/>
                <a:cs typeface="Courier New" pitchFamily="49" charset="0"/>
              </a:rPr>
              <a:t>int main()</a:t>
            </a:r>
            <a:endParaRPr lang="en-US" altLang="zh-CN" sz="2000" b="1">
              <a:latin typeface="Courier New" pitchFamily="49" charset="0"/>
              <a:cs typeface="Courier New" pitchFamily="49" charset="0"/>
            </a:endParaRPr>
          </a:p>
          <a:p>
            <a:pPr>
              <a:lnSpc>
                <a:spcPct val="80000"/>
              </a:lnSpc>
              <a:buFont typeface="Wingdings" pitchFamily="2" charset="2"/>
              <a:buNone/>
            </a:pPr>
            <a:r>
              <a:rPr lang="fr-FR" altLang="zh-CN" sz="2000" b="1">
                <a:latin typeface="Courier New" pitchFamily="49" charset="0"/>
                <a:cs typeface="Courier New" pitchFamily="49" charset="0"/>
              </a:rPr>
              <a:t>{	int n;</a:t>
            </a:r>
            <a:endParaRPr lang="en-US" altLang="zh-CN" sz="2000" b="1">
              <a:latin typeface="Courier New" pitchFamily="49" charset="0"/>
              <a:cs typeface="Courier New" pitchFamily="49" charset="0"/>
            </a:endParaRPr>
          </a:p>
          <a:p>
            <a:pPr>
              <a:lnSpc>
                <a:spcPct val="80000"/>
              </a:lnSpc>
              <a:buFont typeface="Wingdings" pitchFamily="2" charset="2"/>
              <a:buNone/>
            </a:pPr>
            <a:r>
              <a:rPr lang="fr-FR" altLang="zh-CN" sz="2000" b="1">
                <a:latin typeface="Courier New" pitchFamily="49" charset="0"/>
                <a:cs typeface="Courier New" pitchFamily="49" charset="0"/>
              </a:rPr>
              <a:t>	cin &gt;&gt; n;</a:t>
            </a:r>
            <a:endParaRPr lang="en-US" altLang="zh-CN" sz="2000" b="1">
              <a:latin typeface="Courier New" pitchFamily="49" charset="0"/>
              <a:cs typeface="Courier New" pitchFamily="49" charset="0"/>
            </a:endParaRPr>
          </a:p>
          <a:p>
            <a:pPr>
              <a:lnSpc>
                <a:spcPct val="80000"/>
              </a:lnSpc>
              <a:buFont typeface="Wingdings" pitchFamily="2" charset="2"/>
              <a:buNone/>
            </a:pPr>
            <a:r>
              <a:rPr lang="fr-FR" altLang="zh-CN" sz="2000" b="1">
                <a:latin typeface="Courier New" pitchFamily="49" charset="0"/>
                <a:cs typeface="Courier New" pitchFamily="49" charset="0"/>
              </a:rPr>
              <a:t>	int fib_1=1; //</a:t>
            </a:r>
            <a:r>
              <a:rPr lang="zh-CN" altLang="en-US" sz="2000" b="1">
                <a:latin typeface="宋体" charset="-122"/>
              </a:rPr>
              <a:t>第一个</a:t>
            </a:r>
            <a:r>
              <a:rPr lang="fr-FR" altLang="zh-CN" sz="2000" b="1">
                <a:latin typeface="Courier New" pitchFamily="49" charset="0"/>
                <a:cs typeface="Courier New" pitchFamily="49" charset="0"/>
              </a:rPr>
              <a:t>Fibonacci</a:t>
            </a:r>
            <a:r>
              <a:rPr lang="zh-CN" altLang="en-US" sz="2000" b="1">
                <a:latin typeface="宋体" charset="-122"/>
              </a:rPr>
              <a:t>数</a:t>
            </a:r>
            <a:endParaRPr lang="zh-CN" altLang="en-US" sz="2000" b="1">
              <a:latin typeface="Courier New" pitchFamily="49" charset="0"/>
              <a:cs typeface="Courier New" pitchFamily="49" charset="0"/>
            </a:endParaRPr>
          </a:p>
          <a:p>
            <a:pPr>
              <a:lnSpc>
                <a:spcPct val="80000"/>
              </a:lnSpc>
              <a:buFont typeface="Wingdings" pitchFamily="2" charset="2"/>
              <a:buNone/>
            </a:pPr>
            <a:r>
              <a:rPr lang="zh-CN" altLang="fr-FR" sz="2000" b="1">
                <a:latin typeface="Courier New" pitchFamily="49" charset="0"/>
                <a:cs typeface="Courier New" pitchFamily="49" charset="0"/>
              </a:rPr>
              <a:t>	</a:t>
            </a:r>
            <a:r>
              <a:rPr lang="fr-FR" altLang="zh-CN" sz="2000" b="1">
                <a:latin typeface="Courier New" pitchFamily="49" charset="0"/>
                <a:cs typeface="Courier New" pitchFamily="49" charset="0"/>
              </a:rPr>
              <a:t>int fib_2=1; //</a:t>
            </a:r>
            <a:r>
              <a:rPr lang="zh-CN" altLang="fr-FR" sz="2000" b="1">
                <a:latin typeface="Courier New" pitchFamily="49" charset="0"/>
                <a:cs typeface="Courier New" pitchFamily="49" charset="0"/>
              </a:rPr>
              <a:t>第二个</a:t>
            </a:r>
            <a:r>
              <a:rPr lang="fr-FR" altLang="zh-CN" sz="2000" b="1">
                <a:latin typeface="Courier New" pitchFamily="49" charset="0"/>
                <a:cs typeface="Courier New" pitchFamily="49" charset="0"/>
              </a:rPr>
              <a:t>Fibonacci</a:t>
            </a:r>
            <a:r>
              <a:rPr lang="zh-CN" altLang="en-US" sz="2000" b="1">
                <a:latin typeface="宋体" charset="-122"/>
              </a:rPr>
              <a:t>数</a:t>
            </a:r>
            <a:endParaRPr lang="zh-CN" altLang="en-US" sz="2000" b="1">
              <a:latin typeface="Courier New" pitchFamily="49" charset="0"/>
              <a:cs typeface="Courier New" pitchFamily="49" charset="0"/>
            </a:endParaRPr>
          </a:p>
          <a:p>
            <a:pPr>
              <a:lnSpc>
                <a:spcPct val="80000"/>
              </a:lnSpc>
              <a:buFont typeface="Wingdings" pitchFamily="2" charset="2"/>
              <a:buNone/>
            </a:pPr>
            <a:r>
              <a:rPr lang="zh-CN" altLang="fr-FR" sz="2000" b="1">
                <a:latin typeface="Courier New" pitchFamily="49" charset="0"/>
                <a:cs typeface="Courier New" pitchFamily="49" charset="0"/>
              </a:rPr>
              <a:t>	</a:t>
            </a:r>
            <a:r>
              <a:rPr lang="fr-FR" altLang="zh-CN" sz="2000" b="1">
                <a:latin typeface="Courier New" pitchFamily="49" charset="0"/>
                <a:cs typeface="Courier New" pitchFamily="49" charset="0"/>
              </a:rPr>
              <a:t>for (int i=3; i&lt;=n; i++)</a:t>
            </a:r>
            <a:endParaRPr lang="en-US" altLang="zh-CN" sz="2000" b="1">
              <a:latin typeface="Courier New" pitchFamily="49" charset="0"/>
              <a:cs typeface="Courier New" pitchFamily="49" charset="0"/>
            </a:endParaRPr>
          </a:p>
          <a:p>
            <a:pPr>
              <a:lnSpc>
                <a:spcPct val="80000"/>
              </a:lnSpc>
              <a:buFont typeface="Wingdings" pitchFamily="2" charset="2"/>
              <a:buNone/>
            </a:pPr>
            <a:r>
              <a:rPr lang="fr-FR" altLang="zh-CN" sz="2000" b="1">
                <a:latin typeface="Courier New" pitchFamily="49" charset="0"/>
                <a:cs typeface="Courier New" pitchFamily="49" charset="0"/>
              </a:rPr>
              <a:t>	{	int temp=fib_1+fib_2; //</a:t>
            </a:r>
            <a:r>
              <a:rPr lang="zh-CN" altLang="en-US" sz="2000" b="1">
                <a:latin typeface="宋体" charset="-122"/>
              </a:rPr>
              <a:t>计算新的</a:t>
            </a:r>
            <a:r>
              <a:rPr lang="fr-FR" altLang="zh-CN" sz="2000" b="1">
                <a:latin typeface="Courier New" pitchFamily="49" charset="0"/>
                <a:cs typeface="Courier New" pitchFamily="49" charset="0"/>
              </a:rPr>
              <a:t>Fibonacci</a:t>
            </a:r>
            <a:r>
              <a:rPr lang="zh-CN" altLang="en-US" sz="2000" b="1">
                <a:latin typeface="宋体" charset="-122"/>
              </a:rPr>
              <a:t>数</a:t>
            </a:r>
            <a:endParaRPr lang="zh-CN" altLang="en-US" sz="2000" b="1">
              <a:latin typeface="Courier New" pitchFamily="49" charset="0"/>
              <a:cs typeface="Courier New" pitchFamily="49" charset="0"/>
            </a:endParaRPr>
          </a:p>
          <a:p>
            <a:pPr>
              <a:lnSpc>
                <a:spcPct val="80000"/>
              </a:lnSpc>
              <a:buFont typeface="Wingdings" pitchFamily="2" charset="2"/>
              <a:buNone/>
            </a:pPr>
            <a:r>
              <a:rPr lang="zh-CN" altLang="fr-FR" sz="2000" b="1">
                <a:latin typeface="Courier New" pitchFamily="49" charset="0"/>
                <a:cs typeface="Courier New" pitchFamily="49" charset="0"/>
              </a:rPr>
              <a:t>		</a:t>
            </a:r>
            <a:r>
              <a:rPr lang="fr-FR" altLang="zh-CN" sz="2000" b="1">
                <a:latin typeface="Courier New" pitchFamily="49" charset="0"/>
                <a:cs typeface="Courier New" pitchFamily="49" charset="0"/>
              </a:rPr>
              <a:t>fib_1 = fib_2;  //</a:t>
            </a:r>
            <a:r>
              <a:rPr lang="zh-CN" altLang="en-US" sz="2000" b="1">
                <a:latin typeface="宋体" charset="-122"/>
              </a:rPr>
              <a:t>记住新的前一个</a:t>
            </a:r>
            <a:r>
              <a:rPr lang="fr-FR" altLang="zh-CN" sz="2000" b="1">
                <a:latin typeface="Courier New" pitchFamily="49" charset="0"/>
                <a:cs typeface="Courier New" pitchFamily="49" charset="0"/>
              </a:rPr>
              <a:t>Fibonacci</a:t>
            </a:r>
            <a:r>
              <a:rPr lang="zh-CN" altLang="en-US" sz="2000" b="1">
                <a:latin typeface="宋体" charset="-122"/>
              </a:rPr>
              <a:t>数</a:t>
            </a:r>
            <a:endParaRPr lang="zh-CN" altLang="en-US" sz="2000" b="1">
              <a:latin typeface="Courier New" pitchFamily="49" charset="0"/>
              <a:cs typeface="Courier New" pitchFamily="49" charset="0"/>
            </a:endParaRPr>
          </a:p>
          <a:p>
            <a:pPr>
              <a:lnSpc>
                <a:spcPct val="80000"/>
              </a:lnSpc>
              <a:buFont typeface="Wingdings" pitchFamily="2" charset="2"/>
              <a:buNone/>
            </a:pPr>
            <a:r>
              <a:rPr lang="zh-CN" altLang="fr-FR" sz="2000" b="1">
                <a:latin typeface="Courier New" pitchFamily="49" charset="0"/>
                <a:cs typeface="Courier New" pitchFamily="49" charset="0"/>
              </a:rPr>
              <a:t>		</a:t>
            </a:r>
            <a:r>
              <a:rPr lang="fr-FR" altLang="zh-CN" sz="2000" b="1">
                <a:latin typeface="Courier New" pitchFamily="49" charset="0"/>
                <a:cs typeface="Courier New" pitchFamily="49" charset="0"/>
              </a:rPr>
              <a:t>fib_2 = temp;  //</a:t>
            </a:r>
            <a:r>
              <a:rPr lang="zh-CN" altLang="en-US" sz="2000" b="1">
                <a:latin typeface="宋体" charset="-122"/>
              </a:rPr>
              <a:t>记住新的</a:t>
            </a:r>
            <a:r>
              <a:rPr lang="fr-FR" altLang="zh-CN" sz="2000" b="1">
                <a:latin typeface="Courier New" pitchFamily="49" charset="0"/>
                <a:cs typeface="Courier New" pitchFamily="49" charset="0"/>
              </a:rPr>
              <a:t>Fibonacci</a:t>
            </a:r>
            <a:r>
              <a:rPr lang="zh-CN" altLang="en-US" sz="2000" b="1">
                <a:latin typeface="宋体" charset="-122"/>
              </a:rPr>
              <a:t>数</a:t>
            </a:r>
            <a:endParaRPr lang="zh-CN" altLang="en-US" sz="2000" b="1">
              <a:latin typeface="Courier New" pitchFamily="49" charset="0"/>
              <a:cs typeface="Courier New" pitchFamily="49" charset="0"/>
            </a:endParaRPr>
          </a:p>
          <a:p>
            <a:pPr>
              <a:lnSpc>
                <a:spcPct val="80000"/>
              </a:lnSpc>
              <a:buFont typeface="Wingdings" pitchFamily="2" charset="2"/>
              <a:buNone/>
            </a:pPr>
            <a:r>
              <a:rPr lang="zh-CN" altLang="fr-FR" sz="2000" b="1">
                <a:latin typeface="Courier New" pitchFamily="49" charset="0"/>
                <a:cs typeface="Courier New" pitchFamily="49" charset="0"/>
              </a:rPr>
              <a:t>	}</a:t>
            </a:r>
            <a:endParaRPr lang="en-US" altLang="zh-CN" sz="2000" b="1">
              <a:latin typeface="Courier New" pitchFamily="49" charset="0"/>
              <a:cs typeface="Courier New" pitchFamily="49" charset="0"/>
            </a:endParaRPr>
          </a:p>
          <a:p>
            <a:pPr>
              <a:lnSpc>
                <a:spcPct val="80000"/>
              </a:lnSpc>
              <a:buFont typeface="Wingdings" pitchFamily="2" charset="2"/>
              <a:buNone/>
            </a:pPr>
            <a:r>
              <a:rPr lang="zh-CN" altLang="fr-FR" sz="2000" b="1">
                <a:latin typeface="Courier New" pitchFamily="49" charset="0"/>
                <a:cs typeface="Courier New" pitchFamily="49" charset="0"/>
              </a:rPr>
              <a:t>	</a:t>
            </a:r>
            <a:r>
              <a:rPr lang="fr-FR" altLang="zh-CN" sz="2000" b="1">
                <a:latin typeface="Courier New" pitchFamily="49" charset="0"/>
                <a:cs typeface="Courier New" pitchFamily="49" charset="0"/>
              </a:rPr>
              <a:t>cout &lt;&lt; "</a:t>
            </a:r>
            <a:r>
              <a:rPr lang="zh-CN" altLang="en-US" sz="2000" b="1">
                <a:latin typeface="宋体" charset="-122"/>
              </a:rPr>
              <a:t>第</a:t>
            </a:r>
            <a:r>
              <a:rPr lang="zh-CN" altLang="fr-FR" sz="2000" b="1">
                <a:latin typeface="Courier New" pitchFamily="49" charset="0"/>
                <a:cs typeface="Courier New" pitchFamily="49" charset="0"/>
              </a:rPr>
              <a:t>" &lt;&lt; </a:t>
            </a:r>
            <a:r>
              <a:rPr lang="fr-FR" altLang="zh-CN" sz="2000" b="1">
                <a:latin typeface="Courier New" pitchFamily="49" charset="0"/>
                <a:cs typeface="Courier New" pitchFamily="49" charset="0"/>
              </a:rPr>
              <a:t>n &lt;&lt; "</a:t>
            </a:r>
            <a:r>
              <a:rPr lang="zh-CN" altLang="en-US" sz="2000" b="1">
                <a:latin typeface="宋体" charset="-122"/>
              </a:rPr>
              <a:t>个费波那契数是</a:t>
            </a:r>
            <a:r>
              <a:rPr lang="zh-CN" altLang="fr-FR" sz="2000" b="1">
                <a:latin typeface="宋体" charset="-122"/>
              </a:rPr>
              <a:t>：</a:t>
            </a:r>
            <a:r>
              <a:rPr lang="zh-CN" altLang="fr-FR" sz="2000" b="1">
                <a:latin typeface="Courier New" pitchFamily="49" charset="0"/>
                <a:cs typeface="Courier New" pitchFamily="49" charset="0"/>
              </a:rPr>
              <a:t>" &lt;&lt; </a:t>
            </a:r>
            <a:r>
              <a:rPr lang="fr-FR" altLang="zh-CN" sz="2000" b="1">
                <a:latin typeface="Courier New" pitchFamily="49" charset="0"/>
                <a:cs typeface="Courier New" pitchFamily="49" charset="0"/>
              </a:rPr>
              <a:t>fib_2 &lt;&lt; endl;</a:t>
            </a:r>
            <a:endParaRPr lang="en-US" altLang="zh-CN" sz="2000" b="1">
              <a:latin typeface="Courier New" pitchFamily="49" charset="0"/>
              <a:cs typeface="Courier New" pitchFamily="49" charset="0"/>
            </a:endParaRPr>
          </a:p>
          <a:p>
            <a:pPr>
              <a:lnSpc>
                <a:spcPct val="80000"/>
              </a:lnSpc>
              <a:buFont typeface="Wingdings" pitchFamily="2" charset="2"/>
              <a:buNone/>
            </a:pPr>
            <a:r>
              <a:rPr lang="fr-FR" altLang="zh-CN" sz="2000" b="1">
                <a:latin typeface="Courier New" pitchFamily="49" charset="0"/>
                <a:cs typeface="Courier New" pitchFamily="49" charset="0"/>
              </a:rPr>
              <a:t>	return 0;</a:t>
            </a:r>
            <a:endParaRPr lang="en-US" altLang="zh-CN" sz="2000" b="1">
              <a:latin typeface="Courier New" pitchFamily="49" charset="0"/>
              <a:cs typeface="Courier New" pitchFamily="49" charset="0"/>
            </a:endParaRPr>
          </a:p>
          <a:p>
            <a:pPr>
              <a:lnSpc>
                <a:spcPct val="80000"/>
              </a:lnSpc>
              <a:buFont typeface="Wingdings" pitchFamily="2" charset="2"/>
              <a:buNone/>
            </a:pPr>
            <a:r>
              <a:rPr lang="fr-FR" altLang="zh-CN" sz="2000" b="1">
                <a:latin typeface="Courier New" pitchFamily="49" charset="0"/>
                <a:cs typeface="Courier New" pitchFamily="49" charset="0"/>
              </a:rPr>
              <a:t>}</a:t>
            </a:r>
            <a:endParaRPr lang="en-US" altLang="zh-CN" sz="2000"/>
          </a:p>
        </p:txBody>
      </p:sp>
      <p:sp>
        <p:nvSpPr>
          <p:cNvPr id="104451" name="Text Box 1027"/>
          <p:cNvSpPr txBox="1">
            <a:spLocks noChangeArrowheads="1"/>
          </p:cNvSpPr>
          <p:nvPr/>
        </p:nvSpPr>
        <p:spPr bwMode="auto">
          <a:xfrm>
            <a:off x="1258888" y="4221163"/>
            <a:ext cx="7273925" cy="9144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Tx/>
              <a:buNone/>
            </a:pPr>
            <a:r>
              <a:rPr lang="fr-FR" altLang="zh-CN" sz="2000" b="1">
                <a:effectLst>
                  <a:outerShdw blurRad="38100" dist="38100" dir="2700000" algn="tl">
                    <a:srgbClr val="000000"/>
                  </a:outerShdw>
                </a:effectLst>
              </a:rPr>
              <a:t>fib_2 = fib_1 + fib_2; //</a:t>
            </a:r>
            <a:r>
              <a:rPr lang="zh-CN" altLang="en-US" sz="2000" b="1">
                <a:effectLst>
                  <a:outerShdw blurRad="38100" dist="38100" dir="2700000" algn="tl">
                    <a:srgbClr val="000000"/>
                  </a:outerShdw>
                </a:effectLst>
              </a:rPr>
              <a:t>计算和记住新的</a:t>
            </a:r>
            <a:r>
              <a:rPr lang="fr-FR" altLang="zh-CN" sz="2000" b="1">
                <a:effectLst>
                  <a:outerShdw blurRad="38100" dist="38100" dir="2700000" algn="tl">
                    <a:srgbClr val="000000"/>
                  </a:outerShdw>
                </a:effectLst>
              </a:rPr>
              <a:t>Fibonacci</a:t>
            </a:r>
            <a:r>
              <a:rPr lang="zh-CN" altLang="en-US" sz="2000" b="1">
                <a:effectLst>
                  <a:outerShdw blurRad="38100" dist="38100" dir="2700000" algn="tl">
                    <a:srgbClr val="000000"/>
                  </a:outerShdw>
                </a:effectLst>
              </a:rPr>
              <a:t>数</a:t>
            </a:r>
            <a:endParaRPr lang="zh-CN" altLang="fr-FR" sz="2000" b="1">
              <a:effectLst>
                <a:outerShdw blurRad="38100" dist="38100" dir="2700000" algn="tl">
                  <a:srgbClr val="000000"/>
                </a:outerShdw>
              </a:effectLst>
            </a:endParaRPr>
          </a:p>
          <a:p>
            <a:pPr>
              <a:lnSpc>
                <a:spcPct val="130000"/>
              </a:lnSpc>
              <a:buFontTx/>
              <a:buNone/>
            </a:pPr>
            <a:r>
              <a:rPr lang="fr-FR" altLang="zh-CN" sz="2000" b="1">
                <a:effectLst>
                  <a:outerShdw blurRad="38100" dist="38100" dir="2700000" algn="tl">
                    <a:srgbClr val="000000"/>
                  </a:outerShdw>
                </a:effectLst>
              </a:rPr>
              <a:t>fib_1 = fib_2 - fib_1; //</a:t>
            </a:r>
            <a:r>
              <a:rPr lang="zh-CN" altLang="en-US" sz="2000" b="1">
                <a:effectLst>
                  <a:outerShdw blurRad="38100" dist="38100" dir="2700000" algn="tl">
                    <a:srgbClr val="000000"/>
                  </a:outerShdw>
                </a:effectLst>
              </a:rPr>
              <a:t>记住前一个</a:t>
            </a:r>
            <a:r>
              <a:rPr lang="fr-FR" altLang="zh-CN" sz="2000" b="1">
                <a:effectLst>
                  <a:outerShdw blurRad="38100" dist="38100" dir="2700000" algn="tl">
                    <a:srgbClr val="000000"/>
                  </a:outerShdw>
                </a:effectLst>
              </a:rPr>
              <a:t>Fibonacci</a:t>
            </a:r>
            <a:r>
              <a:rPr lang="zh-CN" altLang="en-US" sz="2000" b="1">
                <a:effectLst>
                  <a:outerShdw blurRad="38100" dist="38100" dir="2700000" algn="tl">
                    <a:srgbClr val="000000"/>
                  </a:outerShdw>
                </a:effectLst>
              </a:rPr>
              <a:t>数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 calcmode="lin" valueType="num">
                                      <p:cBhvr additive="base">
                                        <p:cTn id="7" dur="500" fill="hold"/>
                                        <p:tgtEl>
                                          <p:spTgt spid="104451"/>
                                        </p:tgtEl>
                                        <p:attrNameLst>
                                          <p:attrName>ppt_x</p:attrName>
                                        </p:attrNameLst>
                                      </p:cBhvr>
                                      <p:tavLst>
                                        <p:tav tm="0">
                                          <p:val>
                                            <p:strVal val="#ppt_x"/>
                                          </p:val>
                                        </p:tav>
                                        <p:tav tm="100000">
                                          <p:val>
                                            <p:strVal val="#ppt_x"/>
                                          </p:val>
                                        </p:tav>
                                      </p:tavLst>
                                    </p:anim>
                                    <p:anim calcmode="lin" valueType="num">
                                      <p:cBhvr additive="base">
                                        <p:cTn id="8" dur="500" fill="hold"/>
                                        <p:tgtEl>
                                          <p:spTgt spid="1044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350963" y="0"/>
            <a:ext cx="7793037" cy="1143000"/>
          </a:xfrm>
        </p:spPr>
        <p:txBody>
          <a:bodyPr/>
          <a:lstStyle/>
          <a:p>
            <a:r>
              <a:rPr lang="en-US" altLang="zh-CN"/>
              <a:t>C++</a:t>
            </a:r>
            <a:r>
              <a:rPr lang="zh-CN" altLang="en-US"/>
              <a:t>语句的分类</a:t>
            </a:r>
          </a:p>
        </p:txBody>
      </p:sp>
      <p:sp>
        <p:nvSpPr>
          <p:cNvPr id="5123" name="Rectangle 3"/>
          <p:cNvSpPr>
            <a:spLocks noChangeArrowheads="1"/>
          </p:cNvSpPr>
          <p:nvPr/>
        </p:nvSpPr>
        <p:spPr bwMode="auto">
          <a:xfrm>
            <a:off x="3538538" y="2195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065" name="Rectangle 1"/>
          <p:cNvSpPr>
            <a:spLocks noChangeArrowheads="1"/>
          </p:cNvSpPr>
          <p:nvPr/>
        </p:nvSpPr>
        <p:spPr bwMode="auto">
          <a:xfrm>
            <a:off x="0" y="2290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8064" name="Object 0"/>
          <p:cNvGraphicFramePr>
            <a:graphicFrameLocks noChangeAspect="1"/>
          </p:cNvGraphicFramePr>
          <p:nvPr/>
        </p:nvGraphicFramePr>
        <p:xfrm>
          <a:off x="1979613" y="1268413"/>
          <a:ext cx="4797425" cy="5589587"/>
        </p:xfrm>
        <a:graphic>
          <a:graphicData uri="http://schemas.openxmlformats.org/presentationml/2006/ole">
            <mc:AlternateContent xmlns:mc="http://schemas.openxmlformats.org/markup-compatibility/2006">
              <mc:Choice xmlns:v="urn:schemas-microsoft-com:vml" Requires="v">
                <p:oleObj spid="_x0000_s88067" name="公式" r:id="rId3" imgW="2552400" imgH="2971800" progId="Equation.3">
                  <p:embed/>
                </p:oleObj>
              </mc:Choice>
              <mc:Fallback>
                <p:oleObj name="公式" r:id="rId3" imgW="2552400" imgH="2971800" progId="Equation.3">
                  <p:embed/>
                  <p:pic>
                    <p:nvPicPr>
                      <p:cNvPr id="0" name="Object 0"/>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979613" y="1268413"/>
                        <a:ext cx="4797425" cy="5589587"/>
                      </a:xfrm>
                      <a:prstGeom prst="rect">
                        <a:avLst/>
                      </a:prstGeom>
                      <a:solidFill>
                        <a:srgbClr val="00FFFF"/>
                      </a:solidFill>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zh-CN" altLang="en-US"/>
              <a:t>用牛顿迭代法求 </a:t>
            </a:r>
          </a:p>
        </p:txBody>
      </p:sp>
      <p:sp>
        <p:nvSpPr>
          <p:cNvPr id="247811" name="Rectangle 3"/>
          <p:cNvSpPr>
            <a:spLocks noGrp="1" noChangeArrowheads="1"/>
          </p:cNvSpPr>
          <p:nvPr>
            <p:ph idx="1"/>
          </p:nvPr>
        </p:nvSpPr>
        <p:spPr/>
        <p:txBody>
          <a:bodyPr/>
          <a:lstStyle/>
          <a:p>
            <a:r>
              <a:rPr lang="zh-CN" altLang="en-US"/>
              <a:t>计算    的牛顿迭代公式为：</a:t>
            </a:r>
          </a:p>
          <a:p>
            <a:endParaRPr lang="zh-CN" altLang="en-US"/>
          </a:p>
          <a:p>
            <a:endParaRPr lang="zh-CN" altLang="en-US"/>
          </a:p>
          <a:p>
            <a:r>
              <a:rPr lang="zh-CN" altLang="en-US"/>
              <a:t>取</a:t>
            </a:r>
            <a:r>
              <a:rPr lang="en-US" altLang="zh-CN"/>
              <a:t>x</a:t>
            </a:r>
            <a:r>
              <a:rPr lang="en-US" altLang="zh-CN" baseline="-25000"/>
              <a:t>0</a:t>
            </a:r>
            <a:r>
              <a:rPr lang="zh-CN" altLang="en-US"/>
              <a:t>为</a:t>
            </a:r>
            <a:r>
              <a:rPr lang="en-US" altLang="zh-CN"/>
              <a:t>a</a:t>
            </a:r>
            <a:r>
              <a:rPr lang="zh-CN" altLang="en-US"/>
              <a:t>（任何值都可以），依次计算</a:t>
            </a:r>
            <a:r>
              <a:rPr lang="en-US" altLang="zh-CN"/>
              <a:t>x</a:t>
            </a:r>
            <a:r>
              <a:rPr lang="en-US" altLang="zh-CN" baseline="-25000"/>
              <a:t>1</a:t>
            </a:r>
            <a:r>
              <a:rPr lang="zh-CN" altLang="en-US"/>
              <a:t>、</a:t>
            </a:r>
            <a:r>
              <a:rPr lang="en-US" altLang="zh-CN"/>
              <a:t>x</a:t>
            </a:r>
            <a:r>
              <a:rPr lang="en-US" altLang="zh-CN" baseline="-25000"/>
              <a:t>2</a:t>
            </a:r>
            <a:r>
              <a:rPr lang="zh-CN" altLang="en-US"/>
              <a:t>、</a:t>
            </a:r>
            <a:r>
              <a:rPr lang="en-US" altLang="zh-CN"/>
              <a:t>...</a:t>
            </a:r>
            <a:r>
              <a:rPr lang="zh-CN" altLang="en-US"/>
              <a:t>，直到：</a:t>
            </a:r>
          </a:p>
          <a:p>
            <a:r>
              <a:rPr lang="en-US" altLang="zh-CN"/>
              <a:t>|x</a:t>
            </a:r>
            <a:r>
              <a:rPr lang="en-US" altLang="zh-CN" baseline="-25000"/>
              <a:t>n+1</a:t>
            </a:r>
            <a:r>
              <a:rPr lang="en-US" altLang="zh-CN"/>
              <a:t>-x</a:t>
            </a:r>
            <a:r>
              <a:rPr lang="en-US" altLang="zh-CN" baseline="-25000"/>
              <a:t>n</a:t>
            </a:r>
            <a:r>
              <a:rPr lang="en-US" altLang="zh-CN"/>
              <a:t>|&lt; ε</a:t>
            </a:r>
            <a:r>
              <a:rPr lang="zh-CN" altLang="en-US"/>
              <a:t>（</a:t>
            </a:r>
            <a:r>
              <a:rPr lang="en-US" altLang="zh-CN"/>
              <a:t>ε</a:t>
            </a:r>
            <a:r>
              <a:rPr lang="zh-CN" altLang="en-US"/>
              <a:t>为一个很小的数，可设为</a:t>
            </a:r>
            <a:r>
              <a:rPr lang="en-US" altLang="zh-CN"/>
              <a:t>10</a:t>
            </a:r>
            <a:r>
              <a:rPr lang="en-US" altLang="zh-CN" baseline="30000"/>
              <a:t>-6</a:t>
            </a:r>
            <a:r>
              <a:rPr lang="zh-CN" altLang="en-US"/>
              <a:t>）时为止，</a:t>
            </a:r>
            <a:r>
              <a:rPr lang="en-US" altLang="zh-CN"/>
              <a:t>x</a:t>
            </a:r>
            <a:r>
              <a:rPr lang="en-US" altLang="zh-CN" baseline="-25000"/>
              <a:t>n+1</a:t>
            </a:r>
            <a:r>
              <a:rPr lang="zh-CN" altLang="en-US"/>
              <a:t>即为    的值。</a:t>
            </a:r>
          </a:p>
        </p:txBody>
      </p:sp>
      <p:sp>
        <p:nvSpPr>
          <p:cNvPr id="247813"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7812" name="Object 4"/>
          <p:cNvGraphicFramePr>
            <a:graphicFrameLocks noChangeAspect="1"/>
          </p:cNvGraphicFramePr>
          <p:nvPr/>
        </p:nvGraphicFramePr>
        <p:xfrm>
          <a:off x="6659563" y="620713"/>
          <a:ext cx="481012" cy="504825"/>
        </p:xfrm>
        <a:graphic>
          <a:graphicData uri="http://schemas.openxmlformats.org/presentationml/2006/ole">
            <mc:AlternateContent xmlns:mc="http://schemas.openxmlformats.org/markup-compatibility/2006">
              <mc:Choice xmlns:v="urn:schemas-microsoft-com:vml" Requires="v">
                <p:oleObj spid="_x0000_s247826" name="Equation" r:id="rId3" imgW="190417" imgH="203112" progId="Equation.DSMT4">
                  <p:embed/>
                </p:oleObj>
              </mc:Choice>
              <mc:Fallback>
                <p:oleObj name="Equation" r:id="rId3" imgW="190417" imgH="20311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620713"/>
                        <a:ext cx="481012" cy="504825"/>
                      </a:xfrm>
                      <a:prstGeom prst="rect">
                        <a:avLst/>
                      </a:prstGeom>
                      <a:solidFill>
                        <a:schemeClr val="tx2"/>
                      </a:solidFill>
                    </p:spPr>
                  </p:pic>
                </p:oleObj>
              </mc:Fallback>
            </mc:AlternateContent>
          </a:graphicData>
        </a:graphic>
      </p:graphicFrame>
      <p:sp>
        <p:nvSpPr>
          <p:cNvPr id="247817" name="Rectangle 9"/>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7816" name="Object 8"/>
          <p:cNvGraphicFramePr>
            <a:graphicFrameLocks noChangeAspect="1"/>
          </p:cNvGraphicFramePr>
          <p:nvPr/>
        </p:nvGraphicFramePr>
        <p:xfrm>
          <a:off x="1692275" y="2276475"/>
          <a:ext cx="2700338" cy="950913"/>
        </p:xfrm>
        <a:graphic>
          <a:graphicData uri="http://schemas.openxmlformats.org/presentationml/2006/ole">
            <mc:AlternateContent xmlns:mc="http://schemas.openxmlformats.org/markup-compatibility/2006">
              <mc:Choice xmlns:v="urn:schemas-microsoft-com:vml" Requires="v">
                <p:oleObj spid="_x0000_s247827" name="Equation" r:id="rId5" imgW="1002865" imgH="355446" progId="Equation.DSMT4">
                  <p:embed/>
                </p:oleObj>
              </mc:Choice>
              <mc:Fallback>
                <p:oleObj name="Equation" r:id="rId5" imgW="1002865" imgH="355446"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276475"/>
                        <a:ext cx="2700338" cy="950913"/>
                      </a:xfrm>
                      <a:prstGeom prst="rect">
                        <a:avLst/>
                      </a:prstGeom>
                      <a:solidFill>
                        <a:schemeClr val="tx2"/>
                      </a:solidFill>
                    </p:spPr>
                  </p:pic>
                </p:oleObj>
              </mc:Fallback>
            </mc:AlternateContent>
          </a:graphicData>
        </a:graphic>
      </p:graphicFrame>
      <p:sp>
        <p:nvSpPr>
          <p:cNvPr id="247819" name="Rectangle 1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7818" name="Object 10"/>
          <p:cNvGraphicFramePr>
            <a:graphicFrameLocks noChangeAspect="1"/>
          </p:cNvGraphicFramePr>
          <p:nvPr/>
        </p:nvGraphicFramePr>
        <p:xfrm>
          <a:off x="5795963" y="4941888"/>
          <a:ext cx="506412" cy="531812"/>
        </p:xfrm>
        <a:graphic>
          <a:graphicData uri="http://schemas.openxmlformats.org/presentationml/2006/ole">
            <mc:AlternateContent xmlns:mc="http://schemas.openxmlformats.org/markup-compatibility/2006">
              <mc:Choice xmlns:v="urn:schemas-microsoft-com:vml" Requires="v">
                <p:oleObj spid="_x0000_s247828" name="Equation" r:id="rId7" imgW="190417" imgH="203112" progId="Equation.DSMT4">
                  <p:embed/>
                </p:oleObj>
              </mc:Choice>
              <mc:Fallback>
                <p:oleObj name="Equation" r:id="rId7" imgW="190417" imgH="203112"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4941888"/>
                        <a:ext cx="506412" cy="531812"/>
                      </a:xfrm>
                      <a:prstGeom prst="rect">
                        <a:avLst/>
                      </a:prstGeom>
                      <a:solidFill>
                        <a:schemeClr val="tx2"/>
                      </a:solidFill>
                    </p:spPr>
                  </p:pic>
                </p:oleObj>
              </mc:Fallback>
            </mc:AlternateContent>
          </a:graphicData>
        </a:graphic>
      </p:graphicFrame>
      <p:sp>
        <p:nvSpPr>
          <p:cNvPr id="247821" name="Rectangle 1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7820" name="Object 12"/>
          <p:cNvGraphicFramePr>
            <a:graphicFrameLocks noChangeAspect="1"/>
          </p:cNvGraphicFramePr>
          <p:nvPr/>
        </p:nvGraphicFramePr>
        <p:xfrm>
          <a:off x="1763713" y="1628775"/>
          <a:ext cx="506412" cy="531813"/>
        </p:xfrm>
        <a:graphic>
          <a:graphicData uri="http://schemas.openxmlformats.org/presentationml/2006/ole">
            <mc:AlternateContent xmlns:mc="http://schemas.openxmlformats.org/markup-compatibility/2006">
              <mc:Choice xmlns:v="urn:schemas-microsoft-com:vml" Requires="v">
                <p:oleObj spid="_x0000_s247829" name="Equation" r:id="rId8" imgW="190417" imgH="203112" progId="Equation.DSMT4">
                  <p:embed/>
                </p:oleObj>
              </mc:Choice>
              <mc:Fallback>
                <p:oleObj name="Equation" r:id="rId8" imgW="190417" imgH="203112"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628775"/>
                        <a:ext cx="506412" cy="531813"/>
                      </a:xfrm>
                      <a:prstGeom prst="rect">
                        <a:avLst/>
                      </a:prstGeom>
                      <a:solidFill>
                        <a:schemeClr val="tx2"/>
                      </a:solidFill>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idx="1"/>
          </p:nvPr>
        </p:nvSpPr>
        <p:spPr>
          <a:xfrm>
            <a:off x="250825" y="250825"/>
            <a:ext cx="8686800" cy="6418263"/>
          </a:xfrm>
        </p:spPr>
        <p:txBody>
          <a:bodyPr/>
          <a:lstStyle/>
          <a:p>
            <a:pPr>
              <a:lnSpc>
                <a:spcPct val="80000"/>
              </a:lnSpc>
              <a:buFont typeface="Wingdings" pitchFamily="2" charset="2"/>
              <a:buNone/>
            </a:pPr>
            <a:r>
              <a:rPr lang="en-US" altLang="zh-CN" sz="2400"/>
              <a:t>#include &lt;iostream&gt;</a:t>
            </a:r>
          </a:p>
          <a:p>
            <a:pPr>
              <a:lnSpc>
                <a:spcPct val="80000"/>
              </a:lnSpc>
              <a:buFont typeface="Wingdings" pitchFamily="2" charset="2"/>
              <a:buNone/>
            </a:pPr>
            <a:r>
              <a:rPr lang="en-US" altLang="zh-CN" sz="2400"/>
              <a:t>#include &lt;cmath&gt;</a:t>
            </a:r>
          </a:p>
          <a:p>
            <a:pPr>
              <a:lnSpc>
                <a:spcPct val="80000"/>
              </a:lnSpc>
              <a:buFont typeface="Wingdings" pitchFamily="2" charset="2"/>
              <a:buNone/>
            </a:pPr>
            <a:r>
              <a:rPr lang="en-US" altLang="zh-CN" sz="2400"/>
              <a:t>using namespace std;</a:t>
            </a:r>
            <a:endParaRPr lang="fr-FR" altLang="zh-CN" sz="2400"/>
          </a:p>
          <a:p>
            <a:pPr>
              <a:lnSpc>
                <a:spcPct val="80000"/>
              </a:lnSpc>
              <a:buFont typeface="Wingdings" pitchFamily="2" charset="2"/>
              <a:buNone/>
            </a:pPr>
            <a:r>
              <a:rPr lang="fr-FR" altLang="zh-CN" sz="2400"/>
              <a:t>int main()</a:t>
            </a:r>
          </a:p>
          <a:p>
            <a:pPr>
              <a:lnSpc>
                <a:spcPct val="80000"/>
              </a:lnSpc>
              <a:buFont typeface="Wingdings" pitchFamily="2" charset="2"/>
              <a:buNone/>
            </a:pPr>
            <a:r>
              <a:rPr lang="fr-FR" altLang="zh-CN" sz="2400"/>
              <a:t>{	const double eps=1e-6; //</a:t>
            </a:r>
            <a:r>
              <a:rPr lang="zh-CN" altLang="fr-FR" sz="2400"/>
              <a:t>一个很小的数</a:t>
            </a:r>
          </a:p>
          <a:p>
            <a:pPr>
              <a:lnSpc>
                <a:spcPct val="80000"/>
              </a:lnSpc>
              <a:buFont typeface="Wingdings" pitchFamily="2" charset="2"/>
              <a:buNone/>
            </a:pPr>
            <a:r>
              <a:rPr lang="zh-CN" altLang="fr-FR" sz="2400"/>
              <a:t>	</a:t>
            </a:r>
            <a:r>
              <a:rPr lang="fr-FR" altLang="zh-CN" sz="2400"/>
              <a:t>double a,x1,x2; //x1</a:t>
            </a:r>
            <a:r>
              <a:rPr lang="zh-CN" altLang="fr-FR" sz="2400"/>
              <a:t>和</a:t>
            </a:r>
            <a:r>
              <a:rPr lang="fr-FR" altLang="zh-CN" sz="2400"/>
              <a:t>x2</a:t>
            </a:r>
            <a:r>
              <a:rPr lang="zh-CN" altLang="fr-FR" sz="2400"/>
              <a:t>分别用于存储最新算出的两个值</a:t>
            </a:r>
            <a:endParaRPr lang="fr-FR" altLang="zh-CN" sz="2400"/>
          </a:p>
          <a:p>
            <a:pPr>
              <a:lnSpc>
                <a:spcPct val="80000"/>
              </a:lnSpc>
              <a:buFont typeface="Wingdings" pitchFamily="2" charset="2"/>
              <a:buNone/>
            </a:pPr>
            <a:r>
              <a:rPr lang="fr-FR" altLang="zh-CN" sz="2400"/>
              <a:t>	cout &lt;&lt; "</a:t>
            </a:r>
            <a:r>
              <a:rPr lang="zh-CN" altLang="fr-FR" sz="2400"/>
              <a:t>请输入一个数：</a:t>
            </a:r>
            <a:r>
              <a:rPr lang="fr-FR" altLang="zh-CN" sz="2400"/>
              <a:t>";</a:t>
            </a:r>
          </a:p>
          <a:p>
            <a:pPr>
              <a:lnSpc>
                <a:spcPct val="80000"/>
              </a:lnSpc>
              <a:buFont typeface="Wingdings" pitchFamily="2" charset="2"/>
              <a:buNone/>
            </a:pPr>
            <a:r>
              <a:rPr lang="fr-FR" altLang="zh-CN" sz="2400"/>
              <a:t>	cin &gt;&gt; a;</a:t>
            </a:r>
          </a:p>
          <a:p>
            <a:pPr>
              <a:lnSpc>
                <a:spcPct val="80000"/>
              </a:lnSpc>
              <a:buFont typeface="Wingdings" pitchFamily="2" charset="2"/>
              <a:buNone/>
            </a:pPr>
            <a:r>
              <a:rPr lang="fr-FR" altLang="zh-CN" sz="2400"/>
              <a:t>	x1 = a; //</a:t>
            </a:r>
            <a:r>
              <a:rPr lang="zh-CN" altLang="fr-FR" sz="2400"/>
              <a:t>第一个值取</a:t>
            </a:r>
            <a:r>
              <a:rPr lang="fr-FR" altLang="zh-CN" sz="2400"/>
              <a:t>a</a:t>
            </a:r>
          </a:p>
          <a:p>
            <a:pPr>
              <a:lnSpc>
                <a:spcPct val="80000"/>
              </a:lnSpc>
              <a:buFont typeface="Wingdings" pitchFamily="2" charset="2"/>
              <a:buNone/>
            </a:pPr>
            <a:r>
              <a:rPr lang="fr-FR" altLang="zh-CN" sz="2400"/>
              <a:t>	x2 = (2*x1+a/(x1*x1))/3; //</a:t>
            </a:r>
            <a:r>
              <a:rPr lang="zh-CN" altLang="fr-FR" sz="2400"/>
              <a:t>计算第二个值</a:t>
            </a:r>
          </a:p>
          <a:p>
            <a:pPr>
              <a:lnSpc>
                <a:spcPct val="80000"/>
              </a:lnSpc>
              <a:buFont typeface="Wingdings" pitchFamily="2" charset="2"/>
              <a:buNone/>
            </a:pPr>
            <a:r>
              <a:rPr lang="zh-CN" altLang="en-US" sz="2400"/>
              <a:t>	</a:t>
            </a:r>
            <a:r>
              <a:rPr lang="en-US" altLang="zh-CN" sz="2400"/>
              <a:t>while (fabs(x2-x1) &gt;= eps);</a:t>
            </a:r>
            <a:endParaRPr lang="fr-FR" altLang="zh-CN" sz="2400"/>
          </a:p>
          <a:p>
            <a:pPr>
              <a:lnSpc>
                <a:spcPct val="80000"/>
              </a:lnSpc>
              <a:buFont typeface="Wingdings" pitchFamily="2" charset="2"/>
              <a:buNone/>
            </a:pPr>
            <a:r>
              <a:rPr lang="fr-FR" altLang="zh-CN" sz="2400"/>
              <a:t>	{ x1 = x2; //</a:t>
            </a:r>
            <a:r>
              <a:rPr lang="zh-CN" altLang="fr-FR" sz="2400"/>
              <a:t>记住前一个值</a:t>
            </a:r>
          </a:p>
          <a:p>
            <a:pPr>
              <a:lnSpc>
                <a:spcPct val="80000"/>
              </a:lnSpc>
              <a:buFont typeface="Wingdings" pitchFamily="2" charset="2"/>
              <a:buNone/>
            </a:pPr>
            <a:r>
              <a:rPr lang="zh-CN" altLang="fr-FR" sz="2400"/>
              <a:t>	   </a:t>
            </a:r>
            <a:r>
              <a:rPr lang="fr-FR" altLang="zh-CN" sz="2400"/>
              <a:t>x2 = (2*x1+a/(x1*x1))/3; //</a:t>
            </a:r>
            <a:r>
              <a:rPr lang="zh-CN" altLang="fr-FR" sz="2400"/>
              <a:t>计算新的值		</a:t>
            </a:r>
          </a:p>
          <a:p>
            <a:pPr>
              <a:lnSpc>
                <a:spcPct val="80000"/>
              </a:lnSpc>
              <a:buFont typeface="Wingdings" pitchFamily="2" charset="2"/>
              <a:buNone/>
            </a:pPr>
            <a:r>
              <a:rPr lang="zh-CN" altLang="fr-FR" sz="2400"/>
              <a:t>	</a:t>
            </a:r>
            <a:r>
              <a:rPr lang="en-US" altLang="zh-CN" sz="2400"/>
              <a:t>}</a:t>
            </a:r>
          </a:p>
          <a:p>
            <a:pPr>
              <a:lnSpc>
                <a:spcPct val="80000"/>
              </a:lnSpc>
              <a:buFont typeface="Wingdings" pitchFamily="2" charset="2"/>
              <a:buNone/>
            </a:pPr>
            <a:r>
              <a:rPr lang="en-US" altLang="zh-CN" sz="2400"/>
              <a:t>	cout &lt;&lt; a &lt;&lt; "</a:t>
            </a:r>
            <a:r>
              <a:rPr lang="zh-CN" altLang="en-US" sz="2400"/>
              <a:t>的立方根是</a:t>
            </a:r>
            <a:r>
              <a:rPr lang="zh-CN" altLang="en-GB" sz="2400"/>
              <a:t>：</a:t>
            </a:r>
            <a:r>
              <a:rPr lang="en-US" altLang="zh-CN" sz="2400"/>
              <a:t>" &lt;&lt; x2 &lt;&lt; endl;</a:t>
            </a:r>
          </a:p>
          <a:p>
            <a:pPr>
              <a:lnSpc>
                <a:spcPct val="80000"/>
              </a:lnSpc>
              <a:buFont typeface="Wingdings" pitchFamily="2" charset="2"/>
              <a:buNone/>
            </a:pPr>
            <a:r>
              <a:rPr lang="en-US" altLang="zh-CN" sz="2400"/>
              <a:t>	return 0;</a:t>
            </a:r>
          </a:p>
          <a:p>
            <a:pPr>
              <a:lnSpc>
                <a:spcPct val="80000"/>
              </a:lnSpc>
              <a:buFont typeface="Wingdings" pitchFamily="2" charset="2"/>
              <a:buNone/>
            </a:pPr>
            <a:r>
              <a:rPr lang="en-US" altLang="zh-CN" sz="2400"/>
              <a:t>}</a:t>
            </a:r>
          </a:p>
        </p:txBody>
      </p:sp>
      <p:sp>
        <p:nvSpPr>
          <p:cNvPr id="249863" name="Text Box 7"/>
          <p:cNvSpPr txBox="1">
            <a:spLocks noChangeArrowheads="1"/>
          </p:cNvSpPr>
          <p:nvPr/>
        </p:nvSpPr>
        <p:spPr bwMode="auto">
          <a:xfrm>
            <a:off x="611188" y="3213100"/>
            <a:ext cx="8058150" cy="219551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fr-FR" altLang="zh-CN" sz="2600">
                <a:effectLst>
                  <a:outerShdw blurRad="38100" dist="38100" dir="2700000" algn="tl">
                    <a:srgbClr val="000000"/>
                  </a:outerShdw>
                </a:effectLst>
              </a:rPr>
              <a:t>x2 = a; //</a:t>
            </a:r>
            <a:r>
              <a:rPr lang="zh-CN" altLang="fr-FR" sz="2600">
                <a:effectLst>
                  <a:outerShdw blurRad="38100" dist="38100" dir="2700000" algn="tl">
                    <a:srgbClr val="000000"/>
                  </a:outerShdw>
                </a:effectLst>
              </a:rPr>
              <a:t>第一个值取</a:t>
            </a:r>
            <a:r>
              <a:rPr lang="fr-FR" altLang="zh-CN" sz="2600">
                <a:effectLst>
                  <a:outerShdw blurRad="38100" dist="38100" dir="2700000" algn="tl">
                    <a:srgbClr val="000000"/>
                  </a:outerShdw>
                </a:effectLst>
              </a:rPr>
              <a:t>a</a:t>
            </a:r>
          </a:p>
          <a:p>
            <a:pPr>
              <a:buFontTx/>
              <a:buNone/>
            </a:pPr>
            <a:r>
              <a:rPr lang="fr-FR" altLang="zh-CN" sz="2600">
                <a:effectLst>
                  <a:outerShdw blurRad="38100" dist="38100" dir="2700000" algn="tl">
                    <a:srgbClr val="000000"/>
                  </a:outerShdw>
                </a:effectLst>
              </a:rPr>
              <a:t>do</a:t>
            </a:r>
          </a:p>
          <a:p>
            <a:pPr>
              <a:buFontTx/>
              <a:buNone/>
            </a:pPr>
            <a:r>
              <a:rPr lang="fr-FR" altLang="zh-CN" sz="2600">
                <a:effectLst>
                  <a:outerShdw blurRad="38100" dist="38100" dir="2700000" algn="tl">
                    <a:srgbClr val="000000"/>
                  </a:outerShdw>
                </a:effectLst>
              </a:rPr>
              <a:t>{  x1 = x2; //</a:t>
            </a:r>
            <a:r>
              <a:rPr lang="zh-CN" altLang="fr-FR" sz="2600">
                <a:effectLst>
                  <a:outerShdw blurRad="38100" dist="38100" dir="2700000" algn="tl">
                    <a:srgbClr val="000000"/>
                  </a:outerShdw>
                </a:effectLst>
              </a:rPr>
              <a:t>记住前一个值</a:t>
            </a:r>
          </a:p>
          <a:p>
            <a:pPr>
              <a:buFontTx/>
              <a:buNone/>
            </a:pPr>
            <a:r>
              <a:rPr lang="fr-FR" altLang="zh-CN" sz="2600">
                <a:effectLst>
                  <a:outerShdw blurRad="38100" dist="38100" dir="2700000" algn="tl">
                    <a:srgbClr val="000000"/>
                  </a:outerShdw>
                </a:effectLst>
              </a:rPr>
              <a:t>    x2 = (2*x1+a/(x1*x1))/3; //</a:t>
            </a:r>
            <a:r>
              <a:rPr lang="zh-CN" altLang="fr-FR" sz="2600">
                <a:effectLst>
                  <a:outerShdw blurRad="38100" dist="38100" dir="2700000" algn="tl">
                    <a:srgbClr val="000000"/>
                  </a:outerShdw>
                </a:effectLst>
              </a:rPr>
              <a:t>计算新的值</a:t>
            </a:r>
          </a:p>
          <a:p>
            <a:pPr>
              <a:buFontTx/>
              <a:buNone/>
            </a:pPr>
            <a:r>
              <a:rPr lang="en-US" altLang="zh-CN" sz="2600">
                <a:effectLst>
                  <a:outerShdw blurRad="38100" dist="38100" dir="2700000" algn="tl">
                    <a:srgbClr val="000000"/>
                  </a:outerShdw>
                </a:effectLst>
              </a:rPr>
              <a:t>} while (fabs(x2-x1) &gt;= eps);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9863"/>
                                        </p:tgtEl>
                                        <p:attrNameLst>
                                          <p:attrName>style.visibility</p:attrName>
                                        </p:attrNameLst>
                                      </p:cBhvr>
                                      <p:to>
                                        <p:strVal val="visible"/>
                                      </p:to>
                                    </p:set>
                                    <p:anim calcmode="lin" valueType="num">
                                      <p:cBhvr additive="base">
                                        <p:cTn id="7" dur="500" fill="hold"/>
                                        <p:tgtEl>
                                          <p:spTgt spid="249863"/>
                                        </p:tgtEl>
                                        <p:attrNameLst>
                                          <p:attrName>ppt_x</p:attrName>
                                        </p:attrNameLst>
                                      </p:cBhvr>
                                      <p:tavLst>
                                        <p:tav tm="0">
                                          <p:val>
                                            <p:strVal val="#ppt_x"/>
                                          </p:val>
                                        </p:tav>
                                        <p:tav tm="100000">
                                          <p:val>
                                            <p:strVal val="#ppt_x"/>
                                          </p:val>
                                        </p:tav>
                                      </p:tavLst>
                                    </p:anim>
                                    <p:anim calcmode="lin" valueType="num">
                                      <p:cBhvr additive="base">
                                        <p:cTn id="8" dur="500" fill="hold"/>
                                        <p:tgtEl>
                                          <p:spTgt spid="2498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zh-CN" altLang="en-US"/>
              <a:t>循环优化问题</a:t>
            </a:r>
          </a:p>
        </p:txBody>
      </p:sp>
      <p:sp>
        <p:nvSpPr>
          <p:cNvPr id="192515" name="Rectangle 3"/>
          <p:cNvSpPr>
            <a:spLocks noGrp="1" noChangeArrowheads="1"/>
          </p:cNvSpPr>
          <p:nvPr>
            <p:ph idx="1"/>
          </p:nvPr>
        </p:nvSpPr>
        <p:spPr/>
        <p:txBody>
          <a:bodyPr/>
          <a:lstStyle/>
          <a:p>
            <a:r>
              <a:rPr lang="zh-CN" altLang="en-US"/>
              <a:t>算法的优化：减少循环次数</a:t>
            </a:r>
          </a:p>
          <a:p>
            <a:r>
              <a:rPr lang="zh-CN" altLang="en-US"/>
              <a:t>避免在循环中重复计算不变的表达式</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3"/>
          <p:cNvSpPr>
            <a:spLocks noGrp="1" noChangeArrowheads="1"/>
          </p:cNvSpPr>
          <p:nvPr>
            <p:ph type="title"/>
          </p:nvPr>
        </p:nvSpPr>
        <p:spPr>
          <a:xfrm>
            <a:off x="0" y="71438"/>
            <a:ext cx="9144000" cy="836612"/>
          </a:xfrm>
          <a:noFill/>
          <a:ln/>
        </p:spPr>
        <p:txBody>
          <a:bodyPr/>
          <a:lstStyle/>
          <a:p>
            <a:pPr algn="l"/>
            <a:r>
              <a:rPr lang="zh-CN" altLang="en-US" sz="3600">
                <a:latin typeface="黑体" pitchFamily="2" charset="-122"/>
                <a:ea typeface="黑体" pitchFamily="2" charset="-122"/>
              </a:rPr>
              <a:t>例：编程求出小于</a:t>
            </a:r>
            <a:r>
              <a:rPr lang="en-US" altLang="zh-CN" sz="3600">
                <a:latin typeface="黑体" pitchFamily="2" charset="-122"/>
                <a:ea typeface="黑体" pitchFamily="2" charset="-122"/>
              </a:rPr>
              <a:t>n</a:t>
            </a:r>
            <a:r>
              <a:rPr lang="zh-CN" altLang="en-US" sz="3600">
                <a:latin typeface="黑体" pitchFamily="2" charset="-122"/>
                <a:ea typeface="黑体" pitchFamily="2" charset="-122"/>
              </a:rPr>
              <a:t>的所有素数（质数）</a:t>
            </a:r>
          </a:p>
        </p:txBody>
      </p:sp>
      <p:sp>
        <p:nvSpPr>
          <p:cNvPr id="193538" name="Rectangle 2"/>
          <p:cNvSpPr>
            <a:spLocks noGrp="1" noChangeArrowheads="1"/>
          </p:cNvSpPr>
          <p:nvPr>
            <p:ph idx="1"/>
          </p:nvPr>
        </p:nvSpPr>
        <p:spPr>
          <a:xfrm>
            <a:off x="250825" y="1196975"/>
            <a:ext cx="8686800" cy="5661025"/>
          </a:xfrm>
        </p:spPr>
        <p:txBody>
          <a:bodyPr/>
          <a:lstStyle/>
          <a:p>
            <a:pPr>
              <a:lnSpc>
                <a:spcPct val="80000"/>
              </a:lnSpc>
              <a:spcAft>
                <a:spcPct val="20000"/>
              </a:spcAft>
              <a:buFont typeface="Wingdings" pitchFamily="2" charset="2"/>
              <a:buNone/>
            </a:pPr>
            <a:r>
              <a:rPr lang="en-US" altLang="zh-CN" sz="2000"/>
              <a:t>#include &lt;iostream&gt;</a:t>
            </a:r>
          </a:p>
          <a:p>
            <a:pPr>
              <a:lnSpc>
                <a:spcPct val="80000"/>
              </a:lnSpc>
              <a:buFont typeface="Wingdings" pitchFamily="2" charset="2"/>
              <a:buNone/>
            </a:pPr>
            <a:r>
              <a:rPr lang="en-US" altLang="zh-CN" sz="2000"/>
              <a:t>using namespace std;</a:t>
            </a:r>
          </a:p>
          <a:p>
            <a:pPr>
              <a:lnSpc>
                <a:spcPct val="80000"/>
              </a:lnSpc>
              <a:buFont typeface="Wingdings" pitchFamily="2" charset="2"/>
              <a:buNone/>
            </a:pPr>
            <a:r>
              <a:rPr lang="en-US" altLang="zh-CN" sz="2000"/>
              <a:t>int main()</a:t>
            </a:r>
          </a:p>
          <a:p>
            <a:pPr>
              <a:lnSpc>
                <a:spcPct val="80000"/>
              </a:lnSpc>
              <a:buFont typeface="Wingdings" pitchFamily="2" charset="2"/>
              <a:buNone/>
            </a:pPr>
            <a:r>
              <a:rPr lang="en-US" altLang="zh-CN" sz="2000"/>
              <a:t>{	int n;</a:t>
            </a:r>
          </a:p>
          <a:p>
            <a:pPr>
              <a:lnSpc>
                <a:spcPct val="80000"/>
              </a:lnSpc>
              <a:buFont typeface="Wingdings" pitchFamily="2" charset="2"/>
              <a:buNone/>
            </a:pPr>
            <a:r>
              <a:rPr lang="en-US" altLang="zh-CN" sz="2000"/>
              <a:t>	cout &lt;&lt; "</a:t>
            </a:r>
            <a:r>
              <a:rPr lang="zh-CN" altLang="en-US" sz="2000"/>
              <a:t>请输入一个正整数：</a:t>
            </a:r>
            <a:r>
              <a:rPr lang="en-US" altLang="zh-CN" sz="2000"/>
              <a:t>"</a:t>
            </a:r>
          </a:p>
          <a:p>
            <a:pPr>
              <a:lnSpc>
                <a:spcPct val="80000"/>
              </a:lnSpc>
              <a:buFont typeface="Wingdings" pitchFamily="2" charset="2"/>
              <a:buNone/>
            </a:pPr>
            <a:r>
              <a:rPr lang="en-US" altLang="zh-CN" sz="2000"/>
              <a:t>	cin &gt;&gt; n;  //</a:t>
            </a:r>
            <a:r>
              <a:rPr lang="zh-CN" altLang="en-US" sz="2000"/>
              <a:t>从键盘输入一个正整数</a:t>
            </a:r>
          </a:p>
          <a:p>
            <a:pPr>
              <a:lnSpc>
                <a:spcPct val="80000"/>
              </a:lnSpc>
              <a:buFont typeface="Wingdings" pitchFamily="2" charset="2"/>
              <a:buNone/>
            </a:pPr>
            <a:r>
              <a:rPr lang="zh-CN" altLang="en-US" sz="2000"/>
              <a:t>	</a:t>
            </a:r>
            <a:r>
              <a:rPr lang="en-US" altLang="zh-CN" sz="2000"/>
              <a:t>for (int i=2; i&lt;n; i++)  </a:t>
            </a:r>
            <a:r>
              <a:rPr lang="en-US" altLang="zh-CN" sz="1800"/>
              <a:t>//</a:t>
            </a:r>
            <a:r>
              <a:rPr lang="zh-CN" altLang="en-US" sz="1800"/>
              <a:t>循环：分别判断</a:t>
            </a:r>
            <a:r>
              <a:rPr lang="en-US" altLang="zh-CN" sz="1800"/>
              <a:t>2</a:t>
            </a:r>
            <a:r>
              <a:rPr lang="zh-CN" altLang="en-US" sz="1800"/>
              <a:t>、</a:t>
            </a:r>
            <a:r>
              <a:rPr lang="en-US" altLang="zh-CN" sz="1800"/>
              <a:t>3</a:t>
            </a:r>
            <a:r>
              <a:rPr lang="zh-CN" altLang="en-US" sz="1800"/>
              <a:t>、</a:t>
            </a:r>
            <a:r>
              <a:rPr lang="en-US" altLang="zh-CN" sz="1800"/>
              <a:t>...</a:t>
            </a:r>
            <a:r>
              <a:rPr lang="zh-CN" altLang="en-US" sz="1800"/>
              <a:t>、</a:t>
            </a:r>
            <a:r>
              <a:rPr lang="en-US" altLang="zh-CN" sz="1800"/>
              <a:t>n-1</a:t>
            </a:r>
            <a:r>
              <a:rPr lang="zh-CN" altLang="en-US" sz="1800"/>
              <a:t>是否为素数</a:t>
            </a:r>
          </a:p>
          <a:p>
            <a:pPr>
              <a:lnSpc>
                <a:spcPct val="80000"/>
              </a:lnSpc>
              <a:buFont typeface="Wingdings" pitchFamily="2" charset="2"/>
              <a:buNone/>
            </a:pPr>
            <a:r>
              <a:rPr lang="zh-CN" altLang="en-US" sz="2000"/>
              <a:t>	</a:t>
            </a:r>
            <a:r>
              <a:rPr lang="en-US" altLang="zh-CN" sz="2000"/>
              <a:t>{	int j=2;</a:t>
            </a:r>
          </a:p>
          <a:p>
            <a:pPr>
              <a:lnSpc>
                <a:spcPct val="80000"/>
              </a:lnSpc>
              <a:buFont typeface="Wingdings" pitchFamily="2" charset="2"/>
              <a:buNone/>
            </a:pPr>
            <a:r>
              <a:rPr lang="en-US" altLang="zh-CN" sz="2000"/>
              <a:t>		while (j &lt; </a:t>
            </a:r>
            <a:r>
              <a:rPr lang="en-US" altLang="zh-CN" sz="2000">
                <a:solidFill>
                  <a:schemeClr val="folHlink"/>
                </a:solidFill>
              </a:rPr>
              <a:t>i</a:t>
            </a:r>
            <a:r>
              <a:rPr lang="en-US" altLang="zh-CN" sz="2000"/>
              <a:t> &amp;&amp; i%j != 0) </a:t>
            </a:r>
            <a:r>
              <a:rPr lang="en-US" altLang="zh-CN" sz="1800"/>
              <a:t>//</a:t>
            </a:r>
            <a:r>
              <a:rPr lang="zh-CN" altLang="en-US" sz="1800"/>
              <a:t>循环：分别判断</a:t>
            </a:r>
            <a:r>
              <a:rPr lang="en-US" altLang="zh-CN" sz="1800"/>
              <a:t>i</a:t>
            </a:r>
            <a:r>
              <a:rPr lang="zh-CN" altLang="en-US" sz="1800"/>
              <a:t>是否能被</a:t>
            </a:r>
            <a:r>
              <a:rPr lang="en-US" altLang="zh-CN" sz="1800"/>
              <a:t>2 ~ i-1</a:t>
            </a:r>
            <a:r>
              <a:rPr lang="zh-CN" altLang="en-US" sz="1800"/>
              <a:t>整除</a:t>
            </a:r>
          </a:p>
          <a:p>
            <a:pPr>
              <a:lnSpc>
                <a:spcPct val="80000"/>
              </a:lnSpc>
              <a:buFont typeface="Wingdings" pitchFamily="2" charset="2"/>
              <a:buNone/>
            </a:pPr>
            <a:r>
              <a:rPr lang="zh-CN" altLang="en-US" sz="2000"/>
              <a:t>		  </a:t>
            </a:r>
            <a:r>
              <a:rPr lang="en-US" altLang="zh-CN" sz="2000"/>
              <a:t>j++;</a:t>
            </a:r>
          </a:p>
          <a:p>
            <a:pPr>
              <a:lnSpc>
                <a:spcPct val="80000"/>
              </a:lnSpc>
              <a:buFont typeface="Wingdings" pitchFamily="2" charset="2"/>
              <a:buNone/>
            </a:pPr>
            <a:r>
              <a:rPr lang="en-US" altLang="zh-CN" sz="2000"/>
              <a:t>		if (j == i) //i</a:t>
            </a:r>
            <a:r>
              <a:rPr lang="zh-CN" altLang="en-US" sz="2000"/>
              <a:t>是素数</a:t>
            </a:r>
          </a:p>
          <a:p>
            <a:pPr>
              <a:lnSpc>
                <a:spcPct val="80000"/>
              </a:lnSpc>
              <a:buFont typeface="Wingdings" pitchFamily="2" charset="2"/>
              <a:buNone/>
            </a:pPr>
            <a:r>
              <a:rPr lang="zh-CN" altLang="en-US" sz="2000"/>
              <a:t>		  </a:t>
            </a:r>
            <a:r>
              <a:rPr lang="en-US" altLang="zh-CN" sz="2000"/>
              <a:t>cout &lt;&lt; i &lt;&lt; " ";</a:t>
            </a:r>
          </a:p>
          <a:p>
            <a:pPr>
              <a:lnSpc>
                <a:spcPct val="80000"/>
              </a:lnSpc>
              <a:buFont typeface="Wingdings" pitchFamily="2" charset="2"/>
              <a:buNone/>
            </a:pPr>
            <a:r>
              <a:rPr lang="en-US" altLang="zh-CN" sz="2000"/>
              <a:t>	}</a:t>
            </a:r>
          </a:p>
          <a:p>
            <a:pPr>
              <a:lnSpc>
                <a:spcPct val="80000"/>
              </a:lnSpc>
              <a:buFont typeface="Wingdings" pitchFamily="2" charset="2"/>
              <a:buNone/>
            </a:pPr>
            <a:r>
              <a:rPr lang="en-US" altLang="zh-CN" sz="2000"/>
              <a:t>	cout &lt;&lt; endl;</a:t>
            </a:r>
          </a:p>
          <a:p>
            <a:pPr>
              <a:lnSpc>
                <a:spcPct val="80000"/>
              </a:lnSpc>
              <a:buFont typeface="Wingdings" pitchFamily="2" charset="2"/>
              <a:buNone/>
            </a:pPr>
            <a:r>
              <a:rPr lang="en-US" altLang="zh-CN" sz="2000"/>
              <a:t>	return 0;</a:t>
            </a:r>
          </a:p>
          <a:p>
            <a:pPr>
              <a:lnSpc>
                <a:spcPct val="80000"/>
              </a:lnSpc>
              <a:buFont typeface="Wingdings" pitchFamily="2" charset="2"/>
              <a:buNone/>
            </a:pPr>
            <a:r>
              <a:rPr lang="en-US" altLang="zh-CN" sz="2000"/>
              <a:t>}</a:t>
            </a:r>
          </a:p>
          <a:p>
            <a:pPr>
              <a:lnSpc>
                <a:spcPct val="80000"/>
              </a:lnSpc>
              <a:buFont typeface="Wingdings" pitchFamily="2" charset="2"/>
              <a:buNone/>
            </a:pPr>
            <a:r>
              <a:rPr lang="zh-CN" altLang="en-US" sz="2000"/>
              <a:t>注意：</a:t>
            </a:r>
            <a:r>
              <a:rPr lang="en-US" altLang="zh-CN" sz="2000"/>
              <a:t>1</a:t>
            </a:r>
            <a:r>
              <a:rPr lang="zh-CN" altLang="en-US" sz="2000"/>
              <a:t>、上面的</a:t>
            </a:r>
            <a:r>
              <a:rPr lang="en-US" altLang="zh-CN" sz="2000"/>
              <a:t>for</a:t>
            </a:r>
            <a:r>
              <a:rPr lang="zh-CN" altLang="en-US" sz="2000"/>
              <a:t>循环中，偶数没有必要再判断它们是否为素数；</a:t>
            </a:r>
          </a:p>
          <a:p>
            <a:pPr>
              <a:lnSpc>
                <a:spcPct val="80000"/>
              </a:lnSpc>
              <a:buFont typeface="Wingdings" pitchFamily="2" charset="2"/>
              <a:buNone/>
            </a:pPr>
            <a:r>
              <a:rPr lang="zh-CN" altLang="en-US" sz="2000"/>
              <a:t>	     </a:t>
            </a:r>
            <a:r>
              <a:rPr lang="en-US" altLang="zh-CN" sz="2000"/>
              <a:t>2</a:t>
            </a:r>
            <a:r>
              <a:rPr lang="zh-CN" altLang="en-US" sz="2000"/>
              <a:t>、上面的</a:t>
            </a:r>
            <a:r>
              <a:rPr lang="en-US" altLang="zh-CN" sz="2000"/>
              <a:t>while</a:t>
            </a:r>
            <a:r>
              <a:rPr lang="zh-CN" altLang="en-US" sz="2000"/>
              <a:t>循环没有必要到</a:t>
            </a:r>
            <a:r>
              <a:rPr lang="en-US" altLang="zh-CN" sz="2000"/>
              <a:t>i-1</a:t>
            </a:r>
            <a:r>
              <a:rPr lang="zh-CN" altLang="en-US" sz="2000"/>
              <a:t>，只需要到：</a:t>
            </a:r>
            <a:r>
              <a:rPr lang="en-US" altLang="zh-CN" sz="2000"/>
              <a:t>sqrt(i)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3538">
                                            <p:txEl>
                                              <p:pRg st="7" end="7"/>
                                            </p:txEl>
                                          </p:spTgt>
                                        </p:tgtEl>
                                        <p:attrNameLst>
                                          <p:attrName>style.visibility</p:attrName>
                                        </p:attrNameLst>
                                      </p:cBhvr>
                                      <p:to>
                                        <p:strVal val="visible"/>
                                      </p:to>
                                    </p:set>
                                    <p:animEffect transition="in" filter="blinds(horizontal)">
                                      <p:cBhvr>
                                        <p:cTn id="7" dur="500"/>
                                        <p:tgtEl>
                                          <p:spTgt spid="193538">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3538">
                                            <p:txEl>
                                              <p:pRg st="8" end="8"/>
                                            </p:txEl>
                                          </p:spTgt>
                                        </p:tgtEl>
                                        <p:attrNameLst>
                                          <p:attrName>style.visibility</p:attrName>
                                        </p:attrNameLst>
                                      </p:cBhvr>
                                      <p:to>
                                        <p:strVal val="visible"/>
                                      </p:to>
                                    </p:set>
                                    <p:animEffect transition="in" filter="blinds(horizontal)">
                                      <p:cBhvr>
                                        <p:cTn id="10" dur="500"/>
                                        <p:tgtEl>
                                          <p:spTgt spid="193538">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3538">
                                            <p:txEl>
                                              <p:pRg st="9" end="9"/>
                                            </p:txEl>
                                          </p:spTgt>
                                        </p:tgtEl>
                                        <p:attrNameLst>
                                          <p:attrName>style.visibility</p:attrName>
                                        </p:attrNameLst>
                                      </p:cBhvr>
                                      <p:to>
                                        <p:strVal val="visible"/>
                                      </p:to>
                                    </p:set>
                                    <p:animEffect transition="in" filter="blinds(horizontal)">
                                      <p:cBhvr>
                                        <p:cTn id="13" dur="500"/>
                                        <p:tgtEl>
                                          <p:spTgt spid="193538">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3538">
                                            <p:txEl>
                                              <p:pRg st="10" end="10"/>
                                            </p:txEl>
                                          </p:spTgt>
                                        </p:tgtEl>
                                        <p:attrNameLst>
                                          <p:attrName>style.visibility</p:attrName>
                                        </p:attrNameLst>
                                      </p:cBhvr>
                                      <p:to>
                                        <p:strVal val="visible"/>
                                      </p:to>
                                    </p:set>
                                    <p:animEffect transition="in" filter="blinds(horizontal)">
                                      <p:cBhvr>
                                        <p:cTn id="16" dur="500"/>
                                        <p:tgtEl>
                                          <p:spTgt spid="193538">
                                            <p:txEl>
                                              <p:pRg st="10" end="1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93538">
                                            <p:txEl>
                                              <p:pRg st="11" end="11"/>
                                            </p:txEl>
                                          </p:spTgt>
                                        </p:tgtEl>
                                        <p:attrNameLst>
                                          <p:attrName>style.visibility</p:attrName>
                                        </p:attrNameLst>
                                      </p:cBhvr>
                                      <p:to>
                                        <p:strVal val="visible"/>
                                      </p:to>
                                    </p:set>
                                    <p:animEffect transition="in" filter="blinds(horizontal)">
                                      <p:cBhvr>
                                        <p:cTn id="19" dur="500"/>
                                        <p:tgtEl>
                                          <p:spTgt spid="193538">
                                            <p:txEl>
                                              <p:pRg st="11" end="1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93538">
                                            <p:txEl>
                                              <p:pRg st="12" end="12"/>
                                            </p:txEl>
                                          </p:spTgt>
                                        </p:tgtEl>
                                        <p:attrNameLst>
                                          <p:attrName>style.visibility</p:attrName>
                                        </p:attrNameLst>
                                      </p:cBhvr>
                                      <p:to>
                                        <p:strVal val="visible"/>
                                      </p:to>
                                    </p:set>
                                    <p:animEffect transition="in" filter="blinds(horizontal)">
                                      <p:cBhvr>
                                        <p:cTn id="22" dur="500"/>
                                        <p:tgtEl>
                                          <p:spTgt spid="193538">
                                            <p:txEl>
                                              <p:pRg st="12" end="1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93538">
                                            <p:txEl>
                                              <p:pRg st="13" end="13"/>
                                            </p:txEl>
                                          </p:spTgt>
                                        </p:tgtEl>
                                        <p:attrNameLst>
                                          <p:attrName>style.visibility</p:attrName>
                                        </p:attrNameLst>
                                      </p:cBhvr>
                                      <p:to>
                                        <p:strVal val="visible"/>
                                      </p:to>
                                    </p:set>
                                    <p:animEffect transition="in" filter="blinds(horizontal)">
                                      <p:cBhvr>
                                        <p:cTn id="25" dur="500"/>
                                        <p:tgtEl>
                                          <p:spTgt spid="193538">
                                            <p:txEl>
                                              <p:pRg st="13" end="1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93538">
                                            <p:txEl>
                                              <p:pRg st="16" end="16"/>
                                            </p:txEl>
                                          </p:spTgt>
                                        </p:tgtEl>
                                        <p:attrNameLst>
                                          <p:attrName>style.visibility</p:attrName>
                                        </p:attrNameLst>
                                      </p:cBhvr>
                                      <p:to>
                                        <p:strVal val="visible"/>
                                      </p:to>
                                    </p:set>
                                    <p:anim calcmode="lin" valueType="num">
                                      <p:cBhvr additive="base">
                                        <p:cTn id="30" dur="500" fill="hold"/>
                                        <p:tgtEl>
                                          <p:spTgt spid="193538">
                                            <p:txEl>
                                              <p:pRg st="16" end="1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93538">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193538">
                                            <p:txEl>
                                              <p:pRg st="17" end="17"/>
                                            </p:txEl>
                                          </p:spTgt>
                                        </p:tgtEl>
                                        <p:attrNameLst>
                                          <p:attrName>style.visibility</p:attrName>
                                        </p:attrNameLst>
                                      </p:cBhvr>
                                      <p:to>
                                        <p:strVal val="visible"/>
                                      </p:to>
                                    </p:set>
                                    <p:anim calcmode="lin" valueType="num">
                                      <p:cBhvr additive="base">
                                        <p:cTn id="36" dur="500" fill="hold"/>
                                        <p:tgtEl>
                                          <p:spTgt spid="193538">
                                            <p:txEl>
                                              <p:pRg st="17" end="1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9353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idx="1"/>
          </p:nvPr>
        </p:nvSpPr>
        <p:spPr>
          <a:xfrm>
            <a:off x="250825" y="476250"/>
            <a:ext cx="8642350" cy="6381750"/>
          </a:xfrm>
        </p:spPr>
        <p:txBody>
          <a:bodyPr/>
          <a:lstStyle/>
          <a:p>
            <a:pPr>
              <a:lnSpc>
                <a:spcPct val="80000"/>
              </a:lnSpc>
              <a:buFont typeface="Wingdings" pitchFamily="2" charset="2"/>
              <a:buNone/>
            </a:pPr>
            <a:r>
              <a:rPr lang="en-US" altLang="zh-CN" sz="2000"/>
              <a:t>#include &lt;iostream&gt;</a:t>
            </a:r>
          </a:p>
          <a:p>
            <a:pPr>
              <a:lnSpc>
                <a:spcPct val="80000"/>
              </a:lnSpc>
              <a:buFont typeface="Wingdings" pitchFamily="2" charset="2"/>
              <a:buNone/>
            </a:pPr>
            <a:r>
              <a:rPr lang="en-US" altLang="zh-CN" sz="2000"/>
              <a:t>#include &lt;cmath&gt;</a:t>
            </a:r>
          </a:p>
          <a:p>
            <a:pPr>
              <a:lnSpc>
                <a:spcPct val="80000"/>
              </a:lnSpc>
              <a:buFont typeface="Wingdings" pitchFamily="2" charset="2"/>
              <a:buNone/>
            </a:pPr>
            <a:r>
              <a:rPr lang="en-US" altLang="zh-CN" sz="2000"/>
              <a:t>using namespace std;</a:t>
            </a:r>
          </a:p>
          <a:p>
            <a:pPr>
              <a:lnSpc>
                <a:spcPct val="80000"/>
              </a:lnSpc>
              <a:buFont typeface="Wingdings" pitchFamily="2" charset="2"/>
              <a:buNone/>
            </a:pPr>
            <a:r>
              <a:rPr lang="en-US" altLang="zh-CN" sz="2000"/>
              <a:t>int main()</a:t>
            </a:r>
          </a:p>
          <a:p>
            <a:pPr>
              <a:lnSpc>
                <a:spcPct val="80000"/>
              </a:lnSpc>
              <a:buFont typeface="Wingdings" pitchFamily="2" charset="2"/>
              <a:buNone/>
            </a:pPr>
            <a:r>
              <a:rPr lang="en-US" altLang="zh-CN" sz="2000"/>
              <a:t>{	int n;</a:t>
            </a:r>
          </a:p>
          <a:p>
            <a:pPr>
              <a:lnSpc>
                <a:spcPct val="80000"/>
              </a:lnSpc>
              <a:buFont typeface="Wingdings" pitchFamily="2" charset="2"/>
              <a:buNone/>
            </a:pPr>
            <a:r>
              <a:rPr lang="en-US" altLang="zh-CN" sz="2000"/>
              <a:t>	cin &gt;&gt; n;   //</a:t>
            </a:r>
            <a:r>
              <a:rPr lang="zh-CN" altLang="en-US" sz="2000"/>
              <a:t>从键盘输入一个数</a:t>
            </a:r>
          </a:p>
          <a:p>
            <a:pPr>
              <a:lnSpc>
                <a:spcPct val="80000"/>
              </a:lnSpc>
              <a:buFont typeface="Wingdings" pitchFamily="2" charset="2"/>
              <a:buNone/>
            </a:pPr>
            <a:r>
              <a:rPr lang="zh-CN" altLang="en-US" sz="2000"/>
              <a:t>	</a:t>
            </a:r>
            <a:r>
              <a:rPr lang="en-US" altLang="zh-CN" sz="2000"/>
              <a:t>if (n &lt;= 2) return -1;</a:t>
            </a:r>
          </a:p>
          <a:p>
            <a:pPr>
              <a:lnSpc>
                <a:spcPct val="80000"/>
              </a:lnSpc>
              <a:buFont typeface="Wingdings" pitchFamily="2" charset="2"/>
              <a:buNone/>
            </a:pPr>
            <a:r>
              <a:rPr lang="en-US" altLang="zh-CN" sz="2000"/>
              <a:t>	cout &lt;&lt; 2 &lt;&lt; ",";  //</a:t>
            </a:r>
            <a:r>
              <a:rPr lang="zh-CN" altLang="en-US" sz="2000"/>
              <a:t>输出第一个素数</a:t>
            </a:r>
          </a:p>
          <a:p>
            <a:pPr>
              <a:lnSpc>
                <a:spcPct val="80000"/>
              </a:lnSpc>
              <a:buFont typeface="Wingdings" pitchFamily="2" charset="2"/>
              <a:buNone/>
            </a:pPr>
            <a:r>
              <a:rPr lang="zh-CN" altLang="en-US" sz="2000"/>
              <a:t>	</a:t>
            </a:r>
            <a:r>
              <a:rPr lang="en-US" altLang="zh-CN" sz="2000"/>
              <a:t>for (int i=3; i&lt;n; i+=2)  </a:t>
            </a:r>
            <a:r>
              <a:rPr lang="en-US" altLang="zh-CN" sz="1800"/>
              <a:t>//</a:t>
            </a:r>
            <a:r>
              <a:rPr lang="zh-CN" altLang="en-US" sz="1800"/>
              <a:t>循环：分别判断</a:t>
            </a:r>
            <a:r>
              <a:rPr lang="en-US" altLang="zh-CN" sz="1800"/>
              <a:t>3</a:t>
            </a:r>
            <a:r>
              <a:rPr lang="zh-CN" altLang="en-US" sz="1800"/>
              <a:t>、</a:t>
            </a:r>
            <a:r>
              <a:rPr lang="en-US" altLang="zh-CN" sz="1800"/>
              <a:t>5</a:t>
            </a:r>
            <a:r>
              <a:rPr lang="zh-CN" altLang="en-US" sz="1800"/>
              <a:t>、</a:t>
            </a:r>
            <a:r>
              <a:rPr lang="en-US" altLang="zh-CN" sz="1800"/>
              <a:t>...</a:t>
            </a:r>
            <a:r>
              <a:rPr lang="zh-CN" altLang="en-US" sz="1800"/>
              <a:t>、是否为素数</a:t>
            </a:r>
          </a:p>
          <a:p>
            <a:pPr>
              <a:lnSpc>
                <a:spcPct val="80000"/>
              </a:lnSpc>
              <a:buFont typeface="Wingdings" pitchFamily="2" charset="2"/>
              <a:buNone/>
            </a:pPr>
            <a:r>
              <a:rPr lang="zh-CN" altLang="en-US" sz="2000"/>
              <a:t>	</a:t>
            </a:r>
            <a:r>
              <a:rPr lang="en-US" altLang="zh-CN" sz="2000"/>
              <a:t>{	int j=2;</a:t>
            </a:r>
          </a:p>
          <a:p>
            <a:pPr>
              <a:lnSpc>
                <a:spcPct val="80000"/>
              </a:lnSpc>
              <a:buFont typeface="Wingdings" pitchFamily="2" charset="2"/>
              <a:buNone/>
            </a:pPr>
            <a:r>
              <a:rPr lang="en-US" altLang="zh-CN" sz="2000"/>
              <a:t>		while (j&lt;=</a:t>
            </a:r>
            <a:r>
              <a:rPr lang="en-US" altLang="zh-CN" sz="2000">
                <a:solidFill>
                  <a:schemeClr val="folHlink"/>
                </a:solidFill>
              </a:rPr>
              <a:t>sqrt(i)</a:t>
            </a:r>
            <a:r>
              <a:rPr lang="en-US" altLang="zh-CN" sz="2000"/>
              <a:t> &amp;&amp; i%j!=0) </a:t>
            </a:r>
            <a:r>
              <a:rPr lang="en-US" altLang="zh-CN" sz="1800"/>
              <a:t>//</a:t>
            </a:r>
            <a:r>
              <a:rPr lang="zh-CN" altLang="en-US" sz="1800"/>
              <a:t>循环：分别判断</a:t>
            </a:r>
            <a:r>
              <a:rPr lang="en-US" altLang="zh-CN" sz="1800"/>
              <a:t>i</a:t>
            </a:r>
            <a:r>
              <a:rPr lang="zh-CN" altLang="en-US" sz="1800"/>
              <a:t>是否为素数</a:t>
            </a:r>
          </a:p>
          <a:p>
            <a:pPr>
              <a:lnSpc>
                <a:spcPct val="80000"/>
              </a:lnSpc>
              <a:buFont typeface="Wingdings" pitchFamily="2" charset="2"/>
              <a:buNone/>
            </a:pPr>
            <a:r>
              <a:rPr lang="zh-CN" altLang="en-US" sz="2000"/>
              <a:t>		   </a:t>
            </a:r>
            <a:r>
              <a:rPr lang="en-US" altLang="zh-CN" sz="2000"/>
              <a:t>j++;</a:t>
            </a:r>
          </a:p>
          <a:p>
            <a:pPr>
              <a:lnSpc>
                <a:spcPct val="80000"/>
              </a:lnSpc>
              <a:buFont typeface="Wingdings" pitchFamily="2" charset="2"/>
              <a:buNone/>
            </a:pPr>
            <a:r>
              <a:rPr lang="en-US" altLang="zh-CN" sz="2000"/>
              <a:t>		if (j &gt; </a:t>
            </a:r>
            <a:r>
              <a:rPr lang="en-US" altLang="zh-CN" sz="2000">
                <a:solidFill>
                  <a:schemeClr val="folHlink"/>
                </a:solidFill>
              </a:rPr>
              <a:t>sqrt(i)</a:t>
            </a:r>
            <a:r>
              <a:rPr lang="en-US" altLang="zh-CN" sz="2000"/>
              <a:t>) //i</a:t>
            </a:r>
            <a:r>
              <a:rPr lang="zh-CN" altLang="en-US" sz="2000"/>
              <a:t>是素数</a:t>
            </a:r>
          </a:p>
          <a:p>
            <a:pPr>
              <a:lnSpc>
                <a:spcPct val="80000"/>
              </a:lnSpc>
              <a:buFont typeface="Wingdings" pitchFamily="2" charset="2"/>
              <a:buNone/>
            </a:pPr>
            <a:r>
              <a:rPr lang="zh-CN" altLang="en-US" sz="2000"/>
              <a:t>		  </a:t>
            </a:r>
            <a:r>
              <a:rPr lang="en-US" altLang="zh-CN" sz="2000"/>
              <a:t>cout &lt;&lt; i &lt;&lt; ",";</a:t>
            </a:r>
          </a:p>
          <a:p>
            <a:pPr>
              <a:lnSpc>
                <a:spcPct val="80000"/>
              </a:lnSpc>
              <a:buFont typeface="Wingdings" pitchFamily="2" charset="2"/>
              <a:buNone/>
            </a:pPr>
            <a:r>
              <a:rPr lang="en-US" altLang="zh-CN" sz="2000"/>
              <a:t>	}</a:t>
            </a:r>
          </a:p>
          <a:p>
            <a:pPr>
              <a:lnSpc>
                <a:spcPct val="80000"/>
              </a:lnSpc>
              <a:buFont typeface="Wingdings" pitchFamily="2" charset="2"/>
              <a:buNone/>
            </a:pPr>
            <a:r>
              <a:rPr lang="en-US" altLang="zh-CN" sz="2000"/>
              <a:t>	cout &lt;&lt; endl;</a:t>
            </a:r>
          </a:p>
          <a:p>
            <a:pPr>
              <a:lnSpc>
                <a:spcPct val="80000"/>
              </a:lnSpc>
              <a:buFont typeface="Wingdings" pitchFamily="2" charset="2"/>
              <a:buNone/>
            </a:pPr>
            <a:r>
              <a:rPr lang="en-US" altLang="zh-CN" sz="2000"/>
              <a:t>	return 0;</a:t>
            </a:r>
          </a:p>
          <a:p>
            <a:pPr>
              <a:lnSpc>
                <a:spcPct val="80000"/>
              </a:lnSpc>
              <a:buFont typeface="Wingdings" pitchFamily="2" charset="2"/>
              <a:buNone/>
            </a:pPr>
            <a:r>
              <a:rPr lang="en-US" altLang="zh-CN" sz="2000"/>
              <a:t>}</a:t>
            </a:r>
          </a:p>
          <a:p>
            <a:pPr>
              <a:lnSpc>
                <a:spcPct val="80000"/>
              </a:lnSpc>
              <a:buFont typeface="Wingdings" pitchFamily="2" charset="2"/>
              <a:buNone/>
            </a:pPr>
            <a:endParaRPr lang="en-US" altLang="zh-CN" sz="2000"/>
          </a:p>
          <a:p>
            <a:pPr>
              <a:lnSpc>
                <a:spcPct val="80000"/>
              </a:lnSpc>
              <a:buFont typeface="Wingdings" pitchFamily="2" charset="2"/>
              <a:buNone/>
            </a:pPr>
            <a:r>
              <a:rPr lang="zh-CN" altLang="en-US" sz="2000"/>
              <a:t>注意：上面程序中的</a:t>
            </a:r>
            <a:r>
              <a:rPr lang="en-US" altLang="zh-CN" sz="2000"/>
              <a:t>sqrt(i)</a:t>
            </a:r>
            <a:r>
              <a:rPr lang="zh-CN" altLang="en-US" sz="2000"/>
              <a:t>被重复计算！</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endParaRPr lang="zh-CN" altLang="zh-CN"/>
          </a:p>
        </p:txBody>
      </p:sp>
      <p:sp>
        <p:nvSpPr>
          <p:cNvPr id="195587" name="Rectangle 3"/>
          <p:cNvSpPr>
            <a:spLocks noGrp="1" noChangeArrowheads="1"/>
          </p:cNvSpPr>
          <p:nvPr>
            <p:ph idx="1"/>
          </p:nvPr>
        </p:nvSpPr>
        <p:spPr/>
        <p:txBody>
          <a:bodyPr/>
          <a:lstStyle/>
          <a:p>
            <a:pPr>
              <a:lnSpc>
                <a:spcPct val="90000"/>
              </a:lnSpc>
              <a:buFont typeface="Wingdings" pitchFamily="2" charset="2"/>
              <a:buNone/>
            </a:pPr>
            <a:r>
              <a:rPr lang="en-US" altLang="zh-CN"/>
              <a:t>......</a:t>
            </a:r>
          </a:p>
          <a:p>
            <a:pPr>
              <a:lnSpc>
                <a:spcPct val="90000"/>
              </a:lnSpc>
              <a:buFont typeface="Wingdings" pitchFamily="2" charset="2"/>
              <a:buNone/>
            </a:pPr>
            <a:r>
              <a:rPr lang="en-US" altLang="zh-CN"/>
              <a:t>int j = 2,k=sqrt(i);</a:t>
            </a:r>
          </a:p>
          <a:p>
            <a:pPr>
              <a:lnSpc>
                <a:spcPct val="90000"/>
              </a:lnSpc>
              <a:buFont typeface="Wingdings" pitchFamily="2" charset="2"/>
              <a:buNone/>
            </a:pPr>
            <a:r>
              <a:rPr lang="en-US" altLang="zh-CN"/>
              <a:t>while ( j &lt;= k &amp;&amp; i%j != 0)</a:t>
            </a:r>
          </a:p>
          <a:p>
            <a:pPr>
              <a:lnSpc>
                <a:spcPct val="90000"/>
              </a:lnSpc>
              <a:buFont typeface="Wingdings" pitchFamily="2" charset="2"/>
              <a:buNone/>
            </a:pPr>
            <a:r>
              <a:rPr lang="en-US" altLang="zh-CN"/>
              <a:t>	j++;</a:t>
            </a:r>
          </a:p>
          <a:p>
            <a:pPr>
              <a:lnSpc>
                <a:spcPct val="90000"/>
              </a:lnSpc>
              <a:buFont typeface="Wingdings" pitchFamily="2" charset="2"/>
              <a:buNone/>
            </a:pPr>
            <a:r>
              <a:rPr lang="en-US" altLang="zh-CN"/>
              <a:t>if (j &gt; k) //i</a:t>
            </a:r>
            <a:r>
              <a:rPr lang="zh-CN" altLang="en-US"/>
              <a:t>是素数。</a:t>
            </a:r>
          </a:p>
          <a:p>
            <a:pPr>
              <a:lnSpc>
                <a:spcPct val="90000"/>
              </a:lnSpc>
              <a:buFont typeface="Wingdings" pitchFamily="2" charset="2"/>
              <a:buNone/>
            </a:pPr>
            <a:r>
              <a:rPr lang="en-US" altLang="zh-CN"/>
              <a:t>......</a:t>
            </a:r>
          </a:p>
          <a:p>
            <a:pPr>
              <a:lnSpc>
                <a:spcPct val="90000"/>
              </a:lnSpc>
              <a:buFont typeface="Wingdings" pitchFamily="2" charset="2"/>
              <a:buNone/>
            </a:pPr>
            <a:endParaRPr lang="en-US" altLang="zh-CN"/>
          </a:p>
          <a:p>
            <a:pPr>
              <a:lnSpc>
                <a:spcPct val="90000"/>
              </a:lnSpc>
              <a:buFont typeface="Wingdings" pitchFamily="2" charset="2"/>
              <a:buNone/>
            </a:pPr>
            <a:r>
              <a:rPr lang="zh-CN" altLang="en-US"/>
              <a:t>注意：对有些循环优化，编译器能实现！</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8313" y="57150"/>
            <a:ext cx="8229600" cy="1139825"/>
          </a:xfrm>
        </p:spPr>
        <p:txBody>
          <a:bodyPr/>
          <a:lstStyle/>
          <a:p>
            <a:r>
              <a:rPr lang="zh-CN" altLang="en-US"/>
              <a:t>无条件转移控制 </a:t>
            </a:r>
          </a:p>
        </p:txBody>
      </p:sp>
      <p:sp>
        <p:nvSpPr>
          <p:cNvPr id="28675" name="Rectangle 3"/>
          <p:cNvSpPr>
            <a:spLocks noGrp="1" noChangeArrowheads="1"/>
          </p:cNvSpPr>
          <p:nvPr>
            <p:ph idx="1"/>
          </p:nvPr>
        </p:nvSpPr>
        <p:spPr>
          <a:xfrm>
            <a:off x="250825" y="1600200"/>
            <a:ext cx="8435975" cy="4530725"/>
          </a:xfrm>
        </p:spPr>
        <p:txBody>
          <a:bodyPr/>
          <a:lstStyle/>
          <a:p>
            <a:r>
              <a:rPr lang="zh-CN" altLang="en-US"/>
              <a:t>除了有条件的选择语句（</a:t>
            </a:r>
            <a:r>
              <a:rPr lang="en-US" altLang="zh-CN"/>
              <a:t>if</a:t>
            </a:r>
            <a:r>
              <a:rPr lang="zh-CN" altLang="en-US"/>
              <a:t>和</a:t>
            </a:r>
            <a:r>
              <a:rPr lang="en-US" altLang="zh-CN"/>
              <a:t>switch</a:t>
            </a:r>
            <a:r>
              <a:rPr lang="zh-CN" altLang="en-US"/>
              <a:t>）外，</a:t>
            </a:r>
            <a:r>
              <a:rPr lang="en-US" altLang="zh-CN"/>
              <a:t>C++</a:t>
            </a:r>
            <a:r>
              <a:rPr lang="zh-CN" altLang="en-US"/>
              <a:t>还提供了无条件的转移语句：</a:t>
            </a:r>
          </a:p>
          <a:p>
            <a:pPr lvl="1"/>
            <a:r>
              <a:rPr lang="en-US" altLang="zh-CN"/>
              <a:t>goto</a:t>
            </a:r>
          </a:p>
          <a:p>
            <a:pPr lvl="1"/>
            <a:r>
              <a:rPr lang="en-US" altLang="zh-CN"/>
              <a:t>break</a:t>
            </a:r>
          </a:p>
          <a:p>
            <a:pPr lvl="1"/>
            <a:r>
              <a:rPr lang="en-US" altLang="zh-CN"/>
              <a:t>continue</a:t>
            </a:r>
          </a:p>
          <a:p>
            <a:pPr lvl="1"/>
            <a:r>
              <a:rPr lang="en-US" altLang="zh-CN"/>
              <a:t>return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468313" y="61913"/>
            <a:ext cx="8229600" cy="774700"/>
          </a:xfrm>
        </p:spPr>
        <p:txBody>
          <a:bodyPr/>
          <a:lstStyle/>
          <a:p>
            <a:r>
              <a:rPr lang="en-US" altLang="zh-CN" b="1">
                <a:effectLst/>
                <a:cs typeface="Times New Roman" pitchFamily="18" charset="0"/>
              </a:rPr>
              <a:t>goto</a:t>
            </a:r>
            <a:r>
              <a:rPr lang="zh-CN" altLang="en-US" b="1">
                <a:effectLst/>
              </a:rPr>
              <a:t>语句</a:t>
            </a:r>
            <a:endParaRPr lang="zh-CN" altLang="en-US">
              <a:effectLst/>
            </a:endParaRPr>
          </a:p>
        </p:txBody>
      </p:sp>
      <p:sp>
        <p:nvSpPr>
          <p:cNvPr id="205827" name="Rectangle 3"/>
          <p:cNvSpPr>
            <a:spLocks noGrp="1" noChangeArrowheads="1"/>
          </p:cNvSpPr>
          <p:nvPr>
            <p:ph idx="1"/>
          </p:nvPr>
        </p:nvSpPr>
        <p:spPr>
          <a:xfrm>
            <a:off x="250825" y="1628775"/>
            <a:ext cx="8713788" cy="5229225"/>
          </a:xfrm>
        </p:spPr>
        <p:txBody>
          <a:bodyPr/>
          <a:lstStyle/>
          <a:p>
            <a:r>
              <a:rPr lang="en-US" altLang="zh-CN"/>
              <a:t>goto</a:t>
            </a:r>
            <a:r>
              <a:rPr lang="zh-CN" altLang="en-US"/>
              <a:t>语句的格式如下：</a:t>
            </a:r>
          </a:p>
          <a:p>
            <a:pPr lvl="1">
              <a:lnSpc>
                <a:spcPct val="120000"/>
              </a:lnSpc>
              <a:buFontTx/>
              <a:buNone/>
            </a:pPr>
            <a:r>
              <a:rPr lang="zh-CN" altLang="en-US" sz="2400"/>
              <a:t>	</a:t>
            </a:r>
            <a:r>
              <a:rPr lang="en-US" altLang="zh-CN" sz="2400"/>
              <a:t>goto &lt;</a:t>
            </a:r>
            <a:r>
              <a:rPr lang="zh-CN" altLang="en-US" sz="2400"/>
              <a:t>语句标号</a:t>
            </a:r>
            <a:r>
              <a:rPr lang="en-US" altLang="zh-CN" sz="2400"/>
              <a:t>&gt;</a:t>
            </a:r>
            <a:r>
              <a:rPr lang="zh-CN" altLang="en-US" sz="2400"/>
              <a:t>；</a:t>
            </a:r>
          </a:p>
          <a:p>
            <a:pPr lvl="1"/>
            <a:r>
              <a:rPr lang="en-US" altLang="zh-CN">
                <a:cs typeface="Times New Roman" pitchFamily="18" charset="0"/>
              </a:rPr>
              <a:t>&lt;</a:t>
            </a:r>
            <a:r>
              <a:rPr lang="zh-CN" altLang="en-US"/>
              <a:t>语句标号</a:t>
            </a:r>
            <a:r>
              <a:rPr lang="en-US" altLang="zh-CN">
                <a:cs typeface="Times New Roman" pitchFamily="18" charset="0"/>
              </a:rPr>
              <a:t>&gt;</a:t>
            </a:r>
            <a:r>
              <a:rPr lang="zh-CN" altLang="en-US"/>
              <a:t>为标识符，其定义格式为：</a:t>
            </a:r>
            <a:endParaRPr lang="zh-CN" altLang="en-US">
              <a:cs typeface="Times New Roman" pitchFamily="18" charset="0"/>
            </a:endParaRPr>
          </a:p>
          <a:p>
            <a:pPr lvl="1">
              <a:lnSpc>
                <a:spcPct val="130000"/>
              </a:lnSpc>
              <a:buFontTx/>
              <a:buNone/>
            </a:pPr>
            <a:r>
              <a:rPr lang="zh-CN" altLang="en-US" sz="2400">
                <a:cs typeface="Courier New" pitchFamily="49" charset="0"/>
              </a:rPr>
              <a:t>	</a:t>
            </a:r>
            <a:r>
              <a:rPr lang="en-US" altLang="zh-CN" sz="2400">
                <a:solidFill>
                  <a:schemeClr val="folHlink"/>
                </a:solidFill>
                <a:cs typeface="Courier New" pitchFamily="49" charset="0"/>
              </a:rPr>
              <a:t>&lt;</a:t>
            </a:r>
            <a:r>
              <a:rPr lang="zh-CN" altLang="en-US" sz="2400">
                <a:solidFill>
                  <a:schemeClr val="folHlink"/>
                </a:solidFill>
              </a:rPr>
              <a:t>语句标号</a:t>
            </a:r>
            <a:r>
              <a:rPr lang="en-US" altLang="zh-CN" sz="2400">
                <a:solidFill>
                  <a:schemeClr val="folHlink"/>
                </a:solidFill>
                <a:cs typeface="Courier New" pitchFamily="49" charset="0"/>
              </a:rPr>
              <a:t>&gt;</a:t>
            </a:r>
            <a:r>
              <a:rPr lang="zh-CN" altLang="en-US" sz="2400"/>
              <a:t>：</a:t>
            </a:r>
            <a:r>
              <a:rPr lang="en-US" altLang="zh-CN" sz="2400">
                <a:cs typeface="Courier New" pitchFamily="49" charset="0"/>
              </a:rPr>
              <a:t>&lt;</a:t>
            </a:r>
            <a:r>
              <a:rPr lang="zh-CN" altLang="en-US" sz="2400"/>
              <a:t>语句</a:t>
            </a:r>
            <a:r>
              <a:rPr lang="en-US" altLang="zh-CN" sz="2400">
                <a:cs typeface="Courier New" pitchFamily="49" charset="0"/>
              </a:rPr>
              <a:t>&gt;</a:t>
            </a:r>
          </a:p>
          <a:p>
            <a:r>
              <a:rPr lang="en-US" altLang="zh-CN" sz="2800">
                <a:cs typeface="Courier New" pitchFamily="49" charset="0"/>
              </a:rPr>
              <a:t>goto</a:t>
            </a:r>
            <a:r>
              <a:rPr lang="zh-CN" altLang="en-US" sz="2800">
                <a:cs typeface="Courier New" pitchFamily="49" charset="0"/>
              </a:rPr>
              <a:t>的含义是：程序转移到带有</a:t>
            </a:r>
            <a:r>
              <a:rPr lang="en-US" altLang="zh-CN" sz="2800">
                <a:cs typeface="Courier New" pitchFamily="49" charset="0"/>
              </a:rPr>
              <a:t>&lt;</a:t>
            </a:r>
            <a:r>
              <a:rPr lang="zh-CN" altLang="en-US" sz="2800">
                <a:cs typeface="Courier New" pitchFamily="49" charset="0"/>
              </a:rPr>
              <a:t>语句标号</a:t>
            </a:r>
            <a:r>
              <a:rPr lang="en-US" altLang="zh-CN" sz="2800">
                <a:cs typeface="Courier New" pitchFamily="49" charset="0"/>
              </a:rPr>
              <a:t>&gt;</a:t>
            </a:r>
            <a:r>
              <a:rPr lang="zh-CN" altLang="en-US" sz="2800">
                <a:cs typeface="Courier New" pitchFamily="49" charset="0"/>
              </a:rPr>
              <a:t>的语句</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457200" y="115888"/>
            <a:ext cx="8229600" cy="1139825"/>
          </a:xfrm>
        </p:spPr>
        <p:txBody>
          <a:bodyPr/>
          <a:lstStyle/>
          <a:p>
            <a:r>
              <a:rPr lang="zh-CN" altLang="en-US"/>
              <a:t>用</a:t>
            </a:r>
            <a:r>
              <a:rPr lang="en-US" altLang="zh-CN"/>
              <a:t>goto</a:t>
            </a:r>
            <a:r>
              <a:rPr lang="zh-CN" altLang="en-US"/>
              <a:t>语句求</a:t>
            </a:r>
            <a:r>
              <a:rPr lang="en-US" altLang="zh-CN"/>
              <a:t>n! </a:t>
            </a:r>
          </a:p>
        </p:txBody>
      </p:sp>
      <p:sp>
        <p:nvSpPr>
          <p:cNvPr id="206851" name="Rectangle 3"/>
          <p:cNvSpPr>
            <a:spLocks noGrp="1" noChangeArrowheads="1"/>
          </p:cNvSpPr>
          <p:nvPr>
            <p:ph idx="1"/>
          </p:nvPr>
        </p:nvSpPr>
        <p:spPr>
          <a:xfrm>
            <a:off x="250825" y="1484313"/>
            <a:ext cx="8686800" cy="5257800"/>
          </a:xfrm>
        </p:spPr>
        <p:txBody>
          <a:bodyPr/>
          <a:lstStyle/>
          <a:p>
            <a:pPr>
              <a:lnSpc>
                <a:spcPct val="90000"/>
              </a:lnSpc>
              <a:buFont typeface="Wingdings" pitchFamily="2" charset="2"/>
              <a:buNone/>
            </a:pPr>
            <a:r>
              <a:rPr lang="en-US" altLang="zh-CN" sz="2400"/>
              <a:t>#include &lt;iostream&gt;</a:t>
            </a:r>
          </a:p>
          <a:p>
            <a:pPr>
              <a:lnSpc>
                <a:spcPct val="90000"/>
              </a:lnSpc>
              <a:buFont typeface="Wingdings" pitchFamily="2" charset="2"/>
              <a:buNone/>
            </a:pPr>
            <a:r>
              <a:rPr lang="en-US" altLang="zh-CN" sz="2400"/>
              <a:t>using namespace std;</a:t>
            </a:r>
          </a:p>
          <a:p>
            <a:pPr>
              <a:lnSpc>
                <a:spcPct val="90000"/>
              </a:lnSpc>
              <a:buFont typeface="Wingdings" pitchFamily="2" charset="2"/>
              <a:buNone/>
            </a:pPr>
            <a:r>
              <a:rPr lang="en-US" altLang="zh-CN" sz="2400"/>
              <a:t>int main()</a:t>
            </a:r>
          </a:p>
          <a:p>
            <a:pPr>
              <a:lnSpc>
                <a:spcPct val="90000"/>
              </a:lnSpc>
              <a:buFont typeface="Wingdings" pitchFamily="2" charset="2"/>
              <a:buNone/>
            </a:pPr>
            <a:r>
              <a:rPr lang="en-US" altLang="zh-CN" sz="2400"/>
              <a:t>{	int n;</a:t>
            </a:r>
          </a:p>
          <a:p>
            <a:pPr>
              <a:lnSpc>
                <a:spcPct val="90000"/>
              </a:lnSpc>
              <a:buFont typeface="Wingdings" pitchFamily="2" charset="2"/>
              <a:buNone/>
            </a:pPr>
            <a:r>
              <a:rPr lang="en-US" altLang="zh-CN" sz="2400"/>
              <a:t>	cin &gt;&gt; n;</a:t>
            </a:r>
          </a:p>
          <a:p>
            <a:pPr>
              <a:lnSpc>
                <a:spcPct val="90000"/>
              </a:lnSpc>
              <a:buFont typeface="Wingdings" pitchFamily="2" charset="2"/>
              <a:buNone/>
            </a:pPr>
            <a:r>
              <a:rPr lang="en-US" altLang="zh-CN" sz="2400"/>
              <a:t>	int i=1,f=1;</a:t>
            </a:r>
          </a:p>
          <a:p>
            <a:pPr>
              <a:lnSpc>
                <a:spcPct val="90000"/>
              </a:lnSpc>
              <a:buFont typeface="Wingdings" pitchFamily="2" charset="2"/>
              <a:buNone/>
            </a:pPr>
            <a:r>
              <a:rPr lang="en-US" altLang="zh-CN" sz="2400"/>
              <a:t>loop: </a:t>
            </a:r>
          </a:p>
          <a:p>
            <a:pPr>
              <a:lnSpc>
                <a:spcPct val="90000"/>
              </a:lnSpc>
              <a:buFont typeface="Wingdings" pitchFamily="2" charset="2"/>
              <a:buNone/>
            </a:pPr>
            <a:r>
              <a:rPr lang="en-US" altLang="zh-CN" sz="2400"/>
              <a:t>	f *= i;</a:t>
            </a:r>
          </a:p>
          <a:p>
            <a:pPr>
              <a:lnSpc>
                <a:spcPct val="90000"/>
              </a:lnSpc>
              <a:buFont typeface="Wingdings" pitchFamily="2" charset="2"/>
              <a:buNone/>
            </a:pPr>
            <a:r>
              <a:rPr lang="en-US" altLang="zh-CN" sz="2400"/>
              <a:t>	i++;</a:t>
            </a:r>
          </a:p>
          <a:p>
            <a:pPr>
              <a:lnSpc>
                <a:spcPct val="90000"/>
              </a:lnSpc>
              <a:buFont typeface="Wingdings" pitchFamily="2" charset="2"/>
              <a:buNone/>
            </a:pPr>
            <a:r>
              <a:rPr lang="en-US" altLang="zh-CN" sz="2400"/>
              <a:t>	if (i &lt;= n) goto loop;</a:t>
            </a:r>
          </a:p>
          <a:p>
            <a:pPr>
              <a:lnSpc>
                <a:spcPct val="90000"/>
              </a:lnSpc>
              <a:buFont typeface="Wingdings" pitchFamily="2" charset="2"/>
              <a:buNone/>
            </a:pPr>
            <a:r>
              <a:rPr lang="en-US" altLang="zh-CN" sz="2400"/>
              <a:t>	cout &lt;&lt; "factorial of " &lt;&lt; n &lt;&lt; "=" &lt;&lt; f &lt;&lt; endl;</a:t>
            </a:r>
          </a:p>
          <a:p>
            <a:pPr>
              <a:lnSpc>
                <a:spcPct val="90000"/>
              </a:lnSpc>
              <a:buFont typeface="Wingdings" pitchFamily="2" charset="2"/>
              <a:buNone/>
            </a:pPr>
            <a:r>
              <a:rPr lang="en-US" altLang="zh-CN" sz="2400"/>
              <a:t>	return 0;</a:t>
            </a:r>
          </a:p>
          <a:p>
            <a:pPr>
              <a:lnSpc>
                <a:spcPct val="90000"/>
              </a:lnSpc>
              <a:buFont typeface="Wingdings" pitchFamily="2" charset="2"/>
              <a:buNone/>
            </a:pPr>
            <a:r>
              <a:rPr lang="en-US" altLang="zh-CN" sz="240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endParaRPr lang="zh-CN" altLang="zh-CN"/>
          </a:p>
        </p:txBody>
      </p:sp>
      <p:sp>
        <p:nvSpPr>
          <p:cNvPr id="207875" name="Rectangle 3"/>
          <p:cNvSpPr>
            <a:spLocks noGrp="1" noChangeArrowheads="1"/>
          </p:cNvSpPr>
          <p:nvPr>
            <p:ph idx="1"/>
          </p:nvPr>
        </p:nvSpPr>
        <p:spPr/>
        <p:txBody>
          <a:bodyPr/>
          <a:lstStyle/>
          <a:p>
            <a:r>
              <a:rPr lang="zh-CN" altLang="en-US"/>
              <a:t>在使用</a:t>
            </a:r>
            <a:r>
              <a:rPr lang="en-US" altLang="zh-CN"/>
              <a:t>goto</a:t>
            </a:r>
            <a:r>
              <a:rPr lang="zh-CN" altLang="en-US"/>
              <a:t>语句时，应该注意：</a:t>
            </a:r>
          </a:p>
          <a:p>
            <a:pPr lvl="1"/>
            <a:r>
              <a:rPr lang="zh-CN" altLang="en-US"/>
              <a:t>不能用</a:t>
            </a:r>
            <a:r>
              <a:rPr lang="en-US" altLang="zh-CN"/>
              <a:t>goto</a:t>
            </a:r>
            <a:r>
              <a:rPr lang="zh-CN" altLang="en-US"/>
              <a:t>语句从一个函数外部转入该函数的内部（函数体），也不能用</a:t>
            </a:r>
            <a:r>
              <a:rPr lang="en-US" altLang="zh-CN"/>
              <a:t>goto</a:t>
            </a:r>
            <a:r>
              <a:rPr lang="zh-CN" altLang="en-US"/>
              <a:t>语句从一个函数的内部转到该函数的外部。</a:t>
            </a:r>
          </a:p>
          <a:p>
            <a:pPr lvl="1"/>
            <a:r>
              <a:rPr lang="zh-CN" altLang="en-US"/>
              <a:t>允许用</a:t>
            </a:r>
            <a:r>
              <a:rPr lang="en-US" altLang="zh-CN"/>
              <a:t>goto</a:t>
            </a:r>
            <a:r>
              <a:rPr lang="zh-CN" altLang="en-US"/>
              <a:t>语句从内层复合语句转到外层复合语句或从外层复合语句转入内层复合语句。</a:t>
            </a:r>
          </a:p>
          <a:p>
            <a:pPr lvl="1"/>
            <a:r>
              <a:rPr lang="en-US" altLang="zh-CN"/>
              <a:t>goto</a:t>
            </a:r>
            <a:r>
              <a:rPr lang="zh-CN" altLang="en-US"/>
              <a:t>语句不能掠过带有初始化的变量定义。</a:t>
            </a:r>
          </a:p>
          <a:p>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zh-CN" altLang="en-US"/>
              <a:t>顺序控制</a:t>
            </a:r>
          </a:p>
        </p:txBody>
      </p:sp>
      <p:sp>
        <p:nvSpPr>
          <p:cNvPr id="199683" name="Rectangle 3"/>
          <p:cNvSpPr>
            <a:spLocks noGrp="1" noChangeArrowheads="1"/>
          </p:cNvSpPr>
          <p:nvPr>
            <p:ph idx="1"/>
          </p:nvPr>
        </p:nvSpPr>
        <p:spPr/>
        <p:txBody>
          <a:bodyPr/>
          <a:lstStyle/>
          <a:p>
            <a:r>
              <a:rPr lang="zh-CN" altLang="en-US"/>
              <a:t>按书写次序，从左到右、从上到下顺序执行。</a:t>
            </a:r>
          </a:p>
          <a:p>
            <a:r>
              <a:rPr lang="zh-CN" altLang="en-US"/>
              <a:t>实现顺序控制的</a:t>
            </a:r>
            <a:r>
              <a:rPr lang="en-US" altLang="zh-CN"/>
              <a:t>C++</a:t>
            </a:r>
            <a:r>
              <a:rPr lang="zh-CN" altLang="en-US"/>
              <a:t>语句有： </a:t>
            </a:r>
          </a:p>
          <a:p>
            <a:pPr lvl="1"/>
            <a:r>
              <a:rPr lang="zh-CN" altLang="en-US"/>
              <a:t>表达式语句</a:t>
            </a:r>
          </a:p>
          <a:p>
            <a:pPr lvl="1"/>
            <a:r>
              <a:rPr lang="zh-CN" altLang="en-US"/>
              <a:t>复合语句</a:t>
            </a:r>
          </a:p>
          <a:p>
            <a:pPr lvl="1"/>
            <a:r>
              <a:rPr lang="zh-CN" altLang="en-US"/>
              <a:t>空语句</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3"/>
          <p:cNvSpPr>
            <a:spLocks noGrp="1" noChangeArrowheads="1"/>
          </p:cNvSpPr>
          <p:nvPr>
            <p:ph idx="1"/>
          </p:nvPr>
        </p:nvSpPr>
        <p:spPr>
          <a:xfrm>
            <a:off x="457200" y="250825"/>
            <a:ext cx="8229600" cy="6130925"/>
          </a:xfrm>
        </p:spPr>
        <p:txBody>
          <a:bodyPr/>
          <a:lstStyle/>
          <a:p>
            <a:pPr>
              <a:lnSpc>
                <a:spcPct val="80000"/>
              </a:lnSpc>
              <a:buFont typeface="Wingdings" pitchFamily="2" charset="2"/>
              <a:buNone/>
            </a:pPr>
            <a:r>
              <a:rPr lang="es-CL" altLang="zh-CN" sz="2400"/>
              <a:t>void f()</a:t>
            </a:r>
          </a:p>
          <a:p>
            <a:pPr>
              <a:lnSpc>
                <a:spcPct val="80000"/>
              </a:lnSpc>
              <a:buFont typeface="Wingdings" pitchFamily="2" charset="2"/>
              <a:buNone/>
            </a:pPr>
            <a:r>
              <a:rPr lang="es-CL" altLang="zh-CN" sz="2400"/>
              <a:t>{	......</a:t>
            </a:r>
          </a:p>
          <a:p>
            <a:pPr>
              <a:lnSpc>
                <a:spcPct val="80000"/>
              </a:lnSpc>
              <a:buFont typeface="Wingdings" pitchFamily="2" charset="2"/>
              <a:buNone/>
            </a:pPr>
            <a:r>
              <a:rPr lang="es-CL" altLang="zh-CN" sz="2400"/>
              <a:t>	goto L1;  //Error</a:t>
            </a:r>
          </a:p>
          <a:p>
            <a:pPr>
              <a:lnSpc>
                <a:spcPct val="80000"/>
              </a:lnSpc>
              <a:buFont typeface="Wingdings" pitchFamily="2" charset="2"/>
              <a:buNone/>
            </a:pPr>
            <a:r>
              <a:rPr lang="es-CL" altLang="zh-CN" sz="2400"/>
              <a:t>	......</a:t>
            </a:r>
          </a:p>
          <a:p>
            <a:pPr>
              <a:lnSpc>
                <a:spcPct val="80000"/>
              </a:lnSpc>
              <a:buFont typeface="Wingdings" pitchFamily="2" charset="2"/>
              <a:buNone/>
            </a:pPr>
            <a:r>
              <a:rPr lang="es-CL" altLang="zh-CN" sz="2400"/>
              <a:t>	</a:t>
            </a:r>
            <a:r>
              <a:rPr lang="en-US" altLang="zh-CN" sz="2400"/>
              <a:t>while (...)</a:t>
            </a:r>
          </a:p>
          <a:p>
            <a:pPr>
              <a:lnSpc>
                <a:spcPct val="80000"/>
              </a:lnSpc>
              <a:buFont typeface="Wingdings" pitchFamily="2" charset="2"/>
              <a:buNone/>
            </a:pPr>
            <a:r>
              <a:rPr lang="en-US" altLang="zh-CN" sz="2400"/>
              <a:t>	{ 	int x=0;</a:t>
            </a:r>
          </a:p>
          <a:p>
            <a:pPr>
              <a:lnSpc>
                <a:spcPct val="80000"/>
              </a:lnSpc>
              <a:buFont typeface="Wingdings" pitchFamily="2" charset="2"/>
              <a:buNone/>
            </a:pPr>
            <a:r>
              <a:rPr lang="en-US" altLang="zh-CN" sz="2400"/>
              <a:t>		L1: ...</a:t>
            </a:r>
          </a:p>
          <a:p>
            <a:pPr>
              <a:lnSpc>
                <a:spcPct val="80000"/>
              </a:lnSpc>
              <a:buFont typeface="Wingdings" pitchFamily="2" charset="2"/>
              <a:buNone/>
            </a:pPr>
            <a:r>
              <a:rPr lang="en-US" altLang="zh-CN" sz="2400"/>
              <a:t>		......</a:t>
            </a:r>
          </a:p>
          <a:p>
            <a:pPr>
              <a:lnSpc>
                <a:spcPct val="80000"/>
              </a:lnSpc>
              <a:buFont typeface="Wingdings" pitchFamily="2" charset="2"/>
              <a:buNone/>
            </a:pPr>
            <a:r>
              <a:rPr lang="en-US" altLang="zh-CN" sz="2400"/>
              <a:t>		goto L2; //Error</a:t>
            </a:r>
          </a:p>
          <a:p>
            <a:pPr>
              <a:lnSpc>
                <a:spcPct val="80000"/>
              </a:lnSpc>
              <a:buFont typeface="Wingdings" pitchFamily="2" charset="2"/>
              <a:buNone/>
            </a:pPr>
            <a:r>
              <a:rPr lang="en-US" altLang="zh-CN" sz="2400"/>
              <a:t>		......</a:t>
            </a:r>
          </a:p>
          <a:p>
            <a:pPr>
              <a:lnSpc>
                <a:spcPct val="80000"/>
              </a:lnSpc>
              <a:buFont typeface="Wingdings" pitchFamily="2" charset="2"/>
              <a:buNone/>
            </a:pPr>
            <a:r>
              <a:rPr lang="en-US" altLang="zh-CN" sz="2400"/>
              <a:t>	}</a:t>
            </a:r>
          </a:p>
          <a:p>
            <a:pPr>
              <a:lnSpc>
                <a:spcPct val="80000"/>
              </a:lnSpc>
              <a:buFont typeface="Wingdings" pitchFamily="2" charset="2"/>
              <a:buNone/>
            </a:pPr>
            <a:r>
              <a:rPr lang="en-US" altLang="zh-CN" sz="2400"/>
              <a:t>	.....</a:t>
            </a:r>
          </a:p>
          <a:p>
            <a:pPr>
              <a:lnSpc>
                <a:spcPct val="80000"/>
              </a:lnSpc>
              <a:buFont typeface="Wingdings" pitchFamily="2" charset="2"/>
              <a:buNone/>
            </a:pPr>
            <a:r>
              <a:rPr lang="en-US" altLang="zh-CN" sz="2400"/>
              <a:t>	int y=10;</a:t>
            </a:r>
          </a:p>
          <a:p>
            <a:pPr>
              <a:lnSpc>
                <a:spcPct val="80000"/>
              </a:lnSpc>
              <a:buFont typeface="Wingdings" pitchFamily="2" charset="2"/>
              <a:buNone/>
            </a:pPr>
            <a:r>
              <a:rPr lang="en-US" altLang="zh-CN" sz="2400"/>
              <a:t>	L2: ......</a:t>
            </a:r>
          </a:p>
          <a:p>
            <a:pPr>
              <a:lnSpc>
                <a:spcPct val="80000"/>
              </a:lnSpc>
              <a:buFont typeface="Wingdings" pitchFamily="2" charset="2"/>
              <a:buNone/>
            </a:pPr>
            <a:r>
              <a:rPr lang="en-US" altLang="zh-CN" sz="2400"/>
              <a:t>	......</a:t>
            </a:r>
          </a:p>
          <a:p>
            <a:pPr>
              <a:lnSpc>
                <a:spcPct val="80000"/>
              </a:lnSpc>
              <a:buFont typeface="Wingdings" pitchFamily="2" charset="2"/>
              <a:buNone/>
            </a:pPr>
            <a:r>
              <a:rPr lang="en-US" altLang="zh-CN" sz="240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115888"/>
            <a:ext cx="7772400" cy="1143000"/>
          </a:xfrm>
        </p:spPr>
        <p:txBody>
          <a:bodyPr/>
          <a:lstStyle/>
          <a:p>
            <a:r>
              <a:rPr lang="en-US" altLang="zh-CN"/>
              <a:t>break</a:t>
            </a:r>
            <a:r>
              <a:rPr lang="zh-CN" altLang="en-US"/>
              <a:t>语句 </a:t>
            </a:r>
          </a:p>
        </p:txBody>
      </p:sp>
      <p:sp>
        <p:nvSpPr>
          <p:cNvPr id="30723" name="Rectangle 3"/>
          <p:cNvSpPr>
            <a:spLocks noGrp="1" noChangeArrowheads="1"/>
          </p:cNvSpPr>
          <p:nvPr>
            <p:ph idx="1"/>
          </p:nvPr>
        </p:nvSpPr>
        <p:spPr>
          <a:xfrm>
            <a:off x="228600" y="1412875"/>
            <a:ext cx="8664575" cy="5256213"/>
          </a:xfrm>
        </p:spPr>
        <p:txBody>
          <a:bodyPr/>
          <a:lstStyle/>
          <a:p>
            <a:pPr algn="just"/>
            <a:r>
              <a:rPr lang="en-US" altLang="zh-CN">
                <a:latin typeface="宋体" charset="-122"/>
                <a:cs typeface="Times New Roman" pitchFamily="18" charset="0"/>
              </a:rPr>
              <a:t>break</a:t>
            </a:r>
            <a:r>
              <a:rPr lang="zh-CN" altLang="en-US"/>
              <a:t>语句的格式：</a:t>
            </a:r>
          </a:p>
          <a:p>
            <a:pPr lvl="1" algn="just">
              <a:buFontTx/>
              <a:buNone/>
            </a:pPr>
            <a:r>
              <a:rPr lang="zh-CN" altLang="en-US"/>
              <a:t>	</a:t>
            </a:r>
            <a:r>
              <a:rPr lang="en-US" altLang="zh-CN"/>
              <a:t>break; </a:t>
            </a:r>
          </a:p>
          <a:p>
            <a:pPr algn="just"/>
            <a:r>
              <a:rPr lang="en-US" altLang="zh-CN">
                <a:latin typeface="宋体" charset="-122"/>
                <a:cs typeface="Times New Roman" pitchFamily="18" charset="0"/>
              </a:rPr>
              <a:t>break</a:t>
            </a:r>
            <a:r>
              <a:rPr lang="zh-CN" altLang="en-US"/>
              <a:t>语句的含义有两个：</a:t>
            </a:r>
          </a:p>
          <a:p>
            <a:pPr lvl="1" algn="just"/>
            <a:r>
              <a:rPr lang="zh-CN" altLang="en-US" sz="2400"/>
              <a:t>结束</a:t>
            </a:r>
            <a:r>
              <a:rPr lang="en-US" altLang="zh-CN" sz="2400">
                <a:cs typeface="Times New Roman" pitchFamily="18" charset="0"/>
              </a:rPr>
              <a:t>switch</a:t>
            </a:r>
            <a:r>
              <a:rPr lang="zh-CN" altLang="en-US" sz="2400"/>
              <a:t>语句的某个分支的执行</a:t>
            </a:r>
            <a:endParaRPr lang="zh-CN" altLang="en-US" sz="2400">
              <a:cs typeface="Times New Roman" pitchFamily="18" charset="0"/>
            </a:endParaRPr>
          </a:p>
          <a:p>
            <a:pPr lvl="1" algn="just"/>
            <a:r>
              <a:rPr lang="zh-CN" altLang="en-US" sz="2400"/>
              <a:t>退出包含它的最内层循环语句（由于循环可以嵌套）     </a:t>
            </a:r>
          </a:p>
          <a:p>
            <a:pPr algn="just"/>
            <a:r>
              <a:rPr lang="zh-CN" altLang="en-US" sz="2800"/>
              <a:t>在循环体中只要执行了</a:t>
            </a:r>
            <a:r>
              <a:rPr lang="en-US" altLang="zh-CN" sz="2800">
                <a:latin typeface="宋体" charset="-122"/>
                <a:cs typeface="Times New Roman" pitchFamily="18" charset="0"/>
              </a:rPr>
              <a:t>break</a:t>
            </a:r>
            <a:r>
              <a:rPr lang="zh-CN" altLang="en-US" sz="2800"/>
              <a:t>语句，就立即跳出（结束）循环，循环体中跟在</a:t>
            </a:r>
            <a:r>
              <a:rPr lang="en-US" altLang="zh-CN" sz="2800">
                <a:latin typeface="宋体" charset="-122"/>
                <a:cs typeface="Times New Roman" pitchFamily="18" charset="0"/>
              </a:rPr>
              <a:t>break</a:t>
            </a:r>
            <a:r>
              <a:rPr lang="zh-CN" altLang="en-US" sz="2800"/>
              <a:t>语句后面的语句将不再执行，程序继续执行循环之后的语句。</a:t>
            </a:r>
          </a:p>
          <a:p>
            <a:pPr algn="just"/>
            <a:r>
              <a:rPr lang="zh-CN" altLang="en-US" sz="2800"/>
              <a:t>在循环体中，</a:t>
            </a:r>
            <a:r>
              <a:rPr lang="en-US" altLang="zh-CN" sz="2800">
                <a:latin typeface="宋体" charset="-122"/>
                <a:cs typeface="Times New Roman" pitchFamily="18" charset="0"/>
              </a:rPr>
              <a:t>break</a:t>
            </a:r>
            <a:r>
              <a:rPr lang="zh-CN" altLang="en-US" sz="2800"/>
              <a:t>语句一般作为某个</a:t>
            </a:r>
            <a:r>
              <a:rPr lang="en-US" altLang="zh-CN" sz="2800">
                <a:latin typeface="宋体" charset="-122"/>
                <a:cs typeface="Times New Roman" pitchFamily="18" charset="0"/>
              </a:rPr>
              <a:t>if</a:t>
            </a:r>
            <a:r>
              <a:rPr lang="zh-CN" altLang="en-US" sz="2800"/>
              <a:t>语句的子句，用于实现进一步的循环控制。</a:t>
            </a:r>
            <a:endParaRPr lang="zh-CN" altLang="en-US" sz="2800">
              <a:latin typeface="宋体" charset="-122"/>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zh-CN" altLang="en-US" sz="4000"/>
              <a:t>用</a:t>
            </a:r>
            <a:r>
              <a:rPr lang="en-US" altLang="zh-CN" sz="4000"/>
              <a:t>goto</a:t>
            </a:r>
            <a:r>
              <a:rPr lang="zh-CN" altLang="en-US" sz="4000"/>
              <a:t>语句实现</a:t>
            </a:r>
            <a:r>
              <a:rPr lang="en-US" altLang="zh-CN" sz="4000"/>
              <a:t>break</a:t>
            </a:r>
            <a:r>
              <a:rPr lang="zh-CN" altLang="en-US" sz="4000"/>
              <a:t>语句的功能</a:t>
            </a:r>
          </a:p>
        </p:txBody>
      </p:sp>
      <p:sp>
        <p:nvSpPr>
          <p:cNvPr id="201731" name="Rectangle 3"/>
          <p:cNvSpPr>
            <a:spLocks noGrp="1" noChangeArrowheads="1"/>
          </p:cNvSpPr>
          <p:nvPr>
            <p:ph idx="1"/>
          </p:nvPr>
        </p:nvSpPr>
        <p:spPr>
          <a:xfrm>
            <a:off x="457200" y="1600200"/>
            <a:ext cx="8229600" cy="4997450"/>
          </a:xfrm>
        </p:spPr>
        <p:txBody>
          <a:bodyPr/>
          <a:lstStyle/>
          <a:p>
            <a:pPr>
              <a:lnSpc>
                <a:spcPct val="80000"/>
              </a:lnSpc>
            </a:pPr>
            <a:endParaRPr lang="en-US" altLang="zh-CN" sz="2400"/>
          </a:p>
          <a:p>
            <a:pPr>
              <a:lnSpc>
                <a:spcPct val="80000"/>
              </a:lnSpc>
              <a:buFont typeface="Wingdings" pitchFamily="2" charset="2"/>
              <a:buNone/>
            </a:pPr>
            <a:r>
              <a:rPr lang="en-US" altLang="zh-CN" sz="2400"/>
              <a:t>while (...)</a:t>
            </a:r>
          </a:p>
          <a:p>
            <a:pPr>
              <a:lnSpc>
                <a:spcPct val="80000"/>
              </a:lnSpc>
              <a:buFont typeface="Wingdings" pitchFamily="2" charset="2"/>
              <a:buNone/>
            </a:pPr>
            <a:r>
              <a:rPr lang="en-US" altLang="zh-CN" sz="2400"/>
              <a:t>{	......</a:t>
            </a:r>
          </a:p>
          <a:p>
            <a:pPr>
              <a:lnSpc>
                <a:spcPct val="80000"/>
              </a:lnSpc>
              <a:buFont typeface="Wingdings" pitchFamily="2" charset="2"/>
              <a:buNone/>
            </a:pPr>
            <a:r>
              <a:rPr lang="en-US" altLang="zh-CN" sz="2400"/>
              <a:t>	... break; </a:t>
            </a:r>
          </a:p>
          <a:p>
            <a:pPr>
              <a:lnSpc>
                <a:spcPct val="80000"/>
              </a:lnSpc>
              <a:buFont typeface="Wingdings" pitchFamily="2" charset="2"/>
              <a:buNone/>
            </a:pPr>
            <a:r>
              <a:rPr lang="en-US" altLang="zh-CN" sz="2400"/>
              <a:t>	......</a:t>
            </a:r>
          </a:p>
          <a:p>
            <a:pPr>
              <a:lnSpc>
                <a:spcPct val="80000"/>
              </a:lnSpc>
              <a:buFont typeface="Wingdings" pitchFamily="2" charset="2"/>
              <a:buNone/>
            </a:pPr>
            <a:r>
              <a:rPr lang="en-US" altLang="zh-CN" sz="2400"/>
              <a:t>}</a:t>
            </a:r>
          </a:p>
          <a:p>
            <a:pPr>
              <a:lnSpc>
                <a:spcPct val="80000"/>
              </a:lnSpc>
              <a:buFont typeface="Wingdings" pitchFamily="2" charset="2"/>
              <a:buNone/>
            </a:pPr>
            <a:r>
              <a:rPr lang="zh-CN" altLang="en-US" sz="2400"/>
              <a:t>上述程序等价于：</a:t>
            </a:r>
          </a:p>
          <a:p>
            <a:pPr>
              <a:lnSpc>
                <a:spcPct val="80000"/>
              </a:lnSpc>
              <a:buFont typeface="Wingdings" pitchFamily="2" charset="2"/>
              <a:buNone/>
            </a:pPr>
            <a:r>
              <a:rPr lang="en-US" altLang="zh-CN" sz="2400"/>
              <a:t>while (...)</a:t>
            </a:r>
          </a:p>
          <a:p>
            <a:pPr>
              <a:lnSpc>
                <a:spcPct val="80000"/>
              </a:lnSpc>
              <a:buFont typeface="Wingdings" pitchFamily="2" charset="2"/>
              <a:buNone/>
            </a:pPr>
            <a:r>
              <a:rPr lang="en-US" altLang="zh-CN" sz="2400"/>
              <a:t>{	......</a:t>
            </a:r>
          </a:p>
          <a:p>
            <a:pPr>
              <a:lnSpc>
                <a:spcPct val="80000"/>
              </a:lnSpc>
              <a:buFont typeface="Wingdings" pitchFamily="2" charset="2"/>
              <a:buNone/>
            </a:pPr>
            <a:r>
              <a:rPr lang="en-US" altLang="zh-CN" sz="2400"/>
              <a:t>	... goto L; </a:t>
            </a:r>
          </a:p>
          <a:p>
            <a:pPr>
              <a:lnSpc>
                <a:spcPct val="80000"/>
              </a:lnSpc>
              <a:buFont typeface="Wingdings" pitchFamily="2" charset="2"/>
              <a:buNone/>
            </a:pPr>
            <a:r>
              <a:rPr lang="en-US" altLang="zh-CN" sz="2400"/>
              <a:t>	......</a:t>
            </a:r>
          </a:p>
          <a:p>
            <a:pPr>
              <a:lnSpc>
                <a:spcPct val="80000"/>
              </a:lnSpc>
              <a:buFont typeface="Wingdings" pitchFamily="2" charset="2"/>
              <a:buNone/>
            </a:pPr>
            <a:r>
              <a:rPr lang="en-US" altLang="zh-CN" sz="2400"/>
              <a:t>}</a:t>
            </a:r>
          </a:p>
          <a:p>
            <a:pPr>
              <a:lnSpc>
                <a:spcPct val="80000"/>
              </a:lnSpc>
              <a:buFont typeface="Wingdings" pitchFamily="2" charset="2"/>
              <a:buNone/>
            </a:pPr>
            <a:r>
              <a:rPr lang="en-US" altLang="zh-CN" sz="2400"/>
              <a:t>L: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1027"/>
          <p:cNvSpPr>
            <a:spLocks noGrp="1" noChangeArrowheads="1"/>
          </p:cNvSpPr>
          <p:nvPr>
            <p:ph idx="1"/>
          </p:nvPr>
        </p:nvSpPr>
        <p:spPr>
          <a:xfrm>
            <a:off x="457200" y="260350"/>
            <a:ext cx="8229600" cy="6337300"/>
          </a:xfrm>
        </p:spPr>
        <p:txBody>
          <a:bodyPr/>
          <a:lstStyle/>
          <a:p>
            <a:pPr>
              <a:lnSpc>
                <a:spcPct val="90000"/>
              </a:lnSpc>
            </a:pPr>
            <a:r>
              <a:rPr lang="zh-CN" altLang="en-US"/>
              <a:t>例如，判断</a:t>
            </a:r>
            <a:r>
              <a:rPr lang="en-US" altLang="zh-CN"/>
              <a:t>i</a:t>
            </a:r>
            <a:r>
              <a:rPr lang="zh-CN" altLang="en-US"/>
              <a:t>是否为素数的循环也可写成：</a:t>
            </a:r>
          </a:p>
          <a:p>
            <a:pPr>
              <a:lnSpc>
                <a:spcPct val="90000"/>
              </a:lnSpc>
              <a:buFont typeface="Wingdings" pitchFamily="2" charset="2"/>
              <a:buNone/>
            </a:pPr>
            <a:endParaRPr lang="zh-CN" altLang="en-US"/>
          </a:p>
          <a:p>
            <a:pPr>
              <a:lnSpc>
                <a:spcPct val="90000"/>
              </a:lnSpc>
              <a:buFont typeface="Wingdings" pitchFamily="2" charset="2"/>
              <a:buNone/>
            </a:pPr>
            <a:r>
              <a:rPr lang="en-US" altLang="zh-CN"/>
              <a:t>j = 2;</a:t>
            </a:r>
          </a:p>
          <a:p>
            <a:pPr>
              <a:lnSpc>
                <a:spcPct val="90000"/>
              </a:lnSpc>
              <a:buFont typeface="Wingdings" pitchFamily="2" charset="2"/>
              <a:buNone/>
            </a:pPr>
            <a:r>
              <a:rPr lang="en-US" altLang="zh-CN"/>
              <a:t>k = sqrt(i);</a:t>
            </a:r>
          </a:p>
          <a:p>
            <a:pPr>
              <a:lnSpc>
                <a:spcPct val="90000"/>
              </a:lnSpc>
              <a:buFont typeface="Wingdings" pitchFamily="2" charset="2"/>
              <a:buNone/>
            </a:pPr>
            <a:r>
              <a:rPr lang="en-US" altLang="zh-CN"/>
              <a:t>while (j &lt;= k) </a:t>
            </a:r>
          </a:p>
          <a:p>
            <a:pPr>
              <a:lnSpc>
                <a:spcPct val="90000"/>
              </a:lnSpc>
              <a:buFont typeface="Wingdings" pitchFamily="2" charset="2"/>
              <a:buNone/>
            </a:pPr>
            <a:r>
              <a:rPr lang="en-US" altLang="zh-CN"/>
              <a:t>{	if (i%j == 0) break; //</a:t>
            </a:r>
            <a:r>
              <a:rPr lang="zh-CN" altLang="en-US"/>
              <a:t>退出循环</a:t>
            </a:r>
          </a:p>
          <a:p>
            <a:pPr>
              <a:lnSpc>
                <a:spcPct val="90000"/>
              </a:lnSpc>
              <a:buFont typeface="Wingdings" pitchFamily="2" charset="2"/>
              <a:buNone/>
            </a:pPr>
            <a:r>
              <a:rPr lang="zh-CN" altLang="en-US"/>
              <a:t>	</a:t>
            </a:r>
            <a:r>
              <a:rPr lang="en-US" altLang="zh-CN"/>
              <a:t>j++;</a:t>
            </a:r>
          </a:p>
          <a:p>
            <a:pPr>
              <a:lnSpc>
                <a:spcPct val="90000"/>
              </a:lnSpc>
              <a:buFont typeface="Wingdings" pitchFamily="2" charset="2"/>
              <a:buNone/>
            </a:pPr>
            <a:r>
              <a:rPr lang="en-US" altLang="zh-CN"/>
              <a:t>}</a:t>
            </a:r>
          </a:p>
          <a:p>
            <a:pPr>
              <a:lnSpc>
                <a:spcPct val="90000"/>
              </a:lnSpc>
              <a:buFont typeface="Wingdings" pitchFamily="2" charset="2"/>
              <a:buNone/>
            </a:pPr>
            <a:r>
              <a:rPr lang="zh-CN" altLang="en-US"/>
              <a:t>或</a:t>
            </a:r>
          </a:p>
          <a:p>
            <a:pPr>
              <a:lnSpc>
                <a:spcPct val="90000"/>
              </a:lnSpc>
              <a:buFont typeface="Wingdings" pitchFamily="2" charset="2"/>
              <a:buNone/>
            </a:pPr>
            <a:r>
              <a:rPr lang="en-US" altLang="zh-CN"/>
              <a:t>for (j=2,k=sqrt(i); j&lt;=k; j++)</a:t>
            </a:r>
          </a:p>
          <a:p>
            <a:pPr>
              <a:lnSpc>
                <a:spcPct val="90000"/>
              </a:lnSpc>
              <a:buFont typeface="Wingdings" pitchFamily="2" charset="2"/>
              <a:buNone/>
            </a:pPr>
            <a:r>
              <a:rPr lang="en-US" altLang="zh-CN"/>
              <a:t>	if (i%j == 0) break;</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152400"/>
            <a:ext cx="7772400" cy="828675"/>
          </a:xfrm>
        </p:spPr>
        <p:txBody>
          <a:bodyPr/>
          <a:lstStyle/>
          <a:p>
            <a:r>
              <a:rPr lang="en-US" altLang="zh-CN"/>
              <a:t>continue</a:t>
            </a:r>
            <a:r>
              <a:rPr lang="zh-CN" altLang="en-US"/>
              <a:t>语句 </a:t>
            </a:r>
          </a:p>
        </p:txBody>
      </p:sp>
      <p:sp>
        <p:nvSpPr>
          <p:cNvPr id="31747" name="Rectangle 3"/>
          <p:cNvSpPr>
            <a:spLocks noGrp="1" noChangeArrowheads="1"/>
          </p:cNvSpPr>
          <p:nvPr>
            <p:ph idx="1"/>
          </p:nvPr>
        </p:nvSpPr>
        <p:spPr>
          <a:xfrm>
            <a:off x="144463" y="1219200"/>
            <a:ext cx="8820150" cy="5638800"/>
          </a:xfrm>
        </p:spPr>
        <p:txBody>
          <a:bodyPr/>
          <a:lstStyle/>
          <a:p>
            <a:pPr algn="just"/>
            <a:r>
              <a:rPr lang="en-US" altLang="zh-CN">
                <a:latin typeface="宋体" charset="-122"/>
                <a:cs typeface="Times New Roman" pitchFamily="18" charset="0"/>
              </a:rPr>
              <a:t>continue</a:t>
            </a:r>
            <a:r>
              <a:rPr lang="zh-CN" altLang="en-US"/>
              <a:t>语句的格式如下：</a:t>
            </a:r>
          </a:p>
          <a:p>
            <a:pPr algn="just">
              <a:buFont typeface="Wingdings" pitchFamily="2" charset="2"/>
              <a:buNone/>
            </a:pPr>
            <a:r>
              <a:rPr lang="zh-CN" altLang="en-US" b="1">
                <a:latin typeface="Courier New" pitchFamily="49" charset="0"/>
                <a:cs typeface="Courier New" pitchFamily="49" charset="0"/>
              </a:rPr>
              <a:t>      </a:t>
            </a:r>
            <a:r>
              <a:rPr lang="en-US" altLang="zh-CN" b="1">
                <a:latin typeface="Courier New" pitchFamily="49" charset="0"/>
                <a:cs typeface="Courier New" pitchFamily="49" charset="0"/>
              </a:rPr>
              <a:t>continue;</a:t>
            </a:r>
          </a:p>
          <a:p>
            <a:pPr algn="just"/>
            <a:r>
              <a:rPr lang="en-US" altLang="zh-CN">
                <a:latin typeface="宋体" charset="-122"/>
              </a:rPr>
              <a:t>continue</a:t>
            </a:r>
            <a:r>
              <a:rPr lang="zh-CN" altLang="en-US">
                <a:latin typeface="宋体" charset="-122"/>
              </a:rPr>
              <a:t>语句只能用在循环语句的循环体中，其含义是：立即结束当前循环，准备进入下一次循环。</a:t>
            </a:r>
          </a:p>
          <a:p>
            <a:pPr lvl="1" algn="just"/>
            <a:r>
              <a:rPr lang="zh-CN" altLang="en-US">
                <a:latin typeface="宋体" charset="-122"/>
              </a:rPr>
              <a:t>对于</a:t>
            </a:r>
            <a:r>
              <a:rPr lang="en-US" altLang="zh-CN">
                <a:latin typeface="宋体" charset="-122"/>
              </a:rPr>
              <a:t>while</a:t>
            </a:r>
            <a:r>
              <a:rPr lang="zh-CN" altLang="en-US">
                <a:latin typeface="宋体" charset="-122"/>
              </a:rPr>
              <a:t>和</a:t>
            </a:r>
            <a:r>
              <a:rPr lang="en-US" altLang="zh-CN">
                <a:latin typeface="宋体" charset="-122"/>
              </a:rPr>
              <a:t>do-while</a:t>
            </a:r>
            <a:r>
              <a:rPr lang="zh-CN" altLang="en-US">
                <a:latin typeface="宋体" charset="-122"/>
              </a:rPr>
              <a:t>语句，</a:t>
            </a:r>
            <a:r>
              <a:rPr lang="en-US" altLang="zh-CN">
                <a:latin typeface="宋体" charset="-122"/>
              </a:rPr>
              <a:t>continue</a:t>
            </a:r>
            <a:r>
              <a:rPr lang="zh-CN" altLang="en-US">
                <a:latin typeface="宋体" charset="-122"/>
              </a:rPr>
              <a:t>语句将使控制转到循环条件的判断；</a:t>
            </a:r>
          </a:p>
          <a:p>
            <a:pPr lvl="1" algn="just"/>
            <a:r>
              <a:rPr lang="zh-CN" altLang="en-US">
                <a:latin typeface="宋体" charset="-122"/>
              </a:rPr>
              <a:t>对于</a:t>
            </a:r>
            <a:r>
              <a:rPr lang="en-US" altLang="zh-CN">
                <a:latin typeface="宋体" charset="-122"/>
              </a:rPr>
              <a:t>for</a:t>
            </a:r>
            <a:r>
              <a:rPr lang="zh-CN" altLang="en-US">
                <a:latin typeface="宋体" charset="-122"/>
              </a:rPr>
              <a:t>语句，</a:t>
            </a:r>
            <a:r>
              <a:rPr lang="en-US" altLang="zh-CN">
                <a:latin typeface="宋体" charset="-122"/>
              </a:rPr>
              <a:t>continue</a:t>
            </a:r>
            <a:r>
              <a:rPr lang="zh-CN" altLang="en-US">
                <a:latin typeface="宋体" charset="-122"/>
              </a:rPr>
              <a:t>语句将使控制转到：先计算</a:t>
            </a:r>
            <a:r>
              <a:rPr lang="en-US" altLang="zh-CN">
                <a:latin typeface="宋体" charset="-122"/>
              </a:rPr>
              <a:t>&lt;</a:t>
            </a:r>
            <a:r>
              <a:rPr lang="zh-CN" altLang="en-US">
                <a:latin typeface="宋体" charset="-122"/>
              </a:rPr>
              <a:t>表达式</a:t>
            </a:r>
            <a:r>
              <a:rPr lang="en-US" altLang="zh-CN">
                <a:latin typeface="宋体" charset="-122"/>
              </a:rPr>
              <a:t>3&gt;</a:t>
            </a:r>
            <a:r>
              <a:rPr lang="zh-CN" altLang="en-US">
                <a:latin typeface="宋体" charset="-122"/>
              </a:rPr>
              <a:t>，然后计算</a:t>
            </a:r>
            <a:r>
              <a:rPr lang="en-US" altLang="zh-CN">
                <a:latin typeface="宋体" charset="-122"/>
              </a:rPr>
              <a:t>&lt;</a:t>
            </a:r>
            <a:r>
              <a:rPr lang="zh-CN" altLang="en-US">
                <a:latin typeface="宋体" charset="-122"/>
              </a:rPr>
              <a:t>表达式</a:t>
            </a:r>
            <a:r>
              <a:rPr lang="en-US" altLang="zh-CN">
                <a:latin typeface="宋体" charset="-122"/>
              </a:rPr>
              <a:t>2&gt;</a:t>
            </a:r>
            <a:r>
              <a:rPr lang="zh-CN" altLang="en-US">
                <a:latin typeface="宋体" charset="-122"/>
              </a:rPr>
              <a:t>，并根据</a:t>
            </a:r>
            <a:r>
              <a:rPr lang="en-US" altLang="zh-CN">
                <a:latin typeface="宋体" charset="-122"/>
              </a:rPr>
              <a:t>&lt;</a:t>
            </a:r>
            <a:r>
              <a:rPr lang="zh-CN" altLang="en-US">
                <a:latin typeface="宋体" charset="-122"/>
              </a:rPr>
              <a:t>表达式</a:t>
            </a:r>
            <a:r>
              <a:rPr lang="en-US" altLang="zh-CN">
                <a:latin typeface="宋体" charset="-122"/>
              </a:rPr>
              <a:t>2&gt;</a:t>
            </a:r>
            <a:r>
              <a:rPr lang="zh-CN" altLang="en-US">
                <a:latin typeface="宋体" charset="-122"/>
              </a:rPr>
              <a:t>的计算结果来决定是进入下一次循环还是结束循环。</a:t>
            </a:r>
            <a:r>
              <a:rPr lang="zh-CN" altLang="en-US" b="1">
                <a:latin typeface="Courier New" pitchFamily="49" charset="0"/>
                <a:cs typeface="Courier New" pitchFamily="49" charset="0"/>
              </a:rPr>
              <a:t> </a:t>
            </a:r>
            <a:endParaRPr lang="zh-CN" altLang="en-US" sz="36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026"/>
          <p:cNvSpPr>
            <a:spLocks noGrp="1" noChangeArrowheads="1"/>
          </p:cNvSpPr>
          <p:nvPr>
            <p:ph type="title"/>
          </p:nvPr>
        </p:nvSpPr>
        <p:spPr/>
        <p:txBody>
          <a:bodyPr/>
          <a:lstStyle/>
          <a:p>
            <a:r>
              <a:rPr lang="zh-CN" altLang="en-US" sz="4000"/>
              <a:t>用空语句和</a:t>
            </a:r>
            <a:r>
              <a:rPr lang="en-US" altLang="zh-CN" sz="4000"/>
              <a:t>goto</a:t>
            </a:r>
            <a:r>
              <a:rPr lang="zh-CN" altLang="en-US" sz="4000"/>
              <a:t>语句实现</a:t>
            </a:r>
            <a:r>
              <a:rPr lang="en-US" altLang="zh-CN" sz="4000"/>
              <a:t>continue</a:t>
            </a:r>
            <a:r>
              <a:rPr lang="zh-CN" altLang="en-US" sz="4000"/>
              <a:t>语句的功能 </a:t>
            </a:r>
          </a:p>
        </p:txBody>
      </p:sp>
      <p:sp>
        <p:nvSpPr>
          <p:cNvPr id="142339" name="Rectangle 1027"/>
          <p:cNvSpPr>
            <a:spLocks noGrp="1" noChangeArrowheads="1"/>
          </p:cNvSpPr>
          <p:nvPr>
            <p:ph idx="1"/>
          </p:nvPr>
        </p:nvSpPr>
        <p:spPr>
          <a:xfrm>
            <a:off x="457200" y="1600200"/>
            <a:ext cx="8229600" cy="4997450"/>
          </a:xfrm>
        </p:spPr>
        <p:txBody>
          <a:bodyPr/>
          <a:lstStyle/>
          <a:p>
            <a:pPr>
              <a:lnSpc>
                <a:spcPct val="90000"/>
              </a:lnSpc>
              <a:buFont typeface="Wingdings" pitchFamily="2" charset="2"/>
              <a:buNone/>
            </a:pPr>
            <a:r>
              <a:rPr lang="en-US" altLang="zh-CN" sz="2400"/>
              <a:t>while (...)</a:t>
            </a:r>
          </a:p>
          <a:p>
            <a:pPr>
              <a:lnSpc>
                <a:spcPct val="90000"/>
              </a:lnSpc>
              <a:buFont typeface="Wingdings" pitchFamily="2" charset="2"/>
              <a:buNone/>
            </a:pPr>
            <a:r>
              <a:rPr lang="en-US" altLang="zh-CN" sz="2400"/>
              <a:t>{	......</a:t>
            </a:r>
          </a:p>
          <a:p>
            <a:pPr>
              <a:lnSpc>
                <a:spcPct val="90000"/>
              </a:lnSpc>
              <a:buFont typeface="Wingdings" pitchFamily="2" charset="2"/>
              <a:buNone/>
            </a:pPr>
            <a:r>
              <a:rPr lang="en-US" altLang="zh-CN" sz="2400"/>
              <a:t>	... continue; </a:t>
            </a:r>
          </a:p>
          <a:p>
            <a:pPr>
              <a:lnSpc>
                <a:spcPct val="90000"/>
              </a:lnSpc>
              <a:buFont typeface="Wingdings" pitchFamily="2" charset="2"/>
              <a:buNone/>
            </a:pPr>
            <a:r>
              <a:rPr lang="en-US" altLang="zh-CN" sz="2400"/>
              <a:t>	......</a:t>
            </a:r>
          </a:p>
          <a:p>
            <a:pPr>
              <a:lnSpc>
                <a:spcPct val="90000"/>
              </a:lnSpc>
              <a:buFont typeface="Wingdings" pitchFamily="2" charset="2"/>
              <a:buNone/>
            </a:pPr>
            <a:r>
              <a:rPr lang="en-US" altLang="zh-CN" sz="2400"/>
              <a:t>}</a:t>
            </a:r>
          </a:p>
          <a:p>
            <a:pPr>
              <a:lnSpc>
                <a:spcPct val="90000"/>
              </a:lnSpc>
              <a:buFont typeface="Wingdings" pitchFamily="2" charset="2"/>
              <a:buNone/>
            </a:pPr>
            <a:r>
              <a:rPr lang="zh-CN" altLang="en-US" sz="2400"/>
              <a:t>上述程序等价于：</a:t>
            </a:r>
          </a:p>
          <a:p>
            <a:pPr>
              <a:lnSpc>
                <a:spcPct val="90000"/>
              </a:lnSpc>
              <a:buFont typeface="Wingdings" pitchFamily="2" charset="2"/>
              <a:buNone/>
            </a:pPr>
            <a:r>
              <a:rPr lang="en-US" altLang="zh-CN" sz="2400"/>
              <a:t>while (...)</a:t>
            </a:r>
          </a:p>
          <a:p>
            <a:pPr>
              <a:lnSpc>
                <a:spcPct val="90000"/>
              </a:lnSpc>
              <a:buFont typeface="Wingdings" pitchFamily="2" charset="2"/>
              <a:buNone/>
            </a:pPr>
            <a:r>
              <a:rPr lang="en-US" altLang="zh-CN" sz="2400"/>
              <a:t>{	......</a:t>
            </a:r>
          </a:p>
          <a:p>
            <a:pPr>
              <a:lnSpc>
                <a:spcPct val="90000"/>
              </a:lnSpc>
              <a:buFont typeface="Wingdings" pitchFamily="2" charset="2"/>
              <a:buNone/>
            </a:pPr>
            <a:r>
              <a:rPr lang="en-US" altLang="zh-CN" sz="2400"/>
              <a:t>	... goto end; </a:t>
            </a:r>
          </a:p>
          <a:p>
            <a:pPr>
              <a:lnSpc>
                <a:spcPct val="90000"/>
              </a:lnSpc>
              <a:buFont typeface="Wingdings" pitchFamily="2" charset="2"/>
              <a:buNone/>
            </a:pPr>
            <a:r>
              <a:rPr lang="en-US" altLang="zh-CN" sz="2400"/>
              <a:t>	......</a:t>
            </a:r>
          </a:p>
          <a:p>
            <a:pPr>
              <a:lnSpc>
                <a:spcPct val="90000"/>
              </a:lnSpc>
              <a:buFont typeface="Wingdings" pitchFamily="2" charset="2"/>
              <a:buNone/>
            </a:pPr>
            <a:r>
              <a:rPr lang="en-US" altLang="zh-CN" sz="2400"/>
              <a:t>	end:;</a:t>
            </a:r>
          </a:p>
          <a:p>
            <a:pPr>
              <a:lnSpc>
                <a:spcPct val="90000"/>
              </a:lnSpc>
              <a:buFont typeface="Wingdings" pitchFamily="2" charset="2"/>
              <a:buNone/>
            </a:pPr>
            <a:r>
              <a:rPr lang="en-US" altLang="zh-CN" sz="2400"/>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87313" y="61913"/>
            <a:ext cx="8229600" cy="990600"/>
          </a:xfrm>
        </p:spPr>
        <p:txBody>
          <a:bodyPr/>
          <a:lstStyle/>
          <a:p>
            <a:pPr algn="l"/>
            <a:r>
              <a:rPr lang="zh-CN" altLang="en-US" sz="3200"/>
              <a:t>例：从键盘输入一些非零整数，然后输出其中所有正数的平方根。 </a:t>
            </a:r>
          </a:p>
        </p:txBody>
      </p:sp>
      <p:sp>
        <p:nvSpPr>
          <p:cNvPr id="138243" name="Rectangle 3"/>
          <p:cNvSpPr>
            <a:spLocks noGrp="1" noChangeArrowheads="1"/>
          </p:cNvSpPr>
          <p:nvPr>
            <p:ph idx="1"/>
          </p:nvPr>
        </p:nvSpPr>
        <p:spPr>
          <a:xfrm>
            <a:off x="250825" y="1268413"/>
            <a:ext cx="8435975" cy="5589587"/>
          </a:xfrm>
        </p:spPr>
        <p:txBody>
          <a:bodyPr/>
          <a:lstStyle/>
          <a:p>
            <a:pPr>
              <a:lnSpc>
                <a:spcPct val="80000"/>
              </a:lnSpc>
              <a:buFont typeface="Wingdings" pitchFamily="2" charset="2"/>
              <a:buNone/>
            </a:pPr>
            <a:r>
              <a:rPr lang="en-US" altLang="zh-CN" sz="2400"/>
              <a:t>#include &lt;iostream&gt;</a:t>
            </a:r>
          </a:p>
          <a:p>
            <a:pPr>
              <a:lnSpc>
                <a:spcPct val="80000"/>
              </a:lnSpc>
              <a:buFont typeface="Wingdings" pitchFamily="2" charset="2"/>
              <a:buNone/>
            </a:pPr>
            <a:r>
              <a:rPr lang="en-US" altLang="zh-CN" sz="2400"/>
              <a:t>#include &lt;cmath&gt;</a:t>
            </a:r>
          </a:p>
          <a:p>
            <a:pPr>
              <a:lnSpc>
                <a:spcPct val="80000"/>
              </a:lnSpc>
              <a:buFont typeface="Wingdings" pitchFamily="2" charset="2"/>
              <a:buNone/>
            </a:pPr>
            <a:r>
              <a:rPr lang="en-US" altLang="zh-CN" sz="2400"/>
              <a:t>using namespace std;</a:t>
            </a:r>
          </a:p>
          <a:p>
            <a:pPr>
              <a:lnSpc>
                <a:spcPct val="80000"/>
              </a:lnSpc>
              <a:buFont typeface="Wingdings" pitchFamily="2" charset="2"/>
              <a:buNone/>
            </a:pPr>
            <a:r>
              <a:rPr lang="en-US" altLang="zh-CN" sz="2400"/>
              <a:t>int main()</a:t>
            </a:r>
          </a:p>
          <a:p>
            <a:pPr>
              <a:lnSpc>
                <a:spcPct val="80000"/>
              </a:lnSpc>
              <a:buFont typeface="Wingdings" pitchFamily="2" charset="2"/>
              <a:buNone/>
            </a:pPr>
            <a:r>
              <a:rPr lang="en-US" altLang="zh-CN" sz="2400"/>
              <a:t>{	int n;</a:t>
            </a:r>
          </a:p>
          <a:p>
            <a:pPr>
              <a:lnSpc>
                <a:spcPct val="80000"/>
              </a:lnSpc>
              <a:buFont typeface="Wingdings" pitchFamily="2" charset="2"/>
              <a:buNone/>
            </a:pPr>
            <a:r>
              <a:rPr lang="en-US" altLang="zh-CN" sz="2400"/>
              <a:t>	double square_root;</a:t>
            </a:r>
          </a:p>
          <a:p>
            <a:pPr>
              <a:lnSpc>
                <a:spcPct val="80000"/>
              </a:lnSpc>
              <a:buFont typeface="Wingdings" pitchFamily="2" charset="2"/>
              <a:buNone/>
            </a:pPr>
            <a:r>
              <a:rPr lang="en-US" altLang="zh-CN" sz="2400"/>
              <a:t>	cout &lt;&lt; "</a:t>
            </a:r>
            <a:r>
              <a:rPr lang="zh-CN" altLang="en-US" sz="2400"/>
              <a:t>请输入若干整数（以</a:t>
            </a:r>
            <a:r>
              <a:rPr lang="en-US" altLang="zh-CN" sz="2400"/>
              <a:t>0</a:t>
            </a:r>
            <a:r>
              <a:rPr lang="zh-CN" altLang="en-US" sz="2400"/>
              <a:t>结束）：</a:t>
            </a:r>
            <a:r>
              <a:rPr lang="en-US" altLang="zh-CN" sz="2400"/>
              <a:t>";</a:t>
            </a:r>
          </a:p>
          <a:p>
            <a:pPr>
              <a:lnSpc>
                <a:spcPct val="80000"/>
              </a:lnSpc>
              <a:buFont typeface="Wingdings" pitchFamily="2" charset="2"/>
              <a:buNone/>
            </a:pPr>
            <a:r>
              <a:rPr lang="en-US" altLang="zh-CN" sz="2400"/>
              <a:t>	for (cin&gt;&gt;n; n!=0; cin&gt;&gt;n)</a:t>
            </a:r>
          </a:p>
          <a:p>
            <a:pPr>
              <a:lnSpc>
                <a:spcPct val="80000"/>
              </a:lnSpc>
              <a:buFont typeface="Wingdings" pitchFamily="2" charset="2"/>
              <a:buNone/>
            </a:pPr>
            <a:r>
              <a:rPr lang="en-US" altLang="zh-CN" sz="2400"/>
              <a:t>	{	if (n &lt; 0) continue; //</a:t>
            </a:r>
            <a:r>
              <a:rPr lang="zh-CN" altLang="en-US" sz="2400"/>
              <a:t>准备进入下一次循环</a:t>
            </a:r>
          </a:p>
          <a:p>
            <a:pPr>
              <a:lnSpc>
                <a:spcPct val="80000"/>
              </a:lnSpc>
              <a:buFont typeface="Wingdings" pitchFamily="2" charset="2"/>
              <a:buNone/>
            </a:pPr>
            <a:r>
              <a:rPr lang="zh-CN" altLang="en-US" sz="2400"/>
              <a:t>		</a:t>
            </a:r>
            <a:r>
              <a:rPr lang="en-US" altLang="zh-CN" sz="2400"/>
              <a:t>square_root = sqrt(n);</a:t>
            </a:r>
          </a:p>
          <a:p>
            <a:pPr>
              <a:lnSpc>
                <a:spcPct val="80000"/>
              </a:lnSpc>
              <a:buFont typeface="Wingdings" pitchFamily="2" charset="2"/>
              <a:buNone/>
            </a:pPr>
            <a:r>
              <a:rPr lang="en-US" altLang="zh-CN" sz="2400"/>
              <a:t>		cout &lt;&lt; n &lt;&lt; "</a:t>
            </a:r>
            <a:r>
              <a:rPr lang="zh-CN" altLang="en-US" sz="2400"/>
              <a:t>的平方根是</a:t>
            </a:r>
            <a:r>
              <a:rPr lang="zh-CN" altLang="en-GB" sz="2400"/>
              <a:t>：</a:t>
            </a:r>
            <a:r>
              <a:rPr lang="en-US" altLang="zh-CN" sz="2400"/>
              <a:t>" &lt;&lt; square_root &lt;&lt; endl;</a:t>
            </a:r>
          </a:p>
          <a:p>
            <a:pPr>
              <a:lnSpc>
                <a:spcPct val="80000"/>
              </a:lnSpc>
              <a:buFont typeface="Wingdings" pitchFamily="2" charset="2"/>
              <a:buNone/>
            </a:pPr>
            <a:r>
              <a:rPr lang="en-US" altLang="zh-CN" sz="2400"/>
              <a:t>	}</a:t>
            </a:r>
          </a:p>
          <a:p>
            <a:pPr>
              <a:lnSpc>
                <a:spcPct val="80000"/>
              </a:lnSpc>
              <a:buFont typeface="Wingdings" pitchFamily="2" charset="2"/>
              <a:buNone/>
            </a:pPr>
            <a:r>
              <a:rPr lang="en-US" altLang="zh-CN" sz="2400"/>
              <a:t>	return 0;</a:t>
            </a:r>
          </a:p>
          <a:p>
            <a:pPr>
              <a:lnSpc>
                <a:spcPct val="80000"/>
              </a:lnSpc>
              <a:buFont typeface="Wingdings" pitchFamily="2" charset="2"/>
              <a:buNone/>
            </a:pPr>
            <a:r>
              <a:rPr lang="en-US" altLang="zh-CN" sz="2400"/>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76200"/>
            <a:ext cx="7772400" cy="1143000"/>
          </a:xfrm>
        </p:spPr>
        <p:txBody>
          <a:bodyPr/>
          <a:lstStyle/>
          <a:p>
            <a:r>
              <a:rPr lang="zh-CN" altLang="en-GB"/>
              <a:t>程序设计风格</a:t>
            </a:r>
            <a:r>
              <a:rPr lang="zh-CN" altLang="en-US"/>
              <a:t> </a:t>
            </a:r>
          </a:p>
        </p:txBody>
      </p:sp>
      <p:sp>
        <p:nvSpPr>
          <p:cNvPr id="29699" name="Rectangle 3"/>
          <p:cNvSpPr>
            <a:spLocks noGrp="1" noChangeArrowheads="1"/>
          </p:cNvSpPr>
          <p:nvPr>
            <p:ph idx="1"/>
          </p:nvPr>
        </p:nvSpPr>
        <p:spPr>
          <a:xfrm>
            <a:off x="179388" y="1219200"/>
            <a:ext cx="8713787" cy="5181600"/>
          </a:xfrm>
        </p:spPr>
        <p:txBody>
          <a:bodyPr/>
          <a:lstStyle/>
          <a:p>
            <a:pPr>
              <a:lnSpc>
                <a:spcPct val="90000"/>
              </a:lnSpc>
            </a:pPr>
            <a:r>
              <a:rPr lang="zh-CN" altLang="en-GB">
                <a:solidFill>
                  <a:schemeClr val="folHlink"/>
                </a:solidFill>
              </a:rPr>
              <a:t>程序设计风格</a:t>
            </a:r>
            <a:r>
              <a:rPr lang="zh-CN" altLang="en-GB"/>
              <a:t>通常是指对程序进行静态分析所能确认的程序特性，它涉及程序的易读性。</a:t>
            </a:r>
            <a:r>
              <a:rPr lang="zh-CN" altLang="en-US"/>
              <a:t> </a:t>
            </a:r>
          </a:p>
          <a:p>
            <a:pPr lvl="1">
              <a:lnSpc>
                <a:spcPct val="90000"/>
              </a:lnSpc>
            </a:pPr>
            <a:r>
              <a:rPr lang="zh-CN" altLang="en-GB"/>
              <a:t>采用一致</a:t>
            </a:r>
            <a:r>
              <a:rPr lang="zh-CN" altLang="en-GB">
                <a:latin typeface="宋体" charset="-122"/>
                <a:cs typeface="Times New Roman" pitchFamily="18" charset="0"/>
              </a:rPr>
              <a:t>/</a:t>
            </a:r>
            <a:r>
              <a:rPr lang="zh-CN" altLang="en-GB"/>
              <a:t>有意义的标识符为程序实体（如：变量、函数等）命名。</a:t>
            </a:r>
          </a:p>
          <a:p>
            <a:pPr lvl="1">
              <a:lnSpc>
                <a:spcPct val="90000"/>
              </a:lnSpc>
            </a:pPr>
            <a:r>
              <a:rPr lang="zh-CN" altLang="en-GB"/>
              <a:t>使用符号常量</a:t>
            </a:r>
          </a:p>
          <a:p>
            <a:pPr lvl="1">
              <a:lnSpc>
                <a:spcPct val="90000"/>
              </a:lnSpc>
            </a:pPr>
            <a:r>
              <a:rPr lang="zh-CN" altLang="en-GB"/>
              <a:t>为程序书写注释</a:t>
            </a:r>
          </a:p>
          <a:p>
            <a:pPr lvl="1">
              <a:lnSpc>
                <a:spcPct val="90000"/>
              </a:lnSpc>
            </a:pPr>
            <a:r>
              <a:rPr lang="zh-CN" altLang="en-GB"/>
              <a:t>采用代码的缩进格式，等</a:t>
            </a:r>
          </a:p>
          <a:p>
            <a:pPr>
              <a:lnSpc>
                <a:spcPct val="90000"/>
              </a:lnSpc>
            </a:pPr>
            <a:r>
              <a:rPr lang="zh-CN" altLang="en-GB"/>
              <a:t>除此之外，</a:t>
            </a:r>
            <a:r>
              <a:rPr lang="zh-CN" altLang="en-GB">
                <a:solidFill>
                  <a:schemeClr val="folHlink"/>
                </a:solidFill>
              </a:rPr>
              <a:t>结构化程序设计</a:t>
            </a:r>
            <a:r>
              <a:rPr lang="zh-CN" altLang="en-GB"/>
              <a:t>就是一种良好程序设计风格的典范。</a:t>
            </a:r>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0"/>
            <a:ext cx="7772400" cy="984250"/>
          </a:xfrm>
        </p:spPr>
        <p:txBody>
          <a:bodyPr/>
          <a:lstStyle/>
          <a:p>
            <a:r>
              <a:rPr lang="zh-CN" altLang="en-US"/>
              <a:t>结构化程序设计 </a:t>
            </a:r>
          </a:p>
        </p:txBody>
      </p:sp>
      <p:sp>
        <p:nvSpPr>
          <p:cNvPr id="34819" name="Rectangle 3"/>
          <p:cNvSpPr>
            <a:spLocks noGrp="1" noChangeArrowheads="1"/>
          </p:cNvSpPr>
          <p:nvPr>
            <p:ph idx="1"/>
          </p:nvPr>
        </p:nvSpPr>
        <p:spPr>
          <a:xfrm>
            <a:off x="228600" y="981075"/>
            <a:ext cx="8686800" cy="5876925"/>
          </a:xfrm>
        </p:spPr>
        <p:txBody>
          <a:bodyPr/>
          <a:lstStyle/>
          <a:p>
            <a:pPr>
              <a:lnSpc>
                <a:spcPct val="90000"/>
              </a:lnSpc>
              <a:spcBef>
                <a:spcPct val="40000"/>
              </a:spcBef>
            </a:pPr>
            <a:r>
              <a:rPr lang="zh-CN" altLang="en-GB" sz="2800"/>
              <a:t>结构化程序设计</a:t>
            </a:r>
            <a:r>
              <a:rPr lang="zh-CN" altLang="en-US" sz="2800"/>
              <a:t>（</a:t>
            </a:r>
            <a:r>
              <a:rPr lang="en-GB" altLang="zh-CN" sz="2800">
                <a:cs typeface="Times New Roman" pitchFamily="18" charset="0"/>
              </a:rPr>
              <a:t>Structured Programming</a:t>
            </a:r>
            <a:r>
              <a:rPr lang="en-GB" altLang="zh-CN" sz="2800"/>
              <a:t>，</a:t>
            </a:r>
            <a:r>
              <a:rPr lang="zh-CN" altLang="en-GB" sz="2800"/>
              <a:t>简称</a:t>
            </a:r>
            <a:r>
              <a:rPr lang="en-GB" altLang="zh-CN" sz="2800">
                <a:cs typeface="Times New Roman" pitchFamily="18" charset="0"/>
              </a:rPr>
              <a:t>SP</a:t>
            </a:r>
            <a:r>
              <a:rPr lang="zh-CN" altLang="en-US" sz="2800"/>
              <a:t>）是指</a:t>
            </a:r>
            <a:r>
              <a:rPr lang="zh-CN" altLang="en-US" sz="2800">
                <a:latin typeface="Arial"/>
              </a:rPr>
              <a:t>“</a:t>
            </a:r>
            <a:r>
              <a:rPr lang="zh-CN" altLang="en-GB" sz="2800">
                <a:solidFill>
                  <a:schemeClr val="folHlink"/>
                </a:solidFill>
              </a:rPr>
              <a:t>按照一组能够提高程序易读性与易维护性的规则进行程序设计的方法</a:t>
            </a:r>
            <a:r>
              <a:rPr lang="zh-CN" altLang="en-US" sz="2800">
                <a:latin typeface="Arial"/>
              </a:rPr>
              <a:t>”</a:t>
            </a:r>
            <a:endParaRPr lang="en-GB" altLang="zh-CN" sz="2800"/>
          </a:p>
          <a:p>
            <a:pPr>
              <a:lnSpc>
                <a:spcPct val="90000"/>
              </a:lnSpc>
              <a:spcBef>
                <a:spcPct val="40000"/>
              </a:spcBef>
            </a:pPr>
            <a:r>
              <a:rPr lang="en-GB" altLang="zh-CN" sz="2800"/>
              <a:t>SP</a:t>
            </a:r>
            <a:r>
              <a:rPr lang="zh-CN" altLang="en-GB" sz="2800"/>
              <a:t>不仅要求所编出的</a:t>
            </a:r>
            <a:r>
              <a:rPr lang="zh-CN" altLang="en-GB" sz="2800">
                <a:solidFill>
                  <a:schemeClr val="folHlink"/>
                </a:solidFill>
              </a:rPr>
              <a:t>程序结构良好</a:t>
            </a:r>
            <a:r>
              <a:rPr lang="zh-CN" altLang="en-GB" sz="2800"/>
              <a:t>，而且还要求</a:t>
            </a:r>
            <a:r>
              <a:rPr lang="zh-CN" altLang="en-GB" sz="2800">
                <a:solidFill>
                  <a:schemeClr val="folHlink"/>
                </a:solidFill>
              </a:rPr>
              <a:t>程序设计过程</a:t>
            </a:r>
            <a:r>
              <a:rPr lang="zh-CN" altLang="en-GB" sz="2800"/>
              <a:t>也是结构良好的，后者是前者的基础。</a:t>
            </a:r>
          </a:p>
          <a:p>
            <a:pPr>
              <a:lnSpc>
                <a:spcPct val="90000"/>
              </a:lnSpc>
              <a:spcBef>
                <a:spcPct val="40000"/>
              </a:spcBef>
            </a:pPr>
            <a:r>
              <a:rPr lang="zh-CN" altLang="en-GB" sz="2800"/>
              <a:t>对程序设计过程而言，“结构良好”是指</a:t>
            </a:r>
          </a:p>
          <a:p>
            <a:pPr lvl="1">
              <a:lnSpc>
                <a:spcPct val="90000"/>
              </a:lnSpc>
              <a:spcBef>
                <a:spcPct val="30000"/>
              </a:spcBef>
            </a:pPr>
            <a:r>
              <a:rPr lang="zh-CN" altLang="en-GB" sz="2400"/>
              <a:t>采用分解和抽象的方法来完成程序设计任务，</a:t>
            </a:r>
          </a:p>
          <a:p>
            <a:pPr lvl="1">
              <a:lnSpc>
                <a:spcPct val="90000"/>
              </a:lnSpc>
              <a:spcBef>
                <a:spcPct val="40000"/>
              </a:spcBef>
            </a:pPr>
            <a:r>
              <a:rPr lang="zh-CN" altLang="en-GB" sz="2400"/>
              <a:t>具体体现为：“自顶向下、逐步精化”的程序设计过程。</a:t>
            </a:r>
            <a:r>
              <a:rPr lang="zh-CN" altLang="en-US" sz="2400"/>
              <a:t> </a:t>
            </a:r>
          </a:p>
          <a:p>
            <a:pPr>
              <a:lnSpc>
                <a:spcPct val="90000"/>
              </a:lnSpc>
              <a:spcBef>
                <a:spcPct val="40000"/>
              </a:spcBef>
            </a:pPr>
            <a:r>
              <a:rPr lang="zh-CN" altLang="en-GB" sz="2800"/>
              <a:t>对程序而言，“结构良好”是指：</a:t>
            </a:r>
          </a:p>
          <a:p>
            <a:pPr lvl="1">
              <a:lnSpc>
                <a:spcPct val="80000"/>
              </a:lnSpc>
            </a:pPr>
            <a:r>
              <a:rPr lang="zh-CN" altLang="en-GB" sz="2400"/>
              <a:t>每个程序单位应具有</a:t>
            </a:r>
            <a:r>
              <a:rPr lang="zh-CN" altLang="en-GB" sz="2400">
                <a:solidFill>
                  <a:schemeClr val="folHlink"/>
                </a:solidFill>
              </a:rPr>
              <a:t>单入口、单出口</a:t>
            </a:r>
            <a:r>
              <a:rPr lang="zh-CN" altLang="en-GB" sz="2400"/>
              <a:t>的性质。</a:t>
            </a:r>
          </a:p>
          <a:p>
            <a:pPr lvl="1">
              <a:lnSpc>
                <a:spcPct val="90000"/>
              </a:lnSpc>
              <a:spcBef>
                <a:spcPct val="40000"/>
              </a:spcBef>
            </a:pPr>
            <a:r>
              <a:rPr lang="zh-CN" altLang="en-GB" sz="2400"/>
              <a:t>不包含不会停止执行的语句，程序在有限时间内结束。</a:t>
            </a:r>
          </a:p>
          <a:p>
            <a:pPr lvl="1">
              <a:lnSpc>
                <a:spcPct val="90000"/>
              </a:lnSpc>
              <a:spcBef>
                <a:spcPct val="40000"/>
              </a:spcBef>
            </a:pPr>
            <a:r>
              <a:rPr lang="zh-CN" altLang="en-GB" sz="2400"/>
              <a:t>程序中没有无用语句，程序中所有语句都有被执行的机会。</a:t>
            </a:r>
            <a:endParaRPr lang="zh-CN" altLang="en-US" sz="24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84213" y="0"/>
            <a:ext cx="7772400" cy="984250"/>
          </a:xfrm>
        </p:spPr>
        <p:txBody>
          <a:bodyPr/>
          <a:lstStyle/>
          <a:p>
            <a:r>
              <a:rPr lang="zh-CN" altLang="en-US"/>
              <a:t>结构化程序设计（续） </a:t>
            </a:r>
          </a:p>
        </p:txBody>
      </p:sp>
      <p:sp>
        <p:nvSpPr>
          <p:cNvPr id="95235" name="Rectangle 3"/>
          <p:cNvSpPr>
            <a:spLocks noGrp="1" noChangeArrowheads="1"/>
          </p:cNvSpPr>
          <p:nvPr>
            <p:ph idx="1"/>
          </p:nvPr>
        </p:nvSpPr>
        <p:spPr>
          <a:xfrm>
            <a:off x="228600" y="1277938"/>
            <a:ext cx="8664575" cy="638175"/>
          </a:xfrm>
          <a:noFill/>
          <a:ln/>
        </p:spPr>
        <p:txBody>
          <a:bodyPr/>
          <a:lstStyle/>
          <a:p>
            <a:pPr>
              <a:lnSpc>
                <a:spcPct val="90000"/>
              </a:lnSpc>
            </a:pPr>
            <a:r>
              <a:rPr lang="zh-CN" altLang="en-GB"/>
              <a:t>结构化程序设计通常可用三种基本结构来实现</a:t>
            </a:r>
          </a:p>
        </p:txBody>
      </p:sp>
      <p:sp>
        <p:nvSpPr>
          <p:cNvPr id="141315" name="Line 1027"/>
          <p:cNvSpPr>
            <a:spLocks noChangeShapeType="1"/>
          </p:cNvSpPr>
          <p:nvPr/>
        </p:nvSpPr>
        <p:spPr bwMode="auto">
          <a:xfrm>
            <a:off x="1547813" y="219551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16" name="Rectangle 1028"/>
          <p:cNvSpPr>
            <a:spLocks noChangeArrowheads="1"/>
          </p:cNvSpPr>
          <p:nvPr/>
        </p:nvSpPr>
        <p:spPr bwMode="auto">
          <a:xfrm>
            <a:off x="1187450" y="2555875"/>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18" name="Rectangle 1030"/>
          <p:cNvSpPr>
            <a:spLocks noChangeArrowheads="1"/>
          </p:cNvSpPr>
          <p:nvPr/>
        </p:nvSpPr>
        <p:spPr bwMode="auto">
          <a:xfrm>
            <a:off x="1187450" y="3278188"/>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19" name="Line 1031"/>
          <p:cNvSpPr>
            <a:spLocks noChangeShapeType="1"/>
          </p:cNvSpPr>
          <p:nvPr/>
        </p:nvSpPr>
        <p:spPr bwMode="auto">
          <a:xfrm>
            <a:off x="1547813" y="363537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20" name="Line 1032"/>
          <p:cNvSpPr>
            <a:spLocks noChangeShapeType="1"/>
          </p:cNvSpPr>
          <p:nvPr/>
        </p:nvSpPr>
        <p:spPr bwMode="auto">
          <a:xfrm>
            <a:off x="1547813" y="2916238"/>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21" name="Line 1033"/>
          <p:cNvSpPr>
            <a:spLocks noChangeShapeType="1"/>
          </p:cNvSpPr>
          <p:nvPr/>
        </p:nvSpPr>
        <p:spPr bwMode="auto">
          <a:xfrm>
            <a:off x="3563938" y="219551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22" name="AutoShape 1034"/>
          <p:cNvSpPr>
            <a:spLocks noChangeArrowheads="1"/>
          </p:cNvSpPr>
          <p:nvPr/>
        </p:nvSpPr>
        <p:spPr bwMode="auto">
          <a:xfrm>
            <a:off x="3203575" y="2555875"/>
            <a:ext cx="792163" cy="358775"/>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3" name="Rectangle 1035"/>
          <p:cNvSpPr>
            <a:spLocks noChangeArrowheads="1"/>
          </p:cNvSpPr>
          <p:nvPr/>
        </p:nvSpPr>
        <p:spPr bwMode="auto">
          <a:xfrm>
            <a:off x="2698750" y="3059113"/>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4" name="Rectangle 1036"/>
          <p:cNvSpPr>
            <a:spLocks noChangeArrowheads="1"/>
          </p:cNvSpPr>
          <p:nvPr/>
        </p:nvSpPr>
        <p:spPr bwMode="auto">
          <a:xfrm>
            <a:off x="3851275" y="3060700"/>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5" name="Line 1037"/>
          <p:cNvSpPr>
            <a:spLocks noChangeShapeType="1"/>
          </p:cNvSpPr>
          <p:nvPr/>
        </p:nvSpPr>
        <p:spPr bwMode="auto">
          <a:xfrm flipH="1">
            <a:off x="2979738" y="2746375"/>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26" name="Line 1038"/>
          <p:cNvSpPr>
            <a:spLocks noChangeShapeType="1"/>
          </p:cNvSpPr>
          <p:nvPr/>
        </p:nvSpPr>
        <p:spPr bwMode="auto">
          <a:xfrm>
            <a:off x="2987675" y="2771775"/>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27" name="Line 1039"/>
          <p:cNvSpPr>
            <a:spLocks noChangeShapeType="1"/>
          </p:cNvSpPr>
          <p:nvPr/>
        </p:nvSpPr>
        <p:spPr bwMode="auto">
          <a:xfrm>
            <a:off x="4211638" y="2771775"/>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28" name="Line 1040"/>
          <p:cNvSpPr>
            <a:spLocks noChangeShapeType="1"/>
          </p:cNvSpPr>
          <p:nvPr/>
        </p:nvSpPr>
        <p:spPr bwMode="auto">
          <a:xfrm flipH="1">
            <a:off x="3995738" y="2746375"/>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29" name="Line 1041"/>
          <p:cNvSpPr>
            <a:spLocks noChangeShapeType="1"/>
          </p:cNvSpPr>
          <p:nvPr/>
        </p:nvSpPr>
        <p:spPr bwMode="auto">
          <a:xfrm>
            <a:off x="2987675" y="3419475"/>
            <a:ext cx="0" cy="217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30" name="Line 1042"/>
          <p:cNvSpPr>
            <a:spLocks noChangeShapeType="1"/>
          </p:cNvSpPr>
          <p:nvPr/>
        </p:nvSpPr>
        <p:spPr bwMode="auto">
          <a:xfrm>
            <a:off x="4211638" y="3419475"/>
            <a:ext cx="0" cy="217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31" name="Line 1043"/>
          <p:cNvSpPr>
            <a:spLocks noChangeShapeType="1"/>
          </p:cNvSpPr>
          <p:nvPr/>
        </p:nvSpPr>
        <p:spPr bwMode="auto">
          <a:xfrm flipH="1">
            <a:off x="2987675" y="3636963"/>
            <a:ext cx="1223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32" name="Line 1044"/>
          <p:cNvSpPr>
            <a:spLocks noChangeShapeType="1"/>
          </p:cNvSpPr>
          <p:nvPr/>
        </p:nvSpPr>
        <p:spPr bwMode="auto">
          <a:xfrm>
            <a:off x="3563938" y="363537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33" name="Line 1045"/>
          <p:cNvSpPr>
            <a:spLocks noChangeShapeType="1"/>
          </p:cNvSpPr>
          <p:nvPr/>
        </p:nvSpPr>
        <p:spPr bwMode="auto">
          <a:xfrm>
            <a:off x="6084888" y="219551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34" name="AutoShape 1046"/>
          <p:cNvSpPr>
            <a:spLocks noChangeArrowheads="1"/>
          </p:cNvSpPr>
          <p:nvPr/>
        </p:nvSpPr>
        <p:spPr bwMode="auto">
          <a:xfrm>
            <a:off x="5667375" y="2555875"/>
            <a:ext cx="792163" cy="358775"/>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6" name="Rectangle 1048"/>
          <p:cNvSpPr>
            <a:spLocks noChangeArrowheads="1"/>
          </p:cNvSpPr>
          <p:nvPr/>
        </p:nvSpPr>
        <p:spPr bwMode="auto">
          <a:xfrm>
            <a:off x="5724525" y="3205163"/>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9" name="Line 1051"/>
          <p:cNvSpPr>
            <a:spLocks noChangeShapeType="1"/>
          </p:cNvSpPr>
          <p:nvPr/>
        </p:nvSpPr>
        <p:spPr bwMode="auto">
          <a:xfrm>
            <a:off x="6084888" y="2916238"/>
            <a:ext cx="0"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40" name="Line 1052"/>
          <p:cNvSpPr>
            <a:spLocks noChangeShapeType="1"/>
          </p:cNvSpPr>
          <p:nvPr/>
        </p:nvSpPr>
        <p:spPr bwMode="auto">
          <a:xfrm flipH="1">
            <a:off x="5364163" y="3924300"/>
            <a:ext cx="720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42" name="Line 1054"/>
          <p:cNvSpPr>
            <a:spLocks noChangeShapeType="1"/>
          </p:cNvSpPr>
          <p:nvPr/>
        </p:nvSpPr>
        <p:spPr bwMode="auto">
          <a:xfrm>
            <a:off x="5364163" y="2778125"/>
            <a:ext cx="0" cy="1146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44" name="Line 1056"/>
          <p:cNvSpPr>
            <a:spLocks noChangeShapeType="1"/>
          </p:cNvSpPr>
          <p:nvPr/>
        </p:nvSpPr>
        <p:spPr bwMode="auto">
          <a:xfrm>
            <a:off x="5364163" y="2740025"/>
            <a:ext cx="287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45" name="Line 1057"/>
          <p:cNvSpPr>
            <a:spLocks noChangeShapeType="1"/>
          </p:cNvSpPr>
          <p:nvPr/>
        </p:nvSpPr>
        <p:spPr bwMode="auto">
          <a:xfrm flipV="1">
            <a:off x="6084888" y="3563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46" name="Line 1058"/>
          <p:cNvSpPr>
            <a:spLocks noChangeShapeType="1"/>
          </p:cNvSpPr>
          <p:nvPr/>
        </p:nvSpPr>
        <p:spPr bwMode="auto">
          <a:xfrm>
            <a:off x="6459538" y="2740025"/>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47" name="Text Box 1059"/>
          <p:cNvSpPr txBox="1">
            <a:spLocks noChangeArrowheads="1"/>
          </p:cNvSpPr>
          <p:nvPr/>
        </p:nvSpPr>
        <p:spPr bwMode="auto">
          <a:xfrm>
            <a:off x="971550" y="4313238"/>
            <a:ext cx="10985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zh-CN" altLang="en-US">
                <a:effectLst>
                  <a:outerShdw blurRad="38100" dist="38100" dir="2700000" algn="tl">
                    <a:srgbClr val="000000"/>
                  </a:outerShdw>
                </a:effectLst>
              </a:rPr>
              <a:t>（顺序）</a:t>
            </a:r>
          </a:p>
        </p:txBody>
      </p:sp>
      <p:sp>
        <p:nvSpPr>
          <p:cNvPr id="141348" name="Text Box 1060"/>
          <p:cNvSpPr txBox="1">
            <a:spLocks noChangeArrowheads="1"/>
          </p:cNvSpPr>
          <p:nvPr/>
        </p:nvSpPr>
        <p:spPr bwMode="auto">
          <a:xfrm>
            <a:off x="3059113" y="4284663"/>
            <a:ext cx="10985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zh-CN" altLang="en-US">
                <a:effectLst>
                  <a:outerShdw blurRad="38100" dist="38100" dir="2700000" algn="tl">
                    <a:srgbClr val="000000"/>
                  </a:outerShdw>
                </a:effectLst>
              </a:rPr>
              <a:t>（选择）</a:t>
            </a:r>
          </a:p>
        </p:txBody>
      </p:sp>
      <p:sp>
        <p:nvSpPr>
          <p:cNvPr id="141349" name="Text Box 1061"/>
          <p:cNvSpPr txBox="1">
            <a:spLocks noChangeArrowheads="1"/>
          </p:cNvSpPr>
          <p:nvPr/>
        </p:nvSpPr>
        <p:spPr bwMode="auto">
          <a:xfrm>
            <a:off x="5508625" y="4284663"/>
            <a:ext cx="10985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zh-CN" altLang="en-US">
                <a:effectLst>
                  <a:outerShdw blurRad="38100" dist="38100" dir="2700000" algn="tl">
                    <a:srgbClr val="000000"/>
                  </a:outerShdw>
                </a:effectLst>
              </a:rPr>
              <a:t>（循环）</a:t>
            </a:r>
          </a:p>
        </p:txBody>
      </p:sp>
      <p:sp>
        <p:nvSpPr>
          <p:cNvPr id="141350" name="Rectangle 1062"/>
          <p:cNvSpPr>
            <a:spLocks noChangeArrowheads="1"/>
          </p:cNvSpPr>
          <p:nvPr/>
        </p:nvSpPr>
        <p:spPr bwMode="auto">
          <a:xfrm>
            <a:off x="179388" y="5094288"/>
            <a:ext cx="868680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Clr>
                <a:schemeClr val="hlink"/>
              </a:buClr>
              <a:buSzPct val="60000"/>
              <a:buFont typeface="Wingdings" pitchFamily="2" charset="2"/>
              <a:buChar char="n"/>
            </a:pPr>
            <a:r>
              <a:rPr lang="zh-CN" altLang="en-GB" sz="3200">
                <a:effectLst>
                  <a:outerShdw blurRad="38100" dist="38100" dir="2700000" algn="tl">
                    <a:srgbClr val="000000"/>
                  </a:outerShdw>
                </a:effectLst>
              </a:rPr>
              <a:t>上面三种结构都具有单入口、单出口的性质。 </a:t>
            </a:r>
            <a:endParaRPr lang="zh-CN" altLang="en-GB" sz="2400">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a:t> </a:t>
            </a:r>
            <a:r>
              <a:rPr lang="zh-CN" altLang="en-US"/>
              <a:t>表达式语句</a:t>
            </a:r>
          </a:p>
        </p:txBody>
      </p:sp>
      <p:sp>
        <p:nvSpPr>
          <p:cNvPr id="6147" name="Rectangle 3"/>
          <p:cNvSpPr>
            <a:spLocks noGrp="1" noChangeArrowheads="1"/>
          </p:cNvSpPr>
          <p:nvPr>
            <p:ph idx="1"/>
          </p:nvPr>
        </p:nvSpPr>
        <p:spPr>
          <a:xfrm>
            <a:off x="395288" y="1700213"/>
            <a:ext cx="8353425" cy="4432300"/>
          </a:xfrm>
        </p:spPr>
        <p:txBody>
          <a:bodyPr/>
          <a:lstStyle/>
          <a:p>
            <a:pPr algn="just">
              <a:lnSpc>
                <a:spcPct val="90000"/>
              </a:lnSpc>
            </a:pPr>
            <a:r>
              <a:rPr lang="zh-CN" altLang="en-US" sz="2800"/>
              <a:t>在</a:t>
            </a:r>
            <a:r>
              <a:rPr lang="en-US" altLang="zh-CN" sz="2800">
                <a:latin typeface="宋体" charset="-122"/>
                <a:cs typeface="Times New Roman" pitchFamily="18" charset="0"/>
              </a:rPr>
              <a:t>C++</a:t>
            </a:r>
            <a:r>
              <a:rPr lang="zh-CN" altLang="en-US" sz="2800"/>
              <a:t>表达式的后面加上一个分号</a:t>
            </a:r>
            <a:r>
              <a:rPr lang="zh-CN" altLang="en-US" sz="2800">
                <a:latin typeface="Arial"/>
              </a:rPr>
              <a:t>“</a:t>
            </a:r>
            <a:r>
              <a:rPr lang="en-US" altLang="zh-CN" sz="2800">
                <a:latin typeface="宋体" charset="-122"/>
                <a:cs typeface="Times New Roman" pitchFamily="18" charset="0"/>
              </a:rPr>
              <a:t>;</a:t>
            </a:r>
            <a:r>
              <a:rPr lang="en-US" altLang="zh-CN" sz="2800">
                <a:latin typeface="Arial"/>
              </a:rPr>
              <a:t>”</a:t>
            </a:r>
            <a:r>
              <a:rPr lang="zh-CN" altLang="en-US" sz="2800"/>
              <a:t>就可以构成表达式语句，其格式为：</a:t>
            </a:r>
            <a:endParaRPr lang="zh-CN" altLang="en-US" sz="2800">
              <a:latin typeface="宋体" charset="-122"/>
              <a:cs typeface="Times New Roman" pitchFamily="18" charset="0"/>
            </a:endParaRPr>
          </a:p>
          <a:p>
            <a:pPr lvl="1">
              <a:lnSpc>
                <a:spcPct val="120000"/>
              </a:lnSpc>
              <a:buFontTx/>
              <a:buNone/>
            </a:pPr>
            <a:r>
              <a:rPr lang="en-US" altLang="zh-CN" sz="2400" b="1">
                <a:latin typeface="Courier New" pitchFamily="49" charset="0"/>
                <a:cs typeface="Courier New" pitchFamily="49" charset="0"/>
              </a:rPr>
              <a:t>&lt;</a:t>
            </a:r>
            <a:r>
              <a:rPr lang="zh-CN" altLang="en-US" sz="2400" b="1">
                <a:latin typeface="宋体" charset="-122"/>
              </a:rPr>
              <a:t>表达式</a:t>
            </a:r>
            <a:r>
              <a:rPr lang="en-US" altLang="zh-CN" sz="2400" b="1">
                <a:latin typeface="Courier New" pitchFamily="49" charset="0"/>
                <a:cs typeface="Courier New" pitchFamily="49" charset="0"/>
              </a:rPr>
              <a:t>&gt;;</a:t>
            </a:r>
          </a:p>
          <a:p>
            <a:pPr>
              <a:lnSpc>
                <a:spcPct val="90000"/>
              </a:lnSpc>
              <a:buFont typeface="Wingdings" pitchFamily="2" charset="2"/>
              <a:buNone/>
            </a:pPr>
            <a:r>
              <a:rPr lang="zh-CN" altLang="en-US" sz="2800" b="1">
                <a:latin typeface="Courier New" pitchFamily="49" charset="0"/>
              </a:rPr>
              <a:t>例如：</a:t>
            </a:r>
          </a:p>
          <a:p>
            <a:pPr lvl="1">
              <a:lnSpc>
                <a:spcPct val="90000"/>
              </a:lnSpc>
            </a:pPr>
            <a:r>
              <a:rPr lang="en-US" altLang="zh-CN" b="1"/>
              <a:t>a + b * c;</a:t>
            </a:r>
          </a:p>
          <a:p>
            <a:pPr lvl="1">
              <a:lnSpc>
                <a:spcPct val="90000"/>
              </a:lnSpc>
            </a:pPr>
            <a:r>
              <a:rPr lang="en-US" altLang="zh-CN" b="1"/>
              <a:t>a &gt; b ? a: b;</a:t>
            </a:r>
          </a:p>
          <a:p>
            <a:pPr lvl="1">
              <a:lnSpc>
                <a:spcPct val="90000"/>
              </a:lnSpc>
            </a:pPr>
            <a:r>
              <a:rPr lang="en-US" altLang="zh-CN" b="1"/>
              <a:t>a++;</a:t>
            </a:r>
          </a:p>
          <a:p>
            <a:pPr lvl="1">
              <a:lnSpc>
                <a:spcPct val="90000"/>
              </a:lnSpc>
            </a:pPr>
            <a:r>
              <a:rPr lang="en-US" altLang="zh-CN" b="1"/>
              <a:t>x = a | b &amp; c;</a:t>
            </a:r>
            <a:r>
              <a:rPr lang="en-US" altLang="zh-CN"/>
              <a:t> </a:t>
            </a:r>
          </a:p>
          <a:p>
            <a:pPr>
              <a:lnSpc>
                <a:spcPct val="90000"/>
              </a:lnSpc>
            </a:pPr>
            <a:r>
              <a:rPr lang="zh-CN" altLang="en-US" sz="2800"/>
              <a:t>连续的多个表达式语句按它们的书写次序依次执行。</a:t>
            </a:r>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zh-CN" altLang="en-US"/>
              <a:t>关于</a:t>
            </a:r>
            <a:r>
              <a:rPr lang="en-US" altLang="zh-CN"/>
              <a:t>goto</a:t>
            </a:r>
            <a:r>
              <a:rPr lang="zh-CN" altLang="en-US"/>
              <a:t>语句 </a:t>
            </a:r>
          </a:p>
        </p:txBody>
      </p:sp>
      <p:sp>
        <p:nvSpPr>
          <p:cNvPr id="143363" name="Rectangle 3"/>
          <p:cNvSpPr>
            <a:spLocks noGrp="1" noChangeArrowheads="1"/>
          </p:cNvSpPr>
          <p:nvPr>
            <p:ph idx="1"/>
          </p:nvPr>
        </p:nvSpPr>
        <p:spPr>
          <a:xfrm>
            <a:off x="457200" y="1600200"/>
            <a:ext cx="8229600" cy="4781550"/>
          </a:xfrm>
        </p:spPr>
        <p:txBody>
          <a:bodyPr/>
          <a:lstStyle/>
          <a:p>
            <a:r>
              <a:rPr lang="en-US" altLang="zh-CN" sz="2800"/>
              <a:t>goto</a:t>
            </a:r>
            <a:r>
              <a:rPr lang="zh-CN" altLang="en-US" sz="2800"/>
              <a:t>语句会使得程序的静态结构和动态结构不一致，导致程序难以理解、可靠性下降和不容易维护。有时会导致程序效率的下降。 </a:t>
            </a:r>
          </a:p>
          <a:p>
            <a:r>
              <a:rPr lang="zh-CN" altLang="en-US" sz="2800"/>
              <a:t>从结构化程序设计的角度讲， </a:t>
            </a:r>
            <a:r>
              <a:rPr lang="en-US" altLang="zh-CN" sz="2800"/>
              <a:t>goto</a:t>
            </a:r>
            <a:r>
              <a:rPr lang="zh-CN" altLang="en-US" sz="2800"/>
              <a:t>语句会破坏程序中的每一个结构所具有的单入口</a:t>
            </a:r>
            <a:r>
              <a:rPr lang="en-US" altLang="zh-CN" sz="2800"/>
              <a:t>/</a:t>
            </a:r>
            <a:r>
              <a:rPr lang="zh-CN" altLang="en-US" sz="2800"/>
              <a:t>单出口的性质。</a:t>
            </a:r>
          </a:p>
          <a:p>
            <a:r>
              <a:rPr lang="zh-CN" altLang="en-US" sz="2800"/>
              <a:t>实际上，</a:t>
            </a:r>
            <a:r>
              <a:rPr lang="en-US" altLang="zh-CN" sz="2800"/>
              <a:t>goto</a:t>
            </a:r>
            <a:r>
              <a:rPr lang="zh-CN" altLang="en-US" sz="2800"/>
              <a:t>语句的使用可以分成两类：</a:t>
            </a:r>
          </a:p>
          <a:p>
            <a:pPr lvl="1"/>
            <a:r>
              <a:rPr lang="zh-CN" altLang="en-US" sz="2400"/>
              <a:t>向下的转移（</a:t>
            </a:r>
            <a:r>
              <a:rPr lang="en-US" altLang="zh-CN" sz="2400"/>
              <a:t>forward</a:t>
            </a:r>
            <a:r>
              <a:rPr lang="zh-CN" altLang="en-US" sz="2400"/>
              <a:t>）（可用分支结构实现）</a:t>
            </a:r>
          </a:p>
          <a:p>
            <a:pPr lvl="1"/>
            <a:r>
              <a:rPr lang="zh-CN" altLang="en-US" sz="2400"/>
              <a:t>往回的转移（</a:t>
            </a:r>
            <a:r>
              <a:rPr lang="en-US" altLang="zh-CN" sz="2400"/>
              <a:t>backward</a:t>
            </a:r>
            <a:r>
              <a:rPr lang="zh-CN" altLang="en-US" sz="2400"/>
              <a:t>）（可用循环结构实现）</a:t>
            </a:r>
          </a:p>
          <a:p>
            <a:r>
              <a:rPr lang="zh-CN" altLang="en-US" sz="2800"/>
              <a:t>尽量不要使用</a:t>
            </a:r>
            <a:r>
              <a:rPr lang="en-US" altLang="zh-CN" sz="2800"/>
              <a:t>goto</a:t>
            </a:r>
            <a:r>
              <a:rPr lang="zh-CN" altLang="en-US" sz="2800"/>
              <a:t>语句。</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115888"/>
            <a:ext cx="8229600" cy="1139825"/>
          </a:xfrm>
        </p:spPr>
        <p:txBody>
          <a:bodyPr/>
          <a:lstStyle/>
          <a:p>
            <a:r>
              <a:rPr lang="zh-CN" altLang="en-US"/>
              <a:t>较常使用的表达式语句 </a:t>
            </a:r>
          </a:p>
        </p:txBody>
      </p:sp>
      <p:sp>
        <p:nvSpPr>
          <p:cNvPr id="91139" name="Rectangle 3"/>
          <p:cNvSpPr>
            <a:spLocks noGrp="1" noChangeArrowheads="1"/>
          </p:cNvSpPr>
          <p:nvPr>
            <p:ph idx="1"/>
          </p:nvPr>
        </p:nvSpPr>
        <p:spPr/>
        <p:txBody>
          <a:bodyPr/>
          <a:lstStyle/>
          <a:p>
            <a:pPr>
              <a:lnSpc>
                <a:spcPct val="90000"/>
              </a:lnSpc>
            </a:pPr>
            <a:r>
              <a:rPr lang="zh-CN" altLang="en-US" sz="2800"/>
              <a:t>赋值</a:t>
            </a:r>
          </a:p>
          <a:p>
            <a:pPr>
              <a:lnSpc>
                <a:spcPct val="90000"/>
              </a:lnSpc>
            </a:pPr>
            <a:r>
              <a:rPr lang="zh-CN" altLang="en-US" sz="2800"/>
              <a:t>自增</a:t>
            </a:r>
            <a:r>
              <a:rPr lang="en-US" altLang="zh-CN" sz="2800"/>
              <a:t>/</a:t>
            </a:r>
            <a:r>
              <a:rPr lang="zh-CN" altLang="en-US" sz="2800"/>
              <a:t>自减</a:t>
            </a:r>
          </a:p>
          <a:p>
            <a:pPr>
              <a:lnSpc>
                <a:spcPct val="90000"/>
              </a:lnSpc>
            </a:pPr>
            <a:r>
              <a:rPr lang="zh-CN" altLang="en-US" sz="2800"/>
              <a:t>无返回值的函数调用，等</a:t>
            </a:r>
          </a:p>
          <a:p>
            <a:pPr>
              <a:lnSpc>
                <a:spcPct val="90000"/>
              </a:lnSpc>
            </a:pPr>
            <a:r>
              <a:rPr lang="zh-CN" altLang="en-US" sz="2800"/>
              <a:t>输入</a:t>
            </a:r>
            <a:r>
              <a:rPr lang="en-US" altLang="zh-CN" sz="2800"/>
              <a:t>/</a:t>
            </a:r>
            <a:r>
              <a:rPr lang="zh-CN" altLang="en-US" sz="2800"/>
              <a:t>输出</a:t>
            </a:r>
          </a:p>
          <a:p>
            <a:pPr>
              <a:lnSpc>
                <a:spcPct val="90000"/>
              </a:lnSpc>
              <a:buFont typeface="Wingdings" pitchFamily="2" charset="2"/>
              <a:buNone/>
            </a:pPr>
            <a:r>
              <a:rPr lang="zh-CN" altLang="en-US" sz="2800"/>
              <a:t>例如</a:t>
            </a:r>
          </a:p>
          <a:p>
            <a:pPr lvl="1">
              <a:lnSpc>
                <a:spcPct val="90000"/>
              </a:lnSpc>
            </a:pPr>
            <a:r>
              <a:rPr lang="en-US" altLang="zh-CN" sz="2400"/>
              <a:t>x = a+b;  //</a:t>
            </a:r>
            <a:r>
              <a:rPr lang="zh-CN" altLang="en-US" sz="2400"/>
              <a:t>赋值</a:t>
            </a:r>
          </a:p>
          <a:p>
            <a:pPr lvl="1">
              <a:lnSpc>
                <a:spcPct val="90000"/>
              </a:lnSpc>
            </a:pPr>
            <a:r>
              <a:rPr lang="en-US" altLang="zh-CN" sz="2400"/>
              <a:t>x++;  //</a:t>
            </a:r>
            <a:r>
              <a:rPr lang="zh-CN" altLang="en-US" sz="2400"/>
              <a:t>自增</a:t>
            </a:r>
          </a:p>
          <a:p>
            <a:pPr lvl="1">
              <a:lnSpc>
                <a:spcPct val="90000"/>
              </a:lnSpc>
            </a:pPr>
            <a:r>
              <a:rPr lang="en-US" altLang="zh-CN" sz="2400"/>
              <a:t>f(a);  //</a:t>
            </a:r>
            <a:r>
              <a:rPr lang="zh-CN" altLang="en-US" sz="2400"/>
              <a:t>函数调用</a:t>
            </a:r>
          </a:p>
          <a:p>
            <a:pPr lvl="1">
              <a:lnSpc>
                <a:spcPct val="90000"/>
              </a:lnSpc>
            </a:pPr>
            <a:r>
              <a:rPr lang="en-US" altLang="zh-CN" sz="2400"/>
              <a:t>cin &gt;&gt; a;  //</a:t>
            </a:r>
            <a:r>
              <a:rPr lang="zh-CN" altLang="en-US" sz="2400"/>
              <a:t>输入</a:t>
            </a:r>
          </a:p>
          <a:p>
            <a:pPr lvl="1">
              <a:lnSpc>
                <a:spcPct val="90000"/>
              </a:lnSpc>
            </a:pPr>
            <a:r>
              <a:rPr lang="en-US" altLang="zh-CN" sz="2400"/>
              <a:t>cout &lt;&lt; b;  //</a:t>
            </a:r>
            <a:r>
              <a:rPr lang="zh-CN" altLang="en-US" sz="2400"/>
              <a:t>输出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27088" y="115888"/>
            <a:ext cx="7489825" cy="1139825"/>
          </a:xfrm>
        </p:spPr>
        <p:txBody>
          <a:bodyPr/>
          <a:lstStyle/>
          <a:p>
            <a:r>
              <a:rPr lang="zh-CN" altLang="en-US"/>
              <a:t>复合语句</a:t>
            </a:r>
          </a:p>
        </p:txBody>
      </p:sp>
      <p:sp>
        <p:nvSpPr>
          <p:cNvPr id="7171" name="Rectangle 3"/>
          <p:cNvSpPr>
            <a:spLocks noGrp="1" noChangeArrowheads="1"/>
          </p:cNvSpPr>
          <p:nvPr>
            <p:ph idx="1"/>
          </p:nvPr>
        </p:nvSpPr>
        <p:spPr>
          <a:xfrm>
            <a:off x="323850" y="1484313"/>
            <a:ext cx="8631238" cy="5113337"/>
          </a:xfrm>
        </p:spPr>
        <p:txBody>
          <a:bodyPr/>
          <a:lstStyle/>
          <a:p>
            <a:pPr marL="360363" indent="-360363" algn="just">
              <a:lnSpc>
                <a:spcPct val="90000"/>
              </a:lnSpc>
            </a:pPr>
            <a:r>
              <a:rPr lang="zh-CN" altLang="en-US"/>
              <a:t>复合语句是由一对花括号括起来的一条或多条语句，又称为块（</a:t>
            </a:r>
            <a:r>
              <a:rPr lang="en-US" altLang="zh-CN">
                <a:latin typeface="宋体" charset="-122"/>
                <a:cs typeface="Times New Roman" pitchFamily="18" charset="0"/>
              </a:rPr>
              <a:t>block</a:t>
            </a:r>
            <a:r>
              <a:rPr lang="zh-CN" altLang="en-US"/>
              <a:t>）。语法上，复合语句可看作是</a:t>
            </a:r>
            <a:r>
              <a:rPr lang="zh-CN" altLang="en-US">
                <a:solidFill>
                  <a:schemeClr val="folHlink"/>
                </a:solidFill>
              </a:rPr>
              <a:t>一个语句</a:t>
            </a:r>
            <a:r>
              <a:rPr lang="zh-CN" altLang="en-US"/>
              <a:t>。其格式为：</a:t>
            </a:r>
            <a:endParaRPr lang="zh-CN" altLang="en-US">
              <a:latin typeface="宋体" charset="-122"/>
              <a:cs typeface="Times New Roman" pitchFamily="18" charset="0"/>
            </a:endParaRPr>
          </a:p>
          <a:p>
            <a:pPr marL="360363" indent="-360363">
              <a:lnSpc>
                <a:spcPct val="90000"/>
              </a:lnSpc>
              <a:buFont typeface="Wingdings" pitchFamily="2" charset="2"/>
              <a:buNone/>
            </a:pPr>
            <a:r>
              <a:rPr lang="zh-CN" altLang="en-US" b="1">
                <a:latin typeface="Courier New" pitchFamily="49" charset="0"/>
                <a:cs typeface="Courier New" pitchFamily="49" charset="0"/>
              </a:rPr>
              <a:t>    </a:t>
            </a:r>
            <a:r>
              <a:rPr lang="en-US" altLang="zh-CN" b="1">
                <a:latin typeface="Courier New" pitchFamily="49" charset="0"/>
                <a:cs typeface="Courier New" pitchFamily="49" charset="0"/>
              </a:rPr>
              <a:t>{ &lt;</a:t>
            </a:r>
            <a:r>
              <a:rPr lang="zh-CN" altLang="en-US" b="1">
                <a:latin typeface="宋体" charset="-122"/>
              </a:rPr>
              <a:t>语句序列</a:t>
            </a:r>
            <a:r>
              <a:rPr lang="en-US" altLang="zh-CN" b="1">
                <a:latin typeface="Courier New" pitchFamily="49" charset="0"/>
                <a:cs typeface="Courier New" pitchFamily="49" charset="0"/>
              </a:rPr>
              <a:t>&gt; }</a:t>
            </a:r>
          </a:p>
          <a:p>
            <a:pPr marL="825500" lvl="1">
              <a:lnSpc>
                <a:spcPct val="90000"/>
              </a:lnSpc>
            </a:pPr>
            <a:r>
              <a:rPr lang="en-US" altLang="zh-CN"/>
              <a:t>&lt;</a:t>
            </a:r>
            <a:r>
              <a:rPr lang="zh-CN" altLang="en-US"/>
              <a:t>语句序列</a:t>
            </a:r>
            <a:r>
              <a:rPr lang="en-US" altLang="zh-CN"/>
              <a:t>&gt;</a:t>
            </a:r>
            <a:r>
              <a:rPr lang="zh-CN" altLang="en-US"/>
              <a:t>中的语句可以是</a:t>
            </a:r>
            <a:r>
              <a:rPr lang="zh-CN" altLang="en-US">
                <a:solidFill>
                  <a:schemeClr val="folHlink"/>
                </a:solidFill>
              </a:rPr>
              <a:t>任何</a:t>
            </a:r>
            <a:r>
              <a:rPr lang="zh-CN" altLang="en-US"/>
              <a:t>的</a:t>
            </a:r>
            <a:r>
              <a:rPr lang="en-US" altLang="zh-CN"/>
              <a:t>C++</a:t>
            </a:r>
            <a:r>
              <a:rPr lang="zh-CN" altLang="en-US"/>
              <a:t>语句，其中包括</a:t>
            </a:r>
            <a:r>
              <a:rPr lang="zh-CN" altLang="en-US">
                <a:solidFill>
                  <a:schemeClr val="folHlink"/>
                </a:solidFill>
              </a:rPr>
              <a:t>数据定义</a:t>
            </a:r>
            <a:r>
              <a:rPr lang="zh-CN" altLang="en-US"/>
              <a:t>和</a:t>
            </a:r>
            <a:r>
              <a:rPr lang="zh-CN" altLang="en-US">
                <a:solidFill>
                  <a:schemeClr val="folHlink"/>
                </a:solidFill>
              </a:rPr>
              <a:t>声明语句</a:t>
            </a:r>
            <a:r>
              <a:rPr lang="zh-CN" altLang="en-US"/>
              <a:t>。</a:t>
            </a:r>
          </a:p>
          <a:p>
            <a:pPr marL="360363" indent="-360363">
              <a:lnSpc>
                <a:spcPct val="90000"/>
              </a:lnSpc>
            </a:pPr>
            <a:r>
              <a:rPr lang="zh-CN" altLang="en-US"/>
              <a:t>复合语句中的语句序列一般按照书写次序执行。 </a:t>
            </a:r>
          </a:p>
          <a:p>
            <a:pPr marL="360363" indent="-360363">
              <a:lnSpc>
                <a:spcPct val="90000"/>
              </a:lnSpc>
            </a:pPr>
            <a:r>
              <a:rPr lang="zh-CN" altLang="en-US"/>
              <a:t>复合语句一般作为函数体和结构语句的成分语句。</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57150"/>
            <a:ext cx="8229600" cy="1139825"/>
          </a:xfrm>
        </p:spPr>
        <p:txBody>
          <a:bodyPr/>
          <a:lstStyle/>
          <a:p>
            <a:r>
              <a:rPr lang="zh-CN" altLang="en-US"/>
              <a:t>复合语句举例</a:t>
            </a:r>
          </a:p>
        </p:txBody>
      </p:sp>
      <p:sp>
        <p:nvSpPr>
          <p:cNvPr id="45059" name="Rectangle 3"/>
          <p:cNvSpPr>
            <a:spLocks noGrp="1" noChangeArrowheads="1"/>
          </p:cNvSpPr>
          <p:nvPr>
            <p:ph idx="1"/>
          </p:nvPr>
        </p:nvSpPr>
        <p:spPr/>
        <p:txBody>
          <a:bodyPr/>
          <a:lstStyle/>
          <a:p>
            <a:pPr>
              <a:lnSpc>
                <a:spcPct val="90000"/>
              </a:lnSpc>
              <a:buFont typeface="Wingdings" pitchFamily="2" charset="2"/>
              <a:buNone/>
            </a:pPr>
            <a:r>
              <a:rPr lang="en-US" altLang="zh-CN" sz="2800" b="1">
                <a:latin typeface="Courier New" pitchFamily="49" charset="0"/>
              </a:rPr>
              <a:t>{	int a,b</a:t>
            </a:r>
            <a:r>
              <a:rPr lang="en-GB" altLang="zh-CN" sz="2800" b="1">
                <a:latin typeface="Courier New" pitchFamily="49" charset="0"/>
              </a:rPr>
              <a:t>；</a:t>
            </a:r>
            <a:endParaRPr lang="zh-CN" altLang="en-US" sz="2800" b="1">
              <a:latin typeface="Courier New" pitchFamily="49" charset="0"/>
            </a:endParaRPr>
          </a:p>
          <a:p>
            <a:pPr>
              <a:lnSpc>
                <a:spcPct val="90000"/>
              </a:lnSpc>
              <a:buFont typeface="Wingdings" pitchFamily="2" charset="2"/>
              <a:buNone/>
            </a:pPr>
            <a:r>
              <a:rPr lang="zh-CN" altLang="en-US" sz="2800" b="1">
                <a:latin typeface="Courier New" pitchFamily="49" charset="0"/>
              </a:rPr>
              <a:t>	</a:t>
            </a:r>
            <a:r>
              <a:rPr lang="en-US" altLang="zh-CN" sz="2800" b="1">
                <a:latin typeface="Courier New" pitchFamily="49" charset="0"/>
              </a:rPr>
              <a:t>cin &gt;&gt; a &gt;&gt; b;</a:t>
            </a:r>
          </a:p>
          <a:p>
            <a:pPr>
              <a:lnSpc>
                <a:spcPct val="90000"/>
              </a:lnSpc>
              <a:buFont typeface="Wingdings" pitchFamily="2" charset="2"/>
              <a:buNone/>
            </a:pPr>
            <a:r>
              <a:rPr lang="en-US" altLang="zh-CN" sz="2800" b="1">
                <a:latin typeface="Courier New" pitchFamily="49" charset="0"/>
              </a:rPr>
              <a:t>	int max;</a:t>
            </a:r>
          </a:p>
          <a:p>
            <a:pPr>
              <a:lnSpc>
                <a:spcPct val="90000"/>
              </a:lnSpc>
              <a:buFont typeface="Wingdings" pitchFamily="2" charset="2"/>
              <a:buNone/>
            </a:pPr>
            <a:r>
              <a:rPr lang="en-US" altLang="zh-CN" sz="2800" b="1">
                <a:latin typeface="Courier New" pitchFamily="49" charset="0"/>
              </a:rPr>
              <a:t>	if (a &gt;= b)  //</a:t>
            </a:r>
            <a:r>
              <a:rPr lang="zh-CN" altLang="en-US" sz="2800" b="1">
                <a:latin typeface="Courier New" pitchFamily="49" charset="0"/>
              </a:rPr>
              <a:t>选择语句</a:t>
            </a:r>
          </a:p>
          <a:p>
            <a:pPr>
              <a:lnSpc>
                <a:spcPct val="90000"/>
              </a:lnSpc>
              <a:buFont typeface="Wingdings" pitchFamily="2" charset="2"/>
              <a:buNone/>
            </a:pPr>
            <a:r>
              <a:rPr lang="zh-CN" altLang="en-US" sz="2800" b="1">
                <a:latin typeface="Courier New" pitchFamily="49" charset="0"/>
              </a:rPr>
              <a:t>		</a:t>
            </a:r>
            <a:r>
              <a:rPr lang="en-US" altLang="zh-CN" sz="2800" b="1">
                <a:latin typeface="Courier New" pitchFamily="49" charset="0"/>
              </a:rPr>
              <a:t>max = a; </a:t>
            </a:r>
          </a:p>
          <a:p>
            <a:pPr>
              <a:lnSpc>
                <a:spcPct val="90000"/>
              </a:lnSpc>
              <a:buFont typeface="Wingdings" pitchFamily="2" charset="2"/>
              <a:buNone/>
            </a:pPr>
            <a:r>
              <a:rPr lang="en-US" altLang="zh-CN" sz="2800" b="1">
                <a:latin typeface="Courier New" pitchFamily="49" charset="0"/>
              </a:rPr>
              <a:t>	else </a:t>
            </a:r>
          </a:p>
          <a:p>
            <a:pPr>
              <a:lnSpc>
                <a:spcPct val="90000"/>
              </a:lnSpc>
              <a:buFont typeface="Wingdings" pitchFamily="2" charset="2"/>
              <a:buNone/>
            </a:pPr>
            <a:r>
              <a:rPr lang="en-US" altLang="zh-CN" sz="2800" b="1">
                <a:latin typeface="Courier New" pitchFamily="49" charset="0"/>
              </a:rPr>
              <a:t>		max = b;</a:t>
            </a:r>
          </a:p>
          <a:p>
            <a:pPr>
              <a:lnSpc>
                <a:spcPct val="90000"/>
              </a:lnSpc>
              <a:buFont typeface="Wingdings" pitchFamily="2" charset="2"/>
              <a:buNone/>
            </a:pPr>
            <a:r>
              <a:rPr lang="en-US" altLang="zh-CN" sz="2800" b="1">
                <a:latin typeface="Courier New" pitchFamily="49" charset="0"/>
              </a:rPr>
              <a:t>	cout &lt;&lt; max &lt;&lt; endl;</a:t>
            </a:r>
          </a:p>
          <a:p>
            <a:pPr>
              <a:lnSpc>
                <a:spcPct val="90000"/>
              </a:lnSpc>
              <a:buFont typeface="Wingdings" pitchFamily="2" charset="2"/>
              <a:buNone/>
            </a:pPr>
            <a:r>
              <a:rPr lang="en-US" altLang="zh-CN" sz="2800" b="1">
                <a:latin typeface="Courier New" pitchFamily="49" charset="0"/>
              </a:rPr>
              <a:t>}</a:t>
            </a:r>
            <a:endParaRPr lang="en-US" altLang="zh-CN" sz="2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6242</TotalTime>
  <Words>2505</Words>
  <Application>Microsoft Office PowerPoint</Application>
  <PresentationFormat>全屏显示(4:3)</PresentationFormat>
  <Paragraphs>603</Paragraphs>
  <Slides>60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60</vt:i4>
      </vt:variant>
    </vt:vector>
  </HeadingPairs>
  <TitlesOfParts>
    <vt:vector size="71" baseType="lpstr">
      <vt:lpstr>Times New Roman</vt:lpstr>
      <vt:lpstr>宋体</vt:lpstr>
      <vt:lpstr>Arial</vt:lpstr>
      <vt:lpstr>Verdana</vt:lpstr>
      <vt:lpstr>Wingdings</vt:lpstr>
      <vt:lpstr>Courier New</vt:lpstr>
      <vt:lpstr>Tahoma</vt:lpstr>
      <vt:lpstr>黑体</vt:lpstr>
      <vt:lpstr>Office 主题​​</vt:lpstr>
      <vt:lpstr>Microsoft 公式 3.0</vt:lpstr>
      <vt:lpstr>MathType 5.0 Equation</vt:lpstr>
      <vt:lpstr>第三章 程序的流程控制               —— 语句</vt:lpstr>
      <vt:lpstr>本章内容</vt:lpstr>
      <vt:lpstr>流程控制概述</vt:lpstr>
      <vt:lpstr>C++语句的分类</vt:lpstr>
      <vt:lpstr>顺序控制</vt:lpstr>
      <vt:lpstr> 表达式语句</vt:lpstr>
      <vt:lpstr>较常使用的表达式语句 </vt:lpstr>
      <vt:lpstr>复合语句</vt:lpstr>
      <vt:lpstr>复合语句举例</vt:lpstr>
      <vt:lpstr>空语句 </vt:lpstr>
      <vt:lpstr>PowerPoint 演示文稿</vt:lpstr>
      <vt:lpstr>选择控制</vt:lpstr>
      <vt:lpstr> if  语句</vt:lpstr>
      <vt:lpstr> if语句的含义</vt:lpstr>
      <vt:lpstr>例子：从键盘输入三个整数，计算其中的最大值并将其输出</vt:lpstr>
      <vt:lpstr>if语句的锯齿格式</vt:lpstr>
      <vt:lpstr>例子：从键盘输入一个三角形的三条边，判断其为何种三角形 </vt:lpstr>
      <vt:lpstr>避免不必要的测试</vt:lpstr>
      <vt:lpstr>if 语句的歧义问题</vt:lpstr>
      <vt:lpstr>下面程序的结果是什么？</vt:lpstr>
      <vt:lpstr>switch 语句</vt:lpstr>
      <vt:lpstr>switch语句的格式 </vt:lpstr>
      <vt:lpstr>例子、从键盘输入一个星期的某一天（0：星期天；1：星期一；...），然后输出其对应的英语单词</vt:lpstr>
      <vt:lpstr>switch语句中使用break语句</vt:lpstr>
      <vt:lpstr>PowerPoint 演示文稿</vt:lpstr>
      <vt:lpstr>循环控制 </vt:lpstr>
      <vt:lpstr>PowerPoint 演示文稿</vt:lpstr>
      <vt:lpstr>while 语句</vt:lpstr>
      <vt:lpstr>用while语句求n!</vt:lpstr>
      <vt:lpstr>do-while 语句</vt:lpstr>
      <vt:lpstr>用do-while语句求n!</vt:lpstr>
      <vt:lpstr>for 语句</vt:lpstr>
      <vt:lpstr>用for语句求n!</vt:lpstr>
      <vt:lpstr>循环的种类</vt:lpstr>
      <vt:lpstr>三种循环语句的使用原则 </vt:lpstr>
      <vt:lpstr>例 ：计算从键盘输入的一系列整数的和，要求首先输入整数的个数。（计数控制的循环） </vt:lpstr>
      <vt:lpstr>例：计算从键盘输入的一系列整数的和，要求输入以0结束。（事件控制的循环 ）</vt:lpstr>
      <vt:lpstr>例：从键盘接收字符，一直到输入了字符y(Y)或n(N)为止。 （事件控制的循环 ）</vt:lpstr>
      <vt:lpstr>例：求第n个费波那契(Fibonacci)数</vt:lpstr>
      <vt:lpstr>用牛顿迭代法求 </vt:lpstr>
      <vt:lpstr>PowerPoint 演示文稿</vt:lpstr>
      <vt:lpstr>循环优化问题</vt:lpstr>
      <vt:lpstr>例：编程求出小于n的所有素数（质数）</vt:lpstr>
      <vt:lpstr>PowerPoint 演示文稿</vt:lpstr>
      <vt:lpstr>PowerPoint 演示文稿</vt:lpstr>
      <vt:lpstr>无条件转移控制 </vt:lpstr>
      <vt:lpstr>goto语句</vt:lpstr>
      <vt:lpstr>用goto语句求n! </vt:lpstr>
      <vt:lpstr>PowerPoint 演示文稿</vt:lpstr>
      <vt:lpstr>PowerPoint 演示文稿</vt:lpstr>
      <vt:lpstr>break语句 </vt:lpstr>
      <vt:lpstr>用goto语句实现break语句的功能</vt:lpstr>
      <vt:lpstr>PowerPoint 演示文稿</vt:lpstr>
      <vt:lpstr>continue语句 </vt:lpstr>
      <vt:lpstr>用空语句和goto语句实现continue语句的功能 </vt:lpstr>
      <vt:lpstr>例：从键盘输入一些非零整数，然后输出其中所有正数的平方根。 </vt:lpstr>
      <vt:lpstr>程序设计风格 </vt:lpstr>
      <vt:lpstr>结构化程序设计 </vt:lpstr>
      <vt:lpstr>结构化程序设计（续） </vt:lpstr>
      <vt:lpstr>关于goto语句 </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程序的流程控制               —— 语句</dc:title>
  <dc:creator>Chen Jiajun</dc:creator>
  <cp:lastModifiedBy>Zhang Ying 张营</cp:lastModifiedBy>
  <cp:revision>145</cp:revision>
  <dcterms:created xsi:type="dcterms:W3CDTF">2004-12-03T07:33:53Z</dcterms:created>
  <dcterms:modified xsi:type="dcterms:W3CDTF">2014-02-28T03:40:14Z</dcterms:modified>
</cp:coreProperties>
</file>