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7" r:id="rId2"/>
    <p:sldId id="258" r:id="rId3"/>
    <p:sldId id="332" r:id="rId4"/>
    <p:sldId id="324" r:id="rId5"/>
    <p:sldId id="330" r:id="rId6"/>
    <p:sldId id="259" r:id="rId7"/>
    <p:sldId id="331" r:id="rId8"/>
    <p:sldId id="292" r:id="rId9"/>
    <p:sldId id="369" r:id="rId10"/>
    <p:sldId id="370" r:id="rId11"/>
    <p:sldId id="268" r:id="rId12"/>
    <p:sldId id="293" r:id="rId13"/>
    <p:sldId id="371" r:id="rId14"/>
    <p:sldId id="290" r:id="rId15"/>
    <p:sldId id="270" r:id="rId16"/>
    <p:sldId id="333" r:id="rId17"/>
    <p:sldId id="271" r:id="rId18"/>
    <p:sldId id="272" r:id="rId19"/>
    <p:sldId id="273" r:id="rId20"/>
    <p:sldId id="325" r:id="rId21"/>
    <p:sldId id="294" r:id="rId22"/>
    <p:sldId id="313" r:id="rId23"/>
    <p:sldId id="295" r:id="rId24"/>
    <p:sldId id="260" r:id="rId25"/>
    <p:sldId id="302" r:id="rId26"/>
    <p:sldId id="382" r:id="rId27"/>
    <p:sldId id="381" r:id="rId28"/>
    <p:sldId id="276" r:id="rId29"/>
    <p:sldId id="326" r:id="rId30"/>
    <p:sldId id="304" r:id="rId31"/>
    <p:sldId id="305" r:id="rId32"/>
    <p:sldId id="306" r:id="rId33"/>
    <p:sldId id="334" r:id="rId34"/>
    <p:sldId id="429" r:id="rId35"/>
    <p:sldId id="336" r:id="rId36"/>
    <p:sldId id="278" r:id="rId37"/>
    <p:sldId id="372" r:id="rId38"/>
    <p:sldId id="307" r:id="rId39"/>
    <p:sldId id="279" r:id="rId40"/>
    <p:sldId id="308" r:id="rId41"/>
    <p:sldId id="281" r:id="rId42"/>
    <p:sldId id="309" r:id="rId43"/>
    <p:sldId id="383" r:id="rId44"/>
    <p:sldId id="280" r:id="rId45"/>
    <p:sldId id="311" r:id="rId46"/>
    <p:sldId id="282" r:id="rId47"/>
    <p:sldId id="303" r:id="rId48"/>
    <p:sldId id="430" r:id="rId49"/>
    <p:sldId id="431" r:id="rId50"/>
    <p:sldId id="432" r:id="rId51"/>
    <p:sldId id="433" r:id="rId52"/>
    <p:sldId id="434" r:id="rId53"/>
    <p:sldId id="428" r:id="rId54"/>
    <p:sldId id="357" r:id="rId55"/>
    <p:sldId id="358" r:id="rId56"/>
    <p:sldId id="359" r:id="rId57"/>
    <p:sldId id="435" r:id="rId58"/>
    <p:sldId id="436" r:id="rId59"/>
    <p:sldId id="437" r:id="rId60"/>
    <p:sldId id="438" r:id="rId61"/>
    <p:sldId id="439" r:id="rId62"/>
    <p:sldId id="440" r:id="rId63"/>
    <p:sldId id="441" r:id="rId64"/>
    <p:sldId id="442" r:id="rId65"/>
    <p:sldId id="443" r:id="rId66"/>
    <p:sldId id="444" r:id="rId67"/>
    <p:sldId id="445" r:id="rId68"/>
    <p:sldId id="362" r:id="rId69"/>
    <p:sldId id="385" r:id="rId70"/>
    <p:sldId id="363" r:id="rId71"/>
    <p:sldId id="364" r:id="rId72"/>
    <p:sldId id="365" r:id="rId73"/>
    <p:sldId id="400" r:id="rId74"/>
    <p:sldId id="401" r:id="rId75"/>
    <p:sldId id="402" r:id="rId76"/>
    <p:sldId id="403"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366" r:id="rId96"/>
    <p:sldId id="386" r:id="rId97"/>
    <p:sldId id="353" r:id="rId98"/>
    <p:sldId id="354" r:id="rId99"/>
    <p:sldId id="355" r:id="rId100"/>
    <p:sldId id="356" r:id="rId101"/>
    <p:sldId id="367" r:id="rId102"/>
    <p:sldId id="368" r:id="rId103"/>
    <p:sldId id="345" r:id="rId104"/>
    <p:sldId id="346" r:id="rId105"/>
    <p:sldId id="347" r:id="rId106"/>
    <p:sldId id="348" r:id="rId107"/>
    <p:sldId id="349" r:id="rId108"/>
    <p:sldId id="350" r:id="rId109"/>
    <p:sldId id="373" r:id="rId110"/>
    <p:sldId id="327" r:id="rId111"/>
    <p:sldId id="387" r:id="rId112"/>
    <p:sldId id="323" r:id="rId113"/>
    <p:sldId id="388" r:id="rId114"/>
    <p:sldId id="389" r:id="rId115"/>
    <p:sldId id="265" r:id="rId116"/>
    <p:sldId id="320" r:id="rId117"/>
    <p:sldId id="374" r:id="rId118"/>
    <p:sldId id="375" r:id="rId119"/>
    <p:sldId id="288" r:id="rId120"/>
    <p:sldId id="289" r:id="rId121"/>
    <p:sldId id="337" r:id="rId122"/>
    <p:sldId id="321" r:id="rId123"/>
    <p:sldId id="322" r:id="rId124"/>
    <p:sldId id="335" r:id="rId125"/>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33"/>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99158" autoAdjust="0"/>
  </p:normalViewPr>
  <p:slideViewPr>
    <p:cSldViewPr>
      <p:cViewPr varScale="1">
        <p:scale>
          <a:sx n="83" d="100"/>
          <a:sy n="83" d="100"/>
        </p:scale>
        <p:origin x="-12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1CBF406-D9DA-494B-8EDA-E2701B302410}" type="slidenum">
              <a:rPr lang="en-US" altLang="zh-CN" smtClean="0"/>
              <a:pPr>
                <a:defRPr/>
              </a:pPr>
              <a:t>‹#›</a:t>
            </a:fld>
            <a:endParaRPr lang="en-US" altLang="zh-CN"/>
          </a:p>
        </p:txBody>
      </p:sp>
    </p:spTree>
    <p:extLst>
      <p:ext uri="{BB962C8B-B14F-4D97-AF65-F5344CB8AC3E}">
        <p14:creationId xmlns:p14="http://schemas.microsoft.com/office/powerpoint/2010/main" val="334553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8703F81-9663-4F0F-A688-11A976CCF49B}" type="slidenum">
              <a:rPr lang="en-US" altLang="zh-CN" smtClean="0"/>
              <a:pPr>
                <a:defRPr/>
              </a:pPr>
              <a:t>‹#›</a:t>
            </a:fld>
            <a:endParaRPr lang="en-US" altLang="zh-CN"/>
          </a:p>
        </p:txBody>
      </p:sp>
    </p:spTree>
    <p:extLst>
      <p:ext uri="{BB962C8B-B14F-4D97-AF65-F5344CB8AC3E}">
        <p14:creationId xmlns:p14="http://schemas.microsoft.com/office/powerpoint/2010/main" val="254668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18F0562-7DFA-4024-99EA-87FF1F22AF57}" type="slidenum">
              <a:rPr lang="en-US" altLang="zh-CN" smtClean="0"/>
              <a:pPr>
                <a:defRPr/>
              </a:pPr>
              <a:t>‹#›</a:t>
            </a:fld>
            <a:endParaRPr lang="en-US" altLang="zh-CN"/>
          </a:p>
        </p:txBody>
      </p:sp>
    </p:spTree>
    <p:extLst>
      <p:ext uri="{BB962C8B-B14F-4D97-AF65-F5344CB8AC3E}">
        <p14:creationId xmlns:p14="http://schemas.microsoft.com/office/powerpoint/2010/main" val="301051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165B305-0A29-4413-B5A0-681CDDFA0E3F}" type="slidenum">
              <a:rPr lang="en-US" altLang="zh-CN" smtClean="0"/>
              <a:pPr>
                <a:defRPr/>
              </a:pPr>
              <a:t>‹#›</a:t>
            </a:fld>
            <a:endParaRPr lang="en-US" altLang="zh-CN"/>
          </a:p>
        </p:txBody>
      </p:sp>
    </p:spTree>
    <p:extLst>
      <p:ext uri="{BB962C8B-B14F-4D97-AF65-F5344CB8AC3E}">
        <p14:creationId xmlns:p14="http://schemas.microsoft.com/office/powerpoint/2010/main" val="367612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080AE03-0E63-4E1F-905B-04C79555093B}" type="slidenum">
              <a:rPr lang="en-US" altLang="zh-CN" smtClean="0"/>
              <a:pPr>
                <a:defRPr/>
              </a:pPr>
              <a:t>‹#›</a:t>
            </a:fld>
            <a:endParaRPr lang="en-US" altLang="zh-CN"/>
          </a:p>
        </p:txBody>
      </p:sp>
    </p:spTree>
    <p:extLst>
      <p:ext uri="{BB962C8B-B14F-4D97-AF65-F5344CB8AC3E}">
        <p14:creationId xmlns:p14="http://schemas.microsoft.com/office/powerpoint/2010/main" val="40542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AFD0ED9-9C57-42B1-A041-F396A2D7C9C4}" type="slidenum">
              <a:rPr lang="en-US" altLang="zh-CN" smtClean="0"/>
              <a:pPr>
                <a:defRPr/>
              </a:pPr>
              <a:t>‹#›</a:t>
            </a:fld>
            <a:endParaRPr lang="en-US" altLang="zh-CN"/>
          </a:p>
        </p:txBody>
      </p:sp>
    </p:spTree>
    <p:extLst>
      <p:ext uri="{BB962C8B-B14F-4D97-AF65-F5344CB8AC3E}">
        <p14:creationId xmlns:p14="http://schemas.microsoft.com/office/powerpoint/2010/main" val="192631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42A5E773-7D1C-495C-B8B2-CC3FFCBA6067}" type="slidenum">
              <a:rPr lang="en-US" altLang="zh-CN" smtClean="0"/>
              <a:pPr>
                <a:defRPr/>
              </a:pPr>
              <a:t>‹#›</a:t>
            </a:fld>
            <a:endParaRPr lang="en-US" altLang="zh-CN"/>
          </a:p>
        </p:txBody>
      </p:sp>
    </p:spTree>
    <p:extLst>
      <p:ext uri="{BB962C8B-B14F-4D97-AF65-F5344CB8AC3E}">
        <p14:creationId xmlns:p14="http://schemas.microsoft.com/office/powerpoint/2010/main" val="370262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57EC41C6-E083-4F03-9AB7-C269010C3E85}" type="slidenum">
              <a:rPr lang="en-US" altLang="zh-CN" smtClean="0"/>
              <a:pPr>
                <a:defRPr/>
              </a:pPr>
              <a:t>‹#›</a:t>
            </a:fld>
            <a:endParaRPr lang="en-US" altLang="zh-CN"/>
          </a:p>
        </p:txBody>
      </p:sp>
    </p:spTree>
    <p:extLst>
      <p:ext uri="{BB962C8B-B14F-4D97-AF65-F5344CB8AC3E}">
        <p14:creationId xmlns:p14="http://schemas.microsoft.com/office/powerpoint/2010/main" val="210931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42F94D1A-7159-41F3-9B26-272428EAC4DA}" type="slidenum">
              <a:rPr lang="en-US" altLang="zh-CN" smtClean="0"/>
              <a:pPr>
                <a:defRPr/>
              </a:pPr>
              <a:t>‹#›</a:t>
            </a:fld>
            <a:endParaRPr lang="en-US" altLang="zh-CN"/>
          </a:p>
        </p:txBody>
      </p:sp>
    </p:spTree>
    <p:extLst>
      <p:ext uri="{BB962C8B-B14F-4D97-AF65-F5344CB8AC3E}">
        <p14:creationId xmlns:p14="http://schemas.microsoft.com/office/powerpoint/2010/main" val="240649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7ED90AC6-752D-477E-A50C-E2EB3503365E}" type="slidenum">
              <a:rPr lang="en-US" altLang="zh-CN" smtClean="0"/>
              <a:pPr>
                <a:defRPr/>
              </a:pPr>
              <a:t>‹#›</a:t>
            </a:fld>
            <a:endParaRPr lang="en-US" altLang="zh-CN"/>
          </a:p>
        </p:txBody>
      </p:sp>
    </p:spTree>
    <p:extLst>
      <p:ext uri="{BB962C8B-B14F-4D97-AF65-F5344CB8AC3E}">
        <p14:creationId xmlns:p14="http://schemas.microsoft.com/office/powerpoint/2010/main" val="104732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3DBB4E8-3350-420A-AFD5-1C65469166C8}" type="slidenum">
              <a:rPr lang="en-US" altLang="zh-CN" smtClean="0"/>
              <a:pPr>
                <a:defRPr/>
              </a:pPr>
              <a:t>‹#›</a:t>
            </a:fld>
            <a:endParaRPr lang="en-US" altLang="zh-CN"/>
          </a:p>
        </p:txBody>
      </p:sp>
    </p:spTree>
    <p:extLst>
      <p:ext uri="{BB962C8B-B14F-4D97-AF65-F5344CB8AC3E}">
        <p14:creationId xmlns:p14="http://schemas.microsoft.com/office/powerpoint/2010/main" val="19115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A0D37C4-CD61-434F-96BB-122D7DB2074B}" type="slidenum">
              <a:rPr lang="en-US" altLang="zh-CN" smtClean="0"/>
              <a:pPr>
                <a:defRPr/>
              </a:pPr>
              <a:t>‹#›</a:t>
            </a:fld>
            <a:endParaRPr lang="en-US" altLang="zh-CN"/>
          </a:p>
        </p:txBody>
      </p:sp>
    </p:spTree>
    <p:extLst>
      <p:ext uri="{BB962C8B-B14F-4D97-AF65-F5344CB8AC3E}">
        <p14:creationId xmlns:p14="http://schemas.microsoft.com/office/powerpoint/2010/main" val="279972931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normAutofit fontScale="90000"/>
          </a:bodyPr>
          <a:lstStyle/>
          <a:p>
            <a:pPr eaLnBrk="1" hangingPunct="1">
              <a:defRPr/>
            </a:pPr>
            <a:r>
              <a:rPr lang="zh-CN" altLang="en-US" sz="4800" smtClean="0"/>
              <a:t>第四章 过程（功能）抽象</a:t>
            </a:r>
            <a:br>
              <a:rPr lang="zh-CN" altLang="en-US" sz="4800" smtClean="0"/>
            </a:br>
            <a:r>
              <a:rPr lang="zh-CN" altLang="en-US" sz="4800" smtClean="0"/>
              <a:t>－－函数</a:t>
            </a:r>
          </a:p>
        </p:txBody>
      </p:sp>
      <p:sp>
        <p:nvSpPr>
          <p:cNvPr id="307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defRPr/>
            </a:pPr>
            <a:r>
              <a:rPr lang="zh-CN" altLang="en-US" smtClean="0"/>
              <a:t>函数</a:t>
            </a:r>
            <a:r>
              <a:rPr lang="en-US" altLang="zh-CN" smtClean="0"/>
              <a:t>main</a:t>
            </a:r>
          </a:p>
        </p:txBody>
      </p:sp>
      <p:sp>
        <p:nvSpPr>
          <p:cNvPr id="345091" name="Rectangle 3"/>
          <p:cNvSpPr>
            <a:spLocks noGrp="1" noChangeArrowheads="1"/>
          </p:cNvSpPr>
          <p:nvPr>
            <p:ph idx="1"/>
          </p:nvPr>
        </p:nvSpPr>
        <p:spPr/>
        <p:txBody>
          <a:bodyPr/>
          <a:lstStyle/>
          <a:p>
            <a:pPr eaLnBrk="1" hangingPunct="1">
              <a:lnSpc>
                <a:spcPct val="90000"/>
              </a:lnSpc>
              <a:defRPr/>
            </a:pPr>
            <a:r>
              <a:rPr lang="zh-CN" altLang="en-US" sz="2800" smtClean="0"/>
              <a:t>每个</a:t>
            </a:r>
            <a:r>
              <a:rPr lang="en-US" altLang="zh-CN" sz="2800" smtClean="0"/>
              <a:t>C++</a:t>
            </a:r>
            <a:r>
              <a:rPr lang="zh-CN" altLang="en-US" sz="2800" smtClean="0"/>
              <a:t>程序都要定义一个名字为</a:t>
            </a:r>
            <a:r>
              <a:rPr lang="en-US" altLang="zh-CN" sz="2800" smtClean="0"/>
              <a:t>main</a:t>
            </a:r>
            <a:r>
              <a:rPr lang="zh-CN" altLang="en-US" sz="2800" smtClean="0"/>
              <a:t>的函数，</a:t>
            </a:r>
            <a:r>
              <a:rPr lang="en-US" altLang="zh-CN" sz="2800" smtClean="0"/>
              <a:t>C++</a:t>
            </a:r>
            <a:r>
              <a:rPr lang="zh-CN" altLang="en-US" sz="2800" smtClean="0"/>
              <a:t>程序的执行是从</a:t>
            </a:r>
            <a:r>
              <a:rPr lang="en-US" altLang="zh-CN" sz="2800" smtClean="0"/>
              <a:t>main</a:t>
            </a:r>
            <a:r>
              <a:rPr lang="zh-CN" altLang="en-US" sz="2800" smtClean="0"/>
              <a:t>开始的。对于函数</a:t>
            </a:r>
            <a:r>
              <a:rPr lang="en-US" altLang="zh-CN" sz="2800" smtClean="0"/>
              <a:t>main</a:t>
            </a:r>
            <a:r>
              <a:rPr lang="zh-CN" altLang="en-US" sz="2800" smtClean="0"/>
              <a:t>，其返回值类型为</a:t>
            </a:r>
            <a:r>
              <a:rPr lang="en-US" altLang="zh-CN" sz="2800" smtClean="0"/>
              <a:t>int</a:t>
            </a:r>
            <a:r>
              <a:rPr lang="zh-CN" altLang="en-US" sz="2800" smtClean="0"/>
              <a:t>，例如：</a:t>
            </a:r>
          </a:p>
          <a:p>
            <a:pPr lvl="1" eaLnBrk="1" hangingPunct="1">
              <a:lnSpc>
                <a:spcPct val="90000"/>
              </a:lnSpc>
              <a:buFontTx/>
              <a:buNone/>
              <a:defRPr/>
            </a:pPr>
            <a:r>
              <a:rPr lang="en-US" altLang="zh-CN" sz="2400" smtClean="0"/>
              <a:t>int main()</a:t>
            </a:r>
          </a:p>
          <a:p>
            <a:pPr lvl="1" eaLnBrk="1" hangingPunct="1">
              <a:lnSpc>
                <a:spcPct val="90000"/>
              </a:lnSpc>
              <a:buFontTx/>
              <a:buNone/>
              <a:defRPr/>
            </a:pPr>
            <a:r>
              <a:rPr lang="en-US" altLang="zh-CN" sz="2400" smtClean="0"/>
              <a:t>{	......</a:t>
            </a:r>
          </a:p>
          <a:p>
            <a:pPr lvl="1" eaLnBrk="1" hangingPunct="1">
              <a:lnSpc>
                <a:spcPct val="90000"/>
              </a:lnSpc>
              <a:buFontTx/>
              <a:buNone/>
              <a:defRPr/>
            </a:pPr>
            <a:r>
              <a:rPr lang="en-US" altLang="zh-CN" sz="2400" smtClean="0"/>
              <a:t>	... return -1;</a:t>
            </a:r>
          </a:p>
          <a:p>
            <a:pPr lvl="1" eaLnBrk="1" hangingPunct="1">
              <a:lnSpc>
                <a:spcPct val="90000"/>
              </a:lnSpc>
              <a:buFontTx/>
              <a:buNone/>
              <a:defRPr/>
            </a:pPr>
            <a:r>
              <a:rPr lang="en-US" altLang="zh-CN" sz="2400" smtClean="0"/>
              <a:t>	......</a:t>
            </a:r>
          </a:p>
          <a:p>
            <a:pPr lvl="1" eaLnBrk="1" hangingPunct="1">
              <a:lnSpc>
                <a:spcPct val="90000"/>
              </a:lnSpc>
              <a:buFontTx/>
              <a:buNone/>
              <a:defRPr/>
            </a:pPr>
            <a:r>
              <a:rPr lang="en-US" altLang="zh-CN" sz="2400" smtClean="0"/>
              <a:t>	return 0;</a:t>
            </a:r>
          </a:p>
          <a:p>
            <a:pPr lvl="1" eaLnBrk="1" hangingPunct="1">
              <a:lnSpc>
                <a:spcPct val="90000"/>
              </a:lnSpc>
              <a:buFontTx/>
              <a:buNone/>
              <a:defRPr/>
            </a:pPr>
            <a:r>
              <a:rPr lang="en-US" altLang="zh-CN" sz="2400" smtClean="0"/>
              <a:t>}</a:t>
            </a:r>
          </a:p>
          <a:p>
            <a:pPr eaLnBrk="1" hangingPunct="1">
              <a:lnSpc>
                <a:spcPct val="90000"/>
              </a:lnSpc>
              <a:defRPr/>
            </a:pPr>
            <a:r>
              <a:rPr lang="zh-CN" altLang="en-US" sz="2800" smtClean="0"/>
              <a:t>一般情况下，返回</a:t>
            </a:r>
            <a:r>
              <a:rPr lang="en-US" altLang="zh-CN" sz="2800" smtClean="0"/>
              <a:t>0</a:t>
            </a:r>
            <a:r>
              <a:rPr lang="zh-CN" altLang="en-US" sz="2800" smtClean="0"/>
              <a:t>表示程序正常结束；返回负数（如－</a:t>
            </a:r>
            <a:r>
              <a:rPr lang="en-US" altLang="zh-CN" sz="2800" smtClean="0"/>
              <a:t>1</a:t>
            </a:r>
            <a:r>
              <a:rPr lang="zh-CN" altLang="en-US" sz="2800" smtClean="0"/>
              <a:t>）表示程序非正常结束。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152400"/>
            <a:ext cx="7772400" cy="685800"/>
          </a:xfrm>
        </p:spPr>
        <p:txBody>
          <a:bodyPr/>
          <a:lstStyle/>
          <a:p>
            <a:pPr eaLnBrk="1" hangingPunct="1">
              <a:defRPr/>
            </a:pPr>
            <a:r>
              <a:rPr lang="zh-CN" altLang="en-US" smtClean="0"/>
              <a:t>内联函数 </a:t>
            </a:r>
          </a:p>
        </p:txBody>
      </p:sp>
      <p:sp>
        <p:nvSpPr>
          <p:cNvPr id="328707" name="Rectangle 3"/>
          <p:cNvSpPr>
            <a:spLocks noGrp="1" noChangeArrowheads="1"/>
          </p:cNvSpPr>
          <p:nvPr>
            <p:ph idx="1"/>
          </p:nvPr>
        </p:nvSpPr>
        <p:spPr>
          <a:xfrm>
            <a:off x="323850" y="1066800"/>
            <a:ext cx="8496300" cy="5791200"/>
          </a:xfrm>
        </p:spPr>
        <p:txBody>
          <a:bodyPr/>
          <a:lstStyle/>
          <a:p>
            <a:pPr eaLnBrk="1" hangingPunct="1">
              <a:defRPr/>
            </a:pPr>
            <a:r>
              <a:rPr lang="zh-CN" altLang="en-US" sz="2800" smtClean="0"/>
              <a:t>内联函数是指在定义函数定义时，在函数返回类型之前加上一个关键词</a:t>
            </a:r>
            <a:r>
              <a:rPr lang="en-US" altLang="zh-CN" sz="2800" smtClean="0">
                <a:solidFill>
                  <a:schemeClr val="folHlink"/>
                </a:solidFill>
              </a:rPr>
              <a:t>inline</a:t>
            </a:r>
            <a:r>
              <a:rPr lang="zh-CN" altLang="en-US" sz="2800" smtClean="0"/>
              <a:t>，例如：</a:t>
            </a:r>
          </a:p>
          <a:p>
            <a:pPr lvl="1" eaLnBrk="1" hangingPunct="1">
              <a:buFontTx/>
              <a:buNone/>
              <a:defRPr/>
            </a:pPr>
            <a:r>
              <a:rPr lang="en-US" altLang="zh-CN" smtClean="0">
                <a:solidFill>
                  <a:schemeClr val="folHlink"/>
                </a:solidFill>
              </a:rPr>
              <a:t>inline</a:t>
            </a:r>
            <a:r>
              <a:rPr lang="en-US" altLang="zh-CN" smtClean="0"/>
              <a:t> int max(int a, int b)</a:t>
            </a:r>
          </a:p>
          <a:p>
            <a:pPr lvl="1" eaLnBrk="1" hangingPunct="1">
              <a:buFontTx/>
              <a:buNone/>
              <a:defRPr/>
            </a:pPr>
            <a:r>
              <a:rPr lang="en-US" altLang="zh-CN" smtClean="0"/>
              <a:t>{	return a&gt;b?a:b;</a:t>
            </a:r>
          </a:p>
          <a:p>
            <a:pPr lvl="1" eaLnBrk="1" hangingPunct="1">
              <a:buFontTx/>
              <a:buNone/>
              <a:defRPr/>
            </a:pPr>
            <a:r>
              <a:rPr lang="en-US" altLang="zh-CN" smtClean="0"/>
              <a:t>}</a:t>
            </a:r>
            <a:endParaRPr lang="en-US" altLang="zh-CN" sz="2400" smtClean="0"/>
          </a:p>
          <a:p>
            <a:pPr eaLnBrk="1" hangingPunct="1">
              <a:defRPr/>
            </a:pPr>
            <a:r>
              <a:rPr lang="zh-CN" altLang="en-US" sz="2800" smtClean="0"/>
              <a:t>内联函数的作用是</a:t>
            </a:r>
            <a:r>
              <a:rPr lang="zh-CN" altLang="en-US" sz="2800" smtClean="0">
                <a:solidFill>
                  <a:schemeClr val="folHlink"/>
                </a:solidFill>
              </a:rPr>
              <a:t>建议</a:t>
            </a:r>
            <a:r>
              <a:rPr lang="zh-CN" altLang="en-US" sz="2800" smtClean="0"/>
              <a:t>编译程序把该函数的函数体展开到调用点，以提高函数调用的效率。</a:t>
            </a:r>
          </a:p>
          <a:p>
            <a:pPr eaLnBrk="1" hangingPunct="1">
              <a:defRPr/>
            </a:pPr>
            <a:r>
              <a:rPr lang="zh-CN" altLang="en-US" sz="2800" smtClean="0"/>
              <a:t>内联函数形式上属于函数，它遵循函数的一些规定，如：参数传递、参数类型检查与转换。</a:t>
            </a:r>
          </a:p>
          <a:p>
            <a:pPr eaLnBrk="1" hangingPunct="1">
              <a:defRPr/>
            </a:pPr>
            <a:r>
              <a:rPr lang="zh-CN" altLang="en-US" sz="2800" smtClean="0"/>
              <a:t>使用内联函数时应注意以下几点： </a:t>
            </a:r>
          </a:p>
          <a:p>
            <a:pPr lvl="1" eaLnBrk="1" hangingPunct="1">
              <a:defRPr/>
            </a:pPr>
            <a:r>
              <a:rPr lang="zh-CN" altLang="en-US" sz="2400" smtClean="0"/>
              <a:t>编译程序对内联函数的限制。 </a:t>
            </a:r>
          </a:p>
          <a:p>
            <a:pPr lvl="1" eaLnBrk="1" hangingPunct="1">
              <a:defRPr/>
            </a:pPr>
            <a:r>
              <a:rPr lang="zh-CN" altLang="en-US" sz="2400" smtClean="0"/>
              <a:t>内联函数名具有文件作用域。</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914400"/>
          </a:xfrm>
        </p:spPr>
        <p:txBody>
          <a:bodyPr/>
          <a:lstStyle/>
          <a:p>
            <a:pPr eaLnBrk="1" hangingPunct="1">
              <a:defRPr/>
            </a:pPr>
            <a:r>
              <a:rPr lang="zh-CN" altLang="en-US" smtClean="0"/>
              <a:t>带缺省值的形式参数</a:t>
            </a:r>
          </a:p>
        </p:txBody>
      </p:sp>
      <p:sp>
        <p:nvSpPr>
          <p:cNvPr id="342019" name="Rectangle 3"/>
          <p:cNvSpPr>
            <a:spLocks noGrp="1" noChangeArrowheads="1"/>
          </p:cNvSpPr>
          <p:nvPr>
            <p:ph idx="1"/>
          </p:nvPr>
        </p:nvSpPr>
        <p:spPr>
          <a:xfrm>
            <a:off x="539750" y="1219200"/>
            <a:ext cx="8153400" cy="5257800"/>
          </a:xfrm>
        </p:spPr>
        <p:txBody>
          <a:bodyPr/>
          <a:lstStyle/>
          <a:p>
            <a:pPr marL="609600" indent="-609600" eaLnBrk="1" hangingPunct="1">
              <a:defRPr/>
            </a:pPr>
            <a:r>
              <a:rPr lang="zh-CN" altLang="en-US" smtClean="0"/>
              <a:t>在</a:t>
            </a:r>
            <a:r>
              <a:rPr lang="en-US" altLang="zh-CN" smtClean="0"/>
              <a:t>C++</a:t>
            </a:r>
            <a:r>
              <a:rPr lang="zh-CN" altLang="en-US" smtClean="0"/>
              <a:t>中允许在声明函数时，为函数的某些参数指定默认值。如果调用这些函数时没有提供相应的实参，则相应的形参采用指定的默认值。</a:t>
            </a:r>
          </a:p>
          <a:p>
            <a:pPr marL="609600" indent="-609600" eaLnBrk="1" hangingPunct="1">
              <a:defRPr/>
            </a:pPr>
            <a:r>
              <a:rPr lang="zh-CN" altLang="en-US" smtClean="0"/>
              <a:t>例如，对于下面的函数声明：</a:t>
            </a:r>
          </a:p>
          <a:p>
            <a:pPr marL="990600" lvl="1" indent="-533400" eaLnBrk="1" hangingPunct="1">
              <a:buFontTx/>
              <a:buNone/>
              <a:defRPr/>
            </a:pPr>
            <a:r>
              <a:rPr lang="en-US" altLang="zh-CN" smtClean="0"/>
              <a:t>void print(int value, int base=10); </a:t>
            </a:r>
          </a:p>
          <a:p>
            <a:pPr marL="609600" indent="-609600" eaLnBrk="1" hangingPunct="1">
              <a:buFont typeface="Wingdings" pitchFamily="2" charset="2"/>
              <a:buNone/>
              <a:defRPr/>
            </a:pPr>
            <a:r>
              <a:rPr lang="zh-CN" altLang="en-US" smtClean="0"/>
              <a:t>下面的调用：</a:t>
            </a:r>
          </a:p>
          <a:p>
            <a:pPr marL="990600" lvl="1" indent="-533400" eaLnBrk="1" hangingPunct="1">
              <a:buFontTx/>
              <a:buNone/>
              <a:defRPr/>
            </a:pPr>
            <a:r>
              <a:rPr lang="en-US" altLang="zh-CN" smtClean="0"/>
              <a:t>print(28); //28</a:t>
            </a:r>
            <a:r>
              <a:rPr lang="zh-CN" altLang="en-US" smtClean="0"/>
              <a:t>传给</a:t>
            </a:r>
            <a:r>
              <a:rPr lang="en-US" altLang="zh-CN" smtClean="0"/>
              <a:t>value</a:t>
            </a:r>
            <a:r>
              <a:rPr lang="zh-CN" altLang="en-US" smtClean="0"/>
              <a:t>；</a:t>
            </a:r>
            <a:r>
              <a:rPr lang="en-US" altLang="zh-CN" smtClean="0"/>
              <a:t>10</a:t>
            </a:r>
            <a:r>
              <a:rPr lang="zh-CN" altLang="en-US" smtClean="0"/>
              <a:t>传给</a:t>
            </a:r>
            <a:r>
              <a:rPr lang="en-US" altLang="zh-CN" smtClean="0"/>
              <a:t>base</a:t>
            </a:r>
          </a:p>
          <a:p>
            <a:pPr marL="990600" lvl="1" indent="-533400" eaLnBrk="1" hangingPunct="1">
              <a:buFontTx/>
              <a:buNone/>
              <a:defRPr/>
            </a:pPr>
            <a:r>
              <a:rPr lang="en-US" altLang="zh-CN" smtClean="0"/>
              <a:t>print(32,2); //28</a:t>
            </a:r>
            <a:r>
              <a:rPr lang="zh-CN" altLang="en-US" smtClean="0"/>
              <a:t>传给</a:t>
            </a:r>
            <a:r>
              <a:rPr lang="en-US" altLang="zh-CN" smtClean="0"/>
              <a:t>value</a:t>
            </a:r>
            <a:r>
              <a:rPr lang="zh-CN" altLang="en-US" smtClean="0"/>
              <a:t>；</a:t>
            </a:r>
            <a:r>
              <a:rPr lang="en-US" altLang="zh-CN" smtClean="0"/>
              <a:t>2</a:t>
            </a:r>
            <a:r>
              <a:rPr lang="zh-CN" altLang="en-US" smtClean="0"/>
              <a:t>传给</a:t>
            </a:r>
            <a:r>
              <a:rPr lang="en-US" altLang="zh-CN" smtClean="0"/>
              <a:t>base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endParaRPr lang="zh-CN" altLang="zh-CN" smtClean="0"/>
          </a:p>
        </p:txBody>
      </p:sp>
      <p:sp>
        <p:nvSpPr>
          <p:cNvPr id="343043" name="Rectangle 3"/>
          <p:cNvSpPr>
            <a:spLocks noGrp="1" noChangeArrowheads="1"/>
          </p:cNvSpPr>
          <p:nvPr>
            <p:ph idx="1"/>
          </p:nvPr>
        </p:nvSpPr>
        <p:spPr>
          <a:xfrm>
            <a:off x="457200" y="1600200"/>
            <a:ext cx="8229600" cy="4924425"/>
          </a:xfrm>
        </p:spPr>
        <p:txBody>
          <a:bodyPr/>
          <a:lstStyle/>
          <a:p>
            <a:pPr eaLnBrk="1" hangingPunct="1">
              <a:lnSpc>
                <a:spcPct val="90000"/>
              </a:lnSpc>
              <a:defRPr/>
            </a:pPr>
            <a:r>
              <a:rPr lang="zh-CN" altLang="en-US" smtClean="0"/>
              <a:t>在指定函数参数的默认值时，应注意下面几点：</a:t>
            </a:r>
          </a:p>
          <a:p>
            <a:pPr lvl="1" eaLnBrk="1" hangingPunct="1">
              <a:lnSpc>
                <a:spcPct val="90000"/>
              </a:lnSpc>
              <a:defRPr/>
            </a:pPr>
            <a:r>
              <a:rPr lang="zh-CN" altLang="en-US" smtClean="0"/>
              <a:t>有默认值的形参应处于形参表的右部。例如：</a:t>
            </a:r>
          </a:p>
          <a:p>
            <a:pPr lvl="2" eaLnBrk="1" hangingPunct="1">
              <a:lnSpc>
                <a:spcPct val="90000"/>
              </a:lnSpc>
              <a:defRPr/>
            </a:pPr>
            <a:r>
              <a:rPr lang="en-US" altLang="zh-CN" smtClean="0"/>
              <a:t>void f(int a, int b=1, int c=0); //OK</a:t>
            </a:r>
          </a:p>
          <a:p>
            <a:pPr lvl="2" eaLnBrk="1" hangingPunct="1">
              <a:lnSpc>
                <a:spcPct val="90000"/>
              </a:lnSpc>
              <a:defRPr/>
            </a:pPr>
            <a:r>
              <a:rPr lang="en-US" altLang="zh-CN" smtClean="0"/>
              <a:t>void f(int a, </a:t>
            </a:r>
            <a:r>
              <a:rPr lang="en-US" altLang="zh-CN" smtClean="0">
                <a:solidFill>
                  <a:schemeClr val="folHlink"/>
                </a:solidFill>
              </a:rPr>
              <a:t>int b=1</a:t>
            </a:r>
            <a:r>
              <a:rPr lang="en-US" altLang="zh-CN" smtClean="0"/>
              <a:t>, int c)</a:t>
            </a:r>
            <a:r>
              <a:rPr lang="en-GB" altLang="zh-CN" smtClean="0"/>
              <a:t>; //Error</a:t>
            </a:r>
            <a:r>
              <a:rPr lang="en-US" altLang="zh-CN" smtClean="0">
                <a:latin typeface="宋体" charset="-122"/>
                <a:cs typeface="Times New Roman" pitchFamily="18" charset="0"/>
              </a:rPr>
              <a:t> </a:t>
            </a:r>
          </a:p>
          <a:p>
            <a:pPr lvl="1" eaLnBrk="1" hangingPunct="1">
              <a:lnSpc>
                <a:spcPct val="90000"/>
              </a:lnSpc>
              <a:defRPr/>
            </a:pPr>
            <a:r>
              <a:rPr lang="zh-CN" altLang="en-US" smtClean="0"/>
              <a:t>对参数默认值的指定只在函数声明（包括定义性声明）处有意义。</a:t>
            </a:r>
          </a:p>
          <a:p>
            <a:pPr lvl="1" eaLnBrk="1" hangingPunct="1">
              <a:lnSpc>
                <a:spcPct val="90000"/>
              </a:lnSpc>
              <a:defRPr/>
            </a:pPr>
            <a:r>
              <a:rPr lang="zh-CN" altLang="en-US" smtClean="0"/>
              <a:t>在不同的源文件中，对同一个函数的声明可以对它的同一个参数指定不同的默认值；</a:t>
            </a:r>
          </a:p>
          <a:p>
            <a:pPr lvl="1" eaLnBrk="1" hangingPunct="1">
              <a:lnSpc>
                <a:spcPct val="90000"/>
              </a:lnSpc>
              <a:defRPr/>
            </a:pPr>
            <a:r>
              <a:rPr lang="zh-CN" altLang="en-US" smtClean="0"/>
              <a:t>在同一个源文件中，对同一个函数的声明只能对它的每一个参数指定一次默认值。 </a:t>
            </a:r>
            <a:r>
              <a:rPr lang="zh-CN" altLang="en-US" smtClean="0">
                <a:latin typeface="宋体" charset="-122"/>
                <a:cs typeface="Times New Roman" pitchFamily="18" charset="0"/>
              </a:rPr>
              <a:t> </a:t>
            </a:r>
            <a:endParaRPr lang="zh-CN" alt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8600"/>
            <a:ext cx="7772400" cy="685800"/>
          </a:xfrm>
        </p:spPr>
        <p:txBody>
          <a:bodyPr/>
          <a:lstStyle/>
          <a:p>
            <a:pPr eaLnBrk="1" hangingPunct="1">
              <a:defRPr/>
            </a:pPr>
            <a:r>
              <a:rPr lang="zh-CN" altLang="en-US" smtClean="0"/>
              <a:t>函数名重载</a:t>
            </a:r>
          </a:p>
        </p:txBody>
      </p:sp>
      <p:sp>
        <p:nvSpPr>
          <p:cNvPr id="314371" name="Rectangle 3"/>
          <p:cNvSpPr>
            <a:spLocks noGrp="1" noChangeArrowheads="1"/>
          </p:cNvSpPr>
          <p:nvPr>
            <p:ph idx="1"/>
          </p:nvPr>
        </p:nvSpPr>
        <p:spPr>
          <a:xfrm>
            <a:off x="304800" y="1219200"/>
            <a:ext cx="8588375" cy="5638800"/>
          </a:xfrm>
        </p:spPr>
        <p:txBody>
          <a:bodyPr/>
          <a:lstStyle/>
          <a:p>
            <a:pPr eaLnBrk="1" hangingPunct="1">
              <a:lnSpc>
                <a:spcPct val="90000"/>
              </a:lnSpc>
              <a:defRPr/>
            </a:pPr>
            <a:r>
              <a:rPr lang="zh-CN" altLang="en-US" sz="2800" smtClean="0"/>
              <a:t>对于一些功能相同、参数类型或个数不同的函数，有时给它们取相同的名字会带来使用上的方便。例如，把下面的函数：</a:t>
            </a:r>
          </a:p>
          <a:p>
            <a:pPr lvl="1" eaLnBrk="1" hangingPunct="1">
              <a:lnSpc>
                <a:spcPct val="90000"/>
              </a:lnSpc>
              <a:buFontTx/>
              <a:buNone/>
              <a:defRPr/>
            </a:pPr>
            <a:r>
              <a:rPr lang="en-US" altLang="zh-CN" sz="2400" smtClean="0"/>
              <a:t>void print_int(int i) { ...... }</a:t>
            </a:r>
          </a:p>
          <a:p>
            <a:pPr lvl="1" eaLnBrk="1" hangingPunct="1">
              <a:lnSpc>
                <a:spcPct val="90000"/>
              </a:lnSpc>
              <a:buFontTx/>
              <a:buNone/>
              <a:defRPr/>
            </a:pPr>
            <a:r>
              <a:rPr lang="en-US" altLang="zh-CN" sz="2400" smtClean="0"/>
              <a:t>void print_double(double d) { ...... }</a:t>
            </a:r>
          </a:p>
          <a:p>
            <a:pPr lvl="1" eaLnBrk="1" hangingPunct="1">
              <a:lnSpc>
                <a:spcPct val="90000"/>
              </a:lnSpc>
              <a:buFontTx/>
              <a:buNone/>
              <a:defRPr/>
            </a:pPr>
            <a:r>
              <a:rPr lang="en-US" altLang="zh-CN" sz="2400" smtClean="0"/>
              <a:t>void print_char(char c) { ...... }</a:t>
            </a:r>
          </a:p>
          <a:p>
            <a:pPr lvl="1" eaLnBrk="1" hangingPunct="1">
              <a:lnSpc>
                <a:spcPct val="90000"/>
              </a:lnSpc>
              <a:buFontTx/>
              <a:buNone/>
              <a:defRPr/>
            </a:pPr>
            <a:r>
              <a:rPr lang="en-US" altLang="zh-CN" sz="2400" smtClean="0"/>
              <a:t>void print_A(A a) { ...... } //A</a:t>
            </a:r>
            <a:r>
              <a:rPr lang="zh-CN" altLang="en-US" sz="2400" smtClean="0"/>
              <a:t>为自定义类型</a:t>
            </a:r>
          </a:p>
          <a:p>
            <a:pPr eaLnBrk="1" hangingPunct="1">
              <a:lnSpc>
                <a:spcPct val="90000"/>
              </a:lnSpc>
              <a:buFont typeface="Wingdings" pitchFamily="2" charset="2"/>
              <a:buNone/>
              <a:defRPr/>
            </a:pPr>
            <a:r>
              <a:rPr lang="zh-CN" altLang="en-US" sz="2800" smtClean="0"/>
              <a:t>定义为：</a:t>
            </a:r>
          </a:p>
          <a:p>
            <a:pPr lvl="1" eaLnBrk="1" hangingPunct="1">
              <a:lnSpc>
                <a:spcPct val="90000"/>
              </a:lnSpc>
              <a:buFontTx/>
              <a:buNone/>
              <a:defRPr/>
            </a:pPr>
            <a:r>
              <a:rPr lang="en-US" altLang="zh-CN" sz="2400" smtClean="0"/>
              <a:t>void print(int i) { ...... }</a:t>
            </a:r>
          </a:p>
          <a:p>
            <a:pPr lvl="1" eaLnBrk="1" hangingPunct="1">
              <a:lnSpc>
                <a:spcPct val="90000"/>
              </a:lnSpc>
              <a:buFontTx/>
              <a:buNone/>
              <a:defRPr/>
            </a:pPr>
            <a:r>
              <a:rPr lang="en-US" altLang="zh-CN" sz="2400" smtClean="0"/>
              <a:t>void print(double d) { ...... }</a:t>
            </a:r>
          </a:p>
          <a:p>
            <a:pPr lvl="1" eaLnBrk="1" hangingPunct="1">
              <a:lnSpc>
                <a:spcPct val="90000"/>
              </a:lnSpc>
              <a:buFontTx/>
              <a:buNone/>
              <a:defRPr/>
            </a:pPr>
            <a:r>
              <a:rPr lang="en-US" altLang="zh-CN" sz="2400" smtClean="0"/>
              <a:t>void print(char c) { ...... }</a:t>
            </a:r>
          </a:p>
          <a:p>
            <a:pPr lvl="1" eaLnBrk="1" hangingPunct="1">
              <a:lnSpc>
                <a:spcPct val="90000"/>
              </a:lnSpc>
              <a:buFontTx/>
              <a:buNone/>
              <a:defRPr/>
            </a:pPr>
            <a:r>
              <a:rPr lang="en-US" altLang="zh-CN" sz="2400" smtClean="0"/>
              <a:t>void print(A a) { ...... }</a:t>
            </a:r>
          </a:p>
          <a:p>
            <a:pPr eaLnBrk="1" hangingPunct="1">
              <a:lnSpc>
                <a:spcPct val="90000"/>
              </a:lnSpc>
              <a:defRPr/>
            </a:pPr>
            <a:r>
              <a:rPr lang="zh-CN" altLang="en-US" sz="2800" smtClean="0"/>
              <a:t>上述的函数定义形式称为</a:t>
            </a:r>
            <a:r>
              <a:rPr lang="zh-CN" altLang="en-US" sz="2800" smtClean="0">
                <a:solidFill>
                  <a:schemeClr val="folHlink"/>
                </a:solidFill>
              </a:rPr>
              <a:t>函数名重载</a:t>
            </a:r>
            <a:r>
              <a:rPr lang="zh-CN" altLang="en-US" sz="2800" smtClean="0"/>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defRPr/>
            </a:pPr>
            <a:r>
              <a:rPr lang="zh-CN" altLang="en-US" smtClean="0"/>
              <a:t>对重载函数调用的绑定</a:t>
            </a:r>
          </a:p>
        </p:txBody>
      </p:sp>
      <p:sp>
        <p:nvSpPr>
          <p:cNvPr id="315395" name="Rectangle 3"/>
          <p:cNvSpPr>
            <a:spLocks noGrp="1" noChangeArrowheads="1"/>
          </p:cNvSpPr>
          <p:nvPr>
            <p:ph idx="1"/>
          </p:nvPr>
        </p:nvSpPr>
        <p:spPr>
          <a:xfrm>
            <a:off x="206375" y="1600200"/>
            <a:ext cx="8686800" cy="4997450"/>
          </a:xfrm>
        </p:spPr>
        <p:txBody>
          <a:bodyPr/>
          <a:lstStyle/>
          <a:p>
            <a:pPr marL="357188" indent="-357188" eaLnBrk="1" hangingPunct="1">
              <a:lnSpc>
                <a:spcPct val="90000"/>
              </a:lnSpc>
              <a:defRPr/>
            </a:pPr>
            <a:r>
              <a:rPr lang="zh-CN" altLang="en-US" sz="2800" smtClean="0"/>
              <a:t>确定一个对重载函数的调用对应着哪一个重载函数定义的过程称为</a:t>
            </a:r>
            <a:r>
              <a:rPr lang="zh-CN" altLang="en-US" sz="2800" smtClean="0">
                <a:solidFill>
                  <a:schemeClr val="folHlink"/>
                </a:solidFill>
              </a:rPr>
              <a:t>绑定</a:t>
            </a:r>
            <a:r>
              <a:rPr lang="zh-CN" altLang="en-US" sz="2800" smtClean="0"/>
              <a:t>（</a:t>
            </a:r>
            <a:r>
              <a:rPr lang="en-US" altLang="zh-CN" sz="2800" smtClean="0"/>
              <a:t>binding</a:t>
            </a:r>
            <a:r>
              <a:rPr lang="zh-CN" altLang="en-US" sz="2800" smtClean="0"/>
              <a:t>，又称定联、联编、捆绑）。例如：</a:t>
            </a:r>
          </a:p>
          <a:p>
            <a:pPr marL="1071563" lvl="1" indent="-355600" eaLnBrk="1" hangingPunct="1">
              <a:lnSpc>
                <a:spcPct val="90000"/>
              </a:lnSpc>
              <a:defRPr/>
            </a:pPr>
            <a:r>
              <a:rPr lang="en-US" altLang="zh-CN" sz="2400" smtClean="0"/>
              <a:t>print(1.0)</a:t>
            </a:r>
            <a:r>
              <a:rPr lang="zh-CN" altLang="en-US" sz="2400" smtClean="0"/>
              <a:t>将调用</a:t>
            </a:r>
            <a:r>
              <a:rPr lang="en-US" altLang="zh-CN" sz="2400" smtClean="0"/>
              <a:t>void print(double d) { ...... }</a:t>
            </a:r>
          </a:p>
          <a:p>
            <a:pPr marL="357188" indent="-357188" eaLnBrk="1" hangingPunct="1">
              <a:lnSpc>
                <a:spcPct val="90000"/>
              </a:lnSpc>
              <a:defRPr/>
            </a:pPr>
            <a:r>
              <a:rPr lang="zh-CN" altLang="en-US" sz="2800" smtClean="0"/>
              <a:t>对重载函数调用的绑定在编译时刻由编译程序根据实参与形参的匹配情况来决定。从形参个数与实参个数相同的重载函数中按下面的规则选择一个：</a:t>
            </a:r>
          </a:p>
          <a:p>
            <a:pPr marL="1071563" lvl="1" indent="-355600" algn="just" eaLnBrk="1" hangingPunct="1">
              <a:lnSpc>
                <a:spcPct val="90000"/>
              </a:lnSpc>
              <a:buFont typeface="Wingdings" pitchFamily="2" charset="2"/>
              <a:buAutoNum type="arabicPeriod"/>
              <a:defRPr/>
            </a:pPr>
            <a:r>
              <a:rPr lang="zh-CN" altLang="en-US" sz="2400" smtClean="0"/>
              <a:t>精确匹配</a:t>
            </a:r>
          </a:p>
          <a:p>
            <a:pPr marL="1071563" lvl="1" indent="-355600" algn="just" eaLnBrk="1" hangingPunct="1">
              <a:lnSpc>
                <a:spcPct val="90000"/>
              </a:lnSpc>
              <a:buFont typeface="Wingdings" pitchFamily="2" charset="2"/>
              <a:buAutoNum type="arabicPeriod"/>
              <a:defRPr/>
            </a:pPr>
            <a:r>
              <a:rPr lang="zh-CN" altLang="en-US" sz="2400" smtClean="0"/>
              <a:t>提升匹配</a:t>
            </a:r>
          </a:p>
          <a:p>
            <a:pPr marL="1071563" lvl="1" indent="-355600" algn="just" eaLnBrk="1" hangingPunct="1">
              <a:lnSpc>
                <a:spcPct val="90000"/>
              </a:lnSpc>
              <a:buFont typeface="Wingdings" pitchFamily="2" charset="2"/>
              <a:buAutoNum type="arabicPeriod"/>
              <a:defRPr/>
            </a:pPr>
            <a:r>
              <a:rPr lang="zh-CN" altLang="en-US" sz="2400" smtClean="0"/>
              <a:t>标准转换匹配</a:t>
            </a:r>
          </a:p>
          <a:p>
            <a:pPr marL="1071563" lvl="1" indent="-355600" algn="just" eaLnBrk="1" hangingPunct="1">
              <a:lnSpc>
                <a:spcPct val="90000"/>
              </a:lnSpc>
              <a:buFont typeface="Wingdings" pitchFamily="2" charset="2"/>
              <a:buAutoNum type="arabicPeriod"/>
              <a:defRPr/>
            </a:pPr>
            <a:r>
              <a:rPr lang="zh-CN" altLang="en-US" sz="2400" smtClean="0"/>
              <a:t>自定义转换匹配</a:t>
            </a:r>
          </a:p>
          <a:p>
            <a:pPr marL="1071563" lvl="1" indent="-355600" algn="just" eaLnBrk="1" hangingPunct="1">
              <a:lnSpc>
                <a:spcPct val="90000"/>
              </a:lnSpc>
              <a:buFont typeface="Wingdings" pitchFamily="2" charset="2"/>
              <a:buAutoNum type="arabicPeriod"/>
              <a:defRPr/>
            </a:pPr>
            <a:r>
              <a:rPr lang="zh-CN" altLang="en-US" sz="2400" smtClean="0"/>
              <a:t>匹配失败</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精确匹配</a:t>
            </a:r>
          </a:p>
        </p:txBody>
      </p:sp>
      <p:sp>
        <p:nvSpPr>
          <p:cNvPr id="316419" name="Rectangle 3"/>
          <p:cNvSpPr>
            <a:spLocks noGrp="1" noChangeArrowheads="1"/>
          </p:cNvSpPr>
          <p:nvPr>
            <p:ph idx="1"/>
          </p:nvPr>
        </p:nvSpPr>
        <p:spPr>
          <a:xfrm>
            <a:off x="457200" y="1412875"/>
            <a:ext cx="8229600" cy="5257800"/>
          </a:xfrm>
        </p:spPr>
        <p:txBody>
          <a:bodyPr/>
          <a:lstStyle/>
          <a:p>
            <a:pPr eaLnBrk="1" hangingPunct="1">
              <a:lnSpc>
                <a:spcPct val="90000"/>
              </a:lnSpc>
              <a:defRPr/>
            </a:pPr>
            <a:r>
              <a:rPr lang="zh-CN" altLang="en-US" sz="2400" smtClean="0"/>
              <a:t>类型相同</a:t>
            </a:r>
          </a:p>
          <a:p>
            <a:pPr eaLnBrk="1" hangingPunct="1">
              <a:lnSpc>
                <a:spcPct val="90000"/>
              </a:lnSpc>
              <a:defRPr/>
            </a:pPr>
            <a:r>
              <a:rPr lang="zh-CN" altLang="en-US" sz="2400" smtClean="0"/>
              <a:t>对实参进行</a:t>
            </a:r>
            <a:r>
              <a:rPr lang="zh-CN" altLang="en-US" sz="2400" smtClean="0">
                <a:latin typeface="Arial"/>
              </a:rPr>
              <a:t>“</a:t>
            </a:r>
            <a:r>
              <a:rPr lang="zh-CN" altLang="en-US" sz="2400" smtClean="0"/>
              <a:t>微小</a:t>
            </a:r>
            <a:r>
              <a:rPr lang="zh-CN" altLang="en-US" sz="2400" smtClean="0">
                <a:latin typeface="Arial"/>
              </a:rPr>
              <a:t>”</a:t>
            </a:r>
            <a:r>
              <a:rPr lang="zh-CN" altLang="en-US" sz="2400" smtClean="0"/>
              <a:t>的类型转换：</a:t>
            </a:r>
          </a:p>
          <a:p>
            <a:pPr lvl="1" eaLnBrk="1" hangingPunct="1">
              <a:lnSpc>
                <a:spcPct val="90000"/>
              </a:lnSpc>
              <a:defRPr/>
            </a:pPr>
            <a:r>
              <a:rPr lang="zh-CN" altLang="en-US" sz="2000" smtClean="0"/>
              <a:t>数组变量名</a:t>
            </a:r>
            <a:r>
              <a:rPr lang="en-US" altLang="zh-CN" sz="2000" smtClean="0"/>
              <a:t>-&gt;</a:t>
            </a:r>
            <a:r>
              <a:rPr lang="zh-CN" altLang="en-US" sz="2000" smtClean="0"/>
              <a:t>数组首地址</a:t>
            </a:r>
          </a:p>
          <a:p>
            <a:pPr lvl="1" eaLnBrk="1" hangingPunct="1">
              <a:lnSpc>
                <a:spcPct val="90000"/>
              </a:lnSpc>
              <a:defRPr/>
            </a:pPr>
            <a:r>
              <a:rPr lang="zh-CN" altLang="en-US" sz="2000" smtClean="0"/>
              <a:t>函数名</a:t>
            </a:r>
            <a:r>
              <a:rPr lang="en-US" altLang="zh-CN" sz="2000" smtClean="0"/>
              <a:t>-&gt;</a:t>
            </a:r>
            <a:r>
              <a:rPr lang="zh-CN" altLang="en-US" sz="2000" smtClean="0"/>
              <a:t>函数首地址</a:t>
            </a:r>
          </a:p>
          <a:p>
            <a:pPr lvl="1" eaLnBrk="1" hangingPunct="1">
              <a:lnSpc>
                <a:spcPct val="90000"/>
              </a:lnSpc>
              <a:defRPr/>
            </a:pPr>
            <a:r>
              <a:rPr lang="zh-CN" altLang="en-US" sz="2000" smtClean="0"/>
              <a:t>等等</a:t>
            </a:r>
          </a:p>
          <a:p>
            <a:pPr eaLnBrk="1" hangingPunct="1">
              <a:lnSpc>
                <a:spcPct val="90000"/>
              </a:lnSpc>
              <a:defRPr/>
            </a:pPr>
            <a:r>
              <a:rPr lang="zh-CN" altLang="en-US" sz="2400" smtClean="0"/>
              <a:t>例如，对于下面的重载函数定义：</a:t>
            </a:r>
          </a:p>
          <a:p>
            <a:pPr eaLnBrk="1" hangingPunct="1">
              <a:lnSpc>
                <a:spcPct val="90000"/>
              </a:lnSpc>
              <a:buFont typeface="Wingdings" pitchFamily="2" charset="2"/>
              <a:buNone/>
              <a:defRPr/>
            </a:pPr>
            <a:r>
              <a:rPr lang="zh-CN" altLang="en-US" sz="2400" smtClean="0"/>
              <a:t>	</a:t>
            </a:r>
            <a:r>
              <a:rPr lang="en-US" altLang="zh-CN" sz="2400" smtClean="0"/>
              <a:t>void print(int);</a:t>
            </a:r>
          </a:p>
          <a:p>
            <a:pPr eaLnBrk="1" hangingPunct="1">
              <a:lnSpc>
                <a:spcPct val="90000"/>
              </a:lnSpc>
              <a:buFont typeface="Wingdings" pitchFamily="2" charset="2"/>
              <a:buNone/>
              <a:defRPr/>
            </a:pPr>
            <a:r>
              <a:rPr lang="en-US" altLang="zh-CN" sz="2400" smtClean="0"/>
              <a:t>	void print(double);</a:t>
            </a:r>
          </a:p>
          <a:p>
            <a:pPr eaLnBrk="1" hangingPunct="1">
              <a:lnSpc>
                <a:spcPct val="90000"/>
              </a:lnSpc>
              <a:buFont typeface="Wingdings" pitchFamily="2" charset="2"/>
              <a:buNone/>
              <a:defRPr/>
            </a:pPr>
            <a:r>
              <a:rPr lang="en-US" altLang="zh-CN" sz="2400" smtClean="0"/>
              <a:t>	void print(char);</a:t>
            </a:r>
          </a:p>
          <a:p>
            <a:pPr eaLnBrk="1" hangingPunct="1">
              <a:lnSpc>
                <a:spcPct val="90000"/>
              </a:lnSpc>
              <a:buFont typeface="Wingdings" pitchFamily="2" charset="2"/>
              <a:buNone/>
              <a:defRPr/>
            </a:pPr>
            <a:r>
              <a:rPr lang="zh-CN" altLang="en-US" sz="2400" smtClean="0"/>
              <a:t>下面的函数调用：</a:t>
            </a:r>
          </a:p>
          <a:p>
            <a:pPr eaLnBrk="1" hangingPunct="1">
              <a:lnSpc>
                <a:spcPct val="90000"/>
              </a:lnSpc>
              <a:buFont typeface="Wingdings" pitchFamily="2" charset="2"/>
              <a:buNone/>
              <a:defRPr/>
            </a:pPr>
            <a:r>
              <a:rPr lang="zh-CN" altLang="en-US" sz="2400" smtClean="0"/>
              <a:t>	</a:t>
            </a:r>
            <a:r>
              <a:rPr lang="en-US" altLang="zh-CN" sz="2400" smtClean="0"/>
              <a:t>print(1); </a:t>
            </a:r>
            <a:r>
              <a:rPr lang="zh-CN" altLang="en-US" sz="2400" smtClean="0"/>
              <a:t>绑定到函数：</a:t>
            </a:r>
            <a:r>
              <a:rPr lang="en-US" altLang="zh-CN" sz="2400" smtClean="0"/>
              <a:t>void print(int);</a:t>
            </a:r>
          </a:p>
          <a:p>
            <a:pPr eaLnBrk="1" hangingPunct="1">
              <a:lnSpc>
                <a:spcPct val="90000"/>
              </a:lnSpc>
              <a:buFont typeface="Wingdings" pitchFamily="2" charset="2"/>
              <a:buNone/>
              <a:defRPr/>
            </a:pPr>
            <a:r>
              <a:rPr lang="en-US" altLang="zh-CN" sz="2400" smtClean="0"/>
              <a:t>	print(1.0); </a:t>
            </a:r>
            <a:r>
              <a:rPr lang="zh-CN" altLang="en-US" sz="2400" smtClean="0"/>
              <a:t>绑定到函数：</a:t>
            </a:r>
            <a:r>
              <a:rPr lang="en-US" altLang="zh-CN" sz="2400" smtClean="0"/>
              <a:t>void print(double);</a:t>
            </a:r>
          </a:p>
          <a:p>
            <a:pPr eaLnBrk="1" hangingPunct="1">
              <a:lnSpc>
                <a:spcPct val="90000"/>
              </a:lnSpc>
              <a:buFont typeface="Wingdings" pitchFamily="2" charset="2"/>
              <a:buNone/>
              <a:defRPr/>
            </a:pPr>
            <a:r>
              <a:rPr lang="en-US" altLang="zh-CN" sz="2400" smtClean="0"/>
              <a:t>	print('a'); </a:t>
            </a:r>
            <a:r>
              <a:rPr lang="zh-CN" altLang="en-US" sz="2400" smtClean="0"/>
              <a:t>绑定到函数：</a:t>
            </a:r>
            <a:r>
              <a:rPr lang="en-US" altLang="zh-CN" sz="2400" smtClean="0"/>
              <a:t>void print(char);</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defRPr/>
            </a:pPr>
            <a:r>
              <a:rPr lang="zh-CN" altLang="en-US" smtClean="0"/>
              <a:t>提升匹配</a:t>
            </a:r>
          </a:p>
        </p:txBody>
      </p:sp>
      <p:sp>
        <p:nvSpPr>
          <p:cNvPr id="317443" name="Rectangle 3"/>
          <p:cNvSpPr>
            <a:spLocks noGrp="1" noChangeArrowheads="1"/>
          </p:cNvSpPr>
          <p:nvPr>
            <p:ph idx="1"/>
          </p:nvPr>
        </p:nvSpPr>
        <p:spPr>
          <a:xfrm>
            <a:off x="457200" y="1600200"/>
            <a:ext cx="8435975" cy="5257800"/>
          </a:xfrm>
        </p:spPr>
        <p:txBody>
          <a:bodyPr/>
          <a:lstStyle/>
          <a:p>
            <a:pPr marL="609600" indent="-609600" eaLnBrk="1" hangingPunct="1">
              <a:defRPr/>
            </a:pPr>
            <a:r>
              <a:rPr lang="zh-CN" altLang="en-GB" sz="2800" smtClean="0"/>
              <a:t>先对实参进行下面的类型提升，然后进行精确匹配：</a:t>
            </a:r>
          </a:p>
          <a:p>
            <a:pPr marL="990600" lvl="1" indent="-533400" eaLnBrk="1" hangingPunct="1">
              <a:defRPr/>
            </a:pPr>
            <a:r>
              <a:rPr lang="zh-CN" altLang="en-GB" sz="2400" smtClean="0"/>
              <a:t>按整型提升规则提升实参类型</a:t>
            </a:r>
            <a:endParaRPr lang="zh-CN" altLang="en-US" sz="2400" smtClean="0"/>
          </a:p>
          <a:p>
            <a:pPr marL="990600" lvl="1" indent="-533400" eaLnBrk="1" hangingPunct="1">
              <a:defRPr/>
            </a:pPr>
            <a:r>
              <a:rPr lang="zh-CN" altLang="en-GB" sz="2400" smtClean="0"/>
              <a:t>把</a:t>
            </a:r>
            <a:r>
              <a:rPr lang="en-GB" altLang="zh-CN" sz="2400" smtClean="0"/>
              <a:t>float</a:t>
            </a:r>
            <a:r>
              <a:rPr lang="zh-CN" altLang="en-GB" sz="2400" smtClean="0"/>
              <a:t>类型实参提升到</a:t>
            </a:r>
            <a:r>
              <a:rPr lang="en-GB" altLang="zh-CN" sz="2400" smtClean="0"/>
              <a:t>double</a:t>
            </a:r>
          </a:p>
          <a:p>
            <a:pPr marL="990600" lvl="1" indent="-533400" eaLnBrk="1" hangingPunct="1">
              <a:defRPr/>
            </a:pPr>
            <a:r>
              <a:rPr lang="zh-CN" altLang="en-GB" sz="2400" smtClean="0"/>
              <a:t>把</a:t>
            </a:r>
            <a:r>
              <a:rPr lang="en-GB" altLang="zh-CN" sz="2400" smtClean="0"/>
              <a:t>double</a:t>
            </a:r>
            <a:r>
              <a:rPr lang="zh-CN" altLang="en-GB" sz="2400" smtClean="0"/>
              <a:t>类型实参提升到</a:t>
            </a:r>
            <a:r>
              <a:rPr lang="en-GB" altLang="zh-CN" sz="2400" smtClean="0"/>
              <a:t>long double</a:t>
            </a:r>
            <a:endParaRPr lang="en-US" altLang="zh-CN" sz="2400" smtClean="0"/>
          </a:p>
          <a:p>
            <a:pPr marL="609600" indent="-609600" eaLnBrk="1" hangingPunct="1">
              <a:defRPr/>
            </a:pPr>
            <a:r>
              <a:rPr lang="zh-CN" altLang="en-US" sz="2800" smtClean="0"/>
              <a:t>例如，对于下述的重载函数：</a:t>
            </a:r>
          </a:p>
          <a:p>
            <a:pPr marL="990600" lvl="1" indent="-533400" eaLnBrk="1" hangingPunct="1">
              <a:buFontTx/>
              <a:buNone/>
              <a:defRPr/>
            </a:pPr>
            <a:r>
              <a:rPr lang="en-US" altLang="zh-CN" sz="2400" smtClean="0"/>
              <a:t>void print(int);</a:t>
            </a:r>
          </a:p>
          <a:p>
            <a:pPr marL="990600" lvl="1" indent="-533400" eaLnBrk="1" hangingPunct="1">
              <a:buFontTx/>
              <a:buNone/>
              <a:defRPr/>
            </a:pPr>
            <a:r>
              <a:rPr lang="en-US" altLang="zh-CN" sz="2400" smtClean="0"/>
              <a:t>void print(double);</a:t>
            </a:r>
          </a:p>
          <a:p>
            <a:pPr marL="990600" lvl="1" indent="-533400" eaLnBrk="1" hangingPunct="1">
              <a:defRPr/>
            </a:pPr>
            <a:r>
              <a:rPr lang="zh-CN" altLang="en-US" sz="2400" smtClean="0"/>
              <a:t>根据提升匹配，下面的函数调用：</a:t>
            </a:r>
          </a:p>
          <a:p>
            <a:pPr marL="990600" lvl="1" indent="-533400" eaLnBrk="1" hangingPunct="1">
              <a:buFontTx/>
              <a:buNone/>
              <a:defRPr/>
            </a:pPr>
            <a:r>
              <a:rPr lang="en-US" altLang="zh-CN" sz="2400" smtClean="0"/>
              <a:t>print('a'); </a:t>
            </a:r>
            <a:r>
              <a:rPr lang="zh-CN" altLang="en-US" sz="2400" smtClean="0"/>
              <a:t>绑定到函数：</a:t>
            </a:r>
            <a:r>
              <a:rPr lang="en-US" altLang="zh-CN" sz="2400" smtClean="0"/>
              <a:t>void print(int);</a:t>
            </a:r>
          </a:p>
          <a:p>
            <a:pPr marL="990600" lvl="1" indent="-533400" eaLnBrk="1" hangingPunct="1">
              <a:buFontTx/>
              <a:buNone/>
              <a:defRPr/>
            </a:pPr>
            <a:r>
              <a:rPr lang="en-US" altLang="zh-CN" sz="2400" smtClean="0"/>
              <a:t>print(1.0f); </a:t>
            </a:r>
            <a:r>
              <a:rPr lang="zh-CN" altLang="en-US" sz="2400" smtClean="0"/>
              <a:t>绑定到函数：</a:t>
            </a:r>
            <a:r>
              <a:rPr lang="en-US" altLang="zh-CN" sz="2400" smtClean="0"/>
              <a:t>void print(double);</a:t>
            </a:r>
            <a:r>
              <a:rPr lang="en-US" altLang="zh-CN" sz="1600" smtClean="0"/>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smtClean="0"/>
              <a:t>标准转换匹配</a:t>
            </a:r>
          </a:p>
        </p:txBody>
      </p:sp>
      <p:sp>
        <p:nvSpPr>
          <p:cNvPr id="318467" name="Rectangle 3"/>
          <p:cNvSpPr>
            <a:spLocks noGrp="1" noChangeArrowheads="1"/>
          </p:cNvSpPr>
          <p:nvPr>
            <p:ph idx="1"/>
          </p:nvPr>
        </p:nvSpPr>
        <p:spPr/>
        <p:txBody>
          <a:bodyPr/>
          <a:lstStyle/>
          <a:p>
            <a:pPr marL="609600" indent="-609600" eaLnBrk="1" hangingPunct="1">
              <a:defRPr/>
            </a:pPr>
            <a:r>
              <a:rPr lang="zh-CN" altLang="en-GB" smtClean="0"/>
              <a:t>任何算术类型可以互相转换</a:t>
            </a:r>
            <a:endParaRPr lang="zh-CN" altLang="en-US" smtClean="0"/>
          </a:p>
          <a:p>
            <a:pPr marL="609600" indent="-609600" eaLnBrk="1" hangingPunct="1">
              <a:defRPr/>
            </a:pPr>
            <a:r>
              <a:rPr lang="zh-CN" altLang="en-GB" smtClean="0"/>
              <a:t>枚举类型可以转换成任何算术类型</a:t>
            </a:r>
            <a:endParaRPr lang="zh-CN" altLang="en-US" smtClean="0"/>
          </a:p>
          <a:p>
            <a:pPr marL="609600" indent="-609600" eaLnBrk="1" hangingPunct="1">
              <a:defRPr/>
            </a:pPr>
            <a:r>
              <a:rPr lang="zh-CN" altLang="en-GB" smtClean="0"/>
              <a:t>零可以转换成任何算术类型或指针类型</a:t>
            </a:r>
            <a:endParaRPr lang="zh-CN" altLang="en-US" smtClean="0"/>
          </a:p>
          <a:p>
            <a:pPr marL="609600" indent="-609600" eaLnBrk="1" hangingPunct="1">
              <a:defRPr/>
            </a:pPr>
            <a:r>
              <a:rPr lang="zh-CN" altLang="en-GB" smtClean="0"/>
              <a:t>任何类型的指针可以转换成</a:t>
            </a:r>
            <a:r>
              <a:rPr lang="en-GB" altLang="zh-CN" smtClean="0"/>
              <a:t>void * </a:t>
            </a:r>
            <a:endParaRPr lang="en-US" altLang="zh-CN" smtClean="0"/>
          </a:p>
          <a:p>
            <a:pPr marL="609600" indent="-609600" eaLnBrk="1" hangingPunct="1">
              <a:defRPr/>
            </a:pPr>
            <a:r>
              <a:rPr lang="zh-CN" altLang="en-GB" smtClean="0"/>
              <a:t>派生类指针可以转换成基类指针</a:t>
            </a:r>
            <a:endParaRPr lang="zh-CN" altLang="en-US" smtClean="0"/>
          </a:p>
          <a:p>
            <a:pPr marL="609600" indent="-609600" eaLnBrk="1" hangingPunct="1">
              <a:defRPr/>
            </a:pPr>
            <a:r>
              <a:rPr lang="zh-CN" altLang="en-GB" smtClean="0">
                <a:solidFill>
                  <a:schemeClr val="folHlink"/>
                </a:solidFill>
              </a:rPr>
              <a:t>每个标准转换都是平等的。</a:t>
            </a:r>
            <a:r>
              <a:rPr lang="zh-CN" altLang="en-US" smtClean="0"/>
              <a: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zh-CN" smtClean="0"/>
          </a:p>
        </p:txBody>
      </p:sp>
      <p:sp>
        <p:nvSpPr>
          <p:cNvPr id="319491" name="Rectangle 3"/>
          <p:cNvSpPr>
            <a:spLocks noGrp="1" noChangeArrowheads="1"/>
          </p:cNvSpPr>
          <p:nvPr>
            <p:ph idx="1"/>
          </p:nvPr>
        </p:nvSpPr>
        <p:spPr/>
        <p:txBody>
          <a:bodyPr/>
          <a:lstStyle/>
          <a:p>
            <a:pPr eaLnBrk="1" hangingPunct="1">
              <a:defRPr/>
            </a:pPr>
            <a:r>
              <a:rPr lang="zh-CN" altLang="en-US" smtClean="0"/>
              <a:t>例如，对于下述的重载函数：</a:t>
            </a:r>
          </a:p>
          <a:p>
            <a:pPr lvl="1" eaLnBrk="1" hangingPunct="1">
              <a:buFontTx/>
              <a:buNone/>
              <a:defRPr/>
            </a:pPr>
            <a:r>
              <a:rPr lang="en-US" altLang="zh-CN" smtClean="0"/>
              <a:t>void print(char);</a:t>
            </a:r>
          </a:p>
          <a:p>
            <a:pPr lvl="1" eaLnBrk="1" hangingPunct="1">
              <a:buFontTx/>
              <a:buNone/>
              <a:defRPr/>
            </a:pPr>
            <a:r>
              <a:rPr lang="en-US" altLang="zh-CN" smtClean="0"/>
              <a:t>void print(char *);</a:t>
            </a:r>
          </a:p>
          <a:p>
            <a:pPr lvl="1" eaLnBrk="1" hangingPunct="1">
              <a:defRPr/>
            </a:pPr>
            <a:r>
              <a:rPr lang="zh-CN" altLang="en-US" smtClean="0"/>
              <a:t>根据标准转换匹配，下面的函数调用：</a:t>
            </a:r>
          </a:p>
          <a:p>
            <a:pPr lvl="1" eaLnBrk="1" hangingPunct="1">
              <a:buFontTx/>
              <a:buNone/>
              <a:defRPr/>
            </a:pPr>
            <a:r>
              <a:rPr lang="en-US" altLang="zh-CN" smtClean="0"/>
              <a:t>print(1); </a:t>
            </a:r>
            <a:r>
              <a:rPr lang="zh-CN" altLang="en-US" smtClean="0"/>
              <a:t>绑定到函数：</a:t>
            </a:r>
            <a:r>
              <a:rPr lang="en-US" altLang="zh-CN" smtClean="0"/>
              <a:t>void print(char);</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绑定失败</a:t>
            </a:r>
          </a:p>
        </p:txBody>
      </p:sp>
      <p:sp>
        <p:nvSpPr>
          <p:cNvPr id="350211" name="Rectangle 3"/>
          <p:cNvSpPr>
            <a:spLocks noGrp="1" noChangeArrowheads="1"/>
          </p:cNvSpPr>
          <p:nvPr>
            <p:ph idx="1"/>
          </p:nvPr>
        </p:nvSpPr>
        <p:spPr>
          <a:xfrm>
            <a:off x="250825" y="1341438"/>
            <a:ext cx="8686800" cy="5516562"/>
          </a:xfrm>
        </p:spPr>
        <p:txBody>
          <a:bodyPr/>
          <a:lstStyle/>
          <a:p>
            <a:pPr marL="533400" indent="-533400" eaLnBrk="1" hangingPunct="1">
              <a:lnSpc>
                <a:spcPct val="90000"/>
              </a:lnSpc>
              <a:defRPr/>
            </a:pPr>
            <a:r>
              <a:rPr lang="zh-CN" altLang="en-US" sz="2800" smtClean="0"/>
              <a:t>如果不存在匹配或存在多个匹配，则绑定失败</a:t>
            </a:r>
          </a:p>
          <a:p>
            <a:pPr marL="533400" indent="-533400" eaLnBrk="1" hangingPunct="1">
              <a:lnSpc>
                <a:spcPct val="90000"/>
              </a:lnSpc>
              <a:defRPr/>
            </a:pPr>
            <a:r>
              <a:rPr lang="zh-CN" altLang="en-US" sz="2800" smtClean="0"/>
              <a:t>例如，对于下述的重载函数：</a:t>
            </a:r>
          </a:p>
          <a:p>
            <a:pPr marL="914400" lvl="1" indent="-457200" eaLnBrk="1" hangingPunct="1">
              <a:lnSpc>
                <a:spcPct val="90000"/>
              </a:lnSpc>
              <a:buFontTx/>
              <a:buNone/>
              <a:defRPr/>
            </a:pPr>
            <a:r>
              <a:rPr lang="en-US" altLang="zh-CN" sz="2400" smtClean="0"/>
              <a:t>void print(char);</a:t>
            </a:r>
          </a:p>
          <a:p>
            <a:pPr marL="914400" lvl="1" indent="-457200" eaLnBrk="1" hangingPunct="1">
              <a:lnSpc>
                <a:spcPct val="90000"/>
              </a:lnSpc>
              <a:buFontTx/>
              <a:buNone/>
              <a:defRPr/>
            </a:pPr>
            <a:r>
              <a:rPr lang="en-US" altLang="zh-CN" sz="2400" smtClean="0"/>
              <a:t>void print(double);</a:t>
            </a:r>
          </a:p>
          <a:p>
            <a:pPr marL="914400" lvl="1" indent="-457200" eaLnBrk="1" hangingPunct="1">
              <a:lnSpc>
                <a:spcPct val="90000"/>
              </a:lnSpc>
              <a:defRPr/>
            </a:pPr>
            <a:r>
              <a:rPr lang="zh-CN" altLang="en-US" sz="2400" smtClean="0"/>
              <a:t>根据标准转换匹配，下面的函数调用将会绑定失败：</a:t>
            </a:r>
          </a:p>
          <a:p>
            <a:pPr marL="914400" lvl="1" indent="-457200" eaLnBrk="1" hangingPunct="1">
              <a:lnSpc>
                <a:spcPct val="90000"/>
              </a:lnSpc>
              <a:buFontTx/>
              <a:buNone/>
              <a:defRPr/>
            </a:pPr>
            <a:r>
              <a:rPr lang="en-US" altLang="zh-CN" sz="2400" smtClean="0"/>
              <a:t>print(</a:t>
            </a:r>
            <a:r>
              <a:rPr lang="en-US" altLang="zh-CN" sz="2400" smtClean="0">
                <a:solidFill>
                  <a:schemeClr val="folHlink"/>
                </a:solidFill>
              </a:rPr>
              <a:t>1</a:t>
            </a:r>
            <a:r>
              <a:rPr lang="en-US" altLang="zh-CN" sz="2400" smtClean="0"/>
              <a:t>); </a:t>
            </a:r>
          </a:p>
          <a:p>
            <a:pPr marL="914400" lvl="1" indent="-457200" eaLnBrk="1" hangingPunct="1">
              <a:lnSpc>
                <a:spcPct val="90000"/>
              </a:lnSpc>
              <a:defRPr/>
            </a:pPr>
            <a:r>
              <a:rPr lang="zh-CN" altLang="en-US" sz="2400" smtClean="0"/>
              <a:t>因为根据标准转换，</a:t>
            </a:r>
            <a:r>
              <a:rPr lang="en-US" altLang="zh-CN" sz="2400" smtClean="0"/>
              <a:t>1</a:t>
            </a:r>
            <a:r>
              <a:rPr lang="zh-CN" altLang="en-US" sz="2400" smtClean="0"/>
              <a:t>（属于</a:t>
            </a:r>
            <a:r>
              <a:rPr lang="en-US" altLang="zh-CN" sz="2400" smtClean="0"/>
              <a:t>int</a:t>
            </a:r>
            <a:r>
              <a:rPr lang="zh-CN" altLang="en-US" sz="2400" smtClean="0"/>
              <a:t>型）既可以转成</a:t>
            </a:r>
            <a:r>
              <a:rPr lang="en-US" altLang="zh-CN" sz="2400" smtClean="0"/>
              <a:t>char</a:t>
            </a:r>
            <a:r>
              <a:rPr lang="zh-CN" altLang="en-US" sz="2400" smtClean="0"/>
              <a:t>，又可以转成</a:t>
            </a:r>
            <a:r>
              <a:rPr lang="en-US" altLang="zh-CN" sz="2400" smtClean="0"/>
              <a:t>double </a:t>
            </a:r>
          </a:p>
          <a:p>
            <a:pPr marL="533400" indent="-533400" eaLnBrk="1" hangingPunct="1">
              <a:lnSpc>
                <a:spcPct val="90000"/>
              </a:lnSpc>
              <a:defRPr/>
            </a:pPr>
            <a:r>
              <a:rPr lang="zh-CN" altLang="en-US" sz="2800" smtClean="0"/>
              <a:t>解决办法是：</a:t>
            </a:r>
          </a:p>
          <a:p>
            <a:pPr marL="914400" lvl="1" indent="-457200" eaLnBrk="1" hangingPunct="1">
              <a:lnSpc>
                <a:spcPct val="90000"/>
              </a:lnSpc>
              <a:defRPr/>
            </a:pPr>
            <a:r>
              <a:rPr lang="zh-CN" altLang="en-US" sz="2400" smtClean="0"/>
              <a:t>对实参进行显式类型转换，如，</a:t>
            </a:r>
          </a:p>
          <a:p>
            <a:pPr marL="1295400" lvl="2" indent="-381000" eaLnBrk="1" hangingPunct="1">
              <a:lnSpc>
                <a:spcPct val="90000"/>
              </a:lnSpc>
              <a:defRPr/>
            </a:pPr>
            <a:r>
              <a:rPr lang="en-US" altLang="zh-CN" sz="2000" smtClean="0"/>
              <a:t>print ((char)1) </a:t>
            </a:r>
            <a:r>
              <a:rPr lang="zh-CN" altLang="en-US" sz="2000" smtClean="0"/>
              <a:t>或 </a:t>
            </a:r>
            <a:r>
              <a:rPr lang="en-US" altLang="zh-CN" sz="2000" smtClean="0"/>
              <a:t>print ((double)1)</a:t>
            </a:r>
          </a:p>
          <a:p>
            <a:pPr marL="914400" lvl="1" indent="-457200" eaLnBrk="1" hangingPunct="1">
              <a:lnSpc>
                <a:spcPct val="90000"/>
              </a:lnSpc>
              <a:defRPr/>
            </a:pPr>
            <a:r>
              <a:rPr lang="zh-CN" altLang="en-US" sz="2400" smtClean="0"/>
              <a:t>增加额外的重载，如，</a:t>
            </a:r>
          </a:p>
          <a:p>
            <a:pPr marL="1295400" lvl="2" indent="-381000" eaLnBrk="1" hangingPunct="1">
              <a:lnSpc>
                <a:spcPct val="90000"/>
              </a:lnSpc>
              <a:defRPr/>
            </a:pPr>
            <a:r>
              <a:rPr lang="zh-CN" altLang="en-US" sz="2000" smtClean="0"/>
              <a:t>增加一个重载函数定义： </a:t>
            </a:r>
            <a:r>
              <a:rPr lang="en-US" altLang="zh-CN" sz="2000" smtClean="0"/>
              <a:t>void print(int);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7772400" cy="533400"/>
          </a:xfrm>
        </p:spPr>
        <p:txBody>
          <a:bodyPr/>
          <a:lstStyle/>
          <a:p>
            <a:pPr eaLnBrk="1" hangingPunct="1">
              <a:defRPr/>
            </a:pPr>
            <a:r>
              <a:rPr lang="zh-CN" altLang="en-US" sz="4000" smtClean="0"/>
              <a:t>函数的调用</a:t>
            </a:r>
            <a:r>
              <a:rPr lang="zh-CN" altLang="en-US" smtClean="0"/>
              <a:t> </a:t>
            </a:r>
          </a:p>
        </p:txBody>
      </p:sp>
      <p:sp>
        <p:nvSpPr>
          <p:cNvPr id="15363" name="Rectangle 3"/>
          <p:cNvSpPr>
            <a:spLocks noGrp="1" noChangeArrowheads="1"/>
          </p:cNvSpPr>
          <p:nvPr>
            <p:ph idx="1"/>
          </p:nvPr>
        </p:nvSpPr>
        <p:spPr>
          <a:xfrm>
            <a:off x="250825" y="981075"/>
            <a:ext cx="8569325" cy="5876925"/>
          </a:xfrm>
        </p:spPr>
        <p:txBody>
          <a:bodyPr/>
          <a:lstStyle/>
          <a:p>
            <a:pPr marL="361950" indent="-361950" eaLnBrk="1" hangingPunct="1">
              <a:lnSpc>
                <a:spcPct val="90000"/>
              </a:lnSpc>
              <a:defRPr/>
            </a:pPr>
            <a:r>
              <a:rPr lang="zh-CN" altLang="en-US" sz="2800" smtClean="0"/>
              <a:t>对于定义的一个函数，必须要调用它，它的函数体才会执行。除了函数</a:t>
            </a:r>
            <a:r>
              <a:rPr lang="en-US" altLang="zh-CN" sz="2800" smtClean="0"/>
              <a:t>main</a:t>
            </a:r>
            <a:r>
              <a:rPr lang="zh-CN" altLang="en-US" sz="2800" smtClean="0"/>
              <a:t>外，程序中对其它函数的调用都是从</a:t>
            </a:r>
            <a:r>
              <a:rPr lang="en-US" altLang="zh-CN" sz="2800" smtClean="0"/>
              <a:t>main</a:t>
            </a:r>
            <a:r>
              <a:rPr lang="zh-CN" altLang="en-US" sz="2800" smtClean="0"/>
              <a:t>开始的。</a:t>
            </a:r>
            <a:r>
              <a:rPr lang="en-US" altLang="zh-CN" sz="2800" smtClean="0"/>
              <a:t>main</a:t>
            </a:r>
            <a:r>
              <a:rPr lang="zh-CN" altLang="en-US" sz="2800" smtClean="0"/>
              <a:t>一般是由操作系统来调用。</a:t>
            </a:r>
            <a:endParaRPr lang="zh-CN" altLang="en-US" sz="3600" smtClean="0"/>
          </a:p>
          <a:p>
            <a:pPr marL="361950" indent="-361950" eaLnBrk="1" hangingPunct="1">
              <a:lnSpc>
                <a:spcPct val="90000"/>
              </a:lnSpc>
              <a:defRPr/>
            </a:pPr>
            <a:r>
              <a:rPr lang="zh-CN" altLang="en-US" sz="2800" smtClean="0"/>
              <a:t>函数调用的格式如下：</a:t>
            </a:r>
          </a:p>
          <a:p>
            <a:pPr marL="906463" lvl="1" eaLnBrk="1" hangingPunct="1">
              <a:lnSpc>
                <a:spcPct val="120000"/>
              </a:lnSpc>
              <a:buFontTx/>
              <a:buNone/>
              <a:defRPr/>
            </a:pPr>
            <a:r>
              <a:rPr lang="en-US" altLang="zh-CN" sz="2400" b="1" smtClean="0"/>
              <a:t>&lt;</a:t>
            </a:r>
            <a:r>
              <a:rPr lang="zh-CN" altLang="en-US" sz="2400" b="1" smtClean="0"/>
              <a:t>函数名</a:t>
            </a:r>
            <a:r>
              <a:rPr lang="en-US" altLang="zh-CN" sz="2400" b="1" smtClean="0"/>
              <a:t>&gt;(&lt;</a:t>
            </a:r>
            <a:r>
              <a:rPr lang="zh-CN" altLang="en-US" sz="2400" b="1" smtClean="0"/>
              <a:t>实在参数表</a:t>
            </a:r>
            <a:r>
              <a:rPr lang="en-US" altLang="zh-CN" sz="2400" b="1" smtClean="0"/>
              <a:t>&gt;)</a:t>
            </a:r>
          </a:p>
          <a:p>
            <a:pPr marL="906463" lvl="1" eaLnBrk="1" hangingPunct="1">
              <a:lnSpc>
                <a:spcPct val="120000"/>
              </a:lnSpc>
              <a:defRPr/>
            </a:pPr>
            <a:r>
              <a:rPr lang="en-US" altLang="zh-CN" sz="2400" smtClean="0"/>
              <a:t>&lt;</a:t>
            </a:r>
            <a:r>
              <a:rPr lang="zh-CN" altLang="en-US" sz="2400" smtClean="0">
                <a:solidFill>
                  <a:schemeClr val="folHlink"/>
                </a:solidFill>
              </a:rPr>
              <a:t>函数名</a:t>
            </a:r>
            <a:r>
              <a:rPr lang="en-US" altLang="zh-CN" sz="2400" smtClean="0"/>
              <a:t>&gt;</a:t>
            </a:r>
            <a:r>
              <a:rPr lang="zh-CN" altLang="en-US" sz="2400" smtClean="0"/>
              <a:t>：某个已定义函数的名字；</a:t>
            </a:r>
          </a:p>
          <a:p>
            <a:pPr marL="906463" lvl="1" eaLnBrk="1" hangingPunct="1">
              <a:lnSpc>
                <a:spcPct val="120000"/>
              </a:lnSpc>
              <a:defRPr/>
            </a:pPr>
            <a:r>
              <a:rPr lang="en-US" altLang="zh-CN" sz="2400" smtClean="0"/>
              <a:t>&lt;</a:t>
            </a:r>
            <a:r>
              <a:rPr lang="zh-CN" altLang="en-US" sz="2400" smtClean="0">
                <a:solidFill>
                  <a:schemeClr val="folHlink"/>
                </a:solidFill>
              </a:rPr>
              <a:t>实在参数表</a:t>
            </a:r>
            <a:r>
              <a:rPr lang="en-US" altLang="zh-CN" sz="2400" smtClean="0"/>
              <a:t>&gt;</a:t>
            </a:r>
            <a:r>
              <a:rPr lang="zh-CN" altLang="en-US" sz="2400" smtClean="0"/>
              <a:t>：由零个、一个或多个表达式构成（用逗号分割）</a:t>
            </a:r>
          </a:p>
          <a:p>
            <a:pPr marL="906463" lvl="1" eaLnBrk="1" hangingPunct="1">
              <a:defRPr/>
            </a:pPr>
            <a:r>
              <a:rPr lang="zh-CN" altLang="en-US" sz="2400" smtClean="0"/>
              <a:t>实参的</a:t>
            </a:r>
            <a:r>
              <a:rPr lang="zh-CN" altLang="en-US" sz="2400" smtClean="0">
                <a:solidFill>
                  <a:schemeClr val="folHlink"/>
                </a:solidFill>
              </a:rPr>
              <a:t>个数</a:t>
            </a:r>
            <a:r>
              <a:rPr lang="zh-CN" altLang="en-US" sz="2400" smtClean="0"/>
              <a:t>和</a:t>
            </a:r>
            <a:r>
              <a:rPr lang="zh-CN" altLang="en-US" sz="2400" smtClean="0">
                <a:solidFill>
                  <a:schemeClr val="folHlink"/>
                </a:solidFill>
              </a:rPr>
              <a:t>类型</a:t>
            </a:r>
            <a:r>
              <a:rPr lang="zh-CN" altLang="en-US" sz="2400" smtClean="0"/>
              <a:t>应与相应函数的形参相同。类型如果不同，编译器会试图进行隐式转换，转换规则是把实参类型转换成形参类型 。</a:t>
            </a:r>
          </a:p>
          <a:p>
            <a:pPr marL="361950" indent="-361950" eaLnBrk="1" hangingPunct="1">
              <a:lnSpc>
                <a:spcPct val="90000"/>
              </a:lnSpc>
              <a:defRPr/>
            </a:pPr>
            <a:r>
              <a:rPr lang="zh-CN" altLang="en-US" sz="2800" smtClean="0"/>
              <a:t>注意：不能用</a:t>
            </a:r>
            <a:r>
              <a:rPr lang="en-US" altLang="zh-CN" sz="2800" smtClean="0"/>
              <a:t>goto</a:t>
            </a:r>
            <a:r>
              <a:rPr lang="zh-CN" altLang="en-US" sz="2800" smtClean="0"/>
              <a:t>语句从函数外转入函数体</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115888"/>
            <a:ext cx="8229600" cy="774700"/>
          </a:xfrm>
        </p:spPr>
        <p:txBody>
          <a:bodyPr/>
          <a:lstStyle/>
          <a:p>
            <a:pPr eaLnBrk="1" hangingPunct="1">
              <a:defRPr/>
            </a:pPr>
            <a:r>
              <a:rPr lang="en-US" altLang="zh-CN" smtClean="0"/>
              <a:t>C++</a:t>
            </a:r>
            <a:r>
              <a:rPr lang="zh-CN" altLang="en-US" smtClean="0"/>
              <a:t>标准库函数</a:t>
            </a:r>
          </a:p>
        </p:txBody>
      </p:sp>
      <p:sp>
        <p:nvSpPr>
          <p:cNvPr id="233475" name="Rectangle 3"/>
          <p:cNvSpPr>
            <a:spLocks noGrp="1" noChangeArrowheads="1"/>
          </p:cNvSpPr>
          <p:nvPr>
            <p:ph idx="1"/>
          </p:nvPr>
        </p:nvSpPr>
        <p:spPr>
          <a:xfrm>
            <a:off x="323850" y="1341438"/>
            <a:ext cx="8640763" cy="5111750"/>
          </a:xfrm>
        </p:spPr>
        <p:txBody>
          <a:bodyPr/>
          <a:lstStyle/>
          <a:p>
            <a:pPr eaLnBrk="1" hangingPunct="1">
              <a:lnSpc>
                <a:spcPct val="90000"/>
              </a:lnSpc>
              <a:defRPr/>
            </a:pPr>
            <a:r>
              <a:rPr lang="zh-CN" altLang="en-US" sz="2800" smtClean="0"/>
              <a:t>一个语言本身所提供的功能是有限的 </a:t>
            </a:r>
          </a:p>
          <a:p>
            <a:pPr lvl="1" eaLnBrk="1" hangingPunct="1">
              <a:lnSpc>
                <a:spcPct val="90000"/>
              </a:lnSpc>
              <a:defRPr/>
            </a:pPr>
            <a:r>
              <a:rPr lang="zh-CN" altLang="en-US" sz="2400" smtClean="0"/>
              <a:t>语言的设计者不可能预见程序设计所需要的所有功能 </a:t>
            </a:r>
          </a:p>
          <a:p>
            <a:pPr lvl="1" eaLnBrk="1" hangingPunct="1">
              <a:lnSpc>
                <a:spcPct val="90000"/>
              </a:lnSpc>
              <a:defRPr/>
            </a:pPr>
            <a:r>
              <a:rPr lang="zh-CN" altLang="en-US" sz="2400" smtClean="0"/>
              <a:t>语言本身提供太多的功能也会给语言的学习和实现（编译程序的设计）增加负担 </a:t>
            </a:r>
          </a:p>
          <a:p>
            <a:pPr lvl="1" eaLnBrk="1" hangingPunct="1">
              <a:lnSpc>
                <a:spcPct val="90000"/>
              </a:lnSpc>
              <a:defRPr/>
            </a:pPr>
            <a:r>
              <a:rPr lang="zh-CN" altLang="en-US" sz="2400" smtClean="0"/>
              <a:t>太多的功能给语言的扩充带来麻烦 </a:t>
            </a:r>
          </a:p>
          <a:p>
            <a:pPr eaLnBrk="1" hangingPunct="1">
              <a:lnSpc>
                <a:spcPct val="90000"/>
              </a:lnSpc>
              <a:defRPr/>
            </a:pPr>
            <a:r>
              <a:rPr lang="en-US" altLang="zh-CN" sz="2800" smtClean="0"/>
              <a:t>C++</a:t>
            </a:r>
            <a:r>
              <a:rPr lang="zh-CN" altLang="en-US" sz="2800" smtClean="0"/>
              <a:t>语言的每个实现往往会提供一个标准库，其中定义了一些语言本身没有提供的功能：</a:t>
            </a:r>
          </a:p>
          <a:p>
            <a:pPr lvl="1" eaLnBrk="1" hangingPunct="1">
              <a:defRPr/>
            </a:pPr>
            <a:r>
              <a:rPr lang="zh-CN" altLang="en-US" sz="2400" smtClean="0"/>
              <a:t>常用的数学函数</a:t>
            </a:r>
          </a:p>
          <a:p>
            <a:pPr lvl="1" eaLnBrk="1" hangingPunct="1">
              <a:defRPr/>
            </a:pPr>
            <a:r>
              <a:rPr lang="zh-CN" altLang="en-US" sz="2400" smtClean="0"/>
              <a:t>字符串处理函数以及</a:t>
            </a:r>
          </a:p>
          <a:p>
            <a:pPr lvl="1" eaLnBrk="1" hangingPunct="1">
              <a:defRPr/>
            </a:pPr>
            <a:r>
              <a:rPr lang="zh-CN" altLang="en-US" sz="2400" smtClean="0"/>
              <a:t>输入</a:t>
            </a:r>
            <a:r>
              <a:rPr lang="en-US" altLang="zh-CN" sz="2400" smtClean="0"/>
              <a:t>/</a:t>
            </a:r>
            <a:r>
              <a:rPr lang="zh-CN" altLang="en-US" sz="2400" smtClean="0"/>
              <a:t>输出，等等</a:t>
            </a:r>
          </a:p>
          <a:p>
            <a:pPr eaLnBrk="1" hangingPunct="1">
              <a:defRPr/>
            </a:pPr>
            <a:r>
              <a:rPr lang="zh-CN" altLang="en-US" sz="2800" smtClean="0"/>
              <a:t>标准库为</a:t>
            </a:r>
            <a:r>
              <a:rPr lang="zh-CN" altLang="en-US" sz="2800" smtClean="0">
                <a:latin typeface="Arial"/>
              </a:rPr>
              <a:t>“</a:t>
            </a:r>
            <a:r>
              <a:rPr lang="zh-CN" altLang="en-US" sz="2800" smtClean="0"/>
              <a:t>软件复用</a:t>
            </a:r>
            <a:r>
              <a:rPr lang="zh-CN" altLang="en-US" sz="2800" smtClean="0">
                <a:latin typeface="Arial"/>
              </a:rPr>
              <a:t>”</a:t>
            </a:r>
            <a:r>
              <a:rPr lang="zh-CN" altLang="en-US" sz="2800" smtClean="0"/>
              <a:t>提供支持。</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endParaRPr lang="zh-CN" altLang="zh-CN" smtClean="0"/>
          </a:p>
        </p:txBody>
      </p:sp>
      <p:sp>
        <p:nvSpPr>
          <p:cNvPr id="367619" name="Rectangle 3"/>
          <p:cNvSpPr>
            <a:spLocks noGrp="1" noChangeArrowheads="1"/>
          </p:cNvSpPr>
          <p:nvPr>
            <p:ph idx="1"/>
          </p:nvPr>
        </p:nvSpPr>
        <p:spPr/>
        <p:txBody>
          <a:bodyPr/>
          <a:lstStyle/>
          <a:p>
            <a:pPr eaLnBrk="1" hangingPunct="1">
              <a:lnSpc>
                <a:spcPct val="90000"/>
              </a:lnSpc>
              <a:defRPr/>
            </a:pPr>
            <a:r>
              <a:rPr lang="zh-CN" altLang="en-US" smtClean="0"/>
              <a:t>在</a:t>
            </a:r>
            <a:r>
              <a:rPr lang="en-US" altLang="zh-CN" smtClean="0"/>
              <a:t>C++</a:t>
            </a:r>
            <a:r>
              <a:rPr lang="zh-CN" altLang="en-US" smtClean="0"/>
              <a:t>标准库中，根据功能对定义的程序实体进行了分类，把每一类程序实体的声明分别放在一个头文件中。</a:t>
            </a:r>
          </a:p>
          <a:p>
            <a:pPr eaLnBrk="1" hangingPunct="1">
              <a:defRPr/>
            </a:pPr>
            <a:r>
              <a:rPr lang="zh-CN" altLang="en-US" smtClean="0"/>
              <a:t>在</a:t>
            </a:r>
            <a:r>
              <a:rPr lang="en-US" altLang="zh-CN" smtClean="0"/>
              <a:t>C++</a:t>
            </a:r>
            <a:r>
              <a:rPr lang="zh-CN" altLang="en-US" smtClean="0"/>
              <a:t>中，把从</a:t>
            </a:r>
            <a:r>
              <a:rPr lang="en-US" altLang="zh-CN" smtClean="0"/>
              <a:t>C</a:t>
            </a:r>
            <a:r>
              <a:rPr lang="zh-CN" altLang="en-US" smtClean="0"/>
              <a:t>语言保留下来的库函数，</a:t>
            </a:r>
          </a:p>
          <a:p>
            <a:pPr lvl="1" eaLnBrk="1" hangingPunct="1">
              <a:defRPr/>
            </a:pPr>
            <a:r>
              <a:rPr lang="zh-CN" altLang="en-US" smtClean="0"/>
              <a:t>重新定义在名空间</a:t>
            </a:r>
            <a:r>
              <a:rPr lang="en-US" altLang="zh-CN" smtClean="0"/>
              <a:t>std</a:t>
            </a:r>
            <a:r>
              <a:rPr lang="zh-CN" altLang="en-US" smtClean="0"/>
              <a:t>中；</a:t>
            </a:r>
          </a:p>
          <a:p>
            <a:pPr lvl="1" eaLnBrk="1" hangingPunct="1">
              <a:defRPr/>
            </a:pPr>
            <a:r>
              <a:rPr lang="zh-CN" altLang="en-US" smtClean="0"/>
              <a:t>对相应的头文件进了重新命名：*</a:t>
            </a:r>
            <a:r>
              <a:rPr lang="en-US" altLang="zh-CN" smtClean="0"/>
              <a:t>.h -&gt; c*</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68313" y="0"/>
            <a:ext cx="8229600" cy="725488"/>
          </a:xfrm>
        </p:spPr>
        <p:txBody>
          <a:bodyPr/>
          <a:lstStyle/>
          <a:p>
            <a:pPr eaLnBrk="1" hangingPunct="1">
              <a:defRPr/>
            </a:pPr>
            <a:r>
              <a:rPr lang="zh-CN" altLang="en-US" sz="4000" smtClean="0"/>
              <a:t>一些标准数学函数（</a:t>
            </a:r>
            <a:r>
              <a:rPr lang="en-US" altLang="zh-CN" sz="4000" smtClean="0"/>
              <a:t>cmath</a:t>
            </a:r>
            <a:r>
              <a:rPr lang="zh-CN" altLang="en-US" sz="4000" smtClean="0"/>
              <a:t>或</a:t>
            </a:r>
            <a:r>
              <a:rPr lang="en-US" altLang="zh-CN" sz="4000" smtClean="0"/>
              <a:t>math.h</a:t>
            </a:r>
            <a:r>
              <a:rPr lang="zh-CN" altLang="en-US" sz="4000" smtClean="0"/>
              <a:t>）</a:t>
            </a:r>
          </a:p>
        </p:txBody>
      </p:sp>
      <p:sp>
        <p:nvSpPr>
          <p:cNvPr id="228355" name="Rectangle 3"/>
          <p:cNvSpPr>
            <a:spLocks noGrp="1" noChangeArrowheads="1"/>
          </p:cNvSpPr>
          <p:nvPr>
            <p:ph idx="1"/>
          </p:nvPr>
        </p:nvSpPr>
        <p:spPr>
          <a:xfrm>
            <a:off x="0" y="981075"/>
            <a:ext cx="9144000" cy="5876925"/>
          </a:xfrm>
        </p:spPr>
        <p:txBody>
          <a:bodyPr/>
          <a:lstStyle/>
          <a:p>
            <a:pPr eaLnBrk="1" hangingPunct="1">
              <a:lnSpc>
                <a:spcPct val="80000"/>
              </a:lnSpc>
              <a:defRPr/>
            </a:pPr>
            <a:r>
              <a:rPr lang="en-US" altLang="zh-CN" sz="2200" smtClean="0"/>
              <a:t>double fabs( double </a:t>
            </a:r>
            <a:r>
              <a:rPr lang="en-US" altLang="zh-CN" sz="2200" i="1" smtClean="0"/>
              <a:t>x</a:t>
            </a:r>
            <a:r>
              <a:rPr lang="en-US" altLang="zh-CN" sz="2200" smtClean="0"/>
              <a:t> );  //double</a:t>
            </a:r>
            <a:r>
              <a:rPr lang="zh-CN" altLang="en-US" sz="2200" smtClean="0"/>
              <a:t>型的绝对值</a:t>
            </a:r>
          </a:p>
          <a:p>
            <a:pPr eaLnBrk="1" hangingPunct="1">
              <a:lnSpc>
                <a:spcPct val="80000"/>
              </a:lnSpc>
              <a:defRPr/>
            </a:pPr>
            <a:r>
              <a:rPr lang="en-US" altLang="zh-CN" sz="2200" smtClean="0"/>
              <a:t>double sin( double </a:t>
            </a:r>
            <a:r>
              <a:rPr lang="en-US" altLang="zh-CN" sz="2200" i="1" smtClean="0"/>
              <a:t>x</a:t>
            </a:r>
            <a:r>
              <a:rPr lang="en-US" altLang="zh-CN" sz="2200" smtClean="0"/>
              <a:t> );  //</a:t>
            </a:r>
            <a:r>
              <a:rPr lang="zh-CN" altLang="en-US" sz="2200" smtClean="0"/>
              <a:t>正弦函数</a:t>
            </a:r>
          </a:p>
          <a:p>
            <a:pPr eaLnBrk="1" hangingPunct="1">
              <a:lnSpc>
                <a:spcPct val="80000"/>
              </a:lnSpc>
              <a:defRPr/>
            </a:pPr>
            <a:r>
              <a:rPr lang="en-US" altLang="zh-CN" sz="2200" smtClean="0"/>
              <a:t>double cos( double </a:t>
            </a:r>
            <a:r>
              <a:rPr lang="en-US" altLang="zh-CN" sz="2200" i="1" smtClean="0"/>
              <a:t>x</a:t>
            </a:r>
            <a:r>
              <a:rPr lang="en-US" altLang="zh-CN" sz="2200" smtClean="0"/>
              <a:t> );  //</a:t>
            </a:r>
            <a:r>
              <a:rPr lang="zh-CN" altLang="en-US" sz="2200" smtClean="0"/>
              <a:t>余弦函数</a:t>
            </a:r>
          </a:p>
          <a:p>
            <a:pPr eaLnBrk="1" hangingPunct="1">
              <a:lnSpc>
                <a:spcPct val="80000"/>
              </a:lnSpc>
              <a:defRPr/>
            </a:pPr>
            <a:r>
              <a:rPr lang="en-US" altLang="zh-CN" sz="2200" smtClean="0"/>
              <a:t>double tan( double </a:t>
            </a:r>
            <a:r>
              <a:rPr lang="en-US" altLang="zh-CN" sz="2200" i="1" smtClean="0"/>
              <a:t>x</a:t>
            </a:r>
            <a:r>
              <a:rPr lang="en-US" altLang="zh-CN" sz="2200" smtClean="0"/>
              <a:t> );  //</a:t>
            </a:r>
            <a:r>
              <a:rPr lang="zh-CN" altLang="en-US" sz="2200" smtClean="0"/>
              <a:t>正切函数</a:t>
            </a:r>
          </a:p>
          <a:p>
            <a:pPr eaLnBrk="1" hangingPunct="1">
              <a:lnSpc>
                <a:spcPct val="80000"/>
              </a:lnSpc>
              <a:defRPr/>
            </a:pPr>
            <a:r>
              <a:rPr lang="en-US" altLang="zh-CN" sz="2200" smtClean="0"/>
              <a:t>double asin( double </a:t>
            </a:r>
            <a:r>
              <a:rPr lang="en-US" altLang="zh-CN" sz="2200" i="1" smtClean="0"/>
              <a:t>x</a:t>
            </a:r>
            <a:r>
              <a:rPr lang="en-US" altLang="zh-CN" sz="2200" smtClean="0"/>
              <a:t> );  //</a:t>
            </a:r>
            <a:r>
              <a:rPr lang="zh-CN" altLang="en-US" sz="2200" smtClean="0"/>
              <a:t>反正弦函数</a:t>
            </a:r>
          </a:p>
          <a:p>
            <a:pPr eaLnBrk="1" hangingPunct="1">
              <a:lnSpc>
                <a:spcPct val="80000"/>
              </a:lnSpc>
              <a:defRPr/>
            </a:pPr>
            <a:r>
              <a:rPr lang="en-US" altLang="zh-CN" sz="2200" smtClean="0"/>
              <a:t>double acos( double </a:t>
            </a:r>
            <a:r>
              <a:rPr lang="en-US" altLang="zh-CN" sz="2200" i="1" smtClean="0"/>
              <a:t>x</a:t>
            </a:r>
            <a:r>
              <a:rPr lang="en-US" altLang="zh-CN" sz="2200" smtClean="0"/>
              <a:t> );  //</a:t>
            </a:r>
            <a:r>
              <a:rPr lang="zh-CN" altLang="en-US" sz="2200" smtClean="0"/>
              <a:t>反余弦函数</a:t>
            </a:r>
          </a:p>
          <a:p>
            <a:pPr eaLnBrk="1" hangingPunct="1">
              <a:lnSpc>
                <a:spcPct val="80000"/>
              </a:lnSpc>
              <a:defRPr/>
            </a:pPr>
            <a:r>
              <a:rPr lang="en-US" altLang="zh-CN" sz="2200" smtClean="0"/>
              <a:t>double atan( double </a:t>
            </a:r>
            <a:r>
              <a:rPr lang="en-US" altLang="zh-CN" sz="2200" i="1" smtClean="0"/>
              <a:t>x</a:t>
            </a:r>
            <a:r>
              <a:rPr lang="en-US" altLang="zh-CN" sz="2200" smtClean="0"/>
              <a:t> );  //</a:t>
            </a:r>
            <a:r>
              <a:rPr lang="zh-CN" altLang="en-US" sz="2200" smtClean="0"/>
              <a:t>反正切函数</a:t>
            </a:r>
          </a:p>
          <a:p>
            <a:pPr eaLnBrk="1" hangingPunct="1">
              <a:lnSpc>
                <a:spcPct val="80000"/>
              </a:lnSpc>
              <a:defRPr/>
            </a:pPr>
            <a:r>
              <a:rPr lang="en-US" altLang="zh-CN" sz="2200" smtClean="0"/>
              <a:t>double ceil( double </a:t>
            </a:r>
            <a:r>
              <a:rPr lang="en-US" altLang="zh-CN" sz="2200" i="1" smtClean="0"/>
              <a:t>x</a:t>
            </a:r>
            <a:r>
              <a:rPr lang="en-US" altLang="zh-CN" sz="2200" smtClean="0"/>
              <a:t> );  //</a:t>
            </a:r>
            <a:r>
              <a:rPr lang="zh-CN" altLang="en-US" sz="2200" smtClean="0"/>
              <a:t>不小于</a:t>
            </a:r>
            <a:r>
              <a:rPr lang="en-US" altLang="zh-CN" sz="2200" smtClean="0"/>
              <a:t>x</a:t>
            </a:r>
            <a:r>
              <a:rPr lang="zh-CN" altLang="en-US" sz="2200" smtClean="0"/>
              <a:t>的最小整数（返回值为以</a:t>
            </a:r>
          </a:p>
          <a:p>
            <a:pPr eaLnBrk="1" hangingPunct="1">
              <a:lnSpc>
                <a:spcPct val="80000"/>
              </a:lnSpc>
              <a:buFont typeface="Wingdings" pitchFamily="2" charset="2"/>
              <a:buNone/>
              <a:defRPr/>
            </a:pPr>
            <a:r>
              <a:rPr lang="zh-CN" altLang="en-US" sz="2200" smtClean="0"/>
              <a:t>					 </a:t>
            </a:r>
            <a:r>
              <a:rPr lang="en-US" altLang="zh-CN" sz="2200" smtClean="0"/>
              <a:t>/ / double</a:t>
            </a:r>
            <a:r>
              <a:rPr lang="zh-CN" altLang="en-US" sz="2200" smtClean="0"/>
              <a:t>表示的整型数）</a:t>
            </a:r>
          </a:p>
          <a:p>
            <a:pPr eaLnBrk="1" hangingPunct="1">
              <a:lnSpc>
                <a:spcPct val="80000"/>
              </a:lnSpc>
              <a:defRPr/>
            </a:pPr>
            <a:r>
              <a:rPr lang="en-US" altLang="zh-CN" sz="2200" smtClean="0"/>
              <a:t>double floor( double </a:t>
            </a:r>
            <a:r>
              <a:rPr lang="en-US" altLang="zh-CN" sz="2200" i="1" smtClean="0"/>
              <a:t>x</a:t>
            </a:r>
            <a:r>
              <a:rPr lang="en-US" altLang="zh-CN" sz="2200" smtClean="0"/>
              <a:t> );  //</a:t>
            </a:r>
            <a:r>
              <a:rPr lang="zh-CN" altLang="en-US" sz="2200" smtClean="0"/>
              <a:t>不大于</a:t>
            </a:r>
            <a:r>
              <a:rPr lang="en-US" altLang="zh-CN" sz="2200" smtClean="0"/>
              <a:t>x</a:t>
            </a:r>
            <a:r>
              <a:rPr lang="zh-CN" altLang="en-US" sz="2200" smtClean="0"/>
              <a:t>的最大整数（返回值为以</a:t>
            </a:r>
          </a:p>
          <a:p>
            <a:pPr eaLnBrk="1" hangingPunct="1">
              <a:lnSpc>
                <a:spcPct val="80000"/>
              </a:lnSpc>
              <a:buFont typeface="Wingdings" pitchFamily="2" charset="2"/>
              <a:buNone/>
              <a:defRPr/>
            </a:pPr>
            <a:r>
              <a:rPr lang="zh-CN" altLang="en-US" sz="2200" smtClean="0"/>
              <a:t>					   </a:t>
            </a:r>
            <a:r>
              <a:rPr lang="en-US" altLang="zh-CN" sz="2200" smtClean="0"/>
              <a:t>// double</a:t>
            </a:r>
            <a:r>
              <a:rPr lang="zh-CN" altLang="en-US" sz="2200" smtClean="0"/>
              <a:t>表示的整型数）</a:t>
            </a:r>
          </a:p>
          <a:p>
            <a:pPr eaLnBrk="1" hangingPunct="1">
              <a:lnSpc>
                <a:spcPct val="80000"/>
              </a:lnSpc>
              <a:defRPr/>
            </a:pPr>
            <a:r>
              <a:rPr lang="en-US" altLang="zh-CN" sz="2200" smtClean="0"/>
              <a:t>double log( double </a:t>
            </a:r>
            <a:r>
              <a:rPr lang="en-US" altLang="zh-CN" sz="2200" i="1" smtClean="0"/>
              <a:t>x</a:t>
            </a:r>
            <a:r>
              <a:rPr lang="en-US" altLang="zh-CN" sz="2200" smtClean="0"/>
              <a:t> );  //</a:t>
            </a:r>
            <a:r>
              <a:rPr lang="zh-CN" altLang="en-US" sz="2200" smtClean="0"/>
              <a:t>自然对数</a:t>
            </a:r>
          </a:p>
          <a:p>
            <a:pPr eaLnBrk="1" hangingPunct="1">
              <a:lnSpc>
                <a:spcPct val="80000"/>
              </a:lnSpc>
              <a:defRPr/>
            </a:pPr>
            <a:r>
              <a:rPr lang="en-US" altLang="zh-CN" sz="2200" smtClean="0"/>
              <a:t>double log10( double </a:t>
            </a:r>
            <a:r>
              <a:rPr lang="en-US" altLang="zh-CN" sz="2200" i="1" smtClean="0"/>
              <a:t>x</a:t>
            </a:r>
            <a:r>
              <a:rPr lang="en-US" altLang="zh-CN" sz="2200" smtClean="0"/>
              <a:t> );  //</a:t>
            </a:r>
            <a:r>
              <a:rPr lang="zh-CN" altLang="en-US" sz="2200" smtClean="0"/>
              <a:t>以</a:t>
            </a:r>
            <a:r>
              <a:rPr lang="en-US" altLang="zh-CN" sz="2200" smtClean="0"/>
              <a:t>10</a:t>
            </a:r>
            <a:r>
              <a:rPr lang="zh-CN" altLang="en-US" sz="2200" smtClean="0"/>
              <a:t>为底的对数</a:t>
            </a:r>
          </a:p>
          <a:p>
            <a:pPr eaLnBrk="1" hangingPunct="1">
              <a:lnSpc>
                <a:spcPct val="80000"/>
              </a:lnSpc>
              <a:defRPr/>
            </a:pPr>
            <a:r>
              <a:rPr lang="en-US" altLang="zh-CN" sz="2200" smtClean="0"/>
              <a:t>double sqrt( double </a:t>
            </a:r>
            <a:r>
              <a:rPr lang="en-US" altLang="zh-CN" sz="2200" i="1" smtClean="0"/>
              <a:t>x</a:t>
            </a:r>
            <a:r>
              <a:rPr lang="en-US" altLang="zh-CN" sz="2200" smtClean="0"/>
              <a:t> );  //</a:t>
            </a:r>
            <a:r>
              <a:rPr lang="zh-CN" altLang="en-US" sz="2200" smtClean="0"/>
              <a:t>平方根</a:t>
            </a:r>
          </a:p>
          <a:p>
            <a:pPr eaLnBrk="1" hangingPunct="1">
              <a:lnSpc>
                <a:spcPct val="80000"/>
              </a:lnSpc>
              <a:defRPr/>
            </a:pPr>
            <a:r>
              <a:rPr lang="en-US" altLang="zh-CN" sz="2200" smtClean="0"/>
              <a:t>double pow( double </a:t>
            </a:r>
            <a:r>
              <a:rPr lang="en-US" altLang="zh-CN" sz="2200" i="1" smtClean="0"/>
              <a:t>x</a:t>
            </a:r>
            <a:r>
              <a:rPr lang="en-US" altLang="zh-CN" sz="2200" smtClean="0"/>
              <a:t>, double </a:t>
            </a:r>
            <a:r>
              <a:rPr lang="en-US" altLang="zh-CN" sz="2200" i="1" smtClean="0"/>
              <a:t>y</a:t>
            </a:r>
            <a:r>
              <a:rPr lang="en-US" altLang="zh-CN" sz="2200" smtClean="0"/>
              <a:t> );  //x</a:t>
            </a:r>
            <a:r>
              <a:rPr lang="zh-CN" altLang="en-US" sz="2200" smtClean="0"/>
              <a:t>的</a:t>
            </a:r>
            <a:r>
              <a:rPr lang="en-US" altLang="zh-CN" sz="2200" smtClean="0"/>
              <a:t>y</a:t>
            </a:r>
            <a:r>
              <a:rPr lang="zh-CN" altLang="en-US" sz="2200" smtClean="0"/>
              <a:t>次幂</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a:xfrm>
            <a:off x="468313" y="265113"/>
            <a:ext cx="8229600" cy="6043612"/>
          </a:xfrm>
        </p:spPr>
        <p:txBody>
          <a:bodyPr/>
          <a:lstStyle/>
          <a:p>
            <a:pPr eaLnBrk="1" hangingPunct="1">
              <a:lnSpc>
                <a:spcPct val="90000"/>
              </a:lnSpc>
              <a:defRPr/>
            </a:pPr>
            <a:r>
              <a:rPr lang="zh-CN" altLang="en-US" sz="2800" smtClean="0"/>
              <a:t>下面是在标准库的头文件</a:t>
            </a:r>
            <a:r>
              <a:rPr lang="en-US" altLang="zh-CN" sz="2800" smtClean="0"/>
              <a:t>cstdlib</a:t>
            </a:r>
            <a:r>
              <a:rPr lang="zh-CN" altLang="en-US" sz="2800" smtClean="0"/>
              <a:t>（或</a:t>
            </a:r>
            <a:r>
              <a:rPr lang="en-US" altLang="zh-CN" sz="2800" smtClean="0"/>
              <a:t>stdlib.h</a:t>
            </a:r>
            <a:r>
              <a:rPr lang="zh-CN" altLang="en-US" sz="2800" smtClean="0"/>
              <a:t>）中声明的一些函数：</a:t>
            </a:r>
          </a:p>
          <a:p>
            <a:pPr lvl="1" eaLnBrk="1" hangingPunct="1">
              <a:lnSpc>
                <a:spcPct val="90000"/>
              </a:lnSpc>
              <a:defRPr/>
            </a:pPr>
            <a:r>
              <a:rPr lang="en-US" altLang="zh-CN" sz="2400" smtClean="0"/>
              <a:t>int abs( int n );  //int</a:t>
            </a:r>
            <a:r>
              <a:rPr lang="zh-CN" altLang="en-US" sz="2400" smtClean="0"/>
              <a:t>型的绝对值</a:t>
            </a:r>
          </a:p>
          <a:p>
            <a:pPr lvl="1" eaLnBrk="1" hangingPunct="1">
              <a:lnSpc>
                <a:spcPct val="90000"/>
              </a:lnSpc>
              <a:defRPr/>
            </a:pPr>
            <a:r>
              <a:rPr lang="en-US" altLang="zh-CN" sz="2400" smtClean="0"/>
              <a:t>long labs( long n );  //long int</a:t>
            </a:r>
            <a:r>
              <a:rPr lang="zh-CN" altLang="en-US" sz="2400" smtClean="0"/>
              <a:t>型的绝对值</a:t>
            </a:r>
          </a:p>
          <a:p>
            <a:pPr lvl="1" eaLnBrk="1" hangingPunct="1">
              <a:lnSpc>
                <a:spcPct val="90000"/>
              </a:lnSpc>
              <a:defRPr/>
            </a:pPr>
            <a:r>
              <a:rPr lang="en-US" altLang="zh-CN" sz="2400" smtClean="0"/>
              <a:t>int rand( ); //</a:t>
            </a:r>
            <a:r>
              <a:rPr lang="zh-CN" altLang="en-US" sz="2400" smtClean="0"/>
              <a:t>生成一个伪随机数</a:t>
            </a:r>
          </a:p>
          <a:p>
            <a:pPr lvl="1" eaLnBrk="1" hangingPunct="1">
              <a:lnSpc>
                <a:spcPct val="90000"/>
              </a:lnSpc>
              <a:defRPr/>
            </a:pPr>
            <a:r>
              <a:rPr lang="en-US" altLang="zh-CN" sz="2400" smtClean="0"/>
              <a:t>void srand( unsigned int seed ); //</a:t>
            </a:r>
            <a:r>
              <a:rPr lang="zh-CN" altLang="en-US" sz="2400" smtClean="0"/>
              <a:t>为</a:t>
            </a:r>
            <a:r>
              <a:rPr lang="en-US" altLang="zh-CN" sz="2400" smtClean="0"/>
              <a:t>rand</a:t>
            </a:r>
            <a:r>
              <a:rPr lang="zh-CN" altLang="en-US" sz="2400" smtClean="0"/>
              <a:t>设置</a:t>
            </a:r>
          </a:p>
          <a:p>
            <a:pPr lvl="1" eaLnBrk="1" hangingPunct="1">
              <a:lnSpc>
                <a:spcPct val="90000"/>
              </a:lnSpc>
              <a:buFontTx/>
              <a:buNone/>
              <a:defRPr/>
            </a:pPr>
            <a:r>
              <a:rPr lang="zh-CN" altLang="en-US" sz="2400" smtClean="0"/>
              <a:t>							   </a:t>
            </a:r>
            <a:r>
              <a:rPr lang="en-US" altLang="zh-CN" sz="2400" smtClean="0"/>
              <a:t>//"</a:t>
            </a:r>
            <a:r>
              <a:rPr lang="zh-CN" altLang="en-US" sz="2400" smtClean="0"/>
              <a:t>种子</a:t>
            </a:r>
            <a:r>
              <a:rPr lang="en-US" altLang="zh-CN" sz="2400" smtClean="0"/>
              <a:t>"</a:t>
            </a:r>
            <a:r>
              <a:rPr lang="zh-CN" altLang="en-US" sz="2400" smtClean="0"/>
              <a:t>的值</a:t>
            </a:r>
          </a:p>
          <a:p>
            <a:pPr lvl="1" eaLnBrk="1" hangingPunct="1">
              <a:lnSpc>
                <a:spcPct val="90000"/>
              </a:lnSpc>
              <a:defRPr/>
            </a:pPr>
            <a:r>
              <a:rPr lang="en-US" altLang="zh-CN" sz="2400" smtClean="0"/>
              <a:t>void exit( int status ); //</a:t>
            </a:r>
            <a:r>
              <a:rPr lang="zh-CN" altLang="en-US" sz="2400" smtClean="0"/>
              <a:t>终止整个</a:t>
            </a:r>
            <a:r>
              <a:rPr lang="en-US" altLang="zh-CN" sz="2400" smtClean="0"/>
              <a:t>C++</a:t>
            </a:r>
            <a:r>
              <a:rPr lang="zh-CN" altLang="en-US" sz="2400" smtClean="0"/>
              <a:t>程序的</a:t>
            </a:r>
          </a:p>
          <a:p>
            <a:pPr lvl="1" eaLnBrk="1" hangingPunct="1">
              <a:lnSpc>
                <a:spcPct val="90000"/>
              </a:lnSpc>
              <a:buFontTx/>
              <a:buNone/>
              <a:defRPr/>
            </a:pPr>
            <a:r>
              <a:rPr lang="zh-CN" altLang="en-US" sz="2400" smtClean="0"/>
              <a:t>		     </a:t>
            </a:r>
            <a:r>
              <a:rPr lang="en-US" altLang="zh-CN" sz="2400" smtClean="0"/>
              <a:t>//</a:t>
            </a:r>
            <a:r>
              <a:rPr lang="zh-CN" altLang="en-US" sz="2400" smtClean="0"/>
              <a:t>执行，</a:t>
            </a:r>
            <a:r>
              <a:rPr lang="en-US" altLang="zh-CN" sz="2400" smtClean="0"/>
              <a:t>status</a:t>
            </a:r>
            <a:r>
              <a:rPr lang="zh-CN" altLang="en-US" sz="2400" smtClean="0"/>
              <a:t>用于指出终止的原因，</a:t>
            </a:r>
          </a:p>
          <a:p>
            <a:pPr lvl="1" eaLnBrk="1" hangingPunct="1">
              <a:lnSpc>
                <a:spcPct val="90000"/>
              </a:lnSpc>
              <a:buFontTx/>
              <a:buNone/>
              <a:defRPr/>
            </a:pPr>
            <a:r>
              <a:rPr lang="zh-CN" altLang="en-US" sz="2400" smtClean="0"/>
              <a:t>  		     </a:t>
            </a:r>
            <a:r>
              <a:rPr lang="en-US" altLang="zh-CN" sz="2400" smtClean="0"/>
              <a:t>//</a:t>
            </a:r>
            <a:r>
              <a:rPr lang="zh-CN" altLang="en-US" sz="2400" smtClean="0"/>
              <a:t>一般来说，</a:t>
            </a:r>
            <a:r>
              <a:rPr lang="en-US" altLang="zh-CN" sz="2400" smtClean="0"/>
              <a:t>status</a:t>
            </a:r>
            <a:r>
              <a:rPr lang="zh-CN" altLang="en-US" sz="2400" smtClean="0"/>
              <a:t>取</a:t>
            </a:r>
            <a:r>
              <a:rPr lang="en-US" altLang="zh-CN" sz="2400" smtClean="0"/>
              <a:t>0</a:t>
            </a:r>
            <a:r>
              <a:rPr lang="zh-CN" altLang="en-US" sz="2400" smtClean="0"/>
              <a:t>表示程序正常终止</a:t>
            </a:r>
          </a:p>
          <a:p>
            <a:pPr lvl="1" eaLnBrk="1" hangingPunct="1">
              <a:lnSpc>
                <a:spcPct val="90000"/>
              </a:lnSpc>
              <a:defRPr/>
            </a:pPr>
            <a:r>
              <a:rPr lang="en-US" altLang="zh-CN" sz="2400" smtClean="0"/>
              <a:t>void abort( ); //</a:t>
            </a:r>
            <a:r>
              <a:rPr lang="zh-CN" altLang="en-US" sz="2400" smtClean="0"/>
              <a:t>终止整个</a:t>
            </a:r>
            <a:r>
              <a:rPr lang="en-US" altLang="zh-CN" sz="2400" smtClean="0"/>
              <a:t>C++</a:t>
            </a:r>
            <a:r>
              <a:rPr lang="zh-CN" altLang="en-US" sz="2400" smtClean="0"/>
              <a:t>程序的执行，</a:t>
            </a:r>
          </a:p>
          <a:p>
            <a:pPr lvl="1" eaLnBrk="1" hangingPunct="1">
              <a:lnSpc>
                <a:spcPct val="90000"/>
              </a:lnSpc>
              <a:buFontTx/>
              <a:buNone/>
              <a:defRPr/>
            </a:pPr>
            <a:r>
              <a:rPr lang="zh-CN" altLang="en-US" sz="2400" smtClean="0"/>
              <a:t>         </a:t>
            </a:r>
            <a:r>
              <a:rPr lang="en-US" altLang="zh-CN" sz="2400" smtClean="0"/>
              <a:t>//</a:t>
            </a:r>
            <a:r>
              <a:rPr lang="zh-CN" altLang="en-US" sz="2400" smtClean="0"/>
              <a:t>它与</a:t>
            </a:r>
            <a:r>
              <a:rPr lang="en-US" altLang="zh-CN" sz="2400" smtClean="0"/>
              <a:t>exit</a:t>
            </a:r>
            <a:r>
              <a:rPr lang="zh-CN" altLang="en-US" sz="2400" smtClean="0"/>
              <a:t>的主要区别是：它不做</a:t>
            </a:r>
            <a:r>
              <a:rPr lang="zh-CN" altLang="en-US" sz="2400" smtClean="0">
                <a:latin typeface="Arial"/>
              </a:rPr>
              <a:t>“</a:t>
            </a:r>
            <a:r>
              <a:rPr lang="zh-CN" altLang="en-US" sz="2400" smtClean="0"/>
              <a:t>关闭文件</a:t>
            </a:r>
            <a:r>
              <a:rPr lang="zh-CN" altLang="en-US" sz="2400" smtClean="0">
                <a:latin typeface="Arial"/>
              </a:rPr>
              <a:t>”</a:t>
            </a:r>
            <a:r>
              <a:rPr lang="zh-CN" altLang="en-US" sz="2400" smtClean="0"/>
              <a:t>等</a:t>
            </a:r>
          </a:p>
          <a:p>
            <a:pPr lvl="1" eaLnBrk="1" hangingPunct="1">
              <a:lnSpc>
                <a:spcPct val="90000"/>
              </a:lnSpc>
              <a:buFontTx/>
              <a:buNone/>
              <a:defRPr/>
            </a:pPr>
            <a:r>
              <a:rPr lang="zh-CN" altLang="en-US" sz="2400" smtClean="0"/>
              <a:t>         </a:t>
            </a:r>
            <a:r>
              <a:rPr lang="en-US" altLang="zh-CN" sz="2400" smtClean="0"/>
              <a:t>//</a:t>
            </a:r>
            <a:r>
              <a:rPr lang="zh-CN" altLang="en-US" sz="2400" smtClean="0"/>
              <a:t>一些</a:t>
            </a:r>
            <a:r>
              <a:rPr lang="zh-CN" altLang="en-US" sz="2400" smtClean="0">
                <a:latin typeface="Arial"/>
              </a:rPr>
              <a:t>“</a:t>
            </a:r>
            <a:r>
              <a:rPr lang="zh-CN" altLang="en-US" sz="2400" smtClean="0"/>
              <a:t>善后</a:t>
            </a:r>
            <a:r>
              <a:rPr lang="zh-CN" altLang="en-US" sz="2400" smtClean="0">
                <a:latin typeface="Arial"/>
              </a:rPr>
              <a:t>”</a:t>
            </a:r>
            <a:r>
              <a:rPr lang="zh-CN" altLang="en-US" sz="2400" smtClean="0"/>
              <a:t>处理工作，这将会使得程序写到文件</a:t>
            </a:r>
          </a:p>
          <a:p>
            <a:pPr lvl="1" eaLnBrk="1" hangingPunct="1">
              <a:lnSpc>
                <a:spcPct val="90000"/>
              </a:lnSpc>
              <a:buFontTx/>
              <a:buNone/>
              <a:defRPr/>
            </a:pPr>
            <a:r>
              <a:rPr lang="zh-CN" altLang="en-US" sz="2400" smtClean="0"/>
              <a:t>         </a:t>
            </a:r>
            <a:r>
              <a:rPr lang="en-US" altLang="zh-CN" sz="2400" smtClean="0"/>
              <a:t>//</a:t>
            </a:r>
            <a:r>
              <a:rPr lang="zh-CN" altLang="en-US" sz="2400" smtClean="0"/>
              <a:t>中的一些数据丢失！</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a:xfrm>
            <a:off x="457200" y="333375"/>
            <a:ext cx="8229600" cy="6335713"/>
          </a:xfrm>
        </p:spPr>
        <p:txBody>
          <a:bodyPr/>
          <a:lstStyle/>
          <a:p>
            <a:pPr eaLnBrk="1" hangingPunct="1">
              <a:lnSpc>
                <a:spcPct val="90000"/>
              </a:lnSpc>
              <a:defRPr/>
            </a:pPr>
            <a:r>
              <a:rPr lang="zh-CN" altLang="en-US" sz="2800" smtClean="0"/>
              <a:t>下面是在标准库的头文件</a:t>
            </a:r>
            <a:r>
              <a:rPr lang="en-US" altLang="zh-CN" sz="2800" smtClean="0"/>
              <a:t>cctype</a:t>
            </a:r>
            <a:r>
              <a:rPr lang="zh-CN" altLang="en-US" sz="2800" smtClean="0"/>
              <a:t>（或</a:t>
            </a:r>
            <a:r>
              <a:rPr lang="en-US" altLang="zh-CN" sz="2800" smtClean="0"/>
              <a:t>ctype.h</a:t>
            </a:r>
            <a:r>
              <a:rPr lang="zh-CN" altLang="en-US" sz="2800" smtClean="0"/>
              <a:t>）中声明的一些函数：</a:t>
            </a:r>
          </a:p>
          <a:p>
            <a:pPr lvl="1" eaLnBrk="1" hangingPunct="1">
              <a:lnSpc>
                <a:spcPct val="90000"/>
              </a:lnSpc>
              <a:defRPr/>
            </a:pPr>
            <a:r>
              <a:rPr lang="en-US" altLang="zh-CN" sz="2400" smtClean="0"/>
              <a:t>int isdigit( int c ); //</a:t>
            </a:r>
            <a:r>
              <a:rPr lang="zh-CN" altLang="en-US" sz="2400" smtClean="0"/>
              <a:t>判断</a:t>
            </a:r>
            <a:r>
              <a:rPr lang="en-US" altLang="zh-CN" sz="2400" smtClean="0"/>
              <a:t>c</a:t>
            </a:r>
            <a:r>
              <a:rPr lang="zh-CN" altLang="en-US" sz="2400" smtClean="0"/>
              <a:t>是否为数字，返回非零：是，返回</a:t>
            </a:r>
            <a:r>
              <a:rPr lang="en-US" altLang="zh-CN" sz="2400" smtClean="0"/>
              <a:t>0</a:t>
            </a:r>
            <a:r>
              <a:rPr lang="zh-CN" altLang="en-US" sz="2400" smtClean="0"/>
              <a:t>：不是</a:t>
            </a:r>
          </a:p>
          <a:p>
            <a:pPr lvl="1" eaLnBrk="1" hangingPunct="1">
              <a:lnSpc>
                <a:spcPct val="90000"/>
              </a:lnSpc>
              <a:defRPr/>
            </a:pPr>
            <a:r>
              <a:rPr lang="en-US" altLang="zh-CN" sz="2400" smtClean="0"/>
              <a:t>int isalpha( int c ); //</a:t>
            </a:r>
            <a:r>
              <a:rPr lang="zh-CN" altLang="en-US" sz="2400" smtClean="0"/>
              <a:t>判断</a:t>
            </a:r>
            <a:r>
              <a:rPr lang="en-US" altLang="zh-CN" sz="2400" smtClean="0"/>
              <a:t>c</a:t>
            </a:r>
            <a:r>
              <a:rPr lang="zh-CN" altLang="en-US" sz="2400" smtClean="0"/>
              <a:t>是否为字母，返回非零：是，返回</a:t>
            </a:r>
            <a:r>
              <a:rPr lang="en-US" altLang="zh-CN" sz="2400" smtClean="0"/>
              <a:t>0</a:t>
            </a:r>
            <a:r>
              <a:rPr lang="zh-CN" altLang="en-US" sz="2400" smtClean="0"/>
              <a:t>：不是 </a:t>
            </a:r>
          </a:p>
          <a:p>
            <a:pPr lvl="1" eaLnBrk="1" hangingPunct="1">
              <a:lnSpc>
                <a:spcPct val="90000"/>
              </a:lnSpc>
              <a:defRPr/>
            </a:pPr>
            <a:r>
              <a:rPr lang="en-US" altLang="zh-CN" sz="2400" smtClean="0"/>
              <a:t>int isalnum( int c ); //</a:t>
            </a:r>
            <a:r>
              <a:rPr lang="zh-CN" altLang="en-US" sz="2400" smtClean="0"/>
              <a:t>判断</a:t>
            </a:r>
            <a:r>
              <a:rPr lang="en-US" altLang="zh-CN" sz="2400" smtClean="0"/>
              <a:t>c</a:t>
            </a:r>
            <a:r>
              <a:rPr lang="zh-CN" altLang="en-US" sz="2400" smtClean="0"/>
              <a:t>是否为字母或数字，返回非零：是，返回</a:t>
            </a:r>
            <a:r>
              <a:rPr lang="en-US" altLang="zh-CN" sz="2400" smtClean="0"/>
              <a:t>0</a:t>
            </a:r>
            <a:r>
              <a:rPr lang="zh-CN" altLang="en-US" sz="2400" smtClean="0"/>
              <a:t>：不是</a:t>
            </a:r>
          </a:p>
          <a:p>
            <a:pPr lvl="1" eaLnBrk="1" hangingPunct="1">
              <a:lnSpc>
                <a:spcPct val="90000"/>
              </a:lnSpc>
              <a:defRPr/>
            </a:pPr>
            <a:r>
              <a:rPr lang="en-US" altLang="zh-CN" sz="2400" smtClean="0"/>
              <a:t>int isupper( int c ); //</a:t>
            </a:r>
            <a:r>
              <a:rPr lang="zh-CN" altLang="en-US" sz="2400" smtClean="0"/>
              <a:t>判断</a:t>
            </a:r>
            <a:r>
              <a:rPr lang="en-US" altLang="zh-CN" sz="2400" smtClean="0"/>
              <a:t>c</a:t>
            </a:r>
            <a:r>
              <a:rPr lang="zh-CN" altLang="en-US" sz="2400" smtClean="0"/>
              <a:t>是否为大写字母，返回非零：是，返回</a:t>
            </a:r>
            <a:r>
              <a:rPr lang="en-US" altLang="zh-CN" sz="2400" smtClean="0"/>
              <a:t>0</a:t>
            </a:r>
            <a:r>
              <a:rPr lang="zh-CN" altLang="en-US" sz="2400" smtClean="0"/>
              <a:t>：不是</a:t>
            </a:r>
          </a:p>
          <a:p>
            <a:pPr lvl="1" eaLnBrk="1" hangingPunct="1">
              <a:lnSpc>
                <a:spcPct val="90000"/>
              </a:lnSpc>
              <a:defRPr/>
            </a:pPr>
            <a:r>
              <a:rPr lang="en-US" altLang="zh-CN" sz="2400" smtClean="0"/>
              <a:t>int islower( int c ); //</a:t>
            </a:r>
            <a:r>
              <a:rPr lang="zh-CN" altLang="en-US" sz="2400" smtClean="0"/>
              <a:t>判断</a:t>
            </a:r>
            <a:r>
              <a:rPr lang="en-US" altLang="zh-CN" sz="2400" smtClean="0"/>
              <a:t>c</a:t>
            </a:r>
            <a:r>
              <a:rPr lang="zh-CN" altLang="en-US" sz="2400" smtClean="0"/>
              <a:t>是否为小写字母，返回非零：是，返回</a:t>
            </a:r>
            <a:r>
              <a:rPr lang="en-US" altLang="zh-CN" sz="2400" smtClean="0"/>
              <a:t>0</a:t>
            </a:r>
            <a:r>
              <a:rPr lang="zh-CN" altLang="en-US" sz="2400" smtClean="0"/>
              <a:t>：不是</a:t>
            </a:r>
          </a:p>
          <a:p>
            <a:pPr lvl="1" eaLnBrk="1" hangingPunct="1">
              <a:lnSpc>
                <a:spcPct val="90000"/>
              </a:lnSpc>
              <a:defRPr/>
            </a:pPr>
            <a:r>
              <a:rPr lang="en-US" altLang="zh-CN" sz="2400" smtClean="0"/>
              <a:t>int tolower( int c ); //</a:t>
            </a:r>
            <a:r>
              <a:rPr lang="zh-CN" altLang="en-US" sz="2400" smtClean="0"/>
              <a:t>如果</a:t>
            </a:r>
            <a:r>
              <a:rPr lang="en-US" altLang="zh-CN" sz="2400" smtClean="0"/>
              <a:t>c</a:t>
            </a:r>
            <a:r>
              <a:rPr lang="zh-CN" altLang="en-US" sz="2400" smtClean="0"/>
              <a:t>是大写字母，则返回相应的小写字母，否则返回</a:t>
            </a:r>
            <a:r>
              <a:rPr lang="en-US" altLang="zh-CN" sz="2400" smtClean="0"/>
              <a:t>c</a:t>
            </a:r>
          </a:p>
          <a:p>
            <a:pPr lvl="1" eaLnBrk="1" hangingPunct="1">
              <a:lnSpc>
                <a:spcPct val="90000"/>
              </a:lnSpc>
              <a:defRPr/>
            </a:pPr>
            <a:r>
              <a:rPr lang="en-US" altLang="zh-CN" sz="2400" smtClean="0"/>
              <a:t>int toupper( int c ); //</a:t>
            </a:r>
            <a:r>
              <a:rPr lang="zh-CN" altLang="en-US" sz="2400" smtClean="0"/>
              <a:t>如果</a:t>
            </a:r>
            <a:r>
              <a:rPr lang="en-US" altLang="zh-CN" sz="2400" smtClean="0"/>
              <a:t>c</a:t>
            </a:r>
            <a:r>
              <a:rPr lang="zh-CN" altLang="en-US" sz="2400" smtClean="0"/>
              <a:t>是小写字母，则返回相应的大写字母，否则返回</a:t>
            </a:r>
            <a:r>
              <a:rPr lang="en-US" altLang="zh-CN" sz="2400" smtClean="0"/>
              <a:t>c</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28600"/>
            <a:ext cx="7772400" cy="896938"/>
          </a:xfrm>
        </p:spPr>
        <p:txBody>
          <a:bodyPr/>
          <a:lstStyle/>
          <a:p>
            <a:pPr eaLnBrk="1" hangingPunct="1">
              <a:defRPr/>
            </a:pPr>
            <a:r>
              <a:rPr lang="zh-CN" altLang="en-US" smtClean="0"/>
              <a:t>编译预处理命令</a:t>
            </a:r>
          </a:p>
        </p:txBody>
      </p:sp>
      <p:sp>
        <p:nvSpPr>
          <p:cNvPr id="11267" name="Rectangle 3"/>
          <p:cNvSpPr>
            <a:spLocks noGrp="1" noChangeArrowheads="1"/>
          </p:cNvSpPr>
          <p:nvPr>
            <p:ph idx="1"/>
          </p:nvPr>
        </p:nvSpPr>
        <p:spPr>
          <a:xfrm>
            <a:off x="468313" y="1423988"/>
            <a:ext cx="8153400" cy="5029200"/>
          </a:xfrm>
        </p:spPr>
        <p:txBody>
          <a:bodyPr/>
          <a:lstStyle/>
          <a:p>
            <a:pPr eaLnBrk="1" hangingPunct="1">
              <a:defRPr/>
            </a:pPr>
            <a:r>
              <a:rPr lang="en-US" altLang="zh-CN" smtClean="0"/>
              <a:t>C++</a:t>
            </a:r>
            <a:r>
              <a:rPr lang="zh-CN" altLang="en-US" smtClean="0"/>
              <a:t>程序中可以写一些供编译程序使用的命令：</a:t>
            </a:r>
            <a:r>
              <a:rPr lang="zh-CN" altLang="en-US" smtClean="0">
                <a:solidFill>
                  <a:schemeClr val="folHlink"/>
                </a:solidFill>
              </a:rPr>
              <a:t>编译预处理命令</a:t>
            </a:r>
            <a:r>
              <a:rPr lang="zh-CN" altLang="en-US" smtClean="0"/>
              <a:t>。</a:t>
            </a:r>
          </a:p>
          <a:p>
            <a:pPr eaLnBrk="1" hangingPunct="1">
              <a:defRPr/>
            </a:pPr>
            <a:r>
              <a:rPr lang="zh-CN" altLang="en-US" smtClean="0"/>
              <a:t>编译预处理命令不是</a:t>
            </a:r>
            <a:r>
              <a:rPr lang="en-US" altLang="zh-CN" smtClean="0"/>
              <a:t>C++</a:t>
            </a:r>
            <a:r>
              <a:rPr lang="zh-CN" altLang="en-US" smtClean="0"/>
              <a:t>程序所要完成的功能，而是用于对编译过程给出指导，其功能由编译预处理系统来完成。</a:t>
            </a:r>
          </a:p>
          <a:p>
            <a:pPr eaLnBrk="1" hangingPunct="1">
              <a:defRPr/>
            </a:pPr>
            <a:r>
              <a:rPr lang="zh-CN" altLang="en-US" smtClean="0"/>
              <a:t>编译预处理命令主要有：</a:t>
            </a:r>
          </a:p>
          <a:p>
            <a:pPr lvl="1" eaLnBrk="1" hangingPunct="1">
              <a:defRPr/>
            </a:pPr>
            <a:r>
              <a:rPr lang="zh-CN" altLang="en-US" smtClean="0"/>
              <a:t>文件包含命令（</a:t>
            </a:r>
            <a:r>
              <a:rPr lang="en-US" altLang="zh-CN" smtClean="0"/>
              <a:t>#include</a:t>
            </a:r>
            <a:r>
              <a:rPr lang="zh-CN" altLang="en-US" smtClean="0"/>
              <a:t>）</a:t>
            </a:r>
          </a:p>
          <a:p>
            <a:pPr lvl="1" eaLnBrk="1" hangingPunct="1">
              <a:defRPr/>
            </a:pPr>
            <a:r>
              <a:rPr lang="zh-CN" altLang="en-US" smtClean="0"/>
              <a:t>宏定义（</a:t>
            </a:r>
            <a:r>
              <a:rPr lang="en-US" altLang="zh-CN" smtClean="0"/>
              <a:t>#define</a:t>
            </a:r>
            <a:r>
              <a:rPr lang="zh-CN" altLang="en-US" smtClean="0"/>
              <a:t>）命令</a:t>
            </a:r>
          </a:p>
          <a:p>
            <a:pPr lvl="1" eaLnBrk="1" hangingPunct="1">
              <a:defRPr/>
            </a:pPr>
            <a:r>
              <a:rPr lang="zh-CN" altLang="en-US" smtClean="0"/>
              <a:t>条件编译命令</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条件编译</a:t>
            </a:r>
          </a:p>
        </p:txBody>
      </p:sp>
      <p:sp>
        <p:nvSpPr>
          <p:cNvPr id="168963" name="Rectangle 3"/>
          <p:cNvSpPr>
            <a:spLocks noGrp="1" noChangeArrowheads="1"/>
          </p:cNvSpPr>
          <p:nvPr>
            <p:ph idx="1"/>
          </p:nvPr>
        </p:nvSpPr>
        <p:spPr>
          <a:xfrm>
            <a:off x="179388" y="1196975"/>
            <a:ext cx="8686800" cy="5400675"/>
          </a:xfrm>
        </p:spPr>
        <p:txBody>
          <a:bodyPr/>
          <a:lstStyle/>
          <a:p>
            <a:pPr marL="536575" indent="-536575" eaLnBrk="1" hangingPunct="1">
              <a:defRPr/>
            </a:pPr>
            <a:r>
              <a:rPr lang="zh-CN" altLang="en-US" sz="2800" smtClean="0"/>
              <a:t>编译程序根据不同的情况来选择需编译的程序代码。例如，编译程序将根据宏名</a:t>
            </a:r>
            <a:r>
              <a:rPr lang="en-US" altLang="zh-CN" sz="2800" smtClean="0"/>
              <a:t>ABC</a:t>
            </a:r>
            <a:r>
              <a:rPr lang="zh-CN" altLang="en-US" sz="2800" smtClean="0"/>
              <a:t>是否被定义，来选择需要编译的代码（</a:t>
            </a:r>
            <a:r>
              <a:rPr lang="en-US" altLang="zh-CN" sz="2800" smtClean="0"/>
              <a:t>&lt;</a:t>
            </a:r>
            <a:r>
              <a:rPr lang="zh-CN" altLang="en-US" sz="2800" smtClean="0"/>
              <a:t>代码</a:t>
            </a:r>
            <a:r>
              <a:rPr lang="en-US" altLang="zh-CN" sz="2800" smtClean="0"/>
              <a:t>2&gt;</a:t>
            </a:r>
            <a:r>
              <a:rPr lang="zh-CN" altLang="en-US" sz="2800" smtClean="0"/>
              <a:t>或</a:t>
            </a:r>
            <a:r>
              <a:rPr lang="en-US" altLang="zh-CN" sz="2800" smtClean="0"/>
              <a:t>&lt;</a:t>
            </a:r>
            <a:r>
              <a:rPr lang="zh-CN" altLang="en-US" sz="2800" smtClean="0"/>
              <a:t>代码</a:t>
            </a:r>
            <a:r>
              <a:rPr lang="en-US" altLang="zh-CN" sz="2800" smtClean="0"/>
              <a:t>3&gt;</a:t>
            </a:r>
            <a:r>
              <a:rPr lang="zh-CN" altLang="en-US" sz="2800" smtClean="0"/>
              <a:t>）：</a:t>
            </a:r>
          </a:p>
          <a:p>
            <a:pPr marL="1343025" lvl="1" indent="-533400" eaLnBrk="1" hangingPunct="1">
              <a:buFontTx/>
              <a:buNone/>
              <a:defRPr/>
            </a:pPr>
            <a:r>
              <a:rPr lang="en-US" altLang="zh-CN" sz="2400" smtClean="0"/>
              <a:t>&lt;</a:t>
            </a:r>
            <a:r>
              <a:rPr lang="zh-CN" altLang="en-US" sz="2400" smtClean="0"/>
              <a:t>代码</a:t>
            </a:r>
            <a:r>
              <a:rPr lang="en-US" altLang="zh-CN" sz="2400" smtClean="0"/>
              <a:t>1&gt; //</a:t>
            </a:r>
            <a:r>
              <a:rPr lang="zh-CN" altLang="en-US" sz="2400" smtClean="0"/>
              <a:t>必须编译的代码 </a:t>
            </a:r>
          </a:p>
          <a:p>
            <a:pPr marL="1343025" lvl="1" indent="-533400" eaLnBrk="1" hangingPunct="1">
              <a:buFontTx/>
              <a:buNone/>
              <a:defRPr/>
            </a:pPr>
            <a:r>
              <a:rPr lang="en-US" altLang="zh-CN" sz="2400" smtClean="0"/>
              <a:t>#ifdef ABC</a:t>
            </a:r>
          </a:p>
          <a:p>
            <a:pPr marL="1343025" lvl="1" indent="-533400" eaLnBrk="1" hangingPunct="1">
              <a:buFontTx/>
              <a:buNone/>
              <a:defRPr/>
            </a:pPr>
            <a:r>
              <a:rPr lang="en-US" altLang="zh-CN" sz="2400" smtClean="0"/>
              <a:t>	&lt;</a:t>
            </a:r>
            <a:r>
              <a:rPr lang="zh-CN" altLang="en-US" sz="2400" smtClean="0"/>
              <a:t>代码</a:t>
            </a:r>
            <a:r>
              <a:rPr lang="en-US" altLang="zh-CN" sz="2400" smtClean="0"/>
              <a:t>2&gt; //</a:t>
            </a:r>
            <a:r>
              <a:rPr lang="zh-CN" altLang="en-US" sz="2400" smtClean="0"/>
              <a:t>如果宏名</a:t>
            </a:r>
            <a:r>
              <a:rPr lang="en-US" altLang="zh-CN" sz="2400" smtClean="0"/>
              <a:t>ABC</a:t>
            </a:r>
            <a:r>
              <a:rPr lang="zh-CN" altLang="en-US" sz="2400" smtClean="0"/>
              <a:t>有定义，编译之 </a:t>
            </a:r>
          </a:p>
          <a:p>
            <a:pPr marL="1343025" lvl="1" indent="-533400" eaLnBrk="1" hangingPunct="1">
              <a:buFontTx/>
              <a:buNone/>
              <a:defRPr/>
            </a:pPr>
            <a:r>
              <a:rPr lang="en-US" altLang="zh-CN" sz="2400" smtClean="0"/>
              <a:t>#else</a:t>
            </a:r>
          </a:p>
          <a:p>
            <a:pPr marL="1343025" lvl="1" indent="-533400" eaLnBrk="1" hangingPunct="1">
              <a:buFontTx/>
              <a:buNone/>
              <a:defRPr/>
            </a:pPr>
            <a:r>
              <a:rPr lang="en-US" altLang="zh-CN" sz="2400" smtClean="0"/>
              <a:t>	&lt;</a:t>
            </a:r>
            <a:r>
              <a:rPr lang="zh-CN" altLang="en-US" sz="2400" smtClean="0"/>
              <a:t>代码</a:t>
            </a:r>
            <a:r>
              <a:rPr lang="en-US" altLang="zh-CN" sz="2400" smtClean="0"/>
              <a:t>3&gt; //</a:t>
            </a:r>
            <a:r>
              <a:rPr lang="zh-CN" altLang="en-US" sz="2400" smtClean="0"/>
              <a:t>如果宏名</a:t>
            </a:r>
            <a:r>
              <a:rPr lang="en-US" altLang="zh-CN" sz="2400" smtClean="0"/>
              <a:t>ABC</a:t>
            </a:r>
            <a:r>
              <a:rPr lang="zh-CN" altLang="en-US" sz="2400" smtClean="0"/>
              <a:t>没有定义，编译之 </a:t>
            </a:r>
          </a:p>
          <a:p>
            <a:pPr marL="1343025" lvl="1" indent="-533400" eaLnBrk="1" hangingPunct="1">
              <a:buFontTx/>
              <a:buNone/>
              <a:defRPr/>
            </a:pPr>
            <a:r>
              <a:rPr lang="en-US" altLang="zh-CN" sz="2400" smtClean="0"/>
              <a:t>#endif</a:t>
            </a:r>
          </a:p>
          <a:p>
            <a:pPr marL="1343025" lvl="1" indent="-533400" eaLnBrk="1" hangingPunct="1">
              <a:buFontTx/>
              <a:buNone/>
              <a:defRPr/>
            </a:pPr>
            <a:r>
              <a:rPr lang="en-US" altLang="zh-CN" sz="2400" smtClean="0"/>
              <a:t>&lt;</a:t>
            </a:r>
            <a:r>
              <a:rPr lang="zh-CN" altLang="en-US" sz="2400" smtClean="0"/>
              <a:t>代码</a:t>
            </a:r>
            <a:r>
              <a:rPr lang="en-US" altLang="zh-CN" sz="2400" smtClean="0"/>
              <a:t>4&gt; //</a:t>
            </a:r>
            <a:r>
              <a:rPr lang="zh-CN" altLang="en-US" sz="2400" smtClean="0"/>
              <a:t>必须编译的代码 </a:t>
            </a:r>
          </a:p>
          <a:p>
            <a:pPr marL="536575" indent="-536575" eaLnBrk="1" hangingPunct="1">
              <a:defRPr/>
            </a:pPr>
            <a:r>
              <a:rPr lang="zh-CN" altLang="en-US" sz="2800" smtClean="0"/>
              <a:t>用于条件编译的宏名</a:t>
            </a:r>
            <a:r>
              <a:rPr lang="en-US" altLang="zh-CN" sz="2800" smtClean="0"/>
              <a:t>ABC</a:t>
            </a:r>
            <a:r>
              <a:rPr lang="zh-CN" altLang="en-US" sz="2800" smtClean="0"/>
              <a:t>在哪里定义？</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468313" y="260350"/>
            <a:ext cx="8229600" cy="1139825"/>
          </a:xfrm>
        </p:spPr>
        <p:txBody>
          <a:bodyPr/>
          <a:lstStyle/>
          <a:p>
            <a:pPr eaLnBrk="1" hangingPunct="1">
              <a:defRPr/>
            </a:pPr>
            <a:r>
              <a:rPr lang="zh-CN" altLang="en-US" smtClean="0"/>
              <a:t>在程序中定义宏</a:t>
            </a:r>
          </a:p>
        </p:txBody>
      </p:sp>
      <p:sp>
        <p:nvSpPr>
          <p:cNvPr id="352259" name="Rectangle 3"/>
          <p:cNvSpPr>
            <a:spLocks noGrp="1" noChangeArrowheads="1"/>
          </p:cNvSpPr>
          <p:nvPr>
            <p:ph idx="1"/>
          </p:nvPr>
        </p:nvSpPr>
        <p:spPr>
          <a:xfrm>
            <a:off x="457200" y="1600200"/>
            <a:ext cx="8229600" cy="4997450"/>
          </a:xfrm>
        </p:spPr>
        <p:txBody>
          <a:bodyPr/>
          <a:lstStyle/>
          <a:p>
            <a:pPr lvl="1" eaLnBrk="1" hangingPunct="1">
              <a:buFontTx/>
              <a:buNone/>
              <a:defRPr/>
            </a:pPr>
            <a:r>
              <a:rPr lang="en-US" altLang="zh-CN" smtClean="0"/>
              <a:t>&lt;</a:t>
            </a:r>
            <a:r>
              <a:rPr lang="zh-CN" altLang="en-US" smtClean="0"/>
              <a:t>代码</a:t>
            </a:r>
            <a:r>
              <a:rPr lang="en-US" altLang="zh-CN" smtClean="0"/>
              <a:t>1&gt; //</a:t>
            </a:r>
            <a:r>
              <a:rPr lang="zh-CN" altLang="en-US" smtClean="0"/>
              <a:t>必须编译的代码 </a:t>
            </a:r>
          </a:p>
          <a:p>
            <a:pPr lvl="1" eaLnBrk="1" hangingPunct="1">
              <a:buFontTx/>
              <a:buNone/>
              <a:defRPr/>
            </a:pPr>
            <a:endParaRPr lang="zh-CN" altLang="en-US" smtClean="0">
              <a:solidFill>
                <a:schemeClr val="folHlink"/>
              </a:solidFill>
            </a:endParaRPr>
          </a:p>
          <a:p>
            <a:pPr lvl="1" eaLnBrk="1" hangingPunct="1">
              <a:buFontTx/>
              <a:buNone/>
              <a:defRPr/>
            </a:pPr>
            <a:r>
              <a:rPr lang="en-US" altLang="zh-CN" smtClean="0"/>
              <a:t>#ifdef ABC</a:t>
            </a:r>
          </a:p>
          <a:p>
            <a:pPr lvl="1" eaLnBrk="1" hangingPunct="1">
              <a:buFontTx/>
              <a:buNone/>
              <a:defRPr/>
            </a:pPr>
            <a:r>
              <a:rPr lang="en-US" altLang="zh-CN" smtClean="0"/>
              <a:t>	&lt;</a:t>
            </a:r>
            <a:r>
              <a:rPr lang="zh-CN" altLang="en-US" smtClean="0"/>
              <a:t>代码</a:t>
            </a:r>
            <a:r>
              <a:rPr lang="en-US" altLang="zh-CN" smtClean="0"/>
              <a:t>2&gt; //</a:t>
            </a:r>
            <a:r>
              <a:rPr lang="zh-CN" altLang="en-US" smtClean="0"/>
              <a:t>如果宏名</a:t>
            </a:r>
            <a:r>
              <a:rPr lang="en-US" altLang="zh-CN" smtClean="0"/>
              <a:t>ABC</a:t>
            </a:r>
            <a:r>
              <a:rPr lang="zh-CN" altLang="en-US" smtClean="0"/>
              <a:t>有定义，编译之 </a:t>
            </a:r>
          </a:p>
          <a:p>
            <a:pPr lvl="1" eaLnBrk="1" hangingPunct="1">
              <a:buFontTx/>
              <a:buNone/>
              <a:defRPr/>
            </a:pPr>
            <a:r>
              <a:rPr lang="en-US" altLang="zh-CN" smtClean="0"/>
              <a:t>#else</a:t>
            </a:r>
          </a:p>
          <a:p>
            <a:pPr lvl="1" eaLnBrk="1" hangingPunct="1">
              <a:buFontTx/>
              <a:buNone/>
              <a:defRPr/>
            </a:pPr>
            <a:r>
              <a:rPr lang="en-US" altLang="zh-CN" smtClean="0"/>
              <a:t>	&lt;</a:t>
            </a:r>
            <a:r>
              <a:rPr lang="zh-CN" altLang="en-US" smtClean="0"/>
              <a:t>代码</a:t>
            </a:r>
            <a:r>
              <a:rPr lang="en-US" altLang="zh-CN" smtClean="0"/>
              <a:t>3&gt; //</a:t>
            </a:r>
            <a:r>
              <a:rPr lang="zh-CN" altLang="en-US" smtClean="0"/>
              <a:t>如果宏名</a:t>
            </a:r>
            <a:r>
              <a:rPr lang="en-US" altLang="zh-CN" smtClean="0"/>
              <a:t>ABC</a:t>
            </a:r>
            <a:r>
              <a:rPr lang="zh-CN" altLang="en-US" smtClean="0"/>
              <a:t>没有定义，编译之 </a:t>
            </a:r>
          </a:p>
          <a:p>
            <a:pPr lvl="1" eaLnBrk="1" hangingPunct="1">
              <a:buFontTx/>
              <a:buNone/>
              <a:defRPr/>
            </a:pPr>
            <a:r>
              <a:rPr lang="en-US" altLang="zh-CN" smtClean="0"/>
              <a:t>#endif</a:t>
            </a:r>
          </a:p>
          <a:p>
            <a:pPr lvl="1" eaLnBrk="1" hangingPunct="1">
              <a:buFontTx/>
              <a:buNone/>
              <a:defRPr/>
            </a:pPr>
            <a:r>
              <a:rPr lang="en-US" altLang="zh-CN" smtClean="0"/>
              <a:t>&lt;</a:t>
            </a:r>
            <a:r>
              <a:rPr lang="zh-CN" altLang="en-US" smtClean="0"/>
              <a:t>代码</a:t>
            </a:r>
            <a:r>
              <a:rPr lang="en-US" altLang="zh-CN" smtClean="0"/>
              <a:t>4&gt; //</a:t>
            </a:r>
            <a:r>
              <a:rPr lang="zh-CN" altLang="en-US" smtClean="0"/>
              <a:t>必须编译的代码</a:t>
            </a:r>
          </a:p>
          <a:p>
            <a:pPr eaLnBrk="1" hangingPunct="1">
              <a:defRPr/>
            </a:pPr>
            <a:r>
              <a:rPr lang="zh-CN" altLang="en-US" smtClean="0"/>
              <a:t>缺点：要修改程序！</a:t>
            </a:r>
          </a:p>
        </p:txBody>
      </p:sp>
      <p:sp>
        <p:nvSpPr>
          <p:cNvPr id="352260" name="Text Box 4"/>
          <p:cNvSpPr txBox="1">
            <a:spLocks noChangeArrowheads="1"/>
          </p:cNvSpPr>
          <p:nvPr/>
        </p:nvSpPr>
        <p:spPr bwMode="auto">
          <a:xfrm>
            <a:off x="900113" y="2133600"/>
            <a:ext cx="212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1113">
              <a:spcBef>
                <a:spcPct val="0"/>
              </a:spcBef>
              <a:defRPr kumimoji="1" sz="2400">
                <a:solidFill>
                  <a:schemeClr val="tx1"/>
                </a:solidFill>
                <a:latin typeface="Times New Roman" pitchFamily="18" charset="0"/>
                <a:ea typeface="宋体" charset="-122"/>
              </a:defRPr>
            </a:lvl1pPr>
            <a:lvl2pPr marL="1073150">
              <a:spcBef>
                <a:spcPct val="0"/>
              </a:spcBef>
              <a:defRPr kumimoji="1" sz="2400">
                <a:solidFill>
                  <a:schemeClr val="tx1"/>
                </a:solidFill>
                <a:latin typeface="Times New Roman" pitchFamily="18" charset="0"/>
                <a:ea typeface="宋体" charset="-122"/>
              </a:defRPr>
            </a:lvl2pPr>
            <a:lvl3pPr marL="1252538">
              <a:spcBef>
                <a:spcPct val="0"/>
              </a:spcBef>
              <a:defRPr kumimoji="1" sz="2400">
                <a:solidFill>
                  <a:schemeClr val="tx1"/>
                </a:solidFill>
                <a:latin typeface="Times New Roman" pitchFamily="18" charset="0"/>
                <a:ea typeface="宋体" charset="-122"/>
              </a:defRPr>
            </a:lvl3pPr>
            <a:lvl4pPr marL="1431925">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dist">
              <a:spcBef>
                <a:spcPct val="20000"/>
              </a:spcBef>
              <a:defRPr/>
            </a:pPr>
            <a:r>
              <a:rPr kumimoji="0" lang="en-US" altLang="zh-CN" b="0" smtClean="0">
                <a:solidFill>
                  <a:schemeClr val="folHlink"/>
                </a:solidFill>
                <a:effectLst>
                  <a:outerShdw blurRad="38100" dist="38100" dir="2700000" algn="tl">
                    <a:srgbClr val="000000"/>
                  </a:outerShdw>
                </a:effectLst>
                <a:latin typeface="Verdana" pitchFamily="34" charset="0"/>
              </a:rPr>
              <a:t>#define ABC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ppt_x"/>
                                          </p:val>
                                        </p:tav>
                                        <p:tav tm="100000">
                                          <p:val>
                                            <p:strVal val="#ppt_x"/>
                                          </p:val>
                                        </p:tav>
                                      </p:tavLst>
                                    </p:anim>
                                    <p:anim calcmode="lin" valueType="num">
                                      <p:cBhvr additive="base">
                                        <p:cTn id="8" dur="500" fill="hold"/>
                                        <p:tgtEl>
                                          <p:spTgt spid="352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zh-CN" altLang="en-US" smtClean="0"/>
              <a:t>在编译环境中定义宏</a:t>
            </a:r>
          </a:p>
        </p:txBody>
      </p:sp>
      <p:sp>
        <p:nvSpPr>
          <p:cNvPr id="353283" name="Rectangle 3"/>
          <p:cNvSpPr>
            <a:spLocks noGrp="1" noChangeArrowheads="1"/>
          </p:cNvSpPr>
          <p:nvPr>
            <p:ph idx="1"/>
          </p:nvPr>
        </p:nvSpPr>
        <p:spPr>
          <a:xfrm>
            <a:off x="457200" y="1600200"/>
            <a:ext cx="8229600" cy="4852988"/>
          </a:xfrm>
        </p:spPr>
        <p:txBody>
          <a:bodyPr/>
          <a:lstStyle/>
          <a:p>
            <a:pPr eaLnBrk="1" hangingPunct="1">
              <a:defRPr/>
            </a:pPr>
            <a:r>
              <a:rPr lang="zh-CN" altLang="en-US" smtClean="0"/>
              <a:t>命令行</a:t>
            </a:r>
          </a:p>
          <a:p>
            <a:pPr lvl="2" eaLnBrk="1" hangingPunct="1">
              <a:buFont typeface="Wingdings" pitchFamily="2" charset="2"/>
              <a:buNone/>
              <a:defRPr/>
            </a:pPr>
            <a:r>
              <a:rPr lang="en-US" altLang="zh-CN" smtClean="0"/>
              <a:t>cl &lt;</a:t>
            </a:r>
            <a:r>
              <a:rPr lang="zh-CN" altLang="en-US" smtClean="0"/>
              <a:t>源文件</a:t>
            </a:r>
            <a:r>
              <a:rPr lang="en-US" altLang="zh-CN" smtClean="0"/>
              <a:t>1&gt; &lt;</a:t>
            </a:r>
            <a:r>
              <a:rPr lang="zh-CN" altLang="en-US" smtClean="0"/>
              <a:t>源文件</a:t>
            </a:r>
            <a:r>
              <a:rPr lang="en-US" altLang="zh-CN" smtClean="0"/>
              <a:t>2&gt; ... </a:t>
            </a:r>
            <a:r>
              <a:rPr lang="en-US" altLang="zh-CN" smtClean="0">
                <a:solidFill>
                  <a:schemeClr val="folHlink"/>
                </a:solidFill>
              </a:rPr>
              <a:t>-D ABC</a:t>
            </a:r>
            <a:r>
              <a:rPr lang="en-US" altLang="zh-CN" smtClean="0"/>
              <a:t> ... </a:t>
            </a:r>
          </a:p>
          <a:p>
            <a:pPr lvl="1" eaLnBrk="1" hangingPunct="1">
              <a:defRPr/>
            </a:pPr>
            <a:endParaRPr lang="en-US" altLang="zh-CN" smtClean="0"/>
          </a:p>
          <a:p>
            <a:pPr eaLnBrk="1" hangingPunct="1">
              <a:defRPr/>
            </a:pPr>
            <a:r>
              <a:rPr lang="en-US" altLang="zh-CN" smtClean="0"/>
              <a:t>Visual C++ 6.0</a:t>
            </a:r>
            <a:r>
              <a:rPr lang="zh-CN" altLang="en-US" smtClean="0"/>
              <a:t>的集成开发环境中，</a:t>
            </a:r>
          </a:p>
          <a:p>
            <a:pPr lvl="1" eaLnBrk="1" hangingPunct="1">
              <a:defRPr/>
            </a:pPr>
            <a:r>
              <a:rPr lang="zh-CN" altLang="en-US" smtClean="0"/>
              <a:t>选择</a:t>
            </a:r>
            <a:r>
              <a:rPr lang="zh-CN" altLang="en-US" smtClean="0">
                <a:latin typeface="Arial"/>
              </a:rPr>
              <a:t>“</a:t>
            </a:r>
            <a:r>
              <a:rPr lang="en-US" altLang="zh-CN" smtClean="0"/>
              <a:t>Project|Settings</a:t>
            </a:r>
            <a:r>
              <a:rPr lang="en-US" altLang="zh-CN" smtClean="0">
                <a:latin typeface="Arial"/>
              </a:rPr>
              <a:t>”</a:t>
            </a:r>
            <a:r>
              <a:rPr lang="zh-CN" altLang="en-US" smtClean="0"/>
              <a:t>菜单，</a:t>
            </a:r>
          </a:p>
          <a:p>
            <a:pPr lvl="2" eaLnBrk="1" hangingPunct="1">
              <a:defRPr/>
            </a:pPr>
            <a:r>
              <a:rPr lang="zh-CN" altLang="en-US" smtClean="0"/>
              <a:t>在</a:t>
            </a:r>
            <a:r>
              <a:rPr lang="zh-CN" altLang="en-US" smtClean="0">
                <a:latin typeface="Arial"/>
              </a:rPr>
              <a:t>“</a:t>
            </a:r>
            <a:r>
              <a:rPr lang="en-US" altLang="zh-CN" smtClean="0"/>
              <a:t>C/C++</a:t>
            </a:r>
            <a:r>
              <a:rPr lang="en-US" altLang="zh-CN" smtClean="0">
                <a:latin typeface="Arial"/>
              </a:rPr>
              <a:t>”</a:t>
            </a:r>
            <a:r>
              <a:rPr lang="zh-CN" altLang="en-US" smtClean="0"/>
              <a:t>选项卡中，选择</a:t>
            </a:r>
            <a:r>
              <a:rPr lang="zh-CN" altLang="en-US" smtClean="0">
                <a:latin typeface="Arial"/>
              </a:rPr>
              <a:t>“</a:t>
            </a:r>
            <a:r>
              <a:rPr lang="en-US" altLang="zh-CN" smtClean="0"/>
              <a:t>Category</a:t>
            </a:r>
            <a:r>
              <a:rPr lang="en-US" altLang="zh-CN" smtClean="0">
                <a:latin typeface="Arial"/>
              </a:rPr>
              <a:t>”</a:t>
            </a:r>
            <a:r>
              <a:rPr lang="zh-CN" altLang="en-US" smtClean="0"/>
              <a:t>中的</a:t>
            </a:r>
            <a:r>
              <a:rPr lang="zh-CN" altLang="en-US" smtClean="0">
                <a:latin typeface="Arial"/>
              </a:rPr>
              <a:t>“</a:t>
            </a:r>
            <a:r>
              <a:rPr lang="en-US" altLang="zh-CN" smtClean="0"/>
              <a:t>Preprocessor</a:t>
            </a:r>
            <a:r>
              <a:rPr lang="en-US" altLang="zh-CN" smtClean="0">
                <a:latin typeface="Arial"/>
              </a:rPr>
              <a:t>”</a:t>
            </a:r>
            <a:r>
              <a:rPr lang="zh-CN" altLang="en-US" smtClean="0"/>
              <a:t>，</a:t>
            </a:r>
          </a:p>
          <a:p>
            <a:pPr lvl="2" eaLnBrk="1" hangingPunct="1">
              <a:defRPr/>
            </a:pPr>
            <a:r>
              <a:rPr lang="zh-CN" altLang="en-US" smtClean="0"/>
              <a:t>在</a:t>
            </a:r>
            <a:r>
              <a:rPr lang="zh-CN" altLang="en-US" smtClean="0">
                <a:latin typeface="Arial"/>
              </a:rPr>
              <a:t>“</a:t>
            </a:r>
            <a:r>
              <a:rPr lang="en-US" altLang="zh-CN" smtClean="0"/>
              <a:t>Preprocessor definitions</a:t>
            </a:r>
            <a:r>
              <a:rPr lang="en-US" altLang="zh-CN" smtClean="0">
                <a:latin typeface="Arial"/>
              </a:rPr>
              <a:t>”</a:t>
            </a:r>
            <a:r>
              <a:rPr lang="zh-CN" altLang="en-US" smtClean="0"/>
              <a:t>中添加要定义的宏名：</a:t>
            </a:r>
            <a:r>
              <a:rPr lang="en-US" altLang="zh-CN" smtClean="0"/>
              <a:t>ABC</a:t>
            </a:r>
            <a:r>
              <a:rPr lang="zh-CN" altLang="en-US" smtClean="0"/>
              <a:t>。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760412"/>
          </a:xfrm>
        </p:spPr>
        <p:txBody>
          <a:bodyPr/>
          <a:lstStyle/>
          <a:p>
            <a:pPr eaLnBrk="1" hangingPunct="1">
              <a:defRPr/>
            </a:pPr>
            <a:r>
              <a:rPr lang="zh-CN" altLang="en-US" smtClean="0"/>
              <a:t>条件编译命令的常用格式 </a:t>
            </a:r>
          </a:p>
        </p:txBody>
      </p:sp>
      <p:sp>
        <p:nvSpPr>
          <p:cNvPr id="36867" name="Rectangle 3"/>
          <p:cNvSpPr>
            <a:spLocks noGrp="1" noChangeArrowheads="1"/>
          </p:cNvSpPr>
          <p:nvPr>
            <p:ph idx="1"/>
          </p:nvPr>
        </p:nvSpPr>
        <p:spPr>
          <a:xfrm>
            <a:off x="250825" y="1412875"/>
            <a:ext cx="8713788" cy="5256213"/>
          </a:xfrm>
        </p:spPr>
        <p:txBody>
          <a:bodyPr/>
          <a:lstStyle/>
          <a:p>
            <a:pPr eaLnBrk="1" hangingPunct="1">
              <a:lnSpc>
                <a:spcPct val="90000"/>
              </a:lnSpc>
              <a:buFont typeface="Wingdings" pitchFamily="2" charset="2"/>
              <a:buNone/>
              <a:defRPr/>
            </a:pPr>
            <a:r>
              <a:rPr lang="en-US" altLang="zh-CN" sz="2400" smtClean="0">
                <a:cs typeface="Courier New" pitchFamily="49" charset="0"/>
              </a:rPr>
              <a:t>#ifdef / #ifndef  &lt;</a:t>
            </a:r>
            <a:r>
              <a:rPr lang="zh-CN" altLang="en-US" sz="2400" smtClean="0"/>
              <a:t>宏名</a:t>
            </a:r>
            <a:r>
              <a:rPr lang="en-US" altLang="zh-CN" sz="2400" smtClean="0">
                <a:cs typeface="Courier New" pitchFamily="49" charset="0"/>
              </a:rPr>
              <a:t>&gt;</a:t>
            </a:r>
          </a:p>
          <a:p>
            <a:pPr eaLnBrk="1" hangingPunct="1">
              <a:lnSpc>
                <a:spcPct val="90000"/>
              </a:lnSpc>
              <a:buFont typeface="Wingdings" pitchFamily="2" charset="2"/>
              <a:buNone/>
              <a:defRPr/>
            </a:pPr>
            <a:r>
              <a:rPr lang="en-US" altLang="zh-CN" sz="2400" smtClean="0">
                <a:cs typeface="Courier New" pitchFamily="49" charset="0"/>
              </a:rPr>
              <a:t>	&lt;</a:t>
            </a:r>
            <a:r>
              <a:rPr lang="zh-CN" altLang="en-US" sz="2400" smtClean="0"/>
              <a:t>程序段</a:t>
            </a:r>
            <a:r>
              <a:rPr lang="en-US" altLang="zh-CN" sz="2400" smtClean="0">
                <a:cs typeface="Courier New" pitchFamily="49" charset="0"/>
              </a:rPr>
              <a:t>1&gt;</a:t>
            </a:r>
          </a:p>
          <a:p>
            <a:pPr eaLnBrk="1" hangingPunct="1">
              <a:lnSpc>
                <a:spcPct val="90000"/>
              </a:lnSpc>
              <a:buFont typeface="Wingdings" pitchFamily="2" charset="2"/>
              <a:buNone/>
              <a:defRPr/>
            </a:pPr>
            <a:r>
              <a:rPr lang="en-US" altLang="zh-CN" sz="2400" smtClean="0">
                <a:cs typeface="Courier New" pitchFamily="49" charset="0"/>
              </a:rPr>
              <a:t>[#else</a:t>
            </a:r>
          </a:p>
          <a:p>
            <a:pPr eaLnBrk="1" hangingPunct="1">
              <a:lnSpc>
                <a:spcPct val="90000"/>
              </a:lnSpc>
              <a:buFont typeface="Wingdings" pitchFamily="2" charset="2"/>
              <a:buNone/>
              <a:defRPr/>
            </a:pPr>
            <a:r>
              <a:rPr lang="en-US" altLang="zh-CN" sz="2400" smtClean="0">
                <a:cs typeface="Courier New" pitchFamily="49" charset="0"/>
              </a:rPr>
              <a:t>	&lt;</a:t>
            </a:r>
            <a:r>
              <a:rPr lang="zh-CN" altLang="en-US" sz="2400" smtClean="0"/>
              <a:t>程序段</a:t>
            </a:r>
            <a:r>
              <a:rPr lang="en-US" altLang="zh-CN" sz="2400" smtClean="0">
                <a:cs typeface="Courier New" pitchFamily="49" charset="0"/>
              </a:rPr>
              <a:t>2&gt;]</a:t>
            </a:r>
          </a:p>
          <a:p>
            <a:pPr eaLnBrk="1" hangingPunct="1">
              <a:lnSpc>
                <a:spcPct val="90000"/>
              </a:lnSpc>
              <a:buFont typeface="Wingdings" pitchFamily="2" charset="2"/>
              <a:buNone/>
              <a:defRPr/>
            </a:pPr>
            <a:r>
              <a:rPr lang="en-US" altLang="zh-CN" sz="2400" smtClean="0">
                <a:cs typeface="Courier New" pitchFamily="49" charset="0"/>
              </a:rPr>
              <a:t>#endif</a:t>
            </a:r>
          </a:p>
          <a:p>
            <a:pPr eaLnBrk="1" hangingPunct="1">
              <a:lnSpc>
                <a:spcPct val="90000"/>
              </a:lnSpc>
              <a:buFont typeface="Wingdings" pitchFamily="2" charset="2"/>
              <a:buNone/>
              <a:defRPr/>
            </a:pPr>
            <a:endParaRPr lang="en-US" altLang="zh-CN" sz="2400" smtClean="0">
              <a:cs typeface="Courier New" pitchFamily="49" charset="0"/>
            </a:endParaRPr>
          </a:p>
          <a:p>
            <a:pPr eaLnBrk="1" hangingPunct="1">
              <a:defRPr/>
            </a:pPr>
            <a:r>
              <a:rPr lang="zh-CN" altLang="en-US" sz="2400" smtClean="0"/>
              <a:t>上述条件编译命令的含义是：如果</a:t>
            </a:r>
            <a:r>
              <a:rPr lang="en-US" altLang="zh-CN" sz="2400" smtClean="0"/>
              <a:t>&lt;</a:t>
            </a:r>
            <a:r>
              <a:rPr lang="zh-CN" altLang="en-US" sz="2400" smtClean="0"/>
              <a:t>宏名</a:t>
            </a:r>
            <a:r>
              <a:rPr lang="en-US" altLang="zh-CN" sz="2400" smtClean="0"/>
              <a:t>&gt;</a:t>
            </a:r>
            <a:r>
              <a:rPr lang="zh-CN" altLang="en-US" sz="2400" smtClean="0"/>
              <a:t>有定义（</a:t>
            </a:r>
            <a:r>
              <a:rPr lang="en-US" altLang="zh-CN" sz="2400" smtClean="0"/>
              <a:t>#ifdef</a:t>
            </a:r>
            <a:r>
              <a:rPr lang="zh-CN" altLang="en-US" sz="2400" smtClean="0"/>
              <a:t>）或无定义（</a:t>
            </a:r>
            <a:r>
              <a:rPr lang="en-US" altLang="zh-CN" sz="2400" smtClean="0"/>
              <a:t>#ifndef</a:t>
            </a:r>
            <a:r>
              <a:rPr lang="zh-CN" altLang="en-US" sz="2400" smtClean="0"/>
              <a:t>），则编译</a:t>
            </a:r>
            <a:r>
              <a:rPr lang="en-US" altLang="zh-CN" sz="2400" smtClean="0"/>
              <a:t>&lt;</a:t>
            </a:r>
            <a:r>
              <a:rPr lang="zh-CN" altLang="en-US" sz="2400" smtClean="0"/>
              <a:t>程序段</a:t>
            </a:r>
            <a:r>
              <a:rPr lang="en-US" altLang="zh-CN" sz="2400" smtClean="0"/>
              <a:t>1&gt;</a:t>
            </a:r>
            <a:r>
              <a:rPr lang="zh-CN" altLang="en-US" sz="2400" smtClean="0"/>
              <a:t>，否则编译</a:t>
            </a:r>
            <a:r>
              <a:rPr lang="en-US" altLang="zh-CN" sz="2400" smtClean="0"/>
              <a:t>&lt;</a:t>
            </a:r>
            <a:r>
              <a:rPr lang="zh-CN" altLang="en-US" sz="2400" smtClean="0"/>
              <a:t>程序段</a:t>
            </a:r>
            <a:r>
              <a:rPr lang="en-US" altLang="zh-CN" sz="2400" smtClean="0"/>
              <a:t>2&gt;</a:t>
            </a:r>
            <a:r>
              <a:rPr lang="zh-CN" altLang="en-US" sz="2400" smtClean="0"/>
              <a:t>，其中，</a:t>
            </a:r>
            <a:r>
              <a:rPr lang="en-US" altLang="zh-CN" sz="2400" smtClean="0"/>
              <a:t>#else</a:t>
            </a:r>
            <a:r>
              <a:rPr lang="zh-CN" altLang="en-US" sz="2400" smtClean="0"/>
              <a:t>分支可以省略。</a:t>
            </a:r>
          </a:p>
          <a:p>
            <a:pPr eaLnBrk="1" hangingPunct="1">
              <a:defRPr/>
            </a:pPr>
            <a:r>
              <a:rPr lang="en-US" altLang="zh-CN" sz="2400" smtClean="0"/>
              <a:t>&lt;</a:t>
            </a:r>
            <a:r>
              <a:rPr lang="zh-CN" altLang="en-US" sz="2400" smtClean="0"/>
              <a:t>宏名</a:t>
            </a:r>
            <a:r>
              <a:rPr lang="en-US" altLang="zh-CN" sz="2400" smtClean="0"/>
              <a:t>&gt;</a:t>
            </a:r>
            <a:r>
              <a:rPr lang="zh-CN" altLang="en-US" sz="2400" smtClean="0"/>
              <a:t>可以在程序中用</a:t>
            </a:r>
            <a:r>
              <a:rPr lang="en-US" altLang="zh-CN" sz="2400" smtClean="0"/>
              <a:t>#define</a:t>
            </a:r>
            <a:r>
              <a:rPr lang="zh-CN" altLang="en-US" sz="2400" smtClean="0"/>
              <a:t>定义，也可以在编译器的选项中给出。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函数调用的例子</a:t>
            </a:r>
          </a:p>
        </p:txBody>
      </p:sp>
      <p:sp>
        <p:nvSpPr>
          <p:cNvPr id="46083"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x;</a:t>
            </a:r>
          </a:p>
          <a:p>
            <a:pPr eaLnBrk="1" hangingPunct="1">
              <a:lnSpc>
                <a:spcPct val="80000"/>
              </a:lnSpc>
              <a:buFont typeface="Wingdings" pitchFamily="2" charset="2"/>
              <a:buNone/>
              <a:defRPr/>
            </a:pPr>
            <a:r>
              <a:rPr lang="en-US" altLang="zh-CN" sz="2800" smtClean="0"/>
              <a:t>	cout &lt;&lt; "</a:t>
            </a:r>
            <a:r>
              <a:rPr lang="zh-CN" altLang="en-US" sz="2800" smtClean="0"/>
              <a:t>请输入一个正整数：</a:t>
            </a:r>
            <a:r>
              <a:rPr lang="en-US" altLang="zh-CN" sz="2800" smtClean="0"/>
              <a:t>";</a:t>
            </a:r>
          </a:p>
          <a:p>
            <a:pPr eaLnBrk="1" hangingPunct="1">
              <a:lnSpc>
                <a:spcPct val="80000"/>
              </a:lnSpc>
              <a:buFont typeface="Wingdings" pitchFamily="2" charset="2"/>
              <a:buNone/>
              <a:defRPr/>
            </a:pPr>
            <a:r>
              <a:rPr lang="en-US" altLang="zh-CN" sz="2800" smtClean="0"/>
              <a:t>	cin &gt;&gt; x;</a:t>
            </a:r>
          </a:p>
          <a:p>
            <a:pPr eaLnBrk="1" hangingPunct="1">
              <a:lnSpc>
                <a:spcPct val="80000"/>
              </a:lnSpc>
              <a:buFont typeface="Wingdings" pitchFamily="2" charset="2"/>
              <a:buNone/>
              <a:defRPr/>
            </a:pPr>
            <a:r>
              <a:rPr lang="en-US" altLang="zh-CN" sz="2800" smtClean="0"/>
              <a:t>	cout &lt;&lt; "Factorial of " &lt;&lt; x &lt;&lt; " is " </a:t>
            </a:r>
          </a:p>
          <a:p>
            <a:pPr eaLnBrk="1" hangingPunct="1">
              <a:lnSpc>
                <a:spcPct val="80000"/>
              </a:lnSpc>
              <a:buFont typeface="Wingdings" pitchFamily="2" charset="2"/>
              <a:buNone/>
              <a:defRPr/>
            </a:pPr>
            <a:r>
              <a:rPr lang="en-US" altLang="zh-CN" sz="2800" smtClean="0"/>
              <a:t>		  &lt;&lt; factorial(x) //</a:t>
            </a:r>
            <a:r>
              <a:rPr lang="zh-CN" altLang="en-US" sz="2800" smtClean="0"/>
              <a:t>调用阶乘函数</a:t>
            </a:r>
          </a:p>
          <a:p>
            <a:pPr eaLnBrk="1" hangingPunct="1">
              <a:lnSpc>
                <a:spcPct val="80000"/>
              </a:lnSpc>
              <a:buFont typeface="Wingdings" pitchFamily="2" charset="2"/>
              <a:buNone/>
              <a:defRPr/>
            </a:pPr>
            <a:r>
              <a:rPr lang="zh-CN" altLang="en-US" sz="2800" smtClean="0"/>
              <a:t>		  </a:t>
            </a:r>
            <a:r>
              <a:rPr lang="en-US" altLang="zh-CN" sz="2800" smtClean="0"/>
              <a:t>&lt;&lt; endl;</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762000"/>
          </a:xfrm>
        </p:spPr>
        <p:txBody>
          <a:bodyPr/>
          <a:lstStyle/>
          <a:p>
            <a:pPr eaLnBrk="1" hangingPunct="1">
              <a:defRPr/>
            </a:pPr>
            <a:r>
              <a:rPr lang="zh-CN" altLang="en-US" smtClean="0"/>
              <a:t>条件编译命令的另一种格式 </a:t>
            </a:r>
          </a:p>
        </p:txBody>
      </p:sp>
      <p:sp>
        <p:nvSpPr>
          <p:cNvPr id="37891" name="Rectangle 3"/>
          <p:cNvSpPr>
            <a:spLocks noGrp="1" noChangeArrowheads="1"/>
          </p:cNvSpPr>
          <p:nvPr>
            <p:ph idx="1"/>
          </p:nvPr>
        </p:nvSpPr>
        <p:spPr>
          <a:xfrm>
            <a:off x="250825" y="1341438"/>
            <a:ext cx="8435975" cy="5516562"/>
          </a:xfrm>
        </p:spPr>
        <p:txBody>
          <a:bodyPr/>
          <a:lstStyle/>
          <a:p>
            <a:pPr eaLnBrk="1" hangingPunct="1">
              <a:lnSpc>
                <a:spcPct val="80000"/>
              </a:lnSpc>
              <a:buFont typeface="Wingdings" pitchFamily="2" charset="2"/>
              <a:buNone/>
              <a:defRPr/>
            </a:pPr>
            <a:r>
              <a:rPr lang="en-US" altLang="zh-CN" sz="2000" smtClean="0">
                <a:cs typeface="Courier New" pitchFamily="49" charset="0"/>
              </a:rPr>
              <a:t>#if &lt;</a:t>
            </a:r>
            <a:r>
              <a:rPr lang="zh-CN" altLang="en-US" sz="2000" smtClean="0"/>
              <a:t>常量表达式</a:t>
            </a:r>
            <a:r>
              <a:rPr lang="en-US" altLang="zh-CN" sz="2000" smtClean="0">
                <a:cs typeface="Courier New" pitchFamily="49" charset="0"/>
              </a:rPr>
              <a:t>1&gt; / #ifdef &lt;</a:t>
            </a:r>
            <a:r>
              <a:rPr lang="zh-CN" altLang="en-US" sz="2000" smtClean="0"/>
              <a:t>宏名</a:t>
            </a:r>
            <a:r>
              <a:rPr lang="en-US" altLang="zh-CN" sz="2000" smtClean="0">
                <a:cs typeface="Courier New" pitchFamily="49" charset="0"/>
              </a:rPr>
              <a:t>&gt; / #ifndef &lt;</a:t>
            </a:r>
            <a:r>
              <a:rPr lang="zh-CN" altLang="en-US" sz="2000" smtClean="0"/>
              <a:t>宏名</a:t>
            </a:r>
            <a:r>
              <a:rPr lang="en-US" altLang="zh-CN" sz="2000" smtClean="0">
                <a:cs typeface="Courier New" pitchFamily="49" charset="0"/>
              </a:rPr>
              <a:t>&gt;</a:t>
            </a:r>
          </a:p>
          <a:p>
            <a:pPr eaLnBrk="1" hangingPunct="1">
              <a:lnSpc>
                <a:spcPct val="8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1&gt;</a:t>
            </a:r>
          </a:p>
          <a:p>
            <a:pPr eaLnBrk="1" hangingPunct="1">
              <a:lnSpc>
                <a:spcPct val="80000"/>
              </a:lnSpc>
              <a:buFont typeface="Wingdings" pitchFamily="2" charset="2"/>
              <a:buNone/>
              <a:defRPr/>
            </a:pPr>
            <a:r>
              <a:rPr lang="en-US" altLang="zh-CN" sz="2000" smtClean="0">
                <a:cs typeface="Courier New" pitchFamily="49" charset="0"/>
              </a:rPr>
              <a:t>#elif &lt;</a:t>
            </a:r>
            <a:r>
              <a:rPr lang="zh-CN" altLang="en-US" sz="2000" smtClean="0"/>
              <a:t>常量表达式</a:t>
            </a:r>
            <a:r>
              <a:rPr lang="en-US" altLang="zh-CN" sz="2000" smtClean="0">
                <a:cs typeface="Courier New" pitchFamily="49" charset="0"/>
              </a:rPr>
              <a:t>2&gt;</a:t>
            </a:r>
          </a:p>
          <a:p>
            <a:pPr eaLnBrk="1" hangingPunct="1">
              <a:lnSpc>
                <a:spcPct val="9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2&gt;</a:t>
            </a:r>
          </a:p>
          <a:p>
            <a:pPr eaLnBrk="1" hangingPunct="1">
              <a:lnSpc>
                <a:spcPct val="80000"/>
              </a:lnSpc>
              <a:buFont typeface="Wingdings" pitchFamily="2" charset="2"/>
              <a:buNone/>
              <a:defRPr/>
            </a:pPr>
            <a:r>
              <a:rPr lang="en-US" altLang="zh-CN" sz="2000" smtClean="0">
                <a:cs typeface="Courier New" pitchFamily="49" charset="0"/>
              </a:rPr>
              <a:t>......</a:t>
            </a:r>
          </a:p>
          <a:p>
            <a:pPr eaLnBrk="1" hangingPunct="1">
              <a:buFont typeface="Wingdings" pitchFamily="2" charset="2"/>
              <a:buNone/>
              <a:defRPr/>
            </a:pPr>
            <a:r>
              <a:rPr lang="en-US" altLang="zh-CN" sz="2000" smtClean="0">
                <a:cs typeface="Courier New" pitchFamily="49" charset="0"/>
              </a:rPr>
              <a:t>#elif &lt;</a:t>
            </a:r>
            <a:r>
              <a:rPr lang="zh-CN" altLang="en-US" sz="2000" smtClean="0"/>
              <a:t>常量表达式</a:t>
            </a:r>
            <a:r>
              <a:rPr lang="en-US" altLang="zh-CN" sz="2000" smtClean="0">
                <a:cs typeface="Courier New" pitchFamily="49" charset="0"/>
              </a:rPr>
              <a:t>n&gt;</a:t>
            </a:r>
          </a:p>
          <a:p>
            <a:pPr eaLnBrk="1" hangingPunct="1">
              <a:lnSpc>
                <a:spcPct val="8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n&gt;</a:t>
            </a:r>
          </a:p>
          <a:p>
            <a:pPr eaLnBrk="1" hangingPunct="1">
              <a:lnSpc>
                <a:spcPct val="80000"/>
              </a:lnSpc>
              <a:buFont typeface="Wingdings" pitchFamily="2" charset="2"/>
              <a:buNone/>
              <a:defRPr/>
            </a:pPr>
            <a:r>
              <a:rPr lang="en-US" altLang="zh-CN" sz="2000" smtClean="0">
                <a:cs typeface="Courier New" pitchFamily="49" charset="0"/>
              </a:rPr>
              <a:t>[#else</a:t>
            </a:r>
          </a:p>
          <a:p>
            <a:pPr eaLnBrk="1" hangingPunct="1">
              <a:lnSpc>
                <a:spcPct val="8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n+1&gt;]</a:t>
            </a:r>
          </a:p>
          <a:p>
            <a:pPr eaLnBrk="1" hangingPunct="1">
              <a:lnSpc>
                <a:spcPct val="80000"/>
              </a:lnSpc>
              <a:buFont typeface="Wingdings" pitchFamily="2" charset="2"/>
              <a:buNone/>
              <a:defRPr/>
            </a:pPr>
            <a:r>
              <a:rPr lang="en-US" altLang="zh-CN" sz="2000" smtClean="0">
                <a:cs typeface="Courier New" pitchFamily="49" charset="0"/>
              </a:rPr>
              <a:t>#endif</a:t>
            </a:r>
          </a:p>
          <a:p>
            <a:pPr eaLnBrk="1" hangingPunct="1">
              <a:lnSpc>
                <a:spcPct val="80000"/>
              </a:lnSpc>
              <a:buFont typeface="Wingdings" pitchFamily="2" charset="2"/>
              <a:buNone/>
              <a:defRPr/>
            </a:pPr>
            <a:endParaRPr lang="en-US" altLang="zh-CN" sz="2000" smtClean="0">
              <a:cs typeface="Courier New" pitchFamily="49" charset="0"/>
            </a:endParaRPr>
          </a:p>
          <a:p>
            <a:pPr eaLnBrk="1" hangingPunct="1">
              <a:defRPr/>
            </a:pPr>
            <a:r>
              <a:rPr lang="zh-CN" altLang="en-US" sz="2000" smtClean="0"/>
              <a:t>上述条件编译命令的含义是：如果</a:t>
            </a:r>
            <a:r>
              <a:rPr lang="en-US" altLang="zh-CN" sz="2000" smtClean="0"/>
              <a:t>&lt;</a:t>
            </a:r>
            <a:r>
              <a:rPr lang="zh-CN" altLang="en-US" sz="2000" smtClean="0"/>
              <a:t>常量表达式</a:t>
            </a:r>
            <a:r>
              <a:rPr lang="en-US" altLang="zh-CN" sz="2000" smtClean="0"/>
              <a:t>1&gt;</a:t>
            </a:r>
            <a:r>
              <a:rPr lang="zh-CN" altLang="en-US" sz="2000" smtClean="0"/>
              <a:t>的值为非零（</a:t>
            </a:r>
            <a:r>
              <a:rPr lang="en-US" altLang="zh-CN" sz="2000" smtClean="0"/>
              <a:t>#if</a:t>
            </a:r>
            <a:r>
              <a:rPr lang="zh-CN" altLang="en-US" sz="2000" smtClean="0"/>
              <a:t>）或</a:t>
            </a:r>
            <a:r>
              <a:rPr lang="en-US" altLang="zh-CN" sz="2000" smtClean="0"/>
              <a:t>&lt;</a:t>
            </a:r>
            <a:r>
              <a:rPr lang="zh-CN" altLang="en-US" sz="2000" smtClean="0"/>
              <a:t>宏名</a:t>
            </a:r>
            <a:r>
              <a:rPr lang="en-US" altLang="zh-CN" sz="2000" smtClean="0"/>
              <a:t>&gt;</a:t>
            </a:r>
            <a:r>
              <a:rPr lang="zh-CN" altLang="en-US" sz="2000" smtClean="0"/>
              <a:t>有定义（</a:t>
            </a:r>
            <a:r>
              <a:rPr lang="en-US" altLang="zh-CN" sz="2000" smtClean="0"/>
              <a:t>#ifdef</a:t>
            </a:r>
            <a:r>
              <a:rPr lang="zh-CN" altLang="en-US" sz="2000" smtClean="0"/>
              <a:t>）或</a:t>
            </a:r>
            <a:r>
              <a:rPr lang="en-US" altLang="zh-CN" sz="2000" smtClean="0"/>
              <a:t>&lt;</a:t>
            </a:r>
            <a:r>
              <a:rPr lang="zh-CN" altLang="en-US" sz="2000" smtClean="0"/>
              <a:t>宏名</a:t>
            </a:r>
            <a:r>
              <a:rPr lang="en-US" altLang="zh-CN" sz="2000" smtClean="0"/>
              <a:t>&gt;</a:t>
            </a:r>
            <a:r>
              <a:rPr lang="zh-CN" altLang="en-US" sz="2000" smtClean="0"/>
              <a:t>无定义（</a:t>
            </a:r>
            <a:r>
              <a:rPr lang="en-US" altLang="zh-CN" sz="2000" smtClean="0"/>
              <a:t>#ifndef</a:t>
            </a:r>
            <a:r>
              <a:rPr lang="zh-CN" altLang="en-US" sz="2000" smtClean="0"/>
              <a:t>），则编译</a:t>
            </a:r>
            <a:r>
              <a:rPr lang="en-US" altLang="zh-CN" sz="2000" smtClean="0"/>
              <a:t>&lt;</a:t>
            </a:r>
            <a:r>
              <a:rPr lang="zh-CN" altLang="en-US" sz="2000" smtClean="0"/>
              <a:t>程序段</a:t>
            </a:r>
            <a:r>
              <a:rPr lang="en-US" altLang="zh-CN" sz="2000" smtClean="0"/>
              <a:t>1&gt;</a:t>
            </a:r>
            <a:r>
              <a:rPr lang="zh-CN" altLang="en-US" sz="2000" smtClean="0"/>
              <a:t>，否则，如果</a:t>
            </a:r>
            <a:r>
              <a:rPr lang="en-US" altLang="zh-CN" sz="2000" smtClean="0"/>
              <a:t>&lt;</a:t>
            </a:r>
            <a:r>
              <a:rPr lang="zh-CN" altLang="en-US" sz="2000" smtClean="0"/>
              <a:t>常量表达式</a:t>
            </a:r>
            <a:r>
              <a:rPr lang="en-US" altLang="zh-CN" sz="2000" smtClean="0"/>
              <a:t>2&gt;</a:t>
            </a:r>
            <a:r>
              <a:rPr lang="zh-CN" altLang="en-US" sz="2000" smtClean="0"/>
              <a:t>为非零值，则编译</a:t>
            </a:r>
            <a:r>
              <a:rPr lang="en-US" altLang="zh-CN" sz="2000" smtClean="0"/>
              <a:t>&lt;</a:t>
            </a:r>
            <a:r>
              <a:rPr lang="zh-CN" altLang="en-US" sz="2000" smtClean="0"/>
              <a:t>程序段</a:t>
            </a:r>
            <a:r>
              <a:rPr lang="en-US" altLang="zh-CN" sz="2000" smtClean="0"/>
              <a:t>2&gt;</a:t>
            </a:r>
            <a:r>
              <a:rPr lang="zh-CN" altLang="en-US" sz="2000" smtClean="0"/>
              <a:t>，</a:t>
            </a:r>
            <a:r>
              <a:rPr lang="en-US" altLang="zh-CN" sz="2000" smtClean="0"/>
              <a:t>...</a:t>
            </a:r>
            <a:r>
              <a:rPr lang="zh-CN" altLang="en-US" sz="2000" smtClean="0"/>
              <a:t>，否则如果有</a:t>
            </a:r>
            <a:r>
              <a:rPr lang="en-US" altLang="zh-CN" sz="2000" smtClean="0"/>
              <a:t>#else</a:t>
            </a:r>
            <a:r>
              <a:rPr lang="zh-CN" altLang="en-US" sz="2000" smtClean="0"/>
              <a:t>，则编译</a:t>
            </a:r>
            <a:r>
              <a:rPr lang="en-US" altLang="zh-CN" sz="2000" smtClean="0"/>
              <a:t>&lt;</a:t>
            </a:r>
            <a:r>
              <a:rPr lang="zh-CN" altLang="en-US" sz="2000" smtClean="0"/>
              <a:t>程序段</a:t>
            </a:r>
            <a:r>
              <a:rPr lang="en-US" altLang="zh-CN" sz="2000" smtClean="0"/>
              <a:t>n+1&gt;</a:t>
            </a:r>
            <a:r>
              <a:rPr lang="zh-CN" altLang="en-US" sz="2000" smtClean="0"/>
              <a:t>，否则什么都不编译。</a:t>
            </a:r>
          </a:p>
          <a:p>
            <a:pPr eaLnBrk="1" hangingPunct="1">
              <a:lnSpc>
                <a:spcPct val="80000"/>
              </a:lnSpc>
              <a:defRPr/>
            </a:pPr>
            <a:r>
              <a:rPr lang="en-US" altLang="zh-CN" sz="2000" smtClean="0"/>
              <a:t>&lt;</a:t>
            </a:r>
            <a:r>
              <a:rPr lang="zh-CN" altLang="en-US" sz="2000" smtClean="0"/>
              <a:t>常量表达式</a:t>
            </a:r>
            <a:r>
              <a:rPr lang="en-US" altLang="zh-CN" sz="2000" smtClean="0"/>
              <a:t>&gt;</a:t>
            </a:r>
            <a:r>
              <a:rPr lang="zh-CN" altLang="en-US" sz="2000" smtClean="0"/>
              <a:t>中只能包含字面常量或用</a:t>
            </a:r>
            <a:r>
              <a:rPr lang="en-US" altLang="zh-CN" sz="2000" smtClean="0"/>
              <a:t>#define</a:t>
            </a:r>
            <a:r>
              <a:rPr lang="zh-CN" altLang="en-US" sz="2000" smtClean="0"/>
              <a:t>定义的常量。</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defRPr/>
            </a:pPr>
            <a:r>
              <a:rPr lang="zh-CN" altLang="en-US" smtClean="0"/>
              <a:t>条件编译的作用</a:t>
            </a:r>
          </a:p>
        </p:txBody>
      </p:sp>
      <p:sp>
        <p:nvSpPr>
          <p:cNvPr id="306179" name="Rectangle 3"/>
          <p:cNvSpPr>
            <a:spLocks noGrp="1" noChangeArrowheads="1"/>
          </p:cNvSpPr>
          <p:nvPr>
            <p:ph idx="1"/>
          </p:nvPr>
        </p:nvSpPr>
        <p:spPr/>
        <p:txBody>
          <a:bodyPr/>
          <a:lstStyle/>
          <a:p>
            <a:pPr eaLnBrk="1" hangingPunct="1">
              <a:defRPr/>
            </a:pPr>
            <a:r>
              <a:rPr lang="zh-CN" altLang="en-US" smtClean="0"/>
              <a:t>条件编译的作用：</a:t>
            </a:r>
          </a:p>
          <a:p>
            <a:pPr lvl="1" eaLnBrk="1" hangingPunct="1">
              <a:defRPr/>
            </a:pPr>
            <a:r>
              <a:rPr lang="zh-CN" altLang="en-US" smtClean="0"/>
              <a:t>基于多环境的程序编制 </a:t>
            </a:r>
          </a:p>
          <a:p>
            <a:pPr lvl="1" eaLnBrk="1" hangingPunct="1">
              <a:defRPr/>
            </a:pPr>
            <a:r>
              <a:rPr lang="zh-CN" altLang="en-US" smtClean="0"/>
              <a:t>程序调试</a:t>
            </a:r>
          </a:p>
          <a:p>
            <a:pPr lvl="1" eaLnBrk="1" hangingPunct="1">
              <a:defRPr/>
            </a:pPr>
            <a:r>
              <a:rPr lang="en-US" altLang="zh-CN" smtClean="0"/>
              <a: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zh-CN" altLang="en-US" smtClean="0"/>
              <a:t>基于多环境的程序编制</a:t>
            </a:r>
          </a:p>
        </p:txBody>
      </p:sp>
      <p:sp>
        <p:nvSpPr>
          <p:cNvPr id="226307" name="Rectangle 3"/>
          <p:cNvSpPr>
            <a:spLocks noGrp="1" noChangeArrowheads="1"/>
          </p:cNvSpPr>
          <p:nvPr>
            <p:ph idx="1"/>
          </p:nvPr>
        </p:nvSpPr>
        <p:spPr/>
        <p:txBody>
          <a:bodyPr/>
          <a:lstStyle/>
          <a:p>
            <a:pPr eaLnBrk="1" hangingPunct="1">
              <a:lnSpc>
                <a:spcPct val="90000"/>
              </a:lnSpc>
              <a:buFont typeface="Wingdings" pitchFamily="2" charset="2"/>
              <a:buNone/>
              <a:defRPr/>
            </a:pPr>
            <a:r>
              <a:rPr lang="en-US" altLang="zh-CN" smtClean="0"/>
              <a:t>#ifdef UNIX</a:t>
            </a:r>
          </a:p>
          <a:p>
            <a:pPr eaLnBrk="1" hangingPunct="1">
              <a:lnSpc>
                <a:spcPct val="90000"/>
              </a:lnSpc>
              <a:buFont typeface="Wingdings" pitchFamily="2" charset="2"/>
              <a:buNone/>
              <a:defRPr/>
            </a:pPr>
            <a:r>
              <a:rPr lang="en-US" altLang="zh-CN" smtClean="0"/>
              <a:t>	......  //</a:t>
            </a:r>
            <a:r>
              <a:rPr lang="zh-CN" altLang="en-US" smtClean="0"/>
              <a:t>适合于</a:t>
            </a:r>
            <a:r>
              <a:rPr lang="en-US" altLang="zh-CN" smtClean="0"/>
              <a:t>UNIX</a:t>
            </a:r>
            <a:r>
              <a:rPr lang="zh-CN" altLang="en-US" smtClean="0"/>
              <a:t>环境的代码</a:t>
            </a:r>
          </a:p>
          <a:p>
            <a:pPr eaLnBrk="1" hangingPunct="1">
              <a:lnSpc>
                <a:spcPct val="90000"/>
              </a:lnSpc>
              <a:buFont typeface="Wingdings" pitchFamily="2" charset="2"/>
              <a:buNone/>
              <a:defRPr/>
            </a:pPr>
            <a:r>
              <a:rPr lang="en-US" altLang="zh-CN" smtClean="0"/>
              <a:t>#elif WINDOWS</a:t>
            </a:r>
          </a:p>
          <a:p>
            <a:pPr eaLnBrk="1" hangingPunct="1">
              <a:lnSpc>
                <a:spcPct val="90000"/>
              </a:lnSpc>
              <a:buFont typeface="Wingdings" pitchFamily="2" charset="2"/>
              <a:buNone/>
              <a:defRPr/>
            </a:pPr>
            <a:r>
              <a:rPr lang="en-US" altLang="zh-CN" smtClean="0"/>
              <a:t>	......  //</a:t>
            </a:r>
            <a:r>
              <a:rPr lang="zh-CN" altLang="en-US" smtClean="0"/>
              <a:t>适合于</a:t>
            </a:r>
            <a:r>
              <a:rPr lang="en-US" altLang="zh-CN" smtClean="0"/>
              <a:t>WINDOWS</a:t>
            </a:r>
            <a:r>
              <a:rPr lang="zh-CN" altLang="en-US" smtClean="0"/>
              <a:t>环境的代码</a:t>
            </a:r>
          </a:p>
          <a:p>
            <a:pPr eaLnBrk="1" hangingPunct="1">
              <a:lnSpc>
                <a:spcPct val="90000"/>
              </a:lnSpc>
              <a:buFont typeface="Wingdings" pitchFamily="2" charset="2"/>
              <a:buNone/>
              <a:defRPr/>
            </a:pPr>
            <a:r>
              <a:rPr lang="en-US" altLang="zh-CN" smtClean="0"/>
              <a:t>#else</a:t>
            </a:r>
          </a:p>
          <a:p>
            <a:pPr eaLnBrk="1" hangingPunct="1">
              <a:lnSpc>
                <a:spcPct val="90000"/>
              </a:lnSpc>
              <a:buFont typeface="Wingdings" pitchFamily="2" charset="2"/>
              <a:buNone/>
              <a:defRPr/>
            </a:pPr>
            <a:r>
              <a:rPr lang="en-US" altLang="zh-CN" smtClean="0"/>
              <a:t>	......  //</a:t>
            </a:r>
            <a:r>
              <a:rPr lang="zh-CN" altLang="en-US" smtClean="0"/>
              <a:t>适合于其它环境的代码</a:t>
            </a:r>
          </a:p>
          <a:p>
            <a:pPr eaLnBrk="1" hangingPunct="1">
              <a:lnSpc>
                <a:spcPct val="90000"/>
              </a:lnSpc>
              <a:buFont typeface="Wingdings" pitchFamily="2" charset="2"/>
              <a:buNone/>
              <a:defRPr/>
            </a:pPr>
            <a:r>
              <a:rPr lang="en-US" altLang="zh-CN" smtClean="0"/>
              <a:t>#endif</a:t>
            </a:r>
          </a:p>
          <a:p>
            <a:pPr eaLnBrk="1" hangingPunct="1">
              <a:lnSpc>
                <a:spcPct val="90000"/>
              </a:lnSpc>
              <a:buFont typeface="Wingdings" pitchFamily="2" charset="2"/>
              <a:buNone/>
              <a:defRPr/>
            </a:pPr>
            <a:r>
              <a:rPr lang="en-US" altLang="zh-CN" smtClean="0"/>
              <a:t>......  //</a:t>
            </a:r>
            <a:r>
              <a:rPr lang="zh-CN" altLang="en-US" smtClean="0"/>
              <a:t>适合于各种环境的公共代码</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zh-CN" altLang="en-US" smtClean="0"/>
              <a:t>程序调试</a:t>
            </a:r>
          </a:p>
        </p:txBody>
      </p:sp>
      <p:sp>
        <p:nvSpPr>
          <p:cNvPr id="227331" name="Rectangle 3"/>
          <p:cNvSpPr>
            <a:spLocks noGrp="1" noChangeArrowheads="1"/>
          </p:cNvSpPr>
          <p:nvPr>
            <p:ph idx="1"/>
          </p:nvPr>
        </p:nvSpPr>
        <p:spPr/>
        <p:txBody>
          <a:bodyPr/>
          <a:lstStyle/>
          <a:p>
            <a:pPr eaLnBrk="1" hangingPunct="1">
              <a:defRPr/>
            </a:pPr>
            <a:r>
              <a:rPr lang="zh-CN" altLang="en-US" smtClean="0"/>
              <a:t>加入调试信息</a:t>
            </a:r>
          </a:p>
          <a:p>
            <a:pPr lvl="1" eaLnBrk="1" hangingPunct="1">
              <a:buFontTx/>
              <a:buNone/>
              <a:defRPr/>
            </a:pPr>
            <a:r>
              <a:rPr lang="en-US" altLang="zh-CN" smtClean="0"/>
              <a:t>#ifdef DEBUG</a:t>
            </a:r>
          </a:p>
          <a:p>
            <a:pPr lvl="1" eaLnBrk="1" hangingPunct="1">
              <a:buFontTx/>
              <a:buNone/>
              <a:defRPr/>
            </a:pPr>
            <a:r>
              <a:rPr lang="en-US" altLang="zh-CN" smtClean="0"/>
              <a:t>......  //</a:t>
            </a:r>
            <a:r>
              <a:rPr lang="zh-CN" altLang="en-US" smtClean="0"/>
              <a:t>调试信息，主要由输出操作构成 </a:t>
            </a:r>
          </a:p>
          <a:p>
            <a:pPr lvl="1" eaLnBrk="1" hangingPunct="1">
              <a:buFontTx/>
              <a:buNone/>
              <a:defRPr/>
            </a:pPr>
            <a:r>
              <a:rPr lang="en-US" altLang="zh-CN" smtClean="0"/>
              <a:t>#endif</a:t>
            </a:r>
          </a:p>
          <a:p>
            <a:pPr eaLnBrk="1" hangingPunct="1">
              <a:defRPr/>
            </a:pPr>
            <a:r>
              <a:rPr lang="zh-CN" altLang="en-US" smtClean="0"/>
              <a:t>问题：写起来比较麻烦！</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a:xfrm>
            <a:off x="457200" y="1341438"/>
            <a:ext cx="8229600" cy="5327650"/>
          </a:xfrm>
        </p:spPr>
        <p:txBody>
          <a:bodyPr/>
          <a:lstStyle/>
          <a:p>
            <a:pPr eaLnBrk="1" hangingPunct="1">
              <a:lnSpc>
                <a:spcPct val="80000"/>
              </a:lnSpc>
              <a:defRPr/>
            </a:pPr>
            <a:r>
              <a:rPr lang="zh-CN" altLang="en-US" sz="2800" smtClean="0"/>
              <a:t>利用标准库中定义的宏：</a:t>
            </a:r>
            <a:r>
              <a:rPr lang="en-US" altLang="zh-CN" sz="2800" smtClean="0"/>
              <a:t>assert</a:t>
            </a:r>
          </a:p>
          <a:p>
            <a:pPr lvl="1" eaLnBrk="1" hangingPunct="1">
              <a:lnSpc>
                <a:spcPct val="80000"/>
              </a:lnSpc>
              <a:buFontTx/>
              <a:buNone/>
              <a:defRPr/>
            </a:pPr>
            <a:r>
              <a:rPr lang="en-US" altLang="zh-CN" sz="2400" smtClean="0"/>
              <a:t>#include &lt;cassert&gt; //</a:t>
            </a:r>
            <a:r>
              <a:rPr lang="zh-CN" altLang="en-US" sz="2400" smtClean="0"/>
              <a:t>或</a:t>
            </a:r>
            <a:r>
              <a:rPr lang="en-US" altLang="zh-CN" sz="2400" smtClean="0"/>
              <a:t>&lt;assert.h&gt;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assert(x == 1); //</a:t>
            </a:r>
            <a:r>
              <a:rPr lang="zh-CN" altLang="en-US" sz="2400" smtClean="0"/>
              <a:t>断言</a:t>
            </a:r>
          </a:p>
          <a:p>
            <a:pPr eaLnBrk="1" hangingPunct="1">
              <a:lnSpc>
                <a:spcPct val="160000"/>
              </a:lnSpc>
              <a:defRPr/>
            </a:pPr>
            <a:r>
              <a:rPr lang="en-US" altLang="zh-CN" sz="2800" smtClean="0"/>
              <a:t>assert</a:t>
            </a:r>
            <a:r>
              <a:rPr lang="zh-CN" altLang="en-US" sz="2800" smtClean="0"/>
              <a:t>的定义大致如下：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#ifdef  DEBUG</a:t>
            </a:r>
          </a:p>
          <a:p>
            <a:pPr lvl="1" eaLnBrk="1" hangingPunct="1">
              <a:lnSpc>
                <a:spcPct val="80000"/>
              </a:lnSpc>
              <a:buFontTx/>
              <a:buNone/>
              <a:defRPr/>
            </a:pPr>
            <a:r>
              <a:rPr lang="en-US" altLang="zh-CN" sz="2400" smtClean="0"/>
              <a:t>#define assert(exp)  ((exp)?(void)0:&lt;</a:t>
            </a:r>
            <a:r>
              <a:rPr lang="zh-CN" altLang="en-US" sz="2400" smtClean="0"/>
              <a:t>输出诊断信息并调用库函数</a:t>
            </a:r>
            <a:r>
              <a:rPr lang="en-US" altLang="zh-CN" sz="2400" smtClean="0"/>
              <a:t>abort&gt;)</a:t>
            </a:r>
          </a:p>
          <a:p>
            <a:pPr lvl="1" eaLnBrk="1" hangingPunct="1">
              <a:lnSpc>
                <a:spcPct val="80000"/>
              </a:lnSpc>
              <a:buFontTx/>
              <a:buNone/>
              <a:defRPr/>
            </a:pPr>
            <a:r>
              <a:rPr lang="en-US" altLang="zh-CN" sz="2400" smtClean="0"/>
              <a:t>#else</a:t>
            </a:r>
          </a:p>
          <a:p>
            <a:pPr lvl="1" eaLnBrk="1" hangingPunct="1">
              <a:lnSpc>
                <a:spcPct val="80000"/>
              </a:lnSpc>
              <a:buFontTx/>
              <a:buNone/>
              <a:defRPr/>
            </a:pPr>
            <a:r>
              <a:rPr lang="en-US" altLang="zh-CN" sz="2400" smtClean="0"/>
              <a:t>#define assert(exp)  ((void)0)</a:t>
            </a:r>
          </a:p>
          <a:p>
            <a:pPr lvl="1" eaLnBrk="1" hangingPunct="1">
              <a:lnSpc>
                <a:spcPct val="80000"/>
              </a:lnSpc>
              <a:buFontTx/>
              <a:buNone/>
              <a:defRPr/>
            </a:pPr>
            <a:r>
              <a:rPr lang="en-US" altLang="zh-CN" sz="2400" smtClean="0"/>
              <a:t>#endif</a:t>
            </a:r>
          </a:p>
          <a:p>
            <a:pPr lvl="1" eaLnBrk="1" hangingPunct="1">
              <a:lnSpc>
                <a:spcPct val="80000"/>
              </a:lnSpc>
              <a:buFontTx/>
              <a:buNone/>
              <a:defRPr/>
            </a:pPr>
            <a:r>
              <a:rPr lang="en-US" altLang="zh-CN" sz="240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endParaRPr lang="zh-CN" altLang="zh-CN" smtClean="0"/>
          </a:p>
        </p:txBody>
      </p:sp>
      <p:sp>
        <p:nvSpPr>
          <p:cNvPr id="346115"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double a;</a:t>
            </a:r>
          </a:p>
          <a:p>
            <a:pPr eaLnBrk="1" hangingPunct="1">
              <a:lnSpc>
                <a:spcPct val="80000"/>
              </a:lnSpc>
              <a:buFont typeface="Wingdings" pitchFamily="2" charset="2"/>
              <a:buNone/>
              <a:defRPr/>
            </a:pPr>
            <a:r>
              <a:rPr lang="en-US" altLang="zh-CN" sz="2800" smtClean="0"/>
              <a:t>	int b;</a:t>
            </a:r>
          </a:p>
          <a:p>
            <a:pPr eaLnBrk="1" hangingPunct="1">
              <a:lnSpc>
                <a:spcPct val="80000"/>
              </a:lnSpc>
              <a:buFont typeface="Wingdings" pitchFamily="2" charset="2"/>
              <a:buNone/>
              <a:defRPr/>
            </a:pPr>
            <a:r>
              <a:rPr lang="en-US" altLang="zh-CN" sz="2800" smtClean="0"/>
              <a:t>	cout &lt;&lt; "</a:t>
            </a:r>
            <a:r>
              <a:rPr lang="zh-CN" altLang="en-US" sz="2800" smtClean="0"/>
              <a:t>请输入</a:t>
            </a:r>
            <a:r>
              <a:rPr lang="en-US" altLang="zh-CN" sz="2800" smtClean="0"/>
              <a:t>a</a:t>
            </a:r>
            <a:r>
              <a:rPr lang="zh-CN" altLang="en-US" sz="2800" smtClean="0"/>
              <a:t>和</a:t>
            </a:r>
            <a:r>
              <a:rPr lang="en-US" altLang="zh-CN" sz="2800" smtClean="0"/>
              <a:t>b</a:t>
            </a:r>
            <a:r>
              <a:rPr lang="zh-CN" altLang="en-US" sz="2800" smtClean="0"/>
              <a:t>：</a:t>
            </a:r>
            <a:r>
              <a:rPr lang="en-US" altLang="zh-CN" sz="2800" smtClean="0"/>
              <a:t>";</a:t>
            </a:r>
          </a:p>
          <a:p>
            <a:pPr eaLnBrk="1" hangingPunct="1">
              <a:lnSpc>
                <a:spcPct val="80000"/>
              </a:lnSpc>
              <a:buFont typeface="Wingdings" pitchFamily="2" charset="2"/>
              <a:buNone/>
              <a:defRPr/>
            </a:pPr>
            <a:r>
              <a:rPr lang="en-US" altLang="zh-CN" sz="2800" smtClean="0"/>
              <a:t>	cin &gt;&gt; a &gt;&gt; b;</a:t>
            </a:r>
          </a:p>
          <a:p>
            <a:pPr eaLnBrk="1" hangingPunct="1">
              <a:lnSpc>
                <a:spcPct val="80000"/>
              </a:lnSpc>
              <a:buFont typeface="Wingdings" pitchFamily="2" charset="2"/>
              <a:buNone/>
              <a:defRPr/>
            </a:pPr>
            <a:r>
              <a:rPr lang="en-US" altLang="zh-CN" sz="2800" smtClean="0"/>
              <a:t>	cout &lt;&lt; a &lt;&lt; "</a:t>
            </a:r>
            <a:r>
              <a:rPr lang="zh-CN" altLang="en-US" sz="2800" smtClean="0"/>
              <a:t>的</a:t>
            </a:r>
            <a:r>
              <a:rPr lang="en-US" altLang="zh-CN" sz="2800" smtClean="0"/>
              <a:t>" &lt;&lt; b &lt;&lt; "</a:t>
            </a:r>
            <a:r>
              <a:rPr lang="zh-CN" altLang="en-US" sz="2800" smtClean="0"/>
              <a:t>次方是：</a:t>
            </a:r>
            <a:r>
              <a:rPr lang="en-US" altLang="zh-CN" sz="2800" smtClean="0"/>
              <a:t>" </a:t>
            </a:r>
          </a:p>
          <a:p>
            <a:pPr eaLnBrk="1" hangingPunct="1">
              <a:lnSpc>
                <a:spcPct val="80000"/>
              </a:lnSpc>
              <a:buFont typeface="Wingdings" pitchFamily="2" charset="2"/>
              <a:buNone/>
              <a:defRPr/>
            </a:pPr>
            <a:r>
              <a:rPr lang="en-US" altLang="zh-CN" sz="2800" smtClean="0"/>
              <a:t>		  &lt;&lt; power(a,b) &lt;&lt; endl;</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15888"/>
            <a:ext cx="8229600" cy="1139825"/>
          </a:xfrm>
        </p:spPr>
        <p:txBody>
          <a:bodyPr/>
          <a:lstStyle/>
          <a:p>
            <a:pPr eaLnBrk="1" hangingPunct="1">
              <a:defRPr/>
            </a:pPr>
            <a:r>
              <a:rPr lang="zh-CN" altLang="en-US" sz="4800" smtClean="0"/>
              <a:t>函数调用的执行过程</a:t>
            </a:r>
          </a:p>
        </p:txBody>
      </p:sp>
      <p:sp>
        <p:nvSpPr>
          <p:cNvPr id="41987" name="Rectangle 3"/>
          <p:cNvSpPr>
            <a:spLocks noGrp="1" noChangeArrowheads="1"/>
          </p:cNvSpPr>
          <p:nvPr>
            <p:ph idx="1"/>
          </p:nvPr>
        </p:nvSpPr>
        <p:spPr>
          <a:xfrm>
            <a:off x="457200" y="1600200"/>
            <a:ext cx="8229600" cy="5068888"/>
          </a:xfrm>
        </p:spPr>
        <p:txBody>
          <a:bodyPr/>
          <a:lstStyle/>
          <a:p>
            <a:pPr algn="just" eaLnBrk="1" hangingPunct="1">
              <a:defRPr/>
            </a:pPr>
            <a:r>
              <a:rPr lang="zh-CN" altLang="en-US" sz="2800" smtClean="0"/>
              <a:t>计算实参的值（对于多个实参，</a:t>
            </a:r>
            <a:r>
              <a:rPr lang="en-US" altLang="zh-CN" sz="2800" smtClean="0">
                <a:solidFill>
                  <a:schemeClr val="folHlink"/>
                </a:solidFill>
                <a:cs typeface="Times New Roman" pitchFamily="18" charset="0"/>
              </a:rPr>
              <a:t>C++</a:t>
            </a:r>
            <a:r>
              <a:rPr lang="zh-CN" altLang="en-US" sz="2800" smtClean="0">
                <a:solidFill>
                  <a:schemeClr val="folHlink"/>
                </a:solidFill>
              </a:rPr>
              <a:t>没有规定计算次序</a:t>
            </a:r>
            <a:r>
              <a:rPr lang="zh-CN" altLang="en-US" sz="2800" smtClean="0"/>
              <a:t>）；</a:t>
            </a:r>
            <a:endParaRPr lang="zh-CN" altLang="en-US" sz="2800" smtClean="0">
              <a:cs typeface="Times New Roman" pitchFamily="18" charset="0"/>
            </a:endParaRPr>
          </a:p>
          <a:p>
            <a:pPr algn="just" eaLnBrk="1" hangingPunct="1">
              <a:defRPr/>
            </a:pPr>
            <a:r>
              <a:rPr lang="zh-CN" altLang="en-US" sz="2800" smtClean="0"/>
              <a:t>把实参分别传递给被调用函数的形参；</a:t>
            </a:r>
            <a:endParaRPr lang="zh-CN" altLang="en-US" sz="2800" smtClean="0">
              <a:cs typeface="Times New Roman" pitchFamily="18" charset="0"/>
            </a:endParaRPr>
          </a:p>
          <a:p>
            <a:pPr algn="just" eaLnBrk="1" hangingPunct="1">
              <a:defRPr/>
            </a:pPr>
            <a:r>
              <a:rPr lang="zh-CN" altLang="en-US" sz="2800" smtClean="0"/>
              <a:t>执行函数体；</a:t>
            </a:r>
            <a:endParaRPr lang="zh-CN" altLang="en-US" sz="2800" smtClean="0">
              <a:cs typeface="Times New Roman" pitchFamily="18" charset="0"/>
            </a:endParaRPr>
          </a:p>
          <a:p>
            <a:pPr algn="just" eaLnBrk="1" hangingPunct="1">
              <a:defRPr/>
            </a:pPr>
            <a:r>
              <a:rPr lang="zh-CN" altLang="en-US" sz="2800" smtClean="0"/>
              <a:t>函数体中执行</a:t>
            </a:r>
            <a:r>
              <a:rPr lang="en-US" altLang="zh-CN" sz="2800" smtClean="0">
                <a:latin typeface="Courier New" pitchFamily="49" charset="0"/>
              </a:rPr>
              <a:t>return</a:t>
            </a:r>
            <a:r>
              <a:rPr lang="zh-CN" altLang="en-US" sz="2800" smtClean="0"/>
              <a:t>语句返回函数调用点，调用点获得返回值（如果有返回值）并执行调用之后的操作。</a:t>
            </a:r>
          </a:p>
          <a:p>
            <a:pPr algn="just" eaLnBrk="1" hangingPunct="1">
              <a:defRPr/>
            </a:pPr>
            <a:r>
              <a:rPr lang="zh-CN" altLang="en-US" sz="2800" smtClean="0"/>
              <a:t>可以把有返回值的函数调用作为操作数放在表达式中参加运算 ：</a:t>
            </a:r>
            <a:r>
              <a:rPr lang="en-US" altLang="zh-CN" sz="2800" smtClean="0"/>
              <a:t>x+</a:t>
            </a:r>
            <a:r>
              <a:rPr lang="en-US" altLang="zh-CN" sz="2800" smtClean="0">
                <a:solidFill>
                  <a:schemeClr val="folHlink"/>
                </a:solidFill>
              </a:rPr>
              <a:t>power(x,y)</a:t>
            </a:r>
            <a:r>
              <a:rPr lang="en-US" altLang="zh-CN" sz="2800" smtClean="0"/>
              <a:t>*z</a:t>
            </a:r>
            <a:r>
              <a:rPr lang="en-US" altLang="zh-CN"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0"/>
            <a:ext cx="8229600" cy="1139825"/>
          </a:xfrm>
        </p:spPr>
        <p:txBody>
          <a:bodyPr/>
          <a:lstStyle/>
          <a:p>
            <a:pPr eaLnBrk="1" hangingPunct="1">
              <a:defRPr/>
            </a:pPr>
            <a:r>
              <a:rPr lang="zh-CN" altLang="en-US" smtClean="0"/>
              <a:t>函数声明 </a:t>
            </a:r>
          </a:p>
        </p:txBody>
      </p:sp>
      <p:sp>
        <p:nvSpPr>
          <p:cNvPr id="17411" name="Rectangle 3"/>
          <p:cNvSpPr>
            <a:spLocks noGrp="1" noChangeArrowheads="1"/>
          </p:cNvSpPr>
          <p:nvPr>
            <p:ph idx="1"/>
          </p:nvPr>
        </p:nvSpPr>
        <p:spPr>
          <a:xfrm>
            <a:off x="179388" y="1341438"/>
            <a:ext cx="8893175" cy="5516562"/>
          </a:xfrm>
        </p:spPr>
        <p:txBody>
          <a:bodyPr/>
          <a:lstStyle/>
          <a:p>
            <a:pPr marL="361950" indent="-361950" algn="just" eaLnBrk="1" hangingPunct="1">
              <a:defRPr/>
            </a:pPr>
            <a:r>
              <a:rPr lang="zh-CN" altLang="en-US" smtClean="0"/>
              <a:t>程序中调用的所有函数都要有定义。</a:t>
            </a:r>
          </a:p>
          <a:p>
            <a:pPr marL="361950" indent="-361950" algn="just" eaLnBrk="1" hangingPunct="1">
              <a:defRPr/>
            </a:pPr>
            <a:r>
              <a:rPr lang="zh-CN" altLang="en-US" smtClean="0"/>
              <a:t>如果函数定义在其它文件或模块（如：</a:t>
            </a:r>
            <a:r>
              <a:rPr lang="en-US" altLang="zh-CN" smtClean="0">
                <a:cs typeface="Times New Roman" pitchFamily="18" charset="0"/>
              </a:rPr>
              <a:t>C++</a:t>
            </a:r>
            <a:r>
              <a:rPr lang="zh-CN" altLang="en-US" smtClean="0"/>
              <a:t>的标准库）中或定义在本源文件中使用点之后，则在调用前需要对被调用的函数进行声明。</a:t>
            </a:r>
          </a:p>
          <a:p>
            <a:pPr marL="361950" indent="-361950" algn="just" eaLnBrk="1" hangingPunct="1">
              <a:defRPr/>
            </a:pPr>
            <a:r>
              <a:rPr lang="zh-CN" altLang="en-US" smtClean="0"/>
              <a:t>函数声明的格式如下：</a:t>
            </a:r>
            <a:endParaRPr lang="zh-CN" altLang="en-US" smtClean="0">
              <a:cs typeface="Times New Roman" pitchFamily="18" charset="0"/>
            </a:endParaRPr>
          </a:p>
          <a:p>
            <a:pPr marL="827088" lvl="1" eaLnBrk="1" hangingPunct="1">
              <a:buFontTx/>
              <a:buNone/>
              <a:defRPr/>
            </a:pPr>
            <a:r>
              <a:rPr lang="en-US" altLang="zh-CN" sz="2400" b="1" smtClean="0">
                <a:cs typeface="Courier New" pitchFamily="49" charset="0"/>
              </a:rPr>
              <a:t>&lt;</a:t>
            </a:r>
            <a:r>
              <a:rPr lang="zh-CN" altLang="en-US" sz="2400" b="1" smtClean="0"/>
              <a:t>返回值类型</a:t>
            </a:r>
            <a:r>
              <a:rPr lang="en-US" altLang="zh-CN" sz="2400" b="1" smtClean="0">
                <a:cs typeface="Courier New" pitchFamily="49" charset="0"/>
              </a:rPr>
              <a:t>&gt; &lt;</a:t>
            </a:r>
            <a:r>
              <a:rPr lang="zh-CN" altLang="en-US" sz="2400" b="1" smtClean="0"/>
              <a:t>函数名</a:t>
            </a:r>
            <a:r>
              <a:rPr lang="en-US" altLang="zh-CN" sz="2400" b="1" smtClean="0">
                <a:cs typeface="Courier New" pitchFamily="49" charset="0"/>
              </a:rPr>
              <a:t>&gt;(&lt;</a:t>
            </a:r>
            <a:r>
              <a:rPr lang="zh-CN" altLang="en-US" sz="2400" b="1" smtClean="0"/>
              <a:t>形式参数表</a:t>
            </a:r>
            <a:r>
              <a:rPr lang="en-US" altLang="zh-CN" sz="2400" b="1" smtClean="0">
                <a:cs typeface="Courier New" pitchFamily="49" charset="0"/>
              </a:rPr>
              <a:t>&gt;);</a:t>
            </a:r>
            <a:r>
              <a:rPr lang="en-US" altLang="zh-CN" sz="2400" smtClean="0">
                <a:cs typeface="Courier New" pitchFamily="49" charset="0"/>
              </a:rPr>
              <a:t> //</a:t>
            </a:r>
            <a:r>
              <a:rPr lang="zh-CN" altLang="en-US" sz="2400" smtClean="0">
                <a:cs typeface="Courier New" pitchFamily="49" charset="0"/>
              </a:rPr>
              <a:t>函数原型</a:t>
            </a:r>
          </a:p>
          <a:p>
            <a:pPr marL="827088" lvl="1" eaLnBrk="1" hangingPunct="1">
              <a:buFontTx/>
              <a:buNone/>
              <a:defRPr/>
            </a:pPr>
            <a:r>
              <a:rPr lang="zh-CN" altLang="en-US" sz="2400" smtClean="0">
                <a:cs typeface="Courier New" pitchFamily="49" charset="0"/>
              </a:rPr>
              <a:t>或</a:t>
            </a:r>
          </a:p>
          <a:p>
            <a:pPr marL="827088" lvl="1" eaLnBrk="1" hangingPunct="1">
              <a:buFontTx/>
              <a:buNone/>
              <a:defRPr/>
            </a:pPr>
            <a:r>
              <a:rPr lang="en-US" altLang="zh-CN" sz="2400" b="1" smtClean="0">
                <a:cs typeface="Courier New" pitchFamily="49" charset="0"/>
              </a:rPr>
              <a:t>extern &lt;</a:t>
            </a:r>
            <a:r>
              <a:rPr lang="zh-CN" altLang="en-US" sz="2400" b="1" smtClean="0"/>
              <a:t>返回值类型</a:t>
            </a:r>
            <a:r>
              <a:rPr lang="en-US" altLang="zh-CN" sz="2400" b="1" smtClean="0">
                <a:cs typeface="Courier New" pitchFamily="49" charset="0"/>
              </a:rPr>
              <a:t>&gt; &lt;</a:t>
            </a:r>
            <a:r>
              <a:rPr lang="zh-CN" altLang="en-US" sz="2400" b="1" smtClean="0"/>
              <a:t>函数名</a:t>
            </a:r>
            <a:r>
              <a:rPr lang="en-US" altLang="zh-CN" sz="2400" b="1" smtClean="0">
                <a:cs typeface="Courier New" pitchFamily="49" charset="0"/>
              </a:rPr>
              <a:t>&gt;(&lt;</a:t>
            </a:r>
            <a:r>
              <a:rPr lang="zh-CN" altLang="en-US" sz="2400" b="1" smtClean="0"/>
              <a:t>形式参数表</a:t>
            </a:r>
            <a:r>
              <a:rPr lang="en-US" altLang="zh-CN" sz="2400" b="1" smtClean="0">
                <a:cs typeface="Courier New" pitchFamily="49" charset="0"/>
              </a:rPr>
              <a:t>&gt;);</a:t>
            </a:r>
          </a:p>
          <a:p>
            <a:pPr marL="827088" lvl="1" eaLnBrk="1" hangingPunct="1">
              <a:defRPr/>
            </a:pPr>
            <a:r>
              <a:rPr lang="zh-CN" altLang="en-US" sz="2400" smtClean="0">
                <a:cs typeface="Courier New" pitchFamily="49" charset="0"/>
              </a:rPr>
              <a:t>在函数声明中，</a:t>
            </a:r>
            <a:r>
              <a:rPr lang="en-US" altLang="zh-CN" sz="2400" smtClean="0">
                <a:cs typeface="Courier New" pitchFamily="49" charset="0"/>
              </a:rPr>
              <a:t>&lt;</a:t>
            </a:r>
            <a:r>
              <a:rPr lang="zh-CN" altLang="en-US" sz="2400" smtClean="0">
                <a:cs typeface="Courier New" pitchFamily="49" charset="0"/>
              </a:rPr>
              <a:t>形式参数表</a:t>
            </a:r>
            <a:r>
              <a:rPr lang="en-US" altLang="zh-CN" sz="2400" smtClean="0">
                <a:cs typeface="Courier New" pitchFamily="49" charset="0"/>
              </a:rPr>
              <a:t>&gt;</a:t>
            </a:r>
            <a:r>
              <a:rPr lang="zh-CN" altLang="en-US" sz="2400" smtClean="0">
                <a:cs typeface="Courier New" pitchFamily="49" charset="0"/>
              </a:rPr>
              <a:t>中</a:t>
            </a:r>
            <a:r>
              <a:rPr lang="zh-CN" altLang="en-US" sz="2400" smtClean="0">
                <a:solidFill>
                  <a:schemeClr val="folHlink"/>
                </a:solidFill>
                <a:cs typeface="Courier New" pitchFamily="49" charset="0"/>
              </a:rPr>
              <a:t>可以只列出形参的类型而不写形参名</a:t>
            </a:r>
            <a:r>
              <a:rPr lang="zh-CN" altLang="en-US" sz="2400" smtClean="0">
                <a:cs typeface="Courier New" pitchFamily="49"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56188" y="714375"/>
            <a:ext cx="2741612" cy="191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b="0">
                <a:solidFill>
                  <a:schemeClr val="tx1"/>
                </a:solidFill>
              </a:rPr>
              <a:t>//file2.cpp</a:t>
            </a:r>
          </a:p>
          <a:p>
            <a:pPr eaLnBrk="1" hangingPunct="1">
              <a:spcBef>
                <a:spcPct val="0"/>
              </a:spcBef>
              <a:buClrTx/>
            </a:pPr>
            <a:r>
              <a:rPr lang="en-US" altLang="zh-CN" b="0">
                <a:solidFill>
                  <a:schemeClr val="tx1"/>
                </a:solidFill>
              </a:rPr>
              <a:t>int g(int i) //</a:t>
            </a:r>
            <a:r>
              <a:rPr lang="zh-CN" altLang="en-US" b="0"/>
              <a:t>定义</a:t>
            </a:r>
          </a:p>
          <a:p>
            <a:pPr eaLnBrk="1" hangingPunct="1">
              <a:spcBef>
                <a:spcPct val="0"/>
              </a:spcBef>
              <a:buClrTx/>
            </a:pPr>
            <a:r>
              <a:rPr lang="en-US" altLang="zh-CN" b="0">
                <a:solidFill>
                  <a:schemeClr val="tx1"/>
                </a:solidFill>
              </a:rPr>
              <a:t>{ ......</a:t>
            </a:r>
          </a:p>
          <a:p>
            <a:pPr eaLnBrk="1" hangingPunct="1">
              <a:spcBef>
                <a:spcPct val="0"/>
              </a:spcBef>
              <a:buClrTx/>
            </a:pPr>
            <a:r>
              <a:rPr lang="en-US" altLang="zh-CN" b="0">
                <a:solidFill>
                  <a:schemeClr val="tx1"/>
                </a:solidFill>
              </a:rPr>
              <a:t>   return ...;</a:t>
            </a:r>
          </a:p>
          <a:p>
            <a:pPr eaLnBrk="1" hangingPunct="1">
              <a:spcBef>
                <a:spcPct val="0"/>
              </a:spcBef>
              <a:buClrTx/>
            </a:pPr>
            <a:r>
              <a:rPr lang="en-US" altLang="zh-CN" b="0">
                <a:solidFill>
                  <a:schemeClr val="tx1"/>
                </a:solidFill>
              </a:rPr>
              <a:t>}</a:t>
            </a:r>
          </a:p>
        </p:txBody>
      </p:sp>
      <p:sp>
        <p:nvSpPr>
          <p:cNvPr id="18435" name="Text Box 3"/>
          <p:cNvSpPr txBox="1">
            <a:spLocks noChangeArrowheads="1"/>
          </p:cNvSpPr>
          <p:nvPr/>
        </p:nvSpPr>
        <p:spPr bwMode="auto">
          <a:xfrm>
            <a:off x="268288" y="739775"/>
            <a:ext cx="4232275" cy="5816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b="0">
                <a:solidFill>
                  <a:schemeClr val="tx1"/>
                </a:solidFill>
              </a:rPr>
              <a:t>//file1.cpp</a:t>
            </a:r>
          </a:p>
          <a:p>
            <a:pPr eaLnBrk="1" hangingPunct="1">
              <a:spcBef>
                <a:spcPct val="0"/>
              </a:spcBef>
              <a:buClrTx/>
            </a:pPr>
            <a:r>
              <a:rPr lang="en-US" altLang="zh-CN" b="0">
                <a:solidFill>
                  <a:schemeClr val="tx1"/>
                </a:solidFill>
              </a:rPr>
              <a:t>void  f1() //</a:t>
            </a:r>
            <a:r>
              <a:rPr lang="zh-CN" altLang="en-US" b="0"/>
              <a:t>定义</a:t>
            </a:r>
          </a:p>
          <a:p>
            <a:pPr eaLnBrk="1" hangingPunct="1">
              <a:spcBef>
                <a:spcPct val="0"/>
              </a:spcBef>
              <a:buClrTx/>
            </a:pPr>
            <a:r>
              <a:rPr lang="en-US" altLang="zh-CN" sz="1600" b="0">
                <a:solidFill>
                  <a:schemeClr val="tx1"/>
                </a:solidFill>
              </a:rPr>
              <a:t>{ ......</a:t>
            </a:r>
          </a:p>
          <a:p>
            <a:pPr eaLnBrk="1" hangingPunct="1">
              <a:spcBef>
                <a:spcPct val="0"/>
              </a:spcBef>
              <a:buClrTx/>
            </a:pPr>
            <a:r>
              <a:rPr lang="en-US" altLang="zh-CN" sz="1600" b="0">
                <a:solidFill>
                  <a:schemeClr val="tx1"/>
                </a:solidFill>
              </a:rPr>
              <a:t>} </a:t>
            </a:r>
          </a:p>
          <a:p>
            <a:pPr eaLnBrk="1" hangingPunct="1">
              <a:spcBef>
                <a:spcPct val="0"/>
              </a:spcBef>
              <a:buClrTx/>
            </a:pPr>
            <a:r>
              <a:rPr lang="en-US" altLang="zh-CN" b="0">
                <a:solidFill>
                  <a:schemeClr val="tx1"/>
                </a:solidFill>
              </a:rPr>
              <a:t>int main() //</a:t>
            </a:r>
            <a:r>
              <a:rPr lang="zh-CN" altLang="en-US" b="0"/>
              <a:t>定义</a:t>
            </a:r>
          </a:p>
          <a:p>
            <a:pPr eaLnBrk="1" hangingPunct="1">
              <a:spcBef>
                <a:spcPct val="0"/>
              </a:spcBef>
              <a:buClrTx/>
            </a:pPr>
            <a:r>
              <a:rPr lang="en-US" altLang="zh-CN" b="0">
                <a:solidFill>
                  <a:schemeClr val="tx1"/>
                </a:solidFill>
              </a:rPr>
              <a:t>{ void f2(); //</a:t>
            </a:r>
            <a:r>
              <a:rPr lang="zh-CN" altLang="en-US" b="0"/>
              <a:t>声明</a:t>
            </a:r>
          </a:p>
          <a:p>
            <a:pPr eaLnBrk="1" hangingPunct="1">
              <a:spcBef>
                <a:spcPct val="0"/>
              </a:spcBef>
              <a:buClrTx/>
            </a:pPr>
            <a:r>
              <a:rPr lang="zh-CN" altLang="en-US" b="0">
                <a:solidFill>
                  <a:schemeClr val="tx1"/>
                </a:solidFill>
              </a:rPr>
              <a:t>   </a:t>
            </a:r>
            <a:r>
              <a:rPr lang="en-US" altLang="zh-CN" b="0">
                <a:solidFill>
                  <a:schemeClr val="tx1"/>
                </a:solidFill>
              </a:rPr>
              <a:t>int g(int); //</a:t>
            </a:r>
            <a:r>
              <a:rPr lang="zh-CN" altLang="en-US" b="0"/>
              <a:t>声明</a:t>
            </a:r>
          </a:p>
          <a:p>
            <a:pPr eaLnBrk="1" hangingPunct="1">
              <a:spcBef>
                <a:spcPct val="0"/>
              </a:spcBef>
              <a:buClrTx/>
            </a:pPr>
            <a:r>
              <a:rPr lang="zh-CN" altLang="en-US" b="0">
                <a:solidFill>
                  <a:schemeClr val="tx1"/>
                </a:solidFill>
              </a:rPr>
              <a:t>   </a:t>
            </a:r>
            <a:r>
              <a:rPr lang="en-US" altLang="zh-CN" b="0">
                <a:solidFill>
                  <a:schemeClr val="tx1"/>
                </a:solidFill>
              </a:rPr>
              <a:t>f1(); //</a:t>
            </a:r>
            <a:r>
              <a:rPr lang="zh-CN" altLang="en-US" b="0"/>
              <a:t>调用</a:t>
            </a:r>
          </a:p>
          <a:p>
            <a:pPr eaLnBrk="1" hangingPunct="1">
              <a:spcBef>
                <a:spcPct val="0"/>
              </a:spcBef>
              <a:buClrTx/>
            </a:pPr>
            <a:r>
              <a:rPr lang="zh-CN" altLang="en-US" b="0"/>
              <a:t>   </a:t>
            </a:r>
            <a:r>
              <a:rPr lang="en-US" altLang="zh-CN" b="0">
                <a:solidFill>
                  <a:schemeClr val="tx1"/>
                </a:solidFill>
              </a:rPr>
              <a:t>f2();</a:t>
            </a:r>
            <a:r>
              <a:rPr lang="en-US" altLang="zh-CN" b="0"/>
              <a:t> </a:t>
            </a:r>
            <a:r>
              <a:rPr lang="en-US" altLang="zh-CN" b="0">
                <a:solidFill>
                  <a:schemeClr val="tx1"/>
                </a:solidFill>
              </a:rPr>
              <a:t>//</a:t>
            </a:r>
            <a:r>
              <a:rPr lang="zh-CN" altLang="en-US" b="0"/>
              <a:t>调用</a:t>
            </a:r>
          </a:p>
          <a:p>
            <a:pPr eaLnBrk="1" hangingPunct="1">
              <a:spcBef>
                <a:spcPct val="0"/>
              </a:spcBef>
              <a:buClrTx/>
            </a:pPr>
            <a:r>
              <a:rPr lang="zh-CN" altLang="en-US" b="0">
                <a:solidFill>
                  <a:schemeClr val="tx1"/>
                </a:solidFill>
              </a:rPr>
              <a:t>   </a:t>
            </a:r>
            <a:r>
              <a:rPr lang="en-US" altLang="zh-CN" b="0">
                <a:solidFill>
                  <a:schemeClr val="tx1"/>
                </a:solidFill>
              </a:rPr>
              <a:t>int x;</a:t>
            </a:r>
          </a:p>
          <a:p>
            <a:pPr eaLnBrk="1" hangingPunct="1">
              <a:spcBef>
                <a:spcPct val="0"/>
              </a:spcBef>
              <a:buClrTx/>
            </a:pPr>
            <a:r>
              <a:rPr lang="en-US" altLang="zh-CN" b="0">
                <a:solidFill>
                  <a:schemeClr val="tx1"/>
                </a:solidFill>
              </a:rPr>
              <a:t>   x = g(10); //</a:t>
            </a:r>
            <a:r>
              <a:rPr lang="zh-CN" altLang="en-US" b="0"/>
              <a:t>调用</a:t>
            </a:r>
          </a:p>
          <a:p>
            <a:pPr eaLnBrk="1" hangingPunct="1">
              <a:spcBef>
                <a:spcPct val="0"/>
              </a:spcBef>
              <a:buClrTx/>
            </a:pPr>
            <a:r>
              <a:rPr lang="zh-CN" altLang="en-US" b="0">
                <a:solidFill>
                  <a:schemeClr val="tx1"/>
                </a:solidFill>
              </a:rPr>
              <a:t>   </a:t>
            </a:r>
            <a:r>
              <a:rPr lang="en-US" altLang="zh-CN" b="0">
                <a:solidFill>
                  <a:schemeClr val="tx1"/>
                </a:solidFill>
              </a:rPr>
              <a:t>......</a:t>
            </a:r>
          </a:p>
          <a:p>
            <a:pPr eaLnBrk="1" hangingPunct="1">
              <a:spcBef>
                <a:spcPct val="0"/>
              </a:spcBef>
              <a:buClrTx/>
            </a:pPr>
            <a:r>
              <a:rPr lang="en-US" altLang="zh-CN" b="0">
                <a:solidFill>
                  <a:schemeClr val="tx1"/>
                </a:solidFill>
              </a:rPr>
              <a:t>   return 0;</a:t>
            </a:r>
          </a:p>
          <a:p>
            <a:pPr eaLnBrk="1" hangingPunct="1">
              <a:spcBef>
                <a:spcPct val="0"/>
              </a:spcBef>
              <a:buClrTx/>
            </a:pPr>
            <a:r>
              <a:rPr lang="en-US" altLang="zh-CN" b="0">
                <a:solidFill>
                  <a:schemeClr val="tx1"/>
                </a:solidFill>
              </a:rPr>
              <a:t>} </a:t>
            </a:r>
          </a:p>
          <a:p>
            <a:pPr eaLnBrk="1" hangingPunct="1">
              <a:spcBef>
                <a:spcPct val="0"/>
              </a:spcBef>
              <a:buClrTx/>
            </a:pPr>
            <a:r>
              <a:rPr lang="en-US" altLang="zh-CN" b="0">
                <a:solidFill>
                  <a:schemeClr val="tx1"/>
                </a:solidFill>
              </a:rPr>
              <a:t>void f2() //</a:t>
            </a:r>
            <a:r>
              <a:rPr lang="zh-CN" altLang="en-US" b="0"/>
              <a:t>定义</a:t>
            </a:r>
          </a:p>
          <a:p>
            <a:pPr eaLnBrk="1" hangingPunct="1">
              <a:spcBef>
                <a:spcPct val="0"/>
              </a:spcBef>
              <a:buClrTx/>
            </a:pPr>
            <a:r>
              <a:rPr lang="en-US" altLang="zh-CN" sz="1600" b="0">
                <a:solidFill>
                  <a:schemeClr val="tx1"/>
                </a:solidFill>
              </a:rPr>
              <a:t>{ ......</a:t>
            </a:r>
          </a:p>
          <a:p>
            <a:pPr eaLnBrk="1" hangingPunct="1">
              <a:spcBef>
                <a:spcPct val="0"/>
              </a:spcBef>
              <a:buClrTx/>
            </a:pPr>
            <a:r>
              <a:rPr lang="en-US" altLang="zh-CN" sz="1600" b="0">
                <a:solidFill>
                  <a:schemeClr val="tx1"/>
                </a:solidFill>
              </a:rPr>
              <a:t>}</a:t>
            </a:r>
          </a:p>
        </p:txBody>
      </p:sp>
      <p:sp>
        <p:nvSpPr>
          <p:cNvPr id="351232" name="Text Box 1024"/>
          <p:cNvSpPr txBox="1">
            <a:spLocks noChangeArrowheads="1"/>
          </p:cNvSpPr>
          <p:nvPr/>
        </p:nvSpPr>
        <p:spPr bwMode="auto">
          <a:xfrm>
            <a:off x="4860925" y="4090988"/>
            <a:ext cx="4283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itchFamily="18" charset="0"/>
                <a:ea typeface="宋体" charset="-122"/>
              </a:defRPr>
            </a:lvl1pPr>
            <a:lvl2pPr marL="1079500">
              <a:spcBef>
                <a:spcPct val="0"/>
              </a:spcBef>
              <a:defRPr kumimoji="1" sz="2400">
                <a:solidFill>
                  <a:schemeClr val="tx1"/>
                </a:solidFill>
                <a:latin typeface="Times New Roman" pitchFamily="18" charset="0"/>
                <a:ea typeface="宋体" charset="-122"/>
              </a:defRPr>
            </a:lvl2pPr>
            <a:lvl3pPr marL="1258888">
              <a:spcBef>
                <a:spcPct val="0"/>
              </a:spcBef>
              <a:defRPr kumimoji="1" sz="2400">
                <a:solidFill>
                  <a:schemeClr val="tx1"/>
                </a:solidFill>
                <a:latin typeface="Times New Roman" pitchFamily="18" charset="0"/>
                <a:ea typeface="宋体" charset="-122"/>
              </a:defRPr>
            </a:lvl3pPr>
            <a:lvl4pPr marL="1438275">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zh-CN" altLang="en-US" sz="2800" smtClean="0">
                <a:effectLst>
                  <a:outerShdw blurRad="38100" dist="38100" dir="2700000" algn="tl">
                    <a:srgbClr val="000000"/>
                  </a:outerShdw>
                </a:effectLst>
                <a:latin typeface="Verdana" pitchFamily="34" charset="0"/>
              </a:rPr>
              <a:t>函数声明的作用是什么？</a:t>
            </a:r>
            <a:endParaRPr kumimoji="0" lang="zh-CN" altLang="en-US"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157163"/>
            <a:ext cx="7772400" cy="968375"/>
          </a:xfrm>
        </p:spPr>
        <p:txBody>
          <a:bodyPr/>
          <a:lstStyle/>
          <a:p>
            <a:pPr eaLnBrk="1" hangingPunct="1">
              <a:defRPr/>
            </a:pPr>
            <a:r>
              <a:rPr lang="zh-CN" altLang="en-US" sz="3600" smtClean="0"/>
              <a:t>例：用函数实现求小于</a:t>
            </a:r>
            <a:r>
              <a:rPr lang="en-US" altLang="zh-CN" sz="3600" smtClean="0">
                <a:cs typeface="Times New Roman" pitchFamily="18" charset="0"/>
              </a:rPr>
              <a:t>n</a:t>
            </a:r>
            <a:r>
              <a:rPr lang="zh-CN" altLang="en-US" sz="3600" smtClean="0"/>
              <a:t>的所有素数。</a:t>
            </a:r>
            <a:endParaRPr lang="zh-CN" altLang="en-US" sz="3600" smtClean="0">
              <a:cs typeface="Times New Roman" pitchFamily="18" charset="0"/>
            </a:endParaRPr>
          </a:p>
        </p:txBody>
      </p:sp>
      <p:sp>
        <p:nvSpPr>
          <p:cNvPr id="18435" name="Rectangle 3"/>
          <p:cNvSpPr>
            <a:spLocks noGrp="1" noChangeArrowheads="1"/>
          </p:cNvSpPr>
          <p:nvPr>
            <p:ph idx="1"/>
          </p:nvPr>
        </p:nvSpPr>
        <p:spPr>
          <a:xfrm>
            <a:off x="468313" y="1268413"/>
            <a:ext cx="5472112" cy="5589587"/>
          </a:xfrm>
        </p:spPr>
        <p:txBody>
          <a:bodyPr/>
          <a:lstStyle/>
          <a:p>
            <a:pPr defTabSz="723900" eaLnBrk="1" hangingPunct="1">
              <a:lnSpc>
                <a:spcPct val="80000"/>
              </a:lnSpc>
              <a:buFont typeface="Wingdings" pitchFamily="2" charset="2"/>
              <a:buNone/>
              <a:defRPr/>
            </a:pPr>
            <a:r>
              <a:rPr lang="en-US" altLang="zh-CN" sz="1800" smtClean="0">
                <a:cs typeface="Courier New" pitchFamily="49" charset="0"/>
              </a:rPr>
              <a:t>#include &lt;iostream&gt;</a:t>
            </a:r>
          </a:p>
          <a:p>
            <a:pPr defTabSz="723900" eaLnBrk="1" hangingPunct="1">
              <a:lnSpc>
                <a:spcPct val="80000"/>
              </a:lnSpc>
              <a:buFont typeface="Wingdings" pitchFamily="2" charset="2"/>
              <a:buNone/>
              <a:defRPr/>
            </a:pPr>
            <a:r>
              <a:rPr lang="en-US" altLang="zh-CN" sz="1800" smtClean="0">
                <a:cs typeface="Courier New" pitchFamily="49" charset="0"/>
              </a:rPr>
              <a:t>#include &lt;cmath&gt;</a:t>
            </a:r>
          </a:p>
          <a:p>
            <a:pPr defTabSz="723900" eaLnBrk="1" hangingPunct="1">
              <a:lnSpc>
                <a:spcPct val="80000"/>
              </a:lnSpc>
              <a:buFont typeface="Wingdings" pitchFamily="2" charset="2"/>
              <a:buNone/>
              <a:defRPr/>
            </a:pPr>
            <a:r>
              <a:rPr lang="en-US" altLang="zh-CN" sz="1800" smtClean="0">
                <a:cs typeface="Courier New" pitchFamily="49" charset="0"/>
              </a:rPr>
              <a:t>using namespace std;</a:t>
            </a:r>
          </a:p>
          <a:p>
            <a:pPr defTabSz="723900" eaLnBrk="1" hangingPunct="1">
              <a:lnSpc>
                <a:spcPct val="80000"/>
              </a:lnSpc>
              <a:buFont typeface="Wingdings" pitchFamily="2" charset="2"/>
              <a:buNone/>
              <a:defRPr/>
            </a:pPr>
            <a:r>
              <a:rPr lang="en-US" altLang="zh-CN" sz="1800" smtClean="0"/>
              <a:t>bool </a:t>
            </a:r>
            <a:r>
              <a:rPr lang="en-US" altLang="zh-CN" sz="1800" smtClean="0">
                <a:solidFill>
                  <a:schemeClr val="folHlink"/>
                </a:solidFill>
              </a:rPr>
              <a:t>is_prime</a:t>
            </a:r>
            <a:r>
              <a:rPr lang="en-US" altLang="zh-CN" sz="1800" smtClean="0"/>
              <a:t>(int n);//</a:t>
            </a:r>
            <a:r>
              <a:rPr lang="zh-CN" altLang="en-US" sz="1800" smtClean="0">
                <a:solidFill>
                  <a:schemeClr val="folHlink"/>
                </a:solidFill>
              </a:rPr>
              <a:t>函数声明</a:t>
            </a:r>
          </a:p>
          <a:p>
            <a:pPr defTabSz="723900" eaLnBrk="1" hangingPunct="1">
              <a:lnSpc>
                <a:spcPct val="80000"/>
              </a:lnSpc>
              <a:buFont typeface="Wingdings" pitchFamily="2" charset="2"/>
              <a:buNone/>
              <a:defRPr/>
            </a:pPr>
            <a:r>
              <a:rPr lang="en-US" altLang="zh-CN" sz="1800" smtClean="0"/>
              <a:t>void </a:t>
            </a:r>
            <a:r>
              <a:rPr lang="en-US" altLang="zh-CN" sz="1800" smtClean="0">
                <a:solidFill>
                  <a:schemeClr val="folHlink"/>
                </a:solidFill>
              </a:rPr>
              <a:t>print_prime</a:t>
            </a:r>
            <a:r>
              <a:rPr lang="en-US" altLang="zh-CN" sz="1800" smtClean="0"/>
              <a:t>(int n, int count);//</a:t>
            </a:r>
            <a:r>
              <a:rPr lang="zh-CN" altLang="en-US" sz="1800" smtClean="0">
                <a:solidFill>
                  <a:schemeClr val="folHlink"/>
                </a:solidFill>
              </a:rPr>
              <a:t>函数声明</a:t>
            </a:r>
            <a:endParaRPr lang="zh-CN" altLang="en-US" sz="1800" smtClean="0">
              <a:solidFill>
                <a:schemeClr val="folHlink"/>
              </a:solidFill>
              <a:cs typeface="Courier New" pitchFamily="49" charset="0"/>
            </a:endParaRPr>
          </a:p>
          <a:p>
            <a:pPr defTabSz="723900" eaLnBrk="1" hangingPunct="1">
              <a:lnSpc>
                <a:spcPct val="80000"/>
              </a:lnSpc>
              <a:buFont typeface="Wingdings" pitchFamily="2" charset="2"/>
              <a:buNone/>
              <a:defRPr/>
            </a:pPr>
            <a:r>
              <a:rPr kumimoji="1" lang="en-US" altLang="zh-CN" sz="1800" smtClean="0"/>
              <a:t>int </a:t>
            </a:r>
            <a:r>
              <a:rPr kumimoji="1" lang="en-US" altLang="zh-CN" sz="1800" smtClean="0">
                <a:solidFill>
                  <a:schemeClr val="folHlink"/>
                </a:solidFill>
              </a:rPr>
              <a:t>main</a:t>
            </a:r>
            <a:r>
              <a:rPr kumimoji="1" lang="en-US" altLang="zh-CN" sz="1800" smtClean="0"/>
              <a:t>()</a:t>
            </a:r>
          </a:p>
          <a:p>
            <a:pPr defTabSz="723900" eaLnBrk="1" hangingPunct="1">
              <a:lnSpc>
                <a:spcPct val="80000"/>
              </a:lnSpc>
              <a:buFont typeface="Wingdings" pitchFamily="2" charset="2"/>
              <a:buNone/>
              <a:defRPr/>
            </a:pPr>
            <a:r>
              <a:rPr kumimoji="1" lang="en-US" altLang="zh-CN" sz="1800" smtClean="0"/>
              <a:t>{	int i,n,count=1;</a:t>
            </a:r>
          </a:p>
          <a:p>
            <a:pPr defTabSz="723900" eaLnBrk="1" hangingPunct="1">
              <a:lnSpc>
                <a:spcPct val="80000"/>
              </a:lnSpc>
              <a:buFont typeface="Wingdings" pitchFamily="2" charset="2"/>
              <a:buNone/>
              <a:defRPr/>
            </a:pPr>
            <a:r>
              <a:rPr kumimoji="1" lang="en-US" altLang="zh-CN" sz="1800" smtClean="0"/>
              <a:t>	cout &lt;&lt; "</a:t>
            </a:r>
            <a:r>
              <a:rPr kumimoji="1" lang="zh-CN" altLang="en-US" sz="1800" smtClean="0"/>
              <a:t>请输入一个正整数：</a:t>
            </a:r>
            <a:r>
              <a:rPr kumimoji="1" lang="en-US" altLang="zh-CN" sz="1800" smtClean="0"/>
              <a:t>"</a:t>
            </a:r>
          </a:p>
          <a:p>
            <a:pPr defTabSz="723900" eaLnBrk="1" hangingPunct="1">
              <a:lnSpc>
                <a:spcPct val="80000"/>
              </a:lnSpc>
              <a:buFont typeface="Wingdings" pitchFamily="2" charset="2"/>
              <a:buNone/>
              <a:defRPr/>
            </a:pPr>
            <a:r>
              <a:rPr kumimoji="1" lang="en-US" altLang="zh-CN" sz="1800" smtClean="0"/>
              <a:t>	cin &gt;&gt; n;  //</a:t>
            </a:r>
            <a:r>
              <a:rPr kumimoji="1" lang="zh-CN" altLang="en-US" sz="1800" smtClean="0"/>
              <a:t>从键盘输入一个正整数</a:t>
            </a:r>
          </a:p>
          <a:p>
            <a:pPr defTabSz="723900" eaLnBrk="1" hangingPunct="1">
              <a:lnSpc>
                <a:spcPct val="80000"/>
              </a:lnSpc>
              <a:buFont typeface="Wingdings" pitchFamily="2" charset="2"/>
              <a:buNone/>
              <a:defRPr/>
            </a:pPr>
            <a:r>
              <a:rPr kumimoji="1" lang="zh-CN" altLang="en-US" sz="1800" smtClean="0"/>
              <a:t>	</a:t>
            </a:r>
            <a:r>
              <a:rPr kumimoji="1" lang="en-US" altLang="zh-CN" sz="1800" smtClean="0"/>
              <a:t>if (n &lt;</a:t>
            </a:r>
            <a:r>
              <a:rPr kumimoji="1" lang="zh-CN" altLang="en-US" sz="1800" smtClean="0"/>
              <a:t>＝ </a:t>
            </a:r>
            <a:r>
              <a:rPr kumimoji="1" lang="en-US" altLang="zh-CN" sz="1800" smtClean="0"/>
              <a:t>2) return -1;</a:t>
            </a:r>
          </a:p>
          <a:p>
            <a:pPr defTabSz="723900" eaLnBrk="1" hangingPunct="1">
              <a:lnSpc>
                <a:spcPct val="80000"/>
              </a:lnSpc>
              <a:buFont typeface="Wingdings" pitchFamily="2" charset="2"/>
              <a:buNone/>
              <a:defRPr/>
            </a:pPr>
            <a:r>
              <a:rPr kumimoji="1" lang="en-US" altLang="zh-CN" sz="1800" smtClean="0"/>
              <a:t>	cout &lt;&lt; 2 &lt;&lt; ",";  //</a:t>
            </a:r>
            <a:r>
              <a:rPr kumimoji="1" lang="zh-CN" altLang="en-US" sz="1800" smtClean="0"/>
              <a:t>输出第一个素数</a:t>
            </a:r>
          </a:p>
          <a:p>
            <a:pPr defTabSz="723900" eaLnBrk="1" hangingPunct="1">
              <a:lnSpc>
                <a:spcPct val="80000"/>
              </a:lnSpc>
              <a:buFont typeface="Wingdings" pitchFamily="2" charset="2"/>
              <a:buNone/>
              <a:defRPr/>
            </a:pPr>
            <a:r>
              <a:rPr kumimoji="1" lang="zh-CN" altLang="en-US" sz="1800" smtClean="0"/>
              <a:t>	</a:t>
            </a:r>
            <a:r>
              <a:rPr kumimoji="1" lang="en-US" altLang="zh-CN" sz="1800" smtClean="0"/>
              <a:t>for (i=3; i&lt;n; i+=2)</a:t>
            </a:r>
          </a:p>
          <a:p>
            <a:pPr defTabSz="723900" eaLnBrk="1" hangingPunct="1">
              <a:lnSpc>
                <a:spcPct val="80000"/>
              </a:lnSpc>
              <a:buFont typeface="Wingdings" pitchFamily="2" charset="2"/>
              <a:buNone/>
              <a:defRPr/>
            </a:pPr>
            <a:r>
              <a:rPr kumimoji="1" lang="en-US" altLang="zh-CN" sz="1800" smtClean="0"/>
              <a:t>	{	if (</a:t>
            </a:r>
            <a:r>
              <a:rPr kumimoji="1" lang="en-US" altLang="zh-CN" sz="1800" smtClean="0">
                <a:solidFill>
                  <a:schemeClr val="folHlink"/>
                </a:solidFill>
              </a:rPr>
              <a:t>is_prime</a:t>
            </a:r>
            <a:r>
              <a:rPr kumimoji="1" lang="en-US" altLang="zh-CN" sz="1800" smtClean="0"/>
              <a:t>(i))</a:t>
            </a:r>
          </a:p>
          <a:p>
            <a:pPr defTabSz="723900" eaLnBrk="1" hangingPunct="1">
              <a:lnSpc>
                <a:spcPct val="80000"/>
              </a:lnSpc>
              <a:buFont typeface="Wingdings" pitchFamily="2" charset="2"/>
              <a:buNone/>
              <a:defRPr/>
            </a:pPr>
            <a:r>
              <a:rPr kumimoji="1" lang="en-US" altLang="zh-CN" sz="1800" smtClean="0"/>
              <a:t>		{	count++;</a:t>
            </a:r>
          </a:p>
          <a:p>
            <a:pPr defTabSz="723900" eaLnBrk="1" hangingPunct="1">
              <a:lnSpc>
                <a:spcPct val="80000"/>
              </a:lnSpc>
              <a:buFont typeface="Wingdings" pitchFamily="2" charset="2"/>
              <a:buNone/>
              <a:defRPr/>
            </a:pPr>
            <a:r>
              <a:rPr kumimoji="1" lang="en-US" altLang="zh-CN" sz="1800" smtClean="0"/>
              <a:t>			</a:t>
            </a:r>
            <a:r>
              <a:rPr kumimoji="1" lang="en-US" altLang="zh-CN" sz="1800" smtClean="0">
                <a:solidFill>
                  <a:schemeClr val="folHlink"/>
                </a:solidFill>
              </a:rPr>
              <a:t>print_prime</a:t>
            </a:r>
            <a:r>
              <a:rPr kumimoji="1" lang="en-US" altLang="zh-CN" sz="1800" smtClean="0"/>
              <a:t>(i,count);</a:t>
            </a:r>
          </a:p>
          <a:p>
            <a:pPr defTabSz="723900" eaLnBrk="1" hangingPunct="1">
              <a:lnSpc>
                <a:spcPct val="80000"/>
              </a:lnSpc>
              <a:buFont typeface="Wingdings" pitchFamily="2" charset="2"/>
              <a:buNone/>
              <a:defRPr/>
            </a:pPr>
            <a:r>
              <a:rPr kumimoji="1" lang="en-US" altLang="zh-CN" sz="1800" smtClean="0"/>
              <a:t>		}</a:t>
            </a:r>
          </a:p>
          <a:p>
            <a:pPr defTabSz="723900" eaLnBrk="1" hangingPunct="1">
              <a:lnSpc>
                <a:spcPct val="80000"/>
              </a:lnSpc>
              <a:buFont typeface="Wingdings" pitchFamily="2" charset="2"/>
              <a:buNone/>
              <a:defRPr/>
            </a:pPr>
            <a:r>
              <a:rPr kumimoji="1" lang="en-US" altLang="zh-CN" sz="1800" smtClean="0"/>
              <a:t>	}</a:t>
            </a:r>
          </a:p>
          <a:p>
            <a:pPr defTabSz="723900" eaLnBrk="1" hangingPunct="1">
              <a:lnSpc>
                <a:spcPct val="80000"/>
              </a:lnSpc>
              <a:buFont typeface="Wingdings" pitchFamily="2" charset="2"/>
              <a:buNone/>
              <a:defRPr/>
            </a:pPr>
            <a:r>
              <a:rPr kumimoji="1" lang="en-US" altLang="zh-CN" sz="1800" smtClean="0"/>
              <a:t>	cout &lt;&lt; endl;</a:t>
            </a:r>
          </a:p>
          <a:p>
            <a:pPr defTabSz="723900" eaLnBrk="1" hangingPunct="1">
              <a:lnSpc>
                <a:spcPct val="80000"/>
              </a:lnSpc>
              <a:buFont typeface="Wingdings" pitchFamily="2" charset="2"/>
              <a:buNone/>
              <a:defRPr/>
            </a:pPr>
            <a:r>
              <a:rPr kumimoji="1" lang="en-US" altLang="zh-CN" sz="1800" smtClean="0"/>
              <a:t>	return 0;</a:t>
            </a:r>
          </a:p>
          <a:p>
            <a:pPr defTabSz="723900" eaLnBrk="1" hangingPunct="1">
              <a:lnSpc>
                <a:spcPct val="80000"/>
              </a:lnSpc>
              <a:buFont typeface="Wingdings" pitchFamily="2" charset="2"/>
              <a:buNone/>
              <a:defRPr/>
            </a:pPr>
            <a:r>
              <a:rPr kumimoji="1" lang="en-US" altLang="zh-CN" sz="1800" smtClean="0"/>
              <a:t>}</a:t>
            </a:r>
          </a:p>
        </p:txBody>
      </p:sp>
      <p:sp>
        <p:nvSpPr>
          <p:cNvPr id="290816" name="Text Box 0"/>
          <p:cNvSpPr txBox="1">
            <a:spLocks noChangeArrowheads="1"/>
          </p:cNvSpPr>
          <p:nvPr/>
        </p:nvSpPr>
        <p:spPr bwMode="auto">
          <a:xfrm>
            <a:off x="6516688" y="1833563"/>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main</a:t>
            </a:r>
          </a:p>
        </p:txBody>
      </p:sp>
      <p:sp>
        <p:nvSpPr>
          <p:cNvPr id="290817" name="Text Box 1"/>
          <p:cNvSpPr txBox="1">
            <a:spLocks noChangeArrowheads="1"/>
          </p:cNvSpPr>
          <p:nvPr/>
        </p:nvSpPr>
        <p:spPr bwMode="auto">
          <a:xfrm>
            <a:off x="5219700" y="3133725"/>
            <a:ext cx="176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is_prime</a:t>
            </a:r>
          </a:p>
        </p:txBody>
      </p:sp>
      <p:sp>
        <p:nvSpPr>
          <p:cNvPr id="290818" name="Text Box 2"/>
          <p:cNvSpPr txBox="1">
            <a:spLocks noChangeArrowheads="1"/>
          </p:cNvSpPr>
          <p:nvPr/>
        </p:nvSpPr>
        <p:spPr bwMode="auto">
          <a:xfrm>
            <a:off x="6877050" y="3128963"/>
            <a:ext cx="21701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print_prime</a:t>
            </a:r>
          </a:p>
        </p:txBody>
      </p:sp>
      <p:sp>
        <p:nvSpPr>
          <p:cNvPr id="290819" name="Line 3"/>
          <p:cNvSpPr>
            <a:spLocks noChangeShapeType="1"/>
          </p:cNvSpPr>
          <p:nvPr/>
        </p:nvSpPr>
        <p:spPr bwMode="auto">
          <a:xfrm flipH="1">
            <a:off x="6372225" y="2336800"/>
            <a:ext cx="8636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90820" name="Line 4"/>
          <p:cNvSpPr>
            <a:spLocks noChangeShapeType="1"/>
          </p:cNvSpPr>
          <p:nvPr/>
        </p:nvSpPr>
        <p:spPr bwMode="auto">
          <a:xfrm>
            <a:off x="7380288" y="2336800"/>
            <a:ext cx="8636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68313" y="1412875"/>
            <a:ext cx="842486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ClrTx/>
              <a:defRPr/>
            </a:pPr>
            <a:r>
              <a:rPr lang="en-US" altLang="zh-CN" b="0">
                <a:solidFill>
                  <a:schemeClr val="tx1"/>
                </a:solidFill>
                <a:effectLst>
                  <a:outerShdw blurRad="38100" dist="38100" dir="2700000" algn="tl">
                    <a:srgbClr val="000000"/>
                  </a:outerShdw>
                </a:effectLst>
              </a:rPr>
              <a:t>bool </a:t>
            </a:r>
            <a:r>
              <a:rPr lang="en-US" altLang="zh-CN" b="0">
                <a:effectLst>
                  <a:outerShdw blurRad="38100" dist="38100" dir="2700000" algn="tl">
                    <a:srgbClr val="000000"/>
                  </a:outerShdw>
                </a:effectLst>
              </a:rPr>
              <a:t>is_prime</a:t>
            </a:r>
            <a:r>
              <a:rPr lang="en-US" altLang="zh-CN" b="0">
                <a:solidFill>
                  <a:schemeClr val="tx1"/>
                </a:solidFill>
                <a:effectLst>
                  <a:outerShdw blurRad="38100" dist="38100" dir="2700000" algn="tl">
                    <a:srgbClr val="000000"/>
                  </a:outerShdw>
                </a:effectLst>
              </a:rPr>
              <a:t>(int n)</a:t>
            </a:r>
          </a:p>
          <a:p>
            <a:pPr>
              <a:spcBef>
                <a:spcPct val="0"/>
              </a:spcBef>
              <a:buClrTx/>
              <a:defRPr/>
            </a:pPr>
            <a:r>
              <a:rPr lang="en-US" altLang="zh-CN" b="0">
                <a:solidFill>
                  <a:schemeClr val="tx1"/>
                </a:solidFill>
                <a:effectLst>
                  <a:outerShdw blurRad="38100" dist="38100" dir="2700000" algn="tl">
                    <a:srgbClr val="000000"/>
                  </a:outerShdw>
                </a:effectLst>
              </a:rPr>
              <a:t>{	int i,j,k=sqrt(n);</a:t>
            </a:r>
          </a:p>
          <a:p>
            <a:pPr>
              <a:spcBef>
                <a:spcPct val="0"/>
              </a:spcBef>
              <a:buClrTx/>
              <a:defRPr/>
            </a:pPr>
            <a:r>
              <a:rPr lang="en-US" altLang="zh-CN" b="0">
                <a:solidFill>
                  <a:schemeClr val="tx1"/>
                </a:solidFill>
                <a:effectLst>
                  <a:outerShdw blurRad="38100" dist="38100" dir="2700000" algn="tl">
                    <a:srgbClr val="000000"/>
                  </a:outerShdw>
                </a:effectLst>
              </a:rPr>
              <a:t>	for (i=2, j=k; i&lt;=j; i++)</a:t>
            </a:r>
          </a:p>
          <a:p>
            <a:pPr>
              <a:spcBef>
                <a:spcPct val="0"/>
              </a:spcBef>
              <a:buClrTx/>
              <a:defRPr/>
            </a:pPr>
            <a:r>
              <a:rPr lang="en-US" altLang="zh-CN" b="0">
                <a:solidFill>
                  <a:schemeClr val="tx1"/>
                </a:solidFill>
                <a:effectLst>
                  <a:outerShdw blurRad="38100" dist="38100" dir="2700000" algn="tl">
                    <a:srgbClr val="000000"/>
                  </a:outerShdw>
                </a:effectLst>
              </a:rPr>
              <a:t>		if (n%i == 0) return false;</a:t>
            </a:r>
          </a:p>
          <a:p>
            <a:pPr>
              <a:spcBef>
                <a:spcPct val="0"/>
              </a:spcBef>
              <a:buClrTx/>
              <a:defRPr/>
            </a:pPr>
            <a:r>
              <a:rPr lang="en-US" altLang="zh-CN" b="0">
                <a:solidFill>
                  <a:schemeClr val="tx1"/>
                </a:solidFill>
                <a:effectLst>
                  <a:outerShdw blurRad="38100" dist="38100" dir="2700000" algn="tl">
                    <a:srgbClr val="000000"/>
                  </a:outerShdw>
                </a:effectLst>
              </a:rPr>
              <a:t>	return true;</a:t>
            </a:r>
          </a:p>
          <a:p>
            <a:pPr>
              <a:spcBef>
                <a:spcPct val="0"/>
              </a:spcBef>
              <a:buClrTx/>
              <a:defRPr/>
            </a:pPr>
            <a:r>
              <a:rPr lang="en-US" altLang="zh-CN" b="0">
                <a:solidFill>
                  <a:schemeClr val="tx1"/>
                </a:solidFill>
                <a:effectLst>
                  <a:outerShdw blurRad="38100" dist="38100" dir="2700000" algn="tl">
                    <a:srgbClr val="000000"/>
                  </a:outerShdw>
                </a:effectLst>
              </a:rPr>
              <a:t>}</a:t>
            </a:r>
          </a:p>
          <a:p>
            <a:pPr>
              <a:spcBef>
                <a:spcPct val="0"/>
              </a:spcBef>
              <a:buClrTx/>
              <a:defRPr/>
            </a:pPr>
            <a:endParaRPr lang="en-US" altLang="zh-CN" b="0">
              <a:solidFill>
                <a:schemeClr val="tx1"/>
              </a:solidFill>
              <a:effectLst>
                <a:outerShdw blurRad="38100" dist="38100" dir="2700000" algn="tl">
                  <a:srgbClr val="000000"/>
                </a:outerShdw>
              </a:effectLst>
            </a:endParaRPr>
          </a:p>
          <a:p>
            <a:pPr>
              <a:spcBef>
                <a:spcPct val="0"/>
              </a:spcBef>
              <a:buClrTx/>
              <a:defRPr/>
            </a:pPr>
            <a:r>
              <a:rPr lang="en-US" altLang="zh-CN" b="0">
                <a:solidFill>
                  <a:schemeClr val="tx1"/>
                </a:solidFill>
                <a:effectLst>
                  <a:outerShdw blurRad="38100" dist="38100" dir="2700000" algn="tl">
                    <a:srgbClr val="000000"/>
                  </a:outerShdw>
                </a:effectLst>
              </a:rPr>
              <a:t>void </a:t>
            </a:r>
            <a:r>
              <a:rPr lang="en-US" altLang="zh-CN" b="0">
                <a:effectLst>
                  <a:outerShdw blurRad="38100" dist="38100" dir="2700000" algn="tl">
                    <a:srgbClr val="000000"/>
                  </a:outerShdw>
                </a:effectLst>
              </a:rPr>
              <a:t>print_prime</a:t>
            </a:r>
            <a:r>
              <a:rPr lang="en-US" altLang="zh-CN" b="0">
                <a:solidFill>
                  <a:schemeClr val="tx1"/>
                </a:solidFill>
                <a:effectLst>
                  <a:outerShdw blurRad="38100" dist="38100" dir="2700000" algn="tl">
                    <a:srgbClr val="000000"/>
                  </a:outerShdw>
                </a:effectLst>
              </a:rPr>
              <a:t>(int n, int count)</a:t>
            </a:r>
          </a:p>
          <a:p>
            <a:pPr>
              <a:spcBef>
                <a:spcPct val="0"/>
              </a:spcBef>
              <a:buClrTx/>
              <a:defRPr/>
            </a:pPr>
            <a:r>
              <a:rPr lang="en-US" altLang="zh-CN" b="0">
                <a:solidFill>
                  <a:schemeClr val="tx1"/>
                </a:solidFill>
                <a:effectLst>
                  <a:outerShdw blurRad="38100" dist="38100" dir="2700000" algn="tl">
                    <a:srgbClr val="000000"/>
                  </a:outerShdw>
                </a:effectLst>
              </a:rPr>
              <a:t>{	cout &lt;&lt; n &lt;&lt; ',';</a:t>
            </a:r>
          </a:p>
          <a:p>
            <a:pPr>
              <a:spcBef>
                <a:spcPct val="0"/>
              </a:spcBef>
              <a:buClrTx/>
              <a:defRPr/>
            </a:pPr>
            <a:r>
              <a:rPr lang="en-US" altLang="zh-CN" b="0">
                <a:solidFill>
                  <a:schemeClr val="tx1"/>
                </a:solidFill>
                <a:effectLst>
                  <a:outerShdw blurRad="38100" dist="38100" dir="2700000" algn="tl">
                    <a:srgbClr val="000000"/>
                  </a:outerShdw>
                </a:effectLst>
              </a:rPr>
              <a:t>	if (count % 6 == 0) cout &lt;&lt; endl;</a:t>
            </a:r>
          </a:p>
          <a:p>
            <a:pPr>
              <a:spcBef>
                <a:spcPct val="0"/>
              </a:spcBef>
              <a:buClrTx/>
              <a:defRPr/>
            </a:pPr>
            <a:r>
              <a:rPr lang="en-US" altLang="zh-CN" b="0">
                <a:solidFill>
                  <a:schemeClr val="tx1"/>
                </a:solidFill>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函数的参数传递</a:t>
            </a:r>
            <a:r>
              <a:rPr lang="zh-CN" altLang="en-US" b="1" smtClean="0"/>
              <a:t> </a:t>
            </a:r>
          </a:p>
        </p:txBody>
      </p:sp>
      <p:sp>
        <p:nvSpPr>
          <p:cNvPr id="20483" name="Rectangle 3"/>
          <p:cNvSpPr>
            <a:spLocks noGrp="1" noChangeArrowheads="1"/>
          </p:cNvSpPr>
          <p:nvPr>
            <p:ph idx="1"/>
          </p:nvPr>
        </p:nvSpPr>
        <p:spPr>
          <a:xfrm>
            <a:off x="395288" y="1700213"/>
            <a:ext cx="8424862" cy="3960812"/>
          </a:xfrm>
        </p:spPr>
        <p:txBody>
          <a:bodyPr/>
          <a:lstStyle/>
          <a:p>
            <a:pPr eaLnBrk="1" hangingPunct="1">
              <a:defRPr/>
            </a:pPr>
            <a:r>
              <a:rPr lang="en-US" altLang="zh-CN" smtClean="0"/>
              <a:t>C++</a:t>
            </a:r>
            <a:r>
              <a:rPr lang="zh-CN" altLang="en-US" smtClean="0"/>
              <a:t>提供了两种参数传递机制：</a:t>
            </a:r>
          </a:p>
          <a:p>
            <a:pPr lvl="1" eaLnBrk="1" hangingPunct="1">
              <a:defRPr/>
            </a:pPr>
            <a:r>
              <a:rPr lang="zh-CN" altLang="en-US" smtClean="0">
                <a:solidFill>
                  <a:schemeClr val="folHlink"/>
                </a:solidFill>
              </a:rPr>
              <a:t>值</a:t>
            </a:r>
            <a:r>
              <a:rPr lang="zh-CN" altLang="en-US" smtClean="0"/>
              <a:t>传递</a:t>
            </a:r>
          </a:p>
          <a:p>
            <a:pPr lvl="2" eaLnBrk="1" hangingPunct="1">
              <a:defRPr/>
            </a:pPr>
            <a:r>
              <a:rPr lang="zh-CN" altLang="en-US" smtClean="0"/>
              <a:t>把实参的值赋值给形参。</a:t>
            </a:r>
          </a:p>
          <a:p>
            <a:pPr lvl="1" eaLnBrk="1" hangingPunct="1">
              <a:defRPr/>
            </a:pPr>
            <a:r>
              <a:rPr lang="zh-CN" altLang="en-US" smtClean="0">
                <a:solidFill>
                  <a:schemeClr val="folHlink"/>
                </a:solidFill>
              </a:rPr>
              <a:t>地址</a:t>
            </a:r>
            <a:r>
              <a:rPr lang="zh-CN" altLang="en-US" smtClean="0"/>
              <a:t>或</a:t>
            </a:r>
            <a:r>
              <a:rPr lang="zh-CN" altLang="en-US" smtClean="0">
                <a:solidFill>
                  <a:schemeClr val="folHlink"/>
                </a:solidFill>
              </a:rPr>
              <a:t>引用</a:t>
            </a:r>
            <a:r>
              <a:rPr lang="zh-CN" altLang="en-US" smtClean="0"/>
              <a:t>传递</a:t>
            </a:r>
          </a:p>
          <a:p>
            <a:pPr lvl="2" eaLnBrk="1" hangingPunct="1">
              <a:defRPr/>
            </a:pPr>
            <a:r>
              <a:rPr lang="zh-CN" altLang="en-US" smtClean="0"/>
              <a:t>把实参的地址赋值给形参。</a:t>
            </a:r>
          </a:p>
          <a:p>
            <a:pPr lvl="1" eaLnBrk="1" hangingPunct="1">
              <a:defRPr/>
            </a:pPr>
            <a:r>
              <a:rPr lang="zh-CN" altLang="en-US" smtClean="0"/>
              <a:t>参数传递方式在函数定义时指出</a:t>
            </a:r>
          </a:p>
          <a:p>
            <a:pPr eaLnBrk="1" hangingPunct="1">
              <a:defRPr/>
            </a:pPr>
            <a:r>
              <a:rPr lang="en-US" altLang="zh-CN" smtClean="0"/>
              <a:t>C++</a:t>
            </a:r>
            <a:r>
              <a:rPr lang="zh-CN" altLang="en-US" smtClean="0"/>
              <a:t>默认的参数传递方式是</a:t>
            </a:r>
            <a:r>
              <a:rPr lang="zh-CN" altLang="en-US" smtClean="0">
                <a:solidFill>
                  <a:schemeClr val="folHlink"/>
                </a:solidFill>
              </a:rPr>
              <a:t>值传递</a:t>
            </a:r>
            <a:r>
              <a:rPr lang="zh-CN" alt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本章内容</a:t>
            </a:r>
          </a:p>
        </p:txBody>
      </p:sp>
      <p:sp>
        <p:nvSpPr>
          <p:cNvPr id="4099" name="Rectangle 3"/>
          <p:cNvSpPr>
            <a:spLocks noGrp="1" noChangeArrowheads="1"/>
          </p:cNvSpPr>
          <p:nvPr>
            <p:ph idx="1"/>
          </p:nvPr>
        </p:nvSpPr>
        <p:spPr>
          <a:xfrm>
            <a:off x="457200" y="1600200"/>
            <a:ext cx="8229600" cy="4997450"/>
          </a:xfrm>
        </p:spPr>
        <p:txBody>
          <a:bodyPr/>
          <a:lstStyle/>
          <a:p>
            <a:pPr eaLnBrk="1" hangingPunct="1">
              <a:lnSpc>
                <a:spcPct val="90000"/>
              </a:lnSpc>
              <a:defRPr/>
            </a:pPr>
            <a:r>
              <a:rPr lang="zh-CN" altLang="en-US" sz="2800" dirty="0" smtClean="0"/>
              <a:t>基于过程抽象的程序设计</a:t>
            </a:r>
          </a:p>
          <a:p>
            <a:pPr eaLnBrk="1" hangingPunct="1">
              <a:lnSpc>
                <a:spcPct val="90000"/>
              </a:lnSpc>
              <a:defRPr/>
            </a:pPr>
            <a:r>
              <a:rPr lang="zh-CN" altLang="en-US" sz="2800" dirty="0" smtClean="0"/>
              <a:t>子程序的概念</a:t>
            </a:r>
          </a:p>
          <a:p>
            <a:pPr eaLnBrk="1" hangingPunct="1">
              <a:lnSpc>
                <a:spcPct val="90000"/>
              </a:lnSpc>
              <a:defRPr/>
            </a:pPr>
            <a:r>
              <a:rPr lang="en-US" altLang="zh-CN" sz="2800" dirty="0" smtClean="0"/>
              <a:t>C++</a:t>
            </a:r>
            <a:r>
              <a:rPr lang="zh-CN" altLang="en-US" sz="2800" dirty="0" smtClean="0"/>
              <a:t>的函数</a:t>
            </a:r>
          </a:p>
          <a:p>
            <a:pPr eaLnBrk="1" hangingPunct="1">
              <a:lnSpc>
                <a:spcPct val="90000"/>
              </a:lnSpc>
              <a:defRPr/>
            </a:pPr>
            <a:r>
              <a:rPr lang="zh-CN" altLang="en-US" sz="2800" dirty="0" smtClean="0"/>
              <a:t>变量的局部性和标识符的作用域</a:t>
            </a:r>
          </a:p>
          <a:p>
            <a:pPr eaLnBrk="1" hangingPunct="1">
              <a:lnSpc>
                <a:spcPct val="90000"/>
              </a:lnSpc>
              <a:defRPr/>
            </a:pPr>
            <a:r>
              <a:rPr lang="zh-CN" altLang="en-US" sz="2800" dirty="0" smtClean="0"/>
              <a:t>变量的生存期</a:t>
            </a:r>
          </a:p>
          <a:p>
            <a:pPr eaLnBrk="1" hangingPunct="1">
              <a:lnSpc>
                <a:spcPct val="90000"/>
              </a:lnSpc>
              <a:defRPr/>
            </a:pPr>
            <a:r>
              <a:rPr lang="zh-CN" altLang="en-US" sz="2800" dirty="0" smtClean="0"/>
              <a:t>递归函数</a:t>
            </a:r>
          </a:p>
          <a:p>
            <a:pPr eaLnBrk="1" hangingPunct="1">
              <a:lnSpc>
                <a:spcPct val="90000"/>
              </a:lnSpc>
              <a:defRPr/>
            </a:pPr>
            <a:r>
              <a:rPr lang="zh-CN" altLang="en-US" sz="2800" dirty="0" smtClean="0"/>
              <a:t>内联函数</a:t>
            </a:r>
          </a:p>
          <a:p>
            <a:pPr eaLnBrk="1" hangingPunct="1">
              <a:lnSpc>
                <a:spcPct val="90000"/>
              </a:lnSpc>
              <a:defRPr/>
            </a:pPr>
            <a:r>
              <a:rPr lang="zh-CN" altLang="en-US" sz="2800" dirty="0" smtClean="0"/>
              <a:t>函数名重载</a:t>
            </a:r>
          </a:p>
          <a:p>
            <a:pPr eaLnBrk="1" hangingPunct="1">
              <a:lnSpc>
                <a:spcPct val="90000"/>
              </a:lnSpc>
              <a:defRPr/>
            </a:pPr>
            <a:r>
              <a:rPr lang="zh-CN" altLang="en-US" sz="2800" dirty="0" smtClean="0"/>
              <a:t>条件编译－－程序调试与多环境程序编制</a:t>
            </a:r>
          </a:p>
          <a:p>
            <a:pPr eaLnBrk="1" hangingPunct="1">
              <a:lnSpc>
                <a:spcPct val="90000"/>
              </a:lnSpc>
              <a:defRPr/>
            </a:pPr>
            <a:r>
              <a:rPr lang="zh-CN" altLang="en-US" sz="2800" dirty="0" smtClean="0"/>
              <a:t>标准库函数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zh-CN" altLang="en-US" smtClean="0"/>
              <a:t>值传递</a:t>
            </a:r>
          </a:p>
        </p:txBody>
      </p:sp>
      <p:sp>
        <p:nvSpPr>
          <p:cNvPr id="230403" name="Rectangle 3"/>
          <p:cNvSpPr>
            <a:spLocks noGrp="1" noChangeArrowheads="1"/>
          </p:cNvSpPr>
          <p:nvPr>
            <p:ph idx="1"/>
          </p:nvPr>
        </p:nvSpPr>
        <p:spPr/>
        <p:txBody>
          <a:bodyPr/>
          <a:lstStyle/>
          <a:p>
            <a:pPr eaLnBrk="1" hangingPunct="1">
              <a:defRPr/>
            </a:pPr>
            <a:r>
              <a:rPr lang="zh-CN" altLang="en-US" smtClean="0"/>
              <a:t>形参不需特别说明，实参可以是表达式。</a:t>
            </a:r>
          </a:p>
          <a:p>
            <a:pPr eaLnBrk="1" hangingPunct="1">
              <a:defRPr/>
            </a:pPr>
            <a:r>
              <a:rPr lang="zh-CN" altLang="en-US" smtClean="0"/>
              <a:t>在函数调用时，采用类似变量初始化的形式把实参的值传给形参。</a:t>
            </a:r>
          </a:p>
          <a:p>
            <a:pPr eaLnBrk="1" hangingPunct="1">
              <a:defRPr/>
            </a:pPr>
            <a:r>
              <a:rPr lang="zh-CN" altLang="en-US" smtClean="0"/>
              <a:t>函数执行过程中，通过形参获得实参的值</a:t>
            </a:r>
          </a:p>
          <a:p>
            <a:pPr eaLnBrk="1" hangingPunct="1">
              <a:defRPr/>
            </a:pPr>
            <a:r>
              <a:rPr lang="zh-CN" altLang="en-US" smtClean="0"/>
              <a:t>函数体中对形参值的改变不会影响相应实参的值。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值参数传递的例子</a:t>
            </a:r>
          </a:p>
        </p:txBody>
      </p:sp>
      <p:sp>
        <p:nvSpPr>
          <p:cNvPr id="47107" name="Rectangle 3"/>
          <p:cNvSpPr>
            <a:spLocks noGrp="1" noChangeArrowheads="1"/>
          </p:cNvSpPr>
          <p:nvPr>
            <p:ph idx="1"/>
          </p:nvPr>
        </p:nvSpPr>
        <p:spPr/>
        <p:txBody>
          <a:bodyPr/>
          <a:lstStyle/>
          <a:p>
            <a:pPr eaLnBrk="1" hangingPunct="1">
              <a:lnSpc>
                <a:spcPct val="90000"/>
              </a:lnSpc>
              <a:buFont typeface="Wingdings" pitchFamily="2" charset="2"/>
              <a:buNone/>
              <a:defRPr/>
            </a:pPr>
            <a:r>
              <a:rPr lang="en-US" altLang="zh-CN" sz="2400" smtClean="0"/>
              <a:t>//</a:t>
            </a:r>
            <a:r>
              <a:rPr lang="zh-CN" altLang="en-US" sz="2400" smtClean="0"/>
              <a:t>函数</a:t>
            </a:r>
            <a:r>
              <a:rPr lang="en-US" altLang="zh-CN" sz="2400" smtClean="0"/>
              <a:t>main</a:t>
            </a:r>
            <a:r>
              <a:rPr lang="zh-CN" altLang="en-US" sz="2400" smtClean="0"/>
              <a:t>调用函数</a:t>
            </a:r>
            <a:r>
              <a:rPr lang="en-US" altLang="zh-CN" sz="2400" smtClean="0"/>
              <a:t>power</a:t>
            </a:r>
            <a:r>
              <a:rPr lang="zh-CN" altLang="en-US" sz="2400" smtClean="0"/>
              <a:t>计算</a:t>
            </a:r>
            <a:r>
              <a:rPr lang="en-US" altLang="zh-CN" sz="2400" smtClean="0"/>
              <a:t>a</a:t>
            </a:r>
            <a:r>
              <a:rPr lang="en-US" altLang="zh-CN" sz="2400" baseline="30000" smtClean="0"/>
              <a:t>b</a:t>
            </a:r>
          </a:p>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double power(double </a:t>
            </a:r>
            <a:r>
              <a:rPr lang="en-US" altLang="zh-CN" sz="2400" smtClean="0">
                <a:solidFill>
                  <a:schemeClr val="folHlink"/>
                </a:solidFill>
              </a:rPr>
              <a:t>x</a:t>
            </a:r>
            <a:r>
              <a:rPr lang="en-US" altLang="zh-CN" sz="2400" smtClean="0"/>
              <a:t>, int </a:t>
            </a:r>
            <a:r>
              <a:rPr lang="en-US" altLang="zh-CN" sz="2400" smtClean="0">
                <a:solidFill>
                  <a:schemeClr val="folHlink"/>
                </a:solidFill>
              </a:rPr>
              <a:t>n</a:t>
            </a:r>
            <a:r>
              <a:rPr lang="en-US" altLang="zh-CN" sz="2400" smtClean="0"/>
              <a:t>); //</a:t>
            </a:r>
            <a:r>
              <a:rPr lang="zh-CN" altLang="en-US" sz="2400" smtClean="0">
                <a:solidFill>
                  <a:schemeClr val="folHlink"/>
                </a:solidFill>
              </a:rPr>
              <a:t>参数为值传递</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double a=3.0,c;</a:t>
            </a:r>
          </a:p>
          <a:p>
            <a:pPr eaLnBrk="1" hangingPunct="1">
              <a:lnSpc>
                <a:spcPct val="90000"/>
              </a:lnSpc>
              <a:buFont typeface="Wingdings" pitchFamily="2" charset="2"/>
              <a:buNone/>
              <a:defRPr/>
            </a:pPr>
            <a:r>
              <a:rPr lang="en-US" altLang="zh-CN" sz="2400" smtClean="0"/>
              <a:t>	int b=4;</a:t>
            </a:r>
          </a:p>
          <a:p>
            <a:pPr eaLnBrk="1" hangingPunct="1">
              <a:lnSpc>
                <a:spcPct val="90000"/>
              </a:lnSpc>
              <a:buFont typeface="Wingdings" pitchFamily="2" charset="2"/>
              <a:buNone/>
              <a:defRPr/>
            </a:pPr>
            <a:r>
              <a:rPr lang="en-US" altLang="zh-CN" sz="2400" smtClean="0"/>
              <a:t>	c = power(</a:t>
            </a:r>
            <a:r>
              <a:rPr lang="en-US" altLang="zh-CN" sz="2400" smtClean="0">
                <a:solidFill>
                  <a:schemeClr val="folHlink"/>
                </a:solidFill>
              </a:rPr>
              <a:t>a</a:t>
            </a:r>
            <a:r>
              <a:rPr lang="en-US" altLang="zh-CN" sz="2400" smtClean="0"/>
              <a:t>,</a:t>
            </a:r>
            <a:r>
              <a:rPr lang="en-US" altLang="zh-CN" sz="2400" smtClean="0">
                <a:solidFill>
                  <a:schemeClr val="folHlink"/>
                </a:solidFill>
              </a:rPr>
              <a:t>b</a:t>
            </a:r>
            <a:r>
              <a:rPr lang="en-US" altLang="zh-CN" sz="2400" smtClean="0"/>
              <a:t>);</a:t>
            </a:r>
          </a:p>
          <a:p>
            <a:pPr eaLnBrk="1" hangingPunct="1">
              <a:lnSpc>
                <a:spcPct val="90000"/>
              </a:lnSpc>
              <a:buFont typeface="Wingdings" pitchFamily="2" charset="2"/>
              <a:buNone/>
              <a:defRPr/>
            </a:pPr>
            <a:r>
              <a:rPr lang="en-US" altLang="zh-CN" sz="2400" smtClean="0"/>
              <a:t>	cout &lt;&lt; a &lt;&lt; "," &lt;&lt; b &lt;&lt; "," &lt;&lt; c &lt;&lt; endl;</a:t>
            </a:r>
          </a:p>
          <a:p>
            <a:pPr eaLnBrk="1" hangingPunct="1">
              <a:lnSpc>
                <a:spcPct val="90000"/>
              </a:lnSpc>
              <a:buFont typeface="Wingdings" pitchFamily="2" charset="2"/>
              <a:buNone/>
              <a:defRPr/>
            </a:pPr>
            <a:r>
              <a:rPr lang="en-US" altLang="zh-CN" sz="2400" smtClean="0"/>
              <a:t>	return 0;</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395288" y="476250"/>
            <a:ext cx="8229600" cy="5949950"/>
          </a:xfrm>
        </p:spPr>
        <p:txBody>
          <a:bodyPr/>
          <a:lstStyle/>
          <a:p>
            <a:pPr defTabSz="360363" eaLnBrk="1" hangingPunct="1">
              <a:lnSpc>
                <a:spcPct val="80000"/>
              </a:lnSpc>
              <a:buFont typeface="Wingdings" pitchFamily="2" charset="2"/>
              <a:buNone/>
              <a:tabLst>
                <a:tab pos="628650" algn="l"/>
              </a:tabLst>
              <a:defRPr/>
            </a:pPr>
            <a:r>
              <a:rPr lang="en-US" altLang="zh-CN" sz="2400" smtClean="0"/>
              <a:t>double power(double </a:t>
            </a:r>
            <a:r>
              <a:rPr lang="en-US" altLang="zh-CN" sz="2400" smtClean="0">
                <a:solidFill>
                  <a:schemeClr val="folHlink"/>
                </a:solidFill>
              </a:rPr>
              <a:t>x</a:t>
            </a:r>
            <a:r>
              <a:rPr lang="en-US" altLang="zh-CN" sz="2400" smtClean="0"/>
              <a:t>, int </a:t>
            </a:r>
            <a:r>
              <a:rPr lang="en-US" altLang="zh-CN" sz="2400" smtClean="0">
                <a:solidFill>
                  <a:schemeClr val="folHlink"/>
                </a:solidFill>
              </a:rPr>
              <a:t>n</a:t>
            </a:r>
            <a:r>
              <a:rPr lang="en-US" altLang="zh-CN" sz="2400" smtClean="0"/>
              <a:t>)</a:t>
            </a:r>
          </a:p>
          <a:p>
            <a:pPr defTabSz="360363" eaLnBrk="1" hangingPunct="1">
              <a:lnSpc>
                <a:spcPct val="80000"/>
              </a:lnSpc>
              <a:buFont typeface="Wingdings" pitchFamily="2" charset="2"/>
              <a:buNone/>
              <a:tabLst>
                <a:tab pos="628650" algn="l"/>
              </a:tabLst>
              <a:defRPr/>
            </a:pPr>
            <a:r>
              <a:rPr lang="en-US" altLang="zh-CN" sz="2400" smtClean="0"/>
              <a:t>{	if (x == 0) return 0;</a:t>
            </a:r>
          </a:p>
          <a:p>
            <a:pPr defTabSz="360363" eaLnBrk="1" hangingPunct="1">
              <a:lnSpc>
                <a:spcPct val="80000"/>
              </a:lnSpc>
              <a:buFont typeface="Wingdings" pitchFamily="2" charset="2"/>
              <a:buNone/>
              <a:tabLst>
                <a:tab pos="628650" algn="l"/>
              </a:tabLst>
              <a:defRPr/>
            </a:pPr>
            <a:r>
              <a:rPr lang="en-US" altLang="zh-CN" sz="2400" smtClean="0"/>
              <a:t>	double product=1.0;</a:t>
            </a:r>
          </a:p>
          <a:p>
            <a:pPr defTabSz="360363" eaLnBrk="1" hangingPunct="1">
              <a:lnSpc>
                <a:spcPct val="80000"/>
              </a:lnSpc>
              <a:buFont typeface="Wingdings" pitchFamily="2" charset="2"/>
              <a:buNone/>
              <a:tabLst>
                <a:tab pos="628650" algn="l"/>
              </a:tabLst>
              <a:defRPr/>
            </a:pPr>
            <a:r>
              <a:rPr lang="en-US" altLang="zh-CN" sz="2400" smtClean="0"/>
              <a:t>	if (n &gt;= 0)</a:t>
            </a:r>
          </a:p>
          <a:p>
            <a:pPr defTabSz="360363" eaLnBrk="1" hangingPunct="1">
              <a:lnSpc>
                <a:spcPct val="80000"/>
              </a:lnSpc>
              <a:buFont typeface="Wingdings" pitchFamily="2" charset="2"/>
              <a:buNone/>
              <a:tabLst>
                <a:tab pos="628650" algn="l"/>
              </a:tabLst>
              <a:defRPr/>
            </a:pPr>
            <a:r>
              <a:rPr lang="en-US" altLang="zh-CN" sz="2400" smtClean="0"/>
              <a:t>		while (n &gt; 0)</a:t>
            </a:r>
          </a:p>
          <a:p>
            <a:pPr defTabSz="360363" eaLnBrk="1" hangingPunct="1">
              <a:lnSpc>
                <a:spcPct val="80000"/>
              </a:lnSpc>
              <a:buFont typeface="Wingdings" pitchFamily="2" charset="2"/>
              <a:buNone/>
              <a:tabLst>
                <a:tab pos="628650" algn="l"/>
              </a:tabLst>
              <a:defRPr/>
            </a:pPr>
            <a:r>
              <a:rPr lang="en-US" altLang="zh-CN" sz="2400" smtClean="0"/>
              <a:t>		{	product *= x;</a:t>
            </a:r>
          </a:p>
          <a:p>
            <a:pPr defTabSz="360363" eaLnBrk="1" hangingPunct="1">
              <a:lnSpc>
                <a:spcPct val="80000"/>
              </a:lnSpc>
              <a:buFont typeface="Wingdings" pitchFamily="2" charset="2"/>
              <a:buNone/>
              <a:tabLst>
                <a:tab pos="628650" algn="l"/>
              </a:tabLst>
              <a:defRPr/>
            </a:pPr>
            <a:r>
              <a:rPr lang="en-US" altLang="zh-CN" sz="2400" smtClean="0"/>
              <a:t>				n--;</a:t>
            </a:r>
          </a:p>
          <a:p>
            <a:pPr defTabSz="360363" eaLnBrk="1" hangingPunct="1">
              <a:lnSpc>
                <a:spcPct val="80000"/>
              </a:lnSpc>
              <a:buFont typeface="Wingdings" pitchFamily="2" charset="2"/>
              <a:buNone/>
              <a:tabLst>
                <a:tab pos="628650" algn="l"/>
              </a:tabLst>
              <a:defRPr/>
            </a:pPr>
            <a:r>
              <a:rPr lang="en-US" altLang="zh-CN" sz="2400" smtClean="0"/>
              <a:t>		}</a:t>
            </a:r>
          </a:p>
          <a:p>
            <a:pPr defTabSz="360363" eaLnBrk="1" hangingPunct="1">
              <a:lnSpc>
                <a:spcPct val="80000"/>
              </a:lnSpc>
              <a:buFont typeface="Wingdings" pitchFamily="2" charset="2"/>
              <a:buNone/>
              <a:tabLst>
                <a:tab pos="628650" algn="l"/>
              </a:tabLst>
              <a:defRPr/>
            </a:pPr>
            <a:r>
              <a:rPr lang="en-US" altLang="zh-CN" sz="2400" smtClean="0"/>
              <a:t>	else</a:t>
            </a:r>
          </a:p>
          <a:p>
            <a:pPr defTabSz="360363" eaLnBrk="1" hangingPunct="1">
              <a:lnSpc>
                <a:spcPct val="80000"/>
              </a:lnSpc>
              <a:buFont typeface="Wingdings" pitchFamily="2" charset="2"/>
              <a:buNone/>
              <a:tabLst>
                <a:tab pos="628650" algn="l"/>
              </a:tabLst>
              <a:defRPr/>
            </a:pPr>
            <a:r>
              <a:rPr lang="en-US" altLang="zh-CN" sz="2400" smtClean="0"/>
              <a:t>		while (n &lt; 0)</a:t>
            </a:r>
          </a:p>
          <a:p>
            <a:pPr defTabSz="360363" eaLnBrk="1" hangingPunct="1">
              <a:lnSpc>
                <a:spcPct val="80000"/>
              </a:lnSpc>
              <a:buFont typeface="Wingdings" pitchFamily="2" charset="2"/>
              <a:buNone/>
              <a:tabLst>
                <a:tab pos="628650" algn="l"/>
              </a:tabLst>
              <a:defRPr/>
            </a:pPr>
            <a:r>
              <a:rPr lang="en-US" altLang="zh-CN" sz="2400" smtClean="0"/>
              <a:t>		{	product /= x;</a:t>
            </a:r>
          </a:p>
          <a:p>
            <a:pPr defTabSz="360363" eaLnBrk="1" hangingPunct="1">
              <a:lnSpc>
                <a:spcPct val="80000"/>
              </a:lnSpc>
              <a:buFont typeface="Wingdings" pitchFamily="2" charset="2"/>
              <a:buNone/>
              <a:tabLst>
                <a:tab pos="628650" algn="l"/>
              </a:tabLst>
              <a:defRPr/>
            </a:pPr>
            <a:r>
              <a:rPr lang="en-US" altLang="zh-CN" sz="2400" smtClean="0"/>
              <a:t>				n++;</a:t>
            </a:r>
          </a:p>
          <a:p>
            <a:pPr defTabSz="360363" eaLnBrk="1" hangingPunct="1">
              <a:lnSpc>
                <a:spcPct val="80000"/>
              </a:lnSpc>
              <a:buFont typeface="Wingdings" pitchFamily="2" charset="2"/>
              <a:buNone/>
              <a:tabLst>
                <a:tab pos="628650" algn="l"/>
              </a:tabLst>
              <a:defRPr/>
            </a:pPr>
            <a:r>
              <a:rPr lang="en-US" altLang="zh-CN" sz="2400" smtClean="0"/>
              <a:t>		}</a:t>
            </a:r>
          </a:p>
          <a:p>
            <a:pPr defTabSz="360363" eaLnBrk="1" hangingPunct="1">
              <a:lnSpc>
                <a:spcPct val="80000"/>
              </a:lnSpc>
              <a:buFont typeface="Wingdings" pitchFamily="2" charset="2"/>
              <a:buNone/>
              <a:tabLst>
                <a:tab pos="628650" algn="l"/>
              </a:tabLst>
              <a:defRPr/>
            </a:pPr>
            <a:r>
              <a:rPr lang="en-US" altLang="zh-CN" sz="2400" smtClean="0"/>
              <a:t>	return product;</a:t>
            </a:r>
          </a:p>
          <a:p>
            <a:pPr defTabSz="360363" eaLnBrk="1" hangingPunct="1">
              <a:lnSpc>
                <a:spcPct val="80000"/>
              </a:lnSpc>
              <a:buFont typeface="Wingdings" pitchFamily="2" charset="2"/>
              <a:buNone/>
              <a:tabLst>
                <a:tab pos="628650" algn="l"/>
              </a:tabLst>
              <a:defRPr/>
            </a:pPr>
            <a:r>
              <a:rPr lang="en-US" altLang="zh-CN" sz="240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79388" y="404813"/>
            <a:ext cx="8569325" cy="6264275"/>
          </a:xfrm>
        </p:spPr>
        <p:txBody>
          <a:bodyPr/>
          <a:lstStyle/>
          <a:p>
            <a:pPr marL="609600" indent="-609600" eaLnBrk="1" hangingPunct="1">
              <a:defRPr/>
            </a:pPr>
            <a:r>
              <a:rPr lang="zh-CN" altLang="en-US" sz="2800" b="1" smtClean="0"/>
              <a:t>执行</a:t>
            </a:r>
            <a:r>
              <a:rPr lang="en-US" altLang="zh-CN" sz="2800" b="1" smtClean="0"/>
              <a:t>main</a:t>
            </a:r>
            <a:r>
              <a:rPr lang="zh-CN" altLang="en-US" sz="2800" b="1" smtClean="0"/>
              <a:t>时，产生三个变量（分配内存空间）</a:t>
            </a:r>
            <a:r>
              <a:rPr lang="en-US" altLang="zh-CN" sz="2800" b="1" smtClean="0"/>
              <a:t>a</a:t>
            </a:r>
            <a:r>
              <a:rPr lang="zh-CN" altLang="en-US" sz="2800" b="1" smtClean="0"/>
              <a:t>、</a:t>
            </a:r>
            <a:r>
              <a:rPr lang="en-US" altLang="zh-CN" sz="2800" b="1" smtClean="0"/>
              <a:t>b</a:t>
            </a:r>
            <a:r>
              <a:rPr lang="zh-CN" altLang="en-US" sz="2800" b="1" smtClean="0"/>
              <a:t>和</a:t>
            </a:r>
            <a:r>
              <a:rPr lang="en-US" altLang="zh-CN" sz="2800" b="1" smtClean="0"/>
              <a:t>c</a:t>
            </a:r>
            <a:r>
              <a:rPr lang="zh-CN" altLang="en-US" sz="2800" b="1" smtClean="0"/>
              <a:t>：</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 3.0 </a:t>
            </a:r>
            <a:r>
              <a:rPr lang="en-US" altLang="zh-CN" sz="2400" b="1" smtClean="0">
                <a:solidFill>
                  <a:schemeClr val="folHlink"/>
                </a:solidFill>
              </a:rPr>
              <a:t>        b:   </a:t>
            </a:r>
            <a:r>
              <a:rPr lang="en-US" altLang="zh-CN" sz="2400" b="1" u="sng" smtClean="0">
                <a:solidFill>
                  <a:schemeClr val="folHlink"/>
                </a:solidFill>
              </a:rPr>
              <a:t> 4 </a:t>
            </a:r>
            <a:r>
              <a:rPr lang="en-US" altLang="zh-CN" sz="2400" b="1" smtClean="0">
                <a:solidFill>
                  <a:schemeClr val="folHlink"/>
                </a:solidFill>
              </a:rPr>
              <a:t>            c:   </a:t>
            </a:r>
            <a:r>
              <a:rPr lang="en-US" altLang="zh-CN" sz="2400" b="1" u="sng" smtClean="0">
                <a:solidFill>
                  <a:schemeClr val="folHlink"/>
                </a:solidFill>
              </a:rPr>
              <a:t> ?    </a:t>
            </a:r>
          </a:p>
          <a:p>
            <a:pPr marL="609600" indent="-609600" eaLnBrk="1" hangingPunct="1">
              <a:defRPr/>
            </a:pPr>
            <a:r>
              <a:rPr lang="zh-CN" altLang="en-US" sz="2800" b="1" smtClean="0"/>
              <a:t>调用</a:t>
            </a:r>
            <a:r>
              <a:rPr lang="en-US" altLang="zh-CN" sz="2800" b="1" smtClean="0"/>
              <a:t>power</a:t>
            </a:r>
            <a:r>
              <a:rPr lang="zh-CN" altLang="en-US" sz="2800" b="1" smtClean="0"/>
              <a:t>函数时，又产生三个个变量</a:t>
            </a:r>
            <a:r>
              <a:rPr lang="en-US" altLang="zh-CN" sz="2800" b="1" smtClean="0"/>
              <a:t>x</a:t>
            </a:r>
            <a:r>
              <a:rPr lang="zh-CN" altLang="en-US" sz="2800" b="1" smtClean="0"/>
              <a:t>、</a:t>
            </a:r>
            <a:r>
              <a:rPr lang="en-US" altLang="zh-CN" sz="2800" b="1" smtClean="0"/>
              <a:t>n</a:t>
            </a:r>
            <a:r>
              <a:rPr lang="zh-CN" altLang="en-US" sz="2800" b="1" smtClean="0"/>
              <a:t>和</a:t>
            </a:r>
            <a:r>
              <a:rPr lang="en-US" altLang="zh-CN" sz="2800" b="1" smtClean="0"/>
              <a:t>product</a:t>
            </a:r>
            <a:r>
              <a:rPr lang="zh-CN" altLang="en-US" sz="2800" b="1" smtClean="0"/>
              <a:t>，然后分别用</a:t>
            </a:r>
            <a:r>
              <a:rPr lang="en-US" altLang="zh-CN" sz="2800" b="1" smtClean="0"/>
              <a:t>a</a:t>
            </a:r>
            <a:r>
              <a:rPr lang="zh-CN" altLang="en-US" sz="2800" b="1" smtClean="0"/>
              <a:t>、</a:t>
            </a:r>
            <a:r>
              <a:rPr lang="en-US" altLang="zh-CN" sz="2800" b="1" smtClean="0"/>
              <a:t>b</a:t>
            </a:r>
            <a:r>
              <a:rPr lang="zh-CN" altLang="en-US" sz="2800" b="1" smtClean="0"/>
              <a:t>以及</a:t>
            </a:r>
            <a:r>
              <a:rPr lang="en-US" altLang="zh-CN" sz="2800" b="1" smtClean="0"/>
              <a:t>1.0</a:t>
            </a:r>
            <a:r>
              <a:rPr lang="zh-CN" altLang="en-US" sz="2800" b="1" smtClean="0"/>
              <a:t>对它们初始化：</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a:t>
            </a:r>
            <a:r>
              <a:rPr lang="en-US" altLang="zh-CN" sz="2400" b="1" smtClean="0">
                <a:solidFill>
                  <a:schemeClr val="folHlink"/>
                </a:solidFill>
              </a:rPr>
              <a:t>             c:    </a:t>
            </a:r>
            <a:r>
              <a:rPr lang="en-US" altLang="zh-CN" sz="2400" b="1" u="sng" smtClean="0">
                <a:solidFill>
                  <a:schemeClr val="folHlink"/>
                </a:solidFill>
              </a:rPr>
              <a:t>?</a:t>
            </a:r>
          </a:p>
          <a:p>
            <a:pPr marL="990600" lvl="1" indent="-533400" eaLnBrk="1" hangingPunct="1">
              <a:buFontTx/>
              <a:buNone/>
              <a:defRPr/>
            </a:pPr>
            <a:r>
              <a:rPr lang="en-US" altLang="zh-CN" sz="2400" b="1" smtClean="0">
                <a:solidFill>
                  <a:schemeClr val="folHlink"/>
                </a:solidFill>
              </a:rPr>
              <a:t>	x:    </a:t>
            </a:r>
            <a:r>
              <a:rPr lang="en-US" altLang="zh-CN" sz="2400" b="1" u="sng" smtClean="0">
                <a:solidFill>
                  <a:schemeClr val="folHlink"/>
                </a:solidFill>
              </a:rPr>
              <a:t>3.0</a:t>
            </a:r>
            <a:r>
              <a:rPr lang="en-US" altLang="zh-CN" sz="2400" b="1" smtClean="0">
                <a:solidFill>
                  <a:schemeClr val="folHlink"/>
                </a:solidFill>
              </a:rPr>
              <a:t>         n:    </a:t>
            </a:r>
            <a:r>
              <a:rPr lang="en-US" altLang="zh-CN" sz="2400" b="1" u="sng" smtClean="0">
                <a:solidFill>
                  <a:schemeClr val="folHlink"/>
                </a:solidFill>
              </a:rPr>
              <a:t>4</a:t>
            </a:r>
            <a:r>
              <a:rPr lang="en-US" altLang="zh-CN" sz="2400" b="1" smtClean="0">
                <a:solidFill>
                  <a:schemeClr val="folHlink"/>
                </a:solidFill>
              </a:rPr>
              <a:t>    product:    </a:t>
            </a:r>
            <a:r>
              <a:rPr lang="en-US" altLang="zh-CN" sz="2400" b="1" u="sng" smtClean="0">
                <a:solidFill>
                  <a:schemeClr val="folHlink"/>
                </a:solidFill>
              </a:rPr>
              <a:t>1.0</a:t>
            </a:r>
          </a:p>
          <a:p>
            <a:pPr marL="609600" indent="-609600" eaLnBrk="1" hangingPunct="1">
              <a:defRPr/>
            </a:pPr>
            <a:r>
              <a:rPr lang="zh-CN" altLang="en-US" sz="2800" b="1" smtClean="0"/>
              <a:t>函数</a:t>
            </a:r>
            <a:r>
              <a:rPr lang="en-US" altLang="zh-CN" sz="2800" b="1" smtClean="0"/>
              <a:t>power</a:t>
            </a:r>
            <a:r>
              <a:rPr lang="zh-CN" altLang="en-US" sz="2800" b="1" smtClean="0"/>
              <a:t>中的循环结束后（函数返回前）：</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a:t>
            </a:r>
            <a:r>
              <a:rPr lang="en-US" altLang="zh-CN" sz="2400" b="1" smtClean="0">
                <a:solidFill>
                  <a:schemeClr val="folHlink"/>
                </a:solidFill>
              </a:rPr>
              <a:t>             c:    </a:t>
            </a:r>
            <a:r>
              <a:rPr lang="en-US" altLang="zh-CN" sz="2400" b="1" u="sng" smtClean="0">
                <a:solidFill>
                  <a:schemeClr val="folHlink"/>
                </a:solidFill>
              </a:rPr>
              <a:t>?</a:t>
            </a:r>
          </a:p>
          <a:p>
            <a:pPr marL="990600" lvl="1" indent="-533400" eaLnBrk="1" hangingPunct="1">
              <a:buFontTx/>
              <a:buNone/>
              <a:defRPr/>
            </a:pPr>
            <a:r>
              <a:rPr lang="en-US" altLang="zh-CN" sz="2400" b="1" smtClean="0">
                <a:solidFill>
                  <a:schemeClr val="folHlink"/>
                </a:solidFill>
              </a:rPr>
              <a:t>	x:    </a:t>
            </a:r>
            <a:r>
              <a:rPr lang="en-US" altLang="zh-CN" sz="2400" b="1" u="sng" smtClean="0">
                <a:solidFill>
                  <a:schemeClr val="folHlink"/>
                </a:solidFill>
              </a:rPr>
              <a:t>3.0</a:t>
            </a:r>
            <a:r>
              <a:rPr lang="en-US" altLang="zh-CN" sz="2400" b="1" smtClean="0">
                <a:solidFill>
                  <a:schemeClr val="folHlink"/>
                </a:solidFill>
              </a:rPr>
              <a:t>         n:    </a:t>
            </a:r>
            <a:r>
              <a:rPr lang="en-US" altLang="zh-CN" sz="2400" b="1" u="sng" smtClean="0">
                <a:solidFill>
                  <a:schemeClr val="folHlink"/>
                </a:solidFill>
              </a:rPr>
              <a:t>0</a:t>
            </a:r>
            <a:r>
              <a:rPr lang="en-US" altLang="zh-CN" sz="2400" b="1" smtClean="0">
                <a:solidFill>
                  <a:schemeClr val="folHlink"/>
                </a:solidFill>
              </a:rPr>
              <a:t>    product:   </a:t>
            </a:r>
            <a:r>
              <a:rPr lang="en-US" altLang="zh-CN" sz="2400" b="1" u="sng" smtClean="0">
                <a:solidFill>
                  <a:schemeClr val="folHlink"/>
                </a:solidFill>
              </a:rPr>
              <a:t>81.0</a:t>
            </a:r>
          </a:p>
          <a:p>
            <a:pPr marL="609600" indent="-609600" eaLnBrk="1" hangingPunct="1">
              <a:defRPr/>
            </a:pPr>
            <a:r>
              <a:rPr lang="zh-CN" altLang="en-US" sz="2800" b="1" smtClean="0"/>
              <a:t>函数</a:t>
            </a:r>
            <a:r>
              <a:rPr lang="en-US" altLang="zh-CN" sz="2800" b="1" smtClean="0"/>
              <a:t>power</a:t>
            </a:r>
            <a:r>
              <a:rPr lang="zh-CN" altLang="en-US" sz="2800" b="1" smtClean="0"/>
              <a:t>返回后：</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 </a:t>
            </a:r>
            <a:r>
              <a:rPr lang="en-US" altLang="zh-CN" sz="2400" b="1" smtClean="0">
                <a:solidFill>
                  <a:schemeClr val="folHlink"/>
                </a:solidFill>
              </a:rPr>
              <a:t>            c:   </a:t>
            </a:r>
            <a:r>
              <a:rPr lang="en-US" altLang="zh-CN" sz="2400" b="1" u="sng" smtClean="0">
                <a:solidFill>
                  <a:schemeClr val="folHlink"/>
                </a:solidFill>
              </a:rPr>
              <a:t>81.0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anim calcmode="lin" valueType="num">
                                      <p:cBhvr additive="base">
                                        <p:cTn id="1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 calcmode="lin" valueType="num">
                                      <p:cBhvr additive="base">
                                        <p:cTn id="21"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 calcmode="lin" valueType="num">
                                      <p:cBhvr additive="base">
                                        <p:cTn id="25"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131">
                                            <p:txEl>
                                              <p:pRg st="7" end="7"/>
                                            </p:txEl>
                                          </p:spTgt>
                                        </p:tgtEl>
                                        <p:attrNameLst>
                                          <p:attrName>style.visibility</p:attrName>
                                        </p:attrNameLst>
                                      </p:cBhvr>
                                      <p:to>
                                        <p:strVal val="visible"/>
                                      </p:to>
                                    </p:set>
                                    <p:anim calcmode="lin" valueType="num">
                                      <p:cBhvr additive="base">
                                        <p:cTn id="29"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anim calcmode="lin" valueType="num">
                                      <p:cBhvr additive="base">
                                        <p:cTn id="35"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1">
                                            <p:txEl>
                                              <p:pRg st="9" end="9"/>
                                            </p:txEl>
                                          </p:spTgt>
                                        </p:tgtEl>
                                        <p:attrNameLst>
                                          <p:attrName>style.visibility</p:attrName>
                                        </p:attrNameLst>
                                      </p:cBhvr>
                                      <p:to>
                                        <p:strVal val="visible"/>
                                      </p:to>
                                    </p:set>
                                    <p:anim calcmode="lin" valueType="num">
                                      <p:cBhvr additive="base">
                                        <p:cTn id="39" dur="500" fill="hold"/>
                                        <p:tgtEl>
                                          <p:spTgt spid="4813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457200"/>
            <a:ext cx="7772400" cy="762000"/>
          </a:xfrm>
        </p:spPr>
        <p:txBody>
          <a:bodyPr/>
          <a:lstStyle/>
          <a:p>
            <a:pPr eaLnBrk="1" hangingPunct="1">
              <a:defRPr/>
            </a:pPr>
            <a:r>
              <a:rPr lang="zh-CN" altLang="en-US" smtClean="0"/>
              <a:t>变量的局部性</a:t>
            </a:r>
          </a:p>
        </p:txBody>
      </p:sp>
      <p:sp>
        <p:nvSpPr>
          <p:cNvPr id="6147" name="Rectangle 3"/>
          <p:cNvSpPr>
            <a:spLocks noGrp="1" noChangeArrowheads="1"/>
          </p:cNvSpPr>
          <p:nvPr>
            <p:ph idx="1"/>
          </p:nvPr>
        </p:nvSpPr>
        <p:spPr>
          <a:xfrm>
            <a:off x="395288" y="1447800"/>
            <a:ext cx="8353425" cy="4648200"/>
          </a:xfrm>
        </p:spPr>
        <p:txBody>
          <a:bodyPr/>
          <a:lstStyle/>
          <a:p>
            <a:pPr eaLnBrk="1" hangingPunct="1">
              <a:defRPr/>
            </a:pPr>
            <a:r>
              <a:rPr lang="zh-CN" altLang="en-US" dirty="0" smtClean="0"/>
              <a:t>在</a:t>
            </a:r>
            <a:r>
              <a:rPr lang="en-US" altLang="zh-CN" dirty="0" smtClean="0"/>
              <a:t>C++</a:t>
            </a:r>
            <a:r>
              <a:rPr lang="zh-CN" altLang="en-US" dirty="0" smtClean="0"/>
              <a:t>中</a:t>
            </a:r>
            <a:r>
              <a:rPr lang="zh-CN" altLang="en-GB" dirty="0" smtClean="0"/>
              <a:t>，根据变量的定义位置，把变量分成：局部变量和全局变量。</a:t>
            </a:r>
            <a:r>
              <a:rPr lang="zh-CN" altLang="en-US" dirty="0" smtClean="0"/>
              <a:t> </a:t>
            </a:r>
          </a:p>
          <a:p>
            <a:pPr lvl="1" eaLnBrk="1" hangingPunct="1">
              <a:defRPr/>
            </a:pPr>
            <a:r>
              <a:rPr lang="zh-CN" altLang="en-US" dirty="0" smtClean="0">
                <a:solidFill>
                  <a:schemeClr val="folHlink"/>
                </a:solidFill>
              </a:rPr>
              <a:t>局部变量</a:t>
            </a:r>
            <a:r>
              <a:rPr lang="zh-CN" altLang="en-US" dirty="0" smtClean="0"/>
              <a:t>是指在复合语句（包括函数体）中定义的变量，它们只能在定义它们的复合语句（包括内层的复合语句）中使用</a:t>
            </a:r>
            <a:r>
              <a:rPr lang="zh-CN" altLang="en-US" dirty="0"/>
              <a:t>。函数的形式参数也可看成</a:t>
            </a:r>
            <a:r>
              <a:rPr lang="zh-CN" altLang="en-US"/>
              <a:t>是</a:t>
            </a:r>
            <a:r>
              <a:rPr lang="zh-CN" altLang="en-US" smtClean="0"/>
              <a:t>局部变量。</a:t>
            </a:r>
            <a:endParaRPr lang="zh-CN" altLang="en-US" dirty="0" smtClean="0"/>
          </a:p>
          <a:p>
            <a:pPr lvl="1" eaLnBrk="1" hangingPunct="1">
              <a:defRPr/>
            </a:pPr>
            <a:r>
              <a:rPr lang="zh-CN" altLang="en-US" dirty="0" smtClean="0">
                <a:solidFill>
                  <a:schemeClr val="folHlink"/>
                </a:solidFill>
              </a:rPr>
              <a:t>全局变量</a:t>
            </a:r>
            <a:r>
              <a:rPr lang="zh-CN" altLang="en-US" dirty="0" smtClean="0"/>
              <a:t>是指在函数外部定义的变量，它们一般能被程序中的所有函数使用（静态的全局变量除外）。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8313" y="0"/>
            <a:ext cx="8229600" cy="941388"/>
          </a:xfrm>
        </p:spPr>
        <p:txBody>
          <a:bodyPr/>
          <a:lstStyle/>
          <a:p>
            <a:pPr eaLnBrk="1" hangingPunct="1">
              <a:defRPr/>
            </a:pPr>
            <a:r>
              <a:rPr lang="zh-CN" altLang="en-US" smtClean="0"/>
              <a:t>局部变量和全局变量的例子</a:t>
            </a:r>
          </a:p>
        </p:txBody>
      </p:sp>
      <p:sp>
        <p:nvSpPr>
          <p:cNvPr id="55299" name="Rectangle 3"/>
          <p:cNvSpPr>
            <a:spLocks noGrp="1" noChangeArrowheads="1"/>
          </p:cNvSpPr>
          <p:nvPr>
            <p:ph idx="1"/>
          </p:nvPr>
        </p:nvSpPr>
        <p:spPr>
          <a:xfrm>
            <a:off x="962025" y="1268413"/>
            <a:ext cx="6923088" cy="5589587"/>
          </a:xfrm>
        </p:spPr>
        <p:txBody>
          <a:bodyPr/>
          <a:lstStyle/>
          <a:p>
            <a:pPr eaLnBrk="1" hangingPunct="1">
              <a:lnSpc>
                <a:spcPct val="80000"/>
              </a:lnSpc>
              <a:buFont typeface="Wingdings" pitchFamily="2" charset="2"/>
              <a:buNone/>
              <a:defRPr/>
            </a:pPr>
            <a:r>
              <a:rPr lang="en-US" altLang="zh-CN" sz="2400" smtClean="0"/>
              <a:t>int x=0;  //</a:t>
            </a:r>
            <a:r>
              <a:rPr lang="zh-CN" altLang="en-US" sz="2400" smtClean="0">
                <a:solidFill>
                  <a:schemeClr val="folHlink"/>
                </a:solidFill>
              </a:rPr>
              <a:t>全局变量</a:t>
            </a:r>
          </a:p>
          <a:p>
            <a:pPr eaLnBrk="1" hangingPunct="1">
              <a:lnSpc>
                <a:spcPct val="80000"/>
              </a:lnSpc>
              <a:buFont typeface="Wingdings" pitchFamily="2" charset="2"/>
              <a:buNone/>
              <a:defRPr/>
            </a:pPr>
            <a:r>
              <a:rPr lang="en-US" altLang="zh-CN" sz="2400" smtClean="0"/>
              <a:t>void f()</a:t>
            </a:r>
          </a:p>
          <a:p>
            <a:pPr eaLnBrk="1" hangingPunct="1">
              <a:lnSpc>
                <a:spcPct val="80000"/>
              </a:lnSpc>
              <a:buFont typeface="Wingdings" pitchFamily="2" charset="2"/>
              <a:buNone/>
              <a:defRPr/>
            </a:pPr>
            <a:r>
              <a:rPr lang="en-US" altLang="zh-CN" sz="2400" smtClean="0"/>
              <a:t>{	int y=0; //</a:t>
            </a:r>
            <a:r>
              <a:rPr lang="zh-CN" altLang="en-US" sz="2400" smtClean="0">
                <a:solidFill>
                  <a:schemeClr val="folHlink"/>
                </a:solidFill>
              </a:rPr>
              <a:t>局部变量</a:t>
            </a:r>
          </a:p>
          <a:p>
            <a:pPr eaLnBrk="1" hangingPunct="1">
              <a:lnSpc>
                <a:spcPct val="80000"/>
              </a:lnSpc>
              <a:buFont typeface="Wingdings" pitchFamily="2" charset="2"/>
              <a:buNone/>
              <a:defRPr/>
            </a:pPr>
            <a:r>
              <a:rPr lang="zh-CN" altLang="en-US" sz="2400" smtClean="0"/>
              <a:t>	</a:t>
            </a:r>
            <a:r>
              <a:rPr lang="en-US" altLang="zh-CN" sz="2400" smtClean="0"/>
              <a:t>x++; //OK</a:t>
            </a:r>
          </a:p>
          <a:p>
            <a:pPr eaLnBrk="1" hangingPunct="1">
              <a:lnSpc>
                <a:spcPct val="80000"/>
              </a:lnSpc>
              <a:buFont typeface="Wingdings" pitchFamily="2" charset="2"/>
              <a:buNone/>
              <a:defRPr/>
            </a:pPr>
            <a:r>
              <a:rPr lang="en-US" altLang="zh-CN" sz="2400" smtClean="0"/>
              <a:t>	y++; //OK</a:t>
            </a:r>
          </a:p>
          <a:p>
            <a:pPr eaLnBrk="1" hangingPunct="1">
              <a:lnSpc>
                <a:spcPct val="80000"/>
              </a:lnSpc>
              <a:buFont typeface="Wingdings" pitchFamily="2" charset="2"/>
              <a:buNone/>
              <a:defRPr/>
            </a:pPr>
            <a:r>
              <a:rPr lang="en-US" altLang="zh-CN" sz="2400" smtClean="0"/>
              <a:t>	a++; //</a:t>
            </a:r>
            <a:r>
              <a:rPr lang="en-US" altLang="zh-CN" sz="2400" smtClean="0">
                <a:solidFill>
                  <a:schemeClr val="folHlink"/>
                </a:solidFill>
              </a:rPr>
              <a:t>Error</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a=0; //</a:t>
            </a:r>
            <a:r>
              <a:rPr lang="zh-CN" altLang="en-US" sz="2400" smtClean="0">
                <a:solidFill>
                  <a:schemeClr val="folHlink"/>
                </a:solidFill>
              </a:rPr>
              <a:t>局部变量</a:t>
            </a:r>
          </a:p>
          <a:p>
            <a:pPr eaLnBrk="1" hangingPunct="1">
              <a:lnSpc>
                <a:spcPct val="80000"/>
              </a:lnSpc>
              <a:buFont typeface="Wingdings" pitchFamily="2" charset="2"/>
              <a:buNone/>
              <a:defRPr/>
            </a:pPr>
            <a:r>
              <a:rPr lang="zh-CN" altLang="en-US" sz="2400" smtClean="0"/>
              <a:t>	</a:t>
            </a:r>
            <a:r>
              <a:rPr lang="en-US" altLang="zh-CN" sz="2400" smtClean="0"/>
              <a:t>f();</a:t>
            </a:r>
          </a:p>
          <a:p>
            <a:pPr eaLnBrk="1" hangingPunct="1">
              <a:lnSpc>
                <a:spcPct val="80000"/>
              </a:lnSpc>
              <a:buFont typeface="Wingdings" pitchFamily="2" charset="2"/>
              <a:buNone/>
              <a:defRPr/>
            </a:pPr>
            <a:r>
              <a:rPr lang="en-US" altLang="zh-CN" sz="2400" smtClean="0"/>
              <a:t>	a++; //OK</a:t>
            </a:r>
          </a:p>
          <a:p>
            <a:pPr eaLnBrk="1" hangingPunct="1">
              <a:lnSpc>
                <a:spcPct val="80000"/>
              </a:lnSpc>
              <a:buFont typeface="Wingdings" pitchFamily="2" charset="2"/>
              <a:buNone/>
              <a:defRPr/>
            </a:pPr>
            <a:r>
              <a:rPr lang="en-US" altLang="zh-CN" sz="2400" smtClean="0"/>
              <a:t>	x++; //OK</a:t>
            </a:r>
          </a:p>
          <a:p>
            <a:pPr eaLnBrk="1" hangingPunct="1">
              <a:lnSpc>
                <a:spcPct val="80000"/>
              </a:lnSpc>
              <a:buFont typeface="Wingdings" pitchFamily="2" charset="2"/>
              <a:buNone/>
              <a:defRPr/>
            </a:pPr>
            <a:r>
              <a:rPr lang="en-US" altLang="zh-CN" sz="2400" smtClean="0"/>
              <a:t>	y++; //</a:t>
            </a:r>
            <a:r>
              <a:rPr lang="en-US" altLang="zh-CN" sz="2400" smtClean="0">
                <a:solidFill>
                  <a:schemeClr val="folHlink"/>
                </a:solidFill>
              </a:rPr>
              <a:t>Error</a:t>
            </a:r>
            <a:r>
              <a:rPr lang="en-US" altLang="zh-CN" sz="2400" smtClean="0"/>
              <a:t> </a:t>
            </a:r>
          </a:p>
          <a:p>
            <a:pPr eaLnBrk="1" hangingPunct="1">
              <a:lnSpc>
                <a:spcPct val="80000"/>
              </a:lnSpc>
              <a:buFont typeface="Wingdings" pitchFamily="2" charset="2"/>
              <a:buNone/>
              <a:defRPr/>
            </a:pPr>
            <a:r>
              <a:rPr lang="en-US" altLang="zh-CN" sz="2400" smtClean="0"/>
              <a:t>	return 0;</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1258888" y="333375"/>
            <a:ext cx="7427912" cy="6335713"/>
          </a:xfrm>
        </p:spPr>
        <p:txBody>
          <a:bodyPr/>
          <a:lstStyle/>
          <a:p>
            <a:pPr eaLnBrk="1" hangingPunct="1">
              <a:lnSpc>
                <a:spcPct val="80000"/>
              </a:lnSpc>
              <a:buFont typeface="Wingdings" pitchFamily="2" charset="2"/>
              <a:buNone/>
              <a:defRPr/>
            </a:pPr>
            <a:r>
              <a:rPr lang="en-US" altLang="zh-CN" sz="2800" smtClean="0"/>
              <a:t>int x=0; //</a:t>
            </a:r>
            <a:r>
              <a:rPr lang="zh-CN" altLang="en-US" sz="2800" smtClean="0">
                <a:solidFill>
                  <a:schemeClr val="folHlink"/>
                </a:solidFill>
              </a:rPr>
              <a:t>全局变量</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a=0; //</a:t>
            </a:r>
            <a:r>
              <a:rPr lang="zh-CN" altLang="en-US" sz="2800" smtClean="0">
                <a:solidFill>
                  <a:schemeClr val="folHlink"/>
                </a:solidFill>
              </a:rPr>
              <a:t>局部变量</a:t>
            </a:r>
          </a:p>
          <a:p>
            <a:pPr eaLnBrk="1" hangingPunct="1">
              <a:lnSpc>
                <a:spcPct val="80000"/>
              </a:lnSpc>
              <a:buFont typeface="Wingdings" pitchFamily="2" charset="2"/>
              <a:buNone/>
              <a:defRPr/>
            </a:pPr>
            <a:r>
              <a:rPr lang="zh-CN" altLang="en-US" sz="2800" smtClean="0"/>
              <a:t>	</a:t>
            </a:r>
            <a:r>
              <a:rPr lang="en-US" altLang="zh-CN" sz="2800" smtClean="0"/>
              <a:t>a++; //OK</a:t>
            </a:r>
          </a:p>
          <a:p>
            <a:pPr eaLnBrk="1" hangingPunct="1">
              <a:lnSpc>
                <a:spcPct val="80000"/>
              </a:lnSpc>
              <a:buFont typeface="Wingdings" pitchFamily="2" charset="2"/>
              <a:buNone/>
              <a:defRPr/>
            </a:pPr>
            <a:r>
              <a:rPr lang="en-US" altLang="zh-CN" sz="2800" smtClean="0"/>
              <a:t>	x++; //OK</a:t>
            </a:r>
          </a:p>
          <a:p>
            <a:pPr eaLnBrk="1" hangingPunct="1">
              <a:lnSpc>
                <a:spcPct val="80000"/>
              </a:lnSpc>
              <a:buFont typeface="Wingdings" pitchFamily="2" charset="2"/>
              <a:buNone/>
              <a:defRPr/>
            </a:pPr>
            <a:r>
              <a:rPr lang="en-US" altLang="zh-CN" sz="2800" smtClean="0"/>
              <a:t>	while (x&lt;10)</a:t>
            </a:r>
          </a:p>
          <a:p>
            <a:pPr eaLnBrk="1" hangingPunct="1">
              <a:lnSpc>
                <a:spcPct val="80000"/>
              </a:lnSpc>
              <a:buFont typeface="Wingdings" pitchFamily="2" charset="2"/>
              <a:buNone/>
              <a:defRPr/>
            </a:pPr>
            <a:r>
              <a:rPr lang="en-US" altLang="zh-CN" sz="2800" smtClean="0"/>
              <a:t>	{ int b=0; //</a:t>
            </a:r>
            <a:r>
              <a:rPr lang="zh-CN" altLang="en-US" sz="2800" smtClean="0">
                <a:solidFill>
                  <a:schemeClr val="folHlink"/>
                </a:solidFill>
              </a:rPr>
              <a:t>局部变量</a:t>
            </a:r>
          </a:p>
          <a:p>
            <a:pPr eaLnBrk="1" hangingPunct="1">
              <a:lnSpc>
                <a:spcPct val="80000"/>
              </a:lnSpc>
              <a:buFont typeface="Wingdings" pitchFamily="2" charset="2"/>
              <a:buNone/>
              <a:defRPr/>
            </a:pPr>
            <a:r>
              <a:rPr lang="zh-CN" altLang="en-US" sz="2800" smtClean="0"/>
              <a:t>	   </a:t>
            </a:r>
            <a:r>
              <a:rPr lang="en-US" altLang="zh-CN" sz="2800" smtClean="0"/>
              <a:t>a++; //OK</a:t>
            </a:r>
          </a:p>
          <a:p>
            <a:pPr eaLnBrk="1" hangingPunct="1">
              <a:lnSpc>
                <a:spcPct val="80000"/>
              </a:lnSpc>
              <a:buFont typeface="Wingdings" pitchFamily="2" charset="2"/>
              <a:buNone/>
              <a:defRPr/>
            </a:pPr>
            <a:r>
              <a:rPr lang="en-US" altLang="zh-CN" sz="2800" smtClean="0"/>
              <a:t>	   b++; //OK</a:t>
            </a:r>
          </a:p>
          <a:p>
            <a:pPr eaLnBrk="1" hangingPunct="1">
              <a:lnSpc>
                <a:spcPct val="80000"/>
              </a:lnSpc>
              <a:buFont typeface="Wingdings" pitchFamily="2" charset="2"/>
              <a:buNone/>
              <a:defRPr/>
            </a:pPr>
            <a:r>
              <a:rPr lang="en-US" altLang="zh-CN" sz="2800" smtClean="0"/>
              <a:t>	   x++; //OK</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	b++; //</a:t>
            </a:r>
            <a:r>
              <a:rPr lang="en-US" altLang="zh-CN" sz="2800" smtClean="0">
                <a:solidFill>
                  <a:schemeClr val="folHlink"/>
                </a:solidFill>
              </a:rPr>
              <a:t>Error</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xfrm>
            <a:off x="395288" y="333375"/>
            <a:ext cx="8229600" cy="1943100"/>
          </a:xfrm>
        </p:spPr>
        <p:txBody>
          <a:bodyPr/>
          <a:lstStyle/>
          <a:p>
            <a:pPr eaLnBrk="1" hangingPunct="1">
              <a:lnSpc>
                <a:spcPct val="90000"/>
              </a:lnSpc>
              <a:defRPr/>
            </a:pPr>
            <a:r>
              <a:rPr lang="zh-CN" altLang="en-US" smtClean="0"/>
              <a:t>全局变量可以定义在函数外的任何地方，如果在使用一个全局变量时未见到它的定义，则在使用前需要对该全局变量进行声明。例如</a:t>
            </a:r>
            <a:r>
              <a:rPr lang="zh-CN" altLang="en-GB" smtClean="0"/>
              <a:t>：</a:t>
            </a:r>
            <a:endParaRPr lang="zh-CN" altLang="en-US" smtClean="0"/>
          </a:p>
        </p:txBody>
      </p:sp>
      <p:sp>
        <p:nvSpPr>
          <p:cNvPr id="360455" name="Text Box 7"/>
          <p:cNvSpPr txBox="1">
            <a:spLocks noChangeArrowheads="1"/>
          </p:cNvSpPr>
          <p:nvPr/>
        </p:nvSpPr>
        <p:spPr bwMode="auto">
          <a:xfrm>
            <a:off x="508000" y="2349500"/>
            <a:ext cx="42799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2000" b="0" smtClean="0">
                <a:effectLst>
                  <a:outerShdw blurRad="38100" dist="38100" dir="2700000" algn="tl">
                    <a:srgbClr val="000000"/>
                  </a:outerShdw>
                </a:effectLst>
                <a:latin typeface="Verdana" pitchFamily="34" charset="0"/>
              </a:rPr>
              <a:t>//file1.cpp</a:t>
            </a:r>
          </a:p>
          <a:p>
            <a:pPr>
              <a:spcBef>
                <a:spcPct val="20000"/>
              </a:spcBef>
              <a:defRPr/>
            </a:pPr>
            <a:r>
              <a:rPr kumimoji="0" lang="en-US" altLang="zh-CN" sz="2000" b="0" smtClean="0">
                <a:effectLst>
                  <a:outerShdw blurRad="38100" dist="38100" dir="2700000" algn="tl">
                    <a:srgbClr val="000000"/>
                  </a:outerShdw>
                </a:effectLst>
                <a:latin typeface="Verdana" pitchFamily="34" charset="0"/>
              </a:rPr>
              <a:t>int x=0; //</a:t>
            </a:r>
            <a:r>
              <a:rPr kumimoji="0" lang="zh-CN" altLang="en-US" sz="2000" b="0" smtClean="0">
                <a:solidFill>
                  <a:schemeClr val="folHlink"/>
                </a:solidFill>
                <a:effectLst>
                  <a:outerShdw blurRad="38100" dist="38100" dir="2700000" algn="tl">
                    <a:srgbClr val="000000"/>
                  </a:outerShdw>
                </a:effectLst>
                <a:latin typeface="Verdana" pitchFamily="34" charset="0"/>
              </a:rPr>
              <a:t>全局变量</a:t>
            </a:r>
          </a:p>
          <a:p>
            <a:pPr>
              <a:spcBef>
                <a:spcPct val="20000"/>
              </a:spcBef>
              <a:defRPr/>
            </a:pPr>
            <a:r>
              <a:rPr kumimoji="0" lang="en-US" altLang="zh-CN" sz="2000" b="0" smtClean="0">
                <a:effectLst>
                  <a:outerShdw blurRad="38100" dist="38100" dir="2700000" algn="tl">
                    <a:srgbClr val="000000"/>
                  </a:outerShdw>
                </a:effectLst>
                <a:latin typeface="Verdana" pitchFamily="34" charset="0"/>
              </a:rPr>
              <a:t>void f()</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extern int y; //</a:t>
            </a:r>
            <a:r>
              <a:rPr kumimoji="0" lang="zh-CN" altLang="en-US" sz="2000" b="0" smtClean="0">
                <a:solidFill>
                  <a:schemeClr val="folHlink"/>
                </a:solidFill>
                <a:effectLst>
                  <a:outerShdw blurRad="38100" dist="38100" dir="2700000" algn="tl">
                    <a:srgbClr val="000000"/>
                  </a:outerShdw>
                </a:effectLst>
                <a:latin typeface="Verdana" pitchFamily="34" charset="0"/>
              </a:rPr>
              <a:t>声明</a:t>
            </a:r>
          </a:p>
          <a:p>
            <a:pPr>
              <a:spcBef>
                <a:spcPct val="20000"/>
              </a:spcBef>
              <a:defRPr/>
            </a:pPr>
            <a:r>
              <a:rPr kumimoji="0" lang="zh-CN" altLang="en-US" sz="2000" b="0" smtClean="0">
                <a:effectLst>
                  <a:outerShdw blurRad="38100" dist="38100" dir="2700000" algn="tl">
                    <a:srgbClr val="000000"/>
                  </a:outerShdw>
                </a:effectLst>
                <a:latin typeface="Verdana" pitchFamily="34" charset="0"/>
              </a:rPr>
              <a:t>   </a:t>
            </a:r>
            <a:r>
              <a:rPr kumimoji="0" lang="en-US" altLang="zh-CN" sz="2000" b="0" smtClean="0">
                <a:effectLst>
                  <a:outerShdw blurRad="38100" dist="38100" dir="2700000" algn="tl">
                    <a:srgbClr val="000000"/>
                  </a:outerShdw>
                </a:effectLst>
                <a:latin typeface="Verdana" pitchFamily="34" charset="0"/>
              </a:rPr>
              <a:t>... x ... //OK</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 y ... //OK</a:t>
            </a:r>
          </a:p>
          <a:p>
            <a:pPr>
              <a:spcBef>
                <a:spcPct val="20000"/>
              </a:spcBef>
              <a:defRPr/>
            </a:pPr>
            <a:r>
              <a:rPr kumimoji="0" lang="en-US" altLang="zh-CN" sz="2000" b="0" smtClean="0">
                <a:effectLst>
                  <a:outerShdw blurRad="38100" dist="38100" dir="2700000" algn="tl">
                    <a:srgbClr val="000000"/>
                  </a:outerShdw>
                </a:effectLst>
                <a:latin typeface="Verdana" pitchFamily="34" charset="0"/>
              </a:rPr>
              <a:t>}</a:t>
            </a:r>
          </a:p>
          <a:p>
            <a:pPr>
              <a:spcBef>
                <a:spcPct val="20000"/>
              </a:spcBef>
              <a:defRPr/>
            </a:pPr>
            <a:r>
              <a:rPr kumimoji="0" lang="en-US" altLang="zh-CN" sz="2000" b="0" smtClean="0">
                <a:effectLst>
                  <a:outerShdw blurRad="38100" dist="38100" dir="2700000" algn="tl">
                    <a:srgbClr val="000000"/>
                  </a:outerShdw>
                </a:effectLst>
                <a:latin typeface="Verdana" pitchFamily="34" charset="0"/>
              </a:rPr>
              <a:t>int y=0; //</a:t>
            </a:r>
            <a:r>
              <a:rPr kumimoji="0" lang="zh-CN" altLang="en-US" sz="2000" b="0" smtClean="0">
                <a:solidFill>
                  <a:schemeClr val="folHlink"/>
                </a:solidFill>
                <a:effectLst>
                  <a:outerShdw blurRad="38100" dist="38100" dir="2700000" algn="tl">
                    <a:srgbClr val="000000"/>
                  </a:outerShdw>
                </a:effectLst>
                <a:latin typeface="Verdana" pitchFamily="34" charset="0"/>
              </a:rPr>
              <a:t>全局变量</a:t>
            </a:r>
          </a:p>
          <a:p>
            <a:pPr>
              <a:spcBef>
                <a:spcPct val="20000"/>
              </a:spcBef>
              <a:defRPr/>
            </a:pPr>
            <a:r>
              <a:rPr kumimoji="0" lang="en-US" altLang="zh-CN" sz="2000" b="0" smtClean="0">
                <a:effectLst>
                  <a:outerShdw blurRad="38100" dist="38100" dir="2700000" algn="tl">
                    <a:srgbClr val="000000"/>
                  </a:outerShdw>
                </a:effectLst>
                <a:latin typeface="Verdana" pitchFamily="34" charset="0"/>
              </a:rPr>
              <a:t>int main()</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 x ... //OK</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 y ... //OK</a:t>
            </a:r>
          </a:p>
          <a:p>
            <a:pPr>
              <a:spcBef>
                <a:spcPct val="20000"/>
              </a:spcBef>
              <a:defRPr/>
            </a:pPr>
            <a:r>
              <a:rPr kumimoji="0" lang="en-US" altLang="zh-CN" sz="2000" b="0" smtClean="0">
                <a:effectLst>
                  <a:outerShdw blurRad="38100" dist="38100" dir="2700000" algn="tl">
                    <a:srgbClr val="000000"/>
                  </a:outerShdw>
                </a:effectLst>
                <a:latin typeface="Verdana" pitchFamily="34" charset="0"/>
              </a:rPr>
              <a:t>}</a:t>
            </a:r>
          </a:p>
        </p:txBody>
      </p:sp>
      <p:sp>
        <p:nvSpPr>
          <p:cNvPr id="360456" name="Text Box 8"/>
          <p:cNvSpPr txBox="1">
            <a:spLocks noChangeArrowheads="1"/>
          </p:cNvSpPr>
          <p:nvPr/>
        </p:nvSpPr>
        <p:spPr bwMode="auto">
          <a:xfrm>
            <a:off x="5153025" y="2349500"/>
            <a:ext cx="2874963"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2000" b="0" smtClean="0">
                <a:effectLst>
                  <a:outerShdw blurRad="38100" dist="38100" dir="2700000" algn="tl">
                    <a:srgbClr val="000000"/>
                  </a:outerShdw>
                </a:effectLst>
                <a:latin typeface="Verdana" pitchFamily="34" charset="0"/>
              </a:rPr>
              <a:t>//file2.cpp</a:t>
            </a:r>
          </a:p>
          <a:p>
            <a:pPr>
              <a:spcBef>
                <a:spcPct val="20000"/>
              </a:spcBef>
              <a:defRPr/>
            </a:pPr>
            <a:r>
              <a:rPr kumimoji="0" lang="en-US" altLang="zh-CN" sz="2000" b="0" smtClean="0">
                <a:effectLst>
                  <a:outerShdw blurRad="38100" dist="38100" dir="2700000" algn="tl">
                    <a:srgbClr val="000000"/>
                  </a:outerShdw>
                </a:effectLst>
                <a:latin typeface="Verdana" pitchFamily="34" charset="0"/>
              </a:rPr>
              <a:t>void g()</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extern int x; //</a:t>
            </a:r>
            <a:r>
              <a:rPr kumimoji="0" lang="zh-CN" altLang="en-US" sz="2000" b="0" smtClean="0">
                <a:solidFill>
                  <a:schemeClr val="folHlink"/>
                </a:solidFill>
                <a:effectLst>
                  <a:outerShdw blurRad="38100" dist="38100" dir="2700000" algn="tl">
                    <a:srgbClr val="000000"/>
                  </a:outerShdw>
                </a:effectLst>
                <a:latin typeface="Verdana" pitchFamily="34" charset="0"/>
              </a:rPr>
              <a:t>声明</a:t>
            </a:r>
          </a:p>
          <a:p>
            <a:pPr>
              <a:spcBef>
                <a:spcPct val="20000"/>
              </a:spcBef>
              <a:defRPr/>
            </a:pPr>
            <a:r>
              <a:rPr kumimoji="0" lang="zh-CN" altLang="en-US" sz="2000" b="0" smtClean="0">
                <a:effectLst>
                  <a:outerShdw blurRad="38100" dist="38100" dir="2700000" algn="tl">
                    <a:srgbClr val="000000"/>
                  </a:outerShdw>
                </a:effectLst>
                <a:latin typeface="Verdana" pitchFamily="34" charset="0"/>
              </a:rPr>
              <a:t>   </a:t>
            </a:r>
            <a:r>
              <a:rPr kumimoji="0" lang="en-US" altLang="zh-CN" sz="2000" b="0" smtClean="0">
                <a:effectLst>
                  <a:outerShdw blurRad="38100" dist="38100" dir="2700000" algn="tl">
                    <a:srgbClr val="000000"/>
                  </a:outerShdw>
                </a:effectLst>
                <a:latin typeface="Verdana" pitchFamily="34" charset="0"/>
              </a:rPr>
              <a:t>extern int y; //</a:t>
            </a:r>
            <a:r>
              <a:rPr kumimoji="0" lang="zh-CN" altLang="en-US" sz="2000" b="0" smtClean="0">
                <a:solidFill>
                  <a:schemeClr val="folHlink"/>
                </a:solidFill>
                <a:effectLst>
                  <a:outerShdw blurRad="38100" dist="38100" dir="2700000" algn="tl">
                    <a:srgbClr val="000000"/>
                  </a:outerShdw>
                </a:effectLst>
                <a:latin typeface="Verdana" pitchFamily="34" charset="0"/>
              </a:rPr>
              <a:t>声明</a:t>
            </a:r>
          </a:p>
          <a:p>
            <a:pPr>
              <a:spcBef>
                <a:spcPct val="20000"/>
              </a:spcBef>
              <a:defRPr/>
            </a:pPr>
            <a:r>
              <a:rPr kumimoji="0" lang="zh-CN" altLang="en-US" sz="2000" b="0" smtClean="0">
                <a:effectLst>
                  <a:outerShdw blurRad="38100" dist="38100" dir="2700000" algn="tl">
                    <a:srgbClr val="000000"/>
                  </a:outerShdw>
                </a:effectLst>
                <a:latin typeface="Verdana" pitchFamily="34" charset="0"/>
              </a:rPr>
              <a:t>   </a:t>
            </a:r>
            <a:r>
              <a:rPr kumimoji="0" lang="en-US" altLang="zh-CN" sz="2000" b="0" smtClean="0">
                <a:effectLst>
                  <a:outerShdw blurRad="38100" dist="38100" dir="2700000" algn="tl">
                    <a:srgbClr val="000000"/>
                  </a:outerShdw>
                </a:effectLst>
                <a:latin typeface="Verdana" pitchFamily="34" charset="0"/>
              </a:rPr>
              <a:t>... x ... //OK</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 y ... //OK</a:t>
            </a:r>
          </a:p>
          <a:p>
            <a:pPr>
              <a:spcBef>
                <a:spcPct val="20000"/>
              </a:spcBef>
              <a:defRPr/>
            </a:pPr>
            <a:r>
              <a:rPr kumimoji="0" lang="en-US" altLang="zh-CN" sz="2000" b="0" smtClean="0">
                <a:effectLst>
                  <a:outerShdw blurRad="38100" dist="38100" dir="2700000" algn="tl">
                    <a:srgbClr val="000000"/>
                  </a:outerShdw>
                </a:effectLst>
                <a:latin typeface="Verdana" pitchFamily="34" charset="0"/>
              </a:rPr>
              <a:t>   .......</a:t>
            </a:r>
          </a:p>
          <a:p>
            <a:pPr>
              <a:spcBef>
                <a:spcPct val="20000"/>
              </a:spcBef>
              <a:defRPr/>
            </a:pPr>
            <a:r>
              <a:rPr kumimoji="0" lang="en-US" altLang="zh-CN" sz="2000" b="0" smtClean="0">
                <a:effectLst>
                  <a:outerShdw blurRad="38100" dist="38100" dir="2700000" algn="tl">
                    <a:srgbClr val="000000"/>
                  </a:outerShdw>
                </a:effectLst>
                <a:latin typeface="Verdana" pitchFamily="34"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31788"/>
            <a:ext cx="7772400" cy="720725"/>
          </a:xfrm>
        </p:spPr>
        <p:txBody>
          <a:bodyPr/>
          <a:lstStyle/>
          <a:p>
            <a:pPr eaLnBrk="1" hangingPunct="1">
              <a:defRPr/>
            </a:pPr>
            <a:r>
              <a:rPr lang="en-US" altLang="zh-CN" smtClean="0"/>
              <a:t>C++</a:t>
            </a:r>
            <a:r>
              <a:rPr lang="zh-CN" altLang="en-US" smtClean="0"/>
              <a:t>程序的多模块结构 </a:t>
            </a:r>
          </a:p>
        </p:txBody>
      </p:sp>
      <p:sp>
        <p:nvSpPr>
          <p:cNvPr id="23555" name="Rectangle 3"/>
          <p:cNvSpPr>
            <a:spLocks noGrp="1" noChangeArrowheads="1"/>
          </p:cNvSpPr>
          <p:nvPr>
            <p:ph idx="1"/>
          </p:nvPr>
        </p:nvSpPr>
        <p:spPr>
          <a:xfrm>
            <a:off x="179388" y="1512888"/>
            <a:ext cx="8785225" cy="5345112"/>
          </a:xfrm>
        </p:spPr>
        <p:txBody>
          <a:bodyPr/>
          <a:lstStyle/>
          <a:p>
            <a:pPr eaLnBrk="1" hangingPunct="1">
              <a:lnSpc>
                <a:spcPct val="90000"/>
              </a:lnSpc>
              <a:defRPr/>
            </a:pPr>
            <a:r>
              <a:rPr lang="zh-CN" altLang="en-US" sz="2800" smtClean="0">
                <a:solidFill>
                  <a:schemeClr val="folHlink"/>
                </a:solidFill>
              </a:rPr>
              <a:t>逻辑上</a:t>
            </a:r>
            <a:r>
              <a:rPr lang="zh-CN" altLang="en-US" sz="2800" smtClean="0"/>
              <a:t>，一个</a:t>
            </a:r>
            <a:r>
              <a:rPr lang="en-US" altLang="zh-CN" sz="2800" smtClean="0"/>
              <a:t>C++</a:t>
            </a:r>
            <a:r>
              <a:rPr lang="zh-CN" altLang="en-US" sz="2800" smtClean="0"/>
              <a:t>程序由一些全局函数（区别于类定义中的成员函数）、全局常量、全局变量</a:t>
            </a:r>
            <a:r>
              <a:rPr lang="en-US" altLang="zh-CN" sz="2800" smtClean="0"/>
              <a:t>/</a:t>
            </a:r>
            <a:r>
              <a:rPr lang="zh-CN" altLang="en-US" sz="2800" smtClean="0"/>
              <a:t>对象以及类的定义构成，其中必须有且仅有一个名字为</a:t>
            </a:r>
            <a:r>
              <a:rPr lang="en-US" altLang="zh-CN" sz="2800" smtClean="0"/>
              <a:t>main</a:t>
            </a:r>
            <a:r>
              <a:rPr lang="zh-CN" altLang="en-US" sz="2800" smtClean="0"/>
              <a:t>的全局函数。函数内部可以包含形参、局部常量、局部变量</a:t>
            </a:r>
            <a:r>
              <a:rPr lang="en-US" altLang="zh-CN" sz="2800" smtClean="0"/>
              <a:t>/</a:t>
            </a:r>
            <a:r>
              <a:rPr lang="zh-CN" altLang="en-US" sz="2800" smtClean="0"/>
              <a:t>对象的定义以及语句。</a:t>
            </a:r>
          </a:p>
          <a:p>
            <a:pPr eaLnBrk="1" hangingPunct="1">
              <a:lnSpc>
                <a:spcPct val="90000"/>
              </a:lnSpc>
              <a:defRPr/>
            </a:pPr>
            <a:r>
              <a:rPr lang="zh-CN" altLang="en-US" sz="2800" smtClean="0">
                <a:solidFill>
                  <a:schemeClr val="folHlink"/>
                </a:solidFill>
              </a:rPr>
              <a:t>物理上</a:t>
            </a:r>
            <a:r>
              <a:rPr lang="zh-CN" altLang="en-US" sz="2800" smtClean="0"/>
              <a:t>，可以按某种规则对构成</a:t>
            </a:r>
            <a:r>
              <a:rPr lang="en-US" altLang="zh-CN" sz="2800" smtClean="0"/>
              <a:t>C++</a:t>
            </a:r>
            <a:r>
              <a:rPr lang="zh-CN" altLang="en-US" sz="2800" smtClean="0"/>
              <a:t>程序的各个逻辑单位（全局函数、全局常量、全局变量</a:t>
            </a:r>
            <a:r>
              <a:rPr lang="en-US" altLang="zh-CN" sz="2800" smtClean="0"/>
              <a:t>/</a:t>
            </a:r>
            <a:r>
              <a:rPr lang="zh-CN" altLang="en-US" sz="2800" smtClean="0"/>
              <a:t>对象、类等）的定义进行分组，分别把它们放在若干个源文件中，构成若干个</a:t>
            </a:r>
            <a:r>
              <a:rPr lang="zh-CN" altLang="en-US" sz="2800" smtClean="0">
                <a:solidFill>
                  <a:schemeClr val="folHlink"/>
                </a:solidFill>
              </a:rPr>
              <a:t>模块</a:t>
            </a:r>
            <a:r>
              <a:rPr lang="zh-CN" altLang="en-US" sz="2800" smtClean="0"/>
              <a:t>。 </a:t>
            </a:r>
          </a:p>
          <a:p>
            <a:pPr eaLnBrk="1" hangingPunct="1">
              <a:lnSpc>
                <a:spcPct val="90000"/>
              </a:lnSpc>
              <a:defRPr/>
            </a:pPr>
            <a:r>
              <a:rPr lang="zh-CN" altLang="en-US" sz="2800" smtClean="0"/>
              <a:t>模块是为了便于从物理上对程序进行组织、管理和理解，便于多人合作开发一个程序。</a:t>
            </a:r>
          </a:p>
          <a:p>
            <a:pPr eaLnBrk="1" hangingPunct="1">
              <a:lnSpc>
                <a:spcPct val="90000"/>
              </a:lnSpc>
              <a:defRPr/>
            </a:pPr>
            <a:r>
              <a:rPr lang="zh-CN" altLang="en-US" sz="2800" smtClean="0"/>
              <a:t>模块可以单独编译。</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44450"/>
            <a:ext cx="8229600" cy="1139825"/>
          </a:xfrm>
        </p:spPr>
        <p:txBody>
          <a:bodyPr/>
          <a:lstStyle/>
          <a:p>
            <a:pPr eaLnBrk="1" hangingPunct="1">
              <a:defRPr/>
            </a:pPr>
            <a:r>
              <a:rPr lang="en-US" altLang="zh-CN" smtClean="0"/>
              <a:t>C++</a:t>
            </a:r>
            <a:r>
              <a:rPr lang="zh-CN" altLang="en-US" smtClean="0"/>
              <a:t>模块的构成</a:t>
            </a:r>
          </a:p>
        </p:txBody>
      </p:sp>
      <p:sp>
        <p:nvSpPr>
          <p:cNvPr id="231427" name="Rectangle 3"/>
          <p:cNvSpPr>
            <a:spLocks noGrp="1" noChangeArrowheads="1"/>
          </p:cNvSpPr>
          <p:nvPr>
            <p:ph idx="1"/>
          </p:nvPr>
        </p:nvSpPr>
        <p:spPr>
          <a:xfrm>
            <a:off x="179388" y="1196975"/>
            <a:ext cx="8686800" cy="5661025"/>
          </a:xfrm>
        </p:spPr>
        <p:txBody>
          <a:bodyPr/>
          <a:lstStyle/>
          <a:p>
            <a:pPr eaLnBrk="1" hangingPunct="1">
              <a:defRPr/>
            </a:pPr>
            <a:r>
              <a:rPr lang="zh-CN" altLang="en-US" smtClean="0"/>
              <a:t>一个</a:t>
            </a:r>
            <a:r>
              <a:rPr lang="en-US" altLang="zh-CN" smtClean="0"/>
              <a:t>C++</a:t>
            </a:r>
            <a:r>
              <a:rPr lang="zh-CN" altLang="en-US" smtClean="0"/>
              <a:t>模块一般包含两个部分：</a:t>
            </a:r>
          </a:p>
          <a:p>
            <a:pPr lvl="1" eaLnBrk="1" hangingPunct="1">
              <a:defRPr/>
            </a:pPr>
            <a:r>
              <a:rPr lang="zh-CN" altLang="en-US" smtClean="0"/>
              <a:t>接口（</a:t>
            </a:r>
            <a:r>
              <a:rPr lang="en-US" altLang="zh-CN" smtClean="0"/>
              <a:t>.h</a:t>
            </a:r>
            <a:r>
              <a:rPr lang="zh-CN" altLang="en-US" smtClean="0"/>
              <a:t>文件 ）：</a:t>
            </a:r>
          </a:p>
          <a:p>
            <a:pPr lvl="2" eaLnBrk="1" hangingPunct="1">
              <a:defRPr/>
            </a:pPr>
            <a:r>
              <a:rPr lang="zh-CN" altLang="en-US" smtClean="0"/>
              <a:t>给出在本模块中定义的、提供给其它模块使用的一些程序实体（如：全局函数、全局变量等）的声明；</a:t>
            </a:r>
          </a:p>
          <a:p>
            <a:pPr lvl="1" eaLnBrk="1" hangingPunct="1">
              <a:defRPr/>
            </a:pPr>
            <a:r>
              <a:rPr lang="zh-CN" altLang="en-US" smtClean="0"/>
              <a:t>实现（</a:t>
            </a:r>
            <a:r>
              <a:rPr lang="en-US" altLang="zh-CN" smtClean="0"/>
              <a:t>.cpp</a:t>
            </a:r>
            <a:r>
              <a:rPr lang="zh-CN" altLang="en-US" smtClean="0"/>
              <a:t>文件）：</a:t>
            </a:r>
          </a:p>
          <a:p>
            <a:pPr lvl="2" eaLnBrk="1" hangingPunct="1">
              <a:defRPr/>
            </a:pPr>
            <a:r>
              <a:rPr lang="zh-CN" altLang="en-US" smtClean="0"/>
              <a:t>给出了模块中的程序实体的定义。</a:t>
            </a:r>
          </a:p>
          <a:p>
            <a:pPr eaLnBrk="1" hangingPunct="1">
              <a:defRPr/>
            </a:pPr>
            <a:r>
              <a:rPr lang="zh-CN" altLang="en-US" smtClean="0"/>
              <a:t>在模块</a:t>
            </a:r>
            <a:r>
              <a:rPr lang="en-US" altLang="zh-CN" smtClean="0"/>
              <a:t>A</a:t>
            </a:r>
            <a:r>
              <a:rPr lang="zh-CN" altLang="en-US" smtClean="0"/>
              <a:t>中要用到模块</a:t>
            </a:r>
            <a:r>
              <a:rPr lang="en-US" altLang="zh-CN" smtClean="0"/>
              <a:t>B</a:t>
            </a:r>
            <a:r>
              <a:rPr lang="zh-CN" altLang="en-US" smtClean="0"/>
              <a:t>中定义的程序实体时，可以在</a:t>
            </a:r>
            <a:r>
              <a:rPr lang="en-US" altLang="zh-CN" smtClean="0"/>
              <a:t>A</a:t>
            </a:r>
            <a:r>
              <a:rPr lang="zh-CN" altLang="en-US" smtClean="0"/>
              <a:t>的</a:t>
            </a:r>
            <a:r>
              <a:rPr lang="en-US" altLang="zh-CN" smtClean="0"/>
              <a:t>.cpp</a:t>
            </a:r>
            <a:r>
              <a:rPr lang="zh-CN" altLang="en-US" smtClean="0"/>
              <a:t>文件中用</a:t>
            </a:r>
            <a:r>
              <a:rPr lang="zh-CN" altLang="en-US" smtClean="0">
                <a:solidFill>
                  <a:schemeClr val="folHlink"/>
                </a:solidFill>
              </a:rPr>
              <a:t>文件包含命令</a:t>
            </a:r>
            <a:r>
              <a:rPr lang="zh-CN" altLang="en-US" smtClean="0"/>
              <a:t>（</a:t>
            </a:r>
            <a:r>
              <a:rPr lang="en-US" altLang="zh-CN" smtClean="0"/>
              <a:t>#include</a:t>
            </a:r>
            <a:r>
              <a:rPr lang="zh-CN" altLang="en-US" smtClean="0"/>
              <a:t>）把</a:t>
            </a:r>
            <a:r>
              <a:rPr lang="en-US" altLang="zh-CN" smtClean="0"/>
              <a:t>B</a:t>
            </a:r>
            <a:r>
              <a:rPr lang="zh-CN" altLang="en-US" smtClean="0"/>
              <a:t>的</a:t>
            </a:r>
            <a:r>
              <a:rPr lang="en-US" altLang="zh-CN" smtClean="0"/>
              <a:t>.h</a:t>
            </a:r>
            <a:r>
              <a:rPr lang="zh-CN" altLang="en-US" smtClean="0"/>
              <a:t>文件包含进来。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zh-CN" altLang="en-US" smtClean="0"/>
              <a:t>基于过程抽象的程序设计 </a:t>
            </a:r>
          </a:p>
        </p:txBody>
      </p:sp>
      <p:sp>
        <p:nvSpPr>
          <p:cNvPr id="301059" name="Rectangle 3"/>
          <p:cNvSpPr>
            <a:spLocks noGrp="1" noChangeArrowheads="1"/>
          </p:cNvSpPr>
          <p:nvPr>
            <p:ph idx="1"/>
          </p:nvPr>
        </p:nvSpPr>
        <p:spPr>
          <a:xfrm>
            <a:off x="206375" y="1600200"/>
            <a:ext cx="8686800" cy="5068888"/>
          </a:xfrm>
        </p:spPr>
        <p:txBody>
          <a:bodyPr/>
          <a:lstStyle/>
          <a:p>
            <a:pPr eaLnBrk="1" hangingPunct="1">
              <a:defRPr/>
            </a:pPr>
            <a:r>
              <a:rPr lang="zh-CN" altLang="en-US" sz="2800" smtClean="0"/>
              <a:t>人们在设计一个复杂的程序时，经常会用到功能</a:t>
            </a:r>
            <a:r>
              <a:rPr lang="zh-CN" altLang="en-US" sz="2800" smtClean="0">
                <a:solidFill>
                  <a:schemeClr val="folHlink"/>
                </a:solidFill>
              </a:rPr>
              <a:t>分解</a:t>
            </a:r>
            <a:r>
              <a:rPr lang="zh-CN" altLang="en-US" sz="2800" smtClean="0"/>
              <a:t>和</a:t>
            </a:r>
            <a:r>
              <a:rPr lang="zh-CN" altLang="en-US" sz="2800" smtClean="0">
                <a:solidFill>
                  <a:schemeClr val="folHlink"/>
                </a:solidFill>
              </a:rPr>
              <a:t>复合</a:t>
            </a:r>
            <a:r>
              <a:rPr lang="zh-CN" altLang="en-US" sz="2800" smtClean="0"/>
              <a:t>两种手段：</a:t>
            </a:r>
          </a:p>
          <a:p>
            <a:pPr lvl="1" eaLnBrk="1" hangingPunct="1">
              <a:defRPr/>
            </a:pPr>
            <a:r>
              <a:rPr lang="zh-CN" altLang="en-US" sz="2400" smtClean="0">
                <a:solidFill>
                  <a:schemeClr val="folHlink"/>
                </a:solidFill>
              </a:rPr>
              <a:t>功能分解</a:t>
            </a:r>
            <a:r>
              <a:rPr lang="zh-CN" altLang="en-US" sz="2400" smtClean="0"/>
              <a:t>：把程序的功能分解成若干子功能，每个子功能又可以分解成若干子功能，等等，从而形成了一种自顶向下（</a:t>
            </a:r>
            <a:r>
              <a:rPr lang="en-US" altLang="zh-CN" sz="2400" smtClean="0"/>
              <a:t>top-down</a:t>
            </a:r>
            <a:r>
              <a:rPr lang="zh-CN" altLang="en-US" sz="2400" smtClean="0"/>
              <a:t>）、逐步精化（</a:t>
            </a:r>
            <a:r>
              <a:rPr lang="en-US" altLang="zh-CN" sz="2400" smtClean="0"/>
              <a:t>step-wise</a:t>
            </a:r>
            <a:r>
              <a:rPr lang="zh-CN" altLang="en-US" sz="2400" smtClean="0"/>
              <a:t>）的设计过程。</a:t>
            </a:r>
          </a:p>
          <a:p>
            <a:pPr lvl="1" eaLnBrk="1" hangingPunct="1">
              <a:defRPr/>
            </a:pPr>
            <a:r>
              <a:rPr lang="zh-CN" altLang="en-US" sz="2400" smtClean="0">
                <a:solidFill>
                  <a:schemeClr val="folHlink"/>
                </a:solidFill>
              </a:rPr>
              <a:t>功能复合</a:t>
            </a:r>
            <a:r>
              <a:rPr lang="zh-CN" altLang="en-US" sz="2400" smtClean="0"/>
              <a:t>：把已有的（子）功能逐步组合成更大的（子）功能，从而形成一种自底向上（</a:t>
            </a:r>
            <a:r>
              <a:rPr lang="en-US" altLang="zh-CN" sz="2400" smtClean="0"/>
              <a:t>bottom-up</a:t>
            </a:r>
            <a:r>
              <a:rPr lang="zh-CN" altLang="en-US" sz="2400" smtClean="0"/>
              <a:t>）的设计过程。 </a:t>
            </a:r>
          </a:p>
          <a:p>
            <a:pPr eaLnBrk="1" hangingPunct="1">
              <a:defRPr/>
            </a:pPr>
            <a:r>
              <a:rPr lang="zh-CN" altLang="en-US" sz="2800" smtClean="0">
                <a:solidFill>
                  <a:schemeClr val="folHlink"/>
                </a:solidFill>
              </a:rPr>
              <a:t>过程抽象</a:t>
            </a:r>
            <a:r>
              <a:rPr lang="zh-CN" altLang="en-US" sz="2800" smtClean="0"/>
              <a:t>（</a:t>
            </a:r>
            <a:r>
              <a:rPr lang="zh-CN" altLang="en-US" sz="2800" smtClean="0">
                <a:solidFill>
                  <a:schemeClr val="folHlink"/>
                </a:solidFill>
              </a:rPr>
              <a:t>功能抽象</a:t>
            </a:r>
            <a:r>
              <a:rPr lang="zh-CN" altLang="en-US" sz="2800" smtClean="0"/>
              <a:t>）：一个功能的使用者只需要知道相应功能是什么（</a:t>
            </a:r>
            <a:r>
              <a:rPr lang="en-US" altLang="zh-CN" sz="2800" smtClean="0"/>
              <a:t>what to do</a:t>
            </a:r>
            <a:r>
              <a:rPr lang="zh-CN" altLang="en-US" sz="2800" smtClean="0"/>
              <a:t>），而不必知道它是如何做的（</a:t>
            </a:r>
            <a:r>
              <a:rPr lang="en-US" altLang="zh-CN" sz="2800" smtClean="0"/>
              <a:t>how to do</a:t>
            </a:r>
            <a:r>
              <a:rPr lang="zh-CN" altLang="en-US" sz="280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250825" y="260350"/>
            <a:ext cx="8435975" cy="6597650"/>
          </a:xfrm>
        </p:spPr>
        <p:txBody>
          <a:bodyPr/>
          <a:lstStyle/>
          <a:p>
            <a:pPr eaLnBrk="1" hangingPunct="1">
              <a:lnSpc>
                <a:spcPct val="90000"/>
              </a:lnSpc>
              <a:buFont typeface="Wingdings" pitchFamily="2" charset="2"/>
              <a:buNone/>
              <a:defRPr/>
            </a:pPr>
            <a:r>
              <a:rPr lang="en-US" altLang="zh-CN" sz="2800" smtClean="0"/>
              <a:t>//file1.h</a:t>
            </a:r>
          </a:p>
          <a:p>
            <a:pPr eaLnBrk="1" hangingPunct="1">
              <a:lnSpc>
                <a:spcPct val="90000"/>
              </a:lnSpc>
              <a:buFont typeface="Wingdings" pitchFamily="2" charset="2"/>
              <a:buNone/>
              <a:defRPr/>
            </a:pPr>
            <a:r>
              <a:rPr lang="en-US" altLang="zh-CN" sz="2800" smtClean="0"/>
              <a:t>extern int x; //</a:t>
            </a:r>
            <a:r>
              <a:rPr lang="zh-CN" altLang="en-US" sz="2800" smtClean="0"/>
              <a:t>全局变量</a:t>
            </a:r>
            <a:r>
              <a:rPr lang="en-US" altLang="zh-CN" sz="2800" smtClean="0"/>
              <a:t>x</a:t>
            </a:r>
            <a:r>
              <a:rPr lang="zh-CN" altLang="en-US" sz="2800" smtClean="0"/>
              <a:t>的声明</a:t>
            </a:r>
          </a:p>
          <a:p>
            <a:pPr eaLnBrk="1" hangingPunct="1">
              <a:lnSpc>
                <a:spcPct val="90000"/>
              </a:lnSpc>
              <a:buFont typeface="Wingdings" pitchFamily="2" charset="2"/>
              <a:buNone/>
              <a:defRPr/>
            </a:pPr>
            <a:r>
              <a:rPr lang="en-US" altLang="zh-CN" sz="2800" smtClean="0"/>
              <a:t>int f();  //</a:t>
            </a:r>
            <a:r>
              <a:rPr lang="zh-CN" altLang="en-US" sz="2800" smtClean="0"/>
              <a:t>全局函数</a:t>
            </a:r>
            <a:r>
              <a:rPr lang="en-US" altLang="zh-CN" sz="2800" smtClean="0"/>
              <a:t>f</a:t>
            </a:r>
            <a:r>
              <a:rPr lang="zh-CN" altLang="en-US" sz="2800" smtClean="0"/>
              <a:t>的声明</a:t>
            </a:r>
          </a:p>
          <a:p>
            <a:pPr eaLnBrk="1" hangingPunct="1">
              <a:lnSpc>
                <a:spcPct val="90000"/>
              </a:lnSpc>
              <a:buFont typeface="Wingdings" pitchFamily="2" charset="2"/>
              <a:buNone/>
              <a:defRPr/>
            </a:pPr>
            <a:endParaRPr lang="zh-CN" altLang="en-US" sz="2800" smtClean="0"/>
          </a:p>
          <a:p>
            <a:pPr eaLnBrk="1" hangingPunct="1">
              <a:lnSpc>
                <a:spcPct val="90000"/>
              </a:lnSpc>
              <a:buFont typeface="Wingdings" pitchFamily="2" charset="2"/>
              <a:buNone/>
              <a:defRPr/>
            </a:pPr>
            <a:r>
              <a:rPr lang="en-US" altLang="zh-CN" sz="2800" smtClean="0"/>
              <a:t>//file1.cpp</a:t>
            </a:r>
          </a:p>
          <a:p>
            <a:pPr eaLnBrk="1" hangingPunct="1">
              <a:lnSpc>
                <a:spcPct val="90000"/>
              </a:lnSpc>
              <a:buFont typeface="Wingdings" pitchFamily="2" charset="2"/>
              <a:buNone/>
              <a:defRPr/>
            </a:pPr>
            <a:r>
              <a:rPr lang="en-US" altLang="zh-CN" sz="2800" smtClean="0"/>
              <a:t>int x=1; //</a:t>
            </a:r>
            <a:r>
              <a:rPr lang="zh-CN" altLang="en-US" sz="2800" smtClean="0"/>
              <a:t>全局变量</a:t>
            </a:r>
            <a:r>
              <a:rPr lang="en-US" altLang="zh-CN" sz="2800" smtClean="0"/>
              <a:t>x</a:t>
            </a:r>
            <a:r>
              <a:rPr lang="zh-CN" altLang="en-US" sz="2800" smtClean="0"/>
              <a:t>的定义</a:t>
            </a:r>
          </a:p>
          <a:p>
            <a:pPr eaLnBrk="1" hangingPunct="1">
              <a:lnSpc>
                <a:spcPct val="90000"/>
              </a:lnSpc>
              <a:buFont typeface="Wingdings" pitchFamily="2" charset="2"/>
              <a:buNone/>
              <a:defRPr/>
            </a:pPr>
            <a:r>
              <a:rPr lang="en-US" altLang="zh-CN" sz="2800" smtClean="0"/>
              <a:t>int f()  //</a:t>
            </a:r>
            <a:r>
              <a:rPr lang="zh-CN" altLang="en-US" sz="2800" smtClean="0"/>
              <a:t>全局函数</a:t>
            </a:r>
            <a:r>
              <a:rPr lang="en-US" altLang="zh-CN" sz="2800" smtClean="0"/>
              <a:t>f</a:t>
            </a:r>
            <a:r>
              <a:rPr lang="zh-CN" altLang="en-US" sz="2800" smtClean="0"/>
              <a:t>的定义</a:t>
            </a:r>
          </a:p>
          <a:p>
            <a:pPr eaLnBrk="1" hangingPunct="1">
              <a:lnSpc>
                <a:spcPct val="90000"/>
              </a:lnSpc>
              <a:buFont typeface="Wingdings" pitchFamily="2" charset="2"/>
              <a:buNone/>
              <a:defRPr/>
            </a:pPr>
            <a:r>
              <a:rPr lang="en-US" altLang="zh-CN" sz="2800" smtClean="0"/>
              <a:t>{	int m; //</a:t>
            </a:r>
            <a:r>
              <a:rPr lang="zh-CN" altLang="en-US" sz="2800" smtClean="0"/>
              <a:t>局部变量</a:t>
            </a:r>
            <a:r>
              <a:rPr lang="en-US" altLang="zh-CN" sz="2800" smtClean="0"/>
              <a:t>m</a:t>
            </a:r>
            <a:r>
              <a:rPr lang="zh-CN" altLang="en-US" sz="2800" smtClean="0"/>
              <a:t>的定义</a:t>
            </a:r>
          </a:p>
          <a:p>
            <a:pPr eaLnBrk="1" hangingPunct="1">
              <a:lnSpc>
                <a:spcPct val="90000"/>
              </a:lnSpc>
              <a:buFont typeface="Wingdings" pitchFamily="2" charset="2"/>
              <a:buNone/>
              <a:defRPr/>
            </a:pPr>
            <a:r>
              <a:rPr lang="zh-CN" altLang="en-US" sz="2800" smtClean="0"/>
              <a:t>	</a:t>
            </a:r>
            <a:r>
              <a:rPr lang="en-US" altLang="zh-CN" sz="2800" smtClean="0"/>
              <a:t>......</a:t>
            </a:r>
          </a:p>
          <a:p>
            <a:pPr eaLnBrk="1" hangingPunct="1">
              <a:lnSpc>
                <a:spcPct val="90000"/>
              </a:lnSpc>
              <a:buFont typeface="Wingdings" pitchFamily="2" charset="2"/>
              <a:buNone/>
              <a:defRPr/>
            </a:pPr>
            <a:r>
              <a:rPr lang="en-US" altLang="zh-CN" sz="2800" smtClean="0"/>
              <a:t>	m += x;  </a:t>
            </a:r>
          </a:p>
          <a:p>
            <a:pPr eaLnBrk="1" hangingPunct="1">
              <a:lnSpc>
                <a:spcPct val="90000"/>
              </a:lnSpc>
              <a:buFont typeface="Wingdings" pitchFamily="2" charset="2"/>
              <a:buNone/>
              <a:defRPr/>
            </a:pPr>
            <a:r>
              <a:rPr lang="en-US" altLang="zh-CN" sz="2800" smtClean="0"/>
              <a:t>	......</a:t>
            </a:r>
          </a:p>
          <a:p>
            <a:pPr eaLnBrk="1" hangingPunct="1">
              <a:lnSpc>
                <a:spcPct val="90000"/>
              </a:lnSpc>
              <a:buFont typeface="Wingdings" pitchFamily="2" charset="2"/>
              <a:buNone/>
              <a:defRPr/>
            </a:pPr>
            <a:r>
              <a:rPr lang="en-US" altLang="zh-CN" sz="2800" smtClean="0"/>
              <a:t>	return m;</a:t>
            </a:r>
          </a:p>
          <a:p>
            <a:pPr eaLnBrk="1" hangingPunct="1">
              <a:lnSpc>
                <a:spcPct val="90000"/>
              </a:lnSpc>
              <a:buFont typeface="Wingdings" pitchFamily="2" charset="2"/>
              <a:buNone/>
              <a:defRPr/>
            </a:pPr>
            <a:r>
              <a:rPr lang="en-US" altLang="zh-CN" sz="2800" smtClean="0"/>
              <a:t>}</a:t>
            </a:r>
          </a:p>
          <a:p>
            <a:pPr eaLnBrk="1" hangingPunct="1">
              <a:lnSpc>
                <a:spcPct val="9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250825" y="188913"/>
            <a:ext cx="8675688" cy="6480175"/>
          </a:xfrm>
        </p:spPr>
        <p:txBody>
          <a:bodyPr/>
          <a:lstStyle/>
          <a:p>
            <a:pPr eaLnBrk="1" hangingPunct="1">
              <a:lnSpc>
                <a:spcPct val="90000"/>
              </a:lnSpc>
              <a:buFont typeface="Wingdings" pitchFamily="2" charset="2"/>
              <a:buNone/>
              <a:defRPr/>
            </a:pPr>
            <a:r>
              <a:rPr lang="en-US" altLang="zh-CN" smtClean="0"/>
              <a:t>//file2.h</a:t>
            </a:r>
          </a:p>
          <a:p>
            <a:pPr eaLnBrk="1" hangingPunct="1">
              <a:lnSpc>
                <a:spcPct val="90000"/>
              </a:lnSpc>
              <a:buFont typeface="Wingdings" pitchFamily="2" charset="2"/>
              <a:buNone/>
              <a:defRPr/>
            </a:pPr>
            <a:r>
              <a:rPr lang="en-US" altLang="zh-CN" smtClean="0"/>
              <a:t>void g();  //</a:t>
            </a:r>
            <a:r>
              <a:rPr lang="zh-CN" altLang="en-US" smtClean="0"/>
              <a:t>全局函数</a:t>
            </a:r>
            <a:r>
              <a:rPr lang="en-US" altLang="zh-CN" smtClean="0"/>
              <a:t>g</a:t>
            </a:r>
            <a:r>
              <a:rPr lang="zh-CN" altLang="en-US" smtClean="0"/>
              <a:t>的声明</a:t>
            </a:r>
          </a:p>
          <a:p>
            <a:pPr eaLnBrk="1" hangingPunct="1">
              <a:lnSpc>
                <a:spcPct val="90000"/>
              </a:lnSpc>
              <a:buFont typeface="Wingdings" pitchFamily="2" charset="2"/>
              <a:buNone/>
              <a:defRPr/>
            </a:pPr>
            <a:endParaRPr lang="zh-CN" altLang="en-US" smtClean="0"/>
          </a:p>
          <a:p>
            <a:pPr eaLnBrk="1" hangingPunct="1">
              <a:lnSpc>
                <a:spcPct val="90000"/>
              </a:lnSpc>
              <a:buFont typeface="Wingdings" pitchFamily="2" charset="2"/>
              <a:buNone/>
              <a:defRPr/>
            </a:pPr>
            <a:r>
              <a:rPr lang="en-US" altLang="zh-CN" smtClean="0"/>
              <a:t>//file2.cpp</a:t>
            </a:r>
          </a:p>
          <a:p>
            <a:pPr eaLnBrk="1" hangingPunct="1">
              <a:lnSpc>
                <a:spcPct val="90000"/>
              </a:lnSpc>
              <a:buFont typeface="Wingdings" pitchFamily="2" charset="2"/>
              <a:buNone/>
              <a:defRPr/>
            </a:pPr>
            <a:r>
              <a:rPr lang="en-US" altLang="zh-CN" smtClean="0"/>
              <a:t>#include "file1.h"  </a:t>
            </a:r>
            <a:r>
              <a:rPr lang="en-US" altLang="zh-CN" sz="2400" smtClean="0"/>
              <a:t>//</a:t>
            </a:r>
            <a:r>
              <a:rPr lang="zh-CN" altLang="en-US" sz="2400" smtClean="0"/>
              <a:t>把文件</a:t>
            </a:r>
            <a:r>
              <a:rPr lang="en-US" altLang="zh-CN" sz="2400" smtClean="0"/>
              <a:t>file1.h</a:t>
            </a:r>
            <a:r>
              <a:rPr lang="zh-CN" altLang="en-US" sz="2400" smtClean="0"/>
              <a:t>中的内容包含进来</a:t>
            </a:r>
          </a:p>
          <a:p>
            <a:pPr eaLnBrk="1" hangingPunct="1">
              <a:lnSpc>
                <a:spcPct val="90000"/>
              </a:lnSpc>
              <a:buFont typeface="Wingdings" pitchFamily="2" charset="2"/>
              <a:buNone/>
              <a:defRPr/>
            </a:pPr>
            <a:r>
              <a:rPr lang="en-US" altLang="zh-CN" smtClean="0"/>
              <a:t>void g()  //</a:t>
            </a:r>
            <a:r>
              <a:rPr lang="zh-CN" altLang="en-US" smtClean="0"/>
              <a:t>全局函数</a:t>
            </a:r>
            <a:r>
              <a:rPr lang="en-US" altLang="zh-CN" smtClean="0"/>
              <a:t>g</a:t>
            </a:r>
            <a:r>
              <a:rPr lang="zh-CN" altLang="en-US" smtClean="0"/>
              <a:t>的定义</a:t>
            </a:r>
          </a:p>
          <a:p>
            <a:pPr eaLnBrk="1" hangingPunct="1">
              <a:lnSpc>
                <a:spcPct val="90000"/>
              </a:lnSpc>
              <a:buFont typeface="Wingdings" pitchFamily="2" charset="2"/>
              <a:buNone/>
              <a:defRPr/>
            </a:pPr>
            <a:r>
              <a:rPr lang="en-US" altLang="zh-CN" smtClean="0"/>
              <a:t>{	int y; //</a:t>
            </a:r>
            <a:r>
              <a:rPr lang="zh-CN" altLang="en-US" smtClean="0"/>
              <a:t>局部变量</a:t>
            </a:r>
            <a:r>
              <a:rPr lang="en-US" altLang="zh-CN" smtClean="0"/>
              <a:t>y</a:t>
            </a:r>
            <a:r>
              <a:rPr lang="zh-CN" altLang="en-US" smtClean="0"/>
              <a:t>的定义</a:t>
            </a:r>
          </a:p>
          <a:p>
            <a:pPr eaLnBrk="1" hangingPunct="1">
              <a:lnSpc>
                <a:spcPct val="90000"/>
              </a:lnSpc>
              <a:buFont typeface="Wingdings" pitchFamily="2" charset="2"/>
              <a:buNone/>
              <a:defRPr/>
            </a:pPr>
            <a:r>
              <a:rPr lang="zh-CN" altLang="en-US" smtClean="0"/>
              <a:t>	</a:t>
            </a:r>
            <a:r>
              <a:rPr lang="en-US" altLang="zh-CN" smtClean="0"/>
              <a:t>......</a:t>
            </a:r>
          </a:p>
          <a:p>
            <a:pPr eaLnBrk="1" hangingPunct="1">
              <a:lnSpc>
                <a:spcPct val="90000"/>
              </a:lnSpc>
              <a:buFont typeface="Wingdings" pitchFamily="2" charset="2"/>
              <a:buNone/>
              <a:defRPr/>
            </a:pPr>
            <a:r>
              <a:rPr lang="en-US" altLang="zh-CN" smtClean="0"/>
              <a:t>	y = x+10; //x</a:t>
            </a:r>
            <a:r>
              <a:rPr lang="zh-CN" altLang="en-US" smtClean="0"/>
              <a:t>在</a:t>
            </a:r>
            <a:r>
              <a:rPr lang="en-US" altLang="zh-CN" smtClean="0"/>
              <a:t>file1</a:t>
            </a:r>
            <a:r>
              <a:rPr lang="zh-CN" altLang="en-US" smtClean="0"/>
              <a:t>中定义</a:t>
            </a:r>
          </a:p>
          <a:p>
            <a:pPr eaLnBrk="1" hangingPunct="1">
              <a:lnSpc>
                <a:spcPct val="90000"/>
              </a:lnSpc>
              <a:buFont typeface="Wingdings" pitchFamily="2" charset="2"/>
              <a:buNone/>
              <a:defRPr/>
            </a:pPr>
            <a:r>
              <a:rPr lang="zh-CN" altLang="en-US" smtClean="0"/>
              <a:t>	</a:t>
            </a:r>
            <a:r>
              <a:rPr lang="en-US" altLang="zh-CN" smtClean="0"/>
              <a:t>......</a:t>
            </a:r>
          </a:p>
          <a:p>
            <a:pPr eaLnBrk="1" hangingPunct="1">
              <a:lnSpc>
                <a:spcPct val="90000"/>
              </a:lnSpc>
              <a:buFont typeface="Wingdings" pitchFamily="2" charset="2"/>
              <a:buNone/>
              <a:defRPr/>
            </a:pPr>
            <a:r>
              <a:rPr lang="en-US" altLang="zh-CN" smtClean="0"/>
              <a:t>}</a:t>
            </a:r>
          </a:p>
          <a:p>
            <a:pPr eaLnBrk="1" hangingPunct="1">
              <a:lnSpc>
                <a:spcPct val="90000"/>
              </a:lnSpc>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457200" y="260350"/>
            <a:ext cx="8507413" cy="6408738"/>
          </a:xfrm>
        </p:spPr>
        <p:txBody>
          <a:bodyPr/>
          <a:lstStyle/>
          <a:p>
            <a:pPr eaLnBrk="1" hangingPunct="1">
              <a:buFont typeface="Wingdings" pitchFamily="2" charset="2"/>
              <a:buNone/>
              <a:defRPr/>
            </a:pPr>
            <a:r>
              <a:rPr lang="en-US" altLang="zh-CN" sz="2800" smtClean="0"/>
              <a:t>//main.cpp</a:t>
            </a:r>
          </a:p>
          <a:p>
            <a:pPr eaLnBrk="1" hangingPunct="1">
              <a:buFont typeface="Wingdings" pitchFamily="2" charset="2"/>
              <a:buNone/>
              <a:defRPr/>
            </a:pPr>
            <a:r>
              <a:rPr lang="en-US" altLang="zh-CN" sz="2800" smtClean="0"/>
              <a:t>#include "file1.h"  </a:t>
            </a:r>
            <a:r>
              <a:rPr lang="en-US" altLang="zh-CN" sz="2400" smtClean="0"/>
              <a:t>//</a:t>
            </a:r>
            <a:r>
              <a:rPr lang="zh-CN" altLang="en-US" sz="2400" smtClean="0"/>
              <a:t>把文件</a:t>
            </a:r>
            <a:r>
              <a:rPr lang="en-US" altLang="zh-CN" sz="2400" smtClean="0"/>
              <a:t>file1.h</a:t>
            </a:r>
            <a:r>
              <a:rPr lang="zh-CN" altLang="en-US" sz="2400" smtClean="0"/>
              <a:t>中的内容包含进来</a:t>
            </a:r>
          </a:p>
          <a:p>
            <a:pPr eaLnBrk="1" hangingPunct="1">
              <a:buFont typeface="Wingdings" pitchFamily="2" charset="2"/>
              <a:buNone/>
              <a:defRPr/>
            </a:pPr>
            <a:r>
              <a:rPr lang="en-US" altLang="zh-CN" sz="2800" smtClean="0"/>
              <a:t>#include "file2.h"  </a:t>
            </a:r>
            <a:r>
              <a:rPr lang="en-US" altLang="zh-CN" sz="2400" smtClean="0"/>
              <a:t>//</a:t>
            </a:r>
            <a:r>
              <a:rPr lang="zh-CN" altLang="en-US" sz="2400" smtClean="0"/>
              <a:t>把文件</a:t>
            </a:r>
            <a:r>
              <a:rPr lang="en-US" altLang="zh-CN" sz="2400" smtClean="0"/>
              <a:t>file2.h</a:t>
            </a:r>
            <a:r>
              <a:rPr lang="zh-CN" altLang="en-US" sz="2400" smtClean="0"/>
              <a:t>中的内容包含进来</a:t>
            </a:r>
          </a:p>
          <a:p>
            <a:pPr eaLnBrk="1" hangingPunct="1">
              <a:buFont typeface="Wingdings" pitchFamily="2" charset="2"/>
              <a:buNone/>
              <a:defRPr/>
            </a:pPr>
            <a:r>
              <a:rPr lang="en-US" altLang="zh-CN" sz="2800" smtClean="0"/>
              <a:t>int main()  //</a:t>
            </a:r>
            <a:r>
              <a:rPr lang="zh-CN" altLang="en-US" sz="2800" smtClean="0"/>
              <a:t>全局函数</a:t>
            </a:r>
            <a:r>
              <a:rPr lang="en-US" altLang="zh-CN" sz="2800" smtClean="0"/>
              <a:t>main</a:t>
            </a:r>
            <a:r>
              <a:rPr lang="zh-CN" altLang="en-US" sz="2800" smtClean="0"/>
              <a:t>的定义</a:t>
            </a:r>
          </a:p>
          <a:p>
            <a:pPr eaLnBrk="1" hangingPunct="1">
              <a:buFont typeface="Wingdings" pitchFamily="2" charset="2"/>
              <a:buNone/>
              <a:defRPr/>
            </a:pPr>
            <a:r>
              <a:rPr lang="en-US" altLang="zh-CN" sz="2800" smtClean="0"/>
              <a:t>{	double r; //</a:t>
            </a:r>
            <a:r>
              <a:rPr lang="zh-CN" altLang="en-US" sz="2800" smtClean="0"/>
              <a:t>局部变量</a:t>
            </a:r>
            <a:r>
              <a:rPr lang="en-US" altLang="zh-CN" sz="2800" smtClean="0"/>
              <a:t>r</a:t>
            </a:r>
            <a:r>
              <a:rPr lang="zh-CN" altLang="en-US" sz="2800" smtClean="0"/>
              <a:t>的定义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	r = x*f();  //x</a:t>
            </a:r>
            <a:r>
              <a:rPr lang="zh-CN" altLang="en-US" sz="2800" smtClean="0"/>
              <a:t>、</a:t>
            </a:r>
            <a:r>
              <a:rPr lang="en-US" altLang="zh-CN" sz="2800" smtClean="0"/>
              <a:t>f</a:t>
            </a:r>
            <a:r>
              <a:rPr lang="zh-CN" altLang="en-US" sz="2800" smtClean="0"/>
              <a:t>在</a:t>
            </a:r>
            <a:r>
              <a:rPr lang="en-US" altLang="zh-CN" sz="2800" smtClean="0"/>
              <a:t>file1</a:t>
            </a:r>
            <a:r>
              <a:rPr lang="zh-CN" altLang="en-US" sz="2800" smtClean="0"/>
              <a:t>中定义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	g();  //g</a:t>
            </a:r>
            <a:r>
              <a:rPr lang="zh-CN" altLang="en-US" sz="2800" smtClean="0"/>
              <a:t>在</a:t>
            </a:r>
            <a:r>
              <a:rPr lang="en-US" altLang="zh-CN" sz="2800" smtClean="0"/>
              <a:t>file2</a:t>
            </a:r>
            <a:r>
              <a:rPr lang="zh-CN" altLang="en-US" sz="2800" smtClean="0"/>
              <a:t>中定义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smtClean="0"/>
              <a:t>文件包含命令</a:t>
            </a:r>
            <a:r>
              <a:rPr lang="en-US" altLang="zh-CN" smtClean="0"/>
              <a:t>#include</a:t>
            </a:r>
          </a:p>
        </p:txBody>
      </p:sp>
      <p:sp>
        <p:nvSpPr>
          <p:cNvPr id="303107" name="Rectangle 3"/>
          <p:cNvSpPr>
            <a:spLocks noGrp="1" noChangeArrowheads="1"/>
          </p:cNvSpPr>
          <p:nvPr>
            <p:ph idx="1"/>
          </p:nvPr>
        </p:nvSpPr>
        <p:spPr>
          <a:xfrm>
            <a:off x="457200" y="1600200"/>
            <a:ext cx="8229600" cy="4997450"/>
          </a:xfrm>
        </p:spPr>
        <p:txBody>
          <a:bodyPr/>
          <a:lstStyle/>
          <a:p>
            <a:pPr eaLnBrk="1" hangingPunct="1">
              <a:lnSpc>
                <a:spcPct val="90000"/>
              </a:lnSpc>
              <a:defRPr/>
            </a:pPr>
            <a:r>
              <a:rPr lang="zh-CN" altLang="en-US" smtClean="0"/>
              <a:t>文件包含命令是一种</a:t>
            </a:r>
            <a:r>
              <a:rPr lang="zh-CN" altLang="en-US" smtClean="0">
                <a:solidFill>
                  <a:schemeClr val="folHlink"/>
                </a:solidFill>
              </a:rPr>
              <a:t>编译预处理</a:t>
            </a:r>
            <a:r>
              <a:rPr lang="zh-CN" altLang="en-US" smtClean="0"/>
              <a:t>命令，其格式为：</a:t>
            </a:r>
          </a:p>
          <a:p>
            <a:pPr lvl="1" eaLnBrk="1" hangingPunct="1">
              <a:lnSpc>
                <a:spcPct val="130000"/>
              </a:lnSpc>
              <a:buFontTx/>
              <a:buNone/>
              <a:defRPr/>
            </a:pPr>
            <a:r>
              <a:rPr lang="en-US" altLang="zh-CN" b="1" smtClean="0"/>
              <a:t>#include &lt;</a:t>
            </a:r>
            <a:r>
              <a:rPr lang="zh-CN" altLang="en-US" b="1" smtClean="0"/>
              <a:t>文件名</a:t>
            </a:r>
            <a:r>
              <a:rPr lang="en-US" altLang="zh-CN" b="1" smtClean="0"/>
              <a:t>&gt; </a:t>
            </a:r>
            <a:r>
              <a:rPr lang="zh-CN" altLang="en-US" b="1" smtClean="0"/>
              <a:t>或 </a:t>
            </a:r>
            <a:r>
              <a:rPr lang="en-US" altLang="zh-CN" b="1" smtClean="0"/>
              <a:t>#include "</a:t>
            </a:r>
            <a:r>
              <a:rPr lang="zh-CN" altLang="en-US" b="1" smtClean="0"/>
              <a:t>文件名</a:t>
            </a:r>
            <a:r>
              <a:rPr lang="en-US" altLang="zh-CN" b="1" smtClean="0"/>
              <a:t>"</a:t>
            </a:r>
          </a:p>
          <a:p>
            <a:pPr lvl="1" eaLnBrk="1" hangingPunct="1">
              <a:lnSpc>
                <a:spcPct val="120000"/>
              </a:lnSpc>
              <a:defRPr/>
            </a:pPr>
            <a:r>
              <a:rPr lang="en-US" altLang="zh-CN" smtClean="0"/>
              <a:t>include</a:t>
            </a:r>
            <a:r>
              <a:rPr lang="zh-CN" altLang="en-US" smtClean="0"/>
              <a:t>命令的含义是：在编译前，用文件名所指定的文件内容替换该命令。 </a:t>
            </a:r>
          </a:p>
          <a:p>
            <a:pPr lvl="1" eaLnBrk="1" hangingPunct="1">
              <a:lnSpc>
                <a:spcPct val="90000"/>
              </a:lnSpc>
              <a:defRPr/>
            </a:pPr>
            <a:r>
              <a:rPr lang="en-US" altLang="zh-CN" smtClean="0">
                <a:solidFill>
                  <a:schemeClr val="folHlink"/>
                </a:solidFill>
              </a:rPr>
              <a:t>&lt;</a:t>
            </a:r>
            <a:r>
              <a:rPr lang="zh-CN" altLang="en-US" smtClean="0">
                <a:solidFill>
                  <a:schemeClr val="folHlink"/>
                </a:solidFill>
              </a:rPr>
              <a:t>文件名</a:t>
            </a:r>
            <a:r>
              <a:rPr lang="en-US" altLang="zh-CN" smtClean="0">
                <a:solidFill>
                  <a:schemeClr val="folHlink"/>
                </a:solidFill>
              </a:rPr>
              <a:t>&gt;</a:t>
            </a:r>
            <a:r>
              <a:rPr lang="zh-CN" altLang="en-US" smtClean="0"/>
              <a:t>表示在系统指定的目录下寻找指定文件。</a:t>
            </a:r>
          </a:p>
          <a:p>
            <a:pPr lvl="1" eaLnBrk="1" hangingPunct="1">
              <a:lnSpc>
                <a:spcPct val="90000"/>
              </a:lnSpc>
              <a:defRPr/>
            </a:pPr>
            <a:r>
              <a:rPr lang="en-US" altLang="zh-CN" smtClean="0">
                <a:solidFill>
                  <a:schemeClr val="folHlink"/>
                </a:solidFill>
              </a:rPr>
              <a:t>"</a:t>
            </a:r>
            <a:r>
              <a:rPr lang="zh-CN" altLang="en-US" smtClean="0">
                <a:solidFill>
                  <a:schemeClr val="folHlink"/>
                </a:solidFill>
              </a:rPr>
              <a:t>文件名</a:t>
            </a:r>
            <a:r>
              <a:rPr lang="en-US" altLang="zh-CN" smtClean="0">
                <a:solidFill>
                  <a:schemeClr val="folHlink"/>
                </a:solidFill>
              </a:rPr>
              <a:t>"</a:t>
            </a:r>
            <a:r>
              <a:rPr lang="zh-CN" altLang="en-US" smtClean="0"/>
              <a:t>表示先在包含</a:t>
            </a:r>
            <a:r>
              <a:rPr lang="en-US" altLang="zh-CN" smtClean="0"/>
              <a:t>#include</a:t>
            </a:r>
            <a:r>
              <a:rPr lang="zh-CN" altLang="en-US" smtClean="0"/>
              <a:t>命令的源文件所在的目录下查找指定文件，然后再在系统指定的目录下寻找指定文件。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7013"/>
            <a:ext cx="7772400" cy="898525"/>
          </a:xfrm>
        </p:spPr>
        <p:txBody>
          <a:bodyPr/>
          <a:lstStyle/>
          <a:p>
            <a:pPr eaLnBrk="1" hangingPunct="1">
              <a:defRPr/>
            </a:pPr>
            <a:r>
              <a:rPr lang="zh-CN" altLang="en-US" smtClean="0"/>
              <a:t>标识符的作用域 </a:t>
            </a:r>
          </a:p>
        </p:txBody>
      </p:sp>
      <p:sp>
        <p:nvSpPr>
          <p:cNvPr id="313347" name="Rectangle 3"/>
          <p:cNvSpPr>
            <a:spLocks noGrp="1" noChangeArrowheads="1"/>
          </p:cNvSpPr>
          <p:nvPr>
            <p:ph idx="1"/>
          </p:nvPr>
        </p:nvSpPr>
        <p:spPr>
          <a:xfrm>
            <a:off x="228600" y="1916113"/>
            <a:ext cx="8534400" cy="4725987"/>
          </a:xfrm>
        </p:spPr>
        <p:txBody>
          <a:bodyPr/>
          <a:lstStyle/>
          <a:p>
            <a:pPr eaLnBrk="1" hangingPunct="1">
              <a:defRPr/>
            </a:pPr>
            <a:r>
              <a:rPr lang="zh-CN" altLang="en-US" smtClean="0"/>
              <a:t>不同的程序实体一定要取不同的名字吗？</a:t>
            </a:r>
          </a:p>
          <a:p>
            <a:pPr eaLnBrk="1" hangingPunct="1">
              <a:defRPr/>
            </a:pPr>
            <a:r>
              <a:rPr lang="zh-CN" altLang="en-US" smtClean="0"/>
              <a:t>为了对程序中的实体的名字进行管理，引进了标识符的</a:t>
            </a:r>
            <a:r>
              <a:rPr lang="zh-CN" altLang="en-US" smtClean="0">
                <a:solidFill>
                  <a:schemeClr val="folHlink"/>
                </a:solidFill>
              </a:rPr>
              <a:t>作用域</a:t>
            </a:r>
            <a:r>
              <a:rPr lang="zh-CN" altLang="en-US" smtClean="0"/>
              <a:t>的概念。</a:t>
            </a:r>
          </a:p>
          <a:p>
            <a:pPr lvl="1" eaLnBrk="1" hangingPunct="1">
              <a:defRPr/>
            </a:pPr>
            <a:r>
              <a:rPr lang="zh-CN" altLang="en-US" smtClean="0"/>
              <a:t>一个定义了的标识符的有效范围（能被访问的程序段）称为该标识符的作用域。</a:t>
            </a:r>
          </a:p>
          <a:p>
            <a:pPr eaLnBrk="1" hangingPunct="1">
              <a:defRPr/>
            </a:pPr>
            <a:r>
              <a:rPr lang="zh-CN" altLang="en-US" smtClean="0"/>
              <a:t>作用域不相交的两个标识符（标识不同的实体）可以相同，即，在一些情况下，可以用</a:t>
            </a:r>
            <a:r>
              <a:rPr lang="zh-CN" altLang="en-US" smtClean="0">
                <a:solidFill>
                  <a:schemeClr val="folHlink"/>
                </a:solidFill>
              </a:rPr>
              <a:t>相同</a:t>
            </a:r>
            <a:r>
              <a:rPr lang="zh-CN" altLang="en-US" smtClean="0"/>
              <a:t>的</a:t>
            </a:r>
            <a:r>
              <a:rPr lang="zh-CN" altLang="en-US" smtClean="0">
                <a:solidFill>
                  <a:schemeClr val="folHlink"/>
                </a:solidFill>
              </a:rPr>
              <a:t>标识符</a:t>
            </a:r>
            <a:r>
              <a:rPr lang="zh-CN" altLang="en-US" smtClean="0"/>
              <a:t>来标识</a:t>
            </a:r>
            <a:r>
              <a:rPr lang="zh-CN" altLang="en-US" smtClean="0">
                <a:solidFill>
                  <a:schemeClr val="folHlink"/>
                </a:solidFill>
              </a:rPr>
              <a:t>不同</a:t>
            </a:r>
            <a:r>
              <a:rPr lang="zh-CN" altLang="en-US" smtClean="0"/>
              <a:t>的</a:t>
            </a:r>
            <a:r>
              <a:rPr lang="zh-CN" altLang="en-US" smtClean="0">
                <a:solidFill>
                  <a:schemeClr val="folHlink"/>
                </a:solidFill>
              </a:rPr>
              <a:t>程序实体。</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altLang="zh-CN" smtClean="0"/>
              <a:t>C++</a:t>
            </a:r>
            <a:r>
              <a:rPr lang="zh-CN" altLang="en-US" smtClean="0"/>
              <a:t>标识符的作用域</a:t>
            </a:r>
          </a:p>
        </p:txBody>
      </p:sp>
      <p:sp>
        <p:nvSpPr>
          <p:cNvPr id="305155" name="Rectangle 3"/>
          <p:cNvSpPr>
            <a:spLocks noGrp="1" noChangeArrowheads="1"/>
          </p:cNvSpPr>
          <p:nvPr>
            <p:ph idx="1"/>
          </p:nvPr>
        </p:nvSpPr>
        <p:spPr/>
        <p:txBody>
          <a:bodyPr/>
          <a:lstStyle/>
          <a:p>
            <a:pPr eaLnBrk="1" hangingPunct="1">
              <a:lnSpc>
                <a:spcPct val="90000"/>
              </a:lnSpc>
              <a:defRPr/>
            </a:pPr>
            <a:r>
              <a:rPr lang="en-US" altLang="zh-CN" smtClean="0"/>
              <a:t>C++</a:t>
            </a:r>
            <a:r>
              <a:rPr lang="zh-CN" altLang="en-US" smtClean="0"/>
              <a:t>把标识符的作用域分成若干类，其中包括：</a:t>
            </a:r>
          </a:p>
          <a:p>
            <a:pPr lvl="1" eaLnBrk="1" hangingPunct="1">
              <a:lnSpc>
                <a:spcPct val="90000"/>
              </a:lnSpc>
              <a:defRPr/>
            </a:pPr>
            <a:r>
              <a:rPr lang="zh-CN" altLang="en-US" smtClean="0"/>
              <a:t>局部作用域</a:t>
            </a:r>
          </a:p>
          <a:p>
            <a:pPr lvl="1" eaLnBrk="1" hangingPunct="1">
              <a:lnSpc>
                <a:spcPct val="90000"/>
              </a:lnSpc>
              <a:defRPr/>
            </a:pPr>
            <a:r>
              <a:rPr lang="zh-CN" altLang="en-US" smtClean="0"/>
              <a:t>全局作用域</a:t>
            </a:r>
          </a:p>
          <a:p>
            <a:pPr lvl="1" eaLnBrk="1" hangingPunct="1">
              <a:lnSpc>
                <a:spcPct val="90000"/>
              </a:lnSpc>
              <a:defRPr/>
            </a:pPr>
            <a:r>
              <a:rPr lang="zh-CN" altLang="en-US" smtClean="0"/>
              <a:t>文件作用域</a:t>
            </a:r>
          </a:p>
          <a:p>
            <a:pPr lvl="1" eaLnBrk="1" hangingPunct="1">
              <a:lnSpc>
                <a:spcPct val="90000"/>
              </a:lnSpc>
              <a:defRPr/>
            </a:pPr>
            <a:r>
              <a:rPr lang="zh-CN" altLang="en-US" smtClean="0"/>
              <a:t>函数作用域</a:t>
            </a:r>
          </a:p>
          <a:p>
            <a:pPr lvl="1" eaLnBrk="1" hangingPunct="1">
              <a:lnSpc>
                <a:spcPct val="90000"/>
              </a:lnSpc>
              <a:defRPr/>
            </a:pPr>
            <a:r>
              <a:rPr lang="zh-CN" altLang="en-US" smtClean="0"/>
              <a:t>函数原型作用域</a:t>
            </a:r>
          </a:p>
          <a:p>
            <a:pPr lvl="1" eaLnBrk="1" hangingPunct="1">
              <a:lnSpc>
                <a:spcPct val="90000"/>
              </a:lnSpc>
              <a:defRPr/>
            </a:pPr>
            <a:r>
              <a:rPr lang="zh-CN" altLang="en-US" smtClean="0"/>
              <a:t>类作用域</a:t>
            </a:r>
          </a:p>
          <a:p>
            <a:pPr lvl="1" eaLnBrk="1" hangingPunct="1">
              <a:lnSpc>
                <a:spcPct val="90000"/>
              </a:lnSpc>
              <a:defRPr/>
            </a:pPr>
            <a:r>
              <a:rPr lang="zh-CN" altLang="en-US" smtClean="0"/>
              <a:t>名空间作用域</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t>局部作用域</a:t>
            </a:r>
          </a:p>
        </p:txBody>
      </p:sp>
      <p:sp>
        <p:nvSpPr>
          <p:cNvPr id="25603" name="Rectangle 3"/>
          <p:cNvSpPr>
            <a:spLocks noGrp="1" noChangeArrowheads="1"/>
          </p:cNvSpPr>
          <p:nvPr>
            <p:ph idx="1"/>
          </p:nvPr>
        </p:nvSpPr>
        <p:spPr>
          <a:xfrm>
            <a:off x="250825" y="1773238"/>
            <a:ext cx="8713788" cy="5084762"/>
          </a:xfrm>
        </p:spPr>
        <p:txBody>
          <a:bodyPr/>
          <a:lstStyle/>
          <a:p>
            <a:pPr eaLnBrk="1" hangingPunct="1">
              <a:defRPr/>
            </a:pPr>
            <a:r>
              <a:rPr lang="zh-CN" altLang="en-US" smtClean="0"/>
              <a:t>在函数定义或复合语句中、从标识符的定义点开始到函数定义或复合语句结束之间的程序段。 </a:t>
            </a:r>
          </a:p>
          <a:p>
            <a:pPr eaLnBrk="1" hangingPunct="1">
              <a:defRPr/>
            </a:pPr>
            <a:r>
              <a:rPr lang="en-US" altLang="zh-CN" smtClean="0"/>
              <a:t>C++</a:t>
            </a:r>
            <a:r>
              <a:rPr lang="zh-CN" altLang="en-US" smtClean="0"/>
              <a:t>中的局部常量名、局部变量名</a:t>
            </a:r>
            <a:r>
              <a:rPr lang="en-US" altLang="zh-CN" smtClean="0"/>
              <a:t>/</a:t>
            </a:r>
            <a:r>
              <a:rPr lang="zh-CN" altLang="en-US" smtClean="0"/>
              <a:t>对象名以及函数的形参名具有局部作用域。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a:xfrm>
            <a:off x="457200" y="144463"/>
            <a:ext cx="8229600" cy="6597650"/>
          </a:xfrm>
        </p:spPr>
        <p:txBody>
          <a:bodyPr/>
          <a:lstStyle/>
          <a:p>
            <a:pPr eaLnBrk="1" hangingPunct="1">
              <a:lnSpc>
                <a:spcPct val="80000"/>
              </a:lnSpc>
              <a:buFont typeface="Wingdings" pitchFamily="2" charset="2"/>
              <a:buNone/>
              <a:defRPr/>
            </a:pPr>
            <a:r>
              <a:rPr lang="en-US" altLang="zh-CN" sz="2200" smtClean="0"/>
              <a:t>void f(int n)</a:t>
            </a:r>
          </a:p>
          <a:p>
            <a:pPr eaLnBrk="1" hangingPunct="1">
              <a:lnSpc>
                <a:spcPct val="80000"/>
              </a:lnSpc>
              <a:buFont typeface="Wingdings" pitchFamily="2" charset="2"/>
              <a:buNone/>
              <a:defRPr/>
            </a:pPr>
            <a:r>
              <a:rPr lang="en-US" altLang="zh-CN" sz="2200" smtClean="0"/>
              <a:t>{ x++; //</a:t>
            </a:r>
            <a:r>
              <a:rPr lang="en-US" altLang="zh-CN" sz="2200" smtClean="0">
                <a:solidFill>
                  <a:schemeClr val="folHlink"/>
                </a:solidFill>
              </a:rPr>
              <a:t>Error</a:t>
            </a:r>
            <a:r>
              <a:rPr lang="en-US" altLang="zh-CN" sz="2200" smtClean="0"/>
              <a:t> </a:t>
            </a:r>
          </a:p>
          <a:p>
            <a:pPr eaLnBrk="1" hangingPunct="1">
              <a:lnSpc>
                <a:spcPct val="80000"/>
              </a:lnSpc>
              <a:buFont typeface="Wingdings" pitchFamily="2" charset="2"/>
              <a:buNone/>
              <a:defRPr/>
            </a:pPr>
            <a:r>
              <a:rPr lang="en-US" altLang="zh-CN" sz="2200" smtClean="0"/>
              <a:t>   n++; //OK</a:t>
            </a:r>
          </a:p>
          <a:p>
            <a:pPr eaLnBrk="1" hangingPunct="1">
              <a:lnSpc>
                <a:spcPct val="80000"/>
              </a:lnSpc>
              <a:buFont typeface="Wingdings" pitchFamily="2" charset="2"/>
              <a:buNone/>
              <a:defRPr/>
            </a:pPr>
            <a:r>
              <a:rPr lang="en-US" altLang="zh-CN" sz="2200" smtClean="0"/>
              <a:t>   int x=0;</a:t>
            </a:r>
          </a:p>
          <a:p>
            <a:pPr eaLnBrk="1" hangingPunct="1">
              <a:lnSpc>
                <a:spcPct val="80000"/>
              </a:lnSpc>
              <a:buFont typeface="Wingdings" pitchFamily="2" charset="2"/>
              <a:buNone/>
              <a:defRPr/>
            </a:pPr>
            <a:r>
              <a:rPr lang="en-US" altLang="zh-CN" sz="2200" smtClean="0"/>
              <a:t>    x++; //OK</a:t>
            </a:r>
          </a:p>
          <a:p>
            <a:pPr eaLnBrk="1" hangingPunct="1">
              <a:lnSpc>
                <a:spcPct val="80000"/>
              </a:lnSpc>
              <a:buFont typeface="Wingdings" pitchFamily="2" charset="2"/>
              <a:buNone/>
              <a:defRPr/>
            </a:pPr>
            <a:r>
              <a:rPr lang="en-US" altLang="zh-CN" sz="2200" smtClean="0"/>
              <a:t>	 n++; //OK</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void g()</a:t>
            </a:r>
          </a:p>
          <a:p>
            <a:pPr eaLnBrk="1" hangingPunct="1">
              <a:lnSpc>
                <a:spcPct val="80000"/>
              </a:lnSpc>
              <a:buFont typeface="Wingdings" pitchFamily="2" charset="2"/>
              <a:buNone/>
              <a:defRPr/>
            </a:pPr>
            <a:r>
              <a:rPr lang="en-US" altLang="zh-CN" sz="2200" smtClean="0"/>
              <a:t>{ x++; //Error</a:t>
            </a:r>
          </a:p>
          <a:p>
            <a:pPr eaLnBrk="1" hangingPunct="1">
              <a:lnSpc>
                <a:spcPct val="80000"/>
              </a:lnSpc>
              <a:buFont typeface="Wingdings" pitchFamily="2" charset="2"/>
              <a:buNone/>
              <a:defRPr/>
            </a:pPr>
            <a:r>
              <a:rPr lang="en-US" altLang="zh-CN" sz="2200" smtClean="0"/>
              <a:t>   n++; //Error</a:t>
            </a:r>
          </a:p>
          <a:p>
            <a:pPr eaLnBrk="1" hangingPunct="1">
              <a:lnSpc>
                <a:spcPct val="80000"/>
              </a:lnSpc>
              <a:buFont typeface="Wingdings" pitchFamily="2" charset="2"/>
              <a:buNone/>
              <a:defRPr/>
            </a:pPr>
            <a:r>
              <a:rPr lang="en-US" altLang="zh-CN" sz="2200" smtClean="0"/>
              <a:t>}</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int x=0;</a:t>
            </a:r>
          </a:p>
          <a:p>
            <a:pPr eaLnBrk="1" hangingPunct="1">
              <a:lnSpc>
                <a:spcPct val="80000"/>
              </a:lnSpc>
              <a:buFont typeface="Wingdings" pitchFamily="2" charset="2"/>
              <a:buNone/>
              <a:defRPr/>
            </a:pPr>
            <a:r>
              <a:rPr lang="en-US" altLang="zh-CN" sz="2200" smtClean="0"/>
              <a:t>   int n;</a:t>
            </a:r>
          </a:p>
          <a:p>
            <a:pPr eaLnBrk="1" hangingPunct="1">
              <a:lnSpc>
                <a:spcPct val="80000"/>
              </a:lnSpc>
              <a:buFont typeface="Wingdings" pitchFamily="2" charset="2"/>
              <a:buNone/>
              <a:defRPr/>
            </a:pPr>
            <a:r>
              <a:rPr lang="en-US" altLang="zh-CN" sz="2200" smtClean="0"/>
              <a:t>   cin &gt;&gt; n;</a:t>
            </a:r>
          </a:p>
          <a:p>
            <a:pPr eaLnBrk="1" hangingPunct="1">
              <a:lnSpc>
                <a:spcPct val="80000"/>
              </a:lnSpc>
              <a:buFont typeface="Wingdings" pitchFamily="2" charset="2"/>
              <a:buNone/>
              <a:defRPr/>
            </a:pPr>
            <a:r>
              <a:rPr lang="en-US" altLang="zh-CN" sz="2200" smtClean="0"/>
              <a:t>   f(n);</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188913"/>
            <a:ext cx="8229600" cy="6669087"/>
          </a:xfrm>
        </p:spPr>
        <p:txBody>
          <a:bodyPr/>
          <a:lstStyle/>
          <a:p>
            <a:pPr eaLnBrk="1" hangingPunct="1">
              <a:defRPr/>
            </a:pPr>
            <a:r>
              <a:rPr lang="zh-CN" altLang="en-US" sz="2800" smtClean="0"/>
              <a:t>如果在一个标识符的局部作用域中包含内层复合语句，并且在该内层复合语句中定义了一个同名的不同实体，则外层定义的标识符的作用域应该是从其</a:t>
            </a:r>
            <a:r>
              <a:rPr lang="zh-CN" altLang="en-US" sz="2800" smtClean="0">
                <a:solidFill>
                  <a:schemeClr val="folHlink"/>
                </a:solidFill>
              </a:rPr>
              <a:t>潜在作用域</a:t>
            </a:r>
            <a:r>
              <a:rPr lang="zh-CN" altLang="en-US" sz="2800" smtClean="0"/>
              <a:t>中扣除内层同名标识符的作用域之后所得到的作用域。 </a:t>
            </a:r>
          </a:p>
          <a:p>
            <a:pPr lvl="1" eaLnBrk="1" hangingPunct="1">
              <a:buFontTx/>
              <a:buNone/>
              <a:defRPr/>
            </a:pPr>
            <a:r>
              <a:rPr lang="en-US" altLang="zh-CN" sz="2400" smtClean="0"/>
              <a:t>void f()</a:t>
            </a:r>
          </a:p>
          <a:p>
            <a:pPr lvl="1" eaLnBrk="1" hangingPunct="1">
              <a:buFontTx/>
              <a:buNone/>
              <a:defRPr/>
            </a:pPr>
            <a:r>
              <a:rPr lang="en-US" altLang="zh-CN" sz="2400" smtClean="0"/>
              <a:t>{	int x;  //</a:t>
            </a:r>
            <a:r>
              <a:rPr lang="zh-CN" altLang="en-US" sz="2400" smtClean="0"/>
              <a:t>外层</a:t>
            </a:r>
            <a:r>
              <a:rPr lang="en-US" altLang="zh-CN" sz="2400" smtClean="0"/>
              <a:t>x</a:t>
            </a:r>
            <a:r>
              <a:rPr lang="zh-CN" altLang="en-US" sz="2400" smtClean="0"/>
              <a:t>的定义</a:t>
            </a:r>
          </a:p>
          <a:p>
            <a:pPr lvl="1" eaLnBrk="1" hangingPunct="1">
              <a:buFontTx/>
              <a:buNone/>
              <a:defRPr/>
            </a:pPr>
            <a:r>
              <a:rPr lang="zh-CN" altLang="en-US" sz="2400" smtClean="0"/>
              <a:t>	</a:t>
            </a:r>
            <a:r>
              <a:rPr lang="en-US" altLang="zh-CN" sz="2400" smtClean="0"/>
              <a:t>... x ... //</a:t>
            </a:r>
            <a:r>
              <a:rPr lang="zh-CN" altLang="en-US" sz="2400" smtClean="0"/>
              <a:t>外层的</a:t>
            </a:r>
            <a:r>
              <a:rPr lang="en-US" altLang="zh-CN" sz="2400" smtClean="0"/>
              <a:t>x</a:t>
            </a:r>
          </a:p>
          <a:p>
            <a:pPr lvl="1" eaLnBrk="1" hangingPunct="1">
              <a:buFontTx/>
              <a:buNone/>
              <a:defRPr/>
            </a:pPr>
            <a:r>
              <a:rPr lang="en-US" altLang="zh-CN" sz="2400" smtClean="0"/>
              <a:t>	while  ( ... x ...)  //</a:t>
            </a:r>
            <a:r>
              <a:rPr lang="zh-CN" altLang="en-US" sz="2400" smtClean="0"/>
              <a:t>外层的</a:t>
            </a:r>
            <a:r>
              <a:rPr lang="en-US" altLang="zh-CN" sz="2400" smtClean="0"/>
              <a:t>x</a:t>
            </a:r>
          </a:p>
          <a:p>
            <a:pPr lvl="1" eaLnBrk="1" hangingPunct="1">
              <a:buFontTx/>
              <a:buNone/>
              <a:defRPr/>
            </a:pPr>
            <a:r>
              <a:rPr lang="en-US" altLang="zh-CN" sz="2400" smtClean="0"/>
              <a:t>  	{ ... x ... //</a:t>
            </a:r>
            <a:r>
              <a:rPr lang="zh-CN" altLang="en-US" sz="2400" smtClean="0"/>
              <a:t>外层的</a:t>
            </a:r>
            <a:r>
              <a:rPr lang="en-US" altLang="zh-CN" sz="2400" smtClean="0"/>
              <a:t>x</a:t>
            </a:r>
            <a:r>
              <a:rPr lang="zh-CN" altLang="en-US" sz="2400" smtClean="0"/>
              <a:t>，</a:t>
            </a:r>
          </a:p>
          <a:p>
            <a:pPr lvl="1" eaLnBrk="1" hangingPunct="1">
              <a:buFontTx/>
              <a:buNone/>
              <a:defRPr/>
            </a:pPr>
            <a:r>
              <a:rPr lang="zh-CN" altLang="en-US" sz="2400" smtClean="0"/>
              <a:t>		</a:t>
            </a:r>
            <a:r>
              <a:rPr lang="en-US" altLang="zh-CN" sz="2400" smtClean="0"/>
              <a:t>double x;  //</a:t>
            </a:r>
            <a:r>
              <a:rPr lang="zh-CN" altLang="en-US" sz="2400" smtClean="0"/>
              <a:t>内层</a:t>
            </a:r>
            <a:r>
              <a:rPr lang="en-US" altLang="zh-CN" sz="2400" smtClean="0"/>
              <a:t>x</a:t>
            </a:r>
            <a:r>
              <a:rPr lang="zh-CN" altLang="en-US" sz="2400" smtClean="0"/>
              <a:t>的定义</a:t>
            </a:r>
          </a:p>
          <a:p>
            <a:pPr lvl="1" eaLnBrk="1" hangingPunct="1">
              <a:buFontTx/>
              <a:buNone/>
              <a:defRPr/>
            </a:pPr>
            <a:r>
              <a:rPr lang="zh-CN" altLang="en-US" sz="2400" smtClean="0"/>
              <a:t>		</a:t>
            </a:r>
            <a:r>
              <a:rPr lang="en-US" altLang="zh-CN" sz="2400" smtClean="0"/>
              <a:t>... x ...  //</a:t>
            </a:r>
            <a:r>
              <a:rPr lang="zh-CN" altLang="en-US" sz="2400" smtClean="0"/>
              <a:t>内层的</a:t>
            </a:r>
            <a:r>
              <a:rPr lang="en-US" altLang="zh-CN" sz="2400" smtClean="0"/>
              <a:t>x</a:t>
            </a:r>
          </a:p>
          <a:p>
            <a:pPr lvl="1" eaLnBrk="1" hangingPunct="1">
              <a:buFontTx/>
              <a:buNone/>
              <a:defRPr/>
            </a:pPr>
            <a:r>
              <a:rPr lang="en-US" altLang="zh-CN" sz="2400" smtClean="0"/>
              <a:t>	}</a:t>
            </a:r>
          </a:p>
          <a:p>
            <a:pPr lvl="1" eaLnBrk="1" hangingPunct="1">
              <a:buFontTx/>
              <a:buNone/>
              <a:defRPr/>
            </a:pPr>
            <a:r>
              <a:rPr lang="en-US" altLang="zh-CN" sz="2400" smtClean="0"/>
              <a:t>	... x ...  //</a:t>
            </a:r>
            <a:r>
              <a:rPr lang="zh-CN" altLang="en-US" sz="2400" smtClean="0"/>
              <a:t>外层的</a:t>
            </a:r>
            <a:r>
              <a:rPr lang="en-US" altLang="zh-CN" sz="2400" smtClean="0"/>
              <a:t>x</a:t>
            </a:r>
          </a:p>
          <a:p>
            <a:pPr lvl="1" eaLnBrk="1" hangingPunct="1">
              <a:buFontTx/>
              <a:buNone/>
              <a:defRPr/>
            </a:pPr>
            <a:r>
              <a:rPr lang="en-US" altLang="zh-CN" sz="2400" smtClean="0"/>
              <a:t>}</a:t>
            </a:r>
          </a:p>
        </p:txBody>
      </p:sp>
      <p:sp>
        <p:nvSpPr>
          <p:cNvPr id="273408" name="Text Box 0"/>
          <p:cNvSpPr txBox="1">
            <a:spLocks noChangeArrowheads="1"/>
          </p:cNvSpPr>
          <p:nvPr/>
        </p:nvSpPr>
        <p:spPr bwMode="auto">
          <a:xfrm>
            <a:off x="5494338" y="4581525"/>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zh-CN" altLang="en-US" smtClean="0">
                <a:solidFill>
                  <a:schemeClr val="folHlink"/>
                </a:solidFill>
                <a:effectLst>
                  <a:outerShdw blurRad="38100" dist="38100" dir="2700000" algn="tl">
                    <a:srgbClr val="000000"/>
                  </a:outerShdw>
                </a:effectLst>
                <a:latin typeface="Verdana" pitchFamily="34" charset="0"/>
              </a:rPr>
              <a:t>不提倡这样用！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762000"/>
          </a:xfrm>
        </p:spPr>
        <p:txBody>
          <a:bodyPr/>
          <a:lstStyle/>
          <a:p>
            <a:pPr eaLnBrk="1" hangingPunct="1">
              <a:defRPr/>
            </a:pPr>
            <a:r>
              <a:rPr lang="zh-CN" altLang="en-US" smtClean="0"/>
              <a:t>全局作用域</a:t>
            </a:r>
          </a:p>
        </p:txBody>
      </p:sp>
      <p:sp>
        <p:nvSpPr>
          <p:cNvPr id="26627" name="Rectangle 3"/>
          <p:cNvSpPr>
            <a:spLocks noGrp="1" noChangeArrowheads="1"/>
          </p:cNvSpPr>
          <p:nvPr>
            <p:ph idx="1"/>
          </p:nvPr>
        </p:nvSpPr>
        <p:spPr>
          <a:xfrm>
            <a:off x="179388" y="1268413"/>
            <a:ext cx="8785225" cy="5589587"/>
          </a:xfrm>
        </p:spPr>
        <p:txBody>
          <a:bodyPr/>
          <a:lstStyle/>
          <a:p>
            <a:pPr eaLnBrk="1" hangingPunct="1">
              <a:defRPr/>
            </a:pPr>
            <a:r>
              <a:rPr lang="zh-CN" altLang="en-US" smtClean="0"/>
              <a:t>在函数级定义的标识符具有</a:t>
            </a:r>
            <a:r>
              <a:rPr lang="zh-CN" altLang="en-US" smtClean="0">
                <a:solidFill>
                  <a:schemeClr val="folHlink"/>
                </a:solidFill>
              </a:rPr>
              <a:t>全局作用域</a:t>
            </a:r>
            <a:r>
              <a:rPr lang="zh-CN" altLang="en-US" smtClean="0"/>
              <a:t>，它们在整个程序中可用。 </a:t>
            </a:r>
          </a:p>
          <a:p>
            <a:pPr eaLnBrk="1" hangingPunct="1">
              <a:defRPr/>
            </a:pPr>
            <a:r>
              <a:rPr lang="zh-CN" altLang="en-US" smtClean="0"/>
              <a:t>全局变量名</a:t>
            </a:r>
            <a:r>
              <a:rPr lang="en-US" altLang="zh-CN" smtClean="0"/>
              <a:t>/</a:t>
            </a:r>
            <a:r>
              <a:rPr lang="zh-CN" altLang="en-US" smtClean="0"/>
              <a:t>对象名、全局函数名和全局类名的作用域一般具有全局作用域。</a:t>
            </a:r>
          </a:p>
          <a:p>
            <a:pPr eaLnBrk="1" hangingPunct="1">
              <a:defRPr/>
            </a:pPr>
            <a:r>
              <a:rPr lang="zh-CN" altLang="en-US" smtClean="0"/>
              <a:t>使用全局标识符时，若该标识符的定义点在其它源文件中或在本源文件中使用点之后，则在使用前需要声明它们。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zh-CN" altLang="en-US" smtClean="0"/>
              <a:t>子程序</a:t>
            </a:r>
          </a:p>
        </p:txBody>
      </p:sp>
      <p:sp>
        <p:nvSpPr>
          <p:cNvPr id="229379" name="Rectangle 3"/>
          <p:cNvSpPr>
            <a:spLocks noGrp="1" noChangeArrowheads="1"/>
          </p:cNvSpPr>
          <p:nvPr>
            <p:ph idx="1"/>
          </p:nvPr>
        </p:nvSpPr>
        <p:spPr>
          <a:xfrm>
            <a:off x="457200" y="1600200"/>
            <a:ext cx="8435975" cy="4565650"/>
          </a:xfrm>
        </p:spPr>
        <p:txBody>
          <a:bodyPr/>
          <a:lstStyle/>
          <a:p>
            <a:pPr eaLnBrk="1" hangingPunct="1">
              <a:defRPr/>
            </a:pPr>
            <a:r>
              <a:rPr lang="zh-CN" altLang="en-US" smtClean="0">
                <a:solidFill>
                  <a:schemeClr val="folHlink"/>
                </a:solidFill>
              </a:rPr>
              <a:t>子程序</a:t>
            </a:r>
            <a:r>
              <a:rPr lang="zh-CN" altLang="en-US" smtClean="0"/>
              <a:t>是取了名的一段程序代码，在程序中通过名字来使用（调用）它们。</a:t>
            </a:r>
          </a:p>
          <a:p>
            <a:pPr eaLnBrk="1" hangingPunct="1">
              <a:defRPr/>
            </a:pPr>
            <a:r>
              <a:rPr lang="zh-CN" altLang="en-US" smtClean="0"/>
              <a:t>子程序的作用：</a:t>
            </a:r>
          </a:p>
          <a:p>
            <a:pPr lvl="1" eaLnBrk="1" hangingPunct="1">
              <a:defRPr/>
            </a:pPr>
            <a:r>
              <a:rPr lang="zh-CN" altLang="en-US" smtClean="0"/>
              <a:t>减少重复代码，节省劳动力</a:t>
            </a:r>
          </a:p>
          <a:p>
            <a:pPr lvl="1" eaLnBrk="1" hangingPunct="1">
              <a:defRPr/>
            </a:pPr>
            <a:r>
              <a:rPr lang="zh-CN" altLang="en-US" smtClean="0"/>
              <a:t>实现</a:t>
            </a:r>
            <a:r>
              <a:rPr lang="zh-CN" altLang="en-US" smtClean="0">
                <a:solidFill>
                  <a:schemeClr val="folHlink"/>
                </a:solidFill>
              </a:rPr>
              <a:t>过程抽象</a:t>
            </a:r>
            <a:endParaRPr lang="zh-CN" altLang="en-US" smtClean="0"/>
          </a:p>
          <a:p>
            <a:pPr lvl="1" eaLnBrk="1" hangingPunct="1">
              <a:defRPr/>
            </a:pPr>
            <a:r>
              <a:rPr lang="zh-CN" altLang="en-US" smtClean="0"/>
              <a:t>封装和信息隐藏的作用 </a:t>
            </a:r>
          </a:p>
          <a:p>
            <a:pPr lvl="1" eaLnBrk="1" hangingPunct="1">
              <a:defRPr/>
            </a:pPr>
            <a:r>
              <a:rPr lang="zh-CN" altLang="en-US" smtClean="0"/>
              <a:t>语言功能的扩充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457200" y="439738"/>
            <a:ext cx="8229600" cy="5797550"/>
          </a:xfrm>
        </p:spPr>
        <p:txBody>
          <a:bodyPr/>
          <a:lstStyle/>
          <a:p>
            <a:pPr eaLnBrk="1" hangingPunct="1">
              <a:lnSpc>
                <a:spcPct val="90000"/>
              </a:lnSpc>
              <a:defRPr/>
            </a:pPr>
            <a:r>
              <a:rPr lang="zh-CN" altLang="en-US" sz="2800" smtClean="0"/>
              <a:t>如果在某个局部作用域中定义了与某个全局标识符同名的标识符，则该全局标识符的作用域应扣掉与之同名的局部标识符的作用域。 </a:t>
            </a:r>
          </a:p>
          <a:p>
            <a:pPr eaLnBrk="1" hangingPunct="1">
              <a:lnSpc>
                <a:spcPct val="90000"/>
              </a:lnSpc>
              <a:defRPr/>
            </a:pPr>
            <a:r>
              <a:rPr lang="zh-CN" altLang="en-US" sz="2800" smtClean="0"/>
              <a:t>在局部标识符的作用域中若要使用与其同名的全局标识符，则需要用全局域选择符（</a:t>
            </a:r>
            <a:r>
              <a:rPr lang="en-US" altLang="zh-CN" sz="2800" smtClean="0"/>
              <a:t>::</a:t>
            </a:r>
            <a:r>
              <a:rPr lang="zh-CN" altLang="en-US" sz="2800" smtClean="0"/>
              <a:t>）对全局标识符进行修饰（受限）。</a:t>
            </a:r>
          </a:p>
          <a:p>
            <a:pPr eaLnBrk="1" hangingPunct="1">
              <a:lnSpc>
                <a:spcPct val="90000"/>
              </a:lnSpc>
              <a:defRPr/>
            </a:pPr>
            <a:endParaRPr lang="zh-CN" altLang="en-US" sz="2800" smtClean="0"/>
          </a:p>
          <a:p>
            <a:pPr lvl="1" eaLnBrk="1" hangingPunct="1">
              <a:lnSpc>
                <a:spcPct val="90000"/>
              </a:lnSpc>
              <a:buFontTx/>
              <a:buNone/>
              <a:defRPr/>
            </a:pPr>
            <a:r>
              <a:rPr lang="en-US" altLang="zh-CN" sz="2400" smtClean="0"/>
              <a:t>double x;  //</a:t>
            </a:r>
            <a:r>
              <a:rPr lang="zh-CN" altLang="en-US" sz="2400" smtClean="0"/>
              <a:t>外层</a:t>
            </a:r>
            <a:r>
              <a:rPr lang="en-US" altLang="zh-CN" sz="2400" smtClean="0"/>
              <a:t>x</a:t>
            </a:r>
            <a:r>
              <a:rPr lang="zh-CN" altLang="en-US" sz="2400" smtClean="0"/>
              <a:t>的定义</a:t>
            </a:r>
          </a:p>
          <a:p>
            <a:pPr lvl="1" eaLnBrk="1" hangingPunct="1">
              <a:lnSpc>
                <a:spcPct val="90000"/>
              </a:lnSpc>
              <a:buFontTx/>
              <a:buNone/>
              <a:defRPr/>
            </a:pPr>
            <a:r>
              <a:rPr lang="en-US" altLang="zh-CN" sz="2400" smtClean="0"/>
              <a:t>void f()</a:t>
            </a:r>
          </a:p>
          <a:p>
            <a:pPr lvl="1" eaLnBrk="1" hangingPunct="1">
              <a:lnSpc>
                <a:spcPct val="90000"/>
              </a:lnSpc>
              <a:buFontTx/>
              <a:buNone/>
              <a:defRPr/>
            </a:pPr>
            <a:r>
              <a:rPr lang="en-US" altLang="zh-CN" sz="2400" smtClean="0"/>
              <a:t>{	... x ... //</a:t>
            </a:r>
            <a:r>
              <a:rPr lang="zh-CN" altLang="en-US" sz="2400" smtClean="0"/>
              <a:t>外层</a:t>
            </a:r>
            <a:r>
              <a:rPr lang="en-US" altLang="zh-CN" sz="2400" smtClean="0"/>
              <a:t>x</a:t>
            </a:r>
            <a:r>
              <a:rPr lang="zh-CN" altLang="en-US" sz="2400" smtClean="0"/>
              <a:t>的定义</a:t>
            </a:r>
          </a:p>
          <a:p>
            <a:pPr lvl="1" eaLnBrk="1" hangingPunct="1">
              <a:lnSpc>
                <a:spcPct val="90000"/>
              </a:lnSpc>
              <a:buFontTx/>
              <a:buNone/>
              <a:defRPr/>
            </a:pPr>
            <a:r>
              <a:rPr lang="zh-CN" altLang="en-US" sz="2400" smtClean="0"/>
              <a:t>   </a:t>
            </a:r>
            <a:r>
              <a:rPr lang="en-US" altLang="zh-CN" sz="2400" smtClean="0"/>
              <a:t>int x;  //</a:t>
            </a:r>
            <a:r>
              <a:rPr lang="zh-CN" altLang="en-US" sz="2400" smtClean="0"/>
              <a:t>内层</a:t>
            </a:r>
            <a:r>
              <a:rPr lang="en-US" altLang="zh-CN" sz="2400" smtClean="0"/>
              <a:t>x</a:t>
            </a:r>
            <a:r>
              <a:rPr lang="zh-CN" altLang="en-US" sz="2400" smtClean="0"/>
              <a:t>的定义</a:t>
            </a:r>
          </a:p>
          <a:p>
            <a:pPr lvl="1" eaLnBrk="1" hangingPunct="1">
              <a:lnSpc>
                <a:spcPct val="90000"/>
              </a:lnSpc>
              <a:buFontTx/>
              <a:buNone/>
              <a:defRPr/>
            </a:pPr>
            <a:r>
              <a:rPr lang="zh-CN" altLang="en-US" sz="2400" smtClean="0"/>
              <a:t>	</a:t>
            </a:r>
            <a:r>
              <a:rPr lang="en-US" altLang="zh-CN" sz="2400" smtClean="0"/>
              <a:t>... x ... //</a:t>
            </a:r>
            <a:r>
              <a:rPr lang="zh-CN" altLang="en-US" sz="2400" smtClean="0"/>
              <a:t>内层的</a:t>
            </a:r>
            <a:r>
              <a:rPr lang="en-US" altLang="zh-CN" sz="2400" smtClean="0"/>
              <a:t>x</a:t>
            </a:r>
          </a:p>
          <a:p>
            <a:pPr lvl="1" eaLnBrk="1" hangingPunct="1">
              <a:lnSpc>
                <a:spcPct val="90000"/>
              </a:lnSpc>
              <a:buFontTx/>
              <a:buNone/>
              <a:defRPr/>
            </a:pPr>
            <a:r>
              <a:rPr lang="en-US" altLang="zh-CN" sz="2400" smtClean="0"/>
              <a:t>	... ::x ...  //</a:t>
            </a:r>
            <a:r>
              <a:rPr lang="zh-CN" altLang="en-US" sz="2400" smtClean="0"/>
              <a:t>外层的</a:t>
            </a:r>
            <a:r>
              <a:rPr lang="en-US" altLang="zh-CN" sz="2400" smtClean="0"/>
              <a:t>x</a:t>
            </a:r>
          </a:p>
          <a:p>
            <a:pPr lvl="1" eaLnBrk="1" hangingPunct="1">
              <a:lnSpc>
                <a:spcPct val="90000"/>
              </a:lnSpc>
              <a:buFontTx/>
              <a:buNone/>
              <a:defRPr/>
            </a:pPr>
            <a:r>
              <a:rPr lang="en-US" altLang="zh-CN" sz="240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60350"/>
            <a:ext cx="7772400" cy="609600"/>
          </a:xfrm>
        </p:spPr>
        <p:txBody>
          <a:bodyPr/>
          <a:lstStyle/>
          <a:p>
            <a:pPr eaLnBrk="1" hangingPunct="1">
              <a:defRPr/>
            </a:pPr>
            <a:r>
              <a:rPr lang="zh-CN" altLang="en-US" smtClean="0"/>
              <a:t>文件作用域</a:t>
            </a:r>
          </a:p>
        </p:txBody>
      </p:sp>
      <p:sp>
        <p:nvSpPr>
          <p:cNvPr id="28675" name="Rectangle 3"/>
          <p:cNvSpPr>
            <a:spLocks noGrp="1" noChangeArrowheads="1"/>
          </p:cNvSpPr>
          <p:nvPr>
            <p:ph idx="1"/>
          </p:nvPr>
        </p:nvSpPr>
        <p:spPr>
          <a:xfrm>
            <a:off x="179388" y="1371600"/>
            <a:ext cx="8713787" cy="5297488"/>
          </a:xfrm>
        </p:spPr>
        <p:txBody>
          <a:bodyPr/>
          <a:lstStyle/>
          <a:p>
            <a:pPr eaLnBrk="1" hangingPunct="1">
              <a:defRPr/>
            </a:pPr>
            <a:r>
              <a:rPr lang="zh-CN" altLang="en-US" smtClean="0"/>
              <a:t>在全局标识符的定义中加上</a:t>
            </a:r>
            <a:r>
              <a:rPr lang="en-US" altLang="zh-CN" smtClean="0"/>
              <a:t>static</a:t>
            </a:r>
            <a:r>
              <a:rPr lang="zh-CN" altLang="en-US" smtClean="0"/>
              <a:t>修饰符，则该全局标识符就成了具有文件作用域的标识符，它们只能在定义它们的源文件（模块）中使用。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457200" y="333375"/>
            <a:ext cx="8229600" cy="5797550"/>
          </a:xfrm>
        </p:spPr>
        <p:txBody>
          <a:bodyPr/>
          <a:lstStyle/>
          <a:p>
            <a:pPr eaLnBrk="1" hangingPunct="1">
              <a:lnSpc>
                <a:spcPct val="80000"/>
              </a:lnSpc>
              <a:buFont typeface="Wingdings" pitchFamily="2" charset="2"/>
              <a:buNone/>
              <a:defRPr/>
            </a:pPr>
            <a:r>
              <a:rPr lang="en-US" altLang="zh-CN" sz="2800" smtClean="0"/>
              <a:t>//file1.cpp</a:t>
            </a:r>
          </a:p>
          <a:p>
            <a:pPr eaLnBrk="1" hangingPunct="1">
              <a:lnSpc>
                <a:spcPct val="80000"/>
              </a:lnSpc>
              <a:buFont typeface="Wingdings" pitchFamily="2" charset="2"/>
              <a:buNone/>
              <a:defRPr/>
            </a:pPr>
            <a:r>
              <a:rPr lang="en-US" altLang="zh-CN" sz="2800" smtClean="0"/>
              <a:t>static int y;  //</a:t>
            </a:r>
            <a:r>
              <a:rPr lang="zh-CN" altLang="en-US" sz="2800" smtClean="0"/>
              <a:t>文件作用域</a:t>
            </a:r>
          </a:p>
          <a:p>
            <a:pPr eaLnBrk="1" hangingPunct="1">
              <a:lnSpc>
                <a:spcPct val="80000"/>
              </a:lnSpc>
              <a:buFont typeface="Wingdings" pitchFamily="2" charset="2"/>
              <a:buNone/>
              <a:defRPr/>
            </a:pPr>
            <a:r>
              <a:rPr lang="en-US" altLang="zh-CN" sz="2800" smtClean="0"/>
              <a:t>static void f()  //</a:t>
            </a:r>
            <a:r>
              <a:rPr lang="zh-CN" altLang="en-US" sz="2800" smtClean="0"/>
              <a:t>文件作用域</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endParaRPr lang="en-US" altLang="zh-CN" sz="2800" smtClean="0"/>
          </a:p>
          <a:p>
            <a:pPr eaLnBrk="1" hangingPunct="1">
              <a:lnSpc>
                <a:spcPct val="80000"/>
              </a:lnSpc>
              <a:buFont typeface="Wingdings" pitchFamily="2" charset="2"/>
              <a:buNone/>
              <a:defRPr/>
            </a:pPr>
            <a:r>
              <a:rPr lang="en-US" altLang="zh-CN" sz="2800" smtClean="0"/>
              <a:t>//file2.cpp</a:t>
            </a:r>
          </a:p>
          <a:p>
            <a:pPr eaLnBrk="1" hangingPunct="1">
              <a:lnSpc>
                <a:spcPct val="80000"/>
              </a:lnSpc>
              <a:buFont typeface="Wingdings" pitchFamily="2" charset="2"/>
              <a:buNone/>
              <a:defRPr/>
            </a:pPr>
            <a:r>
              <a:rPr lang="en-US" altLang="zh-CN" sz="2800" smtClean="0"/>
              <a:t>extern int y;</a:t>
            </a:r>
          </a:p>
          <a:p>
            <a:pPr eaLnBrk="1" hangingPunct="1">
              <a:lnSpc>
                <a:spcPct val="80000"/>
              </a:lnSpc>
              <a:buFont typeface="Wingdings" pitchFamily="2" charset="2"/>
              <a:buNone/>
              <a:defRPr/>
            </a:pPr>
            <a:r>
              <a:rPr lang="en-US" altLang="zh-CN" sz="2800" smtClean="0"/>
              <a:t>extern void f();</a:t>
            </a:r>
          </a:p>
          <a:p>
            <a:pPr eaLnBrk="1" hangingPunct="1">
              <a:lnSpc>
                <a:spcPct val="80000"/>
              </a:lnSpc>
              <a:buFont typeface="Wingdings" pitchFamily="2" charset="2"/>
              <a:buNone/>
              <a:defRPr/>
            </a:pPr>
            <a:r>
              <a:rPr lang="en-US" altLang="zh-CN" sz="2800" smtClean="0"/>
              <a:t>void g()</a:t>
            </a:r>
          </a:p>
          <a:p>
            <a:pPr eaLnBrk="1" hangingPunct="1">
              <a:lnSpc>
                <a:spcPct val="80000"/>
              </a:lnSpc>
              <a:buFont typeface="Wingdings" pitchFamily="2" charset="2"/>
              <a:buNone/>
              <a:defRPr/>
            </a:pPr>
            <a:r>
              <a:rPr lang="en-US" altLang="zh-CN" sz="2800" smtClean="0"/>
              <a:t>{  ... y ... //</a:t>
            </a:r>
            <a:r>
              <a:rPr lang="en-US" altLang="zh-CN" sz="2800" smtClean="0">
                <a:solidFill>
                  <a:schemeClr val="folHlink"/>
                </a:solidFill>
              </a:rPr>
              <a:t>Error</a:t>
            </a:r>
          </a:p>
          <a:p>
            <a:pPr eaLnBrk="1" hangingPunct="1">
              <a:lnSpc>
                <a:spcPct val="80000"/>
              </a:lnSpc>
              <a:buFont typeface="Wingdings" pitchFamily="2" charset="2"/>
              <a:buNone/>
              <a:defRPr/>
            </a:pPr>
            <a:r>
              <a:rPr lang="en-US" altLang="zh-CN" sz="2800" smtClean="0"/>
              <a:t>    f(); //</a:t>
            </a:r>
            <a:r>
              <a:rPr lang="en-US" altLang="zh-CN" sz="2800" smtClean="0">
                <a:solidFill>
                  <a:schemeClr val="folHlink"/>
                </a:solidFill>
              </a:rPr>
              <a:t>Error</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endParaRPr lang="zh-CN" altLang="zh-CN" smtClean="0"/>
          </a:p>
        </p:txBody>
      </p:sp>
      <p:sp>
        <p:nvSpPr>
          <p:cNvPr id="362499" name="Rectangle 3"/>
          <p:cNvSpPr>
            <a:spLocks noGrp="1" noChangeArrowheads="1"/>
          </p:cNvSpPr>
          <p:nvPr>
            <p:ph idx="1"/>
          </p:nvPr>
        </p:nvSpPr>
        <p:spPr/>
        <p:txBody>
          <a:bodyPr/>
          <a:lstStyle/>
          <a:p>
            <a:pPr eaLnBrk="1" hangingPunct="1">
              <a:defRPr/>
            </a:pPr>
            <a:r>
              <a:rPr lang="zh-CN" altLang="en-US" smtClean="0"/>
              <a:t>一般情况下，</a:t>
            </a:r>
          </a:p>
          <a:p>
            <a:pPr lvl="1" eaLnBrk="1" hangingPunct="1">
              <a:defRPr/>
            </a:pPr>
            <a:r>
              <a:rPr lang="zh-CN" altLang="en-US" smtClean="0"/>
              <a:t>具有全局作用域的标识符主要用于标识被程序各个模块共享的程序实体。</a:t>
            </a:r>
          </a:p>
          <a:p>
            <a:pPr lvl="1" eaLnBrk="1" hangingPunct="1">
              <a:defRPr/>
            </a:pPr>
            <a:r>
              <a:rPr lang="zh-CN" altLang="en-US" smtClean="0"/>
              <a:t>具有文件作用域的标识符用于标识在一个模块内部共享的程序实体。</a:t>
            </a:r>
          </a:p>
          <a:p>
            <a:pPr eaLnBrk="1" hangingPunct="1">
              <a:defRPr/>
            </a:pPr>
            <a:endParaRPr lang="en-US" altLang="zh-CN"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函数作用域</a:t>
            </a:r>
          </a:p>
        </p:txBody>
      </p:sp>
      <p:sp>
        <p:nvSpPr>
          <p:cNvPr id="27651" name="Rectangle 3"/>
          <p:cNvSpPr>
            <a:spLocks noGrp="1" noChangeArrowheads="1"/>
          </p:cNvSpPr>
          <p:nvPr>
            <p:ph idx="1"/>
          </p:nvPr>
        </p:nvSpPr>
        <p:spPr>
          <a:xfrm>
            <a:off x="250825" y="1600200"/>
            <a:ext cx="8713788" cy="4530725"/>
          </a:xfrm>
        </p:spPr>
        <p:txBody>
          <a:bodyPr/>
          <a:lstStyle/>
          <a:p>
            <a:pPr eaLnBrk="1" hangingPunct="1">
              <a:lnSpc>
                <a:spcPct val="90000"/>
              </a:lnSpc>
              <a:defRPr/>
            </a:pPr>
            <a:r>
              <a:rPr lang="zh-CN" altLang="en-US" smtClean="0"/>
              <a:t>语句标号是唯一具有函数作用域的标识符，它们在定义它们的函数体中的任何地方都可以访问。 </a:t>
            </a:r>
          </a:p>
          <a:p>
            <a:pPr eaLnBrk="1" hangingPunct="1">
              <a:lnSpc>
                <a:spcPct val="90000"/>
              </a:lnSpc>
              <a:defRPr/>
            </a:pPr>
            <a:r>
              <a:rPr lang="zh-CN" altLang="en-US" smtClean="0"/>
              <a:t>函数作用域与局部作用域的区别是：</a:t>
            </a:r>
          </a:p>
          <a:p>
            <a:pPr lvl="1" eaLnBrk="1" hangingPunct="1">
              <a:lnSpc>
                <a:spcPct val="90000"/>
              </a:lnSpc>
              <a:defRPr/>
            </a:pPr>
            <a:r>
              <a:rPr lang="zh-CN" altLang="en-US" smtClean="0"/>
              <a:t>函数作用域包括整个函数，而局部作用域是从定义点开始到函数定义或复合语句结束。</a:t>
            </a:r>
          </a:p>
          <a:p>
            <a:pPr lvl="1" eaLnBrk="1" hangingPunct="1">
              <a:lnSpc>
                <a:spcPct val="90000"/>
              </a:lnSpc>
              <a:defRPr/>
            </a:pPr>
            <a:r>
              <a:rPr lang="zh-CN" altLang="en-US" smtClean="0"/>
              <a:t>在函数体中，一个语句标号只能定义一次，即使是在内层的复合语句中，也不能再定义与外层相同的语句标号。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57200" y="404813"/>
            <a:ext cx="3322638" cy="6192837"/>
          </a:xfrm>
        </p:spPr>
        <p:txBody>
          <a:bodyPr/>
          <a:lstStyle/>
          <a:p>
            <a:pPr eaLnBrk="1" hangingPunct="1">
              <a:lnSpc>
                <a:spcPct val="80000"/>
              </a:lnSpc>
              <a:buFont typeface="Wingdings" pitchFamily="2" charset="2"/>
              <a:buNone/>
              <a:defRPr/>
            </a:pPr>
            <a:r>
              <a:rPr lang="en-US" altLang="zh-CN" sz="2000" smtClean="0"/>
              <a:t>void f()</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//OK</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L: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 ......</a:t>
            </a:r>
          </a:p>
          <a:p>
            <a:pPr eaLnBrk="1" hangingPunct="1">
              <a:lnSpc>
                <a:spcPct val="80000"/>
              </a:lnSpc>
              <a:buFont typeface="Wingdings" pitchFamily="2" charset="2"/>
              <a:buNone/>
              <a:defRPr/>
            </a:pPr>
            <a:r>
              <a:rPr lang="en-US" altLang="zh-CN" sz="2000" smtClean="0"/>
              <a:t>         L: ...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//OK</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g()</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p:txBody>
      </p:sp>
      <p:sp>
        <p:nvSpPr>
          <p:cNvPr id="267264" name="Text Box 0"/>
          <p:cNvSpPr txBox="1">
            <a:spLocks noChangeArrowheads="1"/>
          </p:cNvSpPr>
          <p:nvPr/>
        </p:nvSpPr>
        <p:spPr bwMode="auto">
          <a:xfrm>
            <a:off x="4840288" y="415925"/>
            <a:ext cx="302101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b="0" smtClean="0">
                <a:effectLst>
                  <a:outerShdw blurRad="38100" dist="38100" dir="2700000" algn="tl">
                    <a:srgbClr val="000000"/>
                  </a:outerShdw>
                </a:effectLst>
                <a:latin typeface="Verdana" pitchFamily="34" charset="0"/>
              </a:rPr>
              <a:t>void h(int n)</a:t>
            </a:r>
          </a:p>
          <a:p>
            <a:pPr>
              <a:spcBef>
                <a:spcPct val="20000"/>
              </a:spcBef>
              <a:defRPr/>
            </a:pPr>
            <a:r>
              <a:rPr kumimoji="0" lang="en-US" altLang="zh-CN" b="0" smtClean="0">
                <a:effectLst>
                  <a:outerShdw blurRad="38100" dist="38100" dir="2700000" algn="tl">
                    <a:srgbClr val="000000"/>
                  </a:outerShdw>
                </a:effectLst>
                <a:latin typeface="Verdana" pitchFamily="34" charset="0"/>
              </a:rPr>
              <a:t>{ x++; //</a:t>
            </a:r>
            <a:r>
              <a:rPr kumimoji="0" lang="en-US" altLang="zh-CN" b="0" smtClean="0">
                <a:solidFill>
                  <a:schemeClr val="folHlink"/>
                </a:solidFill>
                <a:effectLst>
                  <a:outerShdw blurRad="38100" dist="38100" dir="2700000" algn="tl">
                    <a:srgbClr val="000000"/>
                  </a:outerShdw>
                </a:effectLst>
                <a:latin typeface="Verdana" pitchFamily="34" charset="0"/>
              </a:rPr>
              <a:t>Error</a:t>
            </a:r>
            <a:r>
              <a:rPr kumimoji="0" lang="en-US" altLang="zh-CN" b="0" smtClean="0">
                <a:effectLst>
                  <a:outerShdw blurRad="38100" dist="38100" dir="2700000" algn="tl">
                    <a:srgbClr val="000000"/>
                  </a:outerShdw>
                </a:effectLst>
                <a:latin typeface="Verdana" pitchFamily="34" charset="0"/>
              </a:rPr>
              <a:t> </a:t>
            </a:r>
          </a:p>
          <a:p>
            <a:pPr>
              <a:spcBef>
                <a:spcPct val="20000"/>
              </a:spcBef>
              <a:defRPr/>
            </a:pPr>
            <a:r>
              <a:rPr kumimoji="0" lang="en-US" altLang="zh-CN" b="0" smtClean="0">
                <a:effectLst>
                  <a:outerShdw blurRad="38100" dist="38100" dir="2700000" algn="tl">
                    <a:srgbClr val="000000"/>
                  </a:outerShdw>
                </a:effectLst>
                <a:latin typeface="Verdana" pitchFamily="34" charset="0"/>
              </a:rPr>
              <a:t>   int x=0;</a:t>
            </a:r>
          </a:p>
          <a:p>
            <a:pPr>
              <a:spcBef>
                <a:spcPct val="20000"/>
              </a:spcBef>
              <a:defRPr/>
            </a:pPr>
            <a:r>
              <a:rPr kumimoji="0" lang="en-US" altLang="zh-CN" b="0" smtClean="0">
                <a:effectLst>
                  <a:outerShdw blurRad="38100" dist="38100" dir="2700000" algn="tl">
                    <a:srgbClr val="000000"/>
                  </a:outerShdw>
                </a:effectLst>
                <a:latin typeface="Verdana" pitchFamily="34" charset="0"/>
              </a:rPr>
              <a:t>   x++; //OK</a:t>
            </a:r>
          </a:p>
          <a:p>
            <a:pPr>
              <a:spcBef>
                <a:spcPct val="20000"/>
              </a:spcBef>
              <a:defRPr/>
            </a:pPr>
            <a:r>
              <a:rPr kumimoji="0" lang="en-US" altLang="zh-CN" b="0" smtClean="0">
                <a:effectLst>
                  <a:outerShdw blurRad="38100" dist="38100" dir="2700000" algn="tl">
                    <a:srgbClr val="000000"/>
                  </a:outerShdw>
                </a:effectLst>
                <a:latin typeface="Verdana" pitchFamily="34" charset="0"/>
              </a:rPr>
              <a:t>   .......</a:t>
            </a:r>
          </a:p>
          <a:p>
            <a:pPr>
              <a:spcBef>
                <a:spcPct val="20000"/>
              </a:spcBef>
              <a:defRPr/>
            </a:pPr>
            <a:r>
              <a:rPr kumimoji="0" lang="en-US" altLang="zh-CN" b="0" smtClean="0">
                <a:effectLst>
                  <a:outerShdw blurRad="38100" dist="38100" dir="2700000" algn="tl">
                    <a:srgbClr val="000000"/>
                  </a:outerShdw>
                </a:effectLst>
                <a:latin typeface="Verdana" pitchFamily="34" charset="0"/>
              </a:rPr>
              <a:t>}</a:t>
            </a:r>
          </a:p>
          <a:p>
            <a:pPr>
              <a:spcBef>
                <a:spcPct val="20000"/>
              </a:spcBef>
              <a:defRPr/>
            </a:pPr>
            <a:endParaRPr kumimoji="0" lang="en-US" altLang="zh-CN"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88913"/>
            <a:ext cx="7772400" cy="647700"/>
          </a:xfrm>
        </p:spPr>
        <p:txBody>
          <a:bodyPr/>
          <a:lstStyle/>
          <a:p>
            <a:pPr eaLnBrk="1" hangingPunct="1">
              <a:defRPr/>
            </a:pPr>
            <a:r>
              <a:rPr lang="zh-CN" altLang="en-US" smtClean="0"/>
              <a:t>名空间作用域</a:t>
            </a:r>
          </a:p>
        </p:txBody>
      </p:sp>
      <p:sp>
        <p:nvSpPr>
          <p:cNvPr id="29699" name="Rectangle 3"/>
          <p:cNvSpPr>
            <a:spLocks noGrp="1" noChangeArrowheads="1"/>
          </p:cNvSpPr>
          <p:nvPr>
            <p:ph idx="1"/>
          </p:nvPr>
        </p:nvSpPr>
        <p:spPr>
          <a:xfrm>
            <a:off x="250825" y="1219200"/>
            <a:ext cx="8713788" cy="5638800"/>
          </a:xfrm>
        </p:spPr>
        <p:txBody>
          <a:bodyPr/>
          <a:lstStyle/>
          <a:p>
            <a:pPr eaLnBrk="1" hangingPunct="1">
              <a:lnSpc>
                <a:spcPct val="90000"/>
              </a:lnSpc>
              <a:defRPr/>
            </a:pPr>
            <a:r>
              <a:rPr lang="zh-CN" altLang="en-US" smtClean="0"/>
              <a:t>对于一个多文件构成的程序，有时会面临一个问题：在一个源文件中要用到两个分别在另外两个源文件中定义的不同全局程序实体（如：全局函数），而这两个全局程序实体的名字相同。</a:t>
            </a:r>
          </a:p>
          <a:p>
            <a:pPr eaLnBrk="1" hangingPunct="1">
              <a:lnSpc>
                <a:spcPct val="90000"/>
              </a:lnSpc>
              <a:defRPr/>
            </a:pPr>
            <a:r>
              <a:rPr lang="en-US" altLang="zh-CN" smtClean="0"/>
              <a:t>C++</a:t>
            </a:r>
            <a:r>
              <a:rPr lang="zh-CN" altLang="en-US" smtClean="0"/>
              <a:t>提供了</a:t>
            </a:r>
            <a:r>
              <a:rPr lang="zh-CN" altLang="en-US" smtClean="0">
                <a:solidFill>
                  <a:schemeClr val="folHlink"/>
                </a:solidFill>
              </a:rPr>
              <a:t>名空间</a:t>
            </a:r>
            <a:r>
              <a:rPr lang="zh-CN" altLang="en-US" smtClean="0"/>
              <a:t>（</a:t>
            </a:r>
            <a:r>
              <a:rPr lang="en-US" altLang="zh-CN" smtClean="0"/>
              <a:t>namespace</a:t>
            </a:r>
            <a:r>
              <a:rPr lang="zh-CN" altLang="en-US" smtClean="0"/>
              <a:t>）设施来解决上述的名冲突问题。 </a:t>
            </a:r>
          </a:p>
          <a:p>
            <a:pPr lvl="1" eaLnBrk="1" hangingPunct="1">
              <a:lnSpc>
                <a:spcPct val="90000"/>
              </a:lnSpc>
              <a:defRPr/>
            </a:pPr>
            <a:r>
              <a:rPr lang="zh-CN" altLang="en-US" smtClean="0"/>
              <a:t>在一个名空间中定义的全局标识符，其作用域为该名空间。</a:t>
            </a:r>
          </a:p>
          <a:p>
            <a:pPr lvl="1" eaLnBrk="1" hangingPunct="1">
              <a:lnSpc>
                <a:spcPct val="90000"/>
              </a:lnSpc>
              <a:defRPr/>
            </a:pPr>
            <a:r>
              <a:rPr lang="zh-CN" altLang="en-US" smtClean="0"/>
              <a:t>当在一个名空间外部需要使用该名空间中定义的全局标识符时，可用该名空间的名字来修饰或受限。</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57200" y="160338"/>
            <a:ext cx="3394075" cy="3197225"/>
          </a:xfrm>
          <a:solidFill>
            <a:srgbClr val="996633"/>
          </a:solidFill>
        </p:spPr>
        <p:txBody>
          <a:bodyPr/>
          <a:lstStyle/>
          <a:p>
            <a:pPr eaLnBrk="1" hangingPunct="1">
              <a:lnSpc>
                <a:spcPct val="80000"/>
              </a:lnSpc>
              <a:buFont typeface="Wingdings" pitchFamily="2" charset="2"/>
              <a:buNone/>
              <a:defRPr/>
            </a:pPr>
            <a:r>
              <a:rPr lang="en-US" altLang="zh-CN" sz="2800" smtClean="0"/>
              <a:t>//</a:t>
            </a:r>
            <a:r>
              <a:rPr lang="zh-CN" altLang="en-US" sz="2800" smtClean="0"/>
              <a:t>模块</a:t>
            </a:r>
            <a:r>
              <a:rPr lang="en-US" altLang="zh-CN" sz="2800" smtClean="0"/>
              <a:t>1</a:t>
            </a:r>
          </a:p>
          <a:p>
            <a:pPr eaLnBrk="1" hangingPunct="1">
              <a:lnSpc>
                <a:spcPct val="80000"/>
              </a:lnSpc>
              <a:buFont typeface="Wingdings" pitchFamily="2" charset="2"/>
              <a:buNone/>
              <a:defRPr/>
            </a:pPr>
            <a:r>
              <a:rPr lang="en-US" altLang="zh-CN" sz="2800" smtClean="0"/>
              <a:t>namespace A</a:t>
            </a:r>
          </a:p>
          <a:p>
            <a:pPr eaLnBrk="1" hangingPunct="1">
              <a:lnSpc>
                <a:spcPct val="80000"/>
              </a:lnSpc>
              <a:buFont typeface="Wingdings" pitchFamily="2" charset="2"/>
              <a:buNone/>
              <a:defRPr/>
            </a:pPr>
            <a:r>
              <a:rPr lang="en-US" altLang="zh-CN" sz="2800" smtClean="0"/>
              <a:t>{	int x=1;</a:t>
            </a:r>
          </a:p>
          <a:p>
            <a:pPr eaLnBrk="1" hangingPunct="1">
              <a:lnSpc>
                <a:spcPct val="80000"/>
              </a:lnSpc>
              <a:buFont typeface="Wingdings" pitchFamily="2" charset="2"/>
              <a:buNone/>
              <a:defRPr/>
            </a:pPr>
            <a:r>
              <a:rPr lang="en-US" altLang="zh-CN" sz="2800" smtClean="0"/>
              <a:t>	void f()</a:t>
            </a:r>
          </a:p>
          <a:p>
            <a:pPr eaLnBrk="1" hangingPunct="1">
              <a:lnSpc>
                <a:spcPct val="80000"/>
              </a:lnSpc>
              <a:buFont typeface="Wingdings" pitchFamily="2" charset="2"/>
              <a:buNone/>
              <a:defRPr/>
            </a:pPr>
            <a:r>
              <a:rPr lang="en-US" altLang="zh-CN" sz="2800" smtClean="0"/>
              <a:t>	{ ......</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a:t>
            </a:r>
          </a:p>
        </p:txBody>
      </p:sp>
      <p:sp>
        <p:nvSpPr>
          <p:cNvPr id="56324" name="Rectangle 4"/>
          <p:cNvSpPr>
            <a:spLocks noChangeArrowheads="1"/>
          </p:cNvSpPr>
          <p:nvPr/>
        </p:nvSpPr>
        <p:spPr bwMode="auto">
          <a:xfrm>
            <a:off x="468313" y="3579813"/>
            <a:ext cx="3394075" cy="31623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None/>
              <a:defRPr/>
            </a:pPr>
            <a:r>
              <a:rPr lang="en-US" altLang="zh-CN" sz="2800" b="0">
                <a:solidFill>
                  <a:schemeClr val="tx1"/>
                </a:solidFill>
                <a:effectLst>
                  <a:outerShdw blurRad="38100" dist="38100" dir="2700000" algn="tl">
                    <a:srgbClr val="000000"/>
                  </a:outerShdw>
                </a:effectLst>
              </a:rPr>
              <a:t>//</a:t>
            </a:r>
            <a:r>
              <a:rPr lang="zh-CN" altLang="en-US" sz="2800" b="0">
                <a:solidFill>
                  <a:schemeClr val="tx1"/>
                </a:solidFill>
                <a:effectLst>
                  <a:outerShdw blurRad="38100" dist="38100" dir="2700000" algn="tl">
                    <a:srgbClr val="000000"/>
                  </a:outerShdw>
                </a:effectLst>
              </a:rPr>
              <a:t>模块</a:t>
            </a:r>
            <a:r>
              <a:rPr lang="en-US" altLang="zh-CN" sz="2800" b="0">
                <a:solidFill>
                  <a:schemeClr val="tx1"/>
                </a:solidFill>
                <a:effectLst>
                  <a:outerShdw blurRad="38100" dist="38100" dir="2700000" algn="tl">
                    <a:srgbClr val="000000"/>
                  </a:outerShdw>
                </a:effectLst>
              </a:rPr>
              <a:t>2</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namespace B</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int x=0;</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void f()</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a:t>
            </a:r>
          </a:p>
        </p:txBody>
      </p:sp>
      <p:sp>
        <p:nvSpPr>
          <p:cNvPr id="56325" name="Text Box 5"/>
          <p:cNvSpPr txBox="1">
            <a:spLocks noChangeArrowheads="1"/>
          </p:cNvSpPr>
          <p:nvPr/>
        </p:nvSpPr>
        <p:spPr bwMode="auto">
          <a:xfrm>
            <a:off x="4716463" y="823913"/>
            <a:ext cx="3959225" cy="1552575"/>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effectLst>
                  <a:outerShdw blurRad="38100" dist="38100" dir="2700000" algn="tl">
                    <a:srgbClr val="000000"/>
                  </a:outerShdw>
                </a:effectLst>
              </a:rPr>
              <a:t>... A::x ...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 </a:t>
            </a:r>
          </a:p>
          <a:p>
            <a:pPr>
              <a:spcBef>
                <a:spcPct val="0"/>
              </a:spcBef>
              <a:buClrTx/>
              <a:defRPr/>
            </a:pPr>
            <a:r>
              <a:rPr lang="en-US" altLang="zh-CN" b="0">
                <a:solidFill>
                  <a:schemeClr val="tx1"/>
                </a:solidFill>
                <a:effectLst>
                  <a:outerShdw blurRad="38100" dist="38100" dir="2700000" algn="tl">
                    <a:srgbClr val="000000"/>
                  </a:outerShdw>
                </a:effectLst>
              </a:rPr>
              <a:t>A::f();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p:txBody>
      </p:sp>
      <p:sp>
        <p:nvSpPr>
          <p:cNvPr id="56329" name="Text Box 9"/>
          <p:cNvSpPr txBox="1">
            <a:spLocks noChangeArrowheads="1"/>
          </p:cNvSpPr>
          <p:nvPr/>
        </p:nvSpPr>
        <p:spPr bwMode="auto">
          <a:xfrm>
            <a:off x="4716463" y="2592388"/>
            <a:ext cx="3981450"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effectLst>
                  <a:outerShdw blurRad="38100" dist="38100" dir="2700000" algn="tl">
                    <a:srgbClr val="000000"/>
                  </a:outerShdw>
                </a:effectLst>
              </a:rPr>
              <a:t>using namespace A;</a:t>
            </a:r>
          </a:p>
          <a:p>
            <a:pPr>
              <a:spcBef>
                <a:spcPct val="0"/>
              </a:spcBef>
              <a:buClrTx/>
              <a:defRPr/>
            </a:pPr>
            <a:r>
              <a:rPr lang="en-US" altLang="zh-CN" b="0">
                <a:solidFill>
                  <a:schemeClr val="tx1"/>
                </a:solidFill>
                <a:effectLst>
                  <a:outerShdw blurRad="38100" dist="38100" dir="2700000" algn="tl">
                    <a:srgbClr val="000000"/>
                  </a:outerShdw>
                </a:effectLst>
              </a:rPr>
              <a:t>... x ...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 </a:t>
            </a:r>
          </a:p>
          <a:p>
            <a:pPr>
              <a:spcBef>
                <a:spcPct val="0"/>
              </a:spcBef>
              <a:buClrTx/>
              <a:defRPr/>
            </a:pPr>
            <a:r>
              <a:rPr lang="en-US" altLang="zh-CN" b="0">
                <a:solidFill>
                  <a:schemeClr val="tx1"/>
                </a:solidFill>
                <a:effectLst>
                  <a:outerShdw blurRad="38100" dist="38100" dir="2700000" algn="tl">
                    <a:srgbClr val="000000"/>
                  </a:outerShdw>
                </a:effectLst>
              </a:rPr>
              <a:t>f();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p:txBody>
      </p:sp>
      <p:sp>
        <p:nvSpPr>
          <p:cNvPr id="56330" name="Text Box 10"/>
          <p:cNvSpPr txBox="1">
            <a:spLocks noChangeArrowheads="1"/>
          </p:cNvSpPr>
          <p:nvPr/>
        </p:nvSpPr>
        <p:spPr bwMode="auto">
          <a:xfrm>
            <a:off x="4716463" y="4751388"/>
            <a:ext cx="3959225"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rPr>
              <a:t>using A::f;</a:t>
            </a:r>
          </a:p>
          <a:p>
            <a:pPr>
              <a:spcBef>
                <a:spcPct val="0"/>
              </a:spcBef>
              <a:buClrTx/>
              <a:defRPr/>
            </a:pPr>
            <a:r>
              <a:rPr lang="en-US" altLang="zh-CN" b="0">
                <a:solidFill>
                  <a:schemeClr val="tx1"/>
                </a:solidFill>
              </a:rPr>
              <a:t>... A::x ... </a:t>
            </a:r>
            <a:r>
              <a:rPr lang="en-US" altLang="zh-CN" b="0">
                <a:solidFill>
                  <a:schemeClr val="tx1"/>
                </a:solidFill>
                <a:effectLst>
                  <a:outerShdw blurRad="38100" dist="38100" dir="2700000" algn="tl">
                    <a:srgbClr val="000000"/>
                  </a:outerShdw>
                </a:effectLst>
              </a:rPr>
              <a:t>//A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r>
              <a:rPr lang="en-US" altLang="zh-CN" b="0">
                <a:solidFill>
                  <a:schemeClr val="tx1"/>
                </a:solidFill>
              </a:rPr>
              <a:t> </a:t>
            </a:r>
          </a:p>
          <a:p>
            <a:pPr>
              <a:spcBef>
                <a:spcPct val="0"/>
              </a:spcBef>
              <a:buClrTx/>
              <a:defRPr/>
            </a:pPr>
            <a:r>
              <a:rPr lang="en-US" altLang="zh-CN" b="0">
                <a:solidFill>
                  <a:schemeClr val="tx1"/>
                </a:solidFill>
              </a:rPr>
              <a:t>f(); </a:t>
            </a:r>
            <a:r>
              <a:rPr lang="en-US" altLang="zh-CN" b="0">
                <a:solidFill>
                  <a:schemeClr val="tx1"/>
                </a:solidFill>
                <a:effectLst>
                  <a:outerShdw blurRad="38100" dist="38100" dir="2700000" algn="tl">
                    <a:srgbClr val="000000"/>
                  </a:outerShdw>
                </a:effectLst>
              </a:rPr>
              <a:t>//A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endParaRPr lang="en-US" altLang="zh-CN" b="0">
              <a:solidFill>
                <a:schemeClr val="tx1"/>
              </a:solidFill>
            </a:endParaRP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endParaRPr lang="en-US" altLang="zh-CN" b="0">
              <a:solidFill>
                <a:schemeClr val="tx1"/>
              </a:solidFill>
            </a:endParaRPr>
          </a:p>
        </p:txBody>
      </p:sp>
      <p:sp>
        <p:nvSpPr>
          <p:cNvPr id="50183" name="Text Box 0"/>
          <p:cNvSpPr txBox="1">
            <a:spLocks noChangeArrowheads="1"/>
          </p:cNvSpPr>
          <p:nvPr/>
        </p:nvSpPr>
        <p:spPr bwMode="auto">
          <a:xfrm>
            <a:off x="4664075" y="234950"/>
            <a:ext cx="1263650" cy="4572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b="0">
                <a:solidFill>
                  <a:schemeClr val="tx1"/>
                </a:solidFill>
              </a:rPr>
              <a:t>//</a:t>
            </a:r>
            <a:r>
              <a:rPr lang="zh-CN" altLang="en-US" b="0">
                <a:solidFill>
                  <a:schemeClr val="tx1"/>
                </a:solidFill>
              </a:rPr>
              <a:t>模块</a:t>
            </a:r>
            <a:r>
              <a:rPr lang="en-US" altLang="zh-CN" b="0">
                <a:solidFill>
                  <a:schemeClr val="tx1"/>
                </a:solidFill>
              </a:rPr>
              <a:t>3</a:t>
            </a:r>
          </a:p>
        </p:txBody>
      </p:sp>
      <p:sp>
        <p:nvSpPr>
          <p:cNvPr id="50184" name="Text Box 1"/>
          <p:cNvSpPr txBox="1">
            <a:spLocks noChangeArrowheads="1"/>
          </p:cNvSpPr>
          <p:nvPr/>
        </p:nvSpPr>
        <p:spPr bwMode="auto">
          <a:xfrm>
            <a:off x="4229100" y="779463"/>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sz="1800" b="0">
                <a:solidFill>
                  <a:schemeClr val="tx1"/>
                </a:solidFill>
              </a:rPr>
              <a:t>1</a:t>
            </a:r>
            <a:r>
              <a:rPr lang="zh-CN" altLang="en-US" sz="1800" b="0">
                <a:solidFill>
                  <a:schemeClr val="tx1"/>
                </a:solidFill>
              </a:rPr>
              <a:t>、</a:t>
            </a:r>
          </a:p>
        </p:txBody>
      </p:sp>
      <p:sp>
        <p:nvSpPr>
          <p:cNvPr id="50185" name="Text Box 2"/>
          <p:cNvSpPr txBox="1">
            <a:spLocks noChangeArrowheads="1"/>
          </p:cNvSpPr>
          <p:nvPr/>
        </p:nvSpPr>
        <p:spPr bwMode="auto">
          <a:xfrm>
            <a:off x="4157663" y="2579688"/>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sz="1800" b="0">
                <a:solidFill>
                  <a:schemeClr val="tx1"/>
                </a:solidFill>
              </a:rPr>
              <a:t>2</a:t>
            </a:r>
            <a:r>
              <a:rPr lang="zh-CN" altLang="en-US" sz="1800" b="0">
                <a:solidFill>
                  <a:schemeClr val="tx1"/>
                </a:solidFill>
              </a:rPr>
              <a:t>、</a:t>
            </a:r>
          </a:p>
        </p:txBody>
      </p:sp>
      <p:sp>
        <p:nvSpPr>
          <p:cNvPr id="50186" name="Text Box 3"/>
          <p:cNvSpPr txBox="1">
            <a:spLocks noChangeArrowheads="1"/>
          </p:cNvSpPr>
          <p:nvPr/>
        </p:nvSpPr>
        <p:spPr bwMode="auto">
          <a:xfrm>
            <a:off x="4157663" y="4740275"/>
            <a:ext cx="55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sz="1800" b="0">
                <a:solidFill>
                  <a:schemeClr val="tx1"/>
                </a:solidFill>
              </a:rPr>
              <a:t>3</a:t>
            </a:r>
            <a:r>
              <a:rPr lang="zh-CN" altLang="en-US" sz="1800" b="0">
                <a:solidFill>
                  <a:schemeClr val="tx1"/>
                </a:solidFill>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304800"/>
            <a:ext cx="7772400" cy="533400"/>
          </a:xfrm>
        </p:spPr>
        <p:txBody>
          <a:bodyPr/>
          <a:lstStyle/>
          <a:p>
            <a:pPr eaLnBrk="1" hangingPunct="1">
              <a:defRPr/>
            </a:pPr>
            <a:r>
              <a:rPr lang="zh-CN" altLang="en-US" smtClean="0">
                <a:solidFill>
                  <a:srgbClr val="FFFF00"/>
                </a:solidFill>
              </a:rPr>
              <a:t>变量的生存期（存储分配）</a:t>
            </a:r>
            <a:r>
              <a:rPr lang="zh-CN" altLang="en-US" b="1" smtClean="0"/>
              <a:t> </a:t>
            </a:r>
          </a:p>
        </p:txBody>
      </p:sp>
      <p:sp>
        <p:nvSpPr>
          <p:cNvPr id="355331" name="Rectangle 3"/>
          <p:cNvSpPr>
            <a:spLocks noGrp="1" noChangeArrowheads="1"/>
          </p:cNvSpPr>
          <p:nvPr>
            <p:ph idx="1"/>
          </p:nvPr>
        </p:nvSpPr>
        <p:spPr>
          <a:xfrm>
            <a:off x="250825" y="1412875"/>
            <a:ext cx="8353425" cy="5445125"/>
          </a:xfrm>
        </p:spPr>
        <p:txBody>
          <a:bodyPr/>
          <a:lstStyle/>
          <a:p>
            <a:pPr eaLnBrk="1" hangingPunct="1">
              <a:defRPr/>
            </a:pPr>
            <a:r>
              <a:rPr lang="zh-CN" altLang="en-US" smtClean="0"/>
              <a:t>把程序运行时一个变量占有内存空间的时间段称为该</a:t>
            </a:r>
            <a:r>
              <a:rPr lang="zh-CN" altLang="en-US" smtClean="0">
                <a:solidFill>
                  <a:schemeClr val="folHlink"/>
                </a:solidFill>
              </a:rPr>
              <a:t>变量的生存期</a:t>
            </a:r>
            <a:r>
              <a:rPr lang="zh-CN" altLang="en-US" smtClean="0"/>
              <a:t>。 </a:t>
            </a:r>
          </a:p>
          <a:p>
            <a:pPr lvl="1" eaLnBrk="1" hangingPunct="1">
              <a:defRPr/>
            </a:pPr>
            <a:r>
              <a:rPr lang="zh-CN" altLang="en-US" sz="2400" smtClean="0">
                <a:solidFill>
                  <a:schemeClr val="folHlink"/>
                </a:solidFill>
              </a:rPr>
              <a:t>静态</a:t>
            </a:r>
            <a:r>
              <a:rPr lang="zh-CN" altLang="en-US" sz="2400" smtClean="0"/>
              <a:t>：从程序开始执行时就进行内存空间分配，直到程序结束才收回它们的空间。</a:t>
            </a:r>
            <a:r>
              <a:rPr lang="zh-CN" altLang="en-US" sz="2400" smtClean="0">
                <a:solidFill>
                  <a:schemeClr val="folHlink"/>
                </a:solidFill>
              </a:rPr>
              <a:t>全局变量具有静态生存期</a:t>
            </a:r>
            <a:r>
              <a:rPr lang="zh-CN" altLang="en-US" sz="2400" smtClean="0"/>
              <a:t> 。</a:t>
            </a:r>
          </a:p>
          <a:p>
            <a:pPr lvl="1" eaLnBrk="1" hangingPunct="1">
              <a:defRPr/>
            </a:pPr>
            <a:r>
              <a:rPr lang="zh-CN" altLang="en-US" sz="2400" smtClean="0">
                <a:solidFill>
                  <a:schemeClr val="folHlink"/>
                </a:solidFill>
              </a:rPr>
              <a:t>自动</a:t>
            </a:r>
            <a:r>
              <a:rPr lang="zh-CN" altLang="en-US" sz="2400" smtClean="0"/>
              <a:t>：内存空间在程序执行到定义它们的复合语句（包括函数体）时才分配，当定义它们的复合语句执行结束时，它们的空间将被收回。</a:t>
            </a:r>
            <a:r>
              <a:rPr lang="zh-CN" altLang="en-US" sz="2400" smtClean="0">
                <a:solidFill>
                  <a:schemeClr val="folHlink"/>
                </a:solidFill>
              </a:rPr>
              <a:t>局部变量和函数的参数一般具有自动生存期</a:t>
            </a:r>
            <a:r>
              <a:rPr lang="zh-CN" altLang="en-US" sz="2400" smtClean="0"/>
              <a:t>。 </a:t>
            </a:r>
          </a:p>
          <a:p>
            <a:pPr lvl="1" eaLnBrk="1" hangingPunct="1">
              <a:defRPr/>
            </a:pPr>
            <a:r>
              <a:rPr lang="zh-CN" altLang="en-US" sz="2400" smtClean="0">
                <a:solidFill>
                  <a:schemeClr val="folHlink"/>
                </a:solidFill>
              </a:rPr>
              <a:t>动态 </a:t>
            </a:r>
            <a:r>
              <a:rPr lang="zh-CN" altLang="en-US" sz="2400" smtClean="0"/>
              <a:t>：内存空间在程序中显式地用</a:t>
            </a:r>
            <a:r>
              <a:rPr lang="en-US" altLang="zh-CN" sz="2400" smtClean="0"/>
              <a:t>new</a:t>
            </a:r>
            <a:r>
              <a:rPr lang="zh-CN" altLang="en-US" sz="2400" smtClean="0"/>
              <a:t>操作或</a:t>
            </a:r>
            <a:r>
              <a:rPr lang="en-US" altLang="zh-CN" sz="2400" smtClean="0"/>
              <a:t>malloc</a:t>
            </a:r>
            <a:r>
              <a:rPr lang="zh-CN" altLang="en-US" sz="2400" smtClean="0"/>
              <a:t>库函数分配、用</a:t>
            </a:r>
            <a:r>
              <a:rPr lang="en-US" altLang="zh-CN" sz="2400" smtClean="0"/>
              <a:t>delete</a:t>
            </a:r>
            <a:r>
              <a:rPr lang="zh-CN" altLang="en-US" sz="2400" smtClean="0"/>
              <a:t>操作或</a:t>
            </a:r>
            <a:r>
              <a:rPr lang="en-US" altLang="zh-CN" sz="2400" smtClean="0"/>
              <a:t>free</a:t>
            </a:r>
            <a:r>
              <a:rPr lang="zh-CN" altLang="en-US" sz="2400" smtClean="0"/>
              <a:t>库函数收回。</a:t>
            </a:r>
            <a:r>
              <a:rPr lang="zh-CN" altLang="en-US" sz="2400" smtClean="0">
                <a:solidFill>
                  <a:schemeClr val="folHlink"/>
                </a:solidFill>
              </a:rPr>
              <a:t>动态变量具有动态生存期</a:t>
            </a:r>
            <a:r>
              <a:rPr lang="zh-CN" altLang="en-US" sz="2400" smtClean="0"/>
              <a:t>。</a:t>
            </a:r>
          </a:p>
          <a:p>
            <a:pPr eaLnBrk="1" hangingPunct="1">
              <a:defRPr/>
            </a:pPr>
            <a:r>
              <a:rPr lang="zh-CN" altLang="en-US" sz="2400" smtClean="0"/>
              <a:t>具有静态生存期的变量，如果没有显式初始化，系统将把它们初始化成</a:t>
            </a:r>
            <a:r>
              <a:rPr lang="en-US" altLang="zh-CN" sz="2400" smtClean="0"/>
              <a:t>0</a:t>
            </a:r>
            <a:r>
              <a:rPr lang="zh-CN" altLang="en-US" sz="240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152400"/>
            <a:ext cx="7772400" cy="838200"/>
          </a:xfrm>
        </p:spPr>
        <p:txBody>
          <a:bodyPr/>
          <a:lstStyle/>
          <a:p>
            <a:pPr eaLnBrk="1" hangingPunct="1">
              <a:defRPr/>
            </a:pPr>
            <a:r>
              <a:rPr lang="zh-CN" altLang="en-US" smtClean="0"/>
              <a:t>存储类修饰符</a:t>
            </a:r>
            <a:r>
              <a:rPr lang="zh-CN" altLang="en-US" b="1" smtClean="0"/>
              <a:t> </a:t>
            </a:r>
          </a:p>
        </p:txBody>
      </p:sp>
      <p:sp>
        <p:nvSpPr>
          <p:cNvPr id="356355" name="Rectangle 3"/>
          <p:cNvSpPr>
            <a:spLocks noGrp="1" noChangeArrowheads="1"/>
          </p:cNvSpPr>
          <p:nvPr>
            <p:ph idx="1"/>
          </p:nvPr>
        </p:nvSpPr>
        <p:spPr>
          <a:xfrm>
            <a:off x="179388" y="1219200"/>
            <a:ext cx="8583612" cy="5378450"/>
          </a:xfrm>
        </p:spPr>
        <p:txBody>
          <a:bodyPr/>
          <a:lstStyle/>
          <a:p>
            <a:pPr eaLnBrk="1" hangingPunct="1">
              <a:defRPr/>
            </a:pPr>
            <a:r>
              <a:rPr lang="zh-CN" altLang="en-US" smtClean="0"/>
              <a:t>在定义局部变量时，可以为它们加上存储类修饰符来显式地指出它们的生存期。 </a:t>
            </a:r>
          </a:p>
          <a:p>
            <a:pPr lvl="1" eaLnBrk="1" hangingPunct="1">
              <a:defRPr/>
            </a:pPr>
            <a:r>
              <a:rPr lang="en-US" altLang="zh-CN" smtClean="0"/>
              <a:t>auto</a:t>
            </a:r>
            <a:r>
              <a:rPr lang="zh-CN" altLang="en-US" smtClean="0"/>
              <a:t>：使局部变量具有自动生存期。局部变量的默认存储类为</a:t>
            </a:r>
            <a:r>
              <a:rPr lang="en-US" altLang="zh-CN" smtClean="0"/>
              <a:t>auto</a:t>
            </a:r>
            <a:r>
              <a:rPr lang="zh-CN" altLang="en-US" smtClean="0"/>
              <a:t>。 </a:t>
            </a:r>
          </a:p>
          <a:p>
            <a:pPr lvl="1" eaLnBrk="1" hangingPunct="1">
              <a:defRPr/>
            </a:pPr>
            <a:r>
              <a:rPr lang="en-US" altLang="zh-CN" smtClean="0"/>
              <a:t>static</a:t>
            </a:r>
            <a:r>
              <a:rPr lang="zh-CN" altLang="en-US" smtClean="0"/>
              <a:t>：使局部变量具有静态生存期。它只在函数第一次调用时进行初始化，以后调用中不再进行初始化，它的值为上一次函数调用结束时的值。 </a:t>
            </a:r>
          </a:p>
          <a:p>
            <a:pPr lvl="1" eaLnBrk="1" hangingPunct="1">
              <a:defRPr/>
            </a:pPr>
            <a:r>
              <a:rPr lang="en-US" altLang="zh-CN" smtClean="0"/>
              <a:t>register</a:t>
            </a:r>
            <a:r>
              <a:rPr lang="zh-CN" altLang="en-US" smtClean="0"/>
              <a:t>：使局部变量也具有自动生存期，由编译程序根据</a:t>
            </a:r>
            <a:r>
              <a:rPr lang="en-US" altLang="zh-CN" smtClean="0"/>
              <a:t>CPU</a:t>
            </a:r>
            <a:r>
              <a:rPr lang="zh-CN" altLang="en-US" smtClean="0"/>
              <a:t>寄存器的使用情况来决定是否存放在寄存器中。</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zh-CN" altLang="en-US" smtClean="0"/>
              <a:t>子程序之间的数据传递</a:t>
            </a:r>
          </a:p>
        </p:txBody>
      </p:sp>
      <p:sp>
        <p:nvSpPr>
          <p:cNvPr id="299011" name="Rectangle 3"/>
          <p:cNvSpPr>
            <a:spLocks noGrp="1" noChangeArrowheads="1"/>
          </p:cNvSpPr>
          <p:nvPr>
            <p:ph idx="1"/>
          </p:nvPr>
        </p:nvSpPr>
        <p:spPr>
          <a:xfrm>
            <a:off x="457200" y="1628775"/>
            <a:ext cx="8229600" cy="5113338"/>
          </a:xfrm>
        </p:spPr>
        <p:txBody>
          <a:bodyPr/>
          <a:lstStyle/>
          <a:p>
            <a:pPr eaLnBrk="1" hangingPunct="1">
              <a:defRPr/>
            </a:pPr>
            <a:r>
              <a:rPr lang="zh-CN" altLang="en-US" sz="2800" smtClean="0"/>
              <a:t>一个子程序所需要的数据往往要从调用者（也是一个子程序）那里获得，计算结果也需要返回给调用者。</a:t>
            </a:r>
          </a:p>
          <a:p>
            <a:pPr eaLnBrk="1" hangingPunct="1">
              <a:defRPr/>
            </a:pPr>
            <a:r>
              <a:rPr lang="zh-CN" altLang="en-US" sz="2800" smtClean="0"/>
              <a:t>子程序之间的数据传递方式：</a:t>
            </a:r>
          </a:p>
          <a:p>
            <a:pPr lvl="1" eaLnBrk="1" hangingPunct="1">
              <a:defRPr/>
            </a:pPr>
            <a:r>
              <a:rPr lang="zh-CN" altLang="en-US" sz="2400" smtClean="0"/>
              <a:t>全局变量：所有子程序都能访问到的变量。（</a:t>
            </a:r>
            <a:r>
              <a:rPr lang="zh-CN" altLang="en-US" sz="2400" smtClean="0">
                <a:solidFill>
                  <a:schemeClr val="folHlink"/>
                </a:solidFill>
              </a:rPr>
              <a:t>不好</a:t>
            </a:r>
            <a:r>
              <a:rPr lang="en-US" altLang="zh-CN" sz="2400" smtClean="0">
                <a:solidFill>
                  <a:schemeClr val="folHlink"/>
                </a:solidFill>
              </a:rPr>
              <a:t>!</a:t>
            </a:r>
            <a:r>
              <a:rPr lang="zh-CN" altLang="en-US" sz="2400" smtClean="0"/>
              <a:t>）</a:t>
            </a:r>
          </a:p>
          <a:p>
            <a:pPr lvl="1" eaLnBrk="1" hangingPunct="1">
              <a:defRPr/>
            </a:pPr>
            <a:r>
              <a:rPr lang="zh-CN" altLang="en-US" sz="2400" smtClean="0"/>
              <a:t>参数：</a:t>
            </a:r>
          </a:p>
          <a:p>
            <a:pPr lvl="2" eaLnBrk="1" hangingPunct="1">
              <a:defRPr/>
            </a:pPr>
            <a:r>
              <a:rPr lang="zh-CN" altLang="en-US" sz="2000" smtClean="0">
                <a:solidFill>
                  <a:schemeClr val="folHlink"/>
                </a:solidFill>
              </a:rPr>
              <a:t>形式参数</a:t>
            </a:r>
            <a:r>
              <a:rPr lang="zh-CN" altLang="en-US" sz="2000" smtClean="0"/>
              <a:t>（形参）：用于接受数据</a:t>
            </a:r>
          </a:p>
          <a:p>
            <a:pPr lvl="2" eaLnBrk="1" hangingPunct="1">
              <a:defRPr/>
            </a:pPr>
            <a:r>
              <a:rPr lang="zh-CN" altLang="en-US" sz="2000" smtClean="0">
                <a:solidFill>
                  <a:schemeClr val="folHlink"/>
                </a:solidFill>
              </a:rPr>
              <a:t>实在参数</a:t>
            </a:r>
            <a:r>
              <a:rPr lang="zh-CN" altLang="en-US" sz="2000" smtClean="0"/>
              <a:t>（实参）：用于提供数据</a:t>
            </a:r>
          </a:p>
          <a:p>
            <a:pPr lvl="2" eaLnBrk="1" hangingPunct="1">
              <a:defRPr/>
            </a:pPr>
            <a:r>
              <a:rPr lang="zh-CN" altLang="en-US" sz="2000" smtClean="0">
                <a:solidFill>
                  <a:schemeClr val="folHlink"/>
                </a:solidFill>
              </a:rPr>
              <a:t>值传递</a:t>
            </a:r>
            <a:r>
              <a:rPr lang="zh-CN" altLang="en-US" sz="2000" smtClean="0"/>
              <a:t>：把实参的值复制一份给形参。</a:t>
            </a:r>
          </a:p>
          <a:p>
            <a:pPr lvl="2" eaLnBrk="1" hangingPunct="1">
              <a:defRPr/>
            </a:pPr>
            <a:r>
              <a:rPr lang="zh-CN" altLang="en-US" sz="2000" smtClean="0">
                <a:solidFill>
                  <a:schemeClr val="folHlink"/>
                </a:solidFill>
              </a:rPr>
              <a:t>地址</a:t>
            </a:r>
            <a:r>
              <a:rPr lang="zh-CN" altLang="en-US" sz="2000" smtClean="0"/>
              <a:t>或</a:t>
            </a:r>
            <a:r>
              <a:rPr lang="zh-CN" altLang="en-US" sz="2000" smtClean="0">
                <a:solidFill>
                  <a:schemeClr val="folHlink"/>
                </a:solidFill>
              </a:rPr>
              <a:t>引用</a:t>
            </a:r>
            <a:r>
              <a:rPr lang="zh-CN" altLang="en-US" sz="2000" smtClean="0"/>
              <a:t>传递：把实参的地址传给形参。</a:t>
            </a:r>
          </a:p>
          <a:p>
            <a:pPr lvl="1" eaLnBrk="1" hangingPunct="1">
              <a:defRPr/>
            </a:pPr>
            <a:r>
              <a:rPr lang="zh-CN" altLang="en-US" sz="2400" smtClean="0"/>
              <a:t>返回值机制：返回计算结果。</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idx="1"/>
          </p:nvPr>
        </p:nvSpPr>
        <p:spPr>
          <a:xfrm>
            <a:off x="457200" y="476250"/>
            <a:ext cx="8229600" cy="5654675"/>
          </a:xfrm>
        </p:spPr>
        <p:txBody>
          <a:bodyPr/>
          <a:lstStyle/>
          <a:p>
            <a:pPr eaLnBrk="1" hangingPunct="1">
              <a:lnSpc>
                <a:spcPct val="90000"/>
              </a:lnSpc>
              <a:buFont typeface="Wingdings" pitchFamily="2" charset="2"/>
              <a:buNone/>
              <a:defRPr/>
            </a:pPr>
            <a:r>
              <a:rPr lang="en-US" altLang="zh-CN" sz="2800" smtClean="0"/>
              <a:t>void f()</a:t>
            </a:r>
          </a:p>
          <a:p>
            <a:pPr eaLnBrk="1" hangingPunct="1">
              <a:lnSpc>
                <a:spcPct val="90000"/>
              </a:lnSpc>
              <a:buFont typeface="Wingdings" pitchFamily="2" charset="2"/>
              <a:buNone/>
              <a:defRPr/>
            </a:pPr>
            <a:r>
              <a:rPr lang="en-US" altLang="zh-CN" sz="2800" smtClean="0"/>
              <a:t>{ auto int x=0; //auto</a:t>
            </a:r>
            <a:r>
              <a:rPr lang="zh-CN" altLang="en-US" sz="2800" smtClean="0"/>
              <a:t>一般不写</a:t>
            </a:r>
          </a:p>
          <a:p>
            <a:pPr eaLnBrk="1" hangingPunct="1">
              <a:lnSpc>
                <a:spcPct val="90000"/>
              </a:lnSpc>
              <a:buFont typeface="Wingdings" pitchFamily="2" charset="2"/>
              <a:buNone/>
              <a:defRPr/>
            </a:pPr>
            <a:r>
              <a:rPr lang="zh-CN" altLang="en-US" sz="2800" smtClean="0"/>
              <a:t>   </a:t>
            </a:r>
            <a:r>
              <a:rPr lang="en-US" altLang="zh-CN" sz="2800" smtClean="0"/>
              <a:t>static int y=1;</a:t>
            </a:r>
          </a:p>
          <a:p>
            <a:pPr eaLnBrk="1" hangingPunct="1">
              <a:lnSpc>
                <a:spcPct val="90000"/>
              </a:lnSpc>
              <a:buFont typeface="Wingdings" pitchFamily="2" charset="2"/>
              <a:buNone/>
              <a:defRPr/>
            </a:pPr>
            <a:r>
              <a:rPr lang="en-US" altLang="zh-CN" sz="2800" smtClean="0"/>
              <a:t>   register int z=0;</a:t>
            </a:r>
          </a:p>
          <a:p>
            <a:pPr eaLnBrk="1" hangingPunct="1">
              <a:lnSpc>
                <a:spcPct val="90000"/>
              </a:lnSpc>
              <a:buFont typeface="Wingdings" pitchFamily="2" charset="2"/>
              <a:buNone/>
              <a:defRPr/>
            </a:pPr>
            <a:r>
              <a:rPr lang="en-US" altLang="zh-CN" sz="2800" smtClean="0"/>
              <a:t>   x++; y++; z++;</a:t>
            </a:r>
          </a:p>
          <a:p>
            <a:pPr eaLnBrk="1" hangingPunct="1">
              <a:lnSpc>
                <a:spcPct val="90000"/>
              </a:lnSpc>
              <a:buFont typeface="Wingdings" pitchFamily="2" charset="2"/>
              <a:buNone/>
              <a:defRPr/>
            </a:pPr>
            <a:r>
              <a:rPr lang="en-US" altLang="zh-CN" sz="2800" smtClean="0"/>
              <a:t>   cout &lt;&lt; x &lt;&lt; y &lt;&lt; z &lt;&lt; endl;</a:t>
            </a:r>
          </a:p>
          <a:p>
            <a:pPr eaLnBrk="1" hangingPunct="1">
              <a:lnSpc>
                <a:spcPct val="90000"/>
              </a:lnSpc>
              <a:buFont typeface="Wingdings" pitchFamily="2" charset="2"/>
              <a:buNone/>
              <a:defRPr/>
            </a:pPr>
            <a:r>
              <a:rPr lang="en-US" altLang="zh-CN" sz="2800" smtClean="0"/>
              <a:t>}</a:t>
            </a:r>
          </a:p>
          <a:p>
            <a:pPr eaLnBrk="1" hangingPunct="1">
              <a:lnSpc>
                <a:spcPct val="90000"/>
              </a:lnSpc>
              <a:buFont typeface="Wingdings" pitchFamily="2" charset="2"/>
              <a:buNone/>
              <a:defRPr/>
            </a:pPr>
            <a:r>
              <a:rPr lang="en-US" altLang="zh-CN" sz="2800" smtClean="0"/>
              <a:t>int main()</a:t>
            </a:r>
          </a:p>
          <a:p>
            <a:pPr eaLnBrk="1" hangingPunct="1">
              <a:lnSpc>
                <a:spcPct val="90000"/>
              </a:lnSpc>
              <a:buFont typeface="Wingdings" pitchFamily="2" charset="2"/>
              <a:buNone/>
              <a:defRPr/>
            </a:pPr>
            <a:r>
              <a:rPr lang="en-US" altLang="zh-CN" sz="2800" smtClean="0"/>
              <a:t>{ f();  //</a:t>
            </a:r>
            <a:r>
              <a:rPr lang="zh-CN" altLang="en-US" sz="2800" smtClean="0"/>
              <a:t>输出：</a:t>
            </a:r>
            <a:r>
              <a:rPr lang="en-US" altLang="zh-CN" sz="2800" smtClean="0"/>
              <a:t>1 2 1</a:t>
            </a:r>
          </a:p>
          <a:p>
            <a:pPr eaLnBrk="1" hangingPunct="1">
              <a:lnSpc>
                <a:spcPct val="90000"/>
              </a:lnSpc>
              <a:buFont typeface="Wingdings" pitchFamily="2" charset="2"/>
              <a:buNone/>
              <a:defRPr/>
            </a:pPr>
            <a:r>
              <a:rPr lang="en-US" altLang="zh-CN" sz="2800" smtClean="0"/>
              <a:t>   f(); //</a:t>
            </a:r>
            <a:r>
              <a:rPr lang="zh-CN" altLang="en-US" sz="2800" smtClean="0"/>
              <a:t>输出：</a:t>
            </a:r>
            <a:r>
              <a:rPr lang="en-US" altLang="zh-CN" sz="2800" smtClean="0"/>
              <a:t>1 3 1</a:t>
            </a:r>
          </a:p>
          <a:p>
            <a:pPr eaLnBrk="1" hangingPunct="1">
              <a:lnSpc>
                <a:spcPct val="90000"/>
              </a:lnSpc>
              <a:buFont typeface="Wingdings" pitchFamily="2" charset="2"/>
              <a:buNone/>
              <a:defRPr/>
            </a:pPr>
            <a:r>
              <a:rPr lang="en-US" altLang="zh-CN" sz="2800" smtClean="0"/>
              <a:t>   ......</a:t>
            </a:r>
          </a:p>
          <a:p>
            <a:pPr eaLnBrk="1" hangingPunct="1">
              <a:lnSpc>
                <a:spcPct val="9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zh-CN" altLang="en-US" smtClean="0"/>
              <a:t>随机数函数的一种实现</a:t>
            </a:r>
          </a:p>
        </p:txBody>
      </p:sp>
      <p:sp>
        <p:nvSpPr>
          <p:cNvPr id="364547" name="Rectangle 3"/>
          <p:cNvSpPr>
            <a:spLocks noGrp="1" noChangeArrowheads="1"/>
          </p:cNvSpPr>
          <p:nvPr>
            <p:ph idx="1"/>
          </p:nvPr>
        </p:nvSpPr>
        <p:spPr>
          <a:xfrm>
            <a:off x="457200" y="1600200"/>
            <a:ext cx="8218488" cy="3773488"/>
          </a:xfrm>
        </p:spPr>
        <p:txBody>
          <a:bodyPr/>
          <a:lstStyle/>
          <a:p>
            <a:pPr eaLnBrk="1" hangingPunct="1">
              <a:buFont typeface="Wingdings" pitchFamily="2" charset="2"/>
              <a:buNone/>
              <a:defRPr/>
            </a:pPr>
            <a:r>
              <a:rPr lang="en-US" altLang="zh-CN" sz="2800" smtClean="0"/>
              <a:t>unsigned int random()</a:t>
            </a:r>
          </a:p>
          <a:p>
            <a:pPr eaLnBrk="1" hangingPunct="1">
              <a:buFont typeface="Wingdings" pitchFamily="2" charset="2"/>
              <a:buNone/>
              <a:defRPr/>
            </a:pPr>
            <a:r>
              <a:rPr lang="en-US" altLang="zh-CN" sz="2800" smtClean="0"/>
              <a:t>{	static unsigned int seed=1;</a:t>
            </a:r>
          </a:p>
          <a:p>
            <a:pPr eaLnBrk="1" hangingPunct="1">
              <a:buFont typeface="Wingdings" pitchFamily="2" charset="2"/>
              <a:buNone/>
              <a:defRPr/>
            </a:pPr>
            <a:r>
              <a:rPr lang="en-US" altLang="zh-CN" sz="2800" smtClean="0"/>
              <a:t>	seed = (25173*seed+13849)%65536;</a:t>
            </a:r>
          </a:p>
          <a:p>
            <a:pPr eaLnBrk="1" hangingPunct="1">
              <a:buFont typeface="Wingdings" pitchFamily="2" charset="2"/>
              <a:buNone/>
              <a:defRPr/>
            </a:pPr>
            <a:r>
              <a:rPr lang="en-US" altLang="zh-CN" sz="2800" smtClean="0"/>
              <a:t>	return seed;</a:t>
            </a:r>
          </a:p>
          <a:p>
            <a:pPr eaLnBrk="1" hangingPunct="1">
              <a:buFont typeface="Wingdings" pitchFamily="2" charset="2"/>
              <a:buNone/>
              <a:defRPr/>
            </a:pPr>
            <a:r>
              <a:rPr lang="en-US" altLang="zh-CN" sz="2800" smtClean="0"/>
              <a:t>}</a:t>
            </a:r>
          </a:p>
          <a:p>
            <a:pPr eaLnBrk="1" hangingPunct="1">
              <a:defRPr/>
            </a:pPr>
            <a:r>
              <a:rPr lang="zh-CN" altLang="en-US" sz="2800" smtClean="0"/>
              <a:t>把</a:t>
            </a:r>
            <a:r>
              <a:rPr lang="en-US" altLang="zh-CN" sz="2800" smtClean="0"/>
              <a:t>seed</a:t>
            </a:r>
            <a:r>
              <a:rPr lang="zh-CN" altLang="en-US" sz="2800" smtClean="0"/>
              <a:t>定义成全局变量也能达到效果，但全局变量不好！</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defRPr/>
            </a:pPr>
            <a:r>
              <a:rPr lang="zh-CN" altLang="en-US" smtClean="0"/>
              <a:t>程序实体在内存中的安排</a:t>
            </a:r>
          </a:p>
        </p:txBody>
      </p:sp>
      <p:sp>
        <p:nvSpPr>
          <p:cNvPr id="358403" name="Rectangle 3"/>
          <p:cNvSpPr>
            <a:spLocks noGrp="1" noChangeArrowheads="1"/>
          </p:cNvSpPr>
          <p:nvPr>
            <p:ph idx="1"/>
          </p:nvPr>
        </p:nvSpPr>
        <p:spPr>
          <a:xfrm>
            <a:off x="457200" y="3933825"/>
            <a:ext cx="8229600" cy="2808288"/>
          </a:xfrm>
        </p:spPr>
        <p:txBody>
          <a:bodyPr/>
          <a:lstStyle/>
          <a:p>
            <a:pPr eaLnBrk="1" hangingPunct="1">
              <a:lnSpc>
                <a:spcPct val="90000"/>
              </a:lnSpc>
              <a:defRPr/>
            </a:pPr>
            <a:r>
              <a:rPr lang="zh-CN" altLang="en-US" sz="2400" smtClean="0">
                <a:solidFill>
                  <a:schemeClr val="folHlink"/>
                </a:solidFill>
              </a:rPr>
              <a:t>静态数据区</a:t>
            </a:r>
            <a:r>
              <a:rPr lang="zh-CN" altLang="en-US" sz="2400" smtClean="0"/>
              <a:t>用于全局变量、</a:t>
            </a:r>
            <a:r>
              <a:rPr lang="en-US" altLang="zh-CN" sz="2400" smtClean="0"/>
              <a:t>static</a:t>
            </a:r>
            <a:r>
              <a:rPr lang="zh-CN" altLang="en-US" sz="2400" smtClean="0"/>
              <a:t>存储类的局部变量以及常量的内存分配 。</a:t>
            </a:r>
          </a:p>
          <a:p>
            <a:pPr eaLnBrk="1" hangingPunct="1">
              <a:lnSpc>
                <a:spcPct val="90000"/>
              </a:lnSpc>
              <a:defRPr/>
            </a:pPr>
            <a:r>
              <a:rPr lang="zh-CN" altLang="en-US" sz="2400" smtClean="0">
                <a:solidFill>
                  <a:schemeClr val="folHlink"/>
                </a:solidFill>
              </a:rPr>
              <a:t>代码区</a:t>
            </a:r>
            <a:r>
              <a:rPr lang="zh-CN" altLang="en-US" sz="2400" smtClean="0"/>
              <a:t>用于存放程序的指令，对</a:t>
            </a:r>
            <a:r>
              <a:rPr lang="en-US" altLang="zh-CN" sz="2400" smtClean="0"/>
              <a:t>C++</a:t>
            </a:r>
            <a:r>
              <a:rPr lang="zh-CN" altLang="en-US" sz="2400" smtClean="0"/>
              <a:t>程序而言，代码区存放的是所有函数代码；</a:t>
            </a:r>
          </a:p>
          <a:p>
            <a:pPr eaLnBrk="1" hangingPunct="1">
              <a:lnSpc>
                <a:spcPct val="90000"/>
              </a:lnSpc>
              <a:defRPr/>
            </a:pPr>
            <a:r>
              <a:rPr lang="zh-CN" altLang="en-US" sz="2400" smtClean="0">
                <a:solidFill>
                  <a:schemeClr val="folHlink"/>
                </a:solidFill>
              </a:rPr>
              <a:t>栈区</a:t>
            </a:r>
            <a:r>
              <a:rPr lang="zh-CN" altLang="en-US" sz="2400" smtClean="0"/>
              <a:t>用于</a:t>
            </a:r>
            <a:r>
              <a:rPr lang="en-US" altLang="zh-CN" sz="2400" smtClean="0"/>
              <a:t>auto</a:t>
            </a:r>
            <a:r>
              <a:rPr lang="zh-CN" altLang="en-US" sz="2400" smtClean="0"/>
              <a:t>存储类的局部变量、函数的形式参数以及函数调用时有关信息（如：函数返回地址等）的内存分配；</a:t>
            </a:r>
          </a:p>
          <a:p>
            <a:pPr eaLnBrk="1" hangingPunct="1">
              <a:lnSpc>
                <a:spcPct val="90000"/>
              </a:lnSpc>
              <a:defRPr/>
            </a:pPr>
            <a:r>
              <a:rPr lang="zh-CN" altLang="en-US" sz="2400" smtClean="0">
                <a:solidFill>
                  <a:schemeClr val="folHlink"/>
                </a:solidFill>
              </a:rPr>
              <a:t>堆区</a:t>
            </a:r>
            <a:r>
              <a:rPr lang="zh-CN" altLang="en-US" sz="2400" smtClean="0"/>
              <a:t>用于动态变量的内存分配。 </a:t>
            </a:r>
          </a:p>
        </p:txBody>
      </p:sp>
      <p:grpSp>
        <p:nvGrpSpPr>
          <p:cNvPr id="55300" name="Group 4"/>
          <p:cNvGrpSpPr>
            <a:grpSpLocks/>
          </p:cNvGrpSpPr>
          <p:nvPr/>
        </p:nvGrpSpPr>
        <p:grpSpPr bwMode="auto">
          <a:xfrm>
            <a:off x="3238500" y="1773238"/>
            <a:ext cx="1981200" cy="1836737"/>
            <a:chOff x="2040" y="1207"/>
            <a:chExt cx="1248" cy="1157"/>
          </a:xfrm>
        </p:grpSpPr>
        <p:grpSp>
          <p:nvGrpSpPr>
            <p:cNvPr id="55301" name="Group 5"/>
            <p:cNvGrpSpPr>
              <a:grpSpLocks/>
            </p:cNvGrpSpPr>
            <p:nvPr/>
          </p:nvGrpSpPr>
          <p:grpSpPr bwMode="auto">
            <a:xfrm>
              <a:off x="2040" y="1207"/>
              <a:ext cx="1248" cy="1157"/>
              <a:chOff x="2754" y="9758"/>
              <a:chExt cx="1620" cy="1248"/>
            </a:xfrm>
          </p:grpSpPr>
          <p:sp>
            <p:nvSpPr>
              <p:cNvPr id="55305" name="Rectangle 6"/>
              <p:cNvSpPr>
                <a:spLocks noChangeArrowheads="1"/>
              </p:cNvSpPr>
              <p:nvPr/>
            </p:nvSpPr>
            <p:spPr bwMode="auto">
              <a:xfrm>
                <a:off x="2754" y="9758"/>
                <a:ext cx="16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0"/>
                  </a:spcBef>
                  <a:buClrTx/>
                </a:pPr>
                <a:r>
                  <a:rPr lang="en-US" altLang="zh-CN" sz="2000">
                    <a:solidFill>
                      <a:schemeClr val="tx1"/>
                    </a:solidFill>
                  </a:rPr>
                  <a:t>   </a:t>
                </a:r>
                <a:r>
                  <a:rPr lang="zh-CN" altLang="en-US" sz="2000">
                    <a:solidFill>
                      <a:schemeClr val="tx1"/>
                    </a:solidFill>
                  </a:rPr>
                  <a:t>静态数据区</a:t>
                </a:r>
              </a:p>
            </p:txBody>
          </p:sp>
          <p:sp>
            <p:nvSpPr>
              <p:cNvPr id="358407" name="Line 7"/>
              <p:cNvSpPr>
                <a:spLocks noChangeShapeType="1"/>
              </p:cNvSpPr>
              <p:nvPr/>
            </p:nvSpPr>
            <p:spPr bwMode="auto">
              <a:xfrm>
                <a:off x="2754" y="10383"/>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8" name="Line 8"/>
              <p:cNvSpPr>
                <a:spLocks noChangeShapeType="1"/>
              </p:cNvSpPr>
              <p:nvPr/>
            </p:nvSpPr>
            <p:spPr bwMode="auto">
              <a:xfrm>
                <a:off x="2754" y="10070"/>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9" name="Line 9"/>
              <p:cNvSpPr>
                <a:spLocks noChangeShapeType="1"/>
              </p:cNvSpPr>
              <p:nvPr/>
            </p:nvSpPr>
            <p:spPr bwMode="auto">
              <a:xfrm>
                <a:off x="2754" y="10694"/>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55302" name="Text Box 10"/>
            <p:cNvSpPr txBox="1">
              <a:spLocks noChangeArrowheads="1"/>
            </p:cNvSpPr>
            <p:nvPr/>
          </p:nvSpPr>
          <p:spPr bwMode="auto">
            <a:xfrm>
              <a:off x="2329" y="151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zh-CN" altLang="en-US" sz="2000">
                  <a:solidFill>
                    <a:schemeClr val="tx1"/>
                  </a:solidFill>
                </a:rPr>
                <a:t>代码区</a:t>
              </a:r>
            </a:p>
          </p:txBody>
        </p:sp>
        <p:sp>
          <p:nvSpPr>
            <p:cNvPr id="55303" name="Text Box 11"/>
            <p:cNvSpPr txBox="1">
              <a:spLocks noChangeArrowheads="1"/>
            </p:cNvSpPr>
            <p:nvPr/>
          </p:nvSpPr>
          <p:spPr bwMode="auto">
            <a:xfrm>
              <a:off x="2399" y="183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zh-CN" altLang="en-US" sz="2000">
                  <a:solidFill>
                    <a:schemeClr val="tx1"/>
                  </a:solidFill>
                </a:rPr>
                <a:t>栈区</a:t>
              </a:r>
            </a:p>
          </p:txBody>
        </p:sp>
        <p:sp>
          <p:nvSpPr>
            <p:cNvPr id="55304" name="Text Box 12"/>
            <p:cNvSpPr txBox="1">
              <a:spLocks noChangeArrowheads="1"/>
            </p:cNvSpPr>
            <p:nvPr/>
          </p:nvSpPr>
          <p:spPr bwMode="auto">
            <a:xfrm>
              <a:off x="2399"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zh-CN" altLang="en-US" sz="2000">
                  <a:solidFill>
                    <a:schemeClr val="tx1"/>
                  </a:solidFill>
                </a:rPr>
                <a:t>堆区</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altLang="zh-CN" smtClean="0"/>
              <a:t>static</a:t>
            </a:r>
            <a:r>
              <a:rPr lang="zh-CN" altLang="en-US" smtClean="0">
                <a:latin typeface="宋体" charset="-122"/>
              </a:rPr>
              <a:t>的两个不同含义</a:t>
            </a:r>
          </a:p>
        </p:txBody>
      </p:sp>
      <p:sp>
        <p:nvSpPr>
          <p:cNvPr id="359427" name="Rectangle 3"/>
          <p:cNvSpPr>
            <a:spLocks noGrp="1" noChangeArrowheads="1"/>
          </p:cNvSpPr>
          <p:nvPr>
            <p:ph idx="1"/>
          </p:nvPr>
        </p:nvSpPr>
        <p:spPr>
          <a:xfrm>
            <a:off x="457200" y="1600200"/>
            <a:ext cx="8229600" cy="5068888"/>
          </a:xfrm>
        </p:spPr>
        <p:txBody>
          <a:bodyPr>
            <a:normAutofit fontScale="85000" lnSpcReduction="20000"/>
          </a:bodyPr>
          <a:lstStyle/>
          <a:p>
            <a:pPr eaLnBrk="1" hangingPunct="1">
              <a:defRPr/>
            </a:pPr>
            <a:r>
              <a:rPr lang="en-US" altLang="zh-CN" dirty="0" smtClean="0"/>
              <a:t>C++</a:t>
            </a:r>
            <a:r>
              <a:rPr lang="zh-CN" altLang="en-US" dirty="0" smtClean="0">
                <a:latin typeface="宋体" charset="-122"/>
              </a:rPr>
              <a:t>中的关键词</a:t>
            </a:r>
            <a:r>
              <a:rPr lang="en-US" altLang="zh-CN" dirty="0" smtClean="0"/>
              <a:t>static</a:t>
            </a:r>
            <a:r>
              <a:rPr lang="zh-CN" altLang="en-US" dirty="0" smtClean="0">
                <a:latin typeface="宋体" charset="-122"/>
              </a:rPr>
              <a:t>有两个不同的含义。</a:t>
            </a:r>
          </a:p>
          <a:p>
            <a:pPr lvl="1" eaLnBrk="1" hangingPunct="1">
              <a:defRPr/>
            </a:pPr>
            <a:r>
              <a:rPr lang="zh-CN" altLang="en-US" dirty="0" smtClean="0">
                <a:latin typeface="宋体" charset="-122"/>
              </a:rPr>
              <a:t>在局部变量的定义中，</a:t>
            </a:r>
            <a:r>
              <a:rPr lang="en-US" altLang="zh-CN" dirty="0" smtClean="0"/>
              <a:t>static</a:t>
            </a:r>
            <a:r>
              <a:rPr lang="zh-CN" altLang="en-US" dirty="0" smtClean="0">
                <a:latin typeface="宋体" charset="-122"/>
              </a:rPr>
              <a:t>修饰符用于指定局部变量采用静态存储分配；</a:t>
            </a:r>
          </a:p>
          <a:p>
            <a:pPr lvl="1" eaLnBrk="1" hangingPunct="1">
              <a:defRPr/>
            </a:pPr>
            <a:r>
              <a:rPr lang="zh-CN" altLang="en-US" dirty="0" smtClean="0">
                <a:latin typeface="宋体" charset="-122"/>
              </a:rPr>
              <a:t>而在全局标识符的定义中，</a:t>
            </a:r>
            <a:r>
              <a:rPr lang="en-US" altLang="zh-CN" dirty="0" smtClean="0"/>
              <a:t>static</a:t>
            </a:r>
            <a:r>
              <a:rPr lang="zh-CN" altLang="en-US" dirty="0" smtClean="0">
                <a:latin typeface="宋体" charset="-122"/>
              </a:rPr>
              <a:t>修饰符用于把全局标识符的作用域改变为文件作用域。</a:t>
            </a:r>
            <a:r>
              <a:rPr lang="zh-CN" altLang="en-US" dirty="0" smtClean="0"/>
              <a:t> </a:t>
            </a:r>
          </a:p>
          <a:p>
            <a:pPr eaLnBrk="1" hangingPunct="1">
              <a:defRPr/>
            </a:pPr>
            <a:r>
              <a:rPr lang="zh-CN" altLang="en-US" dirty="0"/>
              <a:t>如果文件作用域的标识符用无名的名空间来定义，那么就能使得</a:t>
            </a:r>
            <a:r>
              <a:rPr lang="en-US" altLang="zh-CN" dirty="0"/>
              <a:t>static</a:t>
            </a:r>
            <a:r>
              <a:rPr lang="zh-CN" altLang="en-US" dirty="0"/>
              <a:t>只有一个含义</a:t>
            </a:r>
            <a:r>
              <a:rPr lang="zh-CN" altLang="en-US" dirty="0" smtClean="0"/>
              <a:t>了</a:t>
            </a:r>
            <a:r>
              <a:rPr lang="en-US" altLang="zh-CN" dirty="0" smtClean="0"/>
              <a:t>:</a:t>
            </a:r>
          </a:p>
          <a:p>
            <a:pPr marL="457200" lvl="1" indent="0" eaLnBrk="1" hangingPunct="1">
              <a:buFontTx/>
              <a:buNone/>
              <a:defRPr/>
            </a:pPr>
            <a:r>
              <a:rPr lang="en-US" altLang="zh-CN" dirty="0" smtClean="0"/>
              <a:t>static </a:t>
            </a:r>
            <a:r>
              <a:rPr lang="en-US" altLang="zh-CN" dirty="0" err="1" smtClean="0"/>
              <a:t>int</a:t>
            </a:r>
            <a:r>
              <a:rPr lang="en-US" altLang="zh-CN" dirty="0" smtClean="0"/>
              <a:t> </a:t>
            </a:r>
            <a:r>
              <a:rPr lang="en-US" altLang="zh-CN" dirty="0" err="1" smtClean="0"/>
              <a:t>x,y</a:t>
            </a:r>
            <a:r>
              <a:rPr lang="en-US" altLang="zh-CN" dirty="0" smtClean="0"/>
              <a:t>;</a:t>
            </a:r>
          </a:p>
          <a:p>
            <a:pPr lvl="1" eaLnBrk="1" hangingPunct="1">
              <a:defRPr/>
            </a:pPr>
            <a:r>
              <a:rPr lang="zh-CN" altLang="en-US" dirty="0" smtClean="0"/>
              <a:t>可用下面的无名的名空间代替：</a:t>
            </a:r>
            <a:endParaRPr lang="en-US" altLang="zh-CN" dirty="0" smtClean="0"/>
          </a:p>
          <a:p>
            <a:pPr marL="457200" lvl="1" indent="0">
              <a:buFontTx/>
              <a:buNone/>
              <a:defRPr/>
            </a:pPr>
            <a:r>
              <a:rPr lang="en-US" altLang="zh-CN" dirty="0">
                <a:effectLst/>
              </a:rPr>
              <a:t>namespace</a:t>
            </a:r>
            <a:endParaRPr lang="zh-CN" altLang="zh-CN" dirty="0">
              <a:effectLst/>
            </a:endParaRPr>
          </a:p>
          <a:p>
            <a:pPr marL="457200" lvl="1" indent="0">
              <a:buFontTx/>
              <a:buNone/>
              <a:defRPr/>
            </a:pPr>
            <a:r>
              <a:rPr lang="en-US" altLang="zh-CN" dirty="0">
                <a:effectLst/>
              </a:rPr>
              <a:t>{	</a:t>
            </a:r>
            <a:r>
              <a:rPr lang="en-US" altLang="zh-CN" dirty="0" err="1">
                <a:effectLst/>
              </a:rPr>
              <a:t>int</a:t>
            </a:r>
            <a:r>
              <a:rPr lang="en-US" altLang="zh-CN" dirty="0">
                <a:effectLst/>
              </a:rPr>
              <a:t> </a:t>
            </a:r>
            <a:r>
              <a:rPr lang="en-US" altLang="zh-CN" dirty="0" err="1">
                <a:effectLst/>
              </a:rPr>
              <a:t>x,y</a:t>
            </a:r>
            <a:r>
              <a:rPr lang="en-US" altLang="zh-CN" dirty="0" smtClean="0">
                <a:effectLst/>
              </a:rPr>
              <a:t>;</a:t>
            </a:r>
          </a:p>
          <a:p>
            <a:pPr marL="457200" lvl="1" indent="0">
              <a:buFontTx/>
              <a:buNone/>
              <a:defRPr/>
            </a:pPr>
            <a:r>
              <a:rPr lang="en-US" altLang="zh-CN" dirty="0">
                <a:effectLst/>
              </a:rPr>
              <a:t>	</a:t>
            </a:r>
            <a:r>
              <a:rPr lang="en-US" altLang="zh-CN" dirty="0" smtClean="0">
                <a:effectLst/>
              </a:rPr>
              <a:t>......</a:t>
            </a:r>
            <a:endParaRPr lang="zh-CN" altLang="zh-CN" dirty="0">
              <a:effectLst/>
            </a:endParaRPr>
          </a:p>
          <a:p>
            <a:pPr marL="457200" lvl="1" indent="0">
              <a:buFontTx/>
              <a:buNone/>
              <a:defRPr/>
            </a:pPr>
            <a:r>
              <a:rPr lang="en-US" altLang="zh-CN" dirty="0" smtClean="0">
                <a:effectLst/>
              </a:rPr>
              <a:t>}</a:t>
            </a:r>
            <a:endParaRPr lang="en-US" altLang="zh-C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84213" y="188913"/>
            <a:ext cx="7773987" cy="725487"/>
          </a:xfrm>
        </p:spPr>
        <p:txBody>
          <a:bodyPr/>
          <a:lstStyle/>
          <a:p>
            <a:pPr eaLnBrk="1" hangingPunct="1">
              <a:defRPr/>
            </a:pPr>
            <a:r>
              <a:rPr lang="zh-CN" altLang="en-US" smtClean="0"/>
              <a:t>递归函数</a:t>
            </a:r>
          </a:p>
        </p:txBody>
      </p:sp>
      <p:sp>
        <p:nvSpPr>
          <p:cNvPr id="329731" name="Rectangle 3"/>
          <p:cNvSpPr>
            <a:spLocks noGrp="1" noChangeArrowheads="1"/>
          </p:cNvSpPr>
          <p:nvPr>
            <p:ph idx="1"/>
          </p:nvPr>
        </p:nvSpPr>
        <p:spPr>
          <a:xfrm>
            <a:off x="395288" y="1341438"/>
            <a:ext cx="8062912" cy="5256212"/>
          </a:xfrm>
        </p:spPr>
        <p:txBody>
          <a:bodyPr/>
          <a:lstStyle/>
          <a:p>
            <a:pPr eaLnBrk="1" hangingPunct="1">
              <a:lnSpc>
                <a:spcPct val="80000"/>
              </a:lnSpc>
              <a:defRPr/>
            </a:pPr>
            <a:r>
              <a:rPr lang="zh-CN" altLang="en-US" sz="2800" smtClean="0"/>
              <a:t>函数的调用是可以嵌套的。 </a:t>
            </a:r>
          </a:p>
          <a:p>
            <a:pPr lvl="1" eaLnBrk="1" hangingPunct="1">
              <a:lnSpc>
                <a:spcPct val="80000"/>
              </a:lnSpc>
              <a:buFontTx/>
              <a:buNone/>
              <a:defRPr/>
            </a:pPr>
            <a:r>
              <a:rPr lang="en-US" altLang="zh-CN" sz="2400" smtClean="0"/>
              <a:t>void h()</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void g()</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h();</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void f()</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g();</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p:txBody>
      </p:sp>
      <p:pic>
        <p:nvPicPr>
          <p:cNvPr id="57348" name="Picture 5" descr="qiant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075" y="2690813"/>
            <a:ext cx="388937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idx="1"/>
          </p:nvPr>
        </p:nvSpPr>
        <p:spPr>
          <a:xfrm>
            <a:off x="323850" y="1557338"/>
            <a:ext cx="3240088" cy="5327650"/>
          </a:xfrm>
        </p:spPr>
        <p:txBody>
          <a:bodyPr/>
          <a:lstStyle/>
          <a:p>
            <a:pPr eaLnBrk="1" hangingPunct="1">
              <a:defRPr/>
            </a:pPr>
            <a:r>
              <a:rPr lang="zh-CN" altLang="en-US" smtClean="0"/>
              <a:t>直接递归</a:t>
            </a:r>
          </a:p>
          <a:p>
            <a:pPr eaLnBrk="1" hangingPunct="1">
              <a:buFont typeface="Wingdings" pitchFamily="2" charset="2"/>
              <a:buNone/>
              <a:defRPr/>
            </a:pPr>
            <a:r>
              <a:rPr lang="en-US" altLang="zh-CN" sz="2400" smtClean="0"/>
              <a:t>void f()</a:t>
            </a:r>
          </a:p>
          <a:p>
            <a:pPr eaLnBrk="1" hangingPunct="1">
              <a:buFont typeface="Wingdings" pitchFamily="2" charset="2"/>
              <a:buNone/>
              <a:defRPr/>
            </a:pPr>
            <a:r>
              <a:rPr lang="en-US" altLang="zh-CN" sz="2400" smtClean="0"/>
              <a:t>{ .......</a:t>
            </a:r>
          </a:p>
          <a:p>
            <a:pPr eaLnBrk="1" hangingPunct="1">
              <a:buFont typeface="Wingdings" pitchFamily="2" charset="2"/>
              <a:buNone/>
              <a:defRPr/>
            </a:pPr>
            <a:r>
              <a:rPr lang="en-US" altLang="zh-CN" sz="2400" smtClean="0"/>
              <a:t>   ... f() ...</a:t>
            </a:r>
          </a:p>
          <a:p>
            <a:pPr eaLnBrk="1" hangingPunct="1">
              <a:buFont typeface="Wingdings" pitchFamily="2" charset="2"/>
              <a:buNone/>
              <a:defRPr/>
            </a:pPr>
            <a:r>
              <a:rPr lang="en-US" altLang="zh-CN" sz="2400" smtClean="0"/>
              <a:t>   .......</a:t>
            </a:r>
          </a:p>
          <a:p>
            <a:pPr eaLnBrk="1" hangingPunct="1">
              <a:buFont typeface="Wingdings" pitchFamily="2" charset="2"/>
              <a:buNone/>
              <a:defRPr/>
            </a:pPr>
            <a:r>
              <a:rPr lang="en-US" altLang="zh-CN" sz="2400" smtClean="0"/>
              <a:t>}</a:t>
            </a:r>
          </a:p>
        </p:txBody>
      </p:sp>
      <p:sp>
        <p:nvSpPr>
          <p:cNvPr id="330755" name="Rectangle 3"/>
          <p:cNvSpPr>
            <a:spLocks noChangeArrowheads="1"/>
          </p:cNvSpPr>
          <p:nvPr/>
        </p:nvSpPr>
        <p:spPr bwMode="auto">
          <a:xfrm>
            <a:off x="4643438" y="1484313"/>
            <a:ext cx="4249737"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Char char="n"/>
              <a:defRPr/>
            </a:pPr>
            <a:r>
              <a:rPr lang="zh-CN" altLang="en-US" sz="3200" b="0">
                <a:solidFill>
                  <a:schemeClr val="tx1"/>
                </a:solidFill>
                <a:effectLst>
                  <a:outerShdw blurRad="38100" dist="38100" dir="2700000" algn="tl">
                    <a:srgbClr val="000000"/>
                  </a:outerShdw>
                </a:effectLst>
              </a:rPr>
              <a:t>间接递归</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extern void g();</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void f()</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 g()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void g()</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 f()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a:t>
            </a:r>
          </a:p>
        </p:txBody>
      </p:sp>
      <p:sp>
        <p:nvSpPr>
          <p:cNvPr id="330756" name="Text Box 4"/>
          <p:cNvSpPr txBox="1">
            <a:spLocks noChangeArrowheads="1"/>
          </p:cNvSpPr>
          <p:nvPr/>
        </p:nvSpPr>
        <p:spPr bwMode="auto">
          <a:xfrm>
            <a:off x="323850" y="192088"/>
            <a:ext cx="85169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spcBef>
                <a:spcPct val="0"/>
              </a:spcBef>
              <a:defRPr kumimoji="1" sz="2400">
                <a:solidFill>
                  <a:schemeClr val="tx1"/>
                </a:solidFill>
                <a:latin typeface="Times New Roman" pitchFamily="18" charset="0"/>
                <a:ea typeface="宋体" charset="-122"/>
              </a:defRPr>
            </a:lvl1pPr>
            <a:lvl2pPr marL="622300">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90000"/>
              </a:lnSpc>
              <a:spcBef>
                <a:spcPct val="20000"/>
              </a:spcBef>
              <a:buClr>
                <a:schemeClr val="hlink"/>
              </a:buClr>
              <a:buSzPct val="60000"/>
              <a:buFont typeface="Wingdings" pitchFamily="2" charset="2"/>
              <a:buChar char="n"/>
              <a:defRPr/>
            </a:pPr>
            <a:r>
              <a:rPr lang="zh-CN" altLang="en-US" sz="3200" b="0" smtClean="0">
                <a:effectLst>
                  <a:outerShdw blurRad="38100" dist="38100" dir="2700000" algn="tl">
                    <a:srgbClr val="000000"/>
                  </a:outerShdw>
                </a:effectLst>
                <a:latin typeface="Verdana" pitchFamily="34" charset="0"/>
              </a:rPr>
              <a:t>如果一个函数在其函数体中直接或间接地调用了自己，则该函数称为</a:t>
            </a:r>
            <a:r>
              <a:rPr lang="zh-CN" altLang="en-US" sz="3200" b="0" smtClean="0">
                <a:solidFill>
                  <a:schemeClr val="folHlink"/>
                </a:solidFill>
                <a:effectLst>
                  <a:outerShdw blurRad="38100" dist="38100" dir="2700000" algn="tl">
                    <a:srgbClr val="000000"/>
                  </a:outerShdw>
                </a:effectLst>
                <a:latin typeface="Verdana" pitchFamily="34" charset="0"/>
              </a:rPr>
              <a:t>递归函数</a:t>
            </a:r>
            <a:r>
              <a:rPr lang="zh-CN" altLang="en-US" sz="3200" b="0" smtClean="0">
                <a:effectLst>
                  <a:outerShdw blurRad="38100" dist="38100" dir="2700000" algn="tl">
                    <a:srgbClr val="000000"/>
                  </a:outerShdw>
                </a:effectLst>
                <a:latin typeface="Verdana" pitchFamily="34" charset="0"/>
              </a:rPr>
              <a:t>。</a:t>
            </a:r>
            <a:endParaRPr kumimoji="0" lang="zh-CN" altLang="en-US" sz="3200"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609600" y="76200"/>
            <a:ext cx="7772400" cy="1143000"/>
          </a:xfrm>
        </p:spPr>
        <p:txBody>
          <a:bodyPr/>
          <a:lstStyle/>
          <a:p>
            <a:pPr eaLnBrk="1" hangingPunct="1">
              <a:defRPr/>
            </a:pPr>
            <a:r>
              <a:rPr lang="zh-CN" altLang="en-US" smtClean="0"/>
              <a:t>递归函数的作用 </a:t>
            </a:r>
          </a:p>
        </p:txBody>
      </p:sp>
      <p:sp>
        <p:nvSpPr>
          <p:cNvPr id="331779" name="Rectangle 3"/>
          <p:cNvSpPr>
            <a:spLocks noGrp="1" noChangeArrowheads="1"/>
          </p:cNvSpPr>
          <p:nvPr>
            <p:ph idx="1"/>
          </p:nvPr>
        </p:nvSpPr>
        <p:spPr>
          <a:xfrm>
            <a:off x="179388" y="1295400"/>
            <a:ext cx="8713787" cy="5562600"/>
          </a:xfrm>
        </p:spPr>
        <p:txBody>
          <a:bodyPr/>
          <a:lstStyle/>
          <a:p>
            <a:pPr eaLnBrk="1" hangingPunct="1">
              <a:defRPr/>
            </a:pPr>
            <a:r>
              <a:rPr lang="zh-CN" altLang="en-US" dirty="0" smtClean="0"/>
              <a:t>在程序设计中经常需要实现重复性的操作。循环为实现重复操作提供了一种途径。</a:t>
            </a:r>
          </a:p>
          <a:p>
            <a:pPr eaLnBrk="1" hangingPunct="1">
              <a:defRPr/>
            </a:pPr>
            <a:r>
              <a:rPr lang="zh-CN" altLang="en-US" dirty="0" smtClean="0"/>
              <a:t>实现重复操作的另一个途径是采用递归函数。例如，用递归函数求第</a:t>
            </a:r>
            <a:r>
              <a:rPr lang="en-US" altLang="zh-CN" dirty="0" smtClean="0"/>
              <a:t>n</a:t>
            </a:r>
            <a:r>
              <a:rPr lang="zh-CN" altLang="en-US" dirty="0" smtClean="0"/>
              <a:t>个</a:t>
            </a:r>
            <a:r>
              <a:rPr lang="en-US" altLang="zh-CN" dirty="0" err="1" smtClean="0"/>
              <a:t>fibonacci</a:t>
            </a:r>
            <a:r>
              <a:rPr lang="en-US" altLang="zh-CN" dirty="0" smtClean="0"/>
              <a:t> </a:t>
            </a:r>
            <a:r>
              <a:rPr lang="zh-CN" altLang="en-US" dirty="0" smtClean="0"/>
              <a:t>数：</a:t>
            </a:r>
          </a:p>
          <a:p>
            <a:pPr lvl="1" eaLnBrk="1" hangingPunct="1">
              <a:buFontTx/>
              <a:buNone/>
              <a:defRPr/>
            </a:pPr>
            <a:r>
              <a:rPr lang="en-US" altLang="zh-CN" dirty="0" err="1" smtClean="0"/>
              <a:t>int</a:t>
            </a:r>
            <a:r>
              <a:rPr lang="en-US" altLang="zh-CN" dirty="0" smtClean="0"/>
              <a:t> fib(</a:t>
            </a:r>
            <a:r>
              <a:rPr lang="en-US" altLang="zh-CN" dirty="0" err="1" smtClean="0"/>
              <a:t>int</a:t>
            </a:r>
            <a:r>
              <a:rPr lang="en-US" altLang="zh-CN" dirty="0" smtClean="0"/>
              <a:t> n)</a:t>
            </a:r>
          </a:p>
          <a:p>
            <a:pPr lvl="1" eaLnBrk="1" hangingPunct="1">
              <a:buFontTx/>
              <a:buNone/>
              <a:defRPr/>
            </a:pPr>
            <a:r>
              <a:rPr lang="en-US" altLang="zh-CN" dirty="0" smtClean="0"/>
              <a:t>{	if (n == 1 || n == 2) </a:t>
            </a:r>
          </a:p>
          <a:p>
            <a:pPr lvl="1" eaLnBrk="1" hangingPunct="1">
              <a:buFontTx/>
              <a:buNone/>
              <a:defRPr/>
            </a:pPr>
            <a:r>
              <a:rPr lang="en-US" altLang="zh-CN" dirty="0" smtClean="0"/>
              <a:t>		 return 1;</a:t>
            </a:r>
          </a:p>
          <a:p>
            <a:pPr lvl="1" eaLnBrk="1" hangingPunct="1">
              <a:buFontTx/>
              <a:buNone/>
              <a:defRPr/>
            </a:pPr>
            <a:r>
              <a:rPr lang="en-US" altLang="zh-CN" dirty="0" smtClean="0"/>
              <a:t>	else </a:t>
            </a:r>
          </a:p>
          <a:p>
            <a:pPr lvl="1" eaLnBrk="1" hangingPunct="1">
              <a:buFontTx/>
              <a:buNone/>
              <a:defRPr/>
            </a:pPr>
            <a:r>
              <a:rPr lang="en-US" altLang="zh-CN" dirty="0" smtClean="0"/>
              <a:t>		 return fib(n-2)+fib(n-1);</a:t>
            </a:r>
          </a:p>
          <a:p>
            <a:pPr lvl="1" eaLnBrk="1" hangingPunct="1">
              <a:buFontTx/>
              <a:buNone/>
              <a:defRPr/>
            </a:pPr>
            <a:r>
              <a:rPr lang="en-US" altLang="zh-CN" dirty="0"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800" y="228600"/>
            <a:ext cx="7772400" cy="752475"/>
          </a:xfrm>
        </p:spPr>
        <p:txBody>
          <a:bodyPr/>
          <a:lstStyle/>
          <a:p>
            <a:pPr eaLnBrk="1" hangingPunct="1">
              <a:defRPr/>
            </a:pPr>
            <a:r>
              <a:rPr lang="zh-CN" altLang="en-US" sz="4000" smtClean="0"/>
              <a:t>递归函数的执行过程</a:t>
            </a:r>
            <a:endParaRPr lang="zh-CN" altLang="en-US" sz="4000" smtClean="0">
              <a:latin typeface="宋体" charset="-122"/>
              <a:cs typeface="Times New Roman" pitchFamily="18" charset="0"/>
            </a:endParaRPr>
          </a:p>
        </p:txBody>
      </p:sp>
      <p:sp>
        <p:nvSpPr>
          <p:cNvPr id="7" name="Rectangle 3"/>
          <p:cNvSpPr txBox="1">
            <a:spLocks noChangeArrowheads="1"/>
          </p:cNvSpPr>
          <p:nvPr/>
        </p:nvSpPr>
        <p:spPr bwMode="auto">
          <a:xfrm>
            <a:off x="179388" y="1295400"/>
            <a:ext cx="8713787"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b="0" dirty="0" smtClean="0"/>
              <a:t>可以把一个递归函数看成多个同名的函数，然后按函数的嵌套调用来理解递归调用过程。</a:t>
            </a:r>
          </a:p>
          <a:p>
            <a:pPr eaLnBrk="1" hangingPunct="1">
              <a:defRPr/>
            </a:pPr>
            <a:r>
              <a:rPr lang="zh-CN" altLang="en-US" b="0" dirty="0" smtClean="0"/>
              <a:t>注意下面参数</a:t>
            </a:r>
            <a:r>
              <a:rPr lang="zh-CN" altLang="en-US" b="0" dirty="0"/>
              <a:t>问题</a:t>
            </a:r>
            <a:r>
              <a:rPr lang="zh-CN" altLang="en-US" b="0" dirty="0" smtClean="0"/>
              <a:t>：同名的不同变量！</a:t>
            </a:r>
            <a:endParaRPr lang="en-US" altLang="zh-CN" b="0" dirty="0" smtClean="0"/>
          </a:p>
          <a:p>
            <a:pPr marL="457200" lvl="1" indent="0" eaLnBrk="1" hangingPunct="1">
              <a:buFontTx/>
              <a:buNone/>
              <a:defRPr/>
            </a:pPr>
            <a:r>
              <a:rPr lang="en-US" altLang="zh-CN" b="0" dirty="0" smtClean="0"/>
              <a:t>void g(</a:t>
            </a:r>
            <a:r>
              <a:rPr lang="en-US" altLang="zh-CN" b="0" dirty="0" err="1" smtClean="0"/>
              <a:t>int</a:t>
            </a:r>
            <a:r>
              <a:rPr lang="en-US" altLang="zh-CN" b="0" dirty="0" smtClean="0"/>
              <a:t> n)</a:t>
            </a:r>
          </a:p>
          <a:p>
            <a:pPr marL="457200" lvl="1" indent="0" eaLnBrk="1" hangingPunct="1">
              <a:buFontTx/>
              <a:buNone/>
              <a:defRPr/>
            </a:pPr>
            <a:r>
              <a:rPr lang="en-US" altLang="zh-CN" b="0" dirty="0" smtClean="0"/>
              <a:t>{ </a:t>
            </a:r>
            <a:r>
              <a:rPr lang="en-US" altLang="zh-CN" b="0" dirty="0" err="1" smtClean="0"/>
              <a:t>cout</a:t>
            </a:r>
            <a:r>
              <a:rPr lang="en-US" altLang="zh-CN" b="0" dirty="0" smtClean="0"/>
              <a:t> &lt;&lt; n; //</a:t>
            </a:r>
            <a:r>
              <a:rPr lang="zh-CN" altLang="en-US" b="0" dirty="0" smtClean="0"/>
              <a:t>输出</a:t>
            </a:r>
            <a:r>
              <a:rPr lang="en-US" altLang="zh-CN" b="0" dirty="0" smtClean="0"/>
              <a:t>3</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void f(</a:t>
            </a:r>
            <a:r>
              <a:rPr lang="en-US" altLang="zh-CN" b="0" dirty="0" err="1" smtClean="0"/>
              <a:t>int</a:t>
            </a:r>
            <a:r>
              <a:rPr lang="en-US" altLang="zh-CN" b="0" dirty="0" smtClean="0"/>
              <a:t> n)</a:t>
            </a:r>
          </a:p>
          <a:p>
            <a:pPr marL="457200" lvl="1" indent="0" eaLnBrk="1" hangingPunct="1">
              <a:buFontTx/>
              <a:buNone/>
              <a:defRPr/>
            </a:pPr>
            <a:r>
              <a:rPr lang="en-US" altLang="zh-CN" b="0" dirty="0" smtClean="0"/>
              <a:t>{ g(n-1);</a:t>
            </a:r>
          </a:p>
          <a:p>
            <a:pPr marL="457200" lvl="1" indent="0" eaLnBrk="1" hangingPunct="1">
              <a:buFontTx/>
              <a:buNone/>
              <a:defRPr/>
            </a:pPr>
            <a:r>
              <a:rPr lang="en-US" altLang="zh-CN" b="0" dirty="0"/>
              <a:t> </a:t>
            </a:r>
            <a:r>
              <a:rPr lang="en-US" altLang="zh-CN" b="0" dirty="0" smtClean="0"/>
              <a:t>  </a:t>
            </a:r>
            <a:r>
              <a:rPr lang="en-US" altLang="zh-CN" b="0" dirty="0" err="1" smtClean="0"/>
              <a:t>cout</a:t>
            </a:r>
            <a:r>
              <a:rPr lang="en-US" altLang="zh-CN" b="0" dirty="0" smtClean="0"/>
              <a:t> &lt;&lt; n; </a:t>
            </a:r>
            <a:r>
              <a:rPr lang="en-US" altLang="zh-CN" b="0" dirty="0"/>
              <a:t>//</a:t>
            </a:r>
            <a:r>
              <a:rPr lang="zh-CN" altLang="en-US" b="0" dirty="0" smtClean="0"/>
              <a:t>输出</a:t>
            </a:r>
            <a:r>
              <a:rPr lang="en-US" altLang="zh-CN" b="0" dirty="0" smtClean="0"/>
              <a:t>4</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f(4);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0691"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0692"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1715"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//n=3</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1716"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1717"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1718"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en-US" altLang="zh-CN" smtClean="0"/>
              <a:t>C++</a:t>
            </a:r>
            <a:r>
              <a:rPr lang="zh-CN" altLang="en-US" smtClean="0"/>
              <a:t>函数</a:t>
            </a:r>
          </a:p>
        </p:txBody>
      </p:sp>
      <p:sp>
        <p:nvSpPr>
          <p:cNvPr id="5123" name="Rectangle 3"/>
          <p:cNvSpPr>
            <a:spLocks noGrp="1" noChangeArrowheads="1"/>
          </p:cNvSpPr>
          <p:nvPr>
            <p:ph idx="1"/>
          </p:nvPr>
        </p:nvSpPr>
        <p:spPr>
          <a:xfrm>
            <a:off x="323850" y="1412875"/>
            <a:ext cx="8569325" cy="5445125"/>
          </a:xfrm>
        </p:spPr>
        <p:txBody>
          <a:bodyPr/>
          <a:lstStyle/>
          <a:p>
            <a:pPr eaLnBrk="1" hangingPunct="1">
              <a:defRPr/>
            </a:pPr>
            <a:r>
              <a:rPr lang="zh-CN" altLang="en-US" sz="2800" smtClean="0">
                <a:solidFill>
                  <a:schemeClr val="folHlink"/>
                </a:solidFill>
              </a:rPr>
              <a:t>函数</a:t>
            </a:r>
            <a:r>
              <a:rPr lang="zh-CN" altLang="en-US" sz="2800" smtClean="0"/>
              <a:t>是</a:t>
            </a:r>
            <a:r>
              <a:rPr lang="en-US" altLang="zh-CN" sz="2800" smtClean="0"/>
              <a:t>C++</a:t>
            </a:r>
            <a:r>
              <a:rPr lang="zh-CN" altLang="en-US" sz="2800" smtClean="0"/>
              <a:t>提供的用于实现子程序的语言成分。</a:t>
            </a:r>
          </a:p>
          <a:p>
            <a:pPr eaLnBrk="1" hangingPunct="1">
              <a:defRPr/>
            </a:pPr>
            <a:r>
              <a:rPr lang="zh-CN" altLang="en-US" sz="2800" smtClean="0">
                <a:latin typeface="宋体" charset="-122"/>
              </a:rPr>
              <a:t>函数的定义：</a:t>
            </a:r>
            <a:endParaRPr lang="zh-CN" altLang="en-US" sz="2800" smtClean="0"/>
          </a:p>
          <a:p>
            <a:pPr lvl="1" eaLnBrk="1" hangingPunct="1">
              <a:lnSpc>
                <a:spcPct val="180000"/>
              </a:lnSpc>
              <a:buFontTx/>
              <a:buNone/>
              <a:defRPr/>
            </a:pPr>
            <a:r>
              <a:rPr lang="zh-CN" altLang="en-US" sz="2000" b="1" smtClean="0">
                <a:latin typeface="Courier New" pitchFamily="49" charset="0"/>
                <a:cs typeface="Courier New" pitchFamily="49" charset="0"/>
              </a:rPr>
              <a:t> </a:t>
            </a:r>
            <a:r>
              <a:rPr lang="en-US" altLang="zh-CN" sz="2400" b="1" smtClean="0">
                <a:latin typeface="Courier New" pitchFamily="49" charset="0"/>
                <a:cs typeface="Courier New" pitchFamily="49" charset="0"/>
              </a:rPr>
              <a:t>&lt;</a:t>
            </a:r>
            <a:r>
              <a:rPr lang="zh-CN" altLang="en-US" sz="2400" b="1" smtClean="0">
                <a:latin typeface="宋体" charset="-122"/>
              </a:rPr>
              <a:t>返回值类型</a:t>
            </a:r>
            <a:r>
              <a:rPr lang="en-US" altLang="zh-CN" sz="2400" b="1" smtClean="0">
                <a:latin typeface="Courier New" pitchFamily="49" charset="0"/>
                <a:cs typeface="Courier New" pitchFamily="49" charset="0"/>
              </a:rPr>
              <a:t>&gt; &lt;</a:t>
            </a:r>
            <a:r>
              <a:rPr lang="zh-CN" altLang="en-US" sz="2400" b="1" smtClean="0">
                <a:latin typeface="宋体" charset="-122"/>
              </a:rPr>
              <a:t>函数名</a:t>
            </a:r>
            <a:r>
              <a:rPr lang="en-US" altLang="zh-CN" sz="2400" b="1" smtClean="0">
                <a:latin typeface="Courier New" pitchFamily="49" charset="0"/>
                <a:cs typeface="Courier New" pitchFamily="49" charset="0"/>
              </a:rPr>
              <a:t>&gt; (&lt;</a:t>
            </a:r>
            <a:r>
              <a:rPr lang="zh-CN" altLang="en-US" sz="2400" b="1" smtClean="0">
                <a:latin typeface="宋体" charset="-122"/>
              </a:rPr>
              <a:t>形式参数表</a:t>
            </a:r>
            <a:r>
              <a:rPr lang="en-US" altLang="zh-CN" sz="2400" b="1" smtClean="0">
                <a:latin typeface="Courier New" pitchFamily="49" charset="0"/>
                <a:cs typeface="Courier New" pitchFamily="49" charset="0"/>
              </a:rPr>
              <a:t>&gt;) &lt;</a:t>
            </a:r>
            <a:r>
              <a:rPr lang="zh-CN" altLang="en-US" sz="2400" b="1" smtClean="0">
                <a:latin typeface="宋体" charset="-122"/>
              </a:rPr>
              <a:t>函数体</a:t>
            </a:r>
            <a:r>
              <a:rPr lang="en-US" altLang="zh-CN" sz="2400" b="1" smtClean="0">
                <a:latin typeface="Courier New" pitchFamily="49" charset="0"/>
                <a:cs typeface="Courier New" pitchFamily="49" charset="0"/>
              </a:rPr>
              <a:t>&gt;</a:t>
            </a:r>
          </a:p>
          <a:p>
            <a:pPr lvl="1" eaLnBrk="1" hangingPunct="1">
              <a:lnSpc>
                <a:spcPct val="150000"/>
              </a:lnSpc>
              <a:defRPr/>
            </a:pPr>
            <a:r>
              <a:rPr lang="en-US" altLang="zh-CN" sz="2400" smtClean="0">
                <a:solidFill>
                  <a:schemeClr val="folHlink"/>
                </a:solidFill>
              </a:rPr>
              <a:t>&lt;</a:t>
            </a:r>
            <a:r>
              <a:rPr lang="zh-CN" altLang="en-US" sz="2400" smtClean="0">
                <a:solidFill>
                  <a:schemeClr val="folHlink"/>
                </a:solidFill>
              </a:rPr>
              <a:t>返回值类型</a:t>
            </a:r>
            <a:r>
              <a:rPr lang="en-US" altLang="zh-CN" sz="2400" smtClean="0">
                <a:solidFill>
                  <a:schemeClr val="folHlink"/>
                </a:solidFill>
              </a:rPr>
              <a:t>&gt;</a:t>
            </a:r>
            <a:r>
              <a:rPr lang="zh-CN" altLang="en-US" sz="2400" smtClean="0"/>
              <a:t>描述了函数返回值的类型，</a:t>
            </a:r>
          </a:p>
          <a:p>
            <a:pPr lvl="2" eaLnBrk="1" hangingPunct="1">
              <a:lnSpc>
                <a:spcPct val="110000"/>
              </a:lnSpc>
              <a:defRPr/>
            </a:pPr>
            <a:r>
              <a:rPr lang="zh-CN" altLang="en-US" sz="2000" smtClean="0"/>
              <a:t>可以为任意的</a:t>
            </a:r>
            <a:r>
              <a:rPr lang="en-US" altLang="zh-CN" sz="2000" smtClean="0"/>
              <a:t>C++</a:t>
            </a:r>
            <a:r>
              <a:rPr lang="zh-CN" altLang="en-US" sz="2000" smtClean="0"/>
              <a:t>数据类型。</a:t>
            </a:r>
          </a:p>
          <a:p>
            <a:pPr lvl="2" eaLnBrk="1" hangingPunct="1">
              <a:lnSpc>
                <a:spcPct val="110000"/>
              </a:lnSpc>
              <a:defRPr/>
            </a:pPr>
            <a:r>
              <a:rPr lang="zh-CN" altLang="en-US" sz="2000" smtClean="0"/>
              <a:t>当返回值类型为</a:t>
            </a:r>
            <a:r>
              <a:rPr lang="en-US" altLang="zh-CN" sz="2000" smtClean="0"/>
              <a:t>void</a:t>
            </a:r>
            <a:r>
              <a:rPr lang="zh-CN" altLang="en-US" sz="2000" smtClean="0"/>
              <a:t>时，它表示函数没有返回值。</a:t>
            </a:r>
          </a:p>
          <a:p>
            <a:pPr lvl="1" eaLnBrk="1" hangingPunct="1">
              <a:lnSpc>
                <a:spcPct val="110000"/>
              </a:lnSpc>
              <a:defRPr/>
            </a:pPr>
            <a:r>
              <a:rPr lang="en-US" altLang="zh-CN" sz="2400" smtClean="0">
                <a:solidFill>
                  <a:schemeClr val="folHlink"/>
                </a:solidFill>
              </a:rPr>
              <a:t>&lt;</a:t>
            </a:r>
            <a:r>
              <a:rPr lang="zh-CN" altLang="en-US" sz="2400" smtClean="0">
                <a:solidFill>
                  <a:schemeClr val="folHlink"/>
                </a:solidFill>
              </a:rPr>
              <a:t>函数名</a:t>
            </a:r>
            <a:r>
              <a:rPr lang="en-US" altLang="zh-CN" sz="2400" smtClean="0">
                <a:solidFill>
                  <a:schemeClr val="folHlink"/>
                </a:solidFill>
              </a:rPr>
              <a:t>&gt;</a:t>
            </a:r>
            <a:r>
              <a:rPr lang="zh-CN" altLang="en-US" sz="2400" smtClean="0"/>
              <a:t>用于标识函数的名字，用标识符表示。</a:t>
            </a:r>
          </a:p>
          <a:p>
            <a:pPr lvl="1" eaLnBrk="1" hangingPunct="1">
              <a:defRPr/>
            </a:pPr>
            <a:r>
              <a:rPr lang="zh-CN" altLang="zh-CN" sz="2400" smtClean="0">
                <a:solidFill>
                  <a:schemeClr val="folHlink"/>
                </a:solidFill>
              </a:rPr>
              <a:t>&lt;形式参数表&gt;</a:t>
            </a:r>
            <a:r>
              <a:rPr lang="zh-CN" altLang="zh-CN" sz="2400" smtClean="0"/>
              <a:t>描述函数的形式参数，由零个、一个或多个形参说明（用逗号隔开）构成，形参说明的格式为：</a:t>
            </a:r>
          </a:p>
          <a:p>
            <a:pPr lvl="2" eaLnBrk="1" hangingPunct="1">
              <a:lnSpc>
                <a:spcPct val="150000"/>
              </a:lnSpc>
              <a:buFont typeface="Wingdings" pitchFamily="2" charset="2"/>
              <a:buNone/>
              <a:defRPr/>
            </a:pPr>
            <a:r>
              <a:rPr lang="zh-CN" altLang="en-US" sz="2000" smtClean="0"/>
              <a:t>		</a:t>
            </a:r>
            <a:r>
              <a:rPr lang="zh-CN" altLang="zh-CN" b="1" smtClean="0"/>
              <a:t>&lt;类型&gt; &lt;形参名&gt;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2739"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//n=3</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2740"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2741"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2742"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2743" name="Text Box 7"/>
          <p:cNvSpPr txBox="1">
            <a:spLocks noChangeArrowheads="1"/>
          </p:cNvSpPr>
          <p:nvPr/>
        </p:nvSpPr>
        <p:spPr bwMode="auto">
          <a:xfrm>
            <a:off x="4500563" y="472440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2744" name="Line 8"/>
          <p:cNvSpPr>
            <a:spLocks noChangeShapeType="1"/>
          </p:cNvSpPr>
          <p:nvPr/>
        </p:nvSpPr>
        <p:spPr bwMode="auto">
          <a:xfrm flipH="1">
            <a:off x="4716463" y="4221163"/>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3763"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//n=3</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r>
              <a:rPr kumimoji="0" lang="en-US" altLang="zh-CN" sz="1800" u="sng"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3764"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3765"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3766"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4787"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//n=3</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r>
              <a:rPr kumimoji="0" lang="en-US" altLang="zh-CN" sz="1800" u="sng"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4788"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4789"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4790"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4791" name="Text Box 7"/>
          <p:cNvSpPr txBox="1">
            <a:spLocks noChangeArrowheads="1"/>
          </p:cNvSpPr>
          <p:nvPr/>
        </p:nvSpPr>
        <p:spPr bwMode="auto">
          <a:xfrm>
            <a:off x="4500563" y="472440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4792" name="Line 8"/>
          <p:cNvSpPr>
            <a:spLocks noChangeShapeType="1"/>
          </p:cNvSpPr>
          <p:nvPr/>
        </p:nvSpPr>
        <p:spPr bwMode="auto">
          <a:xfrm flipH="1">
            <a:off x="4716463" y="4149725"/>
            <a:ext cx="2592387"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5811"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//n=3</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r>
              <a:rPr kumimoji="0" lang="en-US" altLang="zh-CN" sz="1800" u="sng" smtClean="0">
                <a:solidFill>
                  <a:schemeClr val="folHlink"/>
                </a:solidFill>
                <a:effectLst>
                  <a:outerShdw blurRad="38100" dist="38100" dir="2700000" algn="tl">
                    <a:srgbClr val="000000"/>
                  </a:outerShdw>
                </a:effectLst>
                <a:latin typeface="Verdana" pitchFamily="34" charset="0"/>
              </a:rPr>
              <a:t>1</a:t>
            </a:r>
            <a:r>
              <a:rPr kumimoji="0" lang="en-US" altLang="zh-CN" sz="1800" b="0" smtClean="0">
                <a:solidFill>
                  <a:schemeClr val="folHlink"/>
                </a:solidFill>
                <a:effectLst>
                  <a:outerShdw blurRad="38100" dist="38100" dir="2700000" algn="tl">
                    <a:srgbClr val="000000"/>
                  </a:outerShdw>
                </a:effectLst>
                <a:latin typeface="Verdana" pitchFamily="34" charset="0"/>
              </a:rPr>
              <a:t>           </a:t>
            </a:r>
            <a:r>
              <a:rPr kumimoji="0" lang="en-US" altLang="zh-CN" sz="1800" u="sng"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5812"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5813"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5814"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r>
              <a:rPr kumimoji="0" lang="en-US" altLang="zh-CN" sz="1800" u="sng" smtClean="0">
                <a:solidFill>
                  <a:schemeClr val="folHlink"/>
                </a:solidFill>
                <a:effectLst>
                  <a:outerShdw blurRad="38100" dist="38100" dir="2700000" algn="tl">
                    <a:srgbClr val="000000"/>
                  </a:outerShdw>
                </a:effectLst>
                <a:latin typeface="Verdana" pitchFamily="34" charset="0"/>
              </a:rPr>
              <a:t>2</a:t>
            </a:r>
            <a:r>
              <a:rPr kumimoji="0" lang="en-US" altLang="zh-CN" sz="1800" b="0" smtClean="0">
                <a:effectLst>
                  <a:outerShdw blurRad="38100" dist="38100" dir="2700000" algn="tl">
                    <a:srgbClr val="000000"/>
                  </a:outerShdw>
                </a:effectLst>
                <a:latin typeface="Verdana" pitchFamily="34" charset="0"/>
              </a:rPr>
              <a:t> </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6835"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6836"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r>
              <a:rPr kumimoji="0" lang="en-US" altLang="zh-CN" sz="1800" u="sng" smtClean="0">
                <a:solidFill>
                  <a:schemeClr val="folHlink"/>
                </a:solidFill>
                <a:effectLst>
                  <a:outerShdw blurRad="38100" dist="38100" dir="2700000" algn="tl">
                    <a:srgbClr val="000000"/>
                  </a:outerShdw>
                </a:effectLst>
                <a:latin typeface="Verdana" pitchFamily="34" charset="0"/>
              </a:rPr>
              <a:t>2</a:t>
            </a:r>
            <a:r>
              <a:rPr kumimoji="0" lang="en-US" altLang="zh-CN" sz="1800" b="0" smtClean="0">
                <a:effectLst>
                  <a:outerShdw blurRad="38100" dist="38100" dir="2700000" algn="tl">
                    <a:srgbClr val="000000"/>
                  </a:outerShdw>
                </a:effectLst>
                <a:latin typeface="Verdana" pitchFamily="34" charset="0"/>
              </a:rPr>
              <a:t> </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7859"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7860"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7861" name="Text Box 5"/>
          <p:cNvSpPr txBox="1">
            <a:spLocks noChangeArrowheads="1"/>
          </p:cNvSpPr>
          <p:nvPr/>
        </p:nvSpPr>
        <p:spPr bwMode="auto">
          <a:xfrm>
            <a:off x="4500563" y="2554288"/>
            <a:ext cx="3554412" cy="202723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7862" name="Line 6"/>
          <p:cNvSpPr>
            <a:spLocks noChangeShapeType="1"/>
          </p:cNvSpPr>
          <p:nvPr/>
        </p:nvSpPr>
        <p:spPr bwMode="auto">
          <a:xfrm flipH="1">
            <a:off x="4716463" y="1916113"/>
            <a:ext cx="2592387"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//n=4</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r>
              <a:rPr kumimoji="0" lang="en-US" altLang="zh-CN" sz="1800" u="sng" smtClean="0">
                <a:solidFill>
                  <a:schemeClr val="folHlink"/>
                </a:solidFill>
                <a:effectLst>
                  <a:outerShdw blurRad="38100" dist="38100" dir="2700000" algn="tl">
                    <a:srgbClr val="000000"/>
                  </a:outerShdw>
                </a:effectLst>
                <a:latin typeface="Verdana" pitchFamily="34" charset="0"/>
              </a:rPr>
              <a:t>2</a:t>
            </a:r>
            <a:r>
              <a:rPr kumimoji="0" lang="en-US" altLang="zh-CN" sz="1800" b="0" smtClean="0">
                <a:effectLst>
                  <a:outerShdw blurRad="38100" dist="38100" dir="2700000" algn="tl">
                    <a:srgbClr val="000000"/>
                  </a:outerShdw>
                </a:effectLst>
                <a:latin typeface="Verdana" pitchFamily="34" charset="0"/>
              </a:rPr>
              <a:t>           </a:t>
            </a:r>
            <a:r>
              <a:rPr kumimoji="0" lang="en-US" altLang="zh-CN" sz="1800" u="sng"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8883"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8884"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endParaRPr kumimoji="0" lang="en-US" altLang="zh-CN" sz="1800" u="sng" smtClean="0">
              <a:solidFill>
                <a:schemeClr val="folHlink"/>
              </a:solidFill>
              <a:effectLst>
                <a:outerShdw blurRad="38100" dist="38100" dir="2700000" algn="tl">
                  <a:srgbClr val="000000"/>
                </a:outerShdw>
              </a:effectLst>
              <a:latin typeface="Verdana" pitchFamily="34" charset="0"/>
            </a:endParaRP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9907"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9908" name="Text Box 4"/>
          <p:cNvSpPr txBox="1">
            <a:spLocks noChangeArrowheads="1"/>
          </p:cNvSpPr>
          <p:nvPr/>
        </p:nvSpPr>
        <p:spPr bwMode="auto">
          <a:xfrm>
            <a:off x="1166813" y="411163"/>
            <a:ext cx="4556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u="sng" smtClean="0">
                <a:solidFill>
                  <a:schemeClr val="folHlink"/>
                </a:solidFill>
                <a:effectLst>
                  <a:outerShdw blurRad="38100" dist="38100" dir="2700000" algn="tl">
                    <a:srgbClr val="000000"/>
                  </a:outerShdw>
                </a:effectLst>
                <a:latin typeface="Verdana" pitchFamily="34" charset="0"/>
              </a:rPr>
              <a:t>3</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zh-CN" altLang="en-US" smtClean="0"/>
              <a:t>递归条件和结束条件</a:t>
            </a:r>
          </a:p>
        </p:txBody>
      </p:sp>
      <p:sp>
        <p:nvSpPr>
          <p:cNvPr id="334851" name="Rectangle 3"/>
          <p:cNvSpPr>
            <a:spLocks noGrp="1" noChangeArrowheads="1"/>
          </p:cNvSpPr>
          <p:nvPr>
            <p:ph idx="1"/>
          </p:nvPr>
        </p:nvSpPr>
        <p:spPr>
          <a:xfrm>
            <a:off x="457200" y="1600200"/>
            <a:ext cx="8507413" cy="5257800"/>
          </a:xfrm>
        </p:spPr>
        <p:txBody>
          <a:bodyPr/>
          <a:lstStyle/>
          <a:p>
            <a:pPr eaLnBrk="1" hangingPunct="1">
              <a:lnSpc>
                <a:spcPct val="90000"/>
              </a:lnSpc>
              <a:defRPr/>
            </a:pPr>
            <a:r>
              <a:rPr lang="zh-CN" altLang="en-US" smtClean="0"/>
              <a:t>在定义递归函数时，一定要对两种情况给出描述： </a:t>
            </a:r>
          </a:p>
          <a:p>
            <a:pPr lvl="1" eaLnBrk="1" hangingPunct="1">
              <a:lnSpc>
                <a:spcPct val="90000"/>
              </a:lnSpc>
              <a:defRPr/>
            </a:pPr>
            <a:r>
              <a:rPr lang="zh-CN" altLang="en-US" smtClean="0">
                <a:solidFill>
                  <a:schemeClr val="folHlink"/>
                </a:solidFill>
              </a:rPr>
              <a:t>递归条件</a:t>
            </a:r>
            <a:r>
              <a:rPr lang="zh-CN" altLang="en-US" smtClean="0"/>
              <a:t>。指出何时进行递归调用，它描述了问题求解的一般情况，包括：分解和综合过程。</a:t>
            </a:r>
          </a:p>
          <a:p>
            <a:pPr lvl="1" eaLnBrk="1" hangingPunct="1">
              <a:lnSpc>
                <a:spcPct val="90000"/>
              </a:lnSpc>
              <a:defRPr/>
            </a:pPr>
            <a:r>
              <a:rPr lang="zh-CN" altLang="en-US" smtClean="0">
                <a:solidFill>
                  <a:schemeClr val="folHlink"/>
                </a:solidFill>
              </a:rPr>
              <a:t>结束条件</a:t>
            </a:r>
            <a:r>
              <a:rPr lang="zh-CN" altLang="en-US" smtClean="0"/>
              <a:t>。指出何时不需递归调用，它描述了问题求解的特殊情况或基本情况</a:t>
            </a:r>
          </a:p>
          <a:p>
            <a:pPr lvl="1" eaLnBrk="1" hangingPunct="1">
              <a:lnSpc>
                <a:spcPct val="90000"/>
              </a:lnSpc>
              <a:buFontTx/>
              <a:buNone/>
              <a:defRPr/>
            </a:pPr>
            <a:r>
              <a:rPr lang="zh-CN" altLang="en-US" smtClean="0"/>
              <a:t>		</a:t>
            </a:r>
            <a:r>
              <a:rPr lang="en-US" altLang="zh-CN" smtClean="0"/>
              <a:t>int fib(int n)</a:t>
            </a:r>
          </a:p>
          <a:p>
            <a:pPr lvl="2" eaLnBrk="1" hangingPunct="1">
              <a:lnSpc>
                <a:spcPct val="90000"/>
              </a:lnSpc>
              <a:buFont typeface="Wingdings" pitchFamily="2" charset="2"/>
              <a:buNone/>
              <a:defRPr/>
            </a:pPr>
            <a:r>
              <a:rPr lang="en-US" altLang="zh-CN" smtClean="0"/>
              <a:t>{	if (n == 1 || n == 2) </a:t>
            </a:r>
            <a:r>
              <a:rPr lang="en-US" altLang="zh-CN" smtClean="0">
                <a:solidFill>
                  <a:schemeClr val="folHlink"/>
                </a:solidFill>
              </a:rPr>
              <a:t>//</a:t>
            </a:r>
            <a:r>
              <a:rPr lang="zh-CN" altLang="en-US" smtClean="0">
                <a:solidFill>
                  <a:schemeClr val="folHlink"/>
                </a:solidFill>
              </a:rPr>
              <a:t>结束条件</a:t>
            </a:r>
          </a:p>
          <a:p>
            <a:pPr lvl="2" eaLnBrk="1" hangingPunct="1">
              <a:lnSpc>
                <a:spcPct val="90000"/>
              </a:lnSpc>
              <a:buFont typeface="Wingdings" pitchFamily="2" charset="2"/>
              <a:buNone/>
              <a:defRPr/>
            </a:pPr>
            <a:r>
              <a:rPr lang="zh-CN" altLang="en-US" smtClean="0"/>
              <a:t>	   </a:t>
            </a:r>
            <a:r>
              <a:rPr lang="en-US" altLang="zh-CN" smtClean="0"/>
              <a:t>return 1;</a:t>
            </a:r>
          </a:p>
          <a:p>
            <a:pPr lvl="2" eaLnBrk="1" hangingPunct="1">
              <a:lnSpc>
                <a:spcPct val="90000"/>
              </a:lnSpc>
              <a:buFont typeface="Wingdings" pitchFamily="2" charset="2"/>
              <a:buNone/>
              <a:defRPr/>
            </a:pPr>
            <a:r>
              <a:rPr lang="en-US" altLang="zh-CN" smtClean="0"/>
              <a:t>	else </a:t>
            </a:r>
            <a:r>
              <a:rPr lang="en-US" altLang="zh-CN" smtClean="0">
                <a:solidFill>
                  <a:schemeClr val="folHlink"/>
                </a:solidFill>
              </a:rPr>
              <a:t>//</a:t>
            </a:r>
            <a:r>
              <a:rPr lang="zh-CN" altLang="en-US" smtClean="0">
                <a:solidFill>
                  <a:schemeClr val="folHlink"/>
                </a:solidFill>
              </a:rPr>
              <a:t>递归条件</a:t>
            </a:r>
          </a:p>
          <a:p>
            <a:pPr lvl="2" eaLnBrk="1" hangingPunct="1">
              <a:lnSpc>
                <a:spcPct val="90000"/>
              </a:lnSpc>
              <a:buFont typeface="Wingdings" pitchFamily="2" charset="2"/>
              <a:buNone/>
              <a:defRPr/>
            </a:pPr>
            <a:r>
              <a:rPr lang="zh-CN" altLang="en-US" smtClean="0"/>
              <a:t>	   </a:t>
            </a:r>
            <a:r>
              <a:rPr lang="en-US" altLang="zh-CN" smtClean="0"/>
              <a:t>return fib(n-2)+fib(n-1);</a:t>
            </a:r>
          </a:p>
          <a:p>
            <a:pPr lvl="2" eaLnBrk="1" hangingPunct="1">
              <a:lnSpc>
                <a:spcPct val="90000"/>
              </a:lnSpc>
              <a:buFont typeface="Wingdings" pitchFamily="2" charset="2"/>
              <a:buNone/>
              <a:defRPr/>
            </a:pPr>
            <a:r>
              <a:rPr lang="en-US" altLang="zh-CN" smtClean="0"/>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altLang="zh-CN" sz="4000" smtClean="0"/>
              <a:t>“</a:t>
            </a:r>
            <a:r>
              <a:rPr lang="zh-CN" altLang="en-US" sz="4000" smtClean="0"/>
              <a:t>分而治之”（</a:t>
            </a:r>
            <a:r>
              <a:rPr lang="en-US" altLang="zh-CN" sz="4000" smtClean="0"/>
              <a:t>Divide and Conquer</a:t>
            </a:r>
            <a:r>
              <a:rPr lang="zh-CN" altLang="en-US" sz="4000" smtClean="0"/>
              <a:t>）设计方法</a:t>
            </a:r>
          </a:p>
        </p:txBody>
      </p:sp>
      <p:sp>
        <p:nvSpPr>
          <p:cNvPr id="365571" name="Rectangle 3"/>
          <p:cNvSpPr>
            <a:spLocks noGrp="1" noChangeArrowheads="1"/>
          </p:cNvSpPr>
          <p:nvPr>
            <p:ph idx="1"/>
          </p:nvPr>
        </p:nvSpPr>
        <p:spPr>
          <a:xfrm>
            <a:off x="457200" y="1851025"/>
            <a:ext cx="8229600" cy="4530725"/>
          </a:xfrm>
        </p:spPr>
        <p:txBody>
          <a:bodyPr/>
          <a:lstStyle/>
          <a:p>
            <a:pPr eaLnBrk="1" hangingPunct="1">
              <a:defRPr/>
            </a:pPr>
            <a:r>
              <a:rPr lang="zh-CN" altLang="en-US" smtClean="0">
                <a:solidFill>
                  <a:schemeClr val="folHlink"/>
                </a:solidFill>
              </a:rPr>
              <a:t>分而治之：</a:t>
            </a:r>
            <a:r>
              <a:rPr lang="zh-CN" altLang="en-US" smtClean="0"/>
              <a:t>把一个问题分解成若干个子问题，而</a:t>
            </a:r>
            <a:r>
              <a:rPr lang="zh-CN" altLang="en-US" smtClean="0">
                <a:solidFill>
                  <a:schemeClr val="folHlink"/>
                </a:solidFill>
              </a:rPr>
              <a:t>每个子问题的性质与原问题相同</a:t>
            </a:r>
            <a:r>
              <a:rPr lang="zh-CN" altLang="en-US" smtClean="0"/>
              <a:t>，只是在规模上比原问题要小。每个子问题的求解过程可以采用与原问题相同的方式来进行。</a:t>
            </a:r>
          </a:p>
          <a:p>
            <a:pPr eaLnBrk="1" hangingPunct="1">
              <a:defRPr/>
            </a:pPr>
            <a:r>
              <a:rPr lang="zh-CN" altLang="en-US" smtClean="0"/>
              <a:t>递归函数为上述设计方法提供了一种自然、简洁的实现机制 </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idx="1"/>
          </p:nvPr>
        </p:nvSpPr>
        <p:spPr>
          <a:xfrm>
            <a:off x="323850" y="549275"/>
            <a:ext cx="8424863" cy="5903913"/>
          </a:xfrm>
        </p:spPr>
        <p:txBody>
          <a:bodyPr/>
          <a:lstStyle/>
          <a:p>
            <a:pPr lvl="1" algn="just" eaLnBrk="1" hangingPunct="1">
              <a:defRPr/>
            </a:pPr>
            <a:r>
              <a:rPr lang="en-US" altLang="zh-CN" smtClean="0">
                <a:solidFill>
                  <a:schemeClr val="folHlink"/>
                </a:solidFill>
                <a:latin typeface="Courier New" pitchFamily="49" charset="0"/>
              </a:rPr>
              <a:t>&lt;</a:t>
            </a:r>
            <a:r>
              <a:rPr lang="zh-CN" altLang="en-US" smtClean="0">
                <a:solidFill>
                  <a:schemeClr val="folHlink"/>
                </a:solidFill>
              </a:rPr>
              <a:t>函数体</a:t>
            </a:r>
            <a:r>
              <a:rPr lang="en-US" altLang="zh-CN" smtClean="0">
                <a:solidFill>
                  <a:schemeClr val="folHlink"/>
                </a:solidFill>
                <a:latin typeface="Courier New" pitchFamily="49" charset="0"/>
              </a:rPr>
              <a:t>&gt;</a:t>
            </a:r>
            <a:r>
              <a:rPr lang="en-US" altLang="zh-CN" b="1" smtClean="0">
                <a:latin typeface="Courier New" pitchFamily="49" charset="0"/>
              </a:rPr>
              <a:t> </a:t>
            </a:r>
            <a:r>
              <a:rPr lang="zh-CN" altLang="en-US" smtClean="0"/>
              <a:t>为一个</a:t>
            </a:r>
            <a:r>
              <a:rPr lang="en-US" altLang="zh-CN" smtClean="0">
                <a:latin typeface="Courier New" pitchFamily="49" charset="0"/>
              </a:rPr>
              <a:t>&lt;</a:t>
            </a:r>
            <a:r>
              <a:rPr lang="zh-CN" altLang="en-US" smtClean="0"/>
              <a:t>复合语句</a:t>
            </a:r>
            <a:r>
              <a:rPr lang="en-US" altLang="zh-CN" smtClean="0">
                <a:latin typeface="Courier New" pitchFamily="49" charset="0"/>
              </a:rPr>
              <a:t>&gt;</a:t>
            </a:r>
            <a:r>
              <a:rPr lang="zh-CN" altLang="en-US" smtClean="0"/>
              <a:t>，用于实现相应函数的功能。</a:t>
            </a:r>
          </a:p>
          <a:p>
            <a:pPr lvl="2" algn="just" eaLnBrk="1" hangingPunct="1">
              <a:defRPr/>
            </a:pPr>
            <a:r>
              <a:rPr lang="zh-CN" altLang="en-US" smtClean="0"/>
              <a:t>函数体内可以包含</a:t>
            </a:r>
            <a:r>
              <a:rPr lang="en-US" altLang="zh-CN" smtClean="0">
                <a:solidFill>
                  <a:schemeClr val="folHlink"/>
                </a:solidFill>
                <a:latin typeface="Courier New" pitchFamily="49" charset="0"/>
              </a:rPr>
              <a:t>return</a:t>
            </a:r>
            <a:r>
              <a:rPr lang="zh-CN" altLang="en-US" smtClean="0"/>
              <a:t>语句，格式为：</a:t>
            </a:r>
          </a:p>
          <a:p>
            <a:pPr lvl="3" algn="just" eaLnBrk="1" hangingPunct="1">
              <a:defRPr/>
            </a:pPr>
            <a:r>
              <a:rPr lang="en-US" altLang="zh-CN" b="1" smtClean="0">
                <a:latin typeface="Courier New" pitchFamily="49" charset="0"/>
              </a:rPr>
              <a:t>return &lt;</a:t>
            </a:r>
            <a:r>
              <a:rPr lang="zh-CN" altLang="en-US" b="1" smtClean="0">
                <a:latin typeface="宋体" charset="-122"/>
              </a:rPr>
              <a:t>表达式</a:t>
            </a:r>
            <a:r>
              <a:rPr lang="en-US" altLang="zh-CN" b="1" smtClean="0">
                <a:latin typeface="Courier New" pitchFamily="49" charset="0"/>
              </a:rPr>
              <a:t>&gt;; </a:t>
            </a:r>
          </a:p>
          <a:p>
            <a:pPr lvl="3" algn="just" eaLnBrk="1" hangingPunct="1">
              <a:defRPr/>
            </a:pPr>
            <a:r>
              <a:rPr lang="en-US" altLang="zh-CN" b="1" smtClean="0">
                <a:latin typeface="Courier New" pitchFamily="49" charset="0"/>
              </a:rPr>
              <a:t>return; //</a:t>
            </a:r>
            <a:r>
              <a:rPr lang="zh-CN" altLang="en-US" b="1" smtClean="0">
                <a:latin typeface="Courier New" pitchFamily="49" charset="0"/>
              </a:rPr>
              <a:t>返回值类型为</a:t>
            </a:r>
            <a:r>
              <a:rPr lang="en-US" altLang="zh-CN" b="1" smtClean="0">
                <a:latin typeface="Courier New" pitchFamily="49" charset="0"/>
              </a:rPr>
              <a:t>void</a:t>
            </a:r>
          </a:p>
          <a:p>
            <a:pPr lvl="2" algn="just" eaLnBrk="1" hangingPunct="1">
              <a:defRPr/>
            </a:pPr>
            <a:r>
              <a:rPr lang="zh-CN" altLang="en-US" smtClean="0"/>
              <a:t>当函数体执行到</a:t>
            </a:r>
            <a:r>
              <a:rPr lang="en-US" altLang="zh-CN" smtClean="0"/>
              <a:t>return</a:t>
            </a:r>
            <a:r>
              <a:rPr lang="zh-CN" altLang="en-US" smtClean="0"/>
              <a:t>语句时，函数立即返回到调用者。如果有返回值，则把返回值带回给调用者。</a:t>
            </a:r>
          </a:p>
          <a:p>
            <a:pPr lvl="2" algn="just" eaLnBrk="1" hangingPunct="1">
              <a:defRPr/>
            </a:pPr>
            <a:r>
              <a:rPr lang="zh-CN" altLang="en-US" smtClean="0"/>
              <a:t>如果</a:t>
            </a:r>
            <a:r>
              <a:rPr lang="en-US" altLang="zh-CN" smtClean="0"/>
              <a:t>return</a:t>
            </a:r>
            <a:r>
              <a:rPr lang="zh-CN" altLang="en-US" smtClean="0"/>
              <a:t>中的</a:t>
            </a:r>
            <a:r>
              <a:rPr lang="en-US" altLang="zh-CN" smtClean="0"/>
              <a:t>&lt;</a:t>
            </a:r>
            <a:r>
              <a:rPr lang="zh-CN" altLang="en-US" smtClean="0"/>
              <a:t>表达式</a:t>
            </a:r>
            <a:r>
              <a:rPr lang="en-US" altLang="zh-CN" smtClean="0"/>
              <a:t>&gt;</a:t>
            </a:r>
            <a:r>
              <a:rPr lang="zh-CN" altLang="en-US" smtClean="0"/>
              <a:t>的类型与函数</a:t>
            </a:r>
            <a:r>
              <a:rPr lang="en-US" altLang="zh-CN" smtClean="0"/>
              <a:t>&lt;</a:t>
            </a:r>
            <a:r>
              <a:rPr lang="zh-CN" altLang="en-US" smtClean="0"/>
              <a:t>返回值类型</a:t>
            </a:r>
            <a:r>
              <a:rPr lang="en-US" altLang="zh-CN" smtClean="0"/>
              <a:t>&gt; </a:t>
            </a:r>
            <a:r>
              <a:rPr lang="zh-CN" altLang="en-US" smtClean="0"/>
              <a:t>不一致，则进行隐式类型转换，基本原则为：把</a:t>
            </a:r>
            <a:r>
              <a:rPr lang="en-US" altLang="zh-CN" smtClean="0"/>
              <a:t>&lt;</a:t>
            </a:r>
            <a:r>
              <a:rPr lang="zh-CN" altLang="en-US" smtClean="0"/>
              <a:t>表达式</a:t>
            </a:r>
            <a:r>
              <a:rPr lang="en-US" altLang="zh-CN" smtClean="0"/>
              <a:t>&gt;</a:t>
            </a:r>
            <a:r>
              <a:rPr lang="zh-CN" altLang="en-US" smtClean="0"/>
              <a:t>转成</a:t>
            </a:r>
            <a:r>
              <a:rPr lang="en-US" altLang="zh-CN" smtClean="0"/>
              <a:t>&lt;</a:t>
            </a:r>
            <a:r>
              <a:rPr lang="zh-CN" altLang="en-US" smtClean="0"/>
              <a:t>返回值类型</a:t>
            </a:r>
            <a:r>
              <a:rPr lang="en-US" altLang="zh-CN" smtClean="0"/>
              <a:t>&gt; </a:t>
            </a:r>
            <a:r>
              <a:rPr lang="zh-CN" altLang="en-US" smtClean="0"/>
              <a:t>。</a:t>
            </a:r>
          </a:p>
          <a:p>
            <a:pPr lvl="2" algn="just" eaLnBrk="1" hangingPunct="1">
              <a:defRPr/>
            </a:pPr>
            <a:r>
              <a:rPr lang="zh-CN" altLang="en-US" smtClean="0"/>
              <a:t>对于返回值类型为</a:t>
            </a:r>
            <a:r>
              <a:rPr lang="en-US" altLang="zh-CN" smtClean="0"/>
              <a:t>void</a:t>
            </a:r>
            <a:r>
              <a:rPr lang="zh-CN" altLang="en-US" smtClean="0"/>
              <a:t>的函数，函数体中也可以没有</a:t>
            </a:r>
            <a:r>
              <a:rPr lang="en-US" altLang="zh-CN" smtClean="0"/>
              <a:t>return</a:t>
            </a:r>
            <a:r>
              <a:rPr lang="zh-CN" altLang="en-US" smtClean="0"/>
              <a:t>语句，执行完最后一个语句返回。</a:t>
            </a:r>
            <a:endParaRPr lang="zh-CN" altLang="en-US" b="1" smtClean="0">
              <a:latin typeface="Courier New" pitchFamily="49" charset="0"/>
            </a:endParaRPr>
          </a:p>
          <a:p>
            <a:pPr lvl="2" algn="just" eaLnBrk="1" hangingPunct="1">
              <a:defRPr/>
            </a:pPr>
            <a:r>
              <a:rPr lang="zh-CN" altLang="en-US" b="1" smtClean="0">
                <a:latin typeface="Courier New" pitchFamily="49" charset="0"/>
              </a:rPr>
              <a:t>注意：在函数体中不能用</a:t>
            </a:r>
            <a:r>
              <a:rPr lang="en-US" altLang="zh-CN" b="1" smtClean="0">
                <a:latin typeface="Courier New" pitchFamily="49" charset="0"/>
              </a:rPr>
              <a:t>goto</a:t>
            </a:r>
            <a:r>
              <a:rPr lang="zh-CN" altLang="en-US" b="1" smtClean="0">
                <a:latin typeface="Courier New" pitchFamily="49" charset="0"/>
              </a:rPr>
              <a:t>语句转出函数体。</a:t>
            </a:r>
            <a:endParaRPr lang="zh-CN"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zh-CN" altLang="en-US" smtClean="0"/>
              <a:t>例：解</a:t>
            </a:r>
            <a:r>
              <a:rPr lang="zh-CN" altLang="en-GB" smtClean="0"/>
              <a:t>汉诺塔问题</a:t>
            </a:r>
            <a:endParaRPr lang="zh-CN" altLang="en-US" smtClean="0"/>
          </a:p>
        </p:txBody>
      </p:sp>
      <p:sp>
        <p:nvSpPr>
          <p:cNvPr id="335876" name="Line 4"/>
          <p:cNvSpPr>
            <a:spLocks noChangeShapeType="1"/>
          </p:cNvSpPr>
          <p:nvPr/>
        </p:nvSpPr>
        <p:spPr bwMode="auto">
          <a:xfrm>
            <a:off x="1403350" y="5516563"/>
            <a:ext cx="1152525"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1" name="Line 9"/>
          <p:cNvSpPr>
            <a:spLocks noChangeShapeType="1"/>
          </p:cNvSpPr>
          <p:nvPr/>
        </p:nvSpPr>
        <p:spPr bwMode="auto">
          <a:xfrm flipV="1">
            <a:off x="1258888" y="5805488"/>
            <a:ext cx="144145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2" name="Line 10"/>
          <p:cNvSpPr>
            <a:spLocks noChangeShapeType="1"/>
          </p:cNvSpPr>
          <p:nvPr/>
        </p:nvSpPr>
        <p:spPr bwMode="auto">
          <a:xfrm>
            <a:off x="1042988" y="6092825"/>
            <a:ext cx="1887537" cy="0"/>
          </a:xfrm>
          <a:prstGeom prst="line">
            <a:avLst/>
          </a:prstGeom>
          <a:noFill/>
          <a:ln w="57150">
            <a:solidFill>
              <a:srgbClr val="99FF33"/>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4" name="Line 12"/>
          <p:cNvSpPr>
            <a:spLocks noChangeShapeType="1"/>
          </p:cNvSpPr>
          <p:nvPr/>
        </p:nvSpPr>
        <p:spPr bwMode="auto">
          <a:xfrm flipV="1">
            <a:off x="1973263" y="4302125"/>
            <a:ext cx="0" cy="181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5" name="Line 13"/>
          <p:cNvSpPr>
            <a:spLocks noChangeShapeType="1"/>
          </p:cNvSpPr>
          <p:nvPr/>
        </p:nvSpPr>
        <p:spPr bwMode="auto">
          <a:xfrm flipV="1">
            <a:off x="4210050" y="4344988"/>
            <a:ext cx="0" cy="182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6" name="Line 14"/>
          <p:cNvSpPr>
            <a:spLocks noChangeShapeType="1"/>
          </p:cNvSpPr>
          <p:nvPr/>
        </p:nvSpPr>
        <p:spPr bwMode="auto">
          <a:xfrm flipV="1">
            <a:off x="6516688" y="4292600"/>
            <a:ext cx="0" cy="1820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7" name="Text Box 15"/>
          <p:cNvSpPr txBox="1">
            <a:spLocks noChangeArrowheads="1"/>
          </p:cNvSpPr>
          <p:nvPr/>
        </p:nvSpPr>
        <p:spPr bwMode="auto">
          <a:xfrm>
            <a:off x="376238" y="1571625"/>
            <a:ext cx="84439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Char char="•"/>
              <a:defRPr/>
            </a:pPr>
            <a:r>
              <a:rPr lang="zh-CN" altLang="en-GB">
                <a:solidFill>
                  <a:schemeClr val="tx1"/>
                </a:solidFill>
              </a:rPr>
              <a:t> </a:t>
            </a:r>
            <a:r>
              <a:rPr lang="zh-CN" altLang="en-GB"/>
              <a:t>汉诺塔问题</a:t>
            </a:r>
            <a:r>
              <a:rPr lang="zh-CN" altLang="en-GB">
                <a:solidFill>
                  <a:schemeClr val="tx1"/>
                </a:solidFill>
              </a:rPr>
              <a:t>：</a:t>
            </a:r>
            <a:r>
              <a:rPr lang="zh-CN" altLang="en-GB" b="0">
                <a:solidFill>
                  <a:schemeClr val="tx1"/>
                </a:solidFill>
                <a:effectLst>
                  <a:outerShdw blurRad="38100" dist="38100" dir="2700000" algn="tl">
                    <a:srgbClr val="000000"/>
                  </a:outerShdw>
                </a:effectLst>
              </a:rPr>
              <a:t>有</a:t>
            </a:r>
            <a:r>
              <a:rPr lang="en-GB" altLang="zh-CN" b="0">
                <a:solidFill>
                  <a:schemeClr val="tx1"/>
                </a:solidFill>
                <a:effectLst>
                  <a:outerShdw blurRad="38100" dist="38100" dir="2700000" algn="tl">
                    <a:srgbClr val="000000"/>
                  </a:outerShdw>
                </a:effectLst>
              </a:rPr>
              <a:t>A</a:t>
            </a:r>
            <a:r>
              <a:rPr lang="zh-CN" altLang="en-GB" b="0">
                <a:solidFill>
                  <a:schemeClr val="tx1"/>
                </a:solidFill>
                <a:effectLst>
                  <a:outerShdw blurRad="38100" dist="38100" dir="2700000" algn="tl">
                    <a:srgbClr val="000000"/>
                  </a:outerShdw>
                </a:effectLst>
              </a:rPr>
              <a:t>，</a:t>
            </a:r>
            <a:r>
              <a:rPr lang="en-GB" altLang="zh-CN" b="0">
                <a:solidFill>
                  <a:schemeClr val="tx1"/>
                </a:solidFill>
                <a:effectLst>
                  <a:outerShdw blurRad="38100" dist="38100" dir="2700000" algn="tl">
                    <a:srgbClr val="000000"/>
                  </a:outerShdw>
                </a:effectLst>
              </a:rPr>
              <a:t>B</a:t>
            </a:r>
            <a:r>
              <a:rPr lang="zh-CN" altLang="en-GB" b="0">
                <a:solidFill>
                  <a:schemeClr val="tx1"/>
                </a:solidFill>
                <a:effectLst>
                  <a:outerShdw blurRad="38100" dist="38100" dir="2700000" algn="tl">
                    <a:srgbClr val="000000"/>
                  </a:outerShdw>
                </a:effectLst>
              </a:rPr>
              <a:t>，</a:t>
            </a:r>
            <a:r>
              <a:rPr lang="en-GB" altLang="zh-CN" b="0">
                <a:solidFill>
                  <a:schemeClr val="tx1"/>
                </a:solidFill>
                <a:effectLst>
                  <a:outerShdw blurRad="38100" dist="38100" dir="2700000" algn="tl">
                    <a:srgbClr val="000000"/>
                  </a:outerShdw>
                </a:effectLst>
              </a:rPr>
              <a:t>C</a:t>
            </a:r>
            <a:r>
              <a:rPr lang="zh-CN" altLang="en-GB" b="0">
                <a:solidFill>
                  <a:schemeClr val="tx1"/>
                </a:solidFill>
                <a:effectLst>
                  <a:outerShdw blurRad="38100" dist="38100" dir="2700000" algn="tl">
                    <a:srgbClr val="000000"/>
                  </a:outerShdw>
                </a:effectLst>
              </a:rPr>
              <a:t>三个柱子，柱子</a:t>
            </a:r>
            <a:r>
              <a:rPr lang="en-GB" altLang="zh-CN" b="0">
                <a:solidFill>
                  <a:schemeClr val="tx1"/>
                </a:solidFill>
                <a:effectLst>
                  <a:outerShdw blurRad="38100" dist="38100" dir="2700000" algn="tl">
                    <a:srgbClr val="000000"/>
                  </a:outerShdw>
                </a:effectLst>
              </a:rPr>
              <a:t>A</a:t>
            </a:r>
            <a:r>
              <a:rPr lang="zh-CN" altLang="en-GB" b="0">
                <a:solidFill>
                  <a:schemeClr val="tx1"/>
                </a:solidFill>
                <a:effectLst>
                  <a:outerShdw blurRad="38100" dist="38100" dir="2700000" algn="tl">
                    <a:srgbClr val="000000"/>
                  </a:outerShdw>
                </a:effectLst>
              </a:rPr>
              <a:t>上穿有</a:t>
            </a:r>
            <a:r>
              <a:rPr lang="en-GB" altLang="zh-CN" b="0">
                <a:solidFill>
                  <a:schemeClr val="tx1"/>
                </a:solidFill>
                <a:effectLst>
                  <a:outerShdw blurRad="38100" dist="38100" dir="2700000" algn="tl">
                    <a:srgbClr val="000000"/>
                  </a:outerShdw>
                </a:effectLst>
              </a:rPr>
              <a:t>n</a:t>
            </a:r>
            <a:r>
              <a:rPr lang="zh-CN" altLang="en-GB" b="0">
                <a:solidFill>
                  <a:schemeClr val="tx1"/>
                </a:solidFill>
                <a:effectLst>
                  <a:outerShdw blurRad="38100" dist="38100" dir="2700000" algn="tl">
                    <a:srgbClr val="000000"/>
                  </a:outerShdw>
                </a:effectLst>
              </a:rPr>
              <a:t>个大小不同的圆盘，大盘在下，小盘在上。现要把柱子</a:t>
            </a:r>
            <a:r>
              <a:rPr lang="en-GB" altLang="zh-CN" b="0">
                <a:solidFill>
                  <a:schemeClr val="tx1"/>
                </a:solidFill>
                <a:effectLst>
                  <a:outerShdw blurRad="38100" dist="38100" dir="2700000" algn="tl">
                    <a:srgbClr val="000000"/>
                  </a:outerShdw>
                </a:effectLst>
              </a:rPr>
              <a:t>A</a:t>
            </a:r>
            <a:r>
              <a:rPr lang="zh-CN" altLang="en-GB" b="0">
                <a:solidFill>
                  <a:schemeClr val="tx1"/>
                </a:solidFill>
                <a:effectLst>
                  <a:outerShdw blurRad="38100" dist="38100" dir="2700000" algn="tl">
                    <a:srgbClr val="000000"/>
                  </a:outerShdw>
                </a:effectLst>
              </a:rPr>
              <a:t>上的所有圆盘移到柱子</a:t>
            </a:r>
            <a:r>
              <a:rPr lang="en-GB" altLang="zh-CN" b="0">
                <a:solidFill>
                  <a:schemeClr val="tx1"/>
                </a:solidFill>
                <a:effectLst>
                  <a:outerShdw blurRad="38100" dist="38100" dir="2700000" algn="tl">
                    <a:srgbClr val="000000"/>
                  </a:outerShdw>
                </a:effectLst>
              </a:rPr>
              <a:t>B</a:t>
            </a:r>
            <a:r>
              <a:rPr lang="zh-CN" altLang="en-GB" b="0">
                <a:solidFill>
                  <a:schemeClr val="tx1"/>
                </a:solidFill>
                <a:effectLst>
                  <a:outerShdw blurRad="38100" dist="38100" dir="2700000" algn="tl">
                    <a:srgbClr val="000000"/>
                  </a:outerShdw>
                </a:effectLst>
              </a:rPr>
              <a:t>上，要求每次只能移动一个圆盘，且大盘不能放在小盘上，移动时可借助柱子</a:t>
            </a:r>
            <a:r>
              <a:rPr lang="en-GB" altLang="zh-CN" b="0">
                <a:solidFill>
                  <a:schemeClr val="tx1"/>
                </a:solidFill>
                <a:effectLst>
                  <a:outerShdw blurRad="38100" dist="38100" dir="2700000" algn="tl">
                    <a:srgbClr val="000000"/>
                  </a:outerShdw>
                </a:effectLst>
              </a:rPr>
              <a:t>C</a:t>
            </a:r>
            <a:r>
              <a:rPr lang="zh-CN" altLang="en-GB" b="0">
                <a:solidFill>
                  <a:schemeClr val="tx1"/>
                </a:solidFill>
                <a:effectLst>
                  <a:outerShdw blurRad="38100" dist="38100" dir="2700000" algn="tl">
                    <a:srgbClr val="000000"/>
                  </a:outerShdw>
                </a:effectLst>
              </a:rPr>
              <a:t>。编写一个</a:t>
            </a:r>
            <a:r>
              <a:rPr lang="en-US" altLang="zh-CN" b="0">
                <a:solidFill>
                  <a:schemeClr val="tx1"/>
                </a:solidFill>
                <a:effectLst>
                  <a:outerShdw blurRad="38100" dist="38100" dir="2700000" algn="tl">
                    <a:srgbClr val="000000"/>
                  </a:outerShdw>
                </a:effectLst>
              </a:rPr>
              <a:t>C++</a:t>
            </a:r>
            <a:r>
              <a:rPr lang="zh-CN" altLang="en-US" b="0">
                <a:solidFill>
                  <a:schemeClr val="tx1"/>
                </a:solidFill>
                <a:effectLst>
                  <a:outerShdw blurRad="38100" dist="38100" dir="2700000" algn="tl">
                    <a:srgbClr val="000000"/>
                  </a:outerShdw>
                </a:effectLst>
              </a:rPr>
              <a:t>函数</a:t>
            </a:r>
            <a:r>
              <a:rPr lang="zh-CN" altLang="en-GB" b="0">
                <a:solidFill>
                  <a:schemeClr val="tx1"/>
                </a:solidFill>
                <a:effectLst>
                  <a:outerShdw blurRad="38100" dist="38100" dir="2700000" algn="tl">
                    <a:srgbClr val="000000"/>
                  </a:outerShdw>
                </a:effectLst>
              </a:rPr>
              <a:t>给出移动步骤，如：</a:t>
            </a:r>
            <a:r>
              <a:rPr lang="en-GB" altLang="zh-CN" b="0">
                <a:solidFill>
                  <a:schemeClr val="tx1"/>
                </a:solidFill>
                <a:effectLst>
                  <a:outerShdw blurRad="38100" dist="38100" dir="2700000" algn="tl">
                    <a:srgbClr val="000000"/>
                  </a:outerShdw>
                </a:effectLst>
              </a:rPr>
              <a:t>n=3</a:t>
            </a:r>
            <a:r>
              <a:rPr lang="zh-CN" altLang="en-GB" b="0">
                <a:solidFill>
                  <a:schemeClr val="tx1"/>
                </a:solidFill>
                <a:effectLst>
                  <a:outerShdw blurRad="38100" dist="38100" dir="2700000" algn="tl">
                    <a:srgbClr val="000000"/>
                  </a:outerShdw>
                </a:effectLst>
              </a:rPr>
              <a:t>时，移动步骤为：</a:t>
            </a:r>
            <a:r>
              <a:rPr lang="en-GB" altLang="zh-CN" b="0">
                <a:solidFill>
                  <a:schemeClr val="tx1"/>
                </a:solidFill>
                <a:effectLst>
                  <a:outerShdw blurRad="38100" dist="38100" dir="2700000" algn="tl">
                    <a:srgbClr val="000000"/>
                  </a:outerShdw>
                </a:effectLst>
              </a:rPr>
              <a:t>1:A</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B, 2:A</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C, 1:B</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C, 3:A</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B, 1:C</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A, 2:C</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B, 1:A</a:t>
            </a:r>
            <a:r>
              <a:rPr lang="en-GB" altLang="zh-CN" b="0">
                <a:solidFill>
                  <a:schemeClr val="tx1"/>
                </a:solidFill>
                <a:effectLst>
                  <a:outerShdw blurRad="38100" dist="38100" dir="2700000" algn="tl">
                    <a:srgbClr val="000000"/>
                  </a:outerShdw>
                </a:effectLst>
                <a:sym typeface="Wingdings" pitchFamily="2" charset="2"/>
              </a:rPr>
              <a:t></a:t>
            </a:r>
            <a:r>
              <a:rPr lang="en-GB" altLang="zh-CN" b="0">
                <a:solidFill>
                  <a:schemeClr val="tx1"/>
                </a:solidFill>
                <a:effectLst>
                  <a:outerShdw blurRad="38100" dist="38100" dir="2700000" algn="tl">
                    <a:srgbClr val="000000"/>
                  </a:outerShdw>
                </a:effectLst>
              </a:rPr>
              <a:t>B</a:t>
            </a:r>
            <a:r>
              <a:rPr lang="zh-CN" altLang="en-GB" b="0">
                <a:solidFill>
                  <a:schemeClr val="tx1"/>
                </a:solidFill>
                <a:effectLst>
                  <a:outerShdw blurRad="38100" dist="38100" dir="2700000" algn="tl">
                    <a:srgbClr val="000000"/>
                  </a:outerShdw>
                </a:effectLst>
              </a:rPr>
              <a:t>。</a:t>
            </a:r>
            <a:r>
              <a:rPr lang="zh-CN" altLang="en-US" b="0">
                <a:solidFill>
                  <a:schemeClr val="tx1"/>
                </a:solidFill>
                <a:effectLst>
                  <a:outerShdw blurRad="38100" dist="38100" dir="2700000" algn="tl">
                    <a:srgbClr val="000000"/>
                  </a:outerShdw>
                </a:effectLst>
              </a:rPr>
              <a:t> </a:t>
            </a:r>
          </a:p>
        </p:txBody>
      </p:sp>
      <p:sp>
        <p:nvSpPr>
          <p:cNvPr id="73738" name="Text Box 16"/>
          <p:cNvSpPr txBox="1">
            <a:spLocks noChangeArrowheads="1"/>
          </p:cNvSpPr>
          <p:nvPr/>
        </p:nvSpPr>
        <p:spPr bwMode="auto">
          <a:xfrm>
            <a:off x="1743075" y="6324600"/>
            <a:ext cx="4867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folHlink"/>
                </a:solidFill>
                <a:latin typeface="Verdana" pitchFamily="34" charset="0"/>
                <a:ea typeface="宋体" charset="-122"/>
              </a:defRPr>
            </a:lvl1pPr>
            <a:lvl2pPr marL="742950" indent="-285750" eaLnBrk="0" hangingPunct="0">
              <a:defRPr sz="2400" b="1">
                <a:solidFill>
                  <a:schemeClr val="folHlink"/>
                </a:solidFill>
                <a:latin typeface="Verdana" pitchFamily="34" charset="0"/>
                <a:ea typeface="宋体" charset="-122"/>
              </a:defRPr>
            </a:lvl2pPr>
            <a:lvl3pPr marL="1143000" indent="-228600" eaLnBrk="0" hangingPunct="0">
              <a:defRPr sz="2400" b="1">
                <a:solidFill>
                  <a:schemeClr val="folHlink"/>
                </a:solidFill>
                <a:latin typeface="Verdana" pitchFamily="34" charset="0"/>
                <a:ea typeface="宋体" charset="-122"/>
              </a:defRPr>
            </a:lvl3pPr>
            <a:lvl4pPr marL="1600200" indent="-228600" eaLnBrk="0" hangingPunct="0">
              <a:defRPr sz="2400" b="1">
                <a:solidFill>
                  <a:schemeClr val="folHlink"/>
                </a:solidFill>
                <a:latin typeface="Verdana" pitchFamily="34" charset="0"/>
                <a:ea typeface="宋体" charset="-122"/>
              </a:defRPr>
            </a:lvl4pPr>
            <a:lvl5pPr marL="2057400" indent="-228600" eaLnBrk="0" hangingPunct="0">
              <a:defRPr sz="2400" b="1">
                <a:solidFill>
                  <a:schemeClr val="folHlink"/>
                </a:solidFill>
                <a:latin typeface="Verdana" pitchFamily="34" charset="0"/>
                <a:ea typeface="宋体" charset="-122"/>
              </a:defRPr>
            </a:lvl5pPr>
            <a:lvl6pPr marL="25146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6pPr>
            <a:lvl7pPr marL="29718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7pPr>
            <a:lvl8pPr marL="34290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8pPr>
            <a:lvl9pPr marL="3886200" indent="-228600" eaLnBrk="0" fontAlgn="base" hangingPunct="0">
              <a:spcBef>
                <a:spcPct val="20000"/>
              </a:spcBef>
              <a:spcAft>
                <a:spcPct val="0"/>
              </a:spcAft>
              <a:buClr>
                <a:schemeClr val="tx1"/>
              </a:buClr>
              <a:defRPr sz="2400" b="1">
                <a:solidFill>
                  <a:schemeClr val="folHlink"/>
                </a:solidFill>
                <a:latin typeface="Verdana" pitchFamily="34" charset="0"/>
                <a:ea typeface="宋体" charset="-122"/>
              </a:defRPr>
            </a:lvl9pPr>
          </a:lstStyle>
          <a:p>
            <a:pPr eaLnBrk="1" hangingPunct="1">
              <a:spcBef>
                <a:spcPct val="0"/>
              </a:spcBef>
              <a:buClrTx/>
            </a:pPr>
            <a:r>
              <a:rPr lang="en-US" altLang="zh-CN" sz="1800" b="0">
                <a:solidFill>
                  <a:schemeClr val="tx1"/>
                </a:solidFill>
              </a:rPr>
              <a:t>A                          B                          C</a:t>
            </a:r>
          </a:p>
        </p:txBody>
      </p:sp>
      <p:sp>
        <p:nvSpPr>
          <p:cNvPr id="335893" name="Text Box 21"/>
          <p:cNvSpPr txBox="1">
            <a:spLocks noChangeArrowheads="1"/>
          </p:cNvSpPr>
          <p:nvPr/>
        </p:nvSpPr>
        <p:spPr bwMode="auto">
          <a:xfrm>
            <a:off x="808038" y="5229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endParaRPr kumimoji="0" lang="zh-CN" altLang="zh-CN"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173 -0.00231 C 0.04341 -0.02497 0.08872 -0.0474 0.12934 -0.03283 C 0.16997 -0.01827 0.20625 0.03329 0.24254 0.08508 " pathEditMode="relative" ptsTypes="aaA">
                                      <p:cBhvr>
                                        <p:cTn id="6" dur="2000" fill="hold"/>
                                        <p:tgtEl>
                                          <p:spTgt spid="33587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33 0.00162 C 0.15209 -0.04601 0.30764 -0.09364 0.39011 -0.08786 C 0.4724 -0.08208 0.48212 -0.02289 0.4915 0.03653 " pathEditMode="relative" ptsTypes="aaA">
                                      <p:cBhvr>
                                        <p:cTn id="10" dur="2000" fill="hold"/>
                                        <p:tgtEl>
                                          <p:spTgt spid="335881"/>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24254 0.08508 C 0.28698 0.0393 0.3316 -0.00648 0.37361 -0.01364 C 0.41563 -0.02081 0.47483 0.03214 0.49497 0.04139 " pathEditMode="relative" rAng="0" ptsTypes="aaA">
                                      <p:cBhvr>
                                        <p:cTn id="14" dur="2000" fill="hold"/>
                                        <p:tgtEl>
                                          <p:spTgt spid="335876"/>
                                        </p:tgtEl>
                                        <p:attrNameLst>
                                          <p:attrName>ppt_x</p:attrName>
                                          <p:attrName>ppt_y</p:attrName>
                                        </p:attrNameLst>
                                      </p:cBhvr>
                                      <p:rCtr x="12622" y="-5295"/>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00087 -0.0074 C 0.0526 -0.04855 0.10625 -0.08971 0.1467 -0.08832 C 0.18715 -0.08693 0.22604 -0.01364 0.24184 0.00116 " pathEditMode="relative" ptsTypes="aaA">
                                      <p:cBhvr>
                                        <p:cTn id="18" dur="2000" fill="hold"/>
                                        <p:tgtEl>
                                          <p:spTgt spid="335882"/>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0.49496 0.04139 C 0.3434 -0.01064 0.19253 -0.06104 0.11059 -0.05711 C 0.02864 -0.05133 0.02135 0.05364 0.00364 0.0763 " pathEditMode="relative" rAng="0" ptsTypes="aaA">
                                      <p:cBhvr>
                                        <p:cTn id="22" dur="2000" fill="hold"/>
                                        <p:tgtEl>
                                          <p:spTgt spid="335876"/>
                                        </p:tgtEl>
                                        <p:attrNameLst>
                                          <p:attrName>ppt_x</p:attrName>
                                          <p:attrName>ppt_y</p:attrName>
                                        </p:attrNameLst>
                                      </p:cBhvr>
                                      <p:rCtr x="-24566" y="-337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49132 0.03653 C 0.44809 -0.0148 0.40503 -0.06613 0.36354 -0.07261 C 0.32205 -0.07908 0.2625 -0.01434 0.24219 -0.00278 " pathEditMode="relative" ptsTypes="aaA">
                                      <p:cBhvr>
                                        <p:cTn id="26" dur="2000" fill="hold"/>
                                        <p:tgtEl>
                                          <p:spTgt spid="335881"/>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0.00365 0.07629 C 0.05382 0.0245 0.104 -0.02729 0.14462 -0.04163 C 0.18525 -0.05596 0.23073 -0.01434 0.24792 -0.00902 " pathEditMode="relative" ptsTypes="aaA">
                                      <p:cBhvr>
                                        <p:cTn id="30" dur="2000" fill="hold"/>
                                        <p:tgtEl>
                                          <p:spTgt spid="33587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endParaRPr lang="zh-CN" altLang="zh-CN" smtClean="0"/>
          </a:p>
        </p:txBody>
      </p:sp>
      <p:sp>
        <p:nvSpPr>
          <p:cNvPr id="336899" name="Rectangle 3"/>
          <p:cNvSpPr>
            <a:spLocks noGrp="1" noChangeArrowheads="1"/>
          </p:cNvSpPr>
          <p:nvPr>
            <p:ph idx="1"/>
          </p:nvPr>
        </p:nvSpPr>
        <p:spPr>
          <a:xfrm>
            <a:off x="457200" y="1600200"/>
            <a:ext cx="8229600" cy="4997450"/>
          </a:xfrm>
        </p:spPr>
        <p:txBody>
          <a:bodyPr/>
          <a:lstStyle/>
          <a:p>
            <a:pPr marL="442913" indent="-442913" eaLnBrk="1" hangingPunct="1">
              <a:defRPr/>
            </a:pPr>
            <a:r>
              <a:rPr lang="zh-CN" altLang="en-US" sz="2800" smtClean="0"/>
              <a:t>当</a:t>
            </a:r>
            <a:r>
              <a:rPr lang="en-US" altLang="zh-CN" sz="2800" smtClean="0"/>
              <a:t>n=1</a:t>
            </a:r>
            <a:r>
              <a:rPr lang="zh-CN" altLang="en-US" sz="2800" smtClean="0"/>
              <a:t>时，只要把</a:t>
            </a:r>
            <a:r>
              <a:rPr lang="en-US" altLang="zh-CN" sz="2800" smtClean="0"/>
              <a:t>1</a:t>
            </a:r>
            <a:r>
              <a:rPr lang="zh-CN" altLang="en-US" sz="2800" smtClean="0"/>
              <a:t>个圆盘从</a:t>
            </a:r>
            <a:r>
              <a:rPr lang="en-US" altLang="zh-CN" sz="2800" smtClean="0"/>
              <a:t>A</a:t>
            </a:r>
            <a:r>
              <a:rPr lang="zh-CN" altLang="en-US" sz="2800" smtClean="0"/>
              <a:t>移至</a:t>
            </a:r>
            <a:r>
              <a:rPr lang="en-US" altLang="zh-CN" sz="2800" smtClean="0"/>
              <a:t>B</a:t>
            </a:r>
            <a:r>
              <a:rPr lang="zh-CN" altLang="en-US" sz="2800" smtClean="0"/>
              <a:t>就可以了</a:t>
            </a:r>
          </a:p>
          <a:p>
            <a:pPr marL="1252538" lvl="1" indent="-533400" eaLnBrk="1" hangingPunct="1">
              <a:defRPr/>
            </a:pPr>
            <a:r>
              <a:rPr lang="en-US" altLang="zh-CN" sz="2400" smtClean="0"/>
              <a:t>cout &lt;&lt; "1:A</a:t>
            </a:r>
            <a:r>
              <a:rPr lang="en-GB" altLang="zh-CN" sz="2400" smtClean="0">
                <a:sym typeface="Wingdings" pitchFamily="2" charset="2"/>
              </a:rPr>
              <a:t></a:t>
            </a:r>
            <a:r>
              <a:rPr lang="en-GB" altLang="zh-CN" sz="2400" smtClean="0"/>
              <a:t>B" &lt;&lt; endl;</a:t>
            </a:r>
            <a:endParaRPr lang="en-US" altLang="zh-CN" sz="2400" smtClean="0"/>
          </a:p>
          <a:p>
            <a:pPr marL="442913" indent="-442913" eaLnBrk="1" hangingPunct="1">
              <a:defRPr/>
            </a:pPr>
            <a:r>
              <a:rPr lang="zh-CN" altLang="en-US" sz="2800" smtClean="0"/>
              <a:t>当</a:t>
            </a:r>
            <a:r>
              <a:rPr lang="en-US" altLang="zh-CN" sz="2800" smtClean="0"/>
              <a:t>n</a:t>
            </a:r>
            <a:r>
              <a:rPr lang="zh-CN" altLang="en-US" sz="2800" smtClean="0"/>
              <a:t>大于</a:t>
            </a:r>
            <a:r>
              <a:rPr lang="en-US" altLang="zh-CN" sz="2800" smtClean="0"/>
              <a:t>1</a:t>
            </a:r>
            <a:r>
              <a:rPr lang="zh-CN" altLang="en-US" sz="2800" smtClean="0"/>
              <a:t>时，我们可以把该问题分解成下面的三个子问题：</a:t>
            </a:r>
          </a:p>
          <a:p>
            <a:pPr marL="1252538" lvl="1" indent="-533400" eaLnBrk="1" hangingPunct="1">
              <a:buFontTx/>
              <a:buAutoNum type="arabicPeriod"/>
              <a:defRPr/>
            </a:pPr>
            <a:r>
              <a:rPr lang="zh-CN" altLang="en-US" sz="2400" smtClean="0"/>
              <a:t>把</a:t>
            </a:r>
            <a:r>
              <a:rPr lang="en-US" altLang="zh-CN" sz="2400" smtClean="0"/>
              <a:t>n-1</a:t>
            </a:r>
            <a:r>
              <a:rPr lang="zh-CN" altLang="en-US" sz="2400" smtClean="0"/>
              <a:t>个圆盘从柱子</a:t>
            </a:r>
            <a:r>
              <a:rPr lang="en-US" altLang="zh-CN" sz="2400" smtClean="0"/>
              <a:t>A</a:t>
            </a:r>
            <a:r>
              <a:rPr lang="zh-CN" altLang="en-US" sz="2400" smtClean="0"/>
              <a:t>移到柱子</a:t>
            </a:r>
            <a:r>
              <a:rPr lang="en-US" altLang="zh-CN" sz="2400" smtClean="0"/>
              <a:t>C</a:t>
            </a:r>
            <a:r>
              <a:rPr lang="zh-CN" altLang="en-US" sz="2400" smtClean="0"/>
              <a:t>。</a:t>
            </a:r>
          </a:p>
          <a:p>
            <a:pPr marL="1252538" lvl="1" indent="-533400" eaLnBrk="1" hangingPunct="1">
              <a:buFontTx/>
              <a:buAutoNum type="arabicPeriod"/>
              <a:defRPr/>
            </a:pPr>
            <a:r>
              <a:rPr lang="zh-CN" altLang="en-US" sz="2400" smtClean="0"/>
              <a:t>把第</a:t>
            </a:r>
            <a:r>
              <a:rPr lang="en-US" altLang="zh-CN" sz="2400" smtClean="0"/>
              <a:t>n</a:t>
            </a:r>
            <a:r>
              <a:rPr lang="zh-CN" altLang="en-US" sz="2400" smtClean="0"/>
              <a:t>个圆盘从柱子</a:t>
            </a:r>
            <a:r>
              <a:rPr lang="en-US" altLang="zh-CN" sz="2400" smtClean="0"/>
              <a:t>A</a:t>
            </a:r>
            <a:r>
              <a:rPr lang="zh-CN" altLang="en-US" sz="2400" smtClean="0"/>
              <a:t>移到柱子</a:t>
            </a:r>
            <a:r>
              <a:rPr lang="en-US" altLang="zh-CN" sz="2400" smtClean="0"/>
              <a:t>B</a:t>
            </a:r>
            <a:r>
              <a:rPr lang="zh-CN" altLang="en-US" sz="2400" smtClean="0"/>
              <a:t>。</a:t>
            </a:r>
          </a:p>
          <a:p>
            <a:pPr marL="1889125" lvl="2" indent="-457200" eaLnBrk="1" hangingPunct="1">
              <a:defRPr/>
            </a:pPr>
            <a:r>
              <a:rPr lang="en-US" altLang="zh-CN" sz="2000" smtClean="0"/>
              <a:t>cout &lt;&lt; n &lt;&lt; "</a:t>
            </a:r>
            <a:r>
              <a:rPr lang="zh-CN" altLang="en-US" sz="2000" smtClean="0"/>
              <a:t>：</a:t>
            </a:r>
            <a:r>
              <a:rPr lang="en-US" altLang="zh-CN" sz="2000" smtClean="0"/>
              <a:t>A-&gt;B" &lt;&lt; endl;</a:t>
            </a:r>
          </a:p>
          <a:p>
            <a:pPr marL="1252538" lvl="1" indent="-533400" eaLnBrk="1" hangingPunct="1">
              <a:buFontTx/>
              <a:buAutoNum type="arabicPeriod"/>
              <a:defRPr/>
            </a:pPr>
            <a:r>
              <a:rPr lang="zh-CN" altLang="en-US" sz="2400" smtClean="0"/>
              <a:t>把</a:t>
            </a:r>
            <a:r>
              <a:rPr lang="en-US" altLang="zh-CN" sz="2400" smtClean="0"/>
              <a:t>n-1</a:t>
            </a:r>
            <a:r>
              <a:rPr lang="zh-CN" altLang="en-US" sz="2400" smtClean="0"/>
              <a:t>个圆盘从柱子</a:t>
            </a:r>
            <a:r>
              <a:rPr lang="en-US" altLang="zh-CN" sz="2400" smtClean="0"/>
              <a:t>C</a:t>
            </a:r>
            <a:r>
              <a:rPr lang="zh-CN" altLang="en-US" sz="2400" smtClean="0"/>
              <a:t>移到柱子</a:t>
            </a:r>
            <a:r>
              <a:rPr lang="en-US" altLang="zh-CN" sz="2400" smtClean="0"/>
              <a:t>B</a:t>
            </a:r>
            <a:r>
              <a:rPr lang="zh-CN" altLang="en-US" sz="2400" smtClean="0"/>
              <a:t>。</a:t>
            </a:r>
          </a:p>
          <a:p>
            <a:pPr marL="442913" indent="-442913" eaLnBrk="1" hangingPunct="1">
              <a:defRPr/>
            </a:pPr>
            <a:r>
              <a:rPr lang="zh-CN" altLang="en-US" sz="2800" smtClean="0"/>
              <a:t>上面的子问题</a:t>
            </a:r>
            <a:r>
              <a:rPr lang="en-US" altLang="zh-CN" sz="2800" smtClean="0"/>
              <a:t>1</a:t>
            </a:r>
            <a:r>
              <a:rPr lang="zh-CN" altLang="en-US" sz="2800" smtClean="0"/>
              <a:t>和</a:t>
            </a:r>
            <a:r>
              <a:rPr lang="en-US" altLang="zh-CN" sz="2800" smtClean="0"/>
              <a:t>3</a:t>
            </a:r>
            <a:r>
              <a:rPr lang="zh-CN" altLang="en-US" sz="2800" smtClean="0"/>
              <a:t>与原问题相同，只是盘子的个数少了一个以及移动的位置不同；子问题</a:t>
            </a:r>
            <a:r>
              <a:rPr lang="en-US" altLang="zh-CN" sz="2800" smtClean="0"/>
              <a:t>2</a:t>
            </a:r>
            <a:r>
              <a:rPr lang="zh-CN" altLang="en-US" sz="2800" smtClean="0"/>
              <a:t>是移动一个盘子的简单问题。</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idx="1"/>
          </p:nvPr>
        </p:nvSpPr>
        <p:spPr>
          <a:xfrm>
            <a:off x="179388" y="693738"/>
            <a:ext cx="8964612" cy="5327650"/>
          </a:xfrm>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void hanoi(char x,char y,char z,int n) //</a:t>
            </a:r>
            <a:r>
              <a:rPr lang="zh-CN" altLang="en-US" sz="2000" smtClean="0"/>
              <a:t>把</a:t>
            </a:r>
            <a:r>
              <a:rPr lang="en-US" altLang="zh-CN" sz="2000" smtClean="0"/>
              <a:t>n</a:t>
            </a:r>
            <a:r>
              <a:rPr lang="zh-CN" altLang="en-US" sz="2000" smtClean="0"/>
              <a:t>个圆盘从</a:t>
            </a:r>
            <a:r>
              <a:rPr lang="en-US" altLang="zh-CN" sz="2000" smtClean="0"/>
              <a:t>x</a:t>
            </a:r>
            <a:r>
              <a:rPr lang="zh-CN" altLang="en-US" sz="2000" smtClean="0"/>
              <a:t>表示的</a:t>
            </a:r>
          </a:p>
          <a:p>
            <a:pPr eaLnBrk="1" hangingPunct="1">
              <a:lnSpc>
                <a:spcPct val="80000"/>
              </a:lnSpc>
              <a:buFont typeface="Wingdings" pitchFamily="2" charset="2"/>
              <a:buNone/>
              <a:defRPr/>
            </a:pPr>
            <a:r>
              <a:rPr lang="zh-CN" altLang="en-US" sz="2000" smtClean="0"/>
              <a:t>					              </a:t>
            </a:r>
            <a:r>
              <a:rPr lang="en-US" altLang="zh-CN" sz="2000" smtClean="0"/>
              <a:t>//</a:t>
            </a:r>
            <a:r>
              <a:rPr lang="zh-CN" altLang="en-US" sz="2000" smtClean="0"/>
              <a:t>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en-US" altLang="zh-CN" sz="2000" smtClean="0"/>
              <a:t>{	if (n == 1)</a:t>
            </a:r>
          </a:p>
          <a:p>
            <a:pPr eaLnBrk="1" hangingPunct="1">
              <a:lnSpc>
                <a:spcPct val="80000"/>
              </a:lnSpc>
              <a:buFont typeface="Wingdings" pitchFamily="2" charset="2"/>
              <a:buNone/>
              <a:defRPr/>
            </a:pPr>
            <a:r>
              <a:rPr lang="en-US" altLang="zh-CN" sz="2000" smtClean="0"/>
              <a:t>	   cout &lt;&lt; "1: " &lt;&lt; x &lt;&lt; "→" &lt;&lt; y &lt;&lt; endl;  </a:t>
            </a:r>
          </a:p>
          <a:p>
            <a:pPr eaLnBrk="1" hangingPunct="1">
              <a:lnSpc>
                <a:spcPct val="80000"/>
              </a:lnSpc>
              <a:buFont typeface="Wingdings" pitchFamily="2" charset="2"/>
              <a:buNone/>
              <a:defRPr/>
            </a:pPr>
            <a:r>
              <a:rPr lang="en-US" altLang="zh-CN" sz="2000" smtClean="0"/>
              <a:t>			 //</a:t>
            </a:r>
            <a:r>
              <a:rPr lang="zh-CN" altLang="en-US" sz="2000" smtClean="0"/>
              <a:t>把第</a:t>
            </a:r>
            <a:r>
              <a:rPr lang="en-US" altLang="zh-CN" sz="2000" smtClean="0"/>
              <a:t>1</a:t>
            </a:r>
            <a:r>
              <a:rPr lang="zh-CN" altLang="en-US" sz="2000" smtClean="0"/>
              <a:t>个盘子从</a:t>
            </a:r>
            <a:r>
              <a:rPr lang="en-US" altLang="zh-CN" sz="2000" smtClean="0"/>
              <a:t>x</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else</a:t>
            </a:r>
          </a:p>
          <a:p>
            <a:pPr eaLnBrk="1" hangingPunct="1">
              <a:lnSpc>
                <a:spcPct val="80000"/>
              </a:lnSpc>
              <a:buFont typeface="Wingdings" pitchFamily="2" charset="2"/>
              <a:buNone/>
              <a:defRPr/>
            </a:pPr>
            <a:r>
              <a:rPr lang="en-US" altLang="zh-CN" sz="2000" smtClean="0"/>
              <a:t>	{ hanoi(x,z,y,n-1);  //</a:t>
            </a:r>
            <a:r>
              <a:rPr lang="zh-CN" altLang="en-US" sz="2000" smtClean="0"/>
              <a:t>把</a:t>
            </a:r>
            <a:r>
              <a:rPr lang="en-US" altLang="zh-CN" sz="2000" smtClean="0"/>
              <a:t>n-1</a:t>
            </a:r>
            <a:r>
              <a:rPr lang="zh-CN" altLang="en-US" sz="2000" smtClean="0"/>
              <a:t>个圆盘从</a:t>
            </a:r>
            <a:r>
              <a:rPr lang="en-US" altLang="zh-CN" sz="2000" smtClean="0"/>
              <a:t>x</a:t>
            </a:r>
            <a:r>
              <a:rPr lang="zh-CN" altLang="en-US" sz="2000" smtClean="0"/>
              <a:t>表示的柱子移至</a:t>
            </a:r>
            <a:r>
              <a:rPr lang="en-US" altLang="zh-CN" sz="2000" smtClean="0"/>
              <a:t>z</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cout &lt;&lt; n &lt;&lt; ": " &lt;&lt; x &lt;&lt; "→" &lt;&lt; y &lt;&lt; endl; </a:t>
            </a:r>
          </a:p>
          <a:p>
            <a:pPr eaLnBrk="1" hangingPunct="1">
              <a:lnSpc>
                <a:spcPct val="80000"/>
              </a:lnSpc>
              <a:buFont typeface="Wingdings" pitchFamily="2" charset="2"/>
              <a:buNone/>
              <a:defRPr/>
            </a:pPr>
            <a:r>
              <a:rPr lang="en-US" altLang="zh-CN" sz="2000" smtClean="0"/>
              <a:t>			  //</a:t>
            </a:r>
            <a:r>
              <a:rPr lang="zh-CN" altLang="en-US" sz="2000" smtClean="0"/>
              <a:t>把第</a:t>
            </a:r>
            <a:r>
              <a:rPr lang="en-US" altLang="zh-CN" sz="2000" smtClean="0"/>
              <a:t>n</a:t>
            </a:r>
            <a:r>
              <a:rPr lang="zh-CN" altLang="en-US" sz="2000" smtClean="0"/>
              <a:t>个圆盘从</a:t>
            </a:r>
            <a:r>
              <a:rPr lang="en-US" altLang="zh-CN" sz="2000" smtClean="0"/>
              <a:t>x</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hanoi(z,y,x,n-1);  //</a:t>
            </a:r>
            <a:r>
              <a:rPr lang="zh-CN" altLang="en-US" sz="2000" smtClean="0"/>
              <a:t>把</a:t>
            </a:r>
            <a:r>
              <a:rPr lang="en-US" altLang="zh-CN" sz="2000" smtClean="0"/>
              <a:t>n-1</a:t>
            </a:r>
            <a:r>
              <a:rPr lang="zh-CN" altLang="en-US" sz="2000" smtClean="0"/>
              <a:t>个圆盘从</a:t>
            </a:r>
            <a:r>
              <a:rPr lang="en-US" altLang="zh-CN" sz="2000" smtClean="0"/>
              <a:t>z</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2771775" y="157163"/>
            <a:ext cx="6372225" cy="305593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void hanoi(char x,char y,char z,int n)</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else</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 hanoi(x,z,y,n-1); </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a:t>
            </a:r>
          </a:p>
        </p:txBody>
      </p:sp>
      <p:sp>
        <p:nvSpPr>
          <p:cNvPr id="380931" name="Rectangle 3"/>
          <p:cNvSpPr>
            <a:spLocks noChangeArrowheads="1"/>
          </p:cNvSpPr>
          <p:nvPr/>
        </p:nvSpPr>
        <p:spPr bwMode="auto">
          <a:xfrm>
            <a:off x="98425" y="531813"/>
            <a:ext cx="26019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2000" b="0">
                <a:solidFill>
                  <a:schemeClr val="tx1"/>
                </a:solidFill>
                <a:effectLst>
                  <a:outerShdw blurRad="38100" dist="38100" dir="2700000" algn="tl">
                    <a:srgbClr val="000000"/>
                  </a:outerShdw>
                </a:effectLst>
              </a:rPr>
              <a:t>hanoi('A','B','C',3);</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195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1956"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297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2980"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2981"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2982"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400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4004"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4005"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4006"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4007" name="Rectangle 7"/>
          <p:cNvSpPr>
            <a:spLocks noChangeArrowheads="1"/>
          </p:cNvSpPr>
          <p:nvPr/>
        </p:nvSpPr>
        <p:spPr bwMode="auto">
          <a:xfrm>
            <a:off x="3851275" y="465296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4008" name="Line 8"/>
          <p:cNvSpPr>
            <a:spLocks noChangeShapeType="1"/>
          </p:cNvSpPr>
          <p:nvPr/>
        </p:nvSpPr>
        <p:spPr bwMode="auto">
          <a:xfrm flipH="1">
            <a:off x="4140200" y="3717925"/>
            <a:ext cx="863600"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502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5028"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29"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5030"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31" name="Rectangle 7"/>
          <p:cNvSpPr>
            <a:spLocks noChangeArrowheads="1"/>
          </p:cNvSpPr>
          <p:nvPr/>
        </p:nvSpPr>
        <p:spPr bwMode="auto">
          <a:xfrm>
            <a:off x="3851275" y="465296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 &lt;&lt; "1: "&lt;&lt; x &lt;&lt;"→"&lt;&lt; y &lt;&lt; endl;</a:t>
            </a:r>
            <a:r>
              <a:rPr lang="en-US" altLang="zh-CN" sz="1600" b="0">
                <a:solidFill>
                  <a:srgbClr val="00FF00"/>
                </a:solidFill>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5032" name="Line 8"/>
          <p:cNvSpPr>
            <a:spLocks noChangeShapeType="1"/>
          </p:cNvSpPr>
          <p:nvPr/>
        </p:nvSpPr>
        <p:spPr bwMode="auto">
          <a:xfrm flipH="1">
            <a:off x="4140200" y="3717925"/>
            <a:ext cx="863600"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33" name="Rectangle 9"/>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5034" name="Text Box 10"/>
          <p:cNvSpPr txBox="1">
            <a:spLocks noChangeArrowheads="1"/>
          </p:cNvSpPr>
          <p:nvPr/>
        </p:nvSpPr>
        <p:spPr bwMode="auto">
          <a:xfrm>
            <a:off x="231775" y="1058863"/>
            <a:ext cx="17700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605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6052"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6053"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6054"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6055"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6056" name="Text Box 8"/>
          <p:cNvSpPr txBox="1">
            <a:spLocks noChangeArrowheads="1"/>
          </p:cNvSpPr>
          <p:nvPr/>
        </p:nvSpPr>
        <p:spPr bwMode="auto">
          <a:xfrm>
            <a:off x="231775" y="1058863"/>
            <a:ext cx="17700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707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7076"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7077"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cout&lt;&lt;n&lt;&lt;":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7078"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7079"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7080" name="Text Box 8"/>
          <p:cNvSpPr txBox="1">
            <a:spLocks noChangeArrowheads="1"/>
          </p:cNvSpPr>
          <p:nvPr/>
        </p:nvSpPr>
        <p:spPr bwMode="auto">
          <a:xfrm>
            <a:off x="250825" y="1052513"/>
            <a:ext cx="17748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defRPr/>
            </a:pPr>
            <a:r>
              <a:rPr lang="zh-CN" altLang="en-US" smtClean="0"/>
              <a:t>函数的例子</a:t>
            </a:r>
          </a:p>
        </p:txBody>
      </p:sp>
      <p:sp>
        <p:nvSpPr>
          <p:cNvPr id="45059" name="Rectangle 3"/>
          <p:cNvSpPr>
            <a:spLocks noGrp="1" noChangeArrowheads="1"/>
          </p:cNvSpPr>
          <p:nvPr>
            <p:ph idx="1"/>
          </p:nvPr>
        </p:nvSpPr>
        <p:spPr/>
        <p:txBody>
          <a:bodyPr/>
          <a:lstStyle/>
          <a:p>
            <a:pPr eaLnBrk="1" hangingPunct="1">
              <a:buFont typeface="Wingdings" pitchFamily="2" charset="2"/>
              <a:buNone/>
              <a:defRPr/>
            </a:pPr>
            <a:r>
              <a:rPr lang="en-US" altLang="zh-CN" smtClean="0"/>
              <a:t>int factorial(int n) //</a:t>
            </a:r>
            <a:r>
              <a:rPr lang="zh-CN" altLang="en-US" smtClean="0"/>
              <a:t>求</a:t>
            </a:r>
            <a:r>
              <a:rPr lang="en-US" altLang="zh-CN" smtClean="0"/>
              <a:t>n</a:t>
            </a:r>
            <a:r>
              <a:rPr lang="zh-CN" altLang="en-US" smtClean="0"/>
              <a:t>的阶乘</a:t>
            </a:r>
          </a:p>
          <a:p>
            <a:pPr eaLnBrk="1" hangingPunct="1">
              <a:buFont typeface="Wingdings" pitchFamily="2" charset="2"/>
              <a:buNone/>
              <a:defRPr/>
            </a:pPr>
            <a:r>
              <a:rPr lang="en-US" altLang="zh-CN" smtClean="0"/>
              <a:t>{	int i,f=1;</a:t>
            </a:r>
          </a:p>
          <a:p>
            <a:pPr eaLnBrk="1" hangingPunct="1">
              <a:buFont typeface="Wingdings" pitchFamily="2" charset="2"/>
              <a:buNone/>
              <a:defRPr/>
            </a:pPr>
            <a:r>
              <a:rPr lang="en-US" altLang="zh-CN" smtClean="0"/>
              <a:t>	for (i=2; i&lt;=n; i++) f *= i;</a:t>
            </a:r>
          </a:p>
          <a:p>
            <a:pPr eaLnBrk="1" hangingPunct="1">
              <a:buFont typeface="Wingdings" pitchFamily="2" charset="2"/>
              <a:buNone/>
              <a:defRPr/>
            </a:pPr>
            <a:r>
              <a:rPr lang="en-US" altLang="zh-CN" smtClean="0"/>
              <a:t>	return f;</a:t>
            </a:r>
          </a:p>
          <a:p>
            <a:pPr eaLnBrk="1" hangingPunct="1">
              <a:buFont typeface="Wingdings" pitchFamily="2" charset="2"/>
              <a:buNone/>
              <a:defRPr/>
            </a:pPr>
            <a:r>
              <a:rPr lang="en-US" altLang="zh-CN" smtClean="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809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8100"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8101"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8102"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8103"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8104" name="Text Box 8"/>
          <p:cNvSpPr txBox="1">
            <a:spLocks noChangeArrowheads="1"/>
          </p:cNvSpPr>
          <p:nvPr/>
        </p:nvSpPr>
        <p:spPr bwMode="auto">
          <a:xfrm>
            <a:off x="250825" y="1052513"/>
            <a:ext cx="17748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p:txBody>
      </p:sp>
      <p:sp>
        <p:nvSpPr>
          <p:cNvPr id="388105" name="Rectangle 9"/>
          <p:cNvSpPr>
            <a:spLocks noChangeArrowheads="1"/>
          </p:cNvSpPr>
          <p:nvPr/>
        </p:nvSpPr>
        <p:spPr bwMode="auto">
          <a:xfrm>
            <a:off x="3851275" y="465296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//B,C,A,1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8106" name="Line 10"/>
          <p:cNvSpPr>
            <a:spLocks noChangeShapeType="1"/>
          </p:cNvSpPr>
          <p:nvPr/>
        </p:nvSpPr>
        <p:spPr bwMode="auto">
          <a:xfrm flipH="1">
            <a:off x="4140200" y="4221163"/>
            <a:ext cx="86360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912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9124"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9125"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9126"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9127"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9128" name="Text Box 8"/>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389129" name="Rectangle 9"/>
          <p:cNvSpPr>
            <a:spLocks noChangeArrowheads="1"/>
          </p:cNvSpPr>
          <p:nvPr/>
        </p:nvSpPr>
        <p:spPr bwMode="auto">
          <a:xfrm>
            <a:off x="3851275" y="465296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//B,C,A,1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 &lt;&lt; "1: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89130" name="Line 10"/>
          <p:cNvSpPr>
            <a:spLocks noChangeShapeType="1"/>
          </p:cNvSpPr>
          <p:nvPr/>
        </p:nvSpPr>
        <p:spPr bwMode="auto">
          <a:xfrm flipH="1">
            <a:off x="4140200" y="4221163"/>
            <a:ext cx="86360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014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0148"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0149"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//A,C,B,2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0150"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0151"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0152" name="Text Box 8"/>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117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1172"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117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4" name="Text Box 6"/>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cout&lt;&lt;n&lt;&lt;":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219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2196"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2197"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198"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321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3220"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3221"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2"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393223"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3224"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424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4244"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4245"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4246"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394247"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4248"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4249" name="Rectangle 9"/>
          <p:cNvSpPr>
            <a:spLocks noChangeArrowheads="1"/>
          </p:cNvSpPr>
          <p:nvPr/>
        </p:nvSpPr>
        <p:spPr bwMode="auto">
          <a:xfrm>
            <a:off x="3851275" y="467360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//C,A,B,1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4250" name="Line 10"/>
          <p:cNvSpPr>
            <a:spLocks noChangeShapeType="1"/>
          </p:cNvSpPr>
          <p:nvPr/>
        </p:nvSpPr>
        <p:spPr bwMode="auto">
          <a:xfrm flipH="1">
            <a:off x="4211638" y="3644900"/>
            <a:ext cx="719137" cy="10080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526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5268"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5269"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5270" name="Text Box 6"/>
          <p:cNvSpPr txBox="1">
            <a:spLocks noChangeArrowheads="1"/>
          </p:cNvSpPr>
          <p:nvPr/>
        </p:nvSpPr>
        <p:spPr bwMode="auto">
          <a:xfrm>
            <a:off x="250825" y="1052513"/>
            <a:ext cx="177641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p:txBody>
      </p:sp>
      <p:sp>
        <p:nvSpPr>
          <p:cNvPr id="395271"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5272"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5273" name="Rectangle 9"/>
          <p:cNvSpPr>
            <a:spLocks noChangeArrowheads="1"/>
          </p:cNvSpPr>
          <p:nvPr/>
        </p:nvSpPr>
        <p:spPr bwMode="auto">
          <a:xfrm>
            <a:off x="3851275" y="467360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//C,A,B,1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 &lt;&lt; "1: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5274" name="Line 10"/>
          <p:cNvSpPr>
            <a:spLocks noChangeShapeType="1"/>
          </p:cNvSpPr>
          <p:nvPr/>
        </p:nvSpPr>
        <p:spPr bwMode="auto">
          <a:xfrm flipH="1">
            <a:off x="4211638" y="3644900"/>
            <a:ext cx="719137" cy="10080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629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6292"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629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6294" name="Text Box 6"/>
          <p:cNvSpPr txBox="1">
            <a:spLocks noChangeArrowheads="1"/>
          </p:cNvSpPr>
          <p:nvPr/>
        </p:nvSpPr>
        <p:spPr bwMode="auto">
          <a:xfrm>
            <a:off x="250825" y="1052513"/>
            <a:ext cx="177641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p:txBody>
      </p:sp>
      <p:sp>
        <p:nvSpPr>
          <p:cNvPr id="396295"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6296"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731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7316"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7317"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7318" name="Text Box 6"/>
          <p:cNvSpPr txBox="1">
            <a:spLocks noChangeArrowheads="1"/>
          </p:cNvSpPr>
          <p:nvPr/>
        </p:nvSpPr>
        <p:spPr bwMode="auto">
          <a:xfrm>
            <a:off x="250825" y="1052513"/>
            <a:ext cx="1776413"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p:txBody>
      </p:sp>
      <p:sp>
        <p:nvSpPr>
          <p:cNvPr id="397319"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cout&lt;&lt;n&lt;&lt;":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7320"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idx="1"/>
          </p:nvPr>
        </p:nvSpPr>
        <p:spPr>
          <a:xfrm>
            <a:off x="457200" y="476250"/>
            <a:ext cx="8229600" cy="5654675"/>
          </a:xfrm>
        </p:spPr>
        <p:txBody>
          <a:bodyPr/>
          <a:lstStyle/>
          <a:p>
            <a:pPr eaLnBrk="1" hangingPunct="1">
              <a:lnSpc>
                <a:spcPct val="80000"/>
              </a:lnSpc>
              <a:buFont typeface="Wingdings" pitchFamily="2" charset="2"/>
              <a:buNone/>
              <a:defRPr/>
            </a:pPr>
            <a:r>
              <a:rPr lang="en-US" altLang="zh-CN" sz="2400" smtClean="0"/>
              <a:t>double power(double x, int n) //</a:t>
            </a:r>
            <a:r>
              <a:rPr lang="zh-CN" altLang="en-US" sz="2400" smtClean="0"/>
              <a:t>求</a:t>
            </a:r>
            <a:r>
              <a:rPr lang="en-US" altLang="zh-CN" sz="2400" smtClean="0"/>
              <a:t>x</a:t>
            </a:r>
            <a:r>
              <a:rPr lang="zh-CN" altLang="en-US" sz="2400" smtClean="0"/>
              <a:t>的</a:t>
            </a:r>
            <a:r>
              <a:rPr lang="en-US" altLang="zh-CN" sz="2400" smtClean="0"/>
              <a:t>n</a:t>
            </a:r>
            <a:r>
              <a:rPr lang="zh-CN" altLang="en-US" sz="2400" smtClean="0"/>
              <a:t>次幂</a:t>
            </a:r>
          </a:p>
          <a:p>
            <a:pPr eaLnBrk="1" hangingPunct="1">
              <a:lnSpc>
                <a:spcPct val="80000"/>
              </a:lnSpc>
              <a:buFont typeface="Wingdings" pitchFamily="2" charset="2"/>
              <a:buNone/>
              <a:defRPr/>
            </a:pPr>
            <a:r>
              <a:rPr lang="en-US" altLang="zh-CN" sz="2400" smtClean="0"/>
              <a:t>{	if (x == 0) return 0;</a:t>
            </a:r>
          </a:p>
          <a:p>
            <a:pPr eaLnBrk="1" hangingPunct="1">
              <a:lnSpc>
                <a:spcPct val="80000"/>
              </a:lnSpc>
              <a:buFont typeface="Wingdings" pitchFamily="2" charset="2"/>
              <a:buNone/>
              <a:defRPr/>
            </a:pPr>
            <a:r>
              <a:rPr lang="en-US" altLang="zh-CN" sz="2400" smtClean="0"/>
              <a:t>	double product=1.0;</a:t>
            </a:r>
          </a:p>
          <a:p>
            <a:pPr eaLnBrk="1" hangingPunct="1">
              <a:lnSpc>
                <a:spcPct val="80000"/>
              </a:lnSpc>
              <a:buFont typeface="Wingdings" pitchFamily="2" charset="2"/>
              <a:buNone/>
              <a:defRPr/>
            </a:pPr>
            <a:r>
              <a:rPr lang="en-US" altLang="zh-CN" sz="2400" smtClean="0"/>
              <a:t>	if (n &gt;= 0)</a:t>
            </a:r>
          </a:p>
          <a:p>
            <a:pPr eaLnBrk="1" hangingPunct="1">
              <a:lnSpc>
                <a:spcPct val="80000"/>
              </a:lnSpc>
              <a:buFont typeface="Wingdings" pitchFamily="2" charset="2"/>
              <a:buNone/>
              <a:defRPr/>
            </a:pPr>
            <a:r>
              <a:rPr lang="en-US" altLang="zh-CN" sz="2400" smtClean="0"/>
              <a:t>		while (n &gt; 0)</a:t>
            </a:r>
          </a:p>
          <a:p>
            <a:pPr eaLnBrk="1" hangingPunct="1">
              <a:lnSpc>
                <a:spcPct val="80000"/>
              </a:lnSpc>
              <a:buFont typeface="Wingdings" pitchFamily="2" charset="2"/>
              <a:buNone/>
              <a:defRPr/>
            </a:pPr>
            <a:r>
              <a:rPr lang="en-US" altLang="zh-CN" sz="2400" smtClean="0"/>
              <a:t>		{	product *= x;</a:t>
            </a:r>
          </a:p>
          <a:p>
            <a:pPr eaLnBrk="1" hangingPunct="1">
              <a:lnSpc>
                <a:spcPct val="80000"/>
              </a:lnSpc>
              <a:buFont typeface="Wingdings" pitchFamily="2" charset="2"/>
              <a:buNone/>
              <a:defRPr/>
            </a:pPr>
            <a:r>
              <a:rPr lang="en-US" altLang="zh-CN" sz="2400" smtClean="0"/>
              <a:t>			n--;</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else</a:t>
            </a:r>
          </a:p>
          <a:p>
            <a:pPr eaLnBrk="1" hangingPunct="1">
              <a:lnSpc>
                <a:spcPct val="80000"/>
              </a:lnSpc>
              <a:buFont typeface="Wingdings" pitchFamily="2" charset="2"/>
              <a:buNone/>
              <a:defRPr/>
            </a:pPr>
            <a:r>
              <a:rPr lang="en-US" altLang="zh-CN" sz="2400" smtClean="0"/>
              <a:t>		while (n &lt; 0)</a:t>
            </a:r>
          </a:p>
          <a:p>
            <a:pPr eaLnBrk="1" hangingPunct="1">
              <a:lnSpc>
                <a:spcPct val="80000"/>
              </a:lnSpc>
              <a:buFont typeface="Wingdings" pitchFamily="2" charset="2"/>
              <a:buNone/>
              <a:defRPr/>
            </a:pPr>
            <a:r>
              <a:rPr lang="en-US" altLang="zh-CN" sz="2400" smtClean="0"/>
              <a:t>		{	product /= x;</a:t>
            </a:r>
          </a:p>
          <a:p>
            <a:pPr eaLnBrk="1" hangingPunct="1">
              <a:lnSpc>
                <a:spcPct val="80000"/>
              </a:lnSpc>
              <a:buFont typeface="Wingdings" pitchFamily="2" charset="2"/>
              <a:buNone/>
              <a:defRPr/>
            </a:pPr>
            <a:r>
              <a:rPr lang="en-US" altLang="zh-CN" sz="2400" smtClean="0"/>
              <a:t>			n++;</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return product;</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833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8340"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8341"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8342" name="Text Box 6"/>
          <p:cNvSpPr txBox="1">
            <a:spLocks noChangeArrowheads="1"/>
          </p:cNvSpPr>
          <p:nvPr/>
        </p:nvSpPr>
        <p:spPr bwMode="auto">
          <a:xfrm>
            <a:off x="250825" y="1052513"/>
            <a:ext cx="1776413"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p:txBody>
      </p:sp>
      <p:sp>
        <p:nvSpPr>
          <p:cNvPr id="398343"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8344"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8345" name="Rectangle 9"/>
          <p:cNvSpPr>
            <a:spLocks noChangeArrowheads="1"/>
          </p:cNvSpPr>
          <p:nvPr/>
        </p:nvSpPr>
        <p:spPr bwMode="auto">
          <a:xfrm>
            <a:off x="3851275" y="460216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8346" name="Line 10"/>
          <p:cNvSpPr>
            <a:spLocks noChangeShapeType="1"/>
          </p:cNvSpPr>
          <p:nvPr/>
        </p:nvSpPr>
        <p:spPr bwMode="auto">
          <a:xfrm flipH="1">
            <a:off x="4140200" y="422116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936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9364"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365"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366"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399367"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9368"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369" name="Rectangle 9"/>
          <p:cNvSpPr>
            <a:spLocks noChangeArrowheads="1"/>
          </p:cNvSpPr>
          <p:nvPr/>
        </p:nvSpPr>
        <p:spPr bwMode="auto">
          <a:xfrm>
            <a:off x="3851275" y="460216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 &lt;&lt; "1: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9370" name="Line 10"/>
          <p:cNvSpPr>
            <a:spLocks noChangeShapeType="1"/>
          </p:cNvSpPr>
          <p:nvPr/>
        </p:nvSpPr>
        <p:spPr bwMode="auto">
          <a:xfrm flipH="1">
            <a:off x="4140200" y="422116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40038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0388"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0389"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0390"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400391"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400392"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//A,B,C,3</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40141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1412" name="Line 4"/>
          <p:cNvSpPr>
            <a:spLocks noChangeShapeType="1"/>
          </p:cNvSpPr>
          <p:nvPr/>
        </p:nvSpPr>
        <p:spPr bwMode="auto">
          <a:xfrm flipV="1">
            <a:off x="2484438" y="188913"/>
            <a:ext cx="13668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141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1414"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40243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2436" name="Rectangle 4"/>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2437" name="Text Box 5"/>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152400"/>
            <a:ext cx="7772400" cy="838200"/>
          </a:xfrm>
        </p:spPr>
        <p:txBody>
          <a:bodyPr/>
          <a:lstStyle/>
          <a:p>
            <a:pPr eaLnBrk="1" hangingPunct="1">
              <a:defRPr/>
            </a:pPr>
            <a:r>
              <a:rPr lang="zh-CN" altLang="en-US" smtClean="0"/>
              <a:t>递归与循环的选择 </a:t>
            </a:r>
          </a:p>
        </p:txBody>
      </p:sp>
      <p:sp>
        <p:nvSpPr>
          <p:cNvPr id="338947" name="Rectangle 3"/>
          <p:cNvSpPr>
            <a:spLocks noGrp="1" noChangeArrowheads="1"/>
          </p:cNvSpPr>
          <p:nvPr>
            <p:ph idx="1"/>
          </p:nvPr>
        </p:nvSpPr>
        <p:spPr>
          <a:xfrm>
            <a:off x="304800" y="1066800"/>
            <a:ext cx="8610600" cy="5791200"/>
          </a:xfrm>
        </p:spPr>
        <p:txBody>
          <a:bodyPr/>
          <a:lstStyle/>
          <a:p>
            <a:pPr eaLnBrk="1" hangingPunct="1">
              <a:defRPr/>
            </a:pPr>
            <a:r>
              <a:rPr lang="zh-CN" altLang="en-US" sz="2800" smtClean="0"/>
              <a:t>对于一些递归定义的问题，用递归函数来解决会显得比较自然和简洁，而用循环来解决这样的问题，有时会很复杂，不易设计和理解。 </a:t>
            </a:r>
          </a:p>
          <a:p>
            <a:pPr eaLnBrk="1" hangingPunct="1">
              <a:defRPr/>
            </a:pPr>
            <a:r>
              <a:rPr lang="zh-CN" altLang="en-US" sz="2800" smtClean="0"/>
              <a:t>在实现数据的操作上，它们有一点不同：</a:t>
            </a:r>
          </a:p>
          <a:p>
            <a:pPr lvl="1" eaLnBrk="1" hangingPunct="1">
              <a:defRPr/>
            </a:pPr>
            <a:r>
              <a:rPr lang="zh-CN" altLang="en-US" sz="2400" smtClean="0"/>
              <a:t>循环是在</a:t>
            </a:r>
            <a:r>
              <a:rPr lang="zh-CN" altLang="en-US" sz="2400" smtClean="0">
                <a:solidFill>
                  <a:schemeClr val="folHlink"/>
                </a:solidFill>
              </a:rPr>
              <a:t>同一组变量</a:t>
            </a:r>
            <a:r>
              <a:rPr lang="zh-CN" altLang="en-US" sz="2400" smtClean="0"/>
              <a:t>上进行重复操作（循环常常又称为</a:t>
            </a:r>
            <a:r>
              <a:rPr lang="zh-CN" altLang="en-US" sz="2400" smtClean="0">
                <a:solidFill>
                  <a:schemeClr val="folHlink"/>
                </a:solidFill>
              </a:rPr>
              <a:t>迭代</a:t>
            </a:r>
            <a:r>
              <a:rPr lang="zh-CN" altLang="en-US" sz="2400" smtClean="0"/>
              <a:t>）</a:t>
            </a:r>
          </a:p>
          <a:p>
            <a:pPr lvl="1" eaLnBrk="1" hangingPunct="1">
              <a:defRPr/>
            </a:pPr>
            <a:r>
              <a:rPr lang="zh-CN" altLang="en-US" sz="2400" smtClean="0"/>
              <a:t>递归则是在</a:t>
            </a:r>
            <a:r>
              <a:rPr lang="zh-CN" altLang="en-US" sz="2400" smtClean="0">
                <a:solidFill>
                  <a:schemeClr val="folHlink"/>
                </a:solidFill>
              </a:rPr>
              <a:t>不同的变量组</a:t>
            </a:r>
            <a:r>
              <a:rPr lang="zh-CN" altLang="en-US" sz="2400" smtClean="0"/>
              <a:t>（属于递归函数的不同实例）上进行重复操作。</a:t>
            </a:r>
          </a:p>
          <a:p>
            <a:pPr eaLnBrk="1" hangingPunct="1">
              <a:defRPr/>
            </a:pPr>
            <a:r>
              <a:rPr lang="zh-CN" altLang="en-US" sz="2800" smtClean="0"/>
              <a:t>递归的缺陷：</a:t>
            </a:r>
          </a:p>
          <a:p>
            <a:pPr lvl="1" eaLnBrk="1" hangingPunct="1">
              <a:defRPr/>
            </a:pPr>
            <a:r>
              <a:rPr lang="zh-CN" altLang="en-US" sz="2400" smtClean="0"/>
              <a:t>由于递归表达的重复操作是通过函数调用来实现的，而函数调用是需要开销的；</a:t>
            </a:r>
          </a:p>
          <a:p>
            <a:pPr lvl="1" eaLnBrk="1" hangingPunct="1">
              <a:defRPr/>
            </a:pPr>
            <a:r>
              <a:rPr lang="zh-CN" altLang="en-US" sz="2400" smtClean="0"/>
              <a:t>栈空间的大小也会限制递归的深度。 </a:t>
            </a:r>
          </a:p>
          <a:p>
            <a:pPr lvl="1" eaLnBrk="1" hangingPunct="1">
              <a:defRPr/>
            </a:pPr>
            <a:r>
              <a:rPr lang="zh-CN" altLang="en-US" sz="2400" smtClean="0"/>
              <a:t>递归算法有时会出现重复计算。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Grp="1" noChangeArrowheads="1"/>
          </p:cNvSpPr>
          <p:nvPr>
            <p:ph type="title"/>
          </p:nvPr>
        </p:nvSpPr>
        <p:spPr>
          <a:xfrm>
            <a:off x="685800" y="152400"/>
            <a:ext cx="7772400" cy="838200"/>
          </a:xfrm>
        </p:spPr>
        <p:txBody>
          <a:bodyPr/>
          <a:lstStyle/>
          <a:p>
            <a:pPr eaLnBrk="1" hangingPunct="1">
              <a:defRPr/>
            </a:pPr>
            <a:r>
              <a:rPr lang="zh-CN" altLang="en-US" smtClean="0"/>
              <a:t>递归函数的重复计算问题 </a:t>
            </a:r>
          </a:p>
        </p:txBody>
      </p:sp>
      <p:sp>
        <p:nvSpPr>
          <p:cNvPr id="366595" name="Rectangle 3"/>
          <p:cNvSpPr>
            <a:spLocks noGrp="1" noChangeArrowheads="1"/>
          </p:cNvSpPr>
          <p:nvPr>
            <p:ph idx="1"/>
          </p:nvPr>
        </p:nvSpPr>
        <p:spPr>
          <a:xfrm>
            <a:off x="457200" y="1052513"/>
            <a:ext cx="8229600" cy="5761037"/>
          </a:xfrm>
        </p:spPr>
        <p:txBody>
          <a:bodyPr/>
          <a:lstStyle/>
          <a:p>
            <a:pPr lvl="1" eaLnBrk="1" hangingPunct="1">
              <a:lnSpc>
                <a:spcPct val="90000"/>
              </a:lnSpc>
              <a:buFontTx/>
              <a:buNone/>
              <a:defRPr/>
            </a:pPr>
            <a:r>
              <a:rPr lang="en-US" altLang="zh-CN" smtClean="0"/>
              <a:t>int fib(int n)</a:t>
            </a:r>
          </a:p>
          <a:p>
            <a:pPr lvl="1" eaLnBrk="1" hangingPunct="1">
              <a:lnSpc>
                <a:spcPct val="90000"/>
              </a:lnSpc>
              <a:buFontTx/>
              <a:buNone/>
              <a:defRPr/>
            </a:pPr>
            <a:r>
              <a:rPr lang="en-US" altLang="zh-CN" smtClean="0"/>
              <a:t>{	if (n == 1 || n == 2) </a:t>
            </a:r>
          </a:p>
          <a:p>
            <a:pPr lvl="1" eaLnBrk="1" hangingPunct="1">
              <a:lnSpc>
                <a:spcPct val="90000"/>
              </a:lnSpc>
              <a:buFontTx/>
              <a:buNone/>
              <a:defRPr/>
            </a:pPr>
            <a:r>
              <a:rPr lang="en-US" altLang="zh-CN" smtClean="0"/>
              <a:t>		 return 1;</a:t>
            </a:r>
          </a:p>
          <a:p>
            <a:pPr lvl="1" eaLnBrk="1" hangingPunct="1">
              <a:lnSpc>
                <a:spcPct val="90000"/>
              </a:lnSpc>
              <a:buFontTx/>
              <a:buNone/>
              <a:defRPr/>
            </a:pPr>
            <a:r>
              <a:rPr lang="en-US" altLang="zh-CN" smtClean="0"/>
              <a:t>	else </a:t>
            </a:r>
          </a:p>
          <a:p>
            <a:pPr lvl="1" eaLnBrk="1" hangingPunct="1">
              <a:lnSpc>
                <a:spcPct val="90000"/>
              </a:lnSpc>
              <a:buFontTx/>
              <a:buNone/>
              <a:defRPr/>
            </a:pPr>
            <a:r>
              <a:rPr lang="en-US" altLang="zh-CN" smtClean="0"/>
              <a:t>		 return fib(n-2)+fib(n-1);</a:t>
            </a:r>
          </a:p>
          <a:p>
            <a:pPr lvl="1" eaLnBrk="1" hangingPunct="1">
              <a:lnSpc>
                <a:spcPct val="90000"/>
              </a:lnSpc>
              <a:buFontTx/>
              <a:buNone/>
              <a:defRPr/>
            </a:pPr>
            <a:r>
              <a:rPr lang="en-US" altLang="zh-CN" smtClean="0"/>
              <a:t>} </a:t>
            </a:r>
          </a:p>
          <a:p>
            <a:pPr eaLnBrk="1" hangingPunct="1">
              <a:lnSpc>
                <a:spcPct val="90000"/>
              </a:lnSpc>
              <a:defRPr/>
            </a:pPr>
            <a:r>
              <a:rPr lang="zh-CN" altLang="en-US" sz="2800" smtClean="0"/>
              <a:t>计算</a:t>
            </a:r>
            <a:r>
              <a:rPr lang="en-US" altLang="zh-CN" sz="2800" smtClean="0"/>
              <a:t>fib(n)</a:t>
            </a:r>
            <a:r>
              <a:rPr lang="zh-CN" altLang="en-US" sz="2800" smtClean="0"/>
              <a:t>时要计算</a:t>
            </a:r>
            <a:r>
              <a:rPr lang="en-US" altLang="zh-CN" sz="2800" smtClean="0"/>
              <a:t>fib(n-1)</a:t>
            </a:r>
            <a:r>
              <a:rPr lang="zh-CN" altLang="en-US" sz="2800" smtClean="0"/>
              <a:t>和</a:t>
            </a:r>
            <a:r>
              <a:rPr lang="en-US" altLang="zh-CN" sz="2800" smtClean="0">
                <a:solidFill>
                  <a:schemeClr val="folHlink"/>
                </a:solidFill>
              </a:rPr>
              <a:t>fib(n-2)</a:t>
            </a:r>
            <a:r>
              <a:rPr lang="zh-CN" altLang="en-US" sz="2800" smtClean="0"/>
              <a:t>，</a:t>
            </a:r>
          </a:p>
          <a:p>
            <a:pPr eaLnBrk="1" hangingPunct="1">
              <a:lnSpc>
                <a:spcPct val="90000"/>
              </a:lnSpc>
              <a:defRPr/>
            </a:pPr>
            <a:r>
              <a:rPr lang="zh-CN" altLang="en-US" sz="2800" smtClean="0"/>
              <a:t>计算</a:t>
            </a:r>
            <a:r>
              <a:rPr lang="en-US" altLang="zh-CN" sz="2800" smtClean="0"/>
              <a:t>fib(n-1)</a:t>
            </a:r>
            <a:r>
              <a:rPr lang="zh-CN" altLang="en-US" sz="2800" smtClean="0"/>
              <a:t>时要计算</a:t>
            </a:r>
            <a:r>
              <a:rPr lang="en-US" altLang="zh-CN" sz="2800" smtClean="0">
                <a:solidFill>
                  <a:schemeClr val="folHlink"/>
                </a:solidFill>
              </a:rPr>
              <a:t>fib(n-2)</a:t>
            </a:r>
            <a:r>
              <a:rPr lang="zh-CN" altLang="en-US" sz="2800" smtClean="0"/>
              <a:t>和</a:t>
            </a:r>
            <a:r>
              <a:rPr lang="en-US" altLang="zh-CN" sz="2800" smtClean="0"/>
              <a:t>fib(n-3)</a:t>
            </a:r>
          </a:p>
          <a:p>
            <a:pPr eaLnBrk="1" hangingPunct="1">
              <a:lnSpc>
                <a:spcPct val="90000"/>
              </a:lnSpc>
              <a:defRPr/>
            </a:pPr>
            <a:r>
              <a:rPr lang="zh-CN" altLang="en-US" sz="2800" smtClean="0"/>
              <a:t>可用</a:t>
            </a:r>
            <a:r>
              <a:rPr lang="zh-CN" altLang="en-US" sz="2800" smtClean="0">
                <a:latin typeface="Arial"/>
              </a:rPr>
              <a:t>“</a:t>
            </a:r>
            <a:r>
              <a:rPr lang="zh-CN" altLang="en-US" sz="2800" smtClean="0"/>
              <a:t>动态规划</a:t>
            </a:r>
            <a:r>
              <a:rPr lang="zh-CN" altLang="en-US" sz="2800" smtClean="0">
                <a:latin typeface="Arial"/>
              </a:rPr>
              <a:t>”</a:t>
            </a:r>
            <a:r>
              <a:rPr lang="zh-CN" altLang="en-US" sz="2800" smtClean="0"/>
              <a:t>（</a:t>
            </a:r>
            <a:r>
              <a:rPr lang="en-US" altLang="zh-CN" sz="2800" smtClean="0"/>
              <a:t>Dynamic Programming</a:t>
            </a:r>
            <a:r>
              <a:rPr lang="zh-CN" altLang="en-US" sz="2800" smtClean="0"/>
              <a:t>）解决：</a:t>
            </a:r>
          </a:p>
          <a:p>
            <a:pPr lvl="1" eaLnBrk="1" hangingPunct="1">
              <a:lnSpc>
                <a:spcPct val="90000"/>
              </a:lnSpc>
              <a:defRPr/>
            </a:pPr>
            <a:r>
              <a:rPr lang="zh-CN" altLang="en-US" sz="2400" smtClean="0"/>
              <a:t>把计算过的内容保存下来，以后需要时不再计算，直接用保存的结果。</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11188" y="228600"/>
            <a:ext cx="8134350" cy="762000"/>
          </a:xfrm>
        </p:spPr>
        <p:txBody>
          <a:bodyPr/>
          <a:lstStyle/>
          <a:p>
            <a:pPr eaLnBrk="1" hangingPunct="1">
              <a:defRPr/>
            </a:pPr>
            <a:r>
              <a:rPr lang="zh-CN" altLang="en-US" sz="4000" smtClean="0"/>
              <a:t>解决对小函数频繁调用的低效问题</a:t>
            </a:r>
          </a:p>
        </p:txBody>
      </p:sp>
      <p:sp>
        <p:nvSpPr>
          <p:cNvPr id="325635" name="Rectangle 3"/>
          <p:cNvSpPr>
            <a:spLocks noGrp="1" noChangeArrowheads="1"/>
          </p:cNvSpPr>
          <p:nvPr>
            <p:ph idx="1"/>
          </p:nvPr>
        </p:nvSpPr>
        <p:spPr>
          <a:xfrm>
            <a:off x="685800" y="1500188"/>
            <a:ext cx="7772400" cy="4953000"/>
          </a:xfrm>
        </p:spPr>
        <p:txBody>
          <a:bodyPr/>
          <a:lstStyle/>
          <a:p>
            <a:pPr eaLnBrk="1" hangingPunct="1">
              <a:defRPr/>
            </a:pPr>
            <a:r>
              <a:rPr lang="zh-CN" altLang="en-US" smtClean="0"/>
              <a:t>由于函数调用是需要开销的，特别是对一些小函数的频繁调用将使程序的效率有很大的降低。 </a:t>
            </a:r>
          </a:p>
          <a:p>
            <a:pPr eaLnBrk="1" hangingPunct="1">
              <a:defRPr/>
            </a:pPr>
            <a:r>
              <a:rPr lang="en-US" altLang="zh-CN" smtClean="0"/>
              <a:t>C++</a:t>
            </a:r>
            <a:r>
              <a:rPr lang="zh-CN" altLang="en-US" smtClean="0"/>
              <a:t>提供了两种解决上述问题的办法：</a:t>
            </a:r>
          </a:p>
          <a:p>
            <a:pPr lvl="1" eaLnBrk="1" hangingPunct="1">
              <a:defRPr/>
            </a:pPr>
            <a:r>
              <a:rPr lang="zh-CN" altLang="en-US" smtClean="0"/>
              <a:t>宏定义</a:t>
            </a:r>
          </a:p>
          <a:p>
            <a:pPr lvl="1" eaLnBrk="1" hangingPunct="1">
              <a:defRPr/>
            </a:pPr>
            <a:r>
              <a:rPr lang="zh-CN" altLang="en-US" smtClean="0"/>
              <a:t>内联函数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7388" y="228600"/>
            <a:ext cx="7772400" cy="685800"/>
          </a:xfrm>
        </p:spPr>
        <p:txBody>
          <a:bodyPr/>
          <a:lstStyle/>
          <a:p>
            <a:pPr eaLnBrk="1" hangingPunct="1">
              <a:defRPr/>
            </a:pPr>
            <a:r>
              <a:rPr lang="zh-CN" altLang="en-US" smtClean="0"/>
              <a:t>宏定义 </a:t>
            </a:r>
          </a:p>
        </p:txBody>
      </p:sp>
      <p:sp>
        <p:nvSpPr>
          <p:cNvPr id="326659" name="Rectangle 3"/>
          <p:cNvSpPr>
            <a:spLocks noGrp="1" noChangeArrowheads="1"/>
          </p:cNvSpPr>
          <p:nvPr>
            <p:ph idx="1"/>
          </p:nvPr>
        </p:nvSpPr>
        <p:spPr>
          <a:xfrm>
            <a:off x="250825" y="1258888"/>
            <a:ext cx="8642350" cy="5410200"/>
          </a:xfrm>
        </p:spPr>
        <p:txBody>
          <a:bodyPr/>
          <a:lstStyle/>
          <a:p>
            <a:pPr marL="355600" indent="-355600" algn="just" eaLnBrk="1" hangingPunct="1">
              <a:defRPr/>
            </a:pPr>
            <a:r>
              <a:rPr lang="zh-CN" altLang="en-US" smtClean="0"/>
              <a:t>在</a:t>
            </a:r>
            <a:r>
              <a:rPr lang="en-US" altLang="zh-CN" smtClean="0">
                <a:latin typeface="宋体" charset="-122"/>
                <a:cs typeface="Times New Roman" pitchFamily="18" charset="0"/>
              </a:rPr>
              <a:t>C++</a:t>
            </a:r>
            <a:r>
              <a:rPr lang="zh-CN" altLang="en-US" smtClean="0"/>
              <a:t>中，利用一种编译预处理命令：</a:t>
            </a:r>
            <a:r>
              <a:rPr lang="zh-CN" altLang="en-US" smtClean="0">
                <a:solidFill>
                  <a:schemeClr val="folHlink"/>
                </a:solidFill>
              </a:rPr>
              <a:t>宏定义</a:t>
            </a:r>
            <a:r>
              <a:rPr lang="zh-CN" altLang="en-US" smtClean="0"/>
              <a:t>，用它可以实现类似函数的功能：</a:t>
            </a:r>
          </a:p>
          <a:p>
            <a:pPr marL="893763" lvl="1" indent="-358775" algn="just" eaLnBrk="1" hangingPunct="1">
              <a:defRPr/>
            </a:pPr>
            <a:r>
              <a:rPr lang="en-US" altLang="zh-CN" smtClean="0">
                <a:cs typeface="Times New Roman" pitchFamily="18" charset="0"/>
              </a:rPr>
              <a:t>#define</a:t>
            </a:r>
            <a:r>
              <a:rPr lang="zh-CN" altLang="en-US" smtClean="0"/>
              <a:t>凵</a:t>
            </a:r>
            <a:r>
              <a:rPr lang="en-US" altLang="zh-CN" smtClean="0">
                <a:cs typeface="Times New Roman" pitchFamily="18" charset="0"/>
              </a:rPr>
              <a:t>&lt;</a:t>
            </a:r>
            <a:r>
              <a:rPr lang="zh-CN" altLang="en-US" smtClean="0"/>
              <a:t>宏名</a:t>
            </a:r>
            <a:r>
              <a:rPr lang="en-US" altLang="zh-CN" smtClean="0">
                <a:cs typeface="Times New Roman" pitchFamily="18" charset="0"/>
              </a:rPr>
              <a:t>&gt;(&lt;</a:t>
            </a:r>
            <a:r>
              <a:rPr lang="zh-CN" altLang="en-US" smtClean="0"/>
              <a:t>参数表</a:t>
            </a:r>
            <a:r>
              <a:rPr lang="en-US" altLang="zh-CN" smtClean="0">
                <a:cs typeface="Times New Roman" pitchFamily="18" charset="0"/>
              </a:rPr>
              <a:t>&gt;)</a:t>
            </a:r>
            <a:r>
              <a:rPr lang="zh-CN" altLang="en-US" smtClean="0"/>
              <a:t>凵</a:t>
            </a:r>
            <a:r>
              <a:rPr lang="en-US" altLang="zh-CN" smtClean="0">
                <a:cs typeface="Times New Roman" pitchFamily="18" charset="0"/>
              </a:rPr>
              <a:t>&lt;</a:t>
            </a:r>
            <a:r>
              <a:rPr lang="zh-CN" altLang="en-US" smtClean="0"/>
              <a:t>文字串</a:t>
            </a:r>
            <a:r>
              <a:rPr lang="en-US" altLang="zh-CN" smtClean="0">
                <a:cs typeface="Times New Roman" pitchFamily="18" charset="0"/>
              </a:rPr>
              <a:t>&gt;</a:t>
            </a:r>
          </a:p>
          <a:p>
            <a:pPr marL="893763" lvl="1" indent="-358775" algn="just" eaLnBrk="1" hangingPunct="1">
              <a:buFontTx/>
              <a:buNone/>
              <a:defRPr/>
            </a:pPr>
            <a:r>
              <a:rPr lang="zh-CN" altLang="en-US" smtClean="0"/>
              <a:t>例如：</a:t>
            </a:r>
          </a:p>
          <a:p>
            <a:pPr marL="893763" lvl="1" indent="-358775" algn="just" eaLnBrk="1" hangingPunct="1">
              <a:defRPr/>
            </a:pPr>
            <a:r>
              <a:rPr lang="en-US" altLang="zh-CN" smtClean="0"/>
              <a:t>#define</a:t>
            </a:r>
            <a:r>
              <a:rPr lang="zh-CN" altLang="en-US" smtClean="0"/>
              <a:t>凵</a:t>
            </a:r>
            <a:r>
              <a:rPr lang="en-US" altLang="zh-CN" smtClean="0"/>
              <a:t>max(a,b)</a:t>
            </a:r>
            <a:r>
              <a:rPr lang="zh-CN" altLang="en-US" smtClean="0"/>
              <a:t>凵</a:t>
            </a:r>
            <a:r>
              <a:rPr lang="en-US" altLang="zh-CN" smtClean="0"/>
              <a:t>(((a)&gt;(b))?(a):(b))</a:t>
            </a:r>
          </a:p>
          <a:p>
            <a:pPr marL="355600" indent="-355600" algn="just" eaLnBrk="1" hangingPunct="1">
              <a:defRPr/>
            </a:pPr>
            <a:r>
              <a:rPr lang="zh-CN" altLang="en-US" smtClean="0"/>
              <a:t>在编译之前，将对宏的使用进行</a:t>
            </a:r>
            <a:r>
              <a:rPr lang="zh-CN" altLang="en-US" smtClean="0">
                <a:solidFill>
                  <a:schemeClr val="folHlink"/>
                </a:solidFill>
              </a:rPr>
              <a:t>文字替换</a:t>
            </a:r>
            <a:r>
              <a:rPr lang="zh-CN" altLang="en-US" smtClean="0"/>
              <a:t>！</a:t>
            </a:r>
          </a:p>
          <a:p>
            <a:pPr marL="893763" lvl="1" indent="-358775" algn="just" eaLnBrk="1" hangingPunct="1">
              <a:buFontTx/>
              <a:buNone/>
              <a:defRPr/>
            </a:pPr>
            <a:r>
              <a:rPr lang="zh-CN" altLang="en-US" smtClean="0"/>
              <a:t>例如：编译前将把</a:t>
            </a:r>
          </a:p>
          <a:p>
            <a:pPr marL="893763" lvl="1" indent="-358775" algn="just" eaLnBrk="1" hangingPunct="1">
              <a:defRPr/>
            </a:pPr>
            <a:r>
              <a:rPr lang="en-US" altLang="zh-CN" smtClean="0"/>
              <a:t>cout &lt;&lt; max(x,y);</a:t>
            </a:r>
          </a:p>
          <a:p>
            <a:pPr marL="893763" lvl="1" indent="-358775" algn="just" eaLnBrk="1" hangingPunct="1">
              <a:buFontTx/>
              <a:buNone/>
              <a:defRPr/>
            </a:pPr>
            <a:r>
              <a:rPr lang="zh-CN" altLang="en-US" smtClean="0"/>
              <a:t>替换成：</a:t>
            </a:r>
          </a:p>
          <a:p>
            <a:pPr marL="893763" lvl="1" indent="-358775" algn="just" eaLnBrk="1" hangingPunct="1">
              <a:defRPr/>
            </a:pPr>
            <a:r>
              <a:rPr lang="en-US" altLang="zh-CN" smtClean="0"/>
              <a:t>cout &lt;&lt; (((x)&gt;(y))?(x):(y));</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zh-CN" altLang="en-US" smtClean="0"/>
              <a:t>宏定义的不足之处</a:t>
            </a:r>
          </a:p>
        </p:txBody>
      </p:sp>
      <p:sp>
        <p:nvSpPr>
          <p:cNvPr id="327683" name="Rectangle 3"/>
          <p:cNvSpPr>
            <a:spLocks noGrp="1" noChangeArrowheads="1"/>
          </p:cNvSpPr>
          <p:nvPr>
            <p:ph idx="1"/>
          </p:nvPr>
        </p:nvSpPr>
        <p:spPr>
          <a:xfrm>
            <a:off x="457200" y="1600200"/>
            <a:ext cx="8229600" cy="4708525"/>
          </a:xfrm>
        </p:spPr>
        <p:txBody>
          <a:bodyPr/>
          <a:lstStyle/>
          <a:p>
            <a:pPr algn="just" eaLnBrk="1" hangingPunct="1">
              <a:defRPr/>
            </a:pPr>
            <a:r>
              <a:rPr lang="zh-CN" altLang="en-US" sz="2800" smtClean="0"/>
              <a:t>需要加上很多的括号，否则会出问题：</a:t>
            </a:r>
          </a:p>
          <a:p>
            <a:pPr lvl="1" algn="just" eaLnBrk="1" hangingPunct="1">
              <a:defRPr/>
            </a:pPr>
            <a:r>
              <a:rPr lang="en-US" altLang="zh-CN" sz="2400" smtClean="0"/>
              <a:t>#define max(a,b) a&gt;b?a:b </a:t>
            </a:r>
          </a:p>
          <a:p>
            <a:pPr lvl="1" algn="just" eaLnBrk="1" hangingPunct="1">
              <a:defRPr/>
            </a:pPr>
            <a:r>
              <a:rPr lang="en-US" altLang="zh-CN" sz="2400" smtClean="0"/>
              <a:t>10+max(x,y)+z </a:t>
            </a:r>
            <a:r>
              <a:rPr lang="zh-CN" altLang="en-US" sz="2400" smtClean="0"/>
              <a:t>将被替换成：</a:t>
            </a:r>
          </a:p>
          <a:p>
            <a:pPr lvl="2" algn="just" eaLnBrk="1" hangingPunct="1">
              <a:defRPr/>
            </a:pPr>
            <a:r>
              <a:rPr lang="en-US" altLang="zh-CN" sz="2000" smtClean="0"/>
              <a:t>10+x&gt;y?x:y+z </a:t>
            </a:r>
          </a:p>
          <a:p>
            <a:pPr algn="just" eaLnBrk="1" hangingPunct="1">
              <a:defRPr/>
            </a:pPr>
            <a:r>
              <a:rPr lang="zh-CN" altLang="en-US" sz="2800" smtClean="0"/>
              <a:t>有时会出现重复计算</a:t>
            </a:r>
            <a:r>
              <a:rPr lang="zh-CN" altLang="en-US" sz="2800" smtClean="0">
                <a:cs typeface="Times New Roman" pitchFamily="18" charset="0"/>
              </a:rPr>
              <a:t>：</a:t>
            </a:r>
          </a:p>
          <a:p>
            <a:pPr lvl="1" algn="just" eaLnBrk="1" hangingPunct="1">
              <a:defRPr/>
            </a:pPr>
            <a:r>
              <a:rPr lang="en-US" altLang="zh-CN" sz="2400" smtClean="0"/>
              <a:t>#define</a:t>
            </a:r>
            <a:r>
              <a:rPr lang="zh-CN" altLang="en-US" sz="2400" smtClean="0"/>
              <a:t>凵</a:t>
            </a:r>
            <a:r>
              <a:rPr lang="en-US" altLang="zh-CN" sz="2400" smtClean="0"/>
              <a:t>max(a,b)</a:t>
            </a:r>
            <a:r>
              <a:rPr lang="zh-CN" altLang="en-US" sz="2400" smtClean="0"/>
              <a:t>凵</a:t>
            </a:r>
            <a:r>
              <a:rPr lang="en-US" altLang="zh-CN" sz="2400" smtClean="0"/>
              <a:t>(((a)&gt;(b))?(a):(b))</a:t>
            </a:r>
            <a:endParaRPr lang="en-US" altLang="zh-CN" sz="2400" smtClean="0">
              <a:cs typeface="Times New Roman" pitchFamily="18" charset="0"/>
            </a:endParaRPr>
          </a:p>
          <a:p>
            <a:pPr lvl="1" algn="just" eaLnBrk="1" hangingPunct="1">
              <a:defRPr/>
            </a:pPr>
            <a:r>
              <a:rPr lang="en-US" altLang="zh-CN" sz="2400" smtClean="0">
                <a:cs typeface="Times New Roman" pitchFamily="18" charset="0"/>
              </a:rPr>
              <a:t>max(x+1,y*2)</a:t>
            </a:r>
            <a:r>
              <a:rPr lang="zh-CN" altLang="en-US" sz="2400" smtClean="0">
                <a:cs typeface="Times New Roman" pitchFamily="18" charset="0"/>
              </a:rPr>
              <a:t>将被替换成：</a:t>
            </a:r>
          </a:p>
          <a:p>
            <a:pPr lvl="2" algn="just" eaLnBrk="1" hangingPunct="1">
              <a:defRPr/>
            </a:pPr>
            <a:r>
              <a:rPr lang="en-US" altLang="zh-CN" sz="2000" smtClean="0"/>
              <a:t>(((x+1)&gt;(y*2))?(x+1):(y*2))</a:t>
            </a:r>
            <a:endParaRPr lang="en-US" altLang="zh-CN" sz="2000" smtClean="0">
              <a:cs typeface="Times New Roman" pitchFamily="18" charset="0"/>
            </a:endParaRPr>
          </a:p>
          <a:p>
            <a:pPr algn="just" eaLnBrk="1" hangingPunct="1">
              <a:defRPr/>
            </a:pPr>
            <a:r>
              <a:rPr lang="zh-CN" altLang="en-US" sz="2800" smtClean="0"/>
              <a:t>不进行参数类型检查和转换。</a:t>
            </a:r>
            <a:r>
              <a:rPr lang="zh-CN" altLang="en-US" sz="2800" smtClean="0">
                <a:cs typeface="Times New Roman" pitchFamily="18" charset="0"/>
              </a:rPr>
              <a:t> </a:t>
            </a:r>
          </a:p>
          <a:p>
            <a:pPr algn="just" eaLnBrk="1" hangingPunct="1">
              <a:defRPr/>
            </a:pPr>
            <a:r>
              <a:rPr lang="zh-CN" altLang="en-US" sz="2800" smtClean="0"/>
              <a:t>不利于一些工具（如调试）对程序的处理。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16618</TotalTime>
  <Words>7414</Words>
  <Application>Microsoft Office PowerPoint</Application>
  <PresentationFormat>全屏显示(4:3)</PresentationFormat>
  <Paragraphs>1503</Paragraphs>
  <Slides>124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124</vt:i4>
      </vt:variant>
    </vt:vector>
  </HeadingPairs>
  <TitlesOfParts>
    <vt:vector size="132" baseType="lpstr">
      <vt:lpstr>Verdana</vt:lpstr>
      <vt:lpstr>宋体</vt:lpstr>
      <vt:lpstr>Arial</vt:lpstr>
      <vt:lpstr>Wingdings</vt:lpstr>
      <vt:lpstr>Calibri</vt:lpstr>
      <vt:lpstr>Courier New</vt:lpstr>
      <vt:lpstr>Times New Roman</vt:lpstr>
      <vt:lpstr>Office 主题​​</vt:lpstr>
      <vt:lpstr>第四章 过程（功能）抽象 －－函数</vt:lpstr>
      <vt:lpstr>本章内容</vt:lpstr>
      <vt:lpstr>基于过程抽象的程序设计 </vt:lpstr>
      <vt:lpstr>子程序</vt:lpstr>
      <vt:lpstr>子程序之间的数据传递</vt:lpstr>
      <vt:lpstr>C++函数</vt:lpstr>
      <vt:lpstr>PowerPoint 演示文稿</vt:lpstr>
      <vt:lpstr>函数的例子</vt:lpstr>
      <vt:lpstr>PowerPoint 演示文稿</vt:lpstr>
      <vt:lpstr>函数main</vt:lpstr>
      <vt:lpstr>函数的调用 </vt:lpstr>
      <vt:lpstr>函数调用的例子</vt:lpstr>
      <vt:lpstr>PowerPoint 演示文稿</vt:lpstr>
      <vt:lpstr>函数调用的执行过程</vt:lpstr>
      <vt:lpstr>函数声明 </vt:lpstr>
      <vt:lpstr>PowerPoint 演示文稿</vt:lpstr>
      <vt:lpstr>例：用函数实现求小于n的所有素数。</vt:lpstr>
      <vt:lpstr>PowerPoint 演示文稿</vt:lpstr>
      <vt:lpstr>函数的参数传递 </vt:lpstr>
      <vt:lpstr>值传递</vt:lpstr>
      <vt:lpstr>值参数传递的例子</vt:lpstr>
      <vt:lpstr>PowerPoint 演示文稿</vt:lpstr>
      <vt:lpstr>PowerPoint 演示文稿</vt:lpstr>
      <vt:lpstr>变量的局部性</vt:lpstr>
      <vt:lpstr>局部变量和全局变量的例子</vt:lpstr>
      <vt:lpstr>PowerPoint 演示文稿</vt:lpstr>
      <vt:lpstr>PowerPoint 演示文稿</vt:lpstr>
      <vt:lpstr>C++程序的多模块结构 </vt:lpstr>
      <vt:lpstr>C++模块的构成</vt:lpstr>
      <vt:lpstr>PowerPoint 演示文稿</vt:lpstr>
      <vt:lpstr>PowerPoint 演示文稿</vt:lpstr>
      <vt:lpstr>PowerPoint 演示文稿</vt:lpstr>
      <vt:lpstr>文件包含命令#include</vt:lpstr>
      <vt:lpstr>标识符的作用域 </vt:lpstr>
      <vt:lpstr>C++标识符的作用域</vt:lpstr>
      <vt:lpstr>局部作用域</vt:lpstr>
      <vt:lpstr>PowerPoint 演示文稿</vt:lpstr>
      <vt:lpstr>PowerPoint 演示文稿</vt:lpstr>
      <vt:lpstr>全局作用域</vt:lpstr>
      <vt:lpstr>PowerPoint 演示文稿</vt:lpstr>
      <vt:lpstr>文件作用域</vt:lpstr>
      <vt:lpstr>PowerPoint 演示文稿</vt:lpstr>
      <vt:lpstr>PowerPoint 演示文稿</vt:lpstr>
      <vt:lpstr>函数作用域</vt:lpstr>
      <vt:lpstr>PowerPoint 演示文稿</vt:lpstr>
      <vt:lpstr>名空间作用域</vt:lpstr>
      <vt:lpstr>PowerPoint 演示文稿</vt:lpstr>
      <vt:lpstr>变量的生存期（存储分配） </vt:lpstr>
      <vt:lpstr>存储类修饰符 </vt:lpstr>
      <vt:lpstr>PowerPoint 演示文稿</vt:lpstr>
      <vt:lpstr>随机数函数的一种实现</vt:lpstr>
      <vt:lpstr>程序实体在内存中的安排</vt:lpstr>
      <vt:lpstr>static的两个不同含义</vt:lpstr>
      <vt:lpstr>递归函数</vt:lpstr>
      <vt:lpstr>PowerPoint 演示文稿</vt:lpstr>
      <vt:lpstr>递归函数的作用 </vt:lpstr>
      <vt:lpstr>递归函数的执行过程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递归条件和结束条件</vt:lpstr>
      <vt:lpstr>“分而治之”（Divide and Conquer）设计方法</vt:lpstr>
      <vt:lpstr>例：解汉诺塔问题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递归与循环的选择 </vt:lpstr>
      <vt:lpstr>递归函数的重复计算问题 </vt:lpstr>
      <vt:lpstr>解决对小函数频繁调用的低效问题</vt:lpstr>
      <vt:lpstr>宏定义 </vt:lpstr>
      <vt:lpstr>宏定义的不足之处</vt:lpstr>
      <vt:lpstr>内联函数 </vt:lpstr>
      <vt:lpstr>带缺省值的形式参数</vt:lpstr>
      <vt:lpstr>PowerPoint 演示文稿</vt:lpstr>
      <vt:lpstr>函数名重载</vt:lpstr>
      <vt:lpstr>对重载函数调用的绑定</vt:lpstr>
      <vt:lpstr>精确匹配</vt:lpstr>
      <vt:lpstr>提升匹配</vt:lpstr>
      <vt:lpstr>标准转换匹配</vt:lpstr>
      <vt:lpstr>PowerPoint 演示文稿</vt:lpstr>
      <vt:lpstr>绑定失败</vt:lpstr>
      <vt:lpstr>C++标准库函数</vt:lpstr>
      <vt:lpstr>PowerPoint 演示文稿</vt:lpstr>
      <vt:lpstr>一些标准数学函数（cmath或math.h）</vt:lpstr>
      <vt:lpstr>PowerPoint 演示文稿</vt:lpstr>
      <vt:lpstr>PowerPoint 演示文稿</vt:lpstr>
      <vt:lpstr>编译预处理命令</vt:lpstr>
      <vt:lpstr>条件编译</vt:lpstr>
      <vt:lpstr>在程序中定义宏</vt:lpstr>
      <vt:lpstr>在编译环境中定义宏</vt:lpstr>
      <vt:lpstr>条件编译命令的常用格式 </vt:lpstr>
      <vt:lpstr>条件编译命令的另一种格式 </vt:lpstr>
      <vt:lpstr>条件编译的作用</vt:lpstr>
      <vt:lpstr>基于多环境的程序编制</vt:lpstr>
      <vt:lpstr>程序调试</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Zhang Ying 张营</cp:lastModifiedBy>
  <cp:revision>271</cp:revision>
  <dcterms:created xsi:type="dcterms:W3CDTF">2004-12-03T07:35:09Z</dcterms:created>
  <dcterms:modified xsi:type="dcterms:W3CDTF">2014-02-28T03:39:18Z</dcterms:modified>
</cp:coreProperties>
</file>