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80"/>
  </p:notesMasterIdLst>
  <p:sldIdLst>
    <p:sldId id="573" r:id="rId2"/>
    <p:sldId id="572" r:id="rId3"/>
    <p:sldId id="349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4" r:id="rId12"/>
    <p:sldId id="585" r:id="rId13"/>
    <p:sldId id="645" r:id="rId14"/>
    <p:sldId id="583" r:id="rId15"/>
    <p:sldId id="586" r:id="rId16"/>
    <p:sldId id="657" r:id="rId17"/>
    <p:sldId id="656" r:id="rId18"/>
    <p:sldId id="587" r:id="rId19"/>
    <p:sldId id="591" r:id="rId20"/>
    <p:sldId id="592" r:id="rId21"/>
    <p:sldId id="593" r:id="rId22"/>
    <p:sldId id="595" r:id="rId23"/>
    <p:sldId id="596" r:id="rId24"/>
    <p:sldId id="597" r:id="rId25"/>
    <p:sldId id="598" r:id="rId26"/>
    <p:sldId id="599" r:id="rId27"/>
    <p:sldId id="674" r:id="rId28"/>
    <p:sldId id="600" r:id="rId29"/>
    <p:sldId id="601" r:id="rId30"/>
    <p:sldId id="665" r:id="rId31"/>
    <p:sldId id="649" r:id="rId32"/>
    <p:sldId id="673" r:id="rId33"/>
    <p:sldId id="606" r:id="rId34"/>
    <p:sldId id="607" r:id="rId35"/>
    <p:sldId id="608" r:id="rId36"/>
    <p:sldId id="609" r:id="rId37"/>
    <p:sldId id="610" r:id="rId38"/>
    <p:sldId id="611" r:id="rId39"/>
    <p:sldId id="634" r:id="rId40"/>
    <p:sldId id="612" r:id="rId41"/>
    <p:sldId id="613" r:id="rId42"/>
    <p:sldId id="614" r:id="rId43"/>
    <p:sldId id="676" r:id="rId44"/>
    <p:sldId id="615" r:id="rId45"/>
    <p:sldId id="616" r:id="rId46"/>
    <p:sldId id="617" r:id="rId47"/>
    <p:sldId id="618" r:id="rId48"/>
    <p:sldId id="619" r:id="rId49"/>
    <p:sldId id="620" r:id="rId50"/>
    <p:sldId id="621" r:id="rId51"/>
    <p:sldId id="622" r:id="rId52"/>
    <p:sldId id="635" r:id="rId53"/>
    <p:sldId id="636" r:id="rId54"/>
    <p:sldId id="637" r:id="rId55"/>
    <p:sldId id="654" r:id="rId56"/>
    <p:sldId id="655" r:id="rId57"/>
    <p:sldId id="666" r:id="rId58"/>
    <p:sldId id="667" r:id="rId59"/>
    <p:sldId id="668" r:id="rId60"/>
    <p:sldId id="669" r:id="rId61"/>
    <p:sldId id="670" r:id="rId62"/>
    <p:sldId id="671" r:id="rId63"/>
    <p:sldId id="675" r:id="rId64"/>
    <p:sldId id="672" r:id="rId65"/>
    <p:sldId id="638" r:id="rId66"/>
    <p:sldId id="639" r:id="rId67"/>
    <p:sldId id="640" r:id="rId68"/>
    <p:sldId id="641" r:id="rId69"/>
    <p:sldId id="535" r:id="rId70"/>
    <p:sldId id="624" r:id="rId71"/>
    <p:sldId id="625" r:id="rId72"/>
    <p:sldId id="626" r:id="rId73"/>
    <p:sldId id="627" r:id="rId74"/>
    <p:sldId id="628" r:id="rId75"/>
    <p:sldId id="629" r:id="rId76"/>
    <p:sldId id="642" r:id="rId77"/>
    <p:sldId id="643" r:id="rId78"/>
    <p:sldId id="644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CC00"/>
    <a:srgbClr val="FF9966"/>
    <a:srgbClr val="FFFF66"/>
    <a:srgbClr val="99FF66"/>
    <a:srgbClr val="99CCFF"/>
    <a:srgbClr val="66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19" autoAdjust="0"/>
  </p:normalViewPr>
  <p:slideViewPr>
    <p:cSldViewPr>
      <p:cViewPr varScale="1">
        <p:scale>
          <a:sx n="79" d="100"/>
          <a:sy n="79" d="100"/>
        </p:scale>
        <p:origin x="-153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73" y="14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02F6CDC9-98A4-4E6B-B19C-C863C1636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636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050E5-708E-49FE-AC4D-97AC028131D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8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61F01-95AD-48F8-8671-A4339163F22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2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FE520-23A6-4AB7-83FA-A25F38066E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107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D81A4-78C9-4CC0-B34E-91EB61A98D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625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BE335-6641-4C8A-850C-D9D0D4A91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68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08C86-EABC-4DCA-BFE6-4080D0E6A2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45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8E7F1-FF76-4C0A-BFBF-D48EBC8167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76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7AB0A-5F97-4070-8841-6B270F18B2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3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A705-2697-48EF-BE3F-6C183DDDE2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76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7F5E5-D30E-431E-98C7-5770E100744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DDCE9-5557-44E6-A207-07E685D502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29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E6A62-0773-4E00-8CB8-2CB11BE7F2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98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C49AF-D304-4F9C-81E8-0FD4A0C5A6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2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F4C3CA-47EE-4DBE-AB18-315C377D48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03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第八章 继承－－派生类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关于派生类的一些说明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/>
              <a:t>派生类</a:t>
            </a:r>
            <a:r>
              <a:rPr lang="zh-CN" altLang="en-GB" sz="2800" smtClean="0"/>
              <a:t>除了拥有新定义的成员外，还拥有基类的所有成员（基类的构造函数和赋值操作符重载函数除外）。例如：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B b;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         b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b.x: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b.y: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b.z: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altLang="zh-CN" sz="240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b.f();  //A</a:t>
            </a:r>
            <a:r>
              <a:rPr lang="zh-CN" altLang="en-GB" sz="2400" smtClean="0"/>
              <a:t>类中的</a:t>
            </a:r>
            <a:r>
              <a:rPr lang="en-GB" altLang="zh-CN" sz="2400" smtClean="0"/>
              <a:t>f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b.g();  //A</a:t>
            </a:r>
            <a:r>
              <a:rPr lang="zh-CN" altLang="en-GB" sz="2400" smtClean="0"/>
              <a:t>类中的</a:t>
            </a:r>
            <a:r>
              <a:rPr lang="en-GB" altLang="zh-CN" sz="2400" smtClean="0"/>
              <a:t>g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b.h();  //B</a:t>
            </a:r>
            <a:r>
              <a:rPr lang="zh-CN" altLang="en-GB" sz="2400" smtClean="0"/>
              <a:t>类中的</a:t>
            </a:r>
            <a:r>
              <a:rPr lang="en-GB" altLang="zh-CN" sz="2400" smtClean="0"/>
              <a:t>h</a:t>
            </a:r>
            <a:r>
              <a:rPr lang="en-US" altLang="zh-CN" sz="2400" smtClean="0"/>
              <a:t> </a:t>
            </a:r>
          </a:p>
        </p:txBody>
      </p:sp>
      <p:grpSp>
        <p:nvGrpSpPr>
          <p:cNvPr id="12292" name="Group 7"/>
          <p:cNvGrpSpPr>
            <a:grpSpLocks/>
          </p:cNvGrpSpPr>
          <p:nvPr/>
        </p:nvGrpSpPr>
        <p:grpSpPr bwMode="auto">
          <a:xfrm>
            <a:off x="2068513" y="3717925"/>
            <a:ext cx="990600" cy="1150938"/>
            <a:chOff x="814" y="2693"/>
            <a:chExt cx="216" cy="374"/>
          </a:xfrm>
        </p:grpSpPr>
        <p:sp>
          <p:nvSpPr>
            <p:cNvPr id="12294" name="Rectangle 4"/>
            <p:cNvSpPr>
              <a:spLocks noChangeArrowheads="1"/>
            </p:cNvSpPr>
            <p:nvPr/>
          </p:nvSpPr>
          <p:spPr bwMode="auto">
            <a:xfrm>
              <a:off x="814" y="2693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>
              <a:off x="814" y="281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814" y="294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1696" name="Text Box 0"/>
          <p:cNvSpPr txBox="1">
            <a:spLocks noChangeArrowheads="1"/>
          </p:cNvSpPr>
          <p:nvPr/>
        </p:nvSpPr>
        <p:spPr bwMode="auto">
          <a:xfrm>
            <a:off x="4859338" y="2492375"/>
            <a:ext cx="4006850" cy="410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class A //</a:t>
            </a: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基类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		int x,y;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public: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void f();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void g();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class B: public A //</a:t>
            </a: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派生类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		int z; //</a:t>
            </a: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新成员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public: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void h(); //</a:t>
            </a: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新成员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738"/>
            <a:ext cx="8229600" cy="5942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smtClean="0"/>
              <a:t>定义派生类时一定要见到基类的定义。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class A;  //</a:t>
            </a:r>
            <a:r>
              <a:rPr lang="zh-CN" altLang="en-GB" sz="2400" smtClean="0"/>
              <a:t>声明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class B: public A  //</a:t>
            </a:r>
            <a:r>
              <a:rPr lang="en-GB" altLang="zh-CN" sz="2400" smtClean="0">
                <a:solidFill>
                  <a:schemeClr val="folHlink"/>
                </a:solidFill>
              </a:rPr>
              <a:t>Error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{  int z;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  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   void h() { g(); }  //</a:t>
            </a:r>
            <a:r>
              <a:rPr lang="en-GB" altLang="zh-CN" sz="2400" smtClean="0">
                <a:solidFill>
                  <a:schemeClr val="folHlink"/>
                </a:solidFill>
              </a:rPr>
              <a:t>Error</a:t>
            </a:r>
            <a:r>
              <a:rPr lang="zh-CN" altLang="en-GB" sz="2400" smtClean="0"/>
              <a:t>，编译程序不知道基类中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sz="2400" smtClean="0"/>
              <a:t>				       </a:t>
            </a:r>
            <a:r>
              <a:rPr lang="en-GB" altLang="zh-CN" sz="2400" smtClean="0"/>
              <a:t>//</a:t>
            </a:r>
            <a:r>
              <a:rPr lang="zh-CN" altLang="en-GB" sz="2400" smtClean="0"/>
              <a:t>是否有函数</a:t>
            </a:r>
            <a:r>
              <a:rPr lang="en-GB" altLang="zh-CN" sz="2400" smtClean="0"/>
              <a:t>g</a:t>
            </a:r>
            <a:r>
              <a:rPr lang="zh-CN" altLang="en-GB" sz="2400" smtClean="0"/>
              <a:t>以及函数</a:t>
            </a:r>
            <a:r>
              <a:rPr lang="en-GB" altLang="zh-CN" sz="2400" smtClean="0"/>
              <a:t>g</a:t>
            </a:r>
            <a:r>
              <a:rPr lang="zh-CN" altLang="en-GB" sz="2400" smtClean="0"/>
              <a:t>的原型。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B b; //</a:t>
            </a:r>
            <a:r>
              <a:rPr lang="en-GB" altLang="zh-CN" sz="2400" smtClean="0">
                <a:solidFill>
                  <a:schemeClr val="folHlink"/>
                </a:solidFill>
              </a:rPr>
              <a:t>Error</a:t>
            </a:r>
            <a:r>
              <a:rPr lang="zh-CN" altLang="en-GB" sz="2400" smtClean="0"/>
              <a:t>，编译无法确定</a:t>
            </a:r>
            <a:r>
              <a:rPr lang="en-GB" altLang="zh-CN" sz="2400" smtClean="0"/>
              <a:t>b</a:t>
            </a:r>
            <a:r>
              <a:rPr lang="zh-CN" altLang="en-GB" sz="2400" smtClean="0"/>
              <a:t>所需内存空间的大小。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smtClean="0"/>
              <a:t>如果在派生类中没有显式说明，基类的友元不是派生类的友元；如果基类是另一个类的友元，而该类没有显式说明，则派生类也不是该类的友元。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6" name="Rectangle 0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在派生类中访问基类成员</a:t>
            </a:r>
            <a:endParaRPr lang="zh-CN" altLang="en-US" smtClean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748713" cy="5516562"/>
          </a:xfrm>
        </p:spPr>
        <p:txBody>
          <a:bodyPr/>
          <a:lstStyle/>
          <a:p>
            <a:pPr defTabSz="604838" eaLnBrk="1" hangingPunct="1">
              <a:lnSpc>
                <a:spcPct val="80000"/>
              </a:lnSpc>
              <a:defRPr/>
            </a:pPr>
            <a:r>
              <a:rPr lang="zh-CN" altLang="en-GB" sz="2800" smtClean="0"/>
              <a:t>派生类不能直接访问基类的私有成员。例如：</a:t>
            </a:r>
          </a:p>
          <a:p>
            <a:pPr lvl="1" defTabSz="604838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200" smtClean="0"/>
              <a:t>class A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{		int x,y;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public: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void f();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void g() { ... x ... }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};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class B: public A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{		int z;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public: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void h() 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{	... x ...  //</a:t>
            </a:r>
            <a:r>
              <a:rPr lang="en-GB" altLang="zh-CN" sz="2200" smtClean="0">
                <a:solidFill>
                  <a:srgbClr val="FFC000"/>
                </a:solidFill>
              </a:rPr>
              <a:t>Error</a:t>
            </a:r>
            <a:r>
              <a:rPr lang="zh-CN" altLang="en-GB" sz="2200" smtClean="0"/>
              <a:t>，</a:t>
            </a:r>
            <a:r>
              <a:rPr lang="en-GB" altLang="zh-CN" sz="2200" smtClean="0"/>
              <a:t>x</a:t>
            </a:r>
            <a:r>
              <a:rPr lang="zh-CN" altLang="en-GB" sz="2200" smtClean="0"/>
              <a:t>为基类的私有成员。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200" smtClean="0"/>
              <a:t>			</a:t>
            </a:r>
            <a:r>
              <a:rPr lang="en-GB" altLang="zh-CN" sz="2200" smtClean="0"/>
              <a:t>g();  //OK</a:t>
            </a:r>
            <a:r>
              <a:rPr lang="zh-CN" altLang="en-GB" sz="2200" smtClean="0"/>
              <a:t>，通过函数</a:t>
            </a:r>
            <a:r>
              <a:rPr lang="en-GB" altLang="zh-CN" sz="2200" smtClean="0"/>
              <a:t>g</a:t>
            </a:r>
            <a:r>
              <a:rPr lang="zh-CN" altLang="en-GB" sz="2200" smtClean="0"/>
              <a:t>访问基类的私有成员</a:t>
            </a:r>
            <a:r>
              <a:rPr lang="en-GB" altLang="zh-CN" sz="2200" smtClean="0"/>
              <a:t>x</a:t>
            </a:r>
            <a:r>
              <a:rPr lang="zh-CN" altLang="en-GB" sz="2200" smtClean="0"/>
              <a:t>。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200" smtClean="0"/>
              <a:t>		</a:t>
            </a:r>
            <a:r>
              <a:rPr lang="en-GB" altLang="zh-CN" sz="2200" smtClean="0"/>
              <a:t>}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};</a:t>
            </a:r>
            <a:r>
              <a:rPr lang="en-US" altLang="zh-CN" sz="22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6" name="Rectangle 4"/>
          <p:cNvSpPr>
            <a:spLocks noGrp="1" noChangeArrowheads="1"/>
          </p:cNvSpPr>
          <p:nvPr>
            <p:ph idx="1"/>
          </p:nvPr>
        </p:nvSpPr>
        <p:spPr>
          <a:xfrm>
            <a:off x="215900" y="404813"/>
            <a:ext cx="8604250" cy="6381750"/>
          </a:xfrm>
        </p:spPr>
        <p:txBody>
          <a:bodyPr/>
          <a:lstStyle/>
          <a:p>
            <a:pPr marL="442913" indent="-442913" defTabSz="611188" eaLnBrk="1" hangingPunct="1">
              <a:lnSpc>
                <a:spcPct val="110000"/>
              </a:lnSpc>
              <a:defRPr/>
            </a:pPr>
            <a:r>
              <a:rPr lang="zh-CN" altLang="en-GB" sz="2400" smtClean="0"/>
              <a:t>派生类成员名的作用域嵌套在基类作用域中。如果派生类中定义了与基类同名的成员，则基类的成员名在派生类的作用域内不直接可见（被</a:t>
            </a:r>
            <a:r>
              <a:rPr lang="zh-CN" altLang="en-GB" sz="2400" smtClean="0">
                <a:solidFill>
                  <a:srgbClr val="FFC000"/>
                </a:solidFill>
              </a:rPr>
              <a:t>隐藏</a:t>
            </a:r>
            <a:r>
              <a:rPr lang="zh-CN" altLang="en-GB" sz="2400" smtClean="0"/>
              <a:t>，</a:t>
            </a:r>
            <a:r>
              <a:rPr lang="en-GB" altLang="zh-CN" sz="2400" smtClean="0"/>
              <a:t>Hidden</a:t>
            </a:r>
            <a:r>
              <a:rPr lang="zh-CN" altLang="en-GB" sz="2400" smtClean="0"/>
              <a:t>）。访问基类同名成员时要用基类名受限。例如</a:t>
            </a:r>
            <a:r>
              <a:rPr lang="en-GB" altLang="zh-CN" sz="2400" smtClean="0"/>
              <a:t>:</a:t>
            </a:r>
            <a:endParaRPr lang="zh-CN" altLang="en-GB" sz="2400" smtClean="0"/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endParaRPr lang="en-GB" altLang="zh-CN" sz="2000" smtClean="0"/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class B: public A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{		int z;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public: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void f();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void h()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{	f();  //B</a:t>
            </a:r>
            <a:r>
              <a:rPr lang="zh-CN" altLang="en-GB" sz="2000" smtClean="0"/>
              <a:t>类中的</a:t>
            </a:r>
            <a:r>
              <a:rPr lang="en-GB" altLang="zh-CN" sz="2000" smtClean="0"/>
              <a:t>f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	A::f();  //A</a:t>
            </a:r>
            <a:r>
              <a:rPr lang="zh-CN" altLang="en-GB" sz="2000" smtClean="0"/>
              <a:t>类中的</a:t>
            </a:r>
            <a:r>
              <a:rPr lang="en-GB" altLang="zh-CN" sz="2000" smtClean="0"/>
              <a:t>f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}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};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B b;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b.f();  //B</a:t>
            </a:r>
            <a:r>
              <a:rPr lang="zh-CN" altLang="en-GB" sz="2000" smtClean="0"/>
              <a:t>类中的</a:t>
            </a:r>
            <a:r>
              <a:rPr lang="en-GB" altLang="zh-CN" sz="2000" smtClean="0"/>
              <a:t>f</a:t>
            </a:r>
            <a:endParaRPr lang="zh-CN" altLang="en-GB" sz="2000" smtClean="0"/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b.A::f();  //A</a:t>
            </a:r>
            <a:r>
              <a:rPr lang="zh-CN" altLang="en-GB" sz="2000" smtClean="0"/>
              <a:t>类中的</a:t>
            </a:r>
            <a:r>
              <a:rPr lang="en-GB" altLang="zh-CN" sz="2000" smtClean="0"/>
              <a:t>f</a:t>
            </a:r>
            <a:r>
              <a:rPr lang="en-US" altLang="zh-CN" sz="2000" smtClean="0"/>
              <a:t> </a:t>
            </a:r>
          </a:p>
        </p:txBody>
      </p:sp>
      <p:sp>
        <p:nvSpPr>
          <p:cNvPr id="612357" name="Text Box 5"/>
          <p:cNvSpPr txBox="1">
            <a:spLocks noChangeArrowheads="1"/>
          </p:cNvSpPr>
          <p:nvPr/>
        </p:nvSpPr>
        <p:spPr bwMode="auto">
          <a:xfrm>
            <a:off x="5724525" y="2659063"/>
            <a:ext cx="3025775" cy="2282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class A //</a:t>
            </a: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基类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		int x,y;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public: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void f();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void g();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913"/>
            <a:ext cx="8229600" cy="6669087"/>
          </a:xfrm>
        </p:spPr>
        <p:txBody>
          <a:bodyPr/>
          <a:lstStyle/>
          <a:p>
            <a:pPr defTabSz="609600" eaLnBrk="1" hangingPunct="1">
              <a:lnSpc>
                <a:spcPct val="90000"/>
              </a:lnSpc>
              <a:defRPr/>
            </a:pPr>
            <a:r>
              <a:rPr lang="zh-CN" altLang="en-GB" sz="2800" smtClean="0"/>
              <a:t>即使派生类中定义了与基类同名但参数不同的成员函数，基类的同名函数在派生类的作用域中也是不直接可见的：</a:t>
            </a:r>
          </a:p>
          <a:p>
            <a:pPr lvl="1" defTabSz="609600" eaLnBrk="1" hangingPunct="1">
              <a:lnSpc>
                <a:spcPct val="130000"/>
              </a:lnSpc>
              <a:buFontTx/>
              <a:buNone/>
              <a:defRPr/>
            </a:pPr>
            <a:r>
              <a:rPr lang="en-GB" altLang="zh-CN" sz="2200" smtClean="0"/>
              <a:t>class B: public A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{		int z;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public: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void f(int); //</a:t>
            </a:r>
            <a:r>
              <a:rPr lang="zh-CN" altLang="en-US" sz="2200" smtClean="0">
                <a:solidFill>
                  <a:srgbClr val="FFC000"/>
                </a:solidFill>
              </a:rPr>
              <a:t>不是重载</a:t>
            </a:r>
            <a:r>
              <a:rPr lang="en-US" altLang="zh-CN" sz="2200" smtClean="0">
                <a:solidFill>
                  <a:srgbClr val="FFC000"/>
                </a:solidFill>
              </a:rPr>
              <a:t>A</a:t>
            </a:r>
            <a:r>
              <a:rPr lang="zh-CN" altLang="en-US" sz="2200" smtClean="0">
                <a:solidFill>
                  <a:srgbClr val="FFC000"/>
                </a:solidFill>
              </a:rPr>
              <a:t>的</a:t>
            </a:r>
            <a:r>
              <a:rPr lang="en-US" altLang="zh-CN" sz="2200" smtClean="0">
                <a:solidFill>
                  <a:srgbClr val="FFC000"/>
                </a:solidFill>
              </a:rPr>
              <a:t>f</a:t>
            </a:r>
            <a:r>
              <a:rPr lang="zh-CN" altLang="en-US" sz="2200" smtClean="0">
                <a:solidFill>
                  <a:srgbClr val="FFC000"/>
                </a:solidFill>
              </a:rPr>
              <a:t>！</a:t>
            </a:r>
            <a:r>
              <a:rPr lang="en-GB" altLang="zh-CN" sz="2200" smtClean="0">
                <a:solidFill>
                  <a:srgbClr val="FFC000"/>
                </a:solidFill>
              </a:rPr>
              <a:t> 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void h() 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{	f(1);  //OK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	f();  //</a:t>
            </a:r>
            <a:r>
              <a:rPr lang="en-GB" altLang="zh-CN" sz="2200" smtClean="0">
                <a:solidFill>
                  <a:schemeClr val="folHlink"/>
                </a:solidFill>
              </a:rPr>
              <a:t>Error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	A::f();  //OK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}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};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......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B b;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b.f(1);  //OK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b.f();  //</a:t>
            </a:r>
            <a:r>
              <a:rPr lang="en-GB" altLang="zh-CN" sz="2200" smtClean="0">
                <a:solidFill>
                  <a:srgbClr val="FFC000"/>
                </a:solidFill>
              </a:rPr>
              <a:t>Error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b.A::f();  //OK</a:t>
            </a:r>
            <a:endParaRPr lang="en-US" altLang="zh-CN" sz="2200" smtClean="0"/>
          </a:p>
        </p:txBody>
      </p:sp>
      <p:sp>
        <p:nvSpPr>
          <p:cNvPr id="607232" name="Text Box 0"/>
          <p:cNvSpPr txBox="1">
            <a:spLocks noChangeArrowheads="1"/>
          </p:cNvSpPr>
          <p:nvPr/>
        </p:nvSpPr>
        <p:spPr bwMode="auto">
          <a:xfrm>
            <a:off x="5794375" y="1557338"/>
            <a:ext cx="3025775" cy="2282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class A //</a:t>
            </a: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基类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		int x,y;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public: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void f();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void g();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012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封装与继承的矛盾</a:t>
            </a:r>
            <a:r>
              <a:rPr lang="zh-CN" altLang="en-US" smtClean="0"/>
              <a:t> 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41438"/>
            <a:ext cx="8785225" cy="5516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在派生类中定义新的成员时，往往需要用到基类的一些</a:t>
            </a:r>
            <a:r>
              <a:rPr lang="en-GB" altLang="zh-CN" smtClean="0"/>
              <a:t>private</a:t>
            </a:r>
            <a:r>
              <a:rPr lang="zh-CN" altLang="en-GB" smtClean="0"/>
              <a:t>成员。（封装与继承的矛盾）</a:t>
            </a:r>
          </a:p>
          <a:p>
            <a:pPr eaLnBrk="1" hangingPunct="1">
              <a:defRPr/>
            </a:pPr>
            <a:r>
              <a:rPr lang="zh-CN" altLang="en-GB" smtClean="0"/>
              <a:t>有了继承机制以后，一个类的成员有两种被外界使用的场合：</a:t>
            </a:r>
          </a:p>
          <a:p>
            <a:pPr lvl="1" eaLnBrk="1" hangingPunct="1">
              <a:defRPr/>
            </a:pPr>
            <a:r>
              <a:rPr lang="zh-CN" altLang="en-GB" smtClean="0"/>
              <a:t>通过类的对象使用</a:t>
            </a:r>
          </a:p>
          <a:p>
            <a:pPr lvl="1" eaLnBrk="1" hangingPunct="1">
              <a:defRPr/>
            </a:pPr>
            <a:r>
              <a:rPr lang="zh-CN" altLang="en-GB" smtClean="0"/>
              <a:t>在派生类中使用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B: public A</a:t>
            </a:r>
            <a:endParaRPr lang="en-US" altLang="zh-CN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f() { ... m ...} //</a:t>
            </a:r>
            <a:r>
              <a:rPr lang="zh-CN" altLang="en-US" sz="2400" smtClean="0">
                <a:solidFill>
                  <a:schemeClr val="folHlink"/>
                </a:solidFill>
              </a:rPr>
              <a:t>通过派生类使用</a:t>
            </a:r>
            <a:r>
              <a:rPr lang="en-US" altLang="zh-CN" sz="2400" smtClean="0">
                <a:solidFill>
                  <a:schemeClr val="folHlink"/>
                </a:solidFill>
              </a:rPr>
              <a:t>A</a:t>
            </a:r>
            <a:r>
              <a:rPr lang="zh-CN" altLang="en-US" sz="2400" smtClean="0">
                <a:solidFill>
                  <a:schemeClr val="folHlink"/>
                </a:solidFill>
              </a:rPr>
              <a:t>的成员</a:t>
            </a:r>
            <a:r>
              <a:rPr lang="en-US" altLang="zh-CN" sz="2400" smtClean="0">
                <a:solidFill>
                  <a:schemeClr val="folHlink"/>
                </a:solidFill>
              </a:rPr>
              <a:t>m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void g()</a:t>
            </a:r>
            <a:endParaRPr lang="en-US" altLang="zh-CN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 A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... a.m ... //</a:t>
            </a:r>
            <a:r>
              <a:rPr lang="zh-CN" altLang="en-US" sz="2400" smtClean="0">
                <a:solidFill>
                  <a:schemeClr val="folHlink"/>
                </a:solidFill>
              </a:rPr>
              <a:t>通过</a:t>
            </a:r>
            <a:r>
              <a:rPr lang="en-US" altLang="zh-CN" sz="2400" smtClean="0">
                <a:solidFill>
                  <a:schemeClr val="folHlink"/>
                </a:solidFill>
              </a:rPr>
              <a:t>A</a:t>
            </a:r>
            <a:r>
              <a:rPr lang="zh-CN" altLang="en-US" sz="2400" smtClean="0">
                <a:solidFill>
                  <a:schemeClr val="folHlink"/>
                </a:solidFill>
              </a:rPr>
              <a:t>的对象使用</a:t>
            </a:r>
            <a:r>
              <a:rPr lang="en-US" altLang="zh-CN" sz="2400" smtClean="0">
                <a:solidFill>
                  <a:schemeClr val="folHlink"/>
                </a:solidFill>
              </a:rPr>
              <a:t>A</a:t>
            </a:r>
            <a:r>
              <a:rPr lang="zh-CN" altLang="en-US" sz="2400" smtClean="0">
                <a:solidFill>
                  <a:schemeClr val="folHlink"/>
                </a:solidFill>
              </a:rPr>
              <a:t>的成员</a:t>
            </a:r>
            <a:r>
              <a:rPr lang="en-US" altLang="zh-CN" sz="2400" smtClean="0">
                <a:solidFill>
                  <a:schemeClr val="folHlink"/>
                </a:solidFill>
              </a:rPr>
              <a:t>m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在</a:t>
            </a:r>
            <a:r>
              <a:rPr lang="en-GB" altLang="zh-CN" smtClean="0"/>
              <a:t>C++</a:t>
            </a:r>
            <a:r>
              <a:rPr lang="zh-CN" altLang="en-GB" smtClean="0"/>
              <a:t>中，提供了另外一种类成员访问控制：</a:t>
            </a:r>
            <a:r>
              <a:rPr lang="en-GB" altLang="zh-CN" smtClean="0">
                <a:solidFill>
                  <a:srgbClr val="FFC000"/>
                </a:solidFill>
              </a:rPr>
              <a:t>protected</a:t>
            </a:r>
            <a:r>
              <a:rPr lang="zh-CN" altLang="en-GB" smtClean="0"/>
              <a:t>，用它说明的成员不能被对象使用，但可以在派生类中使用。</a:t>
            </a:r>
          </a:p>
          <a:p>
            <a:pPr eaLnBrk="1" hangingPunct="1">
              <a:defRPr/>
            </a:pPr>
            <a:r>
              <a:rPr lang="en-GB" altLang="zh-CN" smtClean="0"/>
              <a:t>protected</a:t>
            </a:r>
            <a:r>
              <a:rPr lang="zh-CN" altLang="en-GB" smtClean="0"/>
              <a:t>访问控制</a:t>
            </a:r>
            <a:r>
              <a:rPr lang="zh-CN" altLang="en-US" smtClean="0">
                <a:solidFill>
                  <a:schemeClr val="folHlink"/>
                </a:solidFill>
              </a:rPr>
              <a:t>缓解了</a:t>
            </a:r>
            <a:r>
              <a:rPr lang="zh-CN" altLang="en-US" smtClean="0"/>
              <a:t>封装与继承的矛盾</a:t>
            </a:r>
            <a:endParaRPr lang="zh-CN" altLang="en-GB" smtClean="0"/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0350"/>
            <a:ext cx="8229600" cy="6597650"/>
          </a:xfrm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class A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{	</a:t>
            </a:r>
            <a:r>
              <a:rPr lang="en-GB" altLang="zh-CN" sz="2000" smtClean="0">
                <a:solidFill>
                  <a:srgbClr val="FFC000"/>
                </a:solidFill>
              </a:rPr>
              <a:t>protected</a:t>
            </a:r>
            <a:r>
              <a:rPr lang="en-GB" altLang="zh-CN" sz="2000" smtClean="0"/>
              <a:t>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int x,y;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public: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void f();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};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class B: public A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{		......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void h()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{	f();  //OK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	... x ...  //</a:t>
            </a:r>
            <a:r>
              <a:rPr lang="en-GB" altLang="zh-CN" sz="2000" smtClean="0">
                <a:solidFill>
                  <a:schemeClr val="folHlink"/>
                </a:solidFill>
              </a:rPr>
              <a:t>OK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	... y ...  //</a:t>
            </a:r>
            <a:r>
              <a:rPr lang="en-GB" altLang="zh-CN" sz="2000" smtClean="0">
                <a:solidFill>
                  <a:schemeClr val="folHlink"/>
                </a:solidFill>
              </a:rPr>
              <a:t>OK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};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void g()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{	A a;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a.f();  //OK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... a.x ...  //</a:t>
            </a:r>
            <a:r>
              <a:rPr lang="en-GB" altLang="zh-CN" sz="2000" smtClean="0">
                <a:solidFill>
                  <a:schemeClr val="folHlink"/>
                </a:solidFill>
              </a:rPr>
              <a:t>Error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... a.y ...  //</a:t>
            </a:r>
            <a:r>
              <a:rPr lang="en-GB" altLang="zh-CN" sz="2000" smtClean="0">
                <a:solidFill>
                  <a:schemeClr val="folHlink"/>
                </a:solidFill>
              </a:rPr>
              <a:t>Error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}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继承方式</a:t>
            </a:r>
            <a:r>
              <a:rPr lang="zh-CN" altLang="en-US" smtClean="0"/>
              <a:t>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在</a:t>
            </a:r>
            <a:r>
              <a:rPr lang="en-GB" altLang="zh-CN" sz="2800" smtClean="0"/>
              <a:t>C++</a:t>
            </a:r>
            <a:r>
              <a:rPr lang="zh-CN" altLang="en-GB" sz="2800" smtClean="0"/>
              <a:t>中，派生类拥有基类的所有成员。问题是：基类的成员变成派生类的什么成员呢（</a:t>
            </a:r>
            <a:r>
              <a:rPr lang="en-GB" altLang="zh-CN" sz="2800" smtClean="0"/>
              <a:t>public</a:t>
            </a:r>
            <a:r>
              <a:rPr lang="zh-CN" altLang="en-GB" sz="2800" smtClean="0"/>
              <a:t>、</a:t>
            </a:r>
            <a:r>
              <a:rPr lang="en-GB" altLang="zh-CN" sz="2800" smtClean="0"/>
              <a:t>private</a:t>
            </a:r>
            <a:r>
              <a:rPr lang="zh-CN" altLang="en-GB" sz="2800" smtClean="0"/>
              <a:t>或</a:t>
            </a:r>
            <a:r>
              <a:rPr lang="en-GB" altLang="zh-CN" sz="2800" smtClean="0"/>
              <a:t>protected</a:t>
            </a:r>
            <a:r>
              <a:rPr lang="zh-CN" altLang="en-GB" sz="2800" smtClean="0"/>
              <a:t>）？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GB" sz="2800" smtClean="0"/>
              <a:t>上面的问题由</a:t>
            </a:r>
            <a:r>
              <a:rPr lang="zh-CN" altLang="en-GB" sz="2800" smtClean="0">
                <a:solidFill>
                  <a:schemeClr val="folHlink"/>
                </a:solidFill>
              </a:rPr>
              <a:t>继承方式</a:t>
            </a:r>
            <a:r>
              <a:rPr lang="zh-CN" altLang="en-GB" sz="2800" smtClean="0"/>
              <a:t>决定。继承方式在定义派生类时指定：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class &lt;</a:t>
            </a:r>
            <a:r>
              <a:rPr lang="zh-CN" altLang="en-GB" sz="2400" smtClean="0"/>
              <a:t>派生类名</a:t>
            </a:r>
            <a:r>
              <a:rPr lang="en-GB" altLang="zh-CN" sz="2400" smtClean="0"/>
              <a:t>&gt;</a:t>
            </a:r>
            <a:r>
              <a:rPr lang="zh-CN" altLang="en-GB" sz="2400" smtClean="0"/>
              <a:t>：</a:t>
            </a:r>
            <a:r>
              <a:rPr lang="en-GB" altLang="zh-CN" sz="2400" smtClean="0">
                <a:solidFill>
                  <a:schemeClr val="folHlink"/>
                </a:solidFill>
              </a:rPr>
              <a:t>[&lt;</a:t>
            </a:r>
            <a:r>
              <a:rPr lang="zh-CN" altLang="en-GB" sz="2400" smtClean="0">
                <a:solidFill>
                  <a:schemeClr val="folHlink"/>
                </a:solidFill>
              </a:rPr>
              <a:t>继承方式</a:t>
            </a:r>
            <a:r>
              <a:rPr lang="en-GB" altLang="zh-CN" sz="2400" smtClean="0">
                <a:solidFill>
                  <a:schemeClr val="folHlink"/>
                </a:solidFill>
              </a:rPr>
              <a:t>&gt;]</a:t>
            </a:r>
            <a:r>
              <a:rPr lang="en-GB" altLang="zh-CN" sz="2400" smtClean="0"/>
              <a:t> &lt;</a:t>
            </a:r>
            <a:r>
              <a:rPr lang="zh-CN" altLang="en-GB" sz="2400" smtClean="0"/>
              <a:t>基类名</a:t>
            </a:r>
            <a:r>
              <a:rPr lang="en-GB" altLang="zh-CN" sz="2400" smtClean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{	&lt;</a:t>
            </a:r>
            <a:r>
              <a:rPr lang="zh-CN" altLang="en-GB" sz="2400" smtClean="0"/>
              <a:t>成员说明表</a:t>
            </a:r>
            <a:r>
              <a:rPr lang="en-GB" altLang="zh-CN" sz="2400" smtClean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algn="just" eaLnBrk="1" hangingPunct="1">
              <a:defRPr/>
            </a:pPr>
            <a:r>
              <a:rPr lang="zh-CN" altLang="en-US" sz="2400" smtClean="0"/>
              <a:t>继承方式可以是：</a:t>
            </a:r>
            <a:r>
              <a:rPr lang="en-US" altLang="zh-CN" sz="2400" smtClean="0"/>
              <a:t>public</a:t>
            </a:r>
            <a:r>
              <a:rPr lang="zh-CN" altLang="en-US" sz="2400" smtClean="0"/>
              <a:t>、</a:t>
            </a:r>
            <a:r>
              <a:rPr lang="en-US" altLang="zh-CN" sz="2400" smtClean="0"/>
              <a:t>private</a:t>
            </a:r>
            <a:r>
              <a:rPr lang="zh-CN" altLang="en-US" sz="2400" smtClean="0"/>
              <a:t>和</a:t>
            </a:r>
            <a:r>
              <a:rPr lang="en-US" altLang="zh-CN" sz="2400" smtClean="0"/>
              <a:t>protected</a:t>
            </a:r>
            <a:r>
              <a:rPr lang="zh-CN" altLang="en-US" sz="2400" smtClean="0"/>
              <a:t>。</a:t>
            </a:r>
          </a:p>
          <a:p>
            <a:pPr lvl="1" algn="just" eaLnBrk="1" hangingPunct="1">
              <a:defRPr/>
            </a:pPr>
            <a:r>
              <a:rPr lang="zh-CN" altLang="en-US" sz="2400" smtClean="0"/>
              <a:t>默认的继承方式为：</a:t>
            </a:r>
            <a:r>
              <a:rPr lang="en-US" altLang="zh-CN" sz="2400" smtClean="0"/>
              <a:t>private</a:t>
            </a:r>
            <a:r>
              <a:rPr lang="zh-CN" altLang="en-US" sz="24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本章内容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继承的基本概念</a:t>
            </a:r>
          </a:p>
          <a:p>
            <a:pPr eaLnBrk="1" hangingPunct="1">
              <a:defRPr/>
            </a:pPr>
            <a:r>
              <a:rPr lang="zh-CN" altLang="en-US" smtClean="0"/>
              <a:t>单继承</a:t>
            </a:r>
          </a:p>
          <a:p>
            <a:pPr eaLnBrk="1" hangingPunct="1">
              <a:defRPr/>
            </a:pPr>
            <a:r>
              <a:rPr lang="zh-CN" altLang="en-US" smtClean="0"/>
              <a:t>虚函数与动态绑定</a:t>
            </a:r>
          </a:p>
          <a:p>
            <a:pPr eaLnBrk="1" hangingPunct="1">
              <a:defRPr/>
            </a:pPr>
            <a:r>
              <a:rPr lang="zh-CN" altLang="en-US" smtClean="0"/>
              <a:t>多继承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6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继承方式的含义</a:t>
            </a:r>
          </a:p>
        </p:txBody>
      </p:sp>
      <p:graphicFrame>
        <p:nvGraphicFramePr>
          <p:cNvPr id="423937" name="Group 1"/>
          <p:cNvGraphicFramePr>
            <a:graphicFrameLocks noGrp="1"/>
          </p:cNvGraphicFramePr>
          <p:nvPr>
            <p:ph type="tbl" idx="1"/>
          </p:nvPr>
        </p:nvGraphicFramePr>
        <p:xfrm>
          <a:off x="457200" y="1851025"/>
          <a:ext cx="8229600" cy="4530726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基类成员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    派生类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继承方式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不可直接访问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不可直接访问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不可直接访问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8" name="Line 34"/>
          <p:cNvSpPr>
            <a:spLocks noChangeShapeType="1"/>
          </p:cNvSpPr>
          <p:nvPr/>
        </p:nvSpPr>
        <p:spPr bwMode="auto">
          <a:xfrm>
            <a:off x="971550" y="1844675"/>
            <a:ext cx="1512888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  <p:sp>
        <p:nvSpPr>
          <p:cNvPr id="22559" name="Line 35"/>
          <p:cNvSpPr>
            <a:spLocks noChangeShapeType="1"/>
          </p:cNvSpPr>
          <p:nvPr/>
        </p:nvSpPr>
        <p:spPr bwMode="auto">
          <a:xfrm flipH="1" flipV="1">
            <a:off x="395288" y="2422525"/>
            <a:ext cx="20891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88913"/>
            <a:ext cx="4068763" cy="640873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{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	void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	void 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	void 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class B: </a:t>
            </a:r>
            <a:r>
              <a:rPr lang="en-GB" altLang="zh-CN" sz="2800" smtClean="0">
                <a:solidFill>
                  <a:srgbClr val="FFC000"/>
                </a:solidFill>
              </a:rPr>
              <a:t>protected</a:t>
            </a:r>
            <a:r>
              <a:rPr lang="en-GB" altLang="zh-CN" sz="2800" smtClean="0"/>
              <a:t>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{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	void q();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//q</a:t>
            </a:r>
            <a:r>
              <a:rPr lang="zh-CN" altLang="en-GB" sz="2800" smtClean="0"/>
              <a:t>对</a:t>
            </a:r>
            <a:r>
              <a:rPr lang="en-GB" altLang="zh-CN" sz="2800" smtClean="0"/>
              <a:t>A</a:t>
            </a:r>
            <a:r>
              <a:rPr lang="zh-CN" altLang="en-GB" sz="2800" smtClean="0"/>
              <a:t>类成员的访问不受</a:t>
            </a:r>
            <a:r>
              <a:rPr lang="en-GB" altLang="zh-CN" sz="2800" smtClean="0"/>
              <a:t>B</a:t>
            </a:r>
            <a:r>
              <a:rPr lang="zh-CN" altLang="en-GB" sz="2800" smtClean="0"/>
              <a:t>的继承方式影响，除了</a:t>
            </a:r>
            <a:r>
              <a:rPr lang="en-GB" altLang="zh-CN" sz="2800" smtClean="0"/>
              <a:t>h</a:t>
            </a:r>
            <a:r>
              <a:rPr lang="zh-CN" altLang="en-GB" sz="2800" smtClean="0"/>
              <a:t>，其它都能访问。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};</a:t>
            </a:r>
            <a:endParaRPr lang="en-US" altLang="zh-CN" sz="280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716463" y="115888"/>
            <a:ext cx="4103687" cy="659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class </a:t>
            </a:r>
            <a:r>
              <a:rPr lang="en-GB" altLang="zh-CN" sz="2800" smtClean="0">
                <a:solidFill>
                  <a:srgbClr val="FFC000"/>
                </a:solidFill>
              </a:rPr>
              <a:t>C</a:t>
            </a:r>
            <a:r>
              <a:rPr lang="en-GB" altLang="zh-CN" sz="2800" smtClean="0"/>
              <a:t>: public B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{	public: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	void r()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	{	q();  //OK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		f();  //OK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		g();  //OK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		h();  //</a:t>
            </a:r>
            <a:r>
              <a:rPr lang="en-GB" altLang="zh-CN" sz="2800" smtClean="0">
                <a:solidFill>
                  <a:srgbClr val="FFC000"/>
                </a:solidFill>
              </a:rPr>
              <a:t>Error</a:t>
            </a:r>
            <a:endParaRPr lang="zh-CN" altLang="en-GB" sz="2800" smtClean="0">
              <a:solidFill>
                <a:srgbClr val="FFC000"/>
              </a:solidFill>
            </a:endParaRP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GB" sz="2800" smtClean="0"/>
              <a:t>		</a:t>
            </a:r>
            <a:r>
              <a:rPr lang="en-GB" altLang="zh-CN" sz="2800" smtClean="0"/>
              <a:t>}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};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B </a:t>
            </a:r>
            <a:r>
              <a:rPr lang="en-GB" altLang="zh-CN" sz="2800" smtClean="0">
                <a:solidFill>
                  <a:srgbClr val="FFC000"/>
                </a:solidFill>
              </a:rPr>
              <a:t>b</a:t>
            </a:r>
            <a:r>
              <a:rPr lang="en-GB" altLang="zh-CN" sz="2800" smtClean="0"/>
              <a:t>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b.q(); //OK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b.f();  //</a:t>
            </a:r>
            <a:r>
              <a:rPr lang="en-GB" altLang="zh-CN" sz="2800" smtClean="0">
                <a:solidFill>
                  <a:srgbClr val="FFC000"/>
                </a:solidFill>
              </a:rPr>
              <a:t>Error</a:t>
            </a:r>
            <a:endParaRPr lang="zh-CN" altLang="en-GB" sz="2800" smtClean="0">
              <a:solidFill>
                <a:srgbClr val="FFC000"/>
              </a:solidFill>
            </a:endParaRP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b.g(); //</a:t>
            </a:r>
            <a:r>
              <a:rPr lang="en-GB" altLang="zh-CN" sz="2800" smtClean="0">
                <a:solidFill>
                  <a:srgbClr val="FFC000"/>
                </a:solidFill>
              </a:rPr>
              <a:t>Error</a:t>
            </a:r>
            <a:endParaRPr lang="zh-CN" altLang="en-GB" sz="2800" smtClean="0">
              <a:solidFill>
                <a:srgbClr val="FFC000"/>
              </a:solidFill>
            </a:endParaRP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b.h(); //</a:t>
            </a:r>
            <a:r>
              <a:rPr lang="en-GB" altLang="zh-CN" sz="2800" smtClean="0">
                <a:solidFill>
                  <a:srgbClr val="FFC000"/>
                </a:solidFill>
              </a:rPr>
              <a:t>Error</a:t>
            </a:r>
            <a:endParaRPr lang="zh-CN" altLang="en-US" sz="28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55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派生类对象的初始化</a:t>
            </a:r>
            <a:r>
              <a:rPr lang="zh-CN" altLang="en-US" smtClean="0"/>
              <a:t> 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686800" cy="5256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派生类对象的初始化由基类和派生类共同完成：</a:t>
            </a:r>
          </a:p>
          <a:p>
            <a:pPr lvl="1" eaLnBrk="1" hangingPunct="1">
              <a:defRPr/>
            </a:pPr>
            <a:r>
              <a:rPr lang="zh-CN" altLang="en-GB" smtClean="0"/>
              <a:t>基类的数据成员由基类的构造函数初始化，</a:t>
            </a:r>
          </a:p>
          <a:p>
            <a:pPr lvl="1" eaLnBrk="1" hangingPunct="1">
              <a:defRPr/>
            </a:pPr>
            <a:r>
              <a:rPr lang="zh-CN" altLang="en-GB" smtClean="0"/>
              <a:t>派生类的数据成员由派生类的构造函数初始化。</a:t>
            </a:r>
          </a:p>
          <a:p>
            <a:pPr eaLnBrk="1" hangingPunct="1">
              <a:defRPr/>
            </a:pPr>
            <a:r>
              <a:rPr lang="zh-CN" altLang="en-GB" smtClean="0"/>
              <a:t>当创建派生类的对象时，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GB" smtClean="0"/>
              <a:t>先执行基类的构造函数，再执行派生类构造函数。</a:t>
            </a:r>
          </a:p>
          <a:p>
            <a:pPr lvl="1" eaLnBrk="1" hangingPunct="1">
              <a:defRPr/>
            </a:pPr>
            <a:r>
              <a:rPr lang="zh-CN" altLang="en-GB" smtClean="0"/>
              <a:t>默认情况下，调用基类的默认构造函数，如果要调用基类的非默认构造函数，则必须在派生类构造函数的成员初始化表中指出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669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	int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A() { x = 0;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A(int i) { x = i;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B: 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	int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B() { y = 0;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B(int i) { y = i;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B(int i, int j):A(i) { y = j;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B b1;  //</a:t>
            </a:r>
            <a:r>
              <a:rPr lang="zh-CN" altLang="en-US" sz="2400" smtClean="0"/>
              <a:t>执行</a:t>
            </a:r>
            <a:r>
              <a:rPr lang="en-US" altLang="zh-CN" sz="2400" smtClean="0"/>
              <a:t>A::A()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B::B()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b1.x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b1.y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0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B b2(1);  //</a:t>
            </a:r>
            <a:r>
              <a:rPr lang="zh-CN" altLang="en-US" sz="2400" smtClean="0"/>
              <a:t>执行</a:t>
            </a:r>
            <a:r>
              <a:rPr lang="en-US" altLang="zh-CN" sz="2400" smtClean="0"/>
              <a:t>A::A()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B::B(int)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b2.x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b2.y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1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B b3(1,2);  //</a:t>
            </a:r>
            <a:r>
              <a:rPr lang="zh-CN" altLang="en-US" sz="2400" smtClean="0"/>
              <a:t>执行</a:t>
            </a:r>
            <a:r>
              <a:rPr lang="en-US" altLang="zh-CN" sz="2400" smtClean="0"/>
              <a:t>A::A(int)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B::B(int,int)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b3.x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		</a:t>
            </a:r>
            <a:r>
              <a:rPr lang="en-US" altLang="zh-CN" sz="2400" smtClean="0"/>
              <a:t>//b3.y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2</a:t>
            </a:r>
            <a:r>
              <a:rPr lang="zh-CN" altLang="en-US" sz="24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686800" cy="6453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如果一个类</a:t>
            </a:r>
            <a:r>
              <a:rPr lang="en-US" altLang="zh-CN" smtClean="0"/>
              <a:t>D</a:t>
            </a:r>
            <a:r>
              <a:rPr lang="zh-CN" altLang="en-US" smtClean="0"/>
              <a:t>既有基类</a:t>
            </a:r>
            <a:r>
              <a:rPr lang="en-US" altLang="zh-CN" smtClean="0"/>
              <a:t>B</a:t>
            </a:r>
            <a:r>
              <a:rPr lang="zh-CN" altLang="en-US" smtClean="0"/>
              <a:t>、又有成员对象类</a:t>
            </a:r>
            <a:r>
              <a:rPr lang="en-US" altLang="zh-CN" smtClean="0"/>
              <a:t>M</a:t>
            </a:r>
            <a:r>
              <a:rPr lang="zh-CN" altLang="en-US" smtClean="0"/>
              <a:t>，则</a:t>
            </a:r>
          </a:p>
          <a:p>
            <a:pPr lvl="1" eaLnBrk="1" hangingPunct="1">
              <a:defRPr/>
            </a:pPr>
            <a:r>
              <a:rPr lang="zh-CN" altLang="en-US" smtClean="0"/>
              <a:t>在创建</a:t>
            </a:r>
            <a:r>
              <a:rPr lang="en-US" altLang="zh-CN" smtClean="0"/>
              <a:t>D</a:t>
            </a:r>
            <a:r>
              <a:rPr lang="zh-CN" altLang="en-US" smtClean="0"/>
              <a:t>类对象时，构造函数的执行次序为：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B-&gt;M-&gt;D</a:t>
            </a:r>
          </a:p>
          <a:p>
            <a:pPr lvl="1" eaLnBrk="1" hangingPunct="1">
              <a:defRPr/>
            </a:pPr>
            <a:r>
              <a:rPr lang="zh-CN" altLang="en-US" smtClean="0"/>
              <a:t>当</a:t>
            </a:r>
            <a:r>
              <a:rPr lang="en-US" altLang="zh-CN" smtClean="0"/>
              <a:t>D</a:t>
            </a:r>
            <a:r>
              <a:rPr lang="zh-CN" altLang="en-US" smtClean="0"/>
              <a:t>类的对象消亡时，析构函数的执行次序为：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D-&gt;M-&gt;B</a:t>
            </a:r>
          </a:p>
          <a:p>
            <a:pPr eaLnBrk="1" hangingPunct="1">
              <a:defRPr/>
            </a:pPr>
            <a:r>
              <a:rPr lang="zh-CN" altLang="en-US" smtClean="0"/>
              <a:t>对于拷贝构造函数：</a:t>
            </a:r>
          </a:p>
          <a:p>
            <a:pPr lvl="1" eaLnBrk="1" hangingPunct="1">
              <a:defRPr/>
            </a:pPr>
            <a:r>
              <a:rPr lang="zh-CN" altLang="en-US" smtClean="0"/>
              <a:t>派生类的隐式拷贝构造函数（由编译程序提供）将会调用基类的拷贝构造函数。</a:t>
            </a:r>
          </a:p>
          <a:p>
            <a:pPr lvl="1" eaLnBrk="1" hangingPunct="1">
              <a:defRPr/>
            </a:pPr>
            <a:r>
              <a:rPr lang="zh-CN" altLang="en-US" smtClean="0"/>
              <a:t>派生类自定义的拷贝构造函数在默认情况下则调用基类的</a:t>
            </a:r>
            <a:r>
              <a:rPr lang="zh-CN" altLang="en-US" smtClean="0">
                <a:solidFill>
                  <a:schemeClr val="folHlink"/>
                </a:solidFill>
              </a:rPr>
              <a:t>默认构造函数</a:t>
            </a:r>
            <a:r>
              <a:rPr lang="zh-CN" altLang="en-US" smtClean="0"/>
              <a:t>。需要时，可在派生类自定义拷贝构造函数的</a:t>
            </a:r>
            <a:r>
              <a:rPr lang="zh-CN" altLang="en-US" smtClean="0">
                <a:latin typeface="Arial"/>
              </a:rPr>
              <a:t>“</a:t>
            </a:r>
            <a:r>
              <a:rPr lang="zh-CN" altLang="en-US" smtClean="0"/>
              <a:t>基类</a:t>
            </a:r>
            <a:r>
              <a:rPr lang="en-US" altLang="zh-CN" smtClean="0"/>
              <a:t>/</a:t>
            </a:r>
            <a:r>
              <a:rPr lang="zh-CN" altLang="en-US" smtClean="0"/>
              <a:t>成员初始化表</a:t>
            </a:r>
            <a:r>
              <a:rPr lang="zh-CN" altLang="en-US" smtClean="0">
                <a:latin typeface="Arial"/>
              </a:rPr>
              <a:t>”</a:t>
            </a:r>
            <a:r>
              <a:rPr lang="zh-CN" altLang="en-US" smtClean="0"/>
              <a:t>中显式地指出调用</a:t>
            </a:r>
            <a:r>
              <a:rPr lang="zh-CN" altLang="en-US" smtClean="0">
                <a:solidFill>
                  <a:schemeClr val="folHlink"/>
                </a:solidFill>
              </a:rPr>
              <a:t>基类的拷贝构造函数</a:t>
            </a:r>
            <a:r>
              <a:rPr lang="zh-CN" altLang="en-US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派生类对象的赋值</a:t>
            </a:r>
            <a:endParaRPr lang="zh-CN" altLang="en-US" smtClean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507413" cy="46085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如果派生类没有提供赋值操作符重载，则系统会为它提供一个隐式的赋值操作符重载函数，其行为是：</a:t>
            </a:r>
          </a:p>
          <a:p>
            <a:pPr lvl="1" eaLnBrk="1" hangingPunct="1">
              <a:defRPr/>
            </a:pPr>
            <a:r>
              <a:rPr lang="zh-CN" altLang="en-US" smtClean="0"/>
              <a:t>对基类成员调用基类的赋值操作符进行赋值，</a:t>
            </a:r>
          </a:p>
          <a:p>
            <a:pPr lvl="1" eaLnBrk="1" hangingPunct="1">
              <a:defRPr/>
            </a:pPr>
            <a:r>
              <a:rPr lang="zh-CN" altLang="en-US" smtClean="0"/>
              <a:t>对派生类的成员按逐个成员赋值。</a:t>
            </a:r>
          </a:p>
          <a:p>
            <a:pPr eaLnBrk="1" hangingPunct="1">
              <a:defRPr/>
            </a:pPr>
            <a:r>
              <a:rPr lang="zh-CN" altLang="en-US" smtClean="0"/>
              <a:t>派生类自定义的赋值操作符重载函数不会自动调用基类的赋值操作，需要显式地调用基类的赋值操作符来实现基类成员的赋值。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3375"/>
            <a:ext cx="8507413" cy="6308725"/>
          </a:xfrm>
        </p:spPr>
        <p:txBody>
          <a:bodyPr/>
          <a:lstStyle/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class A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{	......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};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class B: public A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{		......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public: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B&amp; operator =(const B&amp; b)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{	if (&amp;b == this) return *this;  //</a:t>
            </a:r>
            <a:r>
              <a:rPr lang="zh-CN" altLang="en-US" sz="2200" smtClean="0"/>
              <a:t>防止自身赋值。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 *</a:t>
            </a:r>
            <a:r>
              <a:rPr lang="en-US" altLang="zh-CN" sz="2200" smtClean="0"/>
              <a:t>(A*)this = b; //</a:t>
            </a:r>
            <a:r>
              <a:rPr lang="zh-CN" altLang="en-US" sz="2200" smtClean="0"/>
              <a:t>调用基类的赋值操作符对基类成员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			 </a:t>
            </a:r>
            <a:r>
              <a:rPr lang="en-US" altLang="zh-CN" sz="2200" smtClean="0"/>
              <a:t>//</a:t>
            </a:r>
            <a:r>
              <a:rPr lang="zh-CN" altLang="en-US" sz="2200" smtClean="0"/>
              <a:t>进行赋值。也可写成： 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			 </a:t>
            </a:r>
            <a:r>
              <a:rPr lang="en-US" altLang="zh-CN" sz="2200" smtClean="0"/>
              <a:t>//this-&gt;A::operator =(b); 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	...... //</a:t>
            </a:r>
            <a:r>
              <a:rPr lang="zh-CN" altLang="en-US" sz="2200" smtClean="0"/>
              <a:t>对派生类的成员赋值</a:t>
            </a:r>
            <a:endParaRPr lang="en-US" altLang="zh-CN" sz="2200" smtClean="0"/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	return *this;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}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}; 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......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B b1,b2;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b1 = b2;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611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zh-CN" altLang="en-US" smtClean="0">
                <a:solidFill>
                  <a:srgbClr val="FFC000"/>
                </a:solidFill>
              </a:rPr>
              <a:t>派生类为什么不继承基类的赋值操作符重载函数？ </a:t>
            </a:r>
          </a:p>
          <a:p>
            <a:pPr lvl="1">
              <a:buFontTx/>
              <a:buNone/>
              <a:defRPr/>
            </a:pPr>
            <a:r>
              <a:rPr lang="en-US" altLang="zh-CN" smtClean="0"/>
              <a:t>class A</a:t>
            </a:r>
          </a:p>
          <a:p>
            <a:pPr lvl="1">
              <a:buFontTx/>
              <a:buNone/>
              <a:defRPr/>
            </a:pPr>
            <a:r>
              <a:rPr lang="en-US" altLang="zh-CN" smtClean="0"/>
              <a:t>{  int x,y;</a:t>
            </a:r>
          </a:p>
          <a:p>
            <a:pPr lvl="1">
              <a:buFontTx/>
              <a:buNone/>
              <a:defRPr/>
            </a:pPr>
            <a:r>
              <a:rPr lang="en-US" altLang="zh-CN" smtClean="0"/>
              <a:t>   ......</a:t>
            </a:r>
          </a:p>
          <a:p>
            <a:pPr lvl="1">
              <a:buFontTx/>
              <a:buNone/>
              <a:defRPr/>
            </a:pPr>
            <a:r>
              <a:rPr lang="en-US" altLang="zh-CN" smtClean="0"/>
              <a:t>};</a:t>
            </a:r>
          </a:p>
          <a:p>
            <a:pPr lvl="1">
              <a:buFontTx/>
              <a:buNone/>
              <a:defRPr/>
            </a:pPr>
            <a:r>
              <a:rPr lang="en-US" altLang="zh-CN" smtClean="0"/>
              <a:t>class B: public A</a:t>
            </a:r>
          </a:p>
          <a:p>
            <a:pPr lvl="1">
              <a:buFontTx/>
              <a:buNone/>
              <a:defRPr/>
            </a:pPr>
            <a:r>
              <a:rPr lang="en-US" altLang="zh-CN" smtClean="0"/>
              <a:t>{  int z;</a:t>
            </a:r>
          </a:p>
          <a:p>
            <a:pPr lvl="1">
              <a:buFontTx/>
              <a:buNone/>
              <a:defRPr/>
            </a:pPr>
            <a:r>
              <a:rPr lang="en-US" altLang="zh-CN" smtClean="0"/>
              <a:t>	...... //</a:t>
            </a:r>
            <a:r>
              <a:rPr lang="zh-CN" altLang="en-US" smtClean="0"/>
              <a:t>没有定义赋值操作符函数</a:t>
            </a:r>
            <a:endParaRPr lang="en-US" altLang="zh-CN" smtClean="0"/>
          </a:p>
          <a:p>
            <a:pPr lvl="1">
              <a:buFontTx/>
              <a:buNone/>
              <a:defRPr/>
            </a:pPr>
            <a:r>
              <a:rPr lang="en-US" altLang="zh-CN" smtClean="0"/>
              <a:t>};</a:t>
            </a:r>
          </a:p>
          <a:p>
            <a:pPr lvl="1">
              <a:buFontTx/>
              <a:buNone/>
              <a:defRPr/>
            </a:pPr>
            <a:r>
              <a:rPr lang="en-US" altLang="zh-CN" smtClean="0"/>
              <a:t>......</a:t>
            </a:r>
          </a:p>
          <a:p>
            <a:pPr lvl="1">
              <a:buFontTx/>
              <a:buNone/>
              <a:defRPr/>
            </a:pPr>
            <a:r>
              <a:rPr lang="en-US" altLang="zh-CN" smtClean="0"/>
              <a:t>B b1,b2;</a:t>
            </a:r>
          </a:p>
          <a:p>
            <a:pPr lvl="1">
              <a:buFontTx/>
              <a:buNone/>
              <a:defRPr/>
            </a:pPr>
            <a:r>
              <a:rPr lang="en-US" altLang="zh-CN" smtClean="0"/>
              <a:t>......</a:t>
            </a:r>
          </a:p>
          <a:p>
            <a:pPr lvl="1">
              <a:buFontTx/>
              <a:buNone/>
              <a:defRPr/>
            </a:pPr>
            <a:r>
              <a:rPr lang="en-US" altLang="zh-CN" smtClean="0"/>
              <a:t>b1 = b2; //</a:t>
            </a:r>
            <a:r>
              <a:rPr lang="zh-CN" altLang="en-US" smtClean="0"/>
              <a:t>如果</a:t>
            </a:r>
            <a:r>
              <a:rPr lang="en-US" altLang="zh-CN" smtClean="0"/>
              <a:t>B</a:t>
            </a:r>
            <a:r>
              <a:rPr lang="zh-CN" altLang="en-US" smtClean="0"/>
              <a:t>类继承</a:t>
            </a:r>
            <a:r>
              <a:rPr lang="en-US" altLang="zh-CN" smtClean="0"/>
              <a:t>A</a:t>
            </a:r>
            <a:r>
              <a:rPr lang="zh-CN" altLang="en-US" smtClean="0"/>
              <a:t>类的赋值操作符重载函数，</a:t>
            </a:r>
            <a:endParaRPr lang="en-US" altLang="zh-CN" smtClean="0"/>
          </a:p>
          <a:p>
            <a:pPr lvl="1">
              <a:buFontTx/>
              <a:buNone/>
              <a:defRPr/>
            </a:pPr>
            <a:r>
              <a:rPr lang="en-US" altLang="zh-CN" smtClean="0"/>
              <a:t>			 //</a:t>
            </a:r>
            <a:r>
              <a:rPr lang="zh-CN" altLang="en-US" smtClean="0"/>
              <a:t>会出现什么</a:t>
            </a:r>
            <a:r>
              <a:rPr lang="zh-CN" altLang="en-US" smtClean="0">
                <a:solidFill>
                  <a:srgbClr val="FFC000"/>
                </a:solidFill>
              </a:rPr>
              <a:t>问题</a:t>
            </a:r>
            <a:r>
              <a:rPr lang="en-US" altLang="zh-CN" smtClean="0"/>
              <a:t>?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z="4000" smtClean="0"/>
              <a:t>例：一个公司中的职员类和</a:t>
            </a:r>
            <a:br>
              <a:rPr lang="zh-CN" altLang="en-GB" sz="4000" smtClean="0"/>
            </a:br>
            <a:r>
              <a:rPr lang="zh-CN" altLang="en-GB" sz="4000" smtClean="0"/>
              <a:t>部门经理类的设计。</a:t>
            </a:r>
            <a:r>
              <a:rPr lang="zh-CN" altLang="en-US" sz="4000" smtClean="0"/>
              <a:t> 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class Employee //</a:t>
            </a:r>
            <a:r>
              <a:rPr lang="zh-CN" altLang="en-US" sz="2400" smtClean="0"/>
              <a:t>普通职员类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{		String name; //String</a:t>
            </a:r>
            <a:r>
              <a:rPr lang="zh-CN" altLang="en-US" sz="2400" smtClean="0"/>
              <a:t>为例 </a:t>
            </a:r>
            <a:r>
              <a:rPr lang="en-US" altLang="zh-CN" sz="2400" smtClean="0"/>
              <a:t>7‑7</a:t>
            </a:r>
            <a:r>
              <a:rPr lang="zh-CN" altLang="en-US" sz="2400" smtClean="0"/>
              <a:t>中定义的字符串类。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zh-CN" altLang="en-US" sz="2400" smtClean="0"/>
              <a:t>		</a:t>
            </a:r>
            <a:r>
              <a:rPr lang="en-US" altLang="zh-CN" sz="2400" smtClean="0"/>
              <a:t>int salary;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Employee(const char *s, int n=0):name(s)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{	salary = n;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void set_salary(int n) { salary = n;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int get_salary() const { return salary;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String get_name() const { return name;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312738" y="188913"/>
            <a:ext cx="8507412" cy="6669087"/>
          </a:xfrm>
        </p:spPr>
        <p:txBody>
          <a:bodyPr/>
          <a:lstStyle/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const int MAX_NUM_OF_EMPS=20;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Manager: public Employee //</a:t>
            </a:r>
            <a:r>
              <a:rPr lang="zh-CN" altLang="en-US" sz="2400" smtClean="0"/>
              <a:t>部门经理类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	Employee *group[MAX_NUM_OF_EMPS];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int num_of_emps;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public: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Manager(const char *s, int n=0): Employee(s,n) 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{ num_of_emps = 0; 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}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Employee *add_employee(Employee *e) 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Employee *remove_employee(Employee *e); 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......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Employee e1("Jack",1000),e2("Jane",2000);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Manager m("Mark",4000);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m.add_employee(&amp;e1);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m.add_employee(&amp;e2);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cout &lt;&lt; m.get_salary() &lt;&lt; endl;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继承的概念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589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smtClean="0"/>
              <a:t>在开发一个新软件时，把现有软件或软件的一部分拿过来用称为</a:t>
            </a:r>
            <a:r>
              <a:rPr lang="zh-CN" altLang="en-GB" sz="2800" smtClean="0">
                <a:solidFill>
                  <a:schemeClr val="folHlink"/>
                </a:solidFill>
              </a:rPr>
              <a:t>软件复用</a:t>
            </a:r>
            <a:r>
              <a:rPr lang="zh-CN" altLang="en-GB" sz="2800" smtClean="0"/>
              <a:t>。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目前，</a:t>
            </a:r>
            <a:r>
              <a:rPr lang="zh-CN" altLang="en-US" sz="2800" smtClean="0">
                <a:solidFill>
                  <a:srgbClr val="FFC000"/>
                </a:solidFill>
              </a:rPr>
              <a:t>不加修改</a:t>
            </a:r>
            <a:r>
              <a:rPr lang="zh-CN" altLang="en-US" sz="2800" smtClean="0"/>
              <a:t>地直接复用已有软件比较</a:t>
            </a:r>
            <a:r>
              <a:rPr lang="zh-CN" altLang="en-US" sz="2800" smtClean="0">
                <a:solidFill>
                  <a:srgbClr val="FFC000"/>
                </a:solidFill>
              </a:rPr>
              <a:t>困难</a:t>
            </a:r>
            <a:r>
              <a:rPr lang="zh-CN" altLang="en-US" sz="2800" smtClean="0"/>
              <a:t>。</a:t>
            </a:r>
            <a:r>
              <a:rPr lang="zh-CN" altLang="en-GB" sz="2800" smtClean="0"/>
              <a:t>已有软件的功能与新软件所需要的功能总是有</a:t>
            </a:r>
            <a:r>
              <a:rPr lang="zh-CN" altLang="en-GB" sz="2800" smtClean="0">
                <a:solidFill>
                  <a:srgbClr val="FFC000"/>
                </a:solidFill>
              </a:rPr>
              <a:t>差别</a:t>
            </a:r>
            <a:r>
              <a:rPr lang="zh-CN" altLang="en-GB" sz="2800" smtClean="0"/>
              <a:t>的。解决这个差别有下面的途径：</a:t>
            </a:r>
            <a:endParaRPr lang="zh-CN" altLang="en-US" sz="280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>
                <a:solidFill>
                  <a:srgbClr val="FFC000"/>
                </a:solidFill>
              </a:rPr>
              <a:t>修改</a:t>
            </a:r>
            <a:r>
              <a:rPr lang="zh-CN" altLang="en-GB" sz="2400" smtClean="0"/>
              <a:t>已有软件的</a:t>
            </a:r>
            <a:r>
              <a:rPr lang="zh-CN" altLang="en-GB" sz="2400" smtClean="0">
                <a:solidFill>
                  <a:srgbClr val="FFC000"/>
                </a:solidFill>
              </a:rPr>
              <a:t>源代码</a:t>
            </a:r>
            <a:r>
              <a:rPr lang="zh-CN" altLang="en-GB" sz="2400" smtClean="0"/>
              <a:t>，</a:t>
            </a:r>
            <a:r>
              <a:rPr lang="zh-CN" altLang="en-US" sz="2400" smtClean="0"/>
              <a:t>它的缺点是：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smtClean="0"/>
              <a:t>需读懂源代码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smtClean="0"/>
              <a:t>可靠性差、易出错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smtClean="0"/>
              <a:t>源代码难以获得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>
                <a:solidFill>
                  <a:schemeClr val="folHlink"/>
                </a:solidFill>
              </a:rPr>
              <a:t>继承</a:t>
            </a:r>
            <a:r>
              <a:rPr lang="zh-CN" altLang="en-GB" sz="2400" smtClean="0"/>
              <a:t>机制（</a:t>
            </a:r>
            <a:r>
              <a:rPr lang="en-GB" altLang="zh-CN" sz="2400" smtClean="0"/>
              <a:t>Inheritance</a:t>
            </a:r>
            <a:r>
              <a:rPr lang="zh-CN" altLang="en-GB" sz="2400" smtClean="0"/>
              <a:t>）：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GB" sz="2000" smtClean="0"/>
              <a:t>在定义一个新的类时，先把一个或多个已有类的功能全部包含进来，然后再给出新功能的定义或对已有类的某些功能重新定义。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smtClean="0"/>
              <a:t>不需要</a:t>
            </a:r>
            <a:r>
              <a:rPr lang="zh-CN" altLang="en-US" sz="2000"/>
              <a:t>已</a:t>
            </a:r>
            <a:r>
              <a:rPr lang="zh-CN" altLang="en-US" sz="2000" smtClean="0"/>
              <a:t>有软件的源代码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子类型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如果一个类型</a:t>
            </a:r>
            <a:r>
              <a:rPr lang="en-GB" altLang="zh-CN" sz="2800" smtClean="0"/>
              <a:t>S</a:t>
            </a:r>
            <a:r>
              <a:rPr lang="zh-CN" altLang="en-GB" sz="2800" smtClean="0"/>
              <a:t>是另一个类型</a:t>
            </a:r>
            <a:r>
              <a:rPr lang="en-GB" altLang="zh-CN" sz="2800" smtClean="0"/>
              <a:t>T</a:t>
            </a:r>
            <a:r>
              <a:rPr lang="zh-CN" altLang="en-GB" sz="2800" smtClean="0"/>
              <a:t>的子类型，则对用</a:t>
            </a:r>
            <a:r>
              <a:rPr lang="en-GB" altLang="zh-CN" sz="2800" smtClean="0"/>
              <a:t>T</a:t>
            </a:r>
            <a:r>
              <a:rPr lang="zh-CN" altLang="en-GB" sz="2800" smtClean="0"/>
              <a:t>表达的所有程序</a:t>
            </a:r>
            <a:r>
              <a:rPr lang="en-GB" altLang="zh-CN" sz="2800" smtClean="0"/>
              <a:t>P</a:t>
            </a:r>
            <a:r>
              <a:rPr lang="zh-CN" altLang="en-GB" sz="2800" smtClean="0"/>
              <a:t>，当用</a:t>
            </a:r>
            <a:r>
              <a:rPr lang="en-GB" altLang="zh-CN" sz="2800" smtClean="0"/>
              <a:t>S</a:t>
            </a:r>
            <a:r>
              <a:rPr lang="zh-CN" altLang="en-GB" sz="2800" smtClean="0"/>
              <a:t>去替换程序</a:t>
            </a:r>
            <a:r>
              <a:rPr lang="en-GB" altLang="zh-CN" sz="2800" smtClean="0"/>
              <a:t>P</a:t>
            </a:r>
            <a:r>
              <a:rPr lang="zh-CN" altLang="en-GB" sz="2800" smtClean="0"/>
              <a:t>中的所有</a:t>
            </a:r>
            <a:r>
              <a:rPr lang="en-GB" altLang="zh-CN" sz="2800" smtClean="0"/>
              <a:t>T</a:t>
            </a:r>
            <a:r>
              <a:rPr lang="zh-CN" altLang="en-GB" sz="2800" smtClean="0"/>
              <a:t>时，程序</a:t>
            </a:r>
            <a:r>
              <a:rPr lang="en-GB" altLang="zh-CN" sz="2800" smtClean="0"/>
              <a:t>P</a:t>
            </a:r>
            <a:r>
              <a:rPr lang="zh-CN" altLang="en-GB" sz="2800" smtClean="0"/>
              <a:t>的功能不变。</a:t>
            </a:r>
          </a:p>
          <a:p>
            <a:pPr lvl="1" eaLnBrk="1" hangingPunct="1">
              <a:defRPr/>
            </a:pPr>
            <a:r>
              <a:rPr lang="zh-CN" altLang="en-GB" sz="2400" smtClean="0"/>
              <a:t>一个类型的操作也适合于它的子类型。</a:t>
            </a:r>
          </a:p>
          <a:p>
            <a:pPr lvl="1" eaLnBrk="1" hangingPunct="1">
              <a:defRPr/>
            </a:pPr>
            <a:r>
              <a:rPr lang="zh-CN" altLang="en-GB" sz="2400" smtClean="0"/>
              <a:t>一个子类型的值可以赋值或作为函数参数传给基类型变量。</a:t>
            </a:r>
            <a:r>
              <a:rPr lang="zh-CN" altLang="en-US" sz="2400" smtClean="0"/>
              <a:t>  </a:t>
            </a:r>
          </a:p>
          <a:p>
            <a:pPr eaLnBrk="1" hangingPunct="1">
              <a:defRPr/>
            </a:pPr>
            <a:r>
              <a:rPr lang="zh-CN" altLang="en-US" sz="2800" smtClean="0"/>
              <a:t>在</a:t>
            </a:r>
            <a:r>
              <a:rPr lang="en-US" altLang="zh-CN" sz="2800" smtClean="0"/>
              <a:t>C++</a:t>
            </a:r>
            <a:r>
              <a:rPr lang="zh-CN" altLang="en-US" sz="2800" smtClean="0"/>
              <a:t>中，把类看作类型，把以</a:t>
            </a:r>
            <a:r>
              <a:rPr lang="en-US" altLang="zh-CN" sz="2800" smtClean="0">
                <a:solidFill>
                  <a:schemeClr val="folHlink"/>
                </a:solidFill>
              </a:rPr>
              <a:t>public</a:t>
            </a:r>
            <a:r>
              <a:rPr lang="zh-CN" altLang="en-US" sz="2800" smtClean="0">
                <a:solidFill>
                  <a:schemeClr val="folHlink"/>
                </a:solidFill>
              </a:rPr>
              <a:t>方式继承</a:t>
            </a:r>
            <a:r>
              <a:rPr lang="zh-CN" altLang="en-US" sz="2800" smtClean="0"/>
              <a:t>的派生类看作是基类的子类型。</a:t>
            </a:r>
          </a:p>
          <a:p>
            <a:pPr lvl="1" eaLnBrk="1" hangingPunct="1">
              <a:defRPr/>
            </a:pPr>
            <a:r>
              <a:rPr lang="zh-CN" altLang="en-GB" sz="2400" smtClean="0"/>
              <a:t>发给基类对象的消息也能发给派生类对象。</a:t>
            </a:r>
          </a:p>
          <a:p>
            <a:pPr lvl="1" eaLnBrk="1" hangingPunct="1">
              <a:defRPr/>
            </a:pPr>
            <a:r>
              <a:rPr lang="zh-CN" altLang="en-GB" sz="2400" smtClean="0"/>
              <a:t>在需要基类对象的地方可以用派生类对象去替代。 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idx="1"/>
          </p:nvPr>
        </p:nvSpPr>
        <p:spPr>
          <a:xfrm>
            <a:off x="107950" y="333375"/>
            <a:ext cx="9036050" cy="6453188"/>
          </a:xfrm>
        </p:spPr>
        <p:txBody>
          <a:bodyPr>
            <a:normAutofit/>
          </a:bodyPr>
          <a:lstStyle/>
          <a:p>
            <a:pPr marL="609600" indent="-609600" eaLnBrk="1" hangingPunct="1">
              <a:defRPr/>
            </a:pPr>
            <a:r>
              <a:rPr lang="zh-CN" altLang="en-GB" smtClean="0"/>
              <a:t>假设</a:t>
            </a:r>
            <a:r>
              <a:rPr lang="en-GB" altLang="zh-CN" smtClean="0"/>
              <a:t>B</a:t>
            </a:r>
            <a:r>
              <a:rPr lang="zh-CN" altLang="en-GB" smtClean="0"/>
              <a:t>是</a:t>
            </a:r>
            <a:r>
              <a:rPr lang="en-GB" altLang="zh-CN" smtClean="0"/>
              <a:t>A</a:t>
            </a:r>
            <a:r>
              <a:rPr lang="zh-CN" altLang="en-GB" smtClean="0"/>
              <a:t>的</a:t>
            </a:r>
            <a:r>
              <a:rPr lang="en-GB" altLang="zh-CN" smtClean="0"/>
              <a:t>public</a:t>
            </a:r>
            <a:r>
              <a:rPr lang="zh-CN" altLang="en-GB" smtClean="0"/>
              <a:t>继承的派生类，</a:t>
            </a:r>
            <a:r>
              <a:rPr lang="en-GB" altLang="zh-CN" smtClean="0"/>
              <a:t>f</a:t>
            </a:r>
            <a:r>
              <a:rPr lang="zh-CN" altLang="en-GB" smtClean="0"/>
              <a:t>是</a:t>
            </a:r>
            <a:r>
              <a:rPr lang="en-GB" altLang="zh-CN" smtClean="0"/>
              <a:t>A</a:t>
            </a:r>
            <a:r>
              <a:rPr lang="zh-CN" altLang="en-GB" smtClean="0"/>
              <a:t>类的成员函数，</a:t>
            </a:r>
            <a:r>
              <a:rPr lang="en-GB" altLang="zh-CN" smtClean="0"/>
              <a:t>g</a:t>
            </a:r>
            <a:r>
              <a:rPr lang="zh-CN" altLang="en-GB" smtClean="0"/>
              <a:t>是</a:t>
            </a:r>
            <a:r>
              <a:rPr lang="en-GB" altLang="zh-CN" smtClean="0"/>
              <a:t>B</a:t>
            </a:r>
            <a:r>
              <a:rPr lang="zh-CN" altLang="en-GB" smtClean="0"/>
              <a:t>类</a:t>
            </a:r>
            <a:r>
              <a:rPr lang="zh-CN" altLang="en-US" smtClean="0"/>
              <a:t>新定义</a:t>
            </a:r>
            <a:r>
              <a:rPr lang="zh-CN" altLang="en-GB" smtClean="0"/>
              <a:t>的成员函数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1009650" lvl="1" indent="-609600" eaLnBrk="1" hangingPunct="1">
              <a:defRPr/>
            </a:pPr>
            <a:r>
              <a:rPr lang="zh-CN" altLang="en-GB" smtClean="0"/>
              <a:t>下面</a:t>
            </a:r>
            <a:r>
              <a:rPr lang="zh-CN" altLang="en-US" smtClean="0"/>
              <a:t>的操作</a:t>
            </a:r>
            <a:r>
              <a:rPr lang="zh-CN" altLang="en-GB" smtClean="0"/>
              <a:t>是合法的：</a:t>
            </a:r>
            <a:r>
              <a:rPr lang="zh-CN" altLang="en-US" smtClean="0"/>
              <a:t> </a:t>
            </a:r>
            <a:endParaRPr lang="zh-CN" altLang="en-GB" smtClean="0"/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smtClean="0"/>
              <a:t>A </a:t>
            </a:r>
            <a:r>
              <a:rPr lang="en-GB" altLang="zh-CN" err="1" smtClean="0"/>
              <a:t>a</a:t>
            </a:r>
            <a:r>
              <a:rPr lang="en-GB" altLang="zh-CN" smtClean="0"/>
              <a:t>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smtClean="0"/>
              <a:t>B </a:t>
            </a:r>
            <a:r>
              <a:rPr lang="en-GB" altLang="zh-CN" err="1" smtClean="0"/>
              <a:t>b</a:t>
            </a:r>
            <a:r>
              <a:rPr lang="en-GB" altLang="zh-CN" smtClean="0"/>
              <a:t>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smtClean="0"/>
              <a:t>a.f(); b.</a:t>
            </a:r>
            <a:r>
              <a:rPr lang="en-GB" altLang="zh-CN" smtClean="0">
                <a:solidFill>
                  <a:srgbClr val="FFC000"/>
                </a:solidFill>
              </a:rPr>
              <a:t>f()</a:t>
            </a:r>
            <a:r>
              <a:rPr lang="en-GB" altLang="zh-CN" smtClean="0"/>
              <a:t>; b.g(); //</a:t>
            </a:r>
            <a:r>
              <a:rPr lang="en-US" altLang="zh-CN" smtClean="0"/>
              <a:t>OK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smtClean="0"/>
              <a:t>a = </a:t>
            </a:r>
            <a:r>
              <a:rPr lang="en-GB" altLang="zh-CN" smtClean="0">
                <a:solidFill>
                  <a:srgbClr val="FFC000"/>
                </a:solidFill>
              </a:rPr>
              <a:t>b</a:t>
            </a:r>
            <a:r>
              <a:rPr lang="en-GB" altLang="zh-CN" smtClean="0"/>
              <a:t>;  //</a:t>
            </a:r>
            <a:r>
              <a:rPr lang="en-US" altLang="zh-CN" smtClean="0"/>
              <a:t>OK</a:t>
            </a:r>
            <a:r>
              <a:rPr lang="zh-CN" altLang="en-US" smtClean="0"/>
              <a:t>，</a:t>
            </a:r>
            <a:r>
              <a:rPr lang="zh-CN" altLang="en-GB" smtClean="0"/>
              <a:t>用</a:t>
            </a:r>
            <a:r>
              <a:rPr lang="en-GB" altLang="zh-CN" smtClean="0"/>
              <a:t>b</a:t>
            </a:r>
            <a:r>
              <a:rPr lang="zh-CN" altLang="en-GB" smtClean="0"/>
              <a:t>去改变</a:t>
            </a:r>
            <a:r>
              <a:rPr lang="en-GB" altLang="zh-CN" smtClean="0"/>
              <a:t>a</a:t>
            </a:r>
            <a:r>
              <a:rPr lang="zh-CN" altLang="en-GB" smtClean="0"/>
              <a:t>的状态，属于</a:t>
            </a:r>
            <a:r>
              <a:rPr lang="en-GB" altLang="zh-CN" smtClean="0"/>
              <a:t>B</a:t>
            </a:r>
            <a:r>
              <a:rPr lang="zh-CN" altLang="en-GB" smtClean="0"/>
              <a:t>但不属于</a:t>
            </a:r>
            <a:r>
              <a:rPr lang="en-GB" altLang="zh-CN" smtClean="0"/>
              <a:t>A</a:t>
            </a:r>
            <a:r>
              <a:rPr lang="zh-CN" altLang="en-GB" smtClean="0"/>
              <a:t>的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zh-CN" altLang="en-GB" smtClean="0"/>
              <a:t>		   </a:t>
            </a:r>
            <a:r>
              <a:rPr lang="en-GB" altLang="zh-CN" smtClean="0"/>
              <a:t>//</a:t>
            </a:r>
            <a:r>
              <a:rPr lang="zh-CN" altLang="en-GB" smtClean="0"/>
              <a:t>数据成员将被忽略。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smtClean="0"/>
              <a:t>A *p = &amp;</a:t>
            </a:r>
            <a:r>
              <a:rPr lang="en-GB" altLang="zh-CN" smtClean="0">
                <a:solidFill>
                  <a:srgbClr val="FFC000"/>
                </a:solidFill>
              </a:rPr>
              <a:t>b</a:t>
            </a:r>
            <a:r>
              <a:rPr lang="en-GB" altLang="zh-CN" smtClean="0"/>
              <a:t>;  //A</a:t>
            </a:r>
            <a:r>
              <a:rPr lang="zh-CN" altLang="en-GB" smtClean="0"/>
              <a:t>类指针</a:t>
            </a:r>
            <a:r>
              <a:rPr lang="en-GB" altLang="zh-CN" smtClean="0"/>
              <a:t>p</a:t>
            </a:r>
            <a:r>
              <a:rPr lang="zh-CN" altLang="en-GB" smtClean="0"/>
              <a:t>指向</a:t>
            </a:r>
            <a:r>
              <a:rPr lang="en-GB" altLang="zh-CN" smtClean="0"/>
              <a:t>B</a:t>
            </a:r>
            <a:r>
              <a:rPr lang="zh-CN" altLang="en-GB" smtClean="0"/>
              <a:t>类对象</a:t>
            </a:r>
            <a:r>
              <a:rPr lang="en-GB" altLang="zh-CN" smtClean="0"/>
              <a:t>b</a:t>
            </a:r>
            <a:r>
              <a:rPr lang="zh-CN" altLang="en-GB" smtClean="0"/>
              <a:t>。</a:t>
            </a:r>
            <a:endParaRPr lang="en-US" altLang="zh-CN" smtClean="0"/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void func1(A *p); 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/>
              <a:t>void func2(A &amp;x);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/>
              <a:t>void </a:t>
            </a:r>
            <a:r>
              <a:rPr lang="en-US" altLang="zh-CN" smtClean="0"/>
              <a:t>func3(A x</a:t>
            </a:r>
            <a:r>
              <a:rPr lang="en-US" altLang="zh-CN"/>
              <a:t>);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func1(&amp;a); </a:t>
            </a:r>
            <a:r>
              <a:rPr lang="en-US" altLang="zh-CN"/>
              <a:t>func2(a</a:t>
            </a:r>
            <a:r>
              <a:rPr lang="en-US" altLang="zh-CN" smtClean="0"/>
              <a:t>);</a:t>
            </a:r>
            <a:r>
              <a:rPr lang="en-US" altLang="zh-CN"/>
              <a:t> func3(a); </a:t>
            </a:r>
            <a:r>
              <a:rPr lang="en-US" altLang="zh-CN" smtClean="0"/>
              <a:t>//OK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/>
              <a:t>func1(&amp;</a:t>
            </a:r>
            <a:r>
              <a:rPr lang="en-US" altLang="zh-CN">
                <a:solidFill>
                  <a:srgbClr val="FFC000"/>
                </a:solidFill>
              </a:rPr>
              <a:t>b</a:t>
            </a:r>
            <a:r>
              <a:rPr lang="en-US" altLang="zh-CN"/>
              <a:t>); </a:t>
            </a:r>
            <a:r>
              <a:rPr lang="en-US" altLang="zh-CN" smtClean="0"/>
              <a:t>func2(</a:t>
            </a:r>
            <a:r>
              <a:rPr lang="en-US" altLang="zh-CN" smtClean="0">
                <a:solidFill>
                  <a:srgbClr val="FFC000"/>
                </a:solidFill>
              </a:rPr>
              <a:t>b</a:t>
            </a:r>
            <a:r>
              <a:rPr lang="en-US" altLang="zh-CN"/>
              <a:t>); </a:t>
            </a:r>
            <a:r>
              <a:rPr lang="en-US" altLang="zh-CN" smtClean="0"/>
              <a:t>func3(</a:t>
            </a:r>
            <a:r>
              <a:rPr lang="en-US" altLang="zh-CN" smtClean="0">
                <a:solidFill>
                  <a:srgbClr val="FFC000"/>
                </a:solidFill>
              </a:rPr>
              <a:t>b</a:t>
            </a:r>
            <a:r>
              <a:rPr lang="en-US" altLang="zh-CN"/>
              <a:t>); </a:t>
            </a:r>
            <a:r>
              <a:rPr lang="en-US" altLang="zh-CN" smtClean="0"/>
              <a:t>//OK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endParaRPr lang="zh-CN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" y="476250"/>
            <a:ext cx="8229600" cy="6121400"/>
          </a:xfrm>
        </p:spPr>
        <p:txBody>
          <a:bodyPr>
            <a:normAutofit/>
          </a:bodyPr>
          <a:lstStyle/>
          <a:p>
            <a:pPr marL="990600" lvl="1" indent="-533400" eaLnBrk="1" hangingPunct="1">
              <a:defRPr/>
            </a:pPr>
            <a:r>
              <a:rPr lang="zh-CN" altLang="en-GB" smtClean="0"/>
              <a:t>下面</a:t>
            </a:r>
            <a:r>
              <a:rPr lang="zh-CN" altLang="en-US" smtClean="0"/>
              <a:t>的操作</a:t>
            </a:r>
            <a:r>
              <a:rPr lang="zh-CN" altLang="en-GB" smtClean="0"/>
              <a:t>是不合法的：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smtClean="0"/>
              <a:t>A </a:t>
            </a:r>
            <a:r>
              <a:rPr lang="en-GB" altLang="zh-CN" err="1" smtClean="0"/>
              <a:t>a</a:t>
            </a:r>
            <a:r>
              <a:rPr lang="en-GB" altLang="zh-CN" smtClean="0"/>
              <a:t>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smtClean="0"/>
              <a:t>B </a:t>
            </a:r>
            <a:r>
              <a:rPr lang="en-GB" altLang="zh-CN" err="1" smtClean="0"/>
              <a:t>b</a:t>
            </a:r>
            <a:r>
              <a:rPr lang="en-GB" altLang="zh-CN" smtClean="0"/>
              <a:t>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/>
              <a:t>a.</a:t>
            </a:r>
            <a:r>
              <a:rPr lang="en-US" altLang="zh-CN">
                <a:solidFill>
                  <a:srgbClr val="FFC000"/>
                </a:solidFill>
              </a:rPr>
              <a:t>g</a:t>
            </a:r>
            <a:r>
              <a:rPr lang="en-US" altLang="zh-CN"/>
              <a:t>(); //</a:t>
            </a:r>
            <a:r>
              <a:rPr lang="en-US" altLang="zh-CN" smtClean="0">
                <a:solidFill>
                  <a:srgbClr val="FFC000"/>
                </a:solidFill>
              </a:rPr>
              <a:t>Error</a:t>
            </a:r>
            <a:r>
              <a:rPr lang="zh-CN" altLang="en-GB" smtClean="0"/>
              <a:t>，</a:t>
            </a:r>
            <a:r>
              <a:rPr lang="en-US" altLang="zh-CN" smtClean="0"/>
              <a:t>a</a:t>
            </a:r>
            <a:r>
              <a:rPr lang="zh-CN" altLang="en-US" smtClean="0"/>
              <a:t>没有</a:t>
            </a:r>
            <a:r>
              <a:rPr lang="en-US" altLang="zh-CN" smtClean="0"/>
              <a:t>g</a:t>
            </a:r>
            <a:r>
              <a:rPr lang="zh-CN" altLang="en-US" smtClean="0"/>
              <a:t>这个成员函数。</a:t>
            </a:r>
            <a:endParaRPr lang="zh-CN" altLang="en-GB">
              <a:solidFill>
                <a:srgbClr val="FFC000"/>
              </a:solidFill>
            </a:endParaRP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smtClean="0"/>
              <a:t>b = </a:t>
            </a:r>
            <a:r>
              <a:rPr lang="en-GB" altLang="zh-CN" smtClean="0">
                <a:solidFill>
                  <a:srgbClr val="FFC000"/>
                </a:solidFill>
              </a:rPr>
              <a:t>a</a:t>
            </a:r>
            <a:r>
              <a:rPr lang="en-GB" altLang="zh-CN" smtClean="0"/>
              <a:t>;  //</a:t>
            </a:r>
            <a:r>
              <a:rPr lang="en-GB" altLang="zh-CN" smtClean="0">
                <a:solidFill>
                  <a:srgbClr val="FFC000"/>
                </a:solidFill>
              </a:rPr>
              <a:t>Error</a:t>
            </a:r>
            <a:r>
              <a:rPr lang="zh-CN" altLang="en-GB" smtClean="0"/>
              <a:t>，它将导致</a:t>
            </a:r>
            <a:r>
              <a:rPr lang="en-GB" altLang="zh-CN" smtClean="0"/>
              <a:t>b</a:t>
            </a:r>
            <a:r>
              <a:rPr lang="zh-CN" altLang="en-GB" smtClean="0"/>
              <a:t>有不确定的成员数据（</a:t>
            </a:r>
            <a:r>
              <a:rPr lang="en-GB" altLang="zh-CN" smtClean="0"/>
              <a:t>a</a:t>
            </a:r>
            <a:r>
              <a:rPr lang="zh-CN" altLang="en-GB" smtClean="0"/>
              <a:t>中没有这些数据）。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smtClean="0"/>
              <a:t>B *q = &amp;</a:t>
            </a:r>
            <a:r>
              <a:rPr lang="en-GB" altLang="zh-CN" smtClean="0">
                <a:solidFill>
                  <a:srgbClr val="FFC000"/>
                </a:solidFill>
              </a:rPr>
              <a:t>a</a:t>
            </a:r>
            <a:r>
              <a:rPr lang="en-GB" altLang="zh-CN" smtClean="0"/>
              <a:t>;  //</a:t>
            </a:r>
            <a:r>
              <a:rPr lang="en-GB" altLang="zh-CN" smtClean="0">
                <a:solidFill>
                  <a:srgbClr val="FFC000"/>
                </a:solidFill>
              </a:rPr>
              <a:t>Error</a:t>
            </a:r>
            <a:r>
              <a:rPr lang="zh-CN" altLang="en-GB" smtClean="0"/>
              <a:t>，它将导致通过</a:t>
            </a:r>
            <a:r>
              <a:rPr lang="en-GB" altLang="zh-CN" smtClean="0"/>
              <a:t>q</a:t>
            </a:r>
            <a:r>
              <a:rPr lang="zh-CN" altLang="en-GB" smtClean="0"/>
              <a:t>向</a:t>
            </a:r>
            <a:r>
              <a:rPr lang="en-GB" altLang="zh-CN" smtClean="0"/>
              <a:t>a</a:t>
            </a:r>
            <a:r>
              <a:rPr lang="zh-CN" altLang="en-GB" smtClean="0"/>
              <a:t>发送它不能处理的消息，如：</a:t>
            </a:r>
            <a:r>
              <a:rPr lang="en-GB" altLang="zh-CN" smtClean="0"/>
              <a:t>q-&gt;g();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void func1(B *p); 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void func2(B &amp;x);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/>
              <a:t>void </a:t>
            </a:r>
            <a:r>
              <a:rPr lang="en-US" altLang="zh-CN" smtClean="0"/>
              <a:t>func3(B x</a:t>
            </a:r>
            <a:r>
              <a:rPr lang="en-US" altLang="zh-CN"/>
              <a:t>);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func1(&amp;b);</a:t>
            </a:r>
            <a:r>
              <a:rPr lang="en-US" altLang="zh-CN"/>
              <a:t> func2(b</a:t>
            </a:r>
            <a:r>
              <a:rPr lang="en-US" altLang="zh-CN" smtClean="0"/>
              <a:t>);</a:t>
            </a:r>
            <a:r>
              <a:rPr lang="en-US" altLang="zh-CN"/>
              <a:t> </a:t>
            </a:r>
            <a:r>
              <a:rPr lang="en-US" altLang="zh-CN" smtClean="0"/>
              <a:t>func3(b</a:t>
            </a:r>
            <a:r>
              <a:rPr lang="en-US" altLang="zh-CN"/>
              <a:t>);</a:t>
            </a:r>
            <a:r>
              <a:rPr lang="en-US" altLang="zh-CN" smtClean="0"/>
              <a:t> //OK</a:t>
            </a:r>
            <a:endParaRPr lang="zh-CN" altLang="en-GB"/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/>
              <a:t>func1(&amp;</a:t>
            </a:r>
            <a:r>
              <a:rPr lang="en-US" altLang="zh-CN">
                <a:solidFill>
                  <a:srgbClr val="FFC000"/>
                </a:solidFill>
              </a:rPr>
              <a:t>a</a:t>
            </a:r>
            <a:r>
              <a:rPr lang="en-US" altLang="zh-CN"/>
              <a:t>); func2(</a:t>
            </a:r>
            <a:r>
              <a:rPr lang="en-US" altLang="zh-CN">
                <a:solidFill>
                  <a:srgbClr val="FFC000"/>
                </a:solidFill>
              </a:rPr>
              <a:t>a</a:t>
            </a:r>
            <a:r>
              <a:rPr lang="en-US" altLang="zh-CN"/>
              <a:t>); </a:t>
            </a:r>
            <a:r>
              <a:rPr lang="en-US" altLang="zh-CN" smtClean="0"/>
              <a:t>func3(</a:t>
            </a:r>
            <a:r>
              <a:rPr lang="en-US" altLang="zh-CN" smtClean="0">
                <a:solidFill>
                  <a:srgbClr val="FFC000"/>
                </a:solidFill>
              </a:rPr>
              <a:t>a</a:t>
            </a:r>
            <a:r>
              <a:rPr lang="en-US" altLang="zh-CN"/>
              <a:t>); </a:t>
            </a:r>
            <a:r>
              <a:rPr lang="en-US" altLang="zh-CN" smtClean="0"/>
              <a:t>//</a:t>
            </a:r>
            <a:r>
              <a:rPr lang="en-US" altLang="zh-CN">
                <a:solidFill>
                  <a:srgbClr val="FFC000"/>
                </a:solidFill>
              </a:rPr>
              <a:t>Error</a:t>
            </a:r>
            <a:endParaRPr lang="zh-CN" altLang="en-GB">
              <a:solidFill>
                <a:srgbClr val="FFC000"/>
              </a:solidFill>
            </a:endParaRP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面向对象程序设计的多态性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>
          <a:xfrm>
            <a:off x="384175" y="1600200"/>
            <a:ext cx="8435975" cy="48529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对于具有</a:t>
            </a:r>
            <a:r>
              <a:rPr lang="en-US" altLang="zh-CN" sz="2800" smtClean="0">
                <a:solidFill>
                  <a:srgbClr val="FFC000"/>
                </a:solidFill>
              </a:rPr>
              <a:t>public</a:t>
            </a:r>
            <a:r>
              <a:rPr lang="zh-CN" altLang="en-US" sz="2800" smtClean="0"/>
              <a:t>继承关系的两个类，在</a:t>
            </a:r>
            <a:r>
              <a:rPr lang="en-US" altLang="zh-CN" sz="2800" smtClean="0"/>
              <a:t>C++</a:t>
            </a:r>
            <a:r>
              <a:rPr lang="zh-CN" altLang="en-US" sz="2800" smtClean="0"/>
              <a:t>中存在下面的多态：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/>
              <a:t>派生类对象的类型既可以是派生类，也可以是基类</a:t>
            </a:r>
            <a:r>
              <a:rPr lang="zh-CN" altLang="en-US" sz="2400" smtClean="0"/>
              <a:t>。（</a:t>
            </a:r>
            <a:r>
              <a:rPr lang="zh-CN" altLang="en-GB" sz="2400" smtClean="0"/>
              <a:t>一个对象可以属于多种类型</a:t>
            </a:r>
            <a:r>
              <a:rPr lang="zh-CN" altLang="en-US" sz="2400" smtClean="0"/>
              <a:t>）</a:t>
            </a:r>
            <a:endParaRPr lang="zh-CN" altLang="en-GB" sz="240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/>
              <a:t>基类的指针或引用可以指向或引用基类对象，也可以指向或引用派生类对象</a:t>
            </a:r>
            <a:r>
              <a:rPr lang="zh-CN" altLang="en-US" sz="2400" smtClean="0"/>
              <a:t>。（</a:t>
            </a:r>
            <a:r>
              <a:rPr lang="zh-CN" altLang="en-GB" sz="2400" smtClean="0"/>
              <a:t>一个对象标识可以属于多种类型，它可以标识多种对象</a:t>
            </a:r>
            <a:r>
              <a:rPr lang="zh-CN" altLang="en-US" sz="2400" smtClean="0"/>
              <a:t>）</a:t>
            </a:r>
            <a:endParaRPr lang="zh-CN" altLang="en-GB" sz="240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/>
              <a:t>一个可以发送到基类对象的消息，也可以发送到派生类对象，从而可能会得到不同的解释</a:t>
            </a:r>
            <a:r>
              <a:rPr lang="zh-CN" altLang="en-US" sz="2400" smtClean="0"/>
              <a:t>。</a:t>
            </a:r>
            <a:r>
              <a:rPr lang="zh-CN" altLang="en-GB" sz="2400" smtClean="0"/>
              <a:t>（</a:t>
            </a:r>
            <a:r>
              <a:rPr lang="zh-CN" altLang="en-US" sz="2400" smtClean="0"/>
              <a:t>消息的多态</a:t>
            </a:r>
            <a:r>
              <a:rPr lang="zh-CN" altLang="en-GB" sz="2400" smtClean="0"/>
              <a:t>）。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smtClean="0"/>
              <a:t>上面的多态性带来了消息的绑定问题：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/>
              <a:t>向</a:t>
            </a:r>
            <a:r>
              <a:rPr lang="zh-CN" altLang="en-GB" sz="2400" smtClean="0">
                <a:solidFill>
                  <a:schemeClr val="folHlink"/>
                </a:solidFill>
              </a:rPr>
              <a:t>基类的指针或引用</a:t>
            </a:r>
            <a:r>
              <a:rPr lang="zh-CN" altLang="en-GB" sz="2400" smtClean="0"/>
              <a:t>所指向或引用的</a:t>
            </a:r>
            <a:r>
              <a:rPr lang="zh-CN" altLang="en-GB" sz="2400" smtClean="0">
                <a:solidFill>
                  <a:schemeClr val="folHlink"/>
                </a:solidFill>
              </a:rPr>
              <a:t>对象</a:t>
            </a:r>
            <a:r>
              <a:rPr lang="zh-CN" altLang="en-GB" sz="2400" smtClean="0"/>
              <a:t>发送消息，将调用什么成员函数（基类或派生类）来处理这个消息？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消息的静态绑定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{		int x,y;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void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class B: 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{		int z;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	void f(); //</a:t>
            </a:r>
            <a:r>
              <a:rPr lang="zh-CN" altLang="en-US" sz="2800" smtClean="0">
                <a:solidFill>
                  <a:schemeClr val="folHlink"/>
                </a:solidFill>
              </a:rPr>
              <a:t>与</a:t>
            </a:r>
            <a:r>
              <a:rPr lang="en-US" altLang="zh-CN" sz="2800" smtClean="0">
                <a:solidFill>
                  <a:schemeClr val="folHlink"/>
                </a:solidFill>
              </a:rPr>
              <a:t>A</a:t>
            </a:r>
            <a:r>
              <a:rPr lang="zh-CN" altLang="en-US" sz="2800" smtClean="0">
                <a:solidFill>
                  <a:schemeClr val="folHlink"/>
                </a:solidFill>
              </a:rPr>
              <a:t>类的</a:t>
            </a:r>
            <a:r>
              <a:rPr lang="en-US" altLang="zh-CN" sz="2800" smtClean="0">
                <a:solidFill>
                  <a:schemeClr val="folHlink"/>
                </a:solidFill>
              </a:rPr>
              <a:t>f</a:t>
            </a:r>
            <a:r>
              <a:rPr lang="zh-CN" altLang="en-US" sz="2800" smtClean="0">
                <a:solidFill>
                  <a:schemeClr val="folHlink"/>
                </a:solidFill>
              </a:rPr>
              <a:t>是什么关系？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smtClean="0"/>
              <a:t>   	</a:t>
            </a:r>
            <a:r>
              <a:rPr lang="en-US" altLang="zh-CN" sz="2800" smtClean="0"/>
              <a:t>void 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0350"/>
            <a:ext cx="8229600" cy="6408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void func1(</a:t>
            </a:r>
            <a:r>
              <a:rPr lang="en-GB" altLang="zh-CN" sz="2400" smtClean="0">
                <a:solidFill>
                  <a:schemeClr val="folHlink"/>
                </a:solidFill>
              </a:rPr>
              <a:t>A&amp;</a:t>
            </a:r>
            <a:r>
              <a:rPr lang="en-GB" altLang="zh-CN" sz="2400" smtClean="0"/>
              <a:t> 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x.f(); //</a:t>
            </a:r>
            <a:r>
              <a:rPr lang="zh-CN" altLang="en-GB" sz="2400" smtClean="0"/>
              <a:t>调用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还是</a:t>
            </a:r>
            <a:r>
              <a:rPr lang="en-GB" altLang="zh-CN" sz="2400" smtClean="0"/>
              <a:t>B::f </a:t>
            </a:r>
            <a:r>
              <a:rPr lang="zh-CN" altLang="en-GB" sz="2400" smtClean="0"/>
              <a:t>？</a:t>
            </a:r>
            <a:endParaRPr lang="en-GB" altLang="zh-CN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void func2(</a:t>
            </a:r>
            <a:r>
              <a:rPr lang="en-GB" altLang="zh-CN" sz="2400" smtClean="0">
                <a:solidFill>
                  <a:schemeClr val="folHlink"/>
                </a:solidFill>
              </a:rPr>
              <a:t>A *</a:t>
            </a:r>
            <a:r>
              <a:rPr lang="en-GB" altLang="zh-CN" sz="2400" smtClean="0"/>
              <a:t>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p-&gt;f(); //</a:t>
            </a:r>
            <a:r>
              <a:rPr lang="zh-CN" altLang="en-GB" sz="2400" smtClean="0"/>
              <a:t>调用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还是</a:t>
            </a:r>
            <a:r>
              <a:rPr lang="en-GB" altLang="zh-CN" sz="2400" smtClean="0"/>
              <a:t>B::f </a:t>
            </a:r>
            <a:r>
              <a:rPr lang="zh-CN" altLang="en-GB" sz="2400" smtClean="0"/>
              <a:t>？</a:t>
            </a:r>
            <a:endParaRPr lang="zh-CN" altLang="en-GB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A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func1(</a:t>
            </a:r>
            <a:r>
              <a:rPr lang="en-GB" altLang="zh-CN" sz="2400" smtClean="0">
                <a:solidFill>
                  <a:schemeClr val="folHlink"/>
                </a:solidFill>
              </a:rPr>
              <a:t>a</a:t>
            </a:r>
            <a:r>
              <a:rPr lang="en-GB" altLang="zh-CN" sz="240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func2(</a:t>
            </a:r>
            <a:r>
              <a:rPr lang="en-GB" altLang="zh-CN" sz="2400" smtClean="0">
                <a:solidFill>
                  <a:schemeClr val="folHlink"/>
                </a:solidFill>
              </a:rPr>
              <a:t>&amp;a</a:t>
            </a:r>
            <a:r>
              <a:rPr lang="en-GB" altLang="zh-CN" sz="240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B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func1(</a:t>
            </a:r>
            <a:r>
              <a:rPr lang="en-GB" altLang="zh-CN" sz="2400" smtClean="0">
                <a:solidFill>
                  <a:schemeClr val="folHlink"/>
                </a:solidFill>
              </a:rPr>
              <a:t>b</a:t>
            </a:r>
            <a:r>
              <a:rPr lang="en-GB" altLang="zh-CN" sz="240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func2(</a:t>
            </a:r>
            <a:r>
              <a:rPr lang="en-GB" altLang="zh-CN" sz="2400" smtClean="0">
                <a:solidFill>
                  <a:schemeClr val="folHlink"/>
                </a:solidFill>
              </a:rPr>
              <a:t>&amp;b</a:t>
            </a:r>
            <a:r>
              <a:rPr lang="en-GB" altLang="zh-CN" sz="2400" smtClean="0"/>
              <a:t>);</a:t>
            </a:r>
            <a:endParaRPr lang="en-US" altLang="zh-CN" sz="2400" smtClean="0"/>
          </a:p>
        </p:txBody>
      </p:sp>
      <p:sp>
        <p:nvSpPr>
          <p:cNvPr id="613376" name="Text Box 0"/>
          <p:cNvSpPr txBox="1">
            <a:spLocks noChangeArrowheads="1"/>
          </p:cNvSpPr>
          <p:nvPr/>
        </p:nvSpPr>
        <p:spPr bwMode="auto">
          <a:xfrm>
            <a:off x="4911725" y="908050"/>
            <a:ext cx="2252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答案是：</a:t>
            </a:r>
            <a:r>
              <a:rPr lang="en-GB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A::f</a:t>
            </a:r>
            <a:endParaRPr lang="en-US" altLang="zh-CN" sz="24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3377" name="Text Box 1"/>
          <p:cNvSpPr txBox="1">
            <a:spLocks noChangeArrowheads="1"/>
          </p:cNvSpPr>
          <p:nvPr/>
        </p:nvSpPr>
        <p:spPr bwMode="auto">
          <a:xfrm>
            <a:off x="5127625" y="2755900"/>
            <a:ext cx="199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答案是：</a:t>
            </a:r>
            <a:r>
              <a:rPr lang="en-GB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A::f</a:t>
            </a:r>
            <a:endParaRPr lang="en-US" altLang="zh-CN" sz="24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6" grpId="0"/>
      <p:bldP spid="6133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虚函数－－消息的动态绑定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686800" cy="5516562"/>
          </a:xfrm>
        </p:spPr>
        <p:txBody>
          <a:bodyPr>
            <a:normAutofit lnSpcReduction="10000"/>
          </a:bodyPr>
          <a:lstStyle/>
          <a:p>
            <a:pPr defTabSz="520700" eaLnBrk="1" hangingPunct="1">
              <a:defRPr/>
            </a:pPr>
            <a:r>
              <a:rPr lang="zh-CN" altLang="en-GB" sz="2400" smtClean="0"/>
              <a:t>一般情况下，需要在</a:t>
            </a:r>
            <a:r>
              <a:rPr lang="en-GB" altLang="zh-CN" sz="2400" smtClean="0"/>
              <a:t>func1</a:t>
            </a:r>
            <a:r>
              <a:rPr lang="zh-CN" altLang="en-GB" sz="2400" smtClean="0"/>
              <a:t>（或</a:t>
            </a:r>
            <a:r>
              <a:rPr lang="en-GB" altLang="zh-CN" sz="2400" smtClean="0"/>
              <a:t>func2</a:t>
            </a:r>
            <a:r>
              <a:rPr lang="zh-CN" altLang="en-GB" sz="2400" smtClean="0"/>
              <a:t>）中根据</a:t>
            </a:r>
            <a:r>
              <a:rPr lang="en-GB" altLang="zh-CN" sz="2400" smtClean="0"/>
              <a:t>x</a:t>
            </a:r>
            <a:r>
              <a:rPr lang="zh-CN" altLang="en-GB" sz="2400" smtClean="0"/>
              <a:t>（或</a:t>
            </a:r>
            <a:r>
              <a:rPr lang="en-GB" altLang="zh-CN" sz="2400" smtClean="0"/>
              <a:t>p</a:t>
            </a:r>
            <a:r>
              <a:rPr lang="zh-CN" altLang="en-GB" sz="2400" smtClean="0"/>
              <a:t>）实际引用（或指向）的对象来决定是调用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还是</a:t>
            </a:r>
            <a:r>
              <a:rPr lang="en-GB" altLang="zh-CN" sz="2400" smtClean="0"/>
              <a:t>B::f</a:t>
            </a:r>
            <a:r>
              <a:rPr lang="zh-CN" altLang="en-GB" sz="2400" smtClean="0"/>
              <a:t>。即，采用动态绑定。在</a:t>
            </a:r>
            <a:r>
              <a:rPr lang="en-GB" altLang="zh-CN" sz="2400" smtClean="0"/>
              <a:t>C++</a:t>
            </a:r>
            <a:r>
              <a:rPr lang="zh-CN" altLang="en-GB" sz="2400" smtClean="0"/>
              <a:t>中用虚函数来实现动态绑定。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class A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{		</a:t>
            </a:r>
            <a:r>
              <a:rPr lang="en-US" altLang="zh-CN" sz="2400" smtClean="0"/>
              <a:t>int x,y;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public: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</a:t>
            </a:r>
            <a:r>
              <a:rPr lang="en-US" altLang="zh-CN" sz="2400" smtClean="0">
                <a:solidFill>
                  <a:schemeClr val="folHlink"/>
                </a:solidFill>
              </a:rPr>
              <a:t>virtual</a:t>
            </a:r>
            <a:r>
              <a:rPr lang="en-US" altLang="zh-CN" sz="2400" smtClean="0"/>
              <a:t> void </a:t>
            </a:r>
            <a:r>
              <a:rPr lang="en-GB" altLang="zh-CN" sz="2400" smtClean="0"/>
              <a:t>f(); //</a:t>
            </a:r>
            <a:r>
              <a:rPr lang="zh-CN" altLang="en-GB" sz="2400" smtClean="0">
                <a:solidFill>
                  <a:schemeClr val="folHlink"/>
                </a:solidFill>
              </a:rPr>
              <a:t>虚函数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class B: public A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{		int z;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	public: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   	void f();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   	void g();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void func1(</a:t>
            </a:r>
            <a:r>
              <a:rPr lang="en-GB" altLang="zh-CN" sz="2400" smtClean="0">
                <a:solidFill>
                  <a:schemeClr val="folHlink"/>
                </a:solidFill>
              </a:rPr>
              <a:t>A&amp;</a:t>
            </a:r>
            <a:r>
              <a:rPr lang="en-GB" altLang="zh-CN" sz="2400" smtClean="0"/>
              <a:t> x)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x.f(); //</a:t>
            </a:r>
            <a:r>
              <a:rPr lang="zh-CN" altLang="en-GB" sz="2400" smtClean="0"/>
              <a:t>调用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还是</a:t>
            </a:r>
            <a:r>
              <a:rPr lang="en-GB" altLang="zh-CN" sz="2400" smtClean="0"/>
              <a:t>B::f </a:t>
            </a:r>
            <a:r>
              <a:rPr lang="zh-CN" altLang="en-GB" sz="2400" smtClean="0"/>
              <a:t>？答案是：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或</a:t>
            </a:r>
            <a:r>
              <a:rPr lang="en-GB" altLang="zh-CN" sz="2400" smtClean="0"/>
              <a:t>B::f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void func2(</a:t>
            </a:r>
            <a:r>
              <a:rPr lang="en-GB" altLang="zh-CN" sz="2400" smtClean="0">
                <a:solidFill>
                  <a:schemeClr val="folHlink"/>
                </a:solidFill>
              </a:rPr>
              <a:t>A *</a:t>
            </a:r>
            <a:r>
              <a:rPr lang="en-GB" altLang="zh-CN" sz="2400" smtClean="0"/>
              <a:t>p)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p-&gt;f(); //</a:t>
            </a:r>
            <a:r>
              <a:rPr lang="zh-CN" altLang="en-GB" sz="2400" smtClean="0"/>
              <a:t>调用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还是</a:t>
            </a:r>
            <a:r>
              <a:rPr lang="en-GB" altLang="zh-CN" sz="2400" smtClean="0"/>
              <a:t>B::f </a:t>
            </a:r>
            <a:r>
              <a:rPr lang="zh-CN" altLang="en-GB" sz="2400" smtClean="0"/>
              <a:t>？答案是：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或</a:t>
            </a:r>
            <a:r>
              <a:rPr lang="en-GB" altLang="zh-CN" sz="2400" smtClean="0"/>
              <a:t>B::f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A 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func1(a); //</a:t>
            </a:r>
            <a:r>
              <a:rPr lang="zh-CN" altLang="en-GB" sz="2400" smtClean="0"/>
              <a:t>在</a:t>
            </a:r>
            <a:r>
              <a:rPr lang="en-GB" altLang="zh-CN" sz="2400" smtClean="0"/>
              <a:t>func1</a:t>
            </a:r>
            <a:r>
              <a:rPr lang="zh-CN" altLang="en-GB" sz="2400" smtClean="0"/>
              <a:t>中调用</a:t>
            </a:r>
            <a:r>
              <a:rPr lang="en-GB" altLang="zh-CN" sz="2400" smtClean="0">
                <a:solidFill>
                  <a:schemeClr val="folHlink"/>
                </a:solidFill>
              </a:rPr>
              <a:t>A::f</a:t>
            </a:r>
            <a:endParaRPr lang="zh-CN" altLang="en-GB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func2(&amp;a); //</a:t>
            </a:r>
            <a:r>
              <a:rPr lang="zh-CN" altLang="en-GB" sz="2400" smtClean="0"/>
              <a:t>在</a:t>
            </a:r>
            <a:r>
              <a:rPr lang="en-GB" altLang="zh-CN" sz="2400" smtClean="0"/>
              <a:t>func2</a:t>
            </a:r>
            <a:r>
              <a:rPr lang="zh-CN" altLang="en-GB" sz="2400" smtClean="0"/>
              <a:t>中调用</a:t>
            </a:r>
            <a:r>
              <a:rPr lang="en-GB" altLang="zh-CN" sz="2400" smtClean="0">
                <a:solidFill>
                  <a:schemeClr val="folHlink"/>
                </a:solidFill>
              </a:rPr>
              <a:t>A::f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B 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func1(b); //</a:t>
            </a:r>
            <a:r>
              <a:rPr lang="zh-CN" altLang="en-GB" sz="2400" smtClean="0"/>
              <a:t>在</a:t>
            </a:r>
            <a:r>
              <a:rPr lang="en-GB" altLang="zh-CN" sz="2400" smtClean="0"/>
              <a:t>func1</a:t>
            </a:r>
            <a:r>
              <a:rPr lang="zh-CN" altLang="en-GB" sz="2400" smtClean="0"/>
              <a:t>中调用</a:t>
            </a:r>
            <a:r>
              <a:rPr lang="en-GB" altLang="zh-CN" sz="2400" smtClean="0">
                <a:solidFill>
                  <a:schemeClr val="folHlink"/>
                </a:solidFill>
              </a:rPr>
              <a:t>B::f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func2(&amp;b); //</a:t>
            </a:r>
            <a:r>
              <a:rPr lang="zh-CN" altLang="en-GB" sz="2400" smtClean="0"/>
              <a:t>在</a:t>
            </a:r>
            <a:r>
              <a:rPr lang="en-GB" altLang="zh-CN" sz="2400" smtClean="0"/>
              <a:t>func2</a:t>
            </a:r>
            <a:r>
              <a:rPr lang="zh-CN" altLang="en-GB" sz="2400" smtClean="0"/>
              <a:t>中调用</a:t>
            </a:r>
            <a:r>
              <a:rPr lang="en-GB" altLang="zh-CN" sz="2400" smtClean="0">
                <a:solidFill>
                  <a:schemeClr val="folHlink"/>
                </a:solidFill>
              </a:rPr>
              <a:t>B::f</a:t>
            </a:r>
            <a:endParaRPr lang="en-US" altLang="zh-CN" sz="24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0350"/>
            <a:ext cx="8435975" cy="65976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smtClean="0"/>
              <a:t>虚函数的动态绑定隐含着：基类中的一个成员函数如果被定义成虚函数，则在派生类中定义的、与之具有相同型构的成员函数是对基类该成员函数的</a:t>
            </a:r>
            <a:r>
              <a:rPr lang="zh-CN" altLang="en-US" sz="2400" smtClean="0">
                <a:solidFill>
                  <a:schemeClr val="folHlink"/>
                </a:solidFill>
              </a:rPr>
              <a:t>重定义</a:t>
            </a:r>
            <a:r>
              <a:rPr lang="zh-CN" altLang="en-US" sz="2400" smtClean="0"/>
              <a:t>（或称</a:t>
            </a:r>
            <a:r>
              <a:rPr lang="zh-CN" altLang="en-US" sz="2400" smtClean="0">
                <a:solidFill>
                  <a:schemeClr val="folHlink"/>
                </a:solidFill>
              </a:rPr>
              <a:t>覆盖</a:t>
            </a:r>
            <a:r>
              <a:rPr lang="zh-CN" altLang="en-US" sz="2400" smtClean="0"/>
              <a:t>，</a:t>
            </a:r>
            <a:r>
              <a:rPr lang="en-US" altLang="zh-CN" sz="2400" smtClean="0">
                <a:solidFill>
                  <a:schemeClr val="folHlink"/>
                </a:solidFill>
              </a:rPr>
              <a:t>override</a:t>
            </a:r>
            <a:r>
              <a:rPr lang="zh-CN" altLang="en-US" sz="2400" smtClean="0"/>
              <a:t>）。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000" smtClean="0">
                <a:solidFill>
                  <a:srgbClr val="FFC000"/>
                </a:solidFill>
              </a:rPr>
              <a:t>相同的型构</a:t>
            </a:r>
            <a:r>
              <a:rPr lang="zh-CN" altLang="en-US" sz="2000" smtClean="0"/>
              <a:t>是指：派生类中定义的成员函数的</a:t>
            </a:r>
            <a:r>
              <a:rPr lang="zh-CN" altLang="en-US" sz="2000" smtClean="0">
                <a:solidFill>
                  <a:schemeClr val="folHlink"/>
                </a:solidFill>
              </a:rPr>
              <a:t>名字、参数类型</a:t>
            </a:r>
            <a:r>
              <a:rPr lang="zh-CN" altLang="en-US" sz="2000" smtClean="0"/>
              <a:t>和</a:t>
            </a:r>
            <a:r>
              <a:rPr lang="zh-CN" altLang="en-US" sz="2000" smtClean="0">
                <a:solidFill>
                  <a:schemeClr val="folHlink"/>
                </a:solidFill>
              </a:rPr>
              <a:t>个数</a:t>
            </a:r>
            <a:r>
              <a:rPr lang="zh-CN" altLang="en-US" sz="2000" smtClean="0"/>
              <a:t>与基类相应成员函数</a:t>
            </a:r>
            <a:r>
              <a:rPr lang="zh-CN" altLang="en-US" sz="2000" smtClean="0">
                <a:solidFill>
                  <a:schemeClr val="folHlink"/>
                </a:solidFill>
              </a:rPr>
              <a:t>相同</a:t>
            </a:r>
            <a:r>
              <a:rPr lang="zh-CN" altLang="en-US" sz="2000" smtClean="0"/>
              <a:t>，其</a:t>
            </a:r>
            <a:r>
              <a:rPr lang="zh-CN" altLang="en-US" sz="2000" smtClean="0">
                <a:solidFill>
                  <a:schemeClr val="folHlink"/>
                </a:solidFill>
              </a:rPr>
              <a:t>返回值类型</a:t>
            </a:r>
            <a:r>
              <a:rPr lang="zh-CN" altLang="en-US" sz="2000" smtClean="0"/>
              <a:t>与基类成员函数返回值类型或者</a:t>
            </a:r>
            <a:r>
              <a:rPr lang="zh-CN" altLang="en-US" sz="2000" smtClean="0">
                <a:solidFill>
                  <a:schemeClr val="folHlink"/>
                </a:solidFill>
              </a:rPr>
              <a:t>相同</a:t>
            </a:r>
            <a:r>
              <a:rPr lang="zh-CN" altLang="en-US" sz="2000" smtClean="0"/>
              <a:t>，或者是基类成员函数返回值类型的</a:t>
            </a:r>
            <a:r>
              <a:rPr lang="zh-CN" altLang="en-US" sz="2000" smtClean="0">
                <a:solidFill>
                  <a:schemeClr val="folHlink"/>
                </a:solidFill>
              </a:rPr>
              <a:t>派生类</a:t>
            </a:r>
            <a:r>
              <a:rPr lang="zh-CN" altLang="en-US" sz="2000" smtClean="0"/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class A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{	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	</a:t>
            </a:r>
            <a:r>
              <a:rPr lang="en-US" altLang="zh-CN" sz="2000" smtClean="0">
                <a:solidFill>
                  <a:schemeClr val="folHlink"/>
                </a:solidFill>
              </a:rPr>
              <a:t>virtual</a:t>
            </a:r>
            <a:r>
              <a:rPr lang="en-US" altLang="zh-CN" sz="2000" smtClean="0"/>
              <a:t> A f();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	void g();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class B: public A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{	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	A </a:t>
            </a:r>
            <a:r>
              <a:rPr lang="en-US" altLang="zh-CN" sz="2000" smtClean="0">
                <a:solidFill>
                  <a:srgbClr val="FFC000"/>
                </a:solidFill>
              </a:rPr>
              <a:t>f</a:t>
            </a:r>
            <a:r>
              <a:rPr lang="en-US" altLang="zh-CN" sz="2000" smtClean="0"/>
              <a:t>(); </a:t>
            </a:r>
            <a:r>
              <a:rPr lang="en-US" altLang="zh-CN" sz="2000" smtClean="0">
                <a:solidFill>
                  <a:schemeClr val="folHlink"/>
                </a:solidFill>
              </a:rPr>
              <a:t>//</a:t>
            </a:r>
            <a:r>
              <a:rPr lang="zh-CN" altLang="en-US" sz="2000" smtClean="0">
                <a:solidFill>
                  <a:schemeClr val="folHlink"/>
                </a:solidFill>
              </a:rPr>
              <a:t>对</a:t>
            </a:r>
            <a:r>
              <a:rPr lang="en-US" altLang="zh-CN" sz="2000" smtClean="0">
                <a:solidFill>
                  <a:schemeClr val="folHlink"/>
                </a:solidFill>
              </a:rPr>
              <a:t>A</a:t>
            </a:r>
            <a:r>
              <a:rPr lang="zh-CN" altLang="en-US" sz="2000" smtClean="0">
                <a:solidFill>
                  <a:schemeClr val="folHlink"/>
                </a:solidFill>
              </a:rPr>
              <a:t>类中成员</a:t>
            </a:r>
            <a:r>
              <a:rPr lang="en-US" altLang="zh-CN" sz="2000" smtClean="0">
                <a:solidFill>
                  <a:schemeClr val="folHlink"/>
                </a:solidFill>
              </a:rPr>
              <a:t>f</a:t>
            </a:r>
            <a:r>
              <a:rPr lang="zh-CN" altLang="en-US" sz="2000" smtClean="0">
                <a:solidFill>
                  <a:schemeClr val="folHlink"/>
                </a:solidFill>
              </a:rPr>
              <a:t>的重定义。返回类型也可为</a:t>
            </a:r>
            <a:r>
              <a:rPr lang="en-US" altLang="zh-CN" sz="2000" smtClean="0">
                <a:solidFill>
                  <a:schemeClr val="folHlink"/>
                </a:solidFill>
              </a:rPr>
              <a:t>B</a:t>
            </a:r>
            <a:r>
              <a:rPr lang="zh-CN" altLang="en-US" sz="2000" smtClean="0">
                <a:solidFill>
                  <a:schemeClr val="folHlink"/>
                </a:solidFill>
              </a:rPr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smtClean="0">
                <a:solidFill>
                  <a:schemeClr val="folHlink"/>
                </a:solidFill>
              </a:rPr>
              <a:t>	  </a:t>
            </a:r>
            <a:r>
              <a:rPr lang="en-US" altLang="zh-CN" sz="2000" smtClean="0"/>
              <a:t>void f(int);</a:t>
            </a:r>
            <a:r>
              <a:rPr lang="en-US" altLang="zh-CN" sz="2000" smtClean="0">
                <a:solidFill>
                  <a:schemeClr val="folHlink"/>
                </a:solidFill>
              </a:rPr>
              <a:t> //</a:t>
            </a:r>
            <a:r>
              <a:rPr lang="zh-CN" altLang="en-US" sz="2000" smtClean="0">
                <a:solidFill>
                  <a:schemeClr val="folHlink"/>
                </a:solidFill>
              </a:rPr>
              <a:t>新定义的成员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smtClean="0"/>
              <a:t>		</a:t>
            </a:r>
            <a:r>
              <a:rPr lang="en-US" altLang="zh-CN" sz="2000" smtClean="0"/>
              <a:t>void g(); </a:t>
            </a:r>
            <a:r>
              <a:rPr lang="en-US" altLang="zh-CN" sz="2000" smtClean="0">
                <a:solidFill>
                  <a:schemeClr val="folHlink"/>
                </a:solidFill>
              </a:rPr>
              <a:t>//</a:t>
            </a:r>
            <a:r>
              <a:rPr lang="zh-CN" altLang="en-US" sz="2000" smtClean="0">
                <a:solidFill>
                  <a:schemeClr val="folHlink"/>
                </a:solidFill>
              </a:rPr>
              <a:t>新定义的成员。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对虚函数几点说明</a:t>
            </a:r>
            <a:endParaRPr lang="zh-CN" altLang="zh-CN" smtClean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0528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mtClean="0"/>
              <a:t>只有类的成员函数才可以是虚函数，但静态成员函数不能是虚函数。</a:t>
            </a:r>
          </a:p>
          <a:p>
            <a:pPr eaLnBrk="1" hangingPunct="1">
              <a:defRPr/>
            </a:pPr>
            <a:r>
              <a:rPr lang="zh-CN" altLang="en-US" smtClean="0"/>
              <a:t>构造函数不能是虚函数，析构函数可以（往往）是虚函数。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只有通过基类的指针或引用访问基类的虚函数时才进行动态绑定。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基类的构造函数中对虚函数的调用不进行动态绑定。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基类与派生类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86800" cy="3168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GB" sz="2800" smtClean="0"/>
              <a:t>在继承关系中存在两个类：</a:t>
            </a:r>
            <a:r>
              <a:rPr lang="zh-CN" altLang="en-GB" sz="2800" smtClean="0">
                <a:solidFill>
                  <a:schemeClr val="folHlink"/>
                </a:solidFill>
              </a:rPr>
              <a:t>基类</a:t>
            </a:r>
            <a:r>
              <a:rPr lang="zh-CN" altLang="en-GB" sz="2800" smtClean="0"/>
              <a:t>（或称父类）和</a:t>
            </a:r>
            <a:r>
              <a:rPr lang="zh-CN" altLang="en-GB" sz="2800" smtClean="0">
                <a:solidFill>
                  <a:schemeClr val="folHlink"/>
                </a:solidFill>
              </a:rPr>
              <a:t>派生类</a:t>
            </a:r>
            <a:r>
              <a:rPr lang="zh-CN" altLang="en-GB" sz="2800" smtClean="0"/>
              <a:t>（或称子类）。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GB" sz="2800" smtClean="0"/>
              <a:t>派生类拥有</a:t>
            </a:r>
            <a:r>
              <a:rPr lang="zh-CN" altLang="en-GB" sz="2800" smtClean="0">
                <a:solidFill>
                  <a:schemeClr val="folHlink"/>
                </a:solidFill>
              </a:rPr>
              <a:t>基类的所有特征</a:t>
            </a:r>
            <a:r>
              <a:rPr lang="zh-CN" altLang="en-GB" sz="2800" smtClean="0"/>
              <a:t>，并可以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GB" sz="2400" smtClean="0"/>
              <a:t>定义</a:t>
            </a:r>
            <a:r>
              <a:rPr lang="zh-CN" altLang="en-GB" sz="2400" smtClean="0">
                <a:solidFill>
                  <a:schemeClr val="folHlink"/>
                </a:solidFill>
              </a:rPr>
              <a:t>新的特征，</a:t>
            </a:r>
            <a:r>
              <a:rPr lang="zh-CN" altLang="en-GB" sz="2400" smtClean="0"/>
              <a:t>或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GB" sz="2400" smtClean="0"/>
              <a:t>对基类的一些特征进行</a:t>
            </a:r>
            <a:r>
              <a:rPr lang="zh-CN" altLang="en-GB" sz="2400" smtClean="0">
                <a:solidFill>
                  <a:schemeClr val="folHlink"/>
                </a:solidFill>
              </a:rPr>
              <a:t>重定义</a:t>
            </a:r>
            <a:r>
              <a:rPr lang="zh-CN" altLang="en-GB" sz="2400" smtClean="0"/>
              <a:t>。</a:t>
            </a:r>
            <a:r>
              <a:rPr lang="zh-CN" altLang="en-US" sz="240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/>
              <a:t>继承分为：</a:t>
            </a:r>
            <a:r>
              <a:rPr lang="zh-CN" altLang="en-US" sz="2800" smtClean="0">
                <a:solidFill>
                  <a:schemeClr val="folHlink"/>
                </a:solidFill>
              </a:rPr>
              <a:t>单继承</a:t>
            </a:r>
            <a:r>
              <a:rPr lang="zh-CN" altLang="en-US" sz="2800" smtClean="0"/>
              <a:t>和</a:t>
            </a:r>
            <a:r>
              <a:rPr lang="zh-CN" altLang="en-US" sz="2800" smtClean="0">
                <a:solidFill>
                  <a:schemeClr val="folHlink"/>
                </a:solidFill>
              </a:rPr>
              <a:t>多继承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smtClean="0"/>
              <a:t>单继承：一个类最多有</a:t>
            </a:r>
            <a:r>
              <a:rPr lang="zh-CN" altLang="en-US" sz="2400" smtClean="0">
                <a:solidFill>
                  <a:schemeClr val="folHlink"/>
                </a:solidFill>
              </a:rPr>
              <a:t>一个直接基类</a:t>
            </a:r>
            <a:r>
              <a:rPr lang="zh-CN" altLang="en-US" sz="2400" smtClean="0"/>
              <a:t>。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smtClean="0"/>
              <a:t>多继承：一个类可以有</a:t>
            </a:r>
            <a:r>
              <a:rPr lang="zh-CN" altLang="en-US" sz="2400" smtClean="0">
                <a:solidFill>
                  <a:schemeClr val="folHlink"/>
                </a:solidFill>
              </a:rPr>
              <a:t>多个直接基类</a:t>
            </a:r>
            <a:r>
              <a:rPr lang="zh-CN" altLang="en-US" sz="2400" smtClean="0"/>
              <a:t>。</a:t>
            </a:r>
          </a:p>
        </p:txBody>
      </p:sp>
      <p:grpSp>
        <p:nvGrpSpPr>
          <p:cNvPr id="6148" name="Group 29"/>
          <p:cNvGrpSpPr>
            <a:grpSpLocks/>
          </p:cNvGrpSpPr>
          <p:nvPr/>
        </p:nvGrpSpPr>
        <p:grpSpPr bwMode="auto">
          <a:xfrm>
            <a:off x="1547813" y="4581525"/>
            <a:ext cx="1685925" cy="1727200"/>
            <a:chOff x="975" y="2977"/>
            <a:chExt cx="1062" cy="1088"/>
          </a:xfrm>
        </p:grpSpPr>
        <p:grpSp>
          <p:nvGrpSpPr>
            <p:cNvPr id="6161" name="Group 7"/>
            <p:cNvGrpSpPr>
              <a:grpSpLocks/>
            </p:cNvGrpSpPr>
            <p:nvPr/>
          </p:nvGrpSpPr>
          <p:grpSpPr bwMode="auto">
            <a:xfrm>
              <a:off x="975" y="2977"/>
              <a:ext cx="1062" cy="1088"/>
              <a:chOff x="1274" y="3428"/>
              <a:chExt cx="432" cy="557"/>
            </a:xfrm>
          </p:grpSpPr>
          <p:sp>
            <p:nvSpPr>
              <p:cNvPr id="6164" name="Oval 4"/>
              <p:cNvSpPr>
                <a:spLocks noChangeArrowheads="1"/>
              </p:cNvSpPr>
              <p:nvPr/>
            </p:nvSpPr>
            <p:spPr bwMode="auto">
              <a:xfrm>
                <a:off x="1274" y="3428"/>
                <a:ext cx="432" cy="18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Oval 5"/>
              <p:cNvSpPr>
                <a:spLocks noChangeArrowheads="1"/>
              </p:cNvSpPr>
              <p:nvPr/>
            </p:nvSpPr>
            <p:spPr bwMode="auto">
              <a:xfrm>
                <a:off x="1274" y="3798"/>
                <a:ext cx="432" cy="18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Line 6"/>
              <p:cNvSpPr>
                <a:spLocks noChangeShapeType="1"/>
              </p:cNvSpPr>
              <p:nvPr/>
            </p:nvSpPr>
            <p:spPr bwMode="auto">
              <a:xfrm flipV="1">
                <a:off x="1490" y="3610"/>
                <a:ext cx="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2" name="Text Box 8"/>
            <p:cNvSpPr txBox="1">
              <a:spLocks noChangeArrowheads="1"/>
            </p:cNvSpPr>
            <p:nvPr/>
          </p:nvSpPr>
          <p:spPr bwMode="auto">
            <a:xfrm>
              <a:off x="1292" y="302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基类</a:t>
              </a:r>
            </a:p>
          </p:txBody>
        </p:sp>
        <p:sp>
          <p:nvSpPr>
            <p:cNvPr id="6163" name="Text Box 9"/>
            <p:cNvSpPr txBox="1">
              <a:spLocks noChangeArrowheads="1"/>
            </p:cNvSpPr>
            <p:nvPr/>
          </p:nvSpPr>
          <p:spPr bwMode="auto">
            <a:xfrm>
              <a:off x="1201" y="370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派生类</a:t>
              </a:r>
            </a:p>
          </p:txBody>
        </p:sp>
      </p:grpSp>
      <p:grpSp>
        <p:nvGrpSpPr>
          <p:cNvPr id="6149" name="Group 30"/>
          <p:cNvGrpSpPr>
            <a:grpSpLocks/>
          </p:cNvGrpSpPr>
          <p:nvPr/>
        </p:nvGrpSpPr>
        <p:grpSpPr bwMode="auto">
          <a:xfrm>
            <a:off x="4140200" y="4652963"/>
            <a:ext cx="4032250" cy="1658937"/>
            <a:chOff x="2608" y="3022"/>
            <a:chExt cx="2540" cy="1045"/>
          </a:xfrm>
        </p:grpSpPr>
        <p:sp>
          <p:nvSpPr>
            <p:cNvPr id="6152" name="Oval 2"/>
            <p:cNvSpPr>
              <a:spLocks noChangeArrowheads="1"/>
            </p:cNvSpPr>
            <p:nvPr/>
          </p:nvSpPr>
          <p:spPr bwMode="auto">
            <a:xfrm>
              <a:off x="3379" y="3702"/>
              <a:ext cx="1062" cy="36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3"/>
            <p:cNvSpPr>
              <a:spLocks noChangeShapeType="1"/>
            </p:cNvSpPr>
            <p:nvPr/>
          </p:nvSpPr>
          <p:spPr bwMode="auto">
            <a:xfrm flipH="1" flipV="1">
              <a:off x="3243" y="3385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Text Box 5"/>
            <p:cNvSpPr txBox="1">
              <a:spLocks noChangeArrowheads="1"/>
            </p:cNvSpPr>
            <p:nvPr/>
          </p:nvSpPr>
          <p:spPr bwMode="auto">
            <a:xfrm>
              <a:off x="3606" y="374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派生类</a:t>
              </a: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V="1">
              <a:off x="3878" y="3385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086" y="3022"/>
              <a:ext cx="1062" cy="36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4384" y="3073"/>
              <a:ext cx="5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基类</a:t>
              </a:r>
              <a:r>
                <a:rPr lang="en-US" altLang="zh-CN" sz="2000"/>
                <a:t>n</a:t>
              </a:r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2608" y="3022"/>
              <a:ext cx="1062" cy="36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2925" y="3073"/>
              <a:ext cx="5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基类</a:t>
              </a:r>
              <a:r>
                <a:rPr lang="en-US" altLang="zh-CN" sz="2000"/>
                <a:t>1</a:t>
              </a:r>
            </a:p>
          </p:txBody>
        </p:sp>
        <p:sp>
          <p:nvSpPr>
            <p:cNvPr id="6160" name="Text Box 28"/>
            <p:cNvSpPr txBox="1">
              <a:spLocks noChangeArrowheads="1"/>
            </p:cNvSpPr>
            <p:nvPr/>
          </p:nvSpPr>
          <p:spPr bwMode="auto">
            <a:xfrm>
              <a:off x="3729" y="308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charset="0"/>
                </a:rPr>
                <a:t>…</a:t>
              </a:r>
              <a:endParaRPr lang="en-US" altLang="zh-CN"/>
            </a:p>
          </p:txBody>
        </p:sp>
      </p:grpSp>
      <p:sp>
        <p:nvSpPr>
          <p:cNvPr id="6150" name="Text Box 31"/>
          <p:cNvSpPr txBox="1">
            <a:spLocks noChangeArrowheads="1"/>
          </p:cNvSpPr>
          <p:nvPr/>
        </p:nvSpPr>
        <p:spPr bwMode="auto">
          <a:xfrm>
            <a:off x="1973263" y="64531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单继承</a:t>
            </a:r>
          </a:p>
        </p:txBody>
      </p:sp>
      <p:sp>
        <p:nvSpPr>
          <p:cNvPr id="6151" name="Text Box 32"/>
          <p:cNvSpPr txBox="1">
            <a:spLocks noChangeArrowheads="1"/>
          </p:cNvSpPr>
          <p:nvPr/>
        </p:nvSpPr>
        <p:spPr bwMode="auto">
          <a:xfrm>
            <a:off x="5862638" y="64468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多继承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4" name="Rectangle 0"/>
          <p:cNvSpPr>
            <a:spLocks noGrp="1" noChangeArrowheads="1"/>
          </p:cNvSpPr>
          <p:nvPr>
            <p:ph type="title"/>
          </p:nvPr>
        </p:nvSpPr>
        <p:spPr>
          <a:xfrm>
            <a:off x="457200" y="111125"/>
            <a:ext cx="8229600" cy="9413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消息动态绑定的各种情况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A() { f();}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~A();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</a:t>
            </a:r>
            <a:r>
              <a:rPr lang="en-US" altLang="zh-CN" sz="2400" smtClean="0">
                <a:solidFill>
                  <a:schemeClr val="folHlink"/>
                </a:solidFill>
              </a:rPr>
              <a:t>virtual</a:t>
            </a:r>
            <a:r>
              <a:rPr lang="en-US" altLang="zh-CN" sz="2400" smtClean="0"/>
              <a:t> void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h() { f(); g();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B: 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~B();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f();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g();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A a;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A::A()</a:t>
            </a:r>
            <a:r>
              <a:rPr lang="zh-CN" altLang="en-US" sz="2800" smtClean="0"/>
              <a:t>和</a:t>
            </a:r>
            <a:r>
              <a:rPr lang="en-US" altLang="zh-CN" sz="2800" smtClean="0"/>
              <a:t>A::f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a.f();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a.g();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a.h();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A::h</a:t>
            </a:r>
            <a:r>
              <a:rPr lang="zh-CN" altLang="en-US" sz="2800" smtClean="0"/>
              <a:t>、</a:t>
            </a:r>
            <a:r>
              <a:rPr lang="en-US" altLang="zh-CN" sz="2800" smtClean="0"/>
              <a:t>A::f</a:t>
            </a:r>
            <a:r>
              <a:rPr lang="zh-CN" altLang="en-US" sz="2800" smtClean="0"/>
              <a:t>和</a:t>
            </a:r>
            <a:r>
              <a:rPr lang="en-US" altLang="zh-CN" sz="2800" smtClean="0"/>
              <a:t>A::g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B b;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B::B(), A::A()</a:t>
            </a:r>
            <a:r>
              <a:rPr lang="zh-CN" altLang="en-US" sz="2800" smtClean="0"/>
              <a:t>和</a:t>
            </a:r>
            <a:r>
              <a:rPr lang="en-US" altLang="zh-CN" sz="2800" u="sng" smtClean="0"/>
              <a:t>A::f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b.f();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B::f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b.g();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B::g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b.h();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A::h</a:t>
            </a:r>
            <a:r>
              <a:rPr lang="zh-CN" altLang="en-US" sz="2800" smtClean="0"/>
              <a:t>、</a:t>
            </a:r>
            <a:r>
              <a:rPr lang="en-US" altLang="zh-CN" sz="2800" smtClean="0"/>
              <a:t>B::f</a:t>
            </a:r>
            <a:r>
              <a:rPr lang="zh-CN" altLang="en-US" sz="2800" smtClean="0"/>
              <a:t>和</a:t>
            </a:r>
            <a:r>
              <a:rPr lang="en-US" altLang="zh-CN" sz="2800" smtClean="0"/>
              <a:t>A::g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76250"/>
            <a:ext cx="8675688" cy="6192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A *p;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 = &amp;a;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p-&gt;f();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p-&gt;g();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p-&gt;h();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A::h, A::f</a:t>
            </a:r>
            <a:r>
              <a:rPr lang="zh-CN" altLang="en-US" sz="2800" smtClean="0"/>
              <a:t>和</a:t>
            </a:r>
            <a:r>
              <a:rPr lang="en-US" altLang="zh-CN" sz="2800" smtClean="0"/>
              <a:t>A::g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 = &amp;b;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p-&gt;f();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B::f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p-&gt;A::f();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p-&gt;g();  //</a:t>
            </a:r>
            <a:r>
              <a:rPr lang="zh-CN" altLang="en-US" sz="2400" smtClean="0"/>
              <a:t>调用</a:t>
            </a:r>
            <a:r>
              <a:rPr lang="en-US" altLang="zh-CN" sz="2400" smtClean="0"/>
              <a:t>A::g</a:t>
            </a:r>
            <a:r>
              <a:rPr lang="zh-CN" altLang="en-US" sz="2400" smtClean="0"/>
              <a:t>，对非虚函数的调用采用静态绑定。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p-&gt;h();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A::h, B::f</a:t>
            </a:r>
            <a:r>
              <a:rPr lang="zh-CN" altLang="en-US" sz="2800" smtClean="0"/>
              <a:t>和</a:t>
            </a:r>
            <a:r>
              <a:rPr lang="en-US" altLang="zh-CN" sz="2800" smtClean="0"/>
              <a:t>A::g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 = new B;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B::B(), A::A()</a:t>
            </a:r>
            <a:r>
              <a:rPr lang="zh-CN" altLang="en-US" sz="2800" smtClean="0"/>
              <a:t>和</a:t>
            </a:r>
            <a:r>
              <a:rPr lang="en-US" altLang="zh-CN" sz="2800" u="sng" smtClean="0"/>
              <a:t>A::f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.......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delete p;  </a:t>
            </a:r>
            <a:r>
              <a:rPr lang="en-US" altLang="zh-CN" sz="2400" smtClean="0"/>
              <a:t>//</a:t>
            </a:r>
            <a:r>
              <a:rPr lang="zh-CN" altLang="en-US" sz="2400" smtClean="0"/>
              <a:t>调用</a:t>
            </a:r>
            <a:r>
              <a:rPr lang="en-US" altLang="zh-CN" sz="2400" smtClean="0"/>
              <a:t>A::~A()</a:t>
            </a:r>
            <a:r>
              <a:rPr lang="zh-CN" altLang="en-US" sz="2400" smtClean="0"/>
              <a:t>，因为没有把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的析构函数定义为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                 </a:t>
            </a:r>
            <a:r>
              <a:rPr lang="en-US" altLang="zh-CN" sz="2400" smtClean="0"/>
              <a:t>//</a:t>
            </a:r>
            <a:r>
              <a:rPr lang="zh-CN" altLang="en-US" sz="2400" smtClean="0"/>
              <a:t>虚函数。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pPr>
              <a:defRPr/>
            </a:pPr>
            <a:r>
              <a:rPr lang="zh-CN" altLang="en-US" sz="3800" smtClean="0"/>
              <a:t>通过基类指针访问派生类中新定义的成员</a:t>
            </a:r>
            <a:endParaRPr lang="zh-CN" altLang="en-US" sz="3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600" cy="50688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class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{	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		</a:t>
            </a:r>
            <a:r>
              <a:rPr lang="en-US" altLang="zh-CN" smtClean="0">
                <a:solidFill>
                  <a:schemeClr val="folHlink"/>
                </a:solidFill>
              </a:rPr>
              <a:t>virtual</a:t>
            </a:r>
            <a:r>
              <a:rPr lang="en-US" altLang="zh-CN" smtClean="0"/>
              <a:t> </a:t>
            </a:r>
            <a:r>
              <a:rPr lang="en-US" altLang="zh-CN"/>
              <a:t>void f();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};</a:t>
            </a:r>
            <a:endParaRPr lang="en-US" altLang="zh-CN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class B: public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{	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		</a:t>
            </a:r>
            <a:r>
              <a:rPr lang="en-US" altLang="zh-CN" smtClean="0"/>
              <a:t>void </a:t>
            </a:r>
            <a:r>
              <a:rPr lang="en-US" altLang="zh-CN"/>
              <a:t>f();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		void g();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B b;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A *p=&amp;b;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p-&gt;f(); //OK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p-&gt;g(); //</a:t>
            </a:r>
            <a:r>
              <a:rPr lang="en-US" altLang="zh-CN" smtClean="0">
                <a:solidFill>
                  <a:srgbClr val="FFC000"/>
                </a:solidFill>
              </a:rPr>
              <a:t>Error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((B *)p)-&gt;g(); //OK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C000"/>
                </a:solidFill>
              </a:rPr>
              <a:t>不安全！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0200" y="4868863"/>
            <a:ext cx="4897438" cy="831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*q=</a:t>
            </a:r>
            <a:r>
              <a:rPr lang="en-US" altLang="zh-CN" sz="2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dynamic_cast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 *&gt;(p);</a:t>
            </a:r>
          </a:p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(q != NULL) q-&gt;g();</a:t>
            </a: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纯虚函数和抽象类 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纯虚函数</a:t>
            </a:r>
            <a:r>
              <a:rPr lang="zh-CN" altLang="en-US" smtClean="0"/>
              <a:t>是指函数体为空（</a:t>
            </a:r>
            <a:r>
              <a:rPr lang="en-US" altLang="zh-CN" smtClean="0"/>
              <a:t>=0</a:t>
            </a:r>
            <a:r>
              <a:rPr lang="zh-CN" altLang="en-US" smtClean="0"/>
              <a:t>）的虚函数， 例如：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/>
              <a:t>{	......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/>
              <a:t>	public: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/>
              <a:t>		virtual int f()</a:t>
            </a:r>
            <a:r>
              <a:rPr lang="en-US" altLang="zh-CN" smtClean="0">
                <a:solidFill>
                  <a:schemeClr val="folHlink"/>
                </a:solidFill>
              </a:rPr>
              <a:t>=0</a:t>
            </a:r>
            <a:r>
              <a:rPr lang="en-US" altLang="zh-CN" smtClean="0"/>
              <a:t>; //</a:t>
            </a:r>
            <a:r>
              <a:rPr lang="zh-CN" altLang="en-US" smtClean="0">
                <a:solidFill>
                  <a:schemeClr val="folHlink"/>
                </a:solidFill>
              </a:rPr>
              <a:t>纯虚函数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......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/>
              <a:t>};</a:t>
            </a:r>
          </a:p>
          <a:p>
            <a:pPr eaLnBrk="1" hangingPunct="1">
              <a:defRPr/>
            </a:pPr>
            <a:r>
              <a:rPr lang="zh-CN" altLang="en-US"/>
              <a:t>包含纯虚函数的类称为</a:t>
            </a:r>
            <a:r>
              <a:rPr lang="zh-CN" altLang="en-US">
                <a:solidFill>
                  <a:schemeClr val="folHlink"/>
                </a:solidFill>
              </a:rPr>
              <a:t>抽象类</a:t>
            </a:r>
            <a:r>
              <a:rPr lang="zh-CN" altLang="en-US"/>
              <a:t> 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620713"/>
            <a:ext cx="8424862" cy="597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/>
              <a:t>抽象类的作用是为派生类提供一个</a:t>
            </a:r>
            <a:r>
              <a:rPr lang="zh-CN" altLang="en-US">
                <a:solidFill>
                  <a:schemeClr val="folHlink"/>
                </a:solidFill>
              </a:rPr>
              <a:t>基本框架</a:t>
            </a:r>
            <a:r>
              <a:rPr lang="zh-CN" altLang="en-US"/>
              <a:t>和一个</a:t>
            </a:r>
            <a:r>
              <a:rPr lang="zh-CN" altLang="en-US">
                <a:solidFill>
                  <a:schemeClr val="folHlink"/>
                </a:solidFill>
              </a:rPr>
              <a:t>公共的对外</a:t>
            </a:r>
            <a:r>
              <a:rPr lang="zh-CN" altLang="en-US" smtClean="0">
                <a:solidFill>
                  <a:schemeClr val="folHlink"/>
                </a:solidFill>
              </a:rPr>
              <a:t>接口</a:t>
            </a:r>
            <a:r>
              <a:rPr lang="zh-CN" altLang="en-US" smtClean="0"/>
              <a:t>。</a:t>
            </a:r>
            <a:endParaRPr lang="zh-CN" altLang="en-US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抽象类不能用于创建对象。 例如：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class A //</a:t>
            </a:r>
            <a:r>
              <a:rPr lang="zh-CN" altLang="en-US" smtClean="0"/>
              <a:t>抽象类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{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virtual int f()=0; //</a:t>
            </a:r>
            <a:r>
              <a:rPr lang="zh-CN" altLang="en-US" smtClean="0"/>
              <a:t>纯虚函数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A a;  //</a:t>
            </a:r>
            <a:r>
              <a:rPr lang="en-US" altLang="zh-CN" smtClean="0">
                <a:solidFill>
                  <a:schemeClr val="folHlink"/>
                </a:solidFill>
              </a:rPr>
              <a:t>Error</a:t>
            </a:r>
            <a:r>
              <a:rPr lang="zh-CN" altLang="en-US" smtClean="0">
                <a:solidFill>
                  <a:schemeClr val="folHlink"/>
                </a:solidFill>
              </a:rPr>
              <a:t>，</a:t>
            </a:r>
            <a:r>
              <a:rPr lang="en-US" altLang="zh-CN" smtClean="0">
                <a:solidFill>
                  <a:schemeClr val="folHlink"/>
                </a:solidFill>
              </a:rPr>
              <a:t>A</a:t>
            </a:r>
            <a:r>
              <a:rPr lang="zh-CN" altLang="en-US" smtClean="0">
                <a:solidFill>
                  <a:schemeClr val="folHlink"/>
                </a:solidFill>
              </a:rPr>
              <a:t>是抽象类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zh-CN" altLang="en-US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例：用抽象类为各种图形类提供一个基本框架</a:t>
            </a:r>
          </a:p>
        </p:txBody>
      </p:sp>
      <p:grpSp>
        <p:nvGrpSpPr>
          <p:cNvPr id="49155" name="Group 11"/>
          <p:cNvGrpSpPr>
            <a:grpSpLocks/>
          </p:cNvGrpSpPr>
          <p:nvPr/>
        </p:nvGrpSpPr>
        <p:grpSpPr bwMode="auto">
          <a:xfrm>
            <a:off x="1336675" y="2320925"/>
            <a:ext cx="5899150" cy="2908300"/>
            <a:chOff x="842" y="1254"/>
            <a:chExt cx="1656" cy="562"/>
          </a:xfrm>
        </p:grpSpPr>
        <p:sp>
          <p:nvSpPr>
            <p:cNvPr id="49160" name="Oval 4"/>
            <p:cNvSpPr>
              <a:spLocks noChangeArrowheads="1"/>
            </p:cNvSpPr>
            <p:nvPr/>
          </p:nvSpPr>
          <p:spPr bwMode="auto">
            <a:xfrm>
              <a:off x="1390" y="1254"/>
              <a:ext cx="504" cy="1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Oval 5"/>
            <p:cNvSpPr>
              <a:spLocks noChangeArrowheads="1"/>
            </p:cNvSpPr>
            <p:nvPr/>
          </p:nvSpPr>
          <p:spPr bwMode="auto">
            <a:xfrm>
              <a:off x="1994" y="1629"/>
              <a:ext cx="504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Oval 6"/>
            <p:cNvSpPr>
              <a:spLocks noChangeArrowheads="1"/>
            </p:cNvSpPr>
            <p:nvPr/>
          </p:nvSpPr>
          <p:spPr bwMode="auto">
            <a:xfrm>
              <a:off x="1418" y="1629"/>
              <a:ext cx="504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Oval 7"/>
            <p:cNvSpPr>
              <a:spLocks noChangeArrowheads="1"/>
            </p:cNvSpPr>
            <p:nvPr/>
          </p:nvSpPr>
          <p:spPr bwMode="auto">
            <a:xfrm>
              <a:off x="842" y="1629"/>
              <a:ext cx="504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8"/>
            <p:cNvSpPr>
              <a:spLocks noChangeShapeType="1"/>
            </p:cNvSpPr>
            <p:nvPr/>
          </p:nvSpPr>
          <p:spPr bwMode="auto">
            <a:xfrm flipH="1">
              <a:off x="1130" y="1442"/>
              <a:ext cx="432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Line 9"/>
            <p:cNvSpPr>
              <a:spLocks noChangeShapeType="1"/>
            </p:cNvSpPr>
            <p:nvPr/>
          </p:nvSpPr>
          <p:spPr bwMode="auto">
            <a:xfrm>
              <a:off x="1634" y="1442"/>
              <a:ext cx="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0"/>
            <p:cNvSpPr>
              <a:spLocks noChangeShapeType="1"/>
            </p:cNvSpPr>
            <p:nvPr/>
          </p:nvSpPr>
          <p:spPr bwMode="auto">
            <a:xfrm>
              <a:off x="1723" y="1442"/>
              <a:ext cx="48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6" name="Text Box 12"/>
          <p:cNvSpPr txBox="1">
            <a:spLocks noChangeArrowheads="1"/>
          </p:cNvSpPr>
          <p:nvPr/>
        </p:nvSpPr>
        <p:spPr bwMode="auto">
          <a:xfrm>
            <a:off x="3616325" y="2503488"/>
            <a:ext cx="113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Figure</a:t>
            </a:r>
          </a:p>
        </p:txBody>
      </p:sp>
      <p:sp>
        <p:nvSpPr>
          <p:cNvPr id="49157" name="Text Box 13"/>
          <p:cNvSpPr txBox="1">
            <a:spLocks noChangeArrowheads="1"/>
          </p:cNvSpPr>
          <p:nvPr/>
        </p:nvSpPr>
        <p:spPr bwMode="auto">
          <a:xfrm>
            <a:off x="1384300" y="4448175"/>
            <a:ext cx="168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Rectangle</a:t>
            </a:r>
          </a:p>
        </p:txBody>
      </p:sp>
      <p:sp>
        <p:nvSpPr>
          <p:cNvPr id="49158" name="Text Box 14"/>
          <p:cNvSpPr txBox="1">
            <a:spLocks noChangeArrowheads="1"/>
          </p:cNvSpPr>
          <p:nvPr/>
        </p:nvSpPr>
        <p:spPr bwMode="auto">
          <a:xfrm>
            <a:off x="3752850" y="4448175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Circle</a:t>
            </a:r>
          </a:p>
        </p:txBody>
      </p:sp>
      <p:sp>
        <p:nvSpPr>
          <p:cNvPr id="49159" name="Text Box 15"/>
          <p:cNvSpPr txBox="1">
            <a:spLocks noChangeArrowheads="1"/>
          </p:cNvSpPr>
          <p:nvPr/>
        </p:nvSpPr>
        <p:spPr bwMode="auto">
          <a:xfrm>
            <a:off x="5991225" y="4448175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Figure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public: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virtual void draw() const=0;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virtual void input_data()=0;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Rectangle: public Figure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	double left,top,right,bottom;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public: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draw() const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{	...... //</a:t>
            </a:r>
            <a:r>
              <a:rPr lang="zh-CN" altLang="en-US" sz="2400" smtClean="0"/>
              <a:t>画矩形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	</a:t>
            </a:r>
            <a:r>
              <a:rPr lang="en-US" altLang="zh-CN" sz="2400" smtClean="0"/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input_data()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{	</a:t>
            </a:r>
            <a:r>
              <a:rPr lang="en-US" altLang="zh-CN" sz="2000" smtClean="0"/>
              <a:t>cout &lt;&lt; "</a:t>
            </a:r>
            <a:r>
              <a:rPr lang="zh-CN" altLang="en-US" sz="2000" smtClean="0"/>
              <a:t>请输入矩形的左上角和右下角坐标 </a:t>
            </a:r>
            <a:r>
              <a:rPr lang="en-US" altLang="zh-CN" sz="2000" smtClean="0"/>
              <a:t>(x1,y1,x2,y2) </a:t>
            </a:r>
            <a:r>
              <a:rPr lang="zh-CN" altLang="en-US" sz="2000" smtClean="0"/>
              <a:t>：</a:t>
            </a:r>
            <a:r>
              <a:rPr lang="en-US" altLang="zh-CN" sz="2000" smtClean="0"/>
              <a:t>";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	cin &gt;&gt; left &gt;&gt; top &gt;&gt; right &gt;&gt; bottom;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double area() const 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 { return (bottom-top)*(right-left); 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0350"/>
            <a:ext cx="8686800" cy="5870575"/>
          </a:xfrm>
        </p:spPr>
        <p:txBody>
          <a:bodyPr/>
          <a:lstStyle/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const double PI=3.1416;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Circle: public Figure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	double x,y,r;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public: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draw() const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{	...... //</a:t>
            </a:r>
            <a:r>
              <a:rPr lang="zh-CN" altLang="en-US" sz="2400" smtClean="0"/>
              <a:t>画圆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	</a:t>
            </a:r>
            <a:r>
              <a:rPr lang="en-US" altLang="zh-CN" sz="2400" smtClean="0"/>
              <a:t>}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input_data()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{	cout &lt;&lt; "</a:t>
            </a:r>
            <a:r>
              <a:rPr lang="zh-CN" altLang="en-US" sz="2400" smtClean="0"/>
              <a:t>请输入圆的圆心坐标和半径 </a:t>
            </a:r>
            <a:r>
              <a:rPr lang="en-US" altLang="zh-CN" sz="2400" smtClean="0"/>
              <a:t>(x,y,r) </a:t>
            </a:r>
            <a:r>
              <a:rPr lang="zh-CN" altLang="en-US" sz="2400" smtClean="0"/>
              <a:t>：</a:t>
            </a:r>
            <a:r>
              <a:rPr lang="en-US" altLang="zh-CN" sz="2400" smtClean="0"/>
              <a:t>";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	cin &gt;&gt; x &gt;&gt; y &gt;&gt; r;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}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double area() const { return r*r*PI; }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144463" y="908050"/>
            <a:ext cx="8675687" cy="5949950"/>
          </a:xfrm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Line: public Figure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	double x1,y1,x2,y2;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public: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draw() const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{	...... //</a:t>
            </a:r>
            <a:r>
              <a:rPr lang="zh-CN" altLang="en-US" sz="2400" smtClean="0"/>
              <a:t>画线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	</a:t>
            </a:r>
            <a:r>
              <a:rPr lang="en-US" altLang="zh-CN" sz="2400" smtClean="0"/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input_data()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{	</a:t>
            </a:r>
            <a:r>
              <a:rPr lang="en-US" altLang="zh-CN" sz="2000" smtClean="0"/>
              <a:t>cout &lt;&lt; "</a:t>
            </a:r>
            <a:r>
              <a:rPr lang="zh-CN" altLang="en-US" sz="2000" smtClean="0"/>
              <a:t>请输入线段的起点和终点坐标 </a:t>
            </a:r>
            <a:r>
              <a:rPr lang="en-US" altLang="zh-CN" sz="2000" smtClean="0"/>
              <a:t>(x1,y1,x2,y2) </a:t>
            </a:r>
            <a:r>
              <a:rPr lang="zh-CN" altLang="en-US" sz="2000" smtClean="0"/>
              <a:t>：</a:t>
            </a:r>
            <a:r>
              <a:rPr lang="en-US" altLang="zh-CN" sz="2000" smtClean="0"/>
              <a:t>";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	cin &gt;&gt; x1 &gt;&gt; y1 &gt;&gt; x2 &gt;&gt; y2;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......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const int MAX_NUM_OF_FIGURES=100;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Figure *figures[MAX_NUM_OF_FIGURES];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int count=0;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继承对程序设计的支持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16129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继承机制除了支持软件复用外，它还具有下面的作用：</a:t>
            </a:r>
            <a:r>
              <a:rPr lang="zh-CN" altLang="en-US" sz="2800" smtClean="0"/>
              <a:t> </a:t>
            </a:r>
          </a:p>
          <a:p>
            <a:pPr lvl="1" eaLnBrk="1" hangingPunct="1">
              <a:defRPr/>
            </a:pPr>
            <a:r>
              <a:rPr lang="zh-CN" altLang="en-GB" sz="2400" smtClean="0"/>
              <a:t>对事物进行分类。</a:t>
            </a:r>
            <a:r>
              <a:rPr lang="zh-CN" altLang="en-US" sz="2400" smtClean="0"/>
              <a:t> </a:t>
            </a:r>
          </a:p>
        </p:txBody>
      </p:sp>
      <p:pic>
        <p:nvPicPr>
          <p:cNvPr id="7172" name="Picture 4" descr="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1700" y="3314700"/>
            <a:ext cx="7486650" cy="342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800"/>
            <a:ext cx="9144000" cy="6680200"/>
          </a:xfrm>
        </p:spPr>
        <p:txBody>
          <a:bodyPr/>
          <a:lstStyle/>
          <a:p>
            <a:pPr marL="0" indent="0" defTabSz="357188" eaLnBrk="1" hangingPunct="1">
              <a:lnSpc>
                <a:spcPct val="80000"/>
              </a:lnSpc>
              <a:defRPr/>
            </a:pPr>
            <a:r>
              <a:rPr lang="en-US" altLang="zh-CN" sz="2400" smtClean="0"/>
              <a:t> </a:t>
            </a:r>
            <a:r>
              <a:rPr lang="zh-CN" altLang="en-US" sz="2400" smtClean="0"/>
              <a:t>图形数据的输入：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for (count=0; count&lt;MAX_NUM_OF_FIGURES;	count++)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{	int shape;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do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{	</a:t>
            </a:r>
            <a:r>
              <a:rPr lang="en-US" altLang="zh-CN" sz="2000" smtClean="0"/>
              <a:t>cout &lt;&lt; "</a:t>
            </a:r>
            <a:r>
              <a:rPr lang="zh-CN" altLang="en-US" sz="2000" smtClean="0"/>
              <a:t>请输入图形的种类</a:t>
            </a:r>
            <a:r>
              <a:rPr lang="en-US" altLang="zh-CN" sz="2000" smtClean="0"/>
              <a:t>(0</a:t>
            </a:r>
            <a:r>
              <a:rPr lang="zh-CN" altLang="en-US" sz="2000" smtClean="0"/>
              <a:t>：线段，</a:t>
            </a:r>
            <a:r>
              <a:rPr lang="en-US" altLang="zh-CN" sz="2000" smtClean="0"/>
              <a:t>1</a:t>
            </a:r>
            <a:r>
              <a:rPr lang="zh-CN" altLang="en-US" sz="2000" smtClean="0"/>
              <a:t>：矩形，</a:t>
            </a:r>
            <a:r>
              <a:rPr lang="en-US" altLang="zh-CN" sz="2000" smtClean="0"/>
              <a:t>2</a:t>
            </a:r>
            <a:r>
              <a:rPr lang="zh-CN" altLang="en-US" sz="2000" smtClean="0"/>
              <a:t>：圆，</a:t>
            </a:r>
            <a:r>
              <a:rPr lang="en-US" altLang="zh-CN" sz="2000" smtClean="0"/>
              <a:t>-1</a:t>
            </a:r>
            <a:r>
              <a:rPr lang="zh-CN" altLang="en-US" sz="2000" smtClean="0"/>
              <a:t>：结束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</a:t>
            </a:r>
            <a:r>
              <a:rPr lang="en-US" altLang="zh-CN" sz="2000" smtClean="0"/>
              <a:t>";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cin &gt;&gt; shape;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} while (shape &lt; -1 || shape &gt; 2);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if (shape == -1) break;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switch (shape)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{	case 0: //</a:t>
            </a:r>
            <a:r>
              <a:rPr lang="zh-CN" altLang="en-US" sz="2200" smtClean="0"/>
              <a:t>线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</a:t>
            </a:r>
            <a:r>
              <a:rPr lang="en-US" altLang="zh-CN" sz="2200" smtClean="0"/>
              <a:t>figures[count] = new Line;	break;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case 1: //</a:t>
            </a:r>
            <a:r>
              <a:rPr lang="zh-CN" altLang="en-US" sz="2200" smtClean="0"/>
              <a:t>矩形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</a:t>
            </a:r>
            <a:r>
              <a:rPr lang="en-US" altLang="zh-CN" sz="2200" smtClean="0"/>
              <a:t>figures[count] = new Rectangle; break;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case 2: //</a:t>
            </a:r>
            <a:r>
              <a:rPr lang="zh-CN" altLang="en-US" sz="2200" smtClean="0"/>
              <a:t>圆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</a:t>
            </a:r>
            <a:r>
              <a:rPr lang="en-US" altLang="zh-CN" sz="2200" smtClean="0"/>
              <a:t>figures[count] = new Circle; break;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 	}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figures[count]-&gt;input_data(); //</a:t>
            </a:r>
            <a:r>
              <a:rPr lang="zh-CN" altLang="en-US" sz="2200" smtClean="0">
                <a:solidFill>
                  <a:schemeClr val="folHlink"/>
                </a:solidFill>
              </a:rPr>
              <a:t>动态绑定到相应类的</a:t>
            </a:r>
            <a:r>
              <a:rPr lang="en-US" altLang="zh-CN" sz="2000" smtClean="0">
                <a:solidFill>
                  <a:schemeClr val="folHlink"/>
                </a:solidFill>
              </a:rPr>
              <a:t>input_data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9275"/>
            <a:ext cx="8229600" cy="558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图形的输出：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for (int i=0; i&lt;count; i++)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figures[i]-&gt;draw();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//</a:t>
            </a:r>
            <a:r>
              <a:rPr lang="zh-CN" altLang="en-US" smtClean="0"/>
              <a:t>通过动态绑定调用相应类的</a:t>
            </a:r>
            <a:r>
              <a:rPr lang="en-US" altLang="zh-CN" smtClean="0"/>
              <a:t>draw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例：用抽象类为栈的两个不同实现提供一个公共接口 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mtClean="0"/>
              <a:t>栈可以抽象表示成：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/>
              <a:t>class </a:t>
            </a:r>
            <a:r>
              <a:rPr lang="en-US" altLang="zh-CN" sz="2400" smtClean="0">
                <a:solidFill>
                  <a:schemeClr val="folHlink"/>
                </a:solidFill>
              </a:rPr>
              <a:t>Stack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/>
              <a:t>{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/>
              <a:t>		virtual bool push(int i)=0;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/>
              <a:t>		virtual bool pop(int&amp; i)=0;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/>
              <a:t>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mtClean="0"/>
              <a:t>栈的性质为：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mtClean="0"/>
              <a:t>Stack s;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mtClean="0"/>
              <a:t>s.push(a);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mtClean="0"/>
              <a:t>s.pop(x);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mtClean="0"/>
              <a:t>assert(x == a);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0350"/>
            <a:ext cx="8229600" cy="6408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</a:t>
            </a:r>
            <a:r>
              <a:rPr lang="en-US" altLang="zh-CN" sz="2400" smtClean="0">
                <a:solidFill>
                  <a:schemeClr val="folHlink"/>
                </a:solidFill>
              </a:rPr>
              <a:t>ArrayStack</a:t>
            </a:r>
            <a:r>
              <a:rPr lang="en-US" altLang="zh-CN" sz="2400" smtClean="0"/>
              <a:t>: public 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	int elements[100],top;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		ArrayStack() { top = -1;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bool push(int i) { ......}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bool pop(int&amp; i) { ......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</a:t>
            </a:r>
            <a:r>
              <a:rPr lang="en-US" altLang="zh-CN" sz="2400" smtClean="0">
                <a:solidFill>
                  <a:schemeClr val="folHlink"/>
                </a:solidFill>
              </a:rPr>
              <a:t>LinkedStack</a:t>
            </a:r>
            <a:r>
              <a:rPr lang="en-US" altLang="zh-CN" sz="2400" smtClean="0"/>
              <a:t>: public 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	struct Node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{	int content;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	Node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} *first;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LinkedStack() { first = NULL;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bool push(int i) { ......}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bool pop(int&amp; i) { ......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11175"/>
            <a:ext cx="8229600" cy="6157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void f(Stack *p)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p-&gt;push(...);  //</a:t>
            </a:r>
            <a:r>
              <a:rPr lang="zh-CN" altLang="en-US" sz="2400" smtClean="0"/>
              <a:t>将根据</a:t>
            </a:r>
            <a:r>
              <a:rPr lang="en-US" altLang="zh-CN" sz="2400" smtClean="0"/>
              <a:t>p</a:t>
            </a:r>
            <a:r>
              <a:rPr lang="zh-CN" altLang="en-US" sz="2400" smtClean="0"/>
              <a:t>所指向的对象类来确定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		       </a:t>
            </a:r>
            <a:r>
              <a:rPr lang="en-US" altLang="zh-CN" sz="2400" smtClean="0"/>
              <a:t>//push</a:t>
            </a:r>
            <a:r>
              <a:rPr lang="zh-CN" altLang="en-US" sz="2400" smtClean="0"/>
              <a:t>的归属。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</a:t>
            </a:r>
            <a:r>
              <a:rPr lang="en-US" altLang="zh-CN" sz="240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p-&gt;pop(...);  //</a:t>
            </a:r>
            <a:r>
              <a:rPr lang="zh-CN" altLang="en-US" sz="2400" smtClean="0"/>
              <a:t>将根据</a:t>
            </a:r>
            <a:r>
              <a:rPr lang="en-US" altLang="zh-CN" sz="2400" smtClean="0"/>
              <a:t>p</a:t>
            </a:r>
            <a:r>
              <a:rPr lang="zh-CN" altLang="en-US" sz="2400" smtClean="0"/>
              <a:t>所指向的对象类来确定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		      </a:t>
            </a:r>
            <a:r>
              <a:rPr lang="en-US" altLang="zh-CN" sz="2400" smtClean="0"/>
              <a:t>//pop</a:t>
            </a:r>
            <a:r>
              <a:rPr lang="zh-CN" altLang="en-US" sz="2400" smtClean="0"/>
              <a:t>的归属。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</a:t>
            </a:r>
            <a:r>
              <a:rPr lang="en-US" altLang="zh-CN" sz="240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ArrayStack st1;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LinkedStack st2;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f(&amp;st1); 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f(&amp;st2); 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518525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利用抽象类实现类的真正的抽象作用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544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//A.h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{	</a:t>
            </a:r>
            <a:r>
              <a:rPr lang="en-GB" altLang="zh-CN" sz="2000" smtClean="0">
                <a:solidFill>
                  <a:schemeClr val="folHlink"/>
                </a:solidFill>
              </a:rPr>
              <a:t>int i,j;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  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A();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A(int x,int 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void f(int 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//B.cpp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#include "A.h"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void func(A *p)  </a:t>
            </a:r>
            <a:r>
              <a:rPr lang="en-US" altLang="zh-CN" sz="2000" smtClean="0"/>
              <a:t>//</a:t>
            </a:r>
            <a:r>
              <a:rPr lang="zh-CN" altLang="en-US" sz="2000" smtClean="0"/>
              <a:t>绕过对象类的访问控制！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{	p-&gt;f(2);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</a:t>
            </a:r>
            <a:r>
              <a:rPr lang="en-US" altLang="zh-CN" sz="2000" smtClean="0"/>
              <a:t>p-&gt;i = 1; //</a:t>
            </a:r>
            <a:r>
              <a:rPr lang="en-US" altLang="zh-CN" sz="2000" smtClean="0">
                <a:solidFill>
                  <a:schemeClr val="folHlink"/>
                </a:solidFill>
              </a:rPr>
              <a:t>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p-&gt;j = 2; //</a:t>
            </a:r>
            <a:r>
              <a:rPr lang="en-US" altLang="zh-CN" sz="2000" smtClean="0">
                <a:solidFill>
                  <a:schemeClr val="folHlink"/>
                </a:solidFill>
              </a:rPr>
              <a:t>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*((int *)p) = 1; //</a:t>
            </a:r>
            <a:r>
              <a:rPr lang="en-US" altLang="zh-CN" sz="2000" smtClean="0">
                <a:solidFill>
                  <a:schemeClr val="folHlink"/>
                </a:solidFill>
              </a:rPr>
              <a:t>Ok</a:t>
            </a:r>
            <a:r>
              <a:rPr lang="zh-CN" altLang="en-US" sz="2000" smtClean="0"/>
              <a:t>，</a:t>
            </a:r>
            <a:r>
              <a:rPr lang="zh-CN" altLang="en-GB" sz="2000" smtClean="0"/>
              <a:t>访问</a:t>
            </a:r>
            <a:r>
              <a:rPr lang="en-US" altLang="zh-CN" sz="2000" smtClean="0"/>
              <a:t>p</a:t>
            </a:r>
            <a:r>
              <a:rPr lang="zh-CN" altLang="en-GB" sz="2000" smtClean="0"/>
              <a:t>所指向的对象的成员</a:t>
            </a:r>
            <a:r>
              <a:rPr lang="en-US" altLang="zh-CN" sz="2000" smtClean="0"/>
              <a:t>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*((int *)p+1) = 2; //</a:t>
            </a:r>
            <a:r>
              <a:rPr lang="en-US" altLang="zh-CN" sz="2000" smtClean="0">
                <a:solidFill>
                  <a:schemeClr val="folHlink"/>
                </a:solidFill>
              </a:rPr>
              <a:t>Ok</a:t>
            </a:r>
            <a:r>
              <a:rPr lang="zh-CN" altLang="en-US" sz="2000" smtClean="0"/>
              <a:t>，</a:t>
            </a:r>
            <a:r>
              <a:rPr lang="zh-CN" altLang="en-GB" sz="2000" smtClean="0"/>
              <a:t>访问</a:t>
            </a:r>
            <a:r>
              <a:rPr lang="en-US" altLang="zh-CN" sz="2000" smtClean="0"/>
              <a:t>p</a:t>
            </a:r>
            <a:r>
              <a:rPr lang="zh-CN" altLang="en-GB" sz="2000" smtClean="0"/>
              <a:t>所指向的对象的成员</a:t>
            </a:r>
            <a:r>
              <a:rPr lang="en-US" altLang="zh-CN" sz="2000" smtClean="0"/>
              <a:t>j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}</a:t>
            </a:r>
            <a:endParaRPr lang="en-US" altLang="zh-CN" sz="2000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597775" y="4437063"/>
            <a:ext cx="790575" cy="715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7597775" y="479742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113588" y="43656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i: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097713" y="4724400"/>
            <a:ext cx="42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j: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51275" y="1341438"/>
            <a:ext cx="2060575" cy="16319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//A.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cpp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#include "A.h"</a:t>
            </a:r>
          </a:p>
          <a:p>
            <a:pPr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......</a:t>
            </a:r>
          </a:p>
          <a:p>
            <a:pPr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a;</a:t>
            </a:r>
          </a:p>
          <a:p>
            <a:pPr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func(&amp;a);</a:t>
            </a:r>
          </a:p>
        </p:txBody>
      </p:sp>
      <p:sp>
        <p:nvSpPr>
          <p:cNvPr id="58377" name="Text Box 6"/>
          <p:cNvSpPr txBox="1">
            <a:spLocks noChangeArrowheads="1"/>
          </p:cNvSpPr>
          <p:nvPr/>
        </p:nvSpPr>
        <p:spPr bwMode="auto">
          <a:xfrm>
            <a:off x="7092950" y="3644900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p:</a:t>
            </a:r>
          </a:p>
        </p:txBody>
      </p:sp>
      <p:sp>
        <p:nvSpPr>
          <p:cNvPr id="58378" name="Rectangle 4"/>
          <p:cNvSpPr>
            <a:spLocks noChangeArrowheads="1"/>
          </p:cNvSpPr>
          <p:nvPr/>
        </p:nvSpPr>
        <p:spPr bwMode="auto">
          <a:xfrm>
            <a:off x="7596188" y="3789363"/>
            <a:ext cx="792162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cxnSp>
        <p:nvCxnSpPr>
          <p:cNvPr id="58379" name="直接箭头连接符 2"/>
          <p:cNvCxnSpPr>
            <a:cxnSpLocks noChangeShapeType="1"/>
            <a:endCxn id="58372" idx="0"/>
          </p:cNvCxnSpPr>
          <p:nvPr/>
        </p:nvCxnSpPr>
        <p:spPr bwMode="auto">
          <a:xfrm>
            <a:off x="7993063" y="3933825"/>
            <a:ext cx="0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404813"/>
            <a:ext cx="8351837" cy="6453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用抽象类</a:t>
            </a:r>
            <a:r>
              <a:rPr lang="en-US" altLang="zh-CN" sz="2800" smtClean="0"/>
              <a:t>I_A</a:t>
            </a:r>
            <a:r>
              <a:rPr lang="zh-CN" altLang="en-US" sz="2800" smtClean="0"/>
              <a:t>给类</a:t>
            </a:r>
            <a:r>
              <a:rPr lang="en-US" altLang="zh-CN" sz="2800" smtClean="0"/>
              <a:t>A</a:t>
            </a:r>
            <a:r>
              <a:rPr lang="zh-CN" altLang="en-US" sz="2800" smtClean="0"/>
              <a:t>提供一个抽象接口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smtClean="0"/>
              <a:t>//I_A.h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smtClean="0"/>
              <a:t>class </a:t>
            </a:r>
            <a:r>
              <a:rPr lang="en-GB" altLang="zh-CN" sz="2400" smtClean="0">
                <a:solidFill>
                  <a:schemeClr val="folHlink"/>
                </a:solidFill>
              </a:rPr>
              <a:t>I_A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smtClean="0"/>
              <a:t>{ 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smtClean="0"/>
              <a:t>   	virtual void f(int)=0;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GB" altLang="zh-CN" sz="2400" smtClean="0"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//B.cpp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"I_A.h"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func(I_A *p)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	p-&gt;f(2);  //Ok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......  //</a:t>
            </a:r>
            <a:r>
              <a:rPr lang="zh-CN" altLang="en-GB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这里不知道</a:t>
            </a:r>
            <a:r>
              <a:rPr lang="en-GB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zh-CN" altLang="en-GB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所指向的对象有哪些数据成员，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GB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en-GB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GB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因此，无法访问它的数据成员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5799138" y="847725"/>
            <a:ext cx="3236912" cy="4525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//A.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cpp</a:t>
            </a:r>
            <a:endParaRPr lang="en-GB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#include "I_A.h"</a:t>
            </a:r>
          </a:p>
          <a:p>
            <a:pPr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class A: public I_A</a:t>
            </a:r>
          </a:p>
          <a:p>
            <a:pPr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	int i,j;</a:t>
            </a:r>
          </a:p>
          <a:p>
            <a:pPr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public:</a:t>
            </a:r>
          </a:p>
          <a:p>
            <a:pPr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A();</a:t>
            </a:r>
          </a:p>
          <a:p>
            <a:pPr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fr-FR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A(int x,int y);</a:t>
            </a:r>
          </a:p>
          <a:p>
            <a:pPr>
              <a:defRPr/>
            </a:pPr>
            <a:r>
              <a:rPr lang="fr-FR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void f(int x);</a:t>
            </a:r>
            <a:endParaRPr lang="en-GB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......</a:t>
            </a:r>
          </a:p>
          <a:p>
            <a:pPr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 a;</a:t>
            </a:r>
          </a:p>
          <a:p>
            <a:pPr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func(&amp;a);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代码复用的另一种方式－－聚集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18488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mtClean="0"/>
              <a:t>具有继承关系的两个类之间往往是</a:t>
            </a:r>
            <a:r>
              <a:rPr lang="zh-CN" altLang="en-GB" smtClean="0">
                <a:solidFill>
                  <a:schemeClr val="folHlink"/>
                </a:solidFill>
              </a:rPr>
              <a:t>一般与特殊</a:t>
            </a:r>
            <a:r>
              <a:rPr lang="zh-CN" altLang="en-GB" smtClean="0"/>
              <a:t>的关系（</a:t>
            </a:r>
            <a:r>
              <a:rPr lang="en-GB" altLang="zh-CN" smtClean="0"/>
              <a:t>is-a-kind-of</a:t>
            </a:r>
            <a:r>
              <a:rPr lang="zh-CN" altLang="en-GB" smtClean="0"/>
              <a:t>）。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继承不是代码复用的唯一方式，有些代码复用不宜用继承来实现。如：飞机－发动机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类之间还存在一种</a:t>
            </a:r>
            <a:r>
              <a:rPr lang="zh-CN" altLang="en-US" smtClean="0">
                <a:solidFill>
                  <a:schemeClr val="folHlink"/>
                </a:solidFill>
              </a:rPr>
              <a:t>聚集</a:t>
            </a:r>
            <a:r>
              <a:rPr lang="zh-CN" altLang="en-US" smtClean="0"/>
              <a:t>关系</a:t>
            </a:r>
            <a:r>
              <a:rPr lang="en-US" altLang="zh-CN" smtClean="0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mtClean="0"/>
              <a:t>一个类作为另一个类的成员对象类。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mtClean="0"/>
              <a:t>具有聚集关系的两个类之间属于</a:t>
            </a:r>
            <a:r>
              <a:rPr lang="zh-CN" altLang="en-GB" smtClean="0">
                <a:solidFill>
                  <a:schemeClr val="folHlink"/>
                </a:solidFill>
              </a:rPr>
              <a:t>部分与整体</a:t>
            </a:r>
            <a:r>
              <a:rPr lang="zh-CN" altLang="en-GB" smtClean="0"/>
              <a:t>的关系（</a:t>
            </a:r>
            <a:r>
              <a:rPr lang="en-GB" altLang="zh-CN" smtClean="0"/>
              <a:t>is-a-part-of</a:t>
            </a:r>
            <a:r>
              <a:rPr lang="zh-CN" altLang="en-GB" smtClean="0"/>
              <a:t>）</a:t>
            </a:r>
            <a:endParaRPr lang="en-GB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A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 public: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void f();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......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B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    </a:t>
            </a:r>
            <a:r>
              <a:rPr lang="en-US" altLang="zh-CN" sz="2400" smtClean="0">
                <a:solidFill>
                  <a:srgbClr val="FFC000"/>
                </a:solidFill>
              </a:rPr>
              <a:t>A</a:t>
            </a:r>
            <a:r>
              <a:rPr lang="en-US" altLang="zh-CN" sz="2400" smtClean="0"/>
              <a:t> a;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public: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void g()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{ ......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a.f(); //</a:t>
            </a:r>
            <a:r>
              <a:rPr lang="zh-CN" altLang="en-US" sz="2400" smtClean="0"/>
              <a:t>通过对象</a:t>
            </a:r>
            <a:r>
              <a:rPr lang="en-US" altLang="zh-CN" sz="2400" smtClean="0"/>
              <a:t>a</a:t>
            </a:r>
            <a:r>
              <a:rPr lang="zh-CN" altLang="en-US" sz="2400" smtClean="0"/>
              <a:t>来使用</a:t>
            </a:r>
            <a:r>
              <a:rPr lang="en-US" altLang="zh-CN" sz="2400" smtClean="0"/>
              <a:t>A</a:t>
            </a:r>
            <a:r>
              <a:rPr lang="zh-CN" altLang="en-US" sz="2400" smtClean="0"/>
              <a:t>类的功能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......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marL="457200" indent="-457200" eaLnBrk="1" hangingPunct="1">
              <a:lnSpc>
                <a:spcPct val="80000"/>
              </a:lnSpc>
              <a:defRPr/>
            </a:pPr>
            <a:r>
              <a:rPr lang="en-US" altLang="zh-CN" sz="2400" smtClean="0"/>
              <a:t>A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</a:t>
            </a:r>
            <a:r>
              <a:rPr lang="zh-CN" altLang="en-US" sz="2400" smtClean="0"/>
              <a:t>之间存在聚集关系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686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3600" smtClean="0"/>
              <a:t>例：</a:t>
            </a:r>
            <a:r>
              <a:rPr lang="zh-CN" altLang="en-US" sz="3600" smtClean="0"/>
              <a:t>利用一个线性表类实现一个队列类。</a:t>
            </a:r>
            <a:endParaRPr lang="zh-CN" altLang="en-US" sz="4000" smtClean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114425"/>
            <a:ext cx="8001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线性表</a:t>
            </a:r>
            <a:r>
              <a:rPr lang="zh-CN" altLang="en-US" smtClean="0"/>
              <a:t>由若干元素构成，元素之间有</a:t>
            </a:r>
            <a:r>
              <a:rPr lang="zh-CN" altLang="en-US" smtClean="0">
                <a:solidFill>
                  <a:schemeClr val="folHlink"/>
                </a:solidFill>
              </a:rPr>
              <a:t>线性</a:t>
            </a:r>
            <a:r>
              <a:rPr lang="zh-CN" altLang="en-US" smtClean="0"/>
              <a:t>的次序关系。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class LinearList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{	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	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		bool insert( int x, int pos );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		bool remove( int &amp;x,  int pos );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>
                <a:ea typeface="隶书" pitchFamily="49" charset="-122"/>
              </a:rPr>
              <a:t>		int element( int pos ) const;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smtClean="0">
                <a:ea typeface="隶书" pitchFamily="49" charset="-122"/>
              </a:rPr>
              <a:t>		</a:t>
            </a:r>
            <a:r>
              <a:rPr lang="en-GB" altLang="zh-CN" smtClean="0">
                <a:ea typeface="隶书" pitchFamily="49" charset="-122"/>
              </a:rPr>
              <a:t>int search( int x ) const; </a:t>
            </a:r>
            <a:endParaRPr lang="en-US" altLang="zh-CN" smtClean="0">
              <a:ea typeface="隶书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smtClean="0">
                <a:ea typeface="隶书" pitchFamily="49" charset="-122"/>
              </a:rPr>
              <a:t>		</a:t>
            </a:r>
            <a:r>
              <a:rPr lang="en-GB" altLang="zh-CN" smtClean="0">
                <a:ea typeface="隶书" pitchFamily="49" charset="-122"/>
              </a:rPr>
              <a:t>int length( ) const;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};</a:t>
            </a:r>
          </a:p>
        </p:txBody>
      </p:sp>
      <p:sp>
        <p:nvSpPr>
          <p:cNvPr id="629764" name="AutoShape 4"/>
          <p:cNvSpPr>
            <a:spLocks noChangeArrowheads="1"/>
          </p:cNvSpPr>
          <p:nvPr/>
        </p:nvSpPr>
        <p:spPr bwMode="auto">
          <a:xfrm>
            <a:off x="4500563" y="1989138"/>
            <a:ext cx="4319587" cy="3527425"/>
          </a:xfrm>
          <a:prstGeom prst="wedgeRectCallout">
            <a:avLst>
              <a:gd name="adj1" fmla="val 25597"/>
              <a:gd name="adj2" fmla="val -59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zh-CN" altLang="en-US" sz="2800"/>
              <a:t>除了两个元素外，每个元素都有且仅有一个直接前驱元素和一个直接后继元素；在除外的两个元素中，一个只有一个直接前驱元素，另一个只有一个直接后继元素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4" grpId="0" animBg="1"/>
      <p:bldP spid="62976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GB" smtClean="0"/>
              <a:t>支持软件的增量开发。</a:t>
            </a:r>
            <a:r>
              <a:rPr lang="zh-CN" altLang="en-US" smtClean="0"/>
              <a:t> </a:t>
            </a:r>
          </a:p>
        </p:txBody>
      </p:sp>
      <p:grpSp>
        <p:nvGrpSpPr>
          <p:cNvPr id="8196" name="Group 9"/>
          <p:cNvGrpSpPr>
            <a:grpSpLocks/>
          </p:cNvGrpSpPr>
          <p:nvPr/>
        </p:nvGrpSpPr>
        <p:grpSpPr bwMode="auto">
          <a:xfrm>
            <a:off x="3592513" y="2963863"/>
            <a:ext cx="1771650" cy="3057525"/>
            <a:chOff x="1174" y="2758"/>
            <a:chExt cx="288" cy="874"/>
          </a:xfrm>
        </p:grpSpPr>
        <p:sp>
          <p:nvSpPr>
            <p:cNvPr id="8200" name="Oval 4"/>
            <p:cNvSpPr>
              <a:spLocks noChangeArrowheads="1"/>
            </p:cNvSpPr>
            <p:nvPr/>
          </p:nvSpPr>
          <p:spPr bwMode="auto">
            <a:xfrm>
              <a:off x="1174" y="2758"/>
              <a:ext cx="288" cy="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Oval 5"/>
            <p:cNvSpPr>
              <a:spLocks noChangeArrowheads="1"/>
            </p:cNvSpPr>
            <p:nvPr/>
          </p:nvSpPr>
          <p:spPr bwMode="auto">
            <a:xfrm>
              <a:off x="1174" y="3133"/>
              <a:ext cx="288" cy="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Oval 6"/>
            <p:cNvSpPr>
              <a:spLocks noChangeArrowheads="1"/>
            </p:cNvSpPr>
            <p:nvPr/>
          </p:nvSpPr>
          <p:spPr bwMode="auto">
            <a:xfrm>
              <a:off x="1174" y="3507"/>
              <a:ext cx="288" cy="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7"/>
            <p:cNvSpPr>
              <a:spLocks noChangeShapeType="1"/>
            </p:cNvSpPr>
            <p:nvPr/>
          </p:nvSpPr>
          <p:spPr bwMode="auto">
            <a:xfrm>
              <a:off x="1318" y="2883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8"/>
            <p:cNvSpPr>
              <a:spLocks noChangeShapeType="1"/>
            </p:cNvSpPr>
            <p:nvPr/>
          </p:nvSpPr>
          <p:spPr bwMode="auto">
            <a:xfrm>
              <a:off x="1318" y="3258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7" name="Text Box 10"/>
          <p:cNvSpPr txBox="1">
            <a:spLocks noChangeArrowheads="1"/>
          </p:cNvSpPr>
          <p:nvPr/>
        </p:nvSpPr>
        <p:spPr bwMode="auto">
          <a:xfrm>
            <a:off x="4230688" y="2997200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A1</a:t>
            </a:r>
          </a:p>
        </p:txBody>
      </p:sp>
      <p:sp>
        <p:nvSpPr>
          <p:cNvPr id="8198" name="Text Box 11"/>
          <p:cNvSpPr txBox="1">
            <a:spLocks noChangeArrowheads="1"/>
          </p:cNvSpPr>
          <p:nvPr/>
        </p:nvSpPr>
        <p:spPr bwMode="auto">
          <a:xfrm>
            <a:off x="4230688" y="4308475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A2</a:t>
            </a:r>
          </a:p>
        </p:txBody>
      </p:sp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4230688" y="5603875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549275"/>
            <a:ext cx="7975600" cy="5975350"/>
          </a:xfrm>
        </p:spPr>
        <p:txBody>
          <a:bodyPr lIns="92075" tIns="46038" rIns="92075" bIns="46038"/>
          <a:lstStyle/>
          <a:p>
            <a:pPr defTabSz="1069975"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  <a:cs typeface="Courier New" pitchFamily="49" charset="0"/>
              </a:rPr>
              <a:t>队列</a:t>
            </a:r>
            <a:r>
              <a:rPr lang="zh-CN" altLang="en-US" smtClean="0">
                <a:cs typeface="Courier New" pitchFamily="49" charset="0"/>
              </a:rPr>
              <a:t>（</a:t>
            </a:r>
            <a:r>
              <a:rPr lang="en-US" altLang="zh-CN" smtClean="0">
                <a:cs typeface="Courier New" pitchFamily="49" charset="0"/>
              </a:rPr>
              <a:t>Queue</a:t>
            </a:r>
            <a:r>
              <a:rPr lang="zh-CN" altLang="en-US" smtClean="0">
                <a:cs typeface="Courier New" pitchFamily="49" charset="0"/>
              </a:rPr>
              <a:t>）是一种特殊的线性表，插入操作在一端，删除操作在另一端。又称</a:t>
            </a:r>
            <a:r>
              <a:rPr lang="zh-CN" altLang="en-US" smtClean="0">
                <a:solidFill>
                  <a:schemeClr val="folHlink"/>
                </a:solidFill>
                <a:cs typeface="Courier New" pitchFamily="49" charset="0"/>
              </a:rPr>
              <a:t>先进先出</a:t>
            </a:r>
            <a:r>
              <a:rPr lang="zh-CN" altLang="en-US" smtClean="0">
                <a:cs typeface="Courier New" pitchFamily="49" charset="0"/>
              </a:rPr>
              <a:t>表（</a:t>
            </a:r>
            <a:r>
              <a:rPr lang="en-US" altLang="zh-CN" smtClean="0">
                <a:cs typeface="Courier New" pitchFamily="49" charset="0"/>
              </a:rPr>
              <a:t>First In First Out</a:t>
            </a:r>
            <a:r>
              <a:rPr lang="zh-CN" altLang="en-US" smtClean="0">
                <a:cs typeface="Courier New" pitchFamily="49" charset="0"/>
              </a:rPr>
              <a:t>，</a:t>
            </a:r>
            <a:r>
              <a:rPr lang="en-US" altLang="zh-CN" smtClean="0">
                <a:cs typeface="Courier New" pitchFamily="49" charset="0"/>
              </a:rPr>
              <a:t>FIFO</a:t>
            </a:r>
            <a:r>
              <a:rPr lang="zh-CN" altLang="en-US" smtClean="0">
                <a:cs typeface="Courier New" pitchFamily="49" charset="0"/>
              </a:rPr>
              <a:t>）</a:t>
            </a:r>
          </a:p>
          <a:p>
            <a:pPr defTabSz="1069975" eaLnBrk="1" hangingPunct="1">
              <a:lnSpc>
                <a:spcPct val="80000"/>
              </a:lnSpc>
              <a:defRPr/>
            </a:pPr>
            <a:r>
              <a:rPr lang="en-US" altLang="zh-CN" smtClean="0">
                <a:cs typeface="Courier New" pitchFamily="49" charset="0"/>
              </a:rPr>
              <a:t>Queue</a:t>
            </a:r>
            <a:r>
              <a:rPr lang="zh-CN" altLang="en-US" smtClean="0">
                <a:cs typeface="Courier New" pitchFamily="49" charset="0"/>
              </a:rPr>
              <a:t>的实现</a:t>
            </a:r>
            <a:r>
              <a:rPr lang="en-US" altLang="zh-CN" smtClean="0">
                <a:cs typeface="Courier New" pitchFamily="49" charset="0"/>
              </a:rPr>
              <a:t>1</a:t>
            </a:r>
            <a:r>
              <a:rPr lang="zh-CN" altLang="en-US" smtClean="0">
                <a:cs typeface="Courier New" pitchFamily="49" charset="0"/>
              </a:rPr>
              <a:t>（继承）：</a:t>
            </a:r>
          </a:p>
          <a:p>
            <a:pPr lvl="1" defTabSz="1069975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mtClean="0">
                <a:cs typeface="Courier New" pitchFamily="49" charset="0"/>
              </a:rPr>
              <a:t>class Queue: private </a:t>
            </a:r>
            <a:r>
              <a:rPr lang="en-US" altLang="zh-CN" smtClean="0">
                <a:solidFill>
                  <a:srgbClr val="FFC000"/>
                </a:solidFill>
                <a:cs typeface="Courier New" pitchFamily="49" charset="0"/>
              </a:rPr>
              <a:t>LinearList</a:t>
            </a:r>
            <a:r>
              <a:rPr lang="en-US" altLang="zh-CN" sz="2400" smtClean="0">
                <a:solidFill>
                  <a:srgbClr val="FFC000"/>
                </a:solidFill>
                <a:cs typeface="Courier New" pitchFamily="49" charset="0"/>
              </a:rPr>
              <a:t> 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{	public: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bool en_queue(int x)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{  return insert(x,length());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}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bool de_queue(int &amp;x)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{  return remove(x,1);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}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};</a:t>
            </a:r>
          </a:p>
          <a:p>
            <a:pPr defTabSz="1069975" eaLnBrk="1" hangingPunct="1">
              <a:lnSpc>
                <a:spcPct val="80000"/>
              </a:lnSpc>
              <a:defRPr/>
            </a:pPr>
            <a:r>
              <a:rPr lang="zh-CN" altLang="en-US" sz="2800" smtClean="0">
                <a:solidFill>
                  <a:schemeClr val="folHlink"/>
                </a:solidFill>
                <a:cs typeface="Courier New" pitchFamily="49" charset="0"/>
              </a:rPr>
              <a:t>这里为什么用</a:t>
            </a:r>
            <a:r>
              <a:rPr lang="en-US" altLang="zh-CN" sz="2800" smtClean="0">
                <a:solidFill>
                  <a:schemeClr val="folHlink"/>
                </a:solidFill>
                <a:cs typeface="Courier New" pitchFamily="49" charset="0"/>
              </a:rPr>
              <a:t>private</a:t>
            </a:r>
            <a:r>
              <a:rPr lang="zh-CN" altLang="en-US" sz="2800" smtClean="0">
                <a:solidFill>
                  <a:schemeClr val="folHlink"/>
                </a:solidFill>
                <a:cs typeface="Courier New" pitchFamily="49" charset="0"/>
              </a:rPr>
              <a:t>继承？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507413" cy="5654675"/>
          </a:xfrm>
        </p:spPr>
        <p:txBody>
          <a:bodyPr/>
          <a:lstStyle/>
          <a:p>
            <a:pPr defTabSz="342900" eaLnBrk="1" hangingPunct="1">
              <a:lnSpc>
                <a:spcPct val="90000"/>
              </a:lnSpc>
              <a:defRPr/>
            </a:pPr>
            <a:r>
              <a:rPr lang="en-US" altLang="zh-CN" sz="3600" smtClean="0">
                <a:cs typeface="Courier New" pitchFamily="49" charset="0"/>
              </a:rPr>
              <a:t>Queue</a:t>
            </a:r>
            <a:r>
              <a:rPr lang="zh-CN" altLang="en-US" sz="3600" smtClean="0">
                <a:cs typeface="Courier New" pitchFamily="49" charset="0"/>
              </a:rPr>
              <a:t>的实现</a:t>
            </a:r>
            <a:r>
              <a:rPr lang="en-US" altLang="zh-CN" sz="3600" smtClean="0">
                <a:cs typeface="Courier New" pitchFamily="49" charset="0"/>
              </a:rPr>
              <a:t>2</a:t>
            </a:r>
            <a:r>
              <a:rPr lang="zh-CN" altLang="en-US" sz="3600" smtClean="0">
                <a:cs typeface="Courier New" pitchFamily="49" charset="0"/>
              </a:rPr>
              <a:t>（聚集）：</a:t>
            </a:r>
          </a:p>
          <a:p>
            <a:pPr lvl="1" defTabSz="34290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CN" smtClean="0"/>
              <a:t>class Queue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{		</a:t>
            </a:r>
            <a:r>
              <a:rPr lang="en-US" altLang="zh-CN" smtClean="0">
                <a:solidFill>
                  <a:srgbClr val="FFC000"/>
                </a:solidFill>
              </a:rPr>
              <a:t>LinearList</a:t>
            </a:r>
            <a:r>
              <a:rPr lang="en-US" altLang="zh-CN" smtClean="0"/>
              <a:t> list;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public: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</a:t>
            </a:r>
            <a:r>
              <a:rPr lang="fr-FR" altLang="zh-CN" smtClean="0"/>
              <a:t>bool en_queue(int i) 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smtClean="0"/>
              <a:t>		</a:t>
            </a:r>
            <a:r>
              <a:rPr lang="en-US" altLang="zh-CN" smtClean="0"/>
              <a:t>{	return list.insert(i,list.length());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</a:t>
            </a:r>
            <a:r>
              <a:rPr lang="fr-FR" altLang="zh-CN" smtClean="0"/>
              <a:t>}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smtClean="0"/>
              <a:t>		bool de_queue(int &amp;i) 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smtClean="0"/>
              <a:t>		</a:t>
            </a:r>
            <a:r>
              <a:rPr lang="en-US" altLang="zh-CN" smtClean="0"/>
              <a:t>{ return list.remove(i,1);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}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686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继承与聚集两种代码复用方式的比较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mtClean="0"/>
              <a:t>继承与封装存在矛盾，聚集则否。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mtClean="0"/>
              <a:t>在继承方式的代码复用中，一个类通过</a:t>
            </a:r>
            <a:r>
              <a:rPr lang="en-US" altLang="zh-CN" smtClean="0"/>
              <a:t>protected</a:t>
            </a:r>
            <a:r>
              <a:rPr lang="zh-CN" altLang="en-US" smtClean="0"/>
              <a:t>访问控制，向外界提供两种接口：</a:t>
            </a:r>
          </a:p>
          <a:p>
            <a:pPr lvl="2" eaLnBrk="1" hangingPunct="1">
              <a:defRPr/>
            </a:pPr>
            <a:r>
              <a:rPr lang="en-US" altLang="zh-CN" smtClean="0"/>
              <a:t>public</a:t>
            </a:r>
            <a:r>
              <a:rPr lang="zh-CN" altLang="en-US" smtClean="0"/>
              <a:t>：对象用户</a:t>
            </a:r>
          </a:p>
          <a:p>
            <a:pPr lvl="2" eaLnBrk="1" hangingPunct="1">
              <a:defRPr/>
            </a:pPr>
            <a:r>
              <a:rPr lang="en-US" altLang="zh-CN" smtClean="0"/>
              <a:t>public+protected</a:t>
            </a:r>
            <a:r>
              <a:rPr lang="zh-CN" altLang="en-US" smtClean="0"/>
              <a:t>：派生类用户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mtClean="0"/>
              <a:t>在聚集方式的代码复用中，一个类对外只需一个接口：</a:t>
            </a:r>
            <a:r>
              <a:rPr lang="en-US" altLang="zh-CN" smtClean="0"/>
              <a:t>public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88913"/>
            <a:ext cx="8229600" cy="1223962"/>
          </a:xfrm>
        </p:spPr>
        <p:txBody>
          <a:bodyPr/>
          <a:lstStyle/>
          <a:p>
            <a:pPr>
              <a:defRPr/>
            </a:pPr>
            <a:r>
              <a:rPr lang="zh-CN" altLang="zh-CN" smtClean="0"/>
              <a:t>继承的代码复用功能常常可以用聚集来实现。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750" y="1341438"/>
            <a:ext cx="2797175" cy="24352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class A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{		......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public: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void f();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void g();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};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163" y="2652713"/>
            <a:ext cx="3683000" cy="40163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//</a:t>
            </a:r>
            <a:r>
              <a:rPr lang="zh-CN" altLang="en-US" sz="2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聚集</a:t>
            </a:r>
            <a:endParaRPr lang="en-GB" altLang="zh-CN" sz="24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class B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{</a:t>
            </a: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Times New Roman"/>
              </a:rPr>
              <a:t>		</a:t>
            </a: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......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  A a;  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  public: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Times New Roman"/>
              </a:rPr>
              <a:t>		 </a:t>
            </a: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void f() { a.f(); }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Times New Roman"/>
              </a:rPr>
              <a:t>		 </a:t>
            </a: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void g() { a.g(); }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Times New Roman"/>
              </a:rPr>
              <a:t>		 </a:t>
            </a: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void h();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......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};</a:t>
            </a: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619250" y="3838575"/>
            <a:ext cx="3157538" cy="28305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//</a:t>
            </a:r>
            <a:r>
              <a:rPr lang="zh-CN" altLang="en-US" sz="2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继承</a:t>
            </a:r>
            <a:endParaRPr lang="en-GB" altLang="zh-CN" sz="24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class B: public A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{		......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  public: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 void h();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......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};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6868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继承更容易实现子类型</a:t>
            </a:r>
            <a:r>
              <a:rPr lang="zh-CN" altLang="en-US" smtClean="0"/>
              <a:t>：</a:t>
            </a:r>
          </a:p>
          <a:p>
            <a:pPr lvl="1" eaLnBrk="1" hangingPunct="1">
              <a:defRPr/>
            </a:pPr>
            <a:r>
              <a:rPr lang="zh-CN" altLang="en-GB" smtClean="0"/>
              <a:t>在</a:t>
            </a:r>
            <a:r>
              <a:rPr lang="en-GB" altLang="zh-CN" smtClean="0"/>
              <a:t>C++</a:t>
            </a:r>
            <a:r>
              <a:rPr lang="zh-CN" altLang="en-GB" smtClean="0"/>
              <a:t>中，</a:t>
            </a:r>
            <a:r>
              <a:rPr lang="en-GB" altLang="zh-CN" smtClean="0"/>
              <a:t>public</a:t>
            </a:r>
            <a:r>
              <a:rPr lang="zh-CN" altLang="en-GB" smtClean="0"/>
              <a:t>继承的派生类往往可以看成是基类的子类型</a:t>
            </a:r>
            <a:r>
              <a:rPr lang="zh-CN" altLang="en-US" smtClean="0"/>
              <a:t>。</a:t>
            </a:r>
          </a:p>
          <a:p>
            <a:pPr lvl="1" eaLnBrk="1" hangingPunct="1">
              <a:defRPr/>
            </a:pPr>
            <a:r>
              <a:rPr lang="zh-CN" altLang="en-GB" smtClean="0"/>
              <a:t>在需要基类对象的地方可以用派生类对象去替代</a:t>
            </a:r>
            <a:r>
              <a:rPr lang="zh-CN" altLang="en-US" smtClean="0"/>
              <a:t>。</a:t>
            </a:r>
          </a:p>
          <a:p>
            <a:pPr lvl="1" eaLnBrk="1" hangingPunct="1">
              <a:defRPr/>
            </a:pPr>
            <a:r>
              <a:rPr lang="zh-CN" altLang="en-GB" smtClean="0"/>
              <a:t>发给基类对象的消息也能发给派生类对象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具有聚集关系的两个类不具有子类型关系。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多继承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GB" sz="2800" smtClean="0"/>
              <a:t>对于下面的两个类</a:t>
            </a:r>
            <a:r>
              <a:rPr lang="en-GB" altLang="zh-CN" sz="2800" smtClean="0"/>
              <a:t>A</a:t>
            </a:r>
            <a:r>
              <a:rPr lang="zh-CN" altLang="en-GB" sz="2800" smtClean="0"/>
              <a:t>和</a:t>
            </a:r>
            <a:r>
              <a:rPr lang="en-GB" altLang="zh-CN" sz="2800" smtClean="0"/>
              <a:t>B</a:t>
            </a:r>
            <a:r>
              <a:rPr lang="zh-CN" altLang="en-GB" sz="2800" smtClean="0"/>
              <a:t>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class A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{		int m;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void fa();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class B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{		int n;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void fb();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eaLnBrk="1" hangingPunct="1">
              <a:defRPr/>
            </a:pPr>
            <a:r>
              <a:rPr lang="zh-CN" altLang="en-US" sz="2800" smtClean="0"/>
              <a:t>如何定义一个类</a:t>
            </a:r>
            <a:r>
              <a:rPr lang="en-US" altLang="zh-CN" sz="2800" smtClean="0"/>
              <a:t>C</a:t>
            </a:r>
            <a:r>
              <a:rPr lang="zh-CN" altLang="en-US" sz="2800" smtClean="0"/>
              <a:t>，它包含</a:t>
            </a:r>
            <a:r>
              <a:rPr lang="en-US" altLang="zh-CN" sz="2800" smtClean="0"/>
              <a:t>A</a:t>
            </a:r>
            <a:r>
              <a:rPr lang="zh-CN" altLang="en-US" sz="2800" smtClean="0"/>
              <a:t>和</a:t>
            </a:r>
            <a:r>
              <a:rPr lang="en-US" altLang="zh-CN" sz="2800" smtClean="0"/>
              <a:t>B</a:t>
            </a:r>
            <a:r>
              <a:rPr lang="zh-CN" altLang="en-US" sz="2800" smtClean="0"/>
              <a:t>的所有成员，另外还拥有新的数据成员</a:t>
            </a:r>
            <a:r>
              <a:rPr lang="en-US" altLang="zh-CN" sz="2800" smtClean="0"/>
              <a:t>r</a:t>
            </a:r>
            <a:r>
              <a:rPr lang="zh-CN" altLang="en-US" sz="2800" smtClean="0"/>
              <a:t>和成员函数</a:t>
            </a:r>
            <a:r>
              <a:rPr lang="en-US" altLang="zh-CN" sz="2800" smtClean="0"/>
              <a:t>fc</a:t>
            </a:r>
            <a:r>
              <a:rPr lang="zh-CN" altLang="en-US" sz="2800" smtClean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5888"/>
            <a:ext cx="8147050" cy="674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/>
              <a:t>用单继承实现：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class C: public A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{		int n,r;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void fb();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void fc();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GB" sz="2400" smtClean="0"/>
              <a:t>或者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class C: public B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{		int m,r;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void fa();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void fc();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/>
              <a:t>不足之处：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GB" sz="2400" smtClean="0"/>
              <a:t> 概念混乱：导致</a:t>
            </a:r>
            <a:r>
              <a:rPr lang="en-GB" altLang="zh-CN" sz="2400" smtClean="0"/>
              <a:t>A</a:t>
            </a:r>
            <a:r>
              <a:rPr lang="zh-CN" altLang="en-GB" sz="2400" smtClean="0"/>
              <a:t>和</a:t>
            </a:r>
            <a:r>
              <a:rPr lang="en-GB" altLang="zh-CN" sz="2400" smtClean="0"/>
              <a:t>B</a:t>
            </a:r>
            <a:r>
              <a:rPr lang="zh-CN" altLang="en-GB" sz="2400" smtClean="0"/>
              <a:t>之间增加了层次关系。</a:t>
            </a:r>
            <a:r>
              <a:rPr lang="zh-CN" altLang="en-US" sz="24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GB" sz="2400" smtClean="0"/>
              <a:t> 易造成不一致：</a:t>
            </a:r>
            <a:r>
              <a:rPr lang="en-GB" altLang="zh-CN" sz="2400" smtClean="0"/>
              <a:t>A</a:t>
            </a:r>
            <a:r>
              <a:rPr lang="zh-CN" altLang="en-GB" sz="2400" smtClean="0"/>
              <a:t>（或</a:t>
            </a:r>
            <a:r>
              <a:rPr lang="en-GB" altLang="zh-CN" sz="2400" smtClean="0"/>
              <a:t>B</a:t>
            </a:r>
            <a:r>
              <a:rPr lang="zh-CN" altLang="en-GB" sz="2400" smtClean="0"/>
              <a:t>）中的</a:t>
            </a:r>
            <a:r>
              <a:rPr lang="en-GB" altLang="zh-CN" sz="2400" smtClean="0"/>
              <a:t>m</a:t>
            </a:r>
            <a:r>
              <a:rPr lang="zh-CN" altLang="en-GB" sz="2400" smtClean="0"/>
              <a:t>、</a:t>
            </a:r>
            <a:r>
              <a:rPr lang="en-GB" altLang="zh-CN" sz="2400" smtClean="0"/>
              <a:t>fa</a:t>
            </a:r>
            <a:r>
              <a:rPr lang="zh-CN" altLang="en-GB" sz="2400" smtClean="0"/>
              <a:t>（或</a:t>
            </a:r>
            <a:r>
              <a:rPr lang="en-GB" altLang="zh-CN" sz="2400" smtClean="0"/>
              <a:t>n</a:t>
            </a:r>
            <a:r>
              <a:rPr lang="zh-CN" altLang="en-GB" sz="2400" smtClean="0"/>
              <a:t>、</a:t>
            </a:r>
            <a:r>
              <a:rPr lang="en-GB" altLang="zh-CN" sz="2400" smtClean="0"/>
              <a:t>fb</a:t>
            </a:r>
            <a:r>
              <a:rPr lang="zh-CN" altLang="en-GB" sz="2400" smtClean="0"/>
              <a:t>）与</a:t>
            </a:r>
            <a:r>
              <a:rPr lang="en-GB" altLang="zh-CN" sz="2400" smtClean="0"/>
              <a:t>C</a:t>
            </a:r>
            <a:r>
              <a:rPr lang="zh-CN" altLang="en-GB" sz="2400" smtClean="0"/>
              <a:t>中的</a:t>
            </a:r>
            <a:r>
              <a:rPr lang="en-GB" altLang="zh-CN" sz="2400" smtClean="0"/>
              <a:t>m</a:t>
            </a:r>
            <a:r>
              <a:rPr lang="zh-CN" altLang="en-GB" sz="2400" smtClean="0"/>
              <a:t>、</a:t>
            </a:r>
            <a:r>
              <a:rPr lang="en-GB" altLang="zh-CN" sz="2400" smtClean="0"/>
              <a:t>fa</a:t>
            </a:r>
            <a:r>
              <a:rPr lang="zh-CN" altLang="en-GB" sz="2400" smtClean="0"/>
              <a:t>（或</a:t>
            </a:r>
            <a:r>
              <a:rPr lang="en-GB" altLang="zh-CN" sz="2400" smtClean="0"/>
              <a:t>n</a:t>
            </a:r>
            <a:r>
              <a:rPr lang="zh-CN" altLang="en-GB" sz="2400" smtClean="0"/>
              <a:t>、</a:t>
            </a:r>
            <a:r>
              <a:rPr lang="en-GB" altLang="zh-CN" sz="2400" smtClean="0"/>
              <a:t>fb</a:t>
            </a:r>
            <a:r>
              <a:rPr lang="zh-CN" altLang="en-GB" sz="2400" smtClean="0"/>
              <a:t>）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738"/>
            <a:ext cx="7931150" cy="59420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用聚集实现：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class C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{		A a;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	B b;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	int r;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public: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	void fa() { a.fa(); }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	void fb() { b.fb(); }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	void fc();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eaLnBrk="1" hangingPunct="1">
              <a:buFontTx/>
              <a:buNone/>
              <a:defRPr/>
            </a:pPr>
            <a:endParaRPr lang="en-GB" altLang="zh-CN" sz="2400" smtClean="0"/>
          </a:p>
          <a:p>
            <a:pPr eaLnBrk="1" hangingPunct="1">
              <a:defRPr/>
            </a:pPr>
            <a:r>
              <a:rPr lang="zh-CN" altLang="en-US" sz="2800" smtClean="0"/>
              <a:t>不足之处：</a:t>
            </a:r>
          </a:p>
          <a:p>
            <a:pPr lvl="1" eaLnBrk="1" hangingPunct="1">
              <a:defRPr/>
            </a:pPr>
            <a:r>
              <a:rPr lang="zh-CN" altLang="en-US" sz="2400" smtClean="0"/>
              <a:t> 不能实现子类型：程序中的</a:t>
            </a:r>
            <a:r>
              <a:rPr lang="en-US" altLang="zh-CN" sz="2400" smtClean="0"/>
              <a:t>A</a:t>
            </a:r>
            <a:r>
              <a:rPr lang="zh-CN" altLang="en-US" sz="2400" smtClean="0"/>
              <a:t>或</a:t>
            </a:r>
            <a:r>
              <a:rPr lang="en-US" altLang="zh-CN" sz="2400" smtClean="0"/>
              <a:t>B</a:t>
            </a:r>
            <a:r>
              <a:rPr lang="zh-CN" altLang="en-US" sz="2400" smtClean="0"/>
              <a:t>不能用</a:t>
            </a:r>
            <a:r>
              <a:rPr lang="en-US" altLang="zh-CN" sz="2400" smtClean="0"/>
              <a:t>C</a:t>
            </a:r>
            <a:r>
              <a:rPr lang="zh-CN" altLang="en-US" sz="2400" smtClean="0"/>
              <a:t>替代。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用多继承实现：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mtClean="0"/>
              <a:t>class C: public A, public B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mtClean="0"/>
              <a:t>{		int r;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mtClean="0"/>
              <a:t>	public: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mtClean="0"/>
              <a:t>		void fc();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mtClean="0"/>
              <a:t>};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692150"/>
            <a:ext cx="8569325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多继承</a:t>
            </a:r>
            <a:r>
              <a:rPr lang="zh-CN" altLang="en-US" smtClean="0"/>
              <a:t>是指派生类可以有</a:t>
            </a:r>
            <a:r>
              <a:rPr lang="zh-CN" altLang="en-US" smtClean="0">
                <a:solidFill>
                  <a:schemeClr val="folHlink"/>
                </a:solidFill>
              </a:rPr>
              <a:t>一个以上</a:t>
            </a:r>
            <a:r>
              <a:rPr lang="zh-CN" altLang="en-US" smtClean="0"/>
              <a:t>的直接基类。多继承的派生类定义格式为：</a:t>
            </a:r>
          </a:p>
          <a:p>
            <a:pPr lvl="1" eaLnBrk="1" hangingPunct="1">
              <a:lnSpc>
                <a:spcPct val="130000"/>
              </a:lnSpc>
              <a:buFontTx/>
              <a:buNone/>
              <a:defRPr/>
            </a:pPr>
            <a:r>
              <a:rPr lang="en-GB" altLang="zh-CN" sz="2400" smtClean="0"/>
              <a:t>class &lt;</a:t>
            </a:r>
            <a:r>
              <a:rPr lang="zh-CN" altLang="en-GB" sz="2400" smtClean="0"/>
              <a:t>派生类名</a:t>
            </a:r>
            <a:r>
              <a:rPr lang="en-GB" altLang="zh-CN" sz="2400" smtClean="0"/>
              <a:t>&gt;</a:t>
            </a:r>
            <a:r>
              <a:rPr lang="zh-CN" altLang="en-GB" sz="2400" smtClean="0"/>
              <a:t>： </a:t>
            </a:r>
            <a:r>
              <a:rPr lang="en-GB" altLang="zh-CN" sz="2400" smtClean="0"/>
              <a:t>[&lt;</a:t>
            </a:r>
            <a:r>
              <a:rPr lang="zh-CN" altLang="en-GB" sz="2400" smtClean="0"/>
              <a:t>继承方式</a:t>
            </a:r>
            <a:r>
              <a:rPr lang="en-GB" altLang="zh-CN" sz="2400" smtClean="0"/>
              <a:t>&gt;] &lt;</a:t>
            </a:r>
            <a:r>
              <a:rPr lang="zh-CN" altLang="en-GB" sz="2400" smtClean="0"/>
              <a:t>基类名</a:t>
            </a:r>
            <a:r>
              <a:rPr lang="en-GB" altLang="zh-CN" sz="2400" smtClean="0"/>
              <a:t>1&gt;</a:t>
            </a:r>
            <a:r>
              <a:rPr lang="zh-CN" altLang="en-GB" sz="2400" smtClean="0"/>
              <a:t>，</a:t>
            </a:r>
          </a:p>
          <a:p>
            <a:pPr lvl="1" eaLnBrk="1" hangingPunct="1">
              <a:lnSpc>
                <a:spcPct val="130000"/>
              </a:lnSpc>
              <a:buFontTx/>
              <a:buNone/>
              <a:defRPr/>
            </a:pPr>
            <a:r>
              <a:rPr lang="en-GB" altLang="zh-CN" sz="2400" smtClean="0"/>
              <a:t>				       [&lt;</a:t>
            </a:r>
            <a:r>
              <a:rPr lang="zh-CN" altLang="en-GB" sz="2400" smtClean="0"/>
              <a:t>继承方式</a:t>
            </a:r>
            <a:r>
              <a:rPr lang="en-GB" altLang="zh-CN" sz="2400" smtClean="0"/>
              <a:t>&gt;] &lt;</a:t>
            </a:r>
            <a:r>
              <a:rPr lang="zh-CN" altLang="en-GB" sz="2400" smtClean="0"/>
              <a:t>基类名</a:t>
            </a:r>
            <a:r>
              <a:rPr lang="en-GB" altLang="zh-CN" sz="2400" smtClean="0"/>
              <a:t>2&gt;</a:t>
            </a:r>
            <a:r>
              <a:rPr lang="zh-CN" altLang="en-GB" sz="2400" smtClean="0"/>
              <a:t>，</a:t>
            </a:r>
            <a:r>
              <a:rPr lang="en-GB" altLang="zh-CN" sz="2400" smtClean="0">
                <a:latin typeface="Arial"/>
              </a:rPr>
              <a:t>…</a:t>
            </a:r>
            <a:endParaRPr lang="en-GB" altLang="zh-CN" sz="240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{	&lt;</a:t>
            </a:r>
            <a:r>
              <a:rPr lang="zh-CN" altLang="en-GB" sz="2400" smtClean="0"/>
              <a:t>成员说明表</a:t>
            </a:r>
            <a:r>
              <a:rPr lang="en-GB" altLang="zh-CN" sz="2400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zh-CN" altLang="en-GB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mtClean="0"/>
              <a:t>继承方式及访问控制的规定同单继承。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mtClean="0"/>
              <a:t>派生类拥有所有基类的所有成员。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mtClean="0"/>
              <a:t>基类的声明次序决定：</a:t>
            </a:r>
            <a:endParaRPr lang="zh-CN" altLang="en-US" smtClean="0"/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zh-CN" altLang="en-GB" smtClean="0"/>
              <a:t>对基类构造函数</a:t>
            </a:r>
            <a:r>
              <a:rPr lang="en-GB" altLang="zh-CN" smtClean="0"/>
              <a:t>/</a:t>
            </a:r>
            <a:r>
              <a:rPr lang="zh-CN" altLang="en-GB" smtClean="0"/>
              <a:t>析构函数的调用次序</a:t>
            </a:r>
            <a:endParaRPr lang="zh-CN" altLang="en-US" smtClean="0"/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zh-CN" altLang="en-GB" smtClean="0"/>
              <a:t>对基类数据成员的存储安排。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GB" smtClean="0"/>
              <a:t>对概念进行组合。</a:t>
            </a:r>
            <a:r>
              <a:rPr lang="zh-CN" altLang="en-US" smtClean="0"/>
              <a:t> </a:t>
            </a:r>
          </a:p>
        </p:txBody>
      </p:sp>
      <p:grpSp>
        <p:nvGrpSpPr>
          <p:cNvPr id="9220" name="Group 9"/>
          <p:cNvGrpSpPr>
            <a:grpSpLocks/>
          </p:cNvGrpSpPr>
          <p:nvPr/>
        </p:nvGrpSpPr>
        <p:grpSpPr bwMode="auto">
          <a:xfrm>
            <a:off x="2700338" y="2781300"/>
            <a:ext cx="4103687" cy="2574925"/>
            <a:chOff x="1058" y="3691"/>
            <a:chExt cx="1152" cy="624"/>
          </a:xfrm>
        </p:grpSpPr>
        <p:sp>
          <p:nvSpPr>
            <p:cNvPr id="9224" name="Oval 4"/>
            <p:cNvSpPr>
              <a:spLocks noChangeArrowheads="1"/>
            </p:cNvSpPr>
            <p:nvPr/>
          </p:nvSpPr>
          <p:spPr bwMode="auto">
            <a:xfrm>
              <a:off x="1058" y="3691"/>
              <a:ext cx="504" cy="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Oval 5"/>
            <p:cNvSpPr>
              <a:spLocks noChangeArrowheads="1"/>
            </p:cNvSpPr>
            <p:nvPr/>
          </p:nvSpPr>
          <p:spPr bwMode="auto">
            <a:xfrm>
              <a:off x="1706" y="3691"/>
              <a:ext cx="504" cy="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Oval 6"/>
            <p:cNvSpPr>
              <a:spLocks noChangeArrowheads="1"/>
            </p:cNvSpPr>
            <p:nvPr/>
          </p:nvSpPr>
          <p:spPr bwMode="auto">
            <a:xfrm>
              <a:off x="1375" y="4066"/>
              <a:ext cx="504" cy="2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7"/>
            <p:cNvSpPr>
              <a:spLocks noChangeShapeType="1"/>
            </p:cNvSpPr>
            <p:nvPr/>
          </p:nvSpPr>
          <p:spPr bwMode="auto">
            <a:xfrm>
              <a:off x="1346" y="3941"/>
              <a:ext cx="173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8"/>
            <p:cNvSpPr>
              <a:spLocks noChangeShapeType="1"/>
            </p:cNvSpPr>
            <p:nvPr/>
          </p:nvSpPr>
          <p:spPr bwMode="auto">
            <a:xfrm flipH="1">
              <a:off x="1764" y="3941"/>
              <a:ext cx="187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3194050" y="30321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研究生</a:t>
            </a:r>
          </a:p>
        </p:txBody>
      </p:sp>
      <p:sp>
        <p:nvSpPr>
          <p:cNvPr id="9222" name="Text Box 12"/>
          <p:cNvSpPr txBox="1">
            <a:spLocks noChangeArrowheads="1"/>
          </p:cNvSpPr>
          <p:nvPr/>
        </p:nvSpPr>
        <p:spPr bwMode="auto">
          <a:xfrm>
            <a:off x="5586413" y="30495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教师</a:t>
            </a:r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048125" y="4633913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在职研究生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463"/>
            <a:ext cx="3178175" cy="4076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	int 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void fa();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	int 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void fb();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</a:p>
        </p:txBody>
      </p:sp>
      <p:sp>
        <p:nvSpPr>
          <p:cNvPr id="614400" name="Text Box 0"/>
          <p:cNvSpPr txBox="1">
            <a:spLocks noChangeArrowheads="1"/>
          </p:cNvSpPr>
          <p:nvPr/>
        </p:nvSpPr>
        <p:spPr bwMode="auto">
          <a:xfrm>
            <a:off x="4727575" y="195263"/>
            <a:ext cx="4165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4254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class C: public A, public B</a:t>
            </a:r>
          </a:p>
          <a:p>
            <a:pPr defTabSz="4254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		int r;</a:t>
            </a:r>
          </a:p>
          <a:p>
            <a:pPr defTabSz="4254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public:</a:t>
            </a:r>
          </a:p>
          <a:p>
            <a:pPr defTabSz="4254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void fc();</a:t>
            </a:r>
          </a:p>
          <a:p>
            <a:pPr defTabSz="4254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 defTabSz="4254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......</a:t>
            </a:r>
          </a:p>
          <a:p>
            <a:pPr defTabSz="425450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 c;</a:t>
            </a:r>
            <a:endParaRPr lang="en-US" altLang="zh-CN" sz="2400"/>
          </a:p>
        </p:txBody>
      </p:sp>
      <p:sp>
        <p:nvSpPr>
          <p:cNvPr id="614401" name="Text Box 1"/>
          <p:cNvSpPr txBox="1">
            <a:spLocks noChangeArrowheads="1"/>
          </p:cNvSpPr>
          <p:nvPr/>
        </p:nvSpPr>
        <p:spPr bwMode="auto">
          <a:xfrm>
            <a:off x="447675" y="4379913"/>
            <a:ext cx="5853113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对象</a:t>
            </a:r>
            <a:r>
              <a:rPr lang="en-GB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的内存空间布局是：			   		</a:t>
            </a:r>
            <a:r>
              <a:rPr lang="en-GB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>
              <a:defRPr/>
            </a:pPr>
            <a:r>
              <a:rPr lang="en-GB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	A::m</a:t>
            </a:r>
          </a:p>
          <a:p>
            <a:pPr>
              <a:lnSpc>
                <a:spcPct val="130000"/>
              </a:lnSpc>
              <a:defRPr/>
            </a:pPr>
            <a:r>
              <a:rPr lang="en-GB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	B::n</a:t>
            </a:r>
          </a:p>
          <a:p>
            <a:pPr>
              <a:defRPr/>
            </a:pPr>
            <a:r>
              <a:rPr lang="en-GB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	C::r</a:t>
            </a:r>
            <a:endParaRPr lang="en-US" altLang="zh-CN" sz="2800"/>
          </a:p>
        </p:txBody>
      </p:sp>
      <p:grpSp>
        <p:nvGrpSpPr>
          <p:cNvPr id="73733" name="Group 2"/>
          <p:cNvGrpSpPr>
            <a:grpSpLocks/>
          </p:cNvGrpSpPr>
          <p:nvPr/>
        </p:nvGrpSpPr>
        <p:grpSpPr bwMode="auto">
          <a:xfrm>
            <a:off x="2627313" y="5302250"/>
            <a:ext cx="1439862" cy="1439863"/>
            <a:chOff x="1519" y="845"/>
            <a:chExt cx="363" cy="366"/>
          </a:xfrm>
        </p:grpSpPr>
        <p:sp>
          <p:nvSpPr>
            <p:cNvPr id="73734" name="Rectangle 3"/>
            <p:cNvSpPr>
              <a:spLocks noChangeArrowheads="1"/>
            </p:cNvSpPr>
            <p:nvPr/>
          </p:nvSpPr>
          <p:spPr bwMode="auto">
            <a:xfrm>
              <a:off x="1522" y="845"/>
              <a:ext cx="360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5" name="Line 4"/>
            <p:cNvSpPr>
              <a:spLocks noChangeShapeType="1"/>
            </p:cNvSpPr>
            <p:nvPr/>
          </p:nvSpPr>
          <p:spPr bwMode="auto">
            <a:xfrm>
              <a:off x="1519" y="970"/>
              <a:ext cx="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6" name="Line 5"/>
            <p:cNvSpPr>
              <a:spLocks noChangeShapeType="1"/>
            </p:cNvSpPr>
            <p:nvPr/>
          </p:nvSpPr>
          <p:spPr bwMode="auto">
            <a:xfrm>
              <a:off x="1519" y="1095"/>
              <a:ext cx="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669088"/>
          </a:xfrm>
        </p:spPr>
        <p:txBody>
          <a:bodyPr/>
          <a:lstStyle/>
          <a:p>
            <a:pPr eaLnBrk="1" hangingPunct="1">
              <a:defRPr/>
            </a:pPr>
            <a:endParaRPr lang="zh-CN" altLang="en-GB" smtClean="0"/>
          </a:p>
          <a:p>
            <a:pPr eaLnBrk="1" hangingPunct="1">
              <a:defRPr/>
            </a:pPr>
            <a:r>
              <a:rPr lang="zh-CN" altLang="en-GB" smtClean="0"/>
              <a:t>构造函数的执行次序是：</a:t>
            </a:r>
          </a:p>
          <a:p>
            <a:pPr lvl="1" eaLnBrk="1" hangingPunct="1">
              <a:defRPr/>
            </a:pPr>
            <a:r>
              <a:rPr lang="en-GB" altLang="zh-CN" smtClean="0"/>
              <a:t>A()</a:t>
            </a:r>
            <a:r>
              <a:rPr lang="zh-CN" altLang="en-GB" smtClean="0"/>
              <a:t>、</a:t>
            </a:r>
            <a:r>
              <a:rPr lang="en-GB" altLang="zh-CN" smtClean="0"/>
              <a:t>B()</a:t>
            </a:r>
            <a:r>
              <a:rPr lang="zh-CN" altLang="en-GB" smtClean="0"/>
              <a:t>、</a:t>
            </a:r>
            <a:r>
              <a:rPr lang="en-GB" altLang="zh-CN" smtClean="0"/>
              <a:t>C()	</a:t>
            </a:r>
            <a:r>
              <a:rPr lang="zh-CN" altLang="en-GB" smtClean="0"/>
              <a:t>（</a:t>
            </a:r>
            <a:r>
              <a:rPr lang="en-GB" altLang="zh-CN" smtClean="0">
                <a:solidFill>
                  <a:schemeClr val="folHlink"/>
                </a:solidFill>
              </a:rPr>
              <a:t>A()</a:t>
            </a:r>
            <a:r>
              <a:rPr lang="zh-CN" altLang="en-GB" smtClean="0">
                <a:solidFill>
                  <a:schemeClr val="folHlink"/>
                </a:solidFill>
              </a:rPr>
              <a:t>和</a:t>
            </a:r>
            <a:r>
              <a:rPr lang="en-GB" altLang="zh-CN" smtClean="0">
                <a:solidFill>
                  <a:schemeClr val="folHlink"/>
                </a:solidFill>
              </a:rPr>
              <a:t>B()</a:t>
            </a:r>
            <a:r>
              <a:rPr lang="zh-CN" altLang="en-GB" smtClean="0">
                <a:solidFill>
                  <a:schemeClr val="folHlink"/>
                </a:solidFill>
              </a:rPr>
              <a:t>实际是在</a:t>
            </a:r>
            <a:r>
              <a:rPr lang="en-GB" altLang="zh-CN" smtClean="0">
                <a:solidFill>
                  <a:schemeClr val="folHlink"/>
                </a:solidFill>
              </a:rPr>
              <a:t>C()</a:t>
            </a:r>
            <a:r>
              <a:rPr lang="zh-CN" altLang="en-GB" smtClean="0">
                <a:solidFill>
                  <a:schemeClr val="folHlink"/>
                </a:solidFill>
              </a:rPr>
              <a:t>的成员初始化表中调用。</a:t>
            </a:r>
            <a:r>
              <a:rPr lang="zh-CN" altLang="en-GB" smtClean="0"/>
              <a:t>）</a:t>
            </a:r>
          </a:p>
          <a:p>
            <a:pPr eaLnBrk="1" hangingPunct="1">
              <a:defRPr/>
            </a:pPr>
            <a:r>
              <a:rPr lang="zh-CN" altLang="en-US" smtClean="0"/>
              <a:t>下面的操作是合法的：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/>
              <a:t>c.fa();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/>
              <a:t>c.fb();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/>
              <a:t>c.fc();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多继承中的</a:t>
            </a:r>
            <a:r>
              <a:rPr lang="zh-CN" altLang="en-US" smtClean="0">
                <a:solidFill>
                  <a:schemeClr val="folHlink"/>
                </a:solidFill>
              </a:rPr>
              <a:t>名冲突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00438"/>
            <a:ext cx="8229600" cy="3357562"/>
          </a:xfrm>
          <a:solidFill>
            <a:schemeClr val="bg2"/>
          </a:solidFill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class C: public A, public B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{		......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public: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void func()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{	f(); //Error</a:t>
            </a:r>
            <a:r>
              <a:rPr lang="zh-CN" altLang="en-GB" sz="2000" smtClean="0"/>
              <a:t>，是</a:t>
            </a:r>
            <a:r>
              <a:rPr lang="en-GB" altLang="zh-CN" sz="2000" smtClean="0"/>
              <a:t>A</a:t>
            </a:r>
            <a:r>
              <a:rPr lang="zh-CN" altLang="en-GB" sz="2000" smtClean="0"/>
              <a:t>的</a:t>
            </a:r>
            <a:r>
              <a:rPr lang="en-GB" altLang="zh-CN" sz="2000" smtClean="0"/>
              <a:t>f</a:t>
            </a:r>
            <a:r>
              <a:rPr lang="zh-CN" altLang="en-GB" sz="2000" smtClean="0"/>
              <a:t>，还是</a:t>
            </a:r>
            <a:r>
              <a:rPr lang="en-GB" altLang="zh-CN" sz="2000" smtClean="0"/>
              <a:t>B</a:t>
            </a:r>
            <a:r>
              <a:rPr lang="zh-CN" altLang="en-GB" sz="2000" smtClean="0"/>
              <a:t>的</a:t>
            </a:r>
            <a:r>
              <a:rPr lang="en-GB" altLang="zh-CN" sz="2000" smtClean="0"/>
              <a:t>f</a:t>
            </a:r>
            <a:r>
              <a:rPr lang="zh-CN" altLang="en-GB" sz="2000" smtClean="0"/>
              <a:t>？ 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GB" sz="2000" smtClean="0"/>
              <a:t>		</a:t>
            </a:r>
            <a:r>
              <a:rPr lang="en-GB" altLang="zh-CN" sz="2000" smtClean="0"/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};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......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C c;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c.f();  //Error</a:t>
            </a:r>
            <a:r>
              <a:rPr lang="zh-CN" altLang="en-GB" sz="2000" smtClean="0"/>
              <a:t>，是</a:t>
            </a:r>
            <a:r>
              <a:rPr lang="en-GB" altLang="zh-CN" sz="2000" smtClean="0"/>
              <a:t>A</a:t>
            </a:r>
            <a:r>
              <a:rPr lang="zh-CN" altLang="en-GB" sz="2000" smtClean="0"/>
              <a:t>的</a:t>
            </a:r>
            <a:r>
              <a:rPr lang="en-GB" altLang="zh-CN" sz="2000" smtClean="0"/>
              <a:t>f</a:t>
            </a:r>
            <a:r>
              <a:rPr lang="zh-CN" altLang="en-GB" sz="2000" smtClean="0"/>
              <a:t>，还是</a:t>
            </a:r>
            <a:r>
              <a:rPr lang="en-GB" altLang="zh-CN" sz="2000" smtClean="0"/>
              <a:t>B</a:t>
            </a:r>
            <a:r>
              <a:rPr lang="zh-CN" altLang="en-GB" sz="2000" smtClean="0"/>
              <a:t>的</a:t>
            </a:r>
            <a:r>
              <a:rPr lang="en-GB" altLang="zh-CN" sz="2000" smtClean="0"/>
              <a:t>f</a:t>
            </a:r>
            <a:r>
              <a:rPr lang="zh-CN" altLang="en-GB" sz="2000" smtClean="0"/>
              <a:t>？</a:t>
            </a:r>
            <a:endParaRPr lang="zh-CN" altLang="en-US" sz="2000" smtClean="0"/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447675" y="1208088"/>
            <a:ext cx="2179638" cy="1920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class A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{		......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public: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void f();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void g();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  <a:endParaRPr lang="en-US" altLang="zh-CN" sz="2000"/>
          </a:p>
        </p:txBody>
      </p:sp>
      <p:sp>
        <p:nvSpPr>
          <p:cNvPr id="584709" name="Text Box 5"/>
          <p:cNvSpPr txBox="1">
            <a:spLocks noChangeArrowheads="1"/>
          </p:cNvSpPr>
          <p:nvPr/>
        </p:nvSpPr>
        <p:spPr bwMode="auto">
          <a:xfrm>
            <a:off x="4551363" y="1268413"/>
            <a:ext cx="1997075" cy="1920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class B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{		......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public: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void f();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void h();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6453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解决名冲突的办法是：基类名受限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/>
              <a:t>class C: public A, public B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/>
              <a:t>{	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/>
              <a:t>	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/>
              <a:t>		void func()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/>
              <a:t>		{	A::f(); //OK</a:t>
            </a:r>
            <a:r>
              <a:rPr lang="zh-CN" altLang="en-GB" smtClean="0"/>
              <a:t>，调用</a:t>
            </a:r>
            <a:r>
              <a:rPr lang="en-GB" altLang="zh-CN" smtClean="0"/>
              <a:t>A</a:t>
            </a:r>
            <a:r>
              <a:rPr lang="zh-CN" altLang="en-GB" smtClean="0"/>
              <a:t>的</a:t>
            </a:r>
            <a:r>
              <a:rPr lang="en-GB" altLang="zh-CN" smtClean="0"/>
              <a:t>f</a:t>
            </a:r>
            <a:r>
              <a:rPr lang="zh-CN" altLang="en-GB" smtClean="0"/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smtClean="0"/>
              <a:t>			</a:t>
            </a:r>
            <a:r>
              <a:rPr lang="en-GB" altLang="zh-CN" smtClean="0"/>
              <a:t>B::f(); //OK</a:t>
            </a:r>
            <a:r>
              <a:rPr lang="zh-CN" altLang="en-GB" smtClean="0"/>
              <a:t>，调用</a:t>
            </a:r>
            <a:r>
              <a:rPr lang="en-GB" altLang="zh-CN" smtClean="0"/>
              <a:t>B</a:t>
            </a:r>
            <a:r>
              <a:rPr lang="zh-CN" altLang="en-GB" smtClean="0"/>
              <a:t>的</a:t>
            </a:r>
            <a:r>
              <a:rPr lang="en-GB" altLang="zh-CN" smtClean="0"/>
              <a:t>f</a:t>
            </a:r>
            <a:r>
              <a:rPr lang="zh-CN" altLang="en-GB" smtClean="0"/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smtClean="0"/>
              <a:t>		</a:t>
            </a:r>
            <a:r>
              <a:rPr lang="en-GB" altLang="zh-CN" smtClean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/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/>
              <a:t>C c;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/>
              <a:t>c.A::f(); //OK</a:t>
            </a:r>
            <a:r>
              <a:rPr lang="zh-CN" altLang="en-GB" smtClean="0"/>
              <a:t>，调用</a:t>
            </a:r>
            <a:r>
              <a:rPr lang="en-GB" altLang="zh-CN" smtClean="0"/>
              <a:t>A</a:t>
            </a:r>
            <a:r>
              <a:rPr lang="zh-CN" altLang="en-GB" smtClean="0"/>
              <a:t>的</a:t>
            </a:r>
            <a:r>
              <a:rPr lang="en-GB" altLang="zh-CN" smtClean="0"/>
              <a:t>f</a:t>
            </a:r>
            <a:r>
              <a:rPr lang="zh-CN" altLang="en-GB" smtClean="0"/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/>
              <a:t>c.B::f(); //OK</a:t>
            </a:r>
            <a:r>
              <a:rPr lang="zh-CN" altLang="en-GB" smtClean="0"/>
              <a:t>，调用</a:t>
            </a:r>
            <a:r>
              <a:rPr lang="en-GB" altLang="zh-CN" smtClean="0"/>
              <a:t>B</a:t>
            </a:r>
            <a:r>
              <a:rPr lang="zh-CN" altLang="en-GB" smtClean="0"/>
              <a:t>的</a:t>
            </a:r>
            <a:r>
              <a:rPr lang="en-GB" altLang="zh-CN" smtClean="0"/>
              <a:t>f</a:t>
            </a:r>
            <a:r>
              <a:rPr lang="zh-CN" altLang="en-GB" smtClean="0"/>
              <a:t>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重复继承－－虚基类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下面的类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从类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继承两次，称为</a:t>
            </a:r>
            <a:r>
              <a:rPr lang="zh-CN" altLang="en-US" sz="2800" dirty="0" smtClean="0">
                <a:solidFill>
                  <a:schemeClr val="folHlink"/>
                </a:solidFill>
              </a:rPr>
              <a:t>重复继承</a:t>
            </a:r>
            <a:r>
              <a:rPr lang="zh-CN" altLang="en-US" sz="2800" dirty="0" smtClean="0"/>
              <a:t>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{ 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x;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	......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class B: public A { ... 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class C: public A { ... 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class D: public B, public C { ... };</a:t>
            </a:r>
          </a:p>
          <a:p>
            <a:pPr eaLnBrk="1" hangingPunct="1">
              <a:defRPr/>
            </a:pPr>
            <a:r>
              <a:rPr lang="zh-CN" altLang="en-US" sz="2800" dirty="0" smtClean="0"/>
              <a:t>上面的类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将包含</a:t>
            </a:r>
            <a:r>
              <a:rPr lang="zh-CN" altLang="en-GB" sz="2800" dirty="0" smtClean="0"/>
              <a:t>两个</a:t>
            </a:r>
            <a:r>
              <a:rPr lang="en-GB" altLang="zh-CN" sz="2800" dirty="0" smtClean="0"/>
              <a:t>x</a:t>
            </a:r>
            <a:r>
              <a:rPr lang="zh-CN" altLang="en-GB" sz="2800" dirty="0" smtClean="0"/>
              <a:t>成员：</a:t>
            </a:r>
            <a:r>
              <a:rPr lang="en-GB" altLang="zh-CN" sz="2800" dirty="0" smtClean="0"/>
              <a:t>B::x</a:t>
            </a:r>
            <a:r>
              <a:rPr lang="zh-CN" altLang="en-GB" sz="2800" dirty="0" smtClean="0"/>
              <a:t>和</a:t>
            </a:r>
            <a:r>
              <a:rPr lang="en-GB" altLang="zh-CN" sz="2800" dirty="0" smtClean="0"/>
              <a:t>C::x</a:t>
            </a:r>
            <a:r>
              <a:rPr lang="zh-CN" altLang="en-GB" sz="2800" dirty="0" smtClean="0"/>
              <a:t>。</a:t>
            </a:r>
            <a:endParaRPr lang="zh-CN" altLang="en-US" sz="2800" dirty="0" smtClean="0"/>
          </a:p>
        </p:txBody>
      </p:sp>
      <p:sp>
        <p:nvSpPr>
          <p:cNvPr id="77828" name="TextBox 3"/>
          <p:cNvSpPr txBox="1">
            <a:spLocks noChangeArrowheads="1"/>
          </p:cNvSpPr>
          <p:nvPr/>
        </p:nvSpPr>
        <p:spPr bwMode="auto">
          <a:xfrm>
            <a:off x="5940425" y="2593975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77829" name="TextBox 4"/>
          <p:cNvSpPr txBox="1">
            <a:spLocks noChangeArrowheads="1"/>
          </p:cNvSpPr>
          <p:nvPr/>
        </p:nvSpPr>
        <p:spPr bwMode="auto">
          <a:xfrm>
            <a:off x="6837363" y="3305175"/>
            <a:ext cx="398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77830" name="TextBox 5"/>
          <p:cNvSpPr txBox="1">
            <a:spLocks noChangeArrowheads="1"/>
          </p:cNvSpPr>
          <p:nvPr/>
        </p:nvSpPr>
        <p:spPr bwMode="auto">
          <a:xfrm>
            <a:off x="6386513" y="39528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D</a:t>
            </a:r>
            <a:endParaRPr lang="zh-CN" altLang="en-US" sz="2400"/>
          </a:p>
        </p:txBody>
      </p:sp>
      <p:sp>
        <p:nvSpPr>
          <p:cNvPr id="77831" name="TextBox 6"/>
          <p:cNvSpPr txBox="1">
            <a:spLocks noChangeArrowheads="1"/>
          </p:cNvSpPr>
          <p:nvPr/>
        </p:nvSpPr>
        <p:spPr bwMode="auto">
          <a:xfrm>
            <a:off x="5954713" y="3314700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77832" name="直接箭头连接符 7"/>
          <p:cNvCxnSpPr>
            <a:cxnSpLocks noChangeShapeType="1"/>
            <a:stCxn id="77831" idx="0"/>
            <a:endCxn id="77828" idx="2"/>
          </p:cNvCxnSpPr>
          <p:nvPr/>
        </p:nvCxnSpPr>
        <p:spPr bwMode="auto">
          <a:xfrm rot="16200000" flipV="1">
            <a:off x="6015038" y="3178175"/>
            <a:ext cx="258762" cy="14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3" name="直接箭头连接符 8"/>
          <p:cNvCxnSpPr>
            <a:cxnSpLocks noChangeShapeType="1"/>
          </p:cNvCxnSpPr>
          <p:nvPr/>
        </p:nvCxnSpPr>
        <p:spPr bwMode="auto">
          <a:xfrm rot="16200000" flipV="1">
            <a:off x="6869113" y="3235325"/>
            <a:ext cx="287338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直接箭头连接符 9"/>
          <p:cNvCxnSpPr>
            <a:cxnSpLocks noChangeShapeType="1"/>
          </p:cNvCxnSpPr>
          <p:nvPr/>
        </p:nvCxnSpPr>
        <p:spPr bwMode="auto">
          <a:xfrm rot="5400000" flipH="1" flipV="1">
            <a:off x="6711157" y="3782218"/>
            <a:ext cx="215900" cy="144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直接箭头连接符 10"/>
          <p:cNvCxnSpPr>
            <a:cxnSpLocks noChangeShapeType="1"/>
          </p:cNvCxnSpPr>
          <p:nvPr/>
        </p:nvCxnSpPr>
        <p:spPr bwMode="auto">
          <a:xfrm rot="16200000" flipV="1">
            <a:off x="6278563" y="3783012"/>
            <a:ext cx="215900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6" name="TextBox 11"/>
          <p:cNvSpPr txBox="1">
            <a:spLocks noChangeArrowheads="1"/>
          </p:cNvSpPr>
          <p:nvPr/>
        </p:nvSpPr>
        <p:spPr bwMode="auto">
          <a:xfrm>
            <a:off x="6842125" y="2565400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A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2879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如果要求类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中只有一个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，则</a:t>
            </a:r>
            <a:r>
              <a:rPr lang="zh-CN" altLang="en-GB" dirty="0" smtClean="0"/>
              <a:t>应把</a:t>
            </a:r>
            <a:r>
              <a:rPr lang="en-GB" altLang="zh-CN" dirty="0" smtClean="0"/>
              <a:t>A</a:t>
            </a:r>
            <a:r>
              <a:rPr lang="zh-CN" altLang="en-GB" dirty="0" smtClean="0"/>
              <a:t>定义为</a:t>
            </a:r>
            <a:r>
              <a:rPr lang="en-GB" altLang="zh-CN" dirty="0" smtClean="0"/>
              <a:t>B</a:t>
            </a:r>
            <a:r>
              <a:rPr lang="zh-CN" altLang="en-GB" dirty="0" smtClean="0"/>
              <a:t>和</a:t>
            </a:r>
            <a:r>
              <a:rPr lang="en-GB" altLang="zh-CN" dirty="0" smtClean="0"/>
              <a:t>C</a:t>
            </a:r>
            <a:r>
              <a:rPr lang="zh-CN" altLang="en-GB" dirty="0" smtClean="0"/>
              <a:t>的</a:t>
            </a:r>
            <a:r>
              <a:rPr lang="zh-CN" altLang="en-GB" dirty="0" smtClean="0">
                <a:solidFill>
                  <a:schemeClr val="folHlink"/>
                </a:solidFill>
              </a:rPr>
              <a:t>虚基类</a:t>
            </a:r>
            <a:r>
              <a:rPr lang="zh-CN" altLang="en-GB" dirty="0" smtClean="0"/>
              <a:t>：</a:t>
            </a:r>
            <a:r>
              <a:rPr lang="zh-CN" altLang="en-US" dirty="0" smtClean="0"/>
              <a:t> 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dirty="0" smtClean="0"/>
              <a:t>class B: </a:t>
            </a:r>
            <a:r>
              <a:rPr lang="en-GB" altLang="zh-CN" dirty="0" smtClean="0">
                <a:solidFill>
                  <a:schemeClr val="folHlink"/>
                </a:solidFill>
              </a:rPr>
              <a:t>virtual</a:t>
            </a:r>
            <a:r>
              <a:rPr lang="en-GB" altLang="zh-CN" dirty="0" smtClean="0"/>
              <a:t> public A {...};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dirty="0" smtClean="0"/>
              <a:t>class C: </a:t>
            </a:r>
            <a:r>
              <a:rPr lang="en-GB" altLang="zh-CN" dirty="0" smtClean="0">
                <a:solidFill>
                  <a:schemeClr val="folHlink"/>
                </a:solidFill>
              </a:rPr>
              <a:t>virtual</a:t>
            </a:r>
            <a:r>
              <a:rPr lang="en-GB" altLang="zh-CN" dirty="0" smtClean="0"/>
              <a:t> public A {...};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dirty="0" smtClean="0"/>
              <a:t>class D: public B, public C {...};</a:t>
            </a:r>
            <a:endParaRPr lang="en-US" altLang="zh-CN" dirty="0" smtClean="0"/>
          </a:p>
        </p:txBody>
      </p:sp>
      <p:sp>
        <p:nvSpPr>
          <p:cNvPr id="78851" name="TextBox 3"/>
          <p:cNvSpPr txBox="1">
            <a:spLocks noChangeArrowheads="1"/>
          </p:cNvSpPr>
          <p:nvPr/>
        </p:nvSpPr>
        <p:spPr bwMode="auto">
          <a:xfrm>
            <a:off x="3995738" y="3789363"/>
            <a:ext cx="395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4446588" y="4541838"/>
            <a:ext cx="398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78853" name="TextBox 5"/>
          <p:cNvSpPr txBox="1">
            <a:spLocks noChangeArrowheads="1"/>
          </p:cNvSpPr>
          <p:nvPr/>
        </p:nvSpPr>
        <p:spPr bwMode="auto">
          <a:xfrm>
            <a:off x="3995738" y="5272088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D</a:t>
            </a:r>
            <a:endParaRPr lang="zh-CN" altLang="en-US" sz="2400"/>
          </a:p>
        </p:txBody>
      </p:sp>
      <p:sp>
        <p:nvSpPr>
          <p:cNvPr id="78854" name="TextBox 6"/>
          <p:cNvSpPr txBox="1">
            <a:spLocks noChangeArrowheads="1"/>
          </p:cNvSpPr>
          <p:nvPr/>
        </p:nvSpPr>
        <p:spPr bwMode="auto">
          <a:xfrm>
            <a:off x="3563938" y="4551363"/>
            <a:ext cx="395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78855" name="直接箭头连接符 8"/>
          <p:cNvCxnSpPr>
            <a:cxnSpLocks noChangeShapeType="1"/>
          </p:cNvCxnSpPr>
          <p:nvPr/>
        </p:nvCxnSpPr>
        <p:spPr bwMode="auto">
          <a:xfrm rot="5400000" flipH="1" flipV="1">
            <a:off x="3814762" y="4329113"/>
            <a:ext cx="288925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6" name="直接箭头连接符 9"/>
          <p:cNvCxnSpPr>
            <a:cxnSpLocks noChangeShapeType="1"/>
          </p:cNvCxnSpPr>
          <p:nvPr/>
        </p:nvCxnSpPr>
        <p:spPr bwMode="auto">
          <a:xfrm rot="16200000" flipV="1">
            <a:off x="4319587" y="4329113"/>
            <a:ext cx="288925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7" name="直接箭头连接符 11"/>
          <p:cNvCxnSpPr>
            <a:cxnSpLocks noChangeShapeType="1"/>
          </p:cNvCxnSpPr>
          <p:nvPr/>
        </p:nvCxnSpPr>
        <p:spPr bwMode="auto">
          <a:xfrm rot="5400000" flipH="1" flipV="1">
            <a:off x="4255295" y="4971256"/>
            <a:ext cx="347662" cy="28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直接箭头连接符 12"/>
          <p:cNvCxnSpPr>
            <a:cxnSpLocks noChangeShapeType="1"/>
          </p:cNvCxnSpPr>
          <p:nvPr/>
        </p:nvCxnSpPr>
        <p:spPr bwMode="auto">
          <a:xfrm rot="16200000" flipV="1">
            <a:off x="3789362" y="5003801"/>
            <a:ext cx="339725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GB" smtClean="0"/>
              <a:t>对于包含虚基类的类：</a:t>
            </a:r>
          </a:p>
          <a:p>
            <a:pPr marL="990600" lvl="1" indent="-533400" eaLnBrk="1" hangingPunct="1">
              <a:defRPr/>
            </a:pPr>
            <a:r>
              <a:rPr lang="zh-CN" altLang="en-GB" smtClean="0"/>
              <a:t>虚基类的构造函数由该类的构造函数直接调用。</a:t>
            </a:r>
            <a:endParaRPr lang="zh-CN" altLang="en-US" smtClean="0"/>
          </a:p>
          <a:p>
            <a:pPr marL="990600" lvl="1" indent="-533400" eaLnBrk="1" hangingPunct="1">
              <a:defRPr/>
            </a:pPr>
            <a:r>
              <a:rPr lang="zh-CN" altLang="en-GB" smtClean="0"/>
              <a:t>虚基类的构造函数优先非虚基类的构造函数执行。</a:t>
            </a:r>
            <a:endParaRPr lang="zh-CN" altLang="en-US" smtClean="0"/>
          </a:p>
          <a:p>
            <a:pPr marL="609600" indent="-609600"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150"/>
            <a:ext cx="8229600" cy="5976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  int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  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   A(int i) { x = i;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B: virtual 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  int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   B(int i): A(1) { y = i;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C: virtual 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  int z;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  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   C(int i): A(2) { z = i;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333375"/>
            <a:ext cx="9144000" cy="6524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class D: public B, public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 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   D(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i</a:t>
            </a:r>
            <a:r>
              <a:rPr lang="en-GB" altLang="zh-CN" sz="2400" dirty="0" smtClean="0"/>
              <a:t>,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j,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k): B(</a:t>
            </a:r>
            <a:r>
              <a:rPr lang="en-GB" altLang="zh-CN" sz="2400" dirty="0" err="1" smtClean="0"/>
              <a:t>i</a:t>
            </a:r>
            <a:r>
              <a:rPr lang="en-GB" altLang="zh-CN" sz="2400" dirty="0" smtClean="0"/>
              <a:t>), C(j), A(3) { m = k;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class E: public 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 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  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   E(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i</a:t>
            </a:r>
            <a:r>
              <a:rPr lang="en-GB" altLang="zh-CN" sz="2400" dirty="0" smtClean="0"/>
              <a:t>,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j,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k,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l): D(</a:t>
            </a:r>
            <a:r>
              <a:rPr lang="en-GB" altLang="zh-CN" sz="2400" dirty="0" err="1" smtClean="0"/>
              <a:t>i,j,k</a:t>
            </a:r>
            <a:r>
              <a:rPr lang="en-GB" altLang="zh-CN" sz="2400" dirty="0" smtClean="0"/>
              <a:t>), A(4) { n = l;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/>
              <a:t>D </a:t>
            </a:r>
            <a:r>
              <a:rPr lang="en-GB" altLang="zh-CN" sz="2400" dirty="0" err="1" smtClean="0"/>
              <a:t>d</a:t>
            </a:r>
            <a:r>
              <a:rPr lang="en-GB" altLang="zh-CN" sz="2400" dirty="0" smtClean="0"/>
              <a:t>(1,2,3);  //</a:t>
            </a:r>
            <a:r>
              <a:rPr lang="zh-CN" altLang="en-GB" sz="2400" dirty="0" smtClean="0"/>
              <a:t>这里，</a:t>
            </a:r>
            <a:r>
              <a:rPr lang="en-GB" altLang="zh-CN" sz="2400" dirty="0" smtClean="0"/>
              <a:t>A</a:t>
            </a:r>
            <a:r>
              <a:rPr lang="zh-CN" altLang="en-GB" sz="2400" dirty="0" smtClean="0"/>
              <a:t>的构造函数由</a:t>
            </a:r>
            <a:r>
              <a:rPr lang="en-GB" altLang="zh-CN" sz="2400" dirty="0" smtClean="0"/>
              <a:t>D</a:t>
            </a:r>
            <a:r>
              <a:rPr lang="zh-CN" altLang="en-GB" sz="2400" dirty="0" smtClean="0"/>
              <a:t>调用，</a:t>
            </a:r>
            <a:r>
              <a:rPr lang="en-GB" altLang="zh-CN" sz="2400" dirty="0" err="1" smtClean="0"/>
              <a:t>d.x</a:t>
            </a:r>
            <a:r>
              <a:rPr lang="zh-CN" altLang="en-GB" sz="2400" dirty="0" smtClean="0"/>
              <a:t>初始化为</a:t>
            </a:r>
            <a:r>
              <a:rPr lang="en-GB" altLang="zh-CN" sz="2400" dirty="0" smtClean="0"/>
              <a:t>3</a:t>
            </a:r>
            <a:r>
              <a:rPr lang="zh-CN" altLang="en-GB" sz="2400" dirty="0" smtClean="0"/>
              <a:t>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 smtClean="0"/>
              <a:t>调用的构造函数及它们的执行次序是：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A(3)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B(1)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C(2)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D(1,2,3)</a:t>
            </a:r>
            <a:endParaRPr lang="zh-CN" altLang="en-GB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E </a:t>
            </a:r>
            <a:r>
              <a:rPr lang="en-GB" altLang="zh-CN" sz="2400" dirty="0" err="1" smtClean="0"/>
              <a:t>e</a:t>
            </a:r>
            <a:r>
              <a:rPr lang="en-GB" altLang="zh-CN" sz="2400" dirty="0" smtClean="0"/>
              <a:t>(1,2,3,4);  //</a:t>
            </a:r>
            <a:r>
              <a:rPr lang="zh-CN" altLang="en-GB" sz="2400" dirty="0" smtClean="0"/>
              <a:t>这里， </a:t>
            </a:r>
            <a:r>
              <a:rPr lang="en-GB" altLang="zh-CN" sz="2400" dirty="0" smtClean="0"/>
              <a:t>A</a:t>
            </a:r>
            <a:r>
              <a:rPr lang="zh-CN" altLang="en-GB" sz="2400" dirty="0" smtClean="0"/>
              <a:t>的构造函数由</a:t>
            </a:r>
            <a:r>
              <a:rPr lang="en-GB" altLang="zh-CN" sz="2400" dirty="0" smtClean="0"/>
              <a:t>E</a:t>
            </a:r>
            <a:r>
              <a:rPr lang="zh-CN" altLang="en-GB" sz="2400" dirty="0" smtClean="0"/>
              <a:t>调用，</a:t>
            </a:r>
            <a:r>
              <a:rPr lang="en-GB" altLang="zh-CN" sz="2400" dirty="0" err="1" smtClean="0"/>
              <a:t>e.x</a:t>
            </a:r>
            <a:r>
              <a:rPr lang="zh-CN" altLang="en-GB" sz="2400" dirty="0" smtClean="0"/>
              <a:t>初始化为</a:t>
            </a:r>
            <a:r>
              <a:rPr lang="en-GB" altLang="zh-CN" sz="2400" dirty="0" smtClean="0"/>
              <a:t>4</a:t>
            </a:r>
            <a:r>
              <a:rPr lang="zh-CN" altLang="en-GB" sz="2400" dirty="0" smtClean="0"/>
              <a:t>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 smtClean="0"/>
              <a:t>调用的构造函数及它们的执行次序是：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A(4)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B(1)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C(2)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D(1,2,3)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E(1,2,3,4)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单继承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在定义单继承时，派生类只能有一个</a:t>
            </a:r>
            <a:r>
              <a:rPr lang="zh-CN" altLang="en-GB" sz="2800" smtClean="0">
                <a:solidFill>
                  <a:schemeClr val="folHlink"/>
                </a:solidFill>
              </a:rPr>
              <a:t>直接基类</a:t>
            </a:r>
            <a:r>
              <a:rPr lang="zh-CN" altLang="en-GB" sz="2800" smtClean="0"/>
              <a:t>，其定义格式如下：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class &lt;</a:t>
            </a:r>
            <a:r>
              <a:rPr lang="zh-CN" altLang="en-GB" sz="2400" smtClean="0">
                <a:solidFill>
                  <a:schemeClr val="folHlink"/>
                </a:solidFill>
              </a:rPr>
              <a:t>派生类名</a:t>
            </a:r>
            <a:r>
              <a:rPr lang="en-GB" altLang="zh-CN" sz="2400" smtClean="0"/>
              <a:t>&gt;</a:t>
            </a:r>
            <a:r>
              <a:rPr lang="zh-CN" altLang="en-GB" sz="2400" smtClean="0">
                <a:solidFill>
                  <a:schemeClr val="folHlink"/>
                </a:solidFill>
              </a:rPr>
              <a:t>：</a:t>
            </a:r>
            <a:r>
              <a:rPr lang="en-GB" altLang="zh-CN" sz="2400" smtClean="0"/>
              <a:t>[</a:t>
            </a:r>
            <a:r>
              <a:rPr lang="en-GB" altLang="zh-CN" sz="2400" smtClean="0">
                <a:solidFill>
                  <a:schemeClr val="folHlink"/>
                </a:solidFill>
              </a:rPr>
              <a:t>&lt;</a:t>
            </a:r>
            <a:r>
              <a:rPr lang="zh-CN" altLang="en-GB" sz="2400" smtClean="0">
                <a:solidFill>
                  <a:schemeClr val="folHlink"/>
                </a:solidFill>
              </a:rPr>
              <a:t>继承方式</a:t>
            </a:r>
            <a:r>
              <a:rPr lang="en-GB" altLang="zh-CN" sz="2400" smtClean="0">
                <a:solidFill>
                  <a:schemeClr val="folHlink"/>
                </a:solidFill>
              </a:rPr>
              <a:t>&gt;</a:t>
            </a:r>
            <a:r>
              <a:rPr lang="en-GB" altLang="zh-CN" sz="2400" smtClean="0"/>
              <a:t>] </a:t>
            </a:r>
            <a:r>
              <a:rPr lang="en-GB" altLang="zh-CN" sz="2400" smtClean="0">
                <a:solidFill>
                  <a:schemeClr val="folHlink"/>
                </a:solidFill>
              </a:rPr>
              <a:t>&lt;</a:t>
            </a:r>
            <a:r>
              <a:rPr lang="zh-CN" altLang="en-GB" sz="2400" smtClean="0">
                <a:solidFill>
                  <a:schemeClr val="folHlink"/>
                </a:solidFill>
              </a:rPr>
              <a:t>基类名</a:t>
            </a:r>
            <a:r>
              <a:rPr lang="en-GB" altLang="zh-CN" sz="2400" smtClean="0">
                <a:solidFill>
                  <a:schemeClr val="folHlink"/>
                </a:solidFill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{	&lt;</a:t>
            </a:r>
            <a:r>
              <a:rPr lang="zh-CN" altLang="en-GB" sz="2400" smtClean="0"/>
              <a:t>成员说明表</a:t>
            </a:r>
            <a:r>
              <a:rPr lang="en-GB" altLang="zh-CN" sz="2400" smtClean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};</a:t>
            </a:r>
            <a:r>
              <a:rPr lang="en-US" altLang="zh-CN" sz="2400" smtClean="0"/>
              <a:t> </a:t>
            </a:r>
          </a:p>
          <a:p>
            <a:pPr lvl="1" eaLnBrk="1" hangingPunct="1">
              <a:defRPr/>
            </a:pPr>
            <a:r>
              <a:rPr lang="en-GB" altLang="zh-CN" sz="2400" smtClean="0"/>
              <a:t>&lt;</a:t>
            </a:r>
            <a:r>
              <a:rPr lang="zh-CN" altLang="en-GB" sz="2400" smtClean="0"/>
              <a:t>派生类名</a:t>
            </a:r>
            <a:r>
              <a:rPr lang="en-GB" altLang="zh-CN" sz="2400" smtClean="0"/>
              <a:t>&gt;</a:t>
            </a:r>
            <a:r>
              <a:rPr lang="zh-CN" altLang="en-GB" sz="2400" smtClean="0"/>
              <a:t>为派生类的名字。</a:t>
            </a:r>
          </a:p>
          <a:p>
            <a:pPr lvl="1" eaLnBrk="1" hangingPunct="1">
              <a:defRPr/>
            </a:pPr>
            <a:r>
              <a:rPr lang="en-GB" altLang="zh-CN" sz="2400" smtClean="0"/>
              <a:t>&lt;</a:t>
            </a:r>
            <a:r>
              <a:rPr lang="zh-CN" altLang="en-GB" sz="2400" smtClean="0"/>
              <a:t>基类名</a:t>
            </a:r>
            <a:r>
              <a:rPr lang="en-GB" altLang="zh-CN" sz="2400" smtClean="0"/>
              <a:t>&gt;</a:t>
            </a:r>
            <a:r>
              <a:rPr lang="zh-CN" altLang="en-GB" sz="2400" smtClean="0"/>
              <a:t>为直接基类的名字。</a:t>
            </a:r>
          </a:p>
          <a:p>
            <a:pPr lvl="1" eaLnBrk="1" hangingPunct="1">
              <a:defRPr/>
            </a:pPr>
            <a:r>
              <a:rPr lang="en-GB" altLang="zh-CN" sz="2400" smtClean="0"/>
              <a:t>&lt;</a:t>
            </a:r>
            <a:r>
              <a:rPr lang="zh-CN" altLang="en-GB" sz="2400" smtClean="0"/>
              <a:t>成员说明表</a:t>
            </a:r>
            <a:r>
              <a:rPr lang="en-GB" altLang="zh-CN" sz="2400" smtClean="0"/>
              <a:t>&gt;</a:t>
            </a:r>
            <a:r>
              <a:rPr lang="zh-CN" altLang="en-GB" sz="2400" smtClean="0"/>
              <a:t>是在派生类中</a:t>
            </a:r>
            <a:r>
              <a:rPr lang="zh-CN" altLang="en-GB" sz="2400" smtClean="0">
                <a:solidFill>
                  <a:schemeClr val="folHlink"/>
                </a:solidFill>
              </a:rPr>
              <a:t>新定义</a:t>
            </a:r>
            <a:r>
              <a:rPr lang="zh-CN" altLang="en-GB" sz="2400" smtClean="0"/>
              <a:t>的成员，其中包括对基类成员的</a:t>
            </a:r>
            <a:r>
              <a:rPr lang="zh-CN" altLang="en-GB" sz="2400" smtClean="0">
                <a:solidFill>
                  <a:schemeClr val="folHlink"/>
                </a:solidFill>
              </a:rPr>
              <a:t>重定义</a:t>
            </a:r>
            <a:r>
              <a:rPr lang="zh-CN" altLang="en-US" sz="2400" smtClean="0"/>
              <a:t>。</a:t>
            </a:r>
          </a:p>
          <a:p>
            <a:pPr lvl="1" eaLnBrk="1" hangingPunct="1">
              <a:defRPr/>
            </a:pPr>
            <a:r>
              <a:rPr lang="en-GB" altLang="zh-CN" sz="2400" smtClean="0"/>
              <a:t>&lt;</a:t>
            </a:r>
            <a:r>
              <a:rPr lang="zh-CN" altLang="en-GB" sz="2400" smtClean="0"/>
              <a:t>继承方式</a:t>
            </a:r>
            <a:r>
              <a:rPr lang="en-GB" altLang="zh-CN" sz="2400" smtClean="0"/>
              <a:t>&gt;</a:t>
            </a:r>
            <a:r>
              <a:rPr lang="zh-CN" altLang="en-GB" sz="2400" smtClean="0"/>
              <a:t>指出</a:t>
            </a:r>
            <a:r>
              <a:rPr lang="zh-CN" altLang="en-US" sz="2400" smtClean="0"/>
              <a:t>对</a:t>
            </a:r>
            <a:r>
              <a:rPr lang="zh-CN" altLang="en-GB" sz="2400" smtClean="0"/>
              <a:t>从基类继承来的成员的访问控制</a:t>
            </a:r>
            <a:r>
              <a:rPr lang="zh-CN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976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mtClean="0"/>
              <a:t>class A //</a:t>
            </a:r>
            <a:r>
              <a:rPr lang="zh-CN" altLang="en-GB" smtClean="0"/>
              <a:t>基类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mtClean="0"/>
              <a:t>{		int x,y;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mtClean="0"/>
              <a:t>		void f();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mtClean="0"/>
              <a:t>		void g();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mtClean="0"/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mtClean="0"/>
              <a:t>class B: public A //</a:t>
            </a:r>
            <a:r>
              <a:rPr lang="zh-CN" altLang="en-GB" smtClean="0"/>
              <a:t>派生类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mtClean="0"/>
              <a:t>{		int z; //</a:t>
            </a:r>
            <a:r>
              <a:rPr lang="zh-CN" altLang="en-GB" smtClean="0"/>
              <a:t>新成员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mtClean="0"/>
              <a:t>		void h(); //</a:t>
            </a:r>
            <a:r>
              <a:rPr lang="zh-CN" altLang="en-GB" smtClean="0"/>
              <a:t>新成员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15231</TotalTime>
  <Words>3530</Words>
  <Application>Microsoft Office PowerPoint</Application>
  <PresentationFormat>全屏显示(4:3)</PresentationFormat>
  <Paragraphs>981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6" baseType="lpstr">
      <vt:lpstr>Verdana</vt:lpstr>
      <vt:lpstr>宋体</vt:lpstr>
      <vt:lpstr>Arial</vt:lpstr>
      <vt:lpstr>Wingdings</vt:lpstr>
      <vt:lpstr>Times New Roman</vt:lpstr>
      <vt:lpstr>隶书</vt:lpstr>
      <vt:lpstr>Courier New</vt:lpstr>
      <vt:lpstr>Office 主题​​</vt:lpstr>
      <vt:lpstr>第八章 继承－－派生类</vt:lpstr>
      <vt:lpstr>本章内容</vt:lpstr>
      <vt:lpstr>继承的概念</vt:lpstr>
      <vt:lpstr>基类与派生类</vt:lpstr>
      <vt:lpstr>继承对程序设计的支持</vt:lpstr>
      <vt:lpstr>PowerPoint 演示文稿</vt:lpstr>
      <vt:lpstr>PowerPoint 演示文稿</vt:lpstr>
      <vt:lpstr>单继承</vt:lpstr>
      <vt:lpstr>PowerPoint 演示文稿</vt:lpstr>
      <vt:lpstr>关于派生类的一些说明</vt:lpstr>
      <vt:lpstr>PowerPoint 演示文稿</vt:lpstr>
      <vt:lpstr>在派生类中访问基类成员</vt:lpstr>
      <vt:lpstr>PowerPoint 演示文稿</vt:lpstr>
      <vt:lpstr>PowerPoint 演示文稿</vt:lpstr>
      <vt:lpstr>封装与继承的矛盾 </vt:lpstr>
      <vt:lpstr>PowerPoint 演示文稿</vt:lpstr>
      <vt:lpstr>PowerPoint 演示文稿</vt:lpstr>
      <vt:lpstr>PowerPoint 演示文稿</vt:lpstr>
      <vt:lpstr>继承方式 </vt:lpstr>
      <vt:lpstr>继承方式的含义</vt:lpstr>
      <vt:lpstr>PowerPoint 演示文稿</vt:lpstr>
      <vt:lpstr>派生类对象的初始化 </vt:lpstr>
      <vt:lpstr>PowerPoint 演示文稿</vt:lpstr>
      <vt:lpstr>PowerPoint 演示文稿</vt:lpstr>
      <vt:lpstr>派生类对象的赋值</vt:lpstr>
      <vt:lpstr>PowerPoint 演示文稿</vt:lpstr>
      <vt:lpstr>PowerPoint 演示文稿</vt:lpstr>
      <vt:lpstr>例：一个公司中的职员类和 部门经理类的设计。 </vt:lpstr>
      <vt:lpstr>PowerPoint 演示文稿</vt:lpstr>
      <vt:lpstr>子类型</vt:lpstr>
      <vt:lpstr>PowerPoint 演示文稿</vt:lpstr>
      <vt:lpstr>PowerPoint 演示文稿</vt:lpstr>
      <vt:lpstr>面向对象程序设计的多态性</vt:lpstr>
      <vt:lpstr>消息的静态绑定</vt:lpstr>
      <vt:lpstr>PowerPoint 演示文稿</vt:lpstr>
      <vt:lpstr>虚函数－－消息的动态绑定</vt:lpstr>
      <vt:lpstr>PowerPoint 演示文稿</vt:lpstr>
      <vt:lpstr>PowerPoint 演示文稿</vt:lpstr>
      <vt:lpstr>对虚函数几点说明</vt:lpstr>
      <vt:lpstr>消息动态绑定的各种情况</vt:lpstr>
      <vt:lpstr>PowerPoint 演示文稿</vt:lpstr>
      <vt:lpstr>PowerPoint 演示文稿</vt:lpstr>
      <vt:lpstr>通过基类指针访问派生类中新定义的成员</vt:lpstr>
      <vt:lpstr>纯虚函数和抽象类 </vt:lpstr>
      <vt:lpstr>PowerPoint 演示文稿</vt:lpstr>
      <vt:lpstr>例：用抽象类为各种图形类提供一个基本框架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例：用抽象类为栈的两个不同实现提供一个公共接口 </vt:lpstr>
      <vt:lpstr>PowerPoint 演示文稿</vt:lpstr>
      <vt:lpstr>PowerPoint 演示文稿</vt:lpstr>
      <vt:lpstr>利用抽象类实现类的真正的抽象作用</vt:lpstr>
      <vt:lpstr>PowerPoint 演示文稿</vt:lpstr>
      <vt:lpstr>代码复用的另一种方式－－聚集</vt:lpstr>
      <vt:lpstr>PowerPoint 演示文稿</vt:lpstr>
      <vt:lpstr>例：利用一个线性表类实现一个队列类。</vt:lpstr>
      <vt:lpstr>PowerPoint 演示文稿</vt:lpstr>
      <vt:lpstr>PowerPoint 演示文稿</vt:lpstr>
      <vt:lpstr>继承与聚集两种代码复用方式的比较</vt:lpstr>
      <vt:lpstr>PowerPoint 演示文稿</vt:lpstr>
      <vt:lpstr>PowerPoint 演示文稿</vt:lpstr>
      <vt:lpstr>多继承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多继承中的名冲突</vt:lpstr>
      <vt:lpstr>PowerPoint 演示文稿</vt:lpstr>
      <vt:lpstr>重复继承－－虚基类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Chapter12   Derived Classes</dc:title>
  <dc:creator>zjs</dc:creator>
  <cp:lastModifiedBy>Zhang Ying 张营</cp:lastModifiedBy>
  <cp:revision>542</cp:revision>
  <dcterms:created xsi:type="dcterms:W3CDTF">1999-06-07T07:18:19Z</dcterms:created>
  <dcterms:modified xsi:type="dcterms:W3CDTF">2014-02-28T03:42:34Z</dcterms:modified>
</cp:coreProperties>
</file>