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82" r:id="rId2"/>
    <p:sldId id="283" r:id="rId3"/>
    <p:sldId id="257" r:id="rId4"/>
    <p:sldId id="258" r:id="rId5"/>
    <p:sldId id="259" r:id="rId6"/>
    <p:sldId id="260" r:id="rId7"/>
    <p:sldId id="261" r:id="rId8"/>
    <p:sldId id="262" r:id="rId9"/>
    <p:sldId id="263" r:id="rId10"/>
    <p:sldId id="266" r:id="rId11"/>
    <p:sldId id="289" r:id="rId12"/>
    <p:sldId id="286" r:id="rId13"/>
    <p:sldId id="264" r:id="rId14"/>
    <p:sldId id="267" r:id="rId15"/>
    <p:sldId id="298" r:id="rId16"/>
    <p:sldId id="271" r:id="rId17"/>
    <p:sldId id="269" r:id="rId18"/>
    <p:sldId id="272" r:id="rId19"/>
    <p:sldId id="274" r:id="rId20"/>
    <p:sldId id="273" r:id="rId21"/>
    <p:sldId id="276" r:id="rId22"/>
    <p:sldId id="275" r:id="rId23"/>
    <p:sldId id="277" r:id="rId24"/>
    <p:sldId id="278" r:id="rId25"/>
    <p:sldId id="279" r:id="rId26"/>
    <p:sldId id="280" r:id="rId27"/>
    <p:sldId id="284" r:id="rId28"/>
    <p:sldId id="281" r:id="rId29"/>
    <p:sldId id="287" r:id="rId30"/>
    <p:sldId id="288" r:id="rId31"/>
    <p:sldId id="290" r:id="rId32"/>
    <p:sldId id="291" r:id="rId33"/>
    <p:sldId id="300" r:id="rId34"/>
    <p:sldId id="301" r:id="rId35"/>
    <p:sldId id="292" r:id="rId36"/>
    <p:sldId id="299" r:id="rId37"/>
    <p:sldId id="297" r:id="rId38"/>
    <p:sldId id="293" r:id="rId39"/>
    <p:sldId id="294" r:id="rId40"/>
    <p:sldId id="295" r:id="rId41"/>
    <p:sldId id="296" r:id="rId42"/>
    <p:sldId id="302" r:id="rId43"/>
    <p:sldId id="303" r:id="rId44"/>
    <p:sldId id="304" r:id="rId45"/>
    <p:sldId id="305" r:id="rId46"/>
    <p:sldId id="306"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4660"/>
  </p:normalViewPr>
  <p:slideViewPr>
    <p:cSldViewPr>
      <p:cViewPr varScale="1">
        <p:scale>
          <a:sx n="79" d="100"/>
          <a:sy n="79" d="100"/>
        </p:scale>
        <p:origin x="-156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AD506F7-706F-43E0-8EFA-5B6D6E48B3F9}" type="slidenum">
              <a:rPr lang="en-US" altLang="zh-CN" smtClean="0"/>
              <a:pPr>
                <a:defRPr/>
              </a:pPr>
              <a:t>‹#›</a:t>
            </a:fld>
            <a:endParaRPr lang="en-US" altLang="zh-CN"/>
          </a:p>
        </p:txBody>
      </p:sp>
    </p:spTree>
    <p:extLst>
      <p:ext uri="{BB962C8B-B14F-4D97-AF65-F5344CB8AC3E}">
        <p14:creationId xmlns:p14="http://schemas.microsoft.com/office/powerpoint/2010/main" val="50519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669BDAC-AC56-4909-A1A8-9EC0E288D865}" type="slidenum">
              <a:rPr lang="en-US" altLang="zh-CN" smtClean="0"/>
              <a:pPr>
                <a:defRPr/>
              </a:pPr>
              <a:t>‹#›</a:t>
            </a:fld>
            <a:endParaRPr lang="en-US" altLang="zh-CN"/>
          </a:p>
        </p:txBody>
      </p:sp>
    </p:spTree>
    <p:extLst>
      <p:ext uri="{BB962C8B-B14F-4D97-AF65-F5344CB8AC3E}">
        <p14:creationId xmlns:p14="http://schemas.microsoft.com/office/powerpoint/2010/main" val="333294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D58FDE1-8CCA-440B-832A-1B05D2D4AB5E}" type="slidenum">
              <a:rPr lang="en-US" altLang="zh-CN" smtClean="0"/>
              <a:pPr>
                <a:defRPr/>
              </a:pPr>
              <a:t>‹#›</a:t>
            </a:fld>
            <a:endParaRPr lang="en-US" altLang="zh-CN"/>
          </a:p>
        </p:txBody>
      </p:sp>
    </p:spTree>
    <p:extLst>
      <p:ext uri="{BB962C8B-B14F-4D97-AF65-F5344CB8AC3E}">
        <p14:creationId xmlns:p14="http://schemas.microsoft.com/office/powerpoint/2010/main" val="151059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AE8E554-BF6A-4553-ABCE-14B6BCB46537}" type="slidenum">
              <a:rPr lang="en-US" altLang="zh-CN" smtClean="0"/>
              <a:pPr>
                <a:defRPr/>
              </a:pPr>
              <a:t>‹#›</a:t>
            </a:fld>
            <a:endParaRPr lang="en-US" altLang="zh-CN"/>
          </a:p>
        </p:txBody>
      </p:sp>
    </p:spTree>
    <p:extLst>
      <p:ext uri="{BB962C8B-B14F-4D97-AF65-F5344CB8AC3E}">
        <p14:creationId xmlns:p14="http://schemas.microsoft.com/office/powerpoint/2010/main" val="263950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56BA84A-C2D0-4083-9F2A-08838E0338FA}" type="slidenum">
              <a:rPr lang="en-US" altLang="zh-CN" smtClean="0"/>
              <a:pPr>
                <a:defRPr/>
              </a:pPr>
              <a:t>‹#›</a:t>
            </a:fld>
            <a:endParaRPr lang="en-US" altLang="zh-CN"/>
          </a:p>
        </p:txBody>
      </p:sp>
    </p:spTree>
    <p:extLst>
      <p:ext uri="{BB962C8B-B14F-4D97-AF65-F5344CB8AC3E}">
        <p14:creationId xmlns:p14="http://schemas.microsoft.com/office/powerpoint/2010/main" val="424865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E29F60D0-D5A1-42CF-955F-4B46BC04CFAE}" type="slidenum">
              <a:rPr lang="en-US" altLang="zh-CN" smtClean="0"/>
              <a:pPr>
                <a:defRPr/>
              </a:pPr>
              <a:t>‹#›</a:t>
            </a:fld>
            <a:endParaRPr lang="en-US" altLang="zh-CN"/>
          </a:p>
        </p:txBody>
      </p:sp>
    </p:spTree>
    <p:extLst>
      <p:ext uri="{BB962C8B-B14F-4D97-AF65-F5344CB8AC3E}">
        <p14:creationId xmlns:p14="http://schemas.microsoft.com/office/powerpoint/2010/main" val="332521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850B3330-D558-4681-8AAD-58BCDF32C08F}" type="slidenum">
              <a:rPr lang="en-US" altLang="zh-CN" smtClean="0"/>
              <a:pPr>
                <a:defRPr/>
              </a:pPr>
              <a:t>‹#›</a:t>
            </a:fld>
            <a:endParaRPr lang="en-US" altLang="zh-CN"/>
          </a:p>
        </p:txBody>
      </p:sp>
    </p:spTree>
    <p:extLst>
      <p:ext uri="{BB962C8B-B14F-4D97-AF65-F5344CB8AC3E}">
        <p14:creationId xmlns:p14="http://schemas.microsoft.com/office/powerpoint/2010/main" val="102437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B756A2FA-51A1-4D2B-AE1C-C5A91C8CE993}" type="slidenum">
              <a:rPr lang="en-US" altLang="zh-CN" smtClean="0"/>
              <a:pPr>
                <a:defRPr/>
              </a:pPr>
              <a:t>‹#›</a:t>
            </a:fld>
            <a:endParaRPr lang="en-US" altLang="zh-CN"/>
          </a:p>
        </p:txBody>
      </p:sp>
    </p:spTree>
    <p:extLst>
      <p:ext uri="{BB962C8B-B14F-4D97-AF65-F5344CB8AC3E}">
        <p14:creationId xmlns:p14="http://schemas.microsoft.com/office/powerpoint/2010/main" val="261560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AF202D4-9D73-4C20-955E-5086637791E1}" type="slidenum">
              <a:rPr lang="en-US" altLang="zh-CN" smtClean="0"/>
              <a:pPr>
                <a:defRPr/>
              </a:pPr>
              <a:t>‹#›</a:t>
            </a:fld>
            <a:endParaRPr lang="en-US" altLang="zh-CN"/>
          </a:p>
        </p:txBody>
      </p:sp>
    </p:spTree>
    <p:extLst>
      <p:ext uri="{BB962C8B-B14F-4D97-AF65-F5344CB8AC3E}">
        <p14:creationId xmlns:p14="http://schemas.microsoft.com/office/powerpoint/2010/main" val="195889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A07D7864-50F2-4D4E-B40F-A7DF47235D10}" type="slidenum">
              <a:rPr lang="en-US" altLang="zh-CN" smtClean="0"/>
              <a:pPr>
                <a:defRPr/>
              </a:pPr>
              <a:t>‹#›</a:t>
            </a:fld>
            <a:endParaRPr lang="en-US" altLang="zh-CN"/>
          </a:p>
        </p:txBody>
      </p:sp>
    </p:spTree>
    <p:extLst>
      <p:ext uri="{BB962C8B-B14F-4D97-AF65-F5344CB8AC3E}">
        <p14:creationId xmlns:p14="http://schemas.microsoft.com/office/powerpoint/2010/main" val="358394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A5F4FF8-4110-4DF3-B4D4-33A6130D4A6E}" type="slidenum">
              <a:rPr lang="en-US" altLang="zh-CN" smtClean="0"/>
              <a:pPr>
                <a:defRPr/>
              </a:pPr>
              <a:t>‹#›</a:t>
            </a:fld>
            <a:endParaRPr lang="en-US" altLang="zh-CN"/>
          </a:p>
        </p:txBody>
      </p:sp>
    </p:spTree>
    <p:extLst>
      <p:ext uri="{BB962C8B-B14F-4D97-AF65-F5344CB8AC3E}">
        <p14:creationId xmlns:p14="http://schemas.microsoft.com/office/powerpoint/2010/main" val="206672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23F1C77-E64D-40C9-B9AD-4558DD62E0EC}" type="slidenum">
              <a:rPr lang="en-US" altLang="zh-CN" smtClean="0"/>
              <a:pPr>
                <a:defRPr/>
              </a:pPr>
              <a:t>‹#›</a:t>
            </a:fld>
            <a:endParaRPr lang="en-US" altLang="zh-CN"/>
          </a:p>
        </p:txBody>
      </p:sp>
    </p:spTree>
    <p:extLst>
      <p:ext uri="{BB962C8B-B14F-4D97-AF65-F5344CB8AC3E}">
        <p14:creationId xmlns:p14="http://schemas.microsoft.com/office/powerpoint/2010/main" val="49988771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12775" y="1692275"/>
            <a:ext cx="8062913" cy="1736725"/>
          </a:xfrm>
        </p:spPr>
        <p:txBody>
          <a:bodyPr/>
          <a:lstStyle/>
          <a:p>
            <a:pPr eaLnBrk="1" hangingPunct="1">
              <a:defRPr/>
            </a:pPr>
            <a:r>
              <a:rPr lang="zh-CN" altLang="en-US" smtClean="0"/>
              <a:t>第九章 类属（泛型）机制－－模板</a:t>
            </a:r>
          </a:p>
        </p:txBody>
      </p:sp>
      <p:sp>
        <p:nvSpPr>
          <p:cNvPr id="35843"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函数模板</a:t>
            </a:r>
          </a:p>
        </p:txBody>
      </p:sp>
      <p:sp>
        <p:nvSpPr>
          <p:cNvPr id="17411" name="Rectangle 3"/>
          <p:cNvSpPr>
            <a:spLocks noGrp="1" noChangeArrowheads="1"/>
          </p:cNvSpPr>
          <p:nvPr>
            <p:ph idx="1"/>
          </p:nvPr>
        </p:nvSpPr>
        <p:spPr>
          <a:xfrm>
            <a:off x="179388" y="1123950"/>
            <a:ext cx="8820150" cy="5545138"/>
          </a:xfrm>
        </p:spPr>
        <p:txBody>
          <a:bodyPr/>
          <a:lstStyle/>
          <a:p>
            <a:pPr marL="269875" indent="-269875" eaLnBrk="1" hangingPunct="1">
              <a:lnSpc>
                <a:spcPct val="80000"/>
              </a:lnSpc>
              <a:defRPr/>
            </a:pPr>
            <a:r>
              <a:rPr lang="zh-CN" altLang="en-GB" sz="2400" smtClean="0"/>
              <a:t>在</a:t>
            </a:r>
            <a:r>
              <a:rPr lang="en-GB" altLang="zh-CN" sz="2400" smtClean="0"/>
              <a:t>C++</a:t>
            </a:r>
            <a:r>
              <a:rPr lang="zh-CN" altLang="en-GB" sz="2400" smtClean="0"/>
              <a:t>中，实现类属函数的另外一种办法是用函数模板。</a:t>
            </a:r>
          </a:p>
          <a:p>
            <a:pPr marL="269875" indent="-269875" eaLnBrk="1" hangingPunct="1">
              <a:lnSpc>
                <a:spcPct val="80000"/>
              </a:lnSpc>
              <a:buFont typeface="Wingdings" pitchFamily="2" charset="2"/>
              <a:buNone/>
              <a:defRPr/>
            </a:pPr>
            <a:endParaRPr lang="zh-CN" altLang="en-GB" sz="2400" smtClean="0"/>
          </a:p>
          <a:p>
            <a:pPr marL="269875" indent="-269875" eaLnBrk="1" hangingPunct="1">
              <a:lnSpc>
                <a:spcPct val="80000"/>
              </a:lnSpc>
              <a:buFont typeface="Wingdings" pitchFamily="2" charset="2"/>
              <a:buNone/>
              <a:defRPr/>
            </a:pPr>
            <a:r>
              <a:rPr lang="en-GB" altLang="zh-CN" sz="2400" smtClean="0"/>
              <a:t>template &lt;class </a:t>
            </a:r>
            <a:r>
              <a:rPr lang="en-GB" altLang="zh-CN" sz="2400" smtClean="0">
                <a:solidFill>
                  <a:schemeClr val="folHlink"/>
                </a:solidFill>
              </a:rPr>
              <a:t>T</a:t>
            </a:r>
            <a:r>
              <a:rPr lang="en-GB" altLang="zh-CN" sz="2400" smtClean="0"/>
              <a:t>&gt; </a:t>
            </a:r>
          </a:p>
          <a:p>
            <a:pPr marL="269875" indent="-269875" eaLnBrk="1" hangingPunct="1">
              <a:lnSpc>
                <a:spcPct val="80000"/>
              </a:lnSpc>
              <a:buFont typeface="Wingdings" pitchFamily="2" charset="2"/>
              <a:buNone/>
              <a:defRPr/>
            </a:pPr>
            <a:r>
              <a:rPr lang="en-GB" altLang="zh-CN" sz="2400" smtClean="0"/>
              <a:t>void sort(</a:t>
            </a:r>
            <a:r>
              <a:rPr lang="en-GB" altLang="zh-CN" sz="2400" smtClean="0">
                <a:solidFill>
                  <a:schemeClr val="folHlink"/>
                </a:solidFill>
              </a:rPr>
              <a:t>T</a:t>
            </a:r>
            <a:r>
              <a:rPr lang="en-GB" altLang="zh-CN" sz="2400" smtClean="0"/>
              <a:t> elements[], unsigned int count)</a:t>
            </a:r>
          </a:p>
          <a:p>
            <a:pPr marL="269875" indent="-269875" eaLnBrk="1" hangingPunct="1">
              <a:lnSpc>
                <a:spcPct val="80000"/>
              </a:lnSpc>
              <a:buFont typeface="Wingdings" pitchFamily="2" charset="2"/>
              <a:buNone/>
              <a:defRPr/>
            </a:pPr>
            <a:r>
              <a:rPr lang="en-GB" altLang="zh-CN" sz="2400" smtClean="0"/>
              <a:t>{	/*</a:t>
            </a:r>
          </a:p>
          <a:p>
            <a:pPr marL="269875" indent="-269875" eaLnBrk="1" hangingPunct="1">
              <a:lnSpc>
                <a:spcPct val="80000"/>
              </a:lnSpc>
              <a:buFont typeface="Wingdings" pitchFamily="2" charset="2"/>
              <a:buNone/>
              <a:defRPr/>
            </a:pPr>
            <a:r>
              <a:rPr lang="en-GB" altLang="zh-CN" sz="2400" smtClean="0"/>
              <a:t>	1</a:t>
            </a:r>
            <a:r>
              <a:rPr lang="zh-CN" altLang="en-GB" sz="2400" smtClean="0"/>
              <a:t>、取第</a:t>
            </a:r>
            <a:r>
              <a:rPr lang="en-GB" altLang="zh-CN" sz="2400" smtClean="0"/>
              <a:t>i</a:t>
            </a:r>
            <a:r>
              <a:rPr lang="zh-CN" altLang="en-GB" sz="2400" smtClean="0"/>
              <a:t>个元素</a:t>
            </a:r>
          </a:p>
          <a:p>
            <a:pPr marL="269875" indent="-269875" eaLnBrk="1" hangingPunct="1">
              <a:lnSpc>
                <a:spcPct val="80000"/>
              </a:lnSpc>
              <a:buFont typeface="Wingdings" pitchFamily="2" charset="2"/>
              <a:buNone/>
              <a:defRPr/>
            </a:pPr>
            <a:r>
              <a:rPr lang="zh-CN" altLang="en-GB" sz="2400" smtClean="0"/>
              <a:t>	</a:t>
            </a:r>
            <a:r>
              <a:rPr lang="en-GB" altLang="zh-CN" sz="2400" smtClean="0"/>
              <a:t>elements[i] </a:t>
            </a:r>
          </a:p>
          <a:p>
            <a:pPr marL="269875" indent="-269875" eaLnBrk="1" hangingPunct="1">
              <a:lnSpc>
                <a:spcPct val="80000"/>
              </a:lnSpc>
              <a:buFont typeface="Wingdings" pitchFamily="2" charset="2"/>
              <a:buNone/>
              <a:defRPr/>
            </a:pPr>
            <a:r>
              <a:rPr lang="en-GB" altLang="zh-CN" sz="2400" smtClean="0"/>
              <a:t>	2</a:t>
            </a:r>
            <a:r>
              <a:rPr lang="zh-CN" altLang="en-GB" sz="2400" smtClean="0"/>
              <a:t>、比较第</a:t>
            </a:r>
            <a:r>
              <a:rPr lang="en-GB" altLang="zh-CN" sz="2400" smtClean="0"/>
              <a:t>i</a:t>
            </a:r>
            <a:r>
              <a:rPr lang="zh-CN" altLang="en-GB" sz="2400" smtClean="0"/>
              <a:t>个和第</a:t>
            </a:r>
            <a:r>
              <a:rPr lang="en-GB" altLang="zh-CN" sz="2400" smtClean="0"/>
              <a:t>j</a:t>
            </a:r>
            <a:r>
              <a:rPr lang="zh-CN" altLang="en-GB" sz="2400" smtClean="0"/>
              <a:t>个元素的大小</a:t>
            </a:r>
          </a:p>
          <a:p>
            <a:pPr marL="269875" indent="-269875" eaLnBrk="1" hangingPunct="1">
              <a:lnSpc>
                <a:spcPct val="80000"/>
              </a:lnSpc>
              <a:buFont typeface="Wingdings" pitchFamily="2" charset="2"/>
              <a:buNone/>
              <a:defRPr/>
            </a:pPr>
            <a:r>
              <a:rPr lang="zh-CN" altLang="en-GB" sz="2400" smtClean="0"/>
              <a:t>	</a:t>
            </a:r>
            <a:r>
              <a:rPr lang="en-GB" altLang="zh-CN" sz="2400" smtClean="0"/>
              <a:t>elements[i] &lt; elements [j] </a:t>
            </a:r>
          </a:p>
          <a:p>
            <a:pPr marL="269875" indent="-269875" eaLnBrk="1" hangingPunct="1">
              <a:lnSpc>
                <a:spcPct val="80000"/>
              </a:lnSpc>
              <a:buFont typeface="Wingdings" pitchFamily="2" charset="2"/>
              <a:buNone/>
              <a:defRPr/>
            </a:pPr>
            <a:r>
              <a:rPr lang="en-GB" altLang="zh-CN" sz="2400" smtClean="0"/>
              <a:t>	3</a:t>
            </a:r>
            <a:r>
              <a:rPr lang="zh-CN" altLang="en-GB" sz="2400" smtClean="0"/>
              <a:t>、交换第</a:t>
            </a:r>
            <a:r>
              <a:rPr lang="en-GB" altLang="zh-CN" sz="2400" smtClean="0"/>
              <a:t>i</a:t>
            </a:r>
            <a:r>
              <a:rPr lang="zh-CN" altLang="en-GB" sz="2400" smtClean="0"/>
              <a:t>个和第</a:t>
            </a:r>
            <a:r>
              <a:rPr lang="en-GB" altLang="zh-CN" sz="2400" smtClean="0"/>
              <a:t>j</a:t>
            </a:r>
            <a:r>
              <a:rPr lang="zh-CN" altLang="en-GB" sz="2400" smtClean="0"/>
              <a:t>个元素</a:t>
            </a:r>
          </a:p>
          <a:p>
            <a:pPr marL="269875" indent="-269875" eaLnBrk="1" hangingPunct="1">
              <a:lnSpc>
                <a:spcPct val="80000"/>
              </a:lnSpc>
              <a:buFont typeface="Wingdings" pitchFamily="2" charset="2"/>
              <a:buNone/>
              <a:defRPr/>
            </a:pPr>
            <a:r>
              <a:rPr lang="zh-CN" altLang="en-GB" sz="2400" smtClean="0"/>
              <a:t>	</a:t>
            </a:r>
            <a:r>
              <a:rPr lang="en-GB" altLang="zh-CN" sz="2400" smtClean="0">
                <a:solidFill>
                  <a:schemeClr val="folHlink"/>
                </a:solidFill>
              </a:rPr>
              <a:t>T</a:t>
            </a:r>
            <a:r>
              <a:rPr lang="en-GB" altLang="zh-CN" sz="2400" smtClean="0"/>
              <a:t> temp=elements [i];</a:t>
            </a:r>
          </a:p>
          <a:p>
            <a:pPr marL="269875" indent="-269875" eaLnBrk="1" hangingPunct="1">
              <a:lnSpc>
                <a:spcPct val="80000"/>
              </a:lnSpc>
              <a:buFont typeface="Wingdings" pitchFamily="2" charset="2"/>
              <a:buNone/>
              <a:defRPr/>
            </a:pPr>
            <a:r>
              <a:rPr lang="en-GB" altLang="zh-CN" sz="2400" smtClean="0"/>
              <a:t>	elements[i] = elements [j];</a:t>
            </a:r>
          </a:p>
          <a:p>
            <a:pPr marL="269875" indent="-269875" eaLnBrk="1" hangingPunct="1">
              <a:lnSpc>
                <a:spcPct val="80000"/>
              </a:lnSpc>
              <a:buFont typeface="Wingdings" pitchFamily="2" charset="2"/>
              <a:buNone/>
              <a:defRPr/>
            </a:pPr>
            <a:r>
              <a:rPr lang="en-GB" altLang="zh-CN" sz="2400" smtClean="0"/>
              <a:t>	elements[j] = temp;</a:t>
            </a:r>
          </a:p>
          <a:p>
            <a:pPr marL="269875" indent="-269875" eaLnBrk="1" hangingPunct="1">
              <a:lnSpc>
                <a:spcPct val="80000"/>
              </a:lnSpc>
              <a:buFont typeface="Wingdings" pitchFamily="2" charset="2"/>
              <a:buNone/>
              <a:defRPr/>
            </a:pPr>
            <a:r>
              <a:rPr lang="en-GB" altLang="zh-CN" sz="2400" smtClean="0"/>
              <a:t>	*/</a:t>
            </a:r>
          </a:p>
          <a:p>
            <a:pPr marL="269875" indent="-269875" eaLnBrk="1" hangingPunct="1">
              <a:lnSpc>
                <a:spcPct val="80000"/>
              </a:lnSpc>
              <a:buFont typeface="Wingdings" pitchFamily="2" charset="2"/>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a:xfrm>
            <a:off x="457200" y="1600200"/>
            <a:ext cx="8229600" cy="3700463"/>
          </a:xfrm>
        </p:spPr>
        <p:txBody>
          <a:bodyPr>
            <a:normAutofit fontScale="92500" lnSpcReduction="10000"/>
          </a:bodyPr>
          <a:lstStyle/>
          <a:p>
            <a:pPr eaLnBrk="1" hangingPunct="1">
              <a:buFont typeface="Wingdings" pitchFamily="2" charset="2"/>
              <a:buNone/>
              <a:defRPr/>
            </a:pPr>
            <a:r>
              <a:rPr lang="en-GB" altLang="zh-CN" dirty="0" err="1" smtClean="0"/>
              <a:t>int</a:t>
            </a:r>
            <a:r>
              <a:rPr lang="en-GB" altLang="zh-CN" dirty="0" smtClean="0"/>
              <a:t> a[100];</a:t>
            </a:r>
            <a:endParaRPr lang="zh-CN" altLang="zh-CN" dirty="0" smtClean="0"/>
          </a:p>
          <a:p>
            <a:pPr eaLnBrk="1" hangingPunct="1">
              <a:buFont typeface="Wingdings" pitchFamily="2" charset="2"/>
              <a:buNone/>
              <a:defRPr/>
            </a:pPr>
            <a:r>
              <a:rPr lang="en-GB" altLang="zh-CN" dirty="0" smtClean="0"/>
              <a:t>sort(a,100);  //</a:t>
            </a:r>
            <a:r>
              <a:rPr lang="zh-CN" altLang="zh-CN" dirty="0" smtClean="0"/>
              <a:t>对</a:t>
            </a:r>
            <a:r>
              <a:rPr lang="en-GB" altLang="zh-CN" dirty="0" err="1" smtClean="0"/>
              <a:t>int</a:t>
            </a:r>
            <a:r>
              <a:rPr lang="zh-CN" altLang="zh-CN" dirty="0" smtClean="0"/>
              <a:t>类型数组进行排序</a:t>
            </a:r>
          </a:p>
          <a:p>
            <a:pPr eaLnBrk="1" hangingPunct="1">
              <a:buFont typeface="Wingdings" pitchFamily="2" charset="2"/>
              <a:buNone/>
              <a:defRPr/>
            </a:pPr>
            <a:r>
              <a:rPr lang="en-GB" altLang="zh-CN" dirty="0" smtClean="0"/>
              <a:t>double b[200]; </a:t>
            </a:r>
            <a:endParaRPr lang="zh-CN" altLang="zh-CN" dirty="0" smtClean="0"/>
          </a:p>
          <a:p>
            <a:pPr eaLnBrk="1" hangingPunct="1">
              <a:buFont typeface="Wingdings" pitchFamily="2" charset="2"/>
              <a:buNone/>
              <a:defRPr/>
            </a:pPr>
            <a:r>
              <a:rPr lang="en-GB" altLang="zh-CN" dirty="0" smtClean="0"/>
              <a:t>sort(b,200);  //</a:t>
            </a:r>
            <a:r>
              <a:rPr lang="zh-CN" altLang="zh-CN" dirty="0" smtClean="0"/>
              <a:t>对</a:t>
            </a:r>
            <a:r>
              <a:rPr lang="en-GB" altLang="zh-CN" dirty="0" smtClean="0"/>
              <a:t>double</a:t>
            </a:r>
            <a:r>
              <a:rPr lang="zh-CN" altLang="zh-CN" dirty="0" smtClean="0"/>
              <a:t>类型数组进行排序</a:t>
            </a:r>
          </a:p>
          <a:p>
            <a:pPr eaLnBrk="1" hangingPunct="1">
              <a:buFont typeface="Wingdings" pitchFamily="2" charset="2"/>
              <a:buNone/>
              <a:defRPr/>
            </a:pPr>
            <a:r>
              <a:rPr lang="en-US" altLang="zh-CN" dirty="0" smtClean="0"/>
              <a:t>A c[300];  //</a:t>
            </a:r>
            <a:r>
              <a:rPr lang="zh-CN" altLang="zh-CN" dirty="0" smtClean="0"/>
              <a:t>类</a:t>
            </a:r>
            <a:r>
              <a:rPr lang="en-US" altLang="zh-CN" dirty="0" smtClean="0"/>
              <a:t>A</a:t>
            </a:r>
            <a:r>
              <a:rPr lang="zh-CN" altLang="zh-CN" dirty="0" smtClean="0"/>
              <a:t>中需重载操作符：</a:t>
            </a:r>
            <a:r>
              <a:rPr lang="en-US" altLang="zh-CN" dirty="0" smtClean="0"/>
              <a:t>&lt;</a:t>
            </a:r>
            <a:r>
              <a:rPr lang="zh-CN" altLang="zh-CN" dirty="0" smtClean="0"/>
              <a:t>，需要时还应自定义拷贝构造函数和重载操作符</a:t>
            </a:r>
            <a:r>
              <a:rPr lang="en-US" altLang="zh-CN" dirty="0" smtClean="0"/>
              <a:t>=</a:t>
            </a:r>
            <a:endParaRPr lang="zh-CN" altLang="zh-CN" dirty="0" smtClean="0"/>
          </a:p>
          <a:p>
            <a:pPr eaLnBrk="1" hangingPunct="1">
              <a:buFont typeface="Wingdings" pitchFamily="2" charset="2"/>
              <a:buNone/>
              <a:defRPr/>
            </a:pPr>
            <a:r>
              <a:rPr lang="en-US" altLang="zh-CN" dirty="0" smtClean="0"/>
              <a:t>sort(c,300);  </a:t>
            </a:r>
            <a:r>
              <a:rPr lang="en-GB" altLang="zh-CN" dirty="0" smtClean="0"/>
              <a:t>//</a:t>
            </a:r>
            <a:r>
              <a:rPr lang="zh-CN" altLang="zh-CN" dirty="0" smtClean="0"/>
              <a:t>对</a:t>
            </a:r>
            <a:r>
              <a:rPr lang="en-GB" altLang="zh-CN" dirty="0" smtClean="0"/>
              <a:t>A</a:t>
            </a:r>
            <a:r>
              <a:rPr lang="zh-CN" altLang="zh-CN" dirty="0" smtClean="0"/>
              <a:t>类型数组进行排序</a:t>
            </a:r>
          </a:p>
          <a:p>
            <a:pPr eaLnBrk="1" hangingPunct="1">
              <a:defRPr/>
            </a:pPr>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620713"/>
            <a:ext cx="8229600" cy="5832475"/>
          </a:xfrm>
        </p:spPr>
        <p:txBody>
          <a:bodyPr>
            <a:normAutofit fontScale="92500"/>
          </a:bodyPr>
          <a:lstStyle/>
          <a:p>
            <a:pPr eaLnBrk="1" hangingPunct="1">
              <a:defRPr/>
            </a:pPr>
            <a:r>
              <a:rPr lang="zh-CN" altLang="en-GB" sz="2800" smtClean="0">
                <a:solidFill>
                  <a:srgbClr val="FFC000"/>
                </a:solidFill>
              </a:rPr>
              <a:t>函数模板</a:t>
            </a:r>
            <a:r>
              <a:rPr lang="zh-CN" altLang="en-GB" sz="2800" smtClean="0"/>
              <a:t>是指带有</a:t>
            </a:r>
            <a:r>
              <a:rPr lang="zh-CN" altLang="en-GB" sz="2800" smtClean="0">
                <a:solidFill>
                  <a:srgbClr val="FFC000"/>
                </a:solidFill>
              </a:rPr>
              <a:t>类型</a:t>
            </a:r>
            <a:r>
              <a:rPr lang="zh-CN" altLang="en-GB" sz="2800" smtClean="0"/>
              <a:t>参数的函数定义，其格式如下：</a:t>
            </a:r>
          </a:p>
          <a:p>
            <a:pPr lvl="1" eaLnBrk="1" hangingPunct="1">
              <a:buFontTx/>
              <a:buNone/>
              <a:defRPr/>
            </a:pPr>
            <a:r>
              <a:rPr lang="en-GB" altLang="zh-CN" sz="2400" smtClean="0"/>
              <a:t>template &lt;class T1, class T2, ...&gt; </a:t>
            </a:r>
          </a:p>
          <a:p>
            <a:pPr lvl="1" eaLnBrk="1" hangingPunct="1">
              <a:buFontTx/>
              <a:buNone/>
              <a:defRPr/>
            </a:pPr>
            <a:r>
              <a:rPr lang="en-GB" altLang="zh-CN" sz="2400" smtClean="0"/>
              <a:t>&lt;</a:t>
            </a:r>
            <a:r>
              <a:rPr lang="zh-CN" altLang="en-GB" sz="2400" smtClean="0"/>
              <a:t>返回值类型</a:t>
            </a:r>
            <a:r>
              <a:rPr lang="en-GB" altLang="zh-CN" sz="2400" smtClean="0"/>
              <a:t>&gt; &lt;</a:t>
            </a:r>
            <a:r>
              <a:rPr lang="zh-CN" altLang="en-GB" sz="2400" smtClean="0"/>
              <a:t>函数名</a:t>
            </a:r>
            <a:r>
              <a:rPr lang="en-GB" altLang="zh-CN" sz="2400" smtClean="0"/>
              <a:t>&gt;(&lt;</a:t>
            </a:r>
            <a:r>
              <a:rPr lang="zh-CN" altLang="en-GB" sz="2400" smtClean="0"/>
              <a:t>参数表</a:t>
            </a:r>
            <a:r>
              <a:rPr lang="en-GB" altLang="zh-CN" sz="2400" smtClean="0"/>
              <a:t>&gt;)</a:t>
            </a:r>
          </a:p>
          <a:p>
            <a:pPr lvl="1" eaLnBrk="1" hangingPunct="1">
              <a:buFontTx/>
              <a:buNone/>
              <a:defRPr/>
            </a:pPr>
            <a:r>
              <a:rPr lang="en-GB" altLang="zh-CN" sz="2400" smtClean="0"/>
              <a:t>{	......</a:t>
            </a:r>
          </a:p>
          <a:p>
            <a:pPr lvl="1" eaLnBrk="1" hangingPunct="1">
              <a:buFontTx/>
              <a:buNone/>
              <a:defRPr/>
            </a:pPr>
            <a:r>
              <a:rPr lang="en-GB" altLang="zh-CN" sz="2400" smtClean="0"/>
              <a:t>}</a:t>
            </a:r>
          </a:p>
          <a:p>
            <a:pPr eaLnBrk="1" hangingPunct="1">
              <a:buFont typeface="Wingdings" pitchFamily="2" charset="2"/>
              <a:buNone/>
              <a:defRPr/>
            </a:pPr>
            <a:r>
              <a:rPr lang="zh-CN" altLang="en-GB" sz="2800" smtClean="0"/>
              <a:t>其中，</a:t>
            </a:r>
          </a:p>
          <a:p>
            <a:pPr lvl="1" eaLnBrk="1" hangingPunct="1">
              <a:defRPr/>
            </a:pPr>
            <a:r>
              <a:rPr lang="en-GB" altLang="zh-CN" sz="2400" smtClean="0"/>
              <a:t>T1</a:t>
            </a:r>
            <a:r>
              <a:rPr lang="zh-CN" altLang="en-GB" sz="2400" smtClean="0"/>
              <a:t>、</a:t>
            </a:r>
            <a:r>
              <a:rPr lang="en-GB" altLang="zh-CN" sz="2400" smtClean="0"/>
              <a:t>T2</a:t>
            </a:r>
            <a:r>
              <a:rPr lang="zh-CN" altLang="en-GB" sz="2400" smtClean="0"/>
              <a:t>等是函数模板的类型参数</a:t>
            </a:r>
          </a:p>
          <a:p>
            <a:pPr lvl="1" eaLnBrk="1" hangingPunct="1">
              <a:defRPr/>
            </a:pPr>
            <a:r>
              <a:rPr lang="en-GB" altLang="zh-CN" sz="2400" smtClean="0"/>
              <a:t>&lt;</a:t>
            </a:r>
            <a:r>
              <a:rPr lang="zh-CN" altLang="en-GB" sz="2400" smtClean="0"/>
              <a:t>返回值类型</a:t>
            </a:r>
            <a:r>
              <a:rPr lang="en-GB" altLang="zh-CN" sz="2400" smtClean="0"/>
              <a:t>&gt;</a:t>
            </a:r>
            <a:r>
              <a:rPr lang="en-US" altLang="zh-CN" sz="2400" smtClean="0"/>
              <a:t> </a:t>
            </a:r>
            <a:r>
              <a:rPr lang="zh-CN" altLang="en-US" sz="2400" smtClean="0"/>
              <a:t>、</a:t>
            </a:r>
            <a:r>
              <a:rPr lang="en-GB" altLang="zh-CN" sz="2400" smtClean="0"/>
              <a:t>&lt;</a:t>
            </a:r>
            <a:r>
              <a:rPr lang="zh-CN" altLang="en-GB" sz="2400" smtClean="0"/>
              <a:t>参数表</a:t>
            </a:r>
            <a:r>
              <a:rPr lang="en-GB" altLang="zh-CN" sz="2400" smtClean="0"/>
              <a:t>&gt;</a:t>
            </a:r>
            <a:r>
              <a:rPr lang="zh-CN" altLang="en-GB" sz="2400" smtClean="0"/>
              <a:t>中的参数类型以及函数体中的局部变量的类型可以是：</a:t>
            </a:r>
            <a:r>
              <a:rPr lang="en-GB" altLang="zh-CN" sz="2400" smtClean="0"/>
              <a:t>T1</a:t>
            </a:r>
            <a:r>
              <a:rPr lang="zh-CN" altLang="en-GB" sz="2400" smtClean="0"/>
              <a:t>、</a:t>
            </a:r>
            <a:r>
              <a:rPr lang="en-GB" altLang="zh-CN" sz="2400" smtClean="0"/>
              <a:t>T2</a:t>
            </a:r>
            <a:r>
              <a:rPr lang="zh-CN" altLang="en-GB" sz="2400" smtClean="0"/>
              <a:t>等</a:t>
            </a:r>
            <a:endParaRPr lang="en-US" altLang="zh-CN" sz="2400" smtClean="0"/>
          </a:p>
          <a:p>
            <a:pPr eaLnBrk="1" hangingPunct="1">
              <a:defRPr/>
            </a:pPr>
            <a:r>
              <a:rPr lang="zh-CN" altLang="en-US" sz="3000" smtClean="0"/>
              <a:t>例如</a:t>
            </a:r>
            <a:endParaRPr lang="en-US" altLang="zh-CN" sz="3000" smtClean="0"/>
          </a:p>
          <a:p>
            <a:pPr marL="828675" lvl="1" eaLnBrk="1" hangingPunct="1">
              <a:lnSpc>
                <a:spcPct val="90000"/>
              </a:lnSpc>
              <a:buFontTx/>
              <a:buNone/>
              <a:defRPr/>
            </a:pPr>
            <a:r>
              <a:rPr lang="en-GB" altLang="zh-CN" sz="2400"/>
              <a:t>template &lt;class T&gt; </a:t>
            </a:r>
          </a:p>
          <a:p>
            <a:pPr marL="828675" lvl="1" eaLnBrk="1" hangingPunct="1">
              <a:lnSpc>
                <a:spcPct val="90000"/>
              </a:lnSpc>
              <a:buFontTx/>
              <a:buNone/>
              <a:defRPr/>
            </a:pPr>
            <a:r>
              <a:rPr lang="en-GB" altLang="zh-CN" sz="2400"/>
              <a:t>T max(T a, T b)</a:t>
            </a:r>
          </a:p>
          <a:p>
            <a:pPr marL="828675" lvl="1" eaLnBrk="1" hangingPunct="1">
              <a:lnSpc>
                <a:spcPct val="90000"/>
              </a:lnSpc>
              <a:buFontTx/>
              <a:buNone/>
              <a:defRPr/>
            </a:pPr>
            <a:r>
              <a:rPr lang="en-GB" altLang="zh-CN" sz="2400"/>
              <a:t>{ return a&gt;b?a:b;</a:t>
            </a:r>
          </a:p>
          <a:p>
            <a:pPr marL="828675" lvl="1" eaLnBrk="1" hangingPunct="1">
              <a:lnSpc>
                <a:spcPct val="90000"/>
              </a:lnSpc>
              <a:buFontTx/>
              <a:buNone/>
              <a:defRPr/>
            </a:pPr>
            <a:r>
              <a:rPr lang="en-GB" altLang="zh-CN" sz="2400"/>
              <a:t>}</a:t>
            </a:r>
          </a:p>
          <a:p>
            <a:pPr eaLnBrk="1" hangingPunct="1">
              <a:defRPr/>
            </a:pPr>
            <a:endParaRPr lang="zh-CN" altLang="en-GB"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12713"/>
            <a:ext cx="8229600" cy="723900"/>
          </a:xfrm>
        </p:spPr>
        <p:txBody>
          <a:bodyPr/>
          <a:lstStyle/>
          <a:p>
            <a:pPr eaLnBrk="1" hangingPunct="1">
              <a:defRPr/>
            </a:pPr>
            <a:r>
              <a:rPr lang="zh-CN" altLang="en-US" sz="4000" smtClean="0"/>
              <a:t>函数模板的使用－－实例化</a:t>
            </a:r>
          </a:p>
        </p:txBody>
      </p:sp>
      <p:sp>
        <p:nvSpPr>
          <p:cNvPr id="15363" name="Rectangle 3"/>
          <p:cNvSpPr>
            <a:spLocks noGrp="1" noChangeArrowheads="1"/>
          </p:cNvSpPr>
          <p:nvPr>
            <p:ph idx="1"/>
          </p:nvPr>
        </p:nvSpPr>
        <p:spPr>
          <a:xfrm>
            <a:off x="250825" y="1557338"/>
            <a:ext cx="8675688" cy="5111750"/>
          </a:xfrm>
        </p:spPr>
        <p:txBody>
          <a:bodyPr>
            <a:normAutofit/>
          </a:bodyPr>
          <a:lstStyle/>
          <a:p>
            <a:pPr marL="363538" indent="-363538" eaLnBrk="1" hangingPunct="1">
              <a:defRPr/>
            </a:pPr>
            <a:r>
              <a:rPr lang="zh-CN" altLang="en-GB" sz="2800" dirty="0" smtClean="0"/>
              <a:t>函数模板定义了一系列重载的函数。要使用函数模板所定义的函数</a:t>
            </a:r>
            <a:r>
              <a:rPr lang="zh-CN" altLang="en-US" sz="2800" dirty="0" smtClean="0"/>
              <a:t>（称为</a:t>
            </a:r>
            <a:r>
              <a:rPr lang="zh-CN" altLang="en-GB" sz="2800" dirty="0" smtClean="0">
                <a:solidFill>
                  <a:srgbClr val="FFC000"/>
                </a:solidFill>
              </a:rPr>
              <a:t>模板函数</a:t>
            </a:r>
            <a:r>
              <a:rPr lang="zh-CN" altLang="en-US" sz="2800" dirty="0" smtClean="0"/>
              <a:t>），首先必须要对函数模板进行</a:t>
            </a:r>
            <a:r>
              <a:rPr lang="zh-CN" altLang="en-US" sz="2800" dirty="0" smtClean="0">
                <a:solidFill>
                  <a:schemeClr val="folHlink"/>
                </a:solidFill>
              </a:rPr>
              <a:t>实例化</a:t>
            </a:r>
            <a:r>
              <a:rPr lang="zh-CN" altLang="en-US" sz="2800" dirty="0" smtClean="0"/>
              <a:t>（生成具体的函数）。</a:t>
            </a:r>
          </a:p>
          <a:p>
            <a:pPr marL="363538" indent="-363538" eaLnBrk="1" hangingPunct="1">
              <a:defRPr/>
            </a:pPr>
            <a:r>
              <a:rPr lang="zh-CN" altLang="en-GB" sz="2800" dirty="0" smtClean="0"/>
              <a:t>函数模板的实例化通常是</a:t>
            </a:r>
            <a:r>
              <a:rPr lang="zh-CN" altLang="en-GB" sz="2800" dirty="0" smtClean="0">
                <a:solidFill>
                  <a:srgbClr val="FFC000"/>
                </a:solidFill>
              </a:rPr>
              <a:t>隐式</a:t>
            </a:r>
            <a:r>
              <a:rPr lang="zh-CN" altLang="en-GB" sz="2800" dirty="0" smtClean="0"/>
              <a:t>的，由编译程序根据实参的类型自动地把函数模板实例化为具体的函数，这种确定函数模板实例的过程叫做</a:t>
            </a:r>
            <a:r>
              <a:rPr lang="zh-CN" altLang="en-GB" sz="2800" dirty="0" smtClean="0">
                <a:solidFill>
                  <a:srgbClr val="FFC000"/>
                </a:solidFill>
              </a:rPr>
              <a:t>模板实参推演</a:t>
            </a:r>
            <a:r>
              <a:rPr lang="zh-CN" altLang="en-GB" sz="2800" dirty="0" smtClean="0"/>
              <a:t>（</a:t>
            </a:r>
            <a:r>
              <a:rPr lang="en-GB" altLang="zh-CN" sz="2800" dirty="0" smtClean="0"/>
              <a:t>template argument deduction</a:t>
            </a:r>
            <a:r>
              <a:rPr lang="zh-CN" altLang="en-GB" sz="2800" smtClean="0"/>
              <a:t>）。</a:t>
            </a:r>
            <a:endParaRPr lang="en-US" altLang="zh-CN"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50825" y="549275"/>
            <a:ext cx="8785225" cy="6048375"/>
          </a:xfrm>
        </p:spPr>
        <p:txBody>
          <a:bodyPr/>
          <a:lstStyle/>
          <a:p>
            <a:pPr marL="363538" indent="-363538" eaLnBrk="1" hangingPunct="1">
              <a:lnSpc>
                <a:spcPct val="80000"/>
              </a:lnSpc>
              <a:buFont typeface="Wingdings" pitchFamily="2" charset="2"/>
              <a:buNone/>
              <a:defRPr/>
            </a:pPr>
            <a:r>
              <a:rPr lang="en-GB" altLang="zh-CN" sz="2400" smtClean="0"/>
              <a:t>int </a:t>
            </a:r>
            <a:r>
              <a:rPr lang="en-GB" altLang="zh-CN" sz="2400" dirty="0" smtClean="0"/>
              <a:t>a[100];</a:t>
            </a:r>
          </a:p>
          <a:p>
            <a:pPr marL="363538" indent="-363538" eaLnBrk="1" hangingPunct="1">
              <a:lnSpc>
                <a:spcPct val="80000"/>
              </a:lnSpc>
              <a:buFont typeface="Wingdings" pitchFamily="2" charset="2"/>
              <a:buNone/>
              <a:defRPr/>
            </a:pPr>
            <a:r>
              <a:rPr lang="en-GB" altLang="zh-CN" sz="2400" smtClean="0"/>
              <a:t>sort (</a:t>
            </a:r>
            <a:r>
              <a:rPr lang="en-GB" altLang="zh-CN" sz="2400" dirty="0" smtClean="0"/>
              <a:t>a,100</a:t>
            </a:r>
            <a:r>
              <a:rPr lang="en-GB" altLang="zh-CN" sz="2400" smtClean="0"/>
              <a:t>);  </a:t>
            </a:r>
          </a:p>
          <a:p>
            <a:pPr marL="363538" indent="-363538" eaLnBrk="1" hangingPunct="1">
              <a:lnSpc>
                <a:spcPct val="80000"/>
              </a:lnSpc>
              <a:buFont typeface="Wingdings" pitchFamily="2" charset="2"/>
              <a:buNone/>
              <a:defRPr/>
            </a:pPr>
            <a:r>
              <a:rPr lang="zh-CN" altLang="en-US" sz="2400" smtClean="0"/>
              <a:t>实例化：</a:t>
            </a:r>
            <a:endParaRPr lang="en-US" altLang="zh-CN" sz="2400" smtClean="0"/>
          </a:p>
          <a:p>
            <a:pPr marL="363538" indent="-363538" eaLnBrk="1" hangingPunct="1">
              <a:lnSpc>
                <a:spcPct val="80000"/>
              </a:lnSpc>
              <a:buFont typeface="Wingdings" pitchFamily="2" charset="2"/>
              <a:buNone/>
              <a:defRPr/>
            </a:pPr>
            <a:r>
              <a:rPr lang="en-US" altLang="zh-CN" sz="2400" smtClean="0"/>
              <a:t>void </a:t>
            </a:r>
            <a:r>
              <a:rPr lang="en-US" altLang="zh-CN" sz="2400"/>
              <a:t>sort(int elements[], unsigned int count) { ...... }</a:t>
            </a:r>
          </a:p>
          <a:p>
            <a:pPr marL="363538" indent="-363538" eaLnBrk="1" hangingPunct="1">
              <a:lnSpc>
                <a:spcPct val="80000"/>
              </a:lnSpc>
              <a:buFont typeface="Wingdings" pitchFamily="2" charset="2"/>
              <a:buNone/>
              <a:defRPr/>
            </a:pPr>
            <a:endParaRPr lang="en-GB" altLang="zh-CN" sz="2400" smtClean="0"/>
          </a:p>
          <a:p>
            <a:pPr marL="363538" indent="-363538" eaLnBrk="1" hangingPunct="1">
              <a:lnSpc>
                <a:spcPct val="80000"/>
              </a:lnSpc>
              <a:buFont typeface="Wingdings" pitchFamily="2" charset="2"/>
              <a:buNone/>
              <a:defRPr/>
            </a:pPr>
            <a:r>
              <a:rPr lang="en-GB" altLang="zh-CN" sz="2400" smtClean="0"/>
              <a:t>double </a:t>
            </a:r>
            <a:r>
              <a:rPr lang="en-GB" altLang="zh-CN" sz="2400" dirty="0" smtClean="0"/>
              <a:t>b[200]; </a:t>
            </a:r>
          </a:p>
          <a:p>
            <a:pPr marL="363538" indent="-363538" eaLnBrk="1" hangingPunct="1">
              <a:lnSpc>
                <a:spcPct val="80000"/>
              </a:lnSpc>
              <a:buFont typeface="Wingdings" pitchFamily="2" charset="2"/>
              <a:buNone/>
              <a:defRPr/>
            </a:pPr>
            <a:r>
              <a:rPr lang="en-GB" altLang="zh-CN" sz="2400" smtClean="0"/>
              <a:t>sort (</a:t>
            </a:r>
            <a:r>
              <a:rPr lang="en-GB" altLang="zh-CN" sz="2400" dirty="0" smtClean="0"/>
              <a:t>b,200</a:t>
            </a:r>
            <a:r>
              <a:rPr lang="en-GB" altLang="zh-CN" sz="2400" smtClean="0"/>
              <a:t>);  </a:t>
            </a:r>
          </a:p>
          <a:p>
            <a:pPr marL="363538" indent="-363538" eaLnBrk="1" hangingPunct="1">
              <a:lnSpc>
                <a:spcPct val="80000"/>
              </a:lnSpc>
              <a:buFont typeface="Wingdings" pitchFamily="2" charset="2"/>
              <a:buNone/>
              <a:defRPr/>
            </a:pPr>
            <a:r>
              <a:rPr lang="zh-CN" altLang="en-US" sz="2400" smtClean="0"/>
              <a:t>实例化：</a:t>
            </a:r>
            <a:endParaRPr lang="en-US" altLang="zh-CN" sz="2400" smtClean="0"/>
          </a:p>
          <a:p>
            <a:pPr marL="363538" indent="-363538" eaLnBrk="1" hangingPunct="1">
              <a:lnSpc>
                <a:spcPct val="80000"/>
              </a:lnSpc>
              <a:buFont typeface="Wingdings" pitchFamily="2" charset="2"/>
              <a:buNone/>
              <a:defRPr/>
            </a:pPr>
            <a:r>
              <a:rPr lang="en-US" altLang="zh-CN" sz="2400" smtClean="0"/>
              <a:t>void </a:t>
            </a:r>
            <a:r>
              <a:rPr lang="en-US" altLang="zh-CN" sz="2400"/>
              <a:t>sort(double elements[], unsigned int count) </a:t>
            </a:r>
            <a:r>
              <a:rPr lang="en-US" altLang="zh-CN" sz="2000"/>
              <a:t>{ ...... }</a:t>
            </a:r>
          </a:p>
          <a:p>
            <a:pPr marL="363538" indent="-363538" eaLnBrk="1" hangingPunct="1">
              <a:lnSpc>
                <a:spcPct val="80000"/>
              </a:lnSpc>
              <a:buFont typeface="Wingdings" pitchFamily="2" charset="2"/>
              <a:buNone/>
              <a:defRPr/>
            </a:pPr>
            <a:endParaRPr lang="en-GB" altLang="zh-CN" sz="2400" dirty="0" smtClean="0"/>
          </a:p>
          <a:p>
            <a:pPr marL="363538" indent="-363538" eaLnBrk="1" hangingPunct="1">
              <a:lnSpc>
                <a:spcPct val="80000"/>
              </a:lnSpc>
              <a:buFont typeface="Wingdings" pitchFamily="2" charset="2"/>
              <a:buNone/>
              <a:defRPr/>
            </a:pPr>
            <a:r>
              <a:rPr lang="en-US" altLang="zh-CN" sz="2400" smtClean="0"/>
              <a:t>A </a:t>
            </a:r>
            <a:r>
              <a:rPr lang="en-US" altLang="zh-CN" sz="2400" dirty="0" smtClean="0"/>
              <a:t>c[300]; </a:t>
            </a:r>
          </a:p>
          <a:p>
            <a:pPr marL="363538" indent="-363538" eaLnBrk="1" hangingPunct="1">
              <a:lnSpc>
                <a:spcPct val="80000"/>
              </a:lnSpc>
              <a:buFont typeface="Wingdings" pitchFamily="2" charset="2"/>
              <a:buNone/>
              <a:defRPr/>
            </a:pPr>
            <a:r>
              <a:rPr lang="en-US" altLang="zh-CN" sz="2400" smtClean="0"/>
              <a:t>sort(c,300); </a:t>
            </a:r>
          </a:p>
          <a:p>
            <a:pPr marL="363538" indent="-363538" eaLnBrk="1" hangingPunct="1">
              <a:lnSpc>
                <a:spcPct val="80000"/>
              </a:lnSpc>
              <a:buFont typeface="Wingdings" pitchFamily="2" charset="2"/>
              <a:buNone/>
              <a:defRPr/>
            </a:pPr>
            <a:r>
              <a:rPr lang="zh-CN" altLang="en-US" sz="2400" smtClean="0"/>
              <a:t>实例化：</a:t>
            </a:r>
            <a:endParaRPr lang="en-US" altLang="zh-CN" sz="2400" smtClean="0"/>
          </a:p>
          <a:p>
            <a:pPr marL="363538" indent="-363538" eaLnBrk="1" hangingPunct="1">
              <a:lnSpc>
                <a:spcPct val="80000"/>
              </a:lnSpc>
              <a:buFont typeface="Wingdings" pitchFamily="2" charset="2"/>
              <a:buNone/>
              <a:defRPr/>
            </a:pPr>
            <a:r>
              <a:rPr lang="en-US" altLang="zh-CN" sz="2400" smtClean="0"/>
              <a:t>void </a:t>
            </a:r>
            <a:r>
              <a:rPr lang="en-US" altLang="zh-CN" sz="2400"/>
              <a:t>sort(A elements[], unsigned int count) { ...... }</a:t>
            </a:r>
          </a:p>
          <a:p>
            <a:pPr marL="363538" indent="-363538" eaLnBrk="1" hangingPunct="1">
              <a:lnSpc>
                <a:spcPct val="80000"/>
              </a:lnSpc>
              <a:buFont typeface="Wingdings" pitchFamily="2" charset="2"/>
              <a:buNone/>
              <a:defRPr/>
            </a:pP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50825" y="549275"/>
            <a:ext cx="8604250" cy="6048375"/>
          </a:xfrm>
        </p:spPr>
        <p:txBody>
          <a:bodyPr>
            <a:normAutofit lnSpcReduction="10000"/>
          </a:bodyPr>
          <a:lstStyle/>
          <a:p>
            <a:pPr eaLnBrk="1" hangingPunct="1">
              <a:defRPr/>
            </a:pPr>
            <a:r>
              <a:rPr lang="zh-CN" altLang="en-US"/>
              <a:t>有时，编译程序无法根据调用时的实参类型来确定所调用的模板函数，这时，需要在程序中</a:t>
            </a:r>
            <a:r>
              <a:rPr lang="zh-CN" altLang="en-US">
                <a:solidFill>
                  <a:srgbClr val="FFC000"/>
                </a:solidFill>
              </a:rPr>
              <a:t>显式地实例化</a:t>
            </a:r>
            <a:r>
              <a:rPr lang="zh-CN" altLang="en-US"/>
              <a:t>函数模板</a:t>
            </a:r>
            <a:r>
              <a:rPr lang="zh-CN" altLang="en-US" smtClean="0"/>
              <a:t>。例如： </a:t>
            </a:r>
            <a:endParaRPr lang="en-US" altLang="zh-CN" smtClean="0"/>
          </a:p>
          <a:p>
            <a:pPr marL="828675" lvl="1" eaLnBrk="1" hangingPunct="1">
              <a:lnSpc>
                <a:spcPct val="90000"/>
              </a:lnSpc>
              <a:buFontTx/>
              <a:buNone/>
              <a:defRPr/>
            </a:pPr>
            <a:r>
              <a:rPr lang="en-GB" altLang="zh-CN" sz="2400"/>
              <a:t>template &lt;class T&gt; </a:t>
            </a:r>
          </a:p>
          <a:p>
            <a:pPr marL="828675" lvl="1" eaLnBrk="1" hangingPunct="1">
              <a:lnSpc>
                <a:spcPct val="90000"/>
              </a:lnSpc>
              <a:buFontTx/>
              <a:buNone/>
              <a:defRPr/>
            </a:pPr>
            <a:r>
              <a:rPr lang="en-GB" altLang="zh-CN" sz="2400"/>
              <a:t>T max(T a, T b)</a:t>
            </a:r>
          </a:p>
          <a:p>
            <a:pPr marL="828675" lvl="1" eaLnBrk="1" hangingPunct="1">
              <a:lnSpc>
                <a:spcPct val="90000"/>
              </a:lnSpc>
              <a:buFontTx/>
              <a:buNone/>
              <a:defRPr/>
            </a:pPr>
            <a:r>
              <a:rPr lang="en-GB" altLang="zh-CN" sz="2400"/>
              <a:t>{ return a&gt;b?a:b;</a:t>
            </a:r>
          </a:p>
          <a:p>
            <a:pPr marL="828675" lvl="1" eaLnBrk="1" hangingPunct="1">
              <a:lnSpc>
                <a:spcPct val="90000"/>
              </a:lnSpc>
              <a:buFontTx/>
              <a:buNone/>
              <a:defRPr/>
            </a:pPr>
            <a:r>
              <a:rPr lang="en-GB" altLang="zh-CN" sz="2400"/>
              <a:t>}</a:t>
            </a:r>
          </a:p>
          <a:p>
            <a:pPr marL="828675" lvl="1" eaLnBrk="1" hangingPunct="1">
              <a:lnSpc>
                <a:spcPct val="90000"/>
              </a:lnSpc>
              <a:buFontTx/>
              <a:buNone/>
              <a:defRPr/>
            </a:pPr>
            <a:r>
              <a:rPr lang="en-GB" altLang="zh-CN" sz="2400"/>
              <a:t>......</a:t>
            </a:r>
          </a:p>
          <a:p>
            <a:pPr marL="828675" lvl="1" eaLnBrk="1" hangingPunct="1">
              <a:lnSpc>
                <a:spcPct val="90000"/>
              </a:lnSpc>
              <a:buFontTx/>
              <a:buNone/>
              <a:defRPr/>
            </a:pPr>
            <a:r>
              <a:rPr lang="en-GB" altLang="zh-CN" sz="2400"/>
              <a:t>int x,y,z;</a:t>
            </a:r>
          </a:p>
          <a:p>
            <a:pPr marL="828675" lvl="1" eaLnBrk="1" hangingPunct="1">
              <a:lnSpc>
                <a:spcPct val="90000"/>
              </a:lnSpc>
              <a:buFontTx/>
              <a:buNone/>
              <a:defRPr/>
            </a:pPr>
            <a:r>
              <a:rPr lang="en-GB" altLang="zh-CN" sz="2400"/>
              <a:t>double l,m,n;</a:t>
            </a:r>
          </a:p>
          <a:p>
            <a:pPr marL="828675" lvl="1" eaLnBrk="1" hangingPunct="1">
              <a:lnSpc>
                <a:spcPct val="90000"/>
              </a:lnSpc>
              <a:buFontTx/>
              <a:buNone/>
              <a:defRPr/>
            </a:pPr>
            <a:r>
              <a:rPr lang="en-GB" altLang="zh-CN" sz="2400"/>
              <a:t>z = max(x,y); //</a:t>
            </a:r>
            <a:r>
              <a:rPr lang="zh-CN" altLang="en-GB" sz="2400"/>
              <a:t>调用模板函数：</a:t>
            </a:r>
            <a:r>
              <a:rPr lang="en-GB" altLang="zh-CN" sz="2400"/>
              <a:t>int max(int a,int b)</a:t>
            </a:r>
          </a:p>
          <a:p>
            <a:pPr marL="828675" lvl="1" eaLnBrk="1" hangingPunct="1">
              <a:lnSpc>
                <a:spcPct val="90000"/>
              </a:lnSpc>
              <a:buFontTx/>
              <a:buNone/>
              <a:defRPr/>
            </a:pPr>
            <a:r>
              <a:rPr lang="en-GB" altLang="zh-CN" sz="2400"/>
              <a:t>l = max(m,n); //</a:t>
            </a:r>
            <a:r>
              <a:rPr lang="zh-CN" altLang="en-GB" sz="2400"/>
              <a:t>调用模板函数：</a:t>
            </a:r>
            <a:r>
              <a:rPr lang="en-GB" altLang="zh-CN" sz="2400"/>
              <a:t>double max(double a,double b</a:t>
            </a:r>
            <a:r>
              <a:rPr lang="en-GB" altLang="zh-CN" sz="2400" smtClean="0"/>
              <a:t>)</a:t>
            </a:r>
          </a:p>
          <a:p>
            <a:pPr marL="828675" lvl="1" eaLnBrk="1" hangingPunct="1">
              <a:lnSpc>
                <a:spcPct val="90000"/>
              </a:lnSpc>
              <a:buFontTx/>
              <a:buNone/>
              <a:defRPr/>
            </a:pPr>
            <a:endParaRPr lang="en-GB" altLang="zh-CN" sz="2400" smtClean="0"/>
          </a:p>
          <a:p>
            <a:pPr marL="142875" indent="0" eaLnBrk="1" hangingPunct="1">
              <a:lnSpc>
                <a:spcPct val="90000"/>
              </a:lnSpc>
              <a:buFont typeface="Wingdings" pitchFamily="2" charset="2"/>
              <a:buNone/>
              <a:defRPr/>
            </a:pPr>
            <a:r>
              <a:rPr lang="zh-CN" altLang="en-US" smtClean="0"/>
              <a:t>问题</a:t>
            </a:r>
            <a:r>
              <a:rPr lang="zh-CN" altLang="en-US"/>
              <a:t>：</a:t>
            </a:r>
            <a:r>
              <a:rPr lang="en-GB" altLang="zh-CN">
                <a:solidFill>
                  <a:srgbClr val="FFC000"/>
                </a:solidFill>
              </a:rPr>
              <a:t>max(x,m)</a:t>
            </a:r>
            <a:r>
              <a:rPr lang="en-US" altLang="zh-CN"/>
              <a:t> </a:t>
            </a:r>
            <a:r>
              <a:rPr lang="zh-CN" altLang="en-US"/>
              <a:t>调用哪一个模板函数？</a:t>
            </a:r>
          </a:p>
          <a:p>
            <a:pPr eaLnBrk="1" hangingPunct="1">
              <a:defRPr/>
            </a:pPr>
            <a:endParaRPr lang="zh-CN" altLang="en-GB" dirty="0" smtClean="0"/>
          </a:p>
          <a:p>
            <a:pPr marL="363538" indent="-363538" eaLnBrk="1" hangingPunct="1">
              <a:lnSpc>
                <a:spcPct val="80000"/>
              </a:lnSpc>
              <a:buFont typeface="Wingdings" pitchFamily="2" charset="2"/>
              <a:buNone/>
              <a:defRPr/>
            </a:pPr>
            <a:endParaRPr lang="en-GB" altLang="zh-CN"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88913"/>
            <a:ext cx="8229600" cy="5942012"/>
          </a:xfrm>
        </p:spPr>
        <p:txBody>
          <a:bodyPr/>
          <a:lstStyle/>
          <a:p>
            <a:pPr eaLnBrk="1" hangingPunct="1">
              <a:lnSpc>
                <a:spcPct val="90000"/>
              </a:lnSpc>
              <a:buFont typeface="Wingdings" pitchFamily="2" charset="2"/>
              <a:buNone/>
              <a:defRPr/>
            </a:pPr>
            <a:r>
              <a:rPr lang="zh-CN" altLang="en-GB" sz="2400" smtClean="0"/>
              <a:t>	解决办法：</a:t>
            </a:r>
          </a:p>
          <a:p>
            <a:pPr eaLnBrk="1" hangingPunct="1">
              <a:lnSpc>
                <a:spcPct val="90000"/>
              </a:lnSpc>
              <a:buFont typeface="Wingdings" pitchFamily="2" charset="2"/>
              <a:buNone/>
              <a:defRPr/>
            </a:pPr>
            <a:endParaRPr lang="zh-CN" altLang="en-GB" sz="2400" smtClean="0"/>
          </a:p>
          <a:p>
            <a:pPr eaLnBrk="1" hangingPunct="1">
              <a:lnSpc>
                <a:spcPct val="90000"/>
              </a:lnSpc>
              <a:defRPr/>
            </a:pPr>
            <a:r>
              <a:rPr lang="zh-CN" altLang="en-GB" sz="2400" smtClean="0"/>
              <a:t>显式类型转换</a:t>
            </a:r>
          </a:p>
          <a:p>
            <a:pPr lvl="1" eaLnBrk="1" hangingPunct="1">
              <a:lnSpc>
                <a:spcPct val="90000"/>
              </a:lnSpc>
              <a:buFontTx/>
              <a:buNone/>
              <a:defRPr/>
            </a:pPr>
            <a:r>
              <a:rPr lang="en-GB" altLang="zh-CN" sz="2000" smtClean="0"/>
              <a:t>   max((double)x,m);</a:t>
            </a:r>
          </a:p>
          <a:p>
            <a:pPr lvl="1" eaLnBrk="1" hangingPunct="1">
              <a:lnSpc>
                <a:spcPct val="90000"/>
              </a:lnSpc>
              <a:buFontTx/>
              <a:buNone/>
              <a:defRPr/>
            </a:pPr>
            <a:r>
              <a:rPr lang="zh-CN" altLang="en-GB" sz="2000" smtClean="0"/>
              <a:t>或</a:t>
            </a:r>
          </a:p>
          <a:p>
            <a:pPr lvl="1" eaLnBrk="1" hangingPunct="1">
              <a:lnSpc>
                <a:spcPct val="90000"/>
              </a:lnSpc>
              <a:buFontTx/>
              <a:buNone/>
              <a:defRPr/>
            </a:pPr>
            <a:r>
              <a:rPr lang="en-GB" altLang="zh-CN" sz="2000" smtClean="0"/>
              <a:t>   max(x,(int)m);</a:t>
            </a:r>
          </a:p>
          <a:p>
            <a:pPr lvl="1" eaLnBrk="1" hangingPunct="1">
              <a:lnSpc>
                <a:spcPct val="90000"/>
              </a:lnSpc>
              <a:buFontTx/>
              <a:buNone/>
              <a:defRPr/>
            </a:pPr>
            <a:endParaRPr lang="en-GB" altLang="zh-CN" sz="2000" smtClean="0"/>
          </a:p>
          <a:p>
            <a:pPr eaLnBrk="1" hangingPunct="1">
              <a:lnSpc>
                <a:spcPct val="90000"/>
              </a:lnSpc>
              <a:defRPr/>
            </a:pPr>
            <a:r>
              <a:rPr lang="zh-CN" altLang="en-GB" sz="2400" smtClean="0"/>
              <a:t>显式实例化</a:t>
            </a:r>
            <a:endParaRPr lang="en-GB" altLang="zh-CN" sz="2400" smtClean="0"/>
          </a:p>
          <a:p>
            <a:pPr lvl="1" eaLnBrk="1" hangingPunct="1">
              <a:lnSpc>
                <a:spcPct val="90000"/>
              </a:lnSpc>
              <a:buFontTx/>
              <a:buNone/>
              <a:defRPr/>
            </a:pPr>
            <a:r>
              <a:rPr lang="en-GB" altLang="zh-CN" sz="2000" smtClean="0"/>
              <a:t>	max</a:t>
            </a:r>
            <a:r>
              <a:rPr lang="en-GB" altLang="zh-CN" sz="2000" smtClean="0">
                <a:solidFill>
                  <a:srgbClr val="FFC000"/>
                </a:solidFill>
              </a:rPr>
              <a:t>&lt;double&gt;</a:t>
            </a:r>
            <a:r>
              <a:rPr lang="en-GB" altLang="zh-CN" sz="2000" smtClean="0"/>
              <a:t>(x,m); </a:t>
            </a:r>
          </a:p>
          <a:p>
            <a:pPr lvl="1" eaLnBrk="1" hangingPunct="1">
              <a:lnSpc>
                <a:spcPct val="90000"/>
              </a:lnSpc>
              <a:buFontTx/>
              <a:buNone/>
              <a:defRPr/>
            </a:pPr>
            <a:r>
              <a:rPr lang="zh-CN" altLang="en-GB" sz="2000" smtClean="0"/>
              <a:t>或 </a:t>
            </a:r>
          </a:p>
          <a:p>
            <a:pPr lvl="1" eaLnBrk="1" hangingPunct="1">
              <a:lnSpc>
                <a:spcPct val="90000"/>
              </a:lnSpc>
              <a:buFontTx/>
              <a:buNone/>
              <a:defRPr/>
            </a:pPr>
            <a:r>
              <a:rPr lang="en-GB" altLang="zh-CN" sz="2000" smtClean="0"/>
              <a:t>	max</a:t>
            </a:r>
            <a:r>
              <a:rPr lang="en-GB" altLang="zh-CN" sz="2000" smtClean="0">
                <a:solidFill>
                  <a:srgbClr val="FFC000"/>
                </a:solidFill>
              </a:rPr>
              <a:t>&lt;int&gt;</a:t>
            </a:r>
            <a:r>
              <a:rPr lang="en-GB" altLang="zh-CN" sz="2000" smtClean="0"/>
              <a:t>(x,m);</a:t>
            </a:r>
          </a:p>
          <a:p>
            <a:pPr lvl="1" eaLnBrk="1" hangingPunct="1">
              <a:lnSpc>
                <a:spcPct val="90000"/>
              </a:lnSpc>
              <a:buFontTx/>
              <a:buNone/>
              <a:defRPr/>
            </a:pPr>
            <a:endParaRPr lang="en-GB" altLang="zh-CN" sz="2000" smtClean="0"/>
          </a:p>
          <a:p>
            <a:pPr eaLnBrk="1" hangingPunct="1">
              <a:lnSpc>
                <a:spcPct val="90000"/>
              </a:lnSpc>
              <a:defRPr/>
            </a:pPr>
            <a:r>
              <a:rPr lang="zh-CN" altLang="en-GB" sz="2400" smtClean="0"/>
              <a:t>再定义一个</a:t>
            </a:r>
            <a:r>
              <a:rPr lang="en-GB" altLang="zh-CN" sz="2400" smtClean="0"/>
              <a:t>max</a:t>
            </a:r>
            <a:r>
              <a:rPr lang="zh-CN" altLang="en-GB" sz="2400" smtClean="0"/>
              <a:t>的重载函数</a:t>
            </a:r>
          </a:p>
          <a:p>
            <a:pPr lvl="1" eaLnBrk="1" hangingPunct="1">
              <a:lnSpc>
                <a:spcPct val="90000"/>
              </a:lnSpc>
              <a:buFontTx/>
              <a:buNone/>
              <a:defRPr/>
            </a:pPr>
            <a:r>
              <a:rPr lang="en-GB" altLang="zh-CN" sz="2000" smtClean="0"/>
              <a:t>double max(int a,double b)</a:t>
            </a:r>
          </a:p>
          <a:p>
            <a:pPr lvl="1" eaLnBrk="1" hangingPunct="1">
              <a:lnSpc>
                <a:spcPct val="90000"/>
              </a:lnSpc>
              <a:buFontTx/>
              <a:buNone/>
              <a:defRPr/>
            </a:pPr>
            <a:r>
              <a:rPr lang="en-GB" altLang="zh-CN" sz="2000" smtClean="0"/>
              <a:t>{	return a&gt;b?a:b;</a:t>
            </a:r>
          </a:p>
          <a:p>
            <a:pPr lvl="1" eaLnBrk="1" hangingPunct="1">
              <a:lnSpc>
                <a:spcPct val="90000"/>
              </a:lnSpc>
              <a:buFontTx/>
              <a:buNone/>
              <a:defRPr/>
            </a:pPr>
            <a:r>
              <a:rPr lang="en-GB" altLang="zh-CN" sz="2000" smtClean="0"/>
              <a:t>}</a:t>
            </a:r>
          </a:p>
          <a:p>
            <a:pPr lvl="1" eaLnBrk="1" hangingPunct="1">
              <a:lnSpc>
                <a:spcPct val="90000"/>
              </a:lnSpc>
              <a:buFontTx/>
              <a:buNone/>
              <a:defRPr/>
            </a:pPr>
            <a:endParaRPr lang="en-GB" altLang="zh-CN"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250825" y="1268413"/>
            <a:ext cx="8569325" cy="4465637"/>
          </a:xfrm>
        </p:spPr>
        <p:txBody>
          <a:bodyPr/>
          <a:lstStyle/>
          <a:p>
            <a:pPr marL="363538" indent="-363538" eaLnBrk="1" hangingPunct="1">
              <a:defRPr/>
            </a:pPr>
            <a:r>
              <a:rPr lang="zh-CN" altLang="en-GB" smtClean="0"/>
              <a:t>除了类型参数外，函数模板也可以带有非类型参数。例如：</a:t>
            </a:r>
          </a:p>
          <a:p>
            <a:pPr marL="363538" indent="-363538" eaLnBrk="1" hangingPunct="1">
              <a:lnSpc>
                <a:spcPct val="80000"/>
              </a:lnSpc>
              <a:buFont typeface="Wingdings" pitchFamily="2" charset="2"/>
              <a:buNone/>
              <a:defRPr/>
            </a:pPr>
            <a:endParaRPr lang="zh-CN" altLang="en-GB" smtClean="0"/>
          </a:p>
          <a:p>
            <a:pPr marL="363538" indent="-363538" eaLnBrk="1" hangingPunct="1">
              <a:lnSpc>
                <a:spcPct val="80000"/>
              </a:lnSpc>
              <a:buFont typeface="Wingdings" pitchFamily="2" charset="2"/>
              <a:buNone/>
              <a:defRPr/>
            </a:pPr>
            <a:r>
              <a:rPr lang="en-GB" altLang="zh-CN" sz="2000" smtClean="0"/>
              <a:t>template &lt;class T, int </a:t>
            </a:r>
            <a:r>
              <a:rPr lang="en-GB" altLang="zh-CN" sz="2000" smtClean="0">
                <a:solidFill>
                  <a:schemeClr val="folHlink"/>
                </a:solidFill>
              </a:rPr>
              <a:t>size</a:t>
            </a:r>
            <a:r>
              <a:rPr lang="en-GB" altLang="zh-CN" sz="2000" smtClean="0"/>
              <a:t>&gt; //size</a:t>
            </a:r>
            <a:r>
              <a:rPr lang="zh-CN" altLang="en-GB" sz="2000" smtClean="0"/>
              <a:t>为一个</a:t>
            </a:r>
            <a:r>
              <a:rPr lang="en-GB" altLang="zh-CN" sz="2000" smtClean="0"/>
              <a:t>int</a:t>
            </a:r>
            <a:r>
              <a:rPr lang="zh-CN" altLang="en-GB" sz="2000" smtClean="0"/>
              <a:t>型的普通参数。</a:t>
            </a:r>
          </a:p>
          <a:p>
            <a:pPr marL="363538" indent="-363538" eaLnBrk="1" hangingPunct="1">
              <a:lnSpc>
                <a:spcPct val="80000"/>
              </a:lnSpc>
              <a:buFont typeface="Wingdings" pitchFamily="2" charset="2"/>
              <a:buNone/>
              <a:defRPr/>
            </a:pPr>
            <a:r>
              <a:rPr lang="en-GB" altLang="zh-CN" sz="2000" smtClean="0"/>
              <a:t>void f(T a)</a:t>
            </a:r>
          </a:p>
          <a:p>
            <a:pPr marL="363538" indent="-363538" eaLnBrk="1" hangingPunct="1">
              <a:lnSpc>
                <a:spcPct val="80000"/>
              </a:lnSpc>
              <a:buFont typeface="Wingdings" pitchFamily="2" charset="2"/>
              <a:buNone/>
              <a:defRPr/>
            </a:pPr>
            <a:r>
              <a:rPr lang="en-GB" altLang="zh-CN" sz="2000" smtClean="0"/>
              <a:t>{	T temp[</a:t>
            </a:r>
            <a:r>
              <a:rPr lang="en-GB" altLang="zh-CN" sz="2000" smtClean="0">
                <a:solidFill>
                  <a:schemeClr val="folHlink"/>
                </a:solidFill>
              </a:rPr>
              <a:t>size</a:t>
            </a:r>
            <a:r>
              <a:rPr lang="en-GB" altLang="zh-CN" sz="2000" smtClean="0"/>
              <a:t>];</a:t>
            </a:r>
          </a:p>
          <a:p>
            <a:pPr marL="363538" indent="-363538" eaLnBrk="1" hangingPunct="1">
              <a:lnSpc>
                <a:spcPct val="80000"/>
              </a:lnSpc>
              <a:buFont typeface="Wingdings" pitchFamily="2" charset="2"/>
              <a:buNone/>
              <a:defRPr/>
            </a:pPr>
            <a:r>
              <a:rPr lang="en-GB" altLang="zh-CN" sz="2000" smtClean="0"/>
              <a:t>	</a:t>
            </a:r>
            <a:r>
              <a:rPr lang="en-US" altLang="zh-CN" sz="2000" smtClean="0"/>
              <a:t>......</a:t>
            </a:r>
            <a:r>
              <a:rPr lang="en-GB" altLang="zh-CN" sz="2000" smtClean="0"/>
              <a:t>  </a:t>
            </a:r>
          </a:p>
          <a:p>
            <a:pPr marL="363538" indent="-363538" eaLnBrk="1" hangingPunct="1">
              <a:lnSpc>
                <a:spcPct val="80000"/>
              </a:lnSpc>
              <a:buFont typeface="Wingdings" pitchFamily="2" charset="2"/>
              <a:buNone/>
              <a:defRPr/>
            </a:pPr>
            <a:r>
              <a:rPr lang="en-GB" altLang="zh-CN" sz="2000" smtClean="0"/>
              <a:t>}</a:t>
            </a:r>
          </a:p>
          <a:p>
            <a:pPr marL="363538" indent="-363538" eaLnBrk="1" hangingPunct="1">
              <a:lnSpc>
                <a:spcPct val="80000"/>
              </a:lnSpc>
              <a:buFont typeface="Wingdings" pitchFamily="2" charset="2"/>
              <a:buNone/>
              <a:defRPr/>
            </a:pPr>
            <a:r>
              <a:rPr lang="en-GB" altLang="zh-CN" sz="2000" smtClean="0"/>
              <a:t>......</a:t>
            </a:r>
          </a:p>
          <a:p>
            <a:pPr marL="363538" indent="-363538" eaLnBrk="1" hangingPunct="1">
              <a:lnSpc>
                <a:spcPct val="80000"/>
              </a:lnSpc>
              <a:buFont typeface="Wingdings" pitchFamily="2" charset="2"/>
              <a:buNone/>
              <a:defRPr/>
            </a:pPr>
            <a:r>
              <a:rPr lang="en-GB" altLang="zh-CN" sz="2000" smtClean="0"/>
              <a:t>f&lt;int,</a:t>
            </a:r>
            <a:r>
              <a:rPr lang="en-GB" altLang="zh-CN" sz="2000" smtClean="0">
                <a:solidFill>
                  <a:schemeClr val="folHlink"/>
                </a:solidFill>
              </a:rPr>
              <a:t>10</a:t>
            </a:r>
            <a:r>
              <a:rPr lang="en-GB" altLang="zh-CN" sz="2000" smtClean="0"/>
              <a:t>&gt;(1);  //</a:t>
            </a:r>
            <a:r>
              <a:rPr lang="zh-CN" altLang="en-GB" sz="2000" smtClean="0"/>
              <a:t>调用模板函数</a:t>
            </a:r>
            <a:r>
              <a:rPr lang="en-GB" altLang="zh-CN" sz="2000" smtClean="0"/>
              <a:t>f(int a)</a:t>
            </a:r>
            <a:r>
              <a:rPr lang="zh-CN" altLang="en-GB" sz="2000" smtClean="0"/>
              <a:t>，该函数体中的</a:t>
            </a:r>
            <a:r>
              <a:rPr lang="en-GB" altLang="zh-CN" sz="2000" smtClean="0"/>
              <a:t>size</a:t>
            </a:r>
            <a:r>
              <a:rPr lang="zh-CN" altLang="en-GB" sz="2000" smtClean="0"/>
              <a:t>为</a:t>
            </a:r>
            <a:r>
              <a:rPr lang="en-GB" altLang="zh-CN" sz="2000" smtClean="0"/>
              <a:t>10</a:t>
            </a:r>
            <a:r>
              <a:rPr lang="zh-CN" altLang="en-GB" sz="2000" smtClean="0"/>
              <a:t>。</a:t>
            </a:r>
            <a:r>
              <a:rPr lang="zh-CN" altLang="en-US" sz="20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类模板</a:t>
            </a:r>
          </a:p>
        </p:txBody>
      </p:sp>
      <p:sp>
        <p:nvSpPr>
          <p:cNvPr id="25603" name="Rectangle 3"/>
          <p:cNvSpPr>
            <a:spLocks noGrp="1" noChangeArrowheads="1"/>
          </p:cNvSpPr>
          <p:nvPr>
            <p:ph idx="1"/>
          </p:nvPr>
        </p:nvSpPr>
        <p:spPr>
          <a:xfrm>
            <a:off x="179388" y="1096963"/>
            <a:ext cx="8748712" cy="5761037"/>
          </a:xfrm>
        </p:spPr>
        <p:txBody>
          <a:bodyPr/>
          <a:lstStyle/>
          <a:p>
            <a:pPr marL="365125" indent="-365125" eaLnBrk="1" hangingPunct="1">
              <a:defRPr/>
            </a:pPr>
            <a:r>
              <a:rPr lang="zh-CN" altLang="en-GB" sz="2800" dirty="0" smtClean="0"/>
              <a:t>如果一个类的成员的类型可变，则该类称为</a:t>
            </a:r>
            <a:r>
              <a:rPr lang="zh-CN" altLang="en-GB" sz="2800" dirty="0" smtClean="0">
                <a:solidFill>
                  <a:schemeClr val="folHlink"/>
                </a:solidFill>
              </a:rPr>
              <a:t>类属类</a:t>
            </a:r>
            <a:r>
              <a:rPr lang="zh-CN" altLang="en-GB" sz="2800" dirty="0" smtClean="0"/>
              <a:t>。在</a:t>
            </a:r>
            <a:r>
              <a:rPr lang="en-GB" altLang="zh-CN" sz="2800" dirty="0" smtClean="0"/>
              <a:t>C++</a:t>
            </a:r>
            <a:r>
              <a:rPr lang="zh-CN" altLang="en-GB" sz="2800" dirty="0" smtClean="0"/>
              <a:t>中，类属类用</a:t>
            </a:r>
            <a:r>
              <a:rPr lang="zh-CN" altLang="en-GB" sz="2800" dirty="0" smtClean="0">
                <a:solidFill>
                  <a:schemeClr val="folHlink"/>
                </a:solidFill>
              </a:rPr>
              <a:t>类模板</a:t>
            </a:r>
            <a:r>
              <a:rPr lang="zh-CN" altLang="en-GB" sz="2800" dirty="0" smtClean="0"/>
              <a:t>实现。</a:t>
            </a:r>
          </a:p>
          <a:p>
            <a:pPr marL="830263" lvl="1" eaLnBrk="1" hangingPunct="1">
              <a:lnSpc>
                <a:spcPct val="80000"/>
              </a:lnSpc>
              <a:buFontTx/>
              <a:buNone/>
              <a:defRPr/>
            </a:pPr>
            <a:r>
              <a:rPr lang="en-GB" altLang="zh-CN" sz="2400" dirty="0" smtClean="0"/>
              <a:t>template &lt;class T&gt; </a:t>
            </a:r>
          </a:p>
          <a:p>
            <a:pPr marL="830263" lvl="1" eaLnBrk="1" hangingPunct="1">
              <a:lnSpc>
                <a:spcPct val="80000"/>
              </a:lnSpc>
              <a:buFontTx/>
              <a:buNone/>
              <a:defRPr/>
            </a:pPr>
            <a:r>
              <a:rPr lang="en-GB" altLang="zh-CN" sz="2400" dirty="0" smtClean="0"/>
              <a:t>class Stack</a:t>
            </a:r>
          </a:p>
          <a:p>
            <a:pPr marL="830263" lvl="1" eaLnBrk="1" hangingPunct="1">
              <a:lnSpc>
                <a:spcPct val="80000"/>
              </a:lnSpc>
              <a:buFontTx/>
              <a:buNone/>
              <a:defRPr/>
            </a:pPr>
            <a:r>
              <a:rPr lang="en-GB" altLang="zh-CN" sz="2400" dirty="0" smtClean="0"/>
              <a:t>{		T buffer[100];</a:t>
            </a:r>
          </a:p>
          <a:p>
            <a:pPr marL="830263" lvl="1" eaLnBrk="1" hangingPunct="1">
              <a:lnSpc>
                <a:spcPct val="80000"/>
              </a:lnSpc>
              <a:buFontTx/>
              <a:buNone/>
              <a:defRPr/>
            </a:pPr>
            <a:r>
              <a:rPr lang="en-GB" altLang="zh-CN" sz="2400" dirty="0" smtClean="0"/>
              <a:t>		</a:t>
            </a:r>
            <a:r>
              <a:rPr lang="en-GB" altLang="zh-CN" sz="2400" dirty="0" err="1" smtClean="0"/>
              <a:t>int</a:t>
            </a:r>
            <a:r>
              <a:rPr lang="en-GB" altLang="zh-CN" sz="2400" dirty="0" smtClean="0"/>
              <a:t> top;</a:t>
            </a:r>
          </a:p>
          <a:p>
            <a:pPr marL="830263" lvl="1" eaLnBrk="1" hangingPunct="1">
              <a:lnSpc>
                <a:spcPct val="80000"/>
              </a:lnSpc>
              <a:buFontTx/>
              <a:buNone/>
              <a:defRPr/>
            </a:pPr>
            <a:r>
              <a:rPr lang="en-GB" altLang="zh-CN" sz="2400" dirty="0" smtClean="0"/>
              <a:t>	public:</a:t>
            </a:r>
          </a:p>
          <a:p>
            <a:pPr marL="830263" lvl="1" eaLnBrk="1" hangingPunct="1">
              <a:lnSpc>
                <a:spcPct val="80000"/>
              </a:lnSpc>
              <a:buFontTx/>
              <a:buNone/>
              <a:defRPr/>
            </a:pPr>
            <a:r>
              <a:rPr lang="en-GB" altLang="zh-CN" sz="2400" dirty="0" smtClean="0"/>
              <a:t>		Stack() { top = -1; }</a:t>
            </a:r>
          </a:p>
          <a:p>
            <a:pPr marL="830263" lvl="1" eaLnBrk="1" hangingPunct="1">
              <a:lnSpc>
                <a:spcPct val="80000"/>
              </a:lnSpc>
              <a:buFontTx/>
              <a:buNone/>
              <a:defRPr/>
            </a:pPr>
            <a:r>
              <a:rPr lang="en-GB" altLang="zh-CN" sz="2400" dirty="0" smtClean="0"/>
              <a:t>		</a:t>
            </a:r>
            <a:r>
              <a:rPr lang="en-GB" altLang="zh-CN" sz="2400" dirty="0" err="1" smtClean="0"/>
              <a:t>bool</a:t>
            </a:r>
            <a:r>
              <a:rPr lang="en-GB" altLang="zh-CN" sz="2400" dirty="0" smtClean="0"/>
              <a:t> push(const T &amp;x);</a:t>
            </a:r>
          </a:p>
          <a:p>
            <a:pPr marL="830263" lvl="1" eaLnBrk="1" hangingPunct="1">
              <a:lnSpc>
                <a:spcPct val="80000"/>
              </a:lnSpc>
              <a:buFontTx/>
              <a:buNone/>
              <a:defRPr/>
            </a:pPr>
            <a:r>
              <a:rPr lang="en-GB" altLang="zh-CN" sz="2400" dirty="0" smtClean="0"/>
              <a:t>		</a:t>
            </a:r>
            <a:r>
              <a:rPr lang="en-GB" altLang="zh-CN" sz="2400" dirty="0" err="1" smtClean="0"/>
              <a:t>bool</a:t>
            </a:r>
            <a:r>
              <a:rPr lang="en-GB" altLang="zh-CN" sz="2400" dirty="0" smtClean="0"/>
              <a:t> pop(T &amp;x);</a:t>
            </a:r>
          </a:p>
          <a:p>
            <a:pPr marL="830263" lvl="1" eaLnBrk="1" hangingPunct="1">
              <a:lnSpc>
                <a:spcPct val="80000"/>
              </a:lnSpc>
              <a:buFontTx/>
              <a:buNone/>
              <a:defRPr/>
            </a:pPr>
            <a:r>
              <a:rPr lang="en-GB" altLang="zh-CN" sz="2400" dirty="0" smtClean="0"/>
              <a:t>};</a:t>
            </a:r>
          </a:p>
          <a:p>
            <a:pPr marL="830263" lvl="1" eaLnBrk="1" hangingPunct="1">
              <a:lnSpc>
                <a:spcPct val="80000"/>
              </a:lnSpc>
              <a:buFontTx/>
              <a:buNone/>
              <a:defRPr/>
            </a:pPr>
            <a:r>
              <a:rPr lang="en-GB" altLang="zh-CN" sz="2400" dirty="0" smtClean="0"/>
              <a:t>template &lt;class T&gt; </a:t>
            </a:r>
          </a:p>
          <a:p>
            <a:pPr marL="830263" lvl="1" eaLnBrk="1" hangingPunct="1">
              <a:lnSpc>
                <a:spcPct val="80000"/>
              </a:lnSpc>
              <a:buFontTx/>
              <a:buNone/>
              <a:defRPr/>
            </a:pPr>
            <a:r>
              <a:rPr lang="en-GB" altLang="zh-CN" sz="2400" dirty="0" err="1" smtClean="0"/>
              <a:t>bool</a:t>
            </a:r>
            <a:r>
              <a:rPr lang="en-GB" altLang="zh-CN" sz="2400" dirty="0" smtClean="0"/>
              <a:t> Stack &lt;T&gt;::push(const T &amp;x) { ...... }</a:t>
            </a:r>
          </a:p>
          <a:p>
            <a:pPr marL="830263" lvl="1" eaLnBrk="1" hangingPunct="1">
              <a:lnSpc>
                <a:spcPct val="80000"/>
              </a:lnSpc>
              <a:buFontTx/>
              <a:buNone/>
              <a:defRPr/>
            </a:pPr>
            <a:r>
              <a:rPr lang="en-GB" altLang="zh-CN" sz="2400" dirty="0" smtClean="0"/>
              <a:t>template &lt;class T&gt; </a:t>
            </a:r>
          </a:p>
          <a:p>
            <a:pPr marL="830263" lvl="1" eaLnBrk="1" hangingPunct="1">
              <a:lnSpc>
                <a:spcPct val="80000"/>
              </a:lnSpc>
              <a:buFontTx/>
              <a:buNone/>
              <a:defRPr/>
            </a:pPr>
            <a:r>
              <a:rPr lang="en-GB" altLang="zh-CN" sz="2400" dirty="0" err="1" smtClean="0"/>
              <a:t>bool</a:t>
            </a:r>
            <a:r>
              <a:rPr lang="en-GB" altLang="zh-CN" sz="2400" dirty="0" smtClean="0"/>
              <a:t> Stack &lt;T&gt;::pop(T &amp;x) { ...... }</a:t>
            </a:r>
            <a:endParaRPr lang="zh-CN" altLang="en-GB"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79388" y="1484313"/>
            <a:ext cx="8893175" cy="5302250"/>
          </a:xfrm>
        </p:spPr>
        <p:txBody>
          <a:bodyPr/>
          <a:lstStyle/>
          <a:p>
            <a:pPr marL="365125" indent="-365125" eaLnBrk="1" hangingPunct="1">
              <a:defRPr/>
            </a:pPr>
            <a:r>
              <a:rPr lang="zh-CN" altLang="en-GB" smtClean="0"/>
              <a:t>类模板的格式为：</a:t>
            </a:r>
          </a:p>
          <a:p>
            <a:pPr marL="365125" indent="-365125" eaLnBrk="1" hangingPunct="1">
              <a:buFont typeface="Wingdings" pitchFamily="2" charset="2"/>
              <a:buNone/>
              <a:defRPr/>
            </a:pPr>
            <a:endParaRPr lang="zh-CN" altLang="en-GB" smtClean="0"/>
          </a:p>
          <a:p>
            <a:pPr marL="830263" lvl="1" eaLnBrk="1" hangingPunct="1">
              <a:buFontTx/>
              <a:buNone/>
              <a:defRPr/>
            </a:pPr>
            <a:r>
              <a:rPr lang="en-GB" altLang="zh-CN" sz="2400" smtClean="0"/>
              <a:t>template &lt;class T1,class T2,...&gt; </a:t>
            </a:r>
          </a:p>
          <a:p>
            <a:pPr marL="830263" lvl="1" eaLnBrk="1" hangingPunct="1">
              <a:buFontTx/>
              <a:buNone/>
              <a:defRPr/>
            </a:pPr>
            <a:r>
              <a:rPr lang="en-GB" altLang="zh-CN" sz="2400" smtClean="0"/>
              <a:t>class &lt;</a:t>
            </a:r>
            <a:r>
              <a:rPr lang="zh-CN" altLang="en-GB" sz="2400" smtClean="0"/>
              <a:t>类名</a:t>
            </a:r>
            <a:r>
              <a:rPr lang="en-GB" altLang="zh-CN" sz="2400" smtClean="0"/>
              <a:t>&gt;</a:t>
            </a:r>
          </a:p>
          <a:p>
            <a:pPr marL="830263" lvl="1" eaLnBrk="1" hangingPunct="1">
              <a:buFontTx/>
              <a:buNone/>
              <a:defRPr/>
            </a:pPr>
            <a:r>
              <a:rPr lang="en-GB" altLang="zh-CN" sz="2400" smtClean="0"/>
              <a:t>{	&lt;</a:t>
            </a:r>
            <a:r>
              <a:rPr lang="zh-CN" altLang="en-GB" sz="2400" smtClean="0"/>
              <a:t>类成员说明</a:t>
            </a:r>
            <a:r>
              <a:rPr lang="en-GB" altLang="zh-CN" sz="2400" smtClean="0"/>
              <a:t>&gt;</a:t>
            </a:r>
          </a:p>
          <a:p>
            <a:pPr marL="830263" lvl="1" eaLnBrk="1" hangingPunct="1">
              <a:buFontTx/>
              <a:buNone/>
              <a:defRPr/>
            </a:pPr>
            <a:r>
              <a:rPr lang="en-GB" altLang="zh-CN" sz="2400" smtClean="0"/>
              <a:t>}</a:t>
            </a:r>
          </a:p>
          <a:p>
            <a:pPr marL="365125" indent="-365125" eaLnBrk="1" hangingPunct="1">
              <a:buFont typeface="Wingdings" pitchFamily="2" charset="2"/>
              <a:buNone/>
              <a:defRPr/>
            </a:pPr>
            <a:endParaRPr lang="en-GB" altLang="zh-CN" sz="2800" smtClean="0"/>
          </a:p>
          <a:p>
            <a:pPr marL="830263" lvl="1" eaLnBrk="1" hangingPunct="1">
              <a:defRPr/>
            </a:pPr>
            <a:r>
              <a:rPr lang="zh-CN" altLang="en-GB" smtClean="0"/>
              <a:t>其中，</a:t>
            </a:r>
            <a:r>
              <a:rPr lang="en-GB" altLang="zh-CN" smtClean="0"/>
              <a:t>T1</a:t>
            </a:r>
            <a:r>
              <a:rPr lang="zh-CN" altLang="en-GB" smtClean="0"/>
              <a:t>、</a:t>
            </a:r>
            <a:r>
              <a:rPr lang="en-GB" altLang="zh-CN" smtClean="0"/>
              <a:t>T2</a:t>
            </a:r>
            <a:r>
              <a:rPr lang="zh-CN" altLang="en-GB" smtClean="0"/>
              <a:t>等为类模板的类型参数，在类成员的说明中可以用</a:t>
            </a:r>
            <a:r>
              <a:rPr lang="en-GB" altLang="zh-CN" smtClean="0"/>
              <a:t>T1</a:t>
            </a:r>
            <a:r>
              <a:rPr lang="zh-CN" altLang="en-GB" smtClean="0"/>
              <a:t>、</a:t>
            </a:r>
            <a:r>
              <a:rPr lang="en-GB" altLang="zh-CN" smtClean="0"/>
              <a:t>T2</a:t>
            </a:r>
            <a:r>
              <a:rPr lang="zh-CN" altLang="en-GB" smtClean="0"/>
              <a:t>等来说明它们的类型。</a:t>
            </a:r>
            <a:r>
              <a:rPr lang="zh-CN" altLang="en-US" smtClean="0"/>
              <a:t> </a:t>
            </a:r>
          </a:p>
          <a:p>
            <a:pPr marL="830263" lvl="1" eaLnBrk="1" hangingPunct="1">
              <a:buFontTx/>
              <a:buNone/>
              <a:defRPr/>
            </a:pPr>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zh-CN" altLang="en-US" smtClean="0"/>
              <a:t>主要内容</a:t>
            </a:r>
          </a:p>
        </p:txBody>
      </p:sp>
      <p:sp>
        <p:nvSpPr>
          <p:cNvPr id="36867" name="Rectangle 3"/>
          <p:cNvSpPr>
            <a:spLocks noGrp="1" noChangeArrowheads="1"/>
          </p:cNvSpPr>
          <p:nvPr>
            <p:ph idx="1"/>
          </p:nvPr>
        </p:nvSpPr>
        <p:spPr/>
        <p:txBody>
          <a:bodyPr/>
          <a:lstStyle/>
          <a:p>
            <a:pPr eaLnBrk="1" hangingPunct="1">
              <a:defRPr/>
            </a:pPr>
            <a:r>
              <a:rPr lang="zh-CN" altLang="en-US" smtClean="0"/>
              <a:t>类属（泛型）的基本概念</a:t>
            </a:r>
          </a:p>
          <a:p>
            <a:pPr eaLnBrk="1" hangingPunct="1">
              <a:defRPr/>
            </a:pPr>
            <a:r>
              <a:rPr lang="zh-CN" altLang="en-US" smtClean="0"/>
              <a:t>函数模板</a:t>
            </a:r>
          </a:p>
          <a:p>
            <a:pPr eaLnBrk="1" hangingPunct="1">
              <a:defRPr/>
            </a:pPr>
            <a:r>
              <a:rPr lang="zh-CN" altLang="en-US" smtClean="0"/>
              <a:t>类模板</a:t>
            </a:r>
          </a:p>
          <a:p>
            <a:pPr eaLnBrk="1" hangingPunct="1">
              <a:defRPr/>
            </a:pPr>
            <a:r>
              <a:rPr lang="zh-CN" altLang="en-US" smtClean="0"/>
              <a:t>模板的复用</a:t>
            </a:r>
          </a:p>
          <a:p>
            <a:pPr eaLnBrk="1" hangingPunct="1">
              <a:defRPr/>
            </a:pPr>
            <a:r>
              <a:rPr lang="en-US" altLang="zh-CN" smtClean="0"/>
              <a:t>C++</a:t>
            </a:r>
            <a:r>
              <a:rPr lang="zh-CN" altLang="en-US" smtClean="0"/>
              <a:t>标准模板库简介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类模板的使用－－实例化</a:t>
            </a:r>
          </a:p>
        </p:txBody>
      </p:sp>
      <p:sp>
        <p:nvSpPr>
          <p:cNvPr id="26627" name="Rectangle 3"/>
          <p:cNvSpPr>
            <a:spLocks noGrp="1" noChangeArrowheads="1"/>
          </p:cNvSpPr>
          <p:nvPr>
            <p:ph idx="1"/>
          </p:nvPr>
        </p:nvSpPr>
        <p:spPr>
          <a:xfrm>
            <a:off x="0" y="1096963"/>
            <a:ext cx="9144000" cy="5761037"/>
          </a:xfrm>
        </p:spPr>
        <p:txBody>
          <a:bodyPr/>
          <a:lstStyle/>
          <a:p>
            <a:pPr marL="365125" indent="-365125" eaLnBrk="1" hangingPunct="1">
              <a:lnSpc>
                <a:spcPct val="90000"/>
              </a:lnSpc>
              <a:defRPr/>
            </a:pPr>
            <a:r>
              <a:rPr lang="zh-CN" altLang="en-GB" sz="2800" smtClean="0"/>
              <a:t>类模板定义了若干个类，在使用这些类之前，编译程序将会对类模板进行</a:t>
            </a:r>
            <a:r>
              <a:rPr lang="zh-CN" altLang="en-GB" sz="2800" smtClean="0">
                <a:solidFill>
                  <a:schemeClr val="folHlink"/>
                </a:solidFill>
              </a:rPr>
              <a:t>实例化</a:t>
            </a:r>
            <a:r>
              <a:rPr lang="zh-CN" altLang="en-GB" sz="2800" smtClean="0"/>
              <a:t>。类模板的实例化需要在程序中</a:t>
            </a:r>
            <a:r>
              <a:rPr lang="zh-CN" altLang="en-GB" sz="2800" smtClean="0">
                <a:solidFill>
                  <a:schemeClr val="folHlink"/>
                </a:solidFill>
              </a:rPr>
              <a:t>显式地</a:t>
            </a:r>
            <a:r>
              <a:rPr lang="zh-CN" altLang="en-GB" sz="2800" smtClean="0"/>
              <a:t>指出。例如：</a:t>
            </a:r>
          </a:p>
          <a:p>
            <a:pPr marL="365125" indent="-365125" eaLnBrk="1" hangingPunct="1">
              <a:lnSpc>
                <a:spcPct val="90000"/>
              </a:lnSpc>
              <a:buFont typeface="Wingdings" pitchFamily="2" charset="2"/>
              <a:buNone/>
              <a:defRPr/>
            </a:pPr>
            <a:endParaRPr lang="zh-CN" altLang="en-GB" sz="2400" smtClean="0"/>
          </a:p>
          <a:p>
            <a:pPr marL="830263" lvl="1" eaLnBrk="1" hangingPunct="1">
              <a:lnSpc>
                <a:spcPct val="90000"/>
              </a:lnSpc>
              <a:buFontTx/>
              <a:buNone/>
              <a:defRPr/>
            </a:pPr>
            <a:r>
              <a:rPr lang="en-GB" altLang="zh-CN" sz="2000" smtClean="0"/>
              <a:t>Stack&lt;int&gt; st1; //</a:t>
            </a:r>
            <a:r>
              <a:rPr lang="zh-CN" altLang="en-GB" sz="2000" smtClean="0"/>
              <a:t>创建一个元素为</a:t>
            </a:r>
            <a:r>
              <a:rPr lang="en-GB" altLang="zh-CN" sz="2000" smtClean="0"/>
              <a:t>int</a:t>
            </a:r>
            <a:r>
              <a:rPr lang="zh-CN" altLang="en-GB" sz="2000" smtClean="0"/>
              <a:t>型的栈对象。</a:t>
            </a:r>
          </a:p>
          <a:p>
            <a:pPr marL="830263" lvl="1" eaLnBrk="1" hangingPunct="1">
              <a:lnSpc>
                <a:spcPct val="90000"/>
              </a:lnSpc>
              <a:buFontTx/>
              <a:buNone/>
              <a:defRPr/>
            </a:pPr>
            <a:r>
              <a:rPr lang="en-GB" altLang="zh-CN" sz="2000" smtClean="0"/>
              <a:t>int x;</a:t>
            </a:r>
          </a:p>
          <a:p>
            <a:pPr marL="830263" lvl="1" eaLnBrk="1" hangingPunct="1">
              <a:lnSpc>
                <a:spcPct val="90000"/>
              </a:lnSpc>
              <a:buFontTx/>
              <a:buNone/>
              <a:defRPr/>
            </a:pPr>
            <a:r>
              <a:rPr lang="en-GB" altLang="zh-CN" sz="2000" smtClean="0"/>
              <a:t>st1.push(10); st1.pop(x);</a:t>
            </a:r>
          </a:p>
          <a:p>
            <a:pPr marL="830263" lvl="1" eaLnBrk="1" hangingPunct="1">
              <a:lnSpc>
                <a:spcPct val="90000"/>
              </a:lnSpc>
              <a:buFontTx/>
              <a:buNone/>
              <a:defRPr/>
            </a:pPr>
            <a:endParaRPr lang="en-GB" altLang="zh-CN" sz="2000" smtClean="0"/>
          </a:p>
          <a:p>
            <a:pPr marL="830263" lvl="1" eaLnBrk="1" hangingPunct="1">
              <a:lnSpc>
                <a:spcPct val="90000"/>
              </a:lnSpc>
              <a:buFontTx/>
              <a:buNone/>
              <a:defRPr/>
            </a:pPr>
            <a:r>
              <a:rPr lang="en-GB" altLang="zh-CN" sz="2000" smtClean="0"/>
              <a:t>Stack&lt;double&gt; st2; //</a:t>
            </a:r>
            <a:r>
              <a:rPr lang="zh-CN" altLang="en-GB" sz="2000" smtClean="0"/>
              <a:t>创建一个元素为</a:t>
            </a:r>
            <a:r>
              <a:rPr lang="en-GB" altLang="zh-CN" sz="2000" smtClean="0"/>
              <a:t>double</a:t>
            </a:r>
            <a:r>
              <a:rPr lang="zh-CN" altLang="en-GB" sz="2000" smtClean="0"/>
              <a:t>型的栈对象。</a:t>
            </a:r>
          </a:p>
          <a:p>
            <a:pPr marL="830263" lvl="1" eaLnBrk="1" hangingPunct="1">
              <a:lnSpc>
                <a:spcPct val="90000"/>
              </a:lnSpc>
              <a:buFontTx/>
              <a:buNone/>
              <a:defRPr/>
            </a:pPr>
            <a:r>
              <a:rPr lang="en-GB" altLang="zh-CN" sz="2000" smtClean="0"/>
              <a:t>double y;</a:t>
            </a:r>
          </a:p>
          <a:p>
            <a:pPr marL="830263" lvl="1" eaLnBrk="1" hangingPunct="1">
              <a:lnSpc>
                <a:spcPct val="90000"/>
              </a:lnSpc>
              <a:buFontTx/>
              <a:buNone/>
              <a:defRPr/>
            </a:pPr>
            <a:r>
              <a:rPr lang="en-GB" altLang="zh-CN" sz="2000" smtClean="0"/>
              <a:t>st2.push(1.2); st2.pop(y);</a:t>
            </a:r>
            <a:r>
              <a:rPr lang="en-US" altLang="zh-CN" sz="2000" smtClean="0"/>
              <a:t> </a:t>
            </a:r>
          </a:p>
          <a:p>
            <a:pPr marL="830263" lvl="1" eaLnBrk="1" hangingPunct="1">
              <a:lnSpc>
                <a:spcPct val="90000"/>
              </a:lnSpc>
              <a:buFontTx/>
              <a:buNone/>
              <a:defRPr/>
            </a:pPr>
            <a:endParaRPr lang="en-US" altLang="zh-CN" sz="2000" smtClean="0"/>
          </a:p>
          <a:p>
            <a:pPr marL="830263" lvl="1" eaLnBrk="1" hangingPunct="1">
              <a:lnSpc>
                <a:spcPct val="90000"/>
              </a:lnSpc>
              <a:buFontTx/>
              <a:buNone/>
              <a:defRPr/>
            </a:pPr>
            <a:r>
              <a:rPr lang="en-GB" altLang="zh-CN" sz="2000" smtClean="0"/>
              <a:t>Stack&lt;A&gt; st3; </a:t>
            </a:r>
            <a:r>
              <a:rPr lang="en-GB" altLang="zh-CN" sz="1800" smtClean="0"/>
              <a:t>//</a:t>
            </a:r>
            <a:r>
              <a:rPr lang="zh-CN" altLang="en-GB" sz="2000" smtClean="0"/>
              <a:t>创建一个元素为</a:t>
            </a:r>
            <a:r>
              <a:rPr lang="en-GB" altLang="zh-CN" sz="2000" smtClean="0"/>
              <a:t>A</a:t>
            </a:r>
            <a:r>
              <a:rPr lang="zh-CN" altLang="en-GB" sz="2000" smtClean="0"/>
              <a:t>类型的栈对象（</a:t>
            </a:r>
            <a:r>
              <a:rPr lang="en-GB" altLang="zh-CN" sz="2000" smtClean="0"/>
              <a:t>A</a:t>
            </a:r>
            <a:r>
              <a:rPr lang="zh-CN" altLang="en-GB" sz="2000" smtClean="0"/>
              <a:t>为定义的一个类）。</a:t>
            </a:r>
          </a:p>
          <a:p>
            <a:pPr marL="830263" lvl="1" eaLnBrk="1" hangingPunct="1">
              <a:lnSpc>
                <a:spcPct val="90000"/>
              </a:lnSpc>
              <a:buFontTx/>
              <a:buNone/>
              <a:defRPr/>
            </a:pPr>
            <a:r>
              <a:rPr lang="en-GB" altLang="zh-CN" sz="2000" smtClean="0"/>
              <a:t>A a,b;</a:t>
            </a:r>
          </a:p>
          <a:p>
            <a:pPr marL="830263" lvl="1" eaLnBrk="1" hangingPunct="1">
              <a:lnSpc>
                <a:spcPct val="90000"/>
              </a:lnSpc>
              <a:buFontTx/>
              <a:buNone/>
              <a:defRPr/>
            </a:pPr>
            <a:r>
              <a:rPr lang="en-GB" altLang="zh-CN" sz="2000" smtClean="0"/>
              <a:t>st3.push(a); st3.pop(b);</a:t>
            </a:r>
            <a:endParaRPr lang="en-US" altLang="zh-CN" sz="2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179388" y="115888"/>
            <a:ext cx="8893175" cy="6669087"/>
          </a:xfrm>
        </p:spPr>
        <p:txBody>
          <a:bodyPr/>
          <a:lstStyle/>
          <a:p>
            <a:pPr marL="450850" indent="-450850" eaLnBrk="1" hangingPunct="1">
              <a:defRPr/>
            </a:pPr>
            <a:r>
              <a:rPr lang="zh-CN" altLang="en-GB" smtClean="0"/>
              <a:t>类模板中的静态成员仅属于实例化后的类（模板类），不同类模板实例之间不共享类模板中的静态成员。例如：</a:t>
            </a:r>
          </a:p>
          <a:p>
            <a:pPr marL="450850" indent="-450850" eaLnBrk="1" hangingPunct="1">
              <a:buFont typeface="Wingdings" pitchFamily="2" charset="2"/>
              <a:buNone/>
              <a:defRPr/>
            </a:pPr>
            <a:endParaRPr lang="zh-CN" altLang="en-GB" smtClean="0"/>
          </a:p>
          <a:p>
            <a:pPr marL="915988" lvl="1" eaLnBrk="1" hangingPunct="1">
              <a:buFontTx/>
              <a:buNone/>
              <a:defRPr/>
            </a:pPr>
            <a:r>
              <a:rPr lang="en-GB" altLang="zh-CN" sz="2400" smtClean="0"/>
              <a:t>template &lt;class T&gt;</a:t>
            </a:r>
          </a:p>
          <a:p>
            <a:pPr marL="915988" lvl="1" eaLnBrk="1" hangingPunct="1">
              <a:buFontTx/>
              <a:buNone/>
              <a:defRPr/>
            </a:pPr>
            <a:r>
              <a:rPr lang="en-GB" altLang="zh-CN" sz="2400" smtClean="0"/>
              <a:t>class A</a:t>
            </a:r>
          </a:p>
          <a:p>
            <a:pPr marL="915988" lvl="1" eaLnBrk="1" hangingPunct="1">
              <a:buFontTx/>
              <a:buNone/>
              <a:defRPr/>
            </a:pPr>
            <a:r>
              <a:rPr lang="en-GB" altLang="zh-CN" sz="2400" smtClean="0"/>
              <a:t>{		</a:t>
            </a:r>
            <a:r>
              <a:rPr lang="en-GB" altLang="zh-CN" sz="2400" smtClean="0">
                <a:solidFill>
                  <a:schemeClr val="folHlink"/>
                </a:solidFill>
              </a:rPr>
              <a:t>static int x</a:t>
            </a:r>
            <a:r>
              <a:rPr lang="en-GB" altLang="zh-CN" sz="2400" smtClean="0"/>
              <a:t>;</a:t>
            </a:r>
          </a:p>
          <a:p>
            <a:pPr marL="915988" lvl="1" eaLnBrk="1" hangingPunct="1">
              <a:buFontTx/>
              <a:buNone/>
              <a:defRPr/>
            </a:pPr>
            <a:r>
              <a:rPr lang="en-GB" altLang="zh-CN" sz="2400" smtClean="0"/>
              <a:t>		T y;</a:t>
            </a:r>
          </a:p>
          <a:p>
            <a:pPr marL="915988" lvl="1" eaLnBrk="1" hangingPunct="1">
              <a:buFontTx/>
              <a:buNone/>
              <a:defRPr/>
            </a:pPr>
            <a:r>
              <a:rPr lang="en-GB" altLang="zh-CN" sz="2400" smtClean="0"/>
              <a:t>		......</a:t>
            </a:r>
          </a:p>
          <a:p>
            <a:pPr marL="915988" lvl="1" eaLnBrk="1" hangingPunct="1">
              <a:buFontTx/>
              <a:buNone/>
              <a:defRPr/>
            </a:pPr>
            <a:r>
              <a:rPr lang="en-GB" altLang="zh-CN" sz="2400" smtClean="0"/>
              <a:t>};</a:t>
            </a:r>
          </a:p>
          <a:p>
            <a:pPr marL="915988" lvl="1" eaLnBrk="1" hangingPunct="1">
              <a:buFontTx/>
              <a:buNone/>
              <a:defRPr/>
            </a:pPr>
            <a:r>
              <a:rPr lang="en-GB" altLang="zh-CN" sz="2400" smtClean="0"/>
              <a:t>template &lt;class T&gt; int A&lt;T&gt;::x=0;</a:t>
            </a:r>
          </a:p>
          <a:p>
            <a:pPr marL="915988" lvl="1" eaLnBrk="1" hangingPunct="1">
              <a:buFontTx/>
              <a:buNone/>
              <a:defRPr/>
            </a:pPr>
            <a:r>
              <a:rPr lang="en-GB" altLang="zh-CN" sz="2400" smtClean="0"/>
              <a:t>......</a:t>
            </a:r>
          </a:p>
          <a:p>
            <a:pPr marL="915988" lvl="1" eaLnBrk="1" hangingPunct="1">
              <a:buFontTx/>
              <a:buNone/>
              <a:defRPr/>
            </a:pPr>
            <a:r>
              <a:rPr lang="en-GB" altLang="zh-CN" sz="2400" smtClean="0"/>
              <a:t>A&lt;int&gt; a1,a2; //a1</a:t>
            </a:r>
            <a:r>
              <a:rPr lang="zh-CN" altLang="en-GB" sz="2400" smtClean="0"/>
              <a:t>和</a:t>
            </a:r>
            <a:r>
              <a:rPr lang="en-GB" altLang="zh-CN" sz="2400" smtClean="0"/>
              <a:t>a2</a:t>
            </a:r>
            <a:r>
              <a:rPr lang="zh-CN" altLang="en-GB" sz="2400" smtClean="0"/>
              <a:t>共享一个</a:t>
            </a:r>
            <a:r>
              <a:rPr lang="en-GB" altLang="zh-CN" sz="2400" smtClean="0"/>
              <a:t>x</a:t>
            </a:r>
            <a:r>
              <a:rPr lang="zh-CN" altLang="en-GB" sz="2400" smtClean="0"/>
              <a:t>。</a:t>
            </a:r>
          </a:p>
          <a:p>
            <a:pPr marL="915988" lvl="1" eaLnBrk="1" hangingPunct="1">
              <a:buFontTx/>
              <a:buNone/>
              <a:defRPr/>
            </a:pPr>
            <a:r>
              <a:rPr lang="en-GB" altLang="zh-CN" sz="2400" smtClean="0"/>
              <a:t>A&lt;double&gt; a3,a4; //a3</a:t>
            </a:r>
            <a:r>
              <a:rPr lang="zh-CN" altLang="en-GB" sz="2400" smtClean="0"/>
              <a:t>和</a:t>
            </a:r>
            <a:r>
              <a:rPr lang="en-GB" altLang="zh-CN" sz="2400" smtClean="0"/>
              <a:t>a4</a:t>
            </a:r>
            <a:r>
              <a:rPr lang="zh-CN" altLang="en-GB" sz="2400" smtClean="0"/>
              <a:t>共享</a:t>
            </a:r>
            <a:r>
              <a:rPr lang="zh-CN" altLang="en-GB" sz="2400" smtClean="0">
                <a:solidFill>
                  <a:srgbClr val="FFC000"/>
                </a:solidFill>
              </a:rPr>
              <a:t>另一个</a:t>
            </a:r>
            <a:r>
              <a:rPr lang="en-GB" altLang="zh-CN" sz="2400" smtClean="0"/>
              <a:t>x</a:t>
            </a:r>
            <a:r>
              <a:rPr lang="zh-CN" altLang="en-GB" sz="2400" smtClean="0"/>
              <a:t>。</a:t>
            </a:r>
            <a:r>
              <a:rPr lang="zh-CN" altLang="en-US" sz="24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 name="Rectangle 0"/>
          <p:cNvSpPr>
            <a:spLocks noGrp="1" noChangeArrowheads="1"/>
          </p:cNvSpPr>
          <p:nvPr>
            <p:ph type="title"/>
          </p:nvPr>
        </p:nvSpPr>
        <p:spPr>
          <a:xfrm>
            <a:off x="457200" y="184150"/>
            <a:ext cx="8229600" cy="723900"/>
          </a:xfrm>
        </p:spPr>
        <p:txBody>
          <a:bodyPr/>
          <a:lstStyle/>
          <a:p>
            <a:pPr eaLnBrk="1" hangingPunct="1">
              <a:defRPr/>
            </a:pPr>
            <a:r>
              <a:rPr lang="zh-CN" altLang="en-GB" sz="4000" smtClean="0"/>
              <a:t>带非类型参数的类模板</a:t>
            </a:r>
            <a:endParaRPr lang="zh-CN" altLang="en-US" sz="4000" smtClean="0"/>
          </a:p>
        </p:txBody>
      </p:sp>
      <p:sp>
        <p:nvSpPr>
          <p:cNvPr id="28674" name="Rectangle 2"/>
          <p:cNvSpPr>
            <a:spLocks noGrp="1" noChangeArrowheads="1"/>
          </p:cNvSpPr>
          <p:nvPr>
            <p:ph idx="1"/>
          </p:nvPr>
        </p:nvSpPr>
        <p:spPr>
          <a:xfrm>
            <a:off x="179388" y="1196975"/>
            <a:ext cx="8820150" cy="5589588"/>
          </a:xfrm>
        </p:spPr>
        <p:txBody>
          <a:bodyPr/>
          <a:lstStyle/>
          <a:p>
            <a:pPr marL="365125" indent="-365125" eaLnBrk="1" hangingPunct="1">
              <a:lnSpc>
                <a:spcPct val="80000"/>
              </a:lnSpc>
              <a:defRPr/>
            </a:pPr>
            <a:r>
              <a:rPr lang="zh-CN" altLang="en-GB" sz="2400" smtClean="0"/>
              <a:t>除了类型参数外，类模板也可以包括非类型参数。</a:t>
            </a:r>
            <a:r>
              <a:rPr lang="zh-CN" altLang="en-US" sz="2400" smtClean="0"/>
              <a:t> 例如：</a:t>
            </a:r>
          </a:p>
          <a:p>
            <a:pPr marL="365125" indent="-365125" eaLnBrk="1" hangingPunct="1">
              <a:lnSpc>
                <a:spcPct val="80000"/>
              </a:lnSpc>
              <a:buFont typeface="Wingdings" pitchFamily="2" charset="2"/>
              <a:buNone/>
              <a:defRPr/>
            </a:pPr>
            <a:r>
              <a:rPr lang="en-GB" altLang="zh-CN" sz="2400" smtClean="0"/>
              <a:t>	  template &lt;class T</a:t>
            </a:r>
            <a:r>
              <a:rPr lang="en-US" altLang="zh-CN" sz="2400" smtClean="0"/>
              <a:t>, int </a:t>
            </a:r>
            <a:r>
              <a:rPr lang="en-US" altLang="zh-CN" sz="2400" smtClean="0">
                <a:solidFill>
                  <a:schemeClr val="folHlink"/>
                </a:solidFill>
              </a:rPr>
              <a:t>size</a:t>
            </a:r>
            <a:r>
              <a:rPr lang="en-GB" altLang="zh-CN" sz="2400" smtClean="0"/>
              <a:t>&gt; </a:t>
            </a:r>
          </a:p>
          <a:p>
            <a:pPr marL="915988" lvl="1" eaLnBrk="1" hangingPunct="1">
              <a:lnSpc>
                <a:spcPct val="80000"/>
              </a:lnSpc>
              <a:buFontTx/>
              <a:buNone/>
              <a:defRPr/>
            </a:pPr>
            <a:r>
              <a:rPr lang="en-GB" altLang="zh-CN" sz="2000" smtClean="0"/>
              <a:t>class Stack</a:t>
            </a:r>
          </a:p>
          <a:p>
            <a:pPr marL="915988" lvl="1" eaLnBrk="1" hangingPunct="1">
              <a:lnSpc>
                <a:spcPct val="80000"/>
              </a:lnSpc>
              <a:buFontTx/>
              <a:buNone/>
              <a:defRPr/>
            </a:pPr>
            <a:r>
              <a:rPr lang="en-GB" altLang="zh-CN" sz="2000" smtClean="0"/>
              <a:t>{		T buffer[</a:t>
            </a:r>
            <a:r>
              <a:rPr lang="en-GB" altLang="zh-CN" sz="2000" smtClean="0">
                <a:solidFill>
                  <a:schemeClr val="folHlink"/>
                </a:solidFill>
              </a:rPr>
              <a:t>size</a:t>
            </a:r>
            <a:r>
              <a:rPr lang="en-GB" altLang="zh-CN" sz="2000" smtClean="0"/>
              <a:t>];</a:t>
            </a:r>
          </a:p>
          <a:p>
            <a:pPr marL="915988" lvl="1" eaLnBrk="1" hangingPunct="1">
              <a:lnSpc>
                <a:spcPct val="80000"/>
              </a:lnSpc>
              <a:buFontTx/>
              <a:buNone/>
              <a:defRPr/>
            </a:pPr>
            <a:r>
              <a:rPr lang="en-GB" altLang="zh-CN" sz="2000" smtClean="0"/>
              <a:t>		int top;</a:t>
            </a:r>
          </a:p>
          <a:p>
            <a:pPr marL="915988" lvl="1" eaLnBrk="1" hangingPunct="1">
              <a:lnSpc>
                <a:spcPct val="80000"/>
              </a:lnSpc>
              <a:buFontTx/>
              <a:buNone/>
              <a:defRPr/>
            </a:pPr>
            <a:r>
              <a:rPr lang="en-GB" altLang="zh-CN" sz="2000" smtClean="0"/>
              <a:t>	public:</a:t>
            </a:r>
          </a:p>
          <a:p>
            <a:pPr marL="915988" lvl="1" eaLnBrk="1" hangingPunct="1">
              <a:lnSpc>
                <a:spcPct val="80000"/>
              </a:lnSpc>
              <a:buFontTx/>
              <a:buNone/>
              <a:defRPr/>
            </a:pPr>
            <a:r>
              <a:rPr lang="en-GB" altLang="zh-CN" sz="2000" smtClean="0"/>
              <a:t>		Stack() { top = -1; }</a:t>
            </a:r>
          </a:p>
          <a:p>
            <a:pPr marL="915988" lvl="1" eaLnBrk="1" hangingPunct="1">
              <a:lnSpc>
                <a:spcPct val="80000"/>
              </a:lnSpc>
              <a:buFontTx/>
              <a:buNone/>
              <a:defRPr/>
            </a:pPr>
            <a:r>
              <a:rPr lang="en-GB" altLang="zh-CN" sz="2000" smtClean="0"/>
              <a:t>		bool push(const T &amp;x);</a:t>
            </a:r>
          </a:p>
          <a:p>
            <a:pPr marL="915988" lvl="1" eaLnBrk="1" hangingPunct="1">
              <a:lnSpc>
                <a:spcPct val="80000"/>
              </a:lnSpc>
              <a:buFontTx/>
              <a:buNone/>
              <a:defRPr/>
            </a:pPr>
            <a:r>
              <a:rPr lang="en-GB" altLang="zh-CN" sz="2000" smtClean="0"/>
              <a:t>		bool pop(T &amp;x);</a:t>
            </a:r>
          </a:p>
          <a:p>
            <a:pPr marL="915988" lvl="1" eaLnBrk="1" hangingPunct="1">
              <a:lnSpc>
                <a:spcPct val="80000"/>
              </a:lnSpc>
              <a:buFontTx/>
              <a:buNone/>
              <a:defRPr/>
            </a:pPr>
            <a:r>
              <a:rPr lang="en-GB" altLang="zh-CN" sz="2000" smtClean="0"/>
              <a:t>};</a:t>
            </a:r>
          </a:p>
          <a:p>
            <a:pPr marL="915988" lvl="1" eaLnBrk="1" hangingPunct="1">
              <a:lnSpc>
                <a:spcPct val="80000"/>
              </a:lnSpc>
              <a:buFontTx/>
              <a:buNone/>
              <a:defRPr/>
            </a:pPr>
            <a:r>
              <a:rPr lang="en-GB" altLang="zh-CN" sz="2000" smtClean="0"/>
              <a:t>template &lt;class T,int </a:t>
            </a:r>
            <a:r>
              <a:rPr lang="en-GB" altLang="zh-CN" sz="2000" smtClean="0">
                <a:solidFill>
                  <a:schemeClr val="folHlink"/>
                </a:solidFill>
              </a:rPr>
              <a:t>size</a:t>
            </a:r>
            <a:r>
              <a:rPr lang="en-GB" altLang="zh-CN" sz="2000" smtClean="0"/>
              <a:t>&gt; </a:t>
            </a:r>
          </a:p>
          <a:p>
            <a:pPr marL="915988" lvl="1" eaLnBrk="1" hangingPunct="1">
              <a:lnSpc>
                <a:spcPct val="80000"/>
              </a:lnSpc>
              <a:buFontTx/>
              <a:buNone/>
              <a:defRPr/>
            </a:pPr>
            <a:r>
              <a:rPr lang="en-GB" altLang="zh-CN" sz="2000" smtClean="0"/>
              <a:t>bool Stack &lt;T,</a:t>
            </a:r>
            <a:r>
              <a:rPr lang="en-GB" altLang="zh-CN" sz="2000" smtClean="0">
                <a:solidFill>
                  <a:schemeClr val="folHlink"/>
                </a:solidFill>
              </a:rPr>
              <a:t>size</a:t>
            </a:r>
            <a:r>
              <a:rPr lang="en-GB" altLang="zh-CN" sz="2000" smtClean="0"/>
              <a:t>&gt;::push(const T &amp;x) { ...... }</a:t>
            </a:r>
          </a:p>
          <a:p>
            <a:pPr marL="915988" lvl="1" eaLnBrk="1" hangingPunct="1">
              <a:lnSpc>
                <a:spcPct val="80000"/>
              </a:lnSpc>
              <a:buFontTx/>
              <a:buNone/>
              <a:defRPr/>
            </a:pPr>
            <a:r>
              <a:rPr lang="en-GB" altLang="zh-CN" sz="2000" smtClean="0"/>
              <a:t>template &lt;class T, int </a:t>
            </a:r>
            <a:r>
              <a:rPr lang="en-GB" altLang="zh-CN" sz="2000" smtClean="0">
                <a:solidFill>
                  <a:schemeClr val="folHlink"/>
                </a:solidFill>
              </a:rPr>
              <a:t>size</a:t>
            </a:r>
            <a:r>
              <a:rPr lang="en-GB" altLang="zh-CN" sz="2000" smtClean="0"/>
              <a:t>&gt; </a:t>
            </a:r>
          </a:p>
          <a:p>
            <a:pPr marL="915988" lvl="1" eaLnBrk="1" hangingPunct="1">
              <a:lnSpc>
                <a:spcPct val="80000"/>
              </a:lnSpc>
              <a:buFontTx/>
              <a:buNone/>
              <a:defRPr/>
            </a:pPr>
            <a:r>
              <a:rPr lang="en-GB" altLang="zh-CN" sz="2000" smtClean="0"/>
              <a:t>bool Stack &lt;T,</a:t>
            </a:r>
            <a:r>
              <a:rPr lang="en-GB" altLang="zh-CN" sz="2000" smtClean="0">
                <a:solidFill>
                  <a:schemeClr val="folHlink"/>
                </a:solidFill>
              </a:rPr>
              <a:t>size</a:t>
            </a:r>
            <a:r>
              <a:rPr lang="en-GB" altLang="zh-CN" sz="2000" smtClean="0"/>
              <a:t>&gt;::pop(T &amp;x) { ...... }</a:t>
            </a:r>
          </a:p>
          <a:p>
            <a:pPr marL="915988" lvl="1" eaLnBrk="1" hangingPunct="1">
              <a:lnSpc>
                <a:spcPct val="80000"/>
              </a:lnSpc>
              <a:buFontTx/>
              <a:buNone/>
              <a:defRPr/>
            </a:pPr>
            <a:r>
              <a:rPr lang="en-GB" altLang="zh-CN" sz="2000" smtClean="0"/>
              <a:t>......</a:t>
            </a:r>
          </a:p>
          <a:p>
            <a:pPr marL="915988" lvl="1" eaLnBrk="1" hangingPunct="1">
              <a:lnSpc>
                <a:spcPct val="80000"/>
              </a:lnSpc>
              <a:buFontTx/>
              <a:buNone/>
              <a:defRPr/>
            </a:pPr>
            <a:r>
              <a:rPr lang="en-US" altLang="zh-CN" sz="2000" smtClean="0"/>
              <a:t>Stack&lt;int,</a:t>
            </a:r>
            <a:r>
              <a:rPr lang="en-US" altLang="zh-CN" sz="2000" smtClean="0">
                <a:solidFill>
                  <a:schemeClr val="folHlink"/>
                </a:solidFill>
              </a:rPr>
              <a:t>100</a:t>
            </a:r>
            <a:r>
              <a:rPr lang="en-US" altLang="zh-CN" sz="2000" smtClean="0"/>
              <a:t>&gt; st1; //st1</a:t>
            </a:r>
            <a:r>
              <a:rPr lang="zh-CN" altLang="en-US" sz="2000" smtClean="0"/>
              <a:t>为元素个数最多为</a:t>
            </a:r>
            <a:r>
              <a:rPr lang="en-US" altLang="zh-CN" sz="2000" smtClean="0"/>
              <a:t>100</a:t>
            </a:r>
            <a:r>
              <a:rPr lang="zh-CN" altLang="en-US" sz="2000" smtClean="0"/>
              <a:t>的</a:t>
            </a:r>
            <a:r>
              <a:rPr lang="en-US" altLang="zh-CN" sz="2000" smtClean="0"/>
              <a:t>int</a:t>
            </a:r>
            <a:r>
              <a:rPr lang="zh-CN" altLang="en-US" sz="2000" smtClean="0"/>
              <a:t>型栈</a:t>
            </a:r>
          </a:p>
          <a:p>
            <a:pPr marL="915988" lvl="1" eaLnBrk="1" hangingPunct="1">
              <a:lnSpc>
                <a:spcPct val="80000"/>
              </a:lnSpc>
              <a:buFontTx/>
              <a:buNone/>
              <a:defRPr/>
            </a:pPr>
            <a:r>
              <a:rPr lang="en-US" altLang="zh-CN" sz="2000" smtClean="0"/>
              <a:t>Stack&lt;int,</a:t>
            </a:r>
            <a:r>
              <a:rPr lang="en-US" altLang="zh-CN" sz="2000" smtClean="0">
                <a:solidFill>
                  <a:schemeClr val="folHlink"/>
                </a:solidFill>
              </a:rPr>
              <a:t>200</a:t>
            </a:r>
            <a:r>
              <a:rPr lang="en-US" altLang="zh-CN" sz="2000" smtClean="0"/>
              <a:t>&gt; st2; //st2</a:t>
            </a:r>
            <a:r>
              <a:rPr lang="zh-CN" altLang="en-US" sz="2000" smtClean="0"/>
              <a:t>为元素个数最多为</a:t>
            </a:r>
            <a:r>
              <a:rPr lang="en-US" altLang="zh-CN" sz="2000" smtClean="0"/>
              <a:t>200</a:t>
            </a:r>
            <a:r>
              <a:rPr lang="zh-CN" altLang="en-US" sz="2000" smtClean="0"/>
              <a:t>的</a:t>
            </a:r>
            <a:r>
              <a:rPr lang="en-US" altLang="zh-CN" sz="2000" smtClean="0"/>
              <a:t>int</a:t>
            </a:r>
            <a:r>
              <a:rPr lang="zh-CN" altLang="en-US" sz="2000" smtClean="0"/>
              <a:t>型栈</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57175"/>
            <a:ext cx="8229600" cy="723900"/>
          </a:xfrm>
        </p:spPr>
        <p:txBody>
          <a:bodyPr/>
          <a:lstStyle/>
          <a:p>
            <a:pPr eaLnBrk="1" hangingPunct="1">
              <a:defRPr/>
            </a:pPr>
            <a:r>
              <a:rPr lang="zh-CN" altLang="en-US" sz="4000" smtClean="0"/>
              <a:t>模板的复用</a:t>
            </a:r>
          </a:p>
        </p:txBody>
      </p:sp>
      <p:sp>
        <p:nvSpPr>
          <p:cNvPr id="30723" name="Rectangle 3"/>
          <p:cNvSpPr>
            <a:spLocks noGrp="1" noChangeArrowheads="1"/>
          </p:cNvSpPr>
          <p:nvPr>
            <p:ph idx="1"/>
          </p:nvPr>
        </p:nvSpPr>
        <p:spPr>
          <a:xfrm>
            <a:off x="142875" y="1412875"/>
            <a:ext cx="8893175" cy="5300663"/>
          </a:xfrm>
        </p:spPr>
        <p:txBody>
          <a:bodyPr/>
          <a:lstStyle/>
          <a:p>
            <a:pPr marL="266700" indent="-266700" eaLnBrk="1" hangingPunct="1">
              <a:lnSpc>
                <a:spcPct val="90000"/>
              </a:lnSpc>
              <a:defRPr/>
            </a:pPr>
            <a:r>
              <a:rPr lang="zh-CN" altLang="en-GB" sz="2400" smtClean="0"/>
              <a:t>一个模板可以有很多的实例。是否实例化模板的某个实例要由使用情况来决定。例如：</a:t>
            </a:r>
          </a:p>
          <a:p>
            <a:pPr marL="266700" indent="-266700" eaLnBrk="1" hangingPunct="1">
              <a:lnSpc>
                <a:spcPct val="90000"/>
              </a:lnSpc>
              <a:buFont typeface="Wingdings" pitchFamily="2" charset="2"/>
              <a:buNone/>
              <a:defRPr/>
            </a:pPr>
            <a:endParaRPr lang="en-GB" altLang="zh-CN" sz="2400" smtClean="0"/>
          </a:p>
          <a:p>
            <a:pPr marL="266700" indent="-266700" eaLnBrk="1" hangingPunct="1">
              <a:lnSpc>
                <a:spcPct val="90000"/>
              </a:lnSpc>
              <a:buFont typeface="Wingdings" pitchFamily="2" charset="2"/>
              <a:buNone/>
              <a:defRPr/>
            </a:pPr>
            <a:r>
              <a:rPr lang="en-GB" altLang="zh-CN" sz="2400" smtClean="0"/>
              <a:t>// file1.cpp</a:t>
            </a:r>
          </a:p>
          <a:p>
            <a:pPr marL="266700" indent="-266700" eaLnBrk="1" hangingPunct="1">
              <a:lnSpc>
                <a:spcPct val="90000"/>
              </a:lnSpc>
              <a:buFont typeface="Wingdings" pitchFamily="2" charset="2"/>
              <a:buNone/>
              <a:defRPr/>
            </a:pPr>
            <a:r>
              <a:rPr lang="en-GB" altLang="zh-CN" sz="2400" smtClean="0"/>
              <a:t>#include "file2.h"</a:t>
            </a:r>
          </a:p>
          <a:p>
            <a:pPr marL="266700" indent="-266700" eaLnBrk="1" hangingPunct="1">
              <a:lnSpc>
                <a:spcPct val="90000"/>
              </a:lnSpc>
              <a:buFont typeface="Wingdings" pitchFamily="2" charset="2"/>
              <a:buNone/>
              <a:defRPr/>
            </a:pPr>
            <a:r>
              <a:rPr lang="en-GB" altLang="zh-CN" sz="2400" smtClean="0"/>
              <a:t>int main()</a:t>
            </a:r>
          </a:p>
          <a:p>
            <a:pPr marL="266700" indent="-266700" eaLnBrk="1" hangingPunct="1">
              <a:lnSpc>
                <a:spcPct val="90000"/>
              </a:lnSpc>
              <a:buFont typeface="Wingdings" pitchFamily="2" charset="2"/>
              <a:buNone/>
              <a:defRPr/>
            </a:pPr>
            <a:r>
              <a:rPr lang="en-GB" altLang="zh-CN" sz="2400" smtClean="0"/>
              <a:t>{ S&lt;float&gt; s1; </a:t>
            </a:r>
            <a:r>
              <a:rPr lang="en-GB" altLang="zh-CN" sz="2000" smtClean="0"/>
              <a:t>//</a:t>
            </a:r>
            <a:r>
              <a:rPr lang="zh-CN" altLang="en-GB" sz="2000" smtClean="0"/>
              <a:t>实例化</a:t>
            </a:r>
            <a:r>
              <a:rPr lang="zh-CN" altLang="en-GB" sz="2000" smtClean="0">
                <a:latin typeface="Arial"/>
              </a:rPr>
              <a:t>“</a:t>
            </a:r>
            <a:r>
              <a:rPr lang="en-GB" altLang="zh-CN" sz="2000" smtClean="0"/>
              <a:t>S&lt;float&gt;</a:t>
            </a:r>
            <a:r>
              <a:rPr lang="en-GB" altLang="zh-CN" sz="2000" smtClean="0">
                <a:latin typeface="Arial"/>
              </a:rPr>
              <a:t>”</a:t>
            </a:r>
            <a:r>
              <a:rPr lang="zh-CN" altLang="en-GB" sz="2000" smtClean="0"/>
              <a:t>并创建该类的一个对象</a:t>
            </a:r>
            <a:r>
              <a:rPr lang="en-GB" altLang="zh-CN" sz="2000" smtClean="0"/>
              <a:t>s1</a:t>
            </a:r>
            <a:r>
              <a:rPr lang="zh-CN" altLang="en-GB" sz="2000" smtClean="0"/>
              <a:t>。</a:t>
            </a:r>
            <a:endParaRPr lang="en-GB" altLang="zh-CN" sz="2000" smtClean="0"/>
          </a:p>
          <a:p>
            <a:pPr marL="266700" indent="-266700" eaLnBrk="1" hangingPunct="1">
              <a:lnSpc>
                <a:spcPct val="90000"/>
              </a:lnSpc>
              <a:buFont typeface="Wingdings" pitchFamily="2" charset="2"/>
              <a:buNone/>
              <a:defRPr/>
            </a:pPr>
            <a:r>
              <a:rPr lang="en-GB" altLang="zh-CN" sz="2400" smtClean="0"/>
              <a:t>   s1.f(); //</a:t>
            </a:r>
            <a:r>
              <a:rPr lang="zh-CN" altLang="en-GB" sz="2400" smtClean="0"/>
              <a:t>调用</a:t>
            </a:r>
            <a:r>
              <a:rPr lang="en-GB" altLang="zh-CN" sz="2400" smtClean="0"/>
              <a:t>void S&lt;float&gt;::f()</a:t>
            </a:r>
            <a:endParaRPr lang="zh-CN" altLang="en-GB" sz="2400" smtClean="0"/>
          </a:p>
          <a:p>
            <a:pPr marL="266700" indent="-266700" eaLnBrk="1" hangingPunct="1">
              <a:lnSpc>
                <a:spcPct val="90000"/>
              </a:lnSpc>
              <a:buFont typeface="Wingdings" pitchFamily="2" charset="2"/>
              <a:buNone/>
              <a:defRPr/>
            </a:pPr>
            <a:r>
              <a:rPr lang="en-GB" altLang="zh-CN" sz="2400" smtClean="0"/>
              <a:t>   S&lt;int&gt; s2; </a:t>
            </a:r>
            <a:r>
              <a:rPr lang="en-GB" altLang="zh-CN" sz="2000" smtClean="0"/>
              <a:t>//</a:t>
            </a:r>
            <a:r>
              <a:rPr lang="zh-CN" altLang="en-GB" sz="2000" smtClean="0"/>
              <a:t>实例化</a:t>
            </a:r>
            <a:r>
              <a:rPr lang="zh-CN" altLang="en-GB" sz="2000" smtClean="0">
                <a:latin typeface="Arial"/>
              </a:rPr>
              <a:t>“</a:t>
            </a:r>
            <a:r>
              <a:rPr lang="en-GB" altLang="zh-CN" sz="2000" smtClean="0"/>
              <a:t>S&lt;int&gt;</a:t>
            </a:r>
            <a:r>
              <a:rPr lang="en-GB" altLang="zh-CN" sz="2000" smtClean="0">
                <a:latin typeface="Arial"/>
              </a:rPr>
              <a:t>”</a:t>
            </a:r>
            <a:r>
              <a:rPr lang="zh-CN" altLang="en-GB" sz="2000" smtClean="0"/>
              <a:t>并创建该类的一个对象</a:t>
            </a:r>
            <a:r>
              <a:rPr lang="en-GB" altLang="zh-CN" sz="2000" smtClean="0"/>
              <a:t>s2</a:t>
            </a:r>
            <a:r>
              <a:rPr lang="zh-CN" altLang="en-GB" sz="2000" smtClean="0"/>
              <a:t>。</a:t>
            </a:r>
            <a:r>
              <a:rPr lang="en-GB" altLang="zh-CN" sz="2400" smtClean="0"/>
              <a:t> </a:t>
            </a:r>
          </a:p>
          <a:p>
            <a:pPr marL="266700" indent="-266700" eaLnBrk="1" hangingPunct="1">
              <a:lnSpc>
                <a:spcPct val="90000"/>
              </a:lnSpc>
              <a:buFont typeface="Wingdings" pitchFamily="2" charset="2"/>
              <a:buNone/>
              <a:defRPr/>
            </a:pPr>
            <a:r>
              <a:rPr lang="en-GB" altLang="zh-CN" sz="2400" smtClean="0"/>
              <a:t>   s2.f(); </a:t>
            </a:r>
            <a:r>
              <a:rPr lang="en-GB" altLang="zh-CN" sz="2000" smtClean="0"/>
              <a:t>//</a:t>
            </a:r>
            <a:r>
              <a:rPr lang="en-GB" altLang="zh-CN" sz="2000" smtClean="0">
                <a:solidFill>
                  <a:schemeClr val="folHlink"/>
                </a:solidFill>
              </a:rPr>
              <a:t>Error</a:t>
            </a:r>
            <a:r>
              <a:rPr lang="zh-CN" altLang="en-GB" sz="2000" smtClean="0">
                <a:solidFill>
                  <a:schemeClr val="folHlink"/>
                </a:solidFill>
              </a:rPr>
              <a:t>，连接程序将指出：</a:t>
            </a:r>
            <a:r>
              <a:rPr lang="zh-CN" altLang="en-GB" sz="2000" smtClean="0">
                <a:solidFill>
                  <a:schemeClr val="folHlink"/>
                </a:solidFill>
                <a:latin typeface="Arial"/>
              </a:rPr>
              <a:t>“</a:t>
            </a:r>
            <a:r>
              <a:rPr lang="en-GB" altLang="zh-CN" sz="2000" smtClean="0">
                <a:solidFill>
                  <a:schemeClr val="folHlink"/>
                </a:solidFill>
              </a:rPr>
              <a:t>void S&lt;int&gt;::f()</a:t>
            </a:r>
            <a:r>
              <a:rPr lang="en-GB" altLang="zh-CN" sz="2000" smtClean="0">
                <a:solidFill>
                  <a:schemeClr val="folHlink"/>
                </a:solidFill>
                <a:latin typeface="Arial"/>
              </a:rPr>
              <a:t>”</a:t>
            </a:r>
            <a:r>
              <a:rPr lang="zh-CN" altLang="en-GB" sz="2000" smtClean="0">
                <a:solidFill>
                  <a:schemeClr val="folHlink"/>
                </a:solidFill>
              </a:rPr>
              <a:t>不存在。</a:t>
            </a:r>
          </a:p>
          <a:p>
            <a:pPr marL="266700" indent="-266700" eaLnBrk="1" hangingPunct="1">
              <a:lnSpc>
                <a:spcPct val="90000"/>
              </a:lnSpc>
              <a:buFont typeface="Wingdings" pitchFamily="2" charset="2"/>
              <a:buNone/>
              <a:defRPr/>
            </a:pPr>
            <a:r>
              <a:rPr lang="en-GB" altLang="zh-CN" sz="2400" smtClean="0"/>
              <a:t>   sub();</a:t>
            </a:r>
          </a:p>
          <a:p>
            <a:pPr marL="266700" indent="-266700" eaLnBrk="1" hangingPunct="1">
              <a:lnSpc>
                <a:spcPct val="90000"/>
              </a:lnSpc>
              <a:buFont typeface="Wingdings" pitchFamily="2" charset="2"/>
              <a:buNone/>
              <a:defRPr/>
            </a:pPr>
            <a:r>
              <a:rPr lang="en-GB" altLang="zh-CN" sz="2400" smtClean="0"/>
              <a:t>   return 0;</a:t>
            </a:r>
          </a:p>
          <a:p>
            <a:pPr marL="266700" indent="-266700" eaLnBrk="1" hangingPunct="1">
              <a:lnSpc>
                <a:spcPct val="90000"/>
              </a:lnSpc>
              <a:buFont typeface="Wingdings" pitchFamily="2" charset="2"/>
              <a:buNone/>
              <a:defRPr/>
            </a:pPr>
            <a:r>
              <a:rPr lang="en-GB" altLang="zh-CN" sz="2400" smtClean="0"/>
              <a:t>}</a:t>
            </a:r>
            <a:r>
              <a:rPr lang="en-US" altLang="zh-CN" sz="240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0" y="0"/>
            <a:ext cx="9144000" cy="6858000"/>
          </a:xfrm>
        </p:spPr>
        <p:txBody>
          <a:bodyPr/>
          <a:lstStyle/>
          <a:p>
            <a:pPr marL="0" indent="0" eaLnBrk="1" hangingPunct="1">
              <a:lnSpc>
                <a:spcPct val="80000"/>
              </a:lnSpc>
              <a:buFont typeface="Wingdings" pitchFamily="2" charset="2"/>
              <a:buNone/>
              <a:defRPr/>
            </a:pPr>
            <a:r>
              <a:rPr lang="en-GB" altLang="zh-CN" sz="2300" smtClean="0"/>
              <a:t>// file2.h</a:t>
            </a:r>
          </a:p>
          <a:p>
            <a:pPr marL="0" indent="0" eaLnBrk="1" hangingPunct="1">
              <a:lnSpc>
                <a:spcPct val="80000"/>
              </a:lnSpc>
              <a:buFont typeface="Wingdings" pitchFamily="2" charset="2"/>
              <a:buNone/>
              <a:defRPr/>
            </a:pPr>
            <a:r>
              <a:rPr lang="en-GB" altLang="zh-CN" sz="2300" smtClean="0"/>
              <a:t>template &lt;class T&gt; </a:t>
            </a:r>
          </a:p>
          <a:p>
            <a:pPr marL="0" indent="0" eaLnBrk="1" hangingPunct="1">
              <a:lnSpc>
                <a:spcPct val="80000"/>
              </a:lnSpc>
              <a:buFont typeface="Wingdings" pitchFamily="2" charset="2"/>
              <a:buNone/>
              <a:defRPr/>
            </a:pPr>
            <a:r>
              <a:rPr lang="en-GB" altLang="zh-CN" sz="2300" smtClean="0"/>
              <a:t>class S //</a:t>
            </a:r>
            <a:r>
              <a:rPr lang="zh-CN" altLang="en-GB" sz="2300" smtClean="0"/>
              <a:t>类模板</a:t>
            </a:r>
            <a:r>
              <a:rPr lang="en-GB" altLang="zh-CN" sz="2300" smtClean="0"/>
              <a:t>s</a:t>
            </a:r>
            <a:r>
              <a:rPr lang="zh-CN" altLang="en-GB" sz="2300" smtClean="0"/>
              <a:t>的定义</a:t>
            </a:r>
          </a:p>
          <a:p>
            <a:pPr marL="0" indent="0" eaLnBrk="1" hangingPunct="1">
              <a:lnSpc>
                <a:spcPct val="80000"/>
              </a:lnSpc>
              <a:buFont typeface="Wingdings" pitchFamily="2" charset="2"/>
              <a:buNone/>
              <a:defRPr/>
            </a:pPr>
            <a:r>
              <a:rPr lang="en-GB" altLang="zh-CN" sz="2300" smtClean="0"/>
              <a:t>{	T a;</a:t>
            </a:r>
          </a:p>
          <a:p>
            <a:pPr marL="0" indent="0" eaLnBrk="1" hangingPunct="1">
              <a:lnSpc>
                <a:spcPct val="80000"/>
              </a:lnSpc>
              <a:buFont typeface="Wingdings" pitchFamily="2" charset="2"/>
              <a:buNone/>
              <a:defRPr/>
            </a:pPr>
            <a:r>
              <a:rPr lang="en-GB" altLang="zh-CN" sz="2300" smtClean="0"/>
              <a:t>    public:</a:t>
            </a:r>
          </a:p>
          <a:p>
            <a:pPr marL="0" indent="0" eaLnBrk="1" hangingPunct="1">
              <a:lnSpc>
                <a:spcPct val="80000"/>
              </a:lnSpc>
              <a:buFont typeface="Wingdings" pitchFamily="2" charset="2"/>
              <a:buNone/>
              <a:defRPr/>
            </a:pPr>
            <a:r>
              <a:rPr lang="en-GB" altLang="zh-CN" sz="2300" smtClean="0"/>
              <a:t>	void f();</a:t>
            </a:r>
          </a:p>
          <a:p>
            <a:pPr marL="0" indent="0" eaLnBrk="1" hangingPunct="1">
              <a:lnSpc>
                <a:spcPct val="80000"/>
              </a:lnSpc>
              <a:buFont typeface="Wingdings" pitchFamily="2" charset="2"/>
              <a:buNone/>
              <a:defRPr/>
            </a:pPr>
            <a:r>
              <a:rPr lang="en-GB" altLang="zh-CN" sz="2300" smtClean="0"/>
              <a:t>};</a:t>
            </a:r>
          </a:p>
          <a:p>
            <a:pPr marL="0" indent="0" eaLnBrk="1" hangingPunct="1">
              <a:lnSpc>
                <a:spcPct val="80000"/>
              </a:lnSpc>
              <a:buFont typeface="Wingdings" pitchFamily="2" charset="2"/>
              <a:buNone/>
              <a:defRPr/>
            </a:pPr>
            <a:r>
              <a:rPr lang="en-GB" altLang="zh-CN" sz="2300" smtClean="0"/>
              <a:t>extern void sub();</a:t>
            </a:r>
          </a:p>
          <a:p>
            <a:pPr marL="0" indent="0" eaLnBrk="1" hangingPunct="1">
              <a:lnSpc>
                <a:spcPct val="80000"/>
              </a:lnSpc>
              <a:buFont typeface="Wingdings" pitchFamily="2" charset="2"/>
              <a:buNone/>
              <a:defRPr/>
            </a:pPr>
            <a:endParaRPr lang="en-GB" altLang="zh-CN" sz="2300" smtClean="0"/>
          </a:p>
          <a:p>
            <a:pPr marL="0" indent="0" eaLnBrk="1" hangingPunct="1">
              <a:lnSpc>
                <a:spcPct val="80000"/>
              </a:lnSpc>
              <a:buFont typeface="Wingdings" pitchFamily="2" charset="2"/>
              <a:buNone/>
              <a:defRPr/>
            </a:pPr>
            <a:r>
              <a:rPr lang="en-GB" altLang="zh-CN" sz="2300" smtClean="0"/>
              <a:t>// file2.cpp</a:t>
            </a:r>
          </a:p>
          <a:p>
            <a:pPr marL="0" indent="0" eaLnBrk="1" hangingPunct="1">
              <a:lnSpc>
                <a:spcPct val="80000"/>
              </a:lnSpc>
              <a:buFont typeface="Wingdings" pitchFamily="2" charset="2"/>
              <a:buNone/>
              <a:defRPr/>
            </a:pPr>
            <a:r>
              <a:rPr lang="en-GB" altLang="zh-CN" sz="2300" smtClean="0"/>
              <a:t>#include "file2.h"</a:t>
            </a:r>
          </a:p>
          <a:p>
            <a:pPr marL="0" indent="0" eaLnBrk="1" hangingPunct="1">
              <a:lnSpc>
                <a:spcPct val="80000"/>
              </a:lnSpc>
              <a:buFont typeface="Wingdings" pitchFamily="2" charset="2"/>
              <a:buNone/>
              <a:defRPr/>
            </a:pPr>
            <a:r>
              <a:rPr lang="en-GB" altLang="zh-CN" sz="2300" smtClean="0"/>
              <a:t>template &lt;class T&gt; </a:t>
            </a:r>
          </a:p>
          <a:p>
            <a:pPr marL="0" indent="0" eaLnBrk="1" hangingPunct="1">
              <a:lnSpc>
                <a:spcPct val="80000"/>
              </a:lnSpc>
              <a:buFont typeface="Wingdings" pitchFamily="2" charset="2"/>
              <a:buNone/>
              <a:defRPr/>
            </a:pPr>
            <a:r>
              <a:rPr lang="en-GB" altLang="zh-CN" sz="2300" smtClean="0"/>
              <a:t>void S&lt;T&gt;::f() //</a:t>
            </a:r>
            <a:r>
              <a:rPr lang="zh-CN" altLang="en-GB" sz="2300" smtClean="0"/>
              <a:t>类模板</a:t>
            </a:r>
            <a:r>
              <a:rPr lang="en-GB" altLang="zh-CN" sz="2300" smtClean="0"/>
              <a:t>s</a:t>
            </a:r>
            <a:r>
              <a:rPr lang="zh-CN" altLang="en-GB" sz="2300" smtClean="0"/>
              <a:t>的实现</a:t>
            </a:r>
          </a:p>
          <a:p>
            <a:pPr marL="0" indent="0" eaLnBrk="1" hangingPunct="1">
              <a:lnSpc>
                <a:spcPct val="80000"/>
              </a:lnSpc>
              <a:buFont typeface="Wingdings" pitchFamily="2" charset="2"/>
              <a:buNone/>
              <a:defRPr/>
            </a:pPr>
            <a:r>
              <a:rPr lang="en-GB" altLang="zh-CN" sz="2300" smtClean="0"/>
              <a:t>{ ......</a:t>
            </a:r>
          </a:p>
          <a:p>
            <a:pPr marL="0" indent="0" eaLnBrk="1" hangingPunct="1">
              <a:lnSpc>
                <a:spcPct val="80000"/>
              </a:lnSpc>
              <a:buFont typeface="Wingdings" pitchFamily="2" charset="2"/>
              <a:buNone/>
              <a:defRPr/>
            </a:pPr>
            <a:r>
              <a:rPr lang="en-GB" altLang="zh-CN" sz="2300" smtClean="0"/>
              <a:t>}</a:t>
            </a:r>
          </a:p>
          <a:p>
            <a:pPr marL="0" indent="0" eaLnBrk="1" hangingPunct="1">
              <a:lnSpc>
                <a:spcPct val="80000"/>
              </a:lnSpc>
              <a:buFont typeface="Wingdings" pitchFamily="2" charset="2"/>
              <a:buNone/>
              <a:defRPr/>
            </a:pPr>
            <a:r>
              <a:rPr lang="en-GB" altLang="zh-CN" sz="2300" smtClean="0"/>
              <a:t>void sub()</a:t>
            </a:r>
          </a:p>
          <a:p>
            <a:pPr marL="0" indent="0" eaLnBrk="1" hangingPunct="1">
              <a:lnSpc>
                <a:spcPct val="80000"/>
              </a:lnSpc>
              <a:buFont typeface="Wingdings" pitchFamily="2" charset="2"/>
              <a:buNone/>
              <a:defRPr/>
            </a:pPr>
            <a:r>
              <a:rPr lang="en-GB" altLang="zh-CN" sz="2300" smtClean="0"/>
              <a:t>{ S&lt;float&gt; x; //</a:t>
            </a:r>
            <a:r>
              <a:rPr lang="zh-CN" altLang="en-GB" sz="2300" smtClean="0"/>
              <a:t>实例化</a:t>
            </a:r>
            <a:r>
              <a:rPr lang="zh-CN" altLang="en-GB" sz="2300" smtClean="0">
                <a:latin typeface="Arial"/>
              </a:rPr>
              <a:t>“</a:t>
            </a:r>
            <a:r>
              <a:rPr lang="en-GB" altLang="zh-CN" sz="2300" smtClean="0"/>
              <a:t>S&lt;float&gt;</a:t>
            </a:r>
            <a:r>
              <a:rPr lang="en-GB" altLang="zh-CN" sz="2300" smtClean="0">
                <a:latin typeface="Arial"/>
              </a:rPr>
              <a:t>”</a:t>
            </a:r>
            <a:r>
              <a:rPr lang="zh-CN" altLang="en-GB" sz="2300" smtClean="0"/>
              <a:t>并创建该类的一个对象</a:t>
            </a:r>
            <a:r>
              <a:rPr lang="en-GB" altLang="zh-CN" sz="2300" smtClean="0"/>
              <a:t>x</a:t>
            </a:r>
            <a:r>
              <a:rPr lang="zh-CN" altLang="en-GB" sz="2300" smtClean="0"/>
              <a:t>。</a:t>
            </a:r>
          </a:p>
          <a:p>
            <a:pPr marL="0" indent="0" eaLnBrk="1" hangingPunct="1">
              <a:lnSpc>
                <a:spcPct val="80000"/>
              </a:lnSpc>
              <a:buFont typeface="Wingdings" pitchFamily="2" charset="2"/>
              <a:buNone/>
              <a:defRPr/>
            </a:pPr>
            <a:r>
              <a:rPr lang="en-GB" altLang="zh-CN" sz="2300" smtClean="0"/>
              <a:t>   x.f(); //</a:t>
            </a:r>
            <a:r>
              <a:rPr lang="zh-CN" altLang="en-GB" sz="2300" smtClean="0"/>
              <a:t>实例化：</a:t>
            </a:r>
            <a:r>
              <a:rPr lang="en-GB" altLang="zh-CN" sz="2300" smtClean="0"/>
              <a:t>void S&lt;float&gt;::f()</a:t>
            </a:r>
            <a:r>
              <a:rPr lang="zh-CN" altLang="en-GB" sz="2300" smtClean="0"/>
              <a:t>并调用之。 </a:t>
            </a:r>
          </a:p>
          <a:p>
            <a:pPr marL="0" indent="0" eaLnBrk="1" hangingPunct="1">
              <a:lnSpc>
                <a:spcPct val="80000"/>
              </a:lnSpc>
              <a:buFont typeface="Wingdings" pitchFamily="2" charset="2"/>
              <a:buNone/>
              <a:defRPr/>
            </a:pPr>
            <a:r>
              <a:rPr lang="en-GB" altLang="zh-CN" sz="2300" smtClean="0"/>
              <a:t>}</a:t>
            </a:r>
            <a:r>
              <a:rPr lang="en-US" altLang="zh-CN" sz="230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0" y="188913"/>
            <a:ext cx="9144000" cy="6669087"/>
          </a:xfrm>
        </p:spPr>
        <p:txBody>
          <a:bodyPr>
            <a:normAutofit lnSpcReduction="10000"/>
          </a:bodyPr>
          <a:lstStyle/>
          <a:p>
            <a:pPr marL="365125" indent="-365125" eaLnBrk="1" hangingPunct="1">
              <a:defRPr/>
            </a:pPr>
            <a:r>
              <a:rPr lang="zh-CN" altLang="en-GB" smtClean="0"/>
              <a:t>解决上述问题的通常做法是把模板的定义和实现都放在头文件中。</a:t>
            </a:r>
          </a:p>
          <a:p>
            <a:pPr marL="365125" indent="-365125" eaLnBrk="1" hangingPunct="1">
              <a:lnSpc>
                <a:spcPct val="80000"/>
              </a:lnSpc>
              <a:buFont typeface="Wingdings" pitchFamily="2" charset="2"/>
              <a:buNone/>
              <a:defRPr/>
            </a:pPr>
            <a:endParaRPr lang="zh-CN" altLang="en-GB" smtClean="0"/>
          </a:p>
          <a:p>
            <a:pPr marL="365125" indent="-365125" eaLnBrk="1" hangingPunct="1">
              <a:lnSpc>
                <a:spcPct val="80000"/>
              </a:lnSpc>
              <a:buFont typeface="Wingdings" pitchFamily="2" charset="2"/>
              <a:buNone/>
              <a:defRPr/>
            </a:pPr>
            <a:r>
              <a:rPr lang="en-GB" altLang="zh-CN" sz="2800" smtClean="0"/>
              <a:t>// file2.h</a:t>
            </a:r>
          </a:p>
          <a:p>
            <a:pPr marL="365125" indent="-365125" eaLnBrk="1" hangingPunct="1">
              <a:lnSpc>
                <a:spcPct val="80000"/>
              </a:lnSpc>
              <a:buFont typeface="Wingdings" pitchFamily="2" charset="2"/>
              <a:buNone/>
              <a:defRPr/>
            </a:pPr>
            <a:r>
              <a:rPr lang="en-GB" altLang="zh-CN" sz="2800" smtClean="0"/>
              <a:t>template &lt;class T&gt; </a:t>
            </a:r>
          </a:p>
          <a:p>
            <a:pPr marL="365125" indent="-365125" eaLnBrk="1" hangingPunct="1">
              <a:lnSpc>
                <a:spcPct val="80000"/>
              </a:lnSpc>
              <a:buFont typeface="Wingdings" pitchFamily="2" charset="2"/>
              <a:buNone/>
              <a:defRPr/>
            </a:pPr>
            <a:r>
              <a:rPr lang="en-GB" altLang="zh-CN" sz="2800" smtClean="0"/>
              <a:t>class S //</a:t>
            </a:r>
            <a:r>
              <a:rPr lang="zh-CN" altLang="en-GB" sz="2800" smtClean="0"/>
              <a:t>类模板</a:t>
            </a:r>
            <a:r>
              <a:rPr lang="en-GB" altLang="zh-CN" sz="2800" smtClean="0"/>
              <a:t>s</a:t>
            </a:r>
            <a:r>
              <a:rPr lang="zh-CN" altLang="en-GB" sz="2800" smtClean="0"/>
              <a:t>的定义</a:t>
            </a:r>
          </a:p>
          <a:p>
            <a:pPr marL="365125" indent="-365125" eaLnBrk="1" hangingPunct="1">
              <a:lnSpc>
                <a:spcPct val="80000"/>
              </a:lnSpc>
              <a:buFont typeface="Wingdings" pitchFamily="2" charset="2"/>
              <a:buNone/>
              <a:defRPr/>
            </a:pPr>
            <a:r>
              <a:rPr lang="en-GB" altLang="zh-CN" sz="2800" smtClean="0"/>
              <a:t>{  T a;</a:t>
            </a:r>
          </a:p>
          <a:p>
            <a:pPr marL="365125" indent="-365125" eaLnBrk="1" hangingPunct="1">
              <a:lnSpc>
                <a:spcPct val="80000"/>
              </a:lnSpc>
              <a:buFont typeface="Wingdings" pitchFamily="2" charset="2"/>
              <a:buNone/>
              <a:defRPr/>
            </a:pPr>
            <a:r>
              <a:rPr lang="en-GB" altLang="zh-CN" sz="2800" smtClean="0"/>
              <a:t>  public:</a:t>
            </a:r>
          </a:p>
          <a:p>
            <a:pPr marL="365125" indent="-365125" eaLnBrk="1" hangingPunct="1">
              <a:lnSpc>
                <a:spcPct val="80000"/>
              </a:lnSpc>
              <a:buFont typeface="Wingdings" pitchFamily="2" charset="2"/>
              <a:buNone/>
              <a:defRPr/>
            </a:pPr>
            <a:r>
              <a:rPr lang="en-GB" altLang="zh-CN" sz="2800" smtClean="0"/>
              <a:t>    void f();</a:t>
            </a:r>
          </a:p>
          <a:p>
            <a:pPr marL="365125" indent="-365125" eaLnBrk="1" hangingPunct="1">
              <a:lnSpc>
                <a:spcPct val="80000"/>
              </a:lnSpc>
              <a:buFont typeface="Wingdings" pitchFamily="2" charset="2"/>
              <a:buNone/>
              <a:defRPr/>
            </a:pPr>
            <a:r>
              <a:rPr lang="en-GB" altLang="zh-CN" sz="2800" smtClean="0"/>
              <a:t>};</a:t>
            </a:r>
          </a:p>
          <a:p>
            <a:pPr marL="365125" indent="-365125" eaLnBrk="1" hangingPunct="1">
              <a:lnSpc>
                <a:spcPct val="80000"/>
              </a:lnSpc>
              <a:buFont typeface="Wingdings" pitchFamily="2" charset="2"/>
              <a:buNone/>
              <a:defRPr/>
            </a:pPr>
            <a:r>
              <a:rPr lang="en-GB" altLang="zh-CN" sz="2800" smtClean="0"/>
              <a:t>template &lt;class T&gt; </a:t>
            </a:r>
          </a:p>
          <a:p>
            <a:pPr marL="365125" indent="-365125" eaLnBrk="1" hangingPunct="1">
              <a:lnSpc>
                <a:spcPct val="80000"/>
              </a:lnSpc>
              <a:buFont typeface="Wingdings" pitchFamily="2" charset="2"/>
              <a:buNone/>
              <a:defRPr/>
            </a:pPr>
            <a:r>
              <a:rPr lang="en-GB" altLang="zh-CN" sz="2800" smtClean="0"/>
              <a:t>void S&lt;T&gt;::f() //</a:t>
            </a:r>
            <a:r>
              <a:rPr lang="zh-CN" altLang="en-GB" sz="2800" smtClean="0"/>
              <a:t>类模板</a:t>
            </a:r>
            <a:r>
              <a:rPr lang="en-GB" altLang="zh-CN" sz="2800" smtClean="0"/>
              <a:t>s</a:t>
            </a:r>
            <a:r>
              <a:rPr lang="zh-CN" altLang="en-GB" sz="2800" smtClean="0"/>
              <a:t>的实现</a:t>
            </a:r>
          </a:p>
          <a:p>
            <a:pPr marL="365125" indent="-365125" eaLnBrk="1" hangingPunct="1">
              <a:lnSpc>
                <a:spcPct val="80000"/>
              </a:lnSpc>
              <a:buFont typeface="Wingdings" pitchFamily="2" charset="2"/>
              <a:buNone/>
              <a:defRPr/>
            </a:pPr>
            <a:r>
              <a:rPr lang="en-GB" altLang="zh-CN" sz="2800" smtClean="0"/>
              <a:t>{ ......</a:t>
            </a:r>
          </a:p>
          <a:p>
            <a:pPr marL="365125" indent="-365125" eaLnBrk="1" hangingPunct="1">
              <a:lnSpc>
                <a:spcPct val="80000"/>
              </a:lnSpc>
              <a:buFont typeface="Wingdings" pitchFamily="2" charset="2"/>
              <a:buNone/>
              <a:defRPr/>
            </a:pPr>
            <a:r>
              <a:rPr lang="en-GB" altLang="zh-CN" sz="2800" smtClean="0"/>
              <a:t>}</a:t>
            </a:r>
          </a:p>
          <a:p>
            <a:pPr marL="365125" indent="-365125" eaLnBrk="1" hangingPunct="1">
              <a:lnSpc>
                <a:spcPct val="80000"/>
              </a:lnSpc>
              <a:buFont typeface="Wingdings" pitchFamily="2" charset="2"/>
              <a:buNone/>
              <a:defRPr/>
            </a:pPr>
            <a:r>
              <a:rPr lang="en-GB" altLang="zh-CN" sz="2800" smtClean="0"/>
              <a:t>extern void sub();</a:t>
            </a:r>
            <a:endParaRPr lang="en-US" altLang="zh-CN"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15888"/>
            <a:ext cx="8229600" cy="720725"/>
          </a:xfrm>
        </p:spPr>
        <p:txBody>
          <a:bodyPr/>
          <a:lstStyle/>
          <a:p>
            <a:pPr eaLnBrk="1" hangingPunct="1">
              <a:defRPr/>
            </a:pPr>
            <a:r>
              <a:rPr lang="zh-CN" altLang="en-US" smtClean="0"/>
              <a:t>重复实例的处理</a:t>
            </a:r>
          </a:p>
        </p:txBody>
      </p:sp>
      <p:sp>
        <p:nvSpPr>
          <p:cNvPr id="33795" name="Rectangle 3"/>
          <p:cNvSpPr>
            <a:spLocks noGrp="1" noChangeArrowheads="1"/>
          </p:cNvSpPr>
          <p:nvPr>
            <p:ph idx="1"/>
          </p:nvPr>
        </p:nvSpPr>
        <p:spPr>
          <a:xfrm>
            <a:off x="0" y="981075"/>
            <a:ext cx="9144000" cy="5876925"/>
          </a:xfrm>
        </p:spPr>
        <p:txBody>
          <a:bodyPr>
            <a:normAutofit fontScale="92500" lnSpcReduction="10000"/>
          </a:bodyPr>
          <a:lstStyle/>
          <a:p>
            <a:pPr marL="0" indent="0" eaLnBrk="1" hangingPunct="1">
              <a:lnSpc>
                <a:spcPct val="90000"/>
              </a:lnSpc>
              <a:buFont typeface="Wingdings" pitchFamily="2" charset="2"/>
              <a:buNone/>
              <a:defRPr/>
            </a:pPr>
            <a:r>
              <a:rPr lang="en-GB" altLang="zh-CN" sz="2400" smtClean="0"/>
              <a:t>// file1.cpp</a:t>
            </a:r>
          </a:p>
          <a:p>
            <a:pPr marL="0" indent="0" eaLnBrk="1" hangingPunct="1">
              <a:lnSpc>
                <a:spcPct val="90000"/>
              </a:lnSpc>
              <a:buFont typeface="Wingdings" pitchFamily="2" charset="2"/>
              <a:buNone/>
              <a:defRPr/>
            </a:pPr>
            <a:r>
              <a:rPr lang="en-GB" altLang="zh-CN" sz="2400" smtClean="0"/>
              <a:t>#include "file2.h"</a:t>
            </a:r>
          </a:p>
          <a:p>
            <a:pPr marL="0" indent="0" eaLnBrk="1" hangingPunct="1">
              <a:lnSpc>
                <a:spcPct val="90000"/>
              </a:lnSpc>
              <a:buFont typeface="Wingdings" pitchFamily="2" charset="2"/>
              <a:buNone/>
              <a:defRPr/>
            </a:pPr>
            <a:r>
              <a:rPr lang="en-GB" altLang="zh-CN" sz="2400" smtClean="0"/>
              <a:t>int main()</a:t>
            </a:r>
          </a:p>
          <a:p>
            <a:pPr marL="0" indent="0" eaLnBrk="1" hangingPunct="1">
              <a:lnSpc>
                <a:spcPct val="90000"/>
              </a:lnSpc>
              <a:buFont typeface="Wingdings" pitchFamily="2" charset="2"/>
              <a:buNone/>
              <a:defRPr/>
            </a:pPr>
            <a:r>
              <a:rPr lang="en-GB" altLang="zh-CN" sz="2400" smtClean="0"/>
              <a:t>{ S&lt;float&gt; s1; //</a:t>
            </a:r>
            <a:r>
              <a:rPr lang="zh-CN" altLang="en-GB" sz="2400" smtClean="0"/>
              <a:t>实例化</a:t>
            </a:r>
            <a:r>
              <a:rPr lang="zh-CN" altLang="en-GB" sz="2400" smtClean="0">
                <a:latin typeface="Arial"/>
              </a:rPr>
              <a:t>“</a:t>
            </a:r>
            <a:r>
              <a:rPr lang="en-GB" altLang="zh-CN" sz="2400" smtClean="0"/>
              <a:t>S&lt;float&gt;</a:t>
            </a:r>
            <a:r>
              <a:rPr lang="en-GB" altLang="zh-CN" sz="2400" smtClean="0">
                <a:latin typeface="Arial"/>
              </a:rPr>
              <a:t>”</a:t>
            </a:r>
            <a:r>
              <a:rPr lang="zh-CN" altLang="en-GB" sz="2400" smtClean="0"/>
              <a:t>并创建该类的一个对象</a:t>
            </a:r>
            <a:r>
              <a:rPr lang="en-GB" altLang="zh-CN" sz="2400" smtClean="0"/>
              <a:t>s1</a:t>
            </a:r>
            <a:r>
              <a:rPr lang="zh-CN" altLang="en-GB" sz="2400" smtClean="0"/>
              <a:t>。</a:t>
            </a:r>
            <a:endParaRPr lang="en-GB" altLang="zh-CN" sz="2400" smtClean="0"/>
          </a:p>
          <a:p>
            <a:pPr marL="0" indent="0" eaLnBrk="1" hangingPunct="1">
              <a:lnSpc>
                <a:spcPct val="90000"/>
              </a:lnSpc>
              <a:buFont typeface="Wingdings" pitchFamily="2" charset="2"/>
              <a:buNone/>
              <a:defRPr/>
            </a:pPr>
            <a:r>
              <a:rPr lang="en-GB" altLang="zh-CN" sz="2400" smtClean="0"/>
              <a:t>   s1.f(); //</a:t>
            </a:r>
            <a:r>
              <a:rPr lang="zh-CN" altLang="en-GB" sz="2400" smtClean="0"/>
              <a:t>实例化：</a:t>
            </a:r>
            <a:r>
              <a:rPr lang="en-GB" altLang="zh-CN" sz="2400" smtClean="0">
                <a:solidFill>
                  <a:srgbClr val="FFC000"/>
                </a:solidFill>
              </a:rPr>
              <a:t>void S&lt;float&gt;::f()</a:t>
            </a:r>
            <a:r>
              <a:rPr lang="zh-CN" altLang="en-GB" sz="2400" smtClean="0"/>
              <a:t>并调用之。</a:t>
            </a:r>
          </a:p>
          <a:p>
            <a:pPr marL="0" indent="0" eaLnBrk="1" hangingPunct="1">
              <a:lnSpc>
                <a:spcPct val="90000"/>
              </a:lnSpc>
              <a:buFont typeface="Wingdings" pitchFamily="2" charset="2"/>
              <a:buNone/>
              <a:defRPr/>
            </a:pPr>
            <a:r>
              <a:rPr lang="en-GB" altLang="zh-CN" sz="2400" smtClean="0"/>
              <a:t>   S&lt;int&gt; s2; //</a:t>
            </a:r>
            <a:r>
              <a:rPr lang="zh-CN" altLang="en-GB" sz="2400" smtClean="0"/>
              <a:t>实例化</a:t>
            </a:r>
            <a:r>
              <a:rPr lang="zh-CN" altLang="en-GB" sz="2400" smtClean="0">
                <a:latin typeface="Arial"/>
              </a:rPr>
              <a:t>“</a:t>
            </a:r>
            <a:r>
              <a:rPr lang="en-GB" altLang="zh-CN" sz="2400" smtClean="0"/>
              <a:t>S&lt;int&gt;</a:t>
            </a:r>
            <a:r>
              <a:rPr lang="en-GB" altLang="zh-CN" sz="2400" smtClean="0">
                <a:latin typeface="Arial"/>
              </a:rPr>
              <a:t>”</a:t>
            </a:r>
            <a:r>
              <a:rPr lang="zh-CN" altLang="en-GB" sz="2400" smtClean="0"/>
              <a:t>并创建该类的一个对象</a:t>
            </a:r>
            <a:r>
              <a:rPr lang="en-GB" altLang="zh-CN" sz="2400" smtClean="0"/>
              <a:t>s2</a:t>
            </a:r>
            <a:r>
              <a:rPr lang="zh-CN" altLang="en-GB" sz="2400" smtClean="0"/>
              <a:t>。</a:t>
            </a:r>
            <a:r>
              <a:rPr lang="en-GB" altLang="zh-CN" sz="2400" smtClean="0"/>
              <a:t> </a:t>
            </a:r>
          </a:p>
          <a:p>
            <a:pPr marL="0" indent="0" eaLnBrk="1" hangingPunct="1">
              <a:lnSpc>
                <a:spcPct val="90000"/>
              </a:lnSpc>
              <a:buFont typeface="Wingdings" pitchFamily="2" charset="2"/>
              <a:buNone/>
              <a:defRPr/>
            </a:pPr>
            <a:r>
              <a:rPr lang="en-GB" altLang="zh-CN" sz="2400" smtClean="0"/>
              <a:t>   s2.f(); //</a:t>
            </a:r>
            <a:r>
              <a:rPr lang="zh-CN" altLang="en-GB" sz="2400" smtClean="0"/>
              <a:t>实例化：</a:t>
            </a:r>
            <a:r>
              <a:rPr lang="en-GB" altLang="zh-CN" sz="2400" smtClean="0"/>
              <a:t>void S&lt;int&gt;::f()</a:t>
            </a:r>
            <a:r>
              <a:rPr lang="zh-CN" altLang="en-GB" sz="2400" smtClean="0"/>
              <a:t>并调用之。</a:t>
            </a:r>
          </a:p>
          <a:p>
            <a:pPr marL="0" indent="0" eaLnBrk="1" hangingPunct="1">
              <a:lnSpc>
                <a:spcPct val="90000"/>
              </a:lnSpc>
              <a:buFont typeface="Wingdings" pitchFamily="2" charset="2"/>
              <a:buNone/>
              <a:defRPr/>
            </a:pPr>
            <a:r>
              <a:rPr lang="en-GB" altLang="zh-CN" sz="2400" smtClean="0"/>
              <a:t>   sub();</a:t>
            </a:r>
          </a:p>
          <a:p>
            <a:pPr marL="0" indent="0" eaLnBrk="1" hangingPunct="1">
              <a:lnSpc>
                <a:spcPct val="90000"/>
              </a:lnSpc>
              <a:buFont typeface="Wingdings" pitchFamily="2" charset="2"/>
              <a:buNone/>
              <a:defRPr/>
            </a:pPr>
            <a:r>
              <a:rPr lang="en-GB" altLang="zh-CN" sz="2400" smtClean="0"/>
              <a:t>   return 0;</a:t>
            </a:r>
          </a:p>
          <a:p>
            <a:pPr marL="0" indent="0" eaLnBrk="1" hangingPunct="1">
              <a:lnSpc>
                <a:spcPct val="90000"/>
              </a:lnSpc>
              <a:buFont typeface="Wingdings" pitchFamily="2" charset="2"/>
              <a:buNone/>
              <a:defRPr/>
            </a:pPr>
            <a:r>
              <a:rPr lang="en-GB" altLang="zh-CN" sz="2400" smtClean="0"/>
              <a:t>}</a:t>
            </a:r>
            <a:r>
              <a:rPr lang="en-US" altLang="zh-CN" sz="2400" smtClean="0"/>
              <a:t> </a:t>
            </a:r>
          </a:p>
          <a:p>
            <a:pPr marL="0" indent="0" eaLnBrk="1" hangingPunct="1">
              <a:lnSpc>
                <a:spcPct val="90000"/>
              </a:lnSpc>
              <a:buFont typeface="Wingdings" pitchFamily="2" charset="2"/>
              <a:buNone/>
              <a:defRPr/>
            </a:pPr>
            <a:endParaRPr lang="en-US" altLang="zh-CN" sz="2400" smtClean="0"/>
          </a:p>
          <a:p>
            <a:pPr marL="0" indent="0" eaLnBrk="1" hangingPunct="1">
              <a:lnSpc>
                <a:spcPct val="90000"/>
              </a:lnSpc>
              <a:buFont typeface="Wingdings" pitchFamily="2" charset="2"/>
              <a:buNone/>
              <a:defRPr/>
            </a:pPr>
            <a:r>
              <a:rPr lang="en-GB" altLang="zh-CN" sz="2400" smtClean="0"/>
              <a:t>// file2.cpp</a:t>
            </a:r>
          </a:p>
          <a:p>
            <a:pPr marL="0" indent="0" eaLnBrk="1" hangingPunct="1">
              <a:lnSpc>
                <a:spcPct val="90000"/>
              </a:lnSpc>
              <a:buFont typeface="Wingdings" pitchFamily="2" charset="2"/>
              <a:buNone/>
              <a:defRPr/>
            </a:pPr>
            <a:r>
              <a:rPr lang="en-GB" altLang="zh-CN" sz="2400" smtClean="0"/>
              <a:t>#include "file2.h"</a:t>
            </a:r>
          </a:p>
          <a:p>
            <a:pPr marL="0" indent="0" eaLnBrk="1" hangingPunct="1">
              <a:lnSpc>
                <a:spcPct val="90000"/>
              </a:lnSpc>
              <a:buFont typeface="Wingdings" pitchFamily="2" charset="2"/>
              <a:buNone/>
              <a:defRPr/>
            </a:pPr>
            <a:r>
              <a:rPr lang="en-GB" altLang="zh-CN" sz="2400" smtClean="0"/>
              <a:t>void sub()</a:t>
            </a:r>
          </a:p>
          <a:p>
            <a:pPr marL="0" indent="0" eaLnBrk="1" hangingPunct="1">
              <a:lnSpc>
                <a:spcPct val="90000"/>
              </a:lnSpc>
              <a:buFont typeface="Wingdings" pitchFamily="2" charset="2"/>
              <a:buNone/>
              <a:defRPr/>
            </a:pPr>
            <a:r>
              <a:rPr lang="en-GB" altLang="zh-CN" sz="2400" smtClean="0"/>
              <a:t>{ S&lt;float&gt; x; //</a:t>
            </a:r>
            <a:r>
              <a:rPr lang="zh-CN" altLang="en-GB" sz="2400" smtClean="0"/>
              <a:t>实例化</a:t>
            </a:r>
            <a:r>
              <a:rPr lang="zh-CN" altLang="en-GB" sz="2400" smtClean="0">
                <a:latin typeface="Arial"/>
              </a:rPr>
              <a:t>“</a:t>
            </a:r>
            <a:r>
              <a:rPr lang="en-GB" altLang="zh-CN" sz="2400" smtClean="0"/>
              <a:t>S&lt;float&gt;</a:t>
            </a:r>
            <a:r>
              <a:rPr lang="en-GB" altLang="zh-CN" sz="2400" smtClean="0">
                <a:latin typeface="Arial"/>
              </a:rPr>
              <a:t>”</a:t>
            </a:r>
            <a:r>
              <a:rPr lang="zh-CN" altLang="en-GB" sz="2400" smtClean="0"/>
              <a:t>并创建该类的一个对象</a:t>
            </a:r>
            <a:r>
              <a:rPr lang="en-GB" altLang="zh-CN" sz="2400" smtClean="0"/>
              <a:t>x</a:t>
            </a:r>
            <a:r>
              <a:rPr lang="zh-CN" altLang="en-GB" sz="2400" smtClean="0"/>
              <a:t>。</a:t>
            </a:r>
          </a:p>
          <a:p>
            <a:pPr marL="0" indent="0" eaLnBrk="1" hangingPunct="1">
              <a:lnSpc>
                <a:spcPct val="90000"/>
              </a:lnSpc>
              <a:buFont typeface="Wingdings" pitchFamily="2" charset="2"/>
              <a:buNone/>
              <a:defRPr/>
            </a:pPr>
            <a:r>
              <a:rPr lang="en-GB" altLang="zh-CN" sz="2400" smtClean="0"/>
              <a:t>   x.f(); //</a:t>
            </a:r>
            <a:r>
              <a:rPr lang="zh-CN" altLang="en-GB" sz="2400" smtClean="0"/>
              <a:t>实例化：</a:t>
            </a:r>
            <a:r>
              <a:rPr lang="en-GB" altLang="zh-CN" sz="2400" smtClean="0">
                <a:solidFill>
                  <a:srgbClr val="FFC000"/>
                </a:solidFill>
              </a:rPr>
              <a:t>void S&lt;float&gt;::f()</a:t>
            </a:r>
            <a:r>
              <a:rPr lang="zh-CN" altLang="en-GB" sz="2400" smtClean="0"/>
              <a:t>并调用之。 </a:t>
            </a:r>
          </a:p>
          <a:p>
            <a:pPr marL="0" indent="0" eaLnBrk="1" hangingPunct="1">
              <a:lnSpc>
                <a:spcPct val="90000"/>
              </a:lnSpc>
              <a:buFont typeface="Wingdings" pitchFamily="2" charset="2"/>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7891" name="Rectangle 3"/>
          <p:cNvSpPr>
            <a:spLocks noGrp="1" noChangeArrowheads="1"/>
          </p:cNvSpPr>
          <p:nvPr>
            <p:ph idx="1"/>
          </p:nvPr>
        </p:nvSpPr>
        <p:spPr>
          <a:xfrm>
            <a:off x="107950" y="1600200"/>
            <a:ext cx="8964613" cy="5257800"/>
          </a:xfrm>
        </p:spPr>
        <p:txBody>
          <a:bodyPr/>
          <a:lstStyle/>
          <a:p>
            <a:pPr eaLnBrk="1" hangingPunct="1">
              <a:defRPr/>
            </a:pPr>
            <a:r>
              <a:rPr lang="zh-CN" altLang="en-US" smtClean="0"/>
              <a:t>在前面的例子中，</a:t>
            </a:r>
            <a:r>
              <a:rPr lang="en-GB" altLang="zh-CN">
                <a:solidFill>
                  <a:srgbClr val="FFC000"/>
                </a:solidFill>
              </a:rPr>
              <a:t> void S&lt;float&gt;::f</a:t>
            </a:r>
            <a:r>
              <a:rPr lang="en-GB" altLang="zh-CN" smtClean="0">
                <a:solidFill>
                  <a:srgbClr val="FFC000"/>
                </a:solidFill>
              </a:rPr>
              <a:t>()</a:t>
            </a:r>
            <a:r>
              <a:rPr lang="zh-CN" altLang="en-US" smtClean="0"/>
              <a:t> 在两个模块（</a:t>
            </a:r>
            <a:r>
              <a:rPr lang="en-US" altLang="zh-CN" smtClean="0"/>
              <a:t>file1.cpp</a:t>
            </a:r>
            <a:r>
              <a:rPr lang="zh-CN" altLang="en-US" smtClean="0"/>
              <a:t>和</a:t>
            </a:r>
            <a:r>
              <a:rPr lang="en-US" altLang="zh-CN" smtClean="0"/>
              <a:t>file2.cpp</a:t>
            </a:r>
            <a:r>
              <a:rPr lang="zh-CN" altLang="en-US" smtClean="0"/>
              <a:t>）的编译结果中都存在！</a:t>
            </a:r>
            <a:endParaRPr lang="en-US" altLang="zh-CN" smtClean="0"/>
          </a:p>
          <a:p>
            <a:pPr eaLnBrk="1" hangingPunct="1">
              <a:defRPr/>
            </a:pPr>
            <a:r>
              <a:rPr lang="zh-CN" altLang="en-US"/>
              <a:t>如何</a:t>
            </a:r>
            <a:r>
              <a:rPr lang="zh-CN" altLang="en-US" smtClean="0"/>
              <a:t>处置这两</a:t>
            </a:r>
            <a:r>
              <a:rPr lang="zh-CN" altLang="en-US"/>
              <a:t>个</a:t>
            </a:r>
            <a:r>
              <a:rPr lang="zh-CN" altLang="en-US" smtClean="0"/>
              <a:t>实例？</a:t>
            </a:r>
            <a:endParaRPr lang="en-US" altLang="zh-CN" smtClean="0"/>
          </a:p>
          <a:p>
            <a:pPr lvl="1" eaLnBrk="1" hangingPunct="1">
              <a:defRPr/>
            </a:pPr>
            <a:r>
              <a:rPr lang="zh-CN" altLang="en-US" smtClean="0"/>
              <a:t>由开发</a:t>
            </a:r>
            <a:r>
              <a:rPr lang="zh-CN" altLang="en-US"/>
              <a:t>环境来</a:t>
            </a:r>
            <a:r>
              <a:rPr lang="zh-CN" altLang="en-US" smtClean="0"/>
              <a:t>解决：编译第二个模块的时候不生成这个函数。</a:t>
            </a:r>
            <a:endParaRPr lang="en-US" altLang="zh-CN" smtClean="0"/>
          </a:p>
          <a:p>
            <a:pPr lvl="1" eaLnBrk="1" hangingPunct="1">
              <a:defRPr/>
            </a:pPr>
            <a:r>
              <a:rPr lang="zh-CN" altLang="en-US" smtClean="0"/>
              <a:t>由连接程序来解决：舍弃多余的那一个。</a:t>
            </a:r>
            <a:endParaRPr lang="en-GB"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84150"/>
            <a:ext cx="8229600" cy="723900"/>
          </a:xfrm>
        </p:spPr>
        <p:txBody>
          <a:bodyPr/>
          <a:lstStyle/>
          <a:p>
            <a:pPr eaLnBrk="1" hangingPunct="1">
              <a:defRPr/>
            </a:pPr>
            <a:r>
              <a:rPr lang="en-GB" altLang="zh-CN" smtClean="0"/>
              <a:t>C++</a:t>
            </a:r>
            <a:r>
              <a:rPr lang="zh-CN" altLang="en-GB" smtClean="0"/>
              <a:t>标准模板库（</a:t>
            </a:r>
            <a:r>
              <a:rPr lang="en-GB" altLang="zh-CN" smtClean="0"/>
              <a:t>STL</a:t>
            </a:r>
            <a:r>
              <a:rPr lang="zh-CN" altLang="en-GB" smtClean="0"/>
              <a:t>）</a:t>
            </a:r>
            <a:r>
              <a:rPr lang="zh-CN" altLang="en-US" smtClean="0"/>
              <a:t> </a:t>
            </a:r>
          </a:p>
        </p:txBody>
      </p:sp>
      <p:sp>
        <p:nvSpPr>
          <p:cNvPr id="34819" name="Rectangle 3"/>
          <p:cNvSpPr>
            <a:spLocks noGrp="1" noChangeArrowheads="1"/>
          </p:cNvSpPr>
          <p:nvPr>
            <p:ph idx="1"/>
          </p:nvPr>
        </p:nvSpPr>
        <p:spPr>
          <a:xfrm>
            <a:off x="0" y="1412875"/>
            <a:ext cx="9144000" cy="5445125"/>
          </a:xfrm>
        </p:spPr>
        <p:txBody>
          <a:bodyPr/>
          <a:lstStyle/>
          <a:p>
            <a:pPr marL="357188" indent="-357188" eaLnBrk="1" hangingPunct="1">
              <a:defRPr/>
            </a:pPr>
            <a:r>
              <a:rPr lang="zh-CN" altLang="en-GB" smtClean="0"/>
              <a:t>在</a:t>
            </a:r>
            <a:r>
              <a:rPr lang="en-GB" altLang="zh-CN" smtClean="0"/>
              <a:t>C++</a:t>
            </a:r>
            <a:r>
              <a:rPr lang="zh-CN" altLang="en-GB" smtClean="0"/>
              <a:t>标准库中，除了从</a:t>
            </a:r>
            <a:r>
              <a:rPr lang="en-GB" altLang="zh-CN" smtClean="0"/>
              <a:t>C</a:t>
            </a:r>
            <a:r>
              <a:rPr lang="zh-CN" altLang="en-GB" smtClean="0"/>
              <a:t>标准库保留下来的一些功能外，所提供的功能大都以模板形式给出，这些模板构成了</a:t>
            </a:r>
            <a:r>
              <a:rPr lang="en-GB" altLang="zh-CN" smtClean="0"/>
              <a:t>C++</a:t>
            </a:r>
            <a:r>
              <a:rPr lang="zh-CN" altLang="en-GB" smtClean="0"/>
              <a:t>的标准模板库（</a:t>
            </a:r>
            <a:r>
              <a:rPr lang="en-US" altLang="zh-CN" smtClean="0"/>
              <a:t>Standard Template Library</a:t>
            </a:r>
            <a:r>
              <a:rPr lang="zh-CN" altLang="en-US" smtClean="0"/>
              <a:t>，简称</a:t>
            </a:r>
            <a:r>
              <a:rPr lang="en-GB" altLang="zh-CN" smtClean="0"/>
              <a:t>STL</a:t>
            </a:r>
            <a:r>
              <a:rPr lang="zh-CN" altLang="en-GB" smtClean="0"/>
              <a:t>）。</a:t>
            </a:r>
            <a:r>
              <a:rPr lang="zh-CN" altLang="en-US" smtClean="0"/>
              <a:t> </a:t>
            </a:r>
          </a:p>
          <a:p>
            <a:pPr marL="357188" indent="-357188" eaLnBrk="1" hangingPunct="1">
              <a:defRPr/>
            </a:pPr>
            <a:r>
              <a:rPr lang="en-GB" altLang="zh-CN" smtClean="0"/>
              <a:t>STL</a:t>
            </a:r>
            <a:r>
              <a:rPr lang="zh-CN" altLang="en-GB" smtClean="0"/>
              <a:t>主要包含：</a:t>
            </a:r>
          </a:p>
          <a:p>
            <a:pPr marL="828675" lvl="1" eaLnBrk="1" hangingPunct="1">
              <a:defRPr/>
            </a:pPr>
            <a:r>
              <a:rPr lang="zh-CN" altLang="en-GB" smtClean="0">
                <a:solidFill>
                  <a:schemeClr val="folHlink"/>
                </a:solidFill>
              </a:rPr>
              <a:t>容器类模板</a:t>
            </a:r>
            <a:r>
              <a:rPr lang="zh-CN" altLang="en-GB" smtClean="0"/>
              <a:t>。用于存储数据元素，它是元素的序列</a:t>
            </a:r>
            <a:r>
              <a:rPr lang="zh-CN" altLang="en-US" smtClean="0"/>
              <a:t> </a:t>
            </a:r>
            <a:r>
              <a:rPr lang="zh-CN" altLang="en-GB" smtClean="0"/>
              <a:t>（如：集合类模板、栈类模板等）</a:t>
            </a:r>
          </a:p>
          <a:p>
            <a:pPr marL="828675" lvl="1" eaLnBrk="1" hangingPunct="1">
              <a:defRPr/>
            </a:pPr>
            <a:r>
              <a:rPr lang="zh-CN" altLang="en-GB" smtClean="0">
                <a:solidFill>
                  <a:schemeClr val="folHlink"/>
                </a:solidFill>
              </a:rPr>
              <a:t>算法（函数）模板</a:t>
            </a:r>
            <a:r>
              <a:rPr lang="zh-CN" altLang="en-GB" smtClean="0"/>
              <a:t>。用于对容器进行操作</a:t>
            </a:r>
            <a:r>
              <a:rPr lang="zh-CN" altLang="en-US" smtClean="0"/>
              <a:t> </a:t>
            </a:r>
            <a:r>
              <a:rPr lang="zh-CN" altLang="en-GB" smtClean="0"/>
              <a:t>（如：排序函数模板、查找函数模板等）</a:t>
            </a:r>
          </a:p>
          <a:p>
            <a:pPr marL="828675" lvl="1" eaLnBrk="1" hangingPunct="1">
              <a:defRPr/>
            </a:pPr>
            <a:r>
              <a:rPr lang="zh-CN" altLang="en-GB" smtClean="0">
                <a:solidFill>
                  <a:schemeClr val="folHlink"/>
                </a:solidFill>
              </a:rPr>
              <a:t>迭代器类模板</a:t>
            </a:r>
            <a:r>
              <a:rPr lang="zh-CN" altLang="en-GB" smtClean="0"/>
              <a:t>。实现了抽象的指针功能，用于对容器中的数据元素进行遍历和访问。</a:t>
            </a:r>
            <a:r>
              <a:rPr lang="zh-CN" altLang="en-US"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07950" y="144463"/>
            <a:ext cx="9036050" cy="6597650"/>
          </a:xfrm>
        </p:spPr>
        <p:txBody>
          <a:bodyPr/>
          <a:lstStyle/>
          <a:p>
            <a:pPr eaLnBrk="1" hangingPunct="1">
              <a:lnSpc>
                <a:spcPct val="80000"/>
              </a:lnSpc>
              <a:buFont typeface="Wingdings" pitchFamily="2" charset="2"/>
              <a:buNone/>
              <a:defRPr/>
            </a:pPr>
            <a:r>
              <a:rPr lang="en-GB" altLang="zh-CN" sz="2000" smtClean="0"/>
              <a:t>#include &lt;iostream&gt;</a:t>
            </a:r>
          </a:p>
          <a:p>
            <a:pPr eaLnBrk="1" hangingPunct="1">
              <a:lnSpc>
                <a:spcPct val="80000"/>
              </a:lnSpc>
              <a:buFont typeface="Wingdings" pitchFamily="2" charset="2"/>
              <a:buNone/>
              <a:defRPr/>
            </a:pPr>
            <a:r>
              <a:rPr lang="en-GB" altLang="zh-CN" sz="2000" smtClean="0"/>
              <a:t>#include &lt;vector&gt;</a:t>
            </a:r>
          </a:p>
          <a:p>
            <a:pPr eaLnBrk="1" hangingPunct="1">
              <a:lnSpc>
                <a:spcPct val="80000"/>
              </a:lnSpc>
              <a:buFont typeface="Wingdings" pitchFamily="2" charset="2"/>
              <a:buNone/>
              <a:defRPr/>
            </a:pPr>
            <a:r>
              <a:rPr lang="en-GB" altLang="zh-CN" sz="2000" smtClean="0"/>
              <a:t>#include &lt;algorithm&gt;</a:t>
            </a:r>
          </a:p>
          <a:p>
            <a:pPr eaLnBrk="1" hangingPunct="1">
              <a:lnSpc>
                <a:spcPct val="80000"/>
              </a:lnSpc>
              <a:buFont typeface="Wingdings" pitchFamily="2" charset="2"/>
              <a:buNone/>
              <a:defRPr/>
            </a:pPr>
            <a:r>
              <a:rPr lang="en-GB" altLang="zh-CN" sz="2000" smtClean="0"/>
              <a:t>#include &lt;numeric&gt;</a:t>
            </a:r>
          </a:p>
          <a:p>
            <a:pPr eaLnBrk="1" hangingPunct="1">
              <a:lnSpc>
                <a:spcPct val="80000"/>
              </a:lnSpc>
              <a:buFont typeface="Wingdings" pitchFamily="2" charset="2"/>
              <a:buNone/>
              <a:defRPr/>
            </a:pPr>
            <a:r>
              <a:rPr lang="en-GB" altLang="zh-CN" sz="2000" smtClean="0"/>
              <a:t>using namespace std;</a:t>
            </a:r>
          </a:p>
          <a:p>
            <a:pPr eaLnBrk="1" hangingPunct="1">
              <a:lnSpc>
                <a:spcPct val="80000"/>
              </a:lnSpc>
              <a:buFont typeface="Wingdings" pitchFamily="2" charset="2"/>
              <a:buNone/>
              <a:defRPr/>
            </a:pPr>
            <a:r>
              <a:rPr lang="en-GB" altLang="zh-CN" sz="2000" smtClean="0"/>
              <a:t>int main()</a:t>
            </a:r>
          </a:p>
          <a:p>
            <a:pPr eaLnBrk="1" hangingPunct="1">
              <a:lnSpc>
                <a:spcPct val="80000"/>
              </a:lnSpc>
              <a:buFont typeface="Wingdings" pitchFamily="2" charset="2"/>
              <a:buNone/>
              <a:defRPr/>
            </a:pPr>
            <a:r>
              <a:rPr lang="en-GB" altLang="zh-CN" sz="2000" smtClean="0"/>
              <a:t>{	</a:t>
            </a:r>
            <a:r>
              <a:rPr lang="en-GB" altLang="zh-CN" sz="2000" smtClean="0">
                <a:solidFill>
                  <a:srgbClr val="FFC000"/>
                </a:solidFill>
              </a:rPr>
              <a:t>vector</a:t>
            </a:r>
            <a:r>
              <a:rPr lang="en-GB" altLang="zh-CN" sz="2000" smtClean="0"/>
              <a:t>&lt;int&gt; v; //</a:t>
            </a:r>
            <a:r>
              <a:rPr lang="zh-CN" altLang="en-GB" sz="2000" smtClean="0"/>
              <a:t>创建容器对象</a:t>
            </a:r>
            <a:r>
              <a:rPr lang="en-GB" altLang="zh-CN" sz="2000" smtClean="0"/>
              <a:t>v</a:t>
            </a:r>
          </a:p>
          <a:p>
            <a:pPr eaLnBrk="1" hangingPunct="1">
              <a:lnSpc>
                <a:spcPct val="80000"/>
              </a:lnSpc>
              <a:buFont typeface="Wingdings" pitchFamily="2" charset="2"/>
              <a:buNone/>
              <a:defRPr/>
            </a:pPr>
            <a:r>
              <a:rPr lang="en-GB" altLang="zh-CN" sz="2000" smtClean="0"/>
              <a:t>	//</a:t>
            </a:r>
            <a:r>
              <a:rPr lang="zh-CN" altLang="en-GB" sz="2000" smtClean="0"/>
              <a:t>生成容器</a:t>
            </a:r>
            <a:r>
              <a:rPr lang="en-GB" altLang="zh-CN" sz="2000" smtClean="0"/>
              <a:t>v</a:t>
            </a:r>
            <a:r>
              <a:rPr lang="zh-CN" altLang="en-GB" sz="2000" smtClean="0"/>
              <a:t>中的元素</a:t>
            </a:r>
          </a:p>
          <a:p>
            <a:pPr eaLnBrk="1" hangingPunct="1">
              <a:lnSpc>
                <a:spcPct val="80000"/>
              </a:lnSpc>
              <a:buFont typeface="Wingdings" pitchFamily="2" charset="2"/>
              <a:buNone/>
              <a:defRPr/>
            </a:pPr>
            <a:r>
              <a:rPr lang="zh-CN" altLang="en-GB" sz="2000" smtClean="0"/>
              <a:t>	</a:t>
            </a:r>
            <a:r>
              <a:rPr lang="en-GB" altLang="zh-CN" sz="2000" smtClean="0"/>
              <a:t>int x;</a:t>
            </a:r>
          </a:p>
          <a:p>
            <a:pPr eaLnBrk="1" hangingPunct="1">
              <a:lnSpc>
                <a:spcPct val="80000"/>
              </a:lnSpc>
              <a:buFont typeface="Wingdings" pitchFamily="2" charset="2"/>
              <a:buNone/>
              <a:defRPr/>
            </a:pPr>
            <a:r>
              <a:rPr lang="en-GB" altLang="zh-CN" sz="2000" smtClean="0"/>
              <a:t>	cin &gt;&gt; x;</a:t>
            </a:r>
          </a:p>
          <a:p>
            <a:pPr eaLnBrk="1" hangingPunct="1">
              <a:lnSpc>
                <a:spcPct val="80000"/>
              </a:lnSpc>
              <a:buFont typeface="Wingdings" pitchFamily="2" charset="2"/>
              <a:buNone/>
              <a:defRPr/>
            </a:pPr>
            <a:r>
              <a:rPr lang="en-GB" altLang="zh-CN" sz="2000" smtClean="0"/>
              <a:t>	while (x &gt; 0)</a:t>
            </a:r>
          </a:p>
          <a:p>
            <a:pPr eaLnBrk="1" hangingPunct="1">
              <a:lnSpc>
                <a:spcPct val="80000"/>
              </a:lnSpc>
              <a:buFont typeface="Wingdings" pitchFamily="2" charset="2"/>
              <a:buNone/>
              <a:defRPr/>
            </a:pPr>
            <a:r>
              <a:rPr lang="en-GB" altLang="zh-CN" sz="2000" smtClean="0"/>
              <a:t>	{	v.</a:t>
            </a:r>
            <a:r>
              <a:rPr lang="en-GB" altLang="zh-CN" sz="2000" smtClean="0">
                <a:solidFill>
                  <a:srgbClr val="FFC000"/>
                </a:solidFill>
              </a:rPr>
              <a:t>push_back</a:t>
            </a:r>
            <a:r>
              <a:rPr lang="en-GB" altLang="zh-CN" sz="2000" smtClean="0"/>
              <a:t>(x); //</a:t>
            </a:r>
            <a:r>
              <a:rPr lang="zh-CN" altLang="en-GB" sz="2000" smtClean="0"/>
              <a:t>往容器</a:t>
            </a:r>
            <a:r>
              <a:rPr lang="en-GB" altLang="zh-CN" sz="2000" smtClean="0"/>
              <a:t>v</a:t>
            </a:r>
            <a:r>
              <a:rPr lang="zh-CN" altLang="en-GB" sz="2000" smtClean="0"/>
              <a:t>中增加一个元素</a:t>
            </a:r>
          </a:p>
          <a:p>
            <a:pPr eaLnBrk="1" hangingPunct="1">
              <a:lnSpc>
                <a:spcPct val="80000"/>
              </a:lnSpc>
              <a:buFont typeface="Wingdings" pitchFamily="2" charset="2"/>
              <a:buNone/>
              <a:defRPr/>
            </a:pPr>
            <a:r>
              <a:rPr lang="zh-CN" altLang="en-GB" sz="2000" smtClean="0"/>
              <a:t>		</a:t>
            </a:r>
            <a:r>
              <a:rPr lang="en-GB" altLang="zh-CN" sz="2000" smtClean="0"/>
              <a:t>cin &gt;&gt; x;</a:t>
            </a:r>
          </a:p>
          <a:p>
            <a:pPr eaLnBrk="1" hangingPunct="1">
              <a:lnSpc>
                <a:spcPct val="80000"/>
              </a:lnSpc>
              <a:buFont typeface="Wingdings" pitchFamily="2" charset="2"/>
              <a:buNone/>
              <a:defRPr/>
            </a:pPr>
            <a:r>
              <a:rPr lang="en-GB" altLang="zh-CN" sz="2000" smtClean="0"/>
              <a:t>	}</a:t>
            </a:r>
          </a:p>
          <a:p>
            <a:pPr eaLnBrk="1" hangingPunct="1">
              <a:lnSpc>
                <a:spcPct val="80000"/>
              </a:lnSpc>
              <a:buFont typeface="Wingdings" pitchFamily="2" charset="2"/>
              <a:buNone/>
              <a:defRPr/>
            </a:pPr>
            <a:r>
              <a:rPr lang="en-GB" altLang="zh-CN" sz="2000" smtClean="0"/>
              <a:t>	//</a:t>
            </a:r>
            <a:r>
              <a:rPr lang="zh-CN" altLang="en-GB" sz="2000" smtClean="0"/>
              <a:t>创建容器</a:t>
            </a:r>
            <a:r>
              <a:rPr lang="en-GB" altLang="zh-CN" sz="2000" smtClean="0"/>
              <a:t>v</a:t>
            </a:r>
            <a:r>
              <a:rPr lang="zh-CN" altLang="en-GB" sz="2000" smtClean="0"/>
              <a:t>的一个迭代器</a:t>
            </a:r>
            <a:r>
              <a:rPr lang="en-GB" altLang="zh-CN" sz="2000" smtClean="0"/>
              <a:t>it1</a:t>
            </a:r>
            <a:r>
              <a:rPr lang="zh-CN" altLang="en-GB" sz="2000" smtClean="0"/>
              <a:t>并使其指向</a:t>
            </a:r>
            <a:r>
              <a:rPr lang="en-GB" altLang="zh-CN" sz="2000" smtClean="0"/>
              <a:t>v</a:t>
            </a:r>
            <a:r>
              <a:rPr lang="zh-CN" altLang="en-GB" sz="2000" smtClean="0"/>
              <a:t>中的第一个元素位置</a:t>
            </a:r>
          </a:p>
          <a:p>
            <a:pPr eaLnBrk="1" hangingPunct="1">
              <a:lnSpc>
                <a:spcPct val="80000"/>
              </a:lnSpc>
              <a:buFont typeface="Wingdings" pitchFamily="2" charset="2"/>
              <a:buNone/>
              <a:defRPr/>
            </a:pPr>
            <a:r>
              <a:rPr lang="zh-CN" altLang="en-GB" sz="2000" smtClean="0"/>
              <a:t>	</a:t>
            </a:r>
            <a:r>
              <a:rPr lang="en-GB" altLang="zh-CN" sz="2000" smtClean="0"/>
              <a:t>vector&lt;int&gt;::</a:t>
            </a:r>
            <a:r>
              <a:rPr lang="en-GB" altLang="zh-CN" sz="2000" smtClean="0">
                <a:solidFill>
                  <a:srgbClr val="FFC000"/>
                </a:solidFill>
              </a:rPr>
              <a:t>iterator</a:t>
            </a:r>
            <a:r>
              <a:rPr lang="en-GB" altLang="zh-CN" sz="2000" smtClean="0"/>
              <a:t> it1 = v.begin(); </a:t>
            </a:r>
          </a:p>
          <a:p>
            <a:pPr eaLnBrk="1" hangingPunct="1">
              <a:lnSpc>
                <a:spcPct val="150000"/>
              </a:lnSpc>
              <a:buFont typeface="Wingdings" pitchFamily="2" charset="2"/>
              <a:buNone/>
              <a:defRPr/>
            </a:pPr>
            <a:r>
              <a:rPr lang="en-GB" altLang="zh-CN" sz="2000" smtClean="0"/>
              <a:t>	//</a:t>
            </a:r>
            <a:r>
              <a:rPr lang="zh-CN" altLang="en-GB" sz="2000" smtClean="0"/>
              <a:t>创建容器</a:t>
            </a:r>
            <a:r>
              <a:rPr lang="en-GB" altLang="zh-CN" sz="2000" smtClean="0"/>
              <a:t>v</a:t>
            </a:r>
            <a:r>
              <a:rPr lang="zh-CN" altLang="en-GB" sz="2000" smtClean="0"/>
              <a:t>的一个迭代器</a:t>
            </a:r>
            <a:r>
              <a:rPr lang="en-GB" altLang="zh-CN" sz="2000" smtClean="0"/>
              <a:t>it2</a:t>
            </a:r>
            <a:r>
              <a:rPr lang="zh-CN" altLang="en-GB" sz="2000" smtClean="0"/>
              <a:t>并使其指向</a:t>
            </a:r>
            <a:r>
              <a:rPr lang="en-GB" altLang="zh-CN" sz="2000" smtClean="0"/>
              <a:t>v</a:t>
            </a:r>
            <a:r>
              <a:rPr lang="zh-CN" altLang="en-GB" sz="2000" smtClean="0"/>
              <a:t>中的最后一个元素的下一个位置</a:t>
            </a:r>
          </a:p>
          <a:p>
            <a:pPr eaLnBrk="1" hangingPunct="1">
              <a:lnSpc>
                <a:spcPct val="80000"/>
              </a:lnSpc>
              <a:buFont typeface="Wingdings" pitchFamily="2" charset="2"/>
              <a:buNone/>
              <a:defRPr/>
            </a:pPr>
            <a:r>
              <a:rPr lang="zh-CN" altLang="en-GB" sz="2000" smtClean="0"/>
              <a:t>	</a:t>
            </a:r>
            <a:r>
              <a:rPr lang="en-GB" altLang="zh-CN" sz="2000" smtClean="0"/>
              <a:t>vector&lt;int&gt;::</a:t>
            </a:r>
            <a:r>
              <a:rPr lang="en-GB" altLang="zh-CN" sz="2000" smtClean="0">
                <a:solidFill>
                  <a:srgbClr val="FFC000"/>
                </a:solidFill>
              </a:rPr>
              <a:t>iterator</a:t>
            </a:r>
            <a:r>
              <a:rPr lang="en-GB" altLang="zh-CN" sz="2000" smtClean="0"/>
              <a:t> it2 = v.end();</a:t>
            </a:r>
          </a:p>
          <a:p>
            <a:pPr eaLnBrk="1" hangingPunct="1">
              <a:lnSpc>
                <a:spcPct val="150000"/>
              </a:lnSpc>
              <a:buFont typeface="Wingdings" pitchFamily="2" charset="2"/>
              <a:buNone/>
              <a:defRPr/>
            </a:pPr>
            <a:r>
              <a:rPr lang="en-GB" altLang="zh-CN" sz="2000" smtClean="0"/>
              <a:t>	//</a:t>
            </a:r>
            <a:r>
              <a:rPr lang="zh-CN" altLang="en-GB" sz="2000" smtClean="0"/>
              <a:t>计算并输出容器</a:t>
            </a:r>
            <a:r>
              <a:rPr lang="en-GB" altLang="zh-CN" sz="2000" smtClean="0"/>
              <a:t>v</a:t>
            </a:r>
            <a:r>
              <a:rPr lang="zh-CN" altLang="en-GB" sz="2000" smtClean="0"/>
              <a:t>中的最大元素</a:t>
            </a:r>
          </a:p>
          <a:p>
            <a:pPr eaLnBrk="1" hangingPunct="1">
              <a:lnSpc>
                <a:spcPct val="80000"/>
              </a:lnSpc>
              <a:buFont typeface="Wingdings" pitchFamily="2" charset="2"/>
              <a:buNone/>
              <a:defRPr/>
            </a:pPr>
            <a:r>
              <a:rPr lang="zh-CN" altLang="en-GB" sz="2000" smtClean="0"/>
              <a:t>	</a:t>
            </a:r>
            <a:r>
              <a:rPr lang="en-GB" altLang="zh-CN" sz="2000" smtClean="0"/>
              <a:t>cout &lt;&lt; "Max = " &lt;&lt; *</a:t>
            </a:r>
            <a:r>
              <a:rPr lang="en-GB" altLang="zh-CN" sz="2000" smtClean="0">
                <a:solidFill>
                  <a:srgbClr val="FFC000"/>
                </a:solidFill>
              </a:rPr>
              <a:t>max_element</a:t>
            </a:r>
            <a:r>
              <a:rPr lang="en-GB" altLang="zh-CN" sz="2000" smtClean="0"/>
              <a:t>(it1,it2) &lt;&lt; endl;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smtClean="0"/>
              <a:t>问题的提出</a:t>
            </a:r>
          </a:p>
        </p:txBody>
      </p:sp>
      <p:sp>
        <p:nvSpPr>
          <p:cNvPr id="7171" name="Rectangle 3"/>
          <p:cNvSpPr>
            <a:spLocks noGrp="1" noChangeArrowheads="1"/>
          </p:cNvSpPr>
          <p:nvPr>
            <p:ph idx="1"/>
          </p:nvPr>
        </p:nvSpPr>
        <p:spPr>
          <a:xfrm>
            <a:off x="250825" y="1600200"/>
            <a:ext cx="8435975" cy="5257800"/>
          </a:xfrm>
        </p:spPr>
        <p:txBody>
          <a:bodyPr/>
          <a:lstStyle/>
          <a:p>
            <a:pPr marL="269875" indent="-269875" eaLnBrk="1" hangingPunct="1">
              <a:defRPr/>
            </a:pPr>
            <a:r>
              <a:rPr lang="zh-CN" altLang="en-US" sz="2800" smtClean="0"/>
              <a:t>在程序设计中，经常需要用到一些功能完全相同的程序实体，但它们所涉及的数据的类型不同。</a:t>
            </a:r>
          </a:p>
          <a:p>
            <a:pPr marL="269875" indent="-269875" eaLnBrk="1" hangingPunct="1">
              <a:buFont typeface="Wingdings" pitchFamily="2" charset="2"/>
              <a:buNone/>
              <a:defRPr/>
            </a:pPr>
            <a:endParaRPr lang="zh-CN" altLang="en-US" sz="2800" smtClean="0"/>
          </a:p>
          <a:p>
            <a:pPr marL="269875" indent="-269875" eaLnBrk="1" hangingPunct="1">
              <a:defRPr/>
            </a:pPr>
            <a:r>
              <a:rPr lang="zh-CN" altLang="en-US" sz="2800" smtClean="0"/>
              <a:t>例如，对不同元素类型的数组进行排序的函数：</a:t>
            </a:r>
          </a:p>
          <a:p>
            <a:pPr marL="828675" lvl="1" eaLnBrk="1" hangingPunct="1">
              <a:buFontTx/>
              <a:buNone/>
              <a:defRPr/>
            </a:pPr>
            <a:r>
              <a:rPr lang="en-US" altLang="zh-CN" sz="2400" smtClean="0"/>
              <a:t>void int_sort(int x[],int num);</a:t>
            </a:r>
          </a:p>
          <a:p>
            <a:pPr marL="828675" lvl="1" eaLnBrk="1" hangingPunct="1">
              <a:buFontTx/>
              <a:buNone/>
              <a:defRPr/>
            </a:pPr>
            <a:r>
              <a:rPr lang="en-US" altLang="zh-CN" sz="2400" smtClean="0"/>
              <a:t>void double_sort(double x[],int num);</a:t>
            </a:r>
          </a:p>
          <a:p>
            <a:pPr marL="828675" lvl="1" eaLnBrk="1" hangingPunct="1">
              <a:buFontTx/>
              <a:buNone/>
              <a:defRPr/>
            </a:pPr>
            <a:r>
              <a:rPr lang="en-US" altLang="zh-CN" sz="2400" smtClean="0"/>
              <a:t>void A_sort(A x[],int num);</a:t>
            </a:r>
          </a:p>
          <a:p>
            <a:pPr marL="269875" indent="-269875" eaLnBrk="1" hangingPunct="1">
              <a:buFont typeface="Wingdings" pitchFamily="2" charset="2"/>
              <a:buNone/>
              <a:defRPr/>
            </a:pPr>
            <a:endParaRPr lang="en-US" altLang="zh-CN" sz="2800" smtClean="0"/>
          </a:p>
          <a:p>
            <a:pPr marL="269875" indent="-269875" eaLnBrk="1" hangingPunct="1">
              <a:buFont typeface="Wingdings" pitchFamily="2" charset="2"/>
              <a:buNone/>
              <a:defRPr/>
            </a:pPr>
            <a:r>
              <a:rPr lang="zh-CN" altLang="en-US" sz="2800" smtClean="0"/>
              <a:t>这三个函数的实现是一样的（如都采用冒泡法）。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404813"/>
            <a:ext cx="8229600" cy="6264275"/>
          </a:xfrm>
        </p:spPr>
        <p:txBody>
          <a:bodyPr>
            <a:normAutofit lnSpcReduction="10000"/>
          </a:bodyPr>
          <a:lstStyle/>
          <a:p>
            <a:pPr eaLnBrk="1" hangingPunct="1">
              <a:lnSpc>
                <a:spcPct val="90000"/>
              </a:lnSpc>
              <a:buFont typeface="Wingdings" pitchFamily="2" charset="2"/>
              <a:buNone/>
              <a:defRPr/>
            </a:pPr>
            <a:r>
              <a:rPr lang="en-GB" altLang="zh-CN" sz="2400" smtClean="0"/>
              <a:t>	//</a:t>
            </a:r>
            <a:r>
              <a:rPr lang="zh-CN" altLang="en-GB" sz="2400" smtClean="0"/>
              <a:t>计算并输出容器</a:t>
            </a:r>
            <a:r>
              <a:rPr lang="en-GB" altLang="zh-CN" sz="2400" smtClean="0"/>
              <a:t>v</a:t>
            </a:r>
            <a:r>
              <a:rPr lang="zh-CN" altLang="en-GB" sz="2400" smtClean="0"/>
              <a:t>中所有元素的和</a:t>
            </a:r>
          </a:p>
          <a:p>
            <a:pPr eaLnBrk="1" hangingPunct="1">
              <a:lnSpc>
                <a:spcPct val="90000"/>
              </a:lnSpc>
              <a:buFont typeface="Wingdings" pitchFamily="2" charset="2"/>
              <a:buNone/>
              <a:defRPr/>
            </a:pPr>
            <a:r>
              <a:rPr lang="zh-CN" altLang="en-GB" sz="2400" smtClean="0"/>
              <a:t>	</a:t>
            </a:r>
            <a:r>
              <a:rPr lang="en-GB" altLang="zh-CN" sz="2400" smtClean="0"/>
              <a:t>cout &lt;&lt; "Sum = " &lt;&lt; </a:t>
            </a:r>
            <a:r>
              <a:rPr lang="en-GB" altLang="zh-CN" sz="2400" smtClean="0">
                <a:solidFill>
                  <a:srgbClr val="FFC000"/>
                </a:solidFill>
              </a:rPr>
              <a:t>accumulate</a:t>
            </a:r>
            <a:r>
              <a:rPr lang="en-GB" altLang="zh-CN" sz="2400" smtClean="0"/>
              <a:t>(it1,it2, 0) &lt;&lt; endl;</a:t>
            </a:r>
          </a:p>
          <a:p>
            <a:pPr eaLnBrk="1" hangingPunct="1">
              <a:lnSpc>
                <a:spcPct val="150000"/>
              </a:lnSpc>
              <a:buFont typeface="Wingdings" pitchFamily="2" charset="2"/>
              <a:buNone/>
              <a:defRPr/>
            </a:pPr>
            <a:r>
              <a:rPr lang="en-GB" altLang="zh-CN" sz="2400" smtClean="0"/>
              <a:t>	//</a:t>
            </a:r>
            <a:r>
              <a:rPr lang="zh-CN" altLang="en-GB" sz="2400" smtClean="0"/>
              <a:t>对容器</a:t>
            </a:r>
            <a:r>
              <a:rPr lang="en-GB" altLang="zh-CN" sz="2400" smtClean="0"/>
              <a:t>v</a:t>
            </a:r>
            <a:r>
              <a:rPr lang="zh-CN" altLang="en-GB" sz="2400" smtClean="0"/>
              <a:t>中的元素进行排序</a:t>
            </a:r>
          </a:p>
          <a:p>
            <a:pPr eaLnBrk="1" hangingPunct="1">
              <a:lnSpc>
                <a:spcPct val="90000"/>
              </a:lnSpc>
              <a:buFont typeface="Wingdings" pitchFamily="2" charset="2"/>
              <a:buNone/>
              <a:defRPr/>
            </a:pPr>
            <a:r>
              <a:rPr lang="zh-CN" altLang="en-GB" sz="2400" smtClean="0"/>
              <a:t>	</a:t>
            </a:r>
            <a:r>
              <a:rPr lang="en-GB" altLang="zh-CN" sz="2400" smtClean="0">
                <a:solidFill>
                  <a:srgbClr val="FFC000"/>
                </a:solidFill>
              </a:rPr>
              <a:t>sort</a:t>
            </a:r>
            <a:r>
              <a:rPr lang="en-GB" altLang="zh-CN" sz="2400" smtClean="0"/>
              <a:t>(it1,it2); </a:t>
            </a:r>
          </a:p>
          <a:p>
            <a:pPr eaLnBrk="1" hangingPunct="1">
              <a:lnSpc>
                <a:spcPct val="150000"/>
              </a:lnSpc>
              <a:buFont typeface="Wingdings" pitchFamily="2" charset="2"/>
              <a:buNone/>
              <a:defRPr/>
            </a:pPr>
            <a:r>
              <a:rPr lang="en-GB" altLang="zh-CN" sz="2400" smtClean="0"/>
              <a:t>	//</a:t>
            </a:r>
            <a:r>
              <a:rPr lang="zh-CN" altLang="en-GB" sz="2400" smtClean="0"/>
              <a:t>输出排序结果</a:t>
            </a:r>
          </a:p>
          <a:p>
            <a:pPr eaLnBrk="1" hangingPunct="1">
              <a:lnSpc>
                <a:spcPct val="90000"/>
              </a:lnSpc>
              <a:buFont typeface="Wingdings" pitchFamily="2" charset="2"/>
              <a:buNone/>
              <a:defRPr/>
            </a:pPr>
            <a:r>
              <a:rPr lang="zh-CN" altLang="en-GB" sz="2400" smtClean="0"/>
              <a:t>	</a:t>
            </a:r>
            <a:r>
              <a:rPr lang="en-GB" altLang="zh-CN" sz="2400" smtClean="0"/>
              <a:t>cout &lt;&lt; "Sorted result is:\n";</a:t>
            </a:r>
          </a:p>
          <a:p>
            <a:pPr eaLnBrk="1" hangingPunct="1">
              <a:lnSpc>
                <a:spcPct val="90000"/>
              </a:lnSpc>
              <a:buFont typeface="Wingdings" pitchFamily="2" charset="2"/>
              <a:buNone/>
              <a:defRPr/>
            </a:pPr>
            <a:r>
              <a:rPr lang="en-GB" altLang="zh-CN" sz="2400" smtClean="0"/>
              <a:t>	while (it1 </a:t>
            </a:r>
            <a:r>
              <a:rPr lang="en-GB" altLang="zh-CN" sz="2400" smtClean="0">
                <a:solidFill>
                  <a:srgbClr val="FFC000"/>
                </a:solidFill>
              </a:rPr>
              <a:t>!=</a:t>
            </a:r>
            <a:r>
              <a:rPr lang="en-GB" altLang="zh-CN" sz="2400" smtClean="0"/>
              <a:t> it2)</a:t>
            </a:r>
          </a:p>
          <a:p>
            <a:pPr eaLnBrk="1" hangingPunct="1">
              <a:lnSpc>
                <a:spcPct val="90000"/>
              </a:lnSpc>
              <a:buFont typeface="Wingdings" pitchFamily="2" charset="2"/>
              <a:buNone/>
              <a:defRPr/>
            </a:pPr>
            <a:r>
              <a:rPr lang="en-GB" altLang="zh-CN" sz="2400" smtClean="0"/>
              <a:t>	{ cout &lt;&lt; </a:t>
            </a:r>
            <a:r>
              <a:rPr lang="en-GB" altLang="zh-CN" sz="2400" smtClean="0">
                <a:solidFill>
                  <a:srgbClr val="FFC000"/>
                </a:solidFill>
              </a:rPr>
              <a:t>*</a:t>
            </a:r>
            <a:r>
              <a:rPr lang="en-GB" altLang="zh-CN" sz="2400" smtClean="0"/>
              <a:t>it1 &lt;&lt; ' ';</a:t>
            </a:r>
          </a:p>
          <a:p>
            <a:pPr eaLnBrk="1" hangingPunct="1">
              <a:lnSpc>
                <a:spcPct val="90000"/>
              </a:lnSpc>
              <a:buFont typeface="Wingdings" pitchFamily="2" charset="2"/>
              <a:buNone/>
              <a:defRPr/>
            </a:pPr>
            <a:r>
              <a:rPr lang="en-GB" altLang="zh-CN" sz="2400" smtClean="0"/>
              <a:t>	   </a:t>
            </a:r>
            <a:r>
              <a:rPr lang="en-GB" altLang="zh-CN" sz="2400" smtClean="0">
                <a:solidFill>
                  <a:srgbClr val="FFC000"/>
                </a:solidFill>
              </a:rPr>
              <a:t>++</a:t>
            </a:r>
            <a:r>
              <a:rPr lang="en-GB" altLang="zh-CN" sz="2400" smtClean="0"/>
              <a:t>it1;</a:t>
            </a:r>
          </a:p>
          <a:p>
            <a:pPr eaLnBrk="1" hangingPunct="1">
              <a:lnSpc>
                <a:spcPct val="90000"/>
              </a:lnSpc>
              <a:buFont typeface="Wingdings" pitchFamily="2" charset="2"/>
              <a:buNone/>
              <a:defRPr/>
            </a:pPr>
            <a:r>
              <a:rPr lang="en-GB" altLang="zh-CN" sz="2400" smtClean="0"/>
              <a:t>	}</a:t>
            </a:r>
          </a:p>
          <a:p>
            <a:pPr eaLnBrk="1" hangingPunct="1">
              <a:lnSpc>
                <a:spcPct val="90000"/>
              </a:lnSpc>
              <a:buFont typeface="Wingdings" pitchFamily="2" charset="2"/>
              <a:buNone/>
              <a:defRPr/>
            </a:pPr>
            <a:r>
              <a:rPr lang="en-GB" altLang="zh-CN" sz="2400" smtClean="0"/>
              <a:t>	cout &lt;&lt; '\n';</a:t>
            </a:r>
          </a:p>
          <a:p>
            <a:pPr eaLnBrk="1" hangingPunct="1">
              <a:lnSpc>
                <a:spcPct val="160000"/>
              </a:lnSpc>
              <a:buFont typeface="Wingdings" pitchFamily="2" charset="2"/>
              <a:buNone/>
              <a:defRPr/>
            </a:pPr>
            <a:r>
              <a:rPr lang="en-GB" altLang="zh-CN" sz="2400" smtClean="0"/>
              <a:t>	return 0;</a:t>
            </a:r>
          </a:p>
          <a:p>
            <a:pPr eaLnBrk="1" hangingPunct="1">
              <a:lnSpc>
                <a:spcPct val="90000"/>
              </a:lnSpc>
              <a:buFont typeface="Wingdings" pitchFamily="2" charset="2"/>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dirty="0" smtClean="0"/>
              <a:t>容器</a:t>
            </a:r>
            <a:endParaRPr lang="zh-CN" altLang="en-US" dirty="0" smtClean="0"/>
          </a:p>
        </p:txBody>
      </p:sp>
      <p:sp>
        <p:nvSpPr>
          <p:cNvPr id="3" name="内容占位符 2"/>
          <p:cNvSpPr>
            <a:spLocks noGrp="1"/>
          </p:cNvSpPr>
          <p:nvPr>
            <p:ph idx="1"/>
          </p:nvPr>
        </p:nvSpPr>
        <p:spPr>
          <a:xfrm>
            <a:off x="457200" y="1600200"/>
            <a:ext cx="8229600" cy="4997450"/>
          </a:xfrm>
        </p:spPr>
        <p:txBody>
          <a:bodyPr>
            <a:normAutofit fontScale="92500" lnSpcReduction="20000"/>
          </a:bodyPr>
          <a:lstStyle/>
          <a:p>
            <a:pPr eaLnBrk="1" hangingPunct="1">
              <a:defRPr/>
            </a:pPr>
            <a:r>
              <a:rPr lang="zh-CN" altLang="en-US" smtClean="0"/>
              <a:t>容器是</a:t>
            </a:r>
            <a:r>
              <a:rPr lang="zh-CN" altLang="zh-CN" smtClean="0"/>
              <a:t>由</a:t>
            </a:r>
            <a:r>
              <a:rPr lang="zh-CN" altLang="zh-CN" dirty="0" smtClean="0"/>
              <a:t>长度可变的同类型元素所构成</a:t>
            </a:r>
            <a:r>
              <a:rPr lang="zh-CN" altLang="zh-CN" smtClean="0"/>
              <a:t>的序列</a:t>
            </a:r>
            <a:r>
              <a:rPr lang="zh-CN" altLang="en-US" smtClean="0"/>
              <a:t>：</a:t>
            </a:r>
            <a:endParaRPr lang="en-US" altLang="zh-CN" smtClean="0"/>
          </a:p>
          <a:p>
            <a:pPr lvl="1" eaLnBrk="1" hangingPunct="1">
              <a:defRPr/>
            </a:pPr>
            <a:r>
              <a:rPr lang="en-GB" altLang="zh-CN"/>
              <a:t>vector&lt;</a:t>
            </a:r>
            <a:r>
              <a:rPr lang="zh-CN" altLang="zh-CN"/>
              <a:t>元素类型</a:t>
            </a:r>
            <a:r>
              <a:rPr lang="en-GB" altLang="zh-CN" smtClean="0"/>
              <a:t>&gt;</a:t>
            </a:r>
            <a:r>
              <a:rPr lang="zh-CN" altLang="en-US"/>
              <a:t>：动态数组实现</a:t>
            </a:r>
            <a:endParaRPr lang="en-GB" altLang="zh-CN"/>
          </a:p>
          <a:p>
            <a:pPr lvl="1" eaLnBrk="1" hangingPunct="1">
              <a:defRPr/>
            </a:pPr>
            <a:r>
              <a:rPr lang="en-GB" altLang="zh-CN"/>
              <a:t>list&lt;</a:t>
            </a:r>
            <a:r>
              <a:rPr lang="zh-CN" altLang="zh-CN"/>
              <a:t>元素类型</a:t>
            </a:r>
            <a:r>
              <a:rPr lang="en-GB" altLang="zh-CN" smtClean="0"/>
              <a:t>&gt;</a:t>
            </a:r>
            <a:r>
              <a:rPr lang="zh-CN" altLang="en-US"/>
              <a:t>：双向链表实现</a:t>
            </a:r>
            <a:endParaRPr lang="en-GB" altLang="zh-CN" smtClean="0"/>
          </a:p>
          <a:p>
            <a:pPr lvl="1" eaLnBrk="1" hangingPunct="1">
              <a:defRPr/>
            </a:pPr>
            <a:r>
              <a:rPr lang="en-GB" altLang="zh-CN" smtClean="0"/>
              <a:t>deque</a:t>
            </a:r>
            <a:r>
              <a:rPr lang="en-GB" altLang="zh-CN"/>
              <a:t>&lt;</a:t>
            </a:r>
            <a:r>
              <a:rPr lang="zh-CN" altLang="en-US"/>
              <a:t>元素类型</a:t>
            </a:r>
            <a:r>
              <a:rPr lang="en-US" altLang="zh-CN" smtClean="0"/>
              <a:t>&gt;</a:t>
            </a:r>
            <a:r>
              <a:rPr lang="zh-CN" altLang="en-US"/>
              <a:t>：分段的连续空间结构实现</a:t>
            </a:r>
            <a:endParaRPr lang="en-GB" altLang="zh-CN"/>
          </a:p>
          <a:p>
            <a:pPr lvl="1" eaLnBrk="1" hangingPunct="1">
              <a:defRPr/>
            </a:pPr>
            <a:r>
              <a:rPr lang="en-GB" altLang="zh-CN"/>
              <a:t>stack&lt;</a:t>
            </a:r>
            <a:r>
              <a:rPr lang="zh-CN" altLang="zh-CN"/>
              <a:t>元素类型</a:t>
            </a:r>
            <a:r>
              <a:rPr lang="en-GB" altLang="zh-CN" smtClean="0"/>
              <a:t>&gt;</a:t>
            </a:r>
            <a:r>
              <a:rPr lang="zh-CN" altLang="en-US"/>
              <a:t>：基于</a:t>
            </a:r>
            <a:r>
              <a:rPr lang="en-US" altLang="zh-CN"/>
              <a:t>deque</a:t>
            </a:r>
            <a:r>
              <a:rPr lang="zh-CN" altLang="en-US"/>
              <a:t>来实现</a:t>
            </a:r>
            <a:endParaRPr lang="en-US" altLang="zh-CN"/>
          </a:p>
          <a:p>
            <a:pPr lvl="1" eaLnBrk="1" hangingPunct="1">
              <a:defRPr/>
            </a:pPr>
            <a:r>
              <a:rPr lang="en-GB" altLang="zh-CN"/>
              <a:t>queue&lt;</a:t>
            </a:r>
            <a:r>
              <a:rPr lang="zh-CN" altLang="zh-CN"/>
              <a:t>元素类型</a:t>
            </a:r>
            <a:r>
              <a:rPr lang="en-GB" altLang="zh-CN" smtClean="0"/>
              <a:t>&gt;</a:t>
            </a:r>
            <a:r>
              <a:rPr lang="zh-CN" altLang="en-US"/>
              <a:t>：基于</a:t>
            </a:r>
            <a:r>
              <a:rPr lang="en-US" altLang="zh-CN"/>
              <a:t>deque</a:t>
            </a:r>
            <a:r>
              <a:rPr lang="zh-CN" altLang="en-US"/>
              <a:t>来实现</a:t>
            </a:r>
            <a:endParaRPr lang="en-GB" altLang="zh-CN"/>
          </a:p>
          <a:p>
            <a:pPr lvl="1" eaLnBrk="1" hangingPunct="1">
              <a:defRPr/>
            </a:pPr>
            <a:r>
              <a:rPr lang="en-GB" altLang="zh-CN"/>
              <a:t>priority_queue&lt;</a:t>
            </a:r>
            <a:r>
              <a:rPr lang="zh-CN" altLang="zh-CN"/>
              <a:t>元素类型</a:t>
            </a:r>
            <a:r>
              <a:rPr lang="en-GB" altLang="zh-CN" smtClean="0"/>
              <a:t>&gt;</a:t>
            </a:r>
            <a:r>
              <a:rPr lang="zh-CN" altLang="en-US"/>
              <a:t>：基于</a:t>
            </a:r>
            <a:r>
              <a:rPr lang="en-US" altLang="zh-CN"/>
              <a:t>vector</a:t>
            </a:r>
            <a:r>
              <a:rPr lang="zh-CN" altLang="en-US"/>
              <a:t>和</a:t>
            </a:r>
            <a:r>
              <a:rPr lang="en-US" altLang="zh-CN"/>
              <a:t>heap</a:t>
            </a:r>
            <a:r>
              <a:rPr lang="zh-CN" altLang="en-US" smtClean="0"/>
              <a:t>结构</a:t>
            </a:r>
            <a:r>
              <a:rPr lang="zh-CN" altLang="en-US"/>
              <a:t>来实现</a:t>
            </a:r>
            <a:endParaRPr lang="en-GB" altLang="zh-CN"/>
          </a:p>
          <a:p>
            <a:pPr lvl="1" eaLnBrk="1" hangingPunct="1">
              <a:defRPr/>
            </a:pPr>
            <a:r>
              <a:rPr lang="en-GB" altLang="zh-CN"/>
              <a:t>map&lt;</a:t>
            </a:r>
            <a:r>
              <a:rPr lang="zh-CN" altLang="zh-CN"/>
              <a:t>关键字类型，值类型</a:t>
            </a:r>
            <a:r>
              <a:rPr lang="en-GB" altLang="zh-CN"/>
              <a:t>&gt;</a:t>
            </a:r>
            <a:r>
              <a:rPr lang="zh-CN" altLang="zh-CN"/>
              <a:t>和</a:t>
            </a:r>
            <a:r>
              <a:rPr lang="en-GB" altLang="zh-CN"/>
              <a:t>multimap&lt;</a:t>
            </a:r>
            <a:r>
              <a:rPr lang="zh-CN" altLang="zh-CN"/>
              <a:t>关键字类型，值类型</a:t>
            </a:r>
            <a:r>
              <a:rPr lang="en-GB" altLang="zh-CN" smtClean="0"/>
              <a:t>&gt;</a:t>
            </a:r>
            <a:r>
              <a:rPr lang="zh-CN" altLang="en-US"/>
              <a:t>：二叉树来实现</a:t>
            </a:r>
            <a:endParaRPr lang="en-GB" altLang="zh-CN"/>
          </a:p>
          <a:p>
            <a:pPr lvl="1" eaLnBrk="1" hangingPunct="1">
              <a:defRPr/>
            </a:pPr>
            <a:r>
              <a:rPr lang="en-GB" altLang="zh-CN"/>
              <a:t>set&lt;</a:t>
            </a:r>
            <a:r>
              <a:rPr lang="zh-CN" altLang="zh-CN"/>
              <a:t>元素类型</a:t>
            </a:r>
            <a:r>
              <a:rPr lang="en-GB" altLang="zh-CN"/>
              <a:t>&gt;</a:t>
            </a:r>
            <a:r>
              <a:rPr lang="zh-CN" altLang="zh-CN"/>
              <a:t>和</a:t>
            </a:r>
            <a:r>
              <a:rPr lang="en-GB" altLang="zh-CN"/>
              <a:t>multiset&lt;</a:t>
            </a:r>
            <a:r>
              <a:rPr lang="zh-CN" altLang="zh-CN"/>
              <a:t>元素类型</a:t>
            </a:r>
            <a:r>
              <a:rPr lang="en-GB" altLang="zh-CN"/>
              <a:t>&gt;</a:t>
            </a:r>
          </a:p>
          <a:p>
            <a:pPr lvl="1" eaLnBrk="1" hangingPunct="1">
              <a:defRPr/>
            </a:pPr>
            <a:r>
              <a:rPr lang="en-GB" altLang="zh-CN"/>
              <a:t>basic_string&lt;</a:t>
            </a:r>
            <a:r>
              <a:rPr lang="zh-CN" altLang="zh-CN"/>
              <a:t>字符类型</a:t>
            </a:r>
            <a:r>
              <a:rPr lang="en-GB" altLang="zh-CN"/>
              <a:t>&gt;</a:t>
            </a:r>
          </a:p>
          <a:p>
            <a:pPr lvl="2" eaLnBrk="1" hangingPunct="1">
              <a:defRPr/>
            </a:pPr>
            <a:r>
              <a:rPr lang="en-US" altLang="zh-CN" smtClean="0"/>
              <a:t>string</a:t>
            </a:r>
            <a:r>
              <a:rPr lang="zh-CN" altLang="en-US" smtClean="0"/>
              <a:t>：</a:t>
            </a:r>
            <a:r>
              <a:rPr lang="en-GB" altLang="zh-CN"/>
              <a:t> </a:t>
            </a:r>
            <a:r>
              <a:rPr lang="en-GB" altLang="zh-CN" smtClean="0"/>
              <a:t>basic_string&lt;</a:t>
            </a:r>
            <a:r>
              <a:rPr lang="en-US" altLang="zh-CN" smtClean="0"/>
              <a:t>char</a:t>
            </a:r>
            <a:r>
              <a:rPr lang="en-GB" altLang="zh-CN" smtClean="0"/>
              <a:t>&gt;</a:t>
            </a:r>
            <a:endParaRPr lang="en-US" altLang="zh-CN" dirty="0" smtClean="0"/>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435975" cy="4997450"/>
          </a:xfrm>
        </p:spPr>
        <p:txBody>
          <a:bodyPr>
            <a:normAutofit fontScale="85000" lnSpcReduction="10000"/>
          </a:bodyPr>
          <a:lstStyle/>
          <a:p>
            <a:pPr>
              <a:defRPr/>
            </a:pPr>
            <a:r>
              <a:rPr lang="zh-CN" altLang="en-US" smtClean="0"/>
              <a:t>容器的操作：</a:t>
            </a:r>
            <a:endParaRPr lang="en-US" altLang="zh-CN" smtClean="0"/>
          </a:p>
          <a:p>
            <a:pPr lvl="1">
              <a:defRPr/>
            </a:pPr>
            <a:r>
              <a:rPr lang="en-US" altLang="zh-CN" smtClean="0"/>
              <a:t>......</a:t>
            </a:r>
          </a:p>
          <a:p>
            <a:pPr lvl="1">
              <a:defRPr/>
            </a:pPr>
            <a:r>
              <a:rPr lang="en-US" altLang="zh-CN" smtClean="0"/>
              <a:t>iterator begin();</a:t>
            </a:r>
            <a:r>
              <a:rPr lang="zh-CN" altLang="en-US" smtClean="0"/>
              <a:t>和</a:t>
            </a:r>
            <a:r>
              <a:rPr lang="en-US" altLang="zh-CN" smtClean="0"/>
              <a:t>const_iterator begin() const;</a:t>
            </a:r>
          </a:p>
          <a:p>
            <a:pPr lvl="2">
              <a:defRPr/>
            </a:pPr>
            <a:r>
              <a:rPr lang="zh-CN" altLang="en-US" smtClean="0"/>
              <a:t>获取指向容器中第一个元素位置的迭代器。适用于除</a:t>
            </a:r>
            <a:r>
              <a:rPr lang="en-US" altLang="zh-CN" smtClean="0"/>
              <a:t>queue</a:t>
            </a:r>
            <a:r>
              <a:rPr lang="zh-CN" altLang="en-US" smtClean="0"/>
              <a:t>和</a:t>
            </a:r>
            <a:r>
              <a:rPr lang="en-US" altLang="zh-CN" smtClean="0"/>
              <a:t>stack</a:t>
            </a:r>
            <a:r>
              <a:rPr lang="zh-CN" altLang="en-US" smtClean="0"/>
              <a:t>以外的所有容器。</a:t>
            </a:r>
          </a:p>
          <a:p>
            <a:pPr lvl="1">
              <a:defRPr/>
            </a:pPr>
            <a:r>
              <a:rPr lang="en-US" altLang="zh-CN" smtClean="0"/>
              <a:t>iterator end();</a:t>
            </a:r>
            <a:r>
              <a:rPr lang="zh-CN" altLang="en-US" smtClean="0"/>
              <a:t>和</a:t>
            </a:r>
            <a:r>
              <a:rPr lang="en-US" altLang="zh-CN" smtClean="0"/>
              <a:t>const_iterator end() const;</a:t>
            </a:r>
          </a:p>
          <a:p>
            <a:pPr lvl="2">
              <a:defRPr/>
            </a:pPr>
            <a:r>
              <a:rPr lang="zh-CN" altLang="en-US" smtClean="0"/>
              <a:t>获取指向容器中最后一个元素的下一个位置的迭代器。适用于除</a:t>
            </a:r>
            <a:r>
              <a:rPr lang="en-US" altLang="zh-CN" smtClean="0"/>
              <a:t>queue</a:t>
            </a:r>
            <a:r>
              <a:rPr lang="zh-CN" altLang="en-US" smtClean="0"/>
              <a:t>和</a:t>
            </a:r>
            <a:r>
              <a:rPr lang="en-US" altLang="zh-CN" smtClean="0"/>
              <a:t>stack</a:t>
            </a:r>
            <a:r>
              <a:rPr lang="zh-CN" altLang="en-US" smtClean="0"/>
              <a:t>以外的所有容器。</a:t>
            </a:r>
          </a:p>
          <a:p>
            <a:pPr lvl="1">
              <a:defRPr/>
            </a:pPr>
            <a:r>
              <a:rPr lang="en-US" altLang="zh-CN" smtClean="0"/>
              <a:t>iterator rbegin();</a:t>
            </a:r>
            <a:r>
              <a:rPr lang="zh-CN" altLang="en-US" smtClean="0"/>
              <a:t>和</a:t>
            </a:r>
            <a:r>
              <a:rPr lang="en-US" altLang="zh-CN" smtClean="0"/>
              <a:t>const_iterator begin() const;</a:t>
            </a:r>
          </a:p>
          <a:p>
            <a:pPr lvl="2">
              <a:defRPr/>
            </a:pPr>
            <a:r>
              <a:rPr lang="zh-CN" altLang="en-US" smtClean="0"/>
              <a:t>获取指向容器中反向元素序列的第一个元素位置的迭代器。适用于除</a:t>
            </a:r>
            <a:r>
              <a:rPr lang="en-US" altLang="zh-CN" smtClean="0"/>
              <a:t>queue</a:t>
            </a:r>
            <a:r>
              <a:rPr lang="zh-CN" altLang="en-US" smtClean="0"/>
              <a:t>和</a:t>
            </a:r>
            <a:r>
              <a:rPr lang="en-US" altLang="zh-CN" smtClean="0"/>
              <a:t>stack</a:t>
            </a:r>
            <a:r>
              <a:rPr lang="zh-CN" altLang="en-US" smtClean="0"/>
              <a:t>以外的所有容器。</a:t>
            </a:r>
          </a:p>
          <a:p>
            <a:pPr lvl="1">
              <a:defRPr/>
            </a:pPr>
            <a:r>
              <a:rPr lang="en-US" altLang="zh-CN" smtClean="0"/>
              <a:t>iterator rend();</a:t>
            </a:r>
            <a:r>
              <a:rPr lang="zh-CN" altLang="en-US" smtClean="0"/>
              <a:t>和</a:t>
            </a:r>
            <a:r>
              <a:rPr lang="en-US" altLang="zh-CN" smtClean="0"/>
              <a:t>const_iterator end() const;</a:t>
            </a:r>
          </a:p>
          <a:p>
            <a:pPr lvl="2">
              <a:defRPr/>
            </a:pPr>
            <a:r>
              <a:rPr lang="zh-CN" altLang="en-US" smtClean="0"/>
              <a:t>获取指向容器中反向元素序列的最后一个元素的下一个位置的迭代器。适用于除</a:t>
            </a:r>
            <a:r>
              <a:rPr lang="en-US" altLang="zh-CN" smtClean="0"/>
              <a:t>queue</a:t>
            </a:r>
            <a:r>
              <a:rPr lang="zh-CN" altLang="en-US" smtClean="0"/>
              <a:t>和</a:t>
            </a:r>
            <a:r>
              <a:rPr lang="en-US" altLang="zh-CN" smtClean="0"/>
              <a:t>stack</a:t>
            </a:r>
            <a:r>
              <a:rPr lang="zh-CN" altLang="en-US" smtClean="0"/>
              <a:t>以外的所有容器。</a:t>
            </a:r>
          </a:p>
          <a:p>
            <a:pPr lvl="1">
              <a:defRPr/>
            </a:pP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smtClean="0"/>
              <a:t>例：利用</a:t>
            </a:r>
            <a:r>
              <a:rPr lang="en-US" altLang="zh-CN" smtClean="0"/>
              <a:t>STL</a:t>
            </a:r>
            <a:r>
              <a:rPr lang="zh-CN" altLang="en-US" smtClean="0"/>
              <a:t>的容器</a:t>
            </a:r>
            <a:r>
              <a:rPr lang="en-US" altLang="zh-CN" smtClean="0"/>
              <a:t>map</a:t>
            </a:r>
            <a:r>
              <a:rPr lang="zh-CN" altLang="en-US" smtClean="0"/>
              <a:t>来实现一个电话号码簿的功能</a:t>
            </a:r>
            <a:endParaRPr lang="zh-CN" altLang="en-US"/>
          </a:p>
        </p:txBody>
      </p:sp>
      <p:sp>
        <p:nvSpPr>
          <p:cNvPr id="3" name="内容占位符 2"/>
          <p:cNvSpPr>
            <a:spLocks noGrp="1"/>
          </p:cNvSpPr>
          <p:nvPr>
            <p:ph idx="1"/>
          </p:nvPr>
        </p:nvSpPr>
        <p:spPr>
          <a:xfrm>
            <a:off x="206375" y="1600200"/>
            <a:ext cx="8686800" cy="4924425"/>
          </a:xfrm>
        </p:spPr>
        <p:txBody>
          <a:bodyPr>
            <a:normAutofit fontScale="70000" lnSpcReduction="20000"/>
          </a:bodyPr>
          <a:lstStyle/>
          <a:p>
            <a:pPr marL="0" indent="0">
              <a:buFont typeface="Wingdings" pitchFamily="2" charset="2"/>
              <a:buNone/>
              <a:defRPr/>
            </a:pPr>
            <a:r>
              <a:rPr lang="en-US" altLang="zh-CN"/>
              <a:t>#include &lt;iostream&gt;</a:t>
            </a:r>
          </a:p>
          <a:p>
            <a:pPr marL="0" indent="0">
              <a:buFont typeface="Wingdings" pitchFamily="2" charset="2"/>
              <a:buNone/>
              <a:defRPr/>
            </a:pPr>
            <a:r>
              <a:rPr lang="en-US" altLang="zh-CN"/>
              <a:t>#include &lt;map&gt;</a:t>
            </a:r>
          </a:p>
          <a:p>
            <a:pPr marL="0" indent="0">
              <a:buFont typeface="Wingdings" pitchFamily="2" charset="2"/>
              <a:buNone/>
              <a:defRPr/>
            </a:pPr>
            <a:r>
              <a:rPr lang="en-US" altLang="zh-CN"/>
              <a:t>#include &lt;string&gt;</a:t>
            </a:r>
          </a:p>
          <a:p>
            <a:pPr marL="0" indent="0">
              <a:buFont typeface="Wingdings" pitchFamily="2" charset="2"/>
              <a:buNone/>
              <a:defRPr/>
            </a:pPr>
            <a:r>
              <a:rPr lang="en-US" altLang="zh-CN"/>
              <a:t>using namespace std;</a:t>
            </a:r>
          </a:p>
          <a:p>
            <a:pPr marL="0" indent="0">
              <a:buFont typeface="Wingdings" pitchFamily="2" charset="2"/>
              <a:buNone/>
              <a:defRPr/>
            </a:pPr>
            <a:r>
              <a:rPr lang="en-US" altLang="zh-CN"/>
              <a:t>int main()</a:t>
            </a:r>
          </a:p>
          <a:p>
            <a:pPr marL="0" indent="0">
              <a:buFont typeface="Wingdings" pitchFamily="2" charset="2"/>
              <a:buNone/>
              <a:defRPr/>
            </a:pPr>
            <a:r>
              <a:rPr lang="en-US" altLang="zh-CN" smtClean="0"/>
              <a:t>{ </a:t>
            </a:r>
            <a:r>
              <a:rPr lang="en-US" altLang="zh-CN" smtClean="0">
                <a:solidFill>
                  <a:srgbClr val="FFC000"/>
                </a:solidFill>
              </a:rPr>
              <a:t>map&lt;string,int</a:t>
            </a:r>
            <a:r>
              <a:rPr lang="en-US" altLang="zh-CN">
                <a:solidFill>
                  <a:srgbClr val="FFC000"/>
                </a:solidFill>
              </a:rPr>
              <a:t>&gt;</a:t>
            </a:r>
            <a:r>
              <a:rPr lang="en-US" altLang="zh-CN"/>
              <a:t> phone_book; //</a:t>
            </a:r>
            <a:r>
              <a:rPr lang="zh-CN" altLang="en-US"/>
              <a:t>创建一个</a:t>
            </a:r>
            <a:r>
              <a:rPr lang="en-US" altLang="zh-CN"/>
              <a:t>map</a:t>
            </a:r>
            <a:r>
              <a:rPr lang="zh-CN" altLang="en-US"/>
              <a:t>类容器，</a:t>
            </a:r>
            <a:r>
              <a:rPr lang="zh-CN" altLang="en-US" smtClean="0"/>
              <a:t>用于</a:t>
            </a:r>
            <a:endParaRPr lang="en-US" altLang="zh-CN" smtClean="0"/>
          </a:p>
          <a:p>
            <a:pPr marL="0" indent="0">
              <a:buFont typeface="Wingdings" pitchFamily="2" charset="2"/>
              <a:buNone/>
              <a:defRPr/>
            </a:pPr>
            <a:r>
              <a:rPr lang="en-US" altLang="zh-CN"/>
              <a:t>	</a:t>
            </a:r>
            <a:r>
              <a:rPr lang="en-US" altLang="zh-CN" smtClean="0"/>
              <a:t>			          //</a:t>
            </a:r>
            <a:r>
              <a:rPr lang="zh-CN" altLang="en-US" smtClean="0"/>
              <a:t>存储</a:t>
            </a:r>
            <a:r>
              <a:rPr lang="zh-CN" altLang="en-US"/>
              <a:t>电话号码簿</a:t>
            </a:r>
          </a:p>
          <a:p>
            <a:pPr marL="0" indent="0">
              <a:buFont typeface="Wingdings" pitchFamily="2" charset="2"/>
              <a:buNone/>
              <a:defRPr/>
            </a:pPr>
            <a:endParaRPr lang="zh-CN" altLang="en-US"/>
          </a:p>
          <a:p>
            <a:pPr marL="0" indent="0">
              <a:buFont typeface="Wingdings" pitchFamily="2" charset="2"/>
              <a:buNone/>
              <a:defRPr/>
            </a:pPr>
            <a:r>
              <a:rPr lang="en-US" altLang="zh-CN" smtClean="0"/>
              <a:t>  //</a:t>
            </a:r>
            <a:r>
              <a:rPr lang="zh-CN" altLang="en-US">
                <a:solidFill>
                  <a:srgbClr val="FFC000"/>
                </a:solidFill>
              </a:rPr>
              <a:t>创建电话簿</a:t>
            </a:r>
          </a:p>
          <a:p>
            <a:pPr marL="0" indent="0">
              <a:buFont typeface="Wingdings" pitchFamily="2" charset="2"/>
              <a:buNone/>
              <a:defRPr/>
            </a:pPr>
            <a:r>
              <a:rPr lang="en-US" altLang="zh-CN" smtClean="0"/>
              <a:t>  phone_book</a:t>
            </a:r>
            <a:r>
              <a:rPr lang="en-US" altLang="zh-CN"/>
              <a:t>["wang"] = 12345678; //</a:t>
            </a:r>
            <a:r>
              <a:rPr lang="zh-CN" altLang="en-US"/>
              <a:t>通过</a:t>
            </a:r>
            <a:r>
              <a:rPr lang="en-US" altLang="zh-CN"/>
              <a:t>[]</a:t>
            </a:r>
            <a:r>
              <a:rPr lang="zh-CN" altLang="en-US"/>
              <a:t>操作和</a:t>
            </a:r>
            <a:r>
              <a:rPr lang="zh-CN" altLang="en-US" smtClean="0"/>
              <a:t>关键字</a:t>
            </a:r>
            <a:endParaRPr lang="en-US" altLang="zh-CN" smtClean="0"/>
          </a:p>
          <a:p>
            <a:pPr marL="0" indent="0">
              <a:buFont typeface="Wingdings" pitchFamily="2" charset="2"/>
              <a:buNone/>
              <a:defRPr/>
            </a:pPr>
            <a:r>
              <a:rPr lang="zh-CN" altLang="en-US" smtClean="0"/>
              <a:t>                                                      </a:t>
            </a:r>
            <a:r>
              <a:rPr lang="en-US" altLang="zh-CN" smtClean="0"/>
              <a:t>//</a:t>
            </a:r>
            <a:r>
              <a:rPr lang="zh-CN" altLang="en-US" smtClean="0"/>
              <a:t>往</a:t>
            </a:r>
            <a:r>
              <a:rPr lang="zh-CN" altLang="en-US"/>
              <a:t>容器中加入元素</a:t>
            </a:r>
          </a:p>
          <a:p>
            <a:pPr marL="0" indent="0">
              <a:buFont typeface="Wingdings" pitchFamily="2" charset="2"/>
              <a:buNone/>
              <a:defRPr/>
            </a:pPr>
            <a:r>
              <a:rPr lang="en-US" altLang="zh-CN" smtClean="0"/>
              <a:t>  phone_book</a:t>
            </a:r>
            <a:r>
              <a:rPr lang="en-US" altLang="zh-CN"/>
              <a:t>["li"] = 87654321;</a:t>
            </a:r>
          </a:p>
          <a:p>
            <a:pPr marL="0" indent="0">
              <a:buFont typeface="Wingdings" pitchFamily="2" charset="2"/>
              <a:buNone/>
              <a:defRPr/>
            </a:pPr>
            <a:r>
              <a:rPr lang="en-US" altLang="zh-CN" smtClean="0"/>
              <a:t>  phone_book</a:t>
            </a:r>
            <a:r>
              <a:rPr lang="en-US" altLang="zh-CN"/>
              <a:t>["zhang"] = 56781234;</a:t>
            </a:r>
          </a:p>
          <a:p>
            <a:pPr marL="0" indent="0">
              <a:buFont typeface="Wingdings" pitchFamily="2" charset="2"/>
              <a:buNone/>
              <a:defRPr/>
            </a:pPr>
            <a:r>
              <a:rPr lang="en-US" altLang="zh-CN" smtClean="0"/>
              <a:t>  ......</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15888"/>
            <a:ext cx="8964612" cy="6807200"/>
          </a:xfrm>
        </p:spPr>
        <p:txBody>
          <a:bodyPr>
            <a:normAutofit fontScale="70000" lnSpcReduction="20000"/>
          </a:bodyPr>
          <a:lstStyle/>
          <a:p>
            <a:pPr marL="0" indent="0">
              <a:buFont typeface="Wingdings" pitchFamily="2" charset="2"/>
              <a:buNone/>
              <a:defRPr/>
            </a:pPr>
            <a:r>
              <a:rPr lang="en-US" altLang="zh-CN"/>
              <a:t>//</a:t>
            </a:r>
            <a:r>
              <a:rPr lang="zh-CN" altLang="en-US"/>
              <a:t>输出电话号码簿</a:t>
            </a:r>
          </a:p>
          <a:p>
            <a:pPr marL="0" indent="0">
              <a:buFont typeface="Wingdings" pitchFamily="2" charset="2"/>
              <a:buNone/>
              <a:defRPr/>
            </a:pPr>
            <a:r>
              <a:rPr lang="en-US" altLang="zh-CN" smtClean="0"/>
              <a:t>  cout </a:t>
            </a:r>
            <a:r>
              <a:rPr lang="en-US" altLang="zh-CN"/>
              <a:t>&lt;&lt; "</a:t>
            </a:r>
            <a:r>
              <a:rPr lang="zh-CN" altLang="en-US"/>
              <a:t>电话号码簿的信息如下：</a:t>
            </a:r>
            <a:r>
              <a:rPr lang="en-US" altLang="zh-CN"/>
              <a:t>\n";</a:t>
            </a:r>
          </a:p>
          <a:p>
            <a:pPr marL="0" indent="0">
              <a:buFont typeface="Wingdings" pitchFamily="2" charset="2"/>
              <a:buNone/>
              <a:defRPr/>
            </a:pPr>
            <a:r>
              <a:rPr lang="en-US" altLang="zh-CN" smtClean="0"/>
              <a:t>  map&lt;string,int</a:t>
            </a:r>
            <a:r>
              <a:rPr lang="en-US" altLang="zh-CN"/>
              <a:t>&gt;::const_iterator it; //</a:t>
            </a:r>
            <a:r>
              <a:rPr lang="zh-CN" altLang="en-US"/>
              <a:t>创建一个不能修改所</a:t>
            </a:r>
            <a:r>
              <a:rPr lang="zh-CN" altLang="en-US" smtClean="0"/>
              <a:t>指向</a:t>
            </a:r>
            <a:endParaRPr lang="en-US" altLang="zh-CN" smtClean="0"/>
          </a:p>
          <a:p>
            <a:pPr marL="0" indent="0">
              <a:buFont typeface="Wingdings" pitchFamily="2" charset="2"/>
              <a:buNone/>
              <a:defRPr/>
            </a:pPr>
            <a:r>
              <a:rPr lang="en-US" altLang="zh-CN"/>
              <a:t>	</a:t>
            </a:r>
            <a:r>
              <a:rPr lang="en-US" altLang="zh-CN" smtClean="0"/>
              <a:t>			                //</a:t>
            </a:r>
            <a:r>
              <a:rPr lang="zh-CN" altLang="en-US" smtClean="0"/>
              <a:t>的</a:t>
            </a:r>
            <a:r>
              <a:rPr lang="zh-CN" altLang="en-US"/>
              <a:t>元素的迭代器</a:t>
            </a:r>
          </a:p>
          <a:p>
            <a:pPr marL="0" indent="0">
              <a:buFont typeface="Wingdings" pitchFamily="2" charset="2"/>
              <a:buNone/>
              <a:defRPr/>
            </a:pPr>
            <a:r>
              <a:rPr lang="en-US" altLang="zh-CN" smtClean="0"/>
              <a:t>  for </a:t>
            </a:r>
            <a:r>
              <a:rPr lang="en-US" altLang="zh-CN"/>
              <a:t>(it=phone_book.begin(); it != phone_book.end(); it++) </a:t>
            </a:r>
            <a:endParaRPr lang="en-US" altLang="zh-CN" smtClean="0"/>
          </a:p>
          <a:p>
            <a:pPr marL="0" indent="0">
              <a:buFont typeface="Wingdings" pitchFamily="2" charset="2"/>
              <a:buNone/>
              <a:defRPr/>
            </a:pPr>
            <a:r>
              <a:rPr lang="en-US" altLang="zh-CN"/>
              <a:t> </a:t>
            </a:r>
            <a:r>
              <a:rPr lang="en-US" altLang="zh-CN" smtClean="0"/>
              <a:t>   //</a:t>
            </a:r>
            <a:r>
              <a:rPr lang="zh-CN" altLang="en-US"/>
              <a:t>遍历容器</a:t>
            </a:r>
          </a:p>
          <a:p>
            <a:pPr marL="0" indent="0">
              <a:buFont typeface="Wingdings" pitchFamily="2" charset="2"/>
              <a:buNone/>
              <a:defRPr/>
            </a:pPr>
            <a:r>
              <a:rPr lang="en-US" altLang="zh-CN" smtClean="0"/>
              <a:t>    cout </a:t>
            </a:r>
            <a:r>
              <a:rPr lang="en-US" altLang="zh-CN"/>
              <a:t>&lt;&lt; it-&gt;first &lt;&lt; ": " &lt;&lt; it-&gt;second &lt;&lt; endl; //</a:t>
            </a:r>
            <a:r>
              <a:rPr lang="zh-CN" altLang="en-US" smtClean="0"/>
              <a:t>输出</a:t>
            </a:r>
            <a:endParaRPr lang="en-US" altLang="zh-CN" smtClean="0"/>
          </a:p>
          <a:p>
            <a:pPr marL="0" indent="0">
              <a:buFont typeface="Wingdings" pitchFamily="2" charset="2"/>
              <a:buNone/>
              <a:defRPr/>
            </a:pPr>
            <a:r>
              <a:rPr lang="en-US" altLang="zh-CN"/>
              <a:t>	</a:t>
            </a:r>
            <a:r>
              <a:rPr lang="en-US" altLang="zh-CN" smtClean="0"/>
              <a:t>					     //</a:t>
            </a:r>
            <a:r>
              <a:rPr lang="zh-CN" altLang="en-US" smtClean="0"/>
              <a:t>元素的</a:t>
            </a:r>
            <a:r>
              <a:rPr lang="zh-CN" altLang="en-US"/>
              <a:t>关键字和值</a:t>
            </a:r>
          </a:p>
          <a:p>
            <a:pPr marL="0" indent="0">
              <a:buFont typeface="Wingdings" pitchFamily="2" charset="2"/>
              <a:buNone/>
              <a:defRPr/>
            </a:pPr>
            <a:r>
              <a:rPr lang="en-US" altLang="zh-CN" smtClean="0"/>
              <a:t>//</a:t>
            </a:r>
            <a:r>
              <a:rPr lang="zh-CN" altLang="en-US"/>
              <a:t>查找某个人的电话号码</a:t>
            </a:r>
          </a:p>
          <a:p>
            <a:pPr marL="0" indent="0">
              <a:buFont typeface="Wingdings" pitchFamily="2" charset="2"/>
              <a:buNone/>
              <a:defRPr/>
            </a:pPr>
            <a:r>
              <a:rPr lang="en-US" altLang="zh-CN" smtClean="0"/>
              <a:t>  string </a:t>
            </a:r>
            <a:r>
              <a:rPr lang="en-US" altLang="zh-CN"/>
              <a:t>name;</a:t>
            </a:r>
          </a:p>
          <a:p>
            <a:pPr marL="0" indent="0">
              <a:buFont typeface="Wingdings" pitchFamily="2" charset="2"/>
              <a:buNone/>
              <a:defRPr/>
            </a:pPr>
            <a:r>
              <a:rPr lang="en-US" altLang="zh-CN" smtClean="0"/>
              <a:t>  cout </a:t>
            </a:r>
            <a:r>
              <a:rPr lang="en-US" altLang="zh-CN"/>
              <a:t>&lt;&lt; "</a:t>
            </a:r>
            <a:r>
              <a:rPr lang="zh-CN" altLang="en-US"/>
              <a:t>请输入要查询号码的姓名：</a:t>
            </a:r>
            <a:r>
              <a:rPr lang="en-US" altLang="zh-CN"/>
              <a:t>";</a:t>
            </a:r>
          </a:p>
          <a:p>
            <a:pPr marL="0" indent="0">
              <a:buFont typeface="Wingdings" pitchFamily="2" charset="2"/>
              <a:buNone/>
              <a:defRPr/>
            </a:pPr>
            <a:r>
              <a:rPr lang="en-US" altLang="zh-CN" smtClean="0"/>
              <a:t>  cin </a:t>
            </a:r>
            <a:r>
              <a:rPr lang="en-US" altLang="zh-CN"/>
              <a:t>&gt;&gt; name</a:t>
            </a:r>
            <a:r>
              <a:rPr lang="en-US" altLang="zh-CN" smtClean="0"/>
              <a:t>;</a:t>
            </a:r>
            <a:endParaRPr lang="en-US" altLang="zh-CN"/>
          </a:p>
          <a:p>
            <a:pPr marL="0" indent="0">
              <a:buFont typeface="Wingdings" pitchFamily="2" charset="2"/>
              <a:buNone/>
              <a:defRPr/>
            </a:pPr>
            <a:r>
              <a:rPr lang="en-US" altLang="zh-CN" smtClean="0"/>
              <a:t>  it </a:t>
            </a:r>
            <a:r>
              <a:rPr lang="en-US" altLang="zh-CN"/>
              <a:t>= phone_book.find(name); //</a:t>
            </a:r>
            <a:r>
              <a:rPr lang="zh-CN" altLang="en-US"/>
              <a:t>查找关键字为</a:t>
            </a:r>
            <a:r>
              <a:rPr lang="en-US" altLang="zh-CN"/>
              <a:t>name</a:t>
            </a:r>
            <a:r>
              <a:rPr lang="zh-CN" altLang="en-US"/>
              <a:t>的容器元素</a:t>
            </a:r>
          </a:p>
          <a:p>
            <a:pPr marL="0" indent="0">
              <a:buFont typeface="Wingdings" pitchFamily="2" charset="2"/>
              <a:buNone/>
              <a:defRPr/>
            </a:pPr>
            <a:r>
              <a:rPr lang="en-US" altLang="zh-CN" smtClean="0"/>
              <a:t>  if </a:t>
            </a:r>
            <a:r>
              <a:rPr lang="en-US" altLang="zh-CN"/>
              <a:t>(it == phone_book.end()) //</a:t>
            </a:r>
            <a:r>
              <a:rPr lang="zh-CN" altLang="en-US"/>
              <a:t>判断是否找到</a:t>
            </a:r>
          </a:p>
          <a:p>
            <a:pPr marL="0" indent="0">
              <a:buFont typeface="Wingdings" pitchFamily="2" charset="2"/>
              <a:buNone/>
              <a:defRPr/>
            </a:pPr>
            <a:r>
              <a:rPr lang="en-US" altLang="zh-CN" smtClean="0"/>
              <a:t>     cout </a:t>
            </a:r>
            <a:r>
              <a:rPr lang="en-US" altLang="zh-CN"/>
              <a:t>&lt;&lt; name &lt;&lt; ": not found\n"; //</a:t>
            </a:r>
            <a:r>
              <a:rPr lang="zh-CN" altLang="en-US"/>
              <a:t>未找到</a:t>
            </a:r>
            <a:endParaRPr lang="en-US" altLang="zh-CN"/>
          </a:p>
          <a:p>
            <a:pPr marL="0" indent="0">
              <a:buFont typeface="Wingdings" pitchFamily="2" charset="2"/>
              <a:buNone/>
              <a:defRPr/>
            </a:pPr>
            <a:r>
              <a:rPr lang="en-US" altLang="zh-CN" smtClean="0"/>
              <a:t>  else</a:t>
            </a:r>
            <a:endParaRPr lang="en-US" altLang="zh-CN"/>
          </a:p>
          <a:p>
            <a:pPr marL="0" indent="0">
              <a:buFont typeface="Wingdings" pitchFamily="2" charset="2"/>
              <a:buNone/>
              <a:defRPr/>
            </a:pPr>
            <a:r>
              <a:rPr lang="en-US" altLang="zh-CN" smtClean="0"/>
              <a:t>     cout </a:t>
            </a:r>
            <a:r>
              <a:rPr lang="en-US" altLang="zh-CN"/>
              <a:t>&lt;&lt; it-&gt;first &lt;&lt; ": " &lt;&lt; it-&gt;second &lt;&lt; endl; //</a:t>
            </a:r>
            <a:r>
              <a:rPr lang="zh-CN" altLang="en-US"/>
              <a:t>找到</a:t>
            </a:r>
            <a:endParaRPr lang="en-US" altLang="zh-CN"/>
          </a:p>
          <a:p>
            <a:pPr marL="0" indent="0">
              <a:buFont typeface="Wingdings" pitchFamily="2" charset="2"/>
              <a:buNone/>
              <a:defRPr/>
            </a:pPr>
            <a:r>
              <a:rPr lang="en-US" altLang="zh-CN" smtClean="0"/>
              <a:t>  </a:t>
            </a:r>
          </a:p>
          <a:p>
            <a:pPr marL="0" indent="0">
              <a:buFont typeface="Wingdings" pitchFamily="2" charset="2"/>
              <a:buNone/>
              <a:defRPr/>
            </a:pPr>
            <a:r>
              <a:rPr lang="en-US" altLang="zh-CN"/>
              <a:t> </a:t>
            </a:r>
            <a:r>
              <a:rPr lang="en-US" altLang="zh-CN" smtClean="0"/>
              <a:t> return </a:t>
            </a:r>
            <a:r>
              <a:rPr lang="en-US" altLang="zh-CN"/>
              <a:t>0;</a:t>
            </a:r>
          </a:p>
          <a:p>
            <a:pPr marL="0" indent="0">
              <a:buFont typeface="Wingdings" pitchFamily="2" charset="2"/>
              <a:buNone/>
              <a:defRPr/>
            </a:pPr>
            <a:r>
              <a:rPr lang="en-US" altLang="zh-CN"/>
              <a:t>}</a:t>
            </a:r>
          </a:p>
          <a:p>
            <a:pPr marL="0" indent="0">
              <a:buFont typeface="Wingdings" pitchFamily="2" charset="2"/>
              <a:buNone/>
              <a:defRPr/>
            </a:pP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迭代器</a:t>
            </a:r>
            <a:endParaRPr lang="zh-CN" altLang="en-US"/>
          </a:p>
        </p:txBody>
      </p:sp>
      <p:sp>
        <p:nvSpPr>
          <p:cNvPr id="3" name="内容占位符 2"/>
          <p:cNvSpPr>
            <a:spLocks noGrp="1"/>
          </p:cNvSpPr>
          <p:nvPr>
            <p:ph idx="1"/>
          </p:nvPr>
        </p:nvSpPr>
        <p:spPr>
          <a:xfrm>
            <a:off x="34925" y="1600200"/>
            <a:ext cx="9109075" cy="4997450"/>
          </a:xfrm>
        </p:spPr>
        <p:txBody>
          <a:bodyPr>
            <a:normAutofit fontScale="85000" lnSpcReduction="20000"/>
          </a:bodyPr>
          <a:lstStyle/>
          <a:p>
            <a:pPr>
              <a:lnSpc>
                <a:spcPct val="120000"/>
              </a:lnSpc>
              <a:defRPr/>
            </a:pPr>
            <a:r>
              <a:rPr lang="zh-CN" altLang="en-US" smtClean="0"/>
              <a:t>迭代器（</a:t>
            </a:r>
            <a:r>
              <a:rPr lang="en-US" altLang="zh-CN" smtClean="0"/>
              <a:t>iterator</a:t>
            </a:r>
            <a:r>
              <a:rPr lang="zh-CN" altLang="en-US" smtClean="0"/>
              <a:t>）实现了抽象的指针（智能指针），它们指向容器中的元素，用于对容器中的元素进行访问和遍历。在</a:t>
            </a:r>
            <a:r>
              <a:rPr lang="en-US" altLang="zh-CN" smtClean="0"/>
              <a:t>STL</a:t>
            </a:r>
            <a:r>
              <a:rPr lang="zh-CN" altLang="en-US" smtClean="0"/>
              <a:t>中，迭代器是作为类模板来实现的，它们可分为以下几种：</a:t>
            </a:r>
            <a:endParaRPr lang="en-US" altLang="zh-CN" smtClean="0"/>
          </a:p>
          <a:p>
            <a:pPr lvl="1">
              <a:defRPr/>
            </a:pPr>
            <a:r>
              <a:rPr lang="zh-CN" altLang="en-US" smtClean="0"/>
              <a:t>输出迭代器（</a:t>
            </a:r>
            <a:r>
              <a:rPr lang="en-US" altLang="zh-CN" smtClean="0"/>
              <a:t>output iterator</a:t>
            </a:r>
            <a:r>
              <a:rPr lang="zh-CN" altLang="en-US" smtClean="0"/>
              <a:t>，</a:t>
            </a:r>
            <a:r>
              <a:rPr lang="en-US" altLang="zh-CN" smtClean="0">
                <a:solidFill>
                  <a:srgbClr val="FFC000"/>
                </a:solidFill>
              </a:rPr>
              <a:t>OutIt</a:t>
            </a:r>
            <a:r>
              <a:rPr lang="zh-CN" altLang="en-US" smtClean="0"/>
              <a:t>）</a:t>
            </a:r>
            <a:endParaRPr lang="en-US" altLang="zh-CN" smtClean="0"/>
          </a:p>
          <a:p>
            <a:pPr lvl="2">
              <a:defRPr/>
            </a:pPr>
            <a:r>
              <a:rPr lang="zh-CN" altLang="en-US"/>
              <a:t>用于修改它所指向的容器</a:t>
            </a:r>
            <a:r>
              <a:rPr lang="zh-CN" altLang="en-US" smtClean="0"/>
              <a:t>元素</a:t>
            </a:r>
            <a:endParaRPr lang="en-US" altLang="zh-CN" smtClean="0"/>
          </a:p>
          <a:p>
            <a:pPr lvl="2">
              <a:defRPr/>
            </a:pPr>
            <a:r>
              <a:rPr lang="zh-CN" altLang="en-US"/>
              <a:t>间接访问操作（*</a:t>
            </a:r>
            <a:r>
              <a:rPr lang="zh-CN" altLang="en-US" smtClean="0"/>
              <a:t>），*</a:t>
            </a:r>
            <a:r>
              <a:rPr lang="en-US" altLang="zh-CN" smtClean="0"/>
              <a:t>&lt;</a:t>
            </a:r>
            <a:r>
              <a:rPr lang="zh-CN" altLang="en-US"/>
              <a:t>输出迭代器</a:t>
            </a:r>
            <a:r>
              <a:rPr lang="en-US" altLang="zh-CN"/>
              <a:t>&gt; = </a:t>
            </a:r>
            <a:r>
              <a:rPr lang="en-US" altLang="zh-CN" smtClean="0"/>
              <a:t>...</a:t>
            </a:r>
          </a:p>
          <a:p>
            <a:pPr lvl="2">
              <a:defRPr/>
            </a:pPr>
            <a:r>
              <a:rPr lang="en-US" altLang="zh-CN" smtClean="0"/>
              <a:t>++</a:t>
            </a:r>
            <a:r>
              <a:rPr lang="zh-CN" altLang="en-US" smtClean="0"/>
              <a:t>操作</a:t>
            </a:r>
            <a:endParaRPr lang="en-US" altLang="zh-CN" smtClean="0"/>
          </a:p>
          <a:p>
            <a:pPr lvl="1">
              <a:defRPr/>
            </a:pPr>
            <a:r>
              <a:rPr lang="zh-CN" altLang="zh-CN" smtClean="0"/>
              <a:t>输入</a:t>
            </a:r>
            <a:r>
              <a:rPr lang="zh-CN" altLang="zh-CN"/>
              <a:t>迭代器（</a:t>
            </a:r>
            <a:r>
              <a:rPr lang="en-GB" altLang="zh-CN"/>
              <a:t>input </a:t>
            </a:r>
            <a:r>
              <a:rPr lang="en-GB" altLang="zh-CN" smtClean="0"/>
              <a:t>iterator</a:t>
            </a:r>
            <a:r>
              <a:rPr lang="zh-CN" altLang="en-US" smtClean="0"/>
              <a:t>，</a:t>
            </a:r>
            <a:r>
              <a:rPr lang="en-US" altLang="zh-CN" smtClean="0">
                <a:solidFill>
                  <a:srgbClr val="FFC000"/>
                </a:solidFill>
              </a:rPr>
              <a:t>InIt</a:t>
            </a:r>
            <a:r>
              <a:rPr lang="zh-CN" altLang="zh-CN" smtClean="0"/>
              <a:t>）</a:t>
            </a:r>
            <a:endParaRPr lang="en-US" altLang="zh-CN" smtClean="0"/>
          </a:p>
          <a:p>
            <a:pPr lvl="2">
              <a:defRPr/>
            </a:pPr>
            <a:r>
              <a:rPr lang="zh-CN" altLang="en-US"/>
              <a:t>用于读取它所指向的容器</a:t>
            </a:r>
            <a:r>
              <a:rPr lang="zh-CN" altLang="en-US" smtClean="0"/>
              <a:t>元素</a:t>
            </a:r>
            <a:endParaRPr lang="en-US" altLang="zh-CN" smtClean="0"/>
          </a:p>
          <a:p>
            <a:pPr lvl="2">
              <a:defRPr/>
            </a:pPr>
            <a:r>
              <a:rPr lang="zh-CN" altLang="en-US"/>
              <a:t>间接访问操作（*</a:t>
            </a:r>
            <a:r>
              <a:rPr lang="zh-CN" altLang="en-US" smtClean="0"/>
              <a:t>），</a:t>
            </a:r>
            <a:r>
              <a:rPr lang="en-US" altLang="zh-CN" smtClean="0"/>
              <a:t>... </a:t>
            </a:r>
            <a:r>
              <a:rPr lang="en-US" altLang="zh-CN"/>
              <a:t>= *&lt;</a:t>
            </a:r>
            <a:r>
              <a:rPr lang="zh-CN" altLang="en-US"/>
              <a:t>输入迭代器</a:t>
            </a:r>
            <a:r>
              <a:rPr lang="en-US" altLang="zh-CN" smtClean="0"/>
              <a:t>&gt;</a:t>
            </a:r>
          </a:p>
          <a:p>
            <a:pPr lvl="2">
              <a:defRPr/>
            </a:pPr>
            <a:r>
              <a:rPr lang="zh-CN" altLang="en-US" smtClean="0"/>
              <a:t>元素</a:t>
            </a:r>
            <a:r>
              <a:rPr lang="zh-CN" altLang="en-US"/>
              <a:t>成员间接访问（</a:t>
            </a:r>
            <a:r>
              <a:rPr lang="en-US" altLang="zh-CN"/>
              <a:t>-&gt;</a:t>
            </a:r>
            <a:r>
              <a:rPr lang="zh-CN" altLang="en-US" smtClean="0"/>
              <a:t>）</a:t>
            </a:r>
            <a:endParaRPr lang="en-US" altLang="zh-CN" smtClean="0"/>
          </a:p>
          <a:p>
            <a:pPr lvl="2">
              <a:defRPr/>
            </a:pPr>
            <a:r>
              <a:rPr lang="en-US" altLang="zh-CN" smtClean="0"/>
              <a:t>++</a:t>
            </a:r>
            <a:r>
              <a:rPr lang="zh-CN" altLang="en-US"/>
              <a:t>、</a:t>
            </a:r>
            <a:r>
              <a:rPr lang="en-US" altLang="zh-CN"/>
              <a:t>==</a:t>
            </a:r>
            <a:r>
              <a:rPr lang="zh-CN" altLang="en-US"/>
              <a:t>、</a:t>
            </a:r>
            <a:r>
              <a:rPr lang="en-US" altLang="zh-CN"/>
              <a:t>!=</a:t>
            </a:r>
            <a:r>
              <a:rPr lang="zh-CN" altLang="en-US"/>
              <a:t>操作</a:t>
            </a:r>
            <a:r>
              <a:rPr lang="zh-CN" altLang="en-US" smtClean="0"/>
              <a:t>。</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250"/>
            <a:ext cx="9036050" cy="5905500"/>
          </a:xfrm>
        </p:spPr>
        <p:txBody>
          <a:bodyPr>
            <a:normAutofit fontScale="92500"/>
          </a:bodyPr>
          <a:lstStyle/>
          <a:p>
            <a:pPr lvl="1">
              <a:defRPr/>
            </a:pPr>
            <a:r>
              <a:rPr lang="zh-CN" altLang="en-US" smtClean="0"/>
              <a:t>前向迭代器（</a:t>
            </a:r>
            <a:r>
              <a:rPr lang="en-US" altLang="zh-CN" smtClean="0"/>
              <a:t>forward iterator</a:t>
            </a:r>
            <a:r>
              <a:rPr lang="zh-CN" altLang="en-US" smtClean="0"/>
              <a:t>，</a:t>
            </a:r>
            <a:r>
              <a:rPr lang="en-US" altLang="zh-CN" smtClean="0">
                <a:solidFill>
                  <a:srgbClr val="FFC000"/>
                </a:solidFill>
              </a:rPr>
              <a:t>FwdIt</a:t>
            </a:r>
            <a:r>
              <a:rPr lang="zh-CN" altLang="en-US" smtClean="0"/>
              <a:t>）</a:t>
            </a:r>
            <a:endParaRPr lang="en-US" altLang="zh-CN" smtClean="0"/>
          </a:p>
          <a:p>
            <a:pPr lvl="2">
              <a:defRPr/>
            </a:pPr>
            <a:r>
              <a:rPr lang="zh-CN" altLang="en-US" smtClean="0"/>
              <a:t>读取和修改它所指向的容器元素</a:t>
            </a:r>
            <a:endParaRPr lang="en-US" altLang="zh-CN" smtClean="0"/>
          </a:p>
          <a:p>
            <a:pPr lvl="2">
              <a:defRPr/>
            </a:pPr>
            <a:r>
              <a:rPr lang="zh-CN" altLang="en-US" smtClean="0"/>
              <a:t>元素间接访问操作（*）和元素成员间接访问操作（</a:t>
            </a:r>
            <a:r>
              <a:rPr lang="en-US" altLang="zh-CN" smtClean="0"/>
              <a:t>-&gt;</a:t>
            </a:r>
            <a:r>
              <a:rPr lang="zh-CN" altLang="en-US" smtClean="0"/>
              <a:t>）</a:t>
            </a:r>
            <a:endParaRPr lang="en-US" altLang="zh-CN" smtClean="0"/>
          </a:p>
          <a:p>
            <a:pPr lvl="2">
              <a:defRPr/>
            </a:pPr>
            <a:r>
              <a:rPr lang="en-US" altLang="zh-CN" smtClean="0"/>
              <a:t>++</a:t>
            </a:r>
            <a:r>
              <a:rPr lang="zh-CN" altLang="en-US" smtClean="0"/>
              <a:t>、</a:t>
            </a:r>
            <a:r>
              <a:rPr lang="en-US" altLang="zh-CN" smtClean="0"/>
              <a:t>==</a:t>
            </a:r>
            <a:r>
              <a:rPr lang="zh-CN" altLang="en-US" smtClean="0"/>
              <a:t>、</a:t>
            </a:r>
            <a:r>
              <a:rPr lang="en-US" altLang="zh-CN" smtClean="0"/>
              <a:t>!=</a:t>
            </a:r>
            <a:r>
              <a:rPr lang="zh-CN" altLang="en-US" smtClean="0"/>
              <a:t>操作</a:t>
            </a:r>
          </a:p>
          <a:p>
            <a:pPr lvl="1">
              <a:defRPr/>
            </a:pPr>
            <a:r>
              <a:rPr lang="zh-CN" altLang="en-US" smtClean="0"/>
              <a:t>双向迭代器（</a:t>
            </a:r>
            <a:r>
              <a:rPr lang="en-US" altLang="zh-CN" smtClean="0"/>
              <a:t>bidirectional iterator</a:t>
            </a:r>
            <a:r>
              <a:rPr lang="zh-CN" altLang="en-US" smtClean="0"/>
              <a:t>，</a:t>
            </a:r>
            <a:r>
              <a:rPr lang="en-US" altLang="zh-CN" smtClean="0">
                <a:solidFill>
                  <a:srgbClr val="FFC000"/>
                </a:solidFill>
              </a:rPr>
              <a:t>BidIt</a:t>
            </a:r>
            <a:r>
              <a:rPr lang="zh-CN" altLang="en-US" smtClean="0"/>
              <a:t>）</a:t>
            </a:r>
            <a:endParaRPr lang="en-US" altLang="zh-CN" smtClean="0"/>
          </a:p>
          <a:p>
            <a:pPr lvl="2">
              <a:defRPr/>
            </a:pPr>
            <a:r>
              <a:rPr lang="zh-CN" altLang="en-US" smtClean="0"/>
              <a:t>读取</a:t>
            </a:r>
            <a:r>
              <a:rPr lang="en-US" altLang="zh-CN" smtClean="0"/>
              <a:t>/</a:t>
            </a:r>
            <a:r>
              <a:rPr lang="zh-CN" altLang="en-US" smtClean="0"/>
              <a:t>修改它所指向的容器元素</a:t>
            </a:r>
            <a:endParaRPr lang="en-US" altLang="zh-CN" smtClean="0"/>
          </a:p>
          <a:p>
            <a:pPr lvl="2">
              <a:defRPr/>
            </a:pPr>
            <a:r>
              <a:rPr lang="zh-CN" altLang="en-US" smtClean="0"/>
              <a:t>元素间接访问操作（*）和元素成员间接访问操作（</a:t>
            </a:r>
            <a:r>
              <a:rPr lang="en-US" altLang="zh-CN" smtClean="0"/>
              <a:t>-&gt;</a:t>
            </a:r>
            <a:r>
              <a:rPr lang="zh-CN" altLang="en-US" smtClean="0"/>
              <a:t>）</a:t>
            </a:r>
            <a:endParaRPr lang="en-US" altLang="zh-CN" smtClean="0"/>
          </a:p>
          <a:p>
            <a:pPr lvl="2">
              <a:defRPr/>
            </a:pP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操作</a:t>
            </a:r>
          </a:p>
          <a:p>
            <a:pPr lvl="1">
              <a:defRPr/>
            </a:pPr>
            <a:r>
              <a:rPr lang="zh-CN" altLang="en-US" smtClean="0"/>
              <a:t>随机访问迭代器（</a:t>
            </a:r>
            <a:r>
              <a:rPr lang="en-US" altLang="zh-CN" smtClean="0"/>
              <a:t>random-access iterator</a:t>
            </a:r>
            <a:r>
              <a:rPr lang="zh-CN" altLang="en-US" smtClean="0"/>
              <a:t>，</a:t>
            </a:r>
            <a:r>
              <a:rPr lang="en-US" altLang="zh-CN" smtClean="0">
                <a:solidFill>
                  <a:srgbClr val="FFC000"/>
                </a:solidFill>
              </a:rPr>
              <a:t>RanIt</a:t>
            </a:r>
            <a:r>
              <a:rPr lang="zh-CN" altLang="en-US" smtClean="0"/>
              <a:t>）</a:t>
            </a:r>
            <a:endParaRPr lang="en-US" altLang="zh-CN" smtClean="0"/>
          </a:p>
          <a:p>
            <a:pPr lvl="2">
              <a:defRPr/>
            </a:pPr>
            <a:r>
              <a:rPr lang="zh-CN" altLang="en-US" smtClean="0"/>
              <a:t>用于读取</a:t>
            </a:r>
            <a:r>
              <a:rPr lang="en-US" altLang="zh-CN" smtClean="0"/>
              <a:t>/</a:t>
            </a:r>
            <a:r>
              <a:rPr lang="zh-CN" altLang="en-US" smtClean="0"/>
              <a:t>修改它所指向的容器元素</a:t>
            </a:r>
            <a:endParaRPr lang="en-US" altLang="zh-CN" smtClean="0"/>
          </a:p>
          <a:p>
            <a:pPr lvl="2">
              <a:defRPr/>
            </a:pPr>
            <a:r>
              <a:rPr lang="zh-CN" altLang="en-US" smtClean="0"/>
              <a:t>元素间接访问操作（*）、元素成员间接访问操作（</a:t>
            </a:r>
            <a:r>
              <a:rPr lang="en-US" altLang="zh-CN" smtClean="0"/>
              <a:t>-&gt;</a:t>
            </a:r>
            <a:r>
              <a:rPr lang="zh-CN" altLang="en-US" smtClean="0"/>
              <a:t>）和随机访问元素操作（</a:t>
            </a:r>
            <a:r>
              <a:rPr lang="en-US" altLang="zh-CN" smtClean="0"/>
              <a:t>[]</a:t>
            </a:r>
            <a:r>
              <a:rPr lang="zh-CN" altLang="en-US" smtClean="0"/>
              <a:t>）</a:t>
            </a:r>
            <a:endParaRPr lang="en-US" altLang="zh-CN" smtClean="0"/>
          </a:p>
          <a:p>
            <a:pPr lvl="2">
              <a:defRPr/>
            </a:pP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a:t>
            </a:r>
            <a:r>
              <a:rPr lang="en-US" altLang="zh-CN" smtClean="0"/>
              <a:t>&lt;</a:t>
            </a:r>
            <a:r>
              <a:rPr lang="zh-CN" altLang="en-US" smtClean="0"/>
              <a:t>、</a:t>
            </a:r>
            <a:r>
              <a:rPr lang="en-US" altLang="zh-CN" smtClean="0"/>
              <a:t>&gt;</a:t>
            </a:r>
            <a:r>
              <a:rPr lang="zh-CN" altLang="en-US" smtClean="0"/>
              <a:t>、</a:t>
            </a:r>
            <a:r>
              <a:rPr lang="en-US" altLang="zh-CN" smtClean="0"/>
              <a:t>&lt;=</a:t>
            </a:r>
            <a:r>
              <a:rPr lang="zh-CN" altLang="en-US" smtClean="0"/>
              <a:t>、</a:t>
            </a:r>
            <a:r>
              <a:rPr lang="en-US" altLang="zh-CN" smtClean="0"/>
              <a:t>&gt;=</a:t>
            </a:r>
            <a:r>
              <a:rPr lang="zh-CN" altLang="en-US" smtClean="0"/>
              <a:t>操作</a:t>
            </a:r>
          </a:p>
          <a:p>
            <a:pPr lvl="1">
              <a:defRPr/>
            </a:pP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迭代器之间的相容关系</a:t>
            </a:r>
            <a:endParaRPr lang="zh-CN" altLang="en-US"/>
          </a:p>
        </p:txBody>
      </p:sp>
      <p:sp>
        <p:nvSpPr>
          <p:cNvPr id="3" name="内容占位符 2"/>
          <p:cNvSpPr>
            <a:spLocks noGrp="1"/>
          </p:cNvSpPr>
          <p:nvPr>
            <p:ph idx="1"/>
          </p:nvPr>
        </p:nvSpPr>
        <p:spPr/>
        <p:txBody>
          <a:bodyPr/>
          <a:lstStyle/>
          <a:p>
            <a:pPr>
              <a:defRPr/>
            </a:pPr>
            <a:r>
              <a:rPr lang="zh-CN" altLang="en-US" smtClean="0"/>
              <a:t>在需要箭头左边迭代器的地方可以用箭头右边的迭代器去替代。（</a:t>
            </a:r>
            <a:r>
              <a:rPr lang="zh-CN" altLang="en-US" smtClean="0">
                <a:solidFill>
                  <a:srgbClr val="FFC000"/>
                </a:solidFill>
              </a:rPr>
              <a:t>继承关系</a:t>
            </a:r>
            <a:r>
              <a:rPr lang="zh-CN" altLang="en-US" smtClean="0"/>
              <a:t>）</a:t>
            </a:r>
            <a:endParaRPr lang="zh-CN" altLang="en-US"/>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435350"/>
            <a:ext cx="81216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smtClean="0"/>
              <a:t>一般来说，每个容器类都有相应的迭代器类。对于不同的容器，与它们关联的迭代器种类会有所不同。</a:t>
            </a:r>
            <a:endParaRPr lang="en-US" altLang="zh-CN" smtClean="0"/>
          </a:p>
          <a:p>
            <a:pPr lvl="1">
              <a:defRPr/>
            </a:pPr>
            <a:r>
              <a:rPr lang="zh-CN" altLang="en-US" smtClean="0"/>
              <a:t>对于</a:t>
            </a:r>
            <a:r>
              <a:rPr lang="en-US" altLang="zh-CN" smtClean="0"/>
              <a:t>vector</a:t>
            </a:r>
            <a:r>
              <a:rPr lang="zh-CN" altLang="en-US" smtClean="0"/>
              <a:t>、</a:t>
            </a:r>
            <a:r>
              <a:rPr lang="en-US" altLang="zh-CN" smtClean="0"/>
              <a:t>deque</a:t>
            </a:r>
            <a:r>
              <a:rPr lang="zh-CN" altLang="en-US" smtClean="0"/>
              <a:t>以及</a:t>
            </a:r>
            <a:r>
              <a:rPr lang="en-US" altLang="zh-CN" smtClean="0"/>
              <a:t>basic_string</a:t>
            </a:r>
            <a:r>
              <a:rPr lang="zh-CN" altLang="en-US" smtClean="0"/>
              <a:t>容器类，成员函数</a:t>
            </a:r>
            <a:r>
              <a:rPr lang="en-US" altLang="zh-CN" smtClean="0"/>
              <a:t>begin/end</a:t>
            </a:r>
            <a:r>
              <a:rPr lang="zh-CN" altLang="en-US" smtClean="0"/>
              <a:t>以及</a:t>
            </a:r>
            <a:r>
              <a:rPr lang="en-US" altLang="zh-CN" smtClean="0"/>
              <a:t>rbegin/rend</a:t>
            </a:r>
            <a:r>
              <a:rPr lang="zh-CN" altLang="en-US" smtClean="0"/>
              <a:t>返回的是随机访问迭代器（</a:t>
            </a:r>
            <a:r>
              <a:rPr lang="en-US" altLang="zh-CN">
                <a:solidFill>
                  <a:srgbClr val="FFC000"/>
                </a:solidFill>
              </a:rPr>
              <a:t> RanIt </a:t>
            </a:r>
            <a:r>
              <a:rPr lang="zh-CN" altLang="en-US" smtClean="0"/>
              <a:t>）</a:t>
            </a:r>
            <a:endParaRPr lang="en-US" altLang="zh-CN" smtClean="0"/>
          </a:p>
          <a:p>
            <a:pPr lvl="1">
              <a:defRPr/>
            </a:pPr>
            <a:r>
              <a:rPr lang="zh-CN" altLang="en-US" smtClean="0"/>
              <a:t>而对于</a:t>
            </a:r>
            <a:r>
              <a:rPr lang="en-US" altLang="zh-CN" smtClean="0"/>
              <a:t>list</a:t>
            </a:r>
            <a:r>
              <a:rPr lang="zh-CN" altLang="en-US" smtClean="0"/>
              <a:t>、</a:t>
            </a:r>
            <a:r>
              <a:rPr lang="en-US" altLang="zh-CN" smtClean="0"/>
              <a:t>queue</a:t>
            </a:r>
            <a:r>
              <a:rPr lang="zh-CN" altLang="en-US" smtClean="0"/>
              <a:t>、</a:t>
            </a:r>
            <a:r>
              <a:rPr lang="en-US" altLang="zh-CN" smtClean="0"/>
              <a:t>stack</a:t>
            </a:r>
            <a:r>
              <a:rPr lang="zh-CN" altLang="en-US" smtClean="0"/>
              <a:t>、</a:t>
            </a:r>
            <a:r>
              <a:rPr lang="en-US" altLang="zh-CN" smtClean="0"/>
              <a:t>map/multimap</a:t>
            </a:r>
            <a:r>
              <a:rPr lang="zh-CN" altLang="en-US" smtClean="0"/>
              <a:t>以及</a:t>
            </a:r>
            <a:r>
              <a:rPr lang="en-US" altLang="zh-CN" smtClean="0"/>
              <a:t>set/multiset</a:t>
            </a:r>
            <a:r>
              <a:rPr lang="zh-CN" altLang="en-US" smtClean="0"/>
              <a:t>，则返回的是双向迭代器（</a:t>
            </a:r>
            <a:r>
              <a:rPr lang="en-US" altLang="zh-CN">
                <a:solidFill>
                  <a:srgbClr val="FFC000"/>
                </a:solidFill>
              </a:rPr>
              <a:t> BidIt </a:t>
            </a:r>
            <a:r>
              <a:rPr lang="zh-CN" altLang="en-US" smtClean="0"/>
              <a:t>）。</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算法</a:t>
            </a:r>
            <a:endParaRPr lang="zh-CN" altLang="en-US"/>
          </a:p>
        </p:txBody>
      </p:sp>
      <p:sp>
        <p:nvSpPr>
          <p:cNvPr id="3" name="内容占位符 2"/>
          <p:cNvSpPr>
            <a:spLocks noGrp="1"/>
          </p:cNvSpPr>
          <p:nvPr>
            <p:ph idx="1"/>
          </p:nvPr>
        </p:nvSpPr>
        <p:spPr/>
        <p:txBody>
          <a:bodyPr>
            <a:normAutofit lnSpcReduction="10000"/>
          </a:bodyPr>
          <a:lstStyle/>
          <a:p>
            <a:pPr algn="just">
              <a:lnSpc>
                <a:spcPct val="110000"/>
              </a:lnSpc>
              <a:defRPr/>
            </a:pPr>
            <a:r>
              <a:rPr lang="zh-CN" altLang="en-US" smtClean="0"/>
              <a:t>在</a:t>
            </a:r>
            <a:r>
              <a:rPr lang="en-US" altLang="zh-CN" smtClean="0"/>
              <a:t>STL</a:t>
            </a:r>
            <a:r>
              <a:rPr lang="zh-CN" altLang="en-US" smtClean="0"/>
              <a:t>中还提供了一系列通用算法（</a:t>
            </a:r>
            <a:r>
              <a:rPr lang="en-US" altLang="zh-CN" smtClean="0"/>
              <a:t>algorithm</a:t>
            </a:r>
            <a:r>
              <a:rPr lang="zh-CN" altLang="en-US" smtClean="0"/>
              <a:t>）模板来操作容器中的元素。</a:t>
            </a:r>
            <a:endParaRPr lang="en-US" altLang="zh-CN" smtClean="0"/>
          </a:p>
          <a:p>
            <a:pPr lvl="1" algn="just">
              <a:defRPr/>
            </a:pPr>
            <a:r>
              <a:rPr lang="zh-CN" altLang="en-US" smtClean="0"/>
              <a:t>调序算法</a:t>
            </a:r>
            <a:endParaRPr lang="en-US" altLang="zh-CN" smtClean="0"/>
          </a:p>
          <a:p>
            <a:pPr lvl="1" algn="just">
              <a:defRPr/>
            </a:pPr>
            <a:r>
              <a:rPr lang="zh-CN" altLang="en-US" smtClean="0"/>
              <a:t>编辑算法</a:t>
            </a:r>
            <a:endParaRPr lang="en-US" altLang="zh-CN" smtClean="0"/>
          </a:p>
          <a:p>
            <a:pPr lvl="1" algn="just">
              <a:defRPr/>
            </a:pPr>
            <a:r>
              <a:rPr lang="zh-CN" altLang="en-US" smtClean="0"/>
              <a:t>查找算法</a:t>
            </a:r>
            <a:endParaRPr lang="en-US" altLang="zh-CN" smtClean="0"/>
          </a:p>
          <a:p>
            <a:pPr lvl="1" algn="just">
              <a:defRPr/>
            </a:pPr>
            <a:r>
              <a:rPr lang="zh-CN" altLang="en-US" smtClean="0"/>
              <a:t>算术算法</a:t>
            </a:r>
            <a:endParaRPr lang="en-US" altLang="zh-CN" smtClean="0"/>
          </a:p>
          <a:p>
            <a:pPr lvl="1" algn="just">
              <a:defRPr/>
            </a:pPr>
            <a:r>
              <a:rPr lang="zh-CN" altLang="en-US" smtClean="0"/>
              <a:t>集合算法</a:t>
            </a:r>
            <a:endParaRPr lang="en-US" altLang="zh-CN" smtClean="0"/>
          </a:p>
          <a:p>
            <a:pPr lvl="1" algn="just">
              <a:defRPr/>
            </a:pPr>
            <a:r>
              <a:rPr lang="zh-CN" altLang="en-US" smtClean="0"/>
              <a:t>堆算法</a:t>
            </a:r>
            <a:endParaRPr lang="en-US" altLang="zh-CN" smtClean="0"/>
          </a:p>
          <a:p>
            <a:pPr lvl="1" algn="just">
              <a:defRPr/>
            </a:pPr>
            <a:r>
              <a:rPr lang="zh-CN" altLang="en-US" smtClean="0"/>
              <a:t>元素遍历算法</a:t>
            </a:r>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50825" y="1125538"/>
            <a:ext cx="3827463" cy="2349500"/>
          </a:xfrm>
          <a:solidFill>
            <a:schemeClr val="hlink"/>
          </a:solidFill>
        </p:spPr>
        <p:txBody>
          <a:bodyPr/>
          <a:lstStyle/>
          <a:p>
            <a:pPr eaLnBrk="1" hangingPunct="1">
              <a:lnSpc>
                <a:spcPct val="80000"/>
              </a:lnSpc>
              <a:buFont typeface="Wingdings" pitchFamily="2" charset="2"/>
              <a:buNone/>
              <a:defRPr/>
            </a:pPr>
            <a:r>
              <a:rPr lang="en-US" altLang="zh-CN" sz="2400" smtClean="0">
                <a:solidFill>
                  <a:schemeClr val="bg2"/>
                </a:solidFill>
              </a:rPr>
              <a:t>class IntStack</a:t>
            </a:r>
          </a:p>
          <a:p>
            <a:pPr eaLnBrk="1" hangingPunct="1">
              <a:lnSpc>
                <a:spcPct val="80000"/>
              </a:lnSpc>
              <a:buFont typeface="Wingdings" pitchFamily="2" charset="2"/>
              <a:buNone/>
              <a:defRPr/>
            </a:pPr>
            <a:r>
              <a:rPr lang="en-US" altLang="zh-CN" sz="2400" smtClean="0">
                <a:solidFill>
                  <a:schemeClr val="bg2"/>
                </a:solidFill>
              </a:rPr>
              <a:t>{		int buf[100];</a:t>
            </a:r>
          </a:p>
          <a:p>
            <a:pPr eaLnBrk="1" hangingPunct="1">
              <a:lnSpc>
                <a:spcPct val="80000"/>
              </a:lnSpc>
              <a:buFont typeface="Wingdings" pitchFamily="2" charset="2"/>
              <a:buNone/>
              <a:defRPr/>
            </a:pPr>
            <a:r>
              <a:rPr lang="en-US" altLang="zh-CN" sz="2400" smtClean="0">
                <a:solidFill>
                  <a:schemeClr val="bg2"/>
                </a:solidFill>
              </a:rPr>
              <a:t>	public:</a:t>
            </a:r>
          </a:p>
          <a:p>
            <a:pPr eaLnBrk="1" hangingPunct="1">
              <a:lnSpc>
                <a:spcPct val="80000"/>
              </a:lnSpc>
              <a:buFont typeface="Wingdings" pitchFamily="2" charset="2"/>
              <a:buNone/>
              <a:defRPr/>
            </a:pPr>
            <a:r>
              <a:rPr lang="en-US" altLang="zh-CN" sz="2400" smtClean="0">
                <a:solidFill>
                  <a:schemeClr val="bg2"/>
                </a:solidFill>
              </a:rPr>
              <a:t>		bool push(int);</a:t>
            </a:r>
          </a:p>
          <a:p>
            <a:pPr eaLnBrk="1" hangingPunct="1">
              <a:lnSpc>
                <a:spcPct val="80000"/>
              </a:lnSpc>
              <a:buFont typeface="Wingdings" pitchFamily="2" charset="2"/>
              <a:buNone/>
              <a:defRPr/>
            </a:pPr>
            <a:r>
              <a:rPr lang="en-US" altLang="zh-CN" sz="2400" smtClean="0">
                <a:solidFill>
                  <a:schemeClr val="bg2"/>
                </a:solidFill>
              </a:rPr>
              <a:t>		bool pop(int&amp;);</a:t>
            </a:r>
          </a:p>
          <a:p>
            <a:pPr eaLnBrk="1" hangingPunct="1">
              <a:lnSpc>
                <a:spcPct val="80000"/>
              </a:lnSpc>
              <a:buFont typeface="Wingdings" pitchFamily="2" charset="2"/>
              <a:buNone/>
              <a:defRPr/>
            </a:pPr>
            <a:r>
              <a:rPr lang="en-US" altLang="zh-CN" sz="2400" smtClean="0">
                <a:solidFill>
                  <a:schemeClr val="bg2"/>
                </a:solidFill>
              </a:rPr>
              <a:t>};</a:t>
            </a:r>
          </a:p>
        </p:txBody>
      </p:sp>
      <p:sp>
        <p:nvSpPr>
          <p:cNvPr id="8196" name="Text Box 4"/>
          <p:cNvSpPr txBox="1">
            <a:spLocks noChangeArrowheads="1"/>
          </p:cNvSpPr>
          <p:nvPr/>
        </p:nvSpPr>
        <p:spPr bwMode="auto">
          <a:xfrm>
            <a:off x="296863" y="3789363"/>
            <a:ext cx="4995862" cy="2282825"/>
          </a:xfrm>
          <a:prstGeom prst="rect">
            <a:avLst/>
          </a:prstGeom>
          <a:solidFill>
            <a:schemeClr val="hlink"/>
          </a:solidFill>
          <a:ln w="9525">
            <a:noFill/>
            <a:miter lim="800000"/>
            <a:headEnd/>
            <a:tailEnd/>
          </a:ln>
          <a:effectLst/>
        </p:spPr>
        <p:txBody>
          <a:bodyPr wrap="none">
            <a:spAutoFit/>
          </a:bodyPr>
          <a:lstStyle/>
          <a:p>
            <a:pPr>
              <a:defRPr/>
            </a:pPr>
            <a:r>
              <a:rPr lang="en-US" altLang="zh-CN" sz="2400">
                <a:solidFill>
                  <a:schemeClr val="bg2"/>
                </a:solidFill>
                <a:effectLst>
                  <a:outerShdw blurRad="38100" dist="38100" dir="2700000" algn="tl">
                    <a:srgbClr val="000000"/>
                  </a:outerShdw>
                </a:effectLst>
              </a:rPr>
              <a:t>class DoubleStack</a:t>
            </a:r>
          </a:p>
          <a:p>
            <a:pPr>
              <a:defRPr/>
            </a:pPr>
            <a:r>
              <a:rPr lang="en-US" altLang="zh-CN" sz="2400">
                <a:solidFill>
                  <a:schemeClr val="bg2"/>
                </a:solidFill>
                <a:effectLst>
                  <a:outerShdw blurRad="38100" dist="38100" dir="2700000" algn="tl">
                    <a:srgbClr val="000000"/>
                  </a:outerShdw>
                </a:effectLst>
              </a:rPr>
              <a:t>{		double buf[100];</a:t>
            </a:r>
          </a:p>
          <a:p>
            <a:pPr>
              <a:defRPr/>
            </a:pPr>
            <a:r>
              <a:rPr lang="en-US" altLang="zh-CN" sz="2400">
                <a:solidFill>
                  <a:schemeClr val="bg2"/>
                </a:solidFill>
                <a:effectLst>
                  <a:outerShdw blurRad="38100" dist="38100" dir="2700000" algn="tl">
                    <a:srgbClr val="000000"/>
                  </a:outerShdw>
                </a:effectLst>
              </a:rPr>
              <a:t>	public:</a:t>
            </a:r>
          </a:p>
          <a:p>
            <a:pPr>
              <a:defRPr/>
            </a:pPr>
            <a:r>
              <a:rPr lang="en-US" altLang="zh-CN" sz="2400">
                <a:solidFill>
                  <a:schemeClr val="bg2"/>
                </a:solidFill>
                <a:effectLst>
                  <a:outerShdw blurRad="38100" dist="38100" dir="2700000" algn="tl">
                    <a:srgbClr val="000000"/>
                  </a:outerShdw>
                </a:effectLst>
              </a:rPr>
              <a:t>		bool push(double);</a:t>
            </a:r>
          </a:p>
          <a:p>
            <a:pPr>
              <a:defRPr/>
            </a:pPr>
            <a:r>
              <a:rPr lang="en-US" altLang="zh-CN" sz="2400">
                <a:solidFill>
                  <a:schemeClr val="bg2"/>
                </a:solidFill>
                <a:effectLst>
                  <a:outerShdw blurRad="38100" dist="38100" dir="2700000" algn="tl">
                    <a:srgbClr val="000000"/>
                  </a:outerShdw>
                </a:effectLst>
              </a:rPr>
              <a:t>		bool pop(double&amp;);</a:t>
            </a:r>
          </a:p>
          <a:p>
            <a:pPr>
              <a:defRPr/>
            </a:pPr>
            <a:r>
              <a:rPr lang="en-US" altLang="zh-CN" sz="2400">
                <a:solidFill>
                  <a:schemeClr val="bg2"/>
                </a:solidFill>
                <a:effectLst>
                  <a:outerShdw blurRad="38100" dist="38100" dir="2700000" algn="tl">
                    <a:srgbClr val="000000"/>
                  </a:outerShdw>
                </a:effectLst>
              </a:rPr>
              <a:t>};</a:t>
            </a:r>
          </a:p>
        </p:txBody>
      </p:sp>
      <p:sp>
        <p:nvSpPr>
          <p:cNvPr id="8197" name="Text Box 5"/>
          <p:cNvSpPr txBox="1">
            <a:spLocks noChangeArrowheads="1"/>
          </p:cNvSpPr>
          <p:nvPr/>
        </p:nvSpPr>
        <p:spPr bwMode="auto">
          <a:xfrm>
            <a:off x="4787900" y="1146175"/>
            <a:ext cx="4178300" cy="2282825"/>
          </a:xfrm>
          <a:prstGeom prst="rect">
            <a:avLst/>
          </a:prstGeom>
          <a:solidFill>
            <a:schemeClr val="hlink"/>
          </a:solidFill>
          <a:ln w="9525">
            <a:noFill/>
            <a:miter lim="800000"/>
            <a:headEnd/>
            <a:tailEnd/>
          </a:ln>
          <a:effectLst/>
        </p:spPr>
        <p:txBody>
          <a:bodyPr>
            <a:spAutoFit/>
          </a:bodyPr>
          <a:lstStyle/>
          <a:p>
            <a:pPr>
              <a:defRPr/>
            </a:pPr>
            <a:r>
              <a:rPr lang="en-US" altLang="zh-CN" sz="2400">
                <a:solidFill>
                  <a:schemeClr val="bg2"/>
                </a:solidFill>
                <a:effectLst>
                  <a:outerShdw blurRad="38100" dist="38100" dir="2700000" algn="tl">
                    <a:srgbClr val="000000"/>
                  </a:outerShdw>
                </a:effectLst>
              </a:rPr>
              <a:t>class AStack</a:t>
            </a:r>
          </a:p>
          <a:p>
            <a:pPr>
              <a:defRPr/>
            </a:pPr>
            <a:r>
              <a:rPr lang="en-US" altLang="zh-CN" sz="2400">
                <a:solidFill>
                  <a:schemeClr val="bg2"/>
                </a:solidFill>
                <a:effectLst>
                  <a:outerShdw blurRad="38100" dist="38100" dir="2700000" algn="tl">
                    <a:srgbClr val="000000"/>
                  </a:outerShdw>
                </a:effectLst>
              </a:rPr>
              <a:t>{		A buf[100];</a:t>
            </a:r>
          </a:p>
          <a:p>
            <a:pPr>
              <a:defRPr/>
            </a:pPr>
            <a:r>
              <a:rPr lang="en-US" altLang="zh-CN" sz="2400">
                <a:solidFill>
                  <a:schemeClr val="bg2"/>
                </a:solidFill>
                <a:effectLst>
                  <a:outerShdw blurRad="38100" dist="38100" dir="2700000" algn="tl">
                    <a:srgbClr val="000000"/>
                  </a:outerShdw>
                </a:effectLst>
              </a:rPr>
              <a:t>	public:</a:t>
            </a:r>
          </a:p>
          <a:p>
            <a:pPr>
              <a:defRPr/>
            </a:pPr>
            <a:r>
              <a:rPr lang="en-US" altLang="zh-CN" sz="2400">
                <a:solidFill>
                  <a:schemeClr val="bg2"/>
                </a:solidFill>
                <a:effectLst>
                  <a:outerShdw blurRad="38100" dist="38100" dir="2700000" algn="tl">
                    <a:srgbClr val="000000"/>
                  </a:outerShdw>
                </a:effectLst>
              </a:rPr>
              <a:t>		bool push(A);</a:t>
            </a:r>
          </a:p>
          <a:p>
            <a:pPr>
              <a:defRPr/>
            </a:pPr>
            <a:r>
              <a:rPr lang="en-US" altLang="zh-CN" sz="2400">
                <a:solidFill>
                  <a:schemeClr val="bg2"/>
                </a:solidFill>
                <a:effectLst>
                  <a:outerShdw blurRad="38100" dist="38100" dir="2700000" algn="tl">
                    <a:srgbClr val="000000"/>
                  </a:outerShdw>
                </a:effectLst>
              </a:rPr>
              <a:t>		bool pop(A&amp;);</a:t>
            </a:r>
          </a:p>
          <a:p>
            <a:pPr>
              <a:defRPr/>
            </a:pPr>
            <a:r>
              <a:rPr lang="en-US" altLang="zh-CN" sz="2400">
                <a:solidFill>
                  <a:schemeClr val="bg2"/>
                </a:solidFill>
                <a:effectLst>
                  <a:outerShdw blurRad="38100" dist="38100" dir="2700000" algn="tl">
                    <a:srgbClr val="000000"/>
                  </a:outerShdw>
                </a:effectLst>
              </a:rPr>
              <a:t>};</a:t>
            </a:r>
            <a:endParaRPr lang="en-US" altLang="zh-CN" sz="2400">
              <a:solidFill>
                <a:schemeClr val="bg2"/>
              </a:solidFill>
            </a:endParaRPr>
          </a:p>
        </p:txBody>
      </p:sp>
      <p:sp>
        <p:nvSpPr>
          <p:cNvPr id="8198" name="Text Box 6"/>
          <p:cNvSpPr txBox="1">
            <a:spLocks noChangeArrowheads="1"/>
          </p:cNvSpPr>
          <p:nvPr/>
        </p:nvSpPr>
        <p:spPr bwMode="auto">
          <a:xfrm>
            <a:off x="303213" y="246063"/>
            <a:ext cx="5191125" cy="519112"/>
          </a:xfrm>
          <a:prstGeom prst="rect">
            <a:avLst/>
          </a:prstGeom>
          <a:noFill/>
          <a:ln w="9525">
            <a:noFill/>
            <a:miter lim="800000"/>
            <a:headEnd/>
            <a:tailEnd/>
          </a:ln>
          <a:effectLst/>
        </p:spPr>
        <p:txBody>
          <a:bodyPr wrap="none">
            <a:spAutoFit/>
          </a:bodyPr>
          <a:lstStyle/>
          <a:p>
            <a:pPr marL="363538" indent="-363538">
              <a:buFont typeface="Wingdings" pitchFamily="2" charset="2"/>
              <a:buChar char="§"/>
              <a:defRPr/>
            </a:pPr>
            <a:r>
              <a:rPr lang="zh-CN" altLang="en-US" sz="2800" b="1">
                <a:effectLst>
                  <a:outerShdw blurRad="38100" dist="38100" dir="2700000" algn="tl">
                    <a:srgbClr val="000000"/>
                  </a:outerShdw>
                </a:effectLst>
              </a:rPr>
              <a:t>再例如，元素类型不同的栈类</a:t>
            </a:r>
          </a:p>
        </p:txBody>
      </p:sp>
      <p:sp>
        <p:nvSpPr>
          <p:cNvPr id="6150" name="Text Box 0"/>
          <p:cNvSpPr txBox="1">
            <a:spLocks noChangeArrowheads="1"/>
          </p:cNvSpPr>
          <p:nvPr/>
        </p:nvSpPr>
        <p:spPr bwMode="auto">
          <a:xfrm>
            <a:off x="177800" y="6308725"/>
            <a:ext cx="734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这三个类的实现也是一样的（用数组表示元素）。</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smtClean="0"/>
              <a:t>算法与容器和迭代</a:t>
            </a:r>
            <a:r>
              <a:rPr lang="zh-CN" altLang="en-US" sz="4000"/>
              <a:t>器</a:t>
            </a:r>
            <a:r>
              <a:rPr lang="zh-CN" altLang="en-US" sz="4000" smtClean="0"/>
              <a:t>之间的关系</a:t>
            </a:r>
            <a:endParaRPr lang="zh-CN" altLang="en-US" sz="4000"/>
          </a:p>
        </p:txBody>
      </p:sp>
      <p:sp>
        <p:nvSpPr>
          <p:cNvPr id="3" name="内容占位符 2"/>
          <p:cNvSpPr>
            <a:spLocks noGrp="1"/>
          </p:cNvSpPr>
          <p:nvPr>
            <p:ph idx="1"/>
          </p:nvPr>
        </p:nvSpPr>
        <p:spPr>
          <a:xfrm>
            <a:off x="457200" y="1600200"/>
            <a:ext cx="8229600" cy="4924425"/>
          </a:xfrm>
        </p:spPr>
        <p:txBody>
          <a:bodyPr>
            <a:normAutofit fontScale="85000" lnSpcReduction="20000"/>
          </a:bodyPr>
          <a:lstStyle/>
          <a:p>
            <a:pPr algn="just">
              <a:lnSpc>
                <a:spcPct val="110000"/>
              </a:lnSpc>
              <a:defRPr/>
            </a:pPr>
            <a:r>
              <a:rPr lang="zh-CN" altLang="en-US" smtClean="0"/>
              <a:t>在</a:t>
            </a:r>
            <a:r>
              <a:rPr lang="en-US" altLang="zh-CN" smtClean="0"/>
              <a:t>STL</a:t>
            </a:r>
            <a:r>
              <a:rPr lang="zh-CN" altLang="en-US" smtClean="0"/>
              <a:t>中，不是把容器传给算法，而是把容器的某些迭代器传给它们，在算法中通过迭代器来访问和遍历容器中的元素。</a:t>
            </a:r>
            <a:endParaRPr lang="en-US" altLang="zh-CN" smtClean="0"/>
          </a:p>
          <a:p>
            <a:pPr algn="just">
              <a:lnSpc>
                <a:spcPct val="120000"/>
              </a:lnSpc>
              <a:defRPr/>
            </a:pPr>
            <a:r>
              <a:rPr lang="zh-CN" altLang="en-US" smtClean="0"/>
              <a:t>使用算法对容器中的元素进行操作时，一般需要指出要操作的元素的范围。例如：</a:t>
            </a:r>
            <a:endParaRPr lang="en-US" altLang="zh-CN" smtClean="0"/>
          </a:p>
          <a:p>
            <a:pPr lvl="1" algn="just">
              <a:defRPr/>
            </a:pPr>
            <a:r>
              <a:rPr lang="en-US" altLang="zh-CN" smtClean="0"/>
              <a:t>void sort(RanIt </a:t>
            </a:r>
            <a:r>
              <a:rPr lang="en-US" altLang="zh-CN" smtClean="0">
                <a:solidFill>
                  <a:srgbClr val="FFC000"/>
                </a:solidFill>
              </a:rPr>
              <a:t>first</a:t>
            </a:r>
            <a:r>
              <a:rPr lang="en-US" altLang="zh-CN" smtClean="0"/>
              <a:t>, RanIt </a:t>
            </a:r>
            <a:r>
              <a:rPr lang="en-US" altLang="zh-CN" smtClean="0">
                <a:solidFill>
                  <a:srgbClr val="FFC000"/>
                </a:solidFill>
              </a:rPr>
              <a:t>last</a:t>
            </a:r>
            <a:r>
              <a:rPr lang="en-US" altLang="zh-CN" smtClean="0"/>
              <a:t>);</a:t>
            </a:r>
          </a:p>
          <a:p>
            <a:pPr algn="just">
              <a:lnSpc>
                <a:spcPct val="120000"/>
              </a:lnSpc>
              <a:defRPr/>
            </a:pPr>
            <a:r>
              <a:rPr lang="zh-CN" altLang="en-US"/>
              <a:t>不同的算法所要求的迭代器种类会</a:t>
            </a:r>
            <a:r>
              <a:rPr lang="zh-CN" altLang="en-US" smtClean="0"/>
              <a:t>有所不同：</a:t>
            </a:r>
            <a:r>
              <a:rPr lang="en-US" altLang="zh-CN" smtClean="0"/>
              <a:t>RanIt</a:t>
            </a:r>
            <a:r>
              <a:rPr lang="zh-CN" altLang="en-US" smtClean="0"/>
              <a:t>、</a:t>
            </a:r>
            <a:r>
              <a:rPr lang="en-US" altLang="zh-CN" smtClean="0"/>
              <a:t>BidIt</a:t>
            </a:r>
            <a:r>
              <a:rPr lang="zh-CN" altLang="en-US" smtClean="0"/>
              <a:t>、</a:t>
            </a:r>
            <a:r>
              <a:rPr lang="en-US" altLang="zh-CN" smtClean="0"/>
              <a:t>FwdIt</a:t>
            </a:r>
            <a:r>
              <a:rPr lang="zh-CN" altLang="en-US" smtClean="0"/>
              <a:t>、</a:t>
            </a:r>
            <a:r>
              <a:rPr lang="en-US" altLang="zh-CN" smtClean="0"/>
              <a:t>InIt</a:t>
            </a:r>
            <a:r>
              <a:rPr lang="zh-CN" altLang="en-US" smtClean="0"/>
              <a:t>或</a:t>
            </a:r>
            <a:r>
              <a:rPr lang="en-US" altLang="zh-CN" smtClean="0"/>
              <a:t>OutIt</a:t>
            </a:r>
            <a:r>
              <a:rPr lang="zh-CN" altLang="en-US" smtClean="0"/>
              <a:t>。例如：</a:t>
            </a:r>
            <a:endParaRPr lang="en-US" altLang="zh-CN" smtClean="0"/>
          </a:p>
          <a:p>
            <a:pPr lvl="1" algn="just">
              <a:defRPr/>
            </a:pPr>
            <a:r>
              <a:rPr lang="en-US" altLang="zh-CN" smtClean="0"/>
              <a:t>void </a:t>
            </a:r>
            <a:r>
              <a:rPr lang="en-US" altLang="zh-CN"/>
              <a:t>replace(</a:t>
            </a:r>
            <a:r>
              <a:rPr lang="en-US" altLang="zh-CN">
                <a:solidFill>
                  <a:srgbClr val="FFC000"/>
                </a:solidFill>
              </a:rPr>
              <a:t>FwdIt</a:t>
            </a:r>
            <a:r>
              <a:rPr lang="en-US" altLang="zh-CN"/>
              <a:t> first, </a:t>
            </a:r>
            <a:r>
              <a:rPr lang="en-US" altLang="zh-CN">
                <a:solidFill>
                  <a:srgbClr val="FFC000"/>
                </a:solidFill>
              </a:rPr>
              <a:t>FwdIt</a:t>
            </a:r>
            <a:r>
              <a:rPr lang="en-US" altLang="zh-CN"/>
              <a:t> last, const T&amp; val, const T&amp; v_new</a:t>
            </a:r>
            <a:r>
              <a:rPr lang="en-US" altLang="zh-CN" smtClean="0"/>
              <a:t>);</a:t>
            </a:r>
          </a:p>
          <a:p>
            <a:pPr lvl="1" algn="just">
              <a:defRPr/>
            </a:pPr>
            <a:r>
              <a:rPr lang="en-US" altLang="zh-CN" smtClean="0">
                <a:solidFill>
                  <a:srgbClr val="FFC000"/>
                </a:solidFill>
              </a:rPr>
              <a:t>OutIt</a:t>
            </a:r>
            <a:r>
              <a:rPr lang="en-US" altLang="zh-CN" smtClean="0"/>
              <a:t> </a:t>
            </a:r>
            <a:r>
              <a:rPr lang="en-US" altLang="zh-CN"/>
              <a:t>copy(</a:t>
            </a:r>
            <a:r>
              <a:rPr lang="en-US" altLang="zh-CN">
                <a:solidFill>
                  <a:srgbClr val="FFC000"/>
                </a:solidFill>
              </a:rPr>
              <a:t>InIt</a:t>
            </a:r>
            <a:r>
              <a:rPr lang="en-US" altLang="zh-CN"/>
              <a:t> src_first, </a:t>
            </a:r>
            <a:r>
              <a:rPr lang="en-US" altLang="zh-CN">
                <a:solidFill>
                  <a:srgbClr val="FFC000"/>
                </a:solidFill>
              </a:rPr>
              <a:t>InIt</a:t>
            </a:r>
            <a:r>
              <a:rPr lang="en-US" altLang="zh-CN"/>
              <a:t> src_last, </a:t>
            </a:r>
            <a:r>
              <a:rPr lang="en-US" altLang="zh-CN">
                <a:solidFill>
                  <a:srgbClr val="FFC000"/>
                </a:solidFill>
              </a:rPr>
              <a:t>OutIt</a:t>
            </a:r>
            <a:r>
              <a:rPr lang="en-US" altLang="zh-CN"/>
              <a:t> dst_first);</a:t>
            </a:r>
            <a:endParaRPr lang="zh-CN" altLang="en-US" smtClean="0"/>
          </a:p>
          <a:p>
            <a:pPr>
              <a:defRPr/>
            </a:pP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4450"/>
            <a:ext cx="8229600" cy="1139825"/>
          </a:xfrm>
        </p:spPr>
        <p:txBody>
          <a:bodyPr/>
          <a:lstStyle/>
          <a:p>
            <a:pPr>
              <a:defRPr/>
            </a:pPr>
            <a:r>
              <a:rPr lang="zh-CN" altLang="en-US" sz="4000" smtClean="0"/>
              <a:t>自定义条件和操作</a:t>
            </a:r>
            <a:endParaRPr lang="zh-CN" altLang="en-US" sz="4000"/>
          </a:p>
        </p:txBody>
      </p:sp>
      <p:sp>
        <p:nvSpPr>
          <p:cNvPr id="3" name="内容占位符 2"/>
          <p:cNvSpPr>
            <a:spLocks noGrp="1"/>
          </p:cNvSpPr>
          <p:nvPr>
            <p:ph idx="1"/>
          </p:nvPr>
        </p:nvSpPr>
        <p:spPr>
          <a:xfrm>
            <a:off x="457200" y="1052513"/>
            <a:ext cx="8507413" cy="5689600"/>
          </a:xfrm>
        </p:spPr>
        <p:txBody>
          <a:bodyPr>
            <a:normAutofit fontScale="85000" lnSpcReduction="20000"/>
          </a:bodyPr>
          <a:lstStyle/>
          <a:p>
            <a:pPr>
              <a:lnSpc>
                <a:spcPct val="120000"/>
              </a:lnSpc>
              <a:defRPr/>
            </a:pPr>
            <a:r>
              <a:rPr lang="zh-CN" altLang="en-US" smtClean="0"/>
              <a:t>有些算法还要求使用者提供一个“</a:t>
            </a:r>
            <a:r>
              <a:rPr lang="zh-CN" altLang="en-US" smtClean="0">
                <a:solidFill>
                  <a:srgbClr val="FFC000"/>
                </a:solidFill>
              </a:rPr>
              <a:t>谓词</a:t>
            </a:r>
            <a:r>
              <a:rPr lang="zh-CN" altLang="en-US" smtClean="0"/>
              <a:t>”函数或函数对象作为自定义的</a:t>
            </a:r>
            <a:r>
              <a:rPr lang="zh-CN" altLang="en-US" smtClean="0">
                <a:solidFill>
                  <a:srgbClr val="FFC000"/>
                </a:solidFill>
              </a:rPr>
              <a:t>操作条件</a:t>
            </a:r>
            <a:r>
              <a:rPr lang="zh-CN" altLang="en-US" smtClean="0"/>
              <a:t>，其参数为元素类型，返回值类型为</a:t>
            </a:r>
            <a:r>
              <a:rPr lang="en-US" altLang="zh-CN" smtClean="0"/>
              <a:t>bool</a:t>
            </a:r>
            <a:r>
              <a:rPr lang="zh-CN" altLang="en-US" smtClean="0"/>
              <a:t>。</a:t>
            </a:r>
            <a:endParaRPr lang="en-US" altLang="zh-CN" smtClean="0"/>
          </a:p>
          <a:p>
            <a:pPr lvl="1">
              <a:defRPr/>
            </a:pPr>
            <a:r>
              <a:rPr lang="en-US" altLang="zh-CN" smtClean="0"/>
              <a:t>Pred</a:t>
            </a:r>
            <a:r>
              <a:rPr lang="zh-CN" altLang="en-US" smtClean="0"/>
              <a:t>：一元“谓词”</a:t>
            </a:r>
            <a:endParaRPr lang="en-US" altLang="zh-CN" smtClean="0"/>
          </a:p>
          <a:p>
            <a:pPr lvl="1">
              <a:defRPr/>
            </a:pPr>
            <a:r>
              <a:rPr lang="en-US" altLang="zh-CN" smtClean="0"/>
              <a:t>BinPred</a:t>
            </a:r>
            <a:r>
              <a:rPr lang="zh-CN" altLang="en-US" smtClean="0"/>
              <a:t>：二元“谓词”</a:t>
            </a:r>
            <a:endParaRPr lang="en-US" altLang="zh-CN" smtClean="0"/>
          </a:p>
          <a:p>
            <a:pPr lvl="1">
              <a:defRPr/>
            </a:pPr>
            <a:r>
              <a:rPr lang="zh-CN" altLang="en-US" smtClean="0"/>
              <a:t>例如：</a:t>
            </a:r>
            <a:endParaRPr lang="en-US" altLang="zh-CN" smtClean="0"/>
          </a:p>
          <a:p>
            <a:pPr marL="914400" lvl="2" indent="0">
              <a:buFont typeface="Wingdings" pitchFamily="2" charset="2"/>
              <a:buNone/>
              <a:defRPr/>
            </a:pPr>
            <a:r>
              <a:rPr lang="en-US" altLang="zh-CN" smtClean="0">
                <a:effectLst>
                  <a:outerShdw blurRad="38100" dist="38100" dir="2700000" algn="tl">
                    <a:srgbClr val="000000">
                      <a:alpha val="43137"/>
                    </a:srgbClr>
                  </a:outerShdw>
                </a:effectLst>
              </a:rPr>
              <a:t>void sort(RanIt first, RanIt last);</a:t>
            </a:r>
          </a:p>
          <a:p>
            <a:pPr marL="914400" lvl="2" indent="0">
              <a:buFont typeface="Wingdings" pitchFamily="2" charset="2"/>
              <a:buNone/>
              <a:defRPr/>
            </a:pPr>
            <a:r>
              <a:rPr lang="en-US" altLang="zh-CN" smtClean="0">
                <a:effectLst>
                  <a:outerShdw blurRad="38100" dist="38100" dir="2700000" algn="tl">
                    <a:srgbClr val="000000">
                      <a:alpha val="43137"/>
                    </a:srgbClr>
                  </a:outerShdw>
                </a:effectLst>
              </a:rPr>
              <a:t>void </a:t>
            </a:r>
            <a:r>
              <a:rPr lang="en-US" altLang="zh-CN">
                <a:effectLst>
                  <a:outerShdw blurRad="38100" dist="38100" dir="2700000" algn="tl">
                    <a:srgbClr val="000000">
                      <a:alpha val="43137"/>
                    </a:srgbClr>
                  </a:outerShdw>
                </a:effectLst>
              </a:rPr>
              <a:t>sort(RanIt first, RanIt last, BinPred </a:t>
            </a:r>
            <a:r>
              <a:rPr lang="en-US" altLang="zh-CN">
                <a:solidFill>
                  <a:srgbClr val="FFC000"/>
                </a:solidFill>
                <a:effectLst>
                  <a:outerShdw blurRad="38100" dist="38100" dir="2700000" algn="tl">
                    <a:srgbClr val="000000">
                      <a:alpha val="43137"/>
                    </a:srgbClr>
                  </a:outerShdw>
                </a:effectLst>
              </a:rPr>
              <a:t>less</a:t>
            </a:r>
            <a:r>
              <a:rPr lang="en-US" altLang="zh-CN" smtClean="0">
                <a:effectLst>
                  <a:outerShdw blurRad="38100" dist="38100" dir="2700000" algn="tl">
                    <a:srgbClr val="000000">
                      <a:alpha val="43137"/>
                    </a:srgbClr>
                  </a:outerShdw>
                </a:effectLst>
              </a:rPr>
              <a:t>);</a:t>
            </a:r>
            <a:endParaRPr lang="en-US" altLang="zh-CN" smtClean="0"/>
          </a:p>
          <a:p>
            <a:pPr>
              <a:lnSpc>
                <a:spcPct val="120000"/>
              </a:lnSpc>
              <a:defRPr/>
            </a:pPr>
            <a:r>
              <a:rPr lang="zh-CN" altLang="en-US" smtClean="0"/>
              <a:t>有些算法需要使用者提供一个操作函数或函数对象作为</a:t>
            </a:r>
            <a:r>
              <a:rPr lang="zh-CN" altLang="en-US" smtClean="0">
                <a:solidFill>
                  <a:srgbClr val="FFC000"/>
                </a:solidFill>
              </a:rPr>
              <a:t>操作</a:t>
            </a:r>
            <a:r>
              <a:rPr lang="zh-CN" altLang="en-US" smtClean="0"/>
              <a:t>，其参数和返回值类型由相应的算法决定。</a:t>
            </a:r>
            <a:endParaRPr lang="en-US" altLang="zh-CN" smtClean="0"/>
          </a:p>
          <a:p>
            <a:pPr lvl="1">
              <a:defRPr/>
            </a:pPr>
            <a:r>
              <a:rPr lang="en-US" altLang="zh-CN" smtClean="0"/>
              <a:t>Op</a:t>
            </a:r>
            <a:r>
              <a:rPr lang="zh-CN" altLang="en-US" smtClean="0"/>
              <a:t>或</a:t>
            </a:r>
            <a:r>
              <a:rPr lang="en-US" altLang="zh-CN" smtClean="0"/>
              <a:t>Fun</a:t>
            </a:r>
            <a:r>
              <a:rPr lang="zh-CN" altLang="en-US" smtClean="0"/>
              <a:t>：一元操作，</a:t>
            </a:r>
            <a:endParaRPr lang="en-US" altLang="zh-CN" smtClean="0"/>
          </a:p>
          <a:p>
            <a:pPr lvl="1">
              <a:defRPr/>
            </a:pPr>
            <a:r>
              <a:rPr lang="en-US" altLang="zh-CN" smtClean="0"/>
              <a:t>BinOp</a:t>
            </a:r>
            <a:r>
              <a:rPr lang="zh-CN" altLang="en-US" smtClean="0"/>
              <a:t>或</a:t>
            </a:r>
            <a:r>
              <a:rPr lang="en-US" altLang="zh-CN" smtClean="0"/>
              <a:t>BinFun</a:t>
            </a:r>
            <a:r>
              <a:rPr lang="zh-CN" altLang="en-US" smtClean="0"/>
              <a:t>：二元操作。</a:t>
            </a:r>
            <a:endParaRPr lang="en-US" altLang="zh-CN" smtClean="0"/>
          </a:p>
          <a:p>
            <a:pPr lvl="1">
              <a:defRPr/>
            </a:pPr>
            <a:r>
              <a:rPr lang="zh-CN" altLang="en-US" smtClean="0"/>
              <a:t>例如：</a:t>
            </a:r>
            <a:endParaRPr lang="en-US" altLang="zh-CN" smtClean="0"/>
          </a:p>
          <a:p>
            <a:pPr marL="914400" lvl="2" indent="0">
              <a:buFont typeface="Wingdings" pitchFamily="2" charset="2"/>
              <a:buNone/>
              <a:defRPr/>
            </a:pPr>
            <a:r>
              <a:rPr lang="fr-FR" altLang="zh-CN">
                <a:effectLst/>
              </a:rPr>
              <a:t>T accumulate(InIt first, InIt last, T val);</a:t>
            </a:r>
            <a:endParaRPr lang="en-US" altLang="zh-CN" smtClean="0"/>
          </a:p>
          <a:p>
            <a:pPr marL="914400" lvl="2" indent="0">
              <a:buFont typeface="Wingdings" pitchFamily="2" charset="2"/>
              <a:buNone/>
              <a:defRPr/>
            </a:pPr>
            <a:r>
              <a:rPr lang="fr-FR" altLang="zh-CN">
                <a:effectLst/>
              </a:rPr>
              <a:t>T accumulate(InIt first, InIt last, T val, BinOp </a:t>
            </a:r>
            <a:r>
              <a:rPr lang="fr-FR" altLang="zh-CN">
                <a:solidFill>
                  <a:srgbClr val="FFC000"/>
                </a:solidFill>
                <a:effectLst/>
              </a:rPr>
              <a:t>op</a:t>
            </a:r>
            <a:r>
              <a:rPr lang="fr-FR" altLang="zh-CN">
                <a:effectLst/>
              </a:rPr>
              <a:t>);</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77813"/>
            <a:ext cx="8435975" cy="1139825"/>
          </a:xfrm>
        </p:spPr>
        <p:txBody>
          <a:bodyPr>
            <a:normAutofit/>
          </a:bodyPr>
          <a:lstStyle/>
          <a:p>
            <a:pPr>
              <a:defRPr/>
            </a:pPr>
            <a:r>
              <a:rPr lang="en-US" altLang="zh-CN" smtClean="0"/>
              <a:t>STL</a:t>
            </a:r>
            <a:r>
              <a:rPr lang="zh-CN" altLang="en-US" smtClean="0"/>
              <a:t>算法举例</a:t>
            </a:r>
            <a:endParaRPr lang="zh-CN" altLang="en-US"/>
          </a:p>
        </p:txBody>
      </p:sp>
      <p:sp>
        <p:nvSpPr>
          <p:cNvPr id="3" name="内容占位符 2"/>
          <p:cNvSpPr>
            <a:spLocks noGrp="1"/>
          </p:cNvSpPr>
          <p:nvPr>
            <p:ph idx="1"/>
          </p:nvPr>
        </p:nvSpPr>
        <p:spPr>
          <a:xfrm>
            <a:off x="179388" y="1887538"/>
            <a:ext cx="8856662" cy="2478087"/>
          </a:xfrm>
        </p:spPr>
        <p:txBody>
          <a:bodyPr>
            <a:normAutofit fontScale="92500" lnSpcReduction="10000"/>
          </a:bodyPr>
          <a:lstStyle/>
          <a:p>
            <a:pPr>
              <a:defRPr/>
            </a:pPr>
            <a:r>
              <a:rPr lang="zh-CN" altLang="en-US" smtClean="0"/>
              <a:t>统计容器中满足条件的元素个数</a:t>
            </a:r>
            <a:endParaRPr lang="en-US" altLang="zh-CN" smtClean="0"/>
          </a:p>
          <a:p>
            <a:pPr lvl="1">
              <a:defRPr/>
            </a:pPr>
            <a:r>
              <a:rPr lang="en-US" altLang="zh-CN" smtClean="0"/>
              <a:t>size_t </a:t>
            </a:r>
            <a:r>
              <a:rPr lang="en-US" altLang="zh-CN" smtClean="0">
                <a:solidFill>
                  <a:srgbClr val="FFC000"/>
                </a:solidFill>
              </a:rPr>
              <a:t>count_if</a:t>
            </a:r>
            <a:r>
              <a:rPr lang="en-US" altLang="zh-CN" smtClean="0"/>
              <a:t>(InIt first, InIt last, Pred </a:t>
            </a:r>
            <a:r>
              <a:rPr lang="en-US" altLang="zh-CN" smtClean="0">
                <a:solidFill>
                  <a:srgbClr val="FFC000"/>
                </a:solidFill>
              </a:rPr>
              <a:t>cond</a:t>
            </a:r>
            <a:r>
              <a:rPr lang="en-US" altLang="zh-CN" smtClean="0"/>
              <a:t>);</a:t>
            </a:r>
          </a:p>
          <a:p>
            <a:pPr>
              <a:defRPr/>
            </a:pPr>
            <a:endParaRPr lang="en-US" altLang="zh-CN" smtClean="0"/>
          </a:p>
          <a:p>
            <a:pPr>
              <a:defRPr/>
            </a:pPr>
            <a:r>
              <a:rPr lang="zh-CN" altLang="en-US" smtClean="0"/>
              <a:t>对容器中的元素按某条件排序</a:t>
            </a:r>
          </a:p>
          <a:p>
            <a:pPr lvl="1">
              <a:defRPr/>
            </a:pPr>
            <a:r>
              <a:rPr lang="en-US" altLang="zh-CN" smtClean="0"/>
              <a:t>void </a:t>
            </a:r>
            <a:r>
              <a:rPr lang="en-US" altLang="zh-CN" smtClean="0">
                <a:solidFill>
                  <a:srgbClr val="FFC000"/>
                </a:solidFill>
              </a:rPr>
              <a:t>sort</a:t>
            </a:r>
            <a:r>
              <a:rPr lang="en-US" altLang="zh-CN" smtClean="0"/>
              <a:t>(RanIt first, RanIt last, BinPred </a:t>
            </a:r>
            <a:r>
              <a:rPr lang="en-US" altLang="zh-CN" smtClean="0">
                <a:solidFill>
                  <a:srgbClr val="FFC000"/>
                </a:solidFill>
              </a:rPr>
              <a:t>less</a:t>
            </a:r>
            <a:r>
              <a:rPr lang="en-US" altLang="zh-CN" smtClean="0"/>
              <a:t>);</a:t>
            </a:r>
          </a:p>
          <a:p>
            <a:pPr>
              <a:defRPr/>
            </a:pP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t>在“学生”容器中做统计</a:t>
            </a:r>
            <a:endParaRPr lang="zh-CN" altLang="en-US"/>
          </a:p>
        </p:txBody>
      </p:sp>
      <p:sp>
        <p:nvSpPr>
          <p:cNvPr id="3" name="内容占位符 2"/>
          <p:cNvSpPr>
            <a:spLocks noGrp="1"/>
          </p:cNvSpPr>
          <p:nvPr>
            <p:ph idx="1"/>
          </p:nvPr>
        </p:nvSpPr>
        <p:spPr>
          <a:xfrm>
            <a:off x="457200" y="1600200"/>
            <a:ext cx="8229600" cy="4997450"/>
          </a:xfrm>
        </p:spPr>
        <p:txBody>
          <a:bodyPr>
            <a:normAutofit fontScale="92500" lnSpcReduction="20000"/>
          </a:bodyPr>
          <a:lstStyle/>
          <a:p>
            <a:pPr>
              <a:defRPr/>
            </a:pPr>
            <a:r>
              <a:rPr lang="zh-CN" altLang="en-US" smtClean="0">
                <a:effectLst>
                  <a:outerShdw blurRad="38100" dist="38100" dir="2700000" algn="tl">
                    <a:srgbClr val="000000">
                      <a:alpha val="43137"/>
                    </a:srgbClr>
                  </a:outerShdw>
                </a:effectLst>
              </a:rPr>
              <a:t>学生的类型：</a:t>
            </a:r>
            <a:endParaRPr lang="en-US" altLang="zh-CN" smtClean="0">
              <a:effectLst>
                <a:outerShdw blurRad="38100" dist="38100" dir="2700000" algn="tl">
                  <a:srgbClr val="000000">
                    <a:alpha val="43137"/>
                  </a:srgbClr>
                </a:outerShdw>
              </a:effectLst>
            </a:endParaRPr>
          </a:p>
          <a:p>
            <a:pPr marL="457200" lvl="1" indent="0">
              <a:buFontTx/>
              <a:buNone/>
              <a:defRPr/>
            </a:pPr>
            <a:r>
              <a:rPr lang="en-US" altLang="zh-CN" smtClean="0">
                <a:effectLst>
                  <a:outerShdw blurRad="38100" dist="38100" dir="2700000" algn="tl">
                    <a:srgbClr val="000000">
                      <a:alpha val="43137"/>
                    </a:srgbClr>
                  </a:outerShdw>
                </a:effectLst>
              </a:rPr>
              <a:t>class </a:t>
            </a:r>
            <a:r>
              <a:rPr lang="en-US" altLang="zh-CN">
                <a:effectLst>
                  <a:outerShdw blurRad="38100" dist="38100" dir="2700000" algn="tl">
                    <a:srgbClr val="000000">
                      <a:alpha val="43137"/>
                    </a:srgbClr>
                  </a:outerShdw>
                </a:effectLst>
              </a:rPr>
              <a:t>Student</a:t>
            </a:r>
            <a:endParaRPr lang="zh-CN" altLang="zh-CN">
              <a:effectLst>
                <a:outerShdw blurRad="38100" dist="38100" dir="2700000" algn="tl">
                  <a:srgbClr val="000000">
                    <a:alpha val="43137"/>
                  </a:srgbClr>
                </a:outerShdw>
              </a:effectLst>
            </a:endParaRPr>
          </a:p>
          <a:p>
            <a:pPr marL="457200" lvl="1" indent="0">
              <a:buFontTx/>
              <a:buNone/>
              <a:defRPr/>
            </a:pPr>
            <a:r>
              <a:rPr lang="en-US" altLang="zh-CN" smtClean="0">
                <a:effectLst>
                  <a:outerShdw blurRad="38100" dist="38100" dir="2700000" algn="tl">
                    <a:srgbClr val="000000">
                      <a:alpha val="43137"/>
                    </a:srgbClr>
                  </a:outerShdw>
                </a:effectLst>
              </a:rPr>
              <a:t>{  int </a:t>
            </a:r>
            <a:r>
              <a:rPr lang="en-US" altLang="zh-CN">
                <a:effectLst>
                  <a:outerShdw blurRad="38100" dist="38100" dir="2700000" algn="tl">
                    <a:srgbClr val="000000">
                      <a:alpha val="43137"/>
                    </a:srgbClr>
                  </a:outerShdw>
                </a:effectLst>
              </a:rPr>
              <a:t>no;</a:t>
            </a:r>
            <a:endParaRPr lang="zh-CN" altLang="zh-CN">
              <a:effectLst>
                <a:outerShdw blurRad="38100" dist="38100" dir="2700000" algn="tl">
                  <a:srgbClr val="000000">
                    <a:alpha val="43137"/>
                  </a:srgbClr>
                </a:outerShdw>
              </a:effectLst>
            </a:endParaRPr>
          </a:p>
          <a:p>
            <a:pPr marL="457200" lvl="1" indent="0">
              <a:buFontTx/>
              <a:buNone/>
              <a:defRPr/>
            </a:pPr>
            <a:r>
              <a:rPr lang="en-US" altLang="zh-CN">
                <a:effectLst>
                  <a:outerShdw blurRad="38100" dist="38100" dir="2700000" algn="tl">
                    <a:srgbClr val="000000">
                      <a:alpha val="43137"/>
                    </a:srgbClr>
                  </a:outerShdw>
                </a:effectLst>
              </a:rPr>
              <a:t> </a:t>
            </a:r>
            <a:r>
              <a:rPr lang="en-US" altLang="zh-CN" smtClean="0">
                <a:effectLst>
                  <a:outerShdw blurRad="38100" dist="38100" dir="2700000" algn="tl">
                    <a:srgbClr val="000000">
                      <a:alpha val="43137"/>
                    </a:srgbClr>
                  </a:outerShdw>
                </a:effectLst>
              </a:rPr>
              <a:t>   string name;</a:t>
            </a:r>
            <a:endParaRPr lang="zh-CN" altLang="zh-CN" smtClean="0">
              <a:effectLst>
                <a:outerShdw blurRad="38100" dist="38100" dir="2700000" algn="tl">
                  <a:srgbClr val="000000">
                    <a:alpha val="43137"/>
                  </a:srgbClr>
                </a:outerShdw>
              </a:effectLst>
            </a:endParaRPr>
          </a:p>
          <a:p>
            <a:pPr marL="457200" lvl="1" indent="0">
              <a:buFontTx/>
              <a:buNone/>
              <a:defRPr/>
            </a:pPr>
            <a:r>
              <a:rPr lang="en-US" altLang="zh-CN" smtClean="0">
                <a:effectLst>
                  <a:outerShdw blurRad="38100" dist="38100" dir="2700000" algn="tl">
                    <a:srgbClr val="000000">
                      <a:alpha val="43137"/>
                    </a:srgbClr>
                  </a:outerShdw>
                </a:effectLst>
              </a:rPr>
              <a:t>    Major major;</a:t>
            </a:r>
          </a:p>
          <a:p>
            <a:pPr marL="457200" lvl="1" indent="0">
              <a:buFontTx/>
              <a:buNone/>
              <a:defRPr/>
            </a:pPr>
            <a:r>
              <a:rPr lang="en-US" altLang="zh-CN" smtClean="0">
                <a:effectLst>
                  <a:outerShdw blurRad="38100" dist="38100" dir="2700000" algn="tl">
                    <a:srgbClr val="000000">
                      <a:alpha val="43137"/>
                    </a:srgbClr>
                  </a:outerShdw>
                </a:effectLst>
              </a:rPr>
              <a:t>    ......</a:t>
            </a:r>
            <a:endParaRPr lang="zh-CN" altLang="zh-CN">
              <a:effectLst>
                <a:outerShdw blurRad="38100" dist="38100" dir="2700000" algn="tl">
                  <a:srgbClr val="000000">
                    <a:alpha val="43137"/>
                  </a:srgbClr>
                </a:outerShdw>
              </a:effectLst>
            </a:endParaRPr>
          </a:p>
          <a:p>
            <a:pPr marL="457200" lvl="1" indent="0">
              <a:buFontTx/>
              <a:buNone/>
              <a:defRPr/>
            </a:pPr>
            <a:r>
              <a:rPr lang="en-US" altLang="zh-CN">
                <a:effectLst>
                  <a:outerShdw blurRad="38100" dist="38100" dir="2700000" algn="tl">
                    <a:srgbClr val="000000">
                      <a:alpha val="43137"/>
                    </a:srgbClr>
                  </a:outerShdw>
                </a:effectLst>
              </a:rPr>
              <a:t>  public:</a:t>
            </a:r>
            <a:endParaRPr lang="zh-CN" altLang="zh-CN">
              <a:effectLst>
                <a:outerShdw blurRad="38100" dist="38100" dir="2700000" algn="tl">
                  <a:srgbClr val="000000">
                    <a:alpha val="43137"/>
                  </a:srgbClr>
                </a:outerShdw>
              </a:effectLst>
            </a:endParaRPr>
          </a:p>
          <a:p>
            <a:pPr marL="457200" lvl="1" indent="0">
              <a:buFontTx/>
              <a:buNone/>
              <a:defRPr/>
            </a:pPr>
            <a:r>
              <a:rPr lang="en-US" altLang="zh-CN" smtClean="0">
                <a:effectLst>
                  <a:outerShdw blurRad="38100" dist="38100" dir="2700000" algn="tl">
                    <a:srgbClr val="000000">
                      <a:alpha val="43137"/>
                    </a:srgbClr>
                  </a:outerShdw>
                </a:effectLst>
              </a:rPr>
              <a:t>    int </a:t>
            </a:r>
            <a:r>
              <a:rPr lang="en-US" altLang="zh-CN">
                <a:effectLst>
                  <a:outerShdw blurRad="38100" dist="38100" dir="2700000" algn="tl">
                    <a:srgbClr val="000000">
                      <a:alpha val="43137"/>
                    </a:srgbClr>
                  </a:outerShdw>
                </a:effectLst>
              </a:rPr>
              <a:t>get_no() { return no; }</a:t>
            </a:r>
            <a:endParaRPr lang="zh-CN" altLang="zh-CN">
              <a:effectLst>
                <a:outerShdw blurRad="38100" dist="38100" dir="2700000" algn="tl">
                  <a:srgbClr val="000000">
                    <a:alpha val="43137"/>
                  </a:srgbClr>
                </a:outerShdw>
              </a:effectLst>
            </a:endParaRPr>
          </a:p>
          <a:p>
            <a:pPr marL="457200" lvl="1" indent="0">
              <a:buFontTx/>
              <a:buNone/>
              <a:defRPr/>
            </a:pPr>
            <a:r>
              <a:rPr lang="en-US" altLang="zh-CN">
                <a:effectLst>
                  <a:outerShdw blurRad="38100" dist="38100" dir="2700000" algn="tl">
                    <a:srgbClr val="000000">
                      <a:alpha val="43137"/>
                    </a:srgbClr>
                  </a:outerShdw>
                </a:effectLst>
              </a:rPr>
              <a:t>    string get_name() { return name; }</a:t>
            </a:r>
            <a:endParaRPr lang="zh-CN" altLang="zh-CN">
              <a:effectLst>
                <a:outerShdw blurRad="38100" dist="38100" dir="2700000" algn="tl">
                  <a:srgbClr val="000000">
                    <a:alpha val="43137"/>
                  </a:srgbClr>
                </a:outerShdw>
              </a:effectLst>
            </a:endParaRPr>
          </a:p>
          <a:p>
            <a:pPr marL="457200" lvl="1" indent="0">
              <a:buFontTx/>
              <a:buNone/>
              <a:defRPr/>
            </a:pPr>
            <a:r>
              <a:rPr lang="en-US" altLang="zh-CN">
                <a:effectLst>
                  <a:outerShdw blurRad="38100" dist="38100" dir="2700000" algn="tl">
                    <a:srgbClr val="000000">
                      <a:alpha val="43137"/>
                    </a:srgbClr>
                  </a:outerShdw>
                </a:effectLst>
              </a:rPr>
              <a:t>    </a:t>
            </a:r>
            <a:r>
              <a:rPr lang="en-US" altLang="zh-CN" smtClean="0">
                <a:effectLst>
                  <a:outerShdw blurRad="38100" dist="38100" dir="2700000" algn="tl">
                    <a:srgbClr val="000000">
                      <a:alpha val="43137"/>
                    </a:srgbClr>
                  </a:outerShdw>
                </a:effectLst>
              </a:rPr>
              <a:t>Major </a:t>
            </a:r>
            <a:r>
              <a:rPr lang="en-US" altLang="zh-CN">
                <a:effectLst>
                  <a:outerShdw blurRad="38100" dist="38100" dir="2700000" algn="tl">
                    <a:srgbClr val="000000">
                      <a:alpha val="43137"/>
                    </a:srgbClr>
                  </a:outerShdw>
                </a:effectLst>
              </a:rPr>
              <a:t>get_major() { return major; </a:t>
            </a:r>
            <a:r>
              <a:rPr lang="en-US" altLang="zh-CN" smtClean="0">
                <a:effectLst>
                  <a:outerShdw blurRad="38100" dist="38100" dir="2700000" algn="tl">
                    <a:srgbClr val="000000">
                      <a:alpha val="43137"/>
                    </a:srgbClr>
                  </a:outerShdw>
                </a:effectLst>
              </a:rPr>
              <a:t>}</a:t>
            </a:r>
          </a:p>
          <a:p>
            <a:pPr marL="457200" lvl="1" indent="0">
              <a:buFontTx/>
              <a:buNone/>
              <a:defRPr/>
            </a:pPr>
            <a:r>
              <a:rPr lang="en-US" altLang="zh-CN">
                <a:effectLst>
                  <a:outerShdw blurRad="38100" dist="38100" dir="2700000" algn="tl">
                    <a:srgbClr val="000000">
                      <a:alpha val="43137"/>
                    </a:srgbClr>
                  </a:outerShdw>
                </a:effectLst>
              </a:rPr>
              <a:t> </a:t>
            </a:r>
            <a:r>
              <a:rPr lang="en-US" altLang="zh-CN" smtClean="0">
                <a:effectLst>
                  <a:outerShdw blurRad="38100" dist="38100" dir="2700000" algn="tl">
                    <a:srgbClr val="000000">
                      <a:alpha val="43137"/>
                    </a:srgbClr>
                  </a:outerShdw>
                </a:effectLst>
              </a:rPr>
              <a:t>   ......</a:t>
            </a:r>
            <a:endParaRPr lang="zh-CN" altLang="zh-CN">
              <a:effectLst>
                <a:outerShdw blurRad="38100" dist="38100" dir="2700000" algn="tl">
                  <a:srgbClr val="000000">
                    <a:alpha val="43137"/>
                  </a:srgbClr>
                </a:outerShdw>
              </a:effectLst>
            </a:endParaRPr>
          </a:p>
          <a:p>
            <a:pPr marL="457200" lvl="1" indent="0">
              <a:buFontTx/>
              <a:buNone/>
              <a:defRPr/>
            </a:pPr>
            <a:r>
              <a:rPr lang="en-US" altLang="zh-CN" smtClean="0">
                <a:effectLst>
                  <a:outerShdw blurRad="38100" dist="38100" dir="2700000" algn="tl">
                    <a:srgbClr val="000000">
                      <a:alpha val="43137"/>
                    </a:srgbClr>
                  </a:outerShdw>
                </a:effectLst>
              </a:rPr>
              <a:t>};</a:t>
            </a:r>
            <a:endParaRPr lang="zh-CN" altLang="zh-CN">
              <a:effectLst>
                <a:outerShdw blurRad="38100" dist="38100" dir="2700000" algn="tl">
                  <a:srgbClr val="000000">
                    <a:alpha val="43137"/>
                  </a:srgbClr>
                </a:outerShdw>
              </a:effectLst>
            </a:endParaRPr>
          </a:p>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333375"/>
            <a:ext cx="8229600" cy="6408738"/>
          </a:xfrm>
        </p:spPr>
        <p:txBody>
          <a:bodyPr>
            <a:normAutofit fontScale="77500" lnSpcReduction="20000"/>
          </a:bodyPr>
          <a:lstStyle/>
          <a:p>
            <a:pPr>
              <a:defRPr/>
            </a:pPr>
            <a:r>
              <a:rPr lang="zh-CN" altLang="en-US" smtClean="0"/>
              <a:t>“学生”容器</a:t>
            </a:r>
            <a:endParaRPr lang="en-US" altLang="zh-CN" smtClean="0"/>
          </a:p>
          <a:p>
            <a:pPr marL="457200" lvl="1" indent="0">
              <a:buFontTx/>
              <a:buNone/>
              <a:defRPr/>
            </a:pPr>
            <a:r>
              <a:rPr lang="en-US" altLang="zh-CN" smtClean="0"/>
              <a:t>vector&lt;Student&gt; students;</a:t>
            </a:r>
          </a:p>
          <a:p>
            <a:pPr marL="457200" lvl="1" indent="0">
              <a:buFontTx/>
              <a:buNone/>
              <a:defRPr/>
            </a:pPr>
            <a:endParaRPr lang="en-US" altLang="zh-CN" smtClean="0"/>
          </a:p>
          <a:p>
            <a:pPr>
              <a:defRPr/>
            </a:pPr>
            <a:r>
              <a:rPr lang="zh-CN" altLang="en-US" smtClean="0"/>
              <a:t>统计“计算机”专业的人数</a:t>
            </a:r>
            <a:endParaRPr lang="en-US" altLang="zh-CN" smtClean="0"/>
          </a:p>
          <a:p>
            <a:pPr marL="457200" lvl="1" indent="0">
              <a:buFontTx/>
              <a:buNone/>
              <a:defRPr/>
            </a:pPr>
            <a:r>
              <a:rPr lang="en-US" altLang="zh-CN" smtClean="0"/>
              <a:t>bool match_major(Student &amp;st)</a:t>
            </a:r>
            <a:endParaRPr lang="zh-CN" altLang="en-US" smtClean="0"/>
          </a:p>
          <a:p>
            <a:pPr marL="457200" lvl="1" indent="0">
              <a:buFontTx/>
              <a:buNone/>
              <a:defRPr/>
            </a:pPr>
            <a:r>
              <a:rPr lang="en-US" altLang="zh-CN" smtClean="0"/>
              <a:t>{ return st.get_major() == COMPUTER</a:t>
            </a:r>
            <a:r>
              <a:rPr lang="en-US" altLang="zh-CN"/>
              <a:t>;</a:t>
            </a:r>
            <a:r>
              <a:rPr lang="en-US" altLang="zh-CN" smtClean="0"/>
              <a:t> </a:t>
            </a:r>
          </a:p>
          <a:p>
            <a:pPr marL="457200" lvl="1" indent="0">
              <a:buFontTx/>
              <a:buNone/>
              <a:defRPr/>
            </a:pPr>
            <a:r>
              <a:rPr lang="en-US" altLang="zh-CN" smtClean="0"/>
              <a:t>}</a:t>
            </a:r>
          </a:p>
          <a:p>
            <a:pPr marL="457200" lvl="1" indent="0">
              <a:buFontTx/>
              <a:buNone/>
              <a:defRPr/>
            </a:pPr>
            <a:r>
              <a:rPr lang="en-US" altLang="zh-CN" smtClean="0"/>
              <a:t>cout &lt;&lt;  count_if(students.begin(),students.end(),</a:t>
            </a:r>
          </a:p>
          <a:p>
            <a:pPr marL="457200" lvl="1" indent="0">
              <a:buFontTx/>
              <a:buNone/>
              <a:defRPr/>
            </a:pPr>
            <a:r>
              <a:rPr lang="en-US" altLang="zh-CN"/>
              <a:t>	</a:t>
            </a:r>
            <a:r>
              <a:rPr lang="en-US" altLang="zh-CN" smtClean="0"/>
              <a:t>	 		match_major);</a:t>
            </a:r>
          </a:p>
          <a:p>
            <a:pPr>
              <a:defRPr/>
            </a:pPr>
            <a:endParaRPr lang="en-US" altLang="zh-CN" smtClean="0"/>
          </a:p>
          <a:p>
            <a:pPr>
              <a:defRPr/>
            </a:pPr>
            <a:r>
              <a:rPr lang="zh-CN" altLang="en-US" smtClean="0"/>
              <a:t>统计“</a:t>
            </a:r>
            <a:r>
              <a:rPr lang="zh-CN" altLang="en-US"/>
              <a:t>物理</a:t>
            </a:r>
            <a:r>
              <a:rPr lang="zh-CN" altLang="en-US" smtClean="0"/>
              <a:t>”专业的人数呢？</a:t>
            </a:r>
            <a:endParaRPr lang="en-US" altLang="zh-CN" smtClean="0"/>
          </a:p>
          <a:p>
            <a:pPr marL="457200" lvl="1" indent="0">
              <a:buFontTx/>
              <a:buNone/>
              <a:defRPr/>
            </a:pPr>
            <a:r>
              <a:rPr lang="en-US" altLang="zh-CN" smtClean="0"/>
              <a:t>bool match_major2(Student &amp;st)</a:t>
            </a:r>
            <a:endParaRPr lang="zh-CN" altLang="en-US" smtClean="0"/>
          </a:p>
          <a:p>
            <a:pPr marL="457200" lvl="1" indent="0">
              <a:buFontTx/>
              <a:buNone/>
              <a:defRPr/>
            </a:pPr>
            <a:r>
              <a:rPr lang="en-US" altLang="zh-CN" smtClean="0"/>
              <a:t>{ return st.get_major() == PHYSICS; </a:t>
            </a:r>
          </a:p>
          <a:p>
            <a:pPr marL="457200" lvl="1" indent="0">
              <a:buFontTx/>
              <a:buNone/>
              <a:defRPr/>
            </a:pPr>
            <a:r>
              <a:rPr lang="en-US" altLang="zh-CN" smtClean="0"/>
              <a:t>}</a:t>
            </a:r>
          </a:p>
          <a:p>
            <a:pPr marL="457200" lvl="1" indent="0">
              <a:buFontTx/>
              <a:buNone/>
              <a:defRPr/>
            </a:pPr>
            <a:r>
              <a:rPr lang="en-US" altLang="zh-CN" smtClean="0"/>
              <a:t>cout &lt;&lt;  count_if(students.begin(),students.end(),</a:t>
            </a:r>
          </a:p>
          <a:p>
            <a:pPr marL="457200" lvl="1" indent="0">
              <a:buFontTx/>
              <a:buNone/>
              <a:defRPr/>
            </a:pPr>
            <a:r>
              <a:rPr lang="en-US" altLang="zh-CN" smtClean="0"/>
              <a:t>		 		match_major2);</a:t>
            </a:r>
          </a:p>
          <a:p>
            <a:pPr>
              <a:defRPr/>
            </a:pPr>
            <a:endParaRPr lang="en-US" altLang="zh-CN" smtClean="0"/>
          </a:p>
          <a:p>
            <a:pPr>
              <a:defRPr/>
            </a:pPr>
            <a:r>
              <a:rPr lang="zh-CN" altLang="en-US" smtClean="0">
                <a:solidFill>
                  <a:srgbClr val="FFC000"/>
                </a:solidFill>
              </a:rPr>
              <a:t>再统计“</a:t>
            </a:r>
            <a:r>
              <a:rPr lang="en-US" altLang="zh-CN" smtClean="0">
                <a:solidFill>
                  <a:srgbClr val="FFC000"/>
                </a:solidFill>
              </a:rPr>
              <a:t>XXX</a:t>
            </a:r>
            <a:r>
              <a:rPr lang="zh-CN" altLang="en-US" smtClean="0">
                <a:solidFill>
                  <a:srgbClr val="FFC000"/>
                </a:solidFill>
              </a:rPr>
              <a:t>”专业的人数呢？</a:t>
            </a:r>
            <a:endParaRPr lang="en-US" altLang="zh-CN" smtClean="0">
              <a:solidFill>
                <a:srgbClr val="FFC000"/>
              </a:solidFill>
            </a:endParaRPr>
          </a:p>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 calcmode="lin" valueType="num">
                                      <p:cBhvr additive="base">
                                        <p:cTn id="1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 calcmode="lin" valueType="num">
                                      <p:cBhvr additive="base">
                                        <p:cTn id="2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 calcmode="lin" valueType="num">
                                      <p:cBhvr additive="base">
                                        <p:cTn id="2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 calcmode="lin" valueType="num">
                                      <p:cBhvr additive="base">
                                        <p:cTn id="2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 calcmode="lin" valueType="num">
                                      <p:cBhvr additive="base">
                                        <p:cTn id="3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229600" cy="6119813"/>
          </a:xfrm>
        </p:spPr>
        <p:txBody>
          <a:bodyPr>
            <a:normAutofit fontScale="77500" lnSpcReduction="20000"/>
          </a:bodyPr>
          <a:lstStyle/>
          <a:p>
            <a:pPr>
              <a:defRPr/>
            </a:pPr>
            <a:r>
              <a:rPr lang="zh-CN" altLang="en-US" smtClean="0"/>
              <a:t>利用</a:t>
            </a:r>
            <a:r>
              <a:rPr lang="zh-CN" altLang="en-US" smtClean="0">
                <a:solidFill>
                  <a:srgbClr val="FFC000"/>
                </a:solidFill>
              </a:rPr>
              <a:t>函数对象</a:t>
            </a:r>
            <a:r>
              <a:rPr lang="zh-CN" altLang="en-US" smtClean="0"/>
              <a:t>来解决上面的问题</a:t>
            </a:r>
            <a:endParaRPr lang="en-US" altLang="zh-CN" smtClean="0"/>
          </a:p>
          <a:p>
            <a:pPr marL="457200" lvl="1" indent="0">
              <a:buFontTx/>
              <a:buNone/>
              <a:defRPr/>
            </a:pPr>
            <a:r>
              <a:rPr lang="en-US" altLang="zh-CN" smtClean="0"/>
              <a:t>class MatchMajor</a:t>
            </a:r>
          </a:p>
          <a:p>
            <a:pPr marL="457200" lvl="1" indent="0">
              <a:buFontTx/>
              <a:buNone/>
              <a:defRPr/>
            </a:pPr>
            <a:r>
              <a:rPr lang="en-US" altLang="zh-CN" smtClean="0"/>
              <a:t>{	   Major major;</a:t>
            </a:r>
          </a:p>
          <a:p>
            <a:pPr marL="457200" lvl="1" indent="0">
              <a:buFontTx/>
              <a:buNone/>
              <a:defRPr/>
            </a:pPr>
            <a:r>
              <a:rPr lang="en-US" altLang="zh-CN" smtClean="0"/>
              <a:t>	public:</a:t>
            </a:r>
          </a:p>
          <a:p>
            <a:pPr marL="457200" lvl="1" indent="0">
              <a:buFontTx/>
              <a:buNone/>
              <a:defRPr/>
            </a:pPr>
            <a:r>
              <a:rPr lang="en-US" altLang="zh-CN" smtClean="0"/>
              <a:t>	   MatchMajor (Major m)</a:t>
            </a:r>
          </a:p>
          <a:p>
            <a:pPr marL="457200" lvl="1" indent="0">
              <a:buFontTx/>
              <a:buNone/>
              <a:defRPr/>
            </a:pPr>
            <a:r>
              <a:rPr lang="en-US" altLang="zh-CN" smtClean="0"/>
              <a:t>	   {	major = m;</a:t>
            </a:r>
          </a:p>
          <a:p>
            <a:pPr marL="457200" lvl="1" indent="0">
              <a:buFontTx/>
              <a:buNone/>
              <a:defRPr/>
            </a:pPr>
            <a:r>
              <a:rPr lang="en-US" altLang="zh-CN" smtClean="0"/>
              <a:t>	   }</a:t>
            </a:r>
          </a:p>
          <a:p>
            <a:pPr marL="457200" lvl="1" indent="0">
              <a:buFontTx/>
              <a:buNone/>
              <a:defRPr/>
            </a:pPr>
            <a:r>
              <a:rPr lang="en-US" altLang="zh-CN" smtClean="0"/>
              <a:t>	   bool operator ()(Student&amp; st)</a:t>
            </a:r>
          </a:p>
          <a:p>
            <a:pPr marL="457200" lvl="1" indent="0">
              <a:buFontTx/>
              <a:buNone/>
              <a:defRPr/>
            </a:pPr>
            <a:r>
              <a:rPr lang="en-US" altLang="zh-CN" smtClean="0"/>
              <a:t>	   { return st.get_major() == major;</a:t>
            </a:r>
          </a:p>
          <a:p>
            <a:pPr marL="457200" lvl="1" indent="0">
              <a:buFontTx/>
              <a:buNone/>
              <a:defRPr/>
            </a:pPr>
            <a:r>
              <a:rPr lang="en-US" altLang="zh-CN" smtClean="0"/>
              <a:t>	   }</a:t>
            </a:r>
          </a:p>
          <a:p>
            <a:pPr marL="457200" lvl="1" indent="0">
              <a:buFontTx/>
              <a:buNone/>
              <a:defRPr/>
            </a:pPr>
            <a:r>
              <a:rPr lang="en-US" altLang="zh-CN" smtClean="0"/>
              <a:t>};</a:t>
            </a:r>
          </a:p>
          <a:p>
            <a:pPr marL="457200" lvl="1" indent="0">
              <a:buFontTx/>
              <a:buNone/>
              <a:defRPr/>
            </a:pPr>
            <a:r>
              <a:rPr lang="en-US" altLang="zh-CN" smtClean="0"/>
              <a:t>count_if(students.begin(),students.end(),</a:t>
            </a:r>
          </a:p>
          <a:p>
            <a:pPr marL="457200" lvl="1" indent="0">
              <a:buFontTx/>
              <a:buNone/>
              <a:defRPr/>
            </a:pPr>
            <a:r>
              <a:rPr lang="en-US" altLang="zh-CN"/>
              <a:t>	</a:t>
            </a:r>
            <a:r>
              <a:rPr lang="en-US" altLang="zh-CN" smtClean="0"/>
              <a:t>		              MatchMajor(COMPUTER))</a:t>
            </a:r>
            <a:r>
              <a:rPr lang="zh-CN" altLang="en-US" smtClean="0"/>
              <a:t>；</a:t>
            </a:r>
            <a:endParaRPr lang="en-US" altLang="zh-CN" smtClean="0"/>
          </a:p>
          <a:p>
            <a:pPr marL="457200" lvl="1" indent="0">
              <a:buFontTx/>
              <a:buNone/>
              <a:defRPr/>
            </a:pPr>
            <a:r>
              <a:rPr lang="en-US" altLang="zh-CN" smtClean="0"/>
              <a:t>count_if(students.begin(),students.end(),</a:t>
            </a:r>
          </a:p>
          <a:p>
            <a:pPr marL="457200" lvl="1" indent="0">
              <a:buFontTx/>
              <a:buNone/>
              <a:defRPr/>
            </a:pPr>
            <a:r>
              <a:rPr lang="en-US" altLang="zh-CN" smtClean="0"/>
              <a:t>			              MatchMajor(PHYSICS))</a:t>
            </a:r>
            <a:r>
              <a:rPr lang="zh-CN" altLang="en-US" smtClean="0"/>
              <a:t>；</a:t>
            </a:r>
            <a:endParaRPr lang="en-US" altLang="zh-CN" smtClean="0"/>
          </a:p>
          <a:p>
            <a:pPr marL="457200" lvl="1" indent="0">
              <a:buFontTx/>
              <a:buNone/>
              <a:defRPr/>
            </a:pPr>
            <a:r>
              <a:rPr lang="en-US" altLang="zh-CN" smtClean="0"/>
              <a:t>count_if(students.begin(),students.end(),</a:t>
            </a:r>
          </a:p>
          <a:p>
            <a:pPr marL="457200" lvl="1" indent="0">
              <a:buFontTx/>
              <a:buNone/>
              <a:defRPr/>
            </a:pPr>
            <a:r>
              <a:rPr lang="en-US" altLang="zh-CN" smtClean="0"/>
              <a:t>			              MatchMajor(XXX))</a:t>
            </a:r>
            <a:r>
              <a:rPr lang="zh-CN" altLang="en-US" smtClean="0"/>
              <a:t>；</a:t>
            </a:r>
            <a:endParaRPr lang="en-US" altLang="zh-CN" smtClean="0"/>
          </a:p>
          <a:p>
            <a:pPr marL="457200" lvl="1" indent="0">
              <a:buFontTx/>
              <a:buNone/>
              <a:defRPr/>
            </a:pPr>
            <a:endParaRPr lang="en-US" altLang="zh-CN" smtClean="0"/>
          </a:p>
          <a:p>
            <a:pPr marL="457200" lvl="1" indent="0">
              <a:buFontTx/>
              <a:buNone/>
              <a:defRPr/>
            </a:pPr>
            <a:endParaRPr lang="en-US" altLang="zh-CN" smtClean="0"/>
          </a:p>
          <a:p>
            <a:pPr marL="457200" lvl="1" indent="0">
              <a:buFontTx/>
              <a:buNone/>
              <a:defRPr/>
            </a:pPr>
            <a:endParaRPr lang="en-US" altLang="zh-CN" smtClean="0"/>
          </a:p>
          <a:p>
            <a:pPr lvl="1">
              <a:defRPr/>
            </a:pP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3375"/>
            <a:ext cx="9144000" cy="4751388"/>
          </a:xfrm>
        </p:spPr>
        <p:txBody>
          <a:bodyPr>
            <a:normAutofit fontScale="92500"/>
          </a:bodyPr>
          <a:lstStyle/>
          <a:p>
            <a:pPr>
              <a:defRPr/>
            </a:pPr>
            <a:r>
              <a:rPr lang="zh-CN" altLang="en-US" smtClean="0"/>
              <a:t>容器元素按“专业”排序，专业相同的再按“学号”排序：</a:t>
            </a:r>
            <a:endParaRPr lang="en-US" altLang="zh-CN" smtClean="0"/>
          </a:p>
          <a:p>
            <a:pPr marL="457200" lvl="1" indent="0">
              <a:buFontTx/>
              <a:buNone/>
              <a:defRPr/>
            </a:pPr>
            <a:r>
              <a:rPr lang="en-US" altLang="zh-CN" sz="2600" smtClean="0"/>
              <a:t>bool compare_major_no(Student &amp;st1, Student &amp;st2)</a:t>
            </a:r>
          </a:p>
          <a:p>
            <a:pPr marL="457200" lvl="1" indent="0">
              <a:buFontTx/>
              <a:buNone/>
              <a:defRPr/>
            </a:pPr>
            <a:r>
              <a:rPr lang="en-US" altLang="zh-CN" sz="2600" smtClean="0"/>
              <a:t>{ return st1.get_major() &lt; st2.get_major()</a:t>
            </a:r>
          </a:p>
          <a:p>
            <a:pPr marL="457200" lvl="1" indent="0">
              <a:buFontTx/>
              <a:buNone/>
              <a:defRPr/>
            </a:pPr>
            <a:r>
              <a:rPr lang="en-US" altLang="zh-CN" sz="2600" smtClean="0"/>
              <a:t> 		             ||</a:t>
            </a:r>
          </a:p>
          <a:p>
            <a:pPr marL="457200" lvl="1" indent="0">
              <a:buFontTx/>
              <a:buNone/>
              <a:defRPr/>
            </a:pPr>
            <a:r>
              <a:rPr lang="en-US" altLang="zh-CN" sz="2600" smtClean="0"/>
              <a:t>            st1.get_major() == st2.get_major() &amp;&amp; </a:t>
            </a:r>
          </a:p>
          <a:p>
            <a:pPr marL="457200" lvl="1" indent="0">
              <a:buFontTx/>
              <a:buNone/>
              <a:defRPr/>
            </a:pPr>
            <a:r>
              <a:rPr lang="en-US" altLang="zh-CN" sz="2600" smtClean="0"/>
              <a:t>            st1.get_no() &lt; st2.get_no();</a:t>
            </a:r>
          </a:p>
          <a:p>
            <a:pPr marL="457200" lvl="1" indent="0">
              <a:buFontTx/>
              <a:buNone/>
              <a:defRPr/>
            </a:pPr>
            <a:r>
              <a:rPr lang="en-US" altLang="zh-CN" sz="2600" smtClean="0"/>
              <a:t>}</a:t>
            </a:r>
          </a:p>
          <a:p>
            <a:pPr marL="457200" lvl="1" indent="0">
              <a:buFontTx/>
              <a:buNone/>
              <a:defRPr/>
            </a:pPr>
            <a:r>
              <a:rPr lang="en-US" altLang="zh-CN" sz="2600" smtClean="0"/>
              <a:t>sort(students.begin(),students.end(),</a:t>
            </a:r>
          </a:p>
          <a:p>
            <a:pPr marL="457200" lvl="1" indent="0">
              <a:buFontTx/>
              <a:buNone/>
              <a:defRPr/>
            </a:pPr>
            <a:r>
              <a:rPr lang="en-US" altLang="zh-CN" sz="2600"/>
              <a:t>	</a:t>
            </a:r>
            <a:r>
              <a:rPr lang="en-US" altLang="zh-CN" sz="2600" smtClean="0"/>
              <a:t>			  compare_major_no)</a:t>
            </a:r>
            <a:endParaRPr lang="zh-CN" altLang="en-US" sz="2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类属（泛型）程序设计</a:t>
            </a:r>
          </a:p>
        </p:txBody>
      </p:sp>
      <p:sp>
        <p:nvSpPr>
          <p:cNvPr id="9219" name="Rectangle 3"/>
          <p:cNvSpPr>
            <a:spLocks noGrp="1" noChangeArrowheads="1"/>
          </p:cNvSpPr>
          <p:nvPr>
            <p:ph idx="1"/>
          </p:nvPr>
        </p:nvSpPr>
        <p:spPr>
          <a:xfrm>
            <a:off x="250825" y="1484313"/>
            <a:ext cx="8713788" cy="5373687"/>
          </a:xfrm>
        </p:spPr>
        <p:txBody>
          <a:bodyPr/>
          <a:lstStyle/>
          <a:p>
            <a:pPr marL="363538" indent="-363538" eaLnBrk="1" hangingPunct="1">
              <a:lnSpc>
                <a:spcPct val="90000"/>
              </a:lnSpc>
              <a:defRPr/>
            </a:pPr>
            <a:r>
              <a:rPr lang="zh-CN" altLang="en-US" sz="2800" smtClean="0"/>
              <a:t>对于前面的三个排序函数和三个栈类，如果能分别只用一个函数和一个类来描述它们将会大大简化程序设计的工作。</a:t>
            </a:r>
          </a:p>
          <a:p>
            <a:pPr marL="363538" indent="-363538" eaLnBrk="1" hangingPunct="1">
              <a:lnSpc>
                <a:spcPct val="90000"/>
              </a:lnSpc>
              <a:defRPr/>
            </a:pPr>
            <a:r>
              <a:rPr lang="zh-CN" altLang="en-US" sz="2800" smtClean="0"/>
              <a:t>在程序设计中，一个程序实体能对多种类型的数据进行操作或描述的特性称为</a:t>
            </a:r>
            <a:r>
              <a:rPr lang="zh-CN" altLang="en-US" sz="2800" smtClean="0">
                <a:solidFill>
                  <a:schemeClr val="folHlink"/>
                </a:solidFill>
              </a:rPr>
              <a:t>类属性</a:t>
            </a:r>
            <a:r>
              <a:rPr lang="zh-CN" altLang="en-US" sz="2800" smtClean="0"/>
              <a:t>。（参数化多态）</a:t>
            </a:r>
          </a:p>
          <a:p>
            <a:pPr marL="363538" indent="-363538" eaLnBrk="1" hangingPunct="1">
              <a:lnSpc>
                <a:spcPct val="90000"/>
              </a:lnSpc>
              <a:defRPr/>
            </a:pPr>
            <a:r>
              <a:rPr lang="zh-CN" altLang="en-US" sz="2800" smtClean="0"/>
              <a:t>具有类属性的程序实体通常有：</a:t>
            </a:r>
          </a:p>
          <a:p>
            <a:pPr marL="828675" lvl="1" eaLnBrk="1" hangingPunct="1">
              <a:lnSpc>
                <a:spcPct val="90000"/>
              </a:lnSpc>
              <a:defRPr/>
            </a:pPr>
            <a:r>
              <a:rPr lang="zh-CN" altLang="en-US" sz="2400" smtClean="0"/>
              <a:t>类属函数</a:t>
            </a:r>
          </a:p>
          <a:p>
            <a:pPr marL="828675" lvl="1" eaLnBrk="1" hangingPunct="1">
              <a:lnSpc>
                <a:spcPct val="90000"/>
              </a:lnSpc>
              <a:defRPr/>
            </a:pPr>
            <a:r>
              <a:rPr lang="zh-CN" altLang="en-US" sz="2400" smtClean="0"/>
              <a:t>类属类 </a:t>
            </a:r>
          </a:p>
          <a:p>
            <a:pPr marL="363538" indent="-363538" eaLnBrk="1" hangingPunct="1">
              <a:lnSpc>
                <a:spcPct val="90000"/>
              </a:lnSpc>
              <a:defRPr/>
            </a:pPr>
            <a:r>
              <a:rPr lang="zh-CN" altLang="en-US" sz="2800" smtClean="0"/>
              <a:t>基于具有类属性的程序实体进行程序设计的技术称为：</a:t>
            </a:r>
            <a:r>
              <a:rPr lang="zh-CN" altLang="en-US" sz="2800" smtClean="0">
                <a:solidFill>
                  <a:schemeClr val="folHlink"/>
                </a:solidFill>
              </a:rPr>
              <a:t>类属程序设计</a:t>
            </a:r>
            <a:r>
              <a:rPr lang="zh-CN" altLang="en-US" sz="2800" smtClean="0"/>
              <a:t>（或</a:t>
            </a:r>
            <a:r>
              <a:rPr lang="zh-CN" altLang="en-US" sz="2800" smtClean="0">
                <a:solidFill>
                  <a:schemeClr val="folHlink"/>
                </a:solidFill>
              </a:rPr>
              <a:t>泛型程序设计</a:t>
            </a:r>
            <a:r>
              <a:rPr lang="zh-CN" altLang="en-US" sz="2800" smtClean="0"/>
              <a:t>，</a:t>
            </a:r>
            <a:r>
              <a:rPr lang="en-US" altLang="zh-CN" sz="2800" smtClean="0"/>
              <a:t>Generic Programming</a:t>
            </a:r>
            <a:r>
              <a:rPr lang="zh-CN" altLang="en-US" sz="28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类属函数</a:t>
            </a:r>
          </a:p>
        </p:txBody>
      </p:sp>
      <p:sp>
        <p:nvSpPr>
          <p:cNvPr id="11267" name="Rectangle 3"/>
          <p:cNvSpPr>
            <a:spLocks noGrp="1" noChangeArrowheads="1"/>
          </p:cNvSpPr>
          <p:nvPr>
            <p:ph idx="1"/>
          </p:nvPr>
        </p:nvSpPr>
        <p:spPr>
          <a:xfrm>
            <a:off x="250825" y="1484313"/>
            <a:ext cx="8713788" cy="4897437"/>
          </a:xfrm>
        </p:spPr>
        <p:txBody>
          <a:bodyPr/>
          <a:lstStyle/>
          <a:p>
            <a:pPr marL="363538" indent="-363538" eaLnBrk="1" hangingPunct="1">
              <a:defRPr/>
            </a:pPr>
            <a:r>
              <a:rPr lang="zh-CN" altLang="en-GB" smtClean="0"/>
              <a:t>类属函数是指一个函数能对不同类型的参数完成相同的操作。</a:t>
            </a:r>
          </a:p>
          <a:p>
            <a:pPr marL="363538" indent="-363538" eaLnBrk="1" hangingPunct="1">
              <a:defRPr/>
            </a:pPr>
            <a:endParaRPr lang="en-GB" altLang="zh-CN" smtClean="0"/>
          </a:p>
          <a:p>
            <a:pPr marL="363538" indent="-363538" eaLnBrk="1" hangingPunct="1">
              <a:defRPr/>
            </a:pPr>
            <a:r>
              <a:rPr lang="en-GB" altLang="zh-CN" smtClean="0"/>
              <a:t>C++</a:t>
            </a:r>
            <a:r>
              <a:rPr lang="zh-CN" altLang="en-GB" smtClean="0"/>
              <a:t>提供了两种实现类属函数的机制：</a:t>
            </a:r>
          </a:p>
          <a:p>
            <a:pPr marL="828675" lvl="1" eaLnBrk="1" hangingPunct="1">
              <a:defRPr/>
            </a:pPr>
            <a:r>
              <a:rPr lang="zh-CN" altLang="en-US" smtClean="0"/>
              <a:t>采用通用指针类型的参数</a:t>
            </a:r>
          </a:p>
          <a:p>
            <a:pPr marL="828675" lvl="1" eaLnBrk="1" hangingPunct="1">
              <a:defRPr/>
            </a:pPr>
            <a:r>
              <a:rPr lang="zh-CN" altLang="en-US" smtClean="0"/>
              <a:t>函数模板</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4450"/>
            <a:ext cx="8229600" cy="723900"/>
          </a:xfrm>
        </p:spPr>
        <p:txBody>
          <a:bodyPr/>
          <a:lstStyle/>
          <a:p>
            <a:pPr eaLnBrk="1" hangingPunct="1">
              <a:defRPr/>
            </a:pPr>
            <a:r>
              <a:rPr lang="zh-CN" altLang="en-US" sz="4000" smtClean="0"/>
              <a:t>通用指针参数实现类属函数</a:t>
            </a:r>
          </a:p>
        </p:txBody>
      </p:sp>
      <p:sp>
        <p:nvSpPr>
          <p:cNvPr id="12291" name="Rectangle 3"/>
          <p:cNvSpPr>
            <a:spLocks noGrp="1" noChangeArrowheads="1"/>
          </p:cNvSpPr>
          <p:nvPr>
            <p:ph idx="1"/>
          </p:nvPr>
        </p:nvSpPr>
        <p:spPr>
          <a:xfrm>
            <a:off x="0" y="908050"/>
            <a:ext cx="9144000" cy="5949950"/>
          </a:xfrm>
        </p:spPr>
        <p:txBody>
          <a:bodyPr/>
          <a:lstStyle/>
          <a:p>
            <a:pPr marL="0" indent="0" eaLnBrk="1" hangingPunct="1">
              <a:lnSpc>
                <a:spcPct val="80000"/>
              </a:lnSpc>
              <a:defRPr/>
            </a:pPr>
            <a:r>
              <a:rPr lang="en-GB" altLang="zh-CN" sz="2000" smtClean="0"/>
              <a:t> </a:t>
            </a:r>
            <a:r>
              <a:rPr lang="zh-CN" altLang="en-GB" sz="2000" smtClean="0"/>
              <a:t>函数定义：</a:t>
            </a:r>
          </a:p>
          <a:p>
            <a:pPr marL="0" indent="0" eaLnBrk="1" hangingPunct="1">
              <a:lnSpc>
                <a:spcPct val="80000"/>
              </a:lnSpc>
              <a:buFont typeface="Wingdings" pitchFamily="2" charset="2"/>
              <a:buNone/>
              <a:defRPr/>
            </a:pPr>
            <a:endParaRPr lang="zh-CN" altLang="en-GB" sz="2000" smtClean="0"/>
          </a:p>
          <a:p>
            <a:pPr marL="0" indent="0" eaLnBrk="1" hangingPunct="1">
              <a:lnSpc>
                <a:spcPct val="80000"/>
              </a:lnSpc>
              <a:buFont typeface="Wingdings" pitchFamily="2" charset="2"/>
              <a:buNone/>
              <a:defRPr/>
            </a:pPr>
            <a:r>
              <a:rPr lang="en-GB" altLang="zh-CN" sz="2000" smtClean="0"/>
              <a:t>void sort(void *base, //</a:t>
            </a:r>
            <a:r>
              <a:rPr lang="zh-CN" altLang="en-GB" sz="2000" smtClean="0"/>
              <a:t>需排序的数据首地址</a:t>
            </a:r>
          </a:p>
          <a:p>
            <a:pPr marL="0" indent="0" eaLnBrk="1" hangingPunct="1">
              <a:lnSpc>
                <a:spcPct val="80000"/>
              </a:lnSpc>
              <a:buFont typeface="Wingdings" pitchFamily="2" charset="2"/>
              <a:buNone/>
              <a:defRPr/>
            </a:pPr>
            <a:r>
              <a:rPr lang="zh-CN" altLang="en-GB" sz="2000" smtClean="0"/>
              <a:t>             </a:t>
            </a:r>
            <a:r>
              <a:rPr lang="en-GB" altLang="zh-CN" sz="2000" smtClean="0"/>
              <a:t>unsigned int count, //</a:t>
            </a:r>
            <a:r>
              <a:rPr lang="zh-CN" altLang="en-GB" sz="2000" smtClean="0"/>
              <a:t>数据元素的个数</a:t>
            </a:r>
          </a:p>
          <a:p>
            <a:pPr marL="0" indent="0" eaLnBrk="1" hangingPunct="1">
              <a:lnSpc>
                <a:spcPct val="80000"/>
              </a:lnSpc>
              <a:buFont typeface="Wingdings" pitchFamily="2" charset="2"/>
              <a:buNone/>
              <a:defRPr/>
            </a:pPr>
            <a:r>
              <a:rPr lang="en-GB" altLang="zh-CN" sz="2000" smtClean="0"/>
              <a:t>             unsigned int element_size, //</a:t>
            </a:r>
            <a:r>
              <a:rPr lang="zh-CN" altLang="en-GB" sz="2000" smtClean="0"/>
              <a:t>数据元素的尺寸</a:t>
            </a:r>
          </a:p>
          <a:p>
            <a:pPr marL="0" indent="0" eaLnBrk="1" hangingPunct="1">
              <a:lnSpc>
                <a:spcPct val="80000"/>
              </a:lnSpc>
              <a:buFont typeface="Wingdings" pitchFamily="2" charset="2"/>
              <a:buNone/>
              <a:defRPr/>
            </a:pPr>
            <a:r>
              <a:rPr lang="en-GB" altLang="zh-CN" sz="2000" smtClean="0"/>
              <a:t>             int (*cmp)(const void *, const void *) ) //</a:t>
            </a:r>
            <a:r>
              <a:rPr lang="zh-CN" altLang="en-GB" sz="2000" smtClean="0"/>
              <a:t>比较两个元素的函数</a:t>
            </a:r>
          </a:p>
          <a:p>
            <a:pPr marL="0" indent="0" eaLnBrk="1" hangingPunct="1">
              <a:lnSpc>
                <a:spcPct val="80000"/>
              </a:lnSpc>
              <a:buFont typeface="Wingdings" pitchFamily="2" charset="2"/>
              <a:buNone/>
              <a:defRPr/>
            </a:pPr>
            <a:r>
              <a:rPr lang="en-GB" altLang="zh-CN" sz="2000" smtClean="0"/>
              <a:t>{ /* </a:t>
            </a:r>
            <a:r>
              <a:rPr lang="zh-CN" altLang="en-GB" sz="2000" smtClean="0"/>
              <a:t>不论采用何种排序算法，一般都需要对数组进行以下操作：	</a:t>
            </a:r>
          </a:p>
          <a:p>
            <a:pPr marL="0" indent="0" eaLnBrk="1" hangingPunct="1">
              <a:lnSpc>
                <a:spcPct val="80000"/>
              </a:lnSpc>
              <a:buFont typeface="Wingdings" pitchFamily="2" charset="2"/>
              <a:buNone/>
              <a:defRPr/>
            </a:pPr>
            <a:r>
              <a:rPr lang="en-GB" altLang="zh-CN" sz="2000" smtClean="0"/>
              <a:t>     1</a:t>
            </a:r>
            <a:r>
              <a:rPr lang="zh-CN" altLang="en-GB" sz="2000" smtClean="0"/>
              <a:t>、取第</a:t>
            </a:r>
            <a:r>
              <a:rPr lang="en-GB" altLang="zh-CN" sz="2000" smtClean="0"/>
              <a:t>i</a:t>
            </a:r>
            <a:r>
              <a:rPr lang="zh-CN" altLang="en-GB" sz="2000" smtClean="0"/>
              <a:t>个元素</a:t>
            </a:r>
          </a:p>
          <a:p>
            <a:pPr marL="0" indent="0" eaLnBrk="1" hangingPunct="1">
              <a:lnSpc>
                <a:spcPct val="80000"/>
              </a:lnSpc>
              <a:buFont typeface="Wingdings" pitchFamily="2" charset="2"/>
              <a:buNone/>
              <a:defRPr/>
            </a:pPr>
            <a:r>
              <a:rPr lang="en-GB" altLang="zh-CN" sz="2000" smtClean="0"/>
              <a:t>        (char *)base+i*element_size</a:t>
            </a:r>
          </a:p>
          <a:p>
            <a:pPr marL="0" indent="0" eaLnBrk="1" hangingPunct="1">
              <a:lnSpc>
                <a:spcPct val="80000"/>
              </a:lnSpc>
              <a:buFont typeface="Wingdings" pitchFamily="2" charset="2"/>
              <a:buNone/>
              <a:defRPr/>
            </a:pPr>
            <a:r>
              <a:rPr lang="en-GB" altLang="zh-CN" sz="2000" smtClean="0"/>
              <a:t>     2</a:t>
            </a:r>
            <a:r>
              <a:rPr lang="zh-CN" altLang="en-GB" sz="2000" smtClean="0"/>
              <a:t>、比较第</a:t>
            </a:r>
            <a:r>
              <a:rPr lang="en-GB" altLang="zh-CN" sz="2000" smtClean="0"/>
              <a:t>i</a:t>
            </a:r>
            <a:r>
              <a:rPr lang="zh-CN" altLang="en-GB" sz="2000" smtClean="0"/>
              <a:t>个和第</a:t>
            </a:r>
            <a:r>
              <a:rPr lang="en-GB" altLang="zh-CN" sz="2000" smtClean="0"/>
              <a:t>j</a:t>
            </a:r>
            <a:r>
              <a:rPr lang="zh-CN" altLang="en-GB" sz="2000" smtClean="0"/>
              <a:t>个元素的大小 </a:t>
            </a:r>
          </a:p>
          <a:p>
            <a:pPr marL="0" indent="0" eaLnBrk="1" hangingPunct="1">
              <a:lnSpc>
                <a:spcPct val="80000"/>
              </a:lnSpc>
              <a:buFont typeface="Wingdings" pitchFamily="2" charset="2"/>
              <a:buNone/>
              <a:defRPr/>
            </a:pPr>
            <a:r>
              <a:rPr lang="en-GB" altLang="zh-CN" sz="2000" smtClean="0"/>
              <a:t>        (*cmp)((char *)base+i*element_size,</a:t>
            </a:r>
          </a:p>
          <a:p>
            <a:pPr marL="0" indent="0" eaLnBrk="1" hangingPunct="1">
              <a:lnSpc>
                <a:spcPct val="80000"/>
              </a:lnSpc>
              <a:buFont typeface="Wingdings" pitchFamily="2" charset="2"/>
              <a:buNone/>
              <a:defRPr/>
            </a:pPr>
            <a:r>
              <a:rPr lang="en-GB" altLang="zh-CN" sz="2000" smtClean="0"/>
              <a:t>                    (char *)base+j*element_size)</a:t>
            </a:r>
          </a:p>
          <a:p>
            <a:pPr marL="0" indent="0" eaLnBrk="1" hangingPunct="1">
              <a:lnSpc>
                <a:spcPct val="80000"/>
              </a:lnSpc>
              <a:buFont typeface="Wingdings" pitchFamily="2" charset="2"/>
              <a:buNone/>
              <a:defRPr/>
            </a:pPr>
            <a:r>
              <a:rPr lang="en-GB" altLang="zh-CN" sz="2000" smtClean="0"/>
              <a:t>     3</a:t>
            </a:r>
            <a:r>
              <a:rPr lang="zh-CN" altLang="en-GB" sz="2000" smtClean="0"/>
              <a:t>、交换第</a:t>
            </a:r>
            <a:r>
              <a:rPr lang="en-GB" altLang="zh-CN" sz="2000" smtClean="0"/>
              <a:t>i</a:t>
            </a:r>
            <a:r>
              <a:rPr lang="zh-CN" altLang="en-GB" sz="2000" smtClean="0"/>
              <a:t>个和第</a:t>
            </a:r>
            <a:r>
              <a:rPr lang="en-GB" altLang="zh-CN" sz="2000" smtClean="0"/>
              <a:t>j</a:t>
            </a:r>
            <a:r>
              <a:rPr lang="zh-CN" altLang="en-GB" sz="2000" smtClean="0"/>
              <a:t>个元素</a:t>
            </a:r>
          </a:p>
          <a:p>
            <a:pPr marL="0" indent="0" eaLnBrk="1" hangingPunct="1">
              <a:lnSpc>
                <a:spcPct val="80000"/>
              </a:lnSpc>
              <a:buFont typeface="Wingdings" pitchFamily="2" charset="2"/>
              <a:buNone/>
              <a:defRPr/>
            </a:pPr>
            <a:r>
              <a:rPr lang="en-GB" altLang="zh-CN" sz="2000" smtClean="0"/>
              <a:t>        char *p1=(char *)base+i*element_size,</a:t>
            </a:r>
          </a:p>
          <a:p>
            <a:pPr marL="0" indent="0" eaLnBrk="1" hangingPunct="1">
              <a:lnSpc>
                <a:spcPct val="80000"/>
              </a:lnSpc>
              <a:buFont typeface="Wingdings" pitchFamily="2" charset="2"/>
              <a:buNone/>
              <a:defRPr/>
            </a:pPr>
            <a:r>
              <a:rPr lang="en-GB" altLang="zh-CN" sz="2000" smtClean="0"/>
              <a:t>	     *p2=(char *)base+j*element_size;</a:t>
            </a:r>
          </a:p>
          <a:p>
            <a:pPr marL="0" indent="0" eaLnBrk="1" hangingPunct="1">
              <a:lnSpc>
                <a:spcPct val="80000"/>
              </a:lnSpc>
              <a:buFont typeface="Wingdings" pitchFamily="2" charset="2"/>
              <a:buNone/>
              <a:defRPr/>
            </a:pPr>
            <a:r>
              <a:rPr lang="en-GB" altLang="zh-CN" sz="2000" smtClean="0"/>
              <a:t>        for (int k=0; k&lt;element_size; k++)</a:t>
            </a:r>
          </a:p>
          <a:p>
            <a:pPr marL="0" indent="0" eaLnBrk="1" hangingPunct="1">
              <a:lnSpc>
                <a:spcPct val="80000"/>
              </a:lnSpc>
              <a:buFont typeface="Wingdings" pitchFamily="2" charset="2"/>
              <a:buNone/>
              <a:defRPr/>
            </a:pPr>
            <a:r>
              <a:rPr lang="en-GB" altLang="zh-CN" sz="2000" smtClean="0"/>
              <a:t>        {	char temp=p1[k]; p1[k] = p2[k]; p2[k] = temp;</a:t>
            </a:r>
          </a:p>
          <a:p>
            <a:pPr marL="0" indent="0" eaLnBrk="1" hangingPunct="1">
              <a:lnSpc>
                <a:spcPct val="80000"/>
              </a:lnSpc>
              <a:buFont typeface="Wingdings" pitchFamily="2" charset="2"/>
              <a:buNone/>
              <a:defRPr/>
            </a:pPr>
            <a:r>
              <a:rPr lang="en-GB" altLang="zh-CN" sz="2000" smtClean="0"/>
              <a:t>        } */</a:t>
            </a:r>
          </a:p>
          <a:p>
            <a:pPr marL="0" indent="0" eaLnBrk="1" hangingPunct="1">
              <a:lnSpc>
                <a:spcPct val="80000"/>
              </a:lnSpc>
              <a:buFont typeface="Wingdings" pitchFamily="2" charset="2"/>
              <a:buNone/>
              <a:defRPr/>
            </a:pPr>
            <a:r>
              <a:rPr lang="en-GB" altLang="zh-CN" sz="2000" smtClean="0"/>
              <a:t>}</a:t>
            </a:r>
            <a:endParaRPr lang="en-US" altLang="zh-CN" sz="2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79388" y="73025"/>
            <a:ext cx="8893175" cy="6669088"/>
          </a:xfrm>
        </p:spPr>
        <p:txBody>
          <a:bodyPr/>
          <a:lstStyle/>
          <a:p>
            <a:pPr marL="0" indent="0" eaLnBrk="1" hangingPunct="1">
              <a:lnSpc>
                <a:spcPct val="80000"/>
              </a:lnSpc>
              <a:defRPr/>
            </a:pPr>
            <a:r>
              <a:rPr lang="en-GB" altLang="zh-CN" sz="2200" smtClean="0"/>
              <a:t> </a:t>
            </a:r>
            <a:r>
              <a:rPr lang="zh-CN" altLang="en-GB" sz="2200" smtClean="0"/>
              <a:t>调用者需要提供：</a:t>
            </a:r>
          </a:p>
          <a:p>
            <a:pPr marL="0" indent="0" eaLnBrk="1" hangingPunct="1">
              <a:lnSpc>
                <a:spcPct val="80000"/>
              </a:lnSpc>
              <a:buFont typeface="Wingdings" pitchFamily="2" charset="2"/>
              <a:buNone/>
              <a:defRPr/>
            </a:pPr>
            <a:r>
              <a:rPr lang="en-GB" altLang="zh-CN" sz="2200" smtClean="0"/>
              <a:t>int int_compare(const void *p1, const void *p2)  </a:t>
            </a:r>
          </a:p>
          <a:p>
            <a:pPr marL="0" indent="0" eaLnBrk="1" hangingPunct="1">
              <a:lnSpc>
                <a:spcPct val="80000"/>
              </a:lnSpc>
              <a:buFont typeface="Wingdings" pitchFamily="2" charset="2"/>
              <a:buNone/>
              <a:defRPr/>
            </a:pPr>
            <a:r>
              <a:rPr lang="en-GB" altLang="zh-CN" sz="2200" smtClean="0"/>
              <a:t>//</a:t>
            </a:r>
            <a:r>
              <a:rPr lang="zh-CN" altLang="en-GB" sz="2200" smtClean="0"/>
              <a:t>比较</a:t>
            </a:r>
            <a:r>
              <a:rPr lang="en-GB" altLang="zh-CN" sz="2200" smtClean="0"/>
              <a:t>int</a:t>
            </a:r>
            <a:r>
              <a:rPr lang="zh-CN" altLang="en-GB" sz="2200" smtClean="0"/>
              <a:t>类型元素大小。</a:t>
            </a:r>
          </a:p>
          <a:p>
            <a:pPr marL="0" indent="0" eaLnBrk="1" hangingPunct="1">
              <a:lnSpc>
                <a:spcPct val="80000"/>
              </a:lnSpc>
              <a:buFont typeface="Wingdings" pitchFamily="2" charset="2"/>
              <a:buNone/>
              <a:defRPr/>
            </a:pPr>
            <a:r>
              <a:rPr lang="en-GB" altLang="zh-CN" sz="2200" smtClean="0"/>
              <a:t>{	if (*(int *)p1 &lt; *(int *)p2) </a:t>
            </a:r>
          </a:p>
          <a:p>
            <a:pPr marL="0" indent="0" eaLnBrk="1" hangingPunct="1">
              <a:lnSpc>
                <a:spcPct val="80000"/>
              </a:lnSpc>
              <a:buFont typeface="Wingdings" pitchFamily="2" charset="2"/>
              <a:buNone/>
              <a:defRPr/>
            </a:pPr>
            <a:r>
              <a:rPr lang="en-GB" altLang="zh-CN" sz="2200" smtClean="0"/>
              <a:t>		return </a:t>
            </a:r>
            <a:r>
              <a:rPr lang="en-GB" altLang="zh-CN" sz="2200" smtClean="0">
                <a:latin typeface="Arial"/>
              </a:rPr>
              <a:t>–</a:t>
            </a:r>
            <a:r>
              <a:rPr lang="en-GB" altLang="zh-CN" sz="2200" smtClean="0"/>
              <a:t>1;</a:t>
            </a:r>
          </a:p>
          <a:p>
            <a:pPr marL="0" indent="0" eaLnBrk="1" hangingPunct="1">
              <a:lnSpc>
                <a:spcPct val="80000"/>
              </a:lnSpc>
              <a:buFont typeface="Wingdings" pitchFamily="2" charset="2"/>
              <a:buNone/>
              <a:defRPr/>
            </a:pPr>
            <a:r>
              <a:rPr lang="en-GB" altLang="zh-CN" sz="2200" smtClean="0"/>
              <a:t>	else if (*(int *)p1 &gt; *(int *)p2) </a:t>
            </a:r>
          </a:p>
          <a:p>
            <a:pPr marL="0" indent="0" eaLnBrk="1" hangingPunct="1">
              <a:lnSpc>
                <a:spcPct val="80000"/>
              </a:lnSpc>
              <a:buFont typeface="Wingdings" pitchFamily="2" charset="2"/>
              <a:buNone/>
              <a:defRPr/>
            </a:pPr>
            <a:r>
              <a:rPr lang="en-GB" altLang="zh-CN" sz="2200" smtClean="0"/>
              <a:t>		return 1;</a:t>
            </a:r>
          </a:p>
          <a:p>
            <a:pPr marL="0" indent="0" eaLnBrk="1" hangingPunct="1">
              <a:lnSpc>
                <a:spcPct val="80000"/>
              </a:lnSpc>
              <a:buFont typeface="Wingdings" pitchFamily="2" charset="2"/>
              <a:buNone/>
              <a:defRPr/>
            </a:pPr>
            <a:r>
              <a:rPr lang="en-GB" altLang="zh-CN" sz="2200" smtClean="0"/>
              <a:t>	else </a:t>
            </a:r>
          </a:p>
          <a:p>
            <a:pPr marL="0" indent="0" eaLnBrk="1" hangingPunct="1">
              <a:lnSpc>
                <a:spcPct val="80000"/>
              </a:lnSpc>
              <a:buFont typeface="Wingdings" pitchFamily="2" charset="2"/>
              <a:buNone/>
              <a:defRPr/>
            </a:pPr>
            <a:r>
              <a:rPr lang="en-GB" altLang="zh-CN" sz="2200" smtClean="0"/>
              <a:t>		return 0;</a:t>
            </a:r>
          </a:p>
          <a:p>
            <a:pPr marL="0" indent="0" eaLnBrk="1" hangingPunct="1">
              <a:lnSpc>
                <a:spcPct val="80000"/>
              </a:lnSpc>
              <a:buFont typeface="Wingdings" pitchFamily="2" charset="2"/>
              <a:buNone/>
              <a:defRPr/>
            </a:pPr>
            <a:r>
              <a:rPr lang="en-GB" altLang="zh-CN" sz="2200" smtClean="0"/>
              <a:t>}</a:t>
            </a:r>
          </a:p>
          <a:p>
            <a:pPr marL="0" indent="0" eaLnBrk="1" hangingPunct="1">
              <a:lnSpc>
                <a:spcPct val="80000"/>
              </a:lnSpc>
              <a:buFont typeface="Wingdings" pitchFamily="2" charset="2"/>
              <a:buNone/>
              <a:defRPr/>
            </a:pPr>
            <a:r>
              <a:rPr lang="en-GB" altLang="zh-CN" sz="2200" smtClean="0"/>
              <a:t>int double_compare(const void *p1, const void *p2) </a:t>
            </a:r>
          </a:p>
          <a:p>
            <a:pPr marL="0" indent="0" eaLnBrk="1" hangingPunct="1">
              <a:lnSpc>
                <a:spcPct val="80000"/>
              </a:lnSpc>
              <a:buFont typeface="Wingdings" pitchFamily="2" charset="2"/>
              <a:buNone/>
              <a:defRPr/>
            </a:pPr>
            <a:r>
              <a:rPr lang="en-GB" altLang="zh-CN" sz="2200" smtClean="0"/>
              <a:t>//</a:t>
            </a:r>
            <a:r>
              <a:rPr lang="zh-CN" altLang="en-GB" sz="2200" smtClean="0"/>
              <a:t>比较</a:t>
            </a:r>
            <a:r>
              <a:rPr lang="en-GB" altLang="zh-CN" sz="2200" smtClean="0"/>
              <a:t>double</a:t>
            </a:r>
            <a:r>
              <a:rPr lang="zh-CN" altLang="en-GB" sz="2200" smtClean="0"/>
              <a:t>类型元素大小。</a:t>
            </a:r>
          </a:p>
          <a:p>
            <a:pPr marL="0" indent="0" eaLnBrk="1" hangingPunct="1">
              <a:lnSpc>
                <a:spcPct val="80000"/>
              </a:lnSpc>
              <a:buFont typeface="Wingdings" pitchFamily="2" charset="2"/>
              <a:buNone/>
              <a:defRPr/>
            </a:pPr>
            <a:r>
              <a:rPr lang="en-GB" altLang="zh-CN" sz="2200" smtClean="0"/>
              <a:t>{	if (*(double *)p1 &lt; *(double *)p2) </a:t>
            </a:r>
          </a:p>
          <a:p>
            <a:pPr marL="0" indent="0" eaLnBrk="1" hangingPunct="1">
              <a:lnSpc>
                <a:spcPct val="80000"/>
              </a:lnSpc>
              <a:buFont typeface="Wingdings" pitchFamily="2" charset="2"/>
              <a:buNone/>
              <a:defRPr/>
            </a:pPr>
            <a:r>
              <a:rPr lang="en-GB" altLang="zh-CN" sz="2200" smtClean="0"/>
              <a:t>		return </a:t>
            </a:r>
            <a:r>
              <a:rPr lang="en-GB" altLang="zh-CN" sz="2200" smtClean="0">
                <a:latin typeface="Arial"/>
              </a:rPr>
              <a:t>–</a:t>
            </a:r>
            <a:r>
              <a:rPr lang="en-GB" altLang="zh-CN" sz="2200" smtClean="0"/>
              <a:t>1;</a:t>
            </a:r>
          </a:p>
          <a:p>
            <a:pPr marL="0" indent="0" eaLnBrk="1" hangingPunct="1">
              <a:lnSpc>
                <a:spcPct val="80000"/>
              </a:lnSpc>
              <a:buFont typeface="Wingdings" pitchFamily="2" charset="2"/>
              <a:buNone/>
              <a:defRPr/>
            </a:pPr>
            <a:r>
              <a:rPr lang="en-GB" altLang="zh-CN" sz="2200" smtClean="0"/>
              <a:t>	else if (*(double *)p1 &gt; *(double *)p2) </a:t>
            </a:r>
          </a:p>
          <a:p>
            <a:pPr marL="0" indent="0" eaLnBrk="1" hangingPunct="1">
              <a:lnSpc>
                <a:spcPct val="80000"/>
              </a:lnSpc>
              <a:buFont typeface="Wingdings" pitchFamily="2" charset="2"/>
              <a:buNone/>
              <a:defRPr/>
            </a:pPr>
            <a:r>
              <a:rPr lang="en-GB" altLang="zh-CN" sz="2200" smtClean="0"/>
              <a:t>		return 1;</a:t>
            </a:r>
          </a:p>
          <a:p>
            <a:pPr marL="0" indent="0" eaLnBrk="1" hangingPunct="1">
              <a:lnSpc>
                <a:spcPct val="80000"/>
              </a:lnSpc>
              <a:buFont typeface="Wingdings" pitchFamily="2" charset="2"/>
              <a:buNone/>
              <a:defRPr/>
            </a:pPr>
            <a:r>
              <a:rPr lang="en-GB" altLang="zh-CN" sz="2200" smtClean="0"/>
              <a:t>	else </a:t>
            </a:r>
          </a:p>
          <a:p>
            <a:pPr marL="0" indent="0" eaLnBrk="1" hangingPunct="1">
              <a:lnSpc>
                <a:spcPct val="80000"/>
              </a:lnSpc>
              <a:buFont typeface="Wingdings" pitchFamily="2" charset="2"/>
              <a:buNone/>
              <a:defRPr/>
            </a:pPr>
            <a:r>
              <a:rPr lang="en-GB" altLang="zh-CN" sz="2200" smtClean="0"/>
              <a:t>		return 0;</a:t>
            </a:r>
          </a:p>
          <a:p>
            <a:pPr marL="0" indent="0" eaLnBrk="1" hangingPunct="1">
              <a:lnSpc>
                <a:spcPct val="80000"/>
              </a:lnSpc>
              <a:buFont typeface="Wingdings" pitchFamily="2" charset="2"/>
              <a:buNone/>
              <a:defRPr/>
            </a:pPr>
            <a:r>
              <a:rPr lang="en-GB" altLang="zh-CN" sz="2200" smtClean="0"/>
              <a:t>}</a:t>
            </a:r>
            <a:endParaRPr lang="en-US" altLang="zh-CN" sz="2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07950" y="144463"/>
            <a:ext cx="8964613" cy="6597650"/>
          </a:xfrm>
        </p:spPr>
        <p:txBody>
          <a:bodyPr/>
          <a:lstStyle/>
          <a:p>
            <a:pPr marL="0" indent="0" defTabSz="633413" eaLnBrk="1" hangingPunct="1">
              <a:lnSpc>
                <a:spcPct val="80000"/>
              </a:lnSpc>
              <a:buFont typeface="Wingdings" pitchFamily="2" charset="2"/>
              <a:buNone/>
              <a:defRPr/>
            </a:pPr>
            <a:r>
              <a:rPr lang="en-US" altLang="zh-CN" sz="2400" smtClean="0"/>
              <a:t>int A_compare(const void *p1, const void *p2) </a:t>
            </a:r>
          </a:p>
          <a:p>
            <a:pPr marL="0" indent="0" defTabSz="633413" eaLnBrk="1" hangingPunct="1">
              <a:lnSpc>
                <a:spcPct val="80000"/>
              </a:lnSpc>
              <a:buFont typeface="Wingdings" pitchFamily="2" charset="2"/>
              <a:buNone/>
              <a:defRPr/>
            </a:pPr>
            <a:r>
              <a:rPr lang="en-US" altLang="zh-CN" sz="2400" smtClean="0"/>
              <a:t>//</a:t>
            </a:r>
            <a:r>
              <a:rPr lang="zh-CN" altLang="en-US" sz="2400" smtClean="0"/>
              <a:t>比较</a:t>
            </a:r>
            <a:r>
              <a:rPr lang="en-US" altLang="zh-CN" sz="2400" smtClean="0"/>
              <a:t>A</a:t>
            </a:r>
            <a:r>
              <a:rPr lang="zh-CN" altLang="en-US" sz="2400" smtClean="0"/>
              <a:t>类元素大小。</a:t>
            </a:r>
          </a:p>
          <a:p>
            <a:pPr marL="0" indent="0" defTabSz="633413" eaLnBrk="1" hangingPunct="1">
              <a:lnSpc>
                <a:spcPct val="80000"/>
              </a:lnSpc>
              <a:buFont typeface="Wingdings" pitchFamily="2" charset="2"/>
              <a:buNone/>
              <a:defRPr/>
            </a:pPr>
            <a:r>
              <a:rPr lang="en-US" altLang="zh-CN" sz="2400" smtClean="0"/>
              <a:t>{	</a:t>
            </a:r>
            <a:r>
              <a:rPr lang="en-GB" altLang="zh-CN" sz="2400" smtClean="0"/>
              <a:t>if (*(A *)p1 &lt; *(A *)p2)  //</a:t>
            </a:r>
            <a:r>
              <a:rPr lang="zh-CN" altLang="en-GB" sz="2400" smtClean="0"/>
              <a:t>类</a:t>
            </a:r>
            <a:r>
              <a:rPr lang="en-US" altLang="zh-CN" sz="2400" smtClean="0"/>
              <a:t>A</a:t>
            </a:r>
            <a:r>
              <a:rPr lang="zh-CN" altLang="en-US" sz="2400" smtClean="0"/>
              <a:t>需重载操作符：</a:t>
            </a:r>
            <a:r>
              <a:rPr lang="en-US" altLang="zh-CN" sz="2400" smtClean="0"/>
              <a:t>&lt;</a:t>
            </a:r>
            <a:endParaRPr lang="en-GB" altLang="zh-CN" sz="2400" smtClean="0"/>
          </a:p>
          <a:p>
            <a:pPr marL="0" indent="0" defTabSz="633413" eaLnBrk="1" hangingPunct="1">
              <a:lnSpc>
                <a:spcPct val="80000"/>
              </a:lnSpc>
              <a:buFont typeface="Wingdings" pitchFamily="2" charset="2"/>
              <a:buNone/>
              <a:defRPr/>
            </a:pPr>
            <a:r>
              <a:rPr lang="en-GB" altLang="zh-CN" sz="2400" smtClean="0"/>
              <a:t>	   return </a:t>
            </a:r>
            <a:r>
              <a:rPr lang="en-GB" altLang="zh-CN" sz="2400" smtClean="0">
                <a:latin typeface="Arial"/>
              </a:rPr>
              <a:t>–</a:t>
            </a:r>
            <a:r>
              <a:rPr lang="en-GB" altLang="zh-CN" sz="2400" smtClean="0"/>
              <a:t>1;</a:t>
            </a:r>
          </a:p>
          <a:p>
            <a:pPr marL="0" indent="0" defTabSz="633413" eaLnBrk="1" hangingPunct="1">
              <a:lnSpc>
                <a:spcPct val="80000"/>
              </a:lnSpc>
              <a:buFont typeface="Wingdings" pitchFamily="2" charset="2"/>
              <a:buNone/>
              <a:defRPr/>
            </a:pPr>
            <a:r>
              <a:rPr lang="en-GB" altLang="zh-CN" sz="2400" smtClean="0"/>
              <a:t>	else if (*(A *)p1 &gt; *(A *)p2)  //</a:t>
            </a:r>
            <a:r>
              <a:rPr lang="zh-CN" altLang="en-GB" sz="2400" smtClean="0"/>
              <a:t>类</a:t>
            </a:r>
            <a:r>
              <a:rPr lang="en-US" altLang="zh-CN" sz="2400" smtClean="0"/>
              <a:t>A</a:t>
            </a:r>
            <a:r>
              <a:rPr lang="zh-CN" altLang="en-US" sz="2400" smtClean="0"/>
              <a:t>需重载操作符：</a:t>
            </a:r>
            <a:r>
              <a:rPr lang="en-US" altLang="zh-CN" sz="2400" smtClean="0"/>
              <a:t>&gt;</a:t>
            </a:r>
            <a:endParaRPr lang="en-GB" altLang="zh-CN" sz="2400" smtClean="0"/>
          </a:p>
          <a:p>
            <a:pPr marL="0" indent="0" defTabSz="633413" eaLnBrk="1" hangingPunct="1">
              <a:lnSpc>
                <a:spcPct val="80000"/>
              </a:lnSpc>
              <a:buFont typeface="Wingdings" pitchFamily="2" charset="2"/>
              <a:buNone/>
              <a:defRPr/>
            </a:pPr>
            <a:r>
              <a:rPr lang="en-GB" altLang="zh-CN" sz="2400" smtClean="0"/>
              <a:t>	   return 1;</a:t>
            </a:r>
          </a:p>
          <a:p>
            <a:pPr marL="0" indent="0" defTabSz="633413" eaLnBrk="1" hangingPunct="1">
              <a:lnSpc>
                <a:spcPct val="80000"/>
              </a:lnSpc>
              <a:buFont typeface="Wingdings" pitchFamily="2" charset="2"/>
              <a:buNone/>
              <a:defRPr/>
            </a:pPr>
            <a:r>
              <a:rPr lang="en-GB" altLang="zh-CN" sz="2400" smtClean="0"/>
              <a:t>      else </a:t>
            </a:r>
          </a:p>
          <a:p>
            <a:pPr marL="0" indent="0" defTabSz="633413" eaLnBrk="1" hangingPunct="1">
              <a:lnSpc>
                <a:spcPct val="80000"/>
              </a:lnSpc>
              <a:buFont typeface="Wingdings" pitchFamily="2" charset="2"/>
              <a:buNone/>
              <a:defRPr/>
            </a:pPr>
            <a:r>
              <a:rPr lang="en-GB" altLang="zh-CN" sz="2400" smtClean="0"/>
              <a:t>	   return 0;</a:t>
            </a:r>
            <a:endParaRPr lang="en-US" altLang="zh-CN" sz="2400" smtClean="0"/>
          </a:p>
          <a:p>
            <a:pPr marL="0" indent="0" defTabSz="633413" eaLnBrk="1" hangingPunct="1">
              <a:lnSpc>
                <a:spcPct val="80000"/>
              </a:lnSpc>
              <a:buFont typeface="Wingdings" pitchFamily="2" charset="2"/>
              <a:buNone/>
              <a:defRPr/>
            </a:pPr>
            <a:r>
              <a:rPr lang="en-US" altLang="zh-CN" sz="2400" smtClean="0"/>
              <a:t>}</a:t>
            </a:r>
          </a:p>
          <a:p>
            <a:pPr marL="0" indent="0" defTabSz="633413" eaLnBrk="1" hangingPunct="1">
              <a:lnSpc>
                <a:spcPct val="80000"/>
              </a:lnSpc>
              <a:buFont typeface="Wingdings" pitchFamily="2" charset="2"/>
              <a:buNone/>
              <a:defRPr/>
            </a:pPr>
            <a:endParaRPr lang="en-GB" altLang="zh-CN" sz="2400" smtClean="0"/>
          </a:p>
          <a:p>
            <a:pPr marL="0" indent="0" defTabSz="633413" eaLnBrk="1" hangingPunct="1">
              <a:lnSpc>
                <a:spcPct val="80000"/>
              </a:lnSpc>
              <a:buFont typeface="Wingdings" pitchFamily="2" charset="2"/>
              <a:buNone/>
              <a:defRPr/>
            </a:pPr>
            <a:r>
              <a:rPr lang="en-GB" altLang="zh-CN" sz="2400" smtClean="0"/>
              <a:t>......</a:t>
            </a:r>
          </a:p>
          <a:p>
            <a:pPr marL="0" indent="0" defTabSz="633413" eaLnBrk="1" hangingPunct="1">
              <a:lnSpc>
                <a:spcPct val="80000"/>
              </a:lnSpc>
              <a:buFont typeface="Wingdings" pitchFamily="2" charset="2"/>
              <a:buNone/>
              <a:defRPr/>
            </a:pPr>
            <a:r>
              <a:rPr lang="en-GB" altLang="zh-CN" sz="2400" smtClean="0"/>
              <a:t>int a[100];</a:t>
            </a:r>
          </a:p>
          <a:p>
            <a:pPr marL="0" indent="0" defTabSz="633413" eaLnBrk="1" hangingPunct="1">
              <a:lnSpc>
                <a:spcPct val="80000"/>
              </a:lnSpc>
              <a:buFont typeface="Wingdings" pitchFamily="2" charset="2"/>
              <a:buNone/>
              <a:defRPr/>
            </a:pPr>
            <a:r>
              <a:rPr lang="en-GB" altLang="zh-CN" sz="2400" smtClean="0"/>
              <a:t>sort(a,100,sizeof(int),int_compare);</a:t>
            </a:r>
          </a:p>
          <a:p>
            <a:pPr marL="0" indent="0" defTabSz="633413" eaLnBrk="1" hangingPunct="1">
              <a:lnSpc>
                <a:spcPct val="80000"/>
              </a:lnSpc>
              <a:buFont typeface="Wingdings" pitchFamily="2" charset="2"/>
              <a:buNone/>
              <a:defRPr/>
            </a:pPr>
            <a:r>
              <a:rPr lang="en-GB" altLang="zh-CN" sz="2400" smtClean="0"/>
              <a:t>double b[200];</a:t>
            </a:r>
          </a:p>
          <a:p>
            <a:pPr marL="0" indent="0" defTabSz="633413" eaLnBrk="1" hangingPunct="1">
              <a:lnSpc>
                <a:spcPct val="80000"/>
              </a:lnSpc>
              <a:buFont typeface="Wingdings" pitchFamily="2" charset="2"/>
              <a:buNone/>
              <a:defRPr/>
            </a:pPr>
            <a:r>
              <a:rPr lang="en-GB" altLang="zh-CN" sz="2400" smtClean="0"/>
              <a:t>sort(b,200,sizeof(double),double_compare);</a:t>
            </a:r>
            <a:endParaRPr lang="en-US" altLang="zh-CN" sz="2400" smtClean="0"/>
          </a:p>
          <a:p>
            <a:pPr marL="0" indent="0" defTabSz="633413" eaLnBrk="1" hangingPunct="1">
              <a:lnSpc>
                <a:spcPct val="80000"/>
              </a:lnSpc>
              <a:buFont typeface="Wingdings" pitchFamily="2" charset="2"/>
              <a:buNone/>
              <a:defRPr/>
            </a:pPr>
            <a:r>
              <a:rPr lang="en-US" altLang="zh-CN" sz="2400" smtClean="0"/>
              <a:t>A c[300];</a:t>
            </a:r>
            <a:endParaRPr lang="en-GB" altLang="zh-CN" sz="2400" smtClean="0"/>
          </a:p>
          <a:p>
            <a:pPr marL="0" indent="0" defTabSz="633413" eaLnBrk="1" hangingPunct="1">
              <a:lnSpc>
                <a:spcPct val="80000"/>
              </a:lnSpc>
              <a:buFont typeface="Wingdings" pitchFamily="2" charset="2"/>
              <a:buNone/>
              <a:defRPr/>
            </a:pPr>
            <a:r>
              <a:rPr lang="en-GB" altLang="zh-CN" sz="2400" smtClean="0"/>
              <a:t>sort(c,300,sizeof(A),A_compare);</a:t>
            </a:r>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2546</TotalTime>
  <Words>2837</Words>
  <Application>Microsoft Office PowerPoint</Application>
  <PresentationFormat>全屏显示(4:3)</PresentationFormat>
  <Paragraphs>547</Paragraphs>
  <Slides>46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Verdana</vt:lpstr>
      <vt:lpstr>宋体</vt:lpstr>
      <vt:lpstr>Arial</vt:lpstr>
      <vt:lpstr>Wingdings</vt:lpstr>
      <vt:lpstr>Calibri</vt:lpstr>
      <vt:lpstr>Office 主题​​</vt:lpstr>
      <vt:lpstr>第九章 类属（泛型）机制－－模板</vt:lpstr>
      <vt:lpstr>主要内容</vt:lpstr>
      <vt:lpstr>问题的提出</vt:lpstr>
      <vt:lpstr>PowerPoint 演示文稿</vt:lpstr>
      <vt:lpstr>类属（泛型）程序设计</vt:lpstr>
      <vt:lpstr>类属函数</vt:lpstr>
      <vt:lpstr>通用指针参数实现类属函数</vt:lpstr>
      <vt:lpstr>PowerPoint 演示文稿</vt:lpstr>
      <vt:lpstr>PowerPoint 演示文稿</vt:lpstr>
      <vt:lpstr>函数模板</vt:lpstr>
      <vt:lpstr>PowerPoint 演示文稿</vt:lpstr>
      <vt:lpstr>PowerPoint 演示文稿</vt:lpstr>
      <vt:lpstr>函数模板的使用－－实例化</vt:lpstr>
      <vt:lpstr>PowerPoint 演示文稿</vt:lpstr>
      <vt:lpstr>PowerPoint 演示文稿</vt:lpstr>
      <vt:lpstr>PowerPoint 演示文稿</vt:lpstr>
      <vt:lpstr>PowerPoint 演示文稿</vt:lpstr>
      <vt:lpstr>类模板</vt:lpstr>
      <vt:lpstr>PowerPoint 演示文稿</vt:lpstr>
      <vt:lpstr>类模板的使用－－实例化</vt:lpstr>
      <vt:lpstr>PowerPoint 演示文稿</vt:lpstr>
      <vt:lpstr>带非类型参数的类模板</vt:lpstr>
      <vt:lpstr>模板的复用</vt:lpstr>
      <vt:lpstr>PowerPoint 演示文稿</vt:lpstr>
      <vt:lpstr>PowerPoint 演示文稿</vt:lpstr>
      <vt:lpstr>重复实例的处理</vt:lpstr>
      <vt:lpstr>PowerPoint 演示文稿</vt:lpstr>
      <vt:lpstr>C++标准模板库（STL） </vt:lpstr>
      <vt:lpstr>PowerPoint 演示文稿</vt:lpstr>
      <vt:lpstr>PowerPoint 演示文稿</vt:lpstr>
      <vt:lpstr>容器</vt:lpstr>
      <vt:lpstr>PowerPoint 演示文稿</vt:lpstr>
      <vt:lpstr>例：利用STL的容器map来实现一个电话号码簿的功能</vt:lpstr>
      <vt:lpstr>PowerPoint 演示文稿</vt:lpstr>
      <vt:lpstr>迭代器</vt:lpstr>
      <vt:lpstr>PowerPoint 演示文稿</vt:lpstr>
      <vt:lpstr>迭代器之间的相容关系</vt:lpstr>
      <vt:lpstr>PowerPoint 演示文稿</vt:lpstr>
      <vt:lpstr>算法</vt:lpstr>
      <vt:lpstr>算法与容器和迭代器之间的关系</vt:lpstr>
      <vt:lpstr>自定义条件和操作</vt:lpstr>
      <vt:lpstr>STL算法举例</vt:lpstr>
      <vt:lpstr>在“学生”容器中做统计</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类属机制－－模板</dc:title>
  <dc:creator>chenjiajun</dc:creator>
  <cp:lastModifiedBy>Zhang Ying 张营</cp:lastModifiedBy>
  <cp:revision>71</cp:revision>
  <dcterms:created xsi:type="dcterms:W3CDTF">2005-01-05T08:01:58Z</dcterms:created>
  <dcterms:modified xsi:type="dcterms:W3CDTF">2014-02-28T03:43:14Z</dcterms:modified>
</cp:coreProperties>
</file>