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</p:sldMasterIdLst>
  <p:notesMasterIdLst>
    <p:notesMasterId r:id="rId37"/>
  </p:notesMasterIdLst>
  <p:handoutMasterIdLst>
    <p:handoutMasterId r:id="rId38"/>
  </p:handoutMasterIdLst>
  <p:sldIdLst>
    <p:sldId id="257" r:id="rId3"/>
    <p:sldId id="289" r:id="rId4"/>
    <p:sldId id="344" r:id="rId5"/>
    <p:sldId id="373" r:id="rId6"/>
    <p:sldId id="268" r:id="rId7"/>
    <p:sldId id="338" r:id="rId8"/>
    <p:sldId id="291" r:id="rId9"/>
    <p:sldId id="381" r:id="rId10"/>
    <p:sldId id="389" r:id="rId11"/>
    <p:sldId id="269" r:id="rId12"/>
    <p:sldId id="294" r:id="rId13"/>
    <p:sldId id="297" r:id="rId14"/>
    <p:sldId id="382" r:id="rId15"/>
    <p:sldId id="298" r:id="rId16"/>
    <p:sldId id="383" r:id="rId17"/>
    <p:sldId id="384" r:id="rId18"/>
    <p:sldId id="385" r:id="rId19"/>
    <p:sldId id="386" r:id="rId20"/>
    <p:sldId id="387" r:id="rId21"/>
    <p:sldId id="388" r:id="rId22"/>
    <p:sldId id="341" r:id="rId23"/>
    <p:sldId id="390" r:id="rId24"/>
    <p:sldId id="391" r:id="rId25"/>
    <p:sldId id="392" r:id="rId26"/>
    <p:sldId id="355" r:id="rId27"/>
    <p:sldId id="356" r:id="rId28"/>
    <p:sldId id="357" r:id="rId29"/>
    <p:sldId id="358" r:id="rId30"/>
    <p:sldId id="360" r:id="rId31"/>
    <p:sldId id="393" r:id="rId32"/>
    <p:sldId id="394" r:id="rId33"/>
    <p:sldId id="359" r:id="rId34"/>
    <p:sldId id="395" r:id="rId35"/>
    <p:sldId id="365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49FDA"/>
    <a:srgbClr val="5294D6"/>
    <a:srgbClr val="0000FF"/>
    <a:srgbClr val="6600CC"/>
    <a:srgbClr val="003399"/>
    <a:srgbClr val="33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42" autoAdjust="0"/>
    <p:restoredTop sz="90929"/>
  </p:normalViewPr>
  <p:slideViewPr>
    <p:cSldViewPr>
      <p:cViewPr varScale="1">
        <p:scale>
          <a:sx n="78" d="100"/>
          <a:sy n="78" d="100"/>
        </p:scale>
        <p:origin x="10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2D279DB5-61EC-4F79-A0A1-8BD14F1C2B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CCA074A-B75A-483B-8398-BDD373F012F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8EABF447-19B6-4CA3-BE9D-6FDCB79D7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1E4249AE-1D2C-4F6D-BC7C-600AAC5BEAF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07CB23-39AC-41EB-9419-80342ABB9F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C5F01A6-A541-4C5F-BD40-044DA6EBCB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1DB93D8-99A9-4CB3-AD23-8B36B23A50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0E30B9DE-B586-43BC-9035-3E648AF95D8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66FF443E-D4F8-4A52-8967-2FD3D870699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3FE8EF1-BF1D-4491-AC0C-254B2167BA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5B78EC72-E5E1-4A77-B905-AAF23AC1E1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CA6C01-EA5A-4C98-9667-47F17D10C7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50" name="Group 2">
            <a:extLst>
              <a:ext uri="{FF2B5EF4-FFF2-40B4-BE49-F238E27FC236}">
                <a16:creationId xmlns:a16="http://schemas.microsoft.com/office/drawing/2014/main" id="{DC07209A-B267-4815-99B8-205AA2062E5B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20638"/>
            <a:ext cx="9153525" cy="6878638"/>
            <a:chOff x="-6" y="-13"/>
            <a:chExt cx="5766" cy="4333"/>
          </a:xfrm>
        </p:grpSpPr>
        <p:sp>
          <p:nvSpPr>
            <p:cNvPr id="155651" name="Rectangle 3">
              <a:extLst>
                <a:ext uri="{FF2B5EF4-FFF2-40B4-BE49-F238E27FC236}">
                  <a16:creationId xmlns:a16="http://schemas.microsoft.com/office/drawing/2014/main" id="{DFF2B3E8-0EBF-465F-9165-B1B59E65600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549" y="0"/>
              <a:ext cx="211" cy="43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2" name="Freeform 4">
              <a:extLst>
                <a:ext uri="{FF2B5EF4-FFF2-40B4-BE49-F238E27FC236}">
                  <a16:creationId xmlns:a16="http://schemas.microsoft.com/office/drawing/2014/main" id="{90DAE9F6-16BC-47E3-B4FC-22855CFF8447}"/>
                </a:ext>
              </a:extLst>
            </p:cNvPr>
            <p:cNvSpPr>
              <a:spLocks/>
            </p:cNvSpPr>
            <p:nvPr/>
          </p:nvSpPr>
          <p:spPr bwMode="white">
            <a:xfrm>
              <a:off x="-6" y="2828"/>
              <a:ext cx="3625" cy="1492"/>
            </a:xfrm>
            <a:custGeom>
              <a:avLst/>
              <a:gdLst>
                <a:gd name="T0" fmla="*/ 0 w 3625"/>
                <a:gd name="T1" fmla="*/ 1491 h 1492"/>
                <a:gd name="T2" fmla="*/ 0 w 3625"/>
                <a:gd name="T3" fmla="*/ 0 h 1492"/>
                <a:gd name="T4" fmla="*/ 171 w 3625"/>
                <a:gd name="T5" fmla="*/ 3 h 1492"/>
                <a:gd name="T6" fmla="*/ 355 w 3625"/>
                <a:gd name="T7" fmla="*/ 9 h 1492"/>
                <a:gd name="T8" fmla="*/ 499 w 3625"/>
                <a:gd name="T9" fmla="*/ 21 h 1492"/>
                <a:gd name="T10" fmla="*/ 650 w 3625"/>
                <a:gd name="T11" fmla="*/ 36 h 1492"/>
                <a:gd name="T12" fmla="*/ 809 w 3625"/>
                <a:gd name="T13" fmla="*/ 54 h 1492"/>
                <a:gd name="T14" fmla="*/ 957 w 3625"/>
                <a:gd name="T15" fmla="*/ 78 h 1492"/>
                <a:gd name="T16" fmla="*/ 1119 w 3625"/>
                <a:gd name="T17" fmla="*/ 105 h 1492"/>
                <a:gd name="T18" fmla="*/ 1261 w 3625"/>
                <a:gd name="T19" fmla="*/ 133 h 1492"/>
                <a:gd name="T20" fmla="*/ 1441 w 3625"/>
                <a:gd name="T21" fmla="*/ 175 h 1492"/>
                <a:gd name="T22" fmla="*/ 1598 w 3625"/>
                <a:gd name="T23" fmla="*/ 217 h 1492"/>
                <a:gd name="T24" fmla="*/ 1763 w 3625"/>
                <a:gd name="T25" fmla="*/ 269 h 1492"/>
                <a:gd name="T26" fmla="*/ 1887 w 3625"/>
                <a:gd name="T27" fmla="*/ 308 h 1492"/>
                <a:gd name="T28" fmla="*/ 2085 w 3625"/>
                <a:gd name="T29" fmla="*/ 384 h 1492"/>
                <a:gd name="T30" fmla="*/ 2230 w 3625"/>
                <a:gd name="T31" fmla="*/ 444 h 1492"/>
                <a:gd name="T32" fmla="*/ 2456 w 3625"/>
                <a:gd name="T33" fmla="*/ 547 h 1492"/>
                <a:gd name="T34" fmla="*/ 2666 w 3625"/>
                <a:gd name="T35" fmla="*/ 662 h 1492"/>
                <a:gd name="T36" fmla="*/ 2859 w 3625"/>
                <a:gd name="T37" fmla="*/ 786 h 1492"/>
                <a:gd name="T38" fmla="*/ 3046 w 3625"/>
                <a:gd name="T39" fmla="*/ 920 h 1492"/>
                <a:gd name="T40" fmla="*/ 3193 w 3625"/>
                <a:gd name="T41" fmla="*/ 1038 h 1492"/>
                <a:gd name="T42" fmla="*/ 3332 w 3625"/>
                <a:gd name="T43" fmla="*/ 1168 h 1492"/>
                <a:gd name="T44" fmla="*/ 3440 w 3625"/>
                <a:gd name="T45" fmla="*/ 1280 h 1492"/>
                <a:gd name="T46" fmla="*/ 3524 w 3625"/>
                <a:gd name="T47" fmla="*/ 1380 h 1492"/>
                <a:gd name="T48" fmla="*/ 3624 w 3625"/>
                <a:gd name="T49" fmla="*/ 1491 h 1492"/>
                <a:gd name="T50" fmla="*/ 3608 w 3625"/>
                <a:gd name="T51" fmla="*/ 1491 h 1492"/>
                <a:gd name="T52" fmla="*/ 0 w 3625"/>
                <a:gd name="T53" fmla="*/ 1491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25" h="1492">
                  <a:moveTo>
                    <a:pt x="0" y="1491"/>
                  </a:moveTo>
                  <a:lnTo>
                    <a:pt x="0" y="0"/>
                  </a:lnTo>
                  <a:lnTo>
                    <a:pt x="171" y="3"/>
                  </a:lnTo>
                  <a:lnTo>
                    <a:pt x="355" y="9"/>
                  </a:lnTo>
                  <a:lnTo>
                    <a:pt x="499" y="21"/>
                  </a:lnTo>
                  <a:lnTo>
                    <a:pt x="650" y="36"/>
                  </a:lnTo>
                  <a:lnTo>
                    <a:pt x="809" y="54"/>
                  </a:lnTo>
                  <a:lnTo>
                    <a:pt x="957" y="78"/>
                  </a:lnTo>
                  <a:lnTo>
                    <a:pt x="1119" y="105"/>
                  </a:lnTo>
                  <a:lnTo>
                    <a:pt x="1261" y="133"/>
                  </a:lnTo>
                  <a:lnTo>
                    <a:pt x="1441" y="175"/>
                  </a:lnTo>
                  <a:lnTo>
                    <a:pt x="1598" y="217"/>
                  </a:lnTo>
                  <a:lnTo>
                    <a:pt x="1763" y="269"/>
                  </a:lnTo>
                  <a:lnTo>
                    <a:pt x="1887" y="308"/>
                  </a:lnTo>
                  <a:lnTo>
                    <a:pt x="2085" y="384"/>
                  </a:lnTo>
                  <a:lnTo>
                    <a:pt x="2230" y="444"/>
                  </a:lnTo>
                  <a:lnTo>
                    <a:pt x="2456" y="547"/>
                  </a:lnTo>
                  <a:lnTo>
                    <a:pt x="2666" y="662"/>
                  </a:lnTo>
                  <a:lnTo>
                    <a:pt x="2859" y="786"/>
                  </a:lnTo>
                  <a:lnTo>
                    <a:pt x="3046" y="920"/>
                  </a:lnTo>
                  <a:lnTo>
                    <a:pt x="3193" y="1038"/>
                  </a:lnTo>
                  <a:lnTo>
                    <a:pt x="3332" y="1168"/>
                  </a:lnTo>
                  <a:lnTo>
                    <a:pt x="3440" y="1280"/>
                  </a:lnTo>
                  <a:lnTo>
                    <a:pt x="3524" y="1380"/>
                  </a:lnTo>
                  <a:lnTo>
                    <a:pt x="3624" y="1491"/>
                  </a:lnTo>
                  <a:lnTo>
                    <a:pt x="3608" y="1491"/>
                  </a:lnTo>
                  <a:lnTo>
                    <a:pt x="0" y="1491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3" name="Freeform 5">
              <a:extLst>
                <a:ext uri="{FF2B5EF4-FFF2-40B4-BE49-F238E27FC236}">
                  <a16:creationId xmlns:a16="http://schemas.microsoft.com/office/drawing/2014/main" id="{5ACEB7DC-84FE-44B3-807F-1C2ACC599C20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2405"/>
              <a:ext cx="5143" cy="1902"/>
            </a:xfrm>
            <a:custGeom>
              <a:avLst/>
              <a:gdLst>
                <a:gd name="T0" fmla="*/ 2718 w 5143"/>
                <a:gd name="T1" fmla="*/ 405 h 1902"/>
                <a:gd name="T2" fmla="*/ 2466 w 5143"/>
                <a:gd name="T3" fmla="*/ 333 h 1902"/>
                <a:gd name="T4" fmla="*/ 2202 w 5143"/>
                <a:gd name="T5" fmla="*/ 261 h 1902"/>
                <a:gd name="T6" fmla="*/ 1929 w 5143"/>
                <a:gd name="T7" fmla="*/ 198 h 1902"/>
                <a:gd name="T8" fmla="*/ 1695 w 5143"/>
                <a:gd name="T9" fmla="*/ 153 h 1902"/>
                <a:gd name="T10" fmla="*/ 1434 w 5143"/>
                <a:gd name="T11" fmla="*/ 111 h 1902"/>
                <a:gd name="T12" fmla="*/ 1188 w 5143"/>
                <a:gd name="T13" fmla="*/ 75 h 1902"/>
                <a:gd name="T14" fmla="*/ 957 w 5143"/>
                <a:gd name="T15" fmla="*/ 48 h 1902"/>
                <a:gd name="T16" fmla="*/ 747 w 5143"/>
                <a:gd name="T17" fmla="*/ 30 h 1902"/>
                <a:gd name="T18" fmla="*/ 501 w 5143"/>
                <a:gd name="T19" fmla="*/ 15 h 1902"/>
                <a:gd name="T20" fmla="*/ 246 w 5143"/>
                <a:gd name="T21" fmla="*/ 3 h 1902"/>
                <a:gd name="T22" fmla="*/ 0 w 5143"/>
                <a:gd name="T23" fmla="*/ 0 h 1902"/>
                <a:gd name="T24" fmla="*/ 0 w 5143"/>
                <a:gd name="T25" fmla="*/ 275 h 1902"/>
                <a:gd name="T26" fmla="*/ 0 w 5143"/>
                <a:gd name="T27" fmla="*/ 345 h 1902"/>
                <a:gd name="T28" fmla="*/ 0 w 5143"/>
                <a:gd name="T29" fmla="*/ 275 h 1902"/>
                <a:gd name="T30" fmla="*/ 0 w 5143"/>
                <a:gd name="T31" fmla="*/ 342 h 1902"/>
                <a:gd name="T32" fmla="*/ 339 w 5143"/>
                <a:gd name="T33" fmla="*/ 351 h 1902"/>
                <a:gd name="T34" fmla="*/ 606 w 5143"/>
                <a:gd name="T35" fmla="*/ 372 h 1902"/>
                <a:gd name="T36" fmla="*/ 852 w 5143"/>
                <a:gd name="T37" fmla="*/ 399 h 1902"/>
                <a:gd name="T38" fmla="*/ 1068 w 5143"/>
                <a:gd name="T39" fmla="*/ 435 h 1902"/>
                <a:gd name="T40" fmla="*/ 1275 w 5143"/>
                <a:gd name="T41" fmla="*/ 474 h 1902"/>
                <a:gd name="T42" fmla="*/ 1545 w 5143"/>
                <a:gd name="T43" fmla="*/ 540 h 1902"/>
                <a:gd name="T44" fmla="*/ 1761 w 5143"/>
                <a:gd name="T45" fmla="*/ 603 h 1902"/>
                <a:gd name="T46" fmla="*/ 1971 w 5143"/>
                <a:gd name="T47" fmla="*/ 678 h 1902"/>
                <a:gd name="T48" fmla="*/ 2166 w 5143"/>
                <a:gd name="T49" fmla="*/ 747 h 1902"/>
                <a:gd name="T50" fmla="*/ 2397 w 5143"/>
                <a:gd name="T51" fmla="*/ 852 h 1902"/>
                <a:gd name="T52" fmla="*/ 2613 w 5143"/>
                <a:gd name="T53" fmla="*/ 960 h 1902"/>
                <a:gd name="T54" fmla="*/ 2832 w 5143"/>
                <a:gd name="T55" fmla="*/ 1095 h 1902"/>
                <a:gd name="T56" fmla="*/ 3012 w 5143"/>
                <a:gd name="T57" fmla="*/ 1212 h 1902"/>
                <a:gd name="T58" fmla="*/ 3186 w 5143"/>
                <a:gd name="T59" fmla="*/ 1347 h 1902"/>
                <a:gd name="T60" fmla="*/ 3351 w 5143"/>
                <a:gd name="T61" fmla="*/ 1497 h 1902"/>
                <a:gd name="T62" fmla="*/ 3480 w 5143"/>
                <a:gd name="T63" fmla="*/ 1629 h 1902"/>
                <a:gd name="T64" fmla="*/ 3612 w 5143"/>
                <a:gd name="T65" fmla="*/ 1785 h 1902"/>
                <a:gd name="T66" fmla="*/ 3699 w 5143"/>
                <a:gd name="T67" fmla="*/ 1901 h 1902"/>
                <a:gd name="T68" fmla="*/ 5142 w 5143"/>
                <a:gd name="T69" fmla="*/ 1901 h 1902"/>
                <a:gd name="T70" fmla="*/ 5076 w 5143"/>
                <a:gd name="T71" fmla="*/ 1827 h 1902"/>
                <a:gd name="T72" fmla="*/ 4968 w 5143"/>
                <a:gd name="T73" fmla="*/ 1707 h 1902"/>
                <a:gd name="T74" fmla="*/ 4797 w 5143"/>
                <a:gd name="T75" fmla="*/ 1539 h 1902"/>
                <a:gd name="T76" fmla="*/ 4617 w 5143"/>
                <a:gd name="T77" fmla="*/ 1383 h 1902"/>
                <a:gd name="T78" fmla="*/ 4410 w 5143"/>
                <a:gd name="T79" fmla="*/ 1221 h 1902"/>
                <a:gd name="T80" fmla="*/ 4185 w 5143"/>
                <a:gd name="T81" fmla="*/ 1071 h 1902"/>
                <a:gd name="T82" fmla="*/ 3960 w 5143"/>
                <a:gd name="T83" fmla="*/ 939 h 1902"/>
                <a:gd name="T84" fmla="*/ 3708 w 5143"/>
                <a:gd name="T85" fmla="*/ 801 h 1902"/>
                <a:gd name="T86" fmla="*/ 3492 w 5143"/>
                <a:gd name="T87" fmla="*/ 702 h 1902"/>
                <a:gd name="T88" fmla="*/ 3231 w 5143"/>
                <a:gd name="T89" fmla="*/ 588 h 1902"/>
                <a:gd name="T90" fmla="*/ 2964 w 5143"/>
                <a:gd name="T91" fmla="*/ 489 h 1902"/>
                <a:gd name="T92" fmla="*/ 2718 w 5143"/>
                <a:gd name="T93" fmla="*/ 405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43" h="1902">
                  <a:moveTo>
                    <a:pt x="2718" y="405"/>
                  </a:moveTo>
                  <a:lnTo>
                    <a:pt x="2466" y="333"/>
                  </a:lnTo>
                  <a:lnTo>
                    <a:pt x="2202" y="261"/>
                  </a:lnTo>
                  <a:lnTo>
                    <a:pt x="1929" y="198"/>
                  </a:lnTo>
                  <a:lnTo>
                    <a:pt x="1695" y="153"/>
                  </a:lnTo>
                  <a:lnTo>
                    <a:pt x="1434" y="111"/>
                  </a:lnTo>
                  <a:lnTo>
                    <a:pt x="1188" y="75"/>
                  </a:lnTo>
                  <a:lnTo>
                    <a:pt x="957" y="48"/>
                  </a:lnTo>
                  <a:lnTo>
                    <a:pt x="747" y="30"/>
                  </a:lnTo>
                  <a:lnTo>
                    <a:pt x="501" y="15"/>
                  </a:lnTo>
                  <a:lnTo>
                    <a:pt x="246" y="3"/>
                  </a:lnTo>
                  <a:lnTo>
                    <a:pt x="0" y="0"/>
                  </a:lnTo>
                  <a:lnTo>
                    <a:pt x="0" y="275"/>
                  </a:lnTo>
                  <a:lnTo>
                    <a:pt x="0" y="345"/>
                  </a:lnTo>
                  <a:lnTo>
                    <a:pt x="0" y="275"/>
                  </a:lnTo>
                  <a:lnTo>
                    <a:pt x="0" y="342"/>
                  </a:lnTo>
                  <a:lnTo>
                    <a:pt x="339" y="351"/>
                  </a:lnTo>
                  <a:lnTo>
                    <a:pt x="606" y="372"/>
                  </a:lnTo>
                  <a:lnTo>
                    <a:pt x="852" y="399"/>
                  </a:lnTo>
                  <a:lnTo>
                    <a:pt x="1068" y="435"/>
                  </a:lnTo>
                  <a:lnTo>
                    <a:pt x="1275" y="474"/>
                  </a:lnTo>
                  <a:lnTo>
                    <a:pt x="1545" y="540"/>
                  </a:lnTo>
                  <a:lnTo>
                    <a:pt x="1761" y="603"/>
                  </a:lnTo>
                  <a:lnTo>
                    <a:pt x="1971" y="678"/>
                  </a:lnTo>
                  <a:lnTo>
                    <a:pt x="2166" y="747"/>
                  </a:lnTo>
                  <a:lnTo>
                    <a:pt x="2397" y="852"/>
                  </a:lnTo>
                  <a:lnTo>
                    <a:pt x="2613" y="960"/>
                  </a:lnTo>
                  <a:lnTo>
                    <a:pt x="2832" y="1095"/>
                  </a:lnTo>
                  <a:lnTo>
                    <a:pt x="3012" y="1212"/>
                  </a:lnTo>
                  <a:lnTo>
                    <a:pt x="3186" y="1347"/>
                  </a:lnTo>
                  <a:lnTo>
                    <a:pt x="3351" y="1497"/>
                  </a:lnTo>
                  <a:lnTo>
                    <a:pt x="3480" y="1629"/>
                  </a:lnTo>
                  <a:lnTo>
                    <a:pt x="3612" y="1785"/>
                  </a:lnTo>
                  <a:lnTo>
                    <a:pt x="3699" y="1901"/>
                  </a:lnTo>
                  <a:lnTo>
                    <a:pt x="5142" y="1901"/>
                  </a:lnTo>
                  <a:lnTo>
                    <a:pt x="5076" y="1827"/>
                  </a:lnTo>
                  <a:lnTo>
                    <a:pt x="4968" y="1707"/>
                  </a:lnTo>
                  <a:lnTo>
                    <a:pt x="4797" y="1539"/>
                  </a:lnTo>
                  <a:lnTo>
                    <a:pt x="4617" y="1383"/>
                  </a:lnTo>
                  <a:lnTo>
                    <a:pt x="4410" y="1221"/>
                  </a:lnTo>
                  <a:lnTo>
                    <a:pt x="4185" y="1071"/>
                  </a:lnTo>
                  <a:lnTo>
                    <a:pt x="3960" y="939"/>
                  </a:lnTo>
                  <a:lnTo>
                    <a:pt x="3708" y="801"/>
                  </a:lnTo>
                  <a:lnTo>
                    <a:pt x="3492" y="702"/>
                  </a:lnTo>
                  <a:lnTo>
                    <a:pt x="3231" y="588"/>
                  </a:lnTo>
                  <a:lnTo>
                    <a:pt x="2964" y="489"/>
                  </a:lnTo>
                  <a:lnTo>
                    <a:pt x="2718" y="405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54" name="Freeform 6">
              <a:extLst>
                <a:ext uri="{FF2B5EF4-FFF2-40B4-BE49-F238E27FC236}">
                  <a16:creationId xmlns:a16="http://schemas.microsoft.com/office/drawing/2014/main" id="{1A5420FE-5D59-41A0-B470-8E660E7B0C29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1982"/>
              <a:ext cx="5760" cy="2325"/>
            </a:xfrm>
            <a:custGeom>
              <a:avLst/>
              <a:gdLst>
                <a:gd name="T0" fmla="*/ 0 w 5760"/>
                <a:gd name="T1" fmla="*/ 0 h 2325"/>
                <a:gd name="T2" fmla="*/ 0 w 5760"/>
                <a:gd name="T3" fmla="*/ 339 h 2325"/>
                <a:gd name="T4" fmla="*/ 558 w 5760"/>
                <a:gd name="T5" fmla="*/ 357 h 2325"/>
                <a:gd name="T6" fmla="*/ 807 w 5760"/>
                <a:gd name="T7" fmla="*/ 375 h 2325"/>
                <a:gd name="T8" fmla="*/ 1056 w 5760"/>
                <a:gd name="T9" fmla="*/ 399 h 2325"/>
                <a:gd name="T10" fmla="*/ 1272 w 5760"/>
                <a:gd name="T11" fmla="*/ 426 h 2325"/>
                <a:gd name="T12" fmla="*/ 1539 w 5760"/>
                <a:gd name="T13" fmla="*/ 465 h 2325"/>
                <a:gd name="T14" fmla="*/ 1791 w 5760"/>
                <a:gd name="T15" fmla="*/ 510 h 2325"/>
                <a:gd name="T16" fmla="*/ 2076 w 5760"/>
                <a:gd name="T17" fmla="*/ 570 h 2325"/>
                <a:gd name="T18" fmla="*/ 2334 w 5760"/>
                <a:gd name="T19" fmla="*/ 630 h 2325"/>
                <a:gd name="T20" fmla="*/ 2544 w 5760"/>
                <a:gd name="T21" fmla="*/ 687 h 2325"/>
                <a:gd name="T22" fmla="*/ 2775 w 5760"/>
                <a:gd name="T23" fmla="*/ 759 h 2325"/>
                <a:gd name="T24" fmla="*/ 3003 w 5760"/>
                <a:gd name="T25" fmla="*/ 837 h 2325"/>
                <a:gd name="T26" fmla="*/ 3231 w 5760"/>
                <a:gd name="T27" fmla="*/ 924 h 2325"/>
                <a:gd name="T28" fmla="*/ 3438 w 5760"/>
                <a:gd name="T29" fmla="*/ 1005 h 2325"/>
                <a:gd name="T30" fmla="*/ 3663 w 5760"/>
                <a:gd name="T31" fmla="*/ 1110 h 2325"/>
                <a:gd name="T32" fmla="*/ 3903 w 5760"/>
                <a:gd name="T33" fmla="*/ 1233 h 2325"/>
                <a:gd name="T34" fmla="*/ 4149 w 5760"/>
                <a:gd name="T35" fmla="*/ 1374 h 2325"/>
                <a:gd name="T36" fmla="*/ 4353 w 5760"/>
                <a:gd name="T37" fmla="*/ 1506 h 2325"/>
                <a:gd name="T38" fmla="*/ 4491 w 5760"/>
                <a:gd name="T39" fmla="*/ 1602 h 2325"/>
                <a:gd name="T40" fmla="*/ 4668 w 5760"/>
                <a:gd name="T41" fmla="*/ 1740 h 2325"/>
                <a:gd name="T42" fmla="*/ 4824 w 5760"/>
                <a:gd name="T43" fmla="*/ 1875 h 2325"/>
                <a:gd name="T44" fmla="*/ 4968 w 5760"/>
                <a:gd name="T45" fmla="*/ 2016 h 2325"/>
                <a:gd name="T46" fmla="*/ 5100 w 5760"/>
                <a:gd name="T47" fmla="*/ 2154 h 2325"/>
                <a:gd name="T48" fmla="*/ 5238 w 5760"/>
                <a:gd name="T49" fmla="*/ 2324 h 2325"/>
                <a:gd name="T50" fmla="*/ 5759 w 5760"/>
                <a:gd name="T51" fmla="*/ 2324 h 2325"/>
                <a:gd name="T52" fmla="*/ 5759 w 5760"/>
                <a:gd name="T53" fmla="*/ 1245 h 2325"/>
                <a:gd name="T54" fmla="*/ 5580 w 5760"/>
                <a:gd name="T55" fmla="*/ 1119 h 2325"/>
                <a:gd name="T56" fmla="*/ 5400 w 5760"/>
                <a:gd name="T57" fmla="*/ 1020 h 2325"/>
                <a:gd name="T58" fmla="*/ 5205 w 5760"/>
                <a:gd name="T59" fmla="*/ 918 h 2325"/>
                <a:gd name="T60" fmla="*/ 5031 w 5760"/>
                <a:gd name="T61" fmla="*/ 837 h 2325"/>
                <a:gd name="T62" fmla="*/ 4866 w 5760"/>
                <a:gd name="T63" fmla="*/ 771 h 2325"/>
                <a:gd name="T64" fmla="*/ 4710 w 5760"/>
                <a:gd name="T65" fmla="*/ 711 h 2325"/>
                <a:gd name="T66" fmla="*/ 4545 w 5760"/>
                <a:gd name="T67" fmla="*/ 651 h 2325"/>
                <a:gd name="T68" fmla="*/ 4386 w 5760"/>
                <a:gd name="T69" fmla="*/ 600 h 2325"/>
                <a:gd name="T70" fmla="*/ 4248 w 5760"/>
                <a:gd name="T71" fmla="*/ 552 h 2325"/>
                <a:gd name="T72" fmla="*/ 3993 w 5760"/>
                <a:gd name="T73" fmla="*/ 483 h 2325"/>
                <a:gd name="T74" fmla="*/ 3777 w 5760"/>
                <a:gd name="T75" fmla="*/ 423 h 2325"/>
                <a:gd name="T76" fmla="*/ 3564 w 5760"/>
                <a:gd name="T77" fmla="*/ 375 h 2325"/>
                <a:gd name="T78" fmla="*/ 3282 w 5760"/>
                <a:gd name="T79" fmla="*/ 312 h 2325"/>
                <a:gd name="T80" fmla="*/ 3003 w 5760"/>
                <a:gd name="T81" fmla="*/ 261 h 2325"/>
                <a:gd name="T82" fmla="*/ 2733 w 5760"/>
                <a:gd name="T83" fmla="*/ 213 h 2325"/>
                <a:gd name="T84" fmla="*/ 2451 w 5760"/>
                <a:gd name="T85" fmla="*/ 171 h 2325"/>
                <a:gd name="T86" fmla="*/ 2211 w 5760"/>
                <a:gd name="T87" fmla="*/ 138 h 2325"/>
                <a:gd name="T88" fmla="*/ 1974 w 5760"/>
                <a:gd name="T89" fmla="*/ 108 h 2325"/>
                <a:gd name="T90" fmla="*/ 1665 w 5760"/>
                <a:gd name="T91" fmla="*/ 81 h 2325"/>
                <a:gd name="T92" fmla="*/ 1437 w 5760"/>
                <a:gd name="T93" fmla="*/ 60 h 2325"/>
                <a:gd name="T94" fmla="*/ 1125 w 5760"/>
                <a:gd name="T95" fmla="*/ 36 h 2325"/>
                <a:gd name="T96" fmla="*/ 828 w 5760"/>
                <a:gd name="T97" fmla="*/ 21 h 2325"/>
                <a:gd name="T98" fmla="*/ 558 w 5760"/>
                <a:gd name="T99" fmla="*/ 12 h 2325"/>
                <a:gd name="T100" fmla="*/ 282 w 5760"/>
                <a:gd name="T101" fmla="*/ 3 h 2325"/>
                <a:gd name="T102" fmla="*/ 0 w 5760"/>
                <a:gd name="T103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2325">
                  <a:moveTo>
                    <a:pt x="0" y="0"/>
                  </a:moveTo>
                  <a:lnTo>
                    <a:pt x="0" y="339"/>
                  </a:lnTo>
                  <a:lnTo>
                    <a:pt x="558" y="357"/>
                  </a:lnTo>
                  <a:lnTo>
                    <a:pt x="807" y="375"/>
                  </a:lnTo>
                  <a:lnTo>
                    <a:pt x="1056" y="399"/>
                  </a:lnTo>
                  <a:lnTo>
                    <a:pt x="1272" y="426"/>
                  </a:lnTo>
                  <a:lnTo>
                    <a:pt x="1539" y="465"/>
                  </a:lnTo>
                  <a:lnTo>
                    <a:pt x="1791" y="510"/>
                  </a:lnTo>
                  <a:lnTo>
                    <a:pt x="2076" y="570"/>
                  </a:lnTo>
                  <a:lnTo>
                    <a:pt x="2334" y="630"/>
                  </a:lnTo>
                  <a:lnTo>
                    <a:pt x="2544" y="687"/>
                  </a:lnTo>
                  <a:lnTo>
                    <a:pt x="2775" y="759"/>
                  </a:lnTo>
                  <a:lnTo>
                    <a:pt x="3003" y="837"/>
                  </a:lnTo>
                  <a:lnTo>
                    <a:pt x="3231" y="924"/>
                  </a:lnTo>
                  <a:lnTo>
                    <a:pt x="3438" y="1005"/>
                  </a:lnTo>
                  <a:lnTo>
                    <a:pt x="3663" y="1110"/>
                  </a:lnTo>
                  <a:lnTo>
                    <a:pt x="3903" y="1233"/>
                  </a:lnTo>
                  <a:lnTo>
                    <a:pt x="4149" y="1374"/>
                  </a:lnTo>
                  <a:lnTo>
                    <a:pt x="4353" y="1506"/>
                  </a:lnTo>
                  <a:lnTo>
                    <a:pt x="4491" y="1602"/>
                  </a:lnTo>
                  <a:lnTo>
                    <a:pt x="4668" y="1740"/>
                  </a:lnTo>
                  <a:lnTo>
                    <a:pt x="4824" y="1875"/>
                  </a:lnTo>
                  <a:lnTo>
                    <a:pt x="4968" y="2016"/>
                  </a:lnTo>
                  <a:lnTo>
                    <a:pt x="5100" y="2154"/>
                  </a:lnTo>
                  <a:lnTo>
                    <a:pt x="5238" y="2324"/>
                  </a:lnTo>
                  <a:lnTo>
                    <a:pt x="5759" y="2324"/>
                  </a:lnTo>
                  <a:lnTo>
                    <a:pt x="5759" y="1245"/>
                  </a:lnTo>
                  <a:lnTo>
                    <a:pt x="5580" y="1119"/>
                  </a:lnTo>
                  <a:lnTo>
                    <a:pt x="5400" y="1020"/>
                  </a:lnTo>
                  <a:lnTo>
                    <a:pt x="5205" y="918"/>
                  </a:lnTo>
                  <a:lnTo>
                    <a:pt x="5031" y="837"/>
                  </a:lnTo>
                  <a:lnTo>
                    <a:pt x="4866" y="771"/>
                  </a:lnTo>
                  <a:lnTo>
                    <a:pt x="4710" y="711"/>
                  </a:lnTo>
                  <a:lnTo>
                    <a:pt x="4545" y="651"/>
                  </a:lnTo>
                  <a:lnTo>
                    <a:pt x="4386" y="600"/>
                  </a:lnTo>
                  <a:lnTo>
                    <a:pt x="4248" y="552"/>
                  </a:lnTo>
                  <a:lnTo>
                    <a:pt x="3993" y="483"/>
                  </a:lnTo>
                  <a:lnTo>
                    <a:pt x="3777" y="423"/>
                  </a:lnTo>
                  <a:lnTo>
                    <a:pt x="3564" y="375"/>
                  </a:lnTo>
                  <a:lnTo>
                    <a:pt x="3282" y="312"/>
                  </a:lnTo>
                  <a:lnTo>
                    <a:pt x="3003" y="261"/>
                  </a:lnTo>
                  <a:lnTo>
                    <a:pt x="2733" y="213"/>
                  </a:lnTo>
                  <a:lnTo>
                    <a:pt x="2451" y="171"/>
                  </a:lnTo>
                  <a:lnTo>
                    <a:pt x="2211" y="138"/>
                  </a:lnTo>
                  <a:lnTo>
                    <a:pt x="1974" y="108"/>
                  </a:lnTo>
                  <a:lnTo>
                    <a:pt x="1665" y="81"/>
                  </a:lnTo>
                  <a:lnTo>
                    <a:pt x="1437" y="60"/>
                  </a:lnTo>
                  <a:lnTo>
                    <a:pt x="1125" y="36"/>
                  </a:lnTo>
                  <a:lnTo>
                    <a:pt x="828" y="21"/>
                  </a:lnTo>
                  <a:lnTo>
                    <a:pt x="558" y="12"/>
                  </a:lnTo>
                  <a:lnTo>
                    <a:pt x="282" y="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55" name="Freeform 7">
              <a:extLst>
                <a:ext uri="{FF2B5EF4-FFF2-40B4-BE49-F238E27FC236}">
                  <a16:creationId xmlns:a16="http://schemas.microsoft.com/office/drawing/2014/main" id="{A5F41DE8-2DCC-4649-A51A-109E9EE0B551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1550"/>
              <a:ext cx="5760" cy="1573"/>
            </a:xfrm>
            <a:custGeom>
              <a:avLst/>
              <a:gdLst>
                <a:gd name="T0" fmla="*/ 0 w 5760"/>
                <a:gd name="T1" fmla="*/ 0 h 1573"/>
                <a:gd name="T2" fmla="*/ 0 w 5760"/>
                <a:gd name="T3" fmla="*/ 351 h 1573"/>
                <a:gd name="T4" fmla="*/ 282 w 5760"/>
                <a:gd name="T5" fmla="*/ 357 h 1573"/>
                <a:gd name="T6" fmla="*/ 627 w 5760"/>
                <a:gd name="T7" fmla="*/ 363 h 1573"/>
                <a:gd name="T8" fmla="*/ 960 w 5760"/>
                <a:gd name="T9" fmla="*/ 375 h 1573"/>
                <a:gd name="T10" fmla="*/ 1218 w 5760"/>
                <a:gd name="T11" fmla="*/ 393 h 1573"/>
                <a:gd name="T12" fmla="*/ 1470 w 5760"/>
                <a:gd name="T13" fmla="*/ 411 h 1573"/>
                <a:gd name="T14" fmla="*/ 1746 w 5760"/>
                <a:gd name="T15" fmla="*/ 435 h 1573"/>
                <a:gd name="T16" fmla="*/ 2022 w 5760"/>
                <a:gd name="T17" fmla="*/ 462 h 1573"/>
                <a:gd name="T18" fmla="*/ 2340 w 5760"/>
                <a:gd name="T19" fmla="*/ 504 h 1573"/>
                <a:gd name="T20" fmla="*/ 2664 w 5760"/>
                <a:gd name="T21" fmla="*/ 549 h 1573"/>
                <a:gd name="T22" fmla="*/ 2952 w 5760"/>
                <a:gd name="T23" fmla="*/ 597 h 1573"/>
                <a:gd name="T24" fmla="*/ 3225 w 5760"/>
                <a:gd name="T25" fmla="*/ 648 h 1573"/>
                <a:gd name="T26" fmla="*/ 3513 w 5760"/>
                <a:gd name="T27" fmla="*/ 708 h 1573"/>
                <a:gd name="T28" fmla="*/ 3693 w 5760"/>
                <a:gd name="T29" fmla="*/ 750 h 1573"/>
                <a:gd name="T30" fmla="*/ 3936 w 5760"/>
                <a:gd name="T31" fmla="*/ 810 h 1573"/>
                <a:gd name="T32" fmla="*/ 4095 w 5760"/>
                <a:gd name="T33" fmla="*/ 855 h 1573"/>
                <a:gd name="T34" fmla="*/ 4281 w 5760"/>
                <a:gd name="T35" fmla="*/ 909 h 1573"/>
                <a:gd name="T36" fmla="*/ 4503 w 5760"/>
                <a:gd name="T37" fmla="*/ 981 h 1573"/>
                <a:gd name="T38" fmla="*/ 4704 w 5760"/>
                <a:gd name="T39" fmla="*/ 1053 h 1573"/>
                <a:gd name="T40" fmla="*/ 4911 w 5760"/>
                <a:gd name="T41" fmla="*/ 1131 h 1573"/>
                <a:gd name="T42" fmla="*/ 5073 w 5760"/>
                <a:gd name="T43" fmla="*/ 1197 h 1573"/>
                <a:gd name="T44" fmla="*/ 5256 w 5760"/>
                <a:gd name="T45" fmla="*/ 1281 h 1573"/>
                <a:gd name="T46" fmla="*/ 5475 w 5760"/>
                <a:gd name="T47" fmla="*/ 1401 h 1573"/>
                <a:gd name="T48" fmla="*/ 5628 w 5760"/>
                <a:gd name="T49" fmla="*/ 1482 h 1573"/>
                <a:gd name="T50" fmla="*/ 5759 w 5760"/>
                <a:gd name="T51" fmla="*/ 1572 h 1573"/>
                <a:gd name="T52" fmla="*/ 5759 w 5760"/>
                <a:gd name="T53" fmla="*/ 633 h 1573"/>
                <a:gd name="T54" fmla="*/ 5493 w 5760"/>
                <a:gd name="T55" fmla="*/ 570 h 1573"/>
                <a:gd name="T56" fmla="*/ 5214 w 5760"/>
                <a:gd name="T57" fmla="*/ 501 h 1573"/>
                <a:gd name="T58" fmla="*/ 4950 w 5760"/>
                <a:gd name="T59" fmla="*/ 444 h 1573"/>
                <a:gd name="T60" fmla="*/ 4701 w 5760"/>
                <a:gd name="T61" fmla="*/ 396 h 1573"/>
                <a:gd name="T62" fmla="*/ 4425 w 5760"/>
                <a:gd name="T63" fmla="*/ 348 h 1573"/>
                <a:gd name="T64" fmla="*/ 4110 w 5760"/>
                <a:gd name="T65" fmla="*/ 294 h 1573"/>
                <a:gd name="T66" fmla="*/ 3813 w 5760"/>
                <a:gd name="T67" fmla="*/ 252 h 1573"/>
                <a:gd name="T68" fmla="*/ 3549 w 5760"/>
                <a:gd name="T69" fmla="*/ 213 h 1573"/>
                <a:gd name="T70" fmla="*/ 3261 w 5760"/>
                <a:gd name="T71" fmla="*/ 183 h 1573"/>
                <a:gd name="T72" fmla="*/ 3015 w 5760"/>
                <a:gd name="T73" fmla="*/ 153 h 1573"/>
                <a:gd name="T74" fmla="*/ 2757 w 5760"/>
                <a:gd name="T75" fmla="*/ 129 h 1573"/>
                <a:gd name="T76" fmla="*/ 2520 w 5760"/>
                <a:gd name="T77" fmla="*/ 105 h 1573"/>
                <a:gd name="T78" fmla="*/ 2301 w 5760"/>
                <a:gd name="T79" fmla="*/ 87 h 1573"/>
                <a:gd name="T80" fmla="*/ 2013 w 5760"/>
                <a:gd name="T81" fmla="*/ 66 h 1573"/>
                <a:gd name="T82" fmla="*/ 1731 w 5760"/>
                <a:gd name="T83" fmla="*/ 48 h 1573"/>
                <a:gd name="T84" fmla="*/ 1524 w 5760"/>
                <a:gd name="T85" fmla="*/ 39 h 1573"/>
                <a:gd name="T86" fmla="*/ 1260 w 5760"/>
                <a:gd name="T87" fmla="*/ 27 h 1573"/>
                <a:gd name="T88" fmla="*/ 966 w 5760"/>
                <a:gd name="T89" fmla="*/ 15 h 1573"/>
                <a:gd name="T90" fmla="*/ 714 w 5760"/>
                <a:gd name="T91" fmla="*/ 12 h 1573"/>
                <a:gd name="T92" fmla="*/ 510 w 5760"/>
                <a:gd name="T93" fmla="*/ 6 h 1573"/>
                <a:gd name="T94" fmla="*/ 243 w 5760"/>
                <a:gd name="T95" fmla="*/ 0 h 1573"/>
                <a:gd name="T96" fmla="*/ 0 w 5760"/>
                <a:gd name="T97" fmla="*/ 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760" h="1573">
                  <a:moveTo>
                    <a:pt x="0" y="0"/>
                  </a:moveTo>
                  <a:lnTo>
                    <a:pt x="0" y="351"/>
                  </a:lnTo>
                  <a:lnTo>
                    <a:pt x="282" y="357"/>
                  </a:lnTo>
                  <a:lnTo>
                    <a:pt x="627" y="363"/>
                  </a:lnTo>
                  <a:lnTo>
                    <a:pt x="960" y="375"/>
                  </a:lnTo>
                  <a:lnTo>
                    <a:pt x="1218" y="393"/>
                  </a:lnTo>
                  <a:lnTo>
                    <a:pt x="1470" y="411"/>
                  </a:lnTo>
                  <a:lnTo>
                    <a:pt x="1746" y="435"/>
                  </a:lnTo>
                  <a:lnTo>
                    <a:pt x="2022" y="462"/>
                  </a:lnTo>
                  <a:lnTo>
                    <a:pt x="2340" y="504"/>
                  </a:lnTo>
                  <a:lnTo>
                    <a:pt x="2664" y="549"/>
                  </a:lnTo>
                  <a:lnTo>
                    <a:pt x="2952" y="597"/>
                  </a:lnTo>
                  <a:lnTo>
                    <a:pt x="3225" y="648"/>
                  </a:lnTo>
                  <a:lnTo>
                    <a:pt x="3513" y="708"/>
                  </a:lnTo>
                  <a:lnTo>
                    <a:pt x="3693" y="750"/>
                  </a:lnTo>
                  <a:lnTo>
                    <a:pt x="3936" y="810"/>
                  </a:lnTo>
                  <a:lnTo>
                    <a:pt x="4095" y="855"/>
                  </a:lnTo>
                  <a:lnTo>
                    <a:pt x="4281" y="909"/>
                  </a:lnTo>
                  <a:lnTo>
                    <a:pt x="4503" y="981"/>
                  </a:lnTo>
                  <a:lnTo>
                    <a:pt x="4704" y="1053"/>
                  </a:lnTo>
                  <a:lnTo>
                    <a:pt x="4911" y="1131"/>
                  </a:lnTo>
                  <a:lnTo>
                    <a:pt x="5073" y="1197"/>
                  </a:lnTo>
                  <a:lnTo>
                    <a:pt x="5256" y="1281"/>
                  </a:lnTo>
                  <a:lnTo>
                    <a:pt x="5475" y="1401"/>
                  </a:lnTo>
                  <a:lnTo>
                    <a:pt x="5628" y="1482"/>
                  </a:lnTo>
                  <a:lnTo>
                    <a:pt x="5759" y="1572"/>
                  </a:lnTo>
                  <a:lnTo>
                    <a:pt x="5759" y="633"/>
                  </a:lnTo>
                  <a:lnTo>
                    <a:pt x="5493" y="570"/>
                  </a:lnTo>
                  <a:lnTo>
                    <a:pt x="5214" y="501"/>
                  </a:lnTo>
                  <a:lnTo>
                    <a:pt x="4950" y="444"/>
                  </a:lnTo>
                  <a:lnTo>
                    <a:pt x="4701" y="396"/>
                  </a:lnTo>
                  <a:lnTo>
                    <a:pt x="4425" y="348"/>
                  </a:lnTo>
                  <a:lnTo>
                    <a:pt x="4110" y="294"/>
                  </a:lnTo>
                  <a:lnTo>
                    <a:pt x="3813" y="252"/>
                  </a:lnTo>
                  <a:lnTo>
                    <a:pt x="3549" y="213"/>
                  </a:lnTo>
                  <a:lnTo>
                    <a:pt x="3261" y="183"/>
                  </a:lnTo>
                  <a:lnTo>
                    <a:pt x="3015" y="153"/>
                  </a:lnTo>
                  <a:lnTo>
                    <a:pt x="2757" y="129"/>
                  </a:lnTo>
                  <a:lnTo>
                    <a:pt x="2520" y="105"/>
                  </a:lnTo>
                  <a:lnTo>
                    <a:pt x="2301" y="87"/>
                  </a:lnTo>
                  <a:lnTo>
                    <a:pt x="2013" y="66"/>
                  </a:lnTo>
                  <a:lnTo>
                    <a:pt x="1731" y="48"/>
                  </a:lnTo>
                  <a:lnTo>
                    <a:pt x="1524" y="39"/>
                  </a:lnTo>
                  <a:lnTo>
                    <a:pt x="1260" y="27"/>
                  </a:lnTo>
                  <a:lnTo>
                    <a:pt x="966" y="15"/>
                  </a:lnTo>
                  <a:lnTo>
                    <a:pt x="714" y="12"/>
                  </a:lnTo>
                  <a:lnTo>
                    <a:pt x="510" y="6"/>
                  </a:lnTo>
                  <a:lnTo>
                    <a:pt x="243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56" name="Freeform 8">
              <a:extLst>
                <a:ext uri="{FF2B5EF4-FFF2-40B4-BE49-F238E27FC236}">
                  <a16:creationId xmlns:a16="http://schemas.microsoft.com/office/drawing/2014/main" id="{3B1C1286-D87B-492E-95F3-DF88818DE8BC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1130"/>
              <a:ext cx="5760" cy="970"/>
            </a:xfrm>
            <a:custGeom>
              <a:avLst/>
              <a:gdLst>
                <a:gd name="T0" fmla="*/ 0 w 5760"/>
                <a:gd name="T1" fmla="*/ 0 h 970"/>
                <a:gd name="T2" fmla="*/ 0 w 5760"/>
                <a:gd name="T3" fmla="*/ 339 h 970"/>
                <a:gd name="T4" fmla="*/ 318 w 5760"/>
                <a:gd name="T5" fmla="*/ 342 h 970"/>
                <a:gd name="T6" fmla="*/ 591 w 5760"/>
                <a:gd name="T7" fmla="*/ 348 h 970"/>
                <a:gd name="T8" fmla="*/ 846 w 5760"/>
                <a:gd name="T9" fmla="*/ 354 h 970"/>
                <a:gd name="T10" fmla="*/ 1074 w 5760"/>
                <a:gd name="T11" fmla="*/ 360 h 970"/>
                <a:gd name="T12" fmla="*/ 1314 w 5760"/>
                <a:gd name="T13" fmla="*/ 366 h 970"/>
                <a:gd name="T14" fmla="*/ 1599 w 5760"/>
                <a:gd name="T15" fmla="*/ 381 h 970"/>
                <a:gd name="T16" fmla="*/ 1911 w 5760"/>
                <a:gd name="T17" fmla="*/ 399 h 970"/>
                <a:gd name="T18" fmla="*/ 2241 w 5760"/>
                <a:gd name="T19" fmla="*/ 420 h 970"/>
                <a:gd name="T20" fmla="*/ 2619 w 5760"/>
                <a:gd name="T21" fmla="*/ 453 h 970"/>
                <a:gd name="T22" fmla="*/ 2889 w 5760"/>
                <a:gd name="T23" fmla="*/ 477 h 970"/>
                <a:gd name="T24" fmla="*/ 3177 w 5760"/>
                <a:gd name="T25" fmla="*/ 507 h 970"/>
                <a:gd name="T26" fmla="*/ 3498 w 5760"/>
                <a:gd name="T27" fmla="*/ 543 h 970"/>
                <a:gd name="T28" fmla="*/ 3813 w 5760"/>
                <a:gd name="T29" fmla="*/ 585 h 970"/>
                <a:gd name="T30" fmla="*/ 4044 w 5760"/>
                <a:gd name="T31" fmla="*/ 618 h 970"/>
                <a:gd name="T32" fmla="*/ 4365 w 5760"/>
                <a:gd name="T33" fmla="*/ 669 h 970"/>
                <a:gd name="T34" fmla="*/ 4683 w 5760"/>
                <a:gd name="T35" fmla="*/ 726 h 970"/>
                <a:gd name="T36" fmla="*/ 4980 w 5760"/>
                <a:gd name="T37" fmla="*/ 786 h 970"/>
                <a:gd name="T38" fmla="*/ 5268 w 5760"/>
                <a:gd name="T39" fmla="*/ 846 h 970"/>
                <a:gd name="T40" fmla="*/ 5646 w 5760"/>
                <a:gd name="T41" fmla="*/ 942 h 970"/>
                <a:gd name="T42" fmla="*/ 5759 w 5760"/>
                <a:gd name="T43" fmla="*/ 969 h 970"/>
                <a:gd name="T44" fmla="*/ 5759 w 5760"/>
                <a:gd name="T45" fmla="*/ 0 h 970"/>
                <a:gd name="T46" fmla="*/ 0 w 5760"/>
                <a:gd name="T47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60" h="970">
                  <a:moveTo>
                    <a:pt x="0" y="0"/>
                  </a:moveTo>
                  <a:lnTo>
                    <a:pt x="0" y="339"/>
                  </a:lnTo>
                  <a:lnTo>
                    <a:pt x="318" y="342"/>
                  </a:lnTo>
                  <a:lnTo>
                    <a:pt x="591" y="348"/>
                  </a:lnTo>
                  <a:lnTo>
                    <a:pt x="846" y="354"/>
                  </a:lnTo>
                  <a:lnTo>
                    <a:pt x="1074" y="360"/>
                  </a:lnTo>
                  <a:lnTo>
                    <a:pt x="1314" y="366"/>
                  </a:lnTo>
                  <a:lnTo>
                    <a:pt x="1599" y="381"/>
                  </a:lnTo>
                  <a:lnTo>
                    <a:pt x="1911" y="399"/>
                  </a:lnTo>
                  <a:lnTo>
                    <a:pt x="2241" y="420"/>
                  </a:lnTo>
                  <a:lnTo>
                    <a:pt x="2619" y="453"/>
                  </a:lnTo>
                  <a:lnTo>
                    <a:pt x="2889" y="477"/>
                  </a:lnTo>
                  <a:lnTo>
                    <a:pt x="3177" y="507"/>
                  </a:lnTo>
                  <a:lnTo>
                    <a:pt x="3498" y="543"/>
                  </a:lnTo>
                  <a:lnTo>
                    <a:pt x="3813" y="585"/>
                  </a:lnTo>
                  <a:lnTo>
                    <a:pt x="4044" y="618"/>
                  </a:lnTo>
                  <a:lnTo>
                    <a:pt x="4365" y="669"/>
                  </a:lnTo>
                  <a:lnTo>
                    <a:pt x="4683" y="726"/>
                  </a:lnTo>
                  <a:lnTo>
                    <a:pt x="4980" y="786"/>
                  </a:lnTo>
                  <a:lnTo>
                    <a:pt x="5268" y="846"/>
                  </a:lnTo>
                  <a:lnTo>
                    <a:pt x="5646" y="942"/>
                  </a:lnTo>
                  <a:lnTo>
                    <a:pt x="5759" y="969"/>
                  </a:lnTo>
                  <a:lnTo>
                    <a:pt x="5759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57" name="Freeform 9">
              <a:extLst>
                <a:ext uri="{FF2B5EF4-FFF2-40B4-BE49-F238E27FC236}">
                  <a16:creationId xmlns:a16="http://schemas.microsoft.com/office/drawing/2014/main" id="{AACAFE71-8F21-4430-9EBD-5A7C68806A2F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-13"/>
              <a:ext cx="5760" cy="1060"/>
            </a:xfrm>
            <a:custGeom>
              <a:avLst/>
              <a:gdLst>
                <a:gd name="T0" fmla="*/ 0 w 5760"/>
                <a:gd name="T1" fmla="*/ 753 h 1060"/>
                <a:gd name="T2" fmla="*/ 0 w 5760"/>
                <a:gd name="T3" fmla="*/ 1059 h 1060"/>
                <a:gd name="T4" fmla="*/ 5759 w 5760"/>
                <a:gd name="T5" fmla="*/ 1059 h 1060"/>
                <a:gd name="T6" fmla="*/ 5759 w 5760"/>
                <a:gd name="T7" fmla="*/ 0 h 1060"/>
                <a:gd name="T8" fmla="*/ 5430 w 5760"/>
                <a:gd name="T9" fmla="*/ 0 h 1060"/>
                <a:gd name="T10" fmla="*/ 5298 w 5760"/>
                <a:gd name="T11" fmla="*/ 84 h 1060"/>
                <a:gd name="T12" fmla="*/ 5136 w 5760"/>
                <a:gd name="T13" fmla="*/ 159 h 1060"/>
                <a:gd name="T14" fmla="*/ 4968 w 5760"/>
                <a:gd name="T15" fmla="*/ 222 h 1060"/>
                <a:gd name="T16" fmla="*/ 4812 w 5760"/>
                <a:gd name="T17" fmla="*/ 267 h 1060"/>
                <a:gd name="T18" fmla="*/ 4626 w 5760"/>
                <a:gd name="T19" fmla="*/ 324 h 1060"/>
                <a:gd name="T20" fmla="*/ 4440 w 5760"/>
                <a:gd name="T21" fmla="*/ 366 h 1060"/>
                <a:gd name="T22" fmla="*/ 4230 w 5760"/>
                <a:gd name="T23" fmla="*/ 414 h 1060"/>
                <a:gd name="T24" fmla="*/ 3939 w 5760"/>
                <a:gd name="T25" fmla="*/ 468 h 1060"/>
                <a:gd name="T26" fmla="*/ 3711 w 5760"/>
                <a:gd name="T27" fmla="*/ 504 h 1060"/>
                <a:gd name="T28" fmla="*/ 3441 w 5760"/>
                <a:gd name="T29" fmla="*/ 543 h 1060"/>
                <a:gd name="T30" fmla="*/ 3189 w 5760"/>
                <a:gd name="T31" fmla="*/ 579 h 1060"/>
                <a:gd name="T32" fmla="*/ 2925 w 5760"/>
                <a:gd name="T33" fmla="*/ 606 h 1060"/>
                <a:gd name="T34" fmla="*/ 2679 w 5760"/>
                <a:gd name="T35" fmla="*/ 633 h 1060"/>
                <a:gd name="T36" fmla="*/ 2418 w 5760"/>
                <a:gd name="T37" fmla="*/ 654 h 1060"/>
                <a:gd name="T38" fmla="*/ 2142 w 5760"/>
                <a:gd name="T39" fmla="*/ 675 h 1060"/>
                <a:gd name="T40" fmla="*/ 1896 w 5760"/>
                <a:gd name="T41" fmla="*/ 693 h 1060"/>
                <a:gd name="T42" fmla="*/ 1647 w 5760"/>
                <a:gd name="T43" fmla="*/ 708 h 1060"/>
                <a:gd name="T44" fmla="*/ 1404 w 5760"/>
                <a:gd name="T45" fmla="*/ 720 h 1060"/>
                <a:gd name="T46" fmla="*/ 1170 w 5760"/>
                <a:gd name="T47" fmla="*/ 732 h 1060"/>
                <a:gd name="T48" fmla="*/ 906 w 5760"/>
                <a:gd name="T49" fmla="*/ 738 h 1060"/>
                <a:gd name="T50" fmla="*/ 534 w 5760"/>
                <a:gd name="T51" fmla="*/ 747 h 1060"/>
                <a:gd name="T52" fmla="*/ 201 w 5760"/>
                <a:gd name="T53" fmla="*/ 753 h 1060"/>
                <a:gd name="T54" fmla="*/ 0 w 5760"/>
                <a:gd name="T55" fmla="*/ 753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60" h="1060">
                  <a:moveTo>
                    <a:pt x="0" y="753"/>
                  </a:moveTo>
                  <a:lnTo>
                    <a:pt x="0" y="1059"/>
                  </a:lnTo>
                  <a:lnTo>
                    <a:pt x="5759" y="1059"/>
                  </a:lnTo>
                  <a:lnTo>
                    <a:pt x="5759" y="0"/>
                  </a:lnTo>
                  <a:lnTo>
                    <a:pt x="5430" y="0"/>
                  </a:lnTo>
                  <a:lnTo>
                    <a:pt x="5298" y="84"/>
                  </a:lnTo>
                  <a:lnTo>
                    <a:pt x="5136" y="159"/>
                  </a:lnTo>
                  <a:lnTo>
                    <a:pt x="4968" y="222"/>
                  </a:lnTo>
                  <a:lnTo>
                    <a:pt x="4812" y="267"/>
                  </a:lnTo>
                  <a:lnTo>
                    <a:pt x="4626" y="324"/>
                  </a:lnTo>
                  <a:lnTo>
                    <a:pt x="4440" y="366"/>
                  </a:lnTo>
                  <a:lnTo>
                    <a:pt x="4230" y="414"/>
                  </a:lnTo>
                  <a:lnTo>
                    <a:pt x="3939" y="468"/>
                  </a:lnTo>
                  <a:lnTo>
                    <a:pt x="3711" y="504"/>
                  </a:lnTo>
                  <a:lnTo>
                    <a:pt x="3441" y="543"/>
                  </a:lnTo>
                  <a:lnTo>
                    <a:pt x="3189" y="579"/>
                  </a:lnTo>
                  <a:lnTo>
                    <a:pt x="2925" y="606"/>
                  </a:lnTo>
                  <a:lnTo>
                    <a:pt x="2679" y="633"/>
                  </a:lnTo>
                  <a:lnTo>
                    <a:pt x="2418" y="654"/>
                  </a:lnTo>
                  <a:lnTo>
                    <a:pt x="2142" y="675"/>
                  </a:lnTo>
                  <a:lnTo>
                    <a:pt x="1896" y="693"/>
                  </a:lnTo>
                  <a:lnTo>
                    <a:pt x="1647" y="708"/>
                  </a:lnTo>
                  <a:lnTo>
                    <a:pt x="1404" y="720"/>
                  </a:lnTo>
                  <a:lnTo>
                    <a:pt x="1170" y="732"/>
                  </a:lnTo>
                  <a:lnTo>
                    <a:pt x="906" y="738"/>
                  </a:lnTo>
                  <a:lnTo>
                    <a:pt x="534" y="747"/>
                  </a:lnTo>
                  <a:lnTo>
                    <a:pt x="201" y="753"/>
                  </a:lnTo>
                  <a:lnTo>
                    <a:pt x="0" y="753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58" name="Freeform 10">
              <a:extLst>
                <a:ext uri="{FF2B5EF4-FFF2-40B4-BE49-F238E27FC236}">
                  <a16:creationId xmlns:a16="http://schemas.microsoft.com/office/drawing/2014/main" id="{1EC23B11-D0EA-4328-AB0C-DC691439FC6F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-13"/>
              <a:ext cx="5284" cy="673"/>
            </a:xfrm>
            <a:custGeom>
              <a:avLst/>
              <a:gdLst>
                <a:gd name="T0" fmla="*/ 0 w 5284"/>
                <a:gd name="T1" fmla="*/ 366 h 673"/>
                <a:gd name="T2" fmla="*/ 0 w 5284"/>
                <a:gd name="T3" fmla="*/ 672 h 673"/>
                <a:gd name="T4" fmla="*/ 303 w 5284"/>
                <a:gd name="T5" fmla="*/ 672 h 673"/>
                <a:gd name="T6" fmla="*/ 723 w 5284"/>
                <a:gd name="T7" fmla="*/ 663 h 673"/>
                <a:gd name="T8" fmla="*/ 1020 w 5284"/>
                <a:gd name="T9" fmla="*/ 654 h 673"/>
                <a:gd name="T10" fmla="*/ 1302 w 5284"/>
                <a:gd name="T11" fmla="*/ 642 h 673"/>
                <a:gd name="T12" fmla="*/ 1554 w 5284"/>
                <a:gd name="T13" fmla="*/ 630 h 673"/>
                <a:gd name="T14" fmla="*/ 1779 w 5284"/>
                <a:gd name="T15" fmla="*/ 615 h 673"/>
                <a:gd name="T16" fmla="*/ 1962 w 5284"/>
                <a:gd name="T17" fmla="*/ 606 h 673"/>
                <a:gd name="T18" fmla="*/ 2193 w 5284"/>
                <a:gd name="T19" fmla="*/ 588 h 673"/>
                <a:gd name="T20" fmla="*/ 2448 w 5284"/>
                <a:gd name="T21" fmla="*/ 570 h 673"/>
                <a:gd name="T22" fmla="*/ 2700 w 5284"/>
                <a:gd name="T23" fmla="*/ 546 h 673"/>
                <a:gd name="T24" fmla="*/ 2904 w 5284"/>
                <a:gd name="T25" fmla="*/ 528 h 673"/>
                <a:gd name="T26" fmla="*/ 3138 w 5284"/>
                <a:gd name="T27" fmla="*/ 498 h 673"/>
                <a:gd name="T28" fmla="*/ 3324 w 5284"/>
                <a:gd name="T29" fmla="*/ 474 h 673"/>
                <a:gd name="T30" fmla="*/ 3534 w 5284"/>
                <a:gd name="T31" fmla="*/ 447 h 673"/>
                <a:gd name="T32" fmla="*/ 3735 w 5284"/>
                <a:gd name="T33" fmla="*/ 420 h 673"/>
                <a:gd name="T34" fmla="*/ 3933 w 5284"/>
                <a:gd name="T35" fmla="*/ 384 h 673"/>
                <a:gd name="T36" fmla="*/ 4116 w 5284"/>
                <a:gd name="T37" fmla="*/ 351 h 673"/>
                <a:gd name="T38" fmla="*/ 4266 w 5284"/>
                <a:gd name="T39" fmla="*/ 318 h 673"/>
                <a:gd name="T40" fmla="*/ 4446 w 5284"/>
                <a:gd name="T41" fmla="*/ 279 h 673"/>
                <a:gd name="T42" fmla="*/ 4620 w 5284"/>
                <a:gd name="T43" fmla="*/ 237 h 673"/>
                <a:gd name="T44" fmla="*/ 4779 w 5284"/>
                <a:gd name="T45" fmla="*/ 192 h 673"/>
                <a:gd name="T46" fmla="*/ 4920 w 5284"/>
                <a:gd name="T47" fmla="*/ 147 h 673"/>
                <a:gd name="T48" fmla="*/ 5085 w 5284"/>
                <a:gd name="T49" fmla="*/ 90 h 673"/>
                <a:gd name="T50" fmla="*/ 5193 w 5284"/>
                <a:gd name="T51" fmla="*/ 42 h 673"/>
                <a:gd name="T52" fmla="*/ 5283 w 5284"/>
                <a:gd name="T53" fmla="*/ 0 h 673"/>
                <a:gd name="T54" fmla="*/ 3201 w 5284"/>
                <a:gd name="T55" fmla="*/ 0 h 673"/>
                <a:gd name="T56" fmla="*/ 2982 w 5284"/>
                <a:gd name="T57" fmla="*/ 57 h 673"/>
                <a:gd name="T58" fmla="*/ 2775 w 5284"/>
                <a:gd name="T59" fmla="*/ 108 h 673"/>
                <a:gd name="T60" fmla="*/ 2562 w 5284"/>
                <a:gd name="T61" fmla="*/ 150 h 673"/>
                <a:gd name="T62" fmla="*/ 2397 w 5284"/>
                <a:gd name="T63" fmla="*/ 183 h 673"/>
                <a:gd name="T64" fmla="*/ 2205 w 5284"/>
                <a:gd name="T65" fmla="*/ 213 h 673"/>
                <a:gd name="T66" fmla="*/ 2001 w 5284"/>
                <a:gd name="T67" fmla="*/ 243 h 673"/>
                <a:gd name="T68" fmla="*/ 1776 w 5284"/>
                <a:gd name="T69" fmla="*/ 273 h 673"/>
                <a:gd name="T70" fmla="*/ 1536 w 5284"/>
                <a:gd name="T71" fmla="*/ 297 h 673"/>
                <a:gd name="T72" fmla="*/ 1344 w 5284"/>
                <a:gd name="T73" fmla="*/ 312 h 673"/>
                <a:gd name="T74" fmla="*/ 1134 w 5284"/>
                <a:gd name="T75" fmla="*/ 330 h 673"/>
                <a:gd name="T76" fmla="*/ 921 w 5284"/>
                <a:gd name="T77" fmla="*/ 342 h 673"/>
                <a:gd name="T78" fmla="*/ 696 w 5284"/>
                <a:gd name="T79" fmla="*/ 354 h 673"/>
                <a:gd name="T80" fmla="*/ 501 w 5284"/>
                <a:gd name="T81" fmla="*/ 360 h 673"/>
                <a:gd name="T82" fmla="*/ 279 w 5284"/>
                <a:gd name="T83" fmla="*/ 366 h 673"/>
                <a:gd name="T84" fmla="*/ 99 w 5284"/>
                <a:gd name="T85" fmla="*/ 369 h 673"/>
                <a:gd name="T86" fmla="*/ 0 w 5284"/>
                <a:gd name="T87" fmla="*/ 366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284" h="673">
                  <a:moveTo>
                    <a:pt x="0" y="366"/>
                  </a:moveTo>
                  <a:lnTo>
                    <a:pt x="0" y="672"/>
                  </a:lnTo>
                  <a:lnTo>
                    <a:pt x="303" y="672"/>
                  </a:lnTo>
                  <a:lnTo>
                    <a:pt x="723" y="663"/>
                  </a:lnTo>
                  <a:lnTo>
                    <a:pt x="1020" y="654"/>
                  </a:lnTo>
                  <a:lnTo>
                    <a:pt x="1302" y="642"/>
                  </a:lnTo>
                  <a:lnTo>
                    <a:pt x="1554" y="630"/>
                  </a:lnTo>
                  <a:lnTo>
                    <a:pt x="1779" y="615"/>
                  </a:lnTo>
                  <a:lnTo>
                    <a:pt x="1962" y="606"/>
                  </a:lnTo>
                  <a:lnTo>
                    <a:pt x="2193" y="588"/>
                  </a:lnTo>
                  <a:lnTo>
                    <a:pt x="2448" y="570"/>
                  </a:lnTo>
                  <a:lnTo>
                    <a:pt x="2700" y="546"/>
                  </a:lnTo>
                  <a:lnTo>
                    <a:pt x="2904" y="528"/>
                  </a:lnTo>
                  <a:lnTo>
                    <a:pt x="3138" y="498"/>
                  </a:lnTo>
                  <a:lnTo>
                    <a:pt x="3324" y="474"/>
                  </a:lnTo>
                  <a:lnTo>
                    <a:pt x="3534" y="447"/>
                  </a:lnTo>
                  <a:lnTo>
                    <a:pt x="3735" y="420"/>
                  </a:lnTo>
                  <a:lnTo>
                    <a:pt x="3933" y="384"/>
                  </a:lnTo>
                  <a:lnTo>
                    <a:pt x="4116" y="351"/>
                  </a:lnTo>
                  <a:lnTo>
                    <a:pt x="4266" y="318"/>
                  </a:lnTo>
                  <a:lnTo>
                    <a:pt x="4446" y="279"/>
                  </a:lnTo>
                  <a:lnTo>
                    <a:pt x="4620" y="237"/>
                  </a:lnTo>
                  <a:lnTo>
                    <a:pt x="4779" y="192"/>
                  </a:lnTo>
                  <a:lnTo>
                    <a:pt x="4920" y="147"/>
                  </a:lnTo>
                  <a:lnTo>
                    <a:pt x="5085" y="90"/>
                  </a:lnTo>
                  <a:lnTo>
                    <a:pt x="5193" y="42"/>
                  </a:lnTo>
                  <a:lnTo>
                    <a:pt x="5283" y="0"/>
                  </a:lnTo>
                  <a:lnTo>
                    <a:pt x="3201" y="0"/>
                  </a:lnTo>
                  <a:lnTo>
                    <a:pt x="2982" y="57"/>
                  </a:lnTo>
                  <a:lnTo>
                    <a:pt x="2775" y="108"/>
                  </a:lnTo>
                  <a:lnTo>
                    <a:pt x="2562" y="150"/>
                  </a:lnTo>
                  <a:lnTo>
                    <a:pt x="2397" y="183"/>
                  </a:lnTo>
                  <a:lnTo>
                    <a:pt x="2205" y="213"/>
                  </a:lnTo>
                  <a:lnTo>
                    <a:pt x="2001" y="243"/>
                  </a:lnTo>
                  <a:lnTo>
                    <a:pt x="1776" y="273"/>
                  </a:lnTo>
                  <a:lnTo>
                    <a:pt x="1536" y="297"/>
                  </a:lnTo>
                  <a:lnTo>
                    <a:pt x="1344" y="312"/>
                  </a:lnTo>
                  <a:lnTo>
                    <a:pt x="1134" y="330"/>
                  </a:lnTo>
                  <a:lnTo>
                    <a:pt x="921" y="342"/>
                  </a:lnTo>
                  <a:lnTo>
                    <a:pt x="696" y="354"/>
                  </a:lnTo>
                  <a:lnTo>
                    <a:pt x="501" y="360"/>
                  </a:lnTo>
                  <a:lnTo>
                    <a:pt x="279" y="366"/>
                  </a:lnTo>
                  <a:lnTo>
                    <a:pt x="99" y="369"/>
                  </a:lnTo>
                  <a:lnTo>
                    <a:pt x="0" y="366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59" name="Freeform 11">
              <a:extLst>
                <a:ext uri="{FF2B5EF4-FFF2-40B4-BE49-F238E27FC236}">
                  <a16:creationId xmlns:a16="http://schemas.microsoft.com/office/drawing/2014/main" id="{94649AE7-B5FD-4169-8519-F48DD6CE793E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-13"/>
              <a:ext cx="2884" cy="286"/>
            </a:xfrm>
            <a:custGeom>
              <a:avLst/>
              <a:gdLst>
                <a:gd name="T0" fmla="*/ 0 w 2884"/>
                <a:gd name="T1" fmla="*/ 0 h 286"/>
                <a:gd name="T2" fmla="*/ 0 w 2884"/>
                <a:gd name="T3" fmla="*/ 285 h 286"/>
                <a:gd name="T4" fmla="*/ 192 w 2884"/>
                <a:gd name="T5" fmla="*/ 285 h 286"/>
                <a:gd name="T6" fmla="*/ 384 w 2884"/>
                <a:gd name="T7" fmla="*/ 282 h 286"/>
                <a:gd name="T8" fmla="*/ 579 w 2884"/>
                <a:gd name="T9" fmla="*/ 276 h 286"/>
                <a:gd name="T10" fmla="*/ 789 w 2884"/>
                <a:gd name="T11" fmla="*/ 267 h 286"/>
                <a:gd name="T12" fmla="*/ 999 w 2884"/>
                <a:gd name="T13" fmla="*/ 258 h 286"/>
                <a:gd name="T14" fmla="*/ 1161 w 2884"/>
                <a:gd name="T15" fmla="*/ 246 h 286"/>
                <a:gd name="T16" fmla="*/ 1302 w 2884"/>
                <a:gd name="T17" fmla="*/ 234 h 286"/>
                <a:gd name="T18" fmla="*/ 1458 w 2884"/>
                <a:gd name="T19" fmla="*/ 222 h 286"/>
                <a:gd name="T20" fmla="*/ 1665 w 2884"/>
                <a:gd name="T21" fmla="*/ 201 h 286"/>
                <a:gd name="T22" fmla="*/ 1992 w 2884"/>
                <a:gd name="T23" fmla="*/ 159 h 286"/>
                <a:gd name="T24" fmla="*/ 2301 w 2884"/>
                <a:gd name="T25" fmla="*/ 117 h 286"/>
                <a:gd name="T26" fmla="*/ 2604 w 2884"/>
                <a:gd name="T27" fmla="*/ 60 h 286"/>
                <a:gd name="T28" fmla="*/ 2883 w 2884"/>
                <a:gd name="T29" fmla="*/ 0 h 286"/>
                <a:gd name="T30" fmla="*/ 0 w 2884"/>
                <a:gd name="T3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4" h="286">
                  <a:moveTo>
                    <a:pt x="0" y="0"/>
                  </a:moveTo>
                  <a:lnTo>
                    <a:pt x="0" y="285"/>
                  </a:lnTo>
                  <a:lnTo>
                    <a:pt x="192" y="285"/>
                  </a:lnTo>
                  <a:lnTo>
                    <a:pt x="384" y="282"/>
                  </a:lnTo>
                  <a:lnTo>
                    <a:pt x="579" y="276"/>
                  </a:lnTo>
                  <a:lnTo>
                    <a:pt x="789" y="267"/>
                  </a:lnTo>
                  <a:lnTo>
                    <a:pt x="999" y="258"/>
                  </a:lnTo>
                  <a:lnTo>
                    <a:pt x="1161" y="246"/>
                  </a:lnTo>
                  <a:lnTo>
                    <a:pt x="1302" y="234"/>
                  </a:lnTo>
                  <a:lnTo>
                    <a:pt x="1458" y="222"/>
                  </a:lnTo>
                  <a:lnTo>
                    <a:pt x="1665" y="201"/>
                  </a:lnTo>
                  <a:lnTo>
                    <a:pt x="1992" y="159"/>
                  </a:lnTo>
                  <a:lnTo>
                    <a:pt x="2301" y="117"/>
                  </a:lnTo>
                  <a:lnTo>
                    <a:pt x="2604" y="60"/>
                  </a:lnTo>
                  <a:lnTo>
                    <a:pt x="2883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660" name="Rectangle 12">
            <a:extLst>
              <a:ext uri="{FF2B5EF4-FFF2-40B4-BE49-F238E27FC236}">
                <a16:creationId xmlns:a16="http://schemas.microsoft.com/office/drawing/2014/main" id="{99954696-F706-4EA2-B654-89121F25FDF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5661" name="Rectangle 13">
            <a:extLst>
              <a:ext uri="{FF2B5EF4-FFF2-40B4-BE49-F238E27FC236}">
                <a16:creationId xmlns:a16="http://schemas.microsoft.com/office/drawing/2014/main" id="{2EB4C49E-8BA1-4EE8-B0AB-19941D03BEC6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5662" name="Rectangle 14">
            <a:extLst>
              <a:ext uri="{FF2B5EF4-FFF2-40B4-BE49-F238E27FC236}">
                <a16:creationId xmlns:a16="http://schemas.microsoft.com/office/drawing/2014/main" id="{0A2E014E-A196-4436-A3D9-733FC0472C30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5663" name="Rectangle 15">
            <a:extLst>
              <a:ext uri="{FF2B5EF4-FFF2-40B4-BE49-F238E27FC236}">
                <a16:creationId xmlns:a16="http://schemas.microsoft.com/office/drawing/2014/main" id="{A0BF4153-2CF4-4742-9E5E-CDB5ED70D7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5664" name="Rectangle 16">
            <a:extLst>
              <a:ext uri="{FF2B5EF4-FFF2-40B4-BE49-F238E27FC236}">
                <a16:creationId xmlns:a16="http://schemas.microsoft.com/office/drawing/2014/main" id="{D071338F-29A2-4BCB-A613-B675FA7B8F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CA62D31-07B5-4AE0-9276-EEB7228238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FC50D-91F6-445C-AB1A-14B8ED55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DA3E8A-58AA-4500-B0A9-55D6B853D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62445-5500-49A2-B11B-F2C1F203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BA9B2-55EF-4A13-851D-4FFCF644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B223B-5F9F-409C-B42F-D7A1284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14669-9834-478B-9B76-EDD0BF5C63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5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AC3C89-2303-41A0-A689-2F846C142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5FB4D2-CC90-4CC5-B528-8756AB221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1BBEE-CF04-43B0-A142-E30145F8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4661D-F177-4B5A-B6BB-0406023B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D58F7-FAA0-468B-8889-B4BED598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58454-4B09-44F3-BFE0-630BB3C3FF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754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6C430-D3DE-4AE0-A482-93A7D381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51C90-278C-4DB7-ADF3-F062DCDD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4DE2F-57AF-4300-AE47-A8016E39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38971-B7FB-45AE-9FE6-193E6235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90792-E439-4045-91CF-DA5EF78A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C13D11-B05B-4754-AE2F-A044E70795D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365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FAED5-1DB3-41DA-915D-8E6AF16F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910EAA-F184-42CE-925E-4C50FB6B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C265A3-CE88-44F7-832F-820E6B15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80D049-E0B8-45C1-9000-A026934ECA4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4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E47CA-1F62-40E0-B4C5-F5B76C99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3ABB3-EAA6-41DE-8DDF-7B0FE478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A8388-2092-496B-8EE7-F2C58D71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3E5F3-CB2B-491A-A34A-B8D16F4C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CFD27-5E13-4B61-A2F1-9E19B4E7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32B17-77B7-4420-A623-5F876ED89D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67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68874-F90F-40F0-9074-14503752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E1A62-39B5-4A71-BD0F-ABA0A217D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4DA7B-FA04-41E3-BDE8-4DAB096D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C3745-461C-461B-8F71-DF099025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94DA6-5F92-49EB-85D9-1E8B3EB0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C794E-BA8A-47CA-AF61-B612E4921C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01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826CF-ABD3-4B26-958E-952948F6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27801-815E-4E00-971D-EBB9B6A96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8D8722-9A8F-4E05-AA80-9F2117807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7569B-2042-4842-8799-A3DF8EED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C64B4-D5E6-4607-BC68-7CB1B8B8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314F1C-89A6-4F47-B4DA-1E4D8168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67D18-106B-4BBA-AC2A-E692B4D412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51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8B7CB-2359-4835-8D94-DA5CDBE0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52EFF-4E3E-49A7-99AF-35835D6D7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7C75AA-1E95-47BC-AF14-3F66A7C8D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6ED42B-8906-49EC-870B-5C8AE5E21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1AB75E-875C-4A40-91F3-84CBA415E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9C5F5-55B1-42F4-9051-C2246DFB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167229-4B75-4ABC-8045-2956A9AC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EC8466-409E-46DE-927B-5CF2416B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7A95F-5CA4-42F6-92B8-F8F0E3E4C8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87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25A6C-3DEE-44AB-8EB1-4FA48B01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A0F733-4948-49C1-B4B6-26D99269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24908D-00B8-4DA5-A2BF-BB552333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98C1A9-A402-4363-A6D5-6DE48D5B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AACA2-CDB5-4187-A686-9C51B9144A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98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38E4D9-B52D-4BC7-8037-AA7F2CF2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C8092D-328C-4FA1-B7CE-71A29D42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72791A-6AA2-4C04-A618-19D2FADD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9EF98-24F8-402F-A098-577C96F3F9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32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A8268-82D8-467E-BF3D-936708E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9DE09-4B6F-4450-9874-070F92423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982F84-77F6-4184-8569-80C3306E1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81596-3A22-4956-ACED-301594D6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52BB3F-6DE0-4B33-8FBB-806FFB22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1ED22-9937-46AE-9C73-61A7BB89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47238-BEBD-4DD7-87ED-230048CF3C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72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C2F4C-7400-4B09-B9B8-0F0270D3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B6E6CB-7270-487F-ACDA-157AF0CE2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061235-5587-40EB-9E82-4C6754905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F2024F-A7D6-4E3F-AB55-525DA92F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3E257-CD40-4321-B939-09D0BDFB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39C5B-3041-4C4F-9B78-D682FEA7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516C7-3E96-417E-B152-F419439051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58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26" name="Group 2">
            <a:extLst>
              <a:ext uri="{FF2B5EF4-FFF2-40B4-BE49-F238E27FC236}">
                <a16:creationId xmlns:a16="http://schemas.microsoft.com/office/drawing/2014/main" id="{AE51491B-1C99-41D8-891C-47A9B3FE56F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20638"/>
            <a:ext cx="9153525" cy="6878638"/>
            <a:chOff x="-6" y="-13"/>
            <a:chExt cx="5766" cy="4333"/>
          </a:xfrm>
        </p:grpSpPr>
        <p:sp>
          <p:nvSpPr>
            <p:cNvPr id="154627" name="Rectangle 3">
              <a:extLst>
                <a:ext uri="{FF2B5EF4-FFF2-40B4-BE49-F238E27FC236}">
                  <a16:creationId xmlns:a16="http://schemas.microsoft.com/office/drawing/2014/main" id="{72E8025C-0D16-4A1B-A22A-7353F972ECDE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549" y="0"/>
              <a:ext cx="211" cy="43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8" name="Freeform 4">
              <a:extLst>
                <a:ext uri="{FF2B5EF4-FFF2-40B4-BE49-F238E27FC236}">
                  <a16:creationId xmlns:a16="http://schemas.microsoft.com/office/drawing/2014/main" id="{4C343CC9-2101-41E5-AA11-CA30759D0B64}"/>
                </a:ext>
              </a:extLst>
            </p:cNvPr>
            <p:cNvSpPr>
              <a:spLocks/>
            </p:cNvSpPr>
            <p:nvPr/>
          </p:nvSpPr>
          <p:spPr bwMode="white">
            <a:xfrm>
              <a:off x="-6" y="2828"/>
              <a:ext cx="3625" cy="1492"/>
            </a:xfrm>
            <a:custGeom>
              <a:avLst/>
              <a:gdLst>
                <a:gd name="T0" fmla="*/ 0 w 3625"/>
                <a:gd name="T1" fmla="*/ 1491 h 1492"/>
                <a:gd name="T2" fmla="*/ 0 w 3625"/>
                <a:gd name="T3" fmla="*/ 0 h 1492"/>
                <a:gd name="T4" fmla="*/ 171 w 3625"/>
                <a:gd name="T5" fmla="*/ 3 h 1492"/>
                <a:gd name="T6" fmla="*/ 355 w 3625"/>
                <a:gd name="T7" fmla="*/ 9 h 1492"/>
                <a:gd name="T8" fmla="*/ 499 w 3625"/>
                <a:gd name="T9" fmla="*/ 21 h 1492"/>
                <a:gd name="T10" fmla="*/ 650 w 3625"/>
                <a:gd name="T11" fmla="*/ 36 h 1492"/>
                <a:gd name="T12" fmla="*/ 809 w 3625"/>
                <a:gd name="T13" fmla="*/ 54 h 1492"/>
                <a:gd name="T14" fmla="*/ 957 w 3625"/>
                <a:gd name="T15" fmla="*/ 78 h 1492"/>
                <a:gd name="T16" fmla="*/ 1119 w 3625"/>
                <a:gd name="T17" fmla="*/ 105 h 1492"/>
                <a:gd name="T18" fmla="*/ 1261 w 3625"/>
                <a:gd name="T19" fmla="*/ 133 h 1492"/>
                <a:gd name="T20" fmla="*/ 1441 w 3625"/>
                <a:gd name="T21" fmla="*/ 175 h 1492"/>
                <a:gd name="T22" fmla="*/ 1598 w 3625"/>
                <a:gd name="T23" fmla="*/ 217 h 1492"/>
                <a:gd name="T24" fmla="*/ 1763 w 3625"/>
                <a:gd name="T25" fmla="*/ 269 h 1492"/>
                <a:gd name="T26" fmla="*/ 1887 w 3625"/>
                <a:gd name="T27" fmla="*/ 308 h 1492"/>
                <a:gd name="T28" fmla="*/ 2085 w 3625"/>
                <a:gd name="T29" fmla="*/ 384 h 1492"/>
                <a:gd name="T30" fmla="*/ 2230 w 3625"/>
                <a:gd name="T31" fmla="*/ 444 h 1492"/>
                <a:gd name="T32" fmla="*/ 2456 w 3625"/>
                <a:gd name="T33" fmla="*/ 547 h 1492"/>
                <a:gd name="T34" fmla="*/ 2666 w 3625"/>
                <a:gd name="T35" fmla="*/ 662 h 1492"/>
                <a:gd name="T36" fmla="*/ 2859 w 3625"/>
                <a:gd name="T37" fmla="*/ 786 h 1492"/>
                <a:gd name="T38" fmla="*/ 3046 w 3625"/>
                <a:gd name="T39" fmla="*/ 920 h 1492"/>
                <a:gd name="T40" fmla="*/ 3193 w 3625"/>
                <a:gd name="T41" fmla="*/ 1038 h 1492"/>
                <a:gd name="T42" fmla="*/ 3332 w 3625"/>
                <a:gd name="T43" fmla="*/ 1168 h 1492"/>
                <a:gd name="T44" fmla="*/ 3440 w 3625"/>
                <a:gd name="T45" fmla="*/ 1280 h 1492"/>
                <a:gd name="T46" fmla="*/ 3524 w 3625"/>
                <a:gd name="T47" fmla="*/ 1380 h 1492"/>
                <a:gd name="T48" fmla="*/ 3624 w 3625"/>
                <a:gd name="T49" fmla="*/ 1491 h 1492"/>
                <a:gd name="T50" fmla="*/ 3608 w 3625"/>
                <a:gd name="T51" fmla="*/ 1491 h 1492"/>
                <a:gd name="T52" fmla="*/ 0 w 3625"/>
                <a:gd name="T53" fmla="*/ 1491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25" h="1492">
                  <a:moveTo>
                    <a:pt x="0" y="1491"/>
                  </a:moveTo>
                  <a:lnTo>
                    <a:pt x="0" y="0"/>
                  </a:lnTo>
                  <a:lnTo>
                    <a:pt x="171" y="3"/>
                  </a:lnTo>
                  <a:lnTo>
                    <a:pt x="355" y="9"/>
                  </a:lnTo>
                  <a:lnTo>
                    <a:pt x="499" y="21"/>
                  </a:lnTo>
                  <a:lnTo>
                    <a:pt x="650" y="36"/>
                  </a:lnTo>
                  <a:lnTo>
                    <a:pt x="809" y="54"/>
                  </a:lnTo>
                  <a:lnTo>
                    <a:pt x="957" y="78"/>
                  </a:lnTo>
                  <a:lnTo>
                    <a:pt x="1119" y="105"/>
                  </a:lnTo>
                  <a:lnTo>
                    <a:pt x="1261" y="133"/>
                  </a:lnTo>
                  <a:lnTo>
                    <a:pt x="1441" y="175"/>
                  </a:lnTo>
                  <a:lnTo>
                    <a:pt x="1598" y="217"/>
                  </a:lnTo>
                  <a:lnTo>
                    <a:pt x="1763" y="269"/>
                  </a:lnTo>
                  <a:lnTo>
                    <a:pt x="1887" y="308"/>
                  </a:lnTo>
                  <a:lnTo>
                    <a:pt x="2085" y="384"/>
                  </a:lnTo>
                  <a:lnTo>
                    <a:pt x="2230" y="444"/>
                  </a:lnTo>
                  <a:lnTo>
                    <a:pt x="2456" y="547"/>
                  </a:lnTo>
                  <a:lnTo>
                    <a:pt x="2666" y="662"/>
                  </a:lnTo>
                  <a:lnTo>
                    <a:pt x="2859" y="786"/>
                  </a:lnTo>
                  <a:lnTo>
                    <a:pt x="3046" y="920"/>
                  </a:lnTo>
                  <a:lnTo>
                    <a:pt x="3193" y="1038"/>
                  </a:lnTo>
                  <a:lnTo>
                    <a:pt x="3332" y="1168"/>
                  </a:lnTo>
                  <a:lnTo>
                    <a:pt x="3440" y="1280"/>
                  </a:lnTo>
                  <a:lnTo>
                    <a:pt x="3524" y="1380"/>
                  </a:lnTo>
                  <a:lnTo>
                    <a:pt x="3624" y="1491"/>
                  </a:lnTo>
                  <a:lnTo>
                    <a:pt x="3608" y="1491"/>
                  </a:lnTo>
                  <a:lnTo>
                    <a:pt x="0" y="1491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9" name="Freeform 5">
              <a:extLst>
                <a:ext uri="{FF2B5EF4-FFF2-40B4-BE49-F238E27FC236}">
                  <a16:creationId xmlns:a16="http://schemas.microsoft.com/office/drawing/2014/main" id="{5017B103-7BDB-4BE7-A71A-216B31F2680C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2405"/>
              <a:ext cx="5143" cy="1902"/>
            </a:xfrm>
            <a:custGeom>
              <a:avLst/>
              <a:gdLst>
                <a:gd name="T0" fmla="*/ 2718 w 5143"/>
                <a:gd name="T1" fmla="*/ 405 h 1902"/>
                <a:gd name="T2" fmla="*/ 2466 w 5143"/>
                <a:gd name="T3" fmla="*/ 333 h 1902"/>
                <a:gd name="T4" fmla="*/ 2202 w 5143"/>
                <a:gd name="T5" fmla="*/ 261 h 1902"/>
                <a:gd name="T6" fmla="*/ 1929 w 5143"/>
                <a:gd name="T7" fmla="*/ 198 h 1902"/>
                <a:gd name="T8" fmla="*/ 1695 w 5143"/>
                <a:gd name="T9" fmla="*/ 153 h 1902"/>
                <a:gd name="T10" fmla="*/ 1434 w 5143"/>
                <a:gd name="T11" fmla="*/ 111 h 1902"/>
                <a:gd name="T12" fmla="*/ 1188 w 5143"/>
                <a:gd name="T13" fmla="*/ 75 h 1902"/>
                <a:gd name="T14" fmla="*/ 957 w 5143"/>
                <a:gd name="T15" fmla="*/ 48 h 1902"/>
                <a:gd name="T16" fmla="*/ 747 w 5143"/>
                <a:gd name="T17" fmla="*/ 30 h 1902"/>
                <a:gd name="T18" fmla="*/ 501 w 5143"/>
                <a:gd name="T19" fmla="*/ 15 h 1902"/>
                <a:gd name="T20" fmla="*/ 246 w 5143"/>
                <a:gd name="T21" fmla="*/ 3 h 1902"/>
                <a:gd name="T22" fmla="*/ 0 w 5143"/>
                <a:gd name="T23" fmla="*/ 0 h 1902"/>
                <a:gd name="T24" fmla="*/ 0 w 5143"/>
                <a:gd name="T25" fmla="*/ 275 h 1902"/>
                <a:gd name="T26" fmla="*/ 0 w 5143"/>
                <a:gd name="T27" fmla="*/ 345 h 1902"/>
                <a:gd name="T28" fmla="*/ 0 w 5143"/>
                <a:gd name="T29" fmla="*/ 275 h 1902"/>
                <a:gd name="T30" fmla="*/ 0 w 5143"/>
                <a:gd name="T31" fmla="*/ 342 h 1902"/>
                <a:gd name="T32" fmla="*/ 339 w 5143"/>
                <a:gd name="T33" fmla="*/ 351 h 1902"/>
                <a:gd name="T34" fmla="*/ 606 w 5143"/>
                <a:gd name="T35" fmla="*/ 372 h 1902"/>
                <a:gd name="T36" fmla="*/ 852 w 5143"/>
                <a:gd name="T37" fmla="*/ 399 h 1902"/>
                <a:gd name="T38" fmla="*/ 1068 w 5143"/>
                <a:gd name="T39" fmla="*/ 435 h 1902"/>
                <a:gd name="T40" fmla="*/ 1275 w 5143"/>
                <a:gd name="T41" fmla="*/ 474 h 1902"/>
                <a:gd name="T42" fmla="*/ 1545 w 5143"/>
                <a:gd name="T43" fmla="*/ 540 h 1902"/>
                <a:gd name="T44" fmla="*/ 1761 w 5143"/>
                <a:gd name="T45" fmla="*/ 603 h 1902"/>
                <a:gd name="T46" fmla="*/ 1971 w 5143"/>
                <a:gd name="T47" fmla="*/ 678 h 1902"/>
                <a:gd name="T48" fmla="*/ 2166 w 5143"/>
                <a:gd name="T49" fmla="*/ 747 h 1902"/>
                <a:gd name="T50" fmla="*/ 2397 w 5143"/>
                <a:gd name="T51" fmla="*/ 852 h 1902"/>
                <a:gd name="T52" fmla="*/ 2613 w 5143"/>
                <a:gd name="T53" fmla="*/ 960 h 1902"/>
                <a:gd name="T54" fmla="*/ 2832 w 5143"/>
                <a:gd name="T55" fmla="*/ 1095 h 1902"/>
                <a:gd name="T56" fmla="*/ 3012 w 5143"/>
                <a:gd name="T57" fmla="*/ 1212 h 1902"/>
                <a:gd name="T58" fmla="*/ 3186 w 5143"/>
                <a:gd name="T59" fmla="*/ 1347 h 1902"/>
                <a:gd name="T60" fmla="*/ 3351 w 5143"/>
                <a:gd name="T61" fmla="*/ 1497 h 1902"/>
                <a:gd name="T62" fmla="*/ 3480 w 5143"/>
                <a:gd name="T63" fmla="*/ 1629 h 1902"/>
                <a:gd name="T64" fmla="*/ 3612 w 5143"/>
                <a:gd name="T65" fmla="*/ 1785 h 1902"/>
                <a:gd name="T66" fmla="*/ 3699 w 5143"/>
                <a:gd name="T67" fmla="*/ 1901 h 1902"/>
                <a:gd name="T68" fmla="*/ 5142 w 5143"/>
                <a:gd name="T69" fmla="*/ 1901 h 1902"/>
                <a:gd name="T70" fmla="*/ 5076 w 5143"/>
                <a:gd name="T71" fmla="*/ 1827 h 1902"/>
                <a:gd name="T72" fmla="*/ 4968 w 5143"/>
                <a:gd name="T73" fmla="*/ 1707 h 1902"/>
                <a:gd name="T74" fmla="*/ 4797 w 5143"/>
                <a:gd name="T75" fmla="*/ 1539 h 1902"/>
                <a:gd name="T76" fmla="*/ 4617 w 5143"/>
                <a:gd name="T77" fmla="*/ 1383 h 1902"/>
                <a:gd name="T78" fmla="*/ 4410 w 5143"/>
                <a:gd name="T79" fmla="*/ 1221 h 1902"/>
                <a:gd name="T80" fmla="*/ 4185 w 5143"/>
                <a:gd name="T81" fmla="*/ 1071 h 1902"/>
                <a:gd name="T82" fmla="*/ 3960 w 5143"/>
                <a:gd name="T83" fmla="*/ 939 h 1902"/>
                <a:gd name="T84" fmla="*/ 3708 w 5143"/>
                <a:gd name="T85" fmla="*/ 801 h 1902"/>
                <a:gd name="T86" fmla="*/ 3492 w 5143"/>
                <a:gd name="T87" fmla="*/ 702 h 1902"/>
                <a:gd name="T88" fmla="*/ 3231 w 5143"/>
                <a:gd name="T89" fmla="*/ 588 h 1902"/>
                <a:gd name="T90" fmla="*/ 2964 w 5143"/>
                <a:gd name="T91" fmla="*/ 489 h 1902"/>
                <a:gd name="T92" fmla="*/ 2718 w 5143"/>
                <a:gd name="T93" fmla="*/ 405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43" h="1902">
                  <a:moveTo>
                    <a:pt x="2718" y="405"/>
                  </a:moveTo>
                  <a:lnTo>
                    <a:pt x="2466" y="333"/>
                  </a:lnTo>
                  <a:lnTo>
                    <a:pt x="2202" y="261"/>
                  </a:lnTo>
                  <a:lnTo>
                    <a:pt x="1929" y="198"/>
                  </a:lnTo>
                  <a:lnTo>
                    <a:pt x="1695" y="153"/>
                  </a:lnTo>
                  <a:lnTo>
                    <a:pt x="1434" y="111"/>
                  </a:lnTo>
                  <a:lnTo>
                    <a:pt x="1188" y="75"/>
                  </a:lnTo>
                  <a:lnTo>
                    <a:pt x="957" y="48"/>
                  </a:lnTo>
                  <a:lnTo>
                    <a:pt x="747" y="30"/>
                  </a:lnTo>
                  <a:lnTo>
                    <a:pt x="501" y="15"/>
                  </a:lnTo>
                  <a:lnTo>
                    <a:pt x="246" y="3"/>
                  </a:lnTo>
                  <a:lnTo>
                    <a:pt x="0" y="0"/>
                  </a:lnTo>
                  <a:lnTo>
                    <a:pt x="0" y="275"/>
                  </a:lnTo>
                  <a:lnTo>
                    <a:pt x="0" y="345"/>
                  </a:lnTo>
                  <a:lnTo>
                    <a:pt x="0" y="275"/>
                  </a:lnTo>
                  <a:lnTo>
                    <a:pt x="0" y="342"/>
                  </a:lnTo>
                  <a:lnTo>
                    <a:pt x="339" y="351"/>
                  </a:lnTo>
                  <a:lnTo>
                    <a:pt x="606" y="372"/>
                  </a:lnTo>
                  <a:lnTo>
                    <a:pt x="852" y="399"/>
                  </a:lnTo>
                  <a:lnTo>
                    <a:pt x="1068" y="435"/>
                  </a:lnTo>
                  <a:lnTo>
                    <a:pt x="1275" y="474"/>
                  </a:lnTo>
                  <a:lnTo>
                    <a:pt x="1545" y="540"/>
                  </a:lnTo>
                  <a:lnTo>
                    <a:pt x="1761" y="603"/>
                  </a:lnTo>
                  <a:lnTo>
                    <a:pt x="1971" y="678"/>
                  </a:lnTo>
                  <a:lnTo>
                    <a:pt x="2166" y="747"/>
                  </a:lnTo>
                  <a:lnTo>
                    <a:pt x="2397" y="852"/>
                  </a:lnTo>
                  <a:lnTo>
                    <a:pt x="2613" y="960"/>
                  </a:lnTo>
                  <a:lnTo>
                    <a:pt x="2832" y="1095"/>
                  </a:lnTo>
                  <a:lnTo>
                    <a:pt x="3012" y="1212"/>
                  </a:lnTo>
                  <a:lnTo>
                    <a:pt x="3186" y="1347"/>
                  </a:lnTo>
                  <a:lnTo>
                    <a:pt x="3351" y="1497"/>
                  </a:lnTo>
                  <a:lnTo>
                    <a:pt x="3480" y="1629"/>
                  </a:lnTo>
                  <a:lnTo>
                    <a:pt x="3612" y="1785"/>
                  </a:lnTo>
                  <a:lnTo>
                    <a:pt x="3699" y="1901"/>
                  </a:lnTo>
                  <a:lnTo>
                    <a:pt x="5142" y="1901"/>
                  </a:lnTo>
                  <a:lnTo>
                    <a:pt x="5076" y="1827"/>
                  </a:lnTo>
                  <a:lnTo>
                    <a:pt x="4968" y="1707"/>
                  </a:lnTo>
                  <a:lnTo>
                    <a:pt x="4797" y="1539"/>
                  </a:lnTo>
                  <a:lnTo>
                    <a:pt x="4617" y="1383"/>
                  </a:lnTo>
                  <a:lnTo>
                    <a:pt x="4410" y="1221"/>
                  </a:lnTo>
                  <a:lnTo>
                    <a:pt x="4185" y="1071"/>
                  </a:lnTo>
                  <a:lnTo>
                    <a:pt x="3960" y="939"/>
                  </a:lnTo>
                  <a:lnTo>
                    <a:pt x="3708" y="801"/>
                  </a:lnTo>
                  <a:lnTo>
                    <a:pt x="3492" y="702"/>
                  </a:lnTo>
                  <a:lnTo>
                    <a:pt x="3231" y="588"/>
                  </a:lnTo>
                  <a:lnTo>
                    <a:pt x="2964" y="489"/>
                  </a:lnTo>
                  <a:lnTo>
                    <a:pt x="2718" y="405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0" name="Freeform 6">
              <a:extLst>
                <a:ext uri="{FF2B5EF4-FFF2-40B4-BE49-F238E27FC236}">
                  <a16:creationId xmlns:a16="http://schemas.microsoft.com/office/drawing/2014/main" id="{40387277-C4F8-4150-8442-5B975DDFE33A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1982"/>
              <a:ext cx="5760" cy="2325"/>
            </a:xfrm>
            <a:custGeom>
              <a:avLst/>
              <a:gdLst>
                <a:gd name="T0" fmla="*/ 0 w 5760"/>
                <a:gd name="T1" fmla="*/ 0 h 2325"/>
                <a:gd name="T2" fmla="*/ 0 w 5760"/>
                <a:gd name="T3" fmla="*/ 339 h 2325"/>
                <a:gd name="T4" fmla="*/ 558 w 5760"/>
                <a:gd name="T5" fmla="*/ 357 h 2325"/>
                <a:gd name="T6" fmla="*/ 807 w 5760"/>
                <a:gd name="T7" fmla="*/ 375 h 2325"/>
                <a:gd name="T8" fmla="*/ 1056 w 5760"/>
                <a:gd name="T9" fmla="*/ 399 h 2325"/>
                <a:gd name="T10" fmla="*/ 1272 w 5760"/>
                <a:gd name="T11" fmla="*/ 426 h 2325"/>
                <a:gd name="T12" fmla="*/ 1539 w 5760"/>
                <a:gd name="T13" fmla="*/ 465 h 2325"/>
                <a:gd name="T14" fmla="*/ 1791 w 5760"/>
                <a:gd name="T15" fmla="*/ 510 h 2325"/>
                <a:gd name="T16" fmla="*/ 2076 w 5760"/>
                <a:gd name="T17" fmla="*/ 570 h 2325"/>
                <a:gd name="T18" fmla="*/ 2334 w 5760"/>
                <a:gd name="T19" fmla="*/ 630 h 2325"/>
                <a:gd name="T20" fmla="*/ 2544 w 5760"/>
                <a:gd name="T21" fmla="*/ 687 h 2325"/>
                <a:gd name="T22" fmla="*/ 2775 w 5760"/>
                <a:gd name="T23" fmla="*/ 759 h 2325"/>
                <a:gd name="T24" fmla="*/ 3003 w 5760"/>
                <a:gd name="T25" fmla="*/ 837 h 2325"/>
                <a:gd name="T26" fmla="*/ 3231 w 5760"/>
                <a:gd name="T27" fmla="*/ 924 h 2325"/>
                <a:gd name="T28" fmla="*/ 3438 w 5760"/>
                <a:gd name="T29" fmla="*/ 1005 h 2325"/>
                <a:gd name="T30" fmla="*/ 3663 w 5760"/>
                <a:gd name="T31" fmla="*/ 1110 h 2325"/>
                <a:gd name="T32" fmla="*/ 3903 w 5760"/>
                <a:gd name="T33" fmla="*/ 1233 h 2325"/>
                <a:gd name="T34" fmla="*/ 4149 w 5760"/>
                <a:gd name="T35" fmla="*/ 1374 h 2325"/>
                <a:gd name="T36" fmla="*/ 4353 w 5760"/>
                <a:gd name="T37" fmla="*/ 1506 h 2325"/>
                <a:gd name="T38" fmla="*/ 4491 w 5760"/>
                <a:gd name="T39" fmla="*/ 1602 h 2325"/>
                <a:gd name="T40" fmla="*/ 4668 w 5760"/>
                <a:gd name="T41" fmla="*/ 1740 h 2325"/>
                <a:gd name="T42" fmla="*/ 4824 w 5760"/>
                <a:gd name="T43" fmla="*/ 1875 h 2325"/>
                <a:gd name="T44" fmla="*/ 4968 w 5760"/>
                <a:gd name="T45" fmla="*/ 2016 h 2325"/>
                <a:gd name="T46" fmla="*/ 5100 w 5760"/>
                <a:gd name="T47" fmla="*/ 2154 h 2325"/>
                <a:gd name="T48" fmla="*/ 5238 w 5760"/>
                <a:gd name="T49" fmla="*/ 2324 h 2325"/>
                <a:gd name="T50" fmla="*/ 5759 w 5760"/>
                <a:gd name="T51" fmla="*/ 2324 h 2325"/>
                <a:gd name="T52" fmla="*/ 5759 w 5760"/>
                <a:gd name="T53" fmla="*/ 1245 h 2325"/>
                <a:gd name="T54" fmla="*/ 5580 w 5760"/>
                <a:gd name="T55" fmla="*/ 1119 h 2325"/>
                <a:gd name="T56" fmla="*/ 5400 w 5760"/>
                <a:gd name="T57" fmla="*/ 1020 h 2325"/>
                <a:gd name="T58" fmla="*/ 5205 w 5760"/>
                <a:gd name="T59" fmla="*/ 918 h 2325"/>
                <a:gd name="T60" fmla="*/ 5031 w 5760"/>
                <a:gd name="T61" fmla="*/ 837 h 2325"/>
                <a:gd name="T62" fmla="*/ 4866 w 5760"/>
                <a:gd name="T63" fmla="*/ 771 h 2325"/>
                <a:gd name="T64" fmla="*/ 4710 w 5760"/>
                <a:gd name="T65" fmla="*/ 711 h 2325"/>
                <a:gd name="T66" fmla="*/ 4545 w 5760"/>
                <a:gd name="T67" fmla="*/ 651 h 2325"/>
                <a:gd name="T68" fmla="*/ 4386 w 5760"/>
                <a:gd name="T69" fmla="*/ 600 h 2325"/>
                <a:gd name="T70" fmla="*/ 4248 w 5760"/>
                <a:gd name="T71" fmla="*/ 552 h 2325"/>
                <a:gd name="T72" fmla="*/ 3993 w 5760"/>
                <a:gd name="T73" fmla="*/ 483 h 2325"/>
                <a:gd name="T74" fmla="*/ 3777 w 5760"/>
                <a:gd name="T75" fmla="*/ 423 h 2325"/>
                <a:gd name="T76" fmla="*/ 3564 w 5760"/>
                <a:gd name="T77" fmla="*/ 375 h 2325"/>
                <a:gd name="T78" fmla="*/ 3282 w 5760"/>
                <a:gd name="T79" fmla="*/ 312 h 2325"/>
                <a:gd name="T80" fmla="*/ 3003 w 5760"/>
                <a:gd name="T81" fmla="*/ 261 h 2325"/>
                <a:gd name="T82" fmla="*/ 2733 w 5760"/>
                <a:gd name="T83" fmla="*/ 213 h 2325"/>
                <a:gd name="T84" fmla="*/ 2451 w 5760"/>
                <a:gd name="T85" fmla="*/ 171 h 2325"/>
                <a:gd name="T86" fmla="*/ 2211 w 5760"/>
                <a:gd name="T87" fmla="*/ 138 h 2325"/>
                <a:gd name="T88" fmla="*/ 1974 w 5760"/>
                <a:gd name="T89" fmla="*/ 108 h 2325"/>
                <a:gd name="T90" fmla="*/ 1665 w 5760"/>
                <a:gd name="T91" fmla="*/ 81 h 2325"/>
                <a:gd name="T92" fmla="*/ 1437 w 5760"/>
                <a:gd name="T93" fmla="*/ 60 h 2325"/>
                <a:gd name="T94" fmla="*/ 1125 w 5760"/>
                <a:gd name="T95" fmla="*/ 36 h 2325"/>
                <a:gd name="T96" fmla="*/ 828 w 5760"/>
                <a:gd name="T97" fmla="*/ 21 h 2325"/>
                <a:gd name="T98" fmla="*/ 558 w 5760"/>
                <a:gd name="T99" fmla="*/ 12 h 2325"/>
                <a:gd name="T100" fmla="*/ 282 w 5760"/>
                <a:gd name="T101" fmla="*/ 3 h 2325"/>
                <a:gd name="T102" fmla="*/ 0 w 5760"/>
                <a:gd name="T103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2325">
                  <a:moveTo>
                    <a:pt x="0" y="0"/>
                  </a:moveTo>
                  <a:lnTo>
                    <a:pt x="0" y="339"/>
                  </a:lnTo>
                  <a:lnTo>
                    <a:pt x="558" y="357"/>
                  </a:lnTo>
                  <a:lnTo>
                    <a:pt x="807" y="375"/>
                  </a:lnTo>
                  <a:lnTo>
                    <a:pt x="1056" y="399"/>
                  </a:lnTo>
                  <a:lnTo>
                    <a:pt x="1272" y="426"/>
                  </a:lnTo>
                  <a:lnTo>
                    <a:pt x="1539" y="465"/>
                  </a:lnTo>
                  <a:lnTo>
                    <a:pt x="1791" y="510"/>
                  </a:lnTo>
                  <a:lnTo>
                    <a:pt x="2076" y="570"/>
                  </a:lnTo>
                  <a:lnTo>
                    <a:pt x="2334" y="630"/>
                  </a:lnTo>
                  <a:lnTo>
                    <a:pt x="2544" y="687"/>
                  </a:lnTo>
                  <a:lnTo>
                    <a:pt x="2775" y="759"/>
                  </a:lnTo>
                  <a:lnTo>
                    <a:pt x="3003" y="837"/>
                  </a:lnTo>
                  <a:lnTo>
                    <a:pt x="3231" y="924"/>
                  </a:lnTo>
                  <a:lnTo>
                    <a:pt x="3438" y="1005"/>
                  </a:lnTo>
                  <a:lnTo>
                    <a:pt x="3663" y="1110"/>
                  </a:lnTo>
                  <a:lnTo>
                    <a:pt x="3903" y="1233"/>
                  </a:lnTo>
                  <a:lnTo>
                    <a:pt x="4149" y="1374"/>
                  </a:lnTo>
                  <a:lnTo>
                    <a:pt x="4353" y="1506"/>
                  </a:lnTo>
                  <a:lnTo>
                    <a:pt x="4491" y="1602"/>
                  </a:lnTo>
                  <a:lnTo>
                    <a:pt x="4668" y="1740"/>
                  </a:lnTo>
                  <a:lnTo>
                    <a:pt x="4824" y="1875"/>
                  </a:lnTo>
                  <a:lnTo>
                    <a:pt x="4968" y="2016"/>
                  </a:lnTo>
                  <a:lnTo>
                    <a:pt x="5100" y="2154"/>
                  </a:lnTo>
                  <a:lnTo>
                    <a:pt x="5238" y="2324"/>
                  </a:lnTo>
                  <a:lnTo>
                    <a:pt x="5759" y="2324"/>
                  </a:lnTo>
                  <a:lnTo>
                    <a:pt x="5759" y="1245"/>
                  </a:lnTo>
                  <a:lnTo>
                    <a:pt x="5580" y="1119"/>
                  </a:lnTo>
                  <a:lnTo>
                    <a:pt x="5400" y="1020"/>
                  </a:lnTo>
                  <a:lnTo>
                    <a:pt x="5205" y="918"/>
                  </a:lnTo>
                  <a:lnTo>
                    <a:pt x="5031" y="837"/>
                  </a:lnTo>
                  <a:lnTo>
                    <a:pt x="4866" y="771"/>
                  </a:lnTo>
                  <a:lnTo>
                    <a:pt x="4710" y="711"/>
                  </a:lnTo>
                  <a:lnTo>
                    <a:pt x="4545" y="651"/>
                  </a:lnTo>
                  <a:lnTo>
                    <a:pt x="4386" y="600"/>
                  </a:lnTo>
                  <a:lnTo>
                    <a:pt x="4248" y="552"/>
                  </a:lnTo>
                  <a:lnTo>
                    <a:pt x="3993" y="483"/>
                  </a:lnTo>
                  <a:lnTo>
                    <a:pt x="3777" y="423"/>
                  </a:lnTo>
                  <a:lnTo>
                    <a:pt x="3564" y="375"/>
                  </a:lnTo>
                  <a:lnTo>
                    <a:pt x="3282" y="312"/>
                  </a:lnTo>
                  <a:lnTo>
                    <a:pt x="3003" y="261"/>
                  </a:lnTo>
                  <a:lnTo>
                    <a:pt x="2733" y="213"/>
                  </a:lnTo>
                  <a:lnTo>
                    <a:pt x="2451" y="171"/>
                  </a:lnTo>
                  <a:lnTo>
                    <a:pt x="2211" y="138"/>
                  </a:lnTo>
                  <a:lnTo>
                    <a:pt x="1974" y="108"/>
                  </a:lnTo>
                  <a:lnTo>
                    <a:pt x="1665" y="81"/>
                  </a:lnTo>
                  <a:lnTo>
                    <a:pt x="1437" y="60"/>
                  </a:lnTo>
                  <a:lnTo>
                    <a:pt x="1125" y="36"/>
                  </a:lnTo>
                  <a:lnTo>
                    <a:pt x="828" y="21"/>
                  </a:lnTo>
                  <a:lnTo>
                    <a:pt x="558" y="12"/>
                  </a:lnTo>
                  <a:lnTo>
                    <a:pt x="282" y="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1" name="Freeform 7">
              <a:extLst>
                <a:ext uri="{FF2B5EF4-FFF2-40B4-BE49-F238E27FC236}">
                  <a16:creationId xmlns:a16="http://schemas.microsoft.com/office/drawing/2014/main" id="{C0EA9544-6CC5-4801-99FB-7448F254D343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1550"/>
              <a:ext cx="5760" cy="1573"/>
            </a:xfrm>
            <a:custGeom>
              <a:avLst/>
              <a:gdLst>
                <a:gd name="T0" fmla="*/ 0 w 5760"/>
                <a:gd name="T1" fmla="*/ 0 h 1573"/>
                <a:gd name="T2" fmla="*/ 0 w 5760"/>
                <a:gd name="T3" fmla="*/ 351 h 1573"/>
                <a:gd name="T4" fmla="*/ 282 w 5760"/>
                <a:gd name="T5" fmla="*/ 357 h 1573"/>
                <a:gd name="T6" fmla="*/ 627 w 5760"/>
                <a:gd name="T7" fmla="*/ 363 h 1573"/>
                <a:gd name="T8" fmla="*/ 960 w 5760"/>
                <a:gd name="T9" fmla="*/ 375 h 1573"/>
                <a:gd name="T10" fmla="*/ 1218 w 5760"/>
                <a:gd name="T11" fmla="*/ 393 h 1573"/>
                <a:gd name="T12" fmla="*/ 1470 w 5760"/>
                <a:gd name="T13" fmla="*/ 411 h 1573"/>
                <a:gd name="T14" fmla="*/ 1746 w 5760"/>
                <a:gd name="T15" fmla="*/ 435 h 1573"/>
                <a:gd name="T16" fmla="*/ 2022 w 5760"/>
                <a:gd name="T17" fmla="*/ 462 h 1573"/>
                <a:gd name="T18" fmla="*/ 2340 w 5760"/>
                <a:gd name="T19" fmla="*/ 504 h 1573"/>
                <a:gd name="T20" fmla="*/ 2664 w 5760"/>
                <a:gd name="T21" fmla="*/ 549 h 1573"/>
                <a:gd name="T22" fmla="*/ 2952 w 5760"/>
                <a:gd name="T23" fmla="*/ 597 h 1573"/>
                <a:gd name="T24" fmla="*/ 3225 w 5760"/>
                <a:gd name="T25" fmla="*/ 648 h 1573"/>
                <a:gd name="T26" fmla="*/ 3513 w 5760"/>
                <a:gd name="T27" fmla="*/ 708 h 1573"/>
                <a:gd name="T28" fmla="*/ 3693 w 5760"/>
                <a:gd name="T29" fmla="*/ 750 h 1573"/>
                <a:gd name="T30" fmla="*/ 3936 w 5760"/>
                <a:gd name="T31" fmla="*/ 810 h 1573"/>
                <a:gd name="T32" fmla="*/ 4095 w 5760"/>
                <a:gd name="T33" fmla="*/ 855 h 1573"/>
                <a:gd name="T34" fmla="*/ 4281 w 5760"/>
                <a:gd name="T35" fmla="*/ 909 h 1573"/>
                <a:gd name="T36" fmla="*/ 4503 w 5760"/>
                <a:gd name="T37" fmla="*/ 981 h 1573"/>
                <a:gd name="T38" fmla="*/ 4704 w 5760"/>
                <a:gd name="T39" fmla="*/ 1053 h 1573"/>
                <a:gd name="T40" fmla="*/ 4911 w 5760"/>
                <a:gd name="T41" fmla="*/ 1131 h 1573"/>
                <a:gd name="T42" fmla="*/ 5073 w 5760"/>
                <a:gd name="T43" fmla="*/ 1197 h 1573"/>
                <a:gd name="T44" fmla="*/ 5256 w 5760"/>
                <a:gd name="T45" fmla="*/ 1281 h 1573"/>
                <a:gd name="T46" fmla="*/ 5475 w 5760"/>
                <a:gd name="T47" fmla="*/ 1401 h 1573"/>
                <a:gd name="T48" fmla="*/ 5628 w 5760"/>
                <a:gd name="T49" fmla="*/ 1482 h 1573"/>
                <a:gd name="T50" fmla="*/ 5759 w 5760"/>
                <a:gd name="T51" fmla="*/ 1572 h 1573"/>
                <a:gd name="T52" fmla="*/ 5759 w 5760"/>
                <a:gd name="T53" fmla="*/ 633 h 1573"/>
                <a:gd name="T54" fmla="*/ 5493 w 5760"/>
                <a:gd name="T55" fmla="*/ 570 h 1573"/>
                <a:gd name="T56" fmla="*/ 5214 w 5760"/>
                <a:gd name="T57" fmla="*/ 501 h 1573"/>
                <a:gd name="T58" fmla="*/ 4950 w 5760"/>
                <a:gd name="T59" fmla="*/ 444 h 1573"/>
                <a:gd name="T60" fmla="*/ 4701 w 5760"/>
                <a:gd name="T61" fmla="*/ 396 h 1573"/>
                <a:gd name="T62" fmla="*/ 4425 w 5760"/>
                <a:gd name="T63" fmla="*/ 348 h 1573"/>
                <a:gd name="T64" fmla="*/ 4110 w 5760"/>
                <a:gd name="T65" fmla="*/ 294 h 1573"/>
                <a:gd name="T66" fmla="*/ 3813 w 5760"/>
                <a:gd name="T67" fmla="*/ 252 h 1573"/>
                <a:gd name="T68" fmla="*/ 3549 w 5760"/>
                <a:gd name="T69" fmla="*/ 213 h 1573"/>
                <a:gd name="T70" fmla="*/ 3261 w 5760"/>
                <a:gd name="T71" fmla="*/ 183 h 1573"/>
                <a:gd name="T72" fmla="*/ 3015 w 5760"/>
                <a:gd name="T73" fmla="*/ 153 h 1573"/>
                <a:gd name="T74" fmla="*/ 2757 w 5760"/>
                <a:gd name="T75" fmla="*/ 129 h 1573"/>
                <a:gd name="T76" fmla="*/ 2520 w 5760"/>
                <a:gd name="T77" fmla="*/ 105 h 1573"/>
                <a:gd name="T78" fmla="*/ 2301 w 5760"/>
                <a:gd name="T79" fmla="*/ 87 h 1573"/>
                <a:gd name="T80" fmla="*/ 2013 w 5760"/>
                <a:gd name="T81" fmla="*/ 66 h 1573"/>
                <a:gd name="T82" fmla="*/ 1731 w 5760"/>
                <a:gd name="T83" fmla="*/ 48 h 1573"/>
                <a:gd name="T84" fmla="*/ 1524 w 5760"/>
                <a:gd name="T85" fmla="*/ 39 h 1573"/>
                <a:gd name="T86" fmla="*/ 1260 w 5760"/>
                <a:gd name="T87" fmla="*/ 27 h 1573"/>
                <a:gd name="T88" fmla="*/ 966 w 5760"/>
                <a:gd name="T89" fmla="*/ 15 h 1573"/>
                <a:gd name="T90" fmla="*/ 714 w 5760"/>
                <a:gd name="T91" fmla="*/ 12 h 1573"/>
                <a:gd name="T92" fmla="*/ 510 w 5760"/>
                <a:gd name="T93" fmla="*/ 6 h 1573"/>
                <a:gd name="T94" fmla="*/ 243 w 5760"/>
                <a:gd name="T95" fmla="*/ 0 h 1573"/>
                <a:gd name="T96" fmla="*/ 0 w 5760"/>
                <a:gd name="T97" fmla="*/ 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760" h="1573">
                  <a:moveTo>
                    <a:pt x="0" y="0"/>
                  </a:moveTo>
                  <a:lnTo>
                    <a:pt x="0" y="351"/>
                  </a:lnTo>
                  <a:lnTo>
                    <a:pt x="282" y="357"/>
                  </a:lnTo>
                  <a:lnTo>
                    <a:pt x="627" y="363"/>
                  </a:lnTo>
                  <a:lnTo>
                    <a:pt x="960" y="375"/>
                  </a:lnTo>
                  <a:lnTo>
                    <a:pt x="1218" y="393"/>
                  </a:lnTo>
                  <a:lnTo>
                    <a:pt x="1470" y="411"/>
                  </a:lnTo>
                  <a:lnTo>
                    <a:pt x="1746" y="435"/>
                  </a:lnTo>
                  <a:lnTo>
                    <a:pt x="2022" y="462"/>
                  </a:lnTo>
                  <a:lnTo>
                    <a:pt x="2340" y="504"/>
                  </a:lnTo>
                  <a:lnTo>
                    <a:pt x="2664" y="549"/>
                  </a:lnTo>
                  <a:lnTo>
                    <a:pt x="2952" y="597"/>
                  </a:lnTo>
                  <a:lnTo>
                    <a:pt x="3225" y="648"/>
                  </a:lnTo>
                  <a:lnTo>
                    <a:pt x="3513" y="708"/>
                  </a:lnTo>
                  <a:lnTo>
                    <a:pt x="3693" y="750"/>
                  </a:lnTo>
                  <a:lnTo>
                    <a:pt x="3936" y="810"/>
                  </a:lnTo>
                  <a:lnTo>
                    <a:pt x="4095" y="855"/>
                  </a:lnTo>
                  <a:lnTo>
                    <a:pt x="4281" y="909"/>
                  </a:lnTo>
                  <a:lnTo>
                    <a:pt x="4503" y="981"/>
                  </a:lnTo>
                  <a:lnTo>
                    <a:pt x="4704" y="1053"/>
                  </a:lnTo>
                  <a:lnTo>
                    <a:pt x="4911" y="1131"/>
                  </a:lnTo>
                  <a:lnTo>
                    <a:pt x="5073" y="1197"/>
                  </a:lnTo>
                  <a:lnTo>
                    <a:pt x="5256" y="1281"/>
                  </a:lnTo>
                  <a:lnTo>
                    <a:pt x="5475" y="1401"/>
                  </a:lnTo>
                  <a:lnTo>
                    <a:pt x="5628" y="1482"/>
                  </a:lnTo>
                  <a:lnTo>
                    <a:pt x="5759" y="1572"/>
                  </a:lnTo>
                  <a:lnTo>
                    <a:pt x="5759" y="633"/>
                  </a:lnTo>
                  <a:lnTo>
                    <a:pt x="5493" y="570"/>
                  </a:lnTo>
                  <a:lnTo>
                    <a:pt x="5214" y="501"/>
                  </a:lnTo>
                  <a:lnTo>
                    <a:pt x="4950" y="444"/>
                  </a:lnTo>
                  <a:lnTo>
                    <a:pt x="4701" y="396"/>
                  </a:lnTo>
                  <a:lnTo>
                    <a:pt x="4425" y="348"/>
                  </a:lnTo>
                  <a:lnTo>
                    <a:pt x="4110" y="294"/>
                  </a:lnTo>
                  <a:lnTo>
                    <a:pt x="3813" y="252"/>
                  </a:lnTo>
                  <a:lnTo>
                    <a:pt x="3549" y="213"/>
                  </a:lnTo>
                  <a:lnTo>
                    <a:pt x="3261" y="183"/>
                  </a:lnTo>
                  <a:lnTo>
                    <a:pt x="3015" y="153"/>
                  </a:lnTo>
                  <a:lnTo>
                    <a:pt x="2757" y="129"/>
                  </a:lnTo>
                  <a:lnTo>
                    <a:pt x="2520" y="105"/>
                  </a:lnTo>
                  <a:lnTo>
                    <a:pt x="2301" y="87"/>
                  </a:lnTo>
                  <a:lnTo>
                    <a:pt x="2013" y="66"/>
                  </a:lnTo>
                  <a:lnTo>
                    <a:pt x="1731" y="48"/>
                  </a:lnTo>
                  <a:lnTo>
                    <a:pt x="1524" y="39"/>
                  </a:lnTo>
                  <a:lnTo>
                    <a:pt x="1260" y="27"/>
                  </a:lnTo>
                  <a:lnTo>
                    <a:pt x="966" y="15"/>
                  </a:lnTo>
                  <a:lnTo>
                    <a:pt x="714" y="12"/>
                  </a:lnTo>
                  <a:lnTo>
                    <a:pt x="510" y="6"/>
                  </a:lnTo>
                  <a:lnTo>
                    <a:pt x="243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2" name="Freeform 8">
              <a:extLst>
                <a:ext uri="{FF2B5EF4-FFF2-40B4-BE49-F238E27FC236}">
                  <a16:creationId xmlns:a16="http://schemas.microsoft.com/office/drawing/2014/main" id="{31F20B0B-072B-44D6-BE36-75C0D68434F7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1130"/>
              <a:ext cx="5760" cy="970"/>
            </a:xfrm>
            <a:custGeom>
              <a:avLst/>
              <a:gdLst>
                <a:gd name="T0" fmla="*/ 0 w 5760"/>
                <a:gd name="T1" fmla="*/ 0 h 970"/>
                <a:gd name="T2" fmla="*/ 0 w 5760"/>
                <a:gd name="T3" fmla="*/ 339 h 970"/>
                <a:gd name="T4" fmla="*/ 318 w 5760"/>
                <a:gd name="T5" fmla="*/ 342 h 970"/>
                <a:gd name="T6" fmla="*/ 591 w 5760"/>
                <a:gd name="T7" fmla="*/ 348 h 970"/>
                <a:gd name="T8" fmla="*/ 846 w 5760"/>
                <a:gd name="T9" fmla="*/ 354 h 970"/>
                <a:gd name="T10" fmla="*/ 1074 w 5760"/>
                <a:gd name="T11" fmla="*/ 360 h 970"/>
                <a:gd name="T12" fmla="*/ 1314 w 5760"/>
                <a:gd name="T13" fmla="*/ 366 h 970"/>
                <a:gd name="T14" fmla="*/ 1599 w 5760"/>
                <a:gd name="T15" fmla="*/ 381 h 970"/>
                <a:gd name="T16" fmla="*/ 1911 w 5760"/>
                <a:gd name="T17" fmla="*/ 399 h 970"/>
                <a:gd name="T18" fmla="*/ 2241 w 5760"/>
                <a:gd name="T19" fmla="*/ 420 h 970"/>
                <a:gd name="T20" fmla="*/ 2619 w 5760"/>
                <a:gd name="T21" fmla="*/ 453 h 970"/>
                <a:gd name="T22" fmla="*/ 2889 w 5760"/>
                <a:gd name="T23" fmla="*/ 477 h 970"/>
                <a:gd name="T24" fmla="*/ 3177 w 5760"/>
                <a:gd name="T25" fmla="*/ 507 h 970"/>
                <a:gd name="T26" fmla="*/ 3498 w 5760"/>
                <a:gd name="T27" fmla="*/ 543 h 970"/>
                <a:gd name="T28" fmla="*/ 3813 w 5760"/>
                <a:gd name="T29" fmla="*/ 585 h 970"/>
                <a:gd name="T30" fmla="*/ 4044 w 5760"/>
                <a:gd name="T31" fmla="*/ 618 h 970"/>
                <a:gd name="T32" fmla="*/ 4365 w 5760"/>
                <a:gd name="T33" fmla="*/ 669 h 970"/>
                <a:gd name="T34" fmla="*/ 4683 w 5760"/>
                <a:gd name="T35" fmla="*/ 726 h 970"/>
                <a:gd name="T36" fmla="*/ 4980 w 5760"/>
                <a:gd name="T37" fmla="*/ 786 h 970"/>
                <a:gd name="T38" fmla="*/ 5268 w 5760"/>
                <a:gd name="T39" fmla="*/ 846 h 970"/>
                <a:gd name="T40" fmla="*/ 5646 w 5760"/>
                <a:gd name="T41" fmla="*/ 942 h 970"/>
                <a:gd name="T42" fmla="*/ 5759 w 5760"/>
                <a:gd name="T43" fmla="*/ 969 h 970"/>
                <a:gd name="T44" fmla="*/ 5759 w 5760"/>
                <a:gd name="T45" fmla="*/ 0 h 970"/>
                <a:gd name="T46" fmla="*/ 0 w 5760"/>
                <a:gd name="T47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60" h="970">
                  <a:moveTo>
                    <a:pt x="0" y="0"/>
                  </a:moveTo>
                  <a:lnTo>
                    <a:pt x="0" y="339"/>
                  </a:lnTo>
                  <a:lnTo>
                    <a:pt x="318" y="342"/>
                  </a:lnTo>
                  <a:lnTo>
                    <a:pt x="591" y="348"/>
                  </a:lnTo>
                  <a:lnTo>
                    <a:pt x="846" y="354"/>
                  </a:lnTo>
                  <a:lnTo>
                    <a:pt x="1074" y="360"/>
                  </a:lnTo>
                  <a:lnTo>
                    <a:pt x="1314" y="366"/>
                  </a:lnTo>
                  <a:lnTo>
                    <a:pt x="1599" y="381"/>
                  </a:lnTo>
                  <a:lnTo>
                    <a:pt x="1911" y="399"/>
                  </a:lnTo>
                  <a:lnTo>
                    <a:pt x="2241" y="420"/>
                  </a:lnTo>
                  <a:lnTo>
                    <a:pt x="2619" y="453"/>
                  </a:lnTo>
                  <a:lnTo>
                    <a:pt x="2889" y="477"/>
                  </a:lnTo>
                  <a:lnTo>
                    <a:pt x="3177" y="507"/>
                  </a:lnTo>
                  <a:lnTo>
                    <a:pt x="3498" y="543"/>
                  </a:lnTo>
                  <a:lnTo>
                    <a:pt x="3813" y="585"/>
                  </a:lnTo>
                  <a:lnTo>
                    <a:pt x="4044" y="618"/>
                  </a:lnTo>
                  <a:lnTo>
                    <a:pt x="4365" y="669"/>
                  </a:lnTo>
                  <a:lnTo>
                    <a:pt x="4683" y="726"/>
                  </a:lnTo>
                  <a:lnTo>
                    <a:pt x="4980" y="786"/>
                  </a:lnTo>
                  <a:lnTo>
                    <a:pt x="5268" y="846"/>
                  </a:lnTo>
                  <a:lnTo>
                    <a:pt x="5646" y="942"/>
                  </a:lnTo>
                  <a:lnTo>
                    <a:pt x="5759" y="969"/>
                  </a:lnTo>
                  <a:lnTo>
                    <a:pt x="5759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3" name="Freeform 9">
              <a:extLst>
                <a:ext uri="{FF2B5EF4-FFF2-40B4-BE49-F238E27FC236}">
                  <a16:creationId xmlns:a16="http://schemas.microsoft.com/office/drawing/2014/main" id="{AFFA7945-9C45-4F43-9738-FB529ACA006B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-13"/>
              <a:ext cx="5760" cy="1060"/>
            </a:xfrm>
            <a:custGeom>
              <a:avLst/>
              <a:gdLst>
                <a:gd name="T0" fmla="*/ 0 w 5760"/>
                <a:gd name="T1" fmla="*/ 753 h 1060"/>
                <a:gd name="T2" fmla="*/ 0 w 5760"/>
                <a:gd name="T3" fmla="*/ 1059 h 1060"/>
                <a:gd name="T4" fmla="*/ 5759 w 5760"/>
                <a:gd name="T5" fmla="*/ 1059 h 1060"/>
                <a:gd name="T6" fmla="*/ 5759 w 5760"/>
                <a:gd name="T7" fmla="*/ 0 h 1060"/>
                <a:gd name="T8" fmla="*/ 5430 w 5760"/>
                <a:gd name="T9" fmla="*/ 0 h 1060"/>
                <a:gd name="T10" fmla="*/ 5298 w 5760"/>
                <a:gd name="T11" fmla="*/ 84 h 1060"/>
                <a:gd name="T12" fmla="*/ 5136 w 5760"/>
                <a:gd name="T13" fmla="*/ 159 h 1060"/>
                <a:gd name="T14" fmla="*/ 4968 w 5760"/>
                <a:gd name="T15" fmla="*/ 222 h 1060"/>
                <a:gd name="T16" fmla="*/ 4812 w 5760"/>
                <a:gd name="T17" fmla="*/ 267 h 1060"/>
                <a:gd name="T18" fmla="*/ 4626 w 5760"/>
                <a:gd name="T19" fmla="*/ 324 h 1060"/>
                <a:gd name="T20" fmla="*/ 4440 w 5760"/>
                <a:gd name="T21" fmla="*/ 366 h 1060"/>
                <a:gd name="T22" fmla="*/ 4230 w 5760"/>
                <a:gd name="T23" fmla="*/ 414 h 1060"/>
                <a:gd name="T24" fmla="*/ 3939 w 5760"/>
                <a:gd name="T25" fmla="*/ 468 h 1060"/>
                <a:gd name="T26" fmla="*/ 3711 w 5760"/>
                <a:gd name="T27" fmla="*/ 504 h 1060"/>
                <a:gd name="T28" fmla="*/ 3441 w 5760"/>
                <a:gd name="T29" fmla="*/ 543 h 1060"/>
                <a:gd name="T30" fmla="*/ 3189 w 5760"/>
                <a:gd name="T31" fmla="*/ 579 h 1060"/>
                <a:gd name="T32" fmla="*/ 2925 w 5760"/>
                <a:gd name="T33" fmla="*/ 606 h 1060"/>
                <a:gd name="T34" fmla="*/ 2679 w 5760"/>
                <a:gd name="T35" fmla="*/ 633 h 1060"/>
                <a:gd name="T36" fmla="*/ 2418 w 5760"/>
                <a:gd name="T37" fmla="*/ 654 h 1060"/>
                <a:gd name="T38" fmla="*/ 2142 w 5760"/>
                <a:gd name="T39" fmla="*/ 675 h 1060"/>
                <a:gd name="T40" fmla="*/ 1896 w 5760"/>
                <a:gd name="T41" fmla="*/ 693 h 1060"/>
                <a:gd name="T42" fmla="*/ 1647 w 5760"/>
                <a:gd name="T43" fmla="*/ 708 h 1060"/>
                <a:gd name="T44" fmla="*/ 1404 w 5760"/>
                <a:gd name="T45" fmla="*/ 720 h 1060"/>
                <a:gd name="T46" fmla="*/ 1170 w 5760"/>
                <a:gd name="T47" fmla="*/ 732 h 1060"/>
                <a:gd name="T48" fmla="*/ 906 w 5760"/>
                <a:gd name="T49" fmla="*/ 738 h 1060"/>
                <a:gd name="T50" fmla="*/ 534 w 5760"/>
                <a:gd name="T51" fmla="*/ 747 h 1060"/>
                <a:gd name="T52" fmla="*/ 201 w 5760"/>
                <a:gd name="T53" fmla="*/ 753 h 1060"/>
                <a:gd name="T54" fmla="*/ 0 w 5760"/>
                <a:gd name="T55" fmla="*/ 753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60" h="1060">
                  <a:moveTo>
                    <a:pt x="0" y="753"/>
                  </a:moveTo>
                  <a:lnTo>
                    <a:pt x="0" y="1059"/>
                  </a:lnTo>
                  <a:lnTo>
                    <a:pt x="5759" y="1059"/>
                  </a:lnTo>
                  <a:lnTo>
                    <a:pt x="5759" y="0"/>
                  </a:lnTo>
                  <a:lnTo>
                    <a:pt x="5430" y="0"/>
                  </a:lnTo>
                  <a:lnTo>
                    <a:pt x="5298" y="84"/>
                  </a:lnTo>
                  <a:lnTo>
                    <a:pt x="5136" y="159"/>
                  </a:lnTo>
                  <a:lnTo>
                    <a:pt x="4968" y="222"/>
                  </a:lnTo>
                  <a:lnTo>
                    <a:pt x="4812" y="267"/>
                  </a:lnTo>
                  <a:lnTo>
                    <a:pt x="4626" y="324"/>
                  </a:lnTo>
                  <a:lnTo>
                    <a:pt x="4440" y="366"/>
                  </a:lnTo>
                  <a:lnTo>
                    <a:pt x="4230" y="414"/>
                  </a:lnTo>
                  <a:lnTo>
                    <a:pt x="3939" y="468"/>
                  </a:lnTo>
                  <a:lnTo>
                    <a:pt x="3711" y="504"/>
                  </a:lnTo>
                  <a:lnTo>
                    <a:pt x="3441" y="543"/>
                  </a:lnTo>
                  <a:lnTo>
                    <a:pt x="3189" y="579"/>
                  </a:lnTo>
                  <a:lnTo>
                    <a:pt x="2925" y="606"/>
                  </a:lnTo>
                  <a:lnTo>
                    <a:pt x="2679" y="633"/>
                  </a:lnTo>
                  <a:lnTo>
                    <a:pt x="2418" y="654"/>
                  </a:lnTo>
                  <a:lnTo>
                    <a:pt x="2142" y="675"/>
                  </a:lnTo>
                  <a:lnTo>
                    <a:pt x="1896" y="693"/>
                  </a:lnTo>
                  <a:lnTo>
                    <a:pt x="1647" y="708"/>
                  </a:lnTo>
                  <a:lnTo>
                    <a:pt x="1404" y="720"/>
                  </a:lnTo>
                  <a:lnTo>
                    <a:pt x="1170" y="732"/>
                  </a:lnTo>
                  <a:lnTo>
                    <a:pt x="906" y="738"/>
                  </a:lnTo>
                  <a:lnTo>
                    <a:pt x="534" y="747"/>
                  </a:lnTo>
                  <a:lnTo>
                    <a:pt x="201" y="753"/>
                  </a:lnTo>
                  <a:lnTo>
                    <a:pt x="0" y="753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4" name="Freeform 10">
              <a:extLst>
                <a:ext uri="{FF2B5EF4-FFF2-40B4-BE49-F238E27FC236}">
                  <a16:creationId xmlns:a16="http://schemas.microsoft.com/office/drawing/2014/main" id="{A24B7C78-8058-4CC3-91CC-820BC9412743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-13"/>
              <a:ext cx="5284" cy="673"/>
            </a:xfrm>
            <a:custGeom>
              <a:avLst/>
              <a:gdLst>
                <a:gd name="T0" fmla="*/ 0 w 5284"/>
                <a:gd name="T1" fmla="*/ 366 h 673"/>
                <a:gd name="T2" fmla="*/ 0 w 5284"/>
                <a:gd name="T3" fmla="*/ 672 h 673"/>
                <a:gd name="T4" fmla="*/ 303 w 5284"/>
                <a:gd name="T5" fmla="*/ 672 h 673"/>
                <a:gd name="T6" fmla="*/ 723 w 5284"/>
                <a:gd name="T7" fmla="*/ 663 h 673"/>
                <a:gd name="T8" fmla="*/ 1020 w 5284"/>
                <a:gd name="T9" fmla="*/ 654 h 673"/>
                <a:gd name="T10" fmla="*/ 1302 w 5284"/>
                <a:gd name="T11" fmla="*/ 642 h 673"/>
                <a:gd name="T12" fmla="*/ 1554 w 5284"/>
                <a:gd name="T13" fmla="*/ 630 h 673"/>
                <a:gd name="T14" fmla="*/ 1779 w 5284"/>
                <a:gd name="T15" fmla="*/ 615 h 673"/>
                <a:gd name="T16" fmla="*/ 1962 w 5284"/>
                <a:gd name="T17" fmla="*/ 606 h 673"/>
                <a:gd name="T18" fmla="*/ 2193 w 5284"/>
                <a:gd name="T19" fmla="*/ 588 h 673"/>
                <a:gd name="T20" fmla="*/ 2448 w 5284"/>
                <a:gd name="T21" fmla="*/ 570 h 673"/>
                <a:gd name="T22" fmla="*/ 2700 w 5284"/>
                <a:gd name="T23" fmla="*/ 546 h 673"/>
                <a:gd name="T24" fmla="*/ 2904 w 5284"/>
                <a:gd name="T25" fmla="*/ 528 h 673"/>
                <a:gd name="T26" fmla="*/ 3138 w 5284"/>
                <a:gd name="T27" fmla="*/ 498 h 673"/>
                <a:gd name="T28" fmla="*/ 3324 w 5284"/>
                <a:gd name="T29" fmla="*/ 474 h 673"/>
                <a:gd name="T30" fmla="*/ 3534 w 5284"/>
                <a:gd name="T31" fmla="*/ 447 h 673"/>
                <a:gd name="T32" fmla="*/ 3735 w 5284"/>
                <a:gd name="T33" fmla="*/ 420 h 673"/>
                <a:gd name="T34" fmla="*/ 3933 w 5284"/>
                <a:gd name="T35" fmla="*/ 384 h 673"/>
                <a:gd name="T36" fmla="*/ 4116 w 5284"/>
                <a:gd name="T37" fmla="*/ 351 h 673"/>
                <a:gd name="T38" fmla="*/ 4266 w 5284"/>
                <a:gd name="T39" fmla="*/ 318 h 673"/>
                <a:gd name="T40" fmla="*/ 4446 w 5284"/>
                <a:gd name="T41" fmla="*/ 279 h 673"/>
                <a:gd name="T42" fmla="*/ 4620 w 5284"/>
                <a:gd name="T43" fmla="*/ 237 h 673"/>
                <a:gd name="T44" fmla="*/ 4779 w 5284"/>
                <a:gd name="T45" fmla="*/ 192 h 673"/>
                <a:gd name="T46" fmla="*/ 4920 w 5284"/>
                <a:gd name="T47" fmla="*/ 147 h 673"/>
                <a:gd name="T48" fmla="*/ 5085 w 5284"/>
                <a:gd name="T49" fmla="*/ 90 h 673"/>
                <a:gd name="T50" fmla="*/ 5193 w 5284"/>
                <a:gd name="T51" fmla="*/ 42 h 673"/>
                <a:gd name="T52" fmla="*/ 5283 w 5284"/>
                <a:gd name="T53" fmla="*/ 0 h 673"/>
                <a:gd name="T54" fmla="*/ 3201 w 5284"/>
                <a:gd name="T55" fmla="*/ 0 h 673"/>
                <a:gd name="T56" fmla="*/ 2982 w 5284"/>
                <a:gd name="T57" fmla="*/ 57 h 673"/>
                <a:gd name="T58" fmla="*/ 2775 w 5284"/>
                <a:gd name="T59" fmla="*/ 108 h 673"/>
                <a:gd name="T60" fmla="*/ 2562 w 5284"/>
                <a:gd name="T61" fmla="*/ 150 h 673"/>
                <a:gd name="T62" fmla="*/ 2397 w 5284"/>
                <a:gd name="T63" fmla="*/ 183 h 673"/>
                <a:gd name="T64" fmla="*/ 2205 w 5284"/>
                <a:gd name="T65" fmla="*/ 213 h 673"/>
                <a:gd name="T66" fmla="*/ 2001 w 5284"/>
                <a:gd name="T67" fmla="*/ 243 h 673"/>
                <a:gd name="T68" fmla="*/ 1776 w 5284"/>
                <a:gd name="T69" fmla="*/ 273 h 673"/>
                <a:gd name="T70" fmla="*/ 1536 w 5284"/>
                <a:gd name="T71" fmla="*/ 297 h 673"/>
                <a:gd name="T72" fmla="*/ 1344 w 5284"/>
                <a:gd name="T73" fmla="*/ 312 h 673"/>
                <a:gd name="T74" fmla="*/ 1134 w 5284"/>
                <a:gd name="T75" fmla="*/ 330 h 673"/>
                <a:gd name="T76" fmla="*/ 921 w 5284"/>
                <a:gd name="T77" fmla="*/ 342 h 673"/>
                <a:gd name="T78" fmla="*/ 696 w 5284"/>
                <a:gd name="T79" fmla="*/ 354 h 673"/>
                <a:gd name="T80" fmla="*/ 501 w 5284"/>
                <a:gd name="T81" fmla="*/ 360 h 673"/>
                <a:gd name="T82" fmla="*/ 279 w 5284"/>
                <a:gd name="T83" fmla="*/ 366 h 673"/>
                <a:gd name="T84" fmla="*/ 99 w 5284"/>
                <a:gd name="T85" fmla="*/ 369 h 673"/>
                <a:gd name="T86" fmla="*/ 0 w 5284"/>
                <a:gd name="T87" fmla="*/ 366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284" h="673">
                  <a:moveTo>
                    <a:pt x="0" y="366"/>
                  </a:moveTo>
                  <a:lnTo>
                    <a:pt x="0" y="672"/>
                  </a:lnTo>
                  <a:lnTo>
                    <a:pt x="303" y="672"/>
                  </a:lnTo>
                  <a:lnTo>
                    <a:pt x="723" y="663"/>
                  </a:lnTo>
                  <a:lnTo>
                    <a:pt x="1020" y="654"/>
                  </a:lnTo>
                  <a:lnTo>
                    <a:pt x="1302" y="642"/>
                  </a:lnTo>
                  <a:lnTo>
                    <a:pt x="1554" y="630"/>
                  </a:lnTo>
                  <a:lnTo>
                    <a:pt x="1779" y="615"/>
                  </a:lnTo>
                  <a:lnTo>
                    <a:pt x="1962" y="606"/>
                  </a:lnTo>
                  <a:lnTo>
                    <a:pt x="2193" y="588"/>
                  </a:lnTo>
                  <a:lnTo>
                    <a:pt x="2448" y="570"/>
                  </a:lnTo>
                  <a:lnTo>
                    <a:pt x="2700" y="546"/>
                  </a:lnTo>
                  <a:lnTo>
                    <a:pt x="2904" y="528"/>
                  </a:lnTo>
                  <a:lnTo>
                    <a:pt x="3138" y="498"/>
                  </a:lnTo>
                  <a:lnTo>
                    <a:pt x="3324" y="474"/>
                  </a:lnTo>
                  <a:lnTo>
                    <a:pt x="3534" y="447"/>
                  </a:lnTo>
                  <a:lnTo>
                    <a:pt x="3735" y="420"/>
                  </a:lnTo>
                  <a:lnTo>
                    <a:pt x="3933" y="384"/>
                  </a:lnTo>
                  <a:lnTo>
                    <a:pt x="4116" y="351"/>
                  </a:lnTo>
                  <a:lnTo>
                    <a:pt x="4266" y="318"/>
                  </a:lnTo>
                  <a:lnTo>
                    <a:pt x="4446" y="279"/>
                  </a:lnTo>
                  <a:lnTo>
                    <a:pt x="4620" y="237"/>
                  </a:lnTo>
                  <a:lnTo>
                    <a:pt x="4779" y="192"/>
                  </a:lnTo>
                  <a:lnTo>
                    <a:pt x="4920" y="147"/>
                  </a:lnTo>
                  <a:lnTo>
                    <a:pt x="5085" y="90"/>
                  </a:lnTo>
                  <a:lnTo>
                    <a:pt x="5193" y="42"/>
                  </a:lnTo>
                  <a:lnTo>
                    <a:pt x="5283" y="0"/>
                  </a:lnTo>
                  <a:lnTo>
                    <a:pt x="3201" y="0"/>
                  </a:lnTo>
                  <a:lnTo>
                    <a:pt x="2982" y="57"/>
                  </a:lnTo>
                  <a:lnTo>
                    <a:pt x="2775" y="108"/>
                  </a:lnTo>
                  <a:lnTo>
                    <a:pt x="2562" y="150"/>
                  </a:lnTo>
                  <a:lnTo>
                    <a:pt x="2397" y="183"/>
                  </a:lnTo>
                  <a:lnTo>
                    <a:pt x="2205" y="213"/>
                  </a:lnTo>
                  <a:lnTo>
                    <a:pt x="2001" y="243"/>
                  </a:lnTo>
                  <a:lnTo>
                    <a:pt x="1776" y="273"/>
                  </a:lnTo>
                  <a:lnTo>
                    <a:pt x="1536" y="297"/>
                  </a:lnTo>
                  <a:lnTo>
                    <a:pt x="1344" y="312"/>
                  </a:lnTo>
                  <a:lnTo>
                    <a:pt x="1134" y="330"/>
                  </a:lnTo>
                  <a:lnTo>
                    <a:pt x="921" y="342"/>
                  </a:lnTo>
                  <a:lnTo>
                    <a:pt x="696" y="354"/>
                  </a:lnTo>
                  <a:lnTo>
                    <a:pt x="501" y="360"/>
                  </a:lnTo>
                  <a:lnTo>
                    <a:pt x="279" y="366"/>
                  </a:lnTo>
                  <a:lnTo>
                    <a:pt x="99" y="369"/>
                  </a:lnTo>
                  <a:lnTo>
                    <a:pt x="0" y="366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5" name="Freeform 11">
              <a:extLst>
                <a:ext uri="{FF2B5EF4-FFF2-40B4-BE49-F238E27FC236}">
                  <a16:creationId xmlns:a16="http://schemas.microsoft.com/office/drawing/2014/main" id="{FC654453-E0D0-49A5-96A9-535BE75F9D65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-13"/>
              <a:ext cx="2884" cy="286"/>
            </a:xfrm>
            <a:custGeom>
              <a:avLst/>
              <a:gdLst>
                <a:gd name="T0" fmla="*/ 0 w 2884"/>
                <a:gd name="T1" fmla="*/ 0 h 286"/>
                <a:gd name="T2" fmla="*/ 0 w 2884"/>
                <a:gd name="T3" fmla="*/ 285 h 286"/>
                <a:gd name="T4" fmla="*/ 192 w 2884"/>
                <a:gd name="T5" fmla="*/ 285 h 286"/>
                <a:gd name="T6" fmla="*/ 384 w 2884"/>
                <a:gd name="T7" fmla="*/ 282 h 286"/>
                <a:gd name="T8" fmla="*/ 579 w 2884"/>
                <a:gd name="T9" fmla="*/ 276 h 286"/>
                <a:gd name="T10" fmla="*/ 789 w 2884"/>
                <a:gd name="T11" fmla="*/ 267 h 286"/>
                <a:gd name="T12" fmla="*/ 999 w 2884"/>
                <a:gd name="T13" fmla="*/ 258 h 286"/>
                <a:gd name="T14" fmla="*/ 1161 w 2884"/>
                <a:gd name="T15" fmla="*/ 246 h 286"/>
                <a:gd name="T16" fmla="*/ 1302 w 2884"/>
                <a:gd name="T17" fmla="*/ 234 h 286"/>
                <a:gd name="T18" fmla="*/ 1458 w 2884"/>
                <a:gd name="T19" fmla="*/ 222 h 286"/>
                <a:gd name="T20" fmla="*/ 1665 w 2884"/>
                <a:gd name="T21" fmla="*/ 201 h 286"/>
                <a:gd name="T22" fmla="*/ 1992 w 2884"/>
                <a:gd name="T23" fmla="*/ 159 h 286"/>
                <a:gd name="T24" fmla="*/ 2301 w 2884"/>
                <a:gd name="T25" fmla="*/ 117 h 286"/>
                <a:gd name="T26" fmla="*/ 2604 w 2884"/>
                <a:gd name="T27" fmla="*/ 60 h 286"/>
                <a:gd name="T28" fmla="*/ 2883 w 2884"/>
                <a:gd name="T29" fmla="*/ 0 h 286"/>
                <a:gd name="T30" fmla="*/ 0 w 2884"/>
                <a:gd name="T3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4" h="286">
                  <a:moveTo>
                    <a:pt x="0" y="0"/>
                  </a:moveTo>
                  <a:lnTo>
                    <a:pt x="0" y="285"/>
                  </a:lnTo>
                  <a:lnTo>
                    <a:pt x="192" y="285"/>
                  </a:lnTo>
                  <a:lnTo>
                    <a:pt x="384" y="282"/>
                  </a:lnTo>
                  <a:lnTo>
                    <a:pt x="579" y="276"/>
                  </a:lnTo>
                  <a:lnTo>
                    <a:pt x="789" y="267"/>
                  </a:lnTo>
                  <a:lnTo>
                    <a:pt x="999" y="258"/>
                  </a:lnTo>
                  <a:lnTo>
                    <a:pt x="1161" y="246"/>
                  </a:lnTo>
                  <a:lnTo>
                    <a:pt x="1302" y="234"/>
                  </a:lnTo>
                  <a:lnTo>
                    <a:pt x="1458" y="222"/>
                  </a:lnTo>
                  <a:lnTo>
                    <a:pt x="1665" y="201"/>
                  </a:lnTo>
                  <a:lnTo>
                    <a:pt x="1992" y="159"/>
                  </a:lnTo>
                  <a:lnTo>
                    <a:pt x="2301" y="117"/>
                  </a:lnTo>
                  <a:lnTo>
                    <a:pt x="2604" y="60"/>
                  </a:lnTo>
                  <a:lnTo>
                    <a:pt x="2883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636" name="Rectangle 12">
            <a:extLst>
              <a:ext uri="{FF2B5EF4-FFF2-40B4-BE49-F238E27FC236}">
                <a16:creationId xmlns:a16="http://schemas.microsoft.com/office/drawing/2014/main" id="{45FCCA4A-ABD7-495B-94AB-EE18696E5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54637" name="Rectangle 13">
            <a:extLst>
              <a:ext uri="{FF2B5EF4-FFF2-40B4-BE49-F238E27FC236}">
                <a16:creationId xmlns:a16="http://schemas.microsoft.com/office/drawing/2014/main" id="{8104646B-3680-46EA-A166-603DAB4D1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4638" name="Rectangle 14">
            <a:extLst>
              <a:ext uri="{FF2B5EF4-FFF2-40B4-BE49-F238E27FC236}">
                <a16:creationId xmlns:a16="http://schemas.microsoft.com/office/drawing/2014/main" id="{A43BD626-2420-465A-810F-BA69D92634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54639" name="Rectangle 15">
            <a:extLst>
              <a:ext uri="{FF2B5EF4-FFF2-40B4-BE49-F238E27FC236}">
                <a16:creationId xmlns:a16="http://schemas.microsoft.com/office/drawing/2014/main" id="{81378B83-DAD8-494E-839E-17F5FE80BA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54640" name="Rectangle 16">
            <a:extLst>
              <a:ext uri="{FF2B5EF4-FFF2-40B4-BE49-F238E27FC236}">
                <a16:creationId xmlns:a16="http://schemas.microsoft.com/office/drawing/2014/main" id="{3B028D23-E77C-46C9-BA0E-AC39D40DEB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55918130-1E07-40C5-9AD0-AAD1124C6C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298" name="Group 2">
            <a:extLst>
              <a:ext uri="{FF2B5EF4-FFF2-40B4-BE49-F238E27FC236}">
                <a16:creationId xmlns:a16="http://schemas.microsoft.com/office/drawing/2014/main" id="{CF1D2342-3B14-45F3-98E3-22FC26500F25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20638"/>
            <a:ext cx="9153525" cy="6878638"/>
            <a:chOff x="-6" y="-13"/>
            <a:chExt cx="5766" cy="4333"/>
          </a:xfrm>
        </p:grpSpPr>
        <p:sp>
          <p:nvSpPr>
            <p:cNvPr id="183299" name="Rectangle 3">
              <a:extLst>
                <a:ext uri="{FF2B5EF4-FFF2-40B4-BE49-F238E27FC236}">
                  <a16:creationId xmlns:a16="http://schemas.microsoft.com/office/drawing/2014/main" id="{9CE3637B-1F33-42B3-BCE3-4F9414BA899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549" y="0"/>
              <a:ext cx="211" cy="43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0" name="Freeform 4">
              <a:extLst>
                <a:ext uri="{FF2B5EF4-FFF2-40B4-BE49-F238E27FC236}">
                  <a16:creationId xmlns:a16="http://schemas.microsoft.com/office/drawing/2014/main" id="{6CD442B5-FF10-46AD-80EC-86247B45778F}"/>
                </a:ext>
              </a:extLst>
            </p:cNvPr>
            <p:cNvSpPr>
              <a:spLocks/>
            </p:cNvSpPr>
            <p:nvPr/>
          </p:nvSpPr>
          <p:spPr bwMode="white">
            <a:xfrm>
              <a:off x="-6" y="2828"/>
              <a:ext cx="3625" cy="1492"/>
            </a:xfrm>
            <a:custGeom>
              <a:avLst/>
              <a:gdLst>
                <a:gd name="T0" fmla="*/ 0 w 3625"/>
                <a:gd name="T1" fmla="*/ 1491 h 1492"/>
                <a:gd name="T2" fmla="*/ 0 w 3625"/>
                <a:gd name="T3" fmla="*/ 0 h 1492"/>
                <a:gd name="T4" fmla="*/ 171 w 3625"/>
                <a:gd name="T5" fmla="*/ 3 h 1492"/>
                <a:gd name="T6" fmla="*/ 355 w 3625"/>
                <a:gd name="T7" fmla="*/ 9 h 1492"/>
                <a:gd name="T8" fmla="*/ 499 w 3625"/>
                <a:gd name="T9" fmla="*/ 21 h 1492"/>
                <a:gd name="T10" fmla="*/ 650 w 3625"/>
                <a:gd name="T11" fmla="*/ 36 h 1492"/>
                <a:gd name="T12" fmla="*/ 809 w 3625"/>
                <a:gd name="T13" fmla="*/ 54 h 1492"/>
                <a:gd name="T14" fmla="*/ 957 w 3625"/>
                <a:gd name="T15" fmla="*/ 78 h 1492"/>
                <a:gd name="T16" fmla="*/ 1119 w 3625"/>
                <a:gd name="T17" fmla="*/ 105 h 1492"/>
                <a:gd name="T18" fmla="*/ 1261 w 3625"/>
                <a:gd name="T19" fmla="*/ 133 h 1492"/>
                <a:gd name="T20" fmla="*/ 1441 w 3625"/>
                <a:gd name="T21" fmla="*/ 175 h 1492"/>
                <a:gd name="T22" fmla="*/ 1598 w 3625"/>
                <a:gd name="T23" fmla="*/ 217 h 1492"/>
                <a:gd name="T24" fmla="*/ 1763 w 3625"/>
                <a:gd name="T25" fmla="*/ 269 h 1492"/>
                <a:gd name="T26" fmla="*/ 1887 w 3625"/>
                <a:gd name="T27" fmla="*/ 308 h 1492"/>
                <a:gd name="T28" fmla="*/ 2085 w 3625"/>
                <a:gd name="T29" fmla="*/ 384 h 1492"/>
                <a:gd name="T30" fmla="*/ 2230 w 3625"/>
                <a:gd name="T31" fmla="*/ 444 h 1492"/>
                <a:gd name="T32" fmla="*/ 2456 w 3625"/>
                <a:gd name="T33" fmla="*/ 547 h 1492"/>
                <a:gd name="T34" fmla="*/ 2666 w 3625"/>
                <a:gd name="T35" fmla="*/ 662 h 1492"/>
                <a:gd name="T36" fmla="*/ 2859 w 3625"/>
                <a:gd name="T37" fmla="*/ 786 h 1492"/>
                <a:gd name="T38" fmla="*/ 3046 w 3625"/>
                <a:gd name="T39" fmla="*/ 920 h 1492"/>
                <a:gd name="T40" fmla="*/ 3193 w 3625"/>
                <a:gd name="T41" fmla="*/ 1038 h 1492"/>
                <a:gd name="T42" fmla="*/ 3332 w 3625"/>
                <a:gd name="T43" fmla="*/ 1168 h 1492"/>
                <a:gd name="T44" fmla="*/ 3440 w 3625"/>
                <a:gd name="T45" fmla="*/ 1280 h 1492"/>
                <a:gd name="T46" fmla="*/ 3524 w 3625"/>
                <a:gd name="T47" fmla="*/ 1380 h 1492"/>
                <a:gd name="T48" fmla="*/ 3624 w 3625"/>
                <a:gd name="T49" fmla="*/ 1491 h 1492"/>
                <a:gd name="T50" fmla="*/ 3608 w 3625"/>
                <a:gd name="T51" fmla="*/ 1491 h 1492"/>
                <a:gd name="T52" fmla="*/ 0 w 3625"/>
                <a:gd name="T53" fmla="*/ 1491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25" h="1492">
                  <a:moveTo>
                    <a:pt x="0" y="1491"/>
                  </a:moveTo>
                  <a:lnTo>
                    <a:pt x="0" y="0"/>
                  </a:lnTo>
                  <a:lnTo>
                    <a:pt x="171" y="3"/>
                  </a:lnTo>
                  <a:lnTo>
                    <a:pt x="355" y="9"/>
                  </a:lnTo>
                  <a:lnTo>
                    <a:pt x="499" y="21"/>
                  </a:lnTo>
                  <a:lnTo>
                    <a:pt x="650" y="36"/>
                  </a:lnTo>
                  <a:lnTo>
                    <a:pt x="809" y="54"/>
                  </a:lnTo>
                  <a:lnTo>
                    <a:pt x="957" y="78"/>
                  </a:lnTo>
                  <a:lnTo>
                    <a:pt x="1119" y="105"/>
                  </a:lnTo>
                  <a:lnTo>
                    <a:pt x="1261" y="133"/>
                  </a:lnTo>
                  <a:lnTo>
                    <a:pt x="1441" y="175"/>
                  </a:lnTo>
                  <a:lnTo>
                    <a:pt x="1598" y="217"/>
                  </a:lnTo>
                  <a:lnTo>
                    <a:pt x="1763" y="269"/>
                  </a:lnTo>
                  <a:lnTo>
                    <a:pt x="1887" y="308"/>
                  </a:lnTo>
                  <a:lnTo>
                    <a:pt x="2085" y="384"/>
                  </a:lnTo>
                  <a:lnTo>
                    <a:pt x="2230" y="444"/>
                  </a:lnTo>
                  <a:lnTo>
                    <a:pt x="2456" y="547"/>
                  </a:lnTo>
                  <a:lnTo>
                    <a:pt x="2666" y="662"/>
                  </a:lnTo>
                  <a:lnTo>
                    <a:pt x="2859" y="786"/>
                  </a:lnTo>
                  <a:lnTo>
                    <a:pt x="3046" y="920"/>
                  </a:lnTo>
                  <a:lnTo>
                    <a:pt x="3193" y="1038"/>
                  </a:lnTo>
                  <a:lnTo>
                    <a:pt x="3332" y="1168"/>
                  </a:lnTo>
                  <a:lnTo>
                    <a:pt x="3440" y="1280"/>
                  </a:lnTo>
                  <a:lnTo>
                    <a:pt x="3524" y="1380"/>
                  </a:lnTo>
                  <a:lnTo>
                    <a:pt x="3624" y="1491"/>
                  </a:lnTo>
                  <a:lnTo>
                    <a:pt x="3608" y="1491"/>
                  </a:lnTo>
                  <a:lnTo>
                    <a:pt x="0" y="1491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1" name="Freeform 5">
              <a:extLst>
                <a:ext uri="{FF2B5EF4-FFF2-40B4-BE49-F238E27FC236}">
                  <a16:creationId xmlns:a16="http://schemas.microsoft.com/office/drawing/2014/main" id="{D2DFE8ED-4FE6-4547-AB5D-F80537DFF924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2405"/>
              <a:ext cx="5143" cy="1902"/>
            </a:xfrm>
            <a:custGeom>
              <a:avLst/>
              <a:gdLst>
                <a:gd name="T0" fmla="*/ 2718 w 5143"/>
                <a:gd name="T1" fmla="*/ 405 h 1902"/>
                <a:gd name="T2" fmla="*/ 2466 w 5143"/>
                <a:gd name="T3" fmla="*/ 333 h 1902"/>
                <a:gd name="T4" fmla="*/ 2202 w 5143"/>
                <a:gd name="T5" fmla="*/ 261 h 1902"/>
                <a:gd name="T6" fmla="*/ 1929 w 5143"/>
                <a:gd name="T7" fmla="*/ 198 h 1902"/>
                <a:gd name="T8" fmla="*/ 1695 w 5143"/>
                <a:gd name="T9" fmla="*/ 153 h 1902"/>
                <a:gd name="T10" fmla="*/ 1434 w 5143"/>
                <a:gd name="T11" fmla="*/ 111 h 1902"/>
                <a:gd name="T12" fmla="*/ 1188 w 5143"/>
                <a:gd name="T13" fmla="*/ 75 h 1902"/>
                <a:gd name="T14" fmla="*/ 957 w 5143"/>
                <a:gd name="T15" fmla="*/ 48 h 1902"/>
                <a:gd name="T16" fmla="*/ 747 w 5143"/>
                <a:gd name="T17" fmla="*/ 30 h 1902"/>
                <a:gd name="T18" fmla="*/ 501 w 5143"/>
                <a:gd name="T19" fmla="*/ 15 h 1902"/>
                <a:gd name="T20" fmla="*/ 246 w 5143"/>
                <a:gd name="T21" fmla="*/ 3 h 1902"/>
                <a:gd name="T22" fmla="*/ 0 w 5143"/>
                <a:gd name="T23" fmla="*/ 0 h 1902"/>
                <a:gd name="T24" fmla="*/ 0 w 5143"/>
                <a:gd name="T25" fmla="*/ 275 h 1902"/>
                <a:gd name="T26" fmla="*/ 0 w 5143"/>
                <a:gd name="T27" fmla="*/ 345 h 1902"/>
                <a:gd name="T28" fmla="*/ 0 w 5143"/>
                <a:gd name="T29" fmla="*/ 275 h 1902"/>
                <a:gd name="T30" fmla="*/ 0 w 5143"/>
                <a:gd name="T31" fmla="*/ 342 h 1902"/>
                <a:gd name="T32" fmla="*/ 339 w 5143"/>
                <a:gd name="T33" fmla="*/ 351 h 1902"/>
                <a:gd name="T34" fmla="*/ 606 w 5143"/>
                <a:gd name="T35" fmla="*/ 372 h 1902"/>
                <a:gd name="T36" fmla="*/ 852 w 5143"/>
                <a:gd name="T37" fmla="*/ 399 h 1902"/>
                <a:gd name="T38" fmla="*/ 1068 w 5143"/>
                <a:gd name="T39" fmla="*/ 435 h 1902"/>
                <a:gd name="T40" fmla="*/ 1275 w 5143"/>
                <a:gd name="T41" fmla="*/ 474 h 1902"/>
                <a:gd name="T42" fmla="*/ 1545 w 5143"/>
                <a:gd name="T43" fmla="*/ 540 h 1902"/>
                <a:gd name="T44" fmla="*/ 1761 w 5143"/>
                <a:gd name="T45" fmla="*/ 603 h 1902"/>
                <a:gd name="T46" fmla="*/ 1971 w 5143"/>
                <a:gd name="T47" fmla="*/ 678 h 1902"/>
                <a:gd name="T48" fmla="*/ 2166 w 5143"/>
                <a:gd name="T49" fmla="*/ 747 h 1902"/>
                <a:gd name="T50" fmla="*/ 2397 w 5143"/>
                <a:gd name="T51" fmla="*/ 852 h 1902"/>
                <a:gd name="T52" fmla="*/ 2613 w 5143"/>
                <a:gd name="T53" fmla="*/ 960 h 1902"/>
                <a:gd name="T54" fmla="*/ 2832 w 5143"/>
                <a:gd name="T55" fmla="*/ 1095 h 1902"/>
                <a:gd name="T56" fmla="*/ 3012 w 5143"/>
                <a:gd name="T57" fmla="*/ 1212 h 1902"/>
                <a:gd name="T58" fmla="*/ 3186 w 5143"/>
                <a:gd name="T59" fmla="*/ 1347 h 1902"/>
                <a:gd name="T60" fmla="*/ 3351 w 5143"/>
                <a:gd name="T61" fmla="*/ 1497 h 1902"/>
                <a:gd name="T62" fmla="*/ 3480 w 5143"/>
                <a:gd name="T63" fmla="*/ 1629 h 1902"/>
                <a:gd name="T64" fmla="*/ 3612 w 5143"/>
                <a:gd name="T65" fmla="*/ 1785 h 1902"/>
                <a:gd name="T66" fmla="*/ 3699 w 5143"/>
                <a:gd name="T67" fmla="*/ 1901 h 1902"/>
                <a:gd name="T68" fmla="*/ 5142 w 5143"/>
                <a:gd name="T69" fmla="*/ 1901 h 1902"/>
                <a:gd name="T70" fmla="*/ 5076 w 5143"/>
                <a:gd name="T71" fmla="*/ 1827 h 1902"/>
                <a:gd name="T72" fmla="*/ 4968 w 5143"/>
                <a:gd name="T73" fmla="*/ 1707 h 1902"/>
                <a:gd name="T74" fmla="*/ 4797 w 5143"/>
                <a:gd name="T75" fmla="*/ 1539 h 1902"/>
                <a:gd name="T76" fmla="*/ 4617 w 5143"/>
                <a:gd name="T77" fmla="*/ 1383 h 1902"/>
                <a:gd name="T78" fmla="*/ 4410 w 5143"/>
                <a:gd name="T79" fmla="*/ 1221 h 1902"/>
                <a:gd name="T80" fmla="*/ 4185 w 5143"/>
                <a:gd name="T81" fmla="*/ 1071 h 1902"/>
                <a:gd name="T82" fmla="*/ 3960 w 5143"/>
                <a:gd name="T83" fmla="*/ 939 h 1902"/>
                <a:gd name="T84" fmla="*/ 3708 w 5143"/>
                <a:gd name="T85" fmla="*/ 801 h 1902"/>
                <a:gd name="T86" fmla="*/ 3492 w 5143"/>
                <a:gd name="T87" fmla="*/ 702 h 1902"/>
                <a:gd name="T88" fmla="*/ 3231 w 5143"/>
                <a:gd name="T89" fmla="*/ 588 h 1902"/>
                <a:gd name="T90" fmla="*/ 2964 w 5143"/>
                <a:gd name="T91" fmla="*/ 489 h 1902"/>
                <a:gd name="T92" fmla="*/ 2718 w 5143"/>
                <a:gd name="T93" fmla="*/ 405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43" h="1902">
                  <a:moveTo>
                    <a:pt x="2718" y="405"/>
                  </a:moveTo>
                  <a:lnTo>
                    <a:pt x="2466" y="333"/>
                  </a:lnTo>
                  <a:lnTo>
                    <a:pt x="2202" y="261"/>
                  </a:lnTo>
                  <a:lnTo>
                    <a:pt x="1929" y="198"/>
                  </a:lnTo>
                  <a:lnTo>
                    <a:pt x="1695" y="153"/>
                  </a:lnTo>
                  <a:lnTo>
                    <a:pt x="1434" y="111"/>
                  </a:lnTo>
                  <a:lnTo>
                    <a:pt x="1188" y="75"/>
                  </a:lnTo>
                  <a:lnTo>
                    <a:pt x="957" y="48"/>
                  </a:lnTo>
                  <a:lnTo>
                    <a:pt x="747" y="30"/>
                  </a:lnTo>
                  <a:lnTo>
                    <a:pt x="501" y="15"/>
                  </a:lnTo>
                  <a:lnTo>
                    <a:pt x="246" y="3"/>
                  </a:lnTo>
                  <a:lnTo>
                    <a:pt x="0" y="0"/>
                  </a:lnTo>
                  <a:lnTo>
                    <a:pt x="0" y="275"/>
                  </a:lnTo>
                  <a:lnTo>
                    <a:pt x="0" y="345"/>
                  </a:lnTo>
                  <a:lnTo>
                    <a:pt x="0" y="275"/>
                  </a:lnTo>
                  <a:lnTo>
                    <a:pt x="0" y="342"/>
                  </a:lnTo>
                  <a:lnTo>
                    <a:pt x="339" y="351"/>
                  </a:lnTo>
                  <a:lnTo>
                    <a:pt x="606" y="372"/>
                  </a:lnTo>
                  <a:lnTo>
                    <a:pt x="852" y="399"/>
                  </a:lnTo>
                  <a:lnTo>
                    <a:pt x="1068" y="435"/>
                  </a:lnTo>
                  <a:lnTo>
                    <a:pt x="1275" y="474"/>
                  </a:lnTo>
                  <a:lnTo>
                    <a:pt x="1545" y="540"/>
                  </a:lnTo>
                  <a:lnTo>
                    <a:pt x="1761" y="603"/>
                  </a:lnTo>
                  <a:lnTo>
                    <a:pt x="1971" y="678"/>
                  </a:lnTo>
                  <a:lnTo>
                    <a:pt x="2166" y="747"/>
                  </a:lnTo>
                  <a:lnTo>
                    <a:pt x="2397" y="852"/>
                  </a:lnTo>
                  <a:lnTo>
                    <a:pt x="2613" y="960"/>
                  </a:lnTo>
                  <a:lnTo>
                    <a:pt x="2832" y="1095"/>
                  </a:lnTo>
                  <a:lnTo>
                    <a:pt x="3012" y="1212"/>
                  </a:lnTo>
                  <a:lnTo>
                    <a:pt x="3186" y="1347"/>
                  </a:lnTo>
                  <a:lnTo>
                    <a:pt x="3351" y="1497"/>
                  </a:lnTo>
                  <a:lnTo>
                    <a:pt x="3480" y="1629"/>
                  </a:lnTo>
                  <a:lnTo>
                    <a:pt x="3612" y="1785"/>
                  </a:lnTo>
                  <a:lnTo>
                    <a:pt x="3699" y="1901"/>
                  </a:lnTo>
                  <a:lnTo>
                    <a:pt x="5142" y="1901"/>
                  </a:lnTo>
                  <a:lnTo>
                    <a:pt x="5076" y="1827"/>
                  </a:lnTo>
                  <a:lnTo>
                    <a:pt x="4968" y="1707"/>
                  </a:lnTo>
                  <a:lnTo>
                    <a:pt x="4797" y="1539"/>
                  </a:lnTo>
                  <a:lnTo>
                    <a:pt x="4617" y="1383"/>
                  </a:lnTo>
                  <a:lnTo>
                    <a:pt x="4410" y="1221"/>
                  </a:lnTo>
                  <a:lnTo>
                    <a:pt x="4185" y="1071"/>
                  </a:lnTo>
                  <a:lnTo>
                    <a:pt x="3960" y="939"/>
                  </a:lnTo>
                  <a:lnTo>
                    <a:pt x="3708" y="801"/>
                  </a:lnTo>
                  <a:lnTo>
                    <a:pt x="3492" y="702"/>
                  </a:lnTo>
                  <a:lnTo>
                    <a:pt x="3231" y="588"/>
                  </a:lnTo>
                  <a:lnTo>
                    <a:pt x="2964" y="489"/>
                  </a:lnTo>
                  <a:lnTo>
                    <a:pt x="2718" y="405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302" name="Freeform 6">
              <a:extLst>
                <a:ext uri="{FF2B5EF4-FFF2-40B4-BE49-F238E27FC236}">
                  <a16:creationId xmlns:a16="http://schemas.microsoft.com/office/drawing/2014/main" id="{A8AB6CE2-FE31-4299-8C3B-0571418078F1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1982"/>
              <a:ext cx="5760" cy="2325"/>
            </a:xfrm>
            <a:custGeom>
              <a:avLst/>
              <a:gdLst>
                <a:gd name="T0" fmla="*/ 0 w 5760"/>
                <a:gd name="T1" fmla="*/ 0 h 2325"/>
                <a:gd name="T2" fmla="*/ 0 w 5760"/>
                <a:gd name="T3" fmla="*/ 339 h 2325"/>
                <a:gd name="T4" fmla="*/ 558 w 5760"/>
                <a:gd name="T5" fmla="*/ 357 h 2325"/>
                <a:gd name="T6" fmla="*/ 807 w 5760"/>
                <a:gd name="T7" fmla="*/ 375 h 2325"/>
                <a:gd name="T8" fmla="*/ 1056 w 5760"/>
                <a:gd name="T9" fmla="*/ 399 h 2325"/>
                <a:gd name="T10" fmla="*/ 1272 w 5760"/>
                <a:gd name="T11" fmla="*/ 426 h 2325"/>
                <a:gd name="T12" fmla="*/ 1539 w 5760"/>
                <a:gd name="T13" fmla="*/ 465 h 2325"/>
                <a:gd name="T14" fmla="*/ 1791 w 5760"/>
                <a:gd name="T15" fmla="*/ 510 h 2325"/>
                <a:gd name="T16" fmla="*/ 2076 w 5760"/>
                <a:gd name="T17" fmla="*/ 570 h 2325"/>
                <a:gd name="T18" fmla="*/ 2334 w 5760"/>
                <a:gd name="T19" fmla="*/ 630 h 2325"/>
                <a:gd name="T20" fmla="*/ 2544 w 5760"/>
                <a:gd name="T21" fmla="*/ 687 h 2325"/>
                <a:gd name="T22" fmla="*/ 2775 w 5760"/>
                <a:gd name="T23" fmla="*/ 759 h 2325"/>
                <a:gd name="T24" fmla="*/ 3003 w 5760"/>
                <a:gd name="T25" fmla="*/ 837 h 2325"/>
                <a:gd name="T26" fmla="*/ 3231 w 5760"/>
                <a:gd name="T27" fmla="*/ 924 h 2325"/>
                <a:gd name="T28" fmla="*/ 3438 w 5760"/>
                <a:gd name="T29" fmla="*/ 1005 h 2325"/>
                <a:gd name="T30" fmla="*/ 3663 w 5760"/>
                <a:gd name="T31" fmla="*/ 1110 h 2325"/>
                <a:gd name="T32" fmla="*/ 3903 w 5760"/>
                <a:gd name="T33" fmla="*/ 1233 h 2325"/>
                <a:gd name="T34" fmla="*/ 4149 w 5760"/>
                <a:gd name="T35" fmla="*/ 1374 h 2325"/>
                <a:gd name="T36" fmla="*/ 4353 w 5760"/>
                <a:gd name="T37" fmla="*/ 1506 h 2325"/>
                <a:gd name="T38" fmla="*/ 4491 w 5760"/>
                <a:gd name="T39" fmla="*/ 1602 h 2325"/>
                <a:gd name="T40" fmla="*/ 4668 w 5760"/>
                <a:gd name="T41" fmla="*/ 1740 h 2325"/>
                <a:gd name="T42" fmla="*/ 4824 w 5760"/>
                <a:gd name="T43" fmla="*/ 1875 h 2325"/>
                <a:gd name="T44" fmla="*/ 4968 w 5760"/>
                <a:gd name="T45" fmla="*/ 2016 h 2325"/>
                <a:gd name="T46" fmla="*/ 5100 w 5760"/>
                <a:gd name="T47" fmla="*/ 2154 h 2325"/>
                <a:gd name="T48" fmla="*/ 5238 w 5760"/>
                <a:gd name="T49" fmla="*/ 2324 h 2325"/>
                <a:gd name="T50" fmla="*/ 5759 w 5760"/>
                <a:gd name="T51" fmla="*/ 2324 h 2325"/>
                <a:gd name="T52" fmla="*/ 5759 w 5760"/>
                <a:gd name="T53" fmla="*/ 1245 h 2325"/>
                <a:gd name="T54" fmla="*/ 5580 w 5760"/>
                <a:gd name="T55" fmla="*/ 1119 h 2325"/>
                <a:gd name="T56" fmla="*/ 5400 w 5760"/>
                <a:gd name="T57" fmla="*/ 1020 h 2325"/>
                <a:gd name="T58" fmla="*/ 5205 w 5760"/>
                <a:gd name="T59" fmla="*/ 918 h 2325"/>
                <a:gd name="T60" fmla="*/ 5031 w 5760"/>
                <a:gd name="T61" fmla="*/ 837 h 2325"/>
                <a:gd name="T62" fmla="*/ 4866 w 5760"/>
                <a:gd name="T63" fmla="*/ 771 h 2325"/>
                <a:gd name="T64" fmla="*/ 4710 w 5760"/>
                <a:gd name="T65" fmla="*/ 711 h 2325"/>
                <a:gd name="T66" fmla="*/ 4545 w 5760"/>
                <a:gd name="T67" fmla="*/ 651 h 2325"/>
                <a:gd name="T68" fmla="*/ 4386 w 5760"/>
                <a:gd name="T69" fmla="*/ 600 h 2325"/>
                <a:gd name="T70" fmla="*/ 4248 w 5760"/>
                <a:gd name="T71" fmla="*/ 552 h 2325"/>
                <a:gd name="T72" fmla="*/ 3993 w 5760"/>
                <a:gd name="T73" fmla="*/ 483 h 2325"/>
                <a:gd name="T74" fmla="*/ 3777 w 5760"/>
                <a:gd name="T75" fmla="*/ 423 h 2325"/>
                <a:gd name="T76" fmla="*/ 3564 w 5760"/>
                <a:gd name="T77" fmla="*/ 375 h 2325"/>
                <a:gd name="T78" fmla="*/ 3282 w 5760"/>
                <a:gd name="T79" fmla="*/ 312 h 2325"/>
                <a:gd name="T80" fmla="*/ 3003 w 5760"/>
                <a:gd name="T81" fmla="*/ 261 h 2325"/>
                <a:gd name="T82" fmla="*/ 2733 w 5760"/>
                <a:gd name="T83" fmla="*/ 213 h 2325"/>
                <a:gd name="T84" fmla="*/ 2451 w 5760"/>
                <a:gd name="T85" fmla="*/ 171 h 2325"/>
                <a:gd name="T86" fmla="*/ 2211 w 5760"/>
                <a:gd name="T87" fmla="*/ 138 h 2325"/>
                <a:gd name="T88" fmla="*/ 1974 w 5760"/>
                <a:gd name="T89" fmla="*/ 108 h 2325"/>
                <a:gd name="T90" fmla="*/ 1665 w 5760"/>
                <a:gd name="T91" fmla="*/ 81 h 2325"/>
                <a:gd name="T92" fmla="*/ 1437 w 5760"/>
                <a:gd name="T93" fmla="*/ 60 h 2325"/>
                <a:gd name="T94" fmla="*/ 1125 w 5760"/>
                <a:gd name="T95" fmla="*/ 36 h 2325"/>
                <a:gd name="T96" fmla="*/ 828 w 5760"/>
                <a:gd name="T97" fmla="*/ 21 h 2325"/>
                <a:gd name="T98" fmla="*/ 558 w 5760"/>
                <a:gd name="T99" fmla="*/ 12 h 2325"/>
                <a:gd name="T100" fmla="*/ 282 w 5760"/>
                <a:gd name="T101" fmla="*/ 3 h 2325"/>
                <a:gd name="T102" fmla="*/ 0 w 5760"/>
                <a:gd name="T103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2325">
                  <a:moveTo>
                    <a:pt x="0" y="0"/>
                  </a:moveTo>
                  <a:lnTo>
                    <a:pt x="0" y="339"/>
                  </a:lnTo>
                  <a:lnTo>
                    <a:pt x="558" y="357"/>
                  </a:lnTo>
                  <a:lnTo>
                    <a:pt x="807" y="375"/>
                  </a:lnTo>
                  <a:lnTo>
                    <a:pt x="1056" y="399"/>
                  </a:lnTo>
                  <a:lnTo>
                    <a:pt x="1272" y="426"/>
                  </a:lnTo>
                  <a:lnTo>
                    <a:pt x="1539" y="465"/>
                  </a:lnTo>
                  <a:lnTo>
                    <a:pt x="1791" y="510"/>
                  </a:lnTo>
                  <a:lnTo>
                    <a:pt x="2076" y="570"/>
                  </a:lnTo>
                  <a:lnTo>
                    <a:pt x="2334" y="630"/>
                  </a:lnTo>
                  <a:lnTo>
                    <a:pt x="2544" y="687"/>
                  </a:lnTo>
                  <a:lnTo>
                    <a:pt x="2775" y="759"/>
                  </a:lnTo>
                  <a:lnTo>
                    <a:pt x="3003" y="837"/>
                  </a:lnTo>
                  <a:lnTo>
                    <a:pt x="3231" y="924"/>
                  </a:lnTo>
                  <a:lnTo>
                    <a:pt x="3438" y="1005"/>
                  </a:lnTo>
                  <a:lnTo>
                    <a:pt x="3663" y="1110"/>
                  </a:lnTo>
                  <a:lnTo>
                    <a:pt x="3903" y="1233"/>
                  </a:lnTo>
                  <a:lnTo>
                    <a:pt x="4149" y="1374"/>
                  </a:lnTo>
                  <a:lnTo>
                    <a:pt x="4353" y="1506"/>
                  </a:lnTo>
                  <a:lnTo>
                    <a:pt x="4491" y="1602"/>
                  </a:lnTo>
                  <a:lnTo>
                    <a:pt x="4668" y="1740"/>
                  </a:lnTo>
                  <a:lnTo>
                    <a:pt x="4824" y="1875"/>
                  </a:lnTo>
                  <a:lnTo>
                    <a:pt x="4968" y="2016"/>
                  </a:lnTo>
                  <a:lnTo>
                    <a:pt x="5100" y="2154"/>
                  </a:lnTo>
                  <a:lnTo>
                    <a:pt x="5238" y="2324"/>
                  </a:lnTo>
                  <a:lnTo>
                    <a:pt x="5759" y="2324"/>
                  </a:lnTo>
                  <a:lnTo>
                    <a:pt x="5759" y="1245"/>
                  </a:lnTo>
                  <a:lnTo>
                    <a:pt x="5580" y="1119"/>
                  </a:lnTo>
                  <a:lnTo>
                    <a:pt x="5400" y="1020"/>
                  </a:lnTo>
                  <a:lnTo>
                    <a:pt x="5205" y="918"/>
                  </a:lnTo>
                  <a:lnTo>
                    <a:pt x="5031" y="837"/>
                  </a:lnTo>
                  <a:lnTo>
                    <a:pt x="4866" y="771"/>
                  </a:lnTo>
                  <a:lnTo>
                    <a:pt x="4710" y="711"/>
                  </a:lnTo>
                  <a:lnTo>
                    <a:pt x="4545" y="651"/>
                  </a:lnTo>
                  <a:lnTo>
                    <a:pt x="4386" y="600"/>
                  </a:lnTo>
                  <a:lnTo>
                    <a:pt x="4248" y="552"/>
                  </a:lnTo>
                  <a:lnTo>
                    <a:pt x="3993" y="483"/>
                  </a:lnTo>
                  <a:lnTo>
                    <a:pt x="3777" y="423"/>
                  </a:lnTo>
                  <a:lnTo>
                    <a:pt x="3564" y="375"/>
                  </a:lnTo>
                  <a:lnTo>
                    <a:pt x="3282" y="312"/>
                  </a:lnTo>
                  <a:lnTo>
                    <a:pt x="3003" y="261"/>
                  </a:lnTo>
                  <a:lnTo>
                    <a:pt x="2733" y="213"/>
                  </a:lnTo>
                  <a:lnTo>
                    <a:pt x="2451" y="171"/>
                  </a:lnTo>
                  <a:lnTo>
                    <a:pt x="2211" y="138"/>
                  </a:lnTo>
                  <a:lnTo>
                    <a:pt x="1974" y="108"/>
                  </a:lnTo>
                  <a:lnTo>
                    <a:pt x="1665" y="81"/>
                  </a:lnTo>
                  <a:lnTo>
                    <a:pt x="1437" y="60"/>
                  </a:lnTo>
                  <a:lnTo>
                    <a:pt x="1125" y="36"/>
                  </a:lnTo>
                  <a:lnTo>
                    <a:pt x="828" y="21"/>
                  </a:lnTo>
                  <a:lnTo>
                    <a:pt x="558" y="12"/>
                  </a:lnTo>
                  <a:lnTo>
                    <a:pt x="282" y="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303" name="Freeform 7">
              <a:extLst>
                <a:ext uri="{FF2B5EF4-FFF2-40B4-BE49-F238E27FC236}">
                  <a16:creationId xmlns:a16="http://schemas.microsoft.com/office/drawing/2014/main" id="{722E9B2C-3C64-40D0-8CD7-75D3941C7AC2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1550"/>
              <a:ext cx="5760" cy="1573"/>
            </a:xfrm>
            <a:custGeom>
              <a:avLst/>
              <a:gdLst>
                <a:gd name="T0" fmla="*/ 0 w 5760"/>
                <a:gd name="T1" fmla="*/ 0 h 1573"/>
                <a:gd name="T2" fmla="*/ 0 w 5760"/>
                <a:gd name="T3" fmla="*/ 351 h 1573"/>
                <a:gd name="T4" fmla="*/ 282 w 5760"/>
                <a:gd name="T5" fmla="*/ 357 h 1573"/>
                <a:gd name="T6" fmla="*/ 627 w 5760"/>
                <a:gd name="T7" fmla="*/ 363 h 1573"/>
                <a:gd name="T8" fmla="*/ 960 w 5760"/>
                <a:gd name="T9" fmla="*/ 375 h 1573"/>
                <a:gd name="T10" fmla="*/ 1218 w 5760"/>
                <a:gd name="T11" fmla="*/ 393 h 1573"/>
                <a:gd name="T12" fmla="*/ 1470 w 5760"/>
                <a:gd name="T13" fmla="*/ 411 h 1573"/>
                <a:gd name="T14" fmla="*/ 1746 w 5760"/>
                <a:gd name="T15" fmla="*/ 435 h 1573"/>
                <a:gd name="T16" fmla="*/ 2022 w 5760"/>
                <a:gd name="T17" fmla="*/ 462 h 1573"/>
                <a:gd name="T18" fmla="*/ 2340 w 5760"/>
                <a:gd name="T19" fmla="*/ 504 h 1573"/>
                <a:gd name="T20" fmla="*/ 2664 w 5760"/>
                <a:gd name="T21" fmla="*/ 549 h 1573"/>
                <a:gd name="T22" fmla="*/ 2952 w 5760"/>
                <a:gd name="T23" fmla="*/ 597 h 1573"/>
                <a:gd name="T24" fmla="*/ 3225 w 5760"/>
                <a:gd name="T25" fmla="*/ 648 h 1573"/>
                <a:gd name="T26" fmla="*/ 3513 w 5760"/>
                <a:gd name="T27" fmla="*/ 708 h 1573"/>
                <a:gd name="T28" fmla="*/ 3693 w 5760"/>
                <a:gd name="T29" fmla="*/ 750 h 1573"/>
                <a:gd name="T30" fmla="*/ 3936 w 5760"/>
                <a:gd name="T31" fmla="*/ 810 h 1573"/>
                <a:gd name="T32" fmla="*/ 4095 w 5760"/>
                <a:gd name="T33" fmla="*/ 855 h 1573"/>
                <a:gd name="T34" fmla="*/ 4281 w 5760"/>
                <a:gd name="T35" fmla="*/ 909 h 1573"/>
                <a:gd name="T36" fmla="*/ 4503 w 5760"/>
                <a:gd name="T37" fmla="*/ 981 h 1573"/>
                <a:gd name="T38" fmla="*/ 4704 w 5760"/>
                <a:gd name="T39" fmla="*/ 1053 h 1573"/>
                <a:gd name="T40" fmla="*/ 4911 w 5760"/>
                <a:gd name="T41" fmla="*/ 1131 h 1573"/>
                <a:gd name="T42" fmla="*/ 5073 w 5760"/>
                <a:gd name="T43" fmla="*/ 1197 h 1573"/>
                <a:gd name="T44" fmla="*/ 5256 w 5760"/>
                <a:gd name="T45" fmla="*/ 1281 h 1573"/>
                <a:gd name="T46" fmla="*/ 5475 w 5760"/>
                <a:gd name="T47" fmla="*/ 1401 h 1573"/>
                <a:gd name="T48" fmla="*/ 5628 w 5760"/>
                <a:gd name="T49" fmla="*/ 1482 h 1573"/>
                <a:gd name="T50" fmla="*/ 5759 w 5760"/>
                <a:gd name="T51" fmla="*/ 1572 h 1573"/>
                <a:gd name="T52" fmla="*/ 5759 w 5760"/>
                <a:gd name="T53" fmla="*/ 633 h 1573"/>
                <a:gd name="T54" fmla="*/ 5493 w 5760"/>
                <a:gd name="T55" fmla="*/ 570 h 1573"/>
                <a:gd name="T56" fmla="*/ 5214 w 5760"/>
                <a:gd name="T57" fmla="*/ 501 h 1573"/>
                <a:gd name="T58" fmla="*/ 4950 w 5760"/>
                <a:gd name="T59" fmla="*/ 444 h 1573"/>
                <a:gd name="T60" fmla="*/ 4701 w 5760"/>
                <a:gd name="T61" fmla="*/ 396 h 1573"/>
                <a:gd name="T62" fmla="*/ 4425 w 5760"/>
                <a:gd name="T63" fmla="*/ 348 h 1573"/>
                <a:gd name="T64" fmla="*/ 4110 w 5760"/>
                <a:gd name="T65" fmla="*/ 294 h 1573"/>
                <a:gd name="T66" fmla="*/ 3813 w 5760"/>
                <a:gd name="T67" fmla="*/ 252 h 1573"/>
                <a:gd name="T68" fmla="*/ 3549 w 5760"/>
                <a:gd name="T69" fmla="*/ 213 h 1573"/>
                <a:gd name="T70" fmla="*/ 3261 w 5760"/>
                <a:gd name="T71" fmla="*/ 183 h 1573"/>
                <a:gd name="T72" fmla="*/ 3015 w 5760"/>
                <a:gd name="T73" fmla="*/ 153 h 1573"/>
                <a:gd name="T74" fmla="*/ 2757 w 5760"/>
                <a:gd name="T75" fmla="*/ 129 h 1573"/>
                <a:gd name="T76" fmla="*/ 2520 w 5760"/>
                <a:gd name="T77" fmla="*/ 105 h 1573"/>
                <a:gd name="T78" fmla="*/ 2301 w 5760"/>
                <a:gd name="T79" fmla="*/ 87 h 1573"/>
                <a:gd name="T80" fmla="*/ 2013 w 5760"/>
                <a:gd name="T81" fmla="*/ 66 h 1573"/>
                <a:gd name="T82" fmla="*/ 1731 w 5760"/>
                <a:gd name="T83" fmla="*/ 48 h 1573"/>
                <a:gd name="T84" fmla="*/ 1524 w 5760"/>
                <a:gd name="T85" fmla="*/ 39 h 1573"/>
                <a:gd name="T86" fmla="*/ 1260 w 5760"/>
                <a:gd name="T87" fmla="*/ 27 h 1573"/>
                <a:gd name="T88" fmla="*/ 966 w 5760"/>
                <a:gd name="T89" fmla="*/ 15 h 1573"/>
                <a:gd name="T90" fmla="*/ 714 w 5760"/>
                <a:gd name="T91" fmla="*/ 12 h 1573"/>
                <a:gd name="T92" fmla="*/ 510 w 5760"/>
                <a:gd name="T93" fmla="*/ 6 h 1573"/>
                <a:gd name="T94" fmla="*/ 243 w 5760"/>
                <a:gd name="T95" fmla="*/ 0 h 1573"/>
                <a:gd name="T96" fmla="*/ 0 w 5760"/>
                <a:gd name="T97" fmla="*/ 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760" h="1573">
                  <a:moveTo>
                    <a:pt x="0" y="0"/>
                  </a:moveTo>
                  <a:lnTo>
                    <a:pt x="0" y="351"/>
                  </a:lnTo>
                  <a:lnTo>
                    <a:pt x="282" y="357"/>
                  </a:lnTo>
                  <a:lnTo>
                    <a:pt x="627" y="363"/>
                  </a:lnTo>
                  <a:lnTo>
                    <a:pt x="960" y="375"/>
                  </a:lnTo>
                  <a:lnTo>
                    <a:pt x="1218" y="393"/>
                  </a:lnTo>
                  <a:lnTo>
                    <a:pt x="1470" y="411"/>
                  </a:lnTo>
                  <a:lnTo>
                    <a:pt x="1746" y="435"/>
                  </a:lnTo>
                  <a:lnTo>
                    <a:pt x="2022" y="462"/>
                  </a:lnTo>
                  <a:lnTo>
                    <a:pt x="2340" y="504"/>
                  </a:lnTo>
                  <a:lnTo>
                    <a:pt x="2664" y="549"/>
                  </a:lnTo>
                  <a:lnTo>
                    <a:pt x="2952" y="597"/>
                  </a:lnTo>
                  <a:lnTo>
                    <a:pt x="3225" y="648"/>
                  </a:lnTo>
                  <a:lnTo>
                    <a:pt x="3513" y="708"/>
                  </a:lnTo>
                  <a:lnTo>
                    <a:pt x="3693" y="750"/>
                  </a:lnTo>
                  <a:lnTo>
                    <a:pt x="3936" y="810"/>
                  </a:lnTo>
                  <a:lnTo>
                    <a:pt x="4095" y="855"/>
                  </a:lnTo>
                  <a:lnTo>
                    <a:pt x="4281" y="909"/>
                  </a:lnTo>
                  <a:lnTo>
                    <a:pt x="4503" y="981"/>
                  </a:lnTo>
                  <a:lnTo>
                    <a:pt x="4704" y="1053"/>
                  </a:lnTo>
                  <a:lnTo>
                    <a:pt x="4911" y="1131"/>
                  </a:lnTo>
                  <a:lnTo>
                    <a:pt x="5073" y="1197"/>
                  </a:lnTo>
                  <a:lnTo>
                    <a:pt x="5256" y="1281"/>
                  </a:lnTo>
                  <a:lnTo>
                    <a:pt x="5475" y="1401"/>
                  </a:lnTo>
                  <a:lnTo>
                    <a:pt x="5628" y="1482"/>
                  </a:lnTo>
                  <a:lnTo>
                    <a:pt x="5759" y="1572"/>
                  </a:lnTo>
                  <a:lnTo>
                    <a:pt x="5759" y="633"/>
                  </a:lnTo>
                  <a:lnTo>
                    <a:pt x="5493" y="570"/>
                  </a:lnTo>
                  <a:lnTo>
                    <a:pt x="5214" y="501"/>
                  </a:lnTo>
                  <a:lnTo>
                    <a:pt x="4950" y="444"/>
                  </a:lnTo>
                  <a:lnTo>
                    <a:pt x="4701" y="396"/>
                  </a:lnTo>
                  <a:lnTo>
                    <a:pt x="4425" y="348"/>
                  </a:lnTo>
                  <a:lnTo>
                    <a:pt x="4110" y="294"/>
                  </a:lnTo>
                  <a:lnTo>
                    <a:pt x="3813" y="252"/>
                  </a:lnTo>
                  <a:lnTo>
                    <a:pt x="3549" y="213"/>
                  </a:lnTo>
                  <a:lnTo>
                    <a:pt x="3261" y="183"/>
                  </a:lnTo>
                  <a:lnTo>
                    <a:pt x="3015" y="153"/>
                  </a:lnTo>
                  <a:lnTo>
                    <a:pt x="2757" y="129"/>
                  </a:lnTo>
                  <a:lnTo>
                    <a:pt x="2520" y="105"/>
                  </a:lnTo>
                  <a:lnTo>
                    <a:pt x="2301" y="87"/>
                  </a:lnTo>
                  <a:lnTo>
                    <a:pt x="2013" y="66"/>
                  </a:lnTo>
                  <a:lnTo>
                    <a:pt x="1731" y="48"/>
                  </a:lnTo>
                  <a:lnTo>
                    <a:pt x="1524" y="39"/>
                  </a:lnTo>
                  <a:lnTo>
                    <a:pt x="1260" y="27"/>
                  </a:lnTo>
                  <a:lnTo>
                    <a:pt x="966" y="15"/>
                  </a:lnTo>
                  <a:lnTo>
                    <a:pt x="714" y="12"/>
                  </a:lnTo>
                  <a:lnTo>
                    <a:pt x="510" y="6"/>
                  </a:lnTo>
                  <a:lnTo>
                    <a:pt x="243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304" name="Freeform 8">
              <a:extLst>
                <a:ext uri="{FF2B5EF4-FFF2-40B4-BE49-F238E27FC236}">
                  <a16:creationId xmlns:a16="http://schemas.microsoft.com/office/drawing/2014/main" id="{D93413B4-B3F2-4078-9583-4A099485C82F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1130"/>
              <a:ext cx="5760" cy="970"/>
            </a:xfrm>
            <a:custGeom>
              <a:avLst/>
              <a:gdLst>
                <a:gd name="T0" fmla="*/ 0 w 5760"/>
                <a:gd name="T1" fmla="*/ 0 h 970"/>
                <a:gd name="T2" fmla="*/ 0 w 5760"/>
                <a:gd name="T3" fmla="*/ 339 h 970"/>
                <a:gd name="T4" fmla="*/ 318 w 5760"/>
                <a:gd name="T5" fmla="*/ 342 h 970"/>
                <a:gd name="T6" fmla="*/ 591 w 5760"/>
                <a:gd name="T7" fmla="*/ 348 h 970"/>
                <a:gd name="T8" fmla="*/ 846 w 5760"/>
                <a:gd name="T9" fmla="*/ 354 h 970"/>
                <a:gd name="T10" fmla="*/ 1074 w 5760"/>
                <a:gd name="T11" fmla="*/ 360 h 970"/>
                <a:gd name="T12" fmla="*/ 1314 w 5760"/>
                <a:gd name="T13" fmla="*/ 366 h 970"/>
                <a:gd name="T14" fmla="*/ 1599 w 5760"/>
                <a:gd name="T15" fmla="*/ 381 h 970"/>
                <a:gd name="T16" fmla="*/ 1911 w 5760"/>
                <a:gd name="T17" fmla="*/ 399 h 970"/>
                <a:gd name="T18" fmla="*/ 2241 w 5760"/>
                <a:gd name="T19" fmla="*/ 420 h 970"/>
                <a:gd name="T20" fmla="*/ 2619 w 5760"/>
                <a:gd name="T21" fmla="*/ 453 h 970"/>
                <a:gd name="T22" fmla="*/ 2889 w 5760"/>
                <a:gd name="T23" fmla="*/ 477 h 970"/>
                <a:gd name="T24" fmla="*/ 3177 w 5760"/>
                <a:gd name="T25" fmla="*/ 507 h 970"/>
                <a:gd name="T26" fmla="*/ 3498 w 5760"/>
                <a:gd name="T27" fmla="*/ 543 h 970"/>
                <a:gd name="T28" fmla="*/ 3813 w 5760"/>
                <a:gd name="T29" fmla="*/ 585 h 970"/>
                <a:gd name="T30" fmla="*/ 4044 w 5760"/>
                <a:gd name="T31" fmla="*/ 618 h 970"/>
                <a:gd name="T32" fmla="*/ 4365 w 5760"/>
                <a:gd name="T33" fmla="*/ 669 h 970"/>
                <a:gd name="T34" fmla="*/ 4683 w 5760"/>
                <a:gd name="T35" fmla="*/ 726 h 970"/>
                <a:gd name="T36" fmla="*/ 4980 w 5760"/>
                <a:gd name="T37" fmla="*/ 786 h 970"/>
                <a:gd name="T38" fmla="*/ 5268 w 5760"/>
                <a:gd name="T39" fmla="*/ 846 h 970"/>
                <a:gd name="T40" fmla="*/ 5646 w 5760"/>
                <a:gd name="T41" fmla="*/ 942 h 970"/>
                <a:gd name="T42" fmla="*/ 5759 w 5760"/>
                <a:gd name="T43" fmla="*/ 969 h 970"/>
                <a:gd name="T44" fmla="*/ 5759 w 5760"/>
                <a:gd name="T45" fmla="*/ 0 h 970"/>
                <a:gd name="T46" fmla="*/ 0 w 5760"/>
                <a:gd name="T47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60" h="970">
                  <a:moveTo>
                    <a:pt x="0" y="0"/>
                  </a:moveTo>
                  <a:lnTo>
                    <a:pt x="0" y="339"/>
                  </a:lnTo>
                  <a:lnTo>
                    <a:pt x="318" y="342"/>
                  </a:lnTo>
                  <a:lnTo>
                    <a:pt x="591" y="348"/>
                  </a:lnTo>
                  <a:lnTo>
                    <a:pt x="846" y="354"/>
                  </a:lnTo>
                  <a:lnTo>
                    <a:pt x="1074" y="360"/>
                  </a:lnTo>
                  <a:lnTo>
                    <a:pt x="1314" y="366"/>
                  </a:lnTo>
                  <a:lnTo>
                    <a:pt x="1599" y="381"/>
                  </a:lnTo>
                  <a:lnTo>
                    <a:pt x="1911" y="399"/>
                  </a:lnTo>
                  <a:lnTo>
                    <a:pt x="2241" y="420"/>
                  </a:lnTo>
                  <a:lnTo>
                    <a:pt x="2619" y="453"/>
                  </a:lnTo>
                  <a:lnTo>
                    <a:pt x="2889" y="477"/>
                  </a:lnTo>
                  <a:lnTo>
                    <a:pt x="3177" y="507"/>
                  </a:lnTo>
                  <a:lnTo>
                    <a:pt x="3498" y="543"/>
                  </a:lnTo>
                  <a:lnTo>
                    <a:pt x="3813" y="585"/>
                  </a:lnTo>
                  <a:lnTo>
                    <a:pt x="4044" y="618"/>
                  </a:lnTo>
                  <a:lnTo>
                    <a:pt x="4365" y="669"/>
                  </a:lnTo>
                  <a:lnTo>
                    <a:pt x="4683" y="726"/>
                  </a:lnTo>
                  <a:lnTo>
                    <a:pt x="4980" y="786"/>
                  </a:lnTo>
                  <a:lnTo>
                    <a:pt x="5268" y="846"/>
                  </a:lnTo>
                  <a:lnTo>
                    <a:pt x="5646" y="942"/>
                  </a:lnTo>
                  <a:lnTo>
                    <a:pt x="5759" y="969"/>
                  </a:lnTo>
                  <a:lnTo>
                    <a:pt x="5759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305" name="Freeform 9">
              <a:extLst>
                <a:ext uri="{FF2B5EF4-FFF2-40B4-BE49-F238E27FC236}">
                  <a16:creationId xmlns:a16="http://schemas.microsoft.com/office/drawing/2014/main" id="{2CB4A94C-3459-497E-A6B5-7D1EDB362F81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-13"/>
              <a:ext cx="5760" cy="1060"/>
            </a:xfrm>
            <a:custGeom>
              <a:avLst/>
              <a:gdLst>
                <a:gd name="T0" fmla="*/ 0 w 5760"/>
                <a:gd name="T1" fmla="*/ 753 h 1060"/>
                <a:gd name="T2" fmla="*/ 0 w 5760"/>
                <a:gd name="T3" fmla="*/ 1059 h 1060"/>
                <a:gd name="T4" fmla="*/ 5759 w 5760"/>
                <a:gd name="T5" fmla="*/ 1059 h 1060"/>
                <a:gd name="T6" fmla="*/ 5759 w 5760"/>
                <a:gd name="T7" fmla="*/ 0 h 1060"/>
                <a:gd name="T8" fmla="*/ 5430 w 5760"/>
                <a:gd name="T9" fmla="*/ 0 h 1060"/>
                <a:gd name="T10" fmla="*/ 5298 w 5760"/>
                <a:gd name="T11" fmla="*/ 84 h 1060"/>
                <a:gd name="T12" fmla="*/ 5136 w 5760"/>
                <a:gd name="T13" fmla="*/ 159 h 1060"/>
                <a:gd name="T14" fmla="*/ 4968 w 5760"/>
                <a:gd name="T15" fmla="*/ 222 h 1060"/>
                <a:gd name="T16" fmla="*/ 4812 w 5760"/>
                <a:gd name="T17" fmla="*/ 267 h 1060"/>
                <a:gd name="T18" fmla="*/ 4626 w 5760"/>
                <a:gd name="T19" fmla="*/ 324 h 1060"/>
                <a:gd name="T20" fmla="*/ 4440 w 5760"/>
                <a:gd name="T21" fmla="*/ 366 h 1060"/>
                <a:gd name="T22" fmla="*/ 4230 w 5760"/>
                <a:gd name="T23" fmla="*/ 414 h 1060"/>
                <a:gd name="T24" fmla="*/ 3939 w 5760"/>
                <a:gd name="T25" fmla="*/ 468 h 1060"/>
                <a:gd name="T26" fmla="*/ 3711 w 5760"/>
                <a:gd name="T27" fmla="*/ 504 h 1060"/>
                <a:gd name="T28" fmla="*/ 3441 w 5760"/>
                <a:gd name="T29" fmla="*/ 543 h 1060"/>
                <a:gd name="T30" fmla="*/ 3189 w 5760"/>
                <a:gd name="T31" fmla="*/ 579 h 1060"/>
                <a:gd name="T32" fmla="*/ 2925 w 5760"/>
                <a:gd name="T33" fmla="*/ 606 h 1060"/>
                <a:gd name="T34" fmla="*/ 2679 w 5760"/>
                <a:gd name="T35" fmla="*/ 633 h 1060"/>
                <a:gd name="T36" fmla="*/ 2418 w 5760"/>
                <a:gd name="T37" fmla="*/ 654 h 1060"/>
                <a:gd name="T38" fmla="*/ 2142 w 5760"/>
                <a:gd name="T39" fmla="*/ 675 h 1060"/>
                <a:gd name="T40" fmla="*/ 1896 w 5760"/>
                <a:gd name="T41" fmla="*/ 693 h 1060"/>
                <a:gd name="T42" fmla="*/ 1647 w 5760"/>
                <a:gd name="T43" fmla="*/ 708 h 1060"/>
                <a:gd name="T44" fmla="*/ 1404 w 5760"/>
                <a:gd name="T45" fmla="*/ 720 h 1060"/>
                <a:gd name="T46" fmla="*/ 1170 w 5760"/>
                <a:gd name="T47" fmla="*/ 732 h 1060"/>
                <a:gd name="T48" fmla="*/ 906 w 5760"/>
                <a:gd name="T49" fmla="*/ 738 h 1060"/>
                <a:gd name="T50" fmla="*/ 534 w 5760"/>
                <a:gd name="T51" fmla="*/ 747 h 1060"/>
                <a:gd name="T52" fmla="*/ 201 w 5760"/>
                <a:gd name="T53" fmla="*/ 753 h 1060"/>
                <a:gd name="T54" fmla="*/ 0 w 5760"/>
                <a:gd name="T55" fmla="*/ 753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60" h="1060">
                  <a:moveTo>
                    <a:pt x="0" y="753"/>
                  </a:moveTo>
                  <a:lnTo>
                    <a:pt x="0" y="1059"/>
                  </a:lnTo>
                  <a:lnTo>
                    <a:pt x="5759" y="1059"/>
                  </a:lnTo>
                  <a:lnTo>
                    <a:pt x="5759" y="0"/>
                  </a:lnTo>
                  <a:lnTo>
                    <a:pt x="5430" y="0"/>
                  </a:lnTo>
                  <a:lnTo>
                    <a:pt x="5298" y="84"/>
                  </a:lnTo>
                  <a:lnTo>
                    <a:pt x="5136" y="159"/>
                  </a:lnTo>
                  <a:lnTo>
                    <a:pt x="4968" y="222"/>
                  </a:lnTo>
                  <a:lnTo>
                    <a:pt x="4812" y="267"/>
                  </a:lnTo>
                  <a:lnTo>
                    <a:pt x="4626" y="324"/>
                  </a:lnTo>
                  <a:lnTo>
                    <a:pt x="4440" y="366"/>
                  </a:lnTo>
                  <a:lnTo>
                    <a:pt x="4230" y="414"/>
                  </a:lnTo>
                  <a:lnTo>
                    <a:pt x="3939" y="468"/>
                  </a:lnTo>
                  <a:lnTo>
                    <a:pt x="3711" y="504"/>
                  </a:lnTo>
                  <a:lnTo>
                    <a:pt x="3441" y="543"/>
                  </a:lnTo>
                  <a:lnTo>
                    <a:pt x="3189" y="579"/>
                  </a:lnTo>
                  <a:lnTo>
                    <a:pt x="2925" y="606"/>
                  </a:lnTo>
                  <a:lnTo>
                    <a:pt x="2679" y="633"/>
                  </a:lnTo>
                  <a:lnTo>
                    <a:pt x="2418" y="654"/>
                  </a:lnTo>
                  <a:lnTo>
                    <a:pt x="2142" y="675"/>
                  </a:lnTo>
                  <a:lnTo>
                    <a:pt x="1896" y="693"/>
                  </a:lnTo>
                  <a:lnTo>
                    <a:pt x="1647" y="708"/>
                  </a:lnTo>
                  <a:lnTo>
                    <a:pt x="1404" y="720"/>
                  </a:lnTo>
                  <a:lnTo>
                    <a:pt x="1170" y="732"/>
                  </a:lnTo>
                  <a:lnTo>
                    <a:pt x="906" y="738"/>
                  </a:lnTo>
                  <a:lnTo>
                    <a:pt x="534" y="747"/>
                  </a:lnTo>
                  <a:lnTo>
                    <a:pt x="201" y="753"/>
                  </a:lnTo>
                  <a:lnTo>
                    <a:pt x="0" y="753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306" name="Freeform 10">
              <a:extLst>
                <a:ext uri="{FF2B5EF4-FFF2-40B4-BE49-F238E27FC236}">
                  <a16:creationId xmlns:a16="http://schemas.microsoft.com/office/drawing/2014/main" id="{87C04792-1A53-449A-A1C1-1E061868FE59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-13"/>
              <a:ext cx="5284" cy="673"/>
            </a:xfrm>
            <a:custGeom>
              <a:avLst/>
              <a:gdLst>
                <a:gd name="T0" fmla="*/ 0 w 5284"/>
                <a:gd name="T1" fmla="*/ 366 h 673"/>
                <a:gd name="T2" fmla="*/ 0 w 5284"/>
                <a:gd name="T3" fmla="*/ 672 h 673"/>
                <a:gd name="T4" fmla="*/ 303 w 5284"/>
                <a:gd name="T5" fmla="*/ 672 h 673"/>
                <a:gd name="T6" fmla="*/ 723 w 5284"/>
                <a:gd name="T7" fmla="*/ 663 h 673"/>
                <a:gd name="T8" fmla="*/ 1020 w 5284"/>
                <a:gd name="T9" fmla="*/ 654 h 673"/>
                <a:gd name="T10" fmla="*/ 1302 w 5284"/>
                <a:gd name="T11" fmla="*/ 642 h 673"/>
                <a:gd name="T12" fmla="*/ 1554 w 5284"/>
                <a:gd name="T13" fmla="*/ 630 h 673"/>
                <a:gd name="T14" fmla="*/ 1779 w 5284"/>
                <a:gd name="T15" fmla="*/ 615 h 673"/>
                <a:gd name="T16" fmla="*/ 1962 w 5284"/>
                <a:gd name="T17" fmla="*/ 606 h 673"/>
                <a:gd name="T18" fmla="*/ 2193 w 5284"/>
                <a:gd name="T19" fmla="*/ 588 h 673"/>
                <a:gd name="T20" fmla="*/ 2448 w 5284"/>
                <a:gd name="T21" fmla="*/ 570 h 673"/>
                <a:gd name="T22" fmla="*/ 2700 w 5284"/>
                <a:gd name="T23" fmla="*/ 546 h 673"/>
                <a:gd name="T24" fmla="*/ 2904 w 5284"/>
                <a:gd name="T25" fmla="*/ 528 h 673"/>
                <a:gd name="T26" fmla="*/ 3138 w 5284"/>
                <a:gd name="T27" fmla="*/ 498 h 673"/>
                <a:gd name="T28" fmla="*/ 3324 w 5284"/>
                <a:gd name="T29" fmla="*/ 474 h 673"/>
                <a:gd name="T30" fmla="*/ 3534 w 5284"/>
                <a:gd name="T31" fmla="*/ 447 h 673"/>
                <a:gd name="T32" fmla="*/ 3735 w 5284"/>
                <a:gd name="T33" fmla="*/ 420 h 673"/>
                <a:gd name="T34" fmla="*/ 3933 w 5284"/>
                <a:gd name="T35" fmla="*/ 384 h 673"/>
                <a:gd name="T36" fmla="*/ 4116 w 5284"/>
                <a:gd name="T37" fmla="*/ 351 h 673"/>
                <a:gd name="T38" fmla="*/ 4266 w 5284"/>
                <a:gd name="T39" fmla="*/ 318 h 673"/>
                <a:gd name="T40" fmla="*/ 4446 w 5284"/>
                <a:gd name="T41" fmla="*/ 279 h 673"/>
                <a:gd name="T42" fmla="*/ 4620 w 5284"/>
                <a:gd name="T43" fmla="*/ 237 h 673"/>
                <a:gd name="T44" fmla="*/ 4779 w 5284"/>
                <a:gd name="T45" fmla="*/ 192 h 673"/>
                <a:gd name="T46" fmla="*/ 4920 w 5284"/>
                <a:gd name="T47" fmla="*/ 147 h 673"/>
                <a:gd name="T48" fmla="*/ 5085 w 5284"/>
                <a:gd name="T49" fmla="*/ 90 h 673"/>
                <a:gd name="T50" fmla="*/ 5193 w 5284"/>
                <a:gd name="T51" fmla="*/ 42 h 673"/>
                <a:gd name="T52" fmla="*/ 5283 w 5284"/>
                <a:gd name="T53" fmla="*/ 0 h 673"/>
                <a:gd name="T54" fmla="*/ 3201 w 5284"/>
                <a:gd name="T55" fmla="*/ 0 h 673"/>
                <a:gd name="T56" fmla="*/ 2982 w 5284"/>
                <a:gd name="T57" fmla="*/ 57 h 673"/>
                <a:gd name="T58" fmla="*/ 2775 w 5284"/>
                <a:gd name="T59" fmla="*/ 108 h 673"/>
                <a:gd name="T60" fmla="*/ 2562 w 5284"/>
                <a:gd name="T61" fmla="*/ 150 h 673"/>
                <a:gd name="T62" fmla="*/ 2397 w 5284"/>
                <a:gd name="T63" fmla="*/ 183 h 673"/>
                <a:gd name="T64" fmla="*/ 2205 w 5284"/>
                <a:gd name="T65" fmla="*/ 213 h 673"/>
                <a:gd name="T66" fmla="*/ 2001 w 5284"/>
                <a:gd name="T67" fmla="*/ 243 h 673"/>
                <a:gd name="T68" fmla="*/ 1776 w 5284"/>
                <a:gd name="T69" fmla="*/ 273 h 673"/>
                <a:gd name="T70" fmla="*/ 1536 w 5284"/>
                <a:gd name="T71" fmla="*/ 297 h 673"/>
                <a:gd name="T72" fmla="*/ 1344 w 5284"/>
                <a:gd name="T73" fmla="*/ 312 h 673"/>
                <a:gd name="T74" fmla="*/ 1134 w 5284"/>
                <a:gd name="T75" fmla="*/ 330 h 673"/>
                <a:gd name="T76" fmla="*/ 921 w 5284"/>
                <a:gd name="T77" fmla="*/ 342 h 673"/>
                <a:gd name="T78" fmla="*/ 696 w 5284"/>
                <a:gd name="T79" fmla="*/ 354 h 673"/>
                <a:gd name="T80" fmla="*/ 501 w 5284"/>
                <a:gd name="T81" fmla="*/ 360 h 673"/>
                <a:gd name="T82" fmla="*/ 279 w 5284"/>
                <a:gd name="T83" fmla="*/ 366 h 673"/>
                <a:gd name="T84" fmla="*/ 99 w 5284"/>
                <a:gd name="T85" fmla="*/ 369 h 673"/>
                <a:gd name="T86" fmla="*/ 0 w 5284"/>
                <a:gd name="T87" fmla="*/ 366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284" h="673">
                  <a:moveTo>
                    <a:pt x="0" y="366"/>
                  </a:moveTo>
                  <a:lnTo>
                    <a:pt x="0" y="672"/>
                  </a:lnTo>
                  <a:lnTo>
                    <a:pt x="303" y="672"/>
                  </a:lnTo>
                  <a:lnTo>
                    <a:pt x="723" y="663"/>
                  </a:lnTo>
                  <a:lnTo>
                    <a:pt x="1020" y="654"/>
                  </a:lnTo>
                  <a:lnTo>
                    <a:pt x="1302" y="642"/>
                  </a:lnTo>
                  <a:lnTo>
                    <a:pt x="1554" y="630"/>
                  </a:lnTo>
                  <a:lnTo>
                    <a:pt x="1779" y="615"/>
                  </a:lnTo>
                  <a:lnTo>
                    <a:pt x="1962" y="606"/>
                  </a:lnTo>
                  <a:lnTo>
                    <a:pt x="2193" y="588"/>
                  </a:lnTo>
                  <a:lnTo>
                    <a:pt x="2448" y="570"/>
                  </a:lnTo>
                  <a:lnTo>
                    <a:pt x="2700" y="546"/>
                  </a:lnTo>
                  <a:lnTo>
                    <a:pt x="2904" y="528"/>
                  </a:lnTo>
                  <a:lnTo>
                    <a:pt x="3138" y="498"/>
                  </a:lnTo>
                  <a:lnTo>
                    <a:pt x="3324" y="474"/>
                  </a:lnTo>
                  <a:lnTo>
                    <a:pt x="3534" y="447"/>
                  </a:lnTo>
                  <a:lnTo>
                    <a:pt x="3735" y="420"/>
                  </a:lnTo>
                  <a:lnTo>
                    <a:pt x="3933" y="384"/>
                  </a:lnTo>
                  <a:lnTo>
                    <a:pt x="4116" y="351"/>
                  </a:lnTo>
                  <a:lnTo>
                    <a:pt x="4266" y="318"/>
                  </a:lnTo>
                  <a:lnTo>
                    <a:pt x="4446" y="279"/>
                  </a:lnTo>
                  <a:lnTo>
                    <a:pt x="4620" y="237"/>
                  </a:lnTo>
                  <a:lnTo>
                    <a:pt x="4779" y="192"/>
                  </a:lnTo>
                  <a:lnTo>
                    <a:pt x="4920" y="147"/>
                  </a:lnTo>
                  <a:lnTo>
                    <a:pt x="5085" y="90"/>
                  </a:lnTo>
                  <a:lnTo>
                    <a:pt x="5193" y="42"/>
                  </a:lnTo>
                  <a:lnTo>
                    <a:pt x="5283" y="0"/>
                  </a:lnTo>
                  <a:lnTo>
                    <a:pt x="3201" y="0"/>
                  </a:lnTo>
                  <a:lnTo>
                    <a:pt x="2982" y="57"/>
                  </a:lnTo>
                  <a:lnTo>
                    <a:pt x="2775" y="108"/>
                  </a:lnTo>
                  <a:lnTo>
                    <a:pt x="2562" y="150"/>
                  </a:lnTo>
                  <a:lnTo>
                    <a:pt x="2397" y="183"/>
                  </a:lnTo>
                  <a:lnTo>
                    <a:pt x="2205" y="213"/>
                  </a:lnTo>
                  <a:lnTo>
                    <a:pt x="2001" y="243"/>
                  </a:lnTo>
                  <a:lnTo>
                    <a:pt x="1776" y="273"/>
                  </a:lnTo>
                  <a:lnTo>
                    <a:pt x="1536" y="297"/>
                  </a:lnTo>
                  <a:lnTo>
                    <a:pt x="1344" y="312"/>
                  </a:lnTo>
                  <a:lnTo>
                    <a:pt x="1134" y="330"/>
                  </a:lnTo>
                  <a:lnTo>
                    <a:pt x="921" y="342"/>
                  </a:lnTo>
                  <a:lnTo>
                    <a:pt x="696" y="354"/>
                  </a:lnTo>
                  <a:lnTo>
                    <a:pt x="501" y="360"/>
                  </a:lnTo>
                  <a:lnTo>
                    <a:pt x="279" y="366"/>
                  </a:lnTo>
                  <a:lnTo>
                    <a:pt x="99" y="369"/>
                  </a:lnTo>
                  <a:lnTo>
                    <a:pt x="0" y="366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307" name="Freeform 11">
              <a:extLst>
                <a:ext uri="{FF2B5EF4-FFF2-40B4-BE49-F238E27FC236}">
                  <a16:creationId xmlns:a16="http://schemas.microsoft.com/office/drawing/2014/main" id="{53AF652A-19DE-4D33-B2A9-D34F9E901C6E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-13"/>
              <a:ext cx="2884" cy="286"/>
            </a:xfrm>
            <a:custGeom>
              <a:avLst/>
              <a:gdLst>
                <a:gd name="T0" fmla="*/ 0 w 2884"/>
                <a:gd name="T1" fmla="*/ 0 h 286"/>
                <a:gd name="T2" fmla="*/ 0 w 2884"/>
                <a:gd name="T3" fmla="*/ 285 h 286"/>
                <a:gd name="T4" fmla="*/ 192 w 2884"/>
                <a:gd name="T5" fmla="*/ 285 h 286"/>
                <a:gd name="T6" fmla="*/ 384 w 2884"/>
                <a:gd name="T7" fmla="*/ 282 h 286"/>
                <a:gd name="T8" fmla="*/ 579 w 2884"/>
                <a:gd name="T9" fmla="*/ 276 h 286"/>
                <a:gd name="T10" fmla="*/ 789 w 2884"/>
                <a:gd name="T11" fmla="*/ 267 h 286"/>
                <a:gd name="T12" fmla="*/ 999 w 2884"/>
                <a:gd name="T13" fmla="*/ 258 h 286"/>
                <a:gd name="T14" fmla="*/ 1161 w 2884"/>
                <a:gd name="T15" fmla="*/ 246 h 286"/>
                <a:gd name="T16" fmla="*/ 1302 w 2884"/>
                <a:gd name="T17" fmla="*/ 234 h 286"/>
                <a:gd name="T18" fmla="*/ 1458 w 2884"/>
                <a:gd name="T19" fmla="*/ 222 h 286"/>
                <a:gd name="T20" fmla="*/ 1665 w 2884"/>
                <a:gd name="T21" fmla="*/ 201 h 286"/>
                <a:gd name="T22" fmla="*/ 1992 w 2884"/>
                <a:gd name="T23" fmla="*/ 159 h 286"/>
                <a:gd name="T24" fmla="*/ 2301 w 2884"/>
                <a:gd name="T25" fmla="*/ 117 h 286"/>
                <a:gd name="T26" fmla="*/ 2604 w 2884"/>
                <a:gd name="T27" fmla="*/ 60 h 286"/>
                <a:gd name="T28" fmla="*/ 2883 w 2884"/>
                <a:gd name="T29" fmla="*/ 0 h 286"/>
                <a:gd name="T30" fmla="*/ 0 w 2884"/>
                <a:gd name="T3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4" h="286">
                  <a:moveTo>
                    <a:pt x="0" y="0"/>
                  </a:moveTo>
                  <a:lnTo>
                    <a:pt x="0" y="285"/>
                  </a:lnTo>
                  <a:lnTo>
                    <a:pt x="192" y="285"/>
                  </a:lnTo>
                  <a:lnTo>
                    <a:pt x="384" y="282"/>
                  </a:lnTo>
                  <a:lnTo>
                    <a:pt x="579" y="276"/>
                  </a:lnTo>
                  <a:lnTo>
                    <a:pt x="789" y="267"/>
                  </a:lnTo>
                  <a:lnTo>
                    <a:pt x="999" y="258"/>
                  </a:lnTo>
                  <a:lnTo>
                    <a:pt x="1161" y="246"/>
                  </a:lnTo>
                  <a:lnTo>
                    <a:pt x="1302" y="234"/>
                  </a:lnTo>
                  <a:lnTo>
                    <a:pt x="1458" y="222"/>
                  </a:lnTo>
                  <a:lnTo>
                    <a:pt x="1665" y="201"/>
                  </a:lnTo>
                  <a:lnTo>
                    <a:pt x="1992" y="159"/>
                  </a:lnTo>
                  <a:lnTo>
                    <a:pt x="2301" y="117"/>
                  </a:lnTo>
                  <a:lnTo>
                    <a:pt x="2604" y="60"/>
                  </a:lnTo>
                  <a:lnTo>
                    <a:pt x="2883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3308" name="Rectangle 12">
            <a:extLst>
              <a:ext uri="{FF2B5EF4-FFF2-40B4-BE49-F238E27FC236}">
                <a16:creationId xmlns:a16="http://schemas.microsoft.com/office/drawing/2014/main" id="{DD63AB18-2A06-413E-9AFF-4956A1DD6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3BC240CC-CCDD-47F1-AE6B-6612642CA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3310" name="Rectangle 14">
            <a:extLst>
              <a:ext uri="{FF2B5EF4-FFF2-40B4-BE49-F238E27FC236}">
                <a16:creationId xmlns:a16="http://schemas.microsoft.com/office/drawing/2014/main" id="{FC681B87-DB70-4AB9-A6C6-26CEF9F80DD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83311" name="Rectangle 15">
            <a:extLst>
              <a:ext uri="{FF2B5EF4-FFF2-40B4-BE49-F238E27FC236}">
                <a16:creationId xmlns:a16="http://schemas.microsoft.com/office/drawing/2014/main" id="{7EDC04F0-3810-40D4-BB3D-CC93669B35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83312" name="Rectangle 16">
            <a:extLst>
              <a:ext uri="{FF2B5EF4-FFF2-40B4-BE49-F238E27FC236}">
                <a16:creationId xmlns:a16="http://schemas.microsoft.com/office/drawing/2014/main" id="{22AE3BB6-13CD-4226-A72E-13D940D3B9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8B31C162-6294-41E4-BA9B-830EF37606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59557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9F7A2D8-B016-4ADF-A20D-82A67BC8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85BF-AEC8-479F-AE76-BA2DB1B00C3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3635CECD-A634-4EE0-AABD-B64C6519D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7467600" cy="762000"/>
          </a:xfrm>
        </p:spPr>
        <p:txBody>
          <a:bodyPr/>
          <a:lstStyle/>
          <a:p>
            <a:r>
              <a:rPr lang="zh-CN" altLang="en-US" b="1"/>
              <a:t>第</a:t>
            </a:r>
            <a:r>
              <a:rPr lang="en-US" altLang="zh-CN" b="1"/>
              <a:t>4</a:t>
            </a:r>
            <a:r>
              <a:rPr lang="zh-CN" altLang="en-US" b="1"/>
              <a:t>章   串（</a:t>
            </a:r>
            <a:r>
              <a:rPr lang="en-US" altLang="zh-CN" b="1"/>
              <a:t>String</a:t>
            </a:r>
            <a:r>
              <a:rPr lang="zh-CN" altLang="en-US" b="1"/>
              <a:t>）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2EEFC64-DDAD-4C01-B520-97F1AA5C5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057400"/>
            <a:ext cx="62484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4.1  </a:t>
            </a:r>
            <a:r>
              <a:rPr lang="zh-CN" altLang="en-US" sz="3200" b="1">
                <a:solidFill>
                  <a:schemeClr val="tx2"/>
                </a:solidFill>
                <a:latin typeface="宋体" panose="02010600030101010101" pitchFamily="2" charset="-122"/>
                <a:hlinkClick r:id="" action="ppaction://hlinkshowjump?jump=nextslide"/>
              </a:rPr>
              <a:t>串</a:t>
            </a:r>
            <a:endParaRPr lang="zh-CN" altLang="en-US" sz="3200" b="1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4.2  </a:t>
            </a:r>
            <a:r>
              <a:rPr lang="zh-CN" altLang="en-US" sz="3200" b="1">
                <a:solidFill>
                  <a:schemeClr val="tx2"/>
                </a:solidFill>
                <a:latin typeface="宋体" panose="02010600030101010101" pitchFamily="2" charset="-122"/>
                <a:hlinkClick r:id="rId2" action="ppaction://hlinksldjump"/>
              </a:rPr>
              <a:t>串</a:t>
            </a:r>
            <a:r>
              <a:rPr lang="zh-CN" altLang="en-US" sz="3200" b="1" u="sng">
                <a:solidFill>
                  <a:schemeClr val="hlink"/>
                </a:solidFill>
                <a:latin typeface="宋体" panose="02010600030101010101" pitchFamily="2" charset="-122"/>
                <a:hlinkClick r:id="rId2" action="ppaction://hlinksldjump"/>
              </a:rPr>
              <a:t>的</a:t>
            </a:r>
            <a:r>
              <a:rPr lang="zh-CN" altLang="en-US" sz="3200" b="1" u="sng">
                <a:solidFill>
                  <a:schemeClr val="hlink"/>
                </a:solidFill>
                <a:latin typeface="宋体" panose="02010600030101010101" pitchFamily="2" charset="-122"/>
              </a:rPr>
              <a:t>存储结构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4.3 </a:t>
            </a:r>
            <a:r>
              <a:rPr lang="zh-CN" altLang="en-US" sz="3200" b="1">
                <a:solidFill>
                  <a:schemeClr val="tx2"/>
                </a:solidFill>
                <a:latin typeface="宋体" panose="02010600030101010101" pitchFamily="2" charset="-122"/>
                <a:hlinkClick r:id="rId2" action="ppaction://hlinksldjump"/>
              </a:rPr>
              <a:t>串基本操作的实现</a:t>
            </a:r>
            <a:r>
              <a:rPr lang="zh-CN" altLang="en-US" sz="3200" b="1" u="sng">
                <a:solidFill>
                  <a:schemeClr val="hlink"/>
                </a:solidFill>
                <a:latin typeface="宋体" panose="02010600030101010101" pitchFamily="2" charset="-122"/>
              </a:rPr>
              <a:t>算法</a:t>
            </a:r>
            <a:endParaRPr lang="en-US" altLang="zh-TW" sz="3200" b="1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4.4 </a:t>
            </a:r>
            <a:r>
              <a:rPr lang="zh-CN" altLang="en-US" sz="3200" b="1">
                <a:solidFill>
                  <a:schemeClr val="tx2"/>
                </a:solidFill>
                <a:latin typeface="宋体" panose="02010600030101010101" pitchFamily="2" charset="-122"/>
                <a:hlinkClick r:id="rId3" action="ppaction://hlinksldjump"/>
              </a:rPr>
              <a:t>串的模式匹配算法</a:t>
            </a:r>
            <a:endParaRPr lang="zh-CN" altLang="en-US" sz="32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3078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BAE3EBA-5251-499D-8D2F-8011CB3A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7150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9140BC0E-7F6E-4E8C-A1B8-0DFD4FD1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6021-486C-49AA-A6FA-06D4971DAB1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3C1F796-048D-426A-9420-C30A180F7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125" y="357188"/>
            <a:ext cx="5181600" cy="579437"/>
          </a:xfrm>
        </p:spPr>
        <p:txBody>
          <a:bodyPr/>
          <a:lstStyle/>
          <a:p>
            <a:pPr algn="l"/>
            <a:r>
              <a:rPr lang="en-US" altLang="zh-CN" sz="3200" b="1">
                <a:latin typeface="宋体" panose="02010600030101010101" pitchFamily="2" charset="-122"/>
              </a:rPr>
              <a:t>4.2	</a:t>
            </a:r>
            <a:r>
              <a:rPr lang="zh-CN" altLang="en-US" sz="3200" b="1"/>
              <a:t>串的存储结构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77D6242-52CE-45D3-888D-38F1EDBAFA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2590800"/>
            <a:ext cx="7010400" cy="3657600"/>
          </a:xfrm>
        </p:spPr>
        <p:txBody>
          <a:bodyPr/>
          <a:lstStyle/>
          <a:p>
            <a:r>
              <a:rPr lang="zh-CN" altLang="en-US" sz="2800" b="1">
                <a:solidFill>
                  <a:schemeClr val="accent1"/>
                </a:solidFill>
                <a:hlinkClick r:id="" action="ppaction://hlinkshowjump?jump=nextslide"/>
              </a:rPr>
              <a:t>定长顺序存储表示</a:t>
            </a:r>
            <a:r>
              <a:rPr lang="zh-CN" altLang="en-US" sz="2800" b="1">
                <a:solidFill>
                  <a:schemeClr val="accent1"/>
                </a:solidFill>
              </a:rPr>
              <a:t>（静态数组结构）</a:t>
            </a:r>
          </a:p>
          <a:p>
            <a:pPr lvl="1">
              <a:buFontTx/>
              <a:buNone/>
            </a:pPr>
            <a:r>
              <a:rPr lang="en-US" altLang="zh-CN" sz="2400"/>
              <a:t>——</a:t>
            </a:r>
            <a:r>
              <a:rPr lang="zh-CN" altLang="en-US" sz="2400" b="1">
                <a:ea typeface="楷体_GB2312" panose="02010609030101010101" pitchFamily="49" charset="-122"/>
              </a:rPr>
              <a:t>用一组地址连续的存储单元存储串值的字符序列，属</a:t>
            </a:r>
            <a:r>
              <a:rPr lang="zh-CN" altLang="en-US" sz="2400" b="1">
                <a:solidFill>
                  <a:srgbClr val="66FF33"/>
                </a:solidFill>
                <a:ea typeface="楷体_GB2312" panose="02010609030101010101" pitchFamily="49" charset="-122"/>
              </a:rPr>
              <a:t>静态存储</a:t>
            </a:r>
            <a:r>
              <a:rPr lang="zh-CN" altLang="en-US" sz="2400" b="1">
                <a:ea typeface="楷体_GB2312" panose="02010609030101010101" pitchFamily="49" charset="-122"/>
              </a:rPr>
              <a:t>方式。</a:t>
            </a:r>
          </a:p>
          <a:p>
            <a:r>
              <a:rPr lang="zh-CN" altLang="en-US" sz="2800" b="1">
                <a:solidFill>
                  <a:schemeClr val="accent1"/>
                </a:solidFill>
                <a:hlinkClick r:id="rId2" action="ppaction://hlinksldjump"/>
              </a:rPr>
              <a:t>堆分配存储表示</a:t>
            </a:r>
            <a:r>
              <a:rPr lang="zh-CN" altLang="en-US" sz="2800" b="1">
                <a:solidFill>
                  <a:schemeClr val="accent1"/>
                </a:solidFill>
              </a:rPr>
              <a:t>（动态数组结构）</a:t>
            </a:r>
          </a:p>
          <a:p>
            <a:pPr lvl="1">
              <a:buFontTx/>
              <a:buNone/>
            </a:pPr>
            <a:r>
              <a:rPr lang="en-US" altLang="zh-CN" sz="2400"/>
              <a:t>——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用一组地址连续的存储单元存储串值的字符序列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但存储空间是在程序执行过程中</a:t>
            </a:r>
            <a:r>
              <a:rPr lang="zh-CN" altLang="en-US" sz="2400" b="1">
                <a:solidFill>
                  <a:srgbClr val="66FF3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动态分配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而得。</a:t>
            </a:r>
          </a:p>
          <a:p>
            <a:r>
              <a:rPr lang="zh-CN" altLang="en-US" sz="2800" b="1">
                <a:solidFill>
                  <a:schemeClr val="hlink"/>
                </a:solidFill>
              </a:rPr>
              <a:t>串的链式存储表结构</a:t>
            </a:r>
            <a:endParaRPr lang="zh-CN" altLang="en-US" sz="2800" b="1">
              <a:ea typeface="楷体_GB2312" panose="02010609030101010101" pitchFamily="49" charset="-122"/>
            </a:endParaRP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A6D8A931-CBA8-4656-9E4A-4E220DF4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90600"/>
            <a:ext cx="855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首先强调：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串与线性表的运算有所不同，是以</a:t>
            </a:r>
            <a:r>
              <a:rPr lang="zh-CN" altLang="en-US" sz="2400" b="1"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串的整体</a:t>
            </a:r>
            <a:r>
              <a:rPr lang="zh-CN" altLang="en-US" sz="2400" b="1"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作为操作对象，例如查找某子串，在主串某位置上插入一个子串等。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0F64B218-3171-4119-8FBC-6F9DF8E06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19812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</a:rPr>
              <a:t>串有两种机内表示方法：</a:t>
            </a:r>
          </a:p>
        </p:txBody>
      </p:sp>
      <p:sp>
        <p:nvSpPr>
          <p:cNvPr id="16391" name="AutoShape 7">
            <a:extLst>
              <a:ext uri="{FF2B5EF4-FFF2-40B4-BE49-F238E27FC236}">
                <a16:creationId xmlns:a16="http://schemas.microsoft.com/office/drawing/2014/main" id="{3C697D5A-DC69-4459-A7B6-49BDA7C3592E}"/>
              </a:ext>
            </a:extLst>
          </p:cNvPr>
          <p:cNvSpPr>
            <a:spLocks/>
          </p:cNvSpPr>
          <p:nvPr/>
        </p:nvSpPr>
        <p:spPr bwMode="auto">
          <a:xfrm>
            <a:off x="1143000" y="2743200"/>
            <a:ext cx="228600" cy="1447800"/>
          </a:xfrm>
          <a:prstGeom prst="leftBrace">
            <a:avLst>
              <a:gd name="adj1" fmla="val 52778"/>
              <a:gd name="adj2" fmla="val 49014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1FBC0472-9299-4AF6-AE44-EF04C0836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0"/>
            <a:ext cx="83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顺序存储</a:t>
            </a: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0A7F2D2C-B986-4306-97F5-E0ED825C9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57775"/>
            <a:ext cx="91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anose="02010609030101010101" pitchFamily="49" charset="-122"/>
              </a:rPr>
              <a:t>链式存储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16389" grpId="0" autoUpdateAnimBg="0"/>
      <p:bldP spid="16390" grpId="0" autoUpdateAnimBg="0"/>
      <p:bldP spid="16392" grpId="0" autoUpdateAnimBg="0"/>
      <p:bldP spid="1639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203B56A4-6E32-4889-B3CF-98A14EEF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89A9-157D-4955-9388-99C3DF56AA2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1D68F73B-A86D-4670-9C60-FFE213DC5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91550" cy="1916113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32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、定长顺序存储特点：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</a:rPr>
              <a:t>用一组连续的存储单元来存放串，直接使用定长的字符数组来定义，数组的</a:t>
            </a:r>
            <a:r>
              <a:rPr lang="zh-CN" altLang="en-US" sz="3200" b="1">
                <a:solidFill>
                  <a:srgbClr val="66FF33"/>
                </a:solidFill>
                <a:latin typeface="宋体" panose="02010600030101010101" pitchFamily="2" charset="-122"/>
              </a:rPr>
              <a:t>上界预先给出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</a:rPr>
              <a:t>，故称为</a:t>
            </a:r>
            <a:r>
              <a:rPr lang="zh-CN" altLang="en-US" sz="3200" b="1">
                <a:solidFill>
                  <a:srgbClr val="66FF33"/>
                </a:solidFill>
                <a:latin typeface="宋体" panose="02010600030101010101" pitchFamily="2" charset="-122"/>
              </a:rPr>
              <a:t>静态存储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</a:rPr>
              <a:t>分配。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39DF97F-3FBA-47A6-A1C1-D1343214E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060575"/>
            <a:ext cx="8610600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chemeClr val="accent1"/>
                </a:solidFill>
                <a:ea typeface="楷体_GB2312" panose="02010609030101010101" pitchFamily="49" charset="-122"/>
              </a:rPr>
              <a:t>串的静态数组结构体可定义为：</a:t>
            </a:r>
          </a:p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#define  MaxSize 255</a:t>
            </a:r>
            <a:endParaRPr lang="en-US" altLang="zh-CN" sz="3200" b="1">
              <a:solidFill>
                <a:schemeClr val="accent1"/>
              </a:solidFill>
              <a:ea typeface="楷体_GB2312" panose="0201060903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chemeClr val="accent1"/>
                </a:solidFill>
                <a:ea typeface="楷体_GB2312" panose="02010609030101010101" pitchFamily="49" charset="-122"/>
              </a:rPr>
              <a:t>typedef struct </a:t>
            </a:r>
          </a:p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chemeClr val="accent1"/>
                </a:solidFill>
                <a:ea typeface="楷体_GB2312" panose="02010609030101010101" pitchFamily="49" charset="-122"/>
              </a:rPr>
              <a:t>{  char str[MaxSize];</a:t>
            </a:r>
          </a:p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chemeClr val="accent1"/>
                </a:solidFill>
                <a:ea typeface="楷体_GB2312" panose="02010609030101010101" pitchFamily="49" charset="-122"/>
              </a:rPr>
              <a:t>    int length;</a:t>
            </a:r>
          </a:p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chemeClr val="accent1"/>
                </a:solidFill>
                <a:ea typeface="楷体_GB2312" panose="02010609030101010101" pitchFamily="49" charset="-122"/>
              </a:rPr>
              <a:t>}STring;</a:t>
            </a:r>
          </a:p>
        </p:txBody>
      </p:sp>
      <p:sp>
        <p:nvSpPr>
          <p:cNvPr id="43014" name="AutoShape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42C9976-6AC9-4732-8E0A-D579F56E4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Rectangle 11">
            <a:extLst>
              <a:ext uri="{FF2B5EF4-FFF2-40B4-BE49-F238E27FC236}">
                <a16:creationId xmlns:a16="http://schemas.microsoft.com/office/drawing/2014/main" id="{8F91DD33-D55A-4BBD-9A13-CD9158DC0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516563"/>
            <a:ext cx="8610600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chemeClr val="accent1"/>
                </a:solidFill>
                <a:ea typeface="楷体_GB2312" panose="02010609030101010101" pitchFamily="49" charset="-122"/>
              </a:rPr>
              <a:t>串的静态数组结构体可定义为：</a:t>
            </a:r>
          </a:p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chemeClr val="accent1"/>
                </a:solidFill>
                <a:ea typeface="楷体_GB2312" panose="02010609030101010101" pitchFamily="49" charset="-122"/>
              </a:rPr>
              <a:t>typedef unsigned  char SString[MaxSize+1];</a:t>
            </a:r>
            <a:r>
              <a:rPr lang="en-US" altLang="zh-CN" sz="2400" b="1">
                <a:solidFill>
                  <a:schemeClr val="accent1"/>
                </a:solidFill>
                <a:ea typeface="楷体_GB2312" panose="02010609030101010101" pitchFamily="49" charset="-122"/>
              </a:rPr>
              <a:t>    </a:t>
            </a:r>
            <a:endParaRPr lang="en-US" altLang="zh-CN" sz="2400" b="1">
              <a:solidFill>
                <a:srgbClr val="3399FF"/>
              </a:solidFill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  <p:bldP spid="4301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488B26F-C6A8-42B0-BEE2-17FE2511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906F-33F1-4828-BA64-8628BD32302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CCB96E2D-B576-4FDF-865A-DD8637833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57250" indent="-857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28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19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09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00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57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14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71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29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思路：</a:t>
            </a:r>
            <a:r>
              <a:rPr lang="zh-CN" altLang="en-US" b="1">
                <a:latin typeface="宋体" panose="02010600030101010101" pitchFamily="2" charset="-122"/>
              </a:rPr>
              <a:t>利用</a:t>
            </a:r>
            <a:r>
              <a:rPr lang="en-US" altLang="zh-CN" b="1">
                <a:latin typeface="宋体" panose="02010600030101010101" pitchFamily="2" charset="-122"/>
              </a:rPr>
              <a:t>malloc</a:t>
            </a:r>
            <a:r>
              <a:rPr lang="zh-CN" altLang="en-US" b="1">
                <a:latin typeface="宋体" panose="02010600030101010101" pitchFamily="2" charset="-122"/>
              </a:rPr>
              <a:t>函数合理预设串长空间。</a:t>
            </a:r>
          </a:p>
        </p:txBody>
      </p:sp>
      <p:sp>
        <p:nvSpPr>
          <p:cNvPr id="46091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AC75C8F-CA50-4AF1-950A-00C9C4F8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0198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Rectangle 12">
            <a:extLst>
              <a:ext uri="{FF2B5EF4-FFF2-40B4-BE49-F238E27FC236}">
                <a16:creationId xmlns:a16="http://schemas.microsoft.com/office/drawing/2014/main" id="{2BAC6EEF-9B89-48EC-9DF1-FA09B043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84538"/>
            <a:ext cx="86106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/>
              <a:t>typedef struct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/>
              <a:t>{          char </a:t>
            </a:r>
            <a:r>
              <a:rPr lang="en-US" altLang="zh-CN" sz="3200" b="1"/>
              <a:t>*str</a:t>
            </a:r>
            <a:r>
              <a:rPr lang="en-US" altLang="zh-CN" sz="3200"/>
              <a:t>;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/>
              <a:t>           int length;   </a:t>
            </a:r>
            <a:endParaRPr lang="en-US" altLang="zh-CN" sz="3200" b="1">
              <a:solidFill>
                <a:srgbClr val="3399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/>
              <a:t>}HS</a:t>
            </a:r>
            <a:r>
              <a:rPr lang="en-US" altLang="zh-CN" sz="3200">
                <a:solidFill>
                  <a:schemeClr val="accent1"/>
                </a:solidFill>
              </a:rPr>
              <a:t>tring;</a:t>
            </a:r>
          </a:p>
        </p:txBody>
      </p:sp>
      <p:sp>
        <p:nvSpPr>
          <p:cNvPr id="46093" name="Rectangle 13">
            <a:extLst>
              <a:ext uri="{FF2B5EF4-FFF2-40B4-BE49-F238E27FC236}">
                <a16:creationId xmlns:a16="http://schemas.microsoft.com/office/drawing/2014/main" id="{C035DB72-7CBE-430F-A6DE-A431162B9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884237"/>
          </a:xfrm>
        </p:spPr>
        <p:txBody>
          <a:bodyPr/>
          <a:lstStyle/>
          <a:p>
            <a:r>
              <a:rPr lang="zh-CN" altLang="en-US" sz="28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２、堆分配存储特点：</a:t>
            </a:r>
            <a:r>
              <a:rPr lang="zh-CN" altLang="en-US"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仍用一组连续的存储单元来存放串，但存储空间是在程序执行过程中</a:t>
            </a:r>
            <a:r>
              <a:rPr lang="zh-CN" altLang="en-US" sz="2800" b="1">
                <a:solidFill>
                  <a:srgbClr val="66FF3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动态分配</a:t>
            </a:r>
            <a:r>
              <a:rPr lang="zh-CN" altLang="en-US"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而得。</a:t>
            </a:r>
          </a:p>
        </p:txBody>
      </p:sp>
      <p:sp>
        <p:nvSpPr>
          <p:cNvPr id="46094" name="Rectangle 14">
            <a:extLst>
              <a:ext uri="{FF2B5EF4-FFF2-40B4-BE49-F238E27FC236}">
                <a16:creationId xmlns:a16="http://schemas.microsoft.com/office/drawing/2014/main" id="{4107A089-4D1C-4ABB-8AB1-5A8F8622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133600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串的动态数组结构体定义如下：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  <p:bldP spid="46092" grpId="0" autoUpdateAnimBg="0"/>
      <p:bldP spid="46093" grpId="0" autoUpdateAnimBg="0"/>
      <p:bldP spid="4609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20076-9052-469B-A6E5-59D077C0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FA6-491D-49E6-AC53-C554C9EFA8B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47458" name="Rectangle 1026">
            <a:extLst>
              <a:ext uri="{FF2B5EF4-FFF2-40B4-BE49-F238E27FC236}">
                <a16:creationId xmlns:a16="http://schemas.microsoft.com/office/drawing/2014/main" id="{EA4ED16D-2170-4E39-B199-DD0B63334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519113"/>
          </a:xfrm>
        </p:spPr>
        <p:txBody>
          <a:bodyPr/>
          <a:lstStyle/>
          <a:p>
            <a:pPr algn="l"/>
            <a:r>
              <a:rPr lang="zh-CN" altLang="en-US" sz="2800" b="1"/>
              <a:t>３、串的链式存储结构</a:t>
            </a:r>
          </a:p>
        </p:txBody>
      </p:sp>
      <p:sp>
        <p:nvSpPr>
          <p:cNvPr id="147459" name="Rectangle 1027">
            <a:extLst>
              <a:ext uri="{FF2B5EF4-FFF2-40B4-BE49-F238E27FC236}">
                <a16:creationId xmlns:a16="http://schemas.microsoft.com/office/drawing/2014/main" id="{08FDB905-DED5-4E23-82EC-1199BE779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181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/>
              <a:t>　　</a:t>
            </a:r>
            <a:r>
              <a:rPr lang="zh-CN" altLang="en-US" sz="2800" b="1"/>
              <a:t>它分为单字符结点和块链两种。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</a:rPr>
              <a:t>(1)</a:t>
            </a:r>
            <a:r>
              <a:rPr lang="zh-CN" altLang="en-US" sz="2800" b="1">
                <a:solidFill>
                  <a:schemeClr val="hlink"/>
                </a:solidFill>
              </a:rPr>
              <a:t>单字符结点链                       </a:t>
            </a:r>
            <a:r>
              <a:rPr lang="en-US" altLang="zh-CN" sz="2800" b="1">
                <a:solidFill>
                  <a:schemeClr val="hlink"/>
                </a:solidFill>
              </a:rPr>
              <a:t>(2)</a:t>
            </a:r>
            <a:r>
              <a:rPr lang="zh-CN" altLang="en-US" sz="2800" b="1">
                <a:solidFill>
                  <a:schemeClr val="hlink"/>
                </a:solidFill>
              </a:rPr>
              <a:t>块链     </a:t>
            </a:r>
          </a:p>
          <a:p>
            <a:pPr>
              <a:buFontTx/>
              <a:buNone/>
            </a:pPr>
            <a:r>
              <a:rPr lang="en-US" altLang="zh-CN" sz="2800" b="1"/>
              <a:t>typedef struct Node</a:t>
            </a:r>
            <a:r>
              <a:rPr lang="zh-CN" altLang="en-US" sz="2800" b="1"/>
              <a:t>　    </a:t>
            </a:r>
            <a:r>
              <a:rPr lang="en-US" altLang="zh-CN" sz="2800" b="1"/>
              <a:t>typedef struct Nod</a:t>
            </a:r>
          </a:p>
          <a:p>
            <a:pPr>
              <a:buFontTx/>
              <a:buNone/>
            </a:pPr>
            <a:r>
              <a:rPr lang="en-US" altLang="zh-CN" sz="2800" b="1"/>
              <a:t>{                                        {</a:t>
            </a:r>
          </a:p>
          <a:p>
            <a:pPr>
              <a:buFontTx/>
              <a:buNone/>
            </a:pPr>
            <a:r>
              <a:rPr lang="en-US" altLang="zh-CN" sz="2800" b="1"/>
              <a:t>      char str;                         char str[Number];</a:t>
            </a:r>
          </a:p>
          <a:p>
            <a:pPr>
              <a:buFontTx/>
              <a:buNone/>
            </a:pPr>
            <a:r>
              <a:rPr lang="en-US" altLang="zh-CN" sz="2800" b="1"/>
              <a:t>      struct Node *next;         struct Node *next;</a:t>
            </a:r>
          </a:p>
          <a:p>
            <a:pPr>
              <a:buFontTx/>
              <a:buNone/>
            </a:pPr>
            <a:r>
              <a:rPr lang="en-US" altLang="zh-CN" sz="2800" b="1"/>
              <a:t>}SCharNode;                     } NCharNode;</a:t>
            </a:r>
          </a:p>
          <a:p>
            <a:pPr>
              <a:buFontTx/>
              <a:buNone/>
            </a:pPr>
            <a:endParaRPr lang="en-US" altLang="zh-CN" sz="28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">
            <a:extLst>
              <a:ext uri="{FF2B5EF4-FFF2-40B4-BE49-F238E27FC236}">
                <a16:creationId xmlns:a16="http://schemas.microsoft.com/office/drawing/2014/main" id="{ABB39228-B369-4C67-96AF-28B90ECE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2EA2-6752-4848-A87E-F67DD14F8FC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BDDC89F8-0E3D-4E3B-B491-387996444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600" b="1">
                <a:solidFill>
                  <a:srgbClr val="CDE5F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注意：若</a:t>
            </a:r>
            <a:r>
              <a:rPr lang="zh-CN" altLang="en-US" sz="2600" b="1">
                <a:latin typeface="楷体_GB2312" panose="02010609030101010101" pitchFamily="49" charset="-122"/>
                <a:ea typeface="楷体_GB2312" panose="02010609030101010101" pitchFamily="49" charset="-122"/>
              </a:rPr>
              <a:t>数据元素很多，用法</a:t>
            </a:r>
            <a:r>
              <a:rPr lang="en-US" altLang="zh-CN" sz="2600" b="1"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600" b="1">
                <a:latin typeface="楷体_GB2312" panose="02010609030101010101" pitchFamily="49" charset="-122"/>
                <a:ea typeface="楷体_GB2312" panose="02010609030101010101" pitchFamily="49" charset="-122"/>
              </a:rPr>
              <a:t>存储更优</a:t>
            </a:r>
            <a:r>
              <a:rPr lang="en-US" altLang="zh-CN" sz="2600" b="1">
                <a:ea typeface="楷体_GB2312" panose="02010609030101010101" pitchFamily="49" charset="-122"/>
              </a:rPr>
              <a:t>—</a:t>
            </a:r>
            <a:r>
              <a:rPr lang="zh-CN" altLang="en-US" sz="2600" b="1">
                <a:latin typeface="楷体_GB2312" panose="02010609030101010101" pitchFamily="49" charset="-122"/>
                <a:ea typeface="楷体_GB2312" panose="02010609030101010101" pitchFamily="49" charset="-122"/>
              </a:rPr>
              <a:t>称为</a:t>
            </a:r>
            <a:r>
              <a:rPr lang="zh-CN" altLang="en-US" sz="2600" b="1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块链结构</a:t>
            </a:r>
          </a:p>
        </p:txBody>
      </p:sp>
      <p:sp>
        <p:nvSpPr>
          <p:cNvPr id="47184" name="AutoShape 8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0F13746-B59D-4D3F-8022-0055A438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7150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85" name="Rectangle 81">
            <a:extLst>
              <a:ext uri="{FF2B5EF4-FFF2-40B4-BE49-F238E27FC236}">
                <a16:creationId xmlns:a16="http://schemas.microsoft.com/office/drawing/2014/main" id="{3C4EABD6-93F5-4F31-87BA-17456D37D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11150"/>
            <a:ext cx="8458200" cy="519113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链式存储特点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用链表存储串值，易插入和删除。</a:t>
            </a:r>
          </a:p>
        </p:txBody>
      </p:sp>
      <p:sp>
        <p:nvSpPr>
          <p:cNvPr id="47188" name="Rectangle 84">
            <a:extLst>
              <a:ext uri="{FF2B5EF4-FFF2-40B4-BE49-F238E27FC236}">
                <a16:creationId xmlns:a16="http://schemas.microsoft.com/office/drawing/2014/main" id="{8286547A-E154-4268-B4BC-5BC56C249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法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b="1">
                <a:latin typeface="宋体" panose="02010600030101010101" pitchFamily="2" charset="-122"/>
              </a:rPr>
              <a:t>链表结点的数据分量长度取</a:t>
            </a:r>
            <a:r>
              <a:rPr lang="en-US" altLang="zh-CN" sz="2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（个字符）</a:t>
            </a:r>
          </a:p>
        </p:txBody>
      </p:sp>
      <p:sp>
        <p:nvSpPr>
          <p:cNvPr id="47189" name="Rectangle 85">
            <a:extLst>
              <a:ext uri="{FF2B5EF4-FFF2-40B4-BE49-F238E27FC236}">
                <a16:creationId xmlns:a16="http://schemas.microsoft.com/office/drawing/2014/main" id="{5BC788F9-F788-4DDE-9E06-0FEA78C8E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法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b="1">
                <a:latin typeface="宋体" panose="02010600030101010101" pitchFamily="2" charset="-122"/>
              </a:rPr>
              <a:t>链表结点（数据域）大小取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400" b="1">
                <a:latin typeface="宋体" panose="02010600030101010101" pitchFamily="2" charset="-122"/>
              </a:rPr>
              <a:t>(</a:t>
            </a:r>
            <a:r>
              <a:rPr lang="zh-CN" altLang="en-US" sz="2400" b="1">
                <a:latin typeface="宋体" panose="02010600030101010101" pitchFamily="2" charset="-122"/>
              </a:rPr>
              <a:t>例如</a:t>
            </a:r>
            <a:r>
              <a:rPr lang="en-US" altLang="zh-CN" sz="2400" b="1">
                <a:latin typeface="宋体" panose="02010600030101010101" pitchFamily="2" charset="-122"/>
              </a:rPr>
              <a:t>n=4)</a:t>
            </a:r>
          </a:p>
        </p:txBody>
      </p:sp>
      <p:grpSp>
        <p:nvGrpSpPr>
          <p:cNvPr id="47218" name="Group 114">
            <a:extLst>
              <a:ext uri="{FF2B5EF4-FFF2-40B4-BE49-F238E27FC236}">
                <a16:creationId xmlns:a16="http://schemas.microsoft.com/office/drawing/2014/main" id="{B11D6208-C94E-4A60-A0F8-DA23126420AF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1371600"/>
            <a:ext cx="8864600" cy="625475"/>
            <a:chOff x="80" y="1440"/>
            <a:chExt cx="5584" cy="394"/>
          </a:xfrm>
        </p:grpSpPr>
        <p:grpSp>
          <p:nvGrpSpPr>
            <p:cNvPr id="47194" name="Group 90">
              <a:extLst>
                <a:ext uri="{FF2B5EF4-FFF2-40B4-BE49-F238E27FC236}">
                  <a16:creationId xmlns:a16="http://schemas.microsoft.com/office/drawing/2014/main" id="{71B034A2-9DCB-4197-B921-BCB126184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9" y="1568"/>
              <a:ext cx="672" cy="240"/>
              <a:chOff x="1104" y="2016"/>
              <a:chExt cx="672" cy="240"/>
            </a:xfrm>
          </p:grpSpPr>
          <p:sp>
            <p:nvSpPr>
              <p:cNvPr id="47195" name="Rectangle 91">
                <a:extLst>
                  <a:ext uri="{FF2B5EF4-FFF2-40B4-BE49-F238E27FC236}">
                    <a16:creationId xmlns:a16="http://schemas.microsoft.com/office/drawing/2014/main" id="{1A0DEEF2-D4A1-4379-9B85-8ECDFF903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6" name="Line 92">
                <a:extLst>
                  <a:ext uri="{FF2B5EF4-FFF2-40B4-BE49-F238E27FC236}">
                    <a16:creationId xmlns:a16="http://schemas.microsoft.com/office/drawing/2014/main" id="{FB9CEDD2-CBA7-4888-8C2C-066B825E9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197" name="Rectangle 93">
              <a:extLst>
                <a:ext uri="{FF2B5EF4-FFF2-40B4-BE49-F238E27FC236}">
                  <a16:creationId xmlns:a16="http://schemas.microsoft.com/office/drawing/2014/main" id="{3BF7C513-DD30-4B2C-86ED-3F9AD3088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" y="1553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8" name="Line 94">
              <a:extLst>
                <a:ext uri="{FF2B5EF4-FFF2-40B4-BE49-F238E27FC236}">
                  <a16:creationId xmlns:a16="http://schemas.microsoft.com/office/drawing/2014/main" id="{1A2357DB-EF6E-432D-A286-0EC4B65AA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55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9" name="Line 95">
              <a:extLst>
                <a:ext uri="{FF2B5EF4-FFF2-40B4-BE49-F238E27FC236}">
                  <a16:creationId xmlns:a16="http://schemas.microsoft.com/office/drawing/2014/main" id="{830C1FC8-9495-4A1B-87D4-E6D5764AB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166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200" name="Group 96">
              <a:extLst>
                <a:ext uri="{FF2B5EF4-FFF2-40B4-BE49-F238E27FC236}">
                  <a16:creationId xmlns:a16="http://schemas.microsoft.com/office/drawing/2014/main" id="{2AFFDD73-9950-4BE9-BED4-5D77CCD81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" y="1568"/>
              <a:ext cx="672" cy="240"/>
              <a:chOff x="1104" y="2016"/>
              <a:chExt cx="672" cy="240"/>
            </a:xfrm>
          </p:grpSpPr>
          <p:sp>
            <p:nvSpPr>
              <p:cNvPr id="47201" name="Rectangle 97">
                <a:extLst>
                  <a:ext uri="{FF2B5EF4-FFF2-40B4-BE49-F238E27FC236}">
                    <a16:creationId xmlns:a16="http://schemas.microsoft.com/office/drawing/2014/main" id="{596A310D-5BE5-46CE-AFFB-5D6FE4FF2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2" name="Line 98">
                <a:extLst>
                  <a:ext uri="{FF2B5EF4-FFF2-40B4-BE49-F238E27FC236}">
                    <a16:creationId xmlns:a16="http://schemas.microsoft.com/office/drawing/2014/main" id="{71D47B5F-69FB-4BDF-A3CB-6EBF3F97F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203" name="Group 99">
              <a:extLst>
                <a:ext uri="{FF2B5EF4-FFF2-40B4-BE49-F238E27FC236}">
                  <a16:creationId xmlns:a16="http://schemas.microsoft.com/office/drawing/2014/main" id="{4EE47115-AA96-494F-9ED9-605E97786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9" y="1568"/>
              <a:ext cx="672" cy="240"/>
              <a:chOff x="1104" y="2016"/>
              <a:chExt cx="672" cy="240"/>
            </a:xfrm>
          </p:grpSpPr>
          <p:sp>
            <p:nvSpPr>
              <p:cNvPr id="47204" name="Rectangle 100">
                <a:extLst>
                  <a:ext uri="{FF2B5EF4-FFF2-40B4-BE49-F238E27FC236}">
                    <a16:creationId xmlns:a16="http://schemas.microsoft.com/office/drawing/2014/main" id="{FF58AAC5-8D6F-4199-BAAE-E1FD44A8A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5" name="Line 101">
                <a:extLst>
                  <a:ext uri="{FF2B5EF4-FFF2-40B4-BE49-F238E27FC236}">
                    <a16:creationId xmlns:a16="http://schemas.microsoft.com/office/drawing/2014/main" id="{2260ACF2-8F8A-423F-95DB-435B32AC6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207" name="Line 103">
              <a:extLst>
                <a:ext uri="{FF2B5EF4-FFF2-40B4-BE49-F238E27FC236}">
                  <a16:creationId xmlns:a16="http://schemas.microsoft.com/office/drawing/2014/main" id="{96D085A2-D004-45A2-A19C-1BA4D36BC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" y="16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8" name="Line 104">
              <a:extLst>
                <a:ext uri="{FF2B5EF4-FFF2-40B4-BE49-F238E27FC236}">
                  <a16:creationId xmlns:a16="http://schemas.microsoft.com/office/drawing/2014/main" id="{EF6C05FE-F2BD-4EF0-BB16-A6FACA706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1" y="16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9" name="Text Box 105">
              <a:extLst>
                <a:ext uri="{FF2B5EF4-FFF2-40B4-BE49-F238E27FC236}">
                  <a16:creationId xmlns:a16="http://schemas.microsoft.com/office/drawing/2014/main" id="{582A2845-07FC-4924-AC30-32876F4A9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" y="1546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>
                  <a:ea typeface="PMingLiU" panose="020B0604030504040204" pitchFamily="18" charset="-120"/>
                </a:rPr>
                <a:t> </a:t>
              </a:r>
              <a:r>
                <a:rPr lang="zh-TW" altLang="zh-CN" sz="2400">
                  <a:ea typeface="PMingLiU" panose="020B0604030504040204" pitchFamily="18" charset="-120"/>
                </a:rPr>
                <a:t> </a:t>
              </a:r>
              <a:r>
                <a:rPr lang="en-US" altLang="zh-CN" sz="2400">
                  <a:ea typeface="PMingLiU" panose="020B0604030504040204" pitchFamily="18" charset="-120"/>
                </a:rPr>
                <a:t>A</a:t>
              </a:r>
              <a:r>
                <a:rPr lang="en-US" altLang="zh-TW" sz="2400">
                  <a:ea typeface="PMingLiU" panose="020B0604030504040204" pitchFamily="18" charset="-120"/>
                </a:rPr>
                <a:t>  </a:t>
              </a:r>
              <a:r>
                <a:rPr lang="en-US" altLang="zh-CN" sz="2400">
                  <a:ea typeface="PMingLiU" panose="020B0604030504040204" pitchFamily="18" charset="-120"/>
                </a:rPr>
                <a:t> </a:t>
              </a:r>
              <a:r>
                <a:rPr lang="en-US" altLang="zh-TW" sz="2400">
                  <a:ea typeface="PMingLiU" panose="020B0604030504040204" pitchFamily="18" charset="-120"/>
                </a:rPr>
                <a:t>  </a:t>
              </a:r>
              <a:r>
                <a:rPr lang="en-US" altLang="zh-TW" sz="2400">
                  <a:ea typeface="PMingLiU" panose="020B0604030504040204" pitchFamily="18" charset="-120"/>
                  <a:sym typeface="Wingdings" panose="05000000000000000000" pitchFamily="2" charset="2"/>
                </a:rPr>
                <a:t></a:t>
              </a:r>
              <a:endParaRPr lang="en-US" altLang="zh-TW" sz="2400">
                <a:ea typeface="PMingLiU" panose="020B0604030504040204" pitchFamily="18" charset="-120"/>
              </a:endParaRPr>
            </a:p>
          </p:txBody>
        </p:sp>
        <p:sp>
          <p:nvSpPr>
            <p:cNvPr id="47210" name="Text Box 106">
              <a:extLst>
                <a:ext uri="{FF2B5EF4-FFF2-40B4-BE49-F238E27FC236}">
                  <a16:creationId xmlns:a16="http://schemas.microsoft.com/office/drawing/2014/main" id="{429230CE-32DB-4E7D-98CC-ECD26497E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" y="1546"/>
              <a:ext cx="6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>
                  <a:ea typeface="PMingLiU" panose="020B0604030504040204" pitchFamily="18" charset="-120"/>
                </a:rPr>
                <a:t> </a:t>
              </a:r>
              <a:r>
                <a:rPr lang="zh-TW" altLang="zh-CN" sz="2400">
                  <a:ea typeface="PMingLiU" panose="020B0604030504040204" pitchFamily="18" charset="-120"/>
                </a:rPr>
                <a:t> </a:t>
              </a:r>
              <a:r>
                <a:rPr lang="en-US" altLang="zh-CN" sz="2400">
                  <a:ea typeface="PMingLiU" panose="020B0604030504040204" pitchFamily="18" charset="-120"/>
                </a:rPr>
                <a:t>B</a:t>
              </a:r>
              <a:r>
                <a:rPr lang="en-US" altLang="zh-TW" sz="2400">
                  <a:ea typeface="PMingLiU" panose="020B0604030504040204" pitchFamily="18" charset="-120"/>
                </a:rPr>
                <a:t> </a:t>
              </a:r>
              <a:r>
                <a:rPr lang="en-US" altLang="zh-CN" sz="2400">
                  <a:ea typeface="PMingLiU" panose="020B0604030504040204" pitchFamily="18" charset="-120"/>
                </a:rPr>
                <a:t> </a:t>
              </a:r>
              <a:r>
                <a:rPr lang="en-US" altLang="zh-TW" sz="2400">
                  <a:ea typeface="PMingLiU" panose="020B0604030504040204" pitchFamily="18" charset="-120"/>
                </a:rPr>
                <a:t>   </a:t>
              </a:r>
              <a:r>
                <a:rPr lang="en-US" altLang="zh-TW" sz="2400">
                  <a:ea typeface="PMingLiU" panose="020B0604030504040204" pitchFamily="18" charset="-120"/>
                  <a:sym typeface="Wingdings" panose="05000000000000000000" pitchFamily="2" charset="2"/>
                </a:rPr>
                <a:t></a:t>
              </a:r>
              <a:endParaRPr lang="en-US" altLang="zh-TW" sz="2400">
                <a:ea typeface="PMingLiU" panose="020B0604030504040204" pitchFamily="18" charset="-120"/>
              </a:endParaRPr>
            </a:p>
          </p:txBody>
        </p:sp>
        <p:sp>
          <p:nvSpPr>
            <p:cNvPr id="47211" name="Text Box 107">
              <a:extLst>
                <a:ext uri="{FF2B5EF4-FFF2-40B4-BE49-F238E27FC236}">
                  <a16:creationId xmlns:a16="http://schemas.microsoft.com/office/drawing/2014/main" id="{F0FDF2CB-F8C1-4BDC-BD99-12A40D4BE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1546"/>
              <a:ext cx="6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PMingLiU" panose="020B0604030504040204" pitchFamily="18" charset="-120"/>
                </a:rPr>
                <a:t> C</a:t>
              </a:r>
              <a:r>
                <a:rPr lang="en-US" altLang="zh-TW" sz="2400">
                  <a:ea typeface="PMingLiU" panose="020B0604030504040204" pitchFamily="18" charset="-120"/>
                </a:rPr>
                <a:t> </a:t>
              </a:r>
              <a:r>
                <a:rPr lang="en-US" altLang="zh-CN" sz="2400">
                  <a:ea typeface="PMingLiU" panose="020B0604030504040204" pitchFamily="18" charset="-120"/>
                </a:rPr>
                <a:t>    </a:t>
              </a:r>
              <a:r>
                <a:rPr lang="en-US" altLang="zh-TW" sz="2400">
                  <a:ea typeface="PMingLiU" panose="020B0604030504040204" pitchFamily="18" charset="-120"/>
                </a:rPr>
                <a:t> </a:t>
              </a:r>
              <a:r>
                <a:rPr lang="en-US" altLang="zh-TW" sz="2400">
                  <a:ea typeface="PMingLiU" panose="020B0604030504040204" pitchFamily="18" charset="-120"/>
                  <a:sym typeface="Wingdings" panose="05000000000000000000" pitchFamily="2" charset="2"/>
                </a:rPr>
                <a:t></a:t>
              </a:r>
              <a:endParaRPr lang="en-US" altLang="zh-TW" sz="2400">
                <a:ea typeface="PMingLiU" panose="020B0604030504040204" pitchFamily="18" charset="-120"/>
              </a:endParaRPr>
            </a:p>
          </p:txBody>
        </p:sp>
        <p:sp>
          <p:nvSpPr>
            <p:cNvPr id="47212" name="Text Box 108">
              <a:extLst>
                <a:ext uri="{FF2B5EF4-FFF2-40B4-BE49-F238E27FC236}">
                  <a16:creationId xmlns:a16="http://schemas.microsoft.com/office/drawing/2014/main" id="{8D064B94-2671-46EB-91EC-5A1A4087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0" y="1536"/>
              <a:ext cx="9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2400">
                  <a:ea typeface="PMingLiU" panose="020B0604030504040204" pitchFamily="18" charset="-120"/>
                </a:rPr>
                <a:t> </a:t>
              </a:r>
              <a:r>
                <a:rPr lang="zh-TW" altLang="zh-CN" sz="2400">
                  <a:ea typeface="PMingLiU" panose="020B0604030504040204" pitchFamily="18" charset="-120"/>
                </a:rPr>
                <a:t> </a:t>
              </a:r>
              <a:r>
                <a:rPr lang="en-US" altLang="zh-CN" sz="2400">
                  <a:ea typeface="PMingLiU" panose="020B0604030504040204" pitchFamily="18" charset="-120"/>
                </a:rPr>
                <a:t>I </a:t>
              </a:r>
              <a:r>
                <a:rPr lang="en-US" altLang="zh-TW" sz="2400">
                  <a:ea typeface="PMingLiU" panose="020B0604030504040204" pitchFamily="18" charset="-120"/>
                </a:rPr>
                <a:t>  </a:t>
              </a:r>
              <a:r>
                <a:rPr lang="en-US" altLang="zh-CN" sz="2400">
                  <a:ea typeface="PMingLiU" panose="020B0604030504040204" pitchFamily="18" charset="-120"/>
                </a:rPr>
                <a:t>  </a:t>
              </a:r>
              <a:r>
                <a:rPr lang="en-US" altLang="zh-TW" sz="2000">
                  <a:ea typeface="PMingLiU" panose="020B0604030504040204" pitchFamily="18" charset="-120"/>
                </a:rPr>
                <a:t>NULL</a:t>
              </a:r>
            </a:p>
          </p:txBody>
        </p:sp>
        <p:sp>
          <p:nvSpPr>
            <p:cNvPr id="47213" name="Text Box 109">
              <a:extLst>
                <a:ext uri="{FF2B5EF4-FFF2-40B4-BE49-F238E27FC236}">
                  <a16:creationId xmlns:a16="http://schemas.microsoft.com/office/drawing/2014/main" id="{E2AB0533-E044-4731-A144-DC3FA9D61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1440"/>
              <a:ext cx="5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47214" name="Line 110">
              <a:extLst>
                <a:ext uri="{FF2B5EF4-FFF2-40B4-BE49-F238E27FC236}">
                  <a16:creationId xmlns:a16="http://schemas.microsoft.com/office/drawing/2014/main" id="{FB3C4177-8B6B-4877-A2FD-CF9188142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7" y="168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5" name="Line 111">
              <a:extLst>
                <a:ext uri="{FF2B5EF4-FFF2-40B4-BE49-F238E27FC236}">
                  <a16:creationId xmlns:a16="http://schemas.microsoft.com/office/drawing/2014/main" id="{09CAE47C-DADB-4075-955E-349F6A343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168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6" name="Line 112">
              <a:extLst>
                <a:ext uri="{FF2B5EF4-FFF2-40B4-BE49-F238E27FC236}">
                  <a16:creationId xmlns:a16="http://schemas.microsoft.com/office/drawing/2014/main" id="{124C52BC-A19E-40BD-B239-2FE0DC0E2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" y="1689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219" name="Group 115">
            <a:extLst>
              <a:ext uri="{FF2B5EF4-FFF2-40B4-BE49-F238E27FC236}">
                <a16:creationId xmlns:a16="http://schemas.microsoft.com/office/drawing/2014/main" id="{963F2810-9C5B-404B-8B96-B77A08E97D5E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2743200"/>
            <a:ext cx="8439150" cy="542925"/>
            <a:chOff x="80" y="1296"/>
            <a:chExt cx="5316" cy="342"/>
          </a:xfrm>
        </p:grpSpPr>
        <p:sp>
          <p:nvSpPr>
            <p:cNvPr id="47220" name="Line 116">
              <a:extLst>
                <a:ext uri="{FF2B5EF4-FFF2-40B4-BE49-F238E27FC236}">
                  <a16:creationId xmlns:a16="http://schemas.microsoft.com/office/drawing/2014/main" id="{07209161-1AA4-4D0B-A5C6-4D6729F02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4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21" name="Line 117">
              <a:extLst>
                <a:ext uri="{FF2B5EF4-FFF2-40B4-BE49-F238E27FC236}">
                  <a16:creationId xmlns:a16="http://schemas.microsoft.com/office/drawing/2014/main" id="{449D5DEF-B8D4-49B2-B4D0-82C9415EF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4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22" name="Line 118">
              <a:extLst>
                <a:ext uri="{FF2B5EF4-FFF2-40B4-BE49-F238E27FC236}">
                  <a16:creationId xmlns:a16="http://schemas.microsoft.com/office/drawing/2014/main" id="{D6B61A9D-91A7-45ED-A878-4854B99C3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4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23" name="Text Box 119">
              <a:extLst>
                <a:ext uri="{FF2B5EF4-FFF2-40B4-BE49-F238E27FC236}">
                  <a16:creationId xmlns:a16="http://schemas.microsoft.com/office/drawing/2014/main" id="{69AEDE62-96BD-4F62-9240-B2CFC5D30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1296"/>
              <a:ext cx="5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panose="020B0604020202020204" pitchFamily="34" charset="0"/>
                </a:rPr>
                <a:t>head</a:t>
              </a:r>
            </a:p>
          </p:txBody>
        </p:sp>
        <p:grpSp>
          <p:nvGrpSpPr>
            <p:cNvPr id="47224" name="Group 120">
              <a:extLst>
                <a:ext uri="{FF2B5EF4-FFF2-40B4-BE49-F238E27FC236}">
                  <a16:creationId xmlns:a16="http://schemas.microsoft.com/office/drawing/2014/main" id="{2B0F2497-4684-45DC-9A4D-CD47C09C1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1344"/>
              <a:ext cx="1134" cy="294"/>
              <a:chOff x="340" y="1344"/>
              <a:chExt cx="1134" cy="294"/>
            </a:xfrm>
          </p:grpSpPr>
          <p:sp>
            <p:nvSpPr>
              <p:cNvPr id="47225" name="Text Box 121">
                <a:extLst>
                  <a:ext uri="{FF2B5EF4-FFF2-40B4-BE49-F238E27FC236}">
                    <a16:creationId xmlns:a16="http://schemas.microsoft.com/office/drawing/2014/main" id="{9ACC8708-11AC-4168-9CF0-F122950ECD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1344"/>
                <a:ext cx="113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>
                    <a:ea typeface="PMingLiU" panose="020B0604030504040204" pitchFamily="18" charset="-120"/>
                  </a:rPr>
                  <a:t>A  B  C  D  </a:t>
                </a:r>
                <a:r>
                  <a:rPr lang="zh-TW" altLang="en-US" sz="2400">
                    <a:ea typeface="PMingLiU" panose="020B0604030504040204" pitchFamily="18" charset="-120"/>
                    <a:sym typeface="Wingdings" panose="05000000000000000000" pitchFamily="2" charset="2"/>
                  </a:rPr>
                  <a:t></a:t>
                </a:r>
                <a:endParaRPr lang="zh-TW" altLang="en-US" sz="2400">
                  <a:ea typeface="PMingLiU" panose="020B0604030504040204" pitchFamily="18" charset="-120"/>
                </a:endParaRPr>
              </a:p>
            </p:txBody>
          </p:sp>
          <p:sp>
            <p:nvSpPr>
              <p:cNvPr id="47226" name="Line 122">
                <a:extLst>
                  <a:ext uri="{FF2B5EF4-FFF2-40B4-BE49-F238E27FC236}">
                    <a16:creationId xmlns:a16="http://schemas.microsoft.com/office/drawing/2014/main" id="{B922A946-ADEC-41C5-BFC2-E6F8AF10A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" y="134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7" name="Line 123">
                <a:extLst>
                  <a:ext uri="{FF2B5EF4-FFF2-40B4-BE49-F238E27FC236}">
                    <a16:creationId xmlns:a16="http://schemas.microsoft.com/office/drawing/2014/main" id="{2EA17FDC-B310-46A7-8834-34FF7177F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" y="134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8" name="Line 124">
                <a:extLst>
                  <a:ext uri="{FF2B5EF4-FFF2-40B4-BE49-F238E27FC236}">
                    <a16:creationId xmlns:a16="http://schemas.microsoft.com/office/drawing/2014/main" id="{90F0FBB0-866E-4288-9EE1-A88737A0D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9" y="134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9" name="Line 125">
                <a:extLst>
                  <a:ext uri="{FF2B5EF4-FFF2-40B4-BE49-F238E27FC236}">
                    <a16:creationId xmlns:a16="http://schemas.microsoft.com/office/drawing/2014/main" id="{E00DAA32-563E-4FA6-8BB5-6A8A29684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6" y="134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230" name="Group 126">
              <a:extLst>
                <a:ext uri="{FF2B5EF4-FFF2-40B4-BE49-F238E27FC236}">
                  <a16:creationId xmlns:a16="http://schemas.microsoft.com/office/drawing/2014/main" id="{FA5F5E4B-7685-427D-BCAB-114721A4BD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6" y="1344"/>
              <a:ext cx="1134" cy="294"/>
              <a:chOff x="340" y="1344"/>
              <a:chExt cx="1134" cy="294"/>
            </a:xfrm>
          </p:grpSpPr>
          <p:sp>
            <p:nvSpPr>
              <p:cNvPr id="47231" name="Text Box 127">
                <a:extLst>
                  <a:ext uri="{FF2B5EF4-FFF2-40B4-BE49-F238E27FC236}">
                    <a16:creationId xmlns:a16="http://schemas.microsoft.com/office/drawing/2014/main" id="{56119932-595D-4613-9233-37761E736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1344"/>
                <a:ext cx="113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>
                    <a:ea typeface="PMingLiU" panose="020B0604030504040204" pitchFamily="18" charset="-120"/>
                  </a:rPr>
                  <a:t>E   F  G  H </a:t>
                </a:r>
                <a:r>
                  <a:rPr lang="zh-TW" altLang="en-US" sz="2400">
                    <a:ea typeface="PMingLiU" panose="020B0604030504040204" pitchFamily="18" charset="-120"/>
                    <a:sym typeface="Wingdings" panose="05000000000000000000" pitchFamily="2" charset="2"/>
                  </a:rPr>
                  <a:t></a:t>
                </a:r>
                <a:endParaRPr lang="zh-TW" altLang="en-US" sz="2400">
                  <a:ea typeface="PMingLiU" panose="020B0604030504040204" pitchFamily="18" charset="-120"/>
                </a:endParaRPr>
              </a:p>
            </p:txBody>
          </p:sp>
          <p:sp>
            <p:nvSpPr>
              <p:cNvPr id="47232" name="Line 128">
                <a:extLst>
                  <a:ext uri="{FF2B5EF4-FFF2-40B4-BE49-F238E27FC236}">
                    <a16:creationId xmlns:a16="http://schemas.microsoft.com/office/drawing/2014/main" id="{46305E5B-387B-4363-858B-F295C3CDC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" y="134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3" name="Line 129">
                <a:extLst>
                  <a:ext uri="{FF2B5EF4-FFF2-40B4-BE49-F238E27FC236}">
                    <a16:creationId xmlns:a16="http://schemas.microsoft.com/office/drawing/2014/main" id="{57AA1592-CEEC-4E52-82F7-507989532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" y="134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4" name="Line 130">
                <a:extLst>
                  <a:ext uri="{FF2B5EF4-FFF2-40B4-BE49-F238E27FC236}">
                    <a16:creationId xmlns:a16="http://schemas.microsoft.com/office/drawing/2014/main" id="{BEB5D01D-3AD4-412B-808E-FC36F3F05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9" y="134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5" name="Line 131">
                <a:extLst>
                  <a:ext uri="{FF2B5EF4-FFF2-40B4-BE49-F238E27FC236}">
                    <a16:creationId xmlns:a16="http://schemas.microsoft.com/office/drawing/2014/main" id="{48F215A7-2522-4403-AD1E-448BC4B14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6" y="134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236" name="Text Box 132">
              <a:extLst>
                <a:ext uri="{FF2B5EF4-FFF2-40B4-BE49-F238E27FC236}">
                  <a16:creationId xmlns:a16="http://schemas.microsoft.com/office/drawing/2014/main" id="{32FDCD3D-6F78-467E-8916-40BC4FF21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344"/>
              <a:ext cx="15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TW" altLang="en-US" sz="2400">
                <a:ea typeface="PMingLiU" panose="020B0604030504040204" pitchFamily="18" charset="-120"/>
              </a:endParaRPr>
            </a:p>
          </p:txBody>
        </p:sp>
        <p:sp>
          <p:nvSpPr>
            <p:cNvPr id="47237" name="Line 133">
              <a:extLst>
                <a:ext uri="{FF2B5EF4-FFF2-40B4-BE49-F238E27FC236}">
                  <a16:creationId xmlns:a16="http://schemas.microsoft.com/office/drawing/2014/main" id="{4C1C196F-361F-442F-B546-A7963BB42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134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8" name="Line 134">
              <a:extLst>
                <a:ext uri="{FF2B5EF4-FFF2-40B4-BE49-F238E27FC236}">
                  <a16:creationId xmlns:a16="http://schemas.microsoft.com/office/drawing/2014/main" id="{909B918E-7A89-440E-8F72-5B5728CA5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3" y="134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9" name="Line 135">
              <a:extLst>
                <a:ext uri="{FF2B5EF4-FFF2-40B4-BE49-F238E27FC236}">
                  <a16:creationId xmlns:a16="http://schemas.microsoft.com/office/drawing/2014/main" id="{05B9AB5D-AD0E-42D3-A4FA-568491763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5" y="134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0" name="Line 136">
              <a:extLst>
                <a:ext uri="{FF2B5EF4-FFF2-40B4-BE49-F238E27FC236}">
                  <a16:creationId xmlns:a16="http://schemas.microsoft.com/office/drawing/2014/main" id="{6C9002E1-537B-4D5A-9299-13C9D24D5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" y="134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1" name="Rectangle 137">
              <a:extLst>
                <a:ext uri="{FF2B5EF4-FFF2-40B4-BE49-F238E27FC236}">
                  <a16:creationId xmlns:a16="http://schemas.microsoft.com/office/drawing/2014/main" id="{3C5E0958-A64C-41F6-80F6-42F3A9960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15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PMingLiU" panose="020B0604030504040204" pitchFamily="18" charset="-120"/>
                </a:rPr>
                <a:t>I    #   #   #  NULL</a:t>
              </a:r>
              <a:endParaRPr lang="zh-TW" altLang="en-US" sz="2400">
                <a:ea typeface="PMingLiU" panose="020B0604030504040204" pitchFamily="18" charset="-120"/>
                <a:sym typeface="Wingdings" panose="05000000000000000000" pitchFamily="2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85" grpId="0" autoUpdateAnimBg="0"/>
      <p:bldP spid="47188" grpId="0" autoUpdateAnimBg="0"/>
      <p:bldP spid="4718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89F5A-543B-42D8-87BF-B29E8174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061C-46AD-4002-AF9E-2B498600ABE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9349EEE3-7F1B-4BD6-83AB-9DECB1F70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519113"/>
          </a:xfrm>
        </p:spPr>
        <p:txBody>
          <a:bodyPr/>
          <a:lstStyle/>
          <a:p>
            <a:pPr algn="l"/>
            <a:r>
              <a:rPr lang="en-US" altLang="zh-CN" sz="2800" b="1">
                <a:latin typeface="宋体" panose="02010600030101010101" pitchFamily="2" charset="-122"/>
              </a:rPr>
              <a:t>4.3 </a:t>
            </a:r>
            <a:r>
              <a:rPr lang="zh-CN" altLang="en-US" sz="2800" b="1">
                <a:latin typeface="宋体" panose="02010600030101010101" pitchFamily="2" charset="-122"/>
              </a:rPr>
              <a:t>串基本操作的实现算法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05FF6233-2071-49BB-B472-7E5565F83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257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</a:rPr>
              <a:t>１、静态数组下串基本操作的实现算法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</a:rPr>
              <a:t>(1)</a:t>
            </a:r>
            <a:r>
              <a:rPr lang="zh-CN" altLang="en-US" sz="2800" b="1">
                <a:solidFill>
                  <a:schemeClr val="accent1"/>
                </a:solidFill>
              </a:rPr>
              <a:t>初始化操作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accent1"/>
                </a:solidFill>
              </a:rPr>
              <a:t>　　</a:t>
            </a:r>
            <a:r>
              <a:rPr lang="en-US" altLang="zh-CN" sz="2800" b="1"/>
              <a:t>void Initiate(String *s)</a:t>
            </a:r>
          </a:p>
          <a:p>
            <a:pPr>
              <a:buFontTx/>
              <a:buNone/>
            </a:pPr>
            <a:r>
              <a:rPr lang="en-US" altLang="zh-CN" sz="2800" b="1"/>
              <a:t>        {</a:t>
            </a:r>
          </a:p>
          <a:p>
            <a:pPr>
              <a:buFontTx/>
              <a:buNone/>
            </a:pPr>
            <a:r>
              <a:rPr lang="en-US" altLang="zh-CN" sz="2800" b="1"/>
              <a:t>             S-&gt;length=0;</a:t>
            </a:r>
          </a:p>
          <a:p>
            <a:pPr>
              <a:buFontTx/>
              <a:buNone/>
            </a:pPr>
            <a:r>
              <a:rPr lang="en-US" altLang="zh-CN" sz="2800" b="1"/>
              <a:t>         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F1F13-51AC-417D-A06B-07E90336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711-B626-4529-B6BE-526EB5790DF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3A6F3ACA-8EC5-4508-8374-504551596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519113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）插入子串操作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620E9CA8-1266-407B-960C-79888DFEA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9154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int Insert(String *S, int pos, String 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{	int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if(pos &lt; 0||pos&gt;S-&gt;length)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{	printf(“</a:t>
            </a:r>
            <a:r>
              <a:rPr lang="zh-CN" altLang="en-US" sz="2800"/>
              <a:t>参数</a:t>
            </a:r>
            <a:r>
              <a:rPr lang="en-US" altLang="zh-CN" sz="2800"/>
              <a:t>pos</a:t>
            </a:r>
            <a:r>
              <a:rPr lang="zh-CN" altLang="en-US" sz="2800"/>
              <a:t>出错！”</a:t>
            </a:r>
            <a:r>
              <a:rPr lang="en-US" altLang="zh-CN" sz="2800"/>
              <a:t>); return 0;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else if(S-&gt;length + T.length &gt; MaxSize)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{	printf("</a:t>
            </a:r>
            <a:r>
              <a:rPr lang="zh-CN" altLang="en-US" sz="2800"/>
              <a:t>数组空间不足无法插入！</a:t>
            </a:r>
            <a:r>
              <a:rPr lang="en-US" altLang="zh-CN" sz="2800"/>
              <a:t>");	return 0;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else{ for(i = S-&gt;length-1; i &gt;= pos; i--)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		S-&gt;str[i+T.length] = S-&gt;str[i];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	 for(i = 0; i &lt; T.length;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                  S-&gt;str[pos+i] = T.str[i];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          S-&gt;length += T.length;		return 1;}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9BE70-B545-4876-8FDF-28CF79E6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DE9F-481C-4670-9280-2AB6A622990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50530" name="Rectangle 1026">
            <a:extLst>
              <a:ext uri="{FF2B5EF4-FFF2-40B4-BE49-F238E27FC236}">
                <a16:creationId xmlns:a16="http://schemas.microsoft.com/office/drawing/2014/main" id="{2FF79A8D-1F5E-4431-B5B0-F4DDFECE1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519113"/>
          </a:xfrm>
        </p:spPr>
        <p:txBody>
          <a:bodyPr/>
          <a:lstStyle/>
          <a:p>
            <a:pPr algn="l"/>
            <a:r>
              <a:rPr lang="en-US" altLang="zh-CN" sz="2800" b="1">
                <a:latin typeface="宋体" panose="02010600030101010101" pitchFamily="2" charset="-122"/>
              </a:rPr>
              <a:t>(3)</a:t>
            </a:r>
            <a:r>
              <a:rPr lang="zh-CN" altLang="en-US" sz="2800" b="1">
                <a:latin typeface="宋体" panose="02010600030101010101" pitchFamily="2" charset="-122"/>
              </a:rPr>
              <a:t>删除子串操作</a:t>
            </a:r>
          </a:p>
        </p:txBody>
      </p:sp>
      <p:sp>
        <p:nvSpPr>
          <p:cNvPr id="150531" name="Rectangle 1027">
            <a:extLst>
              <a:ext uri="{FF2B5EF4-FFF2-40B4-BE49-F238E27FC236}">
                <a16:creationId xmlns:a16="http://schemas.microsoft.com/office/drawing/2014/main" id="{277919B4-0C0B-4E96-87C3-AB4110D32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5344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int Delete(String *S, int pos, int len)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{	int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if(S-&gt;length &lt;=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{	printf("</a:t>
            </a:r>
            <a:r>
              <a:rPr lang="zh-CN" altLang="en-US" sz="2800"/>
              <a:t>数组中未存放字符无元素可删</a:t>
            </a:r>
            <a:r>
              <a:rPr lang="en-US" altLang="zh-CN" sz="2800"/>
              <a:t>! \n");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	return 0;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else if(pos &lt; 0 || len &lt; 0 || pos+len &gt; S-&gt;length)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{	printf("</a:t>
            </a:r>
            <a:r>
              <a:rPr lang="zh-CN" altLang="en-US" sz="2800"/>
              <a:t>参数</a:t>
            </a:r>
            <a:r>
              <a:rPr lang="en-US" altLang="zh-CN" sz="2800"/>
              <a:t>pos</a:t>
            </a:r>
            <a:r>
              <a:rPr lang="zh-CN" altLang="en-US" sz="2800"/>
              <a:t>和</a:t>
            </a:r>
            <a:r>
              <a:rPr lang="en-US" altLang="zh-CN" sz="2800"/>
              <a:t>len</a:t>
            </a:r>
            <a:r>
              <a:rPr lang="zh-CN" altLang="en-US" sz="2800"/>
              <a:t>出错</a:t>
            </a:r>
            <a:r>
              <a:rPr lang="en-US" altLang="zh-CN" sz="2800"/>
              <a:t>");	return 0;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else{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	for(i = pos+len; i &lt;= S-&gt;length-1;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		S-&gt;str[i-len] = S-&gt;str[i];						S-&gt;length -= len;		return 1;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AF1C41E-A4E1-43E9-B52D-38FDCF31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1358-DDAB-4DD8-825D-B5EF9F2AEE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8724F43F-A94D-41C0-8A0F-06AF30A6E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19113"/>
          </a:xfrm>
        </p:spPr>
        <p:txBody>
          <a:bodyPr/>
          <a:lstStyle/>
          <a:p>
            <a:pPr algn="l"/>
            <a:r>
              <a:rPr lang="zh-CN" altLang="en-US" sz="3200" b="1"/>
              <a:t>２、动态数组下串基本操作的实现算法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9AD7829B-149C-4F78-949E-B46A9E846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533400"/>
            <a:ext cx="89916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</a:rPr>
              <a:t>(1)</a:t>
            </a:r>
            <a:r>
              <a:rPr lang="zh-CN" altLang="en-US" sz="2800" b="1">
                <a:solidFill>
                  <a:schemeClr val="accent1"/>
                </a:solidFill>
              </a:rPr>
              <a:t>初始化</a:t>
            </a:r>
          </a:p>
        </p:txBody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29EDE347-B075-401C-B649-FCACB355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71600"/>
            <a:ext cx="8382000" cy="500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void Initiate(DString *S, int max, char *string)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{	int i;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	S-&gt;str = (char *)malloc(sizeof(char)*max);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	S-&gt;maxLength = max;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	S-&gt;length = strlen(string);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	for(i = 0; i &lt; S-&gt;length; i++)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		S-&gt;str[i] = string[i];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71AAE-0EA8-414A-8CAD-E11F846C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9D37-0279-4A19-A9C7-55E6EDCD23B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FFBDC2EB-4205-447D-A49E-D25EF3F42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519113"/>
          </a:xfrm>
        </p:spPr>
        <p:txBody>
          <a:bodyPr/>
          <a:lstStyle/>
          <a:p>
            <a:pPr algn="l"/>
            <a:r>
              <a:rPr lang="en-US" altLang="zh-CN" sz="2800" b="1">
                <a:latin typeface="宋体" panose="02010600030101010101" pitchFamily="2" charset="-122"/>
              </a:rPr>
              <a:t>(2)</a:t>
            </a:r>
            <a:r>
              <a:rPr lang="zh-CN" altLang="en-US" sz="2800" b="1">
                <a:latin typeface="宋体" panose="02010600030101010101" pitchFamily="2" charset="-122"/>
              </a:rPr>
              <a:t>插入子串操作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D26CB8C2-0023-4C0B-8168-ADF78A65E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int Insert(DString *S, int pos, DString 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{	int i;	char *p;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	if(pos &lt; 0){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		printf("</a:t>
            </a:r>
            <a:r>
              <a:rPr lang="zh-CN" altLang="en-US" sz="2800" b="1"/>
              <a:t>参数</a:t>
            </a:r>
            <a:r>
              <a:rPr lang="en-US" altLang="zh-CN" sz="2800" b="1"/>
              <a:t>pos</a:t>
            </a:r>
            <a:r>
              <a:rPr lang="zh-CN" altLang="en-US" sz="2800" b="1"/>
              <a:t>出错！</a:t>
            </a:r>
            <a:r>
              <a:rPr lang="en-US" altLang="zh-CN" sz="2800" b="1"/>
              <a:t>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		return 0;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	else{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	</a:t>
            </a:r>
            <a:r>
              <a:rPr lang="zh-CN" altLang="en-US" sz="2800" b="1"/>
              <a:t>　</a:t>
            </a:r>
            <a:r>
              <a:rPr lang="en-US" altLang="zh-CN" sz="2800" b="1"/>
              <a:t>if(S-&gt;length + T.length &gt; S-&gt;maxLength)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	</a:t>
            </a:r>
            <a:r>
              <a:rPr lang="zh-CN" altLang="en-US" sz="2800" b="1"/>
              <a:t>　</a:t>
            </a:r>
            <a:r>
              <a:rPr lang="en-US" altLang="zh-CN" sz="2800" b="1"/>
              <a:t>{</a:t>
            </a:r>
            <a:r>
              <a:rPr lang="zh-CN" altLang="en-US" sz="2800" b="1"/>
              <a:t>　	</a:t>
            </a:r>
            <a:r>
              <a:rPr lang="en-US" altLang="zh-CN" sz="2800" b="1"/>
              <a:t>p = (char *)realloc				(S-&gt;str, (S-&gt;length+T.length)*sizeof(char));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			if(p == NULL)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/>
              <a:t>　　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77767421-3D26-49F5-AFB5-BE568EF1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30A-5EB2-478B-B827-7E7965085AD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B074D13F-C421-4F92-AD32-4C835D715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记为：</a:t>
            </a:r>
            <a:r>
              <a:rPr lang="zh-CN" altLang="en-US" sz="2800" b="1">
                <a:ea typeface="黑体" panose="02010609060101010101" pitchFamily="49" charset="-122"/>
              </a:rPr>
              <a:t>      </a:t>
            </a:r>
            <a:r>
              <a:rPr lang="en-US" altLang="zh-CN" sz="2800" b="1">
                <a:ea typeface="黑体" panose="02010609060101010101" pitchFamily="49" charset="-122"/>
              </a:rPr>
              <a:t>s =“s</a:t>
            </a:r>
            <a:r>
              <a:rPr lang="en-US" altLang="zh-CN" sz="2800" b="1" baseline="-8000">
                <a:ea typeface="黑体" panose="02010609060101010101" pitchFamily="49" charset="-122"/>
              </a:rPr>
              <a:t>1,</a:t>
            </a:r>
            <a:r>
              <a:rPr lang="en-US" altLang="zh-CN" sz="2800" b="1">
                <a:ea typeface="黑体" panose="02010609060101010101" pitchFamily="49" charset="-122"/>
              </a:rPr>
              <a:t> ……,s</a:t>
            </a:r>
            <a:r>
              <a:rPr lang="en-US" altLang="zh-CN" sz="2800" b="1" baseline="-8000">
                <a:ea typeface="黑体" panose="02010609060101010101" pitchFamily="49" charset="-122"/>
              </a:rPr>
              <a:t>n</a:t>
            </a:r>
            <a:r>
              <a:rPr lang="en-US" altLang="zh-CN" sz="2800" b="1">
                <a:ea typeface="黑体" panose="02010609060101010101" pitchFamily="49" charset="-122"/>
              </a:rPr>
              <a:t>”      (</a:t>
            </a:r>
            <a:r>
              <a:rPr lang="en-US" altLang="zh-CN" sz="2400" b="1">
                <a:ea typeface="黑体" panose="02010609060101010101" pitchFamily="49" charset="-122"/>
              </a:rPr>
              <a:t>n≥0</a:t>
            </a:r>
            <a:r>
              <a:rPr lang="en-US" altLang="zh-CN" sz="2800" b="1">
                <a:ea typeface="黑体" panose="02010609060101010101" pitchFamily="49" charset="-122"/>
              </a:rPr>
              <a:t> )</a:t>
            </a:r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21A390B6-4572-48E9-AC20-5E359C12CD8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276600"/>
            <a:ext cx="1049338" cy="896938"/>
            <a:chOff x="1057" y="1728"/>
            <a:chExt cx="623" cy="798"/>
          </a:xfrm>
        </p:grpSpPr>
        <p:sp>
          <p:nvSpPr>
            <p:cNvPr id="37893" name="Text Box 5">
              <a:extLst>
                <a:ext uri="{FF2B5EF4-FFF2-40B4-BE49-F238E27FC236}">
                  <a16:creationId xmlns:a16="http://schemas.microsoft.com/office/drawing/2014/main" id="{31A6A6C0-C822-49B6-A4EC-188DA8EBB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" y="2064"/>
              <a:ext cx="623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DE5F3"/>
                  </a:solidFill>
                  <a:ea typeface="黑体" panose="02010609060101010101" pitchFamily="49" charset="-122"/>
                </a:rPr>
                <a:t> </a:t>
              </a:r>
              <a:r>
                <a:rPr lang="zh-CN" altLang="en-US" sz="2400" b="1">
                  <a:solidFill>
                    <a:srgbClr val="66FF33"/>
                  </a:solidFill>
                  <a:ea typeface="黑体" panose="02010609060101010101" pitchFamily="49" charset="-122"/>
                </a:rPr>
                <a:t>串名</a:t>
              </a:r>
            </a:p>
          </p:txBody>
        </p:sp>
        <p:sp>
          <p:nvSpPr>
            <p:cNvPr id="37894" name="Line 6">
              <a:extLst>
                <a:ext uri="{FF2B5EF4-FFF2-40B4-BE49-F238E27FC236}">
                  <a16:creationId xmlns:a16="http://schemas.microsoft.com/office/drawing/2014/main" id="{64FC45DA-2C2E-49F6-B880-2BC49C624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728"/>
              <a:ext cx="0" cy="288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895" name="Group 7">
            <a:extLst>
              <a:ext uri="{FF2B5EF4-FFF2-40B4-BE49-F238E27FC236}">
                <a16:creationId xmlns:a16="http://schemas.microsoft.com/office/drawing/2014/main" id="{C9816925-CE41-4748-A94C-C10BB211B479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429000"/>
            <a:ext cx="3479800" cy="781050"/>
            <a:chOff x="1872" y="1680"/>
            <a:chExt cx="2064" cy="695"/>
          </a:xfrm>
        </p:grpSpPr>
        <p:sp>
          <p:nvSpPr>
            <p:cNvPr id="37896" name="Line 8">
              <a:extLst>
                <a:ext uri="{FF2B5EF4-FFF2-40B4-BE49-F238E27FC236}">
                  <a16:creationId xmlns:a16="http://schemas.microsoft.com/office/drawing/2014/main" id="{83B10A84-54F1-40DC-AB0B-390C694D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80"/>
              <a:ext cx="1775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AutoShape 9">
              <a:extLst>
                <a:ext uri="{FF2B5EF4-FFF2-40B4-BE49-F238E27FC236}">
                  <a16:creationId xmlns:a16="http://schemas.microsoft.com/office/drawing/2014/main" id="{CF1EAF5A-80FA-482B-A06F-EB2C58E89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28"/>
              <a:ext cx="306" cy="192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38100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Text Box 10">
              <a:extLst>
                <a:ext uri="{FF2B5EF4-FFF2-40B4-BE49-F238E27FC236}">
                  <a16:creationId xmlns:a16="http://schemas.microsoft.com/office/drawing/2014/main" id="{2E59CB4D-10C9-4115-8BC4-364754F06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968"/>
              <a:ext cx="206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66FF33"/>
                  </a:solidFill>
                  <a:ea typeface="黑体" panose="02010609060101010101" pitchFamily="49" charset="-122"/>
                </a:rPr>
                <a:t>串值（用“ ”括起来）</a:t>
              </a:r>
            </a:p>
          </p:txBody>
        </p:sp>
      </p:grpSp>
      <p:sp>
        <p:nvSpPr>
          <p:cNvPr id="37900" name="Rectangle 12">
            <a:extLst>
              <a:ext uri="{FF2B5EF4-FFF2-40B4-BE49-F238E27FC236}">
                <a16:creationId xmlns:a16="http://schemas.microsoft.com/office/drawing/2014/main" id="{34BDCA40-0EFE-4E50-95A8-A8DA7ADDB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0"/>
            <a:ext cx="8305800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</a:rPr>
              <a:t>一、串的基本概念</a:t>
            </a:r>
          </a:p>
          <a:p>
            <a:r>
              <a:rPr lang="zh-CN" altLang="en-US" sz="2400" b="1">
                <a:solidFill>
                  <a:schemeClr val="accent1"/>
                </a:solidFill>
              </a:rPr>
              <a:t>１、串</a:t>
            </a:r>
            <a:r>
              <a:rPr lang="zh-CN" altLang="en-US" sz="2400" b="1"/>
              <a:t>（又称字符串）是由</a:t>
            </a:r>
            <a:r>
              <a:rPr lang="en-US" altLang="zh-CN" sz="2400" b="1"/>
              <a:t>n(n ≥0)</a:t>
            </a:r>
            <a:r>
              <a:rPr lang="zh-CN" altLang="en-US" sz="2400" b="1"/>
              <a:t>个</a:t>
            </a:r>
            <a:r>
              <a:rPr lang="zh-CN" altLang="en-US" sz="2400" b="1">
                <a:solidFill>
                  <a:schemeClr val="hlink"/>
                </a:solidFill>
              </a:rPr>
              <a:t>字符</a:t>
            </a:r>
            <a:r>
              <a:rPr lang="zh-CN" altLang="en-US" sz="2400" b="1"/>
              <a:t>组成的</a:t>
            </a:r>
            <a:r>
              <a:rPr lang="zh-CN" altLang="en-US" sz="2400" b="1">
                <a:solidFill>
                  <a:srgbClr val="66FF33"/>
                </a:solidFill>
              </a:rPr>
              <a:t>有限</a:t>
            </a:r>
            <a:r>
              <a:rPr lang="zh-CN" altLang="en-US" sz="2400" b="1"/>
              <a:t>序列。（它是</a:t>
            </a:r>
            <a:r>
              <a:rPr lang="zh-CN" altLang="en-US" sz="2400" b="1">
                <a:solidFill>
                  <a:schemeClr val="accent1"/>
                </a:solidFill>
              </a:rPr>
              <a:t>数据元素为单个字符</a:t>
            </a:r>
            <a:r>
              <a:rPr lang="zh-CN" altLang="en-US" sz="2400" b="1"/>
              <a:t>的特殊线性表。）</a:t>
            </a:r>
          </a:p>
          <a:p>
            <a:endParaRPr lang="zh-CN" altLang="en-US" sz="2400" b="1"/>
          </a:p>
        </p:txBody>
      </p:sp>
      <p:sp>
        <p:nvSpPr>
          <p:cNvPr id="37901" name="Rectangle 13">
            <a:extLst>
              <a:ext uri="{FF2B5EF4-FFF2-40B4-BE49-F238E27FC236}">
                <a16:creationId xmlns:a16="http://schemas.microsoft.com/office/drawing/2014/main" id="{7356F107-A3D4-44E6-9568-EA5DE3C60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4.1  </a:t>
            </a:r>
            <a:r>
              <a:rPr lang="zh-CN" altLang="en-US" sz="3200" b="1">
                <a:solidFill>
                  <a:schemeClr val="tx2"/>
                </a:solidFill>
                <a:latin typeface="宋体" panose="02010600030101010101" pitchFamily="2" charset="-122"/>
              </a:rPr>
              <a:t>串</a:t>
            </a:r>
          </a:p>
        </p:txBody>
      </p:sp>
      <p:sp>
        <p:nvSpPr>
          <p:cNvPr id="37903" name="AutoShape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D5DFA8-6F21-4602-B178-221EF8A16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AutoShape 17">
            <a:extLst>
              <a:ext uri="{FF2B5EF4-FFF2-40B4-BE49-F238E27FC236}">
                <a16:creationId xmlns:a16="http://schemas.microsoft.com/office/drawing/2014/main" id="{BF419861-7ECD-4CE6-AF8D-F5E6E18E5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05200"/>
            <a:ext cx="2286000" cy="762000"/>
          </a:xfrm>
          <a:prstGeom prst="wedgeRoundRectCallout">
            <a:avLst>
              <a:gd name="adj1" fmla="val -91458"/>
              <a:gd name="adj2" fmla="val -121667"/>
              <a:gd name="adj3" fmla="val 16667"/>
            </a:avLst>
          </a:prstGeom>
          <a:solidFill>
            <a:srgbClr val="0000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 b="1">
                <a:solidFill>
                  <a:srgbClr val="66FF33"/>
                </a:solidFill>
                <a:latin typeface="宋体" panose="02010600030101010101" pitchFamily="2" charset="-122"/>
              </a:rPr>
              <a:t>隐含结束符</a:t>
            </a:r>
            <a:r>
              <a:rPr lang="zh-CN" altLang="en-US" sz="2000" b="1">
                <a:solidFill>
                  <a:srgbClr val="66FF33"/>
                </a:solidFill>
              </a:rPr>
              <a:t>‘</a:t>
            </a:r>
            <a:r>
              <a:rPr lang="en-US" altLang="zh-CN" sz="2000" b="1">
                <a:solidFill>
                  <a:srgbClr val="66FF33"/>
                </a:solidFill>
                <a:latin typeface="宋体" panose="02010600030101010101" pitchFamily="2" charset="-122"/>
              </a:rPr>
              <a:t>\0</a:t>
            </a:r>
            <a:r>
              <a:rPr lang="en-US" altLang="zh-CN" sz="2000" b="1">
                <a:solidFill>
                  <a:srgbClr val="66FF33"/>
                </a:solidFill>
              </a:rPr>
              <a:t>’</a:t>
            </a:r>
            <a:r>
              <a:rPr lang="en-US" altLang="zh-CN" sz="2000" b="1">
                <a:solidFill>
                  <a:srgbClr val="66FF33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rgbClr val="66FF33"/>
                </a:solidFill>
                <a:latin typeface="宋体" panose="02010600030101010101" pitchFamily="2" charset="-122"/>
              </a:rPr>
              <a:t>，即</a:t>
            </a:r>
            <a:r>
              <a:rPr lang="en-US" altLang="zh-CN" sz="2000" b="1">
                <a:solidFill>
                  <a:srgbClr val="66FF33"/>
                </a:solidFill>
                <a:latin typeface="宋体" panose="02010600030101010101" pitchFamily="2" charset="-122"/>
              </a:rPr>
              <a:t>ASCII</a:t>
            </a:r>
            <a:r>
              <a:rPr lang="zh-CN" altLang="en-US" sz="2000" b="1">
                <a:solidFill>
                  <a:srgbClr val="66FF33"/>
                </a:solidFill>
                <a:latin typeface="宋体" panose="02010600030101010101" pitchFamily="2" charset="-122"/>
              </a:rPr>
              <a:t>码</a:t>
            </a:r>
            <a:r>
              <a:rPr lang="en-US" altLang="zh-CN" sz="2000" b="1">
                <a:solidFill>
                  <a:srgbClr val="66FF33"/>
                </a:solidFill>
                <a:latin typeface="宋体" panose="02010600030101010101" pitchFamily="2" charset="-122"/>
              </a:rPr>
              <a:t>NUL</a:t>
            </a:r>
          </a:p>
        </p:txBody>
      </p:sp>
      <p:sp>
        <p:nvSpPr>
          <p:cNvPr id="37906" name="Text Box 18">
            <a:extLst>
              <a:ext uri="{FF2B5EF4-FFF2-40B4-BE49-F238E27FC236}">
                <a16:creationId xmlns:a16="http://schemas.microsoft.com/office/drawing/2014/main" id="{15CF750F-529D-4714-89BE-6BA29D305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19600"/>
            <a:ext cx="8382000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黑体" panose="02010609060101010101" pitchFamily="49" charset="-122"/>
              </a:rPr>
              <a:t>为何要单独讨论“串”类型？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） 字符串操作比其他数据类型更复杂（如拷贝、连接操作）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） 程序设计中，处理对象很多都是串类型。</a:t>
            </a:r>
          </a:p>
        </p:txBody>
      </p:sp>
      <p:sp>
        <p:nvSpPr>
          <p:cNvPr id="37908" name="AutoShape 20">
            <a:extLst>
              <a:ext uri="{FF2B5EF4-FFF2-40B4-BE49-F238E27FC236}">
                <a16:creationId xmlns:a16="http://schemas.microsoft.com/office/drawing/2014/main" id="{985BB7DB-B07D-4FD4-83DE-5E54F4C6C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"/>
            <a:ext cx="3505200" cy="762000"/>
          </a:xfrm>
          <a:prstGeom prst="wedgeRoundRectCallout">
            <a:avLst>
              <a:gd name="adj1" fmla="val -48644"/>
              <a:gd name="adj2" fmla="val 91458"/>
              <a:gd name="adj3" fmla="val 16667"/>
            </a:avLst>
          </a:prstGeom>
          <a:solidFill>
            <a:srgbClr val="0000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 b="1">
                <a:solidFill>
                  <a:srgbClr val="66FF33"/>
                </a:solidFill>
                <a:latin typeface="宋体" panose="02010600030101010101" pitchFamily="2" charset="-122"/>
              </a:rPr>
              <a:t>一般是字母、数学、标点符号等可屏幕显示的字符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275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75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900" grpId="0" autoUpdateAnimBg="0"/>
      <p:bldP spid="37905" grpId="0" animBg="1" autoUpdateAnimBg="0"/>
      <p:bldP spid="37906" grpId="0" build="p" autoUpdateAnimBg="0"/>
      <p:bldP spid="37908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4EF0739-EAEE-4D1D-8FBD-6C08519D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91F3-975C-4FC9-84D3-7EE960DF24E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38C78C11-E3BE-4345-B717-8A173564F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4813"/>
            <a:ext cx="8686800" cy="629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if(p == NULL)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{</a:t>
            </a:r>
            <a:r>
              <a:rPr lang="zh-CN" altLang="en-US" sz="2800" b="1"/>
              <a:t>　</a:t>
            </a:r>
            <a:r>
              <a:rPr lang="en-US" altLang="zh-CN" sz="2800" b="1"/>
              <a:t>printf("</a:t>
            </a:r>
            <a:r>
              <a:rPr lang="zh-CN" altLang="en-US" sz="2800" b="1"/>
              <a:t>内存空间不足！</a:t>
            </a:r>
            <a:r>
              <a:rPr lang="en-US" altLang="zh-CN" sz="2800" b="1"/>
              <a:t>");		}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for(i = S-&gt;length-1; i &gt;= pos; i--)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　</a:t>
            </a:r>
            <a:r>
              <a:rPr lang="en-US" altLang="zh-CN" sz="2800" b="1"/>
              <a:t>S-&gt;str[i+T.length] = S-&gt;str[i];		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for(i = 0; i &lt; T.length; i++)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	S-&gt;str[pos+i] = T.str[i];	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S-&gt;length += T.length;	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return 1;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　　｝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B7FE5-32EA-4102-8A00-8CA958FD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423A2D-8E12-4622-899F-936047C1DD7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41748498-2F6C-4182-B8E8-4A4D14C28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5105400" cy="519113"/>
          </a:xfrm>
        </p:spPr>
        <p:txBody>
          <a:bodyPr/>
          <a:lstStyle/>
          <a:p>
            <a:pPr algn="l"/>
            <a:r>
              <a:rPr lang="en-US" altLang="zh-CN" sz="2800" b="1">
                <a:latin typeface="宋体" panose="02010600030101010101" pitchFamily="2" charset="-122"/>
              </a:rPr>
              <a:t>4.</a:t>
            </a:r>
            <a:r>
              <a:rPr lang="zh-CN" altLang="en-US" sz="2800" b="1">
                <a:latin typeface="宋体" panose="02010600030101010101" pitchFamily="2" charset="-122"/>
              </a:rPr>
              <a:t>４    串的模式匹配算法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F1780B9B-B476-4F58-8E52-6771B76C0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一、基本概念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、模式匹配（定位）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设有主串</a:t>
            </a:r>
            <a:r>
              <a:rPr lang="en-US" altLang="zh-CN" sz="2800" b="1">
                <a:latin typeface="宋体" panose="02010600030101010101" pitchFamily="2" charset="-122"/>
              </a:rPr>
              <a:t>S</a:t>
            </a:r>
            <a:r>
              <a:rPr lang="zh-CN" altLang="en-US" sz="2800" b="1">
                <a:latin typeface="宋体" panose="02010600030101010101" pitchFamily="2" charset="-122"/>
              </a:rPr>
              <a:t>和子串</a:t>
            </a:r>
            <a:r>
              <a:rPr lang="en-US" altLang="zh-CN" sz="2800" b="1">
                <a:latin typeface="宋体" panose="02010600030101010101" pitchFamily="2" charset="-122"/>
              </a:rPr>
              <a:t>T</a:t>
            </a:r>
            <a:r>
              <a:rPr lang="zh-CN" altLang="en-US" sz="2800" b="1">
                <a:latin typeface="宋体" panose="02010600030101010101" pitchFamily="2" charset="-122"/>
              </a:rPr>
              <a:t>（将</a:t>
            </a:r>
            <a:r>
              <a:rPr lang="en-US" altLang="zh-CN" sz="2800" b="1">
                <a:latin typeface="宋体" panose="02010600030101010101" pitchFamily="2" charset="-122"/>
              </a:rPr>
              <a:t>S</a:t>
            </a:r>
            <a:r>
              <a:rPr lang="zh-CN" altLang="en-US" sz="2800" b="1">
                <a:latin typeface="宋体" panose="02010600030101010101" pitchFamily="2" charset="-122"/>
              </a:rPr>
              <a:t>称为目标串，将</a:t>
            </a:r>
            <a:r>
              <a:rPr lang="en-US" altLang="zh-CN" sz="2800" b="1">
                <a:latin typeface="宋体" panose="02010600030101010101" pitchFamily="2" charset="-122"/>
              </a:rPr>
              <a:t>T</a:t>
            </a:r>
            <a:r>
              <a:rPr lang="zh-CN" altLang="en-US" sz="2800" b="1">
                <a:latin typeface="宋体" panose="02010600030101010101" pitchFamily="2" charset="-122"/>
              </a:rPr>
              <a:t>称为模式串），在主串</a:t>
            </a:r>
            <a:r>
              <a:rPr lang="en-US" altLang="zh-CN" sz="2800" b="1">
                <a:latin typeface="宋体" panose="02010600030101010101" pitchFamily="2" charset="-122"/>
              </a:rPr>
              <a:t>S</a:t>
            </a:r>
            <a:r>
              <a:rPr lang="zh-CN" altLang="en-US" sz="2800" b="1">
                <a:latin typeface="宋体" panose="02010600030101010101" pitchFamily="2" charset="-122"/>
              </a:rPr>
              <a:t>中，从位置</a:t>
            </a:r>
            <a:r>
              <a:rPr lang="en-US" altLang="zh-CN" sz="2800" b="1">
                <a:latin typeface="宋体" panose="02010600030101010101" pitchFamily="2" charset="-122"/>
              </a:rPr>
              <a:t>start</a:t>
            </a:r>
            <a:r>
              <a:rPr lang="zh-CN" altLang="en-US" sz="2800" b="1">
                <a:latin typeface="宋体" panose="02010600030101010101" pitchFamily="2" charset="-122"/>
              </a:rPr>
              <a:t>开始查找，如若在主串</a:t>
            </a:r>
            <a:r>
              <a:rPr lang="en-US" altLang="zh-CN" sz="2800" b="1">
                <a:latin typeface="宋体" panose="02010600030101010101" pitchFamily="2" charset="-122"/>
              </a:rPr>
              <a:t>S</a:t>
            </a:r>
            <a:r>
              <a:rPr lang="zh-CN" altLang="en-US" sz="2800" b="1">
                <a:latin typeface="宋体" panose="02010600030101010101" pitchFamily="2" charset="-122"/>
              </a:rPr>
              <a:t>中找到一个与子串</a:t>
            </a:r>
            <a:r>
              <a:rPr lang="en-US" altLang="zh-CN" sz="2800" b="1">
                <a:latin typeface="宋体" panose="02010600030101010101" pitchFamily="2" charset="-122"/>
              </a:rPr>
              <a:t>T</a:t>
            </a:r>
            <a:r>
              <a:rPr lang="zh-CN" altLang="en-US" sz="2800" b="1">
                <a:latin typeface="宋体" panose="02010600030101010101" pitchFamily="2" charset="-122"/>
              </a:rPr>
              <a:t>相等的子串，则返回</a:t>
            </a:r>
            <a:r>
              <a:rPr lang="en-US" altLang="zh-CN" sz="2800" b="1">
                <a:latin typeface="宋体" panose="02010600030101010101" pitchFamily="2" charset="-122"/>
              </a:rPr>
              <a:t>T</a:t>
            </a:r>
            <a:r>
              <a:rPr lang="zh-CN" altLang="en-US" sz="2800" b="1">
                <a:latin typeface="宋体" panose="02010600030101010101" pitchFamily="2" charset="-122"/>
              </a:rPr>
              <a:t>的第一个字符在主串中的位置，否则返回</a:t>
            </a:r>
            <a:r>
              <a:rPr lang="en-US" altLang="zh-CN" sz="2800" b="1">
                <a:latin typeface="宋体" panose="02010600030101010101" pitchFamily="2" charset="-122"/>
              </a:rPr>
              <a:t>-1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</a:rPr>
              <a:t>2</a:t>
            </a:r>
            <a:r>
              <a:rPr lang="zh-CN" altLang="en-US" sz="2800" b="1">
                <a:solidFill>
                  <a:schemeClr val="accent1"/>
                </a:solidFill>
              </a:rPr>
              <a:t>、算法目的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          </a:t>
            </a:r>
            <a:r>
              <a:rPr lang="zh-CN" altLang="en-US" sz="2800" b="1"/>
              <a:t>确定主串中所含子串第一次出现的位置</a:t>
            </a:r>
            <a:r>
              <a:rPr lang="zh-CN" altLang="en-US" sz="2400" b="1"/>
              <a:t>（</a:t>
            </a:r>
            <a:r>
              <a:rPr lang="zh-CN" altLang="en-US" sz="2400" b="1">
                <a:solidFill>
                  <a:srgbClr val="66FF33"/>
                </a:solidFill>
              </a:rPr>
              <a:t>定位</a:t>
            </a:r>
            <a:r>
              <a:rPr lang="zh-CN" altLang="en-US" sz="2400" b="1"/>
              <a:t>）  </a:t>
            </a:r>
            <a:endParaRPr lang="zh-CN" altLang="en-US" sz="2400" b="1">
              <a:solidFill>
                <a:srgbClr val="00CC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</a:rPr>
              <a:t>3</a:t>
            </a:r>
            <a:r>
              <a:rPr lang="zh-CN" altLang="en-US" sz="2800" b="1">
                <a:solidFill>
                  <a:schemeClr val="accent1"/>
                </a:solidFill>
              </a:rPr>
              <a:t>、算法种类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    </a:t>
            </a:r>
            <a:r>
              <a:rPr lang="zh-CN" altLang="en-US" sz="2800" b="1">
                <a:solidFill>
                  <a:schemeClr val="accent1"/>
                </a:solidFill>
              </a:rPr>
              <a:t> </a:t>
            </a:r>
            <a:r>
              <a:rPr lang="en-US" altLang="zh-CN" sz="2800" b="1">
                <a:solidFill>
                  <a:schemeClr val="hlink"/>
                </a:solidFill>
              </a:rPr>
              <a:t>BF</a:t>
            </a:r>
            <a:r>
              <a:rPr lang="zh-CN" altLang="en-US" sz="2800" b="1">
                <a:solidFill>
                  <a:schemeClr val="hlink"/>
                </a:solidFill>
              </a:rPr>
              <a:t>算法</a:t>
            </a:r>
            <a:r>
              <a:rPr lang="zh-CN" altLang="en-US" sz="2800" b="1"/>
              <a:t>  （又称古典的、经典的、朴素的、穷举的）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     </a:t>
            </a:r>
            <a:r>
              <a:rPr lang="en-US" altLang="zh-CN" sz="2800" b="1">
                <a:solidFill>
                  <a:schemeClr val="hlink"/>
                </a:solidFill>
              </a:rPr>
              <a:t>KMP</a:t>
            </a:r>
            <a:r>
              <a:rPr lang="zh-CN" altLang="en-US" sz="2800" b="1">
                <a:solidFill>
                  <a:schemeClr val="hlink"/>
                </a:solidFill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724752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8014A-EEE4-4CC8-932D-CF15325E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066483-B91A-4DFB-BF96-D7CC428762A3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88796ABA-05EA-4A06-8B21-63C8261B2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519113"/>
          </a:xfrm>
        </p:spPr>
        <p:txBody>
          <a:bodyPr/>
          <a:lstStyle/>
          <a:p>
            <a:pPr algn="l"/>
            <a:r>
              <a:rPr lang="zh-CN" altLang="en-US" sz="2800" b="1">
                <a:latin typeface="宋体" panose="02010600030101010101" pitchFamily="2" charset="-122"/>
              </a:rPr>
              <a:t>二、</a:t>
            </a:r>
            <a:r>
              <a:rPr lang="en-US" altLang="zh-CN" sz="2800" b="1">
                <a:latin typeface="宋体" panose="02010600030101010101" pitchFamily="2" charset="-122"/>
              </a:rPr>
              <a:t>Brute-Force</a:t>
            </a:r>
            <a:r>
              <a:rPr lang="zh-CN" altLang="en-US" sz="2800" b="1">
                <a:latin typeface="宋体" panose="02010600030101010101" pitchFamily="2" charset="-122"/>
              </a:rPr>
              <a:t>算法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585566C9-846C-42FB-BC7B-A38129DFD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Brute-Force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算法的设计思想：</a:t>
            </a:r>
          </a:p>
          <a:p>
            <a:pPr>
              <a:spcBef>
                <a:spcPct val="0"/>
              </a:spcBef>
            </a:pPr>
            <a:r>
              <a:rPr lang="zh-CN" altLang="en-US" sz="2400" b="1">
                <a:latin typeface="宋体" panose="02010600030101010101" pitchFamily="2" charset="-122"/>
              </a:rPr>
              <a:t>将主串</a:t>
            </a:r>
            <a:r>
              <a:rPr lang="en-US" altLang="zh-CN" sz="2400" b="1">
                <a:solidFill>
                  <a:srgbClr val="00FF00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400" b="1">
                <a:latin typeface="宋体" panose="02010600030101010101" pitchFamily="2" charset="-122"/>
              </a:rPr>
              <a:t>的第一个字符和模式</a:t>
            </a:r>
            <a:r>
              <a:rPr lang="en-US" altLang="zh-CN" sz="2400" b="1">
                <a:solidFill>
                  <a:srgbClr val="00FF00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400" b="1">
                <a:latin typeface="宋体" panose="02010600030101010101" pitchFamily="2" charset="-122"/>
              </a:rPr>
              <a:t>的第</a:t>
            </a: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个字符比较，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若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相等</a:t>
            </a:r>
            <a:r>
              <a:rPr lang="zh-CN" altLang="en-US" sz="2400" b="1">
                <a:latin typeface="宋体" panose="02010600030101010101" pitchFamily="2" charset="-122"/>
              </a:rPr>
              <a:t>，继续逐个比较后续字符；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若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不等</a:t>
            </a:r>
            <a:r>
              <a:rPr lang="zh-CN" altLang="en-US" sz="2400" b="1">
                <a:latin typeface="宋体" panose="02010600030101010101" pitchFamily="2" charset="-122"/>
              </a:rPr>
              <a:t>，从主串</a:t>
            </a:r>
            <a:r>
              <a:rPr lang="en-US" altLang="zh-CN" sz="2400" b="1">
                <a:solidFill>
                  <a:srgbClr val="00FF00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400" b="1">
                <a:latin typeface="宋体" panose="02010600030101010101" pitchFamily="2" charset="-122"/>
              </a:rPr>
              <a:t>的下一字符起，重新与</a:t>
            </a:r>
            <a:r>
              <a:rPr lang="en-US" altLang="zh-CN" sz="2400" b="1">
                <a:solidFill>
                  <a:srgbClr val="00FF00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400" b="1">
                <a:latin typeface="宋体" panose="02010600030101010101" pitchFamily="2" charset="-122"/>
              </a:rPr>
              <a:t>第一个字符比较。 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宋体" panose="02010600030101010101" pitchFamily="2" charset="-122"/>
              </a:rPr>
              <a:t>直到主串</a:t>
            </a:r>
            <a:r>
              <a:rPr lang="en-US" altLang="zh-CN" sz="2400" b="1">
                <a:solidFill>
                  <a:srgbClr val="00FF00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400" b="1">
                <a:latin typeface="宋体" panose="02010600030101010101" pitchFamily="2" charset="-122"/>
              </a:rPr>
              <a:t>的一个连续子串字符序列与模式</a:t>
            </a:r>
            <a:r>
              <a:rPr lang="en-US" altLang="zh-CN" sz="2400" b="1">
                <a:solidFill>
                  <a:srgbClr val="00FF00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400" b="1">
                <a:latin typeface="宋体" panose="02010600030101010101" pitchFamily="2" charset="-122"/>
              </a:rPr>
              <a:t>相等。返回值为</a:t>
            </a:r>
            <a:r>
              <a:rPr lang="en-US" altLang="zh-CN" sz="2400" b="1">
                <a:latin typeface="宋体" panose="02010600030101010101" pitchFamily="2" charset="-122"/>
              </a:rPr>
              <a:t>S</a:t>
            </a:r>
            <a:r>
              <a:rPr lang="zh-CN" altLang="en-US" sz="2400" b="1">
                <a:latin typeface="宋体" panose="02010600030101010101" pitchFamily="2" charset="-122"/>
              </a:rPr>
              <a:t>中与</a:t>
            </a:r>
            <a:r>
              <a:rPr lang="en-US" altLang="zh-CN" sz="2400" b="1">
                <a:latin typeface="宋体" panose="02010600030101010101" pitchFamily="2" charset="-122"/>
              </a:rPr>
              <a:t>T</a:t>
            </a:r>
            <a:r>
              <a:rPr lang="zh-CN" altLang="en-US" sz="2400" b="1">
                <a:latin typeface="宋体" panose="02010600030101010101" pitchFamily="2" charset="-122"/>
              </a:rPr>
              <a:t>匹配的子序列</a:t>
            </a:r>
            <a:r>
              <a:rPr lang="zh-CN" altLang="en-US" sz="2400" b="1">
                <a:solidFill>
                  <a:srgbClr val="66FF33"/>
                </a:solidFill>
                <a:latin typeface="宋体" panose="02010600030101010101" pitchFamily="2" charset="-122"/>
              </a:rPr>
              <a:t>第一个字符的序号</a:t>
            </a:r>
            <a:r>
              <a:rPr lang="zh-CN" altLang="en-US" sz="2400" b="1">
                <a:latin typeface="宋体" panose="02010600030101010101" pitchFamily="2" charset="-122"/>
              </a:rPr>
              <a:t>，即匹配成功。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否则，匹配失败，返回值 </a:t>
            </a:r>
            <a:r>
              <a:rPr lang="en-US" altLang="zh-CN" sz="2400" b="1"/>
              <a:t>–</a:t>
            </a: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</a:rPr>
              <a:t>、 </a:t>
            </a: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Brute-Force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算法的实现</a:t>
            </a:r>
            <a:r>
              <a:rPr lang="zh-CN" altLang="en-US" sz="2400" b="1">
                <a:latin typeface="宋体" panose="02010600030101010101" pitchFamily="2" charset="-122"/>
              </a:rPr>
              <a:t>   </a:t>
            </a:r>
          </a:p>
          <a:p>
            <a:pPr>
              <a:buFontTx/>
              <a:buNone/>
            </a:pPr>
            <a:r>
              <a:rPr lang="zh-CN" altLang="en-US" sz="2400" b="1">
                <a:solidFill>
                  <a:schemeClr val="accent1"/>
                </a:solidFill>
                <a:ea typeface="楷体_GB2312" panose="02010609030101010101" pitchFamily="49" charset="-122"/>
              </a:rPr>
              <a:t>        </a:t>
            </a:r>
            <a:r>
              <a:rPr lang="en-US" altLang="zh-CN" sz="2400" b="1">
                <a:solidFill>
                  <a:schemeClr val="accent1"/>
                </a:solidFill>
                <a:ea typeface="楷体_GB2312" panose="02010609030101010101" pitchFamily="49" charset="-122"/>
              </a:rPr>
              <a:t>typedef struct 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anose="02010609030101010101" pitchFamily="49" charset="-122"/>
              </a:rPr>
              <a:t>       {  char str[MaxSize];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anose="02010609030101010101" pitchFamily="49" charset="-122"/>
              </a:rPr>
              <a:t>           int length;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anose="02010609030101010101" pitchFamily="49" charset="-122"/>
              </a:rPr>
              <a:t>        }String;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52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23705BC-E1C3-485A-B444-180B878A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0981E1-5641-4820-9C72-8FF997F582D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AFE1DCFA-D26A-4F73-B304-F8B56DA51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89916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int BFIndex(String S, int start, String 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{	int i = start, j = 0, v;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while(i &lt; S.length &amp;&amp; j &lt; T.length)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{	if(S.str[i] == T.str[j])	{i++;	j++;	}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else{	i = i-j+1;  j = 0;		}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}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if (j==T.length) v=i-T.length;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else v=-1;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return v;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2039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43062417-CE0E-445D-A1C7-967D9EBC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C24926-2B1A-465F-BF24-4B52D556D3F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4DE363F8-EA9E-4281-A459-F6BA4BBB7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4288"/>
            <a:ext cx="7315200" cy="579437"/>
          </a:xfrm>
        </p:spPr>
        <p:txBody>
          <a:bodyPr/>
          <a:lstStyle/>
          <a:p>
            <a:pPr algn="l"/>
            <a:r>
              <a:rPr lang="en-US" altLang="zh-CN" sz="3200" b="1">
                <a:latin typeface="宋体" panose="02010600030101010101" pitchFamily="2" charset="-122"/>
              </a:rPr>
              <a:t>3</a:t>
            </a:r>
            <a:r>
              <a:rPr lang="zh-CN" altLang="en-US" sz="3200" b="1">
                <a:latin typeface="宋体" panose="02010600030101010101" pitchFamily="2" charset="-122"/>
              </a:rPr>
              <a:t>、</a:t>
            </a:r>
            <a:r>
              <a:rPr lang="en-US" altLang="zh-CN" sz="3200" b="1">
                <a:latin typeface="宋体" panose="02010600030101010101" pitchFamily="2" charset="-122"/>
              </a:rPr>
              <a:t>BF</a:t>
            </a:r>
            <a:r>
              <a:rPr lang="zh-CN" altLang="en-US" sz="3200" b="1">
                <a:latin typeface="宋体" panose="02010600030101010101" pitchFamily="2" charset="-122"/>
              </a:rPr>
              <a:t>算法</a:t>
            </a:r>
            <a:r>
              <a:rPr lang="zh-CN" altLang="en-US" sz="3200" b="1"/>
              <a:t>的时间复杂度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BE5E6EB5-1137-4AA3-BC71-76CA82B1E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334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讨论：</a:t>
            </a:r>
          </a:p>
          <a:p>
            <a:pPr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若</a:t>
            </a:r>
            <a:r>
              <a:rPr lang="en-US" altLang="zh-CN" sz="2400" b="1">
                <a:solidFill>
                  <a:srgbClr val="FF00FF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b="1">
                <a:latin typeface="宋体" panose="02010600030101010101" pitchFamily="2" charset="-122"/>
              </a:rPr>
              <a:t>为主串长度，</a:t>
            </a:r>
            <a:r>
              <a:rPr lang="en-US" altLang="zh-CN" sz="2400" b="1">
                <a:solidFill>
                  <a:srgbClr val="00FF00"/>
                </a:solidFill>
                <a:latin typeface="宋体" panose="02010600030101010101" pitchFamily="2" charset="-122"/>
              </a:rPr>
              <a:t>m</a:t>
            </a:r>
            <a:r>
              <a:rPr lang="zh-CN" altLang="en-US" sz="2400" b="1">
                <a:latin typeface="宋体" panose="02010600030101010101" pitchFamily="2" charset="-122"/>
              </a:rPr>
              <a:t>为子串长度，则串的</a:t>
            </a:r>
            <a:r>
              <a:rPr lang="en-US" altLang="zh-CN" sz="2400" b="1">
                <a:latin typeface="宋体" panose="02010600030101010101" pitchFamily="2" charset="-122"/>
              </a:rPr>
              <a:t>BF</a:t>
            </a:r>
            <a:r>
              <a:rPr lang="zh-CN" altLang="en-US" sz="2400" b="1">
                <a:latin typeface="宋体" panose="02010600030101010101" pitchFamily="2" charset="-122"/>
              </a:rPr>
              <a:t>匹配算法最坏的情况下需要比较字符的总次数为</a:t>
            </a:r>
            <a:r>
              <a:rPr lang="en-US" altLang="zh-CN" sz="2400" b="1"/>
              <a:t>(</a:t>
            </a:r>
            <a:r>
              <a:rPr lang="en-US" altLang="zh-CN" sz="2400" b="1">
                <a:solidFill>
                  <a:srgbClr val="FF00FF"/>
                </a:solidFill>
              </a:rPr>
              <a:t>n</a:t>
            </a:r>
            <a:r>
              <a:rPr lang="en-US" altLang="zh-CN" sz="2400" b="1"/>
              <a:t>-</a:t>
            </a:r>
            <a:r>
              <a:rPr lang="en-US" altLang="zh-CN" sz="2400" b="1">
                <a:solidFill>
                  <a:srgbClr val="66FF33"/>
                </a:solidFill>
              </a:rPr>
              <a:t>m</a:t>
            </a:r>
            <a:r>
              <a:rPr lang="en-US" altLang="zh-CN" sz="2400" b="1"/>
              <a:t>+</a:t>
            </a:r>
            <a:r>
              <a:rPr lang="en-US" altLang="zh-CN" sz="2400" b="1">
                <a:solidFill>
                  <a:srgbClr val="66FF33"/>
                </a:solidFill>
              </a:rPr>
              <a:t>1</a:t>
            </a:r>
            <a:r>
              <a:rPr lang="en-US" altLang="zh-CN" sz="2400" b="1"/>
              <a:t>)*</a:t>
            </a:r>
            <a:r>
              <a:rPr lang="en-US" altLang="zh-CN" sz="2400" b="1">
                <a:solidFill>
                  <a:srgbClr val="66FF33"/>
                </a:solidFill>
              </a:rPr>
              <a:t>m</a:t>
            </a:r>
            <a:r>
              <a:rPr lang="zh-CN" altLang="en-US" sz="2400" b="1"/>
              <a:t>＝</a:t>
            </a:r>
            <a:r>
              <a:rPr lang="en-US" altLang="zh-CN" sz="2400" b="1"/>
              <a:t>O(</a:t>
            </a:r>
            <a:r>
              <a:rPr lang="en-US" altLang="zh-CN" sz="2400" b="1">
                <a:solidFill>
                  <a:srgbClr val="FF00FF"/>
                </a:solidFill>
              </a:rPr>
              <a:t>n</a:t>
            </a:r>
            <a:r>
              <a:rPr lang="en-US" altLang="zh-CN" sz="2400" b="1"/>
              <a:t>*</a:t>
            </a:r>
            <a:r>
              <a:rPr lang="en-US" altLang="zh-CN" sz="2400" b="1">
                <a:solidFill>
                  <a:srgbClr val="00FF00"/>
                </a:solidFill>
              </a:rPr>
              <a:t>m</a:t>
            </a:r>
            <a:r>
              <a:rPr lang="en-US" altLang="zh-CN" sz="2400" b="1"/>
              <a:t>)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400" b="1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最好的情况是：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一配就中！  只比较了</a:t>
            </a:r>
            <a:r>
              <a:rPr lang="en-US" altLang="zh-CN" sz="2400" b="1">
                <a:solidFill>
                  <a:srgbClr val="00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次。</a:t>
            </a:r>
            <a:endParaRPr lang="zh-CN" altLang="en-US" sz="2400" b="1"/>
          </a:p>
          <a:p>
            <a:pPr>
              <a:buFontTx/>
              <a:buNone/>
            </a:pPr>
            <a:r>
              <a:rPr lang="zh-CN" altLang="en-US" sz="2400" b="1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最恶劣情况是：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主串前面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n-m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个位置都</a:t>
            </a:r>
            <a:r>
              <a:rPr lang="zh-CN" altLang="en-US" sz="2400" b="1">
                <a:solidFill>
                  <a:srgbClr val="66FF3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部分匹配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到子串的最后一位，即这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n-m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位比较了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次，别忘了最后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位也各比较了一次，还要加上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！所以总次数为：</a:t>
            </a:r>
            <a:r>
              <a:rPr lang="en-US" altLang="zh-CN" sz="2400" b="1"/>
              <a:t>(</a:t>
            </a:r>
            <a:r>
              <a:rPr lang="en-US" altLang="zh-CN" sz="2400" b="1">
                <a:solidFill>
                  <a:srgbClr val="FF00FF"/>
                </a:solidFill>
              </a:rPr>
              <a:t>n</a:t>
            </a:r>
            <a:r>
              <a:rPr lang="en-US" altLang="zh-CN" sz="2400" b="1">
                <a:solidFill>
                  <a:srgbClr val="66FF33"/>
                </a:solidFill>
              </a:rPr>
              <a:t>-m</a:t>
            </a:r>
            <a:r>
              <a:rPr lang="en-US" altLang="zh-CN" sz="2400" b="1"/>
              <a:t>)*</a:t>
            </a:r>
            <a:r>
              <a:rPr lang="en-US" altLang="zh-CN" sz="2400" b="1">
                <a:solidFill>
                  <a:srgbClr val="66FF33"/>
                </a:solidFill>
              </a:rPr>
              <a:t>m</a:t>
            </a:r>
            <a:r>
              <a:rPr lang="en-US" altLang="zh-CN" sz="2400" b="1"/>
              <a:t>+</a:t>
            </a:r>
            <a:r>
              <a:rPr lang="en-US" altLang="zh-CN" sz="2400" b="1">
                <a:solidFill>
                  <a:srgbClr val="66FF33"/>
                </a:solidFill>
              </a:rPr>
              <a:t>m </a:t>
            </a:r>
            <a:r>
              <a:rPr lang="zh-CN" altLang="en-US" sz="2400" b="1"/>
              <a:t>＝</a:t>
            </a:r>
            <a:r>
              <a:rPr lang="en-US" altLang="zh-CN" sz="2400" b="1"/>
              <a:t>(</a:t>
            </a:r>
            <a:r>
              <a:rPr lang="en-US" altLang="zh-CN" sz="2400" b="1">
                <a:solidFill>
                  <a:srgbClr val="FF00FF"/>
                </a:solidFill>
              </a:rPr>
              <a:t>n</a:t>
            </a:r>
            <a:r>
              <a:rPr lang="en-US" altLang="zh-CN" sz="2400" b="1"/>
              <a:t>-</a:t>
            </a:r>
            <a:r>
              <a:rPr lang="en-US" altLang="zh-CN" sz="2400" b="1">
                <a:solidFill>
                  <a:srgbClr val="66FF33"/>
                </a:solidFill>
              </a:rPr>
              <a:t>m</a:t>
            </a:r>
            <a:r>
              <a:rPr lang="en-US" altLang="zh-CN" sz="2400" b="1"/>
              <a:t>+</a:t>
            </a:r>
            <a:r>
              <a:rPr lang="en-US" altLang="zh-CN" sz="2400" b="1">
                <a:solidFill>
                  <a:srgbClr val="66FF33"/>
                </a:solidFill>
              </a:rPr>
              <a:t>1</a:t>
            </a:r>
            <a:r>
              <a:rPr lang="en-US" altLang="zh-CN" sz="2400" b="1"/>
              <a:t>)*</a:t>
            </a:r>
            <a:r>
              <a:rPr lang="en-US" altLang="zh-CN" sz="2400" b="1">
                <a:solidFill>
                  <a:srgbClr val="66FF33"/>
                </a:solidFill>
              </a:rPr>
              <a:t>m</a:t>
            </a:r>
          </a:p>
          <a:p>
            <a:endParaRPr lang="en-US" altLang="zh-CN"/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D6A08CBB-0B74-41AB-99A5-6A366D79F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8610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能否利用已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部分匹配过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的信息而加快模式串的滑动速度？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能！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而且主串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的指针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不必回溯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！最坏情况也能达到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O(n+m)</a:t>
            </a:r>
          </a:p>
        </p:txBody>
      </p:sp>
      <p:sp>
        <p:nvSpPr>
          <p:cNvPr id="179205" name="AutoShape 5">
            <a:extLst>
              <a:ext uri="{FF2B5EF4-FFF2-40B4-BE49-F238E27FC236}">
                <a16:creationId xmlns:a16="http://schemas.microsoft.com/office/drawing/2014/main" id="{580D2C71-A21A-40F8-8288-F8026B8D5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53000"/>
            <a:ext cx="6934200" cy="914400"/>
          </a:xfrm>
          <a:prstGeom prst="cloudCallout">
            <a:avLst>
              <a:gd name="adj1" fmla="val -44435"/>
              <a:gd name="adj2" fmla="val 88194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请看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KMP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算法！</a:t>
            </a:r>
          </a:p>
        </p:txBody>
      </p:sp>
    </p:spTree>
    <p:extLst>
      <p:ext uri="{BB962C8B-B14F-4D97-AF65-F5344CB8AC3E}">
        <p14:creationId xmlns:p14="http://schemas.microsoft.com/office/powerpoint/2010/main" val="220280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5">
            <a:extLst>
              <a:ext uri="{FF2B5EF4-FFF2-40B4-BE49-F238E27FC236}">
                <a16:creationId xmlns:a16="http://schemas.microsoft.com/office/drawing/2014/main" id="{F0759AC8-C7B9-4688-AFE5-75BD8B54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A1E67A-925D-4748-AF83-9EA804A4521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93EAA654-DECD-47AE-8D34-82E056001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0"/>
            <a:ext cx="8534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尽量利用已经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部分匹配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的结果信息，尽量让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不要回溯，加快模式串的滑动速度。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例：</a:t>
            </a:r>
          </a:p>
        </p:txBody>
      </p:sp>
      <p:grpSp>
        <p:nvGrpSpPr>
          <p:cNvPr id="148483" name="Group 3">
            <a:extLst>
              <a:ext uri="{FF2B5EF4-FFF2-40B4-BE49-F238E27FC236}">
                <a16:creationId xmlns:a16="http://schemas.microsoft.com/office/drawing/2014/main" id="{DB6CE5CE-A948-4EEE-923E-B454721DAAE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905000"/>
            <a:ext cx="4419600" cy="1219200"/>
            <a:chOff x="1632" y="1200"/>
            <a:chExt cx="2784" cy="768"/>
          </a:xfrm>
        </p:grpSpPr>
        <p:sp>
          <p:nvSpPr>
            <p:cNvPr id="148484" name="Line 4">
              <a:extLst>
                <a:ext uri="{FF2B5EF4-FFF2-40B4-BE49-F238E27FC236}">
                  <a16:creationId xmlns:a16="http://schemas.microsoft.com/office/drawing/2014/main" id="{5C6C9571-7588-45EC-8686-C0A2082EF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2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485" name="Line 5">
              <a:extLst>
                <a:ext uri="{FF2B5EF4-FFF2-40B4-BE49-F238E27FC236}">
                  <a16:creationId xmlns:a16="http://schemas.microsoft.com/office/drawing/2014/main" id="{6B182CBC-B457-497C-817D-8D25011C5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200"/>
              <a:ext cx="27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DD01CDED-0997-428D-8B1E-B6118C79C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53975"/>
            <a:ext cx="7467600" cy="946150"/>
          </a:xfrm>
        </p:spPr>
        <p:txBody>
          <a:bodyPr/>
          <a:lstStyle/>
          <a:p>
            <a:pPr algn="l"/>
            <a:r>
              <a:rPr lang="zh-CN" altLang="en-US" sz="2800" b="1">
                <a:latin typeface="宋体" panose="02010600030101010101" pitchFamily="2" charset="-122"/>
              </a:rPr>
              <a:t>三、</a:t>
            </a:r>
            <a:r>
              <a:rPr lang="en-US" altLang="zh-CN" sz="2800" b="1">
                <a:latin typeface="宋体" panose="02010600030101010101" pitchFamily="2" charset="-122"/>
              </a:rPr>
              <a:t>KMP</a:t>
            </a:r>
            <a:r>
              <a:rPr lang="zh-CN" altLang="en-US" sz="2800" b="1">
                <a:latin typeface="宋体" panose="02010600030101010101" pitchFamily="2" charset="-122"/>
              </a:rPr>
              <a:t>算法</a:t>
            </a:r>
            <a:br>
              <a:rPr lang="zh-CN" altLang="en-US" sz="2800" b="1">
                <a:latin typeface="宋体" panose="02010600030101010101" pitchFamily="2" charset="-122"/>
              </a:rPr>
            </a:br>
            <a:r>
              <a:rPr lang="zh-CN" altLang="en-US" sz="2800" b="1">
                <a:latin typeface="宋体" panose="02010600030101010101" pitchFamily="2" charset="-122"/>
              </a:rPr>
              <a:t>１、</a:t>
            </a:r>
            <a:r>
              <a:rPr lang="en-US" altLang="zh-CN" sz="2800" b="1">
                <a:latin typeface="宋体" panose="02010600030101010101" pitchFamily="2" charset="-122"/>
              </a:rPr>
              <a:t>KMP</a:t>
            </a:r>
            <a:r>
              <a:rPr lang="zh-CN" altLang="en-US" sz="2800" b="1">
                <a:latin typeface="宋体" panose="02010600030101010101" pitchFamily="2" charset="-122"/>
              </a:rPr>
              <a:t>算法设计思想：</a:t>
            </a:r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CF04E66A-222B-4EA5-8A43-9EBBE81BC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812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S=‘a b a b c a b c a c b a b’</a:t>
            </a:r>
          </a:p>
        </p:txBody>
      </p:sp>
      <p:sp>
        <p:nvSpPr>
          <p:cNvPr id="148488" name="Rectangle 8">
            <a:extLst>
              <a:ext uri="{FF2B5EF4-FFF2-40B4-BE49-F238E27FC236}">
                <a16:creationId xmlns:a16="http://schemas.microsoft.com/office/drawing/2014/main" id="{F53DAF8D-D28B-40E6-B076-D81625AF0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3" y="2362200"/>
            <a:ext cx="2001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T=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‘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 b c a c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9" name="Rectangle 9">
            <a:extLst>
              <a:ext uri="{FF2B5EF4-FFF2-40B4-BE49-F238E27FC236}">
                <a16:creationId xmlns:a16="http://schemas.microsoft.com/office/drawing/2014/main" id="{DF0A1C2F-A8F6-4BA7-BABA-8E569C37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812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S=‘a b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 b c a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c a c b a b’</a:t>
            </a:r>
          </a:p>
        </p:txBody>
      </p:sp>
      <p:sp>
        <p:nvSpPr>
          <p:cNvPr id="148490" name="Rectangle 10">
            <a:extLst>
              <a:ext uri="{FF2B5EF4-FFF2-40B4-BE49-F238E27FC236}">
                <a16:creationId xmlns:a16="http://schemas.microsoft.com/office/drawing/2014/main" id="{3C4C6890-99E2-47D8-A9A0-0309FA750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362200"/>
            <a:ext cx="2001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T=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‘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 b c a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91" name="Rectangle 11">
            <a:extLst>
              <a:ext uri="{FF2B5EF4-FFF2-40B4-BE49-F238E27FC236}">
                <a16:creationId xmlns:a16="http://schemas.microsoft.com/office/drawing/2014/main" id="{40C0D5EE-9514-451E-B53F-A556F6CEE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80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S=‘a b a b c a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b c a c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b a b’</a:t>
            </a:r>
          </a:p>
        </p:txBody>
      </p:sp>
      <p:sp>
        <p:nvSpPr>
          <p:cNvPr id="148492" name="Rectangle 12">
            <a:extLst>
              <a:ext uri="{FF2B5EF4-FFF2-40B4-BE49-F238E27FC236}">
                <a16:creationId xmlns:a16="http://schemas.microsoft.com/office/drawing/2014/main" id="{1FFF1232-0F9E-4ADB-9200-D4AFC909B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29000"/>
            <a:ext cx="2001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T=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‘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b c a c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94" name="Rectangle 14">
            <a:extLst>
              <a:ext uri="{FF2B5EF4-FFF2-40B4-BE49-F238E27FC236}">
                <a16:creationId xmlns:a16="http://schemas.microsoft.com/office/drawing/2014/main" id="{8411DE4F-2044-4514-AFBA-57FDE7385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343400"/>
            <a:ext cx="8534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需要讨论两个问题：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①如何由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当前部分匹配结果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确定模式向右滑动的新比较起点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② 模式应该向右滑多远才是高效率的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?</a:t>
            </a:r>
          </a:p>
        </p:txBody>
      </p:sp>
      <p:grpSp>
        <p:nvGrpSpPr>
          <p:cNvPr id="148495" name="Group 15">
            <a:extLst>
              <a:ext uri="{FF2B5EF4-FFF2-40B4-BE49-F238E27FC236}">
                <a16:creationId xmlns:a16="http://schemas.microsoft.com/office/drawing/2014/main" id="{C20B88B4-3A0B-4A44-9C23-24DADDEE0ADF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676400"/>
            <a:ext cx="228600" cy="533400"/>
            <a:chOff x="5184" y="2496"/>
            <a:chExt cx="144" cy="336"/>
          </a:xfrm>
        </p:grpSpPr>
        <p:sp>
          <p:nvSpPr>
            <p:cNvPr id="148496" name="Rectangle 16">
              <a:extLst>
                <a:ext uri="{FF2B5EF4-FFF2-40B4-BE49-F238E27FC236}">
                  <a16:creationId xmlns:a16="http://schemas.microsoft.com/office/drawing/2014/main" id="{4BA5C0ED-B8A4-45DF-B547-BCB28973F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  <a:cs typeface="+mn-cs"/>
                </a:rPr>
                <a:t>i</a:t>
              </a:r>
            </a:p>
          </p:txBody>
        </p:sp>
        <p:sp>
          <p:nvSpPr>
            <p:cNvPr id="148497" name="Line 17">
              <a:extLst>
                <a:ext uri="{FF2B5EF4-FFF2-40B4-BE49-F238E27FC236}">
                  <a16:creationId xmlns:a16="http://schemas.microsoft.com/office/drawing/2014/main" id="{A1302807-1C5E-43A9-AB8B-90CD93313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8498" name="Group 18">
            <a:extLst>
              <a:ext uri="{FF2B5EF4-FFF2-40B4-BE49-F238E27FC236}">
                <a16:creationId xmlns:a16="http://schemas.microsoft.com/office/drawing/2014/main" id="{3E0074E1-9F74-49A2-89A3-3421653390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00200"/>
            <a:ext cx="228600" cy="533400"/>
            <a:chOff x="5184" y="2496"/>
            <a:chExt cx="144" cy="336"/>
          </a:xfrm>
        </p:grpSpPr>
        <p:sp>
          <p:nvSpPr>
            <p:cNvPr id="148499" name="Rectangle 19">
              <a:extLst>
                <a:ext uri="{FF2B5EF4-FFF2-40B4-BE49-F238E27FC236}">
                  <a16:creationId xmlns:a16="http://schemas.microsoft.com/office/drawing/2014/main" id="{0D96936E-FE8F-4EDC-837B-3803445F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  <a:cs typeface="+mn-cs"/>
                </a:rPr>
                <a:t>i</a:t>
              </a:r>
            </a:p>
          </p:txBody>
        </p:sp>
        <p:sp>
          <p:nvSpPr>
            <p:cNvPr id="148500" name="Line 20">
              <a:extLst>
                <a:ext uri="{FF2B5EF4-FFF2-40B4-BE49-F238E27FC236}">
                  <a16:creationId xmlns:a16="http://schemas.microsoft.com/office/drawing/2014/main" id="{CCAE68BE-786D-4EE2-A4BF-B10378D88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8501" name="Group 21">
            <a:extLst>
              <a:ext uri="{FF2B5EF4-FFF2-40B4-BE49-F238E27FC236}">
                <a16:creationId xmlns:a16="http://schemas.microsoft.com/office/drawing/2014/main" id="{01CF2250-993C-4FF1-AC29-EDB86F1812D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667000"/>
            <a:ext cx="228600" cy="533400"/>
            <a:chOff x="5184" y="2496"/>
            <a:chExt cx="144" cy="336"/>
          </a:xfrm>
        </p:grpSpPr>
        <p:sp>
          <p:nvSpPr>
            <p:cNvPr id="148502" name="Rectangle 22">
              <a:extLst>
                <a:ext uri="{FF2B5EF4-FFF2-40B4-BE49-F238E27FC236}">
                  <a16:creationId xmlns:a16="http://schemas.microsoft.com/office/drawing/2014/main" id="{D1525BC0-A448-4F31-8DA0-7D648E5C7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  <a:cs typeface="+mn-cs"/>
                </a:rPr>
                <a:t>i</a:t>
              </a:r>
            </a:p>
          </p:txBody>
        </p:sp>
        <p:sp>
          <p:nvSpPr>
            <p:cNvPr id="148503" name="Line 23">
              <a:extLst>
                <a:ext uri="{FF2B5EF4-FFF2-40B4-BE49-F238E27FC236}">
                  <a16:creationId xmlns:a16="http://schemas.microsoft.com/office/drawing/2014/main" id="{808FBC34-6A86-4B0B-8C3D-DA18ADA1D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8504" name="Group 24">
            <a:extLst>
              <a:ext uri="{FF2B5EF4-FFF2-40B4-BE49-F238E27FC236}">
                <a16:creationId xmlns:a16="http://schemas.microsoft.com/office/drawing/2014/main" id="{4932C795-9F1C-448B-821B-8AB4FBBFB9F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886200"/>
            <a:ext cx="244475" cy="520700"/>
            <a:chOff x="3600" y="2448"/>
            <a:chExt cx="154" cy="328"/>
          </a:xfrm>
        </p:grpSpPr>
        <p:sp>
          <p:nvSpPr>
            <p:cNvPr id="148505" name="Rectangle 25">
              <a:extLst>
                <a:ext uri="{FF2B5EF4-FFF2-40B4-BE49-F238E27FC236}">
                  <a16:creationId xmlns:a16="http://schemas.microsoft.com/office/drawing/2014/main" id="{53E693A0-F042-4200-82C8-14018DBF4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  <a:cs typeface="+mn-cs"/>
                </a:rPr>
                <a:t>k</a:t>
              </a:r>
            </a:p>
          </p:txBody>
        </p:sp>
        <p:sp>
          <p:nvSpPr>
            <p:cNvPr id="148506" name="Line 26">
              <a:extLst>
                <a:ext uri="{FF2B5EF4-FFF2-40B4-BE49-F238E27FC236}">
                  <a16:creationId xmlns:a16="http://schemas.microsoft.com/office/drawing/2014/main" id="{D32A009F-4DE0-4373-A3DD-9BADDAA03D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8507" name="Group 27">
            <a:extLst>
              <a:ext uri="{FF2B5EF4-FFF2-40B4-BE49-F238E27FC236}">
                <a16:creationId xmlns:a16="http://schemas.microsoft.com/office/drawing/2014/main" id="{79E95256-7B58-4996-B264-584F54A572C7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755900"/>
            <a:ext cx="304800" cy="520700"/>
            <a:chOff x="3600" y="2448"/>
            <a:chExt cx="154" cy="328"/>
          </a:xfrm>
        </p:grpSpPr>
        <p:sp>
          <p:nvSpPr>
            <p:cNvPr id="148508" name="Rectangle 28">
              <a:extLst>
                <a:ext uri="{FF2B5EF4-FFF2-40B4-BE49-F238E27FC236}">
                  <a16:creationId xmlns:a16="http://schemas.microsoft.com/office/drawing/2014/main" id="{4ECB4B35-9479-4596-BA2C-BE25C8D8F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  <a:cs typeface="+mn-cs"/>
                </a:rPr>
                <a:t>k</a:t>
              </a:r>
            </a:p>
          </p:txBody>
        </p:sp>
        <p:sp>
          <p:nvSpPr>
            <p:cNvPr id="148509" name="Line 29">
              <a:extLst>
                <a:ext uri="{FF2B5EF4-FFF2-40B4-BE49-F238E27FC236}">
                  <a16:creationId xmlns:a16="http://schemas.microsoft.com/office/drawing/2014/main" id="{E705A467-1460-4893-8285-329B67210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8510" name="Rectangle 30">
            <a:extLst>
              <a:ext uri="{FF2B5EF4-FFF2-40B4-BE49-F238E27FC236}">
                <a16:creationId xmlns:a16="http://schemas.microsoft.com/office/drawing/2014/main" id="{043E63B5-DD09-4A37-A649-3DE35B14B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1981200"/>
            <a:ext cx="1004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</a:p>
        </p:txBody>
      </p:sp>
      <p:sp>
        <p:nvSpPr>
          <p:cNvPr id="148511" name="Rectangle 31">
            <a:extLst>
              <a:ext uri="{FF2B5EF4-FFF2-40B4-BE49-F238E27FC236}">
                <a16:creationId xmlns:a16="http://schemas.microsoft.com/office/drawing/2014/main" id="{1E2E9AB5-9ECA-4406-9BF2-5FD582B15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622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</a:p>
        </p:txBody>
      </p:sp>
      <p:grpSp>
        <p:nvGrpSpPr>
          <p:cNvPr id="148512" name="Group 32">
            <a:extLst>
              <a:ext uri="{FF2B5EF4-FFF2-40B4-BE49-F238E27FC236}">
                <a16:creationId xmlns:a16="http://schemas.microsoft.com/office/drawing/2014/main" id="{833BAAB5-6ECA-4FDD-8703-6CA40FB8D65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4572000" cy="304800"/>
            <a:chOff x="864" y="1152"/>
            <a:chExt cx="2880" cy="192"/>
          </a:xfrm>
        </p:grpSpPr>
        <p:sp>
          <p:nvSpPr>
            <p:cNvPr id="148513" name="Line 33">
              <a:extLst>
                <a:ext uri="{FF2B5EF4-FFF2-40B4-BE49-F238E27FC236}">
                  <a16:creationId xmlns:a16="http://schemas.microsoft.com/office/drawing/2014/main" id="{0134E220-F52C-46ED-9896-2880D8414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514" name="Line 34">
              <a:extLst>
                <a:ext uri="{FF2B5EF4-FFF2-40B4-BE49-F238E27FC236}">
                  <a16:creationId xmlns:a16="http://schemas.microsoft.com/office/drawing/2014/main" id="{A975101F-4312-47A3-B456-A2345BF4F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5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515" name="Line 35">
              <a:extLst>
                <a:ext uri="{FF2B5EF4-FFF2-40B4-BE49-F238E27FC236}">
                  <a16:creationId xmlns:a16="http://schemas.microsoft.com/office/drawing/2014/main" id="{A34CB156-3060-4144-BBBB-C0C1809AE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8520" name="Group 40">
            <a:extLst>
              <a:ext uri="{FF2B5EF4-FFF2-40B4-BE49-F238E27FC236}">
                <a16:creationId xmlns:a16="http://schemas.microsoft.com/office/drawing/2014/main" id="{83881F34-2662-45A0-A6F8-244D6D6968D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43200"/>
            <a:ext cx="304800" cy="520700"/>
            <a:chOff x="3600" y="2448"/>
            <a:chExt cx="154" cy="328"/>
          </a:xfrm>
        </p:grpSpPr>
        <p:sp>
          <p:nvSpPr>
            <p:cNvPr id="148521" name="Rectangle 41">
              <a:extLst>
                <a:ext uri="{FF2B5EF4-FFF2-40B4-BE49-F238E27FC236}">
                  <a16:creationId xmlns:a16="http://schemas.microsoft.com/office/drawing/2014/main" id="{AD7A4E4A-E883-4033-8E5A-4F2B662F4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  <a:cs typeface="+mn-cs"/>
                </a:rPr>
                <a:t>k</a:t>
              </a:r>
            </a:p>
          </p:txBody>
        </p:sp>
        <p:sp>
          <p:nvSpPr>
            <p:cNvPr id="148522" name="Line 42">
              <a:extLst>
                <a:ext uri="{FF2B5EF4-FFF2-40B4-BE49-F238E27FC236}">
                  <a16:creationId xmlns:a16="http://schemas.microsoft.com/office/drawing/2014/main" id="{5E069D54-A5E9-4667-8C46-AE65C9AE1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8523" name="Group 43">
            <a:extLst>
              <a:ext uri="{FF2B5EF4-FFF2-40B4-BE49-F238E27FC236}">
                <a16:creationId xmlns:a16="http://schemas.microsoft.com/office/drawing/2014/main" id="{F204C7FD-3609-4296-9686-BDB3E342914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667000"/>
            <a:ext cx="228600" cy="533400"/>
            <a:chOff x="5184" y="2496"/>
            <a:chExt cx="144" cy="336"/>
          </a:xfrm>
        </p:grpSpPr>
        <p:sp>
          <p:nvSpPr>
            <p:cNvPr id="148524" name="Rectangle 44">
              <a:extLst>
                <a:ext uri="{FF2B5EF4-FFF2-40B4-BE49-F238E27FC236}">
                  <a16:creationId xmlns:a16="http://schemas.microsoft.com/office/drawing/2014/main" id="{C49AAA8A-A011-4408-A6CF-61105916E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3366FF"/>
                  </a:solidFill>
                  <a:effectLst/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  <a:cs typeface="+mn-cs"/>
                </a:rPr>
                <a:t>i</a:t>
              </a:r>
            </a:p>
          </p:txBody>
        </p:sp>
        <p:sp>
          <p:nvSpPr>
            <p:cNvPr id="148525" name="Line 45">
              <a:extLst>
                <a:ext uri="{FF2B5EF4-FFF2-40B4-BE49-F238E27FC236}">
                  <a16:creationId xmlns:a16="http://schemas.microsoft.com/office/drawing/2014/main" id="{BEBBC328-A8FD-4467-900A-EDA7D2ECD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8526" name="Group 46">
            <a:extLst>
              <a:ext uri="{FF2B5EF4-FFF2-40B4-BE49-F238E27FC236}">
                <a16:creationId xmlns:a16="http://schemas.microsoft.com/office/drawing/2014/main" id="{1AEAF688-2E70-4066-AC7B-28899B58830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667000"/>
            <a:ext cx="228600" cy="533400"/>
            <a:chOff x="5184" y="2496"/>
            <a:chExt cx="144" cy="336"/>
          </a:xfrm>
        </p:grpSpPr>
        <p:sp>
          <p:nvSpPr>
            <p:cNvPr id="148527" name="Rectangle 47">
              <a:extLst>
                <a:ext uri="{FF2B5EF4-FFF2-40B4-BE49-F238E27FC236}">
                  <a16:creationId xmlns:a16="http://schemas.microsoft.com/office/drawing/2014/main" id="{D6835E2F-8FD0-459D-9D67-BF5657D9E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3366FF"/>
                  </a:solidFill>
                  <a:effectLst/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  <a:cs typeface="+mn-cs"/>
                </a:rPr>
                <a:t>i</a:t>
              </a:r>
            </a:p>
          </p:txBody>
        </p:sp>
        <p:sp>
          <p:nvSpPr>
            <p:cNvPr id="148528" name="Line 48">
              <a:extLst>
                <a:ext uri="{FF2B5EF4-FFF2-40B4-BE49-F238E27FC236}">
                  <a16:creationId xmlns:a16="http://schemas.microsoft.com/office/drawing/2014/main" id="{D776B369-4556-480B-A53E-440493112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>
            <a:extLst>
              <a:ext uri="{FF2B5EF4-FFF2-40B4-BE49-F238E27FC236}">
                <a16:creationId xmlns:a16="http://schemas.microsoft.com/office/drawing/2014/main" id="{9B38A06A-53DA-4B7E-A69D-547E7E5A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044122-0D8C-4342-B1FA-83FD2E04FFF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506" name="AutoShape 2">
            <a:extLst>
              <a:ext uri="{FF2B5EF4-FFF2-40B4-BE49-F238E27FC236}">
                <a16:creationId xmlns:a16="http://schemas.microsoft.com/office/drawing/2014/main" id="{404F95E4-1D3E-447B-98F7-9F480E432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0"/>
            <a:ext cx="7391400" cy="685800"/>
          </a:xfrm>
          <a:prstGeom prst="cloudCallout">
            <a:avLst>
              <a:gd name="adj1" fmla="val -6227"/>
              <a:gd name="adj2" fmla="val -196759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奇妙的结果：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k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仅与模式串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有关！</a:t>
            </a:r>
          </a:p>
        </p:txBody>
      </p:sp>
      <p:sp>
        <p:nvSpPr>
          <p:cNvPr id="149508" name="Rectangle 4">
            <a:extLst>
              <a:ext uri="{FF2B5EF4-FFF2-40B4-BE49-F238E27FC236}">
                <a16:creationId xmlns:a16="http://schemas.microsoft.com/office/drawing/2014/main" id="{90A22D4E-2EEA-41DF-96BC-EDC2ACC0D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96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请抓住部分匹配时的两个特征：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43571331-0E32-46F2-804A-A8A0C7F74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24400"/>
            <a:ext cx="8458200" cy="4762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两式联立可得：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“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…T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k-1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”=‘T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j-k+1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…T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j-1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’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grpSp>
        <p:nvGrpSpPr>
          <p:cNvPr id="149510" name="Group 6">
            <a:extLst>
              <a:ext uri="{FF2B5EF4-FFF2-40B4-BE49-F238E27FC236}">
                <a16:creationId xmlns:a16="http://schemas.microsoft.com/office/drawing/2014/main" id="{50DF38D0-2CB7-46A8-BCF0-38137D1B4BB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90600"/>
            <a:ext cx="4191000" cy="1752600"/>
            <a:chOff x="240" y="864"/>
            <a:chExt cx="2640" cy="1104"/>
          </a:xfrm>
        </p:grpSpPr>
        <p:sp>
          <p:nvSpPr>
            <p:cNvPr id="149511" name="Rectangle 7">
              <a:extLst>
                <a:ext uri="{FF2B5EF4-FFF2-40B4-BE49-F238E27FC236}">
                  <a16:creationId xmlns:a16="http://schemas.microsoft.com/office/drawing/2014/main" id="{51BB7BC5-7D9B-46E2-8AEB-943AD86A6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52"/>
              <a:ext cx="2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S=‘a b a b c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4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 a c b a b’</a:t>
              </a:r>
            </a:p>
          </p:txBody>
        </p:sp>
        <p:sp>
          <p:nvSpPr>
            <p:cNvPr id="149512" name="Rectangle 8">
              <a:extLst>
                <a:ext uri="{FF2B5EF4-FFF2-40B4-BE49-F238E27FC236}">
                  <a16:creationId xmlns:a16="http://schemas.microsoft.com/office/drawing/2014/main" id="{D4F91B06-CBAE-4070-BD0E-55FDA6756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01"/>
              <a:ext cx="1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T=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‘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 a c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’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9513" name="Group 9">
              <a:extLst>
                <a:ext uri="{FF2B5EF4-FFF2-40B4-BE49-F238E27FC236}">
                  <a16:creationId xmlns:a16="http://schemas.microsoft.com/office/drawing/2014/main" id="{7418F54B-4B53-48D8-AA3A-E7A2EC455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864"/>
              <a:ext cx="192" cy="336"/>
              <a:chOff x="5184" y="2496"/>
              <a:chExt cx="144" cy="336"/>
            </a:xfrm>
          </p:grpSpPr>
          <p:sp>
            <p:nvSpPr>
              <p:cNvPr id="149514" name="Rectangle 10">
                <a:extLst>
                  <a:ext uri="{FF2B5EF4-FFF2-40B4-BE49-F238E27FC236}">
                    <a16:creationId xmlns:a16="http://schemas.microsoft.com/office/drawing/2014/main" id="{61A64E61-4E20-4E51-9700-F983A562C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FF"/>
                    </a:solidFill>
                    <a:effectLst/>
                    <a:uLnTx/>
                    <a:uFillTx/>
                    <a:latin typeface="楷体_GB2312" panose="02010609030101010101" pitchFamily="49" charset="-122"/>
                    <a:ea typeface="楷体_GB2312" panose="02010609030101010101" pitchFamily="49" charset="-122"/>
                    <a:cs typeface="+mn-cs"/>
                  </a:rPr>
                  <a:t>i</a:t>
                </a:r>
              </a:p>
            </p:txBody>
          </p:sp>
          <p:sp>
            <p:nvSpPr>
              <p:cNvPr id="149515" name="Line 11">
                <a:extLst>
                  <a:ext uri="{FF2B5EF4-FFF2-40B4-BE49-F238E27FC236}">
                    <a16:creationId xmlns:a16="http://schemas.microsoft.com/office/drawing/2014/main" id="{F03623D9-AF69-4EE4-930F-05220B6B4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9516" name="Group 12">
              <a:extLst>
                <a:ext uri="{FF2B5EF4-FFF2-40B4-BE49-F238E27FC236}">
                  <a16:creationId xmlns:a16="http://schemas.microsoft.com/office/drawing/2014/main" id="{F221A933-745C-47C3-B920-AE0BCE00A5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4" y="1640"/>
              <a:ext cx="202" cy="328"/>
              <a:chOff x="3600" y="2448"/>
              <a:chExt cx="154" cy="328"/>
            </a:xfrm>
          </p:grpSpPr>
          <p:sp>
            <p:nvSpPr>
              <p:cNvPr id="149517" name="Rectangle 13">
                <a:extLst>
                  <a:ext uri="{FF2B5EF4-FFF2-40B4-BE49-F238E27FC236}">
                    <a16:creationId xmlns:a16="http://schemas.microsoft.com/office/drawing/2014/main" id="{8EC820A5-AFB8-4D8B-B854-A70879828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99"/>
                    </a:solidFill>
                    <a:effectLst/>
                    <a:uLnTx/>
                    <a:uFillTx/>
                    <a:latin typeface="楷体_GB2312" panose="02010609030101010101" pitchFamily="49" charset="-122"/>
                    <a:ea typeface="楷体_GB2312" panose="02010609030101010101" pitchFamily="49" charset="-122"/>
                    <a:cs typeface="+mn-cs"/>
                  </a:rPr>
                  <a:t>k</a:t>
                </a:r>
              </a:p>
            </p:txBody>
          </p:sp>
          <p:sp>
            <p:nvSpPr>
              <p:cNvPr id="149518" name="Line 14">
                <a:extLst>
                  <a:ext uri="{FF2B5EF4-FFF2-40B4-BE49-F238E27FC236}">
                    <a16:creationId xmlns:a16="http://schemas.microsoft.com/office/drawing/2014/main" id="{8AC43121-2ECA-4A11-85DD-3E21AB82C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49519" name="Rectangle 15">
            <a:extLst>
              <a:ext uri="{FF2B5EF4-FFF2-40B4-BE49-F238E27FC236}">
                <a16:creationId xmlns:a16="http://schemas.microsoft.com/office/drawing/2014/main" id="{98102619-3747-41A5-A636-32B5C2887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52600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k-1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前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i-k+1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i-1)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      </a:t>
            </a:r>
          </a:p>
        </p:txBody>
      </p:sp>
      <p:sp>
        <p:nvSpPr>
          <p:cNvPr id="149520" name="Rectangle 16">
            <a:extLst>
              <a:ext uri="{FF2B5EF4-FFF2-40B4-BE49-F238E27FC236}">
                <a16:creationId xmlns:a16="http://schemas.microsoft.com/office/drawing/2014/main" id="{2002B49F-430B-4761-8918-8B8F9F864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371600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设目前打算与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的第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k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字符开始比较</a:t>
            </a:r>
          </a:p>
        </p:txBody>
      </p:sp>
      <p:sp>
        <p:nvSpPr>
          <p:cNvPr id="149521" name="AutoShape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C7736AF-E080-40A3-9927-5EADB6ECC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172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522" name="Text Box 18">
            <a:extLst>
              <a:ext uri="{FF2B5EF4-FFF2-40B4-BE49-F238E27FC236}">
                <a16:creationId xmlns:a16="http://schemas.microsoft.com/office/drawing/2014/main" id="{849F01EC-29D7-412D-83B8-8F863BE2D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9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(1)</a:t>
            </a:r>
          </a:p>
        </p:txBody>
      </p:sp>
      <p:sp>
        <p:nvSpPr>
          <p:cNvPr id="149523" name="Text Box 19">
            <a:extLst>
              <a:ext uri="{FF2B5EF4-FFF2-40B4-BE49-F238E27FC236}">
                <a16:creationId xmlns:a16="http://schemas.microsoft.com/office/drawing/2014/main" id="{11CD512C-F3AA-4EAD-92BA-DBDB18AEE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667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(2)</a:t>
            </a:r>
          </a:p>
        </p:txBody>
      </p:sp>
      <p:sp>
        <p:nvSpPr>
          <p:cNvPr id="149524" name="AutoShape 20">
            <a:extLst>
              <a:ext uri="{FF2B5EF4-FFF2-40B4-BE49-F238E27FC236}">
                <a16:creationId xmlns:a16="http://schemas.microsoft.com/office/drawing/2014/main" id="{19FE0B49-D608-419E-9925-BE8754429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86000"/>
            <a:ext cx="1905000" cy="457200"/>
          </a:xfrm>
          <a:prstGeom prst="wedgeRectCallout">
            <a:avLst>
              <a:gd name="adj1" fmla="val 61250"/>
              <a:gd name="adj2" fmla="val -9270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‘T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1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…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k-1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’</a:t>
            </a:r>
          </a:p>
        </p:txBody>
      </p:sp>
      <p:sp>
        <p:nvSpPr>
          <p:cNvPr id="149525" name="Rectangle 21">
            <a:extLst>
              <a:ext uri="{FF2B5EF4-FFF2-40B4-BE49-F238E27FC236}">
                <a16:creationId xmlns:a16="http://schemas.microsoft.com/office/drawing/2014/main" id="{6A252680-D4DE-4FCC-80BF-2FA475CF0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j-k+1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j-1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＝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前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i-k+1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i-1)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         </a:t>
            </a:r>
          </a:p>
        </p:txBody>
      </p:sp>
      <p:grpSp>
        <p:nvGrpSpPr>
          <p:cNvPr id="149526" name="Group 22">
            <a:extLst>
              <a:ext uri="{FF2B5EF4-FFF2-40B4-BE49-F238E27FC236}">
                <a16:creationId xmlns:a16="http://schemas.microsoft.com/office/drawing/2014/main" id="{AED38A8E-87E6-4A1A-8D7B-3B3A128CD039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2590800"/>
            <a:ext cx="4191000" cy="1739900"/>
            <a:chOff x="96" y="1920"/>
            <a:chExt cx="2640" cy="1096"/>
          </a:xfrm>
        </p:grpSpPr>
        <p:grpSp>
          <p:nvGrpSpPr>
            <p:cNvPr id="149527" name="Group 23">
              <a:extLst>
                <a:ext uri="{FF2B5EF4-FFF2-40B4-BE49-F238E27FC236}">
                  <a16:creationId xmlns:a16="http://schemas.microsoft.com/office/drawing/2014/main" id="{1135D678-1342-4168-A467-1FD63B3D1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920"/>
              <a:ext cx="144" cy="336"/>
              <a:chOff x="5184" y="2496"/>
              <a:chExt cx="144" cy="336"/>
            </a:xfrm>
          </p:grpSpPr>
          <p:sp>
            <p:nvSpPr>
              <p:cNvPr id="149528" name="Rectangle 24">
                <a:extLst>
                  <a:ext uri="{FF2B5EF4-FFF2-40B4-BE49-F238E27FC236}">
                    <a16:creationId xmlns:a16="http://schemas.microsoft.com/office/drawing/2014/main" id="{AF31D872-4383-44AF-B669-CC1C4DE62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FF"/>
                    </a:solidFill>
                    <a:effectLst/>
                    <a:uLnTx/>
                    <a:uFillTx/>
                    <a:latin typeface="楷体_GB2312" panose="02010609030101010101" pitchFamily="49" charset="-122"/>
                    <a:ea typeface="楷体_GB2312" panose="02010609030101010101" pitchFamily="49" charset="-122"/>
                    <a:cs typeface="+mn-cs"/>
                  </a:rPr>
                  <a:t>i</a:t>
                </a:r>
              </a:p>
            </p:txBody>
          </p:sp>
          <p:sp>
            <p:nvSpPr>
              <p:cNvPr id="149529" name="Line 25">
                <a:extLst>
                  <a:ext uri="{FF2B5EF4-FFF2-40B4-BE49-F238E27FC236}">
                    <a16:creationId xmlns:a16="http://schemas.microsoft.com/office/drawing/2014/main" id="{70584DC4-2D58-4CFA-98C0-78AD31B21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9530" name="Group 26">
              <a:extLst>
                <a:ext uri="{FF2B5EF4-FFF2-40B4-BE49-F238E27FC236}">
                  <a16:creationId xmlns:a16="http://schemas.microsoft.com/office/drawing/2014/main" id="{5A0E4A23-4CDD-466D-A273-2B68E4B0A6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" y="2688"/>
              <a:ext cx="202" cy="328"/>
              <a:chOff x="3600" y="2448"/>
              <a:chExt cx="154" cy="328"/>
            </a:xfrm>
          </p:grpSpPr>
          <p:sp>
            <p:nvSpPr>
              <p:cNvPr id="149531" name="Rectangle 27">
                <a:extLst>
                  <a:ext uri="{FF2B5EF4-FFF2-40B4-BE49-F238E27FC236}">
                    <a16:creationId xmlns:a16="http://schemas.microsoft.com/office/drawing/2014/main" id="{12FB2E29-29B4-47BA-B051-F73E6C674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楷体_GB2312" panose="02010609030101010101" pitchFamily="49" charset="-122"/>
                    <a:ea typeface="楷体_GB2312" panose="02010609030101010101" pitchFamily="49" charset="-122"/>
                    <a:cs typeface="+mn-cs"/>
                  </a:rPr>
                  <a:t>k</a:t>
                </a:r>
              </a:p>
            </p:txBody>
          </p:sp>
          <p:sp>
            <p:nvSpPr>
              <p:cNvPr id="149532" name="Line 28">
                <a:extLst>
                  <a:ext uri="{FF2B5EF4-FFF2-40B4-BE49-F238E27FC236}">
                    <a16:creationId xmlns:a16="http://schemas.microsoft.com/office/drawing/2014/main" id="{79E033B0-7016-42BA-8CAC-38B11071A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9533" name="Group 29">
              <a:extLst>
                <a:ext uri="{FF2B5EF4-FFF2-40B4-BE49-F238E27FC236}">
                  <a16:creationId xmlns:a16="http://schemas.microsoft.com/office/drawing/2014/main" id="{520EB1B5-E480-4849-A621-E849CB1ED2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640"/>
              <a:ext cx="202" cy="328"/>
              <a:chOff x="3600" y="2448"/>
              <a:chExt cx="154" cy="328"/>
            </a:xfrm>
          </p:grpSpPr>
          <p:sp>
            <p:nvSpPr>
              <p:cNvPr id="149534" name="Rectangle 30">
                <a:extLst>
                  <a:ext uri="{FF2B5EF4-FFF2-40B4-BE49-F238E27FC236}">
                    <a16:creationId xmlns:a16="http://schemas.microsoft.com/office/drawing/2014/main" id="{A9C17DB3-8A31-476D-ABB1-8AE7C4A4D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楷体_GB2312" panose="02010609030101010101" pitchFamily="49" charset="-122"/>
                    <a:ea typeface="楷体_GB2312" panose="02010609030101010101" pitchFamily="49" charset="-122"/>
                    <a:cs typeface="+mn-cs"/>
                  </a:rPr>
                  <a:t>j</a:t>
                </a:r>
              </a:p>
            </p:txBody>
          </p:sp>
          <p:sp>
            <p:nvSpPr>
              <p:cNvPr id="149535" name="Line 31">
                <a:extLst>
                  <a:ext uri="{FF2B5EF4-FFF2-40B4-BE49-F238E27FC236}">
                    <a16:creationId xmlns:a16="http://schemas.microsoft.com/office/drawing/2014/main" id="{0ED4D741-5AC1-4AD2-8EBC-F294239CE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9536" name="Rectangle 32">
              <a:extLst>
                <a:ext uri="{FF2B5EF4-FFF2-40B4-BE49-F238E27FC236}">
                  <a16:creationId xmlns:a16="http://schemas.microsoft.com/office/drawing/2014/main" id="{93F39556-6254-4280-BBCF-3469682F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168"/>
              <a:ext cx="2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S=‘a b a b c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c a c b a b’</a:t>
              </a:r>
            </a:p>
          </p:txBody>
        </p:sp>
        <p:sp>
          <p:nvSpPr>
            <p:cNvPr id="149537" name="Rectangle 33">
              <a:extLst>
                <a:ext uri="{FF2B5EF4-FFF2-40B4-BE49-F238E27FC236}">
                  <a16:creationId xmlns:a16="http://schemas.microsoft.com/office/drawing/2014/main" id="{A96186D5-2F2B-4625-85AF-02DE2C8E2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00"/>
              <a:ext cx="1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T=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‘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 a c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’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9538" name="Rectangle 34">
            <a:extLst>
              <a:ext uri="{FF2B5EF4-FFF2-40B4-BE49-F238E27FC236}">
                <a16:creationId xmlns:a16="http://schemas.microsoft.com/office/drawing/2014/main" id="{4C484F42-6870-4067-906F-01678D872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32125"/>
            <a:ext cx="510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刚才肯定是在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S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的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i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处和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的第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j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字符 处失配</a:t>
            </a:r>
          </a:p>
        </p:txBody>
      </p:sp>
      <p:sp>
        <p:nvSpPr>
          <p:cNvPr id="149539" name="AutoShape 35">
            <a:extLst>
              <a:ext uri="{FF2B5EF4-FFF2-40B4-BE49-F238E27FC236}">
                <a16:creationId xmlns:a16="http://schemas.microsoft.com/office/drawing/2014/main" id="{C3E2B4CA-CE23-4F1E-9AAB-AB27EC083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38600"/>
            <a:ext cx="5791200" cy="457200"/>
          </a:xfrm>
          <a:prstGeom prst="wedgeRectCallout">
            <a:avLst>
              <a:gd name="adj1" fmla="val -2935"/>
              <a:gd name="adj2" fmla="val -10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‘T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j-k+1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…T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j-1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’  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截取一段，但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k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有限制，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1&lt;k&lt;j</a:t>
            </a:r>
          </a:p>
        </p:txBody>
      </p:sp>
      <p:sp>
        <p:nvSpPr>
          <p:cNvPr id="149540" name="AutoShape 36">
            <a:extLst>
              <a:ext uri="{FF2B5EF4-FFF2-40B4-BE49-F238E27FC236}">
                <a16:creationId xmlns:a16="http://schemas.microsoft.com/office/drawing/2014/main" id="{A13DE68C-6FBD-408F-B3FC-F523EDD0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"/>
            <a:ext cx="2590800" cy="457200"/>
          </a:xfrm>
          <a:prstGeom prst="wedgeRectCallout">
            <a:avLst>
              <a:gd name="adj1" fmla="val -25611"/>
              <a:gd name="adj2" fmla="val 17986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是追求的新起点</a:t>
            </a:r>
          </a:p>
        </p:txBody>
      </p:sp>
      <p:sp>
        <p:nvSpPr>
          <p:cNvPr id="149545" name="Oval 41">
            <a:extLst>
              <a:ext uri="{FF2B5EF4-FFF2-40B4-BE49-F238E27FC236}">
                <a16:creationId xmlns:a16="http://schemas.microsoft.com/office/drawing/2014/main" id="{6F0736CF-5B91-4452-BA9C-77690B5FB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048000"/>
            <a:ext cx="338138" cy="457200"/>
          </a:xfrm>
          <a:prstGeom prst="ellipse">
            <a:avLst/>
          </a:prstGeom>
          <a:noFill/>
          <a:ln w="349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548" name="Rectangle 44">
            <a:extLst>
              <a:ext uri="{FF2B5EF4-FFF2-40B4-BE49-F238E27FC236}">
                <a16:creationId xmlns:a16="http://schemas.microsoft.com/office/drawing/2014/main" id="{FFBD02DB-A129-4998-913A-9510550E7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00663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注意：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j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为当前已知的失配位置，我们的目标是计算新起点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。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式中仅剩一个未知数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，理论上已可解！</a:t>
            </a:r>
          </a:p>
        </p:txBody>
      </p:sp>
      <p:grpSp>
        <p:nvGrpSpPr>
          <p:cNvPr id="149552" name="Group 48">
            <a:extLst>
              <a:ext uri="{FF2B5EF4-FFF2-40B4-BE49-F238E27FC236}">
                <a16:creationId xmlns:a16="http://schemas.microsoft.com/office/drawing/2014/main" id="{F6DA4E5F-6644-4FAA-A81D-9B2083BDA9F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352800"/>
            <a:ext cx="1219200" cy="533400"/>
            <a:chOff x="768" y="2112"/>
            <a:chExt cx="768" cy="336"/>
          </a:xfrm>
        </p:grpSpPr>
        <p:sp>
          <p:nvSpPr>
            <p:cNvPr id="149546" name="Oval 42">
              <a:extLst>
                <a:ext uri="{FF2B5EF4-FFF2-40B4-BE49-F238E27FC236}">
                  <a16:creationId xmlns:a16="http://schemas.microsoft.com/office/drawing/2014/main" id="{5D6178B0-10EC-4F4F-8BEA-C19DF869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160"/>
              <a:ext cx="240" cy="288"/>
            </a:xfrm>
            <a:prstGeom prst="ellips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551" name="Oval 47">
              <a:extLst>
                <a:ext uri="{FF2B5EF4-FFF2-40B4-BE49-F238E27FC236}">
                  <a16:creationId xmlns:a16="http://schemas.microsoft.com/office/drawing/2014/main" id="{298A495E-6661-4700-863E-44FF5A1F6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112"/>
              <a:ext cx="240" cy="336"/>
            </a:xfrm>
            <a:prstGeom prst="ellips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4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95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0" fill="hold"/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0" fill="hold"/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0" fill="hold"/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 autoUpdateAnimBg="0"/>
      <p:bldP spid="149508" grpId="0" autoUpdateAnimBg="0"/>
      <p:bldP spid="149509" grpId="0" build="p" animBg="1" autoUpdateAnimBg="0"/>
      <p:bldP spid="149519" grpId="0" autoUpdateAnimBg="0"/>
      <p:bldP spid="149520" grpId="0" autoUpdateAnimBg="0"/>
      <p:bldP spid="149522" grpId="0" autoUpdateAnimBg="0"/>
      <p:bldP spid="149523" grpId="0" autoUpdateAnimBg="0"/>
      <p:bldP spid="149524" grpId="0" animBg="1" autoUpdateAnimBg="0"/>
      <p:bldP spid="149525" grpId="0" autoUpdateAnimBg="0"/>
      <p:bldP spid="149538" grpId="0" autoUpdateAnimBg="0"/>
      <p:bldP spid="149539" grpId="0" animBg="1" autoUpdateAnimBg="0"/>
      <p:bldP spid="149540" grpId="0" animBg="1" autoUpdateAnimBg="0"/>
      <p:bldP spid="14954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DEEC6C66-05A5-42D5-9C4D-A18391BE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85EDD0-B9DF-4AF7-A7B3-4276DF5176B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24FB83D6-5A89-495B-BCFD-8B0773D4B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根据模式串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的规律：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“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…T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-1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”=“T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j-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k+1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…T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j-1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”</a:t>
            </a:r>
            <a:endParaRPr kumimoji="1" lang="en-US" altLang="zh-CN" sz="2400" b="1" i="0" u="none" strike="noStrike" kern="1200" cap="none" spc="0" normalizeH="0" baseline="-2500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由当前失配位置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已知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，可以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归纳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计算新起点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的表达式。</a:t>
            </a: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BBC3AB08-96AB-466A-A191-D9B26D1C9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43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next[ j ]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＝</a:t>
            </a:r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EAAD4EDA-708F-48A6-B132-0CCE4B454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362200"/>
            <a:ext cx="647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0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当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时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max {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|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1&lt;k&lt;j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且‘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…T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k-1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’=‘T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j-k+1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…T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-1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’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1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其他情况</a:t>
            </a:r>
          </a:p>
        </p:txBody>
      </p:sp>
      <p:sp>
        <p:nvSpPr>
          <p:cNvPr id="150534" name="AutoShape 6">
            <a:extLst>
              <a:ext uri="{FF2B5EF4-FFF2-40B4-BE49-F238E27FC236}">
                <a16:creationId xmlns:a16="http://schemas.microsoft.com/office/drawing/2014/main" id="{2AAC61AE-4A90-4021-BA04-8617CA4E896F}"/>
              </a:ext>
            </a:extLst>
          </p:cNvPr>
          <p:cNvSpPr>
            <a:spLocks/>
          </p:cNvSpPr>
          <p:nvPr/>
        </p:nvSpPr>
        <p:spPr bwMode="auto">
          <a:xfrm>
            <a:off x="1828800" y="25146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35" name="Line 7">
            <a:extLst>
              <a:ext uri="{FF2B5EF4-FFF2-40B4-BE49-F238E27FC236}">
                <a16:creationId xmlns:a16="http://schemas.microsoft.com/office/drawing/2014/main" id="{E9C4485C-FD78-41CD-934C-538A27895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36" name="Rectangle 8">
            <a:extLst>
              <a:ext uri="{FF2B5EF4-FFF2-40B4-BE49-F238E27FC236}">
                <a16:creationId xmlns:a16="http://schemas.microsoft.com/office/drawing/2014/main" id="{FDA56E75-9894-4F4E-8273-CC55F8BA6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81400"/>
            <a:ext cx="89154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注意：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值仅取决于模式串本身而与相匹配的主串无关。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值为模式串从头向后及从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向前的两部分的最大相同子串的长度。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）这里的两部分子串可以有部分重叠的字符，但不可以全部重叠。</a:t>
            </a:r>
          </a:p>
        </p:txBody>
      </p:sp>
      <p:sp>
        <p:nvSpPr>
          <p:cNvPr id="150537" name="Rectangle 9">
            <a:extLst>
              <a:ext uri="{FF2B5EF4-FFF2-40B4-BE49-F238E27FC236}">
                <a16:creationId xmlns:a16="http://schemas.microsoft.com/office/drawing/2014/main" id="{C8872F11-E1BE-4B9C-B6A0-BFD140801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令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next[ j ]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k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j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显然具有函数关系），则</a:t>
            </a:r>
          </a:p>
        </p:txBody>
      </p:sp>
      <p:sp>
        <p:nvSpPr>
          <p:cNvPr id="150538" name="AutoShape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2611B52-7B4A-4092-8554-C64FF658F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172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39" name="AutoShape 11">
            <a:extLst>
              <a:ext uri="{FF2B5EF4-FFF2-40B4-BE49-F238E27FC236}">
                <a16:creationId xmlns:a16="http://schemas.microsoft.com/office/drawing/2014/main" id="{D08EBA9D-40E8-4F1A-960B-44DD971E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3657600" cy="381000"/>
          </a:xfrm>
          <a:prstGeom prst="wedgeRoundRectCallout">
            <a:avLst>
              <a:gd name="adj1" fmla="val -48394"/>
              <a:gd name="adj2" fmla="val -1658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取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首与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Tj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处最大的相同子串</a:t>
            </a:r>
          </a:p>
        </p:txBody>
      </p:sp>
      <p:sp>
        <p:nvSpPr>
          <p:cNvPr id="150540" name="Rectangle 12">
            <a:extLst>
              <a:ext uri="{FF2B5EF4-FFF2-40B4-BE49-F238E27FC236}">
                <a16:creationId xmlns:a16="http://schemas.microsoft.com/office/drawing/2014/main" id="{E355D481-AE6B-4C98-851D-8773290CA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457200"/>
          </a:xfrm>
        </p:spPr>
        <p:txBody>
          <a:bodyPr/>
          <a:lstStyle/>
          <a:p>
            <a:pPr algn="l"/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新起点</a:t>
            </a:r>
            <a:r>
              <a:rPr lang="zh-CN" altLang="en-US" sz="24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怎么求？</a:t>
            </a:r>
          </a:p>
        </p:txBody>
      </p:sp>
    </p:spTree>
    <p:extLst>
      <p:ext uri="{BB962C8B-B14F-4D97-AF65-F5344CB8AC3E}">
        <p14:creationId xmlns:p14="http://schemas.microsoft.com/office/powerpoint/2010/main" val="43844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  <p:bldP spid="150532" grpId="0" autoUpdateAnimBg="0"/>
      <p:bldP spid="150533" grpId="0" build="p" autoUpdateAnimBg="0"/>
      <p:bldP spid="150536" grpId="0" build="p" autoUpdateAnimBg="0"/>
      <p:bldP spid="150537" grpId="0" autoUpdateAnimBg="0"/>
      <p:bldP spid="15053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9E156-17DA-4F25-B136-FB93A851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00CF6A-C847-420F-857A-4422F39EAC2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B6207A0C-0EDB-40E0-ACA5-D3B20B6B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"/>
            <a:ext cx="8534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7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666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next[j]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函数表征着模式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中最大相同前缀子串和后缀子串（真子串）的长度。</a:t>
            </a:r>
          </a:p>
          <a:p>
            <a:pPr marL="0" marR="0" lvl="0" indent="666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可见，模式中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相似部分越多，则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next[j]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函数越大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，它既表示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模式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字符之间的相关度越高，也表示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位置以前与主串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部分匹配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的字符数越多。</a:t>
            </a:r>
          </a:p>
          <a:p>
            <a:pPr marL="0" marR="0" lvl="0" indent="666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即：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next[j]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越大，模式串向右滑动得越远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，与主串进行比较的次数越少，时间复杂度就越低（时间效率）。</a:t>
            </a:r>
          </a:p>
        </p:txBody>
      </p:sp>
      <p:sp>
        <p:nvSpPr>
          <p:cNvPr id="151562" name="AutoShape 10">
            <a:extLst>
              <a:ext uri="{FF2B5EF4-FFF2-40B4-BE49-F238E27FC236}">
                <a16:creationId xmlns:a16="http://schemas.microsoft.com/office/drawing/2014/main" id="{AB0F7535-FB2F-4C22-8FC3-1C746589C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29000"/>
            <a:ext cx="8153400" cy="1143000"/>
          </a:xfrm>
          <a:prstGeom prst="cloudCallout">
            <a:avLst>
              <a:gd name="adj1" fmla="val -28565"/>
              <a:gd name="adj2" fmla="val 20597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再想一想：如果主串是外存中一个大文件，用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KMP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算法效果又如何？</a:t>
            </a:r>
          </a:p>
        </p:txBody>
      </p:sp>
    </p:spTree>
    <p:extLst>
      <p:ext uri="{BB962C8B-B14F-4D97-AF65-F5344CB8AC3E}">
        <p14:creationId xmlns:p14="http://schemas.microsoft.com/office/powerpoint/2010/main" val="330577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  <p:bldP spid="151562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4B3DAE25-2A9B-48EB-A9B3-0828C5E6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E34F35-9792-4884-9BCB-20B9075563F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2" name="AutoShape 2">
            <a:extLst>
              <a:ext uri="{FF2B5EF4-FFF2-40B4-BE49-F238E27FC236}">
                <a16:creationId xmlns:a16="http://schemas.microsoft.com/office/drawing/2014/main" id="{2E89A379-AB11-4B4F-97FD-EAC6B0410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791200"/>
            <a:ext cx="3429000" cy="381000"/>
          </a:xfrm>
          <a:prstGeom prst="wedgeRoundRectCallout">
            <a:avLst>
              <a:gd name="adj1" fmla="val 40417"/>
              <a:gd name="adj2" fmla="val -115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从两头往中间比较</a:t>
            </a:r>
          </a:p>
        </p:txBody>
      </p:sp>
      <p:sp>
        <p:nvSpPr>
          <p:cNvPr id="153604" name="Rectangle 4">
            <a:extLst>
              <a:ext uri="{FF2B5EF4-FFF2-40B4-BE49-F238E27FC236}">
                <a16:creationId xmlns:a16="http://schemas.microsoft.com/office/drawing/2014/main" id="{A3F43DEA-8F84-4BBD-9D14-D802C68D0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001000" cy="137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/>
              <a:t> </a:t>
            </a:r>
            <a:r>
              <a:rPr lang="zh-CN" altLang="en-US" sz="2400" b="1"/>
              <a:t>例： 模 式 串  </a:t>
            </a:r>
            <a:r>
              <a:rPr lang="en-US" altLang="zh-CN" sz="2400" b="1"/>
              <a:t>T</a:t>
            </a:r>
            <a:r>
              <a:rPr lang="zh-CN" altLang="en-US" sz="2400" b="1"/>
              <a:t>：   </a:t>
            </a:r>
            <a:r>
              <a:rPr lang="en-US" altLang="zh-CN" sz="2400" b="1"/>
              <a:t>a  b  a  a  b  c  a  c</a:t>
            </a:r>
          </a:p>
          <a:p>
            <a:pPr>
              <a:buFontTx/>
              <a:buNone/>
            </a:pPr>
            <a:r>
              <a:rPr lang="en-US" altLang="zh-CN" sz="2400" b="1"/>
              <a:t>      </a:t>
            </a:r>
            <a:r>
              <a:rPr lang="zh-CN" altLang="en-US" sz="2400" b="1"/>
              <a:t>可能失配位 </a:t>
            </a:r>
            <a:r>
              <a:rPr lang="en-US" altLang="zh-CN" sz="2400" b="1">
                <a:solidFill>
                  <a:schemeClr val="accent1"/>
                </a:solidFill>
              </a:rPr>
              <a:t>j</a:t>
            </a:r>
            <a:r>
              <a:rPr lang="zh-CN" altLang="en-US" sz="2400" b="1"/>
              <a:t>：   </a:t>
            </a:r>
            <a:r>
              <a:rPr lang="en-US" altLang="zh-CN" sz="2400" b="1"/>
              <a:t>1  2   3  4  5  6  7  8</a:t>
            </a:r>
          </a:p>
          <a:p>
            <a:pPr>
              <a:buFontTx/>
              <a:buNone/>
            </a:pPr>
            <a:r>
              <a:rPr lang="zh-CN" altLang="en-US" sz="2400" b="1"/>
              <a:t>新匹配位</a:t>
            </a:r>
            <a:r>
              <a:rPr lang="en-US" altLang="zh-CN" sz="2400" b="1">
                <a:solidFill>
                  <a:schemeClr val="accent1"/>
                </a:solidFill>
              </a:rPr>
              <a:t>k=</a:t>
            </a:r>
            <a:r>
              <a:rPr lang="en-US" altLang="zh-CN" sz="2400" b="1">
                <a:solidFill>
                  <a:srgbClr val="66FF33"/>
                </a:solidFill>
              </a:rPr>
              <a:t>next[</a:t>
            </a:r>
            <a:r>
              <a:rPr lang="en-US" altLang="zh-CN" sz="2400" b="1">
                <a:solidFill>
                  <a:schemeClr val="accent1"/>
                </a:solidFill>
              </a:rPr>
              <a:t>j</a:t>
            </a:r>
            <a:r>
              <a:rPr lang="en-US" altLang="zh-CN" sz="2400" b="1">
                <a:solidFill>
                  <a:srgbClr val="66FF33"/>
                </a:solidFill>
              </a:rPr>
              <a:t>]</a:t>
            </a:r>
            <a:r>
              <a:rPr lang="en-US" altLang="zh-CN" sz="2400" b="1"/>
              <a:t> :</a:t>
            </a:r>
          </a:p>
        </p:txBody>
      </p:sp>
      <p:grpSp>
        <p:nvGrpSpPr>
          <p:cNvPr id="153605" name="Group 5">
            <a:extLst>
              <a:ext uri="{FF2B5EF4-FFF2-40B4-BE49-F238E27FC236}">
                <a16:creationId xmlns:a16="http://schemas.microsoft.com/office/drawing/2014/main" id="{7862CA37-ABBC-4135-9BCE-D3D10F1C720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133600"/>
            <a:ext cx="6477000" cy="1006475"/>
            <a:chOff x="816" y="1440"/>
            <a:chExt cx="4080" cy="634"/>
          </a:xfrm>
        </p:grpSpPr>
        <p:sp>
          <p:nvSpPr>
            <p:cNvPr id="153606" name="Rectangle 6">
              <a:extLst>
                <a:ext uri="{FF2B5EF4-FFF2-40B4-BE49-F238E27FC236}">
                  <a16:creationId xmlns:a16="http://schemas.microsoft.com/office/drawing/2014/main" id="{8BA77837-B901-4B12-8192-1006A920E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22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next[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j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 ]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＝</a:t>
              </a:r>
            </a:p>
          </p:txBody>
        </p:sp>
        <p:sp>
          <p:nvSpPr>
            <p:cNvPr id="153607" name="Rectangle 7">
              <a:extLst>
                <a:ext uri="{FF2B5EF4-FFF2-40B4-BE49-F238E27FC236}">
                  <a16:creationId xmlns:a16="http://schemas.microsoft.com/office/drawing/2014/main" id="{705D0CD7-019A-4963-98C4-3B8B2EB54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440"/>
              <a:ext cx="326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0        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当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j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＝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1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时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max { k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|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33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1&lt;k&lt;j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 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且‘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T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1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…T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k-1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’=‘T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j-(k-1)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 …T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j-1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’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}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1       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其他情况</a:t>
              </a:r>
            </a:p>
          </p:txBody>
        </p:sp>
        <p:sp>
          <p:nvSpPr>
            <p:cNvPr id="153608" name="AutoShape 8">
              <a:extLst>
                <a:ext uri="{FF2B5EF4-FFF2-40B4-BE49-F238E27FC236}">
                  <a16:creationId xmlns:a16="http://schemas.microsoft.com/office/drawing/2014/main" id="{20B2290A-5997-4808-88A0-8233EDD9C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1488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3609" name="Rectangle 9">
            <a:extLst>
              <a:ext uri="{FF2B5EF4-FFF2-40B4-BE49-F238E27FC236}">
                <a16:creationId xmlns:a16="http://schemas.microsoft.com/office/drawing/2014/main" id="{538C42EA-3DB7-45DD-ADF6-792F98D40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0</a:t>
            </a:r>
          </a:p>
        </p:txBody>
      </p:sp>
      <p:sp>
        <p:nvSpPr>
          <p:cNvPr id="153610" name="Line 10">
            <a:extLst>
              <a:ext uri="{FF2B5EF4-FFF2-40B4-BE49-F238E27FC236}">
                <a16:creationId xmlns:a16="http://schemas.microsoft.com/office/drawing/2014/main" id="{8644E997-AAD5-4863-BB5A-B42FA94C8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5240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11" name="Line 11">
            <a:extLst>
              <a:ext uri="{FF2B5EF4-FFF2-40B4-BE49-F238E27FC236}">
                <a16:creationId xmlns:a16="http://schemas.microsoft.com/office/drawing/2014/main" id="{83E4ED21-A0F7-423C-8192-2978E71FB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20574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12" name="Rectangle 12">
            <a:extLst>
              <a:ext uri="{FF2B5EF4-FFF2-40B4-BE49-F238E27FC236}">
                <a16:creationId xmlns:a16="http://schemas.microsoft.com/office/drawing/2014/main" id="{621D4C17-84A5-4C44-BB1C-63653B123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1</a:t>
            </a:r>
          </a:p>
        </p:txBody>
      </p:sp>
      <p:sp>
        <p:nvSpPr>
          <p:cNvPr id="153613" name="Rectangle 13">
            <a:extLst>
              <a:ext uri="{FF2B5EF4-FFF2-40B4-BE49-F238E27FC236}">
                <a16:creationId xmlns:a16="http://schemas.microsoft.com/office/drawing/2014/main" id="{387F857A-B8D7-49CE-9542-0A2E559EE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1</a:t>
            </a:r>
          </a:p>
        </p:txBody>
      </p:sp>
      <p:sp>
        <p:nvSpPr>
          <p:cNvPr id="153614" name="Rectangle 14">
            <a:extLst>
              <a:ext uri="{FF2B5EF4-FFF2-40B4-BE49-F238E27FC236}">
                <a16:creationId xmlns:a16="http://schemas.microsoft.com/office/drawing/2014/main" id="{A86E1EED-3B6E-4C41-8653-9A8179D25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5240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2</a:t>
            </a:r>
          </a:p>
        </p:txBody>
      </p:sp>
      <p:sp>
        <p:nvSpPr>
          <p:cNvPr id="153615" name="Rectangle 15">
            <a:extLst>
              <a:ext uri="{FF2B5EF4-FFF2-40B4-BE49-F238E27FC236}">
                <a16:creationId xmlns:a16="http://schemas.microsoft.com/office/drawing/2014/main" id="{6B76505F-08FA-473B-A24C-9245387C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2</a:t>
            </a:r>
          </a:p>
        </p:txBody>
      </p:sp>
      <p:sp>
        <p:nvSpPr>
          <p:cNvPr id="153616" name="Rectangle 16">
            <a:extLst>
              <a:ext uri="{FF2B5EF4-FFF2-40B4-BE49-F238E27FC236}">
                <a16:creationId xmlns:a16="http://schemas.microsoft.com/office/drawing/2014/main" id="{F5EAF130-D7F8-446E-8B91-5B182D389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3</a:t>
            </a:r>
          </a:p>
        </p:txBody>
      </p:sp>
      <p:sp>
        <p:nvSpPr>
          <p:cNvPr id="153617" name="Rectangle 17">
            <a:extLst>
              <a:ext uri="{FF2B5EF4-FFF2-40B4-BE49-F238E27FC236}">
                <a16:creationId xmlns:a16="http://schemas.microsoft.com/office/drawing/2014/main" id="{7E039082-0133-46C6-BE7B-9441DEF5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1</a:t>
            </a:r>
          </a:p>
        </p:txBody>
      </p:sp>
      <p:sp>
        <p:nvSpPr>
          <p:cNvPr id="153618" name="Rectangle 18">
            <a:extLst>
              <a:ext uri="{FF2B5EF4-FFF2-40B4-BE49-F238E27FC236}">
                <a16:creationId xmlns:a16="http://schemas.microsoft.com/office/drawing/2014/main" id="{3C1A0305-7305-4C9E-8B47-ABD4E11A4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2</a:t>
            </a:r>
          </a:p>
        </p:txBody>
      </p:sp>
      <p:sp>
        <p:nvSpPr>
          <p:cNvPr id="153619" name="Rectangle 19">
            <a:extLst>
              <a:ext uri="{FF2B5EF4-FFF2-40B4-BE49-F238E27FC236}">
                <a16:creationId xmlns:a16="http://schemas.microsoft.com/office/drawing/2014/main" id="{00BD8926-77C1-4415-B037-DFF30B402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19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讨论：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53620" name="AutoShape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36E8276-0339-4A14-B198-1B9347653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21" name="Rectangle 21">
            <a:extLst>
              <a:ext uri="{FF2B5EF4-FFF2-40B4-BE49-F238E27FC236}">
                <a16:creationId xmlns:a16="http://schemas.microsoft.com/office/drawing/2014/main" id="{936AA867-EFAC-43A1-BCC5-C66B72AB3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76600"/>
            <a:ext cx="8839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j=1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时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, next[ j ]≡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0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；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属于“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j=1”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情况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j=2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时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, next[ j ]≡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；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//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找不到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1&lt;k&lt;j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的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，属于“其他情况”；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j=3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时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, next[ j ]≡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；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只需查看‘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’=‘T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’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成立否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j=4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时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, next[ j ]≡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；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要查看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‘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’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‘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’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及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‘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’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‘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’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是否成立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j=5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时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, next[ j ]≡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；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要查看‘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’=‘T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’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，‘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’=‘T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’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                                                 ‘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’=‘T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’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是否成立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53622" name="Rectangle 22">
            <a:extLst>
              <a:ext uri="{FF2B5EF4-FFF2-40B4-BE49-F238E27FC236}">
                <a16:creationId xmlns:a16="http://schemas.microsoft.com/office/drawing/2014/main" id="{4121D846-7C47-4253-A44D-AA40D4140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38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刚才已归纳：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53626" name="Rectangle 26">
            <a:extLst>
              <a:ext uri="{FF2B5EF4-FFF2-40B4-BE49-F238E27FC236}">
                <a16:creationId xmlns:a16="http://schemas.microsoft.com/office/drawing/2014/main" id="{C55A68ED-A81C-46E4-A8E5-76F9B196A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626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以此类推，可得后续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next[j]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值。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53628" name="AutoShape 28">
            <a:extLst>
              <a:ext uri="{FF2B5EF4-FFF2-40B4-BE49-F238E27FC236}">
                <a16:creationId xmlns:a16="http://schemas.microsoft.com/office/drawing/2014/main" id="{104E0163-F02F-4937-A4BD-E348D14AC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990600"/>
            <a:ext cx="2741612" cy="873125"/>
          </a:xfrm>
          <a:prstGeom prst="wedgeEllipseCallout">
            <a:avLst>
              <a:gd name="adj1" fmla="val -60829"/>
              <a:gd name="adj2" fmla="val 3981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90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190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190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190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190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1905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1905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1905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1905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905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next[j]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与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s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无关，可以预先计算</a:t>
            </a:r>
          </a:p>
        </p:txBody>
      </p:sp>
      <p:sp>
        <p:nvSpPr>
          <p:cNvPr id="153629" name="Rectangle 29">
            <a:extLst>
              <a:ext uri="{FF2B5EF4-FFF2-40B4-BE49-F238E27FC236}">
                <a16:creationId xmlns:a16="http://schemas.microsoft.com/office/drawing/2014/main" id="{C0457952-DBA5-48D6-83BA-923214FCE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001000" cy="457200"/>
          </a:xfrm>
        </p:spPr>
        <p:txBody>
          <a:bodyPr/>
          <a:lstStyle/>
          <a:p>
            <a:pPr algn="l"/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怎样计算模式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T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所有可能的失配点 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j</a:t>
            </a:r>
            <a:r>
              <a:rPr lang="en-US" altLang="zh-CN" sz="2400" b="1">
                <a:solidFill>
                  <a:srgbClr val="66FF33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所对应的</a:t>
            </a:r>
            <a:r>
              <a:rPr lang="zh-CN" altLang="en-US" sz="2400" b="1">
                <a:solidFill>
                  <a:srgbClr val="66FF33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66FF33"/>
                </a:solidFill>
                <a:latin typeface="宋体" panose="02010600030101010101" pitchFamily="2" charset="-122"/>
              </a:rPr>
              <a:t>next[j]</a:t>
            </a:r>
            <a:r>
              <a:rPr lang="zh-CN" altLang="en-US" sz="2400" b="1">
                <a:solidFill>
                  <a:srgbClr val="66FF33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75528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53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53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53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53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53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153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10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1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nimBg="1" autoUpdateAnimBg="0"/>
      <p:bldP spid="153604" grpId="0" build="p" autoUpdateAnimBg="0"/>
      <p:bldP spid="153609" grpId="0" autoUpdateAnimBg="0"/>
      <p:bldP spid="153612" grpId="0" autoUpdateAnimBg="0"/>
      <p:bldP spid="153613" grpId="0" autoUpdateAnimBg="0"/>
      <p:bldP spid="153614" grpId="0" autoUpdateAnimBg="0"/>
      <p:bldP spid="153615" grpId="0" autoUpdateAnimBg="0"/>
      <p:bldP spid="153616" grpId="0" autoUpdateAnimBg="0"/>
      <p:bldP spid="153617" grpId="0" autoUpdateAnimBg="0"/>
      <p:bldP spid="153618" grpId="0" autoUpdateAnimBg="0"/>
      <p:bldP spid="153619" grpId="0" autoUpdateAnimBg="0"/>
      <p:bldP spid="153621" grpId="0" build="p" autoUpdateAnimBg="0"/>
      <p:bldP spid="153622" grpId="0" autoUpdateAnimBg="0"/>
      <p:bldP spid="153626" grpId="0" autoUpdateAnimBg="0"/>
      <p:bldP spid="15362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23E8D65-91E4-4F63-A129-F58E79CF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9DF5-9A50-43C3-965B-6ADCA5C67AF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EA177545-2CE9-4F64-A539-7EF453138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458200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1">
                <a:solidFill>
                  <a:schemeClr val="accent1"/>
                </a:solidFill>
                <a:latin typeface="宋体" panose="02010600030101010101" pitchFamily="2" charset="-122"/>
              </a:rPr>
              <a:t>２、串长　</a:t>
            </a:r>
            <a:r>
              <a:rPr lang="zh-CN" altLang="en-US" b="1">
                <a:latin typeface="宋体" panose="02010600030101010101" pitchFamily="2" charset="-122"/>
              </a:rPr>
              <a:t>串中字符的个数（</a:t>
            </a:r>
            <a:r>
              <a:rPr lang="en-US" altLang="zh-CN" b="1">
                <a:latin typeface="宋体" panose="02010600030101010101" pitchFamily="2" charset="-122"/>
              </a:rPr>
              <a:t>n≥0</a:t>
            </a:r>
            <a:r>
              <a:rPr lang="zh-CN" altLang="en-US" b="1">
                <a:latin typeface="宋体" panose="02010600030101010101" pitchFamily="2" charset="-122"/>
              </a:rPr>
              <a:t>）。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chemeClr val="accent1"/>
                </a:solidFill>
                <a:latin typeface="宋体" panose="02010600030101010101" pitchFamily="2" charset="-122"/>
              </a:rPr>
              <a:t>３、空串</a:t>
            </a:r>
            <a:r>
              <a:rPr lang="zh-CN" altLang="en-US" b="1">
                <a:latin typeface="宋体" panose="02010600030101010101" pitchFamily="2" charset="-122"/>
              </a:rPr>
              <a:t>  串中字符的个数为</a:t>
            </a:r>
            <a:r>
              <a:rPr lang="en-US" altLang="zh-CN" b="1">
                <a:latin typeface="宋体" panose="02010600030101010101" pitchFamily="2" charset="-122"/>
              </a:rPr>
              <a:t>0 </a:t>
            </a:r>
            <a:r>
              <a:rPr lang="zh-CN" altLang="en-US" b="1">
                <a:latin typeface="宋体" panose="02010600030101010101" pitchFamily="2" charset="-122"/>
              </a:rPr>
              <a:t>时称为</a:t>
            </a:r>
            <a:r>
              <a:rPr lang="zh-CN" altLang="en-US" b="1">
                <a:solidFill>
                  <a:srgbClr val="66FF33"/>
                </a:solidFill>
                <a:latin typeface="宋体" panose="02010600030101010101" pitchFamily="2" charset="-122"/>
              </a:rPr>
              <a:t>空串</a:t>
            </a:r>
            <a:r>
              <a:rPr lang="zh-CN" altLang="en-US" b="1"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 </a:t>
            </a:r>
            <a:r>
              <a:rPr lang="zh-CN" altLang="en-US" b="1">
                <a:latin typeface="宋体" panose="02010600030101010101" pitchFamily="2" charset="-122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chemeClr val="accent1"/>
                </a:solidFill>
                <a:latin typeface="宋体" panose="02010600030101010101" pitchFamily="2" charset="-122"/>
              </a:rPr>
              <a:t>４、空白串　</a:t>
            </a:r>
            <a:r>
              <a:rPr lang="zh-CN" altLang="en-US" b="1">
                <a:latin typeface="宋体" panose="02010600030101010101" pitchFamily="2" charset="-122"/>
              </a:rPr>
              <a:t>由一个或多个</a:t>
            </a:r>
            <a:r>
              <a:rPr lang="zh-CN" altLang="en-US" b="1">
                <a:solidFill>
                  <a:srgbClr val="66FF33"/>
                </a:solidFill>
                <a:latin typeface="宋体" panose="02010600030101010101" pitchFamily="2" charset="-122"/>
              </a:rPr>
              <a:t>空格符</a:t>
            </a:r>
            <a:r>
              <a:rPr lang="zh-CN" altLang="en-US" b="1">
                <a:latin typeface="宋体" panose="02010600030101010101" pitchFamily="2" charset="-122"/>
              </a:rPr>
              <a:t>组成的串。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５、子串　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串</a:t>
            </a:r>
            <a:r>
              <a:rPr lang="en-US" altLang="zh-CN" b="1"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中</a:t>
            </a:r>
            <a:r>
              <a:rPr lang="zh-CN" altLang="en-US" b="1">
                <a:solidFill>
                  <a:srgbClr val="66FF3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任意个连续的字符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序列叫</a:t>
            </a:r>
            <a:r>
              <a:rPr lang="en-US" altLang="zh-CN" b="1"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的子串</a:t>
            </a:r>
            <a:r>
              <a:rPr lang="en-US" altLang="zh-CN" b="1">
                <a:latin typeface="楷体_GB2312" panose="02010609030101010101" pitchFamily="49" charset="-122"/>
                <a:ea typeface="楷体_GB2312" panose="02010609030101010101" pitchFamily="49" charset="-122"/>
              </a:rPr>
              <a:t>; S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叫</a:t>
            </a:r>
            <a:r>
              <a:rPr lang="zh-CN" altLang="en-US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主串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b="1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６、子串位置　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子串的第一个字符在主串中的序号。</a:t>
            </a:r>
            <a:endParaRPr lang="zh-CN" altLang="en-US" b="1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chemeClr val="accent1"/>
                </a:solidFill>
                <a:latin typeface="宋体" panose="02010600030101010101" pitchFamily="2" charset="-122"/>
              </a:rPr>
              <a:t>７、</a:t>
            </a:r>
            <a:r>
              <a:rPr lang="zh-CN" altLang="en-US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字符位置　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字符在串中的序号。</a:t>
            </a:r>
            <a:endParaRPr lang="zh-CN" altLang="en-US" b="1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８、串相等　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串长度相等，且对应位置上字符相等。（即两个串中的字符序列一一对应相等。）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03430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F16918B-3EA7-41F7-BFE3-811B5859C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Rectangle 16">
            <a:extLst>
              <a:ext uri="{FF2B5EF4-FFF2-40B4-BE49-F238E27FC236}">
                <a16:creationId xmlns:a16="http://schemas.microsoft.com/office/drawing/2014/main" id="{E650E0C2-F54B-4345-9E3A-40FCAC15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7543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tx2"/>
                </a:solidFill>
                <a:ea typeface="黑体" panose="02010609060101010101" pitchFamily="49" charset="-122"/>
              </a:rPr>
              <a:t>问：空串和空白串有无区别？</a:t>
            </a:r>
            <a:endParaRPr lang="zh-CN" altLang="en-US" sz="2800" b="1">
              <a:solidFill>
                <a:schemeClr val="tx2"/>
              </a:solidFill>
              <a:latin typeface="楷体_GB2312" panose="0201060903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ea typeface="黑体" panose="02010609060101010101" pitchFamily="49" charset="-122"/>
              </a:rPr>
              <a:t>答：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有区别。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空串</a:t>
            </a:r>
            <a:r>
              <a:rPr lang="en-US" altLang="zh-CN" b="1">
                <a:latin typeface="楷体_GB2312" panose="02010609030101010101" pitchFamily="49" charset="-122"/>
                <a:ea typeface="楷体_GB2312" panose="02010609030101010101" pitchFamily="49" charset="-122"/>
              </a:rPr>
              <a:t>(Null String)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是指长度为零的串；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而空白串</a:t>
            </a:r>
            <a:r>
              <a:rPr lang="en-US" altLang="zh-CN" b="1">
                <a:latin typeface="楷体_GB2312" panose="02010609030101010101" pitchFamily="49" charset="-122"/>
                <a:ea typeface="楷体_GB2312" panose="02010609030101010101" pitchFamily="49" charset="-122"/>
              </a:rPr>
              <a:t>(Blank  String),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是指包含一个或多个空白字符</a:t>
            </a:r>
            <a:r>
              <a:rPr lang="zh-CN" altLang="en-US" b="1">
                <a:ea typeface="楷体_GB2312" panose="02010609030101010101" pitchFamily="49" charset="-122"/>
              </a:rPr>
              <a:t>‘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b="1">
                <a:ea typeface="楷体_GB2312" panose="02010609030101010101" pitchFamily="49" charset="-122"/>
              </a:rPr>
              <a:t>’</a:t>
            </a:r>
            <a:r>
              <a:rPr lang="en-US" altLang="zh-CN" b="1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空格键</a:t>
            </a:r>
            <a:r>
              <a:rPr lang="en-US" altLang="zh-CN" b="1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的字符串</a:t>
            </a:r>
            <a:r>
              <a:rPr lang="en-US" altLang="zh-CN" b="1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3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3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3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3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build="p" autoUpdateAnimBg="0"/>
      <p:bldP spid="10344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030F4-4715-42EA-BECE-E9CA7E1C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4DEB35-8843-4C32-993A-B4BD56E12C4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C06BEBE8-A6ED-420B-AD24-CEE499FD9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61913"/>
            <a:ext cx="8229600" cy="1249362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下一个要讨论的问题是：如何</a:t>
            </a:r>
            <a:r>
              <a:rPr lang="zh-CN" altLang="en-US" sz="2400" b="1">
                <a:solidFill>
                  <a:srgbClr val="99FF33"/>
                </a:solidFill>
                <a:latin typeface="宋体" panose="02010600030101010101" pitchFamily="2" charset="-122"/>
              </a:rPr>
              <a:t>用递推方式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来求出最大相同子串的长度呢？这个问题一旦解决，整个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KMP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算法就可以掌握得很透彻了。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54741E02-5510-4847-9266-F746C178A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</a:rPr>
              <a:t>求子串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next[i]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</a:rPr>
              <a:t>值的算法：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</a:t>
            </a:r>
            <a:r>
              <a:rPr lang="en-US" altLang="zh-CN" sz="2400" b="1">
                <a:latin typeface="宋体" panose="02010600030101010101" pitchFamily="2" charset="-122"/>
              </a:rPr>
              <a:t>void GetNext(String *T, int next[])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 {  	int i = 1, j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   	next[1]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   	while(i &lt; T-&gt;length){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		if(j==0 || T-&gt;str[i-1]==T-&gt;str[j-1])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		{j++;  i++; next[i]=j; 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		else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        j=next[j];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	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  }</a:t>
            </a:r>
          </a:p>
          <a:p>
            <a:pPr>
              <a:lnSpc>
                <a:spcPct val="90000"/>
              </a:lnSpc>
            </a:pPr>
            <a:endParaRPr lang="en-US" altLang="zh-CN" sz="2400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056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1690C-BC0E-48AC-A378-5390EBB3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D839E-7A0E-4010-AEEB-22DE97D27F8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B771F7EC-4C1A-44D3-BC38-F153993C7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579438"/>
          </a:xfrm>
        </p:spPr>
        <p:txBody>
          <a:bodyPr/>
          <a:lstStyle/>
          <a:p>
            <a:pPr algn="l"/>
            <a:r>
              <a:rPr lang="en-US" altLang="zh-CN" sz="3200" b="1">
                <a:latin typeface="宋体" panose="02010600030101010101" pitchFamily="2" charset="-122"/>
              </a:rPr>
              <a:t>KMP</a:t>
            </a:r>
            <a:r>
              <a:rPr lang="zh-CN" altLang="en-US" sz="3200" b="1">
                <a:latin typeface="宋体" panose="02010600030101010101" pitchFamily="2" charset="-122"/>
              </a:rPr>
              <a:t>算法的思想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BE3963AF-6827-48CC-BB53-6CB57AEAF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     </a:t>
            </a:r>
            <a:r>
              <a:rPr lang="zh-CN" altLang="en-US" sz="2800" b="1">
                <a:latin typeface="宋体" panose="02010600030101010101" pitchFamily="2" charset="-122"/>
              </a:rPr>
              <a:t>设</a:t>
            </a: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800" b="1">
                <a:latin typeface="宋体" panose="02010600030101010101" pitchFamily="2" charset="-122"/>
              </a:rPr>
              <a:t>为主串，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800" b="1">
                <a:latin typeface="宋体" panose="02010600030101010101" pitchFamily="2" charset="-122"/>
              </a:rPr>
              <a:t>为模式串，设</a:t>
            </a: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为主串</a:t>
            </a: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800" b="1">
                <a:latin typeface="宋体" panose="02010600030101010101" pitchFamily="2" charset="-122"/>
              </a:rPr>
              <a:t>当前比较字符的下标，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j</a:t>
            </a:r>
            <a:r>
              <a:rPr lang="zh-CN" altLang="en-US" sz="2800" b="1">
                <a:latin typeface="宋体" panose="02010600030101010101" pitchFamily="2" charset="-122"/>
              </a:rPr>
              <a:t>为模式串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800" b="1">
                <a:latin typeface="宋体" panose="02010600030101010101" pitchFamily="2" charset="-122"/>
              </a:rPr>
              <a:t>当前比较字符的下标，令</a:t>
            </a:r>
            <a:r>
              <a:rPr lang="en-US" altLang="zh-CN" sz="2800" b="1">
                <a:latin typeface="宋体" panose="02010600030101010101" pitchFamily="2" charset="-122"/>
              </a:rPr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和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j</a:t>
            </a:r>
            <a:r>
              <a:rPr lang="zh-CN" altLang="en-US" sz="2800" b="1">
                <a:latin typeface="宋体" panose="02010600030101010101" pitchFamily="2" charset="-122"/>
              </a:rPr>
              <a:t>的初值为０。当</a:t>
            </a:r>
            <a:r>
              <a:rPr lang="en-US" altLang="zh-CN" sz="2800" b="1">
                <a:latin typeface="宋体" panose="02010600030101010101" pitchFamily="2" charset="-122"/>
              </a:rPr>
              <a:t>s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i </a:t>
            </a:r>
            <a:r>
              <a:rPr lang="en-US" altLang="zh-CN" sz="2800" b="1">
                <a:latin typeface="宋体" panose="02010600030101010101" pitchFamily="2" charset="-122"/>
              </a:rPr>
              <a:t>= 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t</a:t>
            </a:r>
            <a:r>
              <a:rPr lang="en-US" altLang="zh-CN" sz="2800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j</a:t>
            </a:r>
            <a:r>
              <a:rPr lang="zh-CN" altLang="en-US" sz="2800" b="1">
                <a:latin typeface="宋体" panose="02010600030101010101" pitchFamily="2" charset="-122"/>
              </a:rPr>
              <a:t>时，</a:t>
            </a: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和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j</a:t>
            </a:r>
            <a:r>
              <a:rPr lang="zh-CN" altLang="en-US" sz="2800" b="1">
                <a:latin typeface="宋体" panose="02010600030101010101" pitchFamily="2" charset="-122"/>
              </a:rPr>
              <a:t>分别增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再继续比较；否则 </a:t>
            </a: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不变，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j</a:t>
            </a:r>
            <a:r>
              <a:rPr lang="zh-CN" altLang="en-US" sz="2800" b="1">
                <a:latin typeface="宋体" panose="02010600030101010101" pitchFamily="2" charset="-122"/>
              </a:rPr>
              <a:t>改变为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next[j]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值</a:t>
            </a:r>
            <a:r>
              <a:rPr lang="zh-CN" altLang="en-US" sz="2800" b="1">
                <a:latin typeface="宋体" panose="02010600030101010101" pitchFamily="2" charset="-122"/>
              </a:rPr>
              <a:t>（即模式串右滑）后再继续比较。依次类推，直到出现下列两种情况之一：一是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j</a:t>
            </a:r>
            <a:r>
              <a:rPr lang="zh-CN" altLang="en-US" sz="2800" b="1">
                <a:latin typeface="宋体" panose="02010600030101010101" pitchFamily="2" charset="-122"/>
              </a:rPr>
              <a:t>退回到某个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j=next[j]</a:t>
            </a:r>
            <a:r>
              <a:rPr lang="zh-CN" altLang="en-US" sz="2800" b="1">
                <a:latin typeface="宋体" panose="02010600030101010101" pitchFamily="2" charset="-122"/>
              </a:rPr>
              <a:t>值时有</a:t>
            </a:r>
            <a:r>
              <a:rPr lang="en-US" altLang="zh-CN" sz="2800" b="1">
                <a:latin typeface="宋体" panose="02010600030101010101" pitchFamily="2" charset="-122"/>
              </a:rPr>
              <a:t>s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i </a:t>
            </a:r>
            <a:r>
              <a:rPr lang="en-US" altLang="zh-CN" sz="2800" b="1">
                <a:latin typeface="宋体" panose="02010600030101010101" pitchFamily="2" charset="-122"/>
              </a:rPr>
              <a:t>= t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j </a:t>
            </a:r>
            <a:r>
              <a:rPr lang="zh-CN" altLang="en-US" sz="2800" b="1">
                <a:latin typeface="宋体" panose="02010600030101010101" pitchFamily="2" charset="-122"/>
              </a:rPr>
              <a:t>，则 </a:t>
            </a:r>
            <a:r>
              <a:rPr lang="en-US" altLang="zh-CN" sz="2800" b="1">
                <a:solidFill>
                  <a:schemeClr val="hlink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和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j</a:t>
            </a:r>
            <a:r>
              <a:rPr lang="zh-CN" altLang="en-US" sz="2800" b="1">
                <a:latin typeface="宋体" panose="02010600030101010101" pitchFamily="2" charset="-122"/>
              </a:rPr>
              <a:t>分别增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后再继续比较；二是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j</a:t>
            </a:r>
            <a:r>
              <a:rPr lang="zh-CN" altLang="en-US" sz="2800" b="1">
                <a:latin typeface="宋体" panose="02010600030101010101" pitchFamily="2" charset="-122"/>
              </a:rPr>
              <a:t>退回到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j=-1</a:t>
            </a:r>
            <a:r>
              <a:rPr lang="zh-CN" altLang="en-US" sz="2800" b="1">
                <a:latin typeface="宋体" panose="02010600030101010101" pitchFamily="2" charset="-122"/>
              </a:rPr>
              <a:t>时，令主串和子串的下标各增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，随后比较</a:t>
            </a:r>
            <a:r>
              <a:rPr lang="en-US" altLang="zh-CN" sz="2800" b="1">
                <a:solidFill>
                  <a:schemeClr val="hlink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28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i+1</a:t>
            </a:r>
            <a:r>
              <a:rPr lang="zh-CN" altLang="en-US" sz="2800" b="1">
                <a:latin typeface="宋体" panose="02010600030101010101" pitchFamily="2" charset="-122"/>
              </a:rPr>
              <a:t>和</a:t>
            </a:r>
            <a:r>
              <a:rPr lang="en-US" altLang="zh-CN" sz="2800" b="1">
                <a:latin typeface="宋体" panose="02010600030101010101" pitchFamily="2" charset="-122"/>
              </a:rPr>
              <a:t>t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0 </a:t>
            </a:r>
            <a:r>
              <a:rPr lang="zh-CN" altLang="en-US" sz="2800" b="1">
                <a:latin typeface="宋体" panose="02010600030101010101" pitchFamily="2" charset="-122"/>
              </a:rPr>
              <a:t>。这样的循环过程一直进行到变量大于等于</a:t>
            </a:r>
            <a:r>
              <a:rPr lang="en-US" altLang="zh-CN" sz="2800" b="1">
                <a:solidFill>
                  <a:schemeClr val="hlink"/>
                </a:solidFill>
                <a:latin typeface="宋体" panose="02010600030101010101" pitchFamily="2" charset="-122"/>
              </a:rPr>
              <a:t>S.length</a:t>
            </a:r>
            <a:r>
              <a:rPr lang="zh-CN" altLang="en-US" sz="2800" b="1">
                <a:latin typeface="宋体" panose="02010600030101010101" pitchFamily="2" charset="-122"/>
              </a:rPr>
              <a:t>或变量</a:t>
            </a:r>
            <a:r>
              <a:rPr lang="en-US" altLang="zh-CN" sz="2800" b="1">
                <a:latin typeface="宋体" panose="02010600030101010101" pitchFamily="2" charset="-122"/>
              </a:rPr>
              <a:t>j</a:t>
            </a:r>
            <a:r>
              <a:rPr lang="zh-CN" altLang="en-US" sz="2800" b="1">
                <a:latin typeface="宋体" panose="02010600030101010101" pitchFamily="2" charset="-122"/>
              </a:rPr>
              <a:t>大于等于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T.length</a:t>
            </a:r>
            <a:r>
              <a:rPr lang="zh-CN" altLang="en-US" sz="2800" b="1">
                <a:latin typeface="宋体" panose="02010600030101010101" pitchFamily="2" charset="-122"/>
              </a:rPr>
              <a:t>时为止。</a:t>
            </a:r>
          </a:p>
        </p:txBody>
      </p:sp>
    </p:spTree>
    <p:extLst>
      <p:ext uri="{BB962C8B-B14F-4D97-AF65-F5344CB8AC3E}">
        <p14:creationId xmlns:p14="http://schemas.microsoft.com/office/powerpoint/2010/main" val="2325448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024CE78-211F-4D0D-8836-AE218FDA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01F08A-99E8-436A-A6D8-9F1D3D00A01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4773686C-4D83-46D3-993B-01773F459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915400" cy="990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/>
              <a:t>第一步，先把模式</a:t>
            </a:r>
            <a:r>
              <a:rPr lang="en-US" altLang="zh-CN" sz="2400" b="1"/>
              <a:t>T</a:t>
            </a:r>
            <a:r>
              <a:rPr lang="zh-CN" altLang="en-US" sz="2400" b="1"/>
              <a:t>所有可能的失配点</a:t>
            </a:r>
            <a:r>
              <a:rPr lang="en-US" altLang="zh-CN" sz="2400" b="1"/>
              <a:t>j </a:t>
            </a:r>
            <a:r>
              <a:rPr lang="zh-CN" altLang="en-US" sz="2400" b="1"/>
              <a:t>所对应的</a:t>
            </a:r>
            <a:r>
              <a:rPr lang="en-US" altLang="zh-CN" sz="2400" b="1">
                <a:hlinkClick r:id="" action="ppaction://hlinkshowjump?jump=nextslide"/>
              </a:rPr>
              <a:t>next[j]</a:t>
            </a:r>
            <a:r>
              <a:rPr lang="zh-CN" altLang="en-US" sz="2400" b="1">
                <a:hlinkClick r:id="" action="ppaction://hlinkshowjump?jump=nextslide"/>
              </a:rPr>
              <a:t>计算</a:t>
            </a:r>
            <a:r>
              <a:rPr lang="zh-CN" altLang="en-US" sz="2400" b="1"/>
              <a:t>出来；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zh-CN" altLang="en-US" sz="2400" b="1"/>
              <a:t>第二步：执行定位函数</a:t>
            </a:r>
            <a:r>
              <a:rPr lang="en-US" altLang="zh-CN" sz="2400" b="1"/>
              <a:t>Index_kmp </a:t>
            </a:r>
            <a:r>
              <a:rPr lang="zh-CN" altLang="en-US" sz="2000" b="1">
                <a:solidFill>
                  <a:srgbClr val="5294D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（与</a:t>
            </a:r>
            <a:r>
              <a:rPr lang="en-US" altLang="zh-CN" sz="2000" b="1">
                <a:solidFill>
                  <a:srgbClr val="5294D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BF</a:t>
            </a:r>
            <a:r>
              <a:rPr lang="zh-CN" altLang="en-US" sz="2000" b="1">
                <a:solidFill>
                  <a:srgbClr val="5294D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算法模块非常相似）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94F49C15-E28D-4136-B441-E074FFCA9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457200"/>
          </a:xfrm>
          <a:noFill/>
          <a:ln/>
        </p:spPr>
        <p:txBody>
          <a:bodyPr/>
          <a:lstStyle/>
          <a:p>
            <a:pPr algn="l"/>
            <a:r>
              <a:rPr lang="en-US" altLang="zh-CN" sz="2800" b="1">
                <a:latin typeface="宋体" panose="02010600030101010101" pitchFamily="2" charset="-122"/>
              </a:rPr>
              <a:t> KMP</a:t>
            </a:r>
            <a:r>
              <a:rPr lang="zh-CN" altLang="en-US" sz="2800" b="1">
                <a:latin typeface="宋体" panose="02010600030101010101" pitchFamily="2" charset="-122"/>
              </a:rPr>
              <a:t>算法的实现</a:t>
            </a:r>
            <a:endParaRPr lang="zh-CN" altLang="en-US" sz="2800" b="1">
              <a:solidFill>
                <a:schemeClr val="accent1"/>
              </a:solidFill>
            </a:endParaRPr>
          </a:p>
        </p:txBody>
      </p:sp>
      <p:sp>
        <p:nvSpPr>
          <p:cNvPr id="152580" name="Rectangle 4">
            <a:extLst>
              <a:ext uri="{FF2B5EF4-FFF2-40B4-BE49-F238E27FC236}">
                <a16:creationId xmlns:a16="http://schemas.microsoft.com/office/drawing/2014/main" id="{DCD34401-DD63-4389-BD3E-81CD64DAA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73238"/>
            <a:ext cx="8534400" cy="49212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KMPIndex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(String *S, String *T)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{int i=0 , j=1;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while ( i&lt;=S-&gt;length &amp;&amp; j&lt;=T-&gt;length ) {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if (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j==0 ||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S-&gt;str[i] = = T-&gt;str[j-1] ) {i++;   j++; }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294D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294D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不失配则继续比较后续字符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next[j]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294D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294D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特点：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294D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294D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的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294D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294D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指针不回溯，而且从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294D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294D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的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294D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294D6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位置开始匹配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if(j&gt; T-&gt;length) return i – T-&gt;length +1;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5294D6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else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152581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65FCC8D-ADD5-49C4-A42C-2EF3561CB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172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9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25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2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2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2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2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2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build="p" autoUpdateAnimBg="0"/>
      <p:bldP spid="152580" grpId="0" build="p" animBg="1" autoUpdateAnimBg="0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43250-3CEA-40C2-BA1E-401BBB7A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D05305-CE65-4323-B95B-CA32423B0AF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BAF778FC-290E-4FEF-A92D-6C062073B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73050"/>
            <a:ext cx="7772400" cy="519113"/>
          </a:xfrm>
        </p:spPr>
        <p:txBody>
          <a:bodyPr/>
          <a:lstStyle/>
          <a:p>
            <a:pPr algn="l"/>
            <a:r>
              <a:rPr lang="zh-CN" altLang="en-US" sz="2800"/>
              <a:t>主函数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491475F6-D9FF-4749-BE13-2EC04C929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 void main(void)</a:t>
            </a:r>
          </a:p>
          <a:p>
            <a:pPr>
              <a:buFontTx/>
              <a:buNone/>
            </a:pPr>
            <a:r>
              <a:rPr lang="en-US" altLang="zh-CN"/>
              <a:t>  {   	String S = {{"cddcdc"}, 6}, T = {{"cdc"}, 3};</a:t>
            </a:r>
          </a:p>
          <a:p>
            <a:pPr>
              <a:buFontTx/>
              <a:buNone/>
            </a:pPr>
            <a:r>
              <a:rPr lang="en-US" altLang="zh-CN"/>
              <a:t>    	int next[8], pos;</a:t>
            </a:r>
          </a:p>
          <a:p>
            <a:pPr>
              <a:buFontTx/>
              <a:buNone/>
            </a:pPr>
            <a:r>
              <a:rPr lang="en-US" altLang="zh-CN"/>
              <a:t>    	GetNext(T, next);</a:t>
            </a:r>
          </a:p>
          <a:p>
            <a:pPr>
              <a:buFontTx/>
              <a:buNone/>
            </a:pPr>
            <a:r>
              <a:rPr lang="en-US" altLang="zh-CN"/>
              <a:t>    	pos = KMPIndex(S, 0, T, next);</a:t>
            </a:r>
          </a:p>
          <a:p>
            <a:pPr>
              <a:buFontTx/>
              <a:buNone/>
            </a:pPr>
            <a:r>
              <a:rPr lang="en-US" altLang="zh-CN"/>
              <a:t>    	printf("pos = %d\n", pos);</a:t>
            </a:r>
          </a:p>
          <a:p>
            <a:pPr>
              <a:buFontTx/>
              <a:buNone/>
            </a:pPr>
            <a:r>
              <a:rPr lang="en-US" altLang="zh-CN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315974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08DE471-ECDB-4F13-9F41-E6135D58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8F4D4A-9BDE-4405-B815-B9FD8362925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9688B1AC-1D31-4F0A-BADE-C68AD20BC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5486400" cy="519112"/>
          </a:xfrm>
        </p:spPr>
        <p:txBody>
          <a:bodyPr/>
          <a:lstStyle/>
          <a:p>
            <a:pPr algn="l"/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KMP</a:t>
            </a:r>
            <a:r>
              <a:rPr lang="zh-CN" altLang="en-US" sz="2800" b="1">
                <a:latin typeface="宋体" panose="02010600030101010101" pitchFamily="2" charset="-122"/>
              </a:rPr>
              <a:t>算法的</a:t>
            </a:r>
            <a:r>
              <a:rPr lang="zh-CN" altLang="en-US" sz="2800" b="1"/>
              <a:t>时间复杂度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A807AF02-3D06-438E-8A8F-D8CC88A00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7696200" cy="838200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762000" indent="-762000">
              <a:buFontTx/>
              <a:buNone/>
            </a:pPr>
            <a:r>
              <a:rPr lang="zh-CN" altLang="en-US" sz="2400" b="1" i="1">
                <a:solidFill>
                  <a:schemeClr val="hlink"/>
                </a:solidFill>
              </a:rPr>
              <a:t>注意：</a:t>
            </a:r>
            <a:r>
              <a:rPr lang="zh-CN" altLang="en-US" sz="2400" b="1">
                <a:solidFill>
                  <a:schemeClr val="accent2"/>
                </a:solidFill>
              </a:rPr>
              <a:t>由于</a:t>
            </a:r>
            <a:r>
              <a:rPr lang="en-US" altLang="zh-CN" sz="2400" b="1">
                <a:solidFill>
                  <a:schemeClr val="accent2"/>
                </a:solidFill>
              </a:rPr>
              <a:t>BF</a:t>
            </a:r>
            <a:r>
              <a:rPr lang="zh-CN" altLang="en-US" sz="2400" b="1">
                <a:solidFill>
                  <a:schemeClr val="accent2"/>
                </a:solidFill>
              </a:rPr>
              <a:t>算法在一般情况下的时间复杂度也近似于</a:t>
            </a:r>
            <a:r>
              <a:rPr lang="en-US" altLang="zh-CN" sz="2400" b="1">
                <a:solidFill>
                  <a:schemeClr val="accent2"/>
                </a:solidFill>
              </a:rPr>
              <a:t>O(n+m)</a:t>
            </a:r>
            <a:r>
              <a:rPr lang="zh-CN" altLang="en-US" sz="2400" b="1">
                <a:solidFill>
                  <a:schemeClr val="accent2"/>
                </a:solidFill>
              </a:rPr>
              <a:t>，所以至今仍被广泛采用。</a:t>
            </a:r>
          </a:p>
        </p:txBody>
      </p:sp>
      <p:sp>
        <p:nvSpPr>
          <p:cNvPr id="158724" name="Rectangle 4">
            <a:extLst>
              <a:ext uri="{FF2B5EF4-FFF2-40B4-BE49-F238E27FC236}">
                <a16:creationId xmlns:a16="http://schemas.microsoft.com/office/drawing/2014/main" id="{41EAF510-5780-4D2D-8A8C-E4D8BCE66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843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而此时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KMP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的情况是：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由于指针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无须回溯，比较次数仅为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即使加上计算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next[j]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时所用的比较次数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，比较总次数也仅为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n+m=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O(n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大大快于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BF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算法。</a:t>
            </a:r>
          </a:p>
        </p:txBody>
      </p:sp>
      <p:sp>
        <p:nvSpPr>
          <p:cNvPr id="158725" name="Rectangle 5">
            <a:extLst>
              <a:ext uri="{FF2B5EF4-FFF2-40B4-BE49-F238E27FC236}">
                <a16:creationId xmlns:a16="http://schemas.microsoft.com/office/drawing/2014/main" id="{0C2068EE-BDC5-45FE-A0B5-3F91CB92F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382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回顾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BF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的最恶劣情况：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之间存在大量的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部分匹配，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比较总次数为：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(n-m+1)*m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O(n*m)</a:t>
            </a:r>
          </a:p>
        </p:txBody>
      </p:sp>
      <p:sp>
        <p:nvSpPr>
          <p:cNvPr id="158726" name="Rectangle 6">
            <a:extLst>
              <a:ext uri="{FF2B5EF4-FFF2-40B4-BE49-F238E27FC236}">
                <a16:creationId xmlns:a16="http://schemas.microsoft.com/office/drawing/2014/main" id="{E93846FF-8AC1-4858-B866-ACA7E7738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196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5250" indent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3350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526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717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908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048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05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624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19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5250" marR="0" lvl="0" indent="666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因为主串指针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不必回溯，所以从外存输入文件时可以做到边读入边查找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——“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流水作业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”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！</a:t>
            </a:r>
          </a:p>
        </p:txBody>
      </p:sp>
      <p:sp>
        <p:nvSpPr>
          <p:cNvPr id="158727" name="Rectangle 7">
            <a:extLst>
              <a:ext uri="{FF2B5EF4-FFF2-40B4-BE49-F238E27FC236}">
                <a16:creationId xmlns:a16="http://schemas.microsoft.com/office/drawing/2014/main" id="{2E76ECED-337E-47BA-9C2C-F65446D56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624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KMP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算法的用途：</a:t>
            </a:r>
          </a:p>
        </p:txBody>
      </p:sp>
    </p:spTree>
    <p:extLst>
      <p:ext uri="{BB962C8B-B14F-4D97-AF65-F5344CB8AC3E}">
        <p14:creationId xmlns:p14="http://schemas.microsoft.com/office/powerpoint/2010/main" val="21763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nimBg="1" autoUpdateAnimBg="0"/>
      <p:bldP spid="158724" grpId="0" autoUpdateAnimBg="0"/>
      <p:bldP spid="158725" grpId="0" build="p" autoUpdateAnimBg="0"/>
      <p:bldP spid="158726" grpId="0" build="p" autoUpdateAnimBg="0"/>
      <p:bldP spid="1587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C6839E46-6DFA-40EE-94A6-DB8E5F93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D5AB-8C20-4E57-BD0D-D210E1C4299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AEC973C2-1569-4A48-822B-DE5BEAA08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5718D714-12A5-4147-90EE-664CE9BF2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0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1</a:t>
            </a:r>
            <a:r>
              <a:rPr lang="zh-CN" altLang="en-US" b="1">
                <a:solidFill>
                  <a:schemeClr val="tx2"/>
                </a:solidFill>
              </a:rPr>
              <a:t>：</a:t>
            </a:r>
            <a:r>
              <a:rPr lang="zh-CN" altLang="en-US" b="1"/>
              <a:t>现有以下</a:t>
            </a:r>
            <a:r>
              <a:rPr lang="en-US" altLang="zh-CN" b="1"/>
              <a:t>4</a:t>
            </a:r>
            <a:r>
              <a:rPr lang="zh-CN" altLang="en-US" b="1"/>
              <a:t>个字符串：</a:t>
            </a:r>
          </a:p>
          <a:p>
            <a:pPr lvl="1"/>
            <a:r>
              <a:rPr lang="en-US" altLang="zh-CN" b="1"/>
              <a:t>a =“BEI” 	b =“JING”    c = “BEIJING”    d = “BEI JING”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1F59811B-636A-407D-8EEB-A1CBA153C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</a:rPr>
              <a:t>问：</a:t>
            </a:r>
            <a:r>
              <a:rPr lang="zh-CN" altLang="en-US" sz="2400" b="1"/>
              <a:t>① 他们各自的长度？</a:t>
            </a:r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0EDEE595-E633-4CC7-A530-BD9B9C3CC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</a:rPr>
              <a:t>a</a:t>
            </a:r>
            <a:r>
              <a:rPr lang="zh-CN" altLang="en-US" sz="2400" b="1">
                <a:solidFill>
                  <a:srgbClr val="00FF00"/>
                </a:solidFill>
              </a:rPr>
              <a:t>是</a:t>
            </a:r>
            <a:r>
              <a:rPr lang="en-US" altLang="zh-CN" sz="2400" b="1">
                <a:solidFill>
                  <a:srgbClr val="00FF00"/>
                </a:solidFill>
              </a:rPr>
              <a:t>c</a:t>
            </a:r>
            <a:r>
              <a:rPr lang="zh-CN" altLang="en-US" sz="2400" b="1">
                <a:solidFill>
                  <a:srgbClr val="00FF00"/>
                </a:solidFill>
              </a:rPr>
              <a:t>和</a:t>
            </a:r>
            <a:r>
              <a:rPr lang="en-US" altLang="zh-CN" sz="2400" b="1">
                <a:solidFill>
                  <a:srgbClr val="00FF00"/>
                </a:solidFill>
              </a:rPr>
              <a:t>d</a:t>
            </a:r>
            <a:r>
              <a:rPr lang="zh-CN" altLang="en-US" sz="2400" b="1">
                <a:solidFill>
                  <a:srgbClr val="00FF00"/>
                </a:solidFill>
              </a:rPr>
              <a:t>的子串，在</a:t>
            </a:r>
            <a:r>
              <a:rPr lang="en-US" altLang="zh-CN" sz="2400" b="1">
                <a:solidFill>
                  <a:srgbClr val="00FF00"/>
                </a:solidFill>
              </a:rPr>
              <a:t>c</a:t>
            </a:r>
            <a:r>
              <a:rPr lang="zh-CN" altLang="en-US" sz="2400" b="1">
                <a:solidFill>
                  <a:srgbClr val="00FF00"/>
                </a:solidFill>
              </a:rPr>
              <a:t>和</a:t>
            </a:r>
            <a:r>
              <a:rPr lang="en-US" altLang="zh-CN" sz="2400" b="1">
                <a:solidFill>
                  <a:srgbClr val="00FF00"/>
                </a:solidFill>
              </a:rPr>
              <a:t>d</a:t>
            </a:r>
            <a:r>
              <a:rPr lang="zh-CN" altLang="en-US" sz="2400" b="1">
                <a:solidFill>
                  <a:srgbClr val="00FF00"/>
                </a:solidFill>
              </a:rPr>
              <a:t>中的位置都是</a:t>
            </a:r>
            <a:r>
              <a:rPr lang="en-US" altLang="zh-CN" sz="2400" b="1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135177" name="Rectangle 9">
            <a:extLst>
              <a:ext uri="{FF2B5EF4-FFF2-40B4-BE49-F238E27FC236}">
                <a16:creationId xmlns:a16="http://schemas.microsoft.com/office/drawing/2014/main" id="{714252F5-464E-4755-9688-B4506B4E2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828800"/>
            <a:ext cx="654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/>
              <a:t>② a</a:t>
            </a:r>
            <a:r>
              <a:rPr lang="zh-CN" altLang="en-US" sz="2400" b="1"/>
              <a:t>是哪个串的子串？在主串中的位置是多少？</a:t>
            </a:r>
          </a:p>
        </p:txBody>
      </p:sp>
      <p:sp>
        <p:nvSpPr>
          <p:cNvPr id="135178" name="Rectangle 10">
            <a:extLst>
              <a:ext uri="{FF2B5EF4-FFF2-40B4-BE49-F238E27FC236}">
                <a16:creationId xmlns:a16="http://schemas.microsoft.com/office/drawing/2014/main" id="{D76995F0-A227-4B98-9414-7595AB511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95400"/>
            <a:ext cx="333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1"/>
                </a:solidFill>
              </a:rPr>
              <a:t>a =3</a:t>
            </a:r>
            <a:r>
              <a:rPr lang="zh-CN" altLang="en-US" sz="2400" b="1">
                <a:solidFill>
                  <a:schemeClr val="accent1"/>
                </a:solidFill>
              </a:rPr>
              <a:t>，</a:t>
            </a:r>
            <a:r>
              <a:rPr lang="en-US" altLang="zh-CN" sz="2400" b="1">
                <a:solidFill>
                  <a:schemeClr val="accent1"/>
                </a:solidFill>
              </a:rPr>
              <a:t>b =4</a:t>
            </a:r>
            <a:r>
              <a:rPr lang="zh-CN" altLang="en-US" sz="2400" b="1">
                <a:solidFill>
                  <a:schemeClr val="accent1"/>
                </a:solidFill>
              </a:rPr>
              <a:t>，</a:t>
            </a:r>
            <a:r>
              <a:rPr lang="en-US" altLang="zh-CN" sz="2400" b="1">
                <a:solidFill>
                  <a:schemeClr val="accent1"/>
                </a:solidFill>
              </a:rPr>
              <a:t>c = 7</a:t>
            </a:r>
            <a:r>
              <a:rPr lang="zh-CN" altLang="en-US" sz="2400" b="1">
                <a:solidFill>
                  <a:schemeClr val="accent1"/>
                </a:solidFill>
              </a:rPr>
              <a:t>，</a:t>
            </a:r>
            <a:r>
              <a:rPr lang="en-US" altLang="zh-CN" sz="2400" b="1">
                <a:solidFill>
                  <a:schemeClr val="accent1"/>
                </a:solidFill>
              </a:rPr>
              <a:t>d=8</a:t>
            </a:r>
          </a:p>
        </p:txBody>
      </p:sp>
      <p:sp>
        <p:nvSpPr>
          <p:cNvPr id="135180" name="Rectangle 12">
            <a:extLst>
              <a:ext uri="{FF2B5EF4-FFF2-40B4-BE49-F238E27FC236}">
                <a16:creationId xmlns:a16="http://schemas.microsoft.com/office/drawing/2014/main" id="{F217673D-E41E-4BBC-966B-E2C252F7A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19400"/>
            <a:ext cx="661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/>
              <a:t>③ </a:t>
            </a:r>
            <a:r>
              <a:rPr lang="zh-CN" altLang="en-US" sz="2400" b="1"/>
              <a:t>空串是哪个串的子串？ </a:t>
            </a:r>
            <a:r>
              <a:rPr lang="en-US" altLang="zh-CN" sz="2400" b="1"/>
              <a:t>a</a:t>
            </a:r>
            <a:r>
              <a:rPr lang="zh-CN" altLang="en-US" sz="2400" b="1"/>
              <a:t>是不是自己的子串？</a:t>
            </a:r>
          </a:p>
        </p:txBody>
      </p:sp>
      <p:sp>
        <p:nvSpPr>
          <p:cNvPr id="135181" name="Rectangle 13">
            <a:extLst>
              <a:ext uri="{FF2B5EF4-FFF2-40B4-BE49-F238E27FC236}">
                <a16:creationId xmlns:a16="http://schemas.microsoft.com/office/drawing/2014/main" id="{56AB959C-CE90-46D5-9A55-0FC8ED1C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76600"/>
            <a:ext cx="6400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FF00"/>
                </a:solidFill>
                <a:latin typeface="楷体_GB2312" panose="02010609030101010101" pitchFamily="49" charset="-122"/>
              </a:rPr>
              <a:t>空串是任意串的子串；任意串</a:t>
            </a:r>
            <a:r>
              <a:rPr lang="en-US" altLang="zh-CN" sz="2400" b="1">
                <a:solidFill>
                  <a:srgbClr val="00FF00"/>
                </a:solidFill>
                <a:latin typeface="楷体_GB2312" panose="02010609030101010101" pitchFamily="49" charset="-122"/>
              </a:rPr>
              <a:t>S</a:t>
            </a:r>
            <a:r>
              <a:rPr lang="zh-CN" altLang="en-US" sz="2400" b="1">
                <a:solidFill>
                  <a:srgbClr val="00FF00"/>
                </a:solidFill>
                <a:latin typeface="楷体_GB2312" panose="02010609030101010101" pitchFamily="49" charset="-122"/>
              </a:rPr>
              <a:t>都是</a:t>
            </a:r>
            <a:r>
              <a:rPr lang="en-US" altLang="zh-CN" sz="2400" b="1">
                <a:solidFill>
                  <a:srgbClr val="00FF00"/>
                </a:solidFill>
                <a:latin typeface="楷体_GB2312" panose="02010609030101010101" pitchFamily="49" charset="-122"/>
              </a:rPr>
              <a:t>S</a:t>
            </a:r>
            <a:r>
              <a:rPr lang="zh-CN" altLang="en-US" sz="2400" b="1">
                <a:solidFill>
                  <a:srgbClr val="00FF00"/>
                </a:solidFill>
                <a:latin typeface="楷体_GB2312" panose="02010609030101010101" pitchFamily="49" charset="-122"/>
              </a:rPr>
              <a:t>本身的子串，除</a:t>
            </a:r>
            <a:r>
              <a:rPr lang="en-US" altLang="zh-CN" sz="2400" b="1">
                <a:solidFill>
                  <a:srgbClr val="00FF00"/>
                </a:solidFill>
                <a:latin typeface="楷体_GB2312" panose="02010609030101010101" pitchFamily="49" charset="-122"/>
              </a:rPr>
              <a:t>S</a:t>
            </a:r>
            <a:r>
              <a:rPr lang="zh-CN" altLang="en-US" sz="2400" b="1">
                <a:solidFill>
                  <a:srgbClr val="00FF00"/>
                </a:solidFill>
                <a:latin typeface="楷体_GB2312" panose="02010609030101010101" pitchFamily="49" charset="-122"/>
              </a:rPr>
              <a:t>本身外，</a:t>
            </a:r>
            <a:r>
              <a:rPr lang="en-US" altLang="zh-CN" sz="2400" b="1">
                <a:solidFill>
                  <a:srgbClr val="00FF00"/>
                </a:solidFill>
                <a:latin typeface="楷体_GB2312" panose="02010609030101010101" pitchFamily="49" charset="-122"/>
              </a:rPr>
              <a:t>S</a:t>
            </a:r>
            <a:r>
              <a:rPr lang="zh-CN" altLang="en-US" sz="2400" b="1">
                <a:solidFill>
                  <a:srgbClr val="00FF00"/>
                </a:solidFill>
                <a:latin typeface="楷体_GB2312" panose="02010609030101010101" pitchFamily="49" charset="-122"/>
              </a:rPr>
              <a:t>的其他子串称为</a:t>
            </a:r>
            <a:r>
              <a:rPr lang="en-US" altLang="zh-CN" sz="2400" b="1">
                <a:solidFill>
                  <a:srgbClr val="00FF00"/>
                </a:solidFill>
                <a:latin typeface="楷体_GB2312" panose="02010609030101010101" pitchFamily="49" charset="-122"/>
              </a:rPr>
              <a:t>S</a:t>
            </a:r>
            <a:r>
              <a:rPr lang="zh-CN" altLang="en-US" sz="2400" b="1">
                <a:solidFill>
                  <a:srgbClr val="00FF00"/>
                </a:solidFill>
                <a:latin typeface="楷体_GB2312" panose="02010609030101010101" pitchFamily="49" charset="-122"/>
              </a:rPr>
              <a:t>的真子串。</a:t>
            </a:r>
          </a:p>
        </p:txBody>
      </p:sp>
      <p:sp>
        <p:nvSpPr>
          <p:cNvPr id="135182" name="Text Box 14">
            <a:extLst>
              <a:ext uri="{FF2B5EF4-FFF2-40B4-BE49-F238E27FC236}">
                <a16:creationId xmlns:a16="http://schemas.microsoft.com/office/drawing/2014/main" id="{6B7BD4F9-9593-4BF2-80A7-948C9B33E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19600"/>
            <a:ext cx="8305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tabLst>
                <a:tab pos="381000" algn="l"/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tabLst>
                <a:tab pos="381000" algn="l"/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381000" algn="l"/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381000" algn="l"/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381000" algn="l"/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  <a:tab pos="476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hlink"/>
                </a:solidFill>
                <a:ea typeface="楷体_GB2312" panose="02010609030101010101" pitchFamily="49" charset="-122"/>
              </a:rPr>
              <a:t>注：串与字符的区别</a:t>
            </a:r>
          </a:p>
          <a:p>
            <a:r>
              <a:rPr lang="zh-CN" altLang="en-US" b="1">
                <a:solidFill>
                  <a:schemeClr val="hlink"/>
                </a:solidFill>
                <a:ea typeface="楷体_GB2312" panose="02010609030101010101" pitchFamily="49" charset="-122"/>
              </a:rPr>
              <a:t>　　“</a:t>
            </a:r>
            <a:r>
              <a:rPr lang="en-US" altLang="zh-CN" b="1">
                <a:solidFill>
                  <a:schemeClr val="hlink"/>
                </a:solidFill>
                <a:ea typeface="楷体_GB2312" panose="02010609030101010101" pitchFamily="49" charset="-122"/>
              </a:rPr>
              <a:t>a”    </a:t>
            </a:r>
            <a:r>
              <a:rPr lang="zh-CN" altLang="en-US" b="1">
                <a:solidFill>
                  <a:schemeClr val="hlink"/>
                </a:solidFill>
                <a:ea typeface="楷体_GB2312" panose="02010609030101010101" pitchFamily="49" charset="-122"/>
              </a:rPr>
              <a:t>串，长度为１的串。（它不仅要存储字符‘</a:t>
            </a:r>
            <a:r>
              <a:rPr lang="en-US" altLang="zh-CN" b="1">
                <a:solidFill>
                  <a:schemeClr val="hlink"/>
                </a:solidFill>
                <a:ea typeface="楷体_GB2312" panose="02010609030101010101" pitchFamily="49" charset="-122"/>
              </a:rPr>
              <a:t>a’</a:t>
            </a:r>
            <a:r>
              <a:rPr lang="zh-CN" altLang="en-US" b="1">
                <a:solidFill>
                  <a:schemeClr val="hlink"/>
                </a:solidFill>
                <a:ea typeface="楷体_GB2312" panose="02010609030101010101" pitchFamily="49" charset="-122"/>
              </a:rPr>
              <a:t>，还要存储该串的长度数据１）</a:t>
            </a:r>
          </a:p>
          <a:p>
            <a:r>
              <a:rPr lang="zh-CN" altLang="en-US" b="1">
                <a:solidFill>
                  <a:schemeClr val="hlink"/>
                </a:solidFill>
                <a:ea typeface="楷体_GB2312" panose="02010609030101010101" pitchFamily="49" charset="-122"/>
              </a:rPr>
              <a:t>　　‘</a:t>
            </a:r>
            <a:r>
              <a:rPr lang="en-US" altLang="zh-CN" b="1">
                <a:solidFill>
                  <a:schemeClr val="hlink"/>
                </a:solidFill>
                <a:ea typeface="楷体_GB2312" panose="02010609030101010101" pitchFamily="49" charset="-122"/>
              </a:rPr>
              <a:t>a’</a:t>
            </a:r>
            <a:r>
              <a:rPr lang="zh-CN" altLang="en-US" b="1">
                <a:solidFill>
                  <a:schemeClr val="hlink"/>
                </a:solidFill>
                <a:ea typeface="楷体_GB2312" panose="02010609030101010101" pitchFamily="49" charset="-122"/>
              </a:rPr>
              <a:t>　字符</a:t>
            </a:r>
            <a:r>
              <a:rPr lang="en-US" altLang="zh-CN" b="1">
                <a:solidFill>
                  <a:schemeClr val="hlink"/>
                </a:solidFill>
                <a:ea typeface="楷体_GB2312" panose="02010609030101010101" pitchFamily="49" charset="-122"/>
              </a:rPr>
              <a:t>a</a:t>
            </a:r>
            <a:r>
              <a:rPr lang="zh-CN" altLang="en-US" b="1">
                <a:solidFill>
                  <a:schemeClr val="hlink"/>
                </a:solidFill>
                <a:ea typeface="楷体_GB2312" panose="02010609030101010101" pitchFamily="49" charset="-122"/>
              </a:rPr>
              <a:t>。</a:t>
            </a:r>
            <a:r>
              <a:rPr lang="en-US" altLang="zh-CN" b="1">
                <a:solidFill>
                  <a:schemeClr val="hlink"/>
                </a:solidFill>
                <a:ea typeface="楷体_GB2312" panose="02010609030101010101" pitchFamily="49" charset="-122"/>
              </a:rPr>
              <a:t>(</a:t>
            </a:r>
            <a:r>
              <a:rPr lang="zh-CN" altLang="en-US" b="1">
                <a:solidFill>
                  <a:schemeClr val="hlink"/>
                </a:solidFill>
                <a:ea typeface="楷体_GB2312" panose="02010609030101010101" pitchFamily="49" charset="-122"/>
              </a:rPr>
              <a:t>只存储字符‘</a:t>
            </a:r>
            <a:r>
              <a:rPr lang="en-US" altLang="zh-CN" b="1">
                <a:solidFill>
                  <a:schemeClr val="hlink"/>
                </a:solidFill>
                <a:ea typeface="楷体_GB2312" panose="02010609030101010101" pitchFamily="49" charset="-122"/>
              </a:rPr>
              <a:t>a’)</a:t>
            </a:r>
          </a:p>
          <a:p>
            <a:r>
              <a:rPr lang="en-US" altLang="zh-CN" b="1">
                <a:ea typeface="楷体_GB2312" panose="02010609030101010101" pitchFamily="49" charset="-12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utoUpdateAnimBg="0"/>
      <p:bldP spid="135173" grpId="0" autoUpdateAnimBg="0"/>
      <p:bldP spid="135174" grpId="0" autoUpdateAnimBg="0"/>
      <p:bldP spid="135175" grpId="0" autoUpdateAnimBg="0"/>
      <p:bldP spid="135177" grpId="0" autoUpdateAnimBg="0"/>
      <p:bldP spid="135178" grpId="0" autoUpdateAnimBg="0"/>
      <p:bldP spid="135180" grpId="0" autoUpdateAnimBg="0"/>
      <p:bldP spid="135181" grpId="0" autoUpdateAnimBg="0"/>
      <p:bldP spid="13518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F2F03A7-2FEF-49DD-996B-490ED94F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CB0C-8155-464C-AD17-5FE663D82C7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F63A764F-6743-4BB1-A49B-2B5EBBCEF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35013"/>
            <a:ext cx="9144000" cy="537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>
                <a:solidFill>
                  <a:srgbClr val="00FF00"/>
                </a:solidFill>
              </a:rPr>
              <a:t>数据集合：</a:t>
            </a:r>
            <a:r>
              <a:rPr lang="zh-CN" altLang="en-US" sz="2400" b="1"/>
              <a:t>串的数据集合可以表示为字符序列</a:t>
            </a:r>
            <a:r>
              <a:rPr lang="zh-CN" altLang="en-US" sz="2400" b="1">
                <a:solidFill>
                  <a:schemeClr val="accent1"/>
                </a:solidFill>
              </a:rPr>
              <a:t> </a:t>
            </a:r>
            <a:r>
              <a:rPr lang="en-US" altLang="zh-CN" sz="2800" b="1">
                <a:ea typeface="黑体" panose="02010609060101010101" pitchFamily="49" charset="-122"/>
              </a:rPr>
              <a:t>s</a:t>
            </a:r>
            <a:r>
              <a:rPr lang="en-US" altLang="zh-CN" sz="2800" b="1" baseline="-8000">
                <a:ea typeface="黑体" panose="02010609060101010101" pitchFamily="49" charset="-122"/>
              </a:rPr>
              <a:t>0,</a:t>
            </a:r>
            <a:r>
              <a:rPr lang="en-US" altLang="zh-CN" sz="2800" b="1">
                <a:ea typeface="黑体" panose="02010609060101010101" pitchFamily="49" charset="-122"/>
              </a:rPr>
              <a:t>s</a:t>
            </a:r>
            <a:r>
              <a:rPr lang="en-US" altLang="zh-CN" sz="2800" b="1" baseline="-8000">
                <a:ea typeface="黑体" panose="02010609060101010101" pitchFamily="49" charset="-122"/>
              </a:rPr>
              <a:t>1,</a:t>
            </a:r>
            <a:r>
              <a:rPr lang="en-US" altLang="zh-CN" sz="2800" b="1">
                <a:ea typeface="黑体" panose="02010609060101010101" pitchFamily="49" charset="-122"/>
              </a:rPr>
              <a:t> ……,s</a:t>
            </a:r>
            <a:r>
              <a:rPr lang="en-US" altLang="zh-CN" sz="2800" b="1" baseline="-8000">
                <a:ea typeface="黑体" panose="02010609060101010101" pitchFamily="49" charset="-122"/>
              </a:rPr>
              <a:t>n-1</a:t>
            </a:r>
            <a:r>
              <a:rPr lang="zh-CN" altLang="en-US" sz="2400" b="1"/>
              <a:t>，每个数据元素的数据类型为字符类型。</a:t>
            </a:r>
          </a:p>
          <a:p>
            <a:pPr>
              <a:spcBef>
                <a:spcPct val="10000"/>
              </a:spcBef>
            </a:pPr>
            <a:r>
              <a:rPr lang="zh-CN" altLang="en-US" sz="2400" b="1">
                <a:solidFill>
                  <a:srgbClr val="00FF00"/>
                </a:solidFill>
              </a:rPr>
              <a:t>操作集合：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latin typeface="宋体" panose="02010600030101010101" pitchFamily="2" charset="-122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</a:rPr>
              <a:t>初始化串　</a:t>
            </a:r>
            <a:r>
              <a:rPr lang="en-US" altLang="zh-CN" sz="2400" b="1">
                <a:latin typeface="宋体" panose="02010600030101010101" pitchFamily="2" charset="-122"/>
              </a:rPr>
              <a:t>Initiate(S)</a:t>
            </a:r>
            <a:endParaRPr lang="en-US" altLang="zh-CN" sz="2400" b="1">
              <a:solidFill>
                <a:srgbClr val="3399FF"/>
              </a:solidFill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400" b="1"/>
              <a:t>(2)</a:t>
            </a:r>
            <a:r>
              <a:rPr lang="zh-CN" altLang="en-US" sz="2400" b="1"/>
              <a:t>赋值　</a:t>
            </a:r>
            <a:r>
              <a:rPr lang="en-US" altLang="zh-CN" sz="2400" b="1"/>
              <a:t>Assign(S,T)</a:t>
            </a:r>
          </a:p>
          <a:p>
            <a:pPr>
              <a:spcBef>
                <a:spcPct val="10000"/>
              </a:spcBef>
            </a:pPr>
            <a:r>
              <a:rPr lang="en-US" altLang="zh-CN" sz="2400" b="1"/>
              <a:t>(3)</a:t>
            </a:r>
            <a:r>
              <a:rPr lang="zh-CN" altLang="en-US" sz="2400" b="1"/>
              <a:t>求串长度　</a:t>
            </a:r>
            <a:r>
              <a:rPr lang="en-US" altLang="zh-CN" sz="2400" b="1"/>
              <a:t>Length(S) </a:t>
            </a:r>
          </a:p>
          <a:p>
            <a:pPr>
              <a:spcBef>
                <a:spcPct val="10000"/>
              </a:spcBef>
            </a:pPr>
            <a:r>
              <a:rPr lang="en-US" altLang="zh-CN" sz="2400" b="1"/>
              <a:t>(4)</a:t>
            </a:r>
            <a:r>
              <a:rPr lang="zh-CN" altLang="en-US" sz="2400" b="1"/>
              <a:t>比较　</a:t>
            </a:r>
            <a:r>
              <a:rPr lang="en-US" altLang="zh-CN" sz="2400" b="1"/>
              <a:t>Compare(S,T) </a:t>
            </a:r>
          </a:p>
          <a:p>
            <a:pPr>
              <a:spcBef>
                <a:spcPct val="10000"/>
              </a:spcBef>
            </a:pPr>
            <a:r>
              <a:rPr lang="en-US" altLang="zh-CN" sz="2400" b="1"/>
              <a:t>(5)</a:t>
            </a:r>
            <a:r>
              <a:rPr lang="zh-CN" altLang="en-US" sz="2400" b="1"/>
              <a:t>插入　</a:t>
            </a:r>
            <a:r>
              <a:rPr lang="en-US" altLang="zh-CN" sz="2400" b="1"/>
              <a:t>Insert(S,pos,T)</a:t>
            </a:r>
          </a:p>
          <a:p>
            <a:pPr>
              <a:spcBef>
                <a:spcPct val="10000"/>
              </a:spcBef>
            </a:pPr>
            <a:r>
              <a:rPr lang="en-US" altLang="zh-CN" sz="2400" b="1"/>
              <a:t>(6)</a:t>
            </a:r>
            <a:r>
              <a:rPr lang="zh-CN" altLang="en-US" sz="2400" b="1"/>
              <a:t>删除　</a:t>
            </a:r>
            <a:r>
              <a:rPr lang="en-US" altLang="zh-CN" sz="2400" b="1"/>
              <a:t>Delete(S,pos,len)</a:t>
            </a:r>
          </a:p>
          <a:p>
            <a:pPr>
              <a:spcBef>
                <a:spcPct val="10000"/>
              </a:spcBef>
            </a:pPr>
            <a:r>
              <a:rPr lang="en-US" altLang="zh-CN" sz="2400" b="1"/>
              <a:t>(7)</a:t>
            </a:r>
            <a:r>
              <a:rPr lang="zh-CN" altLang="en-US" sz="2400" b="1"/>
              <a:t>取子串　</a:t>
            </a:r>
            <a:r>
              <a:rPr lang="en-US" altLang="zh-CN" sz="2400" b="1"/>
              <a:t>SubString(S pos, len) </a:t>
            </a:r>
          </a:p>
          <a:p>
            <a:pPr>
              <a:spcBef>
                <a:spcPct val="10000"/>
              </a:spcBef>
            </a:pPr>
            <a:r>
              <a:rPr lang="en-US" altLang="zh-CN" sz="2400" b="1"/>
              <a:t>(8)</a:t>
            </a:r>
            <a:r>
              <a:rPr lang="zh-CN" altLang="en-US" sz="2400" b="1"/>
              <a:t>查找子串　</a:t>
            </a:r>
            <a:r>
              <a:rPr lang="en-US" altLang="zh-CN" sz="2400" b="1"/>
              <a:t>Search(S,start,T)</a:t>
            </a:r>
            <a:endParaRPr lang="en-US" altLang="zh-CN" sz="2400" b="1">
              <a:solidFill>
                <a:srgbClr val="66FF33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(9)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替换子串　</a:t>
            </a:r>
            <a:r>
              <a:rPr lang="en-US" altLang="zh-CN" sz="2400" b="1"/>
              <a:t>Replace(S,start,T,V)</a:t>
            </a:r>
          </a:p>
          <a:p>
            <a:pPr>
              <a:spcBef>
                <a:spcPct val="10000"/>
              </a:spcBef>
            </a:pPr>
            <a:endParaRPr lang="en-US" altLang="zh-CN" sz="2800" b="1">
              <a:solidFill>
                <a:schemeClr val="accent1"/>
              </a:solidFill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958D5A2A-A424-4C63-89AD-CCC104DD2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0650"/>
            <a:ext cx="8382000" cy="519113"/>
          </a:xfrm>
        </p:spPr>
        <p:txBody>
          <a:bodyPr/>
          <a:lstStyle/>
          <a:p>
            <a:pPr algn="l"/>
            <a:r>
              <a:rPr lang="zh-CN" altLang="en-US" sz="2800" b="1"/>
              <a:t>二、串的抽象数据类型</a:t>
            </a:r>
            <a:endParaRPr lang="zh-CN" altLang="en-US" sz="2800" b="1">
              <a:solidFill>
                <a:srgbClr val="0099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5364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F81778F-F615-4751-A306-EFB4EEF2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172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3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3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3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3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9E7D8F5-1098-4447-AF0F-79DBE89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4FB7-AD02-4571-88E6-6738F3A60E4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8A096165-8372-440A-A540-80FD275EA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12738"/>
            <a:ext cx="6858000" cy="519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CCFF33"/>
                </a:solidFill>
                <a:latin typeface="宋体" panose="02010600030101010101" pitchFamily="2" charset="-122"/>
              </a:rPr>
              <a:t>三、</a:t>
            </a:r>
            <a:r>
              <a:rPr lang="en-US" altLang="zh-CN" sz="2800" b="1">
                <a:solidFill>
                  <a:srgbClr val="CCFF33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rgbClr val="CCFF33"/>
                </a:solidFill>
                <a:latin typeface="宋体" panose="02010600030101010101" pitchFamily="2" charset="-122"/>
              </a:rPr>
              <a:t>语言的串函数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37BD1B11-40E2-4AE5-A2D3-1FE24AD77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00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串长度：</a:t>
            </a:r>
            <a:r>
              <a:rPr lang="en-US" altLang="zh-CN" b="1">
                <a:ea typeface="楷体_GB2312" panose="02010609030101010101" pitchFamily="49" charset="-122"/>
              </a:rPr>
              <a:t>int </a:t>
            </a:r>
            <a:r>
              <a:rPr lang="en-US" altLang="zh-CN" b="1">
                <a:solidFill>
                  <a:schemeClr val="tx2"/>
                </a:solidFill>
                <a:ea typeface="楷体_GB2312" panose="02010609030101010101" pitchFamily="49" charset="-122"/>
              </a:rPr>
              <a:t>strlen</a:t>
            </a:r>
            <a:r>
              <a:rPr lang="en-US" altLang="zh-CN" b="1">
                <a:ea typeface="楷体_GB2312" panose="02010609030101010101" pitchFamily="49" charset="-122"/>
              </a:rPr>
              <a:t>(char *s);</a:t>
            </a:r>
            <a:endParaRPr lang="en-US" altLang="zh-CN" b="1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串比较</a:t>
            </a:r>
            <a:r>
              <a:rPr lang="zh-CN" altLang="en-US" b="1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>
                <a:ea typeface="楷体_GB2312" panose="02010609030101010101" pitchFamily="49" charset="-122"/>
              </a:rPr>
              <a:t>int </a:t>
            </a:r>
            <a:r>
              <a:rPr lang="en-US" altLang="zh-CN" b="1">
                <a:solidFill>
                  <a:schemeClr val="tx2"/>
                </a:solidFill>
                <a:ea typeface="楷体_GB2312" panose="02010609030101010101" pitchFamily="49" charset="-122"/>
              </a:rPr>
              <a:t>strcmp</a:t>
            </a:r>
            <a:r>
              <a:rPr lang="en-US" altLang="zh-CN">
                <a:ea typeface="楷体_GB2312" panose="02010609030101010101" pitchFamily="49" charset="-122"/>
              </a:rPr>
              <a:t>(char *str1,char *str2);</a:t>
            </a:r>
            <a:r>
              <a:rPr lang="en-US" altLang="zh-CN">
                <a:solidFill>
                  <a:srgbClr val="66FF33"/>
                </a:solidFill>
                <a:ea typeface="楷体_GB2312" panose="02010609030101010101" pitchFamily="49" charset="-122"/>
              </a:rPr>
              <a:t>             </a:t>
            </a:r>
            <a:endParaRPr lang="en-US" altLang="zh-CN" b="1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串拷贝</a:t>
            </a:r>
            <a:r>
              <a:rPr lang="zh-CN" altLang="en-US" b="1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b="1">
                <a:latin typeface="楷体_GB2312" panose="02010609030101010101" pitchFamily="49" charset="-122"/>
                <a:ea typeface="楷体_GB2312" panose="02010609030101010101" pitchFamily="49" charset="-122"/>
              </a:rPr>
              <a:t>char *</a:t>
            </a:r>
            <a:r>
              <a:rPr lang="en-US" altLang="zh-CN">
                <a:ea typeface="楷体_GB2312" panose="02010609030101010101" pitchFamily="49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ea typeface="楷体_GB2312" panose="02010609030101010101" pitchFamily="49" charset="-122"/>
              </a:rPr>
              <a:t>strcpy</a:t>
            </a:r>
            <a:r>
              <a:rPr lang="en-US" altLang="zh-CN">
                <a:ea typeface="楷体_GB2312" panose="02010609030101010101" pitchFamily="49" charset="-122"/>
              </a:rPr>
              <a:t>(char *str1,char *str2);</a:t>
            </a:r>
            <a:endParaRPr lang="en-US" altLang="zh-CN" b="1">
              <a:solidFill>
                <a:srgbClr val="3399FF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串连接：</a:t>
            </a:r>
            <a:r>
              <a:rPr lang="en-US" altLang="zh-CN" b="1">
                <a:ea typeface="楷体_GB2312" panose="02010609030101010101" pitchFamily="49" charset="-122"/>
              </a:rPr>
              <a:t>char * </a:t>
            </a:r>
            <a:r>
              <a:rPr lang="en-US" altLang="zh-CN" b="1">
                <a:solidFill>
                  <a:schemeClr val="tx2"/>
                </a:solidFill>
                <a:ea typeface="楷体_GB2312" panose="02010609030101010101" pitchFamily="49" charset="-122"/>
              </a:rPr>
              <a:t>strcat</a:t>
            </a:r>
            <a:r>
              <a:rPr lang="en-US" altLang="zh-CN" b="1">
                <a:ea typeface="楷体_GB2312" panose="02010609030101010101" pitchFamily="49" charset="-122"/>
              </a:rPr>
              <a:t>(char *str1,char *str2);</a:t>
            </a:r>
            <a:r>
              <a:rPr lang="en-US" altLang="zh-CN">
                <a:solidFill>
                  <a:srgbClr val="66FF33"/>
                </a:solidFill>
                <a:ea typeface="楷体_GB2312" panose="02010609030101010101" pitchFamily="49" charset="-122"/>
              </a:rPr>
              <a:t>    </a:t>
            </a:r>
            <a:endParaRPr lang="en-US" altLang="zh-CN" b="1">
              <a:solidFill>
                <a:srgbClr val="3399FF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子串</a:t>
            </a:r>
            <a:r>
              <a:rPr lang="en-US" altLang="zh-CN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定位：</a:t>
            </a:r>
            <a:r>
              <a:rPr lang="en-US" altLang="zh-CN" b="1">
                <a:ea typeface="楷体_GB2312" panose="02010609030101010101" pitchFamily="49" charset="-122"/>
              </a:rPr>
              <a:t>char *</a:t>
            </a:r>
            <a:r>
              <a:rPr lang="en-US" altLang="zh-CN" b="1">
                <a:solidFill>
                  <a:schemeClr val="tx2"/>
                </a:solidFill>
                <a:ea typeface="楷体_GB2312" panose="02010609030101010101" pitchFamily="49" charset="-122"/>
              </a:rPr>
              <a:t>strchr</a:t>
            </a:r>
            <a:r>
              <a:rPr lang="en-US" altLang="zh-CN" b="1">
                <a:ea typeface="楷体_GB2312" panose="02010609030101010101" pitchFamily="49" charset="-122"/>
              </a:rPr>
              <a:t>(char *str,char ch);</a:t>
            </a:r>
            <a:r>
              <a:rPr lang="en-US" altLang="zh-CN">
                <a:solidFill>
                  <a:srgbClr val="66FF33"/>
                </a:solidFill>
                <a:ea typeface="楷体_GB2312" panose="02010609030101010101" pitchFamily="49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</a:rPr>
              <a:t>子串查找</a:t>
            </a:r>
            <a:r>
              <a:rPr lang="zh-CN" altLang="en-US">
                <a:solidFill>
                  <a:srgbClr val="66FF33"/>
                </a:solidFill>
                <a:ea typeface="楷体_GB2312" panose="02010609030101010101" pitchFamily="49" charset="-122"/>
              </a:rPr>
              <a:t> ： </a:t>
            </a:r>
            <a:r>
              <a:rPr lang="en-US" altLang="zh-CN" b="1">
                <a:ea typeface="楷体_GB2312" panose="02010609030101010101" pitchFamily="49" charset="-122"/>
              </a:rPr>
              <a:t>char *</a:t>
            </a:r>
            <a:r>
              <a:rPr lang="en-US" altLang="zh-CN" b="1">
                <a:solidFill>
                  <a:schemeClr val="tx2"/>
                </a:solidFill>
                <a:ea typeface="楷体_GB2312" panose="02010609030101010101" pitchFamily="49" charset="-122"/>
              </a:rPr>
              <a:t>strstr</a:t>
            </a:r>
            <a:r>
              <a:rPr lang="en-US" altLang="zh-CN" b="1">
                <a:ea typeface="楷体_GB2312" panose="02010609030101010101" pitchFamily="49" charset="-122"/>
              </a:rPr>
              <a:t>(char *s1,char *s2);</a:t>
            </a:r>
            <a:r>
              <a:rPr lang="en-US" altLang="zh-CN">
                <a:solidFill>
                  <a:srgbClr val="66FF33"/>
                </a:solidFill>
                <a:ea typeface="楷体_GB2312" panose="02010609030101010101" pitchFamily="49" charset="-122"/>
              </a:rPr>
              <a:t> </a:t>
            </a:r>
            <a:endParaRPr lang="en-US" altLang="zh-CN" b="1">
              <a:solidFill>
                <a:srgbClr val="3399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/>
              <a:t>    ……</a:t>
            </a:r>
          </a:p>
        </p:txBody>
      </p:sp>
      <p:sp>
        <p:nvSpPr>
          <p:cNvPr id="94213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681AAB7-2217-4B75-9FEB-503B2A6E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90BCE844-3E8A-4EF4-B9D3-EF0BDBBE4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6106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注：用</a:t>
            </a:r>
            <a:r>
              <a:rPr lang="en-US" altLang="zh-CN" sz="2400" b="1">
                <a:solidFill>
                  <a:srgbClr val="0000FF"/>
                </a:solidFill>
              </a:rPr>
              <a:t>C</a:t>
            </a:r>
            <a:r>
              <a:rPr lang="zh-CN" altLang="en-US" sz="2400" b="1">
                <a:solidFill>
                  <a:srgbClr val="0000FF"/>
                </a:solidFill>
              </a:rPr>
              <a:t>处理字符串时，要调用标准库函数 </a:t>
            </a:r>
            <a:r>
              <a:rPr lang="en-US" altLang="zh-CN" sz="2400" b="1">
                <a:solidFill>
                  <a:srgbClr val="0000FF"/>
                </a:solidFill>
              </a:rPr>
              <a:t>#include&lt;</a:t>
            </a:r>
            <a:r>
              <a:rPr lang="en-US" altLang="zh-CN" sz="2400" b="1">
                <a:solidFill>
                  <a:schemeClr val="folHlink"/>
                </a:solidFill>
              </a:rPr>
              <a:t>string.h</a:t>
            </a:r>
            <a:r>
              <a:rPr lang="en-US" altLang="zh-CN" sz="2400" b="1">
                <a:solidFill>
                  <a:srgbClr val="0000FF"/>
                </a:solidFill>
              </a:rPr>
              <a:t>&gt;</a:t>
            </a:r>
            <a:endParaRPr lang="en-US" altLang="zh-CN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2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211" grpId="0" build="p" autoUpdateAnimBg="0"/>
      <p:bldP spid="94214" grpId="0" build="p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5E72614-4292-4096-BFAE-EB99FD75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08C7-6169-4F1C-8514-AF755E6726C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DEB9BF9-5496-4DFD-A964-81BD6B5BD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371475"/>
            <a:ext cx="8610600" cy="106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               </a:t>
            </a:r>
            <a:r>
              <a:rPr lang="zh-CN" altLang="en-US" sz="2800" b="1"/>
              <a:t>设 </a:t>
            </a:r>
            <a:r>
              <a:rPr lang="en-US" altLang="zh-CN" sz="2800" b="1">
                <a:solidFill>
                  <a:schemeClr val="accent1"/>
                </a:solidFill>
              </a:rPr>
              <a:t>s </a:t>
            </a:r>
            <a:r>
              <a:rPr lang="en-US" altLang="zh-CN" sz="2800" b="1"/>
              <a:t>=“I  AM  A  STUDENT”, </a:t>
            </a:r>
            <a:r>
              <a:rPr lang="en-US" altLang="zh-CN" sz="2800" b="1">
                <a:solidFill>
                  <a:schemeClr val="accent1"/>
                </a:solidFill>
              </a:rPr>
              <a:t>t </a:t>
            </a:r>
            <a:r>
              <a:rPr lang="en-US" altLang="zh-CN" sz="2800" b="1"/>
              <a:t>=“GOOD”, </a:t>
            </a:r>
            <a:r>
              <a:rPr lang="en-US" altLang="zh-CN" sz="2800" b="1">
                <a:solidFill>
                  <a:schemeClr val="accent1"/>
                </a:solidFill>
              </a:rPr>
              <a:t>q</a:t>
            </a:r>
            <a:r>
              <a:rPr lang="en-US" altLang="zh-CN" sz="2800" b="1"/>
              <a:t>=“WORKER”</a:t>
            </a:r>
            <a:r>
              <a:rPr lang="zh-CN" altLang="en-US" sz="2800" b="1"/>
              <a:t>。求：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ABADEA3-08C9-4AE2-821D-EC74DD775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31800"/>
            <a:ext cx="1219200" cy="519113"/>
          </a:xfrm>
        </p:spPr>
        <p:txBody>
          <a:bodyPr/>
          <a:lstStyle/>
          <a:p>
            <a:pPr algn="l"/>
            <a:r>
              <a:rPr lang="zh-CN" altLang="en-US" sz="2800" b="1"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CBEBD529-CFCC-41AE-9665-31318AE84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66875"/>
            <a:ext cx="8458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/>
              <a:t>           Length(</a:t>
            </a:r>
            <a:r>
              <a:rPr lang="en-US" altLang="zh-CN" sz="2400" b="1">
                <a:solidFill>
                  <a:schemeClr val="accent1"/>
                </a:solidFill>
              </a:rPr>
              <a:t>s</a:t>
            </a:r>
            <a:r>
              <a:rPr lang="en-US" altLang="zh-CN" sz="2400" b="1"/>
              <a:t>) </a:t>
            </a:r>
            <a:r>
              <a:rPr lang="zh-CN" altLang="en-US" sz="2400" b="1"/>
              <a:t>＝</a:t>
            </a:r>
            <a:r>
              <a:rPr lang="zh-CN" altLang="en-US" sz="2400" b="1" u="sng"/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/>
              <a:t>          </a:t>
            </a:r>
            <a:r>
              <a:rPr lang="en-US" altLang="zh-CN" sz="2400" b="1"/>
              <a:t>Length(</a:t>
            </a:r>
            <a:r>
              <a:rPr lang="en-US" altLang="zh-CN" sz="2400" b="1">
                <a:solidFill>
                  <a:schemeClr val="accent1"/>
                </a:solidFill>
              </a:rPr>
              <a:t>t</a:t>
            </a:r>
            <a:r>
              <a:rPr lang="en-US" altLang="zh-CN" sz="2400" b="1"/>
              <a:t>) </a:t>
            </a:r>
            <a:r>
              <a:rPr lang="zh-CN" altLang="en-US" sz="2400" b="1"/>
              <a:t>＝</a:t>
            </a:r>
            <a:r>
              <a:rPr lang="zh-CN" altLang="en-US" sz="2400" b="1" u="sng"/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/>
              <a:t>     </a:t>
            </a:r>
            <a:r>
              <a:rPr lang="en-US" altLang="zh-CN" sz="2400" b="1"/>
              <a:t>SubString( </a:t>
            </a:r>
            <a:r>
              <a:rPr lang="en-US" altLang="zh-CN" sz="2400" b="1">
                <a:solidFill>
                  <a:schemeClr val="accent1"/>
                </a:solidFill>
              </a:rPr>
              <a:t>s</a:t>
            </a:r>
            <a:r>
              <a:rPr lang="en-US" altLang="zh-CN" sz="2400" b="1"/>
              <a:t>, 7, 7)=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/>
              <a:t>      SubString( </a:t>
            </a:r>
            <a:r>
              <a:rPr lang="en-US" altLang="zh-CN" sz="2400" b="1">
                <a:solidFill>
                  <a:schemeClr val="accent1"/>
                </a:solidFill>
              </a:rPr>
              <a:t>t</a:t>
            </a:r>
            <a:r>
              <a:rPr lang="en-US" altLang="zh-CN" sz="2400" b="1"/>
              <a:t>, 2, 1)=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/>
              <a:t>Replace( s,0,‘STUDENT’, </a:t>
            </a:r>
            <a:r>
              <a:rPr lang="en-US" altLang="zh-CN" sz="2400" b="1">
                <a:solidFill>
                  <a:schemeClr val="accent1"/>
                </a:solidFill>
              </a:rPr>
              <a:t>q </a:t>
            </a:r>
            <a:r>
              <a:rPr lang="en-US" altLang="zh-CN" sz="2400" b="1"/>
              <a:t>)=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A0AAFD07-FFC5-41B0-8098-3B3CEFB36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666875"/>
            <a:ext cx="24384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1"/>
                </a:solidFill>
              </a:rPr>
              <a:t>14</a:t>
            </a:r>
            <a:endParaRPr lang="en-US" altLang="zh-CN" sz="2400" b="1">
              <a:solidFill>
                <a:srgbClr val="FF00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1"/>
                </a:solidFill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1"/>
                </a:solidFill>
              </a:rPr>
              <a:t>‘STUDENT’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1"/>
                </a:solidFill>
              </a:rPr>
              <a:t>‘O’</a:t>
            </a:r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50C0EE9C-4748-4DB5-8C9C-55CD34121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7667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400" b="1">
                <a:solidFill>
                  <a:schemeClr val="accent1"/>
                </a:solidFill>
              </a:rPr>
              <a:t>   ’I AM A WORKER’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  <p:bldP spid="39938" grpId="0" autoUpdateAnimBg="0"/>
      <p:bldP spid="39940" grpId="0" autoUpdateAnimBg="0"/>
      <p:bldP spid="39941" grpId="0" build="p" autoUpdateAnimBg="0"/>
      <p:bldP spid="3994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B5A30EF-6852-453A-9481-AAD8708C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8553-6B9E-4252-9080-76B16FC2B62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46437" name="Text Box 5">
            <a:extLst>
              <a:ext uri="{FF2B5EF4-FFF2-40B4-BE49-F238E27FC236}">
                <a16:creationId xmlns:a16="http://schemas.microsoft.com/office/drawing/2014/main" id="{9A487765-0749-416B-8820-93B120BF3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382000" cy="37433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解：因为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SubString(s,6,2)</a:t>
            </a:r>
            <a:r>
              <a:rPr lang="zh-CN" altLang="en-US" sz="2400" b="1">
                <a:solidFill>
                  <a:srgbClr val="0000FF"/>
                </a:solidFill>
              </a:rPr>
              <a:t>＝‘</a:t>
            </a:r>
            <a:r>
              <a:rPr lang="en-US" altLang="zh-CN" sz="2400" b="1">
                <a:solidFill>
                  <a:srgbClr val="0000FF"/>
                </a:solidFill>
              </a:rPr>
              <a:t>A ’</a:t>
            </a:r>
            <a:r>
              <a:rPr lang="zh-CN" altLang="en-US" sz="2400" b="1">
                <a:solidFill>
                  <a:srgbClr val="0000FF"/>
                </a:solidFill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SubString(s,7,8)</a:t>
            </a:r>
            <a:r>
              <a:rPr lang="zh-CN" altLang="en-US" sz="2400" b="1">
                <a:solidFill>
                  <a:srgbClr val="0000FF"/>
                </a:solidFill>
              </a:rPr>
              <a:t>＝‘  </a:t>
            </a:r>
            <a:r>
              <a:rPr lang="en-US" altLang="zh-CN" sz="2400" b="1">
                <a:solidFill>
                  <a:srgbClr val="0000FF"/>
                </a:solidFill>
              </a:rPr>
              <a:t>STUDENT’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strcat(,t,SubString(s,7,8))</a:t>
            </a:r>
            <a:r>
              <a:rPr lang="zh-CN" altLang="en-US" sz="2400" b="1">
                <a:solidFill>
                  <a:srgbClr val="0000FF"/>
                </a:solidFill>
              </a:rPr>
              <a:t>＝’</a:t>
            </a:r>
            <a:r>
              <a:rPr lang="en-US" altLang="zh-CN" sz="2400" b="1">
                <a:solidFill>
                  <a:srgbClr val="0000FF"/>
                </a:solidFill>
              </a:rPr>
              <a:t>GOOD STUDENT’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所以：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strcat(,SubString(s,6,2), Concat(t,SubString(s,7,8)))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＝‘</a:t>
            </a:r>
            <a:r>
              <a:rPr lang="en-US" altLang="zh-CN" sz="2400" b="1">
                <a:solidFill>
                  <a:schemeClr val="folHlink"/>
                </a:solidFill>
              </a:rPr>
              <a:t>A GOOD STUDENT</a:t>
            </a:r>
            <a:r>
              <a:rPr lang="en-US" altLang="zh-CN" sz="2400" b="1">
                <a:solidFill>
                  <a:srgbClr val="0000FF"/>
                </a:solidFill>
              </a:rPr>
              <a:t>’</a:t>
            </a:r>
          </a:p>
        </p:txBody>
      </p:sp>
      <p:sp>
        <p:nvSpPr>
          <p:cNvPr id="146439" name="AutoShape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494CF3E-DD20-45FD-9F53-B3471102E9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82000" y="6096000"/>
            <a:ext cx="533400" cy="4572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" name="Rectangle 8">
            <a:extLst>
              <a:ext uri="{FF2B5EF4-FFF2-40B4-BE49-F238E27FC236}">
                <a16:creationId xmlns:a16="http://schemas.microsoft.com/office/drawing/2014/main" id="{FB22856F-0D81-4007-9C9C-6797B801B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63000" cy="946150"/>
          </a:xfrm>
        </p:spPr>
        <p:txBody>
          <a:bodyPr/>
          <a:lstStyle/>
          <a:p>
            <a:pPr algn="l"/>
            <a:r>
              <a:rPr lang="zh-CN" altLang="en-US" sz="2800" b="1">
                <a:latin typeface="Arial" panose="020B0604020202020204" pitchFamily="34" charset="0"/>
              </a:rPr>
              <a:t>例</a:t>
            </a:r>
            <a:r>
              <a:rPr lang="en-US" altLang="zh-CN" sz="2800" b="1">
                <a:latin typeface="Arial" panose="020B0604020202020204" pitchFamily="34" charset="0"/>
              </a:rPr>
              <a:t>2</a:t>
            </a:r>
            <a:r>
              <a:rPr lang="zh-CN" altLang="en-US" sz="2800" b="1">
                <a:latin typeface="Arial" panose="020B0604020202020204" pitchFamily="34" charset="0"/>
              </a:rPr>
              <a:t>：</a:t>
            </a:r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设 </a:t>
            </a: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</a:rPr>
              <a:t>s </a:t>
            </a:r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800" b="1">
                <a:solidFill>
                  <a:schemeClr val="tx1"/>
                </a:solidFill>
              </a:rPr>
              <a:t>“</a:t>
            </a:r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</a:rPr>
              <a:t>I  AM  A  STUDENT</a:t>
            </a:r>
            <a:r>
              <a:rPr lang="en-US" altLang="zh-CN" sz="2800" b="1">
                <a:solidFill>
                  <a:schemeClr val="tx1"/>
                </a:solidFill>
              </a:rPr>
              <a:t>”</a:t>
            </a:r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</a:rPr>
              <a:t>t </a:t>
            </a:r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800" b="1">
                <a:solidFill>
                  <a:schemeClr val="tx1"/>
                </a:solidFill>
              </a:rPr>
              <a:t>“</a:t>
            </a:r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</a:rPr>
              <a:t>GOOD</a:t>
            </a:r>
            <a:r>
              <a:rPr lang="en-US" altLang="zh-CN" sz="2800" b="1">
                <a:solidFill>
                  <a:schemeClr val="tx1"/>
                </a:solidFill>
              </a:rPr>
              <a:t>”</a:t>
            </a:r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求：</a:t>
            </a:r>
            <a:b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600" b="1">
                <a:solidFill>
                  <a:schemeClr val="tx1"/>
                </a:solidFill>
              </a:rPr>
              <a:t>Concat( SubString(</a:t>
            </a:r>
            <a:r>
              <a:rPr lang="en-US" altLang="zh-CN" sz="2600" b="1">
                <a:solidFill>
                  <a:schemeClr val="accent1"/>
                </a:solidFill>
              </a:rPr>
              <a:t>s</a:t>
            </a:r>
            <a:r>
              <a:rPr lang="en-US" altLang="zh-CN" sz="2600" b="1">
                <a:solidFill>
                  <a:schemeClr val="tx1"/>
                </a:solidFill>
              </a:rPr>
              <a:t>,5,2),  Concat( </a:t>
            </a:r>
            <a:r>
              <a:rPr lang="en-US" altLang="zh-CN" sz="2600" b="1">
                <a:solidFill>
                  <a:schemeClr val="accent1"/>
                </a:solidFill>
              </a:rPr>
              <a:t>t</a:t>
            </a:r>
            <a:r>
              <a:rPr lang="en-US" altLang="zh-CN" sz="2600" b="1">
                <a:solidFill>
                  <a:schemeClr val="tx1"/>
                </a:solidFill>
              </a:rPr>
              <a:t>,SubString(</a:t>
            </a:r>
            <a:r>
              <a:rPr lang="en-US" altLang="zh-CN" sz="2600" b="1">
                <a:solidFill>
                  <a:schemeClr val="accent1"/>
                </a:solidFill>
              </a:rPr>
              <a:t>s</a:t>
            </a:r>
            <a:r>
              <a:rPr lang="en-US" altLang="zh-CN" sz="2600" b="1">
                <a:solidFill>
                  <a:schemeClr val="tx1"/>
                </a:solidFill>
              </a:rPr>
              <a:t>,7,8) ) ) </a:t>
            </a:r>
            <a:r>
              <a:rPr lang="zh-CN" altLang="en-US" sz="2600" b="1">
                <a:solidFill>
                  <a:schemeClr val="tx1"/>
                </a:solidFill>
              </a:rPr>
              <a:t>＝？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64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6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6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6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build="p" animBg="1" autoUpdateAnimBg="0"/>
      <p:bldP spid="14644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12BAFB7-5595-4F5A-80AE-D538E271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5FD3-1BBC-4470-8559-711045D9597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56677" name="Text Box 5">
            <a:extLst>
              <a:ext uri="{FF2B5EF4-FFF2-40B4-BE49-F238E27FC236}">
                <a16:creationId xmlns:a16="http://schemas.microsoft.com/office/drawing/2014/main" id="{01AACC7E-893F-443A-9232-7BE65F910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513"/>
            <a:ext cx="8458200" cy="643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/>
              <a:t>int  Index(String s, String  T)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3200" b="1"/>
              <a:t>{    n=StringLength(S);m=StringLength(T);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3200" b="1"/>
              <a:t>   i=1;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3200" b="1"/>
              <a:t>   while(i&lt;=n-m+1)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3200" b="1"/>
              <a:t>   { StringAssign(sub,SubString(S,i,m));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3200" b="1"/>
              <a:t>     if(StringEqual(sub,T)!=0)    i++;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3200" b="1"/>
              <a:t>    else         return  i;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3200" b="1"/>
              <a:t>}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3200" b="1"/>
              <a:t>      return  0;}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utoUpdateAnimBg="0"/>
    </p:bldLst>
  </p:timing>
</p:sld>
</file>

<file path=ppt/theme/theme1.xml><?xml version="1.0" encoding="utf-8"?>
<a:theme xmlns:a="http://schemas.openxmlformats.org/drawingml/2006/main" name="Pulse">
  <a:themeElements>
    <a:clrScheme name="Puls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ulse">
  <a:themeElements>
    <a:clrScheme name="Puls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Designs\Pulse.pot</Template>
  <TotalTime>3155</TotalTime>
  <Words>3214</Words>
  <Application>Microsoft Office PowerPoint</Application>
  <PresentationFormat>全屏显示(4:3)</PresentationFormat>
  <Paragraphs>403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Times New Roman</vt:lpstr>
      <vt:lpstr>宋体</vt:lpstr>
      <vt:lpstr>黑体</vt:lpstr>
      <vt:lpstr>楷体_GB2312</vt:lpstr>
      <vt:lpstr>Symbol</vt:lpstr>
      <vt:lpstr>Arial</vt:lpstr>
      <vt:lpstr>PMingLiU</vt:lpstr>
      <vt:lpstr>Wingdings</vt:lpstr>
      <vt:lpstr>Pulse</vt:lpstr>
      <vt:lpstr>1_Pulse</vt:lpstr>
      <vt:lpstr>第4章   串（String）</vt:lpstr>
      <vt:lpstr>PowerPoint 演示文稿</vt:lpstr>
      <vt:lpstr>PowerPoint 演示文稿</vt:lpstr>
      <vt:lpstr>PowerPoint 演示文稿</vt:lpstr>
      <vt:lpstr>二、串的抽象数据类型</vt:lpstr>
      <vt:lpstr>三、C语言的串函数</vt:lpstr>
      <vt:lpstr>例1：</vt:lpstr>
      <vt:lpstr>例2：设 s =“I  AM  A  STUDENT”, t =“GOOD”,求：  Concat( SubString(s,5,2),  Concat( t,SubString(s,7,8) ) ) ＝？</vt:lpstr>
      <vt:lpstr>PowerPoint 演示文稿</vt:lpstr>
      <vt:lpstr>4.2 串的存储结构</vt:lpstr>
      <vt:lpstr>1、定长顺序存储特点：用一组连续的存储单元来存放串，直接使用定长的字符数组来定义，数组的上界预先给出，故称为静态存储分配。</vt:lpstr>
      <vt:lpstr>２、堆分配存储特点：仍用一组连续的存储单元来存放串，但存储空间是在程序执行过程中动态分配而得。</vt:lpstr>
      <vt:lpstr>３、串的链式存储结构</vt:lpstr>
      <vt:lpstr>链式存储特点 用链表存储串值，易插入和删除。</vt:lpstr>
      <vt:lpstr>4.3 串基本操作的实现算法</vt:lpstr>
      <vt:lpstr>（2）插入子串操作</vt:lpstr>
      <vt:lpstr>(3)删除子串操作</vt:lpstr>
      <vt:lpstr>２、动态数组下串基本操作的实现算法</vt:lpstr>
      <vt:lpstr>(2)插入子串操作</vt:lpstr>
      <vt:lpstr>PowerPoint 演示文稿</vt:lpstr>
      <vt:lpstr>4.４    串的模式匹配算法</vt:lpstr>
      <vt:lpstr>二、Brute-Force算法</vt:lpstr>
      <vt:lpstr>PowerPoint 演示文稿</vt:lpstr>
      <vt:lpstr>3、BF算法的时间复杂度</vt:lpstr>
      <vt:lpstr>三、KMP算法 １、KMP算法设计思想：</vt:lpstr>
      <vt:lpstr>PowerPoint 演示文稿</vt:lpstr>
      <vt:lpstr>新起点 k怎么求？</vt:lpstr>
      <vt:lpstr>PowerPoint 演示文稿</vt:lpstr>
      <vt:lpstr>怎样计算模式T所有可能的失配点 j 所对应的 next[j]？</vt:lpstr>
      <vt:lpstr>   下一个要讨论的问题是：如何用递推方式来求出最大相同子串的长度呢？这个问题一旦解决，整个KMP算法就可以掌握得很透彻了。</vt:lpstr>
      <vt:lpstr>KMP算法的思想</vt:lpstr>
      <vt:lpstr> KMP算法的实现</vt:lpstr>
      <vt:lpstr>主函数</vt:lpstr>
      <vt:lpstr>2、KMP算法的时间复杂度</vt:lpstr>
    </vt:vector>
  </TitlesOfParts>
  <Company>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告  示</dc:title>
  <dc:creator>liuyu</dc:creator>
  <cp:lastModifiedBy>幽弥狂</cp:lastModifiedBy>
  <cp:revision>145</cp:revision>
  <dcterms:created xsi:type="dcterms:W3CDTF">2002-09-26T14:33:06Z</dcterms:created>
  <dcterms:modified xsi:type="dcterms:W3CDTF">2019-09-13T12:39:14Z</dcterms:modified>
</cp:coreProperties>
</file>