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9" r:id="rId10"/>
    <p:sldId id="301" r:id="rId11"/>
    <p:sldId id="297" r:id="rId12"/>
    <p:sldId id="302" r:id="rId13"/>
    <p:sldId id="303" r:id="rId14"/>
    <p:sldId id="304" r:id="rId15"/>
    <p:sldId id="306" r:id="rId16"/>
    <p:sldId id="307" r:id="rId17"/>
    <p:sldId id="308" r:id="rId18"/>
    <p:sldId id="370" r:id="rId19"/>
    <p:sldId id="309" r:id="rId20"/>
    <p:sldId id="310" r:id="rId21"/>
    <p:sldId id="311" r:id="rId22"/>
    <p:sldId id="312" r:id="rId23"/>
    <p:sldId id="313" r:id="rId24"/>
    <p:sldId id="318" r:id="rId25"/>
    <p:sldId id="320" r:id="rId26"/>
    <p:sldId id="314" r:id="rId27"/>
    <p:sldId id="315" r:id="rId28"/>
    <p:sldId id="319" r:id="rId29"/>
    <p:sldId id="321" r:id="rId30"/>
    <p:sldId id="316" r:id="rId31"/>
    <p:sldId id="317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69" r:id="rId54"/>
    <p:sldId id="371" r:id="rId55"/>
    <p:sldId id="375" r:id="rId56"/>
    <p:sldId id="380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78" r:id="rId72"/>
    <p:sldId id="376" r:id="rId73"/>
    <p:sldId id="377" r:id="rId74"/>
    <p:sldId id="379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74" r:id="rId87"/>
    <p:sldId id="368" r:id="rId8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汉仪丫丫体简" pitchFamily="2" charset="-122"/>
        <a:ea typeface="汉仪丫丫体简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D1D1"/>
    <a:srgbClr val="CFCFCF"/>
    <a:srgbClr val="CBCBCB"/>
    <a:srgbClr val="FFFF00"/>
    <a:srgbClr val="0000CC"/>
    <a:srgbClr val="D7D7D7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6" autoAdjust="0"/>
    <p:restoredTop sz="86374" autoAdjust="0"/>
  </p:normalViewPr>
  <p:slideViewPr>
    <p:cSldViewPr>
      <p:cViewPr varScale="1">
        <p:scale>
          <a:sx n="86" d="100"/>
          <a:sy n="86" d="100"/>
        </p:scale>
        <p:origin x="10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0"/>
    </p:cViewPr>
  </p:sorterViewPr>
  <p:notesViewPr>
    <p:cSldViewPr>
      <p:cViewPr varScale="1">
        <p:scale>
          <a:sx n="56" d="100"/>
          <a:sy n="56" d="100"/>
        </p:scale>
        <p:origin x="-17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05C750C-BA40-412E-9A77-5F7B91FD07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A3B2869-8EF2-4604-A4A0-468B50F672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52074A36-7A17-424D-8547-0731A31FD5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15ADA530-2CC5-4724-9DED-3D32A520E7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B0E0291-585C-484C-BE49-45C27E5F52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84A0627-5F2A-4585-87CA-789BEB4182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A9165FF-E7A1-44DA-8EDD-289F64A03E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C66EE374-DD12-4E5F-BE49-77AC8ED8921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AF60ABB0-FCF6-4A81-9AA8-6697D169AA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BDD0CE5E-6E0D-499A-8E08-087BD36BBD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97B8D20E-B1F0-4348-894E-4C6EFEFB7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12FC24C-EEE4-4081-9832-164147C3A4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ECB2-4057-42F9-AFD1-6A3D5A64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EA768-DFC8-4658-B855-50947068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14413-52B3-4099-A268-2A2ACA29D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4268D4-63D2-4FC1-B9C4-B0554D0846EF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9527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2554-477E-4B22-98E9-A1E61BBD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6B63D-07AA-4C12-A351-19BBC86A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AD30C-3F0E-461E-8339-923282070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D29F41-07B0-48A1-A52B-0BA095FF3020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73737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087CB-755A-499C-8967-F2ABFD72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4C32C-ABD8-407A-946B-8BD14897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071A6-79F0-490E-A181-54A9D95E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636FD6-4EA1-40F5-8928-D098B66BE159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29200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D6CDD-B616-4328-BAAD-070FFBF3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D53B8-B5F1-415F-8364-57D4A35041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AEDAE-D1E5-4A06-AEC8-F2C671ED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CFA68-3035-4D9F-AD15-510209A0E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40650" y="6524625"/>
            <a:ext cx="1258888" cy="476250"/>
          </a:xfrm>
        </p:spPr>
        <p:txBody>
          <a:bodyPr/>
          <a:lstStyle>
            <a:lvl1pPr>
              <a:defRPr/>
            </a:lvl1pPr>
          </a:lstStyle>
          <a:p>
            <a:fld id="{8F925EDA-9B9E-4948-A7E2-987CD445E63C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54876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0F545-5283-4C5D-B2D5-7D81D2CC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martArt 占位符 2">
            <a:extLst>
              <a:ext uri="{FF2B5EF4-FFF2-40B4-BE49-F238E27FC236}">
                <a16:creationId xmlns:a16="http://schemas.microsoft.com/office/drawing/2014/main" id="{F17849B5-CCFC-48AE-885B-34397083E0E5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88C8A-C64C-47FD-AA39-5C350E222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40650" y="6524625"/>
            <a:ext cx="1258888" cy="476250"/>
          </a:xfrm>
        </p:spPr>
        <p:txBody>
          <a:bodyPr/>
          <a:lstStyle>
            <a:lvl1pPr>
              <a:defRPr/>
            </a:lvl1pPr>
          </a:lstStyle>
          <a:p>
            <a:fld id="{6A3C6B3C-CBE2-440C-A42C-066B8846905E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37625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A8ABC-74BB-4993-BED6-89FC7464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F818F3B-6E33-4FE9-8141-245617AF270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0875E-6FC0-4A29-90B8-F03A15245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40650" y="6524625"/>
            <a:ext cx="1258888" cy="476250"/>
          </a:xfrm>
        </p:spPr>
        <p:txBody>
          <a:bodyPr/>
          <a:lstStyle>
            <a:lvl1pPr>
              <a:defRPr/>
            </a:lvl1pPr>
          </a:lstStyle>
          <a:p>
            <a:fld id="{C0EDBABC-7DA5-4D9E-BAD6-7AE26CC5641F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81109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942E-0D26-49B6-9CFC-190C5161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BFD0-B3CA-4790-AFF5-34E45BDE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38C53-8838-4574-9CE4-11963871E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4E0A3A-CE53-4012-A1DB-C9B095E37648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7189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8830C-E569-41C9-99B6-28DACABA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F2762-7672-456D-885F-E771ADFF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24D1C-2475-4DCF-8107-2E988E594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D98E23-206B-450A-9D76-7F9EF3583672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8199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0E4D-A724-4B30-AE87-3CBEACA2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AD8A8-52DF-407C-88A0-96775951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6569C-8DA6-47F1-B59F-3A998EF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C1935-F5A1-4F18-A054-9F30304A1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F8873-F541-4757-8CAD-34440873587E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40699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E815B-EC85-4A24-A0F2-92195EB4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17C53-56DF-470A-8F34-6B095745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F8809-BA15-4EA0-A456-C385110B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E67EB-9B1B-4C46-AEDA-9C70FB4D7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D47A18-EDA1-4C5F-9758-2E2C94EC2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19EA8-A2D2-421A-A60D-4CC232C416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DCE8D4-10D7-4F3C-9E94-535CEA60F64B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91130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7B084-B7D8-48FF-86EC-EBB57CF6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0A111-BF0F-448C-8838-BE0ED8609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DF9592-5FE6-40B6-A356-7CD2B89F80C3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56074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4397CE-8A9F-495B-9969-D603AA154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1151A2-A7C3-4793-B106-BD579CCC5EEC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7451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3F08-973F-4D28-A2C8-70C63CF3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609DA-D6F1-4F93-BC2E-E0E88989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38DE1-5EBA-4801-9A89-935BCCEE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5B4E4-0476-4AA6-8F6E-CC8EB00B6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10CE85-408B-49E3-B593-F90B3D41B627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9624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BB5A-CFA2-47FA-852C-857E5390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719F7-E6CF-4C5D-9D47-AB92ACE0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FF33E-BC3E-4F99-A1B7-5EE4A364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C85863-ABA2-4CD9-90F6-9C7B53595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BAABC7-5491-4F50-983E-D989F5F77120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90823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 descr="os">
            <a:extLst>
              <a:ext uri="{FF2B5EF4-FFF2-40B4-BE49-F238E27FC236}">
                <a16:creationId xmlns:a16="http://schemas.microsoft.com/office/drawing/2014/main" id="{2565DB89-7002-426F-91D3-A199C531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0" name="WordArt 12">
            <a:extLst>
              <a:ext uri="{FF2B5EF4-FFF2-40B4-BE49-F238E27FC236}">
                <a16:creationId xmlns:a16="http://schemas.microsoft.com/office/drawing/2014/main" id="{BA242791-DF9A-461B-BFF8-01653160AA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00788" y="188913"/>
            <a:ext cx="2160587" cy="30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oubleWave1">
              <a:avLst>
                <a:gd name="adj1" fmla="val 6773"/>
                <a:gd name="adj2" fmla="val 0"/>
              </a:avLst>
            </a:prstTxWarp>
          </a:bodyPr>
          <a:lstStyle/>
          <a:p>
            <a:pPr algn="ctr"/>
            <a:r>
              <a:rPr lang="zh-CN" altLang="en-US" kern="10" spc="240" normalizeH="1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文鼎香肠体"/>
              </a:rPr>
              <a:t>大学计算机基础</a:t>
            </a:r>
            <a:endParaRPr lang="en-US" kern="10" spc="240" normalizeH="1">
              <a:ln w="9525">
                <a:solidFill>
                  <a:srgbClr val="FFFF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atin typeface="文鼎香肠体"/>
            </a:endParaRP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E9C22FB9-C912-43A9-BB4F-CC82A86C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latin typeface="文鼎香肠体" pitchFamily="33" charset="-122"/>
                <a:ea typeface="文鼎香肠体" pitchFamily="33" charset="-122"/>
              </a:rPr>
              <a:t>第六章 算法与数据结构基础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342C33E-FEF7-4A03-B723-B51E68A0B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FA54AE47-CA6E-4ECD-9BBB-46C4DF28F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6" name="Rectangl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89F7DE-42A1-448A-A019-8B2A0E04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6413500"/>
            <a:ext cx="4746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49252FF-06BC-4E66-8BE1-07529725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6407150"/>
            <a:ext cx="4746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25C68937-9D76-4752-84C7-387667D0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548438"/>
            <a:ext cx="384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600" b="1">
                <a:latin typeface="Arial" panose="020B0604020202020204" pitchFamily="34" charset="0"/>
                <a:ea typeface="汉仪娃娃篆简" pitchFamily="2" charset="-122"/>
              </a:rPr>
              <a:t>吉林大学公共计算机教学与研究中心制作</a:t>
            </a:r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20F16A79-7480-4E0A-8CB6-1610213265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524625"/>
            <a:ext cx="1258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2000">
                <a:solidFill>
                  <a:srgbClr val="0000CC"/>
                </a:solidFill>
                <a:latin typeface="Mead Bold" pitchFamily="2" charset="0"/>
                <a:ea typeface="宋体" panose="02010600030101010101" pitchFamily="2" charset="-122"/>
              </a:defRPr>
            </a:lvl1pPr>
          </a:lstStyle>
          <a:p>
            <a:fld id="{1C31B6DC-5E18-4D51-9A83-736C166114D7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F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</p:bldLst>
  </p:timing>
  <p:hf hdr="0" ftr="0" dt="0"/>
  <p:txStyles>
    <p:titleStyle>
      <a:lvl1pPr algn="l" rtl="0" fontAlgn="base">
        <a:spcBef>
          <a:spcPct val="20000"/>
        </a:spcBef>
        <a:spcAft>
          <a:spcPct val="0"/>
        </a:spcAft>
        <a:defRPr kumimoji="1" sz="36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spcBef>
          <a:spcPct val="20000"/>
        </a:spcBef>
        <a:spcAft>
          <a:spcPct val="0"/>
        </a:spcAft>
        <a:defRPr kumimoji="1" sz="360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1EBF0C7-7752-4DCD-8834-ED8C60DF1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D64A0-FA32-4D59-8B8B-C0F6CF720681}" type="slidenum">
              <a:rPr lang="en-US" altLang="zh-CN"/>
              <a:pPr/>
              <a:t>1</a:t>
            </a:fld>
            <a:r>
              <a:rPr lang="en-US" altLang="zh-CN"/>
              <a:t>/82</a:t>
            </a: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56563954-8052-4531-8084-77C853ACA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064500" cy="1368425"/>
          </a:xfrm>
        </p:spPr>
        <p:txBody>
          <a:bodyPr/>
          <a:lstStyle/>
          <a:p>
            <a:pPr algn="ctr"/>
            <a:r>
              <a:rPr lang="zh-CN" altLang="en-US" sz="4800">
                <a:solidFill>
                  <a:srgbClr val="6600CC"/>
                </a:solidFill>
              </a:rPr>
              <a:t>第六章 算法与数据结构基础</a:t>
            </a:r>
            <a:r>
              <a:rPr lang="zh-CN" altLang="en-US"/>
              <a:t> 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F3D5D843-76E4-4386-A835-032C6A3B7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7988300" cy="2730500"/>
          </a:xfrm>
        </p:spPr>
        <p:txBody>
          <a:bodyPr/>
          <a:lstStyle/>
          <a:p>
            <a:pPr>
              <a:buClr>
                <a:srgbClr val="FF0000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计算机程序主要对数据进行</a:t>
            </a:r>
            <a:r>
              <a:rPr lang="zh-CN" altLang="en-US" sz="3600">
                <a:solidFill>
                  <a:srgbClr val="FF0000"/>
                </a:solidFill>
              </a:rPr>
              <a:t>加工</a:t>
            </a:r>
            <a:r>
              <a:rPr lang="zh-CN" altLang="en-US" sz="3600"/>
              <a:t>和</a:t>
            </a:r>
            <a:r>
              <a:rPr lang="zh-CN" altLang="en-US" sz="3600">
                <a:solidFill>
                  <a:srgbClr val="FF0000"/>
                </a:solidFill>
              </a:rPr>
              <a:t>处理</a:t>
            </a:r>
            <a:r>
              <a:rPr lang="zh-CN" altLang="en-US" sz="3600"/>
              <a:t>。</a:t>
            </a:r>
          </a:p>
          <a:p>
            <a:pPr>
              <a:spcBef>
                <a:spcPct val="100000"/>
              </a:spcBef>
              <a:buClr>
                <a:srgbClr val="FF0000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程序中需要说明</a:t>
            </a:r>
          </a:p>
        </p:txBody>
      </p:sp>
      <p:sp>
        <p:nvSpPr>
          <p:cNvPr id="164869" name="AutoShape 5">
            <a:extLst>
              <a:ext uri="{FF2B5EF4-FFF2-40B4-BE49-F238E27FC236}">
                <a16:creationId xmlns:a16="http://schemas.microsoft.com/office/drawing/2014/main" id="{87A7700F-CFFE-4FEF-A96C-2867598F2043}"/>
              </a:ext>
            </a:extLst>
          </p:cNvPr>
          <p:cNvSpPr>
            <a:spLocks/>
          </p:cNvSpPr>
          <p:nvPr/>
        </p:nvSpPr>
        <p:spPr bwMode="auto">
          <a:xfrm>
            <a:off x="4356100" y="3789363"/>
            <a:ext cx="144463" cy="792162"/>
          </a:xfrm>
          <a:prstGeom prst="leftBrace">
            <a:avLst>
              <a:gd name="adj1" fmla="val 5623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3" name="AutoShape 9">
            <a:extLst>
              <a:ext uri="{FF2B5EF4-FFF2-40B4-BE49-F238E27FC236}">
                <a16:creationId xmlns:a16="http://schemas.microsoft.com/office/drawing/2014/main" id="{6C97A358-3936-4EB0-9398-8FAF4D45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7272338" cy="1152525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>
              <a:lnSpc>
                <a:spcPct val="100000"/>
              </a:lnSpc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数据结构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数据的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组织形式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存储方式</a:t>
            </a:r>
          </a:p>
        </p:txBody>
      </p:sp>
      <p:sp>
        <p:nvSpPr>
          <p:cNvPr id="164874" name="AutoShape 10">
            <a:extLst>
              <a:ext uri="{FF2B5EF4-FFF2-40B4-BE49-F238E27FC236}">
                <a16:creationId xmlns:a16="http://schemas.microsoft.com/office/drawing/2014/main" id="{C68989DD-0824-41C1-A320-4B2EB3E2B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868863"/>
            <a:ext cx="6048375" cy="1081087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操作数据的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步骤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4875" name="Text Box 11">
            <a:extLst>
              <a:ext uri="{FF2B5EF4-FFF2-40B4-BE49-F238E27FC236}">
                <a16:creationId xmlns:a16="http://schemas.microsoft.com/office/drawing/2014/main" id="{FFF7A19C-EEFC-4E7F-BE2C-6339889A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0438"/>
            <a:ext cx="2160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164876" name="Text Box 12">
            <a:extLst>
              <a:ext uri="{FF2B5EF4-FFF2-40B4-BE49-F238E27FC236}">
                <a16:creationId xmlns:a16="http://schemas.microsoft.com/office/drawing/2014/main" id="{33681388-4EA1-4D1D-938F-929F015D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292600"/>
            <a:ext cx="1296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164873" grpId="1" animBg="1"/>
      <p:bldP spid="164874" grpId="0" animBg="1"/>
      <p:bldP spid="164875" grpId="0"/>
      <p:bldP spid="1648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CB5BD372-5B8E-4AE3-AC2D-2D8CAAC0B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59C6-1C62-4E68-B060-2DCB92BF9C9A}" type="slidenum">
              <a:rPr lang="en-US" altLang="zh-CN"/>
              <a:pPr/>
              <a:t>10</a:t>
            </a:fld>
            <a:r>
              <a:rPr lang="en-US" altLang="zh-CN"/>
              <a:t>/82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038A41C0-6E89-43A5-8A3B-710065562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0200" y="3284538"/>
            <a:ext cx="4319588" cy="2520950"/>
          </a:xfrm>
        </p:spPr>
        <p:txBody>
          <a:bodyPr/>
          <a:lstStyle/>
          <a:p>
            <a:pPr>
              <a:spcBef>
                <a:spcPct val="30000"/>
              </a:spcBef>
              <a:buClr>
                <a:srgbClr val="FF0000"/>
              </a:buClr>
              <a:buSzPct val="90000"/>
              <a:buFont typeface="Food" pitchFamily="34" charset="2"/>
              <a:buChar char="9"/>
            </a:pPr>
            <a:r>
              <a:rPr lang="zh-CN" altLang="en-US"/>
              <a:t>数据元素之间存在</a:t>
            </a:r>
            <a:r>
              <a:rPr lang="zh-CN" altLang="en-US">
                <a:solidFill>
                  <a:srgbClr val="0000CC"/>
                </a:solidFill>
              </a:rPr>
              <a:t>多对多</a:t>
            </a:r>
            <a:r>
              <a:rPr lang="zh-CN" altLang="en-US"/>
              <a:t>的关系</a:t>
            </a:r>
          </a:p>
          <a:p>
            <a:pPr>
              <a:spcBef>
                <a:spcPct val="30000"/>
              </a:spcBef>
              <a:buClr>
                <a:srgbClr val="FF0000"/>
              </a:buClr>
              <a:buSzPct val="90000"/>
              <a:buFont typeface="Food" pitchFamily="34" charset="2"/>
              <a:buChar char="9"/>
            </a:pPr>
            <a:r>
              <a:rPr lang="zh-CN" altLang="en-US"/>
              <a:t>一个结点可以有多个前件和多个后件</a:t>
            </a: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8688D6E5-A345-41D2-AE01-E0235A49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84860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>
                <a:solidFill>
                  <a:schemeClr val="tx1"/>
                </a:solidFill>
              </a:rPr>
              <a:t>一般来说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数据之间有</a:t>
            </a:r>
            <a:r>
              <a:rPr lang="zh-CN" altLang="en-US">
                <a:solidFill>
                  <a:srgbClr val="6600CC"/>
                </a:solidFill>
              </a:rPr>
              <a:t>集合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线性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树型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6600CC"/>
                </a:solidFill>
              </a:rPr>
              <a:t>图形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种基本逻辑结构。</a:t>
            </a:r>
          </a:p>
        </p:txBody>
      </p:sp>
      <p:grpSp>
        <p:nvGrpSpPr>
          <p:cNvPr id="179244" name="Group 44">
            <a:extLst>
              <a:ext uri="{FF2B5EF4-FFF2-40B4-BE49-F238E27FC236}">
                <a16:creationId xmlns:a16="http://schemas.microsoft.com/office/drawing/2014/main" id="{0AEAEB2B-5D62-4C1D-8C6E-D3BE94ABCCE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141663"/>
            <a:ext cx="3095625" cy="2808287"/>
            <a:chOff x="657" y="1888"/>
            <a:chExt cx="1814" cy="1814"/>
          </a:xfrm>
        </p:grpSpPr>
        <p:sp>
          <p:nvSpPr>
            <p:cNvPr id="179206" name="Oval 6">
              <a:extLst>
                <a:ext uri="{FF2B5EF4-FFF2-40B4-BE49-F238E27FC236}">
                  <a16:creationId xmlns:a16="http://schemas.microsoft.com/office/drawing/2014/main" id="{312E7E41-1069-4553-A8FE-53C957F1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1888"/>
              <a:ext cx="202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3B51ADDF-9281-4804-8685-40619107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402"/>
              <a:ext cx="201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08" name="Oval 8">
              <a:extLst>
                <a:ext uri="{FF2B5EF4-FFF2-40B4-BE49-F238E27FC236}">
                  <a16:creationId xmlns:a16="http://schemas.microsoft.com/office/drawing/2014/main" id="{ED73003F-164A-477B-9FC0-9BB4E36F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609"/>
              <a:ext cx="201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09" name="Oval 9">
              <a:extLst>
                <a:ext uri="{FF2B5EF4-FFF2-40B4-BE49-F238E27FC236}">
                  <a16:creationId xmlns:a16="http://schemas.microsoft.com/office/drawing/2014/main" id="{881BCF02-849D-44AF-B787-263598E9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456"/>
              <a:ext cx="201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8ADF9281-203D-452A-9A55-7787CAC5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48"/>
              <a:ext cx="202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11" name="Oval 11">
              <a:extLst>
                <a:ext uri="{FF2B5EF4-FFF2-40B4-BE49-F238E27FC236}">
                  <a16:creationId xmlns:a16="http://schemas.microsoft.com/office/drawing/2014/main" id="{C4804B86-55E9-4A7C-8BA8-064582F7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048"/>
              <a:ext cx="201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12" name="Oval 12">
              <a:extLst>
                <a:ext uri="{FF2B5EF4-FFF2-40B4-BE49-F238E27FC236}">
                  <a16:creationId xmlns:a16="http://schemas.microsoft.com/office/drawing/2014/main" id="{4885BE7D-654A-4D56-B171-5A1C12664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454"/>
              <a:ext cx="202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08CBC096-4045-4F22-9527-6D95199C8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3048"/>
              <a:ext cx="202" cy="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14" name="Line 14">
              <a:extLst>
                <a:ext uri="{FF2B5EF4-FFF2-40B4-BE49-F238E27FC236}">
                  <a16:creationId xmlns:a16="http://schemas.microsoft.com/office/drawing/2014/main" id="{F124B41B-A5A6-49BA-9086-B64A8D2CD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033"/>
              <a:ext cx="391" cy="3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5" name="Line 15">
              <a:extLst>
                <a:ext uri="{FF2B5EF4-FFF2-40B4-BE49-F238E27FC236}">
                  <a16:creationId xmlns:a16="http://schemas.microsoft.com/office/drawing/2014/main" id="{88B8ABF9-7F4A-4A09-9F49-31995E22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047"/>
              <a:ext cx="403" cy="43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6" name="Line 16">
              <a:extLst>
                <a:ext uri="{FF2B5EF4-FFF2-40B4-BE49-F238E27FC236}">
                  <a16:creationId xmlns:a16="http://schemas.microsoft.com/office/drawing/2014/main" id="{5DFA2414-75DA-4F71-B26C-7D954C5B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2" y="2638"/>
              <a:ext cx="201" cy="43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7" name="Line 17">
              <a:extLst>
                <a:ext uri="{FF2B5EF4-FFF2-40B4-BE49-F238E27FC236}">
                  <a16:creationId xmlns:a16="http://schemas.microsoft.com/office/drawing/2014/main" id="{3553BFD8-18D2-4841-A0CD-75CE41273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04"/>
              <a:ext cx="159" cy="3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8" name="Line 18">
              <a:extLst>
                <a:ext uri="{FF2B5EF4-FFF2-40B4-BE49-F238E27FC236}">
                  <a16:creationId xmlns:a16="http://schemas.microsoft.com/office/drawing/2014/main" id="{9A602142-29FC-415B-B94F-349EE5CDB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80"/>
              <a:ext cx="31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9" name="Line 19">
              <a:extLst>
                <a:ext uri="{FF2B5EF4-FFF2-40B4-BE49-F238E27FC236}">
                  <a16:creationId xmlns:a16="http://schemas.microsoft.com/office/drawing/2014/main" id="{59D7B757-1ABD-4CEA-B0C2-A43D1A393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203"/>
              <a:ext cx="355" cy="3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0" name="Line 20">
              <a:extLst>
                <a:ext uri="{FF2B5EF4-FFF2-40B4-BE49-F238E27FC236}">
                  <a16:creationId xmlns:a16="http://schemas.microsoft.com/office/drawing/2014/main" id="{89F907DE-F78D-4D54-B260-A3E79CB03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9" y="3296"/>
              <a:ext cx="403" cy="21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1" name="Line 21">
              <a:extLst>
                <a:ext uri="{FF2B5EF4-FFF2-40B4-BE49-F238E27FC236}">
                  <a16:creationId xmlns:a16="http://schemas.microsoft.com/office/drawing/2014/main" id="{A6A83DEB-26CE-4D99-8E79-9F037E1B5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568"/>
              <a:ext cx="222" cy="18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2" name="Line 22">
              <a:extLst>
                <a:ext uri="{FF2B5EF4-FFF2-40B4-BE49-F238E27FC236}">
                  <a16:creationId xmlns:a16="http://schemas.microsoft.com/office/drawing/2014/main" id="{09F99283-7EFA-4AB3-A66E-195B5DA0C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1" y="2840"/>
              <a:ext cx="173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3" name="Line 23">
              <a:extLst>
                <a:ext uri="{FF2B5EF4-FFF2-40B4-BE49-F238E27FC236}">
                  <a16:creationId xmlns:a16="http://schemas.microsoft.com/office/drawing/2014/main" id="{41325D60-C4BA-4E28-BC52-360F71630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614"/>
              <a:ext cx="454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45" name="Rectangle 45">
            <a:extLst>
              <a:ext uri="{FF2B5EF4-FFF2-40B4-BE49-F238E27FC236}">
                <a16:creationId xmlns:a16="http://schemas.microsoft.com/office/drawing/2014/main" id="{731E30E5-6823-4A87-93DE-BF702FE8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133600"/>
            <a:ext cx="2376487" cy="719138"/>
          </a:xfrm>
        </p:spPr>
        <p:txBody>
          <a:bodyPr/>
          <a:lstStyle/>
          <a:p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图形结构：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uiExpand="1" build="p"/>
      <p:bldP spid="179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2CED2F0C-258D-4956-9F6F-1EBAC2847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C0334-7655-4B16-BC23-090F340FCC29}" type="slidenum">
              <a:rPr lang="en-US" altLang="zh-CN"/>
              <a:pPr/>
              <a:t>11</a:t>
            </a:fld>
            <a:r>
              <a:rPr lang="en-US" altLang="zh-CN"/>
              <a:t>/82</a:t>
            </a: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A322EB51-BE16-4790-A022-707054262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7777162" cy="1585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    </a:t>
            </a:r>
            <a:r>
              <a:rPr lang="zh-CN" altLang="en-US">
                <a:solidFill>
                  <a:schemeClr val="tx1"/>
                </a:solidFill>
              </a:rPr>
              <a:t>一般来说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数据之间有</a:t>
            </a:r>
            <a:r>
              <a:rPr lang="zh-CN" altLang="en-US">
                <a:solidFill>
                  <a:srgbClr val="6600CC"/>
                </a:solidFill>
              </a:rPr>
              <a:t>集合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线性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树型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6600CC"/>
                </a:solidFill>
              </a:rPr>
              <a:t>图形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种基本逻辑结构。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99D55B7-DDD7-44D4-B512-79E2D30D5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137525" cy="16557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集合：</a:t>
            </a:r>
            <a:r>
              <a:rPr lang="zh-CN" altLang="en-US" sz="3600"/>
              <a:t>是一种</a:t>
            </a:r>
            <a:r>
              <a:rPr lang="zh-CN" altLang="en-US" sz="3600">
                <a:solidFill>
                  <a:srgbClr val="0000CC"/>
                </a:solidFill>
              </a:rPr>
              <a:t>松散</a:t>
            </a:r>
            <a:r>
              <a:rPr lang="zh-CN" altLang="en-US" sz="3600"/>
              <a:t>结构，数据元素之间的关系只是同属于一个集合，可以用其他结构来表示。</a:t>
            </a:r>
          </a:p>
        </p:txBody>
      </p:sp>
      <p:grpSp>
        <p:nvGrpSpPr>
          <p:cNvPr id="174093" name="Group 13">
            <a:extLst>
              <a:ext uri="{FF2B5EF4-FFF2-40B4-BE49-F238E27FC236}">
                <a16:creationId xmlns:a16="http://schemas.microsoft.com/office/drawing/2014/main" id="{3BAE6AA8-181A-4AC5-B4EC-A9836E8209B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005263"/>
            <a:ext cx="2305050" cy="2263775"/>
            <a:chOff x="1565" y="2478"/>
            <a:chExt cx="1270" cy="1339"/>
          </a:xfrm>
        </p:grpSpPr>
        <p:grpSp>
          <p:nvGrpSpPr>
            <p:cNvPr id="174084" name="Group 4">
              <a:extLst>
                <a:ext uri="{FF2B5EF4-FFF2-40B4-BE49-F238E27FC236}">
                  <a16:creationId xmlns:a16="http://schemas.microsoft.com/office/drawing/2014/main" id="{70F9C8DD-887E-41E5-81A0-B8DC5B85B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478"/>
              <a:ext cx="1179" cy="771"/>
              <a:chOff x="2520" y="14388"/>
              <a:chExt cx="1080" cy="660"/>
            </a:xfrm>
          </p:grpSpPr>
          <p:sp>
            <p:nvSpPr>
              <p:cNvPr id="174085" name="Oval 5">
                <a:extLst>
                  <a:ext uri="{FF2B5EF4-FFF2-40B4-BE49-F238E27FC236}">
                    <a16:creationId xmlns:a16="http://schemas.microsoft.com/office/drawing/2014/main" id="{483E9C21-0EBA-4D1B-A5AB-DBD9F370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4388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86" name="Oval 6">
                <a:extLst>
                  <a:ext uri="{FF2B5EF4-FFF2-40B4-BE49-F238E27FC236}">
                    <a16:creationId xmlns:a16="http://schemas.microsoft.com/office/drawing/2014/main" id="{2444381C-6ED0-461B-9B59-D0298066B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14628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87" name="Oval 7">
                <a:extLst>
                  <a:ext uri="{FF2B5EF4-FFF2-40B4-BE49-F238E27FC236}">
                    <a16:creationId xmlns:a16="http://schemas.microsoft.com/office/drawing/2014/main" id="{8DBBF2C7-E886-48C5-8C20-A5D014A7B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14388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88" name="Oval 8">
                <a:extLst>
                  <a:ext uri="{FF2B5EF4-FFF2-40B4-BE49-F238E27FC236}">
                    <a16:creationId xmlns:a16="http://schemas.microsoft.com/office/drawing/2014/main" id="{E1CEE225-5A22-4C2A-A38F-0E996FA84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4868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89" name="Oval 9">
                <a:extLst>
                  <a:ext uri="{FF2B5EF4-FFF2-40B4-BE49-F238E27FC236}">
                    <a16:creationId xmlns:a16="http://schemas.microsoft.com/office/drawing/2014/main" id="{BC7075EA-1C0B-4832-8519-29DCE24A1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4700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90" name="Oval 10">
                <a:extLst>
                  <a:ext uri="{FF2B5EF4-FFF2-40B4-BE49-F238E27FC236}">
                    <a16:creationId xmlns:a16="http://schemas.microsoft.com/office/drawing/2014/main" id="{D122D761-5C7D-4CA4-8C69-8853666CE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4388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91" name="Oval 11">
                <a:extLst>
                  <a:ext uri="{FF2B5EF4-FFF2-40B4-BE49-F238E27FC236}">
                    <a16:creationId xmlns:a16="http://schemas.microsoft.com/office/drawing/2014/main" id="{3AAADFE1-0C05-492E-B646-A81D60CA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4856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A9F527A4-2C64-41FA-8C7F-939130D81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475"/>
              <a:ext cx="1089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3200">
                  <a:solidFill>
                    <a:srgbClr val="0000CC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集合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B83E6-EA17-4833-A6EC-F5A6B5439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D9EA-132B-49E4-A56A-B7A7972A9CD8}" type="slidenum">
              <a:rPr lang="en-US" altLang="zh-CN"/>
              <a:pPr/>
              <a:t>12</a:t>
            </a:fld>
            <a:r>
              <a:rPr lang="en-US" altLang="zh-CN"/>
              <a:t>/82</a:t>
            </a: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6FCBBDC4-B8DA-443B-873E-BDE8AC893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908050"/>
            <a:ext cx="5757862" cy="915988"/>
          </a:xfrm>
        </p:spPr>
        <p:txBody>
          <a:bodyPr/>
          <a:lstStyle/>
          <a:p>
            <a:r>
              <a:rPr lang="zh-CN" altLang="en-US" sz="4000"/>
              <a:t>数据物理结构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6315067B-7239-485D-9920-48D1E5DC2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7993063" cy="3671887"/>
          </a:xfrm>
        </p:spPr>
        <p:txBody>
          <a:bodyPr/>
          <a:lstStyle/>
          <a:p>
            <a:pPr algn="just">
              <a:spcBef>
                <a:spcPct val="35000"/>
              </a:spcBef>
              <a:buSzPct val="150000"/>
              <a:buFontTx/>
              <a:buNone/>
            </a:pPr>
            <a:r>
              <a:rPr lang="en-US" altLang="zh-CN" sz="3000">
                <a:latin typeface="华文新魏" panose="02010800040101010101" pitchFamily="2" charset="-122"/>
              </a:rPr>
              <a:t>            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数据在计算机存储器中的存储方式称为数据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物理结构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数据存储结构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</a:rPr>
              <a:t>)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3500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            在数据存储结构中，不仅要存放各个</a:t>
            </a:r>
            <a:r>
              <a:rPr lang="zh-CN" altLang="en-US" sz="3600">
                <a:solidFill>
                  <a:srgbClr val="6600CC"/>
                </a:solidFill>
                <a:latin typeface="华文新魏" panose="02010800040101010101" pitchFamily="2" charset="-122"/>
              </a:rPr>
              <a:t>数据元素信息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，还要存放数据元素之间</a:t>
            </a:r>
            <a:r>
              <a:rPr lang="zh-CN" altLang="en-US" sz="3600">
                <a:solidFill>
                  <a:srgbClr val="6600CC"/>
                </a:solidFill>
                <a:latin typeface="华文新魏" panose="02010800040101010101" pitchFamily="2" charset="-122"/>
              </a:rPr>
              <a:t>前后件关系信息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。数据元素在计算机中通常有四种存储方式：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顺序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、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链式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、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索引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和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散列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4438133-2CA6-4E0E-8728-B11110740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6BA86-DFF8-4FF3-B1EA-54180EC0333E}" type="slidenum">
              <a:rPr lang="en-US" altLang="zh-CN"/>
              <a:pPr/>
              <a:t>13</a:t>
            </a:fld>
            <a:r>
              <a:rPr lang="en-US" altLang="zh-CN"/>
              <a:t>/82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ADB48401-F775-4FD1-B3A1-1978FFA4A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4537075" cy="915987"/>
          </a:xfrm>
        </p:spPr>
        <p:txBody>
          <a:bodyPr/>
          <a:lstStyle/>
          <a:p>
            <a:r>
              <a:rPr kumimoji="0" lang="zh-CN" altLang="en-US" sz="4000"/>
              <a:t>顺序存储结构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A1376692-3202-4246-AD1B-114F1C9B5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064500" cy="2808287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4000">
                <a:latin typeface="华文新魏" panose="02010800040101010101" pitchFamily="2" charset="-122"/>
              </a:rPr>
              <a:t>            </a:t>
            </a:r>
            <a:r>
              <a:rPr kumimoji="0" lang="zh-CN" altLang="en-US" sz="4000">
                <a:latin typeface="华文新魏" panose="02010800040101010101" pitchFamily="2" charset="-122"/>
              </a:rPr>
              <a:t>顺序存储结构是在内存中开辟一块连续内存单元用于存放数据，逻辑上相邻的结点在物理位置上也相邻。</a:t>
            </a:r>
          </a:p>
          <a:p>
            <a:pPr>
              <a:buFontTx/>
              <a:buNone/>
            </a:pPr>
            <a:r>
              <a:rPr kumimoji="0" lang="zh-CN" altLang="en-US" sz="4000">
                <a:latin typeface="华文新魏" panose="02010800040101010101" pitchFamily="2" charset="-122"/>
              </a:rPr>
              <a:t>            即：</a:t>
            </a:r>
            <a:r>
              <a:rPr kumimoji="0" lang="zh-CN" altLang="en-US" sz="4000">
                <a:solidFill>
                  <a:srgbClr val="0000CC"/>
                </a:solidFill>
                <a:latin typeface="华文新魏" panose="02010800040101010101" pitchFamily="2" charset="-122"/>
              </a:rPr>
              <a:t>结点之间的逻辑关系由存储单元的相邻关系来体现</a:t>
            </a:r>
            <a:r>
              <a:rPr kumimoji="0" lang="zh-CN" altLang="en-US" sz="4000">
                <a:solidFill>
                  <a:schemeClr val="accent2"/>
                </a:solidFill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81252" name="Line 4">
            <a:extLst>
              <a:ext uri="{FF2B5EF4-FFF2-40B4-BE49-F238E27FC236}">
                <a16:creationId xmlns:a16="http://schemas.microsoft.com/office/drawing/2014/main" id="{CC4C4B2A-12B6-4A30-AF8D-F964981DE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852738"/>
            <a:ext cx="10080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B55F0CF5-5009-4CFA-A82D-78F17A199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B5AEB-C87E-4E8F-8CC7-1B72C5F856F9}" type="slidenum">
              <a:rPr lang="en-US" altLang="zh-CN"/>
              <a:pPr/>
              <a:t>14</a:t>
            </a:fld>
            <a:r>
              <a:rPr lang="en-US" altLang="zh-CN"/>
              <a:t>/82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4FE19C9B-07DA-4D03-8F4A-09A9D80776F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71550" y="2349500"/>
            <a:ext cx="45720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有如下顺序关系</a:t>
            </a:r>
            <a:br>
              <a:rPr lang="zh-CN" altLang="en-US" sz="3600"/>
            </a:b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{ a, b, c, d }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C8EBB72A-B0B6-40DA-B16C-A7878E43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73238"/>
            <a:ext cx="1944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0" lang="zh-CN" altLang="en-US" sz="3600">
                <a:solidFill>
                  <a:srgbClr val="66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例如：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33035900-15D0-4862-B45C-C78F1116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1068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a</a:t>
            </a:r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B3870052-E8F9-47E0-9598-64F0F152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5734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182281" name="Rectangle 9">
            <a:extLst>
              <a:ext uri="{FF2B5EF4-FFF2-40B4-BE49-F238E27FC236}">
                <a16:creationId xmlns:a16="http://schemas.microsoft.com/office/drawing/2014/main" id="{DA530BC4-86E6-475D-8930-389459FC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41068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2000H</a:t>
            </a:r>
          </a:p>
        </p:txBody>
      </p:sp>
      <p:sp>
        <p:nvSpPr>
          <p:cNvPr id="182282" name="Rectangle 10">
            <a:extLst>
              <a:ext uri="{FF2B5EF4-FFF2-40B4-BE49-F238E27FC236}">
                <a16:creationId xmlns:a16="http://schemas.microsoft.com/office/drawing/2014/main" id="{2CDA119B-5EA9-4C1C-B871-F9F1EF2A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46402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2001H</a:t>
            </a:r>
          </a:p>
        </p:txBody>
      </p:sp>
      <p:sp>
        <p:nvSpPr>
          <p:cNvPr id="182283" name="Rectangle 11">
            <a:extLst>
              <a:ext uri="{FF2B5EF4-FFF2-40B4-BE49-F238E27FC236}">
                <a16:creationId xmlns:a16="http://schemas.microsoft.com/office/drawing/2014/main" id="{D283ED13-03E5-4E76-85BB-6BFA5D0B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157788"/>
            <a:ext cx="16002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c</a:t>
            </a:r>
          </a:p>
        </p:txBody>
      </p:sp>
      <p:sp>
        <p:nvSpPr>
          <p:cNvPr id="182284" name="Rectangle 12">
            <a:extLst>
              <a:ext uri="{FF2B5EF4-FFF2-40B4-BE49-F238E27FC236}">
                <a16:creationId xmlns:a16="http://schemas.microsoft.com/office/drawing/2014/main" id="{EAD832C2-8ABD-483E-ACC7-3A0E814A0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51736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2002H</a:t>
            </a:r>
          </a:p>
        </p:txBody>
      </p:sp>
      <p:sp>
        <p:nvSpPr>
          <p:cNvPr id="182285" name="Rectangle 13">
            <a:extLst>
              <a:ext uri="{FF2B5EF4-FFF2-40B4-BE49-F238E27FC236}">
                <a16:creationId xmlns:a16="http://schemas.microsoft.com/office/drawing/2014/main" id="{4DBE5DAC-7050-47DD-BC50-670FA186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57070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2003H</a:t>
            </a:r>
          </a:p>
        </p:txBody>
      </p:sp>
      <p:sp>
        <p:nvSpPr>
          <p:cNvPr id="182286" name="Rectangle 14">
            <a:extLst>
              <a:ext uri="{FF2B5EF4-FFF2-40B4-BE49-F238E27FC236}">
                <a16:creationId xmlns:a16="http://schemas.microsoft.com/office/drawing/2014/main" id="{DB47B3BD-7AC9-44DC-B27A-20E7DED8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7070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d</a:t>
            </a:r>
          </a:p>
        </p:txBody>
      </p:sp>
      <p:sp>
        <p:nvSpPr>
          <p:cNvPr id="182287" name="Rectangle 15">
            <a:extLst>
              <a:ext uri="{FF2B5EF4-FFF2-40B4-BE49-F238E27FC236}">
                <a16:creationId xmlns:a16="http://schemas.microsoft.com/office/drawing/2014/main" id="{C7F7D677-2236-445B-8B67-DAEBB345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734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数据</a:t>
            </a:r>
          </a:p>
        </p:txBody>
      </p:sp>
      <p:pic>
        <p:nvPicPr>
          <p:cNvPr id="182288" name="Picture 16" descr="290809">
            <a:extLst>
              <a:ext uri="{FF2B5EF4-FFF2-40B4-BE49-F238E27FC236}">
                <a16:creationId xmlns:a16="http://schemas.microsoft.com/office/drawing/2014/main" id="{2ACCED36-DDF1-409C-870E-B009E951FB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1905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89" name="Rectangle 17">
            <a:extLst>
              <a:ext uri="{FF2B5EF4-FFF2-40B4-BE49-F238E27FC236}">
                <a16:creationId xmlns:a16="http://schemas.microsoft.com/office/drawing/2014/main" id="{3B231F1C-ECD0-4A4D-B8AE-717078CD8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3673475" cy="1000125"/>
          </a:xfrm>
          <a:noFill/>
          <a:ln/>
        </p:spPr>
        <p:txBody>
          <a:bodyPr/>
          <a:lstStyle/>
          <a:p>
            <a:r>
              <a:rPr kumimoji="0" lang="zh-CN" altLang="en-US" sz="4000"/>
              <a:t>顺序存储结构</a:t>
            </a:r>
          </a:p>
        </p:txBody>
      </p:sp>
      <p:sp>
        <p:nvSpPr>
          <p:cNvPr id="182290" name="AutoShape 18">
            <a:extLst>
              <a:ext uri="{FF2B5EF4-FFF2-40B4-BE49-F238E27FC236}">
                <a16:creationId xmlns:a16="http://schemas.microsoft.com/office/drawing/2014/main" id="{573BC213-B563-417D-841B-E0E933AB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20713"/>
            <a:ext cx="4786313" cy="2046287"/>
          </a:xfrm>
          <a:prstGeom prst="cloudCallout">
            <a:avLst>
              <a:gd name="adj1" fmla="val -53713"/>
              <a:gd name="adj2" fmla="val 7312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如果在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之间增加新数据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构成 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{a,b,x,c,d}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的顺序关系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应该如何存储？</a:t>
            </a:r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80" name="Rectangle 8">
            <a:extLst>
              <a:ext uri="{FF2B5EF4-FFF2-40B4-BE49-F238E27FC236}">
                <a16:creationId xmlns:a16="http://schemas.microsoft.com/office/drawing/2014/main" id="{9A0ED978-2831-4ABA-B4CB-A7340DB4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640263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/>
      <p:bldP spid="182277" grpId="0"/>
      <p:bldP spid="182278" grpId="0" animBg="1"/>
      <p:bldP spid="182279" grpId="0" animBg="1"/>
      <p:bldP spid="182281" grpId="0" animBg="1"/>
      <p:bldP spid="182282" grpId="0" animBg="1"/>
      <p:bldP spid="182283" grpId="0" animBg="1"/>
      <p:bldP spid="182284" grpId="0" animBg="1"/>
      <p:bldP spid="182285" grpId="0" animBg="1"/>
      <p:bldP spid="182286" grpId="0" animBg="1"/>
      <p:bldP spid="182287" grpId="0" animBg="1"/>
      <p:bldP spid="182290" grpId="0" animBg="1"/>
      <p:bldP spid="1822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7F618-21E2-490D-87EA-60E37C9F0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5CD9-B579-4001-A382-2F5D3872894C}" type="slidenum">
              <a:rPr lang="en-US" altLang="zh-CN"/>
              <a:pPr/>
              <a:t>15</a:t>
            </a:fld>
            <a:r>
              <a:rPr lang="en-US" altLang="zh-CN"/>
              <a:t>/82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5BEFB02F-1D31-4448-9D16-9ABDDE0BA6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1125538"/>
            <a:ext cx="3968750" cy="927100"/>
          </a:xfrm>
          <a:noFill/>
          <a:ln/>
        </p:spPr>
        <p:txBody>
          <a:bodyPr/>
          <a:lstStyle/>
          <a:p>
            <a:r>
              <a:rPr lang="en-US" altLang="zh-CN" sz="4000"/>
              <a:t> </a:t>
            </a:r>
            <a:r>
              <a:rPr lang="zh-CN" altLang="en-US" sz="4000"/>
              <a:t>链式存储结构</a:t>
            </a:r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5FB9233F-05BA-4A10-B16B-025D5D7E693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55650" y="2133600"/>
            <a:ext cx="7993063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Dotum" panose="020B0600000101010101" pitchFamily="34" charset="-127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链式存储结构中，结点由两部分组成：</a:t>
            </a:r>
          </a:p>
          <a:p>
            <a:pPr>
              <a:buFontTx/>
              <a:buNone/>
            </a:pPr>
            <a:r>
              <a:rPr lang="zh-CN" altLang="en-US" sz="3600">
                <a:solidFill>
                  <a:schemeClr val="folHlink"/>
                </a:solidFill>
                <a:latin typeface="华文新魏" panose="02010800040101010101" pitchFamily="2" charset="-122"/>
              </a:rPr>
              <a:t>     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  <a:sym typeface="MW Ding-A-Lings" pitchFamily="34" charset="2"/>
              </a:rPr>
              <a:t></a:t>
            </a:r>
            <a:r>
              <a:rPr lang="zh-CN" altLang="en-US" sz="3600">
                <a:latin typeface="华文新魏" panose="02010800040101010101" pitchFamily="2" charset="-122"/>
              </a:rPr>
              <a:t>用于存放数据元素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 u="sng">
                <a:solidFill>
                  <a:srgbClr val="6600CC"/>
                </a:solidFill>
                <a:latin typeface="华文新魏" panose="02010800040101010101" pitchFamily="2" charset="-122"/>
              </a:rPr>
              <a:t>数据域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  <a:endParaRPr lang="en-US" altLang="zh-CN" sz="3600" b="1">
              <a:solidFill>
                <a:schemeClr val="folHlink"/>
              </a:solidFill>
              <a:latin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华文新魏" panose="02010800040101010101" pitchFamily="2" charset="-122"/>
              </a:rPr>
              <a:t>     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  <a:sym typeface="MW Ding-A-Lings" pitchFamily="34" charset="2"/>
              </a:rPr>
              <a:t></a:t>
            </a:r>
            <a:r>
              <a:rPr lang="zh-CN" altLang="en-US" sz="3600">
                <a:latin typeface="华文新魏" panose="02010800040101010101" pitchFamily="2" charset="-122"/>
              </a:rPr>
              <a:t>用于存放前件或后件的存储地址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 u="sng">
                <a:solidFill>
                  <a:srgbClr val="6600CC"/>
                </a:solidFill>
                <a:latin typeface="华文新魏" panose="02010800040101010101" pitchFamily="2" charset="-122"/>
              </a:rPr>
              <a:t>指针域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</a:t>
            </a:r>
            <a:r>
              <a:rPr lang="zh-CN" altLang="en-US" sz="3600">
                <a:latin typeface="华文新魏" panose="02010800040101010101" pitchFamily="2" charset="-122"/>
              </a:rPr>
              <a:t>即：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通过指针反映数据元素之间的逻辑关系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7DDD2397-41FB-4A4F-B4B9-9FD05EC55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47B74-EB54-4274-A0F7-2C04F0644C29}" type="slidenum">
              <a:rPr lang="en-US" altLang="zh-CN"/>
              <a:pPr/>
              <a:t>16</a:t>
            </a:fld>
            <a:r>
              <a:rPr lang="en-US" altLang="zh-CN"/>
              <a:t>/82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6182DA6F-9CCE-4E7C-8DFD-7818F8F2D22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288" y="1052513"/>
            <a:ext cx="3824287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/>
              <a:t> </a:t>
            </a:r>
            <a:r>
              <a:rPr lang="zh-CN" altLang="en-US" sz="4000"/>
              <a:t>链式存储结构</a:t>
            </a:r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1D6673B0-B261-49F3-821E-4FA1E86842A9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71550" y="2565400"/>
            <a:ext cx="45720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有如下顺序关系</a:t>
            </a:r>
            <a:br>
              <a:rPr lang="zh-CN" altLang="en-US" sz="3600"/>
            </a:b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{  a,  b,  c }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7DD7207F-DBD7-4CCD-A16B-176B44F7A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732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0" lang="zh-CN" altLang="en-US" sz="3600">
                <a:solidFill>
                  <a:srgbClr val="66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例如：</a:t>
            </a:r>
          </a:p>
        </p:txBody>
      </p:sp>
      <p:sp>
        <p:nvSpPr>
          <p:cNvPr id="185376" name="Rectangle 32">
            <a:extLst>
              <a:ext uri="{FF2B5EF4-FFF2-40B4-BE49-F238E27FC236}">
                <a16:creationId xmlns:a16="http://schemas.microsoft.com/office/drawing/2014/main" id="{8DF25A33-7E63-4959-8DF2-E27ED385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614613"/>
            <a:ext cx="473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380" name="Rectangle 36">
            <a:extLst>
              <a:ext uri="{FF2B5EF4-FFF2-40B4-BE49-F238E27FC236}">
                <a16:creationId xmlns:a16="http://schemas.microsoft.com/office/drawing/2014/main" id="{63EB72BF-08FA-4514-9666-ECB3C2E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614613"/>
            <a:ext cx="5191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384" name="Rectangle 40">
            <a:extLst>
              <a:ext uri="{FF2B5EF4-FFF2-40B4-BE49-F238E27FC236}">
                <a16:creationId xmlns:a16="http://schemas.microsoft.com/office/drawing/2014/main" id="{36FCBB4D-BDAE-42B8-BAF5-BAFA3AC6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614613"/>
            <a:ext cx="5191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503" name="Rectangle 159">
            <a:extLst>
              <a:ext uri="{FF2B5EF4-FFF2-40B4-BE49-F238E27FC236}">
                <a16:creationId xmlns:a16="http://schemas.microsoft.com/office/drawing/2014/main" id="{A99FD576-0880-4C4A-8F39-7C22DB2D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24400"/>
            <a:ext cx="1008062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600" b="1"/>
              <a:t>a</a:t>
            </a:r>
          </a:p>
        </p:txBody>
      </p:sp>
      <p:sp>
        <p:nvSpPr>
          <p:cNvPr id="185504" name="Rectangle 160">
            <a:extLst>
              <a:ext uri="{FF2B5EF4-FFF2-40B4-BE49-F238E27FC236}">
                <a16:creationId xmlns:a16="http://schemas.microsoft.com/office/drawing/2014/main" id="{8DFE05B7-B979-4D5E-A36B-1D95E31C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24400"/>
            <a:ext cx="1008063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505" name="Rectangle 161">
            <a:extLst>
              <a:ext uri="{FF2B5EF4-FFF2-40B4-BE49-F238E27FC236}">
                <a16:creationId xmlns:a16="http://schemas.microsoft.com/office/drawing/2014/main" id="{25A589D0-FFF2-4CC6-A9D9-FB9E4868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76700"/>
            <a:ext cx="100806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</a:rPr>
              <a:t>2000</a:t>
            </a:r>
          </a:p>
        </p:txBody>
      </p:sp>
      <p:sp>
        <p:nvSpPr>
          <p:cNvPr id="185506" name="Rectangle 162">
            <a:extLst>
              <a:ext uri="{FF2B5EF4-FFF2-40B4-BE49-F238E27FC236}">
                <a16:creationId xmlns:a16="http://schemas.microsoft.com/office/drawing/2014/main" id="{D6EB4889-C7BE-480D-84E6-92D87139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724400"/>
            <a:ext cx="1008063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600" b="1"/>
              <a:t>b</a:t>
            </a:r>
          </a:p>
        </p:txBody>
      </p:sp>
      <p:sp>
        <p:nvSpPr>
          <p:cNvPr id="185508" name="Rectangle 164">
            <a:extLst>
              <a:ext uri="{FF2B5EF4-FFF2-40B4-BE49-F238E27FC236}">
                <a16:creationId xmlns:a16="http://schemas.microsoft.com/office/drawing/2014/main" id="{B87B6B5A-739F-4C45-BF59-F9EEEEB1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724400"/>
            <a:ext cx="1008063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09" name="Rectangle 165">
            <a:extLst>
              <a:ext uri="{FF2B5EF4-FFF2-40B4-BE49-F238E27FC236}">
                <a16:creationId xmlns:a16="http://schemas.microsoft.com/office/drawing/2014/main" id="{65F4C618-2C19-4814-A1FA-60064096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008062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600" b="1"/>
              <a:t>c</a:t>
            </a:r>
          </a:p>
        </p:txBody>
      </p:sp>
      <p:sp>
        <p:nvSpPr>
          <p:cNvPr id="185511" name="Rectangle 167">
            <a:extLst>
              <a:ext uri="{FF2B5EF4-FFF2-40B4-BE49-F238E27FC236}">
                <a16:creationId xmlns:a16="http://schemas.microsoft.com/office/drawing/2014/main" id="{3D1114F5-B00F-4CE7-82D3-E77600CA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24400"/>
            <a:ext cx="1008062" cy="649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512" name="Rectangle 168">
            <a:extLst>
              <a:ext uri="{FF2B5EF4-FFF2-40B4-BE49-F238E27FC236}">
                <a16:creationId xmlns:a16="http://schemas.microsoft.com/office/drawing/2014/main" id="{58618BE9-121D-4BC8-A061-0C796F60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100806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</a:rPr>
              <a:t>3001</a:t>
            </a:r>
          </a:p>
        </p:txBody>
      </p:sp>
      <p:sp>
        <p:nvSpPr>
          <p:cNvPr id="185514" name="Rectangle 170">
            <a:extLst>
              <a:ext uri="{FF2B5EF4-FFF2-40B4-BE49-F238E27FC236}">
                <a16:creationId xmlns:a16="http://schemas.microsoft.com/office/drawing/2014/main" id="{E8B32142-88FE-4064-AD81-01B5DE4A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076700"/>
            <a:ext cx="100806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</a:rPr>
              <a:t>1003</a:t>
            </a:r>
          </a:p>
        </p:txBody>
      </p:sp>
      <p:sp>
        <p:nvSpPr>
          <p:cNvPr id="185515" name="Line 171">
            <a:extLst>
              <a:ext uri="{FF2B5EF4-FFF2-40B4-BE49-F238E27FC236}">
                <a16:creationId xmlns:a16="http://schemas.microsoft.com/office/drawing/2014/main" id="{B180528B-A16C-4483-BE31-9ECA209E9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5084763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18" name="Text Box 174">
            <a:extLst>
              <a:ext uri="{FF2B5EF4-FFF2-40B4-BE49-F238E27FC236}">
                <a16:creationId xmlns:a16="http://schemas.microsoft.com/office/drawing/2014/main" id="{3EDAE42A-6A07-4BA5-A41A-6342AAAAD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97425"/>
            <a:ext cx="86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600" b="1"/>
              <a:t>3001</a:t>
            </a:r>
          </a:p>
        </p:txBody>
      </p:sp>
      <p:sp>
        <p:nvSpPr>
          <p:cNvPr id="185519" name="Line 175">
            <a:extLst>
              <a:ext uri="{FF2B5EF4-FFF2-40B4-BE49-F238E27FC236}">
                <a16:creationId xmlns:a16="http://schemas.microsoft.com/office/drawing/2014/main" id="{3107351F-7F38-4A08-9C17-C33265536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084763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20" name="Text Box 176">
            <a:extLst>
              <a:ext uri="{FF2B5EF4-FFF2-40B4-BE49-F238E27FC236}">
                <a16:creationId xmlns:a16="http://schemas.microsoft.com/office/drawing/2014/main" id="{4EE6EE71-ED72-4F8B-8296-A8F9479FC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97425"/>
            <a:ext cx="86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600" b="1"/>
              <a:t>1003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5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5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5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5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5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8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5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5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8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5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5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8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build="p" autoUpdateAnimBg="0"/>
      <p:bldP spid="185350" grpId="0" autoUpdateAnimBg="0"/>
      <p:bldP spid="185503" grpId="0" animBg="1"/>
      <p:bldP spid="185504" grpId="0" animBg="1"/>
      <p:bldP spid="185505" grpId="0"/>
      <p:bldP spid="185506" grpId="0" animBg="1"/>
      <p:bldP spid="185509" grpId="0" animBg="1"/>
      <p:bldP spid="185511" grpId="0" animBg="1"/>
      <p:bldP spid="185512" grpId="0"/>
      <p:bldP spid="185514" grpId="0"/>
      <p:bldP spid="185518" grpId="0"/>
      <p:bldP spid="1855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6F27EA7-A3B0-4041-8FB3-B6592E00F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27AE9-7D3B-48FE-A05C-FE0CBB55442E}" type="slidenum">
              <a:rPr lang="en-US" altLang="zh-CN"/>
              <a:pPr/>
              <a:t>17</a:t>
            </a:fld>
            <a:r>
              <a:rPr lang="en-US" altLang="zh-CN"/>
              <a:t>/82</a:t>
            </a: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4DF6B4C2-ADB5-4868-898C-5F0047B5A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135938" cy="936625"/>
          </a:xfrm>
        </p:spPr>
        <p:txBody>
          <a:bodyPr/>
          <a:lstStyle/>
          <a:p>
            <a:r>
              <a:rPr lang="zh-CN" altLang="en-US" sz="4000"/>
              <a:t>顺序存储结构与链式存储结构比较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A5F6E05-0A75-4110-8715-BBD6524F5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77275" cy="2952750"/>
          </a:xfrm>
          <a:solidFill>
            <a:schemeClr val="hlink"/>
          </a:solidFill>
        </p:spPr>
        <p:txBody>
          <a:bodyPr anchor="ctr"/>
          <a:lstStyle/>
          <a:p>
            <a:pPr>
              <a:buFontTx/>
              <a:buNone/>
            </a:pPr>
            <a:r>
              <a:rPr lang="zh-CN" altLang="en-US"/>
              <a:t>顺序存储结构：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优点：</a:t>
            </a:r>
            <a:r>
              <a:rPr lang="zh-CN" altLang="en-US"/>
              <a:t>每个结点占用存储空间最少 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缺点：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①</a:t>
            </a:r>
            <a:r>
              <a:rPr lang="zh-CN" altLang="en-US"/>
              <a:t>如果数据元素很多，则可能找不到一块足够大的连续存储单元 </a:t>
            </a:r>
          </a:p>
          <a:p>
            <a:pPr>
              <a:buFontTx/>
              <a:buNone/>
            </a:pPr>
            <a:r>
              <a:rPr lang="zh-CN" altLang="en-US">
                <a:latin typeface="方正卡通简体" pitchFamily="65" charset="-122"/>
                <a:ea typeface="方正卡通简体" pitchFamily="65" charset="-122"/>
              </a:rPr>
              <a:t>      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②</a:t>
            </a:r>
            <a:r>
              <a:rPr lang="zh-CN" altLang="en-US"/>
              <a:t>不能很好利用存储单元</a:t>
            </a:r>
            <a:r>
              <a:rPr lang="en-US" altLang="zh-CN"/>
              <a:t>,</a:t>
            </a:r>
            <a:r>
              <a:rPr lang="zh-CN" altLang="en-US"/>
              <a:t>容易产生碎片</a:t>
            </a:r>
          </a:p>
        </p:txBody>
      </p:sp>
      <p:sp>
        <p:nvSpPr>
          <p:cNvPr id="186372" name="Text Box 4">
            <a:extLst>
              <a:ext uri="{FF2B5EF4-FFF2-40B4-BE49-F238E27FC236}">
                <a16:creationId xmlns:a16="http://schemas.microsoft.com/office/drawing/2014/main" id="{303FFD70-B3C6-4E4B-AF20-76B7B27C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78486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链式存储结构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:                                                                   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充分利用所有存储单元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缺点：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每个结点占用较多存储单元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 uiExpand="1" build="p" animBg="1"/>
      <p:bldP spid="1863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id="{3EE0A842-E79C-4994-84FA-BF1EF7627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6C372-4854-485C-B87B-E076A05A272C}" type="slidenum">
              <a:rPr lang="en-US" altLang="zh-CN"/>
              <a:pPr/>
              <a:t>18</a:t>
            </a:fld>
            <a:r>
              <a:rPr lang="en-US" altLang="zh-CN"/>
              <a:t>/82</a:t>
            </a:r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898908A2-A7AE-4EAC-8BA9-08474A19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3959225" cy="863600"/>
          </a:xfrm>
        </p:spPr>
        <p:txBody>
          <a:bodyPr/>
          <a:lstStyle/>
          <a:p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链式存储的插入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72A8355F-7ACF-4FC3-824F-2A8F14A2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44675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0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9A092CCD-6870-47CE-A5B9-C2FA72EA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844675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258056" name="Rectangle 8">
            <a:extLst>
              <a:ext uri="{FF2B5EF4-FFF2-40B4-BE49-F238E27FC236}">
                <a16:creationId xmlns:a16="http://schemas.microsoft.com/office/drawing/2014/main" id="{24EF06B8-3DC1-453B-B80E-3FF9272F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44675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     </a:t>
            </a:r>
            <a:r>
              <a:rPr kumimoji="0"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^</a:t>
            </a:r>
          </a:p>
        </p:txBody>
      </p:sp>
      <p:sp>
        <p:nvSpPr>
          <p:cNvPr id="258057" name="Line 9">
            <a:extLst>
              <a:ext uri="{FF2B5EF4-FFF2-40B4-BE49-F238E27FC236}">
                <a16:creationId xmlns:a16="http://schemas.microsoft.com/office/drawing/2014/main" id="{1F5D5005-1D68-4979-ACB2-6C489574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446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8" name="Line 10">
            <a:extLst>
              <a:ext uri="{FF2B5EF4-FFF2-40B4-BE49-F238E27FC236}">
                <a16:creationId xmlns:a16="http://schemas.microsoft.com/office/drawing/2014/main" id="{6839F204-14D1-4139-97BC-32BCE6F8A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8446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9" name="Line 11">
            <a:extLst>
              <a:ext uri="{FF2B5EF4-FFF2-40B4-BE49-F238E27FC236}">
                <a16:creationId xmlns:a16="http://schemas.microsoft.com/office/drawing/2014/main" id="{7FED88BB-8594-4192-B385-22B3A87DF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446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0" name="Line 12">
            <a:extLst>
              <a:ext uri="{FF2B5EF4-FFF2-40B4-BE49-F238E27FC236}">
                <a16:creationId xmlns:a16="http://schemas.microsoft.com/office/drawing/2014/main" id="{D53C105E-34F1-4C41-ADB3-579E5D4A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4947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1" name="Line 13">
            <a:extLst>
              <a:ext uri="{FF2B5EF4-FFF2-40B4-BE49-F238E27FC236}">
                <a16:creationId xmlns:a16="http://schemas.microsoft.com/office/drawing/2014/main" id="{1DB13552-5627-42A1-BF03-9F3A75524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49475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8062" name="Group 14">
            <a:extLst>
              <a:ext uri="{FF2B5EF4-FFF2-40B4-BE49-F238E27FC236}">
                <a16:creationId xmlns:a16="http://schemas.microsoft.com/office/drawing/2014/main" id="{0449D2F0-F394-4378-A2C1-EA1C7B92300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140075"/>
            <a:ext cx="1371600" cy="609600"/>
            <a:chOff x="1680" y="3504"/>
            <a:chExt cx="864" cy="384"/>
          </a:xfrm>
        </p:grpSpPr>
        <p:sp>
          <p:nvSpPr>
            <p:cNvPr id="258063" name="Rectangle 15">
              <a:extLst>
                <a:ext uri="{FF2B5EF4-FFF2-40B4-BE49-F238E27FC236}">
                  <a16:creationId xmlns:a16="http://schemas.microsoft.com/office/drawing/2014/main" id="{67C2B211-6C8D-427D-8381-591D2393F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kumimoji="0"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3600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258064" name="Line 16">
              <a:extLst>
                <a:ext uri="{FF2B5EF4-FFF2-40B4-BE49-F238E27FC236}">
                  <a16:creationId xmlns:a16="http://schemas.microsoft.com/office/drawing/2014/main" id="{EFEE4FBF-FAEC-466E-9BBD-2616228F4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065" name="Line 17">
            <a:extLst>
              <a:ext uri="{FF2B5EF4-FFF2-40B4-BE49-F238E27FC236}">
                <a16:creationId xmlns:a16="http://schemas.microsoft.com/office/drawing/2014/main" id="{05842978-E19B-43DF-97FE-89E07CE4D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454275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7" name="Line 19">
            <a:extLst>
              <a:ext uri="{FF2B5EF4-FFF2-40B4-BE49-F238E27FC236}">
                <a16:creationId xmlns:a16="http://schemas.microsoft.com/office/drawing/2014/main" id="{76406145-D6E3-4309-959A-6CB3F2803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494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8" name="Line 20">
            <a:extLst>
              <a:ext uri="{FF2B5EF4-FFF2-40B4-BE49-F238E27FC236}">
                <a16:creationId xmlns:a16="http://schemas.microsoft.com/office/drawing/2014/main" id="{2EFDB750-B228-4519-A4A7-17D8ED2D2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448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9" name="AutoShape 21">
            <a:extLst>
              <a:ext uri="{FF2B5EF4-FFF2-40B4-BE49-F238E27FC236}">
                <a16:creationId xmlns:a16="http://schemas.microsoft.com/office/drawing/2014/main" id="{AC9B9496-50EB-4750-8284-D4B8F119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284538"/>
            <a:ext cx="863600" cy="360362"/>
          </a:xfrm>
          <a:prstGeom prst="leftArrow">
            <a:avLst>
              <a:gd name="adj1" fmla="val 50000"/>
              <a:gd name="adj2" fmla="val 5991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0" name="Text Box 22">
            <a:extLst>
              <a:ext uri="{FF2B5EF4-FFF2-40B4-BE49-F238E27FC236}">
                <a16:creationId xmlns:a16="http://schemas.microsoft.com/office/drawing/2014/main" id="{7C49BF94-D846-4D4F-9036-3790BE9A3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213100"/>
            <a:ext cx="279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J,L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之间插入接点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258071" name="Rectangle 23">
            <a:extLst>
              <a:ext uri="{FF2B5EF4-FFF2-40B4-BE49-F238E27FC236}">
                <a16:creationId xmlns:a16="http://schemas.microsoft.com/office/drawing/2014/main" id="{0DA33E8A-8498-4E4A-9F70-F2229638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37449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链式存储的删除</a:t>
            </a:r>
          </a:p>
        </p:txBody>
      </p:sp>
      <p:sp>
        <p:nvSpPr>
          <p:cNvPr id="258072" name="Rectangle 24">
            <a:extLst>
              <a:ext uri="{FF2B5EF4-FFF2-40B4-BE49-F238E27FC236}">
                <a16:creationId xmlns:a16="http://schemas.microsoft.com/office/drawing/2014/main" id="{B0D24D5F-65FF-4690-A7EF-85FF6D5B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1888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0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258073" name="Rectangle 25">
            <a:extLst>
              <a:ext uri="{FF2B5EF4-FFF2-40B4-BE49-F238E27FC236}">
                <a16:creationId xmlns:a16="http://schemas.microsoft.com/office/drawing/2014/main" id="{EB33430D-612D-40FA-9940-028DAA70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941888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258074" name="Rectangle 26">
            <a:extLst>
              <a:ext uri="{FF2B5EF4-FFF2-40B4-BE49-F238E27FC236}">
                <a16:creationId xmlns:a16="http://schemas.microsoft.com/office/drawing/2014/main" id="{27032EC8-48F2-41E4-B153-3E614C9A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941888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     </a:t>
            </a:r>
            <a:r>
              <a:rPr kumimoji="0"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^</a:t>
            </a:r>
          </a:p>
        </p:txBody>
      </p:sp>
      <p:sp>
        <p:nvSpPr>
          <p:cNvPr id="258075" name="Line 27">
            <a:extLst>
              <a:ext uri="{FF2B5EF4-FFF2-40B4-BE49-F238E27FC236}">
                <a16:creationId xmlns:a16="http://schemas.microsoft.com/office/drawing/2014/main" id="{DE096EC4-3BE2-4795-941A-3C6DC71D7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150" y="49418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6" name="Line 28">
            <a:extLst>
              <a:ext uri="{FF2B5EF4-FFF2-40B4-BE49-F238E27FC236}">
                <a16:creationId xmlns:a16="http://schemas.microsoft.com/office/drawing/2014/main" id="{9F25A4E7-12D4-4C79-B9DB-B494F7DD4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49418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7" name="Line 29">
            <a:extLst>
              <a:ext uri="{FF2B5EF4-FFF2-40B4-BE49-F238E27FC236}">
                <a16:creationId xmlns:a16="http://schemas.microsoft.com/office/drawing/2014/main" id="{2363490B-349F-46DB-9631-5B20B826A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49418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8" name="Line 30">
            <a:extLst>
              <a:ext uri="{FF2B5EF4-FFF2-40B4-BE49-F238E27FC236}">
                <a16:creationId xmlns:a16="http://schemas.microsoft.com/office/drawing/2014/main" id="{574DD2EE-8FF0-41DB-9FEF-57C8F2436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524668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9" name="Line 31">
            <a:extLst>
              <a:ext uri="{FF2B5EF4-FFF2-40B4-BE49-F238E27FC236}">
                <a16:creationId xmlns:a16="http://schemas.microsoft.com/office/drawing/2014/main" id="{3F8C5F7E-18A9-40B9-A2BB-08D211211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5246688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0" name="Text Box 32">
            <a:extLst>
              <a:ext uri="{FF2B5EF4-FFF2-40B4-BE49-F238E27FC236}">
                <a16:creationId xmlns:a16="http://schemas.microsoft.com/office/drawing/2014/main" id="{33B0523C-8ADD-4D52-8387-52EBF97C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34050"/>
            <a:ext cx="177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删除接点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258081" name="AutoShape 33">
            <a:extLst>
              <a:ext uri="{FF2B5EF4-FFF2-40B4-BE49-F238E27FC236}">
                <a16:creationId xmlns:a16="http://schemas.microsoft.com/office/drawing/2014/main" id="{F8D4F69E-831D-4C8B-AD38-753148B7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876925"/>
            <a:ext cx="863600" cy="360363"/>
          </a:xfrm>
          <a:prstGeom prst="leftArrow">
            <a:avLst>
              <a:gd name="adj1" fmla="val 50000"/>
              <a:gd name="adj2" fmla="val 5991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82" name="Line 34">
            <a:extLst>
              <a:ext uri="{FF2B5EF4-FFF2-40B4-BE49-F238E27FC236}">
                <a16:creationId xmlns:a16="http://schemas.microsoft.com/office/drawing/2014/main" id="{0FF10A60-06A8-437C-A9E2-544CE5BE7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2292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4" name="Line 36">
            <a:extLst>
              <a:ext uri="{FF2B5EF4-FFF2-40B4-BE49-F238E27FC236}">
                <a16:creationId xmlns:a16="http://schemas.microsoft.com/office/drawing/2014/main" id="{3817C09A-B249-440B-BDEC-E76B322EE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6021388"/>
            <a:ext cx="3455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5" name="Line 37">
            <a:extLst>
              <a:ext uri="{FF2B5EF4-FFF2-40B4-BE49-F238E27FC236}">
                <a16:creationId xmlns:a16="http://schemas.microsoft.com/office/drawing/2014/main" id="{A81C3CBB-57A3-4682-B2F8-25369621E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4451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6" name="Line 38">
            <a:extLst>
              <a:ext uri="{FF2B5EF4-FFF2-40B4-BE49-F238E27FC236}">
                <a16:creationId xmlns:a16="http://schemas.microsoft.com/office/drawing/2014/main" id="{7698BFC3-DDCC-45A2-B328-2752E1005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445125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7" name="AutoShape 39">
            <a:extLst>
              <a:ext uri="{FF2B5EF4-FFF2-40B4-BE49-F238E27FC236}">
                <a16:creationId xmlns:a16="http://schemas.microsoft.com/office/drawing/2014/main" id="{D74A3662-EBA3-4A01-B590-12BBB79D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781300"/>
            <a:ext cx="4176712" cy="1800225"/>
          </a:xfrm>
          <a:prstGeom prst="cloudCallout">
            <a:avLst>
              <a:gd name="adj1" fmla="val -71134"/>
              <a:gd name="adj2" fmla="val -102912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显然</a:t>
            </a:r>
            <a:r>
              <a:rPr lang="en-US" altLang="zh-CN" sz="2800"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链式存储的插入和删除操作比较简单、方便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0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25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1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5" dur="20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 animBg="1"/>
      <p:bldP spid="258055" grpId="0" animBg="1"/>
      <p:bldP spid="258056" grpId="0" animBg="1"/>
      <p:bldP spid="258070" grpId="0"/>
      <p:bldP spid="258071" grpId="0"/>
      <p:bldP spid="258072" grpId="0" animBg="1"/>
      <p:bldP spid="258073" grpId="0" animBg="1"/>
      <p:bldP spid="258073" grpId="1" animBg="1"/>
      <p:bldP spid="258074" grpId="0" animBg="1"/>
      <p:bldP spid="258080" grpId="0"/>
      <p:bldP spid="2580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E528F-74D6-4F85-96E1-880DA5756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34F3-30C0-4B69-B1E7-5A89F4E4E70F}" type="slidenum">
              <a:rPr lang="en-US" altLang="zh-CN"/>
              <a:pPr/>
              <a:t>19</a:t>
            </a:fld>
            <a:r>
              <a:rPr lang="en-US" altLang="zh-CN"/>
              <a:t>/82</a:t>
            </a: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DA67A15-5ECB-49FD-88F2-58BFCD0E5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4608513" cy="854075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6.2</a:t>
            </a:r>
            <a:r>
              <a:rPr lang="en-US" altLang="zh-CN" sz="4000"/>
              <a:t> </a:t>
            </a:r>
            <a:r>
              <a:rPr lang="zh-CN" altLang="en-US" sz="4000"/>
              <a:t>算法基本概念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BE6D568C-0CB5-4530-AD48-54113EB66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993063" cy="36718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latin typeface="华文新魏" panose="02010800040101010101" pitchFamily="2" charset="-122"/>
              </a:rPr>
              <a:t>    </a:t>
            </a:r>
            <a:r>
              <a:rPr lang="zh-CN" altLang="en-US" sz="3600">
                <a:latin typeface="华文新魏" panose="02010800040101010101" pitchFamily="2" charset="-122"/>
              </a:rPr>
              <a:t>程序包含两方面的内容：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        </a:t>
            </a:r>
            <a:r>
              <a:rPr lang="zh-CN" altLang="en-US" sz="3600" baseline="-8000">
                <a:solidFill>
                  <a:srgbClr val="6600CC"/>
                </a:solidFill>
                <a:latin typeface="华文新魏" panose="02010800040101010101" pitchFamily="2" charset="-122"/>
                <a:sym typeface="Wingdings" panose="05000000000000000000" pitchFamily="2" charset="2"/>
              </a:rPr>
              <a:t></a:t>
            </a:r>
            <a:r>
              <a:rPr lang="zh-CN" altLang="en-US" sz="3600">
                <a:solidFill>
                  <a:srgbClr val="6600CC"/>
                </a:solidFill>
                <a:latin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600">
                <a:latin typeface="华文新魏" panose="02010800040101010101" pitchFamily="2" charset="-122"/>
              </a:rPr>
              <a:t>对数据的描述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        </a:t>
            </a:r>
            <a:r>
              <a:rPr lang="zh-CN" altLang="en-US" sz="3600" baseline="-8000">
                <a:solidFill>
                  <a:srgbClr val="6600CC"/>
                </a:solidFill>
                <a:latin typeface="华文新魏" panose="02010800040101010101" pitchFamily="2" charset="-122"/>
                <a:sym typeface="Wingdings" panose="05000000000000000000" pitchFamily="2" charset="2"/>
              </a:rPr>
              <a:t></a:t>
            </a:r>
            <a:r>
              <a:rPr lang="zh-CN" altLang="en-US" sz="3600">
                <a:solidFill>
                  <a:srgbClr val="6600CC"/>
                </a:solidFill>
                <a:latin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600">
                <a:latin typeface="华文新魏" panose="02010800040101010101" pitchFamily="2" charset="-122"/>
              </a:rPr>
              <a:t>对操作的描述</a:t>
            </a:r>
          </a:p>
          <a:p>
            <a:pPr algn="just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            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算法</a:t>
            </a:r>
            <a:r>
              <a:rPr lang="zh-CN" altLang="en-US" sz="3600">
                <a:latin typeface="华文新魏" panose="02010800040101010101" pitchFamily="2" charset="-122"/>
              </a:rPr>
              <a:t>就是操作步骤，是解决</a:t>
            </a:r>
            <a:r>
              <a:rPr lang="zh-CN" altLang="en-US" sz="3600">
                <a:latin typeface="Arial" panose="020B0604020202020204" pitchFamily="34" charset="0"/>
              </a:rPr>
              <a:t>“</a:t>
            </a:r>
            <a:r>
              <a:rPr lang="zh-CN" altLang="en-US" sz="3600">
                <a:latin typeface="华文新魏" panose="02010800040101010101" pitchFamily="2" charset="-122"/>
              </a:rPr>
              <a:t>做什么</a:t>
            </a:r>
            <a:r>
              <a:rPr lang="zh-CN" altLang="en-US" sz="3600">
                <a:latin typeface="Arial" panose="020B0604020202020204" pitchFamily="34" charset="0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</a:rPr>
              <a:t>和</a:t>
            </a:r>
            <a:r>
              <a:rPr lang="zh-CN" altLang="en-US" sz="3600">
                <a:latin typeface="Arial" panose="020B0604020202020204" pitchFamily="34" charset="0"/>
              </a:rPr>
              <a:t>“</a:t>
            </a:r>
            <a:r>
              <a:rPr lang="zh-CN" altLang="en-US" sz="3600">
                <a:latin typeface="华文新魏" panose="02010800040101010101" pitchFamily="2" charset="-122"/>
              </a:rPr>
              <a:t>怎么做</a:t>
            </a:r>
            <a:r>
              <a:rPr lang="zh-CN" altLang="en-US" sz="3600">
                <a:latin typeface="Arial" panose="020B0604020202020204" pitchFamily="34" charset="0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</a:rPr>
              <a:t>的问题。算法是程序的灵魂，广义来说，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为解决一个问题而采取的方法和步骤</a:t>
            </a:r>
            <a:r>
              <a:rPr lang="zh-CN" altLang="en-US" sz="3600">
                <a:latin typeface="华文新魏" panose="02010800040101010101" pitchFamily="2" charset="-122"/>
              </a:rPr>
              <a:t>就称为</a:t>
            </a:r>
            <a:r>
              <a:rPr lang="zh-CN" altLang="en-US" sz="3600" u="sng">
                <a:solidFill>
                  <a:srgbClr val="0000CC"/>
                </a:solidFill>
                <a:latin typeface="华文新魏" panose="02010800040101010101" pitchFamily="2" charset="-122"/>
              </a:rPr>
              <a:t>算法</a:t>
            </a:r>
            <a:r>
              <a:rPr lang="zh-CN" altLang="en-US" sz="3600">
                <a:latin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9EBF19F4-1414-46CF-94F0-D494D1649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45098-8A77-47FC-A37C-5BA08C29E4A3}" type="slidenum">
              <a:rPr lang="en-US" altLang="zh-CN"/>
              <a:pPr/>
              <a:t>2</a:t>
            </a:fld>
            <a:r>
              <a:rPr lang="en-US" altLang="zh-CN"/>
              <a:t>/82</a:t>
            </a: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0AA3C8A-A273-43EB-9EA5-ECDB7E6F9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81075"/>
            <a:ext cx="6981825" cy="771525"/>
          </a:xfrm>
        </p:spPr>
        <p:txBody>
          <a:bodyPr/>
          <a:lstStyle/>
          <a:p>
            <a:r>
              <a:rPr lang="en-US" altLang="zh-CN">
                <a:latin typeface="方正少儿简体" pitchFamily="65" charset="-122"/>
                <a:ea typeface="方正少儿简体" pitchFamily="65" charset="-122"/>
              </a:rPr>
              <a:t>6.1</a:t>
            </a:r>
            <a:r>
              <a:rPr lang="en-US" altLang="zh-CN"/>
              <a:t> </a:t>
            </a:r>
            <a:r>
              <a:rPr lang="zh-CN" altLang="en-US"/>
              <a:t>数据结构基本概念</a:t>
            </a:r>
            <a:r>
              <a:rPr lang="zh-CN" altLang="en-US" sz="3200"/>
              <a:t>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1956564A-6B1E-4562-98C9-CBD54C816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848600" cy="208915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4400"/>
              <a:t>      </a:t>
            </a:r>
            <a:r>
              <a:rPr lang="zh-CN" altLang="en-US">
                <a:latin typeface="华文新魏" panose="02010800040101010101" pitchFamily="2" charset="-122"/>
              </a:rPr>
              <a:t>随着计算机技术的发展</a:t>
            </a:r>
            <a:r>
              <a:rPr lang="en-US" altLang="zh-CN">
                <a:latin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</a:rPr>
              <a:t>其应用领域越来越广。计算机应用已不在局限于数值计算，更多地用于数据处理和信息管理等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</a:rPr>
              <a:t>非数值</a:t>
            </a:r>
            <a:r>
              <a:rPr lang="zh-CN" altLang="en-US">
                <a:latin typeface="华文新魏" panose="02010800040101010101" pitchFamily="2" charset="-122"/>
              </a:rPr>
              <a:t>计算。</a:t>
            </a:r>
          </a:p>
        </p:txBody>
      </p:sp>
      <p:sp>
        <p:nvSpPr>
          <p:cNvPr id="165892" name="AutoShape 4">
            <a:extLst>
              <a:ext uri="{FF2B5EF4-FFF2-40B4-BE49-F238E27FC236}">
                <a16:creationId xmlns:a16="http://schemas.microsoft.com/office/drawing/2014/main" id="{D771AFCD-700A-4B45-9DA9-3D4C4630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628775"/>
            <a:ext cx="5329237" cy="1009650"/>
          </a:xfrm>
          <a:prstGeom prst="wedgeRoundRectCallout">
            <a:avLst>
              <a:gd name="adj1" fmla="val -63880"/>
              <a:gd name="adj2" fmla="val 1155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例如：学生、图书、财务和人事等信息管理系统。</a:t>
            </a:r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66183" name="Group 295">
            <a:extLst>
              <a:ext uri="{FF2B5EF4-FFF2-40B4-BE49-F238E27FC236}">
                <a16:creationId xmlns:a16="http://schemas.microsoft.com/office/drawing/2014/main" id="{FF6B4896-262E-43CB-8FD6-91621B72D2A4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573463"/>
          <a:ext cx="8424863" cy="2922589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334616901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52660610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88681723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369188453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08898584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4152742908"/>
                    </a:ext>
                  </a:extLst>
                </a:gridCol>
              </a:tblGrid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学号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姓名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性别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出生日期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班级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3125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20040001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刘强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1984/02/13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14001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机械制造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9408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20040002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王晓红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1986/05/06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14001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机械制造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98217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20040003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李明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1984/10/25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14001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机械制造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167845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20040041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张宇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1984/06/14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汉仪太极体简" pitchFamily="2" charset="-122"/>
                        </a:rPr>
                        <a:t>14002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机械电子工程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81458"/>
                  </a:ext>
                </a:extLst>
              </a:tr>
            </a:tbl>
          </a:graphicData>
        </a:graphic>
      </p:graphicFrame>
      <p:sp>
        <p:nvSpPr>
          <p:cNvPr id="166153" name="Rectangle 265">
            <a:extLst>
              <a:ext uri="{FF2B5EF4-FFF2-40B4-BE49-F238E27FC236}">
                <a16:creationId xmlns:a16="http://schemas.microsoft.com/office/drawing/2014/main" id="{033152F4-C2B5-41C8-88AD-39B5D6FC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60800"/>
            <a:ext cx="755967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/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    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每个学生对应一个数据，由学号、姓名、性别和出生日期等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多个数据项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构成，通常对学生信息进行插入、删除或查找等操作。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166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build="p" autoUpdateAnimBg="0"/>
      <p:bldP spid="165892" grpId="0" animBg="1" autoUpdateAnimBg="0"/>
      <p:bldP spid="16615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5CE8305-A3D3-4024-BB43-7D1044F74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79D5-2369-4505-AD78-CF7AC801EC2C}" type="slidenum">
              <a:rPr lang="en-US" altLang="zh-CN"/>
              <a:pPr/>
              <a:t>20</a:t>
            </a:fld>
            <a:r>
              <a:rPr lang="en-US" altLang="zh-CN"/>
              <a:t>/82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FBA810E-EBF3-4AD9-B9A3-1EC72BA97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6983412" cy="18002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计算机算法分为：</a:t>
            </a:r>
          </a:p>
          <a:p>
            <a:pPr>
              <a:buFontTx/>
              <a:buNone/>
            </a:pPr>
            <a:r>
              <a:rPr lang="zh-CN" altLang="en-US" sz="3600" b="1"/>
              <a:t>  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 </a:t>
            </a:r>
            <a:r>
              <a:rPr lang="zh-CN" altLang="en-US" sz="3600"/>
              <a:t>数值算法</a:t>
            </a:r>
            <a:r>
              <a:rPr lang="zh-CN" altLang="en-US" sz="3600" b="1"/>
              <a:t>   </a:t>
            </a:r>
          </a:p>
          <a:p>
            <a:pPr>
              <a:buFontTx/>
              <a:buNone/>
            </a:pPr>
            <a:r>
              <a:rPr lang="zh-CN" altLang="en-US" sz="3600" b="1"/>
              <a:t>  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 </a:t>
            </a:r>
            <a:r>
              <a:rPr lang="zh-CN" altLang="en-US" sz="3600"/>
              <a:t>非数值算法 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BA93B688-2444-41C4-8B62-141E349E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620713"/>
            <a:ext cx="3095625" cy="1366837"/>
          </a:xfrm>
          <a:prstGeom prst="cloudCallout">
            <a:avLst>
              <a:gd name="adj1" fmla="val -75847"/>
              <a:gd name="adj2" fmla="val 6231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各种数学问题的解法</a:t>
            </a: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A667551D-858C-4AA1-9616-5EE15102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213100"/>
            <a:ext cx="3889375" cy="1800225"/>
          </a:xfrm>
          <a:prstGeom prst="cloudCallout">
            <a:avLst>
              <a:gd name="adj1" fmla="val -68449"/>
              <a:gd name="adj2" fmla="val -66139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常用于事物管理领域，如排序、查询</a:t>
            </a:r>
          </a:p>
        </p:txBody>
      </p:sp>
      <p:sp>
        <p:nvSpPr>
          <p:cNvPr id="188422" name="AutoShape 6">
            <a:extLst>
              <a:ext uri="{FF2B5EF4-FFF2-40B4-BE49-F238E27FC236}">
                <a16:creationId xmlns:a16="http://schemas.microsoft.com/office/drawing/2014/main" id="{05B5C681-B919-46CA-8179-793DA558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57563"/>
            <a:ext cx="7345363" cy="2735262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0" rIns="216000" anchor="ctr"/>
          <a:lstStyle/>
          <a:p>
            <a:pPr algn="just">
              <a:lnSpc>
                <a:spcPct val="8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算法是定义在逻辑结构上的操作，独立于计算机，但算法的实现依赖于数据的存储结构。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4" dur="14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7" dur="14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0" grpId="1" animBg="1"/>
      <p:bldP spid="188421" grpId="0" animBg="1"/>
      <p:bldP spid="188421" grpId="1" animBg="1"/>
      <p:bldP spid="1884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0495915-60E7-4C76-A9A1-3DDC8FA96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C158-13B2-4CDC-AF5A-67F3729F09EC}" type="slidenum">
              <a:rPr lang="en-US" altLang="zh-CN"/>
              <a:pPr/>
              <a:t>21</a:t>
            </a:fld>
            <a:r>
              <a:rPr lang="en-US" altLang="zh-CN"/>
              <a:t>/82</a:t>
            </a: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67BF7AF6-87B8-4ACB-84F0-298B79B17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6613"/>
            <a:ext cx="3454400" cy="915987"/>
          </a:xfrm>
        </p:spPr>
        <p:txBody>
          <a:bodyPr/>
          <a:lstStyle/>
          <a:p>
            <a:r>
              <a:rPr lang="zh-CN" altLang="en-US"/>
              <a:t>算法的特征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FB890376-75F8-4BCB-9AE5-4395981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2447925" cy="29527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SzPct val="85000"/>
              <a:buFont typeface="Wingdings" panose="05000000000000000000" pitchFamily="2" charset="2"/>
              <a:buChar char="Z"/>
            </a:pPr>
            <a:r>
              <a:rPr lang="zh-CN" altLang="en-US" sz="3000"/>
              <a:t>可行性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SzPct val="85000"/>
              <a:buFont typeface="Wingdings" panose="05000000000000000000" pitchFamily="2" charset="2"/>
              <a:buChar char="Z"/>
            </a:pPr>
            <a:r>
              <a:rPr lang="zh-CN" altLang="en-US" sz="3000"/>
              <a:t>确定性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SzPct val="85000"/>
              <a:buFont typeface="Wingdings" panose="05000000000000000000" pitchFamily="2" charset="2"/>
              <a:buChar char="Z"/>
            </a:pPr>
            <a:r>
              <a:rPr lang="zh-CN" altLang="en-US" sz="3000"/>
              <a:t>有穷性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SzPct val="85000"/>
              <a:buFont typeface="Wingdings" panose="05000000000000000000" pitchFamily="2" charset="2"/>
              <a:buChar char="Z"/>
            </a:pPr>
            <a:r>
              <a:rPr lang="zh-CN" altLang="en-US" sz="3000"/>
              <a:t>输入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SzPct val="85000"/>
              <a:buFont typeface="Wingdings" panose="05000000000000000000" pitchFamily="2" charset="2"/>
              <a:buChar char="Z"/>
            </a:pPr>
            <a:r>
              <a:rPr lang="zh-CN" altLang="en-US" sz="3000"/>
              <a:t>输出</a:t>
            </a:r>
          </a:p>
        </p:txBody>
      </p:sp>
      <p:sp>
        <p:nvSpPr>
          <p:cNvPr id="189444" name="AutoShape 4">
            <a:extLst>
              <a:ext uri="{FF2B5EF4-FFF2-40B4-BE49-F238E27FC236}">
                <a16:creationId xmlns:a16="http://schemas.microsoft.com/office/drawing/2014/main" id="{8049E20F-6203-4749-8BBB-0A19DB7735F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59113" y="1268413"/>
            <a:ext cx="4465637" cy="1079500"/>
          </a:xfrm>
          <a:prstGeom prst="wedgeRoundRectCallout">
            <a:avLst>
              <a:gd name="adj1" fmla="val 61338"/>
              <a:gd name="adj2" fmla="val -13972"/>
              <a:gd name="adj3" fmla="val 16667"/>
            </a:avLst>
          </a:prstGeom>
          <a:solidFill>
            <a:srgbClr val="D1D1FF">
              <a:alpha val="9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采取的方法和步骤可行，结构另人满意。</a:t>
            </a:r>
          </a:p>
        </p:txBody>
      </p:sp>
      <p:sp>
        <p:nvSpPr>
          <p:cNvPr id="189445" name="AutoShape 5">
            <a:extLst>
              <a:ext uri="{FF2B5EF4-FFF2-40B4-BE49-F238E27FC236}">
                <a16:creationId xmlns:a16="http://schemas.microsoft.com/office/drawing/2014/main" id="{1E5461B8-B7F7-4095-A898-0FA1E3B4EE6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59113" y="2492375"/>
            <a:ext cx="4968875" cy="1106488"/>
          </a:xfrm>
          <a:prstGeom prst="wedgeRoundRectCallout">
            <a:avLst>
              <a:gd name="adj1" fmla="val 59037"/>
              <a:gd name="adj2" fmla="val 41963"/>
              <a:gd name="adj3" fmla="val 16667"/>
            </a:avLst>
          </a:prstGeom>
          <a:solidFill>
            <a:srgbClr val="D1D1FF">
              <a:alpha val="9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rIns="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算法中的每一个步骤都必须确定，不能产生歧义。</a:t>
            </a:r>
          </a:p>
        </p:txBody>
      </p:sp>
      <p:sp>
        <p:nvSpPr>
          <p:cNvPr id="189446" name="AutoShape 6">
            <a:extLst>
              <a:ext uri="{FF2B5EF4-FFF2-40B4-BE49-F238E27FC236}">
                <a16:creationId xmlns:a16="http://schemas.microsoft.com/office/drawing/2014/main" id="{55C3FF45-94DE-40F6-89AE-C8108BA3430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35150" y="4437063"/>
            <a:ext cx="5257800" cy="1395412"/>
          </a:xfrm>
          <a:prstGeom prst="wedgeRoundRectCallout">
            <a:avLst>
              <a:gd name="adj1" fmla="val 40273"/>
              <a:gd name="adj2" fmla="val 96301"/>
              <a:gd name="adj3" fmla="val 16667"/>
            </a:avLst>
          </a:prstGeom>
          <a:solidFill>
            <a:srgbClr val="D1D1FF">
              <a:alpha val="9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r>
              <a:rPr lang="en-US" altLang="zh-CN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执行算法时从外界取得必要的信息。一个算法可以</a:t>
            </a:r>
            <a:r>
              <a:rPr lang="zh-CN" altLang="en-US" sz="28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有零或多个输入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89447" name="AutoShape 7">
            <a:extLst>
              <a:ext uri="{FF2B5EF4-FFF2-40B4-BE49-F238E27FC236}">
                <a16:creationId xmlns:a16="http://schemas.microsoft.com/office/drawing/2014/main" id="{882E3643-8F0C-42B3-BC4C-3361C938D0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71775" y="2924175"/>
            <a:ext cx="5543550" cy="1511300"/>
          </a:xfrm>
          <a:prstGeom prst="wedgeRoundRectCallout">
            <a:avLst>
              <a:gd name="adj1" fmla="val 59532"/>
              <a:gd name="adj2" fmla="val -37083"/>
              <a:gd name="adj3" fmla="val 16667"/>
            </a:avLst>
          </a:prstGeom>
          <a:solidFill>
            <a:srgbClr val="D1D1FF">
              <a:alpha val="9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rIns="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算法得到的</a:t>
            </a:r>
            <a:r>
              <a:rPr lang="zh-CN" altLang="en-US" sz="28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就是输出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没有输出的算法是没有意义的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一个算法应该</a:t>
            </a:r>
            <a:r>
              <a:rPr lang="zh-CN" altLang="en-US" sz="28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有一个或多个输出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89449" name="AutoShape 9">
            <a:extLst>
              <a:ext uri="{FF2B5EF4-FFF2-40B4-BE49-F238E27FC236}">
                <a16:creationId xmlns:a16="http://schemas.microsoft.com/office/drawing/2014/main" id="{1F662ABF-78EB-404B-92BA-1FF96630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716338"/>
            <a:ext cx="4608513" cy="1871662"/>
          </a:xfrm>
          <a:prstGeom prst="cloudCallout">
            <a:avLst>
              <a:gd name="adj1" fmla="val -60130"/>
              <a:gd name="adj2" fmla="val -74343"/>
            </a:avLst>
          </a:prstGeom>
          <a:solidFill>
            <a:srgbClr val="D1D1FF">
              <a:alpha val="9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算法必须由有限步组成，并能在有效时间内完成。</a:t>
            </a:r>
            <a:endParaRPr lang="zh-CN" altLang="en-US" sz="28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6" dur="10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7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73" dur="10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6" dur="1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80" dur="10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  <p:bldP spid="189445" grpId="0" animBg="1"/>
      <p:bldP spid="189446" grpId="0" animBg="1"/>
      <p:bldP spid="189447" grpId="0" animBg="1"/>
      <p:bldP spid="1894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8B941629-B31C-4BB9-BBE6-2C654A686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2EA1-F088-4D8A-BEAB-B165C80FB1B5}" type="slidenum">
              <a:rPr lang="en-US" altLang="zh-CN"/>
              <a:pPr/>
              <a:t>22</a:t>
            </a:fld>
            <a:r>
              <a:rPr lang="en-US" altLang="zh-CN"/>
              <a:t>/82</a:t>
            </a: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E5B98A4-5B44-4D40-AA8E-D6C5B3F47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3671888" cy="711200"/>
          </a:xfrm>
        </p:spPr>
        <p:txBody>
          <a:bodyPr/>
          <a:lstStyle/>
          <a:p>
            <a:r>
              <a:rPr lang="zh-CN" altLang="en-US"/>
              <a:t>算法描述方法 </a:t>
            </a:r>
          </a:p>
        </p:txBody>
      </p:sp>
      <p:sp>
        <p:nvSpPr>
          <p:cNvPr id="190468" name="Text Box 4">
            <a:extLst>
              <a:ext uri="{FF2B5EF4-FFF2-40B4-BE49-F238E27FC236}">
                <a16:creationId xmlns:a16="http://schemas.microsoft.com/office/drawing/2014/main" id="{5CA06785-0ABD-4143-B07E-96F13480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0021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 </a:t>
            </a:r>
            <a:r>
              <a:rPr lang="en-US" altLang="zh-CN" b="1">
                <a:solidFill>
                  <a:srgbClr val="FF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计算</a:t>
            </a:r>
          </a:p>
        </p:txBody>
      </p:sp>
      <p:graphicFrame>
        <p:nvGraphicFramePr>
          <p:cNvPr id="190469" name="Object 5">
            <a:extLst>
              <a:ext uri="{FF2B5EF4-FFF2-40B4-BE49-F238E27FC236}">
                <a16:creationId xmlns:a16="http://schemas.microsoft.com/office/drawing/2014/main" id="{4B9CEFF4-D88E-4B61-9822-3DE91DA55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484313"/>
          <a:ext cx="17462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17462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>
            <a:extLst>
              <a:ext uri="{FF2B5EF4-FFF2-40B4-BE49-F238E27FC236}">
                <a16:creationId xmlns:a16="http://schemas.microsoft.com/office/drawing/2014/main" id="{896449A2-3E20-4EA6-BB6F-D98007E6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70021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写出其算法。</a:t>
            </a: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B6FF8306-A469-4D45-A110-5100B8862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分析：</a:t>
            </a:r>
          </a:p>
        </p:txBody>
      </p:sp>
      <p:sp>
        <p:nvSpPr>
          <p:cNvPr id="190472" name="Text Box 8">
            <a:extLst>
              <a:ext uri="{FF2B5EF4-FFF2-40B4-BE49-F238E27FC236}">
                <a16:creationId xmlns:a16="http://schemas.microsoft.com/office/drawing/2014/main" id="{62BA896D-7602-42AC-87F8-31379230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97200"/>
            <a:ext cx="419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、展开上面算式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600" b="1">
                <a:latin typeface="华文行楷" panose="02010800040101010101" pitchFamily="2" charset="-122"/>
                <a:ea typeface="华文行楷" panose="02010800040101010101" pitchFamily="2" charset="-122"/>
              </a:rPr>
              <a:t>S=1+2+3+</a:t>
            </a:r>
            <a:r>
              <a:rPr lang="en-US" altLang="zh-CN" sz="2600" b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r>
              <a:rPr lang="en-US" altLang="zh-CN" sz="2600" b="1">
                <a:latin typeface="华文行楷" panose="02010800040101010101" pitchFamily="2" charset="-122"/>
                <a:ea typeface="华文行楷" panose="02010800040101010101" pitchFamily="2" charset="-122"/>
              </a:rPr>
              <a:t>+99+100</a:t>
            </a:r>
          </a:p>
        </p:txBody>
      </p:sp>
      <p:grpSp>
        <p:nvGrpSpPr>
          <p:cNvPr id="190473" name="Group 9">
            <a:extLst>
              <a:ext uri="{FF2B5EF4-FFF2-40B4-BE49-F238E27FC236}">
                <a16:creationId xmlns:a16="http://schemas.microsoft.com/office/drawing/2014/main" id="{EE2A4734-A585-4CDB-9D9B-FB471810D71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997200"/>
            <a:ext cx="3429000" cy="3148013"/>
            <a:chOff x="816" y="1863"/>
            <a:chExt cx="2160" cy="1983"/>
          </a:xfrm>
        </p:grpSpPr>
        <p:sp>
          <p:nvSpPr>
            <p:cNvPr id="190474" name="Text Box 10">
              <a:extLst>
                <a:ext uri="{FF2B5EF4-FFF2-40B4-BE49-F238E27FC236}">
                  <a16:creationId xmlns:a16="http://schemas.microsoft.com/office/drawing/2014/main" id="{93E0AB66-EB74-46C8-AB62-5E586E90C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63"/>
              <a:ext cx="2160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r>
                <a:rPr lang="zh-CN" altLang="en-US" sz="2800" b="1">
                  <a:latin typeface="隶书" panose="02010509060101010101" pitchFamily="49" charset="-122"/>
                  <a:ea typeface="隶书" panose="02010509060101010101" pitchFamily="49" charset="-122"/>
                </a:rPr>
                <a:t>、按传统方法求解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S     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S     S +2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S     S + 3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…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S     S + 99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S     S + 100</a:t>
              </a:r>
            </a:p>
          </p:txBody>
        </p:sp>
        <p:sp>
          <p:nvSpPr>
            <p:cNvPr id="190475" name="AutoShape 11">
              <a:extLst>
                <a:ext uri="{FF2B5EF4-FFF2-40B4-BE49-F238E27FC236}">
                  <a16:creationId xmlns:a16="http://schemas.microsoft.com/office/drawing/2014/main" id="{E977A026-FF4A-4E35-B83A-0D3FDF6B53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1296" y="2256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6" name="AutoShape 12">
              <a:extLst>
                <a:ext uri="{FF2B5EF4-FFF2-40B4-BE49-F238E27FC236}">
                  <a16:creationId xmlns:a16="http://schemas.microsoft.com/office/drawing/2014/main" id="{64FD62F4-879D-4074-801A-E733043E9D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1296" y="2544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7" name="AutoShape 13">
              <a:extLst>
                <a:ext uri="{FF2B5EF4-FFF2-40B4-BE49-F238E27FC236}">
                  <a16:creationId xmlns:a16="http://schemas.microsoft.com/office/drawing/2014/main" id="{A2C05827-7B02-4315-A4B4-5E04EBD8D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1296" y="2784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8" name="AutoShape 14">
              <a:extLst>
                <a:ext uri="{FF2B5EF4-FFF2-40B4-BE49-F238E27FC236}">
                  <a16:creationId xmlns:a16="http://schemas.microsoft.com/office/drawing/2014/main" id="{706ABD40-F025-4F85-8864-38DC1A597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1296" y="3360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9" name="AutoShape 15">
              <a:extLst>
                <a:ext uri="{FF2B5EF4-FFF2-40B4-BE49-F238E27FC236}">
                  <a16:creationId xmlns:a16="http://schemas.microsoft.com/office/drawing/2014/main" id="{8033F858-2661-462B-9F8B-2B955097DA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1296" y="3648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utoUpdateAnimBg="0"/>
      <p:bldP spid="1904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EE52795-08C4-4D6A-B6FC-A202EAEAE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3BEEE-8651-446C-8DFD-B95F08E489DD}" type="slidenum">
              <a:rPr lang="en-US" altLang="zh-CN"/>
              <a:pPr/>
              <a:t>23</a:t>
            </a:fld>
            <a:r>
              <a:rPr lang="en-US" altLang="zh-CN"/>
              <a:t>/82</a:t>
            </a: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D607BBAE-2006-41A4-BC04-A7A136DC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3414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en-US" altLang="zh-CN" b="1">
                <a:solidFill>
                  <a:srgbClr val="FF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计算</a:t>
            </a:r>
          </a:p>
        </p:txBody>
      </p:sp>
      <p:graphicFrame>
        <p:nvGraphicFramePr>
          <p:cNvPr id="191493" name="Object 5">
            <a:extLst>
              <a:ext uri="{FF2B5EF4-FFF2-40B4-BE49-F238E27FC236}">
                <a16:creationId xmlns:a16="http://schemas.microsoft.com/office/drawing/2014/main" id="{42EFBB3D-0277-424E-A236-90B5B153C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125538"/>
          <a:ext cx="17462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4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17462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Text Box 6">
            <a:extLst>
              <a:ext uri="{FF2B5EF4-FFF2-40B4-BE49-F238E27FC236}">
                <a16:creationId xmlns:a16="http://schemas.microsoft.com/office/drawing/2014/main" id="{50398124-7813-464C-8E92-75D2B0B7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3414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写出其算法。</a:t>
            </a:r>
          </a:p>
        </p:txBody>
      </p: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5DA700ED-8FE7-44F4-BCF7-83D4E99F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062163"/>
            <a:ext cx="3529012" cy="4068762"/>
          </a:xfrm>
          <a:prstGeom prst="rect">
            <a:avLst/>
          </a:prstGeom>
          <a:noFill/>
          <a:ln w="12700" cap="rnd">
            <a:solidFill>
              <a:srgbClr val="CC000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main()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{  int s=0;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s=1;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s=s+2;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s=s+3;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600" b="1">
                <a:latin typeface="Times New Roman" panose="02020603050405020304" pitchFamily="18" charset="0"/>
                <a:ea typeface="华文新魏" panose="02010800040101010101" pitchFamily="2" charset="-122"/>
              </a:rPr>
              <a:t>………</a:t>
            </a:r>
            <a:endParaRPr lang="en-US" altLang="zh-CN" sz="2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s=s+99;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s=s+100;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   printf(</a:t>
            </a:r>
            <a:r>
              <a:rPr lang="en-US" altLang="zh-CN" sz="2600" b="1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s=%d/n</a:t>
            </a:r>
            <a:r>
              <a:rPr lang="en-US" altLang="zh-CN" sz="2600" b="1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,s);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  <p:sp>
        <p:nvSpPr>
          <p:cNvPr id="191499" name="Text Box 11">
            <a:extLst>
              <a:ext uri="{FF2B5EF4-FFF2-40B4-BE49-F238E27FC236}">
                <a16:creationId xmlns:a16="http://schemas.microsoft.com/office/drawing/2014/main" id="{4D0D45BA-201D-431D-AFA1-7A4C8D8D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503237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利用程序设计中的顺序结构</a:t>
            </a:r>
          </a:p>
        </p:txBody>
      </p:sp>
      <p:sp>
        <p:nvSpPr>
          <p:cNvPr id="191501" name="AutoShape 13">
            <a:extLst>
              <a:ext uri="{FF2B5EF4-FFF2-40B4-BE49-F238E27FC236}">
                <a16:creationId xmlns:a16="http://schemas.microsoft.com/office/drawing/2014/main" id="{30B1A114-6865-43A4-90C4-E87615C3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644900"/>
            <a:ext cx="792162" cy="433388"/>
          </a:xfrm>
          <a:prstGeom prst="notched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02" name="AutoShape 14">
            <a:extLst>
              <a:ext uri="{FF2B5EF4-FFF2-40B4-BE49-F238E27FC236}">
                <a16:creationId xmlns:a16="http://schemas.microsoft.com/office/drawing/2014/main" id="{9892F057-F255-43CA-9B33-0A02E30E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90725"/>
            <a:ext cx="3455988" cy="1366838"/>
          </a:xfrm>
          <a:prstGeom prst="cloudCallout">
            <a:avLst>
              <a:gd name="adj1" fmla="val -61069"/>
              <a:gd name="adj2" fmla="val 103773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很不理想算法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 animBg="1"/>
      <p:bldP spid="191499" grpId="0" autoUpdateAnimBg="0"/>
      <p:bldP spid="1915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431B70EE-88E4-4E69-9F09-B97B999FB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4A922-E391-45CF-B847-BA7D59B86818}" type="slidenum">
              <a:rPr lang="en-US" altLang="zh-CN"/>
              <a:pPr/>
              <a:t>24</a:t>
            </a:fld>
            <a:r>
              <a:rPr lang="en-US" altLang="zh-CN"/>
              <a:t>/82</a:t>
            </a:r>
          </a:p>
        </p:txBody>
      </p:sp>
      <p:sp>
        <p:nvSpPr>
          <p:cNvPr id="196627" name="Rectangle 19">
            <a:extLst>
              <a:ext uri="{FF2B5EF4-FFF2-40B4-BE49-F238E27FC236}">
                <a16:creationId xmlns:a16="http://schemas.microsoft.com/office/drawing/2014/main" id="{FF4FB616-A076-44EB-8885-0D298314D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981075"/>
            <a:ext cx="7921625" cy="1223963"/>
          </a:xfrm>
          <a:noFill/>
          <a:ln/>
        </p:spPr>
        <p:txBody>
          <a:bodyPr/>
          <a:lstStyle/>
          <a:p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用于描述算法的工具很多，通常有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流程图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N-S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自然语言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伪代码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等工具。</a:t>
            </a:r>
          </a:p>
        </p:txBody>
      </p:sp>
      <p:sp>
        <p:nvSpPr>
          <p:cNvPr id="196628" name="Text Box 20">
            <a:extLst>
              <a:ext uri="{FF2B5EF4-FFF2-40B4-BE49-F238E27FC236}">
                <a16:creationId xmlns:a16="http://schemas.microsoft.com/office/drawing/2014/main" id="{7ECA7068-5CFD-45AF-9E28-CA82C2AD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05038"/>
            <a:ext cx="7561263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自然语言：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带序号的人类语言描述方法。</a:t>
            </a:r>
            <a:endParaRPr lang="zh-CN" altLang="en-US" sz="3200">
              <a:solidFill>
                <a:srgbClr val="FF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037D3DE1-9225-4D16-A17B-D7E0C765D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97200"/>
            <a:ext cx="72009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将变量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清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Tx/>
              <a:buAutoNum type="arabicPeriod" startAt="2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将变量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置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Tx/>
              <a:buAutoNum type="arabicPeriod" startAt="3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s+n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的值赋给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Tx/>
              <a:buAutoNum type="arabicPeriod" startAt="4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n+1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的值赋给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Tx/>
              <a:buAutoNum type="arabicPeriod" startAt="5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判断 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 100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？是否成立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，若成立，转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；否则转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6.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2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</p:txBody>
      </p:sp>
      <p:sp>
        <p:nvSpPr>
          <p:cNvPr id="196630" name="AutoShape 22">
            <a:extLst>
              <a:ext uri="{FF2B5EF4-FFF2-40B4-BE49-F238E27FC236}">
                <a16:creationId xmlns:a16="http://schemas.microsoft.com/office/drawing/2014/main" id="{EA58FE3A-819C-4B62-8D24-45571F2E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92150"/>
            <a:ext cx="3959225" cy="792163"/>
          </a:xfrm>
          <a:prstGeom prst="wedgeRoundRectCallout">
            <a:avLst>
              <a:gd name="adj1" fmla="val -47875"/>
              <a:gd name="adj2" fmla="val 690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S=1+2+3+</a:t>
            </a:r>
            <a:r>
              <a:rPr lang="en-US" altLang="zh-CN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+99+100</a:t>
            </a:r>
          </a:p>
        </p:txBody>
      </p:sp>
      <p:sp>
        <p:nvSpPr>
          <p:cNvPr id="196631" name="AutoShape 23">
            <a:extLst>
              <a:ext uri="{FF2B5EF4-FFF2-40B4-BE49-F238E27FC236}">
                <a16:creationId xmlns:a16="http://schemas.microsoft.com/office/drawing/2014/main" id="{31BFCF24-DB9A-49D7-BFDC-99E655EC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99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2" name="AutoShape 24">
            <a:extLst>
              <a:ext uri="{FF2B5EF4-FFF2-40B4-BE49-F238E27FC236}">
                <a16:creationId xmlns:a16="http://schemas.microsoft.com/office/drawing/2014/main" id="{46F0FA19-0235-4475-AB61-C9FEEAF9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021388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99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3" name="AutoShape 25">
            <a:extLst>
              <a:ext uri="{FF2B5EF4-FFF2-40B4-BE49-F238E27FC236}">
                <a16:creationId xmlns:a16="http://schemas.microsoft.com/office/drawing/2014/main" id="{501433CD-706E-44AA-88D9-BA36C849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924175"/>
            <a:ext cx="4105275" cy="1441450"/>
          </a:xfrm>
          <a:prstGeom prst="cloudCallout">
            <a:avLst>
              <a:gd name="adj1" fmla="val -51894"/>
              <a:gd name="adj2" fmla="val -10814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2200" b="1">
                <a:solidFill>
                  <a:srgbClr val="0000CC"/>
                </a:solidFill>
              </a:rPr>
              <a:t>特点</a:t>
            </a:r>
            <a:r>
              <a:rPr lang="en-US" altLang="zh-CN" sz="2200" b="1">
                <a:solidFill>
                  <a:schemeClr val="accent2"/>
                </a:solidFill>
              </a:rPr>
              <a:t>:</a:t>
            </a:r>
            <a:r>
              <a:rPr lang="zh-CN" altLang="en-US" sz="2200" b="1"/>
              <a:t>易懂却不直观</a:t>
            </a:r>
            <a:r>
              <a:rPr lang="en-US" altLang="zh-CN" sz="2200" b="1"/>
              <a:t>,</a:t>
            </a:r>
            <a:r>
              <a:rPr lang="zh-CN" altLang="en-US" sz="2200" b="1"/>
              <a:t>对复杂算法描述很困难</a:t>
            </a:r>
            <a:r>
              <a:rPr lang="en-US" altLang="zh-CN" sz="2200" b="1"/>
              <a:t>,</a:t>
            </a:r>
            <a:r>
              <a:rPr lang="zh-CN" altLang="en-US" sz="2200" b="1"/>
              <a:t>易产生歧义。</a:t>
            </a:r>
          </a:p>
        </p:txBody>
      </p:sp>
      <p:sp>
        <p:nvSpPr>
          <p:cNvPr id="196635" name="Text Box 27">
            <a:extLst>
              <a:ext uri="{FF2B5EF4-FFF2-40B4-BE49-F238E27FC236}">
                <a16:creationId xmlns:a16="http://schemas.microsoft.com/office/drawing/2014/main" id="{7CCEAA03-9EF5-4E43-BD15-CA9E97669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965700"/>
            <a:ext cx="1223962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5E00B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若成立</a:t>
            </a:r>
            <a:r>
              <a:rPr lang="en-US" altLang="zh-CN" b="1">
                <a:solidFill>
                  <a:srgbClr val="5E00B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</a:p>
        </p:txBody>
      </p:sp>
      <p:sp>
        <p:nvSpPr>
          <p:cNvPr id="196636" name="Line 28">
            <a:extLst>
              <a:ext uri="{FF2B5EF4-FFF2-40B4-BE49-F238E27FC236}">
                <a16:creationId xmlns:a16="http://schemas.microsoft.com/office/drawing/2014/main" id="{31A42CF0-A21D-4C6D-8B41-9101F17B9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805488"/>
            <a:ext cx="11874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9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9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9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9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19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966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966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19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4" dur="15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7" grpId="0"/>
      <p:bldP spid="196628" grpId="0" animBg="1"/>
      <p:bldP spid="196630" grpId="0" animBg="1"/>
      <p:bldP spid="196633" grpId="0" animBg="1"/>
      <p:bldP spid="196635" grpId="0" animBg="1"/>
      <p:bldP spid="1966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63B81667-393C-4958-8F62-65CC8F143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0F23A-50EC-434E-90EA-9ED9AECE8A8F}" type="slidenum">
              <a:rPr lang="en-US" altLang="zh-CN"/>
              <a:pPr/>
              <a:t>25</a:t>
            </a:fld>
            <a:r>
              <a:rPr lang="en-US" altLang="zh-CN"/>
              <a:t>/82</a:t>
            </a: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61FBC0E3-D75F-4B72-A260-53C541E9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7920038" cy="13684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/>
            <a:r>
              <a:rPr lang="zh-CN" altLang="en-US" sz="3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伪代码法：</a:t>
            </a:r>
            <a:r>
              <a:rPr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是一种假的代码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不能被计算机所理解，但可以用你熟悉的计算机语言的语句加上自然语言构成。</a:t>
            </a:r>
          </a:p>
        </p:txBody>
      </p:sp>
      <p:grpSp>
        <p:nvGrpSpPr>
          <p:cNvPr id="198674" name="Group 18">
            <a:extLst>
              <a:ext uri="{FF2B5EF4-FFF2-40B4-BE49-F238E27FC236}">
                <a16:creationId xmlns:a16="http://schemas.microsoft.com/office/drawing/2014/main" id="{3DF0AE8A-257E-4DB4-B61A-21E1218BF76B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565400"/>
            <a:ext cx="2743200" cy="3668713"/>
            <a:chOff x="1202" y="1616"/>
            <a:chExt cx="1728" cy="2311"/>
          </a:xfrm>
        </p:grpSpPr>
        <p:sp>
          <p:nvSpPr>
            <p:cNvPr id="198662" name="Text Box 6">
              <a:extLst>
                <a:ext uri="{FF2B5EF4-FFF2-40B4-BE49-F238E27FC236}">
                  <a16:creationId xmlns:a16="http://schemas.microsoft.com/office/drawing/2014/main" id="{32ACF66C-D820-4EF2-A856-9BD5510A7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16"/>
              <a:ext cx="1728" cy="2311"/>
            </a:xfrm>
            <a:prstGeom prst="rect">
              <a:avLst/>
            </a:prstGeom>
            <a:noFill/>
            <a:ln w="28575">
              <a:solidFill>
                <a:srgbClr val="99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0           S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1           n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while  n 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 100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{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  S+n         S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  n+1         n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}</a:t>
              </a:r>
            </a:p>
            <a:p>
              <a:pPr>
                <a:lnSpc>
                  <a:spcPct val="95000"/>
                </a:lnSpc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  print   S</a:t>
              </a:r>
            </a:p>
          </p:txBody>
        </p:sp>
        <p:sp>
          <p:nvSpPr>
            <p:cNvPr id="198663" name="AutoShape 7">
              <a:extLst>
                <a:ext uri="{FF2B5EF4-FFF2-40B4-BE49-F238E27FC236}">
                  <a16:creationId xmlns:a16="http://schemas.microsoft.com/office/drawing/2014/main" id="{0C80DF48-71E5-4F01-A0FE-B9A73F1C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06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4" name="AutoShape 8">
              <a:extLst>
                <a:ext uri="{FF2B5EF4-FFF2-40B4-BE49-F238E27FC236}">
                  <a16:creationId xmlns:a16="http://schemas.microsoft.com/office/drawing/2014/main" id="{F8B68056-0662-4396-8CB0-808148CD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024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5" name="AutoShape 9">
              <a:extLst>
                <a:ext uri="{FF2B5EF4-FFF2-40B4-BE49-F238E27FC236}">
                  <a16:creationId xmlns:a16="http://schemas.microsoft.com/office/drawing/2014/main" id="{F7BB5F0F-3235-42C7-8E9A-7488979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158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AutoShape 10">
              <a:extLst>
                <a:ext uri="{FF2B5EF4-FFF2-40B4-BE49-F238E27FC236}">
                  <a16:creationId xmlns:a16="http://schemas.microsoft.com/office/drawing/2014/main" id="{3B00AA58-AAD3-4E18-A03F-9FA093FAA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86"/>
              <a:ext cx="192" cy="9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73" name="Group 17">
            <a:extLst>
              <a:ext uri="{FF2B5EF4-FFF2-40B4-BE49-F238E27FC236}">
                <a16:creationId xmlns:a16="http://schemas.microsoft.com/office/drawing/2014/main" id="{18CD792F-9817-49A5-B53A-2252ED42D67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493963"/>
            <a:ext cx="3600450" cy="1655762"/>
            <a:chOff x="3152" y="1480"/>
            <a:chExt cx="2268" cy="1043"/>
          </a:xfrm>
        </p:grpSpPr>
        <p:sp>
          <p:nvSpPr>
            <p:cNvPr id="198668" name="AutoShape 12">
              <a:extLst>
                <a:ext uri="{FF2B5EF4-FFF2-40B4-BE49-F238E27FC236}">
                  <a16:creationId xmlns:a16="http://schemas.microsoft.com/office/drawing/2014/main" id="{F59BDB3E-BC1E-4D36-8C51-0C6BE2CA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480"/>
              <a:ext cx="2268" cy="1043"/>
            </a:xfrm>
            <a:prstGeom prst="cloudCallout">
              <a:avLst>
                <a:gd name="adj1" fmla="val -56259"/>
                <a:gd name="adj2" fmla="val 77708"/>
              </a:avLst>
            </a:prstGeom>
            <a:solidFill>
              <a:srgbClr val="FFFFFF"/>
            </a:solidFill>
            <a:ln w="19050">
              <a:solidFill>
                <a:srgbClr val="66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b="1"/>
                <a:t>    </a:t>
              </a:r>
            </a:p>
          </p:txBody>
        </p:sp>
        <p:sp>
          <p:nvSpPr>
            <p:cNvPr id="198670" name="Rectangle 14">
              <a:extLst>
                <a:ext uri="{FF2B5EF4-FFF2-40B4-BE49-F238E27FC236}">
                  <a16:creationId xmlns:a16="http://schemas.microsoft.com/office/drawing/2014/main" id="{6C1A6008-C027-4D28-A690-BB7E9EF84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661"/>
              <a:ext cx="1950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这样就接近于某种语言编写的程序</a:t>
              </a: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便于转换成编程语言。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7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B4C474A2-00ED-4960-8547-334A3C7F2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FA96-99DE-4516-95FD-B180CD11FEE0}" type="slidenum">
              <a:rPr lang="en-US" altLang="zh-CN"/>
              <a:pPr/>
              <a:t>26</a:t>
            </a:fld>
            <a:r>
              <a:rPr lang="en-US" altLang="zh-CN"/>
              <a:t>/82</a:t>
            </a: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A00D9787-D6ED-4CB7-8B78-70D58E5A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845425" cy="1296987"/>
          </a:xfrm>
        </p:spPr>
        <p:txBody>
          <a:bodyPr/>
          <a:lstStyle/>
          <a:p>
            <a:r>
              <a:rPr lang="en-US" altLang="zh-CN" sz="3200"/>
              <a:t>  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用于描述算法的工具很多，通常有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流程图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N-S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自然语言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伪代码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等工具。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2330F220-F0C6-473A-8582-315791588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7991475" cy="1152525"/>
          </a:xfrm>
          <a:solidFill>
            <a:schemeClr val="hlink"/>
          </a:solidFill>
        </p:spPr>
        <p:txBody>
          <a:bodyPr anchor="ctr"/>
          <a:lstStyle/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流程图法：</a:t>
            </a:r>
            <a:r>
              <a:rPr lang="zh-CN" altLang="en-US"/>
              <a:t>用一些图框、线条以及文字说明</a:t>
            </a:r>
            <a:br>
              <a:rPr lang="zh-CN" altLang="en-US"/>
            </a:br>
            <a:r>
              <a:rPr lang="zh-CN" altLang="en-US"/>
              <a:t>            来形象地、直观地描述算法。</a:t>
            </a:r>
          </a:p>
        </p:txBody>
      </p:sp>
      <p:grpSp>
        <p:nvGrpSpPr>
          <p:cNvPr id="192531" name="Group 19">
            <a:extLst>
              <a:ext uri="{FF2B5EF4-FFF2-40B4-BE49-F238E27FC236}">
                <a16:creationId xmlns:a16="http://schemas.microsoft.com/office/drawing/2014/main" id="{F03D1257-8FA9-4AA6-A17E-F0D273A3CF6C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716338"/>
            <a:ext cx="5472112" cy="2376487"/>
            <a:chOff x="1746" y="2387"/>
            <a:chExt cx="3447" cy="1497"/>
          </a:xfrm>
        </p:grpSpPr>
        <p:sp>
          <p:nvSpPr>
            <p:cNvPr id="192517" name="AutoShape 5">
              <a:extLst>
                <a:ext uri="{FF2B5EF4-FFF2-40B4-BE49-F238E27FC236}">
                  <a16:creationId xmlns:a16="http://schemas.microsoft.com/office/drawing/2014/main" id="{621F3950-6726-401E-AF25-06CAF785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606"/>
              <a:ext cx="661" cy="184"/>
            </a:xfrm>
            <a:prstGeom prst="parallelogram">
              <a:avLst>
                <a:gd name="adj" fmla="val 898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79F66C19-2062-47B3-B0F5-8FBB33908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605"/>
              <a:ext cx="496" cy="1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9" name="AutoShape 7">
              <a:extLst>
                <a:ext uri="{FF2B5EF4-FFF2-40B4-BE49-F238E27FC236}">
                  <a16:creationId xmlns:a16="http://schemas.microsoft.com/office/drawing/2014/main" id="{EFE094A5-4CC7-4128-ABBC-22204CF48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249"/>
              <a:ext cx="606" cy="231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AutoShape 8">
              <a:extLst>
                <a:ext uri="{FF2B5EF4-FFF2-40B4-BE49-F238E27FC236}">
                  <a16:creationId xmlns:a16="http://schemas.microsoft.com/office/drawing/2014/main" id="{238F84B9-D007-4AA3-876A-F58165C9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2606"/>
              <a:ext cx="550" cy="1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1" name="Oval 9">
              <a:extLst>
                <a:ext uri="{FF2B5EF4-FFF2-40B4-BE49-F238E27FC236}">
                  <a16:creationId xmlns:a16="http://schemas.microsoft.com/office/drawing/2014/main" id="{22EA8B94-EEF1-4A60-B4A9-3883A711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272"/>
              <a:ext cx="386" cy="1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2" name="Line 10">
              <a:extLst>
                <a:ext uri="{FF2B5EF4-FFF2-40B4-BE49-F238E27FC236}">
                  <a16:creationId xmlns:a16="http://schemas.microsoft.com/office/drawing/2014/main" id="{FB39BAA8-99DD-4860-9FCF-B02B8DBDA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" y="3364"/>
              <a:ext cx="3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7537B7EA-60D8-4D9F-8DD3-0D6B4DAF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841"/>
              <a:ext cx="9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输入</a:t>
              </a:r>
              <a:r>
                <a:rPr lang="en-US" altLang="zh-CN" sz="2200">
                  <a:latin typeface="汉仪雪君体简" pitchFamily="2" charset="-122"/>
                  <a:ea typeface="汉仪雪君体简" pitchFamily="2" charset="-122"/>
                </a:rPr>
                <a:t>/</a:t>
              </a: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输出</a:t>
              </a:r>
            </a:p>
          </p:txBody>
        </p:sp>
        <p:sp>
          <p:nvSpPr>
            <p:cNvPr id="192524" name="Rectangle 12">
              <a:extLst>
                <a:ext uri="{FF2B5EF4-FFF2-40B4-BE49-F238E27FC236}">
                  <a16:creationId xmlns:a16="http://schemas.microsoft.com/office/drawing/2014/main" id="{9D8B7A84-E28C-481B-8BC8-A213B700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2849"/>
              <a:ext cx="4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处理</a:t>
              </a:r>
            </a:p>
          </p:txBody>
        </p:sp>
        <p:sp>
          <p:nvSpPr>
            <p:cNvPr id="192525" name="Rectangle 13">
              <a:extLst>
                <a:ext uri="{FF2B5EF4-FFF2-40B4-BE49-F238E27FC236}">
                  <a16:creationId xmlns:a16="http://schemas.microsoft.com/office/drawing/2014/main" id="{412B3AC9-489B-4A2D-8D05-46D1B0B1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3476"/>
              <a:ext cx="4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判断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03C51FE4-1773-439F-83AB-DAE77B800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2849"/>
              <a:ext cx="4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起止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47229CD8-475B-4640-BC25-20EB3D9A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3484"/>
              <a:ext cx="6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连接点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44C4F8CC-6C45-4D24-84F3-4AAD3D84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84"/>
              <a:ext cx="6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200">
                  <a:latin typeface="汉仪雪君体简" pitchFamily="2" charset="-122"/>
                  <a:ea typeface="汉仪雪君体简" pitchFamily="2" charset="-122"/>
                </a:rPr>
                <a:t>流程线</a:t>
              </a:r>
            </a:p>
          </p:txBody>
        </p:sp>
        <p:sp>
          <p:nvSpPr>
            <p:cNvPr id="192529" name="Rectangle 17">
              <a:extLst>
                <a:ext uri="{FF2B5EF4-FFF2-40B4-BE49-F238E27FC236}">
                  <a16:creationId xmlns:a16="http://schemas.microsoft.com/office/drawing/2014/main" id="{7957F2DB-9A89-43DC-BDE7-01A313EB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387"/>
              <a:ext cx="3447" cy="1497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prstDash val="lg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530" name="Text Box 18">
            <a:extLst>
              <a:ext uri="{FF2B5EF4-FFF2-40B4-BE49-F238E27FC236}">
                <a16:creationId xmlns:a16="http://schemas.microsoft.com/office/drawing/2014/main" id="{33018BBF-A9E5-42D6-9CC1-409D597D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符号说明：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92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uiExpand="1" build="p" animBg="1"/>
      <p:bldP spid="1925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D3B91F3E-3385-4A93-9CD4-45064F110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6535-D070-4EBA-B75B-10D88569E61E}" type="slidenum">
              <a:rPr lang="en-US" altLang="zh-CN"/>
              <a:pPr/>
              <a:t>27</a:t>
            </a:fld>
            <a:r>
              <a:rPr lang="en-US" altLang="zh-CN"/>
              <a:t>/82</a:t>
            </a:r>
          </a:p>
        </p:txBody>
      </p:sp>
      <p:sp>
        <p:nvSpPr>
          <p:cNvPr id="193540" name="AutoShape 4">
            <a:extLst>
              <a:ext uri="{FF2B5EF4-FFF2-40B4-BE49-F238E27FC236}">
                <a16:creationId xmlns:a16="http://schemas.microsoft.com/office/drawing/2014/main" id="{361D124C-8768-43FF-803C-6B49AE06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981075"/>
            <a:ext cx="1169987" cy="393700"/>
          </a:xfrm>
          <a:prstGeom prst="flowChartTerminator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  <a:ea typeface="汉仪雪君体简" pitchFamily="2" charset="-122"/>
              </a:rPr>
              <a:t>开始</a:t>
            </a:r>
          </a:p>
        </p:txBody>
      </p:sp>
      <p:sp>
        <p:nvSpPr>
          <p:cNvPr id="193541" name="AutoShape 5">
            <a:extLst>
              <a:ext uri="{FF2B5EF4-FFF2-40B4-BE49-F238E27FC236}">
                <a16:creationId xmlns:a16="http://schemas.microsoft.com/office/drawing/2014/main" id="{DBAA56DE-7731-413C-9B9F-27C906F8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00213"/>
            <a:ext cx="1431925" cy="4318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0       S</a:t>
            </a:r>
          </a:p>
        </p:txBody>
      </p:sp>
      <p:sp>
        <p:nvSpPr>
          <p:cNvPr id="193542" name="AutoShape 6">
            <a:extLst>
              <a:ext uri="{FF2B5EF4-FFF2-40B4-BE49-F238E27FC236}">
                <a16:creationId xmlns:a16="http://schemas.microsoft.com/office/drawing/2014/main" id="{B485AA1E-7A87-4DED-A6BB-AE71E230F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1778000"/>
            <a:ext cx="277812" cy="161925"/>
          </a:xfrm>
          <a:prstGeom prst="notchedRightArrow">
            <a:avLst>
              <a:gd name="adj1" fmla="val 50000"/>
              <a:gd name="adj2" fmla="val 428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AutoShape 7">
            <a:extLst>
              <a:ext uri="{FF2B5EF4-FFF2-40B4-BE49-F238E27FC236}">
                <a16:creationId xmlns:a16="http://schemas.microsoft.com/office/drawing/2014/main" id="{81F27AC4-6409-4941-8FB0-6774D183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2343150"/>
            <a:ext cx="1431925" cy="4318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1      n</a:t>
            </a:r>
          </a:p>
        </p:txBody>
      </p:sp>
      <p:sp>
        <p:nvSpPr>
          <p:cNvPr id="193544" name="AutoShape 8">
            <a:extLst>
              <a:ext uri="{FF2B5EF4-FFF2-40B4-BE49-F238E27FC236}">
                <a16:creationId xmlns:a16="http://schemas.microsoft.com/office/drawing/2014/main" id="{08A3AC39-BB3A-4F4F-AC9F-D741C534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424113"/>
            <a:ext cx="238125" cy="161925"/>
          </a:xfrm>
          <a:prstGeom prst="notchedRightArrow">
            <a:avLst>
              <a:gd name="adj1" fmla="val 50000"/>
              <a:gd name="adj2" fmla="val 367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AutoShape 9">
            <a:extLst>
              <a:ext uri="{FF2B5EF4-FFF2-40B4-BE49-F238E27FC236}">
                <a16:creationId xmlns:a16="http://schemas.microsoft.com/office/drawing/2014/main" id="{C0B4A164-0041-4FCA-8BA1-E51A276E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033713"/>
            <a:ext cx="1584325" cy="4318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Mead Bold" pitchFamily="2" charset="0"/>
                <a:ea typeface="华文新魏" panose="02010800040101010101" pitchFamily="2" charset="-122"/>
              </a:rPr>
              <a:t>＋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n     S</a:t>
            </a:r>
          </a:p>
        </p:txBody>
      </p:sp>
      <p:sp>
        <p:nvSpPr>
          <p:cNvPr id="193546" name="AutoShape 10">
            <a:extLst>
              <a:ext uri="{FF2B5EF4-FFF2-40B4-BE49-F238E27FC236}">
                <a16:creationId xmlns:a16="http://schemas.microsoft.com/office/drawing/2014/main" id="{C9CF7718-38D2-42DA-9907-A4710A9C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103563"/>
            <a:ext cx="215900" cy="160337"/>
          </a:xfrm>
          <a:prstGeom prst="notchedRightArrow">
            <a:avLst>
              <a:gd name="adj1" fmla="val 50000"/>
              <a:gd name="adj2" fmla="val 336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7" name="Line 11">
            <a:extLst>
              <a:ext uri="{FF2B5EF4-FFF2-40B4-BE49-F238E27FC236}">
                <a16:creationId xmlns:a16="http://schemas.microsoft.com/office/drawing/2014/main" id="{88034428-D553-4C17-8FE1-5E7624E33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2085975"/>
            <a:ext cx="0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Line 12">
            <a:extLst>
              <a:ext uri="{FF2B5EF4-FFF2-40B4-BE49-F238E27FC236}">
                <a16:creationId xmlns:a16="http://schemas.microsoft.com/office/drawing/2014/main" id="{457ABACF-5EDA-47AA-91CB-C1CA771AA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4288" y="2781300"/>
            <a:ext cx="0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2FCE0BEE-667E-46F6-8795-B5B57B5F2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1358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3" name="AutoShape 17">
            <a:extLst>
              <a:ext uri="{FF2B5EF4-FFF2-40B4-BE49-F238E27FC236}">
                <a16:creationId xmlns:a16="http://schemas.microsoft.com/office/drawing/2014/main" id="{136D7E18-7AAE-4CA8-A5B5-75CB1B6E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1724025" cy="4318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Mead Bold" pitchFamily="2" charset="0"/>
                <a:ea typeface="华文新魏" panose="02010800040101010101" pitchFamily="2" charset="-122"/>
              </a:rPr>
              <a:t>＋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Mead Bold" pitchFamily="2" charset="0"/>
                <a:ea typeface="华文行楷" panose="02010800040101010101" pitchFamily="2" charset="-122"/>
              </a:rPr>
              <a:t>      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n</a:t>
            </a:r>
          </a:p>
        </p:txBody>
      </p:sp>
      <p:sp>
        <p:nvSpPr>
          <p:cNvPr id="193554" name="AutoShape 18">
            <a:extLst>
              <a:ext uri="{FF2B5EF4-FFF2-40B4-BE49-F238E27FC236}">
                <a16:creationId xmlns:a16="http://schemas.microsoft.com/office/drawing/2014/main" id="{7A3AD318-4F9B-4885-8A0B-70F2AAFA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802063"/>
            <a:ext cx="203200" cy="161925"/>
          </a:xfrm>
          <a:prstGeom prst="notchedRightArrow">
            <a:avLst>
              <a:gd name="adj1" fmla="val 50000"/>
              <a:gd name="adj2" fmla="val 3137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55" name="AutoShape 19">
            <a:extLst>
              <a:ext uri="{FF2B5EF4-FFF2-40B4-BE49-F238E27FC236}">
                <a16:creationId xmlns:a16="http://schemas.microsoft.com/office/drawing/2014/main" id="{FA72AE18-EE39-4D97-8C4F-C1BD9263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5338763"/>
            <a:ext cx="1463675" cy="395287"/>
          </a:xfrm>
          <a:prstGeom prst="flowChartInputOutpu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Mead Bold" pitchFamily="2" charset="0"/>
                <a:ea typeface="华文行楷" panose="02010800040101010101" pitchFamily="2" charset="-122"/>
              </a:rPr>
              <a:t>输出</a:t>
            </a:r>
            <a:r>
              <a:rPr lang="en-US" altLang="zh-CN">
                <a:latin typeface="Mead Bold" pitchFamily="2" charset="0"/>
                <a:ea typeface="华文行楷" panose="02010800040101010101" pitchFamily="2" charset="-122"/>
              </a:rPr>
              <a:t>S</a:t>
            </a:r>
          </a:p>
        </p:txBody>
      </p:sp>
      <p:sp>
        <p:nvSpPr>
          <p:cNvPr id="193556" name="AutoShape 20">
            <a:extLst>
              <a:ext uri="{FF2B5EF4-FFF2-40B4-BE49-F238E27FC236}">
                <a16:creationId xmlns:a16="http://schemas.microsoft.com/office/drawing/2014/main" id="{6F0E43EB-C152-4230-A2D6-C4D73DC0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6021388"/>
            <a:ext cx="1169988" cy="360362"/>
          </a:xfrm>
          <a:prstGeom prst="flowChartTerminator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Mead Bold" pitchFamily="2" charset="0"/>
                <a:ea typeface="华文行楷" panose="02010800040101010101" pitchFamily="2" charset="-122"/>
              </a:rPr>
              <a:t>结束</a:t>
            </a:r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11DF432C-37E1-4C3D-AE3C-F62F2B28F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4124325"/>
            <a:ext cx="1587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8" name="Line 22">
            <a:extLst>
              <a:ext uri="{FF2B5EF4-FFF2-40B4-BE49-F238E27FC236}">
                <a16:creationId xmlns:a16="http://schemas.microsoft.com/office/drawing/2014/main" id="{DFF46078-B77F-4242-BEF3-783DAD8EF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013325"/>
            <a:ext cx="158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9" name="Line 23">
            <a:extLst>
              <a:ext uri="{FF2B5EF4-FFF2-40B4-BE49-F238E27FC236}">
                <a16:creationId xmlns:a16="http://schemas.microsoft.com/office/drawing/2014/main" id="{00CE97BE-B069-4E7E-9C4F-30EF788F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5715000"/>
            <a:ext cx="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2" name="Text Box 26">
            <a:extLst>
              <a:ext uri="{FF2B5EF4-FFF2-40B4-BE49-F238E27FC236}">
                <a16:creationId xmlns:a16="http://schemas.microsoft.com/office/drawing/2014/main" id="{B8A9875A-13E4-4724-8F07-8DFDE453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402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Mead Bold" pitchFamily="2" charset="0"/>
                <a:ea typeface="方正卡通简体" pitchFamily="65" charset="-122"/>
              </a:rPr>
              <a:t>T</a:t>
            </a:r>
          </a:p>
        </p:txBody>
      </p:sp>
      <p:sp>
        <p:nvSpPr>
          <p:cNvPr id="193563" name="Text Box 27">
            <a:extLst>
              <a:ext uri="{FF2B5EF4-FFF2-40B4-BE49-F238E27FC236}">
                <a16:creationId xmlns:a16="http://schemas.microsoft.com/office/drawing/2014/main" id="{5AC92F6F-1B1F-4ADA-B11F-129B6357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494188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>
                <a:latin typeface="方正卡通简体" pitchFamily="65" charset="-122"/>
                <a:ea typeface="方正卡通简体" pitchFamily="65" charset="-122"/>
              </a:rPr>
              <a:t> </a:t>
            </a:r>
            <a:r>
              <a:rPr lang="en-US" altLang="zh-CN" b="1">
                <a:latin typeface="Mead Bold" pitchFamily="2" charset="0"/>
                <a:ea typeface="方正卡通简体" pitchFamily="65" charset="-122"/>
              </a:rPr>
              <a:t>F</a:t>
            </a:r>
          </a:p>
        </p:txBody>
      </p:sp>
      <p:sp>
        <p:nvSpPr>
          <p:cNvPr id="193564" name="Line 28">
            <a:extLst>
              <a:ext uri="{FF2B5EF4-FFF2-40B4-BE49-F238E27FC236}">
                <a16:creationId xmlns:a16="http://schemas.microsoft.com/office/drawing/2014/main" id="{E24E6E89-0DC6-4DA9-8E93-87656270F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3454400"/>
            <a:ext cx="0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6" name="AutoShape 30">
            <a:extLst>
              <a:ext uri="{FF2B5EF4-FFF2-40B4-BE49-F238E27FC236}">
                <a16:creationId xmlns:a16="http://schemas.microsoft.com/office/drawing/2014/main" id="{B82CE878-ABBA-46D5-A4BD-44D733EA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365625"/>
            <a:ext cx="1800225" cy="6477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  n 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 100</a:t>
            </a:r>
          </a:p>
        </p:txBody>
      </p:sp>
      <p:sp>
        <p:nvSpPr>
          <p:cNvPr id="193560" name="Line 24">
            <a:extLst>
              <a:ext uri="{FF2B5EF4-FFF2-40B4-BE49-F238E27FC236}">
                <a16:creationId xmlns:a16="http://schemas.microsoft.com/office/drawing/2014/main" id="{0CAF7661-345E-48DD-B0D7-DD37C76F5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363" y="4692650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1" name="Line 25">
            <a:extLst>
              <a:ext uri="{FF2B5EF4-FFF2-40B4-BE49-F238E27FC236}">
                <a16:creationId xmlns:a16="http://schemas.microsoft.com/office/drawing/2014/main" id="{35A19FB5-FA2F-4C62-9F33-BCF78A4CC9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7500" y="2857500"/>
            <a:ext cx="0" cy="1835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0" name="Line 34">
            <a:extLst>
              <a:ext uri="{FF2B5EF4-FFF2-40B4-BE49-F238E27FC236}">
                <a16:creationId xmlns:a16="http://schemas.microsoft.com/office/drawing/2014/main" id="{2F5BA49C-8696-4522-8D25-7E7DCA144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2871788"/>
            <a:ext cx="1547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1" name="Rectangle 35">
            <a:extLst>
              <a:ext uri="{FF2B5EF4-FFF2-40B4-BE49-F238E27FC236}">
                <a16:creationId xmlns:a16="http://schemas.microsoft.com/office/drawing/2014/main" id="{3B4515A3-E39E-465C-94B6-AFF803CD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方正卡通简体" pitchFamily="65" charset="-122"/>
                <a:ea typeface="方正卡通简体" pitchFamily="65" charset="-122"/>
              </a:rPr>
              <a:t>S=1+2+3+</a:t>
            </a:r>
            <a:r>
              <a:rPr lang="en-US" altLang="zh-CN" b="1">
                <a:latin typeface="Times New Roman" panose="02020603050405020304" pitchFamily="18" charset="0"/>
                <a:ea typeface="方正卡通简体" pitchFamily="65" charset="-122"/>
              </a:rPr>
              <a:t>…</a:t>
            </a:r>
            <a:r>
              <a:rPr lang="en-US" altLang="zh-CN" b="1">
                <a:latin typeface="方正卡通简体" pitchFamily="65" charset="-122"/>
                <a:ea typeface="方正卡通简体" pitchFamily="65" charset="-122"/>
              </a:rPr>
              <a:t>+99+100</a:t>
            </a:r>
          </a:p>
        </p:txBody>
      </p:sp>
      <p:sp>
        <p:nvSpPr>
          <p:cNvPr id="193587" name="Rectangle 51">
            <a:extLst>
              <a:ext uri="{FF2B5EF4-FFF2-40B4-BE49-F238E27FC236}">
                <a16:creationId xmlns:a16="http://schemas.microsoft.com/office/drawing/2014/main" id="{ACDB2B3B-4342-497B-9408-88013004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500438"/>
            <a:ext cx="2592387" cy="2449512"/>
          </a:xfrm>
          <a:prstGeom prst="rect">
            <a:avLst/>
          </a:prstGeom>
          <a:noFill/>
          <a:ln w="28575">
            <a:solidFill>
              <a:srgbClr val="0000CC"/>
            </a:solidFill>
            <a:prstDash val="lgDash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zh-CN" altLang="en-US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优点</a:t>
            </a:r>
            <a:r>
              <a:rPr lang="en-US" altLang="zh-CN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直观形象</a:t>
            </a:r>
          </a:p>
          <a:p>
            <a:pPr algn="just">
              <a:spcBef>
                <a:spcPct val="25000"/>
              </a:spcBef>
            </a:pPr>
            <a:r>
              <a:rPr lang="zh-CN" altLang="en-US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缺点</a:t>
            </a:r>
            <a:r>
              <a:rPr lang="en-US" altLang="zh-CN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算法复杂时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篇幅 较多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费时且不方便修改。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6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6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6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6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 fill="hold"/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77" decel="100000"/>
                                        <p:tgtEl>
                                          <p:spTgt spid="1935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577" decel="100000"/>
                                        <p:tgtEl>
                                          <p:spTgt spid="1935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4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5" dur="577" fill="hold"/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6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7" dur="577" fill="hold"/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  <p:bldP spid="193543" grpId="0" animBg="1"/>
      <p:bldP spid="193545" grpId="0" animBg="1"/>
      <p:bldP spid="193553" grpId="0" animBg="1"/>
      <p:bldP spid="193555" grpId="1" animBg="1"/>
      <p:bldP spid="193556" grpId="0" animBg="1"/>
      <p:bldP spid="193566" grpId="0" animBg="1"/>
      <p:bldP spid="193571" grpId="0"/>
      <p:bldP spid="1935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4AFF8B21-FDF2-45C4-A78D-22848E6F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E13EF-88D5-49C3-8BBF-144F98DAD9FE}" type="slidenum">
              <a:rPr lang="en-US" altLang="zh-CN"/>
              <a:pPr/>
              <a:t>28</a:t>
            </a:fld>
            <a:r>
              <a:rPr lang="en-US" altLang="zh-CN"/>
              <a:t>/82</a:t>
            </a: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3D39D321-BEC0-4CD3-ACDB-E38F158F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79488"/>
            <a:ext cx="8280400" cy="15128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/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N-S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完全去掉了带箭头的流程线、算法的所有处理步骤都写在一个大矩形框内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框内还可以包含一些从属于它的小矩形框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适于结构化程序设计。</a:t>
            </a:r>
          </a:p>
        </p:txBody>
      </p:sp>
      <p:grpSp>
        <p:nvGrpSpPr>
          <p:cNvPr id="197684" name="Group 52">
            <a:extLst>
              <a:ext uri="{FF2B5EF4-FFF2-40B4-BE49-F238E27FC236}">
                <a16:creationId xmlns:a16="http://schemas.microsoft.com/office/drawing/2014/main" id="{C221CE38-1920-4FC3-9557-FE3198EBE693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2936875"/>
            <a:ext cx="827087" cy="1381125"/>
            <a:chOff x="771" y="1850"/>
            <a:chExt cx="521" cy="870"/>
          </a:xfrm>
        </p:grpSpPr>
        <p:sp>
          <p:nvSpPr>
            <p:cNvPr id="197637" name="Text Box 5">
              <a:extLst>
                <a:ext uri="{FF2B5EF4-FFF2-40B4-BE49-F238E27FC236}">
                  <a16:creationId xmlns:a16="http://schemas.microsoft.com/office/drawing/2014/main" id="{A6D19EAD-C0B7-4A34-91D5-B896FF972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24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顺序</a:t>
              </a:r>
            </a:p>
          </p:txBody>
        </p:sp>
        <p:grpSp>
          <p:nvGrpSpPr>
            <p:cNvPr id="197682" name="Group 50">
              <a:extLst>
                <a:ext uri="{FF2B5EF4-FFF2-40B4-BE49-F238E27FC236}">
                  <a16:creationId xmlns:a16="http://schemas.microsoft.com/office/drawing/2014/main" id="{DAD3643A-5002-4E7B-A6BD-2015A2DF9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850"/>
              <a:ext cx="432" cy="588"/>
              <a:chOff x="793" y="1775"/>
              <a:chExt cx="432" cy="588"/>
            </a:xfrm>
          </p:grpSpPr>
          <p:sp>
            <p:nvSpPr>
              <p:cNvPr id="197638" name="Text Box 6">
                <a:extLst>
                  <a:ext uri="{FF2B5EF4-FFF2-40B4-BE49-F238E27FC236}">
                    <a16:creationId xmlns:a16="http://schemas.microsoft.com/office/drawing/2014/main" id="{2A866677-5AC7-4B71-A062-1A3B330EE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75"/>
                <a:ext cx="43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97639" name="Text Box 7">
                <a:extLst>
                  <a:ext uri="{FF2B5EF4-FFF2-40B4-BE49-F238E27FC236}">
                    <a16:creationId xmlns:a16="http://schemas.microsoft.com/office/drawing/2014/main" id="{7E7814A7-8A56-4873-A3A2-CD4F3223F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2069"/>
                <a:ext cx="43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197686" name="Group 54">
            <a:extLst>
              <a:ext uri="{FF2B5EF4-FFF2-40B4-BE49-F238E27FC236}">
                <a16:creationId xmlns:a16="http://schemas.microsoft.com/office/drawing/2014/main" id="{DDBF9A09-C27D-4D81-BF23-0DC0FD26AC8D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781300"/>
            <a:ext cx="1676400" cy="1655763"/>
            <a:chOff x="1973" y="1752"/>
            <a:chExt cx="1056" cy="1043"/>
          </a:xfrm>
        </p:grpSpPr>
        <p:sp>
          <p:nvSpPr>
            <p:cNvPr id="197640" name="Text Box 8">
              <a:extLst>
                <a:ext uri="{FF2B5EF4-FFF2-40B4-BE49-F238E27FC236}">
                  <a16:creationId xmlns:a16="http://schemas.microsoft.com/office/drawing/2014/main" id="{FAE316F0-DDCC-43B8-BA30-0B2E3F603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507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判断</a:t>
              </a:r>
            </a:p>
          </p:txBody>
        </p:sp>
        <p:grpSp>
          <p:nvGrpSpPr>
            <p:cNvPr id="197683" name="Group 51">
              <a:extLst>
                <a:ext uri="{FF2B5EF4-FFF2-40B4-BE49-F238E27FC236}">
                  <a16:creationId xmlns:a16="http://schemas.microsoft.com/office/drawing/2014/main" id="{B36C8E4D-C993-4AFC-A12E-3E12EC283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52"/>
              <a:ext cx="1056" cy="772"/>
              <a:chOff x="1927" y="1706"/>
              <a:chExt cx="1056" cy="772"/>
            </a:xfrm>
          </p:grpSpPr>
          <p:grpSp>
            <p:nvGrpSpPr>
              <p:cNvPr id="197641" name="Group 9">
                <a:extLst>
                  <a:ext uri="{FF2B5EF4-FFF2-40B4-BE49-F238E27FC236}">
                    <a16:creationId xmlns:a16="http://schemas.microsoft.com/office/drawing/2014/main" id="{0440536C-06A5-4130-8203-EB7E616A0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7" y="1706"/>
                <a:ext cx="1056" cy="768"/>
                <a:chOff x="1248" y="2640"/>
                <a:chExt cx="1056" cy="768"/>
              </a:xfrm>
            </p:grpSpPr>
            <p:sp>
              <p:nvSpPr>
                <p:cNvPr id="197642" name="Rectangle 10">
                  <a:extLst>
                    <a:ext uri="{FF2B5EF4-FFF2-40B4-BE49-F238E27FC236}">
                      <a16:creationId xmlns:a16="http://schemas.microsoft.com/office/drawing/2014/main" id="{BAFCE444-C000-48A3-B0FA-C7B258680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640"/>
                  <a:ext cx="1056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43" name="Line 11">
                  <a:extLst>
                    <a:ext uri="{FF2B5EF4-FFF2-40B4-BE49-F238E27FC236}">
                      <a16:creationId xmlns:a16="http://schemas.microsoft.com/office/drawing/2014/main" id="{2FAF99EA-4C7F-407B-9C8B-ACD8871C2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120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44" name="Line 12">
                  <a:extLst>
                    <a:ext uri="{FF2B5EF4-FFF2-40B4-BE49-F238E27FC236}">
                      <a16:creationId xmlns:a16="http://schemas.microsoft.com/office/drawing/2014/main" id="{696E6310-D473-49E5-A7F0-BBB333248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1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45" name="Line 13">
                  <a:extLst>
                    <a:ext uri="{FF2B5EF4-FFF2-40B4-BE49-F238E27FC236}">
                      <a16:creationId xmlns:a16="http://schemas.microsoft.com/office/drawing/2014/main" id="{39A5B5CA-68FF-4175-96A2-32CBA9F61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640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46" name="Line 14">
                  <a:extLst>
                    <a:ext uri="{FF2B5EF4-FFF2-40B4-BE49-F238E27FC236}">
                      <a16:creationId xmlns:a16="http://schemas.microsoft.com/office/drawing/2014/main" id="{092D25B4-7CAB-4C41-84D2-DC9ABBEF6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576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647" name="Text Box 15">
                <a:extLst>
                  <a:ext uri="{FF2B5EF4-FFF2-40B4-BE49-F238E27FC236}">
                    <a16:creationId xmlns:a16="http://schemas.microsoft.com/office/drawing/2014/main" id="{4AB2B4DA-DD98-4D76-AADD-282FA2275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7" y="173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条件</a:t>
                </a:r>
              </a:p>
            </p:txBody>
          </p:sp>
          <p:sp>
            <p:nvSpPr>
              <p:cNvPr id="197648" name="Text Box 16">
                <a:extLst>
                  <a:ext uri="{FF2B5EF4-FFF2-40B4-BE49-F238E27FC236}">
                    <a16:creationId xmlns:a16="http://schemas.microsoft.com/office/drawing/2014/main" id="{50EA88A0-D15C-496B-ADD3-E0DA96B95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8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</a:p>
            </p:txBody>
          </p:sp>
          <p:sp>
            <p:nvSpPr>
              <p:cNvPr id="197649" name="Text Box 17">
                <a:extLst>
                  <a:ext uri="{FF2B5EF4-FFF2-40B4-BE49-F238E27FC236}">
                    <a16:creationId xmlns:a16="http://schemas.microsoft.com/office/drawing/2014/main" id="{551A4E1F-0F1A-4550-BFBB-281A81B47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18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197650" name="Text Box 18">
                <a:extLst>
                  <a:ext uri="{FF2B5EF4-FFF2-40B4-BE49-F238E27FC236}">
                    <a16:creationId xmlns:a16="http://schemas.microsoft.com/office/drawing/2014/main" id="{CA7AB560-71AA-4795-AAA6-6E8F65A08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" y="219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197651" name="Text Box 19">
                <a:extLst>
                  <a:ext uri="{FF2B5EF4-FFF2-40B4-BE49-F238E27FC236}">
                    <a16:creationId xmlns:a16="http://schemas.microsoft.com/office/drawing/2014/main" id="{E01D17C8-2331-49A2-A0A7-FC36885F6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219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</p:grpSp>
      </p:grpSp>
      <p:grpSp>
        <p:nvGrpSpPr>
          <p:cNvPr id="197685" name="Group 53">
            <a:extLst>
              <a:ext uri="{FF2B5EF4-FFF2-40B4-BE49-F238E27FC236}">
                <a16:creationId xmlns:a16="http://schemas.microsoft.com/office/drawing/2014/main" id="{37F9F227-4165-4D7E-A979-88F91505D4E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705350"/>
            <a:ext cx="1658938" cy="1466850"/>
            <a:chOff x="476" y="2964"/>
            <a:chExt cx="1045" cy="924"/>
          </a:xfrm>
        </p:grpSpPr>
        <p:sp>
          <p:nvSpPr>
            <p:cNvPr id="197653" name="Text Box 21">
              <a:extLst>
                <a:ext uri="{FF2B5EF4-FFF2-40B4-BE49-F238E27FC236}">
                  <a16:creationId xmlns:a16="http://schemas.microsoft.com/office/drawing/2014/main" id="{4BB4F3FD-2F80-4C55-82F7-92C6FD606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612"/>
              <a:ext cx="104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“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当型</a:t>
              </a:r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”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</a:t>
              </a:r>
            </a:p>
          </p:txBody>
        </p:sp>
        <p:grpSp>
          <p:nvGrpSpPr>
            <p:cNvPr id="197680" name="Group 48">
              <a:extLst>
                <a:ext uri="{FF2B5EF4-FFF2-40B4-BE49-F238E27FC236}">
                  <a16:creationId xmlns:a16="http://schemas.microsoft.com/office/drawing/2014/main" id="{055A62E0-4B8F-4DBA-BC91-E20589612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964"/>
              <a:ext cx="1000" cy="624"/>
              <a:chOff x="521" y="2964"/>
              <a:chExt cx="1000" cy="624"/>
            </a:xfrm>
          </p:grpSpPr>
          <p:sp>
            <p:nvSpPr>
              <p:cNvPr id="197654" name="Rectangle 22">
                <a:extLst>
                  <a:ext uri="{FF2B5EF4-FFF2-40B4-BE49-F238E27FC236}">
                    <a16:creationId xmlns:a16="http://schemas.microsoft.com/office/drawing/2014/main" id="{41A6AB6A-2673-40D1-8D58-367F4EE9D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2964"/>
                <a:ext cx="1000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5" name="Line 23">
                <a:extLst>
                  <a:ext uri="{FF2B5EF4-FFF2-40B4-BE49-F238E27FC236}">
                    <a16:creationId xmlns:a16="http://schemas.microsoft.com/office/drawing/2014/main" id="{3DF2FB29-BAD1-482F-887C-56613C41A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" y="327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6" name="Text Box 24">
                <a:extLst>
                  <a:ext uri="{FF2B5EF4-FFF2-40B4-BE49-F238E27FC236}">
                    <a16:creationId xmlns:a16="http://schemas.microsoft.com/office/drawing/2014/main" id="{9FBD156F-3985-466C-AC67-195F14521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3022"/>
                <a:ext cx="952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080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2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当条件成立</a:t>
                </a:r>
              </a:p>
            </p:txBody>
          </p:sp>
          <p:sp>
            <p:nvSpPr>
              <p:cNvPr id="197657" name="Text Box 25">
                <a:extLst>
                  <a:ext uri="{FF2B5EF4-FFF2-40B4-BE49-F238E27FC236}">
                    <a16:creationId xmlns:a16="http://schemas.microsoft.com/office/drawing/2014/main" id="{8B9C3295-3C0A-4C7B-B006-67C5621A9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97658" name="Line 26">
                <a:extLst>
                  <a:ext uri="{FF2B5EF4-FFF2-40B4-BE49-F238E27FC236}">
                    <a16:creationId xmlns:a16="http://schemas.microsoft.com/office/drawing/2014/main" id="{9CAB8EF7-A562-40F8-AC24-D07229559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3287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7687" name="Group 55">
            <a:extLst>
              <a:ext uri="{FF2B5EF4-FFF2-40B4-BE49-F238E27FC236}">
                <a16:creationId xmlns:a16="http://schemas.microsoft.com/office/drawing/2014/main" id="{AE87C5BB-C5FB-4B7E-B937-F8D73BCFD9BC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692650"/>
            <a:ext cx="1944687" cy="1498600"/>
            <a:chOff x="1973" y="2956"/>
            <a:chExt cx="1225" cy="944"/>
          </a:xfrm>
        </p:grpSpPr>
        <p:sp>
          <p:nvSpPr>
            <p:cNvPr id="197660" name="Text Box 28">
              <a:extLst>
                <a:ext uri="{FF2B5EF4-FFF2-40B4-BE49-F238E27FC236}">
                  <a16:creationId xmlns:a16="http://schemas.microsoft.com/office/drawing/2014/main" id="{33369153-93B9-44A1-A406-DC9BD5A3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612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“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直到型</a:t>
              </a:r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”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</a:t>
              </a:r>
            </a:p>
          </p:txBody>
        </p:sp>
        <p:grpSp>
          <p:nvGrpSpPr>
            <p:cNvPr id="197681" name="Group 49">
              <a:extLst>
                <a:ext uri="{FF2B5EF4-FFF2-40B4-BE49-F238E27FC236}">
                  <a16:creationId xmlns:a16="http://schemas.microsoft.com/office/drawing/2014/main" id="{3DB62FD4-43EC-478D-B503-27CC02AF8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956"/>
              <a:ext cx="1088" cy="624"/>
              <a:chOff x="1973" y="2956"/>
              <a:chExt cx="1088" cy="624"/>
            </a:xfrm>
          </p:grpSpPr>
          <p:sp>
            <p:nvSpPr>
              <p:cNvPr id="197661" name="Rectangle 29">
                <a:extLst>
                  <a:ext uri="{FF2B5EF4-FFF2-40B4-BE49-F238E27FC236}">
                    <a16:creationId xmlns:a16="http://schemas.microsoft.com/office/drawing/2014/main" id="{81ED41AD-9316-4281-8244-358DBE39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956"/>
                <a:ext cx="1045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62" name="Line 30">
                <a:extLst>
                  <a:ext uri="{FF2B5EF4-FFF2-40B4-BE49-F238E27FC236}">
                    <a16:creationId xmlns:a16="http://schemas.microsoft.com/office/drawing/2014/main" id="{B4E8298A-4FFA-4BDA-8B14-B82ED9091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249"/>
                <a:ext cx="7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3" name="Text Box 31">
                <a:extLst>
                  <a:ext uri="{FF2B5EF4-FFF2-40B4-BE49-F238E27FC236}">
                    <a16:creationId xmlns:a16="http://schemas.microsoft.com/office/drawing/2014/main" id="{ABB32369-8C8B-4197-A7EA-1FE3EA522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316"/>
                <a:ext cx="10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直到条件成立</a:t>
                </a:r>
              </a:p>
            </p:txBody>
          </p:sp>
          <p:sp>
            <p:nvSpPr>
              <p:cNvPr id="197664" name="Text Box 32">
                <a:extLst>
                  <a:ext uri="{FF2B5EF4-FFF2-40B4-BE49-F238E27FC236}">
                    <a16:creationId xmlns:a16="http://schemas.microsoft.com/office/drawing/2014/main" id="{945CC58F-DA43-46D9-856B-085615F0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97665" name="Line 33">
                <a:extLst>
                  <a:ext uri="{FF2B5EF4-FFF2-40B4-BE49-F238E27FC236}">
                    <a16:creationId xmlns:a16="http://schemas.microsoft.com/office/drawing/2014/main" id="{0C02A02B-3FC1-4E92-9AC0-40875705A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61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7667" name="Group 35">
            <a:extLst>
              <a:ext uri="{FF2B5EF4-FFF2-40B4-BE49-F238E27FC236}">
                <a16:creationId xmlns:a16="http://schemas.microsoft.com/office/drawing/2014/main" id="{A8218AE0-E366-40C8-906B-BBBB2252CFD5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284538"/>
            <a:ext cx="2808288" cy="2592387"/>
            <a:chOff x="1776" y="2784"/>
            <a:chExt cx="1440" cy="1344"/>
          </a:xfrm>
        </p:grpSpPr>
        <p:sp>
          <p:nvSpPr>
            <p:cNvPr id="197668" name="Rectangle 36">
              <a:extLst>
                <a:ext uri="{FF2B5EF4-FFF2-40B4-BE49-F238E27FC236}">
                  <a16:creationId xmlns:a16="http://schemas.microsoft.com/office/drawing/2014/main" id="{D62F92BB-D1B1-4E4C-A1BC-13C682E15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4"/>
              <a:ext cx="144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9" name="AutoShape 37">
              <a:extLst>
                <a:ext uri="{FF2B5EF4-FFF2-40B4-BE49-F238E27FC236}">
                  <a16:creationId xmlns:a16="http://schemas.microsoft.com/office/drawing/2014/main" id="{E777D3E7-49C9-4B0E-A173-556E92BE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4"/>
              <a:ext cx="1440" cy="19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0                S</a:t>
              </a:r>
            </a:p>
          </p:txBody>
        </p:sp>
        <p:sp>
          <p:nvSpPr>
            <p:cNvPr id="197670" name="AutoShape 38">
              <a:extLst>
                <a:ext uri="{FF2B5EF4-FFF2-40B4-BE49-F238E27FC236}">
                  <a16:creationId xmlns:a16="http://schemas.microsoft.com/office/drawing/2014/main" id="{4C82F7AE-21C9-463C-B9F5-A098BDB00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31" cy="96"/>
            </a:xfrm>
            <a:prstGeom prst="notchedRightArrow">
              <a:avLst>
                <a:gd name="adj1" fmla="val 50000"/>
                <a:gd name="adj2" fmla="val 601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1" name="AutoShape 39">
              <a:extLst>
                <a:ext uri="{FF2B5EF4-FFF2-40B4-BE49-F238E27FC236}">
                  <a16:creationId xmlns:a16="http://schemas.microsoft.com/office/drawing/2014/main" id="{DF107612-A184-4C3A-AD46-E66440454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6"/>
              <a:ext cx="1440" cy="19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1                n</a:t>
              </a:r>
            </a:p>
          </p:txBody>
        </p:sp>
        <p:sp>
          <p:nvSpPr>
            <p:cNvPr id="197672" name="AutoShape 40">
              <a:extLst>
                <a:ext uri="{FF2B5EF4-FFF2-40B4-BE49-F238E27FC236}">
                  <a16:creationId xmlns:a16="http://schemas.microsoft.com/office/drawing/2014/main" id="{65559E9B-6363-46F5-B035-EAF4AD6D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231" cy="96"/>
            </a:xfrm>
            <a:prstGeom prst="notchedRightArrow">
              <a:avLst>
                <a:gd name="adj1" fmla="val 50000"/>
                <a:gd name="adj2" fmla="val 601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3" name="Rectangle 41">
              <a:extLst>
                <a:ext uri="{FF2B5EF4-FFF2-40B4-BE49-F238E27FC236}">
                  <a16:creationId xmlns:a16="http://schemas.microsoft.com/office/drawing/2014/main" id="{93F63896-4B80-4D27-A47A-6DEACAA2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168"/>
              <a:ext cx="5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n 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 100</a:t>
              </a:r>
            </a:p>
          </p:txBody>
        </p:sp>
        <p:sp>
          <p:nvSpPr>
            <p:cNvPr id="197674" name="AutoShape 42">
              <a:extLst>
                <a:ext uri="{FF2B5EF4-FFF2-40B4-BE49-F238E27FC236}">
                  <a16:creationId xmlns:a16="http://schemas.microsoft.com/office/drawing/2014/main" id="{663CFBC2-31FA-4402-B01B-3D52233B7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3456"/>
              <a:ext cx="851" cy="19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＋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n          S</a:t>
              </a:r>
            </a:p>
          </p:txBody>
        </p:sp>
        <p:sp>
          <p:nvSpPr>
            <p:cNvPr id="197675" name="AutoShape 43">
              <a:extLst>
                <a:ext uri="{FF2B5EF4-FFF2-40B4-BE49-F238E27FC236}">
                  <a16:creationId xmlns:a16="http://schemas.microsoft.com/office/drawing/2014/main" id="{1501286D-2857-4201-A87D-1C078E6D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504"/>
              <a:ext cx="188" cy="96"/>
            </a:xfrm>
            <a:prstGeom prst="notchedRightArrow">
              <a:avLst>
                <a:gd name="adj1" fmla="val 50000"/>
                <a:gd name="adj2" fmla="val 48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6" name="AutoShape 44">
              <a:extLst>
                <a:ext uri="{FF2B5EF4-FFF2-40B4-BE49-F238E27FC236}">
                  <a16:creationId xmlns:a16="http://schemas.microsoft.com/office/drawing/2014/main" id="{14C7D6F1-5620-4592-8C65-B906E2EB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3648"/>
              <a:ext cx="851" cy="19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＋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1          n</a:t>
              </a:r>
            </a:p>
          </p:txBody>
        </p:sp>
        <p:sp>
          <p:nvSpPr>
            <p:cNvPr id="197677" name="AutoShape 45">
              <a:extLst>
                <a:ext uri="{FF2B5EF4-FFF2-40B4-BE49-F238E27FC236}">
                  <a16:creationId xmlns:a16="http://schemas.microsoft.com/office/drawing/2014/main" id="{F43B65C5-54E4-48E4-ACFA-6B16C146E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96"/>
              <a:ext cx="188" cy="96"/>
            </a:xfrm>
            <a:prstGeom prst="notchedRightArrow">
              <a:avLst>
                <a:gd name="adj1" fmla="val 50000"/>
                <a:gd name="adj2" fmla="val 48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8" name="Line 46">
              <a:extLst>
                <a:ext uri="{FF2B5EF4-FFF2-40B4-BE49-F238E27FC236}">
                  <a16:creationId xmlns:a16="http://schemas.microsoft.com/office/drawing/2014/main" id="{12E293A8-87C6-4E4B-8AC7-E20F50448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840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9" name="Text Box 47">
              <a:extLst>
                <a:ext uri="{FF2B5EF4-FFF2-40B4-BE49-F238E27FC236}">
                  <a16:creationId xmlns:a16="http://schemas.microsoft.com/office/drawing/2014/main" id="{4B3C8112-1C53-454F-8DDD-A4A8704BE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3888"/>
              <a:ext cx="98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的值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C997C6C-C46F-451C-B428-B945E9DB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31728-4234-4A3C-91B9-D4F2E99349C7}" type="slidenum">
              <a:rPr lang="en-US" altLang="zh-CN"/>
              <a:pPr/>
              <a:t>29</a:t>
            </a:fld>
            <a:r>
              <a:rPr lang="en-US" altLang="zh-CN"/>
              <a:t>/82</a:t>
            </a: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661BE1E3-0A0C-468E-BBAD-AAB45B04D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2232025" cy="652463"/>
          </a:xfrm>
        </p:spPr>
        <p:txBody>
          <a:bodyPr/>
          <a:lstStyle/>
          <a:p>
            <a:r>
              <a:rPr lang="zh-CN" altLang="en-US" sz="4000"/>
              <a:t>算法评价 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BB60220A-6302-4D41-B359-67D7E0BA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137525" cy="165576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 </a:t>
            </a:r>
            <a:r>
              <a:rPr lang="zh-CN" altLang="en-US">
                <a:latin typeface="华文新魏" panose="02010800040101010101" pitchFamily="2" charset="-122"/>
              </a:rPr>
              <a:t>在计算机程序设计中</a:t>
            </a:r>
            <a:r>
              <a:rPr lang="en-US" altLang="zh-CN">
                <a:latin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</a:rPr>
              <a:t>某一任务的算法设计得优与劣</a:t>
            </a:r>
            <a:r>
              <a:rPr lang="en-US" altLang="zh-CN">
                <a:latin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</a:rPr>
              <a:t>将直接影响程序的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</a:rPr>
              <a:t>运行效率</a:t>
            </a:r>
            <a:r>
              <a:rPr lang="zh-CN" altLang="en-US">
                <a:latin typeface="华文新魏" panose="02010800040101010101" pitchFamily="2" charset="-122"/>
              </a:rPr>
              <a:t>、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</a:rPr>
              <a:t>稳定性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</a:rPr>
              <a:t>可维护性</a:t>
            </a:r>
            <a:r>
              <a:rPr lang="zh-CN" altLang="en-US">
                <a:latin typeface="华文新魏" panose="02010800040101010101" pitchFamily="2" charset="-122"/>
              </a:rPr>
              <a:t>。通常从以下</a:t>
            </a:r>
            <a:r>
              <a:rPr lang="en-US" altLang="zh-CN">
                <a:latin typeface="华文新魏" panose="02010800040101010101" pitchFamily="2" charset="-122"/>
              </a:rPr>
              <a:t>4</a:t>
            </a:r>
            <a:r>
              <a:rPr lang="zh-CN" altLang="en-US">
                <a:latin typeface="华文新魏" panose="02010800040101010101" pitchFamily="2" charset="-122"/>
              </a:rPr>
              <a:t>个方面评价一个算法。</a:t>
            </a:r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2AC34AA5-B4EA-43DC-91AE-5D6805AE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8638"/>
            <a:ext cx="22320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CC"/>
              </a:buClr>
              <a:buSzPct val="90000"/>
              <a:buFont typeface="Webdings" panose="05030102010509060703" pitchFamily="18" charset="2"/>
              <a:buChar char="U"/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正确性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90000"/>
              <a:buFont typeface="Webdings" panose="05030102010509060703" pitchFamily="18" charset="2"/>
              <a:buChar char="U"/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可读性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90000"/>
              <a:buFont typeface="Webdings" panose="05030102010509060703" pitchFamily="18" charset="2"/>
              <a:buChar char="U"/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健壮性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90000"/>
              <a:buFont typeface="Webdings" panose="05030102010509060703" pitchFamily="18" charset="2"/>
              <a:buChar char="U"/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执行效率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686" name="Text Box 6">
            <a:extLst>
              <a:ext uri="{FF2B5EF4-FFF2-40B4-BE49-F238E27FC236}">
                <a16:creationId xmlns:a16="http://schemas.microsoft.com/office/drawing/2014/main" id="{1B4C2E52-D9F8-4DCA-A900-C6920814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344863"/>
            <a:ext cx="5327650" cy="831850"/>
          </a:xfrm>
          <a:prstGeom prst="rect">
            <a:avLst/>
          </a:prstGeom>
          <a:solidFill>
            <a:srgbClr val="C9FF2F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算法执行时输入正确数据能够得到正确结果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E246ED72-1675-4E05-80FA-1FA53AEF7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860800"/>
            <a:ext cx="5327650" cy="831850"/>
          </a:xfrm>
          <a:prstGeom prst="rect">
            <a:avLst/>
          </a:prstGeom>
          <a:solidFill>
            <a:srgbClr val="C9FF2F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算法要容易理解和阅读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容易实现，同时也要便于程序维护和完善。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9688" name="Text Box 8">
            <a:extLst>
              <a:ext uri="{FF2B5EF4-FFF2-40B4-BE49-F238E27FC236}">
                <a16:creationId xmlns:a16="http://schemas.microsoft.com/office/drawing/2014/main" id="{ECC56887-3ED9-49A5-9568-6E300BF6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397500"/>
            <a:ext cx="5327650" cy="466725"/>
          </a:xfrm>
          <a:prstGeom prst="rect">
            <a:avLst/>
          </a:prstGeom>
          <a:solidFill>
            <a:srgbClr val="C9FF2F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anchor="ctr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指算法执行的时间性能和空间性能</a:t>
            </a:r>
            <a:r>
              <a:rPr lang="zh-CN" altLang="en-US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 。</a:t>
            </a:r>
          </a:p>
        </p:txBody>
      </p:sp>
      <p:sp>
        <p:nvSpPr>
          <p:cNvPr id="199689" name="Text Box 9">
            <a:extLst>
              <a:ext uri="{FF2B5EF4-FFF2-40B4-BE49-F238E27FC236}">
                <a16:creationId xmlns:a16="http://schemas.microsoft.com/office/drawing/2014/main" id="{B9908EBE-D7B7-4A05-B499-037BAC06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652963"/>
            <a:ext cx="5327650" cy="758825"/>
          </a:xfrm>
          <a:prstGeom prst="rect">
            <a:avLst/>
          </a:prstGeom>
          <a:solidFill>
            <a:srgbClr val="C9FF2F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anchor="ctr"/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算法能够对输入的各种数据给予适当的提示和处理 。</a:t>
            </a:r>
          </a:p>
        </p:txBody>
      </p:sp>
      <p:grpSp>
        <p:nvGrpSpPr>
          <p:cNvPr id="199694" name="Group 14">
            <a:extLst>
              <a:ext uri="{FF2B5EF4-FFF2-40B4-BE49-F238E27FC236}">
                <a16:creationId xmlns:a16="http://schemas.microsoft.com/office/drawing/2014/main" id="{4D3AC42B-02CE-4671-AF84-065696EF9D3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284538"/>
            <a:ext cx="4537075" cy="1873250"/>
            <a:chOff x="1791" y="1570"/>
            <a:chExt cx="2858" cy="1180"/>
          </a:xfrm>
        </p:grpSpPr>
        <p:sp>
          <p:nvSpPr>
            <p:cNvPr id="199692" name="AutoShape 12">
              <a:extLst>
                <a:ext uri="{FF2B5EF4-FFF2-40B4-BE49-F238E27FC236}">
                  <a16:creationId xmlns:a16="http://schemas.microsoft.com/office/drawing/2014/main" id="{E77D01B2-F4DE-42AB-9608-E5DF022C6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70"/>
              <a:ext cx="2858" cy="1180"/>
            </a:xfrm>
            <a:prstGeom prst="cloudCallout">
              <a:avLst>
                <a:gd name="adj1" fmla="val -56019"/>
                <a:gd name="adj2" fmla="val 68981"/>
              </a:avLst>
            </a:prstGeom>
            <a:solidFill>
              <a:srgbClr val="D7A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b="1"/>
                <a:t>    </a:t>
              </a:r>
            </a:p>
          </p:txBody>
        </p:sp>
        <p:sp>
          <p:nvSpPr>
            <p:cNvPr id="199693" name="Rectangle 13">
              <a:extLst>
                <a:ext uri="{FF2B5EF4-FFF2-40B4-BE49-F238E27FC236}">
                  <a16:creationId xmlns:a16="http://schemas.microsoft.com/office/drawing/2014/main" id="{F969C481-91BF-44A5-AC25-FC9872BC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813"/>
              <a:ext cx="2268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just">
                <a:lnSpc>
                  <a:spcPct val="85000"/>
                </a:lnSpc>
              </a:pPr>
              <a:r>
                <a:rPr lang="zh-CN" altLang="en-US" sz="2200" b="1">
                  <a:solidFill>
                    <a:srgbClr val="00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多个算法解决同一个问题时</a:t>
              </a:r>
              <a:r>
                <a:rPr lang="en-US" altLang="zh-CN" sz="2200" b="1">
                  <a:solidFill>
                    <a:srgbClr val="00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r>
                <a:rPr lang="zh-CN" altLang="en-US" sz="2200" b="1">
                  <a:solidFill>
                    <a:srgbClr val="00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执行时间短的算法时间效率高</a:t>
              </a:r>
              <a:r>
                <a:rPr lang="en-US" altLang="zh-CN" sz="2200" b="1">
                  <a:solidFill>
                    <a:srgbClr val="00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;</a:t>
              </a:r>
              <a:r>
                <a:rPr lang="zh-CN" altLang="en-US" sz="2200" b="1">
                  <a:solidFill>
                    <a:srgbClr val="00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占用存储空间少的算法空间效率高。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4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140" decel="5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4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140" decel="5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4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140" decel="5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4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140" decel="5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1000" fill="hold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1000" fill="hold"/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7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build="allAtOnce"/>
      <p:bldP spid="199686" grpId="0" animBg="1"/>
      <p:bldP spid="199687" grpId="0" animBg="1"/>
      <p:bldP spid="199688" grpId="0" animBg="1"/>
      <p:bldP spid="1996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3869081-3FFD-4A60-B326-943E657B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EC15F-5F2D-4252-B8F6-037C4EFBFEFC}" type="slidenum">
              <a:rPr lang="en-US" altLang="zh-CN"/>
              <a:pPr/>
              <a:t>3</a:t>
            </a:fld>
            <a:r>
              <a:rPr lang="en-US" altLang="zh-CN"/>
              <a:t>/82</a:t>
            </a: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8B93AB5-7D06-4330-B2A6-6652C3D77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3889375" cy="78263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数据结构的定义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9AB0057-4B9D-4CB9-B4A7-4384F276F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134350" cy="2881312"/>
          </a:xfrm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r>
              <a:rPr lang="en-US" altLang="zh-CN" sz="2800"/>
              <a:t>         </a:t>
            </a:r>
            <a:r>
              <a:rPr lang="zh-CN" altLang="en-US"/>
              <a:t>数据结构是指具有相同特征、相互之间有关联的</a:t>
            </a:r>
            <a:r>
              <a:rPr lang="zh-CN" altLang="en-US">
                <a:solidFill>
                  <a:srgbClr val="0000CC"/>
                </a:solidFill>
              </a:rPr>
              <a:t>数据</a:t>
            </a:r>
            <a:r>
              <a:rPr lang="zh-CN" altLang="en-US"/>
              <a:t>集合。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/>
              <a:t>         现实世界中每个对象都可以映像成数据元素。数据元素可以由一个数、一个字符或一个名字等单个数据项组成，也可以由多个数据项组成。</a:t>
            </a:r>
            <a:r>
              <a:rPr lang="zh-CN" altLang="en-US" sz="3000"/>
              <a:t> </a:t>
            </a:r>
          </a:p>
        </p:txBody>
      </p:sp>
      <p:sp>
        <p:nvSpPr>
          <p:cNvPr id="166916" name="AutoShape 4">
            <a:extLst>
              <a:ext uri="{FF2B5EF4-FFF2-40B4-BE49-F238E27FC236}">
                <a16:creationId xmlns:a16="http://schemas.microsoft.com/office/drawing/2014/main" id="{39F075EF-8913-40E8-950C-1AF28847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908050"/>
            <a:ext cx="3673475" cy="792163"/>
          </a:xfrm>
          <a:prstGeom prst="cloudCallout">
            <a:avLst>
              <a:gd name="adj1" fmla="val -86083"/>
              <a:gd name="adj2" fmla="val 13977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  <a:ea typeface="华文行楷" panose="02010800040101010101" pitchFamily="2" charset="-122"/>
              </a:rPr>
              <a:t>数据元素、结点</a:t>
            </a:r>
          </a:p>
        </p:txBody>
      </p:sp>
      <p:sp>
        <p:nvSpPr>
          <p:cNvPr id="166918" name="AutoShape 6">
            <a:extLst>
              <a:ext uri="{FF2B5EF4-FFF2-40B4-BE49-F238E27FC236}">
                <a16:creationId xmlns:a16="http://schemas.microsoft.com/office/drawing/2014/main" id="{77ED8E63-5FD0-4AB3-AFA6-F5C3F85D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24400"/>
            <a:ext cx="7524750" cy="1584325"/>
          </a:xfrm>
          <a:prstGeom prst="horizontalScroll">
            <a:avLst>
              <a:gd name="adj" fmla="val 10736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t">
              <a:lnSpc>
                <a:spcPct val="10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Ð"/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数据结构中数据元素都具有某种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共同特征</a:t>
            </a:r>
          </a:p>
          <a:p>
            <a:pPr algn="ctr" fontAlgn="t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Ð"/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数据结构中数据元素之间存在着某种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关系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6" grpId="0" animBg="1"/>
      <p:bldP spid="1669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37316BF6-FFC7-4183-8AD8-60454ED96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983E9-EFCA-4A8F-92E0-DA5629E9661F}" type="slidenum">
              <a:rPr lang="en-US" altLang="zh-CN"/>
              <a:pPr/>
              <a:t>30</a:t>
            </a:fld>
            <a:r>
              <a:rPr lang="en-US" altLang="zh-CN"/>
              <a:t>/82</a:t>
            </a: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BE4FAB71-4D29-41FA-BBFE-C1B520E73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2879725" cy="854075"/>
          </a:xfrm>
        </p:spPr>
        <p:txBody>
          <a:bodyPr/>
          <a:lstStyle/>
          <a:p>
            <a:r>
              <a:rPr lang="zh-CN" altLang="en-US"/>
              <a:t>算法复杂度 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DAD9B72-3ED4-4F35-B499-EBED04FC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1484313"/>
            <a:ext cx="7847013" cy="2016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000"/>
              <a:t>         </a:t>
            </a:r>
            <a:r>
              <a:rPr lang="zh-CN" altLang="en-US" sz="3000"/>
              <a:t>算法复杂度是对算法效率的度量，是评价算法优劣的</a:t>
            </a:r>
            <a:r>
              <a:rPr lang="zh-CN" altLang="en-US" sz="3000">
                <a:solidFill>
                  <a:srgbClr val="0000CC"/>
                </a:solidFill>
              </a:rPr>
              <a:t>重要依据。</a:t>
            </a:r>
            <a:endParaRPr lang="zh-CN" altLang="en-US" sz="3000"/>
          </a:p>
          <a:p>
            <a:pPr>
              <a:buFontTx/>
              <a:buNone/>
            </a:pPr>
            <a:r>
              <a:rPr lang="zh-CN" altLang="en-US" sz="3000"/>
              <a:t>         一个算法复杂度高低体现在运行该算法所需要</a:t>
            </a:r>
            <a:r>
              <a:rPr lang="zh-CN" altLang="en-US" sz="3000">
                <a:solidFill>
                  <a:srgbClr val="0000CC"/>
                </a:solidFill>
              </a:rPr>
              <a:t>资源</a:t>
            </a:r>
            <a:r>
              <a:rPr lang="zh-CN" altLang="en-US" sz="3000"/>
              <a:t>的多少。</a:t>
            </a:r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997BEAA6-D48C-4CC4-884D-CB39958A8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284538"/>
            <a:ext cx="792163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F3ED870C-F568-4591-B686-FD0AC9CA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284538"/>
            <a:ext cx="34559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时间资源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</a:t>
            </a:r>
            <a:r>
              <a:rPr lang="en-US" altLang="zh-CN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即存储器</a:t>
            </a:r>
            <a:r>
              <a:rPr lang="en-US" altLang="zh-CN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>
                <a:solidFill>
                  <a:srgbClr val="66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r>
              <a:rPr lang="zh-CN" altLang="en-US">
                <a:solidFill>
                  <a:srgbClr val="6600CC"/>
                </a:solidFill>
                <a:latin typeface="汉仪雪君体简" pitchFamily="2" charset="-122"/>
                <a:ea typeface="汉仪雪君体简" pitchFamily="2" charset="-122"/>
              </a:rPr>
              <a:t> </a:t>
            </a:r>
          </a:p>
        </p:txBody>
      </p:sp>
      <p:grpSp>
        <p:nvGrpSpPr>
          <p:cNvPr id="194571" name="Group 11">
            <a:extLst>
              <a:ext uri="{FF2B5EF4-FFF2-40B4-BE49-F238E27FC236}">
                <a16:creationId xmlns:a16="http://schemas.microsoft.com/office/drawing/2014/main" id="{D01709E3-C326-4DF3-B73D-F0ABE9A42485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284538"/>
            <a:ext cx="360362" cy="576262"/>
            <a:chOff x="975" y="2069"/>
            <a:chExt cx="227" cy="363"/>
          </a:xfrm>
        </p:grpSpPr>
        <p:sp>
          <p:nvSpPr>
            <p:cNvPr id="194567" name="Line 7">
              <a:extLst>
                <a:ext uri="{FF2B5EF4-FFF2-40B4-BE49-F238E27FC236}">
                  <a16:creationId xmlns:a16="http://schemas.microsoft.com/office/drawing/2014/main" id="{E05836CA-19DA-4268-9EAB-3133F2B1A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069"/>
              <a:ext cx="227" cy="182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Line 10">
              <a:extLst>
                <a:ext uri="{FF2B5EF4-FFF2-40B4-BE49-F238E27FC236}">
                  <a16:creationId xmlns:a16="http://schemas.microsoft.com/office/drawing/2014/main" id="{2ED99A1A-66DA-4CEE-B733-7AF4302CD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069"/>
              <a:ext cx="227" cy="36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72" name="Text Box 12">
            <a:extLst>
              <a:ext uri="{FF2B5EF4-FFF2-40B4-BE49-F238E27FC236}">
                <a16:creationId xmlns:a16="http://schemas.microsoft.com/office/drawing/2014/main" id="{B16CBDCC-4DCE-409D-8D7E-E288F739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因而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算法复杂度包含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时间复杂度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空间复杂度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573" name="Text Box 13">
            <a:extLst>
              <a:ext uri="{FF2B5EF4-FFF2-40B4-BE49-F238E27FC236}">
                <a16:creationId xmlns:a16="http://schemas.microsoft.com/office/drawing/2014/main" id="{6DFADB76-4453-4A7A-8867-A7AF7A325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68863"/>
            <a:ext cx="7632700" cy="920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时间复杂度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指执行算法所需时间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执行时间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语句执行时间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语句执行次数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574" name="Text Box 14">
            <a:extLst>
              <a:ext uri="{FF2B5EF4-FFF2-40B4-BE49-F238E27FC236}">
                <a16:creationId xmlns:a16="http://schemas.microsoft.com/office/drawing/2014/main" id="{A9FF7FD9-A18F-46EC-BBBF-30BC7882E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10250"/>
            <a:ext cx="76327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空间复杂度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指在算法执行过程中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所占用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附加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空间数量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3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2" grpId="0"/>
      <p:bldP spid="194573" grpId="0" animBg="1"/>
      <p:bldP spid="1945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5A2B916-BF35-4555-A5B8-F21C94817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A5AE-B7EC-43CF-AAB6-19030BDDCD11}" type="slidenum">
              <a:rPr lang="en-US" altLang="zh-CN"/>
              <a:pPr/>
              <a:t>31</a:t>
            </a:fld>
            <a:r>
              <a:rPr lang="en-US" altLang="zh-CN"/>
              <a:t>/82</a:t>
            </a: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907A7290-4E91-4C9C-9017-E36A71514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4968875" cy="855663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</a:t>
            </a:r>
            <a:r>
              <a:rPr lang="en-US" altLang="zh-CN" sz="4000"/>
              <a:t>  </a:t>
            </a:r>
            <a:r>
              <a:rPr lang="zh-CN" altLang="en-US" sz="4000"/>
              <a:t>典型数据结构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42B1800-F475-4ABC-9991-A14D85C7C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4105275" cy="39592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数据</a:t>
            </a:r>
            <a:r>
              <a:rPr lang="zh-CN" altLang="en-US" sz="3600">
                <a:solidFill>
                  <a:srgbClr val="0000CC"/>
                </a:solidFill>
              </a:rPr>
              <a:t>逻辑</a:t>
            </a:r>
            <a:r>
              <a:rPr lang="zh-CN" altLang="en-US" sz="3600"/>
              <a:t>结构分为</a:t>
            </a:r>
            <a:r>
              <a:rPr lang="en-US" altLang="zh-CN" sz="3600"/>
              <a:t>: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CC"/>
                </a:solidFill>
                <a:latin typeface="Army Beans" pitchFamily="2" charset="-122"/>
                <a:ea typeface="Army Beans" pitchFamily="2" charset="-122"/>
              </a:rPr>
              <a:t> </a:t>
            </a:r>
            <a:r>
              <a:rPr lang="en-US" altLang="zh-CN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ollowWeenie Bats" pitchFamily="2" charset="0"/>
                <a:ea typeface="Army Beans" pitchFamily="2" charset="-122"/>
                <a:sym typeface="HolidayPi BT" pitchFamily="34" charset="2"/>
              </a:rPr>
              <a:t></a:t>
            </a:r>
            <a:r>
              <a:rPr lang="zh-CN" altLang="en-US" sz="3600"/>
              <a:t>线性结构                                    </a:t>
            </a:r>
          </a:p>
          <a:p>
            <a:pPr>
              <a:buFontTx/>
              <a:buNone/>
            </a:pPr>
            <a:r>
              <a:rPr lang="zh-CN" altLang="en-US" sz="3600"/>
              <a:t>                              </a:t>
            </a:r>
          </a:p>
          <a:p>
            <a:pPr>
              <a:buFontTx/>
              <a:buNone/>
            </a:pPr>
            <a:endParaRPr lang="zh-CN" altLang="en-US" sz="3600" b="1">
              <a:solidFill>
                <a:srgbClr val="FF9900"/>
              </a:solidFill>
              <a:latin typeface="Army Beans" pitchFamily="2" charset="-122"/>
              <a:ea typeface="Army Beans" pitchFamily="2" charset="-122"/>
            </a:endParaRPr>
          </a:p>
          <a:p>
            <a:pPr>
              <a:buFontTx/>
              <a:buNone/>
            </a:pPr>
            <a:endParaRPr lang="zh-CN" altLang="en-US" sz="3600" b="1">
              <a:solidFill>
                <a:srgbClr val="FF9900"/>
              </a:solidFill>
              <a:latin typeface="Army Beans" pitchFamily="2" charset="-122"/>
              <a:ea typeface="Army Beans" pitchFamily="2" charset="-122"/>
            </a:endParaRPr>
          </a:p>
          <a:p>
            <a:pPr>
              <a:buFontTx/>
              <a:buNone/>
            </a:pPr>
            <a:endParaRPr lang="zh-CN" altLang="en-US" sz="3600" b="1">
              <a:solidFill>
                <a:srgbClr val="FF9900"/>
              </a:solidFill>
              <a:latin typeface="Army Beans" pitchFamily="2" charset="-122"/>
              <a:ea typeface="Army Beans" pitchFamily="2" charset="-122"/>
            </a:endParaRP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0000CC"/>
                </a:solidFill>
                <a:latin typeface="Army Beans" pitchFamily="2" charset="-122"/>
                <a:ea typeface="Army Beans" pitchFamily="2" charset="-122"/>
              </a:rPr>
              <a:t> 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ollowWeenie Bats" pitchFamily="2" charset="0"/>
                <a:ea typeface="Army Beans" pitchFamily="2" charset="-122"/>
                <a:sym typeface="HolidayPi BT" pitchFamily="34" charset="2"/>
              </a:rPr>
              <a:t></a:t>
            </a:r>
            <a:r>
              <a:rPr lang="zh-CN" altLang="en-US" sz="3600"/>
              <a:t>非线性结构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FE024DC5-B418-4AFA-A300-80FF3B58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20938"/>
            <a:ext cx="4968875" cy="2246312"/>
          </a:xfrm>
          <a:prstGeom prst="rect">
            <a:avLst/>
          </a:prstGeom>
          <a:noFill/>
          <a:ln w="19050">
            <a:solidFill>
              <a:srgbClr val="9900CC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有且只有一个开始结点和一个终端结点，并且每个结点最多只有一个前件和一个后件，线性结构也称为</a:t>
            </a:r>
            <a:r>
              <a:rPr lang="zh-CN" altLang="en-US" sz="2800">
                <a:solidFill>
                  <a:srgbClr val="5E00B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线性表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。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栈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、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队列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、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数组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和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串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等是特殊线性表</a:t>
            </a:r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066D849E-0B78-464F-BD82-B06D73AB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73688"/>
            <a:ext cx="3960813" cy="538162"/>
          </a:xfrm>
          <a:prstGeom prst="rect">
            <a:avLst/>
          </a:prstGeom>
          <a:noFill/>
          <a:ln w="19050">
            <a:solidFill>
              <a:srgbClr val="9900CC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非线性结构包括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树</a:t>
            </a:r>
            <a:r>
              <a: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rPr>
              <a:t>和</a:t>
            </a:r>
            <a:r>
              <a:rPr lang="zh-CN" altLang="en-US" sz="2800" u="sng">
                <a:latin typeface="Times New Roman" panose="02020603050405020304" pitchFamily="18" charset="0"/>
                <a:ea typeface="华文行楷" panose="02010800040101010101" pitchFamily="2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2D0A0A3-2E0A-42F8-9462-84BF3137D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C28F-EDAA-4A5A-A113-5518D7B6E51A}" type="slidenum">
              <a:rPr lang="en-US" altLang="zh-CN"/>
              <a:pPr/>
              <a:t>32</a:t>
            </a:fld>
            <a:r>
              <a:rPr lang="en-US" altLang="zh-CN"/>
              <a:t>/82</a:t>
            </a: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1FE8DC8D-9A05-48F5-96E8-EA5E83C2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620713"/>
            <a:ext cx="3025775" cy="782637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6.3.1  </a:t>
            </a:r>
            <a:r>
              <a:rPr lang="zh-CN" altLang="en-US" sz="4000"/>
              <a:t>线性表 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59A2583-F432-48DB-A162-950FF07E6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1152525"/>
          </a:xfrm>
          <a:solidFill>
            <a:schemeClr val="hlink"/>
          </a:solidFill>
        </p:spPr>
        <p:txBody>
          <a:bodyPr lIns="180000" anchor="ctr"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</a:rPr>
              <a:t>线性表是一组</a:t>
            </a:r>
            <a:r>
              <a:rPr lang="zh-CN" altLang="en-US">
                <a:solidFill>
                  <a:srgbClr val="FF0000"/>
                </a:solidFill>
              </a:rPr>
              <a:t>特征相同数据</a:t>
            </a:r>
            <a:r>
              <a:rPr lang="zh-CN" altLang="en-US">
                <a:solidFill>
                  <a:srgbClr val="000000"/>
                </a:solidFill>
              </a:rPr>
              <a:t>的有限序列，表示为</a:t>
            </a:r>
            <a:r>
              <a:rPr lang="zh-CN" altLang="en-US">
                <a:solidFill>
                  <a:srgbClr val="000000"/>
                </a:solidFill>
                <a:latin typeface="汉仪太极体简" pitchFamily="2" charset="-122"/>
                <a:ea typeface="汉仪太极体简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L=(a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a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 , a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  <a:r>
              <a:rPr lang="en-US" altLang="zh-CN">
                <a:solidFill>
                  <a:srgbClr val="000000"/>
                </a:solidFill>
              </a:rPr>
              <a:t> a</a:t>
            </a:r>
            <a:r>
              <a:rPr lang="en-US" altLang="zh-CN" b="1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endParaRPr lang="zh-CN" altLang="en-US"/>
          </a:p>
        </p:txBody>
      </p:sp>
      <p:sp>
        <p:nvSpPr>
          <p:cNvPr id="200708" name="Rectangle 4">
            <a:extLst>
              <a:ext uri="{FF2B5EF4-FFF2-40B4-BE49-F238E27FC236}">
                <a16:creationId xmlns:a16="http://schemas.microsoft.com/office/drawing/2014/main" id="{CC80207B-B6C4-474C-9171-5AD2AA6F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42486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非空线性表的特征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spcBef>
                <a:spcPct val="5000"/>
              </a:spcBef>
            </a:pPr>
            <a:r>
              <a:rPr lang="en-US" altLang="zh-CN" sz="2800">
                <a:solidFill>
                  <a:srgbClr val="6600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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无前件外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其它任意数据元素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有且只有一个前件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i-1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15000"/>
              </a:spcBef>
            </a:pPr>
            <a:r>
              <a:rPr lang="zh-CN" altLang="en-US" sz="2800">
                <a:solidFill>
                  <a:srgbClr val="6600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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除了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无后件外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其它任意数据元素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有且只有一个后件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3DDA559F-E599-4CBF-8327-9173AA99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8820150" cy="15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线性表中数据元素个数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n(n≥0)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称为线性表</a:t>
            </a:r>
            <a:r>
              <a:rPr lang="zh-CN" altLang="en-US" sz="320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长度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。当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n=0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zh-CN" altLang="en-US" sz="320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。在非空线性表中，每个数据元素都有一个确定位置，其位置取决于它的</a:t>
            </a:r>
            <a:r>
              <a:rPr lang="zh-CN" altLang="en-US" sz="320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序号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32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0710" name="AutoShape 6">
            <a:extLst>
              <a:ext uri="{FF2B5EF4-FFF2-40B4-BE49-F238E27FC236}">
                <a16:creationId xmlns:a16="http://schemas.microsoft.com/office/drawing/2014/main" id="{D08FDD86-F3E1-473E-BA1A-30B40F0F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15888"/>
            <a:ext cx="3960813" cy="1439862"/>
          </a:xfrm>
          <a:prstGeom prst="cloudCallout">
            <a:avLst>
              <a:gd name="adj1" fmla="val -49681"/>
              <a:gd name="adj2" fmla="val 8395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/>
          <a:p>
            <a:pPr algn="r">
              <a:lnSpc>
                <a:spcPct val="10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1</a:t>
            </a:r>
            <a:r>
              <a:rPr lang="zh-CN" altLang="en-US" sz="2200" b="1"/>
              <a:t>是第一个元素，</a:t>
            </a:r>
          </a:p>
          <a:p>
            <a:pPr algn="r">
              <a:lnSpc>
                <a:spcPct val="10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 </a:t>
            </a:r>
            <a:r>
              <a:rPr lang="zh-CN" altLang="en-US" sz="2200" b="1"/>
              <a:t>是第二个元素，</a:t>
            </a:r>
          </a:p>
          <a:p>
            <a:pPr algn="r">
              <a:lnSpc>
                <a:spcPct val="10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n</a:t>
            </a:r>
            <a:r>
              <a:rPr lang="zh-CN" altLang="en-US" sz="2200" b="1"/>
              <a:t>是最后一个元素。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/>
      <p:bldP spid="2007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80390-714F-4086-BB83-F3A3A79CE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667D9-A9AB-4DC3-A49F-8E7FDD73F886}" type="slidenum">
              <a:rPr lang="en-US" altLang="zh-CN"/>
              <a:pPr/>
              <a:t>33</a:t>
            </a:fld>
            <a:r>
              <a:rPr lang="en-US" altLang="zh-CN"/>
              <a:t>/82</a:t>
            </a:r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BEFF9F7E-9AB3-4884-B96C-7C6287F361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1252538"/>
            <a:ext cx="8066088" cy="576262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sym typeface="Webdings" panose="05030102010509060703" pitchFamily="18" charset="2"/>
              </a:rPr>
              <a:t></a:t>
            </a:r>
            <a:r>
              <a:rPr lang="zh-CN" altLang="en-US" sz="3600"/>
              <a:t>向量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{2</a:t>
            </a:r>
            <a:r>
              <a:rPr lang="zh-CN" altLang="en-US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43</a:t>
            </a:r>
            <a:r>
              <a:rPr lang="zh-CN" altLang="en-US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68</a:t>
            </a:r>
            <a:r>
              <a:rPr lang="zh-CN" altLang="en-US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  <a:r>
              <a:rPr lang="zh-CN" altLang="en-US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32}</a:t>
            </a:r>
            <a:r>
              <a:rPr lang="zh-CN" altLang="en-US" sz="3600"/>
              <a:t>是线性表。</a:t>
            </a:r>
          </a:p>
        </p:txBody>
      </p:sp>
      <p:sp>
        <p:nvSpPr>
          <p:cNvPr id="201733" name="Text Box 5">
            <a:extLst>
              <a:ext uri="{FF2B5EF4-FFF2-40B4-BE49-F238E27FC236}">
                <a16:creationId xmlns:a16="http://schemas.microsoft.com/office/drawing/2014/main" id="{3F7505A7-9D0A-40FF-918B-55E997DA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73263"/>
            <a:ext cx="8640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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季度名称 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zh-CN" altLang="en-US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春，夏，秋，冬</a:t>
            </a:r>
            <a:r>
              <a:rPr lang="en-US" altLang="zh-CN" sz="3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是线性表。</a:t>
            </a:r>
          </a:p>
        </p:txBody>
      </p:sp>
      <p:sp>
        <p:nvSpPr>
          <p:cNvPr id="201786" name="Rectangle 58">
            <a:extLst>
              <a:ext uri="{FF2B5EF4-FFF2-40B4-BE49-F238E27FC236}">
                <a16:creationId xmlns:a16="http://schemas.microsoft.com/office/drawing/2014/main" id="{4713CF76-5820-4A42-826B-1FB2C1FE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79216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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学生基本信息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 {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   (20040001,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刘强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男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,1984/02/13,14001, 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机械制造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),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   (20040002,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王晓红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女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,1986/05/06,14001,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机械制造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),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   (20040003,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李明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男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,1984/10/25,14001,</a:t>
            </a:r>
            <a:r>
              <a:rPr lang="zh-CN" altLang="en-US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机械制造</a:t>
            </a: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汉仪丫丫体简" pitchFamily="2" charset="-122"/>
                <a:ea typeface="汉仪丫丫体简" pitchFamily="2" charset="-122"/>
              </a:rPr>
              <a:t> }</a:t>
            </a:r>
            <a:r>
              <a:rPr lang="en-US" altLang="zh-CN" sz="2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是线性表。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  <p:bldP spid="20178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992779AF-A057-4880-A5FF-3160FAFA0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B0D3-19CB-40DD-BB60-8C7FA5C2D6A0}" type="slidenum">
              <a:rPr lang="en-US" altLang="zh-CN"/>
              <a:pPr/>
              <a:t>34</a:t>
            </a:fld>
            <a:r>
              <a:rPr lang="en-US" altLang="zh-CN"/>
              <a:t>/82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BC1FC2F8-1B50-4D99-8DDD-72E77C267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848600" cy="19446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线性表</a:t>
            </a:r>
            <a:r>
              <a:rPr lang="zh-CN" altLang="en-US" sz="2800" b="1">
                <a:solidFill>
                  <a:srgbClr val="0000CC"/>
                </a:solidFill>
              </a:rPr>
              <a:t>顺序存储结构</a:t>
            </a:r>
            <a:r>
              <a:rPr lang="zh-CN" altLang="en-US" sz="2800"/>
              <a:t>具有以下两个基本</a:t>
            </a:r>
            <a:r>
              <a:rPr lang="zh-CN" altLang="en-US" sz="2800" b="1" i="1">
                <a:solidFill>
                  <a:schemeClr val="accent2"/>
                </a:solidFill>
              </a:rPr>
              <a:t>特点</a:t>
            </a:r>
            <a:r>
              <a:rPr lang="zh-CN" altLang="en-US" sz="2800"/>
              <a:t>：</a:t>
            </a:r>
          </a:p>
          <a:p>
            <a:pPr>
              <a:buFontTx/>
              <a:buNone/>
            </a:pPr>
            <a:r>
              <a:rPr lang="zh-CN" altLang="en-US" sz="1000">
                <a:solidFill>
                  <a:srgbClr val="547E00"/>
                </a:solidFill>
                <a:latin typeface="汉仪太极体简" pitchFamily="2" charset="-122"/>
                <a:ea typeface="汉仪太极体简" pitchFamily="2" charset="-122"/>
                <a:sym typeface="MW Ding-A-Lings" pitchFamily="34" charset="2"/>
              </a:rPr>
              <a:t> </a:t>
            </a:r>
            <a:r>
              <a:rPr lang="zh-CN" altLang="en-US" sz="2800">
                <a:solidFill>
                  <a:srgbClr val="547E00"/>
                </a:solidFill>
                <a:latin typeface="汉仪太极体简" pitchFamily="2" charset="-122"/>
                <a:ea typeface="汉仪太极体简" pitchFamily="2" charset="-122"/>
                <a:sym typeface="MW Ding-A-Lings" pitchFamily="34" charset="2"/>
              </a:rPr>
              <a:t></a:t>
            </a:r>
            <a:r>
              <a:rPr lang="zh-CN" altLang="en-US" sz="2800"/>
              <a:t>线性表中所有元素所占的存储空间是</a:t>
            </a:r>
            <a:r>
              <a:rPr lang="zh-CN" altLang="en-US" sz="2800">
                <a:solidFill>
                  <a:srgbClr val="FF0000"/>
                </a:solidFill>
              </a:rPr>
              <a:t>连续</a:t>
            </a:r>
            <a:r>
              <a:rPr lang="zh-CN" altLang="en-US" sz="2800"/>
              <a:t>的。</a:t>
            </a:r>
          </a:p>
          <a:p>
            <a:pPr algn="just">
              <a:buFontTx/>
              <a:buNone/>
            </a:pPr>
            <a:r>
              <a:rPr lang="zh-CN" altLang="en-US" sz="1000">
                <a:solidFill>
                  <a:srgbClr val="547E00"/>
                </a:solidFill>
                <a:latin typeface="汉仪太极体简" pitchFamily="2" charset="-122"/>
                <a:ea typeface="汉仪太极体简" pitchFamily="2" charset="-122"/>
                <a:sym typeface="MW Ding-A-Lings" pitchFamily="34" charset="2"/>
              </a:rPr>
              <a:t> </a:t>
            </a:r>
            <a:r>
              <a:rPr lang="zh-CN" altLang="en-US" sz="2800">
                <a:solidFill>
                  <a:srgbClr val="547E00"/>
                </a:solidFill>
                <a:latin typeface="汉仪太极体简" pitchFamily="2" charset="-122"/>
                <a:ea typeface="汉仪太极体简" pitchFamily="2" charset="-122"/>
                <a:sym typeface="MW Ding-A-Lings" pitchFamily="34" charset="2"/>
              </a:rPr>
              <a:t></a:t>
            </a:r>
            <a:r>
              <a:rPr lang="zh-CN" altLang="en-US" sz="2800"/>
              <a:t>线性表中各元素在存储空间中</a:t>
            </a:r>
            <a:r>
              <a:rPr lang="zh-CN" altLang="en-US" sz="2800">
                <a:solidFill>
                  <a:srgbClr val="FF0000"/>
                </a:solidFill>
              </a:rPr>
              <a:t>按逻辑顺序依次存放</a:t>
            </a:r>
            <a:r>
              <a:rPr lang="en-US" altLang="zh-CN" sz="2800"/>
              <a:t>,</a:t>
            </a:r>
            <a:r>
              <a:rPr lang="zh-CN" altLang="en-US" sz="2800"/>
              <a:t>即线性表的逻辑结构与存储结构相</a:t>
            </a:r>
            <a:r>
              <a:rPr lang="zh-CN" altLang="en-US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一致</a:t>
            </a:r>
            <a:r>
              <a:rPr lang="zh-CN" altLang="en-US" sz="2800"/>
              <a:t>。</a:t>
            </a:r>
          </a:p>
        </p:txBody>
      </p:sp>
      <p:sp>
        <p:nvSpPr>
          <p:cNvPr id="202756" name="Rectangle 4">
            <a:extLst>
              <a:ext uri="{FF2B5EF4-FFF2-40B4-BE49-F238E27FC236}">
                <a16:creationId xmlns:a16="http://schemas.microsoft.com/office/drawing/2014/main" id="{2C9764D1-4CFA-413E-8DCD-D2BE9AAB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44588"/>
            <a:ext cx="8207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000">
                <a:latin typeface="Times New Roman" panose="02020603050405020304" pitchFamily="18" charset="0"/>
                <a:ea typeface="华文新魏" panose="02010800040101010101" pitchFamily="2" charset="-122"/>
              </a:rPr>
              <a:t>线性表通常采用</a:t>
            </a:r>
            <a:r>
              <a:rPr kumimoji="0" lang="zh-CN" altLang="en-US" sz="30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顺序存储结构</a:t>
            </a:r>
            <a:r>
              <a:rPr kumimoji="0" lang="zh-CN" altLang="en-US" sz="3000"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kumimoji="0" lang="zh-CN" altLang="en-US" sz="30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链式存储结构</a:t>
            </a:r>
            <a:r>
              <a:rPr kumimoji="0" lang="zh-CN" altLang="en-US" sz="3000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kumimoji="0"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758" name="Line 6">
            <a:extLst>
              <a:ext uri="{FF2B5EF4-FFF2-40B4-BE49-F238E27FC236}">
                <a16:creationId xmlns:a16="http://schemas.microsoft.com/office/drawing/2014/main" id="{A42B16CC-E781-4AAD-A76D-26C139D78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1628775"/>
            <a:ext cx="2233612" cy="0"/>
          </a:xfrm>
          <a:prstGeom prst="line">
            <a:avLst/>
          </a:prstGeom>
          <a:noFill/>
          <a:ln w="28575">
            <a:solidFill>
              <a:srgbClr val="FF0D6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2766" name="Group 14">
            <a:extLst>
              <a:ext uri="{FF2B5EF4-FFF2-40B4-BE49-F238E27FC236}">
                <a16:creationId xmlns:a16="http://schemas.microsoft.com/office/drawing/2014/main" id="{687441AB-551C-4DFF-B5AF-04B5C8A1A48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628775"/>
            <a:ext cx="1223962" cy="601663"/>
            <a:chOff x="1519" y="1026"/>
            <a:chExt cx="771" cy="379"/>
          </a:xfrm>
        </p:grpSpPr>
        <p:sp>
          <p:nvSpPr>
            <p:cNvPr id="202759" name="Line 7">
              <a:extLst>
                <a:ext uri="{FF2B5EF4-FFF2-40B4-BE49-F238E27FC236}">
                  <a16:creationId xmlns:a16="http://schemas.microsoft.com/office/drawing/2014/main" id="{27CFBD93-0238-4F9E-9C6A-978DA9C3E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1026"/>
              <a:ext cx="181" cy="136"/>
            </a:xfrm>
            <a:prstGeom prst="line">
              <a:avLst/>
            </a:prstGeom>
            <a:noFill/>
            <a:ln w="28575">
              <a:solidFill>
                <a:srgbClr val="FF0D6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0" name="Text Box 8">
              <a:extLst>
                <a:ext uri="{FF2B5EF4-FFF2-40B4-BE49-F238E27FC236}">
                  <a16:creationId xmlns:a16="http://schemas.microsoft.com/office/drawing/2014/main" id="{E3483BA2-0B0A-44F5-942A-8AA7B8A3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117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顺序表</a:t>
              </a:r>
            </a:p>
          </p:txBody>
        </p:sp>
      </p:grpSp>
      <p:sp>
        <p:nvSpPr>
          <p:cNvPr id="202761" name="Line 9">
            <a:extLst>
              <a:ext uri="{FF2B5EF4-FFF2-40B4-BE49-F238E27FC236}">
                <a16:creationId xmlns:a16="http://schemas.microsoft.com/office/drawing/2014/main" id="{60143691-3A57-45FC-A6E6-D1775C1C1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1628775"/>
            <a:ext cx="2376488" cy="0"/>
          </a:xfrm>
          <a:prstGeom prst="line">
            <a:avLst/>
          </a:prstGeom>
          <a:noFill/>
          <a:ln w="28575">
            <a:solidFill>
              <a:srgbClr val="FF0D6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2767" name="Group 15">
            <a:extLst>
              <a:ext uri="{FF2B5EF4-FFF2-40B4-BE49-F238E27FC236}">
                <a16:creationId xmlns:a16="http://schemas.microsoft.com/office/drawing/2014/main" id="{A854E1DC-A37F-4525-BC08-29D859EB490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628775"/>
            <a:ext cx="1008063" cy="601663"/>
            <a:chOff x="3288" y="1026"/>
            <a:chExt cx="635" cy="379"/>
          </a:xfrm>
        </p:grpSpPr>
        <p:sp>
          <p:nvSpPr>
            <p:cNvPr id="202762" name="Line 10">
              <a:extLst>
                <a:ext uri="{FF2B5EF4-FFF2-40B4-BE49-F238E27FC236}">
                  <a16:creationId xmlns:a16="http://schemas.microsoft.com/office/drawing/2014/main" id="{9A9E7577-2A9F-4F21-81FB-3C8C0A1C7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1" y="1026"/>
              <a:ext cx="181" cy="136"/>
            </a:xfrm>
            <a:prstGeom prst="line">
              <a:avLst/>
            </a:prstGeom>
            <a:noFill/>
            <a:ln w="28575">
              <a:solidFill>
                <a:srgbClr val="FF0D6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3" name="Text Box 11">
              <a:extLst>
                <a:ext uri="{FF2B5EF4-FFF2-40B4-BE49-F238E27FC236}">
                  <a16:creationId xmlns:a16="http://schemas.microsoft.com/office/drawing/2014/main" id="{2C5725F8-ADCC-4471-9EDC-4AC3F148F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117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链表</a:t>
              </a:r>
            </a:p>
          </p:txBody>
        </p:sp>
      </p:grp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B78C7E89-9446-4589-88EA-B567D5C6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28082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由此可以看出</a:t>
            </a:r>
            <a:r>
              <a:rPr lang="en-US" altLang="zh-CN" sz="2600" b="1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202765" name="AutoShape 13">
            <a:extLst>
              <a:ext uri="{FF2B5EF4-FFF2-40B4-BE49-F238E27FC236}">
                <a16:creationId xmlns:a16="http://schemas.microsoft.com/office/drawing/2014/main" id="{E4431961-4327-4D3C-802B-1D717B43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21163"/>
            <a:ext cx="7848600" cy="1800225"/>
          </a:xfrm>
          <a:prstGeom prst="horizontalScroll">
            <a:avLst>
              <a:gd name="adj" fmla="val 8731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85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在线性表的顺序存储结构中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其前后两个元素在存储空间中是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紧邻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的，前件元素一定存放在后件元素的前面。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7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7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4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/>
      <p:bldP spid="202764" grpId="0"/>
      <p:bldP spid="2027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88F9DB62-0FB5-445E-BB6C-00605FF35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E3437-59CC-43A7-B8D9-474B01C4AC28}" type="slidenum">
              <a:rPr lang="en-US" altLang="zh-CN"/>
              <a:pPr/>
              <a:t>35</a:t>
            </a:fld>
            <a:r>
              <a:rPr lang="en-US" altLang="zh-CN"/>
              <a:t>/82</a:t>
            </a: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E666C49E-AA97-4486-9B2F-DFE4A1190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062912" cy="1152525"/>
          </a:xfrm>
        </p:spPr>
        <p:txBody>
          <a:bodyPr/>
          <a:lstStyle/>
          <a:p>
            <a:r>
              <a:rPr lang="zh-CN" altLang="en-US" sz="3200"/>
              <a:t>例如：</a:t>
            </a:r>
            <a:r>
              <a:rPr lang="zh-CN" altLang="en-US" sz="3200">
                <a:solidFill>
                  <a:schemeClr val="tx1"/>
                </a:solidFill>
              </a:rPr>
              <a:t>线性结构 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{a</a:t>
            </a:r>
            <a:r>
              <a:rPr lang="en-US" altLang="zh-CN" sz="32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，其中每个数据元素占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个存储空间，假设存储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的首地址为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A31C41D0-0565-412F-B409-BDE0D4EBB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565400"/>
            <a:ext cx="8651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2000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A8B911CD-7E9F-43E8-833A-22EEB733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865188" cy="50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04812" name="Rectangle 12">
            <a:extLst>
              <a:ext uri="{FF2B5EF4-FFF2-40B4-BE49-F238E27FC236}">
                <a16:creationId xmlns:a16="http://schemas.microsoft.com/office/drawing/2014/main" id="{CF7C4BB1-A4F1-483F-834B-3BAD5524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565400"/>
            <a:ext cx="14398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占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个字节</a:t>
            </a:r>
          </a:p>
        </p:txBody>
      </p:sp>
      <p:sp>
        <p:nvSpPr>
          <p:cNvPr id="204813" name="Rectangle 13">
            <a:extLst>
              <a:ext uri="{FF2B5EF4-FFF2-40B4-BE49-F238E27FC236}">
                <a16:creationId xmlns:a16="http://schemas.microsoft.com/office/drawing/2014/main" id="{44D02597-0A1C-4E54-B9D7-00714B12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70225"/>
            <a:ext cx="865188" cy="50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E3DD1FA1-6490-4232-9C31-A4FFB9E4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73463"/>
            <a:ext cx="865188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E21C17EC-5C12-4879-9375-070AAABA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73463"/>
            <a:ext cx="8651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2004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61071F1B-9A87-44AA-804E-C088A1E6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068638"/>
            <a:ext cx="8651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2002</a:t>
            </a:r>
          </a:p>
        </p:txBody>
      </p:sp>
      <p:sp>
        <p:nvSpPr>
          <p:cNvPr id="204819" name="Rectangle 19">
            <a:extLst>
              <a:ext uri="{FF2B5EF4-FFF2-40B4-BE49-F238E27FC236}">
                <a16:creationId xmlns:a16="http://schemas.microsoft.com/office/drawing/2014/main" id="{BBCF21EE-06FF-4EF7-A990-D1678444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3068638"/>
            <a:ext cx="14398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占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个字节</a:t>
            </a:r>
          </a:p>
        </p:txBody>
      </p:sp>
      <p:sp>
        <p:nvSpPr>
          <p:cNvPr id="204820" name="Rectangle 20">
            <a:extLst>
              <a:ext uri="{FF2B5EF4-FFF2-40B4-BE49-F238E27FC236}">
                <a16:creationId xmlns:a16="http://schemas.microsoft.com/office/drawing/2014/main" id="{5E0CBF9B-0175-41A6-9047-9BFED377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571875"/>
            <a:ext cx="14398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占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</a:rPr>
              <a:t>个字节</a:t>
            </a:r>
          </a:p>
        </p:txBody>
      </p:sp>
      <p:sp>
        <p:nvSpPr>
          <p:cNvPr id="204821" name="Text Box 21">
            <a:extLst>
              <a:ext uri="{FF2B5EF4-FFF2-40B4-BE49-F238E27FC236}">
                <a16:creationId xmlns:a16="http://schemas.microsoft.com/office/drawing/2014/main" id="{D271DE83-10DF-4D6A-B129-F7354198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796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存储地址：</a:t>
            </a:r>
          </a:p>
        </p:txBody>
      </p: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1DDB7B42-5BA4-4E42-85FE-C36AE07E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221163"/>
            <a:ext cx="77771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800">
                <a:solidFill>
                  <a:srgbClr val="6600CC"/>
                </a:solidFill>
                <a:latin typeface="文鼎中特广告体" pitchFamily="33" charset="-122"/>
                <a:ea typeface="文鼎中特广告体" pitchFamily="33" charset="-122"/>
              </a:rPr>
              <a:t>结论：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假设一个数据元素占用</a:t>
            </a:r>
            <a:r>
              <a:rPr lang="en-US" altLang="zh-CN" sz="2800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个字节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线性表的首地址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Addr(a</a:t>
            </a:r>
            <a:r>
              <a:rPr lang="en-US" altLang="zh-CN" b="1" baseline="-25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，则存储任意一个数据元素</a:t>
            </a:r>
            <a:r>
              <a:rPr lang="en-US" altLang="zh-CN" sz="2800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600" b="1" baseline="-250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的首地址为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 </a:t>
            </a: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Addr(a</a:t>
            </a:r>
            <a:r>
              <a:rPr lang="en-US" altLang="zh-CN" sz="2600" b="1" baseline="-25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 Addr(a</a:t>
            </a:r>
            <a:r>
              <a:rPr lang="en-US" altLang="zh-CN" sz="2600" b="1" baseline="-25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)+(i-1)×d=K+(i-1)×d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1≤ i ≤n </a:t>
            </a:r>
          </a:p>
        </p:txBody>
      </p:sp>
      <p:sp>
        <p:nvSpPr>
          <p:cNvPr id="204823" name="Text Box 23">
            <a:extLst>
              <a:ext uri="{FF2B5EF4-FFF2-40B4-BE49-F238E27FC236}">
                <a16:creationId xmlns:a16="http://schemas.microsoft.com/office/drawing/2014/main" id="{05E53B29-7E24-470E-BDB2-9D1F03B1C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22738"/>
            <a:ext cx="8207375" cy="1393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0" anchor="ctr"/>
          <a:lstStyle/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可以方便地随机读取表中任意元素</a:t>
            </a: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缺点：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插入和删除运算需要移动大量元素，浪费大</a:t>
            </a:r>
            <a:b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量时间，时间效率较低。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04805" grpId="0" animBg="1"/>
      <p:bldP spid="204812" grpId="0"/>
      <p:bldP spid="204813" grpId="0" animBg="1"/>
      <p:bldP spid="204814" grpId="0" animBg="1"/>
      <p:bldP spid="204815" grpId="0"/>
      <p:bldP spid="204816" grpId="0"/>
      <p:bldP spid="204819" grpId="0"/>
      <p:bldP spid="204820" grpId="0"/>
      <p:bldP spid="204821" grpId="0"/>
      <p:bldP spid="204822" grpId="0"/>
      <p:bldP spid="2048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7162A63F-E1D2-4EC4-BDFB-03508FF69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2F3DA-AAB5-4884-8EEE-A5D31637F770}" type="slidenum">
              <a:rPr lang="en-US" altLang="zh-CN"/>
              <a:pPr/>
              <a:t>36</a:t>
            </a:fld>
            <a:r>
              <a:rPr lang="en-US" altLang="zh-CN"/>
              <a:t>/82</a:t>
            </a: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743EC3E9-DFCD-4960-8BDD-6BE130376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4465637" cy="927100"/>
          </a:xfrm>
        </p:spPr>
        <p:txBody>
          <a:bodyPr/>
          <a:lstStyle/>
          <a:p>
            <a:r>
              <a:rPr lang="zh-CN" altLang="en-US" sz="4000"/>
              <a:t>线性表的链式存储 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A8C771E-6A5B-49CD-9428-516CCC5757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8208962" cy="3600450"/>
          </a:xfrm>
        </p:spPr>
        <p:txBody>
          <a:bodyPr/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     </a:t>
            </a:r>
            <a:r>
              <a:rPr lang="zh-CN" altLang="en-US" sz="3600">
                <a:latin typeface="华文新魏" panose="02010800040101010101" pitchFamily="2" charset="-122"/>
              </a:rPr>
              <a:t>用一组存储单元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</a:rPr>
              <a:t>可以连续，也可以不连续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</a:rPr>
              <a:t>存储线性表中数据元素。为了反映数据元素之间的</a:t>
            </a:r>
            <a:r>
              <a:rPr lang="zh-CN" altLang="en-US" sz="3600">
                <a:solidFill>
                  <a:srgbClr val="6600CC"/>
                </a:solidFill>
                <a:latin typeface="华文新魏" panose="02010800040101010101" pitchFamily="2" charset="-122"/>
              </a:rPr>
              <a:t>逻辑关系</a:t>
            </a:r>
            <a:r>
              <a:rPr lang="zh-CN" altLang="en-US" sz="3600">
                <a:latin typeface="华文新魏" panose="02010800040101010101" pitchFamily="2" charset="-122"/>
              </a:rPr>
              <a:t>，每个数据元素由两部分组成：</a:t>
            </a:r>
            <a:r>
              <a:rPr lang="zh-CN" altLang="en-US" sz="3600">
                <a:solidFill>
                  <a:schemeClr val="folHlink"/>
                </a:solidFill>
                <a:latin typeface="华文新魏" panose="02010800040101010101" pitchFamily="2" charset="-122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zh-CN" altLang="en-US" sz="3600">
                <a:solidFill>
                  <a:schemeClr val="folHlink"/>
                </a:solidFill>
                <a:latin typeface="华文新魏" panose="02010800040101010101" pitchFamily="2" charset="-122"/>
              </a:rPr>
              <a:t>         </a:t>
            </a:r>
            <a:r>
              <a:rPr lang="en-US" altLang="zh-CN" sz="3600">
                <a:solidFill>
                  <a:srgbClr val="6600CC"/>
                </a:solidFill>
                <a:latin typeface="Bloktype" pitchFamily="2" charset="0"/>
              </a:rPr>
              <a:t>1</a:t>
            </a:r>
            <a:r>
              <a:rPr lang="zh-CN" altLang="en-US" sz="3600">
                <a:latin typeface="华文新魏" panose="02010800040101010101" pitchFamily="2" charset="-122"/>
              </a:rPr>
              <a:t>用于存放数据元素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数据域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  <a:endParaRPr lang="en-US" altLang="zh-CN" sz="3600" b="1">
              <a:solidFill>
                <a:schemeClr val="folHlink"/>
              </a:solidFill>
              <a:latin typeface="华文新魏" panose="02010800040101010101" pitchFamily="2" charset="-122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华文新魏" panose="02010800040101010101" pitchFamily="2" charset="-122"/>
              </a:rPr>
              <a:t>         </a:t>
            </a:r>
            <a:r>
              <a:rPr lang="en-US" altLang="zh-CN" sz="3600">
                <a:solidFill>
                  <a:srgbClr val="6600CC"/>
                </a:solidFill>
                <a:latin typeface="Bloktype" pitchFamily="2" charset="0"/>
              </a:rPr>
              <a:t>2</a:t>
            </a:r>
            <a:r>
              <a:rPr lang="zh-CN" altLang="en-US" sz="3600">
                <a:latin typeface="华文新魏" panose="02010800040101010101" pitchFamily="2" charset="-122"/>
              </a:rPr>
              <a:t>用于存放前件或后件的存储地                                  址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指针域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</a:p>
        </p:txBody>
      </p:sp>
      <p:sp>
        <p:nvSpPr>
          <p:cNvPr id="205828" name="Line 4">
            <a:extLst>
              <a:ext uri="{FF2B5EF4-FFF2-40B4-BE49-F238E27FC236}">
                <a16:creationId xmlns:a16="http://schemas.microsoft.com/office/drawing/2014/main" id="{9C48DBCC-BC53-4FDF-B54E-373A46A6E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13100"/>
            <a:ext cx="187325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851" name="Group 27">
            <a:extLst>
              <a:ext uri="{FF2B5EF4-FFF2-40B4-BE49-F238E27FC236}">
                <a16:creationId xmlns:a16="http://schemas.microsoft.com/office/drawing/2014/main" id="{B4E78D82-7387-4CBB-9C24-0600878585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24075" y="5373688"/>
          <a:ext cx="3455988" cy="647700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38669497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551468001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汉仪丫丫体简" pitchFamily="2" charset="-122"/>
                          <a:ea typeface="汉仪丫丫体简" pitchFamily="2" charset="-122"/>
                        </a:rPr>
                        <a:t>数据域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汉仪丫丫体简" pitchFamily="2" charset="-122"/>
                          <a:ea typeface="汉仪丫丫体简" pitchFamily="2" charset="-122"/>
                        </a:rPr>
                        <a:t>指针域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02252"/>
                  </a:ext>
                </a:extLst>
              </a:tr>
            </a:tbl>
          </a:graphicData>
        </a:graphic>
      </p:graphicFrame>
      <p:sp>
        <p:nvSpPr>
          <p:cNvPr id="205849" name="AutoShape 25">
            <a:extLst>
              <a:ext uri="{FF2B5EF4-FFF2-40B4-BE49-F238E27FC236}">
                <a16:creationId xmlns:a16="http://schemas.microsoft.com/office/drawing/2014/main" id="{8C9123A6-4D01-4060-9C97-4048C3FED50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56100" y="2997200"/>
            <a:ext cx="3887788" cy="1152525"/>
          </a:xfrm>
          <a:prstGeom prst="cloudCallout">
            <a:avLst>
              <a:gd name="adj1" fmla="val 43463"/>
              <a:gd name="adj2" fmla="val -10895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rIns="0"/>
          <a:lstStyle/>
          <a:p>
            <a:pPr>
              <a:lnSpc>
                <a:spcPct val="85000"/>
              </a:lnSpc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结点之间逻辑关系由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指针域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来确定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20584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55976535-26FB-495C-8608-035C20A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376C7-A7AE-4252-BD6E-3645CABFBE33}" type="slidenum">
              <a:rPr lang="en-US" altLang="zh-CN"/>
              <a:pPr/>
              <a:t>37</a:t>
            </a:fld>
            <a:r>
              <a:rPr lang="en-US" altLang="zh-CN"/>
              <a:t>/82</a:t>
            </a: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3A455120-37DC-4296-9CC3-A41BAC298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2447925" cy="855662"/>
          </a:xfrm>
        </p:spPr>
        <p:txBody>
          <a:bodyPr/>
          <a:lstStyle/>
          <a:p>
            <a:r>
              <a:rPr lang="zh-CN" altLang="en-US" sz="4000"/>
              <a:t>单链表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9ED5506-FBF4-468D-8C20-07052965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559675" cy="647700"/>
          </a:xfrm>
          <a:solidFill>
            <a:schemeClr val="hlink"/>
          </a:solidFill>
        </p:spPr>
        <p:txBody>
          <a:bodyPr anchor="ctr"/>
          <a:lstStyle/>
          <a:p>
            <a:pPr>
              <a:buFontTx/>
              <a:buNone/>
            </a:pPr>
            <a:r>
              <a:rPr lang="en-US" altLang="zh-CN" sz="3600"/>
              <a:t>  </a:t>
            </a:r>
            <a:r>
              <a:rPr lang="zh-CN" altLang="en-US" sz="3600"/>
              <a:t>定义：</a:t>
            </a:r>
            <a:r>
              <a:rPr lang="zh-CN" altLang="en-US"/>
              <a:t>每个结点只有</a:t>
            </a:r>
            <a:r>
              <a:rPr lang="zh-CN" altLang="en-US" u="sng"/>
              <a:t>一个</a:t>
            </a:r>
            <a:r>
              <a:rPr lang="zh-CN" altLang="en-US"/>
              <a:t>指针域的链表       </a:t>
            </a:r>
            <a:endParaRPr lang="zh-CN" altLang="en-US" sz="3600"/>
          </a:p>
        </p:txBody>
      </p:sp>
      <p:grpSp>
        <p:nvGrpSpPr>
          <p:cNvPr id="206876" name="Group 28">
            <a:extLst>
              <a:ext uri="{FF2B5EF4-FFF2-40B4-BE49-F238E27FC236}">
                <a16:creationId xmlns:a16="http://schemas.microsoft.com/office/drawing/2014/main" id="{F1357BF9-3DD5-40E3-9143-28925A13F4A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5300663"/>
            <a:ext cx="6931025" cy="576262"/>
            <a:chOff x="873" y="3158"/>
            <a:chExt cx="4366" cy="363"/>
          </a:xfrm>
        </p:grpSpPr>
        <p:sp>
          <p:nvSpPr>
            <p:cNvPr id="206853" name="Line 5">
              <a:extLst>
                <a:ext uri="{FF2B5EF4-FFF2-40B4-BE49-F238E27FC236}">
                  <a16:creationId xmlns:a16="http://schemas.microsoft.com/office/drawing/2014/main" id="{33A43625-C61C-4F5E-9BE2-0D4BEB15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" y="3351"/>
              <a:ext cx="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54" name="Rectangle 6">
              <a:extLst>
                <a:ext uri="{FF2B5EF4-FFF2-40B4-BE49-F238E27FC236}">
                  <a16:creationId xmlns:a16="http://schemas.microsoft.com/office/drawing/2014/main" id="{B7ECCE90-D3D5-4CF0-AF46-2A18DD9F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3176"/>
              <a:ext cx="675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en-US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855" name="Line 7">
              <a:extLst>
                <a:ext uri="{FF2B5EF4-FFF2-40B4-BE49-F238E27FC236}">
                  <a16:creationId xmlns:a16="http://schemas.microsoft.com/office/drawing/2014/main" id="{307DFE2F-DB98-46E2-8E98-0F9A3BB46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" y="31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56" name="Text Box 8">
              <a:extLst>
                <a:ext uri="{FF2B5EF4-FFF2-40B4-BE49-F238E27FC236}">
                  <a16:creationId xmlns:a16="http://schemas.microsoft.com/office/drawing/2014/main" id="{7DA218EE-149E-4F7A-A4FB-F0AF22F25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3160"/>
              <a:ext cx="33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2800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6857" name="Rectangle 9">
              <a:extLst>
                <a:ext uri="{FF2B5EF4-FFF2-40B4-BE49-F238E27FC236}">
                  <a16:creationId xmlns:a16="http://schemas.microsoft.com/office/drawing/2014/main" id="{C6A78ADD-5419-4C3B-A761-0826E8B5E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3176"/>
              <a:ext cx="67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en-US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858" name="Rectangle 10">
              <a:extLst>
                <a:ext uri="{FF2B5EF4-FFF2-40B4-BE49-F238E27FC236}">
                  <a16:creationId xmlns:a16="http://schemas.microsoft.com/office/drawing/2014/main" id="{5147662B-EC67-4CF1-8AEC-C3D5AE63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176"/>
              <a:ext cx="67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en-US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859" name="Rectangle 11">
              <a:extLst>
                <a:ext uri="{FF2B5EF4-FFF2-40B4-BE49-F238E27FC236}">
                  <a16:creationId xmlns:a16="http://schemas.microsoft.com/office/drawing/2014/main" id="{CF8DA3F8-1085-46B4-944D-D1FE64D8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176"/>
              <a:ext cx="675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en-US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860" name="Line 12">
              <a:extLst>
                <a:ext uri="{FF2B5EF4-FFF2-40B4-BE49-F238E27FC236}">
                  <a16:creationId xmlns:a16="http://schemas.microsoft.com/office/drawing/2014/main" id="{39E7F886-A11B-429A-9686-2B779E16A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1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1" name="Rectangle 13">
              <a:extLst>
                <a:ext uri="{FF2B5EF4-FFF2-40B4-BE49-F238E27FC236}">
                  <a16:creationId xmlns:a16="http://schemas.microsoft.com/office/drawing/2014/main" id="{C798D049-7973-4FFD-A1B9-BBC69A98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3176"/>
              <a:ext cx="675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862" name="Line 14">
              <a:extLst>
                <a:ext uri="{FF2B5EF4-FFF2-40B4-BE49-F238E27FC236}">
                  <a16:creationId xmlns:a16="http://schemas.microsoft.com/office/drawing/2014/main" id="{6D9E8494-0A40-4FE1-B00E-D66FDD7C9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31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3" name="Line 15">
              <a:extLst>
                <a:ext uri="{FF2B5EF4-FFF2-40B4-BE49-F238E27FC236}">
                  <a16:creationId xmlns:a16="http://schemas.microsoft.com/office/drawing/2014/main" id="{BFEE2AD0-644F-487F-B6F6-C50EA021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4" name="Line 16">
              <a:extLst>
                <a:ext uri="{FF2B5EF4-FFF2-40B4-BE49-F238E27FC236}">
                  <a16:creationId xmlns:a16="http://schemas.microsoft.com/office/drawing/2014/main" id="{601546E7-E000-4474-9C40-77205AC89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31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5" name="Text Box 17">
              <a:extLst>
                <a:ext uri="{FF2B5EF4-FFF2-40B4-BE49-F238E27FC236}">
                  <a16:creationId xmlns:a16="http://schemas.microsoft.com/office/drawing/2014/main" id="{EFEC89E1-9725-4C6D-A75E-B9E8052FA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165"/>
              <a:ext cx="33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2800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06866" name="Text Box 18">
              <a:extLst>
                <a:ext uri="{FF2B5EF4-FFF2-40B4-BE49-F238E27FC236}">
                  <a16:creationId xmlns:a16="http://schemas.microsoft.com/office/drawing/2014/main" id="{86699486-FE0B-4B8B-A5B1-42795C4D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3158"/>
              <a:ext cx="33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2800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206867" name="Text Box 19">
              <a:extLst>
                <a:ext uri="{FF2B5EF4-FFF2-40B4-BE49-F238E27FC236}">
                  <a16:creationId xmlns:a16="http://schemas.microsoft.com/office/drawing/2014/main" id="{8636F136-7F21-44BD-AD86-76B1650B7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3176"/>
              <a:ext cx="33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2800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206868" name="Text Box 20">
              <a:extLst>
                <a:ext uri="{FF2B5EF4-FFF2-40B4-BE49-F238E27FC236}">
                  <a16:creationId xmlns:a16="http://schemas.microsoft.com/office/drawing/2014/main" id="{2CECB86C-83D0-4632-91BC-6BE96354B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3176"/>
              <a:ext cx="33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2800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206869" name="Line 21">
              <a:extLst>
                <a:ext uri="{FF2B5EF4-FFF2-40B4-BE49-F238E27FC236}">
                  <a16:creationId xmlns:a16="http://schemas.microsoft.com/office/drawing/2014/main" id="{2AB78361-0FCA-45BA-8493-FC47C3DD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3362"/>
              <a:ext cx="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0" name="Line 22">
              <a:extLst>
                <a:ext uri="{FF2B5EF4-FFF2-40B4-BE49-F238E27FC236}">
                  <a16:creationId xmlns:a16="http://schemas.microsoft.com/office/drawing/2014/main" id="{A01A3E67-0583-4ACB-A6EF-B4FDD6F5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357"/>
              <a:ext cx="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1" name="Line 23">
              <a:extLst>
                <a:ext uri="{FF2B5EF4-FFF2-40B4-BE49-F238E27FC236}">
                  <a16:creationId xmlns:a16="http://schemas.microsoft.com/office/drawing/2014/main" id="{1AF46137-F620-4221-B665-D1B349DB8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" y="3362"/>
              <a:ext cx="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2" name="Line 24">
              <a:extLst>
                <a:ext uri="{FF2B5EF4-FFF2-40B4-BE49-F238E27FC236}">
                  <a16:creationId xmlns:a16="http://schemas.microsoft.com/office/drawing/2014/main" id="{845D896E-DC86-4D7D-9C42-9D851909D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3357"/>
              <a:ext cx="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3" name="Text Box 25">
              <a:extLst>
                <a:ext uri="{FF2B5EF4-FFF2-40B4-BE49-F238E27FC236}">
                  <a16:creationId xmlns:a16="http://schemas.microsoft.com/office/drawing/2014/main" id="{06D115F0-9FBC-4E5D-94BC-DD6CFF90A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270"/>
              <a:ext cx="17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rgbClr val="0000CC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^</a:t>
              </a:r>
              <a:endParaRPr lang="en-US" altLang="zh-CN" sz="2800" b="1">
                <a:solidFill>
                  <a:srgbClr val="0000CC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874" name="Text Box 26">
            <a:extLst>
              <a:ext uri="{FF2B5EF4-FFF2-40B4-BE49-F238E27FC236}">
                <a16:creationId xmlns:a16="http://schemas.microsoft.com/office/drawing/2014/main" id="{5471658A-37DA-4CB1-8D55-6AFEF7A5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5405438"/>
            <a:ext cx="69056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head</a:t>
            </a:r>
          </a:p>
        </p:txBody>
      </p:sp>
      <p:sp>
        <p:nvSpPr>
          <p:cNvPr id="206875" name="Text Box 27">
            <a:extLst>
              <a:ext uri="{FF2B5EF4-FFF2-40B4-BE49-F238E27FC236}">
                <a16:creationId xmlns:a16="http://schemas.microsoft.com/office/drawing/2014/main" id="{164BDD4F-95F4-4D18-852C-96006F25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7848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Bef>
                <a:spcPct val="35000"/>
              </a:spcBef>
              <a:buClr>
                <a:srgbClr val="FF0000"/>
              </a:buClr>
              <a:buFont typeface="MW Ding-A-Lings" pitchFamily="34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MW Ding-A-Lings" pitchFamily="34" charset="2"/>
              </a:rPr>
              <a:t>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每个单链表都有一个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头指针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，存放表中第一个结点的存储地址。 </a:t>
            </a:r>
          </a:p>
          <a:p>
            <a:pPr algn="just">
              <a:lnSpc>
                <a:spcPct val="85000"/>
              </a:lnSpc>
              <a:spcBef>
                <a:spcPct val="35000"/>
              </a:spcBef>
            </a:pPr>
            <a:r>
              <a:rPr lang="zh-CN" altLang="en-US" sz="3200">
                <a:solidFill>
                  <a:srgbClr val="FF0000"/>
                </a:solidFill>
                <a:sym typeface="MW Ding-A-Lings" pitchFamily="34" charset="2"/>
              </a:rPr>
              <a:t>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每个结点指针域存放</a:t>
            </a:r>
            <a:r>
              <a:rPr lang="zh-CN" altLang="en-US" sz="3200" u="sng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后件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结点的存储地址，最后一个结点无后件结点，指针域为空，用</a:t>
            </a:r>
            <a:r>
              <a:rPr lang="en-US" altLang="zh-CN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或 </a:t>
            </a:r>
            <a:r>
              <a:rPr lang="en-US" altLang="zh-CN" sz="3200">
                <a:solidFill>
                  <a:srgbClr val="0000CC"/>
                </a:solidFill>
                <a:latin typeface="Impact" panose="020B0806030902050204" pitchFamily="34" charset="0"/>
                <a:ea typeface="华文新魏" panose="02010800040101010101" pitchFamily="2" charset="-122"/>
              </a:rPr>
              <a:t>^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表示。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6877" name="Line 29">
            <a:extLst>
              <a:ext uri="{FF2B5EF4-FFF2-40B4-BE49-F238E27FC236}">
                <a16:creationId xmlns:a16="http://schemas.microsoft.com/office/drawing/2014/main" id="{5B1A9CDF-8538-4630-B710-07032E62A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068638"/>
            <a:ext cx="1223962" cy="0"/>
          </a:xfrm>
          <a:prstGeom prst="line">
            <a:avLst/>
          </a:prstGeom>
          <a:noFill/>
          <a:ln w="28575">
            <a:solidFill>
              <a:srgbClr val="FF0D6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8" name="Line 30">
            <a:extLst>
              <a:ext uri="{FF2B5EF4-FFF2-40B4-BE49-F238E27FC236}">
                <a16:creationId xmlns:a16="http://schemas.microsoft.com/office/drawing/2014/main" id="{CF74AF3C-F324-44DB-BEB9-5F498DDB3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3068638"/>
            <a:ext cx="4033837" cy="2305050"/>
          </a:xfrm>
          <a:prstGeom prst="line">
            <a:avLst/>
          </a:prstGeom>
          <a:noFill/>
          <a:ln w="28575">
            <a:solidFill>
              <a:srgbClr val="FF0D6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uiExpand="1" build="p" animBg="1"/>
      <p:bldP spid="206874" grpId="0"/>
      <p:bldP spid="2068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>
            <a:extLst>
              <a:ext uri="{FF2B5EF4-FFF2-40B4-BE49-F238E27FC236}">
                <a16:creationId xmlns:a16="http://schemas.microsoft.com/office/drawing/2014/main" id="{66F96A04-B7D5-4ADA-A996-EC836A595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255C6-715A-4160-9167-87D266D50915}" type="slidenum">
              <a:rPr lang="en-US" altLang="zh-CN"/>
              <a:pPr/>
              <a:t>38</a:t>
            </a:fld>
            <a:r>
              <a:rPr lang="en-US" altLang="zh-CN"/>
              <a:t>/82</a:t>
            </a: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B702D116-2BA7-4D26-AF4D-D516B1BA6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3024188" cy="720725"/>
          </a:xfrm>
        </p:spPr>
        <p:txBody>
          <a:bodyPr/>
          <a:lstStyle/>
          <a:p>
            <a:r>
              <a:rPr lang="zh-CN" altLang="en-US" sz="4000"/>
              <a:t>循环链表 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603B90F5-52CF-4E7E-A74F-72D2B48D9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636838"/>
            <a:ext cx="8208963" cy="13684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</a:rPr>
              <a:t>            </a:t>
            </a:r>
            <a:r>
              <a:rPr lang="zh-CN" altLang="en-US">
                <a:latin typeface="华文新魏" panose="02010800040101010101" pitchFamily="2" charset="-122"/>
              </a:rPr>
              <a:t>循环链表中增设一个</a:t>
            </a:r>
            <a:r>
              <a:rPr lang="zh-CN" altLang="en-US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表头结点</a:t>
            </a:r>
            <a:r>
              <a:rPr lang="zh-CN" altLang="en-US">
                <a:latin typeface="华文新魏" panose="02010800040101010101" pitchFamily="2" charset="-122"/>
              </a:rPr>
              <a:t>，其数据域的值可以任意或根据情况来设置，指针域指向</a:t>
            </a:r>
            <a:r>
              <a:rPr lang="zh-CN" altLang="en-US" u="sng">
                <a:latin typeface="华文新魏" panose="02010800040101010101" pitchFamily="2" charset="-122"/>
              </a:rPr>
              <a:t>第一个</a:t>
            </a:r>
            <a:r>
              <a:rPr lang="zh-CN" altLang="en-US">
                <a:latin typeface="华文新魏" panose="02010800040101010101" pitchFamily="2" charset="-122"/>
              </a:rPr>
              <a:t>结点</a:t>
            </a:r>
            <a:r>
              <a:rPr lang="zh-CN" altLang="en-US" b="1">
                <a:latin typeface="华文新魏" panose="02010800040101010101" pitchFamily="2" charset="-122"/>
              </a:rPr>
              <a:t>。</a:t>
            </a:r>
            <a:r>
              <a:rPr lang="zh-CN" altLang="en-US">
                <a:latin typeface="华文新魏" panose="02010800040101010101" pitchFamily="2" charset="-122"/>
              </a:rPr>
              <a:t> </a:t>
            </a:r>
          </a:p>
        </p:txBody>
      </p:sp>
      <p:sp>
        <p:nvSpPr>
          <p:cNvPr id="207876" name="Text Box 4">
            <a:extLst>
              <a:ext uri="{FF2B5EF4-FFF2-40B4-BE49-F238E27FC236}">
                <a16:creationId xmlns:a16="http://schemas.microsoft.com/office/drawing/2014/main" id="{CE3F2EF9-D5F7-4F5F-8058-91647C8F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7920038" cy="968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将单链表最后一个结点的空指针域改为指向该链表的第一个结点，即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首尾相连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207905" name="Group 33">
            <a:extLst>
              <a:ext uri="{FF2B5EF4-FFF2-40B4-BE49-F238E27FC236}">
                <a16:creationId xmlns:a16="http://schemas.microsoft.com/office/drawing/2014/main" id="{E7F72476-27AF-4603-802A-A6D6E025EB20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4471988"/>
            <a:ext cx="3289300" cy="757237"/>
            <a:chOff x="3585" y="14534"/>
            <a:chExt cx="3450" cy="1150"/>
          </a:xfrm>
        </p:grpSpPr>
        <p:grpSp>
          <p:nvGrpSpPr>
            <p:cNvPr id="207906" name="Group 34">
              <a:extLst>
                <a:ext uri="{FF2B5EF4-FFF2-40B4-BE49-F238E27FC236}">
                  <a16:creationId xmlns:a16="http://schemas.microsoft.com/office/drawing/2014/main" id="{C0A9F8D7-B816-40B8-A354-4E4DE91C3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14534"/>
              <a:ext cx="2370" cy="871"/>
              <a:chOff x="2850" y="8682"/>
              <a:chExt cx="2370" cy="871"/>
            </a:xfrm>
          </p:grpSpPr>
          <p:sp>
            <p:nvSpPr>
              <p:cNvPr id="207907" name="Rectangle 35">
                <a:extLst>
                  <a:ext uri="{FF2B5EF4-FFF2-40B4-BE49-F238E27FC236}">
                    <a16:creationId xmlns:a16="http://schemas.microsoft.com/office/drawing/2014/main" id="{BC1FDAEA-1C97-4A54-B57D-16EA1543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9084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en-US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08" name="Line 36">
                <a:extLst>
                  <a:ext uri="{FF2B5EF4-FFF2-40B4-BE49-F238E27FC236}">
                    <a16:creationId xmlns:a16="http://schemas.microsoft.com/office/drawing/2014/main" id="{EEF68828-5BDB-45CC-8576-C984E7174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908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9" name="Line 37">
                <a:extLst>
                  <a:ext uri="{FF2B5EF4-FFF2-40B4-BE49-F238E27FC236}">
                    <a16:creationId xmlns:a16="http://schemas.microsoft.com/office/drawing/2014/main" id="{51AC7919-3179-4565-9776-2FFD929C1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9465"/>
                <a:ext cx="5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0" name="Line 38">
                <a:extLst>
                  <a:ext uri="{FF2B5EF4-FFF2-40B4-BE49-F238E27FC236}">
                    <a16:creationId xmlns:a16="http://schemas.microsoft.com/office/drawing/2014/main" id="{11F0A05D-3358-4475-B76E-4375D9ED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" y="9082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1" name="Line 39">
                <a:extLst>
                  <a:ext uri="{FF2B5EF4-FFF2-40B4-BE49-F238E27FC236}">
                    <a16:creationId xmlns:a16="http://schemas.microsoft.com/office/drawing/2014/main" id="{8A9B67E0-DEA7-4F11-92A2-5FFA247B2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" y="908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2" name="Line 40">
                <a:extLst>
                  <a:ext uri="{FF2B5EF4-FFF2-40B4-BE49-F238E27FC236}">
                    <a16:creationId xmlns:a16="http://schemas.microsoft.com/office/drawing/2014/main" id="{F42744F3-B10E-4607-8350-75DAFE774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0" y="9082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3" name="Line 41">
                <a:extLst>
                  <a:ext uri="{FF2B5EF4-FFF2-40B4-BE49-F238E27FC236}">
                    <a16:creationId xmlns:a16="http://schemas.microsoft.com/office/drawing/2014/main" id="{F162AA0E-420B-4B26-9EF2-92C325132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5" y="923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4" name="Line 42">
                <a:extLst>
                  <a:ext uri="{FF2B5EF4-FFF2-40B4-BE49-F238E27FC236}">
                    <a16:creationId xmlns:a16="http://schemas.microsoft.com/office/drawing/2014/main" id="{00749308-2627-476A-856F-E2C18B84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0" y="9397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5" name="Arc 43">
                <a:extLst>
                  <a:ext uri="{FF2B5EF4-FFF2-40B4-BE49-F238E27FC236}">
                    <a16:creationId xmlns:a16="http://schemas.microsoft.com/office/drawing/2014/main" id="{E00B0357-0224-4B51-B3A2-9F17E063F77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69465">
                <a:off x="3075" y="8689"/>
                <a:ext cx="180" cy="622"/>
              </a:xfrm>
              <a:custGeom>
                <a:avLst/>
                <a:gdLst>
                  <a:gd name="G0" fmla="+- 3312 0 0"/>
                  <a:gd name="G1" fmla="+- 21600 0 0"/>
                  <a:gd name="G2" fmla="+- 21600 0 0"/>
                  <a:gd name="T0" fmla="*/ 0 w 24912"/>
                  <a:gd name="T1" fmla="*/ 255 h 43200"/>
                  <a:gd name="T2" fmla="*/ 400 w 24912"/>
                  <a:gd name="T3" fmla="*/ 43003 h 43200"/>
                  <a:gd name="T4" fmla="*/ 3312 w 249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12" h="43200" fill="none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</a:path>
                  <a:path w="24912" h="43200" stroke="0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  <a:lnTo>
                      <a:pt x="3312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6" name="Line 44">
                <a:extLst>
                  <a:ext uri="{FF2B5EF4-FFF2-40B4-BE49-F238E27FC236}">
                    <a16:creationId xmlns:a16="http://schemas.microsoft.com/office/drawing/2014/main" id="{54CB4600-613C-497B-B06A-21D3FA00C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5" y="931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7" name="Line 45">
                <a:extLst>
                  <a:ext uri="{FF2B5EF4-FFF2-40B4-BE49-F238E27FC236}">
                    <a16:creationId xmlns:a16="http://schemas.microsoft.com/office/drawing/2014/main" id="{B89AEA89-6DCE-40F1-9F6F-D77FE6D0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8691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8" name="Arc 46">
                <a:extLst>
                  <a:ext uri="{FF2B5EF4-FFF2-40B4-BE49-F238E27FC236}">
                    <a16:creationId xmlns:a16="http://schemas.microsoft.com/office/drawing/2014/main" id="{C9928A42-96DA-491A-8259-9434C0D69E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30535" flipH="1">
                <a:off x="5040" y="8682"/>
                <a:ext cx="180" cy="622"/>
              </a:xfrm>
              <a:custGeom>
                <a:avLst/>
                <a:gdLst>
                  <a:gd name="G0" fmla="+- 3312 0 0"/>
                  <a:gd name="G1" fmla="+- 21600 0 0"/>
                  <a:gd name="G2" fmla="+- 21600 0 0"/>
                  <a:gd name="T0" fmla="*/ 0 w 24912"/>
                  <a:gd name="T1" fmla="*/ 255 h 43200"/>
                  <a:gd name="T2" fmla="*/ 400 w 24912"/>
                  <a:gd name="T3" fmla="*/ 43003 h 43200"/>
                  <a:gd name="T4" fmla="*/ 3312 w 249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12" h="43200" fill="none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</a:path>
                  <a:path w="24912" h="43200" stroke="0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  <a:lnTo>
                      <a:pt x="3312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9" name="Line 47">
                <a:extLst>
                  <a:ext uri="{FF2B5EF4-FFF2-40B4-BE49-F238E27FC236}">
                    <a16:creationId xmlns:a16="http://schemas.microsoft.com/office/drawing/2014/main" id="{BC95F26B-2DD3-4B3A-A7E7-1E09176B0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93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920" name="Text Box 48">
              <a:extLst>
                <a:ext uri="{FF2B5EF4-FFF2-40B4-BE49-F238E27FC236}">
                  <a16:creationId xmlns:a16="http://schemas.microsoft.com/office/drawing/2014/main" id="{C3E2C34F-F1F6-4B1D-8990-D96CFDC7E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5060"/>
              <a:ext cx="132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head</a:t>
              </a:r>
              <a:endParaRPr lang="en-US" altLang="zh-CN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07923" name="Line 51">
            <a:extLst>
              <a:ext uri="{FF2B5EF4-FFF2-40B4-BE49-F238E27FC236}">
                <a16:creationId xmlns:a16="http://schemas.microsoft.com/office/drawing/2014/main" id="{28831675-2609-4721-9A76-7CFED85F4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068638"/>
            <a:ext cx="2808287" cy="1800225"/>
          </a:xfrm>
          <a:prstGeom prst="line">
            <a:avLst/>
          </a:prstGeom>
          <a:noFill/>
          <a:ln w="38100">
            <a:solidFill>
              <a:srgbClr val="FF0D6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5" name="AutoShape 53">
            <a:extLst>
              <a:ext uri="{FF2B5EF4-FFF2-40B4-BE49-F238E27FC236}">
                <a16:creationId xmlns:a16="http://schemas.microsoft.com/office/drawing/2014/main" id="{6F7E9CB1-1553-4F66-9071-D83D4726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860800"/>
            <a:ext cx="1943100" cy="720725"/>
          </a:xfrm>
          <a:prstGeom prst="leftArrow">
            <a:avLst>
              <a:gd name="adj1" fmla="val 50000"/>
              <a:gd name="adj2" fmla="val 674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空循环链表</a:t>
            </a:r>
          </a:p>
        </p:txBody>
      </p:sp>
      <p:sp>
        <p:nvSpPr>
          <p:cNvPr id="207927" name="AutoShape 55">
            <a:extLst>
              <a:ext uri="{FF2B5EF4-FFF2-40B4-BE49-F238E27FC236}">
                <a16:creationId xmlns:a16="http://schemas.microsoft.com/office/drawing/2014/main" id="{266AB837-E62F-43B8-BBAE-35569A3F8A0F}"/>
              </a:ext>
            </a:extLst>
          </p:cNvPr>
          <p:cNvSpPr>
            <a:spLocks noChangeArrowheads="1"/>
          </p:cNvSpPr>
          <p:nvPr/>
        </p:nvSpPr>
        <p:spPr bwMode="auto">
          <a:xfrm rot="-1958678">
            <a:off x="6283325" y="4017963"/>
            <a:ext cx="2159000" cy="720725"/>
          </a:xfrm>
          <a:prstGeom prst="leftArrow">
            <a:avLst>
              <a:gd name="adj1" fmla="val 50000"/>
              <a:gd name="adj2" fmla="val 748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非空循环链表</a:t>
            </a:r>
          </a:p>
        </p:txBody>
      </p:sp>
      <p:grpSp>
        <p:nvGrpSpPr>
          <p:cNvPr id="207929" name="Group 57">
            <a:extLst>
              <a:ext uri="{FF2B5EF4-FFF2-40B4-BE49-F238E27FC236}">
                <a16:creationId xmlns:a16="http://schemas.microsoft.com/office/drawing/2014/main" id="{D4D53AD3-609F-4A9E-AC06-E2DD9F7F07D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443538"/>
            <a:ext cx="7283450" cy="865187"/>
            <a:chOff x="476" y="3067"/>
            <a:chExt cx="4588" cy="545"/>
          </a:xfrm>
        </p:grpSpPr>
        <p:grpSp>
          <p:nvGrpSpPr>
            <p:cNvPr id="207926" name="Group 54">
              <a:extLst>
                <a:ext uri="{FF2B5EF4-FFF2-40B4-BE49-F238E27FC236}">
                  <a16:creationId xmlns:a16="http://schemas.microsoft.com/office/drawing/2014/main" id="{22E6DD89-99A6-49E5-A881-802880FA9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067"/>
              <a:ext cx="4588" cy="514"/>
              <a:chOff x="430" y="3295"/>
              <a:chExt cx="4588" cy="514"/>
            </a:xfrm>
          </p:grpSpPr>
          <p:sp>
            <p:nvSpPr>
              <p:cNvPr id="207878" name="Rectangle 6">
                <a:extLst>
                  <a:ext uri="{FF2B5EF4-FFF2-40B4-BE49-F238E27FC236}">
                    <a16:creationId xmlns:a16="http://schemas.microsoft.com/office/drawing/2014/main" id="{63E684BF-249B-4DC7-83FC-0C9D4DA8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3502"/>
                <a:ext cx="64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en-US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79" name="Line 7">
                <a:extLst>
                  <a:ext uri="{FF2B5EF4-FFF2-40B4-BE49-F238E27FC236}">
                    <a16:creationId xmlns:a16="http://schemas.microsoft.com/office/drawing/2014/main" id="{DDE96D70-0EBA-4551-973B-113EBD37E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350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0" name="Rectangle 8">
                <a:extLst>
                  <a:ext uri="{FF2B5EF4-FFF2-40B4-BE49-F238E27FC236}">
                    <a16:creationId xmlns:a16="http://schemas.microsoft.com/office/drawing/2014/main" id="{A63318B8-643F-4ABF-8488-73A1E2F46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6" y="3502"/>
                <a:ext cx="64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en-US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1" name="Rectangle 9">
                <a:extLst>
                  <a:ext uri="{FF2B5EF4-FFF2-40B4-BE49-F238E27FC236}">
                    <a16:creationId xmlns:a16="http://schemas.microsoft.com/office/drawing/2014/main" id="{8CB9C9B5-A1E8-4CAE-BB08-520B8B4A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3502"/>
                <a:ext cx="649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en-US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2" name="Line 10">
                <a:extLst>
                  <a:ext uri="{FF2B5EF4-FFF2-40B4-BE49-F238E27FC236}">
                    <a16:creationId xmlns:a16="http://schemas.microsoft.com/office/drawing/2014/main" id="{643ED867-BD8D-4E77-86E5-AD3AB7F4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350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3" name="Rectangle 11">
                <a:extLst>
                  <a:ext uri="{FF2B5EF4-FFF2-40B4-BE49-F238E27FC236}">
                    <a16:creationId xmlns:a16="http://schemas.microsoft.com/office/drawing/2014/main" id="{99368A15-BCE1-44B2-B7DD-890436939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502"/>
                <a:ext cx="649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en-US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4" name="Line 12">
                <a:extLst>
                  <a:ext uri="{FF2B5EF4-FFF2-40B4-BE49-F238E27FC236}">
                    <a16:creationId xmlns:a16="http://schemas.microsoft.com/office/drawing/2014/main" id="{8CF76CF8-C0B0-406F-8D2E-D76BBEC20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350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5" name="Line 13">
                <a:extLst>
                  <a:ext uri="{FF2B5EF4-FFF2-40B4-BE49-F238E27FC236}">
                    <a16:creationId xmlns:a16="http://schemas.microsoft.com/office/drawing/2014/main" id="{81CDB184-76C4-470C-803A-C94E06F9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4" y="350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6" name="Text Box 14">
                <a:extLst>
                  <a:ext uri="{FF2B5EF4-FFF2-40B4-BE49-F238E27FC236}">
                    <a16:creationId xmlns:a16="http://schemas.microsoft.com/office/drawing/2014/main" id="{9A398A86-DF64-499A-8CA6-3E6BD825C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466"/>
                <a:ext cx="414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7" name="Text Box 15">
                <a:extLst>
                  <a:ext uri="{FF2B5EF4-FFF2-40B4-BE49-F238E27FC236}">
                    <a16:creationId xmlns:a16="http://schemas.microsoft.com/office/drawing/2014/main" id="{D145F682-49C0-4CA4-BB37-72B81E333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" y="3466"/>
                <a:ext cx="43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9" name="Line 17">
                <a:extLst>
                  <a:ext uri="{FF2B5EF4-FFF2-40B4-BE49-F238E27FC236}">
                    <a16:creationId xmlns:a16="http://schemas.microsoft.com/office/drawing/2014/main" id="{5A1C75AF-42CB-4A67-A7F1-16BCFD480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0" y="3607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0" name="Line 18">
                <a:extLst>
                  <a:ext uri="{FF2B5EF4-FFF2-40B4-BE49-F238E27FC236}">
                    <a16:creationId xmlns:a16="http://schemas.microsoft.com/office/drawing/2014/main" id="{B33A61F1-8A59-4139-A571-B5525B697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3678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1" name="Line 19">
                <a:extLst>
                  <a:ext uri="{FF2B5EF4-FFF2-40B4-BE49-F238E27FC236}">
                    <a16:creationId xmlns:a16="http://schemas.microsoft.com/office/drawing/2014/main" id="{697DB003-2BED-4454-8FA2-68CAA8474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" y="3607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2" name="Line 20">
                <a:extLst>
                  <a:ext uri="{FF2B5EF4-FFF2-40B4-BE49-F238E27FC236}">
                    <a16:creationId xmlns:a16="http://schemas.microsoft.com/office/drawing/2014/main" id="{FEF87321-CC97-4F54-91C3-922CE7F40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3607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3" name="Text Box 21">
                <a:extLst>
                  <a:ext uri="{FF2B5EF4-FFF2-40B4-BE49-F238E27FC236}">
                    <a16:creationId xmlns:a16="http://schemas.microsoft.com/office/drawing/2014/main" id="{3EE97778-79B8-4E57-BCBD-A00D7B099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9" y="3447"/>
                <a:ext cx="324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4" name="Line 22">
                <a:extLst>
                  <a:ext uri="{FF2B5EF4-FFF2-40B4-BE49-F238E27FC236}">
                    <a16:creationId xmlns:a16="http://schemas.microsoft.com/office/drawing/2014/main" id="{C5EC9409-981F-4F70-8669-AA931137E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3615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5" name="Line 23">
                <a:extLst>
                  <a:ext uri="{FF2B5EF4-FFF2-40B4-BE49-F238E27FC236}">
                    <a16:creationId xmlns:a16="http://schemas.microsoft.com/office/drawing/2014/main" id="{96C05BE7-616C-4297-BB76-1DA0292C5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501"/>
                <a:ext cx="108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6" name="Line 24">
                <a:extLst>
                  <a:ext uri="{FF2B5EF4-FFF2-40B4-BE49-F238E27FC236}">
                    <a16:creationId xmlns:a16="http://schemas.microsoft.com/office/drawing/2014/main" id="{B82C5EC5-053F-4FDD-8F3B-A3C9FACB0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501"/>
                <a:ext cx="216" cy="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7" name="Line 25">
                <a:extLst>
                  <a:ext uri="{FF2B5EF4-FFF2-40B4-BE49-F238E27FC236}">
                    <a16:creationId xmlns:a16="http://schemas.microsoft.com/office/drawing/2014/main" id="{2D2EB666-E66F-410D-ACED-AFE1BF665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4" y="3501"/>
                <a:ext cx="324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8" name="Line 26">
                <a:extLst>
                  <a:ext uri="{FF2B5EF4-FFF2-40B4-BE49-F238E27FC236}">
                    <a16:creationId xmlns:a16="http://schemas.microsoft.com/office/drawing/2014/main" id="{D1D94F39-7357-49F6-8FA0-19E4F076C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1" y="3580"/>
                <a:ext cx="216" cy="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9" name="Line 27">
                <a:extLst>
                  <a:ext uri="{FF2B5EF4-FFF2-40B4-BE49-F238E27FC236}">
                    <a16:creationId xmlns:a16="http://schemas.microsoft.com/office/drawing/2014/main" id="{F670B004-F54B-48AD-BA49-02497F74B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1" y="3666"/>
                <a:ext cx="107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0" name="Arc 28">
                <a:extLst>
                  <a:ext uri="{FF2B5EF4-FFF2-40B4-BE49-F238E27FC236}">
                    <a16:creationId xmlns:a16="http://schemas.microsoft.com/office/drawing/2014/main" id="{4E62AC58-5C62-41A2-A3B3-95876D32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" y="3295"/>
                <a:ext cx="108" cy="326"/>
              </a:xfrm>
              <a:custGeom>
                <a:avLst/>
                <a:gdLst>
                  <a:gd name="G0" fmla="+- 3312 0 0"/>
                  <a:gd name="G1" fmla="+- 21600 0 0"/>
                  <a:gd name="G2" fmla="+- 21600 0 0"/>
                  <a:gd name="T0" fmla="*/ 0 w 24912"/>
                  <a:gd name="T1" fmla="*/ 255 h 43200"/>
                  <a:gd name="T2" fmla="*/ 400 w 24912"/>
                  <a:gd name="T3" fmla="*/ 43003 h 43200"/>
                  <a:gd name="T4" fmla="*/ 3312 w 249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12" h="43200" fill="none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</a:path>
                  <a:path w="24912" h="43200" stroke="0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  <a:lnTo>
                      <a:pt x="3312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1" name="Line 29">
                <a:extLst>
                  <a:ext uri="{FF2B5EF4-FFF2-40B4-BE49-F238E27FC236}">
                    <a16:creationId xmlns:a16="http://schemas.microsoft.com/office/drawing/2014/main" id="{6E276AE9-8A3B-4C9D-87F9-3A94E867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4" y="3622"/>
                <a:ext cx="3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2" name="Line 30">
                <a:extLst>
                  <a:ext uri="{FF2B5EF4-FFF2-40B4-BE49-F238E27FC236}">
                    <a16:creationId xmlns:a16="http://schemas.microsoft.com/office/drawing/2014/main" id="{01CB2145-990C-432D-9FEE-A905D2F10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3295"/>
                <a:ext cx="37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3" name="Arc 31">
                <a:extLst>
                  <a:ext uri="{FF2B5EF4-FFF2-40B4-BE49-F238E27FC236}">
                    <a16:creationId xmlns:a16="http://schemas.microsoft.com/office/drawing/2014/main" id="{64940296-4E54-4E55-9347-1BED00D4CF6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69465">
                <a:off x="1019" y="3295"/>
                <a:ext cx="108" cy="326"/>
              </a:xfrm>
              <a:custGeom>
                <a:avLst/>
                <a:gdLst>
                  <a:gd name="G0" fmla="+- 3312 0 0"/>
                  <a:gd name="G1" fmla="+- 21600 0 0"/>
                  <a:gd name="G2" fmla="+- 21600 0 0"/>
                  <a:gd name="T0" fmla="*/ 0 w 24912"/>
                  <a:gd name="T1" fmla="*/ 255 h 43200"/>
                  <a:gd name="T2" fmla="*/ 400 w 24912"/>
                  <a:gd name="T3" fmla="*/ 43003 h 43200"/>
                  <a:gd name="T4" fmla="*/ 3312 w 249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12" h="43200" fill="none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</a:path>
                  <a:path w="24912" h="43200" stroke="0" extrusionOk="0">
                    <a:moveTo>
                      <a:pt x="0" y="255"/>
                    </a:moveTo>
                    <a:cubicBezTo>
                      <a:pt x="1095" y="85"/>
                      <a:pt x="2203" y="0"/>
                      <a:pt x="3312" y="0"/>
                    </a:cubicBezTo>
                    <a:cubicBezTo>
                      <a:pt x="15241" y="0"/>
                      <a:pt x="24912" y="9670"/>
                      <a:pt x="24912" y="21600"/>
                    </a:cubicBezTo>
                    <a:cubicBezTo>
                      <a:pt x="24912" y="33529"/>
                      <a:pt x="15241" y="43200"/>
                      <a:pt x="3312" y="43200"/>
                    </a:cubicBezTo>
                    <a:cubicBezTo>
                      <a:pt x="2338" y="43199"/>
                      <a:pt x="1365" y="43134"/>
                      <a:pt x="400" y="43002"/>
                    </a:cubicBezTo>
                    <a:lnTo>
                      <a:pt x="3312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4" name="Line 32">
                <a:extLst>
                  <a:ext uri="{FF2B5EF4-FFF2-40B4-BE49-F238E27FC236}">
                    <a16:creationId xmlns:a16="http://schemas.microsoft.com/office/drawing/2014/main" id="{693E2316-4C29-4955-A971-55C1A6304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3622"/>
                <a:ext cx="1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21" name="Text Box 49">
                <a:extLst>
                  <a:ext uri="{FF2B5EF4-FFF2-40B4-BE49-F238E27FC236}">
                    <a16:creationId xmlns:a16="http://schemas.microsoft.com/office/drawing/2014/main" id="{8CC9AF68-3787-47C2-87B2-BFE096359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" y="3521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head</a:t>
                </a:r>
              </a:p>
            </p:txBody>
          </p:sp>
        </p:grpSp>
        <p:sp>
          <p:nvSpPr>
            <p:cNvPr id="207888" name="Text Box 16">
              <a:extLst>
                <a:ext uri="{FF2B5EF4-FFF2-40B4-BE49-F238E27FC236}">
                  <a16:creationId xmlns:a16="http://schemas.microsoft.com/office/drawing/2014/main" id="{F9804A3A-5C89-4106-9D20-41AA19FD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" y="3222"/>
              <a:ext cx="32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928" name="Line 56">
            <a:extLst>
              <a:ext uri="{FF2B5EF4-FFF2-40B4-BE49-F238E27FC236}">
                <a16:creationId xmlns:a16="http://schemas.microsoft.com/office/drawing/2014/main" id="{B194E82E-2477-40F0-9B77-F92730436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3068638"/>
            <a:ext cx="4176712" cy="2593975"/>
          </a:xfrm>
          <a:prstGeom prst="line">
            <a:avLst/>
          </a:prstGeom>
          <a:noFill/>
          <a:ln w="38100">
            <a:solidFill>
              <a:srgbClr val="FF0D6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30" name="Line 58">
            <a:extLst>
              <a:ext uri="{FF2B5EF4-FFF2-40B4-BE49-F238E27FC236}">
                <a16:creationId xmlns:a16="http://schemas.microsoft.com/office/drawing/2014/main" id="{FE19FA8B-D618-4FF1-953D-EA5A3E5FE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068638"/>
            <a:ext cx="1728788" cy="0"/>
          </a:xfrm>
          <a:prstGeom prst="line">
            <a:avLst/>
          </a:prstGeom>
          <a:noFill/>
          <a:ln w="28575">
            <a:solidFill>
              <a:srgbClr val="FF0D6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31" name="AutoShape 59">
            <a:extLst>
              <a:ext uri="{FF2B5EF4-FFF2-40B4-BE49-F238E27FC236}">
                <a16:creationId xmlns:a16="http://schemas.microsoft.com/office/drawing/2014/main" id="{12D726DE-A58F-4E8C-85C1-D67A0F77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52738"/>
            <a:ext cx="3313112" cy="1225550"/>
          </a:xfrm>
          <a:prstGeom prst="cloudCallout">
            <a:avLst>
              <a:gd name="adj1" fmla="val -39986"/>
              <a:gd name="adj2" fmla="val 14753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zh-CN" altLang="en-US">
                <a:latin typeface="Times New Roman" panose="02020603050405020304" pitchFamily="18" charset="0"/>
                <a:ea typeface="华文行楷" panose="02010800040101010101" pitchFamily="2" charset="-122"/>
              </a:rPr>
              <a:t>注意头指针和表头结点的区别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6" grpId="0" animBg="1"/>
      <p:bldP spid="207925" grpId="0" animBg="1"/>
      <p:bldP spid="207925" grpId="1" animBg="1"/>
      <p:bldP spid="207927" grpId="1" animBg="1"/>
      <p:bldP spid="2079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9A4D0DA-CB4E-467A-8A62-CE8AAEE97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F1BE-8D88-44BE-AA28-344A58B93189}" type="slidenum">
              <a:rPr lang="en-US" altLang="zh-CN"/>
              <a:pPr/>
              <a:t>39</a:t>
            </a:fld>
            <a:r>
              <a:rPr lang="en-US" altLang="zh-CN"/>
              <a:t>/82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BD29CCD2-BB6D-4222-A255-20F115590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113337"/>
          </a:xfrm>
        </p:spPr>
        <p:txBody>
          <a:bodyPr/>
          <a:lstStyle/>
          <a:p>
            <a:pPr algn="just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循环链表特点：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Z"/>
            </a:pPr>
            <a:r>
              <a:rPr lang="zh-CN" altLang="en-US">
                <a:latin typeface="华文新魏" panose="02010800040101010101" pitchFamily="2" charset="-122"/>
              </a:rPr>
              <a:t>从表中任一结点出发，均可以找到其它所有结点；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Z"/>
            </a:pPr>
            <a:r>
              <a:rPr lang="zh-CN" altLang="en-US">
                <a:latin typeface="华文新魏" panose="02010800040101010101" pitchFamily="2" charset="-122"/>
              </a:rPr>
              <a:t>在任何情况下，带有表头结点的循环链表中至少有一个结点存在，从而使空表和非空表运算统一。</a:t>
            </a:r>
          </a:p>
          <a:p>
            <a:pPr algn="just"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</a:rPr>
              <a:t>循环链表运算与单链表区别：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buClr>
                <a:srgbClr val="6600CC"/>
              </a:buClr>
              <a:buSzPct val="95000"/>
              <a:buFont typeface="Food" pitchFamily="34" charset="2"/>
              <a:buChar char="9"/>
            </a:pPr>
            <a:r>
              <a:rPr lang="zh-CN" altLang="en-US">
                <a:latin typeface="华文新魏" panose="02010800040101010101" pitchFamily="2" charset="-122"/>
              </a:rPr>
              <a:t>对单链表进行操作时，要判断是否是表尾，即指针是否为</a:t>
            </a:r>
            <a:r>
              <a:rPr lang="en-US" altLang="zh-CN">
                <a:latin typeface="华文新魏" panose="02010800040101010101" pitchFamily="2" charset="-122"/>
              </a:rPr>
              <a:t>NULL</a:t>
            </a:r>
            <a:r>
              <a:rPr lang="zh-CN" altLang="en-US">
                <a:latin typeface="华文新魏" panose="02010800040101010101" pitchFamily="2" charset="-122"/>
              </a:rPr>
              <a:t>；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buClr>
                <a:srgbClr val="6600CC"/>
              </a:buClr>
              <a:buSzPct val="95000"/>
              <a:buFont typeface="Food" pitchFamily="34" charset="2"/>
              <a:buChar char="9"/>
            </a:pPr>
            <a:r>
              <a:rPr lang="zh-CN" altLang="en-US">
                <a:latin typeface="华文新魏" panose="02010800040101010101" pitchFamily="2" charset="-122"/>
              </a:rPr>
              <a:t>而对循环链表操作时，要判断是否是头指针。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7C5CCF0-06F8-46B5-B43B-7E521CB73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B7C5-4687-4184-975D-8CA5C8D9878C}" type="slidenum">
              <a:rPr lang="en-US" altLang="zh-CN"/>
              <a:pPr/>
              <a:t>4</a:t>
            </a:fld>
            <a:r>
              <a:rPr lang="en-US" altLang="zh-CN"/>
              <a:t>/82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699338B-06FA-46A2-A6E6-7EAFB0DCC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41488"/>
            <a:ext cx="7488238" cy="79216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SzPct val="85000"/>
              <a:buFont typeface="Food" pitchFamily="34" charset="2"/>
              <a:buChar char="9"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向量</a:t>
            </a:r>
            <a:r>
              <a:rPr lang="en-US" altLang="zh-CN"/>
              <a:t>{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43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68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45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  <a:r>
              <a:rPr lang="en-US" altLang="zh-CN"/>
              <a:t>}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是数据结构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EAAF6317-CE5B-4525-8931-C5D7525E5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427288"/>
            <a:ext cx="5616575" cy="8572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43684" dir="18900000" algn="ctr" rotWithShape="0">
              <a:srgbClr val="B2B2B2">
                <a:alpha val="75000"/>
              </a:srgbClr>
            </a:outerShdw>
          </a:effectLst>
        </p:spPr>
        <p:txBody>
          <a:bodyPr lIns="216000" anchor="ctr"/>
          <a:lstStyle/>
          <a:p>
            <a:r>
              <a:rPr lang="zh-CN" altLang="en-US" sz="2600">
                <a:latin typeface="华文行楷" panose="02010800040101010101" pitchFamily="2" charset="-122"/>
                <a:ea typeface="华文行楷" panose="02010800040101010101" pitchFamily="2" charset="-122"/>
              </a:rPr>
              <a:t>每个数据元素由一个数据项组成数据元素之间有位置上的前后关系 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00ACB689-73D7-49A3-ABAA-E34F033A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644900"/>
            <a:ext cx="5537200" cy="8826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43684" dir="18900000" algn="ctr" rotWithShape="0">
              <a:srgbClr val="B2B2B2">
                <a:alpha val="75000"/>
              </a:srgbClr>
            </a:outerShdw>
          </a:effectLst>
        </p:spPr>
        <p:txBody>
          <a:bodyPr lIns="216000" anchor="ctr"/>
          <a:lstStyle/>
          <a:p>
            <a:r>
              <a:rPr lang="zh-CN" altLang="en-US" sz="2600">
                <a:latin typeface="华文行楷" panose="02010800040101010101" pitchFamily="2" charset="-122"/>
                <a:ea typeface="华文行楷" panose="02010800040101010101" pitchFamily="2" charset="-122"/>
              </a:rPr>
              <a:t>每个数据元素由一个数据项组成数据元素之间有位置上的前后关系 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EF6BF7C6-F956-4797-BDB8-09EF9C94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5088"/>
            <a:ext cx="70564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5000"/>
              <a:buFont typeface="Food" pitchFamily="34" charset="2"/>
              <a:buChar char="9"/>
            </a:pP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季度名称组成的集合是数据结构：</a:t>
            </a:r>
          </a:p>
          <a:p>
            <a:pPr>
              <a:buClr>
                <a:srgbClr val="FF0000"/>
              </a:buClr>
              <a:buSzPct val="85000"/>
              <a:buFont typeface="Food" pitchFamily="34" charset="2"/>
              <a:buNone/>
            </a:pP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3200">
                <a:latin typeface="汉仪太极体简" pitchFamily="2" charset="-122"/>
                <a:ea typeface="汉仪太极体简" pitchFamily="2" charset="-122"/>
              </a:rPr>
              <a:t>{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春，夏，秋，冬</a:t>
            </a:r>
            <a:r>
              <a:rPr lang="en-US" altLang="zh-CN" sz="3200">
                <a:latin typeface="汉仪太极体简" pitchFamily="2" charset="-122"/>
                <a:ea typeface="汉仪太极体简" pitchFamily="2" charset="-122"/>
              </a:rPr>
              <a:t>}</a:t>
            </a:r>
            <a:endParaRPr lang="en-US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DE72DF30-A8A7-4608-B85E-13822928E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29050"/>
            <a:ext cx="79200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5000"/>
              <a:buFont typeface="Food" pitchFamily="34" charset="2"/>
              <a:buChar char="9"/>
            </a:pP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家庭成员</a:t>
            </a:r>
            <a:r>
              <a:rPr lang="en-US" altLang="zh-CN" sz="3200">
                <a:latin typeface="汉仪太极体简" pitchFamily="2" charset="-122"/>
                <a:ea typeface="汉仪太极体简" pitchFamily="2" charset="-122"/>
              </a:rPr>
              <a:t>{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祖父、父亲、儿子</a:t>
            </a:r>
            <a:r>
              <a:rPr lang="en-US" altLang="zh-CN" sz="3200">
                <a:latin typeface="汉仪太极体简" pitchFamily="2" charset="-122"/>
                <a:ea typeface="汉仪太极体简" pitchFamily="2" charset="-122"/>
              </a:rPr>
              <a:t>}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是数据结构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95CC4B83-D89F-44F7-BB71-C203EB46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24400"/>
            <a:ext cx="5616575" cy="9366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7000" dir="19387806" algn="ctr" rotWithShape="0">
              <a:srgbClr val="B2B2B2">
                <a:alpha val="75999"/>
              </a:srgbClr>
            </a:outerShdw>
          </a:effectLst>
        </p:spPr>
        <p:txBody>
          <a:bodyPr lIns="216000" anchor="ctr"/>
          <a:lstStyle/>
          <a:p>
            <a:r>
              <a:rPr lang="zh-CN" altLang="en-US" sz="2600">
                <a:latin typeface="华文行楷" panose="02010800040101010101" pitchFamily="2" charset="-122"/>
                <a:ea typeface="华文行楷" panose="02010800040101010101" pitchFamily="2" charset="-122"/>
              </a:rPr>
              <a:t>每个数据元素由一个数据项组成数据元素之间有层次上的高低关系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  <p:bldP spid="167940" grpId="1" animBg="1"/>
      <p:bldP spid="167941" grpId="0" animBg="1"/>
      <p:bldP spid="167941" grpId="1" animBg="1"/>
      <p:bldP spid="167943" grpId="0"/>
      <p:bldP spid="167948" grpId="0"/>
      <p:bldP spid="167950" grpId="0" animBg="1"/>
      <p:bldP spid="16795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FF2187-02AF-4029-9CBD-F0007A942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FBAB-5EFF-4F28-ABD7-E6A7ED8D075B}" type="slidenum">
              <a:rPr lang="en-US" altLang="zh-CN"/>
              <a:pPr/>
              <a:t>40</a:t>
            </a:fld>
            <a:r>
              <a:rPr lang="en-US" altLang="zh-CN"/>
              <a:t>/82</a:t>
            </a: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525F95ED-7076-4B78-ACA4-F9F42660C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908050"/>
            <a:ext cx="2879725" cy="711200"/>
          </a:xfrm>
        </p:spPr>
        <p:txBody>
          <a:bodyPr/>
          <a:lstStyle/>
          <a:p>
            <a:pPr algn="ctr"/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6.3.2</a:t>
            </a:r>
            <a:r>
              <a:rPr lang="en-US" altLang="zh-CN"/>
              <a:t>  </a:t>
            </a:r>
            <a:r>
              <a:rPr lang="zh-CN" altLang="en-US" sz="4000"/>
              <a:t>栈</a:t>
            </a:r>
            <a:r>
              <a:rPr lang="zh-CN" altLang="en-US"/>
              <a:t> </a:t>
            </a:r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8F551A53-F19C-42A3-B1FB-65E4CBA0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7777162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定义：栈是只能在表的一端进行插入和删除运算的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6F47E118-9194-418F-90CB-2235947E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97200"/>
            <a:ext cx="81359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通常将允许插入和删除运算的一端称为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栈顶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(top)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，另一端称为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栈底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(bottom)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5B1C613E-2FE1-463E-99E3-1E4868C2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6985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不含元素的栈称为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空栈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向栈中插入元素称为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入栈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从栈中删除元素称为</a:t>
            </a:r>
            <a:r>
              <a:rPr lang="zh-CN" alt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出栈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209927" name="Picture 7" descr="FLOW07">
            <a:extLst>
              <a:ext uri="{FF2B5EF4-FFF2-40B4-BE49-F238E27FC236}">
                <a16:creationId xmlns:a16="http://schemas.microsoft.com/office/drawing/2014/main" id="{E6525B93-74D5-4641-BEC8-367BE8B1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868863"/>
            <a:ext cx="1554162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  <p:bldP spid="209925" grpId="0"/>
      <p:bldP spid="2099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AC230D5E-42B7-4A69-9331-D0084EA60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71CB-3D8A-4DF2-8A63-1F6AEF5BA357}" type="slidenum">
              <a:rPr lang="en-US" altLang="zh-CN"/>
              <a:pPr/>
              <a:t>41</a:t>
            </a:fld>
            <a:r>
              <a:rPr lang="en-US" altLang="zh-CN"/>
              <a:t>/82</a:t>
            </a:r>
          </a:p>
        </p:txBody>
      </p:sp>
      <p:sp>
        <p:nvSpPr>
          <p:cNvPr id="210948" name="Text Box 4">
            <a:extLst>
              <a:ext uri="{FF2B5EF4-FFF2-40B4-BE49-F238E27FC236}">
                <a16:creationId xmlns:a16="http://schemas.microsoft.com/office/drawing/2014/main" id="{3C582D69-031E-4455-97C7-9AD46F52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设有一个栈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S={a</a:t>
            </a:r>
            <a:r>
              <a:rPr lang="en-US" altLang="zh-CN" sz="320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320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320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，入栈顺序是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最后是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。栈的状态如图所示： </a:t>
            </a:r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2FCFB82A-7D4D-43BA-95FC-96B96C623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565400"/>
            <a:ext cx="0" cy="284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899EE3DF-2CE3-4A05-8BB3-07770F822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565400"/>
            <a:ext cx="0" cy="284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33D094DB-ADE2-4FB2-8603-59B2E2FBB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5403850"/>
            <a:ext cx="944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16E5830C-B46D-4003-9790-21BB1823E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4810125"/>
            <a:ext cx="944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39C55742-A15A-4796-962A-605BCB2BE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4241800"/>
            <a:ext cx="944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6" name="Line 12">
            <a:extLst>
              <a:ext uri="{FF2B5EF4-FFF2-40B4-BE49-F238E27FC236}">
                <a16:creationId xmlns:a16="http://schemas.microsoft.com/office/drawing/2014/main" id="{75708AC7-8C7C-4134-83CB-9800EEE6F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3511550"/>
            <a:ext cx="944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7" name="Line 13">
            <a:extLst>
              <a:ext uri="{FF2B5EF4-FFF2-40B4-BE49-F238E27FC236}">
                <a16:creationId xmlns:a16="http://schemas.microsoft.com/office/drawing/2014/main" id="{755BFC07-BD0B-4767-921E-04C6C6B3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2943225"/>
            <a:ext cx="944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A7FF14FC-E917-4B22-B3B8-8306B00C6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763" y="3197225"/>
            <a:ext cx="314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3699A61C-1186-4DD5-9B01-E01FC79CD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763" y="5153025"/>
            <a:ext cx="314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53190FDF-BD1C-4C88-B367-EA76202E7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2386013"/>
            <a:ext cx="0" cy="568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894465BC-DB64-4909-A3E5-4C92FA8EB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2366963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2" name="Line 18">
            <a:extLst>
              <a:ext uri="{FF2B5EF4-FFF2-40B4-BE49-F238E27FC236}">
                <a16:creationId xmlns:a16="http://schemas.microsoft.com/office/drawing/2014/main" id="{8B09D763-357C-4B17-9D2D-8F2469B8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2349500"/>
            <a:ext cx="0" cy="568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3" name="Line 19">
            <a:extLst>
              <a:ext uri="{FF2B5EF4-FFF2-40B4-BE49-F238E27FC236}">
                <a16:creationId xmlns:a16="http://schemas.microsoft.com/office/drawing/2014/main" id="{15B05638-5714-4D42-B952-A564F1779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349500"/>
            <a:ext cx="787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4" name="Text Box 20">
            <a:extLst>
              <a:ext uri="{FF2B5EF4-FFF2-40B4-BE49-F238E27FC236}">
                <a16:creationId xmlns:a16="http://schemas.microsoft.com/office/drawing/2014/main" id="{BAC311DA-CBC4-456E-928C-F62F44A2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868863"/>
            <a:ext cx="787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B31A48EA-0174-43EF-B651-16DD9FD0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292600"/>
            <a:ext cx="78581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0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66" name="Text Box 22">
            <a:extLst>
              <a:ext uri="{FF2B5EF4-FFF2-40B4-BE49-F238E27FC236}">
                <a16:creationId xmlns:a16="http://schemas.microsoft.com/office/drawing/2014/main" id="{89011DF6-E29B-4F31-9861-D8087E5F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933700"/>
            <a:ext cx="78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0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34CEA5DD-83AD-4D18-9506-91BB508C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3546475"/>
            <a:ext cx="787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10968" name="Text Box 24">
            <a:extLst>
              <a:ext uri="{FF2B5EF4-FFF2-40B4-BE49-F238E27FC236}">
                <a16:creationId xmlns:a16="http://schemas.microsoft.com/office/drawing/2014/main" id="{660F8655-F02A-49B1-9BF3-545EAEAB9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868863"/>
            <a:ext cx="17764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100000"/>
              </a:lnSpc>
            </a:pPr>
            <a:r>
              <a:rPr kumimoji="0"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栈底</a:t>
            </a:r>
            <a:r>
              <a:rPr kumimoji="0"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bottom</a:t>
            </a:r>
          </a:p>
        </p:txBody>
      </p:sp>
      <p:sp>
        <p:nvSpPr>
          <p:cNvPr id="210969" name="Text Box 25">
            <a:extLst>
              <a:ext uri="{FF2B5EF4-FFF2-40B4-BE49-F238E27FC236}">
                <a16:creationId xmlns:a16="http://schemas.microsoft.com/office/drawing/2014/main" id="{A5C8CE8C-C4D3-435B-9082-62057C5A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924175"/>
            <a:ext cx="12858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栈顶</a:t>
            </a:r>
            <a:r>
              <a:rPr kumimoji="0"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top</a:t>
            </a:r>
          </a:p>
        </p:txBody>
      </p:sp>
      <p:sp>
        <p:nvSpPr>
          <p:cNvPr id="210970" name="Text Box 26">
            <a:extLst>
              <a:ext uri="{FF2B5EF4-FFF2-40B4-BE49-F238E27FC236}">
                <a16:creationId xmlns:a16="http://schemas.microsoft.com/office/drawing/2014/main" id="{62DF656F-29A1-4AC4-B97B-51ABEB31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074863"/>
            <a:ext cx="10033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入栈</a:t>
            </a:r>
          </a:p>
        </p:txBody>
      </p:sp>
      <p:sp>
        <p:nvSpPr>
          <p:cNvPr id="210971" name="Text Box 27">
            <a:extLst>
              <a:ext uri="{FF2B5EF4-FFF2-40B4-BE49-F238E27FC236}">
                <a16:creationId xmlns:a16="http://schemas.microsoft.com/office/drawing/2014/main" id="{585AF54E-931C-46AB-9910-8D176976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2060575"/>
            <a:ext cx="10906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出栈</a:t>
            </a:r>
          </a:p>
        </p:txBody>
      </p:sp>
      <p:pic>
        <p:nvPicPr>
          <p:cNvPr id="210972" name="Picture 28" descr="FLOW11">
            <a:extLst>
              <a:ext uri="{FF2B5EF4-FFF2-40B4-BE49-F238E27FC236}">
                <a16:creationId xmlns:a16="http://schemas.microsoft.com/office/drawing/2014/main" id="{21BFF503-3FA2-4D9E-A179-4EE00CFC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724400"/>
            <a:ext cx="1463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73" name="Text Box 29">
            <a:extLst>
              <a:ext uri="{FF2B5EF4-FFF2-40B4-BE49-F238E27FC236}">
                <a16:creationId xmlns:a16="http://schemas.microsoft.com/office/drawing/2014/main" id="{4F6210D1-1F5F-4944-8EBB-F37844EC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410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000" b="1">
                <a:solidFill>
                  <a:srgbClr val="0000CC"/>
                </a:solidFill>
                <a:latin typeface="楷体_GB2312" panose="02010609030101010101" pitchFamily="49" charset="-122"/>
                <a:ea typeface="华文行楷" panose="02010800040101010101" pitchFamily="2" charset="-122"/>
              </a:rPr>
              <a:t>栈特点：</a:t>
            </a:r>
            <a:r>
              <a:rPr lang="zh-CN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华文行楷" panose="02010800040101010101" pitchFamily="2" charset="-122"/>
              </a:rPr>
              <a:t>后进先出</a:t>
            </a:r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华文行楷" panose="02010800040101010101" pitchFamily="2" charset="-122"/>
              </a:rPr>
              <a:t>。</a:t>
            </a:r>
            <a:endParaRPr lang="zh-CN" altLang="en-US" sz="30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0974" name="AutoShape 30">
            <a:extLst>
              <a:ext uri="{FF2B5EF4-FFF2-40B4-BE49-F238E27FC236}">
                <a16:creationId xmlns:a16="http://schemas.microsoft.com/office/drawing/2014/main" id="{76D9A8DB-230A-4957-97F6-581461BF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716338"/>
            <a:ext cx="3671887" cy="1511300"/>
          </a:xfrm>
          <a:prstGeom prst="cloudCallout">
            <a:avLst>
              <a:gd name="adj1" fmla="val -58602"/>
              <a:gd name="adj2" fmla="val 9128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故也称为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先进后出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表或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后进先出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10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10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10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800" tmFilter="0,0; .5, 1; 1, 1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28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8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tmFilter="0,0; .5, 1; 1, 1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8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800" tmFilter="0,0; .5, 1; 1, 1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04"/>
                            </p:stCondLst>
                            <p:childTnLst>
                              <p:par>
                                <p:cTn id="8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8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704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8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8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8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800" tmFilter="0,0; .5, 1; 1, 1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1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0" dur="14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  <p:bldP spid="210964" grpId="0"/>
      <p:bldP spid="210965" grpId="0"/>
      <p:bldP spid="210966" grpId="0"/>
      <p:bldP spid="210967" grpId="0"/>
      <p:bldP spid="210968" grpId="0"/>
      <p:bldP spid="210969" grpId="0"/>
      <p:bldP spid="210970" grpId="0"/>
      <p:bldP spid="210971" grpId="0"/>
      <p:bldP spid="210973" grpId="0"/>
      <p:bldP spid="210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6F99F5D-69CA-428C-A78A-0301AF19E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1350-AE21-42F4-A197-B036F18751A1}" type="slidenum">
              <a:rPr lang="en-US" altLang="zh-CN"/>
              <a:pPr/>
              <a:t>42</a:t>
            </a:fld>
            <a:r>
              <a:rPr lang="en-US" altLang="zh-CN"/>
              <a:t>/82</a:t>
            </a: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04B5AAAE-F5B9-4908-AB4B-5A49B064B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50925"/>
            <a:ext cx="4246563" cy="844550"/>
          </a:xfrm>
        </p:spPr>
        <p:txBody>
          <a:bodyPr/>
          <a:lstStyle/>
          <a:p>
            <a:r>
              <a:rPr lang="zh-CN" altLang="en-US" sz="4000"/>
              <a:t>栈的基本运算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4650355-B082-4EE8-8AC5-0E539991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8066087" cy="3097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Font typeface="Webdings" panose="05030102010509060703" pitchFamily="18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栈初始化：</a:t>
            </a:r>
            <a:r>
              <a:rPr lang="zh-CN" altLang="en-US"/>
              <a:t>构造一个空栈。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Font typeface="Webdings" panose="05030102010509060703" pitchFamily="18" charset="2"/>
              <a:buChar char="U"/>
            </a:pP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空栈判断：</a:t>
            </a:r>
            <a:r>
              <a:rPr lang="zh-CN" altLang="en-US"/>
              <a:t>判断栈是否为空。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Font typeface="Webdings" panose="05030102010509060703" pitchFamily="18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 入栈：</a:t>
            </a:r>
            <a:r>
              <a:rPr lang="zh-CN" altLang="en-US"/>
              <a:t>在栈顶插入一个元素。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Font typeface="Webdings" panose="05030102010509060703" pitchFamily="18" charset="2"/>
              <a:buChar char="U"/>
            </a:pP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出栈：</a:t>
            </a:r>
            <a:r>
              <a:rPr lang="zh-CN" altLang="en-US"/>
              <a:t>在栈顶删除一个元素。</a:t>
            </a:r>
          </a:p>
          <a:p>
            <a:pPr>
              <a:lnSpc>
                <a:spcPct val="100000"/>
              </a:lnSpc>
              <a:spcBef>
                <a:spcPct val="25000"/>
              </a:spcBef>
              <a:buClr>
                <a:srgbClr val="0000CC"/>
              </a:buClr>
              <a:buFont typeface="Webdings" panose="05030102010509060703" pitchFamily="18" charset="2"/>
              <a:buChar char="U"/>
            </a:pP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读栈：</a:t>
            </a:r>
            <a:r>
              <a:rPr lang="zh-CN" altLang="en-US"/>
              <a:t>仅读取栈顶数据，并不删除元素。</a:t>
            </a:r>
          </a:p>
        </p:txBody>
      </p:sp>
      <p:pic>
        <p:nvPicPr>
          <p:cNvPr id="212996" name="Picture 4" descr="FLOW01">
            <a:extLst>
              <a:ext uri="{FF2B5EF4-FFF2-40B4-BE49-F238E27FC236}">
                <a16:creationId xmlns:a16="http://schemas.microsoft.com/office/drawing/2014/main" id="{B67C7FA9-FE66-4BE9-B17D-7E2659B2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589588"/>
            <a:ext cx="26670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2129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52B0322-0957-4F95-ADBE-98ED5E645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45F92-91C4-4AE8-8EC9-DAEFBFA4B583}" type="slidenum">
              <a:rPr lang="en-US" altLang="zh-CN"/>
              <a:pPr/>
              <a:t>43</a:t>
            </a:fld>
            <a:r>
              <a:rPr lang="en-US" altLang="zh-CN"/>
              <a:t>/82</a:t>
            </a: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BDD0EF12-88E0-4FC1-9CCE-C8C723EF9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3671887" cy="792163"/>
          </a:xfrm>
        </p:spPr>
        <p:txBody>
          <a:bodyPr/>
          <a:lstStyle/>
          <a:p>
            <a:r>
              <a:rPr lang="zh-CN" altLang="en-US" sz="4000"/>
              <a:t>栈的顺序存储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2422D6A-965D-4706-A108-29DEF1507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3716338"/>
            <a:ext cx="8132762" cy="10080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华文新魏" panose="02010800040101010101" pitchFamily="2" charset="-122"/>
              </a:rPr>
              <a:t>            </a:t>
            </a:r>
            <a:r>
              <a:rPr lang="zh-CN" altLang="en-US" sz="3600">
                <a:solidFill>
                  <a:srgbClr val="000000"/>
                </a:solidFill>
                <a:latin typeface="华文新魏" panose="02010800040101010101" pitchFamily="2" charset="-122"/>
              </a:rPr>
              <a:t>设用变量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</a:rPr>
              <a:t>top</a:t>
            </a:r>
            <a:r>
              <a:rPr lang="zh-CN" altLang="en-US" sz="3600">
                <a:solidFill>
                  <a:srgbClr val="000000"/>
                </a:solidFill>
                <a:latin typeface="华文新魏" panose="02010800040101010101" pitchFamily="2" charset="-122"/>
              </a:rPr>
              <a:t>表示栈顶位置，用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</a:rPr>
              <a:t>n</a:t>
            </a:r>
            <a:r>
              <a:rPr lang="zh-CN" altLang="en-US" sz="3600">
                <a:solidFill>
                  <a:srgbClr val="000000"/>
                </a:solidFill>
                <a:latin typeface="华文新魏" panose="02010800040101010101" pitchFamily="2" charset="-122"/>
              </a:rPr>
              <a:t>表示栈中最多能容纳元素的个数。</a:t>
            </a:r>
            <a:endParaRPr lang="zh-CN" altLang="en-US" sz="3600">
              <a:latin typeface="华文新魏" panose="02010800040101010101" pitchFamily="2" charset="-122"/>
            </a:endParaRP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549D35C8-F335-4FA9-A19D-DA1FFFBB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79914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0" anchor="ctr"/>
          <a:lstStyle/>
          <a:p>
            <a:pPr>
              <a:lnSpc>
                <a:spcPct val="100000"/>
              </a:lnSpc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栈顺序存储结构是用一块连续存储区域存放栈中元素。连续区域的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低地址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一端作为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栈底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，栈底</a:t>
            </a:r>
            <a:r>
              <a:rPr lang="zh-CN" altLang="en-US" sz="3600" u="sng">
                <a:latin typeface="华文新魏" panose="02010800040101010101" pitchFamily="2" charset="-122"/>
                <a:ea typeface="华文新魏" panose="02010800040101010101" pitchFamily="2" charset="-122"/>
              </a:rPr>
              <a:t>固定不变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214022" name="Picture 6" descr="FLOW01">
            <a:extLst>
              <a:ext uri="{FF2B5EF4-FFF2-40B4-BE49-F238E27FC236}">
                <a16:creationId xmlns:a16="http://schemas.microsoft.com/office/drawing/2014/main" id="{51727F52-A6E8-4B57-8484-9624FBAA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373688"/>
            <a:ext cx="3600450" cy="10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1FAED309-4A62-4590-9CDD-384D63537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AA06-3108-4424-93A5-7F149BB4565B}" type="slidenum">
              <a:rPr lang="en-US" altLang="zh-CN"/>
              <a:pPr/>
              <a:t>44</a:t>
            </a:fld>
            <a:r>
              <a:rPr lang="en-US" altLang="zh-CN"/>
              <a:t>/82</a:t>
            </a: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FE568C90-6787-439F-B794-FFB74DFEF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609600"/>
            <a:ext cx="5686425" cy="1090613"/>
          </a:xfrm>
        </p:spPr>
        <p:txBody>
          <a:bodyPr/>
          <a:lstStyle/>
          <a:p>
            <a:r>
              <a:rPr lang="zh-CN" altLang="en-US"/>
              <a:t>入栈运算</a:t>
            </a:r>
          </a:p>
        </p:txBody>
      </p:sp>
      <p:pic>
        <p:nvPicPr>
          <p:cNvPr id="215044" name="Picture 4" descr="BIRDLINE">
            <a:extLst>
              <a:ext uri="{FF2B5EF4-FFF2-40B4-BE49-F238E27FC236}">
                <a16:creationId xmlns:a16="http://schemas.microsoft.com/office/drawing/2014/main" id="{0CC46042-E4E8-436D-B4E5-959E116F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5" name="Text Box 5">
            <a:extLst>
              <a:ext uri="{FF2B5EF4-FFF2-40B4-BE49-F238E27FC236}">
                <a16:creationId xmlns:a16="http://schemas.microsoft.com/office/drawing/2014/main" id="{52A4F2B6-4291-4360-AFFE-0DCA6AE5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3673475" cy="3816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top=n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，则栈已满，提示入栈失败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上溢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，并结束入栈；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top+1 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top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S3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将新元素放在当前栈顶位置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(top)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上。</a:t>
            </a:r>
          </a:p>
        </p:txBody>
      </p:sp>
      <p:sp>
        <p:nvSpPr>
          <p:cNvPr id="215047" name="Line 7">
            <a:extLst>
              <a:ext uri="{FF2B5EF4-FFF2-40B4-BE49-F238E27FC236}">
                <a16:creationId xmlns:a16="http://schemas.microsoft.com/office/drawing/2014/main" id="{5FCDC9BE-8DF8-4516-871F-406CF5CE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4149725"/>
            <a:ext cx="7731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49" name="Line 9">
            <a:extLst>
              <a:ext uri="{FF2B5EF4-FFF2-40B4-BE49-F238E27FC236}">
                <a16:creationId xmlns:a16="http://schemas.microsoft.com/office/drawing/2014/main" id="{85C65C8D-1F9E-4BF3-815F-3733B381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4692650"/>
            <a:ext cx="7731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1" name="Line 11">
            <a:extLst>
              <a:ext uri="{FF2B5EF4-FFF2-40B4-BE49-F238E27FC236}">
                <a16:creationId xmlns:a16="http://schemas.microsoft.com/office/drawing/2014/main" id="{957812FA-106D-4DC0-8F78-8D96BDAA8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349500"/>
            <a:ext cx="0" cy="287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2" name="Line 12">
            <a:extLst>
              <a:ext uri="{FF2B5EF4-FFF2-40B4-BE49-F238E27FC236}">
                <a16:creationId xmlns:a16="http://schemas.microsoft.com/office/drawing/2014/main" id="{2DEFE53B-BF04-4F9A-BE8D-EFCAE68A2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2349500"/>
            <a:ext cx="0" cy="287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3" name="Line 13">
            <a:extLst>
              <a:ext uri="{FF2B5EF4-FFF2-40B4-BE49-F238E27FC236}">
                <a16:creationId xmlns:a16="http://schemas.microsoft.com/office/drawing/2014/main" id="{09EFFC0E-3813-49D4-8071-C1F33FF4E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050" y="5229225"/>
            <a:ext cx="7905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4" name="Line 14">
            <a:extLst>
              <a:ext uri="{FF2B5EF4-FFF2-40B4-BE49-F238E27FC236}">
                <a16:creationId xmlns:a16="http://schemas.microsoft.com/office/drawing/2014/main" id="{394231F4-5CAE-4DAB-B1CF-AC4119BCC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573463"/>
            <a:ext cx="7731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5" name="Line 15">
            <a:extLst>
              <a:ext uri="{FF2B5EF4-FFF2-40B4-BE49-F238E27FC236}">
                <a16:creationId xmlns:a16="http://schemas.microsoft.com/office/drawing/2014/main" id="{9861739B-E0E7-4D54-923A-5CE3412BC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997200"/>
            <a:ext cx="7905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7" name="Line 17">
            <a:extLst>
              <a:ext uri="{FF2B5EF4-FFF2-40B4-BE49-F238E27FC236}">
                <a16:creationId xmlns:a16="http://schemas.microsoft.com/office/drawing/2014/main" id="{41956F48-4812-475D-8A89-33EBDB77E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5016500"/>
            <a:ext cx="509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8" name="Text Box 18">
            <a:extLst>
              <a:ext uri="{FF2B5EF4-FFF2-40B4-BE49-F238E27FC236}">
                <a16:creationId xmlns:a16="http://schemas.microsoft.com/office/drawing/2014/main" id="{F6A7525D-5906-4CA9-84F8-908B44ED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4657725"/>
            <a:ext cx="5937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1000">
                <a:latin typeface="Mead Bold" pitchFamily="2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059" name="Text Box 19">
            <a:extLst>
              <a:ext uri="{FF2B5EF4-FFF2-40B4-BE49-F238E27FC236}">
                <a16:creationId xmlns:a16="http://schemas.microsoft.com/office/drawing/2014/main" id="{E555FCB6-4C2F-4318-AF01-A9E891A4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146550"/>
            <a:ext cx="5953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1000">
                <a:latin typeface="Mead Bold" pitchFamily="2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5060" name="Text Box 20">
            <a:extLst>
              <a:ext uri="{FF2B5EF4-FFF2-40B4-BE49-F238E27FC236}">
                <a16:creationId xmlns:a16="http://schemas.microsoft.com/office/drawing/2014/main" id="{9B0CA1B3-50D0-4628-AF92-30E8F80C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573463"/>
            <a:ext cx="5762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5061" name="Text Box 21">
            <a:extLst>
              <a:ext uri="{FF2B5EF4-FFF2-40B4-BE49-F238E27FC236}">
                <a16:creationId xmlns:a16="http://schemas.microsoft.com/office/drawing/2014/main" id="{AE575EA2-A2B2-477F-8C89-A1485F6A9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797425"/>
            <a:ext cx="1358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bottom</a:t>
            </a:r>
          </a:p>
        </p:txBody>
      </p:sp>
      <p:sp>
        <p:nvSpPr>
          <p:cNvPr id="215056" name="Line 16">
            <a:extLst>
              <a:ext uri="{FF2B5EF4-FFF2-40B4-BE49-F238E27FC236}">
                <a16:creationId xmlns:a16="http://schemas.microsoft.com/office/drawing/2014/main" id="{B613B14B-B489-45D4-85BA-10FF55D6E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3797300"/>
            <a:ext cx="4333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2" name="Text Box 22">
            <a:extLst>
              <a:ext uri="{FF2B5EF4-FFF2-40B4-BE49-F238E27FC236}">
                <a16:creationId xmlns:a16="http://schemas.microsoft.com/office/drawing/2014/main" id="{ED28933D-4626-4A6D-9EDF-9332F772D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573463"/>
            <a:ext cx="6858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215063" name="Text Box 23">
            <a:extLst>
              <a:ext uri="{FF2B5EF4-FFF2-40B4-BE49-F238E27FC236}">
                <a16:creationId xmlns:a16="http://schemas.microsoft.com/office/drawing/2014/main" id="{ED21C0C5-6CA1-4736-835B-8DA66282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2997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5067" name="Rectangle 27">
            <a:extLst>
              <a:ext uri="{FF2B5EF4-FFF2-40B4-BE49-F238E27FC236}">
                <a16:creationId xmlns:a16="http://schemas.microsoft.com/office/drawing/2014/main" id="{433ED88B-9703-4666-AC80-DC48F106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6449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8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8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8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8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8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8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8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8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8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8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8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8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8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8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0751E-6 L 0.00191 -0.069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49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58382E-6 L 0.00052 -0.0746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7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10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215058" grpId="0"/>
      <p:bldP spid="215059" grpId="0"/>
      <p:bldP spid="215060" grpId="0"/>
      <p:bldP spid="215061" grpId="0"/>
      <p:bldP spid="215062" grpId="0"/>
      <p:bldP spid="215062" grpId="1"/>
      <p:bldP spid="2150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24D79F5F-6D50-4E6B-8981-A53F4B956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C5454-30D7-45A5-BA9B-41FAA61CC0AE}" type="slidenum">
              <a:rPr lang="en-US" altLang="zh-CN"/>
              <a:pPr/>
              <a:t>45</a:t>
            </a:fld>
            <a:r>
              <a:rPr lang="en-US" altLang="zh-CN"/>
              <a:t>/82</a:t>
            </a:r>
          </a:p>
        </p:txBody>
      </p:sp>
      <p:pic>
        <p:nvPicPr>
          <p:cNvPr id="216068" name="Picture 4" descr="BIRDLINE">
            <a:extLst>
              <a:ext uri="{FF2B5EF4-FFF2-40B4-BE49-F238E27FC236}">
                <a16:creationId xmlns:a16="http://schemas.microsoft.com/office/drawing/2014/main" id="{A7E23724-2272-4685-813F-478EA97C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69" name="Rectangle 5">
            <a:extLst>
              <a:ext uri="{FF2B5EF4-FFF2-40B4-BE49-F238E27FC236}">
                <a16:creationId xmlns:a16="http://schemas.microsoft.com/office/drawing/2014/main" id="{8699B7B8-23D5-484C-BDCF-3A9BD7E09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692150"/>
            <a:ext cx="2592388" cy="792163"/>
          </a:xfrm>
          <a:noFill/>
          <a:ln/>
        </p:spPr>
        <p:txBody>
          <a:bodyPr/>
          <a:lstStyle/>
          <a:p>
            <a:r>
              <a:rPr lang="zh-CN" altLang="en-US"/>
              <a:t>出栈运算</a:t>
            </a:r>
          </a:p>
        </p:txBody>
      </p:sp>
      <p:sp>
        <p:nvSpPr>
          <p:cNvPr id="216070" name="Text Box 6">
            <a:extLst>
              <a:ext uri="{FF2B5EF4-FFF2-40B4-BE49-F238E27FC236}">
                <a16:creationId xmlns:a16="http://schemas.microsoft.com/office/drawing/2014/main" id="{BE77B946-419E-41CC-B6F7-13719687D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6113"/>
            <a:ext cx="3671887" cy="39608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top=0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，则栈为空，提示出栈失败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下溢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，并结束出栈；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将当前栈顶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(top)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元素赋给一个变量；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S3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top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 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top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16071" name="Text Box 7">
            <a:extLst>
              <a:ext uri="{FF2B5EF4-FFF2-40B4-BE49-F238E27FC236}">
                <a16:creationId xmlns:a16="http://schemas.microsoft.com/office/drawing/2014/main" id="{F5FB4E30-A173-4C5F-9115-2293AC710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687763"/>
            <a:ext cx="5953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19F6AAB9-BAB3-4A45-B791-045D1D11E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563" y="3992563"/>
            <a:ext cx="433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4" name="Text Box 10">
            <a:extLst>
              <a:ext uri="{FF2B5EF4-FFF2-40B4-BE49-F238E27FC236}">
                <a16:creationId xmlns:a16="http://schemas.microsoft.com/office/drawing/2014/main" id="{D0EA2332-BA42-4C91-8A4F-54278658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768725"/>
            <a:ext cx="6858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F3B35F84-1401-45C0-B6BD-345E9130C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3644900"/>
            <a:ext cx="7921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2" name="Line 18">
            <a:extLst>
              <a:ext uri="{FF2B5EF4-FFF2-40B4-BE49-F238E27FC236}">
                <a16:creationId xmlns:a16="http://schemas.microsoft.com/office/drawing/2014/main" id="{919B51A9-C1F5-4F3B-859E-7DF3B58B6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21163"/>
            <a:ext cx="7921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3" name="Line 19">
            <a:extLst>
              <a:ext uri="{FF2B5EF4-FFF2-40B4-BE49-F238E27FC236}">
                <a16:creationId xmlns:a16="http://schemas.microsoft.com/office/drawing/2014/main" id="{D0081043-70CA-49FC-B531-99654D553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724400"/>
            <a:ext cx="7921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4" name="Line 20">
            <a:extLst>
              <a:ext uri="{FF2B5EF4-FFF2-40B4-BE49-F238E27FC236}">
                <a16:creationId xmlns:a16="http://schemas.microsoft.com/office/drawing/2014/main" id="{B98C3BE8-C3EC-41C8-BC16-EB3DA69F5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565400"/>
            <a:ext cx="0" cy="2735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5" name="Line 21">
            <a:extLst>
              <a:ext uri="{FF2B5EF4-FFF2-40B4-BE49-F238E27FC236}">
                <a16:creationId xmlns:a16="http://schemas.microsoft.com/office/drawing/2014/main" id="{BBA454D2-63DC-4E45-AD8F-CDB8C854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2565400"/>
            <a:ext cx="0" cy="2735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6" name="Line 22">
            <a:extLst>
              <a:ext uri="{FF2B5EF4-FFF2-40B4-BE49-F238E27FC236}">
                <a16:creationId xmlns:a16="http://schemas.microsoft.com/office/drawing/2014/main" id="{9B1F50FC-6A06-4AEC-8407-49870425B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5300663"/>
            <a:ext cx="7921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7" name="Line 23">
            <a:extLst>
              <a:ext uri="{FF2B5EF4-FFF2-40B4-BE49-F238E27FC236}">
                <a16:creationId xmlns:a16="http://schemas.microsoft.com/office/drawing/2014/main" id="{06926B26-0993-49B5-85A7-B109450B2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3068638"/>
            <a:ext cx="7921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8" name="Text Box 24">
            <a:extLst>
              <a:ext uri="{FF2B5EF4-FFF2-40B4-BE49-F238E27FC236}">
                <a16:creationId xmlns:a16="http://schemas.microsoft.com/office/drawing/2014/main" id="{10494144-B238-40E8-9BAF-C5532089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4729163"/>
            <a:ext cx="625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1000">
                <a:latin typeface="Mead Bold" pitchFamily="2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6089" name="Text Box 25">
            <a:extLst>
              <a:ext uri="{FF2B5EF4-FFF2-40B4-BE49-F238E27FC236}">
                <a16:creationId xmlns:a16="http://schemas.microsoft.com/office/drawing/2014/main" id="{486935F1-9FFC-44FE-9900-2D1C8761B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4217988"/>
            <a:ext cx="62706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sz="1000">
                <a:latin typeface="Mead Bold" pitchFamily="2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6091" name="Text Box 27">
            <a:extLst>
              <a:ext uri="{FF2B5EF4-FFF2-40B4-BE49-F238E27FC236}">
                <a16:creationId xmlns:a16="http://schemas.microsoft.com/office/drawing/2014/main" id="{BF99B585-EF08-435D-B934-01DED133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868863"/>
            <a:ext cx="12239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00000"/>
              </a:lnSpc>
            </a:pPr>
            <a:r>
              <a:rPr kumimoji="0" lang="en-US" altLang="zh-CN" b="1">
                <a:solidFill>
                  <a:srgbClr val="9900CC"/>
                </a:solidFill>
                <a:latin typeface="Mead Bold" pitchFamily="2" charset="0"/>
                <a:ea typeface="宋体" panose="02010600030101010101" pitchFamily="2" charset="-122"/>
              </a:rPr>
              <a:t>bottom</a:t>
            </a:r>
          </a:p>
        </p:txBody>
      </p:sp>
      <p:sp>
        <p:nvSpPr>
          <p:cNvPr id="216092" name="Line 28">
            <a:extLst>
              <a:ext uri="{FF2B5EF4-FFF2-40B4-BE49-F238E27FC236}">
                <a16:creationId xmlns:a16="http://schemas.microsoft.com/office/drawing/2014/main" id="{B6870A90-D6D6-4C3F-BD1D-4C9223B10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51403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8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8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8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8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8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8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8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8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8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8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8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8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8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8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" dur="1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23699E-6 L 0.00191 0.069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6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0364 0.07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1" grpId="0"/>
      <p:bldP spid="216071" grpId="1"/>
      <p:bldP spid="216074" grpId="0"/>
      <p:bldP spid="216074" grpId="1"/>
      <p:bldP spid="216088" grpId="0"/>
      <p:bldP spid="216089" grpId="0"/>
      <p:bldP spid="2160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BCCB2DCE-9A45-415A-B064-DB9D97A12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A217-59E7-4802-B9AC-B5FB4E0DB623}" type="slidenum">
              <a:rPr lang="en-US" altLang="zh-CN"/>
              <a:pPr/>
              <a:t>46</a:t>
            </a:fld>
            <a:r>
              <a:rPr lang="en-US" altLang="zh-CN"/>
              <a:t>/82</a:t>
            </a: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93EC1475-910E-41E4-A99F-74B803F42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125538"/>
            <a:ext cx="7772400" cy="1092200"/>
          </a:xfrm>
        </p:spPr>
        <p:txBody>
          <a:bodyPr/>
          <a:lstStyle/>
          <a:p>
            <a:r>
              <a:rPr lang="en-US" altLang="zh-CN"/>
              <a:t>    </a:t>
            </a:r>
            <a:r>
              <a:rPr lang="zh-CN" altLang="en-US"/>
              <a:t>例如，容量为</a:t>
            </a:r>
            <a:r>
              <a:rPr lang="en-US" altLang="zh-CN"/>
              <a:t>6</a:t>
            </a:r>
            <a:r>
              <a:rPr lang="zh-CN" altLang="en-US"/>
              <a:t>的栈中已有</a:t>
            </a:r>
            <a:r>
              <a:rPr lang="en-US" altLang="zh-CN"/>
              <a:t>3</a:t>
            </a:r>
            <a:r>
              <a:rPr lang="zh-CN" altLang="en-US"/>
              <a:t>个元素</a:t>
            </a:r>
            <a:r>
              <a:rPr lang="en-US" altLang="zh-CN"/>
              <a:t>,</a:t>
            </a:r>
            <a:r>
              <a:rPr lang="zh-CN" altLang="en-US"/>
              <a:t>如图所示：</a:t>
            </a:r>
          </a:p>
        </p:txBody>
      </p:sp>
      <p:grpSp>
        <p:nvGrpSpPr>
          <p:cNvPr id="217095" name="Group 7">
            <a:extLst>
              <a:ext uri="{FF2B5EF4-FFF2-40B4-BE49-F238E27FC236}">
                <a16:creationId xmlns:a16="http://schemas.microsoft.com/office/drawing/2014/main" id="{9CD85E52-44E4-47FA-BF45-025FF5017F6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276475"/>
            <a:ext cx="1512888" cy="3673475"/>
            <a:chOff x="2018" y="1344"/>
            <a:chExt cx="953" cy="2177"/>
          </a:xfrm>
        </p:grpSpPr>
        <p:sp>
          <p:nvSpPr>
            <p:cNvPr id="217092" name="Line 4">
              <a:extLst>
                <a:ext uri="{FF2B5EF4-FFF2-40B4-BE49-F238E27FC236}">
                  <a16:creationId xmlns:a16="http://schemas.microsoft.com/office/drawing/2014/main" id="{44DDE5D5-8846-41D3-B1E0-78A0F117D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344"/>
              <a:ext cx="0" cy="217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93" name="Line 5">
              <a:extLst>
                <a:ext uri="{FF2B5EF4-FFF2-40B4-BE49-F238E27FC236}">
                  <a16:creationId xmlns:a16="http://schemas.microsoft.com/office/drawing/2014/main" id="{473669D0-C523-413C-82C8-DDA8F38F7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521"/>
              <a:ext cx="95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94" name="Line 6">
              <a:extLst>
                <a:ext uri="{FF2B5EF4-FFF2-40B4-BE49-F238E27FC236}">
                  <a16:creationId xmlns:a16="http://schemas.microsoft.com/office/drawing/2014/main" id="{5E7BF7B1-A47B-44BF-9825-D38D1B41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344"/>
              <a:ext cx="0" cy="217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096" name="Line 8">
            <a:extLst>
              <a:ext uri="{FF2B5EF4-FFF2-40B4-BE49-F238E27FC236}">
                <a16:creationId xmlns:a16="http://schemas.microsoft.com/office/drawing/2014/main" id="{D5BFAFA6-FE27-4968-8930-A7524E8F6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373688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7" name="Line 9">
            <a:extLst>
              <a:ext uri="{FF2B5EF4-FFF2-40B4-BE49-F238E27FC236}">
                <a16:creationId xmlns:a16="http://schemas.microsoft.com/office/drawing/2014/main" id="{E132A310-D273-4D2D-9127-F85C92572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221163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8" name="Line 10">
            <a:extLst>
              <a:ext uri="{FF2B5EF4-FFF2-40B4-BE49-F238E27FC236}">
                <a16:creationId xmlns:a16="http://schemas.microsoft.com/office/drawing/2014/main" id="{D2867207-4E0A-45DD-A686-21D0255AC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644900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9" name="Line 11">
            <a:extLst>
              <a:ext uri="{FF2B5EF4-FFF2-40B4-BE49-F238E27FC236}">
                <a16:creationId xmlns:a16="http://schemas.microsoft.com/office/drawing/2014/main" id="{599B8AE5-B556-4DD0-B5F1-4BBFAFDC0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068638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0" name="Line 12">
            <a:extLst>
              <a:ext uri="{FF2B5EF4-FFF2-40B4-BE49-F238E27FC236}">
                <a16:creationId xmlns:a16="http://schemas.microsoft.com/office/drawing/2014/main" id="{967763B1-AC42-446F-B24E-217051B24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492375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1" name="Line 13">
            <a:extLst>
              <a:ext uri="{FF2B5EF4-FFF2-40B4-BE49-F238E27FC236}">
                <a16:creationId xmlns:a16="http://schemas.microsoft.com/office/drawing/2014/main" id="{15F83B11-FCB4-4582-A492-2F4CF422D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797425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4" name="Rectangle 16">
            <a:extLst>
              <a:ext uri="{FF2B5EF4-FFF2-40B4-BE49-F238E27FC236}">
                <a16:creationId xmlns:a16="http://schemas.microsoft.com/office/drawing/2014/main" id="{02364236-0AE8-4C1E-9357-A3CFFC5B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73688"/>
            <a:ext cx="4318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7105" name="Rectangle 17">
            <a:extLst>
              <a:ext uri="{FF2B5EF4-FFF2-40B4-BE49-F238E27FC236}">
                <a16:creationId xmlns:a16="http://schemas.microsoft.com/office/drawing/2014/main" id="{154B7ED8-D961-4601-92F8-EAB84A4B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97425"/>
            <a:ext cx="4318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7106" name="Rectangle 18">
            <a:extLst>
              <a:ext uri="{FF2B5EF4-FFF2-40B4-BE49-F238E27FC236}">
                <a16:creationId xmlns:a16="http://schemas.microsoft.com/office/drawing/2014/main" id="{B18B9CA8-4482-4354-9B08-EBCFC2548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4318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7107" name="Rectangle 19">
            <a:extLst>
              <a:ext uri="{FF2B5EF4-FFF2-40B4-BE49-F238E27FC236}">
                <a16:creationId xmlns:a16="http://schemas.microsoft.com/office/drawing/2014/main" id="{05724FE2-24B4-4E3C-A4F4-4D81DF28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16338"/>
            <a:ext cx="4318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7108" name="Rectangle 20">
            <a:extLst>
              <a:ext uri="{FF2B5EF4-FFF2-40B4-BE49-F238E27FC236}">
                <a16:creationId xmlns:a16="http://schemas.microsoft.com/office/drawing/2014/main" id="{563CC4AE-0ABB-4E6E-A7C3-166BE134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41663"/>
            <a:ext cx="431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7109" name="Rectangle 21">
            <a:extLst>
              <a:ext uri="{FF2B5EF4-FFF2-40B4-BE49-F238E27FC236}">
                <a16:creationId xmlns:a16="http://schemas.microsoft.com/office/drawing/2014/main" id="{E0DB36D0-D562-4877-820A-E818F38D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492375"/>
            <a:ext cx="4318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Mead Bold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7110" name="Rectangle 22">
            <a:extLst>
              <a:ext uri="{FF2B5EF4-FFF2-40B4-BE49-F238E27FC236}">
                <a16:creationId xmlns:a16="http://schemas.microsoft.com/office/drawing/2014/main" id="{5F7946F6-53DD-4A7E-B1D1-31FE3A59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445125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096FEB93-96DC-4336-934C-EE2627F5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2600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614D4351-DB30-4C49-BCF1-CEF592A5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868863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17113" name="Text Box 25">
            <a:extLst>
              <a:ext uri="{FF2B5EF4-FFF2-40B4-BE49-F238E27FC236}">
                <a16:creationId xmlns:a16="http://schemas.microsoft.com/office/drawing/2014/main" id="{BDBFB546-BC2B-4CAA-92C4-D26021242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736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Mead Bold" pitchFamily="2" charset="0"/>
                <a:ea typeface="宋体" panose="02010600030101010101" pitchFamily="2" charset="-122"/>
              </a:rPr>
              <a:t>bottom</a:t>
            </a:r>
          </a:p>
        </p:txBody>
      </p:sp>
      <p:sp>
        <p:nvSpPr>
          <p:cNvPr id="217114" name="Line 26">
            <a:extLst>
              <a:ext uri="{FF2B5EF4-FFF2-40B4-BE49-F238E27FC236}">
                <a16:creationId xmlns:a16="http://schemas.microsoft.com/office/drawing/2014/main" id="{C53054B4-9FB6-460E-A51D-78F9C5E1B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6626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5" name="Text Box 27">
            <a:extLst>
              <a:ext uri="{FF2B5EF4-FFF2-40B4-BE49-F238E27FC236}">
                <a16:creationId xmlns:a16="http://schemas.microsoft.com/office/drawing/2014/main" id="{B534E630-41E2-4F5A-AE4E-E3E07EAC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926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Mead Bold" pitchFamily="2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217116" name="Line 28">
            <a:extLst>
              <a:ext uri="{FF2B5EF4-FFF2-40B4-BE49-F238E27FC236}">
                <a16:creationId xmlns:a16="http://schemas.microsoft.com/office/drawing/2014/main" id="{E1368A9B-A77B-4BE8-9E4F-C15127B3F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45831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7" name="Text Box 29">
            <a:extLst>
              <a:ext uri="{FF2B5EF4-FFF2-40B4-BE49-F238E27FC236}">
                <a16:creationId xmlns:a16="http://schemas.microsoft.com/office/drawing/2014/main" id="{10E40663-C076-434F-A558-F81A6707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08275"/>
            <a:ext cx="280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X</a:t>
            </a:r>
            <a:r>
              <a:rPr lang="zh-CN" altLang="en-US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</a:t>
            </a:r>
            <a:r>
              <a:rPr lang="zh-CN" altLang="en-US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两个元素先后入栈</a:t>
            </a:r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F228ECC3-812B-403A-9161-1579E801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A8F72614-31AE-4A28-A8D8-889DE385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141663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217120" name="Text Box 32">
            <a:extLst>
              <a:ext uri="{FF2B5EF4-FFF2-40B4-BE49-F238E27FC236}">
                <a16:creationId xmlns:a16="http://schemas.microsoft.com/office/drawing/2014/main" id="{3F883921-99E0-4E49-93CC-1E54CB0C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708275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</a:t>
            </a:r>
            <a:r>
              <a:rPr lang="en-US" altLang="zh-CN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</a:t>
            </a:r>
            <a:r>
              <a:rPr lang="zh-CN" altLang="en-US" sz="32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8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8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8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8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77" decel="1000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77" decel="100000"/>
                                        <p:tgtEl>
                                          <p:spTgt spid="2171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5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6" dur="577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7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8" dur="577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9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5607E-7 L 0.00399 -0.08139 " pathEditMode="relative" rAng="0" ptsTypes="AA">
                                      <p:cBhvr>
                                        <p:cTn id="123" dur="13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06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2.96296E-6 L 0.00347 -0.08426 " pathEditMode="relative" rAng="0" ptsTypes="AA">
                                      <p:cBhvr>
                                        <p:cTn id="125" dur="13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9" dur="10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8139 L 0.00399 -0.16532 " pathEditMode="relative" rAng="0" ptsTypes="AA">
                                      <p:cBhvr>
                                        <p:cTn id="133" dur="13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8426 L 0.00382 -0.16829 " pathEditMode="relative" rAng="0" ptsTypes="AA">
                                      <p:cBhvr>
                                        <p:cTn id="135" dur="13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10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77" decel="1000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577" decel="100000"/>
                                        <p:tgtEl>
                                          <p:spTgt spid="2171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9" dur="577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0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1" dur="577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2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16343 L 0.00399 -0.0900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6829 L 0.00382 -0.0842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4" grpId="0"/>
      <p:bldP spid="217105" grpId="0"/>
      <p:bldP spid="217106" grpId="0"/>
      <p:bldP spid="217107" grpId="0"/>
      <p:bldP spid="217108" grpId="0"/>
      <p:bldP spid="217109" grpId="0"/>
      <p:bldP spid="217110" grpId="0"/>
      <p:bldP spid="217111" grpId="0"/>
      <p:bldP spid="217112" grpId="0"/>
      <p:bldP spid="217113" grpId="0"/>
      <p:bldP spid="217115" grpId="0"/>
      <p:bldP spid="217115" grpId="1"/>
      <p:bldP spid="217115" grpId="2"/>
      <p:bldP spid="217115" grpId="3"/>
      <p:bldP spid="217117" grpId="0"/>
      <p:bldP spid="217117" grpId="1"/>
      <p:bldP spid="217118" grpId="0"/>
      <p:bldP spid="217119" grpId="0"/>
      <p:bldP spid="217119" grpId="1"/>
      <p:bldP spid="2171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98C4725A-EECD-4E54-AF33-A9742D20E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5F998-596B-4C24-A0DD-7162A6FF7178}" type="slidenum">
              <a:rPr lang="en-US" altLang="zh-CN"/>
              <a:pPr/>
              <a:t>47</a:t>
            </a:fld>
            <a:r>
              <a:rPr lang="en-US" altLang="zh-CN"/>
              <a:t>/82</a:t>
            </a: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34DDE803-CD22-4BF6-93CC-079EB79F1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908050"/>
            <a:ext cx="3959225" cy="782638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6.3.3</a:t>
            </a:r>
            <a:r>
              <a:rPr lang="en-US" altLang="zh-CN" sz="4000"/>
              <a:t>   </a:t>
            </a:r>
            <a:r>
              <a:rPr lang="zh-CN" altLang="en-US" sz="4000"/>
              <a:t>队 列</a:t>
            </a:r>
          </a:p>
        </p:txBody>
      </p:sp>
      <p:sp>
        <p:nvSpPr>
          <p:cNvPr id="218117" name="Text Box 5">
            <a:extLst>
              <a:ext uri="{FF2B5EF4-FFF2-40B4-BE49-F238E27FC236}">
                <a16:creationId xmlns:a16="http://schemas.microsoft.com/office/drawing/2014/main" id="{5CEE385D-04C7-46F0-A181-5713FCF8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7921625" cy="2160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91581" dir="19578596" algn="ctr" rotWithShape="0">
              <a:srgbClr val="D7D7D7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允许在一端进行插入、而在另一端进行删除的</a:t>
            </a:r>
            <a:r>
              <a:rPr kumimoji="0"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允许插入的一端称为</a:t>
            </a:r>
            <a:r>
              <a:rPr kumimoji="0"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队尾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允许删除的一端称为</a:t>
            </a:r>
            <a:r>
              <a:rPr kumimoji="0"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队头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18168" name="Rectangle 56">
            <a:extLst>
              <a:ext uri="{FF2B5EF4-FFF2-40B4-BE49-F238E27FC236}">
                <a16:creationId xmlns:a16="http://schemas.microsoft.com/office/drawing/2014/main" id="{B034815F-14DD-4300-819D-699433C6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95838"/>
            <a:ext cx="935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>
                <a:latin typeface="Arial" panose="020B0604020202020204" pitchFamily="34" charset="0"/>
                <a:ea typeface="方正卡通简体" pitchFamily="65" charset="-122"/>
              </a:rPr>
              <a:t>入队</a:t>
            </a:r>
          </a:p>
        </p:txBody>
      </p:sp>
      <p:sp>
        <p:nvSpPr>
          <p:cNvPr id="218169" name="Line 57">
            <a:extLst>
              <a:ext uri="{FF2B5EF4-FFF2-40B4-BE49-F238E27FC236}">
                <a16:creationId xmlns:a16="http://schemas.microsoft.com/office/drawing/2014/main" id="{C7625B4E-0679-4B1E-8509-0B684B78D5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5013325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70" name="Rectangle 58">
            <a:extLst>
              <a:ext uri="{FF2B5EF4-FFF2-40B4-BE49-F238E27FC236}">
                <a16:creationId xmlns:a16="http://schemas.microsoft.com/office/drawing/2014/main" id="{7C833DFF-2AF9-43BB-88C6-0B9D7DAFF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24400"/>
            <a:ext cx="9350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>
                <a:latin typeface="Arial" panose="020B0604020202020204" pitchFamily="34" charset="0"/>
                <a:ea typeface="方正卡通简体" pitchFamily="65" charset="-122"/>
              </a:rPr>
              <a:t>退队</a:t>
            </a:r>
          </a:p>
        </p:txBody>
      </p:sp>
      <p:sp>
        <p:nvSpPr>
          <p:cNvPr id="218171" name="Line 59">
            <a:extLst>
              <a:ext uri="{FF2B5EF4-FFF2-40B4-BE49-F238E27FC236}">
                <a16:creationId xmlns:a16="http://schemas.microsoft.com/office/drawing/2014/main" id="{173FB185-0E09-4949-AF30-21019612A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5013325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72" name="AutoShape 60">
            <a:extLst>
              <a:ext uri="{FF2B5EF4-FFF2-40B4-BE49-F238E27FC236}">
                <a16:creationId xmlns:a16="http://schemas.microsoft.com/office/drawing/2014/main" id="{3B0B1835-7C22-4D3E-B63B-74E5CDC1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429000"/>
            <a:ext cx="1439862" cy="863600"/>
          </a:xfrm>
          <a:prstGeom prst="cloudCallout">
            <a:avLst>
              <a:gd name="adj1" fmla="val -55954"/>
              <a:gd name="adj2" fmla="val 10331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0" lang="zh-CN" altLang="en-US" sz="2600" b="1"/>
              <a:t>队尾</a:t>
            </a:r>
          </a:p>
        </p:txBody>
      </p:sp>
      <p:sp>
        <p:nvSpPr>
          <p:cNvPr id="218174" name="Rectangle 62">
            <a:extLst>
              <a:ext uri="{FF2B5EF4-FFF2-40B4-BE49-F238E27FC236}">
                <a16:creationId xmlns:a16="http://schemas.microsoft.com/office/drawing/2014/main" id="{7562D732-158A-43DD-AE47-7F984FDD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4188"/>
            <a:ext cx="5762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Mead Bold" pitchFamily="2" charset="0"/>
                <a:ea typeface="方正卡通简体" pitchFamily="65" charset="-122"/>
              </a:rPr>
              <a:t>a</a:t>
            </a:r>
          </a:p>
        </p:txBody>
      </p:sp>
      <p:sp>
        <p:nvSpPr>
          <p:cNvPr id="218175" name="Rectangle 63">
            <a:extLst>
              <a:ext uri="{FF2B5EF4-FFF2-40B4-BE49-F238E27FC236}">
                <a16:creationId xmlns:a16="http://schemas.microsoft.com/office/drawing/2014/main" id="{1707B135-40B9-465C-BB92-5E85EE52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4188"/>
            <a:ext cx="576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Mead Bold" pitchFamily="2" charset="0"/>
                <a:ea typeface="方正卡通简体" pitchFamily="65" charset="-122"/>
              </a:rPr>
              <a:t>b</a:t>
            </a:r>
          </a:p>
        </p:txBody>
      </p:sp>
      <p:grpSp>
        <p:nvGrpSpPr>
          <p:cNvPr id="218176" name="Group 64">
            <a:extLst>
              <a:ext uri="{FF2B5EF4-FFF2-40B4-BE49-F238E27FC236}">
                <a16:creationId xmlns:a16="http://schemas.microsoft.com/office/drawing/2014/main" id="{6C6027A1-31F4-48E6-80F9-C3AD2311A5E3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292600"/>
            <a:ext cx="3816350" cy="1079500"/>
            <a:chOff x="1701" y="2750"/>
            <a:chExt cx="2404" cy="680"/>
          </a:xfrm>
        </p:grpSpPr>
        <p:sp>
          <p:nvSpPr>
            <p:cNvPr id="218177" name="Line 65">
              <a:extLst>
                <a:ext uri="{FF2B5EF4-FFF2-40B4-BE49-F238E27FC236}">
                  <a16:creationId xmlns:a16="http://schemas.microsoft.com/office/drawing/2014/main" id="{DD86200D-F7B6-4AB9-83F2-52DF0F0B6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50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178" name="Group 66">
              <a:extLst>
                <a:ext uri="{FF2B5EF4-FFF2-40B4-BE49-F238E27FC236}">
                  <a16:creationId xmlns:a16="http://schemas.microsoft.com/office/drawing/2014/main" id="{06CC3CE2-D0EA-4895-BD1F-51F2876D6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750"/>
              <a:ext cx="2404" cy="680"/>
              <a:chOff x="1701" y="2750"/>
              <a:chExt cx="2404" cy="680"/>
            </a:xfrm>
          </p:grpSpPr>
          <p:grpSp>
            <p:nvGrpSpPr>
              <p:cNvPr id="218179" name="Group 67">
                <a:extLst>
                  <a:ext uri="{FF2B5EF4-FFF2-40B4-BE49-F238E27FC236}">
                    <a16:creationId xmlns:a16="http://schemas.microsoft.com/office/drawing/2014/main" id="{A28369CA-C73E-4549-9743-C18093D54C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2750"/>
                <a:ext cx="2404" cy="680"/>
                <a:chOff x="1701" y="2750"/>
                <a:chExt cx="2404" cy="680"/>
              </a:xfrm>
            </p:grpSpPr>
            <p:grpSp>
              <p:nvGrpSpPr>
                <p:cNvPr id="218180" name="Group 68">
                  <a:extLst>
                    <a:ext uri="{FF2B5EF4-FFF2-40B4-BE49-F238E27FC236}">
                      <a16:creationId xmlns:a16="http://schemas.microsoft.com/office/drawing/2014/main" id="{EF290A79-E02E-407E-A619-AC44574560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1" y="2750"/>
                  <a:ext cx="2404" cy="680"/>
                  <a:chOff x="1701" y="2750"/>
                  <a:chExt cx="2404" cy="680"/>
                </a:xfrm>
              </p:grpSpPr>
              <p:sp>
                <p:nvSpPr>
                  <p:cNvPr id="218181" name="Line 69">
                    <a:extLst>
                      <a:ext uri="{FF2B5EF4-FFF2-40B4-BE49-F238E27FC236}">
                        <a16:creationId xmlns:a16="http://schemas.microsoft.com/office/drawing/2014/main" id="{EC3697EB-B856-456D-B062-F07EA31B4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750"/>
                    <a:ext cx="2313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8182" name="Line 70">
                    <a:extLst>
                      <a:ext uri="{FF2B5EF4-FFF2-40B4-BE49-F238E27FC236}">
                        <a16:creationId xmlns:a16="http://schemas.microsoft.com/office/drawing/2014/main" id="{DD2EAF96-99FB-4860-AFF3-D0B34729DD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46" y="3430"/>
                    <a:ext cx="2359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8183" name="Line 71">
                  <a:extLst>
                    <a:ext uri="{FF2B5EF4-FFF2-40B4-BE49-F238E27FC236}">
                      <a16:creationId xmlns:a16="http://schemas.microsoft.com/office/drawing/2014/main" id="{5D312C35-B715-4C44-BEDB-0EFCA2487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750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184" name="Line 72">
                  <a:extLst>
                    <a:ext uri="{FF2B5EF4-FFF2-40B4-BE49-F238E27FC236}">
                      <a16:creationId xmlns:a16="http://schemas.microsoft.com/office/drawing/2014/main" id="{28771E9A-9084-4C01-94E9-A6343B9B6D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5" y="2750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185" name="Line 73">
                  <a:extLst>
                    <a:ext uri="{FF2B5EF4-FFF2-40B4-BE49-F238E27FC236}">
                      <a16:creationId xmlns:a16="http://schemas.microsoft.com/office/drawing/2014/main" id="{2BE33E03-57AC-40B9-9717-53D3588BD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07" y="2750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8186" name="Line 74">
                <a:extLst>
                  <a:ext uri="{FF2B5EF4-FFF2-40B4-BE49-F238E27FC236}">
                    <a16:creationId xmlns:a16="http://schemas.microsoft.com/office/drawing/2014/main" id="{B03229DE-267B-4847-B839-6111A87F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750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8187" name="Rectangle 75">
            <a:extLst>
              <a:ext uri="{FF2B5EF4-FFF2-40B4-BE49-F238E27FC236}">
                <a16:creationId xmlns:a16="http://schemas.microsoft.com/office/drawing/2014/main" id="{847CE620-EA59-45C4-A8D4-28EF30E8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92600"/>
            <a:ext cx="6477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Mead Bold" pitchFamily="2" charset="0"/>
                <a:ea typeface="方正卡通简体" pitchFamily="65" charset="-122"/>
              </a:rPr>
              <a:t>c</a:t>
            </a:r>
          </a:p>
        </p:txBody>
      </p:sp>
      <p:sp>
        <p:nvSpPr>
          <p:cNvPr id="218188" name="AutoShape 76">
            <a:extLst>
              <a:ext uri="{FF2B5EF4-FFF2-40B4-BE49-F238E27FC236}">
                <a16:creationId xmlns:a16="http://schemas.microsoft.com/office/drawing/2014/main" id="{4BE752C1-E9CF-4597-B25A-EBC69335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445125"/>
            <a:ext cx="1079500" cy="720725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2600" b="1"/>
              <a:t>队头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21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21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21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8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8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1" dur="1000"/>
                                        <p:tgtEl>
                                          <p:spTgt spid="218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8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8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68" grpId="0"/>
      <p:bldP spid="218170" grpId="0"/>
      <p:bldP spid="218172" grpId="0" animBg="1"/>
      <p:bldP spid="218174" grpId="0"/>
      <p:bldP spid="218174" grpId="1"/>
      <p:bldP spid="218175" grpId="0"/>
      <p:bldP spid="218187" grpId="0"/>
      <p:bldP spid="2181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66EB-65AE-4B43-A79C-37B7E4F20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1809B-9AE1-46EE-A663-A3159A825666}" type="slidenum">
              <a:rPr lang="en-US" altLang="zh-CN"/>
              <a:pPr/>
              <a:t>48</a:t>
            </a:fld>
            <a:r>
              <a:rPr lang="en-US" altLang="zh-CN"/>
              <a:t>/82</a:t>
            </a: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4F41A974-766B-4D3A-9A0A-697795EE5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052513"/>
            <a:ext cx="4749800" cy="844550"/>
          </a:xfrm>
        </p:spPr>
        <p:txBody>
          <a:bodyPr/>
          <a:lstStyle/>
          <a:p>
            <a:r>
              <a:rPr lang="zh-CN" altLang="en-US" sz="4000"/>
              <a:t>队列的基本运算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8E53CBFB-CEC5-4F41-A21B-005E308D42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71600" y="1916113"/>
            <a:ext cx="3560763" cy="3673475"/>
          </a:xfrm>
          <a:noFill/>
          <a:ln/>
        </p:spPr>
        <p:txBody>
          <a:bodyPr/>
          <a:lstStyle/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初始化队列</a:t>
            </a:r>
          </a:p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空队列判断</a:t>
            </a:r>
          </a:p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入队运算</a:t>
            </a:r>
          </a:p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出队运算</a:t>
            </a:r>
          </a:p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读队头元素</a:t>
            </a:r>
          </a:p>
          <a:p>
            <a:pPr marL="457200" indent="-457200">
              <a:buClr>
                <a:srgbClr val="0000CC"/>
              </a:buClr>
              <a:buSzPct val="90000"/>
              <a:buFont typeface="MW Ding-A-Lings" pitchFamily="34" charset="2"/>
              <a:buChar char="I"/>
            </a:pPr>
            <a:r>
              <a:rPr lang="zh-CN" altLang="en-US" sz="3600"/>
              <a:t>队列长度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B343B48-3C75-49F9-8C61-B4D4DD4F2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E093-4756-4872-BCBB-ABC8FF278ACB}" type="slidenum">
              <a:rPr lang="en-US" altLang="zh-CN"/>
              <a:pPr/>
              <a:t>49</a:t>
            </a:fld>
            <a:r>
              <a:rPr lang="en-US" altLang="zh-CN"/>
              <a:t>/82</a:t>
            </a: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2DFE37D8-6395-44C2-8099-70B834CAE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6769100" cy="865188"/>
          </a:xfrm>
        </p:spPr>
        <p:txBody>
          <a:bodyPr/>
          <a:lstStyle/>
          <a:p>
            <a:r>
              <a:rPr lang="zh-CN" altLang="en-US" sz="4000"/>
              <a:t>队列顺序存储及其常用运算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44011FB4-3EBC-4286-B661-7F67CE1B3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3987" cy="1584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队列的特点</a:t>
            </a:r>
            <a:r>
              <a:rPr lang="en-US" altLang="zh-CN" sz="3600">
                <a:latin typeface="华文新魏" panose="02010800040101010101" pitchFamily="2" charset="-122"/>
              </a:rPr>
              <a:t>: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sym typeface="Wingdings" panose="05000000000000000000" pitchFamily="2" charset="2"/>
              </a:rPr>
              <a:t>  </a:t>
            </a:r>
            <a:r>
              <a:rPr lang="zh-CN" altLang="en-US" sz="3600">
                <a:latin typeface="华文新魏" panose="02010800040101010101" pitchFamily="2" charset="-122"/>
              </a:rPr>
              <a:t>先进先出         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sym typeface="Wingdings" panose="05000000000000000000" pitchFamily="2" charset="2"/>
              </a:rPr>
              <a:t>  </a:t>
            </a:r>
            <a:r>
              <a:rPr lang="zh-CN" altLang="en-US" sz="3600">
                <a:latin typeface="华文新魏" panose="02010800040101010101" pitchFamily="2" charset="-122"/>
              </a:rPr>
              <a:t>入队和出队运算时队头和队尾位置要发生变化 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3CA80F90-741E-47EC-9BD1-7694B288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21163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队头</a:t>
            </a:r>
            <a:r>
              <a:rPr lang="zh-CN" altLang="en-US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en-US" altLang="zh-CN" sz="28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front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指向第一个元素的前一个单元位置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队尾</a:t>
            </a:r>
            <a:r>
              <a:rPr lang="zh-CN" altLang="en-US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en-US" altLang="zh-CN" sz="28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rear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指向最后一个元素的位置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队列中容纳元素个数为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2866B-F1B0-4A7B-84F7-6F7E13FBE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318D-25D0-4058-861E-39F7E82BBA58}" type="slidenum">
              <a:rPr lang="en-US" altLang="zh-CN"/>
              <a:pPr/>
              <a:t>5</a:t>
            </a:fld>
            <a:r>
              <a:rPr lang="en-US" altLang="zh-CN"/>
              <a:t>/82</a:t>
            </a: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21D4BE26-9EEF-4E00-BBD2-379412D3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1143000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7221E7E9-1262-4597-BB82-D33034742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848600" cy="51847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000"/>
              <a:t>         </a:t>
            </a:r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</a:rPr>
              <a:t>数据结构</a:t>
            </a:r>
            <a:r>
              <a:rPr lang="zh-CN" altLang="en-US" sz="4000" b="1"/>
              <a:t>是指带有</a:t>
            </a:r>
            <a:r>
              <a:rPr lang="zh-CN" altLang="en-US" sz="4000" b="1">
                <a:solidFill>
                  <a:srgbClr val="0000CC"/>
                </a:solidFill>
              </a:rPr>
              <a:t>结构特性</a:t>
            </a:r>
            <a:r>
              <a:rPr lang="zh-CN" altLang="en-US" sz="4000" b="1"/>
              <a:t>的</a:t>
            </a:r>
            <a:r>
              <a:rPr lang="zh-CN" altLang="en-US" sz="4000" b="1">
                <a:solidFill>
                  <a:srgbClr val="0000CC"/>
                </a:solidFill>
              </a:rPr>
              <a:t>数据元素集合</a:t>
            </a:r>
            <a:r>
              <a:rPr lang="zh-CN" altLang="en-US" sz="4000" b="1"/>
              <a:t>。</a:t>
            </a:r>
          </a:p>
          <a:p>
            <a:pPr>
              <a:buFontTx/>
              <a:buNone/>
            </a:pPr>
            <a:r>
              <a:rPr lang="zh-CN" altLang="en-US"/>
              <a:t>  </a:t>
            </a:r>
            <a:r>
              <a:rPr lang="zh-CN" altLang="en-US" sz="3600"/>
              <a:t>主要研究：</a:t>
            </a:r>
          </a:p>
          <a:p>
            <a:pPr lvl="1">
              <a:buClr>
                <a:srgbClr val="6600CC"/>
              </a:buClr>
              <a:buSzPct val="80000"/>
              <a:buFont typeface="Webdings" panose="05030102010509060703" pitchFamily="18" charset="2"/>
              <a:buChar char="¯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数据集合中数据元素之间所固有的关系，即数据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逻辑结构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buClr>
                <a:srgbClr val="6600CC"/>
              </a:buClr>
              <a:buSzPct val="80000"/>
              <a:buFont typeface="Webdings" panose="05030102010509060703" pitchFamily="18" charset="2"/>
              <a:buChar char="¯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数据处理时数据在计算机中的存储关系，即数据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存储结构</a:t>
            </a:r>
            <a:r>
              <a:rPr lang="en-US" altLang="zh-CN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物理结构</a:t>
            </a:r>
            <a:r>
              <a:rPr lang="en-US" altLang="zh-CN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buClr>
                <a:srgbClr val="6600CC"/>
              </a:buClr>
              <a:buSzPct val="80000"/>
              <a:buFont typeface="Webdings" panose="05030102010509060703" pitchFamily="18" charset="2"/>
              <a:buChar char="¯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对数据所进行的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9FCB2441-5D99-45E1-8B5D-0916C5711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6693-6E36-470C-B172-9D4A15E16A3D}" type="slidenum">
              <a:rPr lang="en-US" altLang="zh-CN"/>
              <a:pPr/>
              <a:t>50</a:t>
            </a:fld>
            <a:r>
              <a:rPr lang="en-US" altLang="zh-CN"/>
              <a:t>/82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EB27D12-3A3E-4C0B-BC87-DBAB9BE02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</a:rPr>
              <a:t>创建一个空队列</a:t>
            </a:r>
            <a:r>
              <a:rPr lang="en-US" altLang="zh-CN" sz="3600">
                <a:latin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</a:rPr>
              <a:t>并令  </a:t>
            </a: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</a:rPr>
              <a:t>front= rear=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ad Bold" pitchFamily="2" charset="0"/>
                <a:ea typeface="隶书" panose="02010509060101010101" pitchFamily="49" charset="-122"/>
              </a:rPr>
              <a:t>-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</a:t>
            </a:r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F8964621-3B42-4A78-98AF-E6CDAC8A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836613"/>
            <a:ext cx="32400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初始化队列</a:t>
            </a:r>
          </a:p>
        </p:txBody>
      </p:sp>
      <p:pic>
        <p:nvPicPr>
          <p:cNvPr id="221189" name="Picture 5" descr="BIRDLINE">
            <a:extLst>
              <a:ext uri="{FF2B5EF4-FFF2-40B4-BE49-F238E27FC236}">
                <a16:creationId xmlns:a16="http://schemas.microsoft.com/office/drawing/2014/main" id="{B1ADFBB8-BA64-42BF-9A32-C1CD561E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234" name="Line 50">
            <a:extLst>
              <a:ext uri="{FF2B5EF4-FFF2-40B4-BE49-F238E27FC236}">
                <a16:creationId xmlns:a16="http://schemas.microsoft.com/office/drawing/2014/main" id="{71E7BC1C-8139-44A7-8241-9FE107CC6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292600"/>
            <a:ext cx="482441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35" name="Line 51">
            <a:extLst>
              <a:ext uri="{FF2B5EF4-FFF2-40B4-BE49-F238E27FC236}">
                <a16:creationId xmlns:a16="http://schemas.microsoft.com/office/drawing/2014/main" id="{9AFF2BF2-9CFB-48EC-8314-E5AC1073C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589588"/>
            <a:ext cx="475297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36" name="Line 52">
            <a:extLst>
              <a:ext uri="{FF2B5EF4-FFF2-40B4-BE49-F238E27FC236}">
                <a16:creationId xmlns:a16="http://schemas.microsoft.com/office/drawing/2014/main" id="{F6E9B1E9-86DE-4D67-939A-AA81EA3BF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42926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37" name="Line 53">
            <a:extLst>
              <a:ext uri="{FF2B5EF4-FFF2-40B4-BE49-F238E27FC236}">
                <a16:creationId xmlns:a16="http://schemas.microsoft.com/office/drawing/2014/main" id="{18BC0068-C729-452B-92E7-D0367A2A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2926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38" name="Line 54">
            <a:extLst>
              <a:ext uri="{FF2B5EF4-FFF2-40B4-BE49-F238E27FC236}">
                <a16:creationId xmlns:a16="http://schemas.microsoft.com/office/drawing/2014/main" id="{C5E0D273-74B3-499A-B377-CA940665A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2926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39" name="Line 55">
            <a:extLst>
              <a:ext uri="{FF2B5EF4-FFF2-40B4-BE49-F238E27FC236}">
                <a16:creationId xmlns:a16="http://schemas.microsoft.com/office/drawing/2014/main" id="{E800537B-605D-49AE-B92F-9123EDFF6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2926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40" name="Line 56">
            <a:extLst>
              <a:ext uri="{FF2B5EF4-FFF2-40B4-BE49-F238E27FC236}">
                <a16:creationId xmlns:a16="http://schemas.microsoft.com/office/drawing/2014/main" id="{41764409-89E8-4C9B-95DB-876994B29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2131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41" name="Line 57">
            <a:extLst>
              <a:ext uri="{FF2B5EF4-FFF2-40B4-BE49-F238E27FC236}">
                <a16:creationId xmlns:a16="http://schemas.microsoft.com/office/drawing/2014/main" id="{20A58A1A-76F3-4F42-9D64-B11FAD6E3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558958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42" name="Text Box 58">
            <a:extLst>
              <a:ext uri="{FF2B5EF4-FFF2-40B4-BE49-F238E27FC236}">
                <a16:creationId xmlns:a16="http://schemas.microsoft.com/office/drawing/2014/main" id="{B95D9ECC-E763-4E5D-9241-EDD23B49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7082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21243" name="Text Box 59">
            <a:extLst>
              <a:ext uri="{FF2B5EF4-FFF2-40B4-BE49-F238E27FC236}">
                <a16:creationId xmlns:a16="http://schemas.microsoft.com/office/drawing/2014/main" id="{4E3D37D3-DFA3-4055-925A-B8CCF229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7179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</a:p>
        </p:txBody>
      </p:sp>
      <p:sp>
        <p:nvSpPr>
          <p:cNvPr id="221244" name="Text Box 60">
            <a:extLst>
              <a:ext uri="{FF2B5EF4-FFF2-40B4-BE49-F238E27FC236}">
                <a16:creationId xmlns:a16="http://schemas.microsoft.com/office/drawing/2014/main" id="{EF31462D-9983-4537-9A00-DD6A22C6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179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2</a:t>
            </a:r>
          </a:p>
        </p:txBody>
      </p:sp>
      <p:sp>
        <p:nvSpPr>
          <p:cNvPr id="221245" name="Text Box 61">
            <a:extLst>
              <a:ext uri="{FF2B5EF4-FFF2-40B4-BE49-F238E27FC236}">
                <a16:creationId xmlns:a16="http://schemas.microsoft.com/office/drawing/2014/main" id="{F34FD667-C0A0-48BE-94FE-1B037C563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79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0</a:t>
            </a:r>
          </a:p>
        </p:txBody>
      </p:sp>
      <p:sp>
        <p:nvSpPr>
          <p:cNvPr id="221246" name="Text Box 62">
            <a:extLst>
              <a:ext uri="{FF2B5EF4-FFF2-40B4-BE49-F238E27FC236}">
                <a16:creationId xmlns:a16="http://schemas.microsoft.com/office/drawing/2014/main" id="{A6692AE0-46E5-4C97-84C1-3E0C7DEE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179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1</a:t>
            </a:r>
          </a:p>
        </p:txBody>
      </p:sp>
      <p:sp>
        <p:nvSpPr>
          <p:cNvPr id="221247" name="Text Box 63">
            <a:extLst>
              <a:ext uri="{FF2B5EF4-FFF2-40B4-BE49-F238E27FC236}">
                <a16:creationId xmlns:a16="http://schemas.microsoft.com/office/drawing/2014/main" id="{903BDF70-BE0A-418F-AADE-597A6CD9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8054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600" tmFilter="0,0; .5, 1; 1, 1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42" grpId="0"/>
      <p:bldP spid="221243" grpId="0"/>
      <p:bldP spid="221244" grpId="0"/>
      <p:bldP spid="221245" grpId="0"/>
      <p:bldP spid="221246" grpId="0"/>
      <p:bldP spid="2212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D6389416-4AAA-40A4-8EC4-763352C84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FD057-776E-4EE2-8F58-ED9E0CFC91B0}" type="slidenum">
              <a:rPr lang="en-US" altLang="zh-CN"/>
              <a:pPr/>
              <a:t>51</a:t>
            </a:fld>
            <a:r>
              <a:rPr lang="en-US" altLang="zh-CN"/>
              <a:t>/82</a:t>
            </a: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CBE4296A-72EE-4E99-BF3D-03E25784F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549275"/>
            <a:ext cx="3349625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/>
              <a:t>入队运算</a:t>
            </a:r>
          </a:p>
        </p:txBody>
      </p:sp>
      <p:pic>
        <p:nvPicPr>
          <p:cNvPr id="222212" name="Picture 4" descr="BIRDLINE">
            <a:extLst>
              <a:ext uri="{FF2B5EF4-FFF2-40B4-BE49-F238E27FC236}">
                <a16:creationId xmlns:a16="http://schemas.microsoft.com/office/drawing/2014/main" id="{94B08335-7C58-4A04-9A24-7633B6EC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5" name="Text Box 7">
            <a:extLst>
              <a:ext uri="{FF2B5EF4-FFF2-40B4-BE49-F238E27FC236}">
                <a16:creationId xmlns:a16="http://schemas.microsoft.com/office/drawing/2014/main" id="{5C5E0CAD-CA4B-42C1-9FC8-DF9917BA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3673475" cy="3562350"/>
          </a:xfrm>
          <a:prstGeom prst="rect">
            <a:avLst/>
          </a:prstGeom>
          <a:noFill/>
          <a:ln w="28575">
            <a:solidFill>
              <a:srgbClr val="9900FF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7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rear=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n-1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，则队列已满，提示入队失败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上溢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，并结束入队；</a:t>
            </a:r>
          </a:p>
          <a:p>
            <a:pPr algn="just">
              <a:lnSpc>
                <a:spcPct val="95000"/>
              </a:lnSpc>
              <a:spcBef>
                <a:spcPct val="7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rear+1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rear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5000"/>
              </a:lnSpc>
              <a:spcBef>
                <a:spcPct val="7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S3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将新元素放在当前队列位置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(rear)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</a:p>
        </p:txBody>
      </p:sp>
      <p:sp>
        <p:nvSpPr>
          <p:cNvPr id="222216" name="Line 8">
            <a:extLst>
              <a:ext uri="{FF2B5EF4-FFF2-40B4-BE49-F238E27FC236}">
                <a16:creationId xmlns:a16="http://schemas.microsoft.com/office/drawing/2014/main" id="{D52AFC43-EA79-4DB6-BD60-A6328689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003675"/>
            <a:ext cx="4175125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7" name="Line 9">
            <a:extLst>
              <a:ext uri="{FF2B5EF4-FFF2-40B4-BE49-F238E27FC236}">
                <a16:creationId xmlns:a16="http://schemas.microsoft.com/office/drawing/2014/main" id="{865D2E38-6D6F-4596-9DC1-AEA5BEBB7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00663"/>
            <a:ext cx="41751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8" name="Line 10">
            <a:extLst>
              <a:ext uri="{FF2B5EF4-FFF2-40B4-BE49-F238E27FC236}">
                <a16:creationId xmlns:a16="http://schemas.microsoft.com/office/drawing/2014/main" id="{F2391253-5340-4914-86ED-D78E2A3B5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9" name="Line 11">
            <a:extLst>
              <a:ext uri="{FF2B5EF4-FFF2-40B4-BE49-F238E27FC236}">
                <a16:creationId xmlns:a16="http://schemas.microsoft.com/office/drawing/2014/main" id="{76DD1225-EDF3-4871-B97F-2ADFE1DA3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0" name="Line 12">
            <a:extLst>
              <a:ext uri="{FF2B5EF4-FFF2-40B4-BE49-F238E27FC236}">
                <a16:creationId xmlns:a16="http://schemas.microsoft.com/office/drawing/2014/main" id="{D8056E14-306E-41FF-8DDC-73E6739DA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1" name="Line 13">
            <a:extLst>
              <a:ext uri="{FF2B5EF4-FFF2-40B4-BE49-F238E27FC236}">
                <a16:creationId xmlns:a16="http://schemas.microsoft.com/office/drawing/2014/main" id="{54D07E62-1031-45E6-BA08-0539ED285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2" name="Line 14">
            <a:extLst>
              <a:ext uri="{FF2B5EF4-FFF2-40B4-BE49-F238E27FC236}">
                <a16:creationId xmlns:a16="http://schemas.microsoft.com/office/drawing/2014/main" id="{C59C2ED8-46E4-4077-9592-ECD9A8C5F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9241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3" name="Line 15">
            <a:extLst>
              <a:ext uri="{FF2B5EF4-FFF2-40B4-BE49-F238E27FC236}">
                <a16:creationId xmlns:a16="http://schemas.microsoft.com/office/drawing/2014/main" id="{6A204424-66E2-499C-B01D-91D804322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5300663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4" name="Text Box 16">
            <a:extLst>
              <a:ext uri="{FF2B5EF4-FFF2-40B4-BE49-F238E27FC236}">
                <a16:creationId xmlns:a16="http://schemas.microsoft.com/office/drawing/2014/main" id="{AB224BF4-18C9-4C3C-B21E-80CF3DEE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92375"/>
            <a:ext cx="108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DABA14EB-4AF7-4E74-A6FC-97FE31F2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58958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  <p:sp>
        <p:nvSpPr>
          <p:cNvPr id="222226" name="Text Box 18">
            <a:extLst>
              <a:ext uri="{FF2B5EF4-FFF2-40B4-BE49-F238E27FC236}">
                <a16:creationId xmlns:a16="http://schemas.microsoft.com/office/drawing/2014/main" id="{F2D0A053-13A7-4BB4-9D4C-114E141E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-1</a:t>
            </a:r>
          </a:p>
        </p:txBody>
      </p:sp>
      <p:sp>
        <p:nvSpPr>
          <p:cNvPr id="222227" name="Text Box 19">
            <a:extLst>
              <a:ext uri="{FF2B5EF4-FFF2-40B4-BE49-F238E27FC236}">
                <a16:creationId xmlns:a16="http://schemas.microsoft.com/office/drawing/2014/main" id="{D6ED885C-614E-43E5-8D4B-59657D77F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2</a:t>
            </a:r>
          </a:p>
        </p:txBody>
      </p:sp>
      <p:sp>
        <p:nvSpPr>
          <p:cNvPr id="222228" name="Text Box 20">
            <a:extLst>
              <a:ext uri="{FF2B5EF4-FFF2-40B4-BE49-F238E27FC236}">
                <a16:creationId xmlns:a16="http://schemas.microsoft.com/office/drawing/2014/main" id="{FD887290-50E7-40CF-8D11-5972A207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0</a:t>
            </a:r>
          </a:p>
        </p:txBody>
      </p:sp>
      <p:sp>
        <p:nvSpPr>
          <p:cNvPr id="222229" name="Text Box 21">
            <a:extLst>
              <a:ext uri="{FF2B5EF4-FFF2-40B4-BE49-F238E27FC236}">
                <a16:creationId xmlns:a16="http://schemas.microsoft.com/office/drawing/2014/main" id="{A1264203-2A61-4EAE-BF9B-6ED55BF2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1</a:t>
            </a:r>
          </a:p>
        </p:txBody>
      </p:sp>
      <p:sp>
        <p:nvSpPr>
          <p:cNvPr id="222230" name="Rectangle 22">
            <a:extLst>
              <a:ext uri="{FF2B5EF4-FFF2-40B4-BE49-F238E27FC236}">
                <a16:creationId xmlns:a16="http://schemas.microsoft.com/office/drawing/2014/main" id="{4297F7E1-9E97-46FB-B236-33997F4D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21163"/>
            <a:ext cx="6492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22231" name="Rectangle 23">
            <a:extLst>
              <a:ext uri="{FF2B5EF4-FFF2-40B4-BE49-F238E27FC236}">
                <a16:creationId xmlns:a16="http://schemas.microsoft.com/office/drawing/2014/main" id="{4ED1B894-68DD-42E2-A8FE-F3CCE982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6492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22232" name="Rectangle 24">
            <a:extLst>
              <a:ext uri="{FF2B5EF4-FFF2-40B4-BE49-F238E27FC236}">
                <a16:creationId xmlns:a16="http://schemas.microsoft.com/office/drawing/2014/main" id="{5EE09507-2439-4AE6-93B6-EDA57065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221163"/>
            <a:ext cx="6492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89017E-7 L 0.07864 0.0053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2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87283E-6 L 0.08281 0.005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10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81 0.00578 L 0.16944 0.0057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00532 L 0.16528 0.005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8 0.00532 L 0.25 -2.89017E-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27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4 0.00578 L 0.25 -3.87283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5" grpId="0" animBg="1"/>
      <p:bldP spid="222224" grpId="0"/>
      <p:bldP spid="222225" grpId="0"/>
      <p:bldP spid="222225" grpId="1"/>
      <p:bldP spid="222225" grpId="2"/>
      <p:bldP spid="222225" grpId="3"/>
      <p:bldP spid="222226" grpId="0"/>
      <p:bldP spid="222227" grpId="0"/>
      <p:bldP spid="222228" grpId="0"/>
      <p:bldP spid="222229" grpId="0"/>
      <p:bldP spid="222230" grpId="0"/>
      <p:bldP spid="222231" grpId="0"/>
      <p:bldP spid="2222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822D4E68-C519-4EFD-8FAE-4BC4A318C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164C-7A25-4B73-9FFE-360457CCBCDD}" type="slidenum">
              <a:rPr lang="en-US" altLang="zh-CN"/>
              <a:pPr/>
              <a:t>52</a:t>
            </a:fld>
            <a:r>
              <a:rPr lang="en-US" altLang="zh-CN"/>
              <a:t>/82</a:t>
            </a: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CDFF8FD4-CD5D-443C-AA63-5C5189850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75" y="692150"/>
            <a:ext cx="3600450" cy="86518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/>
              <a:t>退队运算</a:t>
            </a:r>
          </a:p>
        </p:txBody>
      </p:sp>
      <p:pic>
        <p:nvPicPr>
          <p:cNvPr id="223236" name="Picture 4" descr="BIRDLINE">
            <a:extLst>
              <a:ext uri="{FF2B5EF4-FFF2-40B4-BE49-F238E27FC236}">
                <a16:creationId xmlns:a16="http://schemas.microsoft.com/office/drawing/2014/main" id="{0EDEAF25-85E4-4A3B-A031-E09E7AD8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37" name="Text Box 5">
            <a:extLst>
              <a:ext uri="{FF2B5EF4-FFF2-40B4-BE49-F238E27FC236}">
                <a16:creationId xmlns:a16="http://schemas.microsoft.com/office/drawing/2014/main" id="{849DB761-FEB7-4FBD-A57D-C0669933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3743325" cy="3744913"/>
          </a:xfrm>
          <a:prstGeom prst="rect">
            <a:avLst/>
          </a:prstGeom>
          <a:noFill/>
          <a:ln w="28575">
            <a:solidFill>
              <a:srgbClr val="9900FF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95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front=rear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，则队列已空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提示退队失败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下溢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并结束退队；</a:t>
            </a:r>
          </a:p>
          <a:p>
            <a:pPr algn="just">
              <a:lnSpc>
                <a:spcPct val="95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front+1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front;</a:t>
            </a:r>
          </a:p>
          <a:p>
            <a:pPr algn="just">
              <a:lnSpc>
                <a:spcPct val="95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S3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取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front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所指元素</a:t>
            </a:r>
          </a:p>
        </p:txBody>
      </p:sp>
      <p:sp>
        <p:nvSpPr>
          <p:cNvPr id="223238" name="Line 6">
            <a:extLst>
              <a:ext uri="{FF2B5EF4-FFF2-40B4-BE49-F238E27FC236}">
                <a16:creationId xmlns:a16="http://schemas.microsoft.com/office/drawing/2014/main" id="{8434F8F0-255C-4CA1-905B-1A4139B17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003675"/>
            <a:ext cx="4175125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9" name="Line 7">
            <a:extLst>
              <a:ext uri="{FF2B5EF4-FFF2-40B4-BE49-F238E27FC236}">
                <a16:creationId xmlns:a16="http://schemas.microsoft.com/office/drawing/2014/main" id="{18928158-105B-4E1B-B729-AC50EBF1D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00663"/>
            <a:ext cx="41751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0" name="Line 8">
            <a:extLst>
              <a:ext uri="{FF2B5EF4-FFF2-40B4-BE49-F238E27FC236}">
                <a16:creationId xmlns:a16="http://schemas.microsoft.com/office/drawing/2014/main" id="{D81125C4-B14D-4054-A31A-C66D3D276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1" name="Line 9">
            <a:extLst>
              <a:ext uri="{FF2B5EF4-FFF2-40B4-BE49-F238E27FC236}">
                <a16:creationId xmlns:a16="http://schemas.microsoft.com/office/drawing/2014/main" id="{B0B89BCF-37F7-4024-A6D3-4013BCEE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2" name="Line 10">
            <a:extLst>
              <a:ext uri="{FF2B5EF4-FFF2-40B4-BE49-F238E27FC236}">
                <a16:creationId xmlns:a16="http://schemas.microsoft.com/office/drawing/2014/main" id="{26EAB1EB-6F2C-44AB-B502-1EFF20215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3" name="Line 11">
            <a:extLst>
              <a:ext uri="{FF2B5EF4-FFF2-40B4-BE49-F238E27FC236}">
                <a16:creationId xmlns:a16="http://schemas.microsoft.com/office/drawing/2014/main" id="{40691944-F671-43E7-B45A-A86124D5D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0036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4" name="Line 12">
            <a:extLst>
              <a:ext uri="{FF2B5EF4-FFF2-40B4-BE49-F238E27FC236}">
                <a16:creationId xmlns:a16="http://schemas.microsoft.com/office/drawing/2014/main" id="{088D3220-75B9-4C32-8476-BB6730F2C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9241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5" name="Line 13">
            <a:extLst>
              <a:ext uri="{FF2B5EF4-FFF2-40B4-BE49-F238E27FC236}">
                <a16:creationId xmlns:a16="http://schemas.microsoft.com/office/drawing/2014/main" id="{85A95059-C5E6-4FCB-88BF-734A315DF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75" y="5300663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6" name="Text Box 14">
            <a:extLst>
              <a:ext uri="{FF2B5EF4-FFF2-40B4-BE49-F238E27FC236}">
                <a16:creationId xmlns:a16="http://schemas.microsoft.com/office/drawing/2014/main" id="{46E8858B-CB6F-4E1D-953F-81F68D01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20938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23247" name="Text Box 15">
            <a:extLst>
              <a:ext uri="{FF2B5EF4-FFF2-40B4-BE49-F238E27FC236}">
                <a16:creationId xmlns:a16="http://schemas.microsoft.com/office/drawing/2014/main" id="{D013ABF2-2424-4A76-BB4D-AA948493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5895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  <p:sp>
        <p:nvSpPr>
          <p:cNvPr id="223248" name="Text Box 16">
            <a:extLst>
              <a:ext uri="{FF2B5EF4-FFF2-40B4-BE49-F238E27FC236}">
                <a16:creationId xmlns:a16="http://schemas.microsoft.com/office/drawing/2014/main" id="{17B61A0F-4D8C-4B96-BAE4-10A51A8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-1</a:t>
            </a:r>
          </a:p>
        </p:txBody>
      </p:sp>
      <p:sp>
        <p:nvSpPr>
          <p:cNvPr id="223249" name="Text Box 17">
            <a:extLst>
              <a:ext uri="{FF2B5EF4-FFF2-40B4-BE49-F238E27FC236}">
                <a16:creationId xmlns:a16="http://schemas.microsoft.com/office/drawing/2014/main" id="{5FDBE314-B781-4A7E-BCFD-6C58B59E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2</a:t>
            </a:r>
          </a:p>
        </p:txBody>
      </p:sp>
      <p:sp>
        <p:nvSpPr>
          <p:cNvPr id="223250" name="Text Box 18">
            <a:extLst>
              <a:ext uri="{FF2B5EF4-FFF2-40B4-BE49-F238E27FC236}">
                <a16:creationId xmlns:a16="http://schemas.microsoft.com/office/drawing/2014/main" id="{47577183-3077-4EE5-97A8-2C4B7C0B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0</a:t>
            </a:r>
          </a:p>
        </p:txBody>
      </p:sp>
      <p:sp>
        <p:nvSpPr>
          <p:cNvPr id="223251" name="Text Box 19">
            <a:extLst>
              <a:ext uri="{FF2B5EF4-FFF2-40B4-BE49-F238E27FC236}">
                <a16:creationId xmlns:a16="http://schemas.microsoft.com/office/drawing/2014/main" id="{71A84ABE-6A14-4F68-B51B-D29AC926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1</a:t>
            </a:r>
          </a:p>
        </p:txBody>
      </p:sp>
      <p:sp>
        <p:nvSpPr>
          <p:cNvPr id="223252" name="Rectangle 20">
            <a:extLst>
              <a:ext uri="{FF2B5EF4-FFF2-40B4-BE49-F238E27FC236}">
                <a16:creationId xmlns:a16="http://schemas.microsoft.com/office/drawing/2014/main" id="{5051ACFD-D2CA-4C6A-8729-2CFF6FBF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21163"/>
            <a:ext cx="6492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23253" name="Rectangle 21">
            <a:extLst>
              <a:ext uri="{FF2B5EF4-FFF2-40B4-BE49-F238E27FC236}">
                <a16:creationId xmlns:a16="http://schemas.microsoft.com/office/drawing/2014/main" id="{C7F33C1A-6D1C-4304-8EA6-BB5D2E68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6492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23254" name="Rectangle 22">
            <a:extLst>
              <a:ext uri="{FF2B5EF4-FFF2-40B4-BE49-F238E27FC236}">
                <a16:creationId xmlns:a16="http://schemas.microsoft.com/office/drawing/2014/main" id="{C0B39C9E-91F3-413D-B82F-CD97FCB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221163"/>
            <a:ext cx="6492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23255" name="AutoShape 23">
            <a:extLst>
              <a:ext uri="{FF2B5EF4-FFF2-40B4-BE49-F238E27FC236}">
                <a16:creationId xmlns:a16="http://schemas.microsoft.com/office/drawing/2014/main" id="{268B9299-310F-49E4-BA66-AA3646EF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773238"/>
            <a:ext cx="3492500" cy="1584325"/>
          </a:xfrm>
          <a:prstGeom prst="cloudCallout">
            <a:avLst>
              <a:gd name="adj1" fmla="val -33407"/>
              <a:gd name="adj2" fmla="val 112426"/>
            </a:avLst>
          </a:prstGeom>
          <a:solidFill>
            <a:srgbClr val="C5FF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zh-CN" altLang="en-US">
                <a:latin typeface="Times New Roman" panose="02020603050405020304" pitchFamily="18" charset="0"/>
                <a:ea typeface="华文行楷" panose="02010800040101010101" pitchFamily="2" charset="-122"/>
              </a:rPr>
              <a:t>此时虽然队列有空位置，但也不能插入新结点。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04046E-6 L 0.07882 0.0002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10405E-6 L 0.071 -0.00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0" dur="10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 -0.00463 L 0.15763 -0.0046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00023 L 0.17327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1" dur="10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3 -0.00463 L 0.24427 -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0.00023 L 0.25 -1.04046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2" dur="10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20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46" grpId="0"/>
      <p:bldP spid="223246" grpId="1"/>
      <p:bldP spid="223246" grpId="2"/>
      <p:bldP spid="223246" grpId="3"/>
      <p:bldP spid="223247" grpId="0"/>
      <p:bldP spid="223248" grpId="0"/>
      <p:bldP spid="223249" grpId="0"/>
      <p:bldP spid="223250" grpId="0"/>
      <p:bldP spid="223251" grpId="0"/>
      <p:bldP spid="223252" grpId="0"/>
      <p:bldP spid="223252" grpId="1"/>
      <p:bldP spid="223253" grpId="0"/>
      <p:bldP spid="223253" grpId="1"/>
      <p:bldP spid="223254" grpId="0"/>
      <p:bldP spid="223254" grpId="1"/>
      <p:bldP spid="2232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F8CFE6AB-B1B5-4286-BAA9-E9BCEAB2F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6003-2791-4FE9-AD53-DDF6A0F4321D}" type="slidenum">
              <a:rPr lang="en-US" altLang="zh-CN"/>
              <a:pPr/>
              <a:t>53</a:t>
            </a:fld>
            <a:r>
              <a:rPr lang="en-US" altLang="zh-CN"/>
              <a:t>/82</a:t>
            </a: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6441853D-DC81-4868-AF4B-87B84012C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765175"/>
            <a:ext cx="2592387" cy="647700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pic>
        <p:nvPicPr>
          <p:cNvPr id="257028" name="Picture 4" descr="BIRDLINE">
            <a:extLst>
              <a:ext uri="{FF2B5EF4-FFF2-40B4-BE49-F238E27FC236}">
                <a16:creationId xmlns:a16="http://schemas.microsoft.com/office/drawing/2014/main" id="{218D52A5-3BE4-4C00-9E87-61345076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5438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29" name="Text Box 5">
            <a:extLst>
              <a:ext uri="{FF2B5EF4-FFF2-40B4-BE49-F238E27FC236}">
                <a16:creationId xmlns:a16="http://schemas.microsoft.com/office/drawing/2014/main" id="{29AD687D-3A7E-4876-B859-A8A14A144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C85E0F06-083C-4FA9-9F09-0BEB43C3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064500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将队列存储空间的最后一个位置绕到第一个位置，形成</a:t>
            </a:r>
            <a:r>
              <a:rPr lang="zh-CN" altLang="en-US" sz="3600" u="sng">
                <a:latin typeface="Times New Roman" panose="02020603050405020304" pitchFamily="18" charset="0"/>
                <a:ea typeface="华文新魏" panose="02010800040101010101" pitchFamily="2" charset="-122"/>
              </a:rPr>
              <a:t>逻辑上</a:t>
            </a:r>
            <a:r>
              <a:rPr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的环状空间，这样可以把退队的空间利用起来。</a:t>
            </a:r>
          </a:p>
        </p:txBody>
      </p:sp>
      <p:sp>
        <p:nvSpPr>
          <p:cNvPr id="257031" name="Rectangle 7">
            <a:extLst>
              <a:ext uri="{FF2B5EF4-FFF2-40B4-BE49-F238E27FC236}">
                <a16:creationId xmlns:a16="http://schemas.microsoft.com/office/drawing/2014/main" id="{9CBAF462-A7BB-4D63-9F9A-CBCA4962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3430588"/>
            <a:ext cx="144145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2" name="Rectangle 8">
            <a:extLst>
              <a:ext uri="{FF2B5EF4-FFF2-40B4-BE49-F238E27FC236}">
                <a16:creationId xmlns:a16="http://schemas.microsoft.com/office/drawing/2014/main" id="{E6ED6A1E-DCB6-48FE-AD7A-D76CB3CF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3933825"/>
            <a:ext cx="1441450" cy="50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3" name="Rectangle 9">
            <a:extLst>
              <a:ext uri="{FF2B5EF4-FFF2-40B4-BE49-F238E27FC236}">
                <a16:creationId xmlns:a16="http://schemas.microsoft.com/office/drawing/2014/main" id="{7A430D62-14AB-4C9C-97D0-C362C80CD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4437063"/>
            <a:ext cx="144145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Rectangle 10">
            <a:extLst>
              <a:ext uri="{FF2B5EF4-FFF2-40B4-BE49-F238E27FC236}">
                <a16:creationId xmlns:a16="http://schemas.microsoft.com/office/drawing/2014/main" id="{E035D74A-1AA0-4CDA-BEC6-C92D8258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4941888"/>
            <a:ext cx="144145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6" name="Text Box 12">
            <a:extLst>
              <a:ext uri="{FF2B5EF4-FFF2-40B4-BE49-F238E27FC236}">
                <a16:creationId xmlns:a16="http://schemas.microsoft.com/office/drawing/2014/main" id="{6EE7373B-CCFE-49ED-A574-5C69527BA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418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57037" name="Text Box 13">
            <a:extLst>
              <a:ext uri="{FF2B5EF4-FFF2-40B4-BE49-F238E27FC236}">
                <a16:creationId xmlns:a16="http://schemas.microsoft.com/office/drawing/2014/main" id="{C3D7CD13-C8EB-482B-A16E-D197B4E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052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57038" name="Text Box 14">
            <a:extLst>
              <a:ext uri="{FF2B5EF4-FFF2-40B4-BE49-F238E27FC236}">
                <a16:creationId xmlns:a16="http://schemas.microsoft.com/office/drawing/2014/main" id="{4B5AC515-CFBA-4BDE-A216-AEA2F3F2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4766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39" name="Text Box 15">
            <a:extLst>
              <a:ext uri="{FF2B5EF4-FFF2-40B4-BE49-F238E27FC236}">
                <a16:creationId xmlns:a16="http://schemas.microsoft.com/office/drawing/2014/main" id="{EFCC1347-B42E-46E3-B79F-2087121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846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57040" name="Line 16">
            <a:extLst>
              <a:ext uri="{FF2B5EF4-FFF2-40B4-BE49-F238E27FC236}">
                <a16:creationId xmlns:a16="http://schemas.microsoft.com/office/drawing/2014/main" id="{DCB96577-7D8E-48E7-8611-89E20AF2F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14166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1" name="Line 17">
            <a:extLst>
              <a:ext uri="{FF2B5EF4-FFF2-40B4-BE49-F238E27FC236}">
                <a16:creationId xmlns:a16="http://schemas.microsoft.com/office/drawing/2014/main" id="{69776B52-18EF-449A-8DE3-94563F749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1416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2" name="Line 18">
            <a:extLst>
              <a:ext uri="{FF2B5EF4-FFF2-40B4-BE49-F238E27FC236}">
                <a16:creationId xmlns:a16="http://schemas.microsoft.com/office/drawing/2014/main" id="{D3B4B2E3-13F4-4583-9C77-D7DFFD69C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141663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3" name="Line 19">
            <a:extLst>
              <a:ext uri="{FF2B5EF4-FFF2-40B4-BE49-F238E27FC236}">
                <a16:creationId xmlns:a16="http://schemas.microsoft.com/office/drawing/2014/main" id="{889B5FD5-85CC-44D5-8A28-0972099F3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6237288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4" name="Line 20">
            <a:extLst>
              <a:ext uri="{FF2B5EF4-FFF2-40B4-BE49-F238E27FC236}">
                <a16:creationId xmlns:a16="http://schemas.microsoft.com/office/drawing/2014/main" id="{1F92F9E7-67B3-42D7-9877-C9991D131C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55165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5" name="AutoShape 21">
            <a:extLst>
              <a:ext uri="{FF2B5EF4-FFF2-40B4-BE49-F238E27FC236}">
                <a16:creationId xmlns:a16="http://schemas.microsoft.com/office/drawing/2014/main" id="{8AF2D044-BE85-4622-8A04-C5AAFA2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89363"/>
            <a:ext cx="1871662" cy="172878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7046" name="Line 22">
            <a:extLst>
              <a:ext uri="{FF2B5EF4-FFF2-40B4-BE49-F238E27FC236}">
                <a16:creationId xmlns:a16="http://schemas.microsoft.com/office/drawing/2014/main" id="{8824948D-FDF2-4116-9A49-6BE7FE5D5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7" name="Line 23">
            <a:extLst>
              <a:ext uri="{FF2B5EF4-FFF2-40B4-BE49-F238E27FC236}">
                <a16:creationId xmlns:a16="http://schemas.microsoft.com/office/drawing/2014/main" id="{4F472629-71F3-441A-A321-E5407C1FA6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6688" y="5013325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8" name="Line 24">
            <a:extLst>
              <a:ext uri="{FF2B5EF4-FFF2-40B4-BE49-F238E27FC236}">
                <a16:creationId xmlns:a16="http://schemas.microsoft.com/office/drawing/2014/main" id="{8F33ABFB-E644-4DFB-BA91-24ACA25C6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2926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9" name="Line 25">
            <a:extLst>
              <a:ext uri="{FF2B5EF4-FFF2-40B4-BE49-F238E27FC236}">
                <a16:creationId xmlns:a16="http://schemas.microsoft.com/office/drawing/2014/main" id="{8DEF7174-C286-49A6-ADA8-E7FF5CEFA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4508500"/>
            <a:ext cx="5032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0" name="Text Box 26">
            <a:extLst>
              <a:ext uri="{FF2B5EF4-FFF2-40B4-BE49-F238E27FC236}">
                <a16:creationId xmlns:a16="http://schemas.microsoft.com/office/drawing/2014/main" id="{2197CB4C-5934-4F57-A75B-87FA5CDD5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763963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57051" name="Text Box 27">
            <a:extLst>
              <a:ext uri="{FF2B5EF4-FFF2-40B4-BE49-F238E27FC236}">
                <a16:creationId xmlns:a16="http://schemas.microsoft.com/office/drawing/2014/main" id="{11B84008-66AE-4C87-8CC2-56571FF0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9418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57052" name="Text Box 28">
            <a:extLst>
              <a:ext uri="{FF2B5EF4-FFF2-40B4-BE49-F238E27FC236}">
                <a16:creationId xmlns:a16="http://schemas.microsoft.com/office/drawing/2014/main" id="{BFC5D2CB-D68D-4F63-A4BE-5D9B2F427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716338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57053" name="Text Box 29">
            <a:extLst>
              <a:ext uri="{FF2B5EF4-FFF2-40B4-BE49-F238E27FC236}">
                <a16:creationId xmlns:a16="http://schemas.microsoft.com/office/drawing/2014/main" id="{907606BA-C7EE-40BE-9486-B7E2FDBA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54" name="Line 30">
            <a:extLst>
              <a:ext uri="{FF2B5EF4-FFF2-40B4-BE49-F238E27FC236}">
                <a16:creationId xmlns:a16="http://schemas.microsoft.com/office/drawing/2014/main" id="{7C5ED83C-F51D-4B1C-AEC8-2D2E91706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5013325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5" name="Text Box 31">
            <a:extLst>
              <a:ext uri="{FF2B5EF4-FFF2-40B4-BE49-F238E27FC236}">
                <a16:creationId xmlns:a16="http://schemas.microsoft.com/office/drawing/2014/main" id="{A97DBF49-7C05-4A55-8A94-98EF1F32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68863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1" dur="20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4" dur="20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7" dur="20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20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3" dur="20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6" dur="20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9" dur="20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2" dur="20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5" dur="20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8" dur="20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1" dur="20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/>
      <p:bldP spid="257036" grpId="0"/>
      <p:bldP spid="257037" grpId="0"/>
      <p:bldP spid="257038" grpId="0"/>
      <p:bldP spid="257039" grpId="0"/>
      <p:bldP spid="257045" grpId="0" animBg="1"/>
      <p:bldP spid="257050" grpId="0"/>
      <p:bldP spid="257051" grpId="0"/>
      <p:bldP spid="257052" grpId="0"/>
      <p:bldP spid="257053" grpId="0"/>
      <p:bldP spid="2570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54AE64D-3B07-442D-B481-4CCF3D5D0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13CE-BF41-4783-9ADB-B2E9132CAD97}" type="slidenum">
              <a:rPr lang="en-US" altLang="zh-CN"/>
              <a:pPr/>
              <a:t>54</a:t>
            </a:fld>
            <a:r>
              <a:rPr lang="en-US" altLang="zh-CN"/>
              <a:t>/82</a:t>
            </a:r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E346A593-9953-42E7-B89E-98DA93D93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908050"/>
            <a:ext cx="4248150" cy="782638"/>
          </a:xfrm>
        </p:spPr>
        <p:txBody>
          <a:bodyPr/>
          <a:lstStyle/>
          <a:p>
            <a:r>
              <a:rPr lang="zh-CN" altLang="en-US" sz="4000"/>
              <a:t>循环队列的运算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C1A8E6E8-7BCD-490F-A61F-D35FDCF4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3529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初始化队列</a:t>
            </a:r>
          </a:p>
        </p:txBody>
      </p:sp>
      <p:sp>
        <p:nvSpPr>
          <p:cNvPr id="259077" name="Rectangle 5">
            <a:extLst>
              <a:ext uri="{FF2B5EF4-FFF2-40B4-BE49-F238E27FC236}">
                <a16:creationId xmlns:a16="http://schemas.microsoft.com/office/drawing/2014/main" id="{BAFB3912-764F-4822-BED0-483E1715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20938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创建一个空队列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并令  </a:t>
            </a:r>
            <a:r>
              <a:rPr lang="en-US" altLang="zh-CN" sz="36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front= rear=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59078" name="AutoShape 6">
            <a:extLst>
              <a:ext uri="{FF2B5EF4-FFF2-40B4-BE49-F238E27FC236}">
                <a16:creationId xmlns:a16="http://schemas.microsoft.com/office/drawing/2014/main" id="{660B4A5B-B6F5-4D75-8780-412B4A58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430588"/>
            <a:ext cx="1871662" cy="172878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79" name="Line 7">
            <a:extLst>
              <a:ext uri="{FF2B5EF4-FFF2-40B4-BE49-F238E27FC236}">
                <a16:creationId xmlns:a16="http://schemas.microsoft.com/office/drawing/2014/main" id="{F6F880E2-5713-432E-943A-2492A40A8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1063" y="3430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0" name="Line 8">
            <a:extLst>
              <a:ext uri="{FF2B5EF4-FFF2-40B4-BE49-F238E27FC236}">
                <a16:creationId xmlns:a16="http://schemas.microsoft.com/office/drawing/2014/main" id="{58540DDD-5609-4737-A981-7FB26B6E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46529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1" name="Line 9">
            <a:extLst>
              <a:ext uri="{FF2B5EF4-FFF2-40B4-BE49-F238E27FC236}">
                <a16:creationId xmlns:a16="http://schemas.microsoft.com/office/drawing/2014/main" id="{8BFBE88F-622F-453D-BF78-CDAE09141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9338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2" name="Line 10">
            <a:extLst>
              <a:ext uri="{FF2B5EF4-FFF2-40B4-BE49-F238E27FC236}">
                <a16:creationId xmlns:a16="http://schemas.microsoft.com/office/drawing/2014/main" id="{9A4532CC-4DB6-470B-A675-4D5E38A6A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149725"/>
            <a:ext cx="4318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3" name="Text Box 11">
            <a:extLst>
              <a:ext uri="{FF2B5EF4-FFF2-40B4-BE49-F238E27FC236}">
                <a16:creationId xmlns:a16="http://schemas.microsoft.com/office/drawing/2014/main" id="{72ABB83B-0D68-4B8D-86F9-650CF758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405188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59084" name="Text Box 12">
            <a:extLst>
              <a:ext uri="{FF2B5EF4-FFF2-40B4-BE49-F238E27FC236}">
                <a16:creationId xmlns:a16="http://schemas.microsoft.com/office/drawing/2014/main" id="{78442AAE-9CFE-4FDA-9046-36D57D74A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58311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9085" name="Text Box 13">
            <a:extLst>
              <a:ext uri="{FF2B5EF4-FFF2-40B4-BE49-F238E27FC236}">
                <a16:creationId xmlns:a16="http://schemas.microsoft.com/office/drawing/2014/main" id="{33582107-A4B3-414E-9265-FF48DEEC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33575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2</a:t>
            </a:r>
          </a:p>
        </p:txBody>
      </p:sp>
      <p:sp>
        <p:nvSpPr>
          <p:cNvPr id="259086" name="Text Box 14">
            <a:extLst>
              <a:ext uri="{FF2B5EF4-FFF2-40B4-BE49-F238E27FC236}">
                <a16:creationId xmlns:a16="http://schemas.microsoft.com/office/drawing/2014/main" id="{96CB0FEA-803D-495C-B4BC-99E86F618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57788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59087" name="Line 15">
            <a:extLst>
              <a:ext uri="{FF2B5EF4-FFF2-40B4-BE49-F238E27FC236}">
                <a16:creationId xmlns:a16="http://schemas.microsoft.com/office/drawing/2014/main" id="{922055DC-C82A-44A7-8C63-28C60C594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5455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8" name="Text Box 16">
            <a:extLst>
              <a:ext uri="{FF2B5EF4-FFF2-40B4-BE49-F238E27FC236}">
                <a16:creationId xmlns:a16="http://schemas.microsoft.com/office/drawing/2014/main" id="{0D4B702C-2BFC-4891-A127-16E00043B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3402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59090" name="Text Box 18">
            <a:extLst>
              <a:ext uri="{FF2B5EF4-FFF2-40B4-BE49-F238E27FC236}">
                <a16:creationId xmlns:a16="http://schemas.microsoft.com/office/drawing/2014/main" id="{9AD8B332-47C1-4729-A3D2-27C8FC62A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8608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59091" name="Text Box 19">
            <a:extLst>
              <a:ext uri="{FF2B5EF4-FFF2-40B4-BE49-F238E27FC236}">
                <a16:creationId xmlns:a16="http://schemas.microsoft.com/office/drawing/2014/main" id="{B7BE73B6-8EFA-48C4-9A02-C05F0DBD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  <p:sp>
        <p:nvSpPr>
          <p:cNvPr id="259092" name="Line 20">
            <a:extLst>
              <a:ext uri="{FF2B5EF4-FFF2-40B4-BE49-F238E27FC236}">
                <a16:creationId xmlns:a16="http://schemas.microsoft.com/office/drawing/2014/main" id="{9319BA8D-19D2-476C-B1BF-70C446762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292600"/>
            <a:ext cx="71913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93" name="Line 21">
            <a:extLst>
              <a:ext uri="{FF2B5EF4-FFF2-40B4-BE49-F238E27FC236}">
                <a16:creationId xmlns:a16="http://schemas.microsoft.com/office/drawing/2014/main" id="{A0083134-BB1B-439C-B59E-7B0A31299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652963"/>
            <a:ext cx="71913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1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  <p:bldP spid="259077" grpId="0"/>
      <p:bldP spid="259078" grpId="0" animBg="1"/>
      <p:bldP spid="259083" grpId="0"/>
      <p:bldP spid="259084" grpId="0"/>
      <p:bldP spid="259085" grpId="0"/>
      <p:bldP spid="259086" grpId="0"/>
      <p:bldP spid="259088" grpId="0"/>
      <p:bldP spid="259090" grpId="0"/>
      <p:bldP spid="2590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2F5EB4CE-37AC-446E-A976-1872C81C4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2CE07-EEAC-411E-B0BF-0174FB049D5D}" type="slidenum">
              <a:rPr lang="en-US" altLang="zh-CN"/>
              <a:pPr/>
              <a:t>55</a:t>
            </a:fld>
            <a:r>
              <a:rPr lang="en-US" altLang="zh-CN"/>
              <a:t>/82</a:t>
            </a:r>
          </a:p>
        </p:txBody>
      </p:sp>
      <p:sp>
        <p:nvSpPr>
          <p:cNvPr id="263174" name="Text Box 6">
            <a:extLst>
              <a:ext uri="{FF2B5EF4-FFF2-40B4-BE49-F238E27FC236}">
                <a16:creationId xmlns:a16="http://schemas.microsoft.com/office/drawing/2014/main" id="{DBB40DC6-4DFC-470E-8D1C-AB8F1DEC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9138"/>
            <a:ext cx="374491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75" name="Text Box 7">
            <a:extLst>
              <a:ext uri="{FF2B5EF4-FFF2-40B4-BE49-F238E27FC236}">
                <a16:creationId xmlns:a16="http://schemas.microsoft.com/office/drawing/2014/main" id="{D3375E42-DC7E-447A-96E1-865C935A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3887787" cy="36734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S1: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先判断队列是否已满，若队满则入队失败，否则元素入队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S2: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(rear+1)%n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rear+1=n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S3: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将新元素放在当前队尾位置（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63176" name="Rectangle 8">
            <a:extLst>
              <a:ext uri="{FF2B5EF4-FFF2-40B4-BE49-F238E27FC236}">
                <a16:creationId xmlns:a16="http://schemas.microsoft.com/office/drawing/2014/main" id="{13139EC3-FCE0-4025-AF22-6047F2D81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循环队列的运算</a:t>
            </a:r>
          </a:p>
        </p:txBody>
      </p:sp>
      <p:sp>
        <p:nvSpPr>
          <p:cNvPr id="263177" name="Text Box 9">
            <a:extLst>
              <a:ext uri="{FF2B5EF4-FFF2-40B4-BE49-F238E27FC236}">
                <a16:creationId xmlns:a16="http://schemas.microsoft.com/office/drawing/2014/main" id="{169FC0F3-2909-4511-8F6E-ACC3FF8F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57338"/>
            <a:ext cx="2592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入队运算</a:t>
            </a:r>
          </a:p>
        </p:txBody>
      </p:sp>
      <p:sp>
        <p:nvSpPr>
          <p:cNvPr id="263178" name="AutoShape 10">
            <a:extLst>
              <a:ext uri="{FF2B5EF4-FFF2-40B4-BE49-F238E27FC236}">
                <a16:creationId xmlns:a16="http://schemas.microsoft.com/office/drawing/2014/main" id="{BABF0042-8954-4960-AEF7-0D92C9C7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932238"/>
            <a:ext cx="1871663" cy="172878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9" name="Line 11">
            <a:extLst>
              <a:ext uri="{FF2B5EF4-FFF2-40B4-BE49-F238E27FC236}">
                <a16:creationId xmlns:a16="http://schemas.microsoft.com/office/drawing/2014/main" id="{EF36B42D-DB33-43BF-AB4B-059445DB7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0" name="Line 12">
            <a:extLst>
              <a:ext uri="{FF2B5EF4-FFF2-40B4-BE49-F238E27FC236}">
                <a16:creationId xmlns:a16="http://schemas.microsoft.com/office/drawing/2014/main" id="{680B24E6-725A-4E33-84E8-932AC561DD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825" y="515778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1" name="Line 13">
            <a:extLst>
              <a:ext uri="{FF2B5EF4-FFF2-40B4-BE49-F238E27FC236}">
                <a16:creationId xmlns:a16="http://schemas.microsoft.com/office/drawing/2014/main" id="{2F76D254-DCBF-44B6-AF02-E51838E0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44370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2" name="Line 14">
            <a:extLst>
              <a:ext uri="{FF2B5EF4-FFF2-40B4-BE49-F238E27FC236}">
                <a16:creationId xmlns:a16="http://schemas.microsoft.com/office/drawing/2014/main" id="{F2563363-838E-49C5-9D1C-12C262966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4652963"/>
            <a:ext cx="5032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3" name="Text Box 15">
            <a:extLst>
              <a:ext uri="{FF2B5EF4-FFF2-40B4-BE49-F238E27FC236}">
                <a16:creationId xmlns:a16="http://schemas.microsoft.com/office/drawing/2014/main" id="{6577C83A-28B8-421C-8719-820F5B09E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9084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63184" name="Text Box 16">
            <a:extLst>
              <a:ext uri="{FF2B5EF4-FFF2-40B4-BE49-F238E27FC236}">
                <a16:creationId xmlns:a16="http://schemas.microsoft.com/office/drawing/2014/main" id="{6146AA77-6044-4B22-B9E6-6D3DA8F1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086350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63185" name="Text Box 17">
            <a:extLst>
              <a:ext uri="{FF2B5EF4-FFF2-40B4-BE49-F238E27FC236}">
                <a16:creationId xmlns:a16="http://schemas.microsoft.com/office/drawing/2014/main" id="{90810ED8-6067-48F1-A267-46944FA9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860800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63186" name="Text Box 18">
            <a:extLst>
              <a:ext uri="{FF2B5EF4-FFF2-40B4-BE49-F238E27FC236}">
                <a16:creationId xmlns:a16="http://schemas.microsoft.com/office/drawing/2014/main" id="{544208F0-6791-4820-917B-34AC8DE7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6610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63187" name="Line 19">
            <a:extLst>
              <a:ext uri="{FF2B5EF4-FFF2-40B4-BE49-F238E27FC236}">
                <a16:creationId xmlns:a16="http://schemas.microsoft.com/office/drawing/2014/main" id="{D155BF98-C9CC-4EF6-A5F6-A6C38710D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5157788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8" name="Text Box 20">
            <a:extLst>
              <a:ext uri="{FF2B5EF4-FFF2-40B4-BE49-F238E27FC236}">
                <a16:creationId xmlns:a16="http://schemas.microsoft.com/office/drawing/2014/main" id="{BF24E3D5-4B05-42FE-86FB-8560670E5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724400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63189" name="Text Box 21">
            <a:extLst>
              <a:ext uri="{FF2B5EF4-FFF2-40B4-BE49-F238E27FC236}">
                <a16:creationId xmlns:a16="http://schemas.microsoft.com/office/drawing/2014/main" id="{EC982345-AEB6-4CBB-B11D-8DF3489B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2195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  <p:sp>
        <p:nvSpPr>
          <p:cNvPr id="263190" name="Text Box 22">
            <a:extLst>
              <a:ext uri="{FF2B5EF4-FFF2-40B4-BE49-F238E27FC236}">
                <a16:creationId xmlns:a16="http://schemas.microsoft.com/office/drawing/2014/main" id="{BAC73688-1C29-429F-BB8E-EAB978935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15620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63191" name="Line 23">
            <a:extLst>
              <a:ext uri="{FF2B5EF4-FFF2-40B4-BE49-F238E27FC236}">
                <a16:creationId xmlns:a16="http://schemas.microsoft.com/office/drawing/2014/main" id="{6B65DFB0-DC54-408E-B2F7-29F0C8C0C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4579938"/>
            <a:ext cx="6477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2" name="Line 24">
            <a:extLst>
              <a:ext uri="{FF2B5EF4-FFF2-40B4-BE49-F238E27FC236}">
                <a16:creationId xmlns:a16="http://schemas.microsoft.com/office/drawing/2014/main" id="{F1D62B98-F0B6-4276-ADED-8C9CA5AC7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8113" y="5084763"/>
            <a:ext cx="649287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3" name="Line 25">
            <a:extLst>
              <a:ext uri="{FF2B5EF4-FFF2-40B4-BE49-F238E27FC236}">
                <a16:creationId xmlns:a16="http://schemas.microsoft.com/office/drawing/2014/main" id="{58A94DB4-6952-49C0-B374-171C53051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3716338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4" name="Text Box 26">
            <a:extLst>
              <a:ext uri="{FF2B5EF4-FFF2-40B4-BE49-F238E27FC236}">
                <a16:creationId xmlns:a16="http://schemas.microsoft.com/office/drawing/2014/main" id="{13097BC0-1827-431B-8916-B73FC01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0767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3195" name="Line 27">
            <a:extLst>
              <a:ext uri="{FF2B5EF4-FFF2-40B4-BE49-F238E27FC236}">
                <a16:creationId xmlns:a16="http://schemas.microsoft.com/office/drawing/2014/main" id="{67F43CCC-7C5F-4E0A-B01D-0F9051839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600" y="3644900"/>
            <a:ext cx="144463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6" name="Text Box 28">
            <a:extLst>
              <a:ext uri="{FF2B5EF4-FFF2-40B4-BE49-F238E27FC236}">
                <a16:creationId xmlns:a16="http://schemas.microsoft.com/office/drawing/2014/main" id="{9FCFF574-A850-46E9-A6EA-4730770B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40767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63197" name="Line 29">
            <a:extLst>
              <a:ext uri="{FF2B5EF4-FFF2-40B4-BE49-F238E27FC236}">
                <a16:creationId xmlns:a16="http://schemas.microsoft.com/office/drawing/2014/main" id="{982AF904-6D88-4CE2-BD9F-7A2649B798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0500" y="5372100"/>
            <a:ext cx="28733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8" name="Text Box 30">
            <a:extLst>
              <a:ext uri="{FF2B5EF4-FFF2-40B4-BE49-F238E27FC236}">
                <a16:creationId xmlns:a16="http://schemas.microsoft.com/office/drawing/2014/main" id="{BD8927FE-CC39-405C-B8E7-C8E8E533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4795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63199" name="Text Box 31">
            <a:extLst>
              <a:ext uri="{FF2B5EF4-FFF2-40B4-BE49-F238E27FC236}">
                <a16:creationId xmlns:a16="http://schemas.microsoft.com/office/drawing/2014/main" id="{1DD9CE89-9FA1-44F0-AA82-A2290D2F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2417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例如：插入结点</a:t>
            </a: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</a:p>
        </p:txBody>
      </p:sp>
      <p:sp>
        <p:nvSpPr>
          <p:cNvPr id="263200" name="AutoShape 32">
            <a:extLst>
              <a:ext uri="{FF2B5EF4-FFF2-40B4-BE49-F238E27FC236}">
                <a16:creationId xmlns:a16="http://schemas.microsoft.com/office/drawing/2014/main" id="{8DAE7F8B-DE0F-4EDC-89F1-40DCF530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341438"/>
            <a:ext cx="3887787" cy="1511300"/>
          </a:xfrm>
          <a:prstGeom prst="cloudCallout">
            <a:avLst>
              <a:gd name="adj1" fmla="val -11537"/>
              <a:gd name="adj2" fmla="val 17941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显然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再插入两个结点后</a:t>
            </a:r>
            <a:r>
              <a:rPr lang="en-US" altLang="zh-CN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front=rear</a:t>
            </a:r>
            <a:r>
              <a:rPr lang="en-US" altLang="zh-CN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此时为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20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20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60116E-6 C 0.0158 -0.03306 0.0316 -0.06589 0.05191 -0.09063 C 0.07222 -0.11491 0.11059 -0.13711 0.12222 -0.14682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735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20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2 -0.14683 C 0.15607 -0.15885 0.19028 -0.17087 0.23125 -0.16995 C 0.27187 -0.16856 0.34323 -0.14359 0.36632 -0.13781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76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6" dur="2000"/>
                                        <p:tgtEl>
                                          <p:spTgt spid="26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32 -0.1378 C 0.40364 -0.09387 0.44132 -0.04948 0.45104 -0.0074 C 0.46076 0.03468 0.42864 0.0948 0.42396 0.11538 " pathEditMode="relative" rAng="0" ptsTypes="aaA">
                                      <p:cBhvr>
                                        <p:cTn id="114" dur="2000" fill="hold"/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264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9" dur="20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6" dur="2000"/>
                                        <p:tgtEl>
                                          <p:spTgt spid="26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5" grpId="0" animBg="1"/>
      <p:bldP spid="263177" grpId="0"/>
      <p:bldP spid="263178" grpId="0" animBg="1"/>
      <p:bldP spid="263183" grpId="0"/>
      <p:bldP spid="263184" grpId="0"/>
      <p:bldP spid="263185" grpId="0"/>
      <p:bldP spid="263186" grpId="0"/>
      <p:bldP spid="263188" grpId="0"/>
      <p:bldP spid="263189" grpId="0"/>
      <p:bldP spid="263189" grpId="1"/>
      <p:bldP spid="263189" grpId="2"/>
      <p:bldP spid="263189" grpId="3"/>
      <p:bldP spid="263190" grpId="0"/>
      <p:bldP spid="263194" grpId="0"/>
      <p:bldP spid="263196" grpId="0"/>
      <p:bldP spid="263198" grpId="0"/>
      <p:bldP spid="263199" grpId="0"/>
      <p:bldP spid="26320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44B59A0D-A628-4F5D-A360-32F66183E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391B4-ACD5-4361-AA29-34DCDCAB376B}" type="slidenum">
              <a:rPr lang="en-US" altLang="zh-CN"/>
              <a:pPr/>
              <a:t>56</a:t>
            </a:fld>
            <a:r>
              <a:rPr lang="en-US" altLang="zh-CN"/>
              <a:t>/82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B8061E23-0304-49AF-AB54-BD2C9A824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3816350" cy="782637"/>
          </a:xfrm>
          <a:noFill/>
          <a:ln/>
        </p:spPr>
        <p:txBody>
          <a:bodyPr/>
          <a:lstStyle/>
          <a:p>
            <a:r>
              <a:rPr lang="zh-CN" altLang="en-US"/>
              <a:t>循环队列的运算</a:t>
            </a:r>
          </a:p>
        </p:txBody>
      </p:sp>
      <p:sp>
        <p:nvSpPr>
          <p:cNvPr id="268293" name="Text Box 5">
            <a:extLst>
              <a:ext uri="{FF2B5EF4-FFF2-40B4-BE49-F238E27FC236}">
                <a16:creationId xmlns:a16="http://schemas.microsoft.com/office/drawing/2014/main" id="{50BAB4CB-8392-4E0D-9459-E73BEC59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出队</a:t>
            </a: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退队</a:t>
            </a: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</a:t>
            </a: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77037E80-AEE4-469F-AF3A-E0FB8FD9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3887788" cy="3743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S1: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先判断队列是否为空，若队空则出队失败（上溢）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</a:pP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S2: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(front+1)%n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front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ront+1=n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f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ront</a:t>
            </a:r>
          </a:p>
        </p:txBody>
      </p:sp>
      <p:sp>
        <p:nvSpPr>
          <p:cNvPr id="268295" name="AutoShape 7">
            <a:extLst>
              <a:ext uri="{FF2B5EF4-FFF2-40B4-BE49-F238E27FC236}">
                <a16:creationId xmlns:a16="http://schemas.microsoft.com/office/drawing/2014/main" id="{92441174-698C-4447-9DB5-EE832695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03675"/>
            <a:ext cx="1871663" cy="172878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8296" name="Line 8">
            <a:extLst>
              <a:ext uri="{FF2B5EF4-FFF2-40B4-BE49-F238E27FC236}">
                <a16:creationId xmlns:a16="http://schemas.microsoft.com/office/drawing/2014/main" id="{05E095CF-B973-4B2B-B3EE-3CA21CE03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4025" y="40052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7" name="Line 9">
            <a:extLst>
              <a:ext uri="{FF2B5EF4-FFF2-40B4-BE49-F238E27FC236}">
                <a16:creationId xmlns:a16="http://schemas.microsoft.com/office/drawing/2014/main" id="{2C6915A0-16EE-4378-9601-DCEFB0DEF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9925" y="5229225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8" name="Line 10">
            <a:extLst>
              <a:ext uri="{FF2B5EF4-FFF2-40B4-BE49-F238E27FC236}">
                <a16:creationId xmlns:a16="http://schemas.microsoft.com/office/drawing/2014/main" id="{FEB67C35-2649-4A81-B9D5-989520663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45085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9" name="Line 11">
            <a:extLst>
              <a:ext uri="{FF2B5EF4-FFF2-40B4-BE49-F238E27FC236}">
                <a16:creationId xmlns:a16="http://schemas.microsoft.com/office/drawing/2014/main" id="{4458BD9C-4255-4000-AF51-6E9677E4A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724400"/>
            <a:ext cx="5032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0" name="Text Box 12">
            <a:extLst>
              <a:ext uri="{FF2B5EF4-FFF2-40B4-BE49-F238E27FC236}">
                <a16:creationId xmlns:a16="http://schemas.microsoft.com/office/drawing/2014/main" id="{14544C0B-D30E-4779-B24E-4E141544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97986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68301" name="Text Box 13">
            <a:extLst>
              <a:ext uri="{FF2B5EF4-FFF2-40B4-BE49-F238E27FC236}">
                <a16:creationId xmlns:a16="http://schemas.microsoft.com/office/drawing/2014/main" id="{9AB0B8AA-9617-45EC-AE70-51825F317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157788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68302" name="Text Box 14">
            <a:extLst>
              <a:ext uri="{FF2B5EF4-FFF2-40B4-BE49-F238E27FC236}">
                <a16:creationId xmlns:a16="http://schemas.microsoft.com/office/drawing/2014/main" id="{9E319105-9711-4087-8FF8-8AFD3B0AC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322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68303" name="Text Box 15">
            <a:extLst>
              <a:ext uri="{FF2B5EF4-FFF2-40B4-BE49-F238E27FC236}">
                <a16:creationId xmlns:a16="http://schemas.microsoft.com/office/drawing/2014/main" id="{83688687-D261-4BA0-B5F7-89E8CEE7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73246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68304" name="Line 16">
            <a:extLst>
              <a:ext uri="{FF2B5EF4-FFF2-40B4-BE49-F238E27FC236}">
                <a16:creationId xmlns:a16="http://schemas.microsoft.com/office/drawing/2014/main" id="{91A2EC56-7EE1-47E7-814E-262E1134C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7763" y="522922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5" name="Text Box 17">
            <a:extLst>
              <a:ext uri="{FF2B5EF4-FFF2-40B4-BE49-F238E27FC236}">
                <a16:creationId xmlns:a16="http://schemas.microsoft.com/office/drawing/2014/main" id="{9B7156BA-38A5-449E-B412-0BD81A91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52276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68306" name="Line 18">
            <a:extLst>
              <a:ext uri="{FF2B5EF4-FFF2-40B4-BE49-F238E27FC236}">
                <a16:creationId xmlns:a16="http://schemas.microsoft.com/office/drawing/2014/main" id="{0244D1D1-F6D3-4037-87E6-71D89B71D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1138" y="5011738"/>
            <a:ext cx="50323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7" name="Text Box 19">
            <a:extLst>
              <a:ext uri="{FF2B5EF4-FFF2-40B4-BE49-F238E27FC236}">
                <a16:creationId xmlns:a16="http://schemas.microsoft.com/office/drawing/2014/main" id="{37E07377-0C60-4D97-A017-5333F713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41481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8308" name="Text Box 20">
            <a:extLst>
              <a:ext uri="{FF2B5EF4-FFF2-40B4-BE49-F238E27FC236}">
                <a16:creationId xmlns:a16="http://schemas.microsoft.com/office/drawing/2014/main" id="{24DA17D2-76D3-41AA-9C35-D57D29429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41481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44D1C6BD-3DE2-48E2-B79C-E67BB40ED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0500" y="5154613"/>
            <a:ext cx="431800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id="{2E5CBC7A-DA51-41C0-9917-61D1C29B5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4867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68311" name="Text Box 23">
            <a:extLst>
              <a:ext uri="{FF2B5EF4-FFF2-40B4-BE49-F238E27FC236}">
                <a16:creationId xmlns:a16="http://schemas.microsoft.com/office/drawing/2014/main" id="{2CB901E0-F97D-4A0D-AADD-197B58E3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4940300"/>
            <a:ext cx="1296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rear</a:t>
            </a:r>
          </a:p>
        </p:txBody>
      </p:sp>
      <p:sp>
        <p:nvSpPr>
          <p:cNvPr id="268312" name="Text Box 24">
            <a:extLst>
              <a:ext uri="{FF2B5EF4-FFF2-40B4-BE49-F238E27FC236}">
                <a16:creationId xmlns:a16="http://schemas.microsoft.com/office/drawing/2014/main" id="{5DE79691-2132-41A4-8B11-848F572B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86727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</a:t>
            </a:r>
          </a:p>
        </p:txBody>
      </p:sp>
      <p:sp>
        <p:nvSpPr>
          <p:cNvPr id="268313" name="Line 25">
            <a:extLst>
              <a:ext uri="{FF2B5EF4-FFF2-40B4-BE49-F238E27FC236}">
                <a16:creationId xmlns:a16="http://schemas.microsoft.com/office/drawing/2014/main" id="{1D8B9142-B237-41E2-93E2-39C85567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716338"/>
            <a:ext cx="2159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4" name="Text Box 26">
            <a:extLst>
              <a:ext uri="{FF2B5EF4-FFF2-40B4-BE49-F238E27FC236}">
                <a16:creationId xmlns:a16="http://schemas.microsoft.com/office/drawing/2014/main" id="{60B424CF-8000-4D20-A059-0CEB308A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68613"/>
            <a:ext cx="30956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6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例如：删除结点</a:t>
            </a:r>
            <a:r>
              <a:rPr lang="en-US" altLang="zh-CN" sz="26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8315" name="AutoShape 27">
            <a:extLst>
              <a:ext uri="{FF2B5EF4-FFF2-40B4-BE49-F238E27FC236}">
                <a16:creationId xmlns:a16="http://schemas.microsoft.com/office/drawing/2014/main" id="{8C6A57E1-5FC1-44F7-BDA7-240F3004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125538"/>
            <a:ext cx="3887787" cy="1655762"/>
          </a:xfrm>
          <a:prstGeom prst="cloudCallout">
            <a:avLst>
              <a:gd name="adj1" fmla="val 22806"/>
              <a:gd name="adj2" fmla="val 186815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显然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再删除两个结点后</a:t>
            </a:r>
            <a:r>
              <a:rPr lang="en-US" altLang="zh-CN" b="1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front=rear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此时为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空队列</a:t>
            </a:r>
          </a:p>
        </p:txBody>
      </p:sp>
      <p:sp>
        <p:nvSpPr>
          <p:cNvPr id="268316" name="Text Box 28">
            <a:extLst>
              <a:ext uri="{FF2B5EF4-FFF2-40B4-BE49-F238E27FC236}">
                <a16:creationId xmlns:a16="http://schemas.microsoft.com/office/drawing/2014/main" id="{1855C9DB-8D6C-4B7A-A20C-9E7FBBD2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860800"/>
            <a:ext cx="6842125" cy="1501775"/>
          </a:xfrm>
          <a:prstGeom prst="rect">
            <a:avLst/>
          </a:prstGeom>
          <a:solidFill>
            <a:srgbClr val="A1FB29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因此：通常需要增加一个变量用来标识当</a:t>
            </a:r>
            <a:r>
              <a:rPr lang="en-US" altLang="zh-CN" sz="360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front=rear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时，队列是满还是空。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8728E-6 C -0.00052 -0.04555 -0.00087 -0.09087 0.02066 -0.13295 C 0.04218 -0.17503 0.08593 -0.21341 0.13003 -0.25179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1260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1500"/>
                                        <p:tgtEl>
                                          <p:spTgt spid="26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3" dur="1500"/>
                                        <p:tgtEl>
                                          <p:spTgt spid="26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268294" grpId="0" animBg="1"/>
      <p:bldP spid="268295" grpId="0" animBg="1"/>
      <p:bldP spid="268300" grpId="0"/>
      <p:bldP spid="268301" grpId="0"/>
      <p:bldP spid="268302" grpId="0"/>
      <p:bldP spid="268303" grpId="0"/>
      <p:bldP spid="268305" grpId="0"/>
      <p:bldP spid="268307" grpId="0"/>
      <p:bldP spid="268307" grpId="1"/>
      <p:bldP spid="268308" grpId="0"/>
      <p:bldP spid="268310" grpId="0"/>
      <p:bldP spid="268311" grpId="0"/>
      <p:bldP spid="268312" grpId="0"/>
      <p:bldP spid="268312" grpId="1"/>
      <p:bldP spid="268314" grpId="0"/>
      <p:bldP spid="268315" grpId="0" animBg="1"/>
      <p:bldP spid="2683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027D5-2231-41B7-BF8B-8CB9D76AF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86FB-1A7B-4D4C-B9A3-4691CD5C5E5C}" type="slidenum">
              <a:rPr lang="en-US" altLang="zh-CN"/>
              <a:pPr/>
              <a:t>57</a:t>
            </a:fld>
            <a:r>
              <a:rPr lang="en-US" altLang="zh-CN"/>
              <a:t>/82</a:t>
            </a: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AA8A4DFC-E62E-4A93-A4D1-A6AF048AC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908050"/>
            <a:ext cx="3384550" cy="844550"/>
          </a:xfrm>
        </p:spPr>
        <p:txBody>
          <a:bodyPr/>
          <a:lstStyle/>
          <a:p>
            <a:pPr algn="ctr"/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6.3.5</a:t>
            </a:r>
            <a:r>
              <a:rPr lang="en-US" altLang="zh-CN" sz="4000"/>
              <a:t>  </a:t>
            </a:r>
            <a:r>
              <a:rPr lang="zh-CN" altLang="en-US" sz="4000"/>
              <a:t>树</a:t>
            </a:r>
          </a:p>
        </p:txBody>
      </p:sp>
      <p:sp>
        <p:nvSpPr>
          <p:cNvPr id="225290" name="Rectangle 10">
            <a:extLst>
              <a:ext uri="{FF2B5EF4-FFF2-40B4-BE49-F238E27FC236}">
                <a16:creationId xmlns:a16="http://schemas.microsoft.com/office/drawing/2014/main" id="{ABFBB30A-EFA0-428A-96E2-AE092995C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7921625" cy="4608512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35000"/>
              </a:spcBef>
              <a:buFontTx/>
              <a:buNone/>
            </a:pPr>
            <a:r>
              <a:rPr lang="en-US" altLang="zh-CN">
                <a:latin typeface="华文新魏" panose="02010800040101010101" pitchFamily="2" charset="-122"/>
              </a:rPr>
              <a:t>            </a:t>
            </a:r>
            <a:r>
              <a:rPr lang="zh-CN" altLang="en-US">
                <a:latin typeface="华文新魏" panose="02010800040101010101" pitchFamily="2" charset="-122"/>
              </a:rPr>
              <a:t>树是一种常用的</a:t>
            </a:r>
            <a:r>
              <a:rPr lang="zh-CN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非线性结构</a:t>
            </a:r>
            <a:r>
              <a:rPr lang="zh-CN" altLang="en-US">
                <a:latin typeface="华文新魏" panose="02010800040101010101" pitchFamily="2" charset="-122"/>
              </a:rPr>
              <a:t>，树是由</a:t>
            </a:r>
            <a:r>
              <a:rPr lang="en-US" altLang="zh-CN">
                <a:latin typeface="华文新魏" panose="02010800040101010101" pitchFamily="2" charset="-122"/>
              </a:rPr>
              <a:t>n(n≥0)</a:t>
            </a:r>
            <a:r>
              <a:rPr lang="zh-CN" altLang="en-US">
                <a:latin typeface="华文新魏" panose="02010800040101010101" pitchFamily="2" charset="-122"/>
              </a:rPr>
              <a:t>个结点组成的有限集合。当</a:t>
            </a:r>
            <a:r>
              <a:rPr lang="en-US" altLang="zh-CN">
                <a:latin typeface="华文新魏" panose="02010800040101010101" pitchFamily="2" charset="-122"/>
              </a:rPr>
              <a:t>n=0</a:t>
            </a:r>
            <a:r>
              <a:rPr lang="zh-CN" altLang="en-US">
                <a:latin typeface="华文新魏" panose="02010800040101010101" pitchFamily="2" charset="-122"/>
              </a:rPr>
              <a:t>时，称为空树；否则，有且仅有一个根结点，当</a:t>
            </a:r>
            <a:r>
              <a:rPr lang="en-US" altLang="zh-CN">
                <a:latin typeface="华文新魏" panose="02010800040101010101" pitchFamily="2" charset="-122"/>
              </a:rPr>
              <a:t>n&gt;1</a:t>
            </a:r>
            <a:r>
              <a:rPr lang="zh-CN" altLang="en-US">
                <a:latin typeface="华文新魏" panose="02010800040101010101" pitchFamily="2" charset="-122"/>
              </a:rPr>
              <a:t>时，其余结点被分成</a:t>
            </a:r>
            <a:r>
              <a:rPr lang="en-US" altLang="zh-CN">
                <a:latin typeface="华文新魏" panose="02010800040101010101" pitchFamily="2" charset="-122"/>
              </a:rPr>
              <a:t>m(m&gt;0)</a:t>
            </a:r>
            <a:r>
              <a:rPr lang="zh-CN" altLang="en-US">
                <a:latin typeface="华文新魏" panose="02010800040101010101" pitchFamily="2" charset="-122"/>
              </a:rPr>
              <a:t>个互不相交的子集</a:t>
            </a:r>
            <a:r>
              <a:rPr lang="en-US" altLang="zh-CN">
                <a:latin typeface="华文新魏" panose="02010800040101010101" pitchFamily="2" charset="-122"/>
              </a:rPr>
              <a:t>T1</a:t>
            </a:r>
            <a:r>
              <a:rPr lang="zh-CN" altLang="en-US">
                <a:latin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</a:rPr>
              <a:t>T2,...,Tm</a:t>
            </a:r>
            <a:r>
              <a:rPr lang="zh-CN" altLang="en-US">
                <a:latin typeface="华文新魏" panose="02010800040101010101" pitchFamily="2" charset="-122"/>
              </a:rPr>
              <a:t>，每个子集又是一棵树。</a:t>
            </a:r>
            <a:endParaRPr lang="zh-CN" altLang="en-US" b="1">
              <a:latin typeface="华文新魏" panose="02010800040101010101" pitchFamily="2" charset="-122"/>
            </a:endParaRPr>
          </a:p>
          <a:p>
            <a:pPr algn="just">
              <a:lnSpc>
                <a:spcPct val="95000"/>
              </a:lnSpc>
              <a:spcBef>
                <a:spcPct val="35000"/>
              </a:spcBef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      树是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</a:rPr>
              <a:t>递归</a:t>
            </a:r>
            <a:r>
              <a:rPr lang="zh-CN" altLang="en-US">
                <a:latin typeface="华文新魏" panose="02010800040101010101" pitchFamily="2" charset="-122"/>
              </a:rPr>
              <a:t>定义的，即一棵树由根及若干子树构成，每棵子树又是由更小的子树构成。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8078B267-33E6-4FC3-AA36-417A6BFA3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7EA5-1806-4E17-8B08-0384B2F4BFB5}" type="slidenum">
              <a:rPr lang="en-US" altLang="zh-CN"/>
              <a:pPr/>
              <a:t>58</a:t>
            </a:fld>
            <a:r>
              <a:rPr lang="en-US" altLang="zh-CN"/>
              <a:t>/82</a:t>
            </a:r>
          </a:p>
        </p:txBody>
      </p:sp>
      <p:sp>
        <p:nvSpPr>
          <p:cNvPr id="226313" name="Text Box 9">
            <a:extLst>
              <a:ext uri="{FF2B5EF4-FFF2-40B4-BE49-F238E27FC236}">
                <a16:creationId xmlns:a16="http://schemas.microsoft.com/office/drawing/2014/main" id="{AC514B54-58CD-40A6-AE33-D9C970A5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57788"/>
            <a:ext cx="6697662" cy="12366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结点的度：一个结点所拥有后件个数</a:t>
            </a: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树的度：树中所有结点的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最大度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226338" name="Group 34">
            <a:extLst>
              <a:ext uri="{FF2B5EF4-FFF2-40B4-BE49-F238E27FC236}">
                <a16:creationId xmlns:a16="http://schemas.microsoft.com/office/drawing/2014/main" id="{B69BA169-FD7C-46A4-8D11-381678507D9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836613"/>
            <a:ext cx="5472112" cy="4151312"/>
            <a:chOff x="1111" y="527"/>
            <a:chExt cx="3447" cy="2615"/>
          </a:xfrm>
        </p:grpSpPr>
        <p:sp>
          <p:nvSpPr>
            <p:cNvPr id="226315" name="Rectangle 11">
              <a:extLst>
                <a:ext uri="{FF2B5EF4-FFF2-40B4-BE49-F238E27FC236}">
                  <a16:creationId xmlns:a16="http://schemas.microsoft.com/office/drawing/2014/main" id="{86E9FA08-2649-45AB-8266-5472614B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527"/>
              <a:ext cx="281" cy="3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endPara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16" name="Rectangle 12">
              <a:extLst>
                <a:ext uri="{FF2B5EF4-FFF2-40B4-BE49-F238E27FC236}">
                  <a16:creationId xmlns:a16="http://schemas.microsoft.com/office/drawing/2014/main" id="{A12586EC-F17D-4638-A23F-690B0AD6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184"/>
              <a:ext cx="281" cy="3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26317" name="Rectangle 13">
              <a:extLst>
                <a:ext uri="{FF2B5EF4-FFF2-40B4-BE49-F238E27FC236}">
                  <a16:creationId xmlns:a16="http://schemas.microsoft.com/office/drawing/2014/main" id="{60E09952-F67C-46D2-A958-92A1D2CE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184"/>
              <a:ext cx="282" cy="3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26318" name="Rectangle 14">
              <a:extLst>
                <a:ext uri="{FF2B5EF4-FFF2-40B4-BE49-F238E27FC236}">
                  <a16:creationId xmlns:a16="http://schemas.microsoft.com/office/drawing/2014/main" id="{609C8633-9286-437E-A7A2-D0AEB8AB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184"/>
              <a:ext cx="280" cy="3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26319" name="Rectangle 15">
              <a:extLst>
                <a:ext uri="{FF2B5EF4-FFF2-40B4-BE49-F238E27FC236}">
                  <a16:creationId xmlns:a16="http://schemas.microsoft.com/office/drawing/2014/main" id="{23661F05-1CEC-4CDA-813B-C7143A8FB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184"/>
              <a:ext cx="281" cy="3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226320" name="Rectangle 16">
              <a:extLst>
                <a:ext uri="{FF2B5EF4-FFF2-40B4-BE49-F238E27FC236}">
                  <a16:creationId xmlns:a16="http://schemas.microsoft.com/office/drawing/2014/main" id="{7791BD6E-B72E-4C0C-B940-60011D95A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002"/>
              <a:ext cx="281" cy="3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26321" name="Rectangle 17">
              <a:extLst>
                <a:ext uri="{FF2B5EF4-FFF2-40B4-BE49-F238E27FC236}">
                  <a16:creationId xmlns:a16="http://schemas.microsoft.com/office/drawing/2014/main" id="{3874E606-964D-49C0-B70B-BCA5BD14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02"/>
              <a:ext cx="281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sp>
          <p:nvSpPr>
            <p:cNvPr id="226322" name="Rectangle 18">
              <a:extLst>
                <a:ext uri="{FF2B5EF4-FFF2-40B4-BE49-F238E27FC236}">
                  <a16:creationId xmlns:a16="http://schemas.microsoft.com/office/drawing/2014/main" id="{CAAE28F3-636B-4B89-A014-4F24C1E1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973"/>
              <a:ext cx="282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H</a:t>
              </a:r>
            </a:p>
          </p:txBody>
        </p:sp>
        <p:sp>
          <p:nvSpPr>
            <p:cNvPr id="226323" name="Rectangle 19">
              <a:extLst>
                <a:ext uri="{FF2B5EF4-FFF2-40B4-BE49-F238E27FC236}">
                  <a16:creationId xmlns:a16="http://schemas.microsoft.com/office/drawing/2014/main" id="{8D17F72C-646E-45FF-B2D9-8FDE41493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973"/>
              <a:ext cx="280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226324" name="Rectangle 20">
              <a:extLst>
                <a:ext uri="{FF2B5EF4-FFF2-40B4-BE49-F238E27FC236}">
                  <a16:creationId xmlns:a16="http://schemas.microsoft.com/office/drawing/2014/main" id="{D27682A8-6D59-4BE1-9F04-6AE5FAF3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1973"/>
              <a:ext cx="281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J</a:t>
              </a:r>
            </a:p>
          </p:txBody>
        </p:sp>
        <p:sp>
          <p:nvSpPr>
            <p:cNvPr id="226325" name="Rectangle 21">
              <a:extLst>
                <a:ext uri="{FF2B5EF4-FFF2-40B4-BE49-F238E27FC236}">
                  <a16:creationId xmlns:a16="http://schemas.microsoft.com/office/drawing/2014/main" id="{CB394FE5-BA62-46A7-B7D4-FB9E2F59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1973"/>
              <a:ext cx="281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K</a:t>
              </a:r>
            </a:p>
          </p:txBody>
        </p:sp>
        <p:sp>
          <p:nvSpPr>
            <p:cNvPr id="226326" name="Rectangle 22">
              <a:extLst>
                <a:ext uri="{FF2B5EF4-FFF2-40B4-BE49-F238E27FC236}">
                  <a16:creationId xmlns:a16="http://schemas.microsoft.com/office/drawing/2014/main" id="{3D6F437E-9978-451D-98E5-E4679BCE8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73"/>
              <a:ext cx="281" cy="36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3600">
                  <a:latin typeface="华文新魏" panose="02010800040101010101" pitchFamily="2" charset="-122"/>
                  <a:ea typeface="华文新魏" panose="02010800040101010101" pitchFamily="2" charset="-122"/>
                </a:rPr>
                <a:t>L</a:t>
              </a:r>
            </a:p>
          </p:txBody>
        </p:sp>
        <p:sp>
          <p:nvSpPr>
            <p:cNvPr id="226327" name="Line 23">
              <a:extLst>
                <a:ext uri="{FF2B5EF4-FFF2-40B4-BE49-F238E27FC236}">
                  <a16:creationId xmlns:a16="http://schemas.microsoft.com/office/drawing/2014/main" id="{D6EE493B-ADCE-4D20-8489-27DC8A333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554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8" name="Line 24">
              <a:extLst>
                <a:ext uri="{FF2B5EF4-FFF2-40B4-BE49-F238E27FC236}">
                  <a16:creationId xmlns:a16="http://schemas.microsoft.com/office/drawing/2014/main" id="{E8360EE4-0C22-46CE-B2D7-24FF7E4E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554"/>
              <a:ext cx="479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9" name="Line 25">
              <a:extLst>
                <a:ext uri="{FF2B5EF4-FFF2-40B4-BE49-F238E27FC236}">
                  <a16:creationId xmlns:a16="http://schemas.microsoft.com/office/drawing/2014/main" id="{39926200-07D0-485D-A701-E568C815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65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0" name="Line 26">
              <a:extLst>
                <a:ext uri="{FF2B5EF4-FFF2-40B4-BE49-F238E27FC236}">
                  <a16:creationId xmlns:a16="http://schemas.microsoft.com/office/drawing/2014/main" id="{6D8D210D-97AE-41BD-8960-12159F178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908"/>
              <a:ext cx="958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1" name="Line 27">
              <a:extLst>
                <a:ext uri="{FF2B5EF4-FFF2-40B4-BE49-F238E27FC236}">
                  <a16:creationId xmlns:a16="http://schemas.microsoft.com/office/drawing/2014/main" id="{15271519-5776-4C50-A116-223277DF7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1" y="906"/>
              <a:ext cx="319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2" name="Line 28">
              <a:extLst>
                <a:ext uri="{FF2B5EF4-FFF2-40B4-BE49-F238E27FC236}">
                  <a16:creationId xmlns:a16="http://schemas.microsoft.com/office/drawing/2014/main" id="{9F92FF71-6A0E-4D74-9656-1514B3ABD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904"/>
              <a:ext cx="319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3" name="Line 29">
              <a:extLst>
                <a:ext uri="{FF2B5EF4-FFF2-40B4-BE49-F238E27FC236}">
                  <a16:creationId xmlns:a16="http://schemas.microsoft.com/office/drawing/2014/main" id="{ED181457-AF8D-4437-B13D-CD4838382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891"/>
              <a:ext cx="834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4" name="Line 30">
              <a:extLst>
                <a:ext uri="{FF2B5EF4-FFF2-40B4-BE49-F238E27FC236}">
                  <a16:creationId xmlns:a16="http://schemas.microsoft.com/office/drawing/2014/main" id="{D7BF5856-B6E9-48FC-8E8F-8211B0BFF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1549"/>
              <a:ext cx="592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5" name="Line 31">
              <a:extLst>
                <a:ext uri="{FF2B5EF4-FFF2-40B4-BE49-F238E27FC236}">
                  <a16:creationId xmlns:a16="http://schemas.microsoft.com/office/drawing/2014/main" id="{CBB54287-FA90-4967-9122-B42FAD59C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554"/>
              <a:ext cx="52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6" name="Line 32">
              <a:extLst>
                <a:ext uri="{FF2B5EF4-FFF2-40B4-BE49-F238E27FC236}">
                  <a16:creationId xmlns:a16="http://schemas.microsoft.com/office/drawing/2014/main" id="{B59D4729-D1D3-4589-B32A-AE971F246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56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7" name="Line 33">
              <a:extLst>
                <a:ext uri="{FF2B5EF4-FFF2-40B4-BE49-F238E27FC236}">
                  <a16:creationId xmlns:a16="http://schemas.microsoft.com/office/drawing/2014/main" id="{2BF3522E-BC7A-4B82-9046-AF332442D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1556"/>
              <a:ext cx="48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311" name="Oval 7">
            <a:extLst>
              <a:ext uri="{FF2B5EF4-FFF2-40B4-BE49-F238E27FC236}">
                <a16:creationId xmlns:a16="http://schemas.microsoft.com/office/drawing/2014/main" id="{2737517B-98D6-4FA6-B682-4E04BE40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765175"/>
            <a:ext cx="1219200" cy="7620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zh-CN" altLang="en-US" sz="6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根</a:t>
            </a:r>
          </a:p>
        </p:txBody>
      </p:sp>
      <p:sp>
        <p:nvSpPr>
          <p:cNvPr id="226310" name="Oval 6">
            <a:extLst>
              <a:ext uri="{FF2B5EF4-FFF2-40B4-BE49-F238E27FC236}">
                <a16:creationId xmlns:a16="http://schemas.microsoft.com/office/drawing/2014/main" id="{F14244BA-7E74-48DD-800A-B0858CFC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700213"/>
            <a:ext cx="4419600" cy="990600"/>
          </a:xfrm>
          <a:prstGeom prst="ellipse">
            <a:avLst/>
          </a:prstGeom>
          <a:solidFill>
            <a:srgbClr val="CCFFFF">
              <a:alpha val="50000"/>
            </a:srgbClr>
          </a:solidFill>
          <a:ln w="38100">
            <a:solidFill>
              <a:srgbClr val="0066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60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子结点</a:t>
            </a:r>
          </a:p>
        </p:txBody>
      </p:sp>
      <p:sp>
        <p:nvSpPr>
          <p:cNvPr id="226309" name="Oval 5">
            <a:extLst>
              <a:ext uri="{FF2B5EF4-FFF2-40B4-BE49-F238E27FC236}">
                <a16:creationId xmlns:a16="http://schemas.microsoft.com/office/drawing/2014/main" id="{84986CEC-A428-4F4A-98BE-35A0EF756753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1258888" y="3213100"/>
            <a:ext cx="6594475" cy="1558925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rgbClr val="00CC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zh-CN" altLang="en-US" sz="6000">
                <a:solidFill>
                  <a:srgbClr val="008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叶结点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 animBg="1"/>
      <p:bldP spid="226311" grpId="0" animBg="1"/>
      <p:bldP spid="226310" grpId="0" animBg="1"/>
      <p:bldP spid="22630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B9F0857A-1B8F-45A7-A30A-40B296443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5521-595C-4AE4-BB4F-8272BB85791D}" type="slidenum">
              <a:rPr lang="en-US" altLang="zh-CN"/>
              <a:pPr/>
              <a:t>59</a:t>
            </a:fld>
            <a:r>
              <a:rPr lang="en-US" altLang="zh-CN"/>
              <a:t>/82</a:t>
            </a: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F73A217A-20BE-412B-AF71-981DBA0A4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BCA5D8E-02F2-430C-8212-BE87A8EE0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227356" name="Group 28">
            <a:extLst>
              <a:ext uri="{FF2B5EF4-FFF2-40B4-BE49-F238E27FC236}">
                <a16:creationId xmlns:a16="http://schemas.microsoft.com/office/drawing/2014/main" id="{A48CA875-221F-40ED-A619-A995D4B2F3C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81075"/>
            <a:ext cx="4535488" cy="3603625"/>
            <a:chOff x="249" y="754"/>
            <a:chExt cx="2857" cy="2270"/>
          </a:xfrm>
        </p:grpSpPr>
        <p:sp>
          <p:nvSpPr>
            <p:cNvPr id="227333" name="Rectangle 5">
              <a:extLst>
                <a:ext uri="{FF2B5EF4-FFF2-40B4-BE49-F238E27FC236}">
                  <a16:creationId xmlns:a16="http://schemas.microsoft.com/office/drawing/2014/main" id="{435D7ABC-83F2-41BE-A391-330A9D63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754"/>
              <a:ext cx="233" cy="3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27334" name="Rectangle 6">
              <a:extLst>
                <a:ext uri="{FF2B5EF4-FFF2-40B4-BE49-F238E27FC236}">
                  <a16:creationId xmlns:a16="http://schemas.microsoft.com/office/drawing/2014/main" id="{B90441D6-7D0B-4073-A1B8-FA66182E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324"/>
              <a:ext cx="233" cy="320"/>
            </a:xfrm>
            <a:prstGeom prst="rect">
              <a:avLst/>
            </a:prstGeom>
            <a:solidFill>
              <a:srgbClr val="93FF93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27335" name="Rectangle 7">
              <a:extLst>
                <a:ext uri="{FF2B5EF4-FFF2-40B4-BE49-F238E27FC236}">
                  <a16:creationId xmlns:a16="http://schemas.microsoft.com/office/drawing/2014/main" id="{05D95290-9A5D-4A8B-AC0D-6A50EB3D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324"/>
              <a:ext cx="234" cy="320"/>
            </a:xfrm>
            <a:prstGeom prst="rect">
              <a:avLst/>
            </a:prstGeom>
            <a:solidFill>
              <a:srgbClr val="93FF93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27336" name="Rectangle 8">
              <a:extLst>
                <a:ext uri="{FF2B5EF4-FFF2-40B4-BE49-F238E27FC236}">
                  <a16:creationId xmlns:a16="http://schemas.microsoft.com/office/drawing/2014/main" id="{648944DA-C8CE-479F-BBA5-6126F56B9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324"/>
              <a:ext cx="232" cy="320"/>
            </a:xfrm>
            <a:prstGeom prst="rect">
              <a:avLst/>
            </a:prstGeom>
            <a:solidFill>
              <a:srgbClr val="93FF93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27337" name="Rectangle 9">
              <a:extLst>
                <a:ext uri="{FF2B5EF4-FFF2-40B4-BE49-F238E27FC236}">
                  <a16:creationId xmlns:a16="http://schemas.microsoft.com/office/drawing/2014/main" id="{1DB5FF47-6B86-4D29-B2C0-95CFB84F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1324"/>
              <a:ext cx="233" cy="320"/>
            </a:xfrm>
            <a:prstGeom prst="rect">
              <a:avLst/>
            </a:prstGeom>
            <a:solidFill>
              <a:srgbClr val="93FF93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227338" name="Rectangle 10">
              <a:extLst>
                <a:ext uri="{FF2B5EF4-FFF2-40B4-BE49-F238E27FC236}">
                  <a16:creationId xmlns:a16="http://schemas.microsoft.com/office/drawing/2014/main" id="{203B0C69-F4E1-43F9-8921-24914C355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033"/>
              <a:ext cx="233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27339" name="Rectangle 11">
              <a:extLst>
                <a:ext uri="{FF2B5EF4-FFF2-40B4-BE49-F238E27FC236}">
                  <a16:creationId xmlns:a16="http://schemas.microsoft.com/office/drawing/2014/main" id="{8ED8F7DC-B2C2-4156-9072-15CA1E415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2033"/>
              <a:ext cx="233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sp>
          <p:nvSpPr>
            <p:cNvPr id="227340" name="Rectangle 12">
              <a:extLst>
                <a:ext uri="{FF2B5EF4-FFF2-40B4-BE49-F238E27FC236}">
                  <a16:creationId xmlns:a16="http://schemas.microsoft.com/office/drawing/2014/main" id="{A0A3486A-CBF8-4D54-A3C4-5D7E6061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008"/>
              <a:ext cx="234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H</a:t>
              </a:r>
            </a:p>
          </p:txBody>
        </p:sp>
        <p:sp>
          <p:nvSpPr>
            <p:cNvPr id="227341" name="Rectangle 13">
              <a:extLst>
                <a:ext uri="{FF2B5EF4-FFF2-40B4-BE49-F238E27FC236}">
                  <a16:creationId xmlns:a16="http://schemas.microsoft.com/office/drawing/2014/main" id="{55DCE18F-4B54-411B-ACFA-44D071A0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008"/>
              <a:ext cx="232" cy="320"/>
            </a:xfrm>
            <a:prstGeom prst="rect">
              <a:avLst/>
            </a:prstGeom>
            <a:solidFill>
              <a:srgbClr val="93FF93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227342" name="Rectangle 14">
              <a:extLst>
                <a:ext uri="{FF2B5EF4-FFF2-40B4-BE49-F238E27FC236}">
                  <a16:creationId xmlns:a16="http://schemas.microsoft.com/office/drawing/2014/main" id="{2402B845-98C1-4A26-83D3-17845DFC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008"/>
              <a:ext cx="232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J</a:t>
              </a:r>
            </a:p>
          </p:txBody>
        </p:sp>
        <p:sp>
          <p:nvSpPr>
            <p:cNvPr id="227343" name="Rectangle 15">
              <a:extLst>
                <a:ext uri="{FF2B5EF4-FFF2-40B4-BE49-F238E27FC236}">
                  <a16:creationId xmlns:a16="http://schemas.microsoft.com/office/drawing/2014/main" id="{AD1DFFFD-3930-445F-9005-8AAF265C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2008"/>
              <a:ext cx="233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K</a:t>
              </a:r>
            </a:p>
          </p:txBody>
        </p:sp>
        <p:sp>
          <p:nvSpPr>
            <p:cNvPr id="227344" name="Rectangle 16">
              <a:extLst>
                <a:ext uri="{FF2B5EF4-FFF2-40B4-BE49-F238E27FC236}">
                  <a16:creationId xmlns:a16="http://schemas.microsoft.com/office/drawing/2014/main" id="{4D0DE366-5712-4FCF-919D-EDF506FD1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04"/>
              <a:ext cx="233" cy="320"/>
            </a:xfrm>
            <a:prstGeom prst="rect">
              <a:avLst/>
            </a:prstGeom>
            <a:solidFill>
              <a:srgbClr val="A3D1FF">
                <a:alpha val="99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L</a:t>
              </a:r>
            </a:p>
          </p:txBody>
        </p:sp>
        <p:sp>
          <p:nvSpPr>
            <p:cNvPr id="227345" name="Line 17">
              <a:extLst>
                <a:ext uri="{FF2B5EF4-FFF2-40B4-BE49-F238E27FC236}">
                  <a16:creationId xmlns:a16="http://schemas.microsoft.com/office/drawing/2014/main" id="{8DB9AB64-1449-4502-8844-C47ABA2B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45"/>
              <a:ext cx="0" cy="3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6" name="Line 18">
              <a:extLst>
                <a:ext uri="{FF2B5EF4-FFF2-40B4-BE49-F238E27FC236}">
                  <a16:creationId xmlns:a16="http://schemas.microsoft.com/office/drawing/2014/main" id="{61C0C5D7-AD71-470E-AB2D-FFBB46C62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645"/>
              <a:ext cx="397" cy="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7" name="Line 19">
              <a:extLst>
                <a:ext uri="{FF2B5EF4-FFF2-40B4-BE49-F238E27FC236}">
                  <a16:creationId xmlns:a16="http://schemas.microsoft.com/office/drawing/2014/main" id="{D622544D-837A-451A-AEEE-9D82F2452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41"/>
              <a:ext cx="0" cy="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8" name="Line 20">
              <a:extLst>
                <a:ext uri="{FF2B5EF4-FFF2-40B4-BE49-F238E27FC236}">
                  <a16:creationId xmlns:a16="http://schemas.microsoft.com/office/drawing/2014/main" id="{60B16966-CA71-4D37-BE46-4CB7087D6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" y="1084"/>
              <a:ext cx="794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9" name="Line 21">
              <a:extLst>
                <a:ext uri="{FF2B5EF4-FFF2-40B4-BE49-F238E27FC236}">
                  <a16:creationId xmlns:a16="http://schemas.microsoft.com/office/drawing/2014/main" id="{AC4DCD92-7FC3-4284-AFF3-4A754A32A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9" y="1083"/>
              <a:ext cx="265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0" name="Line 22">
              <a:extLst>
                <a:ext uri="{FF2B5EF4-FFF2-40B4-BE49-F238E27FC236}">
                  <a16:creationId xmlns:a16="http://schemas.microsoft.com/office/drawing/2014/main" id="{64C2BDE8-A3B9-4810-BD2A-E1A493B4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" y="1081"/>
              <a:ext cx="265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1" name="Line 23">
              <a:extLst>
                <a:ext uri="{FF2B5EF4-FFF2-40B4-BE49-F238E27FC236}">
                  <a16:creationId xmlns:a16="http://schemas.microsoft.com/office/drawing/2014/main" id="{8B831A1E-61C4-43F8-AC05-387AD663C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070"/>
              <a:ext cx="691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2" name="Line 24">
              <a:extLst>
                <a:ext uri="{FF2B5EF4-FFF2-40B4-BE49-F238E27FC236}">
                  <a16:creationId xmlns:a16="http://schemas.microsoft.com/office/drawing/2014/main" id="{1A95115A-D388-4A34-9877-5BB350B79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" y="1640"/>
              <a:ext cx="491" cy="3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3" name="Line 25">
              <a:extLst>
                <a:ext uri="{FF2B5EF4-FFF2-40B4-BE49-F238E27FC236}">
                  <a16:creationId xmlns:a16="http://schemas.microsoft.com/office/drawing/2014/main" id="{E4F2320E-2267-47DA-9CC3-852E4E142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645"/>
              <a:ext cx="43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4" name="Line 26">
              <a:extLst>
                <a:ext uri="{FF2B5EF4-FFF2-40B4-BE49-F238E27FC236}">
                  <a16:creationId xmlns:a16="http://schemas.microsoft.com/office/drawing/2014/main" id="{657D0916-F72E-4496-8E70-566F2FCDE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646"/>
              <a:ext cx="0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5" name="Line 27">
              <a:extLst>
                <a:ext uri="{FF2B5EF4-FFF2-40B4-BE49-F238E27FC236}">
                  <a16:creationId xmlns:a16="http://schemas.microsoft.com/office/drawing/2014/main" id="{8576A486-62A7-48DD-8E48-204C19EE5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3" y="1646"/>
              <a:ext cx="398" cy="3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57" name="Text Box 29">
            <a:extLst>
              <a:ext uri="{FF2B5EF4-FFF2-40B4-BE49-F238E27FC236}">
                <a16:creationId xmlns:a16="http://schemas.microsoft.com/office/drawing/2014/main" id="{8BA79CB3-98F7-4AF0-A156-19D520E6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80645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结点的层次从根结点算起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，根结点在第一层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，根的直接后继结点在第二层，同一层上所有结点的后继结点均在下一层。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7359" name="Text Box 31">
            <a:extLst>
              <a:ext uri="{FF2B5EF4-FFF2-40B4-BE49-F238E27FC236}">
                <a16:creationId xmlns:a16="http://schemas.microsoft.com/office/drawing/2014/main" id="{7C2A8BAA-C4D6-4968-A551-832E06747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9080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1</a:t>
            </a:r>
          </a:p>
        </p:txBody>
      </p:sp>
      <p:sp>
        <p:nvSpPr>
          <p:cNvPr id="227360" name="Text Box 32">
            <a:extLst>
              <a:ext uri="{FF2B5EF4-FFF2-40B4-BE49-F238E27FC236}">
                <a16:creationId xmlns:a16="http://schemas.microsoft.com/office/drawing/2014/main" id="{63C6F2A7-BE3E-4BC4-A496-D7C7C69D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8192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2</a:t>
            </a:r>
          </a:p>
        </p:txBody>
      </p:sp>
      <p:sp>
        <p:nvSpPr>
          <p:cNvPr id="227361" name="Text Box 33">
            <a:extLst>
              <a:ext uri="{FF2B5EF4-FFF2-40B4-BE49-F238E27FC236}">
                <a16:creationId xmlns:a16="http://schemas.microsoft.com/office/drawing/2014/main" id="{990FA592-EB7B-46F5-A323-2CB93BB09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971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</a:p>
        </p:txBody>
      </p:sp>
      <p:sp>
        <p:nvSpPr>
          <p:cNvPr id="227362" name="Text Box 34">
            <a:extLst>
              <a:ext uri="{FF2B5EF4-FFF2-40B4-BE49-F238E27FC236}">
                <a16:creationId xmlns:a16="http://schemas.microsoft.com/office/drawing/2014/main" id="{3C5E9C3D-25D0-4EF8-AEB0-3DA89E4D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0513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4</a:t>
            </a:r>
          </a:p>
        </p:txBody>
      </p:sp>
      <p:sp>
        <p:nvSpPr>
          <p:cNvPr id="227363" name="AutoShape 35">
            <a:extLst>
              <a:ext uri="{FF2B5EF4-FFF2-40B4-BE49-F238E27FC236}">
                <a16:creationId xmlns:a16="http://schemas.microsoft.com/office/drawing/2014/main" id="{E42D67C5-BE76-42EB-961D-A4501AD1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412875"/>
            <a:ext cx="3492500" cy="2089150"/>
          </a:xfrm>
          <a:prstGeom prst="cloudCallout">
            <a:avLst>
              <a:gd name="adj1" fmla="val -38819"/>
              <a:gd name="adj2" fmla="val 79861"/>
            </a:avLst>
          </a:prstGeom>
          <a:solidFill>
            <a:srgbClr val="C5FF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 anchor="ctr"/>
          <a:lstStyle/>
          <a:p>
            <a:pPr>
              <a:lnSpc>
                <a:spcPct val="80000"/>
              </a:lnSpc>
            </a:pPr>
            <a:r>
              <a:rPr lang="zh-CN" altLang="en-US" sz="2600">
                <a:latin typeface="华文新魏" panose="02010800040101010101" pitchFamily="2" charset="-122"/>
                <a:ea typeface="华文新魏" panose="02010800040101010101" pitchFamily="2" charset="-122"/>
              </a:rPr>
              <a:t>树中结点的最大层次称为树的</a:t>
            </a:r>
            <a:r>
              <a:rPr lang="zh-CN" altLang="en-US" sz="2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</a:t>
            </a:r>
            <a:r>
              <a:rPr lang="zh-CN" altLang="en-US" sz="260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高度</a:t>
            </a:r>
            <a:r>
              <a:rPr lang="zh-CN" altLang="en-US" sz="2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7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7" grpId="0"/>
      <p:bldP spid="227359" grpId="0"/>
      <p:bldP spid="227360" grpId="0"/>
      <p:bldP spid="227361" grpId="0"/>
      <p:bldP spid="227362" grpId="0"/>
      <p:bldP spid="2273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A5BD4-FCA1-4B50-B235-4CB0CCCEC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CE206-66D3-4C1B-BE4C-F7E99CA5FD1C}" type="slidenum">
              <a:rPr lang="en-US" altLang="zh-CN"/>
              <a:pPr/>
              <a:t>6</a:t>
            </a:fld>
            <a:r>
              <a:rPr lang="en-US" altLang="zh-CN"/>
              <a:t>/82</a:t>
            </a: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EE429B41-1AB4-4E0B-95F9-F2FDBB083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825" y="1196975"/>
            <a:ext cx="4533900" cy="844550"/>
          </a:xfrm>
        </p:spPr>
        <p:txBody>
          <a:bodyPr/>
          <a:lstStyle/>
          <a:p>
            <a:r>
              <a:rPr lang="zh-CN" altLang="en-US" sz="4000"/>
              <a:t>数据逻辑结构</a:t>
            </a:r>
            <a:r>
              <a:rPr lang="zh-CN" altLang="en-US"/>
              <a:t> 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580B8041-805E-4DAB-97D5-5CCD04D9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7921625" cy="2906713"/>
          </a:xfrm>
        </p:spPr>
        <p:txBody>
          <a:bodyPr/>
          <a:lstStyle/>
          <a:p>
            <a:pPr algn="just">
              <a:lnSpc>
                <a:spcPct val="10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3600"/>
              <a:t>         </a:t>
            </a:r>
            <a:r>
              <a:rPr lang="zh-CN" altLang="en-US" sz="3600">
                <a:latin typeface="华文新魏" panose="02010800040101010101" pitchFamily="2" charset="-122"/>
              </a:rPr>
              <a:t>数据结构中数据元素之间所</a:t>
            </a:r>
            <a:r>
              <a:rPr lang="zh-CN" altLang="en-US" sz="3600" u="sng">
                <a:latin typeface="华文新魏" panose="02010800040101010101" pitchFamily="2" charset="-122"/>
              </a:rPr>
              <a:t>固有</a:t>
            </a:r>
            <a:r>
              <a:rPr lang="zh-CN" altLang="en-US" sz="3600">
                <a:latin typeface="华文新魏" panose="02010800040101010101" pitchFamily="2" charset="-122"/>
              </a:rPr>
              <a:t>的关系描述成</a:t>
            </a:r>
            <a:r>
              <a:rPr lang="zh-CN" altLang="en-US" sz="3600" b="1">
                <a:solidFill>
                  <a:schemeClr val="accent2"/>
                </a:solidFill>
                <a:latin typeface="华文新魏" panose="02010800040101010101" pitchFamily="2" charset="-122"/>
              </a:rPr>
              <a:t>前后件</a:t>
            </a:r>
            <a:r>
              <a:rPr lang="en-US" altLang="zh-CN" sz="3600">
                <a:latin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</a:rPr>
              <a:t>前驱与后继</a:t>
            </a:r>
            <a:r>
              <a:rPr lang="en-US" altLang="zh-CN" sz="3600">
                <a:latin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</a:rPr>
              <a:t>关系。数据之间前后件关系是它们之间的</a:t>
            </a:r>
            <a:r>
              <a:rPr lang="zh-CN" altLang="en-US" sz="3600" u="sng">
                <a:latin typeface="华文新魏" panose="02010800040101010101" pitchFamily="2" charset="-122"/>
              </a:rPr>
              <a:t>逻辑关系</a:t>
            </a:r>
            <a:r>
              <a:rPr lang="zh-CN" altLang="en-US" sz="3600">
                <a:latin typeface="华文新魏" panose="02010800040101010101" pitchFamily="2" charset="-122"/>
              </a:rPr>
              <a:t>，与它们在计算机中的存储位置无关，因此将这种关系称为</a:t>
            </a:r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逻辑结构</a:t>
            </a:r>
            <a:r>
              <a:rPr lang="zh-CN" altLang="en-US" sz="3600">
                <a:latin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7D1415D-7C1F-4872-8C5C-83E3BD063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88FE-12A6-4C0F-A401-607D00783144}" type="slidenum">
              <a:rPr lang="en-US" altLang="zh-CN"/>
              <a:pPr/>
              <a:t>60</a:t>
            </a:fld>
            <a:r>
              <a:rPr lang="en-US" altLang="zh-CN"/>
              <a:t>/82</a:t>
            </a:r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1442A6FC-601C-4D0A-82D5-6CFA32336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4464050" cy="782638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6.3.6</a:t>
            </a:r>
            <a:r>
              <a:rPr lang="en-US" altLang="zh-CN" sz="4000"/>
              <a:t>  </a:t>
            </a:r>
            <a:r>
              <a:rPr lang="zh-CN" altLang="en-US" sz="4000"/>
              <a:t>二叉树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AE2F7478-DED2-457D-A287-B19B2E29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652963"/>
            <a:ext cx="8064500" cy="1152525"/>
          </a:xfrm>
        </p:spPr>
        <p:txBody>
          <a:bodyPr/>
          <a:lstStyle/>
          <a:p>
            <a:pPr>
              <a:buClr>
                <a:srgbClr val="FF0000"/>
              </a:buClr>
              <a:buSzPct val="115000"/>
              <a:buFont typeface="Webdings" panose="05030102010509060703" pitchFamily="18" charset="2"/>
              <a:buChar char="Ö"/>
            </a:pPr>
            <a:r>
              <a:rPr lang="zh-CN" altLang="en-US"/>
              <a:t>非空二叉树有且只有一个根结点；</a:t>
            </a:r>
          </a:p>
          <a:p>
            <a:pPr>
              <a:buClr>
                <a:srgbClr val="FF0000"/>
              </a:buClr>
              <a:buSzPct val="115000"/>
              <a:buFont typeface="Webdings" panose="05030102010509060703" pitchFamily="18" charset="2"/>
              <a:buChar char="Ö"/>
            </a:pPr>
            <a:r>
              <a:rPr lang="zh-CN" altLang="en-US"/>
              <a:t>每个结点最多有两棵子树</a:t>
            </a:r>
            <a:r>
              <a:rPr lang="en-US" altLang="zh-CN">
                <a:latin typeface="华文新魏" panose="02010800040101010101" pitchFamily="2" charset="-122"/>
              </a:rPr>
              <a:t>, </a:t>
            </a:r>
            <a:r>
              <a:rPr lang="zh-CN" altLang="en-US"/>
              <a:t>且</a:t>
            </a:r>
            <a:r>
              <a:rPr lang="zh-CN" altLang="en-US" u="sng"/>
              <a:t>有左右之分</a:t>
            </a:r>
          </a:p>
        </p:txBody>
      </p:sp>
      <p:sp>
        <p:nvSpPr>
          <p:cNvPr id="228356" name="Text Box 4">
            <a:extLst>
              <a:ext uri="{FF2B5EF4-FFF2-40B4-BE49-F238E27FC236}">
                <a16:creationId xmlns:a16="http://schemas.microsoft.com/office/drawing/2014/main" id="{6099E4EB-F6D5-42E6-9ADA-2A47A88E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7632700" cy="1739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二叉树是另一种树形结构，每个结点最多只有两个后件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zh-CN" altLang="en-US" sz="4000" u="sng">
                <a:latin typeface="华文新魏" panose="02010800040101010101" pitchFamily="2" charset="-122"/>
                <a:ea typeface="华文新魏" panose="02010800040101010101" pitchFamily="2" charset="-122"/>
              </a:rPr>
              <a:t>最大度为</a:t>
            </a:r>
            <a:r>
              <a:rPr lang="en-US" altLang="zh-CN" sz="4000" u="sng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28358" name="Text Box 6">
            <a:extLst>
              <a:ext uri="{FF2B5EF4-FFF2-40B4-BE49-F238E27FC236}">
                <a16:creationId xmlns:a16="http://schemas.microsoft.com/office/drawing/2014/main" id="{97EF0240-CFAA-4DF9-AAD5-B949ABA28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13163"/>
            <a:ext cx="1728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特点：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3">
            <a:extLst>
              <a:ext uri="{FF2B5EF4-FFF2-40B4-BE49-F238E27FC236}">
                <a16:creationId xmlns:a16="http://schemas.microsoft.com/office/drawing/2014/main" id="{C3E81B19-5BFF-47FC-9AAB-7147FD2C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CFF44-F81A-4700-89CF-67BD152EB03F}" type="slidenum">
              <a:rPr lang="en-US" altLang="zh-CN"/>
              <a:pPr/>
              <a:t>61</a:t>
            </a:fld>
            <a:r>
              <a:rPr lang="en-US" altLang="zh-CN"/>
              <a:t>/82</a:t>
            </a: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4F69877E-0499-46A2-AC6F-90236745C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6613"/>
            <a:ext cx="4533900" cy="792162"/>
          </a:xfrm>
        </p:spPr>
        <p:txBody>
          <a:bodyPr/>
          <a:lstStyle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二叉树有五种基本形态</a:t>
            </a:r>
            <a:r>
              <a:rPr lang="zh-CN" altLang="en-US"/>
              <a:t> </a:t>
            </a:r>
          </a:p>
        </p:txBody>
      </p:sp>
      <p:grpSp>
        <p:nvGrpSpPr>
          <p:cNvPr id="229404" name="Group 28">
            <a:extLst>
              <a:ext uri="{FF2B5EF4-FFF2-40B4-BE49-F238E27FC236}">
                <a16:creationId xmlns:a16="http://schemas.microsoft.com/office/drawing/2014/main" id="{B9AD43E1-0C31-4F54-9257-F54E4C1DECB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60575"/>
            <a:ext cx="1800225" cy="1655763"/>
            <a:chOff x="703" y="1298"/>
            <a:chExt cx="1134" cy="1043"/>
          </a:xfrm>
        </p:grpSpPr>
        <p:sp>
          <p:nvSpPr>
            <p:cNvPr id="229381" name="Oval 5">
              <a:extLst>
                <a:ext uri="{FF2B5EF4-FFF2-40B4-BE49-F238E27FC236}">
                  <a16:creationId xmlns:a16="http://schemas.microsoft.com/office/drawing/2014/main" id="{BB1EAA6E-5A07-4AE5-82DD-423C1A911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420"/>
              <a:ext cx="372" cy="3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382" name="Text Box 6">
              <a:extLst>
                <a:ext uri="{FF2B5EF4-FFF2-40B4-BE49-F238E27FC236}">
                  <a16:creationId xmlns:a16="http://schemas.microsoft.com/office/drawing/2014/main" id="{57AABAA8-535B-4983-BE3A-906140037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024"/>
              <a:ext cx="11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空二叉树</a:t>
              </a:r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9387" name="Line 11">
              <a:extLst>
                <a:ext uri="{FF2B5EF4-FFF2-40B4-BE49-F238E27FC236}">
                  <a16:creationId xmlns:a16="http://schemas.microsoft.com/office/drawing/2014/main" id="{DCFF4C44-483E-41C8-AEF3-7E612C136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298"/>
              <a:ext cx="370" cy="6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405" name="Group 29">
            <a:extLst>
              <a:ext uri="{FF2B5EF4-FFF2-40B4-BE49-F238E27FC236}">
                <a16:creationId xmlns:a16="http://schemas.microsoft.com/office/drawing/2014/main" id="{5658DAFA-D594-42C3-A530-FE652C93E651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205038"/>
            <a:ext cx="1800225" cy="1368425"/>
            <a:chOff x="2290" y="1389"/>
            <a:chExt cx="1134" cy="862"/>
          </a:xfrm>
        </p:grpSpPr>
        <p:sp>
          <p:nvSpPr>
            <p:cNvPr id="229383" name="Text Box 7">
              <a:extLst>
                <a:ext uri="{FF2B5EF4-FFF2-40B4-BE49-F238E27FC236}">
                  <a16:creationId xmlns:a16="http://schemas.microsoft.com/office/drawing/2014/main" id="{9B9978C4-9416-45EE-BA27-10C0468F3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027"/>
              <a:ext cx="11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只有根结点</a:t>
              </a:r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9388" name="Oval 12">
              <a:extLst>
                <a:ext uri="{FF2B5EF4-FFF2-40B4-BE49-F238E27FC236}">
                  <a16:creationId xmlns:a16="http://schemas.microsoft.com/office/drawing/2014/main" id="{D56558F9-423A-4ECF-98BE-E8CC5676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389"/>
              <a:ext cx="408" cy="40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406" name="Group 30">
            <a:extLst>
              <a:ext uri="{FF2B5EF4-FFF2-40B4-BE49-F238E27FC236}">
                <a16:creationId xmlns:a16="http://schemas.microsoft.com/office/drawing/2014/main" id="{0334F3A0-D750-46CF-96B7-61BC428F9404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700213"/>
            <a:ext cx="2157412" cy="2228850"/>
            <a:chOff x="3923" y="1071"/>
            <a:chExt cx="1359" cy="1404"/>
          </a:xfrm>
        </p:grpSpPr>
        <p:sp>
          <p:nvSpPr>
            <p:cNvPr id="229384" name="Text Box 8">
              <a:extLst>
                <a:ext uri="{FF2B5EF4-FFF2-40B4-BE49-F238E27FC236}">
                  <a16:creationId xmlns:a16="http://schemas.microsoft.com/office/drawing/2014/main" id="{01ED1FFB-C950-43E9-94F7-88779989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251"/>
              <a:ext cx="135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r>
                <a:rPr lang="zh-CN" altLang="en-US" sz="2600">
                  <a:latin typeface="宋体" panose="02010600030101010101" pitchFamily="2" charset="-122"/>
                  <a:ea typeface="华文新魏" panose="02010800040101010101" pitchFamily="2" charset="-122"/>
                </a:rPr>
                <a:t>只有左子树</a:t>
              </a:r>
              <a:endParaRPr lang="zh-CN" altLang="en-US" sz="26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229400" name="Group 24">
              <a:extLst>
                <a:ext uri="{FF2B5EF4-FFF2-40B4-BE49-F238E27FC236}">
                  <a16:creationId xmlns:a16="http://schemas.microsoft.com/office/drawing/2014/main" id="{025D2F7B-AAA7-4363-A356-8E8161854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071"/>
              <a:ext cx="681" cy="1044"/>
              <a:chOff x="4059" y="1222"/>
              <a:chExt cx="409" cy="711"/>
            </a:xfrm>
          </p:grpSpPr>
          <p:sp>
            <p:nvSpPr>
              <p:cNvPr id="229389" name="Line 13">
                <a:extLst>
                  <a:ext uri="{FF2B5EF4-FFF2-40B4-BE49-F238E27FC236}">
                    <a16:creationId xmlns:a16="http://schemas.microsoft.com/office/drawing/2014/main" id="{EDBC5834-8E51-4C79-8882-2103811AD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0" y="1445"/>
                <a:ext cx="113" cy="3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3" name="Oval 17">
                <a:extLst>
                  <a:ext uri="{FF2B5EF4-FFF2-40B4-BE49-F238E27FC236}">
                    <a16:creationId xmlns:a16="http://schemas.microsoft.com/office/drawing/2014/main" id="{512E4498-6F6D-4E7A-AF4A-BF82C306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1222"/>
                <a:ext cx="228" cy="24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4" name="Oval 18">
                <a:extLst>
                  <a:ext uri="{FF2B5EF4-FFF2-40B4-BE49-F238E27FC236}">
                    <a16:creationId xmlns:a16="http://schemas.microsoft.com/office/drawing/2014/main" id="{F1729F47-664E-4874-A8B0-77D848A4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691"/>
                <a:ext cx="228" cy="24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9407" name="Group 31">
            <a:extLst>
              <a:ext uri="{FF2B5EF4-FFF2-40B4-BE49-F238E27FC236}">
                <a16:creationId xmlns:a16="http://schemas.microsoft.com/office/drawing/2014/main" id="{52CB8807-E25E-4FC4-9748-41509154F1D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933825"/>
            <a:ext cx="2305050" cy="2298700"/>
            <a:chOff x="1066" y="2478"/>
            <a:chExt cx="1452" cy="1448"/>
          </a:xfrm>
        </p:grpSpPr>
        <p:sp>
          <p:nvSpPr>
            <p:cNvPr id="229385" name="Text Box 9">
              <a:extLst>
                <a:ext uri="{FF2B5EF4-FFF2-40B4-BE49-F238E27FC236}">
                  <a16:creationId xmlns:a16="http://schemas.microsoft.com/office/drawing/2014/main" id="{58F348EB-67F3-4450-836C-D4A27FDF7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702"/>
              <a:ext cx="14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r>
                <a:rPr lang="zh-CN" altLang="en-US" sz="2600">
                  <a:latin typeface="宋体" panose="02010600030101010101" pitchFamily="2" charset="-122"/>
                  <a:ea typeface="华文新魏" panose="02010800040101010101" pitchFamily="2" charset="-122"/>
                </a:rPr>
                <a:t>有左和右子树</a:t>
              </a:r>
            </a:p>
          </p:txBody>
        </p:sp>
        <p:grpSp>
          <p:nvGrpSpPr>
            <p:cNvPr id="229401" name="Group 25">
              <a:extLst>
                <a:ext uri="{FF2B5EF4-FFF2-40B4-BE49-F238E27FC236}">
                  <a16:creationId xmlns:a16="http://schemas.microsoft.com/office/drawing/2014/main" id="{9C59E1F9-4780-4F79-818B-6C959C026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78"/>
              <a:ext cx="1088" cy="1032"/>
              <a:chOff x="1202" y="2625"/>
              <a:chExt cx="727" cy="755"/>
            </a:xfrm>
          </p:grpSpPr>
          <p:sp>
            <p:nvSpPr>
              <p:cNvPr id="229390" name="Line 14">
                <a:extLst>
                  <a:ext uri="{FF2B5EF4-FFF2-40B4-BE49-F238E27FC236}">
                    <a16:creationId xmlns:a16="http://schemas.microsoft.com/office/drawing/2014/main" id="{63A0DFC4-DA67-45EF-A751-137D5A828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8" y="2846"/>
                <a:ext cx="163" cy="31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1" name="Line 15">
                <a:extLst>
                  <a:ext uri="{FF2B5EF4-FFF2-40B4-BE49-F238E27FC236}">
                    <a16:creationId xmlns:a16="http://schemas.microsoft.com/office/drawing/2014/main" id="{32E7D12F-4259-4247-9D93-24F9694DF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182" cy="31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5" name="Oval 19">
                <a:extLst>
                  <a:ext uri="{FF2B5EF4-FFF2-40B4-BE49-F238E27FC236}">
                    <a16:creationId xmlns:a16="http://schemas.microsoft.com/office/drawing/2014/main" id="{49028A79-92E4-4F63-BE6D-8246545D0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2625"/>
                <a:ext cx="227" cy="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6" name="Oval 20">
                <a:extLst>
                  <a:ext uri="{FF2B5EF4-FFF2-40B4-BE49-F238E27FC236}">
                    <a16:creationId xmlns:a16="http://schemas.microsoft.com/office/drawing/2014/main" id="{885FECC3-F877-4FD5-B3AC-F5B8A74D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137"/>
                <a:ext cx="228" cy="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7" name="Oval 21">
                <a:extLst>
                  <a:ext uri="{FF2B5EF4-FFF2-40B4-BE49-F238E27FC236}">
                    <a16:creationId xmlns:a16="http://schemas.microsoft.com/office/drawing/2014/main" id="{0CC9F915-CF6E-4004-811F-B9C3911B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137"/>
                <a:ext cx="228" cy="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9408" name="Group 32">
            <a:extLst>
              <a:ext uri="{FF2B5EF4-FFF2-40B4-BE49-F238E27FC236}">
                <a16:creationId xmlns:a16="http://schemas.microsoft.com/office/drawing/2014/main" id="{3C6D1011-C9AB-4BA4-BB1C-4E7A605C60E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860800"/>
            <a:ext cx="2160587" cy="2371725"/>
            <a:chOff x="3061" y="2432"/>
            <a:chExt cx="1361" cy="1494"/>
          </a:xfrm>
        </p:grpSpPr>
        <p:sp>
          <p:nvSpPr>
            <p:cNvPr id="229386" name="Text Box 10">
              <a:extLst>
                <a:ext uri="{FF2B5EF4-FFF2-40B4-BE49-F238E27FC236}">
                  <a16:creationId xmlns:a16="http://schemas.microsoft.com/office/drawing/2014/main" id="{FEB17EC5-637D-471F-8B4F-AEF97BEB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702"/>
              <a:ext cx="136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r>
                <a:rPr lang="zh-CN" altLang="en-US">
                  <a:latin typeface="宋体" panose="02010600030101010101" pitchFamily="2" charset="-122"/>
                  <a:ea typeface="华文新魏" panose="02010800040101010101" pitchFamily="2" charset="-122"/>
                </a:rPr>
                <a:t>只有右子树</a:t>
              </a:r>
            </a:p>
          </p:txBody>
        </p:sp>
        <p:grpSp>
          <p:nvGrpSpPr>
            <p:cNvPr id="229402" name="Group 26">
              <a:extLst>
                <a:ext uri="{FF2B5EF4-FFF2-40B4-BE49-F238E27FC236}">
                  <a16:creationId xmlns:a16="http://schemas.microsoft.com/office/drawing/2014/main" id="{CA6AE265-61AC-43C4-92F6-DE4DA0124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432"/>
              <a:ext cx="667" cy="1089"/>
              <a:chOff x="3302" y="2613"/>
              <a:chExt cx="394" cy="729"/>
            </a:xfrm>
          </p:grpSpPr>
          <p:sp>
            <p:nvSpPr>
              <p:cNvPr id="229392" name="Line 16">
                <a:extLst>
                  <a:ext uri="{FF2B5EF4-FFF2-40B4-BE49-F238E27FC236}">
                    <a16:creationId xmlns:a16="http://schemas.microsoft.com/office/drawing/2014/main" id="{21211741-6696-4350-8BAF-D5263A652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2" y="2865"/>
                <a:ext cx="114" cy="26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8" name="Oval 22">
                <a:extLst>
                  <a:ext uri="{FF2B5EF4-FFF2-40B4-BE49-F238E27FC236}">
                    <a16:creationId xmlns:a16="http://schemas.microsoft.com/office/drawing/2014/main" id="{055311FA-D670-4B8A-BA9F-27E962150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613"/>
                <a:ext cx="227" cy="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99" name="Oval 23">
                <a:extLst>
                  <a:ext uri="{FF2B5EF4-FFF2-40B4-BE49-F238E27FC236}">
                    <a16:creationId xmlns:a16="http://schemas.microsoft.com/office/drawing/2014/main" id="{31A42807-190C-439B-8335-DDFCAEEBC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3100"/>
                <a:ext cx="228" cy="24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9432" name="Text Box 56">
            <a:extLst>
              <a:ext uri="{FF2B5EF4-FFF2-40B4-BE49-F238E27FC236}">
                <a16:creationId xmlns:a16="http://schemas.microsoft.com/office/drawing/2014/main" id="{2D3F13CF-4C6D-4CDD-A771-2EE04FD67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70021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9451" name="Group 75">
            <a:extLst>
              <a:ext uri="{FF2B5EF4-FFF2-40B4-BE49-F238E27FC236}">
                <a16:creationId xmlns:a16="http://schemas.microsoft.com/office/drawing/2014/main" id="{EB330F33-B7C0-4702-8AA6-D6F96C42F616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628775"/>
            <a:ext cx="4752975" cy="4848225"/>
            <a:chOff x="1429" y="1026"/>
            <a:chExt cx="2994" cy="3069"/>
          </a:xfrm>
        </p:grpSpPr>
        <p:sp>
          <p:nvSpPr>
            <p:cNvPr id="229431" name="Text Box 55">
              <a:extLst>
                <a:ext uri="{FF2B5EF4-FFF2-40B4-BE49-F238E27FC236}">
                  <a16:creationId xmlns:a16="http://schemas.microsoft.com/office/drawing/2014/main" id="{39A0ADAA-1694-4DF0-8FE1-9E11840B1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026"/>
              <a:ext cx="2994" cy="3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9450" name="Group 74">
              <a:extLst>
                <a:ext uri="{FF2B5EF4-FFF2-40B4-BE49-F238E27FC236}">
                  <a16:creationId xmlns:a16="http://schemas.microsoft.com/office/drawing/2014/main" id="{FC2BE00A-9553-41B7-B82F-20A77A7EF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1117"/>
              <a:ext cx="2494" cy="2828"/>
              <a:chOff x="1837" y="1117"/>
              <a:chExt cx="2494" cy="2828"/>
            </a:xfrm>
          </p:grpSpPr>
          <p:sp>
            <p:nvSpPr>
              <p:cNvPr id="229433" name="Oval 57">
                <a:extLst>
                  <a:ext uri="{FF2B5EF4-FFF2-40B4-BE49-F238E27FC236}">
                    <a16:creationId xmlns:a16="http://schemas.microsoft.com/office/drawing/2014/main" id="{0B8F2810-DCD9-4264-8A4D-EEA2B375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29434" name="Oval 58">
                <a:extLst>
                  <a:ext uri="{FF2B5EF4-FFF2-40B4-BE49-F238E27FC236}">
                    <a16:creationId xmlns:a16="http://schemas.microsoft.com/office/drawing/2014/main" id="{2F43DBB6-785D-461A-A3C4-0221237C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29435" name="Oval 59">
                <a:extLst>
                  <a:ext uri="{FF2B5EF4-FFF2-40B4-BE49-F238E27FC236}">
                    <a16:creationId xmlns:a16="http://schemas.microsoft.com/office/drawing/2014/main" id="{CBA68245-B1EB-4E72-89EC-F78A9ACF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29436" name="Oval 60">
                <a:extLst>
                  <a:ext uri="{FF2B5EF4-FFF2-40B4-BE49-F238E27FC236}">
                    <a16:creationId xmlns:a16="http://schemas.microsoft.com/office/drawing/2014/main" id="{D133DFA7-8EF9-401E-9CB2-F58CEF54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29437" name="Oval 61">
                <a:extLst>
                  <a:ext uri="{FF2B5EF4-FFF2-40B4-BE49-F238E27FC236}">
                    <a16:creationId xmlns:a16="http://schemas.microsoft.com/office/drawing/2014/main" id="{B1FB826E-D224-4277-85A5-ABAFAACEB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29438" name="Oval 62">
                <a:extLst>
                  <a:ext uri="{FF2B5EF4-FFF2-40B4-BE49-F238E27FC236}">
                    <a16:creationId xmlns:a16="http://schemas.microsoft.com/office/drawing/2014/main" id="{27030241-83F0-4CF9-964E-912A2655E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29439" name="Oval 63">
                <a:extLst>
                  <a:ext uri="{FF2B5EF4-FFF2-40B4-BE49-F238E27FC236}">
                    <a16:creationId xmlns:a16="http://schemas.microsoft.com/office/drawing/2014/main" id="{C7FFA6CE-0086-40E6-88C9-EDAFAD928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29440" name="Oval 64">
                <a:extLst>
                  <a:ext uri="{FF2B5EF4-FFF2-40B4-BE49-F238E27FC236}">
                    <a16:creationId xmlns:a16="http://schemas.microsoft.com/office/drawing/2014/main" id="{D3004FCE-A3AD-4D7D-8175-1D040D2D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29441" name="Line 65">
                <a:extLst>
                  <a:ext uri="{FF2B5EF4-FFF2-40B4-BE49-F238E27FC236}">
                    <a16:creationId xmlns:a16="http://schemas.microsoft.com/office/drawing/2014/main" id="{43F70E29-C96A-4CDF-8F11-9035FB91A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2" name="Line 66">
                <a:extLst>
                  <a:ext uri="{FF2B5EF4-FFF2-40B4-BE49-F238E27FC236}">
                    <a16:creationId xmlns:a16="http://schemas.microsoft.com/office/drawing/2014/main" id="{BD96CCE8-D442-4FDC-8D33-C7C7430A0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3" name="Line 67">
                <a:extLst>
                  <a:ext uri="{FF2B5EF4-FFF2-40B4-BE49-F238E27FC236}">
                    <a16:creationId xmlns:a16="http://schemas.microsoft.com/office/drawing/2014/main" id="{1BFC57FF-D165-4523-8C89-6026096B3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4" name="Line 68">
                <a:extLst>
                  <a:ext uri="{FF2B5EF4-FFF2-40B4-BE49-F238E27FC236}">
                    <a16:creationId xmlns:a16="http://schemas.microsoft.com/office/drawing/2014/main" id="{CC832A6F-18D4-4F78-80E1-FDE5DF09C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5" name="Line 69">
                <a:extLst>
                  <a:ext uri="{FF2B5EF4-FFF2-40B4-BE49-F238E27FC236}">
                    <a16:creationId xmlns:a16="http://schemas.microsoft.com/office/drawing/2014/main" id="{03AE7869-ABAD-40D8-974F-E62CE7374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6" name="Line 70">
                <a:extLst>
                  <a:ext uri="{FF2B5EF4-FFF2-40B4-BE49-F238E27FC236}">
                    <a16:creationId xmlns:a16="http://schemas.microsoft.com/office/drawing/2014/main" id="{BB1DB3EE-BE0D-4F66-A656-250DA818E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7" name="Line 71">
                <a:extLst>
                  <a:ext uri="{FF2B5EF4-FFF2-40B4-BE49-F238E27FC236}">
                    <a16:creationId xmlns:a16="http://schemas.microsoft.com/office/drawing/2014/main" id="{42897997-52C7-48CA-B835-AB3DE0B12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49" name="Text Box 73">
                <a:extLst>
                  <a:ext uri="{FF2B5EF4-FFF2-40B4-BE49-F238E27FC236}">
                    <a16:creationId xmlns:a16="http://schemas.microsoft.com/office/drawing/2014/main" id="{938E90CF-300B-4F55-A8E3-C9B859CD2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7"/>
                <a:ext cx="18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  <p:grpSp>
        <p:nvGrpSpPr>
          <p:cNvPr id="229471" name="Group 95">
            <a:extLst>
              <a:ext uri="{FF2B5EF4-FFF2-40B4-BE49-F238E27FC236}">
                <a16:creationId xmlns:a16="http://schemas.microsoft.com/office/drawing/2014/main" id="{A06214FD-BF03-44BF-AB04-3B7A88578A9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92150"/>
            <a:ext cx="2808288" cy="3244850"/>
            <a:chOff x="158" y="436"/>
            <a:chExt cx="1769" cy="2044"/>
          </a:xfrm>
        </p:grpSpPr>
        <p:sp>
          <p:nvSpPr>
            <p:cNvPr id="229453" name="Text Box 77">
              <a:extLst>
                <a:ext uri="{FF2B5EF4-FFF2-40B4-BE49-F238E27FC236}">
                  <a16:creationId xmlns:a16="http://schemas.microsoft.com/office/drawing/2014/main" id="{3FD29BC5-DE52-4C33-8EEB-6A0F324B1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436"/>
              <a:ext cx="1769" cy="20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9454" name="Group 78">
              <a:extLst>
                <a:ext uri="{FF2B5EF4-FFF2-40B4-BE49-F238E27FC236}">
                  <a16:creationId xmlns:a16="http://schemas.microsoft.com/office/drawing/2014/main" id="{E5A944B2-4638-4D8D-AE01-033A1623A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490"/>
              <a:ext cx="1474" cy="1990"/>
              <a:chOff x="1837" y="1117"/>
              <a:chExt cx="2494" cy="3350"/>
            </a:xfrm>
          </p:grpSpPr>
          <p:sp>
            <p:nvSpPr>
              <p:cNvPr id="229455" name="Oval 79">
                <a:extLst>
                  <a:ext uri="{FF2B5EF4-FFF2-40B4-BE49-F238E27FC236}">
                    <a16:creationId xmlns:a16="http://schemas.microsoft.com/office/drawing/2014/main" id="{EDB901BC-18FC-4ABA-81A5-6ADE885C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29456" name="Oval 80">
                <a:extLst>
                  <a:ext uri="{FF2B5EF4-FFF2-40B4-BE49-F238E27FC236}">
                    <a16:creationId xmlns:a16="http://schemas.microsoft.com/office/drawing/2014/main" id="{E3DC04A9-82D5-4FED-8E36-2B5158EE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29457" name="Oval 81">
                <a:extLst>
                  <a:ext uri="{FF2B5EF4-FFF2-40B4-BE49-F238E27FC236}">
                    <a16:creationId xmlns:a16="http://schemas.microsoft.com/office/drawing/2014/main" id="{4A1D4ACA-F14D-403F-914B-B7FE85B11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29458" name="Oval 82">
                <a:extLst>
                  <a:ext uri="{FF2B5EF4-FFF2-40B4-BE49-F238E27FC236}">
                    <a16:creationId xmlns:a16="http://schemas.microsoft.com/office/drawing/2014/main" id="{A352FDF3-35D1-462F-8755-E316BCD57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29459" name="Oval 83">
                <a:extLst>
                  <a:ext uri="{FF2B5EF4-FFF2-40B4-BE49-F238E27FC236}">
                    <a16:creationId xmlns:a16="http://schemas.microsoft.com/office/drawing/2014/main" id="{09570057-14D7-456D-B49A-32AE4AAD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29460" name="Oval 84">
                <a:extLst>
                  <a:ext uri="{FF2B5EF4-FFF2-40B4-BE49-F238E27FC236}">
                    <a16:creationId xmlns:a16="http://schemas.microsoft.com/office/drawing/2014/main" id="{CDAE6E1D-23B5-4DF0-A1C3-BE6C79DB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29461" name="Oval 85">
                <a:extLst>
                  <a:ext uri="{FF2B5EF4-FFF2-40B4-BE49-F238E27FC236}">
                    <a16:creationId xmlns:a16="http://schemas.microsoft.com/office/drawing/2014/main" id="{93885DB2-D3A8-45E6-80E1-B86090321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29462" name="Oval 86">
                <a:extLst>
                  <a:ext uri="{FF2B5EF4-FFF2-40B4-BE49-F238E27FC236}">
                    <a16:creationId xmlns:a16="http://schemas.microsoft.com/office/drawing/2014/main" id="{8BAF8F28-95CA-4645-B568-C072D227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29463" name="Line 87">
                <a:extLst>
                  <a:ext uri="{FF2B5EF4-FFF2-40B4-BE49-F238E27FC236}">
                    <a16:creationId xmlns:a16="http://schemas.microsoft.com/office/drawing/2014/main" id="{FD9519E0-532A-4042-9412-87D3515CF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4" name="Line 88">
                <a:extLst>
                  <a:ext uri="{FF2B5EF4-FFF2-40B4-BE49-F238E27FC236}">
                    <a16:creationId xmlns:a16="http://schemas.microsoft.com/office/drawing/2014/main" id="{1316BC1F-3959-405B-9BCF-417702B14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5" name="Line 89">
                <a:extLst>
                  <a:ext uri="{FF2B5EF4-FFF2-40B4-BE49-F238E27FC236}">
                    <a16:creationId xmlns:a16="http://schemas.microsoft.com/office/drawing/2014/main" id="{84C43438-3763-400E-9B8D-607056328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6" name="Line 90">
                <a:extLst>
                  <a:ext uri="{FF2B5EF4-FFF2-40B4-BE49-F238E27FC236}">
                    <a16:creationId xmlns:a16="http://schemas.microsoft.com/office/drawing/2014/main" id="{7E0FBD8B-A0DA-42EF-94B8-CE4BE0F9D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7" name="Line 91">
                <a:extLst>
                  <a:ext uri="{FF2B5EF4-FFF2-40B4-BE49-F238E27FC236}">
                    <a16:creationId xmlns:a16="http://schemas.microsoft.com/office/drawing/2014/main" id="{88F8390D-65D5-432C-A773-0A5F8186C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8" name="Line 92">
                <a:extLst>
                  <a:ext uri="{FF2B5EF4-FFF2-40B4-BE49-F238E27FC236}">
                    <a16:creationId xmlns:a16="http://schemas.microsoft.com/office/drawing/2014/main" id="{54B01D05-5798-405A-940C-EEBDEF381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9" name="Line 93">
                <a:extLst>
                  <a:ext uri="{FF2B5EF4-FFF2-40B4-BE49-F238E27FC236}">
                    <a16:creationId xmlns:a16="http://schemas.microsoft.com/office/drawing/2014/main" id="{01E54F56-2901-4CF0-B781-39CB1518F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70" name="Text Box 94">
                <a:extLst>
                  <a:ext uri="{FF2B5EF4-FFF2-40B4-BE49-F238E27FC236}">
                    <a16:creationId xmlns:a16="http://schemas.microsoft.com/office/drawing/2014/main" id="{3C52ACF9-1E5D-4152-BD49-BE3BC3207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 sz="22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 sz="22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2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F9B86F8-A8DF-4334-9138-D92B6A8EA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8EBD-1F49-48E1-BDEF-D78A715348E3}" type="slidenum">
              <a:rPr lang="en-US" altLang="zh-CN"/>
              <a:pPr/>
              <a:t>62</a:t>
            </a:fld>
            <a:r>
              <a:rPr lang="en-US" altLang="zh-CN"/>
              <a:t>/82</a:t>
            </a: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350EE7D1-0775-4FCF-88E8-DF47EACEA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4248150" cy="782637"/>
          </a:xfrm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二叉树基本性质</a:t>
            </a:r>
            <a:r>
              <a:rPr lang="zh-CN" altLang="en-US" sz="4000"/>
              <a:t> 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34D0CB95-92FE-4C02-9F77-9F89B455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5750"/>
            <a:ext cx="172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性质一：</a:t>
            </a:r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5027CB73-87CB-4D69-BF9D-C22B0D44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05038"/>
            <a:ext cx="8316912" cy="558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anchor="ctr"/>
          <a:lstStyle/>
          <a:p>
            <a:pPr>
              <a:lnSpc>
                <a:spcPct val="100000"/>
              </a:lnSpc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在二叉树的第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层上，最多有</a:t>
            </a:r>
            <a:r>
              <a:rPr kumimoji="0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3200" b="1" baseline="4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i-1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个结点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(i≥1).</a:t>
            </a:r>
            <a:endParaRPr kumimoji="0"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0430" name="Text Box 30">
            <a:extLst>
              <a:ext uri="{FF2B5EF4-FFF2-40B4-BE49-F238E27FC236}">
                <a16:creationId xmlns:a16="http://schemas.microsoft.com/office/drawing/2014/main" id="{8C5DC889-62D0-467F-9565-520ED885E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09888"/>
            <a:ext cx="1728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性质二：</a:t>
            </a:r>
          </a:p>
        </p:txBody>
      </p:sp>
      <p:sp>
        <p:nvSpPr>
          <p:cNvPr id="230431" name="Rectangle 31">
            <a:extLst>
              <a:ext uri="{FF2B5EF4-FFF2-40B4-BE49-F238E27FC236}">
                <a16:creationId xmlns:a16="http://schemas.microsoft.com/office/drawing/2014/main" id="{173F2242-8E82-492B-A249-E2B97317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86150"/>
            <a:ext cx="8316912" cy="558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anchor="ctr"/>
          <a:lstStyle/>
          <a:p>
            <a:pPr>
              <a:lnSpc>
                <a:spcPct val="100000"/>
              </a:lnSpc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深度为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的二叉树最多有</a:t>
            </a:r>
            <a:r>
              <a:rPr kumimoji="0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3200" b="1" baseline="4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个结点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(k≥1).</a:t>
            </a:r>
            <a:r>
              <a:rPr kumimoji="0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0432" name="Text Box 32">
            <a:extLst>
              <a:ext uri="{FF2B5EF4-FFF2-40B4-BE49-F238E27FC236}">
                <a16:creationId xmlns:a16="http://schemas.microsoft.com/office/drawing/2014/main" id="{B9CE697F-0BAD-4210-9C0F-2711ED0F2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78313"/>
            <a:ext cx="1728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性质三：</a:t>
            </a:r>
          </a:p>
        </p:txBody>
      </p:sp>
      <p:sp>
        <p:nvSpPr>
          <p:cNvPr id="230433" name="Rectangle 33">
            <a:extLst>
              <a:ext uri="{FF2B5EF4-FFF2-40B4-BE49-F238E27FC236}">
                <a16:creationId xmlns:a16="http://schemas.microsoft.com/office/drawing/2014/main" id="{1D6CD618-9597-41FD-81F3-641D0BE5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22838"/>
            <a:ext cx="8316912" cy="8826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anchor="ctr"/>
          <a:lstStyle/>
          <a:p>
            <a:pPr>
              <a:lnSpc>
                <a:spcPct val="85000"/>
              </a:lnSpc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对于任意一棵二叉树，度为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的结点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即叶子结点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总比度为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的结点多一个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kumimoji="0"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23040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2304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2304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  <p:bldP spid="230404" grpId="0"/>
      <p:bldP spid="230405" grpId="0" animBg="1"/>
      <p:bldP spid="230430" grpId="0"/>
      <p:bldP spid="230431" grpId="0" animBg="1"/>
      <p:bldP spid="230432" grpId="0"/>
      <p:bldP spid="2304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187530A-74CC-4088-991B-C666A1953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61FAC-2E53-441C-89A7-BA70CAC40F20}" type="slidenum">
              <a:rPr lang="en-US" altLang="zh-CN"/>
              <a:pPr/>
              <a:t>63</a:t>
            </a:fld>
            <a:r>
              <a:rPr lang="en-US" altLang="zh-CN"/>
              <a:t>/82</a:t>
            </a: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6333049B-C179-4FE7-900E-7408B420D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2305050" cy="784225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满二叉树</a:t>
            </a: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349933AE-C36F-4488-A532-85F424ED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01800"/>
            <a:ext cx="7993062" cy="10064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如果一个深度为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的二叉树拥有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2600" b="1" baseline="5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个结点，则称它为满二叉树。</a:t>
            </a:r>
          </a:p>
        </p:txBody>
      </p:sp>
      <p:sp>
        <p:nvSpPr>
          <p:cNvPr id="231429" name="AutoShape 5">
            <a:extLst>
              <a:ext uri="{FF2B5EF4-FFF2-40B4-BE49-F238E27FC236}">
                <a16:creationId xmlns:a16="http://schemas.microsoft.com/office/drawing/2014/main" id="{129249D5-9D31-45D5-95D9-924EAB93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0"/>
            <a:ext cx="4716463" cy="1412875"/>
          </a:xfrm>
          <a:prstGeom prst="cloudCallout">
            <a:avLst>
              <a:gd name="adj1" fmla="val -67639"/>
              <a:gd name="adj2" fmla="val 6281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just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每一层的结点数都达到最大值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叶子结点都在最下面的同一层上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1430" name="Rectangle 6">
            <a:extLst>
              <a:ext uri="{FF2B5EF4-FFF2-40B4-BE49-F238E27FC236}">
                <a16:creationId xmlns:a16="http://schemas.microsoft.com/office/drawing/2014/main" id="{F7C4BB68-606A-45E8-B869-A86BC4BE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84538"/>
            <a:ext cx="26638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完全二叉树</a:t>
            </a:r>
          </a:p>
        </p:txBody>
      </p:sp>
      <p:sp>
        <p:nvSpPr>
          <p:cNvPr id="231431" name="Rectangle 7">
            <a:extLst>
              <a:ext uri="{FF2B5EF4-FFF2-40B4-BE49-F238E27FC236}">
                <a16:creationId xmlns:a16="http://schemas.microsoft.com/office/drawing/2014/main" id="{525A8B85-7C39-44DB-A26C-4E6164B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6850"/>
            <a:ext cx="7848600" cy="19431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>
              <a:lnSpc>
                <a:spcPct val="85000"/>
              </a:lnSpc>
            </a:pP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一棵深度为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的二叉树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如果第一层到第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k-1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层是一棵满二叉树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层上的结点数没有达到最大值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2600" b="1" baseline="50000">
                <a:latin typeface="华文新魏" panose="02010800040101010101" pitchFamily="2" charset="-122"/>
                <a:ea typeface="华文新魏" panose="02010800040101010101" pitchFamily="2" charset="-122"/>
              </a:rPr>
              <a:t>k-1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但这些结点都满放在该层</a:t>
            </a:r>
            <a:r>
              <a:rPr kumimoji="0" lang="zh-CN" altLang="en-US" sz="3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最左边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则称此二叉树为完全二叉树。</a:t>
            </a:r>
            <a:r>
              <a:rPr kumimoji="0" lang="zh-CN" altLang="en-US" sz="3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1432" name="AutoShape 8">
            <a:extLst>
              <a:ext uri="{FF2B5EF4-FFF2-40B4-BE49-F238E27FC236}">
                <a16:creationId xmlns:a16="http://schemas.microsoft.com/office/drawing/2014/main" id="{65A4F448-394D-4832-96D1-F99148A9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492375"/>
            <a:ext cx="4824412" cy="1223963"/>
          </a:xfrm>
          <a:prstGeom prst="cloudCallout">
            <a:avLst>
              <a:gd name="adj1" fmla="val -58620"/>
              <a:gd name="adj2" fmla="val 65435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85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如果某个结点没有左子树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则它一定没有右子树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  <p:bldP spid="231428" grpId="0" animBg="1"/>
      <p:bldP spid="231429" grpId="0" animBg="1"/>
      <p:bldP spid="231430" grpId="0"/>
      <p:bldP spid="231431" grpId="0" animBg="1"/>
      <p:bldP spid="2314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EB6FA13A-A5F0-4527-BD8C-8D6CE2F41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EF5E8-5723-4512-9F79-F50E37088A15}" type="slidenum">
              <a:rPr lang="en-US" altLang="zh-CN"/>
              <a:pPr/>
              <a:t>64</a:t>
            </a:fld>
            <a:r>
              <a:rPr lang="en-US" altLang="zh-CN"/>
              <a:t>/82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8BF968FC-4B35-436C-97C2-6E6425D6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69975"/>
            <a:ext cx="7848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注：</a:t>
            </a:r>
            <a:r>
              <a:rPr kumimoji="0"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满二叉树是完全二叉树，但完全二叉树不一定是满二叉树。</a:t>
            </a:r>
          </a:p>
        </p:txBody>
      </p:sp>
      <p:grpSp>
        <p:nvGrpSpPr>
          <p:cNvPr id="234534" name="Group 38">
            <a:extLst>
              <a:ext uri="{FF2B5EF4-FFF2-40B4-BE49-F238E27FC236}">
                <a16:creationId xmlns:a16="http://schemas.microsoft.com/office/drawing/2014/main" id="{6F57B0A6-3C3B-42CC-94C3-3AD8B41C82F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420938"/>
            <a:ext cx="5064125" cy="3209925"/>
            <a:chOff x="1111" y="1463"/>
            <a:chExt cx="3190" cy="2022"/>
          </a:xfrm>
        </p:grpSpPr>
        <p:sp>
          <p:nvSpPr>
            <p:cNvPr id="234504" name="Oval 8">
              <a:extLst>
                <a:ext uri="{FF2B5EF4-FFF2-40B4-BE49-F238E27FC236}">
                  <a16:creationId xmlns:a16="http://schemas.microsoft.com/office/drawing/2014/main" id="{4AC3FE22-CDF1-4835-8252-E5E690DE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463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34505" name="Oval 9">
              <a:extLst>
                <a:ext uri="{FF2B5EF4-FFF2-40B4-BE49-F238E27FC236}">
                  <a16:creationId xmlns:a16="http://schemas.microsoft.com/office/drawing/2014/main" id="{874DC349-EA9B-4C3E-89E9-B48E2971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1856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</a:p>
          </p:txBody>
        </p:sp>
        <p:sp>
          <p:nvSpPr>
            <p:cNvPr id="234506" name="Oval 10">
              <a:extLst>
                <a:ext uri="{FF2B5EF4-FFF2-40B4-BE49-F238E27FC236}">
                  <a16:creationId xmlns:a16="http://schemas.microsoft.com/office/drawing/2014/main" id="{5A5E2AD1-20A6-40E5-98F3-434FA1475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856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34507" name="Oval 11">
              <a:extLst>
                <a:ext uri="{FF2B5EF4-FFF2-40B4-BE49-F238E27FC236}">
                  <a16:creationId xmlns:a16="http://schemas.microsoft.com/office/drawing/2014/main" id="{8EA5E268-59EE-4DD2-8FEF-097E7F48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234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34508" name="Oval 12">
              <a:extLst>
                <a:ext uri="{FF2B5EF4-FFF2-40B4-BE49-F238E27FC236}">
                  <a16:creationId xmlns:a16="http://schemas.microsoft.com/office/drawing/2014/main" id="{B487CA4B-6F17-4641-B021-278F6AEB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65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34509" name="Oval 13">
              <a:extLst>
                <a:ext uri="{FF2B5EF4-FFF2-40B4-BE49-F238E27FC236}">
                  <a16:creationId xmlns:a16="http://schemas.microsoft.com/office/drawing/2014/main" id="{0BEE598E-BAE1-41EE-B148-CBAEC157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665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</a:p>
          </p:txBody>
        </p:sp>
        <p:sp>
          <p:nvSpPr>
            <p:cNvPr id="234510" name="Oval 14">
              <a:extLst>
                <a:ext uri="{FF2B5EF4-FFF2-40B4-BE49-F238E27FC236}">
                  <a16:creationId xmlns:a16="http://schemas.microsoft.com/office/drawing/2014/main" id="{95141A17-9A1D-4C6E-BD86-2FCDE5E1B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34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34511" name="Oval 15">
              <a:extLst>
                <a:ext uri="{FF2B5EF4-FFF2-40B4-BE49-F238E27FC236}">
                  <a16:creationId xmlns:a16="http://schemas.microsoft.com/office/drawing/2014/main" id="{F202E773-3FB1-46FB-B332-319A7406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234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</a:p>
          </p:txBody>
        </p:sp>
        <p:sp>
          <p:nvSpPr>
            <p:cNvPr id="234512" name="Line 16">
              <a:extLst>
                <a:ext uri="{FF2B5EF4-FFF2-40B4-BE49-F238E27FC236}">
                  <a16:creationId xmlns:a16="http://schemas.microsoft.com/office/drawing/2014/main" id="{1C96A7C3-5668-409A-8AFC-CDAF17E34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651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3" name="Line 17">
              <a:extLst>
                <a:ext uri="{FF2B5EF4-FFF2-40B4-BE49-F238E27FC236}">
                  <a16:creationId xmlns:a16="http://schemas.microsoft.com/office/drawing/2014/main" id="{14B98A9C-1BA7-479B-9A2A-21CE87AEA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461"/>
              <a:ext cx="182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4" name="Line 18">
              <a:extLst>
                <a:ext uri="{FF2B5EF4-FFF2-40B4-BE49-F238E27FC236}">
                  <a16:creationId xmlns:a16="http://schemas.microsoft.com/office/drawing/2014/main" id="{2ACA899C-ED67-4A3F-97C4-A689562A3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2053"/>
              <a:ext cx="13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5" name="Line 19">
              <a:extLst>
                <a:ext uri="{FF2B5EF4-FFF2-40B4-BE49-F238E27FC236}">
                  <a16:creationId xmlns:a16="http://schemas.microsoft.com/office/drawing/2014/main" id="{BE414FA5-A08E-449A-9935-DE0C2D62E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461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6" name="Line 20">
              <a:extLst>
                <a:ext uri="{FF2B5EF4-FFF2-40B4-BE49-F238E27FC236}">
                  <a16:creationId xmlns:a16="http://schemas.microsoft.com/office/drawing/2014/main" id="{864307DD-5CDD-43A7-BCEF-017BE276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645"/>
              <a:ext cx="318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7" name="Line 21">
              <a:extLst>
                <a:ext uri="{FF2B5EF4-FFF2-40B4-BE49-F238E27FC236}">
                  <a16:creationId xmlns:a16="http://schemas.microsoft.com/office/drawing/2014/main" id="{CFF0AB88-927A-40E2-93FB-CEE73B978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53"/>
              <a:ext cx="25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8" name="Line 22">
              <a:extLst>
                <a:ext uri="{FF2B5EF4-FFF2-40B4-BE49-F238E27FC236}">
                  <a16:creationId xmlns:a16="http://schemas.microsoft.com/office/drawing/2014/main" id="{C652C6CD-32E0-4EFC-BC6A-1F0A2B95B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053"/>
              <a:ext cx="9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9" name="Text Box 23">
              <a:extLst>
                <a:ext uri="{FF2B5EF4-FFF2-40B4-BE49-F238E27FC236}">
                  <a16:creationId xmlns:a16="http://schemas.microsoft.com/office/drawing/2014/main" id="{E8D16319-F467-4C3A-BEF1-9F8B428C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58"/>
              <a:ext cx="2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15</a:t>
              </a:r>
              <a:r>
                <a:rPr lang="zh-CN" altLang="en-US" sz="28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个结点的满二叉树</a:t>
              </a:r>
            </a:p>
          </p:txBody>
        </p:sp>
        <p:sp>
          <p:nvSpPr>
            <p:cNvPr id="234520" name="Oval 24">
              <a:extLst>
                <a:ext uri="{FF2B5EF4-FFF2-40B4-BE49-F238E27FC236}">
                  <a16:creationId xmlns:a16="http://schemas.microsoft.com/office/drawing/2014/main" id="{DF5081C5-ABB9-4FD4-98AA-A2510A15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219"/>
              <a:ext cx="26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234521" name="Oval 25">
              <a:extLst>
                <a:ext uri="{FF2B5EF4-FFF2-40B4-BE49-F238E27FC236}">
                  <a16:creationId xmlns:a16="http://schemas.microsoft.com/office/drawing/2014/main" id="{8E5411C9-E4F1-4BF5-937A-062DD708E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65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234522" name="Oval 26">
              <a:extLst>
                <a:ext uri="{FF2B5EF4-FFF2-40B4-BE49-F238E27FC236}">
                  <a16:creationId xmlns:a16="http://schemas.microsoft.com/office/drawing/2014/main" id="{4C3AA4A6-65C0-42FB-BCDA-E2A213BA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666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234523" name="Oval 27">
              <a:extLst>
                <a:ext uri="{FF2B5EF4-FFF2-40B4-BE49-F238E27FC236}">
                  <a16:creationId xmlns:a16="http://schemas.microsoft.com/office/drawing/2014/main" id="{7B63725F-A16B-410C-86DF-D02FA4AA2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666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34524" name="Oval 28">
              <a:extLst>
                <a:ext uri="{FF2B5EF4-FFF2-40B4-BE49-F238E27FC236}">
                  <a16:creationId xmlns:a16="http://schemas.microsoft.com/office/drawing/2014/main" id="{1CD38A2C-8F6C-42D3-AE87-ADF21B00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665"/>
              <a:ext cx="26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234525" name="Oval 29">
              <a:extLst>
                <a:ext uri="{FF2B5EF4-FFF2-40B4-BE49-F238E27FC236}">
                  <a16:creationId xmlns:a16="http://schemas.microsoft.com/office/drawing/2014/main" id="{4C42EDB2-83E3-49D7-A6B8-740A63F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665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34526" name="Oval 30">
              <a:extLst>
                <a:ext uri="{FF2B5EF4-FFF2-40B4-BE49-F238E27FC236}">
                  <a16:creationId xmlns:a16="http://schemas.microsoft.com/office/drawing/2014/main" id="{12C5B7DF-0588-41C6-BCDA-1DDCAD465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665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234527" name="Line 31">
              <a:extLst>
                <a:ext uri="{FF2B5EF4-FFF2-40B4-BE49-F238E27FC236}">
                  <a16:creationId xmlns:a16="http://schemas.microsoft.com/office/drawing/2014/main" id="{EB70357F-F408-4B98-9AC0-40667EE23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6" y="2007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8" name="Line 32">
              <a:extLst>
                <a:ext uri="{FF2B5EF4-FFF2-40B4-BE49-F238E27FC236}">
                  <a16:creationId xmlns:a16="http://schemas.microsoft.com/office/drawing/2014/main" id="{0132CD68-71BA-4521-98FA-F078C2292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370"/>
              <a:ext cx="399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9" name="Line 33">
              <a:extLst>
                <a:ext uri="{FF2B5EF4-FFF2-40B4-BE49-F238E27FC236}">
                  <a16:creationId xmlns:a16="http://schemas.microsoft.com/office/drawing/2014/main" id="{75D6CFCE-7799-49F6-9B2B-5B4E7AFD8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2461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0" name="Line 34">
              <a:extLst>
                <a:ext uri="{FF2B5EF4-FFF2-40B4-BE49-F238E27FC236}">
                  <a16:creationId xmlns:a16="http://schemas.microsoft.com/office/drawing/2014/main" id="{A156918D-84A0-4ED0-A1DA-3E852DD37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2461"/>
              <a:ext cx="45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1" name="Line 35">
              <a:extLst>
                <a:ext uri="{FF2B5EF4-FFF2-40B4-BE49-F238E27FC236}">
                  <a16:creationId xmlns:a16="http://schemas.microsoft.com/office/drawing/2014/main" id="{5A615CFF-C8DC-4B5F-A4A1-E8765C480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461"/>
              <a:ext cx="9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2" name="Line 36">
              <a:extLst>
                <a:ext uri="{FF2B5EF4-FFF2-40B4-BE49-F238E27FC236}">
                  <a16:creationId xmlns:a16="http://schemas.microsoft.com/office/drawing/2014/main" id="{81C03D2D-3248-4303-A8C9-59A2284A1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461"/>
              <a:ext cx="9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3" name="Line 37">
              <a:extLst>
                <a:ext uri="{FF2B5EF4-FFF2-40B4-BE49-F238E27FC236}">
                  <a16:creationId xmlns:a16="http://schemas.microsoft.com/office/drawing/2014/main" id="{1B44F8C1-D81B-4A0E-9EA6-A18A9E5FB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46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2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CFE2FB81-919C-438F-A3A6-2798239F5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0322-D54C-4CBA-80A9-3B540EF43B15}" type="slidenum">
              <a:rPr lang="en-US" altLang="zh-CN"/>
              <a:pPr/>
              <a:t>65</a:t>
            </a:fld>
            <a:r>
              <a:rPr lang="en-US" altLang="zh-CN"/>
              <a:t>/82</a:t>
            </a: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BBF6779D-B59B-4893-BA44-5CD2DCCC4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4967287" cy="854075"/>
          </a:xfrm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完全二叉树性质：</a:t>
            </a:r>
          </a:p>
        </p:txBody>
      </p:sp>
      <p:sp>
        <p:nvSpPr>
          <p:cNvPr id="235539" name="Text Box 19">
            <a:extLst>
              <a:ext uri="{FF2B5EF4-FFF2-40B4-BE49-F238E27FC236}">
                <a16:creationId xmlns:a16="http://schemas.microsoft.com/office/drawing/2014/main" id="{8796D16F-86C5-4968-955E-1003DF23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8054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个结点的完全二叉树</a:t>
            </a:r>
          </a:p>
        </p:txBody>
      </p:sp>
      <p:grpSp>
        <p:nvGrpSpPr>
          <p:cNvPr id="235560" name="Group 40">
            <a:extLst>
              <a:ext uri="{FF2B5EF4-FFF2-40B4-BE49-F238E27FC236}">
                <a16:creationId xmlns:a16="http://schemas.microsoft.com/office/drawing/2014/main" id="{6590338E-35FB-43F9-B67F-52D03B02824C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429000"/>
            <a:ext cx="4392613" cy="2293938"/>
            <a:chOff x="1156" y="2037"/>
            <a:chExt cx="2767" cy="1445"/>
          </a:xfrm>
        </p:grpSpPr>
        <p:sp>
          <p:nvSpPr>
            <p:cNvPr id="235524" name="Oval 4">
              <a:extLst>
                <a:ext uri="{FF2B5EF4-FFF2-40B4-BE49-F238E27FC236}">
                  <a16:creationId xmlns:a16="http://schemas.microsoft.com/office/drawing/2014/main" id="{2B88ECF4-3F5F-451D-AA0E-5956C4F7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037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35525" name="Oval 5">
              <a:extLst>
                <a:ext uri="{FF2B5EF4-FFF2-40B4-BE49-F238E27FC236}">
                  <a16:creationId xmlns:a16="http://schemas.microsoft.com/office/drawing/2014/main" id="{8EECEBCF-30F1-49B3-A864-AD9355A9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430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</a:p>
          </p:txBody>
        </p:sp>
        <p:sp>
          <p:nvSpPr>
            <p:cNvPr id="235526" name="Oval 6">
              <a:extLst>
                <a:ext uri="{FF2B5EF4-FFF2-40B4-BE49-F238E27FC236}">
                  <a16:creationId xmlns:a16="http://schemas.microsoft.com/office/drawing/2014/main" id="{898F6077-5A47-4227-A92C-95CD904B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430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35527" name="Oval 7">
              <a:extLst>
                <a:ext uri="{FF2B5EF4-FFF2-40B4-BE49-F238E27FC236}">
                  <a16:creationId xmlns:a16="http://schemas.microsoft.com/office/drawing/2014/main" id="{2EFFCC86-7909-4D00-82C0-1E9D3576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808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35528" name="Oval 8">
              <a:extLst>
                <a:ext uri="{FF2B5EF4-FFF2-40B4-BE49-F238E27FC236}">
                  <a16:creationId xmlns:a16="http://schemas.microsoft.com/office/drawing/2014/main" id="{F3D5EC9E-8239-4831-88C4-563490F7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39"/>
              <a:ext cx="241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235530" name="Oval 10">
              <a:extLst>
                <a:ext uri="{FF2B5EF4-FFF2-40B4-BE49-F238E27FC236}">
                  <a16:creationId xmlns:a16="http://schemas.microsoft.com/office/drawing/2014/main" id="{5B270E69-10DC-479B-897F-5F91A77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808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35531" name="Oval 11">
              <a:extLst>
                <a:ext uri="{FF2B5EF4-FFF2-40B4-BE49-F238E27FC236}">
                  <a16:creationId xmlns:a16="http://schemas.microsoft.com/office/drawing/2014/main" id="{9037F5F2-E6A6-4F82-9152-95FAD059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808"/>
              <a:ext cx="241" cy="243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</a:p>
          </p:txBody>
        </p:sp>
        <p:sp>
          <p:nvSpPr>
            <p:cNvPr id="235532" name="Line 12">
              <a:extLst>
                <a:ext uri="{FF2B5EF4-FFF2-40B4-BE49-F238E27FC236}">
                  <a16:creationId xmlns:a16="http://schemas.microsoft.com/office/drawing/2014/main" id="{E70C33D9-34E4-4029-9CBA-08891E71E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225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4" name="Line 14">
              <a:extLst>
                <a:ext uri="{FF2B5EF4-FFF2-40B4-BE49-F238E27FC236}">
                  <a16:creationId xmlns:a16="http://schemas.microsoft.com/office/drawing/2014/main" id="{3912A413-C12E-4411-B01C-101A1C2DC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627"/>
              <a:ext cx="13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5" name="Line 15">
              <a:extLst>
                <a:ext uri="{FF2B5EF4-FFF2-40B4-BE49-F238E27FC236}">
                  <a16:creationId xmlns:a16="http://schemas.microsoft.com/office/drawing/2014/main" id="{138C9E7C-7D3A-4C20-978B-7C885FDA5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3035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6" name="Line 16">
              <a:extLst>
                <a:ext uri="{FF2B5EF4-FFF2-40B4-BE49-F238E27FC236}">
                  <a16:creationId xmlns:a16="http://schemas.microsoft.com/office/drawing/2014/main" id="{B3894C65-C96D-497C-BFAE-DC4417E47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219"/>
              <a:ext cx="318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7" name="Line 17">
              <a:extLst>
                <a:ext uri="{FF2B5EF4-FFF2-40B4-BE49-F238E27FC236}">
                  <a16:creationId xmlns:a16="http://schemas.microsoft.com/office/drawing/2014/main" id="{1EDD618B-D1C3-4DB2-A1E0-0C9D4EE2B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627"/>
              <a:ext cx="25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8" name="Line 18">
              <a:extLst>
                <a:ext uri="{FF2B5EF4-FFF2-40B4-BE49-F238E27FC236}">
                  <a16:creationId xmlns:a16="http://schemas.microsoft.com/office/drawing/2014/main" id="{EFEF6E7E-5E3D-4D68-A3C1-A67095CAA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27"/>
              <a:ext cx="9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0" name="Oval 20">
              <a:extLst>
                <a:ext uri="{FF2B5EF4-FFF2-40B4-BE49-F238E27FC236}">
                  <a16:creationId xmlns:a16="http://schemas.microsoft.com/office/drawing/2014/main" id="{A1047821-771E-45F5-B277-96A8252F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3"/>
              <a:ext cx="26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235541" name="Oval 21">
              <a:extLst>
                <a:ext uri="{FF2B5EF4-FFF2-40B4-BE49-F238E27FC236}">
                  <a16:creationId xmlns:a16="http://schemas.microsoft.com/office/drawing/2014/main" id="{8B230E71-6B76-4525-84FB-33747FCC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39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35543" name="Oval 23">
              <a:extLst>
                <a:ext uri="{FF2B5EF4-FFF2-40B4-BE49-F238E27FC236}">
                  <a16:creationId xmlns:a16="http://schemas.microsoft.com/office/drawing/2014/main" id="{54E06716-ED0A-4936-8BDD-3D90E846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40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sp>
          <p:nvSpPr>
            <p:cNvPr id="235544" name="Oval 24">
              <a:extLst>
                <a:ext uri="{FF2B5EF4-FFF2-40B4-BE49-F238E27FC236}">
                  <a16:creationId xmlns:a16="http://schemas.microsoft.com/office/drawing/2014/main" id="{7DFFE9B7-FD6F-4096-992F-F74EC791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239"/>
              <a:ext cx="26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35545" name="Oval 25">
              <a:extLst>
                <a:ext uri="{FF2B5EF4-FFF2-40B4-BE49-F238E27FC236}">
                  <a16:creationId xmlns:a16="http://schemas.microsoft.com/office/drawing/2014/main" id="{2AA6C1E4-2DD3-4EB2-A4C9-070EACD08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39"/>
              <a:ext cx="242" cy="24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35547" name="Line 27">
              <a:extLst>
                <a:ext uri="{FF2B5EF4-FFF2-40B4-BE49-F238E27FC236}">
                  <a16:creationId xmlns:a16="http://schemas.microsoft.com/office/drawing/2014/main" id="{62A2E0B9-9A0F-4C08-83A1-F8DCB362F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" y="2581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8" name="Line 28">
              <a:extLst>
                <a:ext uri="{FF2B5EF4-FFF2-40B4-BE49-F238E27FC236}">
                  <a16:creationId xmlns:a16="http://schemas.microsoft.com/office/drawing/2014/main" id="{694EA094-D2B6-4A49-96B6-AA4491BAC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2944"/>
              <a:ext cx="399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9" name="Line 29">
              <a:extLst>
                <a:ext uri="{FF2B5EF4-FFF2-40B4-BE49-F238E27FC236}">
                  <a16:creationId xmlns:a16="http://schemas.microsoft.com/office/drawing/2014/main" id="{749AB2C4-D4A8-48C9-96CA-6C0E71AA2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3035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1" name="Line 31">
              <a:extLst>
                <a:ext uri="{FF2B5EF4-FFF2-40B4-BE49-F238E27FC236}">
                  <a16:creationId xmlns:a16="http://schemas.microsoft.com/office/drawing/2014/main" id="{465B3D43-ADDB-4569-99CB-9F0CD7AC3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035"/>
              <a:ext cx="9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2" name="Line 32">
              <a:extLst>
                <a:ext uri="{FF2B5EF4-FFF2-40B4-BE49-F238E27FC236}">
                  <a16:creationId xmlns:a16="http://schemas.microsoft.com/office/drawing/2014/main" id="{E49B96C3-8DB4-4945-A166-61C14143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035"/>
              <a:ext cx="9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56" name="Text Box 36">
            <a:extLst>
              <a:ext uri="{FF2B5EF4-FFF2-40B4-BE49-F238E27FC236}">
                <a16:creationId xmlns:a16="http://schemas.microsoft.com/office/drawing/2014/main" id="{A775307A-7204-4F72-8708-60A85D8A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1728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性质一：</a:t>
            </a:r>
          </a:p>
        </p:txBody>
      </p:sp>
      <p:sp>
        <p:nvSpPr>
          <p:cNvPr id="235557" name="Rectangle 37">
            <a:extLst>
              <a:ext uri="{FF2B5EF4-FFF2-40B4-BE49-F238E27FC236}">
                <a16:creationId xmlns:a16="http://schemas.microsoft.com/office/drawing/2014/main" id="{4CE32A55-A7E0-45B3-9D4D-82C6BC18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848600" cy="9763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/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具有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个结点的完全二叉树的深度为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log</a:t>
            </a:r>
            <a:r>
              <a:rPr kumimoji="0" lang="en-US" altLang="zh-CN" sz="2800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」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+1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。其中，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log</a:t>
            </a:r>
            <a:r>
              <a:rPr kumimoji="0" lang="en-US" altLang="zh-CN" sz="2800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」 表示取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log</a:t>
            </a:r>
            <a:r>
              <a:rPr kumimoji="0" lang="en-US" altLang="zh-CN" sz="2800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kumimoji="0"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整数部分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35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355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9" grpId="0"/>
      <p:bldP spid="235556" grpId="0"/>
      <p:bldP spid="23555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3CF4A23D-2180-49EF-AE19-5ED9E597F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7F81-FB5F-430B-9836-0D663EF432CD}" type="slidenum">
              <a:rPr lang="en-US" altLang="zh-CN"/>
              <a:pPr/>
              <a:t>66</a:t>
            </a:fld>
            <a:r>
              <a:rPr lang="en-US" altLang="zh-CN"/>
              <a:t>/82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500BDBA3-DEBE-41EE-8E0E-CC4570DA4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40313" cy="711200"/>
          </a:xfrm>
          <a:noFill/>
          <a:ln/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完全二叉树性质：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F80394B5-6315-4CF8-8204-5D28EB20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1728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二：</a:t>
            </a:r>
          </a:p>
        </p:txBody>
      </p:sp>
      <p:sp>
        <p:nvSpPr>
          <p:cNvPr id="236550" name="Rectangle 6">
            <a:extLst>
              <a:ext uri="{FF2B5EF4-FFF2-40B4-BE49-F238E27FC236}">
                <a16:creationId xmlns:a16="http://schemas.microsoft.com/office/drawing/2014/main" id="{E22BE6AE-FD6F-4E38-899D-8F0CE716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777162" cy="1368425"/>
          </a:xfrm>
          <a:prstGeom prst="rect">
            <a:avLst/>
          </a:prstGeom>
          <a:solidFill>
            <a:srgbClr val="CCFF33">
              <a:alpha val="9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>
              <a:lnSpc>
                <a:spcPct val="85000"/>
              </a:lnSpc>
            </a:pP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在有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个结点的完全二叉树中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将所有结点按从上到下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从左到右的顺序用自然数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1, 2, </a:t>
            </a:r>
            <a:r>
              <a:rPr kumimoji="0" lang="en-US" altLang="zh-CN" sz="28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…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n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进行编号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则对于编号为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k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的结点有如下结论：</a:t>
            </a:r>
          </a:p>
        </p:txBody>
      </p:sp>
      <p:sp>
        <p:nvSpPr>
          <p:cNvPr id="236551" name="Rectangle 7">
            <a:extLst>
              <a:ext uri="{FF2B5EF4-FFF2-40B4-BE49-F238E27FC236}">
                <a16:creationId xmlns:a16="http://schemas.microsoft.com/office/drawing/2014/main" id="{47E3291B-E4CA-4BEF-B01F-FF9107F1D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35375"/>
            <a:ext cx="7920037" cy="25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CC00FF"/>
              </a:buClr>
              <a:buSzPct val="105000"/>
              <a:buFont typeface="Webdings" panose="05030102010509060703" pitchFamily="18" charset="2"/>
              <a:buNone/>
            </a:pPr>
            <a:r>
              <a:rPr kumimoji="0" lang="en-US" altLang="zh-CN" sz="2800" b="1">
                <a:solidFill>
                  <a:srgbClr val="BC00B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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k=1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该结点为根结点。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FF"/>
              </a:buClr>
              <a:buSzPct val="105000"/>
              <a:buFont typeface="Webdings" panose="05030102010509060703" pitchFamily="18" charset="2"/>
              <a:buNone/>
            </a:pPr>
            <a:r>
              <a:rPr kumimoji="0" lang="zh-CN" altLang="en-US" sz="2800" b="1">
                <a:solidFill>
                  <a:srgbClr val="BC00B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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k&gt;1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该结点的父结点编号为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int(k/2)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FF"/>
              </a:buClr>
              <a:buSzPct val="105000"/>
              <a:buFont typeface="Webdings" panose="05030102010509060703" pitchFamily="18" charset="2"/>
              <a:buNone/>
            </a:pPr>
            <a:r>
              <a:rPr kumimoji="0" lang="zh-CN" altLang="en-US" sz="2800" b="1">
                <a:solidFill>
                  <a:srgbClr val="BC00B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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2k&lt;=n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编号为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的结点的左子结点编号为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2k,</a:t>
            </a:r>
            <a:b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否则无左子结点。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FF"/>
              </a:buClr>
              <a:buSzPct val="105000"/>
              <a:buFont typeface="Webdings" panose="05030102010509060703" pitchFamily="18" charset="2"/>
              <a:buNone/>
            </a:pPr>
            <a:r>
              <a:rPr kumimoji="0" lang="zh-CN" altLang="en-US" sz="2800" b="1">
                <a:solidFill>
                  <a:srgbClr val="BC00B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ebdings" panose="05030102010509060703" pitchFamily="18" charset="2"/>
              </a:rPr>
              <a:t>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2k+1&lt;=n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编号为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的结点的右子结点编号为</a:t>
            </a:r>
            <a:b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2k+1, </a:t>
            </a:r>
            <a:r>
              <a:rPr kumimoji="0"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否则无右子结点。</a:t>
            </a:r>
          </a:p>
        </p:txBody>
      </p:sp>
      <p:grpSp>
        <p:nvGrpSpPr>
          <p:cNvPr id="236552" name="Group 8">
            <a:extLst>
              <a:ext uri="{FF2B5EF4-FFF2-40B4-BE49-F238E27FC236}">
                <a16:creationId xmlns:a16="http://schemas.microsoft.com/office/drawing/2014/main" id="{10950A34-6AD3-4588-ACC4-DE2253975C7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871913"/>
            <a:ext cx="4392613" cy="2293937"/>
            <a:chOff x="1156" y="2037"/>
            <a:chExt cx="2767" cy="1445"/>
          </a:xfrm>
        </p:grpSpPr>
        <p:sp>
          <p:nvSpPr>
            <p:cNvPr id="236553" name="Oval 9">
              <a:extLst>
                <a:ext uri="{FF2B5EF4-FFF2-40B4-BE49-F238E27FC236}">
                  <a16:creationId xmlns:a16="http://schemas.microsoft.com/office/drawing/2014/main" id="{EB32907F-3561-4107-A767-C40F32E16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037"/>
              <a:ext cx="24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36554" name="Oval 10">
              <a:extLst>
                <a:ext uri="{FF2B5EF4-FFF2-40B4-BE49-F238E27FC236}">
                  <a16:creationId xmlns:a16="http://schemas.microsoft.com/office/drawing/2014/main" id="{378014CF-44FA-459F-AFEC-3A96C2E3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430"/>
              <a:ext cx="241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</a:p>
          </p:txBody>
        </p:sp>
        <p:sp>
          <p:nvSpPr>
            <p:cNvPr id="236555" name="Oval 11">
              <a:extLst>
                <a:ext uri="{FF2B5EF4-FFF2-40B4-BE49-F238E27FC236}">
                  <a16:creationId xmlns:a16="http://schemas.microsoft.com/office/drawing/2014/main" id="{99D10E3C-0E77-4E1F-9B2C-0EE381AA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430"/>
              <a:ext cx="241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36556" name="Oval 12">
              <a:extLst>
                <a:ext uri="{FF2B5EF4-FFF2-40B4-BE49-F238E27FC236}">
                  <a16:creationId xmlns:a16="http://schemas.microsoft.com/office/drawing/2014/main" id="{DBF3DEDA-340A-4811-8E59-CC55B477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808"/>
              <a:ext cx="241" cy="243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36557" name="Oval 13">
              <a:extLst>
                <a:ext uri="{FF2B5EF4-FFF2-40B4-BE49-F238E27FC236}">
                  <a16:creationId xmlns:a16="http://schemas.microsoft.com/office/drawing/2014/main" id="{4C16FE3A-BC31-421F-A5AB-F58A2D6B7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39"/>
              <a:ext cx="241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236558" name="Oval 14">
              <a:extLst>
                <a:ext uri="{FF2B5EF4-FFF2-40B4-BE49-F238E27FC236}">
                  <a16:creationId xmlns:a16="http://schemas.microsoft.com/office/drawing/2014/main" id="{E357B0AD-BDDF-4B0C-811F-90E55F2B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808"/>
              <a:ext cx="241" cy="243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36559" name="Oval 15">
              <a:extLst>
                <a:ext uri="{FF2B5EF4-FFF2-40B4-BE49-F238E27FC236}">
                  <a16:creationId xmlns:a16="http://schemas.microsoft.com/office/drawing/2014/main" id="{C22429F2-E56B-40BC-9846-EFDACA68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808"/>
              <a:ext cx="241" cy="243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</a:p>
          </p:txBody>
        </p:sp>
        <p:sp>
          <p:nvSpPr>
            <p:cNvPr id="236560" name="Line 16">
              <a:extLst>
                <a:ext uri="{FF2B5EF4-FFF2-40B4-BE49-F238E27FC236}">
                  <a16:creationId xmlns:a16="http://schemas.microsoft.com/office/drawing/2014/main" id="{89B83E57-DE1E-496E-8B16-B9BB2B908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225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1" name="Line 17">
              <a:extLst>
                <a:ext uri="{FF2B5EF4-FFF2-40B4-BE49-F238E27FC236}">
                  <a16:creationId xmlns:a16="http://schemas.microsoft.com/office/drawing/2014/main" id="{1C2D5641-59E5-47E2-8E20-7CBFA0E42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627"/>
              <a:ext cx="13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2" name="Line 18">
              <a:extLst>
                <a:ext uri="{FF2B5EF4-FFF2-40B4-BE49-F238E27FC236}">
                  <a16:creationId xmlns:a16="http://schemas.microsoft.com/office/drawing/2014/main" id="{80D81266-B3A3-4BEE-B9C7-4392012B3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3035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111033F3-0FA2-426A-8EC4-14C4FC4E9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219"/>
              <a:ext cx="318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5351AB5E-2B40-45A9-A763-9E64A5C18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627"/>
              <a:ext cx="25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7C63E5D8-5486-4A98-9060-6CC39F440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27"/>
              <a:ext cx="9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6" name="Oval 22">
              <a:extLst>
                <a:ext uri="{FF2B5EF4-FFF2-40B4-BE49-F238E27FC236}">
                  <a16:creationId xmlns:a16="http://schemas.microsoft.com/office/drawing/2014/main" id="{BFD9230F-896C-4A16-8045-ECEEE7B9A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3"/>
              <a:ext cx="26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236567" name="Oval 23">
              <a:extLst>
                <a:ext uri="{FF2B5EF4-FFF2-40B4-BE49-F238E27FC236}">
                  <a16:creationId xmlns:a16="http://schemas.microsoft.com/office/drawing/2014/main" id="{F7FEA590-E8BB-43C4-8CD5-06003359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39"/>
              <a:ext cx="24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36568" name="Oval 24">
              <a:extLst>
                <a:ext uri="{FF2B5EF4-FFF2-40B4-BE49-F238E27FC236}">
                  <a16:creationId xmlns:a16="http://schemas.microsoft.com/office/drawing/2014/main" id="{17EED9C2-0EED-4226-8ED7-34D63BFBC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40"/>
              <a:ext cx="24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236569" name="Oval 25">
              <a:extLst>
                <a:ext uri="{FF2B5EF4-FFF2-40B4-BE49-F238E27FC236}">
                  <a16:creationId xmlns:a16="http://schemas.microsoft.com/office/drawing/2014/main" id="{0CAC17D8-43BC-4B5C-8F4D-909601B30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239"/>
              <a:ext cx="26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36570" name="Oval 26">
              <a:extLst>
                <a:ext uri="{FF2B5EF4-FFF2-40B4-BE49-F238E27FC236}">
                  <a16:creationId xmlns:a16="http://schemas.microsoft.com/office/drawing/2014/main" id="{FB0993EE-E3EB-45CC-A9C9-C314D4FE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39"/>
              <a:ext cx="242" cy="242"/>
            </a:xfrm>
            <a:prstGeom prst="ellipse">
              <a:avLst/>
            </a:prstGeom>
            <a:solidFill>
              <a:srgbClr val="FFABFF">
                <a:alpha val="95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36571" name="Line 27">
              <a:extLst>
                <a:ext uri="{FF2B5EF4-FFF2-40B4-BE49-F238E27FC236}">
                  <a16:creationId xmlns:a16="http://schemas.microsoft.com/office/drawing/2014/main" id="{1CDD0E34-DA6E-46F3-BACA-8D579495E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" y="2581"/>
              <a:ext cx="35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2" name="Line 28">
              <a:extLst>
                <a:ext uri="{FF2B5EF4-FFF2-40B4-BE49-F238E27FC236}">
                  <a16:creationId xmlns:a16="http://schemas.microsoft.com/office/drawing/2014/main" id="{93CD501D-3F54-47E1-AC22-DFC63638E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2944"/>
              <a:ext cx="399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3" name="Line 29">
              <a:extLst>
                <a:ext uri="{FF2B5EF4-FFF2-40B4-BE49-F238E27FC236}">
                  <a16:creationId xmlns:a16="http://schemas.microsoft.com/office/drawing/2014/main" id="{377208D0-1776-4969-888C-E03DFF070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3035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4" name="Line 30">
              <a:extLst>
                <a:ext uri="{FF2B5EF4-FFF2-40B4-BE49-F238E27FC236}">
                  <a16:creationId xmlns:a16="http://schemas.microsoft.com/office/drawing/2014/main" id="{76018E2C-6206-4E53-9422-B3B64128A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035"/>
              <a:ext cx="9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5" name="Line 31">
              <a:extLst>
                <a:ext uri="{FF2B5EF4-FFF2-40B4-BE49-F238E27FC236}">
                  <a16:creationId xmlns:a16="http://schemas.microsoft.com/office/drawing/2014/main" id="{4EB372A9-D280-458D-B950-73DCD20C6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035"/>
              <a:ext cx="9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576" name="Text Box 32">
            <a:extLst>
              <a:ext uri="{FF2B5EF4-FFF2-40B4-BE49-F238E27FC236}">
                <a16:creationId xmlns:a16="http://schemas.microsoft.com/office/drawing/2014/main" id="{517C0766-CF8F-4005-9184-92148E3D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65601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36577" name="Text Box 33">
            <a:extLst>
              <a:ext uri="{FF2B5EF4-FFF2-40B4-BE49-F238E27FC236}">
                <a16:creationId xmlns:a16="http://schemas.microsoft.com/office/drawing/2014/main" id="{8C29DB1A-3BC5-468B-B1B6-1DCB3466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322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36578" name="Text Box 34">
            <a:extLst>
              <a:ext uri="{FF2B5EF4-FFF2-40B4-BE49-F238E27FC236}">
                <a16:creationId xmlns:a16="http://schemas.microsoft.com/office/drawing/2014/main" id="{B410924F-15F4-417A-93B0-4BE9DC92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1957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36579" name="Text Box 35">
            <a:extLst>
              <a:ext uri="{FF2B5EF4-FFF2-40B4-BE49-F238E27FC236}">
                <a16:creationId xmlns:a16="http://schemas.microsoft.com/office/drawing/2014/main" id="{B2AB7936-8A39-42E5-9A76-79AD9BA65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8085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36580" name="Text Box 36">
            <a:extLst>
              <a:ext uri="{FF2B5EF4-FFF2-40B4-BE49-F238E27FC236}">
                <a16:creationId xmlns:a16="http://schemas.microsoft.com/office/drawing/2014/main" id="{C6FE5714-4B14-4DF3-9116-68452817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8085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78C027D9-69E8-4F34-BD4F-325CE00D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8085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</p:txBody>
      </p:sp>
      <p:sp>
        <p:nvSpPr>
          <p:cNvPr id="236582" name="Text Box 38">
            <a:extLst>
              <a:ext uri="{FF2B5EF4-FFF2-40B4-BE49-F238E27FC236}">
                <a16:creationId xmlns:a16="http://schemas.microsoft.com/office/drawing/2014/main" id="{7924AA86-18E1-438F-AB15-89817AC5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8085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</p:txBody>
      </p:sp>
      <p:sp>
        <p:nvSpPr>
          <p:cNvPr id="236583" name="Text Box 39">
            <a:extLst>
              <a:ext uri="{FF2B5EF4-FFF2-40B4-BE49-F238E27FC236}">
                <a16:creationId xmlns:a16="http://schemas.microsoft.com/office/drawing/2014/main" id="{EE197E0A-7777-41D0-A6E7-78851AE90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927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</a:p>
        </p:txBody>
      </p:sp>
      <p:sp>
        <p:nvSpPr>
          <p:cNvPr id="236584" name="Text Box 40">
            <a:extLst>
              <a:ext uri="{FF2B5EF4-FFF2-40B4-BE49-F238E27FC236}">
                <a16:creationId xmlns:a16="http://schemas.microsoft.com/office/drawing/2014/main" id="{B8E51B08-8681-40B1-BEBD-B04C1881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4562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</a:p>
        </p:txBody>
      </p:sp>
      <p:sp>
        <p:nvSpPr>
          <p:cNvPr id="236585" name="Text Box 41">
            <a:extLst>
              <a:ext uri="{FF2B5EF4-FFF2-40B4-BE49-F238E27FC236}">
                <a16:creationId xmlns:a16="http://schemas.microsoft.com/office/drawing/2014/main" id="{F920A13C-B1BA-4CA1-B575-664F008D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6007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</a:p>
        </p:txBody>
      </p:sp>
      <p:sp>
        <p:nvSpPr>
          <p:cNvPr id="236586" name="Text Box 42">
            <a:extLst>
              <a:ext uri="{FF2B5EF4-FFF2-40B4-BE49-F238E27FC236}">
                <a16:creationId xmlns:a16="http://schemas.microsoft.com/office/drawing/2014/main" id="{DB5FEA12-8661-46CB-BF42-89E80B56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292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</a:p>
        </p:txBody>
      </p:sp>
      <p:sp>
        <p:nvSpPr>
          <p:cNvPr id="236587" name="Text Box 43">
            <a:extLst>
              <a:ext uri="{FF2B5EF4-FFF2-40B4-BE49-F238E27FC236}">
                <a16:creationId xmlns:a16="http://schemas.microsoft.com/office/drawing/2014/main" id="{AB26075C-40FE-4C4B-BB0E-BFD350675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6007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365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295  E" pathEditMode="relative" rAng="0" ptsTypes="">
                                      <p:cBhvr>
                                        <p:cTn id="59" dur="1700" fill="hold"/>
                                        <p:tgtEl>
                                          <p:spTgt spid="2365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295  E" pathEditMode="relative" rAng="0" ptsTypes="">
                                      <p:cBhvr>
                                        <p:cTn id="61" dur="1700" fill="hold"/>
                                        <p:tgtEl>
                                          <p:spTgt spid="23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295  E" pathEditMode="relative" rAng="0" ptsTypes="">
                                      <p:cBhvr>
                                        <p:cTn id="63" dur="1700" fill="hold"/>
                                        <p:tgtEl>
                                          <p:spTgt spid="23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295  E" pathEditMode="relative" rAng="0" ptsTypes="">
                                      <p:cBhvr>
                                        <p:cTn id="65" dur="1700" fill="hold"/>
                                        <p:tgtEl>
                                          <p:spTgt spid="236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295  E" pathEditMode="relative" rAng="0" ptsTypes="">
                                      <p:cBhvr>
                                        <p:cTn id="67" dur="1700" fill="hold"/>
                                        <p:tgtEl>
                                          <p:spTgt spid="236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6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6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6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6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/>
      <p:bldP spid="236549" grpId="1"/>
      <p:bldP spid="236550" grpId="0" animBg="1"/>
      <p:bldP spid="236551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1E5D77AA-4C44-4072-B7DD-380A594EF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808E2-897A-4EC5-AE8F-145B81A52813}" type="slidenum">
              <a:rPr lang="en-US" altLang="zh-CN"/>
              <a:pPr/>
              <a:t>67</a:t>
            </a:fld>
            <a:r>
              <a:rPr lang="en-US" altLang="zh-CN"/>
              <a:t>/82</a:t>
            </a: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67728024-4F60-4365-96B1-463BCC30D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5686425" cy="915987"/>
          </a:xfrm>
        </p:spPr>
        <p:txBody>
          <a:bodyPr/>
          <a:lstStyle/>
          <a:p>
            <a:r>
              <a:rPr lang="zh-CN" altLang="en-US"/>
              <a:t>二叉树的顺序存储</a:t>
            </a:r>
          </a:p>
        </p:txBody>
      </p:sp>
      <p:sp>
        <p:nvSpPr>
          <p:cNvPr id="237572" name="Rectangle 4">
            <a:extLst>
              <a:ext uri="{FF2B5EF4-FFF2-40B4-BE49-F238E27FC236}">
                <a16:creationId xmlns:a16="http://schemas.microsoft.com/office/drawing/2014/main" id="{CAD1E5AF-491F-4F0D-BE86-12846263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7632700" cy="1365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rIns="144000" anchor="ctr"/>
          <a:lstStyle/>
          <a:p>
            <a:pPr algn="just"/>
            <a:r>
              <a:rPr kumimoji="0" lang="en-US" altLang="zh-CN" sz="30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kumimoji="0" lang="zh-CN" altLang="en-US" sz="3000">
                <a:latin typeface="Times New Roman" panose="02020603050405020304" pitchFamily="18" charset="0"/>
                <a:ea typeface="华文新魏" panose="02010800040101010101" pitchFamily="2" charset="-122"/>
              </a:rPr>
              <a:t>二叉树顺序存储是指用一组连续存储单元存储二叉树中的结点。结点存储顺序是按着从上到下、从左到右顺序。</a:t>
            </a:r>
            <a:r>
              <a:rPr kumimoji="0" lang="zh-CN" altLang="en-US" sz="3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37573" name="Group 5">
            <a:extLst>
              <a:ext uri="{FF2B5EF4-FFF2-40B4-BE49-F238E27FC236}">
                <a16:creationId xmlns:a16="http://schemas.microsoft.com/office/drawing/2014/main" id="{D4C9D675-07B9-489D-BE8F-DBF43FA6FAB4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422650"/>
            <a:ext cx="4724400" cy="2743200"/>
            <a:chOff x="1200" y="432"/>
            <a:chExt cx="2976" cy="1728"/>
          </a:xfrm>
        </p:grpSpPr>
        <p:sp>
          <p:nvSpPr>
            <p:cNvPr id="237574" name="Oval 6">
              <a:extLst>
                <a:ext uri="{FF2B5EF4-FFF2-40B4-BE49-F238E27FC236}">
                  <a16:creationId xmlns:a16="http://schemas.microsoft.com/office/drawing/2014/main" id="{35E20879-F8F7-4D40-8672-14953C59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32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37575" name="Oval 7">
              <a:extLst>
                <a:ext uri="{FF2B5EF4-FFF2-40B4-BE49-F238E27FC236}">
                  <a16:creationId xmlns:a16="http://schemas.microsoft.com/office/drawing/2014/main" id="{B0912437-C7B9-4287-8CF5-36FDDAF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08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37576" name="Oval 8">
              <a:extLst>
                <a:ext uri="{FF2B5EF4-FFF2-40B4-BE49-F238E27FC236}">
                  <a16:creationId xmlns:a16="http://schemas.microsoft.com/office/drawing/2014/main" id="{0B58B9FB-2C28-4A6E-BBCA-A01EA4CD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37577" name="Oval 9">
              <a:extLst>
                <a:ext uri="{FF2B5EF4-FFF2-40B4-BE49-F238E27FC236}">
                  <a16:creationId xmlns:a16="http://schemas.microsoft.com/office/drawing/2014/main" id="{626E050A-A4FA-4760-9739-4E4F0720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237578" name="Oval 10">
              <a:extLst>
                <a:ext uri="{FF2B5EF4-FFF2-40B4-BE49-F238E27FC236}">
                  <a16:creationId xmlns:a16="http://schemas.microsoft.com/office/drawing/2014/main" id="{E62BE448-A9C7-49C7-A205-D62AA631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28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sp>
          <p:nvSpPr>
            <p:cNvPr id="237579" name="Oval 11">
              <a:extLst>
                <a:ext uri="{FF2B5EF4-FFF2-40B4-BE49-F238E27FC236}">
                  <a16:creationId xmlns:a16="http://schemas.microsoft.com/office/drawing/2014/main" id="{5BCC0F0B-C917-44BF-8A50-37698A35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480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237580" name="Oval 12">
              <a:extLst>
                <a:ext uri="{FF2B5EF4-FFF2-40B4-BE49-F238E27FC236}">
                  <a16:creationId xmlns:a16="http://schemas.microsoft.com/office/drawing/2014/main" id="{0BD249ED-C247-4A29-A7EB-4C380892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432" cy="43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37581" name="Line 13">
              <a:extLst>
                <a:ext uri="{FF2B5EF4-FFF2-40B4-BE49-F238E27FC236}">
                  <a16:creationId xmlns:a16="http://schemas.microsoft.com/office/drawing/2014/main" id="{6AEB6475-D00D-4033-B0C3-6C81DFE9B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7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2" name="Line 14">
              <a:extLst>
                <a:ext uri="{FF2B5EF4-FFF2-40B4-BE49-F238E27FC236}">
                  <a16:creationId xmlns:a16="http://schemas.microsoft.com/office/drawing/2014/main" id="{E18DD683-7933-4898-85DF-A030530B5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3" name="Line 15">
              <a:extLst>
                <a:ext uri="{FF2B5EF4-FFF2-40B4-BE49-F238E27FC236}">
                  <a16:creationId xmlns:a16="http://schemas.microsoft.com/office/drawing/2014/main" id="{F89B4366-6DAC-4EC6-8C0E-E37526F52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7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4" name="Line 16">
              <a:extLst>
                <a:ext uri="{FF2B5EF4-FFF2-40B4-BE49-F238E27FC236}">
                  <a16:creationId xmlns:a16="http://schemas.microsoft.com/office/drawing/2014/main" id="{322E6CBC-E466-4818-9942-8C82E1FD9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39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5" name="Line 17">
              <a:extLst>
                <a:ext uri="{FF2B5EF4-FFF2-40B4-BE49-F238E27FC236}">
                  <a16:creationId xmlns:a16="http://schemas.microsoft.com/office/drawing/2014/main" id="{99807800-82B7-4912-BCCD-0CBE5A4B6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44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6" name="Line 18">
              <a:extLst>
                <a:ext uri="{FF2B5EF4-FFF2-40B4-BE49-F238E27FC236}">
                  <a16:creationId xmlns:a16="http://schemas.microsoft.com/office/drawing/2014/main" id="{7D99B7AB-1A28-4A7F-8F34-84DF58A7F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44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37619" name="Group 51">
            <a:extLst>
              <a:ext uri="{FF2B5EF4-FFF2-40B4-BE49-F238E27FC236}">
                <a16:creationId xmlns:a16="http://schemas.microsoft.com/office/drawing/2014/main" id="{CA268F58-60A9-4DEE-A064-0E53D2E74974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5518150"/>
          <a:ext cx="6324600" cy="57467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16309068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26077205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55357553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7754804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83112506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10167489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757358749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E   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804958"/>
                  </a:ext>
                </a:extLst>
              </a:tr>
            </a:tbl>
          </a:graphicData>
        </a:graphic>
      </p:graphicFrame>
      <p:sp>
        <p:nvSpPr>
          <p:cNvPr id="237605" name="Rectangle 37">
            <a:extLst>
              <a:ext uri="{FF2B5EF4-FFF2-40B4-BE49-F238E27FC236}">
                <a16:creationId xmlns:a16="http://schemas.microsoft.com/office/drawing/2014/main" id="{FE28313E-6F87-45AA-9F00-A3E74E13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1332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6        7   </a:t>
            </a:r>
          </a:p>
        </p:txBody>
      </p:sp>
      <p:sp>
        <p:nvSpPr>
          <p:cNvPr id="237609" name="Text Box 41">
            <a:extLst>
              <a:ext uri="{FF2B5EF4-FFF2-40B4-BE49-F238E27FC236}">
                <a16:creationId xmlns:a16="http://schemas.microsoft.com/office/drawing/2014/main" id="{5FB6D3E5-C7A6-421F-820C-A69DEFAB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2388"/>
            <a:ext cx="76327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按照完全二叉树每个结点编号的顺序存放结点</a:t>
            </a:r>
            <a:r>
              <a:rPr lang="en-US" altLang="zh-CN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通过结点的编号准确地反映结点之间的逻辑关系。</a:t>
            </a:r>
            <a:endParaRPr kumimoji="0" lang="zh-CN" altLang="en-US" sz="2800" b="1">
              <a:solidFill>
                <a:srgbClr val="0000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611" name="Text Box 43">
            <a:extLst>
              <a:ext uri="{FF2B5EF4-FFF2-40B4-BE49-F238E27FC236}">
                <a16:creationId xmlns:a16="http://schemas.microsoft.com/office/drawing/2014/main" id="{68C0CA2C-5E39-459A-9E71-9111B573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207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237612" name="Text Box 44">
            <a:extLst>
              <a:ext uri="{FF2B5EF4-FFF2-40B4-BE49-F238E27FC236}">
                <a16:creationId xmlns:a16="http://schemas.microsoft.com/office/drawing/2014/main" id="{5B5BD524-04F6-4E97-A6E0-FAE58CC9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5319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37613" name="Text Box 45">
            <a:extLst>
              <a:ext uri="{FF2B5EF4-FFF2-40B4-BE49-F238E27FC236}">
                <a16:creationId xmlns:a16="http://schemas.microsoft.com/office/drawing/2014/main" id="{9279EB85-965D-41D1-AC97-60738A34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5319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37614" name="Text Box 46">
            <a:extLst>
              <a:ext uri="{FF2B5EF4-FFF2-40B4-BE49-F238E27FC236}">
                <a16:creationId xmlns:a16="http://schemas.microsoft.com/office/drawing/2014/main" id="{0225558F-88DC-40FC-9198-B04A4BB5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6828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37615" name="Text Box 47">
            <a:extLst>
              <a:ext uri="{FF2B5EF4-FFF2-40B4-BE49-F238E27FC236}">
                <a16:creationId xmlns:a16="http://schemas.microsoft.com/office/drawing/2014/main" id="{6960ED54-288D-4964-9612-EDFEE48C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828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237616" name="Text Box 48">
            <a:extLst>
              <a:ext uri="{FF2B5EF4-FFF2-40B4-BE49-F238E27FC236}">
                <a16:creationId xmlns:a16="http://schemas.microsoft.com/office/drawing/2014/main" id="{2E92894B-A8E5-4AB0-A5A5-CE108506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6828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</p:txBody>
      </p:sp>
      <p:sp>
        <p:nvSpPr>
          <p:cNvPr id="237617" name="Text Box 49">
            <a:extLst>
              <a:ext uri="{FF2B5EF4-FFF2-40B4-BE49-F238E27FC236}">
                <a16:creationId xmlns:a16="http://schemas.microsoft.com/office/drawing/2014/main" id="{E632EA1F-3329-4038-B2DB-F147A4FF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6828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314 L 1.11111E-6 -0.35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 autoUpdateAnimBg="0"/>
      <p:bldP spid="237605" grpId="0" autoUpdateAnimBg="0"/>
      <p:bldP spid="237609" grpId="0" autoUpdateAnimBg="0"/>
      <p:bldP spid="237611" grpId="0" autoUpdateAnimBg="0"/>
      <p:bldP spid="237612" grpId="0" autoUpdateAnimBg="0"/>
      <p:bldP spid="237613" grpId="0" autoUpdateAnimBg="0"/>
      <p:bldP spid="237614" grpId="0" autoUpdateAnimBg="0"/>
      <p:bldP spid="237615" grpId="0" autoUpdateAnimBg="0"/>
      <p:bldP spid="237616" grpId="0" autoUpdateAnimBg="0"/>
      <p:bldP spid="23761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B9B49FFB-1C1E-4165-ABDD-11FC16E73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96E9D-9E67-4E1E-B56A-CC2EB79AFA92}" type="slidenum">
              <a:rPr lang="en-US" altLang="zh-CN"/>
              <a:pPr/>
              <a:t>68</a:t>
            </a:fld>
            <a:r>
              <a:rPr lang="en-US" altLang="zh-CN"/>
              <a:t>/82</a:t>
            </a:r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1A0091CA-E507-4699-8800-53ADE0D8B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334125" cy="844550"/>
          </a:xfrm>
        </p:spPr>
        <p:txBody>
          <a:bodyPr/>
          <a:lstStyle/>
          <a:p>
            <a:r>
              <a:rPr lang="zh-CN" altLang="en-US" sz="4000"/>
              <a:t>非完全二叉树顺序存储</a:t>
            </a:r>
          </a:p>
        </p:txBody>
      </p:sp>
      <p:sp>
        <p:nvSpPr>
          <p:cNvPr id="238596" name="Oval 4">
            <a:extLst>
              <a:ext uri="{FF2B5EF4-FFF2-40B4-BE49-F238E27FC236}">
                <a16:creationId xmlns:a16="http://schemas.microsoft.com/office/drawing/2014/main" id="{34727408-E8A2-4BCE-AB48-BE7D20FA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735138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38597" name="Oval 5">
            <a:extLst>
              <a:ext uri="{FF2B5EF4-FFF2-40B4-BE49-F238E27FC236}">
                <a16:creationId xmlns:a16="http://schemas.microsoft.com/office/drawing/2014/main" id="{D152DE0F-CE7C-4549-8BEE-7671D35B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679700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38598" name="Oval 6">
            <a:extLst>
              <a:ext uri="{FF2B5EF4-FFF2-40B4-BE49-F238E27FC236}">
                <a16:creationId xmlns:a16="http://schemas.microsoft.com/office/drawing/2014/main" id="{479C68C7-DE26-4852-8E6A-E78B042C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679700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38599" name="Oval 7">
            <a:extLst>
              <a:ext uri="{FF2B5EF4-FFF2-40B4-BE49-F238E27FC236}">
                <a16:creationId xmlns:a16="http://schemas.microsoft.com/office/drawing/2014/main" id="{FDE68A8D-2C3C-4358-AF6D-B90B6C68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822700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38600" name="Oval 8">
            <a:extLst>
              <a:ext uri="{FF2B5EF4-FFF2-40B4-BE49-F238E27FC236}">
                <a16:creationId xmlns:a16="http://schemas.microsoft.com/office/drawing/2014/main" id="{F6C5C89F-EB7C-4226-80EB-3421490B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822700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</a:p>
        </p:txBody>
      </p:sp>
      <p:sp>
        <p:nvSpPr>
          <p:cNvPr id="238601" name="Oval 9">
            <a:extLst>
              <a:ext uri="{FF2B5EF4-FFF2-40B4-BE49-F238E27FC236}">
                <a16:creationId xmlns:a16="http://schemas.microsoft.com/office/drawing/2014/main" id="{239E01C9-561E-420B-8514-64990C46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822700"/>
            <a:ext cx="685800" cy="685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</p:txBody>
      </p:sp>
      <p:sp>
        <p:nvSpPr>
          <p:cNvPr id="238602" name="Line 10">
            <a:extLst>
              <a:ext uri="{FF2B5EF4-FFF2-40B4-BE49-F238E27FC236}">
                <a16:creationId xmlns:a16="http://schemas.microsoft.com/office/drawing/2014/main" id="{5DD1CFC6-E223-4308-87D0-36B8980B1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22987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3" name="Line 11">
            <a:extLst>
              <a:ext uri="{FF2B5EF4-FFF2-40B4-BE49-F238E27FC236}">
                <a16:creationId xmlns:a16="http://schemas.microsoft.com/office/drawing/2014/main" id="{FBA25FDF-AF75-4B35-AE3D-98868E78FC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76450" y="33655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4" name="Line 12">
            <a:extLst>
              <a:ext uri="{FF2B5EF4-FFF2-40B4-BE49-F238E27FC236}">
                <a16:creationId xmlns:a16="http://schemas.microsoft.com/office/drawing/2014/main" id="{719119C1-F96C-4423-ADC3-C186BECCDE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9450" y="22987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5" name="Line 13">
            <a:extLst>
              <a:ext uri="{FF2B5EF4-FFF2-40B4-BE49-F238E27FC236}">
                <a16:creationId xmlns:a16="http://schemas.microsoft.com/office/drawing/2014/main" id="{E03397EC-40B4-4ECF-B1D3-2608C2BAD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6550" y="3284538"/>
            <a:ext cx="5048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6" name="Line 14">
            <a:extLst>
              <a:ext uri="{FF2B5EF4-FFF2-40B4-BE49-F238E27FC236}">
                <a16:creationId xmlns:a16="http://schemas.microsoft.com/office/drawing/2014/main" id="{765EFA45-4E5C-43C5-88A7-1C22A7E2D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0450" y="33655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8632" name="Group 40">
            <a:extLst>
              <a:ext uri="{FF2B5EF4-FFF2-40B4-BE49-F238E27FC236}">
                <a16:creationId xmlns:a16="http://schemas.microsoft.com/office/drawing/2014/main" id="{5C50A2D9-DE74-4270-8399-B08EF3109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5863" y="5229225"/>
          <a:ext cx="6121400" cy="6477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74766218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150448034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66784598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1277481147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3935566131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38755529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99527844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FB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E   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0125"/>
                  </a:ext>
                </a:extLst>
              </a:tr>
            </a:tbl>
          </a:graphicData>
        </a:graphic>
      </p:graphicFrame>
      <p:sp>
        <p:nvSpPr>
          <p:cNvPr id="238628" name="Rectangle 36">
            <a:extLst>
              <a:ext uri="{FF2B5EF4-FFF2-40B4-BE49-F238E27FC236}">
                <a16:creationId xmlns:a16="http://schemas.microsoft.com/office/drawing/2014/main" id="{C3BBC08D-B3BC-4292-B512-2D22241A6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en-US" altLang="zh-CN" sz="280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6        7   </a:t>
            </a:r>
          </a:p>
        </p:txBody>
      </p:sp>
      <p:sp>
        <p:nvSpPr>
          <p:cNvPr id="238631" name="Text Box 39">
            <a:extLst>
              <a:ext uri="{FF2B5EF4-FFF2-40B4-BE49-F238E27FC236}">
                <a16:creationId xmlns:a16="http://schemas.microsoft.com/office/drawing/2014/main" id="{BB5FF5CE-5A58-47D5-919A-B8C197E37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16113"/>
            <a:ext cx="2519363" cy="2590800"/>
          </a:xfrm>
          <a:prstGeom prst="rect">
            <a:avLst/>
          </a:prstGeom>
          <a:noFill/>
          <a:ln w="28575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显然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顺序结构适用于完全二叉树，对于非完全二叉树，会浪费许多存储空间。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1000"/>
                                        <p:tgtEl>
                                          <p:spTgt spid="2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6" grpId="0" animBg="1"/>
      <p:bldP spid="238597" grpId="0" animBg="1"/>
      <p:bldP spid="238598" grpId="0" animBg="1"/>
      <p:bldP spid="238599" grpId="0" animBg="1"/>
      <p:bldP spid="238600" grpId="0" animBg="1"/>
      <p:bldP spid="238601" grpId="0" animBg="1"/>
      <p:bldP spid="238628" grpId="0" autoUpdateAnimBg="0"/>
      <p:bldP spid="2386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41C8B93A-B1AF-49BF-A9B7-67CD95A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27CD-152A-4495-839A-34D958015947}" type="slidenum">
              <a:rPr lang="en-US" altLang="zh-CN"/>
              <a:pPr/>
              <a:t>69</a:t>
            </a:fld>
            <a:r>
              <a:rPr lang="en-US" altLang="zh-CN"/>
              <a:t>/82</a:t>
            </a:r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69D0ACE0-D659-485A-BF90-1872E8284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4537075" cy="855662"/>
          </a:xfrm>
        </p:spPr>
        <p:txBody>
          <a:bodyPr/>
          <a:lstStyle/>
          <a:p>
            <a:r>
              <a:rPr lang="zh-CN" altLang="en-US" sz="4000"/>
              <a:t>二叉树链式存储</a:t>
            </a:r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5AE9CA2D-394B-466A-A7F5-3A0EE4EF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7475537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二叉树每个结点由数据域和指针域组成</a:t>
            </a:r>
            <a:r>
              <a:rPr kumimoji="0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</p:txBody>
      </p:sp>
      <p:sp>
        <p:nvSpPr>
          <p:cNvPr id="239621" name="Line 5">
            <a:extLst>
              <a:ext uri="{FF2B5EF4-FFF2-40B4-BE49-F238E27FC236}">
                <a16:creationId xmlns:a16="http://schemas.microsoft.com/office/drawing/2014/main" id="{8C78843F-1706-4899-936C-CEB4D7AA4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133600"/>
            <a:ext cx="1225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008C2E72-E53D-4EBC-B1F9-4DD16AEE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09813"/>
            <a:ext cx="59055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两个指针域：</a:t>
            </a:r>
          </a:p>
          <a:p>
            <a:pPr>
              <a:spcBef>
                <a:spcPct val="5000"/>
              </a:spcBef>
            </a:pPr>
            <a:r>
              <a:rPr kumimoji="0" lang="zh-CN" altLang="en-US" sz="3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 </a:t>
            </a:r>
            <a:r>
              <a:rPr kumimoji="0" lang="en-US" altLang="zh-CN" sz="3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o</a:t>
            </a:r>
            <a:r>
              <a:rPr kumimoji="0" lang="en-US" altLang="zh-CN" sz="1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一个用于指向左子结点</a:t>
            </a:r>
          </a:p>
          <a:p>
            <a:pPr>
              <a:spcBef>
                <a:spcPct val="5000"/>
              </a:spcBef>
            </a:pPr>
            <a:r>
              <a:rPr kumimoji="0" lang="zh-CN" altLang="en-US" sz="3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 </a:t>
            </a:r>
            <a:r>
              <a:rPr kumimoji="0" lang="en-US" altLang="zh-CN" sz="3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o</a:t>
            </a:r>
            <a:r>
              <a:rPr kumimoji="0" lang="en-US" altLang="zh-CN" sz="1000">
                <a:solidFill>
                  <a:srgbClr val="6600CC"/>
                </a:solidFill>
                <a:latin typeface="Little Big Man" pitchFamily="2" charset="0"/>
                <a:ea typeface="华文新魏" panose="02010800040101010101" pitchFamily="2" charset="-122"/>
              </a:rPr>
              <a:t>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一个用于指向右子结点</a:t>
            </a:r>
            <a:r>
              <a:rPr kumimoji="0" lang="zh-CN" altLang="en-US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D1A9BFF5-369E-42EF-86FC-8A75C206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89363"/>
            <a:ext cx="516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常见二叉树结点结构如图：</a:t>
            </a:r>
            <a:r>
              <a:rPr kumimoji="0"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39653" name="Group 37">
            <a:extLst>
              <a:ext uri="{FF2B5EF4-FFF2-40B4-BE49-F238E27FC236}">
                <a16:creationId xmlns:a16="http://schemas.microsoft.com/office/drawing/2014/main" id="{E7BF94E0-9231-4EBA-9992-9F59429E2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6013" y="4437063"/>
          <a:ext cx="7200900" cy="511175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427711985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4038601018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1550045811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LChild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Data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Dotum" panose="020B0600000101010101" pitchFamily="34" charset="-127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076825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76825" algn="l"/>
                        </a:tabLst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RChild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807773"/>
                  </a:ext>
                </a:extLst>
              </a:tr>
            </a:tbl>
          </a:graphicData>
        </a:graphic>
      </p:graphicFrame>
      <p:sp>
        <p:nvSpPr>
          <p:cNvPr id="239646" name="AutoShape 30">
            <a:extLst>
              <a:ext uri="{FF2B5EF4-FFF2-40B4-BE49-F238E27FC236}">
                <a16:creationId xmlns:a16="http://schemas.microsoft.com/office/drawing/2014/main" id="{63628A5F-FE30-4CCC-B83D-7F117687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13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9647" name="Rectangle 31">
            <a:extLst>
              <a:ext uri="{FF2B5EF4-FFF2-40B4-BE49-F238E27FC236}">
                <a16:creationId xmlns:a16="http://schemas.microsoft.com/office/drawing/2014/main" id="{D46BC346-26FE-4DA6-9460-194EB485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446713"/>
            <a:ext cx="13398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5000"/>
              </a:lnSpc>
            </a:pP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数据域</a:t>
            </a:r>
            <a:r>
              <a:rPr kumimoji="0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9648" name="AutoShape 32">
            <a:extLst>
              <a:ext uri="{FF2B5EF4-FFF2-40B4-BE49-F238E27FC236}">
                <a16:creationId xmlns:a16="http://schemas.microsoft.com/office/drawing/2014/main" id="{D29C8DB9-5F98-480B-8B66-9A6143A5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013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9649" name="AutoShape 33">
            <a:extLst>
              <a:ext uri="{FF2B5EF4-FFF2-40B4-BE49-F238E27FC236}">
                <a16:creationId xmlns:a16="http://schemas.microsoft.com/office/drawing/2014/main" id="{B5B539C2-4F8D-4E96-8526-0FFD6037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5013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9650" name="Rectangle 34">
            <a:extLst>
              <a:ext uri="{FF2B5EF4-FFF2-40B4-BE49-F238E27FC236}">
                <a16:creationId xmlns:a16="http://schemas.microsoft.com/office/drawing/2014/main" id="{F7C3394A-DF11-40F3-A93A-266D6EC0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73688"/>
            <a:ext cx="2447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</a:pP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存储左子结点的存储地址 </a:t>
            </a:r>
          </a:p>
        </p:txBody>
      </p:sp>
      <p:sp>
        <p:nvSpPr>
          <p:cNvPr id="239651" name="Rectangle 35">
            <a:extLst>
              <a:ext uri="{FF2B5EF4-FFF2-40B4-BE49-F238E27FC236}">
                <a16:creationId xmlns:a16="http://schemas.microsoft.com/office/drawing/2014/main" id="{D72CB447-7471-400F-8591-77FFCDB0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451475"/>
            <a:ext cx="26638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</a:pP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存储右子结点的存储地址</a:t>
            </a:r>
            <a:r>
              <a:rPr kumimoji="0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20" grpId="0" animBg="1" autoUpdateAnimBg="0"/>
      <p:bldP spid="239622" grpId="0" autoUpdateAnimBg="0"/>
      <p:bldP spid="239623" grpId="0" autoUpdateAnimBg="0"/>
      <p:bldP spid="239647" grpId="0" autoUpdateAnimBg="0"/>
      <p:bldP spid="239650" grpId="0" autoUpdateAnimBg="0"/>
      <p:bldP spid="2396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4DE432B-A57C-4999-B8C5-C6358F5D3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C708A-5B19-4AD8-85D2-00F4874EBD07}" type="slidenum">
              <a:rPr lang="en-US" altLang="zh-CN"/>
              <a:pPr/>
              <a:t>7</a:t>
            </a:fld>
            <a:r>
              <a:rPr lang="en-US" altLang="zh-CN"/>
              <a:t>/82</a:t>
            </a: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2082A3E2-668F-4289-980D-96C0A6892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96975"/>
            <a:ext cx="7991475" cy="1727200"/>
          </a:xfrm>
          <a:noFill/>
        </p:spPr>
        <p:txBody>
          <a:bodyPr/>
          <a:lstStyle/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zh-CN" altLang="en-US"/>
              <a:t>一个数据结构可以表示为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>
                <a:latin typeface="Mead Bold" pitchFamily="2" charset="0"/>
                <a:ea typeface="华文新魏" panose="02010800040101010101" pitchFamily="2" charset="-122"/>
              </a:rPr>
              <a:t>S = ( D, R 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9A2863-984F-41F2-BA36-4E2059F5B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636838"/>
            <a:ext cx="7561262" cy="230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CC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aseline="-8000">
                <a:solidFill>
                  <a:srgbClr val="0000CC"/>
                </a:solidFill>
                <a:latin typeface="华文新魏" panose="02010800040101010101" pitchFamily="2" charset="-122"/>
                <a:sym typeface="Wingdings" panose="05000000000000000000" pitchFamily="2" charset="2"/>
              </a:rPr>
              <a:t></a:t>
            </a:r>
            <a:r>
              <a:rPr lang="zh-CN" altLang="en-US" sz="3600">
                <a:latin typeface="华文新魏" panose="02010800040101010101" pitchFamily="2" charset="-122"/>
              </a:rPr>
              <a:t>季节数据结构可以定义成 </a:t>
            </a:r>
            <a:r>
              <a:rPr lang="en-US" altLang="zh-CN" sz="3600">
                <a:latin typeface="华文新魏" panose="02010800040101010101" pitchFamily="2" charset="-122"/>
              </a:rPr>
              <a:t>S=(D,R)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</a:t>
            </a:r>
            <a:r>
              <a:rPr lang="zh-CN" altLang="en-US" sz="3600">
                <a:latin typeface="华文新魏" panose="02010800040101010101" pitchFamily="2" charset="-122"/>
              </a:rPr>
              <a:t>其中</a:t>
            </a:r>
            <a:r>
              <a:rPr lang="en-US" altLang="zh-CN" sz="3600">
                <a:latin typeface="华文新魏" panose="02010800040101010101" pitchFamily="2" charset="-122"/>
              </a:rPr>
              <a:t>:  D={ </a:t>
            </a:r>
            <a:r>
              <a:rPr lang="zh-CN" altLang="en-US" sz="3600">
                <a:latin typeface="华文新魏" panose="02010800040101010101" pitchFamily="2" charset="-122"/>
              </a:rPr>
              <a:t>春</a:t>
            </a:r>
            <a:r>
              <a:rPr lang="en-US" altLang="zh-CN" sz="3600">
                <a:latin typeface="华文新魏" panose="02010800040101010101" pitchFamily="2" charset="-122"/>
              </a:rPr>
              <a:t>, </a:t>
            </a:r>
            <a:r>
              <a:rPr lang="zh-CN" altLang="en-US" sz="3600">
                <a:latin typeface="华文新魏" panose="02010800040101010101" pitchFamily="2" charset="-122"/>
              </a:rPr>
              <a:t>秋</a:t>
            </a:r>
            <a:r>
              <a:rPr lang="en-US" altLang="zh-CN" sz="3600">
                <a:latin typeface="华文新魏" panose="02010800040101010101" pitchFamily="2" charset="-122"/>
              </a:rPr>
              <a:t>, </a:t>
            </a:r>
            <a:r>
              <a:rPr lang="zh-CN" altLang="en-US" sz="3600">
                <a:latin typeface="华文新魏" panose="02010800040101010101" pitchFamily="2" charset="-122"/>
              </a:rPr>
              <a:t>冬</a:t>
            </a:r>
            <a:r>
              <a:rPr lang="en-US" altLang="zh-CN" sz="3600">
                <a:latin typeface="华文新魏" panose="02010800040101010101" pitchFamily="2" charset="-122"/>
              </a:rPr>
              <a:t>, </a:t>
            </a:r>
            <a:r>
              <a:rPr lang="zh-CN" altLang="en-US" sz="3600">
                <a:latin typeface="华文新魏" panose="02010800040101010101" pitchFamily="2" charset="-122"/>
              </a:rPr>
              <a:t>夏 </a:t>
            </a:r>
            <a:r>
              <a:rPr lang="en-US" altLang="zh-CN" sz="3600">
                <a:latin typeface="华文新魏" panose="02010800040101010101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         R={ (</a:t>
            </a:r>
            <a:r>
              <a:rPr lang="zh-CN" altLang="en-US" sz="3600">
                <a:latin typeface="华文新魏" panose="02010800040101010101" pitchFamily="2" charset="-122"/>
              </a:rPr>
              <a:t>春</a:t>
            </a:r>
            <a:r>
              <a:rPr lang="en-US" altLang="zh-CN" sz="3600">
                <a:latin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</a:rPr>
              <a:t>夏</a:t>
            </a:r>
            <a:r>
              <a:rPr lang="en-US" altLang="zh-CN" sz="3600">
                <a:latin typeface="华文新魏" panose="02010800040101010101" pitchFamily="2" charset="-122"/>
              </a:rPr>
              <a:t>), (</a:t>
            </a:r>
            <a:r>
              <a:rPr lang="zh-CN" altLang="en-US" sz="3600">
                <a:latin typeface="华文新魏" panose="02010800040101010101" pitchFamily="2" charset="-122"/>
              </a:rPr>
              <a:t>夏</a:t>
            </a:r>
            <a:r>
              <a:rPr lang="en-US" altLang="zh-CN" sz="3600">
                <a:latin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</a:rPr>
              <a:t>秋</a:t>
            </a:r>
            <a:r>
              <a:rPr lang="en-US" altLang="zh-CN" sz="3600">
                <a:latin typeface="华文新魏" panose="02010800040101010101" pitchFamily="2" charset="-122"/>
              </a:rPr>
              <a:t>), 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                  (</a:t>
            </a:r>
            <a:r>
              <a:rPr lang="zh-CN" altLang="en-US" sz="3600">
                <a:latin typeface="华文新魏" panose="02010800040101010101" pitchFamily="2" charset="-122"/>
              </a:rPr>
              <a:t>秋</a:t>
            </a:r>
            <a:r>
              <a:rPr lang="en-US" altLang="zh-CN" sz="3600">
                <a:latin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</a:rPr>
              <a:t>冬</a:t>
            </a:r>
            <a:r>
              <a:rPr lang="en-US" altLang="zh-CN" sz="3600">
                <a:latin typeface="华文新魏" panose="02010800040101010101" pitchFamily="2" charset="-122"/>
              </a:rPr>
              <a:t>) }</a:t>
            </a:r>
          </a:p>
        </p:txBody>
      </p:sp>
      <p:sp>
        <p:nvSpPr>
          <p:cNvPr id="173060" name="AutoShape 4">
            <a:extLst>
              <a:ext uri="{FF2B5EF4-FFF2-40B4-BE49-F238E27FC236}">
                <a16:creationId xmlns:a16="http://schemas.microsoft.com/office/drawing/2014/main" id="{F8371278-6FFB-4F0B-BF48-0B86D39696E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44575" y="2709863"/>
            <a:ext cx="3095625" cy="647700"/>
          </a:xfrm>
          <a:prstGeom prst="wedgeRoundRectCallout">
            <a:avLst>
              <a:gd name="adj1" fmla="val 9588"/>
              <a:gd name="adj2" fmla="val 8725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S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表示数据结构</a:t>
            </a:r>
          </a:p>
        </p:txBody>
      </p:sp>
      <p:sp>
        <p:nvSpPr>
          <p:cNvPr id="173061" name="AutoShape 5">
            <a:extLst>
              <a:ext uri="{FF2B5EF4-FFF2-40B4-BE49-F238E27FC236}">
                <a16:creationId xmlns:a16="http://schemas.microsoft.com/office/drawing/2014/main" id="{607BF1BD-A6CC-4840-B172-D9D85E6419A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95513" y="2924175"/>
            <a:ext cx="3600450" cy="647700"/>
          </a:xfrm>
          <a:prstGeom prst="wedgeRoundRectCallout">
            <a:avLst>
              <a:gd name="adj1" fmla="val 15560"/>
              <a:gd name="adj2" fmla="val 12450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</a:rPr>
              <a:t>D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数据元素集合</a:t>
            </a:r>
          </a:p>
        </p:txBody>
      </p:sp>
      <p:sp>
        <p:nvSpPr>
          <p:cNvPr id="173064" name="Rectangle 8">
            <a:extLst>
              <a:ext uri="{FF2B5EF4-FFF2-40B4-BE49-F238E27FC236}">
                <a16:creationId xmlns:a16="http://schemas.microsoft.com/office/drawing/2014/main" id="{EE58EF9F-D3CF-494F-851E-954BBA70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7848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Dotum" panose="020B0600000101010101" pitchFamily="34" charset="-127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3600">
                <a:solidFill>
                  <a:srgbClr val="0000CC"/>
                </a:solidFill>
                <a:latin typeface="华文新魏" panose="02010800040101010101" pitchFamily="2" charset="-122"/>
                <a:sym typeface="Webdings" panose="05030102010509060703" pitchFamily="18" charset="2"/>
              </a:rPr>
              <a:t></a:t>
            </a:r>
            <a:r>
              <a:rPr lang="zh-CN" altLang="en-US" sz="3600">
                <a:latin typeface="华文新魏" panose="02010800040101010101" pitchFamily="2" charset="-122"/>
              </a:rPr>
              <a:t>向量数据结构可以定义成 </a:t>
            </a:r>
            <a:r>
              <a:rPr lang="en-US" altLang="zh-CN" sz="3600">
                <a:latin typeface="华文新魏" panose="02010800040101010101" pitchFamily="2" charset="-122"/>
              </a:rPr>
              <a:t>S=(D,R)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</a:t>
            </a:r>
            <a:r>
              <a:rPr lang="zh-CN" altLang="en-US" sz="3600">
                <a:latin typeface="华文新魏" panose="02010800040101010101" pitchFamily="2" charset="-122"/>
              </a:rPr>
              <a:t>其中</a:t>
            </a:r>
            <a:r>
              <a:rPr lang="en-US" altLang="zh-CN" sz="3600">
                <a:latin typeface="华文新魏" panose="02010800040101010101" pitchFamily="2" charset="-122"/>
              </a:rPr>
              <a:t>: D={2,43,68,45,32}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       R={(2,43),(43,68),(68,45), 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                     (45,32)}</a:t>
            </a:r>
          </a:p>
        </p:txBody>
      </p:sp>
      <p:grpSp>
        <p:nvGrpSpPr>
          <p:cNvPr id="173066" name="Group 10">
            <a:extLst>
              <a:ext uri="{FF2B5EF4-FFF2-40B4-BE49-F238E27FC236}">
                <a16:creationId xmlns:a16="http://schemas.microsoft.com/office/drawing/2014/main" id="{E666FEED-69F1-47C6-8DD2-C5686A0AECB0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140075"/>
            <a:ext cx="4321175" cy="1368425"/>
            <a:chOff x="2381" y="1934"/>
            <a:chExt cx="2722" cy="862"/>
          </a:xfrm>
        </p:grpSpPr>
        <p:sp>
          <p:nvSpPr>
            <p:cNvPr id="173062" name="AutoShape 6">
              <a:extLst>
                <a:ext uri="{FF2B5EF4-FFF2-40B4-BE49-F238E27FC236}">
                  <a16:creationId xmlns:a16="http://schemas.microsoft.com/office/drawing/2014/main" id="{FABCFD73-7791-457C-8E6C-E6B27EED6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934"/>
              <a:ext cx="2722" cy="862"/>
            </a:xfrm>
            <a:prstGeom prst="cloudCallout">
              <a:avLst>
                <a:gd name="adj1" fmla="val -52500"/>
                <a:gd name="adj2" fmla="val -9547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华文行楷" panose="02010800040101010101" pitchFamily="2" charset="-122"/>
                </a:rPr>
                <a:t>        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2F58BD04-C6FE-460E-BC31-308E79E0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115"/>
              <a:ext cx="2359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</a:pPr>
              <a:r>
                <a:rPr lang="en-US" altLang="zh-CN" sz="2800">
                  <a:latin typeface="华文行楷" panose="02010800040101010101" pitchFamily="2" charset="-122"/>
                  <a:ea typeface="华文行楷" panose="02010800040101010101" pitchFamily="2" charset="-122"/>
                </a:rPr>
                <a:t>        </a:t>
              </a:r>
              <a:r>
                <a:rPr lang="zh-CN" altLang="en-US" sz="2800">
                  <a:latin typeface="华文行楷" panose="02010800040101010101" pitchFamily="2" charset="-122"/>
                  <a:ea typeface="华文行楷" panose="02010800040101010101" pitchFamily="2" charset="-122"/>
                </a:rPr>
                <a:t>数据元素之间的前后件关系的集合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60" grpId="0" animBg="1"/>
      <p:bldP spid="173061" grpId="0" animBg="1"/>
      <p:bldP spid="173064" grpId="1" uiExpand="1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>
            <a:extLst>
              <a:ext uri="{FF2B5EF4-FFF2-40B4-BE49-F238E27FC236}">
                <a16:creationId xmlns:a16="http://schemas.microsoft.com/office/drawing/2014/main" id="{4195464E-DCF1-4FEC-87A2-191975214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9BB7-ACE2-4734-8F17-882F046977B0}" type="slidenum">
              <a:rPr lang="en-US" altLang="zh-CN"/>
              <a:pPr/>
              <a:t>70</a:t>
            </a:fld>
            <a:r>
              <a:rPr lang="en-US" altLang="zh-CN"/>
              <a:t>/82</a:t>
            </a:r>
          </a:p>
        </p:txBody>
      </p:sp>
      <p:grpSp>
        <p:nvGrpSpPr>
          <p:cNvPr id="242692" name="Group 4">
            <a:extLst>
              <a:ext uri="{FF2B5EF4-FFF2-40B4-BE49-F238E27FC236}">
                <a16:creationId xmlns:a16="http://schemas.microsoft.com/office/drawing/2014/main" id="{48E6313E-24E0-46E7-89C3-8D56CD6000E3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557338"/>
            <a:ext cx="4752975" cy="4848225"/>
            <a:chOff x="1429" y="1026"/>
            <a:chExt cx="2994" cy="3069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87FF9E72-3592-4885-9E8A-F6AB8F82D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026"/>
              <a:ext cx="2994" cy="3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2694" name="Group 6">
              <a:extLst>
                <a:ext uri="{FF2B5EF4-FFF2-40B4-BE49-F238E27FC236}">
                  <a16:creationId xmlns:a16="http://schemas.microsoft.com/office/drawing/2014/main" id="{ECE630C7-ED2A-40DA-B27A-600A64B04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1117"/>
              <a:ext cx="2494" cy="2806"/>
              <a:chOff x="1837" y="1117"/>
              <a:chExt cx="2494" cy="2806"/>
            </a:xfrm>
          </p:grpSpPr>
          <p:sp>
            <p:nvSpPr>
              <p:cNvPr id="242695" name="Oval 7">
                <a:extLst>
                  <a:ext uri="{FF2B5EF4-FFF2-40B4-BE49-F238E27FC236}">
                    <a16:creationId xmlns:a16="http://schemas.microsoft.com/office/drawing/2014/main" id="{90F3086A-AF15-408E-B573-6B3810A8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42696" name="Oval 8">
                <a:extLst>
                  <a:ext uri="{FF2B5EF4-FFF2-40B4-BE49-F238E27FC236}">
                    <a16:creationId xmlns:a16="http://schemas.microsoft.com/office/drawing/2014/main" id="{8A541F1F-E0A1-4BB9-83B9-41784E58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42697" name="Oval 9">
                <a:extLst>
                  <a:ext uri="{FF2B5EF4-FFF2-40B4-BE49-F238E27FC236}">
                    <a16:creationId xmlns:a16="http://schemas.microsoft.com/office/drawing/2014/main" id="{FF5A626E-650D-40F5-AE4A-6A74525F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42698" name="Oval 10">
                <a:extLst>
                  <a:ext uri="{FF2B5EF4-FFF2-40B4-BE49-F238E27FC236}">
                    <a16:creationId xmlns:a16="http://schemas.microsoft.com/office/drawing/2014/main" id="{F9706DB1-0E9F-48A7-A704-50AE341DD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42699" name="Oval 11">
                <a:extLst>
                  <a:ext uri="{FF2B5EF4-FFF2-40B4-BE49-F238E27FC236}">
                    <a16:creationId xmlns:a16="http://schemas.microsoft.com/office/drawing/2014/main" id="{A9542C94-BF17-4282-B974-D24388D68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42700" name="Oval 12">
                <a:extLst>
                  <a:ext uri="{FF2B5EF4-FFF2-40B4-BE49-F238E27FC236}">
                    <a16:creationId xmlns:a16="http://schemas.microsoft.com/office/drawing/2014/main" id="{5FCABAC4-B90E-4A06-AB16-788157297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42701" name="Oval 13">
                <a:extLst>
                  <a:ext uri="{FF2B5EF4-FFF2-40B4-BE49-F238E27FC236}">
                    <a16:creationId xmlns:a16="http://schemas.microsoft.com/office/drawing/2014/main" id="{5BBA1462-4C78-4639-8DEC-692AC108C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42702" name="Oval 14">
                <a:extLst>
                  <a:ext uri="{FF2B5EF4-FFF2-40B4-BE49-F238E27FC236}">
                    <a16:creationId xmlns:a16="http://schemas.microsoft.com/office/drawing/2014/main" id="{5D56D4AF-CA66-4825-8582-1BEDD2FF0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rgbClr val="FF9FFF">
                  <a:alpha val="98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42703" name="Line 15">
                <a:extLst>
                  <a:ext uri="{FF2B5EF4-FFF2-40B4-BE49-F238E27FC236}">
                    <a16:creationId xmlns:a16="http://schemas.microsoft.com/office/drawing/2014/main" id="{D152A9D0-CE1F-49B7-9126-05BFE7123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4" name="Line 16">
                <a:extLst>
                  <a:ext uri="{FF2B5EF4-FFF2-40B4-BE49-F238E27FC236}">
                    <a16:creationId xmlns:a16="http://schemas.microsoft.com/office/drawing/2014/main" id="{C27EBCCF-EF95-47E4-B1AC-7ECE91192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5" name="Line 17">
                <a:extLst>
                  <a:ext uri="{FF2B5EF4-FFF2-40B4-BE49-F238E27FC236}">
                    <a16:creationId xmlns:a16="http://schemas.microsoft.com/office/drawing/2014/main" id="{74AA902D-F799-40A5-AEB8-AE0F54E53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6" name="Line 18">
                <a:extLst>
                  <a:ext uri="{FF2B5EF4-FFF2-40B4-BE49-F238E27FC236}">
                    <a16:creationId xmlns:a16="http://schemas.microsoft.com/office/drawing/2014/main" id="{7E4FE27A-28E2-4EF0-93F0-F8C035EAC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7" name="Line 19">
                <a:extLst>
                  <a:ext uri="{FF2B5EF4-FFF2-40B4-BE49-F238E27FC236}">
                    <a16:creationId xmlns:a16="http://schemas.microsoft.com/office/drawing/2014/main" id="{F35CBEB0-7C57-4DE0-AA61-9DB620E5E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8" name="Line 20">
                <a:extLst>
                  <a:ext uri="{FF2B5EF4-FFF2-40B4-BE49-F238E27FC236}">
                    <a16:creationId xmlns:a16="http://schemas.microsoft.com/office/drawing/2014/main" id="{13C8D8E2-FC5B-4DA7-8649-C1E70238D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09" name="Line 21">
                <a:extLst>
                  <a:ext uri="{FF2B5EF4-FFF2-40B4-BE49-F238E27FC236}">
                    <a16:creationId xmlns:a16="http://schemas.microsoft.com/office/drawing/2014/main" id="{397A3080-C553-4123-89F0-D5DB78CA9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10" name="Text Box 22">
                <a:extLst>
                  <a:ext uri="{FF2B5EF4-FFF2-40B4-BE49-F238E27FC236}">
                    <a16:creationId xmlns:a16="http://schemas.microsoft.com/office/drawing/2014/main" id="{BFEBEBA3-F6F9-4F92-BA3C-EEBE35853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7"/>
                <a:ext cx="185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深度为</a:t>
                </a:r>
                <a:r>
                  <a:rPr lang="en-US" altLang="zh-CN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  <a:r>
                  <a:rPr lang="zh-CN" altLang="en-US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的二叉树</a:t>
                </a:r>
              </a:p>
            </p:txBody>
          </p:sp>
        </p:grpSp>
      </p:grpSp>
      <p:sp>
        <p:nvSpPr>
          <p:cNvPr id="242730" name="Rectangle 42">
            <a:extLst>
              <a:ext uri="{FF2B5EF4-FFF2-40B4-BE49-F238E27FC236}">
                <a16:creationId xmlns:a16="http://schemas.microsoft.com/office/drawing/2014/main" id="{B739244B-7A50-4500-BF8E-92B0B096B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  <a:noFill/>
          <a:ln/>
        </p:spPr>
        <p:txBody>
          <a:bodyPr/>
          <a:lstStyle/>
          <a:p>
            <a:r>
              <a:rPr lang="zh-CN" altLang="en-US"/>
              <a:t>二叉树链式存储</a:t>
            </a:r>
          </a:p>
        </p:txBody>
      </p:sp>
      <p:grpSp>
        <p:nvGrpSpPr>
          <p:cNvPr id="242731" name="Group 43">
            <a:extLst>
              <a:ext uri="{FF2B5EF4-FFF2-40B4-BE49-F238E27FC236}">
                <a16:creationId xmlns:a16="http://schemas.microsoft.com/office/drawing/2014/main" id="{2B95F41D-BCB0-4A5F-8500-84D8B2C3A80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12875"/>
            <a:ext cx="2808287" cy="3232150"/>
            <a:chOff x="158" y="436"/>
            <a:chExt cx="1769" cy="2036"/>
          </a:xfrm>
        </p:grpSpPr>
        <p:sp>
          <p:nvSpPr>
            <p:cNvPr id="242732" name="Text Box 44">
              <a:extLst>
                <a:ext uri="{FF2B5EF4-FFF2-40B4-BE49-F238E27FC236}">
                  <a16:creationId xmlns:a16="http://schemas.microsoft.com/office/drawing/2014/main" id="{69324F55-464B-4806-A76D-657D8E987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436"/>
              <a:ext cx="1769" cy="20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2733" name="Group 45">
              <a:extLst>
                <a:ext uri="{FF2B5EF4-FFF2-40B4-BE49-F238E27FC236}">
                  <a16:creationId xmlns:a16="http://schemas.microsoft.com/office/drawing/2014/main" id="{DE35012C-BCC6-4AB6-9E1C-9854E29D9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490"/>
              <a:ext cx="1474" cy="1982"/>
              <a:chOff x="1837" y="1117"/>
              <a:chExt cx="2494" cy="3337"/>
            </a:xfrm>
          </p:grpSpPr>
          <p:sp>
            <p:nvSpPr>
              <p:cNvPr id="242734" name="Oval 46">
                <a:extLst>
                  <a:ext uri="{FF2B5EF4-FFF2-40B4-BE49-F238E27FC236}">
                    <a16:creationId xmlns:a16="http://schemas.microsoft.com/office/drawing/2014/main" id="{83A0DC83-2CA8-42C4-8EE7-ABCD7BDD6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42735" name="Oval 47">
                <a:extLst>
                  <a:ext uri="{FF2B5EF4-FFF2-40B4-BE49-F238E27FC236}">
                    <a16:creationId xmlns:a16="http://schemas.microsoft.com/office/drawing/2014/main" id="{D29F2F1A-2C0D-4970-B0FA-CE363A239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42736" name="Oval 48">
                <a:extLst>
                  <a:ext uri="{FF2B5EF4-FFF2-40B4-BE49-F238E27FC236}">
                    <a16:creationId xmlns:a16="http://schemas.microsoft.com/office/drawing/2014/main" id="{68E7AF31-1A84-4A11-A1AD-D7293CCF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42737" name="Oval 49">
                <a:extLst>
                  <a:ext uri="{FF2B5EF4-FFF2-40B4-BE49-F238E27FC236}">
                    <a16:creationId xmlns:a16="http://schemas.microsoft.com/office/drawing/2014/main" id="{A641DF4F-B156-4E15-B3F4-164D250AA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42738" name="Oval 50">
                <a:extLst>
                  <a:ext uri="{FF2B5EF4-FFF2-40B4-BE49-F238E27FC236}">
                    <a16:creationId xmlns:a16="http://schemas.microsoft.com/office/drawing/2014/main" id="{5145DAD0-DA6F-455C-908F-583E2FE46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42739" name="Oval 51">
                <a:extLst>
                  <a:ext uri="{FF2B5EF4-FFF2-40B4-BE49-F238E27FC236}">
                    <a16:creationId xmlns:a16="http://schemas.microsoft.com/office/drawing/2014/main" id="{E226ECD0-AD02-4D83-AC23-FDE343386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42740" name="Oval 52">
                <a:extLst>
                  <a:ext uri="{FF2B5EF4-FFF2-40B4-BE49-F238E27FC236}">
                    <a16:creationId xmlns:a16="http://schemas.microsoft.com/office/drawing/2014/main" id="{44A143CE-8ACB-4636-9B5C-BDD8FF15E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42741" name="Oval 53">
                <a:extLst>
                  <a:ext uri="{FF2B5EF4-FFF2-40B4-BE49-F238E27FC236}">
                    <a16:creationId xmlns:a16="http://schemas.microsoft.com/office/drawing/2014/main" id="{E98AB07D-DD1D-4B0B-8B7C-6C5E57776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42742" name="Line 54">
                <a:extLst>
                  <a:ext uri="{FF2B5EF4-FFF2-40B4-BE49-F238E27FC236}">
                    <a16:creationId xmlns:a16="http://schemas.microsoft.com/office/drawing/2014/main" id="{37235BFC-3967-4815-823A-D30CDE630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3" name="Line 55">
                <a:extLst>
                  <a:ext uri="{FF2B5EF4-FFF2-40B4-BE49-F238E27FC236}">
                    <a16:creationId xmlns:a16="http://schemas.microsoft.com/office/drawing/2014/main" id="{815DBF57-5C07-4E70-B679-60BD35F46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4" name="Line 56">
                <a:extLst>
                  <a:ext uri="{FF2B5EF4-FFF2-40B4-BE49-F238E27FC236}">
                    <a16:creationId xmlns:a16="http://schemas.microsoft.com/office/drawing/2014/main" id="{1A680596-A8A6-4B92-A299-4BF7ECC39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5" name="Line 57">
                <a:extLst>
                  <a:ext uri="{FF2B5EF4-FFF2-40B4-BE49-F238E27FC236}">
                    <a16:creationId xmlns:a16="http://schemas.microsoft.com/office/drawing/2014/main" id="{1536D95B-C90E-4F8A-AF79-39A03DB1C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6" name="Line 58">
                <a:extLst>
                  <a:ext uri="{FF2B5EF4-FFF2-40B4-BE49-F238E27FC236}">
                    <a16:creationId xmlns:a16="http://schemas.microsoft.com/office/drawing/2014/main" id="{BE59124D-F83A-4210-AB27-BDB89A062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7" name="Line 59">
                <a:extLst>
                  <a:ext uri="{FF2B5EF4-FFF2-40B4-BE49-F238E27FC236}">
                    <a16:creationId xmlns:a16="http://schemas.microsoft.com/office/drawing/2014/main" id="{80B992F8-05AA-4E92-B540-EE08E3D85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8" name="Line 60">
                <a:extLst>
                  <a:ext uri="{FF2B5EF4-FFF2-40B4-BE49-F238E27FC236}">
                    <a16:creationId xmlns:a16="http://schemas.microsoft.com/office/drawing/2014/main" id="{A4C18E5D-197F-4609-939F-69049170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49" name="Text Box 61">
                <a:extLst>
                  <a:ext uri="{FF2B5EF4-FFF2-40B4-BE49-F238E27FC236}">
                    <a16:creationId xmlns:a16="http://schemas.microsoft.com/office/drawing/2014/main" id="{971631CB-C149-459C-9D9C-EADA7936A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深度为</a:t>
                </a:r>
                <a:r>
                  <a:rPr lang="en-US" altLang="zh-CN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  <a:r>
                  <a:rPr lang="zh-CN" altLang="en-US" b="1">
                    <a:solidFill>
                      <a:srgbClr val="0000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的二叉树</a:t>
                </a:r>
              </a:p>
            </p:txBody>
          </p:sp>
        </p:grpSp>
      </p:grpSp>
      <p:sp>
        <p:nvSpPr>
          <p:cNvPr id="242750" name="Rectangle 62">
            <a:extLst>
              <a:ext uri="{FF2B5EF4-FFF2-40B4-BE49-F238E27FC236}">
                <a16:creationId xmlns:a16="http://schemas.microsoft.com/office/drawing/2014/main" id="{AB85704F-54B8-4ED7-AD4D-7E8CC6AD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52" name="Rectangle 64">
            <a:extLst>
              <a:ext uri="{FF2B5EF4-FFF2-40B4-BE49-F238E27FC236}">
                <a16:creationId xmlns:a16="http://schemas.microsoft.com/office/drawing/2014/main" id="{5A8F1049-2732-4E65-BE5F-A908E32F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53" name="Rectangle 65">
            <a:extLst>
              <a:ext uri="{FF2B5EF4-FFF2-40B4-BE49-F238E27FC236}">
                <a16:creationId xmlns:a16="http://schemas.microsoft.com/office/drawing/2014/main" id="{7C1BA53C-E450-4858-AC50-54D6CA9E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55" name="Rectangle 67">
            <a:extLst>
              <a:ext uri="{FF2B5EF4-FFF2-40B4-BE49-F238E27FC236}">
                <a16:creationId xmlns:a16="http://schemas.microsoft.com/office/drawing/2014/main" id="{2E9F9BD7-D317-4CB0-AEF7-19D25E48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56" name="Rectangle 68">
            <a:extLst>
              <a:ext uri="{FF2B5EF4-FFF2-40B4-BE49-F238E27FC236}">
                <a16:creationId xmlns:a16="http://schemas.microsoft.com/office/drawing/2014/main" id="{08CC1745-F67D-434F-AC4E-CA0B1D20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58" name="Rectangle 70">
            <a:extLst>
              <a:ext uri="{FF2B5EF4-FFF2-40B4-BE49-F238E27FC236}">
                <a16:creationId xmlns:a16="http://schemas.microsoft.com/office/drawing/2014/main" id="{66162FBC-42A5-4ED1-A730-4A240BA8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59" name="Rectangle 71">
            <a:extLst>
              <a:ext uri="{FF2B5EF4-FFF2-40B4-BE49-F238E27FC236}">
                <a16:creationId xmlns:a16="http://schemas.microsoft.com/office/drawing/2014/main" id="{3999AC76-CD09-4EEC-9D74-A014D1AA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1" name="Rectangle 73">
            <a:extLst>
              <a:ext uri="{FF2B5EF4-FFF2-40B4-BE49-F238E27FC236}">
                <a16:creationId xmlns:a16="http://schemas.microsoft.com/office/drawing/2014/main" id="{8C8F70EE-209C-441F-B373-E2ADA372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2" name="Rectangle 74">
            <a:extLst>
              <a:ext uri="{FF2B5EF4-FFF2-40B4-BE49-F238E27FC236}">
                <a16:creationId xmlns:a16="http://schemas.microsoft.com/office/drawing/2014/main" id="{F99F4A70-5A36-4777-B80D-50CC0DBE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64" name="Rectangle 76">
            <a:extLst>
              <a:ext uri="{FF2B5EF4-FFF2-40B4-BE49-F238E27FC236}">
                <a16:creationId xmlns:a16="http://schemas.microsoft.com/office/drawing/2014/main" id="{6E53F6C2-28C3-4A01-AAD1-F3955666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5" name="Rectangle 77">
            <a:extLst>
              <a:ext uri="{FF2B5EF4-FFF2-40B4-BE49-F238E27FC236}">
                <a16:creationId xmlns:a16="http://schemas.microsoft.com/office/drawing/2014/main" id="{D3CD9983-036A-42C4-83EA-7146539D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91611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6" name="Rectangle 78">
            <a:extLst>
              <a:ext uri="{FF2B5EF4-FFF2-40B4-BE49-F238E27FC236}">
                <a16:creationId xmlns:a16="http://schemas.microsoft.com/office/drawing/2014/main" id="{6DCD2671-83DD-48E3-B445-259E96D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191611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2767" name="Rectangle 79">
            <a:extLst>
              <a:ext uri="{FF2B5EF4-FFF2-40B4-BE49-F238E27FC236}">
                <a16:creationId xmlns:a16="http://schemas.microsoft.com/office/drawing/2014/main" id="{F5F06059-CF4C-4F84-9F3F-5DF9EB95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1611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8" name="Rectangle 80">
            <a:extLst>
              <a:ext uri="{FF2B5EF4-FFF2-40B4-BE49-F238E27FC236}">
                <a16:creationId xmlns:a16="http://schemas.microsoft.com/office/drawing/2014/main" id="{2320EDD8-14B1-4B2F-9792-CDEB42C9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302250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70" name="Rectangle 82">
            <a:extLst>
              <a:ext uri="{FF2B5EF4-FFF2-40B4-BE49-F238E27FC236}">
                <a16:creationId xmlns:a16="http://schemas.microsoft.com/office/drawing/2014/main" id="{58FAB98B-3697-43D2-BDC4-449775D7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302250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71" name="Rectangle 83">
            <a:extLst>
              <a:ext uri="{FF2B5EF4-FFF2-40B4-BE49-F238E27FC236}">
                <a16:creationId xmlns:a16="http://schemas.microsoft.com/office/drawing/2014/main" id="{B09CBC3B-3EBB-4E2D-AE31-582C6877D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302250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73" name="Rectangle 85">
            <a:extLst>
              <a:ext uri="{FF2B5EF4-FFF2-40B4-BE49-F238E27FC236}">
                <a16:creationId xmlns:a16="http://schemas.microsoft.com/office/drawing/2014/main" id="{0931445C-1892-434B-91FE-E0B0A0D1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302250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74" name="Rectangle 86">
            <a:extLst>
              <a:ext uri="{FF2B5EF4-FFF2-40B4-BE49-F238E27FC236}">
                <a16:creationId xmlns:a16="http://schemas.microsoft.com/office/drawing/2014/main" id="{75C08763-F639-41FF-AC5F-F22A4340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</p:txBody>
      </p:sp>
      <p:sp>
        <p:nvSpPr>
          <p:cNvPr id="242775" name="Rectangle 87">
            <a:extLst>
              <a:ext uri="{FF2B5EF4-FFF2-40B4-BE49-F238E27FC236}">
                <a16:creationId xmlns:a16="http://schemas.microsoft.com/office/drawing/2014/main" id="{6388C99F-3CB7-420A-9678-3B830F54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416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42776" name="Rectangle 88">
            <a:extLst>
              <a:ext uri="{FF2B5EF4-FFF2-40B4-BE49-F238E27FC236}">
                <a16:creationId xmlns:a16="http://schemas.microsoft.com/office/drawing/2014/main" id="{F135A131-2A45-46B9-8241-E82AA0ECB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2777" name="Rectangle 89">
            <a:extLst>
              <a:ext uri="{FF2B5EF4-FFF2-40B4-BE49-F238E27FC236}">
                <a16:creationId xmlns:a16="http://schemas.microsoft.com/office/drawing/2014/main" id="{4966A295-5ACD-4AB2-815B-C06B6BDC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2778" name="Rectangle 90">
            <a:extLst>
              <a:ext uri="{FF2B5EF4-FFF2-40B4-BE49-F238E27FC236}">
                <a16:creationId xmlns:a16="http://schemas.microsoft.com/office/drawing/2014/main" id="{A7E479AA-5BCD-4A5C-A83D-056FA000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4221163"/>
            <a:ext cx="504825" cy="431800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42779" name="Rectangle 91">
            <a:extLst>
              <a:ext uri="{FF2B5EF4-FFF2-40B4-BE49-F238E27FC236}">
                <a16:creationId xmlns:a16="http://schemas.microsoft.com/office/drawing/2014/main" id="{16ACE4E2-C628-45E3-8839-A86F0FD0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00663"/>
            <a:ext cx="504825" cy="433387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</p:txBody>
      </p:sp>
      <p:sp>
        <p:nvSpPr>
          <p:cNvPr id="242780" name="Rectangle 92">
            <a:extLst>
              <a:ext uri="{FF2B5EF4-FFF2-40B4-BE49-F238E27FC236}">
                <a16:creationId xmlns:a16="http://schemas.microsoft.com/office/drawing/2014/main" id="{B69DB78C-F568-4999-A9BF-AF6A78A7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300663"/>
            <a:ext cx="504825" cy="433387"/>
          </a:xfrm>
          <a:prstGeom prst="rect">
            <a:avLst/>
          </a:prstGeom>
          <a:solidFill>
            <a:srgbClr val="FFFF00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242781" name="Text Box 93">
            <a:extLst>
              <a:ext uri="{FF2B5EF4-FFF2-40B4-BE49-F238E27FC236}">
                <a16:creationId xmlns:a16="http://schemas.microsoft.com/office/drawing/2014/main" id="{760250F4-1001-4812-9C16-D872291E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836613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BT</a:t>
            </a:r>
          </a:p>
        </p:txBody>
      </p:sp>
      <p:sp>
        <p:nvSpPr>
          <p:cNvPr id="242782" name="Line 94">
            <a:extLst>
              <a:ext uri="{FF2B5EF4-FFF2-40B4-BE49-F238E27FC236}">
                <a16:creationId xmlns:a16="http://schemas.microsoft.com/office/drawing/2014/main" id="{F6DEE6B0-F73A-4059-8329-952D16BBA5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1268413"/>
            <a:ext cx="5762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3" name="Line 95">
            <a:extLst>
              <a:ext uri="{FF2B5EF4-FFF2-40B4-BE49-F238E27FC236}">
                <a16:creationId xmlns:a16="http://schemas.microsoft.com/office/drawing/2014/main" id="{620AE051-C1CA-41CF-82EF-5A07BDF139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205038"/>
            <a:ext cx="8636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4" name="Line 96">
            <a:extLst>
              <a:ext uri="{FF2B5EF4-FFF2-40B4-BE49-F238E27FC236}">
                <a16:creationId xmlns:a16="http://schemas.microsoft.com/office/drawing/2014/main" id="{0AE1DEFE-1358-46A4-AEE7-A34F69ADE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2205038"/>
            <a:ext cx="11525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5" name="Line 97">
            <a:extLst>
              <a:ext uri="{FF2B5EF4-FFF2-40B4-BE49-F238E27FC236}">
                <a16:creationId xmlns:a16="http://schemas.microsoft.com/office/drawing/2014/main" id="{77BA564B-68C4-4AE0-AF23-777248850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3429000"/>
            <a:ext cx="14446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6" name="Line 98">
            <a:extLst>
              <a:ext uri="{FF2B5EF4-FFF2-40B4-BE49-F238E27FC236}">
                <a16:creationId xmlns:a16="http://schemas.microsoft.com/office/drawing/2014/main" id="{74AD186C-BA69-4D8C-A511-5DFA263E2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3429000"/>
            <a:ext cx="36036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7" name="Line 99">
            <a:extLst>
              <a:ext uri="{FF2B5EF4-FFF2-40B4-BE49-F238E27FC236}">
                <a16:creationId xmlns:a16="http://schemas.microsoft.com/office/drawing/2014/main" id="{94E47E0D-C22E-4105-98E9-DB1C8FC0C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429000"/>
            <a:ext cx="4318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8" name="Line 100">
            <a:extLst>
              <a:ext uri="{FF2B5EF4-FFF2-40B4-BE49-F238E27FC236}">
                <a16:creationId xmlns:a16="http://schemas.microsoft.com/office/drawing/2014/main" id="{4F942B61-308B-460E-AE28-7F796FAF9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0650" y="4508500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89" name="Line 101">
            <a:extLst>
              <a:ext uri="{FF2B5EF4-FFF2-40B4-BE49-F238E27FC236}">
                <a16:creationId xmlns:a16="http://schemas.microsoft.com/office/drawing/2014/main" id="{AB68316B-0F9C-4BC8-8B3E-B07E17185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4508500"/>
            <a:ext cx="360362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4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2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2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4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4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2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2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4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4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4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2" grpId="0" animBg="1"/>
      <p:bldP spid="242755" grpId="0" animBg="1"/>
      <p:bldP spid="242756" grpId="0" animBg="1"/>
      <p:bldP spid="242758" grpId="0" animBg="1"/>
      <p:bldP spid="242762" grpId="0" animBg="1"/>
      <p:bldP spid="242766" grpId="0" animBg="1"/>
      <p:bldP spid="242768" grpId="0" animBg="1"/>
      <p:bldP spid="242770" grpId="0" animBg="1"/>
      <p:bldP spid="242771" grpId="0" animBg="1"/>
      <p:bldP spid="242773" grpId="0" animBg="1"/>
      <p:bldP spid="242774" grpId="0" animBg="1"/>
      <p:bldP spid="242775" grpId="0" animBg="1"/>
      <p:bldP spid="242776" grpId="0" animBg="1"/>
      <p:bldP spid="242777" grpId="0" animBg="1"/>
      <p:bldP spid="242778" grpId="0" animBg="1"/>
      <p:bldP spid="242779" grpId="0" animBg="1"/>
      <p:bldP spid="242780" grpId="0" animBg="1"/>
      <p:bldP spid="24278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32D57-995C-476D-A991-5194E1945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3884-0D3A-474B-9C95-9805F5E43B15}" type="slidenum">
              <a:rPr lang="en-US" altLang="zh-CN"/>
              <a:pPr/>
              <a:t>71</a:t>
            </a:fld>
            <a:r>
              <a:rPr lang="en-US" altLang="zh-CN"/>
              <a:t>/82</a:t>
            </a:r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A11F948E-9B57-4DCC-A77A-896ACF0CB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772400" cy="1143000"/>
          </a:xfrm>
        </p:spPr>
        <p:txBody>
          <a:bodyPr/>
          <a:lstStyle/>
          <a:p>
            <a:r>
              <a:rPr lang="zh-CN" altLang="en-US" sz="4000"/>
              <a:t>二叉树的遍历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18A9B3D5-818D-4CF4-8B52-254AB91B9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7848600" cy="42513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 </a:t>
            </a:r>
            <a:r>
              <a:rPr lang="zh-CN" altLang="en-US" sz="3600"/>
              <a:t>遍历二叉树是指按照某种顺序访问二叉树中每个结点的过程，每个结点被访问一次且仅一次。</a:t>
            </a:r>
          </a:p>
          <a:p>
            <a:pPr>
              <a:buFontTx/>
              <a:buNone/>
            </a:pPr>
            <a:r>
              <a:rPr lang="zh-CN" altLang="en-US" sz="3600"/>
              <a:t>        根据对根访问的次序，二叉树的遍历分为</a:t>
            </a:r>
            <a:r>
              <a:rPr lang="zh-CN" altLang="en-US" sz="3600">
                <a:solidFill>
                  <a:srgbClr val="0000CC"/>
                </a:solidFill>
              </a:rPr>
              <a:t>先序遍历</a:t>
            </a:r>
            <a:r>
              <a:rPr lang="zh-CN" altLang="en-US" sz="3600"/>
              <a:t>、</a:t>
            </a:r>
            <a:r>
              <a:rPr lang="zh-CN" altLang="en-US" sz="3600">
                <a:solidFill>
                  <a:srgbClr val="0000CC"/>
                </a:solidFill>
              </a:rPr>
              <a:t>中序遍历</a:t>
            </a:r>
            <a:r>
              <a:rPr lang="zh-CN" altLang="en-US" sz="3600"/>
              <a:t>和</a:t>
            </a:r>
            <a:r>
              <a:rPr lang="zh-CN" altLang="en-US" sz="3600">
                <a:solidFill>
                  <a:srgbClr val="0000CC"/>
                </a:solidFill>
              </a:rPr>
              <a:t>后序遍历</a:t>
            </a:r>
            <a:r>
              <a:rPr lang="zh-CN" altLang="en-US" sz="36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B3FA7D4A-1CAA-4856-A187-5D5A8121E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93FC-0BB0-408B-8644-DD7CE5DC61DF}" type="slidenum">
              <a:rPr lang="en-US" altLang="zh-CN"/>
              <a:pPr/>
              <a:t>72</a:t>
            </a:fld>
            <a:r>
              <a:rPr lang="en-US" altLang="zh-CN"/>
              <a:t>/82</a:t>
            </a:r>
          </a:p>
        </p:txBody>
      </p:sp>
      <p:sp>
        <p:nvSpPr>
          <p:cNvPr id="264244" name="Oval 52">
            <a:extLst>
              <a:ext uri="{FF2B5EF4-FFF2-40B4-BE49-F238E27FC236}">
                <a16:creationId xmlns:a16="http://schemas.microsoft.com/office/drawing/2014/main" id="{C1BA9079-821D-4FC1-B2CE-6E5CD456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6263"/>
            <a:ext cx="1944687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48" name="Oval 56">
            <a:extLst>
              <a:ext uri="{FF2B5EF4-FFF2-40B4-BE49-F238E27FC236}">
                <a16:creationId xmlns:a16="http://schemas.microsoft.com/office/drawing/2014/main" id="{AE7815C5-91A6-4DDF-A146-28888E05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636838"/>
            <a:ext cx="1655763" cy="1871662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56" name="Oval 64">
            <a:extLst>
              <a:ext uri="{FF2B5EF4-FFF2-40B4-BE49-F238E27FC236}">
                <a16:creationId xmlns:a16="http://schemas.microsoft.com/office/drawing/2014/main" id="{85CC7647-95AA-451E-A42E-F269E95D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36838"/>
            <a:ext cx="1330325" cy="1800225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55" name="Oval 63">
            <a:extLst>
              <a:ext uri="{FF2B5EF4-FFF2-40B4-BE49-F238E27FC236}">
                <a16:creationId xmlns:a16="http://schemas.microsoft.com/office/drawing/2014/main" id="{33E161DF-E67C-4862-BD08-822C9B23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846263"/>
            <a:ext cx="1944688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68" name="Oval 76">
            <a:extLst>
              <a:ext uri="{FF2B5EF4-FFF2-40B4-BE49-F238E27FC236}">
                <a16:creationId xmlns:a16="http://schemas.microsoft.com/office/drawing/2014/main" id="{4471F02B-6B33-4A6E-9783-3CF76ECA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636838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54" name="Oval 62">
            <a:extLst>
              <a:ext uri="{FF2B5EF4-FFF2-40B4-BE49-F238E27FC236}">
                <a16:creationId xmlns:a16="http://schemas.microsoft.com/office/drawing/2014/main" id="{0697DEEE-5457-467D-A2F4-13CCE4AD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29000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51" name="Oval 59">
            <a:extLst>
              <a:ext uri="{FF2B5EF4-FFF2-40B4-BE49-F238E27FC236}">
                <a16:creationId xmlns:a16="http://schemas.microsoft.com/office/drawing/2014/main" id="{A7B8AEDB-7CD8-434B-840A-89F1FCF1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429000"/>
            <a:ext cx="792162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8531AFF8-DB5F-4ACF-AA06-52E92B630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1143000"/>
          </a:xfrm>
        </p:spPr>
        <p:txBody>
          <a:bodyPr/>
          <a:lstStyle/>
          <a:p>
            <a:r>
              <a:rPr lang="zh-CN" altLang="en-US" sz="4400"/>
              <a:t>先序遍历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85E9651C-6D73-4F27-A616-A24DA97D1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3816350" cy="18716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/>
              <a:t>访问根结点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/>
              <a:t>先序遍历左子树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/>
              <a:t>先序遍历右子树</a:t>
            </a:r>
          </a:p>
        </p:txBody>
      </p:sp>
      <p:grpSp>
        <p:nvGrpSpPr>
          <p:cNvPr id="264241" name="Group 49">
            <a:extLst>
              <a:ext uri="{FF2B5EF4-FFF2-40B4-BE49-F238E27FC236}">
                <a16:creationId xmlns:a16="http://schemas.microsoft.com/office/drawing/2014/main" id="{747F21E4-78C2-4B3F-9645-CA2D2E66A4A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052513"/>
            <a:ext cx="3313113" cy="3575050"/>
            <a:chOff x="3288" y="663"/>
            <a:chExt cx="2087" cy="2252"/>
          </a:xfrm>
        </p:grpSpPr>
        <p:sp>
          <p:nvSpPr>
            <p:cNvPr id="264223" name="Text Box 31">
              <a:extLst>
                <a:ext uri="{FF2B5EF4-FFF2-40B4-BE49-F238E27FC236}">
                  <a16:creationId xmlns:a16="http://schemas.microsoft.com/office/drawing/2014/main" id="{7B071177-AC2D-4987-8A50-F41D90222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663"/>
              <a:ext cx="2087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4224" name="Group 32">
              <a:extLst>
                <a:ext uri="{FF2B5EF4-FFF2-40B4-BE49-F238E27FC236}">
                  <a16:creationId xmlns:a16="http://schemas.microsoft.com/office/drawing/2014/main" id="{B3C72ED5-5406-4846-89A8-6C4F218ED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54"/>
              <a:ext cx="1814" cy="2161"/>
              <a:chOff x="1837" y="1117"/>
              <a:chExt cx="2494" cy="2875"/>
            </a:xfrm>
          </p:grpSpPr>
          <p:sp>
            <p:nvSpPr>
              <p:cNvPr id="264225" name="Oval 33">
                <a:extLst>
                  <a:ext uri="{FF2B5EF4-FFF2-40B4-BE49-F238E27FC236}">
                    <a16:creationId xmlns:a16="http://schemas.microsoft.com/office/drawing/2014/main" id="{71D5A1DB-0068-4FC5-A7A7-8C658975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64226" name="Oval 34">
                <a:extLst>
                  <a:ext uri="{FF2B5EF4-FFF2-40B4-BE49-F238E27FC236}">
                    <a16:creationId xmlns:a16="http://schemas.microsoft.com/office/drawing/2014/main" id="{23498F75-F880-4DC0-A949-DBF44CE8A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64227" name="Oval 35">
                <a:extLst>
                  <a:ext uri="{FF2B5EF4-FFF2-40B4-BE49-F238E27FC236}">
                    <a16:creationId xmlns:a16="http://schemas.microsoft.com/office/drawing/2014/main" id="{0ABA0F6D-7835-4241-AE75-61D3A789A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64228" name="Oval 36">
                <a:extLst>
                  <a:ext uri="{FF2B5EF4-FFF2-40B4-BE49-F238E27FC236}">
                    <a16:creationId xmlns:a16="http://schemas.microsoft.com/office/drawing/2014/main" id="{5FE854B2-B193-4998-A054-83B29F48D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64229" name="Oval 37">
                <a:extLst>
                  <a:ext uri="{FF2B5EF4-FFF2-40B4-BE49-F238E27FC236}">
                    <a16:creationId xmlns:a16="http://schemas.microsoft.com/office/drawing/2014/main" id="{B92C19AB-52A1-4597-B050-C2E63FBE9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64230" name="Oval 38">
                <a:extLst>
                  <a:ext uri="{FF2B5EF4-FFF2-40B4-BE49-F238E27FC236}">
                    <a16:creationId xmlns:a16="http://schemas.microsoft.com/office/drawing/2014/main" id="{EC84FADC-680A-49B3-8BD1-AD72D210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64231" name="Oval 39">
                <a:extLst>
                  <a:ext uri="{FF2B5EF4-FFF2-40B4-BE49-F238E27FC236}">
                    <a16:creationId xmlns:a16="http://schemas.microsoft.com/office/drawing/2014/main" id="{6B06393C-EDD9-4720-8348-12D8CA46A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64232" name="Oval 40">
                <a:extLst>
                  <a:ext uri="{FF2B5EF4-FFF2-40B4-BE49-F238E27FC236}">
                    <a16:creationId xmlns:a16="http://schemas.microsoft.com/office/drawing/2014/main" id="{F87C8C5A-23D8-445F-9946-E1CBC823E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64233" name="Line 41">
                <a:extLst>
                  <a:ext uri="{FF2B5EF4-FFF2-40B4-BE49-F238E27FC236}">
                    <a16:creationId xmlns:a16="http://schemas.microsoft.com/office/drawing/2014/main" id="{48C82644-A76B-43B7-AE79-D7A300C19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4" name="Line 42">
                <a:extLst>
                  <a:ext uri="{FF2B5EF4-FFF2-40B4-BE49-F238E27FC236}">
                    <a16:creationId xmlns:a16="http://schemas.microsoft.com/office/drawing/2014/main" id="{1C42435A-1C49-4FC0-B590-2C8498B5C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5" name="Line 43">
                <a:extLst>
                  <a:ext uri="{FF2B5EF4-FFF2-40B4-BE49-F238E27FC236}">
                    <a16:creationId xmlns:a16="http://schemas.microsoft.com/office/drawing/2014/main" id="{C73B31BF-FFE7-4BC7-98C1-07216FD9B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6" name="Line 44">
                <a:extLst>
                  <a:ext uri="{FF2B5EF4-FFF2-40B4-BE49-F238E27FC236}">
                    <a16:creationId xmlns:a16="http://schemas.microsoft.com/office/drawing/2014/main" id="{FB0D7C40-A436-41B9-9F49-14E5B1C2C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7" name="Line 45">
                <a:extLst>
                  <a:ext uri="{FF2B5EF4-FFF2-40B4-BE49-F238E27FC236}">
                    <a16:creationId xmlns:a16="http://schemas.microsoft.com/office/drawing/2014/main" id="{9AA90B32-0A33-4E06-B1D1-176A93C60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8" name="Line 46">
                <a:extLst>
                  <a:ext uri="{FF2B5EF4-FFF2-40B4-BE49-F238E27FC236}">
                    <a16:creationId xmlns:a16="http://schemas.microsoft.com/office/drawing/2014/main" id="{B5A595D4-4227-4AF3-8A1D-8B244C517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39" name="Line 47">
                <a:extLst>
                  <a:ext uri="{FF2B5EF4-FFF2-40B4-BE49-F238E27FC236}">
                    <a16:creationId xmlns:a16="http://schemas.microsoft.com/office/drawing/2014/main" id="{6C858E17-0A9B-41DE-BAB0-D1213D214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40" name="Text Box 48">
                <a:extLst>
                  <a:ext uri="{FF2B5EF4-FFF2-40B4-BE49-F238E27FC236}">
                    <a16:creationId xmlns:a16="http://schemas.microsoft.com/office/drawing/2014/main" id="{47A97639-8EB4-445F-AB57-773DC8440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  <p:sp>
        <p:nvSpPr>
          <p:cNvPr id="264242" name="Line 50">
            <a:extLst>
              <a:ext uri="{FF2B5EF4-FFF2-40B4-BE49-F238E27FC236}">
                <a16:creationId xmlns:a16="http://schemas.microsoft.com/office/drawing/2014/main" id="{912B00F7-183E-43A8-963C-1B2BAFA27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765175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43" name="Text Box 51">
            <a:extLst>
              <a:ext uri="{FF2B5EF4-FFF2-40B4-BE49-F238E27FC236}">
                <a16:creationId xmlns:a16="http://schemas.microsoft.com/office/drawing/2014/main" id="{05B43D74-946D-4336-A6FB-11BE91E5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4245" name="Text Box 53">
            <a:extLst>
              <a:ext uri="{FF2B5EF4-FFF2-40B4-BE49-F238E27FC236}">
                <a16:creationId xmlns:a16="http://schemas.microsoft.com/office/drawing/2014/main" id="{33FAE081-0AF5-4E48-963B-C3C1CEC3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34559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遍历结果：</a:t>
            </a:r>
          </a:p>
        </p:txBody>
      </p:sp>
      <p:sp>
        <p:nvSpPr>
          <p:cNvPr id="264246" name="Line 54">
            <a:extLst>
              <a:ext uri="{FF2B5EF4-FFF2-40B4-BE49-F238E27FC236}">
                <a16:creationId xmlns:a16="http://schemas.microsoft.com/office/drawing/2014/main" id="{29C4C8CA-F319-4A18-BA2F-4932C23BB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412875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47" name="Text Box 55">
            <a:extLst>
              <a:ext uri="{FF2B5EF4-FFF2-40B4-BE49-F238E27FC236}">
                <a16:creationId xmlns:a16="http://schemas.microsoft.com/office/drawing/2014/main" id="{80AFF37E-FBBB-4876-8AA1-C1969135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</p:txBody>
      </p:sp>
      <p:sp>
        <p:nvSpPr>
          <p:cNvPr id="264249" name="Line 57">
            <a:extLst>
              <a:ext uri="{FF2B5EF4-FFF2-40B4-BE49-F238E27FC236}">
                <a16:creationId xmlns:a16="http://schemas.microsoft.com/office/drawing/2014/main" id="{8EF58163-00AD-4468-9DDF-EBA745D73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419350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50" name="Text Box 58">
            <a:extLst>
              <a:ext uri="{FF2B5EF4-FFF2-40B4-BE49-F238E27FC236}">
                <a16:creationId xmlns:a16="http://schemas.microsoft.com/office/drawing/2014/main" id="{CB275383-9AD2-4CF5-B3ED-575DDEDF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64252" name="Line 60">
            <a:extLst>
              <a:ext uri="{FF2B5EF4-FFF2-40B4-BE49-F238E27FC236}">
                <a16:creationId xmlns:a16="http://schemas.microsoft.com/office/drawing/2014/main" id="{9DD0BC35-1EF9-4A12-BB5E-EDC9D08D2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067050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53" name="Text Box 61">
            <a:extLst>
              <a:ext uri="{FF2B5EF4-FFF2-40B4-BE49-F238E27FC236}">
                <a16:creationId xmlns:a16="http://schemas.microsoft.com/office/drawing/2014/main" id="{A3213C23-2A83-4A22-9B9C-CF196951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</p:txBody>
      </p:sp>
      <p:sp>
        <p:nvSpPr>
          <p:cNvPr id="264272" name="Line 80">
            <a:extLst>
              <a:ext uri="{FF2B5EF4-FFF2-40B4-BE49-F238E27FC236}">
                <a16:creationId xmlns:a16="http://schemas.microsoft.com/office/drawing/2014/main" id="{C6E10BBA-4D15-4394-B267-1BD79AF59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205038"/>
            <a:ext cx="360362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73" name="Text Box 81">
            <a:extLst>
              <a:ext uri="{FF2B5EF4-FFF2-40B4-BE49-F238E27FC236}">
                <a16:creationId xmlns:a16="http://schemas.microsoft.com/office/drawing/2014/main" id="{A82875DD-572D-49B3-8DA8-CF82E7F2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4276" name="Text Box 84">
            <a:extLst>
              <a:ext uri="{FF2B5EF4-FFF2-40B4-BE49-F238E27FC236}">
                <a16:creationId xmlns:a16="http://schemas.microsoft.com/office/drawing/2014/main" id="{0738EAD3-3E4E-4585-911B-1FEE88B3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64277" name="Text Box 85">
            <a:extLst>
              <a:ext uri="{FF2B5EF4-FFF2-40B4-BE49-F238E27FC236}">
                <a16:creationId xmlns:a16="http://schemas.microsoft.com/office/drawing/2014/main" id="{3FBB8273-882E-499F-983D-6586DF60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64278" name="Text Box 86">
            <a:extLst>
              <a:ext uri="{FF2B5EF4-FFF2-40B4-BE49-F238E27FC236}">
                <a16:creationId xmlns:a16="http://schemas.microsoft.com/office/drawing/2014/main" id="{47DA92B4-5EAD-4756-BAAC-A6B34CFC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264260" name="Line 68">
            <a:extLst>
              <a:ext uri="{FF2B5EF4-FFF2-40B4-BE49-F238E27FC236}">
                <a16:creationId xmlns:a16="http://schemas.microsoft.com/office/drawing/2014/main" id="{2CA69450-9ED7-4A3A-8439-53061F93E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3067050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59" name="Line 67">
            <a:extLst>
              <a:ext uri="{FF2B5EF4-FFF2-40B4-BE49-F238E27FC236}">
                <a16:creationId xmlns:a16="http://schemas.microsoft.com/office/drawing/2014/main" id="{7D068A97-F8A4-4AF4-9099-68D09CF0F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419350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58" name="Line 66">
            <a:extLst>
              <a:ext uri="{FF2B5EF4-FFF2-40B4-BE49-F238E27FC236}">
                <a16:creationId xmlns:a16="http://schemas.microsoft.com/office/drawing/2014/main" id="{59B91D4A-0115-4AEF-B997-612453341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1557338"/>
            <a:ext cx="360362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4279" name="AutoShape 87">
            <a:extLst>
              <a:ext uri="{FF2B5EF4-FFF2-40B4-BE49-F238E27FC236}">
                <a16:creationId xmlns:a16="http://schemas.microsoft.com/office/drawing/2014/main" id="{33016F3B-EF7B-4610-810A-AF42DD7A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49275"/>
            <a:ext cx="2952750" cy="1584325"/>
          </a:xfrm>
          <a:prstGeom prst="cloudCallout">
            <a:avLst>
              <a:gd name="adj1" fmla="val 61880"/>
              <a:gd name="adj2" fmla="val 115833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因为左子树空，故遍历右子树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6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2000"/>
                                        <p:tgtEl>
                                          <p:spTgt spid="2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4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9" dur="2000"/>
                                        <p:tgtEl>
                                          <p:spTgt spid="26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0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6" dur="2000"/>
                                        <p:tgtEl>
                                          <p:spTgt spid="2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33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2000"/>
                                        <p:tgtEl>
                                          <p:spTgt spid="26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6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6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2000"/>
                                        <p:tgtEl>
                                          <p:spTgt spid="26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8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6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7" dur="2000"/>
                                        <p:tgtEl>
                                          <p:spTgt spid="26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1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426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6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5" grpId="0"/>
      <p:bldP spid="26427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D8042F52-2840-4741-8C93-B7707032D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2B2B-862D-4054-9C74-1630E0EF9C33}" type="slidenum">
              <a:rPr lang="en-US" altLang="zh-CN"/>
              <a:pPr/>
              <a:t>73</a:t>
            </a:fld>
            <a:r>
              <a:rPr lang="en-US" altLang="zh-CN"/>
              <a:t>/82</a:t>
            </a:r>
          </a:p>
        </p:txBody>
      </p:sp>
      <p:sp>
        <p:nvSpPr>
          <p:cNvPr id="265268" name="Oval 52">
            <a:extLst>
              <a:ext uri="{FF2B5EF4-FFF2-40B4-BE49-F238E27FC236}">
                <a16:creationId xmlns:a16="http://schemas.microsoft.com/office/drawing/2014/main" id="{40753A03-E889-4F98-8C93-D663688D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6263"/>
            <a:ext cx="1944687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9" name="Oval 53">
            <a:extLst>
              <a:ext uri="{FF2B5EF4-FFF2-40B4-BE49-F238E27FC236}">
                <a16:creationId xmlns:a16="http://schemas.microsoft.com/office/drawing/2014/main" id="{A3E04D8A-27F6-4208-9CE4-25EBF052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636838"/>
            <a:ext cx="1655763" cy="1871662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A46431A0-4C81-4C3E-BC9F-57986F3AB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7772400" cy="1143000"/>
          </a:xfrm>
        </p:spPr>
        <p:txBody>
          <a:bodyPr/>
          <a:lstStyle/>
          <a:p>
            <a:r>
              <a:rPr kumimoji="0" lang="zh-CN" altLang="en-US" sz="4400"/>
              <a:t>中序</a:t>
            </a:r>
            <a:r>
              <a:rPr lang="zh-CN" altLang="en-US" sz="4400"/>
              <a:t>遍历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6D3348D5-36A4-4C1C-9C38-6739BFD07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5111750" cy="1871662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/>
              <a:t>中序遍历左子树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/>
              <a:t>访问根结点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/>
              <a:t>中序遍历右子树</a:t>
            </a:r>
          </a:p>
        </p:txBody>
      </p:sp>
      <p:sp>
        <p:nvSpPr>
          <p:cNvPr id="265263" name="Oval 47">
            <a:extLst>
              <a:ext uri="{FF2B5EF4-FFF2-40B4-BE49-F238E27FC236}">
                <a16:creationId xmlns:a16="http://schemas.microsoft.com/office/drawing/2014/main" id="{E7B77A3E-B6DE-4971-BAC6-FDECA43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36838"/>
            <a:ext cx="1330325" cy="1800225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4" name="Oval 48">
            <a:extLst>
              <a:ext uri="{FF2B5EF4-FFF2-40B4-BE49-F238E27FC236}">
                <a16:creationId xmlns:a16="http://schemas.microsoft.com/office/drawing/2014/main" id="{DFB39E8B-FC07-4EA6-866E-B3C9D6BA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846263"/>
            <a:ext cx="1944688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5" name="Oval 49">
            <a:extLst>
              <a:ext uri="{FF2B5EF4-FFF2-40B4-BE49-F238E27FC236}">
                <a16:creationId xmlns:a16="http://schemas.microsoft.com/office/drawing/2014/main" id="{D106B798-B249-4320-B08B-D717F7B3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636838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6" name="Oval 50">
            <a:extLst>
              <a:ext uri="{FF2B5EF4-FFF2-40B4-BE49-F238E27FC236}">
                <a16:creationId xmlns:a16="http://schemas.microsoft.com/office/drawing/2014/main" id="{15A221AD-76D9-403D-ABA5-1BF86E8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29000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7" name="Oval 51">
            <a:extLst>
              <a:ext uri="{FF2B5EF4-FFF2-40B4-BE49-F238E27FC236}">
                <a16:creationId xmlns:a16="http://schemas.microsoft.com/office/drawing/2014/main" id="{B054B1A8-1F53-43E2-9905-767C87E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636838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70" name="Group 54">
            <a:extLst>
              <a:ext uri="{FF2B5EF4-FFF2-40B4-BE49-F238E27FC236}">
                <a16:creationId xmlns:a16="http://schemas.microsoft.com/office/drawing/2014/main" id="{822A3919-D895-43DB-8194-35C1EB3D1DA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052513"/>
            <a:ext cx="3313113" cy="3575050"/>
            <a:chOff x="3288" y="663"/>
            <a:chExt cx="2087" cy="2252"/>
          </a:xfrm>
        </p:grpSpPr>
        <p:sp>
          <p:nvSpPr>
            <p:cNvPr id="265271" name="Text Box 55">
              <a:extLst>
                <a:ext uri="{FF2B5EF4-FFF2-40B4-BE49-F238E27FC236}">
                  <a16:creationId xmlns:a16="http://schemas.microsoft.com/office/drawing/2014/main" id="{0BCB1916-635D-45D2-9678-842945576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663"/>
              <a:ext cx="2087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5272" name="Group 56">
              <a:extLst>
                <a:ext uri="{FF2B5EF4-FFF2-40B4-BE49-F238E27FC236}">
                  <a16:creationId xmlns:a16="http://schemas.microsoft.com/office/drawing/2014/main" id="{CFC657F5-B623-4FE2-A7C4-265C092B1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54"/>
              <a:ext cx="1814" cy="2161"/>
              <a:chOff x="1837" y="1117"/>
              <a:chExt cx="2494" cy="2875"/>
            </a:xfrm>
          </p:grpSpPr>
          <p:sp>
            <p:nvSpPr>
              <p:cNvPr id="265273" name="Oval 57">
                <a:extLst>
                  <a:ext uri="{FF2B5EF4-FFF2-40B4-BE49-F238E27FC236}">
                    <a16:creationId xmlns:a16="http://schemas.microsoft.com/office/drawing/2014/main" id="{62B794FD-84E6-4B07-9E25-70E7C3153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65274" name="Oval 58">
                <a:extLst>
                  <a:ext uri="{FF2B5EF4-FFF2-40B4-BE49-F238E27FC236}">
                    <a16:creationId xmlns:a16="http://schemas.microsoft.com/office/drawing/2014/main" id="{4D953A64-BD54-4BD6-A414-C0C951AE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65275" name="Oval 59">
                <a:extLst>
                  <a:ext uri="{FF2B5EF4-FFF2-40B4-BE49-F238E27FC236}">
                    <a16:creationId xmlns:a16="http://schemas.microsoft.com/office/drawing/2014/main" id="{6DF79FDE-D224-4F7C-9BD1-17CDCE5D4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65276" name="Oval 60">
                <a:extLst>
                  <a:ext uri="{FF2B5EF4-FFF2-40B4-BE49-F238E27FC236}">
                    <a16:creationId xmlns:a16="http://schemas.microsoft.com/office/drawing/2014/main" id="{38A473F1-70CE-46A8-9134-CE314ADAD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65277" name="Oval 61">
                <a:extLst>
                  <a:ext uri="{FF2B5EF4-FFF2-40B4-BE49-F238E27FC236}">
                    <a16:creationId xmlns:a16="http://schemas.microsoft.com/office/drawing/2014/main" id="{F6E528AA-D3D8-4BC1-8EC6-ED66CAB3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65278" name="Oval 62">
                <a:extLst>
                  <a:ext uri="{FF2B5EF4-FFF2-40B4-BE49-F238E27FC236}">
                    <a16:creationId xmlns:a16="http://schemas.microsoft.com/office/drawing/2014/main" id="{37AE4FE0-5EE8-4057-8341-93A28DE56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65279" name="Oval 63">
                <a:extLst>
                  <a:ext uri="{FF2B5EF4-FFF2-40B4-BE49-F238E27FC236}">
                    <a16:creationId xmlns:a16="http://schemas.microsoft.com/office/drawing/2014/main" id="{2F033233-6A3D-459D-8011-B0239E40C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65280" name="Oval 64">
                <a:extLst>
                  <a:ext uri="{FF2B5EF4-FFF2-40B4-BE49-F238E27FC236}">
                    <a16:creationId xmlns:a16="http://schemas.microsoft.com/office/drawing/2014/main" id="{A5FA34F2-9686-4F88-B228-59D37D0EF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65281" name="Line 65">
                <a:extLst>
                  <a:ext uri="{FF2B5EF4-FFF2-40B4-BE49-F238E27FC236}">
                    <a16:creationId xmlns:a16="http://schemas.microsoft.com/office/drawing/2014/main" id="{DC111D1B-788D-4015-9DD0-547A15C1D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2" name="Line 66">
                <a:extLst>
                  <a:ext uri="{FF2B5EF4-FFF2-40B4-BE49-F238E27FC236}">
                    <a16:creationId xmlns:a16="http://schemas.microsoft.com/office/drawing/2014/main" id="{029AF098-A130-4D4C-AA0D-F2DB6F394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3" name="Line 67">
                <a:extLst>
                  <a:ext uri="{FF2B5EF4-FFF2-40B4-BE49-F238E27FC236}">
                    <a16:creationId xmlns:a16="http://schemas.microsoft.com/office/drawing/2014/main" id="{027B12AB-AFC8-4850-A761-2EF82E162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4" name="Line 68">
                <a:extLst>
                  <a:ext uri="{FF2B5EF4-FFF2-40B4-BE49-F238E27FC236}">
                    <a16:creationId xmlns:a16="http://schemas.microsoft.com/office/drawing/2014/main" id="{55A48A99-6BE7-4311-A587-ABAD3F517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5" name="Line 69">
                <a:extLst>
                  <a:ext uri="{FF2B5EF4-FFF2-40B4-BE49-F238E27FC236}">
                    <a16:creationId xmlns:a16="http://schemas.microsoft.com/office/drawing/2014/main" id="{38C073FD-E402-4A3F-88F0-93213FCBF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6" name="Line 70">
                <a:extLst>
                  <a:ext uri="{FF2B5EF4-FFF2-40B4-BE49-F238E27FC236}">
                    <a16:creationId xmlns:a16="http://schemas.microsoft.com/office/drawing/2014/main" id="{E1178F9C-ED9E-475C-9B38-5C841F7C0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7" name="Line 71">
                <a:extLst>
                  <a:ext uri="{FF2B5EF4-FFF2-40B4-BE49-F238E27FC236}">
                    <a16:creationId xmlns:a16="http://schemas.microsoft.com/office/drawing/2014/main" id="{D9EACEE5-D3CE-479F-9599-C9853C968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88" name="Text Box 72">
                <a:extLst>
                  <a:ext uri="{FF2B5EF4-FFF2-40B4-BE49-F238E27FC236}">
                    <a16:creationId xmlns:a16="http://schemas.microsoft.com/office/drawing/2014/main" id="{3BADC814-C3AF-442C-93D1-5416C53AB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  <p:sp>
        <p:nvSpPr>
          <p:cNvPr id="265289" name="Line 73">
            <a:extLst>
              <a:ext uri="{FF2B5EF4-FFF2-40B4-BE49-F238E27FC236}">
                <a16:creationId xmlns:a16="http://schemas.microsoft.com/office/drawing/2014/main" id="{CEDDD90A-04B1-4152-933C-3214CB6FF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765175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290" name="Text Box 74">
            <a:extLst>
              <a:ext uri="{FF2B5EF4-FFF2-40B4-BE49-F238E27FC236}">
                <a16:creationId xmlns:a16="http://schemas.microsoft.com/office/drawing/2014/main" id="{A1905935-E44E-42CE-AC76-F507CE68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5291" name="Line 75">
            <a:extLst>
              <a:ext uri="{FF2B5EF4-FFF2-40B4-BE49-F238E27FC236}">
                <a16:creationId xmlns:a16="http://schemas.microsoft.com/office/drawing/2014/main" id="{B861632D-0040-4CA5-A2FB-E4A58D2C6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412875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292" name="Text Box 76">
            <a:extLst>
              <a:ext uri="{FF2B5EF4-FFF2-40B4-BE49-F238E27FC236}">
                <a16:creationId xmlns:a16="http://schemas.microsoft.com/office/drawing/2014/main" id="{9731E56B-4FC1-4218-8C29-C918CB95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</p:txBody>
      </p:sp>
      <p:sp>
        <p:nvSpPr>
          <p:cNvPr id="265293" name="Line 77">
            <a:extLst>
              <a:ext uri="{FF2B5EF4-FFF2-40B4-BE49-F238E27FC236}">
                <a16:creationId xmlns:a16="http://schemas.microsoft.com/office/drawing/2014/main" id="{2FC5B188-F93E-49A3-9E08-EC66712A2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141663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294" name="Text Box 78">
            <a:extLst>
              <a:ext uri="{FF2B5EF4-FFF2-40B4-BE49-F238E27FC236}">
                <a16:creationId xmlns:a16="http://schemas.microsoft.com/office/drawing/2014/main" id="{FCCFC812-91A6-485C-AEE9-7479BFB0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</p:txBody>
      </p:sp>
      <p:sp>
        <p:nvSpPr>
          <p:cNvPr id="265295" name="Line 79">
            <a:extLst>
              <a:ext uri="{FF2B5EF4-FFF2-40B4-BE49-F238E27FC236}">
                <a16:creationId xmlns:a16="http://schemas.microsoft.com/office/drawing/2014/main" id="{95EDC686-582C-41A8-808F-ACCC9B397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420938"/>
            <a:ext cx="360362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296" name="Text Box 80">
            <a:extLst>
              <a:ext uri="{FF2B5EF4-FFF2-40B4-BE49-F238E27FC236}">
                <a16:creationId xmlns:a16="http://schemas.microsoft.com/office/drawing/2014/main" id="{71F73095-86A0-4012-9697-5BE70127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65297" name="Line 81">
            <a:extLst>
              <a:ext uri="{FF2B5EF4-FFF2-40B4-BE49-F238E27FC236}">
                <a16:creationId xmlns:a16="http://schemas.microsoft.com/office/drawing/2014/main" id="{88CFAFCC-6B5D-43A5-ACDE-6E3F5109E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1557338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298" name="Text Box 82">
            <a:extLst>
              <a:ext uri="{FF2B5EF4-FFF2-40B4-BE49-F238E27FC236}">
                <a16:creationId xmlns:a16="http://schemas.microsoft.com/office/drawing/2014/main" id="{7CCC2E9F-2B60-4172-9656-AD31CAA6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65299" name="Text Box 83">
            <a:extLst>
              <a:ext uri="{FF2B5EF4-FFF2-40B4-BE49-F238E27FC236}">
                <a16:creationId xmlns:a16="http://schemas.microsoft.com/office/drawing/2014/main" id="{74C30255-DE37-444D-8D7F-47FBC198A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5300" name="Text Box 84">
            <a:extLst>
              <a:ext uri="{FF2B5EF4-FFF2-40B4-BE49-F238E27FC236}">
                <a16:creationId xmlns:a16="http://schemas.microsoft.com/office/drawing/2014/main" id="{582BE4F1-D573-4395-BEB8-7A0CEEC0C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265301" name="Text Box 85">
            <a:extLst>
              <a:ext uri="{FF2B5EF4-FFF2-40B4-BE49-F238E27FC236}">
                <a16:creationId xmlns:a16="http://schemas.microsoft.com/office/drawing/2014/main" id="{54580455-886C-4042-A1FB-EB76CFEE8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65302" name="Line 86">
            <a:extLst>
              <a:ext uri="{FF2B5EF4-FFF2-40B4-BE49-F238E27FC236}">
                <a16:creationId xmlns:a16="http://schemas.microsoft.com/office/drawing/2014/main" id="{322380F9-474A-47B7-ABBB-05E82F3AA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2420938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303" name="Line 87">
            <a:extLst>
              <a:ext uri="{FF2B5EF4-FFF2-40B4-BE49-F238E27FC236}">
                <a16:creationId xmlns:a16="http://schemas.microsoft.com/office/drawing/2014/main" id="{E3714837-AF63-4365-B88C-5B484BAB7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213100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304" name="Line 88">
            <a:extLst>
              <a:ext uri="{FF2B5EF4-FFF2-40B4-BE49-F238E27FC236}">
                <a16:creationId xmlns:a16="http://schemas.microsoft.com/office/drawing/2014/main" id="{ABC41896-ED5D-4575-AF17-3E7B59554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205038"/>
            <a:ext cx="360362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5305" name="AutoShape 89">
            <a:extLst>
              <a:ext uri="{FF2B5EF4-FFF2-40B4-BE49-F238E27FC236}">
                <a16:creationId xmlns:a16="http://schemas.microsoft.com/office/drawing/2014/main" id="{83F55801-0A07-4140-BD75-547898A0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765175"/>
            <a:ext cx="3384550" cy="935038"/>
          </a:xfrm>
          <a:prstGeom prst="cloudCallout">
            <a:avLst>
              <a:gd name="adj1" fmla="val 42028"/>
              <a:gd name="adj2" fmla="val 162056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因为左子树空</a:t>
            </a:r>
          </a:p>
        </p:txBody>
      </p:sp>
      <p:sp>
        <p:nvSpPr>
          <p:cNvPr id="265306" name="Text Box 90">
            <a:extLst>
              <a:ext uri="{FF2B5EF4-FFF2-40B4-BE49-F238E27FC236}">
                <a16:creationId xmlns:a16="http://schemas.microsoft.com/office/drawing/2014/main" id="{1DFF1A5F-37D1-4A90-8661-75CDA706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34559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遍历结果：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6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2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2000"/>
                                        <p:tgtEl>
                                          <p:spTgt spid="26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0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2000"/>
                                        <p:tgtEl>
                                          <p:spTgt spid="2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3" dur="2000"/>
                                        <p:tgtEl>
                                          <p:spTgt spid="2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4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6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6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2" dur="2000"/>
                                        <p:tgtEl>
                                          <p:spTgt spid="2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7" dur="2000"/>
                                        <p:tgtEl>
                                          <p:spTgt spid="2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9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6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1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6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05" grpId="0" animBg="1"/>
      <p:bldP spid="2653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11B75BA2-EBE7-4E7B-9A8D-ECFDC506F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C6C08-8CF2-4C1C-9415-3CEC7AD79F9A}" type="slidenum">
              <a:rPr lang="en-US" altLang="zh-CN"/>
              <a:pPr/>
              <a:t>74</a:t>
            </a:fld>
            <a:r>
              <a:rPr lang="en-US" altLang="zh-CN"/>
              <a:t>/82</a:t>
            </a:r>
          </a:p>
        </p:txBody>
      </p:sp>
      <p:sp>
        <p:nvSpPr>
          <p:cNvPr id="267291" name="Oval 27">
            <a:extLst>
              <a:ext uri="{FF2B5EF4-FFF2-40B4-BE49-F238E27FC236}">
                <a16:creationId xmlns:a16="http://schemas.microsoft.com/office/drawing/2014/main" id="{1210368A-8480-4D2B-8F8B-6648711B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36838"/>
            <a:ext cx="1330325" cy="1800225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2938E90D-FCC2-438E-8E82-CFF8FAD1D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73538" cy="2311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/>
              <a:t>后序遍历左子树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/>
              <a:t>后序遍历右子树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en-US" sz="3600" b="1">
                <a:solidFill>
                  <a:srgbClr val="6600CC"/>
                </a:solidFill>
                <a:latin typeface="AmericanIndian" pitchFamily="82" charset="0"/>
                <a:ea typeface="汉仪太极体简" pitchFamily="2" charset="-122"/>
              </a:rPr>
              <a:t>√</a:t>
            </a:r>
            <a:r>
              <a:rPr lang="zh-CN" altLang="en-US" sz="3600"/>
              <a:t>访问根结点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F966D161-5701-4389-9C5F-2B3E07D44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kumimoji="0" lang="zh-CN" altLang="en-US" sz="4400"/>
              <a:t>后序</a:t>
            </a:r>
            <a:r>
              <a:rPr lang="zh-CN" altLang="en-US" sz="4400"/>
              <a:t>遍历</a:t>
            </a:r>
          </a:p>
        </p:txBody>
      </p:sp>
      <p:grpSp>
        <p:nvGrpSpPr>
          <p:cNvPr id="267269" name="Group 5">
            <a:extLst>
              <a:ext uri="{FF2B5EF4-FFF2-40B4-BE49-F238E27FC236}">
                <a16:creationId xmlns:a16="http://schemas.microsoft.com/office/drawing/2014/main" id="{B2AE78FA-780F-486E-B8BD-690722C49EE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052513"/>
            <a:ext cx="3313113" cy="3575050"/>
            <a:chOff x="3288" y="663"/>
            <a:chExt cx="2087" cy="2252"/>
          </a:xfrm>
        </p:grpSpPr>
        <p:sp>
          <p:nvSpPr>
            <p:cNvPr id="267270" name="Text Box 6">
              <a:extLst>
                <a:ext uri="{FF2B5EF4-FFF2-40B4-BE49-F238E27FC236}">
                  <a16:creationId xmlns:a16="http://schemas.microsoft.com/office/drawing/2014/main" id="{E11DA1D2-375D-4A04-B693-9CE957901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663"/>
              <a:ext cx="2087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F55683B9-C28B-451D-8F58-1799A02F9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54"/>
              <a:ext cx="1814" cy="2161"/>
              <a:chOff x="1837" y="1117"/>
              <a:chExt cx="2494" cy="2875"/>
            </a:xfrm>
          </p:grpSpPr>
          <p:sp>
            <p:nvSpPr>
              <p:cNvPr id="267272" name="Oval 8">
                <a:extLst>
                  <a:ext uri="{FF2B5EF4-FFF2-40B4-BE49-F238E27FC236}">
                    <a16:creationId xmlns:a16="http://schemas.microsoft.com/office/drawing/2014/main" id="{B8CA4A04-7904-4546-B0AD-2982445BC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67273" name="Oval 9">
                <a:extLst>
                  <a:ext uri="{FF2B5EF4-FFF2-40B4-BE49-F238E27FC236}">
                    <a16:creationId xmlns:a16="http://schemas.microsoft.com/office/drawing/2014/main" id="{EBF58600-4C7C-4A5B-B1AC-2982C3E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67274" name="Oval 10">
                <a:extLst>
                  <a:ext uri="{FF2B5EF4-FFF2-40B4-BE49-F238E27FC236}">
                    <a16:creationId xmlns:a16="http://schemas.microsoft.com/office/drawing/2014/main" id="{D29ECA6D-9993-4C70-A81E-6E299EED9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67275" name="Oval 11">
                <a:extLst>
                  <a:ext uri="{FF2B5EF4-FFF2-40B4-BE49-F238E27FC236}">
                    <a16:creationId xmlns:a16="http://schemas.microsoft.com/office/drawing/2014/main" id="{B6D211F2-22FA-498A-84CD-975E89C83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67276" name="Oval 12">
                <a:extLst>
                  <a:ext uri="{FF2B5EF4-FFF2-40B4-BE49-F238E27FC236}">
                    <a16:creationId xmlns:a16="http://schemas.microsoft.com/office/drawing/2014/main" id="{2D93E163-4750-4A52-AB60-4DB0568D1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67277" name="Oval 13">
                <a:extLst>
                  <a:ext uri="{FF2B5EF4-FFF2-40B4-BE49-F238E27FC236}">
                    <a16:creationId xmlns:a16="http://schemas.microsoft.com/office/drawing/2014/main" id="{6D7AC257-5E5A-489D-8598-280E648FC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67278" name="Oval 14">
                <a:extLst>
                  <a:ext uri="{FF2B5EF4-FFF2-40B4-BE49-F238E27FC236}">
                    <a16:creationId xmlns:a16="http://schemas.microsoft.com/office/drawing/2014/main" id="{8AC0417D-3FC6-4535-89EB-F4427682B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67279" name="Oval 15">
                <a:extLst>
                  <a:ext uri="{FF2B5EF4-FFF2-40B4-BE49-F238E27FC236}">
                    <a16:creationId xmlns:a16="http://schemas.microsoft.com/office/drawing/2014/main" id="{467E9F99-18AD-4C2E-91E9-0D9649623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67280" name="Line 16">
                <a:extLst>
                  <a:ext uri="{FF2B5EF4-FFF2-40B4-BE49-F238E27FC236}">
                    <a16:creationId xmlns:a16="http://schemas.microsoft.com/office/drawing/2014/main" id="{33901129-E98D-4B7F-A479-5250666CE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1" name="Line 17">
                <a:extLst>
                  <a:ext uri="{FF2B5EF4-FFF2-40B4-BE49-F238E27FC236}">
                    <a16:creationId xmlns:a16="http://schemas.microsoft.com/office/drawing/2014/main" id="{7564C357-D185-4C98-80D3-B3DD74647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2" name="Line 18">
                <a:extLst>
                  <a:ext uri="{FF2B5EF4-FFF2-40B4-BE49-F238E27FC236}">
                    <a16:creationId xmlns:a16="http://schemas.microsoft.com/office/drawing/2014/main" id="{01859954-26AB-45FC-B158-D5F5D8BC0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3" name="Line 19">
                <a:extLst>
                  <a:ext uri="{FF2B5EF4-FFF2-40B4-BE49-F238E27FC236}">
                    <a16:creationId xmlns:a16="http://schemas.microsoft.com/office/drawing/2014/main" id="{7E2AB3B7-6034-480D-A002-13C1C9878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4" name="Line 20">
                <a:extLst>
                  <a:ext uri="{FF2B5EF4-FFF2-40B4-BE49-F238E27FC236}">
                    <a16:creationId xmlns:a16="http://schemas.microsoft.com/office/drawing/2014/main" id="{8777088E-18B8-4979-91E9-297B1214A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5" name="Line 21">
                <a:extLst>
                  <a:ext uri="{FF2B5EF4-FFF2-40B4-BE49-F238E27FC236}">
                    <a16:creationId xmlns:a16="http://schemas.microsoft.com/office/drawing/2014/main" id="{79548420-366C-45DA-9922-6A524FD0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6" name="Line 22">
                <a:extLst>
                  <a:ext uri="{FF2B5EF4-FFF2-40B4-BE49-F238E27FC236}">
                    <a16:creationId xmlns:a16="http://schemas.microsoft.com/office/drawing/2014/main" id="{5F12FB68-E8E9-42DC-9DAA-7E598254C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7" name="Text Box 23">
                <a:extLst>
                  <a:ext uri="{FF2B5EF4-FFF2-40B4-BE49-F238E27FC236}">
                    <a16:creationId xmlns:a16="http://schemas.microsoft.com/office/drawing/2014/main" id="{A5D7EEB8-ED34-497A-9F01-CC4714132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  <p:sp>
        <p:nvSpPr>
          <p:cNvPr id="267288" name="Text Box 24">
            <a:extLst>
              <a:ext uri="{FF2B5EF4-FFF2-40B4-BE49-F238E27FC236}">
                <a16:creationId xmlns:a16="http://schemas.microsoft.com/office/drawing/2014/main" id="{EE7D0F03-7B16-414A-82E5-37EBBAAA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34559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遍历结果：</a:t>
            </a:r>
          </a:p>
        </p:txBody>
      </p:sp>
      <p:sp>
        <p:nvSpPr>
          <p:cNvPr id="267289" name="Oval 25">
            <a:extLst>
              <a:ext uri="{FF2B5EF4-FFF2-40B4-BE49-F238E27FC236}">
                <a16:creationId xmlns:a16="http://schemas.microsoft.com/office/drawing/2014/main" id="{E5985E54-21AF-406E-A331-4AD438C8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6263"/>
            <a:ext cx="1944687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0" name="Oval 26">
            <a:extLst>
              <a:ext uri="{FF2B5EF4-FFF2-40B4-BE49-F238E27FC236}">
                <a16:creationId xmlns:a16="http://schemas.microsoft.com/office/drawing/2014/main" id="{EF20A326-772A-4D9B-9602-D5571F45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636838"/>
            <a:ext cx="1655763" cy="1871662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Oval 28">
            <a:extLst>
              <a:ext uri="{FF2B5EF4-FFF2-40B4-BE49-F238E27FC236}">
                <a16:creationId xmlns:a16="http://schemas.microsoft.com/office/drawing/2014/main" id="{5E7B1599-4E27-40AC-B559-0FFE3ABF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846263"/>
            <a:ext cx="1944688" cy="252095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Oval 29">
            <a:extLst>
              <a:ext uri="{FF2B5EF4-FFF2-40B4-BE49-F238E27FC236}">
                <a16:creationId xmlns:a16="http://schemas.microsoft.com/office/drawing/2014/main" id="{DD6AE3BC-69A1-45EB-9A22-D1272E4D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636838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Oval 30">
            <a:extLst>
              <a:ext uri="{FF2B5EF4-FFF2-40B4-BE49-F238E27FC236}">
                <a16:creationId xmlns:a16="http://schemas.microsoft.com/office/drawing/2014/main" id="{2087B7E7-71EB-4B00-88A8-64655232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29000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Oval 31">
            <a:extLst>
              <a:ext uri="{FF2B5EF4-FFF2-40B4-BE49-F238E27FC236}">
                <a16:creationId xmlns:a16="http://schemas.microsoft.com/office/drawing/2014/main" id="{DDF277CD-9436-4D2C-B4FB-5427DABC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636838"/>
            <a:ext cx="792163" cy="863600"/>
          </a:xfrm>
          <a:prstGeom prst="ellipse">
            <a:avLst/>
          </a:prstGeom>
          <a:solidFill>
            <a:srgbClr val="CCFFFF"/>
          </a:solidFill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7296" name="Group 32">
            <a:extLst>
              <a:ext uri="{FF2B5EF4-FFF2-40B4-BE49-F238E27FC236}">
                <a16:creationId xmlns:a16="http://schemas.microsoft.com/office/drawing/2014/main" id="{BACABFE7-23E1-44E7-814F-9C13B0FB61D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052513"/>
            <a:ext cx="3313113" cy="3575050"/>
            <a:chOff x="3288" y="663"/>
            <a:chExt cx="2087" cy="2252"/>
          </a:xfrm>
        </p:grpSpPr>
        <p:sp>
          <p:nvSpPr>
            <p:cNvPr id="267297" name="Text Box 33">
              <a:extLst>
                <a:ext uri="{FF2B5EF4-FFF2-40B4-BE49-F238E27FC236}">
                  <a16:creationId xmlns:a16="http://schemas.microsoft.com/office/drawing/2014/main" id="{A1D03636-D23C-4E80-8B41-2D8ED79E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663"/>
              <a:ext cx="2087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7298" name="Group 34">
              <a:extLst>
                <a:ext uri="{FF2B5EF4-FFF2-40B4-BE49-F238E27FC236}">
                  <a16:creationId xmlns:a16="http://schemas.microsoft.com/office/drawing/2014/main" id="{1319EC1D-02DA-4240-A81B-8EFE9636A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54"/>
              <a:ext cx="1814" cy="2161"/>
              <a:chOff x="1837" y="1117"/>
              <a:chExt cx="2494" cy="2875"/>
            </a:xfrm>
          </p:grpSpPr>
          <p:sp>
            <p:nvSpPr>
              <p:cNvPr id="267299" name="Oval 35">
                <a:extLst>
                  <a:ext uri="{FF2B5EF4-FFF2-40B4-BE49-F238E27FC236}">
                    <a16:creationId xmlns:a16="http://schemas.microsoft.com/office/drawing/2014/main" id="{0AA5D12D-E45F-4712-856B-FE34624F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67300" name="Oval 36">
                <a:extLst>
                  <a:ext uri="{FF2B5EF4-FFF2-40B4-BE49-F238E27FC236}">
                    <a16:creationId xmlns:a16="http://schemas.microsoft.com/office/drawing/2014/main" id="{C4FA25BF-1B21-4E78-A10C-882EABEAE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</a:t>
                </a:r>
              </a:p>
            </p:txBody>
          </p:sp>
          <p:sp>
            <p:nvSpPr>
              <p:cNvPr id="267301" name="Oval 37">
                <a:extLst>
                  <a:ext uri="{FF2B5EF4-FFF2-40B4-BE49-F238E27FC236}">
                    <a16:creationId xmlns:a16="http://schemas.microsoft.com/office/drawing/2014/main" id="{E76BEC6C-3E02-4636-85F8-1DC8A27C5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797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</a:p>
            </p:txBody>
          </p:sp>
          <p:sp>
            <p:nvSpPr>
              <p:cNvPr id="267302" name="Oval 38">
                <a:extLst>
                  <a:ext uri="{FF2B5EF4-FFF2-40B4-BE49-F238E27FC236}">
                    <a16:creationId xmlns:a16="http://schemas.microsoft.com/office/drawing/2014/main" id="{034BB006-3271-4609-A53A-D226C53EB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67303" name="Oval 39">
                <a:extLst>
                  <a:ext uri="{FF2B5EF4-FFF2-40B4-BE49-F238E27FC236}">
                    <a16:creationId xmlns:a16="http://schemas.microsoft.com/office/drawing/2014/main" id="{B5F10BBC-0A51-43E8-8700-D6F44B961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13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</a:t>
                </a:r>
              </a:p>
            </p:txBody>
          </p:sp>
          <p:sp>
            <p:nvSpPr>
              <p:cNvPr id="267304" name="Oval 40">
                <a:extLst>
                  <a:ext uri="{FF2B5EF4-FFF2-40B4-BE49-F238E27FC236}">
                    <a16:creationId xmlns:a16="http://schemas.microsoft.com/office/drawing/2014/main" id="{F2819269-9546-4834-BCA3-C14BA119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15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</a:p>
            </p:txBody>
          </p:sp>
          <p:sp>
            <p:nvSpPr>
              <p:cNvPr id="267305" name="Oval 41">
                <a:extLst>
                  <a:ext uri="{FF2B5EF4-FFF2-40B4-BE49-F238E27FC236}">
                    <a16:creationId xmlns:a16="http://schemas.microsoft.com/office/drawing/2014/main" id="{C6BA577A-B3A6-47EA-8319-86AEA492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67306" name="Oval 42">
                <a:extLst>
                  <a:ext uri="{FF2B5EF4-FFF2-40B4-BE49-F238E27FC236}">
                    <a16:creationId xmlns:a16="http://schemas.microsoft.com/office/drawing/2014/main" id="{65617EB7-55F1-4783-A94B-C66953B9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8"/>
                <a:ext cx="408" cy="408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</a:t>
                </a:r>
              </a:p>
            </p:txBody>
          </p:sp>
          <p:sp>
            <p:nvSpPr>
              <p:cNvPr id="267307" name="Line 43">
                <a:extLst>
                  <a:ext uri="{FF2B5EF4-FFF2-40B4-BE49-F238E27FC236}">
                    <a16:creationId xmlns:a16="http://schemas.microsoft.com/office/drawing/2014/main" id="{4BD083DA-4E1D-48E0-9FD8-C2BD6317F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1434"/>
                <a:ext cx="453" cy="45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8" name="Line 44">
                <a:extLst>
                  <a:ext uri="{FF2B5EF4-FFF2-40B4-BE49-F238E27FC236}">
                    <a16:creationId xmlns:a16="http://schemas.microsoft.com/office/drawing/2014/main" id="{C9C06F72-C7AE-4155-B5D9-EA11D1D0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2840"/>
                <a:ext cx="180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9" name="Line 45">
                <a:extLst>
                  <a:ext uri="{FF2B5EF4-FFF2-40B4-BE49-F238E27FC236}">
                    <a16:creationId xmlns:a16="http://schemas.microsoft.com/office/drawing/2014/main" id="{05690F7A-A5C1-4927-98A7-57AC8DD07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05"/>
                <a:ext cx="136" cy="273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0" name="Line 46">
                <a:extLst>
                  <a:ext uri="{FF2B5EF4-FFF2-40B4-BE49-F238E27FC236}">
                    <a16:creationId xmlns:a16="http://schemas.microsoft.com/office/drawing/2014/main" id="{04842D31-958A-4AE6-811E-1A00E1EDF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4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1" name="Line 47">
                <a:extLst>
                  <a:ext uri="{FF2B5EF4-FFF2-40B4-BE49-F238E27FC236}">
                    <a16:creationId xmlns:a16="http://schemas.microsoft.com/office/drawing/2014/main" id="{6DE0FC77-DB78-446A-A9C1-2567C5670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454" cy="40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2" name="Line 48">
                <a:extLst>
                  <a:ext uri="{FF2B5EF4-FFF2-40B4-BE49-F238E27FC236}">
                    <a16:creationId xmlns:a16="http://schemas.microsoft.com/office/drawing/2014/main" id="{103BD7E6-FDAE-47DA-9602-4C47D68E0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160"/>
                <a:ext cx="272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3" name="Line 49">
                <a:extLst>
                  <a:ext uri="{FF2B5EF4-FFF2-40B4-BE49-F238E27FC236}">
                    <a16:creationId xmlns:a16="http://schemas.microsoft.com/office/drawing/2014/main" id="{E8F65A48-F900-408D-96C3-D2F7870C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160"/>
                <a:ext cx="227" cy="318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4" name="Text Box 50">
                <a:extLst>
                  <a:ext uri="{FF2B5EF4-FFF2-40B4-BE49-F238E27FC236}">
                    <a16:creationId xmlns:a16="http://schemas.microsoft.com/office/drawing/2014/main" id="{FFC76290-4633-499C-ABAA-71F2152CB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59"/>
                <a:ext cx="1859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深度为</a:t>
                </a:r>
                <a:r>
                  <a:rPr lang="en-US" altLang="zh-CN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4</a:t>
                </a:r>
                <a:r>
                  <a:rPr lang="zh-CN" altLang="en-US" sz="2000">
                    <a:solidFill>
                      <a:srgbClr val="0000CC"/>
                    </a:solidFill>
                    <a:latin typeface="方正流行体简体" pitchFamily="65" charset="-122"/>
                    <a:ea typeface="方正流行体简体" pitchFamily="65" charset="-122"/>
                  </a:rPr>
                  <a:t>的二叉树</a:t>
                </a:r>
              </a:p>
            </p:txBody>
          </p:sp>
        </p:grpSp>
      </p:grpSp>
      <p:sp>
        <p:nvSpPr>
          <p:cNvPr id="267315" name="Line 51">
            <a:extLst>
              <a:ext uri="{FF2B5EF4-FFF2-40B4-BE49-F238E27FC236}">
                <a16:creationId xmlns:a16="http://schemas.microsoft.com/office/drawing/2014/main" id="{95228868-6CC1-4139-BECF-75D5F1923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765175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16" name="Text Box 52">
            <a:extLst>
              <a:ext uri="{FF2B5EF4-FFF2-40B4-BE49-F238E27FC236}">
                <a16:creationId xmlns:a16="http://schemas.microsoft.com/office/drawing/2014/main" id="{10443D12-AD0F-4B95-8E31-70E34E82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67317" name="Line 53">
            <a:extLst>
              <a:ext uri="{FF2B5EF4-FFF2-40B4-BE49-F238E27FC236}">
                <a16:creationId xmlns:a16="http://schemas.microsoft.com/office/drawing/2014/main" id="{00A4CB0F-AE98-4D9F-901F-571396D78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412875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18" name="Text Box 54">
            <a:extLst>
              <a:ext uri="{FF2B5EF4-FFF2-40B4-BE49-F238E27FC236}">
                <a16:creationId xmlns:a16="http://schemas.microsoft.com/office/drawing/2014/main" id="{1E91BE72-2F22-4DA9-BDEF-BA1C8C17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54324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</p:txBody>
      </p:sp>
      <p:sp>
        <p:nvSpPr>
          <p:cNvPr id="267319" name="Line 55">
            <a:extLst>
              <a:ext uri="{FF2B5EF4-FFF2-40B4-BE49-F238E27FC236}">
                <a16:creationId xmlns:a16="http://schemas.microsoft.com/office/drawing/2014/main" id="{07EF5D3F-403F-4C39-8A00-82556EA25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141663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20" name="Text Box 56">
            <a:extLst>
              <a:ext uri="{FF2B5EF4-FFF2-40B4-BE49-F238E27FC236}">
                <a16:creationId xmlns:a16="http://schemas.microsoft.com/office/drawing/2014/main" id="{9E759A17-CA70-4952-9EE6-3331AD395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</p:txBody>
      </p:sp>
      <p:sp>
        <p:nvSpPr>
          <p:cNvPr id="267321" name="Line 57">
            <a:extLst>
              <a:ext uri="{FF2B5EF4-FFF2-40B4-BE49-F238E27FC236}">
                <a16:creationId xmlns:a16="http://schemas.microsoft.com/office/drawing/2014/main" id="{04E33648-E879-4F4D-BD4E-D49C9208F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420938"/>
            <a:ext cx="360362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22" name="Text Box 58">
            <a:extLst>
              <a:ext uri="{FF2B5EF4-FFF2-40B4-BE49-F238E27FC236}">
                <a16:creationId xmlns:a16="http://schemas.microsoft.com/office/drawing/2014/main" id="{2893D3BD-4F3C-47BB-AE4D-3A184B1E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451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67323" name="Line 59">
            <a:extLst>
              <a:ext uri="{FF2B5EF4-FFF2-40B4-BE49-F238E27FC236}">
                <a16:creationId xmlns:a16="http://schemas.microsoft.com/office/drawing/2014/main" id="{1A76B7E9-97AE-4ECC-BB66-DBAFB5A92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1557338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24" name="Text Box 60">
            <a:extLst>
              <a:ext uri="{FF2B5EF4-FFF2-40B4-BE49-F238E27FC236}">
                <a16:creationId xmlns:a16="http://schemas.microsoft.com/office/drawing/2014/main" id="{20F9C1C5-58C7-4DB3-83CC-C79D8ABA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67325" name="Text Box 61">
            <a:extLst>
              <a:ext uri="{FF2B5EF4-FFF2-40B4-BE49-F238E27FC236}">
                <a16:creationId xmlns:a16="http://schemas.microsoft.com/office/drawing/2014/main" id="{383BE04F-7268-425F-9B1C-70BCE5F6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7326" name="Text Box 62">
            <a:extLst>
              <a:ext uri="{FF2B5EF4-FFF2-40B4-BE49-F238E27FC236}">
                <a16:creationId xmlns:a16="http://schemas.microsoft.com/office/drawing/2014/main" id="{32E59E51-C1AD-4306-AE62-4AD703B3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267327" name="Text Box 63">
            <a:extLst>
              <a:ext uri="{FF2B5EF4-FFF2-40B4-BE49-F238E27FC236}">
                <a16:creationId xmlns:a16="http://schemas.microsoft.com/office/drawing/2014/main" id="{F1CE6A1E-3722-4CA1-8321-23E38CD2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419725"/>
            <a:ext cx="64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67328" name="Line 64">
            <a:extLst>
              <a:ext uri="{FF2B5EF4-FFF2-40B4-BE49-F238E27FC236}">
                <a16:creationId xmlns:a16="http://schemas.microsoft.com/office/drawing/2014/main" id="{6EC44CBE-28B7-43D9-88EF-40B34F1F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2420938"/>
            <a:ext cx="360363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29" name="Line 65">
            <a:extLst>
              <a:ext uri="{FF2B5EF4-FFF2-40B4-BE49-F238E27FC236}">
                <a16:creationId xmlns:a16="http://schemas.microsoft.com/office/drawing/2014/main" id="{315E6B01-D502-4F83-BA96-87B5BDCB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213100"/>
            <a:ext cx="360363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30" name="Line 66">
            <a:extLst>
              <a:ext uri="{FF2B5EF4-FFF2-40B4-BE49-F238E27FC236}">
                <a16:creationId xmlns:a16="http://schemas.microsoft.com/office/drawing/2014/main" id="{84DE217D-6AA6-413E-85C8-F4B0F97DC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276475"/>
            <a:ext cx="360362" cy="433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7331" name="AutoShape 67">
            <a:extLst>
              <a:ext uri="{FF2B5EF4-FFF2-40B4-BE49-F238E27FC236}">
                <a16:creationId xmlns:a16="http://schemas.microsoft.com/office/drawing/2014/main" id="{B2316886-A9C5-4BA0-B310-5F56601F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33375"/>
            <a:ext cx="2952750" cy="1511300"/>
          </a:xfrm>
          <a:prstGeom prst="cloudCallout">
            <a:avLst>
              <a:gd name="adj1" fmla="val 48171"/>
              <a:gd name="adj2" fmla="val 109769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因为左子树空，故遍历右子树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67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26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1" dur="20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6" dur="20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3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3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67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5" dur="20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0" dur="20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5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2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6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7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67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9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6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6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8" grpId="0"/>
      <p:bldP spid="267331" grpId="0" animBg="1"/>
      <p:bldP spid="267331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1DCFF95-BFC3-4984-913D-8C56E7367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C83B3-9BB6-453C-BA6D-426D6B765B10}" type="slidenum">
              <a:rPr lang="en-US" altLang="zh-CN"/>
              <a:pPr/>
              <a:t>75</a:t>
            </a:fld>
            <a:r>
              <a:rPr lang="en-US" altLang="zh-CN"/>
              <a:t>/82</a:t>
            </a:r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FEF570FF-4CA7-4377-B867-6FBAF985D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3671887" cy="844550"/>
          </a:xfrm>
        </p:spPr>
        <p:txBody>
          <a:bodyPr/>
          <a:lstStyle/>
          <a:p>
            <a:r>
              <a:rPr lang="en-US" altLang="zh-CN" sz="4000">
                <a:latin typeface="华文行楷" panose="02010800040101010101" pitchFamily="2" charset="-122"/>
                <a:ea typeface="华文行楷" panose="02010800040101010101" pitchFamily="2" charset="-122"/>
              </a:rPr>
              <a:t>6.4</a:t>
            </a:r>
            <a:r>
              <a:rPr lang="en-US" altLang="zh-CN" sz="4000"/>
              <a:t> </a:t>
            </a:r>
            <a:r>
              <a:rPr lang="zh-CN" altLang="en-US" sz="4000"/>
              <a:t>典型算法</a:t>
            </a:r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DBE928B4-2BDB-4E96-A37C-3D8E9DB8B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92288"/>
            <a:ext cx="76327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85000"/>
              </a:lnSpc>
            </a:pPr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kumimoji="0"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对非数值型数据通常有插入、删除、查找和排序等操作。其中</a:t>
            </a:r>
            <a:r>
              <a:rPr kumimoji="0"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查找</a:t>
            </a:r>
            <a:r>
              <a:rPr kumimoji="0"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kumimoji="0"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排序</a:t>
            </a:r>
            <a:r>
              <a:rPr kumimoji="0"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是数据处理中比较重要的算法。</a:t>
            </a:r>
            <a:r>
              <a:rPr kumimoji="0"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3717" name="Rectangle 5">
            <a:extLst>
              <a:ext uri="{FF2B5EF4-FFF2-40B4-BE49-F238E27FC236}">
                <a16:creationId xmlns:a16="http://schemas.microsoft.com/office/drawing/2014/main" id="{EAB86456-6EB0-415C-8DC6-96FA712D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21163"/>
            <a:ext cx="7561262" cy="1439862"/>
          </a:xfrm>
          <a:prstGeom prst="rect">
            <a:avLst/>
          </a:prstGeom>
          <a:solidFill>
            <a:srgbClr val="FFFF66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 anchor="ctr"/>
          <a:lstStyle/>
          <a:p>
            <a:pPr algn="just">
              <a:lnSpc>
                <a:spcPct val="85000"/>
              </a:lnSpc>
            </a:pPr>
            <a:r>
              <a:rPr kumimoji="0"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查找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又称</a:t>
            </a:r>
            <a:r>
              <a:rPr kumimoji="0"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检索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，是指在数据集合中查找某个数据元素的过程。若存在这样数据元素</a:t>
            </a:r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则查找成功；否则，查找失败。</a:t>
            </a:r>
            <a:r>
              <a:rPr kumimoji="0"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FDBAC1EF-7024-407C-A0AF-D82A6F14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55988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6.4.1    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6" grpId="0"/>
      <p:bldP spid="243717" grpId="0" animBg="1"/>
      <p:bldP spid="2437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393C6CB-8365-4689-93A4-AE22ADFC5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FC5E8-C3DF-4904-AF3B-2F130B91BDF9}" type="slidenum">
              <a:rPr lang="en-US" altLang="zh-CN"/>
              <a:pPr/>
              <a:t>76</a:t>
            </a:fld>
            <a:r>
              <a:rPr lang="en-US" altLang="zh-CN"/>
              <a:t>/82</a:t>
            </a:r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8C3DA08-62F9-4FE8-AA75-C47A7E0B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052513"/>
            <a:ext cx="3527425" cy="844550"/>
          </a:xfrm>
        </p:spPr>
        <p:txBody>
          <a:bodyPr/>
          <a:lstStyle/>
          <a:p>
            <a:r>
              <a:rPr lang="en-US" altLang="zh-CN" sz="4000"/>
              <a:t>1 </a:t>
            </a:r>
            <a:r>
              <a:rPr lang="zh-CN" altLang="en-US" sz="4000"/>
              <a:t>顺序查找</a:t>
            </a:r>
          </a:p>
        </p:txBody>
      </p:sp>
      <p:sp>
        <p:nvSpPr>
          <p:cNvPr id="244740" name="Rectangle 4">
            <a:extLst>
              <a:ext uri="{FF2B5EF4-FFF2-40B4-BE49-F238E27FC236}">
                <a16:creationId xmlns:a16="http://schemas.microsoft.com/office/drawing/2014/main" id="{D0EB276A-EA11-4566-B1E1-C21EBB4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20875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适用于线性表，其基本方法是</a:t>
            </a:r>
            <a:r>
              <a:rPr kumimoji="0" lang="zh-CN" altLang="en-US" sz="3600" b="1">
                <a:latin typeface="华文行楷" panose="02010800040101010101" pitchFamily="2" charset="-122"/>
                <a:ea typeface="华文行楷" panose="02010800040101010101" pitchFamily="2" charset="-122"/>
              </a:rPr>
              <a:t> ：</a:t>
            </a:r>
          </a:p>
        </p:txBody>
      </p:sp>
      <p:sp>
        <p:nvSpPr>
          <p:cNvPr id="244741" name="Rectangle 5">
            <a:extLst>
              <a:ext uri="{FF2B5EF4-FFF2-40B4-BE49-F238E27FC236}">
                <a16:creationId xmlns:a16="http://schemas.microsoft.com/office/drawing/2014/main" id="{5AAB36E5-A345-4CD1-934E-451D5306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1300"/>
            <a:ext cx="78486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25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Ð"/>
            </a:pP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从线性表中第一个元素开始，依次将线性表中的元素与给定值进行比较。</a:t>
            </a:r>
          </a:p>
          <a:p>
            <a:pPr algn="just">
              <a:spcBef>
                <a:spcPct val="25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Ð"/>
            </a:pP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若相等，则查找成功；</a:t>
            </a:r>
          </a:p>
          <a:p>
            <a:pPr algn="just">
              <a:spcBef>
                <a:spcPct val="25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Ð"/>
            </a:pP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若直到最后一个元素，还没找到与给定值相等的元素，则查找失败。</a:t>
            </a:r>
            <a:r>
              <a:rPr kumimoji="0" lang="zh-CN" altLang="en-US" sz="36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40" grpId="0"/>
      <p:bldP spid="24474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A836B40-5AC1-4DB2-9B98-FA27FDD8F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93AC3-829F-4E73-AFAF-555A3BB6B32F}" type="slidenum">
              <a:rPr lang="en-US" altLang="zh-CN"/>
              <a:pPr/>
              <a:t>77</a:t>
            </a:fld>
            <a:r>
              <a:rPr lang="en-US" altLang="zh-CN"/>
              <a:t>/82</a:t>
            </a:r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52E4E432-F2C2-4C23-A1A9-4135767E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82675"/>
            <a:ext cx="7777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kumimoji="0" lang="zh-CN" altLang="en-US" sz="3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在顺序表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( 88, 15, 23, 80, 63, 8, 86, 46, 71, 101 )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  <a:r>
              <a:rPr kumimoji="0" lang="zh-CN" altLang="en-US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值为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71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的数据元素。</a:t>
            </a: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BAB97479-9648-469C-9293-42FBB34F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05038"/>
            <a:ext cx="763270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10000"/>
              </a:spcBef>
              <a:buClr>
                <a:srgbClr val="6600CC"/>
              </a:buClr>
              <a:buSzPct val="85000"/>
              <a:buFont typeface="Wingdings" panose="05000000000000000000" pitchFamily="2" charset="2"/>
              <a:buChar char="ÿ"/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从线性表中第一个元素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88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依次将</a:t>
            </a:r>
            <a:b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  线性表中元素与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71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进行比较。</a:t>
            </a:r>
          </a:p>
          <a:p>
            <a:pPr>
              <a:spcBef>
                <a:spcPct val="25000"/>
              </a:spcBef>
              <a:buClr>
                <a:srgbClr val="6600CC"/>
              </a:buClr>
              <a:buSzPct val="85000"/>
              <a:buFont typeface="Wingdings" panose="05000000000000000000" pitchFamily="2" charset="2"/>
              <a:buChar char="ÿ"/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直到第九个元素为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71,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查找成功。</a:t>
            </a:r>
            <a:r>
              <a:rPr kumimoji="0"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35756D2D-E71C-45A0-91F1-28885AD36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77041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0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特点：顺序查找算法简单</a:t>
            </a:r>
            <a:r>
              <a:rPr kumimoji="0" lang="en-US" altLang="zh-CN" sz="30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kumimoji="0" lang="zh-CN" altLang="en-US" sz="30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但是执行效率较低</a:t>
            </a:r>
            <a:r>
              <a:rPr kumimoji="0" lang="zh-CN" altLang="en-US" sz="30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E63073AB-1A4E-4072-A144-8153EC5D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08500"/>
            <a:ext cx="76295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在下列两种情况下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只能使用顺序查找法：</a:t>
            </a:r>
          </a:p>
          <a:p>
            <a:pPr>
              <a:spcBef>
                <a:spcPct val="15000"/>
              </a:spcBef>
            </a:pP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线性表是线性链表。</a:t>
            </a:r>
          </a:p>
          <a:p>
            <a:pPr>
              <a:spcBef>
                <a:spcPct val="15000"/>
              </a:spcBef>
            </a:pP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线性表是顺序表，但表中元素无序排列。</a:t>
            </a:r>
            <a:r>
              <a:rPr kumimoji="0" lang="zh-CN" altLang="en-US" sz="3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768" name="AutoShape 8">
            <a:extLst>
              <a:ext uri="{FF2B5EF4-FFF2-40B4-BE49-F238E27FC236}">
                <a16:creationId xmlns:a16="http://schemas.microsoft.com/office/drawing/2014/main" id="{8AC584C3-51E6-4D8B-9E96-A9C61068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844675"/>
            <a:ext cx="3095625" cy="935038"/>
          </a:xfrm>
          <a:prstGeom prst="cloudCallout">
            <a:avLst>
              <a:gd name="adj1" fmla="val -51949"/>
              <a:gd name="adj2" fmla="val 9635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此题比较了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8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150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150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50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245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140"/>
                                        <p:tgtEl>
                                          <p:spTgt spid="245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00CC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140"/>
                                        <p:tgtEl>
                                          <p:spTgt spid="245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40"/>
                                        <p:tgtEl>
                                          <p:spTgt spid="245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140"/>
                                        <p:tgtEl>
                                          <p:spTgt spid="245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00CC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140"/>
                                        <p:tgtEl>
                                          <p:spTgt spid="245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40"/>
                                        <p:tgtEl>
                                          <p:spTgt spid="245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66" grpId="0"/>
      <p:bldP spid="24576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7185B16-30A7-432B-8029-92306EE80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96BC-5714-473A-AAC8-69F2373C237C}" type="slidenum">
              <a:rPr lang="en-US" altLang="zh-CN"/>
              <a:pPr/>
              <a:t>78</a:t>
            </a:fld>
            <a:r>
              <a:rPr lang="en-US" altLang="zh-CN"/>
              <a:t>/82</a:t>
            </a:r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D9E724C1-43DB-400E-920D-5E52371DD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03263"/>
            <a:ext cx="3168650" cy="854075"/>
          </a:xfrm>
        </p:spPr>
        <p:txBody>
          <a:bodyPr/>
          <a:lstStyle/>
          <a:p>
            <a:r>
              <a:rPr lang="en-US" altLang="zh-CN" sz="4000"/>
              <a:t>2 </a:t>
            </a:r>
            <a:r>
              <a:rPr lang="zh-CN" altLang="en-US" sz="4000"/>
              <a:t>二分查找</a:t>
            </a:r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F178780E-A030-4E87-8C36-D751BCD7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89088"/>
            <a:ext cx="77771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又称</a:t>
            </a:r>
            <a:r>
              <a:rPr kumimoji="0"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折半查找</a:t>
            </a:r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kumimoji="0" lang="zh-CN" altLang="en-US" sz="3200" u="sng">
                <a:latin typeface="Times New Roman" panose="02020603050405020304" pitchFamily="18" charset="0"/>
                <a:ea typeface="华文新魏" panose="02010800040101010101" pitchFamily="2" charset="-122"/>
              </a:rPr>
              <a:t>要求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被查找的表采用顺序存储结构且数据元素按数据值升序或降序排列</a:t>
            </a:r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即二分查找法只适用于</a:t>
            </a: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有序表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r>
              <a:rPr kumimoji="0"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0B087A4F-79ED-4E85-BE0E-B1E88863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68638"/>
            <a:ext cx="7920037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kumimoji="0"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基本思想是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设顺序表升序排列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6600CC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将给定值与</a:t>
            </a:r>
            <a:r>
              <a:rPr kumimoji="0" lang="zh-CN" altLang="en-US" sz="3200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中间位置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元素比较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若相等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则     查找成功；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6600CC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若给定值小于元素值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则继续对前半部分  再进行折半查找；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6600CC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若给定值大于中间位置元素值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则继续对后半部分再进行折半查找。</a:t>
            </a:r>
            <a:r>
              <a:rPr kumimoji="0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D32B9172-CC09-4BC9-8135-7CA826D3C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6C4F-C940-4B6F-84D2-E0CADFEEC1F3}" type="slidenum">
              <a:rPr lang="en-US" altLang="zh-CN"/>
              <a:pPr/>
              <a:t>79</a:t>
            </a:fld>
            <a:r>
              <a:rPr lang="en-US" altLang="zh-CN"/>
              <a:t>/82</a:t>
            </a:r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1C5FC375-EE1D-4B60-A309-CBADA3E5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60438"/>
            <a:ext cx="76327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例：在</a:t>
            </a:r>
            <a:r>
              <a:rPr kumimoji="0"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有序顺序表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(8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23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46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63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71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86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88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101)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中，用折半查找法查找值为 </a:t>
            </a:r>
            <a:r>
              <a:rPr kumimoji="0"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71</a:t>
            </a:r>
            <a:r>
              <a:rPr kumimoji="0"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的数据元素。</a:t>
            </a:r>
            <a:r>
              <a:rPr kumimoji="0"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356333CA-3DD6-4155-AB94-33E879B0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86013"/>
            <a:ext cx="87852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u="sng">
                <a:latin typeface="华文新魏" panose="02010800040101010101" pitchFamily="2" charset="-122"/>
                <a:ea typeface="华文新魏" panose="02010800040101010101" pitchFamily="2" charset="-122"/>
              </a:rPr>
              <a:t>key=71        </a:t>
            </a:r>
            <a:r>
              <a:rPr kumimoji="0" lang="en-US" altLang="zh-CN" u="sng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8     15     23    46     63     71     80     86     88     101</a:t>
            </a:r>
            <a:r>
              <a:rPr kumimoji="0" lang="en-US" altLang="zh-CN" u="sng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u="sng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0" lang="en-US" altLang="zh-CN">
                <a:latin typeface="Times New Roman" panose="02020603050405020304" pitchFamily="18" charset="0"/>
              </a:rPr>
              <a:t>                        </a:t>
            </a:r>
            <a:r>
              <a:rPr kumimoji="0"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1       2       3      4        5        6       7        8        9        10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48C0D33D-CB62-4F4D-963B-F104FED0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45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第一次查找</a:t>
            </a:r>
            <a:r>
              <a:rPr lang="en-US" altLang="zh-CN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mid=5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9CA01252-D2E6-4837-8109-A2D90CA7F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529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第二次查找</a:t>
            </a:r>
            <a:r>
              <a:rPr lang="en-US" altLang="zh-CN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mid=8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E0F9BD38-6BB9-401D-A5DC-C1B3750EF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880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第三次查找</a:t>
            </a:r>
            <a:r>
              <a:rPr lang="en-US" altLang="zh-CN" sz="280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mid=6</a:t>
            </a:r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6494F347-C13F-4A71-9A8B-F67AFBB9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89363"/>
            <a:ext cx="4608512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0" lang="en-US" altLang="zh-CN" u="sng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en-US" altLang="zh-CN" u="sng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71     80     86     88     101</a:t>
            </a:r>
            <a:r>
              <a:rPr kumimoji="0" lang="en-US" altLang="zh-CN" u="sng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en-US" altLang="zh-CN" u="sng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latin typeface="Times New Roman" panose="02020603050405020304" pitchFamily="18" charset="0"/>
              </a:rPr>
              <a:t>         </a:t>
            </a:r>
            <a:r>
              <a:rPr kumimoji="0"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 6       7        8        9        10</a:t>
            </a:r>
          </a:p>
        </p:txBody>
      </p:sp>
      <p:sp>
        <p:nvSpPr>
          <p:cNvPr id="247820" name="Text Box 12">
            <a:extLst>
              <a:ext uri="{FF2B5EF4-FFF2-40B4-BE49-F238E27FC236}">
                <a16:creationId xmlns:a16="http://schemas.microsoft.com/office/drawing/2014/main" id="{7A71061B-B3E5-4AA6-966D-47154E4DE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3216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63&lt;71,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故在后半部分进行折半查找</a:t>
            </a:r>
          </a:p>
        </p:txBody>
      </p:sp>
      <p:sp>
        <p:nvSpPr>
          <p:cNvPr id="247821" name="Text Box 13">
            <a:extLst>
              <a:ext uri="{FF2B5EF4-FFF2-40B4-BE49-F238E27FC236}">
                <a16:creationId xmlns:a16="http://schemas.microsoft.com/office/drawing/2014/main" id="{90AB7C76-887F-4AC7-A955-692A090E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700588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86&gt;71,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故在前半部分进行折半查找</a:t>
            </a:r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C62A664D-C059-4B5C-90CF-3B4D7F3C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157788"/>
            <a:ext cx="1279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u="sng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71     80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6     7</a:t>
            </a: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7823" name="Text Box 15">
            <a:extLst>
              <a:ext uri="{FF2B5EF4-FFF2-40B4-BE49-F238E27FC236}">
                <a16:creationId xmlns:a16="http://schemas.microsoft.com/office/drawing/2014/main" id="{1363B999-C714-4D8F-9BB8-A8AFEF95B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924550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71=71,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查找成功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/>
      <p:bldP spid="247813" grpId="0"/>
      <p:bldP spid="247815" grpId="0"/>
      <p:bldP spid="247816" grpId="0"/>
      <p:bldP spid="247817" grpId="0"/>
      <p:bldP spid="247819" grpId="0"/>
      <p:bldP spid="247820" grpId="0"/>
      <p:bldP spid="247821" grpId="0"/>
      <p:bldP spid="247822" grpId="0"/>
      <p:bldP spid="2478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496D8980-6884-4AC2-99C1-BC14F3704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1E5F-4544-49F3-98E9-92DD86CED45B}" type="slidenum">
              <a:rPr lang="en-US" altLang="zh-CN"/>
              <a:pPr/>
              <a:t>8</a:t>
            </a:fld>
            <a:r>
              <a:rPr lang="en-US" altLang="zh-CN"/>
              <a:t>/82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F231EC2-02E8-4AA3-B00C-DEC554310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3024187" cy="7270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线性结构：</a:t>
            </a: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D06811D6-0738-4C60-A244-A29F6C4A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848600" cy="1131887"/>
          </a:xfrm>
          <a:noFill/>
          <a:ln/>
        </p:spPr>
        <p:txBody>
          <a:bodyPr/>
          <a:lstStyle/>
          <a:p>
            <a:r>
              <a:rPr lang="en-US" altLang="zh-CN"/>
              <a:t>    </a:t>
            </a:r>
            <a:r>
              <a:rPr lang="zh-CN" altLang="en-US">
                <a:solidFill>
                  <a:schemeClr val="tx1"/>
                </a:solidFill>
              </a:rPr>
              <a:t>一般来说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数据之间有</a:t>
            </a:r>
            <a:r>
              <a:rPr lang="zh-CN" altLang="en-US">
                <a:solidFill>
                  <a:srgbClr val="6600CC"/>
                </a:solidFill>
              </a:rPr>
              <a:t>集合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线性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树型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6600CC"/>
                </a:solidFill>
              </a:rPr>
              <a:t>图形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  </a:t>
            </a:r>
            <a:r>
              <a:rPr lang="zh-CN" altLang="en-US">
                <a:solidFill>
                  <a:schemeClr val="tx1"/>
                </a:solidFill>
              </a:rPr>
              <a:t>种基本逻辑结构。</a:t>
            </a:r>
          </a:p>
        </p:txBody>
      </p:sp>
      <p:grpSp>
        <p:nvGrpSpPr>
          <p:cNvPr id="175109" name="Group 5">
            <a:extLst>
              <a:ext uri="{FF2B5EF4-FFF2-40B4-BE49-F238E27FC236}">
                <a16:creationId xmlns:a16="http://schemas.microsoft.com/office/drawing/2014/main" id="{E093A2B3-AFFC-4C2B-903D-338D1247D24C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2492375"/>
            <a:ext cx="4084637" cy="349250"/>
            <a:chOff x="5220" y="14544"/>
            <a:chExt cx="2340" cy="180"/>
          </a:xfrm>
        </p:grpSpPr>
        <p:sp>
          <p:nvSpPr>
            <p:cNvPr id="175110" name="Oval 6">
              <a:extLst>
                <a:ext uri="{FF2B5EF4-FFF2-40B4-BE49-F238E27FC236}">
                  <a16:creationId xmlns:a16="http://schemas.microsoft.com/office/drawing/2014/main" id="{C3C7DE01-7D59-44F2-BC28-27BD43C7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4544"/>
              <a:ext cx="180" cy="1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1" name="Oval 7">
              <a:extLst>
                <a:ext uri="{FF2B5EF4-FFF2-40B4-BE49-F238E27FC236}">
                  <a16:creationId xmlns:a16="http://schemas.microsoft.com/office/drawing/2014/main" id="{5AADDD22-5A96-45D2-9CC2-F3CC53BD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4544"/>
              <a:ext cx="180" cy="1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2" name="Oval 8">
              <a:extLst>
                <a:ext uri="{FF2B5EF4-FFF2-40B4-BE49-F238E27FC236}">
                  <a16:creationId xmlns:a16="http://schemas.microsoft.com/office/drawing/2014/main" id="{0FD70C7B-0E63-4828-BB49-EE710D92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" y="14544"/>
              <a:ext cx="180" cy="1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3" name="Oval 9">
              <a:extLst>
                <a:ext uri="{FF2B5EF4-FFF2-40B4-BE49-F238E27FC236}">
                  <a16:creationId xmlns:a16="http://schemas.microsoft.com/office/drawing/2014/main" id="{EF226DAF-E825-41C8-85D6-2FF4D74D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14544"/>
              <a:ext cx="180" cy="1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4" name="Oval 10">
              <a:extLst>
                <a:ext uri="{FF2B5EF4-FFF2-40B4-BE49-F238E27FC236}">
                  <a16:creationId xmlns:a16="http://schemas.microsoft.com/office/drawing/2014/main" id="{6383EAD6-AFCC-4230-9054-0DFFB775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" y="14544"/>
              <a:ext cx="180" cy="1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5" name="Line 11">
              <a:extLst>
                <a:ext uri="{FF2B5EF4-FFF2-40B4-BE49-F238E27FC236}">
                  <a16:creationId xmlns:a16="http://schemas.microsoft.com/office/drawing/2014/main" id="{F7CB9A48-A6F4-4B2B-BF18-40888927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14655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6" name="Line 12">
              <a:extLst>
                <a:ext uri="{FF2B5EF4-FFF2-40B4-BE49-F238E27FC236}">
                  <a16:creationId xmlns:a16="http://schemas.microsoft.com/office/drawing/2014/main" id="{6B64D1D2-3D97-4A35-873F-787AA5A34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14655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7" name="Line 13">
              <a:extLst>
                <a:ext uri="{FF2B5EF4-FFF2-40B4-BE49-F238E27FC236}">
                  <a16:creationId xmlns:a16="http://schemas.microsoft.com/office/drawing/2014/main" id="{9089B504-3C47-47D2-B0A9-752064B0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5" y="14655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8" name="Line 14">
              <a:extLst>
                <a:ext uri="{FF2B5EF4-FFF2-40B4-BE49-F238E27FC236}">
                  <a16:creationId xmlns:a16="http://schemas.microsoft.com/office/drawing/2014/main" id="{63AA1EAD-2C87-435B-B496-D99C8A40D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14655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4E4DEE57-32CF-40AB-9376-514A2B3D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1310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491E97E7-80B3-4458-98BD-4048792C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41663"/>
            <a:ext cx="7561262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¶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数据元素之间是一对一的关系</a:t>
            </a:r>
          </a:p>
          <a:p>
            <a:pPr>
              <a:spcBef>
                <a:spcPct val="3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¶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除第一个结点无前件外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其他结点都 只有一个前件</a:t>
            </a:r>
          </a:p>
          <a:p>
            <a:pPr>
              <a:spcBef>
                <a:spcPct val="3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¶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除最后一个结点无后件外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其他结点都只有一个后件</a:t>
            </a:r>
          </a:p>
        </p:txBody>
      </p:sp>
      <p:grpSp>
        <p:nvGrpSpPr>
          <p:cNvPr id="175137" name="Group 33">
            <a:extLst>
              <a:ext uri="{FF2B5EF4-FFF2-40B4-BE49-F238E27FC236}">
                <a16:creationId xmlns:a16="http://schemas.microsoft.com/office/drawing/2014/main" id="{D569CC5A-27C5-4DD0-8DB8-558FD645FFE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24175"/>
            <a:ext cx="7561263" cy="1944688"/>
            <a:chOff x="612" y="1842"/>
            <a:chExt cx="4763" cy="1451"/>
          </a:xfrm>
        </p:grpSpPr>
        <p:sp>
          <p:nvSpPr>
            <p:cNvPr id="175121" name="AutoShape 17">
              <a:extLst>
                <a:ext uri="{FF2B5EF4-FFF2-40B4-BE49-F238E27FC236}">
                  <a16:creationId xmlns:a16="http://schemas.microsoft.com/office/drawing/2014/main" id="{985653F4-58C8-4C38-A2A4-39D3967C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42"/>
              <a:ext cx="4763" cy="1451"/>
            </a:xfrm>
            <a:prstGeom prst="horizontalScroll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zh-CN" altLang="en-US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例如</a:t>
              </a:r>
              <a:r>
                <a:rPr lang="en-US" altLang="zh-CN" sz="3200">
                  <a:latin typeface="华文新魏" panose="02010800040101010101" pitchFamily="2" charset="-122"/>
                  <a:ea typeface="华文新魏" panose="02010800040101010101" pitchFamily="2" charset="-122"/>
                </a:rPr>
                <a:t>:</a:t>
              </a:r>
            </a:p>
          </p:txBody>
        </p:sp>
        <p:sp>
          <p:nvSpPr>
            <p:cNvPr id="175126" name="Line 22">
              <a:extLst>
                <a:ext uri="{FF2B5EF4-FFF2-40B4-BE49-F238E27FC236}">
                  <a16:creationId xmlns:a16="http://schemas.microsoft.com/office/drawing/2014/main" id="{EF519DAF-3850-4841-8CF6-D9484BB4F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68"/>
              <a:ext cx="45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0" name="Oval 26">
              <a:extLst>
                <a:ext uri="{FF2B5EF4-FFF2-40B4-BE49-F238E27FC236}">
                  <a16:creationId xmlns:a16="http://schemas.microsoft.com/office/drawing/2014/main" id="{2483ED72-A1BC-43D6-BA04-09D576DCE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341"/>
              <a:ext cx="499" cy="49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3200">
                  <a:latin typeface="Times New Roman" panose="02020603050405020304" pitchFamily="18" charset="0"/>
                  <a:ea typeface="华文行楷" panose="02010800040101010101" pitchFamily="2" charset="-122"/>
                </a:rPr>
                <a:t>春</a:t>
              </a:r>
            </a:p>
          </p:txBody>
        </p:sp>
        <p:sp>
          <p:nvSpPr>
            <p:cNvPr id="175131" name="Line 27">
              <a:extLst>
                <a:ext uri="{FF2B5EF4-FFF2-40B4-BE49-F238E27FC236}">
                  <a16:creationId xmlns:a16="http://schemas.microsoft.com/office/drawing/2014/main" id="{F588EB57-356B-4C13-98E8-52AFC42D7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568"/>
              <a:ext cx="45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2" name="Oval 28">
              <a:extLst>
                <a:ext uri="{FF2B5EF4-FFF2-40B4-BE49-F238E27FC236}">
                  <a16:creationId xmlns:a16="http://schemas.microsoft.com/office/drawing/2014/main" id="{57B718B4-980C-472E-8B43-C96A7432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341"/>
              <a:ext cx="499" cy="49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3200">
                  <a:latin typeface="Times New Roman" panose="02020603050405020304" pitchFamily="18" charset="0"/>
                  <a:ea typeface="华文行楷" panose="02010800040101010101" pitchFamily="2" charset="-122"/>
                </a:rPr>
                <a:t>夏</a:t>
              </a:r>
            </a:p>
          </p:txBody>
        </p:sp>
        <p:sp>
          <p:nvSpPr>
            <p:cNvPr id="175134" name="Oval 30">
              <a:extLst>
                <a:ext uri="{FF2B5EF4-FFF2-40B4-BE49-F238E27FC236}">
                  <a16:creationId xmlns:a16="http://schemas.microsoft.com/office/drawing/2014/main" id="{1D7D64FE-18BF-4D19-9404-A05A69B0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41"/>
              <a:ext cx="499" cy="49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3200">
                  <a:latin typeface="Times New Roman" panose="02020603050405020304" pitchFamily="18" charset="0"/>
                  <a:ea typeface="华文行楷" panose="02010800040101010101" pitchFamily="2" charset="-122"/>
                </a:rPr>
                <a:t>冬</a:t>
              </a:r>
            </a:p>
          </p:txBody>
        </p:sp>
        <p:sp>
          <p:nvSpPr>
            <p:cNvPr id="175135" name="Line 31">
              <a:extLst>
                <a:ext uri="{FF2B5EF4-FFF2-40B4-BE49-F238E27FC236}">
                  <a16:creationId xmlns:a16="http://schemas.microsoft.com/office/drawing/2014/main" id="{57DC8789-D5C5-45AD-8EC2-1ADB048E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568"/>
              <a:ext cx="45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6" name="Oval 32">
              <a:extLst>
                <a:ext uri="{FF2B5EF4-FFF2-40B4-BE49-F238E27FC236}">
                  <a16:creationId xmlns:a16="http://schemas.microsoft.com/office/drawing/2014/main" id="{1647EC34-D218-480B-9718-6F11A275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341"/>
              <a:ext cx="499" cy="49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3200">
                  <a:latin typeface="Times New Roman" panose="02020603050405020304" pitchFamily="18" charset="0"/>
                  <a:ea typeface="华文行楷" panose="02010800040101010101" pitchFamily="2" charset="-122"/>
                </a:rPr>
                <a:t>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2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1F98DF-F4EE-478B-8F9A-56AC30DD7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A9FB-C398-46FC-BC0B-8B7FBC8D36D3}" type="slidenum">
              <a:rPr lang="en-US" altLang="zh-CN"/>
              <a:pPr/>
              <a:t>80</a:t>
            </a:fld>
            <a:r>
              <a:rPr lang="en-US" altLang="zh-CN"/>
              <a:t>/82</a:t>
            </a:r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6EBA5733-A924-47DD-9F9B-91FB5BF16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2879725" cy="855662"/>
          </a:xfrm>
        </p:spPr>
        <p:txBody>
          <a:bodyPr/>
          <a:lstStyle/>
          <a:p>
            <a:r>
              <a:rPr lang="en-US" altLang="zh-CN" sz="4000">
                <a:latin typeface="华文隶书" panose="02010800040101010101" pitchFamily="2" charset="-122"/>
                <a:ea typeface="华文隶书" panose="02010800040101010101" pitchFamily="2" charset="-122"/>
              </a:rPr>
              <a:t>2.</a:t>
            </a:r>
            <a:r>
              <a:rPr lang="zh-CN" altLang="en-US" sz="4000">
                <a:latin typeface="华文隶书" panose="02010800040101010101" pitchFamily="2" charset="-122"/>
                <a:ea typeface="华文隶书" panose="02010800040101010101" pitchFamily="2" charset="-122"/>
              </a:rPr>
              <a:t>排序算法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D7F340B4-0F65-4E78-A3F4-8CCB8DC3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7704138" cy="1223962"/>
          </a:xfrm>
          <a:prstGeom prst="rect">
            <a:avLst/>
          </a:prstGeom>
          <a:solidFill>
            <a:srgbClr val="CCFF33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排序是将一组无序数据按值递增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或递减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进行重新排列。</a:t>
            </a:r>
            <a:r>
              <a:rPr kumimoji="0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D31BABA7-AD8D-4347-83B4-D7F22553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3860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kumimoji="0"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类基本排序方法</a:t>
            </a:r>
            <a:r>
              <a:rPr kumimoji="0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8838" name="AutoShape 6">
            <a:extLst>
              <a:ext uri="{FF2B5EF4-FFF2-40B4-BE49-F238E27FC236}">
                <a16:creationId xmlns:a16="http://schemas.microsoft.com/office/drawing/2014/main" id="{BC1A8B9E-2380-484E-9241-B07C7C52535F}"/>
              </a:ext>
            </a:extLst>
          </p:cNvPr>
          <p:cNvSpPr>
            <a:spLocks/>
          </p:cNvSpPr>
          <p:nvPr/>
        </p:nvSpPr>
        <p:spPr bwMode="auto">
          <a:xfrm>
            <a:off x="4716463" y="3502025"/>
            <a:ext cx="179387" cy="1295400"/>
          </a:xfrm>
          <a:prstGeom prst="leftBrace">
            <a:avLst>
              <a:gd name="adj1" fmla="val 6017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DA8451AF-5B1C-4C00-9235-4E797CB9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2131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交换排序法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3CFAF02C-877B-40E9-9958-D7F2BC06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862388"/>
            <a:ext cx="2519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选择排序法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1D70BC08-321C-40BF-9462-F19BA58B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510088"/>
            <a:ext cx="2519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插入排序法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/>
      <p:bldP spid="248839" grpId="0"/>
      <p:bldP spid="248840" grpId="0"/>
      <p:bldP spid="2488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B902C-AAAA-4FC2-A4E6-9C7FE390B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9E42B-495C-42EF-8EA3-EEAC7944A79C}" type="slidenum">
              <a:rPr lang="en-US" altLang="zh-CN"/>
              <a:pPr/>
              <a:t>81</a:t>
            </a:fld>
            <a:r>
              <a:rPr lang="en-US" altLang="zh-CN"/>
              <a:t>/82</a:t>
            </a:r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D3A9149A-4FCC-4E40-B987-E39267ED3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341438"/>
            <a:ext cx="3455988" cy="854075"/>
          </a:xfrm>
        </p:spPr>
        <p:txBody>
          <a:bodyPr/>
          <a:lstStyle/>
          <a:p>
            <a:r>
              <a:rPr lang="en-US" altLang="zh-CN" sz="400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4000">
                <a:latin typeface="华文隶书" panose="02010800040101010101" pitchFamily="2" charset="-122"/>
                <a:ea typeface="华文隶书" panose="02010800040101010101" pitchFamily="2" charset="-122"/>
              </a:rPr>
              <a:t>交换排序法</a:t>
            </a:r>
          </a:p>
        </p:txBody>
      </p:sp>
      <p:sp>
        <p:nvSpPr>
          <p:cNvPr id="249860" name="Rectangle 4">
            <a:extLst>
              <a:ext uri="{FF2B5EF4-FFF2-40B4-BE49-F238E27FC236}">
                <a16:creationId xmlns:a16="http://schemas.microsoft.com/office/drawing/2014/main" id="{DE11B864-E0C2-4321-815A-335A0526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33600"/>
            <a:ext cx="78486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76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3200">
                <a:latin typeface="Times New Roman" panose="02020603050405020304" pitchFamily="18" charset="0"/>
              </a:rPr>
              <a:t>       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在排序过程中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通过数据元素之间不断地进行</a:t>
            </a:r>
            <a:r>
              <a:rPr kumimoji="0" lang="zh-CN" altLang="en-US" sz="3200" u="sng"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kumimoji="0" lang="zh-CN" altLang="en-US" sz="3200" u="sng">
                <a:latin typeface="华文新魏" panose="02010800040101010101" pitchFamily="2" charset="-122"/>
                <a:ea typeface="华文新魏" panose="02010800040101010101" pitchFamily="2" charset="-122"/>
              </a:rPr>
              <a:t>交换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最终达到排序目的。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冒泡排序法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的基本思想是：</a:t>
            </a:r>
          </a:p>
          <a:p>
            <a:pPr>
              <a:spcBef>
                <a:spcPct val="10000"/>
              </a:spcBef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对所有</a:t>
            </a:r>
            <a:r>
              <a:rPr kumimoji="0" lang="zh-CN" altLang="en-US" sz="32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相邻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元素进行比较，若</a:t>
            </a:r>
            <a:r>
              <a:rPr kumimoji="0" lang="zh-CN" altLang="en-US" sz="3200" u="sng">
                <a:latin typeface="华文新魏" panose="02010800040101010101" pitchFamily="2" charset="-122"/>
                <a:ea typeface="华文新魏" panose="02010800040101010101" pitchFamily="2" charset="-122"/>
              </a:rPr>
              <a:t>逆顺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，则将其交换，最终达到有序化。</a:t>
            </a:r>
            <a:r>
              <a:rPr kumimoji="0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500"/>
                                        <p:tgtEl>
                                          <p:spTgt spid="24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>
            <a:extLst>
              <a:ext uri="{FF2B5EF4-FFF2-40B4-BE49-F238E27FC236}">
                <a16:creationId xmlns:a16="http://schemas.microsoft.com/office/drawing/2014/main" id="{8C75C454-1C89-4646-9312-E80004CB0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393F-8224-444D-9236-BE5098A449D7}" type="slidenum">
              <a:rPr lang="en-US" altLang="zh-CN"/>
              <a:pPr/>
              <a:t>82</a:t>
            </a:fld>
            <a:r>
              <a:rPr lang="en-US" altLang="zh-CN"/>
              <a:t>/82</a:t>
            </a:r>
          </a:p>
        </p:txBody>
      </p:sp>
      <p:sp>
        <p:nvSpPr>
          <p:cNvPr id="250884" name="Rectangle 4">
            <a:extLst>
              <a:ext uri="{FF2B5EF4-FFF2-40B4-BE49-F238E27FC236}">
                <a16:creationId xmlns:a16="http://schemas.microsoft.com/office/drawing/2014/main" id="{5DDD9E1A-FCE7-4696-9273-F3FBF3892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2881313" cy="855662"/>
          </a:xfrm>
          <a:noFill/>
          <a:ln/>
        </p:spPr>
        <p:txBody>
          <a:bodyPr/>
          <a:lstStyle/>
          <a:p>
            <a:r>
              <a:rPr lang="zh-CN" altLang="en-US" sz="3200">
                <a:latin typeface="华文隶书" panose="02010800040101010101" pitchFamily="2" charset="-122"/>
                <a:ea typeface="华文隶书" panose="02010800040101010101" pitchFamily="2" charset="-122"/>
              </a:rPr>
              <a:t>交换排序法</a:t>
            </a:r>
          </a:p>
        </p:txBody>
      </p:sp>
      <p:sp>
        <p:nvSpPr>
          <p:cNvPr id="250931" name="Text Box 51">
            <a:extLst>
              <a:ext uri="{FF2B5EF4-FFF2-40B4-BE49-F238E27FC236}">
                <a16:creationId xmlns:a16="http://schemas.microsoft.com/office/drawing/2014/main" id="{5CE34801-2E4E-4C0C-A46A-B4B07FC1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573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原序列：</a:t>
            </a:r>
          </a:p>
        </p:txBody>
      </p:sp>
      <p:sp>
        <p:nvSpPr>
          <p:cNvPr id="250932" name="Text Box 52">
            <a:extLst>
              <a:ext uri="{FF2B5EF4-FFF2-40B4-BE49-F238E27FC236}">
                <a16:creationId xmlns:a16="http://schemas.microsoft.com/office/drawing/2014/main" id="{2AFBD383-7827-4ACF-84FF-A155FE0D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582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33" name="Text Box 53">
            <a:extLst>
              <a:ext uri="{FF2B5EF4-FFF2-40B4-BE49-F238E27FC236}">
                <a16:creationId xmlns:a16="http://schemas.microsoft.com/office/drawing/2014/main" id="{7B7277A6-29F9-4E53-9003-1068A946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82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34" name="Text Box 54">
            <a:extLst>
              <a:ext uri="{FF2B5EF4-FFF2-40B4-BE49-F238E27FC236}">
                <a16:creationId xmlns:a16="http://schemas.microsoft.com/office/drawing/2014/main" id="{FEE9A455-C7B0-4612-9D0B-2F133803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5827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35" name="Text Box 55">
            <a:extLst>
              <a:ext uri="{FF2B5EF4-FFF2-40B4-BE49-F238E27FC236}">
                <a16:creationId xmlns:a16="http://schemas.microsoft.com/office/drawing/2014/main" id="{0EFED467-4930-4B67-95C8-FBACF569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827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36" name="Text Box 56">
            <a:extLst>
              <a:ext uri="{FF2B5EF4-FFF2-40B4-BE49-F238E27FC236}">
                <a16:creationId xmlns:a16="http://schemas.microsoft.com/office/drawing/2014/main" id="{BE281AC1-A1C5-4447-8C44-4C40A30D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5827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37" name="Text Box 57">
            <a:extLst>
              <a:ext uri="{FF2B5EF4-FFF2-40B4-BE49-F238E27FC236}">
                <a16:creationId xmlns:a16="http://schemas.microsoft.com/office/drawing/2014/main" id="{813B2579-5825-48D1-94EC-5D7505C9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582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38" name="Text Box 58">
            <a:extLst>
              <a:ext uri="{FF2B5EF4-FFF2-40B4-BE49-F238E27FC236}">
                <a16:creationId xmlns:a16="http://schemas.microsoft.com/office/drawing/2014/main" id="{71B68190-0B47-4478-8957-7936A44C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5573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39" name="Text Box 59">
            <a:extLst>
              <a:ext uri="{FF2B5EF4-FFF2-40B4-BE49-F238E27FC236}">
                <a16:creationId xmlns:a16="http://schemas.microsoft.com/office/drawing/2014/main" id="{D04C0478-9ADA-4EF4-99AC-3B88D4C1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582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40" name="Text Box 60">
            <a:extLst>
              <a:ext uri="{FF2B5EF4-FFF2-40B4-BE49-F238E27FC236}">
                <a16:creationId xmlns:a16="http://schemas.microsoft.com/office/drawing/2014/main" id="{3873C365-921C-45DD-A1F1-2E76578C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2780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41" name="Text Box 61">
            <a:extLst>
              <a:ext uri="{FF2B5EF4-FFF2-40B4-BE49-F238E27FC236}">
                <a16:creationId xmlns:a16="http://schemas.microsoft.com/office/drawing/2014/main" id="{B891CBA0-7A57-48C0-A8E3-49F0F9E5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780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42" name="Text Box 62">
            <a:extLst>
              <a:ext uri="{FF2B5EF4-FFF2-40B4-BE49-F238E27FC236}">
                <a16:creationId xmlns:a16="http://schemas.microsoft.com/office/drawing/2014/main" id="{BF12E74B-4F22-486D-94DD-FC5BF9CE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2780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43" name="Text Box 63">
            <a:extLst>
              <a:ext uri="{FF2B5EF4-FFF2-40B4-BE49-F238E27FC236}">
                <a16:creationId xmlns:a16="http://schemas.microsoft.com/office/drawing/2014/main" id="{5B0E33FC-74DF-4352-9139-53394DFF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780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44" name="Text Box 64">
            <a:extLst>
              <a:ext uri="{FF2B5EF4-FFF2-40B4-BE49-F238E27FC236}">
                <a16:creationId xmlns:a16="http://schemas.microsoft.com/office/drawing/2014/main" id="{CDB2CF90-E39A-43D1-86BF-7C953E8C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780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45" name="Text Box 65">
            <a:extLst>
              <a:ext uri="{FF2B5EF4-FFF2-40B4-BE49-F238E27FC236}">
                <a16:creationId xmlns:a16="http://schemas.microsoft.com/office/drawing/2014/main" id="{145F9053-A463-44BC-B73E-09B0C3CA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2780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46" name="Text Box 66">
            <a:extLst>
              <a:ext uri="{FF2B5EF4-FFF2-40B4-BE49-F238E27FC236}">
                <a16:creationId xmlns:a16="http://schemas.microsoft.com/office/drawing/2014/main" id="{E94DF975-C915-4FD7-88E5-F50BA253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2526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47" name="Text Box 67">
            <a:extLst>
              <a:ext uri="{FF2B5EF4-FFF2-40B4-BE49-F238E27FC236}">
                <a16:creationId xmlns:a16="http://schemas.microsoft.com/office/drawing/2014/main" id="{15AD8CE4-E028-4C0A-AAE5-97EEEFEA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22780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48" name="Text Box 68">
            <a:extLst>
              <a:ext uri="{FF2B5EF4-FFF2-40B4-BE49-F238E27FC236}">
                <a16:creationId xmlns:a16="http://schemas.microsoft.com/office/drawing/2014/main" id="{0100B64B-1899-4608-9184-8EC374CA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2764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49" name="Text Box 69">
            <a:extLst>
              <a:ext uri="{FF2B5EF4-FFF2-40B4-BE49-F238E27FC236}">
                <a16:creationId xmlns:a16="http://schemas.microsoft.com/office/drawing/2014/main" id="{AE4737D6-7BBE-46E2-AD2B-EAD555F9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9718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50" name="Text Box 70">
            <a:extLst>
              <a:ext uri="{FF2B5EF4-FFF2-40B4-BE49-F238E27FC236}">
                <a16:creationId xmlns:a16="http://schemas.microsoft.com/office/drawing/2014/main" id="{CEA90D6A-3927-42FC-B7B5-DB5536B4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70522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51" name="Text Box 71">
            <a:extLst>
              <a:ext uri="{FF2B5EF4-FFF2-40B4-BE49-F238E27FC236}">
                <a16:creationId xmlns:a16="http://schemas.microsoft.com/office/drawing/2014/main" id="{C85B9250-63A1-4D2B-8499-1ECA81E8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43706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52" name="Text Box 72">
            <a:extLst>
              <a:ext uri="{FF2B5EF4-FFF2-40B4-BE49-F238E27FC236}">
                <a16:creationId xmlns:a16="http://schemas.microsoft.com/office/drawing/2014/main" id="{9A7412C9-0D1B-4A4D-9AA4-C773503B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1323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53" name="Text Box 73">
            <a:extLst>
              <a:ext uri="{FF2B5EF4-FFF2-40B4-BE49-F238E27FC236}">
                <a16:creationId xmlns:a16="http://schemas.microsoft.com/office/drawing/2014/main" id="{DD3EB2D7-6FD1-4CD3-B696-22FD48E5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5152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0955" name="Text Box 75">
            <a:extLst>
              <a:ext uri="{FF2B5EF4-FFF2-40B4-BE49-F238E27FC236}">
                <a16:creationId xmlns:a16="http://schemas.microsoft.com/office/drawing/2014/main" id="{601DC381-F38A-4DD4-AD90-61786D67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971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56" name="Text Box 76">
            <a:extLst>
              <a:ext uri="{FF2B5EF4-FFF2-40B4-BE49-F238E27FC236}">
                <a16:creationId xmlns:a16="http://schemas.microsoft.com/office/drawing/2014/main" id="{58DF11DB-FF66-4490-A236-92EDB65B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971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57" name="Text Box 77">
            <a:extLst>
              <a:ext uri="{FF2B5EF4-FFF2-40B4-BE49-F238E27FC236}">
                <a16:creationId xmlns:a16="http://schemas.microsoft.com/office/drawing/2014/main" id="{2EA3CA42-E811-444A-8282-73C1E21F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971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58" name="Text Box 78">
            <a:extLst>
              <a:ext uri="{FF2B5EF4-FFF2-40B4-BE49-F238E27FC236}">
                <a16:creationId xmlns:a16="http://schemas.microsoft.com/office/drawing/2014/main" id="{F52A4A25-D985-429E-B820-DAD34589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71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59" name="Text Box 79">
            <a:extLst>
              <a:ext uri="{FF2B5EF4-FFF2-40B4-BE49-F238E27FC236}">
                <a16:creationId xmlns:a16="http://schemas.microsoft.com/office/drawing/2014/main" id="{27AE415F-66F0-4F8C-BF78-9ADD0C90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71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60" name="Text Box 80">
            <a:extLst>
              <a:ext uri="{FF2B5EF4-FFF2-40B4-BE49-F238E27FC236}">
                <a16:creationId xmlns:a16="http://schemas.microsoft.com/office/drawing/2014/main" id="{1EDED081-CDFF-411F-BFC6-786D6385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971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61" name="Text Box 81">
            <a:extLst>
              <a:ext uri="{FF2B5EF4-FFF2-40B4-BE49-F238E27FC236}">
                <a16:creationId xmlns:a16="http://schemas.microsoft.com/office/drawing/2014/main" id="{36F69D9B-C363-45E8-B7BE-712B6E5A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971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62" name="Text Box 82">
            <a:extLst>
              <a:ext uri="{FF2B5EF4-FFF2-40B4-BE49-F238E27FC236}">
                <a16:creationId xmlns:a16="http://schemas.microsoft.com/office/drawing/2014/main" id="{5EF45D05-22BA-43E1-8A10-5E07F80D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71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63" name="Text Box 83">
            <a:extLst>
              <a:ext uri="{FF2B5EF4-FFF2-40B4-BE49-F238E27FC236}">
                <a16:creationId xmlns:a16="http://schemas.microsoft.com/office/drawing/2014/main" id="{2CBBDC28-3985-490D-8793-7D05F5EC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7036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64" name="Text Box 84">
            <a:extLst>
              <a:ext uri="{FF2B5EF4-FFF2-40B4-BE49-F238E27FC236}">
                <a16:creationId xmlns:a16="http://schemas.microsoft.com/office/drawing/2014/main" id="{82774D83-C609-48A7-A182-C50BFEC9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7036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65" name="Text Box 85">
            <a:extLst>
              <a:ext uri="{FF2B5EF4-FFF2-40B4-BE49-F238E27FC236}">
                <a16:creationId xmlns:a16="http://schemas.microsoft.com/office/drawing/2014/main" id="{4556EFDD-1DCD-4B3B-AD55-542E725A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036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66" name="Text Box 86">
            <a:extLst>
              <a:ext uri="{FF2B5EF4-FFF2-40B4-BE49-F238E27FC236}">
                <a16:creationId xmlns:a16="http://schemas.microsoft.com/office/drawing/2014/main" id="{BE421F5D-4D4D-4DAE-86B1-500D4D6D6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036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67" name="Text Box 87">
            <a:extLst>
              <a:ext uri="{FF2B5EF4-FFF2-40B4-BE49-F238E27FC236}">
                <a16:creationId xmlns:a16="http://schemas.microsoft.com/office/drawing/2014/main" id="{DD5828F1-45CD-40D4-A9AB-472AA44C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7036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69" name="Text Box 89">
            <a:extLst>
              <a:ext uri="{FF2B5EF4-FFF2-40B4-BE49-F238E27FC236}">
                <a16:creationId xmlns:a16="http://schemas.microsoft.com/office/drawing/2014/main" id="{3B110909-E1BE-4E2A-A074-2A5F21E4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036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70" name="Text Box 90">
            <a:extLst>
              <a:ext uri="{FF2B5EF4-FFF2-40B4-BE49-F238E27FC236}">
                <a16:creationId xmlns:a16="http://schemas.microsoft.com/office/drawing/2014/main" id="{52FE7285-9E26-4D88-A41E-63A28976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7052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71" name="Text Box 91">
            <a:extLst>
              <a:ext uri="{FF2B5EF4-FFF2-40B4-BE49-F238E27FC236}">
                <a16:creationId xmlns:a16="http://schemas.microsoft.com/office/drawing/2014/main" id="{ABD3B992-E18E-4926-9006-2D7B6483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7036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72" name="Text Box 92">
            <a:extLst>
              <a:ext uri="{FF2B5EF4-FFF2-40B4-BE49-F238E27FC236}">
                <a16:creationId xmlns:a16="http://schemas.microsoft.com/office/drawing/2014/main" id="{595BC929-E6A6-46C5-A37C-814DC40AF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4831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73" name="Text Box 93">
            <a:extLst>
              <a:ext uri="{FF2B5EF4-FFF2-40B4-BE49-F238E27FC236}">
                <a16:creationId xmlns:a16="http://schemas.microsoft.com/office/drawing/2014/main" id="{C235F82D-2577-4CE0-BF9D-2A6BB8E4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484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74" name="Text Box 94">
            <a:extLst>
              <a:ext uri="{FF2B5EF4-FFF2-40B4-BE49-F238E27FC236}">
                <a16:creationId xmlns:a16="http://schemas.microsoft.com/office/drawing/2014/main" id="{93372A93-C448-464E-B84A-D3189B5F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4846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75" name="Text Box 95">
            <a:extLst>
              <a:ext uri="{FF2B5EF4-FFF2-40B4-BE49-F238E27FC236}">
                <a16:creationId xmlns:a16="http://schemas.microsoft.com/office/drawing/2014/main" id="{97FF8ACC-63FD-4D63-B812-CEFE32857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831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76" name="Text Box 96">
            <a:extLst>
              <a:ext uri="{FF2B5EF4-FFF2-40B4-BE49-F238E27FC236}">
                <a16:creationId xmlns:a16="http://schemas.microsoft.com/office/drawing/2014/main" id="{15D63C0F-1BE0-498A-A4EE-A3D6CCAD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4831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77" name="Text Box 97">
            <a:extLst>
              <a:ext uri="{FF2B5EF4-FFF2-40B4-BE49-F238E27FC236}">
                <a16:creationId xmlns:a16="http://schemas.microsoft.com/office/drawing/2014/main" id="{4C35A467-FB33-4AD2-A392-ADAB49F9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484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78" name="Text Box 98">
            <a:extLst>
              <a:ext uri="{FF2B5EF4-FFF2-40B4-BE49-F238E27FC236}">
                <a16:creationId xmlns:a16="http://schemas.microsoft.com/office/drawing/2014/main" id="{EEA0F9E5-B2B9-4F13-B0D2-3AD42FC5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4846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79" name="Text Box 99">
            <a:extLst>
              <a:ext uri="{FF2B5EF4-FFF2-40B4-BE49-F238E27FC236}">
                <a16:creationId xmlns:a16="http://schemas.microsoft.com/office/drawing/2014/main" id="{28E90DE5-7E11-466E-B58D-B9D56B933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44831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80" name="Text Box 100">
            <a:extLst>
              <a:ext uri="{FF2B5EF4-FFF2-40B4-BE49-F238E27FC236}">
                <a16:creationId xmlns:a16="http://schemas.microsoft.com/office/drawing/2014/main" id="{3C415E73-41B4-4E36-9134-9D2878CD7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2022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81" name="Text Box 101">
            <a:extLst>
              <a:ext uri="{FF2B5EF4-FFF2-40B4-BE49-F238E27FC236}">
                <a16:creationId xmlns:a16="http://schemas.microsoft.com/office/drawing/2014/main" id="{A01C7904-D13A-48D3-8640-999EBF0E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2038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82" name="Text Box 102">
            <a:extLst>
              <a:ext uri="{FF2B5EF4-FFF2-40B4-BE49-F238E27FC236}">
                <a16:creationId xmlns:a16="http://schemas.microsoft.com/office/drawing/2014/main" id="{95432A88-57AA-4267-9741-CDCFB669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83" name="Text Box 103">
            <a:extLst>
              <a:ext uri="{FF2B5EF4-FFF2-40B4-BE49-F238E27FC236}">
                <a16:creationId xmlns:a16="http://schemas.microsoft.com/office/drawing/2014/main" id="{C5444A8C-BC83-4D8E-B0E2-B868EE70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022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84" name="Text Box 104">
            <a:extLst>
              <a:ext uri="{FF2B5EF4-FFF2-40B4-BE49-F238E27FC236}">
                <a16:creationId xmlns:a16="http://schemas.microsoft.com/office/drawing/2014/main" id="{EC291148-8940-4167-A656-FB5BE4ED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2022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85" name="Text Box 105">
            <a:extLst>
              <a:ext uri="{FF2B5EF4-FFF2-40B4-BE49-F238E27FC236}">
                <a16:creationId xmlns:a16="http://schemas.microsoft.com/office/drawing/2014/main" id="{244349AA-15D3-46BD-BF34-6F864319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2038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86" name="Text Box 106">
            <a:extLst>
              <a:ext uri="{FF2B5EF4-FFF2-40B4-BE49-F238E27FC236}">
                <a16:creationId xmlns:a16="http://schemas.microsoft.com/office/drawing/2014/main" id="{D5505989-C631-4CD7-95CA-CFEA0680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87" name="Text Box 107">
            <a:extLst>
              <a:ext uri="{FF2B5EF4-FFF2-40B4-BE49-F238E27FC236}">
                <a16:creationId xmlns:a16="http://schemas.microsoft.com/office/drawing/2014/main" id="{596F35EC-1AB0-4279-B41A-86F4230D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2022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0988" name="Text Box 108">
            <a:extLst>
              <a:ext uri="{FF2B5EF4-FFF2-40B4-BE49-F238E27FC236}">
                <a16:creationId xmlns:a16="http://schemas.microsoft.com/office/drawing/2014/main" id="{636EA82D-BBED-41E6-BC62-672BBBCB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499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0989" name="Text Box 109">
            <a:extLst>
              <a:ext uri="{FF2B5EF4-FFF2-40B4-BE49-F238E27FC236}">
                <a16:creationId xmlns:a16="http://schemas.microsoft.com/office/drawing/2014/main" id="{1A2A04DC-E8B5-4DE5-8C21-60FD209F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515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0990" name="Text Box 110">
            <a:extLst>
              <a:ext uri="{FF2B5EF4-FFF2-40B4-BE49-F238E27FC236}">
                <a16:creationId xmlns:a16="http://schemas.microsoft.com/office/drawing/2014/main" id="{BE243222-8D0A-4188-BCA0-A7586BDF2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0991" name="Text Box 111">
            <a:extLst>
              <a:ext uri="{FF2B5EF4-FFF2-40B4-BE49-F238E27FC236}">
                <a16:creationId xmlns:a16="http://schemas.microsoft.com/office/drawing/2014/main" id="{9A339D94-773B-43BA-8F93-E9E4F2E6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499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0992" name="Text Box 112">
            <a:extLst>
              <a:ext uri="{FF2B5EF4-FFF2-40B4-BE49-F238E27FC236}">
                <a16:creationId xmlns:a16="http://schemas.microsoft.com/office/drawing/2014/main" id="{F7EE7A84-FE59-4118-AB0D-09E5DD3E2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499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0993" name="Text Box 113">
            <a:extLst>
              <a:ext uri="{FF2B5EF4-FFF2-40B4-BE49-F238E27FC236}">
                <a16:creationId xmlns:a16="http://schemas.microsoft.com/office/drawing/2014/main" id="{09680D19-A286-4E3F-A511-756836FBD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8515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0994" name="Text Box 114">
            <a:extLst>
              <a:ext uri="{FF2B5EF4-FFF2-40B4-BE49-F238E27FC236}">
                <a16:creationId xmlns:a16="http://schemas.microsoft.com/office/drawing/2014/main" id="{E28AE105-FF33-4F4D-808C-58D5FF8A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47</a:t>
            </a:r>
          </a:p>
        </p:txBody>
      </p:sp>
      <p:sp>
        <p:nvSpPr>
          <p:cNvPr id="250995" name="Text Box 115">
            <a:extLst>
              <a:ext uri="{FF2B5EF4-FFF2-40B4-BE49-F238E27FC236}">
                <a16:creationId xmlns:a16="http://schemas.microsoft.com/office/drawing/2014/main" id="{6B31C5D6-6C5B-4CE0-AC90-5671C76B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8499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2948E-6 L 0.08663 -0.0020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1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208 L -0.10208 -0.004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-0.00208 L 0.18125 -0.0020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208 L -0.10226 -0.004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0 " pathEditMode="relative" ptsTypes="AA">
                                      <p:cBhvr>
                                        <p:cTn id="76" dur="2000" fill="hold"/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5 0 " pathEditMode="relative" ptsTypes="AA">
                                      <p:cBhvr>
                                        <p:cTn id="78" dur="20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4 3.2948E-6 L 0.18125 -0.0020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11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6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250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948E-6 L 0.09462 -0.0020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11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 " pathEditMode="relative" ptsTypes="AA">
                                      <p:cBhvr>
                                        <p:cTn id="90" dur="2000" fill="hold"/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5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5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4 0 " pathEditMode="relative" ptsTypes="AA">
                                      <p:cBhvr>
                                        <p:cTn id="123" dur="2000" fill="hold"/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 " pathEditMode="relative" ptsTypes="AA">
                                      <p:cBhvr>
                                        <p:cTn id="125" dur="2000" fill="hold"/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3237E-6 L 0.09444 0.0018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9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185 L -0.11007 0.003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3237E-6 L 0.09462 0.00185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9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12139E-6 L -0.09445 3.12139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50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5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5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5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5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3699E-6 L 0.09462 0.000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023 L -0.11007 0.0004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23699E-6 L 0.0868 0.0002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023 L -0.10226 0.00046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5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5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5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5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5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5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5 0 " pathEditMode="relative" ptsTypes="AA">
                                      <p:cBhvr>
                                        <p:cTn id="211" dur="2000" fill="hold"/>
                                        <p:tgtEl>
                                          <p:spTgt spid="250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24 L -0.09427 0.00138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50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 " pathEditMode="relative" ptsTypes="AA">
                                      <p:cBhvr>
                                        <p:cTn id="217" dur="2000" fill="hold"/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4 L -0.09427 0.0013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5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25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2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4 0 " pathEditMode="relative" ptsTypes="AA">
                                      <p:cBhvr>
                                        <p:cTn id="252" dur="2000" fill="hold"/>
                                        <p:tgtEl>
                                          <p:spTgt spid="25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 " pathEditMode="relative" ptsTypes="AA">
                                      <p:cBhvr>
                                        <p:cTn id="254" dur="2000" fill="hold"/>
                                        <p:tgtEl>
                                          <p:spTgt spid="250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5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5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5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5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25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25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5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25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5 0 " pathEditMode="relative" ptsTypes="AA">
                                      <p:cBhvr>
                                        <p:cTn id="287" dur="2000" fill="hold"/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5 0 " pathEditMode="relative" ptsTypes="AA">
                                      <p:cBhvr>
                                        <p:cTn id="289" dur="2000" fill="hold"/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1" grpId="0"/>
      <p:bldP spid="250932" grpId="0"/>
      <p:bldP spid="250933" grpId="0"/>
      <p:bldP spid="250934" grpId="0"/>
      <p:bldP spid="250935" grpId="0"/>
      <p:bldP spid="250936" grpId="0"/>
      <p:bldP spid="250937" grpId="0"/>
      <p:bldP spid="250938" grpId="0"/>
      <p:bldP spid="250939" grpId="0"/>
      <p:bldP spid="250940" grpId="0"/>
      <p:bldP spid="250940" grpId="1"/>
      <p:bldP spid="250940" grpId="2"/>
      <p:bldP spid="250941" grpId="0"/>
      <p:bldP spid="250941" grpId="1"/>
      <p:bldP spid="250942" grpId="0"/>
      <p:bldP spid="250942" grpId="1"/>
      <p:bldP spid="250943" grpId="0"/>
      <p:bldP spid="250943" grpId="1"/>
      <p:bldP spid="250943" grpId="2"/>
      <p:bldP spid="250944" grpId="0"/>
      <p:bldP spid="250944" grpId="1"/>
      <p:bldP spid="250945" grpId="0"/>
      <p:bldP spid="250945" grpId="1"/>
      <p:bldP spid="250946" grpId="0"/>
      <p:bldP spid="250946" grpId="1"/>
      <p:bldP spid="250947" grpId="0"/>
      <p:bldP spid="250947" grpId="1"/>
      <p:bldP spid="250948" grpId="0"/>
      <p:bldP spid="250949" grpId="0"/>
      <p:bldP spid="250950" grpId="0"/>
      <p:bldP spid="250951" grpId="0"/>
      <p:bldP spid="250952" grpId="0"/>
      <p:bldP spid="250953" grpId="0"/>
      <p:bldP spid="250955" grpId="0"/>
      <p:bldP spid="250955" grpId="1"/>
      <p:bldP spid="250956" grpId="0"/>
      <p:bldP spid="250956" grpId="1"/>
      <p:bldP spid="250957" grpId="0"/>
      <p:bldP spid="250957" grpId="1"/>
      <p:bldP spid="250958" grpId="0"/>
      <p:bldP spid="250958" grpId="1"/>
      <p:bldP spid="250959" grpId="0"/>
      <p:bldP spid="250960" grpId="0"/>
      <p:bldP spid="250960" grpId="1"/>
      <p:bldP spid="250961" grpId="0"/>
      <p:bldP spid="250961" grpId="1"/>
      <p:bldP spid="250962" grpId="0"/>
      <p:bldP spid="250963" grpId="0"/>
      <p:bldP spid="250964" grpId="0"/>
      <p:bldP spid="250964" grpId="1"/>
      <p:bldP spid="250965" grpId="0"/>
      <p:bldP spid="250965" grpId="1"/>
      <p:bldP spid="250966" grpId="0"/>
      <p:bldP spid="250967" grpId="0"/>
      <p:bldP spid="250967" grpId="1"/>
      <p:bldP spid="250969" grpId="0"/>
      <p:bldP spid="250969" grpId="1"/>
      <p:bldP spid="250970" grpId="0"/>
      <p:bldP spid="250971" grpId="0"/>
      <p:bldP spid="250972" grpId="0"/>
      <p:bldP spid="250972" grpId="1"/>
      <p:bldP spid="250973" grpId="0"/>
      <p:bldP spid="250974" grpId="0"/>
      <p:bldP spid="250974" grpId="1"/>
      <p:bldP spid="250975" grpId="0"/>
      <p:bldP spid="250975" grpId="1"/>
      <p:bldP spid="250976" grpId="0"/>
      <p:bldP spid="250977" grpId="0"/>
      <p:bldP spid="250977" grpId="1"/>
      <p:bldP spid="250978" grpId="0"/>
      <p:bldP spid="250979" grpId="0"/>
      <p:bldP spid="250980" grpId="0"/>
      <p:bldP spid="250981" grpId="0"/>
      <p:bldP spid="250981" grpId="1"/>
      <p:bldP spid="250982" grpId="0"/>
      <p:bldP spid="250983" grpId="0"/>
      <p:bldP spid="250983" grpId="1"/>
      <p:bldP spid="250984" grpId="0"/>
      <p:bldP spid="250985" grpId="0"/>
      <p:bldP spid="250986" grpId="0"/>
      <p:bldP spid="250987" grpId="0"/>
      <p:bldP spid="250988" grpId="0"/>
      <p:bldP spid="250989" grpId="0"/>
      <p:bldP spid="250989" grpId="1"/>
      <p:bldP spid="250990" grpId="0"/>
      <p:bldP spid="250990" grpId="1"/>
      <p:bldP spid="250991" grpId="0"/>
      <p:bldP spid="250992" grpId="0"/>
      <p:bldP spid="250993" grpId="0"/>
      <p:bldP spid="250994" grpId="0"/>
      <p:bldP spid="25099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9BE30B8-785C-4ACA-8DF4-A68E00689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690CA-FA0C-4FCF-8B43-D9AF3B0BBF77}" type="slidenum">
              <a:rPr lang="en-US" altLang="zh-CN"/>
              <a:pPr/>
              <a:t>83</a:t>
            </a:fld>
            <a:r>
              <a:rPr lang="en-US" altLang="zh-CN"/>
              <a:t>/82</a:t>
            </a: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1487BD8A-967E-4CF4-8E9B-21FDAD7E8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981075"/>
            <a:ext cx="2879725" cy="792163"/>
          </a:xfrm>
        </p:spPr>
        <p:txBody>
          <a:bodyPr/>
          <a:lstStyle/>
          <a:p>
            <a:r>
              <a:rPr lang="en-US" altLang="zh-CN" sz="340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3400">
                <a:latin typeface="华文隶书" panose="02010800040101010101" pitchFamily="2" charset="-122"/>
                <a:ea typeface="华文隶书" panose="02010800040101010101" pitchFamily="2" charset="-122"/>
              </a:rPr>
              <a:t>选择排序法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9119B23B-E1A9-423E-9F1B-E868766D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78486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15000"/>
              </a:spcBef>
            </a:pPr>
            <a:r>
              <a:rPr kumimoji="0"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简单选择排序法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的基本思想是：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</a:pPr>
            <a:r>
              <a:rPr kumimoji="0" lang="en-US" altLang="zh-CN" sz="3000">
                <a:latin typeface="Bloktype" pitchFamily="2" charset="0"/>
                <a:ea typeface="Dotum" panose="020B0600000101010101" pitchFamily="34" charset="-127"/>
              </a:rPr>
              <a:t>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扫描整个序列，从中选出最小元素，将它</a:t>
            </a:r>
            <a:b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   交换到最前面；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</a:pPr>
            <a:r>
              <a:rPr kumimoji="0" lang="en-US" altLang="zh-CN" sz="3000">
                <a:latin typeface="Bloktype" pitchFamily="2" charset="0"/>
                <a:ea typeface="Dotum" panose="020B0600000101010101" pitchFamily="34" charset="-127"/>
              </a:rPr>
              <a:t>2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再从剩余子序列中，选出最小元素，交换</a:t>
            </a:r>
            <a:b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   到子序列最前面。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</a:pPr>
            <a:r>
              <a:rPr kumimoji="0" lang="en-US" altLang="zh-CN" sz="3000">
                <a:latin typeface="Bloktype" pitchFamily="2" charset="0"/>
                <a:ea typeface="Dotum" panose="020B0600000101010101" pitchFamily="34" charset="-127"/>
              </a:rPr>
              <a:t>3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依次类推，直到子序列长度为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为止。</a:t>
            </a:r>
            <a:endParaRPr kumimoji="0" lang="zh-CN" altLang="en-US" sz="3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37381EEE-EF9C-41DF-8A0D-112029C9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每次从</a:t>
            </a:r>
            <a:r>
              <a:rPr kumimoji="0" lang="zh-CN" altLang="en-US" sz="3200" u="sng">
                <a:latin typeface="华文新魏" panose="02010800040101010101" pitchFamily="2" charset="-122"/>
                <a:ea typeface="华文新魏" panose="02010800040101010101" pitchFamily="2" charset="-122"/>
              </a:rPr>
              <a:t>待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排序数据序列中，选择出</a:t>
            </a:r>
            <a:r>
              <a:rPr kumimoji="0" lang="zh-CN" altLang="en-US" sz="3200" u="sng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最小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元素并定位到待排序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升序</a:t>
            </a: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序列最前面。</a:t>
            </a:r>
          </a:p>
        </p:txBody>
      </p:sp>
      <p:sp>
        <p:nvSpPr>
          <p:cNvPr id="252934" name="AutoShape 6">
            <a:extLst>
              <a:ext uri="{FF2B5EF4-FFF2-40B4-BE49-F238E27FC236}">
                <a16:creationId xmlns:a16="http://schemas.microsoft.com/office/drawing/2014/main" id="{80C60921-683F-4F16-A9AD-3C2CADF9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60800"/>
            <a:ext cx="5616575" cy="2232025"/>
          </a:xfrm>
          <a:prstGeom prst="cloudCallout">
            <a:avLst>
              <a:gd name="adj1" fmla="val -68431"/>
              <a:gd name="adj2" fmla="val -64653"/>
            </a:avLst>
          </a:prstGeom>
          <a:solidFill>
            <a:srgbClr val="FFFF66">
              <a:alpha val="96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0" rIns="0" bIns="0" anchor="ctr"/>
          <a:lstStyle/>
          <a:p>
            <a:pPr algn="just">
              <a:lnSpc>
                <a:spcPct val="80000"/>
              </a:lnSpc>
            </a:pP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由于每遍扫描只能确定一个元素位置，所以对于长度为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的序列，需要扫描</a:t>
            </a:r>
            <a:r>
              <a:rPr kumimoji="0"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n-1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遍才能将每个元素位置确定下来。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2" grpId="0"/>
      <p:bldP spid="252933" grpId="0"/>
      <p:bldP spid="2529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3">
            <a:extLst>
              <a:ext uri="{FF2B5EF4-FFF2-40B4-BE49-F238E27FC236}">
                <a16:creationId xmlns:a16="http://schemas.microsoft.com/office/drawing/2014/main" id="{CA742043-6214-41AE-A68D-A9BFBEAF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E6910-0AA4-4114-846A-D9DF928CB86B}" type="slidenum">
              <a:rPr lang="en-US" altLang="zh-CN"/>
              <a:pPr/>
              <a:t>84</a:t>
            </a:fld>
            <a:r>
              <a:rPr lang="en-US" altLang="zh-CN"/>
              <a:t>/82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AF14792B-185A-4B3E-9F9B-668B9A75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原序列：</a:t>
            </a: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0645C6F9-4757-4E1D-A2CB-46CE2B6E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668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C3103DD9-CAB2-4886-A068-1A2B33BA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3668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07911921-E952-4372-AC71-739E0483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3668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3960" name="Text Box 8">
            <a:extLst>
              <a:ext uri="{FF2B5EF4-FFF2-40B4-BE49-F238E27FC236}">
                <a16:creationId xmlns:a16="http://schemas.microsoft.com/office/drawing/2014/main" id="{8F6EA103-E676-4BDD-A83E-5EE99D73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668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FD15EA94-0F37-4D1E-B97A-AA9A026F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3668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EF5FBA00-A760-4153-AEB2-92C938F4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3668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3963" name="Text Box 11">
            <a:extLst>
              <a:ext uri="{FF2B5EF4-FFF2-40B4-BE49-F238E27FC236}">
                <a16:creationId xmlns:a16="http://schemas.microsoft.com/office/drawing/2014/main" id="{6B165730-47BC-4051-9AE4-4054C74E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3414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2771459C-8311-4705-9D76-FC5DC680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3668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3965" name="Rectangle 13">
            <a:extLst>
              <a:ext uri="{FF2B5EF4-FFF2-40B4-BE49-F238E27FC236}">
                <a16:creationId xmlns:a16="http://schemas.microsoft.com/office/drawing/2014/main" id="{80FE5DAC-2065-4E85-A92D-E9755DA0C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2879725" cy="720725"/>
          </a:xfrm>
          <a:noFill/>
          <a:ln/>
        </p:spPr>
        <p:txBody>
          <a:bodyPr/>
          <a:lstStyle/>
          <a:p>
            <a:r>
              <a:rPr lang="zh-CN" altLang="en-US" sz="3200">
                <a:latin typeface="华文隶书" panose="02010800040101010101" pitchFamily="2" charset="-122"/>
                <a:ea typeface="华文隶书" panose="02010800040101010101" pitchFamily="2" charset="-122"/>
              </a:rPr>
              <a:t>选择排序法</a:t>
            </a:r>
          </a:p>
        </p:txBody>
      </p:sp>
      <p:sp>
        <p:nvSpPr>
          <p:cNvPr id="253966" name="Text Box 14">
            <a:extLst>
              <a:ext uri="{FF2B5EF4-FFF2-40B4-BE49-F238E27FC236}">
                <a16:creationId xmlns:a16="http://schemas.microsoft.com/office/drawing/2014/main" id="{D34062DB-8472-4EB8-B0C8-5ED0347D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161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3967" name="Line 15">
            <a:extLst>
              <a:ext uri="{FF2B5EF4-FFF2-40B4-BE49-F238E27FC236}">
                <a16:creationId xmlns:a16="http://schemas.microsoft.com/office/drawing/2014/main" id="{FD515E48-3DB7-4B6C-8A75-1B3C18673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349500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8" name="Text Box 16">
            <a:extLst>
              <a:ext uri="{FF2B5EF4-FFF2-40B4-BE49-F238E27FC236}">
                <a16:creationId xmlns:a16="http://schemas.microsoft.com/office/drawing/2014/main" id="{C16E3B88-4E14-48BF-A950-1135EB9A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963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3969" name="Text Box 17">
            <a:extLst>
              <a:ext uri="{FF2B5EF4-FFF2-40B4-BE49-F238E27FC236}">
                <a16:creationId xmlns:a16="http://schemas.microsoft.com/office/drawing/2014/main" id="{340DFD34-8577-4284-9B24-09996579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963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3970" name="Text Box 18">
            <a:extLst>
              <a:ext uri="{FF2B5EF4-FFF2-40B4-BE49-F238E27FC236}">
                <a16:creationId xmlns:a16="http://schemas.microsoft.com/office/drawing/2014/main" id="{CD1B8190-9249-41B8-9E06-257812E1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637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3971" name="Text Box 19">
            <a:extLst>
              <a:ext uri="{FF2B5EF4-FFF2-40B4-BE49-F238E27FC236}">
                <a16:creationId xmlns:a16="http://schemas.microsoft.com/office/drawing/2014/main" id="{CB6B4882-5C9B-4479-8024-839D09F7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637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3972" name="Text Box 20">
            <a:extLst>
              <a:ext uri="{FF2B5EF4-FFF2-40B4-BE49-F238E27FC236}">
                <a16:creationId xmlns:a16="http://schemas.microsoft.com/office/drawing/2014/main" id="{052D6BDC-BEAE-4FC4-96D3-05F1FF31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9891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3973" name="Text Box 21">
            <a:extLst>
              <a:ext uri="{FF2B5EF4-FFF2-40B4-BE49-F238E27FC236}">
                <a16:creationId xmlns:a16="http://schemas.microsoft.com/office/drawing/2014/main" id="{DEE695EE-231D-4EAA-B658-B14B7937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963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3974" name="Text Box 22">
            <a:extLst>
              <a:ext uri="{FF2B5EF4-FFF2-40B4-BE49-F238E27FC236}">
                <a16:creationId xmlns:a16="http://schemas.microsoft.com/office/drawing/2014/main" id="{CF43A868-9E1A-45D1-8EDB-9696A2DF1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9383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3975" name="Text Box 23">
            <a:extLst>
              <a:ext uri="{FF2B5EF4-FFF2-40B4-BE49-F238E27FC236}">
                <a16:creationId xmlns:a16="http://schemas.microsoft.com/office/drawing/2014/main" id="{FD8B278C-3B9A-4623-A70B-E2DE008C5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9637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3976" name="Text Box 24">
            <a:extLst>
              <a:ext uri="{FF2B5EF4-FFF2-40B4-BE49-F238E27FC236}">
                <a16:creationId xmlns:a16="http://schemas.microsoft.com/office/drawing/2014/main" id="{2F0F1D52-8EB4-4566-9592-1C600620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590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3977" name="Text Box 25">
            <a:extLst>
              <a:ext uri="{FF2B5EF4-FFF2-40B4-BE49-F238E27FC236}">
                <a16:creationId xmlns:a16="http://schemas.microsoft.com/office/drawing/2014/main" id="{99DD53D6-DD75-4CE1-9A00-ACB2B12B2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590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3978" name="Text Box 26">
            <a:extLst>
              <a:ext uri="{FF2B5EF4-FFF2-40B4-BE49-F238E27FC236}">
                <a16:creationId xmlns:a16="http://schemas.microsoft.com/office/drawing/2014/main" id="{91FBAC8D-7471-4B65-B24A-DC6A5325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590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3979" name="Text Box 27">
            <a:extLst>
              <a:ext uri="{FF2B5EF4-FFF2-40B4-BE49-F238E27FC236}">
                <a16:creationId xmlns:a16="http://schemas.microsoft.com/office/drawing/2014/main" id="{53230383-530B-4B7E-8890-54EAD388F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90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3980" name="Text Box 28">
            <a:extLst>
              <a:ext uri="{FF2B5EF4-FFF2-40B4-BE49-F238E27FC236}">
                <a16:creationId xmlns:a16="http://schemas.microsoft.com/office/drawing/2014/main" id="{C3A00A7C-9F38-4326-9A8C-93795EE1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5908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3981" name="Text Box 29">
            <a:extLst>
              <a:ext uri="{FF2B5EF4-FFF2-40B4-BE49-F238E27FC236}">
                <a16:creationId xmlns:a16="http://schemas.microsoft.com/office/drawing/2014/main" id="{7FDBC15A-8C2A-456C-96FD-8405C306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590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3982" name="Text Box 30">
            <a:extLst>
              <a:ext uri="{FF2B5EF4-FFF2-40B4-BE49-F238E27FC236}">
                <a16:creationId xmlns:a16="http://schemas.microsoft.com/office/drawing/2014/main" id="{CA1D1B80-1EC6-4B8C-9FE9-BE9F9EEB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565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3983" name="Text Box 31">
            <a:extLst>
              <a:ext uri="{FF2B5EF4-FFF2-40B4-BE49-F238E27FC236}">
                <a16:creationId xmlns:a16="http://schemas.microsoft.com/office/drawing/2014/main" id="{69C8AFA9-9A0E-4406-80C9-74832983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25908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3984" name="Text Box 32">
            <a:extLst>
              <a:ext uri="{FF2B5EF4-FFF2-40B4-BE49-F238E27FC236}">
                <a16:creationId xmlns:a16="http://schemas.microsoft.com/office/drawing/2014/main" id="{A6964AAE-6EDF-420A-A300-4FB999F26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654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3985" name="Line 33">
            <a:extLst>
              <a:ext uri="{FF2B5EF4-FFF2-40B4-BE49-F238E27FC236}">
                <a16:creationId xmlns:a16="http://schemas.microsoft.com/office/drawing/2014/main" id="{C77CCD93-6FA2-47B9-B863-01FA2566C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924175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86" name="Text Box 34">
            <a:extLst>
              <a:ext uri="{FF2B5EF4-FFF2-40B4-BE49-F238E27FC236}">
                <a16:creationId xmlns:a16="http://schemas.microsoft.com/office/drawing/2014/main" id="{AD3C23D3-6792-46BA-8CB4-A2E147A6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260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3987" name="Text Box 35">
            <a:extLst>
              <a:ext uri="{FF2B5EF4-FFF2-40B4-BE49-F238E27FC236}">
                <a16:creationId xmlns:a16="http://schemas.microsoft.com/office/drawing/2014/main" id="{3F0CE8AD-6C20-4924-AD62-4E494BB74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260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001FAF9C-F198-4F55-A37C-5DDCE2B3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60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3989" name="Text Box 37">
            <a:extLst>
              <a:ext uri="{FF2B5EF4-FFF2-40B4-BE49-F238E27FC236}">
                <a16:creationId xmlns:a16="http://schemas.microsoft.com/office/drawing/2014/main" id="{789068F7-DACC-4507-B68E-42DBFDF1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60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3990" name="Text Box 38">
            <a:extLst>
              <a:ext uri="{FF2B5EF4-FFF2-40B4-BE49-F238E27FC236}">
                <a16:creationId xmlns:a16="http://schemas.microsoft.com/office/drawing/2014/main" id="{39AA88FB-FB81-43D1-997B-76BD0BE77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60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3991" name="Text Box 39">
            <a:extLst>
              <a:ext uri="{FF2B5EF4-FFF2-40B4-BE49-F238E27FC236}">
                <a16:creationId xmlns:a16="http://schemas.microsoft.com/office/drawing/2014/main" id="{D0288E50-C88D-44DE-AEE6-A2A6606D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60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3992" name="Text Box 40">
            <a:extLst>
              <a:ext uri="{FF2B5EF4-FFF2-40B4-BE49-F238E27FC236}">
                <a16:creationId xmlns:a16="http://schemas.microsoft.com/office/drawing/2014/main" id="{D3BC976D-8F3E-4231-A1DC-B10F5118D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2353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3993" name="Text Box 41">
            <a:extLst>
              <a:ext uri="{FF2B5EF4-FFF2-40B4-BE49-F238E27FC236}">
                <a16:creationId xmlns:a16="http://schemas.microsoft.com/office/drawing/2014/main" id="{378252CF-2AB0-4D7E-9393-319E7EB5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260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3994" name="Text Box 42">
            <a:extLst>
              <a:ext uri="{FF2B5EF4-FFF2-40B4-BE49-F238E27FC236}">
                <a16:creationId xmlns:a16="http://schemas.microsoft.com/office/drawing/2014/main" id="{A47A8EC4-B402-44F6-953D-2DCAEE980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3995" name="Line 43">
            <a:extLst>
              <a:ext uri="{FF2B5EF4-FFF2-40B4-BE49-F238E27FC236}">
                <a16:creationId xmlns:a16="http://schemas.microsoft.com/office/drawing/2014/main" id="{8408C772-C999-484B-9FCA-B6DEA0B9D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644900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6" name="Text Box 44">
            <a:extLst>
              <a:ext uri="{FF2B5EF4-FFF2-40B4-BE49-F238E27FC236}">
                <a16:creationId xmlns:a16="http://schemas.microsoft.com/office/drawing/2014/main" id="{9DD1E94D-E294-463A-BF5B-759043D3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0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3997" name="Text Box 45">
            <a:extLst>
              <a:ext uri="{FF2B5EF4-FFF2-40B4-BE49-F238E27FC236}">
                <a16:creationId xmlns:a16="http://schemas.microsoft.com/office/drawing/2014/main" id="{18274F6B-4FBC-47EE-8D98-75BBF3CB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90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3998" name="Text Box 46">
            <a:extLst>
              <a:ext uri="{FF2B5EF4-FFF2-40B4-BE49-F238E27FC236}">
                <a16:creationId xmlns:a16="http://schemas.microsoft.com/office/drawing/2014/main" id="{89A7FA2C-84A8-4D04-AFBB-EAEB90FA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3999" name="Text Box 47">
            <a:extLst>
              <a:ext uri="{FF2B5EF4-FFF2-40B4-BE49-F238E27FC236}">
                <a16:creationId xmlns:a16="http://schemas.microsoft.com/office/drawing/2014/main" id="{608ED1D1-DEBA-411A-8187-FE9C53C3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4000" name="Text Box 48">
            <a:extLst>
              <a:ext uri="{FF2B5EF4-FFF2-40B4-BE49-F238E27FC236}">
                <a16:creationId xmlns:a16="http://schemas.microsoft.com/office/drawing/2014/main" id="{97418F10-89B5-45E7-AF92-887D2348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4001" name="Text Box 49">
            <a:extLst>
              <a:ext uri="{FF2B5EF4-FFF2-40B4-BE49-F238E27FC236}">
                <a16:creationId xmlns:a16="http://schemas.microsoft.com/office/drawing/2014/main" id="{B9931B91-51AA-4564-B6E8-A4132E82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90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4002" name="Text Box 50">
            <a:extLst>
              <a:ext uri="{FF2B5EF4-FFF2-40B4-BE49-F238E27FC236}">
                <a16:creationId xmlns:a16="http://schemas.microsoft.com/office/drawing/2014/main" id="{98D61836-0273-4233-8A3C-DD3F0D1E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8830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4003" name="Text Box 51">
            <a:extLst>
              <a:ext uri="{FF2B5EF4-FFF2-40B4-BE49-F238E27FC236}">
                <a16:creationId xmlns:a16="http://schemas.microsoft.com/office/drawing/2014/main" id="{5D8C2EA9-A866-4806-B007-444CFE5E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90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4004" name="Text Box 52">
            <a:extLst>
              <a:ext uri="{FF2B5EF4-FFF2-40B4-BE49-F238E27FC236}">
                <a16:creationId xmlns:a16="http://schemas.microsoft.com/office/drawing/2014/main" id="{EFCDBEAE-27A8-434E-9B92-9E6D9090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608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4005" name="Line 53">
            <a:extLst>
              <a:ext uri="{FF2B5EF4-FFF2-40B4-BE49-F238E27FC236}">
                <a16:creationId xmlns:a16="http://schemas.microsoft.com/office/drawing/2014/main" id="{EB7A2A30-D3E6-4E76-A085-197337F98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4292600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6" name="Text Box 54">
            <a:extLst>
              <a:ext uri="{FF2B5EF4-FFF2-40B4-BE49-F238E27FC236}">
                <a16:creationId xmlns:a16="http://schemas.microsoft.com/office/drawing/2014/main" id="{893F9C7D-CC5B-42E0-AE7D-70B0188C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561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4007" name="Text Box 55">
            <a:extLst>
              <a:ext uri="{FF2B5EF4-FFF2-40B4-BE49-F238E27FC236}">
                <a16:creationId xmlns:a16="http://schemas.microsoft.com/office/drawing/2014/main" id="{E56D5EDB-5DC0-4E57-93B9-9B73ACAF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5561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4008" name="Text Box 56">
            <a:extLst>
              <a:ext uri="{FF2B5EF4-FFF2-40B4-BE49-F238E27FC236}">
                <a16:creationId xmlns:a16="http://schemas.microsoft.com/office/drawing/2014/main" id="{9463BE89-522A-4B06-B313-0B275C9B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561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4009" name="Text Box 57">
            <a:extLst>
              <a:ext uri="{FF2B5EF4-FFF2-40B4-BE49-F238E27FC236}">
                <a16:creationId xmlns:a16="http://schemas.microsoft.com/office/drawing/2014/main" id="{33C47FED-320F-4B4C-9C4C-A0B761A1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561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4010" name="Text Box 58">
            <a:extLst>
              <a:ext uri="{FF2B5EF4-FFF2-40B4-BE49-F238E27FC236}">
                <a16:creationId xmlns:a16="http://schemas.microsoft.com/office/drawing/2014/main" id="{8788222C-396D-401C-8BDD-92A7702CE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561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4011" name="Text Box 59">
            <a:extLst>
              <a:ext uri="{FF2B5EF4-FFF2-40B4-BE49-F238E27FC236}">
                <a16:creationId xmlns:a16="http://schemas.microsoft.com/office/drawing/2014/main" id="{6405CF2C-781F-4008-8728-F136426D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561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4012" name="Text Box 60">
            <a:extLst>
              <a:ext uri="{FF2B5EF4-FFF2-40B4-BE49-F238E27FC236}">
                <a16:creationId xmlns:a16="http://schemas.microsoft.com/office/drawing/2014/main" id="{9229FF62-E805-47C4-B7A1-82279305A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530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4013" name="Text Box 61">
            <a:extLst>
              <a:ext uri="{FF2B5EF4-FFF2-40B4-BE49-F238E27FC236}">
                <a16:creationId xmlns:a16="http://schemas.microsoft.com/office/drawing/2014/main" id="{F9E9B586-5B62-41D5-AB34-9280B168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5561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4014" name="Text Box 62">
            <a:extLst>
              <a:ext uri="{FF2B5EF4-FFF2-40B4-BE49-F238E27FC236}">
                <a16:creationId xmlns:a16="http://schemas.microsoft.com/office/drawing/2014/main" id="{C5BFB2A7-B364-4E75-A022-55108229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4015" name="Line 63">
            <a:extLst>
              <a:ext uri="{FF2B5EF4-FFF2-40B4-BE49-F238E27FC236}">
                <a16:creationId xmlns:a16="http://schemas.microsoft.com/office/drawing/2014/main" id="{60CB75FE-823B-4F83-8BAB-9789B6FF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4940300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16" name="Text Box 64">
            <a:extLst>
              <a:ext uri="{FF2B5EF4-FFF2-40B4-BE49-F238E27FC236}">
                <a16:creationId xmlns:a16="http://schemas.microsoft.com/office/drawing/2014/main" id="{2EEBC92F-AE5D-48E1-A6DD-61920F7D2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4017" name="Text Box 65">
            <a:extLst>
              <a:ext uri="{FF2B5EF4-FFF2-40B4-BE49-F238E27FC236}">
                <a16:creationId xmlns:a16="http://schemas.microsoft.com/office/drawing/2014/main" id="{68D88F8F-0954-4426-BB10-8D141B7C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4018" name="Text Box 66">
            <a:extLst>
              <a:ext uri="{FF2B5EF4-FFF2-40B4-BE49-F238E27FC236}">
                <a16:creationId xmlns:a16="http://schemas.microsoft.com/office/drawing/2014/main" id="{62A791EA-3178-4FF6-AC54-1E44D954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2038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4019" name="Text Box 67">
            <a:extLst>
              <a:ext uri="{FF2B5EF4-FFF2-40B4-BE49-F238E27FC236}">
                <a16:creationId xmlns:a16="http://schemas.microsoft.com/office/drawing/2014/main" id="{C24AF689-02FD-461C-8BFF-E0473A076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038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4020" name="Text Box 68">
            <a:extLst>
              <a:ext uri="{FF2B5EF4-FFF2-40B4-BE49-F238E27FC236}">
                <a16:creationId xmlns:a16="http://schemas.microsoft.com/office/drawing/2014/main" id="{179BB1EF-235E-4890-AB9A-C3D1BA85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2038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4021" name="Text Box 69">
            <a:extLst>
              <a:ext uri="{FF2B5EF4-FFF2-40B4-BE49-F238E27FC236}">
                <a16:creationId xmlns:a16="http://schemas.microsoft.com/office/drawing/2014/main" id="{C8192ABE-0B46-4E86-A022-19D0DA6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4022" name="Text Box 70">
            <a:extLst>
              <a:ext uri="{FF2B5EF4-FFF2-40B4-BE49-F238E27FC236}">
                <a16:creationId xmlns:a16="http://schemas.microsoft.com/office/drawing/2014/main" id="{AC07A4D7-CEB2-4E51-ABD1-C0C0DD0E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17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4023" name="Text Box 71">
            <a:extLst>
              <a:ext uri="{FF2B5EF4-FFF2-40B4-BE49-F238E27FC236}">
                <a16:creationId xmlns:a16="http://schemas.microsoft.com/office/drawing/2014/main" id="{B2315A45-6B1F-4C9C-94B7-5C5F96B0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2038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4024" name="Text Box 72">
            <a:extLst>
              <a:ext uri="{FF2B5EF4-FFF2-40B4-BE49-F238E27FC236}">
                <a16:creationId xmlns:a16="http://schemas.microsoft.com/office/drawing/2014/main" id="{3D4A8C0A-BE0B-4592-AC0D-46EC8141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577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4025" name="Line 73">
            <a:extLst>
              <a:ext uri="{FF2B5EF4-FFF2-40B4-BE49-F238E27FC236}">
                <a16:creationId xmlns:a16="http://schemas.microsoft.com/office/drawing/2014/main" id="{00821ADC-44C4-4C3E-AB5A-0F792E8B1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5589588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26" name="Text Box 74">
            <a:extLst>
              <a:ext uri="{FF2B5EF4-FFF2-40B4-BE49-F238E27FC236}">
                <a16:creationId xmlns:a16="http://schemas.microsoft.com/office/drawing/2014/main" id="{67559FB5-51E9-4174-97F5-E4E77E029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4027" name="Text Box 75">
            <a:extLst>
              <a:ext uri="{FF2B5EF4-FFF2-40B4-BE49-F238E27FC236}">
                <a16:creationId xmlns:a16="http://schemas.microsoft.com/office/drawing/2014/main" id="{C53ECF10-3CAC-4178-994C-72EA21DD5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4028" name="Text Box 76">
            <a:extLst>
              <a:ext uri="{FF2B5EF4-FFF2-40B4-BE49-F238E27FC236}">
                <a16:creationId xmlns:a16="http://schemas.microsoft.com/office/drawing/2014/main" id="{3CB97F75-E4E6-4C46-B91D-53E36814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515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4029" name="Text Box 77">
            <a:extLst>
              <a:ext uri="{FF2B5EF4-FFF2-40B4-BE49-F238E27FC236}">
                <a16:creationId xmlns:a16="http://schemas.microsoft.com/office/drawing/2014/main" id="{4011E734-8F6D-46BC-9EB0-BB244605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515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4030" name="Text Box 78">
            <a:extLst>
              <a:ext uri="{FF2B5EF4-FFF2-40B4-BE49-F238E27FC236}">
                <a16:creationId xmlns:a16="http://schemas.microsoft.com/office/drawing/2014/main" id="{85DBFEAC-E838-4AA7-AA36-19FFE49E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8515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4031" name="Text Box 79">
            <a:extLst>
              <a:ext uri="{FF2B5EF4-FFF2-40B4-BE49-F238E27FC236}">
                <a16:creationId xmlns:a16="http://schemas.microsoft.com/office/drawing/2014/main" id="{181373AF-AD8E-42FA-8067-6CD10523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4032" name="Text Box 80">
            <a:extLst>
              <a:ext uri="{FF2B5EF4-FFF2-40B4-BE49-F238E27FC236}">
                <a16:creationId xmlns:a16="http://schemas.microsoft.com/office/drawing/2014/main" id="{CFDD6861-2B3E-4EBF-BE71-685BFD35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261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4033" name="Text Box 81">
            <a:extLst>
              <a:ext uri="{FF2B5EF4-FFF2-40B4-BE49-F238E27FC236}">
                <a16:creationId xmlns:a16="http://schemas.microsoft.com/office/drawing/2014/main" id="{3EA2D8B2-A615-4628-A487-ED9E774D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851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4034" name="Text Box 82">
            <a:extLst>
              <a:ext uri="{FF2B5EF4-FFF2-40B4-BE49-F238E27FC236}">
                <a16:creationId xmlns:a16="http://schemas.microsoft.com/office/drawing/2014/main" id="{68B101FA-181A-4852-A750-88946B227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054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遍选择</a:t>
            </a:r>
          </a:p>
        </p:txBody>
      </p:sp>
      <p:sp>
        <p:nvSpPr>
          <p:cNvPr id="254035" name="Line 83">
            <a:extLst>
              <a:ext uri="{FF2B5EF4-FFF2-40B4-BE49-F238E27FC236}">
                <a16:creationId xmlns:a16="http://schemas.microsoft.com/office/drawing/2014/main" id="{39A4A7E4-E0EF-4531-909C-E9C036DCE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6235700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9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997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903 0 " pathEditMode="relative" ptsTypes="AA">
                                      <p:cBhvr>
                                        <p:cTn id="113" dur="20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6701 0 " pathEditMode="relative" ptsTypes="AA">
                                      <p:cBhvr>
                                        <p:cTn id="117" dur="2000" fill="hold"/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5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5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813 0 " pathEditMode="relative" ptsTypes="AA">
                                      <p:cBhvr>
                                        <p:cTn id="195" dur="2000" fill="hold"/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813 0 " pathEditMode="relative" ptsTypes="AA">
                                      <p:cBhvr>
                                        <p:cTn id="197" dur="20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5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5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25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5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5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5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5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54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54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51 0 " pathEditMode="relative" ptsTypes="AA">
                                      <p:cBhvr>
                                        <p:cTn id="238" dur="2000" fill="hold"/>
                                        <p:tgtEl>
                                          <p:spTgt spid="254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7 L -0.28334 -0.00115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254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254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54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54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87283E-6 L 0.19705 0.00185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54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92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8 0 " pathEditMode="relative" ptsTypes="AA">
                                      <p:cBhvr>
                                        <p:cTn id="283" dur="2000" fill="hold"/>
                                        <p:tgtEl>
                                          <p:spTgt spid="254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2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2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2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25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5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2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2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25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5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5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5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67052E-7 L 0.10261 0.00185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254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92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43 0 " pathEditMode="relative" ptsTypes="AA">
                                      <p:cBhvr>
                                        <p:cTn id="326" dur="2000" fill="hold"/>
                                        <p:tgtEl>
                                          <p:spTgt spid="254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3957" grpId="0"/>
      <p:bldP spid="253958" grpId="0"/>
      <p:bldP spid="253959" grpId="0"/>
      <p:bldP spid="253960" grpId="0"/>
      <p:bldP spid="253961" grpId="0"/>
      <p:bldP spid="253962" grpId="0"/>
      <p:bldP spid="253963" grpId="0"/>
      <p:bldP spid="253964" grpId="0"/>
      <p:bldP spid="253966" grpId="0"/>
      <p:bldP spid="253968" grpId="0"/>
      <p:bldP spid="253968" grpId="1"/>
      <p:bldP spid="253969" grpId="0"/>
      <p:bldP spid="253970" grpId="0"/>
      <p:bldP spid="253971" grpId="0"/>
      <p:bldP spid="253972" grpId="0"/>
      <p:bldP spid="253972" grpId="1"/>
      <p:bldP spid="253973" grpId="0"/>
      <p:bldP spid="253974" grpId="0"/>
      <p:bldP spid="253975" grpId="0"/>
      <p:bldP spid="253976" grpId="0"/>
      <p:bldP spid="253977" grpId="0"/>
      <p:bldP spid="253977" grpId="1"/>
      <p:bldP spid="253978" grpId="0"/>
      <p:bldP spid="253979" grpId="0"/>
      <p:bldP spid="253980" grpId="0"/>
      <p:bldP spid="253981" grpId="0"/>
      <p:bldP spid="253982" grpId="0"/>
      <p:bldP spid="253982" grpId="1"/>
      <p:bldP spid="253983" grpId="0"/>
      <p:bldP spid="253984" grpId="0"/>
      <p:bldP spid="253986" grpId="0"/>
      <p:bldP spid="253987" grpId="0"/>
      <p:bldP spid="253988" grpId="0"/>
      <p:bldP spid="253989" grpId="0"/>
      <p:bldP spid="253990" grpId="0"/>
      <p:bldP spid="253991" grpId="0"/>
      <p:bldP spid="253992" grpId="0"/>
      <p:bldP spid="253993" grpId="0"/>
      <p:bldP spid="253994" grpId="0"/>
      <p:bldP spid="253996" grpId="0"/>
      <p:bldP spid="253997" grpId="0"/>
      <p:bldP spid="253998" grpId="0"/>
      <p:bldP spid="253999" grpId="0"/>
      <p:bldP spid="253999" grpId="1"/>
      <p:bldP spid="254000" grpId="0"/>
      <p:bldP spid="254001" grpId="0"/>
      <p:bldP spid="254002" grpId="0"/>
      <p:bldP spid="254002" grpId="1"/>
      <p:bldP spid="254003" grpId="0"/>
      <p:bldP spid="254004" grpId="0"/>
      <p:bldP spid="254006" grpId="0"/>
      <p:bldP spid="254007" grpId="0"/>
      <p:bldP spid="254008" grpId="0"/>
      <p:bldP spid="254009" grpId="0"/>
      <p:bldP spid="254010" grpId="0"/>
      <p:bldP spid="254010" grpId="1"/>
      <p:bldP spid="254011" grpId="0"/>
      <p:bldP spid="254012" grpId="0"/>
      <p:bldP spid="254012" grpId="1"/>
      <p:bldP spid="254013" grpId="0"/>
      <p:bldP spid="254014" grpId="0"/>
      <p:bldP spid="254016" grpId="0"/>
      <p:bldP spid="254017" grpId="0"/>
      <p:bldP spid="254018" grpId="0"/>
      <p:bldP spid="254019" grpId="0"/>
      <p:bldP spid="254020" grpId="0"/>
      <p:bldP spid="254021" grpId="0"/>
      <p:bldP spid="254021" grpId="1"/>
      <p:bldP spid="254022" grpId="0"/>
      <p:bldP spid="254022" grpId="1"/>
      <p:bldP spid="254023" grpId="0"/>
      <p:bldP spid="254024" grpId="0"/>
      <p:bldP spid="254026" grpId="0"/>
      <p:bldP spid="254027" grpId="0"/>
      <p:bldP spid="254028" grpId="0"/>
      <p:bldP spid="254029" grpId="0"/>
      <p:bldP spid="254030" grpId="0"/>
      <p:bldP spid="254031" grpId="0"/>
      <p:bldP spid="254032" grpId="0"/>
      <p:bldP spid="254032" grpId="1"/>
      <p:bldP spid="254033" grpId="0"/>
      <p:bldP spid="254033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E12A9-0D56-4366-8B6E-5A9ABD0B5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D6C61-C0AB-44C6-AEF3-D3854A7550ED}" type="slidenum">
              <a:rPr lang="en-US" altLang="zh-CN"/>
              <a:pPr/>
              <a:t>85</a:t>
            </a:fld>
            <a:r>
              <a:rPr lang="en-US" altLang="zh-CN"/>
              <a:t>/82</a:t>
            </a:r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72366CF0-94C0-4696-94DB-8344BEA41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268413"/>
            <a:ext cx="2952750" cy="771525"/>
          </a:xfrm>
        </p:spPr>
        <p:txBody>
          <a:bodyPr/>
          <a:lstStyle/>
          <a:p>
            <a:r>
              <a:rPr lang="en-US" altLang="zh-CN" sz="340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en-US" sz="3400">
                <a:latin typeface="华文隶书" panose="02010800040101010101" pitchFamily="2" charset="-122"/>
                <a:ea typeface="华文隶书" panose="02010800040101010101" pitchFamily="2" charset="-122"/>
              </a:rPr>
              <a:t>插入排序法</a:t>
            </a:r>
          </a:p>
        </p:txBody>
      </p:sp>
      <p:sp>
        <p:nvSpPr>
          <p:cNvPr id="254982" name="Rectangle 6">
            <a:extLst>
              <a:ext uri="{FF2B5EF4-FFF2-40B4-BE49-F238E27FC236}">
                <a16:creationId xmlns:a16="http://schemas.microsoft.com/office/drawing/2014/main" id="{E30080B7-C2D1-4385-AF2D-1AD49E542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205038"/>
            <a:ext cx="7848600" cy="3960812"/>
          </a:xfrm>
        </p:spPr>
        <p:txBody>
          <a:bodyPr/>
          <a:lstStyle/>
          <a:p>
            <a:pPr algn="just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kumimoji="0" lang="en-US" altLang="zh-CN" sz="3600"/>
              <a:t>        </a:t>
            </a:r>
            <a:r>
              <a:rPr kumimoji="0" lang="zh-CN" altLang="en-US" sz="3600"/>
              <a:t>插入排序是不断地将待排序的元素插入到前面的有序序列中</a:t>
            </a:r>
            <a:r>
              <a:rPr kumimoji="0" lang="en-US" altLang="zh-CN" sz="3600">
                <a:latin typeface="华文新魏" panose="02010800040101010101" pitchFamily="2" charset="-122"/>
              </a:rPr>
              <a:t>, </a:t>
            </a:r>
            <a:r>
              <a:rPr kumimoji="0" lang="zh-CN" altLang="en-US" sz="3600"/>
              <a:t>直至所有元素都进入有序序列。</a:t>
            </a:r>
            <a:r>
              <a:rPr kumimoji="0" lang="zh-CN" altLang="en-US" sz="3600" b="1"/>
              <a:t> </a:t>
            </a:r>
          </a:p>
          <a:p>
            <a:pPr algn="just">
              <a:lnSpc>
                <a:spcPct val="85000"/>
              </a:lnSpc>
              <a:spcBef>
                <a:spcPct val="55000"/>
              </a:spcBef>
              <a:buFontTx/>
              <a:buNone/>
            </a:pPr>
            <a:r>
              <a:rPr kumimoji="0" lang="zh-CN" altLang="en-US" sz="3600">
                <a:solidFill>
                  <a:srgbClr val="0000CC"/>
                </a:solidFill>
              </a:rPr>
              <a:t>        简单插入排序</a:t>
            </a:r>
            <a:r>
              <a:rPr kumimoji="0" lang="zh-CN" altLang="en-US" sz="3600"/>
              <a:t>又称</a:t>
            </a:r>
            <a:r>
              <a:rPr kumimoji="0" lang="zh-CN" altLang="en-US" sz="3600" u="sng">
                <a:solidFill>
                  <a:srgbClr val="0000CC"/>
                </a:solidFill>
              </a:rPr>
              <a:t>直接</a:t>
            </a:r>
            <a:r>
              <a:rPr kumimoji="0" lang="zh-CN" altLang="en-US" sz="3600">
                <a:solidFill>
                  <a:srgbClr val="0000CC"/>
                </a:solidFill>
              </a:rPr>
              <a:t>插入排序</a:t>
            </a:r>
            <a:r>
              <a:rPr kumimoji="0" lang="en-US" altLang="zh-CN" sz="3600">
                <a:latin typeface="华文新魏" panose="02010800040101010101" pitchFamily="2" charset="-122"/>
              </a:rPr>
              <a:t>,</a:t>
            </a:r>
            <a:r>
              <a:rPr kumimoji="0" lang="zh-CN" altLang="en-US" sz="3600"/>
              <a:t>基本思想是：将由</a:t>
            </a:r>
            <a:r>
              <a:rPr kumimoji="0" lang="en-US" altLang="zh-CN" sz="3600">
                <a:latin typeface="华文新魏" panose="02010800040101010101" pitchFamily="2" charset="-122"/>
              </a:rPr>
              <a:t>n</a:t>
            </a:r>
            <a:r>
              <a:rPr kumimoji="0" lang="zh-CN" altLang="en-US" sz="3600"/>
              <a:t>个元素组成的序列分成前后两个子序列</a:t>
            </a:r>
            <a:r>
              <a:rPr kumimoji="0" lang="en-US" altLang="zh-CN" sz="3600">
                <a:latin typeface="华文新魏" panose="02010800040101010101" pitchFamily="2" charset="-122"/>
              </a:rPr>
              <a:t>,</a:t>
            </a:r>
            <a:r>
              <a:rPr kumimoji="0" lang="en-US" altLang="zh-CN" sz="3600"/>
              <a:t> </a:t>
            </a:r>
            <a:r>
              <a:rPr kumimoji="0" lang="zh-CN" altLang="en-US" sz="3600"/>
              <a:t>前者为</a:t>
            </a:r>
            <a:r>
              <a:rPr kumimoji="0" lang="zh-CN" altLang="en-US" sz="3600">
                <a:solidFill>
                  <a:srgbClr val="D60093"/>
                </a:solidFill>
              </a:rPr>
              <a:t>有序序列</a:t>
            </a:r>
            <a:r>
              <a:rPr kumimoji="0" lang="en-US" altLang="zh-CN" sz="3600">
                <a:latin typeface="华文新魏" panose="02010800040101010101" pitchFamily="2" charset="-122"/>
              </a:rPr>
              <a:t>, </a:t>
            </a:r>
            <a:r>
              <a:rPr kumimoji="0" lang="zh-CN" altLang="en-US" sz="3600"/>
              <a:t>后者为</a:t>
            </a:r>
            <a:r>
              <a:rPr kumimoji="0" lang="zh-CN" altLang="en-US" sz="3600">
                <a:solidFill>
                  <a:srgbClr val="D60093"/>
                </a:solidFill>
              </a:rPr>
              <a:t>无序序列</a:t>
            </a:r>
            <a:r>
              <a:rPr kumimoji="0" lang="zh-CN" altLang="en-US" sz="3600"/>
              <a:t>。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4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4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4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FB3F5-8AF1-4D55-8521-9F5B6A05A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EBE09-1FB8-47A0-82D1-225A7084E9CD}" type="slidenum">
              <a:rPr lang="en-US" altLang="zh-CN"/>
              <a:pPr/>
              <a:t>86</a:t>
            </a:fld>
            <a:r>
              <a:rPr lang="en-US" altLang="zh-CN"/>
              <a:t>/82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2D70C578-9D82-4181-8AC9-4799F8FD3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02550" cy="3103563"/>
          </a:xfrm>
        </p:spPr>
        <p:txBody>
          <a:bodyPr/>
          <a:lstStyle/>
          <a:p>
            <a:pPr algn="just">
              <a:spcBef>
                <a:spcPct val="40000"/>
              </a:spcBef>
              <a:buFontTx/>
              <a:buNone/>
            </a:pPr>
            <a:r>
              <a:rPr kumimoji="0" lang="en-US" altLang="zh-CN" sz="2800" b="1">
                <a:ea typeface="文鼎花瓣体" pitchFamily="33" charset="-122"/>
              </a:rPr>
              <a:t>①</a:t>
            </a:r>
            <a:r>
              <a:rPr kumimoji="0" lang="zh-CN" altLang="en-US"/>
              <a:t>将待排序序列中第一个元素作为有序序列，将第二个元素插入到有序序列中，形成由两个元素组成的有序序列。</a:t>
            </a: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0" lang="zh-CN" altLang="en-US" sz="2800" b="1">
                <a:ea typeface="文鼎花瓣体" pitchFamily="33" charset="-122"/>
              </a:rPr>
              <a:t>②</a:t>
            </a:r>
            <a:r>
              <a:rPr kumimoji="0" lang="zh-CN" altLang="en-US"/>
              <a:t>再将第三个元素插入到有序序列中。依此类推，直到最后一个元素插入到有序序列中，形成</a:t>
            </a:r>
            <a:r>
              <a:rPr kumimoji="0" lang="en-US" altLang="zh-CN"/>
              <a:t>n</a:t>
            </a:r>
            <a:r>
              <a:rPr kumimoji="0" lang="zh-CN" altLang="en-US"/>
              <a:t>个元素组成的有序序列。</a:t>
            </a:r>
          </a:p>
        </p:txBody>
      </p:sp>
      <p:sp>
        <p:nvSpPr>
          <p:cNvPr id="262148" name="Rectangle 4">
            <a:extLst>
              <a:ext uri="{FF2B5EF4-FFF2-40B4-BE49-F238E27FC236}">
                <a16:creationId xmlns:a16="http://schemas.microsoft.com/office/drawing/2014/main" id="{D590D1BD-E1D2-463D-A40F-34C01AD46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25538"/>
            <a:ext cx="5256213" cy="844550"/>
          </a:xfrm>
        </p:spPr>
        <p:txBody>
          <a:bodyPr/>
          <a:lstStyle/>
          <a:p>
            <a:r>
              <a:rPr kumimoji="0"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简单插入排序的步骤：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0933831B-2B5E-49DE-8AD8-193349050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BA37E-22B0-4746-AFB0-3955FF29C45D}" type="slidenum">
              <a:rPr lang="en-US" altLang="zh-CN"/>
              <a:pPr/>
              <a:t>87</a:t>
            </a:fld>
            <a:r>
              <a:rPr lang="en-US" altLang="zh-CN"/>
              <a:t>/82</a:t>
            </a: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5CA518D5-BE90-4532-920F-0C04A335C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2951162" cy="842962"/>
          </a:xfrm>
        </p:spPr>
        <p:txBody>
          <a:bodyPr/>
          <a:lstStyle/>
          <a:p>
            <a:r>
              <a:rPr lang="zh-CN" altLang="en-US" sz="3200">
                <a:latin typeface="华文隶书" panose="02010800040101010101" pitchFamily="2" charset="-122"/>
                <a:ea typeface="华文隶书" panose="02010800040101010101" pitchFamily="2" charset="-122"/>
              </a:rPr>
              <a:t>插入排序法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79F58FCB-9C50-40E3-B68B-6411EDF7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510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原序列：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E6CAE8FA-61D5-4060-984B-0F9B11BE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676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C89DC38E-BC2D-4335-B9EA-790760D5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676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996FACEF-A551-477A-80D4-22ED43FAD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676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2D52AB6F-8349-4F1C-A419-ED790749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676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14553C42-18EF-4048-A822-439D8073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1676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427307B8-D7EC-4878-9682-B94B8F23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1676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11" name="Text Box 11">
            <a:extLst>
              <a:ext uri="{FF2B5EF4-FFF2-40B4-BE49-F238E27FC236}">
                <a16:creationId xmlns:a16="http://schemas.microsoft.com/office/drawing/2014/main" id="{CC36FD2F-6875-4648-9C80-70C57241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16510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12" name="Text Box 12">
            <a:extLst>
              <a:ext uri="{FF2B5EF4-FFF2-40B4-BE49-F238E27FC236}">
                <a16:creationId xmlns:a16="http://schemas.microsoft.com/office/drawing/2014/main" id="{EE7C84E6-15DE-4238-A713-27083729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76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013" name="Line 13">
            <a:extLst>
              <a:ext uri="{FF2B5EF4-FFF2-40B4-BE49-F238E27FC236}">
                <a16:creationId xmlns:a16="http://schemas.microsoft.com/office/drawing/2014/main" id="{FF845C26-27EB-43BA-B8B8-0BEDBE1ED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162877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4" name="Text Box 14">
            <a:extLst>
              <a:ext uri="{FF2B5EF4-FFF2-40B4-BE49-F238E27FC236}">
                <a16:creationId xmlns:a16="http://schemas.microsoft.com/office/drawing/2014/main" id="{45DB61E6-B3F8-43C2-88F2-4EA551A4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17963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015" name="Text Box 15">
            <a:extLst>
              <a:ext uri="{FF2B5EF4-FFF2-40B4-BE49-F238E27FC236}">
                <a16:creationId xmlns:a16="http://schemas.microsoft.com/office/drawing/2014/main" id="{0869FDB2-0375-4B09-BF09-B5CE354F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2526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16" name="Text Box 16">
            <a:extLst>
              <a:ext uri="{FF2B5EF4-FFF2-40B4-BE49-F238E27FC236}">
                <a16:creationId xmlns:a16="http://schemas.microsoft.com/office/drawing/2014/main" id="{C89DE158-FA43-4E1D-8FBE-F8B842F00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2526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17" name="Text Box 17">
            <a:extLst>
              <a:ext uri="{FF2B5EF4-FFF2-40B4-BE49-F238E27FC236}">
                <a16:creationId xmlns:a16="http://schemas.microsoft.com/office/drawing/2014/main" id="{35F0EC8E-2934-47DE-96BF-C50E5724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2526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18" name="Text Box 18">
            <a:extLst>
              <a:ext uri="{FF2B5EF4-FFF2-40B4-BE49-F238E27FC236}">
                <a16:creationId xmlns:a16="http://schemas.microsoft.com/office/drawing/2014/main" id="{C430E332-66AC-4488-BF92-8B688E7B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526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19" name="Text Box 19">
            <a:extLst>
              <a:ext uri="{FF2B5EF4-FFF2-40B4-BE49-F238E27FC236}">
                <a16:creationId xmlns:a16="http://schemas.microsoft.com/office/drawing/2014/main" id="{217B9527-D574-448C-B06C-53F1A6841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22526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20" name="Text Box 20">
            <a:extLst>
              <a:ext uri="{FF2B5EF4-FFF2-40B4-BE49-F238E27FC236}">
                <a16:creationId xmlns:a16="http://schemas.microsoft.com/office/drawing/2014/main" id="{A16A9763-E950-406D-BF40-486DD1B3D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2526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21" name="Text Box 21">
            <a:extLst>
              <a:ext uri="{FF2B5EF4-FFF2-40B4-BE49-F238E27FC236}">
                <a16:creationId xmlns:a16="http://schemas.microsoft.com/office/drawing/2014/main" id="{9B433880-AC6B-4FBD-88CC-D648A5FA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22526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22" name="Text Box 22">
            <a:extLst>
              <a:ext uri="{FF2B5EF4-FFF2-40B4-BE49-F238E27FC236}">
                <a16:creationId xmlns:a16="http://schemas.microsoft.com/office/drawing/2014/main" id="{97574409-6CAF-4847-B12D-5EEEC2489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526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023" name="Line 23">
            <a:extLst>
              <a:ext uri="{FF2B5EF4-FFF2-40B4-BE49-F238E27FC236}">
                <a16:creationId xmlns:a16="http://schemas.microsoft.com/office/drawing/2014/main" id="{EF8BBAE4-2046-4250-B888-7B9C452EA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2133600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4" name="Line 24">
            <a:extLst>
              <a:ext uri="{FF2B5EF4-FFF2-40B4-BE49-F238E27FC236}">
                <a16:creationId xmlns:a16="http://schemas.microsoft.com/office/drawing/2014/main" id="{38C67241-5E8B-4DB8-A141-0F646CEC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2133600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6" name="Oval 26">
            <a:extLst>
              <a:ext uri="{FF2B5EF4-FFF2-40B4-BE49-F238E27FC236}">
                <a16:creationId xmlns:a16="http://schemas.microsoft.com/office/drawing/2014/main" id="{F93B5247-54BF-4747-AF47-57E7FEA8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628775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8" name="Text Box 28">
            <a:extLst>
              <a:ext uri="{FF2B5EF4-FFF2-40B4-BE49-F238E27FC236}">
                <a16:creationId xmlns:a16="http://schemas.microsoft.com/office/drawing/2014/main" id="{C0604484-C3DA-4CE9-A046-3C50E6CAF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7559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029" name="Oval 29">
            <a:extLst>
              <a:ext uri="{FF2B5EF4-FFF2-40B4-BE49-F238E27FC236}">
                <a16:creationId xmlns:a16="http://schemas.microsoft.com/office/drawing/2014/main" id="{C28D2B18-0E58-4CC9-BAD2-15498786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2205038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0" name="Text Box 30">
            <a:extLst>
              <a:ext uri="{FF2B5EF4-FFF2-40B4-BE49-F238E27FC236}">
                <a16:creationId xmlns:a16="http://schemas.microsoft.com/office/drawing/2014/main" id="{364E2769-03A4-4244-9E91-336C6DC6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31" name="Text Box 31">
            <a:extLst>
              <a:ext uri="{FF2B5EF4-FFF2-40B4-BE49-F238E27FC236}">
                <a16:creationId xmlns:a16="http://schemas.microsoft.com/office/drawing/2014/main" id="{DC438249-2003-4D1F-87A3-BA7E52210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32" name="Text Box 32">
            <a:extLst>
              <a:ext uri="{FF2B5EF4-FFF2-40B4-BE49-F238E27FC236}">
                <a16:creationId xmlns:a16="http://schemas.microsoft.com/office/drawing/2014/main" id="{8BCC7CE3-CFEC-465E-A62F-EF311625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33" name="Line 33">
            <a:extLst>
              <a:ext uri="{FF2B5EF4-FFF2-40B4-BE49-F238E27FC236}">
                <a16:creationId xmlns:a16="http://schemas.microsoft.com/office/drawing/2014/main" id="{42D981C2-809F-4797-9F76-A159440F4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2709863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6" name="Text Box 36">
            <a:extLst>
              <a:ext uri="{FF2B5EF4-FFF2-40B4-BE49-F238E27FC236}">
                <a16:creationId xmlns:a16="http://schemas.microsoft.com/office/drawing/2014/main" id="{69CA6050-B17A-43B4-B887-B7607316A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7559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37" name="Text Box 37">
            <a:extLst>
              <a:ext uri="{FF2B5EF4-FFF2-40B4-BE49-F238E27FC236}">
                <a16:creationId xmlns:a16="http://schemas.microsoft.com/office/drawing/2014/main" id="{64086189-3B51-4023-9F4C-DCAE0233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27559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38" name="Text Box 38">
            <a:extLst>
              <a:ext uri="{FF2B5EF4-FFF2-40B4-BE49-F238E27FC236}">
                <a16:creationId xmlns:a16="http://schemas.microsoft.com/office/drawing/2014/main" id="{6A528884-3100-43FC-B415-73A4B261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39" name="Text Box 39">
            <a:extLst>
              <a:ext uri="{FF2B5EF4-FFF2-40B4-BE49-F238E27FC236}">
                <a16:creationId xmlns:a16="http://schemas.microsoft.com/office/drawing/2014/main" id="{E9736A85-C82B-448D-874E-5CD9EE1F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40" name="Text Box 40">
            <a:extLst>
              <a:ext uri="{FF2B5EF4-FFF2-40B4-BE49-F238E27FC236}">
                <a16:creationId xmlns:a16="http://schemas.microsoft.com/office/drawing/2014/main" id="{464B33E6-E4B0-468D-B87E-5567FE165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7559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055" name="Oval 55">
            <a:extLst>
              <a:ext uri="{FF2B5EF4-FFF2-40B4-BE49-F238E27FC236}">
                <a16:creationId xmlns:a16="http://schemas.microsoft.com/office/drawing/2014/main" id="{AF8B9658-F5E3-42D7-AEFD-128B84DA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708275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6" name="Text Box 66">
            <a:extLst>
              <a:ext uri="{FF2B5EF4-FFF2-40B4-BE49-F238E27FC236}">
                <a16:creationId xmlns:a16="http://schemas.microsoft.com/office/drawing/2014/main" id="{2123C545-88FE-4BD0-9D0C-4BAFBB60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33216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067" name="Text Box 67">
            <a:extLst>
              <a:ext uri="{FF2B5EF4-FFF2-40B4-BE49-F238E27FC236}">
                <a16:creationId xmlns:a16="http://schemas.microsoft.com/office/drawing/2014/main" id="{E8E1C5A8-5584-4BE8-A160-1A1A8C905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4051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68" name="Text Box 68">
            <a:extLst>
              <a:ext uri="{FF2B5EF4-FFF2-40B4-BE49-F238E27FC236}">
                <a16:creationId xmlns:a16="http://schemas.microsoft.com/office/drawing/2014/main" id="{1E6F0024-C761-4387-BDB7-3C60F537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4051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69" name="Text Box 69">
            <a:extLst>
              <a:ext uri="{FF2B5EF4-FFF2-40B4-BE49-F238E27FC236}">
                <a16:creationId xmlns:a16="http://schemas.microsoft.com/office/drawing/2014/main" id="{8D27F186-76D6-4139-BBE7-2E761D010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4051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70" name="Text Box 70">
            <a:extLst>
              <a:ext uri="{FF2B5EF4-FFF2-40B4-BE49-F238E27FC236}">
                <a16:creationId xmlns:a16="http://schemas.microsoft.com/office/drawing/2014/main" id="{E6B11D5D-E32A-4C7E-858B-535C3F46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4051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71" name="Text Box 71">
            <a:extLst>
              <a:ext uri="{FF2B5EF4-FFF2-40B4-BE49-F238E27FC236}">
                <a16:creationId xmlns:a16="http://schemas.microsoft.com/office/drawing/2014/main" id="{2FC40684-8F1F-4F93-9F23-E600E964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4051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72" name="Text Box 72">
            <a:extLst>
              <a:ext uri="{FF2B5EF4-FFF2-40B4-BE49-F238E27FC236}">
                <a16:creationId xmlns:a16="http://schemas.microsoft.com/office/drawing/2014/main" id="{88F7E653-867F-4887-9F53-D4161D286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34051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73" name="Text Box 73">
            <a:extLst>
              <a:ext uri="{FF2B5EF4-FFF2-40B4-BE49-F238E27FC236}">
                <a16:creationId xmlns:a16="http://schemas.microsoft.com/office/drawing/2014/main" id="{C9AEBB20-88CF-421B-854B-CE2373B3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4051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74" name="Text Box 74">
            <a:extLst>
              <a:ext uri="{FF2B5EF4-FFF2-40B4-BE49-F238E27FC236}">
                <a16:creationId xmlns:a16="http://schemas.microsoft.com/office/drawing/2014/main" id="{056BCC2B-64E8-4C51-83EA-F02A3D0C5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051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075" name="Line 75">
            <a:extLst>
              <a:ext uri="{FF2B5EF4-FFF2-40B4-BE49-F238E27FC236}">
                <a16:creationId xmlns:a16="http://schemas.microsoft.com/office/drawing/2014/main" id="{72EA4C98-22E0-4F6D-9D2C-B6F07C44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284538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8" name="Text Box 78">
            <a:extLst>
              <a:ext uri="{FF2B5EF4-FFF2-40B4-BE49-F238E27FC236}">
                <a16:creationId xmlns:a16="http://schemas.microsoft.com/office/drawing/2014/main" id="{AE499904-DF95-409A-A36A-767A2B96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90842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079" name="Oval 79">
            <a:extLst>
              <a:ext uri="{FF2B5EF4-FFF2-40B4-BE49-F238E27FC236}">
                <a16:creationId xmlns:a16="http://schemas.microsoft.com/office/drawing/2014/main" id="{3A9D202A-2B85-42E5-974D-024E9321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357563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0" name="Text Box 80">
            <a:extLst>
              <a:ext uri="{FF2B5EF4-FFF2-40B4-BE49-F238E27FC236}">
                <a16:creationId xmlns:a16="http://schemas.microsoft.com/office/drawing/2014/main" id="{84B0901D-F495-46AF-8447-C34D0F7B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81" name="Text Box 81">
            <a:extLst>
              <a:ext uri="{FF2B5EF4-FFF2-40B4-BE49-F238E27FC236}">
                <a16:creationId xmlns:a16="http://schemas.microsoft.com/office/drawing/2014/main" id="{83D87D5A-6204-4838-94A2-C3F3FF5E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82" name="Text Box 82">
            <a:extLst>
              <a:ext uri="{FF2B5EF4-FFF2-40B4-BE49-F238E27FC236}">
                <a16:creationId xmlns:a16="http://schemas.microsoft.com/office/drawing/2014/main" id="{A4C49A27-20D3-43EB-B3E8-15913DE3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83" name="Line 83">
            <a:extLst>
              <a:ext uri="{FF2B5EF4-FFF2-40B4-BE49-F238E27FC236}">
                <a16:creationId xmlns:a16="http://schemas.microsoft.com/office/drawing/2014/main" id="{67597A76-7242-4196-A494-7D25F973E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860800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4" name="Line 84">
            <a:extLst>
              <a:ext uri="{FF2B5EF4-FFF2-40B4-BE49-F238E27FC236}">
                <a16:creationId xmlns:a16="http://schemas.microsoft.com/office/drawing/2014/main" id="{D61C1F5A-8AC2-47B7-817F-A26EA344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862388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5" name="Text Box 85">
            <a:extLst>
              <a:ext uri="{FF2B5EF4-FFF2-40B4-BE49-F238E27FC236}">
                <a16:creationId xmlns:a16="http://schemas.microsoft.com/office/drawing/2014/main" id="{506B436F-ADCE-42B1-BD53-50C98D7F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908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86" name="Text Box 86">
            <a:extLst>
              <a:ext uri="{FF2B5EF4-FFF2-40B4-BE49-F238E27FC236}">
                <a16:creationId xmlns:a16="http://schemas.microsoft.com/office/drawing/2014/main" id="{8385217C-8E6F-41FB-B79F-485CCDA78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9338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87" name="Text Box 87">
            <a:extLst>
              <a:ext uri="{FF2B5EF4-FFF2-40B4-BE49-F238E27FC236}">
                <a16:creationId xmlns:a16="http://schemas.microsoft.com/office/drawing/2014/main" id="{E1D0CCB3-D6B1-4796-B407-CDB4BE6A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88" name="Text Box 88">
            <a:extLst>
              <a:ext uri="{FF2B5EF4-FFF2-40B4-BE49-F238E27FC236}">
                <a16:creationId xmlns:a16="http://schemas.microsoft.com/office/drawing/2014/main" id="{462C43F3-F6A5-410D-A82A-DC9EDD24A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89" name="Text Box 89">
            <a:extLst>
              <a:ext uri="{FF2B5EF4-FFF2-40B4-BE49-F238E27FC236}">
                <a16:creationId xmlns:a16="http://schemas.microsoft.com/office/drawing/2014/main" id="{26BDDDE4-0844-4A0B-8B1F-4ECDB0A2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9084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090" name="Text Box 90">
            <a:extLst>
              <a:ext uri="{FF2B5EF4-FFF2-40B4-BE49-F238E27FC236}">
                <a16:creationId xmlns:a16="http://schemas.microsoft.com/office/drawing/2014/main" id="{9EA6C95D-EC36-4D23-A429-A5EE84EA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4846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091" name="Text Box 91">
            <a:extLst>
              <a:ext uri="{FF2B5EF4-FFF2-40B4-BE49-F238E27FC236}">
                <a16:creationId xmlns:a16="http://schemas.microsoft.com/office/drawing/2014/main" id="{52713B90-61A7-4FF0-B366-548440D2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45354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092" name="Text Box 92">
            <a:extLst>
              <a:ext uri="{FF2B5EF4-FFF2-40B4-BE49-F238E27FC236}">
                <a16:creationId xmlns:a16="http://schemas.microsoft.com/office/drawing/2014/main" id="{EA6C2428-8BD7-4E09-806E-6D9BFFA6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45354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093" name="Text Box 93">
            <a:extLst>
              <a:ext uri="{FF2B5EF4-FFF2-40B4-BE49-F238E27FC236}">
                <a16:creationId xmlns:a16="http://schemas.microsoft.com/office/drawing/2014/main" id="{A8B544AB-602A-40D9-AD5D-2334645D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45354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094" name="Text Box 94">
            <a:extLst>
              <a:ext uri="{FF2B5EF4-FFF2-40B4-BE49-F238E27FC236}">
                <a16:creationId xmlns:a16="http://schemas.microsoft.com/office/drawing/2014/main" id="{DC247BA4-5C7E-4F80-A0F2-8356DBA2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5354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095" name="Text Box 95">
            <a:extLst>
              <a:ext uri="{FF2B5EF4-FFF2-40B4-BE49-F238E27FC236}">
                <a16:creationId xmlns:a16="http://schemas.microsoft.com/office/drawing/2014/main" id="{E4B25509-9EC2-47B8-923E-8C8F2DC08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45354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096" name="Text Box 96">
            <a:extLst>
              <a:ext uri="{FF2B5EF4-FFF2-40B4-BE49-F238E27FC236}">
                <a16:creationId xmlns:a16="http://schemas.microsoft.com/office/drawing/2014/main" id="{05F521D0-5F33-4DB2-9A8E-A2935250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45354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097" name="Text Box 97">
            <a:extLst>
              <a:ext uri="{FF2B5EF4-FFF2-40B4-BE49-F238E27FC236}">
                <a16:creationId xmlns:a16="http://schemas.microsoft.com/office/drawing/2014/main" id="{EDD8BF8B-BC39-479E-B7A4-4ED7D37B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45100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098" name="Text Box 98">
            <a:extLst>
              <a:ext uri="{FF2B5EF4-FFF2-40B4-BE49-F238E27FC236}">
                <a16:creationId xmlns:a16="http://schemas.microsoft.com/office/drawing/2014/main" id="{529A3726-3ECA-478C-87A7-E2CCAE92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45354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100" name="Line 100">
            <a:extLst>
              <a:ext uri="{FF2B5EF4-FFF2-40B4-BE49-F238E27FC236}">
                <a16:creationId xmlns:a16="http://schemas.microsoft.com/office/drawing/2014/main" id="{F0690894-3A80-4491-AD85-73ABBCD93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7098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1" name="Line 101">
            <a:extLst>
              <a:ext uri="{FF2B5EF4-FFF2-40B4-BE49-F238E27FC236}">
                <a16:creationId xmlns:a16="http://schemas.microsoft.com/office/drawing/2014/main" id="{35EF2D39-A311-4EEA-872B-50324BEE4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286125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2" name="Line 102">
            <a:extLst>
              <a:ext uri="{FF2B5EF4-FFF2-40B4-BE49-F238E27FC236}">
                <a16:creationId xmlns:a16="http://schemas.microsoft.com/office/drawing/2014/main" id="{B705538F-2685-49EE-A1D4-F881D5205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437063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3" name="Line 103">
            <a:extLst>
              <a:ext uri="{FF2B5EF4-FFF2-40B4-BE49-F238E27FC236}">
                <a16:creationId xmlns:a16="http://schemas.microsoft.com/office/drawing/2014/main" id="{E05E28B8-AE53-4C9E-83B8-2C3B41360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4437063"/>
            <a:ext cx="0" cy="649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4" name="Text Box 104">
            <a:extLst>
              <a:ext uri="{FF2B5EF4-FFF2-40B4-BE49-F238E27FC236}">
                <a16:creationId xmlns:a16="http://schemas.microsoft.com/office/drawing/2014/main" id="{988E45B5-AB3A-4F80-9566-813AAC9D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06095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105" name="Text Box 105">
            <a:extLst>
              <a:ext uri="{FF2B5EF4-FFF2-40B4-BE49-F238E27FC236}">
                <a16:creationId xmlns:a16="http://schemas.microsoft.com/office/drawing/2014/main" id="{4F63AAE1-62F0-4E55-A2A9-733BC7A5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1323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106" name="Text Box 106">
            <a:extLst>
              <a:ext uri="{FF2B5EF4-FFF2-40B4-BE49-F238E27FC236}">
                <a16:creationId xmlns:a16="http://schemas.microsoft.com/office/drawing/2014/main" id="{A376AE1B-2E02-46C5-AA23-2FE8348B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1323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107" name="Text Box 107">
            <a:extLst>
              <a:ext uri="{FF2B5EF4-FFF2-40B4-BE49-F238E27FC236}">
                <a16:creationId xmlns:a16="http://schemas.microsoft.com/office/drawing/2014/main" id="{CF40BFB6-1968-425C-B9B9-87443511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1323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108" name="Text Box 108">
            <a:extLst>
              <a:ext uri="{FF2B5EF4-FFF2-40B4-BE49-F238E27FC236}">
                <a16:creationId xmlns:a16="http://schemas.microsoft.com/office/drawing/2014/main" id="{E17E3B6F-713B-4769-8998-D5ECF6CD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323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109" name="Text Box 109">
            <a:extLst>
              <a:ext uri="{FF2B5EF4-FFF2-40B4-BE49-F238E27FC236}">
                <a16:creationId xmlns:a16="http://schemas.microsoft.com/office/drawing/2014/main" id="{7AC0CD33-C527-43E4-813F-440C19B7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1323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110" name="Text Box 110">
            <a:extLst>
              <a:ext uri="{FF2B5EF4-FFF2-40B4-BE49-F238E27FC236}">
                <a16:creationId xmlns:a16="http://schemas.microsoft.com/office/drawing/2014/main" id="{A632C791-1E93-4FC2-B5A2-F6F6FECE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323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111" name="Text Box 111">
            <a:extLst>
              <a:ext uri="{FF2B5EF4-FFF2-40B4-BE49-F238E27FC236}">
                <a16:creationId xmlns:a16="http://schemas.microsoft.com/office/drawing/2014/main" id="{3C4EFBF4-E99A-4BEF-BFB7-C7377090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1323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112" name="Oval 112">
            <a:extLst>
              <a:ext uri="{FF2B5EF4-FFF2-40B4-BE49-F238E27FC236}">
                <a16:creationId xmlns:a16="http://schemas.microsoft.com/office/drawing/2014/main" id="{C8434E03-431B-4D08-9FE9-8E424397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473575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56113" name="Text Box 113">
            <a:extLst>
              <a:ext uri="{FF2B5EF4-FFF2-40B4-BE49-F238E27FC236}">
                <a16:creationId xmlns:a16="http://schemas.microsoft.com/office/drawing/2014/main" id="{E11E628B-612E-4B0F-B6B0-9437E363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1323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114" name="Line 114">
            <a:extLst>
              <a:ext uri="{FF2B5EF4-FFF2-40B4-BE49-F238E27FC236}">
                <a16:creationId xmlns:a16="http://schemas.microsoft.com/office/drawing/2014/main" id="{9A6E22BB-6346-4678-A9BA-607C81B94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5086350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5" name="Line 115">
            <a:extLst>
              <a:ext uri="{FF2B5EF4-FFF2-40B4-BE49-F238E27FC236}">
                <a16:creationId xmlns:a16="http://schemas.microsoft.com/office/drawing/2014/main" id="{072A0EF5-921B-48CB-B2B1-D318E666D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5084763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7" name="Text Box 117">
            <a:extLst>
              <a:ext uri="{FF2B5EF4-FFF2-40B4-BE49-F238E27FC236}">
                <a16:creationId xmlns:a16="http://schemas.microsoft.com/office/drawing/2014/main" id="{1E6E08F6-0406-48E9-8ED8-AEF5C86E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63721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遍</a:t>
            </a:r>
          </a:p>
        </p:txBody>
      </p:sp>
      <p:sp>
        <p:nvSpPr>
          <p:cNvPr id="256118" name="Oval 118">
            <a:extLst>
              <a:ext uri="{FF2B5EF4-FFF2-40B4-BE49-F238E27FC236}">
                <a16:creationId xmlns:a16="http://schemas.microsoft.com/office/drawing/2014/main" id="{EC5642BC-A10B-4436-8FB7-63EE4D2B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5086350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256119" name="Text Box 119">
            <a:extLst>
              <a:ext uri="{FF2B5EF4-FFF2-40B4-BE49-F238E27FC236}">
                <a16:creationId xmlns:a16="http://schemas.microsoft.com/office/drawing/2014/main" id="{612C2F38-E53A-4AD1-9F56-F3F41492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708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</a:p>
        </p:txBody>
      </p:sp>
      <p:sp>
        <p:nvSpPr>
          <p:cNvPr id="256120" name="Text Box 120">
            <a:extLst>
              <a:ext uri="{FF2B5EF4-FFF2-40B4-BE49-F238E27FC236}">
                <a16:creationId xmlns:a16="http://schemas.microsoft.com/office/drawing/2014/main" id="{62E7EBA9-CA6A-41D5-9DD4-4F0F0515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708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</a:p>
        </p:txBody>
      </p:sp>
      <p:sp>
        <p:nvSpPr>
          <p:cNvPr id="256121" name="Text Box 121">
            <a:extLst>
              <a:ext uri="{FF2B5EF4-FFF2-40B4-BE49-F238E27FC236}">
                <a16:creationId xmlns:a16="http://schemas.microsoft.com/office/drawing/2014/main" id="{8AC87A69-7831-4B4B-BE46-DA3B749B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086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23</a:t>
            </a:r>
          </a:p>
        </p:txBody>
      </p:sp>
      <p:sp>
        <p:nvSpPr>
          <p:cNvPr id="256122" name="Text Box 122">
            <a:extLst>
              <a:ext uri="{FF2B5EF4-FFF2-40B4-BE49-F238E27FC236}">
                <a16:creationId xmlns:a16="http://schemas.microsoft.com/office/drawing/2014/main" id="{B12D4A59-5001-40A7-8EE8-0BF889F9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7086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27</a:t>
            </a:r>
          </a:p>
        </p:txBody>
      </p:sp>
      <p:sp>
        <p:nvSpPr>
          <p:cNvPr id="256123" name="Text Box 123">
            <a:extLst>
              <a:ext uri="{FF2B5EF4-FFF2-40B4-BE49-F238E27FC236}">
                <a16:creationId xmlns:a16="http://schemas.microsoft.com/office/drawing/2014/main" id="{0B4630D9-85AF-49CB-9B55-B56F4831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7086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42</a:t>
            </a:r>
          </a:p>
        </p:txBody>
      </p:sp>
      <p:sp>
        <p:nvSpPr>
          <p:cNvPr id="256124" name="Text Box 124">
            <a:extLst>
              <a:ext uri="{FF2B5EF4-FFF2-40B4-BE49-F238E27FC236}">
                <a16:creationId xmlns:a16="http://schemas.microsoft.com/office/drawing/2014/main" id="{F39B6451-3462-438E-AFE7-9305669A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708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45</a:t>
            </a:r>
          </a:p>
        </p:txBody>
      </p:sp>
      <p:sp>
        <p:nvSpPr>
          <p:cNvPr id="256125" name="Text Box 125">
            <a:extLst>
              <a:ext uri="{FF2B5EF4-FFF2-40B4-BE49-F238E27FC236}">
                <a16:creationId xmlns:a16="http://schemas.microsoft.com/office/drawing/2014/main" id="{6EDC267F-A775-4E13-A8ED-FACFDFC0F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5708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49</a:t>
            </a:r>
          </a:p>
        </p:txBody>
      </p:sp>
      <p:sp>
        <p:nvSpPr>
          <p:cNvPr id="256126" name="Text Box 126">
            <a:extLst>
              <a:ext uri="{FF2B5EF4-FFF2-40B4-BE49-F238E27FC236}">
                <a16:creationId xmlns:a16="http://schemas.microsoft.com/office/drawing/2014/main" id="{F6944FA3-0D43-4F8C-B2A3-FC653E93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7086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</a:p>
        </p:txBody>
      </p:sp>
      <p:sp>
        <p:nvSpPr>
          <p:cNvPr id="256127" name="Oval 127">
            <a:extLst>
              <a:ext uri="{FF2B5EF4-FFF2-40B4-BE49-F238E27FC236}">
                <a16:creationId xmlns:a16="http://schemas.microsoft.com/office/drawing/2014/main" id="{2BD6E1E6-443F-4CA2-857C-9A750C84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860800"/>
            <a:ext cx="504825" cy="5048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77" decel="1000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77" decel="100000"/>
                                        <p:tgtEl>
                                          <p:spTgt spid="256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577" fill="hold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577" fill="hold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5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77" decel="1000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77" decel="100000"/>
                                        <p:tgtEl>
                                          <p:spTgt spid="2560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2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3" dur="577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4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5" dur="577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6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5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2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2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77" decel="100000"/>
                                        <p:tgtEl>
                                          <p:spTgt spid="256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577" decel="100000"/>
                                        <p:tgtEl>
                                          <p:spTgt spid="2560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4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5" dur="577" fill="hold"/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6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7" dur="577" fill="hold"/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5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5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0" dur="500"/>
                                        <p:tgtEl>
                                          <p:spTgt spid="2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5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5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77" decel="100000"/>
                                        <p:tgtEl>
                                          <p:spTgt spid="256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577" decel="100000"/>
                                        <p:tgtEl>
                                          <p:spTgt spid="25607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9" dur="577" fill="hold"/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0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1" dur="577" fill="hold"/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2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5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5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5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5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25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5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3" dur="500"/>
                                        <p:tgtEl>
                                          <p:spTgt spid="2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6" dur="500"/>
                                        <p:tgtEl>
                                          <p:spTgt spid="25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2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77" decel="100000"/>
                                        <p:tgtEl>
                                          <p:spTgt spid="256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577" decel="100000"/>
                                        <p:tgtEl>
                                          <p:spTgt spid="2561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0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1" dur="577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2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3" dur="577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4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2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25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25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25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2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25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25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25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5" dur="500"/>
                                        <p:tgtEl>
                                          <p:spTgt spid="2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1" dur="500"/>
                                        <p:tgtEl>
                                          <p:spTgt spid="2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2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77" decel="100000"/>
                                        <p:tgtEl>
                                          <p:spTgt spid="256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577" decel="100000"/>
                                        <p:tgtEl>
                                          <p:spTgt spid="2561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3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4" dur="577" fill="hold"/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5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6" dur="577" fill="hold"/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7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2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25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25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25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25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2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25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25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8" dur="500"/>
                                        <p:tgtEl>
                                          <p:spTgt spid="25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25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25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77" decel="100000"/>
                                        <p:tgtEl>
                                          <p:spTgt spid="256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5" dur="577" decel="100000"/>
                                        <p:tgtEl>
                                          <p:spTgt spid="2561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6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7" dur="577" fill="hold"/>
                                        <p:tgtEl>
                                          <p:spTgt spid="25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8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9" dur="577" fill="hold"/>
                                        <p:tgtEl>
                                          <p:spTgt spid="25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0" dur="923" accel="100000" fill="hold">
                                          <p:stCondLst>
                                            <p:cond delay="577"/>
                                          </p:stCondLst>
                                        </p:cTn>
                                        <p:tgtEl>
                                          <p:spTgt spid="25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25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25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25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2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25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2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2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25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  <p:bldP spid="256005" grpId="0"/>
      <p:bldP spid="256006" grpId="0"/>
      <p:bldP spid="256007" grpId="0"/>
      <p:bldP spid="256008" grpId="0"/>
      <p:bldP spid="256009" grpId="0"/>
      <p:bldP spid="256010" grpId="0"/>
      <p:bldP spid="256011" grpId="0"/>
      <p:bldP spid="256012" grpId="0"/>
      <p:bldP spid="256014" grpId="0"/>
      <p:bldP spid="256015" grpId="0"/>
      <p:bldP spid="256016" grpId="0"/>
      <p:bldP spid="256017" grpId="0"/>
      <p:bldP spid="256018" grpId="0"/>
      <p:bldP spid="256019" grpId="0"/>
      <p:bldP spid="256020" grpId="0"/>
      <p:bldP spid="256021" grpId="0"/>
      <p:bldP spid="256022" grpId="0"/>
      <p:bldP spid="256028" grpId="0"/>
      <p:bldP spid="256030" grpId="0"/>
      <p:bldP spid="256031" grpId="0"/>
      <p:bldP spid="256032" grpId="0"/>
      <p:bldP spid="256036" grpId="0"/>
      <p:bldP spid="256037" grpId="0"/>
      <p:bldP spid="256038" grpId="0"/>
      <p:bldP spid="256039" grpId="0"/>
      <p:bldP spid="256040" grpId="0"/>
      <p:bldP spid="256066" grpId="0"/>
      <p:bldP spid="256067" grpId="0"/>
      <p:bldP spid="256068" grpId="0"/>
      <p:bldP spid="256069" grpId="0"/>
      <p:bldP spid="256070" grpId="0"/>
      <p:bldP spid="256071" grpId="0"/>
      <p:bldP spid="256072" grpId="0"/>
      <p:bldP spid="256073" grpId="0"/>
      <p:bldP spid="256074" grpId="0"/>
      <p:bldP spid="256078" grpId="0"/>
      <p:bldP spid="256080" grpId="0"/>
      <p:bldP spid="256081" grpId="0"/>
      <p:bldP spid="256082" grpId="0"/>
      <p:bldP spid="256085" grpId="0"/>
      <p:bldP spid="256086" grpId="0"/>
      <p:bldP spid="256087" grpId="0"/>
      <p:bldP spid="256088" grpId="0"/>
      <p:bldP spid="256089" grpId="0"/>
      <p:bldP spid="256090" grpId="0"/>
      <p:bldP spid="256091" grpId="0"/>
      <p:bldP spid="256092" grpId="0"/>
      <p:bldP spid="256093" grpId="0"/>
      <p:bldP spid="256094" grpId="0"/>
      <p:bldP spid="256095" grpId="0"/>
      <p:bldP spid="256096" grpId="0"/>
      <p:bldP spid="256097" grpId="0"/>
      <p:bldP spid="256098" grpId="0"/>
      <p:bldP spid="256104" grpId="0"/>
      <p:bldP spid="256105" grpId="0"/>
      <p:bldP spid="256106" grpId="0"/>
      <p:bldP spid="256107" grpId="0"/>
      <p:bldP spid="256108" grpId="0"/>
      <p:bldP spid="256109" grpId="0"/>
      <p:bldP spid="256110" grpId="0"/>
      <p:bldP spid="256111" grpId="0"/>
      <p:bldP spid="256112" grpId="0" animBg="1"/>
      <p:bldP spid="256112" grpId="1" animBg="1"/>
      <p:bldP spid="256113" grpId="0"/>
      <p:bldP spid="256117" grpId="0"/>
      <p:bldP spid="256118" grpId="0" animBg="1"/>
      <p:bldP spid="256119" grpId="0"/>
      <p:bldP spid="256120" grpId="0"/>
      <p:bldP spid="256121" grpId="0"/>
      <p:bldP spid="256122" grpId="0"/>
      <p:bldP spid="256123" grpId="0"/>
      <p:bldP spid="256124" grpId="0"/>
      <p:bldP spid="256125" grpId="0"/>
      <p:bldP spid="256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06B61A56-40B8-4370-9011-605429273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0B497-2397-47B9-9E12-157923E589D9}" type="slidenum">
              <a:rPr lang="en-US" altLang="zh-CN"/>
              <a:pPr/>
              <a:t>9</a:t>
            </a:fld>
            <a:r>
              <a:rPr lang="en-US" altLang="zh-CN"/>
              <a:t>/82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52D1B08-48FD-4B80-ADA5-FF0CA11F6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4300" y="3068638"/>
            <a:ext cx="4535488" cy="2952750"/>
          </a:xfrm>
        </p:spPr>
        <p:txBody>
          <a:bodyPr/>
          <a:lstStyle/>
          <a:p>
            <a:pPr algn="just">
              <a:buClr>
                <a:srgbClr val="6600CC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/>
              <a:t>数据之间存在一对多的关系</a:t>
            </a:r>
          </a:p>
          <a:p>
            <a:pPr algn="just">
              <a:buClr>
                <a:srgbClr val="6600CC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/>
              <a:t>一个结点最多有一个前件</a:t>
            </a:r>
            <a:r>
              <a:rPr lang="en-US" altLang="zh-CN"/>
              <a:t>,</a:t>
            </a:r>
            <a:r>
              <a:rPr lang="zh-CN" altLang="en-US"/>
              <a:t>可以有多个后件</a:t>
            </a:r>
          </a:p>
          <a:p>
            <a:pPr algn="just">
              <a:buClr>
                <a:srgbClr val="6600CC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/>
              <a:t>前件与后件之间有层次关系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7C2A584B-F7E4-4DB4-8606-2DC97095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784860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spcBef>
                <a:spcPct val="20000"/>
              </a:spcBef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>
                <a:solidFill>
                  <a:schemeClr val="tx1"/>
                </a:solidFill>
              </a:rPr>
              <a:t>一般来说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数据之间有</a:t>
            </a:r>
            <a:r>
              <a:rPr lang="zh-CN" altLang="en-US">
                <a:solidFill>
                  <a:srgbClr val="6600CC"/>
                </a:solidFill>
              </a:rPr>
              <a:t>集合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线性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rgbClr val="6600CC"/>
                </a:solidFill>
              </a:rPr>
              <a:t>树型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6600CC"/>
                </a:solidFill>
              </a:rPr>
              <a:t>图形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  </a:t>
            </a:r>
            <a:r>
              <a:rPr lang="zh-CN" altLang="en-US">
                <a:solidFill>
                  <a:schemeClr val="tx1"/>
                </a:solidFill>
              </a:rPr>
              <a:t>种基本逻辑结构。</a:t>
            </a:r>
          </a:p>
        </p:txBody>
      </p:sp>
      <p:grpSp>
        <p:nvGrpSpPr>
          <p:cNvPr id="177177" name="Group 25">
            <a:extLst>
              <a:ext uri="{FF2B5EF4-FFF2-40B4-BE49-F238E27FC236}">
                <a16:creationId xmlns:a16="http://schemas.microsoft.com/office/drawing/2014/main" id="{5621474C-8F3D-486B-9D0E-29419E721E1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141663"/>
            <a:ext cx="2663825" cy="2520950"/>
            <a:chOff x="567" y="1979"/>
            <a:chExt cx="1678" cy="1588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D89CA301-2585-4874-A67B-736EBF504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31"/>
              <a:ext cx="181" cy="19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176" name="Group 24">
              <a:extLst>
                <a:ext uri="{FF2B5EF4-FFF2-40B4-BE49-F238E27FC236}">
                  <a16:creationId xmlns:a16="http://schemas.microsoft.com/office/drawing/2014/main" id="{65506543-EBB5-42C3-A565-BC5A4A68D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979"/>
              <a:ext cx="1588" cy="1588"/>
              <a:chOff x="567" y="1979"/>
              <a:chExt cx="1588" cy="1588"/>
            </a:xfrm>
          </p:grpSpPr>
          <p:sp>
            <p:nvSpPr>
              <p:cNvPr id="177158" name="Oval 6">
                <a:extLst>
                  <a:ext uri="{FF2B5EF4-FFF2-40B4-BE49-F238E27FC236}">
                    <a16:creationId xmlns:a16="http://schemas.microsoft.com/office/drawing/2014/main" id="{1DA0E8F4-FD3B-4F30-8003-2AE0B86B3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979"/>
                <a:ext cx="182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59" name="Oval 7">
                <a:extLst>
                  <a:ext uri="{FF2B5EF4-FFF2-40B4-BE49-F238E27FC236}">
                    <a16:creationId xmlns:a16="http://schemas.microsoft.com/office/drawing/2014/main" id="{90D7A23B-2137-4132-89BB-BDFE42C3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2372"/>
                <a:ext cx="182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0" name="Oval 8">
                <a:extLst>
                  <a:ext uri="{FF2B5EF4-FFF2-40B4-BE49-F238E27FC236}">
                    <a16:creationId xmlns:a16="http://schemas.microsoft.com/office/drawing/2014/main" id="{2734C7E0-15F6-4EC7-9E35-A8532D290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2341"/>
                <a:ext cx="182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1" name="Oval 9">
                <a:extLst>
                  <a:ext uri="{FF2B5EF4-FFF2-40B4-BE49-F238E27FC236}">
                    <a16:creationId xmlns:a16="http://schemas.microsoft.com/office/drawing/2014/main" id="{EF0892A0-7B52-4C2C-BEFC-E630D1BD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2432"/>
                <a:ext cx="182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2" name="Oval 10">
                <a:extLst>
                  <a:ext uri="{FF2B5EF4-FFF2-40B4-BE49-F238E27FC236}">
                    <a16:creationId xmlns:a16="http://schemas.microsoft.com/office/drawing/2014/main" id="{8B64F7D2-492C-4857-BE16-2A7601F65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867"/>
                <a:ext cx="181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3" name="Oval 11">
                <a:extLst>
                  <a:ext uri="{FF2B5EF4-FFF2-40B4-BE49-F238E27FC236}">
                    <a16:creationId xmlns:a16="http://schemas.microsoft.com/office/drawing/2014/main" id="{0CF8B404-57BB-4A7B-8077-AF838FD07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867"/>
                <a:ext cx="181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4" name="Oval 12">
                <a:extLst>
                  <a:ext uri="{FF2B5EF4-FFF2-40B4-BE49-F238E27FC236}">
                    <a16:creationId xmlns:a16="http://schemas.microsoft.com/office/drawing/2014/main" id="{F7116495-1B20-4F66-B778-B1CBA7B8F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877"/>
                <a:ext cx="181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6" name="Oval 14">
                <a:extLst>
                  <a:ext uri="{FF2B5EF4-FFF2-40B4-BE49-F238E27FC236}">
                    <a16:creationId xmlns:a16="http://schemas.microsoft.com/office/drawing/2014/main" id="{C5910CF8-5FB5-4B28-BCBA-043701021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3377"/>
                <a:ext cx="181" cy="19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7" name="Line 15">
                <a:extLst>
                  <a:ext uri="{FF2B5EF4-FFF2-40B4-BE49-F238E27FC236}">
                    <a16:creationId xmlns:a16="http://schemas.microsoft.com/office/drawing/2014/main" id="{056CCF25-E635-4774-8995-31AD4EA09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3" y="2160"/>
                <a:ext cx="0" cy="16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8" name="Line 16">
                <a:extLst>
                  <a:ext uri="{FF2B5EF4-FFF2-40B4-BE49-F238E27FC236}">
                    <a16:creationId xmlns:a16="http://schemas.microsoft.com/office/drawing/2014/main" id="{94217CFA-3D28-4E08-92BA-5144E0FDB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5" y="2069"/>
                <a:ext cx="347" cy="3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9" name="Line 17">
                <a:extLst>
                  <a:ext uri="{FF2B5EF4-FFF2-40B4-BE49-F238E27FC236}">
                    <a16:creationId xmlns:a16="http://schemas.microsoft.com/office/drawing/2014/main" id="{3A8367E8-A7B0-421E-B26D-B83829329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318" cy="3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0" name="Line 18">
                <a:extLst>
                  <a:ext uri="{FF2B5EF4-FFF2-40B4-BE49-F238E27FC236}">
                    <a16:creationId xmlns:a16="http://schemas.microsoft.com/office/drawing/2014/main" id="{799BF587-F622-4A44-832C-C9B4762CA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7" y="2553"/>
                <a:ext cx="182" cy="3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1" name="Line 19">
                <a:extLst>
                  <a:ext uri="{FF2B5EF4-FFF2-40B4-BE49-F238E27FC236}">
                    <a16:creationId xmlns:a16="http://schemas.microsoft.com/office/drawing/2014/main" id="{952356B8-F929-40F0-859C-C4CF15269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601"/>
                <a:ext cx="182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2" name="Line 20">
                <a:extLst>
                  <a:ext uri="{FF2B5EF4-FFF2-40B4-BE49-F238E27FC236}">
                    <a16:creationId xmlns:a16="http://schemas.microsoft.com/office/drawing/2014/main" id="{E0A24506-4199-4FBC-B1E9-F55D75E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9" y="2537"/>
                <a:ext cx="182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3" name="Line 21">
                <a:extLst>
                  <a:ext uri="{FF2B5EF4-FFF2-40B4-BE49-F238E27FC236}">
                    <a16:creationId xmlns:a16="http://schemas.microsoft.com/office/drawing/2014/main" id="{1B909377-DAF9-4A9E-9C3D-AED92CBE9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3038"/>
                <a:ext cx="181" cy="3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4" name="Line 22">
                <a:extLst>
                  <a:ext uri="{FF2B5EF4-FFF2-40B4-BE49-F238E27FC236}">
                    <a16:creationId xmlns:a16="http://schemas.microsoft.com/office/drawing/2014/main" id="{050506E8-50C2-4F22-9885-9D4ADF088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523"/>
                <a:ext cx="91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7178" name="Rectangle 26">
            <a:extLst>
              <a:ext uri="{FF2B5EF4-FFF2-40B4-BE49-F238E27FC236}">
                <a16:creationId xmlns:a16="http://schemas.microsoft.com/office/drawing/2014/main" id="{6372CD1B-0BFD-4638-8867-F8DFF9F2E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349500"/>
            <a:ext cx="2517775" cy="700088"/>
          </a:xfrm>
        </p:spPr>
        <p:txBody>
          <a:bodyPr/>
          <a:lstStyle/>
          <a:p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树型结构：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uiExpand="1" build="p"/>
      <p:bldP spid="177178" grpId="0"/>
    </p:bldLst>
  </p:timing>
</p:sld>
</file>

<file path=ppt/theme/theme1.xml><?xml version="1.0" encoding="utf-8"?>
<a:theme xmlns:a="http://schemas.openxmlformats.org/drawingml/2006/main" name="1第一章模板">
  <a:themeElements>
    <a:clrScheme name="1第一章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第一章模板">
      <a:majorFont>
        <a:latin typeface="隶书"/>
        <a:ea typeface="隶书"/>
        <a:cs typeface=""/>
      </a:majorFont>
      <a:minorFont>
        <a:latin typeface="Dotum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汉仪丫丫体简" pitchFamily="2" charset="-122"/>
            <a:ea typeface="汉仪丫丫体简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汉仪丫丫体简" pitchFamily="2" charset="-122"/>
            <a:ea typeface="汉仪丫丫体简" pitchFamily="2" charset="-122"/>
          </a:defRPr>
        </a:defPPr>
      </a:lstStyle>
    </a:lnDef>
  </a:objectDefaults>
  <a:extraClrSchemeLst>
    <a:extraClrScheme>
      <a:clrScheme name="1第一章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第一章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第一章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第一章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第一章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第一章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第一章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D:\《大学计算机基础》教材编写相关文件\大学计算机基础（书稿交出版社）05-11\1第一章模板.pot</Template>
  <TotalTime>8975</TotalTime>
  <Words>6226</Words>
  <Application>Microsoft Office PowerPoint</Application>
  <PresentationFormat>全屏显示(4:3)</PresentationFormat>
  <Paragraphs>1261</Paragraphs>
  <Slides>87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26" baseType="lpstr">
      <vt:lpstr>Arial</vt:lpstr>
      <vt:lpstr>宋体</vt:lpstr>
      <vt:lpstr>隶书</vt:lpstr>
      <vt:lpstr>华文楷体</vt:lpstr>
      <vt:lpstr>Times New Roman</vt:lpstr>
      <vt:lpstr>Dotum</vt:lpstr>
      <vt:lpstr>华文新魏</vt:lpstr>
      <vt:lpstr>文鼎香肠体</vt:lpstr>
      <vt:lpstr>汉仪娃娃篆简</vt:lpstr>
      <vt:lpstr>Mead Bold</vt:lpstr>
      <vt:lpstr>MW Ding-A-Lings</vt:lpstr>
      <vt:lpstr>华文行楷</vt:lpstr>
      <vt:lpstr>方正少儿简体</vt:lpstr>
      <vt:lpstr>华文细黑</vt:lpstr>
      <vt:lpstr>汉仪太极体简</vt:lpstr>
      <vt:lpstr>楷体_GB2312</vt:lpstr>
      <vt:lpstr>Wingdings</vt:lpstr>
      <vt:lpstr>Food</vt:lpstr>
      <vt:lpstr>Webdings</vt:lpstr>
      <vt:lpstr>汉仪丫丫体简</vt:lpstr>
      <vt:lpstr>方正卡通简体</vt:lpstr>
      <vt:lpstr>AmericanIndian</vt:lpstr>
      <vt:lpstr>Symbol</vt:lpstr>
      <vt:lpstr>汉仪雪君体简</vt:lpstr>
      <vt:lpstr>幼圆</vt:lpstr>
      <vt:lpstr>Army Beans</vt:lpstr>
      <vt:lpstr>HollowWeenie Bats</vt:lpstr>
      <vt:lpstr>HolidayPi BT</vt:lpstr>
      <vt:lpstr>文鼎中特广告体</vt:lpstr>
      <vt:lpstr>Bloktype</vt:lpstr>
      <vt:lpstr>Impact</vt:lpstr>
      <vt:lpstr>华文中宋</vt:lpstr>
      <vt:lpstr>方正流行体简体</vt:lpstr>
      <vt:lpstr>Little Big Man</vt:lpstr>
      <vt:lpstr>Holywood</vt:lpstr>
      <vt:lpstr>华文隶书</vt:lpstr>
      <vt:lpstr>文鼎花瓣体</vt:lpstr>
      <vt:lpstr>1第一章模板</vt:lpstr>
      <vt:lpstr>Microsoft 公式 3.0</vt:lpstr>
      <vt:lpstr>第六章 算法与数据结构基础 </vt:lpstr>
      <vt:lpstr>6.1 数据结构基本概念 </vt:lpstr>
      <vt:lpstr> 数据结构的定义</vt:lpstr>
      <vt:lpstr>PowerPoint 演示文稿</vt:lpstr>
      <vt:lpstr> </vt:lpstr>
      <vt:lpstr>数据逻辑结构 </vt:lpstr>
      <vt:lpstr>一个数据结构可以表示为        S = ( D, R )</vt:lpstr>
      <vt:lpstr>    一般来说,数据之间有集合,线性,树型和图形 4  种基本逻辑结构。</vt:lpstr>
      <vt:lpstr>树型结构：</vt:lpstr>
      <vt:lpstr>图形结构：</vt:lpstr>
      <vt:lpstr>    一般来说,数据之间有集合,线性,树型和图形 4 种基本逻辑结构。</vt:lpstr>
      <vt:lpstr>数据物理结构</vt:lpstr>
      <vt:lpstr>顺序存储结构</vt:lpstr>
      <vt:lpstr>顺序存储结构</vt:lpstr>
      <vt:lpstr> 链式存储结构</vt:lpstr>
      <vt:lpstr>PowerPoint 演示文稿</vt:lpstr>
      <vt:lpstr>顺序存储结构与链式存储结构比较</vt:lpstr>
      <vt:lpstr>链式存储的插入</vt:lpstr>
      <vt:lpstr>6.2 算法基本概念</vt:lpstr>
      <vt:lpstr>PowerPoint 演示文稿</vt:lpstr>
      <vt:lpstr>算法的特征</vt:lpstr>
      <vt:lpstr>算法描述方法 </vt:lpstr>
      <vt:lpstr>PowerPoint 演示文稿</vt:lpstr>
      <vt:lpstr>        用于描述算法的工具很多，通常有流程图、N-S图、自然语言和伪代码等工具。</vt:lpstr>
      <vt:lpstr>PowerPoint 演示文稿</vt:lpstr>
      <vt:lpstr>    用于描述算法的工具很多，通常有流程图、N-S图、自然语言和伪代码等工具。</vt:lpstr>
      <vt:lpstr>PowerPoint 演示文稿</vt:lpstr>
      <vt:lpstr>PowerPoint 演示文稿</vt:lpstr>
      <vt:lpstr>算法评价 </vt:lpstr>
      <vt:lpstr>算法复杂度 </vt:lpstr>
      <vt:lpstr>6.3  典型数据结构</vt:lpstr>
      <vt:lpstr>6.3.1  线性表 </vt:lpstr>
      <vt:lpstr>PowerPoint 演示文稿</vt:lpstr>
      <vt:lpstr>PowerPoint 演示文稿</vt:lpstr>
      <vt:lpstr>例如：线性结构 {a1，a2，a3}，其中每个数据元素占2个存储空间，假设存储a1的首地址为2000。</vt:lpstr>
      <vt:lpstr>线性表的链式存储 </vt:lpstr>
      <vt:lpstr>单链表</vt:lpstr>
      <vt:lpstr>循环链表 </vt:lpstr>
      <vt:lpstr>PowerPoint 演示文稿</vt:lpstr>
      <vt:lpstr>6.3.2  栈 </vt:lpstr>
      <vt:lpstr>PowerPoint 演示文稿</vt:lpstr>
      <vt:lpstr>栈的基本运算</vt:lpstr>
      <vt:lpstr>栈的顺序存储</vt:lpstr>
      <vt:lpstr>入栈运算</vt:lpstr>
      <vt:lpstr>出栈运算</vt:lpstr>
      <vt:lpstr>    例如，容量为6的栈中已有3个元素,如图所示：</vt:lpstr>
      <vt:lpstr>6.3.3   队 列</vt:lpstr>
      <vt:lpstr>队列的基本运算</vt:lpstr>
      <vt:lpstr>队列顺序存储及其常用运算</vt:lpstr>
      <vt:lpstr>PowerPoint 演示文稿</vt:lpstr>
      <vt:lpstr>2. 入队运算</vt:lpstr>
      <vt:lpstr>3. 退队运算</vt:lpstr>
      <vt:lpstr>循环队列</vt:lpstr>
      <vt:lpstr>循环队列的运算</vt:lpstr>
      <vt:lpstr>循环队列的运算</vt:lpstr>
      <vt:lpstr>循环队列的运算</vt:lpstr>
      <vt:lpstr>6.3.5  树</vt:lpstr>
      <vt:lpstr>PowerPoint 演示文稿</vt:lpstr>
      <vt:lpstr> </vt:lpstr>
      <vt:lpstr>6.3.6  二叉树</vt:lpstr>
      <vt:lpstr>二叉树有五种基本形态 </vt:lpstr>
      <vt:lpstr>二叉树基本性质 </vt:lpstr>
      <vt:lpstr>满二叉树</vt:lpstr>
      <vt:lpstr>PowerPoint 演示文稿</vt:lpstr>
      <vt:lpstr>完全二叉树性质：</vt:lpstr>
      <vt:lpstr>完全二叉树性质：</vt:lpstr>
      <vt:lpstr>二叉树的顺序存储</vt:lpstr>
      <vt:lpstr>非完全二叉树顺序存储</vt:lpstr>
      <vt:lpstr>二叉树链式存储</vt:lpstr>
      <vt:lpstr>二叉树链式存储</vt:lpstr>
      <vt:lpstr>二叉树的遍历</vt:lpstr>
      <vt:lpstr>先序遍历</vt:lpstr>
      <vt:lpstr>中序遍历</vt:lpstr>
      <vt:lpstr>后序遍历</vt:lpstr>
      <vt:lpstr>6.4 典型算法</vt:lpstr>
      <vt:lpstr>1 顺序查找</vt:lpstr>
      <vt:lpstr>PowerPoint 演示文稿</vt:lpstr>
      <vt:lpstr>2 二分查找</vt:lpstr>
      <vt:lpstr>PowerPoint 演示文稿</vt:lpstr>
      <vt:lpstr>2.排序算法</vt:lpstr>
      <vt:lpstr>1交换排序法</vt:lpstr>
      <vt:lpstr>交换排序法</vt:lpstr>
      <vt:lpstr>2选择排序法</vt:lpstr>
      <vt:lpstr>选择排序法</vt:lpstr>
      <vt:lpstr>3插入排序法</vt:lpstr>
      <vt:lpstr>简单插入排序的步骤：</vt:lpstr>
      <vt:lpstr>插入排序法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</dc:title>
  <dc:creator>LN</dc:creator>
  <cp:lastModifiedBy>幽弥狂</cp:lastModifiedBy>
  <cp:revision>437</cp:revision>
  <dcterms:created xsi:type="dcterms:W3CDTF">2005-12-17T11:10:57Z</dcterms:created>
  <dcterms:modified xsi:type="dcterms:W3CDTF">2019-09-17T18:00:45Z</dcterms:modified>
</cp:coreProperties>
</file>