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57" r:id="rId3"/>
    <p:sldId id="273" r:id="rId4"/>
    <p:sldId id="284" r:id="rId5"/>
    <p:sldId id="274" r:id="rId6"/>
    <p:sldId id="259" r:id="rId7"/>
    <p:sldId id="263" r:id="rId8"/>
    <p:sldId id="282" r:id="rId9"/>
    <p:sldId id="283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1E"/>
    <a:srgbClr val="C81627"/>
    <a:srgbClr val="A31221"/>
    <a:srgbClr val="FF0000"/>
    <a:srgbClr val="FF00FF"/>
    <a:srgbClr val="DDFFDD"/>
    <a:srgbClr val="A3121E"/>
    <a:srgbClr val="A81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45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782" y="-102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4B3B70-0A1A-493D-A7FF-F50D308D81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F5B08C-301A-456E-8489-C63E40D2F5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C401030-A43D-469B-BA77-02BE2F2993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E7B00D4-37E4-4F08-8066-784306950D5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</a:lstStyle>
          <a:p>
            <a:fld id="{A21213C7-7E7A-4E63-8EA4-98A8B2B28E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6ECCDC36-B18D-4E86-8C6E-6033283F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319338"/>
            <a:ext cx="348297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327BB6-FEFD-42C5-A486-D8A24BADE4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BC35AA-4733-40DC-956A-A1B4063A45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8F748FD-0BAA-4237-A50C-DCFDD7743B1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319894-E540-4A19-B664-7392630ADE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15E2CDB-8532-4268-B69E-19A1BD0829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BF436BF-8180-4371-92A7-7FA52DA2E1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</a:lstStyle>
          <a:p>
            <a:fld id="{2B01E412-78D2-4F06-9973-2B8D1FC65C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550A82A7-449B-4626-A8B4-A64A7F09DB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1989138"/>
            <a:ext cx="7772400" cy="714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8121E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5" name="Picture 8" descr="cugola1">
            <a:extLst>
              <a:ext uri="{FF2B5EF4-FFF2-40B4-BE49-F238E27FC236}">
                <a16:creationId xmlns:a16="http://schemas.microsoft.com/office/drawing/2014/main" id="{869ECACE-9992-4F70-9A2C-DAB38F40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1800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1F9CA70D-E3E9-4FB1-BBA1-29B555C4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EE681CCC-AF92-4EE8-A204-F0B8A572F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159000"/>
            <a:ext cx="565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F213B27-47BF-4443-A868-9D18858B3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9144000" cy="284163"/>
          </a:xfrm>
          <a:prstGeom prst="rect">
            <a:avLst/>
          </a:prstGeom>
          <a:noFill/>
          <a:ln w="9525">
            <a:solidFill>
              <a:srgbClr val="A5121E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1200" b="1" i="1" dirty="0">
                <a:solidFill>
                  <a:srgbClr val="A8121E"/>
                </a:solidFill>
                <a:latin typeface="Times New Roman" pitchFamily="18" charset="0"/>
              </a:rPr>
              <a:t>                                       </a:t>
            </a:r>
            <a:r>
              <a:rPr kumimoji="1" lang="en-US" altLang="zh-CN" sz="1200" b="1" i="1" dirty="0">
                <a:solidFill>
                  <a:srgbClr val="A5121E"/>
                </a:solidFill>
                <a:latin typeface="Times New Roman" pitchFamily="18" charset="0"/>
              </a:rPr>
              <a:t>        </a:t>
            </a:r>
            <a:r>
              <a:rPr kumimoji="1" lang="en-US" altLang="zh-CN" sz="1200" b="1" i="1" dirty="0">
                <a:solidFill>
                  <a:srgbClr val="A8121E"/>
                </a:solidFill>
                <a:latin typeface="Times New Roman" pitchFamily="18" charset="0"/>
              </a:rPr>
              <a:t>Department of Computer Science &amp; Technology,  Nanjing University</a:t>
            </a:r>
            <a:r>
              <a:rPr kumimoji="1" lang="en-US" altLang="zh-CN" sz="1200" b="1" dirty="0">
                <a:solidFill>
                  <a:srgbClr val="A8121E"/>
                </a:solidFill>
                <a:latin typeface="Times New Roman" pitchFamily="18" charset="0"/>
              </a:rPr>
              <a:t>                                                    fall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A15DECE-A4F7-4F4F-AC91-087572E2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1588"/>
            <a:ext cx="1216025" cy="214312"/>
          </a:xfrm>
          <a:prstGeom prst="rect">
            <a:avLst/>
          </a:prstGeom>
          <a:solidFill>
            <a:srgbClr val="A8121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FFFFFF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7F710A09-B118-42E1-860F-16A37E181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2400" y="2895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FF1B949-0EF4-4EB5-8840-CE5775C832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5600" y="-6350"/>
            <a:ext cx="1187450" cy="214313"/>
          </a:xfrm>
          <a:prstGeom prst="rect">
            <a:avLst/>
          </a:prstGeom>
          <a:solidFill>
            <a:srgbClr val="C8162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zh-CN" sz="800">
              <a:solidFill>
                <a:srgbClr val="800000"/>
              </a:solidFill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C17D88B-15E8-4C15-9DB0-3C6084142D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56550" y="0"/>
            <a:ext cx="1216025" cy="214313"/>
          </a:xfrm>
          <a:prstGeom prst="rect">
            <a:avLst/>
          </a:prstGeom>
          <a:solidFill>
            <a:srgbClr val="A8121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FFFFFF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549275"/>
            <a:ext cx="7772400" cy="1371600"/>
          </a:xfrm>
        </p:spPr>
        <p:txBody>
          <a:bodyPr/>
          <a:lstStyle>
            <a:lvl1pPr>
              <a:defRPr sz="4000" b="0"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492375"/>
            <a:ext cx="7010400" cy="1600200"/>
          </a:xfrm>
        </p:spPr>
        <p:txBody>
          <a:bodyPr/>
          <a:lstStyle>
            <a:lvl1pPr marL="0" indent="0">
              <a:buClr>
                <a:srgbClr val="A8121E"/>
              </a:buClr>
              <a:defRPr sz="3000" b="0">
                <a:ea typeface="华文楷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B02C870-7142-47C4-B9DB-8F94AD3AD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B81A2D3-2124-407B-B6C3-87F6D7C785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FEF9D2D-2BC6-422A-8360-42C67BEBE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FF9DE83D-1CA1-4840-8221-34C3911DF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1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8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239963" cy="5319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72250" cy="53197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88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782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5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950" y="1052513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84650" y="1052513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55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96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53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6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85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503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4C34CDD-9202-4CAB-B380-19CEEE2F7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646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8C090C0-8610-466B-ACFE-359E13F80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52513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305B2D7C-840E-4B57-972F-B26B70582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278B2A73-35B0-4B1E-A464-CF04EEE3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9144000" cy="284163"/>
          </a:xfrm>
          <a:prstGeom prst="rect">
            <a:avLst/>
          </a:prstGeom>
          <a:noFill/>
          <a:ln w="9525">
            <a:solidFill>
              <a:srgbClr val="A5121E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1200" b="1" i="1" dirty="0">
                <a:solidFill>
                  <a:srgbClr val="A5121E"/>
                </a:solidFill>
                <a:latin typeface="Times New Roman" pitchFamily="18" charset="0"/>
              </a:rPr>
              <a:t>                                               Department of Computer Science &amp; Technology,  Nanjing university</a:t>
            </a:r>
            <a:r>
              <a:rPr kumimoji="1" lang="en-US" altLang="zh-CN" sz="1200" b="1" dirty="0">
                <a:solidFill>
                  <a:srgbClr val="A5121E"/>
                </a:solidFill>
                <a:latin typeface="Times New Roman" pitchFamily="18" charset="0"/>
              </a:rPr>
              <a:t>                                                    fall   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55FA1570-9F3D-4D4F-8771-3C9539C1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-6350"/>
            <a:ext cx="1187450" cy="214313"/>
          </a:xfrm>
          <a:prstGeom prst="rect">
            <a:avLst/>
          </a:prstGeom>
          <a:solidFill>
            <a:srgbClr val="C8162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zh-CN" sz="800">
              <a:solidFill>
                <a:srgbClr val="800000"/>
              </a:solidFill>
            </a:endParaRP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9B74ABBA-F493-4CAA-B7CB-7CD249D8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0"/>
            <a:ext cx="1216025" cy="214313"/>
          </a:xfrm>
          <a:prstGeom prst="rect">
            <a:avLst/>
          </a:prstGeom>
          <a:solidFill>
            <a:srgbClr val="A8121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FFFFFF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6CDBA2D8-7903-4345-83B0-CAF58EC80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2400" y="2895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8057" name="Rectangle 9">
            <a:extLst>
              <a:ext uri="{FF2B5EF4-FFF2-40B4-BE49-F238E27FC236}">
                <a16:creationId xmlns:a16="http://schemas.microsoft.com/office/drawing/2014/main" id="{C3541924-43AB-4AD5-B2A6-D8E1BB84B3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5600" y="-6350"/>
            <a:ext cx="1187450" cy="214313"/>
          </a:xfrm>
          <a:prstGeom prst="rect">
            <a:avLst/>
          </a:prstGeom>
          <a:solidFill>
            <a:srgbClr val="C8162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zh-CN" sz="800">
              <a:solidFill>
                <a:srgbClr val="800000"/>
              </a:solidFill>
            </a:endParaRP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B441C6DB-A65B-40CC-B860-0F841D17F9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56550" y="0"/>
            <a:ext cx="1216025" cy="214313"/>
          </a:xfrm>
          <a:prstGeom prst="rect">
            <a:avLst/>
          </a:prstGeom>
          <a:solidFill>
            <a:srgbClr val="A8121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FFFFFF"/>
                </a:solidFill>
                <a:latin typeface="Times New Roman" pitchFamily="18" charset="0"/>
              </a:rPr>
              <a:t>DATA STRUCTURES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A8121E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A5121E"/>
        </a:buClr>
        <a:buSzPct val="5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A5121E"/>
        </a:buClr>
        <a:buSzPct val="5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A5121E"/>
        </a:buClr>
        <a:buSzPct val="50000"/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A5121E"/>
        </a:buClr>
        <a:buSzPct val="5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A5121E"/>
        </a:buClr>
        <a:buSzPct val="50000"/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A5121E"/>
        </a:buClr>
        <a:buSzPct val="50000"/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A5121E"/>
        </a:buClr>
        <a:buSzPct val="50000"/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A5121E"/>
        </a:buClr>
        <a:buSzPct val="50000"/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A5121E"/>
        </a:buClr>
        <a:buSzPct val="50000"/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427EF1-3A08-4675-8041-299528D853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400" b="1">
                <a:solidFill>
                  <a:srgbClr val="A5121E"/>
                </a:solidFill>
                <a:latin typeface="隶书" panose="02010509060101010101" pitchFamily="49" charset="-122"/>
              </a:rPr>
              <a:t>数 据 结 构</a:t>
            </a:r>
            <a:endParaRPr kumimoji="1" lang="zh-CN" altLang="en-US" b="1">
              <a:solidFill>
                <a:srgbClr val="A5121E"/>
              </a:solidFill>
              <a:latin typeface="隶书" panose="020105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39C23F4-D414-4F7A-BF66-107B569056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8888" y="2349500"/>
            <a:ext cx="7010400" cy="1600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3400" b="1">
                <a:solidFill>
                  <a:srgbClr val="A5121E"/>
                </a:solidFill>
              </a:rPr>
              <a:t>（</a:t>
            </a:r>
            <a:r>
              <a:rPr kumimoji="1" lang="en-US" altLang="zh-CN" sz="3400" b="1" i="1">
                <a:solidFill>
                  <a:srgbClr val="A5121E"/>
                </a:solidFill>
              </a:rPr>
              <a:t>Data Structures</a:t>
            </a:r>
            <a:r>
              <a:rPr kumimoji="1" lang="zh-CN" altLang="en-US" sz="3400" b="1">
                <a:solidFill>
                  <a:srgbClr val="A5121E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484FA90-BFCB-4B7C-B59A-F49385549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8" y="44450"/>
            <a:ext cx="8964612" cy="765175"/>
          </a:xfrm>
        </p:spPr>
        <p:txBody>
          <a:bodyPr/>
          <a:lstStyle/>
          <a:p>
            <a:pPr eaLnBrk="1" hangingPunct="1"/>
            <a:r>
              <a:rPr lang="zh-CN" altLang="en-US"/>
              <a:t>数据结构课程的特点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DED74EE-30BC-46DF-BC1C-7A6AF9CE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0763" cy="4267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8121E"/>
                </a:solidFill>
              </a:rPr>
              <a:t>数据结构课程</a:t>
            </a:r>
            <a:r>
              <a:rPr lang="zh-CN" altLang="en-US"/>
              <a:t>是计算机专业基础课，主要训练学生在系统开发中的数据设计、算法设计与分析及数据组织的能力，它是后续多门课程，如</a:t>
            </a:r>
            <a:r>
              <a:rPr lang="zh-CN" altLang="en-US">
                <a:solidFill>
                  <a:srgbClr val="A8121E"/>
                </a:solidFill>
              </a:rPr>
              <a:t>数据库、操作系统、编译原理、网络系统基础等</a:t>
            </a:r>
            <a:r>
              <a:rPr lang="zh-CN" altLang="en-US"/>
              <a:t>的基础，对于从事计算机系统开发的人员，是必修课程之一。</a:t>
            </a:r>
          </a:p>
          <a:p>
            <a:pPr eaLnBrk="1" hangingPunct="1"/>
            <a:r>
              <a:rPr lang="zh-CN" altLang="en-US"/>
              <a:t>需要有关</a:t>
            </a:r>
            <a:r>
              <a:rPr lang="zh-CN" altLang="en-US">
                <a:solidFill>
                  <a:srgbClr val="A8121E"/>
                </a:solidFill>
              </a:rPr>
              <a:t>“程序设计”和“离散数学”</a:t>
            </a:r>
            <a:r>
              <a:rPr lang="zh-CN" altLang="en-US"/>
              <a:t>的知识作为课程的基础。</a:t>
            </a:r>
          </a:p>
          <a:p>
            <a:pPr eaLnBrk="1" hangingPunct="1"/>
            <a:r>
              <a:rPr lang="zh-CN" altLang="en-US"/>
              <a:t>实践性较强。</a:t>
            </a:r>
          </a:p>
          <a:p>
            <a:pPr eaLnBrk="1" hangingPunct="1"/>
            <a:endParaRPr lang="en-US" altLang="zh-CN"/>
          </a:p>
        </p:txBody>
      </p:sp>
      <p:sp>
        <p:nvSpPr>
          <p:cNvPr id="266245" name="Oval 5">
            <a:extLst>
              <a:ext uri="{FF2B5EF4-FFF2-40B4-BE49-F238E27FC236}">
                <a16:creationId xmlns:a16="http://schemas.microsoft.com/office/drawing/2014/main" id="{664AAA9B-E505-42ED-8E82-BF51118F1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65625"/>
            <a:ext cx="2447925" cy="647700"/>
          </a:xfrm>
          <a:prstGeom prst="ellipse">
            <a:avLst/>
          </a:prstGeom>
          <a:noFill/>
          <a:ln w="9525">
            <a:solidFill>
              <a:srgbClr val="A81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0BAA06A-3BB9-4CD1-A346-A763A66CF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71438"/>
            <a:ext cx="8964613" cy="765175"/>
          </a:xfrm>
        </p:spPr>
        <p:txBody>
          <a:bodyPr/>
          <a:lstStyle/>
          <a:p>
            <a:pPr eaLnBrk="1" hangingPunct="1"/>
            <a:r>
              <a:rPr lang="zh-CN" altLang="en-US"/>
              <a:t>数据结构的发展概况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4DDDAAB-9537-41B5-AC90-A920011EE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60</a:t>
            </a:r>
            <a:r>
              <a:rPr lang="zh-CN" altLang="en-US"/>
              <a:t>年代初期    高级程序设计语言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60</a:t>
            </a:r>
            <a:r>
              <a:rPr lang="zh-CN" altLang="en-US"/>
              <a:t>年代中期    开设表处理语言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60</a:t>
            </a:r>
            <a:r>
              <a:rPr lang="zh-CN" altLang="en-US"/>
              <a:t>年代后期     数据结构的概念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70</a:t>
            </a:r>
            <a:r>
              <a:rPr lang="zh-CN" altLang="en-US"/>
              <a:t>年代初期 “程序设计</a:t>
            </a:r>
            <a:r>
              <a:rPr lang="en-US" altLang="zh-CN"/>
              <a:t>=</a:t>
            </a:r>
            <a:r>
              <a:rPr lang="zh-CN" altLang="en-US"/>
              <a:t>算法</a:t>
            </a:r>
            <a:r>
              <a:rPr lang="en-US" altLang="zh-CN"/>
              <a:t>+</a:t>
            </a:r>
            <a:r>
              <a:rPr lang="zh-CN" altLang="en-US"/>
              <a:t>数据结构”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70</a:t>
            </a:r>
            <a:r>
              <a:rPr lang="zh-CN" altLang="en-US"/>
              <a:t>年代中期   学科：数据结构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年代初      我国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A17ACE-6017-43C9-A6A3-552271057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64613" cy="765175"/>
          </a:xfrm>
        </p:spPr>
        <p:txBody>
          <a:bodyPr/>
          <a:lstStyle/>
          <a:p>
            <a:pPr eaLnBrk="1" hangingPunct="1"/>
            <a:r>
              <a:rPr lang="zh-CN" altLang="en-US"/>
              <a:t>数据结构</a:t>
            </a:r>
            <a:br>
              <a:rPr lang="zh-CN" altLang="en-US"/>
            </a:br>
            <a:r>
              <a:rPr lang="zh-CN" altLang="en-US"/>
              <a:t>（用面向对象方法与</a:t>
            </a:r>
            <a:r>
              <a:rPr lang="en-US" altLang="zh-CN"/>
              <a:t>C++</a:t>
            </a:r>
            <a:r>
              <a:rPr lang="zh-CN" altLang="en-US"/>
              <a:t>描述）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AC839C28-D917-45C7-ABBC-0EBF330E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153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基础：面向对象方法     离散数学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语言：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C++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8FCC4649-2801-453A-A5F8-57607D184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64490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要求：理解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实习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泛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  <p:bldP spid="269317" grpId="0" build="allAtOnce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BE5209B-5EDC-48D3-912A-3013DB84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课时计划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44AFE1-EC45-4011-B037-306B64E3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196975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Chapter 1  </a:t>
            </a:r>
            <a:r>
              <a:rPr lang="zh-CN" altLang="en-US"/>
              <a:t>基本概念和算法分析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2 </a:t>
            </a:r>
            <a:r>
              <a:rPr lang="zh-CN" altLang="en-US"/>
              <a:t>线性表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3 </a:t>
            </a:r>
            <a:r>
              <a:rPr lang="zh-CN" altLang="en-US"/>
              <a:t>栈和队列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4 </a:t>
            </a:r>
            <a:r>
              <a:rPr lang="zh-CN" altLang="en-US"/>
              <a:t>数组、串与广义表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5 </a:t>
            </a:r>
            <a:r>
              <a:rPr lang="zh-CN" altLang="en-US"/>
              <a:t>树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6 </a:t>
            </a:r>
            <a:r>
              <a:rPr lang="zh-CN" altLang="en-US"/>
              <a:t>集合与字典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7 </a:t>
            </a:r>
            <a:r>
              <a:rPr lang="zh-CN" altLang="en-US"/>
              <a:t>搜索结构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8 </a:t>
            </a:r>
            <a:r>
              <a:rPr lang="zh-CN" altLang="en-US"/>
              <a:t>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9 </a:t>
            </a:r>
            <a:r>
              <a:rPr lang="zh-CN" altLang="en-US"/>
              <a:t>排序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Chapter 10 </a:t>
            </a:r>
            <a:r>
              <a:rPr lang="zh-CN" altLang="en-US"/>
              <a:t>文件、外部排序与索引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657A4F3-4CA4-4928-85EE-C8425C521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8" y="0"/>
            <a:ext cx="8964612" cy="765175"/>
          </a:xfrm>
        </p:spPr>
        <p:txBody>
          <a:bodyPr/>
          <a:lstStyle/>
          <a:p>
            <a:pPr eaLnBrk="1" hangingPunct="1"/>
            <a:r>
              <a:rPr lang="zh-CN" altLang="en-US"/>
              <a:t>参考书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84AE97-D63D-4263-B9D5-905BFF8A8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8856663" cy="4267200"/>
          </a:xfrm>
        </p:spPr>
        <p:txBody>
          <a:bodyPr/>
          <a:lstStyle/>
          <a:p>
            <a:pPr eaLnBrk="1" hangingPunct="1"/>
            <a:r>
              <a:rPr kumimoji="1" lang="en-US" altLang="zh-CN"/>
              <a:t>《</a:t>
            </a:r>
            <a:r>
              <a:rPr kumimoji="1" lang="zh-CN" altLang="en-US"/>
              <a:t>数据结构</a:t>
            </a:r>
            <a:r>
              <a:rPr kumimoji="1" lang="en-US" altLang="zh-CN"/>
              <a:t>C++</a:t>
            </a:r>
            <a:r>
              <a:rPr kumimoji="1" lang="zh-CN" altLang="en-US"/>
              <a:t>语言描述</a:t>
            </a:r>
            <a:r>
              <a:rPr kumimoji="1" lang="en-US" altLang="zh-CN"/>
              <a:t>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  William Ford   William Topp </a:t>
            </a:r>
            <a:r>
              <a:rPr kumimoji="1" lang="zh-CN" altLang="en-US"/>
              <a:t>著   清华大学出版社</a:t>
            </a:r>
          </a:p>
          <a:p>
            <a:pPr eaLnBrk="1" hangingPunct="1"/>
            <a:r>
              <a:rPr kumimoji="1" lang="zh-CN" altLang="en-US"/>
              <a:t> </a:t>
            </a:r>
            <a:r>
              <a:rPr kumimoji="1" lang="en-US" altLang="zh-CN"/>
              <a:t>《</a:t>
            </a:r>
            <a:r>
              <a:rPr kumimoji="1" lang="zh-CN" altLang="en-US"/>
              <a:t>数据结构</a:t>
            </a:r>
            <a:r>
              <a:rPr kumimoji="1" lang="en-US" altLang="zh-CN"/>
              <a:t>》</a:t>
            </a:r>
            <a:r>
              <a:rPr kumimoji="1" lang="zh-CN" altLang="en-US"/>
              <a:t>（第</a:t>
            </a:r>
            <a:r>
              <a:rPr kumimoji="1" lang="en-US" altLang="zh-CN"/>
              <a:t>2</a:t>
            </a:r>
            <a:r>
              <a:rPr kumimoji="1" lang="zh-CN" altLang="en-US"/>
              <a:t>版）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        严蔚敏          清华大学出版社</a:t>
            </a:r>
          </a:p>
          <a:p>
            <a:pPr eaLnBrk="1" hangingPunct="1"/>
            <a:r>
              <a:rPr kumimoji="1" lang="zh-CN" altLang="en-US"/>
              <a:t> </a:t>
            </a:r>
            <a:r>
              <a:rPr kumimoji="1" lang="en-US" altLang="zh-CN"/>
              <a:t>《</a:t>
            </a:r>
            <a:r>
              <a:rPr kumimoji="1" lang="zh-CN" altLang="en-US"/>
              <a:t>数据结构与算法描述</a:t>
            </a:r>
            <a:r>
              <a:rPr kumimoji="1" lang="en-US" altLang="zh-CN"/>
              <a:t>——C</a:t>
            </a:r>
            <a:r>
              <a:rPr kumimoji="1" lang="zh-CN" altLang="en-US"/>
              <a:t>语言描述</a:t>
            </a:r>
            <a:r>
              <a:rPr kumimoji="1" lang="en-US" altLang="zh-CN"/>
              <a:t>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/>
              <a:t>     </a:t>
            </a:r>
            <a:r>
              <a:rPr kumimoji="1" lang="zh-CN" altLang="en-US"/>
              <a:t>（美）</a:t>
            </a:r>
            <a:r>
              <a:rPr kumimoji="1" lang="en-US" altLang="zh-CN"/>
              <a:t>Mark Allen Weiss            </a:t>
            </a:r>
            <a:r>
              <a:rPr kumimoji="1" lang="zh-CN" altLang="en-US"/>
              <a:t>冯舜玺译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4FEAF9A6-9EA4-4F89-B81A-F92F15E3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0600" y="838200"/>
            <a:ext cx="11918950" cy="936625"/>
          </a:xfrm>
          <a:prstGeom prst="cloudCallout">
            <a:avLst>
              <a:gd name="adj1" fmla="val -43898"/>
              <a:gd name="adj2" fmla="val 7254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程序设计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= 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算法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+ 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数据结构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E23635AF-A132-40FC-A06F-808B2470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3733800" cy="2362200"/>
          </a:xfrm>
          <a:prstGeom prst="cloudCallout">
            <a:avLst>
              <a:gd name="adj1" fmla="val 44259"/>
              <a:gd name="adj2" fmla="val -823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"/>
                <a:cs typeface=""/>
              </a:rPr>
              <a:t>处理问题的策略</a:t>
            </a:r>
            <a:r>
              <a:rPr kumimoji="1" lang="en-US" altLang="zh-CN" sz="3200" b="1">
                <a:latin typeface="Times New Roman" panose="02020603050405020304" pitchFamily="18" charset="0"/>
                <a:ea typeface=""/>
                <a:cs typeface="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对数据运算的描述</a:t>
            </a:r>
            <a:br>
              <a:rPr kumimoji="1" lang="zh-CN" altLang="en-US" sz="3200" b="1">
                <a:latin typeface="Times New Roman" panose="02020603050405020304" pitchFamily="18" charset="0"/>
                <a:ea typeface=""/>
                <a:cs typeface=""/>
              </a:rPr>
            </a:br>
            <a:r>
              <a:rPr kumimoji="1" lang="zh-CN" altLang="en-US" sz="3200" b="1">
                <a:latin typeface="Times New Roman" panose="02020603050405020304" pitchFamily="18" charset="0"/>
                <a:ea typeface=""/>
                <a:cs typeface=""/>
              </a:rPr>
              <a:t>　　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AB3FFA27-7BF0-4649-9B92-48A16283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3810000" cy="2819400"/>
          </a:xfrm>
          <a:prstGeom prst="cloudCallout">
            <a:avLst>
              <a:gd name="adj1" fmla="val -18625"/>
              <a:gd name="adj2" fmla="val -10180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"/>
                <a:cs typeface=""/>
              </a:rPr>
              <a:t>问题的数学模型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，数据的逻辑结构和存储结构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356B1021-C45A-4A2D-90DF-7AA87084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Niklaus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 autoUpdateAnimBg="0"/>
      <p:bldP spid="41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DB6666-2F1B-4EE9-9A59-616F6572A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1438"/>
            <a:ext cx="8964613" cy="765175"/>
          </a:xfrm>
        </p:spPr>
        <p:txBody>
          <a:bodyPr/>
          <a:lstStyle/>
          <a:p>
            <a:pPr eaLnBrk="1" hangingPunct="1"/>
            <a:r>
              <a:rPr lang="zh-CN" altLang="en-US"/>
              <a:t>数据结构课程的地位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EB9297-2141-46FC-BE02-A86323672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8424863" cy="4267200"/>
          </a:xfrm>
        </p:spPr>
        <p:txBody>
          <a:bodyPr/>
          <a:lstStyle/>
          <a:p>
            <a:pPr eaLnBrk="1" hangingPunct="1"/>
            <a:r>
              <a:rPr lang="zh-CN" altLang="en-US"/>
              <a:t>是介于数学、计算机硬件和计算机软件三者之间的一门核心课程。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3B03312-B780-41D1-9F5F-5A55C660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6100"/>
            <a:ext cx="82296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A8121E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D1A8C298-5219-49A7-9338-FE82DD02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557338"/>
            <a:ext cx="80121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endParaRPr lang="zh-CN" altLang="zh-CN" sz="160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150" name="Group 6">
            <a:extLst>
              <a:ext uri="{FF2B5EF4-FFF2-40B4-BE49-F238E27FC236}">
                <a16:creationId xmlns:a16="http://schemas.microsoft.com/office/drawing/2014/main" id="{D8BCBD7F-70E7-464B-B29F-18F7BE1603D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997200"/>
            <a:ext cx="7686675" cy="3054350"/>
            <a:chOff x="476" y="1888"/>
            <a:chExt cx="4842" cy="1924"/>
          </a:xfrm>
        </p:grpSpPr>
        <p:sp>
          <p:nvSpPr>
            <p:cNvPr id="262151" name="Rectangle 7">
              <a:extLst>
                <a:ext uri="{FF2B5EF4-FFF2-40B4-BE49-F238E27FC236}">
                  <a16:creationId xmlns:a16="http://schemas.microsoft.com/office/drawing/2014/main" id="{E2CC1605-1526-4647-9DF2-CA2C43C9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33"/>
              <a:ext cx="676" cy="31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5F5F5F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3000" b="1">
                  <a:ea typeface="仿宋_GB2312" pitchFamily="49" charset="-122"/>
                </a:rPr>
                <a:t>关系</a:t>
              </a:r>
            </a:p>
          </p:txBody>
        </p:sp>
        <p:sp>
          <p:nvSpPr>
            <p:cNvPr id="262152" name="Rectangle 8">
              <a:extLst>
                <a:ext uri="{FF2B5EF4-FFF2-40B4-BE49-F238E27FC236}">
                  <a16:creationId xmlns:a16="http://schemas.microsoft.com/office/drawing/2014/main" id="{BD2FAE3F-0CDB-4B68-A471-597743BF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717"/>
              <a:ext cx="598" cy="922"/>
            </a:xfrm>
            <a:prstGeom prst="rect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5F5F5F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对象</a:t>
              </a:r>
            </a:p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关系</a:t>
              </a:r>
            </a:p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操作</a:t>
              </a:r>
            </a:p>
          </p:txBody>
        </p:sp>
        <p:grpSp>
          <p:nvGrpSpPr>
            <p:cNvPr id="6153" name="Group 9">
              <a:extLst>
                <a:ext uri="{FF2B5EF4-FFF2-40B4-BE49-F238E27FC236}">
                  <a16:creationId xmlns:a16="http://schemas.microsoft.com/office/drawing/2014/main" id="{B038B190-8ABA-45E8-A875-2B0704C66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" y="1888"/>
              <a:ext cx="2286" cy="1924"/>
              <a:chOff x="1488" y="1584"/>
              <a:chExt cx="2592" cy="2160"/>
            </a:xfrm>
          </p:grpSpPr>
          <p:sp>
            <p:nvSpPr>
              <p:cNvPr id="6159" name="Oval 10">
                <a:extLst>
                  <a:ext uri="{FF2B5EF4-FFF2-40B4-BE49-F238E27FC236}">
                    <a16:creationId xmlns:a16="http://schemas.microsoft.com/office/drawing/2014/main" id="{F269B74D-3EF3-47D0-BF7D-393643840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440" cy="1440"/>
              </a:xfrm>
              <a:prstGeom prst="ellipse">
                <a:avLst/>
              </a:prstGeom>
              <a:solidFill>
                <a:srgbClr val="FF9933">
                  <a:alpha val="50195"/>
                </a:srgbClr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262155" name="Oval 11">
                <a:extLst>
                  <a:ext uri="{FF2B5EF4-FFF2-40B4-BE49-F238E27FC236}">
                    <a16:creationId xmlns:a16="http://schemas.microsoft.com/office/drawing/2014/main" id="{2DD816EF-B7A5-4C79-9C1E-7379D1439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1440" cy="1440"/>
              </a:xfrm>
              <a:prstGeom prst="ellipse">
                <a:avLst/>
              </a:prstGeom>
              <a:solidFill>
                <a:srgbClr val="FF9933">
                  <a:alpha val="50000"/>
                </a:srgbClr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仿宋_GB2312" pitchFamily="49" charset="-122"/>
                  </a:rPr>
                  <a:t>软件 </a:t>
                </a:r>
                <a:r>
                  <a:rPr lang="zh-CN" altLang="en-US" sz="3200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ea typeface="仿宋_GB2312" pitchFamily="49" charset="-122"/>
                  </a:rPr>
                  <a:t>  </a:t>
                </a:r>
                <a:endParaRPr lang="zh-CN" altLang="en-US" sz="320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262156" name="Oval 12">
                <a:extLst>
                  <a:ext uri="{FF2B5EF4-FFF2-40B4-BE49-F238E27FC236}">
                    <a16:creationId xmlns:a16="http://schemas.microsoft.com/office/drawing/2014/main" id="{FD8A925A-1948-4F2E-993A-87A20BF5D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1440" cy="1440"/>
              </a:xfrm>
              <a:prstGeom prst="ellipse">
                <a:avLst/>
              </a:prstGeom>
              <a:solidFill>
                <a:srgbClr val="FF9933">
                  <a:alpha val="50000"/>
                </a:srgbClr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3200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ea typeface="仿宋_GB2312" pitchFamily="49" charset="-122"/>
                  </a:rPr>
                  <a:t>     </a:t>
                </a:r>
                <a:r>
                  <a:rPr lang="zh-CN" altLang="en-US" sz="32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  <a:ea typeface="仿宋_GB2312" pitchFamily="49" charset="-122"/>
                  </a:rPr>
                  <a:t>硬件</a:t>
                </a:r>
                <a:endParaRPr lang="zh-CN" altLang="en-US" sz="3200">
                  <a:ea typeface="仿宋_GB2312" pitchFamily="49" charset="-122"/>
                </a:endParaRPr>
              </a:p>
            </p:txBody>
          </p:sp>
        </p:grpSp>
        <p:sp>
          <p:nvSpPr>
            <p:cNvPr id="6154" name="AutoShape 13">
              <a:extLst>
                <a:ext uri="{FF2B5EF4-FFF2-40B4-BE49-F238E27FC236}">
                  <a16:creationId xmlns:a16="http://schemas.microsoft.com/office/drawing/2014/main" id="{355646A9-1313-4FF6-9AAE-9B553AE8D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7502">
              <a:off x="3543" y="2101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5" name="AutoShape 14">
              <a:extLst>
                <a:ext uri="{FF2B5EF4-FFF2-40B4-BE49-F238E27FC236}">
                  <a16:creationId xmlns:a16="http://schemas.microsoft.com/office/drawing/2014/main" id="{560B37BF-5507-4291-83A6-FDD74F80D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3054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6" name="AutoShape 15">
              <a:extLst>
                <a:ext uri="{FF2B5EF4-FFF2-40B4-BE49-F238E27FC236}">
                  <a16:creationId xmlns:a16="http://schemas.microsoft.com/office/drawing/2014/main" id="{9CA75E92-9780-4903-BCB3-8C79283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3054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2160" name="Rectangle 16">
              <a:extLst>
                <a:ext uri="{FF2B5EF4-FFF2-40B4-BE49-F238E27FC236}">
                  <a16:creationId xmlns:a16="http://schemas.microsoft.com/office/drawing/2014/main" id="{64D3B73E-2FFB-413B-904A-06F46C3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04"/>
              <a:ext cx="598" cy="922"/>
            </a:xfrm>
            <a:prstGeom prst="rect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5F5F5F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对象</a:t>
              </a:r>
            </a:p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关系</a:t>
              </a:r>
            </a:p>
            <a:p>
              <a:pPr algn="ctr">
                <a:defRPr/>
              </a:pPr>
              <a:r>
                <a:rPr lang="zh-CN" altLang="en-US" sz="3000" b="1">
                  <a:solidFill>
                    <a:schemeClr val="folHlink"/>
                  </a:solidFill>
                  <a:latin typeface="仿宋_GB2312" pitchFamily="49" charset="-122"/>
                  <a:ea typeface="仿宋_GB2312" pitchFamily="49" charset="-122"/>
                </a:rPr>
                <a:t>操作</a:t>
              </a:r>
            </a:p>
          </p:txBody>
        </p:sp>
        <p:sp>
          <p:nvSpPr>
            <p:cNvPr id="6158" name="Text Box 17">
              <a:extLst>
                <a:ext uri="{FF2B5EF4-FFF2-40B4-BE49-F238E27FC236}">
                  <a16:creationId xmlns:a16="http://schemas.microsoft.com/office/drawing/2014/main" id="{A3C158DD-652A-4B7C-B235-B3BED9E89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ea typeface="仿宋_GB2312" pitchFamily="49" charset="-122"/>
                </a:rPr>
                <a:t>数学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DF8C1CE-F103-4A02-B9B8-32DB7731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-60325"/>
            <a:ext cx="265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7" name="Object 1">
            <a:extLst>
              <a:ext uri="{FF2B5EF4-FFF2-40B4-BE49-F238E27FC236}">
                <a16:creationId xmlns:a16="http://schemas.microsoft.com/office/drawing/2014/main" id="{70F11F57-0C63-4C4E-81FB-A4D7186DE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2901950"/>
          <a:ext cx="4532312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148584" imgH="2554529" progId="Visio.Drawing.11">
                  <p:embed/>
                </p:oleObj>
              </mc:Choice>
              <mc:Fallback>
                <p:oleObj name="Visio" r:id="rId3" imgW="3148584" imgH="25545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901950"/>
                        <a:ext cx="4532312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" name="Group 3">
            <a:extLst>
              <a:ext uri="{FF2B5EF4-FFF2-40B4-BE49-F238E27FC236}">
                <a16:creationId xmlns:a16="http://schemas.microsoft.com/office/drawing/2014/main" id="{3961EE93-615D-4357-85D5-904737E04A6A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85750"/>
            <a:ext cx="4929188" cy="2566988"/>
            <a:chOff x="3060" y="5760"/>
            <a:chExt cx="5400" cy="3479"/>
          </a:xfrm>
        </p:grpSpPr>
        <p:sp>
          <p:nvSpPr>
            <p:cNvPr id="1029" name="Text Box 9">
              <a:extLst>
                <a:ext uri="{FF2B5EF4-FFF2-40B4-BE49-F238E27FC236}">
                  <a16:creationId xmlns:a16="http://schemas.microsoft.com/office/drawing/2014/main" id="{B79F2B62-8F63-4336-B31E-C2D1FA3F2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760"/>
              <a:ext cx="14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问题抽象</a:t>
              </a:r>
              <a:endParaRPr lang="zh-CN" altLang="en-US" b="1"/>
            </a:p>
          </p:txBody>
        </p:sp>
        <p:sp>
          <p:nvSpPr>
            <p:cNvPr id="1030" name="Text Box 8">
              <a:extLst>
                <a:ext uri="{FF2B5EF4-FFF2-40B4-BE49-F238E27FC236}">
                  <a16:creationId xmlns:a16="http://schemas.microsoft.com/office/drawing/2014/main" id="{FD8DAAAB-7DF2-4B6A-B0E3-E18F2F207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6709"/>
              <a:ext cx="25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/>
            </a:p>
          </p:txBody>
        </p:sp>
        <p:sp>
          <p:nvSpPr>
            <p:cNvPr id="1031" name="AutoShape 7">
              <a:extLst>
                <a:ext uri="{FF2B5EF4-FFF2-40B4-BE49-F238E27FC236}">
                  <a16:creationId xmlns:a16="http://schemas.microsoft.com/office/drawing/2014/main" id="{F5172F95-E173-47B9-9DA7-4C144A7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6179"/>
              <a:ext cx="3960" cy="2880"/>
            </a:xfrm>
            <a:prstGeom prst="rightArrow">
              <a:avLst>
                <a:gd name="adj1" fmla="val 50000"/>
                <a:gd name="adj2" fmla="val 343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数学建模                    </a:t>
              </a:r>
              <a:endParaRPr lang="zh-CN" altLang="en-US" b="1"/>
            </a:p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计算机表示</a:t>
              </a:r>
              <a:endParaRPr lang="zh-CN" altLang="en-US" b="1"/>
            </a:p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算法设计</a:t>
              </a:r>
              <a:endParaRPr lang="zh-CN" altLang="en-US" b="1"/>
            </a:p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程序设计</a:t>
              </a:r>
              <a:endParaRPr lang="zh-CN" altLang="en-US" b="1"/>
            </a:p>
            <a:p>
              <a:endParaRPr lang="zh-CN" altLang="en-US" b="1"/>
            </a:p>
          </p:txBody>
        </p:sp>
        <p:sp>
          <p:nvSpPr>
            <p:cNvPr id="1032" name="Oval 6">
              <a:extLst>
                <a:ext uri="{FF2B5EF4-FFF2-40B4-BE49-F238E27FC236}">
                  <a16:creationId xmlns:a16="http://schemas.microsoft.com/office/drawing/2014/main" id="{C8BEF9AF-FD0A-4D38-A76F-5665BCEE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" y="6438"/>
              <a:ext cx="1957" cy="2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数据表示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数据组织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(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数据操作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b="1"/>
            </a:p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数据结构</a:t>
              </a:r>
              <a:endParaRPr lang="zh-CN" altLang="en-US" b="1"/>
            </a:p>
          </p:txBody>
        </p:sp>
        <p:sp>
          <p:nvSpPr>
            <p:cNvPr id="1033" name="Text Box 5">
              <a:extLst>
                <a:ext uri="{FF2B5EF4-FFF2-40B4-BE49-F238E27FC236}">
                  <a16:creationId xmlns:a16="http://schemas.microsoft.com/office/drawing/2014/main" id="{FB18FFF1-21A7-49D2-BF17-A3B7EAF03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5999"/>
              <a:ext cx="72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现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世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界</a:t>
              </a:r>
              <a:endParaRPr lang="zh-CN" altLang="en-US" b="1"/>
            </a:p>
          </p:txBody>
        </p:sp>
        <p:sp>
          <p:nvSpPr>
            <p:cNvPr id="1034" name="Text Box 4">
              <a:extLst>
                <a:ext uri="{FF2B5EF4-FFF2-40B4-BE49-F238E27FC236}">
                  <a16:creationId xmlns:a16="http://schemas.microsoft.com/office/drawing/2014/main" id="{366995E9-319E-4670-93F9-52A752E8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" y="5999"/>
              <a:ext cx="72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计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算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机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</a:t>
              </a:r>
              <a:endParaRPr lang="zh-CN" altLang="en-US" b="1"/>
            </a:p>
            <a:p>
              <a:pPr algn="ctr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现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6D8866-B958-4DB3-8253-08D2DA6F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8964613" cy="765175"/>
          </a:xfrm>
        </p:spPr>
        <p:txBody>
          <a:bodyPr/>
          <a:lstStyle/>
          <a:p>
            <a:pPr eaLnBrk="1" hangingPunct="1"/>
            <a:r>
              <a:rPr lang="zh-CN" altLang="en-US"/>
              <a:t>数据结构的讨论范畴</a:t>
            </a:r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99D61D20-8987-417D-8BBF-FBF0BC0E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04975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数值计算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790E105-5216-4180-A7A8-ED9F02403BC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628775"/>
            <a:ext cx="5791200" cy="1190625"/>
            <a:chOff x="1920" y="1392"/>
            <a:chExt cx="3648" cy="750"/>
          </a:xfrm>
        </p:grpSpPr>
        <p:sp>
          <p:nvSpPr>
            <p:cNvPr id="7177" name="AutoShape 6">
              <a:extLst>
                <a:ext uri="{FF2B5EF4-FFF2-40B4-BE49-F238E27FC236}">
                  <a16:creationId xmlns:a16="http://schemas.microsoft.com/office/drawing/2014/main" id="{D9BDE5FD-44A4-43C8-804D-8D2BC2D6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816" cy="288"/>
            </a:xfrm>
            <a:prstGeom prst="rightArrow">
              <a:avLst>
                <a:gd name="adj1" fmla="val 50000"/>
                <a:gd name="adj2" fmla="val 7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Text Box 7">
              <a:extLst>
                <a:ext uri="{FF2B5EF4-FFF2-40B4-BE49-F238E27FC236}">
                  <a16:creationId xmlns:a16="http://schemas.microsoft.com/office/drawing/2014/main" id="{0008DA19-92BA-4623-B119-12906524A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264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非数值的具有一定结构的数据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E4ECE8C-AE71-4B08-A83A-61F84EAC2FA4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000375"/>
            <a:ext cx="9001125" cy="2667000"/>
            <a:chOff x="90" y="2352"/>
            <a:chExt cx="5670" cy="1680"/>
          </a:xfrm>
        </p:grpSpPr>
        <p:sp>
          <p:nvSpPr>
            <p:cNvPr id="7174" name="AutoShape 9">
              <a:extLst>
                <a:ext uri="{FF2B5EF4-FFF2-40B4-BE49-F238E27FC236}">
                  <a16:creationId xmlns:a16="http://schemas.microsoft.com/office/drawing/2014/main" id="{D2432CDB-6F9C-44D8-ACED-3F46B594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2352"/>
              <a:ext cx="5670" cy="1680"/>
            </a:xfrm>
            <a:prstGeom prst="cloudCallout">
              <a:avLst>
                <a:gd name="adj1" fmla="val 22861"/>
                <a:gd name="adj2" fmla="val -6736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kumimoji="1" lang="en-US" altLang="zh-CN" sz="36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 </a:t>
              </a:r>
              <a:r>
                <a:rPr kumimoji="1" lang="zh-CN" altLang="en-US" sz="36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数据的组织形式</a:t>
              </a:r>
            </a:p>
            <a:p>
              <a:pPr algn="ctr" eaLnBrk="1" hangingPunct="1"/>
              <a:r>
                <a:rPr kumimoji="1" lang="zh-CN" altLang="en-US" sz="36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            处理效率</a:t>
              </a:r>
            </a:p>
            <a:p>
              <a:pPr eaLnBrk="1" hangingPunct="1">
                <a:buFontTx/>
                <a:buChar char="•"/>
              </a:pPr>
              <a:r>
                <a:rPr kumimoji="1" lang="zh-CN" altLang="en-US" sz="36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 数据的表示方式</a:t>
              </a:r>
            </a:p>
          </p:txBody>
        </p:sp>
        <p:sp>
          <p:nvSpPr>
            <p:cNvPr id="7175" name="Line 10">
              <a:extLst>
                <a:ext uri="{FF2B5EF4-FFF2-40B4-BE49-F238E27FC236}">
                  <a16:creationId xmlns:a16="http://schemas.microsoft.com/office/drawing/2014/main" id="{55499263-8AA4-4AF0-B035-636D035E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76" name="Line 11">
              <a:extLst>
                <a:ext uri="{FF2B5EF4-FFF2-40B4-BE49-F238E27FC236}">
                  <a16:creationId xmlns:a16="http://schemas.microsoft.com/office/drawing/2014/main" id="{8E4F5576-048D-456A-BFF5-434086317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35B24BBF-2AA3-4D34-96CD-0EAF03B48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07720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u="sng">
                <a:latin typeface="Times New Roman" panose="02020603050405020304" pitchFamily="18" charset="0"/>
                <a:ea typeface="楷体_GB2312" panose="02010609030101010101" pitchFamily="49" charset="-122"/>
              </a:rPr>
              <a:t>数据结构所讨论的是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</a:p>
          <a:p>
            <a:pPr algn="ctr" eaLnBrk="1" hangingPunct="1">
              <a:spcBef>
                <a:spcPct val="50000"/>
              </a:spcBef>
            </a:pPr>
            <a:endParaRPr kumimoji="1" lang="zh-CN" altLang="en-US" sz="36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研究各种数据的特性以及数据之间存在的关系，进而根据实际应用的要求，合理地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组织</a:t>
            </a: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</a:t>
            </a: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数据，设计出相应的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算法</a:t>
            </a:r>
            <a:endParaRPr kumimoji="1" lang="zh-CN" altLang="en-US" sz="44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44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4" name="Group 58">
            <a:extLst>
              <a:ext uri="{FF2B5EF4-FFF2-40B4-BE49-F238E27FC236}">
                <a16:creationId xmlns:a16="http://schemas.microsoft.com/office/drawing/2014/main" id="{163AF333-D279-4416-AB64-BD9B73D4C914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1268413"/>
          <a:ext cx="6096000" cy="40894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电话号码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李四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121E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8" name="Rectangle 61">
            <a:extLst>
              <a:ext uri="{FF2B5EF4-FFF2-40B4-BE49-F238E27FC236}">
                <a16:creationId xmlns:a16="http://schemas.microsoft.com/office/drawing/2014/main" id="{511BD448-F020-4D81-9002-9064211D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646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A8121E"/>
                </a:solidFill>
                <a:latin typeface="Times New Roman" panose="02020603050405020304" pitchFamily="18" charset="0"/>
              </a:rPr>
              <a:t>例一</a:t>
            </a:r>
            <a:r>
              <a:rPr lang="zh-CN" altLang="zh-CN" sz="3200" b="1">
                <a:solidFill>
                  <a:srgbClr val="A8121E"/>
                </a:solidFill>
                <a:latin typeface="Times New Roman" panose="02020603050405020304" pitchFamily="18" charset="0"/>
              </a:rPr>
              <a:t>：电话号码查询问题</a:t>
            </a:r>
            <a:endParaRPr lang="zh-CN" altLang="en-US" sz="3200" b="1">
              <a:solidFill>
                <a:srgbClr val="A8121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D37BD5-CA42-4CA7-AB38-79A8D06F3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例二：大整数的乘法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D5FAF42-6E4E-47CD-A560-4D38158B4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1125538"/>
            <a:ext cx="8785225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都是</a:t>
            </a:r>
            <a:r>
              <a:rPr lang="en-US" altLang="zh-CN"/>
              <a:t>n</a:t>
            </a:r>
            <a:r>
              <a:rPr lang="zh-CN" altLang="en-US"/>
              <a:t>位的二进制整数，计算乘积</a:t>
            </a:r>
            <a:r>
              <a:rPr lang="en-US" altLang="zh-CN"/>
              <a:t>XY </a:t>
            </a:r>
          </a:p>
        </p:txBody>
      </p:sp>
      <p:pic>
        <p:nvPicPr>
          <p:cNvPr id="272388" name="Picture 4" descr="image021">
            <a:extLst>
              <a:ext uri="{FF2B5EF4-FFF2-40B4-BE49-F238E27FC236}">
                <a16:creationId xmlns:a16="http://schemas.microsoft.com/office/drawing/2014/main" id="{92170731-510C-4E1D-AB01-5A00B7F7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60575"/>
            <a:ext cx="41767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89" name="Rectangle 5">
            <a:extLst>
              <a:ext uri="{FF2B5EF4-FFF2-40B4-BE49-F238E27FC236}">
                <a16:creationId xmlns:a16="http://schemas.microsoft.com/office/drawing/2014/main" id="{66D62278-F584-46BF-AB2F-845BFF96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57563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XY=(A2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n/2</a:t>
            </a:r>
            <a:r>
              <a:rPr kumimoji="1" lang="en-US" altLang="zh-CN" sz="2800">
                <a:latin typeface="Times New Roman" panose="02020603050405020304" pitchFamily="18" charset="0"/>
              </a:rPr>
              <a:t>+B)(C2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n/2</a:t>
            </a:r>
            <a:r>
              <a:rPr kumimoji="1" lang="en-US" altLang="zh-CN" sz="2800">
                <a:latin typeface="Times New Roman" panose="02020603050405020304" pitchFamily="18" charset="0"/>
              </a:rPr>
              <a:t>+D)=AC2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</a:rPr>
              <a:t>+(AD+CB)2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n/2</a:t>
            </a:r>
            <a:r>
              <a:rPr kumimoji="1" lang="en-US" altLang="zh-CN" sz="2800">
                <a:latin typeface="Times New Roman" panose="02020603050405020304" pitchFamily="18" charset="0"/>
              </a:rPr>
              <a:t>+BD    </a:t>
            </a:r>
            <a:r>
              <a:rPr kumimoji="1" lang="en-US" altLang="zh-CN">
                <a:latin typeface="Times New Roman" panose="02020603050405020304" pitchFamily="18" charset="0"/>
              </a:rPr>
              <a:t>        </a:t>
            </a:r>
          </a:p>
        </p:txBody>
      </p:sp>
      <p:sp>
        <p:nvSpPr>
          <p:cNvPr id="272391" name="Rectangle 7">
            <a:extLst>
              <a:ext uri="{FF2B5EF4-FFF2-40B4-BE49-F238E27FC236}">
                <a16:creationId xmlns:a16="http://schemas.microsoft.com/office/drawing/2014/main" id="{268993CB-8BC7-49B3-BB77-6E72300C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92600"/>
            <a:ext cx="639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XY=AC2</a:t>
            </a:r>
            <a:r>
              <a:rPr lang="en-US" altLang="zh-CN" sz="2800" baseline="30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+[(A-B)(D-C)+AC+BD]2</a:t>
            </a:r>
            <a:r>
              <a:rPr lang="en-US" altLang="zh-CN" sz="2800" baseline="30000">
                <a:latin typeface="Times New Roman" panose="02020603050405020304" pitchFamily="18" charset="0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</a:rPr>
              <a:t>+BD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9">
            <a:extLst>
              <a:ext uri="{FF2B5EF4-FFF2-40B4-BE49-F238E27FC236}">
                <a16:creationId xmlns:a16="http://schemas.microsoft.com/office/drawing/2014/main" id="{78EFD4C9-3691-4652-AACF-B67983B0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07720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u="sng">
                <a:latin typeface="Times New Roman" panose="02020603050405020304" pitchFamily="18" charset="0"/>
                <a:ea typeface="楷体_GB2312" panose="02010609030101010101" pitchFamily="49" charset="-122"/>
              </a:rPr>
              <a:t>数据结构所讨论的是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</a:p>
          <a:p>
            <a:pPr algn="ctr" eaLnBrk="1" hangingPunct="1">
              <a:spcBef>
                <a:spcPct val="50000"/>
              </a:spcBef>
            </a:pPr>
            <a:endParaRPr kumimoji="1" lang="zh-CN" altLang="en-US" sz="36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研究各种数据的特性以及数据之间存在的关系，进而根据实际应用的要求，合理地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组织</a:t>
            </a: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</a:t>
            </a:r>
            <a:r>
              <a:rPr kumimoji="1" lang="zh-CN" altLang="en-US" sz="4400" b="1">
                <a:latin typeface="Times New Roman" panose="02020603050405020304" pitchFamily="18" charset="0"/>
                <a:ea typeface="楷体_GB2312" panose="02010609030101010101" pitchFamily="49" charset="-122"/>
              </a:rPr>
              <a:t>数据，设计出相应的</a:t>
            </a:r>
            <a:r>
              <a:rPr kumimoji="1" lang="zh-CN" altLang="en-US" sz="4400" b="1">
                <a:solidFill>
                  <a:srgbClr val="A312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算法</a:t>
            </a:r>
            <a:endParaRPr kumimoji="1" lang="zh-CN" altLang="en-US" sz="44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44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datastructure07</Template>
  <TotalTime>2323</TotalTime>
  <Words>536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Times New Roman</vt:lpstr>
      <vt:lpstr>仿宋_GB2312</vt:lpstr>
      <vt:lpstr>Wingdings</vt:lpstr>
      <vt:lpstr>楷体_GB2312</vt:lpstr>
      <vt:lpstr>Verdana</vt:lpstr>
      <vt:lpstr>隶书</vt:lpstr>
      <vt:lpstr>华文楷体</vt:lpstr>
      <vt:lpstr>_x000b__x000c_</vt:lpstr>
      <vt:lpstr>Arial Narrow</vt:lpstr>
      <vt:lpstr>Profile</vt:lpstr>
      <vt:lpstr>Microsoft Visio 绘图</vt:lpstr>
      <vt:lpstr>数 据 结 构</vt:lpstr>
      <vt:lpstr>PowerPoint 演示文稿</vt:lpstr>
      <vt:lpstr>数据结构课程的地位 </vt:lpstr>
      <vt:lpstr>PowerPoint 演示文稿</vt:lpstr>
      <vt:lpstr>数据结构的讨论范畴</vt:lpstr>
      <vt:lpstr>PowerPoint 演示文稿</vt:lpstr>
      <vt:lpstr>PowerPoint 演示文稿</vt:lpstr>
      <vt:lpstr>例二：大整数的乘法</vt:lpstr>
      <vt:lpstr>PowerPoint 演示文稿</vt:lpstr>
      <vt:lpstr>数据结构课程的特点</vt:lpstr>
      <vt:lpstr>数据结构的发展概况</vt:lpstr>
      <vt:lpstr>数据结构 （用面向对象方法与C++描述）</vt:lpstr>
      <vt:lpstr>课时计划</vt:lpstr>
      <vt:lpstr>参考书</vt:lpstr>
    </vt:vector>
  </TitlesOfParts>
  <Company>nju-ai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nju-ai</dc:creator>
  <cp:lastModifiedBy>幽弥狂</cp:lastModifiedBy>
  <cp:revision>141</cp:revision>
  <dcterms:created xsi:type="dcterms:W3CDTF">2004-08-24T09:39:12Z</dcterms:created>
  <dcterms:modified xsi:type="dcterms:W3CDTF">2019-09-17T17:58:34Z</dcterms:modified>
</cp:coreProperties>
</file>