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sldIdLst>
    <p:sldId id="257" r:id="rId2"/>
    <p:sldId id="269" r:id="rId3"/>
    <p:sldId id="277" r:id="rId4"/>
    <p:sldId id="278" r:id="rId5"/>
    <p:sldId id="279" r:id="rId6"/>
    <p:sldId id="280" r:id="rId7"/>
    <p:sldId id="282" r:id="rId8"/>
    <p:sldId id="281" r:id="rId9"/>
    <p:sldId id="283" r:id="rId10"/>
    <p:sldId id="284" r:id="rId11"/>
    <p:sldId id="285" r:id="rId12"/>
    <p:sldId id="286" r:id="rId13"/>
    <p:sldId id="287" r:id="rId14"/>
    <p:sldId id="289" r:id="rId15"/>
    <p:sldId id="272" r:id="rId16"/>
    <p:sldId id="275" r:id="rId17"/>
  </p:sldIdLst>
  <p:sldSz cx="12192000" cy="6858000"/>
  <p:notesSz cx="6858000" cy="9144000"/>
  <p:embeddedFontLst>
    <p:embeddedFont>
      <p:font typeface="Tmon몬소리 Black" panose="020B0600000101010101" charset="-127"/>
      <p:bold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9" autoAdjust="0"/>
    <p:restoredTop sz="94660"/>
  </p:normalViewPr>
  <p:slideViewPr>
    <p:cSldViewPr snapToGrid="0">
      <p:cViewPr varScale="1">
        <p:scale>
          <a:sx n="94" d="100"/>
          <a:sy n="94" d="100"/>
        </p:scale>
        <p:origin x="3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4737A-EB49-4E9C-A926-BCEE86F0F49D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CED9C-8A9C-4232-9C7E-3BC62997E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5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조장 및 조원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40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6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789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 </a:t>
            </a:r>
            <a:r>
              <a:rPr lang="ko-KR" altLang="en-US" dirty="0" err="1"/>
              <a:t>떙큐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9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5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0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4DC0567-34ED-4DD0-BCEA-306FE9E4AE4D}"/>
              </a:ext>
            </a:extLst>
          </p:cNvPr>
          <p:cNvGrpSpPr/>
          <p:nvPr userDrawn="1"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F7F47BB-EE1A-45F1-A298-DABFECCD23CE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B2396FE-AB76-446E-AD04-56B80428B117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9AE11832-317C-42ED-8B65-0F37B3102D85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endParaRPr lang="en-US" altLang="ko-KR" sz="500" i="1" kern="0" dirty="0">
                  <a:ln w="15875">
                    <a:noFill/>
                  </a:ln>
                  <a:solidFill>
                    <a:srgbClr val="FF8356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DC2A12D-464B-4E09-81E9-AE482D60663E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62" name="사각형: 둥근 위쪽 모서리 61">
                <a:extLst>
                  <a:ext uri="{FF2B5EF4-FFF2-40B4-BE49-F238E27FC236}">
                    <a16:creationId xmlns:a16="http://schemas.microsoft.com/office/drawing/2014/main" id="{4CFE2E4B-C35A-4178-B64C-163164E7D9AD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85FF326B-DC0B-4A5B-B166-E3F818D3D8E1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277B4F47-7016-4E8C-981A-700C419D7C63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7" name="타원 106">
                    <a:extLst>
                      <a:ext uri="{FF2B5EF4-FFF2-40B4-BE49-F238E27FC236}">
                        <a16:creationId xmlns:a16="http://schemas.microsoft.com/office/drawing/2014/main" id="{F43F2671-F782-40B3-88D2-63F18F0D6533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8" name="사각형: 둥근 모서리 107">
                    <a:extLst>
                      <a:ext uri="{FF2B5EF4-FFF2-40B4-BE49-F238E27FC236}">
                        <a16:creationId xmlns:a16="http://schemas.microsoft.com/office/drawing/2014/main" id="{4D226B50-5E67-46F1-8550-7602115E5D5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949E7FE7-1D71-4B91-B24F-8FBAC6626BDE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5" name="타원 104">
                    <a:extLst>
                      <a:ext uri="{FF2B5EF4-FFF2-40B4-BE49-F238E27FC236}">
                        <a16:creationId xmlns:a16="http://schemas.microsoft.com/office/drawing/2014/main" id="{84EC53C0-1994-426B-AAD9-A17B23B86FB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6" name="사각형: 둥근 모서리 105">
                    <a:extLst>
                      <a:ext uri="{FF2B5EF4-FFF2-40B4-BE49-F238E27FC236}">
                        <a16:creationId xmlns:a16="http://schemas.microsoft.com/office/drawing/2014/main" id="{A4D3D226-6FAB-441E-B628-4E705044CA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67A1F7BF-B8E7-4393-836C-05AC7D019D1F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3" name="타원 102">
                    <a:extLst>
                      <a:ext uri="{FF2B5EF4-FFF2-40B4-BE49-F238E27FC236}">
                        <a16:creationId xmlns:a16="http://schemas.microsoft.com/office/drawing/2014/main" id="{E75E5E1F-B5D5-4B8D-8F46-552FA26FC73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4" name="사각형: 둥근 모서리 103">
                    <a:extLst>
                      <a:ext uri="{FF2B5EF4-FFF2-40B4-BE49-F238E27FC236}">
                        <a16:creationId xmlns:a16="http://schemas.microsoft.com/office/drawing/2014/main" id="{520E8679-9309-4618-A424-9D31390D1A1E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43CDC465-4F59-4F40-BDD6-7027C85C0FFB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1" name="타원 100">
                    <a:extLst>
                      <a:ext uri="{FF2B5EF4-FFF2-40B4-BE49-F238E27FC236}">
                        <a16:creationId xmlns:a16="http://schemas.microsoft.com/office/drawing/2014/main" id="{913694AD-6FF9-427C-BBAE-4F8B2F4E189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사각형: 둥근 모서리 101">
                    <a:extLst>
                      <a:ext uri="{FF2B5EF4-FFF2-40B4-BE49-F238E27FC236}">
                        <a16:creationId xmlns:a16="http://schemas.microsoft.com/office/drawing/2014/main" id="{8AE3E1E3-E27A-40A7-8D31-33F41576F12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BD814E19-AFD8-45FA-B9FB-CA3F22DA6DD4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9" name="타원 98">
                    <a:extLst>
                      <a:ext uri="{FF2B5EF4-FFF2-40B4-BE49-F238E27FC236}">
                        <a16:creationId xmlns:a16="http://schemas.microsoft.com/office/drawing/2014/main" id="{723D6042-06F9-4F45-99EC-683FD9298AD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0" name="사각형: 둥근 모서리 99">
                    <a:extLst>
                      <a:ext uri="{FF2B5EF4-FFF2-40B4-BE49-F238E27FC236}">
                        <a16:creationId xmlns:a16="http://schemas.microsoft.com/office/drawing/2014/main" id="{D5387E04-B1FE-4FBB-B261-684F8B9C192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1F6FC23E-9EDF-4E0A-B948-F9850CC4D450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220210E5-5531-4F3C-8749-A471FE3B8AF1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8" name="사각형: 둥근 모서리 97">
                    <a:extLst>
                      <a:ext uri="{FF2B5EF4-FFF2-40B4-BE49-F238E27FC236}">
                        <a16:creationId xmlns:a16="http://schemas.microsoft.com/office/drawing/2014/main" id="{CC5F7F7E-7C10-4929-98BB-8C90E64B5D5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D0CB874F-2EA7-41B5-A898-927BA2C90575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CA6CC372-1F2A-4A3B-B792-94272AE96E5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" name="사각형: 둥근 모서리 95">
                    <a:extLst>
                      <a:ext uri="{FF2B5EF4-FFF2-40B4-BE49-F238E27FC236}">
                        <a16:creationId xmlns:a16="http://schemas.microsoft.com/office/drawing/2014/main" id="{A8866C10-186D-4FA0-97DD-505690402FC0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1" name="그룹 70">
                  <a:extLst>
                    <a:ext uri="{FF2B5EF4-FFF2-40B4-BE49-F238E27FC236}">
                      <a16:creationId xmlns:a16="http://schemas.microsoft.com/office/drawing/2014/main" id="{403F3C52-806D-4262-AC15-C0073D0D9CD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174E5F56-5AE3-462B-B210-254D5188473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4" name="사각형: 둥근 모서리 93">
                    <a:extLst>
                      <a:ext uri="{FF2B5EF4-FFF2-40B4-BE49-F238E27FC236}">
                        <a16:creationId xmlns:a16="http://schemas.microsoft.com/office/drawing/2014/main" id="{EE86EF0A-A9F8-4B70-8E47-75D9C9CEA45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3E5506C1-15B1-4539-96F2-AF96BCD055DC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1" name="타원 90">
                    <a:extLst>
                      <a:ext uri="{FF2B5EF4-FFF2-40B4-BE49-F238E27FC236}">
                        <a16:creationId xmlns:a16="http://schemas.microsoft.com/office/drawing/2014/main" id="{681FA627-436E-43CF-BBEC-CA8585BEFED6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" name="사각형: 둥근 모서리 91">
                    <a:extLst>
                      <a:ext uri="{FF2B5EF4-FFF2-40B4-BE49-F238E27FC236}">
                        <a16:creationId xmlns:a16="http://schemas.microsoft.com/office/drawing/2014/main" id="{BB7032B1-36F4-4D3D-957D-C6B2D5C4CD2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CAC3505B-8872-4909-B45B-29786C7B88C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9" name="타원 88">
                    <a:extLst>
                      <a:ext uri="{FF2B5EF4-FFF2-40B4-BE49-F238E27FC236}">
                        <a16:creationId xmlns:a16="http://schemas.microsoft.com/office/drawing/2014/main" id="{D800A768-67E7-461F-929E-5B908808A2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" name="사각형: 둥근 모서리 89">
                    <a:extLst>
                      <a:ext uri="{FF2B5EF4-FFF2-40B4-BE49-F238E27FC236}">
                        <a16:creationId xmlns:a16="http://schemas.microsoft.com/office/drawing/2014/main" id="{A0D51907-1374-4B92-8B0C-FB53CEDB59B6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23B0C2F6-8A61-4105-9008-BB0A328084E4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7" name="타원 86">
                    <a:extLst>
                      <a:ext uri="{FF2B5EF4-FFF2-40B4-BE49-F238E27FC236}">
                        <a16:creationId xmlns:a16="http://schemas.microsoft.com/office/drawing/2014/main" id="{E05D24E6-CE9C-462B-B23C-EA05DBAE14D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8" name="사각형: 둥근 모서리 87">
                    <a:extLst>
                      <a:ext uri="{FF2B5EF4-FFF2-40B4-BE49-F238E27FC236}">
                        <a16:creationId xmlns:a16="http://schemas.microsoft.com/office/drawing/2014/main" id="{2027AADD-C6DD-41F4-A017-CD398179D30E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75BD6D39-7B3B-4D5D-A1E2-E8A46DE76C29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5" name="타원 84">
                    <a:extLst>
                      <a:ext uri="{FF2B5EF4-FFF2-40B4-BE49-F238E27FC236}">
                        <a16:creationId xmlns:a16="http://schemas.microsoft.com/office/drawing/2014/main" id="{C0A77FC2-081C-4D64-85B8-5A1B9F127C4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6" name="사각형: 둥근 모서리 85">
                    <a:extLst>
                      <a:ext uri="{FF2B5EF4-FFF2-40B4-BE49-F238E27FC236}">
                        <a16:creationId xmlns:a16="http://schemas.microsoft.com/office/drawing/2014/main" id="{723CD7A0-2B7E-473D-A87D-37F09DF4712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0ECFF6B9-A5DB-484C-AEEA-001704DC144B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3" name="타원 82">
                    <a:extLst>
                      <a:ext uri="{FF2B5EF4-FFF2-40B4-BE49-F238E27FC236}">
                        <a16:creationId xmlns:a16="http://schemas.microsoft.com/office/drawing/2014/main" id="{1902DD42-92FB-4C3E-83EB-BB8B457A30F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4" name="사각형: 둥근 모서리 83">
                    <a:extLst>
                      <a:ext uri="{FF2B5EF4-FFF2-40B4-BE49-F238E27FC236}">
                        <a16:creationId xmlns:a16="http://schemas.microsoft.com/office/drawing/2014/main" id="{395898D9-A93D-44B7-8B38-B0210AE02316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251CECCB-2D30-42F9-91EC-B242951CFC0B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1" name="타원 80">
                    <a:extLst>
                      <a:ext uri="{FF2B5EF4-FFF2-40B4-BE49-F238E27FC236}">
                        <a16:creationId xmlns:a16="http://schemas.microsoft.com/office/drawing/2014/main" id="{23EC9BC0-0096-4F57-8F8D-2831871D3AD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2" name="사각형: 둥근 모서리 81">
                    <a:extLst>
                      <a:ext uri="{FF2B5EF4-FFF2-40B4-BE49-F238E27FC236}">
                        <a16:creationId xmlns:a16="http://schemas.microsoft.com/office/drawing/2014/main" id="{6F2A4066-9C8E-4466-9C56-8DDA2849237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7D6728A6-27C7-493A-ABF0-4274DC0586BA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79" name="타원 78">
                    <a:extLst>
                      <a:ext uri="{FF2B5EF4-FFF2-40B4-BE49-F238E27FC236}">
                        <a16:creationId xmlns:a16="http://schemas.microsoft.com/office/drawing/2014/main" id="{A40D15B7-A2F1-4C86-ABE0-E71D46A637D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0" name="사각형: 둥근 모서리 79">
                    <a:extLst>
                      <a:ext uri="{FF2B5EF4-FFF2-40B4-BE49-F238E27FC236}">
                        <a16:creationId xmlns:a16="http://schemas.microsoft.com/office/drawing/2014/main" id="{9630F177-5E91-4D5B-B93A-451E077031C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81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5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47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7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6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2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7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9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6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55DA96B7-40A4-1B05-7C19-BE7BA6B495DB}"/>
              </a:ext>
            </a:extLst>
          </p:cNvPr>
          <p:cNvGrpSpPr/>
          <p:nvPr/>
        </p:nvGrpSpPr>
        <p:grpSpPr>
          <a:xfrm>
            <a:off x="170326" y="205178"/>
            <a:ext cx="11884959" cy="6478123"/>
            <a:chOff x="171451" y="209549"/>
            <a:chExt cx="11884959" cy="647812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93FD31C-053C-4D72-0F1D-525A77C6A282}"/>
                </a:ext>
              </a:extLst>
            </p:cNvPr>
            <p:cNvSpPr/>
            <p:nvPr/>
          </p:nvSpPr>
          <p:spPr>
            <a:xfrm>
              <a:off x="412378" y="344022"/>
              <a:ext cx="11644032" cy="6343650"/>
            </a:xfrm>
            <a:prstGeom prst="roundRect">
              <a:avLst>
                <a:gd name="adj" fmla="val 2744"/>
              </a:avLst>
            </a:prstGeom>
            <a:solidFill>
              <a:srgbClr val="1F3D33"/>
            </a:solidFill>
            <a:ln w="25400">
              <a:solidFill>
                <a:srgbClr val="1636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8403034-995B-A2B4-881C-63EB2CBA589B}"/>
                </a:ext>
              </a:extLst>
            </p:cNvPr>
            <p:cNvSpPr/>
            <p:nvPr/>
          </p:nvSpPr>
          <p:spPr>
            <a:xfrm>
              <a:off x="171451" y="209549"/>
              <a:ext cx="11849098" cy="6429375"/>
            </a:xfrm>
            <a:prstGeom prst="roundRect">
              <a:avLst>
                <a:gd name="adj" fmla="val 2648"/>
              </a:avLst>
            </a:prstGeom>
            <a:solidFill>
              <a:schemeClr val="bg1"/>
            </a:solidFill>
            <a:ln w="25400">
              <a:solidFill>
                <a:srgbClr val="1636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marL="0" lvl="2" algn="ctr">
                <a:defRPr/>
              </a:pPr>
              <a:r>
                <a:rPr lang="en-US" altLang="ko-KR" sz="6000" b="1" i="1" kern="0" dirty="0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IoT</a:t>
              </a:r>
              <a:r>
                <a:rPr lang="ko-KR" altLang="en-US" sz="6000" b="1" i="1" kern="0" dirty="0" err="1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임베디드소프트웨어</a:t>
              </a:r>
              <a:endParaRPr lang="en-US" altLang="ko-KR" sz="6600" b="1" i="1" kern="0" dirty="0">
                <a:ln w="15875">
                  <a:noFill/>
                </a:ln>
                <a:solidFill>
                  <a:srgbClr val="FF835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marL="0" lvl="2" algn="ctr">
                <a:defRPr/>
              </a:pPr>
              <a:r>
                <a:rPr lang="ko-KR" altLang="en-US" i="1" kern="0" dirty="0">
                  <a:ln w="15875">
                    <a:noFill/>
                  </a:ln>
                  <a:solidFill>
                    <a:srgbClr val="FF8356"/>
                  </a:solidFill>
                </a:rPr>
                <a:t>최종발표</a:t>
              </a:r>
              <a:endParaRPr lang="en-US" altLang="ko-KR" sz="1050" i="1" kern="0" dirty="0">
                <a:ln w="15875">
                  <a:noFill/>
                </a:ln>
                <a:solidFill>
                  <a:srgbClr val="FF8356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C50C29-56CB-2570-8129-AC90588A153C}"/>
              </a:ext>
            </a:extLst>
          </p:cNvPr>
          <p:cNvGrpSpPr/>
          <p:nvPr/>
        </p:nvGrpSpPr>
        <p:grpSpPr>
          <a:xfrm>
            <a:off x="60515" y="245772"/>
            <a:ext cx="509038" cy="6336000"/>
            <a:chOff x="60515" y="245772"/>
            <a:chExt cx="509038" cy="6336000"/>
          </a:xfrm>
        </p:grpSpPr>
        <p:sp>
          <p:nvSpPr>
            <p:cNvPr id="53" name="사각형: 둥근 위쪽 모서리 52">
              <a:extLst>
                <a:ext uri="{FF2B5EF4-FFF2-40B4-BE49-F238E27FC236}">
                  <a16:creationId xmlns:a16="http://schemas.microsoft.com/office/drawing/2014/main" id="{84268179-EEB0-BD6E-5F62-B815B807A595}"/>
                </a:ext>
              </a:extLst>
            </p:cNvPr>
            <p:cNvSpPr/>
            <p:nvPr/>
          </p:nvSpPr>
          <p:spPr>
            <a:xfrm rot="16200000">
              <a:off x="-2778447" y="3233772"/>
              <a:ext cx="6336000" cy="360000"/>
            </a:xfrm>
            <a:prstGeom prst="round2SameRect">
              <a:avLst>
                <a:gd name="adj1" fmla="val 38889"/>
                <a:gd name="adj2" fmla="val 0"/>
              </a:avLst>
            </a:prstGeom>
            <a:solidFill>
              <a:srgbClr val="F7F3E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F8D8D47-4596-2747-477C-32F3D8FB9988}"/>
                </a:ext>
              </a:extLst>
            </p:cNvPr>
            <p:cNvGrpSpPr/>
            <p:nvPr/>
          </p:nvGrpSpPr>
          <p:grpSpPr>
            <a:xfrm>
              <a:off x="60515" y="461964"/>
              <a:ext cx="391923" cy="5942734"/>
              <a:chOff x="60515" y="528639"/>
              <a:chExt cx="391923" cy="594273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2FCFB6E-B06F-7324-2ABC-729F2908B746}"/>
                  </a:ext>
                </a:extLst>
              </p:cNvPr>
              <p:cNvGrpSpPr/>
              <p:nvPr/>
            </p:nvGrpSpPr>
            <p:grpSpPr>
              <a:xfrm>
                <a:off x="60515" y="528639"/>
                <a:ext cx="391923" cy="152119"/>
                <a:chOff x="60515" y="528639"/>
                <a:chExt cx="391923" cy="152119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56267911-EA10-8F92-B49A-6625B3329D1F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EA471E9F-75B9-6F82-20FE-C4CD7A977E11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BD97629-07C4-AB41-C0E5-65E159AA5FBD}"/>
                  </a:ext>
                </a:extLst>
              </p:cNvPr>
              <p:cNvGrpSpPr/>
              <p:nvPr/>
            </p:nvGrpSpPr>
            <p:grpSpPr>
              <a:xfrm>
                <a:off x="60515" y="942254"/>
                <a:ext cx="391923" cy="152119"/>
                <a:chOff x="60515" y="528639"/>
                <a:chExt cx="391923" cy="152119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D522E91A-95DB-07A8-76D0-F322A3AC2B3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6F53ECDF-ECDE-416C-2EAC-3794131424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192BDC3-597D-C326-5C33-71839145B57B}"/>
                  </a:ext>
                </a:extLst>
              </p:cNvPr>
              <p:cNvGrpSpPr/>
              <p:nvPr/>
            </p:nvGrpSpPr>
            <p:grpSpPr>
              <a:xfrm>
                <a:off x="60515" y="1355869"/>
                <a:ext cx="391923" cy="152119"/>
                <a:chOff x="60515" y="528639"/>
                <a:chExt cx="391923" cy="152119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CAE5CD58-E90F-9D7D-B966-AFE1DF34681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7F89D348-0F31-FAB1-1949-C622E2D251B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751CF99-D459-C050-553F-005006166F92}"/>
                  </a:ext>
                </a:extLst>
              </p:cNvPr>
              <p:cNvGrpSpPr/>
              <p:nvPr/>
            </p:nvGrpSpPr>
            <p:grpSpPr>
              <a:xfrm>
                <a:off x="60515" y="1769484"/>
                <a:ext cx="391923" cy="152119"/>
                <a:chOff x="60515" y="528639"/>
                <a:chExt cx="391923" cy="152119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6D1051B0-BAF5-5E9D-EDF1-EA07565C1CDA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96AD2326-C218-43AA-D2B1-EF197C0CBF48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8D6EB24-619B-DEDC-AADA-6046F98A88A9}"/>
                  </a:ext>
                </a:extLst>
              </p:cNvPr>
              <p:cNvGrpSpPr/>
              <p:nvPr/>
            </p:nvGrpSpPr>
            <p:grpSpPr>
              <a:xfrm>
                <a:off x="60515" y="2183099"/>
                <a:ext cx="391923" cy="152119"/>
                <a:chOff x="60515" y="528639"/>
                <a:chExt cx="391923" cy="152119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4567AEEC-7CC6-5AA9-E8B7-B71EF5313545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4494A946-0AFE-2271-8CFD-F21BE2DEB4C7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DF6FE08-80DB-A83A-DBDB-F79ED8257A3A}"/>
                  </a:ext>
                </a:extLst>
              </p:cNvPr>
              <p:cNvGrpSpPr/>
              <p:nvPr/>
            </p:nvGrpSpPr>
            <p:grpSpPr>
              <a:xfrm>
                <a:off x="60515" y="2596714"/>
                <a:ext cx="391923" cy="152119"/>
                <a:chOff x="60515" y="528639"/>
                <a:chExt cx="391923" cy="152119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BD73F7C5-F442-32EF-DC23-632E480A407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B6C25A4-878C-BE82-68FB-E4FA18FC99AC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0A6D738-03FC-9812-D869-12F81DF440ED}"/>
                  </a:ext>
                </a:extLst>
              </p:cNvPr>
              <p:cNvGrpSpPr/>
              <p:nvPr/>
            </p:nvGrpSpPr>
            <p:grpSpPr>
              <a:xfrm>
                <a:off x="60515" y="3010329"/>
                <a:ext cx="391923" cy="152119"/>
                <a:chOff x="60515" y="528639"/>
                <a:chExt cx="391923" cy="152119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70D0F17-795D-4693-3CA1-0378786E7479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6F58AD13-97C5-859C-8BAB-CC4F2927E08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C23FEAF4-2B7E-6047-C528-9B009601CC62}"/>
                  </a:ext>
                </a:extLst>
              </p:cNvPr>
              <p:cNvGrpSpPr/>
              <p:nvPr/>
            </p:nvGrpSpPr>
            <p:grpSpPr>
              <a:xfrm>
                <a:off x="60515" y="3423944"/>
                <a:ext cx="391923" cy="152119"/>
                <a:chOff x="60515" y="528639"/>
                <a:chExt cx="391923" cy="152119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F7A3E540-25B7-5269-4D68-64663D45F0AC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E51E6DD1-F01D-1305-D20F-FEAB6F409D74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569B07F-3A00-7E05-2402-D033FA9C22ED}"/>
                  </a:ext>
                </a:extLst>
              </p:cNvPr>
              <p:cNvGrpSpPr/>
              <p:nvPr/>
            </p:nvGrpSpPr>
            <p:grpSpPr>
              <a:xfrm>
                <a:off x="60515" y="3837559"/>
                <a:ext cx="391923" cy="152119"/>
                <a:chOff x="60515" y="528639"/>
                <a:chExt cx="391923" cy="152119"/>
              </a:xfrm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D47FAEB3-8DAA-A1E8-0218-9ADBD3741C4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682351A8-10C8-6C38-7F69-9EFF742B873D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E49B4C4E-947A-DA0F-5534-3B0B4CE8BC4B}"/>
                  </a:ext>
                </a:extLst>
              </p:cNvPr>
              <p:cNvGrpSpPr/>
              <p:nvPr/>
            </p:nvGrpSpPr>
            <p:grpSpPr>
              <a:xfrm>
                <a:off x="60515" y="4251174"/>
                <a:ext cx="391923" cy="152119"/>
                <a:chOff x="60515" y="528639"/>
                <a:chExt cx="391923" cy="152119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81DEBCCF-0E45-B95E-95D2-8A95655C9D0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99B71E0D-693D-3474-9C12-C9D53965C69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41F330B5-8114-A379-4CD4-18812B0DD927}"/>
                  </a:ext>
                </a:extLst>
              </p:cNvPr>
              <p:cNvGrpSpPr/>
              <p:nvPr/>
            </p:nvGrpSpPr>
            <p:grpSpPr>
              <a:xfrm>
                <a:off x="60515" y="4664789"/>
                <a:ext cx="391923" cy="152119"/>
                <a:chOff x="60515" y="528639"/>
                <a:chExt cx="391923" cy="152119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3C88C877-317B-820E-1D17-2CAA3369DAD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7D0F840C-CA40-FF35-88A0-9DDD12B78B1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BF36D008-A6EF-CF87-8311-55AA928379C8}"/>
                  </a:ext>
                </a:extLst>
              </p:cNvPr>
              <p:cNvGrpSpPr/>
              <p:nvPr/>
            </p:nvGrpSpPr>
            <p:grpSpPr>
              <a:xfrm>
                <a:off x="60515" y="5078404"/>
                <a:ext cx="391923" cy="152119"/>
                <a:chOff x="60515" y="528639"/>
                <a:chExt cx="391923" cy="152119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9E62CD88-2609-7FF2-AEB7-8E619F3867AB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3362AFE8-4271-A499-72D9-49BFAE3E7219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7A94F50E-F8CF-63FA-0FE2-0B290F2EEB8C}"/>
                  </a:ext>
                </a:extLst>
              </p:cNvPr>
              <p:cNvGrpSpPr/>
              <p:nvPr/>
            </p:nvGrpSpPr>
            <p:grpSpPr>
              <a:xfrm>
                <a:off x="60515" y="5492019"/>
                <a:ext cx="391923" cy="152119"/>
                <a:chOff x="60515" y="528639"/>
                <a:chExt cx="391923" cy="152119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EC6298DF-31CF-2D14-D504-DD301EE0FDE2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E83A24E9-37D7-E312-213B-97841185F2A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39CEF96F-CA12-B77D-ECEF-35E6379C235F}"/>
                  </a:ext>
                </a:extLst>
              </p:cNvPr>
              <p:cNvGrpSpPr/>
              <p:nvPr/>
            </p:nvGrpSpPr>
            <p:grpSpPr>
              <a:xfrm>
                <a:off x="60515" y="5905634"/>
                <a:ext cx="391923" cy="152119"/>
                <a:chOff x="60515" y="528639"/>
                <a:chExt cx="391923" cy="152119"/>
              </a:xfrm>
            </p:grpSpPr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48D48042-0018-0EE9-EE3D-6CF24DC5AE47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363B7BAB-ED24-F4CA-2B8B-CED91A97D6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3593534-415D-28D6-FE06-C760C15C66D1}"/>
                  </a:ext>
                </a:extLst>
              </p:cNvPr>
              <p:cNvGrpSpPr/>
              <p:nvPr/>
            </p:nvGrpSpPr>
            <p:grpSpPr>
              <a:xfrm>
                <a:off x="60515" y="6319254"/>
                <a:ext cx="391923" cy="152119"/>
                <a:chOff x="60515" y="528639"/>
                <a:chExt cx="391923" cy="152119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C1466491-2983-01DC-EF12-1301C3CFF0E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2F234EDD-94FA-F5F9-AC36-25610EA2D20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FBB2A9-6D8B-4587-BA8E-3BC4C2EAB1E7}"/>
              </a:ext>
            </a:extLst>
          </p:cNvPr>
          <p:cNvSpPr/>
          <p:nvPr/>
        </p:nvSpPr>
        <p:spPr>
          <a:xfrm>
            <a:off x="6094875" y="4758978"/>
            <a:ext cx="562525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발표 및 제작총괄 </a:t>
            </a:r>
            <a:r>
              <a:rPr lang="en-US" altLang="ko-KR" sz="1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21912058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이정빈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en-US" altLang="ko-KR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PPT</a:t>
            </a:r>
            <a:r>
              <a:rPr lang="ko-KR" alt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작성 및 파이 개발 참여 </a:t>
            </a:r>
            <a:r>
              <a:rPr lang="en-US" altLang="ko-KR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21912054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이환희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ko-KR" alt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보고서 작성 </a:t>
            </a:r>
            <a:r>
              <a:rPr lang="en-US" altLang="ko-KR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22112030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김유진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ko-KR" alt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날씨 수신 서버 제작 </a:t>
            </a:r>
            <a:r>
              <a:rPr lang="en-US" altLang="ko-KR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22112122 </a:t>
            </a:r>
            <a:r>
              <a:rPr lang="ko-KR" alt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장윤지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61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B2DB4EF-6144-4D10-A470-6F74F5A77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264406"/>
              </p:ext>
            </p:extLst>
          </p:nvPr>
        </p:nvGraphicFramePr>
        <p:xfrm>
          <a:off x="838200" y="1557268"/>
          <a:ext cx="105156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5205635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41338119"/>
                    </a:ext>
                  </a:extLst>
                </a:gridCol>
              </a:tblGrid>
              <a:tr h="4664628">
                <a:tc>
                  <a:txBody>
                    <a:bodyPr/>
                    <a:lstStyle/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구현 *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int __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servo_motor_init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(void){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("Hello, Servo!\n");</a:t>
                      </a:r>
                    </a:p>
                    <a:p>
                      <a:b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duty_init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DUTY_MIN;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period_init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PERIOD;</a:t>
                      </a:r>
                    </a:p>
                    <a:p>
                      <a:b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/*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장치 등록하기 *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alloc_chrdev_region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servo_motor_nr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0, 1, DRIVER_NAME) &lt; 0){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("Error :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장치 등록 실패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return -1;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b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("Servo Motor Major : %d, Minor : %d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등록되었습니다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.\n",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servo_motor_nr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&gt;&gt;20, servo_motor_nr&amp;0xfffff);</a:t>
                      </a:r>
                    </a:p>
                    <a:p>
                      <a:b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/*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클래스 파일 만들기 *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if((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servo_motor_class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class_create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(THIS_MODULE, DRIVER_CLASS)) == NULL){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장치 클래스 파일을 만들 수 없습니다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!\n");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return -1;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b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if(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device_create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servo_motor_class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NULL,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servo_motor_nr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NULL, DRIVER_NAME) == NULL){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장치 파일을 만들 수 없습니다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!\n");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return -1;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/*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장치 파일 초기화 *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cdev_init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servo_motor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&amp;fops);</a:t>
                      </a:r>
                    </a:p>
                    <a:p>
                      <a:b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/*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장치를 커널에 등록 *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cdev_add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servo_motor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servo_motor_nr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1) == -1){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장치를 커널에 등록하는데 실패했습니다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!\n");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return -1;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b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pwm0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pwm_request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 "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servo_motor_pwm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if(pwm0 == NULL){</a:t>
                      </a:r>
                    </a:p>
                    <a:p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("PWM0 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요청이 실패했습니다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!\n");</a:t>
                      </a:r>
                    </a:p>
                    <a:p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return -1;</a:t>
                      </a:r>
                    </a:p>
                    <a:p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b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pwm_config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(pwm0,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duty_init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period_init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pwm_enable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(pwm0);</a:t>
                      </a:r>
                    </a:p>
                    <a:p>
                      <a:b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return 0;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772334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0E950BB8-D185-4780-B3CC-9777720B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Servo_Motor_Driver</a:t>
            </a:r>
            <a:r>
              <a:rPr lang="en-US" altLang="ko-KR" dirty="0"/>
              <a:t> (</a:t>
            </a:r>
            <a:r>
              <a:rPr lang="en-US" altLang="ko-KR" dirty="0" err="1"/>
              <a:t>init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23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B2DB4EF-6144-4D10-A470-6F74F5A77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030646"/>
              </p:ext>
            </p:extLst>
          </p:nvPr>
        </p:nvGraphicFramePr>
        <p:xfrm>
          <a:off x="838200" y="1557268"/>
          <a:ext cx="10515600" cy="4664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5205635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41338119"/>
                    </a:ext>
                  </a:extLst>
                </a:gridCol>
              </a:tblGrid>
              <a:tr h="4664628">
                <a:tc>
                  <a:txBody>
                    <a:bodyPr/>
                    <a:lstStyle/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write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구현 *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ssize_t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servo_motor_write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(struct file *File, const char *buffer,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count,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loff_t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*offs){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char data;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int result;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int duty = DUTY_MIN;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int period = PERIOD;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copy_from_user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(&amp;data, buffer, count);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if(result &lt; 0){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("write error\n");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return -1;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b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switch(data){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'0':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//90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</a:t>
                      </a:r>
                    </a:p>
                    <a:p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duty = DUTY_MIN;    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'1':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//60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</a:t>
                      </a:r>
                    </a:p>
                    <a:p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duty = 750000;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'2':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//30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</a:t>
                      </a:r>
                    </a:p>
                    <a:p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duty = 1100000;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'3':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//0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</a:t>
                      </a:r>
                    </a:p>
                    <a:p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duty = 1450000;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'4':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//-30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</a:t>
                      </a:r>
                    </a:p>
                    <a:p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duty = 1800000;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'5':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//-60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</a:t>
                      </a:r>
                    </a:p>
                    <a:p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duty = 2150000;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'6':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//-90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</a:t>
                      </a:r>
                    </a:p>
                    <a:p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duty = DUTY_MAX;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default: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잘못된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값입니다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.\n");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b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pwm_config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(pwm0, duty, period);</a:t>
                      </a:r>
                    </a:p>
                    <a:p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("duty : %d\n", duty);</a:t>
                      </a:r>
                    </a:p>
                    <a:p>
                      <a:b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return 0;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772334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0E950BB8-D185-4780-B3CC-9777720B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Servo_Motor_Driver</a:t>
            </a:r>
            <a:r>
              <a:rPr lang="en-US" altLang="ko-KR" dirty="0"/>
              <a:t> (write)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76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B2DB4EF-6144-4D10-A470-6F74F5A77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318490"/>
              </p:ext>
            </p:extLst>
          </p:nvPr>
        </p:nvGraphicFramePr>
        <p:xfrm>
          <a:off x="838200" y="1577146"/>
          <a:ext cx="10515600" cy="4664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520563502"/>
                    </a:ext>
                  </a:extLst>
                </a:gridCol>
              </a:tblGrid>
              <a:tr h="4664628">
                <a:tc>
                  <a:txBody>
                    <a:bodyPr/>
                    <a:lstStyle/>
                    <a:p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</a:t>
                      </a:r>
                      <a:r>
                        <a:rPr lang="en-US" altLang="ko-KR" sz="2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duty_cycle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~ 2ms = 350,000 ~ 2,350,000ns = 90' ~ -90'</a:t>
                      </a:r>
                    </a:p>
                    <a:p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*  90 = 350,000</a:t>
                      </a:r>
                    </a:p>
                    <a:p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*  60 = 683,333</a:t>
                      </a:r>
                    </a:p>
                    <a:p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*  30 = 1,016,666</a:t>
                      </a:r>
                    </a:p>
                    <a:p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*   0 = 1,350,000</a:t>
                      </a:r>
                    </a:p>
                    <a:p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* -30 = 1,683,333</a:t>
                      </a:r>
                    </a:p>
                    <a:p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* -60 = 2,016,665</a:t>
                      </a:r>
                    </a:p>
                    <a:p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* -90 = 2,350,000</a:t>
                      </a:r>
                    </a:p>
                    <a:p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*/</a:t>
                      </a:r>
                    </a:p>
                    <a:p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772334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0E950BB8-D185-4780-B3CC-9777720B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Servo_Motor_Driver</a:t>
            </a:r>
            <a:r>
              <a:rPr lang="en-US" altLang="ko-KR" dirty="0"/>
              <a:t> (</a:t>
            </a:r>
            <a:r>
              <a:rPr lang="en-US" altLang="ko-KR" dirty="0" err="1"/>
              <a:t>duty_cycle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392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B2DB4EF-6144-4D10-A470-6F74F5A77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415610"/>
              </p:ext>
            </p:extLst>
          </p:nvPr>
        </p:nvGraphicFramePr>
        <p:xfrm>
          <a:off x="834887" y="1557268"/>
          <a:ext cx="10518913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113">
                  <a:extLst>
                    <a:ext uri="{9D8B030D-6E8A-4147-A177-3AD203B41FA5}">
                      <a16:colId xmlns:a16="http://schemas.microsoft.com/office/drawing/2014/main" val="25205635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41338119"/>
                    </a:ext>
                  </a:extLst>
                </a:gridCol>
              </a:tblGrid>
              <a:tr h="4664628">
                <a:tc>
                  <a:txBody>
                    <a:bodyPr/>
                    <a:lstStyle/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main(int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argc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 **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/*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장치 파일 </a:t>
                      </a:r>
                      <a:r>
                        <a:rPr lang="ko-KR" alt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디스크럽터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fd_led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fd_servo_motor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fd_weather_info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b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/* led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열기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fd_led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open_led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b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/*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servo_motor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열기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fd_servo_motor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open_servo_motor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b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/*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날씨 정보 열어서 정보 가져오기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weather = 0;          //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날씨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(0,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맑음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(1,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흐림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(2,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눈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is_rain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0;            //</a:t>
                      </a:r>
                      <a:r>
                        <a:rPr lang="ko-KR" alt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비소식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(0,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(1,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있음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dust = 0;               //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미세먼지 농도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(0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좋음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0~15 / 1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보통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16~35 / 2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나쁨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36~)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장치 정상작동 확인하기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  </a:t>
                      </a: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device_init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fd_led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fd_servo_motor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/*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선택하기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input = 0;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int result;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("1. run, 2. test01, 3. test02, 4. test03, 5.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device_init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&gt;&gt; ");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("%d", &amp;input);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</a:t>
                      </a:r>
                      <a:b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switch(input){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/* run */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1: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while (1) {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/*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날씨 정보 파일 생성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exec_java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/*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날씨 정보 파일 열기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 =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get_weather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&amp;weather, &amp;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is_rain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&amp;dust);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if (result) {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날씨 정보 열기 실패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    return -1;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}</a:t>
                      </a:r>
                    </a:p>
                    <a:p>
                      <a:b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/* </a:t>
                      </a:r>
                      <a:r>
                        <a:rPr lang="ko-KR" alt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얻어온대로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장치 설정하기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set_weather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fd_led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fd_servo_motor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weather,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is_rain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dust);</a:t>
                      </a:r>
                      <a:b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/*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한시간마다 정보를 읽어와 적용한다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*/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sleep(3600);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/* test01 */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2: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/*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날씨 테스트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열기 </a:t>
                      </a: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*  맑음 </a:t>
                      </a:r>
                      <a:r>
                        <a:rPr lang="ko-KR" alt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비옴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좋음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 =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get_weather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(2, &amp;weather, &amp;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is_rain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&amp;dust);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if (result) {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날씨 정보 열기 실패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return -1;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  <a:b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/* </a:t>
                      </a:r>
                      <a:r>
                        <a:rPr lang="ko-KR" alt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얻어온대로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장치 설정하기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set_weather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fd_led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fd_servo_motor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weather,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is_rain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dust);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772334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0E950BB8-D185-4780-B3CC-9777720B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Weather_Program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435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B2DB4EF-6144-4D10-A470-6F74F5A77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150753"/>
              </p:ext>
            </p:extLst>
          </p:nvPr>
        </p:nvGraphicFramePr>
        <p:xfrm>
          <a:off x="834887" y="1557268"/>
          <a:ext cx="10518913" cy="4664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113">
                  <a:extLst>
                    <a:ext uri="{9D8B030D-6E8A-4147-A177-3AD203B41FA5}">
                      <a16:colId xmlns:a16="http://schemas.microsoft.com/office/drawing/2014/main" val="25205635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41338119"/>
                    </a:ext>
                  </a:extLst>
                </a:gridCol>
              </a:tblGrid>
              <a:tr h="4664628">
                <a:tc>
                  <a:txBody>
                    <a:bodyPr/>
                    <a:lstStyle/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/* test 02 */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3: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/*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날씨 테스트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열기 </a:t>
                      </a: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* 흐림 </a:t>
                      </a:r>
                      <a:r>
                        <a:rPr lang="ko-KR" alt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비안옴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보통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 =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get_weather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(3, &amp;weather, &amp;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is_rain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&amp;dust);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if (result) {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날씨 정보 열기 실패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return -1;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b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/* </a:t>
                      </a:r>
                      <a:r>
                        <a:rPr lang="ko-KR" alt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얻어온대로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장치 설정하기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set_weather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fd_led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fd_servo_motor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weather,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is_rain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dust);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/* test 03 */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4: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/*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날씨 테스트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열기 </a:t>
                      </a: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* </a:t>
                      </a:r>
                      <a:r>
                        <a:rPr lang="ko-KR" alt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비옴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비옴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나쁨*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 =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get_weather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(2, &amp;weather, &amp;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is_rain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&amp;dust);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if (result) {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날씨 정보 열기 실패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return -1;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b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/* </a:t>
                      </a:r>
                      <a:r>
                        <a:rPr lang="ko-KR" alt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얻어온대로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장치 설정하기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set_weather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fd_led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fd_servo_motor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weather,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is_rain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dust);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 5: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/* device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 실행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device_init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fd_led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fd_servo_motor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break;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/*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이상한 값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return -1;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/*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종료하기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close(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fd_led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close(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fd_servo_motor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return 0;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772334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0E950BB8-D185-4780-B3CC-9777720B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Weather_Program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26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DF70C2E-DD4E-4576-9850-17EA9C9C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16ADA02-F426-4D8B-945B-F923B5CE0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517516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75780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85978B-DBBD-4CB6-A31E-57A8FF478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080908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13422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31D3D7-6DFB-41FC-A73F-78BDDFBBF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/>
              <a:t>진행상황</a:t>
            </a:r>
            <a:endParaRPr lang="en-US" altLang="ko-KR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디바이스 드라이버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Code Review (LED , Servo Motor)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시연</a:t>
            </a:r>
            <a:endParaRPr lang="en-US" altLang="ko-KR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CCDEFC-B834-4995-852E-9234C4DF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2FCE0B-665B-4BE7-8D34-B6AD74D092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117" y="681037"/>
            <a:ext cx="2091980" cy="209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2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33B0518-37E5-456D-8E5F-49D2A2671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248" y="1034168"/>
            <a:ext cx="8667504" cy="5107712"/>
          </a:xfrm>
        </p:spPr>
      </p:pic>
    </p:spTree>
    <p:extLst>
      <p:ext uri="{BB962C8B-B14F-4D97-AF65-F5344CB8AC3E}">
        <p14:creationId xmlns:p14="http://schemas.microsoft.com/office/powerpoint/2010/main" val="133499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69C2303-336A-4B90-ABED-E24FE5CEE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00" b="8789"/>
          <a:stretch/>
        </p:blipFill>
        <p:spPr>
          <a:xfrm>
            <a:off x="5759305" y="945101"/>
            <a:ext cx="5644187" cy="496779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D492D9-6298-4A7F-BFB6-456B2D1F0B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5" y="3657599"/>
            <a:ext cx="3551582" cy="266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EC0DED8-3AF1-45A8-AD08-A10A6A9AF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63" y="1979392"/>
            <a:ext cx="8544274" cy="3265057"/>
          </a:xfrm>
          <a:ln w="12700">
            <a:solidFill>
              <a:schemeClr val="tx1"/>
            </a:solidFill>
          </a:ln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1B6D76E-3672-4678-80FE-E7A32601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30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100BD93-2953-443C-BE4F-6775325C84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729563"/>
              </p:ext>
            </p:extLst>
          </p:nvPr>
        </p:nvGraphicFramePr>
        <p:xfrm>
          <a:off x="838200" y="1497638"/>
          <a:ext cx="10515600" cy="451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58580166"/>
                    </a:ext>
                  </a:extLst>
                </a:gridCol>
              </a:tblGrid>
              <a:tr h="4515540">
                <a:tc>
                  <a:txBody>
                    <a:bodyPr/>
                    <a:lstStyle/>
                    <a:p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sudo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insmod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</a:rPr>
                        <a:t> ./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LED_Driver.ko</a:t>
                      </a:r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sudo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insmod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</a:rPr>
                        <a:t> ./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motor_driver.ko</a:t>
                      </a:r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sudo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chmod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</a:rPr>
                        <a:t> 666 /dev/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led_driver</a:t>
                      </a:r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sudo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chmod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</a:rPr>
                        <a:t> 666 /dev/</a:t>
                      </a: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motor_driver</a:t>
                      </a:r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391910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3E528830-80AF-4ECE-AC50-41B52610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insmod.sh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88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B2DB4EF-6144-4D10-A470-6F74F5A77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38062"/>
              </p:ext>
            </p:extLst>
          </p:nvPr>
        </p:nvGraphicFramePr>
        <p:xfrm>
          <a:off x="838200" y="1547332"/>
          <a:ext cx="10515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520563502"/>
                    </a:ext>
                  </a:extLst>
                </a:gridCol>
              </a:tblGrid>
              <a:tr h="4445966">
                <a:tc>
                  <a:txBody>
                    <a:bodyPr/>
                    <a:lstStyle/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write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구현 *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ssize_t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led_write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(struct file *File, const char *buffer,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count,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loff_t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*offs){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data[0] = RED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* data[1] = YELLOW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* data[2] = GREEN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* data[3] = BLUE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*/</a:t>
                      </a:r>
                    </a:p>
                    <a:p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char data[4];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int result;</a:t>
                      </a:r>
                    </a:p>
                    <a:p>
                      <a:b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result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copy_from_user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(data, buffer, count);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for(int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4;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("%c", data[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("\n");</a:t>
                      </a:r>
                    </a:p>
                    <a:p>
                      <a:b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if(result &lt; 0){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copy_from_user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Error: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데이터를 읽어오는데 실패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return result;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772334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0E950BB8-D185-4780-B3CC-9777720B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LED_Driver</a:t>
            </a:r>
            <a:r>
              <a:rPr lang="en-US" altLang="ko-KR" dirty="0"/>
              <a:t> (write)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36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B2DB4EF-6144-4D10-A470-6F74F5A77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529421"/>
              </p:ext>
            </p:extLst>
          </p:nvPr>
        </p:nvGraphicFramePr>
        <p:xfrm>
          <a:off x="838200" y="1477760"/>
          <a:ext cx="1051560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5205635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82905206"/>
                    </a:ext>
                  </a:extLst>
                </a:gridCol>
              </a:tblGrid>
              <a:tr h="4445966">
                <a:tc>
                  <a:txBody>
                    <a:bodyPr/>
                    <a:lstStyle/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/* LED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설정하기 *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RED */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switch(data[0]){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'0':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gpio_set_value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(RED, 0);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'1':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gpio_set_value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(RED, 1);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 ':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default: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잘못된 값입니다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!");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YELLOW */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switch(data[1]){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'0':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gpio_set_value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(YELLOW, 0);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'1':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gpio_set_value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(YELLOW, 1);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 ':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default: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잘못된 값입니다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!");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GREEN */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switch(data[2]){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'0':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gpio_set_value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(GREEN, 0);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'1':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gpio_set_value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(GREEN, 1);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 ':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default: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잘못된 값입니다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!");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BLUE */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switch(data[3]){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'0':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gpio_set_value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(BLUE, 0);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'1':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gpio_set_value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(BLUE, 1);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case ' ':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default: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잘못된 값입니다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!");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b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printk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("RED : %c, YELLOW : %c, GREEN : %c, BLUE : %c\n", data[0], data[1], data[2], data[3]);</a:t>
                      </a:r>
                    </a:p>
                    <a:p>
                      <a:b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return 0;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772334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0E950BB8-D185-4780-B3CC-9777720B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LED_Driver</a:t>
            </a:r>
            <a:r>
              <a:rPr lang="en-US" altLang="ko-KR" dirty="0"/>
              <a:t> (write)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80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DC2B3EF-ECAF-46EA-AE8A-8A2E101BA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71" y="1508319"/>
            <a:ext cx="7865657" cy="3258817"/>
          </a:xfrm>
          <a:ln w="12700">
            <a:solidFill>
              <a:schemeClr val="tx1"/>
            </a:solidFill>
          </a:ln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D4BA9852-3BB0-4FBC-B158-E5EDA878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Servo Motor (SG90)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214B3-2D41-A2ED-CC0C-5F3C037C095E}"/>
              </a:ext>
            </a:extLst>
          </p:cNvPr>
          <p:cNvSpPr txBox="1"/>
          <p:nvPr/>
        </p:nvSpPr>
        <p:spPr>
          <a:xfrm>
            <a:off x="2163171" y="4945951"/>
            <a:ext cx="6615069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/>
              <a:t>Period</a:t>
            </a:r>
            <a:r>
              <a:rPr lang="en-US" altLang="ko-KR" dirty="0"/>
              <a:t>		= 20ms 		= 20,000,000ns</a:t>
            </a:r>
          </a:p>
          <a:p>
            <a:r>
              <a:rPr lang="en-US" altLang="ko-KR" b="1" dirty="0"/>
              <a:t>Duty Cycle </a:t>
            </a:r>
            <a:r>
              <a:rPr lang="en-US" altLang="ko-KR" dirty="0"/>
              <a:t>	= 1 ~ 2ms 	= 1,000,000 ~ 2,000,000ns</a:t>
            </a:r>
          </a:p>
          <a:p>
            <a:endParaRPr lang="en-US" altLang="ko-KR" dirty="0"/>
          </a:p>
          <a:p>
            <a:r>
              <a:rPr lang="en-US" altLang="ko-KR" dirty="0"/>
              <a:t>Duty Cycle</a:t>
            </a:r>
            <a:r>
              <a:rPr lang="ko-KR" altLang="en-US" dirty="0"/>
              <a:t>이 </a:t>
            </a:r>
            <a:r>
              <a:rPr lang="en-US" altLang="ko-KR" b="1" dirty="0"/>
              <a:t>1,000,000ns</a:t>
            </a:r>
            <a:r>
              <a:rPr lang="en-US" altLang="ko-KR" dirty="0"/>
              <a:t> </a:t>
            </a:r>
            <a:r>
              <a:rPr lang="ko-KR" altLang="en-US" dirty="0"/>
              <a:t>면 </a:t>
            </a:r>
            <a:r>
              <a:rPr lang="ko-KR" altLang="en-US" dirty="0" err="1"/>
              <a:t>서보모터는</a:t>
            </a:r>
            <a:r>
              <a:rPr lang="ko-KR" altLang="en-US" dirty="0"/>
              <a:t>  </a:t>
            </a:r>
            <a:r>
              <a:rPr lang="en-US" altLang="ko-KR" b="1" dirty="0"/>
              <a:t>90</a:t>
            </a:r>
            <a:r>
              <a:rPr lang="ko-KR" altLang="en-US" b="1" dirty="0"/>
              <a:t>도</a:t>
            </a:r>
            <a:r>
              <a:rPr lang="ko-KR" altLang="en-US" dirty="0"/>
              <a:t>를</a:t>
            </a:r>
            <a:r>
              <a:rPr lang="ko-KR" altLang="en-US" b="1" dirty="0"/>
              <a:t> </a:t>
            </a:r>
            <a:r>
              <a:rPr lang="ko-KR" altLang="en-US" dirty="0"/>
              <a:t>가리킨다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Duty Cycle</a:t>
            </a:r>
            <a:r>
              <a:rPr lang="ko-KR" altLang="en-US" dirty="0"/>
              <a:t>이 </a:t>
            </a:r>
            <a:r>
              <a:rPr lang="en-US" altLang="ko-KR" b="1" dirty="0"/>
              <a:t>2,000,000ns</a:t>
            </a:r>
            <a:r>
              <a:rPr lang="en-US" altLang="ko-KR" dirty="0"/>
              <a:t> </a:t>
            </a:r>
            <a:r>
              <a:rPr lang="ko-KR" altLang="en-US" dirty="0"/>
              <a:t>면 </a:t>
            </a:r>
            <a:r>
              <a:rPr lang="ko-KR" altLang="en-US" dirty="0" err="1"/>
              <a:t>서보모터는</a:t>
            </a:r>
            <a:r>
              <a:rPr lang="ko-KR" altLang="en-US" dirty="0"/>
              <a:t> </a:t>
            </a:r>
            <a:r>
              <a:rPr lang="en-US" altLang="ko-KR" b="1" dirty="0"/>
              <a:t>-90</a:t>
            </a:r>
            <a:r>
              <a:rPr lang="ko-KR" altLang="en-US" b="1" dirty="0"/>
              <a:t>도</a:t>
            </a:r>
            <a:r>
              <a:rPr lang="ko-KR" altLang="en-US" dirty="0"/>
              <a:t>를 가리킨다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73207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2080</Words>
  <Application>Microsoft Office PowerPoint</Application>
  <PresentationFormat>와이드스크린</PresentationFormat>
  <Paragraphs>302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</vt:lpstr>
      <vt:lpstr>Consolas</vt:lpstr>
      <vt:lpstr>맑은 고딕</vt:lpstr>
      <vt:lpstr>Tmon몬소리 Black</vt:lpstr>
      <vt:lpstr>1_Office 테마</vt:lpstr>
      <vt:lpstr>PowerPoint 프레젠테이션</vt:lpstr>
      <vt:lpstr>목차</vt:lpstr>
      <vt:lpstr>PowerPoint 프레젠테이션</vt:lpstr>
      <vt:lpstr>PowerPoint 프레젠테이션</vt:lpstr>
      <vt:lpstr>Release</vt:lpstr>
      <vt:lpstr>insmod.sh</vt:lpstr>
      <vt:lpstr>LED_Driver (write)</vt:lpstr>
      <vt:lpstr>LED_Driver (write)</vt:lpstr>
      <vt:lpstr>Servo Motor (SG90)</vt:lpstr>
      <vt:lpstr>Servo_Motor_Driver (init)</vt:lpstr>
      <vt:lpstr>Servo_Motor_Driver (write)</vt:lpstr>
      <vt:lpstr>Servo_Motor_Driver (duty_cycle)</vt:lpstr>
      <vt:lpstr>Weather_Program</vt:lpstr>
      <vt:lpstr>Weather_Program</vt:lpstr>
      <vt:lpstr>시연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이정빈</cp:lastModifiedBy>
  <cp:revision>22</cp:revision>
  <dcterms:created xsi:type="dcterms:W3CDTF">2023-02-06T07:18:11Z</dcterms:created>
  <dcterms:modified xsi:type="dcterms:W3CDTF">2023-05-31T03:57:34Z</dcterms:modified>
</cp:coreProperties>
</file>