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5" r:id="rId8"/>
    <p:sldId id="262" r:id="rId9"/>
    <p:sldId id="264"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D0276-E998-F116-0BDC-22F16CA3FE3F}" v="167" dt="2024-04-26T02:25:40.747"/>
    <p1510:client id="{BD67D560-4433-E9FE-1859-5ABD84E34C68}" v="672" dt="2024-04-26T04:45:54.076"/>
    <p1510:client id="{D74D9B61-3D8D-BAB7-107F-E7D591DC36F3}" v="73" dt="2024-04-26T12:40:5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455E58-5569-4231-B514-2B2B95798B57}"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9402028E-E5A0-4F55-8CED-F89FE4CE130A}">
      <dgm:prSet/>
      <dgm:spPr/>
      <dgm:t>
        <a:bodyPr/>
        <a:lstStyle/>
        <a:p>
          <a:pPr>
            <a:lnSpc>
              <a:spcPct val="100000"/>
            </a:lnSpc>
          </a:pPr>
          <a:r>
            <a:rPr lang="en-US"/>
            <a:t>Let the user select a csv file to upload from the file directory.</a:t>
          </a:r>
        </a:p>
      </dgm:t>
    </dgm:pt>
    <dgm:pt modelId="{10E89836-9CE4-4230-8B8D-9FCFE8F39C1B}" type="parTrans" cxnId="{C968141A-1650-4399-B4AB-ACABB6D11715}">
      <dgm:prSet/>
      <dgm:spPr/>
      <dgm:t>
        <a:bodyPr/>
        <a:lstStyle/>
        <a:p>
          <a:endParaRPr lang="en-US"/>
        </a:p>
      </dgm:t>
    </dgm:pt>
    <dgm:pt modelId="{B96CDA61-BE72-4264-A52A-72A69FACF680}" type="sibTrans" cxnId="{C968141A-1650-4399-B4AB-ACABB6D11715}">
      <dgm:prSet/>
      <dgm:spPr/>
      <dgm:t>
        <a:bodyPr/>
        <a:lstStyle/>
        <a:p>
          <a:pPr>
            <a:lnSpc>
              <a:spcPct val="100000"/>
            </a:lnSpc>
          </a:pPr>
          <a:endParaRPr lang="en-US"/>
        </a:p>
      </dgm:t>
    </dgm:pt>
    <dgm:pt modelId="{9850220C-2A43-4773-9C15-C461A975CAD4}">
      <dgm:prSet/>
      <dgm:spPr/>
      <dgm:t>
        <a:bodyPr/>
        <a:lstStyle/>
        <a:p>
          <a:pPr>
            <a:lnSpc>
              <a:spcPct val="100000"/>
            </a:lnSpc>
          </a:pPr>
          <a:r>
            <a:rPr lang="en-US"/>
            <a:t>Then, the program lets users select the columns from the file for feature processing, which then gets trained and tested for linear regression, predict and visualize</a:t>
          </a:r>
        </a:p>
      </dgm:t>
    </dgm:pt>
    <dgm:pt modelId="{8F5741EE-2B66-4A89-A4AD-74D6CC8132B6}" type="parTrans" cxnId="{1A6E101F-E6BB-4402-BA08-35FB3DE9F092}">
      <dgm:prSet/>
      <dgm:spPr/>
      <dgm:t>
        <a:bodyPr/>
        <a:lstStyle/>
        <a:p>
          <a:endParaRPr lang="en-US"/>
        </a:p>
      </dgm:t>
    </dgm:pt>
    <dgm:pt modelId="{D0EB61AB-D495-4AFD-B7DF-D3BAC06BE9CA}" type="sibTrans" cxnId="{1A6E101F-E6BB-4402-BA08-35FB3DE9F092}">
      <dgm:prSet/>
      <dgm:spPr/>
      <dgm:t>
        <a:bodyPr/>
        <a:lstStyle/>
        <a:p>
          <a:pPr>
            <a:lnSpc>
              <a:spcPct val="100000"/>
            </a:lnSpc>
          </a:pPr>
          <a:endParaRPr lang="en-US"/>
        </a:p>
      </dgm:t>
    </dgm:pt>
    <dgm:pt modelId="{00905239-9E71-47DB-973C-338AD0C1418F}">
      <dgm:prSet/>
      <dgm:spPr/>
      <dgm:t>
        <a:bodyPr/>
        <a:lstStyle/>
        <a:p>
          <a:pPr>
            <a:lnSpc>
              <a:spcPct val="100000"/>
            </a:lnSpc>
          </a:pPr>
          <a:r>
            <a:rPr lang="en-US"/>
            <a:t>It also allows them to write the data to a csv file for their purposes whatever it may be. </a:t>
          </a:r>
        </a:p>
      </dgm:t>
    </dgm:pt>
    <dgm:pt modelId="{7E9290FE-FA4D-411F-9267-61C49BFF0AFE}" type="parTrans" cxnId="{A270A0E6-A322-4879-BDA0-F9B0EE103BE6}">
      <dgm:prSet/>
      <dgm:spPr/>
      <dgm:t>
        <a:bodyPr/>
        <a:lstStyle/>
        <a:p>
          <a:endParaRPr lang="en-US"/>
        </a:p>
      </dgm:t>
    </dgm:pt>
    <dgm:pt modelId="{E2A86017-7389-424F-A04C-F0734130CAA4}" type="sibTrans" cxnId="{A270A0E6-A322-4879-BDA0-F9B0EE103BE6}">
      <dgm:prSet/>
      <dgm:spPr/>
      <dgm:t>
        <a:bodyPr/>
        <a:lstStyle/>
        <a:p>
          <a:endParaRPr lang="en-US"/>
        </a:p>
      </dgm:t>
    </dgm:pt>
    <dgm:pt modelId="{1CABBAD8-3A80-4EFA-ABB8-6C04097A7D9D}" type="pres">
      <dgm:prSet presAssocID="{A3455E58-5569-4231-B514-2B2B95798B57}" presName="diagram" presStyleCnt="0">
        <dgm:presLayoutVars>
          <dgm:dir/>
          <dgm:resizeHandles val="exact"/>
        </dgm:presLayoutVars>
      </dgm:prSet>
      <dgm:spPr/>
    </dgm:pt>
    <dgm:pt modelId="{ADE60814-47AE-433B-900B-EA64286F8400}" type="pres">
      <dgm:prSet presAssocID="{9402028E-E5A0-4F55-8CED-F89FE4CE130A}" presName="node" presStyleLbl="node1" presStyleIdx="0" presStyleCnt="3">
        <dgm:presLayoutVars>
          <dgm:bulletEnabled val="1"/>
        </dgm:presLayoutVars>
      </dgm:prSet>
      <dgm:spPr/>
    </dgm:pt>
    <dgm:pt modelId="{4949D4F2-DD08-4E6F-BFD2-68BCC3024C3A}" type="pres">
      <dgm:prSet presAssocID="{B96CDA61-BE72-4264-A52A-72A69FACF680}" presName="sibTrans" presStyleLbl="sibTrans2D1" presStyleIdx="0" presStyleCnt="2"/>
      <dgm:spPr/>
    </dgm:pt>
    <dgm:pt modelId="{32E322B6-A51B-46D4-BF59-9B23B0A13079}" type="pres">
      <dgm:prSet presAssocID="{B96CDA61-BE72-4264-A52A-72A69FACF680}" presName="connectorText" presStyleLbl="sibTrans2D1" presStyleIdx="0" presStyleCnt="2"/>
      <dgm:spPr/>
    </dgm:pt>
    <dgm:pt modelId="{3E418484-36A1-4C41-92F0-AA068FE0C380}" type="pres">
      <dgm:prSet presAssocID="{9850220C-2A43-4773-9C15-C461A975CAD4}" presName="node" presStyleLbl="node1" presStyleIdx="1" presStyleCnt="3">
        <dgm:presLayoutVars>
          <dgm:bulletEnabled val="1"/>
        </dgm:presLayoutVars>
      </dgm:prSet>
      <dgm:spPr/>
    </dgm:pt>
    <dgm:pt modelId="{50840888-F013-4245-B925-5883808C183B}" type="pres">
      <dgm:prSet presAssocID="{D0EB61AB-D495-4AFD-B7DF-D3BAC06BE9CA}" presName="sibTrans" presStyleLbl="sibTrans2D1" presStyleIdx="1" presStyleCnt="2"/>
      <dgm:spPr/>
    </dgm:pt>
    <dgm:pt modelId="{BE835EE2-BA27-454E-B303-2EF0EF03D4F6}" type="pres">
      <dgm:prSet presAssocID="{D0EB61AB-D495-4AFD-B7DF-D3BAC06BE9CA}" presName="connectorText" presStyleLbl="sibTrans2D1" presStyleIdx="1" presStyleCnt="2"/>
      <dgm:spPr/>
    </dgm:pt>
    <dgm:pt modelId="{2A18C203-D2C9-40C7-836B-E85CD063902D}" type="pres">
      <dgm:prSet presAssocID="{00905239-9E71-47DB-973C-338AD0C1418F}" presName="node" presStyleLbl="node1" presStyleIdx="2" presStyleCnt="3">
        <dgm:presLayoutVars>
          <dgm:bulletEnabled val="1"/>
        </dgm:presLayoutVars>
      </dgm:prSet>
      <dgm:spPr/>
    </dgm:pt>
  </dgm:ptLst>
  <dgm:cxnLst>
    <dgm:cxn modelId="{FEEB0900-DA4A-4735-A3F4-0519DD8A1ECF}" type="presOf" srcId="{D0EB61AB-D495-4AFD-B7DF-D3BAC06BE9CA}" destId="{50840888-F013-4245-B925-5883808C183B}" srcOrd="0" destOrd="0" presId="urn:microsoft.com/office/officeart/2005/8/layout/process5"/>
    <dgm:cxn modelId="{C968141A-1650-4399-B4AB-ACABB6D11715}" srcId="{A3455E58-5569-4231-B514-2B2B95798B57}" destId="{9402028E-E5A0-4F55-8CED-F89FE4CE130A}" srcOrd="0" destOrd="0" parTransId="{10E89836-9CE4-4230-8B8D-9FCFE8F39C1B}" sibTransId="{B96CDA61-BE72-4264-A52A-72A69FACF680}"/>
    <dgm:cxn modelId="{1A6E101F-E6BB-4402-BA08-35FB3DE9F092}" srcId="{A3455E58-5569-4231-B514-2B2B95798B57}" destId="{9850220C-2A43-4773-9C15-C461A975CAD4}" srcOrd="1" destOrd="0" parTransId="{8F5741EE-2B66-4A89-A4AD-74D6CC8132B6}" sibTransId="{D0EB61AB-D495-4AFD-B7DF-D3BAC06BE9CA}"/>
    <dgm:cxn modelId="{9CE7302D-D1FE-41F4-A076-2A6956728470}" type="presOf" srcId="{A3455E58-5569-4231-B514-2B2B95798B57}" destId="{1CABBAD8-3A80-4EFA-ABB8-6C04097A7D9D}" srcOrd="0" destOrd="0" presId="urn:microsoft.com/office/officeart/2005/8/layout/process5"/>
    <dgm:cxn modelId="{E3CFE832-0C77-4D48-84A4-C3E49828A51E}" type="presOf" srcId="{D0EB61AB-D495-4AFD-B7DF-D3BAC06BE9CA}" destId="{BE835EE2-BA27-454E-B303-2EF0EF03D4F6}" srcOrd="1" destOrd="0" presId="urn:microsoft.com/office/officeart/2005/8/layout/process5"/>
    <dgm:cxn modelId="{E9A1FF95-FAFF-4910-A094-A958DADC95C0}" type="presOf" srcId="{B96CDA61-BE72-4264-A52A-72A69FACF680}" destId="{4949D4F2-DD08-4E6F-BFD2-68BCC3024C3A}" srcOrd="0" destOrd="0" presId="urn:microsoft.com/office/officeart/2005/8/layout/process5"/>
    <dgm:cxn modelId="{993279AB-A2DC-442E-873B-1ED63291D9F4}" type="presOf" srcId="{B96CDA61-BE72-4264-A52A-72A69FACF680}" destId="{32E322B6-A51B-46D4-BF59-9B23B0A13079}" srcOrd="1" destOrd="0" presId="urn:microsoft.com/office/officeart/2005/8/layout/process5"/>
    <dgm:cxn modelId="{C98559BA-E524-4EE6-B5B1-79D1D109D2C8}" type="presOf" srcId="{00905239-9E71-47DB-973C-338AD0C1418F}" destId="{2A18C203-D2C9-40C7-836B-E85CD063902D}" srcOrd="0" destOrd="0" presId="urn:microsoft.com/office/officeart/2005/8/layout/process5"/>
    <dgm:cxn modelId="{37C9D6BC-5632-4962-9177-1EC4C48E2E47}" type="presOf" srcId="{9402028E-E5A0-4F55-8CED-F89FE4CE130A}" destId="{ADE60814-47AE-433B-900B-EA64286F8400}" srcOrd="0" destOrd="0" presId="urn:microsoft.com/office/officeart/2005/8/layout/process5"/>
    <dgm:cxn modelId="{A270A0E6-A322-4879-BDA0-F9B0EE103BE6}" srcId="{A3455E58-5569-4231-B514-2B2B95798B57}" destId="{00905239-9E71-47DB-973C-338AD0C1418F}" srcOrd="2" destOrd="0" parTransId="{7E9290FE-FA4D-411F-9267-61C49BFF0AFE}" sibTransId="{E2A86017-7389-424F-A04C-F0734130CAA4}"/>
    <dgm:cxn modelId="{47B994FD-4C04-4745-8666-4A39665C395B}" type="presOf" srcId="{9850220C-2A43-4773-9C15-C461A975CAD4}" destId="{3E418484-36A1-4C41-92F0-AA068FE0C380}" srcOrd="0" destOrd="0" presId="urn:microsoft.com/office/officeart/2005/8/layout/process5"/>
    <dgm:cxn modelId="{2BD3E3DD-A2EE-4A88-B758-F82C2E6CC2A4}" type="presParOf" srcId="{1CABBAD8-3A80-4EFA-ABB8-6C04097A7D9D}" destId="{ADE60814-47AE-433B-900B-EA64286F8400}" srcOrd="0" destOrd="0" presId="urn:microsoft.com/office/officeart/2005/8/layout/process5"/>
    <dgm:cxn modelId="{8CB30DDC-14E2-4CFF-ADD4-26F5B3DD5810}" type="presParOf" srcId="{1CABBAD8-3A80-4EFA-ABB8-6C04097A7D9D}" destId="{4949D4F2-DD08-4E6F-BFD2-68BCC3024C3A}" srcOrd="1" destOrd="0" presId="urn:microsoft.com/office/officeart/2005/8/layout/process5"/>
    <dgm:cxn modelId="{DCF704F8-4E05-4789-A8C0-962B8273FE3A}" type="presParOf" srcId="{4949D4F2-DD08-4E6F-BFD2-68BCC3024C3A}" destId="{32E322B6-A51B-46D4-BF59-9B23B0A13079}" srcOrd="0" destOrd="0" presId="urn:microsoft.com/office/officeart/2005/8/layout/process5"/>
    <dgm:cxn modelId="{E532A635-D27F-478B-BACF-900D72172BAC}" type="presParOf" srcId="{1CABBAD8-3A80-4EFA-ABB8-6C04097A7D9D}" destId="{3E418484-36A1-4C41-92F0-AA068FE0C380}" srcOrd="2" destOrd="0" presId="urn:microsoft.com/office/officeart/2005/8/layout/process5"/>
    <dgm:cxn modelId="{2AD57E5E-9C4C-4F9D-8508-AFEEA83F40BF}" type="presParOf" srcId="{1CABBAD8-3A80-4EFA-ABB8-6C04097A7D9D}" destId="{50840888-F013-4245-B925-5883808C183B}" srcOrd="3" destOrd="0" presId="urn:microsoft.com/office/officeart/2005/8/layout/process5"/>
    <dgm:cxn modelId="{2DBA1124-0E8A-4691-9AEA-88F6B9B2CECB}" type="presParOf" srcId="{50840888-F013-4245-B925-5883808C183B}" destId="{BE835EE2-BA27-454E-B303-2EF0EF03D4F6}" srcOrd="0" destOrd="0" presId="urn:microsoft.com/office/officeart/2005/8/layout/process5"/>
    <dgm:cxn modelId="{A6088542-6410-4B94-98A3-807A044A19B3}" type="presParOf" srcId="{1CABBAD8-3A80-4EFA-ABB8-6C04097A7D9D}" destId="{2A18C203-D2C9-40C7-836B-E85CD063902D}"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60814-47AE-433B-900B-EA64286F8400}">
      <dsp:nvSpPr>
        <dsp:cNvPr id="0" name=""/>
        <dsp:cNvSpPr/>
      </dsp:nvSpPr>
      <dsp:spPr>
        <a:xfrm>
          <a:off x="9242" y="1346949"/>
          <a:ext cx="2762398" cy="165743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Let the user select a csv file to upload from the file directory.</a:t>
          </a:r>
        </a:p>
      </dsp:txBody>
      <dsp:txXfrm>
        <a:off x="57787" y="1395494"/>
        <a:ext cx="2665308" cy="1560349"/>
      </dsp:txXfrm>
    </dsp:sp>
    <dsp:sp modelId="{4949D4F2-DD08-4E6F-BFD2-68BCC3024C3A}">
      <dsp:nvSpPr>
        <dsp:cNvPr id="0" name=""/>
        <dsp:cNvSpPr/>
      </dsp:nvSpPr>
      <dsp:spPr>
        <a:xfrm>
          <a:off x="3014732" y="1833131"/>
          <a:ext cx="585628" cy="68507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00000"/>
            </a:lnSpc>
            <a:spcBef>
              <a:spcPct val="0"/>
            </a:spcBef>
            <a:spcAft>
              <a:spcPct val="35000"/>
            </a:spcAft>
            <a:buNone/>
          </a:pPr>
          <a:endParaRPr lang="en-US" sz="1100" kern="1200"/>
        </a:p>
      </dsp:txBody>
      <dsp:txXfrm>
        <a:off x="3014732" y="1970146"/>
        <a:ext cx="409940" cy="411044"/>
      </dsp:txXfrm>
    </dsp:sp>
    <dsp:sp modelId="{3E418484-36A1-4C41-92F0-AA068FE0C380}">
      <dsp:nvSpPr>
        <dsp:cNvPr id="0" name=""/>
        <dsp:cNvSpPr/>
      </dsp:nvSpPr>
      <dsp:spPr>
        <a:xfrm>
          <a:off x="3876600" y="1346949"/>
          <a:ext cx="2762398" cy="165743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Then, the program lets users select the columns from the file for feature processing, which then gets trained and tested for linear regression, predict and visualize</a:t>
          </a:r>
        </a:p>
      </dsp:txBody>
      <dsp:txXfrm>
        <a:off x="3925145" y="1395494"/>
        <a:ext cx="2665308" cy="1560349"/>
      </dsp:txXfrm>
    </dsp:sp>
    <dsp:sp modelId="{50840888-F013-4245-B925-5883808C183B}">
      <dsp:nvSpPr>
        <dsp:cNvPr id="0" name=""/>
        <dsp:cNvSpPr/>
      </dsp:nvSpPr>
      <dsp:spPr>
        <a:xfrm>
          <a:off x="6882090" y="1833131"/>
          <a:ext cx="585628" cy="685074"/>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00000"/>
            </a:lnSpc>
            <a:spcBef>
              <a:spcPct val="0"/>
            </a:spcBef>
            <a:spcAft>
              <a:spcPct val="35000"/>
            </a:spcAft>
            <a:buNone/>
          </a:pPr>
          <a:endParaRPr lang="en-US" sz="1100" kern="1200"/>
        </a:p>
      </dsp:txBody>
      <dsp:txXfrm>
        <a:off x="6882090" y="1970146"/>
        <a:ext cx="409940" cy="411044"/>
      </dsp:txXfrm>
    </dsp:sp>
    <dsp:sp modelId="{2A18C203-D2C9-40C7-836B-E85CD063902D}">
      <dsp:nvSpPr>
        <dsp:cNvPr id="0" name=""/>
        <dsp:cNvSpPr/>
      </dsp:nvSpPr>
      <dsp:spPr>
        <a:xfrm>
          <a:off x="7743958" y="1346949"/>
          <a:ext cx="2762398" cy="165743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It also allows them to write the data to a csv file for their purposes whatever it may be. </a:t>
          </a:r>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Drug Usage Prediction Program</a:t>
            </a: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a:t>By Robert Liam Miller and Binh Hoang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FC50-598C-D539-88F2-5E51CFDAE39E}"/>
              </a:ext>
            </a:extLst>
          </p:cNvPr>
          <p:cNvSpPr>
            <a:spLocks noGrp="1"/>
          </p:cNvSpPr>
          <p:nvPr>
            <p:ph type="title"/>
          </p:nvPr>
        </p:nvSpPr>
        <p:spPr/>
        <p:txBody>
          <a:bodyPr/>
          <a:lstStyle/>
          <a:p>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E082BB48-DEF8-B5FC-EBB6-C768B9CC37A4}"/>
              </a:ext>
            </a:extLst>
          </p:cNvPr>
          <p:cNvPicPr>
            <a:picLocks noGrp="1" noChangeAspect="1"/>
          </p:cNvPicPr>
          <p:nvPr>
            <p:ph idx="1"/>
          </p:nvPr>
        </p:nvPicPr>
        <p:blipFill>
          <a:blip r:embed="rId2"/>
          <a:stretch>
            <a:fillRect/>
          </a:stretch>
        </p:blipFill>
        <p:spPr>
          <a:xfrm>
            <a:off x="219075" y="1374934"/>
            <a:ext cx="5657850" cy="4114800"/>
          </a:xfrm>
        </p:spPr>
      </p:pic>
      <p:pic>
        <p:nvPicPr>
          <p:cNvPr id="5" name="Picture 4" descr="A screen shot of a computer program&#10;&#10;Description automatically generated">
            <a:extLst>
              <a:ext uri="{FF2B5EF4-FFF2-40B4-BE49-F238E27FC236}">
                <a16:creationId xmlns:a16="http://schemas.microsoft.com/office/drawing/2014/main" id="{F0E75338-7F20-6624-3504-1CEEC2937163}"/>
              </a:ext>
            </a:extLst>
          </p:cNvPr>
          <p:cNvPicPr>
            <a:picLocks noChangeAspect="1"/>
          </p:cNvPicPr>
          <p:nvPr/>
        </p:nvPicPr>
        <p:blipFill>
          <a:blip r:embed="rId3"/>
          <a:stretch>
            <a:fillRect/>
          </a:stretch>
        </p:blipFill>
        <p:spPr>
          <a:xfrm>
            <a:off x="6502564" y="858520"/>
            <a:ext cx="5140632" cy="4511040"/>
          </a:xfrm>
          <a:prstGeom prst="rect">
            <a:avLst/>
          </a:prstGeom>
        </p:spPr>
      </p:pic>
    </p:spTree>
    <p:extLst>
      <p:ext uri="{BB962C8B-B14F-4D97-AF65-F5344CB8AC3E}">
        <p14:creationId xmlns:p14="http://schemas.microsoft.com/office/powerpoint/2010/main" val="191785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0F3B-A814-68F1-5272-B4F1352BE2CC}"/>
              </a:ext>
            </a:extLst>
          </p:cNvPr>
          <p:cNvSpPr>
            <a:spLocks noGrp="1"/>
          </p:cNvSpPr>
          <p:nvPr>
            <p:ph type="title"/>
          </p:nvPr>
        </p:nvSpPr>
        <p:spPr>
          <a:xfrm>
            <a:off x="876692" y="741391"/>
            <a:ext cx="5479719" cy="1616203"/>
          </a:xfrm>
        </p:spPr>
        <p:txBody>
          <a:bodyPr anchor="b">
            <a:normAutofit/>
          </a:bodyPr>
          <a:lstStyle/>
          <a:p>
            <a:r>
              <a:rPr lang="en-US" sz="3200"/>
              <a:t>Conclusion</a:t>
            </a:r>
          </a:p>
        </p:txBody>
      </p:sp>
      <p:sp>
        <p:nvSpPr>
          <p:cNvPr id="3" name="Content Placeholder 2">
            <a:extLst>
              <a:ext uri="{FF2B5EF4-FFF2-40B4-BE49-F238E27FC236}">
                <a16:creationId xmlns:a16="http://schemas.microsoft.com/office/drawing/2014/main" id="{BF15E3DA-B5DC-7DD3-A56F-90C98F5B36FC}"/>
              </a:ext>
            </a:extLst>
          </p:cNvPr>
          <p:cNvSpPr>
            <a:spLocks noGrp="1"/>
          </p:cNvSpPr>
          <p:nvPr>
            <p:ph idx="1"/>
          </p:nvPr>
        </p:nvSpPr>
        <p:spPr>
          <a:xfrm>
            <a:off x="876692" y="2533476"/>
            <a:ext cx="5479719" cy="3447832"/>
          </a:xfrm>
        </p:spPr>
        <p:txBody>
          <a:bodyPr vert="horz" lIns="91440" tIns="45720" rIns="91440" bIns="45720" rtlCol="0" anchor="t">
            <a:normAutofit/>
          </a:bodyPr>
          <a:lstStyle/>
          <a:p>
            <a:pPr>
              <a:buFont typeface="Calibri" panose="020B0604020202020204" pitchFamily="34" charset="0"/>
              <a:buChar char="-"/>
            </a:pPr>
            <a:r>
              <a:rPr lang="en-US" sz="1700" dirty="0"/>
              <a:t>Limitations</a:t>
            </a:r>
            <a:endParaRPr lang="en-US" dirty="0"/>
          </a:p>
          <a:p>
            <a:pPr lvl="1">
              <a:buFont typeface="Courier New,monospace" panose="020B0604020202020204" pitchFamily="34" charset="0"/>
              <a:buChar char="o"/>
            </a:pPr>
            <a:r>
              <a:rPr lang="en-US" sz="1700" dirty="0">
                <a:latin typeface="Arial"/>
                <a:cs typeface="Arial"/>
              </a:rPr>
              <a:t>Only takes csv format. Would like to expand on the application of different types of formats like xlsx or html</a:t>
            </a:r>
          </a:p>
          <a:p>
            <a:pPr lvl="1">
              <a:buFont typeface="Courier New,monospace" panose="020B0604020202020204" pitchFamily="34" charset="0"/>
              <a:buChar char="o"/>
            </a:pPr>
            <a:r>
              <a:rPr lang="en-US" sz="1700" dirty="0">
                <a:latin typeface="Arial"/>
                <a:cs typeface="Arial"/>
              </a:rPr>
              <a:t>When plotting the data, it will give an error message about columns that can't be processed but will still process and plot data. There is no check for columns of non-numeric data.</a:t>
            </a:r>
            <a:endParaRPr lang="en-US" dirty="0"/>
          </a:p>
          <a:p>
            <a:pPr>
              <a:buFont typeface="Calibri" panose="020B0604020202020204" pitchFamily="34" charset="0"/>
              <a:buChar char="-"/>
            </a:pPr>
            <a:r>
              <a:rPr lang="en-US" sz="1700" dirty="0"/>
              <a:t>Aspirations</a:t>
            </a:r>
          </a:p>
          <a:p>
            <a:pPr lvl="1">
              <a:buFont typeface="Courier New" panose="020B0604020202020204" pitchFamily="34" charset="0"/>
              <a:buChar char="o"/>
            </a:pPr>
            <a:r>
              <a:rPr lang="en-US" sz="1700" dirty="0"/>
              <a:t>Does not connect to a database. If it did, we would grant more capabilities based on user like being able to write to the database on a server.</a:t>
            </a:r>
          </a:p>
        </p:txBody>
      </p:sp>
      <p:pic>
        <p:nvPicPr>
          <p:cNvPr id="5" name="Picture 4" descr="Technological background">
            <a:extLst>
              <a:ext uri="{FF2B5EF4-FFF2-40B4-BE49-F238E27FC236}">
                <a16:creationId xmlns:a16="http://schemas.microsoft.com/office/drawing/2014/main" id="{B97F78CC-71B1-6EE7-7125-43F6E25449C9}"/>
              </a:ext>
            </a:extLst>
          </p:cNvPr>
          <p:cNvPicPr>
            <a:picLocks noChangeAspect="1"/>
          </p:cNvPicPr>
          <p:nvPr/>
        </p:nvPicPr>
        <p:blipFill rotWithShape="1">
          <a:blip r:embed="rId2"/>
          <a:srcRect l="19237" r="32934"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68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13FE0-3479-8FDB-5F9C-FDE6A9D11A8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Overview</a:t>
            </a:r>
          </a:p>
        </p:txBody>
      </p:sp>
      <p:sp>
        <p:nvSpPr>
          <p:cNvPr id="3" name="Content Placeholder 2">
            <a:extLst>
              <a:ext uri="{FF2B5EF4-FFF2-40B4-BE49-F238E27FC236}">
                <a16:creationId xmlns:a16="http://schemas.microsoft.com/office/drawing/2014/main" id="{931D56AC-C77F-0398-2C94-0CA151F9F315}"/>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The goal of this project is to take existing data about the usage of cocaine and other substances in the United States over time and use it to predict the future rates.</a:t>
            </a:r>
          </a:p>
        </p:txBody>
      </p:sp>
    </p:spTree>
    <p:extLst>
      <p:ext uri="{BB962C8B-B14F-4D97-AF65-F5344CB8AC3E}">
        <p14:creationId xmlns:p14="http://schemas.microsoft.com/office/powerpoint/2010/main" val="422976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0FB12DB-3850-3BBE-14E6-CFD18A34EFF4}"/>
              </a:ext>
            </a:extLst>
          </p:cNvPr>
          <p:cNvSpPr>
            <a:spLocks noGrp="1"/>
          </p:cNvSpPr>
          <p:nvPr>
            <p:ph type="title"/>
          </p:nvPr>
        </p:nvSpPr>
        <p:spPr>
          <a:xfrm>
            <a:off x="838200" y="365125"/>
            <a:ext cx="9842237" cy="1325563"/>
          </a:xfrm>
        </p:spPr>
        <p:txBody>
          <a:bodyPr>
            <a:normAutofit/>
          </a:bodyPr>
          <a:lstStyle/>
          <a:p>
            <a:r>
              <a:rPr lang="en-US" sz="5600"/>
              <a:t>How It Works</a:t>
            </a:r>
          </a:p>
        </p:txBody>
      </p:sp>
      <p:cxnSp>
        <p:nvCxnSpPr>
          <p:cNvPr id="27" name="Straight Connector 2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3740412-CE0B-69E7-A5B2-50888BB49514}"/>
              </a:ext>
            </a:extLst>
          </p:cNvPr>
          <p:cNvGraphicFramePr>
            <a:graphicFrameLocks noGrp="1"/>
          </p:cNvGraphicFramePr>
          <p:nvPr>
            <p:ph idx="1"/>
            <p:extLst>
              <p:ext uri="{D42A27DB-BD31-4B8C-83A1-F6EECF244321}">
                <p14:modId xmlns:p14="http://schemas.microsoft.com/office/powerpoint/2010/main" val="25891757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929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351E-BEDF-0704-C923-CDB46E961D99}"/>
              </a:ext>
            </a:extLst>
          </p:cNvPr>
          <p:cNvSpPr>
            <a:spLocks noGrp="1"/>
          </p:cNvSpPr>
          <p:nvPr>
            <p:ph type="title"/>
          </p:nvPr>
        </p:nvSpPr>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6B700B4F-AF40-7EDE-2F5D-3921A2F207F7}"/>
              </a:ext>
            </a:extLst>
          </p:cNvPr>
          <p:cNvPicPr>
            <a:picLocks noGrp="1" noChangeAspect="1"/>
          </p:cNvPicPr>
          <p:nvPr>
            <p:ph idx="1"/>
          </p:nvPr>
        </p:nvPicPr>
        <p:blipFill>
          <a:blip r:embed="rId2"/>
          <a:stretch>
            <a:fillRect/>
          </a:stretch>
        </p:blipFill>
        <p:spPr>
          <a:xfrm>
            <a:off x="3242805" y="1211991"/>
            <a:ext cx="5703323" cy="4043680"/>
          </a:xfrm>
        </p:spPr>
      </p:pic>
    </p:spTree>
    <p:extLst>
      <p:ext uri="{BB962C8B-B14F-4D97-AF65-F5344CB8AC3E}">
        <p14:creationId xmlns:p14="http://schemas.microsoft.com/office/powerpoint/2010/main" val="22429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875C-B7A6-5625-77D1-5960F683D78F}"/>
              </a:ext>
            </a:extLst>
          </p:cNvPr>
          <p:cNvSpPr>
            <a:spLocks noGrp="1"/>
          </p:cNvSpPr>
          <p:nvPr>
            <p:ph type="title"/>
          </p:nvPr>
        </p:nvSpPr>
        <p:spPr/>
        <p:txBody>
          <a:bodyPr/>
          <a:lstStyle/>
          <a:p>
            <a:r>
              <a:rPr lang="en-US"/>
              <a:t>Implementation of Class Features</a:t>
            </a:r>
          </a:p>
        </p:txBody>
      </p:sp>
      <p:sp>
        <p:nvSpPr>
          <p:cNvPr id="3" name="Content Placeholder 2">
            <a:extLst>
              <a:ext uri="{FF2B5EF4-FFF2-40B4-BE49-F238E27FC236}">
                <a16:creationId xmlns:a16="http://schemas.microsoft.com/office/drawing/2014/main" id="{1CD442F0-85CD-D0AC-3FA9-9ED7EB2B9BB0}"/>
              </a:ext>
            </a:extLst>
          </p:cNvPr>
          <p:cNvSpPr>
            <a:spLocks noGrp="1"/>
          </p:cNvSpPr>
          <p:nvPr>
            <p:ph idx="1"/>
          </p:nvPr>
        </p:nvSpPr>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38331A67-6434-4743-A08D-2B12762E37D7}"/>
              </a:ext>
            </a:extLst>
          </p:cNvPr>
          <p:cNvPicPr>
            <a:picLocks noChangeAspect="1"/>
          </p:cNvPicPr>
          <p:nvPr/>
        </p:nvPicPr>
        <p:blipFill>
          <a:blip r:embed="rId2"/>
          <a:stretch>
            <a:fillRect/>
          </a:stretch>
        </p:blipFill>
        <p:spPr>
          <a:xfrm>
            <a:off x="4392792" y="1813560"/>
            <a:ext cx="3690895" cy="4114800"/>
          </a:xfrm>
          <a:prstGeom prst="rect">
            <a:avLst/>
          </a:prstGeom>
        </p:spPr>
      </p:pic>
    </p:spTree>
    <p:extLst>
      <p:ext uri="{BB962C8B-B14F-4D97-AF65-F5344CB8AC3E}">
        <p14:creationId xmlns:p14="http://schemas.microsoft.com/office/powerpoint/2010/main" val="162773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6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6B084-A59D-D9B5-3D31-93EAE1C4585F}"/>
              </a:ext>
            </a:extLst>
          </p:cNvPr>
          <p:cNvSpPr>
            <a:spLocks noGrp="1"/>
          </p:cNvSpPr>
          <p:nvPr>
            <p:ph type="title"/>
          </p:nvPr>
        </p:nvSpPr>
        <p:spPr>
          <a:xfrm>
            <a:off x="1162498" y="655782"/>
            <a:ext cx="4284418" cy="1480199"/>
          </a:xfrm>
        </p:spPr>
        <p:txBody>
          <a:bodyPr vert="horz" lIns="91440" tIns="45720" rIns="91440" bIns="45720" rtlCol="0" anchor="t">
            <a:normAutofit/>
          </a:bodyPr>
          <a:lstStyle/>
          <a:p>
            <a:r>
              <a:rPr lang="en-US">
                <a:solidFill>
                  <a:schemeClr val="bg1"/>
                </a:solidFill>
              </a:rPr>
              <a:t>Visualizing the Model</a:t>
            </a: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838"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computer screen&#10;&#10;Description automatically generated">
            <a:extLst>
              <a:ext uri="{FF2B5EF4-FFF2-40B4-BE49-F238E27FC236}">
                <a16:creationId xmlns:a16="http://schemas.microsoft.com/office/drawing/2014/main" id="{03A1A26D-87A0-B6CA-14C5-9E0090749A16}"/>
              </a:ext>
            </a:extLst>
          </p:cNvPr>
          <p:cNvPicPr>
            <a:picLocks noChangeAspect="1"/>
          </p:cNvPicPr>
          <p:nvPr/>
        </p:nvPicPr>
        <p:blipFill>
          <a:blip r:embed="rId2"/>
          <a:stretch>
            <a:fillRect/>
          </a:stretch>
        </p:blipFill>
        <p:spPr>
          <a:xfrm>
            <a:off x="6830905" y="4322293"/>
            <a:ext cx="4305881" cy="705881"/>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80510357-A9EE-EAAA-BF2B-C6BBA44E34A8}"/>
              </a:ext>
            </a:extLst>
          </p:cNvPr>
          <p:cNvPicPr>
            <a:picLocks noChangeAspect="1"/>
          </p:cNvPicPr>
          <p:nvPr/>
        </p:nvPicPr>
        <p:blipFill>
          <a:blip r:embed="rId3"/>
          <a:stretch>
            <a:fillRect/>
          </a:stretch>
        </p:blipFill>
        <p:spPr>
          <a:xfrm>
            <a:off x="1162499" y="2411163"/>
            <a:ext cx="4277478" cy="3657243"/>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C4FD0316-0DD3-BE83-C7D6-04DC53DF6800}"/>
              </a:ext>
            </a:extLst>
          </p:cNvPr>
          <p:cNvPicPr>
            <a:picLocks noGrp="1" noChangeAspect="1"/>
          </p:cNvPicPr>
          <p:nvPr>
            <p:ph idx="1"/>
          </p:nvPr>
        </p:nvPicPr>
        <p:blipFill>
          <a:blip r:embed="rId4"/>
          <a:stretch>
            <a:fillRect/>
          </a:stretch>
        </p:blipFill>
        <p:spPr>
          <a:xfrm>
            <a:off x="6830905" y="1575753"/>
            <a:ext cx="4305878" cy="1429481"/>
          </a:xfrm>
          <a:prstGeom prst="rect">
            <a:avLst/>
          </a:prstGeom>
        </p:spPr>
      </p:pic>
    </p:spTree>
    <p:extLst>
      <p:ext uri="{BB962C8B-B14F-4D97-AF65-F5344CB8AC3E}">
        <p14:creationId xmlns:p14="http://schemas.microsoft.com/office/powerpoint/2010/main" val="393275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E5CD2B-519D-4B77-9356-1B3CCBCA944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Exit</a:t>
            </a:r>
          </a:p>
        </p:txBody>
      </p:sp>
      <p:pic>
        <p:nvPicPr>
          <p:cNvPr id="4" name="Content Placeholder 3" descr="A screenshot of a computer screen&#10;&#10;Description automatically generated">
            <a:extLst>
              <a:ext uri="{FF2B5EF4-FFF2-40B4-BE49-F238E27FC236}">
                <a16:creationId xmlns:a16="http://schemas.microsoft.com/office/drawing/2014/main" id="{3ABEA62C-1418-0C52-A7AA-5F7793B5A77C}"/>
              </a:ext>
            </a:extLst>
          </p:cNvPr>
          <p:cNvPicPr>
            <a:picLocks noGrp="1" noChangeAspect="1"/>
          </p:cNvPicPr>
          <p:nvPr>
            <p:ph idx="1"/>
          </p:nvPr>
        </p:nvPicPr>
        <p:blipFill>
          <a:blip r:embed="rId2"/>
          <a:stretch>
            <a:fillRect/>
          </a:stretch>
        </p:blipFill>
        <p:spPr>
          <a:xfrm>
            <a:off x="4502428" y="1052899"/>
            <a:ext cx="7225748" cy="4752202"/>
          </a:xfrm>
          <a:prstGeom prst="rect">
            <a:avLst/>
          </a:prstGeom>
        </p:spPr>
      </p:pic>
    </p:spTree>
    <p:extLst>
      <p:ext uri="{BB962C8B-B14F-4D97-AF65-F5344CB8AC3E}">
        <p14:creationId xmlns:p14="http://schemas.microsoft.com/office/powerpoint/2010/main" val="5587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CC52-B6D0-2C54-558D-155FFBB4D8F3}"/>
              </a:ext>
            </a:extLst>
          </p:cNvPr>
          <p:cNvSpPr>
            <a:spLocks noGrp="1"/>
          </p:cNvSpPr>
          <p:nvPr>
            <p:ph type="title"/>
          </p:nvPr>
        </p:nvSpPr>
        <p:spPr/>
        <p:txBody>
          <a:bodyPr/>
          <a:lstStyle/>
          <a:p>
            <a:r>
              <a:rPr lang="en-US"/>
              <a:t>File Lock</a:t>
            </a:r>
          </a:p>
        </p:txBody>
      </p:sp>
      <p:pic>
        <p:nvPicPr>
          <p:cNvPr id="4" name="Content Placeholder 3" descr="A screenshot of a computer&#10;&#10;Description automatically generated">
            <a:extLst>
              <a:ext uri="{FF2B5EF4-FFF2-40B4-BE49-F238E27FC236}">
                <a16:creationId xmlns:a16="http://schemas.microsoft.com/office/drawing/2014/main" id="{36FB45D4-BB9D-B27A-C28A-5130FABB9B68}"/>
              </a:ext>
            </a:extLst>
          </p:cNvPr>
          <p:cNvPicPr>
            <a:picLocks noGrp="1" noChangeAspect="1"/>
          </p:cNvPicPr>
          <p:nvPr>
            <p:ph idx="1"/>
          </p:nvPr>
        </p:nvPicPr>
        <p:blipFill>
          <a:blip r:embed="rId2"/>
          <a:stretch>
            <a:fillRect/>
          </a:stretch>
        </p:blipFill>
        <p:spPr>
          <a:xfrm>
            <a:off x="2560320" y="1907178"/>
            <a:ext cx="6096000" cy="1526313"/>
          </a:xfrm>
        </p:spPr>
      </p:pic>
    </p:spTree>
    <p:extLst>
      <p:ext uri="{BB962C8B-B14F-4D97-AF65-F5344CB8AC3E}">
        <p14:creationId xmlns:p14="http://schemas.microsoft.com/office/powerpoint/2010/main" val="309969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601F-43C6-96AE-8345-82289997D72C}"/>
              </a:ext>
            </a:extLst>
          </p:cNvPr>
          <p:cNvSpPr>
            <a:spLocks noGrp="1"/>
          </p:cNvSpPr>
          <p:nvPr>
            <p:ph type="title"/>
          </p:nvPr>
        </p:nvSpPr>
        <p:spPr/>
        <p:txBody>
          <a:bodyPr/>
          <a:lstStyle/>
          <a:p>
            <a:r>
              <a:rPr lang="en-US"/>
              <a:t>Code Structure</a:t>
            </a:r>
          </a:p>
        </p:txBody>
      </p:sp>
      <p:pic>
        <p:nvPicPr>
          <p:cNvPr id="4" name="Content Placeholder 3" descr="A screen shot of a computer&#10;&#10;Description automatically generated">
            <a:extLst>
              <a:ext uri="{FF2B5EF4-FFF2-40B4-BE49-F238E27FC236}">
                <a16:creationId xmlns:a16="http://schemas.microsoft.com/office/drawing/2014/main" id="{E0792321-CF32-1B89-F93C-AB9FC3023C37}"/>
              </a:ext>
            </a:extLst>
          </p:cNvPr>
          <p:cNvPicPr>
            <a:picLocks noGrp="1" noChangeAspect="1"/>
          </p:cNvPicPr>
          <p:nvPr>
            <p:ph idx="1"/>
          </p:nvPr>
        </p:nvPicPr>
        <p:blipFill>
          <a:blip r:embed="rId2"/>
          <a:stretch>
            <a:fillRect/>
          </a:stretch>
        </p:blipFill>
        <p:spPr>
          <a:xfrm>
            <a:off x="317" y="1745774"/>
            <a:ext cx="3880485" cy="3495040"/>
          </a:xfrm>
        </p:spPr>
      </p:pic>
      <p:pic>
        <p:nvPicPr>
          <p:cNvPr id="5" name="Picture 4" descr="A screen shot of a computer program&#10;&#10;Description automatically generated">
            <a:extLst>
              <a:ext uri="{FF2B5EF4-FFF2-40B4-BE49-F238E27FC236}">
                <a16:creationId xmlns:a16="http://schemas.microsoft.com/office/drawing/2014/main" id="{55247A75-7F9A-A0BE-2A14-3476CEA39092}"/>
              </a:ext>
            </a:extLst>
          </p:cNvPr>
          <p:cNvPicPr>
            <a:picLocks noChangeAspect="1"/>
          </p:cNvPicPr>
          <p:nvPr/>
        </p:nvPicPr>
        <p:blipFill>
          <a:blip r:embed="rId3"/>
          <a:stretch>
            <a:fillRect/>
          </a:stretch>
        </p:blipFill>
        <p:spPr>
          <a:xfrm>
            <a:off x="8164195" y="1744980"/>
            <a:ext cx="4032250" cy="350012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30F66590-899B-17C8-B063-E11132803A1E}"/>
              </a:ext>
            </a:extLst>
          </p:cNvPr>
          <p:cNvPicPr>
            <a:picLocks noChangeAspect="1"/>
          </p:cNvPicPr>
          <p:nvPr/>
        </p:nvPicPr>
        <p:blipFill>
          <a:blip r:embed="rId4"/>
          <a:stretch>
            <a:fillRect/>
          </a:stretch>
        </p:blipFill>
        <p:spPr>
          <a:xfrm>
            <a:off x="3883517" y="1732280"/>
            <a:ext cx="4272567" cy="3495040"/>
          </a:xfrm>
          <a:prstGeom prst="rect">
            <a:avLst/>
          </a:prstGeom>
        </p:spPr>
      </p:pic>
    </p:spTree>
    <p:extLst>
      <p:ext uri="{BB962C8B-B14F-4D97-AF65-F5344CB8AC3E}">
        <p14:creationId xmlns:p14="http://schemas.microsoft.com/office/powerpoint/2010/main" val="308376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Drug Usage Prediction Program</vt:lpstr>
      <vt:lpstr>Overview</vt:lpstr>
      <vt:lpstr>How It Works</vt:lpstr>
      <vt:lpstr>PowerPoint Presentation</vt:lpstr>
      <vt:lpstr>Implementation of Class Features</vt:lpstr>
      <vt:lpstr>Visualizing the Model</vt:lpstr>
      <vt:lpstr>Exit</vt:lpstr>
      <vt:lpstr>File Lock</vt:lpstr>
      <vt:lpstr>Code Structure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24</cp:revision>
  <dcterms:created xsi:type="dcterms:W3CDTF">2024-04-24T12:00:21Z</dcterms:created>
  <dcterms:modified xsi:type="dcterms:W3CDTF">2024-04-26T15:29:54Z</dcterms:modified>
</cp:coreProperties>
</file>