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5307A-DC0F-4D6A-A21D-790869F0888D}" type="datetimeFigureOut">
              <a:rPr lang="en-IN" smtClean="0"/>
              <a:t>31-07-2023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D461F-B749-4CD4-8876-DD046BBC39B6}" type="slidenum">
              <a:rPr lang="en-IN" smtClean="0"/>
              <a:t>‹#›</a:t>
            </a:fld>
            <a:endParaRPr lang="en-IN"/>
          </a:p>
        </p:txBody>
      </p:sp>
    </p:spTree>
    <p:extLst>
      <p:ext uri="{BB962C8B-B14F-4D97-AF65-F5344CB8AC3E}">
        <p14:creationId xmlns:p14="http://schemas.microsoft.com/office/powerpoint/2010/main" val="1547043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9D461F-B749-4CD4-8876-DD046BBC39B6}" type="slidenum">
              <a:rPr lang="en-IN" smtClean="0"/>
              <a:t>1</a:t>
            </a:fld>
            <a:endParaRPr lang="en-IN"/>
          </a:p>
        </p:txBody>
      </p:sp>
    </p:spTree>
    <p:extLst>
      <p:ext uri="{BB962C8B-B14F-4D97-AF65-F5344CB8AC3E}">
        <p14:creationId xmlns:p14="http://schemas.microsoft.com/office/powerpoint/2010/main" val="267204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9D461F-B749-4CD4-8876-DD046BBC39B6}" type="slidenum">
              <a:rPr lang="en-IN" smtClean="0"/>
              <a:t>10</a:t>
            </a:fld>
            <a:endParaRPr lang="en-IN"/>
          </a:p>
        </p:txBody>
      </p:sp>
    </p:spTree>
    <p:extLst>
      <p:ext uri="{BB962C8B-B14F-4D97-AF65-F5344CB8AC3E}">
        <p14:creationId xmlns:p14="http://schemas.microsoft.com/office/powerpoint/2010/main" val="30941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506A-D5BD-8109-7957-4DC2951E3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D64A35-9168-8BF9-FDE9-C41B8B55A4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7D9149-AAEC-92F0-26BE-95FB59DBEADE}"/>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5" name="Footer Placeholder 4">
            <a:extLst>
              <a:ext uri="{FF2B5EF4-FFF2-40B4-BE49-F238E27FC236}">
                <a16:creationId xmlns:a16="http://schemas.microsoft.com/office/drawing/2014/main" id="{0D98CB1D-6E9A-D144-82AA-80BFEDB2F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4F242F-ECCB-BF7E-B137-7B493DA54425}"/>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109831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867-0F84-2EA7-0DB2-C6D6FD1C95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02734A-662F-F911-408A-4061832FD1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DB0F4-B423-BA25-FA2B-F2D31DB1114A}"/>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5" name="Footer Placeholder 4">
            <a:extLst>
              <a:ext uri="{FF2B5EF4-FFF2-40B4-BE49-F238E27FC236}">
                <a16:creationId xmlns:a16="http://schemas.microsoft.com/office/drawing/2014/main" id="{BD15281E-CCAA-9F73-9367-2BA85F1EB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B461AF-3317-1291-9400-2A982C459399}"/>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361938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B50D9-2BC0-EFC4-2544-67ACD477AC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2708C9-198A-154C-3F01-A0DBD87D9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322500-0392-5A45-18F2-C8C9FED24BE0}"/>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5" name="Footer Placeholder 4">
            <a:extLst>
              <a:ext uri="{FF2B5EF4-FFF2-40B4-BE49-F238E27FC236}">
                <a16:creationId xmlns:a16="http://schemas.microsoft.com/office/drawing/2014/main" id="{EA546DC2-3942-1114-A0F0-53041BFCE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553FE-5EDA-628A-C0E6-0E861699A1A0}"/>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427768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DA66-6049-4E0D-8DC7-54E0B06EC0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623252-D9E4-B6E2-1EA9-DB69B73130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23FBA0-5509-D6CD-54D3-58AA616F7779}"/>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5" name="Footer Placeholder 4">
            <a:extLst>
              <a:ext uri="{FF2B5EF4-FFF2-40B4-BE49-F238E27FC236}">
                <a16:creationId xmlns:a16="http://schemas.microsoft.com/office/drawing/2014/main" id="{D70152EA-39AD-19D5-3033-451BB7172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C7076-317D-52FF-36E0-5E15C598B045}"/>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329776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EA73-1169-B0C8-D764-7FF1B50E8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156253-564A-27E2-282E-C00F24D2B8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415AEE-44AD-E208-ED53-18193A4A0BBF}"/>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5" name="Footer Placeholder 4">
            <a:extLst>
              <a:ext uri="{FF2B5EF4-FFF2-40B4-BE49-F238E27FC236}">
                <a16:creationId xmlns:a16="http://schemas.microsoft.com/office/drawing/2014/main" id="{D33589CF-A0F8-77E7-D0A4-417540ED24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A92851-D145-865E-8AC0-8AEBFEAD2B08}"/>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1843561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60C5-6FC9-F9AD-A50F-FACE04683A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B2A3E6-08EE-AC57-6EA3-F5D81FA676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3DCEF8-1370-800A-16A5-E62ECDC362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81ACB0-628C-3FEB-0817-58D8AC3F4BBB}"/>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6" name="Footer Placeholder 5">
            <a:extLst>
              <a:ext uri="{FF2B5EF4-FFF2-40B4-BE49-F238E27FC236}">
                <a16:creationId xmlns:a16="http://schemas.microsoft.com/office/drawing/2014/main" id="{61241700-78DB-2452-F19B-A630F65B64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E0AFB8-6329-F384-5772-767760693E61}"/>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122121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85AE-2D3E-3AEB-486C-7CD9C1C21F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244E6A-C2AB-FDF4-0EFE-5D5FCC9941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63446-5648-A92C-C9DF-EBCFDFA8AD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0D8DB7-DB73-E807-9BE6-3181A445B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28583-DC1C-D1F0-75DA-5EFF55B60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A680E0-1020-EE25-59AC-41B5E05521FE}"/>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8" name="Footer Placeholder 7">
            <a:extLst>
              <a:ext uri="{FF2B5EF4-FFF2-40B4-BE49-F238E27FC236}">
                <a16:creationId xmlns:a16="http://schemas.microsoft.com/office/drawing/2014/main" id="{57B57645-7162-8D1E-C9FE-229E9A71A5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45B7B-D175-27B9-4619-6F2685E2B27C}"/>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17558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5851-4648-0376-4991-5A543D44E7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AD6B47-098E-6CCA-B161-8F1ECA9C7FCE}"/>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4" name="Footer Placeholder 3">
            <a:extLst>
              <a:ext uri="{FF2B5EF4-FFF2-40B4-BE49-F238E27FC236}">
                <a16:creationId xmlns:a16="http://schemas.microsoft.com/office/drawing/2014/main" id="{D562190F-C6C5-A385-FFB7-8D02977BA0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8AACF7-7C24-57DE-B95E-E62FC1D10F17}"/>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119635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9447C2-7B89-3853-D91F-3BDAC292080D}"/>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3" name="Footer Placeholder 2">
            <a:extLst>
              <a:ext uri="{FF2B5EF4-FFF2-40B4-BE49-F238E27FC236}">
                <a16:creationId xmlns:a16="http://schemas.microsoft.com/office/drawing/2014/main" id="{CE99E210-79CA-1281-9912-DF080A8940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DA0271-7723-79DB-3E73-855579E1C3CD}"/>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298476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9A9A-7EF3-0683-652A-4131F79C0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C07167-AA79-E3DD-C112-4F3FB0CF5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397BED-D188-E43B-EB3C-7CDBC67F9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92366-E2A2-8CA1-232A-D94E8E32A086}"/>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6" name="Footer Placeholder 5">
            <a:extLst>
              <a:ext uri="{FF2B5EF4-FFF2-40B4-BE49-F238E27FC236}">
                <a16:creationId xmlns:a16="http://schemas.microsoft.com/office/drawing/2014/main" id="{6D2B0C2A-C076-649B-611A-B7637696B4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7145CC-CCDF-D098-A26F-E3DE99F70D65}"/>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4200521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BF5A-40E2-855F-CC20-16625E2FF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5A1E3D-6175-7FBF-241B-DD91C5100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806664-FA09-F8CB-6682-136FC6B64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53031-0154-FCAD-CEDC-4D52A17D8EA6}"/>
              </a:ext>
            </a:extLst>
          </p:cNvPr>
          <p:cNvSpPr>
            <a:spLocks noGrp="1"/>
          </p:cNvSpPr>
          <p:nvPr>
            <p:ph type="dt" sz="half" idx="10"/>
          </p:nvPr>
        </p:nvSpPr>
        <p:spPr/>
        <p:txBody>
          <a:bodyPr/>
          <a:lstStyle/>
          <a:p>
            <a:fld id="{D8AD74ED-BDD8-44B7-A947-9E7B9FE4BED2}" type="datetimeFigureOut">
              <a:rPr lang="en-IN" smtClean="0"/>
              <a:t>31-07-2023</a:t>
            </a:fld>
            <a:endParaRPr lang="en-IN"/>
          </a:p>
        </p:txBody>
      </p:sp>
      <p:sp>
        <p:nvSpPr>
          <p:cNvPr id="6" name="Footer Placeholder 5">
            <a:extLst>
              <a:ext uri="{FF2B5EF4-FFF2-40B4-BE49-F238E27FC236}">
                <a16:creationId xmlns:a16="http://schemas.microsoft.com/office/drawing/2014/main" id="{6418199E-172B-9C3C-0EE5-C3D45AC9D0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2A821C-2D4E-9B7C-B391-A85BB37DD1FF}"/>
              </a:ext>
            </a:extLst>
          </p:cNvPr>
          <p:cNvSpPr>
            <a:spLocks noGrp="1"/>
          </p:cNvSpPr>
          <p:nvPr>
            <p:ph type="sldNum" sz="quarter" idx="12"/>
          </p:nvPr>
        </p:nvSpPr>
        <p:spPr/>
        <p:txBody>
          <a:bodyPr/>
          <a:lstStyle/>
          <a:p>
            <a:fld id="{1A6E84FF-7D15-447E-AB7A-561136204D56}" type="slidenum">
              <a:rPr lang="en-IN" smtClean="0"/>
              <a:t>‹#›</a:t>
            </a:fld>
            <a:endParaRPr lang="en-IN"/>
          </a:p>
        </p:txBody>
      </p:sp>
    </p:spTree>
    <p:extLst>
      <p:ext uri="{BB962C8B-B14F-4D97-AF65-F5344CB8AC3E}">
        <p14:creationId xmlns:p14="http://schemas.microsoft.com/office/powerpoint/2010/main" val="254463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FC40E7-3922-C4AF-D265-21FCC1A193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219A94-365A-8F53-14B9-B4E7A6C85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4024D5-D9D0-2ABC-B1A5-C4A69150D3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D74ED-BDD8-44B7-A947-9E7B9FE4BED2}" type="datetimeFigureOut">
              <a:rPr lang="en-IN" smtClean="0"/>
              <a:t>31-07-2023</a:t>
            </a:fld>
            <a:endParaRPr lang="en-IN"/>
          </a:p>
        </p:txBody>
      </p:sp>
      <p:sp>
        <p:nvSpPr>
          <p:cNvPr id="5" name="Footer Placeholder 4">
            <a:extLst>
              <a:ext uri="{FF2B5EF4-FFF2-40B4-BE49-F238E27FC236}">
                <a16:creationId xmlns:a16="http://schemas.microsoft.com/office/drawing/2014/main" id="{2B6880EF-966C-A17D-20D2-2649A303E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163D1C-DC3A-BF6B-B1BC-F45DA233F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E84FF-7D15-447E-AB7A-561136204D56}" type="slidenum">
              <a:rPr lang="en-IN" smtClean="0"/>
              <a:t>‹#›</a:t>
            </a:fld>
            <a:endParaRPr lang="en-IN"/>
          </a:p>
        </p:txBody>
      </p:sp>
    </p:spTree>
    <p:extLst>
      <p:ext uri="{BB962C8B-B14F-4D97-AF65-F5344CB8AC3E}">
        <p14:creationId xmlns:p14="http://schemas.microsoft.com/office/powerpoint/2010/main" val="153161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B15B-1F69-F448-ECD9-A15010C3360E}"/>
              </a:ext>
            </a:extLst>
          </p:cNvPr>
          <p:cNvSpPr>
            <a:spLocks noGrp="1"/>
          </p:cNvSpPr>
          <p:nvPr>
            <p:ph type="ctrTitle"/>
          </p:nvPr>
        </p:nvSpPr>
        <p:spPr>
          <a:xfrm>
            <a:off x="2941981" y="2097157"/>
            <a:ext cx="6331227" cy="1331843"/>
          </a:xfrm>
          <a:solidFill>
            <a:schemeClr val="bg1">
              <a:alpha val="90000"/>
            </a:schemeClr>
          </a:solidFill>
        </p:spPr>
        <p:txBody>
          <a:bodyPr>
            <a:noAutofit/>
          </a:bodyPr>
          <a:lstStyle/>
          <a:p>
            <a:r>
              <a:rPr lang="en-US" sz="8800" b="1" dirty="0">
                <a:latin typeface="Verdana" panose="020B0604030504040204" pitchFamily="34" charset="0"/>
                <a:ea typeface="Verdana" panose="020B0604030504040204" pitchFamily="34" charset="0"/>
              </a:rPr>
              <a:t>AMAZON </a:t>
            </a:r>
            <a:endParaRPr lang="en-IN" sz="8800" b="1" dirty="0">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C7FFD4C9-56E0-FC07-53B9-E6044939E13A}"/>
              </a:ext>
            </a:extLst>
          </p:cNvPr>
          <p:cNvSpPr>
            <a:spLocks noGrp="1"/>
          </p:cNvSpPr>
          <p:nvPr>
            <p:ph type="subTitle" idx="1"/>
          </p:nvPr>
        </p:nvSpPr>
        <p:spPr>
          <a:xfrm>
            <a:off x="2941981" y="3429000"/>
            <a:ext cx="6331227" cy="665922"/>
          </a:xfrm>
          <a:solidFill>
            <a:srgbClr val="FFC000">
              <a:alpha val="90000"/>
            </a:srgbClr>
          </a:solidFill>
        </p:spPr>
        <p:txBody>
          <a:bodyPr>
            <a:noAutofit/>
          </a:bodyPr>
          <a:lstStyle/>
          <a:p>
            <a:r>
              <a:rPr lang="en-US" sz="3600" dirty="0">
                <a:latin typeface="Forte" panose="03060902040502070203" pitchFamily="66" charset="0"/>
              </a:rPr>
              <a:t>-Sales Data Analysis-</a:t>
            </a:r>
            <a:endParaRPr lang="en-IN" sz="3600" dirty="0">
              <a:latin typeface="Forte" panose="03060902040502070203" pitchFamily="66" charset="0"/>
            </a:endParaRPr>
          </a:p>
        </p:txBody>
      </p:sp>
    </p:spTree>
    <p:extLst>
      <p:ext uri="{BB962C8B-B14F-4D97-AF65-F5344CB8AC3E}">
        <p14:creationId xmlns:p14="http://schemas.microsoft.com/office/powerpoint/2010/main" val="52884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B15B-1F69-F448-ECD9-A15010C3360E}"/>
              </a:ext>
            </a:extLst>
          </p:cNvPr>
          <p:cNvSpPr>
            <a:spLocks noGrp="1"/>
          </p:cNvSpPr>
          <p:nvPr>
            <p:ph type="ctrTitle"/>
          </p:nvPr>
        </p:nvSpPr>
        <p:spPr>
          <a:xfrm>
            <a:off x="2930386" y="2236304"/>
            <a:ext cx="6331227" cy="1192696"/>
          </a:xfrm>
          <a:solidFill>
            <a:schemeClr val="bg1">
              <a:alpha val="90000"/>
            </a:schemeClr>
          </a:solidFill>
        </p:spPr>
        <p:txBody>
          <a:bodyPr>
            <a:noAutofit/>
          </a:bodyPr>
          <a:lstStyle/>
          <a:p>
            <a:r>
              <a:rPr lang="en-US" sz="6600" b="1" dirty="0">
                <a:latin typeface="Stencil" panose="040409050D0802020404" pitchFamily="82" charset="0"/>
                <a:ea typeface="Verdana" panose="020B0604030504040204" pitchFamily="34" charset="0"/>
              </a:rPr>
              <a:t>THANK YOU </a:t>
            </a:r>
            <a:endParaRPr lang="en-IN" sz="6600" b="1" dirty="0">
              <a:latin typeface="Stencil" panose="040409050D0802020404" pitchFamily="82" charset="0"/>
              <a:ea typeface="Verdana" panose="020B0604030504040204" pitchFamily="34" charset="0"/>
            </a:endParaRPr>
          </a:p>
        </p:txBody>
      </p:sp>
      <p:sp>
        <p:nvSpPr>
          <p:cNvPr id="3" name="Subtitle 2">
            <a:extLst>
              <a:ext uri="{FF2B5EF4-FFF2-40B4-BE49-F238E27FC236}">
                <a16:creationId xmlns:a16="http://schemas.microsoft.com/office/drawing/2014/main" id="{C7FFD4C9-56E0-FC07-53B9-E6044939E13A}"/>
              </a:ext>
            </a:extLst>
          </p:cNvPr>
          <p:cNvSpPr>
            <a:spLocks noGrp="1"/>
          </p:cNvSpPr>
          <p:nvPr>
            <p:ph type="subTitle" idx="1"/>
          </p:nvPr>
        </p:nvSpPr>
        <p:spPr>
          <a:xfrm>
            <a:off x="2930386" y="3429000"/>
            <a:ext cx="6331227" cy="407504"/>
          </a:xfrm>
          <a:solidFill>
            <a:srgbClr val="FFC000">
              <a:alpha val="90000"/>
            </a:srgbClr>
          </a:solidFill>
        </p:spPr>
        <p:txBody>
          <a:bodyPr>
            <a:noAutofit/>
          </a:bodyPr>
          <a:lstStyle/>
          <a:p>
            <a:r>
              <a:rPr lang="en-US" sz="3600" dirty="0">
                <a:latin typeface="Verdana" panose="020B0604030504040204" pitchFamily="34" charset="0"/>
                <a:ea typeface="Verdana" panose="020B0604030504040204" pitchFamily="34" charset="0"/>
              </a:rPr>
              <a:t>----------------------</a:t>
            </a:r>
            <a:endParaRPr lang="en-IN" sz="3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1178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DB4E-5D7B-4069-6E91-71517B70C20A}"/>
              </a:ext>
            </a:extLst>
          </p:cNvPr>
          <p:cNvSpPr>
            <a:spLocks noGrp="1"/>
          </p:cNvSpPr>
          <p:nvPr>
            <p:ph type="title"/>
          </p:nvPr>
        </p:nvSpPr>
        <p:spPr>
          <a:xfrm>
            <a:off x="838200" y="305491"/>
            <a:ext cx="10515600" cy="1325563"/>
          </a:xfrm>
          <a:solidFill>
            <a:srgbClr val="FFC000">
              <a:alpha val="80000"/>
            </a:srgbClr>
          </a:solidFill>
        </p:spPr>
        <p:txBody>
          <a:bodyPr>
            <a:normAutofit/>
          </a:bodyPr>
          <a:lstStyle/>
          <a:p>
            <a:r>
              <a:rPr lang="en-US" sz="4800" b="1" dirty="0">
                <a:latin typeface="Algerian" panose="04020705040A02060702" pitchFamily="82" charset="0"/>
              </a:rPr>
              <a:t>INTRODUCTION</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D84D574A-2DAC-8059-0D96-DE03A0B83755}"/>
              </a:ext>
            </a:extLst>
          </p:cNvPr>
          <p:cNvSpPr>
            <a:spLocks noGrp="1"/>
          </p:cNvSpPr>
          <p:nvPr>
            <p:ph idx="1"/>
          </p:nvPr>
        </p:nvSpPr>
        <p:spPr>
          <a:xfrm>
            <a:off x="838200" y="1825625"/>
            <a:ext cx="10515600" cy="4336636"/>
          </a:xfrm>
          <a:solidFill>
            <a:schemeClr val="bg1">
              <a:alpha val="70000"/>
            </a:schemeClr>
          </a:solidFill>
        </p:spPr>
        <p:txBody>
          <a:bodyPr>
            <a:normAutofit fontScale="92500"/>
          </a:bodyPr>
          <a:lstStyle/>
          <a:p>
            <a:pPr>
              <a:lnSpc>
                <a:spcPct val="160000"/>
              </a:lnSpc>
            </a:pPr>
            <a:r>
              <a:rPr lang="en-US" sz="2400" dirty="0">
                <a:latin typeface="Times New Roman" panose="02020603050405020304" pitchFamily="18" charset="0"/>
                <a:cs typeface="Times New Roman" panose="02020603050405020304" pitchFamily="18" charset="0"/>
              </a:rPr>
              <a:t>Amazon is a popular e-commerce platform, where numerous products are being handled, on a worldwide basis. </a:t>
            </a:r>
          </a:p>
          <a:p>
            <a:pPr>
              <a:lnSpc>
                <a:spcPct val="160000"/>
              </a:lnSpc>
            </a:pPr>
            <a:r>
              <a:rPr lang="en-US" sz="2400" dirty="0">
                <a:latin typeface="Times New Roman" panose="02020603050405020304" pitchFamily="18" charset="0"/>
                <a:cs typeface="Times New Roman" panose="02020603050405020304" pitchFamily="18" charset="0"/>
              </a:rPr>
              <a:t>The Dataset considers ’76 Countries’ and their respective ‘Sub-regions’, highlighting the receipt of order and further shipment process for about ’12’ different products.</a:t>
            </a:r>
          </a:p>
          <a:p>
            <a:pPr>
              <a:lnSpc>
                <a:spcPct val="160000"/>
              </a:lnSpc>
            </a:pPr>
            <a:r>
              <a:rPr lang="en-US" sz="2400" dirty="0">
                <a:latin typeface="Times New Roman" panose="02020603050405020304" pitchFamily="18" charset="0"/>
                <a:cs typeface="Times New Roman" panose="02020603050405020304" pitchFamily="18" charset="0"/>
              </a:rPr>
              <a:t>The Sales pertaining to the time period of ‘2010 - 2017’ are being considered. </a:t>
            </a:r>
          </a:p>
          <a:p>
            <a:pPr>
              <a:lnSpc>
                <a:spcPct val="160000"/>
              </a:lnSpc>
            </a:pPr>
            <a:r>
              <a:rPr lang="en-US" sz="2400" dirty="0">
                <a:latin typeface="Times New Roman" panose="02020603050405020304" pitchFamily="18" charset="0"/>
                <a:cs typeface="Times New Roman" panose="02020603050405020304" pitchFamily="18" charset="0"/>
              </a:rPr>
              <a:t>The Analysis mainly highlights the ‘General Overview’ and the ‘Periodic Overview’, upon the Sales transactions handled by the Amazon globally.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95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9432-81E7-EA4C-2F97-97C7DC54531C}"/>
              </a:ext>
            </a:extLst>
          </p:cNvPr>
          <p:cNvSpPr>
            <a:spLocks noGrp="1"/>
          </p:cNvSpPr>
          <p:nvPr>
            <p:ph type="title"/>
          </p:nvPr>
        </p:nvSpPr>
        <p:spPr>
          <a:solidFill>
            <a:srgbClr val="FFC000">
              <a:alpha val="80000"/>
            </a:srgbClr>
          </a:solidFill>
        </p:spPr>
        <p:txBody>
          <a:bodyPr>
            <a:normAutofit/>
          </a:bodyPr>
          <a:lstStyle/>
          <a:p>
            <a:r>
              <a:rPr lang="en-US" sz="4800" b="1" dirty="0">
                <a:latin typeface="Algerian" panose="04020705040A02060702" pitchFamily="82" charset="0"/>
              </a:rPr>
              <a:t>ASSUMPTIONS</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2D1128DC-3AD8-08FC-3273-9EF04FCD5952}"/>
              </a:ext>
            </a:extLst>
          </p:cNvPr>
          <p:cNvSpPr>
            <a:spLocks noGrp="1"/>
          </p:cNvSpPr>
          <p:nvPr>
            <p:ph idx="1"/>
          </p:nvPr>
        </p:nvSpPr>
        <p:spPr>
          <a:solidFill>
            <a:schemeClr val="bg1">
              <a:alpha val="70000"/>
            </a:schemeClr>
          </a:solidFill>
        </p:spPr>
        <p:txBody>
          <a:bodyPr>
            <a:normAutofit/>
          </a:bodyPr>
          <a:lstStyle/>
          <a:p>
            <a:pPr>
              <a:lnSpc>
                <a:spcPct val="150000"/>
              </a:lnSpc>
            </a:pPr>
            <a:r>
              <a:rPr lang="en-US" sz="2200" dirty="0">
                <a:latin typeface="Times New Roman" panose="02020603050405020304" pitchFamily="18" charset="0"/>
                <a:cs typeface="Times New Roman" panose="02020603050405020304" pitchFamily="18" charset="0"/>
              </a:rPr>
              <a:t>The monetary aspects within the Dataset (Total Cost, Total Revenue, etc.) are all represented based on the ‘Dollar ($)’ format.</a:t>
            </a:r>
          </a:p>
          <a:p>
            <a:pPr>
              <a:lnSpc>
                <a:spcPct val="150000"/>
              </a:lnSpc>
            </a:pPr>
            <a:r>
              <a:rPr lang="en-US" sz="2200" dirty="0">
                <a:latin typeface="Times New Roman" panose="02020603050405020304" pitchFamily="18" charset="0"/>
                <a:cs typeface="Times New Roman" panose="02020603050405020304" pitchFamily="18" charset="0"/>
              </a:rPr>
              <a:t> The ‘Order Process Gap (Days)’, i.e., the difference between the ‘Order Date’ &amp; the ‘Shipment Date’, has an impact on the ‘Customer Purchase Behavior’, which would influence the ‘Number of Units Sold’.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00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9432-81E7-EA4C-2F97-97C7DC54531C}"/>
              </a:ext>
            </a:extLst>
          </p:cNvPr>
          <p:cNvSpPr>
            <a:spLocks noGrp="1"/>
          </p:cNvSpPr>
          <p:nvPr>
            <p:ph type="title"/>
          </p:nvPr>
        </p:nvSpPr>
        <p:spPr>
          <a:solidFill>
            <a:srgbClr val="FFC000">
              <a:alpha val="80000"/>
            </a:srgbClr>
          </a:solidFill>
        </p:spPr>
        <p:txBody>
          <a:bodyPr>
            <a:normAutofit/>
          </a:bodyPr>
          <a:lstStyle/>
          <a:p>
            <a:r>
              <a:rPr lang="en-US" sz="4800" b="1" dirty="0">
                <a:latin typeface="Algerian" panose="04020705040A02060702" pitchFamily="82" charset="0"/>
              </a:rPr>
              <a:t>METRICS</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2D1128DC-3AD8-08FC-3273-9EF04FCD5952}"/>
              </a:ext>
            </a:extLst>
          </p:cNvPr>
          <p:cNvSpPr>
            <a:spLocks noGrp="1"/>
          </p:cNvSpPr>
          <p:nvPr>
            <p:ph idx="1"/>
          </p:nvPr>
        </p:nvSpPr>
        <p:spPr>
          <a:solidFill>
            <a:schemeClr val="bg1">
              <a:alpha val="70000"/>
            </a:schemeClr>
          </a:solidFill>
        </p:spPr>
        <p:txBody>
          <a:bodyPr>
            <a:normAutofit/>
          </a:bodyPr>
          <a:lstStyle/>
          <a:p>
            <a:pPr>
              <a:lnSpc>
                <a:spcPct val="150000"/>
              </a:lnSpc>
            </a:pPr>
            <a:r>
              <a:rPr lang="en-US" sz="2400" u="sng" dirty="0">
                <a:latin typeface="Times New Roman" panose="02020603050405020304" pitchFamily="18" charset="0"/>
                <a:cs typeface="Times New Roman" panose="02020603050405020304" pitchFamily="18" charset="0"/>
              </a:rPr>
              <a:t>Total Revenue</a:t>
            </a:r>
            <a:r>
              <a:rPr lang="en-US" sz="2400" dirty="0">
                <a:latin typeface="Times New Roman" panose="02020603050405020304" pitchFamily="18" charset="0"/>
                <a:cs typeface="Times New Roman" panose="02020603050405020304" pitchFamily="18" charset="0"/>
              </a:rPr>
              <a:t> : Revenue earned over a specific product</a:t>
            </a:r>
          </a:p>
          <a:p>
            <a:pPr>
              <a:lnSpc>
                <a:spcPct val="150000"/>
              </a:lnSpc>
            </a:pPr>
            <a:r>
              <a:rPr lang="en-US" sz="2400" u="sng" dirty="0">
                <a:latin typeface="Times New Roman" panose="02020603050405020304" pitchFamily="18" charset="0"/>
                <a:cs typeface="Times New Roman" panose="02020603050405020304" pitchFamily="18" charset="0"/>
              </a:rPr>
              <a:t>Total Cost</a:t>
            </a:r>
            <a:r>
              <a:rPr lang="en-US" sz="2400" dirty="0">
                <a:latin typeface="Times New Roman" panose="02020603050405020304" pitchFamily="18" charset="0"/>
                <a:cs typeface="Times New Roman" panose="02020603050405020304" pitchFamily="18" charset="0"/>
              </a:rPr>
              <a:t> : Cost incurred for a specific product</a:t>
            </a:r>
          </a:p>
          <a:p>
            <a:pPr>
              <a:lnSpc>
                <a:spcPct val="150000"/>
              </a:lnSpc>
            </a:pPr>
            <a:r>
              <a:rPr lang="en-US" sz="2400" u="sng" dirty="0">
                <a:latin typeface="Times New Roman" panose="02020603050405020304" pitchFamily="18" charset="0"/>
                <a:cs typeface="Times New Roman" panose="02020603050405020304" pitchFamily="18" charset="0"/>
              </a:rPr>
              <a:t>Total Profit</a:t>
            </a:r>
            <a:r>
              <a:rPr lang="en-US" sz="2400" dirty="0">
                <a:latin typeface="Times New Roman" panose="02020603050405020304" pitchFamily="18" charset="0"/>
                <a:cs typeface="Times New Roman" panose="02020603050405020304" pitchFamily="18" charset="0"/>
              </a:rPr>
              <a:t> : Net Profit earned over a specific product</a:t>
            </a:r>
          </a:p>
          <a:p>
            <a:pPr>
              <a:lnSpc>
                <a:spcPct val="150000"/>
              </a:lnSpc>
            </a:pPr>
            <a:r>
              <a:rPr lang="en-US" sz="2400" u="sng" dirty="0">
                <a:latin typeface="Times New Roman" panose="02020603050405020304" pitchFamily="18" charset="0"/>
                <a:cs typeface="Times New Roman" panose="02020603050405020304" pitchFamily="18" charset="0"/>
              </a:rPr>
              <a:t>Units Sold</a:t>
            </a:r>
            <a:r>
              <a:rPr lang="en-US" sz="2400" dirty="0">
                <a:latin typeface="Times New Roman" panose="02020603050405020304" pitchFamily="18" charset="0"/>
                <a:cs typeface="Times New Roman" panose="02020603050405020304" pitchFamily="18" charset="0"/>
              </a:rPr>
              <a:t> : Number of units sold (Product Basis)</a:t>
            </a:r>
          </a:p>
          <a:p>
            <a:pPr>
              <a:lnSpc>
                <a:spcPct val="150000"/>
              </a:lnSpc>
            </a:pPr>
            <a:r>
              <a:rPr lang="en-US" sz="2400" u="sng" dirty="0">
                <a:latin typeface="Times New Roman" panose="02020603050405020304" pitchFamily="18" charset="0"/>
                <a:cs typeface="Times New Roman" panose="02020603050405020304" pitchFamily="18" charset="0"/>
              </a:rPr>
              <a:t>Order Process Gap</a:t>
            </a:r>
            <a:r>
              <a:rPr lang="en-US" sz="2400" dirty="0">
                <a:latin typeface="Times New Roman" panose="02020603050405020304" pitchFamily="18" charset="0"/>
                <a:cs typeface="Times New Roman" panose="02020603050405020304" pitchFamily="18" charset="0"/>
              </a:rPr>
              <a:t> : Number of Days between ‘Order Date’ and ‘Shipment Date’ </a:t>
            </a:r>
          </a:p>
          <a:p>
            <a:pPr marL="0" indent="0">
              <a:buNone/>
            </a:pPr>
            <a:endParaRPr lang="en-IN" dirty="0"/>
          </a:p>
        </p:txBody>
      </p:sp>
    </p:spTree>
    <p:extLst>
      <p:ext uri="{BB962C8B-B14F-4D97-AF65-F5344CB8AC3E}">
        <p14:creationId xmlns:p14="http://schemas.microsoft.com/office/powerpoint/2010/main" val="156889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9432-81E7-EA4C-2F97-97C7DC54531C}"/>
              </a:ext>
            </a:extLst>
          </p:cNvPr>
          <p:cNvSpPr>
            <a:spLocks noGrp="1"/>
          </p:cNvSpPr>
          <p:nvPr>
            <p:ph type="title"/>
          </p:nvPr>
        </p:nvSpPr>
        <p:spPr>
          <a:xfrm>
            <a:off x="838200" y="365127"/>
            <a:ext cx="10515600" cy="688422"/>
          </a:xfrm>
          <a:solidFill>
            <a:srgbClr val="FFC000">
              <a:alpha val="80000"/>
            </a:srgbClr>
          </a:solidFill>
        </p:spPr>
        <p:txBody>
          <a:bodyPr>
            <a:normAutofit fontScale="90000"/>
          </a:bodyPr>
          <a:lstStyle/>
          <a:p>
            <a:r>
              <a:rPr lang="en-US" sz="4800" b="1" dirty="0">
                <a:latin typeface="Algerian" panose="04020705040A02060702" pitchFamily="82" charset="0"/>
              </a:rPr>
              <a:t>DASHBOARD – GENERAL OVERVIEW</a:t>
            </a:r>
            <a:endParaRPr lang="en-IN" sz="4800" b="1" dirty="0">
              <a:latin typeface="Algerian" panose="04020705040A02060702" pitchFamily="82" charset="0"/>
            </a:endParaRPr>
          </a:p>
        </p:txBody>
      </p:sp>
      <p:pic>
        <p:nvPicPr>
          <p:cNvPr id="6" name="Content Placeholder 5">
            <a:extLst>
              <a:ext uri="{FF2B5EF4-FFF2-40B4-BE49-F238E27FC236}">
                <a16:creationId xmlns:a16="http://schemas.microsoft.com/office/drawing/2014/main" id="{9D195F9B-1293-AAB0-C1E1-44EE8A9C2C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52938"/>
            <a:ext cx="10515599" cy="5585791"/>
          </a:xfrm>
        </p:spPr>
      </p:pic>
    </p:spTree>
    <p:extLst>
      <p:ext uri="{BB962C8B-B14F-4D97-AF65-F5344CB8AC3E}">
        <p14:creationId xmlns:p14="http://schemas.microsoft.com/office/powerpoint/2010/main" val="2369408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9432-81E7-EA4C-2F97-97C7DC54531C}"/>
              </a:ext>
            </a:extLst>
          </p:cNvPr>
          <p:cNvSpPr>
            <a:spLocks noGrp="1"/>
          </p:cNvSpPr>
          <p:nvPr>
            <p:ph type="title"/>
          </p:nvPr>
        </p:nvSpPr>
        <p:spPr>
          <a:solidFill>
            <a:srgbClr val="FFC000">
              <a:alpha val="80000"/>
            </a:srgbClr>
          </a:solidFill>
        </p:spPr>
        <p:txBody>
          <a:bodyPr>
            <a:normAutofit/>
          </a:bodyPr>
          <a:lstStyle/>
          <a:p>
            <a:r>
              <a:rPr lang="en-US" sz="4800" b="1" dirty="0">
                <a:latin typeface="Algerian" panose="04020705040A02060702" pitchFamily="82" charset="0"/>
              </a:rPr>
              <a:t>DATA FINDINGS</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2D1128DC-3AD8-08FC-3273-9EF04FCD5952}"/>
              </a:ext>
            </a:extLst>
          </p:cNvPr>
          <p:cNvSpPr>
            <a:spLocks noGrp="1"/>
          </p:cNvSpPr>
          <p:nvPr>
            <p:ph idx="1"/>
          </p:nvPr>
        </p:nvSpPr>
        <p:spPr>
          <a:solidFill>
            <a:schemeClr val="bg1">
              <a:alpha val="70000"/>
            </a:schemeClr>
          </a:solidFill>
        </p:spPr>
        <p:txBody>
          <a:bodyPr>
            <a:normAutofit/>
          </a:bodyPr>
          <a:lstStyle/>
          <a:p>
            <a:r>
              <a:rPr lang="en-US" sz="2000" dirty="0">
                <a:latin typeface="Times New Roman" panose="02020603050405020304" pitchFamily="18" charset="0"/>
                <a:cs typeface="Times New Roman" panose="02020603050405020304" pitchFamily="18" charset="0"/>
              </a:rPr>
              <a:t>Amongst variety of Sales having handled across ‘76 countries’ and the respective regions, it is observed that about </a:t>
            </a:r>
            <a:r>
              <a:rPr lang="en-US" sz="2000" b="1" dirty="0">
                <a:latin typeface="Times New Roman" panose="02020603050405020304" pitchFamily="18" charset="0"/>
                <a:cs typeface="Times New Roman" panose="02020603050405020304" pitchFamily="18" charset="0"/>
              </a:rPr>
              <a:t>15739 units </a:t>
            </a:r>
            <a:r>
              <a:rPr lang="en-US" sz="2000" dirty="0">
                <a:latin typeface="Times New Roman" panose="02020603050405020304" pitchFamily="18" charset="0"/>
                <a:cs typeface="Times New Roman" panose="02020603050405020304" pitchFamily="18" charset="0"/>
              </a:rPr>
              <a:t>of </a:t>
            </a:r>
            <a:r>
              <a:rPr lang="en-US" sz="2000" b="1" dirty="0">
                <a:latin typeface="Times New Roman" panose="02020603050405020304" pitchFamily="18" charset="0"/>
                <a:cs typeface="Times New Roman" panose="02020603050405020304" pitchFamily="18" charset="0"/>
              </a:rPr>
              <a:t>Fruits </a:t>
            </a: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Sao Tome and Principe </a:t>
            </a:r>
            <a:r>
              <a:rPr lang="en-US" sz="2000" dirty="0">
                <a:latin typeface="Times New Roman" panose="02020603050405020304" pitchFamily="18" charset="0"/>
                <a:cs typeface="Times New Roman" panose="02020603050405020304" pitchFamily="18" charset="0"/>
              </a:rPr>
              <a:t>have marked the highest sales, in terms of ‘Units Sold’, and about </a:t>
            </a:r>
            <a:r>
              <a:rPr lang="en-US" sz="2000" b="1" dirty="0">
                <a:latin typeface="Times New Roman" panose="02020603050405020304" pitchFamily="18" charset="0"/>
                <a:cs typeface="Times New Roman" panose="02020603050405020304" pitchFamily="18" charset="0"/>
              </a:rPr>
              <a:t>124 units </a:t>
            </a:r>
            <a:r>
              <a:rPr lang="en-US" sz="2000" dirty="0">
                <a:latin typeface="Times New Roman" panose="02020603050405020304" pitchFamily="18" charset="0"/>
                <a:cs typeface="Times New Roman" panose="02020603050405020304" pitchFamily="18" charset="0"/>
              </a:rPr>
              <a:t>of </a:t>
            </a:r>
            <a:r>
              <a:rPr lang="en-US" sz="2000" b="1" dirty="0">
                <a:latin typeface="Times New Roman" panose="02020603050405020304" pitchFamily="18" charset="0"/>
                <a:cs typeface="Times New Roman" panose="02020603050405020304" pitchFamily="18" charset="0"/>
              </a:rPr>
              <a:t>Vegetables</a:t>
            </a:r>
            <a:r>
              <a:rPr lang="en-US" sz="2000" dirty="0">
                <a:latin typeface="Times New Roman" panose="02020603050405020304" pitchFamily="18" charset="0"/>
                <a:cs typeface="Times New Roman" panose="02020603050405020304" pitchFamily="18" charset="0"/>
              </a:rPr>
              <a:t> in </a:t>
            </a:r>
            <a:r>
              <a:rPr lang="en-US" sz="2000" b="1" dirty="0">
                <a:latin typeface="Times New Roman" panose="02020603050405020304" pitchFamily="18" charset="0"/>
                <a:cs typeface="Times New Roman" panose="02020603050405020304" pitchFamily="18" charset="0"/>
              </a:rPr>
              <a:t>Kyrgyzstan </a:t>
            </a:r>
            <a:r>
              <a:rPr lang="en-US" sz="2000" dirty="0">
                <a:latin typeface="Times New Roman" panose="02020603050405020304" pitchFamily="18" charset="0"/>
                <a:cs typeface="Times New Roman" panose="02020603050405020304" pitchFamily="18" charset="0"/>
              </a:rPr>
              <a:t>being the lowest in such aspect. When </a:t>
            </a:r>
            <a:r>
              <a:rPr lang="en-US" sz="2000" b="1" dirty="0">
                <a:latin typeface="Times New Roman" panose="02020603050405020304" pitchFamily="18" charset="0"/>
                <a:cs typeface="Times New Roman" panose="02020603050405020304" pitchFamily="18" charset="0"/>
              </a:rPr>
              <a:t>Online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Offline </a:t>
            </a:r>
            <a:r>
              <a:rPr lang="en-US" sz="2000" dirty="0">
                <a:latin typeface="Times New Roman" panose="02020603050405020304" pitchFamily="18" charset="0"/>
                <a:cs typeface="Times New Roman" panose="02020603050405020304" pitchFamily="18" charset="0"/>
              </a:rPr>
              <a:t>orders were handled in an equal proportion (50 orders each), the ‘Offline’ orders reflected a maximum number of </a:t>
            </a:r>
            <a:r>
              <a:rPr lang="en-US" sz="2000" b="1" dirty="0">
                <a:latin typeface="Times New Roman" panose="02020603050405020304" pitchFamily="18" charset="0"/>
                <a:cs typeface="Times New Roman" panose="02020603050405020304" pitchFamily="18" charset="0"/>
              </a:rPr>
              <a:t>‘H’</a:t>
            </a:r>
            <a:r>
              <a:rPr lang="en-US" sz="2000" dirty="0">
                <a:latin typeface="Times New Roman" panose="02020603050405020304" pitchFamily="18" charset="0"/>
                <a:cs typeface="Times New Roman" panose="02020603050405020304" pitchFamily="18" charset="0"/>
              </a:rPr>
              <a:t> priority orders (17 orders) and in case of ‘Online’ orders, it is observed that, a maximum number of </a:t>
            </a:r>
            <a:r>
              <a:rPr lang="en-US" sz="2000" b="1" dirty="0">
                <a:latin typeface="Times New Roman" panose="02020603050405020304" pitchFamily="18" charset="0"/>
                <a:cs typeface="Times New Roman" panose="02020603050405020304" pitchFamily="18" charset="0"/>
              </a:rPr>
              <a:t>‘L’ </a:t>
            </a:r>
            <a:r>
              <a:rPr lang="en-US" sz="2000" dirty="0">
                <a:latin typeface="Times New Roman" panose="02020603050405020304" pitchFamily="18" charset="0"/>
                <a:cs typeface="Times New Roman" panose="02020603050405020304" pitchFamily="18" charset="0"/>
              </a:rPr>
              <a:t>priority orders (15 orders) have been reflected. On an overall basis, </a:t>
            </a:r>
            <a:r>
              <a:rPr lang="en-US" sz="2000" b="1" dirty="0">
                <a:latin typeface="Times New Roman" panose="02020603050405020304" pitchFamily="18" charset="0"/>
                <a:cs typeface="Times New Roman" panose="02020603050405020304" pitchFamily="18" charset="0"/>
              </a:rPr>
              <a:t>Cosmetics </a:t>
            </a:r>
            <a:r>
              <a:rPr lang="en-US" sz="2000" dirty="0">
                <a:latin typeface="Times New Roman" panose="02020603050405020304" pitchFamily="18" charset="0"/>
                <a:cs typeface="Times New Roman" panose="02020603050405020304" pitchFamily="18" charset="0"/>
              </a:rPr>
              <a:t>have marked the major contribution with about </a:t>
            </a:r>
            <a:r>
              <a:rPr lang="en-US" sz="2000" b="1" dirty="0">
                <a:latin typeface="Times New Roman" panose="02020603050405020304" pitchFamily="18" charset="0"/>
                <a:cs typeface="Times New Roman" panose="02020603050405020304" pitchFamily="18" charset="0"/>
              </a:rPr>
              <a:t>$ 36,601,510</a:t>
            </a:r>
            <a:r>
              <a:rPr lang="en-US" sz="2000" dirty="0">
                <a:latin typeface="Times New Roman" panose="02020603050405020304" pitchFamily="18" charset="0"/>
                <a:cs typeface="Times New Roman" panose="02020603050405020304" pitchFamily="18" charset="0"/>
              </a:rPr>
              <a:t>, followed by </a:t>
            </a:r>
            <a:r>
              <a:rPr lang="en-US" sz="2000" b="1" dirty="0">
                <a:latin typeface="Times New Roman" panose="02020603050405020304" pitchFamily="18" charset="0"/>
                <a:cs typeface="Times New Roman" panose="02020603050405020304" pitchFamily="18" charset="0"/>
              </a:rPr>
              <a:t>Office Supplies </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$ 30,585,380</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Household</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$ 29,889,712</a:t>
            </a:r>
            <a:r>
              <a:rPr lang="en-US" sz="2000" dirty="0">
                <a:latin typeface="Times New Roman" panose="02020603050405020304" pitchFamily="18" charset="0"/>
                <a:cs typeface="Times New Roman" panose="02020603050405020304" pitchFamily="18" charset="0"/>
              </a:rPr>
              <a:t>), and so on., from the ‘Revenue’ point of view. By analyzing the impact of ‘Units Sold’ through the factor ‘Order Process Gap’ (in Days), it is observed that, there is an instability within the ‘Sales’ pattern. The reason would be of the difference in the ‘Purchasing Behavior’ pattern or the ‘Product Preference’. In this aspect, it is evident that, up to </a:t>
            </a:r>
            <a:r>
              <a:rPr lang="en-US" sz="2000" b="1" dirty="0">
                <a:latin typeface="Times New Roman" panose="02020603050405020304" pitchFamily="18" charset="0"/>
                <a:cs typeface="Times New Roman" panose="02020603050405020304" pitchFamily="18" charset="0"/>
              </a:rPr>
              <a:t>30 Days </a:t>
            </a:r>
            <a:r>
              <a:rPr lang="en-US" sz="2000" dirty="0">
                <a:latin typeface="Times New Roman" panose="02020603050405020304" pitchFamily="18" charset="0"/>
                <a:cs typeface="Times New Roman" panose="02020603050405020304" pitchFamily="18" charset="0"/>
              </a:rPr>
              <a:t>of Order Process Gap would be an acceptable one, which specifically denotes that, about </a:t>
            </a:r>
            <a:r>
              <a:rPr lang="en-US" sz="2000" b="1" dirty="0">
                <a:latin typeface="Times New Roman" panose="02020603050405020304" pitchFamily="18" charset="0"/>
                <a:cs typeface="Times New Roman" panose="02020603050405020304" pitchFamily="18" charset="0"/>
              </a:rPr>
              <a:t>9925 units </a:t>
            </a:r>
            <a:r>
              <a:rPr lang="en-US" sz="2000" dirty="0">
                <a:latin typeface="Times New Roman" panose="02020603050405020304" pitchFamily="18" charset="0"/>
                <a:cs typeface="Times New Roman" panose="02020603050405020304" pitchFamily="18" charset="0"/>
              </a:rPr>
              <a:t>were sold in such a number of days gap, which stands at the highest amongst other cases.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930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9432-81E7-EA4C-2F97-97C7DC54531C}"/>
              </a:ext>
            </a:extLst>
          </p:cNvPr>
          <p:cNvSpPr>
            <a:spLocks noGrp="1"/>
          </p:cNvSpPr>
          <p:nvPr>
            <p:ph type="title"/>
          </p:nvPr>
        </p:nvSpPr>
        <p:spPr>
          <a:xfrm>
            <a:off x="838200" y="345246"/>
            <a:ext cx="10515600" cy="728179"/>
          </a:xfrm>
          <a:solidFill>
            <a:srgbClr val="FFC000">
              <a:alpha val="80000"/>
            </a:srgbClr>
          </a:solidFill>
        </p:spPr>
        <p:txBody>
          <a:bodyPr>
            <a:normAutofit fontScale="90000"/>
          </a:bodyPr>
          <a:lstStyle/>
          <a:p>
            <a:r>
              <a:rPr lang="en-US" sz="4800" b="1" dirty="0">
                <a:latin typeface="Algerian" panose="04020705040A02060702" pitchFamily="82" charset="0"/>
              </a:rPr>
              <a:t>DASHBOARD – PERIODIC OVERVIEW</a:t>
            </a:r>
            <a:endParaRPr lang="en-IN" sz="4800" b="1" dirty="0">
              <a:latin typeface="Algerian" panose="04020705040A02060702" pitchFamily="82" charset="0"/>
            </a:endParaRPr>
          </a:p>
        </p:txBody>
      </p:sp>
      <p:pic>
        <p:nvPicPr>
          <p:cNvPr id="6" name="Content Placeholder 5">
            <a:extLst>
              <a:ext uri="{FF2B5EF4-FFF2-40B4-BE49-F238E27FC236}">
                <a16:creationId xmlns:a16="http://schemas.microsoft.com/office/drawing/2014/main" id="{F11A9D87-BA30-9AFC-0F7B-1D08C1E2E1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72817"/>
            <a:ext cx="10515599" cy="5575853"/>
          </a:xfrm>
        </p:spPr>
      </p:pic>
    </p:spTree>
    <p:extLst>
      <p:ext uri="{BB962C8B-B14F-4D97-AF65-F5344CB8AC3E}">
        <p14:creationId xmlns:p14="http://schemas.microsoft.com/office/powerpoint/2010/main" val="114115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9432-81E7-EA4C-2F97-97C7DC54531C}"/>
              </a:ext>
            </a:extLst>
          </p:cNvPr>
          <p:cNvSpPr>
            <a:spLocks noGrp="1"/>
          </p:cNvSpPr>
          <p:nvPr>
            <p:ph type="title"/>
          </p:nvPr>
        </p:nvSpPr>
        <p:spPr>
          <a:solidFill>
            <a:srgbClr val="FFC000">
              <a:alpha val="80000"/>
            </a:srgbClr>
          </a:solidFill>
        </p:spPr>
        <p:txBody>
          <a:bodyPr>
            <a:normAutofit/>
          </a:bodyPr>
          <a:lstStyle/>
          <a:p>
            <a:r>
              <a:rPr lang="en-US" sz="4800" b="1" dirty="0">
                <a:latin typeface="Algerian" panose="04020705040A02060702" pitchFamily="82" charset="0"/>
              </a:rPr>
              <a:t>DATA FINDINGS</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2D1128DC-3AD8-08FC-3273-9EF04FCD5952}"/>
              </a:ext>
            </a:extLst>
          </p:cNvPr>
          <p:cNvSpPr>
            <a:spLocks noGrp="1"/>
          </p:cNvSpPr>
          <p:nvPr>
            <p:ph idx="1"/>
          </p:nvPr>
        </p:nvSpPr>
        <p:spPr>
          <a:solidFill>
            <a:schemeClr val="bg1">
              <a:alpha val="70000"/>
            </a:schemeClr>
          </a:solidFill>
        </p:spPr>
        <p:txBody>
          <a:bodyPr>
            <a:normAutofit/>
          </a:bodyPr>
          <a:lstStyle/>
          <a:p>
            <a:r>
              <a:rPr lang="en-US" sz="2000" dirty="0">
                <a:latin typeface="Times New Roman" panose="02020603050405020304" pitchFamily="18" charset="0"/>
                <a:cs typeface="Times New Roman" panose="02020603050405020304" pitchFamily="18" charset="0"/>
              </a:rPr>
              <a:t>Over the time period of overall sales across ‘7 years’ (2010 – 2017), the ‘Key Performing’ monetary aspects showcases a specific pattern of change. On a ‘Product-wise’ point of view, it is evident that, ‘Higher the </a:t>
            </a:r>
            <a:r>
              <a:rPr lang="en-US" sz="2000" b="1" dirty="0">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incurred, Higher the </a:t>
            </a:r>
            <a:r>
              <a:rPr lang="en-US" sz="2000" b="1" dirty="0">
                <a:latin typeface="Times New Roman" panose="02020603050405020304" pitchFamily="18" charset="0"/>
                <a:cs typeface="Times New Roman" panose="02020603050405020304" pitchFamily="18" charset="0"/>
              </a:rPr>
              <a:t>Profit </a:t>
            </a:r>
            <a:r>
              <a:rPr lang="en-US" sz="2000" dirty="0">
                <a:latin typeface="Times New Roman" panose="02020603050405020304" pitchFamily="18" charset="0"/>
                <a:cs typeface="Times New Roman" panose="02020603050405020304" pitchFamily="18" charset="0"/>
              </a:rPr>
              <a:t>earned.’ For instance, as a whole, the product ‘Office Supplies’ marks the highest Cost incurred (</a:t>
            </a:r>
            <a:r>
              <a:rPr lang="en-US" sz="2000" b="1" dirty="0">
                <a:latin typeface="Times New Roman" panose="02020603050405020304" pitchFamily="18" charset="0"/>
                <a:cs typeface="Times New Roman" panose="02020603050405020304" pitchFamily="18" charset="0"/>
              </a:rPr>
              <a:t>$ 10,918,643 (Offline)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$ 13,737,153 (Online)</a:t>
            </a:r>
            <a:r>
              <a:rPr lang="en-US" sz="2000" dirty="0">
                <a:latin typeface="Times New Roman" panose="02020603050405020304" pitchFamily="18" charset="0"/>
                <a:cs typeface="Times New Roman" panose="02020603050405020304" pitchFamily="18" charset="0"/>
              </a:rPr>
              <a:t>). The profit earned by the same product stands as one of the top contributions amongst others (</a:t>
            </a:r>
            <a:r>
              <a:rPr lang="en-US" sz="2000" b="1" dirty="0">
                <a:latin typeface="Times New Roman" panose="02020603050405020304" pitchFamily="18" charset="0"/>
                <a:cs typeface="Times New Roman" panose="02020603050405020304" pitchFamily="18" charset="0"/>
              </a:rPr>
              <a:t>13.43%</a:t>
            </a:r>
            <a:r>
              <a:rPr lang="en-US" sz="2000" dirty="0">
                <a:latin typeface="Times New Roman" panose="02020603050405020304" pitchFamily="18" charset="0"/>
                <a:cs typeface="Times New Roman" panose="02020603050405020304" pitchFamily="18" charset="0"/>
              </a:rPr>
              <a:t>). Similar pattern is being reflected by the products - ‘Cosmetics’ (Cost : </a:t>
            </a:r>
            <a:r>
              <a:rPr lang="en-US" sz="2000" b="1" dirty="0">
                <a:latin typeface="Times New Roman" panose="02020603050405020304" pitchFamily="18" charset="0"/>
                <a:cs typeface="Times New Roman" panose="02020603050405020304" pitchFamily="18" charset="0"/>
              </a:rPr>
              <a:t>$ 10,993,764 (Offline)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$ 11,051,697 (Online)</a:t>
            </a:r>
            <a:r>
              <a:rPr lang="en-US" sz="2000" dirty="0">
                <a:latin typeface="Times New Roman" panose="02020603050405020304" pitchFamily="18" charset="0"/>
                <a:cs typeface="Times New Roman" panose="02020603050405020304" pitchFamily="18" charset="0"/>
              </a:rPr>
              <a:t>; Profit : </a:t>
            </a:r>
            <a:r>
              <a:rPr lang="en-US" sz="2000" b="1" dirty="0">
                <a:latin typeface="Times New Roman" panose="02020603050405020304" pitchFamily="18" charset="0"/>
                <a:cs typeface="Times New Roman" panose="02020603050405020304" pitchFamily="18" charset="0"/>
              </a:rPr>
              <a:t>32.96%</a:t>
            </a:r>
            <a:r>
              <a:rPr lang="en-US" sz="2000" dirty="0">
                <a:latin typeface="Times New Roman" panose="02020603050405020304" pitchFamily="18" charset="0"/>
                <a:cs typeface="Times New Roman" panose="02020603050405020304" pitchFamily="18" charset="0"/>
              </a:rPr>
              <a:t>) and ‘Household’ (Cost : </a:t>
            </a:r>
            <a:r>
              <a:rPr lang="en-US" sz="2000" b="1" dirty="0">
                <a:latin typeface="Times New Roman" panose="02020603050405020304" pitchFamily="18" charset="0"/>
                <a:cs typeface="Times New Roman" panose="02020603050405020304" pitchFamily="18" charset="0"/>
              </a:rPr>
              <a:t>$ 22,335,390 (Offline)</a:t>
            </a:r>
            <a:r>
              <a:rPr lang="en-US" sz="2000" dirty="0">
                <a:latin typeface="Times New Roman" panose="02020603050405020304" pitchFamily="18" charset="0"/>
                <a:cs typeface="Times New Roman" panose="02020603050405020304" pitchFamily="18" charset="0"/>
              </a:rPr>
              <a:t>; Profit : </a:t>
            </a:r>
            <a:r>
              <a:rPr lang="en-US" sz="2000" b="1" dirty="0">
                <a:latin typeface="Times New Roman" panose="02020603050405020304" pitchFamily="18" charset="0"/>
                <a:cs typeface="Times New Roman" panose="02020603050405020304" pitchFamily="18" charset="0"/>
              </a:rPr>
              <a:t>16.78%</a:t>
            </a:r>
            <a:r>
              <a:rPr lang="en-US" sz="2000" dirty="0">
                <a:latin typeface="Times New Roman" panose="02020603050405020304" pitchFamily="18" charset="0"/>
                <a:cs typeface="Times New Roman" panose="02020603050405020304" pitchFamily="18" charset="0"/>
              </a:rPr>
              <a:t>), which stands as the top-most contributors towards the ‘Profit’ aspect. On the ‘Region-wise’ point of view, </a:t>
            </a:r>
            <a:r>
              <a:rPr lang="en-US" sz="2000" b="1" dirty="0">
                <a:latin typeface="Times New Roman" panose="02020603050405020304" pitchFamily="18" charset="0"/>
                <a:cs typeface="Times New Roman" panose="02020603050405020304" pitchFamily="18" charset="0"/>
              </a:rPr>
              <a:t>Sub-Saharan Africa </a:t>
            </a:r>
            <a:r>
              <a:rPr lang="en-US" sz="2000" dirty="0">
                <a:latin typeface="Times New Roman" panose="02020603050405020304" pitchFamily="18" charset="0"/>
                <a:cs typeface="Times New Roman" panose="02020603050405020304" pitchFamily="18" charset="0"/>
              </a:rPr>
              <a:t>marks the highest Profit with </a:t>
            </a:r>
            <a:r>
              <a:rPr lang="en-US" sz="2000" b="1" dirty="0">
                <a:latin typeface="Times New Roman" panose="02020603050405020304" pitchFamily="18" charset="0"/>
                <a:cs typeface="Times New Roman" panose="02020603050405020304" pitchFamily="18" charset="0"/>
              </a:rPr>
              <a:t>$ 12,183,211</a:t>
            </a:r>
            <a:r>
              <a:rPr lang="en-US" sz="2000" dirty="0">
                <a:latin typeface="Times New Roman" panose="02020603050405020304" pitchFamily="18" charset="0"/>
                <a:cs typeface="Times New Roman" panose="02020603050405020304" pitchFamily="18" charset="0"/>
              </a:rPr>
              <a:t>, while, </a:t>
            </a:r>
            <a:r>
              <a:rPr lang="en-US" sz="2000" b="1" dirty="0">
                <a:latin typeface="Times New Roman" panose="02020603050405020304" pitchFamily="18" charset="0"/>
                <a:cs typeface="Times New Roman" panose="02020603050405020304" pitchFamily="18" charset="0"/>
              </a:rPr>
              <a:t>North America </a:t>
            </a:r>
            <a:r>
              <a:rPr lang="en-US" sz="2000" dirty="0">
                <a:latin typeface="Times New Roman" panose="02020603050405020304" pitchFamily="18" charset="0"/>
                <a:cs typeface="Times New Roman" panose="02020603050405020304" pitchFamily="18" charset="0"/>
              </a:rPr>
              <a:t>marks the lowest Profit with </a:t>
            </a:r>
            <a:r>
              <a:rPr lang="en-US" sz="2000" b="1" dirty="0">
                <a:latin typeface="Times New Roman" panose="02020603050405020304" pitchFamily="18" charset="0"/>
                <a:cs typeface="Times New Roman" panose="02020603050405020304" pitchFamily="18" charset="0"/>
              </a:rPr>
              <a:t>$ 1,457,943</a:t>
            </a:r>
            <a:r>
              <a:rPr lang="en-US" sz="2000" dirty="0">
                <a:latin typeface="Times New Roman" panose="02020603050405020304" pitchFamily="18" charset="0"/>
                <a:cs typeface="Times New Roman" panose="02020603050405020304" pitchFamily="18" charset="0"/>
              </a:rPr>
              <a:t>. The testimony behind the ‘Success’ factor of the Sales lies within the ‘Positive’ correlation between the </a:t>
            </a:r>
            <a:r>
              <a:rPr lang="en-US" sz="2000" b="1" dirty="0">
                <a:latin typeface="Times New Roman" panose="02020603050405020304" pitchFamily="18" charset="0"/>
                <a:cs typeface="Times New Roman" panose="02020603050405020304" pitchFamily="18" charset="0"/>
              </a:rPr>
              <a:t>Total Cost </a:t>
            </a:r>
            <a:r>
              <a:rPr lang="en-US" sz="2000" dirty="0">
                <a:latin typeface="Times New Roman" panose="02020603050405020304" pitchFamily="18" charset="0"/>
                <a:cs typeface="Times New Roman" panose="02020603050405020304" pitchFamily="18" charset="0"/>
              </a:rPr>
              <a:t>incurred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the </a:t>
            </a:r>
            <a:r>
              <a:rPr lang="en-US" sz="2000" b="1" dirty="0">
                <a:latin typeface="Times New Roman" panose="02020603050405020304" pitchFamily="18" charset="0"/>
                <a:cs typeface="Times New Roman" panose="02020603050405020304" pitchFamily="18" charset="0"/>
              </a:rPr>
              <a:t>Total Revenue </a:t>
            </a:r>
            <a:r>
              <a:rPr lang="en-US" sz="2000" dirty="0">
                <a:latin typeface="Times New Roman" panose="02020603050405020304" pitchFamily="18" charset="0"/>
                <a:cs typeface="Times New Roman" panose="02020603050405020304" pitchFamily="18" charset="0"/>
              </a:rPr>
              <a:t>earned. Here, ‘Break-even point’ is not being observed in any of the cases, and that the Total Revenue </a:t>
            </a:r>
            <a:r>
              <a:rPr lang="en-US" sz="2000" b="1" dirty="0">
                <a:latin typeface="Times New Roman" panose="02020603050405020304" pitchFamily="18" charset="0"/>
                <a:cs typeface="Times New Roman" panose="02020603050405020304" pitchFamily="18" charset="0"/>
              </a:rPr>
              <a:t>exceeds</a:t>
            </a:r>
            <a:r>
              <a:rPr lang="en-US" sz="2000" dirty="0">
                <a:latin typeface="Times New Roman" panose="02020603050405020304" pitchFamily="18" charset="0"/>
                <a:cs typeface="Times New Roman" panose="02020603050405020304" pitchFamily="18" charset="0"/>
              </a:rPr>
              <a:t> the Total Cost, which marks ‘Profit’ in all of the cases.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463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9432-81E7-EA4C-2F97-97C7DC54531C}"/>
              </a:ext>
            </a:extLst>
          </p:cNvPr>
          <p:cNvSpPr>
            <a:spLocks noGrp="1"/>
          </p:cNvSpPr>
          <p:nvPr>
            <p:ph type="title"/>
          </p:nvPr>
        </p:nvSpPr>
        <p:spPr>
          <a:xfrm>
            <a:off x="838200" y="345247"/>
            <a:ext cx="10515600" cy="1325563"/>
          </a:xfrm>
          <a:solidFill>
            <a:srgbClr val="FFC000">
              <a:alpha val="80000"/>
            </a:srgbClr>
          </a:solidFill>
        </p:spPr>
        <p:txBody>
          <a:bodyPr>
            <a:normAutofit/>
          </a:bodyPr>
          <a:lstStyle/>
          <a:p>
            <a:r>
              <a:rPr lang="en-US" sz="4800" b="1" dirty="0">
                <a:latin typeface="Algerian" panose="04020705040A02060702" pitchFamily="82" charset="0"/>
              </a:rPr>
              <a:t>LINKS</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2D1128DC-3AD8-08FC-3273-9EF04FCD5952}"/>
              </a:ext>
            </a:extLst>
          </p:cNvPr>
          <p:cNvSpPr>
            <a:spLocks noGrp="1"/>
          </p:cNvSpPr>
          <p:nvPr>
            <p:ph idx="1"/>
          </p:nvPr>
        </p:nvSpPr>
        <p:spPr>
          <a:solidFill>
            <a:schemeClr val="bg1">
              <a:alpha val="70000"/>
            </a:schemeClr>
          </a:solidFill>
        </p:spPr>
        <p:txBody>
          <a:bodyPr/>
          <a:lstStyle/>
          <a:p>
            <a:r>
              <a:rPr lang="en-US" u="sng" dirty="0">
                <a:latin typeface="Bahnschrift SemiBold Condensed" panose="020B0502040204020203" pitchFamily="34" charset="0"/>
              </a:rPr>
              <a:t>Dashboard : General Overview</a:t>
            </a:r>
          </a:p>
          <a:p>
            <a:pPr marL="0" indent="0">
              <a:buNone/>
            </a:pPr>
            <a:r>
              <a:rPr lang="en-US" sz="2400" dirty="0">
                <a:latin typeface="Georgia" panose="02040502050405020303" pitchFamily="18" charset="0"/>
              </a:rPr>
              <a:t>https://public.tableau.com/app/profile/binni.thomas/viz/AmazonSalesAnalysis-1_16873610509620/GeneralOverview?publish=yes</a:t>
            </a:r>
          </a:p>
          <a:p>
            <a:endParaRPr lang="en-US" u="sng" dirty="0">
              <a:latin typeface="Bahnschrift SemiBold Condensed" panose="020B0502040204020203" pitchFamily="34" charset="0"/>
            </a:endParaRPr>
          </a:p>
          <a:p>
            <a:r>
              <a:rPr lang="en-US" u="sng" dirty="0">
                <a:latin typeface="Bahnschrift SemiBold Condensed" panose="020B0502040204020203" pitchFamily="34" charset="0"/>
              </a:rPr>
              <a:t>Dashboard : Periodic Overview</a:t>
            </a:r>
          </a:p>
          <a:p>
            <a:pPr marL="0" indent="0">
              <a:buNone/>
            </a:pPr>
            <a:r>
              <a:rPr lang="en-US" sz="2400" dirty="0">
                <a:latin typeface="Georgia" panose="02040502050405020303" pitchFamily="18" charset="0"/>
              </a:rPr>
              <a:t>https://public.tableau.com/app/profile/binni.thomas/viz/AmazonSalesAnalysis-2_16873756875790/PeriodicOverview?publish=yes</a:t>
            </a:r>
          </a:p>
        </p:txBody>
      </p:sp>
    </p:spTree>
    <p:extLst>
      <p:ext uri="{BB962C8B-B14F-4D97-AF65-F5344CB8AC3E}">
        <p14:creationId xmlns:p14="http://schemas.microsoft.com/office/powerpoint/2010/main" val="3541129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833</Words>
  <Application>Microsoft Office PowerPoint</Application>
  <PresentationFormat>Widescreen</PresentationFormat>
  <Paragraphs>32</Paragraphs>
  <Slides>10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Arial</vt:lpstr>
      <vt:lpstr>Bahnschrift SemiBold Condensed</vt:lpstr>
      <vt:lpstr>Calibri</vt:lpstr>
      <vt:lpstr>Calibri Light</vt:lpstr>
      <vt:lpstr>Forte</vt:lpstr>
      <vt:lpstr>Georgia</vt:lpstr>
      <vt:lpstr>Stencil</vt:lpstr>
      <vt:lpstr>Times New Roman</vt:lpstr>
      <vt:lpstr>Verdana</vt:lpstr>
      <vt:lpstr>Office Theme</vt:lpstr>
      <vt:lpstr>AMAZON </vt:lpstr>
      <vt:lpstr>INTRODUCTION</vt:lpstr>
      <vt:lpstr>ASSUMPTIONS</vt:lpstr>
      <vt:lpstr>METRICS</vt:lpstr>
      <vt:lpstr>DASHBOARD – GENERAL OVERVIEW</vt:lpstr>
      <vt:lpstr>DATA FINDINGS</vt:lpstr>
      <vt:lpstr>DASHBOARD – PERIODIC OVERVIEW</vt:lpstr>
      <vt:lpstr>DATA FINDINGS</vt:lpstr>
      <vt:lpstr>LINKS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dc:title>
  <dc:creator>Binni Thomas</dc:creator>
  <cp:lastModifiedBy>Binni Thomas</cp:lastModifiedBy>
  <cp:revision>50</cp:revision>
  <dcterms:created xsi:type="dcterms:W3CDTF">2023-06-22T05:26:18Z</dcterms:created>
  <dcterms:modified xsi:type="dcterms:W3CDTF">2023-07-31T08:13:53Z</dcterms:modified>
</cp:coreProperties>
</file>