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4"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A7B8-59F4-A8EE-6B48-4399A12830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C140E50-0285-13ED-BAAC-31A4783DD2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90E3A14-1884-4B1D-7539-8B456523C466}"/>
              </a:ext>
            </a:extLst>
          </p:cNvPr>
          <p:cNvSpPr>
            <a:spLocks noGrp="1"/>
          </p:cNvSpPr>
          <p:nvPr>
            <p:ph type="dt" sz="half" idx="10"/>
          </p:nvPr>
        </p:nvSpPr>
        <p:spPr/>
        <p:txBody>
          <a:bodyPr/>
          <a:lstStyle/>
          <a:p>
            <a:fld id="{20BD4F15-CACC-47A1-8A39-37A12CB2F7A8}" type="datetimeFigureOut">
              <a:rPr lang="en-IN" smtClean="0"/>
              <a:t>29-06-2023</a:t>
            </a:fld>
            <a:endParaRPr lang="en-IN"/>
          </a:p>
        </p:txBody>
      </p:sp>
      <p:sp>
        <p:nvSpPr>
          <p:cNvPr id="5" name="Footer Placeholder 4">
            <a:extLst>
              <a:ext uri="{FF2B5EF4-FFF2-40B4-BE49-F238E27FC236}">
                <a16:creationId xmlns:a16="http://schemas.microsoft.com/office/drawing/2014/main" id="{019CA3F3-9110-F3EA-8605-2F31B72B29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E18A2B-D333-9E5E-4D5C-B3BE54A461E3}"/>
              </a:ext>
            </a:extLst>
          </p:cNvPr>
          <p:cNvSpPr>
            <a:spLocks noGrp="1"/>
          </p:cNvSpPr>
          <p:nvPr>
            <p:ph type="sldNum" sz="quarter" idx="12"/>
          </p:nvPr>
        </p:nvSpPr>
        <p:spPr/>
        <p:txBody>
          <a:bodyPr/>
          <a:lstStyle/>
          <a:p>
            <a:fld id="{975F7A25-AE92-41EC-88EE-B3E805CD8CCA}" type="slidenum">
              <a:rPr lang="en-IN" smtClean="0"/>
              <a:t>‹#›</a:t>
            </a:fld>
            <a:endParaRPr lang="en-IN"/>
          </a:p>
        </p:txBody>
      </p:sp>
    </p:spTree>
    <p:extLst>
      <p:ext uri="{BB962C8B-B14F-4D97-AF65-F5344CB8AC3E}">
        <p14:creationId xmlns:p14="http://schemas.microsoft.com/office/powerpoint/2010/main" val="3744878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152E0-5FC5-D210-5EEC-E8D475D334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AA9769-A5D5-55E3-FE85-F25B76D3DC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2A3FA7-B053-8F40-9F64-51B7C0B07E08}"/>
              </a:ext>
            </a:extLst>
          </p:cNvPr>
          <p:cNvSpPr>
            <a:spLocks noGrp="1"/>
          </p:cNvSpPr>
          <p:nvPr>
            <p:ph type="dt" sz="half" idx="10"/>
          </p:nvPr>
        </p:nvSpPr>
        <p:spPr/>
        <p:txBody>
          <a:bodyPr/>
          <a:lstStyle/>
          <a:p>
            <a:fld id="{20BD4F15-CACC-47A1-8A39-37A12CB2F7A8}" type="datetimeFigureOut">
              <a:rPr lang="en-IN" smtClean="0"/>
              <a:t>29-06-2023</a:t>
            </a:fld>
            <a:endParaRPr lang="en-IN"/>
          </a:p>
        </p:txBody>
      </p:sp>
      <p:sp>
        <p:nvSpPr>
          <p:cNvPr id="5" name="Footer Placeholder 4">
            <a:extLst>
              <a:ext uri="{FF2B5EF4-FFF2-40B4-BE49-F238E27FC236}">
                <a16:creationId xmlns:a16="http://schemas.microsoft.com/office/drawing/2014/main" id="{02944EBD-B632-EEA5-C45B-503A5AE951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AE42A9-1834-5D6A-2DB0-8F98B9A080C7}"/>
              </a:ext>
            </a:extLst>
          </p:cNvPr>
          <p:cNvSpPr>
            <a:spLocks noGrp="1"/>
          </p:cNvSpPr>
          <p:nvPr>
            <p:ph type="sldNum" sz="quarter" idx="12"/>
          </p:nvPr>
        </p:nvSpPr>
        <p:spPr/>
        <p:txBody>
          <a:bodyPr/>
          <a:lstStyle/>
          <a:p>
            <a:fld id="{975F7A25-AE92-41EC-88EE-B3E805CD8CCA}" type="slidenum">
              <a:rPr lang="en-IN" smtClean="0"/>
              <a:t>‹#›</a:t>
            </a:fld>
            <a:endParaRPr lang="en-IN"/>
          </a:p>
        </p:txBody>
      </p:sp>
    </p:spTree>
    <p:extLst>
      <p:ext uri="{BB962C8B-B14F-4D97-AF65-F5344CB8AC3E}">
        <p14:creationId xmlns:p14="http://schemas.microsoft.com/office/powerpoint/2010/main" val="30383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195874-91D7-B0B7-96D9-BAFCDFCC3A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DAD2AC-A68F-7A5B-084B-2E345CD2B8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32957D-D7F3-E563-B648-65AF78DD259A}"/>
              </a:ext>
            </a:extLst>
          </p:cNvPr>
          <p:cNvSpPr>
            <a:spLocks noGrp="1"/>
          </p:cNvSpPr>
          <p:nvPr>
            <p:ph type="dt" sz="half" idx="10"/>
          </p:nvPr>
        </p:nvSpPr>
        <p:spPr/>
        <p:txBody>
          <a:bodyPr/>
          <a:lstStyle/>
          <a:p>
            <a:fld id="{20BD4F15-CACC-47A1-8A39-37A12CB2F7A8}" type="datetimeFigureOut">
              <a:rPr lang="en-IN" smtClean="0"/>
              <a:t>29-06-2023</a:t>
            </a:fld>
            <a:endParaRPr lang="en-IN"/>
          </a:p>
        </p:txBody>
      </p:sp>
      <p:sp>
        <p:nvSpPr>
          <p:cNvPr id="5" name="Footer Placeholder 4">
            <a:extLst>
              <a:ext uri="{FF2B5EF4-FFF2-40B4-BE49-F238E27FC236}">
                <a16:creationId xmlns:a16="http://schemas.microsoft.com/office/drawing/2014/main" id="{1336E3C2-68B1-414A-1334-00DD0EEED6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8C0782-7F22-B223-E2EC-23EBA5C8AACE}"/>
              </a:ext>
            </a:extLst>
          </p:cNvPr>
          <p:cNvSpPr>
            <a:spLocks noGrp="1"/>
          </p:cNvSpPr>
          <p:nvPr>
            <p:ph type="sldNum" sz="quarter" idx="12"/>
          </p:nvPr>
        </p:nvSpPr>
        <p:spPr/>
        <p:txBody>
          <a:bodyPr/>
          <a:lstStyle/>
          <a:p>
            <a:fld id="{975F7A25-AE92-41EC-88EE-B3E805CD8CCA}" type="slidenum">
              <a:rPr lang="en-IN" smtClean="0"/>
              <a:t>‹#›</a:t>
            </a:fld>
            <a:endParaRPr lang="en-IN"/>
          </a:p>
        </p:txBody>
      </p:sp>
    </p:spTree>
    <p:extLst>
      <p:ext uri="{BB962C8B-B14F-4D97-AF65-F5344CB8AC3E}">
        <p14:creationId xmlns:p14="http://schemas.microsoft.com/office/powerpoint/2010/main" val="135942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A6AF-7845-3666-27C2-DA53BD5578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2D61C5-042C-F031-33EA-33FA481BE1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ED598A-B135-5842-B76A-110F5E1FC061}"/>
              </a:ext>
            </a:extLst>
          </p:cNvPr>
          <p:cNvSpPr>
            <a:spLocks noGrp="1"/>
          </p:cNvSpPr>
          <p:nvPr>
            <p:ph type="dt" sz="half" idx="10"/>
          </p:nvPr>
        </p:nvSpPr>
        <p:spPr/>
        <p:txBody>
          <a:bodyPr/>
          <a:lstStyle/>
          <a:p>
            <a:fld id="{20BD4F15-CACC-47A1-8A39-37A12CB2F7A8}" type="datetimeFigureOut">
              <a:rPr lang="en-IN" smtClean="0"/>
              <a:t>29-06-2023</a:t>
            </a:fld>
            <a:endParaRPr lang="en-IN"/>
          </a:p>
        </p:txBody>
      </p:sp>
      <p:sp>
        <p:nvSpPr>
          <p:cNvPr id="5" name="Footer Placeholder 4">
            <a:extLst>
              <a:ext uri="{FF2B5EF4-FFF2-40B4-BE49-F238E27FC236}">
                <a16:creationId xmlns:a16="http://schemas.microsoft.com/office/drawing/2014/main" id="{9CDA7EC2-8892-14F7-9338-BD7AB125E0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91CF6D-2EF0-6BBE-4E16-D25ECC5CFF24}"/>
              </a:ext>
            </a:extLst>
          </p:cNvPr>
          <p:cNvSpPr>
            <a:spLocks noGrp="1"/>
          </p:cNvSpPr>
          <p:nvPr>
            <p:ph type="sldNum" sz="quarter" idx="12"/>
          </p:nvPr>
        </p:nvSpPr>
        <p:spPr/>
        <p:txBody>
          <a:bodyPr/>
          <a:lstStyle/>
          <a:p>
            <a:fld id="{975F7A25-AE92-41EC-88EE-B3E805CD8CCA}" type="slidenum">
              <a:rPr lang="en-IN" smtClean="0"/>
              <a:t>‹#›</a:t>
            </a:fld>
            <a:endParaRPr lang="en-IN"/>
          </a:p>
        </p:txBody>
      </p:sp>
    </p:spTree>
    <p:extLst>
      <p:ext uri="{BB962C8B-B14F-4D97-AF65-F5344CB8AC3E}">
        <p14:creationId xmlns:p14="http://schemas.microsoft.com/office/powerpoint/2010/main" val="192785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4248D-CD61-1202-B2FC-623D875C1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83E864-4F3F-E009-608A-BB257AF1E8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C3A50E-9083-564C-AF81-6997CE52CB37}"/>
              </a:ext>
            </a:extLst>
          </p:cNvPr>
          <p:cNvSpPr>
            <a:spLocks noGrp="1"/>
          </p:cNvSpPr>
          <p:nvPr>
            <p:ph type="dt" sz="half" idx="10"/>
          </p:nvPr>
        </p:nvSpPr>
        <p:spPr/>
        <p:txBody>
          <a:bodyPr/>
          <a:lstStyle/>
          <a:p>
            <a:fld id="{20BD4F15-CACC-47A1-8A39-37A12CB2F7A8}" type="datetimeFigureOut">
              <a:rPr lang="en-IN" smtClean="0"/>
              <a:t>29-06-2023</a:t>
            </a:fld>
            <a:endParaRPr lang="en-IN"/>
          </a:p>
        </p:txBody>
      </p:sp>
      <p:sp>
        <p:nvSpPr>
          <p:cNvPr id="5" name="Footer Placeholder 4">
            <a:extLst>
              <a:ext uri="{FF2B5EF4-FFF2-40B4-BE49-F238E27FC236}">
                <a16:creationId xmlns:a16="http://schemas.microsoft.com/office/drawing/2014/main" id="{DA0889A2-18C8-A7A2-B7ED-4CD851EE2F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0E2FC4-4B3B-9EC4-CC76-E1728D1867E1}"/>
              </a:ext>
            </a:extLst>
          </p:cNvPr>
          <p:cNvSpPr>
            <a:spLocks noGrp="1"/>
          </p:cNvSpPr>
          <p:nvPr>
            <p:ph type="sldNum" sz="quarter" idx="12"/>
          </p:nvPr>
        </p:nvSpPr>
        <p:spPr/>
        <p:txBody>
          <a:bodyPr/>
          <a:lstStyle/>
          <a:p>
            <a:fld id="{975F7A25-AE92-41EC-88EE-B3E805CD8CCA}" type="slidenum">
              <a:rPr lang="en-IN" smtClean="0"/>
              <a:t>‹#›</a:t>
            </a:fld>
            <a:endParaRPr lang="en-IN"/>
          </a:p>
        </p:txBody>
      </p:sp>
    </p:spTree>
    <p:extLst>
      <p:ext uri="{BB962C8B-B14F-4D97-AF65-F5344CB8AC3E}">
        <p14:creationId xmlns:p14="http://schemas.microsoft.com/office/powerpoint/2010/main" val="599067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6D6F-6B8F-293D-6A0F-60C26DDAEB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DA4C75-581D-1716-209C-A1AB414928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9E56A4E-233E-1C3F-5986-F93E386AF2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9F04CD-0F1E-80B1-9DCB-56790152D60F}"/>
              </a:ext>
            </a:extLst>
          </p:cNvPr>
          <p:cNvSpPr>
            <a:spLocks noGrp="1"/>
          </p:cNvSpPr>
          <p:nvPr>
            <p:ph type="dt" sz="half" idx="10"/>
          </p:nvPr>
        </p:nvSpPr>
        <p:spPr/>
        <p:txBody>
          <a:bodyPr/>
          <a:lstStyle/>
          <a:p>
            <a:fld id="{20BD4F15-CACC-47A1-8A39-37A12CB2F7A8}" type="datetimeFigureOut">
              <a:rPr lang="en-IN" smtClean="0"/>
              <a:t>29-06-2023</a:t>
            </a:fld>
            <a:endParaRPr lang="en-IN"/>
          </a:p>
        </p:txBody>
      </p:sp>
      <p:sp>
        <p:nvSpPr>
          <p:cNvPr id="6" name="Footer Placeholder 5">
            <a:extLst>
              <a:ext uri="{FF2B5EF4-FFF2-40B4-BE49-F238E27FC236}">
                <a16:creationId xmlns:a16="http://schemas.microsoft.com/office/drawing/2014/main" id="{BEE87A27-DBBC-15DE-CBC2-678DEB3C52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7D77BA-6DEA-E6E6-1965-D641DA69B984}"/>
              </a:ext>
            </a:extLst>
          </p:cNvPr>
          <p:cNvSpPr>
            <a:spLocks noGrp="1"/>
          </p:cNvSpPr>
          <p:nvPr>
            <p:ph type="sldNum" sz="quarter" idx="12"/>
          </p:nvPr>
        </p:nvSpPr>
        <p:spPr/>
        <p:txBody>
          <a:bodyPr/>
          <a:lstStyle/>
          <a:p>
            <a:fld id="{975F7A25-AE92-41EC-88EE-B3E805CD8CCA}" type="slidenum">
              <a:rPr lang="en-IN" smtClean="0"/>
              <a:t>‹#›</a:t>
            </a:fld>
            <a:endParaRPr lang="en-IN"/>
          </a:p>
        </p:txBody>
      </p:sp>
    </p:spTree>
    <p:extLst>
      <p:ext uri="{BB962C8B-B14F-4D97-AF65-F5344CB8AC3E}">
        <p14:creationId xmlns:p14="http://schemas.microsoft.com/office/powerpoint/2010/main" val="4021934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6D21E-E106-77F8-EF37-5915EF47531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D10B7B-0547-C44D-C675-AB42073A3C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A3DA65-7559-6705-21F1-22E5EB6D8F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0329E9-2902-569F-027D-EB60D6AE5E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EAACC2-058A-82F7-9AB3-978752AED8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29DDACE-4851-2142-F0D6-981A58CB5DDB}"/>
              </a:ext>
            </a:extLst>
          </p:cNvPr>
          <p:cNvSpPr>
            <a:spLocks noGrp="1"/>
          </p:cNvSpPr>
          <p:nvPr>
            <p:ph type="dt" sz="half" idx="10"/>
          </p:nvPr>
        </p:nvSpPr>
        <p:spPr/>
        <p:txBody>
          <a:bodyPr/>
          <a:lstStyle/>
          <a:p>
            <a:fld id="{20BD4F15-CACC-47A1-8A39-37A12CB2F7A8}" type="datetimeFigureOut">
              <a:rPr lang="en-IN" smtClean="0"/>
              <a:t>29-06-2023</a:t>
            </a:fld>
            <a:endParaRPr lang="en-IN"/>
          </a:p>
        </p:txBody>
      </p:sp>
      <p:sp>
        <p:nvSpPr>
          <p:cNvPr id="8" name="Footer Placeholder 7">
            <a:extLst>
              <a:ext uri="{FF2B5EF4-FFF2-40B4-BE49-F238E27FC236}">
                <a16:creationId xmlns:a16="http://schemas.microsoft.com/office/drawing/2014/main" id="{E5F84F5B-2154-2EAD-3D25-88D9B007591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FB22DB-7E99-1A45-F1C4-8C702F58E7CA}"/>
              </a:ext>
            </a:extLst>
          </p:cNvPr>
          <p:cNvSpPr>
            <a:spLocks noGrp="1"/>
          </p:cNvSpPr>
          <p:nvPr>
            <p:ph type="sldNum" sz="quarter" idx="12"/>
          </p:nvPr>
        </p:nvSpPr>
        <p:spPr/>
        <p:txBody>
          <a:bodyPr/>
          <a:lstStyle/>
          <a:p>
            <a:fld id="{975F7A25-AE92-41EC-88EE-B3E805CD8CCA}" type="slidenum">
              <a:rPr lang="en-IN" smtClean="0"/>
              <a:t>‹#›</a:t>
            </a:fld>
            <a:endParaRPr lang="en-IN"/>
          </a:p>
        </p:txBody>
      </p:sp>
    </p:spTree>
    <p:extLst>
      <p:ext uri="{BB962C8B-B14F-4D97-AF65-F5344CB8AC3E}">
        <p14:creationId xmlns:p14="http://schemas.microsoft.com/office/powerpoint/2010/main" val="1165356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82471-9821-310C-E5C2-91E29A6F00C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A07970-9E99-DED7-9D9A-E5273D4229A0}"/>
              </a:ext>
            </a:extLst>
          </p:cNvPr>
          <p:cNvSpPr>
            <a:spLocks noGrp="1"/>
          </p:cNvSpPr>
          <p:nvPr>
            <p:ph type="dt" sz="half" idx="10"/>
          </p:nvPr>
        </p:nvSpPr>
        <p:spPr/>
        <p:txBody>
          <a:bodyPr/>
          <a:lstStyle/>
          <a:p>
            <a:fld id="{20BD4F15-CACC-47A1-8A39-37A12CB2F7A8}" type="datetimeFigureOut">
              <a:rPr lang="en-IN" smtClean="0"/>
              <a:t>29-06-2023</a:t>
            </a:fld>
            <a:endParaRPr lang="en-IN"/>
          </a:p>
        </p:txBody>
      </p:sp>
      <p:sp>
        <p:nvSpPr>
          <p:cNvPr id="4" name="Footer Placeholder 3">
            <a:extLst>
              <a:ext uri="{FF2B5EF4-FFF2-40B4-BE49-F238E27FC236}">
                <a16:creationId xmlns:a16="http://schemas.microsoft.com/office/drawing/2014/main" id="{F3B998EE-B2EB-CCC2-619C-5137E8FB8D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22570EE-AAA2-449B-C45B-DAFF59A2AB35}"/>
              </a:ext>
            </a:extLst>
          </p:cNvPr>
          <p:cNvSpPr>
            <a:spLocks noGrp="1"/>
          </p:cNvSpPr>
          <p:nvPr>
            <p:ph type="sldNum" sz="quarter" idx="12"/>
          </p:nvPr>
        </p:nvSpPr>
        <p:spPr/>
        <p:txBody>
          <a:bodyPr/>
          <a:lstStyle/>
          <a:p>
            <a:fld id="{975F7A25-AE92-41EC-88EE-B3E805CD8CCA}" type="slidenum">
              <a:rPr lang="en-IN" smtClean="0"/>
              <a:t>‹#›</a:t>
            </a:fld>
            <a:endParaRPr lang="en-IN"/>
          </a:p>
        </p:txBody>
      </p:sp>
    </p:spTree>
    <p:extLst>
      <p:ext uri="{BB962C8B-B14F-4D97-AF65-F5344CB8AC3E}">
        <p14:creationId xmlns:p14="http://schemas.microsoft.com/office/powerpoint/2010/main" val="3359857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DD72B1-C1FC-6515-276A-5197C4A2D745}"/>
              </a:ext>
            </a:extLst>
          </p:cNvPr>
          <p:cNvSpPr>
            <a:spLocks noGrp="1"/>
          </p:cNvSpPr>
          <p:nvPr>
            <p:ph type="dt" sz="half" idx="10"/>
          </p:nvPr>
        </p:nvSpPr>
        <p:spPr/>
        <p:txBody>
          <a:bodyPr/>
          <a:lstStyle/>
          <a:p>
            <a:fld id="{20BD4F15-CACC-47A1-8A39-37A12CB2F7A8}" type="datetimeFigureOut">
              <a:rPr lang="en-IN" smtClean="0"/>
              <a:t>29-06-2023</a:t>
            </a:fld>
            <a:endParaRPr lang="en-IN"/>
          </a:p>
        </p:txBody>
      </p:sp>
      <p:sp>
        <p:nvSpPr>
          <p:cNvPr id="3" name="Footer Placeholder 2">
            <a:extLst>
              <a:ext uri="{FF2B5EF4-FFF2-40B4-BE49-F238E27FC236}">
                <a16:creationId xmlns:a16="http://schemas.microsoft.com/office/drawing/2014/main" id="{19783139-02DF-9223-A94A-F8A18EF117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DA90050-B4F1-582C-FC8D-B4D5B0B42DB1}"/>
              </a:ext>
            </a:extLst>
          </p:cNvPr>
          <p:cNvSpPr>
            <a:spLocks noGrp="1"/>
          </p:cNvSpPr>
          <p:nvPr>
            <p:ph type="sldNum" sz="quarter" idx="12"/>
          </p:nvPr>
        </p:nvSpPr>
        <p:spPr/>
        <p:txBody>
          <a:bodyPr/>
          <a:lstStyle/>
          <a:p>
            <a:fld id="{975F7A25-AE92-41EC-88EE-B3E805CD8CCA}" type="slidenum">
              <a:rPr lang="en-IN" smtClean="0"/>
              <a:t>‹#›</a:t>
            </a:fld>
            <a:endParaRPr lang="en-IN"/>
          </a:p>
        </p:txBody>
      </p:sp>
    </p:spTree>
    <p:extLst>
      <p:ext uri="{BB962C8B-B14F-4D97-AF65-F5344CB8AC3E}">
        <p14:creationId xmlns:p14="http://schemas.microsoft.com/office/powerpoint/2010/main" val="1612557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819B2-5A80-D105-651B-1904198B10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F94A8C-A162-2940-E69A-6772069072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924514-477F-D79E-E473-17A098D4FE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1349DB-4EDE-D061-6BAC-0823B941BBCE}"/>
              </a:ext>
            </a:extLst>
          </p:cNvPr>
          <p:cNvSpPr>
            <a:spLocks noGrp="1"/>
          </p:cNvSpPr>
          <p:nvPr>
            <p:ph type="dt" sz="half" idx="10"/>
          </p:nvPr>
        </p:nvSpPr>
        <p:spPr/>
        <p:txBody>
          <a:bodyPr/>
          <a:lstStyle/>
          <a:p>
            <a:fld id="{20BD4F15-CACC-47A1-8A39-37A12CB2F7A8}" type="datetimeFigureOut">
              <a:rPr lang="en-IN" smtClean="0"/>
              <a:t>29-06-2023</a:t>
            </a:fld>
            <a:endParaRPr lang="en-IN"/>
          </a:p>
        </p:txBody>
      </p:sp>
      <p:sp>
        <p:nvSpPr>
          <p:cNvPr id="6" name="Footer Placeholder 5">
            <a:extLst>
              <a:ext uri="{FF2B5EF4-FFF2-40B4-BE49-F238E27FC236}">
                <a16:creationId xmlns:a16="http://schemas.microsoft.com/office/drawing/2014/main" id="{03ADAE6C-365A-A2C4-48FE-290CE7C17D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0AEF54-2B6C-3CBF-A18F-E073362BE461}"/>
              </a:ext>
            </a:extLst>
          </p:cNvPr>
          <p:cNvSpPr>
            <a:spLocks noGrp="1"/>
          </p:cNvSpPr>
          <p:nvPr>
            <p:ph type="sldNum" sz="quarter" idx="12"/>
          </p:nvPr>
        </p:nvSpPr>
        <p:spPr/>
        <p:txBody>
          <a:bodyPr/>
          <a:lstStyle/>
          <a:p>
            <a:fld id="{975F7A25-AE92-41EC-88EE-B3E805CD8CCA}" type="slidenum">
              <a:rPr lang="en-IN" smtClean="0"/>
              <a:t>‹#›</a:t>
            </a:fld>
            <a:endParaRPr lang="en-IN"/>
          </a:p>
        </p:txBody>
      </p:sp>
    </p:spTree>
    <p:extLst>
      <p:ext uri="{BB962C8B-B14F-4D97-AF65-F5344CB8AC3E}">
        <p14:creationId xmlns:p14="http://schemas.microsoft.com/office/powerpoint/2010/main" val="3631671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E2B71-0EC0-FA92-4CBD-F8DD26FD8D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2EC794-12F9-5F7C-9B0D-28BBD47DBF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991760-B4BE-1212-06C3-1613B6686D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0E218D-1FEB-1388-B416-B4853A3693F8}"/>
              </a:ext>
            </a:extLst>
          </p:cNvPr>
          <p:cNvSpPr>
            <a:spLocks noGrp="1"/>
          </p:cNvSpPr>
          <p:nvPr>
            <p:ph type="dt" sz="half" idx="10"/>
          </p:nvPr>
        </p:nvSpPr>
        <p:spPr/>
        <p:txBody>
          <a:bodyPr/>
          <a:lstStyle/>
          <a:p>
            <a:fld id="{20BD4F15-CACC-47A1-8A39-37A12CB2F7A8}" type="datetimeFigureOut">
              <a:rPr lang="en-IN" smtClean="0"/>
              <a:t>29-06-2023</a:t>
            </a:fld>
            <a:endParaRPr lang="en-IN"/>
          </a:p>
        </p:txBody>
      </p:sp>
      <p:sp>
        <p:nvSpPr>
          <p:cNvPr id="6" name="Footer Placeholder 5">
            <a:extLst>
              <a:ext uri="{FF2B5EF4-FFF2-40B4-BE49-F238E27FC236}">
                <a16:creationId xmlns:a16="http://schemas.microsoft.com/office/drawing/2014/main" id="{DB7A83C5-8DF4-6C7B-6C54-5D61987226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C6B8EE-8E24-CAE7-347D-E64F1D10F201}"/>
              </a:ext>
            </a:extLst>
          </p:cNvPr>
          <p:cNvSpPr>
            <a:spLocks noGrp="1"/>
          </p:cNvSpPr>
          <p:nvPr>
            <p:ph type="sldNum" sz="quarter" idx="12"/>
          </p:nvPr>
        </p:nvSpPr>
        <p:spPr/>
        <p:txBody>
          <a:bodyPr/>
          <a:lstStyle/>
          <a:p>
            <a:fld id="{975F7A25-AE92-41EC-88EE-B3E805CD8CCA}" type="slidenum">
              <a:rPr lang="en-IN" smtClean="0"/>
              <a:t>‹#›</a:t>
            </a:fld>
            <a:endParaRPr lang="en-IN"/>
          </a:p>
        </p:txBody>
      </p:sp>
    </p:spTree>
    <p:extLst>
      <p:ext uri="{BB962C8B-B14F-4D97-AF65-F5344CB8AC3E}">
        <p14:creationId xmlns:p14="http://schemas.microsoft.com/office/powerpoint/2010/main" val="1952195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5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04A989-D70C-F004-D397-51B46AE407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794B9E-9268-B366-C225-0A280F4959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D4BD3F-4DF9-9541-7C68-6074AF3193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BD4F15-CACC-47A1-8A39-37A12CB2F7A8}" type="datetimeFigureOut">
              <a:rPr lang="en-IN" smtClean="0"/>
              <a:t>29-06-2023</a:t>
            </a:fld>
            <a:endParaRPr lang="en-IN"/>
          </a:p>
        </p:txBody>
      </p:sp>
      <p:sp>
        <p:nvSpPr>
          <p:cNvPr id="5" name="Footer Placeholder 4">
            <a:extLst>
              <a:ext uri="{FF2B5EF4-FFF2-40B4-BE49-F238E27FC236}">
                <a16:creationId xmlns:a16="http://schemas.microsoft.com/office/drawing/2014/main" id="{793E3DFF-2359-4B86-7AF1-CFEB680835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6CAA28-20A2-9EB5-C24F-0152C8B226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5F7A25-AE92-41EC-88EE-B3E805CD8CCA}" type="slidenum">
              <a:rPr lang="en-IN" smtClean="0"/>
              <a:t>‹#›</a:t>
            </a:fld>
            <a:endParaRPr lang="en-IN"/>
          </a:p>
        </p:txBody>
      </p:sp>
    </p:spTree>
    <p:extLst>
      <p:ext uri="{BB962C8B-B14F-4D97-AF65-F5344CB8AC3E}">
        <p14:creationId xmlns:p14="http://schemas.microsoft.com/office/powerpoint/2010/main" val="1479690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6ED1-2209-6793-C3DB-3ADDB29AB541}"/>
              </a:ext>
            </a:extLst>
          </p:cNvPr>
          <p:cNvSpPr>
            <a:spLocks noGrp="1"/>
          </p:cNvSpPr>
          <p:nvPr>
            <p:ph type="ctrTitle"/>
          </p:nvPr>
        </p:nvSpPr>
        <p:spPr>
          <a:xfrm>
            <a:off x="1524000" y="2345485"/>
            <a:ext cx="9144000" cy="1137131"/>
          </a:xfrm>
        </p:spPr>
        <p:txBody>
          <a:bodyPr>
            <a:normAutofit fontScale="90000"/>
          </a:bodyPr>
          <a:lstStyle/>
          <a:p>
            <a:br>
              <a:rPr lang="en-IN" b="1" spc="50" dirty="0">
                <a:ln w="0"/>
                <a:solidFill>
                  <a:schemeClr val="bg2"/>
                </a:solidFill>
                <a:effectLst>
                  <a:innerShdw blurRad="63500" dist="50800" dir="13500000">
                    <a:srgbClr val="000000">
                      <a:alpha val="50000"/>
                    </a:srgbClr>
                  </a:innerShdw>
                </a:effectLst>
              </a:rPr>
            </a:br>
            <a:r>
              <a:rPr lang="en-IN" sz="8900" dirty="0">
                <a:ln w="0"/>
                <a:effectLst>
                  <a:outerShdw blurRad="38100" dist="19050" dir="2700000" algn="tl" rotWithShape="0">
                    <a:schemeClr val="dk1">
                      <a:alpha val="40000"/>
                    </a:schemeClr>
                  </a:outerShdw>
                </a:effectLst>
                <a:latin typeface="Algerian" panose="04020705040A02060702" pitchFamily="82" charset="0"/>
              </a:rPr>
              <a:t>ENTERTAINMENT</a:t>
            </a:r>
          </a:p>
        </p:txBody>
      </p:sp>
      <p:sp>
        <p:nvSpPr>
          <p:cNvPr id="3" name="Subtitle 2">
            <a:extLst>
              <a:ext uri="{FF2B5EF4-FFF2-40B4-BE49-F238E27FC236}">
                <a16:creationId xmlns:a16="http://schemas.microsoft.com/office/drawing/2014/main" id="{82402091-AE6C-1F84-CC31-19D970282A0A}"/>
              </a:ext>
            </a:extLst>
          </p:cNvPr>
          <p:cNvSpPr>
            <a:spLocks noGrp="1"/>
          </p:cNvSpPr>
          <p:nvPr>
            <p:ph type="subTitle" idx="1"/>
          </p:nvPr>
        </p:nvSpPr>
        <p:spPr>
          <a:xfrm>
            <a:off x="1906633" y="3353559"/>
            <a:ext cx="8378735" cy="433249"/>
          </a:xfrm>
          <a:solidFill>
            <a:schemeClr val="bg1"/>
          </a:solidFill>
        </p:spPr>
        <p:txBody>
          <a:bodyPr/>
          <a:lstStyle/>
          <a:p>
            <a:r>
              <a:rPr lang="en-US" b="1" dirty="0"/>
              <a:t>-Data Analysis-</a:t>
            </a:r>
            <a:endParaRPr lang="en-IN" b="1" dirty="0"/>
          </a:p>
        </p:txBody>
      </p:sp>
      <p:pic>
        <p:nvPicPr>
          <p:cNvPr id="9" name="Picture 8">
            <a:extLst>
              <a:ext uri="{FF2B5EF4-FFF2-40B4-BE49-F238E27FC236}">
                <a16:creationId xmlns:a16="http://schemas.microsoft.com/office/drawing/2014/main" id="{ADFCBC12-16A3-C277-C583-DF64E95FDC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367" y="2345486"/>
            <a:ext cx="765266" cy="1441323"/>
          </a:xfrm>
          <a:prstGeom prst="rect">
            <a:avLst/>
          </a:prstGeom>
        </p:spPr>
      </p:pic>
      <p:pic>
        <p:nvPicPr>
          <p:cNvPr id="10" name="Picture 9">
            <a:extLst>
              <a:ext uri="{FF2B5EF4-FFF2-40B4-BE49-F238E27FC236}">
                <a16:creationId xmlns:a16="http://schemas.microsoft.com/office/drawing/2014/main" id="{ADEEE437-5636-CC43-CF50-616DFD8E1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5367" y="2345485"/>
            <a:ext cx="765266" cy="1441323"/>
          </a:xfrm>
          <a:prstGeom prst="rect">
            <a:avLst/>
          </a:prstGeom>
        </p:spPr>
      </p:pic>
    </p:spTree>
    <p:extLst>
      <p:ext uri="{BB962C8B-B14F-4D97-AF65-F5344CB8AC3E}">
        <p14:creationId xmlns:p14="http://schemas.microsoft.com/office/powerpoint/2010/main" val="2354732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37A1-173C-CCE7-D2A6-2806C24B9246}"/>
              </a:ext>
            </a:extLst>
          </p:cNvPr>
          <p:cNvSpPr>
            <a:spLocks noGrp="1"/>
          </p:cNvSpPr>
          <p:nvPr>
            <p:ph type="title"/>
          </p:nvPr>
        </p:nvSpPr>
        <p:spPr>
          <a:xfrm>
            <a:off x="841513" y="1192696"/>
            <a:ext cx="4446104" cy="874643"/>
          </a:xfrm>
          <a:gradFill flip="none" rotWithShape="1">
            <a:gsLst>
              <a:gs pos="3900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a:softEdge rad="0"/>
          </a:effectLst>
        </p:spPr>
        <p:txBody>
          <a:bodyPr/>
          <a:lstStyle/>
          <a:p>
            <a:r>
              <a:rPr lang="en-US" dirty="0">
                <a:latin typeface="Aharoni" panose="02010803020104030203" pitchFamily="2" charset="-79"/>
                <a:cs typeface="Aharoni" panose="02010803020104030203" pitchFamily="2" charset="-79"/>
              </a:rPr>
              <a:t>INTRODUCTION</a:t>
            </a:r>
            <a:endParaRPr lang="en-IN"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FE0F7E39-CA9D-7A2A-9C42-27A5C0805071}"/>
              </a:ext>
            </a:extLst>
          </p:cNvPr>
          <p:cNvSpPr>
            <a:spLocks noGrp="1"/>
          </p:cNvSpPr>
          <p:nvPr>
            <p:ph idx="1"/>
          </p:nvPr>
        </p:nvSpPr>
        <p:spPr>
          <a:xfrm>
            <a:off x="841513" y="2251211"/>
            <a:ext cx="9554817" cy="3950805"/>
          </a:xfrm>
          <a:gradFill flip="none" rotWithShape="1">
            <a:gsLst>
              <a:gs pos="0">
                <a:schemeClr val="accent6">
                  <a:lumMod val="5000"/>
                  <a:lumOff val="95000"/>
                  <a:alpha val="50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txBody>
          <a:bodyPr>
            <a:noAutofit/>
          </a:bodyPr>
          <a:lstStyle/>
          <a:p>
            <a:pPr>
              <a:lnSpc>
                <a:spcPct val="170000"/>
              </a:lnSpc>
            </a:pPr>
            <a:r>
              <a:rPr lang="en-US" sz="1600" dirty="0">
                <a:latin typeface="Times New Roman" panose="02020603050405020304" pitchFamily="18" charset="0"/>
                <a:cs typeface="Times New Roman" panose="02020603050405020304" pitchFamily="18" charset="0"/>
              </a:rPr>
              <a:t>Entertainment industry is a stress buster sector, that influences human behavior and also, an unavoidable part of human life. </a:t>
            </a:r>
          </a:p>
          <a:p>
            <a:pPr>
              <a:lnSpc>
                <a:spcPct val="170000"/>
              </a:lnSpc>
            </a:pPr>
            <a:r>
              <a:rPr lang="en-US" sz="1600" dirty="0">
                <a:latin typeface="Times New Roman" panose="02020603050405020304" pitchFamily="18" charset="0"/>
                <a:cs typeface="Times New Roman" panose="02020603050405020304" pitchFamily="18" charset="0"/>
              </a:rPr>
              <a:t>The Dataset being analyzed considers 70 Entertainers from 4 different Areas of Entertainment. </a:t>
            </a:r>
          </a:p>
          <a:p>
            <a:pPr>
              <a:lnSpc>
                <a:spcPct val="170000"/>
              </a:lnSpc>
            </a:pPr>
            <a:r>
              <a:rPr lang="en-US" sz="1600" dirty="0">
                <a:latin typeface="Times New Roman" panose="02020603050405020304" pitchFamily="18" charset="0"/>
                <a:cs typeface="Times New Roman" panose="02020603050405020304" pitchFamily="18" charset="0"/>
              </a:rPr>
              <a:t>Major highlights within the Dataset : Name, Gender, Area of Entertainment, Year of Birth, Breakthrough Year, Breakthrough Name, Genre, Rating, Year of First Award, Last Work Year, Year of Death, Lifetime and Success Gap. </a:t>
            </a:r>
          </a:p>
          <a:p>
            <a:pPr>
              <a:lnSpc>
                <a:spcPct val="170000"/>
              </a:lnSpc>
            </a:pPr>
            <a:r>
              <a:rPr lang="en-US" sz="1600" dirty="0">
                <a:latin typeface="Times New Roman" panose="02020603050405020304" pitchFamily="18" charset="0"/>
                <a:cs typeface="Times New Roman" panose="02020603050405020304" pitchFamily="18" charset="0"/>
              </a:rPr>
              <a:t>The Data information majorly reflects the entertainers from the US region. </a:t>
            </a:r>
          </a:p>
          <a:p>
            <a:pPr>
              <a:lnSpc>
                <a:spcPct val="170000"/>
              </a:lnSpc>
            </a:pPr>
            <a:r>
              <a:rPr lang="en-US" sz="1600" dirty="0">
                <a:latin typeface="Times New Roman" panose="02020603050405020304" pitchFamily="18" charset="0"/>
                <a:cs typeface="Times New Roman" panose="02020603050405020304" pitchFamily="18" charset="0"/>
              </a:rPr>
              <a:t>The time period being highlighted is the 20th century.  </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5525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5B2C9-5A1F-7EFC-E9D5-34D9EB516321}"/>
              </a:ext>
            </a:extLst>
          </p:cNvPr>
          <p:cNvSpPr>
            <a:spLocks noGrp="1"/>
          </p:cNvSpPr>
          <p:nvPr>
            <p:ph type="title"/>
          </p:nvPr>
        </p:nvSpPr>
        <p:spPr>
          <a:xfrm>
            <a:off x="838200" y="1600201"/>
            <a:ext cx="4181061" cy="795130"/>
          </a:xfrm>
          <a:gradFill flip="none" rotWithShape="1">
            <a:gsLst>
              <a:gs pos="3900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txBody>
          <a:bodyPr/>
          <a:lstStyle/>
          <a:p>
            <a:r>
              <a:rPr lang="en-US" dirty="0">
                <a:latin typeface="Aharoni" panose="02010803020104030203" pitchFamily="2" charset="-79"/>
                <a:cs typeface="Aharoni" panose="02010803020104030203" pitchFamily="2" charset="-79"/>
              </a:rPr>
              <a:t>ASSUMPTIONS</a:t>
            </a:r>
            <a:endParaRPr lang="en-IN"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23C82781-19CC-A24D-FAC6-C4A5D7653F27}"/>
              </a:ext>
            </a:extLst>
          </p:cNvPr>
          <p:cNvSpPr>
            <a:spLocks noGrp="1"/>
          </p:cNvSpPr>
          <p:nvPr>
            <p:ph idx="1"/>
          </p:nvPr>
        </p:nvSpPr>
        <p:spPr>
          <a:xfrm>
            <a:off x="838201" y="2629417"/>
            <a:ext cx="9568070" cy="2230818"/>
          </a:xfrm>
          <a:gradFill flip="none" rotWithShape="1">
            <a:gsLst>
              <a:gs pos="0">
                <a:schemeClr val="accent6">
                  <a:lumMod val="5000"/>
                  <a:lumOff val="95000"/>
                  <a:alpha val="50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txBody>
          <a:bodyPr>
            <a:noAutofit/>
          </a:bodyPr>
          <a:lstStyle/>
          <a:p>
            <a:pPr>
              <a:lnSpc>
                <a:spcPct val="150000"/>
              </a:lnSpc>
            </a:pPr>
            <a:r>
              <a:rPr lang="en-US" sz="1600" dirty="0">
                <a:latin typeface="Times New Roman" panose="02020603050405020304" pitchFamily="18" charset="0"/>
                <a:cs typeface="Times New Roman" panose="02020603050405020304" pitchFamily="18" charset="0"/>
              </a:rPr>
              <a:t>The Golden Era of holistic Entertainment sector (Considering all the Areas of Entertainment) is the 20</a:t>
            </a:r>
            <a:r>
              <a:rPr lang="en-US" sz="1600" baseline="30000" dirty="0">
                <a:latin typeface="Times New Roman" panose="02020603050405020304" pitchFamily="18" charset="0"/>
                <a:cs typeface="Times New Roman" panose="02020603050405020304" pitchFamily="18" charset="0"/>
              </a:rPr>
              <a:t>th</a:t>
            </a:r>
            <a:r>
              <a:rPr lang="en-US" sz="1600" dirty="0">
                <a:latin typeface="Times New Roman" panose="02020603050405020304" pitchFamily="18" charset="0"/>
                <a:cs typeface="Times New Roman" panose="02020603050405020304" pitchFamily="18" charset="0"/>
              </a:rPr>
              <a:t> Century (1900-2000).</a:t>
            </a:r>
          </a:p>
          <a:p>
            <a:pPr>
              <a:lnSpc>
                <a:spcPct val="150000"/>
              </a:lnSpc>
            </a:pPr>
            <a:r>
              <a:rPr lang="en-US" sz="1600" dirty="0">
                <a:latin typeface="Times New Roman" panose="02020603050405020304" pitchFamily="18" charset="0"/>
                <a:cs typeface="Times New Roman" panose="02020603050405020304" pitchFamily="18" charset="0"/>
              </a:rPr>
              <a:t>The Success factor with respect to the listed Entertainers within the dataset would be the difference between Breakthrough Year and Year of First Award, which is represented as the ‘Success Gap’. </a:t>
            </a:r>
          </a:p>
          <a:p>
            <a:pPr>
              <a:lnSpc>
                <a:spcPct val="150000"/>
              </a:lnSpc>
            </a:pPr>
            <a:r>
              <a:rPr lang="en-US" sz="1600" dirty="0">
                <a:latin typeface="Times New Roman" panose="02020603050405020304" pitchFamily="18" charset="0"/>
                <a:cs typeface="Times New Roman" panose="02020603050405020304" pitchFamily="18" charset="0"/>
              </a:rPr>
              <a:t>Breakthrough work ratings (from sources including IMDB) are best reliable.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8331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5B2C9-5A1F-7EFC-E9D5-34D9EB516321}"/>
              </a:ext>
            </a:extLst>
          </p:cNvPr>
          <p:cNvSpPr>
            <a:spLocks noGrp="1"/>
          </p:cNvSpPr>
          <p:nvPr>
            <p:ph type="title"/>
          </p:nvPr>
        </p:nvSpPr>
        <p:spPr>
          <a:xfrm>
            <a:off x="838201" y="1600201"/>
            <a:ext cx="2560982" cy="795130"/>
          </a:xfrm>
          <a:gradFill flip="none" rotWithShape="1">
            <a:gsLst>
              <a:gs pos="3900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txBody>
          <a:bodyPr/>
          <a:lstStyle/>
          <a:p>
            <a:r>
              <a:rPr lang="en-US" dirty="0">
                <a:latin typeface="Aharoni" panose="02010803020104030203" pitchFamily="2" charset="-79"/>
                <a:cs typeface="Aharoni" panose="02010803020104030203" pitchFamily="2" charset="-79"/>
              </a:rPr>
              <a:t>METRICS</a:t>
            </a:r>
            <a:endParaRPr lang="en-IN"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23C82781-19CC-A24D-FAC6-C4A5D7653F27}"/>
              </a:ext>
            </a:extLst>
          </p:cNvPr>
          <p:cNvSpPr>
            <a:spLocks noGrp="1"/>
          </p:cNvSpPr>
          <p:nvPr>
            <p:ph idx="1"/>
          </p:nvPr>
        </p:nvSpPr>
        <p:spPr>
          <a:xfrm>
            <a:off x="838202" y="2629417"/>
            <a:ext cx="9051234" cy="2956374"/>
          </a:xfrm>
          <a:gradFill flip="none" rotWithShape="1">
            <a:gsLst>
              <a:gs pos="0">
                <a:schemeClr val="accent6">
                  <a:lumMod val="5000"/>
                  <a:lumOff val="95000"/>
                  <a:alpha val="50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txBody>
          <a:bodyPr>
            <a:noAutofit/>
          </a:bodyPr>
          <a:lstStyle/>
          <a:p>
            <a:pPr>
              <a:lnSpc>
                <a:spcPct val="150000"/>
              </a:lnSpc>
            </a:pPr>
            <a:r>
              <a:rPr lang="en-US" sz="1600" b="1" dirty="0">
                <a:latin typeface="Times New Roman" panose="02020603050405020304" pitchFamily="18" charset="0"/>
                <a:cs typeface="Times New Roman" panose="02020603050405020304" pitchFamily="18" charset="0"/>
              </a:rPr>
              <a:t>Area of Entertainment </a:t>
            </a:r>
            <a:r>
              <a:rPr lang="en-US" sz="1600" dirty="0">
                <a:latin typeface="Times New Roman" panose="02020603050405020304" pitchFamily="18" charset="0"/>
                <a:cs typeface="Times New Roman" panose="02020603050405020304" pitchFamily="18" charset="0"/>
              </a:rPr>
              <a:t>– The Entertainment Area with respect to the ‘Breakthrough’ of an Entertainer.</a:t>
            </a:r>
          </a:p>
          <a:p>
            <a:pPr>
              <a:lnSpc>
                <a:spcPct val="150000"/>
              </a:lnSpc>
            </a:pPr>
            <a:r>
              <a:rPr lang="en-US" sz="1600" b="1" dirty="0">
                <a:latin typeface="Times New Roman" panose="02020603050405020304" pitchFamily="18" charset="0"/>
                <a:cs typeface="Times New Roman" panose="02020603050405020304" pitchFamily="18" charset="0"/>
              </a:rPr>
              <a:t>Breakthrough Name</a:t>
            </a:r>
            <a:r>
              <a:rPr lang="en-US" sz="1600" dirty="0">
                <a:latin typeface="Times New Roman" panose="02020603050405020304" pitchFamily="18" charset="0"/>
                <a:cs typeface="Times New Roman" panose="02020603050405020304" pitchFamily="18" charset="0"/>
              </a:rPr>
              <a:t> – Breakthrough work by an Entertainer.</a:t>
            </a:r>
          </a:p>
          <a:p>
            <a:pPr>
              <a:lnSpc>
                <a:spcPct val="150000"/>
              </a:lnSpc>
            </a:pPr>
            <a:r>
              <a:rPr lang="en-US" sz="1600" b="1" dirty="0">
                <a:latin typeface="Times New Roman" panose="02020603050405020304" pitchFamily="18" charset="0"/>
                <a:cs typeface="Times New Roman" panose="02020603050405020304" pitchFamily="18" charset="0"/>
              </a:rPr>
              <a:t>Genre</a:t>
            </a:r>
            <a:r>
              <a:rPr lang="en-US" sz="1600" dirty="0">
                <a:latin typeface="Times New Roman" panose="02020603050405020304" pitchFamily="18" charset="0"/>
                <a:cs typeface="Times New Roman" panose="02020603050405020304" pitchFamily="18" charset="0"/>
              </a:rPr>
              <a:t> – Sub-categories under a specific ‘Area of Entertainment’.</a:t>
            </a:r>
          </a:p>
          <a:p>
            <a:pPr>
              <a:lnSpc>
                <a:spcPct val="150000"/>
              </a:lnSpc>
            </a:pPr>
            <a:r>
              <a:rPr lang="en-US" sz="1600" b="1" dirty="0">
                <a:latin typeface="Times New Roman" panose="02020603050405020304" pitchFamily="18" charset="0"/>
                <a:cs typeface="Times New Roman" panose="02020603050405020304" pitchFamily="18" charset="0"/>
              </a:rPr>
              <a:t>Rating</a:t>
            </a:r>
            <a:r>
              <a:rPr lang="en-US" sz="1600" dirty="0">
                <a:latin typeface="Times New Roman" panose="02020603050405020304" pitchFamily="18" charset="0"/>
                <a:cs typeface="Times New Roman" panose="02020603050405020304" pitchFamily="18" charset="0"/>
              </a:rPr>
              <a:t> – Rating of a Breakthrough work. </a:t>
            </a:r>
          </a:p>
          <a:p>
            <a:pPr>
              <a:lnSpc>
                <a:spcPct val="150000"/>
              </a:lnSpc>
            </a:pPr>
            <a:r>
              <a:rPr lang="en-US" sz="1600" b="1" dirty="0">
                <a:latin typeface="Times New Roman" panose="02020603050405020304" pitchFamily="18" charset="0"/>
                <a:cs typeface="Times New Roman" panose="02020603050405020304" pitchFamily="18" charset="0"/>
              </a:rPr>
              <a:t>Success Gap (in Years) </a:t>
            </a:r>
            <a:r>
              <a:rPr lang="en-US" sz="1600" dirty="0">
                <a:latin typeface="Times New Roman" panose="02020603050405020304" pitchFamily="18" charset="0"/>
                <a:cs typeface="Times New Roman" panose="02020603050405020304" pitchFamily="18" charset="0"/>
              </a:rPr>
              <a:t>– The difference between the ‘Breakthrough Year’ and the ‘Year of First Award’. </a:t>
            </a:r>
          </a:p>
          <a:p>
            <a:pPr>
              <a:lnSpc>
                <a:spcPct val="150000"/>
              </a:lnSpc>
            </a:pPr>
            <a:r>
              <a:rPr lang="en-US" sz="1600" b="1" dirty="0">
                <a:latin typeface="Times New Roman" panose="02020603050405020304" pitchFamily="18" charset="0"/>
                <a:cs typeface="Times New Roman" panose="02020603050405020304" pitchFamily="18" charset="0"/>
              </a:rPr>
              <a:t>Lifetime (in Years) </a:t>
            </a:r>
            <a:r>
              <a:rPr lang="en-US" sz="1600" dirty="0">
                <a:latin typeface="Times New Roman" panose="02020603050405020304" pitchFamily="18" charset="0"/>
                <a:cs typeface="Times New Roman" panose="02020603050405020304" pitchFamily="18" charset="0"/>
              </a:rPr>
              <a:t>– The Age of an Entertainer. </a:t>
            </a:r>
          </a:p>
        </p:txBody>
      </p:sp>
    </p:spTree>
    <p:extLst>
      <p:ext uri="{BB962C8B-B14F-4D97-AF65-F5344CB8AC3E}">
        <p14:creationId xmlns:p14="http://schemas.microsoft.com/office/powerpoint/2010/main" val="767998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5B2C9-5A1F-7EFC-E9D5-34D9EB516321}"/>
              </a:ext>
            </a:extLst>
          </p:cNvPr>
          <p:cNvSpPr>
            <a:spLocks noGrp="1"/>
          </p:cNvSpPr>
          <p:nvPr>
            <p:ph type="title"/>
          </p:nvPr>
        </p:nvSpPr>
        <p:spPr>
          <a:xfrm>
            <a:off x="838201" y="576471"/>
            <a:ext cx="3346173" cy="795130"/>
          </a:xfrm>
          <a:gradFill flip="none" rotWithShape="1">
            <a:gsLst>
              <a:gs pos="3900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txBody>
          <a:bodyPr>
            <a:normAutofit fontScale="90000"/>
          </a:bodyPr>
          <a:lstStyle/>
          <a:p>
            <a:r>
              <a:rPr lang="en-US" dirty="0">
                <a:latin typeface="Aharoni" panose="02010803020104030203" pitchFamily="2" charset="-79"/>
                <a:cs typeface="Aharoni" panose="02010803020104030203" pitchFamily="2" charset="-79"/>
              </a:rPr>
              <a:t>DASHBOARD</a:t>
            </a:r>
            <a:endParaRPr lang="en-IN" dirty="0">
              <a:latin typeface="Aharoni" panose="02010803020104030203" pitchFamily="2" charset="-79"/>
              <a:cs typeface="Aharoni" panose="02010803020104030203" pitchFamily="2" charset="-79"/>
            </a:endParaRPr>
          </a:p>
        </p:txBody>
      </p:sp>
      <p:pic>
        <p:nvPicPr>
          <p:cNvPr id="7" name="Content Placeholder 6">
            <a:extLst>
              <a:ext uri="{FF2B5EF4-FFF2-40B4-BE49-F238E27FC236}">
                <a16:creationId xmlns:a16="http://schemas.microsoft.com/office/drawing/2014/main" id="{96FA9647-5FC2-E009-820E-BD6F9B1C54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510748"/>
            <a:ext cx="10045147" cy="5108713"/>
          </a:xfrm>
        </p:spPr>
      </p:pic>
    </p:spTree>
    <p:extLst>
      <p:ext uri="{BB962C8B-B14F-4D97-AF65-F5344CB8AC3E}">
        <p14:creationId xmlns:p14="http://schemas.microsoft.com/office/powerpoint/2010/main" val="4128134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5B2C9-5A1F-7EFC-E9D5-34D9EB516321}"/>
              </a:ext>
            </a:extLst>
          </p:cNvPr>
          <p:cNvSpPr>
            <a:spLocks noGrp="1"/>
          </p:cNvSpPr>
          <p:nvPr>
            <p:ph type="title"/>
          </p:nvPr>
        </p:nvSpPr>
        <p:spPr>
          <a:xfrm>
            <a:off x="838201" y="364435"/>
            <a:ext cx="4489173" cy="795130"/>
          </a:xfrm>
          <a:gradFill flip="none" rotWithShape="1">
            <a:gsLst>
              <a:gs pos="3900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txBody>
          <a:bodyPr>
            <a:normAutofit/>
          </a:bodyPr>
          <a:lstStyle/>
          <a:p>
            <a:r>
              <a:rPr lang="en-US" dirty="0">
                <a:latin typeface="Aharoni" panose="02010803020104030203" pitchFamily="2" charset="-79"/>
                <a:cs typeface="Aharoni" panose="02010803020104030203" pitchFamily="2" charset="-79"/>
              </a:rPr>
              <a:t>DATA FINDINGS</a:t>
            </a:r>
            <a:endParaRPr lang="en-IN"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23C82781-19CC-A24D-FAC6-C4A5D7653F27}"/>
              </a:ext>
            </a:extLst>
          </p:cNvPr>
          <p:cNvSpPr>
            <a:spLocks noGrp="1"/>
          </p:cNvSpPr>
          <p:nvPr>
            <p:ph idx="1"/>
          </p:nvPr>
        </p:nvSpPr>
        <p:spPr>
          <a:xfrm>
            <a:off x="838201" y="1258034"/>
            <a:ext cx="9985512" cy="5235531"/>
          </a:xfrm>
          <a:gradFill flip="none" rotWithShape="1">
            <a:gsLst>
              <a:gs pos="0">
                <a:schemeClr val="accent6">
                  <a:lumMod val="5000"/>
                  <a:lumOff val="95000"/>
                  <a:alpha val="50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txBody>
          <a:bodyPr>
            <a:noAutofit/>
          </a:bodyPr>
          <a:lstStyle/>
          <a:p>
            <a:pPr>
              <a:lnSpc>
                <a:spcPct val="150000"/>
              </a:lnSpc>
            </a:pPr>
            <a:r>
              <a:rPr lang="en-US" sz="1600" dirty="0">
                <a:latin typeface="Times New Roman" panose="02020603050405020304" pitchFamily="18" charset="0"/>
                <a:cs typeface="Times New Roman" panose="02020603050405020304" pitchFamily="18" charset="0"/>
              </a:rPr>
              <a:t>The golden era of world entertainment, i.e., the 20</a:t>
            </a:r>
            <a:r>
              <a:rPr lang="en-US" sz="1600" baseline="30000" dirty="0">
                <a:latin typeface="Times New Roman" panose="02020603050405020304" pitchFamily="18" charset="0"/>
                <a:cs typeface="Times New Roman" panose="02020603050405020304" pitchFamily="18" charset="0"/>
              </a:rPr>
              <a:t>th</a:t>
            </a:r>
            <a:r>
              <a:rPr lang="en-US" sz="1600" dirty="0">
                <a:latin typeface="Times New Roman" panose="02020603050405020304" pitchFamily="18" charset="0"/>
                <a:cs typeface="Times New Roman" panose="02020603050405020304" pitchFamily="18" charset="0"/>
              </a:rPr>
              <a:t> Century had witnessed an immense rise in the forms of entertainment, and correspondingly, the support of the audience as well. The entertainers who originated from the ‘US’ region were more widespread to excel in various entertainment areas including Cinema, Music, Television and Stage, amongst other entertainers from UK, Canada and Sweden regions respectively. Major breakthroughs are noticed in the field of ‘Cinema’, amongst other prominent entertainment areas. The usual taste of audience relied upon ‘Dramatic’ and ‘Comedy’ movies, which gave rise to consistent breakthroughs. ‘Sci-Fi’, ‘Action’ and ‘Romantic’ movies were popular with high ratings. It was also a time, when ‘Music’ lovers had consistently preferred ‘Pop’ music into their choice of taste. The initial preference towards ‘Jazz’ form of music (prior 1950) had been shifted to the ‘Pop’ music, even after the commencement of the 21</a:t>
            </a:r>
            <a:r>
              <a:rPr lang="en-US" sz="1600" baseline="30000" dirty="0">
                <a:latin typeface="Times New Roman" panose="02020603050405020304" pitchFamily="18" charset="0"/>
                <a:cs typeface="Times New Roman" panose="02020603050405020304" pitchFamily="18" charset="0"/>
              </a:rPr>
              <a:t>st</a:t>
            </a:r>
            <a:r>
              <a:rPr lang="en-US" sz="1600" dirty="0">
                <a:latin typeface="Times New Roman" panose="02020603050405020304" pitchFamily="18" charset="0"/>
                <a:cs typeface="Times New Roman" panose="02020603050405020304" pitchFamily="18" charset="0"/>
              </a:rPr>
              <a:t> Century. Amongst various genres in this field, ‘Soul’ and ‘Country’ genres were most popular with high ratings. However, ‘Drama’ and ‘Comedy’ genres had shown up an active presence in ‘Stage’ as well as ‘Television’ fields respectively. All throughout the period, audience’ taste relied on ‘Comedy’ consistently. ‘Action’ genre gained popularity amongst the ‘Home Entertainment’ audiences by the commencement of the 21</a:t>
            </a:r>
            <a:r>
              <a:rPr lang="en-US" sz="1600" baseline="30000" dirty="0">
                <a:latin typeface="Times New Roman" panose="02020603050405020304" pitchFamily="18" charset="0"/>
                <a:cs typeface="Times New Roman" panose="02020603050405020304" pitchFamily="18" charset="0"/>
              </a:rPr>
              <a:t>st</a:t>
            </a:r>
            <a:r>
              <a:rPr lang="en-US" sz="1600" dirty="0">
                <a:latin typeface="Times New Roman" panose="02020603050405020304" pitchFamily="18" charset="0"/>
                <a:cs typeface="Times New Roman" panose="02020603050405020304" pitchFamily="18" charset="0"/>
              </a:rPr>
              <a:t> Century. It is also observed that, ‘Stage’ entertainers stands at the ‘lower’ position in case of ‘Success Gap’ (9.5 Years) and at the ‘higher’ position in case of ‘Lifetime’ (78 Years). </a:t>
            </a:r>
          </a:p>
        </p:txBody>
      </p:sp>
    </p:spTree>
    <p:extLst>
      <p:ext uri="{BB962C8B-B14F-4D97-AF65-F5344CB8AC3E}">
        <p14:creationId xmlns:p14="http://schemas.microsoft.com/office/powerpoint/2010/main" val="1340492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B1CD-7806-9B80-99A4-86A770080A23}"/>
              </a:ext>
            </a:extLst>
          </p:cNvPr>
          <p:cNvSpPr>
            <a:spLocks noGrp="1"/>
          </p:cNvSpPr>
          <p:nvPr>
            <p:ph type="title"/>
          </p:nvPr>
        </p:nvSpPr>
        <p:spPr>
          <a:xfrm>
            <a:off x="831850" y="1311964"/>
            <a:ext cx="10515600" cy="2832653"/>
          </a:xfrm>
        </p:spPr>
        <p:txBody>
          <a:bodyPr>
            <a:normAutofit/>
          </a:bodyPr>
          <a:lstStyle/>
          <a:p>
            <a:pPr algn="ctr"/>
            <a:r>
              <a:rPr lang="en-US" sz="8000" dirty="0">
                <a:latin typeface="Algerian" panose="04020705040A02060702" pitchFamily="82" charset="0"/>
              </a:rPr>
              <a:t>Thank You</a:t>
            </a:r>
            <a:endParaRPr lang="en-IN" sz="8000" dirty="0">
              <a:latin typeface="Algerian" panose="04020705040A02060702" pitchFamily="82" charset="0"/>
            </a:endParaRPr>
          </a:p>
        </p:txBody>
      </p:sp>
      <p:sp>
        <p:nvSpPr>
          <p:cNvPr id="3" name="Text Placeholder 2">
            <a:extLst>
              <a:ext uri="{FF2B5EF4-FFF2-40B4-BE49-F238E27FC236}">
                <a16:creationId xmlns:a16="http://schemas.microsoft.com/office/drawing/2014/main" id="{1A076665-22EC-741D-FEDE-9CC6B38A8CF0}"/>
              </a:ext>
            </a:extLst>
          </p:cNvPr>
          <p:cNvSpPr>
            <a:spLocks noGrp="1"/>
          </p:cNvSpPr>
          <p:nvPr>
            <p:ph type="body" idx="1"/>
          </p:nvPr>
        </p:nvSpPr>
        <p:spPr>
          <a:xfrm>
            <a:off x="831850" y="3999506"/>
            <a:ext cx="10515600" cy="45719"/>
          </a:xfrm>
        </p:spPr>
        <p:txBody>
          <a:bodyPr>
            <a:normAutofit fontScale="25000" lnSpcReduction="20000"/>
          </a:bodyPr>
          <a:lstStyle/>
          <a:p>
            <a:endParaRPr lang="en-IN" dirty="0">
              <a:solidFill>
                <a:schemeClr val="tx1"/>
              </a:solidFill>
            </a:endParaRPr>
          </a:p>
        </p:txBody>
      </p:sp>
    </p:spTree>
    <p:extLst>
      <p:ext uri="{BB962C8B-B14F-4D97-AF65-F5344CB8AC3E}">
        <p14:creationId xmlns:p14="http://schemas.microsoft.com/office/powerpoint/2010/main" val="1932230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TotalTime>
  <Words>589</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Aharoni</vt:lpstr>
      <vt:lpstr>Algerian</vt:lpstr>
      <vt:lpstr>Arial</vt:lpstr>
      <vt:lpstr>Calibri</vt:lpstr>
      <vt:lpstr>Calibri Light</vt:lpstr>
      <vt:lpstr>Times New Roman</vt:lpstr>
      <vt:lpstr>Office Theme</vt:lpstr>
      <vt:lpstr> ENTERTAINMENT</vt:lpstr>
      <vt:lpstr>INTRODUCTION</vt:lpstr>
      <vt:lpstr>ASSUMPTIONS</vt:lpstr>
      <vt:lpstr>METRICS</vt:lpstr>
      <vt:lpstr>DASHBOARD</vt:lpstr>
      <vt:lpstr>DATA FINDINGS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Entertainment Analysis</dc:title>
  <dc:creator>Binni Thomas</dc:creator>
  <cp:lastModifiedBy>Binni Thomas</cp:lastModifiedBy>
  <cp:revision>28</cp:revision>
  <dcterms:created xsi:type="dcterms:W3CDTF">2023-06-05T11:55:45Z</dcterms:created>
  <dcterms:modified xsi:type="dcterms:W3CDTF">2023-06-29T05:42:00Z</dcterms:modified>
</cp:coreProperties>
</file>