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C4F"/>
    <a:srgbClr val="FFCCFF"/>
    <a:srgbClr val="FFCCCC"/>
    <a:srgbClr val="FF999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C0FF-4E2E-BDC4-F713-E2F25AC3C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A11F0B-B054-B28B-752A-B20D4072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00BE22-7831-8076-868E-57772F4BF5AA}"/>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B2EAB0EF-BD8C-E113-88BC-B3E5ED56C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A6227-01AC-D3E2-5A4D-4581884B952D}"/>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323134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C9C6-E3EB-7353-044A-BF0444CC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6099F9-C5B9-4C87-96EC-75928E953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BD8EB-9098-ED0F-216B-37AE4AB50D76}"/>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993EB671-5C6A-BFA0-9816-EAB31A0306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C2644-C674-D44B-7064-9CD240F46A18}"/>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180007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56BE9-3635-59CD-5DD1-B69D863528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87F17-9597-192F-9F4C-AA778E40E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B3B9D-C7CD-F316-B068-D66E085D7000}"/>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19E36556-F602-4E7B-226B-9DBCE6DCD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55E23-6AE9-8946-2EB9-A0D4E8B5B846}"/>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13779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8875-2A54-6321-6045-C5500102A6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4C9AA-667B-736D-F80A-4FBDF13BC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13289-E554-786A-AC21-FB0EC5F9964D}"/>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34BDFCE6-29A4-07B0-BBBE-C873B5AD2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74D23-348A-CDF5-BFB4-8B230A738A58}"/>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227909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7D27-31D5-5E7E-904B-0B8D900F3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EF40D6-236A-5CFB-3E2F-2F8488050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0BA4E-AEFC-3831-76A7-9C2C70D51A5A}"/>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4F571FBA-3E2C-5F8A-4F31-C9182102C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2E145-B69C-85F7-162C-62B715F3723E}"/>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206000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D229-336D-1EB6-DF4C-CB20DECE7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194780-181B-4D1F-F0ED-72FEFFCCF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9248A0-7174-E0C4-C92B-6E9FBEA24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9BBCDD-F4C1-88BA-2185-87B6597C3582}"/>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6" name="Footer Placeholder 5">
            <a:extLst>
              <a:ext uri="{FF2B5EF4-FFF2-40B4-BE49-F238E27FC236}">
                <a16:creationId xmlns:a16="http://schemas.microsoft.com/office/drawing/2014/main" id="{BE7F9B9A-46FB-6198-A6EF-CCA4BDBF8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9DD54C-DD6E-F262-A993-A63105FF47AC}"/>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239137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E95-5B26-6AE9-AFA0-5FAC964588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1369B6-7950-12D3-C8E1-3CAC2C5D0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71779-60C4-E9C4-DD22-C9C8C33DCD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1A6B1-9E81-A1B9-376C-DA0EAFA5F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E4D73-2D9A-9724-C85C-44C7CF670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38211-4B3E-19DE-0E3A-FA78129A788F}"/>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8" name="Footer Placeholder 7">
            <a:extLst>
              <a:ext uri="{FF2B5EF4-FFF2-40B4-BE49-F238E27FC236}">
                <a16:creationId xmlns:a16="http://schemas.microsoft.com/office/drawing/2014/main" id="{36C676B0-9DA0-CA84-6280-2EDE4A4104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F71D83-E513-1C0F-5D92-C446B0F0C57F}"/>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231281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1821-BC20-D958-A70E-B5E8906C13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9175CD-0A0E-6F8A-2E38-40F40335807A}"/>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4" name="Footer Placeholder 3">
            <a:extLst>
              <a:ext uri="{FF2B5EF4-FFF2-40B4-BE49-F238E27FC236}">
                <a16:creationId xmlns:a16="http://schemas.microsoft.com/office/drawing/2014/main" id="{2CB6A6E5-D1EC-BF0E-C80B-9DCF8B3872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57F5F8-6950-2514-0DF3-3833620199D6}"/>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351028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258BAA-3BF4-9A5A-5BA5-6C4B05611955}"/>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3" name="Footer Placeholder 2">
            <a:extLst>
              <a:ext uri="{FF2B5EF4-FFF2-40B4-BE49-F238E27FC236}">
                <a16:creationId xmlns:a16="http://schemas.microsoft.com/office/drawing/2014/main" id="{A58DBD71-58C4-92A3-9843-31FAD61A19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ADA000-D1C6-1ABC-A413-356F89B9F411}"/>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27995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997D-D362-A904-C3F0-F4A0C5FB3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60FFA5-A8FF-6C0A-D7DE-299D7C0BB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9D25C3-A215-A1D1-2303-4EAB16676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AACE8-A5D8-26D5-1156-A9C720001940}"/>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6" name="Footer Placeholder 5">
            <a:extLst>
              <a:ext uri="{FF2B5EF4-FFF2-40B4-BE49-F238E27FC236}">
                <a16:creationId xmlns:a16="http://schemas.microsoft.com/office/drawing/2014/main" id="{89BA36DC-EC21-62E6-5BA3-0764921C1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E764C-5E69-8FD3-EC58-4BA826D262F2}"/>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124474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8D3-1E4F-E1E0-A9A7-7C191567E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AB6F2B-6FBB-1C0B-BBEE-55A72F860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0FA3ED-C6B2-69BC-89A9-AEF47A5E4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2A0F0-E03C-C9EE-5221-FFA4F82C2390}"/>
              </a:ext>
            </a:extLst>
          </p:cNvPr>
          <p:cNvSpPr>
            <a:spLocks noGrp="1"/>
          </p:cNvSpPr>
          <p:nvPr>
            <p:ph type="dt" sz="half" idx="10"/>
          </p:nvPr>
        </p:nvSpPr>
        <p:spPr/>
        <p:txBody>
          <a:bodyPr/>
          <a:lstStyle/>
          <a:p>
            <a:fld id="{B4A79533-719F-4CD9-A986-4C0058ADD640}" type="datetimeFigureOut">
              <a:rPr lang="en-IN" smtClean="0"/>
              <a:t>29-07-2023</a:t>
            </a:fld>
            <a:endParaRPr lang="en-IN"/>
          </a:p>
        </p:txBody>
      </p:sp>
      <p:sp>
        <p:nvSpPr>
          <p:cNvPr id="6" name="Footer Placeholder 5">
            <a:extLst>
              <a:ext uri="{FF2B5EF4-FFF2-40B4-BE49-F238E27FC236}">
                <a16:creationId xmlns:a16="http://schemas.microsoft.com/office/drawing/2014/main" id="{122F4165-EA77-5038-3828-6195B0DE3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84C6A-B2E8-0E0A-CBBD-EBAA74467617}"/>
              </a:ext>
            </a:extLst>
          </p:cNvPr>
          <p:cNvSpPr>
            <a:spLocks noGrp="1"/>
          </p:cNvSpPr>
          <p:nvPr>
            <p:ph type="sldNum" sz="quarter" idx="12"/>
          </p:nvPr>
        </p:nvSpPr>
        <p:spPr/>
        <p:txBody>
          <a:bodyPr/>
          <a:lstStyle/>
          <a:p>
            <a:fld id="{F3EB5AD6-65A3-420D-9683-501427E01860}" type="slidenum">
              <a:rPr lang="en-IN" smtClean="0"/>
              <a:t>‹#›</a:t>
            </a:fld>
            <a:endParaRPr lang="en-IN"/>
          </a:p>
        </p:txBody>
      </p:sp>
    </p:spTree>
    <p:extLst>
      <p:ext uri="{BB962C8B-B14F-4D97-AF65-F5344CB8AC3E}">
        <p14:creationId xmlns:p14="http://schemas.microsoft.com/office/powerpoint/2010/main" val="388353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71041-5BB4-C665-CD24-67F9E90EB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D8E36B-3F96-42C9-F939-91C0C185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89D4B-2E2E-B898-2F69-E769D36C1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79533-719F-4CD9-A986-4C0058ADD640}" type="datetimeFigureOut">
              <a:rPr lang="en-IN" smtClean="0"/>
              <a:t>29-07-2023</a:t>
            </a:fld>
            <a:endParaRPr lang="en-IN"/>
          </a:p>
        </p:txBody>
      </p:sp>
      <p:sp>
        <p:nvSpPr>
          <p:cNvPr id="5" name="Footer Placeholder 4">
            <a:extLst>
              <a:ext uri="{FF2B5EF4-FFF2-40B4-BE49-F238E27FC236}">
                <a16:creationId xmlns:a16="http://schemas.microsoft.com/office/drawing/2014/main" id="{7E2CCEAF-16BC-8AD3-674C-EF4FA0588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809A8F-036A-D1DF-4D6B-58168BB58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B5AD6-65A3-420D-9683-501427E01860}" type="slidenum">
              <a:rPr lang="en-IN" smtClean="0"/>
              <a:t>‹#›</a:t>
            </a:fld>
            <a:endParaRPr lang="en-IN"/>
          </a:p>
        </p:txBody>
      </p:sp>
    </p:spTree>
    <p:extLst>
      <p:ext uri="{BB962C8B-B14F-4D97-AF65-F5344CB8AC3E}">
        <p14:creationId xmlns:p14="http://schemas.microsoft.com/office/powerpoint/2010/main" val="224896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BF2F-457C-E0A2-5BA6-E982F179330D}"/>
              </a:ext>
            </a:extLst>
          </p:cNvPr>
          <p:cNvSpPr>
            <a:spLocks noGrp="1"/>
          </p:cNvSpPr>
          <p:nvPr>
            <p:ph type="ctrTitle"/>
          </p:nvPr>
        </p:nvSpPr>
        <p:spPr>
          <a:xfrm>
            <a:off x="1524000" y="2355575"/>
            <a:ext cx="9144000" cy="1154388"/>
          </a:xfrm>
          <a:solidFill>
            <a:srgbClr val="FFCCFF"/>
          </a:solidFill>
        </p:spPr>
        <p:txBody>
          <a:bodyPr>
            <a:noAutofit/>
          </a:bodyPr>
          <a:lstStyle/>
          <a:p>
            <a:r>
              <a:rPr lang="en-US" sz="8000" dirty="0">
                <a:latin typeface="Segoe UI Semibold" panose="020B0702040204020203" pitchFamily="34" charset="0"/>
                <a:ea typeface="Tahoma" panose="020B0604030504040204" pitchFamily="34" charset="0"/>
                <a:cs typeface="Segoe UI Semibold" panose="020B0702040204020203" pitchFamily="34" charset="0"/>
              </a:rPr>
              <a:t>FINANCE</a:t>
            </a:r>
            <a:endParaRPr lang="en-IN" sz="8000" dirty="0">
              <a:latin typeface="Segoe UI Semibold" panose="020B0702040204020203" pitchFamily="34" charset="0"/>
              <a:ea typeface="Tahoma" panose="020B0604030504040204"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52318A26-758E-7895-6244-DB91711BCD02}"/>
              </a:ext>
            </a:extLst>
          </p:cNvPr>
          <p:cNvSpPr>
            <a:spLocks noGrp="1"/>
          </p:cNvSpPr>
          <p:nvPr>
            <p:ph type="subTitle" idx="1"/>
          </p:nvPr>
        </p:nvSpPr>
        <p:spPr>
          <a:xfrm>
            <a:off x="1524000" y="3509962"/>
            <a:ext cx="9144000" cy="463066"/>
          </a:xfrm>
          <a:gradFill flip="none" rotWithShape="1">
            <a:gsLst>
              <a:gs pos="0">
                <a:schemeClr val="accent6">
                  <a:lumMod val="67000"/>
                </a:schemeClr>
              </a:gs>
              <a:gs pos="48000">
                <a:schemeClr val="accent6">
                  <a:lumMod val="97000"/>
                  <a:lumOff val="3000"/>
                </a:schemeClr>
              </a:gs>
              <a:gs pos="64000">
                <a:schemeClr val="accent6">
                  <a:lumMod val="60000"/>
                  <a:lumOff val="40000"/>
                </a:schemeClr>
              </a:gs>
            </a:gsLst>
            <a:lin ang="16200000" scaled="1"/>
            <a:tileRect/>
          </a:gradFill>
        </p:spPr>
        <p:txBody>
          <a:bodyPr>
            <a:normAutofit/>
          </a:bodyPr>
          <a:lstStyle/>
          <a:p>
            <a:r>
              <a:rPr lang="en-US" dirty="0">
                <a:latin typeface="Tw Cen MT Condensed Extra Bold" panose="020B0803020202020204" pitchFamily="34" charset="0"/>
              </a:rPr>
              <a:t>-Data Analysis-</a:t>
            </a:r>
            <a:endParaRPr lang="en-IN" dirty="0">
              <a:latin typeface="Tw Cen MT Condensed Extra Bold" panose="020B0803020202020204" pitchFamily="34" charset="0"/>
            </a:endParaRPr>
          </a:p>
        </p:txBody>
      </p:sp>
    </p:spTree>
    <p:extLst>
      <p:ext uri="{BB962C8B-B14F-4D97-AF65-F5344CB8AC3E}">
        <p14:creationId xmlns:p14="http://schemas.microsoft.com/office/powerpoint/2010/main" val="422075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C411-9CCC-A048-3A31-43FB278943F7}"/>
              </a:ext>
            </a:extLst>
          </p:cNvPr>
          <p:cNvSpPr>
            <a:spLocks noGrp="1"/>
          </p:cNvSpPr>
          <p:nvPr>
            <p:ph type="title"/>
          </p:nvPr>
        </p:nvSpPr>
        <p:spPr>
          <a:solidFill>
            <a:srgbClr val="FFCCFF"/>
          </a:solidFill>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C4CBC8B-0F73-ECD3-0C39-50C8008AB117}"/>
              </a:ext>
            </a:extLst>
          </p:cNvPr>
          <p:cNvSpPr>
            <a:spLocks noGrp="1"/>
          </p:cNvSpPr>
          <p:nvPr>
            <p:ph idx="1"/>
          </p:nvPr>
        </p:nvSpPr>
        <p:spPr>
          <a:xfrm>
            <a:off x="838200" y="1690688"/>
            <a:ext cx="10515600" cy="4481512"/>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For every business, ‘Finance’ is a crucial aspect in determining the ‘Growth Opportunities’. </a:t>
            </a:r>
          </a:p>
          <a:p>
            <a:pPr>
              <a:lnSpc>
                <a:spcPct val="150000"/>
              </a:lnSpc>
            </a:pPr>
            <a:r>
              <a:rPr lang="en-US" sz="2000" dirty="0">
                <a:latin typeface="Times New Roman" panose="02020603050405020304" pitchFamily="18" charset="0"/>
                <a:cs typeface="Times New Roman" panose="02020603050405020304" pitchFamily="18" charset="0"/>
              </a:rPr>
              <a:t>The Dataset being analyzed considers ‘Top 488’ companies from various Sectors/Industries. </a:t>
            </a:r>
          </a:p>
          <a:p>
            <a:pPr>
              <a:lnSpc>
                <a:spcPct val="150000"/>
              </a:lnSpc>
            </a:pPr>
            <a:r>
              <a:rPr lang="en-US" sz="2000" dirty="0">
                <a:latin typeface="Times New Roman" panose="02020603050405020304" pitchFamily="18" charset="0"/>
                <a:cs typeface="Times New Roman" panose="02020603050405020304" pitchFamily="18" charset="0"/>
              </a:rPr>
              <a:t>Major highlighting aspects within the Dataset within includes Name, Sector/Industry, Capital Size, Market Capital (in Crores), Quarterly Sales (in Crores), and Price-To-Sales Ratio., with respect to the specific company. </a:t>
            </a:r>
          </a:p>
          <a:p>
            <a:pPr>
              <a:lnSpc>
                <a:spcPct val="150000"/>
              </a:lnSpc>
            </a:pPr>
            <a:r>
              <a:rPr lang="en-IN" sz="2000" dirty="0">
                <a:latin typeface="Times New Roman" panose="02020603050405020304" pitchFamily="18" charset="0"/>
                <a:cs typeface="Times New Roman" panose="02020603050405020304" pitchFamily="18" charset="0"/>
              </a:rPr>
              <a:t>The Analysis pertains to the determination of ‘Good-To-Invest firms’ (Using Price-To-Sales Ratio) and ‘Sector/Industry wise Performance’ (Using Market Capital and Quarterly Sales). </a:t>
            </a:r>
          </a:p>
        </p:txBody>
      </p:sp>
    </p:spTree>
    <p:extLst>
      <p:ext uri="{BB962C8B-B14F-4D97-AF65-F5344CB8AC3E}">
        <p14:creationId xmlns:p14="http://schemas.microsoft.com/office/powerpoint/2010/main" val="241388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A328-27F0-ECD9-ED0D-56CA5EC6071A}"/>
              </a:ext>
            </a:extLst>
          </p:cNvPr>
          <p:cNvSpPr>
            <a:spLocks noGrp="1"/>
          </p:cNvSpPr>
          <p:nvPr>
            <p:ph type="title"/>
          </p:nvPr>
        </p:nvSpPr>
        <p:spPr>
          <a:solidFill>
            <a:srgbClr val="FFCCFF"/>
          </a:solidFill>
        </p:spPr>
        <p:txBody>
          <a:bodyPr/>
          <a:lstStyle/>
          <a:p>
            <a:r>
              <a:rPr lang="en-US" dirty="0">
                <a:latin typeface="Arial Black" panose="020B0A04020102020204" pitchFamily="34" charset="0"/>
              </a:rPr>
              <a:t>Assumptions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D67F2D9-3239-416E-F457-B7C5F0D85647}"/>
              </a:ext>
            </a:extLst>
          </p:cNvPr>
          <p:cNvSpPr>
            <a:spLocks noGrp="1"/>
          </p:cNvSpPr>
          <p:nvPr>
            <p:ph idx="1"/>
          </p:nvPr>
        </p:nvSpPr>
        <p:spPr>
          <a:xfrm>
            <a:off x="838200" y="1690688"/>
            <a:ext cx="10515600" cy="4486275"/>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Various aspects being considered within the dataset pertains to the ‘Current Time period’. </a:t>
            </a:r>
          </a:p>
          <a:p>
            <a:pPr>
              <a:lnSpc>
                <a:spcPct val="150000"/>
              </a:lnSpc>
            </a:pPr>
            <a:r>
              <a:rPr lang="en-US" sz="2000" dirty="0">
                <a:latin typeface="Times New Roman" panose="02020603050405020304" pitchFamily="18" charset="0"/>
                <a:cs typeface="Times New Roman" panose="02020603050405020304" pitchFamily="18" charset="0"/>
              </a:rPr>
              <a:t>Since, the ‘Sales’ of the respective companies are considered on ‘Quarterly basis’, the ‘Price-to-Sales Ratio’ lying nearer to the ideal position (i.e., 2), reflects a scope of growth in the near future. </a:t>
            </a:r>
          </a:p>
          <a:p>
            <a:pPr>
              <a:lnSpc>
                <a:spcPct val="150000"/>
              </a:lnSpc>
            </a:pPr>
            <a:r>
              <a:rPr lang="en-US" sz="2000" dirty="0">
                <a:latin typeface="Times New Roman" panose="02020603050405020304" pitchFamily="18" charset="0"/>
                <a:cs typeface="Times New Roman" panose="02020603050405020304" pitchFamily="18" charset="0"/>
              </a:rPr>
              <a:t>The ‘Price-To-Sales Ratio’ depends on the respective Industries.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A82-B9E3-8D82-C20F-7F78A102F4A2}"/>
              </a:ext>
            </a:extLst>
          </p:cNvPr>
          <p:cNvSpPr>
            <a:spLocks noGrp="1"/>
          </p:cNvSpPr>
          <p:nvPr>
            <p:ph type="title"/>
          </p:nvPr>
        </p:nvSpPr>
        <p:spPr>
          <a:solidFill>
            <a:srgbClr val="FFCCFF"/>
          </a:solidFill>
        </p:spPr>
        <p:txBody>
          <a:bodyPr/>
          <a:lstStyle/>
          <a:p>
            <a:r>
              <a:rPr lang="en-US" dirty="0">
                <a:latin typeface="Arial Black" panose="020B0A04020102020204" pitchFamily="34" charset="0"/>
              </a:rPr>
              <a:t>Metrics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0EAAA31-B79C-534D-E0F3-780DAB919FBD}"/>
              </a:ext>
            </a:extLst>
          </p:cNvPr>
          <p:cNvSpPr>
            <a:spLocks noGrp="1"/>
          </p:cNvSpPr>
          <p:nvPr>
            <p:ph idx="1"/>
          </p:nvPr>
        </p:nvSpPr>
        <p:spPr>
          <a:xfrm>
            <a:off x="838200" y="1690688"/>
            <a:ext cx="10515600" cy="4486275"/>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normAutofit/>
          </a:bodyPr>
          <a:lstStyle/>
          <a:p>
            <a:pPr>
              <a:lnSpc>
                <a:spcPct val="150000"/>
              </a:lnSpc>
            </a:pPr>
            <a:r>
              <a:rPr lang="en-US" sz="2000" u="sng" dirty="0">
                <a:latin typeface="Times New Roman" panose="02020603050405020304" pitchFamily="18" charset="0"/>
                <a:cs typeface="Times New Roman" panose="02020603050405020304" pitchFamily="18" charset="0"/>
              </a:rPr>
              <a:t>Price-To-Sales Ratio</a:t>
            </a:r>
            <a:r>
              <a:rPr lang="en-US" sz="2000" dirty="0">
                <a:latin typeface="Times New Roman" panose="02020603050405020304" pitchFamily="18" charset="0"/>
                <a:cs typeface="Times New Roman" panose="02020603050405020304" pitchFamily="18" charset="0"/>
              </a:rPr>
              <a:t> : Ratio which indicates the ‘favorability for Investment’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Market Cap - Crore</a:t>
            </a:r>
            <a:r>
              <a:rPr lang="en-US" sz="2000" dirty="0">
                <a:latin typeface="Times New Roman" panose="02020603050405020304" pitchFamily="18" charset="0"/>
                <a:cs typeface="Times New Roman" panose="02020603050405020304" pitchFamily="18" charset="0"/>
              </a:rPr>
              <a:t> : Measure that indicates the ‘Size’ of a company</a:t>
            </a:r>
          </a:p>
          <a:p>
            <a:pPr marL="0" indent="0">
              <a:buNone/>
            </a:pPr>
            <a:endParaRPr lang="en-IN" sz="2000" u="sng"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rPr>
              <a:t>Sales Qtr - Crore</a:t>
            </a:r>
            <a:r>
              <a:rPr lang="en-IN" sz="2000" dirty="0">
                <a:latin typeface="Times New Roman" panose="02020603050405020304" pitchFamily="18" charset="0"/>
                <a:cs typeface="Times New Roman" panose="02020603050405020304" pitchFamily="18" charset="0"/>
              </a:rPr>
              <a:t> : Measure that indicates the ‘Quarterly Sales’ of a company </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3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A82-B9E3-8D82-C20F-7F78A102F4A2}"/>
              </a:ext>
            </a:extLst>
          </p:cNvPr>
          <p:cNvSpPr>
            <a:spLocks noGrp="1"/>
          </p:cNvSpPr>
          <p:nvPr>
            <p:ph type="title"/>
          </p:nvPr>
        </p:nvSpPr>
        <p:spPr>
          <a:xfrm>
            <a:off x="838200" y="275673"/>
            <a:ext cx="10515600" cy="1325563"/>
          </a:xfrm>
          <a:solidFill>
            <a:srgbClr val="FFCCFF"/>
          </a:solidFill>
        </p:spPr>
        <p:txBody>
          <a:bodyPr/>
          <a:lstStyle/>
          <a:p>
            <a:r>
              <a:rPr lang="en-US" dirty="0">
                <a:latin typeface="Arial Black" panose="020B0A04020102020204" pitchFamily="34" charset="0"/>
              </a:rPr>
              <a:t>Dashboard</a:t>
            </a:r>
            <a:endParaRPr lang="en-IN"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D6E9567A-644E-0F3F-0AC0-BEA69AEF0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01236"/>
            <a:ext cx="10515599" cy="4759807"/>
          </a:xfrm>
        </p:spPr>
      </p:pic>
    </p:spTree>
    <p:extLst>
      <p:ext uri="{BB962C8B-B14F-4D97-AF65-F5344CB8AC3E}">
        <p14:creationId xmlns:p14="http://schemas.microsoft.com/office/powerpoint/2010/main" val="103609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A82-B9E3-8D82-C20F-7F78A102F4A2}"/>
              </a:ext>
            </a:extLst>
          </p:cNvPr>
          <p:cNvSpPr>
            <a:spLocks noGrp="1"/>
          </p:cNvSpPr>
          <p:nvPr>
            <p:ph type="title"/>
          </p:nvPr>
        </p:nvSpPr>
        <p:spPr>
          <a:solidFill>
            <a:srgbClr val="FFCCFF"/>
          </a:solidFill>
        </p:spPr>
        <p:txBody>
          <a:bodyPr/>
          <a:lstStyle/>
          <a:p>
            <a:r>
              <a:rPr lang="en-US" dirty="0">
                <a:latin typeface="Arial Black" panose="020B0A04020102020204" pitchFamily="34" charset="0"/>
              </a:rPr>
              <a:t>Data Findings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0EAAA31-B79C-534D-E0F3-780DAB919FBD}"/>
              </a:ext>
            </a:extLst>
          </p:cNvPr>
          <p:cNvSpPr>
            <a:spLocks noGrp="1"/>
          </p:cNvSpPr>
          <p:nvPr>
            <p:ph idx="1"/>
          </p:nvPr>
        </p:nvSpPr>
        <p:spPr>
          <a:xfrm>
            <a:off x="838200" y="1690688"/>
            <a:ext cx="10515600" cy="4486275"/>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Amongst the listed, top performing ‘488’ companies from various Sectors/Industries being considered, most of the companies reflects the ‘Mid Cap’ category (44.88%), followed by ‘Large Cap’ category (28.07%), and ‘Small Cap’ category (27.05%). While analyzing the ‘Performance’, from the ‘Market Capital’ point of view, ‘Reliance Industries’ (Private Sector) stands at the top, in the ‘Large Cap’ aspect  (5,83,436.72 Cr), followed by ‘RBL Bank’ (Banking Sector) in the ‘Mid Cap’ aspect (19,748.79 Cr), and ‘Jagran Prakashan’ (Media &amp; Entertainment Sector) in the ‘Small Cap’ aspect (4,995.05 Cr). From the ‘Quarterly Sales’ point of view, it is observed that, ‘IOCL’ (Large Cap/Public Sector) stands at the top (reflecting a sales of 1,10,666.93 Cr), while ‘SPARC’ (Mid Cap/Pharmaceuticals Sector) stands at the bottom (reflecting a sales of 19.42 Cr).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43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A82-B9E3-8D82-C20F-7F78A102F4A2}"/>
              </a:ext>
            </a:extLst>
          </p:cNvPr>
          <p:cNvSpPr>
            <a:spLocks noGrp="1"/>
          </p:cNvSpPr>
          <p:nvPr>
            <p:ph type="title"/>
          </p:nvPr>
        </p:nvSpPr>
        <p:spPr>
          <a:solidFill>
            <a:srgbClr val="FFCCFF"/>
          </a:solidFill>
        </p:spPr>
        <p:txBody>
          <a:bodyPr/>
          <a:lstStyle/>
          <a:p>
            <a:r>
              <a:rPr lang="en-US" dirty="0">
                <a:latin typeface="Arial Black" panose="020B0A04020102020204" pitchFamily="34" charset="0"/>
              </a:rPr>
              <a:t>Data Findings (Continued)</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0EAAA31-B79C-534D-E0F3-780DAB919FBD}"/>
              </a:ext>
            </a:extLst>
          </p:cNvPr>
          <p:cNvSpPr>
            <a:spLocks noGrp="1"/>
          </p:cNvSpPr>
          <p:nvPr>
            <p:ph idx="1"/>
          </p:nvPr>
        </p:nvSpPr>
        <p:spPr>
          <a:xfrm>
            <a:off x="838200" y="1690688"/>
            <a:ext cx="10515600" cy="4486275"/>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While analyzing the ‘Scope of Investment’, it is observed that, majority of the companies from the ‘Banking Sector’ (15 companies), followed by the companies from the ‘Public Sector’ (8 companies), the companies from the ‘Metals Sector’ (3 companies), and so on., shows a favorable sign in attracting the ‘Investors’ (Price-To-Sales Ratio lying at an ideal position (between 0 &amp; 2)). On such a basis, at a point when ‘Yearly Sales’ is considered, companies mainly from the Private, Travel, Banking, Financial Services, Logistics, Construction, Plastics, and so on., within all of the ‘Capital Size’ aspects, but majorly from the ‘Mid Cap’ and ‘Small Cap’ categories, reflects a ‘Scope of Growth’ through ‘Investment Opportunities’ in the near future (Price-To-Sales Ratio lying at a position (between 2 &amp; 3)).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A82-B9E3-8D82-C20F-7F78A102F4A2}"/>
              </a:ext>
            </a:extLst>
          </p:cNvPr>
          <p:cNvSpPr>
            <a:spLocks noGrp="1"/>
          </p:cNvSpPr>
          <p:nvPr>
            <p:ph type="title"/>
          </p:nvPr>
        </p:nvSpPr>
        <p:spPr>
          <a:solidFill>
            <a:srgbClr val="FFCCFF"/>
          </a:solidFill>
        </p:spPr>
        <p:txBody>
          <a:bodyPr/>
          <a:lstStyle/>
          <a:p>
            <a:r>
              <a:rPr lang="en-US" dirty="0">
                <a:latin typeface="Arial Black" panose="020B0A04020102020204" pitchFamily="34" charset="0"/>
              </a:rPr>
              <a:t>Links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0EAAA31-B79C-534D-E0F3-780DAB919FBD}"/>
              </a:ext>
            </a:extLst>
          </p:cNvPr>
          <p:cNvSpPr>
            <a:spLocks noGrp="1"/>
          </p:cNvSpPr>
          <p:nvPr>
            <p:ph idx="1"/>
          </p:nvPr>
        </p:nvSpPr>
        <p:spPr>
          <a:xfrm>
            <a:off x="838200" y="1690688"/>
            <a:ext cx="10515600" cy="4486275"/>
          </a:xfrm>
          <a:gradFill>
            <a:gsLst>
              <a:gs pos="0">
                <a:schemeClr val="accent6">
                  <a:lumMod val="67000"/>
                  <a:alpha val="80000"/>
                </a:schemeClr>
              </a:gs>
              <a:gs pos="48000">
                <a:schemeClr val="accent6">
                  <a:lumMod val="97000"/>
                  <a:lumOff val="3000"/>
                </a:schemeClr>
              </a:gs>
              <a:gs pos="49000">
                <a:schemeClr val="accent6">
                  <a:lumMod val="60000"/>
                  <a:lumOff val="40000"/>
                </a:schemeClr>
              </a:gs>
            </a:gsLst>
            <a:lin ang="16200000" scaled="1"/>
          </a:gradFill>
        </p:spPr>
        <p:txBody>
          <a:bodyPr/>
          <a:lstStyle/>
          <a:p>
            <a:pPr>
              <a:lnSpc>
                <a:spcPct val="150000"/>
              </a:lnSpc>
            </a:pPr>
            <a:r>
              <a:rPr lang="en-US" u="sng" dirty="0">
                <a:latin typeface="Arial Narrow" panose="020B0606020202030204" pitchFamily="34" charset="0"/>
              </a:rPr>
              <a:t>Dashboard Link</a:t>
            </a:r>
          </a:p>
          <a:p>
            <a:pPr marL="0" indent="0">
              <a:lnSpc>
                <a:spcPct val="150000"/>
              </a:lnSpc>
              <a:buNone/>
            </a:pPr>
            <a:r>
              <a:rPr lang="en-US" dirty="0">
                <a:solidFill>
                  <a:srgbClr val="192C4F"/>
                </a:solidFill>
                <a:latin typeface="Bahnschrift Condensed" panose="020B0502040204020203" pitchFamily="34" charset="0"/>
              </a:rPr>
              <a:t>https://public.tableau.com/app/profile/binni.thomas/viz/FinancialAnalysis_16893620038920/AnalysisDashboard?publish=yes</a:t>
            </a:r>
          </a:p>
          <a:p>
            <a:pPr>
              <a:lnSpc>
                <a:spcPct val="150000"/>
              </a:lnSpc>
            </a:pPr>
            <a:r>
              <a:rPr lang="en-US" u="sng" dirty="0">
                <a:latin typeface="Arial Narrow" panose="020B0606020202030204" pitchFamily="34" charset="0"/>
              </a:rPr>
              <a:t>Python Notebook Link</a:t>
            </a:r>
          </a:p>
          <a:p>
            <a:pPr marL="0" indent="0">
              <a:lnSpc>
                <a:spcPct val="150000"/>
              </a:lnSpc>
              <a:buNone/>
            </a:pPr>
            <a:r>
              <a:rPr lang="en-US" dirty="0">
                <a:solidFill>
                  <a:srgbClr val="192C4F"/>
                </a:solidFill>
                <a:latin typeface="Bahnschrift Condensed" panose="020B0502040204020203" pitchFamily="34" charset="0"/>
              </a:rPr>
              <a:t>https://colab.research.google.com/drive/1ea9rizoKdxOz6IXmLvvPtHV_j7T7cQzh</a:t>
            </a:r>
          </a:p>
          <a:p>
            <a:pPr marL="0" indent="0">
              <a:buNone/>
            </a:pPr>
            <a:endParaRPr lang="en-IN" dirty="0">
              <a:latin typeface="Bahnschrift Condensed" panose="020B0502040204020203" pitchFamily="34" charset="0"/>
            </a:endParaRPr>
          </a:p>
          <a:p>
            <a:pPr marL="0" indent="0">
              <a:buNone/>
            </a:pPr>
            <a:endParaRPr lang="en-IN" dirty="0">
              <a:latin typeface="Bahnschrift Condensed" panose="020B0502040204020203" pitchFamily="34" charset="0"/>
            </a:endParaRPr>
          </a:p>
          <a:p>
            <a:pPr marL="0" indent="0">
              <a:buNone/>
            </a:pPr>
            <a:endParaRPr lang="en-IN" dirty="0">
              <a:latin typeface="Bahnschrift Condensed" panose="020B0502040204020203" pitchFamily="34" charset="0"/>
            </a:endParaRPr>
          </a:p>
        </p:txBody>
      </p:sp>
    </p:spTree>
    <p:extLst>
      <p:ext uri="{BB962C8B-B14F-4D97-AF65-F5344CB8AC3E}">
        <p14:creationId xmlns:p14="http://schemas.microsoft.com/office/powerpoint/2010/main" val="78959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BF2F-457C-E0A2-5BA6-E982F179330D}"/>
              </a:ext>
            </a:extLst>
          </p:cNvPr>
          <p:cNvSpPr>
            <a:spLocks noGrp="1"/>
          </p:cNvSpPr>
          <p:nvPr>
            <p:ph type="ctrTitle"/>
          </p:nvPr>
        </p:nvSpPr>
        <p:spPr>
          <a:xfrm>
            <a:off x="1524000" y="2355575"/>
            <a:ext cx="9144000" cy="1154388"/>
          </a:xfrm>
          <a:solidFill>
            <a:srgbClr val="FFCCFF"/>
          </a:solidFill>
        </p:spPr>
        <p:txBody>
          <a:bodyPr>
            <a:noAutofit/>
          </a:bodyPr>
          <a:lstStyle/>
          <a:p>
            <a:r>
              <a:rPr lang="en-US" sz="8000" dirty="0">
                <a:latin typeface="Segoe UI Semibold" panose="020B0702040204020203" pitchFamily="34" charset="0"/>
                <a:ea typeface="Tahoma" panose="020B0604030504040204" pitchFamily="34" charset="0"/>
                <a:cs typeface="Segoe UI Semibold" panose="020B0702040204020203" pitchFamily="34" charset="0"/>
              </a:rPr>
              <a:t>THANK YOU</a:t>
            </a:r>
            <a:endParaRPr lang="en-IN" sz="8000" dirty="0">
              <a:latin typeface="Segoe UI Semibold" panose="020B0702040204020203" pitchFamily="34" charset="0"/>
              <a:ea typeface="Tahoma" panose="020B0604030504040204"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52318A26-758E-7895-6244-DB91711BCD02}"/>
              </a:ext>
            </a:extLst>
          </p:cNvPr>
          <p:cNvSpPr>
            <a:spLocks noGrp="1"/>
          </p:cNvSpPr>
          <p:nvPr>
            <p:ph type="subTitle" idx="1"/>
          </p:nvPr>
        </p:nvSpPr>
        <p:spPr>
          <a:xfrm>
            <a:off x="1524000" y="3509962"/>
            <a:ext cx="9144000" cy="463066"/>
          </a:xfrm>
          <a:gradFill flip="none" rotWithShape="1">
            <a:gsLst>
              <a:gs pos="0">
                <a:schemeClr val="accent6">
                  <a:lumMod val="67000"/>
                </a:schemeClr>
              </a:gs>
              <a:gs pos="48000">
                <a:schemeClr val="accent6">
                  <a:lumMod val="97000"/>
                  <a:lumOff val="3000"/>
                </a:schemeClr>
              </a:gs>
              <a:gs pos="64000">
                <a:schemeClr val="accent6">
                  <a:lumMod val="60000"/>
                  <a:lumOff val="40000"/>
                </a:schemeClr>
              </a:gs>
            </a:gsLst>
            <a:lin ang="16200000" scaled="1"/>
            <a:tileRect/>
          </a:gradFill>
        </p:spPr>
        <p:txBody>
          <a:bodyPr>
            <a:normAutofit/>
          </a:bodyPr>
          <a:lstStyle/>
          <a:p>
            <a:endParaRPr lang="en-IN" dirty="0">
              <a:latin typeface="Tw Cen MT Condensed Extra Bold" panose="020B0803020202020204" pitchFamily="34" charset="0"/>
            </a:endParaRPr>
          </a:p>
        </p:txBody>
      </p:sp>
    </p:spTree>
    <p:extLst>
      <p:ext uri="{BB962C8B-B14F-4D97-AF65-F5344CB8AC3E}">
        <p14:creationId xmlns:p14="http://schemas.microsoft.com/office/powerpoint/2010/main" val="1486241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653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Arial Narrow</vt:lpstr>
      <vt:lpstr>Bahnschrift Condensed</vt:lpstr>
      <vt:lpstr>Calibri</vt:lpstr>
      <vt:lpstr>Calibri Light</vt:lpstr>
      <vt:lpstr>Segoe UI Semibold</vt:lpstr>
      <vt:lpstr>Times New Roman</vt:lpstr>
      <vt:lpstr>Tw Cen MT Condensed Extra Bold</vt:lpstr>
      <vt:lpstr>Office Theme</vt:lpstr>
      <vt:lpstr>FINANCE</vt:lpstr>
      <vt:lpstr>Introduction</vt:lpstr>
      <vt:lpstr>Assumptions</vt:lpstr>
      <vt:lpstr>Metrics</vt:lpstr>
      <vt:lpstr>Dashboard</vt:lpstr>
      <vt:lpstr>Data Findings</vt:lpstr>
      <vt:lpstr>Data Findings (Continued)</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dc:title>
  <dc:creator>Binni Thomas</dc:creator>
  <cp:lastModifiedBy>Binni Thomas</cp:lastModifiedBy>
  <cp:revision>24</cp:revision>
  <dcterms:created xsi:type="dcterms:W3CDTF">2023-07-15T07:07:51Z</dcterms:created>
  <dcterms:modified xsi:type="dcterms:W3CDTF">2023-07-29T06:12:44Z</dcterms:modified>
</cp:coreProperties>
</file>