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4" r:id="rId8"/>
    <p:sldId id="263"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98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40EC-3C1B-C55C-D3EA-495CFC130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0D8853-3252-1998-3C4A-D869C4F3F1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AFAA31-D7D2-BCD1-8F99-1E876C94D486}"/>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5" name="Footer Placeholder 4">
            <a:extLst>
              <a:ext uri="{FF2B5EF4-FFF2-40B4-BE49-F238E27FC236}">
                <a16:creationId xmlns:a16="http://schemas.microsoft.com/office/drawing/2014/main" id="{C30BFD37-6C32-AE0A-CF3C-66D57F0BF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5239F7-9BE4-4A49-95F6-5163F0D1E723}"/>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11942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8338-13E0-1FD2-A1D3-AE8646D511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46FB68-89A4-FFDA-3EB3-C77552A125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0409D9-1B43-1A6B-BCDC-558E151FBBD7}"/>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5" name="Footer Placeholder 4">
            <a:extLst>
              <a:ext uri="{FF2B5EF4-FFF2-40B4-BE49-F238E27FC236}">
                <a16:creationId xmlns:a16="http://schemas.microsoft.com/office/drawing/2014/main" id="{B4A89784-0E17-47AA-99BD-697CAD3AE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A49E8-B904-3BD6-5F9D-F567F2BFF653}"/>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247259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85A17-F3AB-0BA3-54F0-B00552BD43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081820-FA2A-CDDD-F6BA-D793E18E2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4A2C3-D20E-67FB-ACC2-2335EDE6B86E}"/>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5" name="Footer Placeholder 4">
            <a:extLst>
              <a:ext uri="{FF2B5EF4-FFF2-40B4-BE49-F238E27FC236}">
                <a16:creationId xmlns:a16="http://schemas.microsoft.com/office/drawing/2014/main" id="{3E060CBD-B40C-987A-3BB2-A4DC72101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412EE-79C8-8BF4-991A-AFDAD1B0FDF4}"/>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361336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B14A-7438-A934-995E-8A1185E9F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1028F6-CCD1-8872-84BA-3F6F89A576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BC309-6ECE-94F3-3905-58A6B2660069}"/>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5" name="Footer Placeholder 4">
            <a:extLst>
              <a:ext uri="{FF2B5EF4-FFF2-40B4-BE49-F238E27FC236}">
                <a16:creationId xmlns:a16="http://schemas.microsoft.com/office/drawing/2014/main" id="{54B93BE8-A8D1-6529-3DBA-C7166F476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59406-95C8-4D94-FA7F-45AEEB49FF7D}"/>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259469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FA6A9-18D1-D075-F177-EB9819DC2A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0EA902-644A-E208-1BDE-0BF5A475CF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5D4E9-6243-2F1D-5EF0-6190228F29CB}"/>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5" name="Footer Placeholder 4">
            <a:extLst>
              <a:ext uri="{FF2B5EF4-FFF2-40B4-BE49-F238E27FC236}">
                <a16:creationId xmlns:a16="http://schemas.microsoft.com/office/drawing/2014/main" id="{7BB41EF9-B1C8-217F-BF84-9D598D952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A5E17-073D-C527-0A30-F54A356AADD3}"/>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118391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8D53-A1CE-079F-9D2A-157F29D2D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DA3166-3F2D-0320-6F01-8B247031F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9E250F-8DFF-C5EA-C32B-3E6E13BE1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B1C4F3-EA5C-129B-F07B-99DF152F6A1B}"/>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6" name="Footer Placeholder 5">
            <a:extLst>
              <a:ext uri="{FF2B5EF4-FFF2-40B4-BE49-F238E27FC236}">
                <a16:creationId xmlns:a16="http://schemas.microsoft.com/office/drawing/2014/main" id="{2BE06EBD-DFF3-73A9-DE7A-294EDCC4B8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38B84C-C8B2-57F6-3FBD-D036E921AFE9}"/>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26429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C564-AD1E-D4D2-985E-6BE6014CE5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F5F8BB-0A93-C336-D1DA-2AFB11976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CC1FF-79AD-939E-D1ED-634E5535E4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0C56B7-FA83-889E-31BE-702C40012B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3E8B7-E9AC-8636-8F6B-01A401E04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98BD25-A5EB-B75E-0748-D28A254D9FA6}"/>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8" name="Footer Placeholder 7">
            <a:extLst>
              <a:ext uri="{FF2B5EF4-FFF2-40B4-BE49-F238E27FC236}">
                <a16:creationId xmlns:a16="http://schemas.microsoft.com/office/drawing/2014/main" id="{0A602BB4-FB2A-8854-2F8E-C8FF746186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844F88-3262-BD1E-28DA-7602743CD934}"/>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82790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2A24-9C9C-3E8A-7790-CBD0DA28CF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D1FDCE-29D0-2C88-B58D-324CAC5EC5FB}"/>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4" name="Footer Placeholder 3">
            <a:extLst>
              <a:ext uri="{FF2B5EF4-FFF2-40B4-BE49-F238E27FC236}">
                <a16:creationId xmlns:a16="http://schemas.microsoft.com/office/drawing/2014/main" id="{024F7158-878D-2FFA-3444-69AE8EAAE5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B9361E-FA3D-AD63-8DF2-AEFF6676B4C3}"/>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388618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40692-C7A0-4A41-2178-07F060FB0DDB}"/>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3" name="Footer Placeholder 2">
            <a:extLst>
              <a:ext uri="{FF2B5EF4-FFF2-40B4-BE49-F238E27FC236}">
                <a16:creationId xmlns:a16="http://schemas.microsoft.com/office/drawing/2014/main" id="{0B3C8B14-82CA-1243-3BB8-0C0E0B7FC1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1A38E8-7E8B-81DC-4B6B-839DF38E3CBE}"/>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148936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FEA3-EA9C-9BB9-24A3-40EDC16C9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BC1CDA-73FC-BD3A-4BFD-1B918FFDE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03E767-E9A6-AE42-34FE-76E711E18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23DD8-887C-2E02-7300-FCA2B47EF34F}"/>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6" name="Footer Placeholder 5">
            <a:extLst>
              <a:ext uri="{FF2B5EF4-FFF2-40B4-BE49-F238E27FC236}">
                <a16:creationId xmlns:a16="http://schemas.microsoft.com/office/drawing/2014/main" id="{AAB89211-E88D-7204-236B-7DBEE3EE7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D8FD0-09B4-A93F-C31D-1F1911C3D358}"/>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65187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1971-B7BC-BBFB-DBC2-E3F121B9F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91FE47-3AE4-91C9-0D52-E6A3D57C8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4DAE39-A0F0-3ED2-FB56-5A2A81618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456E7-6831-D275-0C7E-19703D7B7478}"/>
              </a:ext>
            </a:extLst>
          </p:cNvPr>
          <p:cNvSpPr>
            <a:spLocks noGrp="1"/>
          </p:cNvSpPr>
          <p:nvPr>
            <p:ph type="dt" sz="half" idx="10"/>
          </p:nvPr>
        </p:nvSpPr>
        <p:spPr/>
        <p:txBody>
          <a:bodyPr/>
          <a:lstStyle/>
          <a:p>
            <a:fld id="{D2D6824B-D5A7-455C-B4EB-C8AAB13FABB2}" type="datetimeFigureOut">
              <a:rPr lang="en-IN" smtClean="0"/>
              <a:t>25-08-2023</a:t>
            </a:fld>
            <a:endParaRPr lang="en-IN"/>
          </a:p>
        </p:txBody>
      </p:sp>
      <p:sp>
        <p:nvSpPr>
          <p:cNvPr id="6" name="Footer Placeholder 5">
            <a:extLst>
              <a:ext uri="{FF2B5EF4-FFF2-40B4-BE49-F238E27FC236}">
                <a16:creationId xmlns:a16="http://schemas.microsoft.com/office/drawing/2014/main" id="{AF731C07-D1CB-2934-FB18-D757412A4F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BCD224-763C-2D84-61F5-3D338347E88F}"/>
              </a:ext>
            </a:extLst>
          </p:cNvPr>
          <p:cNvSpPr>
            <a:spLocks noGrp="1"/>
          </p:cNvSpPr>
          <p:nvPr>
            <p:ph type="sldNum" sz="quarter" idx="12"/>
          </p:nvPr>
        </p:nvSpPr>
        <p:spPr/>
        <p:txBody>
          <a:bodyPr/>
          <a:lstStyle/>
          <a:p>
            <a:fld id="{2B7EBA34-218B-4191-A479-20E293D6BB24}" type="slidenum">
              <a:rPr lang="en-IN" smtClean="0"/>
              <a:t>‹#›</a:t>
            </a:fld>
            <a:endParaRPr lang="en-IN"/>
          </a:p>
        </p:txBody>
      </p:sp>
    </p:spTree>
    <p:extLst>
      <p:ext uri="{BB962C8B-B14F-4D97-AF65-F5344CB8AC3E}">
        <p14:creationId xmlns:p14="http://schemas.microsoft.com/office/powerpoint/2010/main" val="17613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Grid">
          <a:fgClr>
            <a:srgbClr val="F298E5"/>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469590-0E6B-C67B-DAF0-43BAA89A2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11E708-9F1E-BF64-2984-577B59F60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E2F389-46CC-2078-AA00-5F1B2FC81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6824B-D5A7-455C-B4EB-C8AAB13FABB2}" type="datetimeFigureOut">
              <a:rPr lang="en-IN" smtClean="0"/>
              <a:t>25-08-2023</a:t>
            </a:fld>
            <a:endParaRPr lang="en-IN"/>
          </a:p>
        </p:txBody>
      </p:sp>
      <p:sp>
        <p:nvSpPr>
          <p:cNvPr id="5" name="Footer Placeholder 4">
            <a:extLst>
              <a:ext uri="{FF2B5EF4-FFF2-40B4-BE49-F238E27FC236}">
                <a16:creationId xmlns:a16="http://schemas.microsoft.com/office/drawing/2014/main" id="{A4FC3696-3A37-18CD-12DA-78239A37A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E4B398-6DEC-9D6B-B1C4-98DA12122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EBA34-218B-4191-A479-20E293D6BB24}" type="slidenum">
              <a:rPr lang="en-IN" smtClean="0"/>
              <a:t>‹#›</a:t>
            </a:fld>
            <a:endParaRPr lang="en-IN"/>
          </a:p>
        </p:txBody>
      </p:sp>
    </p:spTree>
    <p:extLst>
      <p:ext uri="{BB962C8B-B14F-4D97-AF65-F5344CB8AC3E}">
        <p14:creationId xmlns:p14="http://schemas.microsoft.com/office/powerpoint/2010/main" val="192423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FrngNnB5nXToiguYuoUTXtlm-TlCdUtX" TargetMode="External"/><Relationship Id="rId2" Type="http://schemas.openxmlformats.org/officeDocument/2006/relationships/hyperlink" Target="https://public.tableau.com/app/profile/binni.thomas/viz/HRAbsenteeismAnalysis/HRAbsenteeism-AnalysisDashboard?publish=y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5A27-31A2-A4F7-50D6-323482DA9C16}"/>
              </a:ext>
            </a:extLst>
          </p:cNvPr>
          <p:cNvSpPr>
            <a:spLocks noGrp="1"/>
          </p:cNvSpPr>
          <p:nvPr>
            <p:ph type="ctrTitle"/>
          </p:nvPr>
        </p:nvSpPr>
        <p:spPr>
          <a:xfrm>
            <a:off x="1524000" y="2534478"/>
            <a:ext cx="9144000" cy="1067559"/>
          </a:xfrm>
          <a:gradFill>
            <a:gsLst>
              <a:gs pos="0">
                <a:srgbClr val="F298E5"/>
              </a:gs>
              <a:gs pos="8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6600" b="1" dirty="0">
                <a:latin typeface="Bell MT" panose="02020503060305020303" pitchFamily="18" charset="0"/>
              </a:rPr>
              <a:t>HR Absenteeism</a:t>
            </a:r>
            <a:endParaRPr lang="en-IN" sz="6600" b="1" dirty="0">
              <a:latin typeface="Bell MT" panose="02020503060305020303" pitchFamily="18" charset="0"/>
            </a:endParaRPr>
          </a:p>
        </p:txBody>
      </p:sp>
      <p:sp>
        <p:nvSpPr>
          <p:cNvPr id="3" name="Subtitle 2">
            <a:extLst>
              <a:ext uri="{FF2B5EF4-FFF2-40B4-BE49-F238E27FC236}">
                <a16:creationId xmlns:a16="http://schemas.microsoft.com/office/drawing/2014/main" id="{82546486-0249-E2FC-438D-4B3E865A0707}"/>
              </a:ext>
            </a:extLst>
          </p:cNvPr>
          <p:cNvSpPr>
            <a:spLocks noGrp="1"/>
          </p:cNvSpPr>
          <p:nvPr>
            <p:ph type="subTitle" idx="1"/>
          </p:nvPr>
        </p:nvSpPr>
        <p:spPr>
          <a:xfrm>
            <a:off x="1524000" y="3602038"/>
            <a:ext cx="9144000" cy="512762"/>
          </a:xfrm>
          <a:solidFill>
            <a:schemeClr val="tx1"/>
          </a:solidFill>
        </p:spPr>
        <p:txBody>
          <a:bodyPr>
            <a:noAutofit/>
          </a:bodyPr>
          <a:lstStyle/>
          <a:p>
            <a:r>
              <a:rPr lang="en-US" sz="2800" b="1" dirty="0">
                <a:solidFill>
                  <a:schemeClr val="bg1"/>
                </a:solidFill>
                <a:latin typeface="Agency FB" panose="020B0503020202020204" pitchFamily="34" charset="0"/>
              </a:rPr>
              <a:t>-Data Analysis-</a:t>
            </a:r>
            <a:endParaRPr lang="en-IN" sz="28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38673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A8C2-DC98-9AD9-E16A-8E4929E392FF}"/>
              </a:ext>
            </a:extLst>
          </p:cNvPr>
          <p:cNvSpPr>
            <a:spLocks noGrp="1"/>
          </p:cNvSpPr>
          <p:nvPr>
            <p:ph type="title"/>
          </p:nvPr>
        </p:nvSpPr>
        <p:spPr>
          <a:gradFill>
            <a:gsLst>
              <a:gs pos="0">
                <a:srgbClr val="F298E5"/>
              </a:gs>
              <a:gs pos="8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5400" dirty="0">
                <a:latin typeface="Aharoni" panose="02010803020104030203" pitchFamily="2" charset="-79"/>
                <a:cs typeface="Aharoni" panose="02010803020104030203" pitchFamily="2" charset="-79"/>
              </a:rPr>
              <a:t>Introduction</a:t>
            </a:r>
            <a:endParaRPr lang="en-IN" sz="54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9336EA45-0A9F-937D-761A-334845E16356}"/>
              </a:ext>
            </a:extLst>
          </p:cNvPr>
          <p:cNvSpPr>
            <a:spLocks noGrp="1"/>
          </p:cNvSpPr>
          <p:nvPr>
            <p:ph idx="1"/>
          </p:nvPr>
        </p:nvSpPr>
        <p:spPr>
          <a:xfrm>
            <a:off x="838200" y="1690688"/>
            <a:ext cx="10515600" cy="4610721"/>
          </a:xfrm>
          <a:solidFill>
            <a:schemeClr val="tx1"/>
          </a:solidFill>
        </p:spPr>
        <p:txBody>
          <a:bodyPr>
            <a:norm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‘Absence’ is an important aspect to be observed in the field of Human Resources (HR), that helps in an effective planning process in arranging the employees, in order to ensure a timely task accomplishment. </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The dataset being analyzed considers 8336 employees from various departments, handling different job positions. </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The analysis mainly highlights the range of ‘absence’ being observed amongst the employees from various departments, considering the important metrics and perspectives. </a:t>
            </a:r>
          </a:p>
        </p:txBody>
      </p:sp>
    </p:spTree>
    <p:extLst>
      <p:ext uri="{BB962C8B-B14F-4D97-AF65-F5344CB8AC3E}">
        <p14:creationId xmlns:p14="http://schemas.microsoft.com/office/powerpoint/2010/main" val="18741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A8C2-DC98-9AD9-E16A-8E4929E392FF}"/>
              </a:ext>
            </a:extLst>
          </p:cNvPr>
          <p:cNvSpPr>
            <a:spLocks noGrp="1"/>
          </p:cNvSpPr>
          <p:nvPr>
            <p:ph type="title"/>
          </p:nvPr>
        </p:nvSpPr>
        <p:spPr>
          <a:gradFill>
            <a:gsLst>
              <a:gs pos="0">
                <a:srgbClr val="F298E5"/>
              </a:gs>
              <a:gs pos="8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5400" dirty="0">
                <a:latin typeface="Aharoni" panose="02010803020104030203" pitchFamily="2" charset="-79"/>
                <a:cs typeface="Aharoni" panose="02010803020104030203" pitchFamily="2" charset="-79"/>
              </a:rPr>
              <a:t>Assumptions</a:t>
            </a:r>
            <a:endParaRPr lang="en-IN" sz="54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9336EA45-0A9F-937D-761A-334845E16356}"/>
              </a:ext>
            </a:extLst>
          </p:cNvPr>
          <p:cNvSpPr>
            <a:spLocks noGrp="1"/>
          </p:cNvSpPr>
          <p:nvPr>
            <p:ph idx="1"/>
          </p:nvPr>
        </p:nvSpPr>
        <p:spPr>
          <a:xfrm>
            <a:off x="838200" y="1690688"/>
            <a:ext cx="10515600" cy="4610721"/>
          </a:xfrm>
          <a:solidFill>
            <a:schemeClr val="tx1"/>
          </a:solidFill>
        </p:spPr>
        <p:txBody>
          <a:bodyPr>
            <a:norm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Various aspects being depicted within the dataset relates to the ‘Current time period’.</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The employees being considered within the dataset may or may not be subject to ‘attrition’ or ‘retirement’.  </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The reason for ‘absence’ is not a considerable factor in this aspect. </a:t>
            </a:r>
          </a:p>
          <a:p>
            <a:pPr marL="0" indent="0">
              <a:lnSpc>
                <a:spcPct val="150000"/>
              </a:lnSpc>
              <a:buNone/>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41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A8C2-DC98-9AD9-E16A-8E4929E392FF}"/>
              </a:ext>
            </a:extLst>
          </p:cNvPr>
          <p:cNvSpPr>
            <a:spLocks noGrp="1"/>
          </p:cNvSpPr>
          <p:nvPr>
            <p:ph type="title"/>
          </p:nvPr>
        </p:nvSpPr>
        <p:spPr>
          <a:gradFill>
            <a:gsLst>
              <a:gs pos="0">
                <a:srgbClr val="F298E5"/>
              </a:gs>
              <a:gs pos="8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5400" dirty="0">
                <a:latin typeface="Aharoni" panose="02010803020104030203" pitchFamily="2" charset="-79"/>
                <a:cs typeface="Aharoni" panose="02010803020104030203" pitchFamily="2" charset="-79"/>
              </a:rPr>
              <a:t>Metrics</a:t>
            </a:r>
            <a:endParaRPr lang="en-IN" sz="54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9336EA45-0A9F-937D-761A-334845E16356}"/>
              </a:ext>
            </a:extLst>
          </p:cNvPr>
          <p:cNvSpPr>
            <a:spLocks noGrp="1"/>
          </p:cNvSpPr>
          <p:nvPr>
            <p:ph idx="1"/>
          </p:nvPr>
        </p:nvSpPr>
        <p:spPr>
          <a:xfrm>
            <a:off x="838200" y="1690688"/>
            <a:ext cx="10515600" cy="4610721"/>
          </a:xfrm>
          <a:solidFill>
            <a:schemeClr val="tx1"/>
          </a:solidFill>
        </p:spPr>
        <p:txBody>
          <a:bodyPr>
            <a:normAutofit/>
          </a:bodyPr>
          <a:lstStyle/>
          <a:p>
            <a:pPr>
              <a:lnSpc>
                <a:spcPct val="150000"/>
              </a:lnSpc>
            </a:pPr>
            <a:r>
              <a:rPr lang="en-US" sz="2000" u="sng" dirty="0">
                <a:solidFill>
                  <a:schemeClr val="bg1"/>
                </a:solidFill>
                <a:latin typeface="Times New Roman" panose="02020603050405020304" pitchFamily="18" charset="0"/>
                <a:cs typeface="Times New Roman" panose="02020603050405020304" pitchFamily="18" charset="0"/>
              </a:rPr>
              <a:t>Count of Employee Number</a:t>
            </a:r>
            <a:r>
              <a:rPr lang="en-US" sz="2000" dirty="0">
                <a:solidFill>
                  <a:schemeClr val="bg1"/>
                </a:solidFill>
                <a:latin typeface="Times New Roman" panose="02020603050405020304" pitchFamily="18" charset="0"/>
                <a:cs typeface="Times New Roman" panose="02020603050405020304" pitchFamily="18" charset="0"/>
              </a:rPr>
              <a:t> : The no. of employees being considered</a:t>
            </a:r>
          </a:p>
          <a:p>
            <a:pPr>
              <a:lnSpc>
                <a:spcPct val="150000"/>
              </a:lnSpc>
            </a:pPr>
            <a:r>
              <a:rPr lang="en-US" sz="2000" u="sng" dirty="0">
                <a:solidFill>
                  <a:schemeClr val="bg1"/>
                </a:solidFill>
                <a:latin typeface="Times New Roman" panose="02020603050405020304" pitchFamily="18" charset="0"/>
                <a:cs typeface="Times New Roman" panose="02020603050405020304" pitchFamily="18" charset="0"/>
              </a:rPr>
              <a:t>Age</a:t>
            </a:r>
            <a:r>
              <a:rPr lang="en-US" sz="2000" dirty="0">
                <a:solidFill>
                  <a:schemeClr val="bg1"/>
                </a:solidFill>
                <a:latin typeface="Times New Roman" panose="02020603050405020304" pitchFamily="18" charset="0"/>
                <a:cs typeface="Times New Roman" panose="02020603050405020304" pitchFamily="18" charset="0"/>
              </a:rPr>
              <a:t> : The age of a specific employee</a:t>
            </a:r>
          </a:p>
          <a:p>
            <a:pPr>
              <a:lnSpc>
                <a:spcPct val="150000"/>
              </a:lnSpc>
            </a:pPr>
            <a:r>
              <a:rPr lang="en-US" sz="2000" u="sng" dirty="0">
                <a:solidFill>
                  <a:schemeClr val="bg1"/>
                </a:solidFill>
                <a:latin typeface="Times New Roman" panose="02020603050405020304" pitchFamily="18" charset="0"/>
                <a:cs typeface="Times New Roman" panose="02020603050405020304" pitchFamily="18" charset="0"/>
              </a:rPr>
              <a:t>Length Service</a:t>
            </a:r>
            <a:r>
              <a:rPr lang="en-US" sz="2000" dirty="0">
                <a:solidFill>
                  <a:schemeClr val="bg1"/>
                </a:solidFill>
                <a:latin typeface="Times New Roman" panose="02020603050405020304" pitchFamily="18" charset="0"/>
                <a:cs typeface="Times New Roman" panose="02020603050405020304" pitchFamily="18" charset="0"/>
              </a:rPr>
              <a:t> : Total no. of years served by a specific employee</a:t>
            </a:r>
          </a:p>
          <a:p>
            <a:pPr>
              <a:lnSpc>
                <a:spcPct val="150000"/>
              </a:lnSpc>
            </a:pPr>
            <a:r>
              <a:rPr lang="en-US" sz="2000" u="sng" dirty="0">
                <a:solidFill>
                  <a:schemeClr val="bg1"/>
                </a:solidFill>
                <a:latin typeface="Times New Roman" panose="02020603050405020304" pitchFamily="18" charset="0"/>
                <a:cs typeface="Times New Roman" panose="02020603050405020304" pitchFamily="18" charset="0"/>
              </a:rPr>
              <a:t>Active Hour</a:t>
            </a:r>
            <a:r>
              <a:rPr lang="en-US" sz="2000" dirty="0">
                <a:solidFill>
                  <a:schemeClr val="bg1"/>
                </a:solidFill>
                <a:latin typeface="Times New Roman" panose="02020603050405020304" pitchFamily="18" charset="0"/>
                <a:cs typeface="Times New Roman" panose="02020603050405020304" pitchFamily="18" charset="0"/>
              </a:rPr>
              <a:t> : No. of active hours observed for a specific employee at the course of worktime </a:t>
            </a:r>
          </a:p>
          <a:p>
            <a:pPr>
              <a:lnSpc>
                <a:spcPct val="150000"/>
              </a:lnSpc>
            </a:pPr>
            <a:r>
              <a:rPr lang="en-US" sz="2000" u="sng" dirty="0">
                <a:solidFill>
                  <a:schemeClr val="bg1"/>
                </a:solidFill>
                <a:latin typeface="Times New Roman" panose="02020603050405020304" pitchFamily="18" charset="0"/>
                <a:cs typeface="Times New Roman" panose="02020603050405020304" pitchFamily="18" charset="0"/>
              </a:rPr>
              <a:t>Absent Hour</a:t>
            </a:r>
            <a:r>
              <a:rPr lang="en-US" sz="2000" dirty="0">
                <a:solidFill>
                  <a:schemeClr val="bg1"/>
                </a:solidFill>
                <a:latin typeface="Times New Roman" panose="02020603050405020304" pitchFamily="18" charset="0"/>
                <a:cs typeface="Times New Roman" panose="02020603050405020304" pitchFamily="18" charset="0"/>
              </a:rPr>
              <a:t> : No. of absent hours observed for a specific employee at the course of worktime</a:t>
            </a: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22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A8C2-DC98-9AD9-E16A-8E4929E392FF}"/>
              </a:ext>
            </a:extLst>
          </p:cNvPr>
          <p:cNvSpPr>
            <a:spLocks noGrp="1"/>
          </p:cNvSpPr>
          <p:nvPr>
            <p:ph type="title"/>
          </p:nvPr>
        </p:nvSpPr>
        <p:spPr>
          <a:xfrm>
            <a:off x="838200" y="365126"/>
            <a:ext cx="10515600" cy="946839"/>
          </a:xfrm>
          <a:gradFill>
            <a:gsLst>
              <a:gs pos="0">
                <a:srgbClr val="F298E5"/>
              </a:gs>
              <a:gs pos="8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5400" dirty="0">
                <a:latin typeface="Aharoni" panose="02010803020104030203" pitchFamily="2" charset="-79"/>
                <a:cs typeface="Aharoni" panose="02010803020104030203" pitchFamily="2" charset="-79"/>
              </a:rPr>
              <a:t>Dashboard</a:t>
            </a:r>
            <a:endParaRPr lang="en-IN" sz="5400" dirty="0">
              <a:latin typeface="Aharoni" panose="02010803020104030203" pitchFamily="2" charset="-79"/>
              <a:cs typeface="Aharoni" panose="02010803020104030203" pitchFamily="2" charset="-79"/>
            </a:endParaRPr>
          </a:p>
        </p:txBody>
      </p:sp>
      <p:pic>
        <p:nvPicPr>
          <p:cNvPr id="11" name="Content Placeholder 10">
            <a:extLst>
              <a:ext uri="{FF2B5EF4-FFF2-40B4-BE49-F238E27FC236}">
                <a16:creationId xmlns:a16="http://schemas.microsoft.com/office/drawing/2014/main" id="{557403F9-C4DD-F1C4-C190-46E3F20C7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11965"/>
            <a:ext cx="10515600" cy="5180909"/>
          </a:xfrm>
        </p:spPr>
      </p:pic>
    </p:spTree>
    <p:extLst>
      <p:ext uri="{BB962C8B-B14F-4D97-AF65-F5344CB8AC3E}">
        <p14:creationId xmlns:p14="http://schemas.microsoft.com/office/powerpoint/2010/main" val="245280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A8C2-DC98-9AD9-E16A-8E4929E392FF}"/>
              </a:ext>
            </a:extLst>
          </p:cNvPr>
          <p:cNvSpPr>
            <a:spLocks noGrp="1"/>
          </p:cNvSpPr>
          <p:nvPr>
            <p:ph type="title"/>
          </p:nvPr>
        </p:nvSpPr>
        <p:spPr>
          <a:gradFill>
            <a:gsLst>
              <a:gs pos="0">
                <a:srgbClr val="F298E5"/>
              </a:gs>
              <a:gs pos="8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5400" dirty="0">
                <a:latin typeface="Aharoni" panose="02010803020104030203" pitchFamily="2" charset="-79"/>
                <a:cs typeface="Aharoni" panose="02010803020104030203" pitchFamily="2" charset="-79"/>
              </a:rPr>
              <a:t>Data Findings</a:t>
            </a:r>
            <a:endParaRPr lang="en-IN" sz="54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9336EA45-0A9F-937D-761A-334845E16356}"/>
              </a:ext>
            </a:extLst>
          </p:cNvPr>
          <p:cNvSpPr>
            <a:spLocks noGrp="1"/>
          </p:cNvSpPr>
          <p:nvPr>
            <p:ph idx="1"/>
          </p:nvPr>
        </p:nvSpPr>
        <p:spPr>
          <a:xfrm>
            <a:off x="838200" y="1690688"/>
            <a:ext cx="10515600" cy="4610721"/>
          </a:xfrm>
          <a:solidFill>
            <a:schemeClr val="tx1"/>
          </a:solidFill>
        </p:spPr>
        <p:txBody>
          <a:bodyPr>
            <a:normAutofit/>
          </a:bodyPr>
          <a:lstStyle/>
          <a:p>
            <a:pPr>
              <a:lnSpc>
                <a:spcPct val="100000"/>
              </a:lnSpc>
            </a:pPr>
            <a:r>
              <a:rPr lang="en-US" sz="2000" dirty="0">
                <a:solidFill>
                  <a:schemeClr val="bg1"/>
                </a:solidFill>
                <a:latin typeface="Times New Roman" panose="02020603050405020304" pitchFamily="18" charset="0"/>
                <a:cs typeface="Times New Roman" panose="02020603050405020304" pitchFamily="18" charset="0"/>
              </a:rPr>
              <a:t>The analysis which pertains to the range of ‘absence’ based on 8336 employees is being conducted based on the major ‘Business Units’ – Head Office &amp; Stores. In this aspect, most of the employees are from ‘Stores’ (8163 employees) than ‘Head Office’ (173 employees). Generally, ‘Female’ employees are observed to show more absence (53.81%) than ‘Male’ employees (46.19%). From the ‘Activeness’ point of view, ‘Male’ employees shows 99.85% rate, while the ‘Female’ employees shows 99.82% rate, which is of not much difference. When observing from the ‘Head Office’ point of view, ‘absence’ rate is seen to be higher amongst the ‘female’ employees (58.74%), than the ‘male’ employees (41.26%). ‘Activeness’ is observed at a consistent rate amongst the employees (‘female’ employees - 99.96% &amp; ‘male’ employees – 99.97%). From the ‘Dept. wise’ point of view, on an average, ‘absent hours’ is observed to be more in the ‘Recruitment’ dept. (63 Hours), followed by ‘Training’ dept. (61 Hours), ‘Employee Records’ dept. (60 Hours), and so on. In such an aspect, ‘Directors from Audit &amp; Labor Relations’ are observed to have more ‘years of service’ in the respective fields (39 years each) amongst others, on an average.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77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A8C2-DC98-9AD9-E16A-8E4929E392FF}"/>
              </a:ext>
            </a:extLst>
          </p:cNvPr>
          <p:cNvSpPr>
            <a:spLocks noGrp="1"/>
          </p:cNvSpPr>
          <p:nvPr>
            <p:ph type="title"/>
          </p:nvPr>
        </p:nvSpPr>
        <p:spPr>
          <a:gradFill>
            <a:gsLst>
              <a:gs pos="0">
                <a:srgbClr val="F298E5"/>
              </a:gs>
              <a:gs pos="8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5400" dirty="0">
                <a:latin typeface="Aharoni" panose="02010803020104030203" pitchFamily="2" charset="-79"/>
                <a:cs typeface="Aharoni" panose="02010803020104030203" pitchFamily="2" charset="-79"/>
              </a:rPr>
              <a:t>Data Findings (Continued)</a:t>
            </a:r>
            <a:endParaRPr lang="en-IN" sz="54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9336EA45-0A9F-937D-761A-334845E16356}"/>
              </a:ext>
            </a:extLst>
          </p:cNvPr>
          <p:cNvSpPr>
            <a:spLocks noGrp="1"/>
          </p:cNvSpPr>
          <p:nvPr>
            <p:ph idx="1"/>
          </p:nvPr>
        </p:nvSpPr>
        <p:spPr>
          <a:xfrm>
            <a:off x="838200" y="1690688"/>
            <a:ext cx="10515600" cy="4610721"/>
          </a:xfrm>
          <a:solidFill>
            <a:schemeClr val="tx1"/>
          </a:solidFill>
        </p:spPr>
        <p:txBody>
          <a:bodyPr>
            <a:normAutofit/>
          </a:bodyPr>
          <a:lstStyle/>
          <a:p>
            <a:pPr>
              <a:lnSpc>
                <a:spcPct val="100000"/>
              </a:lnSpc>
            </a:pPr>
            <a:r>
              <a:rPr lang="en-US" sz="2000" dirty="0">
                <a:solidFill>
                  <a:schemeClr val="bg1"/>
                </a:solidFill>
                <a:latin typeface="Times New Roman" panose="02020603050405020304" pitchFamily="18" charset="0"/>
                <a:cs typeface="Times New Roman" panose="02020603050405020304" pitchFamily="18" charset="0"/>
              </a:rPr>
              <a:t>When observing from the ‘Stores’ point of view, ‘absence’ rate is seen to be higher amongst the ‘female’ employees (53.73%), than the ‘male’ employees (46.27%). ‘Activeness’ is observed at a consistent rate amongst the employees (‘female’ employees - 99.81% &amp; ‘male’ employees – 99.84%). From the ‘Dept. wise’ point of view, on an average, ‘absent hours’ is observed to be more in the ‘Customer Service’ dept., ‘Dairy’ dept., and ‘Processed Foods’ dept. (63 Hours each). In such an aspect, ‘Dairy Managers’ are observed to have more ‘years of service’ in the respective field (5 years) amongst others, on an average. When analyzing the impact on ‘Age’ over the ‘Absent Hours’, from the ‘Head Office’ point of view, as the employees’ ‘age’ increases, the ‘absent hours’ shows an inconsistent pattern, i.e., increase/decrease is shown at a nearer stage. ‘Instability within the work load or work pressure’ must be the prevailing cause in this aspect. From the ‘Stores’ point of view, as the employees’ ‘age’ increases, the ‘absent hours’ shows a consistent pattern, i.e., ‘absent hours’ also increases. ‘Comparatively ‘lesser’ work load or work pressure’ must be the prevailing cause in this aspect.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12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A8C2-DC98-9AD9-E16A-8E4929E392FF}"/>
              </a:ext>
            </a:extLst>
          </p:cNvPr>
          <p:cNvSpPr>
            <a:spLocks noGrp="1"/>
          </p:cNvSpPr>
          <p:nvPr>
            <p:ph type="title"/>
          </p:nvPr>
        </p:nvSpPr>
        <p:spPr>
          <a:gradFill>
            <a:gsLst>
              <a:gs pos="0">
                <a:srgbClr val="F298E5"/>
              </a:gs>
              <a:gs pos="8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5400" dirty="0">
                <a:latin typeface="Aharoni" panose="02010803020104030203" pitchFamily="2" charset="-79"/>
                <a:cs typeface="Aharoni" panose="02010803020104030203" pitchFamily="2" charset="-79"/>
              </a:rPr>
              <a:t>Links</a:t>
            </a:r>
            <a:endParaRPr lang="en-IN" sz="54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9336EA45-0A9F-937D-761A-334845E16356}"/>
              </a:ext>
            </a:extLst>
          </p:cNvPr>
          <p:cNvSpPr>
            <a:spLocks noGrp="1"/>
          </p:cNvSpPr>
          <p:nvPr>
            <p:ph idx="1"/>
          </p:nvPr>
        </p:nvSpPr>
        <p:spPr>
          <a:xfrm>
            <a:off x="838200" y="1690688"/>
            <a:ext cx="10515600" cy="4610721"/>
          </a:xfrm>
          <a:solidFill>
            <a:schemeClr val="tx1"/>
          </a:solidFill>
        </p:spPr>
        <p:txBody>
          <a:bodyPr>
            <a:normAutofit/>
          </a:bodyPr>
          <a:lstStyle/>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Dashboard Link:</a:t>
            </a:r>
          </a:p>
          <a:p>
            <a:pPr marL="0" indent="0">
              <a:lnSpc>
                <a:spcPct val="150000"/>
              </a:lnSpc>
              <a:buNone/>
            </a:pPr>
            <a:r>
              <a:rPr lang="en-US" sz="2000" dirty="0">
                <a:solidFill>
                  <a:schemeClr val="bg1"/>
                </a:solidFill>
                <a:latin typeface="Times New Roman" panose="02020603050405020304" pitchFamily="18" charset="0"/>
                <a:cs typeface="Times New Roman" panose="02020603050405020304" pitchFamily="18" charset="0"/>
                <a:hlinkClick r:id="rId2"/>
              </a:rPr>
              <a:t>https://public.tableau.com/app/profile/binni.thomas/viz/HRAbsenteeismAnalysis/HRAbsenteeism-AnalysisDashboard?publish=yes</a:t>
            </a:r>
            <a:endParaRPr lang="en-US"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Python Notebook (EDA) Link:</a:t>
            </a:r>
          </a:p>
          <a:p>
            <a:pPr marL="0" indent="0">
              <a:lnSpc>
                <a:spcPct val="150000"/>
              </a:lnSpc>
              <a:buNone/>
            </a:pPr>
            <a:r>
              <a:rPr lang="en-IN" sz="2000" dirty="0">
                <a:solidFill>
                  <a:schemeClr val="bg1"/>
                </a:solidFill>
                <a:latin typeface="Times New Roman" panose="02020603050405020304" pitchFamily="18" charset="0"/>
                <a:cs typeface="Times New Roman" panose="02020603050405020304" pitchFamily="18" charset="0"/>
                <a:hlinkClick r:id="rId3"/>
              </a:rPr>
              <a:t>https://colab.research.google.com/drive/1FrngNnB5nXToiguYuoUTXtlm-TlCdUtX</a:t>
            </a:r>
            <a:endParaRPr lang="en-IN"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56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5A27-31A2-A4F7-50D6-323482DA9C16}"/>
              </a:ext>
            </a:extLst>
          </p:cNvPr>
          <p:cNvSpPr>
            <a:spLocks noGrp="1"/>
          </p:cNvSpPr>
          <p:nvPr>
            <p:ph type="ctrTitle"/>
          </p:nvPr>
        </p:nvSpPr>
        <p:spPr>
          <a:xfrm>
            <a:off x="1524000" y="2534479"/>
            <a:ext cx="9144000" cy="1242392"/>
          </a:xfrm>
          <a:gradFill>
            <a:gsLst>
              <a:gs pos="0">
                <a:srgbClr val="F298E5"/>
              </a:gs>
              <a:gs pos="8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6600" b="1" dirty="0">
                <a:latin typeface="Bell MT" panose="02020503060305020303" pitchFamily="18" charset="0"/>
              </a:rPr>
              <a:t>Thank You</a:t>
            </a:r>
            <a:endParaRPr lang="en-IN" sz="6600" b="1" dirty="0">
              <a:latin typeface="Bell MT" panose="02020503060305020303" pitchFamily="18" charset="0"/>
            </a:endParaRPr>
          </a:p>
        </p:txBody>
      </p:sp>
      <p:sp>
        <p:nvSpPr>
          <p:cNvPr id="3" name="Subtitle 2">
            <a:extLst>
              <a:ext uri="{FF2B5EF4-FFF2-40B4-BE49-F238E27FC236}">
                <a16:creationId xmlns:a16="http://schemas.microsoft.com/office/drawing/2014/main" id="{82546486-0249-E2FC-438D-4B3E865A0707}"/>
              </a:ext>
            </a:extLst>
          </p:cNvPr>
          <p:cNvSpPr>
            <a:spLocks noGrp="1"/>
          </p:cNvSpPr>
          <p:nvPr>
            <p:ph type="subTitle" idx="1"/>
          </p:nvPr>
        </p:nvSpPr>
        <p:spPr>
          <a:xfrm>
            <a:off x="1524000" y="3776871"/>
            <a:ext cx="9144000" cy="427381"/>
          </a:xfrm>
          <a:solidFill>
            <a:schemeClr val="tx1"/>
          </a:solidFill>
        </p:spPr>
        <p:txBody>
          <a:bodyPr>
            <a:noAutofit/>
          </a:bodyPr>
          <a:lstStyle/>
          <a:p>
            <a:endParaRPr lang="en-IN" sz="2800" dirty="0">
              <a:latin typeface="Agency FB" panose="020B0503020202020204" pitchFamily="34" charset="0"/>
            </a:endParaRPr>
          </a:p>
        </p:txBody>
      </p:sp>
    </p:spTree>
    <p:extLst>
      <p:ext uri="{BB962C8B-B14F-4D97-AF65-F5344CB8AC3E}">
        <p14:creationId xmlns:p14="http://schemas.microsoft.com/office/powerpoint/2010/main" val="1271116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835</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Agency FB</vt:lpstr>
      <vt:lpstr>Aharoni</vt:lpstr>
      <vt:lpstr>Arial</vt:lpstr>
      <vt:lpstr>Bell MT</vt:lpstr>
      <vt:lpstr>Calibri</vt:lpstr>
      <vt:lpstr>Calibri Light</vt:lpstr>
      <vt:lpstr>Times New Roman</vt:lpstr>
      <vt:lpstr>Office Theme</vt:lpstr>
      <vt:lpstr>HR Absenteeism</vt:lpstr>
      <vt:lpstr>Introduction</vt:lpstr>
      <vt:lpstr>Assumptions</vt:lpstr>
      <vt:lpstr>Metrics</vt:lpstr>
      <vt:lpstr>Dashboard</vt:lpstr>
      <vt:lpstr>Data Findings</vt:lpstr>
      <vt:lpstr>Data Findings (Continued)</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Absenteeism</dc:title>
  <dc:creator>Binni Thomas</dc:creator>
  <cp:lastModifiedBy>Binni Thomas</cp:lastModifiedBy>
  <cp:revision>10</cp:revision>
  <dcterms:created xsi:type="dcterms:W3CDTF">2023-08-24T17:50:57Z</dcterms:created>
  <dcterms:modified xsi:type="dcterms:W3CDTF">2023-08-25T16:57:49Z</dcterms:modified>
</cp:coreProperties>
</file>