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3E01-AB97-FC0B-C27A-E0D47A1B1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1A3DEB-4681-D08C-7621-163FCD5729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6A8E1F-57B9-3E9A-F282-E7955E58B503}"/>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5" name="Footer Placeholder 4">
            <a:extLst>
              <a:ext uri="{FF2B5EF4-FFF2-40B4-BE49-F238E27FC236}">
                <a16:creationId xmlns:a16="http://schemas.microsoft.com/office/drawing/2014/main" id="{338615C1-54EA-58E5-518C-DAF886C870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980303-D150-EBF2-1C91-A0C1CC91A21F}"/>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154621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682C-8B1F-A3BC-7E72-7E3379C4B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A018C5-0D2D-B46F-C6A4-68C2BDF2D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9D10A-3181-57F0-DB75-6E010C0C9076}"/>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5" name="Footer Placeholder 4">
            <a:extLst>
              <a:ext uri="{FF2B5EF4-FFF2-40B4-BE49-F238E27FC236}">
                <a16:creationId xmlns:a16="http://schemas.microsoft.com/office/drawing/2014/main" id="{05B697E5-4B65-997D-B18B-70AD200AF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84736B-325F-D04E-5093-310A466EAC25}"/>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233823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CBAEC-3553-F332-E4D1-518E7272D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1B1AA-386B-CC95-18C0-15564F97C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65E15-C568-3EF3-42A7-10E40495EF46}"/>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5" name="Footer Placeholder 4">
            <a:extLst>
              <a:ext uri="{FF2B5EF4-FFF2-40B4-BE49-F238E27FC236}">
                <a16:creationId xmlns:a16="http://schemas.microsoft.com/office/drawing/2014/main" id="{4E2465FC-616C-EC3A-2D2A-8A89C1B68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CEBA0-3CC6-4FF3-9D43-11853F93E988}"/>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114633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BEF6-D848-DD07-C9C6-69E51C501F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21F99-538F-9B5A-5FEE-662A602EEA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69392A-5FD2-2472-4FCB-BAA33415094F}"/>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5" name="Footer Placeholder 4">
            <a:extLst>
              <a:ext uri="{FF2B5EF4-FFF2-40B4-BE49-F238E27FC236}">
                <a16:creationId xmlns:a16="http://schemas.microsoft.com/office/drawing/2014/main" id="{C8973528-5354-5D3E-392C-D25150CF8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56435-57C5-C898-683C-10304AC97825}"/>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131647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06D9-B9CB-4691-DAEA-E1F0BB22C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4C931B-446C-53BE-A4B4-05FB5B0F6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EA340-C9D0-4735-EB6E-5FF02E440B4D}"/>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5" name="Footer Placeholder 4">
            <a:extLst>
              <a:ext uri="{FF2B5EF4-FFF2-40B4-BE49-F238E27FC236}">
                <a16:creationId xmlns:a16="http://schemas.microsoft.com/office/drawing/2014/main" id="{36CEA3AA-EA5B-251E-E932-73DBBB102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6F7AA-CE8B-885F-9638-AC71659F3142}"/>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1006209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6B22-4303-FAD1-D266-2F3CDA12DA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A8C822-093D-990D-CF90-D99E68C72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4B1AE2-0FF2-4E15-3DC3-4C1A81332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CAC95A-A991-27D4-924B-A8C9E7EC9985}"/>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6" name="Footer Placeholder 5">
            <a:extLst>
              <a:ext uri="{FF2B5EF4-FFF2-40B4-BE49-F238E27FC236}">
                <a16:creationId xmlns:a16="http://schemas.microsoft.com/office/drawing/2014/main" id="{3A911C5C-D3B7-25CB-5A06-7E751895C8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ED0D6-3480-00AA-9529-A46C65E9647D}"/>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3171042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02A6-11A4-22FC-0148-4840A0ED6A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D190E-CC05-8A09-54C9-1141401E92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B25C3-FD1A-8570-2101-48E6C20F7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F91B29-0B6C-61D5-555E-D854EA8FE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BFB833-11DD-5094-6F3C-58A7F3984E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837A37-24A8-42D0-CF33-421F54FCE443}"/>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8" name="Footer Placeholder 7">
            <a:extLst>
              <a:ext uri="{FF2B5EF4-FFF2-40B4-BE49-F238E27FC236}">
                <a16:creationId xmlns:a16="http://schemas.microsoft.com/office/drawing/2014/main" id="{3E078422-2717-6E0A-273B-BE9CEFF73F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240953-EB4A-520A-F982-5D65DEF9E906}"/>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424152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A4C3-BE5F-BE8D-FD55-037DA8D66C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A849A5-DEB0-F460-25A6-1EC1107C8E9D}"/>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4" name="Footer Placeholder 3">
            <a:extLst>
              <a:ext uri="{FF2B5EF4-FFF2-40B4-BE49-F238E27FC236}">
                <a16:creationId xmlns:a16="http://schemas.microsoft.com/office/drawing/2014/main" id="{99828D91-2127-F5A8-0E29-FC6540E876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352687-4DE0-3A3E-56F1-C5E78C0AF59D}"/>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253538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D1D9C-8D41-601B-B10F-199141F11DDE}"/>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3" name="Footer Placeholder 2">
            <a:extLst>
              <a:ext uri="{FF2B5EF4-FFF2-40B4-BE49-F238E27FC236}">
                <a16:creationId xmlns:a16="http://schemas.microsoft.com/office/drawing/2014/main" id="{483D41ED-6A71-9FBE-9F32-EC4689D8B3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3EA20E-A84E-95EA-E8F7-4862B596F822}"/>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267697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74C8-6415-971A-FF58-0941C6A2A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3C60FD-8A4E-5039-A955-8F2DA258D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0558A9-2EAA-4A0B-1F3B-34E987BEA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0526B-B186-14C6-3AD3-AD1E917D376B}"/>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6" name="Footer Placeholder 5">
            <a:extLst>
              <a:ext uri="{FF2B5EF4-FFF2-40B4-BE49-F238E27FC236}">
                <a16:creationId xmlns:a16="http://schemas.microsoft.com/office/drawing/2014/main" id="{3E1A39B4-B637-AA63-927D-AC0535CC6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89C5A-E94A-257F-F522-E5D377165788}"/>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258036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A23-6506-A9F2-4FB1-A203AFCDD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704786-FD3D-035D-4747-749DF6EBD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360B85-9D1F-5697-F881-C4DB360A9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7A97B-FD58-A1EE-1089-67005B62D649}"/>
              </a:ext>
            </a:extLst>
          </p:cNvPr>
          <p:cNvSpPr>
            <a:spLocks noGrp="1"/>
          </p:cNvSpPr>
          <p:nvPr>
            <p:ph type="dt" sz="half" idx="10"/>
          </p:nvPr>
        </p:nvSpPr>
        <p:spPr/>
        <p:txBody>
          <a:bodyPr/>
          <a:lstStyle/>
          <a:p>
            <a:fld id="{8C5D4405-B19C-4440-8055-FB478EEB6889}" type="datetimeFigureOut">
              <a:rPr lang="en-IN" smtClean="0"/>
              <a:t>22-08-2023</a:t>
            </a:fld>
            <a:endParaRPr lang="en-IN"/>
          </a:p>
        </p:txBody>
      </p:sp>
      <p:sp>
        <p:nvSpPr>
          <p:cNvPr id="6" name="Footer Placeholder 5">
            <a:extLst>
              <a:ext uri="{FF2B5EF4-FFF2-40B4-BE49-F238E27FC236}">
                <a16:creationId xmlns:a16="http://schemas.microsoft.com/office/drawing/2014/main" id="{EC4970F8-8B2F-BBBE-53E1-8AC1020779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4B597A-6089-332A-5489-23E5916AA747}"/>
              </a:ext>
            </a:extLst>
          </p:cNvPr>
          <p:cNvSpPr>
            <a:spLocks noGrp="1"/>
          </p:cNvSpPr>
          <p:nvPr>
            <p:ph type="sldNum" sz="quarter" idx="12"/>
          </p:nvPr>
        </p:nvSpPr>
        <p:spPr/>
        <p:txBody>
          <a:bodyPr/>
          <a:lstStyle/>
          <a:p>
            <a:fld id="{D6815B77-71F0-4654-8A68-EE639E2B3DC1}" type="slidenum">
              <a:rPr lang="en-IN" smtClean="0"/>
              <a:t>‹#›</a:t>
            </a:fld>
            <a:endParaRPr lang="en-IN"/>
          </a:p>
        </p:txBody>
      </p:sp>
    </p:spTree>
    <p:extLst>
      <p:ext uri="{BB962C8B-B14F-4D97-AF65-F5344CB8AC3E}">
        <p14:creationId xmlns:p14="http://schemas.microsoft.com/office/powerpoint/2010/main" val="127604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6">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B54D6-A0C8-7B48-7F43-AB5F3E4E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A195C5-29D6-F64D-0C6B-268C880BA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DE261-6057-A822-0728-0F0866B10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D4405-B19C-4440-8055-FB478EEB6889}" type="datetimeFigureOut">
              <a:rPr lang="en-IN" smtClean="0"/>
              <a:t>22-08-2023</a:t>
            </a:fld>
            <a:endParaRPr lang="en-IN"/>
          </a:p>
        </p:txBody>
      </p:sp>
      <p:sp>
        <p:nvSpPr>
          <p:cNvPr id="5" name="Footer Placeholder 4">
            <a:extLst>
              <a:ext uri="{FF2B5EF4-FFF2-40B4-BE49-F238E27FC236}">
                <a16:creationId xmlns:a16="http://schemas.microsoft.com/office/drawing/2014/main" id="{D94FE6E1-15B1-14A4-7FA1-CF171D0895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A56A84-0A81-126E-5AD4-461C912EC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15B77-71F0-4654-8A68-EE639E2B3DC1}" type="slidenum">
              <a:rPr lang="en-IN" smtClean="0"/>
              <a:t>‹#›</a:t>
            </a:fld>
            <a:endParaRPr lang="en-IN"/>
          </a:p>
        </p:txBody>
      </p:sp>
    </p:spTree>
    <p:extLst>
      <p:ext uri="{BB962C8B-B14F-4D97-AF65-F5344CB8AC3E}">
        <p14:creationId xmlns:p14="http://schemas.microsoft.com/office/powerpoint/2010/main" val="358721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E294-B558-D017-9049-2D060F37311F}"/>
              </a:ext>
            </a:extLst>
          </p:cNvPr>
          <p:cNvSpPr>
            <a:spLocks noGrp="1"/>
          </p:cNvSpPr>
          <p:nvPr>
            <p:ph type="ctrTitle"/>
          </p:nvPr>
        </p:nvSpPr>
        <p:spPr>
          <a:xfrm>
            <a:off x="1524000" y="2037521"/>
            <a:ext cx="9144000" cy="1681163"/>
          </a:xfrm>
          <a:solidFill>
            <a:schemeClr val="accent6">
              <a:lumMod val="50000"/>
            </a:schemeClr>
          </a:solidFill>
          <a:effectLst>
            <a:outerShdw blurRad="50800" dir="5400000" algn="ctr" rotWithShape="0">
              <a:schemeClr val="bg1"/>
            </a:outerShdw>
            <a:softEdge rad="0"/>
          </a:effectLst>
        </p:spPr>
        <p:txBody>
          <a:bodyPr>
            <a:normAutofit/>
          </a:bodyPr>
          <a:lstStyle/>
          <a:p>
            <a:r>
              <a:rPr lang="en-US" sz="8000" dirty="0">
                <a:solidFill>
                  <a:schemeClr val="bg1"/>
                </a:solidFill>
                <a:latin typeface="Arial Black" panose="020B0A04020102020204" pitchFamily="34" charset="0"/>
              </a:rPr>
              <a:t>HR Attrition</a:t>
            </a:r>
            <a:endParaRPr lang="en-IN" sz="80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581AFC35-9862-C52F-E335-2330AC0A8034}"/>
              </a:ext>
            </a:extLst>
          </p:cNvPr>
          <p:cNvSpPr>
            <a:spLocks noGrp="1"/>
          </p:cNvSpPr>
          <p:nvPr>
            <p:ph type="subTitle" idx="1"/>
          </p:nvPr>
        </p:nvSpPr>
        <p:spPr>
          <a:xfrm>
            <a:off x="1524000" y="3718684"/>
            <a:ext cx="9144000" cy="430316"/>
          </a:xfrm>
          <a:solidFill>
            <a:schemeClr val="accent6">
              <a:lumMod val="50000"/>
            </a:schemeClr>
          </a:solidFill>
          <a:effectLst>
            <a:outerShdw blurRad="50800" dir="5400000" algn="ctr" rotWithShape="0">
              <a:schemeClr val="bg1"/>
            </a:outerShdw>
          </a:effectLst>
        </p:spPr>
        <p:txBody>
          <a:bodyPr/>
          <a:lstStyle/>
          <a:p>
            <a:r>
              <a:rPr lang="en-US" b="1" dirty="0">
                <a:solidFill>
                  <a:schemeClr val="bg1"/>
                </a:solidFill>
                <a:latin typeface="Aptos" panose="020B0004020202020204" pitchFamily="34" charset="0"/>
              </a:rPr>
              <a:t>-Data Analysis-</a:t>
            </a:r>
            <a:endParaRPr lang="en-IN" b="1" dirty="0">
              <a:solidFill>
                <a:schemeClr val="bg1"/>
              </a:solidFill>
              <a:latin typeface="Aptos" panose="020B0004020202020204" pitchFamily="34" charset="0"/>
            </a:endParaRPr>
          </a:p>
        </p:txBody>
      </p:sp>
    </p:spTree>
    <p:extLst>
      <p:ext uri="{BB962C8B-B14F-4D97-AF65-F5344CB8AC3E}">
        <p14:creationId xmlns:p14="http://schemas.microsoft.com/office/powerpoint/2010/main" val="309291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F54D-0513-9AB1-1A28-362E27F84F5B}"/>
              </a:ext>
            </a:extLst>
          </p:cNvPr>
          <p:cNvSpPr>
            <a:spLocks noGrp="1"/>
          </p:cNvSpPr>
          <p:nvPr>
            <p:ph type="title"/>
          </p:nvPr>
        </p:nvSpPr>
        <p:spPr>
          <a:solidFill>
            <a:schemeClr val="accent6">
              <a:lumMod val="50000"/>
            </a:schemeClr>
          </a:solidFill>
          <a:effectLst>
            <a:outerShdw blurRad="50800" dir="5400000" algn="ctr" rotWithShape="0">
              <a:schemeClr val="bg1"/>
            </a:outerShdw>
          </a:effectLst>
        </p:spPr>
        <p:txBody>
          <a:bodyPr>
            <a:normAutofit/>
          </a:bodyPr>
          <a:lstStyle/>
          <a:p>
            <a:r>
              <a:rPr lang="en-US" sz="5400" b="1" dirty="0">
                <a:solidFill>
                  <a:schemeClr val="bg1"/>
                </a:solidFill>
                <a:latin typeface="Bahnschrift" panose="020B0502040204020203" pitchFamily="34" charset="0"/>
              </a:rPr>
              <a:t>Introduction</a:t>
            </a:r>
            <a:endParaRPr lang="en-IN" sz="5400" b="1" dirty="0">
              <a:solidFill>
                <a:schemeClr val="bg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832B1288-566B-741D-D346-E99F2D612E4F}"/>
              </a:ext>
            </a:extLst>
          </p:cNvPr>
          <p:cNvSpPr>
            <a:spLocks noGrp="1"/>
          </p:cNvSpPr>
          <p:nvPr>
            <p:ph idx="1"/>
          </p:nvPr>
        </p:nvSpPr>
        <p:spPr>
          <a:xfrm>
            <a:off x="838200" y="1730445"/>
            <a:ext cx="10515600" cy="4486275"/>
          </a:xfrm>
          <a:solidFill>
            <a:schemeClr val="accent6">
              <a:lumMod val="50000"/>
            </a:schemeClr>
          </a:solidFill>
          <a:effectLst>
            <a:outerShdw blurRad="50800" dir="5400000" algn="ctr" rotWithShape="0">
              <a:schemeClr val="bg1"/>
            </a:outerShdw>
          </a:effectLst>
        </p:spPr>
        <p:txBody>
          <a:bodyPr>
            <a:norm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‘Attrition’ is an important term being considered in the field of ‘Human Resources’.</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dataset being analyzed considers about 1,470 employees from 3 different departments, representing from about 9 different job roles. </a:t>
            </a:r>
          </a:p>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The analysis mainly highlights the range of ‘Job Satisfaction’ and ‘Attrition’, based on the important metrics.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34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F54D-0513-9AB1-1A28-362E27F84F5B}"/>
              </a:ext>
            </a:extLst>
          </p:cNvPr>
          <p:cNvSpPr>
            <a:spLocks noGrp="1"/>
          </p:cNvSpPr>
          <p:nvPr>
            <p:ph type="title"/>
          </p:nvPr>
        </p:nvSpPr>
        <p:spPr>
          <a:solidFill>
            <a:schemeClr val="accent6">
              <a:lumMod val="50000"/>
            </a:schemeClr>
          </a:solidFill>
          <a:effectLst>
            <a:outerShdw blurRad="50800" dir="5400000" algn="ctr" rotWithShape="0">
              <a:schemeClr val="bg1"/>
            </a:outerShdw>
          </a:effectLst>
        </p:spPr>
        <p:txBody>
          <a:bodyPr>
            <a:normAutofit/>
          </a:bodyPr>
          <a:lstStyle/>
          <a:p>
            <a:r>
              <a:rPr lang="en-US" sz="5400" b="1" dirty="0">
                <a:solidFill>
                  <a:schemeClr val="bg1"/>
                </a:solidFill>
                <a:latin typeface="Bahnschrift" panose="020B0502040204020203" pitchFamily="34" charset="0"/>
              </a:rPr>
              <a:t>Metrics</a:t>
            </a:r>
            <a:endParaRPr lang="en-IN" sz="5400" b="1" dirty="0">
              <a:solidFill>
                <a:schemeClr val="bg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832B1288-566B-741D-D346-E99F2D612E4F}"/>
              </a:ext>
            </a:extLst>
          </p:cNvPr>
          <p:cNvSpPr>
            <a:spLocks noGrp="1"/>
          </p:cNvSpPr>
          <p:nvPr>
            <p:ph idx="1"/>
          </p:nvPr>
        </p:nvSpPr>
        <p:spPr>
          <a:xfrm>
            <a:off x="838200" y="1730445"/>
            <a:ext cx="10515600" cy="4486275"/>
          </a:xfrm>
          <a:solidFill>
            <a:schemeClr val="accent6">
              <a:lumMod val="50000"/>
            </a:schemeClr>
          </a:solidFill>
          <a:effectLst>
            <a:outerShdw blurRad="50800" dir="5400000" algn="ctr" rotWithShape="0">
              <a:schemeClr val="bg1"/>
            </a:outerShdw>
          </a:effectLst>
        </p:spPr>
        <p:txBody>
          <a:bodyPr>
            <a:normAutofit/>
          </a:bodyPr>
          <a:lstStyle/>
          <a:p>
            <a:pPr>
              <a:lnSpc>
                <a:spcPct val="150000"/>
              </a:lnSpc>
            </a:pPr>
            <a:r>
              <a:rPr lang="en-US" sz="2000" u="sng" dirty="0">
                <a:solidFill>
                  <a:schemeClr val="bg1"/>
                </a:solidFill>
                <a:latin typeface="Times New Roman" panose="02020603050405020304" pitchFamily="18" charset="0"/>
                <a:cs typeface="Times New Roman" panose="02020603050405020304" pitchFamily="18" charset="0"/>
              </a:rPr>
              <a:t>Employee Count</a:t>
            </a:r>
            <a:r>
              <a:rPr lang="en-US" sz="2000" dirty="0">
                <a:solidFill>
                  <a:schemeClr val="bg1"/>
                </a:solidFill>
                <a:latin typeface="Times New Roman" panose="02020603050405020304" pitchFamily="18" charset="0"/>
                <a:cs typeface="Times New Roman" panose="02020603050405020304" pitchFamily="18" charset="0"/>
              </a:rPr>
              <a:t> : Total No. of employees being considered</a:t>
            </a:r>
          </a:p>
          <a:p>
            <a:pPr>
              <a:lnSpc>
                <a:spcPct val="150000"/>
              </a:lnSpc>
            </a:pPr>
            <a:r>
              <a:rPr lang="en-IN" sz="2000" u="sng" dirty="0">
                <a:solidFill>
                  <a:schemeClr val="bg1"/>
                </a:solidFill>
                <a:latin typeface="Times New Roman" panose="02020603050405020304" pitchFamily="18" charset="0"/>
                <a:cs typeface="Times New Roman" panose="02020603050405020304" pitchFamily="18" charset="0"/>
              </a:rPr>
              <a:t>Active Employees</a:t>
            </a:r>
            <a:r>
              <a:rPr lang="en-IN" sz="2000" dirty="0">
                <a:solidFill>
                  <a:schemeClr val="bg1"/>
                </a:solidFill>
                <a:latin typeface="Times New Roman" panose="02020603050405020304" pitchFamily="18" charset="0"/>
                <a:cs typeface="Times New Roman" panose="02020603050405020304" pitchFamily="18" charset="0"/>
              </a:rPr>
              <a:t> : No. of employees who still handle the respective job role</a:t>
            </a:r>
          </a:p>
          <a:p>
            <a:pPr>
              <a:lnSpc>
                <a:spcPct val="150000"/>
              </a:lnSpc>
            </a:pPr>
            <a:r>
              <a:rPr lang="en-IN" sz="2000" u="sng" dirty="0">
                <a:solidFill>
                  <a:schemeClr val="bg1"/>
                </a:solidFill>
                <a:latin typeface="Times New Roman" panose="02020603050405020304" pitchFamily="18" charset="0"/>
                <a:cs typeface="Times New Roman" panose="02020603050405020304" pitchFamily="18" charset="0"/>
              </a:rPr>
              <a:t>Attrition Count</a:t>
            </a:r>
            <a:r>
              <a:rPr lang="en-IN" sz="2000" dirty="0">
                <a:solidFill>
                  <a:schemeClr val="bg1"/>
                </a:solidFill>
                <a:latin typeface="Times New Roman" panose="02020603050405020304" pitchFamily="18" charset="0"/>
                <a:cs typeface="Times New Roman" panose="02020603050405020304" pitchFamily="18" charset="0"/>
              </a:rPr>
              <a:t> : No. of employees who had left the respective job role</a:t>
            </a:r>
          </a:p>
          <a:p>
            <a:pPr>
              <a:lnSpc>
                <a:spcPct val="150000"/>
              </a:lnSpc>
            </a:pPr>
            <a:r>
              <a:rPr lang="en-IN" sz="2000" u="sng" dirty="0">
                <a:solidFill>
                  <a:schemeClr val="bg1"/>
                </a:solidFill>
                <a:latin typeface="Times New Roman" panose="02020603050405020304" pitchFamily="18" charset="0"/>
                <a:cs typeface="Times New Roman" panose="02020603050405020304" pitchFamily="18" charset="0"/>
              </a:rPr>
              <a:t>Attrition Rate</a:t>
            </a:r>
            <a:r>
              <a:rPr lang="en-IN" sz="2000" dirty="0">
                <a:solidFill>
                  <a:schemeClr val="bg1"/>
                </a:solidFill>
                <a:latin typeface="Times New Roman" panose="02020603050405020304" pitchFamily="18" charset="0"/>
                <a:cs typeface="Times New Roman" panose="02020603050405020304" pitchFamily="18" charset="0"/>
              </a:rPr>
              <a:t> : Percentage of employees who had left the respective job role</a:t>
            </a:r>
          </a:p>
          <a:p>
            <a:pPr>
              <a:lnSpc>
                <a:spcPct val="150000"/>
              </a:lnSpc>
            </a:pPr>
            <a:r>
              <a:rPr lang="en-IN" sz="2000" u="sng" dirty="0">
                <a:solidFill>
                  <a:schemeClr val="bg1"/>
                </a:solidFill>
                <a:latin typeface="Times New Roman" panose="02020603050405020304" pitchFamily="18" charset="0"/>
                <a:cs typeface="Times New Roman" panose="02020603050405020304" pitchFamily="18" charset="0"/>
              </a:rPr>
              <a:t>Average Age</a:t>
            </a:r>
            <a:r>
              <a:rPr lang="en-IN" sz="2000" dirty="0">
                <a:solidFill>
                  <a:schemeClr val="bg1"/>
                </a:solidFill>
                <a:latin typeface="Times New Roman" panose="02020603050405020304" pitchFamily="18" charset="0"/>
                <a:cs typeface="Times New Roman" panose="02020603050405020304" pitchFamily="18" charset="0"/>
              </a:rPr>
              <a:t> : The average age amongst all of the employees’ ages</a:t>
            </a:r>
          </a:p>
          <a:p>
            <a:pPr>
              <a:lnSpc>
                <a:spcPct val="150000"/>
              </a:lnSpc>
            </a:pPr>
            <a:r>
              <a:rPr lang="en-IN" sz="2000" u="sng" dirty="0">
                <a:solidFill>
                  <a:schemeClr val="bg1"/>
                </a:solidFill>
                <a:latin typeface="Times New Roman" panose="02020603050405020304" pitchFamily="18" charset="0"/>
                <a:cs typeface="Times New Roman" panose="02020603050405020304" pitchFamily="18" charset="0"/>
              </a:rPr>
              <a:t>Job Satisfaction Rating</a:t>
            </a:r>
            <a:r>
              <a:rPr lang="en-IN" sz="2000" dirty="0">
                <a:solidFill>
                  <a:schemeClr val="bg1"/>
                </a:solidFill>
                <a:latin typeface="Times New Roman" panose="02020603050405020304" pitchFamily="18" charset="0"/>
                <a:cs typeface="Times New Roman" panose="02020603050405020304" pitchFamily="18" charset="0"/>
              </a:rPr>
              <a:t> : The rating given by a respective employee for the respective job role</a:t>
            </a:r>
          </a:p>
          <a:p>
            <a:pPr marL="0" indent="0">
              <a:lnSpc>
                <a:spcPct val="150000"/>
              </a:lnSpc>
              <a:buNone/>
            </a:pPr>
            <a:endParaRPr lang="en-IN" sz="2000" dirty="0">
              <a:solidFill>
                <a:schemeClr val="bg1"/>
              </a:solidFill>
            </a:endParaRPr>
          </a:p>
        </p:txBody>
      </p:sp>
    </p:spTree>
    <p:extLst>
      <p:ext uri="{BB962C8B-B14F-4D97-AF65-F5344CB8AC3E}">
        <p14:creationId xmlns:p14="http://schemas.microsoft.com/office/powerpoint/2010/main" val="10085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F54D-0513-9AB1-1A28-362E27F84F5B}"/>
              </a:ext>
            </a:extLst>
          </p:cNvPr>
          <p:cNvSpPr>
            <a:spLocks noGrp="1"/>
          </p:cNvSpPr>
          <p:nvPr>
            <p:ph type="title"/>
          </p:nvPr>
        </p:nvSpPr>
        <p:spPr>
          <a:xfrm>
            <a:off x="838200" y="365125"/>
            <a:ext cx="10515600" cy="1145623"/>
          </a:xfrm>
          <a:solidFill>
            <a:schemeClr val="accent6">
              <a:lumMod val="50000"/>
            </a:schemeClr>
          </a:solidFill>
          <a:effectLst>
            <a:outerShdw blurRad="50800" dir="5400000" algn="ctr" rotWithShape="0">
              <a:schemeClr val="bg1"/>
            </a:outerShdw>
          </a:effectLst>
        </p:spPr>
        <p:txBody>
          <a:bodyPr>
            <a:normAutofit/>
          </a:bodyPr>
          <a:lstStyle/>
          <a:p>
            <a:r>
              <a:rPr lang="en-US" sz="5400" b="1" dirty="0">
                <a:solidFill>
                  <a:schemeClr val="bg1"/>
                </a:solidFill>
                <a:latin typeface="Bahnschrift" panose="020B0502040204020203" pitchFamily="34" charset="0"/>
              </a:rPr>
              <a:t>Dashboard </a:t>
            </a:r>
            <a:endParaRPr lang="en-IN" sz="5400" b="1" dirty="0">
              <a:solidFill>
                <a:schemeClr val="bg1"/>
              </a:solidFill>
              <a:latin typeface="Bahnschrift" panose="020B0502040204020203" pitchFamily="34" charset="0"/>
            </a:endParaRPr>
          </a:p>
        </p:txBody>
      </p:sp>
      <p:pic>
        <p:nvPicPr>
          <p:cNvPr id="5" name="Content Placeholder 4">
            <a:extLst>
              <a:ext uri="{FF2B5EF4-FFF2-40B4-BE49-F238E27FC236}">
                <a16:creationId xmlns:a16="http://schemas.microsoft.com/office/drawing/2014/main" id="{10608244-258B-2290-8D15-C3EFC3E3A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0749"/>
            <a:ext cx="10515600" cy="4982126"/>
          </a:xfrm>
          <a:solidFill>
            <a:schemeClr val="accent6">
              <a:lumMod val="75000"/>
            </a:schemeClr>
          </a:solidFill>
          <a:effectLst>
            <a:outerShdw blurRad="50800" dir="5400000" algn="ctr" rotWithShape="0">
              <a:schemeClr val="bg1"/>
            </a:outerShdw>
          </a:effectLst>
        </p:spPr>
      </p:pic>
    </p:spTree>
    <p:extLst>
      <p:ext uri="{BB962C8B-B14F-4D97-AF65-F5344CB8AC3E}">
        <p14:creationId xmlns:p14="http://schemas.microsoft.com/office/powerpoint/2010/main" val="16556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F54D-0513-9AB1-1A28-362E27F84F5B}"/>
              </a:ext>
            </a:extLst>
          </p:cNvPr>
          <p:cNvSpPr>
            <a:spLocks noGrp="1"/>
          </p:cNvSpPr>
          <p:nvPr>
            <p:ph type="title"/>
          </p:nvPr>
        </p:nvSpPr>
        <p:spPr>
          <a:solidFill>
            <a:schemeClr val="accent6">
              <a:lumMod val="50000"/>
            </a:schemeClr>
          </a:solidFill>
          <a:effectLst>
            <a:outerShdw blurRad="50800" dir="5400000" algn="ctr" rotWithShape="0">
              <a:schemeClr val="bg1"/>
            </a:outerShdw>
          </a:effectLst>
        </p:spPr>
        <p:txBody>
          <a:bodyPr>
            <a:normAutofit/>
          </a:bodyPr>
          <a:lstStyle/>
          <a:p>
            <a:r>
              <a:rPr lang="en-US" sz="5400" b="1" dirty="0">
                <a:solidFill>
                  <a:schemeClr val="bg1"/>
                </a:solidFill>
                <a:latin typeface="Bahnschrift" panose="020B0502040204020203" pitchFamily="34" charset="0"/>
              </a:rPr>
              <a:t>Data Findings</a:t>
            </a:r>
            <a:endParaRPr lang="en-IN" sz="5400" b="1" dirty="0">
              <a:solidFill>
                <a:schemeClr val="bg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832B1288-566B-741D-D346-E99F2D612E4F}"/>
              </a:ext>
            </a:extLst>
          </p:cNvPr>
          <p:cNvSpPr>
            <a:spLocks noGrp="1"/>
          </p:cNvSpPr>
          <p:nvPr>
            <p:ph idx="1"/>
          </p:nvPr>
        </p:nvSpPr>
        <p:spPr>
          <a:xfrm>
            <a:off x="838200" y="1730446"/>
            <a:ext cx="10515600" cy="4486275"/>
          </a:xfrm>
          <a:solidFill>
            <a:schemeClr val="accent6">
              <a:lumMod val="50000"/>
            </a:schemeClr>
          </a:solidFill>
          <a:effectLst>
            <a:outerShdw blurRad="50800" dir="5400000" algn="ctr" rotWithShape="0">
              <a:schemeClr val="bg1"/>
            </a:outerShdw>
          </a:effectLst>
        </p:spPr>
        <p:txBody>
          <a:bodyPr>
            <a:normAutofit/>
          </a:bodyPr>
          <a:lstStyle/>
          <a:p>
            <a:pPr>
              <a:lnSpc>
                <a:spcPct val="110000"/>
              </a:lnSpc>
            </a:pPr>
            <a:r>
              <a:rPr lang="en-US" sz="2000" dirty="0">
                <a:solidFill>
                  <a:schemeClr val="bg1"/>
                </a:solidFill>
                <a:latin typeface="Times New Roman" panose="02020603050405020304" pitchFamily="18" charset="0"/>
                <a:cs typeface="Times New Roman" panose="02020603050405020304" pitchFamily="18" charset="0"/>
              </a:rPr>
              <a:t>Through an analysis based on 1,470 employees, it is observed that, about 16.12% of employees (237 in number) have left the respective job roles. About 1,233 employees are seen to be active in this aspect. Amongst those employees who are subject to attrition, ‘Male’ employees are observed to be at the higher position (150 employees) than the ‘Female’ employees (87 employees). In this aspect, it is observed that, more of the ‘Male’ employees between the age gap of 25-34 years (69 employees), than the ‘Female’ employees of the similar age category (43 employees), are subject to attrition. From the ‘education’ point-of-view, ‘Life Sciences’ category have witnessed more attrition (89 employees), followed by ‘Medical’ (63 employees), ‘Marketing’ (35 employees), and so on. Based on the respective ‘departments’, attrition is seen to be higher amongst the ‘R&amp;D’ employees (133 employees), than the ‘Sales’ employees (92 employees) and the ‘HR’ employees (12 employees). From the ‘Job Satisfaction’ point-of-view, on a major range, it is observed that, the ‘Sales Executives’ are more satisfied (Rating at 4, given by 112 employees), as well as, least satisfied (Rating at 1, given by 69 employees), amongst other employees handling other job roles.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84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F54D-0513-9AB1-1A28-362E27F84F5B}"/>
              </a:ext>
            </a:extLst>
          </p:cNvPr>
          <p:cNvSpPr>
            <a:spLocks noGrp="1"/>
          </p:cNvSpPr>
          <p:nvPr>
            <p:ph type="title"/>
          </p:nvPr>
        </p:nvSpPr>
        <p:spPr>
          <a:solidFill>
            <a:schemeClr val="accent6">
              <a:lumMod val="50000"/>
            </a:schemeClr>
          </a:solidFill>
          <a:effectLst>
            <a:outerShdw blurRad="50800" dir="5400000" algn="ctr" rotWithShape="0">
              <a:schemeClr val="bg1"/>
            </a:outerShdw>
          </a:effectLst>
        </p:spPr>
        <p:txBody>
          <a:bodyPr>
            <a:normAutofit/>
          </a:bodyPr>
          <a:lstStyle/>
          <a:p>
            <a:r>
              <a:rPr lang="en-US" sz="5400" b="1" dirty="0">
                <a:solidFill>
                  <a:schemeClr val="bg1"/>
                </a:solidFill>
                <a:latin typeface="Bahnschrift" panose="020B0502040204020203" pitchFamily="34" charset="0"/>
              </a:rPr>
              <a:t>Link</a:t>
            </a:r>
            <a:endParaRPr lang="en-IN" sz="5400" b="1" dirty="0">
              <a:solidFill>
                <a:schemeClr val="bg1"/>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832B1288-566B-741D-D346-E99F2D612E4F}"/>
              </a:ext>
            </a:extLst>
          </p:cNvPr>
          <p:cNvSpPr>
            <a:spLocks noGrp="1"/>
          </p:cNvSpPr>
          <p:nvPr>
            <p:ph idx="1"/>
          </p:nvPr>
        </p:nvSpPr>
        <p:spPr>
          <a:xfrm>
            <a:off x="838200" y="1710567"/>
            <a:ext cx="10515600" cy="4486275"/>
          </a:xfrm>
          <a:solidFill>
            <a:schemeClr val="accent6">
              <a:lumMod val="50000"/>
            </a:schemeClr>
          </a:solidFill>
          <a:effectLst>
            <a:outerShdw blurRad="50800" dir="5400000" algn="ctr" rotWithShape="0">
              <a:schemeClr val="bg1"/>
            </a:outerShdw>
          </a:effectLst>
        </p:spPr>
        <p:txBody>
          <a:bodyPr>
            <a:normAutofit/>
          </a:bodyPr>
          <a:lstStyle/>
          <a:p>
            <a:pPr>
              <a:lnSpc>
                <a:spcPct val="150000"/>
              </a:lnSpc>
            </a:pPr>
            <a:r>
              <a:rPr lang="en-US" sz="2400" u="sng" dirty="0">
                <a:solidFill>
                  <a:schemeClr val="bg1"/>
                </a:solidFill>
                <a:latin typeface="Times New Roman" panose="02020603050405020304" pitchFamily="18" charset="0"/>
                <a:cs typeface="Times New Roman" panose="02020603050405020304" pitchFamily="18" charset="0"/>
              </a:rPr>
              <a:t>Dashboard Link</a:t>
            </a:r>
            <a:r>
              <a:rPr lang="en-US" sz="2400" dirty="0">
                <a:solidFill>
                  <a:schemeClr val="bg1"/>
                </a:solidFill>
                <a:latin typeface="Times New Roman" panose="02020603050405020304" pitchFamily="18" charset="0"/>
                <a:cs typeface="Times New Roman" panose="02020603050405020304" pitchFamily="18" charset="0"/>
              </a:rPr>
              <a:t>:</a:t>
            </a:r>
          </a:p>
          <a:p>
            <a:pPr marL="0" indent="0">
              <a:lnSpc>
                <a:spcPct val="150000"/>
              </a:lnSpc>
              <a:buNone/>
            </a:pPr>
            <a:r>
              <a:rPr lang="en-US" sz="2000" dirty="0">
                <a:solidFill>
                  <a:schemeClr val="bg1"/>
                </a:solidFill>
                <a:latin typeface="Times New Roman" panose="02020603050405020304" pitchFamily="18" charset="0"/>
                <a:cs typeface="Times New Roman" panose="02020603050405020304" pitchFamily="18" charset="0"/>
              </a:rPr>
              <a:t>https://public.tableau.com/app/profile/binni.thomas/viz/HR_Analysis_16922695041260/HRAnalyticsDashboard?publish=yes</a:t>
            </a:r>
          </a:p>
          <a:p>
            <a:pPr marL="0" indent="0">
              <a:lnSpc>
                <a:spcPct val="150000"/>
              </a:lnSpc>
              <a:buNone/>
            </a:pPr>
            <a:r>
              <a:rPr lang="en-US" sz="2000" dirty="0">
                <a:solidFill>
                  <a:schemeClr val="bg1"/>
                </a:solidFill>
              </a:rPr>
              <a:t> </a:t>
            </a:r>
            <a:endParaRPr lang="en-IN" sz="2000" dirty="0">
              <a:solidFill>
                <a:schemeClr val="bg1"/>
              </a:solidFill>
            </a:endParaRPr>
          </a:p>
        </p:txBody>
      </p:sp>
    </p:spTree>
    <p:extLst>
      <p:ext uri="{BB962C8B-B14F-4D97-AF65-F5344CB8AC3E}">
        <p14:creationId xmlns:p14="http://schemas.microsoft.com/office/powerpoint/2010/main" val="225276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E294-B558-D017-9049-2D060F37311F}"/>
              </a:ext>
            </a:extLst>
          </p:cNvPr>
          <p:cNvSpPr>
            <a:spLocks noGrp="1"/>
          </p:cNvSpPr>
          <p:nvPr>
            <p:ph type="ctrTitle"/>
          </p:nvPr>
        </p:nvSpPr>
        <p:spPr>
          <a:xfrm>
            <a:off x="1524000" y="2037521"/>
            <a:ext cx="9144000" cy="1681163"/>
          </a:xfrm>
          <a:solidFill>
            <a:schemeClr val="accent6">
              <a:lumMod val="50000"/>
            </a:schemeClr>
          </a:solidFill>
          <a:effectLst>
            <a:outerShdw blurRad="50800" dir="5400000" algn="ctr" rotWithShape="0">
              <a:schemeClr val="bg1"/>
            </a:outerShdw>
            <a:softEdge rad="0"/>
          </a:effectLst>
        </p:spPr>
        <p:txBody>
          <a:bodyPr>
            <a:normAutofit/>
          </a:bodyPr>
          <a:lstStyle/>
          <a:p>
            <a:r>
              <a:rPr lang="en-US" sz="8000" dirty="0">
                <a:solidFill>
                  <a:schemeClr val="bg1"/>
                </a:solidFill>
                <a:latin typeface="Arial Black" panose="020B0A04020102020204" pitchFamily="34" charset="0"/>
              </a:rPr>
              <a:t>Thank You</a:t>
            </a:r>
            <a:endParaRPr lang="en-IN" sz="8000"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581AFC35-9862-C52F-E335-2330AC0A8034}"/>
              </a:ext>
            </a:extLst>
          </p:cNvPr>
          <p:cNvSpPr>
            <a:spLocks noGrp="1"/>
          </p:cNvSpPr>
          <p:nvPr>
            <p:ph type="subTitle" idx="1"/>
          </p:nvPr>
        </p:nvSpPr>
        <p:spPr>
          <a:xfrm>
            <a:off x="1524000" y="3718684"/>
            <a:ext cx="9144000" cy="430316"/>
          </a:xfrm>
          <a:solidFill>
            <a:schemeClr val="accent6">
              <a:lumMod val="50000"/>
            </a:schemeClr>
          </a:solidFill>
          <a:effectLst>
            <a:outerShdw blurRad="50800" dir="5400000" algn="ctr" rotWithShape="0">
              <a:schemeClr val="bg1"/>
            </a:outerShdw>
          </a:effectLst>
        </p:spPr>
        <p:txBody>
          <a:bodyPr/>
          <a:lstStyle/>
          <a:p>
            <a:endParaRPr lang="en-IN" b="1" dirty="0">
              <a:solidFill>
                <a:schemeClr val="bg1"/>
              </a:solidFill>
              <a:latin typeface="Aptos" panose="020B0004020202020204" pitchFamily="34" charset="0"/>
            </a:endParaRPr>
          </a:p>
        </p:txBody>
      </p:sp>
    </p:spTree>
    <p:extLst>
      <p:ext uri="{BB962C8B-B14F-4D97-AF65-F5344CB8AC3E}">
        <p14:creationId xmlns:p14="http://schemas.microsoft.com/office/powerpoint/2010/main" val="115010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454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Arial Black</vt:lpstr>
      <vt:lpstr>Bahnschrift</vt:lpstr>
      <vt:lpstr>Calibri</vt:lpstr>
      <vt:lpstr>Calibri Light</vt:lpstr>
      <vt:lpstr>Times New Roman</vt:lpstr>
      <vt:lpstr>Office Theme</vt:lpstr>
      <vt:lpstr>HR Attrition</vt:lpstr>
      <vt:lpstr>Introduction</vt:lpstr>
      <vt:lpstr>Metrics</vt:lpstr>
      <vt:lpstr>Dashboard </vt:lpstr>
      <vt:lpstr>Data Findings</vt:lpstr>
      <vt:lpstr>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Attrition</dc:title>
  <dc:creator>Binni Thomas</dc:creator>
  <cp:lastModifiedBy>Binni Thomas</cp:lastModifiedBy>
  <cp:revision>3</cp:revision>
  <dcterms:created xsi:type="dcterms:W3CDTF">2023-08-22T05:58:33Z</dcterms:created>
  <dcterms:modified xsi:type="dcterms:W3CDTF">2023-08-22T11:10:08Z</dcterms:modified>
</cp:coreProperties>
</file>