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68D1-7669-FF7F-B281-385EF14AA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68B0BB-25C4-4471-F17C-E24EAE4D9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1FE3CD-03C1-38AE-6140-C7B9CCC5859C}"/>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49939529-DFDC-6D9F-4FF0-6B809ED33E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8AB50-B822-DF39-41A4-3EE1375D1A81}"/>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154838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4E75-9C7C-2C76-9FDE-2EC36BF86C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43E9D3-F2E5-7105-FEA2-1F5F6973FB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010B1-2ADA-84F7-BD89-9D0DCD77EDB6}"/>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7E17648F-4E93-4898-3937-FF1A13A792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7C6DF-2359-115C-1044-E4CC240EA207}"/>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159685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10EAE-1A53-55A3-1575-18E1E4156F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3A353-9E03-5480-728A-C2CF525EE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45D90-4EBA-CD5F-E19D-7694E3DA6D54}"/>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A3CB6123-263E-22A9-50C7-C46DEE228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0359D-D93E-1E7B-0274-BBCCEB63DE57}"/>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3026317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4DF2-76EB-C868-88E5-18E7F89A59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DC352-C85E-6984-D5F4-10E5F5E73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ADE94-DC6F-BFD2-7781-73E7FBA0B414}"/>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B6175B48-2007-BA8A-E50A-04879B022E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A72685-6245-9193-91CA-634CA8615FFF}"/>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237633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FF0A-D19E-866D-E21A-8AB133175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7C9AF-76C3-621B-BDB8-5411A8E5AD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6E9E0-FFD1-4C56-B1FB-227347A3DEEF}"/>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974C830B-F775-3446-64EB-AC7FAD355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AEAA6B-BB5B-4AEF-07E8-8FA4A36A8A77}"/>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30009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9103-6CF0-78A9-6B76-B7169FD311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DB1E6-AB6E-E3AB-6CC0-D77393D1F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D8F312-ADF8-A92B-A483-7EFA75724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7AE25B-567B-7324-C1F2-6B5578E97095}"/>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6" name="Footer Placeholder 5">
            <a:extLst>
              <a:ext uri="{FF2B5EF4-FFF2-40B4-BE49-F238E27FC236}">
                <a16:creationId xmlns:a16="http://schemas.microsoft.com/office/drawing/2014/main" id="{8E757E1D-B6CA-1864-07E5-7435B9A88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BBC26A-6380-8035-3484-B774E3BC17A4}"/>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15994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AE588-B8CA-15FD-FC94-2E2694B145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0B2AE1-D34B-AB4C-72F4-2646167792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2CE06-6C8D-4E01-2995-80C63A171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55605-D061-718A-B9C2-261F7F10C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8BD2E8-7B9D-8BDF-BB74-F73CCE106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F90F30-A66C-2955-1520-12CC7E001DC2}"/>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8" name="Footer Placeholder 7">
            <a:extLst>
              <a:ext uri="{FF2B5EF4-FFF2-40B4-BE49-F238E27FC236}">
                <a16:creationId xmlns:a16="http://schemas.microsoft.com/office/drawing/2014/main" id="{F495A92E-E738-0AF8-ABC0-F7F6626499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DDAD92-69AB-0FB1-6C2A-3D1AA150C993}"/>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1060850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C326-D2E8-6AC3-9A7B-5EC32365B2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43C36E-2F46-B57D-0D37-229CD743C636}"/>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4" name="Footer Placeholder 3">
            <a:extLst>
              <a:ext uri="{FF2B5EF4-FFF2-40B4-BE49-F238E27FC236}">
                <a16:creationId xmlns:a16="http://schemas.microsoft.com/office/drawing/2014/main" id="{0B516E36-6162-6E79-2133-853E727257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142FD4-582A-F2A5-5AA0-275850CF288E}"/>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395584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24DCE2-8894-B3BD-2EA6-C51737B702E7}"/>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3" name="Footer Placeholder 2">
            <a:extLst>
              <a:ext uri="{FF2B5EF4-FFF2-40B4-BE49-F238E27FC236}">
                <a16:creationId xmlns:a16="http://schemas.microsoft.com/office/drawing/2014/main" id="{0844F3BA-3BD9-1BF3-02F6-E3AAFDA38E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0C3F47-11F9-1E08-E31B-3C5225B3C103}"/>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316468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EA7C-126E-7855-BDDC-AA96C0040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CA02E3-A47D-8DFD-7E7C-46CC20052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C11E27-D173-75B2-08BD-07039965A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15E2F-8EB1-1B91-8BB4-B88B0FE68596}"/>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6" name="Footer Placeholder 5">
            <a:extLst>
              <a:ext uri="{FF2B5EF4-FFF2-40B4-BE49-F238E27FC236}">
                <a16:creationId xmlns:a16="http://schemas.microsoft.com/office/drawing/2014/main" id="{3001558F-E0B6-1912-15B7-02EB2B0E4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CBA67-1BCE-D122-2CDB-7701C95BA02E}"/>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332704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3CB6-8D49-8F66-2EBF-A7CD091F1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06EFEC-9632-21F8-F200-EFE4D30E0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9D88E2-26BD-3409-F969-C5D472E32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F600A-B77B-5FE2-83ED-2AF0D42DF9E0}"/>
              </a:ext>
            </a:extLst>
          </p:cNvPr>
          <p:cNvSpPr>
            <a:spLocks noGrp="1"/>
          </p:cNvSpPr>
          <p:nvPr>
            <p:ph type="dt" sz="half" idx="10"/>
          </p:nvPr>
        </p:nvSpPr>
        <p:spPr/>
        <p:txBody>
          <a:bodyPr/>
          <a:lstStyle/>
          <a:p>
            <a:fld id="{17DC4FB1-95C9-4F7C-ACD4-28CA8F75EAE0}" type="datetimeFigureOut">
              <a:rPr lang="en-IN" smtClean="0"/>
              <a:t>23-08-2023</a:t>
            </a:fld>
            <a:endParaRPr lang="en-IN"/>
          </a:p>
        </p:txBody>
      </p:sp>
      <p:sp>
        <p:nvSpPr>
          <p:cNvPr id="6" name="Footer Placeholder 5">
            <a:extLst>
              <a:ext uri="{FF2B5EF4-FFF2-40B4-BE49-F238E27FC236}">
                <a16:creationId xmlns:a16="http://schemas.microsoft.com/office/drawing/2014/main" id="{A9408317-37B2-2D14-1B9C-D92A5B08B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405310-4265-FD16-AF16-139CB7EAC7CC}"/>
              </a:ext>
            </a:extLst>
          </p:cNvPr>
          <p:cNvSpPr>
            <a:spLocks noGrp="1"/>
          </p:cNvSpPr>
          <p:nvPr>
            <p:ph type="sldNum" sz="quarter" idx="12"/>
          </p:nvPr>
        </p:nvSpPr>
        <p:spPr/>
        <p:txBody>
          <a:bodyPr/>
          <a:lstStyle/>
          <a:p>
            <a:fld id="{3C3F4A33-7A73-4110-8197-C05FB4AEF11C}" type="slidenum">
              <a:rPr lang="en-IN" smtClean="0"/>
              <a:t>‹#›</a:t>
            </a:fld>
            <a:endParaRPr lang="en-IN"/>
          </a:p>
        </p:txBody>
      </p:sp>
    </p:spTree>
    <p:extLst>
      <p:ext uri="{BB962C8B-B14F-4D97-AF65-F5344CB8AC3E}">
        <p14:creationId xmlns:p14="http://schemas.microsoft.com/office/powerpoint/2010/main" val="203028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5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F5E604-0BCB-DCAF-092C-777D16A08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83C829-A60F-AE05-E5C9-5B7DBCF0A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6CD8C-88E4-4434-AE47-D737EC304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C4FB1-95C9-4F7C-ACD4-28CA8F75EAE0}" type="datetimeFigureOut">
              <a:rPr lang="en-IN" smtClean="0"/>
              <a:t>23-08-2023</a:t>
            </a:fld>
            <a:endParaRPr lang="en-IN"/>
          </a:p>
        </p:txBody>
      </p:sp>
      <p:sp>
        <p:nvSpPr>
          <p:cNvPr id="5" name="Footer Placeholder 4">
            <a:extLst>
              <a:ext uri="{FF2B5EF4-FFF2-40B4-BE49-F238E27FC236}">
                <a16:creationId xmlns:a16="http://schemas.microsoft.com/office/drawing/2014/main" id="{49E53B42-DEB3-C4AF-344E-CDA255A12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488BC8-ADF3-86A9-1B99-26D3B9BD6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F4A33-7A73-4110-8197-C05FB4AEF11C}" type="slidenum">
              <a:rPr lang="en-IN" smtClean="0"/>
              <a:t>‹#›</a:t>
            </a:fld>
            <a:endParaRPr lang="en-IN"/>
          </a:p>
        </p:txBody>
      </p:sp>
    </p:spTree>
    <p:extLst>
      <p:ext uri="{BB962C8B-B14F-4D97-AF65-F5344CB8AC3E}">
        <p14:creationId xmlns:p14="http://schemas.microsoft.com/office/powerpoint/2010/main" val="32673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01C1-7DCF-285B-5641-78BFD9496C6D}"/>
              </a:ext>
            </a:extLst>
          </p:cNvPr>
          <p:cNvSpPr>
            <a:spLocks noGrp="1"/>
          </p:cNvSpPr>
          <p:nvPr>
            <p:ph type="ctrTitle"/>
          </p:nvPr>
        </p:nvSpPr>
        <p:spPr>
          <a:xfrm>
            <a:off x="1524000" y="2564295"/>
            <a:ext cx="9144000" cy="1162879"/>
          </a:xfrm>
          <a:solidFill>
            <a:srgbClr val="FF0066">
              <a:alpha val="69804"/>
            </a:srgbClr>
          </a:solidFill>
          <a:effectLst>
            <a:glow rad="127000">
              <a:srgbClr val="FF0066">
                <a:alpha val="90000"/>
              </a:srgbClr>
            </a:glow>
          </a:effectLst>
        </p:spPr>
        <p:txBody>
          <a:bodyPr>
            <a:noAutofit/>
          </a:bodyPr>
          <a:lstStyle/>
          <a:p>
            <a:r>
              <a:rPr lang="en-US" sz="7200" b="1" dirty="0">
                <a:solidFill>
                  <a:schemeClr val="bg1"/>
                </a:solidFill>
                <a:latin typeface="Ink Free" panose="03080402000500000000" pitchFamily="66" charset="0"/>
              </a:rPr>
              <a:t>Instagram</a:t>
            </a:r>
            <a:r>
              <a:rPr lang="en-US" sz="7200" b="1" dirty="0">
                <a:latin typeface="Ink Free" panose="03080402000500000000" pitchFamily="66" charset="0"/>
              </a:rPr>
              <a:t> </a:t>
            </a:r>
            <a:endParaRPr lang="en-IN" sz="7200" b="1" dirty="0">
              <a:latin typeface="Ink Free" panose="03080402000500000000" pitchFamily="66" charset="0"/>
            </a:endParaRPr>
          </a:p>
        </p:txBody>
      </p:sp>
      <p:sp>
        <p:nvSpPr>
          <p:cNvPr id="3" name="Subtitle 2">
            <a:extLst>
              <a:ext uri="{FF2B5EF4-FFF2-40B4-BE49-F238E27FC236}">
                <a16:creationId xmlns:a16="http://schemas.microsoft.com/office/drawing/2014/main" id="{FFA172AC-D0D4-CB79-C5AF-FA5D75D2A411}"/>
              </a:ext>
            </a:extLst>
          </p:cNvPr>
          <p:cNvSpPr>
            <a:spLocks noGrp="1"/>
          </p:cNvSpPr>
          <p:nvPr>
            <p:ph type="subTitle" idx="1"/>
          </p:nvPr>
        </p:nvSpPr>
        <p:spPr>
          <a:xfrm>
            <a:off x="1524000" y="3727174"/>
            <a:ext cx="9144000" cy="347869"/>
          </a:xfrm>
          <a:solidFill>
            <a:schemeClr val="bg1">
              <a:alpha val="80000"/>
            </a:schemeClr>
          </a:solidFill>
          <a:effectLst>
            <a:glow rad="127000">
              <a:schemeClr val="bg1">
                <a:alpha val="90000"/>
              </a:schemeClr>
            </a:glow>
          </a:effectLst>
        </p:spPr>
        <p:txBody>
          <a:bodyPr>
            <a:normAutofit/>
          </a:bodyPr>
          <a:lstStyle/>
          <a:p>
            <a:r>
              <a:rPr lang="en-US" sz="1800" b="1" dirty="0">
                <a:latin typeface="Comic Sans MS" panose="030F0702030302020204" pitchFamily="66" charset="0"/>
              </a:rPr>
              <a:t>-Popularity Data Analysis-</a:t>
            </a:r>
            <a:endParaRPr lang="en-IN" sz="1800" b="1" dirty="0">
              <a:latin typeface="Comic Sans MS" panose="030F0702030302020204" pitchFamily="66" charset="0"/>
            </a:endParaRPr>
          </a:p>
        </p:txBody>
      </p:sp>
    </p:spTree>
    <p:extLst>
      <p:ext uri="{BB962C8B-B14F-4D97-AF65-F5344CB8AC3E}">
        <p14:creationId xmlns:p14="http://schemas.microsoft.com/office/powerpoint/2010/main" val="246596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2C45-FA96-357F-F4DA-FB4E28161B01}"/>
              </a:ext>
            </a:extLst>
          </p:cNvPr>
          <p:cNvSpPr>
            <a:spLocks noGrp="1"/>
          </p:cNvSpPr>
          <p:nvPr>
            <p:ph type="title"/>
          </p:nvPr>
        </p:nvSpPr>
        <p:spPr>
          <a:solidFill>
            <a:srgbClr val="FF0066">
              <a:alpha val="50000"/>
            </a:srgbClr>
          </a:solidFill>
          <a:effectLst>
            <a:glow rad="127000">
              <a:srgbClr val="FF0066">
                <a:alpha val="90000"/>
              </a:srgbClr>
            </a:glow>
          </a:effectLst>
        </p:spPr>
        <p:txBody>
          <a:bodyPr>
            <a:normAutofit/>
          </a:bodyPr>
          <a:lstStyle/>
          <a:p>
            <a:r>
              <a:rPr lang="en-US" sz="4800" b="1" dirty="0">
                <a:solidFill>
                  <a:schemeClr val="bg1"/>
                </a:solidFill>
                <a:latin typeface="Ink Free" panose="03080402000500000000" pitchFamily="66" charset="0"/>
              </a:rPr>
              <a:t>Introduction</a:t>
            </a:r>
            <a:endParaRPr lang="en-IN" sz="4800" b="1" dirty="0">
              <a:solidFill>
                <a:schemeClr val="bg1"/>
              </a:solidFill>
              <a:latin typeface="Ink Free" panose="03080402000500000000" pitchFamily="66" charset="0"/>
            </a:endParaRPr>
          </a:p>
        </p:txBody>
      </p:sp>
      <p:sp>
        <p:nvSpPr>
          <p:cNvPr id="3" name="Content Placeholder 2">
            <a:extLst>
              <a:ext uri="{FF2B5EF4-FFF2-40B4-BE49-F238E27FC236}">
                <a16:creationId xmlns:a16="http://schemas.microsoft.com/office/drawing/2014/main" id="{08FCF807-FFC3-91AF-F6E5-2F0560EBB6C2}"/>
              </a:ext>
            </a:extLst>
          </p:cNvPr>
          <p:cNvSpPr>
            <a:spLocks noGrp="1"/>
          </p:cNvSpPr>
          <p:nvPr>
            <p:ph idx="1"/>
          </p:nvPr>
        </p:nvSpPr>
        <p:spPr>
          <a:xfrm>
            <a:off x="838200" y="1690688"/>
            <a:ext cx="10515600" cy="4486275"/>
          </a:xfrm>
          <a:solidFill>
            <a:schemeClr val="bg1">
              <a:alpha val="30000"/>
            </a:schemeClr>
          </a:solidFill>
          <a:effectLst>
            <a:glow rad="127000">
              <a:schemeClr val="bg1">
                <a:alpha val="70000"/>
              </a:schemeClr>
            </a:glow>
          </a:effectLst>
        </p:spPr>
        <p:txBody>
          <a:bodyPr>
            <a:normAutofit/>
          </a:bodyPr>
          <a:lstStyle/>
          <a:p>
            <a:pPr>
              <a:lnSpc>
                <a:spcPct val="150000"/>
              </a:lnSpc>
            </a:pPr>
            <a:r>
              <a:rPr lang="en-US" sz="2000" dirty="0">
                <a:latin typeface="Comic Sans MS" panose="030F0702030302020204" pitchFamily="66" charset="0"/>
              </a:rPr>
              <a:t>Instagram is a popular social media platform, which has shown presence on a global basis. </a:t>
            </a:r>
          </a:p>
          <a:p>
            <a:pPr>
              <a:lnSpc>
                <a:spcPct val="150000"/>
              </a:lnSpc>
            </a:pPr>
            <a:r>
              <a:rPr lang="en-US" sz="2000" dirty="0">
                <a:latin typeface="Comic Sans MS" panose="030F0702030302020204" pitchFamily="66" charset="0"/>
              </a:rPr>
              <a:t>The Dataset being analyzed here considered ‘198’ popular accounts handled on the basis of various categories. (Source : Kaggle</a:t>
            </a:r>
            <a:r>
              <a:rPr lang="en-IN" sz="2000" dirty="0">
                <a:latin typeface="Comic Sans MS" panose="030F0702030302020204" pitchFamily="66" charset="0"/>
              </a:rPr>
              <a:t>)</a:t>
            </a:r>
            <a:endParaRPr lang="en-US" sz="2000" dirty="0">
              <a:latin typeface="Comic Sans MS" panose="030F0702030302020204" pitchFamily="66" charset="0"/>
            </a:endParaRPr>
          </a:p>
          <a:p>
            <a:pPr>
              <a:lnSpc>
                <a:spcPct val="150000"/>
              </a:lnSpc>
            </a:pPr>
            <a:r>
              <a:rPr lang="en-US" sz="2000" dirty="0">
                <a:latin typeface="Comic Sans MS" panose="030F0702030302020204" pitchFamily="66" charset="0"/>
              </a:rPr>
              <a:t>The major highlights within the Dataset includes – Rank; Name; Channel Info; Category; Posts; Followers; Avg. Likes; Eng. Rate. </a:t>
            </a:r>
          </a:p>
          <a:p>
            <a:pPr>
              <a:lnSpc>
                <a:spcPct val="150000"/>
              </a:lnSpc>
            </a:pPr>
            <a:r>
              <a:rPr lang="en-US" sz="2000" dirty="0">
                <a:latin typeface="Comic Sans MS" panose="030F0702030302020204" pitchFamily="66" charset="0"/>
              </a:rPr>
              <a:t>The Analysis being conducted reflects the ‘Popularity’ with respect to the listed ‘Accounts’, from various perspectives. (As on the year 2022) </a:t>
            </a:r>
          </a:p>
          <a:p>
            <a:pPr marL="0" indent="0">
              <a:buNone/>
            </a:pPr>
            <a:endParaRPr lang="en-US" sz="2000" dirty="0">
              <a:latin typeface="Comic Sans MS" panose="030F0702030302020204" pitchFamily="66" charset="0"/>
            </a:endParaRPr>
          </a:p>
        </p:txBody>
      </p:sp>
    </p:spTree>
    <p:extLst>
      <p:ext uri="{BB962C8B-B14F-4D97-AF65-F5344CB8AC3E}">
        <p14:creationId xmlns:p14="http://schemas.microsoft.com/office/powerpoint/2010/main" val="424050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BC5F-E6B2-C530-5037-D66FF17E68DD}"/>
              </a:ext>
            </a:extLst>
          </p:cNvPr>
          <p:cNvSpPr>
            <a:spLocks noGrp="1"/>
          </p:cNvSpPr>
          <p:nvPr>
            <p:ph type="title"/>
          </p:nvPr>
        </p:nvSpPr>
        <p:spPr>
          <a:solidFill>
            <a:srgbClr val="FF0066">
              <a:alpha val="50000"/>
            </a:srgbClr>
          </a:solidFill>
          <a:effectLst>
            <a:glow rad="127000">
              <a:srgbClr val="FF0066">
                <a:alpha val="90000"/>
              </a:srgbClr>
            </a:glow>
          </a:effectLst>
        </p:spPr>
        <p:txBody>
          <a:bodyPr>
            <a:normAutofit/>
          </a:bodyPr>
          <a:lstStyle/>
          <a:p>
            <a:r>
              <a:rPr lang="en-US" sz="4800" b="1" dirty="0">
                <a:solidFill>
                  <a:schemeClr val="bg1"/>
                </a:solidFill>
                <a:latin typeface="Ink Free" panose="03080402000500000000" pitchFamily="66" charset="0"/>
              </a:rPr>
              <a:t>Metrics</a:t>
            </a:r>
            <a:endParaRPr lang="en-IN" sz="4800" b="1" dirty="0">
              <a:solidFill>
                <a:schemeClr val="bg1"/>
              </a:solidFill>
              <a:latin typeface="Ink Free" panose="03080402000500000000" pitchFamily="66" charset="0"/>
            </a:endParaRPr>
          </a:p>
        </p:txBody>
      </p:sp>
      <p:sp>
        <p:nvSpPr>
          <p:cNvPr id="3" name="Content Placeholder 2">
            <a:extLst>
              <a:ext uri="{FF2B5EF4-FFF2-40B4-BE49-F238E27FC236}">
                <a16:creationId xmlns:a16="http://schemas.microsoft.com/office/drawing/2014/main" id="{4CE119F0-3501-CC01-F387-AFEE8BFFD1AB}"/>
              </a:ext>
            </a:extLst>
          </p:cNvPr>
          <p:cNvSpPr>
            <a:spLocks noGrp="1"/>
          </p:cNvSpPr>
          <p:nvPr>
            <p:ph idx="1"/>
          </p:nvPr>
        </p:nvSpPr>
        <p:spPr>
          <a:xfrm>
            <a:off x="838200" y="1690688"/>
            <a:ext cx="10515600" cy="4486275"/>
          </a:xfrm>
          <a:solidFill>
            <a:schemeClr val="bg1">
              <a:alpha val="30000"/>
            </a:schemeClr>
          </a:solidFill>
          <a:effectLst>
            <a:glow rad="127000">
              <a:schemeClr val="bg1">
                <a:alpha val="70000"/>
              </a:schemeClr>
            </a:glow>
          </a:effectLst>
        </p:spPr>
        <p:txBody>
          <a:bodyPr>
            <a:normAutofit/>
          </a:bodyPr>
          <a:lstStyle/>
          <a:p>
            <a:pPr>
              <a:lnSpc>
                <a:spcPct val="150000"/>
              </a:lnSpc>
            </a:pPr>
            <a:r>
              <a:rPr lang="en-US" sz="2000" u="sng" dirty="0">
                <a:latin typeface="Comic Sans MS" panose="030F0702030302020204" pitchFamily="66" charset="0"/>
              </a:rPr>
              <a:t>Followers</a:t>
            </a:r>
            <a:r>
              <a:rPr lang="en-US" sz="2000" dirty="0">
                <a:latin typeface="Comic Sans MS" panose="030F0702030302020204" pitchFamily="66" charset="0"/>
              </a:rPr>
              <a:t> – No. of Followers for a specific account</a:t>
            </a:r>
          </a:p>
          <a:p>
            <a:pPr>
              <a:lnSpc>
                <a:spcPct val="150000"/>
              </a:lnSpc>
            </a:pPr>
            <a:r>
              <a:rPr lang="en-US" sz="2000" u="sng" dirty="0">
                <a:latin typeface="Comic Sans MS" panose="030F0702030302020204" pitchFamily="66" charset="0"/>
              </a:rPr>
              <a:t>Posts</a:t>
            </a:r>
            <a:r>
              <a:rPr lang="en-US" sz="2000" dirty="0">
                <a:latin typeface="Comic Sans MS" panose="030F0702030302020204" pitchFamily="66" charset="0"/>
              </a:rPr>
              <a:t> – No of ‘Posts’ having posted by a specific account</a:t>
            </a:r>
          </a:p>
          <a:p>
            <a:pPr>
              <a:lnSpc>
                <a:spcPct val="150000"/>
              </a:lnSpc>
            </a:pPr>
            <a:r>
              <a:rPr lang="en-US" sz="2000" u="sng" dirty="0">
                <a:latin typeface="Comic Sans MS" panose="030F0702030302020204" pitchFamily="66" charset="0"/>
              </a:rPr>
              <a:t>Avg. Likes</a:t>
            </a:r>
            <a:r>
              <a:rPr lang="en-US" sz="2000" dirty="0">
                <a:latin typeface="Comic Sans MS" panose="030F0702030302020204" pitchFamily="66" charset="0"/>
              </a:rPr>
              <a:t> – Average No. of ‘Likes’ gained through the ‘posts’ by a specific account</a:t>
            </a:r>
          </a:p>
          <a:p>
            <a:pPr>
              <a:lnSpc>
                <a:spcPct val="150000"/>
              </a:lnSpc>
            </a:pPr>
            <a:r>
              <a:rPr lang="en-US" sz="2000" u="sng" dirty="0">
                <a:latin typeface="Comic Sans MS" panose="030F0702030302020204" pitchFamily="66" charset="0"/>
              </a:rPr>
              <a:t>Eng. Rate (%)</a:t>
            </a:r>
            <a:r>
              <a:rPr lang="en-US" sz="2000" dirty="0">
                <a:latin typeface="Comic Sans MS" panose="030F0702030302020204" pitchFamily="66" charset="0"/>
              </a:rPr>
              <a:t> – Rate of ‘Preference’ of users over the specific account ‘content’ </a:t>
            </a:r>
          </a:p>
          <a:p>
            <a:endParaRPr lang="en-IN" sz="2000" dirty="0">
              <a:latin typeface="Comic Sans MS" panose="030F0702030302020204" pitchFamily="66" charset="0"/>
            </a:endParaRPr>
          </a:p>
        </p:txBody>
      </p:sp>
    </p:spTree>
    <p:extLst>
      <p:ext uri="{BB962C8B-B14F-4D97-AF65-F5344CB8AC3E}">
        <p14:creationId xmlns:p14="http://schemas.microsoft.com/office/powerpoint/2010/main" val="308776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D489-D822-F074-2845-B8FCB5DDCB96}"/>
              </a:ext>
            </a:extLst>
          </p:cNvPr>
          <p:cNvSpPr>
            <a:spLocks noGrp="1"/>
          </p:cNvSpPr>
          <p:nvPr>
            <p:ph type="title"/>
          </p:nvPr>
        </p:nvSpPr>
        <p:spPr>
          <a:xfrm>
            <a:off x="838200" y="365125"/>
            <a:ext cx="10515600" cy="1165501"/>
          </a:xfrm>
          <a:solidFill>
            <a:srgbClr val="FF0066">
              <a:alpha val="50000"/>
            </a:srgbClr>
          </a:solidFill>
          <a:effectLst>
            <a:glow rad="127000">
              <a:srgbClr val="FF0066">
                <a:alpha val="90000"/>
              </a:srgbClr>
            </a:glow>
          </a:effectLst>
        </p:spPr>
        <p:txBody>
          <a:bodyPr>
            <a:normAutofit/>
          </a:bodyPr>
          <a:lstStyle/>
          <a:p>
            <a:r>
              <a:rPr lang="en-US" sz="4800" b="1" dirty="0">
                <a:solidFill>
                  <a:schemeClr val="bg1"/>
                </a:solidFill>
                <a:latin typeface="Ink Free" panose="03080402000500000000" pitchFamily="66" charset="0"/>
              </a:rPr>
              <a:t>Dashboard</a:t>
            </a:r>
            <a:endParaRPr lang="en-IN" sz="4800" b="1" dirty="0">
              <a:solidFill>
                <a:schemeClr val="bg1"/>
              </a:solidFill>
              <a:latin typeface="Ink Free" panose="03080402000500000000" pitchFamily="66" charset="0"/>
            </a:endParaRPr>
          </a:p>
        </p:txBody>
      </p:sp>
      <p:pic>
        <p:nvPicPr>
          <p:cNvPr id="5" name="Content Placeholder 4">
            <a:extLst>
              <a:ext uri="{FF2B5EF4-FFF2-40B4-BE49-F238E27FC236}">
                <a16:creationId xmlns:a16="http://schemas.microsoft.com/office/drawing/2014/main" id="{FB18A069-9ED5-1041-C316-D78D1F02E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0626"/>
            <a:ext cx="10515600" cy="5059017"/>
          </a:xfrm>
          <a:solidFill>
            <a:schemeClr val="bg1"/>
          </a:solidFill>
          <a:effectLst>
            <a:glow rad="127000">
              <a:srgbClr val="660066">
                <a:alpha val="90000"/>
              </a:srgbClr>
            </a:glow>
          </a:effectLst>
        </p:spPr>
      </p:pic>
    </p:spTree>
    <p:extLst>
      <p:ext uri="{BB962C8B-B14F-4D97-AF65-F5344CB8AC3E}">
        <p14:creationId xmlns:p14="http://schemas.microsoft.com/office/powerpoint/2010/main" val="83661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7F3B-1908-6F24-49B2-6E0A2F64D51C}"/>
              </a:ext>
            </a:extLst>
          </p:cNvPr>
          <p:cNvSpPr>
            <a:spLocks noGrp="1"/>
          </p:cNvSpPr>
          <p:nvPr>
            <p:ph type="title"/>
          </p:nvPr>
        </p:nvSpPr>
        <p:spPr>
          <a:solidFill>
            <a:srgbClr val="FF0066">
              <a:alpha val="50000"/>
            </a:srgbClr>
          </a:solidFill>
          <a:effectLst>
            <a:glow rad="127000">
              <a:srgbClr val="FF0066">
                <a:alpha val="90000"/>
              </a:srgbClr>
            </a:glow>
          </a:effectLst>
        </p:spPr>
        <p:txBody>
          <a:bodyPr>
            <a:normAutofit/>
          </a:bodyPr>
          <a:lstStyle/>
          <a:p>
            <a:r>
              <a:rPr lang="en-US" sz="4800" b="1" dirty="0">
                <a:solidFill>
                  <a:schemeClr val="bg1"/>
                </a:solidFill>
                <a:latin typeface="Ink Free" panose="03080402000500000000" pitchFamily="66" charset="0"/>
              </a:rPr>
              <a:t>Data Findings</a:t>
            </a:r>
            <a:endParaRPr lang="en-IN" sz="4800" b="1" dirty="0">
              <a:solidFill>
                <a:schemeClr val="bg1"/>
              </a:solidFill>
              <a:latin typeface="Ink Free" panose="03080402000500000000" pitchFamily="66" charset="0"/>
            </a:endParaRPr>
          </a:p>
        </p:txBody>
      </p:sp>
      <p:sp>
        <p:nvSpPr>
          <p:cNvPr id="3" name="Content Placeholder 2">
            <a:extLst>
              <a:ext uri="{FF2B5EF4-FFF2-40B4-BE49-F238E27FC236}">
                <a16:creationId xmlns:a16="http://schemas.microsoft.com/office/drawing/2014/main" id="{72AF6433-5F85-8732-D5FA-9AFFE3A32BFF}"/>
              </a:ext>
            </a:extLst>
          </p:cNvPr>
          <p:cNvSpPr>
            <a:spLocks noGrp="1"/>
          </p:cNvSpPr>
          <p:nvPr>
            <p:ph idx="1"/>
          </p:nvPr>
        </p:nvSpPr>
        <p:spPr>
          <a:xfrm>
            <a:off x="838200" y="1690688"/>
            <a:ext cx="10515600" cy="4486275"/>
          </a:xfrm>
          <a:solidFill>
            <a:schemeClr val="bg1">
              <a:alpha val="30000"/>
            </a:schemeClr>
          </a:solidFill>
          <a:effectLst>
            <a:glow rad="127000">
              <a:schemeClr val="bg1">
                <a:alpha val="70000"/>
              </a:schemeClr>
            </a:glow>
          </a:effectLst>
        </p:spPr>
        <p:txBody>
          <a:bodyPr>
            <a:normAutofit lnSpcReduction="10000"/>
          </a:bodyPr>
          <a:lstStyle/>
          <a:p>
            <a:pPr>
              <a:lnSpc>
                <a:spcPct val="100000"/>
              </a:lnSpc>
            </a:pPr>
            <a:r>
              <a:rPr lang="en-US" sz="2000" dirty="0">
                <a:latin typeface="Comic Sans MS" panose="030F0702030302020204" pitchFamily="66" charset="0"/>
              </a:rPr>
              <a:t>The analysis mainly emphasizes the ‘Popularity’ based on the ‘Categorical’ point-of-view. Based on the ‘No. of followers’, ‘Photography’ stands at the top ranking position, followed by ‘Health, sports &amp; fitness’, ‘Entertainment’, and so on. When emphasizing on to the ‘Channel Info’, it is observed that, most of the accounts been listed are handled by individual ‘Male’ celebrities (47.47% - 94 accounts), followed by individual ‘Female’ celebrities (38.38% - 76 accounts), ‘Brands’ (7.58% - 15 accounts), and ‘Communities’ (6.57% - 13 accounts). From the specific ‘account’ point-of-view, it is observed that, ‘Instagram’ (Photography) stands at the top position, while ‘5.min.crafts’ (Craft/DIY) on an opposite note, based on ‘No. of followers’. The major related metrics (Posts &amp; Avg. Likes) showcases a ‘Positive’ mode of correlation. When emphasizing on to the ‘Engagement Rate’, based on the unique and interesting ‘content’ introduced by the respective ‘accounts’, it is observed that, individual ‘Male’ celebrities’ based accounts are at the top position (61.11%), followed by individual ‘female’ celebrities’ based accounts (36.84%), ‘Community’ based accounts (1.52%), and ‘Brand’ based accounts (0.53%), on a general perspective. </a:t>
            </a:r>
            <a:endParaRPr lang="en-IN" sz="2000" dirty="0">
              <a:latin typeface="Comic Sans MS" panose="030F0702030302020204" pitchFamily="66" charset="0"/>
            </a:endParaRPr>
          </a:p>
        </p:txBody>
      </p:sp>
    </p:spTree>
    <p:extLst>
      <p:ext uri="{BB962C8B-B14F-4D97-AF65-F5344CB8AC3E}">
        <p14:creationId xmlns:p14="http://schemas.microsoft.com/office/powerpoint/2010/main" val="424574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272C-4F56-1BA4-D029-22BBD1DCD75F}"/>
              </a:ext>
            </a:extLst>
          </p:cNvPr>
          <p:cNvSpPr>
            <a:spLocks noGrp="1"/>
          </p:cNvSpPr>
          <p:nvPr>
            <p:ph type="title"/>
          </p:nvPr>
        </p:nvSpPr>
        <p:spPr>
          <a:solidFill>
            <a:srgbClr val="FF0066">
              <a:alpha val="50000"/>
            </a:srgbClr>
          </a:solidFill>
          <a:effectLst>
            <a:glow rad="127000">
              <a:srgbClr val="FF0066">
                <a:alpha val="90000"/>
              </a:srgbClr>
            </a:glow>
          </a:effectLst>
        </p:spPr>
        <p:txBody>
          <a:bodyPr>
            <a:normAutofit/>
          </a:bodyPr>
          <a:lstStyle/>
          <a:p>
            <a:r>
              <a:rPr lang="en-US" sz="4800" b="1" dirty="0">
                <a:solidFill>
                  <a:schemeClr val="bg1"/>
                </a:solidFill>
                <a:latin typeface="Ink Free" panose="03080402000500000000" pitchFamily="66" charset="0"/>
              </a:rPr>
              <a:t>Link</a:t>
            </a:r>
            <a:endParaRPr lang="en-IN" sz="4800" b="1" dirty="0">
              <a:solidFill>
                <a:schemeClr val="bg1"/>
              </a:solidFill>
              <a:latin typeface="Ink Free" panose="03080402000500000000" pitchFamily="66" charset="0"/>
            </a:endParaRPr>
          </a:p>
        </p:txBody>
      </p:sp>
      <p:sp>
        <p:nvSpPr>
          <p:cNvPr id="3" name="Content Placeholder 2">
            <a:extLst>
              <a:ext uri="{FF2B5EF4-FFF2-40B4-BE49-F238E27FC236}">
                <a16:creationId xmlns:a16="http://schemas.microsoft.com/office/drawing/2014/main" id="{9DC28F9F-A720-7F58-C157-8878D2C7F44A}"/>
              </a:ext>
            </a:extLst>
          </p:cNvPr>
          <p:cNvSpPr>
            <a:spLocks noGrp="1"/>
          </p:cNvSpPr>
          <p:nvPr>
            <p:ph idx="1"/>
          </p:nvPr>
        </p:nvSpPr>
        <p:spPr>
          <a:xfrm>
            <a:off x="838200" y="1690688"/>
            <a:ext cx="10515600" cy="4486275"/>
          </a:xfrm>
          <a:solidFill>
            <a:schemeClr val="bg1">
              <a:alpha val="30000"/>
            </a:schemeClr>
          </a:solidFill>
          <a:effectLst>
            <a:glow rad="127000">
              <a:schemeClr val="bg1">
                <a:alpha val="70000"/>
              </a:schemeClr>
            </a:glow>
          </a:effectLst>
        </p:spPr>
        <p:txBody>
          <a:bodyPr>
            <a:normAutofit/>
          </a:bodyPr>
          <a:lstStyle/>
          <a:p>
            <a:pPr>
              <a:lnSpc>
                <a:spcPct val="150000"/>
              </a:lnSpc>
            </a:pPr>
            <a:r>
              <a:rPr lang="en-US" u="sng" dirty="0">
                <a:latin typeface="Comic Sans MS" panose="030F0702030302020204" pitchFamily="66" charset="0"/>
              </a:rPr>
              <a:t>Dashboard link</a:t>
            </a:r>
          </a:p>
          <a:p>
            <a:pPr marL="0" indent="0">
              <a:lnSpc>
                <a:spcPct val="150000"/>
              </a:lnSpc>
              <a:buNone/>
            </a:pPr>
            <a:r>
              <a:rPr lang="en-US" sz="2400" dirty="0">
                <a:latin typeface="Comic Sans MS" panose="030F0702030302020204" pitchFamily="66" charset="0"/>
              </a:rPr>
              <a:t>https://public.tableau.com/app/profile/binni.thomas/viz/Instagram-PopularityAnalysis/Instagram-PopularityAnalysis?publish=yes</a:t>
            </a:r>
          </a:p>
          <a:p>
            <a:pPr marL="0" indent="0">
              <a:buNone/>
            </a:pPr>
            <a:endParaRPr lang="en-US" sz="2400" dirty="0">
              <a:latin typeface="Comic Sans MS" panose="030F0702030302020204" pitchFamily="66" charset="0"/>
            </a:endParaRPr>
          </a:p>
          <a:p>
            <a:pPr marL="0" indent="0">
              <a:buNone/>
            </a:pPr>
            <a:endParaRPr lang="en-US" sz="2400" u="sng" dirty="0">
              <a:latin typeface="Comic Sans MS" panose="030F0702030302020204" pitchFamily="66" charset="0"/>
            </a:endParaRPr>
          </a:p>
        </p:txBody>
      </p:sp>
    </p:spTree>
    <p:extLst>
      <p:ext uri="{BB962C8B-B14F-4D97-AF65-F5344CB8AC3E}">
        <p14:creationId xmlns:p14="http://schemas.microsoft.com/office/powerpoint/2010/main" val="165550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B01C1-7DCF-285B-5641-78BFD9496C6D}"/>
              </a:ext>
            </a:extLst>
          </p:cNvPr>
          <p:cNvSpPr>
            <a:spLocks noGrp="1"/>
          </p:cNvSpPr>
          <p:nvPr>
            <p:ph type="ctrTitle"/>
          </p:nvPr>
        </p:nvSpPr>
        <p:spPr>
          <a:xfrm>
            <a:off x="1524000" y="2564295"/>
            <a:ext cx="9144000" cy="1262270"/>
          </a:xfrm>
          <a:solidFill>
            <a:srgbClr val="FF0066">
              <a:alpha val="69804"/>
            </a:srgbClr>
          </a:solidFill>
          <a:effectLst>
            <a:glow rad="127000">
              <a:srgbClr val="FF0066">
                <a:alpha val="90000"/>
              </a:srgbClr>
            </a:glow>
          </a:effectLst>
        </p:spPr>
        <p:txBody>
          <a:bodyPr>
            <a:noAutofit/>
          </a:bodyPr>
          <a:lstStyle/>
          <a:p>
            <a:r>
              <a:rPr lang="en-US" sz="6600" b="1" dirty="0">
                <a:solidFill>
                  <a:schemeClr val="bg1"/>
                </a:solidFill>
                <a:latin typeface="Ink Free" panose="03080402000500000000" pitchFamily="66" charset="0"/>
              </a:rPr>
              <a:t>Thank You</a:t>
            </a:r>
            <a:r>
              <a:rPr lang="en-US" sz="6600" b="1" dirty="0">
                <a:latin typeface="Ink Free" panose="03080402000500000000" pitchFamily="66" charset="0"/>
              </a:rPr>
              <a:t> </a:t>
            </a:r>
            <a:endParaRPr lang="en-IN" sz="6600" b="1" dirty="0">
              <a:latin typeface="Ink Free" panose="03080402000500000000" pitchFamily="66" charset="0"/>
            </a:endParaRPr>
          </a:p>
        </p:txBody>
      </p:sp>
      <p:sp>
        <p:nvSpPr>
          <p:cNvPr id="3" name="Subtitle 2">
            <a:extLst>
              <a:ext uri="{FF2B5EF4-FFF2-40B4-BE49-F238E27FC236}">
                <a16:creationId xmlns:a16="http://schemas.microsoft.com/office/drawing/2014/main" id="{FFA172AC-D0D4-CB79-C5AF-FA5D75D2A411}"/>
              </a:ext>
            </a:extLst>
          </p:cNvPr>
          <p:cNvSpPr>
            <a:spLocks noGrp="1"/>
          </p:cNvSpPr>
          <p:nvPr>
            <p:ph type="subTitle" idx="1"/>
          </p:nvPr>
        </p:nvSpPr>
        <p:spPr>
          <a:xfrm>
            <a:off x="1524000" y="3826565"/>
            <a:ext cx="9144000" cy="248478"/>
          </a:xfrm>
          <a:solidFill>
            <a:schemeClr val="bg1">
              <a:alpha val="80000"/>
            </a:schemeClr>
          </a:solidFill>
          <a:effectLst>
            <a:glow rad="127000">
              <a:schemeClr val="bg1">
                <a:alpha val="90000"/>
              </a:schemeClr>
            </a:glow>
          </a:effectLst>
        </p:spPr>
        <p:txBody>
          <a:bodyPr>
            <a:normAutofit fontScale="55000" lnSpcReduction="20000"/>
          </a:bodyPr>
          <a:lstStyle/>
          <a:p>
            <a:endParaRPr lang="en-IN" b="1" dirty="0">
              <a:latin typeface="Arial Narrow" panose="020B0606020202030204" pitchFamily="34" charset="0"/>
            </a:endParaRPr>
          </a:p>
        </p:txBody>
      </p:sp>
    </p:spTree>
    <p:extLst>
      <p:ext uri="{BB962C8B-B14F-4D97-AF65-F5344CB8AC3E}">
        <p14:creationId xmlns:p14="http://schemas.microsoft.com/office/powerpoint/2010/main" val="48859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474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Narrow</vt:lpstr>
      <vt:lpstr>Calibri</vt:lpstr>
      <vt:lpstr>Calibri Light</vt:lpstr>
      <vt:lpstr>Comic Sans MS</vt:lpstr>
      <vt:lpstr>Ink Free</vt:lpstr>
      <vt:lpstr>Office Theme</vt:lpstr>
      <vt:lpstr>Instagram </vt:lpstr>
      <vt:lpstr>Introduction</vt:lpstr>
      <vt:lpstr>Metrics</vt:lpstr>
      <vt:lpstr>Dashboard</vt:lpstr>
      <vt:lpstr>Data Findings</vt:lpstr>
      <vt:lpstr>Link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dc:title>
  <dc:creator>Binni Thomas</dc:creator>
  <cp:lastModifiedBy>Binni Thomas</cp:lastModifiedBy>
  <cp:revision>8</cp:revision>
  <dcterms:created xsi:type="dcterms:W3CDTF">2023-07-24T03:47:17Z</dcterms:created>
  <dcterms:modified xsi:type="dcterms:W3CDTF">2023-08-23T16:34:46Z</dcterms:modified>
</cp:coreProperties>
</file>