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8E92-929C-BEFB-F704-85C0DD9B7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31BCF6-702B-8A62-1343-4EBB2231F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9E21C8-5A5E-13B7-BCDC-8C9324D0FFF6}"/>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97FEB498-2605-D737-DA06-9E6163888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214F3-916D-BF27-B3C9-42D88FECBCFD}"/>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225844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336E-4549-C834-4F38-A4BCB48E1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55933-D2B3-696A-250A-6765C9C04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EE889-D5E4-0813-01D1-B6B409E5204F}"/>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644F7D29-76BE-1F37-CA60-16DC55771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4BB12-CC55-48FD-C1BA-EEF4507CE043}"/>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37092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E4B40-B0F4-00E9-A4CE-94077FD882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C3F42-F1C7-46F9-8348-07B4B4B77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7C3B9-98D7-065C-558C-BF7E77431CC6}"/>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3EAD1EE9-2DCE-CA84-BA15-4DB923C03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A48D2-B1BB-0524-158D-BE945E8E2F92}"/>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407243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29DF-D2E8-3731-F5B5-7D3AC8198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EEABB6-62DF-699E-DC72-A6C842004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464CF-F215-000D-05B7-0AC6E14E4C3A}"/>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9645BD76-B9A9-E506-7AAF-3C24EF221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83A23-38B7-8649-C7CD-2BBCCDF71F95}"/>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39784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D723-9591-5DC0-B3AB-1B28C8E24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884D54-7A5E-7AE5-6402-65D8A3C61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BA526-71DF-FEB5-5884-85FEBE6B8AEA}"/>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6320E5C4-2E53-8A76-C7C7-5165E56D5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A376B-D742-35CF-A810-49D13CCE11E8}"/>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28556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7691-0FB6-D214-0449-E2B27A2B84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B795DD-2296-465A-4EED-99A99C8E8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344013-5C08-A1ED-82C3-0F90839C66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38ABD-256E-7B90-9421-7BA501C538A1}"/>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6" name="Footer Placeholder 5">
            <a:extLst>
              <a:ext uri="{FF2B5EF4-FFF2-40B4-BE49-F238E27FC236}">
                <a16:creationId xmlns:a16="http://schemas.microsoft.com/office/drawing/2014/main" id="{9ED849C3-A96D-EC8B-1034-8B892E246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0705E3-043A-DD69-4ACF-B097F39066EC}"/>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14013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6F3F-D5EF-6279-57A5-008D249FA8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7903E2-021F-31C5-F688-C734CD659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0C5CF-87A1-4190-742D-74140DA3B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7D9A02-C0DA-7DAE-FF58-ED16A1FF6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BDA69-AA52-2BFA-AA69-E21AAECBD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C6B18-6E67-987A-B819-B45DDE011053}"/>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8" name="Footer Placeholder 7">
            <a:extLst>
              <a:ext uri="{FF2B5EF4-FFF2-40B4-BE49-F238E27FC236}">
                <a16:creationId xmlns:a16="http://schemas.microsoft.com/office/drawing/2014/main" id="{0E338568-2410-19A4-FB74-BC3F6681C1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6E443A-EF27-872E-FC0F-3AB443BBE593}"/>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19171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B6AC-F353-6BBE-04DF-C1E1A16AB8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968312-5BA3-A654-99BB-42876E59EAA8}"/>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4" name="Footer Placeholder 3">
            <a:extLst>
              <a:ext uri="{FF2B5EF4-FFF2-40B4-BE49-F238E27FC236}">
                <a16:creationId xmlns:a16="http://schemas.microsoft.com/office/drawing/2014/main" id="{B902944D-D339-296A-D8E7-00D1747C51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2A10AB-F20E-0961-B6F0-4B40BE3D3924}"/>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64085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A1788-49CF-5D8C-3B6F-B3B942F73EBC}"/>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3" name="Footer Placeholder 2">
            <a:extLst>
              <a:ext uri="{FF2B5EF4-FFF2-40B4-BE49-F238E27FC236}">
                <a16:creationId xmlns:a16="http://schemas.microsoft.com/office/drawing/2014/main" id="{95EFC492-DA82-3048-DDC8-9DC106A4B8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37F7F4-7D31-5F48-0E92-A0606A2AF172}"/>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417416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F252-17C3-551F-ECB8-E919CAED8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2611CF-29D3-205D-C8C9-FEC4654C5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EBCD34-12C7-20EE-64DB-2D680478E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90798-E7BC-DDD7-9C13-5031AB2A374A}"/>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6" name="Footer Placeholder 5">
            <a:extLst>
              <a:ext uri="{FF2B5EF4-FFF2-40B4-BE49-F238E27FC236}">
                <a16:creationId xmlns:a16="http://schemas.microsoft.com/office/drawing/2014/main" id="{44E9F5FE-C5EC-ACE8-C533-5031B96F4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59610-567B-1923-F141-E4521C78EC1E}"/>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261611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CF4A-7BE5-1E25-5C59-5148733A0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23970-65A8-A2EF-D546-AAF0B14AD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9BDF8D-4A33-8CF6-67D9-D9AAF20DA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2420F-CCFD-35F6-6806-E38DFEC569EE}"/>
              </a:ext>
            </a:extLst>
          </p:cNvPr>
          <p:cNvSpPr>
            <a:spLocks noGrp="1"/>
          </p:cNvSpPr>
          <p:nvPr>
            <p:ph type="dt" sz="half" idx="10"/>
          </p:nvPr>
        </p:nvSpPr>
        <p:spPr/>
        <p:txBody>
          <a:bodyPr/>
          <a:lstStyle/>
          <a:p>
            <a:fld id="{73D8D182-2DBA-49DD-9C37-4E0D131A0F5A}" type="datetimeFigureOut">
              <a:rPr lang="en-IN" smtClean="0"/>
              <a:t>24-08-2023</a:t>
            </a:fld>
            <a:endParaRPr lang="en-IN"/>
          </a:p>
        </p:txBody>
      </p:sp>
      <p:sp>
        <p:nvSpPr>
          <p:cNvPr id="6" name="Footer Placeholder 5">
            <a:extLst>
              <a:ext uri="{FF2B5EF4-FFF2-40B4-BE49-F238E27FC236}">
                <a16:creationId xmlns:a16="http://schemas.microsoft.com/office/drawing/2014/main" id="{7E42FDA6-A02D-2F18-21D3-FB4FD383D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625ED-07FC-11A0-8174-25E447305B4D}"/>
              </a:ext>
            </a:extLst>
          </p:cNvPr>
          <p:cNvSpPr>
            <a:spLocks noGrp="1"/>
          </p:cNvSpPr>
          <p:nvPr>
            <p:ph type="sldNum" sz="quarter" idx="12"/>
          </p:nvPr>
        </p:nvSpPr>
        <p:spPr/>
        <p:txBody>
          <a:bodyPr/>
          <a:lstStyle/>
          <a:p>
            <a:fld id="{1657B520-0AB1-46A6-A389-1CD41445095B}" type="slidenum">
              <a:rPr lang="en-IN" smtClean="0"/>
              <a:t>‹#›</a:t>
            </a:fld>
            <a:endParaRPr lang="en-IN"/>
          </a:p>
        </p:txBody>
      </p:sp>
    </p:spTree>
    <p:extLst>
      <p:ext uri="{BB962C8B-B14F-4D97-AF65-F5344CB8AC3E}">
        <p14:creationId xmlns:p14="http://schemas.microsoft.com/office/powerpoint/2010/main" val="133317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942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C5E3D-FF38-1DC4-201A-038D58B31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0C0721-F195-8882-1EA8-9E467EE4D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E7E2B-08D3-0A56-1C02-FA346B25B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8D182-2DBA-49DD-9C37-4E0D131A0F5A}" type="datetimeFigureOut">
              <a:rPr lang="en-IN" smtClean="0"/>
              <a:t>24-08-2023</a:t>
            </a:fld>
            <a:endParaRPr lang="en-IN"/>
          </a:p>
        </p:txBody>
      </p:sp>
      <p:sp>
        <p:nvSpPr>
          <p:cNvPr id="5" name="Footer Placeholder 4">
            <a:extLst>
              <a:ext uri="{FF2B5EF4-FFF2-40B4-BE49-F238E27FC236}">
                <a16:creationId xmlns:a16="http://schemas.microsoft.com/office/drawing/2014/main" id="{39476737-2FC5-A400-43E2-4B4805BA0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D88670-D39C-D4C4-C0D9-F4296B7AC0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7B520-0AB1-46A6-A389-1CD41445095B}" type="slidenum">
              <a:rPr lang="en-IN" smtClean="0"/>
              <a:t>‹#›</a:t>
            </a:fld>
            <a:endParaRPr lang="en-IN"/>
          </a:p>
        </p:txBody>
      </p:sp>
    </p:spTree>
    <p:extLst>
      <p:ext uri="{BB962C8B-B14F-4D97-AF65-F5344CB8AC3E}">
        <p14:creationId xmlns:p14="http://schemas.microsoft.com/office/powerpoint/2010/main" val="235580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0069-A668-F33E-7C34-29B9E45BC7A5}"/>
              </a:ext>
            </a:extLst>
          </p:cNvPr>
          <p:cNvSpPr>
            <a:spLocks noGrp="1"/>
          </p:cNvSpPr>
          <p:nvPr>
            <p:ph type="ctrTitle"/>
          </p:nvPr>
        </p:nvSpPr>
        <p:spPr>
          <a:xfrm>
            <a:off x="3381375" y="2290713"/>
            <a:ext cx="5038726" cy="1138288"/>
          </a:xfrm>
          <a:solidFill>
            <a:srgbClr val="F1942D"/>
          </a:solidFill>
        </p:spPr>
        <p:txBody>
          <a:bodyPr>
            <a:noAutofit/>
          </a:bodyPr>
          <a:lstStyle/>
          <a:p>
            <a:r>
              <a:rPr lang="en-US" sz="8000" dirty="0">
                <a:solidFill>
                  <a:schemeClr val="bg1"/>
                </a:solidFill>
                <a:latin typeface="Arial Black" panose="020B0A04020102020204" pitchFamily="34" charset="0"/>
              </a:rPr>
              <a:t>SWIGGY</a:t>
            </a:r>
            <a:endParaRPr lang="en-IN" sz="80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39CC8BA3-4273-88B3-1E5B-97C80ADA5597}"/>
              </a:ext>
            </a:extLst>
          </p:cNvPr>
          <p:cNvSpPr>
            <a:spLocks noGrp="1"/>
          </p:cNvSpPr>
          <p:nvPr>
            <p:ph type="subTitle" idx="1"/>
          </p:nvPr>
        </p:nvSpPr>
        <p:spPr>
          <a:xfrm>
            <a:off x="3381375" y="3429000"/>
            <a:ext cx="5038726" cy="457199"/>
          </a:xfrm>
          <a:solidFill>
            <a:schemeClr val="bg1"/>
          </a:solidFill>
        </p:spPr>
        <p:txBody>
          <a:bodyPr/>
          <a:lstStyle/>
          <a:p>
            <a:r>
              <a:rPr lang="en-US" dirty="0">
                <a:solidFill>
                  <a:schemeClr val="accent2"/>
                </a:solidFill>
                <a:latin typeface="Bahnschrift Condensed" panose="020B0502040204020203" pitchFamily="34" charset="0"/>
              </a:rPr>
              <a:t>-BANGALORE OUTLET ANALYSIS-</a:t>
            </a:r>
            <a:endParaRPr lang="en-IN" dirty="0">
              <a:solidFill>
                <a:schemeClr val="accent2"/>
              </a:solidFill>
              <a:latin typeface="Bahnschrift Condensed" panose="020B0502040204020203" pitchFamily="34" charset="0"/>
            </a:endParaRPr>
          </a:p>
        </p:txBody>
      </p:sp>
      <p:sp>
        <p:nvSpPr>
          <p:cNvPr id="5" name="Rectangle 4">
            <a:extLst>
              <a:ext uri="{FF2B5EF4-FFF2-40B4-BE49-F238E27FC236}">
                <a16:creationId xmlns:a16="http://schemas.microsoft.com/office/drawing/2014/main" id="{737BA563-97DC-6D9E-4899-40FF56051538}"/>
              </a:ext>
            </a:extLst>
          </p:cNvPr>
          <p:cNvSpPr/>
          <p:nvPr/>
        </p:nvSpPr>
        <p:spPr>
          <a:xfrm rot="5400000">
            <a:off x="1969775" y="1243529"/>
            <a:ext cx="108497" cy="2657617"/>
          </a:xfrm>
          <a:prstGeom prst="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3E5D735-7351-BAD1-3D95-D31659BD4FF6}"/>
              </a:ext>
            </a:extLst>
          </p:cNvPr>
          <p:cNvSpPr/>
          <p:nvPr/>
        </p:nvSpPr>
        <p:spPr>
          <a:xfrm rot="5400000">
            <a:off x="2170101" y="1719022"/>
            <a:ext cx="108497" cy="2256964"/>
          </a:xfrm>
          <a:prstGeom prst="rect">
            <a:avLst/>
          </a:prstGeom>
          <a:solidFill>
            <a:schemeClr val="bg1"/>
          </a:solidFill>
          <a:ln>
            <a:solidFill>
              <a:srgbClr val="F194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DEF1F3B-E6D4-9FBB-689B-499FCA0893B4}"/>
              </a:ext>
            </a:extLst>
          </p:cNvPr>
          <p:cNvSpPr/>
          <p:nvPr/>
        </p:nvSpPr>
        <p:spPr>
          <a:xfrm rot="5400000">
            <a:off x="2409304" y="2229853"/>
            <a:ext cx="108499" cy="17785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D7650E-F775-CD74-B7AF-29A88E7E4CAA}"/>
              </a:ext>
            </a:extLst>
          </p:cNvPr>
          <p:cNvSpPr/>
          <p:nvPr/>
        </p:nvSpPr>
        <p:spPr>
          <a:xfrm rot="5400000">
            <a:off x="9694658" y="1243529"/>
            <a:ext cx="108497" cy="2657617"/>
          </a:xfrm>
          <a:prstGeom prst="rect">
            <a:avLst/>
          </a:prstGeom>
          <a:solidFill>
            <a:schemeClr val="bg1"/>
          </a:solidFill>
          <a:ln>
            <a:solidFill>
              <a:srgbClr val="F194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2433AFC-EA92-12DA-4352-6E27A0084293}"/>
              </a:ext>
            </a:extLst>
          </p:cNvPr>
          <p:cNvSpPr/>
          <p:nvPr/>
        </p:nvSpPr>
        <p:spPr>
          <a:xfrm rot="5400000">
            <a:off x="9494332" y="1717252"/>
            <a:ext cx="108497" cy="2256964"/>
          </a:xfrm>
          <a:prstGeom prst="rect">
            <a:avLst/>
          </a:prstGeom>
          <a:solidFill>
            <a:schemeClr val="bg1"/>
          </a:solidFill>
          <a:ln>
            <a:solidFill>
              <a:srgbClr val="F194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6C51A17-9F36-C5E8-7B95-40C4C6211913}"/>
              </a:ext>
            </a:extLst>
          </p:cNvPr>
          <p:cNvSpPr/>
          <p:nvPr/>
        </p:nvSpPr>
        <p:spPr>
          <a:xfrm rot="5400000">
            <a:off x="9255128" y="2229853"/>
            <a:ext cx="108498" cy="17785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837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425C-2C71-D397-BB48-57DD8284A036}"/>
              </a:ext>
            </a:extLst>
          </p:cNvPr>
          <p:cNvSpPr>
            <a:spLocks noGrp="1"/>
          </p:cNvSpPr>
          <p:nvPr>
            <p:ph type="title"/>
          </p:nvPr>
        </p:nvSpPr>
        <p:spPr>
          <a:xfrm>
            <a:off x="838200" y="336460"/>
            <a:ext cx="10515600" cy="1325563"/>
          </a:xfrm>
        </p:spPr>
        <p:txBody>
          <a:bodyPr/>
          <a:lstStyle/>
          <a:p>
            <a:r>
              <a:rPr lang="en-US" dirty="0">
                <a:solidFill>
                  <a:schemeClr val="bg1"/>
                </a:solidFill>
                <a:latin typeface="Aharoni" panose="02010803020104030203" pitchFamily="2" charset="-79"/>
                <a:cs typeface="Aharoni" panose="02010803020104030203" pitchFamily="2" charset="-79"/>
              </a:rPr>
              <a:t>INTRODUCTION </a:t>
            </a:r>
            <a:endParaRPr lang="en-IN" dirty="0">
              <a:solidFill>
                <a:schemeClr val="bg1"/>
              </a:solidFill>
              <a:latin typeface="Aharoni" panose="02010803020104030203" pitchFamily="2" charset="-79"/>
              <a:cs typeface="Aharoni" panose="02010803020104030203" pitchFamily="2" charset="-79"/>
            </a:endParaRPr>
          </a:p>
        </p:txBody>
      </p:sp>
      <p:pic>
        <p:nvPicPr>
          <p:cNvPr id="9" name="Content Placeholder 8">
            <a:extLst>
              <a:ext uri="{FF2B5EF4-FFF2-40B4-BE49-F238E27FC236}">
                <a16:creationId xmlns:a16="http://schemas.microsoft.com/office/drawing/2014/main" id="{FDDC587A-94E6-73FA-B9C8-97E68479D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9" y="475456"/>
            <a:ext cx="1447801" cy="1104900"/>
          </a:xfrm>
        </p:spPr>
      </p:pic>
      <p:sp>
        <p:nvSpPr>
          <p:cNvPr id="12" name="TextBox 11">
            <a:extLst>
              <a:ext uri="{FF2B5EF4-FFF2-40B4-BE49-F238E27FC236}">
                <a16:creationId xmlns:a16="http://schemas.microsoft.com/office/drawing/2014/main" id="{38D30933-E170-357E-9877-7394A304C908}"/>
              </a:ext>
            </a:extLst>
          </p:cNvPr>
          <p:cNvSpPr txBox="1"/>
          <p:nvPr/>
        </p:nvSpPr>
        <p:spPr>
          <a:xfrm>
            <a:off x="838200" y="1981200"/>
            <a:ext cx="10515600" cy="3108543"/>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US" sz="200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Swiggy is a popular online food delivery platform comprising of various Restaurants from different locations serving delicious and unique dishes. </a:t>
            </a:r>
          </a:p>
          <a:p>
            <a:pPr marL="342900" indent="-342900">
              <a:buFont typeface="Arial" panose="020B0604020202020204" pitchFamily="34" charset="0"/>
              <a:buChar char="•"/>
            </a:pPr>
            <a:endParaRPr lang="en-US" sz="2000" b="1" dirty="0">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The Dataset being analyzed comprises of 115 Restaurants from 59 different areas, mainly focusing on the ‘Bangalore’ region. </a:t>
            </a:r>
          </a:p>
          <a:p>
            <a:pPr marL="342900" indent="-342900">
              <a:buFont typeface="Arial" panose="020B0604020202020204" pitchFamily="34" charset="0"/>
              <a:buChar char="•"/>
            </a:pPr>
            <a:endParaRPr lang="en-US" sz="2000" b="1" dirty="0">
              <a:solidFill>
                <a:schemeClr val="accent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About 79 varieties of delicious Cuisines are being considered.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3" name="Rectangle 2">
            <a:extLst>
              <a:ext uri="{FF2B5EF4-FFF2-40B4-BE49-F238E27FC236}">
                <a16:creationId xmlns:a16="http://schemas.microsoft.com/office/drawing/2014/main" id="{F92D36EC-7719-4B59-890B-622BA452F104}"/>
              </a:ext>
            </a:extLst>
          </p:cNvPr>
          <p:cNvSpPr/>
          <p:nvPr/>
        </p:nvSpPr>
        <p:spPr>
          <a:xfrm>
            <a:off x="5401559" y="1001022"/>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F582641-ADB6-D059-B00E-1F0FD02A474A}"/>
              </a:ext>
            </a:extLst>
          </p:cNvPr>
          <p:cNvSpPr/>
          <p:nvPr/>
        </p:nvSpPr>
        <p:spPr>
          <a:xfrm>
            <a:off x="5401559" y="761115"/>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473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425C-2C71-D397-BB48-57DD8284A036}"/>
              </a:ext>
            </a:extLst>
          </p:cNvPr>
          <p:cNvSpPr>
            <a:spLocks noGrp="1"/>
          </p:cNvSpPr>
          <p:nvPr>
            <p:ph type="title"/>
          </p:nvPr>
        </p:nvSpPr>
        <p:spPr/>
        <p:txBody>
          <a:bodyPr/>
          <a:lstStyle/>
          <a:p>
            <a:r>
              <a:rPr lang="en-US" dirty="0">
                <a:solidFill>
                  <a:schemeClr val="bg1"/>
                </a:solidFill>
                <a:latin typeface="Aharoni" panose="02010803020104030203" pitchFamily="2" charset="-79"/>
                <a:cs typeface="Aharoni" panose="02010803020104030203" pitchFamily="2" charset="-79"/>
              </a:rPr>
              <a:t>METRICS  </a:t>
            </a:r>
            <a:endParaRPr lang="en-IN" dirty="0">
              <a:solidFill>
                <a:schemeClr val="bg1"/>
              </a:solidFill>
              <a:latin typeface="Aharoni" panose="02010803020104030203" pitchFamily="2" charset="-79"/>
              <a:cs typeface="Aharoni" panose="02010803020104030203" pitchFamily="2" charset="-79"/>
            </a:endParaRPr>
          </a:p>
        </p:txBody>
      </p:sp>
      <p:pic>
        <p:nvPicPr>
          <p:cNvPr id="9" name="Content Placeholder 8">
            <a:extLst>
              <a:ext uri="{FF2B5EF4-FFF2-40B4-BE49-F238E27FC236}">
                <a16:creationId xmlns:a16="http://schemas.microsoft.com/office/drawing/2014/main" id="{FDDC587A-94E6-73FA-B9C8-97E68479D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9" y="475456"/>
            <a:ext cx="1447801" cy="1104900"/>
          </a:xfrm>
        </p:spPr>
      </p:pic>
      <p:sp>
        <p:nvSpPr>
          <p:cNvPr id="12" name="TextBox 11">
            <a:extLst>
              <a:ext uri="{FF2B5EF4-FFF2-40B4-BE49-F238E27FC236}">
                <a16:creationId xmlns:a16="http://schemas.microsoft.com/office/drawing/2014/main" id="{38D30933-E170-357E-9877-7394A304C908}"/>
              </a:ext>
            </a:extLst>
          </p:cNvPr>
          <p:cNvSpPr txBox="1"/>
          <p:nvPr/>
        </p:nvSpPr>
        <p:spPr>
          <a:xfrm>
            <a:off x="838200" y="1981200"/>
            <a:ext cx="10515600" cy="1600438"/>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US" sz="200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Cost - Cost incurred for a specific Cuisine (Considered on basis of 2 Heads)</a:t>
            </a:r>
          </a:p>
          <a:p>
            <a:pPr marL="285750" indent="-285750">
              <a:buFont typeface="Arial" panose="020B0604020202020204" pitchFamily="34" charset="0"/>
              <a:buChar char="•"/>
            </a:pPr>
            <a:endParaRPr lang="en-US" sz="2000"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accent2"/>
                </a:solidFill>
                <a:latin typeface="Times New Roman" panose="02020603050405020304" pitchFamily="18" charset="0"/>
                <a:cs typeface="Times New Roman" panose="02020603050405020304" pitchFamily="18" charset="0"/>
              </a:rPr>
              <a:t>Rating - Rating given to a specific Restaurant (Considered out of 5)</a:t>
            </a:r>
          </a:p>
          <a:p>
            <a:endParaRPr lang="en-IN" dirty="0"/>
          </a:p>
        </p:txBody>
      </p:sp>
      <p:sp>
        <p:nvSpPr>
          <p:cNvPr id="3" name="Rectangle 2">
            <a:extLst>
              <a:ext uri="{FF2B5EF4-FFF2-40B4-BE49-F238E27FC236}">
                <a16:creationId xmlns:a16="http://schemas.microsoft.com/office/drawing/2014/main" id="{8F58EBE9-4C3B-5A97-A0DB-4B3CF271B8AC}"/>
              </a:ext>
            </a:extLst>
          </p:cNvPr>
          <p:cNvSpPr/>
          <p:nvPr/>
        </p:nvSpPr>
        <p:spPr>
          <a:xfrm>
            <a:off x="5401559" y="792712"/>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AE22012-8608-7DDF-1D62-F81491F361D1}"/>
              </a:ext>
            </a:extLst>
          </p:cNvPr>
          <p:cNvSpPr/>
          <p:nvPr/>
        </p:nvSpPr>
        <p:spPr>
          <a:xfrm>
            <a:off x="5401559" y="1008668"/>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193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425C-2C71-D397-BB48-57DD8284A036}"/>
              </a:ext>
            </a:extLst>
          </p:cNvPr>
          <p:cNvSpPr>
            <a:spLocks noGrp="1"/>
          </p:cNvSpPr>
          <p:nvPr>
            <p:ph type="title"/>
          </p:nvPr>
        </p:nvSpPr>
        <p:spPr>
          <a:xfrm>
            <a:off x="838200" y="365126"/>
            <a:ext cx="10515600" cy="1104900"/>
          </a:xfrm>
        </p:spPr>
        <p:txBody>
          <a:bodyPr/>
          <a:lstStyle/>
          <a:p>
            <a:r>
              <a:rPr lang="en-US" dirty="0">
                <a:solidFill>
                  <a:schemeClr val="bg1"/>
                </a:solidFill>
                <a:latin typeface="Aharoni" panose="02010803020104030203" pitchFamily="2" charset="-79"/>
                <a:cs typeface="Aharoni" panose="02010803020104030203" pitchFamily="2" charset="-79"/>
              </a:rPr>
              <a:t>DASHBOARD  </a:t>
            </a:r>
            <a:endParaRPr lang="en-IN" dirty="0">
              <a:solidFill>
                <a:schemeClr val="bg1"/>
              </a:solidFill>
              <a:latin typeface="Aharoni" panose="02010803020104030203" pitchFamily="2" charset="-79"/>
              <a:cs typeface="Aharoni" panose="02010803020104030203" pitchFamily="2" charset="-79"/>
            </a:endParaRPr>
          </a:p>
        </p:txBody>
      </p:sp>
      <p:pic>
        <p:nvPicPr>
          <p:cNvPr id="9" name="Content Placeholder 8">
            <a:extLst>
              <a:ext uri="{FF2B5EF4-FFF2-40B4-BE49-F238E27FC236}">
                <a16:creationId xmlns:a16="http://schemas.microsoft.com/office/drawing/2014/main" id="{FDDC587A-94E6-73FA-B9C8-97E68479D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9" y="307976"/>
            <a:ext cx="1447801" cy="1104900"/>
          </a:xfrm>
        </p:spPr>
      </p:pic>
      <p:pic>
        <p:nvPicPr>
          <p:cNvPr id="4" name="Picture 3">
            <a:extLst>
              <a:ext uri="{FF2B5EF4-FFF2-40B4-BE49-F238E27FC236}">
                <a16:creationId xmlns:a16="http://schemas.microsoft.com/office/drawing/2014/main" id="{99FDD50F-4E05-827A-059C-B061C4EB3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7176"/>
            <a:ext cx="10515601" cy="5022848"/>
          </a:xfrm>
          <a:prstGeom prst="rect">
            <a:avLst/>
          </a:prstGeom>
        </p:spPr>
      </p:pic>
      <p:sp>
        <p:nvSpPr>
          <p:cNvPr id="3" name="Rectangle 2">
            <a:extLst>
              <a:ext uri="{FF2B5EF4-FFF2-40B4-BE49-F238E27FC236}">
                <a16:creationId xmlns:a16="http://schemas.microsoft.com/office/drawing/2014/main" id="{8543C602-5680-2E7D-300C-80A025DE870B}"/>
              </a:ext>
            </a:extLst>
          </p:cNvPr>
          <p:cNvSpPr/>
          <p:nvPr/>
        </p:nvSpPr>
        <p:spPr>
          <a:xfrm>
            <a:off x="5401559" y="676900"/>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8F1486C-D17C-34FC-AF94-208A6AF6F692}"/>
              </a:ext>
            </a:extLst>
          </p:cNvPr>
          <p:cNvSpPr/>
          <p:nvPr/>
        </p:nvSpPr>
        <p:spPr>
          <a:xfrm>
            <a:off x="5401559" y="903487"/>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562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425C-2C71-D397-BB48-57DD8284A036}"/>
              </a:ext>
            </a:extLst>
          </p:cNvPr>
          <p:cNvSpPr>
            <a:spLocks noGrp="1"/>
          </p:cNvSpPr>
          <p:nvPr>
            <p:ph type="title"/>
          </p:nvPr>
        </p:nvSpPr>
        <p:spPr>
          <a:xfrm>
            <a:off x="838200" y="327418"/>
            <a:ext cx="10515600" cy="1325563"/>
          </a:xfrm>
        </p:spPr>
        <p:txBody>
          <a:bodyPr/>
          <a:lstStyle/>
          <a:p>
            <a:r>
              <a:rPr lang="en-US" dirty="0">
                <a:solidFill>
                  <a:schemeClr val="bg1"/>
                </a:solidFill>
                <a:latin typeface="Aharoni" panose="02010803020104030203" pitchFamily="2" charset="-79"/>
                <a:cs typeface="Aharoni" panose="02010803020104030203" pitchFamily="2" charset="-79"/>
              </a:rPr>
              <a:t>DATA FINDINGS  </a:t>
            </a:r>
            <a:endParaRPr lang="en-IN" dirty="0">
              <a:solidFill>
                <a:schemeClr val="bg1"/>
              </a:solidFill>
              <a:latin typeface="Aharoni" panose="02010803020104030203" pitchFamily="2" charset="-79"/>
              <a:cs typeface="Aharoni" panose="02010803020104030203" pitchFamily="2" charset="-79"/>
            </a:endParaRPr>
          </a:p>
        </p:txBody>
      </p:sp>
      <p:pic>
        <p:nvPicPr>
          <p:cNvPr id="9" name="Content Placeholder 8">
            <a:extLst>
              <a:ext uri="{FF2B5EF4-FFF2-40B4-BE49-F238E27FC236}">
                <a16:creationId xmlns:a16="http://schemas.microsoft.com/office/drawing/2014/main" id="{FDDC587A-94E6-73FA-B9C8-97E68479DB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9" y="475456"/>
            <a:ext cx="1447801" cy="1104900"/>
          </a:xfrm>
        </p:spPr>
      </p:pic>
      <p:sp>
        <p:nvSpPr>
          <p:cNvPr id="12" name="TextBox 11">
            <a:extLst>
              <a:ext uri="{FF2B5EF4-FFF2-40B4-BE49-F238E27FC236}">
                <a16:creationId xmlns:a16="http://schemas.microsoft.com/office/drawing/2014/main" id="{38D30933-E170-357E-9877-7394A304C908}"/>
              </a:ext>
            </a:extLst>
          </p:cNvPr>
          <p:cNvSpPr txBox="1"/>
          <p:nvPr/>
        </p:nvSpPr>
        <p:spPr>
          <a:xfrm>
            <a:off x="838200" y="1746905"/>
            <a:ext cx="10515600" cy="4801314"/>
          </a:xfrm>
          <a:prstGeom prst="rect">
            <a:avLst/>
          </a:prstGeom>
          <a:solidFill>
            <a:schemeClr val="bg1"/>
          </a:solidFill>
        </p:spPr>
        <p:txBody>
          <a:bodyPr wrap="square" rtlCol="0">
            <a:spAutoFit/>
          </a:bodyPr>
          <a:lstStyle/>
          <a:p>
            <a:pPr marL="285750" indent="-285750">
              <a:buFont typeface="Arial" panose="020B0604020202020204" pitchFamily="34" charset="0"/>
              <a:buChar char="•"/>
            </a:pPr>
            <a:endParaRPr lang="en-US" b="1" dirty="0">
              <a:solidFill>
                <a:schemeClr val="accent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accent2"/>
                </a:solidFill>
                <a:latin typeface="Times New Roman" panose="02020603050405020304" pitchFamily="18" charset="0"/>
                <a:cs typeface="Times New Roman" panose="02020603050405020304" pitchFamily="18" charset="0"/>
              </a:rPr>
              <a:t>Prevailing as one of the most popular Food Delivery platform, Swiggy has shown an active presence and continues to be at the top level of choice amongst the food lovers. Through an analysis focused on to the ‘Bangalore Outlets’ in various sub-regions, it is observed that, amongst 79 varieties of cuisines, ‘North Indian’ cuisine forms the top-most layer in being dealt (10.17%), followed by ‘Deserts’ (4.24%), ‘Biriyani’ (3.39%), and so on. When the Costs (Considered per 2 heads) ranges between 100/- to 800/- respectively, it is observed that, 150/- to 500/- are charged by multiple restaurants. In this aspect, 300/- stands at the top (Cost charged by about 16 restaurants), and also can be considered as an affordable rate, inclusive of the convenience. The popularity measure of a specific restaurant is decided based on the respective ‘Rating’ (ranging between ‘3.6’ to ‘4.8’). It clearly depicts that, each restaurants being considered here, featuring unique and delicious cuisine ranges, are amongst the ‘favorite’ list of the food lovers. In this aspect, at the top is the ‘Khichdi Experiment’ (featuring Homely &amp; Healthy Indian style cuisine, charging a cost of 200/- (per 2 heads)), with the rating of ‘4.8’, and in the opposite view being, ‘Village Donne Biriyani’ (featuring South Indian cuisine, charging a cost of 300/- (per 2 heads)), with the rating of ‘3.6’. This indicates that, at an affordable cost, ‘Homely &amp; Healthy’ oriented foods are more preferred amongst other range of cuisines. </a:t>
            </a:r>
          </a:p>
          <a:p>
            <a:pPr marL="285750" indent="-285750">
              <a:buFont typeface="Arial" panose="020B0604020202020204" pitchFamily="34" charset="0"/>
              <a:buChar char="•"/>
            </a:pPr>
            <a:endParaRPr lang="en-IN" dirty="0"/>
          </a:p>
        </p:txBody>
      </p:sp>
      <p:sp>
        <p:nvSpPr>
          <p:cNvPr id="3" name="Rectangle 2">
            <a:extLst>
              <a:ext uri="{FF2B5EF4-FFF2-40B4-BE49-F238E27FC236}">
                <a16:creationId xmlns:a16="http://schemas.microsoft.com/office/drawing/2014/main" id="{3BE9C1C6-32A6-A271-A3F2-9C807FF7EA84}"/>
              </a:ext>
            </a:extLst>
          </p:cNvPr>
          <p:cNvSpPr/>
          <p:nvPr/>
        </p:nvSpPr>
        <p:spPr>
          <a:xfrm>
            <a:off x="5401559" y="773728"/>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42DC8AE-FBF7-A7A6-4DFD-A71D017D07C7}"/>
              </a:ext>
            </a:extLst>
          </p:cNvPr>
          <p:cNvSpPr/>
          <p:nvPr/>
        </p:nvSpPr>
        <p:spPr>
          <a:xfrm>
            <a:off x="5401559" y="1009053"/>
            <a:ext cx="4504440" cy="141401"/>
          </a:xfrm>
          <a:prstGeom prst="rect">
            <a:avLst/>
          </a:prstGeom>
          <a:solidFill>
            <a:schemeClr val="bg1"/>
          </a:solidFill>
          <a:ln>
            <a:solidFill>
              <a:srgbClr val="F1942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295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0069-A668-F33E-7C34-29B9E45BC7A5}"/>
              </a:ext>
            </a:extLst>
          </p:cNvPr>
          <p:cNvSpPr>
            <a:spLocks noGrp="1"/>
          </p:cNvSpPr>
          <p:nvPr>
            <p:ph type="ctrTitle"/>
          </p:nvPr>
        </p:nvSpPr>
        <p:spPr>
          <a:xfrm>
            <a:off x="3381375" y="2352675"/>
            <a:ext cx="5038726" cy="1076326"/>
          </a:xfrm>
          <a:solidFill>
            <a:srgbClr val="F1942D"/>
          </a:solidFill>
        </p:spPr>
        <p:txBody>
          <a:bodyPr>
            <a:noAutofit/>
          </a:bodyPr>
          <a:lstStyle/>
          <a:p>
            <a:r>
              <a:rPr lang="en-US" sz="8000" dirty="0">
                <a:solidFill>
                  <a:schemeClr val="bg1"/>
                </a:solidFill>
                <a:latin typeface="Franklin Gothic Demi Cond" panose="020B0706030402020204" pitchFamily="34" charset="0"/>
              </a:rPr>
              <a:t>THANK YOU</a:t>
            </a:r>
            <a:endParaRPr lang="en-IN" sz="8000" dirty="0">
              <a:solidFill>
                <a:schemeClr val="bg1"/>
              </a:solidFill>
              <a:latin typeface="Franklin Gothic Demi Cond" panose="020B0706030402020204" pitchFamily="34" charset="0"/>
            </a:endParaRPr>
          </a:p>
        </p:txBody>
      </p:sp>
      <p:sp>
        <p:nvSpPr>
          <p:cNvPr id="3" name="Subtitle 2">
            <a:extLst>
              <a:ext uri="{FF2B5EF4-FFF2-40B4-BE49-F238E27FC236}">
                <a16:creationId xmlns:a16="http://schemas.microsoft.com/office/drawing/2014/main" id="{39CC8BA3-4273-88B3-1E5B-97C80ADA5597}"/>
              </a:ext>
            </a:extLst>
          </p:cNvPr>
          <p:cNvSpPr>
            <a:spLocks noGrp="1"/>
          </p:cNvSpPr>
          <p:nvPr>
            <p:ph type="subTitle" idx="1"/>
          </p:nvPr>
        </p:nvSpPr>
        <p:spPr>
          <a:xfrm flipV="1">
            <a:off x="0" y="3429000"/>
            <a:ext cx="12192000" cy="45719"/>
          </a:xfrm>
          <a:solidFill>
            <a:schemeClr val="bg1"/>
          </a:solidFill>
        </p:spPr>
        <p:txBody>
          <a:bodyPr>
            <a:normAutofit fontScale="25000" lnSpcReduction="20000"/>
          </a:bodyPr>
          <a:lstStyle/>
          <a:p>
            <a:endParaRPr lang="en-IN" dirty="0">
              <a:solidFill>
                <a:schemeClr val="accent2"/>
              </a:solidFill>
              <a:latin typeface="Bahnschrift Condensed" panose="020B0502040204020203" pitchFamily="34" charset="0"/>
            </a:endParaRPr>
          </a:p>
        </p:txBody>
      </p:sp>
    </p:spTree>
    <p:extLst>
      <p:ext uri="{BB962C8B-B14F-4D97-AF65-F5344CB8AC3E}">
        <p14:creationId xmlns:p14="http://schemas.microsoft.com/office/powerpoint/2010/main" val="60224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410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Aharoni</vt:lpstr>
      <vt:lpstr>Arial</vt:lpstr>
      <vt:lpstr>Arial Black</vt:lpstr>
      <vt:lpstr>Bahnschrift Condensed</vt:lpstr>
      <vt:lpstr>Calibri</vt:lpstr>
      <vt:lpstr>Calibri Light</vt:lpstr>
      <vt:lpstr>Franklin Gothic Demi Cond</vt:lpstr>
      <vt:lpstr>Times New Roman</vt:lpstr>
      <vt:lpstr>Office Theme</vt:lpstr>
      <vt:lpstr>SWIGGY</vt:lpstr>
      <vt:lpstr>INTRODUCTION </vt:lpstr>
      <vt:lpstr>METRICS  </vt:lpstr>
      <vt:lpstr>DASHBOARD  </vt:lpstr>
      <vt:lpstr>DATA FINDINGS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dc:title>
  <dc:creator>Binni Thomas</dc:creator>
  <cp:lastModifiedBy>Binni Thomas</cp:lastModifiedBy>
  <cp:revision>28</cp:revision>
  <dcterms:created xsi:type="dcterms:W3CDTF">2023-07-05T10:11:41Z</dcterms:created>
  <dcterms:modified xsi:type="dcterms:W3CDTF">2023-08-24T05:04:01Z</dcterms:modified>
</cp:coreProperties>
</file>