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gToyx0dlOP3obVr4ws1Hs2fH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77d6e3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f77d6e3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77d6e3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f77d6e3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0ea0ac4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20ea0ac4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77d6e3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f77d6e3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77d6e3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f77d6e3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77d6e3c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f77d6e3c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0ea0ac4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20ea0ac4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1c25aef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d1c25aef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c25aef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d1c25aef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1c25aef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d1c25aef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f58459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0f58459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f584593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f584593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ea0ac4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20ea0ac4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0ea0ac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0ea0ac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ea0ac4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0ea0ac4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26cdd9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626cdd9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1c25aef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d1c25aef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ea0ac4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20ea0ac4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77d6e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0f77d6e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77d6e3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0f77d6e3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mdinhkhanh.github.io/deepai-book/intro.html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38.png"/><Relationship Id="rId7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anford.edu/~shervine/teaching/cs-229/cheatsheet-unsupervised-learning" TargetMode="External"/><Relationship Id="rId4" Type="http://schemas.openxmlformats.org/officeDocument/2006/relationships/hyperlink" Target="https://cs229.stanford.edu/notes2021fall/cs229-notes10.pdf" TargetMode="External"/><Relationship Id="rId5" Type="http://schemas.openxmlformats.org/officeDocument/2006/relationships/hyperlink" Target="https://www.cs.cmu.edu/~mgormley/courses/10701-f16/slides/lecture14-pca.pdf" TargetMode="External"/><Relationship Id="rId6" Type="http://schemas.openxmlformats.org/officeDocument/2006/relationships/hyperlink" Target="https://youtu.be/FgakZw6K1Q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Relationship Id="rId8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91308" y="589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Hands-on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2834125"/>
            <a:ext cx="8520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vi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KhanhPhamDinh, </a:t>
            </a:r>
            <a:r>
              <a:rPr i="1" lang="vi" sz="1500">
                <a:solidFill>
                  <a:srgbClr val="595959"/>
                </a:solidFill>
              </a:rPr>
              <a:t>N</a:t>
            </a:r>
            <a:r>
              <a:rPr b="0" i="1" lang="vi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eurond, Ha Noi</a:t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my book: Machine Learning Algorithms to Practices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https://phamdinhkhanh.github.io/deepai-book/intro.html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150" y="437925"/>
            <a:ext cx="1296050" cy="12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f77d6e3c8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Eigen Decomposition</a:t>
            </a:r>
            <a:endParaRPr b="1"/>
          </a:p>
        </p:txBody>
      </p:sp>
      <p:sp>
        <p:nvSpPr>
          <p:cNvPr id="130" name="Google Shape;130;g10f77d6e3c8_0_36"/>
          <p:cNvSpPr txBox="1"/>
          <p:nvPr>
            <p:ph idx="1" type="body"/>
          </p:nvPr>
        </p:nvSpPr>
        <p:spPr>
          <a:xfrm>
            <a:off x="444400" y="891925"/>
            <a:ext cx="8520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Eigen decomposition is a matrix factorization of a square matrix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P </a:t>
            </a:r>
            <a:r>
              <a:rPr lang="vi" sz="1600">
                <a:solidFill>
                  <a:schemeClr val="dk1"/>
                </a:solidFill>
              </a:rPr>
              <a:t>is square matrix and </a:t>
            </a:r>
            <a:r>
              <a:rPr b="1" lang="vi" sz="1600">
                <a:solidFill>
                  <a:schemeClr val="dk1"/>
                </a:solidFill>
              </a:rPr>
              <a:t>D</a:t>
            </a:r>
            <a:r>
              <a:rPr lang="vi" sz="1600">
                <a:solidFill>
                  <a:schemeClr val="dk1"/>
                </a:solidFill>
              </a:rPr>
              <a:t> is a diagonal matrix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Each column of matrix </a:t>
            </a:r>
            <a:r>
              <a:rPr b="1" lang="vi" sz="1600">
                <a:solidFill>
                  <a:schemeClr val="dk1"/>
                </a:solidFill>
              </a:rPr>
              <a:t>P </a:t>
            </a:r>
            <a:r>
              <a:rPr lang="vi" sz="1600">
                <a:solidFill>
                  <a:schemeClr val="dk1"/>
                </a:solidFill>
              </a:rPr>
              <a:t>is an eigenvector which has eigenvalues is element in diagonal matrix: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1" name="Google Shape;131;g10f77d6e3c8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0f77d6e3c8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399" y="1342000"/>
            <a:ext cx="1188350" cy="1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f77d6e3c8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2275" y="1017725"/>
            <a:ext cx="975975" cy="1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0f77d6e3c8_0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9353" y="2838375"/>
            <a:ext cx="1333725" cy="2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77d6e3c8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Singular Value Decomposition </a:t>
            </a:r>
            <a:endParaRPr b="1"/>
          </a:p>
        </p:txBody>
      </p:sp>
      <p:sp>
        <p:nvSpPr>
          <p:cNvPr id="140" name="Google Shape;140;g10f77d6e3c8_0_54"/>
          <p:cNvSpPr txBox="1"/>
          <p:nvPr>
            <p:ph idx="1" type="body"/>
          </p:nvPr>
        </p:nvSpPr>
        <p:spPr>
          <a:xfrm>
            <a:off x="444400" y="891925"/>
            <a:ext cx="8520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>
                <a:solidFill>
                  <a:schemeClr val="dk1"/>
                </a:solidFill>
              </a:rPr>
              <a:t>Singular value Decomposition of matrix </a:t>
            </a:r>
            <a:r>
              <a:rPr b="1" lang="vi">
                <a:solidFill>
                  <a:schemeClr val="dk1"/>
                </a:solidFill>
              </a:rPr>
              <a:t>A</a:t>
            </a:r>
            <a:r>
              <a:rPr lang="vi">
                <a:solidFill>
                  <a:schemeClr val="dk1"/>
                </a:solidFill>
              </a:rPr>
              <a:t> 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g10f77d6e3c8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0f77d6e3c8_0_54"/>
          <p:cNvSpPr txBox="1"/>
          <p:nvPr>
            <p:ph idx="1" type="body"/>
          </p:nvPr>
        </p:nvSpPr>
        <p:spPr>
          <a:xfrm>
            <a:off x="444400" y="1958725"/>
            <a:ext cx="85206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vi">
                <a:solidFill>
                  <a:schemeClr val="dk1"/>
                </a:solidFill>
              </a:rPr>
              <a:t>A</a:t>
            </a:r>
            <a:r>
              <a:rPr lang="vi">
                <a:solidFill>
                  <a:schemeClr val="dk1"/>
                </a:solidFill>
              </a:rPr>
              <a:t> is input matrix: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Char char="○"/>
            </a:pPr>
            <a:r>
              <a:rPr lang="vi">
                <a:solidFill>
                  <a:schemeClr val="dk1"/>
                </a:solidFill>
              </a:rPr>
              <a:t>mxn matrix (m documents, n terms)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b="1" lang="vi">
                <a:solidFill>
                  <a:schemeClr val="dk1"/>
                </a:solidFill>
              </a:rPr>
              <a:t>U </a:t>
            </a:r>
            <a:r>
              <a:rPr lang="vi">
                <a:solidFill>
                  <a:schemeClr val="dk1"/>
                </a:solidFill>
              </a:rPr>
              <a:t>is left singular matrix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Char char="○"/>
            </a:pPr>
            <a:r>
              <a:rPr lang="vi">
                <a:solidFill>
                  <a:schemeClr val="dk1"/>
                </a:solidFill>
              </a:rPr>
              <a:t>mxr matrix (m documents, r topics)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b="1" lang="vi">
                <a:solidFill>
                  <a:schemeClr val="dk1"/>
                </a:solidFill>
              </a:rPr>
              <a:t>Sigma </a:t>
            </a:r>
            <a:r>
              <a:rPr lang="vi">
                <a:solidFill>
                  <a:schemeClr val="dk1"/>
                </a:solidFill>
              </a:rPr>
              <a:t>is</a:t>
            </a:r>
            <a:r>
              <a:rPr b="1" lang="vi">
                <a:solidFill>
                  <a:schemeClr val="dk1"/>
                </a:solidFill>
              </a:rPr>
              <a:t> </a:t>
            </a:r>
            <a:r>
              <a:rPr lang="vi">
                <a:solidFill>
                  <a:schemeClr val="dk1"/>
                </a:solidFill>
              </a:rPr>
              <a:t>singular value matrix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Char char="○"/>
            </a:pPr>
            <a:r>
              <a:rPr lang="vi">
                <a:solidFill>
                  <a:schemeClr val="dk1"/>
                </a:solidFill>
              </a:rPr>
              <a:t>r</a:t>
            </a:r>
            <a:r>
              <a:rPr lang="vi">
                <a:solidFill>
                  <a:schemeClr val="dk1"/>
                </a:solidFill>
              </a:rPr>
              <a:t>x</a:t>
            </a:r>
            <a:r>
              <a:rPr lang="vi">
                <a:solidFill>
                  <a:schemeClr val="dk1"/>
                </a:solidFill>
              </a:rPr>
              <a:t>r</a:t>
            </a:r>
            <a:r>
              <a:rPr lang="vi">
                <a:solidFill>
                  <a:schemeClr val="dk1"/>
                </a:solidFill>
              </a:rPr>
              <a:t> diagonal matrix (strength of each topic)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Char char="○"/>
            </a:pPr>
            <a:r>
              <a:rPr lang="vi">
                <a:solidFill>
                  <a:schemeClr val="dk1"/>
                </a:solidFill>
              </a:rPr>
              <a:t>r is rank of matrix </a:t>
            </a:r>
            <a:r>
              <a:rPr b="1" lang="vi">
                <a:solidFill>
                  <a:schemeClr val="dk1"/>
                </a:solidFill>
              </a:rPr>
              <a:t>A</a:t>
            </a:r>
            <a:br>
              <a:rPr lang="vi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b="1" lang="vi">
                <a:solidFill>
                  <a:schemeClr val="dk1"/>
                </a:solidFill>
              </a:rPr>
              <a:t>V</a:t>
            </a:r>
            <a:r>
              <a:rPr lang="vi">
                <a:solidFill>
                  <a:schemeClr val="dk1"/>
                </a:solidFill>
              </a:rPr>
              <a:t> is right singular vector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Char char="○"/>
            </a:pPr>
            <a:r>
              <a:rPr lang="vi">
                <a:solidFill>
                  <a:schemeClr val="dk1"/>
                </a:solidFill>
              </a:rPr>
              <a:t>nx</a:t>
            </a:r>
            <a:r>
              <a:rPr lang="vi">
                <a:solidFill>
                  <a:schemeClr val="dk1"/>
                </a:solidFill>
              </a:rPr>
              <a:t>r</a:t>
            </a:r>
            <a:r>
              <a:rPr lang="vi">
                <a:solidFill>
                  <a:schemeClr val="dk1"/>
                </a:solidFill>
              </a:rPr>
              <a:t> matrix (n terms, r </a:t>
            </a:r>
            <a:r>
              <a:rPr lang="vi">
                <a:solidFill>
                  <a:schemeClr val="dk1"/>
                </a:solidFill>
              </a:rPr>
              <a:t>topics</a:t>
            </a:r>
            <a:r>
              <a:rPr lang="vi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g10f77d6e3c8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525" y="1351775"/>
            <a:ext cx="4968349" cy="4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ea0ac4df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Singular Value Decomposition </a:t>
            </a:r>
            <a:endParaRPr b="1"/>
          </a:p>
        </p:txBody>
      </p:sp>
      <p:sp>
        <p:nvSpPr>
          <p:cNvPr id="149" name="Google Shape;149;g220ea0ac4df_0_23"/>
          <p:cNvSpPr txBox="1"/>
          <p:nvPr>
            <p:ph idx="1" type="body"/>
          </p:nvPr>
        </p:nvSpPr>
        <p:spPr>
          <a:xfrm>
            <a:off x="444400" y="891925"/>
            <a:ext cx="85206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vi">
                <a:solidFill>
                  <a:schemeClr val="dk1"/>
                </a:solidFill>
              </a:rPr>
              <a:t>Singular value Decomposition of matrix </a:t>
            </a:r>
            <a:r>
              <a:rPr b="1" lang="vi">
                <a:solidFill>
                  <a:schemeClr val="dk1"/>
                </a:solidFill>
              </a:rPr>
              <a:t>A</a:t>
            </a:r>
            <a:r>
              <a:rPr lang="vi">
                <a:solidFill>
                  <a:schemeClr val="dk1"/>
                </a:solidFill>
              </a:rPr>
              <a:t> 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g220ea0ac4df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20ea0ac4df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525" y="1351775"/>
            <a:ext cx="4968349" cy="4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20ea0ac4df_0_23"/>
          <p:cNvPicPr preferRelativeResize="0"/>
          <p:nvPr/>
        </p:nvPicPr>
        <p:blipFill rotWithShape="1">
          <a:blip r:embed="rId5">
            <a:alphaModFix/>
          </a:blip>
          <a:srcRect b="50154" l="0" r="28607" t="0"/>
          <a:stretch/>
        </p:blipFill>
        <p:spPr>
          <a:xfrm>
            <a:off x="2181450" y="2236925"/>
            <a:ext cx="4658524" cy="14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77d6e3c8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Singular Value Decomposition </a:t>
            </a:r>
            <a:endParaRPr b="1"/>
          </a:p>
        </p:txBody>
      </p:sp>
      <p:sp>
        <p:nvSpPr>
          <p:cNvPr id="158" name="Google Shape;158;g10f77d6e3c8_0_68"/>
          <p:cNvSpPr txBox="1"/>
          <p:nvPr>
            <p:ph idx="1" type="body"/>
          </p:nvPr>
        </p:nvSpPr>
        <p:spPr>
          <a:xfrm>
            <a:off x="444400" y="891925"/>
            <a:ext cx="8520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Matrix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 can write as: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So if we select </a:t>
            </a:r>
            <a:r>
              <a:rPr i="1" lang="vi" sz="1600">
                <a:solidFill>
                  <a:schemeClr val="dk1"/>
                </a:solidFill>
              </a:rPr>
              <a:t>k </a:t>
            </a:r>
            <a:r>
              <a:rPr lang="vi" sz="1600">
                <a:solidFill>
                  <a:schemeClr val="dk1"/>
                </a:solidFill>
              </a:rPr>
              <a:t>highest value of diagonal matrix we get a approximation of matrix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59" name="Google Shape;159;g10f77d6e3c8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f77d6e3c8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4386" y="3668275"/>
            <a:ext cx="3916475" cy="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0f77d6e3c8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650" y="4472625"/>
            <a:ext cx="5415350" cy="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0f77d6e3c8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1451" y="1017725"/>
            <a:ext cx="4781102" cy="21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f77d6e3c8_0_68"/>
          <p:cNvSpPr/>
          <p:nvPr/>
        </p:nvSpPr>
        <p:spPr>
          <a:xfrm>
            <a:off x="1887055" y="1203150"/>
            <a:ext cx="338800" cy="917425"/>
          </a:xfrm>
          <a:custGeom>
            <a:rect b="b" l="l" r="r" t="t"/>
            <a:pathLst>
              <a:path extrusionOk="0" h="36697" w="13552">
                <a:moveTo>
                  <a:pt x="9341" y="0"/>
                </a:moveTo>
                <a:cubicBezTo>
                  <a:pt x="6617" y="908"/>
                  <a:pt x="8444" y="5698"/>
                  <a:pt x="7536" y="8422"/>
                </a:cubicBezTo>
                <a:cubicBezTo>
                  <a:pt x="6366" y="11930"/>
                  <a:pt x="2930" y="19462"/>
                  <a:pt x="317" y="16845"/>
                </a:cubicBezTo>
                <a:cubicBezTo>
                  <a:pt x="-317" y="16210"/>
                  <a:pt x="1872" y="15357"/>
                  <a:pt x="2723" y="15641"/>
                </a:cubicBezTo>
                <a:cubicBezTo>
                  <a:pt x="4597" y="16266"/>
                  <a:pt x="5130" y="19081"/>
                  <a:pt x="5130" y="21056"/>
                </a:cubicBezTo>
                <a:cubicBezTo>
                  <a:pt x="5130" y="26977"/>
                  <a:pt x="7631" y="36697"/>
                  <a:pt x="13552" y="366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g10f77d6e3c8_0_68"/>
          <p:cNvSpPr txBox="1"/>
          <p:nvPr/>
        </p:nvSpPr>
        <p:spPr>
          <a:xfrm>
            <a:off x="1581150" y="13976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</a:t>
            </a:r>
            <a:endParaRPr/>
          </a:p>
        </p:txBody>
      </p:sp>
      <p:sp>
        <p:nvSpPr>
          <p:cNvPr id="165" name="Google Shape;165;g10f77d6e3c8_0_68"/>
          <p:cNvSpPr txBox="1"/>
          <p:nvPr/>
        </p:nvSpPr>
        <p:spPr>
          <a:xfrm>
            <a:off x="2571750" y="2159675"/>
            <a:ext cx="3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</a:t>
            </a:r>
            <a:endParaRPr/>
          </a:p>
        </p:txBody>
      </p:sp>
      <p:sp>
        <p:nvSpPr>
          <p:cNvPr id="166" name="Google Shape;166;g10f77d6e3c8_0_68"/>
          <p:cNvSpPr/>
          <p:nvPr/>
        </p:nvSpPr>
        <p:spPr>
          <a:xfrm>
            <a:off x="2165675" y="2045375"/>
            <a:ext cx="1248275" cy="213425"/>
          </a:xfrm>
          <a:custGeom>
            <a:rect b="b" l="l" r="r" t="t"/>
            <a:pathLst>
              <a:path extrusionOk="0" h="8537" w="49931">
                <a:moveTo>
                  <a:pt x="0" y="2406"/>
                </a:moveTo>
                <a:cubicBezTo>
                  <a:pt x="4409" y="9016"/>
                  <a:pt x="23462" y="-1329"/>
                  <a:pt x="23462" y="6617"/>
                </a:cubicBezTo>
                <a:cubicBezTo>
                  <a:pt x="23462" y="7340"/>
                  <a:pt x="22960" y="8246"/>
                  <a:pt x="22259" y="8422"/>
                </a:cubicBezTo>
                <a:cubicBezTo>
                  <a:pt x="20424" y="8881"/>
                  <a:pt x="23472" y="4208"/>
                  <a:pt x="25267" y="3609"/>
                </a:cubicBezTo>
                <a:cubicBezTo>
                  <a:pt x="32126" y="1321"/>
                  <a:pt x="40064" y="7096"/>
                  <a:pt x="46924" y="4812"/>
                </a:cubicBezTo>
                <a:cubicBezTo>
                  <a:pt x="48719" y="4214"/>
                  <a:pt x="48594" y="1337"/>
                  <a:pt x="4993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f77d6e3c8_0_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Singular Value Decomposition </a:t>
            </a:r>
            <a:endParaRPr b="1"/>
          </a:p>
        </p:txBody>
      </p:sp>
      <p:sp>
        <p:nvSpPr>
          <p:cNvPr id="172" name="Google Shape;172;g10f77d6e3c8_0_78"/>
          <p:cNvSpPr txBox="1"/>
          <p:nvPr>
            <p:ph idx="1" type="body"/>
          </p:nvPr>
        </p:nvSpPr>
        <p:spPr>
          <a:xfrm>
            <a:off x="444400" y="891925"/>
            <a:ext cx="8520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difference of matrix </a:t>
            </a:r>
            <a:r>
              <a:rPr b="1" lang="vi" sz="1600">
                <a:solidFill>
                  <a:schemeClr val="dk1"/>
                </a:solidFill>
              </a:rPr>
              <a:t>A </a:t>
            </a:r>
            <a:r>
              <a:rPr lang="vi" sz="1600">
                <a:solidFill>
                  <a:schemeClr val="dk1"/>
                </a:solidFill>
              </a:rPr>
              <a:t>and its approximation   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3" name="Google Shape;173;g10f77d6e3c8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f77d6e3c8_0_78"/>
          <p:cNvPicPr preferRelativeResize="0"/>
          <p:nvPr/>
        </p:nvPicPr>
        <p:blipFill rotWithShape="1">
          <a:blip r:embed="rId4">
            <a:alphaModFix/>
          </a:blip>
          <a:srcRect b="0" l="0" r="0" t="773"/>
          <a:stretch/>
        </p:blipFill>
        <p:spPr>
          <a:xfrm>
            <a:off x="2843225" y="1303300"/>
            <a:ext cx="3457575" cy="3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f77d6e3c8_0_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1400" y="975925"/>
            <a:ext cx="171375" cy="1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77d6e3c8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Singular Value Decomposition </a:t>
            </a:r>
            <a:endParaRPr b="1"/>
          </a:p>
        </p:txBody>
      </p:sp>
      <p:sp>
        <p:nvSpPr>
          <p:cNvPr id="181" name="Google Shape;181;g10f77d6e3c8_0_96"/>
          <p:cNvSpPr txBox="1"/>
          <p:nvPr>
            <p:ph idx="1" type="body"/>
          </p:nvPr>
        </p:nvSpPr>
        <p:spPr>
          <a:xfrm>
            <a:off x="444400" y="891925"/>
            <a:ext cx="8520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Frobenious norm of matrix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percentage of information loss: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2" name="Google Shape;182;g10f77d6e3c8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0f77d6e3c8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7963" y="1357900"/>
            <a:ext cx="10953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0f77d6e3c8_0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7875" y="2343138"/>
            <a:ext cx="18288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0ea0ac4df_0_17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220"/>
              <a:t>3. PCA</a:t>
            </a:r>
            <a:r>
              <a:rPr b="1" lang="vi" sz="3220"/>
              <a:t> steps</a:t>
            </a:r>
            <a:endParaRPr b="1" sz="3220"/>
          </a:p>
        </p:txBody>
      </p:sp>
      <p:pic>
        <p:nvPicPr>
          <p:cNvPr id="190" name="Google Shape;190;g220ea0ac4df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1c25aef28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25" y="1112925"/>
            <a:ext cx="6346700" cy="3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1c25aef28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algorithm </a:t>
            </a:r>
            <a:endParaRPr b="1"/>
          </a:p>
        </p:txBody>
      </p:sp>
      <p:pic>
        <p:nvPicPr>
          <p:cNvPr id="197" name="Google Shape;197;gd1c25aef28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1c25aef28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- Data Processing</a:t>
            </a:r>
            <a:endParaRPr b="1"/>
          </a:p>
        </p:txBody>
      </p:sp>
      <p:sp>
        <p:nvSpPr>
          <p:cNvPr id="203" name="Google Shape;203;gd1c25aef28_0_19"/>
          <p:cNvSpPr txBox="1"/>
          <p:nvPr>
            <p:ph idx="1" type="body"/>
          </p:nvPr>
        </p:nvSpPr>
        <p:spPr>
          <a:xfrm>
            <a:off x="444400" y="891925"/>
            <a:ext cx="72777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Step 1: Data preprocessing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Training dataset: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Preprocessing (feature scaling/mean normalization):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If features are different in the scale (for example the x1 = the size of house, x2 = number of room), we need to scale data: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4" name="Google Shape;204;gd1c25aef28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d1c25aef28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3900" y="1322525"/>
            <a:ext cx="17811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d1c25aef28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1850" y="1858700"/>
            <a:ext cx="9715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d1c25aef28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838" y="2413050"/>
            <a:ext cx="14763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d1c25aef28_0_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0425" y="3536500"/>
            <a:ext cx="9144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c25aef28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- Compute Covariance Matrix</a:t>
            </a:r>
            <a:endParaRPr b="1"/>
          </a:p>
        </p:txBody>
      </p:sp>
      <p:sp>
        <p:nvSpPr>
          <p:cNvPr id="214" name="Google Shape;214;gd1c25aef28_0_55"/>
          <p:cNvSpPr txBox="1"/>
          <p:nvPr>
            <p:ph idx="1" type="body"/>
          </p:nvPr>
        </p:nvSpPr>
        <p:spPr>
          <a:xfrm>
            <a:off x="444400" y="891925"/>
            <a:ext cx="51660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Step 2: Compute Covariance Matrix (</a:t>
            </a:r>
            <a:r>
              <a:rPr lang="vi" sz="1600">
                <a:solidFill>
                  <a:schemeClr val="dk1"/>
                </a:solidFill>
              </a:rPr>
              <a:t>shape dxd</a:t>
            </a:r>
            <a:r>
              <a:rPr b="1" lang="vi" sz="1600">
                <a:solidFill>
                  <a:schemeClr val="dk1"/>
                </a:solidFill>
              </a:rPr>
              <a:t>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5" name="Google Shape;215;gd1c25aef2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d1c25aef28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0275" y="1416150"/>
            <a:ext cx="3999525" cy="2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d1c25aef28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0624" y="1810175"/>
            <a:ext cx="2834355" cy="2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315108" y="1579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 Component Analysis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5845933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- Compute Eigenvector</a:t>
            </a:r>
            <a:endParaRPr b="1"/>
          </a:p>
        </p:txBody>
      </p:sp>
      <p:sp>
        <p:nvSpPr>
          <p:cNvPr id="223" name="Google Shape;223;g10f58459338_0_0"/>
          <p:cNvSpPr txBox="1"/>
          <p:nvPr>
            <p:ph idx="1" type="body"/>
          </p:nvPr>
        </p:nvSpPr>
        <p:spPr>
          <a:xfrm>
            <a:off x="444400" y="891925"/>
            <a:ext cx="83880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Step 3: </a:t>
            </a:r>
            <a:r>
              <a:rPr lang="vi" sz="1600">
                <a:solidFill>
                  <a:schemeClr val="dk1"/>
                </a:solidFill>
              </a:rPr>
              <a:t>Compute eigenvector of the covariance matrix by SVD algorithm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Set </a:t>
            </a:r>
            <a:r>
              <a:rPr b="1" lang="vi" sz="1600">
                <a:solidFill>
                  <a:schemeClr val="dk1"/>
                </a:solidFill>
              </a:rPr>
              <a:t>A </a:t>
            </a:r>
            <a:r>
              <a:rPr lang="vi" sz="1600">
                <a:solidFill>
                  <a:schemeClr val="dk1"/>
                </a:solidFill>
              </a:rPr>
              <a:t>is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r>
              <a:rPr lang="vi" sz="1600">
                <a:solidFill>
                  <a:schemeClr val="dk1"/>
                </a:solidFill>
              </a:rPr>
              <a:t>the Covariance Matrix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Singular Decomposition Value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Python code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4" name="Google Shape;224;g10f5845933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0f5845933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0775" y="1704275"/>
            <a:ext cx="2934675" cy="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0f5845933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5125" y="2498113"/>
            <a:ext cx="1053575" cy="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0f58459338_0_0"/>
          <p:cNvSpPr txBox="1"/>
          <p:nvPr/>
        </p:nvSpPr>
        <p:spPr>
          <a:xfrm>
            <a:off x="772875" y="3611675"/>
            <a:ext cx="4934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vi" sz="1100" u="none" cap="none" strike="noStrike">
                <a:solidFill>
                  <a:srgbClr val="00702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vi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vi" sz="1100" u="none" cap="none" strike="noStrike">
                <a:solidFill>
                  <a:srgbClr val="0E84B5"/>
                </a:solidFill>
                <a:latin typeface="Arial"/>
                <a:ea typeface="Arial"/>
                <a:cs typeface="Arial"/>
                <a:sym typeface="Arial"/>
              </a:rPr>
              <a:t>scipy.linalg</a:t>
            </a:r>
            <a:r>
              <a:rPr b="0" i="0" lang="vi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vi" sz="1100" u="none" cap="none" strike="noStrike">
                <a:solidFill>
                  <a:srgbClr val="00702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vi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vi" sz="1100" u="none" cap="none" strike="noStrike">
                <a:solidFill>
                  <a:srgbClr val="0E84B5"/>
                </a:solidFill>
                <a:latin typeface="Arial"/>
                <a:ea typeface="Arial"/>
                <a:cs typeface="Arial"/>
                <a:sym typeface="Arial"/>
              </a:rPr>
              <a:t>ln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vi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 S_diag, V </a:t>
            </a:r>
            <a:r>
              <a:rPr b="0" i="0" lang="vi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vi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ln</a:t>
            </a:r>
            <a:r>
              <a:rPr b="0" i="0" lang="vi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vi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svd(Sigma)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f58459338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- Compute Eigenvector</a:t>
            </a:r>
            <a:endParaRPr b="1"/>
          </a:p>
        </p:txBody>
      </p:sp>
      <p:sp>
        <p:nvSpPr>
          <p:cNvPr id="233" name="Google Shape;233;g10f58459338_0_13"/>
          <p:cNvSpPr txBox="1"/>
          <p:nvPr>
            <p:ph idx="1" type="body"/>
          </p:nvPr>
        </p:nvSpPr>
        <p:spPr>
          <a:xfrm>
            <a:off x="417300" y="891925"/>
            <a:ext cx="83094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Step 4: </a:t>
            </a:r>
            <a:r>
              <a:rPr lang="vi" sz="1600">
                <a:solidFill>
                  <a:schemeClr val="dk1"/>
                </a:solidFill>
              </a:rPr>
              <a:t>Select t highest eigenvalues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4" name="Google Shape;234;g10f58459338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0f58459338_0_13"/>
          <p:cNvPicPr preferRelativeResize="0"/>
          <p:nvPr/>
        </p:nvPicPr>
        <p:blipFill rotWithShape="1">
          <a:blip r:embed="rId4">
            <a:alphaModFix/>
          </a:blip>
          <a:srcRect b="7280" l="0" r="4878" t="5206"/>
          <a:stretch/>
        </p:blipFill>
        <p:spPr>
          <a:xfrm>
            <a:off x="2971800" y="1209875"/>
            <a:ext cx="4304375" cy="28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0ea0ac4df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- Compute Eigenvector</a:t>
            </a:r>
            <a:endParaRPr b="1"/>
          </a:p>
        </p:txBody>
      </p:sp>
      <p:sp>
        <p:nvSpPr>
          <p:cNvPr id="241" name="Google Shape;241;g220ea0ac4df_0_56"/>
          <p:cNvSpPr txBox="1"/>
          <p:nvPr>
            <p:ph idx="1" type="body"/>
          </p:nvPr>
        </p:nvSpPr>
        <p:spPr>
          <a:xfrm>
            <a:off x="417300" y="891925"/>
            <a:ext cx="83094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Step 5: </a:t>
            </a:r>
            <a:r>
              <a:rPr lang="vi" sz="1600">
                <a:solidFill>
                  <a:schemeClr val="dk1"/>
                </a:solidFill>
              </a:rPr>
              <a:t>Project into these eigenvector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The value of a new point is calculated by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2" name="Google Shape;242;g220ea0ac4df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20ea0ac4df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7849" y="2082125"/>
            <a:ext cx="1026500" cy="2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ea0ac4d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References</a:t>
            </a:r>
            <a:endParaRPr/>
          </a:p>
        </p:txBody>
      </p:sp>
      <p:sp>
        <p:nvSpPr>
          <p:cNvPr id="249" name="Google Shape;249;g220ea0ac4d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eriod"/>
            </a:pPr>
            <a:r>
              <a:rPr i="1" lang="vi" sz="12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https://stanford.edu/~shervine/teaching/cs-229/cheatsheet-unsupervised-learning</a:t>
            </a:r>
            <a:endParaRPr i="1" sz="1200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eriod"/>
            </a:pPr>
            <a:r>
              <a:rPr i="1" lang="vi" sz="12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https://cs229.stanford.edu/notes2021fall/cs229-notes10.pdf</a:t>
            </a:r>
            <a:endParaRPr i="1" sz="1200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eriod"/>
            </a:pPr>
            <a:r>
              <a:rPr i="1" lang="vi" sz="12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https://www.cs.cmu.edu/~mgormley/courses/10701-f16/slides/lecture14-pca.pdf</a:t>
            </a:r>
            <a:endParaRPr i="1" sz="1200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eriod"/>
            </a:pPr>
            <a:r>
              <a:rPr i="1" lang="vi" sz="12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https://youtu.be/FgakZw6K1QQ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Content</a:t>
            </a:r>
            <a:endParaRPr b="1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067975" y="17779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PCA application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SVD algorithm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vi" sz="2500">
                <a:solidFill>
                  <a:schemeClr val="dk1"/>
                </a:solidFill>
              </a:rPr>
              <a:t>PCA steps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0ea0ac4df_0_6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3069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AutoNum type="arabicPeriod"/>
            </a:pPr>
            <a:r>
              <a:rPr b="1" lang="vi" sz="3220"/>
              <a:t>PCA application</a:t>
            </a:r>
            <a:endParaRPr b="1" sz="3220"/>
          </a:p>
        </p:txBody>
      </p:sp>
      <p:pic>
        <p:nvPicPr>
          <p:cNvPr id="74" name="Google Shape;74;g220ea0ac4df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26cdd977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applications</a:t>
            </a:r>
            <a:endParaRPr b="1"/>
          </a:p>
        </p:txBody>
      </p:sp>
      <p:sp>
        <p:nvSpPr>
          <p:cNvPr id="80" name="Google Shape;80;g10626cdd977_0_13"/>
          <p:cNvSpPr txBox="1"/>
          <p:nvPr>
            <p:ph idx="1" type="body"/>
          </p:nvPr>
        </p:nvSpPr>
        <p:spPr>
          <a:xfrm>
            <a:off x="444400" y="1120525"/>
            <a:ext cx="40719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Data Visualization: Input data is n-dimension can be reduced into 2D or 3D to be visualized.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Save time computational cost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Statistical: fewer dimensions → better generalization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Noise removal	(improving data	quality)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Further processing by machine	learning algorithms.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81" name="Google Shape;81;g10626cdd977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0626cdd977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8700" y="789125"/>
            <a:ext cx="40037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1c25aef28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PCA target</a:t>
            </a:r>
            <a:endParaRPr b="1"/>
          </a:p>
        </p:txBody>
      </p:sp>
      <p:sp>
        <p:nvSpPr>
          <p:cNvPr id="88" name="Google Shape;88;gd1c25aef28_0_3"/>
          <p:cNvSpPr txBox="1"/>
          <p:nvPr>
            <p:ph idx="1" type="body"/>
          </p:nvPr>
        </p:nvSpPr>
        <p:spPr>
          <a:xfrm>
            <a:off x="444400" y="1044325"/>
            <a:ext cx="81582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Reduce data from high dimensionality to low dimensionality but keep the variance structure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89" name="Google Shape;89;gd1c25aef2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d1c25aef28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225" y="2107500"/>
            <a:ext cx="6188949" cy="24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ea0ac4df_0_12"/>
          <p:cNvSpPr txBox="1"/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3220"/>
              <a:t>2. SVD algorithm</a:t>
            </a:r>
            <a:endParaRPr b="1" sz="3220"/>
          </a:p>
        </p:txBody>
      </p:sp>
      <p:pic>
        <p:nvPicPr>
          <p:cNvPr id="96" name="Google Shape;96;g220ea0ac4d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77d6e3c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orthogonal and orthonormal</a:t>
            </a:r>
            <a:endParaRPr b="1"/>
          </a:p>
        </p:txBody>
      </p:sp>
      <p:sp>
        <p:nvSpPr>
          <p:cNvPr id="102" name="Google Shape;102;g10f77d6e3c8_0_0"/>
          <p:cNvSpPr txBox="1"/>
          <p:nvPr>
            <p:ph idx="1" type="body"/>
          </p:nvPr>
        </p:nvSpPr>
        <p:spPr>
          <a:xfrm>
            <a:off x="444400" y="891925"/>
            <a:ext cx="83022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                              is </a:t>
            </a:r>
            <a:r>
              <a:rPr b="1" lang="vi" sz="1600">
                <a:solidFill>
                  <a:schemeClr val="dk1"/>
                </a:solidFill>
              </a:rPr>
              <a:t>orthogonal</a:t>
            </a:r>
            <a:r>
              <a:rPr lang="vi" sz="1600">
                <a:solidFill>
                  <a:schemeClr val="dk1"/>
                </a:solidFill>
              </a:rPr>
              <a:t> if: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is </a:t>
            </a:r>
            <a:r>
              <a:rPr b="1" lang="vi" sz="1600">
                <a:solidFill>
                  <a:schemeClr val="dk1"/>
                </a:solidFill>
              </a:rPr>
              <a:t>orthonormal</a:t>
            </a:r>
            <a:r>
              <a:rPr lang="vi" sz="1600">
                <a:solidFill>
                  <a:schemeClr val="dk1"/>
                </a:solidFill>
              </a:rPr>
              <a:t> matrix: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⇒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Rotation in orthonormal matrix is reserve inner product: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03" name="Google Shape;103;g10f77d6e3c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0f77d6e3c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9650" y="1407075"/>
            <a:ext cx="1304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0f77d6e3c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675" y="983350"/>
            <a:ext cx="15621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0f77d6e3c8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7750" y="3665025"/>
            <a:ext cx="71865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f77d6e3c8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8075" y="4472475"/>
            <a:ext cx="2748450" cy="1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f77d6e3c8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39638" y="2536038"/>
            <a:ext cx="13049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77d6e3c8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SVD - eigenvalue and eigenvector</a:t>
            </a:r>
            <a:endParaRPr b="1"/>
          </a:p>
        </p:txBody>
      </p:sp>
      <p:sp>
        <p:nvSpPr>
          <p:cNvPr id="114" name="Google Shape;114;g10f77d6e3c8_0_15"/>
          <p:cNvSpPr txBox="1"/>
          <p:nvPr>
            <p:ph idx="1" type="body"/>
          </p:nvPr>
        </p:nvSpPr>
        <p:spPr>
          <a:xfrm>
            <a:off x="444400" y="891925"/>
            <a:ext cx="85206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                ,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x</a:t>
            </a:r>
            <a:r>
              <a:rPr lang="vi" sz="1600">
                <a:solidFill>
                  <a:schemeClr val="dk1"/>
                </a:solidFill>
              </a:rPr>
              <a:t> is eigenvector and    is eigenvalue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Some characteristic: 	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vi" sz="1600">
                <a:solidFill>
                  <a:schemeClr val="dk1"/>
                </a:solidFill>
              </a:rPr>
              <a:t>x </a:t>
            </a:r>
            <a:r>
              <a:rPr lang="vi" sz="1600">
                <a:solidFill>
                  <a:schemeClr val="dk1"/>
                </a:solidFill>
              </a:rPr>
              <a:t>is eigenvector corresponds with    then k</a:t>
            </a:r>
            <a:r>
              <a:rPr b="1" lang="vi" sz="1600">
                <a:solidFill>
                  <a:schemeClr val="dk1"/>
                </a:solidFill>
              </a:rPr>
              <a:t>x </a:t>
            </a:r>
            <a:r>
              <a:rPr lang="vi" sz="1600">
                <a:solidFill>
                  <a:schemeClr val="dk1"/>
                </a:solidFill>
              </a:rPr>
              <a:t>also eigenvector of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If </a:t>
            </a:r>
            <a:r>
              <a:rPr b="1" lang="vi" sz="1600">
                <a:solidFill>
                  <a:schemeClr val="dk1"/>
                </a:solidFill>
              </a:rPr>
              <a:t>A</a:t>
            </a:r>
            <a:r>
              <a:rPr lang="vi" sz="1600">
                <a:solidFill>
                  <a:schemeClr val="dk1"/>
                </a:solidFill>
              </a:rPr>
              <a:t> is </a:t>
            </a:r>
            <a:r>
              <a:rPr i="1" lang="vi" sz="1600">
                <a:solidFill>
                  <a:schemeClr val="dk1"/>
                </a:solidFill>
              </a:rPr>
              <a:t>positive semi definite</a:t>
            </a:r>
            <a:r>
              <a:rPr lang="vi" sz="1600">
                <a:solidFill>
                  <a:schemeClr val="dk1"/>
                </a:solidFill>
              </a:rPr>
              <a:t> if </a:t>
            </a:r>
            <a:r>
              <a:rPr b="1" lang="vi" sz="1600">
                <a:solidFill>
                  <a:schemeClr val="dk1"/>
                </a:solidFill>
              </a:rPr>
              <a:t>uAu</a:t>
            </a:r>
            <a:r>
              <a:rPr lang="vi" sz="1600">
                <a:solidFill>
                  <a:schemeClr val="dk1"/>
                </a:solidFill>
              </a:rPr>
              <a:t> &gt;= 0. So eigenvalue     is a non-negative value.</a:t>
            </a:r>
            <a:r>
              <a:rPr b="1" lang="vi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5" name="Google Shape;115;g10f77d6e3c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f77d6e3c8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2375" y="1254500"/>
            <a:ext cx="883414" cy="1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0f77d6e3c8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950" y="1017725"/>
            <a:ext cx="881782" cy="1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0f77d6e3c8_0_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600" y="990600"/>
            <a:ext cx="514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0f77d6e3c8_0_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5600" y="1600200"/>
            <a:ext cx="952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0f77d6e3c8_0_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3225" y="2181900"/>
            <a:ext cx="952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0f77d6e3c8_0_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81850" y="2181900"/>
            <a:ext cx="1809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0f77d6e3c8_0_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2401" y="2526725"/>
            <a:ext cx="2463350" cy="2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f77d6e3c8_0_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84975" y="3350925"/>
            <a:ext cx="3070611" cy="2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0f77d6e3c8_0_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04425" y="3020100"/>
            <a:ext cx="952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