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f19bc9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0f19bc9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f19bc936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0f19bc936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19bc936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0f19bc936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f19bc936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0f19bc936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f19bc936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0f19bc936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19bc936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0f19bc936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f19bc936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0f19bc936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f19bc936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0f19bc936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f19bc936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0f19bc936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f19bc936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0f19bc936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f19bc936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0f19bc936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f19bc936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0f19bc936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f19bc936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0f19bc936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f19bc936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0f19bc936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f19bc9368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0f19bc9368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f19bc936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0f19bc936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f19bc936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0f19bc936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f19bc936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0f19bc936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f19bc9368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0f19bc936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f19bc936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0f19bc936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f19bc936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0f19bc936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19bc936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0f19bc936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f19bc936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0f19bc936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f19bc936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0f19bc936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f19bc936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0f19bc936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f19bc936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0f19bc936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f19bc936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0f19bc936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f19bc936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0f19bc936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mdinhkhanh.github.io/deepai-book/intro.html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hyperlink" Target="https://www.datacamp.com/tutorial/naive-bayes-scikit-lear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91308" y="589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Hands-on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311700" y="2834125"/>
            <a:ext cx="8520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my book: Machine Learning Algorithms to Practices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https://phamdinhkhanh.github.io/deepai-book/intro.html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150" y="437925"/>
            <a:ext cx="1296050" cy="12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vi" sz="1800"/>
              <a:t>Ha Noi, 27/03/2022</a:t>
            </a:r>
            <a:endParaRPr i="1" sz="18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vi" sz="1800"/>
              <a:t>Kan Pham</a:t>
            </a:r>
            <a:endParaRPr i="1" sz="1800"/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Maximum a Posteriori</a:t>
            </a:r>
            <a:endParaRPr b="1"/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/>
        </p:nvSpPr>
        <p:spPr>
          <a:xfrm>
            <a:off x="550600" y="1074350"/>
            <a:ext cx="808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The set of parameters also best fit with the model but it is based on maximizing the a posteriori function over the dataset.</a:t>
            </a:r>
            <a:endParaRPr sz="1600"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50" y="1808075"/>
            <a:ext cx="51720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220"/>
              <a:t>3. Naive Bayes Model</a:t>
            </a:r>
            <a:endParaRPr b="1" sz="3220"/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Naive Bayes model applications</a:t>
            </a:r>
            <a:endParaRPr b="1"/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725" y="1017725"/>
            <a:ext cx="503917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Naive Bayes model applications</a:t>
            </a:r>
            <a:endParaRPr b="1"/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200" y="1074400"/>
            <a:ext cx="5323600" cy="38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Naive Bayes model applications</a:t>
            </a:r>
            <a:endParaRPr b="1"/>
          </a:p>
        </p:txBody>
      </p:sp>
      <p:pic>
        <p:nvPicPr>
          <p:cNvPr id="210" name="Google Shape;2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100" y="1083375"/>
            <a:ext cx="5185801" cy="36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Naive Bayes model applications</a:t>
            </a:r>
            <a:endParaRPr b="1"/>
          </a:p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100" y="1089525"/>
            <a:ext cx="548682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Maximum a Posteriori</a:t>
            </a:r>
            <a:endParaRPr b="1"/>
          </a:p>
        </p:txBody>
      </p:sp>
      <p:pic>
        <p:nvPicPr>
          <p:cNvPr id="226" name="Google Shape;2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1375"/>
            <a:ext cx="4286150" cy="350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0"/>
          <p:cNvCxnSpPr/>
          <p:nvPr/>
        </p:nvCxnSpPr>
        <p:spPr>
          <a:xfrm>
            <a:off x="4136275" y="1168375"/>
            <a:ext cx="0" cy="3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40"/>
          <p:cNvSpPr txBox="1"/>
          <p:nvPr/>
        </p:nvSpPr>
        <p:spPr>
          <a:xfrm>
            <a:off x="470025" y="123552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Dataset:</a:t>
            </a:r>
            <a:endParaRPr b="1"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825" y="1561375"/>
            <a:ext cx="19812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0813" y="2022775"/>
            <a:ext cx="1524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7950" y="2428875"/>
            <a:ext cx="23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5650" y="2903113"/>
            <a:ext cx="17049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470025" y="2378675"/>
            <a:ext cx="29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Hypothesis</a:t>
            </a:r>
            <a:r>
              <a:rPr b="1" lang="vi"/>
              <a:t>:</a:t>
            </a:r>
            <a:endParaRPr b="1"/>
          </a:p>
        </p:txBody>
      </p:sp>
      <p:sp>
        <p:nvSpPr>
          <p:cNvPr id="235" name="Google Shape;235;p40"/>
          <p:cNvSpPr txBox="1"/>
          <p:nvPr/>
        </p:nvSpPr>
        <p:spPr>
          <a:xfrm>
            <a:off x="470025" y="281697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Classes</a:t>
            </a:r>
            <a:r>
              <a:rPr b="1" lang="vi"/>
              <a:t>:</a:t>
            </a:r>
            <a:endParaRPr b="1"/>
          </a:p>
        </p:txBody>
      </p:sp>
      <p:sp>
        <p:nvSpPr>
          <p:cNvPr id="236" name="Google Shape;236;p40"/>
          <p:cNvSpPr txBox="1"/>
          <p:nvPr/>
        </p:nvSpPr>
        <p:spPr>
          <a:xfrm>
            <a:off x="846175" y="15232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 input</a:t>
            </a:r>
            <a:r>
              <a:rPr lang="vi"/>
              <a:t>: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846175" y="1853525"/>
            <a:ext cx="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target: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4330275" y="123552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Maximizing Posteriori</a:t>
            </a:r>
            <a:r>
              <a:rPr b="1" lang="vi"/>
              <a:t>:</a:t>
            </a:r>
            <a:endParaRPr b="1"/>
          </a:p>
        </p:txBody>
      </p:sp>
      <p:sp>
        <p:nvSpPr>
          <p:cNvPr id="239" name="Google Shape;23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Maximum a Posteriori</a:t>
            </a:r>
            <a:endParaRPr b="1"/>
          </a:p>
        </p:txBody>
      </p:sp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1375"/>
            <a:ext cx="4286150" cy="350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41"/>
          <p:cNvCxnSpPr/>
          <p:nvPr/>
        </p:nvCxnSpPr>
        <p:spPr>
          <a:xfrm>
            <a:off x="4136275" y="1168375"/>
            <a:ext cx="0" cy="3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1"/>
          <p:cNvSpPr txBox="1"/>
          <p:nvPr/>
        </p:nvSpPr>
        <p:spPr>
          <a:xfrm>
            <a:off x="470025" y="123552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Dataset:</a:t>
            </a:r>
            <a:endParaRPr b="1"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825" y="1561375"/>
            <a:ext cx="19812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0813" y="2022775"/>
            <a:ext cx="1524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7950" y="2428875"/>
            <a:ext cx="23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5650" y="2903113"/>
            <a:ext cx="17049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470025" y="2378675"/>
            <a:ext cx="29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Hypothesis:</a:t>
            </a:r>
            <a:endParaRPr b="1"/>
          </a:p>
        </p:txBody>
      </p:sp>
      <p:sp>
        <p:nvSpPr>
          <p:cNvPr id="254" name="Google Shape;254;p41"/>
          <p:cNvSpPr txBox="1"/>
          <p:nvPr/>
        </p:nvSpPr>
        <p:spPr>
          <a:xfrm>
            <a:off x="470025" y="281697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Classes:</a:t>
            </a:r>
            <a:endParaRPr b="1"/>
          </a:p>
        </p:txBody>
      </p:sp>
      <p:sp>
        <p:nvSpPr>
          <p:cNvPr id="255" name="Google Shape;255;p41"/>
          <p:cNvSpPr txBox="1"/>
          <p:nvPr/>
        </p:nvSpPr>
        <p:spPr>
          <a:xfrm>
            <a:off x="846175" y="15232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 input: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846175" y="1853525"/>
            <a:ext cx="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target: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4330275" y="123552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Maximizing Posteriori:</a:t>
            </a:r>
            <a:endParaRPr b="1"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Naive Assumption</a:t>
            </a:r>
            <a:endParaRPr b="1"/>
          </a:p>
        </p:txBody>
      </p:sp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1375"/>
            <a:ext cx="4286150" cy="350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42"/>
          <p:cNvCxnSpPr/>
          <p:nvPr/>
        </p:nvCxnSpPr>
        <p:spPr>
          <a:xfrm>
            <a:off x="4288675" y="1168375"/>
            <a:ext cx="0" cy="3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42"/>
          <p:cNvSpPr txBox="1"/>
          <p:nvPr/>
        </p:nvSpPr>
        <p:spPr>
          <a:xfrm>
            <a:off x="470025" y="1235525"/>
            <a:ext cx="373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assume that each input sample is </a:t>
            </a:r>
            <a:r>
              <a:rPr b="1" lang="vi"/>
              <a:t>iid</a:t>
            </a:r>
            <a:r>
              <a:rPr lang="vi"/>
              <a:t>, thus the  likelihood function can be computed by product of the input probability: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4330275" y="123552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Maximizing Posteriori:</a:t>
            </a:r>
            <a:endParaRPr b="1"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19225"/>
            <a:ext cx="41148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Naive Assumption</a:t>
            </a:r>
            <a:endParaRPr b="1"/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1375"/>
            <a:ext cx="4286150" cy="350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3"/>
          <p:cNvCxnSpPr/>
          <p:nvPr/>
        </p:nvCxnSpPr>
        <p:spPr>
          <a:xfrm>
            <a:off x="4288675" y="1168375"/>
            <a:ext cx="0" cy="3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3"/>
          <p:cNvSpPr txBox="1"/>
          <p:nvPr/>
        </p:nvSpPr>
        <p:spPr>
          <a:xfrm>
            <a:off x="470025" y="1235525"/>
            <a:ext cx="373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assume that each input sample is </a:t>
            </a:r>
            <a:r>
              <a:rPr b="1" lang="vi"/>
              <a:t>iid</a:t>
            </a:r>
            <a:r>
              <a:rPr lang="vi"/>
              <a:t>, thus the  likelihood function can be computed by product of the input probability:</a:t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4330275" y="123552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Maximizing Posteriori:</a:t>
            </a:r>
            <a:endParaRPr b="1"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19225"/>
            <a:ext cx="41148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470025" y="3181250"/>
            <a:ext cx="373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 is really hard to achieve in reality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⇒ it is a naive assumption for Naive Bayes algorithm.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Naive Bayes</a:t>
            </a:r>
            <a:endParaRPr/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Gaussian Naive Bayes</a:t>
            </a:r>
            <a:endParaRPr b="1"/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075" y="2024063"/>
            <a:ext cx="61531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590900" y="1100625"/>
            <a:ext cx="801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P(xi|y=c)</a:t>
            </a:r>
            <a:r>
              <a:rPr lang="vi" sz="1600"/>
              <a:t> is computed based on Gaussian Distribution of all sample </a:t>
            </a:r>
            <a:r>
              <a:rPr b="1" lang="vi" sz="1600"/>
              <a:t>{xi | yi = c}. </a:t>
            </a:r>
            <a:r>
              <a:rPr lang="vi" sz="1600"/>
              <a:t>Which has hyperparameters: </a:t>
            </a:r>
            <a:endParaRPr sz="1600"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150" y="1452975"/>
            <a:ext cx="6858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Gaussian Naive Bayes</a:t>
            </a:r>
            <a:endParaRPr b="1"/>
          </a:p>
        </p:txBody>
      </p:sp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590900" y="1100625"/>
            <a:ext cx="801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P(xi|y=c)</a:t>
            </a:r>
            <a:r>
              <a:rPr lang="vi" sz="1600"/>
              <a:t> is computed based on Gaussian Distribution of all sample </a:t>
            </a:r>
            <a:r>
              <a:rPr b="1" lang="vi" sz="1600"/>
              <a:t>{xi | yi = c}. </a:t>
            </a:r>
            <a:r>
              <a:rPr lang="vi" sz="1600"/>
              <a:t>Which has hyperparameters: </a:t>
            </a:r>
            <a:endParaRPr sz="16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4">
            <a:alphaModFix/>
          </a:blip>
          <a:srcRect b="0" l="0" r="1332" t="0"/>
          <a:stretch/>
        </p:blipFill>
        <p:spPr>
          <a:xfrm>
            <a:off x="2674650" y="1651850"/>
            <a:ext cx="4472649" cy="31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150" y="1452975"/>
            <a:ext cx="6858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Gaussian Naive Bayes</a:t>
            </a:r>
            <a:endParaRPr b="1"/>
          </a:p>
        </p:txBody>
      </p:sp>
      <p:pic>
        <p:nvPicPr>
          <p:cNvPr id="309" name="Google Shape;3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050" y="1170125"/>
            <a:ext cx="67128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Multinomial</a:t>
            </a:r>
            <a:r>
              <a:rPr b="1" lang="vi"/>
              <a:t> Naive Bayes</a:t>
            </a:r>
            <a:endParaRPr b="1"/>
          </a:p>
        </p:txBody>
      </p:sp>
      <p:pic>
        <p:nvPicPr>
          <p:cNvPr id="317" name="Google Shape;3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675" y="2571750"/>
            <a:ext cx="43719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7"/>
          <p:cNvSpPr txBox="1"/>
          <p:nvPr/>
        </p:nvSpPr>
        <p:spPr>
          <a:xfrm>
            <a:off x="443175" y="1235525"/>
            <a:ext cx="7789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Vocabulary: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word </a:t>
            </a:r>
            <a:r>
              <a:rPr i="1" lang="vi" sz="1600"/>
              <a:t>xi</a:t>
            </a:r>
            <a:r>
              <a:rPr lang="vi" sz="1600"/>
              <a:t>; document </a:t>
            </a:r>
            <a:r>
              <a:rPr b="1" lang="vi" sz="1600"/>
              <a:t>xj</a:t>
            </a:r>
            <a:r>
              <a:rPr lang="vi" sz="1600"/>
              <a:t>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Each document </a:t>
            </a:r>
            <a:r>
              <a:rPr b="1" lang="vi" sz="1600"/>
              <a:t>xj</a:t>
            </a:r>
            <a:r>
              <a:rPr lang="vi" sz="1600"/>
              <a:t> is parameterized by frequency vector: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⇒ Estimate posterior probability </a:t>
            </a:r>
            <a:endParaRPr sz="1600"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375" y="1850788"/>
            <a:ext cx="19240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3375" y="1302675"/>
            <a:ext cx="20193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Multinomial Naive Bayes</a:t>
            </a:r>
            <a:endParaRPr b="1"/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675" y="2571750"/>
            <a:ext cx="43719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/>
          <p:nvPr/>
        </p:nvSpPr>
        <p:spPr>
          <a:xfrm>
            <a:off x="443175" y="1235525"/>
            <a:ext cx="7789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Vocabulary: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word </a:t>
            </a:r>
            <a:r>
              <a:rPr i="1" lang="vi" sz="1600"/>
              <a:t>xi</a:t>
            </a:r>
            <a:r>
              <a:rPr lang="vi" sz="1600"/>
              <a:t>; document </a:t>
            </a:r>
            <a:r>
              <a:rPr b="1" lang="vi" sz="1600"/>
              <a:t>xj</a:t>
            </a:r>
            <a:r>
              <a:rPr lang="vi" sz="1600"/>
              <a:t>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Each document </a:t>
            </a:r>
            <a:r>
              <a:rPr b="1" lang="vi" sz="1600"/>
              <a:t>xj</a:t>
            </a:r>
            <a:r>
              <a:rPr lang="vi" sz="1600"/>
              <a:t> is parameterized by frequency vector: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⇒ Estimate posterior probability </a:t>
            </a:r>
            <a:endParaRPr sz="1600"/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375" y="1850788"/>
            <a:ext cx="19240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9975" y="1302675"/>
            <a:ext cx="20193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Multinomial Naive Bayes</a:t>
            </a:r>
            <a:endParaRPr b="1"/>
          </a:p>
        </p:txBody>
      </p:sp>
      <p:pic>
        <p:nvPicPr>
          <p:cNvPr id="339" name="Google Shape;3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675" y="2571750"/>
            <a:ext cx="43719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 txBox="1"/>
          <p:nvPr/>
        </p:nvSpPr>
        <p:spPr>
          <a:xfrm>
            <a:off x="443175" y="1235525"/>
            <a:ext cx="7789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Vocabulary: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word </a:t>
            </a:r>
            <a:r>
              <a:rPr i="1" lang="vi" sz="1600"/>
              <a:t>xi</a:t>
            </a:r>
            <a:r>
              <a:rPr lang="vi" sz="1600"/>
              <a:t>; document </a:t>
            </a:r>
            <a:r>
              <a:rPr b="1" lang="vi" sz="1600"/>
              <a:t>xj</a:t>
            </a:r>
            <a:r>
              <a:rPr lang="vi" sz="1600"/>
              <a:t>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Each document </a:t>
            </a:r>
            <a:r>
              <a:rPr b="1" lang="vi" sz="1600"/>
              <a:t>xj</a:t>
            </a:r>
            <a:r>
              <a:rPr lang="vi" sz="1600"/>
              <a:t> is parameterized by frequency vector: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⇒ Estimate posterior probability </a:t>
            </a:r>
            <a:endParaRPr sz="1600"/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375" y="1850788"/>
            <a:ext cx="19240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075" y="1302675"/>
            <a:ext cx="2019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 rotWithShape="1">
          <a:blip r:embed="rId4">
            <a:alphaModFix/>
          </a:blip>
          <a:srcRect b="25379" l="65113" r="8161" t="54463"/>
          <a:stretch/>
        </p:blipFill>
        <p:spPr>
          <a:xfrm>
            <a:off x="2068537" y="4380025"/>
            <a:ext cx="116837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 txBox="1"/>
          <p:nvPr/>
        </p:nvSpPr>
        <p:spPr>
          <a:xfrm>
            <a:off x="443175" y="4342525"/>
            <a:ext cx="33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How to estimate                       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Multinomial Naive Bayes</a:t>
            </a:r>
            <a:endParaRPr b="1"/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54" name="Google Shape;354;p50"/>
          <p:cNvSpPr txBox="1"/>
          <p:nvPr/>
        </p:nvSpPr>
        <p:spPr>
          <a:xfrm>
            <a:off x="577475" y="1181800"/>
            <a:ext cx="852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Set</a:t>
            </a:r>
            <a:r>
              <a:rPr lang="vi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Estimate</a:t>
            </a:r>
            <a:r>
              <a:rPr lang="vi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in which </a:t>
            </a:r>
            <a:r>
              <a:rPr i="1" lang="vi" sz="1600"/>
              <a:t>Nij</a:t>
            </a:r>
            <a:r>
              <a:rPr lang="vi" sz="1600"/>
              <a:t> is frequency of word xi in document </a:t>
            </a:r>
            <a:r>
              <a:rPr b="1" lang="vi" sz="1600"/>
              <a:t>xj. </a:t>
            </a:r>
            <a:r>
              <a:rPr i="1" lang="vi" sz="1600"/>
              <a:t>Nc</a:t>
            </a:r>
            <a:r>
              <a:rPr lang="vi" sz="1600"/>
              <a:t> is total words belong to class y = c</a:t>
            </a:r>
            <a:endParaRPr sz="1600"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75" y="1205688"/>
            <a:ext cx="18002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100" y="2165500"/>
            <a:ext cx="21145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Multinomial Naive Bayes</a:t>
            </a:r>
            <a:endParaRPr b="1"/>
          </a:p>
        </p:txBody>
      </p:sp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4" name="Google Shape;364;p51"/>
          <p:cNvSpPr txBox="1"/>
          <p:nvPr/>
        </p:nvSpPr>
        <p:spPr>
          <a:xfrm>
            <a:off x="577475" y="1181800"/>
            <a:ext cx="852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Set</a:t>
            </a:r>
            <a:r>
              <a:rPr lang="vi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Estimate</a:t>
            </a:r>
            <a:r>
              <a:rPr lang="vi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in which </a:t>
            </a:r>
            <a:r>
              <a:rPr i="1" lang="vi" sz="1600"/>
              <a:t>Nij</a:t>
            </a:r>
            <a:r>
              <a:rPr lang="vi" sz="1600"/>
              <a:t> is frequency of word xi in document </a:t>
            </a:r>
            <a:r>
              <a:rPr b="1" lang="vi" sz="1600"/>
              <a:t>xj. </a:t>
            </a:r>
            <a:r>
              <a:rPr i="1" lang="vi" sz="1600"/>
              <a:t>Nc</a:t>
            </a:r>
            <a:r>
              <a:rPr lang="vi" sz="1600"/>
              <a:t> is total words belong to class y = c</a:t>
            </a:r>
            <a:endParaRPr sz="1600"/>
          </a:p>
        </p:txBody>
      </p:sp>
      <p:pic>
        <p:nvPicPr>
          <p:cNvPr id="365" name="Google Shape;3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75" y="1205688"/>
            <a:ext cx="18002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100" y="2165500"/>
            <a:ext cx="21145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 txBox="1"/>
          <p:nvPr/>
        </p:nvSpPr>
        <p:spPr>
          <a:xfrm>
            <a:off x="4572000" y="2408663"/>
            <a:ext cx="7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⇒ </a:t>
            </a:r>
            <a:endParaRPr/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8675" y="2274613"/>
            <a:ext cx="12763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Multinomial Naive Bayes</a:t>
            </a:r>
            <a:endParaRPr b="1"/>
          </a:p>
        </p:txBody>
      </p:sp>
      <p:pic>
        <p:nvPicPr>
          <p:cNvPr id="374" name="Google Shape;37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77475" y="1181800"/>
            <a:ext cx="852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Set</a:t>
            </a:r>
            <a:r>
              <a:rPr lang="vi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Estimate</a:t>
            </a:r>
            <a:r>
              <a:rPr lang="vi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in which </a:t>
            </a:r>
            <a:r>
              <a:rPr i="1" lang="vi" sz="1600"/>
              <a:t>Nij</a:t>
            </a:r>
            <a:r>
              <a:rPr lang="vi" sz="1600"/>
              <a:t> is frequency of word xi in document </a:t>
            </a:r>
            <a:r>
              <a:rPr b="1" lang="vi" sz="1600"/>
              <a:t>xj. </a:t>
            </a:r>
            <a:r>
              <a:rPr i="1" lang="vi" sz="1600"/>
              <a:t>Nc</a:t>
            </a:r>
            <a:r>
              <a:rPr lang="vi" sz="1600"/>
              <a:t> is total words belong to class y = c</a:t>
            </a:r>
            <a:endParaRPr sz="1600"/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75" y="1205688"/>
            <a:ext cx="18002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100" y="2165500"/>
            <a:ext cx="21145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2"/>
          <p:cNvSpPr txBox="1"/>
          <p:nvPr/>
        </p:nvSpPr>
        <p:spPr>
          <a:xfrm>
            <a:off x="4572000" y="2408663"/>
            <a:ext cx="7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⇒ </a:t>
            </a:r>
            <a:endParaRPr/>
          </a:p>
        </p:txBody>
      </p:sp>
      <p:pic>
        <p:nvPicPr>
          <p:cNvPr id="380" name="Google Shape;38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8675" y="2274613"/>
            <a:ext cx="12763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4625" y="4123625"/>
            <a:ext cx="32766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 txBox="1"/>
          <p:nvPr/>
        </p:nvSpPr>
        <p:spPr>
          <a:xfrm>
            <a:off x="608700" y="37737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Posteriori Estimation: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Example of Multinomial Naive Bayes</a:t>
            </a:r>
            <a:endParaRPr b="1"/>
          </a:p>
        </p:txBody>
      </p:sp>
      <p:pic>
        <p:nvPicPr>
          <p:cNvPr id="388" name="Google Shape;3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175" y="1462225"/>
            <a:ext cx="5914375" cy="3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3"/>
          <p:cNvSpPr txBox="1"/>
          <p:nvPr/>
        </p:nvSpPr>
        <p:spPr>
          <a:xfrm>
            <a:off x="429750" y="4686300"/>
            <a:ext cx="51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u="sng">
                <a:solidFill>
                  <a:schemeClr val="hlink"/>
                </a:solidFill>
                <a:hlinkClick r:id="rId5"/>
              </a:rPr>
              <a:t>Datacamp Naive Bayes</a:t>
            </a:r>
            <a:endParaRPr i="1"/>
          </a:p>
        </p:txBody>
      </p:sp>
      <p:sp>
        <p:nvSpPr>
          <p:cNvPr id="391" name="Google Shape;391;p53"/>
          <p:cNvSpPr txBox="1"/>
          <p:nvPr/>
        </p:nvSpPr>
        <p:spPr>
          <a:xfrm>
            <a:off x="532800" y="1011600"/>
            <a:ext cx="60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Classifying whether we should play according to whether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Content</a:t>
            </a:r>
            <a:endParaRPr b="1"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2153575" y="13969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Maximum Likelihood Estimation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Maximum a Posteriori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Naive Bayes model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Gaussian Naive Bayes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Multinomial Bayes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3069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AutoNum type="arabicPeriod"/>
            </a:pPr>
            <a:r>
              <a:rPr b="1" lang="vi" sz="3220"/>
              <a:t>Maximum Likelihood Estimation</a:t>
            </a:r>
            <a:endParaRPr b="1" sz="3220"/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Parameter Estimation</a:t>
            </a:r>
            <a:endParaRPr b="1"/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350" y="1071150"/>
            <a:ext cx="4316150" cy="33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311700" y="4341800"/>
            <a:ext cx="843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202124"/>
                </a:solidFill>
                <a:highlight>
                  <a:srgbClr val="FFFFFF"/>
                </a:highlight>
              </a:rPr>
              <a:t>Parameter estimation is </a:t>
            </a:r>
            <a:r>
              <a:rPr lang="vi" sz="1600">
                <a:solidFill>
                  <a:srgbClr val="040C28"/>
                </a:solidFill>
              </a:rPr>
              <a:t>the process of computing a model's parameter values from measured data</a:t>
            </a:r>
            <a:r>
              <a:rPr lang="vi" sz="16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/>
          </a:p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Maximum Likelihood Estimation</a:t>
            </a:r>
            <a:endParaRPr b="1"/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550600" y="1074350"/>
            <a:ext cx="80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 is finding a set of parameters that is the best fit with a dataset. That means returning the highest probability of likelihood function over the dataset.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775" y="3486025"/>
            <a:ext cx="37719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525" y="2609725"/>
            <a:ext cx="56292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926625" y="2418200"/>
            <a:ext cx="34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Likelihood function:</a:t>
            </a:r>
            <a:endParaRPr b="1" sz="1600"/>
          </a:p>
        </p:txBody>
      </p:sp>
      <p:sp>
        <p:nvSpPr>
          <p:cNvPr id="144" name="Google Shape;144;p30"/>
          <p:cNvSpPr txBox="1"/>
          <p:nvPr/>
        </p:nvSpPr>
        <p:spPr>
          <a:xfrm>
            <a:off x="926625" y="3332600"/>
            <a:ext cx="34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Estimate Parameters:</a:t>
            </a:r>
            <a:endParaRPr b="1" sz="1600"/>
          </a:p>
        </p:txBody>
      </p:sp>
      <p:sp>
        <p:nvSpPr>
          <p:cNvPr id="145" name="Google Shape;145;p30"/>
          <p:cNvSpPr txBox="1"/>
          <p:nvPr/>
        </p:nvSpPr>
        <p:spPr>
          <a:xfrm>
            <a:off x="926625" y="1732400"/>
            <a:ext cx="7789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Dataset:                                             </a:t>
            </a:r>
            <a:r>
              <a:rPr lang="vi" sz="1600"/>
              <a:t> has probability distribution with hyper parameters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6400" y="1746563"/>
            <a:ext cx="21812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5925" y="2099475"/>
            <a:ext cx="21621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220"/>
              <a:t>2. </a:t>
            </a:r>
            <a:r>
              <a:rPr b="1" lang="vi" sz="3220"/>
              <a:t>Maximum </a:t>
            </a:r>
            <a:r>
              <a:rPr b="1" lang="vi" sz="3220"/>
              <a:t>a Posteriori</a:t>
            </a:r>
            <a:endParaRPr b="1" sz="3220"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Limitation of MLE</a:t>
            </a:r>
            <a:endParaRPr b="1"/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671488" y="1205300"/>
            <a:ext cx="808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We can not give the prior experience about the parameter distribution (</a:t>
            </a:r>
            <a:r>
              <a:rPr i="1" lang="vi" sz="1600"/>
              <a:t>P(</a:t>
            </a:r>
            <a:r>
              <a:rPr b="1" i="1" lang="vi" sz="1600"/>
              <a:t>w</a:t>
            </a:r>
            <a:r>
              <a:rPr i="1" lang="vi" sz="1600"/>
              <a:t>)</a:t>
            </a:r>
            <a:r>
              <a:rPr lang="vi" sz="1600"/>
              <a:t>) into the dataset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⇒ Maximum a Posteriori can solve this issue while take into account </a:t>
            </a:r>
            <a:r>
              <a:rPr i="1" lang="vi" sz="1600"/>
              <a:t>P(</a:t>
            </a:r>
            <a:r>
              <a:rPr b="1" i="1" lang="vi" sz="1600"/>
              <a:t>w</a:t>
            </a:r>
            <a:r>
              <a:rPr i="1" lang="vi" sz="1600"/>
              <a:t>)</a:t>
            </a:r>
            <a:endParaRPr i="1" sz="1600"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188" y="1768325"/>
            <a:ext cx="56292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Bayes’ rule</a:t>
            </a:r>
            <a:endParaRPr b="1"/>
          </a:p>
        </p:txBody>
      </p:sp>
      <p:pic>
        <p:nvPicPr>
          <p:cNvPr id="170" name="Google Shape;1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7000"/>
            <a:ext cx="58102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