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1FSeidjkwlT0Y0JQE7iaN/cY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26cdd97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626cdd97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32cd3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f032cd3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26cdd977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0626cdd977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626cdd977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0626cdd977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26cdd977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626cdd977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26cdd977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626cdd977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032cd30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f032cd30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26cdd977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0626cdd977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5516d15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05516d15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626cdd977_3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0626cdd977_3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5516d1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05516d1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626cdd977_3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0626cdd977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626cdd977_3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0626cdd977_3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26cdd9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0626cdd9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26cdd9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626cdd9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6cdd97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0626cdd97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626cdd97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0626cdd97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26cdd97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0626cdd97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amdinhkhanh.github.io/deepai-book/intro.html" TargetMode="External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10" Type="http://schemas.openxmlformats.org/officeDocument/2006/relationships/image" Target="../media/image33.png"/><Relationship Id="rId9" Type="http://schemas.openxmlformats.org/officeDocument/2006/relationships/image" Target="../media/image15.png"/><Relationship Id="rId5" Type="http://schemas.openxmlformats.org/officeDocument/2006/relationships/image" Target="../media/image38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Relationship Id="rId7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48.png"/><Relationship Id="rId5" Type="http://schemas.openxmlformats.org/officeDocument/2006/relationships/image" Target="../media/image25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19.png"/><Relationship Id="rId11" Type="http://schemas.openxmlformats.org/officeDocument/2006/relationships/image" Target="../media/image32.png"/><Relationship Id="rId10" Type="http://schemas.openxmlformats.org/officeDocument/2006/relationships/image" Target="../media/image45.png"/><Relationship Id="rId12" Type="http://schemas.openxmlformats.org/officeDocument/2006/relationships/image" Target="../media/image50.png"/><Relationship Id="rId9" Type="http://schemas.openxmlformats.org/officeDocument/2006/relationships/image" Target="../media/image43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43.png"/><Relationship Id="rId14" Type="http://schemas.openxmlformats.org/officeDocument/2006/relationships/image" Target="../media/image52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43.png"/><Relationship Id="rId15" Type="http://schemas.openxmlformats.org/officeDocument/2006/relationships/image" Target="../media/image52.png"/><Relationship Id="rId14" Type="http://schemas.openxmlformats.org/officeDocument/2006/relationships/image" Target="../media/image35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-oF4h3_ZngrcnK4CtWyix5m1M88cbWuK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hyperlink" Target="https://github.com/mlbvn/ml-yearning-vn/blob/main/chapters/book_vn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7.jpg"/><Relationship Id="rId5" Type="http://schemas.openxmlformats.org/officeDocument/2006/relationships/hyperlink" Target="https://www.medicalnewstoday.com/articles/32028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91308" y="589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vi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Hands-on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2834125"/>
            <a:ext cx="8520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vi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KhanhPhamDinh, VinAI Applied, Ha Noi</a:t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1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my book: Machine Learning Algorithms to Practices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vi" sz="12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https://phamdinhkhanh.github.io/deepai-book/intro.html</a:t>
            </a:r>
            <a:endParaRPr b="0" i="1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4150" y="437925"/>
            <a:ext cx="1296050" cy="12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26cdd977_3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Neural network</a:t>
            </a:r>
            <a:endParaRPr b="1"/>
          </a:p>
        </p:txBody>
      </p:sp>
      <p:pic>
        <p:nvPicPr>
          <p:cNvPr id="136" name="Google Shape;136;g10626cdd977_3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0626cdd977_3_14"/>
          <p:cNvSpPr txBox="1"/>
          <p:nvPr>
            <p:ph idx="1" type="body"/>
          </p:nvPr>
        </p:nvSpPr>
        <p:spPr>
          <a:xfrm>
            <a:off x="4704900" y="1145350"/>
            <a:ext cx="43383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Neural network architecture with 1 hidden layers.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Layer 1: Input layer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Layer 2: Hidden layer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Layer 3: Output layer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8" name="Google Shape;138;g10626cdd977_3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70125"/>
            <a:ext cx="4400099" cy="223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032cd307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Neural network</a:t>
            </a:r>
            <a:endParaRPr b="1"/>
          </a:p>
        </p:txBody>
      </p:sp>
      <p:pic>
        <p:nvPicPr>
          <p:cNvPr id="144" name="Google Shape;144;g1f032cd30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f032cd3076_0_0"/>
          <p:cNvSpPr txBox="1"/>
          <p:nvPr>
            <p:ph idx="1" type="body"/>
          </p:nvPr>
        </p:nvSpPr>
        <p:spPr>
          <a:xfrm>
            <a:off x="4704900" y="1145350"/>
            <a:ext cx="43383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Neural network architecture with 1 hidden layers.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Layer 1: Input layer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Layer 2: Hidden layer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Layer 3: Output layer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6" name="Google Shape;146;g1f032cd307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70125"/>
            <a:ext cx="4400099" cy="223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f032cd3076_0_0"/>
          <p:cNvSpPr txBox="1"/>
          <p:nvPr/>
        </p:nvSpPr>
        <p:spPr>
          <a:xfrm>
            <a:off x="4740325" y="2881325"/>
            <a:ext cx="38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How is data computed? 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26cdd977_3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Neural network</a:t>
            </a:r>
            <a:endParaRPr b="1"/>
          </a:p>
        </p:txBody>
      </p:sp>
      <p:pic>
        <p:nvPicPr>
          <p:cNvPr id="153" name="Google Shape;153;g10626cdd977_3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0626cdd977_3_52"/>
          <p:cNvSpPr txBox="1"/>
          <p:nvPr>
            <p:ph idx="1" type="body"/>
          </p:nvPr>
        </p:nvSpPr>
        <p:spPr>
          <a:xfrm>
            <a:off x="4704900" y="1069150"/>
            <a:ext cx="43383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Notation: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    : Activation unit </a:t>
            </a:r>
            <a:r>
              <a:rPr i="1" lang="vi" sz="1600">
                <a:solidFill>
                  <a:schemeClr val="dk1"/>
                </a:solidFill>
              </a:rPr>
              <a:t>i</a:t>
            </a:r>
            <a:r>
              <a:rPr lang="vi" sz="1600">
                <a:solidFill>
                  <a:schemeClr val="dk1"/>
                </a:solidFill>
              </a:rPr>
              <a:t> in the layer </a:t>
            </a:r>
            <a:r>
              <a:rPr i="1" lang="vi" sz="1600">
                <a:solidFill>
                  <a:schemeClr val="dk1"/>
                </a:solidFill>
              </a:rPr>
              <a:t>j</a:t>
            </a:r>
            <a:r>
              <a:rPr lang="vi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    : Matrix of weights control mapping from layer </a:t>
            </a:r>
            <a:r>
              <a:rPr i="1" lang="vi" sz="1600">
                <a:solidFill>
                  <a:schemeClr val="dk1"/>
                </a:solidFill>
              </a:rPr>
              <a:t>j</a:t>
            </a:r>
            <a:r>
              <a:rPr lang="vi" sz="1600">
                <a:solidFill>
                  <a:schemeClr val="dk1"/>
                </a:solidFill>
              </a:rPr>
              <a:t> to layer </a:t>
            </a:r>
            <a:r>
              <a:rPr i="1" lang="vi" sz="1600">
                <a:solidFill>
                  <a:schemeClr val="dk1"/>
                </a:solidFill>
              </a:rPr>
              <a:t>j+1</a:t>
            </a:r>
            <a:endParaRPr i="1"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5" name="Google Shape;155;g10626cdd977_3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92793"/>
            <a:ext cx="4552500" cy="231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0626cdd977_3_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6463" y="2257861"/>
            <a:ext cx="2952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0626cdd977_3_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6475" y="1705411"/>
            <a:ext cx="390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0626cdd977_3_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3736900"/>
            <a:ext cx="4958491" cy="14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0626cdd977_3_52"/>
          <p:cNvSpPr/>
          <p:nvPr/>
        </p:nvSpPr>
        <p:spPr>
          <a:xfrm>
            <a:off x="4958500" y="4219425"/>
            <a:ext cx="7167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g10626cdd977_3_52"/>
          <p:cNvGrpSpPr/>
          <p:nvPr/>
        </p:nvGrpSpPr>
        <p:grpSpPr>
          <a:xfrm>
            <a:off x="5828325" y="4047825"/>
            <a:ext cx="3039900" cy="831300"/>
            <a:chOff x="5828325" y="4047825"/>
            <a:chExt cx="3039900" cy="831300"/>
          </a:xfrm>
        </p:grpSpPr>
        <p:sp>
          <p:nvSpPr>
            <p:cNvPr id="161" name="Google Shape;161;g10626cdd977_3_52"/>
            <p:cNvSpPr txBox="1"/>
            <p:nvPr/>
          </p:nvSpPr>
          <p:spPr>
            <a:xfrm>
              <a:off x="5828325" y="4047825"/>
              <a:ext cx="3039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layer </a:t>
              </a:r>
              <a:r>
                <a:rPr b="0" i="1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have shape </a:t>
              </a:r>
              <a:r>
                <a:rPr b="0" i="1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</a:t>
              </a: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 layer </a:t>
              </a:r>
              <a:r>
                <a:rPr b="0" i="1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j+1 </a:t>
              </a: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have shape            then matrix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vi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have shape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Google Shape;162;g10626cdd977_3_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84788" y="4535461"/>
              <a:ext cx="295275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10626cdd977_3_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25825" y="4535450"/>
              <a:ext cx="1636828" cy="2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0626cdd977_3_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25825" y="4399300"/>
              <a:ext cx="441234" cy="21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10626cdd977_3_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583675" y="4187500"/>
              <a:ext cx="202964" cy="211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0626cdd977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5275" y="1350725"/>
            <a:ext cx="2362050" cy="9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0626cdd977_3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Forward Propagation</a:t>
            </a:r>
            <a:endParaRPr b="1"/>
          </a:p>
        </p:txBody>
      </p:sp>
      <p:pic>
        <p:nvPicPr>
          <p:cNvPr id="172" name="Google Shape;172;g10626cdd977_3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0626cdd977_3_73"/>
          <p:cNvSpPr txBox="1"/>
          <p:nvPr>
            <p:ph idx="1" type="body"/>
          </p:nvPr>
        </p:nvSpPr>
        <p:spPr>
          <a:xfrm>
            <a:off x="4953875" y="952176"/>
            <a:ext cx="43383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vi" sz="1500">
                <a:solidFill>
                  <a:schemeClr val="dk1"/>
                </a:solidFill>
              </a:rPr>
              <a:t>Propagation is process of compute output from input.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vi" sz="1500">
                <a:solidFill>
                  <a:schemeClr val="dk1"/>
                </a:solidFill>
              </a:rPr>
              <a:t>Define: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vi" sz="1500">
                <a:solidFill>
                  <a:schemeClr val="dk1"/>
                </a:solidFill>
              </a:rPr>
              <a:t>Step 1</a:t>
            </a:r>
            <a:r>
              <a:rPr lang="vi" sz="1500">
                <a:solidFill>
                  <a:schemeClr val="dk1"/>
                </a:solidFill>
              </a:rPr>
              <a:t>: Calculate output for Layer 1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500">
                <a:solidFill>
                  <a:schemeClr val="dk1"/>
                </a:solidFill>
              </a:rPr>
              <a:t>Add bias unit: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vi" sz="1500">
                <a:solidFill>
                  <a:schemeClr val="dk1"/>
                </a:solidFill>
              </a:rPr>
              <a:t>Step 2</a:t>
            </a:r>
            <a:r>
              <a:rPr lang="vi" sz="1500">
                <a:solidFill>
                  <a:schemeClr val="dk1"/>
                </a:solidFill>
              </a:rPr>
              <a:t>: Calculate probability distribution at Layer 3 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4" name="Google Shape;174;g10626cdd977_3_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92793"/>
            <a:ext cx="4552500" cy="231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0626cdd977_3_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736900"/>
            <a:ext cx="4958491" cy="140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10626cdd977_3_73"/>
          <p:cNvCxnSpPr/>
          <p:nvPr/>
        </p:nvCxnSpPr>
        <p:spPr>
          <a:xfrm flipH="1">
            <a:off x="4953875" y="866975"/>
            <a:ext cx="7500" cy="42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g10626cdd977_3_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9538" y="2669588"/>
            <a:ext cx="1685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0626cdd977_3_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60811" y="4165650"/>
            <a:ext cx="2410975" cy="6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0626cdd977_3_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19175" y="3383975"/>
            <a:ext cx="807700" cy="22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26cdd977_3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Neural network learning its own features</a:t>
            </a:r>
            <a:endParaRPr b="1"/>
          </a:p>
        </p:txBody>
      </p:sp>
      <p:pic>
        <p:nvPicPr>
          <p:cNvPr id="185" name="Google Shape;185;g10626cdd977_3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g10626cdd977_3_100"/>
          <p:cNvGrpSpPr/>
          <p:nvPr/>
        </p:nvGrpSpPr>
        <p:grpSpPr>
          <a:xfrm>
            <a:off x="403533" y="1330446"/>
            <a:ext cx="5100682" cy="2266236"/>
            <a:chOff x="1464375" y="1282750"/>
            <a:chExt cx="5870951" cy="2804400"/>
          </a:xfrm>
        </p:grpSpPr>
        <p:pic>
          <p:nvPicPr>
            <p:cNvPr id="187" name="Google Shape;187;g10626cdd977_3_1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08675" y="1282775"/>
              <a:ext cx="5526651" cy="280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g10626cdd977_3_100"/>
            <p:cNvSpPr/>
            <p:nvPr/>
          </p:nvSpPr>
          <p:spPr>
            <a:xfrm>
              <a:off x="1464375" y="1282750"/>
              <a:ext cx="2069100" cy="280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g10626cdd977_3_100"/>
          <p:cNvSpPr txBox="1"/>
          <p:nvPr>
            <p:ph idx="1" type="body"/>
          </p:nvPr>
        </p:nvSpPr>
        <p:spPr>
          <a:xfrm>
            <a:off x="5602475" y="1145350"/>
            <a:ext cx="34407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If we truncate first layer, it turn into a logistic regression.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26cdd977_3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Loss function</a:t>
            </a:r>
            <a:endParaRPr b="1"/>
          </a:p>
        </p:txBody>
      </p:sp>
      <p:pic>
        <p:nvPicPr>
          <p:cNvPr id="195" name="Google Shape;195;g10626cdd977_3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0626cdd977_3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575" y="1260975"/>
            <a:ext cx="6298051" cy="120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g10626cdd977_3_118"/>
          <p:cNvGrpSpPr/>
          <p:nvPr/>
        </p:nvGrpSpPr>
        <p:grpSpPr>
          <a:xfrm>
            <a:off x="1726650" y="2544500"/>
            <a:ext cx="6192599" cy="2261040"/>
            <a:chOff x="1726650" y="2544500"/>
            <a:chExt cx="6192599" cy="2261040"/>
          </a:xfrm>
        </p:grpSpPr>
        <p:pic>
          <p:nvPicPr>
            <p:cNvPr id="198" name="Google Shape;198;g10626cdd977_3_118"/>
            <p:cNvPicPr preferRelativeResize="0"/>
            <p:nvPr/>
          </p:nvPicPr>
          <p:blipFill rotWithShape="1">
            <a:blip r:embed="rId5">
              <a:alphaModFix/>
            </a:blip>
            <a:srcRect b="0" l="2419" r="0" t="0"/>
            <a:stretch/>
          </p:blipFill>
          <p:spPr>
            <a:xfrm>
              <a:off x="1726650" y="2544500"/>
              <a:ext cx="6192599" cy="2177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g10626cdd977_3_1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26650" y="3330811"/>
              <a:ext cx="6192599" cy="147472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1f032cd3076_0_8"/>
          <p:cNvGrpSpPr/>
          <p:nvPr/>
        </p:nvGrpSpPr>
        <p:grpSpPr>
          <a:xfrm>
            <a:off x="1726650" y="2544500"/>
            <a:ext cx="6192599" cy="2261040"/>
            <a:chOff x="1726650" y="2544500"/>
            <a:chExt cx="6192599" cy="2261040"/>
          </a:xfrm>
        </p:grpSpPr>
        <p:pic>
          <p:nvPicPr>
            <p:cNvPr id="205" name="Google Shape;205;g1f032cd3076_0_8"/>
            <p:cNvPicPr preferRelativeResize="0"/>
            <p:nvPr/>
          </p:nvPicPr>
          <p:blipFill rotWithShape="1">
            <a:blip r:embed="rId3">
              <a:alphaModFix/>
            </a:blip>
            <a:srcRect b="0" l="2419" r="0" t="0"/>
            <a:stretch/>
          </p:blipFill>
          <p:spPr>
            <a:xfrm>
              <a:off x="1726650" y="2544500"/>
              <a:ext cx="6192599" cy="2177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g1f032cd3076_0_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26650" y="3330811"/>
              <a:ext cx="6192599" cy="14747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g1f032cd3076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Loss function</a:t>
            </a:r>
            <a:endParaRPr b="1"/>
          </a:p>
        </p:txBody>
      </p:sp>
      <p:pic>
        <p:nvPicPr>
          <p:cNvPr id="208" name="Google Shape;208;g1f032cd3076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f032cd3076_0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51575" y="1260975"/>
            <a:ext cx="6298051" cy="12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f032cd3076_0_8"/>
          <p:cNvSpPr/>
          <p:nvPr/>
        </p:nvSpPr>
        <p:spPr>
          <a:xfrm>
            <a:off x="4885100" y="4335300"/>
            <a:ext cx="807600" cy="23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f032cd3076_0_8"/>
          <p:cNvSpPr/>
          <p:nvPr/>
        </p:nvSpPr>
        <p:spPr>
          <a:xfrm>
            <a:off x="5877616" y="4080850"/>
            <a:ext cx="256600" cy="799700"/>
          </a:xfrm>
          <a:custGeom>
            <a:rect b="b" l="l" r="r" t="t"/>
            <a:pathLst>
              <a:path extrusionOk="0" h="31988" w="10264">
                <a:moveTo>
                  <a:pt x="8446" y="0"/>
                </a:moveTo>
                <a:cubicBezTo>
                  <a:pt x="4230" y="2108"/>
                  <a:pt x="8460" y="11700"/>
                  <a:pt x="4084" y="13450"/>
                </a:cubicBezTo>
                <a:cubicBezTo>
                  <a:pt x="2826" y="13953"/>
                  <a:pt x="515" y="15462"/>
                  <a:pt x="86" y="14177"/>
                </a:cubicBezTo>
                <a:cubicBezTo>
                  <a:pt x="-259" y="13143"/>
                  <a:pt x="2485" y="13523"/>
                  <a:pt x="3357" y="14177"/>
                </a:cubicBezTo>
                <a:cubicBezTo>
                  <a:pt x="5724" y="15951"/>
                  <a:pt x="7866" y="18546"/>
                  <a:pt x="8446" y="21447"/>
                </a:cubicBezTo>
                <a:cubicBezTo>
                  <a:pt x="9145" y="24943"/>
                  <a:pt x="7743" y="29467"/>
                  <a:pt x="10264" y="319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Google Shape;212;g1f032cd3076_0_8"/>
          <p:cNvSpPr txBox="1"/>
          <p:nvPr/>
        </p:nvSpPr>
        <p:spPr>
          <a:xfrm>
            <a:off x="4788650" y="398647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Compute</a:t>
            </a:r>
            <a:endParaRPr/>
          </a:p>
        </p:txBody>
      </p:sp>
      <p:pic>
        <p:nvPicPr>
          <p:cNvPr id="213" name="Google Shape;213;g1f032cd3076_0_8"/>
          <p:cNvPicPr preferRelativeResize="0"/>
          <p:nvPr/>
        </p:nvPicPr>
        <p:blipFill rotWithShape="1">
          <a:blip r:embed="rId7">
            <a:alphaModFix/>
          </a:blip>
          <a:srcRect b="0" l="0" r="43390" t="0"/>
          <a:stretch/>
        </p:blipFill>
        <p:spPr>
          <a:xfrm>
            <a:off x="6268948" y="4386675"/>
            <a:ext cx="76527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f032cd3076_0_8"/>
          <p:cNvPicPr preferRelativeResize="0"/>
          <p:nvPr/>
        </p:nvPicPr>
        <p:blipFill rotWithShape="1">
          <a:blip r:embed="rId7">
            <a:alphaModFix/>
          </a:blip>
          <a:srcRect b="30118" l="25539" r="43389" t="0"/>
          <a:stretch/>
        </p:blipFill>
        <p:spPr>
          <a:xfrm>
            <a:off x="6268950" y="3986475"/>
            <a:ext cx="420025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26cdd977_3_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Gradient computation</a:t>
            </a:r>
            <a:endParaRPr b="1"/>
          </a:p>
        </p:txBody>
      </p:sp>
      <p:pic>
        <p:nvPicPr>
          <p:cNvPr id="220" name="Google Shape;220;g10626cdd977_3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0626cdd977_3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00" y="2086298"/>
            <a:ext cx="7117050" cy="28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0626cdd977_3_131"/>
          <p:cNvSpPr txBox="1"/>
          <p:nvPr/>
        </p:nvSpPr>
        <p:spPr>
          <a:xfrm>
            <a:off x="699400" y="1224100"/>
            <a:ext cx="277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one training example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0626cdd977_3_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4625" y="1311700"/>
            <a:ext cx="6286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626cdd977_3_131"/>
          <p:cNvSpPr txBox="1"/>
          <p:nvPr/>
        </p:nvSpPr>
        <p:spPr>
          <a:xfrm>
            <a:off x="699400" y="1655200"/>
            <a:ext cx="239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forward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vi"/>
              <a:t>Gradient computation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0159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     is error of unit </a:t>
            </a:r>
            <a:r>
              <a:rPr i="1" lang="vi" sz="1600">
                <a:solidFill>
                  <a:schemeClr val="dk1"/>
                </a:solidFill>
              </a:rPr>
              <a:t>i </a:t>
            </a:r>
            <a:r>
              <a:rPr lang="vi" sz="1600">
                <a:solidFill>
                  <a:schemeClr val="dk1"/>
                </a:solidFill>
              </a:rPr>
              <a:t>in layer </a:t>
            </a:r>
            <a:r>
              <a:rPr i="1" lang="vi" sz="1600">
                <a:solidFill>
                  <a:schemeClr val="dk1"/>
                </a:solidFill>
              </a:rPr>
              <a:t>j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       For each output unit layer </a:t>
            </a:r>
            <a:r>
              <a:rPr i="1" lang="vi" sz="1600">
                <a:solidFill>
                  <a:schemeClr val="dk1"/>
                </a:solidFill>
              </a:rPr>
              <a:t>l </a:t>
            </a:r>
            <a:r>
              <a:rPr lang="vi" sz="1600">
                <a:solidFill>
                  <a:schemeClr val="dk1"/>
                </a:solidFill>
              </a:rPr>
              <a:t>(here is layer 4)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71" y="1017725"/>
            <a:ext cx="334025" cy="3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 rotWithShape="1">
          <a:blip r:embed="rId5">
            <a:alphaModFix/>
          </a:blip>
          <a:srcRect b="37764" l="53830" r="0" t="0"/>
          <a:stretch/>
        </p:blipFill>
        <p:spPr>
          <a:xfrm>
            <a:off x="5382725" y="1457950"/>
            <a:ext cx="3449576" cy="18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975" y="2144375"/>
            <a:ext cx="1100360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975" y="2647075"/>
            <a:ext cx="2283586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5975" y="3090900"/>
            <a:ext cx="2283586" cy="2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205516d158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88" y="3077741"/>
            <a:ext cx="1933575" cy="48921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05516d158a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Backpropagation</a:t>
            </a:r>
            <a:endParaRPr b="1"/>
          </a:p>
        </p:txBody>
      </p:sp>
      <p:sp>
        <p:nvSpPr>
          <p:cNvPr id="243" name="Google Shape;243;g205516d158a_0_22"/>
          <p:cNvSpPr txBox="1"/>
          <p:nvPr>
            <p:ph idx="1" type="body"/>
          </p:nvPr>
        </p:nvSpPr>
        <p:spPr>
          <a:xfrm>
            <a:off x="311700" y="10159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Training set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Set        = 0 for all </a:t>
            </a:r>
            <a:r>
              <a:rPr i="1" lang="vi" sz="1600">
                <a:solidFill>
                  <a:schemeClr val="dk1"/>
                </a:solidFill>
              </a:rPr>
              <a:t>i,j,l</a:t>
            </a:r>
            <a:r>
              <a:rPr lang="vi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4" name="Google Shape;244;g205516d158a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05516d158a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0125" y="1080725"/>
            <a:ext cx="2186549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05516d158a_0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950" y="1390625"/>
            <a:ext cx="240595" cy="2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05516d158a_0_22"/>
          <p:cNvSpPr txBox="1"/>
          <p:nvPr/>
        </p:nvSpPr>
        <p:spPr>
          <a:xfrm>
            <a:off x="311700" y="1841475"/>
            <a:ext cx="4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1 to n: </a:t>
            </a: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(looping through all data</a:t>
            </a:r>
            <a:r>
              <a:rPr i="1" lang="vi"/>
              <a:t>set)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05516d158a_0_22"/>
          <p:cNvSpPr txBox="1"/>
          <p:nvPr/>
        </p:nvSpPr>
        <p:spPr>
          <a:xfrm>
            <a:off x="866975" y="2141900"/>
            <a:ext cx="769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feed forward propagation to compute        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       to 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05516d158a_0_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5350" y="2166625"/>
            <a:ext cx="1016077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05516d158a_0_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5625" y="2372663"/>
            <a:ext cx="311378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05516d158a_0_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24824" y="2478275"/>
            <a:ext cx="1108200" cy="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05516d158a_0_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85625" y="2681513"/>
            <a:ext cx="259482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05516d158a_0_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2450" y="2665213"/>
            <a:ext cx="1440808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05516d158a_0_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77050" y="2865650"/>
            <a:ext cx="1754917" cy="2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05516d158a_0_22"/>
          <p:cNvSpPr txBox="1"/>
          <p:nvPr/>
        </p:nvSpPr>
        <p:spPr>
          <a:xfrm>
            <a:off x="2780950" y="3077750"/>
            <a:ext cx="45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(accumulate delta through whole dataset)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391308" y="360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vi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 model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257925" y="2258275"/>
            <a:ext cx="64152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1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1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b="0" i="1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626cdd977_3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88" y="3077741"/>
            <a:ext cx="1933575" cy="48921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626cdd977_3_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Backpropagation</a:t>
            </a:r>
            <a:endParaRPr b="1"/>
          </a:p>
        </p:txBody>
      </p:sp>
      <p:sp>
        <p:nvSpPr>
          <p:cNvPr id="262" name="Google Shape;262;g10626cdd977_3_215"/>
          <p:cNvSpPr txBox="1"/>
          <p:nvPr>
            <p:ph idx="1" type="body"/>
          </p:nvPr>
        </p:nvSpPr>
        <p:spPr>
          <a:xfrm>
            <a:off x="311700" y="10159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Training set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Set        = 0 for all </a:t>
            </a:r>
            <a:r>
              <a:rPr i="1" lang="vi" sz="1600">
                <a:solidFill>
                  <a:schemeClr val="dk1"/>
                </a:solidFill>
              </a:rPr>
              <a:t>i,j,l</a:t>
            </a:r>
            <a:r>
              <a:rPr lang="vi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3" name="Google Shape;263;g10626cdd977_3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10626cdd977_3_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0125" y="1080725"/>
            <a:ext cx="2186549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0626cdd977_3_2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950" y="1390625"/>
            <a:ext cx="240595" cy="2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0626cdd977_3_215"/>
          <p:cNvSpPr txBox="1"/>
          <p:nvPr/>
        </p:nvSpPr>
        <p:spPr>
          <a:xfrm>
            <a:off x="311700" y="1841475"/>
            <a:ext cx="4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1 to n: </a:t>
            </a: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(looping through all data</a:t>
            </a:r>
            <a:r>
              <a:rPr i="1" lang="vi"/>
              <a:t>set)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0626cdd977_3_215"/>
          <p:cNvSpPr txBox="1"/>
          <p:nvPr/>
        </p:nvSpPr>
        <p:spPr>
          <a:xfrm>
            <a:off x="866975" y="2141900"/>
            <a:ext cx="769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feed forward propagation to compute        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       to 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10626cdd977_3_2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5350" y="2166625"/>
            <a:ext cx="1016077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0626cdd977_3_2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5625" y="2372663"/>
            <a:ext cx="311378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0626cdd977_3_2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24824" y="2478275"/>
            <a:ext cx="1108200" cy="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0626cdd977_3_2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85625" y="2681513"/>
            <a:ext cx="259482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0626cdd977_3_2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2450" y="2665213"/>
            <a:ext cx="1440808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0626cdd977_3_2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77050" y="2865650"/>
            <a:ext cx="1754917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0626cdd977_3_2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4851" y="4224325"/>
            <a:ext cx="1897074" cy="4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0626cdd977_3_215"/>
          <p:cNvSpPr txBox="1"/>
          <p:nvPr/>
        </p:nvSpPr>
        <p:spPr>
          <a:xfrm>
            <a:off x="2780950" y="3077750"/>
            <a:ext cx="45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(accumulate delta through whole dataset)</a:t>
            </a:r>
            <a:endParaRPr i="1"/>
          </a:p>
        </p:txBody>
      </p:sp>
      <p:pic>
        <p:nvPicPr>
          <p:cNvPr id="276" name="Google Shape;276;g10626cdd977_3_2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8608" y="3514325"/>
            <a:ext cx="3036017" cy="6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205516d15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88" y="3077741"/>
            <a:ext cx="1933575" cy="48921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05516d158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Backpropagation</a:t>
            </a:r>
            <a:endParaRPr b="1"/>
          </a:p>
        </p:txBody>
      </p:sp>
      <p:sp>
        <p:nvSpPr>
          <p:cNvPr id="283" name="Google Shape;283;g205516d158a_0_0"/>
          <p:cNvSpPr txBox="1"/>
          <p:nvPr>
            <p:ph idx="1" type="body"/>
          </p:nvPr>
        </p:nvSpPr>
        <p:spPr>
          <a:xfrm>
            <a:off x="311700" y="10159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Training set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vi" sz="1600">
                <a:solidFill>
                  <a:schemeClr val="dk1"/>
                </a:solidFill>
              </a:rPr>
              <a:t>Set        = 0 for all </a:t>
            </a:r>
            <a:r>
              <a:rPr i="1" lang="vi" sz="1600">
                <a:solidFill>
                  <a:schemeClr val="dk1"/>
                </a:solidFill>
              </a:rPr>
              <a:t>i,j,l</a:t>
            </a:r>
            <a:r>
              <a:rPr lang="vi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84" name="Google Shape;284;g205516d158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205516d158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0125" y="1080725"/>
            <a:ext cx="2186549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05516d158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950" y="1390625"/>
            <a:ext cx="240595" cy="2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05516d158a_0_0"/>
          <p:cNvSpPr txBox="1"/>
          <p:nvPr/>
        </p:nvSpPr>
        <p:spPr>
          <a:xfrm>
            <a:off x="311700" y="1841475"/>
            <a:ext cx="4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 in 1 to n: </a:t>
            </a:r>
            <a:r>
              <a:rPr b="0" i="1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(looping through all data</a:t>
            </a:r>
            <a:r>
              <a:rPr i="1" lang="vi"/>
              <a:t>set)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05516d158a_0_0"/>
          <p:cNvSpPr txBox="1"/>
          <p:nvPr/>
        </p:nvSpPr>
        <p:spPr>
          <a:xfrm>
            <a:off x="866975" y="2141900"/>
            <a:ext cx="769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feed forward propagation to compute        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       to compute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205516d158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5350" y="2166625"/>
            <a:ext cx="1016077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05516d158a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5625" y="2372663"/>
            <a:ext cx="311378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05516d158a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24824" y="2478275"/>
            <a:ext cx="1108200" cy="1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05516d158a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85625" y="2681513"/>
            <a:ext cx="259482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05516d158a_0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2450" y="2665213"/>
            <a:ext cx="1440808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05516d158a_0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77050" y="2865650"/>
            <a:ext cx="1754917" cy="2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05516d158a_0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84851" y="4224325"/>
            <a:ext cx="1897074" cy="44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g205516d158a_0_0"/>
          <p:cNvCxnSpPr>
            <a:stCxn id="288" idx="2"/>
          </p:cNvCxnSpPr>
          <p:nvPr/>
        </p:nvCxnSpPr>
        <p:spPr>
          <a:xfrm>
            <a:off x="4713725" y="3404000"/>
            <a:ext cx="0" cy="12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7" name="Google Shape;297;g205516d158a_0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05963" y="3564625"/>
            <a:ext cx="19335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05516d158a_0_0"/>
          <p:cNvSpPr txBox="1"/>
          <p:nvPr/>
        </p:nvSpPr>
        <p:spPr>
          <a:xfrm>
            <a:off x="2780950" y="3077750"/>
            <a:ext cx="45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/>
              <a:t>(accumulate delta through whole dataset)</a:t>
            </a:r>
            <a:endParaRPr i="1"/>
          </a:p>
        </p:txBody>
      </p:sp>
      <p:pic>
        <p:nvPicPr>
          <p:cNvPr id="299" name="Google Shape;299;g205516d158a_0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8608" y="3514325"/>
            <a:ext cx="3036017" cy="6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26cdd977_3_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Backpropagation</a:t>
            </a:r>
            <a:endParaRPr b="1"/>
          </a:p>
        </p:txBody>
      </p:sp>
      <p:pic>
        <p:nvPicPr>
          <p:cNvPr id="305" name="Google Shape;305;g10626cdd977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10626cdd977_3_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7700" y="2233838"/>
            <a:ext cx="24479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0626cdd977_3_236"/>
          <p:cNvSpPr txBox="1"/>
          <p:nvPr/>
        </p:nvSpPr>
        <p:spPr>
          <a:xfrm>
            <a:off x="444400" y="1187525"/>
            <a:ext cx="389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weights: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626cdd977_3_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vi"/>
              <a:t>Practice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3" name="Google Shape;313;g10626cdd977_3_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4" name="Google Shape;314;g10626cdd977_3_259"/>
          <p:cNvSpPr txBox="1"/>
          <p:nvPr/>
        </p:nvSpPr>
        <p:spPr>
          <a:xfrm>
            <a:off x="2360850" y="1923350"/>
            <a:ext cx="442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vi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MLP practice on keras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405700" y="2056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Thanks you, Ask me a question</a:t>
            </a:r>
            <a:endParaRPr b="1"/>
          </a:p>
        </p:txBody>
      </p:sp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Content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1696375" y="1168375"/>
            <a:ext cx="6957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History of Neural Network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The shortage of traditional learning algorithm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Neural Network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Feed Forward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Loss Function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Gradient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vi" sz="2500">
                <a:solidFill>
                  <a:schemeClr val="dk1"/>
                </a:solidFill>
              </a:rPr>
              <a:t>Back Propagation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26cdd977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History of Perceptron</a:t>
            </a:r>
            <a:endParaRPr b="1"/>
          </a:p>
        </p:txBody>
      </p:sp>
      <p:sp>
        <p:nvSpPr>
          <p:cNvPr id="75" name="Google Shape;75;g10626cdd977_0_13"/>
          <p:cNvSpPr txBox="1"/>
          <p:nvPr>
            <p:ph idx="1" type="body"/>
          </p:nvPr>
        </p:nvSpPr>
        <p:spPr>
          <a:xfrm>
            <a:off x="444400" y="891925"/>
            <a:ext cx="83880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In the 1960s, this “perceptron” was argued to be a rough model for how individual neurons in the brain work.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Was very widely used in 80s and early 90; But it did not prove to be efficient and was forgotten in late 90s.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Recently, neural network become state-of-the-art technique compare with the traditional learning algorithms in Computer Vision and NLP.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76" name="Google Shape;76;g10626cdd977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0626cdd977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6275" y="2648925"/>
            <a:ext cx="5364250" cy="2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26cdd977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The shortage of traditional learning algorithm</a:t>
            </a:r>
            <a:endParaRPr b="1"/>
          </a:p>
        </p:txBody>
      </p:sp>
      <p:sp>
        <p:nvSpPr>
          <p:cNvPr id="83" name="Google Shape;83;g10626cdd977_0_4"/>
          <p:cNvSpPr txBox="1"/>
          <p:nvPr>
            <p:ph idx="1" type="body"/>
          </p:nvPr>
        </p:nvSpPr>
        <p:spPr>
          <a:xfrm>
            <a:off x="311700" y="1168375"/>
            <a:ext cx="8571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Non-Linear classification: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g10626cdd977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0626cdd977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038" y="1696725"/>
            <a:ext cx="44481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0626cdd977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0224" y="1753425"/>
            <a:ext cx="3889600" cy="2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0626cdd977_0_4"/>
          <p:cNvSpPr txBox="1"/>
          <p:nvPr/>
        </p:nvSpPr>
        <p:spPr>
          <a:xfrm>
            <a:off x="4720850" y="2312600"/>
            <a:ext cx="177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 =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 =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 = 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x100 = floor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0626cdd977_0_4"/>
          <p:cNvSpPr/>
          <p:nvPr/>
        </p:nvSpPr>
        <p:spPr>
          <a:xfrm>
            <a:off x="6065875" y="2759150"/>
            <a:ext cx="5424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0626cdd977_0_4"/>
          <p:cNvSpPr txBox="1"/>
          <p:nvPr/>
        </p:nvSpPr>
        <p:spPr>
          <a:xfrm>
            <a:off x="6451300" y="2312600"/>
            <a:ext cx="252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Feature Engineering to improve model performance.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quadratic feature engineering: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can lead to overfitting and computational waste.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0626cdd977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6325" y="3720350"/>
            <a:ext cx="950400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The shortage of traditional learning algorithm</a:t>
            </a:r>
            <a:endParaRPr b="1"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311700" y="1168375"/>
            <a:ext cx="85719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Traditional learning algorithms are quite simple to be good at represent with the big dataset.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725" y="1774750"/>
            <a:ext cx="4393152" cy="247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2256750" y="4162650"/>
            <a:ext cx="565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Machine Learning Yearning - Andrew 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26cdd977_3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Neural in brain</a:t>
            </a:r>
            <a:endParaRPr b="1"/>
          </a:p>
        </p:txBody>
      </p:sp>
      <p:sp>
        <p:nvSpPr>
          <p:cNvPr id="105" name="Google Shape;105;g10626cdd977_3_0"/>
          <p:cNvSpPr txBox="1"/>
          <p:nvPr>
            <p:ph idx="1" type="body"/>
          </p:nvPr>
        </p:nvSpPr>
        <p:spPr>
          <a:xfrm>
            <a:off x="4399275" y="1108450"/>
            <a:ext cx="46518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dendrites</a:t>
            </a:r>
            <a:r>
              <a:rPr lang="vi" sz="1600">
                <a:solidFill>
                  <a:schemeClr val="dk1"/>
                </a:solidFill>
              </a:rPr>
              <a:t> like input signal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nucleus</a:t>
            </a:r>
            <a:r>
              <a:rPr lang="vi" sz="1600">
                <a:solidFill>
                  <a:schemeClr val="dk1"/>
                </a:solidFill>
              </a:rPr>
              <a:t> is a node which processes information and return </a:t>
            </a:r>
            <a:r>
              <a:rPr b="1" lang="vi" sz="1600">
                <a:solidFill>
                  <a:schemeClr val="dk1"/>
                </a:solidFill>
              </a:rPr>
              <a:t>axon.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axon</a:t>
            </a:r>
            <a:r>
              <a:rPr lang="vi" sz="1600">
                <a:solidFill>
                  <a:schemeClr val="dk1"/>
                </a:solidFill>
              </a:rPr>
              <a:t> continuous forward to the next neural components and we get axon terminals as the final outputs.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g10626cdd977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0626cdd977_3_0"/>
          <p:cNvPicPr preferRelativeResize="0"/>
          <p:nvPr/>
        </p:nvPicPr>
        <p:blipFill rotWithShape="1">
          <a:blip r:embed="rId4">
            <a:alphaModFix/>
          </a:blip>
          <a:srcRect b="0" l="0" r="24698" t="50000"/>
          <a:stretch/>
        </p:blipFill>
        <p:spPr>
          <a:xfrm>
            <a:off x="173475" y="3333750"/>
            <a:ext cx="3502726" cy="14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0626cdd977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350" y="1170125"/>
            <a:ext cx="3768104" cy="20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26cdd977_3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Neural in brain</a:t>
            </a:r>
            <a:endParaRPr b="1"/>
          </a:p>
        </p:txBody>
      </p:sp>
      <p:sp>
        <p:nvSpPr>
          <p:cNvPr id="114" name="Google Shape;114;g10626cdd977_3_24"/>
          <p:cNvSpPr txBox="1"/>
          <p:nvPr>
            <p:ph idx="1" type="body"/>
          </p:nvPr>
        </p:nvSpPr>
        <p:spPr>
          <a:xfrm>
            <a:off x="4399275" y="879850"/>
            <a:ext cx="46518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vi" sz="1600">
                <a:solidFill>
                  <a:schemeClr val="dk1"/>
                </a:solidFill>
              </a:rPr>
              <a:t>How information process in our neural brain?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dendrites</a:t>
            </a:r>
            <a:r>
              <a:rPr lang="vi" sz="1600">
                <a:solidFill>
                  <a:schemeClr val="dk1"/>
                </a:solidFill>
              </a:rPr>
              <a:t> forward information into neuron.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vi" sz="1600">
                <a:solidFill>
                  <a:schemeClr val="dk1"/>
                </a:solidFill>
              </a:rPr>
              <a:t>neuron </a:t>
            </a:r>
            <a:r>
              <a:rPr lang="vi" sz="1600">
                <a:solidFill>
                  <a:schemeClr val="dk1"/>
                </a:solidFill>
              </a:rPr>
              <a:t>push the electrical impulses to next neurons and continue to process.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vi" sz="1600">
                <a:solidFill>
                  <a:schemeClr val="dk1"/>
                </a:solidFill>
              </a:rPr>
              <a:t>in final, we get the output message that commands human body.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5" name="Google Shape;115;g10626cdd977_3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0626cdd977_3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017725"/>
            <a:ext cx="306579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0626cdd977_3_24"/>
          <p:cNvSpPr txBox="1"/>
          <p:nvPr/>
        </p:nvSpPr>
        <p:spPr>
          <a:xfrm>
            <a:off x="271125" y="4776675"/>
            <a:ext cx="52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vi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Credit: US national of health, National Institution of Aging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626cdd977_3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vi"/>
              <a:t>Neural model: Logistic Unit </a:t>
            </a:r>
            <a:endParaRPr b="1"/>
          </a:p>
        </p:txBody>
      </p:sp>
      <p:pic>
        <p:nvPicPr>
          <p:cNvPr id="123" name="Google Shape;123;g10626cdd977_3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6300" y="0"/>
            <a:ext cx="807699" cy="80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0626cdd977_3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70125"/>
            <a:ext cx="4094475" cy="300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626cdd977_3_35"/>
          <p:cNvSpPr txBox="1"/>
          <p:nvPr/>
        </p:nvSpPr>
        <p:spPr>
          <a:xfrm>
            <a:off x="154175" y="4401875"/>
            <a:ext cx="4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using a sigmoid activation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0626cdd977_3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5263" y="4416238"/>
            <a:ext cx="1133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0626cdd977_3_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0500" y="1170125"/>
            <a:ext cx="3048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0626cdd977_3_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5375" y="1130250"/>
            <a:ext cx="3238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626cdd977_3_35"/>
          <p:cNvSpPr txBox="1"/>
          <p:nvPr/>
        </p:nvSpPr>
        <p:spPr>
          <a:xfrm>
            <a:off x="5023875" y="2041450"/>
            <a:ext cx="8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626cdd977_3_35"/>
          <p:cNvSpPr txBox="1"/>
          <p:nvPr/>
        </p:nvSpPr>
        <p:spPr>
          <a:xfrm>
            <a:off x="7376650" y="2041450"/>
            <a:ext cx="113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weights or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