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jE7sNJb36Vb441ULcxsB7tRfvt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f22111d4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1f22111d4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hamdinhkhanh.github.io/deepai-book/intro.html" TargetMode="External"/><Relationship Id="rId4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11.jpg"/><Relationship Id="rId5" Type="http://schemas.openxmlformats.org/officeDocument/2006/relationships/image" Target="../media/image9.jpg"/><Relationship Id="rId6" Type="http://schemas.openxmlformats.org/officeDocument/2006/relationships/image" Target="../media/image8.jpg"/><Relationship Id="rId7" Type="http://schemas.openxmlformats.org/officeDocument/2006/relationships/image" Target="../media/image67.jpg"/><Relationship Id="rId8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3.jpg"/><Relationship Id="rId5" Type="http://schemas.openxmlformats.org/officeDocument/2006/relationships/image" Target="../media/image8.jpg"/><Relationship Id="rId6" Type="http://schemas.openxmlformats.org/officeDocument/2006/relationships/image" Target="../media/image67.jpg"/><Relationship Id="rId7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24.png"/><Relationship Id="rId5" Type="http://schemas.openxmlformats.org/officeDocument/2006/relationships/image" Target="../media/image8.jpg"/><Relationship Id="rId6" Type="http://schemas.openxmlformats.org/officeDocument/2006/relationships/image" Target="../media/image67.jpg"/><Relationship Id="rId7" Type="http://schemas.openxmlformats.org/officeDocument/2006/relationships/image" Target="../media/image30.jpg"/><Relationship Id="rId8" Type="http://schemas.openxmlformats.org/officeDocument/2006/relationships/image" Target="../media/image3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jpg"/><Relationship Id="rId4" Type="http://schemas.openxmlformats.org/officeDocument/2006/relationships/image" Target="../media/image50.jpg"/><Relationship Id="rId9" Type="http://schemas.openxmlformats.org/officeDocument/2006/relationships/image" Target="../media/image67.jpg"/><Relationship Id="rId5" Type="http://schemas.openxmlformats.org/officeDocument/2006/relationships/image" Target="../media/image24.png"/><Relationship Id="rId6" Type="http://schemas.openxmlformats.org/officeDocument/2006/relationships/image" Target="../media/image12.png"/><Relationship Id="rId7" Type="http://schemas.openxmlformats.org/officeDocument/2006/relationships/image" Target="../media/image47.jpg"/><Relationship Id="rId8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19.jpg"/><Relationship Id="rId5" Type="http://schemas.openxmlformats.org/officeDocument/2006/relationships/image" Target="../media/image66.png"/><Relationship Id="rId6" Type="http://schemas.openxmlformats.org/officeDocument/2006/relationships/image" Target="../media/image22.jpg"/><Relationship Id="rId7" Type="http://schemas.openxmlformats.org/officeDocument/2006/relationships/image" Target="../media/image7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1.jpg"/><Relationship Id="rId5" Type="http://schemas.openxmlformats.org/officeDocument/2006/relationships/image" Target="../media/image41.jpg"/><Relationship Id="rId6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6.jpg"/><Relationship Id="rId7" Type="http://schemas.openxmlformats.org/officeDocument/2006/relationships/image" Target="../media/image27.jpg"/><Relationship Id="rId8" Type="http://schemas.openxmlformats.org/officeDocument/2006/relationships/image" Target="../media/image2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jpg"/><Relationship Id="rId4" Type="http://schemas.openxmlformats.org/officeDocument/2006/relationships/image" Target="../media/image24.png"/><Relationship Id="rId5" Type="http://schemas.openxmlformats.org/officeDocument/2006/relationships/image" Target="../media/image33.jpg"/><Relationship Id="rId6" Type="http://schemas.openxmlformats.org/officeDocument/2006/relationships/image" Target="../media/image3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61.jpg"/><Relationship Id="rId5" Type="http://schemas.openxmlformats.org/officeDocument/2006/relationships/image" Target="../media/image63.jpg"/><Relationship Id="rId6" Type="http://schemas.openxmlformats.org/officeDocument/2006/relationships/image" Target="../media/image4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24.png"/><Relationship Id="rId6" Type="http://schemas.openxmlformats.org/officeDocument/2006/relationships/image" Target="../media/image43.jpg"/><Relationship Id="rId7" Type="http://schemas.openxmlformats.org/officeDocument/2006/relationships/image" Target="../media/image39.jpg"/><Relationship Id="rId8" Type="http://schemas.openxmlformats.org/officeDocument/2006/relationships/image" Target="../media/image4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jpg"/><Relationship Id="rId4" Type="http://schemas.openxmlformats.org/officeDocument/2006/relationships/image" Target="../media/image24.png"/><Relationship Id="rId5" Type="http://schemas.openxmlformats.org/officeDocument/2006/relationships/image" Target="../media/image7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2.jpg"/><Relationship Id="rId5" Type="http://schemas.openxmlformats.org/officeDocument/2006/relationships/image" Target="../media/image43.jpg"/><Relationship Id="rId6" Type="http://schemas.openxmlformats.org/officeDocument/2006/relationships/image" Target="../media/image48.jpg"/><Relationship Id="rId7" Type="http://schemas.openxmlformats.org/officeDocument/2006/relationships/image" Target="../media/image3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2.jpg"/><Relationship Id="rId5" Type="http://schemas.openxmlformats.org/officeDocument/2006/relationships/image" Target="../media/image7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71.png"/><Relationship Id="rId5" Type="http://schemas.openxmlformats.org/officeDocument/2006/relationships/image" Target="../media/image51.png"/><Relationship Id="rId6" Type="http://schemas.openxmlformats.org/officeDocument/2006/relationships/image" Target="../media/image54.png"/><Relationship Id="rId7" Type="http://schemas.openxmlformats.org/officeDocument/2006/relationships/image" Target="../media/image7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51.png"/><Relationship Id="rId5" Type="http://schemas.openxmlformats.org/officeDocument/2006/relationships/image" Target="../media/image7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55.jp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8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6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59.png"/><Relationship Id="rId9" Type="http://schemas.openxmlformats.org/officeDocument/2006/relationships/image" Target="../media/image51.png"/><Relationship Id="rId5" Type="http://schemas.openxmlformats.org/officeDocument/2006/relationships/image" Target="../media/image62.png"/><Relationship Id="rId6" Type="http://schemas.openxmlformats.org/officeDocument/2006/relationships/image" Target="../media/image68.png"/><Relationship Id="rId7" Type="http://schemas.openxmlformats.org/officeDocument/2006/relationships/image" Target="../media/image65.jpg"/><Relationship Id="rId8" Type="http://schemas.openxmlformats.org/officeDocument/2006/relationships/image" Target="../media/image8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6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69.png"/><Relationship Id="rId5" Type="http://schemas.openxmlformats.org/officeDocument/2006/relationships/image" Target="../media/image8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84.jpg"/><Relationship Id="rId5" Type="http://schemas.openxmlformats.org/officeDocument/2006/relationships/image" Target="../media/image85.png"/><Relationship Id="rId6" Type="http://schemas.openxmlformats.org/officeDocument/2006/relationships/image" Target="../media/image7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84.jpg"/><Relationship Id="rId5" Type="http://schemas.openxmlformats.org/officeDocument/2006/relationships/image" Target="../media/image85.png"/><Relationship Id="rId6" Type="http://schemas.openxmlformats.org/officeDocument/2006/relationships/image" Target="../media/image70.png"/><Relationship Id="rId7" Type="http://schemas.openxmlformats.org/officeDocument/2006/relationships/image" Target="../media/image8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5.jpg"/><Relationship Id="rId4" Type="http://schemas.openxmlformats.org/officeDocument/2006/relationships/image" Target="../media/image83.jpg"/><Relationship Id="rId5" Type="http://schemas.openxmlformats.org/officeDocument/2006/relationships/image" Target="../media/image24.png"/><Relationship Id="rId6" Type="http://schemas.openxmlformats.org/officeDocument/2006/relationships/image" Target="../media/image7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Relationship Id="rId4" Type="http://schemas.openxmlformats.org/officeDocument/2006/relationships/hyperlink" Target="https://drive.google.com/file/d/1YM38Fpa2c65BJq23NQp3ngUohDwLp0R-/view?usp=sharing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hamdinhkhanh.github.io/deepai-book/ch_ml/index_SVM.html" TargetMode="External"/><Relationship Id="rId4" Type="http://schemas.openxmlformats.org/officeDocument/2006/relationships/hyperlink" Target="https://machinelearningcoban.com/2017/04/09/smv/" TargetMode="External"/><Relationship Id="rId5" Type="http://schemas.openxmlformats.org/officeDocument/2006/relationships/hyperlink" Target="https://www.analyticsvidhya.com/blog/2017/09/understaing-support-vector-machine-example-code/" TargetMode="External"/><Relationship Id="rId6" Type="http://schemas.openxmlformats.org/officeDocument/2006/relationships/hyperlink" Target="https://towardsdatascience.com/support-vector-machine-introduction-to-machine-learning-algorithms-934a444fca47" TargetMode="External"/><Relationship Id="rId7" Type="http://schemas.openxmlformats.org/officeDocument/2006/relationships/hyperlink" Target="https://see.stanford.edu/materials/aimlcs229/cs229-notes3.pdf" TargetMode="External"/><Relationship Id="rId8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8.jpg"/><Relationship Id="rId5" Type="http://schemas.openxmlformats.org/officeDocument/2006/relationships/image" Target="../media/image45.jpg"/><Relationship Id="rId6" Type="http://schemas.openxmlformats.org/officeDocument/2006/relationships/image" Target="../media/image15.jpg"/><Relationship Id="rId7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8.jp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8.jp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8.jp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8.jp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91308" y="5892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vi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Hands-on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2834125"/>
            <a:ext cx="8520600" cy="21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vi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KhanhPhamDinh, VinAI Applied, Ha Noi</a:t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my book: Machine Learning Algorithms to Practices</a:t>
            </a:r>
            <a:endParaRPr b="0" i="1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https://phamdinhkhanh.github.io/deepai-book/intro.html</a:t>
            </a:r>
            <a:endParaRPr b="0" i="1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4150" y="437925"/>
            <a:ext cx="1296050" cy="12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Notation - SVM</a:t>
            </a:r>
            <a:endParaRPr b="1"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311700" y="1168375"/>
            <a:ext cx="69579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Target label: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Hypothesis Function: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8325" y="1246325"/>
            <a:ext cx="1156566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400" y="1784022"/>
            <a:ext cx="2316500" cy="4362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10"/>
          <p:cNvGrpSpPr/>
          <p:nvPr/>
        </p:nvGrpSpPr>
        <p:grpSpPr>
          <a:xfrm>
            <a:off x="4736099" y="930693"/>
            <a:ext cx="4325061" cy="3625645"/>
            <a:chOff x="4736099" y="930693"/>
            <a:chExt cx="4325061" cy="3625645"/>
          </a:xfrm>
        </p:grpSpPr>
        <p:grpSp>
          <p:nvGrpSpPr>
            <p:cNvPr id="175" name="Google Shape;175;p10"/>
            <p:cNvGrpSpPr/>
            <p:nvPr/>
          </p:nvGrpSpPr>
          <p:grpSpPr>
            <a:xfrm>
              <a:off x="4736099" y="930693"/>
              <a:ext cx="4325061" cy="3625645"/>
              <a:chOff x="3888750" y="941525"/>
              <a:chExt cx="4867275" cy="3843575"/>
            </a:xfrm>
          </p:grpSpPr>
          <p:pic>
            <p:nvPicPr>
              <p:cNvPr id="176" name="Google Shape;176;p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888750" y="1137391"/>
                <a:ext cx="4867275" cy="36477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" name="Google Shape;177;p10"/>
              <p:cNvSpPr/>
              <p:nvPr/>
            </p:nvSpPr>
            <p:spPr>
              <a:xfrm>
                <a:off x="4829350" y="2660225"/>
                <a:ext cx="107400" cy="1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5286550" y="2203025"/>
                <a:ext cx="107400" cy="1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6124750" y="1364825"/>
                <a:ext cx="107400" cy="1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0"/>
              <p:cNvSpPr txBox="1"/>
              <p:nvPr/>
            </p:nvSpPr>
            <p:spPr>
              <a:xfrm>
                <a:off x="5986000" y="941525"/>
                <a:ext cx="5373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vi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0"/>
              <p:cNvSpPr txBox="1"/>
              <p:nvPr/>
            </p:nvSpPr>
            <p:spPr>
              <a:xfrm>
                <a:off x="4726300" y="2295450"/>
                <a:ext cx="5373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vi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0"/>
              <p:cNvSpPr txBox="1"/>
              <p:nvPr/>
            </p:nvSpPr>
            <p:spPr>
              <a:xfrm>
                <a:off x="5147800" y="1703525"/>
                <a:ext cx="3444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vi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3" name="Google Shape;183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36100" y="1246325"/>
              <a:ext cx="663900" cy="2309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4" name="Google Shape;184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600" y="2258450"/>
            <a:ext cx="4908108" cy="2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Function and Geometric margin</a:t>
            </a:r>
            <a:endParaRPr b="1"/>
          </a:p>
        </p:txBody>
      </p:sp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311700" y="1168375"/>
            <a:ext cx="44244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Define a label of each point (xi, yi) by </a:t>
            </a:r>
            <a:r>
              <a:rPr b="1" lang="vi" sz="1600">
                <a:solidFill>
                  <a:schemeClr val="dk1"/>
                </a:solidFill>
              </a:rPr>
              <a:t>functional margin</a:t>
            </a:r>
            <a:r>
              <a:rPr lang="vi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Consider the two cases of correct prediction: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vi" sz="1600">
                <a:solidFill>
                  <a:schemeClr val="dk1"/>
                </a:solidFill>
              </a:rPr>
              <a:t>yi &gt; 0 → wTx + b &gt; 0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vi" sz="1600">
                <a:solidFill>
                  <a:schemeClr val="dk1"/>
                </a:solidFill>
              </a:rPr>
              <a:t>yi &lt; 0 → wTx + b &lt; 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⇒ Model make a right prediction when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   a prediction is more confident if        is high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92" name="Google Shape;1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000" y="1832850"/>
            <a:ext cx="2093450" cy="374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11"/>
          <p:cNvGrpSpPr/>
          <p:nvPr/>
        </p:nvGrpSpPr>
        <p:grpSpPr>
          <a:xfrm>
            <a:off x="4736099" y="930693"/>
            <a:ext cx="4325061" cy="3625645"/>
            <a:chOff x="4736099" y="930693"/>
            <a:chExt cx="4325061" cy="3625645"/>
          </a:xfrm>
        </p:grpSpPr>
        <p:grpSp>
          <p:nvGrpSpPr>
            <p:cNvPr id="195" name="Google Shape;195;p11"/>
            <p:cNvGrpSpPr/>
            <p:nvPr/>
          </p:nvGrpSpPr>
          <p:grpSpPr>
            <a:xfrm>
              <a:off x="4736099" y="930693"/>
              <a:ext cx="4325061" cy="3625645"/>
              <a:chOff x="3888750" y="941525"/>
              <a:chExt cx="4867275" cy="3843575"/>
            </a:xfrm>
          </p:grpSpPr>
          <p:pic>
            <p:nvPicPr>
              <p:cNvPr id="196" name="Google Shape;196;p1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888750" y="1137391"/>
                <a:ext cx="4867275" cy="36477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7" name="Google Shape;197;p11"/>
              <p:cNvSpPr/>
              <p:nvPr/>
            </p:nvSpPr>
            <p:spPr>
              <a:xfrm>
                <a:off x="4829350" y="2660225"/>
                <a:ext cx="107400" cy="1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5286550" y="2203025"/>
                <a:ext cx="107400" cy="1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>
                <a:off x="6124750" y="1364825"/>
                <a:ext cx="107400" cy="1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 txBox="1"/>
              <p:nvPr/>
            </p:nvSpPr>
            <p:spPr>
              <a:xfrm>
                <a:off x="5986000" y="941525"/>
                <a:ext cx="5373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vi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 txBox="1"/>
              <p:nvPr/>
            </p:nvSpPr>
            <p:spPr>
              <a:xfrm>
                <a:off x="4726300" y="2295450"/>
                <a:ext cx="5373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vi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 txBox="1"/>
              <p:nvPr/>
            </p:nvSpPr>
            <p:spPr>
              <a:xfrm>
                <a:off x="5147800" y="1703525"/>
                <a:ext cx="3444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vi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3" name="Google Shape;203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36100" y="1246325"/>
              <a:ext cx="663900" cy="2309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4" name="Google Shape;204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7875" y="3428600"/>
            <a:ext cx="1764575" cy="3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1"/>
          <p:cNvPicPr preferRelativeResize="0"/>
          <p:nvPr/>
        </p:nvPicPr>
        <p:blipFill rotWithShape="1">
          <a:blip r:embed="rId4">
            <a:alphaModFix/>
          </a:blip>
          <a:srcRect b="15130" l="0" r="82047" t="0"/>
          <a:stretch/>
        </p:blipFill>
        <p:spPr>
          <a:xfrm>
            <a:off x="3438150" y="3746225"/>
            <a:ext cx="375825" cy="3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/>
          <p:nvPr/>
        </p:nvSpPr>
        <p:spPr>
          <a:xfrm>
            <a:off x="362600" y="863875"/>
            <a:ext cx="333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margin: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025" y="2935797"/>
            <a:ext cx="2316500" cy="43622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Functional Margin Characteristic</a:t>
            </a:r>
            <a:endParaRPr b="1"/>
          </a:p>
        </p:txBody>
      </p:sp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311700" y="1168375"/>
            <a:ext cx="44244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Margin does not well measure of probability (value return is {-1, 1}).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The hypothesis function does not change if we scale functional margin.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vi" sz="1600">
                <a:solidFill>
                  <a:schemeClr val="dk1"/>
                </a:solidFill>
              </a:rPr>
              <a:t>Hypothesis function: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vi" sz="1600">
                <a:solidFill>
                  <a:schemeClr val="dk1"/>
                </a:solidFill>
              </a:rPr>
              <a:t>Replacing (w, b) with (2w, 2b) the sign of point does not change.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vi" sz="1600">
                <a:solidFill>
                  <a:schemeClr val="dk1"/>
                </a:solidFill>
              </a:rPr>
              <a:t>That means we can normalize: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12"/>
          <p:cNvGrpSpPr/>
          <p:nvPr/>
        </p:nvGrpSpPr>
        <p:grpSpPr>
          <a:xfrm>
            <a:off x="4736099" y="930693"/>
            <a:ext cx="4325061" cy="3625645"/>
            <a:chOff x="4736099" y="930693"/>
            <a:chExt cx="4325061" cy="3625645"/>
          </a:xfrm>
        </p:grpSpPr>
        <p:grpSp>
          <p:nvGrpSpPr>
            <p:cNvPr id="217" name="Google Shape;217;p12"/>
            <p:cNvGrpSpPr/>
            <p:nvPr/>
          </p:nvGrpSpPr>
          <p:grpSpPr>
            <a:xfrm>
              <a:off x="4736099" y="930693"/>
              <a:ext cx="4325061" cy="3625645"/>
              <a:chOff x="3888750" y="941525"/>
              <a:chExt cx="4867275" cy="3843575"/>
            </a:xfrm>
          </p:grpSpPr>
          <p:pic>
            <p:nvPicPr>
              <p:cNvPr id="218" name="Google Shape;218;p1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888750" y="1137391"/>
                <a:ext cx="4867275" cy="36477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9" name="Google Shape;219;p12"/>
              <p:cNvSpPr/>
              <p:nvPr/>
            </p:nvSpPr>
            <p:spPr>
              <a:xfrm>
                <a:off x="4829350" y="2660225"/>
                <a:ext cx="107400" cy="1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286550" y="2203025"/>
                <a:ext cx="107400" cy="1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2"/>
              <p:cNvSpPr/>
              <p:nvPr/>
            </p:nvSpPr>
            <p:spPr>
              <a:xfrm>
                <a:off x="6124750" y="1364825"/>
                <a:ext cx="107400" cy="1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2"/>
              <p:cNvSpPr txBox="1"/>
              <p:nvPr/>
            </p:nvSpPr>
            <p:spPr>
              <a:xfrm>
                <a:off x="5986000" y="941525"/>
                <a:ext cx="5373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vi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2"/>
              <p:cNvSpPr txBox="1"/>
              <p:nvPr/>
            </p:nvSpPr>
            <p:spPr>
              <a:xfrm>
                <a:off x="4726300" y="2295450"/>
                <a:ext cx="5373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vi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2"/>
              <p:cNvSpPr txBox="1"/>
              <p:nvPr/>
            </p:nvSpPr>
            <p:spPr>
              <a:xfrm>
                <a:off x="5147800" y="1703525"/>
                <a:ext cx="3444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vi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25" name="Google Shape;225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36100" y="1246325"/>
              <a:ext cx="663900" cy="2309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6" name="Google Shape;226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3023" y="4358675"/>
            <a:ext cx="880579" cy="3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85025" y="4759375"/>
            <a:ext cx="3018750" cy="2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2"/>
          <p:cNvSpPr txBox="1"/>
          <p:nvPr/>
        </p:nvSpPr>
        <p:spPr>
          <a:xfrm>
            <a:off x="362600" y="863875"/>
            <a:ext cx="333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margin: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3"/>
          <p:cNvPicPr preferRelativeResize="0"/>
          <p:nvPr/>
        </p:nvPicPr>
        <p:blipFill rotWithShape="1">
          <a:blip r:embed="rId3">
            <a:alphaModFix/>
          </a:blip>
          <a:srcRect b="-6629" l="0" r="0" t="6628"/>
          <a:stretch/>
        </p:blipFill>
        <p:spPr>
          <a:xfrm>
            <a:off x="5139000" y="1398725"/>
            <a:ext cx="4076700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4500" y="3746738"/>
            <a:ext cx="253365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Distance from one point to hyperplane</a:t>
            </a:r>
            <a:endParaRPr b="1"/>
          </a:p>
        </p:txBody>
      </p:sp>
      <p:sp>
        <p:nvSpPr>
          <p:cNvPr id="237" name="Google Shape;237;p13"/>
          <p:cNvSpPr txBox="1"/>
          <p:nvPr>
            <p:ph idx="1" type="body"/>
          </p:nvPr>
        </p:nvSpPr>
        <p:spPr>
          <a:xfrm>
            <a:off x="311700" y="1168375"/>
            <a:ext cx="5267100" cy="28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Geometric margin is real distance from </a:t>
            </a:r>
            <a:r>
              <a:rPr b="1" lang="vi" sz="1600">
                <a:solidFill>
                  <a:schemeClr val="dk1"/>
                </a:solidFill>
              </a:rPr>
              <a:t>A</a:t>
            </a:r>
            <a:r>
              <a:rPr lang="vi" sz="1600">
                <a:solidFill>
                  <a:schemeClr val="dk1"/>
                </a:solidFill>
              </a:rPr>
              <a:t> to separation hyperplane space.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from </a:t>
            </a:r>
            <a:r>
              <a:rPr b="1" lang="vi" sz="1600">
                <a:solidFill>
                  <a:schemeClr val="dk1"/>
                </a:solidFill>
              </a:rPr>
              <a:t>A</a:t>
            </a:r>
            <a:r>
              <a:rPr lang="vi" sz="1600">
                <a:solidFill>
                  <a:schemeClr val="dk1"/>
                </a:solidFill>
              </a:rPr>
              <a:t> project to hyperplane by 90 degree to get </a:t>
            </a:r>
            <a:r>
              <a:rPr b="1" lang="vi" sz="1600">
                <a:solidFill>
                  <a:schemeClr val="dk1"/>
                </a:solidFill>
              </a:rPr>
              <a:t>B. </a:t>
            </a:r>
            <a:r>
              <a:rPr lang="vi" sz="1600">
                <a:solidFill>
                  <a:schemeClr val="dk1"/>
                </a:solidFill>
              </a:rPr>
              <a:t>vector </a:t>
            </a:r>
            <a:r>
              <a:rPr b="1" lang="vi" sz="1600">
                <a:solidFill>
                  <a:schemeClr val="dk1"/>
                </a:solidFill>
              </a:rPr>
              <a:t>w </a:t>
            </a:r>
            <a:r>
              <a:rPr lang="vi" sz="1600">
                <a:solidFill>
                  <a:schemeClr val="dk1"/>
                </a:solidFill>
              </a:rPr>
              <a:t>is orthogonal to the hyperplane.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How can we find margin       is the length of  </a:t>
            </a:r>
            <a:r>
              <a:rPr b="1" lang="vi" sz="1600">
                <a:solidFill>
                  <a:schemeClr val="dk1"/>
                </a:solidFill>
              </a:rPr>
              <a:t>AB </a:t>
            </a:r>
            <a:r>
              <a:rPr lang="vi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vi" sz="1600">
                <a:solidFill>
                  <a:schemeClr val="dk1"/>
                </a:solidFill>
              </a:rPr>
              <a:t>AB </a:t>
            </a:r>
            <a:r>
              <a:rPr lang="vi" sz="1600">
                <a:solidFill>
                  <a:schemeClr val="dk1"/>
                </a:solidFill>
              </a:rPr>
              <a:t>is parallel with </a:t>
            </a:r>
            <a:r>
              <a:rPr b="1" lang="vi" sz="1600">
                <a:solidFill>
                  <a:schemeClr val="dk1"/>
                </a:solidFill>
              </a:rPr>
              <a:t>w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vi" sz="1600">
                <a:solidFill>
                  <a:schemeClr val="dk1"/>
                </a:solidFill>
              </a:rPr>
              <a:t>normalize </a:t>
            </a:r>
            <a:r>
              <a:rPr b="1" lang="vi" sz="1600">
                <a:solidFill>
                  <a:schemeClr val="dk1"/>
                </a:solidFill>
              </a:rPr>
              <a:t>w</a:t>
            </a:r>
            <a:r>
              <a:rPr lang="vi" sz="1600">
                <a:solidFill>
                  <a:schemeClr val="dk1"/>
                </a:solidFill>
              </a:rPr>
              <a:t> by </a:t>
            </a:r>
            <a:r>
              <a:rPr b="1" lang="vi" sz="1600">
                <a:solidFill>
                  <a:schemeClr val="dk1"/>
                </a:solidFill>
              </a:rPr>
              <a:t>w/||w||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vi" sz="1600">
                <a:solidFill>
                  <a:schemeClr val="dk1"/>
                </a:solidFill>
              </a:rPr>
              <a:t>position of </a:t>
            </a:r>
            <a:r>
              <a:rPr b="1" lang="vi" sz="1600">
                <a:solidFill>
                  <a:schemeClr val="dk1"/>
                </a:solidFill>
              </a:rPr>
              <a:t>A</a:t>
            </a:r>
            <a:r>
              <a:rPr lang="vi" sz="1600">
                <a:solidFill>
                  <a:schemeClr val="dk1"/>
                </a:solidFill>
              </a:rPr>
              <a:t> is</a:t>
            </a:r>
            <a:r>
              <a:rPr b="1" lang="vi" sz="1600">
                <a:solidFill>
                  <a:schemeClr val="dk1"/>
                </a:solidFill>
              </a:rPr>
              <a:t> xi </a:t>
            </a:r>
            <a:r>
              <a:rPr lang="vi" sz="1600">
                <a:solidFill>
                  <a:schemeClr val="dk1"/>
                </a:solidFill>
              </a:rPr>
              <a:t>⇒ </a:t>
            </a:r>
            <a:r>
              <a:rPr b="1" lang="vi" sz="1600">
                <a:solidFill>
                  <a:schemeClr val="dk1"/>
                </a:solidFill>
              </a:rPr>
              <a:t>B</a:t>
            </a:r>
            <a:r>
              <a:rPr lang="vi" sz="1600">
                <a:solidFill>
                  <a:schemeClr val="dk1"/>
                </a:solidFill>
              </a:rPr>
              <a:t> is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vi" sz="1600">
                <a:solidFill>
                  <a:schemeClr val="dk1"/>
                </a:solidFill>
              </a:rPr>
              <a:t>B </a:t>
            </a:r>
            <a:r>
              <a:rPr lang="vi" sz="1600">
                <a:solidFill>
                  <a:schemeClr val="dk1"/>
                </a:solidFill>
              </a:rPr>
              <a:t>lies on hyperplane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8" name="Google Shape;23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3"/>
          <p:cNvSpPr txBox="1"/>
          <p:nvPr/>
        </p:nvSpPr>
        <p:spPr>
          <a:xfrm>
            <a:off x="362600" y="863875"/>
            <a:ext cx="333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Geometric margin: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83452" y="2290413"/>
            <a:ext cx="300825" cy="2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37482" y="3168150"/>
            <a:ext cx="1740669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74238" y="4308725"/>
            <a:ext cx="3524250" cy="62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13"/>
          <p:cNvCxnSpPr/>
          <p:nvPr/>
        </p:nvCxnSpPr>
        <p:spPr>
          <a:xfrm>
            <a:off x="6987575" y="2083325"/>
            <a:ext cx="0" cy="22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244" name="Google Shape;24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38050" y="1782625"/>
            <a:ext cx="663900" cy="2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3"/>
          <p:cNvPicPr preferRelativeResize="0"/>
          <p:nvPr/>
        </p:nvPicPr>
        <p:blipFill rotWithShape="1">
          <a:blip r:embed="rId9">
            <a:alphaModFix/>
          </a:blip>
          <a:srcRect b="-10915" l="37941" r="39877" t="-10916"/>
          <a:stretch/>
        </p:blipFill>
        <p:spPr>
          <a:xfrm>
            <a:off x="8832300" y="4336025"/>
            <a:ext cx="147250" cy="2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3"/>
          <p:cNvPicPr preferRelativeResize="0"/>
          <p:nvPr/>
        </p:nvPicPr>
        <p:blipFill rotWithShape="1">
          <a:blip r:embed="rId7">
            <a:alphaModFix/>
          </a:blip>
          <a:srcRect b="-20292" l="0" r="77625" t="0"/>
          <a:stretch/>
        </p:blipFill>
        <p:spPr>
          <a:xfrm>
            <a:off x="6803150" y="4336025"/>
            <a:ext cx="356000" cy="3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3"/>
          <p:cNvSpPr txBox="1"/>
          <p:nvPr/>
        </p:nvSpPr>
        <p:spPr>
          <a:xfrm>
            <a:off x="6927175" y="4461125"/>
            <a:ext cx="35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vi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8859600" y="4461125"/>
            <a:ext cx="35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vi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3"/>
          <p:cNvPicPr preferRelativeResize="0"/>
          <p:nvPr/>
        </p:nvPicPr>
        <p:blipFill rotWithShape="1">
          <a:blip r:embed="rId9">
            <a:alphaModFix/>
          </a:blip>
          <a:srcRect b="-10915" l="37941" r="39877" t="-10916"/>
          <a:stretch/>
        </p:blipFill>
        <p:spPr>
          <a:xfrm>
            <a:off x="5431650" y="1294975"/>
            <a:ext cx="147250" cy="2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 txBox="1"/>
          <p:nvPr/>
        </p:nvSpPr>
        <p:spPr>
          <a:xfrm>
            <a:off x="5431650" y="1398725"/>
            <a:ext cx="35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vi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3"/>
          <p:cNvSpPr txBox="1"/>
          <p:nvPr/>
        </p:nvSpPr>
        <p:spPr>
          <a:xfrm>
            <a:off x="1385550" y="4442850"/>
            <a:ext cx="15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Solving to get: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Optimal margin classification</a:t>
            </a:r>
            <a:endParaRPr b="1"/>
          </a:p>
        </p:txBody>
      </p:sp>
      <p:sp>
        <p:nvSpPr>
          <p:cNvPr id="258" name="Google Shape;258;p14"/>
          <p:cNvSpPr txBox="1"/>
          <p:nvPr>
            <p:ph idx="1" type="body"/>
          </p:nvPr>
        </p:nvSpPr>
        <p:spPr>
          <a:xfrm>
            <a:off x="311700" y="1168375"/>
            <a:ext cx="83907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Assume that dataset is separable.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We try to find boundary that have largest margin.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Largest margin means that hyperplane will separate between negative and positive values with a largest gap.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Maximize the geometric margin mean that each functional margin is at least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Transform into convex optimization problem: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9" name="Google Shape;2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000" y="2820627"/>
            <a:ext cx="4376625" cy="9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2900" y="2424325"/>
            <a:ext cx="140275" cy="1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4974" y="2635500"/>
            <a:ext cx="3079900" cy="25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1988" y="4138525"/>
            <a:ext cx="368617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Lagrange Duality</a:t>
            </a:r>
            <a:endParaRPr b="1"/>
          </a:p>
        </p:txBody>
      </p:sp>
      <p:sp>
        <p:nvSpPr>
          <p:cNvPr id="270" name="Google Shape;270;p15"/>
          <p:cNvSpPr txBox="1"/>
          <p:nvPr>
            <p:ph idx="1" type="body"/>
          </p:nvPr>
        </p:nvSpPr>
        <p:spPr>
          <a:xfrm>
            <a:off x="311700" y="1168375"/>
            <a:ext cx="86055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Constrained optimization problems in general form which may have inequality as well as equality constraints. We call </a:t>
            </a:r>
            <a:r>
              <a:rPr b="1" lang="vi" sz="1600">
                <a:solidFill>
                  <a:schemeClr val="dk1"/>
                </a:solidFill>
              </a:rPr>
              <a:t>primal </a:t>
            </a:r>
            <a:r>
              <a:rPr lang="vi" sz="1600">
                <a:solidFill>
                  <a:schemeClr val="dk1"/>
                </a:solidFill>
              </a:rPr>
              <a:t>optimization problem as bellow: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We define a </a:t>
            </a:r>
            <a:r>
              <a:rPr b="1" lang="vi" sz="1600">
                <a:solidFill>
                  <a:schemeClr val="dk1"/>
                </a:solidFill>
              </a:rPr>
              <a:t>generalized Lagrangian</a:t>
            </a:r>
            <a:r>
              <a:rPr lang="vi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We consider a maximum problem of </a:t>
            </a:r>
            <a:r>
              <a:rPr b="1" lang="vi" sz="1600">
                <a:solidFill>
                  <a:schemeClr val="dk1"/>
                </a:solidFill>
              </a:rPr>
              <a:t>generalized Lagrangian</a:t>
            </a:r>
            <a:r>
              <a:rPr lang="vi" sz="1600">
                <a:solidFill>
                  <a:schemeClr val="dk1"/>
                </a:solidFill>
              </a:rPr>
              <a:t> according to Lagrangian multipliers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71" name="Google Shape;2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7538" y="1909763"/>
            <a:ext cx="28289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1775" y="3206338"/>
            <a:ext cx="39052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46263" y="4516975"/>
            <a:ext cx="2451475" cy="4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16"/>
          <p:cNvPicPr preferRelativeResize="0"/>
          <p:nvPr/>
        </p:nvPicPr>
        <p:blipFill rotWithShape="1">
          <a:blip r:embed="rId3">
            <a:alphaModFix/>
          </a:blip>
          <a:srcRect b="0" l="0" r="76538" t="0"/>
          <a:stretch/>
        </p:blipFill>
        <p:spPr>
          <a:xfrm>
            <a:off x="3185115" y="4073825"/>
            <a:ext cx="575150" cy="4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Lagrange Duality</a:t>
            </a:r>
            <a:endParaRPr b="1"/>
          </a:p>
        </p:txBody>
      </p:sp>
      <p:sp>
        <p:nvSpPr>
          <p:cNvPr id="282" name="Google Shape;282;p16"/>
          <p:cNvSpPr txBox="1"/>
          <p:nvPr>
            <p:ph idx="1" type="body"/>
          </p:nvPr>
        </p:nvSpPr>
        <p:spPr>
          <a:xfrm>
            <a:off x="311700" y="1168375"/>
            <a:ext cx="86055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If </a:t>
            </a:r>
            <a:r>
              <a:rPr b="1" lang="vi" sz="1600">
                <a:solidFill>
                  <a:schemeClr val="dk1"/>
                </a:solidFill>
              </a:rPr>
              <a:t>w</a:t>
            </a:r>
            <a:r>
              <a:rPr lang="vi" sz="1600">
                <a:solidFill>
                  <a:schemeClr val="dk1"/>
                </a:solidFill>
              </a:rPr>
              <a:t> is violate the constraints (for example                                          )  then: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Hence: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To find minimum value of             just take several values of </a:t>
            </a:r>
            <a:r>
              <a:rPr b="1" lang="vi" sz="1600">
                <a:solidFill>
                  <a:schemeClr val="dk1"/>
                </a:solidFill>
              </a:rPr>
              <a:t>w </a:t>
            </a:r>
            <a:r>
              <a:rPr lang="vi" sz="1600">
                <a:solidFill>
                  <a:schemeClr val="dk1"/>
                </a:solidFill>
              </a:rPr>
              <a:t>satisfying the primal constraints</a:t>
            </a:r>
            <a:r>
              <a:rPr b="1" lang="vi" sz="1600">
                <a:solidFill>
                  <a:schemeClr val="dk1"/>
                </a:solidFill>
              </a:rPr>
              <a:t> </a:t>
            </a:r>
            <a:r>
              <a:rPr lang="vi" sz="1600">
                <a:solidFill>
                  <a:schemeClr val="dk1"/>
                </a:solidFill>
              </a:rPr>
              <a:t>and find infimum of its, after that find minimum of them.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83" name="Google Shape;2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8425" y="1269629"/>
            <a:ext cx="2193449" cy="2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34313" y="1609713"/>
            <a:ext cx="46005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68613" y="3163738"/>
            <a:ext cx="42195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55950" y="4595750"/>
            <a:ext cx="3365750" cy="4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Lagrange Duality</a:t>
            </a:r>
            <a:endParaRPr b="1"/>
          </a:p>
        </p:txBody>
      </p:sp>
      <p:sp>
        <p:nvSpPr>
          <p:cNvPr id="294" name="Google Shape;294;p17"/>
          <p:cNvSpPr txBox="1"/>
          <p:nvPr>
            <p:ph idx="1" type="body"/>
          </p:nvPr>
        </p:nvSpPr>
        <p:spPr>
          <a:xfrm>
            <a:off x="311700" y="1168375"/>
            <a:ext cx="86055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vi" sz="1600">
                <a:solidFill>
                  <a:schemeClr val="dk1"/>
                </a:solidFill>
              </a:rPr>
              <a:t>Primal </a:t>
            </a:r>
            <a:r>
              <a:rPr lang="vi" sz="1600">
                <a:solidFill>
                  <a:schemeClr val="dk1"/>
                </a:solidFill>
              </a:rPr>
              <a:t>problem: find minimum optimal value </a:t>
            </a:r>
            <a:r>
              <a:rPr b="1" lang="vi" sz="1600">
                <a:solidFill>
                  <a:schemeClr val="dk1"/>
                </a:solidFill>
              </a:rPr>
              <a:t>w </a:t>
            </a:r>
            <a:r>
              <a:rPr lang="vi" sz="1600">
                <a:solidFill>
                  <a:schemeClr val="dk1"/>
                </a:solidFill>
              </a:rPr>
              <a:t>in a set of maximum value of </a:t>
            </a:r>
            <a:r>
              <a:rPr b="1" lang="vi" sz="1600">
                <a:solidFill>
                  <a:schemeClr val="dk1"/>
                </a:solidFill>
              </a:rPr>
              <a:t>Lagrange </a:t>
            </a:r>
            <a:r>
              <a:rPr lang="vi" sz="1600">
                <a:solidFill>
                  <a:schemeClr val="dk1"/>
                </a:solidFill>
              </a:rPr>
              <a:t>function.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vi" sz="1600">
                <a:solidFill>
                  <a:schemeClr val="dk1"/>
                </a:solidFill>
              </a:rPr>
              <a:t>Dual </a:t>
            </a:r>
            <a:r>
              <a:rPr lang="vi" sz="1600">
                <a:solidFill>
                  <a:schemeClr val="dk1"/>
                </a:solidFill>
              </a:rPr>
              <a:t>problem: find maximum optimal value alpha, beta in a set of minimum value of </a:t>
            </a:r>
            <a:r>
              <a:rPr b="1" lang="vi" sz="1600">
                <a:solidFill>
                  <a:schemeClr val="dk1"/>
                </a:solidFill>
              </a:rPr>
              <a:t>Lagrange </a:t>
            </a:r>
            <a:r>
              <a:rPr lang="vi" sz="1600">
                <a:solidFill>
                  <a:schemeClr val="dk1"/>
                </a:solidFill>
              </a:rPr>
              <a:t>function: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The optimal value of dual is infimum of primal value: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95" name="Google Shape;2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7"/>
          <p:cNvSpPr txBox="1"/>
          <p:nvPr/>
        </p:nvSpPr>
        <p:spPr>
          <a:xfrm>
            <a:off x="604325" y="4848350"/>
            <a:ext cx="77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https://see.stanford.edu/materials/aimlcs229/cs229-notes3.pdf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5350" y="1668100"/>
            <a:ext cx="3365750" cy="4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9150" y="2861850"/>
            <a:ext cx="3776302" cy="4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9750" y="3832100"/>
            <a:ext cx="538939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6075" y="2262175"/>
            <a:ext cx="390525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Lagrange Duality</a:t>
            </a:r>
            <a:endParaRPr b="1"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311700" y="1168375"/>
            <a:ext cx="85206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Under certain constraints, optimal value of </a:t>
            </a:r>
            <a:r>
              <a:rPr b="1" lang="vi" sz="1600">
                <a:solidFill>
                  <a:schemeClr val="dk1"/>
                </a:solidFill>
              </a:rPr>
              <a:t>primal </a:t>
            </a:r>
            <a:r>
              <a:rPr lang="vi" sz="1600">
                <a:solidFill>
                  <a:schemeClr val="dk1"/>
                </a:solidFill>
              </a:rPr>
              <a:t>problem and </a:t>
            </a:r>
            <a:r>
              <a:rPr b="1" lang="vi" sz="1600">
                <a:solidFill>
                  <a:schemeClr val="dk1"/>
                </a:solidFill>
              </a:rPr>
              <a:t>dual </a:t>
            </a:r>
            <a:r>
              <a:rPr lang="vi" sz="1600">
                <a:solidFill>
                  <a:schemeClr val="dk1"/>
                </a:solidFill>
              </a:rPr>
              <a:t>problem are equal. Thus, we can find </a:t>
            </a:r>
            <a:r>
              <a:rPr b="1" lang="vi" sz="1600">
                <a:solidFill>
                  <a:schemeClr val="dk1"/>
                </a:solidFill>
              </a:rPr>
              <a:t>optimal </a:t>
            </a:r>
            <a:r>
              <a:rPr lang="vi" sz="1600">
                <a:solidFill>
                  <a:schemeClr val="dk1"/>
                </a:solidFill>
              </a:rPr>
              <a:t>value of </a:t>
            </a:r>
            <a:r>
              <a:rPr b="1" lang="vi" sz="1600">
                <a:solidFill>
                  <a:schemeClr val="dk1"/>
                </a:solidFill>
              </a:rPr>
              <a:t>dual </a:t>
            </a:r>
            <a:r>
              <a:rPr lang="vi" sz="1600">
                <a:solidFill>
                  <a:schemeClr val="dk1"/>
                </a:solidFill>
              </a:rPr>
              <a:t>problem instead of </a:t>
            </a:r>
            <a:r>
              <a:rPr b="1" lang="vi" sz="1600">
                <a:solidFill>
                  <a:schemeClr val="dk1"/>
                </a:solidFill>
              </a:rPr>
              <a:t>primal </a:t>
            </a:r>
            <a:r>
              <a:rPr lang="vi" sz="1600">
                <a:solidFill>
                  <a:schemeClr val="dk1"/>
                </a:solidFill>
              </a:rPr>
              <a:t>problem: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Generalized Lagrange problem: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Suppose that </a:t>
            </a:r>
            <a:r>
              <a:rPr b="1" lang="vi" sz="1600">
                <a:solidFill>
                  <a:schemeClr val="dk1"/>
                </a:solidFill>
              </a:rPr>
              <a:t>f, gi </a:t>
            </a:r>
            <a:r>
              <a:rPr lang="vi" sz="1600">
                <a:solidFill>
                  <a:schemeClr val="dk1"/>
                </a:solidFill>
              </a:rPr>
              <a:t>are convex and </a:t>
            </a:r>
            <a:r>
              <a:rPr b="1" lang="vi" sz="1600">
                <a:solidFill>
                  <a:schemeClr val="dk1"/>
                </a:solidFill>
              </a:rPr>
              <a:t>hi </a:t>
            </a:r>
            <a:r>
              <a:rPr lang="vi" sz="1600">
                <a:solidFill>
                  <a:schemeClr val="dk1"/>
                </a:solidFill>
              </a:rPr>
              <a:t>are affine. The two problems are the same roots under constraints of Karush-Kuhn-Tucker (KKT) conditions,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08" name="Google Shape;30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6163" y="1831375"/>
            <a:ext cx="808227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7338" y="3462725"/>
            <a:ext cx="2949325" cy="17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Optimal Margin Classifier</a:t>
            </a:r>
            <a:endParaRPr b="1"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311700" y="1168375"/>
            <a:ext cx="83370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Optimal margin problem: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Constraints: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Lagrange function: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0029" y="1702075"/>
            <a:ext cx="4166596" cy="8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2300" y="2906925"/>
            <a:ext cx="2928482" cy="4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13874" y="3840875"/>
            <a:ext cx="4573625" cy="6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391308" y="7416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vi" sz="5200"/>
              <a:t>Support Vector Machine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882" y="1743950"/>
            <a:ext cx="3209868" cy="7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7101" y="3515600"/>
            <a:ext cx="5563271" cy="7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Optimal Margin Classifier</a:t>
            </a:r>
            <a:endParaRPr b="1"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311700" y="1168375"/>
            <a:ext cx="85206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Take derivative of Lagrange according to </a:t>
            </a:r>
            <a:r>
              <a:rPr b="1" lang="vi" sz="1600">
                <a:solidFill>
                  <a:schemeClr val="dk1"/>
                </a:solidFill>
              </a:rPr>
              <a:t>w</a:t>
            </a:r>
            <a:r>
              <a:rPr lang="vi" sz="1600">
                <a:solidFill>
                  <a:schemeClr val="dk1"/>
                </a:solidFill>
              </a:rPr>
              <a:t> and b equal zero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Derivative of </a:t>
            </a:r>
            <a:r>
              <a:rPr b="1" lang="vi" sz="1600">
                <a:solidFill>
                  <a:schemeClr val="dk1"/>
                </a:solidFill>
              </a:rPr>
              <a:t>w</a:t>
            </a:r>
            <a:r>
              <a:rPr lang="vi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                                                                                                                             (1)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 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Derivative of b: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Replace with </a:t>
            </a:r>
            <a:r>
              <a:rPr b="1" lang="vi" sz="1600">
                <a:solidFill>
                  <a:schemeClr val="dk1"/>
                </a:solidFill>
              </a:rPr>
              <a:t>w </a:t>
            </a:r>
            <a:r>
              <a:rPr lang="vi" sz="1600">
                <a:solidFill>
                  <a:schemeClr val="dk1"/>
                </a:solidFill>
              </a:rPr>
              <a:t>into original Lagrange function: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Finally: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31" name="Google Shape;33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62403" y="1784238"/>
            <a:ext cx="1500197" cy="6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68837" y="2521212"/>
            <a:ext cx="2652949" cy="7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47104" y="4327229"/>
            <a:ext cx="4355534" cy="70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20"/>
          <p:cNvCxnSpPr/>
          <p:nvPr/>
        </p:nvCxnSpPr>
        <p:spPr>
          <a:xfrm flipH="1" rot="10800000">
            <a:off x="4964225" y="2094875"/>
            <a:ext cx="604500" cy="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6" name="Google Shape;3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1078" y="3538838"/>
            <a:ext cx="1500197" cy="62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Optimal Margin Classifier</a:t>
            </a:r>
            <a:endParaRPr b="1"/>
          </a:p>
        </p:txBody>
      </p:sp>
      <p:sp>
        <p:nvSpPr>
          <p:cNvPr id="343" name="Google Shape;343;p21"/>
          <p:cNvSpPr txBox="1"/>
          <p:nvPr>
            <p:ph idx="1" type="body"/>
          </p:nvPr>
        </p:nvSpPr>
        <p:spPr>
          <a:xfrm>
            <a:off x="311700" y="1168375"/>
            <a:ext cx="84309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Dual problems with constraints from </a:t>
            </a:r>
            <a:r>
              <a:rPr b="1" lang="vi" sz="1600">
                <a:solidFill>
                  <a:schemeClr val="dk1"/>
                </a:solidFill>
              </a:rPr>
              <a:t>KKT</a:t>
            </a:r>
            <a:r>
              <a:rPr lang="vi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After solve dual problems we can calculate </a:t>
            </a:r>
            <a:r>
              <a:rPr b="1" lang="vi" sz="1600">
                <a:solidFill>
                  <a:schemeClr val="dk1"/>
                </a:solidFill>
              </a:rPr>
              <a:t>w </a:t>
            </a:r>
            <a:r>
              <a:rPr lang="vi" sz="1600">
                <a:solidFill>
                  <a:schemeClr val="dk1"/>
                </a:solidFill>
              </a:rPr>
              <a:t>according to formulation (1)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Almost values of alpha_i is zero and only small points lie on margin line have alpha_i &lt;&gt; 0. We call that points is support vectors.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44" name="Google Shape;34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2225" y="1590050"/>
            <a:ext cx="4280625" cy="15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Optimal Margin Classifier</a:t>
            </a:r>
            <a:endParaRPr b="1"/>
          </a:p>
        </p:txBody>
      </p:sp>
      <p:sp>
        <p:nvSpPr>
          <p:cNvPr id="352" name="Google Shape;352;p22"/>
          <p:cNvSpPr txBox="1"/>
          <p:nvPr>
            <p:ph idx="1" type="body"/>
          </p:nvPr>
        </p:nvSpPr>
        <p:spPr>
          <a:xfrm>
            <a:off x="311700" y="1168375"/>
            <a:ext cx="46572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vi" sz="1600">
                <a:solidFill>
                  <a:schemeClr val="dk1"/>
                </a:solidFill>
              </a:rPr>
              <a:t>Procedure of SVM: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vi" sz="1600">
                <a:solidFill>
                  <a:schemeClr val="dk1"/>
                </a:solidFill>
              </a:rPr>
              <a:t>Step 1:</a:t>
            </a:r>
            <a:r>
              <a:rPr lang="vi" sz="1600">
                <a:solidFill>
                  <a:schemeClr val="dk1"/>
                </a:solidFill>
              </a:rPr>
              <a:t> Solve dual problem to define a set of support vectors corresponds with alpha_i &gt; 0.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vi" sz="1600">
                <a:solidFill>
                  <a:schemeClr val="dk1"/>
                </a:solidFill>
              </a:rPr>
              <a:t>Step 2: </a:t>
            </a:r>
            <a:r>
              <a:rPr lang="vi" sz="1600">
                <a:solidFill>
                  <a:schemeClr val="dk1"/>
                </a:solidFill>
              </a:rPr>
              <a:t>Replace support vector into </a:t>
            </a:r>
            <a:r>
              <a:rPr b="1" lang="vi" sz="1600">
                <a:solidFill>
                  <a:schemeClr val="dk1"/>
                </a:solidFill>
              </a:rPr>
              <a:t>w </a:t>
            </a:r>
            <a:r>
              <a:rPr lang="vi" sz="1600">
                <a:solidFill>
                  <a:schemeClr val="dk1"/>
                </a:solidFill>
              </a:rPr>
              <a:t>equation</a:t>
            </a:r>
            <a:r>
              <a:rPr b="1" lang="vi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vi" sz="1600">
                <a:solidFill>
                  <a:schemeClr val="dk1"/>
                </a:solidFill>
              </a:rPr>
              <a:t>Step 3</a:t>
            </a:r>
            <a:r>
              <a:rPr lang="vi" sz="1600">
                <a:solidFill>
                  <a:schemeClr val="dk1"/>
                </a:solidFill>
              </a:rPr>
              <a:t>: According to </a:t>
            </a:r>
            <a:r>
              <a:rPr b="1" lang="vi" sz="1600">
                <a:solidFill>
                  <a:schemeClr val="dk1"/>
                </a:solidFill>
              </a:rPr>
              <a:t>KKT</a:t>
            </a:r>
            <a:r>
              <a:rPr lang="vi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Find b by equation: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53" name="Google Shape;3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4900" y="1017725"/>
            <a:ext cx="3957400" cy="32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1650" y="3096276"/>
            <a:ext cx="1570125" cy="6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7250" y="4335800"/>
            <a:ext cx="2815060" cy="8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2"/>
          <p:cNvPicPr preferRelativeResize="0"/>
          <p:nvPr/>
        </p:nvPicPr>
        <p:blipFill rotWithShape="1">
          <a:blip r:embed="rId7">
            <a:alphaModFix/>
          </a:blip>
          <a:srcRect b="32432" l="21109" r="36544" t="48778"/>
          <a:stretch/>
        </p:blipFill>
        <p:spPr>
          <a:xfrm>
            <a:off x="3336650" y="3950425"/>
            <a:ext cx="1625650" cy="4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Optimal Margin Classifier</a:t>
            </a:r>
            <a:endParaRPr b="1"/>
          </a:p>
        </p:txBody>
      </p:sp>
      <p:sp>
        <p:nvSpPr>
          <p:cNvPr id="364" name="Google Shape;364;p23"/>
          <p:cNvSpPr txBox="1"/>
          <p:nvPr>
            <p:ph idx="1" type="body"/>
          </p:nvPr>
        </p:nvSpPr>
        <p:spPr>
          <a:xfrm>
            <a:off x="311700" y="1168375"/>
            <a:ext cx="46572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Define a label of a point: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Label of a point can define according to sign of </a:t>
            </a:r>
            <a:r>
              <a:rPr b="1" lang="vi" sz="1600">
                <a:solidFill>
                  <a:schemeClr val="dk1"/>
                </a:solidFill>
              </a:rPr>
              <a:t>wTx + b</a:t>
            </a:r>
            <a:r>
              <a:rPr lang="vi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vi" sz="1600">
                <a:solidFill>
                  <a:schemeClr val="dk1"/>
                </a:solidFill>
              </a:rPr>
              <a:t>wTx + b</a:t>
            </a:r>
            <a:r>
              <a:rPr lang="vi" sz="1600">
                <a:solidFill>
                  <a:schemeClr val="dk1"/>
                </a:solidFill>
              </a:rPr>
              <a:t> can define through by sum of inner products between support vector with the relative point on train dataset.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65" name="Google Shape;3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4900" y="1017725"/>
            <a:ext cx="3957400" cy="32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5375" y="2151350"/>
            <a:ext cx="3300075" cy="14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SVM - Hard Margin Summary</a:t>
            </a:r>
            <a:endParaRPr b="1"/>
          </a:p>
        </p:txBody>
      </p:sp>
      <p:sp>
        <p:nvSpPr>
          <p:cNvPr id="374" name="Google Shape;374;p24"/>
          <p:cNvSpPr txBox="1"/>
          <p:nvPr>
            <p:ph idx="1" type="body"/>
          </p:nvPr>
        </p:nvSpPr>
        <p:spPr>
          <a:xfrm>
            <a:off x="311700" y="1168375"/>
            <a:ext cx="84309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Data is assumed linear separable.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Find the boundary that well perform on the training dataset.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That means find the largest boundary to separate between two groups.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Solve a convex optimization with the linear constraints.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Using </a:t>
            </a:r>
            <a:r>
              <a:rPr b="1" i="1" lang="vi" sz="1600">
                <a:solidFill>
                  <a:schemeClr val="dk1"/>
                </a:solidFill>
              </a:rPr>
              <a:t>KKT conditions</a:t>
            </a:r>
            <a:r>
              <a:rPr lang="vi" sz="1600">
                <a:solidFill>
                  <a:schemeClr val="dk1"/>
                </a:solidFill>
              </a:rPr>
              <a:t> to get optimal values.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The boundary formulation can be found based on </a:t>
            </a:r>
            <a:r>
              <a:rPr b="1" lang="vi" sz="1600">
                <a:solidFill>
                  <a:schemeClr val="dk1"/>
                </a:solidFill>
              </a:rPr>
              <a:t>support vectors </a:t>
            </a:r>
            <a:r>
              <a:rPr lang="vi" sz="1600">
                <a:solidFill>
                  <a:schemeClr val="dk1"/>
                </a:solidFill>
              </a:rPr>
              <a:t>which correspond with alpha_i &gt; 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75" name="Google Shape;3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Kernels - SVM</a:t>
            </a:r>
            <a:endParaRPr b="1"/>
          </a:p>
        </p:txBody>
      </p:sp>
      <p:sp>
        <p:nvSpPr>
          <p:cNvPr id="382" name="Google Shape;382;p25"/>
          <p:cNvSpPr txBox="1"/>
          <p:nvPr>
            <p:ph idx="1" type="body"/>
          </p:nvPr>
        </p:nvSpPr>
        <p:spPr>
          <a:xfrm>
            <a:off x="311700" y="1168375"/>
            <a:ext cx="85206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Consider a linear regression with input </a:t>
            </a:r>
            <a:r>
              <a:rPr b="1" lang="vi" sz="1600">
                <a:solidFill>
                  <a:schemeClr val="dk1"/>
                </a:solidFill>
              </a:rPr>
              <a:t>x: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To decrease the model error between predict and ground truth we can add polynomial features such as: </a:t>
            </a:r>
            <a:r>
              <a:rPr b="1" lang="vi" sz="1600">
                <a:solidFill>
                  <a:schemeClr val="dk1"/>
                </a:solidFill>
              </a:rPr>
              <a:t>x^2</a:t>
            </a:r>
            <a:r>
              <a:rPr lang="vi" sz="1600">
                <a:solidFill>
                  <a:schemeClr val="dk1"/>
                </a:solidFill>
              </a:rPr>
              <a:t>,</a:t>
            </a:r>
            <a:r>
              <a:rPr b="1" lang="vi" sz="1600">
                <a:solidFill>
                  <a:schemeClr val="dk1"/>
                </a:solidFill>
              </a:rPr>
              <a:t> x^3</a:t>
            </a:r>
            <a:r>
              <a:rPr lang="vi" sz="1600">
                <a:solidFill>
                  <a:schemeClr val="dk1"/>
                </a:solidFill>
              </a:rPr>
              <a:t>,....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vi" sz="1600">
                <a:solidFill>
                  <a:schemeClr val="dk1"/>
                </a:solidFill>
              </a:rPr>
              <a:t>What is kernel SVM?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Feature mapping function: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Rather learn on      we replace input with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Kernel function is a inner product between two inputs: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83" name="Google Shape;3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0150" y="2793325"/>
            <a:ext cx="1459000" cy="10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9100" y="4069150"/>
            <a:ext cx="413725" cy="2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90800" y="4142425"/>
            <a:ext cx="124900" cy="1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17248" y="4686848"/>
            <a:ext cx="1954048" cy="2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Kernels - SVM</a:t>
            </a:r>
            <a:endParaRPr b="1"/>
          </a:p>
        </p:txBody>
      </p:sp>
      <p:sp>
        <p:nvSpPr>
          <p:cNvPr id="394" name="Google Shape;394;p26"/>
          <p:cNvSpPr txBox="1"/>
          <p:nvPr>
            <p:ph idx="1" type="body"/>
          </p:nvPr>
        </p:nvSpPr>
        <p:spPr>
          <a:xfrm>
            <a:off x="311700" y="1168375"/>
            <a:ext cx="85206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Advantage of kernels: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Project input into higher dimensionality space.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Kernel function can be easier calculated even without explicitly finding representation vector         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Label of a point can define according to sign of </a:t>
            </a:r>
            <a:r>
              <a:rPr b="1" lang="vi" sz="1600">
                <a:solidFill>
                  <a:schemeClr val="dk1"/>
                </a:solidFill>
              </a:rPr>
              <a:t>wTx + b</a:t>
            </a:r>
            <a:r>
              <a:rPr lang="vi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That are sum of m points on support vectors. We save the computational cost of inference by using Kernel function instead of using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95" name="Google Shape;39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0825" y="2099350"/>
            <a:ext cx="385150" cy="2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6650" y="3533725"/>
            <a:ext cx="385150" cy="2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0451" y="2649675"/>
            <a:ext cx="296524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Kernels - SVM</a:t>
            </a:r>
            <a:endParaRPr b="1"/>
          </a:p>
        </p:txBody>
      </p:sp>
      <p:sp>
        <p:nvSpPr>
          <p:cNvPr id="405" name="Google Shape;405;p27"/>
          <p:cNvSpPr txBox="1"/>
          <p:nvPr>
            <p:ph idx="1" type="body"/>
          </p:nvPr>
        </p:nvSpPr>
        <p:spPr>
          <a:xfrm>
            <a:off x="311700" y="1168375"/>
            <a:ext cx="85206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Example of kernels: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Assume that the kernel function is kind of quadratic function: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Correspond with feature map: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To calculate feature map we need to take         computational cost whereas kernel function only require         . Don’t need to compute the feature map → save computational cost but increase model representation ability.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06" name="Google Shape;4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9850" y="1994288"/>
            <a:ext cx="5264300" cy="11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725" y="3620028"/>
            <a:ext cx="8323174" cy="280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02228" y="4391150"/>
            <a:ext cx="381975" cy="1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33923" y="4112423"/>
            <a:ext cx="384233" cy="1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Kernels - SVM</a:t>
            </a:r>
            <a:endParaRPr b="1"/>
          </a:p>
        </p:txBody>
      </p:sp>
      <p:sp>
        <p:nvSpPr>
          <p:cNvPr id="417" name="Google Shape;417;p28"/>
          <p:cNvSpPr txBox="1"/>
          <p:nvPr>
            <p:ph idx="1" type="body"/>
          </p:nvPr>
        </p:nvSpPr>
        <p:spPr>
          <a:xfrm>
            <a:off x="311700" y="1168375"/>
            <a:ext cx="85206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600">
                <a:solidFill>
                  <a:schemeClr val="dk1"/>
                </a:solidFill>
              </a:rPr>
              <a:t>Common kernel functions: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18" name="Google Shape;4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677389"/>
            <a:ext cx="8520600" cy="1788722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Kernels - SVM</a:t>
            </a:r>
            <a:endParaRPr b="1"/>
          </a:p>
        </p:txBody>
      </p:sp>
      <p:sp>
        <p:nvSpPr>
          <p:cNvPr id="426" name="Google Shape;426;p29"/>
          <p:cNvSpPr txBox="1"/>
          <p:nvPr>
            <p:ph idx="1" type="body"/>
          </p:nvPr>
        </p:nvSpPr>
        <p:spPr>
          <a:xfrm>
            <a:off x="311700" y="1168375"/>
            <a:ext cx="85206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vi" sz="1600">
                <a:solidFill>
                  <a:schemeClr val="dk1"/>
                </a:solidFill>
              </a:rPr>
              <a:t>Kernel matrix: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Consider Kernel matrix:                     in which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     is arbitrary vector and           is k-th element of vector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Kernel matrix must be semi-positive defined.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27" name="Google Shape;4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3225" y="1554150"/>
            <a:ext cx="1051875" cy="2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6050" y="1504208"/>
            <a:ext cx="2510301" cy="3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8675" y="1880125"/>
            <a:ext cx="132925" cy="1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74900" y="2095000"/>
            <a:ext cx="2893800" cy="25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81754" y="1824575"/>
            <a:ext cx="453102" cy="2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67650" y="1849541"/>
            <a:ext cx="355341" cy="2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Content</a:t>
            </a:r>
            <a:endParaRPr b="1"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1696375" y="1168375"/>
            <a:ext cx="69579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General idea of  SVM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Logistic Regression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Margin in SVM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Optimization margin classifier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Lagrange Duality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Support Vector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Kernels - SVM</a:t>
            </a:r>
            <a:endParaRPr b="1"/>
          </a:p>
        </p:txBody>
      </p:sp>
      <p:sp>
        <p:nvSpPr>
          <p:cNvPr id="440" name="Google Shape;440;p30"/>
          <p:cNvSpPr txBox="1"/>
          <p:nvPr>
            <p:ph idx="1" type="body"/>
          </p:nvPr>
        </p:nvSpPr>
        <p:spPr>
          <a:xfrm>
            <a:off x="311700" y="1168375"/>
            <a:ext cx="85206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vi" sz="1600">
                <a:solidFill>
                  <a:schemeClr val="dk1"/>
                </a:solidFill>
              </a:rPr>
              <a:t>Mercer theorem: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441" name="Google Shape;4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975" y="1960700"/>
            <a:ext cx="7096050" cy="12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Soft margin SVM</a:t>
            </a:r>
            <a:endParaRPr b="1"/>
          </a:p>
        </p:txBody>
      </p:sp>
      <p:sp>
        <p:nvSpPr>
          <p:cNvPr id="449" name="Google Shape;449;p31"/>
          <p:cNvSpPr txBox="1"/>
          <p:nvPr>
            <p:ph idx="1" type="body"/>
          </p:nvPr>
        </p:nvSpPr>
        <p:spPr>
          <a:xfrm>
            <a:off x="311700" y="1015975"/>
            <a:ext cx="85206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Model is unstable when it appears the outliers that narrow down the boundary.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To make our algorithms stable even the outliers or non-linear separable data. We reformulate our optimization: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50" name="Google Shape;4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925" y="1419350"/>
            <a:ext cx="4616550" cy="18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5000" y="3894950"/>
            <a:ext cx="3954000" cy="11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Soft margin SVM</a:t>
            </a:r>
            <a:endParaRPr b="1"/>
          </a:p>
        </p:txBody>
      </p:sp>
      <p:sp>
        <p:nvSpPr>
          <p:cNvPr id="459" name="Google Shape;459;p32"/>
          <p:cNvSpPr txBox="1"/>
          <p:nvPr>
            <p:ph idx="1" type="body"/>
          </p:nvPr>
        </p:nvSpPr>
        <p:spPr>
          <a:xfrm>
            <a:off x="311700" y="1015975"/>
            <a:ext cx="85206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We accept the the boundary less than 1. In this case the boundary is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Paying the cost function a fee is 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The parameter C controls the relative weighting between twin goals: making the margin large or and make sure each example has functional margin near 1.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60" name="Google Shape;4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5000" y="923150"/>
            <a:ext cx="3954000" cy="11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8000" y="2283000"/>
            <a:ext cx="425500" cy="1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625" y="2506925"/>
            <a:ext cx="361700" cy="3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Soft margin SVM</a:t>
            </a:r>
            <a:endParaRPr b="1"/>
          </a:p>
        </p:txBody>
      </p:sp>
      <p:sp>
        <p:nvSpPr>
          <p:cNvPr id="470" name="Google Shape;470;p33"/>
          <p:cNvSpPr txBox="1"/>
          <p:nvPr>
            <p:ph idx="1" type="body"/>
          </p:nvPr>
        </p:nvSpPr>
        <p:spPr>
          <a:xfrm>
            <a:off x="311700" y="1015975"/>
            <a:ext cx="85206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We accept the the boundary less than 1. In this case the boundary is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Paying the cost function a fee is 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The parameter C controls the relative weighting between twin goals: making the margin large or and make sure each example has functional margin near 1.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The value of C: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vi" sz="1600">
                <a:solidFill>
                  <a:schemeClr val="dk1"/>
                </a:solidFill>
              </a:rPr>
              <a:t>C big: The regularization impose to      become more important. The misclassification points are not allowed quite far from boundary.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vi" sz="1600">
                <a:solidFill>
                  <a:schemeClr val="dk1"/>
                </a:solidFill>
              </a:rPr>
              <a:t>C small: Margin is allowed larger and accept misclassification points are go further to the boundary.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71" name="Google Shape;4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5000" y="923150"/>
            <a:ext cx="3954000" cy="11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8000" y="2283000"/>
            <a:ext cx="425500" cy="1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625" y="2506925"/>
            <a:ext cx="361700" cy="3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39898" y="3637650"/>
            <a:ext cx="175925" cy="2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3138" y="2621093"/>
            <a:ext cx="3797700" cy="137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7475" y="1313700"/>
            <a:ext cx="7129050" cy="6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Soft margin SVM</a:t>
            </a:r>
            <a:endParaRPr b="1"/>
          </a:p>
        </p:txBody>
      </p:sp>
      <p:sp>
        <p:nvSpPr>
          <p:cNvPr id="484" name="Google Shape;484;p34"/>
          <p:cNvSpPr txBox="1"/>
          <p:nvPr>
            <p:ph idx="1" type="body"/>
          </p:nvPr>
        </p:nvSpPr>
        <p:spPr>
          <a:xfrm>
            <a:off x="311700" y="1015975"/>
            <a:ext cx="85206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Lagrange function: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By take derivation according to </a:t>
            </a:r>
            <a:r>
              <a:rPr b="1" lang="vi" sz="1600">
                <a:solidFill>
                  <a:schemeClr val="dk1"/>
                </a:solidFill>
              </a:rPr>
              <a:t>w </a:t>
            </a:r>
            <a:r>
              <a:rPr lang="vi" sz="1600">
                <a:solidFill>
                  <a:schemeClr val="dk1"/>
                </a:solidFill>
              </a:rPr>
              <a:t>and </a:t>
            </a:r>
            <a:r>
              <a:rPr b="1" lang="vi" sz="1600">
                <a:solidFill>
                  <a:schemeClr val="dk1"/>
                </a:solidFill>
              </a:rPr>
              <a:t>b. </a:t>
            </a:r>
            <a:r>
              <a:rPr lang="vi" sz="1600">
                <a:solidFill>
                  <a:schemeClr val="dk1"/>
                </a:solidFill>
              </a:rPr>
              <a:t>Solving the equations equal zero and replace them back to get the dual form of problem: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vi" sz="1600">
                <a:solidFill>
                  <a:schemeClr val="dk1"/>
                </a:solidFill>
              </a:rPr>
              <a:t>KKT </a:t>
            </a:r>
            <a:r>
              <a:rPr lang="vi" sz="1600">
                <a:solidFill>
                  <a:schemeClr val="dk1"/>
                </a:solidFill>
              </a:rPr>
              <a:t>dual-complementary: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85" name="Google Shape;48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7422" y="4096303"/>
            <a:ext cx="3373806" cy="10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SVM - Practice</a:t>
            </a:r>
            <a:endParaRPr b="1"/>
          </a:p>
        </p:txBody>
      </p:sp>
      <p:sp>
        <p:nvSpPr>
          <p:cNvPr id="493" name="Google Shape;493;p35"/>
          <p:cNvSpPr txBox="1"/>
          <p:nvPr>
            <p:ph idx="1" type="body"/>
          </p:nvPr>
        </p:nvSpPr>
        <p:spPr>
          <a:xfrm>
            <a:off x="311700" y="1015975"/>
            <a:ext cx="85206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94" name="Google Shape;4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5"/>
          <p:cNvSpPr txBox="1"/>
          <p:nvPr/>
        </p:nvSpPr>
        <p:spPr>
          <a:xfrm>
            <a:off x="1250150" y="1970550"/>
            <a:ext cx="69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vi" sz="2800" u="sng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SVM practice</a:t>
            </a:r>
            <a:endParaRPr b="0" i="1" sz="28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f22111d4e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References</a:t>
            </a:r>
            <a:endParaRPr b="1"/>
          </a:p>
        </p:txBody>
      </p:sp>
      <p:sp>
        <p:nvSpPr>
          <p:cNvPr id="502" name="Google Shape;502;g1f22111d4e9_0_0"/>
          <p:cNvSpPr txBox="1"/>
          <p:nvPr>
            <p:ph idx="1" type="body"/>
          </p:nvPr>
        </p:nvSpPr>
        <p:spPr>
          <a:xfrm>
            <a:off x="311700" y="1015975"/>
            <a:ext cx="85206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00FF"/>
              </a:solidFill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i="1" lang="vi" sz="1200" u="sng">
                <a:solidFill>
                  <a:srgbClr val="99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https://phamdinhkhanh.github.io/deepai-book/ch_ml/index_SVM.html</a:t>
            </a:r>
            <a:endParaRPr i="1" sz="1200">
              <a:solidFill>
                <a:srgbClr val="9900F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 u="sng">
              <a:solidFill>
                <a:srgbClr val="9900FF"/>
              </a:solidFill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i="1" lang="vi" sz="1200" u="sng">
                <a:solidFill>
                  <a:srgbClr val="99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https://machinelearningcoban.com/2017/04/09/smv/</a:t>
            </a:r>
            <a:endParaRPr i="1" sz="1200" u="sng">
              <a:solidFill>
                <a:srgbClr val="9900F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 u="sng">
              <a:solidFill>
                <a:srgbClr val="9900FF"/>
              </a:solidFill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i="1" lang="vi" sz="1200" u="sng">
                <a:solidFill>
                  <a:srgbClr val="99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https://www.analyticsvidhya.com/blog/2017/09/understaing-support-vector-machine-example-code/</a:t>
            </a:r>
            <a:endParaRPr i="1" sz="1200" u="sng">
              <a:solidFill>
                <a:srgbClr val="9900F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 u="sng">
              <a:solidFill>
                <a:srgbClr val="9900FF"/>
              </a:solidFill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i="1" lang="vi" sz="1200" u="sng">
                <a:solidFill>
                  <a:srgbClr val="99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https://towardsdatascience.com/support-vector-machine-introduction-to-machine-learning-algorithms-934a444fca47</a:t>
            </a:r>
            <a:endParaRPr i="1" sz="1200" u="sng">
              <a:solidFill>
                <a:srgbClr val="9900F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 u="sng">
              <a:solidFill>
                <a:srgbClr val="9900FF"/>
              </a:solidFill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i="1" lang="vi" sz="1200" u="sng">
                <a:solidFill>
                  <a:srgbClr val="9900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https://see.stanford.edu/materials/aimlcs229/cs229-notes3.pdf</a:t>
            </a:r>
            <a:endParaRPr i="1" sz="1200" u="sng">
              <a:solidFill>
                <a:srgbClr val="9900F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 u="sng">
              <a:solidFill>
                <a:srgbClr val="9900FF"/>
              </a:solidFill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i="1" lang="vi" sz="1200" u="sng">
                <a:solidFill>
                  <a:srgbClr val="9900FF"/>
                </a:solidFill>
              </a:rPr>
              <a:t>https://www.datacamp.com/community/tutorials/svm-classification-scikit-learn-python</a:t>
            </a:r>
            <a:endParaRPr i="1" sz="1200" u="sng">
              <a:solidFill>
                <a:srgbClr val="9900F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 u="sng">
              <a:solidFill>
                <a:srgbClr val="9900FF"/>
              </a:solidFill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i="1" lang="vi" sz="1200" u="sng">
                <a:solidFill>
                  <a:srgbClr val="9900FF"/>
                </a:solidFill>
              </a:rPr>
              <a:t>https://www.freecodecamp.org/news/svm-machine-learning-tutorial-what-is-the-support-vector-machine-algorithm-explained-with-code-examples/</a:t>
            </a:r>
            <a:endParaRPr sz="1600">
              <a:solidFill>
                <a:srgbClr val="9900FF"/>
              </a:solidFill>
            </a:endParaRPr>
          </a:p>
        </p:txBody>
      </p:sp>
      <p:pic>
        <p:nvPicPr>
          <p:cNvPr id="503" name="Google Shape;503;g1f22111d4e9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1f22111d4e9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 txBox="1"/>
          <p:nvPr>
            <p:ph type="title"/>
          </p:nvPr>
        </p:nvSpPr>
        <p:spPr>
          <a:xfrm>
            <a:off x="405700" y="2056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Thanks you, Ask me a question</a:t>
            </a:r>
            <a:endParaRPr b="1"/>
          </a:p>
        </p:txBody>
      </p:sp>
      <p:pic>
        <p:nvPicPr>
          <p:cNvPr id="510" name="Google Shape;5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General idea of SVM</a:t>
            </a:r>
            <a:endParaRPr b="1"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68375"/>
            <a:ext cx="69579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SVM is supervised learning algorithm.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What is margin that separate the classes of data with the large gap.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Lead to solve a optimal margin classifier by Lagrange duality.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kernel is an efficient way to apply SVM in a high dimensional space.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Logistic Regression</a:t>
            </a:r>
            <a:endParaRPr b="1"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311700" y="1168375"/>
            <a:ext cx="69579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Hypothesis function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Example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8750" y="1137391"/>
            <a:ext cx="4867275" cy="3647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175" y="1598900"/>
            <a:ext cx="160796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5600" y="2752763"/>
            <a:ext cx="39624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88738" y="4490938"/>
            <a:ext cx="48672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1933775" y="1771400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Logistic Regression</a:t>
            </a:r>
            <a:endParaRPr b="1"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311700" y="1168375"/>
            <a:ext cx="69579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Consider 3 cases </a:t>
            </a:r>
            <a:r>
              <a:rPr b="1" lang="vi" sz="1600">
                <a:solidFill>
                  <a:schemeClr val="dk1"/>
                </a:solidFill>
              </a:rPr>
              <a:t>A, B, C: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vi" sz="1600">
                <a:solidFill>
                  <a:schemeClr val="dk1"/>
                </a:solidFill>
              </a:rPr>
              <a:t>A</a:t>
            </a:r>
            <a:r>
              <a:rPr lang="vi" sz="1600">
                <a:solidFill>
                  <a:schemeClr val="dk1"/>
                </a:solidFill>
              </a:rPr>
              <a:t>:</a:t>
            </a:r>
            <a:r>
              <a:rPr b="1" lang="vi" sz="1600">
                <a:solidFill>
                  <a:schemeClr val="dk1"/>
                </a:solidFill>
              </a:rPr>
              <a:t> </a:t>
            </a:r>
            <a:r>
              <a:rPr lang="vi" sz="1600">
                <a:solidFill>
                  <a:schemeClr val="dk1"/>
                </a:solidFill>
              </a:rPr>
              <a:t>is far from boundary and positive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6"/>
          <p:cNvGrpSpPr/>
          <p:nvPr/>
        </p:nvGrpSpPr>
        <p:grpSpPr>
          <a:xfrm>
            <a:off x="4888499" y="1235493"/>
            <a:ext cx="4325061" cy="3625645"/>
            <a:chOff x="3888750" y="941525"/>
            <a:chExt cx="4867275" cy="3843575"/>
          </a:xfrm>
        </p:grpSpPr>
        <p:pic>
          <p:nvPicPr>
            <p:cNvPr id="101" name="Google Shape;10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88750" y="1137391"/>
              <a:ext cx="4867275" cy="36477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6"/>
            <p:cNvSpPr/>
            <p:nvPr/>
          </p:nvSpPr>
          <p:spPr>
            <a:xfrm>
              <a:off x="4829350" y="2660225"/>
              <a:ext cx="107400" cy="107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5286550" y="2203025"/>
              <a:ext cx="107400" cy="107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6124750" y="1364825"/>
              <a:ext cx="107400" cy="107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 txBox="1"/>
            <p:nvPr/>
          </p:nvSpPr>
          <p:spPr>
            <a:xfrm>
              <a:off x="5986000" y="941525"/>
              <a:ext cx="5373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 txBox="1"/>
            <p:nvPr/>
          </p:nvSpPr>
          <p:spPr>
            <a:xfrm>
              <a:off x="4726300" y="2295450"/>
              <a:ext cx="5373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 txBox="1"/>
            <p:nvPr/>
          </p:nvSpPr>
          <p:spPr>
            <a:xfrm>
              <a:off x="5147800" y="1703525"/>
              <a:ext cx="3444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" name="Google Shape;10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2449" y="1774049"/>
            <a:ext cx="1915453" cy="2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Logistic Regression</a:t>
            </a:r>
            <a:endParaRPr b="1"/>
          </a:p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311700" y="1168375"/>
            <a:ext cx="69579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Consider 3 cases </a:t>
            </a:r>
            <a:r>
              <a:rPr b="1" lang="vi" sz="1600">
                <a:solidFill>
                  <a:schemeClr val="dk1"/>
                </a:solidFill>
              </a:rPr>
              <a:t>A, B, C: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vi" sz="1600">
                <a:solidFill>
                  <a:schemeClr val="dk1"/>
                </a:solidFill>
              </a:rPr>
              <a:t>A</a:t>
            </a:r>
            <a:r>
              <a:rPr lang="vi" sz="1600">
                <a:solidFill>
                  <a:schemeClr val="dk1"/>
                </a:solidFill>
              </a:rPr>
              <a:t>:</a:t>
            </a:r>
            <a:r>
              <a:rPr b="1" lang="vi" sz="1600">
                <a:solidFill>
                  <a:schemeClr val="dk1"/>
                </a:solidFill>
              </a:rPr>
              <a:t> </a:t>
            </a:r>
            <a:r>
              <a:rPr lang="vi" sz="1600">
                <a:solidFill>
                  <a:schemeClr val="dk1"/>
                </a:solidFill>
              </a:rPr>
              <a:t>is far from boundary and positive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vi" sz="1600">
                <a:solidFill>
                  <a:schemeClr val="dk1"/>
                </a:solidFill>
              </a:rPr>
              <a:t>C</a:t>
            </a:r>
            <a:r>
              <a:rPr lang="vi" sz="1600">
                <a:solidFill>
                  <a:schemeClr val="dk1"/>
                </a:solidFill>
              </a:rPr>
              <a:t>:</a:t>
            </a:r>
            <a:r>
              <a:rPr b="1" lang="vi" sz="1600">
                <a:solidFill>
                  <a:schemeClr val="dk1"/>
                </a:solidFill>
              </a:rPr>
              <a:t> </a:t>
            </a:r>
            <a:r>
              <a:rPr lang="vi" sz="1600">
                <a:solidFill>
                  <a:schemeClr val="dk1"/>
                </a:solidFill>
              </a:rPr>
              <a:t>is far from boundary and negative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7"/>
          <p:cNvGrpSpPr/>
          <p:nvPr/>
        </p:nvGrpSpPr>
        <p:grpSpPr>
          <a:xfrm>
            <a:off x="4888499" y="1235493"/>
            <a:ext cx="4325061" cy="3625645"/>
            <a:chOff x="3888750" y="941525"/>
            <a:chExt cx="4867275" cy="3843575"/>
          </a:xfrm>
        </p:grpSpPr>
        <p:pic>
          <p:nvPicPr>
            <p:cNvPr id="118" name="Google Shape;11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88750" y="1137391"/>
              <a:ext cx="4867275" cy="36477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7"/>
            <p:cNvSpPr/>
            <p:nvPr/>
          </p:nvSpPr>
          <p:spPr>
            <a:xfrm>
              <a:off x="4829350" y="2660225"/>
              <a:ext cx="107400" cy="107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286550" y="2203025"/>
              <a:ext cx="107400" cy="107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124750" y="1364825"/>
              <a:ext cx="107400" cy="107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 txBox="1"/>
            <p:nvPr/>
          </p:nvSpPr>
          <p:spPr>
            <a:xfrm>
              <a:off x="5986000" y="941525"/>
              <a:ext cx="5373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 txBox="1"/>
            <p:nvPr/>
          </p:nvSpPr>
          <p:spPr>
            <a:xfrm>
              <a:off x="4726300" y="2295450"/>
              <a:ext cx="5373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 txBox="1"/>
            <p:nvPr/>
          </p:nvSpPr>
          <p:spPr>
            <a:xfrm>
              <a:off x="5147800" y="1703525"/>
              <a:ext cx="3444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5" name="Google Shape;12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2449" y="1774049"/>
            <a:ext cx="1915453" cy="2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4952" y="2359125"/>
            <a:ext cx="1915425" cy="2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Logistic Regression</a:t>
            </a:r>
            <a:endParaRPr b="1"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311700" y="1168375"/>
            <a:ext cx="69579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Consider 3 cases </a:t>
            </a:r>
            <a:r>
              <a:rPr b="1" lang="vi" sz="1600">
                <a:solidFill>
                  <a:schemeClr val="dk1"/>
                </a:solidFill>
              </a:rPr>
              <a:t>A, B, C: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vi" sz="1600">
                <a:solidFill>
                  <a:schemeClr val="dk1"/>
                </a:solidFill>
              </a:rPr>
              <a:t>A</a:t>
            </a:r>
            <a:r>
              <a:rPr lang="vi" sz="1600">
                <a:solidFill>
                  <a:schemeClr val="dk1"/>
                </a:solidFill>
              </a:rPr>
              <a:t>:</a:t>
            </a:r>
            <a:r>
              <a:rPr b="1" lang="vi" sz="1600">
                <a:solidFill>
                  <a:schemeClr val="dk1"/>
                </a:solidFill>
              </a:rPr>
              <a:t> </a:t>
            </a:r>
            <a:r>
              <a:rPr lang="vi" sz="1600">
                <a:solidFill>
                  <a:schemeClr val="dk1"/>
                </a:solidFill>
              </a:rPr>
              <a:t>is far from boundary and positive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vi" sz="1600">
                <a:solidFill>
                  <a:schemeClr val="dk1"/>
                </a:solidFill>
              </a:rPr>
              <a:t>C</a:t>
            </a:r>
            <a:r>
              <a:rPr lang="vi" sz="1600">
                <a:solidFill>
                  <a:schemeClr val="dk1"/>
                </a:solidFill>
              </a:rPr>
              <a:t>:</a:t>
            </a:r>
            <a:r>
              <a:rPr b="1" lang="vi" sz="1600">
                <a:solidFill>
                  <a:schemeClr val="dk1"/>
                </a:solidFill>
              </a:rPr>
              <a:t> </a:t>
            </a:r>
            <a:r>
              <a:rPr lang="vi" sz="1600">
                <a:solidFill>
                  <a:schemeClr val="dk1"/>
                </a:solidFill>
              </a:rPr>
              <a:t>is far from boundary and negative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vi" sz="1600">
                <a:solidFill>
                  <a:schemeClr val="dk1"/>
                </a:solidFill>
              </a:rPr>
              <a:t>B </a:t>
            </a:r>
            <a:r>
              <a:rPr lang="vi" sz="1600">
                <a:solidFill>
                  <a:schemeClr val="dk1"/>
                </a:solidFill>
              </a:rPr>
              <a:t>is near the boundary and hard to 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classify.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8"/>
          <p:cNvGrpSpPr/>
          <p:nvPr/>
        </p:nvGrpSpPr>
        <p:grpSpPr>
          <a:xfrm>
            <a:off x="4888499" y="1235493"/>
            <a:ext cx="4325061" cy="3625645"/>
            <a:chOff x="3888750" y="941525"/>
            <a:chExt cx="4867275" cy="3843575"/>
          </a:xfrm>
        </p:grpSpPr>
        <p:pic>
          <p:nvPicPr>
            <p:cNvPr id="136" name="Google Shape;13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88750" y="1137391"/>
              <a:ext cx="4867275" cy="36477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8"/>
            <p:cNvSpPr/>
            <p:nvPr/>
          </p:nvSpPr>
          <p:spPr>
            <a:xfrm>
              <a:off x="4829350" y="2660225"/>
              <a:ext cx="107400" cy="107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5286550" y="2203025"/>
              <a:ext cx="107400" cy="107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6124750" y="1364825"/>
              <a:ext cx="107400" cy="107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 txBox="1"/>
            <p:nvPr/>
          </p:nvSpPr>
          <p:spPr>
            <a:xfrm>
              <a:off x="5986000" y="941525"/>
              <a:ext cx="5373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 txBox="1"/>
            <p:nvPr/>
          </p:nvSpPr>
          <p:spPr>
            <a:xfrm>
              <a:off x="4726300" y="2295450"/>
              <a:ext cx="5373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 txBox="1"/>
            <p:nvPr/>
          </p:nvSpPr>
          <p:spPr>
            <a:xfrm>
              <a:off x="5147800" y="1703525"/>
              <a:ext cx="3444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3" name="Google Shape;14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2449" y="1774049"/>
            <a:ext cx="1915453" cy="2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4952" y="2359125"/>
            <a:ext cx="1915425" cy="2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Logistic Regression</a:t>
            </a:r>
            <a:endParaRPr b="1"/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311700" y="1168375"/>
            <a:ext cx="47022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7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vi" sz="1640">
                <a:solidFill>
                  <a:schemeClr val="dk1"/>
                </a:solidFill>
              </a:rPr>
              <a:t>Consider 3 cases </a:t>
            </a:r>
            <a:r>
              <a:rPr b="1" lang="vi" sz="1640">
                <a:solidFill>
                  <a:schemeClr val="dk1"/>
                </a:solidFill>
              </a:rPr>
              <a:t>A, B, C:</a:t>
            </a:r>
            <a:endParaRPr b="1" sz="1640">
              <a:solidFill>
                <a:schemeClr val="dk1"/>
              </a:solidFill>
            </a:endParaRPr>
          </a:p>
          <a:p>
            <a:pPr indent="-3327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○"/>
            </a:pPr>
            <a:r>
              <a:rPr b="1" lang="vi" sz="1640">
                <a:solidFill>
                  <a:schemeClr val="dk1"/>
                </a:solidFill>
              </a:rPr>
              <a:t>A</a:t>
            </a:r>
            <a:r>
              <a:rPr lang="vi" sz="1640">
                <a:solidFill>
                  <a:schemeClr val="dk1"/>
                </a:solidFill>
              </a:rPr>
              <a:t>:</a:t>
            </a:r>
            <a:r>
              <a:rPr b="1" lang="vi" sz="1640">
                <a:solidFill>
                  <a:schemeClr val="dk1"/>
                </a:solidFill>
              </a:rPr>
              <a:t> </a:t>
            </a:r>
            <a:r>
              <a:rPr lang="vi" sz="1640">
                <a:solidFill>
                  <a:schemeClr val="dk1"/>
                </a:solidFill>
              </a:rPr>
              <a:t>is far from boundary and positive</a:t>
            </a:r>
            <a:endParaRPr sz="164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64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640">
              <a:solidFill>
                <a:schemeClr val="dk1"/>
              </a:solidFill>
            </a:endParaRPr>
          </a:p>
          <a:p>
            <a:pPr indent="-3327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○"/>
            </a:pPr>
            <a:r>
              <a:rPr b="1" lang="vi" sz="1640">
                <a:solidFill>
                  <a:schemeClr val="dk1"/>
                </a:solidFill>
              </a:rPr>
              <a:t>C</a:t>
            </a:r>
            <a:r>
              <a:rPr lang="vi" sz="1640">
                <a:solidFill>
                  <a:schemeClr val="dk1"/>
                </a:solidFill>
              </a:rPr>
              <a:t>:</a:t>
            </a:r>
            <a:r>
              <a:rPr b="1" lang="vi" sz="1640">
                <a:solidFill>
                  <a:schemeClr val="dk1"/>
                </a:solidFill>
              </a:rPr>
              <a:t> </a:t>
            </a:r>
            <a:r>
              <a:rPr lang="vi" sz="1640">
                <a:solidFill>
                  <a:schemeClr val="dk1"/>
                </a:solidFill>
              </a:rPr>
              <a:t>is far from boundary and negative</a:t>
            </a:r>
            <a:endParaRPr sz="164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64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640">
              <a:solidFill>
                <a:schemeClr val="dk1"/>
              </a:solidFill>
            </a:endParaRPr>
          </a:p>
          <a:p>
            <a:pPr indent="-3327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○"/>
            </a:pPr>
            <a:r>
              <a:rPr b="1" lang="vi" sz="1640">
                <a:solidFill>
                  <a:schemeClr val="dk1"/>
                </a:solidFill>
              </a:rPr>
              <a:t>B </a:t>
            </a:r>
            <a:r>
              <a:rPr lang="vi" sz="1640">
                <a:solidFill>
                  <a:schemeClr val="dk1"/>
                </a:solidFill>
              </a:rPr>
              <a:t>is near the boundary and hard to </a:t>
            </a:r>
            <a:endParaRPr sz="164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vi" sz="1640">
                <a:solidFill>
                  <a:schemeClr val="dk1"/>
                </a:solidFill>
              </a:rPr>
              <a:t>classify.</a:t>
            </a:r>
            <a:endParaRPr sz="164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vi" sz="1640">
                <a:solidFill>
                  <a:schemeClr val="dk1"/>
                </a:solidFill>
              </a:rPr>
              <a:t>   ⇒ To well classify all points.</a:t>
            </a:r>
            <a:endParaRPr sz="16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vi" sz="1640">
                <a:solidFill>
                  <a:schemeClr val="dk1"/>
                </a:solidFill>
              </a:rPr>
              <a:t>   </a:t>
            </a:r>
            <a:endParaRPr sz="16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solidFill>
                <a:schemeClr val="dk1"/>
              </a:solidFill>
            </a:endParaRPr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9"/>
          <p:cNvGrpSpPr/>
          <p:nvPr/>
        </p:nvGrpSpPr>
        <p:grpSpPr>
          <a:xfrm>
            <a:off x="4888499" y="1235493"/>
            <a:ext cx="4325061" cy="3625645"/>
            <a:chOff x="3888750" y="941525"/>
            <a:chExt cx="4867275" cy="3843575"/>
          </a:xfrm>
        </p:grpSpPr>
        <p:pic>
          <p:nvPicPr>
            <p:cNvPr id="154" name="Google Shape;154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88750" y="1137391"/>
              <a:ext cx="4867275" cy="36477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9"/>
            <p:cNvSpPr/>
            <p:nvPr/>
          </p:nvSpPr>
          <p:spPr>
            <a:xfrm>
              <a:off x="4829350" y="2660225"/>
              <a:ext cx="107400" cy="107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286550" y="2203025"/>
              <a:ext cx="107400" cy="107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124750" y="1364825"/>
              <a:ext cx="107400" cy="107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 txBox="1"/>
            <p:nvPr/>
          </p:nvSpPr>
          <p:spPr>
            <a:xfrm>
              <a:off x="5986000" y="941525"/>
              <a:ext cx="5373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 txBox="1"/>
            <p:nvPr/>
          </p:nvSpPr>
          <p:spPr>
            <a:xfrm>
              <a:off x="4726300" y="2295450"/>
              <a:ext cx="5373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 txBox="1"/>
            <p:nvPr/>
          </p:nvSpPr>
          <p:spPr>
            <a:xfrm>
              <a:off x="5147800" y="1703525"/>
              <a:ext cx="3444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1" name="Google Shape;16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2449" y="1774049"/>
            <a:ext cx="1915453" cy="2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4952" y="2435325"/>
            <a:ext cx="1915425" cy="2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/>
        </p:nvSpPr>
        <p:spPr>
          <a:xfrm>
            <a:off x="358850" y="3861850"/>
            <a:ext cx="51135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274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Font typeface="Arial"/>
              <a:buChar char="●"/>
            </a:pPr>
            <a:r>
              <a:rPr b="0" i="0" lang="vi" sz="16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 boundary that is farest from any points, even these are nearest points.</a:t>
            </a:r>
            <a:endParaRPr b="0" i="0" sz="16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74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Font typeface="Arial"/>
              <a:buChar char="●"/>
            </a:pPr>
            <a:r>
              <a:rPr b="0" i="0" lang="vi" sz="16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means find a largest margin.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