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8"/>
    <p:restoredTop sz="94574"/>
  </p:normalViewPr>
  <p:slideViewPr>
    <p:cSldViewPr snapToGrid="0" snapToObjects="1">
      <p:cViewPr varScale="1">
        <p:scale>
          <a:sx n="88" d="100"/>
          <a:sy n="8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D7E7-10D7-4A4A-A5C2-7A78617C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EE8571-1E81-7D46-ACDC-373565CAA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CA214-5604-FA4C-94F6-B6621C85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9E9D-D7C5-E445-8734-B473DD41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2C82E-30E3-784C-8B9E-AE42C3BD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2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DE3D-9519-0E49-8536-915683CC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323CE-D33E-F648-B36C-18902874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0D5F0-EDA7-AB46-8DF7-150A38E9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B986F-50D6-6944-95F4-86E0F479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6B5E6-3461-C24D-A064-F75A12A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58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9E13C-F531-5C4D-AA74-C4F05F4A5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F6579-2610-E742-BD12-BC00967C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DDAE9-14A5-3F4D-B91C-A4F59DF7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A407A-3A11-9843-8CF0-E2435B19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AAFC1-0768-1F44-AAFB-8B599DE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5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CDEC-25C5-C34B-BD51-457259C5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44DF0-18F3-524A-9896-E3EE6AAF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52B21-B2FD-C94E-B37B-F1ABF8EF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BE9CD-14CA-8B42-B953-6E8DFDE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6A8E2-F8F9-3942-AFE0-863004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89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2B0E-2C1F-544F-8929-82771175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0571F-D063-CB49-BB55-CB982CD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F8460-4A95-F449-B37E-DA55AB32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AE603-067E-7E46-8F41-275D34B6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46C1F-15A3-134C-AE1D-06E67E39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51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D2CEB-4A9D-E644-B64E-0CF4AD34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4F46C-BCB1-7447-8F40-9BE3D6085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74EDB-38E8-1E4E-BCED-84FB11B1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FAB84-E672-1744-87A0-D3894962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413B8-EFEB-4E4B-BCFB-845624C9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F3BFC-64E1-1242-8E1B-1AEC9E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0D6F-221E-674E-AB67-E736B11F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42770-C336-7E42-A341-153EEFEE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A3470-EAB0-CD4E-BDF7-BEE47A29E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34633-B822-FB4C-A87A-4A3DE119C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ACEDB-D560-9943-BEEC-F00F88BE8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238B91-3456-884A-9A09-8D384A0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6DF3A-1F3D-134D-AC1F-15CBAAEB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918206-9658-3148-9F02-F3399BBA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4841C-6F2B-3245-94A5-7E79E5B9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EF96C-6B79-D54F-9C15-6B9E3AAF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59AA9-5FA3-CD48-9D4B-9F2A852C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D6621-A7CC-664A-98FC-FB02E8E4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6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EFD20A-E96D-3F46-BF26-FA7FAB40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242C9-A05A-E64C-B2D5-16351BCD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E101A-B7B4-334B-B82E-937D589D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10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6211-0E96-B14C-8F3C-02758DD6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FD9A6-687F-6448-A8D5-EE0CCDCC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3CE84-4240-CA40-8A57-FF845AFB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4B408-37D1-F54A-9FF3-572A253E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33E45-69CB-434D-8563-9C565E4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D4B33-C6CA-6849-82F2-79A67A2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8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6E6C-CBFC-214C-AE61-9249A30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A07244-F7DD-9A40-BC37-069B2CD27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28873-81ED-3A44-857E-946B8D0A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9556F-BF9D-C044-9ABB-42056ED3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9DD7D-C9EC-C14A-B14C-DDFDBAE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4DDD4-AE73-5C4C-973A-373C2D2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9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309FD-BE7A-6444-BF5B-A67B5446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B90EB-1E43-184C-AFC2-8EA3D1A5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072DD-F23C-4244-B816-E593915D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256F-2124-8443-8CBB-BE13ABF12FC5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FB29-771A-ED4B-8755-CCE3E7385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E3ACF-38B0-3942-BE2E-D5B03710C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F8C9-1311-994E-9619-82BFA773DE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2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lidity.readthedocs.io/en/latest/contracts.html?highlight=fallback#fallback-fun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address/0xbb9bc244d798123fde783fcc1c72d3bb8c189413#co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lidity.readthedocs.io/en/latest/units-and-global-variables.html#address-relat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wmist/Knowledge-Base/blob/master/solidity-security-comprehensive-list-of-known-attack-vectors-and-common-anti-patterns-chinese.md" TargetMode="External"/><Relationship Id="rId2" Type="http://schemas.openxmlformats.org/officeDocument/2006/relationships/hyperlink" Target="https://github.com/ConsenSys/smart-contract-best-practices/blob/master/README-zh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rytic/not-so-smart-contrac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address/0xc5d105e63711398af9bbff092d4b6769c82f793d#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tx/0xad89ff16fd1ebe3a0a7cf4ed282302c06626c1af33221ebe0d3a470aba4a660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eppelin/openzeppelin-contracts/blob/master/contracts/math/SafeMath.s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92EC4-9F7F-584B-A011-410E3E29C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智能合约安全与漏洞分析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93B6D-9C29-5B4E-85D3-AE218A272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78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EB9925-8204-A540-8F03-EF744E88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37" y="0"/>
            <a:ext cx="8378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0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61765C-5EE2-4547-B211-FBE0B4E9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重入漏洞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018EE-06A3-F941-90A0-22E06794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以太坊智能合约能够调用其他外部合约的代码。合约通常也处理 </a:t>
            </a:r>
            <a:r>
              <a:rPr lang="en-US" altLang="zh-CN">
                <a:solidFill>
                  <a:srgbClr val="FFFFFF"/>
                </a:solidFill>
              </a:rPr>
              <a:t>Ether</a:t>
            </a:r>
            <a:r>
              <a:rPr lang="zh-CN" altLang="en-US">
                <a:solidFill>
                  <a:srgbClr val="FFFFFF"/>
                </a:solidFill>
              </a:rPr>
              <a:t>，因此通常会将 </a:t>
            </a:r>
            <a:r>
              <a:rPr lang="en-US" altLang="zh-CN">
                <a:solidFill>
                  <a:srgbClr val="FFFFFF"/>
                </a:solidFill>
              </a:rPr>
              <a:t>Ether </a:t>
            </a:r>
            <a:r>
              <a:rPr lang="zh-CN" altLang="en-US">
                <a:solidFill>
                  <a:srgbClr val="FFFFFF"/>
                </a:solidFill>
              </a:rPr>
              <a:t>发送给各种外部用户地址。调用外部合约或将以太网发送到地址的操作需要合约提交外部调用。这些外部调用可能被攻击者劫持，迫使合约执行进一步的代码（即通过回退函数），包括回调自身。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zh-CN" altLang="en-US">
                <a:solidFill>
                  <a:srgbClr val="FFFFFF"/>
                </a:solidFill>
              </a:rPr>
              <a:t>当合约将 </a:t>
            </a:r>
            <a:r>
              <a:rPr lang="en-US" altLang="zh-CN">
                <a:solidFill>
                  <a:srgbClr val="FFFFFF"/>
                </a:solidFill>
              </a:rPr>
              <a:t>Ether </a:t>
            </a:r>
            <a:r>
              <a:rPr lang="zh-CN" altLang="en-US">
                <a:solidFill>
                  <a:srgbClr val="FFFFFF"/>
                </a:solidFill>
              </a:rPr>
              <a:t>发送到未知地址时，可能会发生此攻击。攻击者可以在 </a:t>
            </a:r>
            <a:r>
              <a:rPr lang="en-US" altLang="zh-CN">
                <a:solidFill>
                  <a:srgbClr val="FFFFFF"/>
                </a:solidFill>
                <a:hlinkClick r:id="rId2"/>
              </a:rPr>
              <a:t>Fallback </a:t>
            </a:r>
            <a:r>
              <a:rPr lang="zh-CN" altLang="en-US">
                <a:solidFill>
                  <a:srgbClr val="FFFFFF"/>
                </a:solidFill>
                <a:hlinkClick r:id="rId2"/>
              </a:rPr>
              <a:t>函数</a:t>
            </a:r>
            <a:r>
              <a:rPr lang="zh-CN" altLang="en-US">
                <a:solidFill>
                  <a:srgbClr val="FFFFFF"/>
                </a:solidFill>
              </a:rPr>
              <a:t>中的外部地址处构建一个包含恶意代码的合约。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4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8F584-85A0-974C-8705-6CC41F00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实际案例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TheDAO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F8FF8-39E8-A748-A0AC-82EC7BCC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合约地址：</a:t>
            </a:r>
            <a:r>
              <a:rPr kumimoji="1" lang="en-HK" altLang="zh-CN" dirty="0"/>
              <a:t>0xBB9bc244D798123fDe783fCc1C72d3Bb8C189413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 err="1"/>
              <a:t>etherscan</a:t>
            </a:r>
            <a:r>
              <a:rPr kumimoji="1" lang="zh-CN" altLang="en-US" dirty="0"/>
              <a:t>上的地址：</a:t>
            </a:r>
            <a:endParaRPr kumimoji="1" lang="en-US" altLang="zh-CN" dirty="0"/>
          </a:p>
          <a:p>
            <a:r>
              <a:rPr lang="en-HK" altLang="zh-CN" dirty="0">
                <a:hlinkClick r:id="rId2"/>
              </a:rPr>
              <a:t>https://etherscan.io/address/0xbb9bc244d798123fde783fcc1c72d3bb8c189413#code</a:t>
            </a:r>
            <a:endParaRPr kumimoji="1" lang="en-US" altLang="zh-CN" dirty="0"/>
          </a:p>
          <a:p>
            <a:r>
              <a:rPr kumimoji="1" lang="zh-CN" altLang="en-US" dirty="0"/>
              <a:t>存在的漏洞代码如下：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2E992E8-0532-D446-B978-8D7E51D9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94" y="0"/>
            <a:ext cx="9497812" cy="65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5DA65E-E535-894D-98E8-0616282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04" y="162732"/>
            <a:ext cx="7729991" cy="6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DDB3-837E-AC46-8C68-55A584F0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漏洞分析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E552C-3AB0-584B-A722-13809D54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攻击者可以调用</a:t>
            </a:r>
            <a:r>
              <a:rPr lang="en-US" altLang="zh-CN" dirty="0"/>
              <a:t>Attack</a:t>
            </a:r>
            <a:r>
              <a:rPr lang="zh-CN" altLang="en-US" dirty="0"/>
              <a:t>合约的 </a:t>
            </a:r>
            <a:r>
              <a:rPr lang="en-US" altLang="zh-CN" dirty="0" err="1"/>
              <a:t>pwnEtherStore</a:t>
            </a:r>
            <a:r>
              <a:rPr lang="en-US" altLang="zh-CN" dirty="0"/>
              <a:t>()</a:t>
            </a:r>
            <a:r>
              <a:rPr lang="zh-CN" altLang="en-US" dirty="0"/>
              <a:t> 函数，并存入一些 </a:t>
            </a:r>
            <a:r>
              <a:rPr lang="en-US" altLang="zh-CN" dirty="0"/>
              <a:t>Ether</a:t>
            </a:r>
            <a:r>
              <a:rPr lang="zh-CN" altLang="en-US" dirty="0"/>
              <a:t>（大于或等于</a:t>
            </a:r>
            <a:r>
              <a:rPr lang="en-US" altLang="zh-CN" dirty="0"/>
              <a:t>1</a:t>
            </a:r>
            <a:r>
              <a:rPr lang="zh-CN" altLang="en-US" dirty="0"/>
              <a:t>），比方说 </a:t>
            </a:r>
            <a:r>
              <a:rPr lang="en-US" altLang="zh-CN" dirty="0"/>
              <a:t>1Ether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恶意合约</a:t>
            </a:r>
            <a:r>
              <a:rPr lang="en-US" altLang="zh-CN" dirty="0"/>
              <a:t>Attack</a:t>
            </a:r>
            <a:r>
              <a:rPr lang="zh-CN" altLang="en-US" dirty="0"/>
              <a:t>将使用一个参数来调用合约的 </a:t>
            </a:r>
            <a:r>
              <a:rPr lang="en-US" altLang="zh-CN" dirty="0" err="1"/>
              <a:t>withdrawFunds</a:t>
            </a:r>
            <a:r>
              <a:rPr lang="en-US" altLang="zh-CN" dirty="0"/>
              <a:t>()</a:t>
            </a:r>
            <a:r>
              <a:rPr lang="zh-CN" altLang="en-US" dirty="0"/>
              <a:t> 功能。这将通过所有要求，因为我们以前没有提款</a:t>
            </a:r>
            <a:r>
              <a:rPr lang="en-US" altLang="zh-CN" dirty="0"/>
              <a:t>,</a:t>
            </a:r>
            <a:r>
              <a:rPr lang="zh-CN" altLang="en-US" dirty="0"/>
              <a:t>合约将发送 </a:t>
            </a:r>
            <a:r>
              <a:rPr lang="en-US" altLang="zh-CN" dirty="0"/>
              <a:t>1Ether </a:t>
            </a:r>
            <a:r>
              <a:rPr lang="zh-CN" altLang="en-US" dirty="0"/>
              <a:t>回恶意合约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发送给恶意合约的 </a:t>
            </a:r>
            <a:r>
              <a:rPr lang="en-US" altLang="zh-CN" dirty="0"/>
              <a:t>Ether </a:t>
            </a:r>
            <a:r>
              <a:rPr lang="zh-CN" altLang="en-US" dirty="0"/>
              <a:t>将执行 </a:t>
            </a:r>
            <a:r>
              <a:rPr lang="en-US" altLang="zh-CN" dirty="0"/>
              <a:t>fallback 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回退函数然后再次动用 </a:t>
            </a:r>
            <a:r>
              <a:rPr lang="en-HK" altLang="zh-CN" dirty="0" err="1"/>
              <a:t>EtherStore</a:t>
            </a:r>
            <a:r>
              <a:rPr lang="en-HK" altLang="zh-CN" dirty="0"/>
              <a:t> </a:t>
            </a:r>
            <a:r>
              <a:rPr lang="zh-CN" altLang="en-US" dirty="0"/>
              <a:t>中的 </a:t>
            </a:r>
            <a:r>
              <a:rPr lang="en-HK" altLang="zh-CN" dirty="0" err="1"/>
              <a:t>withdrawFunds</a:t>
            </a:r>
            <a:r>
              <a:rPr lang="en-HK" altLang="zh-CN" dirty="0"/>
              <a:t>() </a:t>
            </a:r>
            <a:r>
              <a:rPr lang="zh-CN" altLang="en-US" dirty="0"/>
              <a:t>函数并“重入” </a:t>
            </a:r>
            <a:r>
              <a:rPr lang="en-HK" altLang="zh-CN" dirty="0" err="1"/>
              <a:t>EtherStore</a:t>
            </a:r>
            <a:r>
              <a:rPr lang="zh-CN" altLang="en-US" dirty="0"/>
              <a:t>合约</a:t>
            </a:r>
            <a:endParaRPr lang="en-US" altLang="zh-CN" dirty="0"/>
          </a:p>
          <a:p>
            <a:r>
              <a:rPr lang="zh-CN" altLang="en-US" dirty="0"/>
              <a:t>在第二次调用 </a:t>
            </a:r>
            <a:r>
              <a:rPr lang="en-HK" altLang="zh-CN" dirty="0" err="1"/>
              <a:t>withdrawFunds</a:t>
            </a:r>
            <a:r>
              <a:rPr lang="en-HK" altLang="zh-CN" dirty="0"/>
              <a:t>() </a:t>
            </a:r>
            <a:r>
              <a:rPr lang="zh-CN" altLang="en-US" dirty="0"/>
              <a:t>时，我们的余额仍然是 </a:t>
            </a:r>
            <a:r>
              <a:rPr lang="en-US" altLang="zh-CN" dirty="0"/>
              <a:t>1</a:t>
            </a:r>
            <a:r>
              <a:rPr lang="en-HK" altLang="zh-CN" dirty="0"/>
              <a:t>Ether</a:t>
            </a:r>
            <a:r>
              <a:rPr lang="zh-CN" altLang="en-HK" dirty="0"/>
              <a:t>，</a:t>
            </a:r>
            <a:r>
              <a:rPr lang="zh-CN" altLang="en-US" dirty="0"/>
              <a:t>因为 </a:t>
            </a:r>
            <a:r>
              <a:rPr lang="en-HK" altLang="zh-CN" dirty="0"/>
              <a:t>balances[</a:t>
            </a:r>
            <a:r>
              <a:rPr lang="en-HK" altLang="zh-CN" dirty="0" err="1"/>
              <a:t>msg.sender</a:t>
            </a:r>
            <a:r>
              <a:rPr lang="en-HK" altLang="zh-CN" dirty="0"/>
              <a:t>] -= _</a:t>
            </a:r>
            <a:r>
              <a:rPr lang="en-HK" altLang="zh-CN" dirty="0" err="1"/>
              <a:t>weiToWithdraw</a:t>
            </a:r>
            <a:r>
              <a:rPr lang="en-HK" altLang="zh-CN" dirty="0"/>
              <a:t>;</a:t>
            </a:r>
            <a:r>
              <a:rPr lang="zh-CN" altLang="en-US" dirty="0"/>
              <a:t>。因此，我们仍然有</a:t>
            </a:r>
            <a:r>
              <a:rPr lang="en-HK" altLang="zh-CN" dirty="0"/>
              <a:t>1</a:t>
            </a:r>
            <a:r>
              <a:rPr lang="zh-CN" altLang="en-HK" dirty="0"/>
              <a:t>个</a:t>
            </a:r>
            <a:r>
              <a:rPr lang="en-HK" altLang="zh-CN" dirty="0"/>
              <a:t> ether</a:t>
            </a:r>
            <a:r>
              <a:rPr lang="en-US" altLang="zh-CN" dirty="0"/>
              <a:t>,</a:t>
            </a:r>
            <a:r>
              <a:rPr lang="zh-CN" altLang="en-US" dirty="0"/>
              <a:t>重复执行以上操作，直到取出所有的</a:t>
            </a:r>
            <a:r>
              <a:rPr lang="en-US" altLang="zh-CN" dirty="0"/>
              <a:t>ether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4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8F0A-577F-F24A-90EF-8063351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如何防范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394EA-073A-3B47-B31B-C646C40B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Ether </a:t>
            </a:r>
            <a:r>
              <a:rPr lang="zh-CN" altLang="en-US" dirty="0"/>
              <a:t>发送给外部合约时使用内置的 </a:t>
            </a:r>
            <a:r>
              <a:rPr lang="en-US" altLang="zh-CN" dirty="0">
                <a:hlinkClick r:id="rId2"/>
              </a:rPr>
              <a:t>transfer() </a:t>
            </a:r>
            <a:r>
              <a:rPr lang="zh-CN" altLang="en-US" dirty="0">
                <a:hlinkClick r:id="rId2"/>
              </a:rPr>
              <a:t>函数</a:t>
            </a:r>
            <a:r>
              <a:rPr lang="zh-CN" altLang="en-US" dirty="0"/>
              <a:t>。转账功能只发送 </a:t>
            </a:r>
            <a:r>
              <a:rPr lang="en-US" altLang="zh-CN" dirty="0"/>
              <a:t>2300 gas</a:t>
            </a:r>
            <a:r>
              <a:rPr lang="zh-CN" altLang="en-US" dirty="0"/>
              <a:t> 不足以使目的地址</a:t>
            </a:r>
            <a:r>
              <a:rPr lang="en-US" altLang="zh-CN" dirty="0"/>
              <a:t>/</a:t>
            </a:r>
            <a:r>
              <a:rPr lang="zh-CN" altLang="en-US" dirty="0"/>
              <a:t>合约调用另一份合约（即重入发送合约）。</a:t>
            </a:r>
            <a:endParaRPr lang="en-US" altLang="zh-CN" dirty="0"/>
          </a:p>
          <a:p>
            <a:r>
              <a:rPr lang="zh-CN" altLang="en-US" dirty="0"/>
              <a:t>引入互斥锁，也就是说，要添加一个在代码执行过程中锁定合约的状态变量，阻止重入调用。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5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EFBC3C-7195-1547-9EE8-AF684AE8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63" y="0"/>
            <a:ext cx="9193313" cy="6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872C-048C-4043-B023-8D5F6E69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D7559-BC23-B449-A7C3-733CA70B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https://github.com/ConsenSys/smart-contract-best-practices/blob/master/README-zh.md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https://github.com/slowmist/Knowledge-Base/blob/master/solidity-security-comprehensive-list-of-known-attack-vectors-and-common-anti-patterns-chinese.md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https://github.com/crytic/not-so-smart-contracts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4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D80A55-211D-EE41-A0E9-07E84907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整数溢出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D820A-4867-7243-A472-A8944A2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Solidity</a:t>
            </a:r>
            <a:r>
              <a:rPr lang="zh-CN" altLang="en-US" sz="2000" dirty="0"/>
              <a:t>智能合约中存在整数溢出问题，整数溢出一般分为上溢和下溢，在智能合约中整数溢出的类型包括三种：</a:t>
            </a:r>
            <a:r>
              <a:rPr lang="en-US" altLang="zh-CN" sz="2000" dirty="0"/>
              <a:t>1.</a:t>
            </a:r>
            <a:r>
              <a:rPr lang="zh-CN" altLang="en-US" sz="2000" dirty="0"/>
              <a:t> 乘法溢出； </a:t>
            </a:r>
            <a:r>
              <a:rPr lang="en-US" altLang="zh-CN" sz="2000" dirty="0"/>
              <a:t>2.</a:t>
            </a:r>
            <a:r>
              <a:rPr lang="zh-CN" altLang="en-US" sz="2000" dirty="0"/>
              <a:t> 加法溢出；</a:t>
            </a:r>
            <a:r>
              <a:rPr lang="en-US" altLang="zh-CN" sz="2000" dirty="0"/>
              <a:t>3.</a:t>
            </a:r>
            <a:r>
              <a:rPr lang="zh-CN" altLang="en-US" sz="2000" dirty="0"/>
              <a:t> 减法溢出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Solidity</a:t>
            </a:r>
            <a:r>
              <a:rPr lang="zh-CN" altLang="en-US" sz="2000" dirty="0"/>
              <a:t>语言中，变量支持的整数类型从</a:t>
            </a:r>
            <a:r>
              <a:rPr lang="en-US" altLang="zh-CN" sz="2000" dirty="0"/>
              <a:t>uint8</a:t>
            </a:r>
            <a:r>
              <a:rPr lang="zh-CN" altLang="en-US" sz="2000" dirty="0"/>
              <a:t>到</a:t>
            </a:r>
            <a:r>
              <a:rPr lang="en-US" altLang="zh-CN" sz="2000" dirty="0"/>
              <a:t>uint256</a:t>
            </a:r>
            <a:r>
              <a:rPr lang="zh-CN" altLang="en-US" sz="2000" dirty="0"/>
              <a:t>，以及</a:t>
            </a:r>
            <a:r>
              <a:rPr lang="en-US" altLang="zh-CN" sz="2000" dirty="0"/>
              <a:t>int8</a:t>
            </a:r>
            <a:r>
              <a:rPr lang="zh-CN" altLang="en-US" sz="2000" dirty="0"/>
              <a:t>到</a:t>
            </a:r>
            <a:r>
              <a:rPr lang="en-US" altLang="zh-CN" sz="2000" dirty="0"/>
              <a:t>int256</a:t>
            </a:r>
            <a:r>
              <a:rPr lang="zh-CN" altLang="en-US" sz="2000" dirty="0"/>
              <a:t>。例如，一个 </a:t>
            </a:r>
            <a:r>
              <a:rPr lang="en-US" altLang="zh-CN" sz="2000" dirty="0"/>
              <a:t>uint8</a:t>
            </a:r>
            <a:r>
              <a:rPr lang="zh-CN" altLang="en-US" sz="2000" dirty="0"/>
              <a:t>类型 ，只能存储在范围 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2^8-1</a:t>
            </a:r>
            <a:r>
              <a:rPr lang="zh-CN" altLang="en-US" sz="2000" dirty="0"/>
              <a:t>，也就是</a:t>
            </a:r>
            <a:r>
              <a:rPr lang="en-US" altLang="zh-CN" sz="2000" dirty="0"/>
              <a:t>[0,255] </a:t>
            </a:r>
            <a:r>
              <a:rPr lang="zh-CN" altLang="en-US" sz="2000" dirty="0"/>
              <a:t>的数字，一个 </a:t>
            </a:r>
            <a:r>
              <a:rPr lang="en-US" altLang="zh-CN" sz="2000" dirty="0"/>
              <a:t>uint256</a:t>
            </a:r>
            <a:r>
              <a:rPr lang="zh-CN" altLang="en-US" sz="2000" dirty="0"/>
              <a:t>类型 ，只能存储在范围 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2^256-1</a:t>
            </a:r>
            <a:r>
              <a:rPr lang="zh-CN" altLang="en-US" sz="2000" dirty="0"/>
              <a:t>的数字。</a:t>
            </a: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BB91C-FB24-254F-B86A-07D14CB2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927133"/>
            <a:ext cx="7107725" cy="15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1B86F6-3CF3-6A45-BB8D-205FE64C0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" y="559876"/>
            <a:ext cx="12140191" cy="57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2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DDCFBE-9FF7-0B4C-B143-D9FA980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实际案例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美链</a:t>
            </a:r>
            <a:r>
              <a:rPr lang="en-US" altLang="zh-CN">
                <a:solidFill>
                  <a:srgbClr val="FFFFFF"/>
                </a:solidFill>
              </a:rPr>
              <a:t>BEC</a:t>
            </a:r>
            <a:r>
              <a:rPr lang="zh-CN" altLang="en-US">
                <a:solidFill>
                  <a:srgbClr val="FFFFFF"/>
                </a:solidFill>
              </a:rPr>
              <a:t>合约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4E5B4-EEB2-994D-A1B3-71B44E2D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en-HK" altLang="zh-CN" dirty="0">
                <a:solidFill>
                  <a:srgbClr val="FFFFFF"/>
                </a:solidFill>
              </a:rPr>
              <a:t>BEC</a:t>
            </a:r>
            <a:r>
              <a:rPr lang="zh-CN" altLang="en-US" dirty="0">
                <a:solidFill>
                  <a:srgbClr val="FFFFFF"/>
                </a:solidFill>
              </a:rPr>
              <a:t>合约地址：</a:t>
            </a:r>
            <a:r>
              <a:rPr lang="en-US" altLang="zh-CN" dirty="0">
                <a:solidFill>
                  <a:srgbClr val="FFFFFF"/>
                </a:solidFill>
              </a:rPr>
              <a:t>0</a:t>
            </a:r>
            <a:r>
              <a:rPr lang="en-HK" altLang="zh-CN" dirty="0">
                <a:solidFill>
                  <a:srgbClr val="FFFFFF"/>
                </a:solidFill>
              </a:rPr>
              <a:t>xC5d105E63711398aF9bbff092d4B6769C82F793D</a:t>
            </a:r>
          </a:p>
          <a:p>
            <a:r>
              <a:rPr lang="zh-CN" altLang="en-US" dirty="0">
                <a:solidFill>
                  <a:srgbClr val="FFFFFF"/>
                </a:solidFill>
              </a:rPr>
              <a:t>在</a:t>
            </a:r>
            <a:r>
              <a:rPr lang="en-HK" altLang="zh-CN" dirty="0" err="1">
                <a:solidFill>
                  <a:srgbClr val="FFFFFF"/>
                </a:solidFill>
              </a:rPr>
              <a:t>etherscan</a:t>
            </a:r>
            <a:r>
              <a:rPr lang="zh-CN" altLang="en-US" dirty="0">
                <a:solidFill>
                  <a:srgbClr val="FFFFFF"/>
                </a:solidFill>
              </a:rPr>
              <a:t>上的地址为：</a:t>
            </a:r>
            <a:r>
              <a:rPr lang="en-HK" altLang="zh-CN" dirty="0">
                <a:solidFill>
                  <a:srgbClr val="FFFFFF"/>
                </a:solidFill>
                <a:hlinkClick r:id="rId2"/>
              </a:rPr>
              <a:t>https://etherscan.io/address/0xc5d105e63711398af9bbff092d4b6769c82f793d#code</a:t>
            </a:r>
            <a:endParaRPr lang="en-HK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存在溢出漏洞的合约代码如下：</a:t>
            </a:r>
            <a:br>
              <a:rPr lang="zh-CN" altLang="en-US" dirty="0">
                <a:solidFill>
                  <a:srgbClr val="FFFFFF"/>
                </a:solidFill>
              </a:rPr>
            </a:br>
            <a:br>
              <a:rPr lang="en-HK" altLang="zh-CN" dirty="0">
                <a:solidFill>
                  <a:srgbClr val="FFFFFF"/>
                </a:solidFill>
              </a:rPr>
            </a:br>
            <a:br>
              <a:rPr lang="en-HK" altLang="zh-CN" dirty="0">
                <a:solidFill>
                  <a:srgbClr val="FFFFFF"/>
                </a:solidFill>
              </a:rPr>
            </a:b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1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321913-13B8-994A-8E11-1A9AC3B5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965"/>
            <a:ext cx="12000144" cy="39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34C9C-35D9-5242-87F3-7B7AB78B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案例分析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6A833-D94D-1842-A429-F104EE5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用户可以通过输入</a:t>
            </a:r>
            <a:r>
              <a:rPr lang="en-US" altLang="zh-CN">
                <a:solidFill>
                  <a:srgbClr val="FFFFFF"/>
                </a:solidFill>
              </a:rPr>
              <a:t>_receivers</a:t>
            </a:r>
            <a:r>
              <a:rPr lang="zh-CN" altLang="en-US">
                <a:solidFill>
                  <a:srgbClr val="FFFFFF"/>
                </a:solidFill>
              </a:rPr>
              <a:t>接收方地址和</a:t>
            </a:r>
            <a:r>
              <a:rPr lang="en-US" altLang="zh-CN">
                <a:solidFill>
                  <a:srgbClr val="FFFFFF"/>
                </a:solidFill>
              </a:rPr>
              <a:t>_value</a:t>
            </a:r>
            <a:r>
              <a:rPr lang="zh-CN" altLang="en-US">
                <a:solidFill>
                  <a:srgbClr val="FFFFFF"/>
                </a:solidFill>
              </a:rPr>
              <a:t>为单地址转账金额进行控制。举例：</a:t>
            </a:r>
            <a:r>
              <a:rPr lang="en-HK" altLang="zh-CN">
                <a:solidFill>
                  <a:srgbClr val="FFFFFF"/>
                </a:solidFill>
              </a:rPr>
              <a:t>cnt = _receivers.length = 2</a:t>
            </a:r>
            <a:r>
              <a:rPr lang="zh-CN" altLang="en-HK">
                <a:solidFill>
                  <a:srgbClr val="FFFFFF"/>
                </a:solidFill>
              </a:rPr>
              <a:t>，</a:t>
            </a:r>
            <a:r>
              <a:rPr lang="en-HK" altLang="zh-CN">
                <a:solidFill>
                  <a:srgbClr val="FFFFFF"/>
                </a:solidFill>
              </a:rPr>
              <a:t>_value = 2**255</a:t>
            </a:r>
            <a:r>
              <a:rPr lang="zh-CN" altLang="en-HK">
                <a:solidFill>
                  <a:srgbClr val="FFFFFF"/>
                </a:solidFill>
              </a:rPr>
              <a:t>，</a:t>
            </a:r>
            <a:r>
              <a:rPr lang="zh-CN" altLang="en-US">
                <a:solidFill>
                  <a:srgbClr val="FFFFFF"/>
                </a:solidFill>
              </a:rPr>
              <a:t>这样</a:t>
            </a:r>
            <a:r>
              <a:rPr lang="en-HK" altLang="zh-CN">
                <a:solidFill>
                  <a:srgbClr val="FFFFFF"/>
                </a:solidFill>
              </a:rPr>
              <a:t>amount = uint256(cnt) * _value = 2**255*2</a:t>
            </a:r>
            <a:r>
              <a:rPr lang="zh-CN" altLang="en-US">
                <a:solidFill>
                  <a:srgbClr val="FFFFFF"/>
                </a:solidFill>
              </a:rPr>
              <a:t>超过</a:t>
            </a:r>
            <a:r>
              <a:rPr lang="en-HK" altLang="zh-CN">
                <a:solidFill>
                  <a:srgbClr val="FFFFFF"/>
                </a:solidFill>
              </a:rPr>
              <a:t>uint256</a:t>
            </a:r>
            <a:r>
              <a:rPr lang="zh-CN" altLang="en-US">
                <a:solidFill>
                  <a:srgbClr val="FFFFFF"/>
                </a:solidFill>
              </a:rPr>
              <a:t>表示的最大值</a:t>
            </a:r>
            <a:r>
              <a:rPr lang="en-US" altLang="zh-CN">
                <a:solidFill>
                  <a:srgbClr val="FFFFFF"/>
                </a:solidFill>
              </a:rPr>
              <a:t>2^256-1</a:t>
            </a:r>
            <a:r>
              <a:rPr lang="zh-CN" altLang="en-US">
                <a:solidFill>
                  <a:srgbClr val="FFFFFF"/>
                </a:solidFill>
              </a:rPr>
              <a:t>，导致溢出，最终</a:t>
            </a:r>
            <a:r>
              <a:rPr lang="en-HK" altLang="zh-CN">
                <a:solidFill>
                  <a:srgbClr val="FFFFFF"/>
                </a:solidFill>
              </a:rPr>
              <a:t>amount = 0</a:t>
            </a:r>
            <a:r>
              <a:rPr lang="zh-CN" altLang="en-HK">
                <a:solidFill>
                  <a:srgbClr val="FFFFFF"/>
                </a:solidFill>
              </a:rPr>
              <a:t>。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en-HK" altLang="zh-CN">
                <a:solidFill>
                  <a:srgbClr val="FFFFFF"/>
                </a:solidFill>
              </a:rPr>
              <a:t>require(_value &gt; 0 &amp;&amp; balances[msg.sender] &gt;= amount);</a:t>
            </a:r>
            <a:r>
              <a:rPr lang="zh-CN" altLang="en-US">
                <a:solidFill>
                  <a:srgbClr val="FFFFFF"/>
                </a:solidFill>
              </a:rPr>
              <a:t>其中</a:t>
            </a:r>
            <a:r>
              <a:rPr lang="en-HK" altLang="zh-CN">
                <a:solidFill>
                  <a:srgbClr val="FFFFFF"/>
                </a:solidFill>
              </a:rPr>
              <a:t>balances[msg.sender]</a:t>
            </a:r>
            <a:r>
              <a:rPr lang="zh-CN" altLang="en-US">
                <a:solidFill>
                  <a:srgbClr val="FFFFFF"/>
                </a:solidFill>
              </a:rPr>
              <a:t>代表当前用户的余额，</a:t>
            </a:r>
            <a:r>
              <a:rPr lang="en-HK" altLang="zh-CN">
                <a:solidFill>
                  <a:srgbClr val="FFFFFF"/>
                </a:solidFill>
              </a:rPr>
              <a:t>amount</a:t>
            </a:r>
            <a:r>
              <a:rPr lang="zh-CN" altLang="en-US">
                <a:solidFill>
                  <a:srgbClr val="FFFFFF"/>
                </a:solidFill>
              </a:rPr>
              <a:t>代表要转的总币数。</a:t>
            </a:r>
            <a:endParaRPr lang="en-US" altLang="zh-CN">
              <a:solidFill>
                <a:srgbClr val="FFFFFF"/>
              </a:solidFill>
            </a:endParaRPr>
          </a:p>
          <a:p>
            <a:r>
              <a:rPr lang="zh-CN" altLang="en-US">
                <a:solidFill>
                  <a:srgbClr val="FFFFFF"/>
                </a:solidFill>
              </a:rPr>
              <a:t>从而产生巨大</a:t>
            </a:r>
            <a:r>
              <a:rPr lang="en-US" altLang="zh-CN">
                <a:solidFill>
                  <a:srgbClr val="FFFFFF"/>
                </a:solidFill>
              </a:rPr>
              <a:t>_value</a:t>
            </a:r>
            <a:r>
              <a:rPr lang="zh-CN" altLang="en-US">
                <a:solidFill>
                  <a:srgbClr val="FFFFFF"/>
                </a:solidFill>
              </a:rPr>
              <a:t>数额（这里为</a:t>
            </a:r>
            <a:r>
              <a:rPr lang="en-US" altLang="zh-CN">
                <a:solidFill>
                  <a:srgbClr val="FFFFFF"/>
                </a:solidFill>
              </a:rPr>
              <a:t>2**255</a:t>
            </a:r>
            <a:r>
              <a:rPr lang="zh-CN" altLang="en-US">
                <a:solidFill>
                  <a:srgbClr val="FFFFFF"/>
                </a:solidFill>
              </a:rPr>
              <a:t>）的恶意转账。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ADBE-D837-ED4E-A766-0EA14CE9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转账记录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EBA60-4CBF-AF4D-9A9C-46AAA4A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实际攻击的恶意转账记录：</a:t>
            </a:r>
            <a:r>
              <a:rPr lang="en-HK" altLang="zh-CN" dirty="0">
                <a:hlinkClick r:id="rId2"/>
              </a:rPr>
              <a:t>https://etherscan.io/tx/0xad89ff16fd1ebe3a0a7cf4ed282302c06626c1af33221ebe0d3a470aba4a660f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0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0DD6FB-CF51-854E-ABB9-058CFC18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7" y="356461"/>
            <a:ext cx="11036252" cy="54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F83A6-8497-9840-BD1F-EB21FE8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漏洞防范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D2E69-3136-6D43-A3FA-15423B1A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合约地址：</a:t>
            </a:r>
            <a:r>
              <a:rPr lang="en-HK" altLang="zh-CN" dirty="0">
                <a:hlinkClick r:id="rId2"/>
              </a:rPr>
              <a:t>https://github.com/OpenZeppelin/openzeppelin-contracts/blob/master/contracts/math/SafeMath.sol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2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519</Words>
  <Application>Microsoft Macintosh PowerPoint</Application>
  <PresentationFormat>宽屏</PresentationFormat>
  <Paragraphs>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智能合约安全与漏洞分析</vt:lpstr>
      <vt:lpstr>整数溢出</vt:lpstr>
      <vt:lpstr>PowerPoint 演示文稿</vt:lpstr>
      <vt:lpstr>实际案例-美链BEC合约</vt:lpstr>
      <vt:lpstr>PowerPoint 演示文稿</vt:lpstr>
      <vt:lpstr>案例分析</vt:lpstr>
      <vt:lpstr>转账记录</vt:lpstr>
      <vt:lpstr>PowerPoint 演示文稿</vt:lpstr>
      <vt:lpstr>漏洞防范</vt:lpstr>
      <vt:lpstr>PowerPoint 演示文稿</vt:lpstr>
      <vt:lpstr>重入漏洞</vt:lpstr>
      <vt:lpstr>实际案例-TheDAO</vt:lpstr>
      <vt:lpstr>PowerPoint 演示文稿</vt:lpstr>
      <vt:lpstr>PowerPoint 演示文稿</vt:lpstr>
      <vt:lpstr>漏洞分析</vt:lpstr>
      <vt:lpstr>如何防范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智能合约安全与漏洞分析</dc:title>
  <dc:creator>Tan, Yuan</dc:creator>
  <cp:lastModifiedBy>Tan, Yuan</cp:lastModifiedBy>
  <cp:revision>5</cp:revision>
  <dcterms:created xsi:type="dcterms:W3CDTF">2019-12-26T11:59:00Z</dcterms:created>
  <dcterms:modified xsi:type="dcterms:W3CDTF">2019-12-27T05:41:00Z</dcterms:modified>
</cp:coreProperties>
</file>