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69" r:id="rId3"/>
    <p:sldId id="278" r:id="rId4"/>
    <p:sldId id="294" r:id="rId5"/>
    <p:sldId id="268" r:id="rId6"/>
    <p:sldId id="292" r:id="rId7"/>
    <p:sldId id="279" r:id="rId8"/>
    <p:sldId id="281" r:id="rId9"/>
    <p:sldId id="291" r:id="rId10"/>
    <p:sldId id="289" r:id="rId11"/>
    <p:sldId id="296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66FF"/>
    <a:srgbClr val="3333FF"/>
    <a:srgbClr val="3366FF"/>
    <a:srgbClr val="B85C00"/>
    <a:srgbClr val="008000"/>
    <a:srgbClr val="993300"/>
    <a:srgbClr val="00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55" d="100"/>
          <a:sy n="55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68AB-3C31-424E-8B85-8ED54883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54B7-8D30-4372-A1D6-C5D04A9B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36DB-B486-4C5B-A92C-33E03EF0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3E44-7FDF-43A7-B982-99C03877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25A8-6000-4CAC-9864-AC840B49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353C-570F-4E7F-AFC8-C56CE130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8D5D2-4E26-4A70-81A3-4218F0CF9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4E9F-357C-4CEE-942A-36079BC1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5086-1BB0-4056-B269-96D171C4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E5F0-F360-41D3-8399-35C3B137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A6647-5A0D-41AE-8A6D-CF9C7FA78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C8913-55B9-4AF1-BA5C-AF0FADE0D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B915-FF0C-48EC-B288-3F498160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2301-5428-48B0-9AB6-D1FAE106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5C09-BBE2-4383-A2AB-2C11CBD4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B3E-F28B-497C-A115-2B6F276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D521-9CA7-4095-8E47-0808D456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DCA7-52BF-4033-BEA7-2AAE861B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CD81-22DC-4D6B-8DFB-5C8CFABD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B46C-CF4B-4867-AE7B-0A7B83DD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A933-F3FC-4BAE-A569-D12EA702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D797-CE10-4EEC-9C0D-9EDAC84B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48A6-4620-46A2-85ED-0FC0B17A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A7C1E-1CFF-4BCB-B8A6-56A6C2A0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9093-6B22-440E-B5B7-616A80A9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9F7-5E87-4B8E-8923-C5446272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618E-4CC7-4AB2-92F4-6EB55EECA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A9B7D-338D-43E1-868F-25872472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53E79-0052-4656-AC86-BD85D1A8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E4AB-3F98-464E-A747-43DCFF61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F16B-D51F-4E2C-B5EF-A3698F40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477C-DC77-4A97-B682-AB4DA520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BB5B-F762-48D0-9564-A0082E23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A338-DB3F-45EE-ABBD-E2691157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4C810-D201-400C-BCBA-FCE2FF869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67045-FF93-478A-974C-75E3932DF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09778-B9C6-4D7E-91EF-F0BE6B7D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ADD1D-B16F-467E-9881-0B2536E1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F28FE-0FBC-4CAC-8958-D7946AB1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3C41-B801-4C9C-8D03-71049A48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3E273-5A5F-4058-AF01-97B625DA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CBBA7-2B7D-449E-8C4E-E0D4678A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E9738-8D96-4457-950F-4B78F2AD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F45F7-661B-438B-AE0D-21F3DCFD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9ED68-10AE-42DD-9B2D-F643D041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3AA3B-5331-4600-97FD-5E880893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2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DCE8-AF8C-490C-8A46-E87B47DC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5646-7A8E-4723-A30F-6C3B3BC0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D333-07D1-4BC8-82B6-B6AE76A9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9E399-264F-4EA4-B524-8155A905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57AC-D854-4392-8A96-BD2F158C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0F430-C77E-4CB4-934D-FD61F5E7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8875-E1A0-4C27-8B59-B2AD6F61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71038-CDF7-4398-A0FD-90D78403C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42AE8-033C-4A64-BAD5-2A3528913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AB08C-BFAF-425F-9408-868BD476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938AD-F9B1-43B6-AF97-511DEA58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1CE93-0333-4533-8C30-1BD10EDD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7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E4B53-BEC0-44E0-AAB5-92A0ED75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FB99E-F045-415F-9007-C6102AC9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C5E7-AA06-4197-98E8-757EA52EA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F70C-65D0-4B19-8002-8AE76BAA88E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45BB-16CA-4F3B-9D1D-CFC26790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2E5F-E87E-4417-906E-147308205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4322-1D9A-40A6-8CEE-E968AF49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7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4D86FC-2AA6-4424-AAF0-67A190B8E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577" y="-1630867"/>
            <a:ext cx="9882996" cy="5532337"/>
          </a:xfrm>
        </p:spPr>
        <p:txBody>
          <a:bodyPr>
            <a:noAutofit/>
          </a:bodyPr>
          <a:lstStyle/>
          <a:p>
            <a:endParaRPr lang="en-US" sz="6600" b="1" dirty="0">
              <a:solidFill>
                <a:srgbClr val="C00000"/>
              </a:solidFill>
            </a:endParaRPr>
          </a:p>
          <a:p>
            <a:endParaRPr lang="en-US" sz="6600" b="1" dirty="0">
              <a:solidFill>
                <a:srgbClr val="C00000"/>
              </a:solidFill>
            </a:endParaRPr>
          </a:p>
          <a:p>
            <a:endParaRPr lang="en-US" sz="6600" b="1" dirty="0">
              <a:solidFill>
                <a:srgbClr val="3333FF"/>
              </a:solidFill>
            </a:endParaRPr>
          </a:p>
          <a:p>
            <a:endParaRPr lang="en-US" sz="6600" b="1" dirty="0"/>
          </a:p>
          <a:p>
            <a:r>
              <a:rPr lang="en-US" sz="5400" b="1" dirty="0">
                <a:solidFill>
                  <a:srgbClr val="C00000"/>
                </a:solidFill>
              </a:rPr>
              <a:t>Neuro-Cognitive Output</a:t>
            </a:r>
            <a:r>
              <a:rPr lang="en-US" sz="6600" b="1" dirty="0">
                <a:solidFill>
                  <a:srgbClr val="C00000"/>
                </a:solidFill>
              </a:rPr>
              <a:t>:</a:t>
            </a:r>
          </a:p>
          <a:p>
            <a:endParaRPr lang="en-US" sz="1600" b="1" dirty="0">
              <a:solidFill>
                <a:srgbClr val="3366FF"/>
              </a:solidFill>
            </a:endParaRPr>
          </a:p>
          <a:p>
            <a:r>
              <a:rPr lang="en-US" sz="5400" b="1" dirty="0">
                <a:solidFill>
                  <a:srgbClr val="3366FF"/>
                </a:solidFill>
              </a:rPr>
              <a:t>Motor Systems</a:t>
            </a:r>
          </a:p>
          <a:p>
            <a:endParaRPr lang="en-US" sz="6600" b="1" dirty="0">
              <a:solidFill>
                <a:srgbClr val="3366FF"/>
              </a:solidFill>
            </a:endParaRPr>
          </a:p>
          <a:p>
            <a:endParaRPr lang="en-US" sz="6600" b="1" dirty="0">
              <a:solidFill>
                <a:srgbClr val="C00000"/>
              </a:solidFill>
            </a:endParaRPr>
          </a:p>
          <a:p>
            <a:endParaRPr lang="en-US" sz="6600" b="1" dirty="0">
              <a:solidFill>
                <a:srgbClr val="C00000"/>
              </a:solidFill>
            </a:endParaRPr>
          </a:p>
          <a:p>
            <a:endParaRPr lang="en-US" sz="6600" b="1" dirty="0">
              <a:solidFill>
                <a:srgbClr val="C00000"/>
              </a:solidFill>
            </a:endParaRPr>
          </a:p>
          <a:p>
            <a:endParaRPr lang="en-US" sz="6600" b="1" dirty="0">
              <a:solidFill>
                <a:srgbClr val="C00000"/>
              </a:solidFill>
            </a:endParaRPr>
          </a:p>
          <a:p>
            <a:endParaRPr lang="en-US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06429-3CA2-4E83-8305-E8BC45AA6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2" r="2541"/>
          <a:stretch/>
        </p:blipFill>
        <p:spPr>
          <a:xfrm>
            <a:off x="6737685" y="260227"/>
            <a:ext cx="5168766" cy="6347861"/>
          </a:xfrm>
          <a:prstGeom prst="rect">
            <a:avLst/>
          </a:prstGeom>
          <a:ln w="38100">
            <a:solidFill>
              <a:srgbClr val="CC00CC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DFF038-F84A-45DC-817C-F5A801FEFC40}"/>
              </a:ext>
            </a:extLst>
          </p:cNvPr>
          <p:cNvSpPr/>
          <p:nvPr/>
        </p:nvSpPr>
        <p:spPr>
          <a:xfrm>
            <a:off x="0" y="260227"/>
            <a:ext cx="647780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Cerebral Lateralization:</a:t>
            </a:r>
          </a:p>
          <a:p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Sensory – Motor Synchronization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Contrasting Functioning of Right / Left Brain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E7D10A-44DE-4290-ABFB-23E159B2349D}"/>
              </a:ext>
            </a:extLst>
          </p:cNvPr>
          <p:cNvSpPr/>
          <p:nvPr/>
        </p:nvSpPr>
        <p:spPr>
          <a:xfrm>
            <a:off x="7109442" y="4127632"/>
            <a:ext cx="1192077" cy="444368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79940-0047-41B6-9131-69C2629B64AF}"/>
              </a:ext>
            </a:extLst>
          </p:cNvPr>
          <p:cNvSpPr/>
          <p:nvPr/>
        </p:nvSpPr>
        <p:spPr>
          <a:xfrm>
            <a:off x="10714374" y="4670450"/>
            <a:ext cx="1192077" cy="444368"/>
          </a:xfrm>
          <a:prstGeom prst="rect">
            <a:avLst/>
          </a:prstGeom>
          <a:solidFill>
            <a:srgbClr val="C0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267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84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F1E582-8C29-463D-B93B-0172640B8070}"/>
              </a:ext>
            </a:extLst>
          </p:cNvPr>
          <p:cNvSpPr/>
          <p:nvPr/>
        </p:nvSpPr>
        <p:spPr>
          <a:xfrm>
            <a:off x="0" y="308674"/>
            <a:ext cx="1207970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C00000"/>
                </a:solidFill>
              </a:rPr>
              <a:t>Motor Tracts </a:t>
            </a:r>
            <a:r>
              <a:rPr lang="en-US" sz="2400" b="1" dirty="0">
                <a:solidFill>
                  <a:srgbClr val="C00000"/>
                </a:solidFill>
              </a:rPr>
              <a:t>relays: To </a:t>
            </a:r>
            <a:r>
              <a:rPr lang="en-US" sz="2400" b="1" dirty="0" err="1">
                <a:solidFill>
                  <a:srgbClr val="C00000"/>
                </a:solidFill>
              </a:rPr>
              <a:t>Thalamaus</a:t>
            </a:r>
            <a:r>
              <a:rPr lang="en-US" sz="2400" b="1" dirty="0">
                <a:solidFill>
                  <a:srgbClr val="C00000"/>
                </a:solidFill>
              </a:rPr>
              <a:t> &amp; Opposite Cerebral Hemisphere by Corpus Callosum</a:t>
            </a:r>
          </a:p>
          <a:p>
            <a:pPr algn="ctr"/>
            <a:endParaRPr lang="en-US" sz="8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3333FF"/>
                </a:solidFill>
              </a:rPr>
              <a:t>Behavioral, Emotional &amp; Motivational Mechanisms</a:t>
            </a:r>
            <a:r>
              <a:rPr lang="en-US" dirty="0">
                <a:solidFill>
                  <a:srgbClr val="3333FF"/>
                </a:solidFill>
              </a:rPr>
              <a:t>:</a:t>
            </a:r>
          </a:p>
          <a:p>
            <a:pPr algn="ctr"/>
            <a:endParaRPr lang="en-US" sz="800" dirty="0"/>
          </a:p>
          <a:p>
            <a:pPr algn="ctr"/>
            <a:r>
              <a:rPr lang="en-US" sz="2400" b="1" u="sng" dirty="0"/>
              <a:t>Limbic Lobe </a:t>
            </a:r>
            <a:r>
              <a:rPr lang="en-US" sz="2400" b="1" dirty="0"/>
              <a:t>:  Limbic System &amp; Hypothalamus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                                                                                                                                         </a:t>
            </a:r>
            <a:r>
              <a:rPr lang="en-US" b="1" dirty="0">
                <a:solidFill>
                  <a:srgbClr val="3366FF"/>
                </a:solidFill>
              </a:rPr>
              <a:t>Limbic Lobe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07C6-411A-4502-BC33-30DE52F2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4" y="1939396"/>
            <a:ext cx="7814065" cy="460204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A98E73-D78C-48C2-8128-3CE9AEB0D5C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1" y="3429001"/>
            <a:ext cx="3962399" cy="30217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8E53B2-1221-4728-9941-AC7319E5C460}"/>
              </a:ext>
            </a:extLst>
          </p:cNvPr>
          <p:cNvSpPr/>
          <p:nvPr/>
        </p:nvSpPr>
        <p:spPr>
          <a:xfrm>
            <a:off x="6483817" y="5601937"/>
            <a:ext cx="1493535" cy="454750"/>
          </a:xfrm>
          <a:prstGeom prst="rect">
            <a:avLst/>
          </a:prstGeom>
          <a:solidFill>
            <a:srgbClr val="00B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F2D04-E28F-4F70-A421-1E618BB49F95}"/>
              </a:ext>
            </a:extLst>
          </p:cNvPr>
          <p:cNvSpPr/>
          <p:nvPr/>
        </p:nvSpPr>
        <p:spPr>
          <a:xfrm>
            <a:off x="5454869" y="4331826"/>
            <a:ext cx="882870" cy="454750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54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E345DA-901A-4A2F-9EDE-8C6653B3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93" y="946518"/>
            <a:ext cx="7610475" cy="558165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7DF26D-96E0-4146-B68C-1D08D58E51DF}"/>
              </a:ext>
            </a:extLst>
          </p:cNvPr>
          <p:cNvSpPr/>
          <p:nvPr/>
        </p:nvSpPr>
        <p:spPr>
          <a:xfrm>
            <a:off x="304800" y="-24454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b="1" dirty="0">
              <a:solidFill>
                <a:srgbClr val="3366FF"/>
              </a:solidFill>
            </a:endParaRPr>
          </a:p>
          <a:p>
            <a:r>
              <a:rPr lang="en-US" sz="2800" b="1" dirty="0">
                <a:solidFill>
                  <a:srgbClr val="CC00CC"/>
                </a:solidFill>
              </a:rPr>
              <a:t>The Brain as a Computer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007F41-5BCE-46BE-A7B0-804B5EBF314C}"/>
              </a:ext>
            </a:extLst>
          </p:cNvPr>
          <p:cNvCxnSpPr>
            <a:cxnSpLocks/>
          </p:cNvCxnSpPr>
          <p:nvPr/>
        </p:nvCxnSpPr>
        <p:spPr>
          <a:xfrm flipH="1">
            <a:off x="4442137" y="1440611"/>
            <a:ext cx="699206" cy="6054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9517B-6A3E-40BC-A19D-A7630694F8FA}"/>
              </a:ext>
            </a:extLst>
          </p:cNvPr>
          <p:cNvCxnSpPr>
            <a:cxnSpLocks/>
          </p:cNvCxnSpPr>
          <p:nvPr/>
        </p:nvCxnSpPr>
        <p:spPr>
          <a:xfrm flipH="1">
            <a:off x="6777020" y="1440610"/>
            <a:ext cx="699206" cy="6054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6EB39-5A7D-4164-8CD7-47191F1A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37" y="250257"/>
            <a:ext cx="4023868" cy="639598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06BF47-CFBE-466C-850B-9C1263F9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37" y="1773345"/>
            <a:ext cx="3112790" cy="4365274"/>
          </a:xfrm>
          <a:prstGeom prst="rect">
            <a:avLst/>
          </a:prstGeom>
          <a:ln w="38100">
            <a:solidFill>
              <a:srgbClr val="3366FF"/>
            </a:solidFill>
          </a:ln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8A77DFF-225C-4A36-B73A-EAE4A388B0E4}"/>
              </a:ext>
            </a:extLst>
          </p:cNvPr>
          <p:cNvSpPr/>
          <p:nvPr/>
        </p:nvSpPr>
        <p:spPr>
          <a:xfrm>
            <a:off x="3118586" y="2685448"/>
            <a:ext cx="259882" cy="2541069"/>
          </a:xfrm>
          <a:prstGeom prst="rightBrace">
            <a:avLst>
              <a:gd name="adj1" fmla="val 8333"/>
              <a:gd name="adj2" fmla="val 90152"/>
            </a:avLst>
          </a:prstGeom>
          <a:ln w="19050">
            <a:solidFill>
              <a:srgbClr val="CC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4E8A64-5EF1-4141-A048-430028F4F79F}"/>
              </a:ext>
            </a:extLst>
          </p:cNvPr>
          <p:cNvCxnSpPr>
            <a:cxnSpLocks/>
          </p:cNvCxnSpPr>
          <p:nvPr/>
        </p:nvCxnSpPr>
        <p:spPr>
          <a:xfrm>
            <a:off x="3657600" y="5014762"/>
            <a:ext cx="2438400" cy="1123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3AD78805-177D-4F17-914E-428E20A79B92}"/>
              </a:ext>
            </a:extLst>
          </p:cNvPr>
          <p:cNvSpPr/>
          <p:nvPr/>
        </p:nvSpPr>
        <p:spPr>
          <a:xfrm flipH="1">
            <a:off x="6302828" y="5845628"/>
            <a:ext cx="207678" cy="595993"/>
          </a:xfrm>
          <a:prstGeom prst="rightBrace">
            <a:avLst>
              <a:gd name="adj1" fmla="val 8333"/>
              <a:gd name="adj2" fmla="val 53949"/>
            </a:avLst>
          </a:prstGeom>
          <a:ln w="19050">
            <a:solidFill>
              <a:srgbClr val="CC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F3EEC8-0FF8-457F-B976-EAEAC64B205A}"/>
              </a:ext>
            </a:extLst>
          </p:cNvPr>
          <p:cNvCxnSpPr/>
          <p:nvPr/>
        </p:nvCxnSpPr>
        <p:spPr>
          <a:xfrm flipH="1">
            <a:off x="8841608" y="5034012"/>
            <a:ext cx="404261" cy="3850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BE2B43-01FA-4D26-B350-2F6A345D35B8}"/>
              </a:ext>
            </a:extLst>
          </p:cNvPr>
          <p:cNvSpPr/>
          <p:nvPr/>
        </p:nvSpPr>
        <p:spPr>
          <a:xfrm>
            <a:off x="787369" y="476522"/>
            <a:ext cx="378860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Tract:</a:t>
            </a:r>
          </a:p>
          <a:p>
            <a:pPr algn="ctr"/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Cortico-spinal (Pyramidal) Tract</a:t>
            </a:r>
            <a:endParaRPr lang="en-US" sz="20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E7168-5914-45B6-88FD-2E843A9FC040}"/>
              </a:ext>
            </a:extLst>
          </p:cNvPr>
          <p:cNvCxnSpPr>
            <a:cxnSpLocks/>
          </p:cNvCxnSpPr>
          <p:nvPr/>
        </p:nvCxnSpPr>
        <p:spPr>
          <a:xfrm>
            <a:off x="2484408" y="2117785"/>
            <a:ext cx="0" cy="2764766"/>
          </a:xfrm>
          <a:prstGeom prst="straightConnector1">
            <a:avLst/>
          </a:prstGeom>
          <a:ln w="444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1E1516-563E-4530-A914-81A2AB073D08}"/>
              </a:ext>
            </a:extLst>
          </p:cNvPr>
          <p:cNvCxnSpPr>
            <a:cxnSpLocks/>
          </p:cNvCxnSpPr>
          <p:nvPr/>
        </p:nvCxnSpPr>
        <p:spPr>
          <a:xfrm>
            <a:off x="6096000" y="1236388"/>
            <a:ext cx="0" cy="3273967"/>
          </a:xfrm>
          <a:prstGeom prst="straightConnector1">
            <a:avLst/>
          </a:prstGeom>
          <a:ln w="381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23EB0-E3F4-46DF-9A1A-D60B91FD2874}"/>
              </a:ext>
            </a:extLst>
          </p:cNvPr>
          <p:cNvSpPr txBox="1"/>
          <p:nvPr/>
        </p:nvSpPr>
        <p:spPr>
          <a:xfrm>
            <a:off x="8231543" y="1092075"/>
            <a:ext cx="125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Pyramidal Cells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78396-E192-40BC-B851-CCBE5AC3BEE9}"/>
              </a:ext>
            </a:extLst>
          </p:cNvPr>
          <p:cNvCxnSpPr/>
          <p:nvPr/>
        </p:nvCxnSpPr>
        <p:spPr>
          <a:xfrm flipH="1" flipV="1">
            <a:off x="7962811" y="832207"/>
            <a:ext cx="300427" cy="40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B47820-1401-4B0A-B065-C5B5C655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1" y="1276950"/>
            <a:ext cx="5309691" cy="4774131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C4BD3E-0E00-4995-B169-914C2366F377}"/>
              </a:ext>
            </a:extLst>
          </p:cNvPr>
          <p:cNvSpPr/>
          <p:nvPr/>
        </p:nvSpPr>
        <p:spPr>
          <a:xfrm>
            <a:off x="473992" y="299003"/>
            <a:ext cx="298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Helvetica-Light"/>
              </a:rPr>
              <a:t>Motor Homunculus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E7705-84EA-4931-8291-DEA976E5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60" y="1260385"/>
            <a:ext cx="4718308" cy="4790695"/>
          </a:xfrm>
          <a:prstGeom prst="rect">
            <a:avLst/>
          </a:prstGeom>
          <a:ln w="38100"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143852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0FB64-98AD-45BA-BAAC-ACBF2CF9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088" y="510695"/>
            <a:ext cx="4400550" cy="5857875"/>
          </a:xfrm>
          <a:prstGeom prst="rect">
            <a:avLst/>
          </a:prstGeom>
          <a:ln w="38100">
            <a:solidFill>
              <a:srgbClr val="3366FF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D79335-6B0B-4327-BC02-2ADBAB7B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81" y="1885491"/>
            <a:ext cx="3112790" cy="4365274"/>
          </a:xfrm>
          <a:prstGeom prst="rect">
            <a:avLst/>
          </a:prstGeom>
          <a:ln w="38100">
            <a:solidFill>
              <a:srgbClr val="3366FF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4EFE88-1FAD-45A2-B2BA-2DAD5C8A8DD9}"/>
              </a:ext>
            </a:extLst>
          </p:cNvPr>
          <p:cNvSpPr/>
          <p:nvPr/>
        </p:nvSpPr>
        <p:spPr>
          <a:xfrm>
            <a:off x="1127953" y="246614"/>
            <a:ext cx="34847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C00CC"/>
                </a:solidFill>
              </a:rPr>
              <a:t>Body’s  </a:t>
            </a:r>
            <a:r>
              <a:rPr lang="en-US" sz="2400" b="1" dirty="0"/>
              <a:t>“</a:t>
            </a:r>
            <a:r>
              <a:rPr lang="en-US" sz="2400" b="1" u="sng" dirty="0"/>
              <a:t>Motor”</a:t>
            </a:r>
            <a:r>
              <a:rPr lang="en-US" sz="2400" b="1" dirty="0">
                <a:solidFill>
                  <a:srgbClr val="CC00CC"/>
                </a:solidFill>
              </a:rPr>
              <a:t>  system:</a:t>
            </a:r>
          </a:p>
          <a:p>
            <a:endParaRPr lang="en-US" sz="800" b="1" dirty="0">
              <a:solidFill>
                <a:srgbClr val="993300"/>
              </a:solidFill>
            </a:endParaRPr>
          </a:p>
          <a:p>
            <a:r>
              <a:rPr lang="en-US" sz="2200" b="1" dirty="0">
                <a:solidFill>
                  <a:srgbClr val="993300"/>
                </a:solidFill>
              </a:rPr>
              <a:t> Skeletal Sensory system </a:t>
            </a:r>
          </a:p>
          <a:p>
            <a:r>
              <a:rPr lang="en-US" sz="2000" b="1" dirty="0">
                <a:solidFill>
                  <a:srgbClr val="993300"/>
                </a:solidFill>
              </a:rPr>
              <a:t>             (below face)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E638944-8A35-4B8E-97A0-6DDBF658AE21}"/>
              </a:ext>
            </a:extLst>
          </p:cNvPr>
          <p:cNvSpPr/>
          <p:nvPr/>
        </p:nvSpPr>
        <p:spPr>
          <a:xfrm>
            <a:off x="3656034" y="2872693"/>
            <a:ext cx="259882" cy="2541069"/>
          </a:xfrm>
          <a:prstGeom prst="rightBrace">
            <a:avLst>
              <a:gd name="adj1" fmla="val 8333"/>
              <a:gd name="adj2" fmla="val 90152"/>
            </a:avLst>
          </a:prstGeom>
          <a:ln w="19050">
            <a:solidFill>
              <a:srgbClr val="CC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B29E620-49F5-4951-915A-E22DF686DEED}"/>
              </a:ext>
            </a:extLst>
          </p:cNvPr>
          <p:cNvSpPr/>
          <p:nvPr/>
        </p:nvSpPr>
        <p:spPr>
          <a:xfrm flipH="1">
            <a:off x="5949535" y="4125433"/>
            <a:ext cx="361507" cy="2125332"/>
          </a:xfrm>
          <a:prstGeom prst="rightBrace">
            <a:avLst>
              <a:gd name="adj1" fmla="val 8333"/>
              <a:gd name="adj2" fmla="val 50867"/>
            </a:avLst>
          </a:prstGeom>
          <a:ln w="19050">
            <a:solidFill>
              <a:srgbClr val="CC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D54B3B-2585-4FDB-B0B0-B19DF2D38FD7}"/>
              </a:ext>
            </a:extLst>
          </p:cNvPr>
          <p:cNvCxnSpPr>
            <a:cxnSpLocks/>
          </p:cNvCxnSpPr>
          <p:nvPr/>
        </p:nvCxnSpPr>
        <p:spPr>
          <a:xfrm>
            <a:off x="4040372" y="5050463"/>
            <a:ext cx="162470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 9">
            <a:extLst>
              <a:ext uri="{FF2B5EF4-FFF2-40B4-BE49-F238E27FC236}">
                <a16:creationId xmlns:a16="http://schemas.microsoft.com/office/drawing/2014/main" id="{C0D5612B-FFBD-4E53-8BF8-B91F31E18AAA}"/>
              </a:ext>
            </a:extLst>
          </p:cNvPr>
          <p:cNvSpPr/>
          <p:nvPr/>
        </p:nvSpPr>
        <p:spPr>
          <a:xfrm rot="12906255">
            <a:off x="7149850" y="4146840"/>
            <a:ext cx="267623" cy="806382"/>
          </a:xfrm>
          <a:prstGeom prst="upArrow">
            <a:avLst/>
          </a:prstGeom>
          <a:solidFill>
            <a:srgbClr val="00B0F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1508A7-C529-4D9B-A4DB-82A1E4221834}"/>
              </a:ext>
            </a:extLst>
          </p:cNvPr>
          <p:cNvSpPr/>
          <p:nvPr/>
        </p:nvSpPr>
        <p:spPr>
          <a:xfrm>
            <a:off x="9264771" y="2950234"/>
            <a:ext cx="1542056" cy="747832"/>
          </a:xfrm>
          <a:prstGeom prst="ellipse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8B836-9B81-45CE-8117-1380C42C9C16}"/>
              </a:ext>
            </a:extLst>
          </p:cNvPr>
          <p:cNvSpPr txBox="1"/>
          <p:nvPr/>
        </p:nvSpPr>
        <p:spPr>
          <a:xfrm>
            <a:off x="11165974" y="2950234"/>
            <a:ext cx="90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CC"/>
                </a:solidFill>
              </a:rPr>
              <a:t>Basal </a:t>
            </a:r>
          </a:p>
          <a:p>
            <a:r>
              <a:rPr lang="en-US" b="1" dirty="0">
                <a:solidFill>
                  <a:srgbClr val="CC00CC"/>
                </a:solidFill>
              </a:rPr>
              <a:t>Ganglia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6FB53C8-3F59-47DB-A662-220B4EE04FDA}"/>
              </a:ext>
            </a:extLst>
          </p:cNvPr>
          <p:cNvSpPr/>
          <p:nvPr/>
        </p:nvSpPr>
        <p:spPr>
          <a:xfrm>
            <a:off x="10844144" y="3079630"/>
            <a:ext cx="105588" cy="51758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3B1B42-E949-47DB-83C9-FC3AF7840B66}"/>
              </a:ext>
            </a:extLst>
          </p:cNvPr>
          <p:cNvCxnSpPr>
            <a:cxnSpLocks/>
          </p:cNvCxnSpPr>
          <p:nvPr/>
        </p:nvCxnSpPr>
        <p:spPr>
          <a:xfrm>
            <a:off x="2838091" y="2214182"/>
            <a:ext cx="0" cy="2764766"/>
          </a:xfrm>
          <a:prstGeom prst="straightConnector1">
            <a:avLst/>
          </a:prstGeom>
          <a:ln w="444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6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06527BA-1152-4332-8680-CC7041B1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92" y="1450026"/>
            <a:ext cx="3115003" cy="5256568"/>
          </a:xfrm>
          <a:prstGeom prst="rect">
            <a:avLst/>
          </a:prstGeom>
          <a:ln w="38100">
            <a:solidFill>
              <a:srgbClr val="CC00CC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1DD1E5-DE0F-4122-B468-B3A0A12F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78" y="1507778"/>
            <a:ext cx="5004930" cy="3198976"/>
          </a:xfrm>
          <a:prstGeom prst="rect">
            <a:avLst/>
          </a:prstGeom>
          <a:ln w="38100">
            <a:solidFill>
              <a:srgbClr val="3366FF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9368B-142C-48E5-9720-11B37025C2B7}"/>
              </a:ext>
            </a:extLst>
          </p:cNvPr>
          <p:cNvSpPr/>
          <p:nvPr/>
        </p:nvSpPr>
        <p:spPr>
          <a:xfrm>
            <a:off x="393405" y="202870"/>
            <a:ext cx="117267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Helvetica-Light"/>
              </a:rPr>
              <a:t>Basal ganglia: </a:t>
            </a:r>
          </a:p>
          <a:p>
            <a:pPr algn="ctr"/>
            <a:endParaRPr lang="en-US" sz="800" b="1" dirty="0">
              <a:latin typeface="Helvetica-Light"/>
            </a:endParaRPr>
          </a:p>
          <a:p>
            <a:pPr algn="ctr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Helvetica-Light"/>
              </a:rPr>
              <a:t>Relay Station between Cerebral Cortex &amp; Spinal Cord, via Thalamus</a:t>
            </a:r>
          </a:p>
          <a:p>
            <a:pPr algn="ctr"/>
            <a:endParaRPr lang="en-US" sz="2200" b="1" dirty="0">
              <a:solidFill>
                <a:schemeClr val="accent6">
                  <a:lumMod val="75000"/>
                </a:schemeClr>
              </a:solidFill>
              <a:latin typeface="Helvetica-Light"/>
            </a:endParaRPr>
          </a:p>
          <a:p>
            <a:pPr algn="ctr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Helvetica-Light"/>
              </a:rPr>
              <a:t>                                                                                                                        </a:t>
            </a:r>
            <a:r>
              <a:rPr lang="en-US" sz="1400" b="1" u="sng" dirty="0">
                <a:solidFill>
                  <a:srgbClr val="C00000"/>
                </a:solidFill>
                <a:latin typeface="Helvetica-Light"/>
              </a:rPr>
              <a:t>Coronal (Frontal) View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Helvetica-Light"/>
              </a:rPr>
              <a:t>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b="1" u="sng" dirty="0">
              <a:solidFill>
                <a:srgbClr val="C00000"/>
              </a:solidFill>
              <a:latin typeface="Helvetica-Light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Helvetica-Light"/>
              </a:rPr>
              <a:t>                                                </a:t>
            </a:r>
            <a:r>
              <a:rPr lang="en-US" sz="1400" b="1" u="sng" dirty="0">
                <a:solidFill>
                  <a:srgbClr val="C00000"/>
                </a:solidFill>
                <a:latin typeface="Helvetica-Light"/>
              </a:rPr>
              <a:t>Sagittal (Side) View</a:t>
            </a:r>
          </a:p>
          <a:p>
            <a:pPr algn="ctr"/>
            <a:endParaRPr lang="en-US" sz="2200" b="1" dirty="0">
              <a:solidFill>
                <a:schemeClr val="accent6">
                  <a:lumMod val="75000"/>
                </a:schemeClr>
              </a:solidFill>
              <a:latin typeface="Helvetica-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0BD8F-766C-4F72-97A9-1AA509E56F87}"/>
              </a:ext>
            </a:extLst>
          </p:cNvPr>
          <p:cNvSpPr/>
          <p:nvPr/>
        </p:nvSpPr>
        <p:spPr>
          <a:xfrm>
            <a:off x="7267945" y="3366581"/>
            <a:ext cx="942170" cy="423308"/>
          </a:xfrm>
          <a:prstGeom prst="rect">
            <a:avLst/>
          </a:prstGeom>
          <a:solidFill>
            <a:srgbClr val="00B05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6997DF-7294-4856-B118-3385C4C27C66}"/>
              </a:ext>
            </a:extLst>
          </p:cNvPr>
          <p:cNvSpPr/>
          <p:nvPr/>
        </p:nvSpPr>
        <p:spPr>
          <a:xfrm>
            <a:off x="5297886" y="4430188"/>
            <a:ext cx="1230929" cy="27656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40C056-02CC-4D25-A813-86BCA7859678}"/>
              </a:ext>
            </a:extLst>
          </p:cNvPr>
          <p:cNvCxnSpPr>
            <a:cxnSpLocks/>
          </p:cNvCxnSpPr>
          <p:nvPr/>
        </p:nvCxnSpPr>
        <p:spPr>
          <a:xfrm>
            <a:off x="8104472" y="3902061"/>
            <a:ext cx="1049153" cy="804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B7DE58-0EEA-47D6-AC3D-E784E6A2AAD9}"/>
              </a:ext>
            </a:extLst>
          </p:cNvPr>
          <p:cNvCxnSpPr/>
          <p:nvPr/>
        </p:nvCxnSpPr>
        <p:spPr>
          <a:xfrm>
            <a:off x="4225159" y="4992414"/>
            <a:ext cx="5749158" cy="0"/>
          </a:xfrm>
          <a:prstGeom prst="straightConnector1">
            <a:avLst/>
          </a:prstGeom>
          <a:ln w="25400">
            <a:solidFill>
              <a:srgbClr val="B85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8E777F-6F40-432E-8FAE-8F4C82638568}"/>
              </a:ext>
            </a:extLst>
          </p:cNvPr>
          <p:cNvCxnSpPr>
            <a:cxnSpLocks/>
          </p:cNvCxnSpPr>
          <p:nvPr/>
        </p:nvCxnSpPr>
        <p:spPr>
          <a:xfrm>
            <a:off x="4242698" y="4430188"/>
            <a:ext cx="0" cy="551715"/>
          </a:xfrm>
          <a:prstGeom prst="line">
            <a:avLst/>
          </a:prstGeom>
          <a:ln w="25400">
            <a:solidFill>
              <a:srgbClr val="B85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83B202-129D-472F-9904-26796887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95" y="2432653"/>
            <a:ext cx="3075584" cy="3100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B50C4-B456-4500-9EA4-5BDF14D16343}"/>
              </a:ext>
            </a:extLst>
          </p:cNvPr>
          <p:cNvSpPr txBox="1"/>
          <p:nvPr/>
        </p:nvSpPr>
        <p:spPr>
          <a:xfrm>
            <a:off x="441925" y="1854680"/>
            <a:ext cx="291043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CC"/>
                </a:solidFill>
              </a:rPr>
              <a:t>Sections of Human Body</a:t>
            </a:r>
          </a:p>
        </p:txBody>
      </p:sp>
    </p:spTree>
    <p:extLst>
      <p:ext uri="{BB962C8B-B14F-4D97-AF65-F5344CB8AC3E}">
        <p14:creationId xmlns:p14="http://schemas.microsoft.com/office/powerpoint/2010/main" val="163724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2B2A2E-2706-429F-961E-1069E4B3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96" y="739921"/>
            <a:ext cx="6193893" cy="5781867"/>
          </a:xfrm>
          <a:prstGeom prst="rect">
            <a:avLst/>
          </a:prstGeom>
          <a:ln w="38100">
            <a:solidFill>
              <a:srgbClr val="3333FF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641DA5-FBB9-4B4C-A2C2-E9859A560F21}"/>
              </a:ext>
            </a:extLst>
          </p:cNvPr>
          <p:cNvSpPr/>
          <p:nvPr/>
        </p:nvSpPr>
        <p:spPr>
          <a:xfrm>
            <a:off x="92306" y="428609"/>
            <a:ext cx="3810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Error Control:</a:t>
            </a:r>
          </a:p>
          <a:p>
            <a:pPr algn="ctr"/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Cortico-</a:t>
            </a:r>
            <a:r>
              <a:rPr lang="en-US" sz="22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rubro</a:t>
            </a:r>
            <a:r>
              <a:rPr 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-spinal pathway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4E9AC9-51F7-42B2-B51E-82F90F752237}"/>
              </a:ext>
            </a:extLst>
          </p:cNvPr>
          <p:cNvCxnSpPr/>
          <p:nvPr/>
        </p:nvCxnSpPr>
        <p:spPr>
          <a:xfrm>
            <a:off x="4668364" y="3630855"/>
            <a:ext cx="510139" cy="417242"/>
          </a:xfrm>
          <a:prstGeom prst="straightConnector1">
            <a:avLst/>
          </a:prstGeom>
          <a:ln w="3810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95347A-39B4-47EF-B280-C2DC7BB3222A}"/>
              </a:ext>
            </a:extLst>
          </p:cNvPr>
          <p:cNvCxnSpPr>
            <a:cxnSpLocks/>
          </p:cNvCxnSpPr>
          <p:nvPr/>
        </p:nvCxnSpPr>
        <p:spPr>
          <a:xfrm flipH="1" flipV="1">
            <a:off x="8548577" y="4167963"/>
            <a:ext cx="2062716" cy="114050"/>
          </a:xfrm>
          <a:prstGeom prst="straightConnector1">
            <a:avLst/>
          </a:prstGeom>
          <a:ln w="3810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1DBBD7-7634-4886-B3FD-444A06F10756}"/>
              </a:ext>
            </a:extLst>
          </p:cNvPr>
          <p:cNvSpPr txBox="1"/>
          <p:nvPr/>
        </p:nvSpPr>
        <p:spPr>
          <a:xfrm>
            <a:off x="10611293" y="3401766"/>
            <a:ext cx="1403497" cy="1046440"/>
          </a:xfrm>
          <a:prstGeom prst="rect">
            <a:avLst/>
          </a:prstGeom>
          <a:noFill/>
          <a:ln w="25400"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C00CC"/>
                </a:solidFill>
              </a:rPr>
              <a:t>Cerebellum:</a:t>
            </a:r>
          </a:p>
          <a:p>
            <a:pPr algn="ctr"/>
            <a:endParaRPr lang="en-US" sz="800" b="1" dirty="0">
              <a:solidFill>
                <a:srgbClr val="CC00CC"/>
              </a:solidFill>
            </a:endParaRPr>
          </a:p>
          <a:p>
            <a:pPr algn="ctr"/>
            <a:r>
              <a:rPr lang="en-US" b="1" dirty="0">
                <a:solidFill>
                  <a:srgbClr val="CC00CC"/>
                </a:solidFill>
              </a:rPr>
              <a:t>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33953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62C6CD-9B9E-47F2-A984-C64D3856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777" y="1027020"/>
            <a:ext cx="5009264" cy="5354730"/>
          </a:xfrm>
          <a:prstGeom prst="rect">
            <a:avLst/>
          </a:prstGeom>
          <a:ln w="38100">
            <a:solidFill>
              <a:srgbClr val="CC00CC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F1A4-DD42-45B1-A475-45FCA236C6A5}"/>
              </a:ext>
            </a:extLst>
          </p:cNvPr>
          <p:cNvSpPr/>
          <p:nvPr/>
        </p:nvSpPr>
        <p:spPr>
          <a:xfrm>
            <a:off x="384987" y="192515"/>
            <a:ext cx="110237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Control of Muscles : From Balancing Receptors (Ear Cochlea):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“Vestibular” 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Nuclei in </a:t>
            </a:r>
            <a:r>
              <a:rPr lang="en-US" sz="2400" b="1" u="sng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Stem</a:t>
            </a:r>
          </a:p>
          <a:p>
            <a:endParaRPr lang="en-US" sz="2400" b="1" u="sng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Stem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57ED656-2FD3-438B-A64E-F10571A0A0F7}"/>
              </a:ext>
            </a:extLst>
          </p:cNvPr>
          <p:cNvSpPr/>
          <p:nvPr/>
        </p:nvSpPr>
        <p:spPr>
          <a:xfrm rot="19379822">
            <a:off x="10894542" y="3375066"/>
            <a:ext cx="614923" cy="224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945B0-F63F-4A73-9090-B6276BDFAB6B}"/>
              </a:ext>
            </a:extLst>
          </p:cNvPr>
          <p:cNvSpPr txBox="1"/>
          <p:nvPr/>
        </p:nvSpPr>
        <p:spPr>
          <a:xfrm>
            <a:off x="7338235" y="1069678"/>
            <a:ext cx="2624471" cy="400110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Cerebral  Hemispheres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DAA82-70EA-4DCF-B115-894D9EBAB749}"/>
              </a:ext>
            </a:extLst>
          </p:cNvPr>
          <p:cNvSpPr txBox="1"/>
          <p:nvPr/>
        </p:nvSpPr>
        <p:spPr>
          <a:xfrm>
            <a:off x="7967329" y="5650099"/>
            <a:ext cx="1516912" cy="400110"/>
          </a:xfrm>
          <a:prstGeom prst="rect">
            <a:avLst/>
          </a:prstGeom>
          <a:solidFill>
            <a:srgbClr val="C00000">
              <a:alpha val="3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Spinal Cord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E507C-97A0-41BF-B10E-7953589A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62" y="2208154"/>
            <a:ext cx="4238205" cy="403246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FBB236-FEFB-4AED-92DF-EB6EEE2D48B5}"/>
              </a:ext>
            </a:extLst>
          </p:cNvPr>
          <p:cNvSpPr txBox="1"/>
          <p:nvPr/>
        </p:nvSpPr>
        <p:spPr>
          <a:xfrm>
            <a:off x="295914" y="4552666"/>
            <a:ext cx="60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CC00CC"/>
                </a:solidFill>
              </a:rPr>
              <a:t>Brain</a:t>
            </a:r>
          </a:p>
          <a:p>
            <a:r>
              <a:rPr lang="en-US" sz="1200" b="1" u="sng" dirty="0">
                <a:solidFill>
                  <a:srgbClr val="CC00CC"/>
                </a:solidFill>
              </a:rPr>
              <a:t>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4DF69-A356-4125-9F31-1A839A4229BE}"/>
              </a:ext>
            </a:extLst>
          </p:cNvPr>
          <p:cNvCxnSpPr/>
          <p:nvPr/>
        </p:nvCxnSpPr>
        <p:spPr>
          <a:xfrm flipV="1">
            <a:off x="804877" y="4485888"/>
            <a:ext cx="0" cy="595223"/>
          </a:xfrm>
          <a:prstGeom prst="straightConnector1">
            <a:avLst/>
          </a:prstGeom>
          <a:ln w="19050">
            <a:solidFill>
              <a:srgbClr val="CC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F3D8D-9FC6-42A2-B0AB-761DEFE3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23" y="2249505"/>
            <a:ext cx="5686425" cy="4495800"/>
          </a:xfrm>
          <a:prstGeom prst="rect">
            <a:avLst/>
          </a:prstGeom>
          <a:ln w="38100">
            <a:solidFill>
              <a:srgbClr val="3333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6F0BF7-22C3-4322-9DE6-9368F737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9" y="171098"/>
            <a:ext cx="5910925" cy="418825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A12794-D0AE-44E9-AA54-39DE6A3A7824}"/>
              </a:ext>
            </a:extLst>
          </p:cNvPr>
          <p:cNvSpPr/>
          <p:nvPr/>
        </p:nvSpPr>
        <p:spPr>
          <a:xfrm>
            <a:off x="6390623" y="171098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Ear: Vestibular Nerve’s Origin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Hearing &amp; Balance sensing: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Cochlea &amp;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Labrynthine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82198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173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Helvetica-Light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Prasun Roy</dc:creator>
  <cp:lastModifiedBy>akash singh</cp:lastModifiedBy>
  <cp:revision>151</cp:revision>
  <dcterms:created xsi:type="dcterms:W3CDTF">2017-10-04T03:45:33Z</dcterms:created>
  <dcterms:modified xsi:type="dcterms:W3CDTF">2022-01-31T05:53:02Z</dcterms:modified>
</cp:coreProperties>
</file>