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tis9UF8mYAjtGFEqKSmbqJvk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230CD7-823A-4F15-B0C3-C2376FCEA972}">
  <a:tblStyle styleId="{D6230CD7-823A-4F15-B0C3-C2376FCEA972}"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BDF753B-557B-48F1-A8A8-23245AF3886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18b463d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c18b463de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18b463d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c18b463de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18b463d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18b463d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0"/>
          <p:cNvGrpSpPr/>
          <p:nvPr/>
        </p:nvGrpSpPr>
        <p:grpSpPr>
          <a:xfrm>
            <a:off x="830392" y="1191256"/>
            <a:ext cx="745763" cy="45826"/>
            <a:chOff x="4580561" y="2589004"/>
            <a:chExt cx="1064464" cy="25200"/>
          </a:xfrm>
        </p:grpSpPr>
        <p:sp>
          <p:nvSpPr>
            <p:cNvPr id="12" name="Google Shape;12;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2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7" name="Google Shape;77;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8" name="Shape 78"/>
        <p:cNvGrpSpPr/>
        <p:nvPr/>
      </p:nvGrpSpPr>
      <p:grpSpPr>
        <a:xfrm>
          <a:off x="0" y="0"/>
          <a:ext cx="0" cy="0"/>
          <a:chOff x="0" y="0"/>
          <a:chExt cx="0" cy="0"/>
        </a:xfrm>
      </p:grpSpPr>
      <p:grpSp>
        <p:nvGrpSpPr>
          <p:cNvPr id="79" name="Google Shape;79;p30"/>
          <p:cNvGrpSpPr/>
          <p:nvPr/>
        </p:nvGrpSpPr>
        <p:grpSpPr>
          <a:xfrm>
            <a:off x="830392" y="4169130"/>
            <a:ext cx="745763" cy="45826"/>
            <a:chOff x="4580561" y="2589004"/>
            <a:chExt cx="1064464" cy="25200"/>
          </a:xfrm>
        </p:grpSpPr>
        <p:sp>
          <p:nvSpPr>
            <p:cNvPr id="80" name="Google Shape;80;p3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3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3" name="Google Shape;83;p3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4" name="Google Shape;8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1"/>
          <p:cNvGrpSpPr/>
          <p:nvPr/>
        </p:nvGrpSpPr>
        <p:grpSpPr>
          <a:xfrm>
            <a:off x="830392" y="1191256"/>
            <a:ext cx="745763" cy="45826"/>
            <a:chOff x="4580561" y="2589004"/>
            <a:chExt cx="1064464" cy="25200"/>
          </a:xfrm>
        </p:grpSpPr>
        <p:sp>
          <p:nvSpPr>
            <p:cNvPr id="20" name="Google Shape;2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25" name="Shape 25"/>
        <p:cNvGrpSpPr/>
        <p:nvPr/>
      </p:nvGrpSpPr>
      <p:grpSpPr>
        <a:xfrm>
          <a:off x="0" y="0"/>
          <a:ext cx="0" cy="0"/>
          <a:chOff x="0" y="0"/>
          <a:chExt cx="0" cy="0"/>
        </a:xfrm>
      </p:grpSpPr>
      <p:sp>
        <p:nvSpPr>
          <p:cNvPr id="26" name="Google Shape;26;p22"/>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txBox="1"/>
          <p:nvPr>
            <p:ph type="ctrTitle"/>
          </p:nvPr>
        </p:nvSpPr>
        <p:spPr>
          <a:xfrm>
            <a:off x="323300" y="772850"/>
            <a:ext cx="2704200" cy="3140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29" name="Google Shape;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grpSp>
        <p:nvGrpSpPr>
          <p:cNvPr id="31" name="Google Shape;31;p23"/>
          <p:cNvGrpSpPr/>
          <p:nvPr/>
        </p:nvGrpSpPr>
        <p:grpSpPr>
          <a:xfrm>
            <a:off x="830392" y="1191256"/>
            <a:ext cx="745763" cy="45826"/>
            <a:chOff x="4580561" y="2589004"/>
            <a:chExt cx="1064464" cy="25200"/>
          </a:xfrm>
        </p:grpSpPr>
        <p:sp>
          <p:nvSpPr>
            <p:cNvPr id="32" name="Google Shape;3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5" name="Google Shape;35;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24"/>
          <p:cNvGrpSpPr/>
          <p:nvPr/>
        </p:nvGrpSpPr>
        <p:grpSpPr>
          <a:xfrm>
            <a:off x="830392" y="1191256"/>
            <a:ext cx="745763" cy="45826"/>
            <a:chOff x="4580561" y="2589004"/>
            <a:chExt cx="1064464" cy="25200"/>
          </a:xfrm>
        </p:grpSpPr>
        <p:sp>
          <p:nvSpPr>
            <p:cNvPr id="39" name="Google Shape;39;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2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2" name="Google Shape;42;p2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 name="Google Shape;44;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25"/>
          <p:cNvGrpSpPr/>
          <p:nvPr/>
        </p:nvGrpSpPr>
        <p:grpSpPr>
          <a:xfrm>
            <a:off x="830392" y="1191256"/>
            <a:ext cx="745763" cy="45826"/>
            <a:chOff x="4580561" y="2589004"/>
            <a:chExt cx="1064464" cy="25200"/>
          </a:xfrm>
        </p:grpSpPr>
        <p:sp>
          <p:nvSpPr>
            <p:cNvPr id="48" name="Google Shape;48;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1" name="Google Shape;51;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26"/>
          <p:cNvGrpSpPr/>
          <p:nvPr/>
        </p:nvGrpSpPr>
        <p:grpSpPr>
          <a:xfrm>
            <a:off x="830392" y="1191256"/>
            <a:ext cx="745763" cy="45826"/>
            <a:chOff x="4580561" y="2589004"/>
            <a:chExt cx="1064464" cy="25200"/>
          </a:xfrm>
        </p:grpSpPr>
        <p:sp>
          <p:nvSpPr>
            <p:cNvPr id="55" name="Google Shape;55;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8" name="Google Shape;58;p2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9" name="Google Shape;5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grpSp>
        <p:nvGrpSpPr>
          <p:cNvPr id="61" name="Google Shape;61;p27"/>
          <p:cNvGrpSpPr/>
          <p:nvPr/>
        </p:nvGrpSpPr>
        <p:grpSpPr>
          <a:xfrm>
            <a:off x="830392" y="4169130"/>
            <a:ext cx="745763" cy="45826"/>
            <a:chOff x="4580561" y="2589004"/>
            <a:chExt cx="1064464" cy="25200"/>
          </a:xfrm>
        </p:grpSpPr>
        <p:sp>
          <p:nvSpPr>
            <p:cNvPr id="62" name="Google Shape;62;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5" name="Google Shape;65;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2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28"/>
          <p:cNvGrpSpPr/>
          <p:nvPr/>
        </p:nvGrpSpPr>
        <p:grpSpPr>
          <a:xfrm>
            <a:off x="830392" y="1191256"/>
            <a:ext cx="745763" cy="45826"/>
            <a:chOff x="4580561" y="2589004"/>
            <a:chExt cx="1064464" cy="25200"/>
          </a:xfrm>
        </p:grpSpPr>
        <p:sp>
          <p:nvSpPr>
            <p:cNvPr id="69" name="Google Shape;69;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2" name="Google Shape;72;p2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3" name="Google Shape;73;p2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binnynaik30/Fake-News-Detection"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saurabhshahane/fake-news-classification"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sz="4100"/>
              <a:t>Fake vs Real News Identification</a:t>
            </a:r>
            <a:endParaRPr/>
          </a:p>
        </p:txBody>
      </p:sp>
      <p:sp>
        <p:nvSpPr>
          <p:cNvPr id="92" name="Google Shape;92;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1800"/>
              <a:t>Binny Manojkumar Naik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Performance Metrics</a:t>
            </a:r>
            <a:endParaRPr/>
          </a:p>
        </p:txBody>
      </p:sp>
      <p:pic>
        <p:nvPicPr>
          <p:cNvPr id="163" name="Google Shape;163;p12"/>
          <p:cNvPicPr preferRelativeResize="0"/>
          <p:nvPr/>
        </p:nvPicPr>
        <p:blipFill rotWithShape="1">
          <a:blip r:embed="rId3">
            <a:alphaModFix/>
          </a:blip>
          <a:srcRect b="0" l="0" r="0" t="0"/>
          <a:stretch/>
        </p:blipFill>
        <p:spPr>
          <a:xfrm>
            <a:off x="854350" y="2003250"/>
            <a:ext cx="4261774" cy="760400"/>
          </a:xfrm>
          <a:prstGeom prst="rect">
            <a:avLst/>
          </a:prstGeom>
          <a:noFill/>
          <a:ln>
            <a:noFill/>
          </a:ln>
        </p:spPr>
      </p:pic>
      <p:pic>
        <p:nvPicPr>
          <p:cNvPr id="164" name="Google Shape;164;p12"/>
          <p:cNvPicPr preferRelativeResize="0"/>
          <p:nvPr/>
        </p:nvPicPr>
        <p:blipFill rotWithShape="1">
          <a:blip r:embed="rId4">
            <a:alphaModFix/>
          </a:blip>
          <a:srcRect b="63355" l="0" r="0" t="0"/>
          <a:stretch/>
        </p:blipFill>
        <p:spPr>
          <a:xfrm>
            <a:off x="854350" y="2763650"/>
            <a:ext cx="4187825" cy="760400"/>
          </a:xfrm>
          <a:prstGeom prst="rect">
            <a:avLst/>
          </a:prstGeom>
          <a:noFill/>
          <a:ln>
            <a:noFill/>
          </a:ln>
        </p:spPr>
      </p:pic>
      <p:pic>
        <p:nvPicPr>
          <p:cNvPr id="165" name="Google Shape;165;p12"/>
          <p:cNvPicPr preferRelativeResize="0"/>
          <p:nvPr/>
        </p:nvPicPr>
        <p:blipFill rotWithShape="1">
          <a:blip r:embed="rId4">
            <a:alphaModFix/>
          </a:blip>
          <a:srcRect b="0" l="0" r="0" t="63355"/>
          <a:stretch/>
        </p:blipFill>
        <p:spPr>
          <a:xfrm>
            <a:off x="854350" y="3565000"/>
            <a:ext cx="4187825" cy="760400"/>
          </a:xfrm>
          <a:prstGeom prst="rect">
            <a:avLst/>
          </a:prstGeom>
          <a:noFill/>
          <a:ln>
            <a:noFill/>
          </a:ln>
        </p:spPr>
      </p:pic>
      <p:sp>
        <p:nvSpPr>
          <p:cNvPr id="166" name="Google Shape;166;p12"/>
          <p:cNvSpPr txBox="1"/>
          <p:nvPr/>
        </p:nvSpPr>
        <p:spPr>
          <a:xfrm>
            <a:off x="854350" y="4325400"/>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AUC &amp; ROC</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&amp; Learnings</a:t>
            </a:r>
            <a:endParaRPr/>
          </a:p>
        </p:txBody>
      </p:sp>
      <p:graphicFrame>
        <p:nvGraphicFramePr>
          <p:cNvPr id="172" name="Google Shape;172;p13"/>
          <p:cNvGraphicFramePr/>
          <p:nvPr/>
        </p:nvGraphicFramePr>
        <p:xfrm>
          <a:off x="919725" y="2104725"/>
          <a:ext cx="3000000" cy="3000000"/>
        </p:xfrm>
        <a:graphic>
          <a:graphicData uri="http://schemas.openxmlformats.org/drawingml/2006/table">
            <a:tbl>
              <a:tblPr>
                <a:noFill/>
                <a:tableStyleId>{6BDF753B-557B-48F1-A8A8-23245AF3886B}</a:tableStyleId>
              </a:tblPr>
              <a:tblGrid>
                <a:gridCol w="2413000"/>
                <a:gridCol w="2413000"/>
                <a:gridCol w="2413000"/>
              </a:tblGrid>
              <a:tr h="381000">
                <a:tc>
                  <a:txBody>
                    <a:bodyPr/>
                    <a:lstStyle/>
                    <a:p>
                      <a:pPr indent="0" lvl="0" marL="0" rtl="0" algn="ctr">
                        <a:spcBef>
                          <a:spcPts val="0"/>
                        </a:spcBef>
                        <a:spcAft>
                          <a:spcPts val="0"/>
                        </a:spcAft>
                        <a:buNone/>
                      </a:pPr>
                      <a:r>
                        <a:rPr b="1" lang="en"/>
                        <a:t>Model</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
                        <a:t>PreProcessing Technique</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
                        <a:t>Test Accuracy</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Multi Layer Perceptron</a:t>
                      </a:r>
                      <a:endParaRPr/>
                    </a:p>
                  </a:txBody>
                  <a:tcPr marT="91425" marB="91425" marR="91425" marL="91425"/>
                </a:tc>
                <a:tc>
                  <a:txBody>
                    <a:bodyPr/>
                    <a:lstStyle/>
                    <a:p>
                      <a:pPr indent="0" lvl="0" marL="0" rtl="0" algn="ctr">
                        <a:spcBef>
                          <a:spcPts val="0"/>
                        </a:spcBef>
                        <a:spcAft>
                          <a:spcPts val="0"/>
                        </a:spcAft>
                        <a:buNone/>
                      </a:pPr>
                      <a:r>
                        <a:rPr lang="en"/>
                        <a:t>Glove Embedding</a:t>
                      </a:r>
                      <a:endParaRPr/>
                    </a:p>
                  </a:txBody>
                  <a:tcPr marT="91425" marB="91425" marR="91425" marL="91425" anchor="ctr"/>
                </a:tc>
                <a:tc>
                  <a:txBody>
                    <a:bodyPr/>
                    <a:lstStyle/>
                    <a:p>
                      <a:pPr indent="0" lvl="0" marL="0" rtl="0" algn="ctr">
                        <a:spcBef>
                          <a:spcPts val="0"/>
                        </a:spcBef>
                        <a:spcAft>
                          <a:spcPts val="0"/>
                        </a:spcAft>
                        <a:buNone/>
                      </a:pPr>
                      <a:r>
                        <a:rPr lang="en"/>
                        <a:t>55.50%</a:t>
                      </a:r>
                      <a:endParaRPr/>
                    </a:p>
                  </a:txBody>
                  <a:tcPr marT="91425" marB="91425" marR="91425" marL="91425" anchor="ctr"/>
                </a:tc>
              </a:tr>
              <a:tr h="381000">
                <a:tc>
                  <a:txBody>
                    <a:bodyPr/>
                    <a:lstStyle/>
                    <a:p>
                      <a:pPr indent="0" lvl="0" marL="0" rtl="0" algn="l">
                        <a:spcBef>
                          <a:spcPts val="0"/>
                        </a:spcBef>
                        <a:spcAft>
                          <a:spcPts val="0"/>
                        </a:spcAft>
                        <a:buNone/>
                      </a:pPr>
                      <a:r>
                        <a:rPr lang="en"/>
                        <a:t>Multi Layer Perceptron</a:t>
                      </a:r>
                      <a:endParaRPr/>
                    </a:p>
                  </a:txBody>
                  <a:tcPr marT="91425" marB="91425" marR="91425" marL="91425"/>
                </a:tc>
                <a:tc>
                  <a:txBody>
                    <a:bodyPr/>
                    <a:lstStyle/>
                    <a:p>
                      <a:pPr indent="0" lvl="0" marL="0" rtl="0" algn="ctr">
                        <a:spcBef>
                          <a:spcPts val="0"/>
                        </a:spcBef>
                        <a:spcAft>
                          <a:spcPts val="0"/>
                        </a:spcAft>
                        <a:buNone/>
                      </a:pPr>
                      <a:r>
                        <a:rPr lang="en"/>
                        <a:t>TF-Idf Vectorizer</a:t>
                      </a:r>
                      <a:endParaRPr/>
                    </a:p>
                  </a:txBody>
                  <a:tcPr marT="91425" marB="91425" marR="91425" marL="91425" anchor="ctr"/>
                </a:tc>
                <a:tc>
                  <a:txBody>
                    <a:bodyPr/>
                    <a:lstStyle/>
                    <a:p>
                      <a:pPr indent="0" lvl="0" marL="0" rtl="0" algn="ctr">
                        <a:spcBef>
                          <a:spcPts val="0"/>
                        </a:spcBef>
                        <a:spcAft>
                          <a:spcPts val="0"/>
                        </a:spcAft>
                        <a:buNone/>
                      </a:pPr>
                      <a:r>
                        <a:rPr lang="en"/>
                        <a:t>93.97%</a:t>
                      </a:r>
                      <a:endParaRPr/>
                    </a:p>
                  </a:txBody>
                  <a:tcPr marT="91425" marB="91425" marR="91425" marL="91425" anchor="ctr"/>
                </a:tc>
              </a:tr>
              <a:tr h="381000">
                <a:tc>
                  <a:txBody>
                    <a:bodyPr/>
                    <a:lstStyle/>
                    <a:p>
                      <a:pPr indent="0" lvl="0" marL="0" rtl="0" algn="l">
                        <a:spcBef>
                          <a:spcPts val="0"/>
                        </a:spcBef>
                        <a:spcAft>
                          <a:spcPts val="0"/>
                        </a:spcAft>
                        <a:buNone/>
                      </a:pPr>
                      <a:r>
                        <a:rPr lang="en"/>
                        <a:t>Multi Layer Perceptron</a:t>
                      </a:r>
                      <a:endParaRPr/>
                    </a:p>
                  </a:txBody>
                  <a:tcPr marT="91425" marB="91425" marR="91425" marL="91425"/>
                </a:tc>
                <a:tc>
                  <a:txBody>
                    <a:bodyPr/>
                    <a:lstStyle/>
                    <a:p>
                      <a:pPr indent="0" lvl="0" marL="0" rtl="0" algn="ctr">
                        <a:spcBef>
                          <a:spcPts val="0"/>
                        </a:spcBef>
                        <a:spcAft>
                          <a:spcPts val="0"/>
                        </a:spcAft>
                        <a:buNone/>
                      </a:pPr>
                      <a:r>
                        <a:rPr lang="en"/>
                        <a:t>CountVectorizer</a:t>
                      </a:r>
                      <a:endParaRPr/>
                    </a:p>
                  </a:txBody>
                  <a:tcPr marT="91425" marB="91425" marR="91425" marL="91425" anchor="ctr"/>
                </a:tc>
                <a:tc>
                  <a:txBody>
                    <a:bodyPr/>
                    <a:lstStyle/>
                    <a:p>
                      <a:pPr indent="0" lvl="0" marL="0" rtl="0" algn="ctr">
                        <a:spcBef>
                          <a:spcPts val="0"/>
                        </a:spcBef>
                        <a:spcAft>
                          <a:spcPts val="0"/>
                        </a:spcAft>
                        <a:buNone/>
                      </a:pPr>
                      <a:r>
                        <a:rPr lang="en"/>
                        <a:t>95.57%</a:t>
                      </a:r>
                      <a:endParaRPr/>
                    </a:p>
                  </a:txBody>
                  <a:tcPr marT="91425" marB="91425" marR="91425" marL="91425" anchor="ctr"/>
                </a:tc>
              </a:tr>
              <a:tr h="381000">
                <a:tc>
                  <a:txBody>
                    <a:bodyPr/>
                    <a:lstStyle/>
                    <a:p>
                      <a:pPr indent="0" lvl="0" marL="0" rtl="0" algn="l">
                        <a:spcBef>
                          <a:spcPts val="0"/>
                        </a:spcBef>
                        <a:spcAft>
                          <a:spcPts val="0"/>
                        </a:spcAft>
                        <a:buNone/>
                      </a:pPr>
                      <a:r>
                        <a:rPr lang="en"/>
                        <a:t>BiDirectional LSTM</a:t>
                      </a:r>
                      <a:endParaRPr/>
                    </a:p>
                  </a:txBody>
                  <a:tcPr marT="91425" marB="91425" marR="91425" marL="91425"/>
                </a:tc>
                <a:tc>
                  <a:txBody>
                    <a:bodyPr/>
                    <a:lstStyle/>
                    <a:p>
                      <a:pPr indent="0" lvl="0" marL="0" rtl="0" algn="ctr">
                        <a:spcBef>
                          <a:spcPts val="0"/>
                        </a:spcBef>
                        <a:spcAft>
                          <a:spcPts val="0"/>
                        </a:spcAft>
                        <a:buNone/>
                      </a:pPr>
                      <a:r>
                        <a:rPr lang="en"/>
                        <a:t>Glove Embedding</a:t>
                      </a:r>
                      <a:endParaRPr/>
                    </a:p>
                  </a:txBody>
                  <a:tcPr marT="91425" marB="91425" marR="91425" marL="91425" anchor="ctr"/>
                </a:tc>
                <a:tc>
                  <a:txBody>
                    <a:bodyPr/>
                    <a:lstStyle/>
                    <a:p>
                      <a:pPr indent="0" lvl="0" marL="0" rtl="0" algn="ctr">
                        <a:spcBef>
                          <a:spcPts val="0"/>
                        </a:spcBef>
                        <a:spcAft>
                          <a:spcPts val="0"/>
                        </a:spcAft>
                        <a:buNone/>
                      </a:pPr>
                      <a:r>
                        <a:rPr lang="en"/>
                        <a:t>95.84%</a:t>
                      </a:r>
                      <a:endParaRPr/>
                    </a:p>
                  </a:txBody>
                  <a:tcPr marT="91425" marB="91425" marR="91425" marL="91425" anchor="ctr"/>
                </a:tc>
              </a:tr>
              <a:tr h="381000">
                <a:tc>
                  <a:txBody>
                    <a:bodyPr/>
                    <a:lstStyle/>
                    <a:p>
                      <a:pPr indent="0" lvl="0" marL="0" rtl="0" algn="l">
                        <a:spcBef>
                          <a:spcPts val="0"/>
                        </a:spcBef>
                        <a:spcAft>
                          <a:spcPts val="0"/>
                        </a:spcAft>
                        <a:buNone/>
                      </a:pPr>
                      <a:r>
                        <a:rPr lang="en"/>
                        <a:t>BERT Model</a:t>
                      </a:r>
                      <a:endParaRPr/>
                    </a:p>
                  </a:txBody>
                  <a:tcPr marT="91425" marB="91425" marR="91425" marL="91425"/>
                </a:tc>
                <a:tc>
                  <a:txBody>
                    <a:bodyPr/>
                    <a:lstStyle/>
                    <a:p>
                      <a:pPr indent="0" lvl="0" marL="0" rtl="0" algn="ctr">
                        <a:spcBef>
                          <a:spcPts val="0"/>
                        </a:spcBef>
                        <a:spcAft>
                          <a:spcPts val="0"/>
                        </a:spcAft>
                        <a:buNone/>
                      </a:pPr>
                      <a:r>
                        <a:rPr lang="en"/>
                        <a:t>Glove Embedding</a:t>
                      </a:r>
                      <a:endParaRPr/>
                    </a:p>
                  </a:txBody>
                  <a:tcPr marT="91425" marB="91425" marR="91425" marL="91425" anchor="ctr"/>
                </a:tc>
                <a:tc>
                  <a:txBody>
                    <a:bodyPr/>
                    <a:lstStyle/>
                    <a:p>
                      <a:pPr indent="0" lvl="0" marL="0" rtl="0" algn="ctr">
                        <a:spcBef>
                          <a:spcPts val="0"/>
                        </a:spcBef>
                        <a:spcAft>
                          <a:spcPts val="0"/>
                        </a:spcAft>
                        <a:buNone/>
                      </a:pPr>
                      <a:r>
                        <a:rPr lang="en"/>
                        <a:t>97.55%</a:t>
                      </a:r>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c18b463de8_0_1"/>
          <p:cNvSpPr txBox="1"/>
          <p:nvPr>
            <p:ph type="title"/>
          </p:nvPr>
        </p:nvSpPr>
        <p:spPr>
          <a:xfrm>
            <a:off x="727650" y="1194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a:t>
            </a:r>
            <a:r>
              <a:rPr lang="en"/>
              <a:t> &amp; Learnings</a:t>
            </a:r>
            <a:endParaRPr/>
          </a:p>
        </p:txBody>
      </p:sp>
      <p:pic>
        <p:nvPicPr>
          <p:cNvPr id="178" name="Google Shape;178;g1c18b463de8_0_1"/>
          <p:cNvPicPr preferRelativeResize="0"/>
          <p:nvPr/>
        </p:nvPicPr>
        <p:blipFill rotWithShape="1">
          <a:blip r:embed="rId3">
            <a:alphaModFix/>
          </a:blip>
          <a:srcRect b="0" l="-3929" r="3929" t="0"/>
          <a:stretch/>
        </p:blipFill>
        <p:spPr>
          <a:xfrm>
            <a:off x="5236675" y="1677550"/>
            <a:ext cx="3620239" cy="3465925"/>
          </a:xfrm>
          <a:prstGeom prst="rect">
            <a:avLst/>
          </a:prstGeom>
          <a:noFill/>
          <a:ln>
            <a:noFill/>
          </a:ln>
        </p:spPr>
      </p:pic>
      <p:sp>
        <p:nvSpPr>
          <p:cNvPr id="179" name="Google Shape;179;g1c18b463de8_0_1"/>
          <p:cNvSpPr txBox="1"/>
          <p:nvPr/>
        </p:nvSpPr>
        <p:spPr>
          <a:xfrm rot="-5400000">
            <a:off x="-496775" y="3040875"/>
            <a:ext cx="218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BIDirectional LSTM</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180" name="Google Shape;180;g1c18b463de8_0_1"/>
          <p:cNvSpPr txBox="1"/>
          <p:nvPr/>
        </p:nvSpPr>
        <p:spPr>
          <a:xfrm rot="-5400000">
            <a:off x="4173800" y="3068316"/>
            <a:ext cx="178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BERT Model</a:t>
            </a:r>
            <a:endParaRPr>
              <a:latin typeface="Lato"/>
              <a:ea typeface="Lato"/>
              <a:cs typeface="Lato"/>
              <a:sym typeface="Lato"/>
            </a:endParaRPr>
          </a:p>
        </p:txBody>
      </p:sp>
      <p:pic>
        <p:nvPicPr>
          <p:cNvPr id="181" name="Google Shape;181;g1c18b463de8_0_1"/>
          <p:cNvPicPr preferRelativeResize="0"/>
          <p:nvPr/>
        </p:nvPicPr>
        <p:blipFill>
          <a:blip r:embed="rId4">
            <a:alphaModFix/>
          </a:blip>
          <a:stretch>
            <a:fillRect/>
          </a:stretch>
        </p:blipFill>
        <p:spPr>
          <a:xfrm>
            <a:off x="593725" y="1703500"/>
            <a:ext cx="3538735" cy="3414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c18b463de8_0_10"/>
          <p:cNvSpPr txBox="1"/>
          <p:nvPr>
            <p:ph type="title"/>
          </p:nvPr>
        </p:nvSpPr>
        <p:spPr>
          <a:xfrm>
            <a:off x="727650" y="1194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&amp; Learnings</a:t>
            </a:r>
            <a:endParaRPr/>
          </a:p>
        </p:txBody>
      </p:sp>
      <p:sp>
        <p:nvSpPr>
          <p:cNvPr id="187" name="Google Shape;187;g1c18b463de8_0_10"/>
          <p:cNvSpPr txBox="1"/>
          <p:nvPr/>
        </p:nvSpPr>
        <p:spPr>
          <a:xfrm rot="-5400000">
            <a:off x="4236125" y="2881713"/>
            <a:ext cx="14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BERT MODEL</a:t>
            </a:r>
            <a:endParaRPr>
              <a:latin typeface="Lato"/>
              <a:ea typeface="Lato"/>
              <a:cs typeface="Lato"/>
              <a:sym typeface="Lato"/>
            </a:endParaRPr>
          </a:p>
        </p:txBody>
      </p:sp>
      <p:sp>
        <p:nvSpPr>
          <p:cNvPr id="188" name="Google Shape;188;g1c18b463de8_0_10"/>
          <p:cNvSpPr txBox="1"/>
          <p:nvPr/>
        </p:nvSpPr>
        <p:spPr>
          <a:xfrm rot="-5400000">
            <a:off x="-412800" y="2992516"/>
            <a:ext cx="178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BIDirectional LSTM</a:t>
            </a:r>
            <a:endParaRPr>
              <a:latin typeface="Lato"/>
              <a:ea typeface="Lato"/>
              <a:cs typeface="Lato"/>
              <a:sym typeface="Lato"/>
            </a:endParaRPr>
          </a:p>
        </p:txBody>
      </p:sp>
      <p:pic>
        <p:nvPicPr>
          <p:cNvPr id="189" name="Google Shape;189;g1c18b463de8_0_10"/>
          <p:cNvPicPr preferRelativeResize="0"/>
          <p:nvPr/>
        </p:nvPicPr>
        <p:blipFill>
          <a:blip r:embed="rId3">
            <a:alphaModFix/>
          </a:blip>
          <a:stretch>
            <a:fillRect/>
          </a:stretch>
        </p:blipFill>
        <p:spPr>
          <a:xfrm>
            <a:off x="5155775" y="1866000"/>
            <a:ext cx="3988225" cy="3089001"/>
          </a:xfrm>
          <a:prstGeom prst="rect">
            <a:avLst/>
          </a:prstGeom>
          <a:noFill/>
          <a:ln>
            <a:noFill/>
          </a:ln>
        </p:spPr>
      </p:pic>
      <p:pic>
        <p:nvPicPr>
          <p:cNvPr id="190" name="Google Shape;190;g1c18b463de8_0_10"/>
          <p:cNvPicPr preferRelativeResize="0"/>
          <p:nvPr/>
        </p:nvPicPr>
        <p:blipFill>
          <a:blip r:embed="rId4">
            <a:alphaModFix/>
          </a:blip>
          <a:stretch>
            <a:fillRect/>
          </a:stretch>
        </p:blipFill>
        <p:spPr>
          <a:xfrm>
            <a:off x="679800" y="1991400"/>
            <a:ext cx="3618575" cy="28382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c18b463de8_1_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6" name="Google Shape;196;g1c18b463de8_1_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BERT Model is the best fit for this problem in terms of:</a:t>
            </a:r>
            <a:endParaRPr/>
          </a:p>
          <a:p>
            <a:pPr indent="-298450" lvl="1" marL="914400" rtl="0" algn="l">
              <a:spcBef>
                <a:spcPts val="0"/>
              </a:spcBef>
              <a:spcAft>
                <a:spcPts val="0"/>
              </a:spcAft>
              <a:buSzPts val="1100"/>
              <a:buChar char="-"/>
            </a:pPr>
            <a:r>
              <a:rPr lang="en"/>
              <a:t>Accuracy</a:t>
            </a:r>
            <a:endParaRPr/>
          </a:p>
          <a:p>
            <a:pPr indent="-298450" lvl="1" marL="914400" rtl="0" algn="l">
              <a:spcBef>
                <a:spcPts val="0"/>
              </a:spcBef>
              <a:spcAft>
                <a:spcPts val="0"/>
              </a:spcAft>
              <a:buSzPts val="1100"/>
              <a:buChar char="-"/>
            </a:pPr>
            <a:r>
              <a:rPr lang="en"/>
              <a:t>Precision</a:t>
            </a:r>
            <a:endParaRPr/>
          </a:p>
          <a:p>
            <a:pPr indent="-298450" lvl="1" marL="914400" rtl="0" algn="l">
              <a:spcBef>
                <a:spcPts val="0"/>
              </a:spcBef>
              <a:spcAft>
                <a:spcPts val="0"/>
              </a:spcAft>
              <a:buSzPts val="1100"/>
              <a:buChar char="-"/>
            </a:pPr>
            <a:r>
              <a:rPr lang="en"/>
              <a:t>Recall</a:t>
            </a:r>
            <a:endParaRPr/>
          </a:p>
          <a:p>
            <a:pPr indent="-298450" lvl="1" marL="914400" rtl="0" algn="l">
              <a:spcBef>
                <a:spcPts val="0"/>
              </a:spcBef>
              <a:spcAft>
                <a:spcPts val="0"/>
              </a:spcAft>
              <a:buSzPts val="1100"/>
              <a:buChar char="-"/>
            </a:pPr>
            <a:r>
              <a:rPr lang="en"/>
              <a:t>AUC/ROC</a:t>
            </a:r>
            <a:endParaRPr/>
          </a:p>
          <a:p>
            <a:pPr indent="-298450" lvl="1" marL="914400" rtl="0" algn="l">
              <a:spcBef>
                <a:spcPts val="0"/>
              </a:spcBef>
              <a:spcAft>
                <a:spcPts val="0"/>
              </a:spcAft>
              <a:buSzPts val="1100"/>
              <a:buChar char="-"/>
            </a:pPr>
            <a:r>
              <a:rPr lang="en"/>
              <a:t>Loss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Codebase</a:t>
            </a:r>
            <a:endParaRPr/>
          </a:p>
        </p:txBody>
      </p:sp>
      <p:sp>
        <p:nvSpPr>
          <p:cNvPr id="202" name="Google Shape;202;p17"/>
          <p:cNvSpPr txBox="1"/>
          <p:nvPr>
            <p:ph idx="1" type="body"/>
          </p:nvPr>
        </p:nvSpPr>
        <p:spPr>
          <a:xfrm>
            <a:off x="729450" y="2078875"/>
            <a:ext cx="7688700" cy="4929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000"/>
              </a:spcAft>
              <a:buClr>
                <a:schemeClr val="dk1"/>
              </a:buClr>
              <a:buSzPts val="1100"/>
              <a:buFont typeface="Arial"/>
              <a:buNone/>
            </a:pPr>
            <a:r>
              <a:rPr lang="en" u="sng">
                <a:solidFill>
                  <a:schemeClr val="hlink"/>
                </a:solidFill>
                <a:hlinkClick r:id="rId3"/>
              </a:rPr>
              <a:t>https://github.com/binnynaik30/Fake-News-Detection</a:t>
            </a:r>
            <a:r>
              <a:rPr lang="en"/>
              <a:t> </a:t>
            </a:r>
            <a:endParaRPr/>
          </a:p>
        </p:txBody>
      </p:sp>
      <p:pic>
        <p:nvPicPr>
          <p:cNvPr id="203" name="Google Shape;203;p17"/>
          <p:cNvPicPr preferRelativeResize="0"/>
          <p:nvPr/>
        </p:nvPicPr>
        <p:blipFill rotWithShape="1">
          <a:blip r:embed="rId4">
            <a:alphaModFix/>
          </a:blip>
          <a:srcRect b="44394" l="6418" r="28752" t="31997"/>
          <a:stretch/>
        </p:blipFill>
        <p:spPr>
          <a:xfrm>
            <a:off x="1169961" y="2796800"/>
            <a:ext cx="6804076" cy="1548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Work</a:t>
            </a:r>
            <a:endParaRPr/>
          </a:p>
        </p:txBody>
      </p:sp>
      <p:sp>
        <p:nvSpPr>
          <p:cNvPr id="209" name="Google Shape;209;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Implement Word2Vec word embeddings</a:t>
            </a:r>
            <a:endParaRPr/>
          </a:p>
          <a:p>
            <a:pPr indent="-311150" lvl="0" marL="457200" rtl="0" algn="just">
              <a:lnSpc>
                <a:spcPct val="150000"/>
              </a:lnSpc>
              <a:spcBef>
                <a:spcPts val="0"/>
              </a:spcBef>
              <a:spcAft>
                <a:spcPts val="0"/>
              </a:spcAft>
              <a:buSzPts val="1300"/>
              <a:buChar char="●"/>
            </a:pPr>
            <a:r>
              <a:rPr lang="en"/>
              <a:t>More feature engineering (e.g., length of news article, type of question)</a:t>
            </a:r>
            <a:endParaRPr/>
          </a:p>
          <a:p>
            <a:pPr indent="-311150" lvl="0" marL="457200" rtl="0" algn="just">
              <a:lnSpc>
                <a:spcPct val="150000"/>
              </a:lnSpc>
              <a:spcBef>
                <a:spcPts val="0"/>
              </a:spcBef>
              <a:spcAft>
                <a:spcPts val="0"/>
              </a:spcAft>
              <a:buSzPts val="1300"/>
              <a:buChar char="●"/>
            </a:pPr>
            <a:r>
              <a:rPr lang="en"/>
              <a:t>Implement more complex neural networks (e.g., transformer with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Background</a:t>
            </a:r>
            <a:endParaRPr/>
          </a:p>
        </p:txBody>
      </p:sp>
      <p:sp>
        <p:nvSpPr>
          <p:cNvPr id="98" name="Google Shape;98;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000"/>
              </a:spcAft>
              <a:buClr>
                <a:schemeClr val="dk1"/>
              </a:buClr>
              <a:buSzPts val="1100"/>
              <a:buFont typeface="Arial"/>
              <a:buNone/>
            </a:pPr>
            <a:r>
              <a:rPr lang="en" sz="1400"/>
              <a:t>Fake news refers to the spread of misinformation or false information presented as if it were real news. It can have serious consequences for individuals and society, leading to a distorted view of reality, division and mistrust, and even violence. Detecting fake news is important because it helps ensure that people have access to accurate and reliable information, which is essential for making informed decisions and participating in a healthy democracy.</a:t>
            </a:r>
            <a:endParaRPr sz="2500"/>
          </a:p>
        </p:txBody>
      </p:sp>
      <p:pic>
        <p:nvPicPr>
          <p:cNvPr id="99" name="Google Shape;99;p2"/>
          <p:cNvPicPr preferRelativeResize="0"/>
          <p:nvPr/>
        </p:nvPicPr>
        <p:blipFill rotWithShape="1">
          <a:blip r:embed="rId3">
            <a:alphaModFix/>
          </a:blip>
          <a:srcRect b="21007" l="20344" r="19925" t="17691"/>
          <a:stretch/>
        </p:blipFill>
        <p:spPr>
          <a:xfrm>
            <a:off x="1249000" y="3902675"/>
            <a:ext cx="1256124" cy="966899"/>
          </a:xfrm>
          <a:prstGeom prst="rect">
            <a:avLst/>
          </a:prstGeom>
          <a:noFill/>
          <a:ln>
            <a:noFill/>
          </a:ln>
        </p:spPr>
      </p:pic>
      <p:pic>
        <p:nvPicPr>
          <p:cNvPr id="100" name="Google Shape;100;p2"/>
          <p:cNvPicPr preferRelativeResize="0"/>
          <p:nvPr/>
        </p:nvPicPr>
        <p:blipFill>
          <a:blip r:embed="rId4">
            <a:alphaModFix/>
          </a:blip>
          <a:stretch>
            <a:fillRect/>
          </a:stretch>
        </p:blipFill>
        <p:spPr>
          <a:xfrm>
            <a:off x="4088550" y="3902671"/>
            <a:ext cx="966900" cy="966900"/>
          </a:xfrm>
          <a:prstGeom prst="rect">
            <a:avLst/>
          </a:prstGeom>
          <a:noFill/>
          <a:ln>
            <a:noFill/>
          </a:ln>
        </p:spPr>
      </p:pic>
      <p:pic>
        <p:nvPicPr>
          <p:cNvPr id="101" name="Google Shape;101;p2"/>
          <p:cNvPicPr preferRelativeResize="0"/>
          <p:nvPr/>
        </p:nvPicPr>
        <p:blipFill>
          <a:blip r:embed="rId5">
            <a:alphaModFix/>
          </a:blip>
          <a:stretch>
            <a:fillRect/>
          </a:stretch>
        </p:blipFill>
        <p:spPr>
          <a:xfrm>
            <a:off x="6638875" y="3902673"/>
            <a:ext cx="958600" cy="96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a:t>
            </a:r>
            <a:endParaRPr/>
          </a:p>
        </p:txBody>
      </p:sp>
      <p:sp>
        <p:nvSpPr>
          <p:cNvPr id="107" name="Google Shape;107;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200"/>
              </a:spcAft>
              <a:buSzPts val="1300"/>
              <a:buNone/>
            </a:pPr>
            <a:r>
              <a:rPr lang="en" sz="1400"/>
              <a:t>The objective is to use Natural Language Processing and Deep Learning techniques to detect the fake news article.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Fake vs Real News Data</a:t>
            </a:r>
            <a:endParaRPr/>
          </a:p>
        </p:txBody>
      </p:sp>
      <p:sp>
        <p:nvSpPr>
          <p:cNvPr id="113" name="Google Shape;113;p4"/>
          <p:cNvSpPr txBox="1"/>
          <p:nvPr>
            <p:ph idx="1" type="body"/>
          </p:nvPr>
        </p:nvSpPr>
        <p:spPr>
          <a:xfrm>
            <a:off x="729450" y="2078875"/>
            <a:ext cx="7688700" cy="1775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sz="1400"/>
              <a:t>Dataset contains </a:t>
            </a:r>
            <a:r>
              <a:rPr lang="en" sz="1400"/>
              <a:t>72,134 </a:t>
            </a:r>
            <a:r>
              <a:rPr lang="en" sz="1400"/>
              <a:t> labeled news article (1 = real, 0 = fake).</a:t>
            </a:r>
            <a:endParaRPr sz="1400"/>
          </a:p>
          <a:p>
            <a:pPr indent="0" lvl="0" marL="0" rtl="0" algn="just">
              <a:lnSpc>
                <a:spcPct val="115000"/>
              </a:lnSpc>
              <a:spcBef>
                <a:spcPts val="1000"/>
              </a:spcBef>
              <a:spcAft>
                <a:spcPts val="1000"/>
              </a:spcAft>
              <a:buClr>
                <a:schemeClr val="dk1"/>
              </a:buClr>
              <a:buSzPts val="1100"/>
              <a:buFont typeface="Arial"/>
              <a:buNone/>
            </a:pPr>
            <a:r>
              <a:t/>
            </a:r>
            <a:endParaRPr sz="1400">
              <a:solidFill>
                <a:schemeClr val="dk1"/>
              </a:solidFill>
            </a:endParaRPr>
          </a:p>
        </p:txBody>
      </p:sp>
      <p:sp>
        <p:nvSpPr>
          <p:cNvPr id="114" name="Google Shape;114;p4"/>
          <p:cNvSpPr txBox="1"/>
          <p:nvPr/>
        </p:nvSpPr>
        <p:spPr>
          <a:xfrm>
            <a:off x="0" y="4820400"/>
            <a:ext cx="5637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900"/>
              <a:buFont typeface="Arial"/>
              <a:buNone/>
            </a:pPr>
            <a:r>
              <a:rPr b="0" i="0" lang="en" sz="900" u="none" cap="none" strike="noStrike">
                <a:solidFill>
                  <a:srgbClr val="000000"/>
                </a:solidFill>
                <a:latin typeface="Arial"/>
                <a:ea typeface="Arial"/>
                <a:cs typeface="Arial"/>
                <a:sym typeface="Arial"/>
              </a:rPr>
              <a:t>[1] </a:t>
            </a:r>
            <a:r>
              <a:rPr lang="en" sz="900"/>
              <a:t>Fake News Detection</a:t>
            </a:r>
            <a:r>
              <a:rPr b="0" i="0" lang="en" sz="900" u="none" cap="none" strike="noStrike">
                <a:solidFill>
                  <a:srgbClr val="000000"/>
                </a:solidFill>
                <a:latin typeface="Arial"/>
                <a:ea typeface="Arial"/>
                <a:cs typeface="Arial"/>
                <a:sym typeface="Arial"/>
              </a:rPr>
              <a:t>. </a:t>
            </a:r>
            <a:r>
              <a:rPr lang="en" sz="900" u="sng">
                <a:solidFill>
                  <a:schemeClr val="hlink"/>
                </a:solidFill>
                <a:hlinkClick r:id="rId3"/>
              </a:rPr>
              <a:t>https://www.kaggle.com/datasets/saurabhshahane/fake-news-classification</a:t>
            </a:r>
            <a:r>
              <a:rPr lang="en" sz="900" u="none">
                <a:solidFill>
                  <a:srgbClr val="000000"/>
                </a:solidFill>
              </a:rPr>
              <a:t> </a:t>
            </a:r>
            <a:endParaRPr b="0" i="0" sz="1100" u="none" cap="none" strike="noStrike">
              <a:solidFill>
                <a:srgbClr val="000000"/>
              </a:solidFill>
              <a:latin typeface="Arial"/>
              <a:ea typeface="Arial"/>
              <a:cs typeface="Arial"/>
              <a:sym typeface="Arial"/>
            </a:endParaRPr>
          </a:p>
        </p:txBody>
      </p:sp>
      <p:pic>
        <p:nvPicPr>
          <p:cNvPr id="115" name="Google Shape;115;p4"/>
          <p:cNvPicPr preferRelativeResize="0"/>
          <p:nvPr/>
        </p:nvPicPr>
        <p:blipFill rotWithShape="1">
          <a:blip r:embed="rId4">
            <a:alphaModFix/>
          </a:blip>
          <a:srcRect b="0" l="6094" r="0" t="0"/>
          <a:stretch/>
        </p:blipFill>
        <p:spPr>
          <a:xfrm>
            <a:off x="2522901" y="2511700"/>
            <a:ext cx="4386323" cy="1997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Preparation</a:t>
            </a:r>
            <a:endParaRPr/>
          </a:p>
        </p:txBody>
      </p:sp>
      <p:sp>
        <p:nvSpPr>
          <p:cNvPr id="121" name="Google Shape;121;p8"/>
          <p:cNvSpPr txBox="1"/>
          <p:nvPr>
            <p:ph idx="1" type="body"/>
          </p:nvPr>
        </p:nvSpPr>
        <p:spPr>
          <a:xfrm>
            <a:off x="729450" y="2078875"/>
            <a:ext cx="4545000" cy="16050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Remove Stopwords</a:t>
            </a:r>
            <a:endParaRPr/>
          </a:p>
          <a:p>
            <a:pPr indent="-311150" lvl="0" marL="457200" rtl="0" algn="just">
              <a:lnSpc>
                <a:spcPct val="115000"/>
              </a:lnSpc>
              <a:spcBef>
                <a:spcPts val="0"/>
              </a:spcBef>
              <a:spcAft>
                <a:spcPts val="0"/>
              </a:spcAft>
              <a:buSzPts val="1300"/>
              <a:buChar char="●"/>
            </a:pPr>
            <a:r>
              <a:rPr lang="en"/>
              <a:t>Removing Null Values</a:t>
            </a:r>
            <a:endParaRPr/>
          </a:p>
          <a:p>
            <a:pPr indent="-311150" lvl="0" marL="457200" rtl="0" algn="just">
              <a:lnSpc>
                <a:spcPct val="115000"/>
              </a:lnSpc>
              <a:spcBef>
                <a:spcPts val="0"/>
              </a:spcBef>
              <a:spcAft>
                <a:spcPts val="0"/>
              </a:spcAft>
              <a:buSzPts val="1300"/>
              <a:buChar char="●"/>
            </a:pPr>
            <a:r>
              <a:rPr lang="en"/>
              <a:t>Lowercase all characters</a:t>
            </a:r>
            <a:endParaRPr/>
          </a:p>
        </p:txBody>
      </p:sp>
      <p:graphicFrame>
        <p:nvGraphicFramePr>
          <p:cNvPr id="122" name="Google Shape;122;p8"/>
          <p:cNvGraphicFramePr/>
          <p:nvPr/>
        </p:nvGraphicFramePr>
        <p:xfrm>
          <a:off x="2589025" y="3592038"/>
          <a:ext cx="3000000" cy="3000000"/>
        </p:xfrm>
        <a:graphic>
          <a:graphicData uri="http://schemas.openxmlformats.org/drawingml/2006/table">
            <a:tbl>
              <a:tblPr>
                <a:noFill/>
                <a:tableStyleId>{D6230CD7-823A-4F15-B0C3-C2376FCEA972}</a:tableStyleId>
              </a:tblPr>
              <a:tblGrid>
                <a:gridCol w="1106600"/>
                <a:gridCol w="1429675"/>
                <a:gridCol w="1429675"/>
              </a:tblGrid>
              <a:tr h="3098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Class 0</a:t>
                      </a:r>
                      <a:endParaRPr b="1"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Class 1</a:t>
                      </a:r>
                      <a:endParaRPr b="1" sz="12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Training Set</a:t>
                      </a:r>
                      <a:endParaRPr b="1"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050"/>
                        <a:buFont typeface="Arial"/>
                        <a:buNone/>
                      </a:pPr>
                      <a:r>
                        <a:rPr lang="en" sz="1050">
                          <a:highlight>
                            <a:srgbClr val="FFFFFF"/>
                          </a:highlight>
                        </a:rPr>
                        <a:t>24,202</a:t>
                      </a:r>
                      <a:r>
                        <a:rPr lang="en" sz="1050" u="none" cap="none" strike="noStrike">
                          <a:highlight>
                            <a:srgbClr val="FFFFFF"/>
                          </a:highlight>
                        </a:rPr>
                        <a:t> </a:t>
                      </a:r>
                      <a:r>
                        <a:rPr lang="en" sz="1050" u="none" cap="none" strike="noStrike">
                          <a:highlight>
                            <a:srgbClr val="FFFFFF"/>
                          </a:highlight>
                        </a:rPr>
                        <a:t>(</a:t>
                      </a:r>
                      <a:r>
                        <a:rPr lang="en" sz="1050">
                          <a:highlight>
                            <a:srgbClr val="FFFFFF"/>
                          </a:highlight>
                        </a:rPr>
                        <a:t>55.2</a:t>
                      </a:r>
                      <a:r>
                        <a:rPr lang="en" sz="1050" u="none" cap="none" strike="noStrike">
                          <a:highlight>
                            <a:srgbClr val="FFFFFF"/>
                          </a:highlight>
                        </a:rPr>
                        <a:t>%)</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050"/>
                        <a:buFont typeface="Arial"/>
                        <a:buNone/>
                      </a:pPr>
                      <a:r>
                        <a:rPr lang="en" sz="1050">
                          <a:highlight>
                            <a:srgbClr val="FFFFFF"/>
                          </a:highlight>
                        </a:rPr>
                        <a:t>19,633</a:t>
                      </a:r>
                      <a:r>
                        <a:rPr lang="en" sz="1050" u="none" cap="none" strike="noStrike">
                          <a:highlight>
                            <a:srgbClr val="FFFFFF"/>
                          </a:highlight>
                        </a:rPr>
                        <a:t> (</a:t>
                      </a:r>
                      <a:r>
                        <a:rPr lang="en" sz="1050">
                          <a:highlight>
                            <a:srgbClr val="FFFFFF"/>
                          </a:highlight>
                        </a:rPr>
                        <a:t>44</a:t>
                      </a:r>
                      <a:r>
                        <a:rPr lang="en" sz="1050" u="none" cap="none" strike="noStrike">
                          <a:highlight>
                            <a:srgbClr val="FFFFFF"/>
                          </a:highlight>
                        </a:rPr>
                        <a:t>.</a:t>
                      </a:r>
                      <a:r>
                        <a:rPr lang="en" sz="1050">
                          <a:highlight>
                            <a:srgbClr val="FFFFFF"/>
                          </a:highlight>
                        </a:rPr>
                        <a:t>8</a:t>
                      </a:r>
                      <a:r>
                        <a:rPr lang="en" sz="1050" u="none" cap="none" strike="noStrike">
                          <a:highlight>
                            <a:srgbClr val="FFFFFF"/>
                          </a:highlight>
                        </a:rPr>
                        <a:t>%)</a:t>
                      </a:r>
                      <a:endParaRPr sz="12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Test Set</a:t>
                      </a:r>
                      <a:endParaRPr b="1"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050"/>
                        <a:buFont typeface="Arial"/>
                        <a:buNone/>
                      </a:pPr>
                      <a:r>
                        <a:rPr lang="en" sz="1050">
                          <a:highlight>
                            <a:srgbClr val="FFFFFF"/>
                          </a:highlight>
                        </a:rPr>
                        <a:t>10,372</a:t>
                      </a:r>
                      <a:r>
                        <a:rPr lang="en" sz="1050" u="none" cap="none" strike="noStrike">
                          <a:highlight>
                            <a:srgbClr val="FFFFFF"/>
                          </a:highlight>
                        </a:rPr>
                        <a:t> </a:t>
                      </a:r>
                      <a:r>
                        <a:rPr lang="en" sz="1050">
                          <a:highlight>
                            <a:schemeClr val="lt1"/>
                          </a:highlight>
                        </a:rPr>
                        <a:t>(55.2%)</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050"/>
                        <a:buFont typeface="Arial"/>
                        <a:buNone/>
                      </a:pPr>
                      <a:r>
                        <a:rPr lang="en" sz="1050">
                          <a:highlight>
                            <a:srgbClr val="FFFFFF"/>
                          </a:highlight>
                        </a:rPr>
                        <a:t>8,415</a:t>
                      </a:r>
                      <a:r>
                        <a:rPr lang="en" sz="1050" u="none" cap="none" strike="noStrike">
                          <a:highlight>
                            <a:srgbClr val="FFFFFF"/>
                          </a:highlight>
                        </a:rPr>
                        <a:t> </a:t>
                      </a:r>
                      <a:r>
                        <a:rPr lang="en" sz="1050">
                          <a:highlight>
                            <a:schemeClr val="lt1"/>
                          </a:highlight>
                        </a:rPr>
                        <a:t>(44.8%)</a:t>
                      </a:r>
                      <a:endParaRPr sz="1200" u="none" cap="none" strike="noStrike"/>
                    </a:p>
                  </a:txBody>
                  <a:tcPr marT="63500" marB="63500" marR="63500" marL="63500"/>
                </a:tc>
              </a:tr>
            </a:tbl>
          </a:graphicData>
        </a:graphic>
      </p:graphicFrame>
      <p:sp>
        <p:nvSpPr>
          <p:cNvPr id="123" name="Google Shape;123;p8"/>
          <p:cNvSpPr txBox="1"/>
          <p:nvPr/>
        </p:nvSpPr>
        <p:spPr>
          <a:xfrm>
            <a:off x="5125300" y="2078875"/>
            <a:ext cx="3000000" cy="8451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Remove punctuations</a:t>
            </a:r>
            <a:endParaRPr b="0" i="0" sz="1300" u="none" cap="none" strike="noStrike">
              <a:solidFill>
                <a:schemeClr val="accent1"/>
              </a:solidFill>
              <a:latin typeface="Lato"/>
              <a:ea typeface="Lato"/>
              <a:cs typeface="Lato"/>
              <a:sym typeface="Lato"/>
            </a:endParaRPr>
          </a:p>
          <a:p>
            <a:pPr indent="-311150" lvl="0" marL="457200" marR="0" rtl="0" algn="just">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Remove non-English words</a:t>
            </a:r>
            <a:endParaRPr b="0" i="0" sz="1300" u="none" cap="none" strike="noStrike">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Random sampling</a:t>
            </a:r>
            <a:endParaRPr b="0" i="0" sz="1400" u="none" cap="none" strike="noStrike">
              <a:solidFill>
                <a:srgbClr val="000000"/>
              </a:solidFill>
              <a:latin typeface="Arial"/>
              <a:ea typeface="Arial"/>
              <a:cs typeface="Arial"/>
              <a:sym typeface="Arial"/>
            </a:endParaRPr>
          </a:p>
        </p:txBody>
      </p:sp>
      <p:sp>
        <p:nvSpPr>
          <p:cNvPr id="124" name="Google Shape;124;p8"/>
          <p:cNvSpPr txBox="1"/>
          <p:nvPr/>
        </p:nvSpPr>
        <p:spPr>
          <a:xfrm>
            <a:off x="2299500" y="3191850"/>
            <a:ext cx="4545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Number of Train and Test Set Samples after Cleaning</a:t>
            </a:r>
            <a:endParaRPr b="1"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Visualizations</a:t>
            </a:r>
            <a:endParaRPr/>
          </a:p>
        </p:txBody>
      </p:sp>
      <p:sp>
        <p:nvSpPr>
          <p:cNvPr id="130" name="Google Shape;130;p5"/>
          <p:cNvSpPr txBox="1"/>
          <p:nvPr/>
        </p:nvSpPr>
        <p:spPr>
          <a:xfrm>
            <a:off x="185425" y="3958375"/>
            <a:ext cx="2964000" cy="384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Countplot of fake &amp; news article</a:t>
            </a:r>
            <a:endParaRPr b="0" i="0" sz="1300" u="none" cap="none" strike="noStrike">
              <a:solidFill>
                <a:srgbClr val="000000"/>
              </a:solidFill>
              <a:latin typeface="Lato"/>
              <a:ea typeface="Lato"/>
              <a:cs typeface="Lato"/>
              <a:sym typeface="Lato"/>
            </a:endParaRPr>
          </a:p>
        </p:txBody>
      </p:sp>
      <p:pic>
        <p:nvPicPr>
          <p:cNvPr id="131" name="Google Shape;131;p5"/>
          <p:cNvPicPr preferRelativeResize="0"/>
          <p:nvPr/>
        </p:nvPicPr>
        <p:blipFill>
          <a:blip r:embed="rId3">
            <a:alphaModFix/>
          </a:blip>
          <a:stretch>
            <a:fillRect/>
          </a:stretch>
        </p:blipFill>
        <p:spPr>
          <a:xfrm>
            <a:off x="256499" y="2186937"/>
            <a:ext cx="2711225" cy="1771425"/>
          </a:xfrm>
          <a:prstGeom prst="rect">
            <a:avLst/>
          </a:prstGeom>
          <a:noFill/>
          <a:ln>
            <a:noFill/>
          </a:ln>
        </p:spPr>
      </p:pic>
      <p:pic>
        <p:nvPicPr>
          <p:cNvPr id="132" name="Google Shape;132;p5"/>
          <p:cNvPicPr preferRelativeResize="0"/>
          <p:nvPr/>
        </p:nvPicPr>
        <p:blipFill>
          <a:blip r:embed="rId4">
            <a:alphaModFix/>
          </a:blip>
          <a:stretch>
            <a:fillRect/>
          </a:stretch>
        </p:blipFill>
        <p:spPr>
          <a:xfrm>
            <a:off x="3216388" y="2003306"/>
            <a:ext cx="2711225" cy="1879593"/>
          </a:xfrm>
          <a:prstGeom prst="rect">
            <a:avLst/>
          </a:prstGeom>
          <a:noFill/>
          <a:ln>
            <a:noFill/>
          </a:ln>
        </p:spPr>
      </p:pic>
      <p:pic>
        <p:nvPicPr>
          <p:cNvPr id="133" name="Google Shape;133;p5"/>
          <p:cNvPicPr preferRelativeResize="0"/>
          <p:nvPr/>
        </p:nvPicPr>
        <p:blipFill>
          <a:blip r:embed="rId5">
            <a:alphaModFix/>
          </a:blip>
          <a:stretch>
            <a:fillRect/>
          </a:stretch>
        </p:blipFill>
        <p:spPr>
          <a:xfrm>
            <a:off x="6120326" y="2003300"/>
            <a:ext cx="2890425" cy="1955075"/>
          </a:xfrm>
          <a:prstGeom prst="rect">
            <a:avLst/>
          </a:prstGeom>
          <a:noFill/>
          <a:ln>
            <a:noFill/>
          </a:ln>
        </p:spPr>
      </p:pic>
      <p:sp>
        <p:nvSpPr>
          <p:cNvPr id="134" name="Google Shape;134;p5"/>
          <p:cNvSpPr txBox="1"/>
          <p:nvPr/>
        </p:nvSpPr>
        <p:spPr>
          <a:xfrm>
            <a:off x="3092063" y="3958375"/>
            <a:ext cx="2964000" cy="585000"/>
          </a:xfrm>
          <a:prstGeom prst="rect">
            <a:avLst/>
          </a:prstGeom>
          <a:noFill/>
          <a:ln>
            <a:noFill/>
          </a:ln>
        </p:spPr>
        <p:txBody>
          <a:bodyPr anchorCtr="0" anchor="t" bIns="91425" lIns="91425" spcFirstLastPara="1" rIns="91425" wrap="square" tIns="91425">
            <a:spAutoFit/>
          </a:bodyPr>
          <a:lstStyle/>
          <a:p>
            <a:pPr indent="-311150" lvl="0" marL="457200" marR="0" rtl="0" algn="ctr">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Histogram</a:t>
            </a:r>
            <a:r>
              <a:rPr lang="en" sz="1300">
                <a:latin typeface="Lato"/>
                <a:ea typeface="Lato"/>
                <a:cs typeface="Lato"/>
                <a:sym typeface="Lato"/>
              </a:rPr>
              <a:t> of number of words of article</a:t>
            </a:r>
            <a:endParaRPr b="0" i="0" sz="1300" u="none" cap="none" strike="noStrike">
              <a:solidFill>
                <a:srgbClr val="000000"/>
              </a:solidFill>
              <a:latin typeface="Lato"/>
              <a:ea typeface="Lato"/>
              <a:cs typeface="Lato"/>
              <a:sym typeface="Lato"/>
            </a:endParaRPr>
          </a:p>
        </p:txBody>
      </p:sp>
      <p:sp>
        <p:nvSpPr>
          <p:cNvPr id="135" name="Google Shape;135;p5"/>
          <p:cNvSpPr txBox="1"/>
          <p:nvPr/>
        </p:nvSpPr>
        <p:spPr>
          <a:xfrm>
            <a:off x="6180400" y="3958375"/>
            <a:ext cx="2964000" cy="5850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SzPts val="1300"/>
              <a:buFont typeface="Lato"/>
              <a:buChar char="-"/>
            </a:pPr>
            <a:r>
              <a:rPr lang="en" sz="1300">
                <a:latin typeface="Lato"/>
                <a:ea typeface="Lato"/>
                <a:cs typeface="Lato"/>
                <a:sym typeface="Lato"/>
              </a:rPr>
              <a:t>Histogram of number of characters of article</a:t>
            </a:r>
            <a:endParaRPr sz="1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Visualizations</a:t>
            </a:r>
            <a:endParaRPr/>
          </a:p>
        </p:txBody>
      </p:sp>
      <p:sp>
        <p:nvSpPr>
          <p:cNvPr id="141" name="Google Shape;141;p6"/>
          <p:cNvSpPr txBox="1"/>
          <p:nvPr/>
        </p:nvSpPr>
        <p:spPr>
          <a:xfrm>
            <a:off x="5322450" y="2448725"/>
            <a:ext cx="3278400" cy="384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pic>
        <p:nvPicPr>
          <p:cNvPr id="142" name="Google Shape;142;p6"/>
          <p:cNvPicPr preferRelativeResize="0"/>
          <p:nvPr/>
        </p:nvPicPr>
        <p:blipFill>
          <a:blip r:embed="rId3">
            <a:alphaModFix/>
          </a:blip>
          <a:stretch>
            <a:fillRect/>
          </a:stretch>
        </p:blipFill>
        <p:spPr>
          <a:xfrm>
            <a:off x="729450" y="1901050"/>
            <a:ext cx="3552350" cy="2391075"/>
          </a:xfrm>
          <a:prstGeom prst="rect">
            <a:avLst/>
          </a:prstGeom>
          <a:noFill/>
          <a:ln>
            <a:noFill/>
          </a:ln>
        </p:spPr>
      </p:pic>
      <p:pic>
        <p:nvPicPr>
          <p:cNvPr id="143" name="Google Shape;143;p6"/>
          <p:cNvPicPr preferRelativeResize="0"/>
          <p:nvPr/>
        </p:nvPicPr>
        <p:blipFill>
          <a:blip r:embed="rId4">
            <a:alphaModFix/>
          </a:blip>
          <a:stretch>
            <a:fillRect/>
          </a:stretch>
        </p:blipFill>
        <p:spPr>
          <a:xfrm>
            <a:off x="5175550" y="1901050"/>
            <a:ext cx="3552350" cy="2391069"/>
          </a:xfrm>
          <a:prstGeom prst="rect">
            <a:avLst/>
          </a:prstGeom>
          <a:noFill/>
          <a:ln>
            <a:noFill/>
          </a:ln>
        </p:spPr>
      </p:pic>
      <p:sp>
        <p:nvSpPr>
          <p:cNvPr id="144" name="Google Shape;144;p6"/>
          <p:cNvSpPr txBox="1"/>
          <p:nvPr/>
        </p:nvSpPr>
        <p:spPr>
          <a:xfrm>
            <a:off x="848425" y="4339325"/>
            <a:ext cx="3225600" cy="384900"/>
          </a:xfrm>
          <a:prstGeom prst="rect">
            <a:avLst/>
          </a:prstGeom>
          <a:noFill/>
          <a:ln>
            <a:noFill/>
          </a:ln>
        </p:spPr>
        <p:txBody>
          <a:bodyPr anchorCtr="0" anchor="t" bIns="91425" lIns="91425" spcFirstLastPara="1" rIns="91425" wrap="square" tIns="91425">
            <a:spAutoFit/>
          </a:bodyPr>
          <a:lstStyle/>
          <a:p>
            <a:pPr indent="-311150" lvl="0" marL="457200" marR="0" rtl="0" algn="ctr">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WordCloud of Real News Articles</a:t>
            </a:r>
            <a:endParaRPr b="0" i="0" sz="1300" u="none" cap="none" strike="noStrike">
              <a:solidFill>
                <a:srgbClr val="000000"/>
              </a:solidFill>
              <a:latin typeface="Lato"/>
              <a:ea typeface="Lato"/>
              <a:cs typeface="Lato"/>
              <a:sym typeface="Lato"/>
            </a:endParaRPr>
          </a:p>
        </p:txBody>
      </p:sp>
      <p:sp>
        <p:nvSpPr>
          <p:cNvPr id="145" name="Google Shape;145;p6"/>
          <p:cNvSpPr txBox="1"/>
          <p:nvPr/>
        </p:nvSpPr>
        <p:spPr>
          <a:xfrm>
            <a:off x="5338925" y="4339325"/>
            <a:ext cx="3225600" cy="384900"/>
          </a:xfrm>
          <a:prstGeom prst="rect">
            <a:avLst/>
          </a:prstGeom>
          <a:noFill/>
          <a:ln>
            <a:noFill/>
          </a:ln>
        </p:spPr>
        <p:txBody>
          <a:bodyPr anchorCtr="0" anchor="t" bIns="91425" lIns="91425" spcFirstLastPara="1" rIns="91425" wrap="square" tIns="91425">
            <a:spAutoFit/>
          </a:bodyPr>
          <a:lstStyle/>
          <a:p>
            <a:pPr indent="-311150" lvl="0" marL="457200" marR="0" rtl="0" algn="ctr">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WordCloud of Fake News Articles</a:t>
            </a:r>
            <a:endParaRPr b="0" i="0" sz="13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Representations</a:t>
            </a:r>
            <a:endParaRPr/>
          </a:p>
        </p:txBody>
      </p:sp>
      <p:sp>
        <p:nvSpPr>
          <p:cNvPr id="151" name="Google Shape;151;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Count Vectorization</a:t>
            </a:r>
            <a:endParaRPr/>
          </a:p>
          <a:p>
            <a:pPr indent="-311150" lvl="0" marL="457200" rtl="0" algn="just">
              <a:lnSpc>
                <a:spcPct val="150000"/>
              </a:lnSpc>
              <a:spcBef>
                <a:spcPts val="0"/>
              </a:spcBef>
              <a:spcAft>
                <a:spcPts val="0"/>
              </a:spcAft>
              <a:buSzPts val="1300"/>
              <a:buChar char="●"/>
            </a:pPr>
            <a:r>
              <a:rPr lang="en"/>
              <a:t>TF-IDF Vectorization</a:t>
            </a:r>
            <a:endParaRPr/>
          </a:p>
          <a:p>
            <a:pPr indent="-311150" lvl="0" marL="457200" rtl="0" algn="just">
              <a:lnSpc>
                <a:spcPct val="150000"/>
              </a:lnSpc>
              <a:spcBef>
                <a:spcPts val="0"/>
              </a:spcBef>
              <a:spcAft>
                <a:spcPts val="0"/>
              </a:spcAft>
              <a:buSzPts val="1300"/>
              <a:buChar char="●"/>
            </a:pPr>
            <a:r>
              <a:rPr lang="en"/>
              <a:t>GloVe Word Embeddings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Models</a:t>
            </a:r>
            <a:endParaRPr/>
          </a:p>
        </p:txBody>
      </p:sp>
      <p:sp>
        <p:nvSpPr>
          <p:cNvPr id="157" name="Google Shape;157;p10"/>
          <p:cNvSpPr txBox="1"/>
          <p:nvPr>
            <p:ph idx="1" type="body"/>
          </p:nvPr>
        </p:nvSpPr>
        <p:spPr>
          <a:xfrm>
            <a:off x="729450" y="1945450"/>
            <a:ext cx="7688700" cy="19593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a:t>Neural Network:</a:t>
            </a:r>
            <a:endParaRPr/>
          </a:p>
          <a:p>
            <a:pPr indent="-298450" lvl="1" marL="914400" rtl="0" algn="just">
              <a:lnSpc>
                <a:spcPct val="150000"/>
              </a:lnSpc>
              <a:spcBef>
                <a:spcPts val="0"/>
              </a:spcBef>
              <a:spcAft>
                <a:spcPts val="0"/>
              </a:spcAft>
              <a:buSzPts val="1100"/>
              <a:buChar char="○"/>
            </a:pPr>
            <a:r>
              <a:rPr lang="en"/>
              <a:t>Multi Layer Perceptron with </a:t>
            </a:r>
            <a:r>
              <a:rPr lang="en"/>
              <a:t>Glove Word Embeddings - Baseline</a:t>
            </a:r>
            <a:endParaRPr/>
          </a:p>
          <a:p>
            <a:pPr indent="-298450" lvl="1" marL="914400" rtl="0" algn="just">
              <a:lnSpc>
                <a:spcPct val="150000"/>
              </a:lnSpc>
              <a:spcBef>
                <a:spcPts val="0"/>
              </a:spcBef>
              <a:spcAft>
                <a:spcPts val="0"/>
              </a:spcAft>
              <a:buSzPts val="1100"/>
              <a:buChar char="○"/>
            </a:pPr>
            <a:r>
              <a:rPr lang="en"/>
              <a:t>Multi Layer Perceptron with TF IDF Vectorizer</a:t>
            </a:r>
            <a:endParaRPr/>
          </a:p>
          <a:p>
            <a:pPr indent="-298450" lvl="1" marL="914400" rtl="0" algn="just">
              <a:lnSpc>
                <a:spcPct val="150000"/>
              </a:lnSpc>
              <a:spcBef>
                <a:spcPts val="0"/>
              </a:spcBef>
              <a:spcAft>
                <a:spcPts val="0"/>
              </a:spcAft>
              <a:buSzPts val="1100"/>
              <a:buChar char="○"/>
            </a:pPr>
            <a:r>
              <a:rPr lang="en"/>
              <a:t>Multi Layer Perceptron with CountVectorizer</a:t>
            </a:r>
            <a:endParaRPr/>
          </a:p>
          <a:p>
            <a:pPr indent="-298450" lvl="1" marL="914400" rtl="0" algn="just">
              <a:lnSpc>
                <a:spcPct val="150000"/>
              </a:lnSpc>
              <a:spcBef>
                <a:spcPts val="0"/>
              </a:spcBef>
              <a:spcAft>
                <a:spcPts val="0"/>
              </a:spcAft>
              <a:buSzPts val="1100"/>
              <a:buChar char="○"/>
            </a:pPr>
            <a:r>
              <a:rPr lang="en"/>
              <a:t>Bidirectional LSTM with Glove Word Embeddings</a:t>
            </a:r>
            <a:endParaRPr/>
          </a:p>
          <a:p>
            <a:pPr indent="-298450" lvl="1" marL="914400" rtl="0" algn="just">
              <a:lnSpc>
                <a:spcPct val="150000"/>
              </a:lnSpc>
              <a:spcBef>
                <a:spcPts val="0"/>
              </a:spcBef>
              <a:spcAft>
                <a:spcPts val="0"/>
              </a:spcAft>
              <a:buSzPts val="1100"/>
              <a:buChar char="○"/>
            </a:pPr>
            <a:r>
              <a:rPr lang="en"/>
              <a:t>Bidirectional Encoder Representations from Transformers (BERT) </a:t>
            </a:r>
            <a:r>
              <a:rPr lang="en"/>
              <a:t>Glove Word Embeddings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