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2"/>
  </p:notesMasterIdLst>
  <p:sldIdLst>
    <p:sldId id="694" r:id="rId4"/>
    <p:sldId id="961" r:id="rId5"/>
    <p:sldId id="977" r:id="rId6"/>
    <p:sldId id="978" r:id="rId7"/>
    <p:sldId id="1216" r:id="rId8"/>
    <p:sldId id="1217" r:id="rId9"/>
    <p:sldId id="1218" r:id="rId10"/>
    <p:sldId id="1225" r:id="rId11"/>
    <p:sldId id="1226" r:id="rId12"/>
    <p:sldId id="1219" r:id="rId13"/>
    <p:sldId id="1220" r:id="rId14"/>
    <p:sldId id="1221" r:id="rId15"/>
    <p:sldId id="1222" r:id="rId16"/>
    <p:sldId id="1223" r:id="rId17"/>
    <p:sldId id="1224" r:id="rId18"/>
    <p:sldId id="1174" r:id="rId19"/>
    <p:sldId id="991" r:id="rId20"/>
    <p:sldId id="984" r:id="rId2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>
        <p:scale>
          <a:sx n="125" d="100"/>
          <a:sy n="125" d="100"/>
        </p:scale>
        <p:origin x="-302" y="-21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60B6820-83E8-4645-9F0F-1ACAA5630E76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904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4B9E149-F711-4E60-9CD8-C13607163771}" type="slidenum">
              <a:rPr kumimoji="0" lang="ko-KR" altLang="en-US" smtClean="0">
                <a:ea typeface="맑은 고딕" panose="020B0503020000020004" pitchFamily="50" charset="-127"/>
              </a:rPr>
              <a:pPr/>
              <a:t>13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264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4B9E149-F711-4E60-9CD8-C13607163771}" type="slidenum">
              <a:rPr kumimoji="0" lang="ko-KR" altLang="en-US" smtClean="0">
                <a:ea typeface="맑은 고딕" panose="020B0503020000020004" pitchFamily="50" charset="-127"/>
              </a:rPr>
              <a:pPr/>
              <a:t>14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381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27366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1FDF39A-AAA7-4789-8D48-C040C739735C}" type="slidenum">
              <a:rPr kumimoji="0" lang="ko-KR" altLang="en-US" smtClean="0">
                <a:ea typeface="맑은 고딕" panose="020B0503020000020004" pitchFamily="50" charset="-127"/>
              </a:rPr>
              <a:pPr/>
              <a:t>5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81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C957519-CFB0-4A45-BDFB-CA215869D584}" type="slidenum">
              <a:rPr kumimoji="0" lang="ko-KR" altLang="en-US" smtClean="0">
                <a:ea typeface="맑은 고딕" panose="020B0503020000020004" pitchFamily="50" charset="-127"/>
              </a:rPr>
              <a:pPr/>
              <a:t>6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76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C957519-CFB0-4A45-BDFB-CA215869D584}" type="slidenum">
              <a:rPr kumimoji="0" lang="ko-KR" altLang="en-US" smtClean="0">
                <a:ea typeface="맑은 고딕" panose="020B0503020000020004" pitchFamily="50" charset="-127"/>
              </a:rPr>
              <a:pPr/>
              <a:t>7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018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BA9AE41-FADC-48BE-8213-580AB36C9B6B}" type="slidenum">
              <a:rPr kumimoji="0" lang="ko-KR" altLang="en-US" smtClean="0">
                <a:ea typeface="맑은 고딕" panose="020B0503020000020004" pitchFamily="50" charset="-127"/>
              </a:rPr>
              <a:pPr/>
              <a:t>8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03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166BEF9-F8DA-4F69-B771-8655E43F6F51}" type="slidenum">
              <a:rPr kumimoji="0" lang="ko-KR" altLang="en-US" smtClean="0">
                <a:ea typeface="맑은 고딕" panose="020B0503020000020004" pitchFamily="50" charset="-127"/>
              </a:rPr>
              <a:pPr/>
              <a:t>9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10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BA9AE41-FADC-48BE-8213-580AB36C9B6B}" type="slidenum">
              <a:rPr kumimoji="0" lang="ko-KR" altLang="en-US" smtClean="0">
                <a:ea typeface="맑은 고딕" panose="020B0503020000020004" pitchFamily="50" charset="-127"/>
              </a:rPr>
              <a:pPr/>
              <a:t>10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67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55B4B85-17B3-4C02-B5CB-799B54BACF6A}" type="slidenum">
              <a:rPr kumimoji="0" lang="ko-KR" altLang="en-US" smtClean="0">
                <a:ea typeface="맑은 고딕" panose="020B0503020000020004" pitchFamily="50" charset="-127"/>
              </a:rPr>
              <a:pPr/>
              <a:t>11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498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D9D989A-4FC0-4AE8-829B-340EA662E441}" type="slidenum">
              <a:rPr kumimoji="0" lang="ko-KR" altLang="en-US" smtClean="0">
                <a:ea typeface="맑은 고딕" panose="020B0503020000020004" pitchFamily="50" charset="-127"/>
              </a:rPr>
              <a:pPr/>
              <a:t>12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04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C45072F-5DDC-4345-B268-12A4FB4CC334}" type="datetime1">
              <a:rPr lang="ko-KR" altLang="en-US"/>
              <a:pPr>
                <a:defRPr/>
              </a:pPr>
              <a:t>2023-08-22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E414-E12A-4FDB-BAAA-DACB5A42EF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87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C45072F-5DDC-4345-B268-12A4FB4CC334}" type="datetime1">
              <a:rPr lang="ko-KR" altLang="en-US"/>
              <a:pPr>
                <a:defRPr/>
              </a:pPr>
              <a:t>2023-08-22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E414-E12A-4FDB-BAAA-DACB5A42EF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C45072F-5DDC-4345-B268-12A4FB4CC334}" type="datetime1">
              <a:rPr lang="ko-KR" altLang="en-US"/>
              <a:pPr>
                <a:defRPr/>
              </a:pPr>
              <a:t>2023-08-22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E414-E12A-4FDB-BAAA-DACB5A42EF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3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C45072F-5DDC-4345-B268-12A4FB4CC334}" type="datetime1">
              <a:rPr lang="ko-KR" altLang="en-US"/>
              <a:pPr>
                <a:defRPr/>
              </a:pPr>
              <a:t>2023-08-22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E414-E12A-4FDB-BAAA-DACB5A42EF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73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C45072F-5DDC-4345-B268-12A4FB4CC334}" type="datetime1">
              <a:rPr lang="ko-KR" altLang="en-US"/>
              <a:pPr>
                <a:defRPr/>
              </a:pPr>
              <a:t>2023-08-22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E414-E12A-4FDB-BAAA-DACB5A42EF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55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C45072F-5DDC-4345-B268-12A4FB4CC334}" type="datetime1">
              <a:rPr lang="ko-KR" altLang="en-US"/>
              <a:pPr>
                <a:defRPr/>
              </a:pPr>
              <a:t>2023-08-22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E414-E12A-4FDB-BAAA-DACB5A42EF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45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C45072F-5DDC-4345-B268-12A4FB4CC334}" type="datetime1">
              <a:rPr lang="ko-KR" altLang="en-US"/>
              <a:pPr>
                <a:defRPr/>
              </a:pPr>
              <a:t>2023-08-22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E414-E12A-4FDB-BAAA-DACB5A42EF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5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C45072F-5DDC-4345-B268-12A4FB4CC334}" type="datetime1">
              <a:rPr lang="ko-KR" altLang="en-US"/>
              <a:pPr>
                <a:defRPr/>
              </a:pPr>
              <a:t>2023-08-22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4E414-E12A-4FDB-BAAA-DACB5A42EF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9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  <p:sldLayoutId id="2147484045" r:id="rId13"/>
    <p:sldLayoutId id="2147484046" r:id="rId14"/>
    <p:sldLayoutId id="2147484047" r:id="rId15"/>
    <p:sldLayoutId id="2147484048" r:id="rId16"/>
    <p:sldLayoutId id="2147484049" r:id="rId17"/>
    <p:sldLayoutId id="2147484050" r:id="rId18"/>
    <p:sldLayoutId id="2147484051" r:id="rId19"/>
    <p:sldLayoutId id="2147484052" r:id="rId20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10. </a:t>
            </a:r>
            <a:r>
              <a:rPr lang="ko-KR" altLang="en-US" sz="2400" dirty="0" smtClean="0"/>
              <a:t>웹 시스템 구현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예약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결제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발권</a:t>
            </a:r>
            <a:r>
              <a:rPr lang="en-US" altLang="ko-KR" sz="2400" smtClean="0"/>
              <a:t>) </a:t>
            </a:r>
            <a:endParaRPr lang="ko-KR" alt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기업업무</a:t>
            </a:r>
            <a:r>
              <a:rPr kumimoji="1" lang="en-US" altLang="ko-KR" dirty="0" smtClean="0">
                <a:solidFill>
                  <a:schemeClr val="tx1"/>
                </a:solidFill>
              </a:rPr>
              <a:t>PGM1)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/>
              <a:t>2) </a:t>
            </a:r>
            <a:r>
              <a:rPr lang="ko-KR" altLang="en-US" sz="1400" dirty="0"/>
              <a:t>프로그램 목록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/>
              <a:t>하나의 예약상황을 가정하여 테이블을 설계한다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endParaRPr lang="en-US" altLang="ko-KR" sz="1400" dirty="0"/>
          </a:p>
        </p:txBody>
      </p:sp>
      <p:sp>
        <p:nvSpPr>
          <p:cNvPr id="21507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2. </a:t>
            </a:r>
            <a:r>
              <a:rPr lang="ko-KR" altLang="en-US" sz="2400"/>
              <a:t>시스템 분석</a:t>
            </a:r>
            <a:r>
              <a:rPr lang="en-US" altLang="ko-KR" sz="2400"/>
              <a:t> </a:t>
            </a:r>
            <a:r>
              <a:rPr lang="ko-KR" altLang="en-US" sz="2400"/>
              <a:t>및 설계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497013" y="2127251"/>
          <a:ext cx="7264400" cy="1878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0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4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5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marL="91435" marR="91435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파일명</a:t>
                      </a:r>
                      <a:endParaRPr lang="ko-KR" altLang="en-US" sz="1000" dirty="0"/>
                    </a:p>
                  </a:txBody>
                  <a:tcPr marL="91435" marR="91435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비교</a:t>
                      </a:r>
                      <a:endParaRPr lang="ko-KR" altLang="en-US" sz="1000" dirty="0"/>
                    </a:p>
                  </a:txBody>
                  <a:tcPr marL="91435" marR="91435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예약리스트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d_01.jsp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오늘부터 </a:t>
                      </a: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일간의 예약현황을 보여준다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(1</a:t>
                      </a:r>
                      <a:r>
                        <a:rPr lang="ko-KR" altLang="en-US" sz="1000" dirty="0" smtClean="0"/>
                        <a:t>개의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예약 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d_02.jsp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예약을 작성한다 </a:t>
                      </a:r>
                      <a:r>
                        <a:rPr lang="en-US" altLang="ko-KR" sz="1000" dirty="0" smtClean="0"/>
                        <a:t>(form)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 작성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d_02_write.jsp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내용을 </a:t>
                      </a:r>
                      <a:r>
                        <a:rPr lang="en-US" altLang="ko-KR" sz="1000" dirty="0" smtClean="0"/>
                        <a:t>table</a:t>
                      </a:r>
                      <a:r>
                        <a:rPr lang="ko-KR" altLang="en-US" sz="1000" dirty="0" smtClean="0"/>
                        <a:t>에 </a:t>
                      </a:r>
                      <a:r>
                        <a:rPr lang="en-US" altLang="ko-KR" sz="1000" dirty="0" smtClean="0"/>
                        <a:t>insert</a:t>
                      </a:r>
                      <a:r>
                        <a:rPr lang="ko-KR" altLang="en-US" sz="1000" dirty="0" smtClean="0"/>
                        <a:t>한다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데이터베이스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처리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resv_mkdata.jsp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Table</a:t>
                      </a:r>
                      <a:r>
                        <a:rPr lang="ko-KR" altLang="en-US" sz="1000" dirty="0" smtClean="0"/>
                        <a:t>을 만들고 몇 개의 데이터를 입력한다</a:t>
                      </a:r>
                      <a:endParaRPr lang="ko-KR" altLang="en-US" sz="1000" dirty="0"/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58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/>
              <a:t>3) </a:t>
            </a:r>
            <a:r>
              <a:rPr lang="ko-KR" altLang="en-US" sz="1400" dirty="0"/>
              <a:t>예약 리스트 화면 분석 </a:t>
            </a:r>
            <a:r>
              <a:rPr lang="en-US" altLang="ko-KR" sz="1400" dirty="0"/>
              <a:t>(1)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/>
              <a:t>다음날 구하기 </a:t>
            </a:r>
            <a:r>
              <a:rPr lang="en-US" altLang="ko-KR" sz="1400" dirty="0"/>
              <a:t>: </a:t>
            </a:r>
            <a:r>
              <a:rPr lang="ko-KR" altLang="en-US" sz="1400" dirty="0"/>
              <a:t>월이 바뀔 수 있음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dirty="0"/>
              <a:t>Calendar </a:t>
            </a:r>
            <a:r>
              <a:rPr lang="ko-KR" altLang="en-US" sz="1400" dirty="0"/>
              <a:t>클래스를 사용</a:t>
            </a:r>
            <a:endParaRPr lang="en-US" altLang="ko-KR" sz="1400" dirty="0"/>
          </a:p>
        </p:txBody>
      </p:sp>
      <p:sp>
        <p:nvSpPr>
          <p:cNvPr id="23555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2. </a:t>
            </a:r>
            <a:r>
              <a:rPr lang="ko-KR" altLang="en-US" sz="2400"/>
              <a:t>시스템 분석</a:t>
            </a:r>
            <a:r>
              <a:rPr lang="en-US" altLang="ko-KR" sz="2400"/>
              <a:t> </a:t>
            </a:r>
            <a:r>
              <a:rPr lang="ko-KR" altLang="en-US" sz="2400"/>
              <a:t>및 설계</a:t>
            </a:r>
          </a:p>
        </p:txBody>
      </p:sp>
      <p:pic>
        <p:nvPicPr>
          <p:cNvPr id="23556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2292350"/>
            <a:ext cx="2592388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사각형 설명선 1"/>
          <p:cNvSpPr/>
          <p:nvPr/>
        </p:nvSpPr>
        <p:spPr>
          <a:xfrm>
            <a:off x="4957764" y="1849438"/>
            <a:ext cx="720725" cy="215900"/>
          </a:xfrm>
          <a:prstGeom prst="wedgeRectCallout">
            <a:avLst>
              <a:gd name="adj1" fmla="val 158604"/>
              <a:gd name="adj2" fmla="val 1973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오늘</a:t>
            </a:r>
            <a:r>
              <a:rPr lang="ko-KR" altLang="en-US" dirty="0"/>
              <a:t> 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5114926" y="2349500"/>
            <a:ext cx="720725" cy="215900"/>
          </a:xfrm>
          <a:prstGeom prst="wedgeRectCallout">
            <a:avLst>
              <a:gd name="adj1" fmla="val 140384"/>
              <a:gd name="adj2" fmla="val 114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다음날</a:t>
            </a:r>
            <a:r>
              <a:rPr lang="ko-KR" altLang="en-US" dirty="0"/>
              <a:t> 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5114926" y="2714626"/>
            <a:ext cx="792163" cy="200025"/>
          </a:xfrm>
          <a:prstGeom prst="wedgeRectCallout">
            <a:avLst>
              <a:gd name="adj1" fmla="val 114434"/>
              <a:gd name="adj2" fmla="val -1120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 err="1">
                <a:solidFill>
                  <a:schemeClr val="tx1"/>
                </a:solidFill>
              </a:rPr>
              <a:t>다다음날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1825" y="2719389"/>
            <a:ext cx="4483100" cy="177279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ko-KR" sz="1050" dirty="0"/>
          </a:p>
          <a:p>
            <a:pPr>
              <a:defRPr/>
            </a:pPr>
            <a:r>
              <a:rPr lang="en-US" altLang="ko-KR" sz="1050" dirty="0"/>
              <a:t>Calendar </a:t>
            </a:r>
            <a:r>
              <a:rPr lang="en-US" altLang="ko-KR" sz="1050" dirty="0" err="1"/>
              <a:t>cal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Calendar.getInstance</a:t>
            </a:r>
            <a:r>
              <a:rPr lang="en-US" altLang="ko-KR" sz="1050" dirty="0"/>
              <a:t>();</a:t>
            </a:r>
          </a:p>
          <a:p>
            <a:pPr>
              <a:defRPr/>
            </a:pPr>
            <a:r>
              <a:rPr lang="en-US" altLang="ko-KR" sz="1050" dirty="0" err="1"/>
              <a:t>SimpleDateFormat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dformat</a:t>
            </a:r>
            <a:r>
              <a:rPr lang="en-US" altLang="ko-KR" sz="1050" dirty="0"/>
              <a:t> = new </a:t>
            </a:r>
            <a:r>
              <a:rPr lang="en-US" altLang="ko-KR" sz="1050" dirty="0" err="1"/>
              <a:t>SimpleDateFormat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yyyy</a:t>
            </a:r>
            <a:r>
              <a:rPr lang="en-US" altLang="ko-KR" sz="1050" dirty="0"/>
              <a:t>-MM-</a:t>
            </a:r>
            <a:r>
              <a:rPr lang="en-US" altLang="ko-KR" sz="1050" dirty="0" err="1"/>
              <a:t>dd</a:t>
            </a:r>
            <a:r>
              <a:rPr lang="en-US" altLang="ko-KR" sz="1050" dirty="0"/>
              <a:t>");</a:t>
            </a:r>
          </a:p>
          <a:p>
            <a:pPr>
              <a:defRPr/>
            </a:pPr>
            <a:endParaRPr lang="en-US" altLang="ko-KR" sz="1050" dirty="0"/>
          </a:p>
          <a:p>
            <a:pPr>
              <a:defRPr/>
            </a:pPr>
            <a:r>
              <a:rPr lang="en-US" altLang="ko-KR" sz="1050" dirty="0"/>
              <a:t>for 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=0;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&lt;30;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++){</a:t>
            </a:r>
          </a:p>
          <a:p>
            <a:pPr>
              <a:defRPr/>
            </a:pPr>
            <a:r>
              <a:rPr lang="en-US" altLang="ko-KR" sz="1050" dirty="0"/>
              <a:t>   </a:t>
            </a:r>
            <a:r>
              <a:rPr lang="en-US" altLang="ko-KR" sz="1050" dirty="0" err="1"/>
              <a:t>out.println</a:t>
            </a:r>
            <a:r>
              <a:rPr lang="en-US" altLang="ko-KR" sz="1050" dirty="0"/>
              <a:t>(“date :” + </a:t>
            </a:r>
            <a:r>
              <a:rPr lang="en-US" altLang="ko-KR" sz="1050" dirty="0" err="1"/>
              <a:t>dformat.format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cal.getTime</a:t>
            </a:r>
            <a:r>
              <a:rPr lang="en-US" altLang="ko-KR" sz="1050" dirty="0"/>
              <a:t>()) );</a:t>
            </a:r>
          </a:p>
          <a:p>
            <a:pPr>
              <a:defRPr/>
            </a:pPr>
            <a:r>
              <a:rPr lang="en-US" altLang="ko-KR" sz="1050" dirty="0"/>
              <a:t>   </a:t>
            </a:r>
            <a:r>
              <a:rPr lang="en-US" altLang="ko-KR" sz="1050" dirty="0" err="1"/>
              <a:t>cal.add</a:t>
            </a:r>
            <a:r>
              <a:rPr lang="en-US" altLang="ko-KR" sz="1050" dirty="0"/>
              <a:t>(cal.DATE,+1);	</a:t>
            </a:r>
          </a:p>
          <a:p>
            <a:pPr>
              <a:defRPr/>
            </a:pPr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1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/>
              <a:t>4) </a:t>
            </a:r>
            <a:r>
              <a:rPr lang="ko-KR" altLang="en-US" sz="1400" dirty="0"/>
              <a:t>예약 리스트 화면 분석 </a:t>
            </a:r>
            <a:r>
              <a:rPr lang="en-US" altLang="ko-KR" sz="1400" dirty="0"/>
              <a:t>(2)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/>
              <a:t>어떤 날을 </a:t>
            </a:r>
            <a:r>
              <a:rPr lang="en-US" altLang="ko-KR" sz="1400" dirty="0" smtClean="0"/>
              <a:t>2022-03-15</a:t>
            </a:r>
            <a:r>
              <a:rPr lang="ko-KR" altLang="en-US" sz="1400" dirty="0"/>
              <a:t>일이라 하면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/>
              <a:t>도표의 일자와</a:t>
            </a:r>
            <a:r>
              <a:rPr lang="en-US" altLang="ko-KR" sz="1400" dirty="0"/>
              <a:t> </a:t>
            </a:r>
            <a:r>
              <a:rPr lang="ko-KR" altLang="en-US" sz="1400" dirty="0"/>
              <a:t>각 룸은 다음과 같이 조회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2560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2. </a:t>
            </a:r>
            <a:r>
              <a:rPr lang="ko-KR" altLang="en-US" sz="2400"/>
              <a:t>시스템 분석</a:t>
            </a:r>
            <a:r>
              <a:rPr lang="en-US" altLang="ko-KR" sz="2400"/>
              <a:t> </a:t>
            </a:r>
            <a:r>
              <a:rPr lang="ko-KR" altLang="en-US" sz="2400"/>
              <a:t>및 설계</a:t>
            </a:r>
          </a:p>
        </p:txBody>
      </p:sp>
      <p:pic>
        <p:nvPicPr>
          <p:cNvPr id="25604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2292350"/>
            <a:ext cx="2592388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사각형 설명선 1"/>
          <p:cNvSpPr/>
          <p:nvPr/>
        </p:nvSpPr>
        <p:spPr>
          <a:xfrm>
            <a:off x="5907088" y="1196976"/>
            <a:ext cx="990600" cy="620713"/>
          </a:xfrm>
          <a:prstGeom prst="wedgeRectCallout">
            <a:avLst>
              <a:gd name="adj1" fmla="val 82312"/>
              <a:gd name="adj2" fmla="val 1737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A) </a:t>
            </a:r>
            <a:r>
              <a:rPr lang="en-US" altLang="ko-KR" sz="1100" dirty="0" smtClean="0">
                <a:solidFill>
                  <a:schemeClr val="tx1"/>
                </a:solidFill>
              </a:rPr>
              <a:t>2022-03-15</a:t>
            </a:r>
            <a:r>
              <a:rPr lang="ko-KR" altLang="en-US" sz="1100" dirty="0">
                <a:solidFill>
                  <a:schemeClr val="tx1"/>
                </a:solidFill>
              </a:rPr>
              <a:t>일 </a:t>
            </a:r>
            <a:r>
              <a:rPr lang="en-US" altLang="ko-KR" sz="1100" dirty="0">
                <a:solidFill>
                  <a:schemeClr val="tx1"/>
                </a:solidFill>
              </a:rPr>
              <a:t>VIP</a:t>
            </a:r>
            <a:r>
              <a:rPr lang="ko-KR" altLang="en-US" sz="1100" dirty="0">
                <a:solidFill>
                  <a:schemeClr val="tx1"/>
                </a:solidFill>
              </a:rPr>
              <a:t>룸 예약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6289" y="2420938"/>
            <a:ext cx="4968875" cy="254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/>
              <a:t>A) select name from </a:t>
            </a:r>
            <a:r>
              <a:rPr lang="en-US" altLang="ko-KR" sz="1050" dirty="0" err="1"/>
              <a:t>joaresv</a:t>
            </a:r>
            <a:r>
              <a:rPr lang="en-US" altLang="ko-KR" sz="1050" dirty="0"/>
              <a:t> where </a:t>
            </a:r>
            <a:r>
              <a:rPr lang="en-US" altLang="ko-KR" sz="1050" dirty="0" err="1"/>
              <a:t>resv_date</a:t>
            </a:r>
            <a:r>
              <a:rPr lang="en-US" altLang="ko-KR" sz="1050" dirty="0"/>
              <a:t>=‘</a:t>
            </a:r>
            <a:r>
              <a:rPr lang="en-US" altLang="ko-KR" sz="1050" dirty="0" smtClean="0"/>
              <a:t>2022-03-15</a:t>
            </a:r>
            <a:r>
              <a:rPr lang="en-US" altLang="ko-KR" sz="1050" dirty="0"/>
              <a:t>’ and room=1</a:t>
            </a:r>
            <a:endParaRPr lang="ko-KR" altLang="en-US" sz="1050" dirty="0"/>
          </a:p>
        </p:txBody>
      </p:sp>
      <p:sp>
        <p:nvSpPr>
          <p:cNvPr id="9" name="사각형 설명선 8"/>
          <p:cNvSpPr/>
          <p:nvPr/>
        </p:nvSpPr>
        <p:spPr>
          <a:xfrm>
            <a:off x="6915150" y="1223963"/>
            <a:ext cx="990600" cy="620712"/>
          </a:xfrm>
          <a:prstGeom prst="wedgeRectCallout">
            <a:avLst>
              <a:gd name="adj1" fmla="val 55794"/>
              <a:gd name="adj2" fmla="val 1621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B) </a:t>
            </a:r>
            <a:r>
              <a:rPr lang="en-US" altLang="ko-KR" sz="1100" dirty="0" smtClean="0">
                <a:solidFill>
                  <a:schemeClr val="tx1"/>
                </a:solidFill>
              </a:rPr>
              <a:t>2022-03-15</a:t>
            </a:r>
            <a:r>
              <a:rPr lang="ko-KR" altLang="en-US" sz="1100" dirty="0">
                <a:solidFill>
                  <a:schemeClr val="tx1"/>
                </a:solidFill>
              </a:rPr>
              <a:t>일 일반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룸 예약</a:t>
            </a:r>
            <a:endParaRPr lang="ko-KR" altLang="en-US" dirty="0"/>
          </a:p>
        </p:txBody>
      </p:sp>
      <p:sp>
        <p:nvSpPr>
          <p:cNvPr id="10" name="사각형 설명선 9"/>
          <p:cNvSpPr/>
          <p:nvPr/>
        </p:nvSpPr>
        <p:spPr>
          <a:xfrm>
            <a:off x="7923213" y="1223963"/>
            <a:ext cx="990600" cy="620712"/>
          </a:xfrm>
          <a:prstGeom prst="wedgeRectCallout">
            <a:avLst>
              <a:gd name="adj1" fmla="val 14813"/>
              <a:gd name="adj2" fmla="val 1666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C) </a:t>
            </a:r>
            <a:r>
              <a:rPr lang="en-US" altLang="ko-KR" sz="1100" dirty="0" smtClean="0">
                <a:solidFill>
                  <a:schemeClr val="tx1"/>
                </a:solidFill>
              </a:rPr>
              <a:t>2022-03-15</a:t>
            </a:r>
            <a:r>
              <a:rPr lang="ko-KR" altLang="en-US" sz="1100" dirty="0">
                <a:solidFill>
                  <a:schemeClr val="tx1"/>
                </a:solidFill>
              </a:rPr>
              <a:t>일 합리적인 룸 예약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76289" y="2814638"/>
            <a:ext cx="4968875" cy="254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/>
              <a:t>B) select name from </a:t>
            </a:r>
            <a:r>
              <a:rPr lang="en-US" altLang="ko-KR" sz="1050" dirty="0" err="1"/>
              <a:t>joaresv</a:t>
            </a:r>
            <a:r>
              <a:rPr lang="en-US" altLang="ko-KR" sz="1050" dirty="0"/>
              <a:t> where </a:t>
            </a:r>
            <a:r>
              <a:rPr lang="en-US" altLang="ko-KR" sz="1050" dirty="0" err="1"/>
              <a:t>resv_date</a:t>
            </a:r>
            <a:r>
              <a:rPr lang="en-US" altLang="ko-KR" sz="1050" dirty="0"/>
              <a:t>=‘</a:t>
            </a:r>
            <a:r>
              <a:rPr lang="en-US" altLang="ko-KR" sz="1050" dirty="0" smtClean="0"/>
              <a:t>2022-03-15</a:t>
            </a:r>
            <a:r>
              <a:rPr lang="en-US" altLang="ko-KR" sz="1050" dirty="0"/>
              <a:t>’ and room=2</a:t>
            </a:r>
            <a:endParaRPr lang="ko-KR" altLang="en-US" sz="1050" dirty="0"/>
          </a:p>
        </p:txBody>
      </p:sp>
      <p:sp>
        <p:nvSpPr>
          <p:cNvPr id="12" name="직사각형 11"/>
          <p:cNvSpPr/>
          <p:nvPr/>
        </p:nvSpPr>
        <p:spPr>
          <a:xfrm>
            <a:off x="776289" y="3175000"/>
            <a:ext cx="4968875" cy="254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/>
              <a:t>C) select name from </a:t>
            </a:r>
            <a:r>
              <a:rPr lang="en-US" altLang="ko-KR" sz="1050" dirty="0" err="1"/>
              <a:t>joaresv</a:t>
            </a:r>
            <a:r>
              <a:rPr lang="en-US" altLang="ko-KR" sz="1050" dirty="0"/>
              <a:t> where </a:t>
            </a:r>
            <a:r>
              <a:rPr lang="en-US" altLang="ko-KR" sz="1050" dirty="0" err="1"/>
              <a:t>resv_date</a:t>
            </a:r>
            <a:r>
              <a:rPr lang="en-US" altLang="ko-KR" sz="1050" dirty="0"/>
              <a:t>=‘</a:t>
            </a:r>
            <a:r>
              <a:rPr lang="en-US" altLang="ko-KR" sz="1050" dirty="0" smtClean="0"/>
              <a:t>2022-03-15</a:t>
            </a:r>
            <a:r>
              <a:rPr lang="en-US" altLang="ko-KR" sz="1050" dirty="0"/>
              <a:t>’ and room=3</a:t>
            </a:r>
            <a:endParaRPr lang="ko-KR" altLang="en-US" sz="105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20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60388" y="1125539"/>
            <a:ext cx="8229600" cy="4714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/>
              <a:t>5) </a:t>
            </a:r>
            <a:r>
              <a:rPr lang="ko-KR" altLang="en-US" sz="1400" dirty="0"/>
              <a:t>예약 리스트 화면 분석 </a:t>
            </a:r>
            <a:r>
              <a:rPr lang="en-US" altLang="ko-KR" sz="1400" dirty="0"/>
              <a:t>(3)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/>
              <a:t>예약</a:t>
            </a:r>
            <a:r>
              <a:rPr lang="en-US" altLang="ko-KR" sz="1400" dirty="0"/>
              <a:t> </a:t>
            </a:r>
            <a:r>
              <a:rPr lang="ko-KR" altLang="en-US" sz="1400" dirty="0"/>
              <a:t>상황을 보여주기 위하여 </a:t>
            </a:r>
            <a:r>
              <a:rPr lang="en-US" altLang="ko-KR" sz="1400" dirty="0"/>
              <a:t>5 * 30 </a:t>
            </a:r>
            <a:r>
              <a:rPr lang="ko-KR" altLang="en-US" sz="1400" dirty="0"/>
              <a:t>의 배열 사용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dirty="0"/>
              <a:t>String[][] </a:t>
            </a:r>
            <a:r>
              <a:rPr lang="en-US" altLang="ko-KR" sz="1400" dirty="0" err="1"/>
              <a:t>resv_arr</a:t>
            </a:r>
            <a:r>
              <a:rPr lang="en-US" altLang="ko-KR" sz="1400" dirty="0"/>
              <a:t>=new String[5][30];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dirty="0"/>
              <a:t>1)</a:t>
            </a:r>
            <a:r>
              <a:rPr lang="ko-KR" altLang="en-US" sz="1400" dirty="0"/>
              <a:t>배열선언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dirty="0"/>
              <a:t>2) calendar</a:t>
            </a:r>
            <a:r>
              <a:rPr lang="ko-KR" altLang="en-US" sz="1400" dirty="0"/>
              <a:t>클래스를 사용하여 일자와 요일을 </a:t>
            </a:r>
            <a:r>
              <a:rPr lang="en-US" altLang="ko-KR" sz="1400" dirty="0"/>
              <a:t>30</a:t>
            </a:r>
            <a:r>
              <a:rPr lang="ko-KR" altLang="en-US" sz="1400" dirty="0"/>
              <a:t>개 채움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dirty="0"/>
              <a:t>3) </a:t>
            </a:r>
            <a:r>
              <a:rPr lang="ko-KR" altLang="en-US" sz="1400" dirty="0"/>
              <a:t>해당 </a:t>
            </a:r>
            <a:r>
              <a:rPr lang="ko-KR" altLang="en-US" sz="1400" dirty="0" err="1"/>
              <a:t>날짜별</a:t>
            </a:r>
            <a:r>
              <a:rPr lang="ko-KR" altLang="en-US" sz="1400" dirty="0"/>
              <a:t> 방 예약 상태를 조회함</a:t>
            </a:r>
            <a:endParaRPr lang="en-US" altLang="ko-KR" sz="1400" dirty="0"/>
          </a:p>
        </p:txBody>
      </p:sp>
      <p:sp>
        <p:nvSpPr>
          <p:cNvPr id="27651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2. </a:t>
            </a:r>
            <a:r>
              <a:rPr lang="ko-KR" altLang="en-US" sz="2400"/>
              <a:t>시스템 분석</a:t>
            </a:r>
            <a:r>
              <a:rPr lang="en-US" altLang="ko-KR" sz="2400"/>
              <a:t> </a:t>
            </a:r>
            <a:r>
              <a:rPr lang="ko-KR" altLang="en-US" sz="2400"/>
              <a:t>및 설계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30046"/>
              </p:ext>
            </p:extLst>
          </p:nvPr>
        </p:nvGraphicFramePr>
        <p:xfrm>
          <a:off x="5168900" y="2990850"/>
          <a:ext cx="4032249" cy="19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64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2022-03-13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2022-03-14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2022-03-15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</a:rPr>
                        <a:t>김나나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2022-03-16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목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2022-03-17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금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…</a:t>
                      </a:r>
                      <a:endParaRPr lang="ko-KR" altLang="en-US" sz="1000" dirty="0" smtClean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…</a:t>
                      </a:r>
                      <a:endParaRPr lang="ko-KR" altLang="en-US" sz="1000" dirty="0" smtClean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…</a:t>
                      </a:r>
                      <a:endParaRPr lang="ko-KR" altLang="en-US" sz="1000" dirty="0" smtClean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…</a:t>
                      </a:r>
                      <a:endParaRPr lang="ko-KR" altLang="en-US" sz="1000" dirty="0" smtClean="0"/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2022-04-10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2022-04-11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예약가능</a:t>
                      </a:r>
                      <a:endParaRPr lang="ko-KR" altLang="en-US" sz="1000" dirty="0"/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7708" name="TextBox 5"/>
          <p:cNvSpPr txBox="1">
            <a:spLocks noChangeArrowheads="1"/>
          </p:cNvSpPr>
          <p:nvPr/>
        </p:nvSpPr>
        <p:spPr bwMode="auto">
          <a:xfrm>
            <a:off x="5240338" y="2713038"/>
            <a:ext cx="3751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200">
                <a:latin typeface="맑은 고딕" panose="020B0503020000020004" pitchFamily="50" charset="-127"/>
                <a:ea typeface="굴림" panose="020B0600000101010101" pitchFamily="50" charset="-127"/>
              </a:rPr>
              <a:t>일자             요일       룸</a:t>
            </a:r>
            <a:r>
              <a:rPr lang="en-US" altLang="ko-KR" sz="1200">
                <a:latin typeface="맑은 고딕" panose="020B0503020000020004" pitchFamily="50" charset="-127"/>
                <a:ea typeface="굴림" panose="020B0600000101010101" pitchFamily="50" charset="-127"/>
              </a:rPr>
              <a:t>1            </a:t>
            </a:r>
            <a:r>
              <a:rPr lang="ko-KR" altLang="en-US" sz="1200">
                <a:latin typeface="맑은 고딕" panose="020B0503020000020004" pitchFamily="50" charset="-127"/>
                <a:ea typeface="굴림" panose="020B0600000101010101" pitchFamily="50" charset="-127"/>
              </a:rPr>
              <a:t>룸</a:t>
            </a:r>
            <a:r>
              <a:rPr lang="en-US" altLang="ko-KR" sz="1200">
                <a:latin typeface="맑은 고딕" panose="020B0503020000020004" pitchFamily="50" charset="-127"/>
                <a:ea typeface="굴림" panose="020B0600000101010101" pitchFamily="50" charset="-127"/>
              </a:rPr>
              <a:t>2         </a:t>
            </a:r>
            <a:r>
              <a:rPr lang="ko-KR" altLang="en-US" sz="1200">
                <a:latin typeface="맑은 고딕" panose="020B0503020000020004" pitchFamily="50" charset="-127"/>
                <a:ea typeface="굴림" panose="020B0600000101010101" pitchFamily="50" charset="-127"/>
              </a:rPr>
              <a:t>룸</a:t>
            </a:r>
            <a:r>
              <a:rPr lang="en-US" altLang="ko-KR" sz="1200">
                <a:latin typeface="맑은 고딕" panose="020B0503020000020004" pitchFamily="50" charset="-127"/>
                <a:ea typeface="굴림" panose="020B0600000101010101" pitchFamily="50" charset="-127"/>
              </a:rPr>
              <a:t>3</a:t>
            </a:r>
            <a:endParaRPr lang="ko-KR" altLang="en-US" sz="12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9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/>
              <a:t>6) </a:t>
            </a:r>
            <a:r>
              <a:rPr lang="ko-KR" altLang="en-US" sz="1400" dirty="0"/>
              <a:t>예약 리스트 화면 분석 </a:t>
            </a:r>
            <a:r>
              <a:rPr lang="en-US" altLang="ko-KR" sz="1400" dirty="0"/>
              <a:t>(4)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dirty="0"/>
              <a:t>Table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효율적으로 조회하기 위하여 몇 가지 기법을 사용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dirty="0"/>
              <a:t>Join  : </a:t>
            </a:r>
            <a:r>
              <a:rPr lang="ko-KR" altLang="en-US" sz="1400" dirty="0"/>
              <a:t>여러 개의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query </a:t>
            </a:r>
            <a:r>
              <a:rPr lang="ko-KR" altLang="en-US" sz="1400" dirty="0"/>
              <a:t>문을 조합하여 하나의 가상의 </a:t>
            </a:r>
            <a:r>
              <a:rPr lang="en-US" altLang="ko-KR" sz="1400" dirty="0"/>
              <a:t>record</a:t>
            </a:r>
            <a:r>
              <a:rPr lang="ko-KR" altLang="en-US" sz="1400" dirty="0"/>
              <a:t>를 만들어 냄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400" dirty="0"/>
              <a:t>Group by : </a:t>
            </a:r>
            <a:r>
              <a:rPr lang="ko-KR" altLang="en-US" sz="1400" dirty="0"/>
              <a:t>중복된 데이터를 합침</a:t>
            </a:r>
            <a:endParaRPr lang="en-US" altLang="ko-KR" sz="1400" dirty="0"/>
          </a:p>
        </p:txBody>
      </p:sp>
      <p:sp>
        <p:nvSpPr>
          <p:cNvPr id="29699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2. </a:t>
            </a:r>
            <a:r>
              <a:rPr lang="ko-KR" altLang="en-US" sz="2400"/>
              <a:t>시스템 분석</a:t>
            </a:r>
            <a:r>
              <a:rPr lang="en-US" altLang="ko-KR" sz="2400"/>
              <a:t> </a:t>
            </a:r>
            <a:r>
              <a:rPr lang="ko-KR" altLang="en-US" sz="2400"/>
              <a:t>및 설계</a:t>
            </a:r>
          </a:p>
        </p:txBody>
      </p:sp>
      <p:sp>
        <p:nvSpPr>
          <p:cNvPr id="29700" name="직사각형 1"/>
          <p:cNvSpPr>
            <a:spLocks noChangeArrowheads="1"/>
          </p:cNvSpPr>
          <p:nvPr/>
        </p:nvSpPr>
        <p:spPr bwMode="auto">
          <a:xfrm>
            <a:off x="2144714" y="2708275"/>
            <a:ext cx="6264275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굴림" panose="020B0600000101010101" pitchFamily="50" charset="-127"/>
              </a:rPr>
              <a:t>퀴리를</a:t>
            </a:r>
            <a:r>
              <a:rPr lang="ko-KR" altLang="en-US" sz="1200" dirty="0" smtClean="0">
                <a:latin typeface="맑은 고딕" panose="020B0503020000020004" pitchFamily="50" charset="-127"/>
                <a:ea typeface="굴림" panose="020B0600000101010101" pitchFamily="50" charset="-127"/>
              </a:rPr>
              <a:t> 어떻게 날릴 건지 생각해 보시오</a:t>
            </a:r>
            <a:r>
              <a:rPr lang="en-US" altLang="ko-KR" sz="1200" dirty="0" smtClean="0">
                <a:latin typeface="맑은 고딕" panose="020B0503020000020004" pitchFamily="50" charset="-127"/>
                <a:ea typeface="굴림" panose="020B0600000101010101" pitchFamily="50" charset="-127"/>
              </a:rPr>
              <a:t>…</a:t>
            </a:r>
            <a:endParaRPr lang="ko-KR" altLang="en-US" sz="12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30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 smtClean="0"/>
              <a:t>7) </a:t>
            </a:r>
            <a:r>
              <a:rPr lang="ko-KR" altLang="en-US" sz="1400" dirty="0" smtClean="0"/>
              <a:t>빈 좌석 예매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음 심화 숙제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할 수 있음 해봐</a:t>
            </a:r>
            <a:r>
              <a:rPr lang="en-US" altLang="ko-KR" sz="1400" dirty="0" smtClean="0"/>
              <a:t>..)</a:t>
            </a: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조금 복잡하지만 원리는 동일</a:t>
            </a:r>
            <a:endParaRPr lang="en-US" altLang="ko-KR" sz="1400" dirty="0"/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월별 </a:t>
            </a:r>
            <a:r>
              <a:rPr lang="ko-KR" altLang="en-US" sz="1400" dirty="0" err="1" smtClean="0"/>
              <a:t>컬랜더의</a:t>
            </a:r>
            <a:r>
              <a:rPr lang="ko-KR" altLang="en-US" sz="1400" dirty="0" smtClean="0"/>
              <a:t> 빈 좌석수가 표시</a:t>
            </a:r>
            <a:r>
              <a:rPr lang="en-US" altLang="ko-KR" sz="1400" dirty="0" smtClean="0"/>
              <a:t>.. </a:t>
            </a:r>
            <a:r>
              <a:rPr lang="ko-KR" altLang="en-US" sz="1400" dirty="0" smtClean="0"/>
              <a:t>해당 날짜를 클릭하면 좌석을 선택하는 화면이 나옴</a:t>
            </a:r>
            <a:endParaRPr lang="en-US" altLang="ko-KR" sz="1400" dirty="0"/>
          </a:p>
        </p:txBody>
      </p:sp>
      <p:sp>
        <p:nvSpPr>
          <p:cNvPr id="29699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2. </a:t>
            </a:r>
            <a:r>
              <a:rPr lang="ko-KR" altLang="en-US" sz="2400"/>
              <a:t>시스템 분석</a:t>
            </a:r>
            <a:r>
              <a:rPr lang="en-US" altLang="ko-KR" sz="2400"/>
              <a:t> </a:t>
            </a:r>
            <a:r>
              <a:rPr lang="ko-KR" altLang="en-US" sz="2400"/>
              <a:t>및 설계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37" y="2552369"/>
            <a:ext cx="4339805" cy="2516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2265" y="3856389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4762149" y="3854130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5318543" y="38563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좌석마감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7564" y="4318892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4767448" y="4316633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5323842" y="431889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좌석마감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8387" y="4328169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2888271" y="4325910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3444665" y="432816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좌석마감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8095" y="4318892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4208480" y="4699491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768364" y="4697232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5324758" y="4699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좌석마감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29303" y="4708768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889187" y="4706509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3445581" y="470876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좌석마감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59011" y="4699491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r>
              <a:rPr lang="ko-KR" altLang="en-US" sz="1050" dirty="0" smtClean="0"/>
              <a:t>석</a:t>
            </a:r>
            <a:endParaRPr lang="ko-KR" altLang="en-US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34879" y="2520565"/>
            <a:ext cx="6233450" cy="144585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 bwMode="auto">
          <a:xfrm>
            <a:off x="6563802" y="3498574"/>
            <a:ext cx="795130" cy="663934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3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 smtClean="0"/>
              <a:t>1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err="1" smtClean="0"/>
              <a:t>리조트</a:t>
            </a:r>
            <a:r>
              <a:rPr lang="ko-KR" altLang="en-US" sz="1050" dirty="0" smtClean="0"/>
              <a:t> 예약상황 예약하기를  구현하시오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데이터베이스 쿼리에 유의할 것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구현순서</a:t>
            </a:r>
            <a:endParaRPr lang="en-US" altLang="ko-KR" sz="1050" dirty="0" smtClean="0"/>
          </a:p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ko-KR" sz="1050" dirty="0" smtClean="0"/>
              <a:t>1) </a:t>
            </a:r>
            <a:r>
              <a:rPr lang="ko-KR" altLang="en-US" sz="1050" dirty="0" smtClean="0"/>
              <a:t>데이터베이스 </a:t>
            </a:r>
            <a:r>
              <a:rPr lang="ko-KR" altLang="en-US" sz="1050" dirty="0"/>
              <a:t>테이블 생성</a:t>
            </a:r>
            <a:endParaRPr lang="en-US" altLang="ko-KR" sz="1050" dirty="0"/>
          </a:p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ko-KR" sz="1050" dirty="0" smtClean="0"/>
              <a:t>2) </a:t>
            </a:r>
            <a:r>
              <a:rPr lang="ko-KR" altLang="en-US" sz="1050" dirty="0" smtClean="0"/>
              <a:t>전체 </a:t>
            </a:r>
            <a:r>
              <a:rPr lang="ko-KR" altLang="en-US" sz="1050" dirty="0"/>
              <a:t>예약상황 보기 구현</a:t>
            </a:r>
            <a:endParaRPr lang="en-US" altLang="ko-KR" sz="105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050" dirty="0" err="1"/>
              <a:t>resv_mkdata.jsp</a:t>
            </a:r>
            <a:r>
              <a:rPr lang="en-US" altLang="ko-KR" sz="1050" dirty="0"/>
              <a:t>, </a:t>
            </a:r>
            <a:r>
              <a:rPr lang="en-US" altLang="ko-KR" sz="1050" dirty="0" smtClean="0"/>
              <a:t>d_01.j</a:t>
            </a:r>
            <a:r>
              <a:rPr lang="ko-KR" altLang="en-US" sz="1050" dirty="0" smtClean="0"/>
              <a:t>네</a:t>
            </a:r>
            <a:endParaRPr lang="en-US" altLang="ko-KR" sz="1050" dirty="0" smtClean="0"/>
          </a:p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ko-KR" sz="1050" dirty="0" smtClean="0"/>
              <a:t>3) </a:t>
            </a:r>
            <a:r>
              <a:rPr lang="ko-KR" altLang="en-US" sz="1050" dirty="0" smtClean="0"/>
              <a:t>하나의 </a:t>
            </a:r>
            <a:r>
              <a:rPr lang="ko-KR" altLang="en-US" sz="1050" dirty="0"/>
              <a:t>예약상황 구현</a:t>
            </a:r>
            <a:r>
              <a:rPr lang="en-US" altLang="ko-KR" sz="1050" dirty="0"/>
              <a:t>, </a:t>
            </a:r>
            <a:r>
              <a:rPr lang="ko-KR" altLang="en-US" sz="1050" dirty="0"/>
              <a:t>데이터베이스 해당</a:t>
            </a:r>
            <a:r>
              <a:rPr lang="en-US" altLang="ko-KR" sz="1050" dirty="0"/>
              <a:t> record</a:t>
            </a:r>
            <a:r>
              <a:rPr lang="ko-KR" altLang="en-US" sz="1050" dirty="0"/>
              <a:t> </a:t>
            </a:r>
            <a:r>
              <a:rPr lang="en-US" altLang="ko-KR" sz="1050" dirty="0"/>
              <a:t>insert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en-US" altLang="ko-KR" sz="1050" dirty="0"/>
              <a:t>d_02.jsp,d_02_write.jsp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39038"/>
              </p:ext>
            </p:extLst>
          </p:nvPr>
        </p:nvGraphicFramePr>
        <p:xfrm>
          <a:off x="2622330" y="861751"/>
          <a:ext cx="5992813" cy="4896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7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53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786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83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3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메뉴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target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61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리조트소개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조아리조트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main.html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VIP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a_01.html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일반룸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a_02.html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합리적인룸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a_03.html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61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찾아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오기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찾아오는길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b_01.html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대중교통이용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b_02.html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자가용이용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b_03.html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361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주변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여행지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높아산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c_01.html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조아해수욕장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c_02.html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따끈온천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c_03.html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정적 홈페이지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361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예약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하기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예약상황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d_01.jsp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금일부터 한달 정도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예약상황 보기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예약하기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d_02.jsp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하나의 예약상황 실행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44" marR="91444" marT="45712" marB="4571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관리자페이지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adm_allview.jsp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관리자가 예약수정 및 삭제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44" marR="91444" marT="45712" marB="4571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관리자로그아웃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adm_logout.jsp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접속종료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361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팬션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소식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팬션소식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e_01.jsp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공지사항 게시판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앞 강의 참고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36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이용후기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e_02.jsp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댓 글 게시판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앞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강의 참고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강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91454" marR="91454" marT="45717" marB="45717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 smtClean="0"/>
              <a:t>필기없음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10. </a:t>
            </a:r>
            <a:r>
              <a:rPr lang="ko-KR" altLang="en-US" sz="1200" dirty="0" err="1" smtClean="0"/>
              <a:t>조아리조트</a:t>
            </a:r>
            <a:r>
              <a:rPr lang="ko-KR" altLang="en-US" sz="1200" smtClean="0"/>
              <a:t> 관리자 기능 </a:t>
            </a:r>
            <a:r>
              <a:rPr lang="ko-KR" altLang="en-US" sz="1200" dirty="0" smtClean="0"/>
              <a:t>가능하게 해주셔요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ko-KR" altLang="en-US" sz="2000" dirty="0"/>
              <a:t>웹 시스템 구현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예약</a:t>
            </a:r>
            <a:r>
              <a:rPr lang="en-US" altLang="ko-KR" sz="2000" dirty="0"/>
              <a:t>,</a:t>
            </a:r>
            <a:r>
              <a:rPr lang="ko-KR" altLang="en-US" sz="2000" dirty="0"/>
              <a:t>결제</a:t>
            </a:r>
            <a:r>
              <a:rPr lang="en-US" altLang="ko-KR" sz="2000" dirty="0"/>
              <a:t>,</a:t>
            </a:r>
            <a:r>
              <a:rPr lang="ko-KR" altLang="en-US" sz="2000" dirty="0"/>
              <a:t>발권</a:t>
            </a:r>
            <a:r>
              <a:rPr lang="en-US" altLang="ko-KR" sz="2000" dirty="0" smtClean="0"/>
              <a:t>)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예약 시스템 프로세스 분석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시스템 </a:t>
            </a:r>
            <a:r>
              <a:rPr lang="ko-KR" altLang="en-US" dirty="0"/>
              <a:t>분석 및 설계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ko-KR" altLang="en-US" sz="1200" dirty="0">
                <a:latin typeface="+mn-ea"/>
              </a:rPr>
              <a:t>예약과정의 프로세스를 스스로 분석할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분석된 예약 시스템을 구축하기 위한 분석과 설계를 할 수 있다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ko-KR" altLang="en-US" sz="1200" dirty="0">
                <a:latin typeface="+mn-ea"/>
              </a:rPr>
              <a:t> 예약 시스템을 구현 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0" indent="0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eaLnBrk="1" hangingPunct="1">
              <a:spcBef>
                <a:spcPts val="600"/>
              </a:spcBef>
            </a:pPr>
            <a:r>
              <a:rPr kumimoji="0" lang="ko-KR" altLang="en-US" sz="1200" dirty="0"/>
              <a:t>다음 주제에 대하여 본인이 인터넷 조사를 통하여 간단히 정리해 봅시다</a:t>
            </a:r>
            <a:r>
              <a:rPr kumimoji="0" lang="en-US" altLang="ko-KR" sz="1200" dirty="0"/>
              <a:t>.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ko-KR" altLang="en-US" sz="1200" dirty="0"/>
              <a:t>예약시스템</a:t>
            </a:r>
            <a:r>
              <a:rPr lang="en-US" altLang="ko-KR" sz="1200" dirty="0"/>
              <a:t>, </a:t>
            </a:r>
            <a:r>
              <a:rPr lang="ko-KR" altLang="en-US" sz="1200" dirty="0"/>
              <a:t>쇼핑몰 구매와 같은 예약</a:t>
            </a:r>
            <a:r>
              <a:rPr lang="en-US" altLang="ko-KR" sz="1200" dirty="0"/>
              <a:t>,</a:t>
            </a:r>
            <a:r>
              <a:rPr lang="ko-KR" altLang="en-US" sz="1200" dirty="0"/>
              <a:t>구매</a:t>
            </a:r>
            <a:r>
              <a:rPr lang="en-US" altLang="ko-KR" sz="1200" dirty="0"/>
              <a:t>,</a:t>
            </a:r>
            <a:r>
              <a:rPr lang="ko-KR" altLang="en-US" sz="1200" dirty="0"/>
              <a:t>발권처리에서 어떤 요소가 필요한 지 생각해 봅시다</a:t>
            </a:r>
            <a:r>
              <a:rPr lang="en-US" altLang="ko-KR" sz="1200" dirty="0"/>
              <a:t>.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ko-KR" altLang="en-US" sz="1200" dirty="0"/>
              <a:t>위와 같은 웹 시스템을 많이 찾아보고 어떻게 구성되어 있는지 생각해 봅시다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ts val="600"/>
              </a:spcBef>
              <a:buFont typeface="+mj-lt"/>
              <a:buAutoNum type="arabicParenR"/>
              <a:defRPr/>
            </a:pPr>
            <a:r>
              <a:rPr lang="ko-KR" altLang="en-US" sz="1400" dirty="0"/>
              <a:t>예약 </a:t>
            </a:r>
            <a:r>
              <a:rPr lang="en-US" altLang="ko-KR" sz="1400" dirty="0"/>
              <a:t>/ </a:t>
            </a:r>
            <a:r>
              <a:rPr lang="ko-KR" altLang="en-US" sz="1400" dirty="0"/>
              <a:t>구매 프로세스 분석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상품 리스트에서 상품을 하나 고른다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해당 상품에 필요한 요청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개수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+mn-ea"/>
              </a:rPr>
              <a:t>배송처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 등등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을 추가 한다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비용을 결제한다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. (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현금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카드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반품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+mn-ea"/>
              </a:rPr>
              <a:t>변경등은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 관리자 승인이 필요한 경우가 많다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.</a:t>
            </a:r>
            <a:endParaRPr lang="ko-KR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1. </a:t>
            </a:r>
            <a:r>
              <a:rPr lang="ko-KR" altLang="en-US" sz="2400"/>
              <a:t>예약 시스템 프로세스 분석</a:t>
            </a:r>
          </a:p>
        </p:txBody>
      </p:sp>
      <p:pic>
        <p:nvPicPr>
          <p:cNvPr id="15364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141663"/>
            <a:ext cx="4235450" cy="3382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9" y="3213101"/>
            <a:ext cx="3527425" cy="2481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2144713" y="3429001"/>
            <a:ext cx="1079500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7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463800"/>
            <a:ext cx="3735388" cy="2433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4592639" y="3644900"/>
            <a:ext cx="136842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45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9750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600"/>
              </a:spcBef>
              <a:defRPr/>
            </a:pPr>
            <a:r>
              <a:rPr lang="en-US" altLang="ko-KR" sz="1400" dirty="0" smtClean="0"/>
              <a:t>2) </a:t>
            </a:r>
            <a:r>
              <a:rPr lang="ko-KR" altLang="en-US" sz="1400" dirty="0" err="1" smtClean="0"/>
              <a:t>조아리조트</a:t>
            </a:r>
            <a:r>
              <a:rPr lang="ko-KR" altLang="en-US" sz="1400" dirty="0" smtClean="0"/>
              <a:t> 예약 프로세스 분석</a:t>
            </a:r>
            <a:endParaRPr lang="en-US" altLang="ko-KR" sz="1400" dirty="0" smtClean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오늘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+mn-ea"/>
              </a:rPr>
              <a:t>부터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30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일 후까지의 예약상황을 보여준다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원하는 일정과 룸을 </a:t>
            </a:r>
            <a:r>
              <a:rPr lang="ko-KR" altLang="en-US" sz="1400" dirty="0" err="1" smtClean="0">
                <a:solidFill>
                  <a:sysClr val="windowText" lastClr="000000"/>
                </a:solidFill>
                <a:latin typeface="+mn-ea"/>
              </a:rPr>
              <a:t>선택후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 예약할 수 있다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또는 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바로 일정과 룸을 입력하여 예약도 가능하다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.</a:t>
            </a:r>
            <a:endParaRPr lang="ko-KR" altLang="en-US" sz="14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7411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1. </a:t>
            </a:r>
            <a:r>
              <a:rPr lang="ko-KR" altLang="en-US" sz="2400"/>
              <a:t>예약 시스템 프로세스 분석</a:t>
            </a:r>
          </a:p>
        </p:txBody>
      </p:sp>
      <p:pic>
        <p:nvPicPr>
          <p:cNvPr id="17412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6" y="2420939"/>
            <a:ext cx="4638675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3068638"/>
            <a:ext cx="48387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4521200" y="3284538"/>
            <a:ext cx="1727200" cy="144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4448176" y="3429000"/>
            <a:ext cx="3241675" cy="1277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 설명선 15"/>
          <p:cNvSpPr/>
          <p:nvPr/>
        </p:nvSpPr>
        <p:spPr>
          <a:xfrm>
            <a:off x="5673725" y="2060576"/>
            <a:ext cx="2159000" cy="720725"/>
          </a:xfrm>
          <a:prstGeom prst="wedgeRectCallout">
            <a:avLst>
              <a:gd name="adj1" fmla="val -70935"/>
              <a:gd name="adj2" fmla="val 1301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일자와 방을 선택하여 누르면 하나의 </a:t>
            </a:r>
            <a:r>
              <a:rPr lang="ko-KR" altLang="en-US" sz="1050" dirty="0" err="1">
                <a:solidFill>
                  <a:schemeClr val="tx1"/>
                </a:solidFill>
              </a:rPr>
              <a:t>예약창으로</a:t>
            </a:r>
            <a:r>
              <a:rPr lang="ko-KR" altLang="en-US" sz="1050" dirty="0">
                <a:solidFill>
                  <a:schemeClr val="tx1"/>
                </a:solidFill>
              </a:rPr>
              <a:t> 이동</a:t>
            </a:r>
          </a:p>
        </p:txBody>
      </p:sp>
      <p:sp>
        <p:nvSpPr>
          <p:cNvPr id="19" name="사각형 설명선 18"/>
          <p:cNvSpPr/>
          <p:nvPr/>
        </p:nvSpPr>
        <p:spPr>
          <a:xfrm>
            <a:off x="5745164" y="5191126"/>
            <a:ext cx="2160587" cy="720725"/>
          </a:xfrm>
          <a:prstGeom prst="wedgeRectCallout">
            <a:avLst>
              <a:gd name="adj1" fmla="val -76272"/>
              <a:gd name="adj2" fmla="val -2496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예약정보를 입력 후 전송하면 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결재를 처리하고</a:t>
            </a:r>
            <a:r>
              <a:rPr lang="en-US" altLang="ko-KR" sz="1050" dirty="0">
                <a:solidFill>
                  <a:schemeClr val="tx1"/>
                </a:solidFill>
              </a:rPr>
              <a:t>) </a:t>
            </a:r>
            <a:r>
              <a:rPr lang="ko-KR" altLang="en-US" sz="1050" dirty="0">
                <a:solidFill>
                  <a:schemeClr val="tx1"/>
                </a:solidFill>
              </a:rPr>
              <a:t>다시 전체 예약현황으로 이동한다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94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ts val="600"/>
              </a:spcBef>
              <a:buFont typeface="+mj-lt"/>
              <a:buAutoNum type="arabicParenR"/>
              <a:defRPr/>
            </a:pPr>
            <a:r>
              <a:rPr lang="ko-KR" altLang="en-US" sz="1400" dirty="0"/>
              <a:t>데이터베이스 설계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r>
              <a:rPr lang="ko-KR" altLang="en-US" sz="1400" dirty="0"/>
              <a:t>하나의 예약상황을 가정하여 테이블을 설계한다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endParaRPr lang="en-US" altLang="ko-KR" sz="1400" dirty="0"/>
          </a:p>
        </p:txBody>
      </p:sp>
      <p:sp>
        <p:nvSpPr>
          <p:cNvPr id="19459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2. </a:t>
            </a:r>
            <a:r>
              <a:rPr lang="ko-KR" altLang="en-US" sz="2400"/>
              <a:t>시스템 분석</a:t>
            </a:r>
            <a:r>
              <a:rPr lang="en-US" altLang="ko-KR" sz="2400"/>
              <a:t> </a:t>
            </a:r>
            <a:r>
              <a:rPr lang="ko-KR" altLang="en-US" sz="2400"/>
              <a:t>및 설계</a:t>
            </a:r>
          </a:p>
        </p:txBody>
      </p:sp>
      <p:pic>
        <p:nvPicPr>
          <p:cNvPr id="19460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133601"/>
            <a:ext cx="3455988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33876" y="1844676"/>
          <a:ext cx="4968875" cy="4968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47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3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marL="91446" marR="91446" marT="45726" marB="45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정의 </a:t>
                      </a:r>
                      <a:endParaRPr lang="ko-KR" altLang="en-US" sz="1000" dirty="0"/>
                    </a:p>
                  </a:txBody>
                  <a:tcPr marL="91446" marR="91446" marT="45726" marB="45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비교</a:t>
                      </a:r>
                      <a:endParaRPr lang="ko-KR" altLang="en-US" sz="1000" dirty="0"/>
                    </a:p>
                  </a:txBody>
                  <a:tcPr marL="91446" marR="91446" marT="45726" marB="45726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성명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name varchar(20)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예약일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resv_date</a:t>
                      </a:r>
                      <a:r>
                        <a:rPr lang="en-US" altLang="ko-KR" sz="1000" dirty="0" smtClean="0"/>
                        <a:t> date not null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예약방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room </a:t>
                      </a:r>
                      <a:r>
                        <a:rPr lang="en-US" altLang="ko-KR" sz="1000" dirty="0" err="1" smtClean="0"/>
                        <a:t>int</a:t>
                      </a:r>
                      <a:r>
                        <a:rPr lang="en-US" altLang="ko-KR" sz="1000" dirty="0" smtClean="0"/>
                        <a:t> not null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1:VIP</a:t>
                      </a:r>
                      <a:r>
                        <a:rPr lang="ko-KR" altLang="en-US" sz="1000" dirty="0" smtClean="0"/>
                        <a:t>룸 </a:t>
                      </a:r>
                      <a:r>
                        <a:rPr lang="en-US" altLang="ko-KR" sz="1000" dirty="0" smtClean="0"/>
                        <a:t>2:</a:t>
                      </a:r>
                      <a:r>
                        <a:rPr lang="ko-KR" altLang="en-US" sz="1000" dirty="0" err="1" smtClean="0"/>
                        <a:t>일반룸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3:</a:t>
                      </a:r>
                      <a:r>
                        <a:rPr lang="ko-KR" altLang="en-US" sz="1000" dirty="0" err="1" smtClean="0"/>
                        <a:t>합리적인룸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주소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addr</a:t>
                      </a:r>
                      <a:r>
                        <a:rPr lang="en-US" altLang="ko-KR" sz="1000" dirty="0" smtClean="0"/>
                        <a:t> varchar(100)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telnum</a:t>
                      </a:r>
                      <a:r>
                        <a:rPr lang="en-US" altLang="ko-KR" sz="1000" dirty="0" smtClean="0"/>
                        <a:t> varchar(20)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3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입금자명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in_name</a:t>
                      </a:r>
                      <a:r>
                        <a:rPr lang="en-US" altLang="ko-KR" sz="1000" dirty="0" smtClean="0"/>
                        <a:t>  varchar(20)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3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남기실 말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comment  text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3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 글을 쓴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write_date</a:t>
                      </a:r>
                      <a:r>
                        <a:rPr lang="en-US" altLang="ko-KR" sz="1000" dirty="0" smtClean="0"/>
                        <a:t> date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진행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processing </a:t>
                      </a:r>
                      <a:r>
                        <a:rPr lang="en-US" altLang="ko-KR" sz="1000" dirty="0" err="1" smtClean="0"/>
                        <a:t>int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예약완료 </a:t>
                      </a:r>
                      <a:r>
                        <a:rPr lang="en-US" altLang="ko-KR" sz="1000" dirty="0" smtClean="0"/>
                        <a:t>2: </a:t>
                      </a:r>
                      <a:r>
                        <a:rPr lang="ko-KR" altLang="en-US" sz="1000" dirty="0" smtClean="0"/>
                        <a:t>입금완료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예약확정</a:t>
                      </a:r>
                      <a:r>
                        <a:rPr lang="en-US" altLang="ko-KR" sz="1000" dirty="0" smtClean="0"/>
                        <a:t>) 3: </a:t>
                      </a:r>
                      <a:r>
                        <a:rPr lang="ko-KR" altLang="en-US" sz="1000" dirty="0" smtClean="0"/>
                        <a:t>환불요청 </a:t>
                      </a:r>
                      <a:r>
                        <a:rPr lang="en-US" altLang="ko-KR" sz="1000" dirty="0" smtClean="0"/>
                        <a:t>4:...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72914">
                <a:tc gridSpan="3">
                  <a:txBody>
                    <a:bodyPr/>
                    <a:lstStyle/>
                    <a:p>
                      <a:r>
                        <a:rPr lang="en-US" altLang="ko-KR" sz="1000" dirty="0" err="1" smtClean="0"/>
                        <a:t>stmt.execute</a:t>
                      </a:r>
                      <a:r>
                        <a:rPr lang="en-US" altLang="ko-KR" sz="1000" dirty="0" smtClean="0"/>
                        <a:t>(</a:t>
                      </a:r>
                    </a:p>
                    <a:p>
                      <a:r>
                        <a:rPr lang="en-US" altLang="ko-KR" sz="1000" dirty="0" smtClean="0"/>
                        <a:t>"create table </a:t>
                      </a:r>
                      <a:r>
                        <a:rPr lang="en-US" altLang="ko-KR" sz="1000" dirty="0" err="1" smtClean="0"/>
                        <a:t>joaresv</a:t>
                      </a:r>
                      <a:r>
                        <a:rPr lang="en-US" altLang="ko-KR" sz="1000" dirty="0" smtClean="0"/>
                        <a:t> ( "+</a:t>
                      </a:r>
                    </a:p>
                    <a:p>
                      <a:r>
                        <a:rPr lang="en-US" altLang="ko-KR" sz="1000" dirty="0" smtClean="0"/>
                        <a:t>"name varchar(20), "+   //</a:t>
                      </a:r>
                      <a:r>
                        <a:rPr lang="ko-KR" altLang="en-US" sz="1000" dirty="0" smtClean="0"/>
                        <a:t>성명	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</a:t>
                      </a:r>
                      <a:r>
                        <a:rPr lang="en-US" altLang="ko-KR" sz="1000" dirty="0" err="1" smtClean="0"/>
                        <a:t>resv_date</a:t>
                      </a:r>
                      <a:r>
                        <a:rPr lang="en-US" altLang="ko-KR" sz="1000" dirty="0" smtClean="0"/>
                        <a:t> date not null, "+  //</a:t>
                      </a:r>
                      <a:r>
                        <a:rPr lang="ko-KR" altLang="en-US" sz="1000" dirty="0" smtClean="0"/>
                        <a:t>예약일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"room </a:t>
                      </a:r>
                      <a:r>
                        <a:rPr lang="en-US" altLang="ko-KR" sz="1000" dirty="0" err="1" smtClean="0"/>
                        <a:t>int</a:t>
                      </a:r>
                      <a:r>
                        <a:rPr lang="en-US" altLang="ko-KR" sz="1000" dirty="0" smtClean="0"/>
                        <a:t> not null, "+ //</a:t>
                      </a:r>
                      <a:r>
                        <a:rPr lang="ko-KR" altLang="en-US" sz="1000" dirty="0" err="1" smtClean="0"/>
                        <a:t>예약방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1:VIP</a:t>
                      </a:r>
                      <a:r>
                        <a:rPr lang="ko-KR" altLang="en-US" sz="1000" dirty="0" smtClean="0"/>
                        <a:t>룸 </a:t>
                      </a:r>
                      <a:r>
                        <a:rPr lang="en-US" altLang="ko-KR" sz="1000" dirty="0" smtClean="0"/>
                        <a:t>2:</a:t>
                      </a:r>
                      <a:r>
                        <a:rPr lang="ko-KR" altLang="en-US" sz="1000" dirty="0" err="1" smtClean="0"/>
                        <a:t>일반룸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3:</a:t>
                      </a:r>
                      <a:r>
                        <a:rPr lang="ko-KR" altLang="en-US" sz="1000" dirty="0" err="1" smtClean="0"/>
                        <a:t>합리적인룸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</a:t>
                      </a:r>
                      <a:r>
                        <a:rPr lang="en-US" altLang="ko-KR" sz="1000" dirty="0" err="1" smtClean="0"/>
                        <a:t>addr</a:t>
                      </a:r>
                      <a:r>
                        <a:rPr lang="en-US" altLang="ko-KR" sz="1000" dirty="0" smtClean="0"/>
                        <a:t> varchar(100), "+  //</a:t>
                      </a:r>
                      <a:r>
                        <a:rPr lang="ko-KR" altLang="en-US" sz="1000" dirty="0" smtClean="0"/>
                        <a:t>주소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</a:t>
                      </a:r>
                      <a:r>
                        <a:rPr lang="en-US" altLang="ko-KR" sz="1000" dirty="0" err="1" smtClean="0"/>
                        <a:t>telnum</a:t>
                      </a:r>
                      <a:r>
                        <a:rPr lang="en-US" altLang="ko-KR" sz="1000" dirty="0" smtClean="0"/>
                        <a:t> varchar(20), "+ //</a:t>
                      </a:r>
                      <a:r>
                        <a:rPr lang="ko-KR" altLang="en-US" sz="1000" dirty="0" smtClean="0"/>
                        <a:t>연락처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</a:t>
                      </a:r>
                      <a:r>
                        <a:rPr lang="en-US" altLang="ko-KR" sz="1000" dirty="0" err="1" smtClean="0"/>
                        <a:t>in_name</a:t>
                      </a:r>
                      <a:r>
                        <a:rPr lang="en-US" altLang="ko-KR" sz="1000" dirty="0" smtClean="0"/>
                        <a:t>  varchar(20), "+ //</a:t>
                      </a:r>
                      <a:r>
                        <a:rPr lang="ko-KR" altLang="en-US" sz="1000" dirty="0" smtClean="0"/>
                        <a:t>입금자명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"comment  text, "+ //</a:t>
                      </a:r>
                      <a:r>
                        <a:rPr lang="ko-KR" altLang="en-US" sz="1000" dirty="0" err="1" smtClean="0"/>
                        <a:t>남기실말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</a:t>
                      </a:r>
                      <a:r>
                        <a:rPr lang="en-US" altLang="ko-KR" sz="1000" dirty="0" err="1" smtClean="0"/>
                        <a:t>write_date</a:t>
                      </a:r>
                      <a:r>
                        <a:rPr lang="en-US" altLang="ko-KR" sz="1000" dirty="0" smtClean="0"/>
                        <a:t> date, "+// </a:t>
                      </a:r>
                      <a:r>
                        <a:rPr lang="ko-KR" altLang="en-US" sz="1000" dirty="0" smtClean="0"/>
                        <a:t>예약한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 글을 쓴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날짜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"processing </a:t>
                      </a:r>
                      <a:r>
                        <a:rPr lang="en-US" altLang="ko-KR" sz="1000" dirty="0" err="1" smtClean="0"/>
                        <a:t>int</a:t>
                      </a:r>
                      <a:r>
                        <a:rPr lang="en-US" altLang="ko-KR" sz="1000" dirty="0" smtClean="0"/>
                        <a:t>, "+//</a:t>
                      </a:r>
                      <a:r>
                        <a:rPr lang="ko-KR" altLang="en-US" sz="1000" dirty="0" smtClean="0"/>
                        <a:t>현재 진행 </a:t>
                      </a:r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예약완료 </a:t>
                      </a:r>
                      <a:r>
                        <a:rPr lang="en-US" altLang="ko-KR" sz="1000" dirty="0" smtClean="0"/>
                        <a:t>2: </a:t>
                      </a:r>
                      <a:r>
                        <a:rPr lang="ko-KR" altLang="en-US" sz="1000" dirty="0" smtClean="0"/>
                        <a:t>입금완료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예약확정</a:t>
                      </a:r>
                      <a:r>
                        <a:rPr lang="en-US" altLang="ko-KR" sz="1000" dirty="0" smtClean="0"/>
                        <a:t>) 3: </a:t>
                      </a:r>
                      <a:r>
                        <a:rPr lang="ko-KR" altLang="en-US" sz="1000" dirty="0" smtClean="0"/>
                        <a:t>환불요청 </a:t>
                      </a:r>
                      <a:r>
                        <a:rPr lang="en-US" altLang="ko-KR" sz="1000" dirty="0" smtClean="0"/>
                        <a:t>4:...</a:t>
                      </a:r>
                    </a:p>
                    <a:p>
                      <a:r>
                        <a:rPr lang="en-US" altLang="ko-KR" sz="1000" dirty="0" smtClean="0"/>
                        <a:t>"primary key (</a:t>
                      </a:r>
                      <a:r>
                        <a:rPr lang="en-US" altLang="ko-KR" sz="1000" dirty="0" err="1" smtClean="0"/>
                        <a:t>resv_date,room</a:t>
                      </a:r>
                      <a:r>
                        <a:rPr lang="en-US" altLang="ko-KR" sz="1000" dirty="0" smtClean="0"/>
                        <a:t>) )"+  // </a:t>
                      </a:r>
                      <a:r>
                        <a:rPr lang="ko-KR" altLang="en-US" sz="1000" dirty="0" smtClean="0"/>
                        <a:t>예약일과 룸을 합쳐서 </a:t>
                      </a:r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의 키로 사용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"DEFAULT CHARSET=utf8"); </a:t>
                      </a:r>
                      <a:endParaRPr lang="ko-KR" altLang="en-US" sz="1000" dirty="0"/>
                    </a:p>
                  </a:txBody>
                  <a:tcPr marL="91446" marR="91446" marT="45726" marB="4572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40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ts val="600"/>
              </a:spcBef>
              <a:buFont typeface="+mj-lt"/>
              <a:buAutoNum type="arabicParenR"/>
              <a:defRPr/>
            </a:pPr>
            <a:r>
              <a:rPr lang="ko-KR" altLang="en-US" sz="1400" dirty="0" smtClean="0"/>
              <a:t>방하나 예약 서비스 분석</a:t>
            </a: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endParaRPr lang="en-US" altLang="ko-KR" sz="1400" dirty="0"/>
          </a:p>
          <a:p>
            <a:pPr marL="285750" indent="-285750" eaLnBrk="1" hangingPunct="1">
              <a:spcBef>
                <a:spcPts val="600"/>
              </a:spcBef>
              <a:buFontTx/>
              <a:buChar char="-"/>
              <a:defRPr/>
            </a:pPr>
            <a:endParaRPr lang="en-US" altLang="ko-KR" sz="1400" dirty="0"/>
          </a:p>
        </p:txBody>
      </p:sp>
      <p:sp>
        <p:nvSpPr>
          <p:cNvPr id="19459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시스템 분석</a:t>
            </a:r>
            <a:r>
              <a:rPr lang="en-US" altLang="ko-KR" sz="2400" dirty="0"/>
              <a:t> </a:t>
            </a:r>
            <a:r>
              <a:rPr lang="ko-KR" altLang="en-US" sz="2400" dirty="0"/>
              <a:t>및 설계</a:t>
            </a:r>
          </a:p>
        </p:txBody>
      </p:sp>
      <p:pic>
        <p:nvPicPr>
          <p:cNvPr id="19460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701570"/>
            <a:ext cx="3455988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62991"/>
              </p:ext>
            </p:extLst>
          </p:nvPr>
        </p:nvGraphicFramePr>
        <p:xfrm>
          <a:off x="4466489" y="1227666"/>
          <a:ext cx="5090748" cy="4084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019">
                  <a:extLst>
                    <a:ext uri="{9D8B030D-6E8A-4147-A177-3AD203B41FA5}">
                      <a16:colId xmlns:a16="http://schemas.microsoft.com/office/drawing/2014/main" xmlns="" val="1857061760"/>
                    </a:ext>
                  </a:extLst>
                </a:gridCol>
                <a:gridCol w="993530">
                  <a:extLst>
                    <a:ext uri="{9D8B030D-6E8A-4147-A177-3AD203B41FA5}">
                      <a16:colId xmlns:a16="http://schemas.microsoft.com/office/drawing/2014/main" xmlns="" val="3190707991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xmlns="" val="946390814"/>
                    </a:ext>
                  </a:extLst>
                </a:gridCol>
              </a:tblGrid>
              <a:tr h="538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Service</a:t>
                      </a:r>
                      <a:r>
                        <a:rPr lang="en-US" altLang="ko-KR" sz="1000" baseline="0" dirty="0" smtClean="0"/>
                        <a:t> IO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구분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2931172"/>
                  </a:ext>
                </a:extLst>
              </a:tr>
              <a:tr h="538549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S01_01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방하나예약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최초조회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일자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방종류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8266473"/>
                  </a:ext>
                </a:extLst>
              </a:tr>
              <a:tr h="9156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OUT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예약일자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방종류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주소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전화번호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입금자명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남기실말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6991629"/>
                  </a:ext>
                </a:extLst>
              </a:tr>
              <a:tr h="103611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S01_02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방하나예약</a:t>
                      </a:r>
                      <a:r>
                        <a:rPr lang="ko-KR" altLang="en-US" sz="1000" dirty="0" smtClean="0"/>
                        <a:t> 하기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예약일자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방종류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주소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전화번호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입금자명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남기실말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0195026"/>
                  </a:ext>
                </a:extLst>
              </a:tr>
              <a:tr h="5385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OUT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성공실패</a:t>
                      </a:r>
                      <a:r>
                        <a:rPr lang="ko-KR" altLang="en-US" sz="1000" dirty="0" smtClean="0"/>
                        <a:t> 구분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메시지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688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4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세로 텍스트 개체 틀 4"/>
          <p:cNvSpPr>
            <a:spLocks noGrp="1"/>
          </p:cNvSpPr>
          <p:nvPr>
            <p:ph type="body" orient="vert" idx="4294967295"/>
          </p:nvPr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altLang="ko-KR" sz="1400" dirty="0"/>
              <a:t>3) </a:t>
            </a:r>
            <a:r>
              <a:rPr lang="ko-KR" altLang="en-US" sz="1400" dirty="0"/>
              <a:t>예약 리스트 </a:t>
            </a:r>
            <a:r>
              <a:rPr lang="ko-KR" altLang="en-US" sz="1400" dirty="0" smtClean="0"/>
              <a:t>서비스 분석</a:t>
            </a:r>
            <a:endParaRPr lang="en-US" altLang="ko-KR" sz="1400" dirty="0"/>
          </a:p>
        </p:txBody>
      </p:sp>
      <p:sp>
        <p:nvSpPr>
          <p:cNvPr id="23555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/>
              <a:t>2. </a:t>
            </a:r>
            <a:r>
              <a:rPr lang="ko-KR" altLang="en-US" sz="2400"/>
              <a:t>시스템 분석</a:t>
            </a:r>
            <a:r>
              <a:rPr lang="en-US" altLang="ko-KR" sz="2400"/>
              <a:t> </a:t>
            </a:r>
            <a:r>
              <a:rPr lang="ko-KR" altLang="en-US" sz="2400"/>
              <a:t>및 설계</a:t>
            </a:r>
          </a:p>
        </p:txBody>
      </p:sp>
      <p:pic>
        <p:nvPicPr>
          <p:cNvPr id="23556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85" y="1701570"/>
            <a:ext cx="3789729" cy="440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87337"/>
              </p:ext>
            </p:extLst>
          </p:nvPr>
        </p:nvGraphicFramePr>
        <p:xfrm>
          <a:off x="4466489" y="1227666"/>
          <a:ext cx="5090748" cy="2082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019">
                  <a:extLst>
                    <a:ext uri="{9D8B030D-6E8A-4147-A177-3AD203B41FA5}">
                      <a16:colId xmlns:a16="http://schemas.microsoft.com/office/drawing/2014/main" xmlns="" val="1857061760"/>
                    </a:ext>
                  </a:extLst>
                </a:gridCol>
                <a:gridCol w="993530">
                  <a:extLst>
                    <a:ext uri="{9D8B030D-6E8A-4147-A177-3AD203B41FA5}">
                      <a16:colId xmlns:a16="http://schemas.microsoft.com/office/drawing/2014/main" xmlns="" val="3190707991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xmlns="" val="946390814"/>
                    </a:ext>
                  </a:extLst>
                </a:gridCol>
              </a:tblGrid>
              <a:tr h="538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Service</a:t>
                      </a:r>
                      <a:r>
                        <a:rPr lang="en-US" altLang="ko-KR" sz="1000" baseline="0" dirty="0" smtClean="0"/>
                        <a:t> IO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구분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2931172"/>
                  </a:ext>
                </a:extLst>
              </a:tr>
              <a:tr h="538549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S02_01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예약리스트</a:t>
                      </a:r>
                      <a:r>
                        <a:rPr lang="ko-KR" altLang="en-US" sz="1000" dirty="0" smtClean="0"/>
                        <a:t> 조회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없음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8266473"/>
                  </a:ext>
                </a:extLst>
              </a:tr>
              <a:tr h="9156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OUT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반복 </a:t>
                      </a:r>
                      <a:r>
                        <a:rPr lang="en-US" altLang="ko-KR" sz="1000" dirty="0" smtClean="0"/>
                        <a:t>(30)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- </a:t>
                      </a:r>
                      <a:r>
                        <a:rPr lang="ko-KR" altLang="en-US" sz="1000" baseline="0" dirty="0" smtClean="0"/>
                        <a:t>일자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 - </a:t>
                      </a:r>
                      <a:r>
                        <a:rPr lang="ko-KR" altLang="en-US" sz="1000" baseline="0" dirty="0" smtClean="0"/>
                        <a:t>요일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 - 1</a:t>
                      </a:r>
                      <a:r>
                        <a:rPr lang="ko-KR" altLang="en-US" sz="1000" baseline="0" dirty="0" err="1" smtClean="0"/>
                        <a:t>번방</a:t>
                      </a:r>
                      <a:r>
                        <a:rPr lang="ko-KR" altLang="en-US" sz="1000" baseline="0" dirty="0" smtClean="0"/>
                        <a:t> 상황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 - 2</a:t>
                      </a:r>
                      <a:r>
                        <a:rPr lang="ko-KR" altLang="en-US" sz="1000" baseline="0" dirty="0" err="1" smtClean="0"/>
                        <a:t>번방</a:t>
                      </a:r>
                      <a:r>
                        <a:rPr lang="ko-KR" altLang="en-US" sz="1000" baseline="0" dirty="0" smtClean="0"/>
                        <a:t> 상황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 - 3</a:t>
                      </a:r>
                      <a:r>
                        <a:rPr lang="ko-KR" altLang="en-US" sz="1000" baseline="0" dirty="0" err="1" smtClean="0"/>
                        <a:t>번방</a:t>
                      </a:r>
                      <a:r>
                        <a:rPr lang="ko-KR" altLang="en-US" sz="1000" baseline="0" dirty="0" smtClean="0"/>
                        <a:t> 상황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699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3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53584</TotalTime>
  <Words>1326</Words>
  <Application>Microsoft Office PowerPoint</Application>
  <PresentationFormat>A4 용지(210x297mm)</PresentationFormat>
  <Paragraphs>387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10. 웹 시스템 구현 (예약,결제,발권)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USER</cp:lastModifiedBy>
  <cp:revision>2986</cp:revision>
  <cp:lastPrinted>2015-10-28T04:44:44Z</cp:lastPrinted>
  <dcterms:created xsi:type="dcterms:W3CDTF">2003-10-22T07:02:37Z</dcterms:created>
  <dcterms:modified xsi:type="dcterms:W3CDTF">2023-08-23T12:46:45Z</dcterms:modified>
</cp:coreProperties>
</file>