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4"/>
  </p:notesMasterIdLst>
  <p:sldIdLst>
    <p:sldId id="694" r:id="rId4"/>
    <p:sldId id="961" r:id="rId5"/>
    <p:sldId id="1016" r:id="rId6"/>
    <p:sldId id="985" r:id="rId7"/>
    <p:sldId id="1000" r:id="rId8"/>
    <p:sldId id="1013" r:id="rId9"/>
    <p:sldId id="1014" r:id="rId10"/>
    <p:sldId id="1015" r:id="rId11"/>
    <p:sldId id="997" r:id="rId12"/>
    <p:sldId id="998" r:id="rId13"/>
    <p:sldId id="1004" r:id="rId14"/>
    <p:sldId id="1005" r:id="rId15"/>
    <p:sldId id="1006" r:id="rId16"/>
    <p:sldId id="1007" r:id="rId17"/>
    <p:sldId id="1008" r:id="rId18"/>
    <p:sldId id="1009" r:id="rId19"/>
    <p:sldId id="1010" r:id="rId20"/>
    <p:sldId id="1011" r:id="rId21"/>
    <p:sldId id="1012" r:id="rId22"/>
    <p:sldId id="991" r:id="rId2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BFB04-9BFF-47CA-A6CB-F769E7289986}" v="4" dt="2023-08-20T22:49:23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0" d="100"/>
          <a:sy n="90" d="100"/>
        </p:scale>
        <p:origin x="1148" y="7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2 홍" userId="0a0ee9c44b803ff9" providerId="LiveId" clId="{36ABFB04-9BFF-47CA-A6CB-F769E7289986}"/>
    <pc:docChg chg="undo custSel addSld delSld modSld">
      <pc:chgData name="필두2 홍" userId="0a0ee9c44b803ff9" providerId="LiveId" clId="{36ABFB04-9BFF-47CA-A6CB-F769E7289986}" dt="2023-08-20T22:57:45.566" v="1354" actId="6549"/>
      <pc:docMkLst>
        <pc:docMk/>
      </pc:docMkLst>
      <pc:sldChg chg="modSp mod">
        <pc:chgData name="필두2 홍" userId="0a0ee9c44b803ff9" providerId="LiveId" clId="{36ABFB04-9BFF-47CA-A6CB-F769E7289986}" dt="2023-08-20T22:57:45.566" v="1354" actId="6549"/>
        <pc:sldMkLst>
          <pc:docMk/>
          <pc:sldMk cId="0" sldId="694"/>
        </pc:sldMkLst>
        <pc:spChg chg="mod">
          <ac:chgData name="필두2 홍" userId="0a0ee9c44b803ff9" providerId="LiveId" clId="{36ABFB04-9BFF-47CA-A6CB-F769E7289986}" dt="2023-08-20T22:57:45.566" v="1354" actId="6549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필두2 홍" userId="0a0ee9c44b803ff9" providerId="LiveId" clId="{36ABFB04-9BFF-47CA-A6CB-F769E7289986}" dt="2023-08-20T22:45:34.849" v="54" actId="20577"/>
        <pc:sldMkLst>
          <pc:docMk/>
          <pc:sldMk cId="536599336" sldId="961"/>
        </pc:sldMkLst>
        <pc:spChg chg="mod">
          <ac:chgData name="필두2 홍" userId="0a0ee9c44b803ff9" providerId="LiveId" clId="{36ABFB04-9BFF-47CA-A6CB-F769E7289986}" dt="2023-08-20T22:45:34.849" v="54" actId="20577"/>
          <ac:spMkLst>
            <pc:docMk/>
            <pc:sldMk cId="536599336" sldId="961"/>
            <ac:spMk id="7" creationId="{00000000-0000-0000-0000-000000000000}"/>
          </ac:spMkLst>
        </pc:spChg>
      </pc:sldChg>
      <pc:sldChg chg="del">
        <pc:chgData name="필두2 홍" userId="0a0ee9c44b803ff9" providerId="LiveId" clId="{36ABFB04-9BFF-47CA-A6CB-F769E7289986}" dt="2023-08-20T22:45:42.468" v="55" actId="47"/>
        <pc:sldMkLst>
          <pc:docMk/>
          <pc:sldMk cId="394306990" sldId="962"/>
        </pc:sldMkLst>
      </pc:sldChg>
      <pc:sldChg chg="del">
        <pc:chgData name="필두2 홍" userId="0a0ee9c44b803ff9" providerId="LiveId" clId="{36ABFB04-9BFF-47CA-A6CB-F769E7289986}" dt="2023-08-20T22:54:21.093" v="1111" actId="47"/>
        <pc:sldMkLst>
          <pc:docMk/>
          <pc:sldMk cId="1627167601" sldId="984"/>
        </pc:sldMkLst>
      </pc:sldChg>
      <pc:sldChg chg="addSp delSp modSp mod">
        <pc:chgData name="필두2 홍" userId="0a0ee9c44b803ff9" providerId="LiveId" clId="{36ABFB04-9BFF-47CA-A6CB-F769E7289986}" dt="2023-08-20T22:57:33.474" v="1353" actId="208"/>
        <pc:sldMkLst>
          <pc:docMk/>
          <pc:sldMk cId="263528769" sldId="985"/>
        </pc:sldMkLst>
        <pc:spChg chg="add mod">
          <ac:chgData name="필두2 홍" userId="0a0ee9c44b803ff9" providerId="LiveId" clId="{36ABFB04-9BFF-47CA-A6CB-F769E7289986}" dt="2023-08-20T22:57:33.474" v="1353" actId="208"/>
          <ac:spMkLst>
            <pc:docMk/>
            <pc:sldMk cId="263528769" sldId="985"/>
            <ac:spMk id="2" creationId="{B545C233-5E4C-120D-4414-6B65E9467450}"/>
          </ac:spMkLst>
        </pc:spChg>
        <pc:spChg chg="mod">
          <ac:chgData name="필두2 홍" userId="0a0ee9c44b803ff9" providerId="LiveId" clId="{36ABFB04-9BFF-47CA-A6CB-F769E7289986}" dt="2023-08-20T22:57:27.893" v="1351" actId="20577"/>
          <ac:spMkLst>
            <pc:docMk/>
            <pc:sldMk cId="263528769" sldId="985"/>
            <ac:spMk id="4" creationId="{00000000-0000-0000-0000-000000000000}"/>
          </ac:spMkLst>
        </pc:spChg>
        <pc:spChg chg="mod">
          <ac:chgData name="필두2 홍" userId="0a0ee9c44b803ff9" providerId="LiveId" clId="{36ABFB04-9BFF-47CA-A6CB-F769E7289986}" dt="2023-08-20T22:56:19.743" v="1170" actId="6549"/>
          <ac:spMkLst>
            <pc:docMk/>
            <pc:sldMk cId="263528769" sldId="985"/>
            <ac:spMk id="5" creationId="{00000000-0000-0000-0000-000000000000}"/>
          </ac:spMkLst>
        </pc:spChg>
        <pc:graphicFrameChg chg="del">
          <ac:chgData name="필두2 홍" userId="0a0ee9c44b803ff9" providerId="LiveId" clId="{36ABFB04-9BFF-47CA-A6CB-F769E7289986}" dt="2023-08-20T22:49:13.592" v="170" actId="478"/>
          <ac:graphicFrameMkLst>
            <pc:docMk/>
            <pc:sldMk cId="263528769" sldId="985"/>
            <ac:graphicFrameMk id="3" creationId="{00000000-0000-0000-0000-000000000000}"/>
          </ac:graphicFrameMkLst>
        </pc:graphicFrameChg>
      </pc:sldChg>
      <pc:sldChg chg="del">
        <pc:chgData name="필두2 홍" userId="0a0ee9c44b803ff9" providerId="LiveId" clId="{36ABFB04-9BFF-47CA-A6CB-F769E7289986}" dt="2023-08-20T22:54:22.178" v="1112" actId="47"/>
        <pc:sldMkLst>
          <pc:docMk/>
          <pc:sldMk cId="1378903797" sldId="993"/>
        </pc:sldMkLst>
      </pc:sldChg>
      <pc:sldChg chg="del">
        <pc:chgData name="필두2 홍" userId="0a0ee9c44b803ff9" providerId="LiveId" clId="{36ABFB04-9BFF-47CA-A6CB-F769E7289986}" dt="2023-08-20T22:54:23.919" v="1113" actId="47"/>
        <pc:sldMkLst>
          <pc:docMk/>
          <pc:sldMk cId="509303428" sldId="994"/>
        </pc:sldMkLst>
      </pc:sldChg>
      <pc:sldChg chg="del">
        <pc:chgData name="필두2 홍" userId="0a0ee9c44b803ff9" providerId="LiveId" clId="{36ABFB04-9BFF-47CA-A6CB-F769E7289986}" dt="2023-08-20T22:54:24.662" v="1114" actId="47"/>
        <pc:sldMkLst>
          <pc:docMk/>
          <pc:sldMk cId="623259751" sldId="995"/>
        </pc:sldMkLst>
      </pc:sldChg>
      <pc:sldChg chg="del">
        <pc:chgData name="필두2 홍" userId="0a0ee9c44b803ff9" providerId="LiveId" clId="{36ABFB04-9BFF-47CA-A6CB-F769E7289986}" dt="2023-08-20T22:54:25.404" v="1115" actId="47"/>
        <pc:sldMkLst>
          <pc:docMk/>
          <pc:sldMk cId="2001810143" sldId="996"/>
        </pc:sldMkLst>
      </pc:sldChg>
      <pc:sldChg chg="del">
        <pc:chgData name="필두2 홍" userId="0a0ee9c44b803ff9" providerId="LiveId" clId="{36ABFB04-9BFF-47CA-A6CB-F769E7289986}" dt="2023-08-20T22:54:26.035" v="1116" actId="47"/>
        <pc:sldMkLst>
          <pc:docMk/>
          <pc:sldMk cId="1421553070" sldId="999"/>
        </pc:sldMkLst>
      </pc:sldChg>
      <pc:sldChg chg="modSp add del mod">
        <pc:chgData name="필두2 홍" userId="0a0ee9c44b803ff9" providerId="LiveId" clId="{36ABFB04-9BFF-47CA-A6CB-F769E7289986}" dt="2023-08-20T22:54:46.645" v="1132" actId="14100"/>
        <pc:sldMkLst>
          <pc:docMk/>
          <pc:sldMk cId="157768326" sldId="1000"/>
        </pc:sldMkLst>
        <pc:spChg chg="mod">
          <ac:chgData name="필두2 홍" userId="0a0ee9c44b803ff9" providerId="LiveId" clId="{36ABFB04-9BFF-47CA-A6CB-F769E7289986}" dt="2023-08-20T22:54:46.645" v="1132" actId="14100"/>
          <ac:spMkLst>
            <pc:docMk/>
            <pc:sldMk cId="157768326" sldId="1000"/>
            <ac:spMk id="4" creationId="{00000000-0000-0000-0000-000000000000}"/>
          </ac:spMkLst>
        </pc:spChg>
      </pc:sldChg>
      <pc:sldChg chg="modSp add del mod">
        <pc:chgData name="필두2 홍" userId="0a0ee9c44b803ff9" providerId="LiveId" clId="{36ABFB04-9BFF-47CA-A6CB-F769E7289986}" dt="2023-08-20T22:54:58.732" v="1145" actId="14100"/>
        <pc:sldMkLst>
          <pc:docMk/>
          <pc:sldMk cId="584395620" sldId="1013"/>
        </pc:sldMkLst>
        <pc:spChg chg="mod">
          <ac:chgData name="필두2 홍" userId="0a0ee9c44b803ff9" providerId="LiveId" clId="{36ABFB04-9BFF-47CA-A6CB-F769E7289986}" dt="2023-08-20T22:54:58.732" v="1145" actId="14100"/>
          <ac:spMkLst>
            <pc:docMk/>
            <pc:sldMk cId="584395620" sldId="1013"/>
            <ac:spMk id="4" creationId="{00000000-0000-0000-0000-000000000000}"/>
          </ac:spMkLst>
        </pc:spChg>
      </pc:sldChg>
      <pc:sldChg chg="modSp add del mod">
        <pc:chgData name="필두2 홍" userId="0a0ee9c44b803ff9" providerId="LiveId" clId="{36ABFB04-9BFF-47CA-A6CB-F769E7289986}" dt="2023-08-20T22:55:10.700" v="1155" actId="14100"/>
        <pc:sldMkLst>
          <pc:docMk/>
          <pc:sldMk cId="651776224" sldId="1014"/>
        </pc:sldMkLst>
        <pc:spChg chg="mod">
          <ac:chgData name="필두2 홍" userId="0a0ee9c44b803ff9" providerId="LiveId" clId="{36ABFB04-9BFF-47CA-A6CB-F769E7289986}" dt="2023-08-20T22:55:10.700" v="1155" actId="14100"/>
          <ac:spMkLst>
            <pc:docMk/>
            <pc:sldMk cId="651776224" sldId="1014"/>
            <ac:spMk id="4" creationId="{00000000-0000-0000-0000-000000000000}"/>
          </ac:spMkLst>
        </pc:spChg>
      </pc:sldChg>
      <pc:sldChg chg="modSp mod">
        <pc:chgData name="필두2 홍" userId="0a0ee9c44b803ff9" providerId="LiveId" clId="{36ABFB04-9BFF-47CA-A6CB-F769E7289986}" dt="2023-08-20T22:55:26.197" v="1169" actId="14100"/>
        <pc:sldMkLst>
          <pc:docMk/>
          <pc:sldMk cId="1546666538" sldId="1015"/>
        </pc:sldMkLst>
        <pc:spChg chg="mod">
          <ac:chgData name="필두2 홍" userId="0a0ee9c44b803ff9" providerId="LiveId" clId="{36ABFB04-9BFF-47CA-A6CB-F769E7289986}" dt="2023-08-20T22:55:26.197" v="1169" actId="14100"/>
          <ac:spMkLst>
            <pc:docMk/>
            <pc:sldMk cId="1546666538" sldId="1015"/>
            <ac:spMk id="4" creationId="{00000000-0000-0000-0000-000000000000}"/>
          </ac:spMkLst>
        </pc:spChg>
      </pc:sldChg>
      <pc:sldChg chg="delSp modSp mod">
        <pc:chgData name="필두2 홍" userId="0a0ee9c44b803ff9" providerId="LiveId" clId="{36ABFB04-9BFF-47CA-A6CB-F769E7289986}" dt="2023-08-20T22:48:24.108" v="168" actId="20577"/>
        <pc:sldMkLst>
          <pc:docMk/>
          <pc:sldMk cId="1876145186" sldId="1016"/>
        </pc:sldMkLst>
        <pc:spChg chg="del">
          <ac:chgData name="필두2 홍" userId="0a0ee9c44b803ff9" providerId="LiveId" clId="{36ABFB04-9BFF-47CA-A6CB-F769E7289986}" dt="2023-08-20T22:43:53.500" v="0" actId="478"/>
          <ac:spMkLst>
            <pc:docMk/>
            <pc:sldMk cId="1876145186" sldId="1016"/>
            <ac:spMk id="2" creationId="{00000000-0000-0000-0000-000000000000}"/>
          </ac:spMkLst>
        </pc:spChg>
        <pc:graphicFrameChg chg="mod modGraphic">
          <ac:chgData name="필두2 홍" userId="0a0ee9c44b803ff9" providerId="LiveId" clId="{36ABFB04-9BFF-47CA-A6CB-F769E7289986}" dt="2023-08-20T22:48:24.108" v="168" actId="20577"/>
          <ac:graphicFrameMkLst>
            <pc:docMk/>
            <pc:sldMk cId="1876145186" sldId="1016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C5CD633-F22C-4105-8B15-A37BF05475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695B88-5366-4F75-B2E0-39A79B7CD990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A2AFD1-99B0-49AC-882E-2809CDD0E7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</a:t>
            </a:r>
            <a:r>
              <a:rPr lang="ko-KR" altLang="en-US" sz="2400"/>
              <a:t>프로젝트 진행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프로젝트 준비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프로젝트 계획서</a:t>
            </a:r>
            <a:r>
              <a:rPr lang="en-US" altLang="ko-KR" sz="1800" dirty="0"/>
              <a:t> </a:t>
            </a:r>
            <a:r>
              <a:rPr lang="ko-KR" altLang="en-US" sz="1800" dirty="0"/>
              <a:t>작성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58366" y="1148255"/>
            <a:ext cx="8980229" cy="466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범위 및 일정</a:t>
            </a:r>
            <a:endParaRPr lang="en-US" altLang="ko-KR" dirty="0"/>
          </a:p>
          <a:p>
            <a:r>
              <a:rPr lang="en-US" altLang="ko-KR" sz="1200" b="0" dirty="0"/>
              <a:t>- </a:t>
            </a:r>
            <a:r>
              <a:rPr lang="ko-KR" altLang="en-US" sz="1200" b="0" dirty="0"/>
              <a:t>최소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주일의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개의 </a:t>
            </a:r>
            <a:r>
              <a:rPr lang="en-US" altLang="ko-KR" sz="1200" b="0" dirty="0"/>
              <a:t>milestone</a:t>
            </a:r>
            <a:r>
              <a:rPr lang="ko-KR" altLang="en-US" sz="1200" b="0" dirty="0"/>
              <a:t> 점검</a:t>
            </a:r>
            <a:endParaRPr lang="en-US" altLang="ko-KR" sz="1200" b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11393" y="1745328"/>
          <a:ext cx="8543921" cy="3586286"/>
        </p:xfrm>
        <a:graphic>
          <a:graphicData uri="http://schemas.openxmlformats.org/drawingml/2006/table">
            <a:tbl>
              <a:tblPr/>
              <a:tblGrid>
                <a:gridCol w="55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75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2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178" marR="5178" marT="5178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계획단계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계획서작성 및 승인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요건정의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인터뷰실행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인터뷰분석 및 문서작성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5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요구사항정의 승인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최종설계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설계서검증 및 승인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8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공통모듈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시세정보화면구현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투자정보화면구현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차트화면구현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지수화면구현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5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통합테스트및 완료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0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78" marR="5178" marT="5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67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요구사항정의서 작성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5915402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요구사항정의서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지도교수와 요건정의 인터뷰</a:t>
            </a:r>
            <a:r>
              <a:rPr lang="en-US" altLang="ko-KR" sz="1400" b="0" dirty="0"/>
              <a:t>,</a:t>
            </a:r>
            <a:r>
              <a:rPr lang="ko-KR" altLang="en-US" sz="1400" b="0" dirty="0" err="1"/>
              <a:t>회의등을</a:t>
            </a:r>
            <a:r>
              <a:rPr lang="ko-KR" altLang="en-US" sz="1400" b="0" dirty="0"/>
              <a:t> 통하여 요구사항을 수집 정리</a:t>
            </a:r>
            <a:endParaRPr lang="en-US" altLang="ko-KR" sz="1400" b="0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해당요구사항을 시스템에 반영</a:t>
            </a:r>
            <a:r>
              <a:rPr lang="en-US" altLang="ko-KR" sz="1400" b="0" dirty="0"/>
              <a:t>/</a:t>
            </a:r>
            <a:r>
              <a:rPr lang="ko-KR" altLang="en-US" sz="1400" b="0" dirty="0"/>
              <a:t>거부할 것인지 검토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요구사항정의서 작성 예시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47396"/>
              </p:ext>
            </p:extLst>
          </p:nvPr>
        </p:nvGraphicFramePr>
        <p:xfrm>
          <a:off x="379711" y="2224007"/>
          <a:ext cx="9267983" cy="4257764"/>
        </p:xfrm>
        <a:graphic>
          <a:graphicData uri="http://schemas.openxmlformats.org/drawingml/2006/table">
            <a:tbl>
              <a:tblPr/>
              <a:tblGrid>
                <a:gridCol w="209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39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5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54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0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8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06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50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16332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요구사항 </a:t>
                      </a:r>
                      <a:r>
                        <a:rPr 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대상자산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요청자</a:t>
                      </a:r>
                      <a:b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Source)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우선순위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To-Be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기능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RFP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 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RFP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 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RFP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REQ_01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공통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 프로세스 정의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 사이버창구의 로그인 정책과 동일하게 적용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주민번호 입력 후 공인인증서로 로그인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한재욱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고객이 사이버창구 회원가입이 안되어 있는 경우에는 웹과 달리 로그인 가능하도록 적용함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REQ_02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공통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디자인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그룹 </a:t>
                      </a:r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CI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준수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그룹의 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CI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가이드를 준수하여 적용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장재원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디자인 사인에 대한 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KB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생명 내부 및 지주사의 확인절차 수행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REQ_03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회사안내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회사안내 컨텐츠 개시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모바일에 회사소개 컨텐츠를 개시함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장재원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회사소개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회사소개 컨텐츠는 자주 업데이트 되지 않으므로 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분량의 고정 컨텐츠를 디자인하여 개시함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REQ_04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상품안내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컨텐츠 개시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모바일에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생명의 상품을 개시하고 이를 관리자기능을 통해 직접 </a:t>
                      </a:r>
                      <a:r>
                        <a:rPr lang="en-US" altLang="ko-KR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update/modify 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가능하도록 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장재원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상품안내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관리자기능을 연동하여 관리자가 직접 텍스트를 입력하여 상품을 등록 및 수정가능하도록 구현함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상품군 등록 및 지정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상품상세 등록 기능 구현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상품상세에서 상품상담신청으로 연결하는 기능은 구현하지 않음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REQ_05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고객만족센터 안내 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고객만족센터 안내 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ARS 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안내 관련 </a:t>
                      </a:r>
                      <a:r>
                        <a:rPr lang="ko-KR" altLang="en-US" sz="800" b="0" i="0" u="none" strike="noStrike" dirty="0" err="1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컨텐츠</a:t>
                      </a:r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제공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김광영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콜센터연결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REQ_06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공인인증서 관리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공인인증서 관리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공인인증서 로그인을 통하여 모바일 서비스를 이용할 수 있도록 보안 솔루션 적용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공인인증서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REQ_07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모바일전용 공지사항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 전용 공지사항은 기존 웹의 공지사항과 별도로 구축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노형준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한재욱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홈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r>
                        <a:rPr lang="en-US" altLang="ko-KR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</a:t>
                      </a:r>
                      <a:r>
                        <a:rPr lang="ko-KR" altLang="en-US" sz="800" b="1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메뉴를 통해 제공함</a:t>
                      </a:r>
                      <a:b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웹의 공지사항이 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 되어 있지 않은 게시판의 형태이므로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모바일과 통합사용하는 것은 어려울 것으로 판단되며</a:t>
                      </a:r>
                      <a:r>
                        <a:rPr lang="en-US" altLang="ko-KR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모바일 공지사항은 별도로 구축함 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2008" marR="2008" marT="2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9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프로그램 목록 작성 </a:t>
            </a:r>
            <a:r>
              <a:rPr lang="en-US" altLang="ko-KR" sz="1800" dirty="0"/>
              <a:t>(</a:t>
            </a:r>
            <a:r>
              <a:rPr lang="ko-KR" altLang="en-US" sz="1800" dirty="0"/>
              <a:t>분석</a:t>
            </a:r>
            <a:r>
              <a:rPr lang="en-US" altLang="ko-KR" sz="1800" dirty="0"/>
              <a:t>/</a:t>
            </a:r>
            <a:r>
              <a:rPr lang="ko-KR" altLang="en-US" sz="1800" dirty="0"/>
              <a:t>설계</a:t>
            </a:r>
            <a:r>
              <a:rPr lang="en-US" altLang="ko-KR" sz="1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45589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프로그램 목록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개발될 시스템의 프로그램 소스단위 </a:t>
            </a:r>
            <a:r>
              <a:rPr lang="en-US" altLang="ko-KR" sz="1400" b="0" dirty="0"/>
              <a:t>(*.java)</a:t>
            </a:r>
            <a:r>
              <a:rPr lang="ko-KR" altLang="en-US" sz="1400" b="0" dirty="0"/>
              <a:t>로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작성</a:t>
            </a:r>
            <a:endParaRPr lang="en-US" altLang="ko-KR" sz="1400" b="0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프로그램 별 간단한 설명작성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프로그램 목록 작성 예시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70282"/>
              </p:ext>
            </p:extLst>
          </p:nvPr>
        </p:nvGraphicFramePr>
        <p:xfrm>
          <a:off x="1234375" y="2403031"/>
          <a:ext cx="6057900" cy="34290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Table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MeritzMain.java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로그인화면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StockIndex1.java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StockIndex1_10ho.java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현재가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StockIndex2.java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관심종목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StockIndex3.java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StockIndex3_1.java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테마주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테마별종목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StockIndex4.java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StockIndex5.java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신용융자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StockIndex6.java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리서치자료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StockIndex7.java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StockIndex8.java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-ELW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StockIndex9.java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시세화면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-ELW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종합시세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TR00001.jsp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StockDaily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3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/>
              <a:t>화면설계서 작성 </a:t>
            </a:r>
            <a:r>
              <a:rPr lang="en-US" altLang="ko-KR" sz="1800" dirty="0"/>
              <a:t>(</a:t>
            </a:r>
            <a:r>
              <a:rPr lang="ko-KR" altLang="en-US" sz="1800" dirty="0"/>
              <a:t>분석</a:t>
            </a:r>
            <a:r>
              <a:rPr lang="en-US" altLang="ko-KR" sz="1800" dirty="0"/>
              <a:t>/</a:t>
            </a:r>
            <a:r>
              <a:rPr lang="ko-KR" altLang="en-US" sz="1800" dirty="0"/>
              <a:t>설계</a:t>
            </a:r>
            <a:r>
              <a:rPr lang="en-US" altLang="ko-KR" sz="1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8587607" cy="170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화면설계서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개발될 시스템의 구현 화면 단위로</a:t>
            </a:r>
            <a:r>
              <a:rPr lang="en-US" altLang="ko-KR" sz="1050" b="0" dirty="0"/>
              <a:t> </a:t>
            </a:r>
            <a:r>
              <a:rPr lang="ko-KR" altLang="en-US" sz="1050" b="0" dirty="0"/>
              <a:t>작성</a:t>
            </a:r>
            <a:endParaRPr lang="en-US" altLang="ko-KR" sz="1050" b="0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그림을 그리기 전 스케치를 하여야 한다는 생각으로 스케치 수준으로 작성 </a:t>
            </a:r>
            <a:endParaRPr lang="en-US" altLang="ko-KR" sz="1050" b="0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즉 구현될 화면에 대하여 화면을 볼펜이라도 그리고</a:t>
            </a:r>
            <a:r>
              <a:rPr lang="en-US" altLang="ko-KR" sz="1050" b="0" dirty="0"/>
              <a:t>, </a:t>
            </a:r>
            <a:r>
              <a:rPr lang="ko-KR" altLang="en-US" sz="1050" b="0" dirty="0"/>
              <a:t>보여줄 항목을 간단하게 설명한다</a:t>
            </a:r>
            <a:endParaRPr lang="en-US" altLang="ko-KR" sz="1050" b="0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예시는 매우 자세하게 작성한 사례로 지금 여러분이 이 수준으로 작성하기는 어렵다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실무에서는 개발자에게 자세한 설계문서를 넘긴다</a:t>
            </a:r>
            <a:r>
              <a:rPr lang="en-US" altLang="ko-KR" sz="1050" b="0" dirty="0"/>
              <a:t>)</a:t>
            </a:r>
            <a:endParaRPr lang="en-US" altLang="ko-KR" sz="1050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프로그램 목록 작성 예시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15" y="2197979"/>
            <a:ext cx="7353946" cy="42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8. </a:t>
            </a:r>
            <a:r>
              <a:rPr lang="ko-KR" altLang="en-US" sz="1800" dirty="0"/>
              <a:t>인터페이스 설계서 작성 </a:t>
            </a:r>
            <a:r>
              <a:rPr lang="en-US" altLang="ko-KR" sz="1800" dirty="0"/>
              <a:t>(</a:t>
            </a:r>
            <a:r>
              <a:rPr lang="ko-KR" altLang="en-US" sz="1800" dirty="0"/>
              <a:t>분석</a:t>
            </a:r>
            <a:r>
              <a:rPr lang="en-US" altLang="ko-KR" sz="1800" dirty="0"/>
              <a:t>/</a:t>
            </a:r>
            <a:r>
              <a:rPr lang="ko-KR" altLang="en-US" sz="1800" dirty="0"/>
              <a:t>설계</a:t>
            </a:r>
            <a:r>
              <a:rPr lang="en-US" altLang="ko-KR" sz="1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367" y="680163"/>
            <a:ext cx="5884944" cy="1317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인터페이스 설계서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통신을 통하여 데이터를 주고 받는 경우 인터페이스 설계서를 작성한다 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없으면 작성생략</a:t>
            </a:r>
            <a:r>
              <a:rPr lang="en-US" altLang="ko-KR" sz="1050" b="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즉 주고받는 </a:t>
            </a:r>
            <a:r>
              <a:rPr lang="en-US" altLang="ko-KR" sz="1050" b="0" dirty="0"/>
              <a:t>XML</a:t>
            </a:r>
            <a:r>
              <a:rPr lang="ko-KR" altLang="en-US" sz="1050" b="0" dirty="0"/>
              <a:t>파일</a:t>
            </a:r>
            <a:r>
              <a:rPr lang="en-US" altLang="ko-KR" sz="1050" b="0" dirty="0"/>
              <a:t>(</a:t>
            </a:r>
            <a:r>
              <a:rPr lang="en-US" altLang="ko-KR" sz="1050" b="0" dirty="0" err="1"/>
              <a:t>json</a:t>
            </a:r>
            <a:r>
              <a:rPr lang="en-US" altLang="ko-KR" sz="1050" b="0" dirty="0"/>
              <a:t>, socket)</a:t>
            </a:r>
            <a:r>
              <a:rPr lang="ko-KR" altLang="en-US" sz="1050" b="0" dirty="0"/>
              <a:t> 내역에 대하여 구현한다</a:t>
            </a:r>
            <a:endParaRPr lang="en-US" altLang="ko-KR" sz="1050" dirty="0"/>
          </a:p>
          <a:p>
            <a:r>
              <a:rPr lang="en-US" altLang="ko-KR" dirty="0"/>
              <a:t>2.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설계서 작성 예시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48158"/>
              </p:ext>
            </p:extLst>
          </p:nvPr>
        </p:nvGraphicFramePr>
        <p:xfrm>
          <a:off x="912719" y="2112228"/>
          <a:ext cx="8688632" cy="4314309"/>
        </p:xfrm>
        <a:graphic>
          <a:graphicData uri="http://schemas.openxmlformats.org/drawingml/2006/table">
            <a:tbl>
              <a:tblPr/>
              <a:tblGrid>
                <a:gridCol w="66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9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01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429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6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테스트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http://tm.kbli.co.kr/SMART/SW_MT/SW_GetUserInfo.jsp?inputData=&lt;?xml version='1.0' encoding='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euc-kr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standalone='yes'?&gt;&lt;INPUT_VALUE&gt;&lt;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&gt;7704**-1******&lt;/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&gt;&lt;/INPUT_VALUE&gt;)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29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REQUSERINFO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RESUSERINFO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inputData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XML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주민등록번호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에러코드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ERROR_CODE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00000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정상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에러메시지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ERROR_TEXT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&lt;DATA_VALUE&gt;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893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PK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GGPK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고객고유번호 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Key(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고객정보변경시 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Key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값으로 올려줘야할 필드임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우편번호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HPOST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'442-250'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06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HOME_ADD1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 수원시 팔달구 화서동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HOME_ADD2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기타번지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HTEL1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'02'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전화번호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HTEL2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'666-6666'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우편번호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OPOST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'442-250'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06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OFFICE_ADD1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 수원시 팔달구 화서동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OFFICE_ADD2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기타번지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OTEL1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'02'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직장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전화번호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OTEL2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'666-6666'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핸드폰 사업자 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MTEL1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'010'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핸드폰번호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MTEL2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'3333-3333'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이메일주소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EMAIL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'aaa@naver.com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생일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BIRTHDAY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'19990101'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생일음양구분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BIR_KIND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'1':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음 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'2':</a:t>
                      </a:r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양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고객명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GGNAME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&lt;/DATA_VALUE&gt;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0475" y="1776804"/>
            <a:ext cx="8893120" cy="4730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/>
              <a:t>인터페이스 명 </a:t>
            </a:r>
            <a:r>
              <a:rPr lang="en-US" altLang="ko-KR" sz="1100" dirty="0"/>
              <a:t>: </a:t>
            </a:r>
            <a:r>
              <a:rPr lang="ko-KR" altLang="en-US" sz="1100" dirty="0"/>
              <a:t>고객정보 조회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SW_GetUserInfo.jsp</a:t>
            </a:r>
            <a:r>
              <a:rPr lang="en-US" altLang="ko-KR" sz="1100" dirty="0"/>
              <a:t>)</a:t>
            </a:r>
            <a:endParaRPr lang="ko-KR" altLang="en-US" sz="1050" b="0" dirty="0"/>
          </a:p>
        </p:txBody>
      </p:sp>
    </p:spTree>
    <p:extLst>
      <p:ext uri="{BB962C8B-B14F-4D97-AF65-F5344CB8AC3E}">
        <p14:creationId xmlns:p14="http://schemas.microsoft.com/office/powerpoint/2010/main" val="289550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2755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8. </a:t>
            </a:r>
            <a:r>
              <a:rPr lang="ko-KR" altLang="en-US" sz="1800" dirty="0"/>
              <a:t>인터페이스 설계서 작성 </a:t>
            </a:r>
            <a:r>
              <a:rPr lang="en-US" altLang="ko-KR" sz="1800" dirty="0"/>
              <a:t>(</a:t>
            </a:r>
            <a:r>
              <a:rPr lang="ko-KR" altLang="en-US" sz="1800" dirty="0"/>
              <a:t>분석</a:t>
            </a:r>
            <a:r>
              <a:rPr lang="en-US" altLang="ko-KR" sz="1800" dirty="0"/>
              <a:t>/</a:t>
            </a:r>
            <a:r>
              <a:rPr lang="ko-KR" altLang="en-US" sz="1800" dirty="0"/>
              <a:t>설계</a:t>
            </a:r>
            <a:r>
              <a:rPr lang="en-US" altLang="ko-KR" sz="1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344677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설계서 작성 예시</a:t>
            </a:r>
            <a:r>
              <a:rPr lang="en-US" altLang="ko-KR" dirty="0"/>
              <a:t> (2)</a:t>
            </a:r>
          </a:p>
          <a:p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08140"/>
              </p:ext>
            </p:extLst>
          </p:nvPr>
        </p:nvGraphicFramePr>
        <p:xfrm>
          <a:off x="986149" y="1270861"/>
          <a:ext cx="6948985" cy="4666852"/>
        </p:xfrm>
        <a:graphic>
          <a:graphicData uri="http://schemas.openxmlformats.org/drawingml/2006/table">
            <a:tbl>
              <a:tblPr/>
              <a:tblGrid>
                <a:gridCol w="141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RequestXml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ResponseXml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&lt;?xml version='1.0' encoding='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euc-kr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standalone='yes'?&gt;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&lt;INPUT_VALUE&gt;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&gt;7704**-1******&lt;/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ss_JUMIN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&lt;/INPUT_VALUE&gt;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&lt;?xml version="1.0" encoding="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euc-kr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"?&gt;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&lt;OUTPUT_VALUE&gt;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&lt;ERROR_VALUE&gt;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&lt;ERROR_CODE&gt;00000&lt;/ERROR_CODE&gt;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&lt;ERROR_TEXT&gt;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&lt;/ERROR_TEXT&gt;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&lt;/ERROR_VALUE&gt;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&lt;DATA_VALUE&gt;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&lt;HOME_ADD1&gt;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 수원시 팔달구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화서동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HOME_ADD1&gt;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&lt;MTEL1&gt;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&lt;![CDATA[010]]&gt;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&lt;/MTEL1&gt;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&lt;BIRTHDAY&gt;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&lt;![CDATA[19770409]]&gt;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&lt;/BIRTHDAY&gt;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&lt;OTEL1&gt;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&lt;![CDATA[033]]&gt;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&lt;/OTEL1&gt;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&lt;HOME_ADD2&gt;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&lt;![CDATA[1211]]&gt;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&lt;/HOME_ADD2&gt;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&lt;MTEL2&gt;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&lt;![CDATA[8855-****]]&gt;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&lt;/MTEL2&gt;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&lt;OFFICE_ADD2&gt;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&lt;![CDATA[16-49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삼구빌딩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OFFICE_ADD2&gt;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&lt;EMAIL&gt;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&lt;![CDATA[**@kbli.co.kr]]&gt;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&lt;/EMAIL&gt;</a:t>
                      </a: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&lt;GGNAME&gt;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추정호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&lt;/GGNAME&gt;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&lt;OFFICE_ADD1&gt;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강원 춘천시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퇴계동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&lt;/OFFICE_ADD1&gt;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&lt;GGPK&gt;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&lt;![CDATA[1000000000554469]]&gt;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&lt;/GGPK&gt;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&lt;BIR_KIND&gt;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&lt;![CDATA[1]]&gt;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&lt;/BIR_KIND&gt;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&lt;HTEL1&gt;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&lt;![CDATA[-]]&gt;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&lt;/HTEL1&gt;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&lt;OPOST&gt;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&lt;![CDATA[200-170]]&gt;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&lt;/OPOST&gt;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&lt;HTEL2&gt;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&lt;![CDATA[-]]&gt;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&lt;/HTEL2&gt;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&lt;HPOST&gt;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&lt;![CDATA[442-150]]&gt;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&lt;/HPOST&gt;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&lt;OTEL2&gt;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&lt;![CDATA[398-6800]]&gt;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&lt;/OTEL2&gt;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&lt;/DATA_VALUE&gt;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&lt;/OUTPUT_VALUE&gt;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706" marR="1706" marT="17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76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2" y="126767"/>
            <a:ext cx="4926455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9. </a:t>
            </a:r>
            <a:r>
              <a:rPr lang="ko-KR" altLang="en-US" sz="1800" dirty="0"/>
              <a:t>데이터베이스 설계서 작성 </a:t>
            </a:r>
            <a:r>
              <a:rPr lang="en-US" altLang="ko-KR" sz="1800" dirty="0"/>
              <a:t>(</a:t>
            </a:r>
            <a:r>
              <a:rPr lang="ko-KR" altLang="en-US" sz="1800" dirty="0"/>
              <a:t>분석</a:t>
            </a:r>
            <a:r>
              <a:rPr lang="en-US" altLang="ko-KR" sz="1800" dirty="0"/>
              <a:t>/</a:t>
            </a:r>
            <a:r>
              <a:rPr lang="ko-KR" altLang="en-US" sz="1800" dirty="0"/>
              <a:t>설계</a:t>
            </a:r>
            <a:r>
              <a:rPr lang="en-US" altLang="ko-KR" sz="1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5336717" cy="1317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데이터베이스 설계서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데이터베이스를 사용하는 경우 인터페이스 설계서를 작성한다 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없으면 작성생략</a:t>
            </a:r>
            <a:r>
              <a:rPr lang="en-US" altLang="ko-KR" sz="1050" b="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데이터베이스와 테이블 단위로 작성한다</a:t>
            </a:r>
            <a:endParaRPr lang="en-US" altLang="ko-KR" sz="1050" b="0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 설계서 작성 예시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36" name="TextBox 35"/>
          <p:cNvSpPr txBox="1"/>
          <p:nvPr/>
        </p:nvSpPr>
        <p:spPr>
          <a:xfrm>
            <a:off x="792418" y="1998774"/>
            <a:ext cx="8893120" cy="4446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데이터베이스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400" b="0" dirty="0"/>
              <a:t>Database(</a:t>
            </a:r>
            <a:r>
              <a:rPr lang="en-US" altLang="ko-KR" sz="1400" b="0" dirty="0" err="1"/>
              <a:t>DBSpace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를 기술한다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보통 하나 일 테니 한 개만</a:t>
            </a:r>
            <a:r>
              <a:rPr lang="en-US" altLang="ko-KR" sz="1400" b="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베이스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해당 데이터베이스의 정의된 테이블을 정의한다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인덱스 포함</a:t>
            </a:r>
            <a:r>
              <a:rPr lang="en-US" altLang="ko-KR" sz="1400" b="0" dirty="0"/>
              <a:t>)</a:t>
            </a:r>
            <a:endParaRPr lang="ko-KR" altLang="en-US" sz="1400" b="0" dirty="0"/>
          </a:p>
        </p:txBody>
      </p:sp>
      <p:graphicFrame>
        <p:nvGraphicFramePr>
          <p:cNvPr id="331780" name="표 3317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18511"/>
              </p:ext>
            </p:extLst>
          </p:nvPr>
        </p:nvGraphicFramePr>
        <p:xfrm>
          <a:off x="1283185" y="2681268"/>
          <a:ext cx="5340350" cy="1216152"/>
        </p:xfrm>
        <a:graphic>
          <a:graphicData uri="http://schemas.openxmlformats.org/drawingml/2006/table">
            <a:tbl>
              <a:tblPr/>
              <a:tblGrid>
                <a:gridCol w="106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79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데이터베이스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주관부서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명칭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JJ_DB_040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중계거래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JJ_DB_050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1783" name="표 3317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90803"/>
              </p:ext>
            </p:extLst>
          </p:nvPr>
        </p:nvGraphicFramePr>
        <p:xfrm>
          <a:off x="1283185" y="4634143"/>
          <a:ext cx="5363718" cy="1788414"/>
        </p:xfrm>
        <a:graphic>
          <a:graphicData uri="http://schemas.openxmlformats.org/drawingml/2006/table">
            <a:tbl>
              <a:tblPr/>
              <a:tblGrid>
                <a:gridCol w="83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93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데이터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베이스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JJ_DB_050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데이터베이스명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Storage Group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JJ_PROD_010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Bufferpool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BP2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인덱스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BP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BP0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TS 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TS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용량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인덱스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인덱스 용량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2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JJ_TS_140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JJ_TB_040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JJ_IDX_140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22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JJ_TS_150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JJ_TB_050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거래처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JJ_IDX_150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8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2" y="126767"/>
            <a:ext cx="4926455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9. </a:t>
            </a:r>
            <a:r>
              <a:rPr lang="ko-KR" altLang="en-US" sz="1800" dirty="0"/>
              <a:t>데이터베이스 설계서 작성 </a:t>
            </a:r>
            <a:r>
              <a:rPr lang="en-US" altLang="ko-KR" sz="1800" dirty="0"/>
              <a:t>(</a:t>
            </a:r>
            <a:r>
              <a:rPr lang="ko-KR" altLang="en-US" sz="1800" dirty="0"/>
              <a:t>분석</a:t>
            </a:r>
            <a:r>
              <a:rPr lang="en-US" altLang="ko-KR" sz="1800" dirty="0"/>
              <a:t>/</a:t>
            </a:r>
            <a:r>
              <a:rPr lang="ko-KR" altLang="en-US" sz="1800" dirty="0"/>
              <a:t>설계</a:t>
            </a:r>
            <a:r>
              <a:rPr lang="en-US" altLang="ko-KR" sz="1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338586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 작성 예시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36" name="TextBox 35"/>
          <p:cNvSpPr txBox="1"/>
          <p:nvPr/>
        </p:nvSpPr>
        <p:spPr>
          <a:xfrm>
            <a:off x="558367" y="1285648"/>
            <a:ext cx="8893120" cy="4446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800" dirty="0"/>
              <a:t>3. </a:t>
            </a:r>
            <a:r>
              <a:rPr lang="ko-KR" altLang="en-US" sz="1800" dirty="0"/>
              <a:t>테이블 명세</a:t>
            </a:r>
            <a:endParaRPr lang="en-US" altLang="ko-KR" sz="1800" dirty="0"/>
          </a:p>
          <a:p>
            <a:r>
              <a:rPr lang="en-US" altLang="ko-KR" sz="1400" b="0" dirty="0"/>
              <a:t>- </a:t>
            </a:r>
            <a:r>
              <a:rPr lang="ko-KR" altLang="en-US" sz="1400" b="0" dirty="0"/>
              <a:t>테이블 내의 필드에 대하여 기술한다</a:t>
            </a:r>
            <a:endParaRPr lang="en-US" altLang="ko-KR" sz="1400" b="0" dirty="0"/>
          </a:p>
          <a:p>
            <a:endParaRPr lang="en-US" altLang="ko-KR" dirty="0"/>
          </a:p>
          <a:p>
            <a:endParaRPr lang="ko-KR" altLang="en-US" sz="1400" b="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92517"/>
              </p:ext>
            </p:extLst>
          </p:nvPr>
        </p:nvGraphicFramePr>
        <p:xfrm>
          <a:off x="772359" y="2043582"/>
          <a:ext cx="8034290" cy="3272790"/>
        </p:xfrm>
        <a:graphic>
          <a:graphicData uri="http://schemas.openxmlformats.org/drawingml/2006/table">
            <a:tbl>
              <a:tblPr/>
              <a:tblGrid>
                <a:gridCol w="100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6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31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JJ_TB_040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데이터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베이스명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TS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JJ_TS_110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1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트리거 구성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없음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31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 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판매관리를 위하여 등록된 고객정보를 관리한다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초기건수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증가량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보관주기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최대건수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용량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31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5,000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100,000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300MB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컬럼명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컬럼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타입 및 길이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Not Null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PK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FK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IDX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제약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조건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33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Cust_ID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CHAR(7)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XAW040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333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PSWD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VARCHAR(16)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49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2" y="126767"/>
            <a:ext cx="604308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10. </a:t>
            </a:r>
            <a:r>
              <a:rPr lang="ko-KR" altLang="en-US" sz="1800" dirty="0"/>
              <a:t>통합테스트 시나리오</a:t>
            </a:r>
            <a:r>
              <a:rPr lang="en-US" altLang="ko-KR" sz="1800" dirty="0"/>
              <a:t>/</a:t>
            </a:r>
            <a:r>
              <a:rPr lang="ko-KR" altLang="en-US" sz="1800" dirty="0"/>
              <a:t>결과서 작성 </a:t>
            </a:r>
            <a:r>
              <a:rPr lang="en-US" altLang="ko-KR" sz="1800" dirty="0"/>
              <a:t>(</a:t>
            </a:r>
            <a:r>
              <a:rPr lang="ko-KR" altLang="en-US" sz="1800" dirty="0"/>
              <a:t>테스트</a:t>
            </a:r>
            <a:r>
              <a:rPr lang="en-US" altLang="ko-KR" sz="18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367" y="785594"/>
            <a:ext cx="5480988" cy="151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통합테스트 시나리오</a:t>
            </a:r>
            <a:r>
              <a:rPr lang="en-US" altLang="ko-KR" dirty="0"/>
              <a:t>/</a:t>
            </a:r>
            <a:r>
              <a:rPr lang="ko-KR" altLang="en-US" dirty="0"/>
              <a:t>결과서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예상되는 기능 </a:t>
            </a:r>
            <a:r>
              <a:rPr lang="ko-KR" altLang="en-US" sz="1050" b="0" dirty="0" err="1"/>
              <a:t>비기능</a:t>
            </a:r>
            <a:r>
              <a:rPr lang="ko-KR" altLang="en-US" sz="1050" b="0" dirty="0"/>
              <a:t> 요소에 대한 테스트해볼 시나리오를 작성한다</a:t>
            </a:r>
            <a:endParaRPr lang="en-US" altLang="ko-KR" sz="1050" b="0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해당 시나리오를 테스트 하여 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주요항목이상</a:t>
            </a:r>
            <a:r>
              <a:rPr lang="en-US" altLang="ko-KR" sz="1050" b="0" dirty="0"/>
              <a:t>) </a:t>
            </a:r>
            <a:r>
              <a:rPr lang="ko-KR" altLang="en-US" sz="1050" b="0" dirty="0"/>
              <a:t>정상인 경우 시스템을 검수할 수 있다</a:t>
            </a:r>
            <a:endParaRPr lang="en-US" altLang="ko-KR" sz="1050" b="0" dirty="0"/>
          </a:p>
          <a:p>
            <a:endParaRPr lang="en-US" altLang="ko-KR" sz="1050" b="0" dirty="0"/>
          </a:p>
          <a:p>
            <a:r>
              <a:rPr lang="en-US" altLang="ko-KR" dirty="0"/>
              <a:t>2. </a:t>
            </a:r>
            <a:r>
              <a:rPr lang="ko-KR" altLang="en-US" dirty="0"/>
              <a:t>통합테스트 시나리오</a:t>
            </a:r>
            <a:r>
              <a:rPr lang="en-US" altLang="ko-KR" dirty="0"/>
              <a:t>/</a:t>
            </a:r>
            <a:r>
              <a:rPr lang="ko-KR" altLang="en-US" dirty="0"/>
              <a:t>결과서 예시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40982"/>
              </p:ext>
            </p:extLst>
          </p:nvPr>
        </p:nvGraphicFramePr>
        <p:xfrm>
          <a:off x="624043" y="2296777"/>
          <a:ext cx="8712200" cy="1538471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테스트케이스명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테스트케이스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"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701" marR="2701" marT="2701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공통모듈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주문가능한 계좌가 보이며 계좌명은 일치하는가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 변경시 비밀번호는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되는가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 변경시 가격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컨트롤은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처리가 되는가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상태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...)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정상적인가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관리종목과 정지종목의 내용은 정상적이며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올바르게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세팅되는가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"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701" marR="2701" marT="2701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종목코드 입력은 정상적으로 처리되는가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히스토리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적용된 종목은 정상적으로 처리되는가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코드변경에 따른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종목명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처리는 정상적인가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코드변경에 따른 시세정보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컬럼갯수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데이터값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색상처리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정상적인가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종목에 대한 호가가 정상적으로 반영되고 있는가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221F1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점검완료</a:t>
                      </a:r>
                    </a:p>
                  </a:txBody>
                  <a:tcPr marL="2701" marR="2701" marT="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3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2" y="126767"/>
            <a:ext cx="604308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11. </a:t>
            </a:r>
            <a:r>
              <a:rPr lang="ko-KR" altLang="en-US" sz="1800" dirty="0"/>
              <a:t>프로젝트 완료 보고서 작성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8367" y="569741"/>
            <a:ext cx="3993401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완료 보고서작성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해당 프로젝트를 수행 </a:t>
            </a:r>
            <a:r>
              <a:rPr lang="ko-KR" altLang="en-US" sz="1050" b="0" dirty="0" err="1"/>
              <a:t>완료후</a:t>
            </a:r>
            <a:r>
              <a:rPr lang="ko-KR" altLang="en-US" sz="1050" b="0" dirty="0"/>
              <a:t> 결과를 보고</a:t>
            </a:r>
            <a:endParaRPr lang="en-US" altLang="ko-KR" sz="1050" b="0" dirty="0"/>
          </a:p>
          <a:p>
            <a:pPr marL="285750" indent="-285750">
              <a:buFontTx/>
              <a:buChar char="-"/>
            </a:pPr>
            <a:r>
              <a:rPr lang="ko-KR" altLang="en-US" sz="1050" b="0" dirty="0"/>
              <a:t>자랑거리 위주로 작성하고 본인의 이력 포트폴리오로 활용</a:t>
            </a:r>
            <a:endParaRPr lang="en-US" altLang="ko-KR" sz="1050" b="0" dirty="0"/>
          </a:p>
          <a:p>
            <a:pPr marL="285750" indent="-285750">
              <a:buFontTx/>
              <a:buChar char="-"/>
            </a:pPr>
            <a:endParaRPr lang="en-US" altLang="ko-KR" sz="1050" b="0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프로젝트 완료 보고서 일부 예시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58367" y="1785457"/>
            <a:ext cx="8893120" cy="46508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altLang="ko-KR" dirty="0"/>
          </a:p>
          <a:p>
            <a:endParaRPr lang="ko-KR" altLang="en-US" sz="1400" b="0" dirty="0"/>
          </a:p>
        </p:txBody>
      </p:sp>
      <p:grpSp>
        <p:nvGrpSpPr>
          <p:cNvPr id="8" name="그룹 7"/>
          <p:cNvGrpSpPr/>
          <p:nvPr/>
        </p:nvGrpSpPr>
        <p:grpSpPr>
          <a:xfrm>
            <a:off x="445699" y="1505644"/>
            <a:ext cx="8849221" cy="4930666"/>
            <a:chOff x="488950" y="404813"/>
            <a:chExt cx="8212138" cy="5761037"/>
          </a:xfrm>
        </p:grpSpPr>
        <p:sp>
          <p:nvSpPr>
            <p:cNvPr id="9" name="Rectangle 2"/>
            <p:cNvSpPr txBox="1">
              <a:spLocks noChangeArrowheads="1"/>
            </p:cNvSpPr>
            <p:nvPr/>
          </p:nvSpPr>
          <p:spPr bwMode="auto">
            <a:xfrm>
              <a:off x="488950" y="404813"/>
              <a:ext cx="4883150" cy="39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903" tIns="51952" rIns="103903" bIns="51952">
              <a:spAutoFit/>
            </a:bodyPr>
            <a:lstStyle>
              <a:lvl1pPr marL="342900" indent="-3429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C0C0C0"/>
                </a:buClr>
              </a:pPr>
              <a:r>
                <a:rPr lang="en-US" altLang="ko-KR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endPara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 rot="10800000" flipV="1">
              <a:off x="992188" y="981075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인력</a:t>
              </a:r>
            </a:p>
          </p:txBody>
        </p:sp>
        <p:sp>
          <p:nvSpPr>
            <p:cNvPr id="11" name="AutoShape 59"/>
            <p:cNvSpPr>
              <a:spLocks noChangeArrowheads="1"/>
            </p:cNvSpPr>
            <p:nvPr/>
          </p:nvSpPr>
          <p:spPr bwMode="auto">
            <a:xfrm>
              <a:off x="992188" y="1268413"/>
              <a:ext cx="2235200" cy="1439863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/>
                <a:t>개발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계획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16.5m/m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집행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16.5m/m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/>
                <a:t>운영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계획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3m/m -&gt; 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집행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7m/m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2503488" y="5346700"/>
              <a:ext cx="5116512" cy="81915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algn="ctr"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r>
                <a:rPr lang="ko-KR" altLang="en-US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모바일</a:t>
              </a:r>
              <a:r>
                <a:rPr lang="ko-KR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트레이딩</a:t>
              </a:r>
              <a:r>
                <a:rPr lang="ko-KR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시스템 구축 프로젝트의 성공적 수행</a:t>
              </a:r>
              <a:endPara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Freeform 64"/>
            <p:cNvSpPr>
              <a:spLocks/>
            </p:cNvSpPr>
            <p:nvPr/>
          </p:nvSpPr>
          <p:spPr bwMode="auto">
            <a:xfrm flipV="1">
              <a:off x="2792413" y="4797425"/>
              <a:ext cx="4319587" cy="547688"/>
            </a:xfrm>
            <a:custGeom>
              <a:avLst/>
              <a:gdLst>
                <a:gd name="T0" fmla="*/ 0 w 3840"/>
                <a:gd name="T1" fmla="*/ 547688 h 2004"/>
                <a:gd name="T2" fmla="*/ 1066398 w 3840"/>
                <a:gd name="T3" fmla="*/ 341622 h 2004"/>
                <a:gd name="T4" fmla="*/ 1673840 w 3840"/>
                <a:gd name="T5" fmla="*/ 113965 h 2004"/>
                <a:gd name="T6" fmla="*/ 1187887 w 3840"/>
                <a:gd name="T7" fmla="*/ 113965 h 2004"/>
                <a:gd name="T8" fmla="*/ 2139545 w 3840"/>
                <a:gd name="T9" fmla="*/ 0 h 2004"/>
                <a:gd name="T10" fmla="*/ 3077706 w 3840"/>
                <a:gd name="T11" fmla="*/ 113965 h 2004"/>
                <a:gd name="T12" fmla="*/ 2645747 w 3840"/>
                <a:gd name="T13" fmla="*/ 113965 h 2004"/>
                <a:gd name="T14" fmla="*/ 3138450 w 3840"/>
                <a:gd name="T15" fmla="*/ 320031 h 2004"/>
                <a:gd name="T16" fmla="*/ 4319587 w 3840"/>
                <a:gd name="T17" fmla="*/ 547688 h 20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2004"/>
                <a:gd name="T29" fmla="*/ 3840 w 3840"/>
                <a:gd name="T30" fmla="*/ 2004 h 20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2004">
                  <a:moveTo>
                    <a:pt x="0" y="2004"/>
                  </a:moveTo>
                  <a:cubicBezTo>
                    <a:pt x="158" y="1879"/>
                    <a:pt x="700" y="1515"/>
                    <a:pt x="948" y="1250"/>
                  </a:cubicBezTo>
                  <a:cubicBezTo>
                    <a:pt x="1196" y="986"/>
                    <a:pt x="1470" y="555"/>
                    <a:pt x="1488" y="417"/>
                  </a:cubicBezTo>
                  <a:lnTo>
                    <a:pt x="1056" y="417"/>
                  </a:lnTo>
                  <a:lnTo>
                    <a:pt x="1902" y="0"/>
                  </a:lnTo>
                  <a:lnTo>
                    <a:pt x="2736" y="417"/>
                  </a:lnTo>
                  <a:lnTo>
                    <a:pt x="2352" y="417"/>
                  </a:lnTo>
                  <a:cubicBezTo>
                    <a:pt x="2361" y="543"/>
                    <a:pt x="2542" y="907"/>
                    <a:pt x="2790" y="1171"/>
                  </a:cubicBezTo>
                  <a:cubicBezTo>
                    <a:pt x="3038" y="1435"/>
                    <a:pt x="3621" y="1828"/>
                    <a:pt x="3840" y="2004"/>
                  </a:cubicBezTo>
                </a:path>
              </a:pathLst>
            </a:custGeom>
            <a:gradFill rotWithShape="0">
              <a:gsLst>
                <a:gs pos="0">
                  <a:srgbClr val="FFFAF7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576000" rIns="0" bIns="0"/>
            <a:lstStyle/>
            <a:p>
              <a:endParaRPr lang="ko-KR" altLang="en-US"/>
            </a:p>
          </p:txBody>
        </p:sp>
        <p:sp>
          <p:nvSpPr>
            <p:cNvPr id="14" name="Rectangle 65"/>
            <p:cNvSpPr>
              <a:spLocks noChangeArrowheads="1"/>
            </p:cNvSpPr>
            <p:nvPr/>
          </p:nvSpPr>
          <p:spPr bwMode="auto">
            <a:xfrm rot="10800000" flipV="1">
              <a:off x="3797300" y="981075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기간</a:t>
              </a:r>
            </a:p>
          </p:txBody>
        </p:sp>
        <p:sp>
          <p:nvSpPr>
            <p:cNvPr id="15" name="AutoShape 66"/>
            <p:cNvSpPr>
              <a:spLocks noChangeArrowheads="1"/>
            </p:cNvSpPr>
            <p:nvPr/>
          </p:nvSpPr>
          <p:spPr bwMode="auto">
            <a:xfrm>
              <a:off x="3797300" y="1268413"/>
              <a:ext cx="2235200" cy="1439862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예정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: 2016.06.21 ~ 2016.09.20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집행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: 2016.06.04 ~ 2016.09.30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프로젝트 기간 </a:t>
              </a:r>
              <a:r>
                <a:rPr lang="ko-KR" altLang="en-US" sz="1000" b="1" dirty="0" err="1">
                  <a:latin typeface="맑은 고딕" pitchFamily="50" charset="-127"/>
                  <a:ea typeface="맑은 고딕" pitchFamily="50" charset="-127"/>
                </a:rPr>
                <a:t>범위내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수행 완료</a:t>
              </a:r>
            </a:p>
          </p:txBody>
        </p:sp>
        <p:sp>
          <p:nvSpPr>
            <p:cNvPr id="16" name="Rectangle 67"/>
            <p:cNvSpPr>
              <a:spLocks noChangeArrowheads="1"/>
            </p:cNvSpPr>
            <p:nvPr/>
          </p:nvSpPr>
          <p:spPr bwMode="auto">
            <a:xfrm rot="10800000" flipV="1">
              <a:off x="6462713" y="981075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예산</a:t>
              </a:r>
            </a:p>
          </p:txBody>
        </p:sp>
        <p:sp>
          <p:nvSpPr>
            <p:cNvPr id="17" name="AutoShape 68"/>
            <p:cNvSpPr>
              <a:spLocks noChangeArrowheads="1"/>
            </p:cNvSpPr>
            <p:nvPr/>
          </p:nvSpPr>
          <p:spPr bwMode="auto">
            <a:xfrm>
              <a:off x="6462713" y="1268413"/>
              <a:ext cx="2235200" cy="1439862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SI </a:t>
              </a: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계약 부분 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비용 증가 없음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SM </a:t>
              </a: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계약 부분 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: 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             추가 사업여력으로 집행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             비용 증가 없음</a:t>
              </a:r>
            </a:p>
          </p:txBody>
        </p:sp>
        <p:sp>
          <p:nvSpPr>
            <p:cNvPr id="18" name="Rectangle 69"/>
            <p:cNvSpPr>
              <a:spLocks noChangeArrowheads="1"/>
            </p:cNvSpPr>
            <p:nvPr/>
          </p:nvSpPr>
          <p:spPr bwMode="auto">
            <a:xfrm rot="10800000" flipV="1">
              <a:off x="992188" y="2854325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요건수행 적정성</a:t>
              </a:r>
            </a:p>
          </p:txBody>
        </p:sp>
        <p:sp>
          <p:nvSpPr>
            <p:cNvPr id="19" name="AutoShape 70"/>
            <p:cNvSpPr>
              <a:spLocks noChangeArrowheads="1"/>
            </p:cNvSpPr>
            <p:nvPr/>
          </p:nvSpPr>
          <p:spPr bwMode="auto">
            <a:xfrm>
              <a:off x="992188" y="3141663"/>
              <a:ext cx="2235200" cy="1439862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개 요건을 대상으로 수행완료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건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본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 rot="10800000" flipV="1">
              <a:off x="3800475" y="2852738"/>
              <a:ext cx="2235200" cy="287337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구현물 증명</a:t>
              </a:r>
            </a:p>
          </p:txBody>
        </p:sp>
        <p:sp>
          <p:nvSpPr>
            <p:cNvPr id="21" name="AutoShape 72"/>
            <p:cNvSpPr>
              <a:spLocks noChangeArrowheads="1"/>
            </p:cNvSpPr>
            <p:nvPr/>
          </p:nvSpPr>
          <p:spPr bwMode="auto">
            <a:xfrm>
              <a:off x="3800475" y="3140075"/>
              <a:ext cx="2235200" cy="1439863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개 점검항목에 대하여 완벽히 구현 되었음을 증명함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defRPr/>
              </a:pP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Rectangle 73"/>
            <p:cNvSpPr>
              <a:spLocks noChangeArrowheads="1"/>
            </p:cNvSpPr>
            <p:nvPr/>
          </p:nvSpPr>
          <p:spPr bwMode="auto">
            <a:xfrm rot="10800000" flipV="1">
              <a:off x="6465888" y="2781300"/>
              <a:ext cx="2235200" cy="28733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rgbClr val="9B9B9B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1373" tIns="45688" rIns="91373" bIns="4568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명세화</a:t>
              </a:r>
            </a:p>
          </p:txBody>
        </p:sp>
        <p:sp>
          <p:nvSpPr>
            <p:cNvPr id="23" name="AutoShape 74"/>
            <p:cNvSpPr>
              <a:spLocks noChangeArrowheads="1"/>
            </p:cNvSpPr>
            <p:nvPr/>
          </p:nvSpPr>
          <p:spPr bwMode="auto">
            <a:xfrm>
              <a:off x="6465888" y="3068638"/>
              <a:ext cx="2235200" cy="1439862"/>
            </a:xfrm>
            <a:prstGeom prst="roundRect">
              <a:avLst>
                <a:gd name="adj" fmla="val 2389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1373" tIns="45688" rIns="91373" bIns="45688" anchor="ctr"/>
            <a:lstStyle/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모든 진행과 절차에 대하여 명세화(Specification)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함</a:t>
              </a:r>
              <a:endParaRPr lang="ko-KR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[분석] [설계][구현][테스트]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이행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][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주간업무보고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]의 모든 산출물을 제출.</a:t>
              </a:r>
            </a:p>
            <a:p>
              <a:pPr latinLnBrk="0">
                <a:lnSpc>
                  <a:spcPct val="100000"/>
                </a:lnSpc>
                <a:spcBef>
                  <a:spcPct val="60000"/>
                </a:spcBef>
                <a:buSzPct val="80000"/>
                <a:buFontTx/>
                <a:buChar char="•"/>
                <a:defRPr/>
              </a:pP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프로젝트 산출물은 1부 인쇄본과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ko-KR" sz="1000" b="1" dirty="0">
                  <a:latin typeface="맑은 고딕" pitchFamily="50" charset="-127"/>
                  <a:ea typeface="맑은 고딕" pitchFamily="50" charset="-127"/>
                </a:rPr>
                <a:t>부의 CD본으로 제출.</a:t>
              </a:r>
            </a:p>
          </p:txBody>
        </p:sp>
        <p:pic>
          <p:nvPicPr>
            <p:cNvPr id="24" name="Picture 7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088" y="1773238"/>
              <a:ext cx="1655762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763684"/>
                </p:ext>
              </p:extLst>
            </p:nvPr>
          </p:nvGraphicFramePr>
          <p:xfrm>
            <a:off x="1136650" y="3789363"/>
            <a:ext cx="1728788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비트맵 이미지" r:id="rId3" imgW="5866667" imgH="3828571" progId="Paint.Picture">
                    <p:embed/>
                  </p:oleObj>
                </mc:Choice>
                <mc:Fallback>
                  <p:oleObj name="비트맵 이미지" r:id="rId3" imgW="5866667" imgH="3828571" progId="Paint.Picture">
                    <p:embed/>
                    <p:pic>
                      <p:nvPicPr>
                        <p:cNvPr id="25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650" y="3789363"/>
                          <a:ext cx="1728788" cy="712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 algn="ctr">
                              <a:solidFill>
                                <a:srgbClr val="FF00FF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7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375" y="3573463"/>
              <a:ext cx="1800225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938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88021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6450" y="882246"/>
            <a:ext cx="5773695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dirty="0"/>
              <a:t>프로젝트 진행 요약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2.  </a:t>
            </a:r>
            <a:r>
              <a:rPr lang="ko-KR" altLang="en-US" dirty="0"/>
              <a:t>시스템 개발 요청서</a:t>
            </a:r>
            <a:r>
              <a:rPr lang="en-US" altLang="ko-KR" dirty="0"/>
              <a:t>(1)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3. </a:t>
            </a:r>
            <a:r>
              <a:rPr lang="ko-KR" altLang="en-US" dirty="0"/>
              <a:t>프로젝트 계획서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요구사항정의서 작성</a:t>
            </a: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5. </a:t>
            </a:r>
            <a:r>
              <a:rPr lang="ko-KR" altLang="en-US" dirty="0"/>
              <a:t>프로그램 목록 작성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6. </a:t>
            </a:r>
            <a:r>
              <a:rPr lang="ko-KR" altLang="en-US" dirty="0"/>
              <a:t>화면설계서 작성</a:t>
            </a: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7. </a:t>
            </a:r>
            <a:r>
              <a:rPr lang="ko-KR" altLang="en-US" dirty="0"/>
              <a:t>인터페이스 설계서 작성</a:t>
            </a: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8. </a:t>
            </a:r>
            <a:r>
              <a:rPr lang="ko-KR" altLang="en-US" dirty="0"/>
              <a:t>데이터베이스 설계서 작성</a:t>
            </a: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9. </a:t>
            </a:r>
            <a:r>
              <a:rPr lang="ko-KR" altLang="en-US" dirty="0"/>
              <a:t>통합테스트 시나리오</a:t>
            </a:r>
            <a:r>
              <a:rPr lang="en-US" altLang="ko-KR" dirty="0"/>
              <a:t>/</a:t>
            </a:r>
            <a:r>
              <a:rPr lang="ko-KR" altLang="en-US" dirty="0"/>
              <a:t>결과서 작성</a:t>
            </a: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10. </a:t>
            </a:r>
            <a:r>
              <a:rPr lang="ko-KR" altLang="en-US" dirty="0"/>
              <a:t>프로젝트 완료보고서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75484" y="3348083"/>
            <a:ext cx="873649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/>
              <a:t>끝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5303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 진행 요약 </a:t>
            </a:r>
            <a:r>
              <a:rPr lang="en-US" altLang="ko-KR" sz="1800" dirty="0"/>
              <a:t>(2)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13514"/>
              </p:ext>
            </p:extLst>
          </p:nvPr>
        </p:nvGraphicFramePr>
        <p:xfrm>
          <a:off x="558367" y="1124148"/>
          <a:ext cx="8663124" cy="5201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단계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기한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제출할 필수산출물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할 일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프로젝트계획단계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8/25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프로젝트계획서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시스템개발 요청서를 분석하여 하나의 프로젝트를 신중히 선택하여 프로젝트 계획서를 작성 후 지도 교수 승인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요건정의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8/25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요구사항정의서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제시된 시스템개발 요청서와 지도교수 인터뷰를 바탕으로  요건</a:t>
                      </a:r>
                      <a:r>
                        <a:rPr lang="ko-KR" altLang="en-US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closing </a:t>
                      </a:r>
                      <a:r>
                        <a:rPr lang="ko-KR" altLang="en-US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및 요구사항정의 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 후 지도교수 승인</a:t>
                      </a:r>
                      <a:endParaRPr lang="en-US" altLang="ko-KR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 계획서에 포함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간략히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분석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8/25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프로그램목록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화면설계서</a:t>
                      </a:r>
                      <a:endParaRPr lang="en-US" altLang="ko-KR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인터페이스 정의서</a:t>
                      </a:r>
                      <a:endParaRPr lang="en-US" altLang="ko-KR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데이터베이스설계서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요구사항을 바탕으로 실제 정보시스템을 설계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작성할 화면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인터페이스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데이터베이스를 설계하고 프로그램 목록을 작성</a:t>
                      </a:r>
                      <a:r>
                        <a:rPr lang="ko-KR" altLang="en-US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지도교수 승인</a:t>
                      </a:r>
                      <a:endParaRPr lang="en-US" altLang="ko-KR" sz="1200" baseline="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주의</a:t>
                      </a:r>
                      <a:r>
                        <a:rPr lang="en-US" altLang="ko-KR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개인별 주어진 프로젝트 시간과 범위 내 수행 가능 하도록 시스템을 설계 할 것</a:t>
                      </a:r>
                      <a:endParaRPr lang="en-US" altLang="ko-KR" sz="1200" baseline="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 계획서에 포함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간략히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~9/8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구현 산출물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열심히 프로그램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테스트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~9/13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통합테스트시나리오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통합테스트 시나리오 작성 후 지도교수 승인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테스트 수행 후 결과서 작성</a:t>
                      </a:r>
                      <a:r>
                        <a:rPr lang="ko-KR" altLang="en-US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지도교수 검수</a:t>
                      </a:r>
                      <a:r>
                        <a:rPr lang="en-US" altLang="ko-KR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완료보고서에 포함</a:t>
                      </a:r>
                      <a:r>
                        <a:rPr lang="en-US" altLang="ko-KR" sz="1200" baseline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~9/15</a:t>
                      </a:r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 최종 완료보고서 제출 및 발표</a:t>
                      </a:r>
                      <a:r>
                        <a:rPr lang="en-US" altLang="ko-KR" sz="12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(9/15)</a:t>
                      </a:r>
                      <a:endParaRPr lang="ko-KR" altLang="en-US" sz="12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367" y="785594"/>
            <a:ext cx="890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진행은 다음과 같으며</a:t>
            </a:r>
            <a:r>
              <a:rPr lang="en-US" altLang="ko-KR" dirty="0"/>
              <a:t>, </a:t>
            </a:r>
            <a:r>
              <a:rPr lang="ko-KR" altLang="en-US" dirty="0"/>
              <a:t>반드시 일정 준수</a:t>
            </a:r>
            <a:r>
              <a:rPr lang="en-US" altLang="ko-KR" dirty="0"/>
              <a:t>(</a:t>
            </a:r>
            <a:r>
              <a:rPr lang="ko-KR" altLang="en-US" dirty="0"/>
              <a:t>시스템에 많은 기능보다 정확한 개발이 우선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14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507249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본인이 수행할 프로젝트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5868" y="616317"/>
            <a:ext cx="495199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프로젝트는 다음과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시스템개발 요청서는 교안 </a:t>
            </a:r>
            <a:r>
              <a:rPr lang="en-US" altLang="ko-KR" dirty="0"/>
              <a:t>9,10,11</a:t>
            </a:r>
            <a:r>
              <a:rPr lang="ko-KR" altLang="en-US" dirty="0"/>
              <a:t>강으로 대체함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5C233-5E4C-120D-4414-6B65E9467450}"/>
              </a:ext>
            </a:extLst>
          </p:cNvPr>
          <p:cNvSpPr txBox="1"/>
          <p:nvPr/>
        </p:nvSpPr>
        <p:spPr>
          <a:xfrm>
            <a:off x="273050" y="2161953"/>
            <a:ext cx="9189927" cy="319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기업업무프로그래밍 </a:t>
            </a:r>
            <a:r>
              <a:rPr lang="en-US" altLang="ko-KR" dirty="0"/>
              <a:t>9,10,11</a:t>
            </a:r>
            <a:r>
              <a:rPr lang="ko-KR" altLang="en-US" dirty="0"/>
              <a:t>강을 참고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우리회사는 </a:t>
            </a:r>
            <a:r>
              <a:rPr lang="ko-KR" altLang="en-US" dirty="0" err="1"/>
              <a:t>멋진호텔을</a:t>
            </a:r>
            <a:r>
              <a:rPr lang="ko-KR" altLang="en-US" dirty="0"/>
              <a:t> 오픈을 준비하고 있는데 호텔 홈페이지 및 내부 관리 시스템을 구현해 주십시요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1) </a:t>
            </a:r>
            <a:r>
              <a:rPr lang="ko-KR" altLang="en-US" dirty="0"/>
              <a:t>호텔의 시설</a:t>
            </a:r>
            <a:r>
              <a:rPr lang="en-US" altLang="ko-KR" dirty="0"/>
              <a:t>, </a:t>
            </a:r>
            <a:r>
              <a:rPr lang="ko-KR" altLang="en-US" dirty="0"/>
              <a:t>룸</a:t>
            </a:r>
            <a:r>
              <a:rPr lang="en-US" altLang="ko-KR" dirty="0"/>
              <a:t>, </a:t>
            </a:r>
            <a:r>
              <a:rPr lang="ko-KR" altLang="en-US" dirty="0"/>
              <a:t>주변 </a:t>
            </a:r>
            <a:r>
              <a:rPr lang="ko-KR" altLang="en-US" dirty="0" err="1"/>
              <a:t>관광지등</a:t>
            </a:r>
            <a:r>
              <a:rPr lang="ko-KR" altLang="en-US" dirty="0"/>
              <a:t> 안내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2) </a:t>
            </a:r>
            <a:r>
              <a:rPr lang="ko-KR" altLang="en-US" dirty="0"/>
              <a:t>고객이 직접 실시간으로 방을 예약할 수 있도록 시스템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3) </a:t>
            </a:r>
            <a:r>
              <a:rPr lang="ko-KR" altLang="en-US" dirty="0"/>
              <a:t>호텔관리자가 예약상태</a:t>
            </a:r>
            <a:r>
              <a:rPr lang="en-US" altLang="ko-KR" dirty="0"/>
              <a:t>, </a:t>
            </a:r>
            <a:r>
              <a:rPr lang="ko-KR" altLang="en-US" dirty="0"/>
              <a:t>입금상태</a:t>
            </a:r>
            <a:r>
              <a:rPr lang="en-US" altLang="ko-KR" dirty="0"/>
              <a:t>, </a:t>
            </a:r>
            <a:r>
              <a:rPr lang="ko-KR" altLang="en-US" dirty="0" err="1"/>
              <a:t>취소처리등을</a:t>
            </a:r>
            <a:r>
              <a:rPr lang="ko-KR" altLang="en-US" dirty="0"/>
              <a:t> </a:t>
            </a:r>
            <a:r>
              <a:rPr lang="ko-KR" altLang="en-US" dirty="0" err="1"/>
              <a:t>할수</a:t>
            </a:r>
            <a:r>
              <a:rPr lang="ko-KR" altLang="en-US" dirty="0"/>
              <a:t> 있는 관리자 시스템 구성</a:t>
            </a:r>
            <a:r>
              <a:rPr lang="en-US" altLang="ko-KR" dirty="0"/>
              <a:t>-</a:t>
            </a:r>
            <a:r>
              <a:rPr lang="ko-KR" altLang="en-US" dirty="0"/>
              <a:t>당연히 권한관리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4) </a:t>
            </a:r>
            <a:r>
              <a:rPr lang="ko-KR" altLang="en-US" dirty="0"/>
              <a:t>고객의 </a:t>
            </a:r>
            <a:r>
              <a:rPr lang="ko-KR" altLang="en-US" dirty="0" err="1"/>
              <a:t>소리등</a:t>
            </a:r>
            <a:r>
              <a:rPr lang="ko-KR" altLang="en-US" dirty="0"/>
              <a:t> </a:t>
            </a:r>
            <a:r>
              <a:rPr lang="en-US" altLang="ko-KR" dirty="0"/>
              <a:t>VOC(Voice Of Customer)</a:t>
            </a:r>
            <a:r>
              <a:rPr lang="ko-KR" altLang="en-US" dirty="0"/>
              <a:t>기능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5) </a:t>
            </a:r>
            <a:r>
              <a:rPr lang="ko-KR" altLang="en-US" dirty="0"/>
              <a:t>기타 </a:t>
            </a:r>
            <a:r>
              <a:rPr lang="ko-KR" altLang="en-US"/>
              <a:t>우리 호텔이 성장할 수 있는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2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768888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시스템 개발 요청서</a:t>
            </a:r>
            <a:r>
              <a:rPr lang="en-US" altLang="ko-KR" sz="1800" dirty="0"/>
              <a:t>-</a:t>
            </a:r>
            <a:r>
              <a:rPr lang="ko-KR" altLang="en-US" sz="1800" dirty="0"/>
              <a:t>참고</a:t>
            </a:r>
            <a:r>
              <a:rPr lang="en-US" altLang="ko-KR" sz="18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808270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시스템 명 </a:t>
            </a:r>
            <a:r>
              <a:rPr lang="en-US" altLang="ko-KR" dirty="0"/>
              <a:t>: </a:t>
            </a:r>
            <a:r>
              <a:rPr lang="ko-KR" altLang="en-US" dirty="0" err="1"/>
              <a:t>디펙</a:t>
            </a:r>
            <a:r>
              <a:rPr lang="ko-KR" altLang="en-US" dirty="0"/>
              <a:t> </a:t>
            </a:r>
            <a:r>
              <a:rPr lang="ko-KR" altLang="en-US" dirty="0" err="1"/>
              <a:t>맵뷰</a:t>
            </a:r>
            <a:r>
              <a:rPr lang="en-US" altLang="ko-KR" dirty="0"/>
              <a:t>(Defect </a:t>
            </a:r>
            <a:r>
              <a:rPr lang="en-US" altLang="ko-KR" dirty="0" err="1"/>
              <a:t>MapView</a:t>
            </a:r>
            <a:r>
              <a:rPr lang="en-US" altLang="ko-KR" dirty="0"/>
              <a:t>)</a:t>
            </a:r>
            <a:endParaRPr lang="en-US" altLang="ko-KR" sz="1400" b="0" dirty="0"/>
          </a:p>
          <a:p>
            <a:r>
              <a:rPr lang="en-US" altLang="ko-KR" sz="1100" b="0" dirty="0"/>
              <a:t>    - W</a:t>
            </a:r>
            <a:r>
              <a:rPr lang="ko-KR" altLang="en-US" sz="1100" b="0" dirty="0"/>
              <a:t>사의  스마트 </a:t>
            </a:r>
            <a:r>
              <a:rPr lang="ko-KR" altLang="en-US" sz="1100" b="0" dirty="0" err="1"/>
              <a:t>팩토리</a:t>
            </a:r>
            <a:r>
              <a:rPr lang="en-US" altLang="ko-KR" sz="1100" b="0" dirty="0"/>
              <a:t>(Smart Factory)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시스템중</a:t>
            </a:r>
            <a:r>
              <a:rPr lang="ko-KR" altLang="en-US" sz="1100" b="0" dirty="0"/>
              <a:t>  </a:t>
            </a:r>
            <a:r>
              <a:rPr lang="ko-KR" altLang="en-US" sz="1100" b="0" dirty="0" err="1"/>
              <a:t>디펙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맵뷰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(Defect:</a:t>
            </a:r>
            <a:r>
              <a:rPr lang="ko-KR" altLang="en-US" sz="1100" b="0" dirty="0"/>
              <a:t>결함 </a:t>
            </a:r>
            <a:r>
              <a:rPr lang="en-US" altLang="ko-KR" sz="1100" b="0" dirty="0" err="1"/>
              <a:t>MapView</a:t>
            </a:r>
            <a:r>
              <a:rPr lang="en-US" altLang="ko-KR" sz="1100" b="0" dirty="0"/>
              <a:t>:</a:t>
            </a:r>
            <a:r>
              <a:rPr lang="ko-KR" altLang="en-US" sz="1100" b="0" dirty="0"/>
              <a:t>시각화</a:t>
            </a:r>
            <a:r>
              <a:rPr lang="en-US" altLang="ko-KR" sz="1100" b="0" dirty="0"/>
              <a:t>) </a:t>
            </a:r>
            <a:r>
              <a:rPr lang="ko-KR" altLang="en-US" sz="1100" b="0" dirty="0"/>
              <a:t> 기능 구현을 요청합니다</a:t>
            </a:r>
            <a:r>
              <a:rPr lang="en-US" altLang="ko-KR" sz="1100" b="0" dirty="0"/>
              <a:t>.</a:t>
            </a:r>
          </a:p>
          <a:p>
            <a:r>
              <a:rPr lang="en-US" altLang="ko-KR" sz="1100" b="0" dirty="0"/>
              <a:t>    - </a:t>
            </a:r>
            <a:r>
              <a:rPr lang="ko-KR" altLang="en-US" sz="1100" b="0" dirty="0"/>
              <a:t>요구사항 </a:t>
            </a:r>
            <a:r>
              <a:rPr lang="ko-KR" altLang="en-US" sz="1100" b="0" dirty="0" err="1"/>
              <a:t>분석시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W</a:t>
            </a:r>
            <a:r>
              <a:rPr lang="ko-KR" altLang="en-US" sz="1100" b="0" dirty="0"/>
              <a:t>사 담당자와 진행 </a:t>
            </a:r>
            <a:endParaRPr lang="en-US" altLang="ko-KR" sz="1100" b="0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주요기능정의</a:t>
            </a:r>
            <a:endParaRPr lang="en-US" altLang="ko-KR" dirty="0"/>
          </a:p>
          <a:p>
            <a:r>
              <a:rPr lang="ko-KR" altLang="en-US" sz="1000" b="0" dirty="0"/>
              <a:t>    </a:t>
            </a:r>
            <a:r>
              <a:rPr lang="en-US" altLang="ko-KR" sz="1000" b="0" dirty="0"/>
              <a:t>- </a:t>
            </a:r>
            <a:r>
              <a:rPr lang="ko-KR" altLang="en-US" sz="1000" b="0" dirty="0"/>
              <a:t>제품 </a:t>
            </a:r>
            <a:r>
              <a:rPr lang="ko-KR" altLang="en-US" sz="1000" b="0" dirty="0" err="1"/>
              <a:t>생산시</a:t>
            </a:r>
            <a:r>
              <a:rPr lang="ko-KR" altLang="en-US" sz="1000" b="0" dirty="0"/>
              <a:t> 발생하는 결함 </a:t>
            </a:r>
            <a:r>
              <a:rPr lang="en-US" altLang="ko-KR" sz="1000" b="0" dirty="0"/>
              <a:t>Raw </a:t>
            </a:r>
            <a:r>
              <a:rPr lang="ko-KR" altLang="en-US" sz="1000" b="0" dirty="0"/>
              <a:t>데이터 제공</a:t>
            </a:r>
            <a:r>
              <a:rPr lang="en-US" altLang="ko-KR" sz="1000" b="0" dirty="0"/>
              <a:t>(1</a:t>
            </a:r>
            <a:r>
              <a:rPr lang="ko-KR" altLang="en-US" sz="1000" b="0" dirty="0"/>
              <a:t>일치</a:t>
            </a:r>
            <a:r>
              <a:rPr lang="en-US" altLang="ko-KR" sz="1000" b="0" dirty="0"/>
              <a:t>) , </a:t>
            </a:r>
            <a:r>
              <a:rPr lang="ko-KR" altLang="en-US" sz="1000" b="0" dirty="0"/>
              <a:t>지속적으로 증가하는 대용량 </a:t>
            </a:r>
            <a:r>
              <a:rPr lang="ko-KR" altLang="en-US" sz="1000" b="0" dirty="0" err="1"/>
              <a:t>데이타</a:t>
            </a:r>
            <a:r>
              <a:rPr lang="ko-KR" altLang="en-US" sz="1000" b="0" dirty="0"/>
              <a:t> 처리에 대한 설계  및 관리 방안 필요</a:t>
            </a:r>
            <a:endParaRPr lang="en-US" altLang="ko-KR" sz="1000" b="0" dirty="0"/>
          </a:p>
          <a:p>
            <a:r>
              <a:rPr lang="en-US" altLang="ko-KR" sz="1000" b="0" dirty="0"/>
              <a:t>    - Raw </a:t>
            </a:r>
            <a:r>
              <a:rPr lang="ko-KR" altLang="en-US" sz="1000" b="0" dirty="0"/>
              <a:t>데이터 </a:t>
            </a:r>
            <a:r>
              <a:rPr lang="en-US" altLang="ko-KR" sz="1000" b="0" dirty="0"/>
              <a:t>DB </a:t>
            </a:r>
            <a:r>
              <a:rPr lang="ko-KR" altLang="en-US" sz="1000" b="0" dirty="0"/>
              <a:t>처리</a:t>
            </a:r>
            <a:endParaRPr lang="en-US" altLang="ko-KR" sz="1000" b="0" dirty="0"/>
          </a:p>
          <a:p>
            <a:r>
              <a:rPr lang="en-US" altLang="ko-KR" sz="1000" b="0" dirty="0"/>
              <a:t>    - </a:t>
            </a:r>
            <a:r>
              <a:rPr lang="ko-KR" altLang="en-US" sz="1000" b="0" dirty="0"/>
              <a:t>데이터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시각화 및 다양한 검색 처리</a:t>
            </a:r>
            <a:endParaRPr lang="en-US" altLang="ko-KR" sz="1000" b="0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디펙</a:t>
            </a:r>
            <a:r>
              <a:rPr lang="ko-KR" altLang="en-US" dirty="0"/>
              <a:t> </a:t>
            </a:r>
            <a:r>
              <a:rPr lang="ko-KR" altLang="en-US" dirty="0" err="1"/>
              <a:t>맵뷰</a:t>
            </a:r>
            <a:r>
              <a:rPr lang="ko-KR" altLang="en-US" dirty="0"/>
              <a:t> 시스템 일반적 기능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59902"/>
              </p:ext>
            </p:extLst>
          </p:nvPr>
        </p:nvGraphicFramePr>
        <p:xfrm>
          <a:off x="659368" y="3251623"/>
          <a:ext cx="5510843" cy="2917567"/>
        </p:xfrm>
        <a:graphic>
          <a:graphicData uri="http://schemas.openxmlformats.org/drawingml/2006/table">
            <a:tbl>
              <a:tblPr/>
              <a:tblGrid>
                <a:gridCol w="9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9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구분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주요기능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6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디펙</a:t>
                      </a:r>
                      <a:endParaRPr lang="en-US" alt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데이타로딩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1.Raw</a:t>
                      </a:r>
                      <a:r>
                        <a:rPr lang="ko-KR" altLang="en-US" sz="1000" b="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데이터 </a:t>
                      </a:r>
                      <a:r>
                        <a:rPr lang="en-US" altLang="ko-KR" sz="1000" b="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Loading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2.DataLoading</a:t>
                      </a:r>
                      <a:r>
                        <a:rPr lang="en-US" altLang="ko-KR" sz="1000" b="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이력 관리 및 조회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데이타조회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1.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날짜별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,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시간별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검색이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2.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설비별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검색이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3.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레시피별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디바이스별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) 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검색이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4.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디펙코드별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검색이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5.1~5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까지 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and 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조건이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6. 2,3,4 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항목은 다중선택이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가능하여야함</a:t>
                      </a:r>
                      <a:endParaRPr lang="ko-KR" altLang="en-US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7.GLASS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리스트중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ITEM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을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선택시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해당되는</a:t>
                      </a:r>
                      <a:endParaRPr lang="en-US" alt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 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맵뷰에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DEFECT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들이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그려져야함</a:t>
                      </a:r>
                      <a:endParaRPr lang="ko-KR" altLang="en-US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8.GLASS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리스트중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ITEM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은 중복선택이     </a:t>
                      </a:r>
                      <a:endParaRPr lang="en-US" alt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   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되어야함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포함되는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DEFECT DRAW)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9.DEFECT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리스트를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선택시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해당 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DEFECT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은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맵뷰에서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하일라이트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되어야함</a:t>
                      </a:r>
                      <a:endParaRPr lang="ko-KR" altLang="en-US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10.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마우스가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맵뷰위에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올라갈시에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크로스 라인 을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그려야함</a:t>
                      </a:r>
                      <a:endParaRPr lang="ko-KR" altLang="en-US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11.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마우스가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맵뷰위에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디펙을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선택시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디펙리스트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내용을 </a:t>
                      </a:r>
                      <a:r>
                        <a:rPr lang="ko-KR" altLang="en-US" sz="1000" kern="10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포커스하여야함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5147" y="2383451"/>
            <a:ext cx="3442266" cy="17363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5830" y="3666135"/>
            <a:ext cx="2835924" cy="208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6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6625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시스템 개발 요청서</a:t>
            </a:r>
            <a:r>
              <a:rPr lang="en-US" altLang="ko-KR" sz="1800" dirty="0"/>
              <a:t>-</a:t>
            </a:r>
            <a:r>
              <a:rPr lang="ko-KR" altLang="en-US" sz="1800" dirty="0"/>
              <a:t>참고</a:t>
            </a:r>
            <a:r>
              <a:rPr lang="en-US" altLang="ko-KR" sz="18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808270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시스템 명 </a:t>
            </a:r>
            <a:r>
              <a:rPr lang="en-US" altLang="ko-KR" dirty="0"/>
              <a:t>: DB </a:t>
            </a:r>
            <a:r>
              <a:rPr lang="ko-KR" altLang="en-US" dirty="0"/>
              <a:t>성능 모니터링 솔루션</a:t>
            </a:r>
            <a:endParaRPr lang="en-US" altLang="ko-KR" sz="1400" b="0" dirty="0"/>
          </a:p>
          <a:p>
            <a:r>
              <a:rPr lang="en-US" altLang="ko-KR" sz="1100" b="0" dirty="0"/>
              <a:t>    - N</a:t>
            </a:r>
            <a:r>
              <a:rPr lang="ko-KR" altLang="en-US" sz="1100" b="0" dirty="0"/>
              <a:t>사의  </a:t>
            </a:r>
            <a:r>
              <a:rPr lang="en-US" altLang="ko-KR" sz="1100" b="0" dirty="0"/>
              <a:t>STM(smart Tuning Management) </a:t>
            </a:r>
            <a:r>
              <a:rPr lang="ko-KR" altLang="en-US" sz="1100" b="0" dirty="0"/>
              <a:t>솔루션과 연계되는  </a:t>
            </a:r>
            <a:r>
              <a:rPr lang="en-US" altLang="ko-KR" sz="1100" b="0" dirty="0"/>
              <a:t>DB </a:t>
            </a:r>
            <a:r>
              <a:rPr lang="ko-KR" altLang="en-US" sz="1100" b="0" dirty="0"/>
              <a:t>모니터링 솔루션 구현을 요청합니다</a:t>
            </a:r>
            <a:r>
              <a:rPr lang="en-US" altLang="ko-KR" sz="1100" b="0" dirty="0"/>
              <a:t>.</a:t>
            </a:r>
          </a:p>
          <a:p>
            <a:r>
              <a:rPr lang="en-US" altLang="ko-KR" sz="1100" b="0" dirty="0"/>
              <a:t>    - </a:t>
            </a:r>
            <a:r>
              <a:rPr lang="ko-KR" altLang="en-US" sz="1100" b="0" dirty="0"/>
              <a:t>요구사항 </a:t>
            </a:r>
            <a:r>
              <a:rPr lang="ko-KR" altLang="en-US" sz="1100" b="0" dirty="0" err="1"/>
              <a:t>분석시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N</a:t>
            </a:r>
            <a:r>
              <a:rPr lang="ko-KR" altLang="en-US" sz="1100" b="0" dirty="0"/>
              <a:t>사 담당자와 진행 </a:t>
            </a:r>
            <a:endParaRPr lang="en-US" altLang="ko-KR" sz="1100" b="0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주요기능정의</a:t>
            </a:r>
            <a:endParaRPr lang="en-US" altLang="ko-KR" dirty="0"/>
          </a:p>
          <a:p>
            <a:r>
              <a:rPr lang="ko-KR" altLang="en-US" sz="1000" b="0" dirty="0"/>
              <a:t>    </a:t>
            </a:r>
            <a:r>
              <a:rPr lang="en-US" altLang="ko-KR" sz="1000" b="0" dirty="0"/>
              <a:t>- Oracle DBMS (RAC/Single instance) </a:t>
            </a:r>
            <a:r>
              <a:rPr lang="ko-KR" altLang="en-US" sz="1000" b="0" dirty="0"/>
              <a:t>성능 모니터링 </a:t>
            </a:r>
            <a:endParaRPr lang="en-US" altLang="ko-KR" sz="1000" b="0" dirty="0"/>
          </a:p>
          <a:p>
            <a:r>
              <a:rPr lang="en-US" altLang="ko-KR" sz="1000" b="0" dirty="0"/>
              <a:t>    - DBMS </a:t>
            </a:r>
            <a:r>
              <a:rPr lang="ko-KR" altLang="en-US" sz="1000" b="0" dirty="0"/>
              <a:t>기본적 관리 기능</a:t>
            </a:r>
            <a:endParaRPr lang="en-US" altLang="ko-KR" sz="1000" b="0" dirty="0"/>
          </a:p>
          <a:p>
            <a:r>
              <a:rPr lang="en-US" altLang="ko-KR" sz="1000" b="0" dirty="0"/>
              <a:t>    - Agentless </a:t>
            </a:r>
            <a:r>
              <a:rPr lang="ko-KR" altLang="en-US" sz="1000" b="0" dirty="0"/>
              <a:t>모니터링 </a:t>
            </a:r>
            <a:endParaRPr lang="en-US" altLang="ko-KR" sz="1000" b="0" dirty="0"/>
          </a:p>
          <a:p>
            <a:r>
              <a:rPr lang="en-US" altLang="ko-KR" sz="1000" b="0" dirty="0"/>
              <a:t>    - HTML5</a:t>
            </a:r>
            <a:r>
              <a:rPr lang="ko-KR" altLang="en-US" sz="1000" b="0" dirty="0"/>
              <a:t>를 사용하여  사용자 인터페이스 구현</a:t>
            </a:r>
            <a:endParaRPr lang="en-US" altLang="ko-KR" sz="1000" b="0" dirty="0"/>
          </a:p>
          <a:p>
            <a:endParaRPr lang="en-US" altLang="ko-KR" dirty="0"/>
          </a:p>
          <a:p>
            <a:r>
              <a:rPr lang="en-US" altLang="ko-KR" dirty="0"/>
              <a:t>3. DB </a:t>
            </a:r>
            <a:r>
              <a:rPr lang="ko-KR" altLang="en-US" dirty="0"/>
              <a:t>성능 모니터링 솔루션 일반적 기능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41057"/>
              </p:ext>
            </p:extLst>
          </p:nvPr>
        </p:nvGraphicFramePr>
        <p:xfrm>
          <a:off x="659368" y="3577624"/>
          <a:ext cx="5510843" cy="1698367"/>
        </p:xfrm>
        <a:graphic>
          <a:graphicData uri="http://schemas.openxmlformats.org/drawingml/2006/table">
            <a:tbl>
              <a:tblPr/>
              <a:tblGrid>
                <a:gridCol w="9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9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구분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주요기능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6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DB</a:t>
                      </a: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성능모니터링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Dashboard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Server</a:t>
                      </a:r>
                      <a:r>
                        <a:rPr lang="en-US" altLang="ko-KR" sz="1000" b="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&amp;Process Monitoring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Rule Dashboard</a:t>
                      </a:r>
                    </a:p>
                    <a:p>
                      <a:pPr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URL </a:t>
                      </a:r>
                      <a:r>
                        <a:rPr lang="en-US" altLang="ko-KR" sz="1000" b="0" kern="10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DashBoard</a:t>
                      </a:r>
                      <a:endParaRPr lang="ko-KR" sz="1000" b="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Monitoring</a:t>
                      </a: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18977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Y신명조"/>
                          <a:ea typeface="HY신명조"/>
                        </a:defRPr>
                      </a:lvl9pPr>
                    </a:lstStyle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Top-N SQL </a:t>
                      </a:r>
                      <a:r>
                        <a:rPr lang="ko-KR" altLang="en-US" sz="100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모니터링</a:t>
                      </a:r>
                      <a:endParaRPr lang="en-US" altLang="ko-KR" sz="1000" kern="100" baseline="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Resource Limit  </a:t>
                      </a:r>
                      <a:r>
                        <a:rPr lang="ko-KR" altLang="en-US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모니터링</a:t>
                      </a:r>
                      <a:endParaRPr lang="en-US" alt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Lock</a:t>
                      </a:r>
                      <a:r>
                        <a:rPr lang="en-US" altLang="ko-KR" sz="100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Monitoring</a:t>
                      </a: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AWR History </a:t>
                      </a: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Tablespace/Disk</a:t>
                      </a:r>
                      <a:r>
                        <a:rPr lang="en-US" altLang="ko-KR" sz="100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Monitoring</a:t>
                      </a: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10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Waitevent</a:t>
                      </a:r>
                      <a:r>
                        <a:rPr lang="ko-KR" altLang="en-US" sz="100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/>
                        </a:rPr>
                        <a:t>Monitoring</a:t>
                      </a:r>
                    </a:p>
                    <a:p>
                      <a:pPr marL="228600" indent="-228600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ko-KR" sz="1000" kern="100" dirty="0"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/>
                      </a:endParaRPr>
                    </a:p>
                  </a:txBody>
                  <a:tcPr marL="36001" marR="18977" marT="3600" marB="36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23" y="3052840"/>
            <a:ext cx="2494018" cy="964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25" y="4136647"/>
            <a:ext cx="3362088" cy="22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9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53497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시스템 개발 요청서</a:t>
            </a:r>
            <a:r>
              <a:rPr lang="en-US" altLang="ko-KR" sz="1800" dirty="0"/>
              <a:t>-</a:t>
            </a:r>
            <a:r>
              <a:rPr lang="ko-KR" altLang="en-US" sz="1800" dirty="0"/>
              <a:t>참고</a:t>
            </a:r>
            <a:r>
              <a:rPr lang="en-US" altLang="ko-KR" sz="1800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808270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시스템 명 </a:t>
            </a:r>
            <a:r>
              <a:rPr lang="en-US" altLang="ko-KR" dirty="0"/>
              <a:t>: </a:t>
            </a:r>
            <a:r>
              <a:rPr lang="ko-KR" altLang="en-US" dirty="0" err="1"/>
              <a:t>웹크롤러</a:t>
            </a:r>
            <a:r>
              <a:rPr lang="en-US" altLang="ko-KR" dirty="0"/>
              <a:t>(Web Crawler)</a:t>
            </a:r>
          </a:p>
          <a:p>
            <a:r>
              <a:rPr lang="en-US" altLang="ko-KR" sz="1100" b="0" dirty="0"/>
              <a:t>    - H</a:t>
            </a:r>
            <a:r>
              <a:rPr lang="ko-KR" altLang="en-US" sz="1100" b="0" dirty="0"/>
              <a:t>사의  </a:t>
            </a:r>
            <a:r>
              <a:rPr lang="ko-KR" altLang="en-US" sz="1100" b="0" dirty="0" err="1"/>
              <a:t>프로젝트중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머신러닝</a:t>
            </a:r>
            <a:r>
              <a:rPr lang="ko-KR" altLang="en-US" sz="1100" b="0" dirty="0"/>
              <a:t> 기초 데이터 </a:t>
            </a:r>
            <a:r>
              <a:rPr lang="ko-KR" altLang="en-US" sz="1100" b="0" dirty="0" err="1"/>
              <a:t>수집기</a:t>
            </a:r>
            <a:r>
              <a:rPr lang="ko-KR" altLang="en-US" sz="1100" b="0" dirty="0"/>
              <a:t> 구축을 의뢰합니다</a:t>
            </a:r>
            <a:r>
              <a:rPr lang="en-US" altLang="ko-KR" sz="1100" b="0" dirty="0"/>
              <a:t>.</a:t>
            </a:r>
            <a:endParaRPr lang="en-US" altLang="ko-KR" sz="1100" dirty="0"/>
          </a:p>
          <a:p>
            <a:r>
              <a:rPr lang="en-US" altLang="ko-KR" sz="1100" b="0" dirty="0"/>
              <a:t>    - </a:t>
            </a:r>
            <a:r>
              <a:rPr lang="ko-KR" altLang="en-US" sz="1100" b="0" dirty="0"/>
              <a:t>요구사항 </a:t>
            </a:r>
            <a:r>
              <a:rPr lang="ko-KR" altLang="en-US" sz="1100" b="0" dirty="0" err="1"/>
              <a:t>분석시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H</a:t>
            </a:r>
            <a:r>
              <a:rPr lang="ko-KR" altLang="en-US" sz="1100" b="0" dirty="0"/>
              <a:t>사 담당자와 진행 </a:t>
            </a:r>
            <a:endParaRPr lang="en-US" altLang="ko-KR" sz="1100" b="0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주요기능정의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000" b="0" dirty="0"/>
              <a:t>과거 주식의 가격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 환율</a:t>
            </a:r>
            <a:r>
              <a:rPr lang="en-US" altLang="ko-KR" sz="1000" b="0" dirty="0"/>
              <a:t>,</a:t>
            </a:r>
            <a:r>
              <a:rPr lang="ko-KR" altLang="en-US" sz="1000" b="0" dirty="0"/>
              <a:t> </a:t>
            </a:r>
            <a:r>
              <a:rPr lang="ko-KR" altLang="en-US" sz="1000" b="0" dirty="0" err="1"/>
              <a:t>유가등</a:t>
            </a:r>
            <a:r>
              <a:rPr lang="ko-KR" altLang="en-US" sz="1000" b="0" dirty="0"/>
              <a:t> 각종 지표의 수집</a:t>
            </a:r>
            <a:endParaRPr lang="en-US" altLang="ko-KR" sz="1000" b="0" dirty="0"/>
          </a:p>
          <a:p>
            <a:pPr marL="285750" indent="-285750">
              <a:buFontTx/>
              <a:buChar char="-"/>
            </a:pPr>
            <a:r>
              <a:rPr lang="ko-KR" altLang="en-US" sz="1000" b="0" dirty="0"/>
              <a:t>데이터 저장 및 테이블 설계 </a:t>
            </a:r>
            <a:endParaRPr lang="en-US" altLang="ko-KR" sz="1000" b="0" dirty="0"/>
          </a:p>
          <a:p>
            <a:pPr marL="285750" indent="-285750">
              <a:buFontTx/>
              <a:buChar char="-"/>
            </a:pPr>
            <a:r>
              <a:rPr lang="ko-KR" altLang="en-US" sz="1000" b="0" dirty="0"/>
              <a:t>데이터 호출 </a:t>
            </a:r>
            <a:r>
              <a:rPr lang="en-US" altLang="ko-KR" sz="1000" b="0" dirty="0"/>
              <a:t>API </a:t>
            </a:r>
            <a:r>
              <a:rPr lang="ko-KR" altLang="en-US" sz="1000" b="0" dirty="0"/>
              <a:t>구성 </a:t>
            </a:r>
            <a:r>
              <a:rPr lang="en-US" altLang="ko-KR" sz="1000" b="0" dirty="0"/>
              <a:t>(In-Out Data Type </a:t>
            </a:r>
            <a:r>
              <a:rPr lang="en-US" altLang="ko-KR" sz="1000" b="0" dirty="0">
                <a:sym typeface="Wingdings"/>
              </a:rPr>
              <a:t> </a:t>
            </a:r>
            <a:r>
              <a:rPr lang="en-US" altLang="ko-KR" sz="1000" b="0" dirty="0" err="1">
                <a:sym typeface="Wingdings"/>
              </a:rPr>
              <a:t>Json</a:t>
            </a:r>
            <a:r>
              <a:rPr lang="en-US" altLang="ko-KR" sz="1000" b="0" dirty="0">
                <a:sym typeface="Wingdings"/>
              </a:rPr>
              <a:t>)</a:t>
            </a:r>
            <a:endParaRPr lang="en-US" altLang="ko-KR" sz="1000" b="0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웹크롤러의</a:t>
            </a:r>
            <a:r>
              <a:rPr lang="ko-KR" altLang="en-US" dirty="0"/>
              <a:t>  시스템  구성도</a:t>
            </a:r>
            <a:r>
              <a:rPr lang="en-US" altLang="ko-KR" dirty="0"/>
              <a:t> (</a:t>
            </a:r>
            <a:r>
              <a:rPr lang="ko-KR" altLang="en-US" dirty="0"/>
              <a:t> 요구사항 </a:t>
            </a:r>
            <a:r>
              <a:rPr lang="ko-KR" altLang="en-US" dirty="0" err="1"/>
              <a:t>분석시</a:t>
            </a:r>
            <a:r>
              <a:rPr lang="ko-KR" altLang="en-US" dirty="0"/>
              <a:t> 세부 기능 도출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8" name="Rectangle 1"/>
          <p:cNvSpPr/>
          <p:nvPr/>
        </p:nvSpPr>
        <p:spPr>
          <a:xfrm>
            <a:off x="620160" y="3757348"/>
            <a:ext cx="1195760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Web site 1</a:t>
            </a:r>
            <a:endParaRPr lang="en-US" dirty="0"/>
          </a:p>
        </p:txBody>
      </p:sp>
      <p:sp>
        <p:nvSpPr>
          <p:cNvPr id="9" name="Rectangle 6"/>
          <p:cNvSpPr/>
          <p:nvPr/>
        </p:nvSpPr>
        <p:spPr>
          <a:xfrm>
            <a:off x="620160" y="4702354"/>
            <a:ext cx="1195760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Web site 3</a:t>
            </a:r>
            <a:endParaRPr lang="en-US" dirty="0"/>
          </a:p>
        </p:txBody>
      </p:sp>
      <p:sp>
        <p:nvSpPr>
          <p:cNvPr id="10" name="Rectangle 7"/>
          <p:cNvSpPr/>
          <p:nvPr/>
        </p:nvSpPr>
        <p:spPr>
          <a:xfrm>
            <a:off x="620160" y="4240390"/>
            <a:ext cx="1195760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Web site 2</a:t>
            </a:r>
            <a:endParaRPr lang="en-US" dirty="0"/>
          </a:p>
        </p:txBody>
      </p:sp>
      <p:sp>
        <p:nvSpPr>
          <p:cNvPr id="11" name="Rectangle 8"/>
          <p:cNvSpPr/>
          <p:nvPr/>
        </p:nvSpPr>
        <p:spPr>
          <a:xfrm>
            <a:off x="620160" y="5789697"/>
            <a:ext cx="1195760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Web site n</a:t>
            </a:r>
            <a:endParaRPr lang="en-US" dirty="0"/>
          </a:p>
        </p:txBody>
      </p:sp>
      <p:sp>
        <p:nvSpPr>
          <p:cNvPr id="12" name="Rectangle 9"/>
          <p:cNvSpPr/>
          <p:nvPr/>
        </p:nvSpPr>
        <p:spPr>
          <a:xfrm>
            <a:off x="2600709" y="4533077"/>
            <a:ext cx="1037463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Crawling</a:t>
            </a:r>
            <a:endParaRPr lang="en-US" dirty="0"/>
          </a:p>
        </p:txBody>
      </p:sp>
      <p:sp>
        <p:nvSpPr>
          <p:cNvPr id="13" name="Can 10"/>
          <p:cNvSpPr/>
          <p:nvPr/>
        </p:nvSpPr>
        <p:spPr bwMode="auto">
          <a:xfrm>
            <a:off x="5126913" y="4064469"/>
            <a:ext cx="1389616" cy="127577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Rectangle 12"/>
          <p:cNvSpPr/>
          <p:nvPr/>
        </p:nvSpPr>
        <p:spPr>
          <a:xfrm>
            <a:off x="7062164" y="4533077"/>
            <a:ext cx="1204173" cy="338554"/>
          </a:xfrm>
          <a:prstGeom prst="rect">
            <a:avLst/>
          </a:prstGeom>
          <a:ln>
            <a:solidFill>
              <a:srgbClr val="19429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API(</a:t>
            </a:r>
            <a:r>
              <a:rPr lang="ko-KR" altLang="en-US" dirty="0"/>
              <a:t>전문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5" name="Rectangle 11"/>
          <p:cNvSpPr/>
          <p:nvPr/>
        </p:nvSpPr>
        <p:spPr>
          <a:xfrm>
            <a:off x="9056169" y="4521622"/>
            <a:ext cx="617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>
                <a:sym typeface="Wingdings"/>
              </a:rPr>
              <a:t>User</a:t>
            </a:r>
            <a:endParaRPr lang="en-US" dirty="0"/>
          </a:p>
        </p:txBody>
      </p:sp>
      <p:cxnSp>
        <p:nvCxnSpPr>
          <p:cNvPr id="16" name="Straight Connector 15"/>
          <p:cNvCxnSpPr>
            <a:stCxn id="8" idx="3"/>
            <a:endCxn id="12" idx="1"/>
          </p:cNvCxnSpPr>
          <p:nvPr/>
        </p:nvCxnSpPr>
        <p:spPr bwMode="auto">
          <a:xfrm>
            <a:off x="1815920" y="3926625"/>
            <a:ext cx="784789" cy="7757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/>
          <p:cNvCxnSpPr>
            <a:stCxn id="12" idx="1"/>
            <a:endCxn id="10" idx="3"/>
          </p:cNvCxnSpPr>
          <p:nvPr/>
        </p:nvCxnSpPr>
        <p:spPr bwMode="auto">
          <a:xfrm flipH="1" flipV="1">
            <a:off x="1815920" y="4409667"/>
            <a:ext cx="784789" cy="2926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0"/>
          <p:cNvCxnSpPr>
            <a:stCxn id="12" idx="1"/>
            <a:endCxn id="9" idx="3"/>
          </p:cNvCxnSpPr>
          <p:nvPr/>
        </p:nvCxnSpPr>
        <p:spPr bwMode="auto">
          <a:xfrm flipH="1">
            <a:off x="1815920" y="4702354"/>
            <a:ext cx="784789" cy="1692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3"/>
          <p:cNvCxnSpPr>
            <a:stCxn id="11" idx="3"/>
            <a:endCxn id="12" idx="1"/>
          </p:cNvCxnSpPr>
          <p:nvPr/>
        </p:nvCxnSpPr>
        <p:spPr bwMode="auto">
          <a:xfrm flipV="1">
            <a:off x="1815920" y="4702354"/>
            <a:ext cx="784789" cy="12566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6"/>
          <p:cNvCxnSpPr>
            <a:stCxn id="12" idx="3"/>
            <a:endCxn id="13" idx="2"/>
          </p:cNvCxnSpPr>
          <p:nvPr/>
        </p:nvCxnSpPr>
        <p:spPr bwMode="auto">
          <a:xfrm>
            <a:off x="3638172" y="4702354"/>
            <a:ext cx="14887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13" idx="4"/>
            <a:endCxn id="14" idx="1"/>
          </p:cNvCxnSpPr>
          <p:nvPr/>
        </p:nvCxnSpPr>
        <p:spPr bwMode="auto">
          <a:xfrm>
            <a:off x="6516529" y="4702354"/>
            <a:ext cx="5456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/>
          <p:cNvSpPr/>
          <p:nvPr/>
        </p:nvSpPr>
        <p:spPr>
          <a:xfrm>
            <a:off x="1009323" y="5036670"/>
            <a:ext cx="241673" cy="753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is-IS" b="0" dirty="0">
                <a:sym typeface="Wingdings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is-IS" b="0" dirty="0">
                <a:sym typeface="Wingdings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is-IS" b="0" dirty="0">
                <a:sym typeface="Wingdings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is-IS" b="0" dirty="0">
                <a:sym typeface="Wingdings"/>
              </a:rPr>
              <a:t>.</a:t>
            </a:r>
            <a:endParaRPr lang="en-US" dirty="0"/>
          </a:p>
        </p:txBody>
      </p:sp>
      <p:cxnSp>
        <p:nvCxnSpPr>
          <p:cNvPr id="23" name="Straight Connector 35"/>
          <p:cNvCxnSpPr/>
          <p:nvPr/>
        </p:nvCxnSpPr>
        <p:spPr bwMode="auto">
          <a:xfrm flipV="1">
            <a:off x="8266337" y="4638854"/>
            <a:ext cx="785841" cy="630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 bwMode="auto">
          <a:xfrm flipV="1">
            <a:off x="8270328" y="4784950"/>
            <a:ext cx="785841" cy="6304"/>
          </a:xfrm>
          <a:prstGeom prst="line">
            <a:avLst/>
          </a:prstGeom>
          <a:ln>
            <a:solidFill>
              <a:srgbClr val="19429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8"/>
          <p:cNvSpPr/>
          <p:nvPr/>
        </p:nvSpPr>
        <p:spPr>
          <a:xfrm>
            <a:off x="8319569" y="4843299"/>
            <a:ext cx="618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>
                <a:sym typeface="Wingdings"/>
              </a:rPr>
              <a:t>Json</a:t>
            </a:r>
            <a:endParaRPr lang="en-US" dirty="0"/>
          </a:p>
        </p:txBody>
      </p:sp>
      <p:sp>
        <p:nvSpPr>
          <p:cNvPr id="26" name="Rectangle 39"/>
          <p:cNvSpPr/>
          <p:nvPr/>
        </p:nvSpPr>
        <p:spPr>
          <a:xfrm>
            <a:off x="8391151" y="4207053"/>
            <a:ext cx="618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>
                <a:sym typeface="Wingdings"/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7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740534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시스템 개발 요청서</a:t>
            </a:r>
            <a:r>
              <a:rPr lang="en-US" altLang="ko-KR" sz="1800" dirty="0"/>
              <a:t>-</a:t>
            </a:r>
            <a:r>
              <a:rPr lang="ko-KR" altLang="en-US" sz="1800" dirty="0"/>
              <a:t>참고</a:t>
            </a:r>
            <a:r>
              <a:rPr lang="en-US" altLang="ko-KR" sz="1800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367" y="785594"/>
            <a:ext cx="8808270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시스템 명 </a:t>
            </a:r>
            <a:r>
              <a:rPr lang="en-US" altLang="ko-KR" dirty="0"/>
              <a:t>: </a:t>
            </a:r>
            <a:r>
              <a:rPr lang="en-US" altLang="ko-KR" dirty="0">
                <a:latin typeface="맑은고딕"/>
                <a:ea typeface="굴림체" panose="020B0609000101010101" pitchFamily="49" charset="-127"/>
              </a:rPr>
              <a:t>RTMS(</a:t>
            </a:r>
            <a:r>
              <a:rPr lang="en-US" altLang="ko-KR" dirty="0" err="1">
                <a:latin typeface="맑은고딕"/>
                <a:ea typeface="굴림체" panose="020B0609000101010101" pitchFamily="49" charset="-127"/>
              </a:rPr>
              <a:t>Rawdata</a:t>
            </a:r>
            <a:r>
              <a:rPr lang="en-US" altLang="ko-KR" dirty="0">
                <a:latin typeface="맑은고딕"/>
                <a:ea typeface="굴림체" panose="020B0609000101010101" pitchFamily="49" charset="-127"/>
              </a:rPr>
              <a:t> Transformation Management Server)</a:t>
            </a:r>
          </a:p>
          <a:p>
            <a:r>
              <a:rPr lang="en-US" altLang="ko-KR" sz="1100" b="0" dirty="0"/>
              <a:t>     - Z</a:t>
            </a:r>
            <a:r>
              <a:rPr lang="ko-KR" altLang="en-US" sz="1100" b="0" dirty="0"/>
              <a:t>사의 </a:t>
            </a:r>
            <a:r>
              <a:rPr lang="ko-KR" altLang="en-US" sz="1100" b="0" dirty="0" err="1"/>
              <a:t>시스템중</a:t>
            </a:r>
            <a:r>
              <a:rPr lang="ko-KR" altLang="en-US" sz="1100" b="0" dirty="0"/>
              <a:t>  </a:t>
            </a:r>
            <a:r>
              <a:rPr lang="en-US" altLang="ko-KR" sz="1100" b="0" dirty="0"/>
              <a:t>RTMS </a:t>
            </a:r>
            <a:r>
              <a:rPr lang="ko-KR" altLang="en-US" sz="1100" b="0" dirty="0"/>
              <a:t>기능 구현을 요청합니다</a:t>
            </a:r>
            <a:r>
              <a:rPr lang="en-US" altLang="ko-KR" sz="1100" b="0" dirty="0"/>
              <a:t>.</a:t>
            </a:r>
          </a:p>
          <a:p>
            <a:r>
              <a:rPr lang="en-US" altLang="ko-KR" sz="1100" b="0" dirty="0"/>
              <a:t>     - </a:t>
            </a:r>
            <a:r>
              <a:rPr lang="ko-KR" altLang="en-US" sz="1100" b="0" dirty="0"/>
              <a:t>요구사항 </a:t>
            </a:r>
            <a:r>
              <a:rPr lang="ko-KR" altLang="en-US" sz="1100" b="0" dirty="0" err="1"/>
              <a:t>분석시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Z</a:t>
            </a:r>
            <a:r>
              <a:rPr lang="ko-KR" altLang="en-US" sz="1100" b="0" dirty="0"/>
              <a:t>사 담당자와 진행 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확률 </a:t>
            </a:r>
            <a:r>
              <a:rPr lang="en-US" altLang="ko-KR" sz="1100" b="0" dirty="0"/>
              <a:t>50%)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주요기능정의</a:t>
            </a:r>
            <a:endParaRPr lang="en-US" altLang="ko-KR" dirty="0"/>
          </a:p>
          <a:p>
            <a:r>
              <a:rPr lang="ko-KR" altLang="en-US" sz="1000" b="0" dirty="0"/>
              <a:t>    </a:t>
            </a:r>
            <a:r>
              <a:rPr lang="en-US" altLang="ko-KR" sz="1000" b="0" dirty="0"/>
              <a:t>- </a:t>
            </a:r>
            <a:r>
              <a:rPr lang="ko-KR" altLang="en-US" sz="1000" b="0" dirty="0"/>
              <a:t>제품 </a:t>
            </a:r>
            <a:r>
              <a:rPr lang="ko-KR" altLang="en-US" sz="1000" b="0" dirty="0" err="1"/>
              <a:t>생산시</a:t>
            </a:r>
            <a:r>
              <a:rPr lang="ko-KR" altLang="en-US" sz="1000" b="0" dirty="0"/>
              <a:t> 발생하는 결함 </a:t>
            </a:r>
            <a:r>
              <a:rPr lang="en-US" altLang="ko-KR" sz="1000" b="0" dirty="0"/>
              <a:t>Raw </a:t>
            </a:r>
            <a:r>
              <a:rPr lang="ko-KR" altLang="en-US" sz="1000" b="0" dirty="0"/>
              <a:t>데이터 제공</a:t>
            </a:r>
            <a:r>
              <a:rPr lang="en-US" altLang="ko-KR" sz="1000" b="0" dirty="0"/>
              <a:t>(1</a:t>
            </a:r>
            <a:r>
              <a:rPr lang="ko-KR" altLang="en-US" sz="1000" b="0" dirty="0"/>
              <a:t>일치</a:t>
            </a:r>
            <a:r>
              <a:rPr lang="en-US" altLang="ko-KR" sz="1000" b="0" dirty="0"/>
              <a:t>) </a:t>
            </a:r>
          </a:p>
          <a:p>
            <a:r>
              <a:rPr lang="en-US" altLang="ko-KR" sz="1000" b="0" dirty="0"/>
              <a:t>    - JAVA</a:t>
            </a:r>
            <a:r>
              <a:rPr lang="ko-KR" altLang="en-US" sz="1000" b="0" dirty="0"/>
              <a:t>로 파일 입출력</a:t>
            </a:r>
            <a:r>
              <a:rPr lang="en-US" altLang="ko-KR" sz="1000" b="0" dirty="0"/>
              <a:t>(I/O)</a:t>
            </a:r>
            <a:r>
              <a:rPr lang="ko-KR" altLang="en-US" sz="1000" b="0" dirty="0"/>
              <a:t>을 통한 데이터 처리</a:t>
            </a:r>
            <a:endParaRPr lang="en-US" altLang="ko-KR" sz="1000" b="0" dirty="0"/>
          </a:p>
          <a:p>
            <a:r>
              <a:rPr lang="ko-KR" altLang="en-US" sz="1000" b="0" dirty="0"/>
              <a:t>    </a:t>
            </a:r>
            <a:r>
              <a:rPr lang="en-US" altLang="ko-KR" sz="1000" b="0" dirty="0"/>
              <a:t>- </a:t>
            </a:r>
            <a:r>
              <a:rPr lang="ko-KR" altLang="en-US" sz="1000" b="0" dirty="0"/>
              <a:t>특정 경로에 위치한 </a:t>
            </a:r>
            <a:r>
              <a:rPr lang="en-US" altLang="ko-KR" sz="1000" b="0" dirty="0" err="1"/>
              <a:t>RawFile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을 </a:t>
            </a:r>
            <a:r>
              <a:rPr lang="ko-KR" altLang="en-US" sz="1000" b="0" dirty="0" err="1"/>
              <a:t>파싱하여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Database </a:t>
            </a:r>
            <a:r>
              <a:rPr lang="ko-KR" altLang="en-US" sz="1000" b="0" dirty="0"/>
              <a:t>에 입력을 하고</a:t>
            </a:r>
            <a:r>
              <a:rPr lang="en-US" altLang="ko-KR" sz="1000" b="0" dirty="0"/>
              <a:t>,  </a:t>
            </a:r>
            <a:r>
              <a:rPr lang="ko-KR" altLang="en-US" sz="1000" b="0" dirty="0"/>
              <a:t>조회 조건에 맞는 데이터를 조회하여 </a:t>
            </a:r>
            <a:r>
              <a:rPr lang="en-US" altLang="ko-KR" sz="1000" b="0" dirty="0"/>
              <a:t>UI </a:t>
            </a:r>
            <a:r>
              <a:rPr lang="ko-KR" altLang="en-US" sz="1000" b="0" dirty="0"/>
              <a:t>상에 결과를 보여줌</a:t>
            </a:r>
            <a:endParaRPr lang="en-US" altLang="ko-KR" sz="1000" b="0" dirty="0"/>
          </a:p>
          <a:p>
            <a:r>
              <a:rPr lang="en-US" altLang="ko-KR" sz="1000" b="0" dirty="0"/>
              <a:t>    - </a:t>
            </a:r>
            <a:r>
              <a:rPr lang="ko-KR" altLang="en-US" sz="1000" b="0" dirty="0"/>
              <a:t>데이터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시각화 및 다양한 검색 처리</a:t>
            </a:r>
            <a:endParaRPr lang="en-US" altLang="ko-KR" sz="1000" b="0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3. RTMS  Process Flow (</a:t>
            </a:r>
            <a:r>
              <a:rPr lang="ko-KR" altLang="en-US" dirty="0"/>
              <a:t> 요구사항 </a:t>
            </a:r>
            <a:r>
              <a:rPr lang="ko-KR" altLang="en-US" dirty="0" err="1"/>
              <a:t>분석시</a:t>
            </a:r>
            <a:r>
              <a:rPr lang="ko-KR" altLang="en-US" dirty="0"/>
              <a:t> 세부 기능 도출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1" y="3505617"/>
            <a:ext cx="4622337" cy="27819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01" y="3607705"/>
            <a:ext cx="3611173" cy="26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프로젝트 계획서</a:t>
            </a:r>
            <a:r>
              <a:rPr lang="en-US" altLang="ko-KR" sz="1800" dirty="0"/>
              <a:t> </a:t>
            </a:r>
            <a:r>
              <a:rPr lang="ko-KR" altLang="en-US" sz="1800" dirty="0"/>
              <a:t>작성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8367" y="785594"/>
            <a:ext cx="7563289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계획서를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필수 항목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프로젝트 정의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프로젝트 간단설명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프로젝트 범위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및 일정</a:t>
            </a:r>
            <a:r>
              <a:rPr lang="en-US" altLang="ko-KR" sz="1400" b="0" dirty="0"/>
              <a:t>(</a:t>
            </a:r>
            <a:r>
              <a:rPr lang="ko-KR" altLang="en-US" sz="1400" b="0" dirty="0" err="1"/>
              <a:t>간트차트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or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WBS)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계획서 작성 예시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68433" y="2293243"/>
            <a:ext cx="8166659" cy="33670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 프로젝트 계획서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프로젝트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본 프로젝트는 제시된 프로젝트 요청</a:t>
            </a:r>
            <a:r>
              <a:rPr lang="en-US" altLang="ko-KR" sz="1400" b="0" dirty="0"/>
              <a:t>(P-001)</a:t>
            </a:r>
            <a:r>
              <a:rPr lang="ko-KR" altLang="en-US" sz="1400" b="0" dirty="0"/>
              <a:t>서의 </a:t>
            </a:r>
            <a:r>
              <a:rPr lang="en-US" altLang="ko-KR" sz="1400" b="0" dirty="0"/>
              <a:t>“</a:t>
            </a:r>
            <a:r>
              <a:rPr lang="ko-KR" altLang="en-US" sz="1400" b="0" dirty="0" err="1"/>
              <a:t>모바일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트레이딩</a:t>
            </a:r>
            <a:r>
              <a:rPr lang="ko-KR" altLang="en-US" sz="1400" b="0" dirty="0"/>
              <a:t> 시스템</a:t>
            </a:r>
            <a:r>
              <a:rPr lang="en-US" altLang="ko-KR" sz="1400" b="0" dirty="0"/>
              <a:t>＂</a:t>
            </a:r>
            <a:r>
              <a:rPr lang="ko-KR" altLang="en-US" sz="1400" b="0" dirty="0"/>
              <a:t>을</a:t>
            </a:r>
            <a:endParaRPr lang="en-US" altLang="ko-KR" sz="1400" b="0" dirty="0"/>
          </a:p>
          <a:p>
            <a:r>
              <a:rPr lang="en-US" altLang="ko-KR" sz="1400" b="0" dirty="0"/>
              <a:t>   </a:t>
            </a:r>
            <a:r>
              <a:rPr lang="ko-KR" altLang="en-US" sz="1400" b="0" dirty="0"/>
              <a:t> 구축하기 위한 프로젝트 임</a:t>
            </a:r>
            <a:endParaRPr lang="en-US" altLang="ko-KR" sz="1400" b="0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프로젝트 요약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본 프로젝트는 </a:t>
            </a:r>
            <a:r>
              <a:rPr lang="ko-KR" altLang="en-US" sz="1400" b="0" dirty="0" err="1"/>
              <a:t>모바일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트레이딩</a:t>
            </a:r>
            <a:r>
              <a:rPr lang="ko-KR" altLang="en-US" sz="1400" b="0" dirty="0"/>
              <a:t> 시스템을 구축하기 위한 </a:t>
            </a:r>
            <a:r>
              <a:rPr lang="ko-KR" altLang="en-US" sz="1400" b="0" dirty="0" err="1"/>
              <a:t>모바일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트레이딩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앱</a:t>
            </a:r>
            <a:r>
              <a:rPr lang="en-US" altLang="ko-KR" sz="1400" b="0" dirty="0"/>
              <a:t>(App), </a:t>
            </a:r>
          </a:p>
          <a:p>
            <a:r>
              <a:rPr lang="en-US" altLang="ko-KR" sz="1400" b="0" dirty="0"/>
              <a:t>  </a:t>
            </a:r>
            <a:r>
              <a:rPr lang="ko-KR" altLang="en-US" sz="1400" b="0" dirty="0"/>
              <a:t>데이터 인터페이스를 담당하는 서버사이드 서비스제공</a:t>
            </a:r>
            <a:r>
              <a:rPr lang="en-US" altLang="ko-KR" sz="1400" b="0" dirty="0"/>
              <a:t>(TR) Web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System </a:t>
            </a:r>
            <a:r>
              <a:rPr lang="ko-KR" altLang="en-US" sz="1400" b="0" dirty="0"/>
              <a:t>및 </a:t>
            </a:r>
            <a:endParaRPr lang="en-US" altLang="ko-KR" sz="1400" b="0" dirty="0"/>
          </a:p>
          <a:p>
            <a:r>
              <a:rPr lang="en-US" altLang="ko-KR" sz="1400" b="0" dirty="0"/>
              <a:t>  </a:t>
            </a:r>
            <a:r>
              <a:rPr lang="ko-KR" altLang="en-US" sz="1400" b="0" dirty="0"/>
              <a:t>데이터베이스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체계를 구현하는 프로젝트임</a:t>
            </a:r>
            <a:endParaRPr lang="en-US" altLang="ko-KR" sz="1400" b="0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기술기반으로 </a:t>
            </a:r>
            <a:r>
              <a:rPr lang="ko-KR" altLang="en-US" sz="1400" b="0" dirty="0" err="1"/>
              <a:t>모바일</a:t>
            </a:r>
            <a:r>
              <a:rPr lang="ko-KR" altLang="en-US" sz="1400" b="0" dirty="0"/>
              <a:t> 부분</a:t>
            </a:r>
            <a:r>
              <a:rPr lang="en-US" altLang="ko-KR" sz="1400" b="0" dirty="0"/>
              <a:t>(Android SDK),</a:t>
            </a:r>
            <a:r>
              <a:rPr lang="ko-KR" altLang="en-US" sz="1400" b="0" dirty="0"/>
              <a:t>서버부분</a:t>
            </a:r>
            <a:r>
              <a:rPr lang="en-US" altLang="ko-KR" sz="1400" b="0" dirty="0"/>
              <a:t>(JSP/JDBC), </a:t>
            </a:r>
            <a:r>
              <a:rPr lang="ko-KR" altLang="en-US" sz="1400" b="0" dirty="0"/>
              <a:t>데이터베이스부분</a:t>
            </a:r>
            <a:r>
              <a:rPr lang="en-US" altLang="ko-KR" sz="1400" b="0" dirty="0"/>
              <a:t>(MySQL)</a:t>
            </a:r>
            <a:r>
              <a:rPr lang="ko-KR" altLang="en-US" sz="1400" b="0" dirty="0"/>
              <a:t>을 사용</a:t>
            </a:r>
            <a:endParaRPr lang="en-US" altLang="ko-KR" sz="1400" b="0" dirty="0"/>
          </a:p>
          <a:p>
            <a:pPr marL="285750" indent="-285750">
              <a:buFontTx/>
              <a:buChar char="-"/>
            </a:pPr>
            <a:r>
              <a:rPr lang="ko-KR" altLang="en-US" sz="1400" b="0" dirty="0"/>
              <a:t>데이터처리를 위한 데이터 인터페이스 처리 시스템은 구현하나</a:t>
            </a:r>
            <a:r>
              <a:rPr lang="en-US" altLang="ko-KR" sz="1400" b="0" dirty="0"/>
              <a:t>,</a:t>
            </a:r>
          </a:p>
          <a:p>
            <a:r>
              <a:rPr lang="en-US" altLang="ko-KR" sz="1400" b="0" dirty="0"/>
              <a:t>   </a:t>
            </a:r>
            <a:r>
              <a:rPr lang="ko-KR" altLang="en-US" sz="1400" b="0" dirty="0"/>
              <a:t>운영되는 데이터는 이해를 돕기 위한 수준의 가상데이터를 생성하여 사용함</a:t>
            </a:r>
          </a:p>
        </p:txBody>
      </p:sp>
    </p:spTree>
    <p:extLst>
      <p:ext uri="{BB962C8B-B14F-4D97-AF65-F5344CB8AC3E}">
        <p14:creationId xmlns:p14="http://schemas.microsoft.com/office/powerpoint/2010/main" val="293050142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61836</TotalTime>
  <Words>3437</Words>
  <Application>Microsoft Office PowerPoint</Application>
  <PresentationFormat>A4 용지(210x297mm)</PresentationFormat>
  <Paragraphs>1114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가는각진제목체</vt:lpstr>
      <vt:lpstr>굴림</vt:lpstr>
      <vt:lpstr>굴림체</vt:lpstr>
      <vt:lpstr>돋움</vt:lpstr>
      <vt:lpstr>맑은 고딕</vt:lpstr>
      <vt:lpstr>맑은고딕</vt:lpstr>
      <vt:lpstr>바탕</vt:lpstr>
      <vt:lpstr>휴먼모음T</vt:lpstr>
      <vt:lpstr>Arial</vt:lpstr>
      <vt:lpstr>Wingdings</vt:lpstr>
      <vt:lpstr>1_Default Design</vt:lpstr>
      <vt:lpstr>기본 디자인</vt:lpstr>
      <vt:lpstr>3_Default Design</vt:lpstr>
      <vt:lpstr>비트맵 이미지</vt:lpstr>
      <vt:lpstr>2. 프로젝트 진행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필두2 홍</cp:lastModifiedBy>
  <cp:revision>3009</cp:revision>
  <cp:lastPrinted>2016-09-26T01:22:57Z</cp:lastPrinted>
  <dcterms:created xsi:type="dcterms:W3CDTF">2003-10-22T07:02:37Z</dcterms:created>
  <dcterms:modified xsi:type="dcterms:W3CDTF">2023-08-20T22:57:47Z</dcterms:modified>
</cp:coreProperties>
</file>