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62" r:id="rId4"/>
    <p:sldId id="257" r:id="rId5"/>
    <p:sldId id="258" r:id="rId6"/>
    <p:sldId id="259" r:id="rId7"/>
    <p:sldId id="260" r:id="rId8"/>
    <p:sldId id="261" r:id="rId9"/>
    <p:sldId id="264" r:id="rId10"/>
  </p:sldIdLst>
  <p:sldSz cx="18288000" cy="10287000"/>
  <p:notesSz cx="6858000" cy="9144000"/>
  <p:embeddedFontLst>
    <p:embeddedFont>
      <p:font typeface="Arimo Bold" panose="020B0704020202020204"/>
      <p:bold r:id="rId15"/>
    </p:embeddedFont>
    <p:embeddedFont>
      <p:font typeface="Open Sans"/>
      <p:regular r:id="rId16"/>
    </p:embeddedFont>
    <p:embeddedFont>
      <p:font typeface="Open Sans Bold"/>
      <p:bold r:id="rId17"/>
    </p:embeddedFont>
    <p:embeddedFont>
      <p:font typeface="Calibri" panose="020F050202020403020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hyperlink" Target="https://gamma.app/?utm_source=made-with-gamm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6F5EE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15240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92238" y="3818036"/>
            <a:ext cx="16303526" cy="1771947"/>
            <a:chOff x="0" y="0"/>
            <a:chExt cx="21738035" cy="23625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738034" cy="2362597"/>
            </a:xfrm>
            <a:custGeom>
              <a:avLst/>
              <a:gdLst/>
              <a:ahLst/>
              <a:cxnLst/>
              <a:rect l="l" t="t" r="r" b="b"/>
              <a:pathLst>
                <a:path w="21738034" h="2362597">
                  <a:moveTo>
                    <a:pt x="0" y="0"/>
                  </a:moveTo>
                  <a:lnTo>
                    <a:pt x="21738034" y="0"/>
                  </a:lnTo>
                  <a:lnTo>
                    <a:pt x="21738034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1738035" cy="24197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5"/>
                </a:lnSpc>
              </a:pPr>
              <a:r>
                <a:rPr lang="en-US" sz="5560" b="1">
                  <a:solidFill>
                    <a:srgbClr val="333F70"/>
                  </a:solidFill>
                  <a:latin typeface="Arimo Bold" panose="020B0704020202020204"/>
                  <a:ea typeface="Arimo Bold" panose="020B0704020202020204"/>
                  <a:cs typeface="Arimo Bold" panose="020B0704020202020204"/>
                  <a:sym typeface="Arimo Bold" panose="020B0704020202020204"/>
                </a:rPr>
                <a:t> CSS: Cascade, Selectors, and Positioning</a:t>
              </a:r>
              <a:endParaRPr lang="en-US" sz="5560" b="1">
                <a:solidFill>
                  <a:srgbClr val="333F7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798830" y="5898516"/>
            <a:ext cx="16419195" cy="1407160"/>
            <a:chOff x="-154092" y="-85938"/>
            <a:chExt cx="21892127" cy="10349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738034" cy="604838"/>
            </a:xfrm>
            <a:custGeom>
              <a:avLst/>
              <a:gdLst/>
              <a:ahLst/>
              <a:cxnLst/>
              <a:rect l="l" t="t" r="r" b="b"/>
              <a:pathLst>
                <a:path w="21738034" h="604838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-154092" y="-85938"/>
              <a:ext cx="21892127" cy="103499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0"/>
                </a:lnSpc>
              </a:pPr>
              <a:r>
                <a:rPr lang="en-US" sz="2185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CSS is fundamental for web developers. It allows you to control styles, layout, and element placement. </a:t>
              </a:r>
              <a:endParaRPr lang="en-US" sz="2185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3560"/>
                </a:lnSpc>
              </a:pPr>
              <a:endParaRPr lang="en-US" sz="2185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3560"/>
                </a:lnSpc>
              </a:pPr>
              <a:r>
                <a:rPr lang="en-US" sz="2185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By: Binod Maharjan</a:t>
              </a:r>
              <a:endParaRPr lang="en-US" sz="2185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494030" y="685800"/>
          <a:ext cx="17198340" cy="9014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98340"/>
              </a:tblGrid>
              <a:tr h="20097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0"/>
                        <a:t> Content</a:t>
                      </a:r>
                      <a:endParaRPr lang="en-US" sz="6000"/>
                    </a:p>
                  </a:txBody>
                  <a:tcPr/>
                </a:tc>
              </a:tr>
              <a:tr h="1418590">
                <a:tc>
                  <a:txBody>
                    <a:bodyPr/>
                    <a:p>
                      <a:pPr indent="0">
                        <a:buFont typeface="Arial" panose="020B0604020202020204" pitchFamily="34" charset="0"/>
                        <a:buNone/>
                      </a:pPr>
                      <a:endParaRPr lang="en-US" sz="3200"/>
                    </a:p>
                  </a:txBody>
                  <a:tcPr/>
                </a:tc>
              </a:tr>
              <a:tr h="1417320"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200">
                          <a:sym typeface="+mn-ea"/>
                        </a:rPr>
                        <a:t>Understanding the CSS Cascade</a:t>
                      </a:r>
                      <a:endParaRPr lang="en-US" sz="3200"/>
                    </a:p>
                  </a:txBody>
                  <a:tcPr/>
                </a:tc>
              </a:tr>
              <a:tr h="1332865"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200"/>
                        <a:t>Combining CSS Selector</a:t>
                      </a:r>
                      <a:endParaRPr lang="en-US" sz="3200"/>
                    </a:p>
                  </a:txBody>
                  <a:tcPr/>
                </a:tc>
              </a:tr>
              <a:tr h="1417320"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200"/>
                        <a:t>CSS Positioning</a:t>
                      </a:r>
                      <a:endParaRPr lang="en-US" sz="3200"/>
                    </a:p>
                  </a:txBody>
                  <a:tcPr/>
                </a:tc>
              </a:tr>
              <a:tr h="1418590"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200"/>
                        <a:t>Practical Positioning Examples</a:t>
                      </a:r>
                      <a:endParaRPr lang="en-US" sz="3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6F5EE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-66040" y="2668270"/>
            <a:ext cx="7773670" cy="4322445"/>
          </a:xfrm>
          <a:custGeom>
            <a:avLst/>
            <a:gdLst/>
            <a:ahLst/>
            <a:cxnLst/>
            <a:rect l="l" t="t" r="r" b="b"/>
            <a:pathLst>
              <a:path w="6149131" h="2920901">
                <a:moveTo>
                  <a:pt x="0" y="0"/>
                </a:moveTo>
                <a:lnTo>
                  <a:pt x="6149131" y="0"/>
                </a:lnTo>
                <a:lnTo>
                  <a:pt x="6149131" y="2920901"/>
                </a:lnTo>
                <a:lnTo>
                  <a:pt x="0" y="292090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" r="-1"/>
            </a:stretch>
          </a:blipFill>
        </p:spPr>
      </p:sp>
      <p:grpSp>
        <p:nvGrpSpPr>
          <p:cNvPr id="7" name="Group 7"/>
          <p:cNvGrpSpPr/>
          <p:nvPr/>
        </p:nvGrpSpPr>
        <p:grpSpPr>
          <a:xfrm rot="0">
            <a:off x="7850237" y="896391"/>
            <a:ext cx="9445526" cy="1771947"/>
            <a:chOff x="0" y="0"/>
            <a:chExt cx="12594035" cy="23625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594035" cy="2362597"/>
            </a:xfrm>
            <a:custGeom>
              <a:avLst/>
              <a:gdLst/>
              <a:ahLst/>
              <a:cxnLst/>
              <a:rect l="l" t="t" r="r" b="b"/>
              <a:pathLst>
                <a:path w="12594035" h="2362597">
                  <a:moveTo>
                    <a:pt x="0" y="0"/>
                  </a:moveTo>
                  <a:lnTo>
                    <a:pt x="12594035" y="0"/>
                  </a:lnTo>
                  <a:lnTo>
                    <a:pt x="12594035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2594035" cy="24197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5"/>
                </a:lnSpc>
              </a:pPr>
              <a:r>
                <a:rPr lang="en-US" sz="5560" b="1">
                  <a:solidFill>
                    <a:srgbClr val="333F70"/>
                  </a:solidFill>
                  <a:latin typeface="Arimo Bold" panose="020B0704020202020204"/>
                  <a:ea typeface="Arimo Bold" panose="020B0704020202020204"/>
                  <a:cs typeface="Arimo Bold" panose="020B0704020202020204"/>
                  <a:sym typeface="Arimo Bold" panose="020B0704020202020204"/>
                </a:rPr>
                <a:t>Understanding the CSS Cascade</a:t>
              </a:r>
              <a:endParaRPr lang="en-US" sz="5560" b="1">
                <a:solidFill>
                  <a:srgbClr val="333F7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 rot="0">
            <a:off x="7850237" y="3377059"/>
            <a:ext cx="2686942" cy="885825"/>
            <a:chOff x="0" y="0"/>
            <a:chExt cx="3582590" cy="11811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582590" cy="1181100"/>
            </a:xfrm>
            <a:custGeom>
              <a:avLst/>
              <a:gdLst/>
              <a:ahLst/>
              <a:cxnLst/>
              <a:rect l="l" t="t" r="r" b="b"/>
              <a:pathLst>
                <a:path w="3582590" h="1181100">
                  <a:moveTo>
                    <a:pt x="0" y="0"/>
                  </a:moveTo>
                  <a:lnTo>
                    <a:pt x="3582590" y="0"/>
                  </a:lnTo>
                  <a:lnTo>
                    <a:pt x="358259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3582590" cy="12192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5"/>
                </a:lnSpc>
              </a:pPr>
              <a:r>
                <a:rPr lang="en-US" sz="2750" b="1">
                  <a:solidFill>
                    <a:srgbClr val="333F70"/>
                  </a:solidFill>
                  <a:latin typeface="Arimo Bold" panose="020B0704020202020204"/>
                  <a:ea typeface="Arimo Bold" panose="020B0704020202020204"/>
                  <a:cs typeface="Arimo Bold" panose="020B0704020202020204"/>
                  <a:sym typeface="Arimo Bold" panose="020B0704020202020204"/>
                </a:rPr>
                <a:t>Stylesheet Origin</a:t>
              </a:r>
              <a:endParaRPr lang="en-US" sz="2750" b="1">
                <a:solidFill>
                  <a:srgbClr val="333F7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7850237" y="4546401"/>
            <a:ext cx="2686942" cy="907256"/>
            <a:chOff x="0" y="0"/>
            <a:chExt cx="3582590" cy="12096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582590" cy="1209675"/>
            </a:xfrm>
            <a:custGeom>
              <a:avLst/>
              <a:gdLst/>
              <a:ahLst/>
              <a:cxnLst/>
              <a:rect l="l" t="t" r="r" b="b"/>
              <a:pathLst>
                <a:path w="3582590" h="1209675">
                  <a:moveTo>
                    <a:pt x="0" y="0"/>
                  </a:moveTo>
                  <a:lnTo>
                    <a:pt x="3582590" y="0"/>
                  </a:lnTo>
                  <a:lnTo>
                    <a:pt x="358259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85725"/>
              <a:ext cx="3582590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30200" lvl="1" indent="-165100" algn="l">
                <a:lnSpc>
                  <a:spcPts val="3560"/>
                </a:lnSpc>
                <a:buFont typeface="Arial" panose="020B0604020202020204"/>
                <a:buChar char="•"/>
              </a:pPr>
              <a:r>
                <a:rPr lang="en-US" sz="2185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Browser defaults</a:t>
              </a:r>
              <a:endParaRPr lang="en-US" sz="2185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7850237" y="5552777"/>
            <a:ext cx="2686942" cy="453629"/>
            <a:chOff x="0" y="0"/>
            <a:chExt cx="3582590" cy="60483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582590" cy="604838"/>
            </a:xfrm>
            <a:custGeom>
              <a:avLst/>
              <a:gdLst/>
              <a:ahLst/>
              <a:cxnLst/>
              <a:rect l="l" t="t" r="r" b="b"/>
              <a:pathLst>
                <a:path w="3582590" h="604838">
                  <a:moveTo>
                    <a:pt x="0" y="0"/>
                  </a:moveTo>
                  <a:lnTo>
                    <a:pt x="3582590" y="0"/>
                  </a:lnTo>
                  <a:lnTo>
                    <a:pt x="3582590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85725"/>
              <a:ext cx="3582590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30200" lvl="1" indent="-165100" algn="l">
                <a:lnSpc>
                  <a:spcPts val="3560"/>
                </a:lnSpc>
                <a:buFont typeface="Arial" panose="020B0604020202020204"/>
                <a:buChar char="•"/>
              </a:pPr>
              <a:r>
                <a:rPr lang="en-US" sz="2185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User styles</a:t>
              </a:r>
              <a:endParaRPr lang="en-US" sz="2185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 rot="0">
            <a:off x="7850237" y="6105525"/>
            <a:ext cx="2686942" cy="453629"/>
            <a:chOff x="0" y="0"/>
            <a:chExt cx="3582590" cy="60483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582590" cy="604838"/>
            </a:xfrm>
            <a:custGeom>
              <a:avLst/>
              <a:gdLst/>
              <a:ahLst/>
              <a:cxnLst/>
              <a:rect l="l" t="t" r="r" b="b"/>
              <a:pathLst>
                <a:path w="3582590" h="604838">
                  <a:moveTo>
                    <a:pt x="0" y="0"/>
                  </a:moveTo>
                  <a:lnTo>
                    <a:pt x="3582590" y="0"/>
                  </a:lnTo>
                  <a:lnTo>
                    <a:pt x="3582590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85725"/>
              <a:ext cx="3582590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30200" lvl="1" indent="-165100" algn="l">
                <a:lnSpc>
                  <a:spcPts val="3560"/>
                </a:lnSpc>
                <a:buFont typeface="Arial" panose="020B0604020202020204"/>
                <a:buChar char="•"/>
              </a:pPr>
              <a:r>
                <a:rPr lang="en-US" sz="2185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Author styles</a:t>
              </a:r>
              <a:endParaRPr lang="en-US" sz="2185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 rot="0">
            <a:off x="11238459" y="3377059"/>
            <a:ext cx="2686942" cy="442912"/>
            <a:chOff x="0" y="0"/>
            <a:chExt cx="3582590" cy="59055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582590" cy="590550"/>
            </a:xfrm>
            <a:custGeom>
              <a:avLst/>
              <a:gdLst/>
              <a:ahLst/>
              <a:cxnLst/>
              <a:rect l="l" t="t" r="r" b="b"/>
              <a:pathLst>
                <a:path w="3582590" h="590550">
                  <a:moveTo>
                    <a:pt x="0" y="0"/>
                  </a:moveTo>
                  <a:lnTo>
                    <a:pt x="3582590" y="0"/>
                  </a:lnTo>
                  <a:lnTo>
                    <a:pt x="3582590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3582590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5"/>
                </a:lnSpc>
              </a:pPr>
              <a:r>
                <a:rPr lang="en-US" sz="2750" b="1">
                  <a:solidFill>
                    <a:srgbClr val="333F70"/>
                  </a:solidFill>
                  <a:latin typeface="Arimo Bold" panose="020B0704020202020204"/>
                  <a:ea typeface="Arimo Bold" panose="020B0704020202020204"/>
                  <a:cs typeface="Arimo Bold" panose="020B0704020202020204"/>
                  <a:sym typeface="Arimo Bold" panose="020B0704020202020204"/>
                </a:rPr>
                <a:t>Importance</a:t>
              </a:r>
              <a:endParaRPr lang="en-US" sz="2750" b="1">
                <a:solidFill>
                  <a:srgbClr val="333F7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endParaRPr>
            </a:p>
          </p:txBody>
        </p:sp>
      </p:grpSp>
      <p:grpSp>
        <p:nvGrpSpPr>
          <p:cNvPr id="25" name="Group 25"/>
          <p:cNvGrpSpPr/>
          <p:nvPr/>
        </p:nvGrpSpPr>
        <p:grpSpPr>
          <a:xfrm rot="0">
            <a:off x="11238459" y="4103489"/>
            <a:ext cx="2686942" cy="1360885"/>
            <a:chOff x="0" y="0"/>
            <a:chExt cx="3582590" cy="1814513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582590" cy="1814513"/>
            </a:xfrm>
            <a:custGeom>
              <a:avLst/>
              <a:gdLst/>
              <a:ahLst/>
              <a:cxnLst/>
              <a:rect l="l" t="t" r="r" b="b"/>
              <a:pathLst>
                <a:path w="3582590" h="1814513">
                  <a:moveTo>
                    <a:pt x="0" y="0"/>
                  </a:moveTo>
                  <a:lnTo>
                    <a:pt x="3582590" y="0"/>
                  </a:lnTo>
                  <a:lnTo>
                    <a:pt x="3582590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85725"/>
              <a:ext cx="3582590" cy="190023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0"/>
                </a:lnSpc>
              </a:pPr>
              <a:r>
                <a:rPr lang="en-US" sz="2185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Styles are prioritized as follows:</a:t>
              </a:r>
              <a:endParaRPr lang="en-US" sz="2185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 rot="0">
            <a:off x="11238459" y="5719465"/>
            <a:ext cx="2686942" cy="453629"/>
            <a:chOff x="0" y="0"/>
            <a:chExt cx="3582590" cy="604838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3582590" cy="604838"/>
            </a:xfrm>
            <a:custGeom>
              <a:avLst/>
              <a:gdLst/>
              <a:ahLst/>
              <a:cxnLst/>
              <a:rect l="l" t="t" r="r" b="b"/>
              <a:pathLst>
                <a:path w="3582590" h="604838">
                  <a:moveTo>
                    <a:pt x="0" y="0"/>
                  </a:moveTo>
                  <a:lnTo>
                    <a:pt x="3582590" y="0"/>
                  </a:lnTo>
                  <a:lnTo>
                    <a:pt x="3582590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85725"/>
              <a:ext cx="3582590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30200" lvl="1" indent="-165100" algn="l">
                <a:lnSpc>
                  <a:spcPts val="3560"/>
                </a:lnSpc>
                <a:buFont typeface="Arial" panose="020B0604020202020204"/>
                <a:buChar char="•"/>
              </a:pPr>
              <a:r>
                <a:rPr lang="en-US" sz="2185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Inline styles</a:t>
              </a:r>
              <a:endParaRPr lang="en-US" sz="2185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1" name="Group 31"/>
          <p:cNvGrpSpPr/>
          <p:nvPr/>
        </p:nvGrpSpPr>
        <p:grpSpPr>
          <a:xfrm rot="0">
            <a:off x="11238459" y="6272212"/>
            <a:ext cx="2686942" cy="453629"/>
            <a:chOff x="0" y="0"/>
            <a:chExt cx="3582590" cy="60483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3582590" cy="604838"/>
            </a:xfrm>
            <a:custGeom>
              <a:avLst/>
              <a:gdLst/>
              <a:ahLst/>
              <a:cxnLst/>
              <a:rect l="l" t="t" r="r" b="b"/>
              <a:pathLst>
                <a:path w="3582590" h="604838">
                  <a:moveTo>
                    <a:pt x="0" y="0"/>
                  </a:moveTo>
                  <a:lnTo>
                    <a:pt x="3582590" y="0"/>
                  </a:lnTo>
                  <a:lnTo>
                    <a:pt x="3582590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85725"/>
              <a:ext cx="3582590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30200" lvl="1" indent="-165100" algn="l">
                <a:lnSpc>
                  <a:spcPts val="3560"/>
                </a:lnSpc>
                <a:buFont typeface="Arial" panose="020B0604020202020204"/>
                <a:buChar char="•"/>
              </a:pPr>
              <a:r>
                <a:rPr lang="en-US" sz="2185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!important rules</a:t>
              </a:r>
              <a:endParaRPr lang="en-US" sz="2185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4" name="Group 34"/>
          <p:cNvGrpSpPr/>
          <p:nvPr/>
        </p:nvGrpSpPr>
        <p:grpSpPr>
          <a:xfrm rot="0">
            <a:off x="11238459" y="6824960"/>
            <a:ext cx="2686942" cy="453629"/>
            <a:chOff x="0" y="0"/>
            <a:chExt cx="3582590" cy="60483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3582590" cy="604838"/>
            </a:xfrm>
            <a:custGeom>
              <a:avLst/>
              <a:gdLst/>
              <a:ahLst/>
              <a:cxnLst/>
              <a:rect l="l" t="t" r="r" b="b"/>
              <a:pathLst>
                <a:path w="3582590" h="604838">
                  <a:moveTo>
                    <a:pt x="0" y="0"/>
                  </a:moveTo>
                  <a:lnTo>
                    <a:pt x="3582590" y="0"/>
                  </a:lnTo>
                  <a:lnTo>
                    <a:pt x="3582590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85725"/>
              <a:ext cx="3582590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30200" lvl="1" indent="-165100" algn="l">
                <a:lnSpc>
                  <a:spcPts val="3560"/>
                </a:lnSpc>
                <a:buFont typeface="Arial" panose="020B0604020202020204"/>
                <a:buChar char="•"/>
              </a:pPr>
              <a:r>
                <a:rPr lang="en-US" sz="2185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ID selectors</a:t>
              </a:r>
              <a:endParaRPr lang="en-US" sz="2185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7" name="Group 37"/>
          <p:cNvGrpSpPr/>
          <p:nvPr/>
        </p:nvGrpSpPr>
        <p:grpSpPr>
          <a:xfrm rot="0">
            <a:off x="11238459" y="7377707"/>
            <a:ext cx="2686942" cy="907256"/>
            <a:chOff x="0" y="0"/>
            <a:chExt cx="3582590" cy="1209675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3582590" cy="1209675"/>
            </a:xfrm>
            <a:custGeom>
              <a:avLst/>
              <a:gdLst/>
              <a:ahLst/>
              <a:cxnLst/>
              <a:rect l="l" t="t" r="r" b="b"/>
              <a:pathLst>
                <a:path w="3582590" h="1209675">
                  <a:moveTo>
                    <a:pt x="0" y="0"/>
                  </a:moveTo>
                  <a:lnTo>
                    <a:pt x="3582590" y="0"/>
                  </a:lnTo>
                  <a:lnTo>
                    <a:pt x="358259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85725"/>
              <a:ext cx="3582590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30200" lvl="1" indent="-165100" algn="l">
                <a:lnSpc>
                  <a:spcPts val="3560"/>
                </a:lnSpc>
                <a:buFont typeface="Arial" panose="020B0604020202020204"/>
                <a:buChar char="•"/>
              </a:pPr>
              <a:r>
                <a:rPr lang="en-US" sz="2185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Class/attribute selectors</a:t>
              </a:r>
              <a:endParaRPr lang="en-US" sz="2185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0" name="Group 40"/>
          <p:cNvGrpSpPr/>
          <p:nvPr/>
        </p:nvGrpSpPr>
        <p:grpSpPr>
          <a:xfrm rot="0">
            <a:off x="11238459" y="8384084"/>
            <a:ext cx="2686942" cy="907256"/>
            <a:chOff x="0" y="0"/>
            <a:chExt cx="3582590" cy="1209675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3582590" cy="1209675"/>
            </a:xfrm>
            <a:custGeom>
              <a:avLst/>
              <a:gdLst/>
              <a:ahLst/>
              <a:cxnLst/>
              <a:rect l="l" t="t" r="r" b="b"/>
              <a:pathLst>
                <a:path w="3582590" h="1209675">
                  <a:moveTo>
                    <a:pt x="0" y="0"/>
                  </a:moveTo>
                  <a:lnTo>
                    <a:pt x="3582590" y="0"/>
                  </a:lnTo>
                  <a:lnTo>
                    <a:pt x="358259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85725"/>
              <a:ext cx="3582590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30200" lvl="1" indent="-165100" algn="l">
                <a:lnSpc>
                  <a:spcPts val="3560"/>
                </a:lnSpc>
                <a:buFont typeface="Arial" panose="020B0604020202020204"/>
                <a:buChar char="•"/>
              </a:pPr>
              <a:r>
                <a:rPr lang="en-US" sz="2185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Element selectors</a:t>
              </a:r>
              <a:endParaRPr lang="en-US" sz="2185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3" name="Group 43"/>
          <p:cNvGrpSpPr/>
          <p:nvPr/>
        </p:nvGrpSpPr>
        <p:grpSpPr>
          <a:xfrm rot="0">
            <a:off x="14626679" y="3377059"/>
            <a:ext cx="2686942" cy="442912"/>
            <a:chOff x="0" y="0"/>
            <a:chExt cx="3582590" cy="59055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3582590" cy="590550"/>
            </a:xfrm>
            <a:custGeom>
              <a:avLst/>
              <a:gdLst/>
              <a:ahLst/>
              <a:cxnLst/>
              <a:rect l="l" t="t" r="r" b="b"/>
              <a:pathLst>
                <a:path w="3582590" h="590550">
                  <a:moveTo>
                    <a:pt x="0" y="0"/>
                  </a:moveTo>
                  <a:lnTo>
                    <a:pt x="3582590" y="0"/>
                  </a:lnTo>
                  <a:lnTo>
                    <a:pt x="3582590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0" y="-38100"/>
              <a:ext cx="3582590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5"/>
                </a:lnSpc>
              </a:pPr>
              <a:r>
                <a:rPr lang="en-US" sz="2750" b="1">
                  <a:solidFill>
                    <a:srgbClr val="333F70"/>
                  </a:solidFill>
                  <a:latin typeface="Arimo Bold" panose="020B0704020202020204"/>
                  <a:ea typeface="Arimo Bold" panose="020B0704020202020204"/>
                  <a:cs typeface="Arimo Bold" panose="020B0704020202020204"/>
                  <a:sym typeface="Arimo Bold" panose="020B0704020202020204"/>
                </a:rPr>
                <a:t>Specificity</a:t>
              </a:r>
              <a:endParaRPr lang="en-US" sz="2750" b="1">
                <a:solidFill>
                  <a:srgbClr val="333F7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endParaRPr>
            </a:p>
          </p:txBody>
        </p:sp>
      </p:grpSp>
      <p:grpSp>
        <p:nvGrpSpPr>
          <p:cNvPr id="46" name="Group 46"/>
          <p:cNvGrpSpPr/>
          <p:nvPr/>
        </p:nvGrpSpPr>
        <p:grpSpPr>
          <a:xfrm rot="0">
            <a:off x="14626679" y="4103489"/>
            <a:ext cx="2686942" cy="2721769"/>
            <a:chOff x="0" y="0"/>
            <a:chExt cx="3582590" cy="3629025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3582590" cy="3629025"/>
            </a:xfrm>
            <a:custGeom>
              <a:avLst/>
              <a:gdLst/>
              <a:ahLst/>
              <a:cxnLst/>
              <a:rect l="l" t="t" r="r" b="b"/>
              <a:pathLst>
                <a:path w="3582590" h="3629025">
                  <a:moveTo>
                    <a:pt x="0" y="0"/>
                  </a:moveTo>
                  <a:lnTo>
                    <a:pt x="3582590" y="0"/>
                  </a:lnTo>
                  <a:lnTo>
                    <a:pt x="3582590" y="3629025"/>
                  </a:lnTo>
                  <a:lnTo>
                    <a:pt x="0" y="36290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0" y="-85725"/>
              <a:ext cx="3582590" cy="37147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0"/>
                </a:lnSpc>
              </a:pPr>
              <a:r>
                <a:rPr lang="en-US" sz="2185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Specificity is calculated based on selector types. It determines which styles are applied when conflicts arise.</a:t>
              </a:r>
              <a:endParaRPr lang="en-US" sz="2185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6F5EE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152400" y="3810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Freeform 6" descr="preencoded.png">
            <a:hlinkClick r:id="rId1" tooltip="https://gamma.app/?utm_source=made-with-gamma"/>
          </p:cNvPr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 descr="preencoded.png"/>
          <p:cNvSpPr/>
          <p:nvPr/>
        </p:nvSpPr>
        <p:spPr>
          <a:xfrm>
            <a:off x="13244512" y="2733675"/>
            <a:ext cx="3228975" cy="4819650"/>
          </a:xfrm>
          <a:custGeom>
            <a:avLst/>
            <a:gdLst/>
            <a:ahLst/>
            <a:cxnLst/>
            <a:rect l="l" t="t" r="r" b="b"/>
            <a:pathLst>
              <a:path w="3228975" h="4819650">
                <a:moveTo>
                  <a:pt x="0" y="0"/>
                </a:moveTo>
                <a:lnTo>
                  <a:pt x="3228975" y="0"/>
                </a:lnTo>
                <a:lnTo>
                  <a:pt x="3228975" y="4819650"/>
                </a:lnTo>
                <a:lnTo>
                  <a:pt x="0" y="48196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 rot="0">
            <a:off x="853828" y="787301"/>
            <a:ext cx="9710291" cy="762297"/>
            <a:chOff x="0" y="0"/>
            <a:chExt cx="12947055" cy="101639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947055" cy="1016397"/>
            </a:xfrm>
            <a:custGeom>
              <a:avLst/>
              <a:gdLst/>
              <a:ahLst/>
              <a:cxnLst/>
              <a:rect l="l" t="t" r="r" b="b"/>
              <a:pathLst>
                <a:path w="12947055" h="1016397">
                  <a:moveTo>
                    <a:pt x="0" y="0"/>
                  </a:moveTo>
                  <a:lnTo>
                    <a:pt x="12947055" y="0"/>
                  </a:lnTo>
                  <a:lnTo>
                    <a:pt x="12947055" y="1016397"/>
                  </a:lnTo>
                  <a:lnTo>
                    <a:pt x="0" y="10163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2947055" cy="106402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000"/>
                </a:lnSpc>
              </a:pPr>
              <a:r>
                <a:rPr lang="en-US" sz="4750" b="1">
                  <a:solidFill>
                    <a:srgbClr val="333F70"/>
                  </a:solidFill>
                  <a:latin typeface="Arimo Bold" panose="020B0704020202020204"/>
                  <a:ea typeface="Arimo Bold" panose="020B0704020202020204"/>
                  <a:cs typeface="Arimo Bold" panose="020B0704020202020204"/>
                  <a:sym typeface="Arimo Bold" panose="020B0704020202020204"/>
                </a:rPr>
                <a:t>Combining CSS Selectors</a:t>
              </a:r>
              <a:endParaRPr lang="en-US" sz="4750" b="1">
                <a:solidFill>
                  <a:srgbClr val="333F7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endParaRPr>
            </a:p>
          </p:txBody>
        </p:sp>
      </p:grpSp>
      <p:sp>
        <p:nvSpPr>
          <p:cNvPr id="12" name="Freeform 12" descr="preencoded.png"/>
          <p:cNvSpPr/>
          <p:nvPr/>
        </p:nvSpPr>
        <p:spPr>
          <a:xfrm>
            <a:off x="853828" y="1957982"/>
            <a:ext cx="609749" cy="609749"/>
          </a:xfrm>
          <a:custGeom>
            <a:avLst/>
            <a:gdLst/>
            <a:ahLst/>
            <a:cxnLst/>
            <a:rect l="l" t="t" r="r" b="b"/>
            <a:pathLst>
              <a:path w="609749" h="609749">
                <a:moveTo>
                  <a:pt x="0" y="0"/>
                </a:moveTo>
                <a:lnTo>
                  <a:pt x="609748" y="0"/>
                </a:lnTo>
                <a:lnTo>
                  <a:pt x="609748" y="609749"/>
                </a:lnTo>
                <a:lnTo>
                  <a:pt x="0" y="6097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0">
            <a:off x="1707505" y="1915418"/>
            <a:ext cx="3491507" cy="381149"/>
            <a:chOff x="0" y="0"/>
            <a:chExt cx="4655343" cy="50819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655343" cy="508198"/>
            </a:xfrm>
            <a:custGeom>
              <a:avLst/>
              <a:gdLst/>
              <a:ahLst/>
              <a:cxnLst/>
              <a:rect l="l" t="t" r="r" b="b"/>
              <a:pathLst>
                <a:path w="4655343" h="508198">
                  <a:moveTo>
                    <a:pt x="0" y="0"/>
                  </a:moveTo>
                  <a:lnTo>
                    <a:pt x="4655343" y="0"/>
                  </a:lnTo>
                  <a:lnTo>
                    <a:pt x="4655343" y="508198"/>
                  </a:lnTo>
                  <a:lnTo>
                    <a:pt x="0" y="5081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4655343" cy="53677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00"/>
                </a:lnSpc>
              </a:pPr>
              <a:r>
                <a:rPr lang="en-US" sz="2375" b="1">
                  <a:solidFill>
                    <a:srgbClr val="333F70"/>
                  </a:solidFill>
                  <a:latin typeface="Arimo Bold" panose="020B0704020202020204"/>
                  <a:ea typeface="Arimo Bold" panose="020B0704020202020204"/>
                  <a:cs typeface="Arimo Bold" panose="020B0704020202020204"/>
                  <a:sym typeface="Arimo Bold" panose="020B0704020202020204"/>
                </a:rPr>
                <a:t>Element Selectors</a:t>
              </a:r>
              <a:endParaRPr lang="en-US" sz="2375" b="1">
                <a:solidFill>
                  <a:srgbClr val="333F7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1707505" y="2442865"/>
            <a:ext cx="8868667" cy="390227"/>
            <a:chOff x="0" y="0"/>
            <a:chExt cx="11824890" cy="52030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824890" cy="520303"/>
            </a:xfrm>
            <a:custGeom>
              <a:avLst/>
              <a:gdLst/>
              <a:ahLst/>
              <a:cxnLst/>
              <a:rect l="l" t="t" r="r" b="b"/>
              <a:pathLst>
                <a:path w="11824890" h="520303">
                  <a:moveTo>
                    <a:pt x="0" y="0"/>
                  </a:moveTo>
                  <a:lnTo>
                    <a:pt x="11824890" y="0"/>
                  </a:lnTo>
                  <a:lnTo>
                    <a:pt x="11824890" y="520303"/>
                  </a:lnTo>
                  <a:lnTo>
                    <a:pt x="0" y="5203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76200"/>
              <a:ext cx="11824890" cy="59650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60"/>
                </a:lnSpc>
              </a:pPr>
              <a:r>
                <a:rPr lang="en-US" sz="1875" b="1">
                  <a:solidFill>
                    <a:srgbClr val="333F7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Example:</a:t>
              </a:r>
              <a:r>
                <a:rPr lang="en-US" sz="1875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 `p`, `h1`, `div`</a:t>
              </a:r>
              <a:endParaRPr lang="en-US" sz="1875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9" name="Freeform 19" descr="preencoded.png"/>
          <p:cNvSpPr/>
          <p:nvPr/>
        </p:nvSpPr>
        <p:spPr>
          <a:xfrm>
            <a:off x="853828" y="3607445"/>
            <a:ext cx="609749" cy="609749"/>
          </a:xfrm>
          <a:custGeom>
            <a:avLst/>
            <a:gdLst/>
            <a:ahLst/>
            <a:cxnLst/>
            <a:rect l="l" t="t" r="r" b="b"/>
            <a:pathLst>
              <a:path w="609749" h="609749">
                <a:moveTo>
                  <a:pt x="0" y="0"/>
                </a:moveTo>
                <a:lnTo>
                  <a:pt x="609748" y="0"/>
                </a:lnTo>
                <a:lnTo>
                  <a:pt x="609748" y="609749"/>
                </a:lnTo>
                <a:lnTo>
                  <a:pt x="0" y="6097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0">
            <a:off x="1707505" y="3564880"/>
            <a:ext cx="3049340" cy="381149"/>
            <a:chOff x="0" y="0"/>
            <a:chExt cx="4065787" cy="50819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065787" cy="508198"/>
            </a:xfrm>
            <a:custGeom>
              <a:avLst/>
              <a:gdLst/>
              <a:ahLst/>
              <a:cxnLst/>
              <a:rect l="l" t="t" r="r" b="b"/>
              <a:pathLst>
                <a:path w="4065787" h="508198">
                  <a:moveTo>
                    <a:pt x="0" y="0"/>
                  </a:moveTo>
                  <a:lnTo>
                    <a:pt x="4065787" y="0"/>
                  </a:lnTo>
                  <a:lnTo>
                    <a:pt x="4065787" y="508198"/>
                  </a:lnTo>
                  <a:lnTo>
                    <a:pt x="0" y="5081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4065787" cy="53677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00"/>
                </a:lnSpc>
              </a:pPr>
              <a:r>
                <a:rPr lang="en-US" sz="2375" b="1">
                  <a:solidFill>
                    <a:srgbClr val="333F70"/>
                  </a:solidFill>
                  <a:latin typeface="Arimo Bold" panose="020B0704020202020204"/>
                  <a:ea typeface="Arimo Bold" panose="020B0704020202020204"/>
                  <a:cs typeface="Arimo Bold" panose="020B0704020202020204"/>
                  <a:sym typeface="Arimo Bold" panose="020B0704020202020204"/>
                </a:rPr>
                <a:t>Class Selectors</a:t>
              </a:r>
              <a:endParaRPr lang="en-US" sz="2375" b="1">
                <a:solidFill>
                  <a:srgbClr val="333F7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1707505" y="4092327"/>
            <a:ext cx="8868667" cy="390227"/>
            <a:chOff x="0" y="0"/>
            <a:chExt cx="11824890" cy="52030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1824890" cy="520303"/>
            </a:xfrm>
            <a:custGeom>
              <a:avLst/>
              <a:gdLst/>
              <a:ahLst/>
              <a:cxnLst/>
              <a:rect l="l" t="t" r="r" b="b"/>
              <a:pathLst>
                <a:path w="11824890" h="520303">
                  <a:moveTo>
                    <a:pt x="0" y="0"/>
                  </a:moveTo>
                  <a:lnTo>
                    <a:pt x="11824890" y="0"/>
                  </a:lnTo>
                  <a:lnTo>
                    <a:pt x="11824890" y="520303"/>
                  </a:lnTo>
                  <a:lnTo>
                    <a:pt x="0" y="5203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11824890" cy="59650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60"/>
                </a:lnSpc>
              </a:pPr>
              <a:r>
                <a:rPr lang="en-US" sz="1875" b="1">
                  <a:solidFill>
                    <a:srgbClr val="333F7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Example:</a:t>
              </a:r>
              <a:r>
                <a:rPr lang="en-US" sz="1875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 `.my-class`</a:t>
              </a:r>
              <a:endParaRPr lang="en-US" sz="1875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6" name="Freeform 26" descr="preencoded.png"/>
          <p:cNvSpPr/>
          <p:nvPr/>
        </p:nvSpPr>
        <p:spPr>
          <a:xfrm>
            <a:off x="853828" y="5256908"/>
            <a:ext cx="609749" cy="609749"/>
          </a:xfrm>
          <a:custGeom>
            <a:avLst/>
            <a:gdLst/>
            <a:ahLst/>
            <a:cxnLst/>
            <a:rect l="l" t="t" r="r" b="b"/>
            <a:pathLst>
              <a:path w="609749" h="609749">
                <a:moveTo>
                  <a:pt x="0" y="0"/>
                </a:moveTo>
                <a:lnTo>
                  <a:pt x="609748" y="0"/>
                </a:lnTo>
                <a:lnTo>
                  <a:pt x="609748" y="609748"/>
                </a:lnTo>
                <a:lnTo>
                  <a:pt x="0" y="6097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grpSp>
        <p:nvGrpSpPr>
          <p:cNvPr id="27" name="Group 27"/>
          <p:cNvGrpSpPr/>
          <p:nvPr/>
        </p:nvGrpSpPr>
        <p:grpSpPr>
          <a:xfrm rot="0">
            <a:off x="1707505" y="5214342"/>
            <a:ext cx="3049340" cy="381149"/>
            <a:chOff x="0" y="0"/>
            <a:chExt cx="4065787" cy="508198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65787" cy="508198"/>
            </a:xfrm>
            <a:custGeom>
              <a:avLst/>
              <a:gdLst/>
              <a:ahLst/>
              <a:cxnLst/>
              <a:rect l="l" t="t" r="r" b="b"/>
              <a:pathLst>
                <a:path w="4065787" h="508198">
                  <a:moveTo>
                    <a:pt x="0" y="0"/>
                  </a:moveTo>
                  <a:lnTo>
                    <a:pt x="4065787" y="0"/>
                  </a:lnTo>
                  <a:lnTo>
                    <a:pt x="4065787" y="508198"/>
                  </a:lnTo>
                  <a:lnTo>
                    <a:pt x="0" y="5081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28575"/>
              <a:ext cx="4065787" cy="53677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00"/>
                </a:lnSpc>
              </a:pPr>
              <a:r>
                <a:rPr lang="en-US" sz="2375" b="1">
                  <a:solidFill>
                    <a:srgbClr val="333F70"/>
                  </a:solidFill>
                  <a:latin typeface="Arimo Bold" panose="020B0704020202020204"/>
                  <a:ea typeface="Arimo Bold" panose="020B0704020202020204"/>
                  <a:cs typeface="Arimo Bold" panose="020B0704020202020204"/>
                  <a:sym typeface="Arimo Bold" panose="020B0704020202020204"/>
                </a:rPr>
                <a:t>ID Selectors</a:t>
              </a:r>
              <a:endParaRPr lang="en-US" sz="2375" b="1">
                <a:solidFill>
                  <a:srgbClr val="333F7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 rot="0">
            <a:off x="1707505" y="5831959"/>
            <a:ext cx="8868667" cy="390227"/>
            <a:chOff x="0" y="0"/>
            <a:chExt cx="11824890" cy="520303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1824890" cy="520303"/>
            </a:xfrm>
            <a:custGeom>
              <a:avLst/>
              <a:gdLst/>
              <a:ahLst/>
              <a:cxnLst/>
              <a:rect l="l" t="t" r="r" b="b"/>
              <a:pathLst>
                <a:path w="11824890" h="520303">
                  <a:moveTo>
                    <a:pt x="0" y="0"/>
                  </a:moveTo>
                  <a:lnTo>
                    <a:pt x="11824890" y="0"/>
                  </a:lnTo>
                  <a:lnTo>
                    <a:pt x="11824890" y="520303"/>
                  </a:lnTo>
                  <a:lnTo>
                    <a:pt x="0" y="5203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76200"/>
              <a:ext cx="11824890" cy="59650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60"/>
                </a:lnSpc>
              </a:pPr>
              <a:r>
                <a:rPr lang="en-US" sz="1875" b="1">
                  <a:solidFill>
                    <a:srgbClr val="333F7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Example:</a:t>
              </a:r>
              <a:r>
                <a:rPr lang="en-US" sz="1875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 `#my-id`</a:t>
              </a:r>
              <a:endParaRPr lang="en-US" sz="1875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" name="Group 33"/>
          <p:cNvGrpSpPr/>
          <p:nvPr/>
        </p:nvGrpSpPr>
        <p:grpSpPr>
          <a:xfrm rot="0">
            <a:off x="848995" y="6401435"/>
            <a:ext cx="4748530" cy="1741170"/>
            <a:chOff x="0" y="0"/>
            <a:chExt cx="6331743" cy="1912143"/>
          </a:xfrm>
        </p:grpSpPr>
        <p:sp>
          <p:nvSpPr>
            <p:cNvPr id="34" name="Freeform 34"/>
            <p:cNvSpPr/>
            <p:nvPr/>
          </p:nvSpPr>
          <p:spPr>
            <a:xfrm>
              <a:off x="6350" y="6350"/>
              <a:ext cx="6319139" cy="1899539"/>
            </a:xfrm>
            <a:custGeom>
              <a:avLst/>
              <a:gdLst/>
              <a:ahLst/>
              <a:cxnLst/>
              <a:rect l="l" t="t" r="r" b="b"/>
              <a:pathLst>
                <a:path w="6319139" h="1899539">
                  <a:moveTo>
                    <a:pt x="0" y="136652"/>
                  </a:moveTo>
                  <a:cubicBezTo>
                    <a:pt x="0" y="61214"/>
                    <a:pt x="61468" y="0"/>
                    <a:pt x="137287" y="0"/>
                  </a:cubicBezTo>
                  <a:lnTo>
                    <a:pt x="6181852" y="0"/>
                  </a:lnTo>
                  <a:cubicBezTo>
                    <a:pt x="6257671" y="0"/>
                    <a:pt x="6319139" y="61214"/>
                    <a:pt x="6319139" y="136652"/>
                  </a:cubicBezTo>
                  <a:lnTo>
                    <a:pt x="6319139" y="1762887"/>
                  </a:lnTo>
                  <a:cubicBezTo>
                    <a:pt x="6319139" y="1838325"/>
                    <a:pt x="6257671" y="1899539"/>
                    <a:pt x="6181852" y="1899539"/>
                  </a:cubicBezTo>
                  <a:lnTo>
                    <a:pt x="137287" y="1899539"/>
                  </a:lnTo>
                  <a:cubicBezTo>
                    <a:pt x="61468" y="1899412"/>
                    <a:pt x="0" y="1838325"/>
                    <a:pt x="0" y="1762887"/>
                  </a:cubicBezTo>
                  <a:close/>
                </a:path>
              </a:pathLst>
            </a:custGeom>
            <a:solidFill>
              <a:srgbClr val="D6F5EE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0" y="0"/>
              <a:ext cx="6331839" cy="1912239"/>
            </a:xfrm>
            <a:custGeom>
              <a:avLst/>
              <a:gdLst/>
              <a:ahLst/>
              <a:cxnLst/>
              <a:rect l="l" t="t" r="r" b="b"/>
              <a:pathLst>
                <a:path w="6331839" h="1912239">
                  <a:moveTo>
                    <a:pt x="0" y="143002"/>
                  </a:moveTo>
                  <a:cubicBezTo>
                    <a:pt x="0" y="64008"/>
                    <a:pt x="64262" y="0"/>
                    <a:pt x="143637" y="0"/>
                  </a:cubicBezTo>
                  <a:lnTo>
                    <a:pt x="6188202" y="0"/>
                  </a:lnTo>
                  <a:lnTo>
                    <a:pt x="6188202" y="6350"/>
                  </a:lnTo>
                  <a:lnTo>
                    <a:pt x="6188202" y="0"/>
                  </a:lnTo>
                  <a:cubicBezTo>
                    <a:pt x="6267450" y="0"/>
                    <a:pt x="6331839" y="64008"/>
                    <a:pt x="6331839" y="143002"/>
                  </a:cubicBezTo>
                  <a:lnTo>
                    <a:pt x="6325489" y="143002"/>
                  </a:lnTo>
                  <a:lnTo>
                    <a:pt x="6331839" y="143002"/>
                  </a:lnTo>
                  <a:lnTo>
                    <a:pt x="6331839" y="1769237"/>
                  </a:lnTo>
                  <a:lnTo>
                    <a:pt x="6325489" y="1769237"/>
                  </a:lnTo>
                  <a:lnTo>
                    <a:pt x="6331839" y="1769237"/>
                  </a:lnTo>
                  <a:cubicBezTo>
                    <a:pt x="6331839" y="1848231"/>
                    <a:pt x="6267577" y="1912239"/>
                    <a:pt x="6188202" y="1912239"/>
                  </a:cubicBezTo>
                  <a:lnTo>
                    <a:pt x="6188202" y="1905889"/>
                  </a:lnTo>
                  <a:lnTo>
                    <a:pt x="6188202" y="1912239"/>
                  </a:lnTo>
                  <a:lnTo>
                    <a:pt x="143637" y="1912239"/>
                  </a:lnTo>
                  <a:lnTo>
                    <a:pt x="143637" y="1905889"/>
                  </a:lnTo>
                  <a:lnTo>
                    <a:pt x="143637" y="1912239"/>
                  </a:lnTo>
                  <a:cubicBezTo>
                    <a:pt x="64262" y="1912112"/>
                    <a:pt x="0" y="1848104"/>
                    <a:pt x="0" y="1769237"/>
                  </a:cubicBezTo>
                  <a:lnTo>
                    <a:pt x="0" y="143002"/>
                  </a:lnTo>
                  <a:lnTo>
                    <a:pt x="6350" y="143002"/>
                  </a:lnTo>
                  <a:lnTo>
                    <a:pt x="0" y="143002"/>
                  </a:lnTo>
                  <a:moveTo>
                    <a:pt x="12700" y="143002"/>
                  </a:moveTo>
                  <a:lnTo>
                    <a:pt x="12700" y="1769237"/>
                  </a:lnTo>
                  <a:lnTo>
                    <a:pt x="6350" y="1769237"/>
                  </a:lnTo>
                  <a:lnTo>
                    <a:pt x="12700" y="1769237"/>
                  </a:lnTo>
                  <a:cubicBezTo>
                    <a:pt x="12700" y="1841119"/>
                    <a:pt x="71247" y="1899539"/>
                    <a:pt x="143637" y="1899539"/>
                  </a:cubicBezTo>
                  <a:lnTo>
                    <a:pt x="6188202" y="1899539"/>
                  </a:lnTo>
                  <a:cubicBezTo>
                    <a:pt x="6260465" y="1899539"/>
                    <a:pt x="6319139" y="1841246"/>
                    <a:pt x="6319139" y="1769237"/>
                  </a:cubicBezTo>
                  <a:lnTo>
                    <a:pt x="6319139" y="143002"/>
                  </a:lnTo>
                  <a:cubicBezTo>
                    <a:pt x="6319012" y="70993"/>
                    <a:pt x="6260465" y="12700"/>
                    <a:pt x="6188202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247" y="12700"/>
                    <a:pt x="12700" y="70993"/>
                    <a:pt x="12700" y="143002"/>
                  </a:cubicBezTo>
                  <a:close/>
                </a:path>
              </a:pathLst>
            </a:custGeom>
            <a:solidFill>
              <a:srgbClr val="BCDBD4"/>
            </a:solidFill>
          </p:spPr>
        </p:sp>
      </p:grpSp>
      <p:grpSp>
        <p:nvGrpSpPr>
          <p:cNvPr id="36" name="Group 36"/>
          <p:cNvGrpSpPr/>
          <p:nvPr/>
        </p:nvGrpSpPr>
        <p:grpSpPr>
          <a:xfrm rot="0">
            <a:off x="1107281" y="6659910"/>
            <a:ext cx="3708201" cy="381149"/>
            <a:chOff x="0" y="0"/>
            <a:chExt cx="4944268" cy="508198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4944268" cy="508198"/>
            </a:xfrm>
            <a:custGeom>
              <a:avLst/>
              <a:gdLst/>
              <a:ahLst/>
              <a:cxnLst/>
              <a:rect l="l" t="t" r="r" b="b"/>
              <a:pathLst>
                <a:path w="4944268" h="508198">
                  <a:moveTo>
                    <a:pt x="0" y="0"/>
                  </a:moveTo>
                  <a:lnTo>
                    <a:pt x="4944268" y="0"/>
                  </a:lnTo>
                  <a:lnTo>
                    <a:pt x="4944268" y="508198"/>
                  </a:lnTo>
                  <a:lnTo>
                    <a:pt x="0" y="5081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28575"/>
              <a:ext cx="4944268" cy="53677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00"/>
                </a:lnSpc>
              </a:pPr>
              <a:r>
                <a:rPr lang="en-US" sz="2375" b="1">
                  <a:solidFill>
                    <a:srgbClr val="333F70"/>
                  </a:solidFill>
                  <a:latin typeface="Arimo Bold" panose="020B0704020202020204"/>
                  <a:ea typeface="Arimo Bold" panose="020B0704020202020204"/>
                  <a:cs typeface="Arimo Bold" panose="020B0704020202020204"/>
                  <a:sym typeface="Arimo Bold" panose="020B0704020202020204"/>
                </a:rPr>
                <a:t>Attribute Selectors</a:t>
              </a:r>
              <a:endParaRPr lang="en-US" sz="2375" b="1">
                <a:solidFill>
                  <a:srgbClr val="333F7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endParaRPr>
            </a:p>
          </p:txBody>
        </p:sp>
      </p:grpSp>
      <p:grpSp>
        <p:nvGrpSpPr>
          <p:cNvPr id="39" name="Group 39"/>
          <p:cNvGrpSpPr/>
          <p:nvPr/>
        </p:nvGrpSpPr>
        <p:grpSpPr>
          <a:xfrm rot="0">
            <a:off x="1107281" y="7187356"/>
            <a:ext cx="4232374" cy="390227"/>
            <a:chOff x="0" y="0"/>
            <a:chExt cx="5643165" cy="520303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5643165" cy="520303"/>
            </a:xfrm>
            <a:custGeom>
              <a:avLst/>
              <a:gdLst/>
              <a:ahLst/>
              <a:cxnLst/>
              <a:rect l="l" t="t" r="r" b="b"/>
              <a:pathLst>
                <a:path w="5643165" h="520303">
                  <a:moveTo>
                    <a:pt x="0" y="0"/>
                  </a:moveTo>
                  <a:lnTo>
                    <a:pt x="5643165" y="0"/>
                  </a:lnTo>
                  <a:lnTo>
                    <a:pt x="5643165" y="520303"/>
                  </a:lnTo>
                  <a:lnTo>
                    <a:pt x="0" y="5203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0" y="-76200"/>
              <a:ext cx="5643165" cy="59650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60"/>
                </a:lnSpc>
              </a:pPr>
              <a:r>
                <a:rPr lang="en-US" sz="1875" b="1">
                  <a:solidFill>
                    <a:srgbClr val="333F7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Example:</a:t>
              </a:r>
              <a:r>
                <a:rPr lang="en-US" sz="1875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 `[type="text"]`</a:t>
              </a:r>
              <a:endParaRPr lang="en-US" sz="1875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2" name="Group 42"/>
          <p:cNvGrpSpPr/>
          <p:nvPr/>
        </p:nvGrpSpPr>
        <p:grpSpPr>
          <a:xfrm rot="0">
            <a:off x="5710555" y="6325235"/>
            <a:ext cx="4748530" cy="2039620"/>
            <a:chOff x="0" y="0"/>
            <a:chExt cx="6331743" cy="1912143"/>
          </a:xfrm>
        </p:grpSpPr>
        <p:sp>
          <p:nvSpPr>
            <p:cNvPr id="43" name="Freeform 43"/>
            <p:cNvSpPr/>
            <p:nvPr/>
          </p:nvSpPr>
          <p:spPr>
            <a:xfrm>
              <a:off x="6350" y="6350"/>
              <a:ext cx="6319139" cy="1899539"/>
            </a:xfrm>
            <a:custGeom>
              <a:avLst/>
              <a:gdLst/>
              <a:ahLst/>
              <a:cxnLst/>
              <a:rect l="l" t="t" r="r" b="b"/>
              <a:pathLst>
                <a:path w="6319139" h="1899539">
                  <a:moveTo>
                    <a:pt x="0" y="136652"/>
                  </a:moveTo>
                  <a:cubicBezTo>
                    <a:pt x="0" y="61214"/>
                    <a:pt x="61468" y="0"/>
                    <a:pt x="137287" y="0"/>
                  </a:cubicBezTo>
                  <a:lnTo>
                    <a:pt x="6181852" y="0"/>
                  </a:lnTo>
                  <a:cubicBezTo>
                    <a:pt x="6257671" y="0"/>
                    <a:pt x="6319139" y="61214"/>
                    <a:pt x="6319139" y="136652"/>
                  </a:cubicBezTo>
                  <a:lnTo>
                    <a:pt x="6319139" y="1762887"/>
                  </a:lnTo>
                  <a:cubicBezTo>
                    <a:pt x="6319139" y="1838325"/>
                    <a:pt x="6257671" y="1899539"/>
                    <a:pt x="6181852" y="1899539"/>
                  </a:cubicBezTo>
                  <a:lnTo>
                    <a:pt x="137287" y="1899539"/>
                  </a:lnTo>
                  <a:cubicBezTo>
                    <a:pt x="61468" y="1899412"/>
                    <a:pt x="0" y="1838325"/>
                    <a:pt x="0" y="1762887"/>
                  </a:cubicBezTo>
                  <a:close/>
                </a:path>
              </a:pathLst>
            </a:custGeom>
            <a:solidFill>
              <a:srgbClr val="D6F5EE"/>
            </a:solidFill>
          </p:spPr>
        </p:sp>
        <p:sp>
          <p:nvSpPr>
            <p:cNvPr id="44" name="Freeform 44"/>
            <p:cNvSpPr/>
            <p:nvPr/>
          </p:nvSpPr>
          <p:spPr>
            <a:xfrm>
              <a:off x="0" y="0"/>
              <a:ext cx="6331839" cy="1912239"/>
            </a:xfrm>
            <a:custGeom>
              <a:avLst/>
              <a:gdLst/>
              <a:ahLst/>
              <a:cxnLst/>
              <a:rect l="l" t="t" r="r" b="b"/>
              <a:pathLst>
                <a:path w="6331839" h="1912239">
                  <a:moveTo>
                    <a:pt x="0" y="143002"/>
                  </a:moveTo>
                  <a:cubicBezTo>
                    <a:pt x="0" y="64008"/>
                    <a:pt x="64262" y="0"/>
                    <a:pt x="143637" y="0"/>
                  </a:cubicBezTo>
                  <a:lnTo>
                    <a:pt x="6188202" y="0"/>
                  </a:lnTo>
                  <a:lnTo>
                    <a:pt x="6188202" y="6350"/>
                  </a:lnTo>
                  <a:lnTo>
                    <a:pt x="6188202" y="0"/>
                  </a:lnTo>
                  <a:cubicBezTo>
                    <a:pt x="6267450" y="0"/>
                    <a:pt x="6331839" y="64008"/>
                    <a:pt x="6331839" y="143002"/>
                  </a:cubicBezTo>
                  <a:lnTo>
                    <a:pt x="6325489" y="143002"/>
                  </a:lnTo>
                  <a:lnTo>
                    <a:pt x="6331839" y="143002"/>
                  </a:lnTo>
                  <a:lnTo>
                    <a:pt x="6331839" y="1769237"/>
                  </a:lnTo>
                  <a:lnTo>
                    <a:pt x="6325489" y="1769237"/>
                  </a:lnTo>
                  <a:lnTo>
                    <a:pt x="6331839" y="1769237"/>
                  </a:lnTo>
                  <a:cubicBezTo>
                    <a:pt x="6331839" y="1848231"/>
                    <a:pt x="6267577" y="1912239"/>
                    <a:pt x="6188202" y="1912239"/>
                  </a:cubicBezTo>
                  <a:lnTo>
                    <a:pt x="6188202" y="1905889"/>
                  </a:lnTo>
                  <a:lnTo>
                    <a:pt x="6188202" y="1912239"/>
                  </a:lnTo>
                  <a:lnTo>
                    <a:pt x="143637" y="1912239"/>
                  </a:lnTo>
                  <a:lnTo>
                    <a:pt x="143637" y="1905889"/>
                  </a:lnTo>
                  <a:lnTo>
                    <a:pt x="143637" y="1912239"/>
                  </a:lnTo>
                  <a:cubicBezTo>
                    <a:pt x="64262" y="1912112"/>
                    <a:pt x="0" y="1848104"/>
                    <a:pt x="0" y="1769237"/>
                  </a:cubicBezTo>
                  <a:lnTo>
                    <a:pt x="0" y="143002"/>
                  </a:lnTo>
                  <a:lnTo>
                    <a:pt x="6350" y="143002"/>
                  </a:lnTo>
                  <a:lnTo>
                    <a:pt x="0" y="143002"/>
                  </a:lnTo>
                  <a:moveTo>
                    <a:pt x="12700" y="143002"/>
                  </a:moveTo>
                  <a:lnTo>
                    <a:pt x="12700" y="1769237"/>
                  </a:lnTo>
                  <a:lnTo>
                    <a:pt x="6350" y="1769237"/>
                  </a:lnTo>
                  <a:lnTo>
                    <a:pt x="12700" y="1769237"/>
                  </a:lnTo>
                  <a:cubicBezTo>
                    <a:pt x="12700" y="1841119"/>
                    <a:pt x="71247" y="1899539"/>
                    <a:pt x="143637" y="1899539"/>
                  </a:cubicBezTo>
                  <a:lnTo>
                    <a:pt x="6188202" y="1899539"/>
                  </a:lnTo>
                  <a:cubicBezTo>
                    <a:pt x="6260465" y="1899539"/>
                    <a:pt x="6319139" y="1841246"/>
                    <a:pt x="6319139" y="1769237"/>
                  </a:cubicBezTo>
                  <a:lnTo>
                    <a:pt x="6319139" y="143002"/>
                  </a:lnTo>
                  <a:cubicBezTo>
                    <a:pt x="6319012" y="70993"/>
                    <a:pt x="6260465" y="12700"/>
                    <a:pt x="6188202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247" y="12700"/>
                    <a:pt x="12700" y="70993"/>
                    <a:pt x="12700" y="143002"/>
                  </a:cubicBezTo>
                  <a:close/>
                </a:path>
              </a:pathLst>
            </a:custGeom>
            <a:solidFill>
              <a:srgbClr val="BCDBD4"/>
            </a:solidFill>
          </p:spPr>
        </p:sp>
      </p:grpSp>
      <p:grpSp>
        <p:nvGrpSpPr>
          <p:cNvPr id="45" name="Group 45"/>
          <p:cNvGrpSpPr/>
          <p:nvPr/>
        </p:nvGrpSpPr>
        <p:grpSpPr>
          <a:xfrm rot="0">
            <a:off x="6090494" y="6659910"/>
            <a:ext cx="3049340" cy="381149"/>
            <a:chOff x="0" y="0"/>
            <a:chExt cx="4065787" cy="508198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4065787" cy="508198"/>
            </a:xfrm>
            <a:custGeom>
              <a:avLst/>
              <a:gdLst/>
              <a:ahLst/>
              <a:cxnLst/>
              <a:rect l="l" t="t" r="r" b="b"/>
              <a:pathLst>
                <a:path w="4065787" h="508198">
                  <a:moveTo>
                    <a:pt x="0" y="0"/>
                  </a:moveTo>
                  <a:lnTo>
                    <a:pt x="4065787" y="0"/>
                  </a:lnTo>
                  <a:lnTo>
                    <a:pt x="4065787" y="508198"/>
                  </a:lnTo>
                  <a:lnTo>
                    <a:pt x="0" y="5081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0" y="-28575"/>
              <a:ext cx="4065787" cy="53677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00"/>
                </a:lnSpc>
              </a:pPr>
              <a:r>
                <a:rPr lang="en-US" sz="2375" b="1">
                  <a:solidFill>
                    <a:srgbClr val="333F70"/>
                  </a:solidFill>
                  <a:latin typeface="Arimo Bold" panose="020B0704020202020204"/>
                  <a:ea typeface="Arimo Bold" panose="020B0704020202020204"/>
                  <a:cs typeface="Arimo Bold" panose="020B0704020202020204"/>
                  <a:sym typeface="Arimo Bold" panose="020B0704020202020204"/>
                </a:rPr>
                <a:t>class selector</a:t>
              </a:r>
              <a:endParaRPr lang="en-US" sz="2375" b="1">
                <a:solidFill>
                  <a:srgbClr val="333F7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endParaRPr>
            </a:p>
          </p:txBody>
        </p:sp>
      </p:grpSp>
      <p:grpSp>
        <p:nvGrpSpPr>
          <p:cNvPr id="48" name="Group 48"/>
          <p:cNvGrpSpPr/>
          <p:nvPr/>
        </p:nvGrpSpPr>
        <p:grpSpPr>
          <a:xfrm rot="0">
            <a:off x="6090494" y="7187356"/>
            <a:ext cx="4232374" cy="390227"/>
            <a:chOff x="0" y="0"/>
            <a:chExt cx="5643165" cy="520303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5643165" cy="520303"/>
            </a:xfrm>
            <a:custGeom>
              <a:avLst/>
              <a:gdLst/>
              <a:ahLst/>
              <a:cxnLst/>
              <a:rect l="l" t="t" r="r" b="b"/>
              <a:pathLst>
                <a:path w="5643165" h="520303">
                  <a:moveTo>
                    <a:pt x="0" y="0"/>
                  </a:moveTo>
                  <a:lnTo>
                    <a:pt x="5643165" y="0"/>
                  </a:lnTo>
                  <a:lnTo>
                    <a:pt x="5643165" y="520303"/>
                  </a:lnTo>
                  <a:lnTo>
                    <a:pt x="0" y="5203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0" y="-76200"/>
              <a:ext cx="5643165" cy="59650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60"/>
                </a:lnSpc>
              </a:pPr>
              <a:r>
                <a:rPr lang="en-US" sz="1875" b="1">
                  <a:solidFill>
                    <a:srgbClr val="333F7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Example:</a:t>
              </a:r>
              <a:r>
                <a:rPr lang="en-US" sz="1875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 .my-class{</a:t>
              </a:r>
              <a:endParaRPr lang="en-US" sz="1875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3060"/>
                </a:lnSpc>
              </a:pPr>
              <a:r>
                <a:rPr lang="en-US" sz="1875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color :red;</a:t>
              </a:r>
              <a:endParaRPr lang="en-US" sz="1875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3060"/>
                </a:lnSpc>
              </a:pPr>
              <a:r>
                <a:rPr lang="en-US" sz="1875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}</a:t>
              </a:r>
              <a:endParaRPr lang="en-US" sz="1875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1" name="Group 51"/>
          <p:cNvGrpSpPr/>
          <p:nvPr/>
        </p:nvGrpSpPr>
        <p:grpSpPr>
          <a:xfrm rot="0">
            <a:off x="909390" y="8415645"/>
            <a:ext cx="9731871" cy="1434108"/>
            <a:chOff x="0" y="0"/>
            <a:chExt cx="12975828" cy="1912143"/>
          </a:xfrm>
        </p:grpSpPr>
        <p:sp>
          <p:nvSpPr>
            <p:cNvPr id="52" name="Freeform 52"/>
            <p:cNvSpPr/>
            <p:nvPr/>
          </p:nvSpPr>
          <p:spPr>
            <a:xfrm>
              <a:off x="6350" y="6350"/>
              <a:ext cx="12963144" cy="1899539"/>
            </a:xfrm>
            <a:custGeom>
              <a:avLst/>
              <a:gdLst/>
              <a:ahLst/>
              <a:cxnLst/>
              <a:rect l="l" t="t" r="r" b="b"/>
              <a:pathLst>
                <a:path w="12963144" h="1899539">
                  <a:moveTo>
                    <a:pt x="0" y="136652"/>
                  </a:moveTo>
                  <a:cubicBezTo>
                    <a:pt x="0" y="61214"/>
                    <a:pt x="61468" y="0"/>
                    <a:pt x="137414" y="0"/>
                  </a:cubicBezTo>
                  <a:lnTo>
                    <a:pt x="12825730" y="0"/>
                  </a:lnTo>
                  <a:cubicBezTo>
                    <a:pt x="12901550" y="0"/>
                    <a:pt x="12963144" y="61214"/>
                    <a:pt x="12963144" y="136652"/>
                  </a:cubicBezTo>
                  <a:lnTo>
                    <a:pt x="12963144" y="1762887"/>
                  </a:lnTo>
                  <a:cubicBezTo>
                    <a:pt x="12963144" y="1838325"/>
                    <a:pt x="12901676" y="1899539"/>
                    <a:pt x="12825730" y="1899539"/>
                  </a:cubicBezTo>
                  <a:lnTo>
                    <a:pt x="137414" y="1899539"/>
                  </a:lnTo>
                  <a:cubicBezTo>
                    <a:pt x="61468" y="1899412"/>
                    <a:pt x="0" y="1838325"/>
                    <a:pt x="0" y="1762887"/>
                  </a:cubicBezTo>
                  <a:close/>
                </a:path>
              </a:pathLst>
            </a:custGeom>
            <a:solidFill>
              <a:srgbClr val="D6F5EE"/>
            </a:solidFill>
          </p:spPr>
        </p:sp>
        <p:sp>
          <p:nvSpPr>
            <p:cNvPr id="53" name="Freeform 53"/>
            <p:cNvSpPr/>
            <p:nvPr/>
          </p:nvSpPr>
          <p:spPr>
            <a:xfrm>
              <a:off x="0" y="0"/>
              <a:ext cx="12975844" cy="1912239"/>
            </a:xfrm>
            <a:custGeom>
              <a:avLst/>
              <a:gdLst/>
              <a:ahLst/>
              <a:cxnLst/>
              <a:rect l="l" t="t" r="r" b="b"/>
              <a:pathLst>
                <a:path w="12975844" h="1912239">
                  <a:moveTo>
                    <a:pt x="0" y="143002"/>
                  </a:moveTo>
                  <a:cubicBezTo>
                    <a:pt x="0" y="64008"/>
                    <a:pt x="64389" y="0"/>
                    <a:pt x="143764" y="0"/>
                  </a:cubicBezTo>
                  <a:lnTo>
                    <a:pt x="12832080" y="0"/>
                  </a:lnTo>
                  <a:lnTo>
                    <a:pt x="12832080" y="6350"/>
                  </a:lnTo>
                  <a:lnTo>
                    <a:pt x="12832080" y="0"/>
                  </a:lnTo>
                  <a:cubicBezTo>
                    <a:pt x="12911455" y="0"/>
                    <a:pt x="12975844" y="64008"/>
                    <a:pt x="12975844" y="143002"/>
                  </a:cubicBezTo>
                  <a:lnTo>
                    <a:pt x="12969494" y="143002"/>
                  </a:lnTo>
                  <a:lnTo>
                    <a:pt x="12975844" y="143002"/>
                  </a:lnTo>
                  <a:lnTo>
                    <a:pt x="12975844" y="1769237"/>
                  </a:lnTo>
                  <a:lnTo>
                    <a:pt x="12969494" y="1769237"/>
                  </a:lnTo>
                  <a:lnTo>
                    <a:pt x="12975844" y="1769237"/>
                  </a:lnTo>
                  <a:cubicBezTo>
                    <a:pt x="12975844" y="1848231"/>
                    <a:pt x="12911455" y="1912239"/>
                    <a:pt x="12832080" y="1912239"/>
                  </a:cubicBezTo>
                  <a:lnTo>
                    <a:pt x="12832080" y="1905889"/>
                  </a:lnTo>
                  <a:lnTo>
                    <a:pt x="12832080" y="1912239"/>
                  </a:lnTo>
                  <a:lnTo>
                    <a:pt x="143764" y="1912239"/>
                  </a:lnTo>
                  <a:lnTo>
                    <a:pt x="143764" y="1905889"/>
                  </a:lnTo>
                  <a:lnTo>
                    <a:pt x="143764" y="1912239"/>
                  </a:lnTo>
                  <a:cubicBezTo>
                    <a:pt x="64389" y="1912112"/>
                    <a:pt x="0" y="1848231"/>
                    <a:pt x="0" y="1769237"/>
                  </a:cubicBezTo>
                  <a:lnTo>
                    <a:pt x="0" y="143002"/>
                  </a:lnTo>
                  <a:lnTo>
                    <a:pt x="6350" y="143002"/>
                  </a:lnTo>
                  <a:lnTo>
                    <a:pt x="0" y="143002"/>
                  </a:lnTo>
                  <a:moveTo>
                    <a:pt x="12700" y="143002"/>
                  </a:moveTo>
                  <a:lnTo>
                    <a:pt x="12700" y="1769237"/>
                  </a:lnTo>
                  <a:lnTo>
                    <a:pt x="6350" y="1769237"/>
                  </a:lnTo>
                  <a:lnTo>
                    <a:pt x="12700" y="1769237"/>
                  </a:lnTo>
                  <a:cubicBezTo>
                    <a:pt x="12700" y="1841119"/>
                    <a:pt x="71374" y="1899539"/>
                    <a:pt x="143764" y="1899539"/>
                  </a:cubicBezTo>
                  <a:lnTo>
                    <a:pt x="12832080" y="1899539"/>
                  </a:lnTo>
                  <a:cubicBezTo>
                    <a:pt x="12904470" y="1899539"/>
                    <a:pt x="12963144" y="1841246"/>
                    <a:pt x="12963144" y="1769237"/>
                  </a:cubicBezTo>
                  <a:lnTo>
                    <a:pt x="12963144" y="143002"/>
                  </a:lnTo>
                  <a:cubicBezTo>
                    <a:pt x="12963144" y="71120"/>
                    <a:pt x="12904470" y="12700"/>
                    <a:pt x="12832080" y="12700"/>
                  </a:cubicBezTo>
                  <a:lnTo>
                    <a:pt x="143764" y="12700"/>
                  </a:lnTo>
                  <a:lnTo>
                    <a:pt x="143764" y="6350"/>
                  </a:lnTo>
                  <a:lnTo>
                    <a:pt x="143764" y="12700"/>
                  </a:lnTo>
                  <a:cubicBezTo>
                    <a:pt x="71374" y="12700"/>
                    <a:pt x="12700" y="70993"/>
                    <a:pt x="12700" y="143002"/>
                  </a:cubicBezTo>
                  <a:close/>
                </a:path>
              </a:pathLst>
            </a:custGeom>
            <a:solidFill>
              <a:srgbClr val="BCDBD4"/>
            </a:solidFill>
          </p:spPr>
        </p:sp>
      </p:grpSp>
      <p:grpSp>
        <p:nvGrpSpPr>
          <p:cNvPr id="54" name="Group 54"/>
          <p:cNvGrpSpPr/>
          <p:nvPr/>
        </p:nvGrpSpPr>
        <p:grpSpPr>
          <a:xfrm rot="0">
            <a:off x="1107281" y="8328423"/>
            <a:ext cx="3979812" cy="783104"/>
            <a:chOff x="0" y="0"/>
            <a:chExt cx="5306417" cy="1044137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5306417" cy="508198"/>
            </a:xfrm>
            <a:custGeom>
              <a:avLst/>
              <a:gdLst/>
              <a:ahLst/>
              <a:cxnLst/>
              <a:rect l="l" t="t" r="r" b="b"/>
              <a:pathLst>
                <a:path w="5306417" h="508198">
                  <a:moveTo>
                    <a:pt x="0" y="0"/>
                  </a:moveTo>
                  <a:lnTo>
                    <a:pt x="5306417" y="0"/>
                  </a:lnTo>
                  <a:lnTo>
                    <a:pt x="5306417" y="508198"/>
                  </a:lnTo>
                  <a:lnTo>
                    <a:pt x="0" y="5081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6" name="TextBox 56"/>
            <p:cNvSpPr txBox="1"/>
            <p:nvPr/>
          </p:nvSpPr>
          <p:spPr>
            <a:xfrm>
              <a:off x="0" y="507364"/>
              <a:ext cx="5306417" cy="53677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00"/>
                </a:lnSpc>
              </a:pPr>
              <a:r>
                <a:rPr lang="en-US" sz="2375" b="1">
                  <a:solidFill>
                    <a:srgbClr val="333F70"/>
                  </a:solidFill>
                  <a:latin typeface="Arimo Bold" panose="020B0704020202020204"/>
                  <a:ea typeface="Arimo Bold" panose="020B0704020202020204"/>
                  <a:cs typeface="Arimo Bold" panose="020B0704020202020204"/>
                  <a:sym typeface="Arimo Bold" panose="020B0704020202020204"/>
                </a:rPr>
                <a:t>Combining Selectors</a:t>
              </a:r>
              <a:endParaRPr lang="en-US" sz="2375" b="1">
                <a:solidFill>
                  <a:srgbClr val="333F7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endParaRPr>
            </a:p>
          </p:txBody>
        </p:sp>
      </p:grpSp>
      <p:grpSp>
        <p:nvGrpSpPr>
          <p:cNvPr id="57" name="Group 57"/>
          <p:cNvGrpSpPr/>
          <p:nvPr/>
        </p:nvGrpSpPr>
        <p:grpSpPr>
          <a:xfrm rot="0">
            <a:off x="1107281" y="8855869"/>
            <a:ext cx="9250997" cy="761067"/>
            <a:chOff x="0" y="0"/>
            <a:chExt cx="12334663" cy="1014757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12287250" cy="520303"/>
            </a:xfrm>
            <a:custGeom>
              <a:avLst/>
              <a:gdLst/>
              <a:ahLst/>
              <a:cxnLst/>
              <a:rect l="l" t="t" r="r" b="b"/>
              <a:pathLst>
                <a:path w="12287250" h="520303">
                  <a:moveTo>
                    <a:pt x="0" y="0"/>
                  </a:moveTo>
                  <a:lnTo>
                    <a:pt x="12287250" y="0"/>
                  </a:lnTo>
                  <a:lnTo>
                    <a:pt x="12287250" y="520303"/>
                  </a:lnTo>
                  <a:lnTo>
                    <a:pt x="0" y="5203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9" name="TextBox 59"/>
            <p:cNvSpPr txBox="1"/>
            <p:nvPr/>
          </p:nvSpPr>
          <p:spPr>
            <a:xfrm>
              <a:off x="47413" y="418254"/>
              <a:ext cx="12287250" cy="59650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60"/>
                </a:lnSpc>
              </a:pPr>
              <a:r>
                <a:rPr lang="en-US" sz="1875" b="1">
                  <a:solidFill>
                    <a:srgbClr val="333F7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Example:</a:t>
              </a:r>
              <a:r>
                <a:rPr lang="en-US" sz="1875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 `div p`, `ul &gt; li`, `a + p`</a:t>
              </a:r>
              <a:endParaRPr lang="en-US" sz="1875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6F5EE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7" name="Freeform 7" descr="preencoded.png"/>
          <p:cNvSpPr/>
          <p:nvPr/>
        </p:nvSpPr>
        <p:spPr>
          <a:xfrm>
            <a:off x="381179" y="3314422"/>
            <a:ext cx="6148982" cy="2258466"/>
          </a:xfrm>
          <a:custGeom>
            <a:avLst/>
            <a:gdLst/>
            <a:ahLst/>
            <a:cxnLst/>
            <a:rect l="l" t="t" r="r" b="b"/>
            <a:pathLst>
              <a:path w="6148982" h="2258466">
                <a:moveTo>
                  <a:pt x="0" y="0"/>
                </a:moveTo>
                <a:lnTo>
                  <a:pt x="6148982" y="0"/>
                </a:lnTo>
                <a:lnTo>
                  <a:pt x="6148982" y="2258467"/>
                </a:lnTo>
                <a:lnTo>
                  <a:pt x="0" y="22584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 rot="0">
            <a:off x="7850237" y="1865560"/>
            <a:ext cx="7088237" cy="885974"/>
            <a:chOff x="0" y="0"/>
            <a:chExt cx="9450983" cy="11812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450984" cy="1181298"/>
            </a:xfrm>
            <a:custGeom>
              <a:avLst/>
              <a:gdLst/>
              <a:ahLst/>
              <a:cxnLst/>
              <a:rect l="l" t="t" r="r" b="b"/>
              <a:pathLst>
                <a:path w="9450984" h="1181298">
                  <a:moveTo>
                    <a:pt x="0" y="0"/>
                  </a:moveTo>
                  <a:lnTo>
                    <a:pt x="9450984" y="0"/>
                  </a:lnTo>
                  <a:lnTo>
                    <a:pt x="9450984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9450983" cy="123844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5"/>
                </a:lnSpc>
              </a:pPr>
              <a:r>
                <a:rPr lang="en-US" sz="5560" b="1">
                  <a:solidFill>
                    <a:srgbClr val="333F70"/>
                  </a:solidFill>
                  <a:latin typeface="Arimo Bold" panose="020B0704020202020204"/>
                  <a:ea typeface="Arimo Bold" panose="020B0704020202020204"/>
                  <a:cs typeface="Arimo Bold" panose="020B0704020202020204"/>
                  <a:sym typeface="Arimo Bold" panose="020B0704020202020204"/>
                </a:rPr>
                <a:t>CSS Positioning</a:t>
              </a:r>
              <a:endParaRPr lang="en-US" sz="5560" b="1">
                <a:solidFill>
                  <a:srgbClr val="333F7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7845475" y="4773662"/>
            <a:ext cx="647402" cy="647402"/>
            <a:chOff x="0" y="0"/>
            <a:chExt cx="863203" cy="863203"/>
          </a:xfrm>
        </p:grpSpPr>
        <p:sp>
          <p:nvSpPr>
            <p:cNvPr id="12" name="Freeform 12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D6F5EE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BCDBD4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8771632" y="4778425"/>
            <a:ext cx="3544044" cy="442912"/>
            <a:chOff x="0" y="0"/>
            <a:chExt cx="4725392" cy="59055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5"/>
                </a:lnSpc>
              </a:pPr>
              <a:r>
                <a:rPr lang="en-US" sz="2750" b="1">
                  <a:solidFill>
                    <a:srgbClr val="333F70"/>
                  </a:solidFill>
                  <a:latin typeface="Arimo Bold" panose="020B0704020202020204"/>
                  <a:ea typeface="Arimo Bold" panose="020B0704020202020204"/>
                  <a:cs typeface="Arimo Bold" panose="020B0704020202020204"/>
                  <a:sym typeface="Arimo Bold" panose="020B0704020202020204"/>
                </a:rPr>
                <a:t>Static</a:t>
              </a:r>
              <a:endParaRPr lang="en-US" sz="2750" b="1">
                <a:solidFill>
                  <a:srgbClr val="333F7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8771632" y="5391447"/>
            <a:ext cx="3659684" cy="907256"/>
            <a:chOff x="0" y="0"/>
            <a:chExt cx="4879578" cy="12096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879579" cy="1209675"/>
            </a:xfrm>
            <a:custGeom>
              <a:avLst/>
              <a:gdLst/>
              <a:ahLst/>
              <a:cxnLst/>
              <a:rect l="l" t="t" r="r" b="b"/>
              <a:pathLst>
                <a:path w="4879579" h="1209675">
                  <a:moveTo>
                    <a:pt x="0" y="0"/>
                  </a:moveTo>
                  <a:lnTo>
                    <a:pt x="4879579" y="0"/>
                  </a:lnTo>
                  <a:lnTo>
                    <a:pt x="4879579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85725"/>
              <a:ext cx="4879578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0"/>
                </a:lnSpc>
              </a:pPr>
              <a:r>
                <a:rPr lang="en-US" sz="2185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Default behavior. Elements flow normally.</a:t>
              </a:r>
              <a:endParaRPr lang="en-US" sz="2185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3560"/>
                </a:lnSpc>
              </a:pPr>
              <a:r>
                <a:rPr lang="en-US" sz="2185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Example:position:static;</a:t>
              </a:r>
              <a:endParaRPr lang="en-US" sz="2185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12710071" y="4773662"/>
            <a:ext cx="647402" cy="647402"/>
            <a:chOff x="0" y="0"/>
            <a:chExt cx="863203" cy="863203"/>
          </a:xfrm>
        </p:grpSpPr>
        <p:sp>
          <p:nvSpPr>
            <p:cNvPr id="21" name="Freeform 21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D6F5EE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BCDBD4"/>
            </a:solidFill>
          </p:spPr>
        </p:sp>
      </p:grpSp>
      <p:grpSp>
        <p:nvGrpSpPr>
          <p:cNvPr id="23" name="Group 23"/>
          <p:cNvGrpSpPr/>
          <p:nvPr/>
        </p:nvGrpSpPr>
        <p:grpSpPr>
          <a:xfrm rot="0">
            <a:off x="13636229" y="4778425"/>
            <a:ext cx="3544044" cy="442912"/>
            <a:chOff x="0" y="0"/>
            <a:chExt cx="4725392" cy="59055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5"/>
                </a:lnSpc>
              </a:pPr>
              <a:r>
                <a:rPr lang="en-US" sz="2750" b="1">
                  <a:solidFill>
                    <a:srgbClr val="333F70"/>
                  </a:solidFill>
                  <a:latin typeface="Arimo Bold" panose="020B0704020202020204"/>
                  <a:ea typeface="Arimo Bold" panose="020B0704020202020204"/>
                  <a:cs typeface="Arimo Bold" panose="020B0704020202020204"/>
                  <a:sym typeface="Arimo Bold" panose="020B0704020202020204"/>
                </a:rPr>
                <a:t>Relative</a:t>
              </a:r>
              <a:endParaRPr lang="en-US" sz="2750" b="1">
                <a:solidFill>
                  <a:srgbClr val="333F7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 rot="0">
            <a:off x="13636229" y="5391447"/>
            <a:ext cx="3659684" cy="907256"/>
            <a:chOff x="0" y="0"/>
            <a:chExt cx="4879578" cy="120967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4879579" cy="1209675"/>
            </a:xfrm>
            <a:custGeom>
              <a:avLst/>
              <a:gdLst/>
              <a:ahLst/>
              <a:cxnLst/>
              <a:rect l="l" t="t" r="r" b="b"/>
              <a:pathLst>
                <a:path w="4879579" h="1209675">
                  <a:moveTo>
                    <a:pt x="0" y="0"/>
                  </a:moveTo>
                  <a:lnTo>
                    <a:pt x="4879579" y="0"/>
                  </a:lnTo>
                  <a:lnTo>
                    <a:pt x="4879579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85725"/>
              <a:ext cx="4879578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0"/>
                </a:lnSpc>
              </a:pPr>
              <a:r>
                <a:rPr lang="en-US" sz="2185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Offset from its normal position.</a:t>
              </a:r>
              <a:endParaRPr lang="en-US" sz="2185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3560"/>
                </a:lnSpc>
              </a:pPr>
              <a:r>
                <a:rPr lang="en-US" sz="2185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Example position:relative;</a:t>
              </a:r>
              <a:endParaRPr lang="en-US" sz="2185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9" name="Group 29"/>
          <p:cNvGrpSpPr/>
          <p:nvPr/>
        </p:nvGrpSpPr>
        <p:grpSpPr>
          <a:xfrm rot="0">
            <a:off x="7845475" y="6896397"/>
            <a:ext cx="647402" cy="647403"/>
            <a:chOff x="0" y="0"/>
            <a:chExt cx="863203" cy="863203"/>
          </a:xfrm>
        </p:grpSpPr>
        <p:sp>
          <p:nvSpPr>
            <p:cNvPr id="30" name="Freeform 30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D6F5EE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BCDBD4"/>
            </a:solidFill>
          </p:spPr>
        </p:sp>
      </p:grpSp>
      <p:grpSp>
        <p:nvGrpSpPr>
          <p:cNvPr id="32" name="Group 32"/>
          <p:cNvGrpSpPr/>
          <p:nvPr/>
        </p:nvGrpSpPr>
        <p:grpSpPr>
          <a:xfrm rot="0">
            <a:off x="8771632" y="6901160"/>
            <a:ext cx="3544044" cy="442912"/>
            <a:chOff x="0" y="0"/>
            <a:chExt cx="4725392" cy="59055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5"/>
                </a:lnSpc>
              </a:pPr>
              <a:r>
                <a:rPr lang="en-US" sz="2750" b="1">
                  <a:solidFill>
                    <a:srgbClr val="333F70"/>
                  </a:solidFill>
                  <a:latin typeface="Arimo Bold" panose="020B0704020202020204"/>
                  <a:ea typeface="Arimo Bold" panose="020B0704020202020204"/>
                  <a:cs typeface="Arimo Bold" panose="020B0704020202020204"/>
                  <a:sym typeface="Arimo Bold" panose="020B0704020202020204"/>
                </a:rPr>
                <a:t>Absolute</a:t>
              </a:r>
              <a:endParaRPr lang="en-US" sz="2750" b="1">
                <a:solidFill>
                  <a:srgbClr val="333F7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endParaRPr>
            </a:p>
          </p:txBody>
        </p:sp>
      </p:grpSp>
      <p:grpSp>
        <p:nvGrpSpPr>
          <p:cNvPr id="35" name="Group 35"/>
          <p:cNvGrpSpPr/>
          <p:nvPr/>
        </p:nvGrpSpPr>
        <p:grpSpPr>
          <a:xfrm rot="0">
            <a:off x="8771632" y="7514184"/>
            <a:ext cx="3659684" cy="907256"/>
            <a:chOff x="0" y="0"/>
            <a:chExt cx="4879578" cy="1209675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4879579" cy="1209675"/>
            </a:xfrm>
            <a:custGeom>
              <a:avLst/>
              <a:gdLst/>
              <a:ahLst/>
              <a:cxnLst/>
              <a:rect l="l" t="t" r="r" b="b"/>
              <a:pathLst>
                <a:path w="4879579" h="1209675">
                  <a:moveTo>
                    <a:pt x="0" y="0"/>
                  </a:moveTo>
                  <a:lnTo>
                    <a:pt x="4879579" y="0"/>
                  </a:lnTo>
                  <a:lnTo>
                    <a:pt x="4879579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85725"/>
              <a:ext cx="4879578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0"/>
                </a:lnSpc>
              </a:pPr>
              <a:r>
                <a:rPr lang="en-US" sz="2185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Relative to the nearest positioned ancestor.</a:t>
              </a:r>
              <a:endParaRPr lang="en-US" sz="2185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3560"/>
                </a:lnSpc>
              </a:pPr>
              <a:r>
                <a:rPr lang="en-US" sz="2185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Example position:absolute;</a:t>
              </a:r>
              <a:endParaRPr lang="en-US" sz="2185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 rot="0">
            <a:off x="12710071" y="6896397"/>
            <a:ext cx="647402" cy="647403"/>
            <a:chOff x="0" y="0"/>
            <a:chExt cx="863203" cy="863203"/>
          </a:xfrm>
        </p:grpSpPr>
        <p:sp>
          <p:nvSpPr>
            <p:cNvPr id="39" name="Freeform 39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D6F5EE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BCDBD4"/>
            </a:solidFill>
          </p:spPr>
        </p:sp>
      </p:grpSp>
      <p:grpSp>
        <p:nvGrpSpPr>
          <p:cNvPr id="41" name="Group 41"/>
          <p:cNvGrpSpPr/>
          <p:nvPr/>
        </p:nvGrpSpPr>
        <p:grpSpPr>
          <a:xfrm rot="0">
            <a:off x="13636229" y="6901160"/>
            <a:ext cx="3544044" cy="442912"/>
            <a:chOff x="0" y="0"/>
            <a:chExt cx="4725392" cy="59055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5"/>
                </a:lnSpc>
              </a:pPr>
              <a:r>
                <a:rPr lang="en-US" sz="2750" b="1">
                  <a:solidFill>
                    <a:srgbClr val="333F70"/>
                  </a:solidFill>
                  <a:latin typeface="Arimo Bold" panose="020B0704020202020204"/>
                  <a:ea typeface="Arimo Bold" panose="020B0704020202020204"/>
                  <a:cs typeface="Arimo Bold" panose="020B0704020202020204"/>
                  <a:sym typeface="Arimo Bold" panose="020B0704020202020204"/>
                </a:rPr>
                <a:t>Fixed</a:t>
              </a:r>
              <a:endParaRPr lang="en-US" sz="2750" b="1">
                <a:solidFill>
                  <a:srgbClr val="333F7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endParaRPr>
            </a:p>
          </p:txBody>
        </p:sp>
      </p:grpSp>
      <p:grpSp>
        <p:nvGrpSpPr>
          <p:cNvPr id="44" name="Group 44"/>
          <p:cNvGrpSpPr/>
          <p:nvPr/>
        </p:nvGrpSpPr>
        <p:grpSpPr>
          <a:xfrm rot="0">
            <a:off x="13636229" y="7514184"/>
            <a:ext cx="3659684" cy="907256"/>
            <a:chOff x="0" y="0"/>
            <a:chExt cx="4879578" cy="1209675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4879579" cy="1209675"/>
            </a:xfrm>
            <a:custGeom>
              <a:avLst/>
              <a:gdLst/>
              <a:ahLst/>
              <a:cxnLst/>
              <a:rect l="l" t="t" r="r" b="b"/>
              <a:pathLst>
                <a:path w="4879579" h="1209675">
                  <a:moveTo>
                    <a:pt x="0" y="0"/>
                  </a:moveTo>
                  <a:lnTo>
                    <a:pt x="4879579" y="0"/>
                  </a:lnTo>
                  <a:lnTo>
                    <a:pt x="4879579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0" y="-85725"/>
              <a:ext cx="4879578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0"/>
                </a:lnSpc>
              </a:pPr>
              <a:r>
                <a:rPr lang="en-US" sz="2185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Relative to the viewport, stays in place during scroll.</a:t>
              </a:r>
              <a:endParaRPr lang="en-US" sz="2185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3560"/>
                </a:lnSpc>
              </a:pPr>
              <a:r>
                <a:rPr lang="en-US" sz="2185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Example position:fixed;</a:t>
              </a:r>
              <a:endParaRPr lang="en-US" sz="2185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6F5EE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-38100"/>
            <a:ext cx="18288000" cy="10287000"/>
            <a:chOff x="-2336800" y="1319953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-2336800" y="1319953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92238" y="1936254"/>
            <a:ext cx="13781037" cy="885974"/>
            <a:chOff x="0" y="0"/>
            <a:chExt cx="18374717" cy="118129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374717" cy="1181298"/>
            </a:xfrm>
            <a:custGeom>
              <a:avLst/>
              <a:gdLst/>
              <a:ahLst/>
              <a:cxnLst/>
              <a:rect l="l" t="t" r="r" b="b"/>
              <a:pathLst>
                <a:path w="18374717" h="1181298">
                  <a:moveTo>
                    <a:pt x="0" y="0"/>
                  </a:moveTo>
                  <a:lnTo>
                    <a:pt x="18374717" y="0"/>
                  </a:lnTo>
                  <a:lnTo>
                    <a:pt x="18374717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8374717" cy="123844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5"/>
                </a:lnSpc>
              </a:pPr>
              <a:r>
                <a:rPr lang="en-US" sz="5560" b="1">
                  <a:solidFill>
                    <a:srgbClr val="333F70"/>
                  </a:solidFill>
                  <a:latin typeface="Arimo Bold" panose="020B0704020202020204"/>
                  <a:ea typeface="Arimo Bold" panose="020B0704020202020204"/>
                  <a:cs typeface="Arimo Bold" panose="020B0704020202020204"/>
                  <a:sym typeface="Arimo Bold" panose="020B0704020202020204"/>
                </a:rPr>
                <a:t>Practical Positioning Examples</a:t>
              </a:r>
              <a:endParaRPr lang="en-US" sz="5560" b="1">
                <a:solidFill>
                  <a:srgbClr val="333F7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endParaRPr>
            </a:p>
          </p:txBody>
        </p:sp>
      </p:grpSp>
      <p:sp>
        <p:nvSpPr>
          <p:cNvPr id="9" name="Freeform 9" descr="preencoded.png"/>
          <p:cNvSpPr/>
          <p:nvPr/>
        </p:nvSpPr>
        <p:spPr>
          <a:xfrm>
            <a:off x="70485" y="3147060"/>
            <a:ext cx="2261235" cy="1801495"/>
          </a:xfrm>
          <a:custGeom>
            <a:avLst/>
            <a:gdLst/>
            <a:ahLst/>
            <a:cxnLst/>
            <a:rect l="l" t="t" r="r" b="b"/>
            <a:pathLst>
              <a:path w="1417588" h="1701105">
                <a:moveTo>
                  <a:pt x="0" y="0"/>
                </a:moveTo>
                <a:lnTo>
                  <a:pt x="1417587" y="0"/>
                </a:lnTo>
                <a:lnTo>
                  <a:pt x="1417587" y="1701105"/>
                </a:lnTo>
                <a:lnTo>
                  <a:pt x="0" y="1701105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 rot="0">
            <a:off x="2835027" y="3530948"/>
            <a:ext cx="7898130" cy="471170"/>
            <a:chOff x="0" y="0"/>
            <a:chExt cx="10530839" cy="62822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182717" cy="590550"/>
            </a:xfrm>
            <a:custGeom>
              <a:avLst/>
              <a:gdLst/>
              <a:ahLst/>
              <a:cxnLst/>
              <a:rect l="l" t="t" r="r" b="b"/>
              <a:pathLst>
                <a:path w="6182717" h="590550">
                  <a:moveTo>
                    <a:pt x="0" y="0"/>
                  </a:moveTo>
                  <a:lnTo>
                    <a:pt x="6182717" y="0"/>
                  </a:lnTo>
                  <a:lnTo>
                    <a:pt x="6182717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4855633" y="0"/>
              <a:ext cx="5675206" cy="62822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5"/>
                </a:lnSpc>
              </a:pPr>
              <a:r>
                <a:rPr lang="en-US" sz="2750" b="1">
                  <a:solidFill>
                    <a:srgbClr val="333F70"/>
                  </a:solidFill>
                  <a:latin typeface="Arimo Bold" panose="020B0704020202020204"/>
                  <a:ea typeface="Arimo Bold" panose="020B0704020202020204"/>
                  <a:cs typeface="Arimo Bold" panose="020B0704020202020204"/>
                  <a:sym typeface="Arimo Bold" panose="020B0704020202020204"/>
                </a:rPr>
                <a:t>Fixed Navigation Bar</a:t>
              </a:r>
              <a:endParaRPr lang="en-US" sz="2750" b="1">
                <a:solidFill>
                  <a:srgbClr val="333F7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4999742" y="4042211"/>
            <a:ext cx="7640955" cy="554990"/>
            <a:chOff x="2886287" y="-135678"/>
            <a:chExt cx="10187940" cy="739986"/>
          </a:xfrm>
        </p:grpSpPr>
        <p:sp>
          <p:nvSpPr>
            <p:cNvPr id="14" name="Freeform 14"/>
            <p:cNvSpPr/>
            <p:nvPr/>
          </p:nvSpPr>
          <p:spPr>
            <a:xfrm>
              <a:off x="2886287" y="-211"/>
              <a:ext cx="9585960" cy="604519"/>
            </a:xfrm>
            <a:custGeom>
              <a:avLst/>
              <a:gdLst/>
              <a:ahLst/>
              <a:cxnLst/>
              <a:rect l="l" t="t" r="r" b="b"/>
              <a:pathLst>
                <a:path w="19280981" h="604838">
                  <a:moveTo>
                    <a:pt x="0" y="0"/>
                  </a:moveTo>
                  <a:lnTo>
                    <a:pt x="19280981" y="0"/>
                  </a:lnTo>
                  <a:lnTo>
                    <a:pt x="19280981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4652433" y="-135678"/>
              <a:ext cx="8421794" cy="69087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0"/>
                </a:lnSpc>
              </a:pPr>
              <a:r>
                <a:rPr lang="en-US" sz="2185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Keeps the navigation visible while scrolling.</a:t>
              </a:r>
              <a:endParaRPr lang="en-US" sz="2185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6" name="Freeform 16" descr="preencoded.png"/>
          <p:cNvSpPr/>
          <p:nvPr/>
        </p:nvSpPr>
        <p:spPr>
          <a:xfrm>
            <a:off x="992238" y="4948535"/>
            <a:ext cx="1417588" cy="1701105"/>
          </a:xfrm>
          <a:custGeom>
            <a:avLst/>
            <a:gdLst/>
            <a:ahLst/>
            <a:cxnLst/>
            <a:rect l="l" t="t" r="r" b="b"/>
            <a:pathLst>
              <a:path w="1417588" h="1701105">
                <a:moveTo>
                  <a:pt x="0" y="0"/>
                </a:moveTo>
                <a:lnTo>
                  <a:pt x="1417587" y="0"/>
                </a:lnTo>
                <a:lnTo>
                  <a:pt x="1417587" y="1701105"/>
                </a:lnTo>
                <a:lnTo>
                  <a:pt x="0" y="1701105"/>
                </a:lnTo>
                <a:lnTo>
                  <a:pt x="0" y="0"/>
                </a:lnTo>
                <a:close/>
              </a:path>
            </a:pathLst>
          </a:custGeom>
          <a:noFill/>
        </p:spPr>
      </p:sp>
      <p:grpSp>
        <p:nvGrpSpPr>
          <p:cNvPr id="17" name="Group 17"/>
          <p:cNvGrpSpPr/>
          <p:nvPr/>
        </p:nvGrpSpPr>
        <p:grpSpPr>
          <a:xfrm rot="0">
            <a:off x="6172200" y="5067300"/>
            <a:ext cx="6243955" cy="1156970"/>
            <a:chOff x="0" y="-203126"/>
            <a:chExt cx="11836262" cy="1543306"/>
          </a:xfrm>
        </p:grpSpPr>
        <p:sp>
          <p:nvSpPr>
            <p:cNvPr id="18" name="Freeform 18"/>
            <p:cNvSpPr/>
            <p:nvPr/>
          </p:nvSpPr>
          <p:spPr>
            <a:xfrm>
              <a:off x="0" y="-203126"/>
              <a:ext cx="11836262" cy="590387"/>
            </a:xfrm>
            <a:custGeom>
              <a:avLst/>
              <a:gdLst/>
              <a:ahLst/>
              <a:cxnLst/>
              <a:rect l="l" t="t" r="r" b="b"/>
              <a:pathLst>
                <a:path w="9587905" h="590550">
                  <a:moveTo>
                    <a:pt x="0" y="0"/>
                  </a:moveTo>
                  <a:lnTo>
                    <a:pt x="9587905" y="0"/>
                  </a:lnTo>
                  <a:lnTo>
                    <a:pt x="9587905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603068" y="711677"/>
              <a:ext cx="11233194" cy="62850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5"/>
                </a:lnSpc>
              </a:pPr>
              <a:r>
                <a:rPr lang="en-US" sz="2750" b="1">
                  <a:solidFill>
                    <a:srgbClr val="333F70"/>
                  </a:solidFill>
                  <a:latin typeface="Arimo Bold" panose="020B0704020202020204"/>
                  <a:ea typeface="Arimo Bold" panose="020B0704020202020204"/>
                  <a:cs typeface="Arimo Bold" panose="020B0704020202020204"/>
                  <a:sym typeface="Arimo Bold" panose="020B0704020202020204"/>
                </a:rPr>
                <a:t>Modal with Absolute Positioning</a:t>
              </a:r>
              <a:endParaRPr lang="en-US" sz="2750" b="1">
                <a:solidFill>
                  <a:srgbClr val="333F7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5562352" y="6286401"/>
            <a:ext cx="7360286" cy="1072514"/>
            <a:chOff x="3636433" y="-948265"/>
            <a:chExt cx="9813715" cy="1430017"/>
          </a:xfrm>
        </p:grpSpPr>
        <p:sp>
          <p:nvSpPr>
            <p:cNvPr id="21" name="Freeform 21"/>
            <p:cNvSpPr/>
            <p:nvPr/>
          </p:nvSpPr>
          <p:spPr>
            <a:xfrm>
              <a:off x="3636433" y="-122767"/>
              <a:ext cx="7093374" cy="604519"/>
            </a:xfrm>
            <a:custGeom>
              <a:avLst/>
              <a:gdLst/>
              <a:ahLst/>
              <a:cxnLst/>
              <a:rect l="l" t="t" r="r" b="b"/>
              <a:pathLst>
                <a:path w="19280981" h="604838">
                  <a:moveTo>
                    <a:pt x="0" y="0"/>
                  </a:moveTo>
                  <a:lnTo>
                    <a:pt x="19280981" y="0"/>
                  </a:lnTo>
                  <a:lnTo>
                    <a:pt x="19280981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4855634" y="-948265"/>
              <a:ext cx="8594514" cy="69087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0"/>
                </a:lnSpc>
              </a:pPr>
              <a:r>
                <a:rPr lang="en-US" sz="2185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Overlays content on top of the page.</a:t>
              </a:r>
              <a:endParaRPr lang="en-US" sz="2185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3" name="Freeform 23" descr="preencoded.png"/>
          <p:cNvSpPr/>
          <p:nvPr/>
        </p:nvSpPr>
        <p:spPr>
          <a:xfrm>
            <a:off x="992238" y="6649641"/>
            <a:ext cx="1417588" cy="1701105"/>
          </a:xfrm>
          <a:custGeom>
            <a:avLst/>
            <a:gdLst/>
            <a:ahLst/>
            <a:cxnLst/>
            <a:rect l="l" t="t" r="r" b="b"/>
            <a:pathLst>
              <a:path w="1417588" h="1701105">
                <a:moveTo>
                  <a:pt x="0" y="0"/>
                </a:moveTo>
                <a:lnTo>
                  <a:pt x="1417587" y="0"/>
                </a:lnTo>
                <a:lnTo>
                  <a:pt x="1417587" y="1701105"/>
                </a:lnTo>
                <a:lnTo>
                  <a:pt x="0" y="1701105"/>
                </a:lnTo>
                <a:lnTo>
                  <a:pt x="0" y="0"/>
                </a:lnTo>
                <a:close/>
              </a:path>
            </a:pathLst>
          </a:custGeom>
          <a:noFill/>
        </p:spPr>
      </p:sp>
      <p:grpSp>
        <p:nvGrpSpPr>
          <p:cNvPr id="24" name="Group 24"/>
          <p:cNvGrpSpPr/>
          <p:nvPr/>
        </p:nvGrpSpPr>
        <p:grpSpPr>
          <a:xfrm rot="0">
            <a:off x="2835027" y="6933159"/>
            <a:ext cx="11188650" cy="1495742"/>
            <a:chOff x="0" y="0"/>
            <a:chExt cx="14918200" cy="199432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859366" cy="590550"/>
            </a:xfrm>
            <a:custGeom>
              <a:avLst/>
              <a:gdLst/>
              <a:ahLst/>
              <a:cxnLst/>
              <a:rect l="l" t="t" r="r" b="b"/>
              <a:pathLst>
                <a:path w="9859366" h="590550">
                  <a:moveTo>
                    <a:pt x="0" y="0"/>
                  </a:moveTo>
                  <a:lnTo>
                    <a:pt x="9859366" y="0"/>
                  </a:lnTo>
                  <a:lnTo>
                    <a:pt x="9859366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5058833" y="1365675"/>
              <a:ext cx="9859367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5"/>
                </a:lnSpc>
              </a:pPr>
              <a:r>
                <a:rPr lang="en-US" sz="2750" b="1">
                  <a:solidFill>
                    <a:srgbClr val="333F70"/>
                  </a:solidFill>
                  <a:latin typeface="Arimo Bold" panose="020B0704020202020204"/>
                  <a:ea typeface="Arimo Bold" panose="020B0704020202020204"/>
                  <a:cs typeface="Arimo Bold" panose="020B0704020202020204"/>
                  <a:sym typeface="Arimo Bold" panose="020B0704020202020204"/>
                </a:rPr>
                <a:t>Relative Positioning Adjustments</a:t>
              </a:r>
              <a:endParaRPr lang="en-US" sz="2750" b="1">
                <a:solidFill>
                  <a:srgbClr val="333F7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endParaRPr>
            </a:p>
          </p:txBody>
        </p:sp>
      </p:grpSp>
      <p:grpSp>
        <p:nvGrpSpPr>
          <p:cNvPr id="27" name="Group 27"/>
          <p:cNvGrpSpPr/>
          <p:nvPr/>
        </p:nvGrpSpPr>
        <p:grpSpPr>
          <a:xfrm rot="0">
            <a:off x="2835027" y="7546181"/>
            <a:ext cx="14460735" cy="1392396"/>
            <a:chOff x="0" y="0"/>
            <a:chExt cx="19280981" cy="185652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9280981" cy="604838"/>
            </a:xfrm>
            <a:custGeom>
              <a:avLst/>
              <a:gdLst/>
              <a:ahLst/>
              <a:cxnLst/>
              <a:rect l="l" t="t" r="r" b="b"/>
              <a:pathLst>
                <a:path w="19280981" h="604838">
                  <a:moveTo>
                    <a:pt x="0" y="0"/>
                  </a:moveTo>
                  <a:lnTo>
                    <a:pt x="19280981" y="0"/>
                  </a:lnTo>
                  <a:lnTo>
                    <a:pt x="19280981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4957234" y="1165647"/>
              <a:ext cx="11816927" cy="69087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0"/>
                </a:lnSpc>
              </a:pPr>
              <a:r>
                <a:rPr lang="en-US" sz="2185">
                  <a:solidFill>
                    <a:srgbClr val="333F70"/>
                  </a:solidFill>
                  <a:latin typeface="Open Sans"/>
                  <a:ea typeface="Open Sans"/>
                  <a:cs typeface="Open Sans"/>
                  <a:sym typeface="Open Sans"/>
                </a:rPr>
                <a:t>Fine-tunes element placement.</a:t>
              </a:r>
              <a:endParaRPr lang="en-US" sz="2185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30" name="Picture 29" descr="Fixed-layout-1-1024x472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2872105"/>
            <a:ext cx="5493385" cy="2219325"/>
          </a:xfrm>
          <a:prstGeom prst="rect">
            <a:avLst/>
          </a:prstGeom>
        </p:spPr>
      </p:pic>
      <p:pic>
        <p:nvPicPr>
          <p:cNvPr id="31" name="Picture 30" descr="live-dem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356860"/>
            <a:ext cx="5568950" cy="2120900"/>
          </a:xfrm>
          <a:prstGeom prst="rect">
            <a:avLst/>
          </a:prstGeom>
        </p:spPr>
      </p:pic>
      <p:pic>
        <p:nvPicPr>
          <p:cNvPr id="32" name="Picture 31" descr="psoition+relative+exmaple+version+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704455"/>
            <a:ext cx="5629275" cy="23044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sp>
      </p:grpSp>
      <p:sp>
        <p:nvSpPr>
          <p:cNvPr id="7" name="Freeform 7"/>
          <p:cNvSpPr/>
          <p:nvPr/>
        </p:nvSpPr>
        <p:spPr>
          <a:xfrm>
            <a:off x="3429000" y="495300"/>
            <a:ext cx="10972800" cy="1558925"/>
          </a:xfrm>
          <a:custGeom>
            <a:avLst/>
            <a:gdLst/>
            <a:ahLst/>
            <a:cxnLst/>
            <a:rect l="l" t="t" r="r" b="b"/>
            <a:pathLst>
              <a:path w="10423271" h="1509823">
                <a:moveTo>
                  <a:pt x="0" y="0"/>
                </a:moveTo>
                <a:lnTo>
                  <a:pt x="10423271" y="0"/>
                </a:lnTo>
                <a:lnTo>
                  <a:pt x="10423271" y="1509823"/>
                </a:lnTo>
                <a:lnTo>
                  <a:pt x="0" y="150982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/>
          <a:p>
            <a:pPr algn="ctr"/>
            <a:r>
              <a:rPr lang="en-US" sz="600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sz="6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39495" y="2324100"/>
            <a:ext cx="15799435" cy="4652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Cascade-</a:t>
            </a: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Importance – Inline styles and </a:t>
            </a:r>
            <a:r>
              <a:rPr lang="en-US" altLang="en-US" sz="3200">
                <a:highlight>
                  <a:srgbClr val="C0C0C0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!important </a:t>
            </a: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rules win.</a:t>
            </a:r>
            <a:endParaRPr lang="en-US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lvl="2" indent="0">
              <a:buFont typeface="Arial" panose="020B0604020202020204" pitchFamily="34" charset="0"/>
              <a:buNone/>
            </a:pP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Specificity – More specific selectors beat general ones.</a:t>
            </a:r>
            <a:endParaRPr lang="en-US" sz="3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Combining CSS selectors- </a:t>
            </a:r>
            <a:r>
              <a:rPr lang="en-US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Combining CSS selectors means using more than one selector together to target specific HTML elements.</a:t>
            </a:r>
            <a:endParaRPr lang="en-US" altLang="en-US" sz="3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3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CSS positioning controls how elements are placed on a page using the position property.</a:t>
            </a:r>
            <a:endParaRPr lang="en-US" altLang="en-US" sz="3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57200"/>
            <a:endParaRPr lang="en-US" sz="3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990600" y="876300"/>
            <a:ext cx="15925800" cy="8915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Cloud Callout 3"/>
          <p:cNvSpPr/>
          <p:nvPr/>
        </p:nvSpPr>
        <p:spPr>
          <a:xfrm>
            <a:off x="2971800" y="1485900"/>
            <a:ext cx="11186795" cy="6592570"/>
          </a:xfrm>
          <a:prstGeom prst="cloudCallo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962400" y="3848100"/>
            <a:ext cx="8979535" cy="207264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sz="9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Any Questions???</a:t>
            </a:r>
            <a:endParaRPr lang="en-US" sz="9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354*709"/>
  <p:tag name="TABLE_ENDDRAG_RECT" val="38*54*1354*70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1765</Words>
  <Application>WPS Slides</Application>
  <PresentationFormat>On-screen Show (4:3)</PresentationFormat>
  <Paragraphs>120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SimSun</vt:lpstr>
      <vt:lpstr>Wingdings</vt:lpstr>
      <vt:lpstr>Arimo Bold</vt:lpstr>
      <vt:lpstr>Open Sans</vt:lpstr>
      <vt:lpstr>Arial</vt:lpstr>
      <vt:lpstr>Open Sans Bold</vt:lpstr>
      <vt:lpstr>Microsoft YaHei</vt:lpstr>
      <vt:lpstr>Arial Unicode MS</vt:lpstr>
      <vt:lpstr>Calibri</vt:lpstr>
      <vt:lpstr>Agency FB</vt:lpstr>
      <vt:lpstr>Arial Black</vt:lpstr>
      <vt:lpstr>Arial Narrow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 You!!!!</dc:title>
  <dc:creator/>
  <cp:lastModifiedBy>binod</cp:lastModifiedBy>
  <cp:revision>3</cp:revision>
  <dcterms:created xsi:type="dcterms:W3CDTF">2006-08-16T00:00:00Z</dcterms:created>
  <dcterms:modified xsi:type="dcterms:W3CDTF">2025-04-15T09:27:33Z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89ED3499F3C5445EB5742B07A769B209_12</vt:lpwstr>
  </property>
  <property fmtid="{D5CDD505-2E9C-101B-9397-08002B2CF9AE}" pid="3" name="KSOProductBuildVer">
    <vt:lpwstr>1033-12.2.0.20782</vt:lpwstr>
  </property>
</Properties>
</file>