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media/media1.mp4" ContentType="video/unknown"/>
  <Override PartName="/ppt/media/media2.mp4" ContentType="video/unknown"/>
  <Override PartName="/ppt/media/media3.mp4" ContentType="video/unknown"/>
  <Override PartName="/ppt/media/media4.mp4" ContentType="video/unknown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185844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185844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185844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185844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185844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185844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185844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185844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185844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" name="Shape 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ryan Ostdiek (University of Oregon)"/>
          <p:cNvSpPr txBox="1"/>
          <p:nvPr/>
        </p:nvSpPr>
        <p:spPr>
          <a:xfrm>
            <a:off x="4751466" y="9407516"/>
            <a:ext cx="345653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Bryan Ostdiek (University of Oregon)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xfrm>
            <a:off x="12560625" y="9388466"/>
            <a:ext cx="340259" cy="342901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185844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51826" y="-15377"/>
            <a:ext cx="13063118" cy="1270001"/>
          </a:xfrm>
          <a:prstGeom prst="rect">
            <a:avLst/>
          </a:prstGeom>
          <a:solidFill>
            <a:srgbClr val="18584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3" name="UOSignature-107-4C.pdf" descr="UOSignature-107-4C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03223" y="208350"/>
            <a:ext cx="3948217" cy="82254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angle"/>
          <p:cNvSpPr/>
          <p:nvPr/>
        </p:nvSpPr>
        <p:spPr>
          <a:xfrm>
            <a:off x="-22667" y="9388955"/>
            <a:ext cx="13063119" cy="38002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1270000" y="563880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2546503" y="9388466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github.com/bostdiek/IntroToMachineLearning" TargetMode="External"/><Relationship Id="rId4" Type="http://schemas.openxmlformats.org/officeDocument/2006/relationships/hyperlink" Target="https://drive.google.com/file/d/1VjsNU6OwjHI-0vQqBAW517-0HFHj6PGx/view?usp=sharing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25.png"/><Relationship Id="rId10" Type="http://schemas.openxmlformats.org/officeDocument/2006/relationships/video" Target="../media/media4.mp4"/><Relationship Id="rId11" Type="http://schemas.microsoft.com/office/2007/relationships/media" Target="../media/media4.mp4"/><Relationship Id="rId12" Type="http://schemas.openxmlformats.org/officeDocument/2006/relationships/image" Target="../media/image49.png"/><Relationship Id="rId13" Type="http://schemas.openxmlformats.org/officeDocument/2006/relationships/video" Target="../media/media2.mp4"/><Relationship Id="rId14" Type="http://schemas.microsoft.com/office/2007/relationships/media" Target="../media/media2.mp4"/><Relationship Id="rId15" Type="http://schemas.openxmlformats.org/officeDocument/2006/relationships/image" Target="../media/image50.png"/><Relationship Id="rId16" Type="http://schemas.openxmlformats.org/officeDocument/2006/relationships/video" Target="../media/media3.mp4"/><Relationship Id="rId17" Type="http://schemas.microsoft.com/office/2007/relationships/media" Target="../media/media3.mp4"/><Relationship Id="rId18" Type="http://schemas.openxmlformats.org/officeDocument/2006/relationships/image" Target="../media/image5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25.png"/><Relationship Id="rId6" Type="http://schemas.openxmlformats.org/officeDocument/2006/relationships/image" Target="../media/image5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4.png"/><Relationship Id="rId4" Type="http://schemas.openxmlformats.org/officeDocument/2006/relationships/image" Target="../media/image25.png"/><Relationship Id="rId5" Type="http://schemas.openxmlformats.org/officeDocument/2006/relationships/image" Target="../media/image5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25.png"/><Relationship Id="rId4" Type="http://schemas.openxmlformats.org/officeDocument/2006/relationships/image" Target="../media/image58.png"/><Relationship Id="rId5" Type="http://schemas.openxmlformats.org/officeDocument/2006/relationships/image" Target="../media/image5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25.png"/><Relationship Id="rId4" Type="http://schemas.openxmlformats.org/officeDocument/2006/relationships/hyperlink" Target="https://keras.io/applications/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2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2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hyperlink" Target="https://github.com/AlexEMG/DeepLabCut" TargetMode="External"/><Relationship Id="rId4" Type="http://schemas.openxmlformats.org/officeDocument/2006/relationships/image" Target="../media/image5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3" Type="http://schemas.microsoft.com/office/2007/relationships/media" Target="../media/media1.mp4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4.png"/><Relationship Id="rId23" Type="http://schemas.openxmlformats.org/officeDocument/2006/relationships/image" Target="../media/image2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3" Type="http://schemas.microsoft.com/office/2007/relationships/media" Target="../media/media2.mp4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video" Target="../media/media3.mp4"/><Relationship Id="rId7" Type="http://schemas.microsoft.com/office/2007/relationships/media" Target="../media/media3.mp4"/><Relationship Id="rId8" Type="http://schemas.openxmlformats.org/officeDocument/2006/relationships/image" Target="../media/image28.png"/><Relationship Id="rId9" Type="http://schemas.openxmlformats.org/officeDocument/2006/relationships/image" Target="../media/image15.png"/><Relationship Id="rId10" Type="http://schemas.openxmlformats.org/officeDocument/2006/relationships/image" Target="../media/image2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2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5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8.png"/><Relationship Id="rId12" Type="http://schemas.openxmlformats.org/officeDocument/2006/relationships/image" Target="../media/image2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4.png"/><Relationship Id="rId7" Type="http://schemas.openxmlformats.org/officeDocument/2006/relationships/image" Target="../media/image2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5.png"/><Relationship Id="rId12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33.png"/><Relationship Id="rId5" Type="http://schemas.openxmlformats.org/officeDocument/2006/relationships/image" Target="../media/image40.png"/><Relationship Id="rId6" Type="http://schemas.openxmlformats.org/officeDocument/2006/relationships/image" Target="../media/image25.png"/><Relationship Id="rId7" Type="http://schemas.openxmlformats.org/officeDocument/2006/relationships/image" Target="../media/image32.png"/><Relationship Id="rId8" Type="http://schemas.openxmlformats.org/officeDocument/2006/relationships/image" Target="../media/image37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36.png"/><Relationship Id="rId6" Type="http://schemas.openxmlformats.org/officeDocument/2006/relationships/image" Target="../media/image31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25.png"/><Relationship Id="rId14" Type="http://schemas.openxmlformats.org/officeDocument/2006/relationships/image" Target="../media/image3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39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Rectangle"/>
          <p:cNvGrpSpPr/>
          <p:nvPr/>
        </p:nvGrpSpPr>
        <p:grpSpPr>
          <a:xfrm>
            <a:off x="364706" y="7122451"/>
            <a:ext cx="12275388" cy="1608932"/>
            <a:chOff x="0" y="0"/>
            <a:chExt cx="12275386" cy="1608931"/>
          </a:xfrm>
        </p:grpSpPr>
        <p:sp>
          <p:nvSpPr>
            <p:cNvPr id="32" name="Rectangle"/>
            <p:cNvSpPr/>
            <p:nvPr/>
          </p:nvSpPr>
          <p:spPr>
            <a:xfrm>
              <a:off x="44450" y="44450"/>
              <a:ext cx="12186487" cy="1520032"/>
            </a:xfrm>
            <a:prstGeom prst="rect">
              <a:avLst/>
            </a:prstGeom>
            <a:solidFill>
              <a:srgbClr val="FFE42C">
                <a:alpha val="25234"/>
              </a:srgbClr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31" name="Rectangle" descr="Rectangl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275387" cy="1608932"/>
            </a:xfrm>
            <a:prstGeom prst="rect">
              <a:avLst/>
            </a:prstGeom>
            <a:effectLst/>
          </p:spPr>
        </p:pic>
      </p:grpSp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12617115" y="9388466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" name="Logistic Regression to Deep Networks and Transfer Learning"/>
          <p:cNvSpPr txBox="1"/>
          <p:nvPr/>
        </p:nvSpPr>
        <p:spPr>
          <a:xfrm>
            <a:off x="1259585" y="626533"/>
            <a:ext cx="10485629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Logistic Regression to Deep Networks and Transfer Learning</a:t>
            </a:r>
          </a:p>
        </p:txBody>
      </p:sp>
      <p:sp>
        <p:nvSpPr>
          <p:cNvPr id="36" name="https://github.com/bostdiek/IntroToMachineLearning"/>
          <p:cNvSpPr txBox="1"/>
          <p:nvPr/>
        </p:nvSpPr>
        <p:spPr>
          <a:xfrm>
            <a:off x="1121841" y="5798617"/>
            <a:ext cx="107611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https://github.com/bostdiek/IntroToMachineLearning</a:t>
            </a:r>
          </a:p>
        </p:txBody>
      </p:sp>
      <p:grpSp>
        <p:nvGrpSpPr>
          <p:cNvPr id="39" name="Group"/>
          <p:cNvGrpSpPr/>
          <p:nvPr/>
        </p:nvGrpSpPr>
        <p:grpSpPr>
          <a:xfrm>
            <a:off x="873784" y="7380816"/>
            <a:ext cx="11257232" cy="1092201"/>
            <a:chOff x="0" y="0"/>
            <a:chExt cx="11257230" cy="1092199"/>
          </a:xfrm>
        </p:grpSpPr>
        <p:sp>
          <p:nvSpPr>
            <p:cNvPr id="37" name="https://drive.google.com/file/d/1VjsNU6OwjHI-0vQqBAW517-0HFHj6PGx/view?usp=sharing"/>
            <p:cNvSpPr txBox="1"/>
            <p:nvPr/>
          </p:nvSpPr>
          <p:spPr>
            <a:xfrm>
              <a:off x="0" y="673099"/>
              <a:ext cx="1125723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100" u="sng">
                  <a:hlinkClick r:id="rId4" invalidUrl="" action="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rId4" invalidUrl="" action="" tgtFrame="" tooltip="" history="1" highlightClick="0" endSnd="0"/>
                </a:rPr>
                <a:t>https://drive.google.com/file/d/1VjsNU6OwjHI-0vQqBAW517-0HFHj6PGx/view?usp=sharing</a:t>
              </a:r>
            </a:p>
          </p:txBody>
        </p:sp>
        <p:sp>
          <p:nvSpPr>
            <p:cNvPr id="38" name="Data for the lecture today can be found at"/>
            <p:cNvSpPr txBox="1"/>
            <p:nvPr/>
          </p:nvSpPr>
          <p:spPr>
            <a:xfrm>
              <a:off x="1306017" y="0"/>
              <a:ext cx="8645196" cy="647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Data for the lecture today can be found at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NetworkRepresentation.pdf" descr="NetworkRepresentatio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08440" y="1209935"/>
            <a:ext cx="8988329" cy="5055936"/>
          </a:xfrm>
          <a:prstGeom prst="rect">
            <a:avLst/>
          </a:prstGeom>
          <a:ln w="12700">
            <a:miter lim="400000"/>
          </a:ln>
        </p:spPr>
      </p:pic>
      <p:sp>
        <p:nvSpPr>
          <p:cNvPr id="3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7" name="Don’t add more inputs, let machine find own shape…"/>
          <p:cNvSpPr txBox="1"/>
          <p:nvPr/>
        </p:nvSpPr>
        <p:spPr>
          <a:xfrm>
            <a:off x="162699" y="1209935"/>
            <a:ext cx="3957992" cy="4600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spAutoFit/>
          </a:bodyPr>
          <a:lstStyle/>
          <a:p>
            <a:pPr marL="415192" indent="-415192" algn="l" defTabSz="587022">
              <a:spcBef>
                <a:spcPts val="1700"/>
              </a:spcBef>
              <a:buSzPct val="75000"/>
              <a:buChar char="•"/>
              <a:defRPr sz="3000"/>
            </a:pPr>
            <a:r>
              <a:t>Don’t add more inputs, let machine find own shape </a:t>
            </a:r>
          </a:p>
          <a:p>
            <a:pPr marL="415192" indent="-415192" algn="l" defTabSz="587022">
              <a:spcBef>
                <a:spcPts val="1700"/>
              </a:spcBef>
              <a:buSzPct val="75000"/>
              <a:buChar char="•"/>
              <a:defRPr sz="3000"/>
            </a:pPr>
            <a:r>
              <a:t>Ability to learn ‘any’ function</a:t>
            </a:r>
          </a:p>
          <a:p>
            <a:pPr marL="415192" indent="-415192" algn="l" defTabSz="587022">
              <a:spcBef>
                <a:spcPts val="1700"/>
              </a:spcBef>
              <a:buSzPct val="75000"/>
              <a:buChar char="•"/>
              <a:defRPr sz="3000"/>
            </a:pPr>
            <a:r>
              <a:t>More nodes/hidden layers allows for more complex features</a:t>
            </a:r>
          </a:p>
        </p:txBody>
      </p:sp>
      <p:grpSp>
        <p:nvGrpSpPr>
          <p:cNvPr id="407" name="Group"/>
          <p:cNvGrpSpPr/>
          <p:nvPr/>
        </p:nvGrpSpPr>
        <p:grpSpPr>
          <a:xfrm>
            <a:off x="4413114" y="2486761"/>
            <a:ext cx="2092405" cy="2752225"/>
            <a:chOff x="0" y="0"/>
            <a:chExt cx="2092403" cy="2752224"/>
          </a:xfrm>
        </p:grpSpPr>
        <p:grpSp>
          <p:nvGrpSpPr>
            <p:cNvPr id="382" name="Group"/>
            <p:cNvGrpSpPr/>
            <p:nvPr/>
          </p:nvGrpSpPr>
          <p:grpSpPr>
            <a:xfrm>
              <a:off x="0" y="0"/>
              <a:ext cx="544247" cy="561923"/>
              <a:chOff x="0" y="0"/>
              <a:chExt cx="544246" cy="561922"/>
            </a:xfrm>
          </p:grpSpPr>
          <p:sp>
            <p:nvSpPr>
              <p:cNvPr id="378" name="Rectangle"/>
              <p:cNvSpPr/>
              <p:nvPr/>
            </p:nvSpPr>
            <p:spPr>
              <a:xfrm>
                <a:off x="0" y="0"/>
                <a:ext cx="544247" cy="561923"/>
              </a:xfrm>
              <a:prstGeom prst="rect">
                <a:avLst/>
              </a:prstGeom>
              <a:solidFill>
                <a:srgbClr val="185844">
                  <a:alpha val="25355"/>
                </a:srgbClr>
              </a:solidFill>
              <a:ln w="12700" cap="flat">
                <a:solidFill>
                  <a:srgbClr val="185844"/>
                </a:solidFill>
                <a:prstDash val="solid"/>
                <a:miter lim="400000"/>
              </a:ln>
              <a:effectLst>
                <a:outerShdw sx="100000" sy="100000" kx="0" ky="0" algn="b" rotWithShape="0" blurRad="12700" dist="127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defTabSz="587022">
                  <a:defRPr sz="2200"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381" name="Group"/>
              <p:cNvGrpSpPr/>
              <p:nvPr/>
            </p:nvGrpSpPr>
            <p:grpSpPr>
              <a:xfrm>
                <a:off x="67022" y="75860"/>
                <a:ext cx="410203" cy="410202"/>
                <a:chOff x="0" y="0"/>
                <a:chExt cx="410201" cy="410201"/>
              </a:xfrm>
            </p:grpSpPr>
            <p:sp>
              <p:nvSpPr>
                <p:cNvPr id="379" name="Group"/>
                <p:cNvSpPr/>
                <p:nvPr/>
              </p:nvSpPr>
              <p:spPr>
                <a:xfrm>
                  <a:off x="0" y="0"/>
                  <a:ext cx="410202" cy="410202"/>
                </a:xfrm>
                <a:prstGeom prst="ellipse">
                  <a:avLst/>
                </a:prstGeom>
                <a:solidFill>
                  <a:srgbClr val="FFE42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 defTabSz="587022">
                    <a:defRPr sz="2200">
                      <a:solidFill>
                        <a:srgbClr val="FFFFFF"/>
                      </a:solidFill>
                    </a:defRPr>
                  </a:pPr>
                </a:p>
              </p:txBody>
            </p:sp>
            <p:pic>
              <p:nvPicPr>
                <p:cNvPr id="380" name="Image" descr="Image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164460" y="120434"/>
                  <a:ext cx="81281" cy="16933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pic>
          <p:nvPicPr>
            <p:cNvPr id="383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92297" t="0" r="0" b="0"/>
            <a:stretch>
              <a:fillRect/>
            </a:stretch>
          </p:blipFill>
          <p:spPr>
            <a:xfrm>
              <a:off x="689894" y="1053673"/>
              <a:ext cx="299458" cy="3386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4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6083" t="0" r="55190" b="0"/>
            <a:stretch>
              <a:fillRect/>
            </a:stretch>
          </p:blipFill>
          <p:spPr>
            <a:xfrm>
              <a:off x="669997" y="111627"/>
              <a:ext cx="339256" cy="3386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5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63807" t="0" r="27509" b="0"/>
            <a:stretch>
              <a:fillRect/>
            </a:stretch>
          </p:blipFill>
          <p:spPr>
            <a:xfrm>
              <a:off x="670844" y="664327"/>
              <a:ext cx="337576" cy="3386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9" name="Group"/>
            <p:cNvGrpSpPr/>
            <p:nvPr/>
          </p:nvGrpSpPr>
          <p:grpSpPr>
            <a:xfrm>
              <a:off x="1548156" y="741398"/>
              <a:ext cx="544248" cy="561923"/>
              <a:chOff x="0" y="0"/>
              <a:chExt cx="544246" cy="561922"/>
            </a:xfrm>
          </p:grpSpPr>
          <p:sp>
            <p:nvSpPr>
              <p:cNvPr id="386" name="Rectangle"/>
              <p:cNvSpPr/>
              <p:nvPr/>
            </p:nvSpPr>
            <p:spPr>
              <a:xfrm>
                <a:off x="0" y="0"/>
                <a:ext cx="544247" cy="561923"/>
              </a:xfrm>
              <a:prstGeom prst="rect">
                <a:avLst/>
              </a:prstGeom>
              <a:solidFill>
                <a:srgbClr val="185844">
                  <a:alpha val="25355"/>
                </a:srgbClr>
              </a:solidFill>
              <a:ln w="12700" cap="flat">
                <a:solidFill>
                  <a:srgbClr val="185844"/>
                </a:solidFill>
                <a:prstDash val="solid"/>
                <a:miter lim="400000"/>
              </a:ln>
              <a:effectLst>
                <a:outerShdw sx="100000" sy="100000" kx="0" ky="0" algn="b" rotWithShape="0" blurRad="12700" dist="127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defTabSz="587022">
                  <a:defRPr sz="2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87" name="Group"/>
              <p:cNvSpPr/>
              <p:nvPr/>
            </p:nvSpPr>
            <p:spPr>
              <a:xfrm>
                <a:off x="67023" y="85079"/>
                <a:ext cx="410202" cy="410203"/>
              </a:xfrm>
              <a:prstGeom prst="ellipse">
                <a:avLst/>
              </a:prstGeom>
              <a:solidFill>
                <a:srgbClr val="FFE42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defTabSz="587022">
                  <a:defRPr sz="2200">
                    <a:solidFill>
                      <a:srgbClr val="FFFFFF"/>
                    </a:solidFill>
                  </a:defRPr>
                </a:pPr>
              </a:p>
            </p:txBody>
          </p:sp>
          <p:pic>
            <p:nvPicPr>
              <p:cNvPr id="388" name="Image" descr="Image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0" t="0" r="94730" b="0"/>
              <a:stretch>
                <a:fillRect/>
              </a:stretch>
            </p:blipFill>
            <p:spPr>
              <a:xfrm>
                <a:off x="169676" y="85079"/>
                <a:ext cx="204889" cy="3386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390" name="Line"/>
            <p:cNvSpPr/>
            <p:nvPr/>
          </p:nvSpPr>
          <p:spPr>
            <a:xfrm flipV="1">
              <a:off x="544948" y="1029601"/>
              <a:ext cx="1002840" cy="695662"/>
            </a:xfrm>
            <a:prstGeom prst="line">
              <a:avLst/>
            </a:prstGeom>
            <a:noFill/>
            <a:ln w="25400" cap="flat">
              <a:solidFill>
                <a:srgbClr val="185844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1" name="Line"/>
            <p:cNvSpPr/>
            <p:nvPr/>
          </p:nvSpPr>
          <p:spPr>
            <a:xfrm>
              <a:off x="541880" y="1025915"/>
              <a:ext cx="998580" cy="4838"/>
            </a:xfrm>
            <a:prstGeom prst="line">
              <a:avLst/>
            </a:prstGeom>
            <a:noFill/>
            <a:ln w="25400" cap="flat">
              <a:solidFill>
                <a:srgbClr val="185844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2" name="Line"/>
            <p:cNvSpPr/>
            <p:nvPr/>
          </p:nvSpPr>
          <p:spPr>
            <a:xfrm>
              <a:off x="547078" y="266287"/>
              <a:ext cx="1005746" cy="780837"/>
            </a:xfrm>
            <a:prstGeom prst="line">
              <a:avLst/>
            </a:prstGeom>
            <a:noFill/>
            <a:ln w="25400" cap="flat">
              <a:solidFill>
                <a:srgbClr val="185844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404" name="Group"/>
            <p:cNvGrpSpPr/>
            <p:nvPr/>
          </p:nvGrpSpPr>
          <p:grpSpPr>
            <a:xfrm>
              <a:off x="0" y="695505"/>
              <a:ext cx="544247" cy="2056720"/>
              <a:chOff x="0" y="0"/>
              <a:chExt cx="544246" cy="2056718"/>
            </a:xfrm>
          </p:grpSpPr>
          <p:sp>
            <p:nvSpPr>
              <p:cNvPr id="393" name="Rectangle"/>
              <p:cNvSpPr/>
              <p:nvPr/>
            </p:nvSpPr>
            <p:spPr>
              <a:xfrm>
                <a:off x="0" y="0"/>
                <a:ext cx="544247" cy="2056719"/>
              </a:xfrm>
              <a:prstGeom prst="rect">
                <a:avLst/>
              </a:prstGeom>
              <a:solidFill>
                <a:srgbClr val="185844">
                  <a:alpha val="25355"/>
                </a:srgbClr>
              </a:solidFill>
              <a:ln w="12700" cap="flat">
                <a:solidFill>
                  <a:srgbClr val="185844"/>
                </a:solidFill>
                <a:prstDash val="solid"/>
                <a:miter lim="400000"/>
              </a:ln>
              <a:effectLst>
                <a:outerShdw sx="100000" sy="100000" kx="0" ky="0" algn="b" rotWithShape="0" blurRad="12700" dist="127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defTabSz="587022">
                  <a:defRPr sz="2200"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403" name="Group"/>
              <p:cNvGrpSpPr/>
              <p:nvPr/>
            </p:nvGrpSpPr>
            <p:grpSpPr>
              <a:xfrm>
                <a:off x="67022" y="131210"/>
                <a:ext cx="410203" cy="1844673"/>
                <a:chOff x="0" y="0"/>
                <a:chExt cx="410201" cy="1844672"/>
              </a:xfrm>
            </p:grpSpPr>
            <p:grpSp>
              <p:nvGrpSpPr>
                <p:cNvPr id="396" name="Group"/>
                <p:cNvGrpSpPr/>
                <p:nvPr/>
              </p:nvGrpSpPr>
              <p:grpSpPr>
                <a:xfrm>
                  <a:off x="0" y="717235"/>
                  <a:ext cx="410202" cy="410202"/>
                  <a:chOff x="0" y="0"/>
                  <a:chExt cx="410201" cy="410201"/>
                </a:xfrm>
              </p:grpSpPr>
              <p:sp>
                <p:nvSpPr>
                  <p:cNvPr id="394" name="Circle"/>
                  <p:cNvSpPr/>
                  <p:nvPr/>
                </p:nvSpPr>
                <p:spPr>
                  <a:xfrm>
                    <a:off x="0" y="0"/>
                    <a:ext cx="410202" cy="410202"/>
                  </a:xfrm>
                  <a:prstGeom prst="ellipse">
                    <a:avLst/>
                  </a:prstGeom>
                  <a:solidFill>
                    <a:srgbClr val="FFE42C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 defTabSz="587022">
                      <a:defRPr sz="22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pic>
                <p:nvPicPr>
                  <p:cNvPr id="395" name="Image" descr="Image"/>
                  <p:cNvPicPr>
                    <a:picLocks noChangeAspect="1"/>
                  </p:cNvPicPr>
                  <p:nvPr/>
                </p:nvPicPr>
                <p:blipFill>
                  <a:blip r:embed="rId5">
                    <a:extLst/>
                  </a:blip>
                  <a:stretch>
                    <a:fillRect/>
                  </a:stretch>
                </p:blipFill>
                <p:spPr>
                  <a:xfrm>
                    <a:off x="89953" y="130594"/>
                    <a:ext cx="230295" cy="149014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  <p:grpSp>
              <p:nvGrpSpPr>
                <p:cNvPr id="399" name="Group"/>
                <p:cNvGrpSpPr/>
                <p:nvPr/>
              </p:nvGrpSpPr>
              <p:grpSpPr>
                <a:xfrm>
                  <a:off x="0" y="0"/>
                  <a:ext cx="410202" cy="410202"/>
                  <a:chOff x="0" y="0"/>
                  <a:chExt cx="410201" cy="410201"/>
                </a:xfrm>
              </p:grpSpPr>
              <p:sp>
                <p:nvSpPr>
                  <p:cNvPr id="397" name="Circle"/>
                  <p:cNvSpPr/>
                  <p:nvPr/>
                </p:nvSpPr>
                <p:spPr>
                  <a:xfrm>
                    <a:off x="0" y="0"/>
                    <a:ext cx="410202" cy="410202"/>
                  </a:xfrm>
                  <a:prstGeom prst="ellipse">
                    <a:avLst/>
                  </a:prstGeom>
                  <a:solidFill>
                    <a:srgbClr val="FFE42C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 defTabSz="587022">
                      <a:defRPr sz="22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pic>
                <p:nvPicPr>
                  <p:cNvPr id="398" name="Image" descr="Image"/>
                  <p:cNvPicPr>
                    <a:picLocks noChangeAspect="1"/>
                  </p:cNvPicPr>
                  <p:nvPr/>
                </p:nvPicPr>
                <p:blipFill>
                  <a:blip r:embed="rId6">
                    <a:extLst/>
                  </a:blip>
                  <a:srcRect l="0" t="0" r="0" b="0"/>
                  <a:stretch>
                    <a:fillRect/>
                  </a:stretch>
                </p:blipFill>
                <p:spPr>
                  <a:xfrm>
                    <a:off x="93340" y="130594"/>
                    <a:ext cx="223521" cy="149014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  <p:grpSp>
              <p:nvGrpSpPr>
                <p:cNvPr id="402" name="Group"/>
                <p:cNvGrpSpPr/>
                <p:nvPr/>
              </p:nvGrpSpPr>
              <p:grpSpPr>
                <a:xfrm>
                  <a:off x="0" y="1434470"/>
                  <a:ext cx="410202" cy="410203"/>
                  <a:chOff x="0" y="0"/>
                  <a:chExt cx="410201" cy="410201"/>
                </a:xfrm>
              </p:grpSpPr>
              <p:sp>
                <p:nvSpPr>
                  <p:cNvPr id="400" name="Circle"/>
                  <p:cNvSpPr/>
                  <p:nvPr/>
                </p:nvSpPr>
                <p:spPr>
                  <a:xfrm>
                    <a:off x="0" y="0"/>
                    <a:ext cx="410202" cy="410202"/>
                  </a:xfrm>
                  <a:prstGeom prst="ellipse">
                    <a:avLst/>
                  </a:prstGeom>
                  <a:solidFill>
                    <a:srgbClr val="FFE42C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 defTabSz="587022">
                      <a:defRPr sz="22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pic>
                <p:nvPicPr>
                  <p:cNvPr id="401" name="Image" descr="Image"/>
                  <p:cNvPicPr>
                    <a:picLocks noChangeAspect="1"/>
                  </p:cNvPicPr>
                  <p:nvPr/>
                </p:nvPicPr>
                <p:blipFill>
                  <a:blip r:embed="rId7">
                    <a:extLst/>
                  </a:blip>
                  <a:stretch>
                    <a:fillRect/>
                  </a:stretch>
                </p:blipFill>
                <p:spPr>
                  <a:xfrm>
                    <a:off x="94542" y="130594"/>
                    <a:ext cx="221118" cy="149014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</p:grpSp>
        </p:grpSp>
        <p:sp>
          <p:nvSpPr>
            <p:cNvPr id="405" name="Line"/>
            <p:cNvSpPr/>
            <p:nvPr/>
          </p:nvSpPr>
          <p:spPr>
            <a:xfrm flipV="1">
              <a:off x="545643" y="1029112"/>
              <a:ext cx="994816" cy="1454321"/>
            </a:xfrm>
            <a:prstGeom prst="line">
              <a:avLst/>
            </a:prstGeom>
            <a:noFill/>
            <a:ln w="25400" cap="flat">
              <a:solidFill>
                <a:srgbClr val="185844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000000"/>
                  </a:solidFill>
                </a:defRPr>
              </a:pPr>
            </a:p>
          </p:txBody>
        </p:sp>
        <p:pic>
          <p:nvPicPr>
            <p:cNvPr id="406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987264" y="1937376"/>
              <a:ext cx="299509" cy="21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08" name="Neural Networks"/>
          <p:cNvSpPr txBox="1"/>
          <p:nvPr/>
        </p:nvSpPr>
        <p:spPr>
          <a:xfrm>
            <a:off x="334522" y="30864"/>
            <a:ext cx="12335757" cy="943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sz="5800"/>
            </a:lvl1pPr>
          </a:lstStyle>
          <a:p>
            <a:pPr/>
            <a:r>
              <a:t>Neural Networks</a:t>
            </a:r>
          </a:p>
        </p:txBody>
      </p:sp>
      <p:pic>
        <p:nvPicPr>
          <p:cNvPr id="409" name="Line" descr="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93024" y="1003511"/>
            <a:ext cx="12418753" cy="50801"/>
          </a:xfrm>
          <a:prstGeom prst="rect">
            <a:avLst/>
          </a:prstGeom>
        </p:spPr>
      </p:pic>
      <p:pic>
        <p:nvPicPr>
          <p:cNvPr id="411" name="CircularData_Hidden.mp4" descr="CircularData_Hidden.mp4"/>
          <p:cNvPicPr>
            <a:picLocks noChangeAspect="0"/>
          </p:cNvPicPr>
          <p:nvPr>
            <a:videoFile r:link="rId10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2">
            <a:extLst/>
          </a:blip>
          <a:stretch>
            <a:fillRect/>
          </a:stretch>
        </p:blipFill>
        <p:spPr>
          <a:xfrm>
            <a:off x="9014637" y="6181457"/>
            <a:ext cx="3618031" cy="310117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2" name="CircularData_Linear.mp4" descr="CircularData_Linear.mp4"/>
          <p:cNvPicPr>
            <a:picLocks noChangeAspect="0"/>
          </p:cNvPicPr>
          <p:nvPr>
            <a:videoFile r:link="rId13"/>
            <p:extLst>
              <p:ext uri="{DAA4B4D4-6D71-4841-9C94-3DE7FCFB9230}">
                <p14:media xmlns:p14="http://schemas.microsoft.com/office/powerpoint/2010/main" r:embed="rId14"/>
              </p:ext>
            </p:extLst>
          </p:nvPr>
        </p:nvPicPr>
        <p:blipFill>
          <a:blip r:embed="rId15">
            <a:extLst/>
          </a:blip>
          <a:stretch>
            <a:fillRect/>
          </a:stretch>
        </p:blipFill>
        <p:spPr>
          <a:xfrm>
            <a:off x="372132" y="6181456"/>
            <a:ext cx="3618032" cy="3101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3" name="CircularData_Quads.mp4" descr="CircularData_Quads.mp4"/>
          <p:cNvPicPr>
            <a:picLocks noChangeAspect="0"/>
          </p:cNvPicPr>
          <p:nvPr>
            <a:videoFile r:link="rId16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18">
            <a:extLst/>
          </a:blip>
          <a:stretch>
            <a:fillRect/>
          </a:stretch>
        </p:blipFill>
        <p:spPr>
          <a:xfrm>
            <a:off x="4693385" y="6181456"/>
            <a:ext cx="3618030" cy="31011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after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1" fill="hold"/>
                                        <p:tgtEl>
                                          <p:spTgt spid="4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11"/>
                            </p:stCondLst>
                            <p:childTnLst>
                              <p:par>
                                <p:cTn id="8" presetClass="mediacall" nodeType="afterEffect" presetSubtype="0" presetID="1" grp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311" fill="hold"/>
                                        <p:tgtEl>
                                          <p:spTgt spid="4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mediacall" nodeType="clickEffect" presetSubtype="0" presetID="1" grpId="5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10000000" fill="hold"/>
                                        <p:tgtEl>
                                          <p:spTgt spid="4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21" fill="hold" display="0">
                  <p:stCondLst>
                    <p:cond delay="indefinite"/>
                  </p:stCondLst>
                </p:cTn>
                <p:tgtEl>
                  <p:spTgt spid="413"/>
                </p:tgtEl>
              </p:cMediaNode>
            </p:video>
            <p:video fullScrn="0">
              <p:cMediaNode mute="0" showWhenStopped="1" numSld="1" vol="100000">
                <p:cTn id="22" fill="hold" display="0">
                  <p:stCondLst>
                    <p:cond delay="indefinite"/>
                  </p:stCondLst>
                </p:cTn>
                <p:tgtEl>
                  <p:spTgt spid="412"/>
                </p:tgtEl>
              </p:cMediaNode>
            </p:video>
            <p:video fullScrn="0">
              <p:cMediaNode mute="0" showWhenStopped="1" numSld="1" vol="100000">
                <p:cTn id="23" fill="hold" display="0">
                  <p:stCondLst>
                    <p:cond delay="indefinite"/>
                  </p:stCondLst>
                </p:cTn>
                <p:tgtEl>
                  <p:spTgt spid="411"/>
                </p:tgtEl>
              </p:cMediaNode>
            </p:video>
          </p:childTnLst>
        </p:cTn>
      </p:par>
    </p:tnLst>
    <p:bldLst>
      <p:bldP build="whole" bldLvl="1" animBg="1" rev="0" advAuto="0" spid="375" grpId="4"/>
      <p:bldP build="whole" bldLvl="1" animBg="1" rev="0" advAuto="0" spid="407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6" name="Deep learning uses raw inputs, with many hidden layers to let the machine come up with its own features.…"/>
          <p:cNvSpPr txBox="1"/>
          <p:nvPr/>
        </p:nvSpPr>
        <p:spPr>
          <a:xfrm>
            <a:off x="565264" y="2730500"/>
            <a:ext cx="11874272" cy="429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600"/>
            </a:pPr>
            <a:r>
              <a:t>Deep learning uses raw inputs, with many hidden layers to let the machine come up with its own features. </a:t>
            </a:r>
          </a:p>
          <a:p>
            <a:pPr>
              <a:defRPr sz="4600"/>
            </a:pPr>
          </a:p>
          <a:p>
            <a:pPr>
              <a:defRPr sz="4600"/>
            </a:pPr>
            <a:r>
              <a:t>How deep can we go before running into problems?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544573"/>
            <a:ext cx="13004800" cy="66644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424" name="Image"/>
          <p:cNvGrpSpPr/>
          <p:nvPr/>
        </p:nvGrpSpPr>
        <p:grpSpPr>
          <a:xfrm>
            <a:off x="6797952" y="1559983"/>
            <a:ext cx="6106028" cy="3890434"/>
            <a:chOff x="0" y="0"/>
            <a:chExt cx="6106027" cy="3890433"/>
          </a:xfrm>
        </p:grpSpPr>
        <p:pic>
          <p:nvPicPr>
            <p:cNvPr id="42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1750" y="31750"/>
              <a:ext cx="6042528" cy="382693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22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106028" cy="3890434"/>
            </a:xfrm>
            <a:prstGeom prst="rect">
              <a:avLst/>
            </a:prstGeom>
            <a:effectLst/>
          </p:spPr>
        </p:pic>
      </p:grpSp>
      <p:grpSp>
        <p:nvGrpSpPr>
          <p:cNvPr id="427" name="Image"/>
          <p:cNvGrpSpPr/>
          <p:nvPr/>
        </p:nvGrpSpPr>
        <p:grpSpPr>
          <a:xfrm>
            <a:off x="100820" y="1559983"/>
            <a:ext cx="6106027" cy="3890434"/>
            <a:chOff x="0" y="0"/>
            <a:chExt cx="6106026" cy="3890433"/>
          </a:xfrm>
        </p:grpSpPr>
        <p:pic>
          <p:nvPicPr>
            <p:cNvPr id="426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1750" y="31750"/>
              <a:ext cx="6042527" cy="382693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25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106027" cy="3890434"/>
            </a:xfrm>
            <a:prstGeom prst="rect">
              <a:avLst/>
            </a:prstGeom>
            <a:effectLst/>
          </p:spPr>
        </p:pic>
      </p:grpSp>
      <p:sp>
        <p:nvSpPr>
          <p:cNvPr id="428" name="Disappearing Gradient"/>
          <p:cNvSpPr txBox="1"/>
          <p:nvPr/>
        </p:nvSpPr>
        <p:spPr>
          <a:xfrm>
            <a:off x="334522" y="30864"/>
            <a:ext cx="12335757" cy="943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sz="5800"/>
            </a:lvl1pPr>
          </a:lstStyle>
          <a:p>
            <a:pPr/>
            <a:r>
              <a:t>Disappearing Gradient</a:t>
            </a:r>
          </a:p>
        </p:txBody>
      </p:sp>
      <p:pic>
        <p:nvPicPr>
          <p:cNvPr id="429" name="Line" descr="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3024" y="1003511"/>
            <a:ext cx="12418753" cy="50801"/>
          </a:xfrm>
          <a:prstGeom prst="rect">
            <a:avLst/>
          </a:prstGeom>
        </p:spPr>
      </p:pic>
      <p:sp>
        <p:nvSpPr>
          <p:cNvPr id="431" name="Sigmoid"/>
          <p:cNvSpPr txBox="1"/>
          <p:nvPr/>
        </p:nvSpPr>
        <p:spPr>
          <a:xfrm>
            <a:off x="408669" y="1725083"/>
            <a:ext cx="17903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Sigmoid</a:t>
            </a:r>
          </a:p>
        </p:txBody>
      </p:sp>
      <p:sp>
        <p:nvSpPr>
          <p:cNvPr id="432" name="Derivative"/>
          <p:cNvSpPr txBox="1"/>
          <p:nvPr/>
        </p:nvSpPr>
        <p:spPr>
          <a:xfrm>
            <a:off x="7029322" y="1725083"/>
            <a:ext cx="21465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Derivative</a:t>
            </a:r>
          </a:p>
        </p:txBody>
      </p:sp>
      <p:sp>
        <p:nvSpPr>
          <p:cNvPr id="433" name="Chain rule for gradient of network involves multiple factors of the derivative multiplied together"/>
          <p:cNvSpPr txBox="1"/>
          <p:nvPr/>
        </p:nvSpPr>
        <p:spPr>
          <a:xfrm>
            <a:off x="184775" y="5753099"/>
            <a:ext cx="1258991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Chain rule for gradient of network involves multiple factors of the derivative multiplied together</a:t>
            </a:r>
          </a:p>
        </p:txBody>
      </p:sp>
      <p:grpSp>
        <p:nvGrpSpPr>
          <p:cNvPr id="436" name="(0.25)4 = 0.0039"/>
          <p:cNvGrpSpPr/>
          <p:nvPr/>
        </p:nvGrpSpPr>
        <p:grpSpPr>
          <a:xfrm>
            <a:off x="4722876" y="7113849"/>
            <a:ext cx="3559048" cy="774701"/>
            <a:chOff x="0" y="0"/>
            <a:chExt cx="3559047" cy="774700"/>
          </a:xfrm>
        </p:grpSpPr>
        <p:sp>
          <p:nvSpPr>
            <p:cNvPr id="435" name="(0.25)4 = 0.0039"/>
            <p:cNvSpPr txBox="1"/>
            <p:nvPr/>
          </p:nvSpPr>
          <p:spPr>
            <a:xfrm>
              <a:off x="31750" y="31750"/>
              <a:ext cx="3495548" cy="711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(0.25)</a:t>
              </a:r>
              <a:r>
                <a:rPr baseline="31999"/>
                <a:t>4</a:t>
              </a:r>
              <a:r>
                <a:t> = 0.0039</a:t>
              </a:r>
            </a:p>
          </p:txBody>
        </p:sp>
        <p:pic>
          <p:nvPicPr>
            <p:cNvPr id="434" name="(0.25)4 = 0.0039" descr="(0.25)4 = 0.0039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3559048" cy="774701"/>
            </a:xfrm>
            <a:prstGeom prst="rect">
              <a:avLst/>
            </a:prstGeom>
            <a:effectLst/>
          </p:spPr>
        </p:pic>
      </p:grpSp>
      <p:sp>
        <p:nvSpPr>
          <p:cNvPr id="437" name="Deep networks with Sigmoid activations have exponentially hard time training early layers"/>
          <p:cNvSpPr txBox="1"/>
          <p:nvPr/>
        </p:nvSpPr>
        <p:spPr>
          <a:xfrm>
            <a:off x="347345" y="8055499"/>
            <a:ext cx="1231011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Deep networks with Sigmoid activations have exponentially hard time training early layers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39983" y="1784350"/>
            <a:ext cx="1892301" cy="1308100"/>
          </a:xfrm>
          <a:prstGeom prst="rect">
            <a:avLst/>
          </a:prstGeom>
          <a:ln w="12700">
            <a:miter lim="400000"/>
          </a:ln>
        </p:spPr>
      </p:pic>
      <p:sp>
        <p:nvSpPr>
          <p:cNvPr id="4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4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570" y="1591733"/>
            <a:ext cx="6042527" cy="3826934"/>
          </a:xfrm>
          <a:prstGeom prst="rect">
            <a:avLst/>
          </a:prstGeom>
          <a:ln w="12700">
            <a:miter lim="400000"/>
          </a:ln>
        </p:spPr>
      </p:pic>
      <p:sp>
        <p:nvSpPr>
          <p:cNvPr id="442" name="Disappearing Gradient"/>
          <p:cNvSpPr txBox="1"/>
          <p:nvPr/>
        </p:nvSpPr>
        <p:spPr>
          <a:xfrm>
            <a:off x="334522" y="30864"/>
            <a:ext cx="12335757" cy="943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sz="5800"/>
            </a:lvl1pPr>
          </a:lstStyle>
          <a:p>
            <a:pPr/>
            <a:r>
              <a:t>Disappearing Gradient</a:t>
            </a:r>
          </a:p>
        </p:txBody>
      </p:sp>
      <p:pic>
        <p:nvPicPr>
          <p:cNvPr id="443" name="Line" descr="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3024" y="1003511"/>
            <a:ext cx="12418753" cy="50801"/>
          </a:xfrm>
          <a:prstGeom prst="rect">
            <a:avLst/>
          </a:prstGeom>
        </p:spPr>
      </p:pic>
      <p:sp>
        <p:nvSpPr>
          <p:cNvPr id="445" name="Sigmoid"/>
          <p:cNvSpPr txBox="1"/>
          <p:nvPr/>
        </p:nvSpPr>
        <p:spPr>
          <a:xfrm>
            <a:off x="408669" y="1725083"/>
            <a:ext cx="17903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Sigmoid</a:t>
            </a:r>
          </a:p>
        </p:txBody>
      </p:sp>
      <p:pic>
        <p:nvPicPr>
          <p:cNvPr id="44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327772" y="1726934"/>
            <a:ext cx="5937256" cy="3859216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Rectangle"/>
          <p:cNvSpPr/>
          <p:nvPr/>
        </p:nvSpPr>
        <p:spPr>
          <a:xfrm>
            <a:off x="6646333" y="2497666"/>
            <a:ext cx="2296055" cy="647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48" name="Using the Rectified Linear Unit (ReLU) solves this problem.…"/>
          <p:cNvSpPr txBox="1"/>
          <p:nvPr/>
        </p:nvSpPr>
        <p:spPr>
          <a:xfrm>
            <a:off x="377062" y="5753100"/>
            <a:ext cx="12250675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Using the Rectified Linear Unit (ReLU) solves this problem.</a:t>
            </a:r>
          </a:p>
          <a:p>
            <a:pPr/>
            <a:r>
              <a:t>ReLU(x) = {0 if x &lt;=0, x if x &gt;0}</a:t>
            </a:r>
          </a:p>
        </p:txBody>
      </p:sp>
      <p:sp>
        <p:nvSpPr>
          <p:cNvPr id="449" name="Still has nonlinearity which allows network to learn complicated patterns"/>
          <p:cNvSpPr txBox="1"/>
          <p:nvPr/>
        </p:nvSpPr>
        <p:spPr>
          <a:xfrm>
            <a:off x="1365894" y="7177349"/>
            <a:ext cx="1022767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Still has nonlinearity which allows network to learn complicated patterns</a:t>
            </a:r>
          </a:p>
        </p:txBody>
      </p:sp>
      <p:sp>
        <p:nvSpPr>
          <p:cNvPr id="450" name="Nodes can die (derivative always 0 so cannot update)"/>
          <p:cNvSpPr txBox="1"/>
          <p:nvPr/>
        </p:nvSpPr>
        <p:spPr>
          <a:xfrm>
            <a:off x="908751" y="8601599"/>
            <a:ext cx="1114196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D62728"/>
                </a:solidFill>
              </a:defRPr>
            </a:lvl1pPr>
          </a:lstStyle>
          <a:p>
            <a:pPr/>
            <a:r>
              <a:t>Nodes can die (derivative always 0 so cannot update)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5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570" y="1591733"/>
            <a:ext cx="6042527" cy="3826934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Disappearing Gradient"/>
          <p:cNvSpPr txBox="1"/>
          <p:nvPr/>
        </p:nvSpPr>
        <p:spPr>
          <a:xfrm>
            <a:off x="334522" y="30864"/>
            <a:ext cx="12335757" cy="943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sz="5800"/>
            </a:lvl1pPr>
          </a:lstStyle>
          <a:p>
            <a:pPr/>
            <a:r>
              <a:t>Disappearing Gradient</a:t>
            </a:r>
          </a:p>
        </p:txBody>
      </p:sp>
      <p:pic>
        <p:nvPicPr>
          <p:cNvPr id="455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3024" y="1003511"/>
            <a:ext cx="12418753" cy="50801"/>
          </a:xfrm>
          <a:prstGeom prst="rect">
            <a:avLst/>
          </a:prstGeom>
        </p:spPr>
      </p:pic>
      <p:sp>
        <p:nvSpPr>
          <p:cNvPr id="457" name="Sigmoid"/>
          <p:cNvSpPr txBox="1"/>
          <p:nvPr/>
        </p:nvSpPr>
        <p:spPr>
          <a:xfrm>
            <a:off x="408669" y="1725083"/>
            <a:ext cx="17903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Sigmoid</a:t>
            </a:r>
          </a:p>
        </p:txBody>
      </p:sp>
      <p:pic>
        <p:nvPicPr>
          <p:cNvPr id="45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03758" y="1711325"/>
            <a:ext cx="5985283" cy="3890434"/>
          </a:xfrm>
          <a:prstGeom prst="rect">
            <a:avLst/>
          </a:prstGeom>
          <a:ln w="12700">
            <a:miter lim="400000"/>
          </a:ln>
        </p:spPr>
      </p:pic>
      <p:sp>
        <p:nvSpPr>
          <p:cNvPr id="459" name="Leaky Rectified Linear Unit (LeakyReLU) solves this problem.…"/>
          <p:cNvSpPr txBox="1"/>
          <p:nvPr/>
        </p:nvSpPr>
        <p:spPr>
          <a:xfrm>
            <a:off x="135432" y="5750983"/>
            <a:ext cx="12733936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Leaky Rectified Linear Unit (LeakyReLU) solves this problem.</a:t>
            </a:r>
          </a:p>
          <a:p>
            <a:pPr/>
          </a:p>
          <a:p>
            <a:pPr/>
            <a:r>
              <a:t>LeakyReLU(x) = {alpha*x if x &lt;=0, x if x &gt;0}</a:t>
            </a:r>
          </a:p>
        </p:txBody>
      </p:sp>
      <p:pic>
        <p:nvPicPr>
          <p:cNvPr id="46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39983" y="1784349"/>
            <a:ext cx="1892301" cy="1308101"/>
          </a:xfrm>
          <a:prstGeom prst="rect">
            <a:avLst/>
          </a:prstGeom>
          <a:ln w="12700">
            <a:miter lim="400000"/>
          </a:ln>
        </p:spPr>
      </p:pic>
      <p:sp>
        <p:nvSpPr>
          <p:cNvPr id="461" name="I have never had to use this in practice"/>
          <p:cNvSpPr txBox="1"/>
          <p:nvPr/>
        </p:nvSpPr>
        <p:spPr>
          <a:xfrm>
            <a:off x="2480868" y="8125349"/>
            <a:ext cx="804306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 have never had to use this in practice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6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6662" y="2509069"/>
            <a:ext cx="9771476" cy="5007501"/>
          </a:xfrm>
          <a:prstGeom prst="rect">
            <a:avLst/>
          </a:prstGeom>
          <a:ln w="12700">
            <a:miter lim="400000"/>
          </a:ln>
        </p:spPr>
      </p:pic>
      <p:sp>
        <p:nvSpPr>
          <p:cNvPr id="465" name="Transfer Learning"/>
          <p:cNvSpPr txBox="1"/>
          <p:nvPr/>
        </p:nvSpPr>
        <p:spPr>
          <a:xfrm>
            <a:off x="334522" y="30864"/>
            <a:ext cx="12335757" cy="943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sz="5800"/>
            </a:lvl1pPr>
          </a:lstStyle>
          <a:p>
            <a:pPr/>
            <a:r>
              <a:t>Transfer Learning</a:t>
            </a:r>
          </a:p>
        </p:txBody>
      </p:sp>
      <p:pic>
        <p:nvPicPr>
          <p:cNvPr id="466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3024" y="1003511"/>
            <a:ext cx="12418753" cy="50801"/>
          </a:xfrm>
          <a:prstGeom prst="rect">
            <a:avLst/>
          </a:prstGeom>
        </p:spPr>
      </p:pic>
      <p:sp>
        <p:nvSpPr>
          <p:cNvPr id="468" name="Pre-trained networks for image classification are readily available…"/>
          <p:cNvSpPr txBox="1"/>
          <p:nvPr/>
        </p:nvSpPr>
        <p:spPr>
          <a:xfrm>
            <a:off x="-59376" y="1195955"/>
            <a:ext cx="1312355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400"/>
            </a:pPr>
            <a:r>
              <a:t>Pre-trained networks for image classification are readily available</a:t>
            </a:r>
          </a:p>
          <a:p>
            <a:pPr>
              <a:defRPr sz="3400"/>
            </a:pPr>
            <a:r>
              <a:rPr u="sng">
                <a:hlinkClick r:id="rId4" invalidUrl="" action="" tgtFrame="" tooltip="" history="1" highlightClick="0" endSnd="0"/>
              </a:rPr>
              <a:t>https://keras.io/applications/</a:t>
            </a:r>
            <a:r>
              <a:t> </a:t>
            </a:r>
          </a:p>
        </p:txBody>
      </p:sp>
      <p:sp>
        <p:nvSpPr>
          <p:cNvPr id="469" name="What if we want to do something with images, but not classification (using the same categories)?"/>
          <p:cNvSpPr txBox="1"/>
          <p:nvPr/>
        </p:nvSpPr>
        <p:spPr>
          <a:xfrm>
            <a:off x="1142957" y="7612734"/>
            <a:ext cx="1071888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What if we want to do something with images, but not classification (using the same categories)?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772" y="1083773"/>
            <a:ext cx="9771476" cy="5007501"/>
          </a:xfrm>
          <a:prstGeom prst="rect">
            <a:avLst/>
          </a:prstGeom>
          <a:ln w="12700">
            <a:miter lim="400000"/>
          </a:ln>
        </p:spPr>
      </p:pic>
      <p:sp>
        <p:nvSpPr>
          <p:cNvPr id="4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3" name="Transfer Learning"/>
          <p:cNvSpPr txBox="1"/>
          <p:nvPr/>
        </p:nvSpPr>
        <p:spPr>
          <a:xfrm>
            <a:off x="334522" y="30864"/>
            <a:ext cx="12335757" cy="943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sz="5800"/>
            </a:lvl1pPr>
          </a:lstStyle>
          <a:p>
            <a:pPr/>
            <a:r>
              <a:t>Transfer Learning</a:t>
            </a:r>
          </a:p>
        </p:txBody>
      </p:sp>
      <p:pic>
        <p:nvPicPr>
          <p:cNvPr id="474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3024" y="1003511"/>
            <a:ext cx="12418753" cy="50801"/>
          </a:xfrm>
          <a:prstGeom prst="rect">
            <a:avLst/>
          </a:prstGeom>
        </p:spPr>
      </p:pic>
      <p:sp>
        <p:nvSpPr>
          <p:cNvPr id="476" name="Line"/>
          <p:cNvSpPr/>
          <p:nvPr/>
        </p:nvSpPr>
        <p:spPr>
          <a:xfrm flipV="1">
            <a:off x="8264109" y="2181899"/>
            <a:ext cx="1538090" cy="3208471"/>
          </a:xfrm>
          <a:prstGeom prst="line">
            <a:avLst/>
          </a:prstGeom>
          <a:ln w="114300">
            <a:solidFill>
              <a:srgbClr val="80160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</a:p>
        </p:txBody>
      </p:sp>
      <p:sp>
        <p:nvSpPr>
          <p:cNvPr id="477" name="Line"/>
          <p:cNvSpPr/>
          <p:nvPr/>
        </p:nvSpPr>
        <p:spPr>
          <a:xfrm flipH="1" flipV="1">
            <a:off x="8264109" y="2181899"/>
            <a:ext cx="1538090" cy="3208471"/>
          </a:xfrm>
          <a:prstGeom prst="line">
            <a:avLst/>
          </a:prstGeom>
          <a:ln w="114300">
            <a:solidFill>
              <a:srgbClr val="80160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</a:p>
        </p:txBody>
      </p:sp>
      <p:sp>
        <p:nvSpPr>
          <p:cNvPr id="478" name="Get rid of the “classification part”"/>
          <p:cNvSpPr txBox="1"/>
          <p:nvPr/>
        </p:nvSpPr>
        <p:spPr>
          <a:xfrm>
            <a:off x="7500080" y="6031660"/>
            <a:ext cx="4116015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801608"/>
                </a:solidFill>
              </a:defRPr>
            </a:lvl1pPr>
          </a:lstStyle>
          <a:p>
            <a:pPr/>
            <a:r>
              <a:t>Get rid of the “classification part”</a:t>
            </a:r>
          </a:p>
        </p:txBody>
      </p:sp>
      <p:sp>
        <p:nvSpPr>
          <p:cNvPr id="479" name="Keep the features…"/>
          <p:cNvSpPr txBox="1"/>
          <p:nvPr/>
        </p:nvSpPr>
        <p:spPr>
          <a:xfrm>
            <a:off x="808151" y="6931066"/>
            <a:ext cx="5738152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Keep the features</a:t>
            </a:r>
          </a:p>
          <a:p>
            <a:pPr/>
          </a:p>
          <a:p>
            <a:pPr/>
            <a:r>
              <a:t>Freeze the layers so that the features don’t change</a:t>
            </a:r>
          </a:p>
        </p:txBody>
      </p:sp>
      <p:sp>
        <p:nvSpPr>
          <p:cNvPr id="480" name="Line"/>
          <p:cNvSpPr/>
          <p:nvPr/>
        </p:nvSpPr>
        <p:spPr>
          <a:xfrm>
            <a:off x="1172540" y="5650557"/>
            <a:ext cx="2617660" cy="10850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13" h="21600" fill="norm" stroke="1" extrusionOk="0">
                <a:moveTo>
                  <a:pt x="32" y="0"/>
                </a:moveTo>
                <a:cubicBezTo>
                  <a:pt x="-287" y="6542"/>
                  <a:pt x="1754" y="12590"/>
                  <a:pt x="4845" y="14258"/>
                </a:cubicBezTo>
                <a:cubicBezTo>
                  <a:pt x="9223" y="16620"/>
                  <a:pt x="13743" y="8829"/>
                  <a:pt x="17991" y="12539"/>
                </a:cubicBezTo>
                <a:cubicBezTo>
                  <a:pt x="19805" y="14122"/>
                  <a:pt x="21071" y="17576"/>
                  <a:pt x="21313" y="21600"/>
                </a:cubicBezTo>
              </a:path>
            </a:pathLst>
          </a:custGeom>
          <a:ln w="50800">
            <a:solidFill>
              <a:srgbClr val="18584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81" name="Line"/>
          <p:cNvSpPr/>
          <p:nvPr/>
        </p:nvSpPr>
        <p:spPr>
          <a:xfrm flipH="1">
            <a:off x="3793756" y="5650707"/>
            <a:ext cx="3443502" cy="10850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13" h="21600" fill="norm" stroke="1" extrusionOk="0">
                <a:moveTo>
                  <a:pt x="32" y="0"/>
                </a:moveTo>
                <a:cubicBezTo>
                  <a:pt x="-287" y="6542"/>
                  <a:pt x="1754" y="12590"/>
                  <a:pt x="4845" y="14258"/>
                </a:cubicBezTo>
                <a:cubicBezTo>
                  <a:pt x="9223" y="16620"/>
                  <a:pt x="13743" y="8829"/>
                  <a:pt x="17991" y="12539"/>
                </a:cubicBezTo>
                <a:cubicBezTo>
                  <a:pt x="19805" y="14122"/>
                  <a:pt x="21071" y="17576"/>
                  <a:pt x="21313" y="21600"/>
                </a:cubicBezTo>
              </a:path>
            </a:pathLst>
          </a:custGeom>
          <a:ln w="50800">
            <a:solidFill>
              <a:srgbClr val="18584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772" y="1083773"/>
            <a:ext cx="9771476" cy="5007501"/>
          </a:xfrm>
          <a:prstGeom prst="rect">
            <a:avLst/>
          </a:prstGeom>
          <a:ln w="12700">
            <a:miter lim="400000"/>
          </a:ln>
        </p:spPr>
      </p:pic>
      <p:sp>
        <p:nvSpPr>
          <p:cNvPr id="485" name="Transfer Learning"/>
          <p:cNvSpPr txBox="1"/>
          <p:nvPr/>
        </p:nvSpPr>
        <p:spPr>
          <a:xfrm>
            <a:off x="334522" y="30864"/>
            <a:ext cx="12335757" cy="943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sz="5800"/>
            </a:lvl1pPr>
          </a:lstStyle>
          <a:p>
            <a:pPr/>
            <a:r>
              <a:t>Transfer Learning</a:t>
            </a:r>
          </a:p>
        </p:txBody>
      </p:sp>
      <p:pic>
        <p:nvPicPr>
          <p:cNvPr id="486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3024" y="1003511"/>
            <a:ext cx="12418753" cy="50801"/>
          </a:xfrm>
          <a:prstGeom prst="rect">
            <a:avLst/>
          </a:prstGeom>
        </p:spPr>
      </p:pic>
      <p:sp>
        <p:nvSpPr>
          <p:cNvPr id="488" name="“Preprocess” our data"/>
          <p:cNvSpPr txBox="1"/>
          <p:nvPr/>
        </p:nvSpPr>
        <p:spPr>
          <a:xfrm>
            <a:off x="943618" y="6954349"/>
            <a:ext cx="5738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“Preprocess” our data</a:t>
            </a:r>
          </a:p>
        </p:txBody>
      </p:sp>
      <p:sp>
        <p:nvSpPr>
          <p:cNvPr id="489" name="Line"/>
          <p:cNvSpPr/>
          <p:nvPr/>
        </p:nvSpPr>
        <p:spPr>
          <a:xfrm>
            <a:off x="1172540" y="5650557"/>
            <a:ext cx="2617660" cy="10850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13" h="21600" fill="norm" stroke="1" extrusionOk="0">
                <a:moveTo>
                  <a:pt x="32" y="0"/>
                </a:moveTo>
                <a:cubicBezTo>
                  <a:pt x="-287" y="6542"/>
                  <a:pt x="1754" y="12590"/>
                  <a:pt x="4845" y="14258"/>
                </a:cubicBezTo>
                <a:cubicBezTo>
                  <a:pt x="9223" y="16620"/>
                  <a:pt x="13743" y="8829"/>
                  <a:pt x="17991" y="12539"/>
                </a:cubicBezTo>
                <a:cubicBezTo>
                  <a:pt x="19805" y="14122"/>
                  <a:pt x="21071" y="17576"/>
                  <a:pt x="21313" y="21600"/>
                </a:cubicBezTo>
              </a:path>
            </a:pathLst>
          </a:custGeom>
          <a:ln w="50800">
            <a:solidFill>
              <a:srgbClr val="18584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90" name="Line"/>
          <p:cNvSpPr/>
          <p:nvPr/>
        </p:nvSpPr>
        <p:spPr>
          <a:xfrm flipH="1">
            <a:off x="3793756" y="5650706"/>
            <a:ext cx="3443502" cy="10850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13" h="21600" fill="norm" stroke="1" extrusionOk="0">
                <a:moveTo>
                  <a:pt x="32" y="0"/>
                </a:moveTo>
                <a:cubicBezTo>
                  <a:pt x="-287" y="6542"/>
                  <a:pt x="1754" y="12590"/>
                  <a:pt x="4845" y="14258"/>
                </a:cubicBezTo>
                <a:cubicBezTo>
                  <a:pt x="9223" y="16620"/>
                  <a:pt x="13743" y="8829"/>
                  <a:pt x="17991" y="12539"/>
                </a:cubicBezTo>
                <a:cubicBezTo>
                  <a:pt x="19805" y="14122"/>
                  <a:pt x="21071" y="17576"/>
                  <a:pt x="21313" y="21600"/>
                </a:cubicBezTo>
              </a:path>
            </a:pathLst>
          </a:custGeom>
          <a:ln w="50800">
            <a:solidFill>
              <a:srgbClr val="18584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91" name="Rectangle"/>
          <p:cNvSpPr/>
          <p:nvPr/>
        </p:nvSpPr>
        <p:spPr>
          <a:xfrm>
            <a:off x="8356600" y="2683933"/>
            <a:ext cx="1781903" cy="2286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</a:p>
        </p:txBody>
      </p:sp>
      <p:sp>
        <p:nvSpPr>
          <p:cNvPr id="492" name="Rectangle"/>
          <p:cNvSpPr/>
          <p:nvPr/>
        </p:nvSpPr>
        <p:spPr>
          <a:xfrm>
            <a:off x="8612551" y="2473701"/>
            <a:ext cx="3144375" cy="2227644"/>
          </a:xfrm>
          <a:prstGeom prst="rect">
            <a:avLst/>
          </a:prstGeom>
          <a:solidFill>
            <a:srgbClr val="00BCF2">
              <a:alpha val="4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93" name="New network"/>
          <p:cNvSpPr txBox="1"/>
          <p:nvPr/>
        </p:nvSpPr>
        <p:spPr>
          <a:xfrm>
            <a:off x="8806509" y="3263673"/>
            <a:ext cx="275645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New network</a:t>
            </a:r>
          </a:p>
        </p:txBody>
      </p:sp>
      <p:sp>
        <p:nvSpPr>
          <p:cNvPr id="494" name="New network has small number of trainable weights, can train with limited resources"/>
          <p:cNvSpPr txBox="1"/>
          <p:nvPr/>
        </p:nvSpPr>
        <p:spPr>
          <a:xfrm>
            <a:off x="7686064" y="5541510"/>
            <a:ext cx="4997349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New network has small number of trainable weights, can train with limited resources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Rectangle"/>
          <p:cNvSpPr/>
          <p:nvPr/>
        </p:nvSpPr>
        <p:spPr>
          <a:xfrm>
            <a:off x="6688666" y="1491908"/>
            <a:ext cx="5986265" cy="7378701"/>
          </a:xfrm>
          <a:prstGeom prst="rect">
            <a:avLst/>
          </a:prstGeom>
          <a:solidFill>
            <a:srgbClr val="185844">
              <a:alpha val="4456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8" name="Transfer Learning"/>
          <p:cNvSpPr txBox="1"/>
          <p:nvPr/>
        </p:nvSpPr>
        <p:spPr>
          <a:xfrm>
            <a:off x="334522" y="30864"/>
            <a:ext cx="12335757" cy="943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sz="5800"/>
            </a:lvl1pPr>
          </a:lstStyle>
          <a:p>
            <a:pPr/>
            <a:r>
              <a:t>Transfer Learning</a:t>
            </a:r>
          </a:p>
        </p:txBody>
      </p:sp>
      <p:pic>
        <p:nvPicPr>
          <p:cNvPr id="499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3024" y="1003511"/>
            <a:ext cx="12418753" cy="50801"/>
          </a:xfrm>
          <a:prstGeom prst="rect">
            <a:avLst/>
          </a:prstGeom>
        </p:spPr>
      </p:pic>
      <p:sp>
        <p:nvSpPr>
          <p:cNvPr id="501" name="https://github.com/AlexEMG/DeepLabCut"/>
          <p:cNvSpPr txBox="1"/>
          <p:nvPr/>
        </p:nvSpPr>
        <p:spPr>
          <a:xfrm>
            <a:off x="6668651" y="2475547"/>
            <a:ext cx="6026295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rPr sz="3200" u="sng">
                <a:hlinkClick r:id="rId3" invalidUrl="" action="" tgtFrame="" tooltip="" history="1" highlightClick="0" endSnd="0"/>
              </a:rPr>
              <a:t>https://github.com/AlexEMG/DeepLabCut</a:t>
            </a:r>
            <a:r>
              <a:t> </a:t>
            </a:r>
          </a:p>
        </p:txBody>
      </p:sp>
      <p:sp>
        <p:nvSpPr>
          <p:cNvPr id="502" name="Train a network on simulated data, but want to apply it to real data"/>
          <p:cNvSpPr txBox="1"/>
          <p:nvPr/>
        </p:nvSpPr>
        <p:spPr>
          <a:xfrm>
            <a:off x="6915706" y="5917276"/>
            <a:ext cx="5532185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Train a network on simulated data, but want to apply it to real data</a:t>
            </a:r>
          </a:p>
        </p:txBody>
      </p:sp>
      <p:grpSp>
        <p:nvGrpSpPr>
          <p:cNvPr id="505" name="Deep learning lets the network learn features, rather than human engineering…"/>
          <p:cNvGrpSpPr/>
          <p:nvPr/>
        </p:nvGrpSpPr>
        <p:grpSpPr>
          <a:xfrm>
            <a:off x="231868" y="1501433"/>
            <a:ext cx="6115194" cy="7378701"/>
            <a:chOff x="0" y="0"/>
            <a:chExt cx="6115193" cy="7378700"/>
          </a:xfrm>
        </p:grpSpPr>
        <p:sp>
          <p:nvSpPr>
            <p:cNvPr id="504" name="Deep learning lets the network learn features, rather than human engineering…"/>
            <p:cNvSpPr txBox="1"/>
            <p:nvPr/>
          </p:nvSpPr>
          <p:spPr>
            <a:xfrm>
              <a:off x="44450" y="44450"/>
              <a:ext cx="6026294" cy="7289800"/>
            </a:xfrm>
            <a:prstGeom prst="rect">
              <a:avLst/>
            </a:prstGeom>
            <a:solidFill>
              <a:srgbClr val="00BCF2">
                <a:alpha val="45000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635000" indent="-635000" algn="l">
                <a:buSzPct val="100000"/>
                <a:buAutoNum type="arabicPeriod" startAt="1"/>
              </a:pPr>
              <a:r>
                <a:t>Deep learning lets the network learn features, rather than human engineering</a:t>
              </a:r>
            </a:p>
            <a:p>
              <a:pPr marL="635000" indent="-635000" algn="l">
                <a:buSzPct val="100000"/>
                <a:buAutoNum type="arabicPeriod" startAt="1"/>
              </a:pPr>
              <a:r>
                <a:t>Adding more layers allows for more complex features</a:t>
              </a:r>
            </a:p>
            <a:p>
              <a:pPr marL="635000" indent="-635000" algn="l">
                <a:buSzPct val="100000"/>
                <a:buAutoNum type="arabicPeriod" startAt="1"/>
              </a:pPr>
              <a:r>
                <a:t>Deeper networks use different activations</a:t>
              </a:r>
            </a:p>
            <a:p>
              <a:pPr marL="635000" indent="-635000" algn="l">
                <a:buSzPct val="100000"/>
                <a:buAutoNum type="arabicPeriod" startAt="1"/>
              </a:pPr>
              <a:r>
                <a:t>Transfer learning uses features learned from one task on a related task</a:t>
              </a:r>
            </a:p>
          </p:txBody>
        </p:sp>
        <p:pic>
          <p:nvPicPr>
            <p:cNvPr id="503" name="Deep learning lets the network learn features, rather than human engineering…" descr="Deep learning lets the network learn features, rather than human engineering…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-1"/>
              <a:ext cx="6115195" cy="7378701"/>
            </a:xfrm>
            <a:prstGeom prst="rect">
              <a:avLst/>
            </a:prstGeom>
            <a:effectLst/>
          </p:spPr>
        </p:pic>
      </p:grpSp>
      <p:sp>
        <p:nvSpPr>
          <p:cNvPr id="506" name="Example"/>
          <p:cNvSpPr txBox="1"/>
          <p:nvPr/>
        </p:nvSpPr>
        <p:spPr>
          <a:xfrm>
            <a:off x="8684352" y="1877483"/>
            <a:ext cx="199489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u="sng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Example</a:t>
            </a:r>
          </a:p>
        </p:txBody>
      </p:sp>
      <p:sp>
        <p:nvSpPr>
          <p:cNvPr id="507" name="Exercise Notebook"/>
          <p:cNvSpPr txBox="1"/>
          <p:nvPr/>
        </p:nvSpPr>
        <p:spPr>
          <a:xfrm>
            <a:off x="7566467" y="5356187"/>
            <a:ext cx="423066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u="sng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Exercise Notebook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LinearData.mp4" descr="LinearData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9515433" y="5047353"/>
            <a:ext cx="3474721" cy="2978333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Rectangle"/>
          <p:cNvSpPr/>
          <p:nvPr/>
        </p:nvSpPr>
        <p:spPr>
          <a:xfrm>
            <a:off x="9341479" y="4854636"/>
            <a:ext cx="3556703" cy="3307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200">
                <a:solidFill>
                  <a:srgbClr val="000000"/>
                </a:solidFill>
              </a:defRPr>
            </a:pPr>
          </a:p>
        </p:txBody>
      </p:sp>
      <p:pic>
        <p:nvPicPr>
          <p:cNvPr id="43" name="2D_points.pdf" descr="2D_points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9341479" y="4936446"/>
            <a:ext cx="3474779" cy="3359555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Sigmoid.pdf" descr="Sigmoid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9005" y="2056122"/>
            <a:ext cx="2760461" cy="2735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308088" y="2158869"/>
            <a:ext cx="8425305" cy="782537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lide Number"/>
          <p:cNvSpPr txBox="1"/>
          <p:nvPr>
            <p:ph type="sldNum" sz="quarter" idx="2"/>
          </p:nvPr>
        </p:nvSpPr>
        <p:spPr>
          <a:xfrm>
            <a:off x="12617115" y="9388466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7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312379" y="3323396"/>
            <a:ext cx="201283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026682" y="3472504"/>
            <a:ext cx="1413687" cy="311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5" name="Group"/>
          <p:cNvGrpSpPr/>
          <p:nvPr/>
        </p:nvGrpSpPr>
        <p:grpSpPr>
          <a:xfrm>
            <a:off x="8122791" y="3301234"/>
            <a:ext cx="3969937" cy="722647"/>
            <a:chOff x="-19050" y="64388"/>
            <a:chExt cx="3969936" cy="722646"/>
          </a:xfrm>
        </p:grpSpPr>
        <p:grpSp>
          <p:nvGrpSpPr>
            <p:cNvPr id="51" name="Rectangle"/>
            <p:cNvGrpSpPr/>
            <p:nvPr/>
          </p:nvGrpSpPr>
          <p:grpSpPr>
            <a:xfrm>
              <a:off x="-19051" y="74313"/>
              <a:ext cx="3336925" cy="698540"/>
              <a:chOff x="0" y="0"/>
              <a:chExt cx="3336923" cy="698538"/>
            </a:xfrm>
          </p:grpSpPr>
          <p:sp>
            <p:nvSpPr>
              <p:cNvPr id="50" name="Rectangle"/>
              <p:cNvSpPr/>
              <p:nvPr/>
            </p:nvSpPr>
            <p:spPr>
              <a:xfrm>
                <a:off x="19050" y="19050"/>
                <a:ext cx="3298824" cy="660439"/>
              </a:xfrm>
              <a:prstGeom prst="rect">
                <a:avLst/>
              </a:prstGeom>
              <a:solidFill>
                <a:srgbClr val="FFE42C">
                  <a:alpha val="25234"/>
                </a:srgbClr>
              </a:solidFill>
              <a:ln>
                <a:noFill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defTabSz="587022">
                  <a:defRPr sz="2200">
                    <a:solidFill>
                      <a:srgbClr val="FFFFFF"/>
                    </a:solidFill>
                  </a:defRPr>
                </a:pPr>
              </a:p>
            </p:txBody>
          </p:sp>
          <p:pic>
            <p:nvPicPr>
              <p:cNvPr id="49" name="Rectangle" descr="Rectangle"/>
              <p:cNvPicPr>
                <a:picLocks noChangeAspect="0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-1" y="-1"/>
                <a:ext cx="3336925" cy="698540"/>
              </a:xfrm>
              <a:prstGeom prst="rect">
                <a:avLst/>
              </a:prstGeom>
              <a:effectLst/>
            </p:spPr>
          </p:pic>
        </p:grpSp>
        <p:grpSp>
          <p:nvGrpSpPr>
            <p:cNvPr id="54" name="Group"/>
            <p:cNvGrpSpPr/>
            <p:nvPr/>
          </p:nvGrpSpPr>
          <p:grpSpPr>
            <a:xfrm>
              <a:off x="155800" y="64388"/>
              <a:ext cx="3795087" cy="722648"/>
              <a:chOff x="795443" y="-71838"/>
              <a:chExt cx="3795085" cy="722646"/>
            </a:xfrm>
          </p:grpSpPr>
          <p:sp>
            <p:nvSpPr>
              <p:cNvPr id="52" name="What is           ?"/>
              <p:cNvSpPr txBox="1"/>
              <p:nvPr/>
            </p:nvSpPr>
            <p:spPr>
              <a:xfrm>
                <a:off x="795443" y="-71839"/>
                <a:ext cx="3795087" cy="7226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algn="l" defTabSz="587022">
                  <a:defRPr sz="3400"/>
                </a:lvl1pPr>
              </a:lstStyle>
              <a:p>
                <a:pPr/>
                <a:r>
                  <a:t>What is           ?</a:t>
                </a:r>
              </a:p>
            </p:txBody>
          </p:sp>
          <p:pic>
            <p:nvPicPr>
              <p:cNvPr id="53" name="Image" descr="Image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rcRect l="36099" t="0" r="0" b="0"/>
              <a:stretch>
                <a:fillRect/>
              </a:stretch>
            </p:blipFill>
            <p:spPr>
              <a:xfrm>
                <a:off x="2314462" y="93789"/>
                <a:ext cx="1135532" cy="391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58" name="Group"/>
          <p:cNvGrpSpPr/>
          <p:nvPr/>
        </p:nvGrpSpPr>
        <p:grpSpPr>
          <a:xfrm>
            <a:off x="4797416" y="4949997"/>
            <a:ext cx="4318481" cy="1440146"/>
            <a:chOff x="0" y="-150246"/>
            <a:chExt cx="4318480" cy="1440144"/>
          </a:xfrm>
        </p:grpSpPr>
        <p:sp>
          <p:nvSpPr>
            <p:cNvPr id="56" name="Minimize the loss with respect to"/>
            <p:cNvSpPr txBox="1"/>
            <p:nvPr/>
          </p:nvSpPr>
          <p:spPr>
            <a:xfrm>
              <a:off x="0" y="-150247"/>
              <a:ext cx="4318481" cy="1440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 algn="l" defTabSz="587022">
                <a:defRPr sz="3400"/>
              </a:lvl1pPr>
            </a:lstStyle>
            <a:p>
              <a:pPr/>
              <a:r>
                <a:t>Minimize the loss with respect to </a:t>
              </a:r>
            </a:p>
          </p:txBody>
        </p:sp>
        <p:pic>
          <p:nvPicPr>
            <p:cNvPr id="57" name="Image" descr="Image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2086379" y="625771"/>
              <a:ext cx="240396" cy="3294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1" name="Group"/>
          <p:cNvGrpSpPr/>
          <p:nvPr/>
        </p:nvGrpSpPr>
        <p:grpSpPr>
          <a:xfrm>
            <a:off x="4568393" y="6536133"/>
            <a:ext cx="4499598" cy="645015"/>
            <a:chOff x="-303380" y="-64121"/>
            <a:chExt cx="4499596" cy="645014"/>
          </a:xfrm>
        </p:grpSpPr>
        <p:sp>
          <p:nvSpPr>
            <p:cNvPr id="59" name="Boundary at"/>
            <p:cNvSpPr txBox="1"/>
            <p:nvPr/>
          </p:nvSpPr>
          <p:spPr>
            <a:xfrm>
              <a:off x="-303381" y="-64122"/>
              <a:ext cx="2857378" cy="6450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 defTabSz="587022">
                <a:defRPr sz="3400"/>
              </a:lvl1pPr>
            </a:lstStyle>
            <a:p>
              <a:pPr/>
              <a:r>
                <a:t>Boundary at </a:t>
              </a:r>
            </a:p>
          </p:txBody>
        </p:sp>
        <p:pic>
          <p:nvPicPr>
            <p:cNvPr id="60" name="Image" descr="Image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2425513" y="81529"/>
              <a:ext cx="1770704" cy="3875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93" name="Group"/>
          <p:cNvGrpSpPr/>
          <p:nvPr/>
        </p:nvGrpSpPr>
        <p:grpSpPr>
          <a:xfrm>
            <a:off x="285056" y="5037868"/>
            <a:ext cx="4199871" cy="3078715"/>
            <a:chOff x="-19050" y="-19050"/>
            <a:chExt cx="4199870" cy="3078714"/>
          </a:xfrm>
        </p:grpSpPr>
        <p:pic>
          <p:nvPicPr>
            <p:cNvPr id="62" name="Image" descr="Image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36938" y="169333"/>
              <a:ext cx="3887894" cy="3386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8" name="Group"/>
            <p:cNvGrpSpPr/>
            <p:nvPr/>
          </p:nvGrpSpPr>
          <p:grpSpPr>
            <a:xfrm>
              <a:off x="1034683" y="763377"/>
              <a:ext cx="2092404" cy="2085364"/>
              <a:chOff x="0" y="0"/>
              <a:chExt cx="2092403" cy="2085363"/>
            </a:xfrm>
          </p:grpSpPr>
          <p:grpSp>
            <p:nvGrpSpPr>
              <p:cNvPr id="77" name="Group"/>
              <p:cNvGrpSpPr/>
              <p:nvPr/>
            </p:nvGrpSpPr>
            <p:grpSpPr>
              <a:xfrm>
                <a:off x="0" y="0"/>
                <a:ext cx="544247" cy="2085364"/>
                <a:chOff x="0" y="0"/>
                <a:chExt cx="544246" cy="2085363"/>
              </a:xfrm>
            </p:grpSpPr>
            <p:grpSp>
              <p:nvGrpSpPr>
                <p:cNvPr id="71" name="Group"/>
                <p:cNvGrpSpPr/>
                <p:nvPr/>
              </p:nvGrpSpPr>
              <p:grpSpPr>
                <a:xfrm>
                  <a:off x="0" y="695505"/>
                  <a:ext cx="544247" cy="1389859"/>
                  <a:chOff x="0" y="0"/>
                  <a:chExt cx="544246" cy="1389857"/>
                </a:xfrm>
              </p:grpSpPr>
              <p:sp>
                <p:nvSpPr>
                  <p:cNvPr id="63" name="Rectangle"/>
                  <p:cNvSpPr/>
                  <p:nvPr/>
                </p:nvSpPr>
                <p:spPr>
                  <a:xfrm>
                    <a:off x="0" y="0"/>
                    <a:ext cx="544247" cy="1389858"/>
                  </a:xfrm>
                  <a:prstGeom prst="rect">
                    <a:avLst/>
                  </a:prstGeom>
                  <a:solidFill>
                    <a:srgbClr val="185844">
                      <a:alpha val="25355"/>
                    </a:srgbClr>
                  </a:solidFill>
                  <a:ln w="12700" cap="flat">
                    <a:solidFill>
                      <a:srgbClr val="185844"/>
                    </a:solidFill>
                    <a:prstDash val="solid"/>
                    <a:miter lim="400000"/>
                  </a:ln>
                  <a:effectLst>
                    <a:outerShdw sx="100000" sy="100000" kx="0" ky="0" algn="b" rotWithShape="0" blurRad="12700" dist="12700" dir="540000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 defTabSz="587022">
                      <a:defRPr sz="22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grpSp>
                <p:nvGrpSpPr>
                  <p:cNvPr id="70" name="Group"/>
                  <p:cNvGrpSpPr/>
                  <p:nvPr/>
                </p:nvGrpSpPr>
                <p:grpSpPr>
                  <a:xfrm>
                    <a:off x="67022" y="131210"/>
                    <a:ext cx="410203" cy="1127437"/>
                    <a:chOff x="0" y="0"/>
                    <a:chExt cx="410201" cy="1127436"/>
                  </a:xfrm>
                </p:grpSpPr>
                <p:grpSp>
                  <p:nvGrpSpPr>
                    <p:cNvPr id="66" name="Group"/>
                    <p:cNvGrpSpPr/>
                    <p:nvPr/>
                  </p:nvGrpSpPr>
                  <p:grpSpPr>
                    <a:xfrm>
                      <a:off x="0" y="717235"/>
                      <a:ext cx="410202" cy="410202"/>
                      <a:chOff x="0" y="0"/>
                      <a:chExt cx="410201" cy="410201"/>
                    </a:xfrm>
                  </p:grpSpPr>
                  <p:sp>
                    <p:nvSpPr>
                      <p:cNvPr id="64" name="Circle"/>
                      <p:cNvSpPr/>
                      <p:nvPr/>
                    </p:nvSpPr>
                    <p:spPr>
                      <a:xfrm>
                        <a:off x="0" y="0"/>
                        <a:ext cx="410202" cy="410202"/>
                      </a:xfrm>
                      <a:prstGeom prst="ellipse">
                        <a:avLst/>
                      </a:prstGeom>
                      <a:solidFill>
                        <a:srgbClr val="FFE42C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27093" tIns="27093" rIns="27093" bIns="27093" numCol="1" anchor="ctr">
                        <a:noAutofit/>
                      </a:bodyPr>
                      <a:lstStyle/>
                      <a:p>
                        <a:pPr defTabSz="587022">
                          <a:defRPr sz="2200">
                            <a:solidFill>
                              <a:srgbClr val="FFFFFF"/>
                            </a:solidFill>
                          </a:defRPr>
                        </a:pPr>
                      </a:p>
                    </p:txBody>
                  </p:sp>
                  <p:pic>
                    <p:nvPicPr>
                      <p:cNvPr id="65" name="Image" descr="Image"/>
                      <p:cNvPicPr>
                        <a:picLocks noChangeAspect="1"/>
                      </p:cNvPicPr>
                      <p:nvPr/>
                    </p:nvPicPr>
                    <p:blipFill>
                      <a:blip r:embed="rId14">
                        <a:extLst/>
                      </a:blip>
                      <a:stretch>
                        <a:fillRect/>
                      </a:stretch>
                    </p:blipFill>
                    <p:spPr>
                      <a:xfrm>
                        <a:off x="89953" y="130594"/>
                        <a:ext cx="230295" cy="149014"/>
                      </a:xfrm>
                      <a:prstGeom prst="rect">
                        <a:avLst/>
                      </a:prstGeom>
                      <a:ln w="12700" cap="flat">
                        <a:noFill/>
                        <a:miter lim="400000"/>
                      </a:ln>
                      <a:effectLst/>
                    </p:spPr>
                  </p:pic>
                </p:grpSp>
                <p:grpSp>
                  <p:nvGrpSpPr>
                    <p:cNvPr id="69" name="Group"/>
                    <p:cNvGrpSpPr/>
                    <p:nvPr/>
                  </p:nvGrpSpPr>
                  <p:grpSpPr>
                    <a:xfrm>
                      <a:off x="0" y="0"/>
                      <a:ext cx="410202" cy="410202"/>
                      <a:chOff x="0" y="0"/>
                      <a:chExt cx="410201" cy="410201"/>
                    </a:xfrm>
                  </p:grpSpPr>
                  <p:sp>
                    <p:nvSpPr>
                      <p:cNvPr id="67" name="Circle"/>
                      <p:cNvSpPr/>
                      <p:nvPr/>
                    </p:nvSpPr>
                    <p:spPr>
                      <a:xfrm>
                        <a:off x="0" y="0"/>
                        <a:ext cx="410202" cy="410202"/>
                      </a:xfrm>
                      <a:prstGeom prst="ellipse">
                        <a:avLst/>
                      </a:prstGeom>
                      <a:solidFill>
                        <a:srgbClr val="FFE42C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27093" tIns="27093" rIns="27093" bIns="27093" numCol="1" anchor="ctr">
                        <a:noAutofit/>
                      </a:bodyPr>
                      <a:lstStyle/>
                      <a:p>
                        <a:pPr defTabSz="587022">
                          <a:defRPr sz="2200">
                            <a:solidFill>
                              <a:srgbClr val="FFFFFF"/>
                            </a:solidFill>
                          </a:defRPr>
                        </a:pPr>
                      </a:p>
                    </p:txBody>
                  </p:sp>
                  <p:pic>
                    <p:nvPicPr>
                      <p:cNvPr id="68" name="Image" descr="Image"/>
                      <p:cNvPicPr>
                        <a:picLocks noChangeAspect="1"/>
                      </p:cNvPicPr>
                      <p:nvPr/>
                    </p:nvPicPr>
                    <p:blipFill>
                      <a:blip r:embed="rId15">
                        <a:extLst/>
                      </a:blip>
                      <a:srcRect l="0" t="0" r="0" b="0"/>
                      <a:stretch>
                        <a:fillRect/>
                      </a:stretch>
                    </p:blipFill>
                    <p:spPr>
                      <a:xfrm>
                        <a:off x="93340" y="130594"/>
                        <a:ext cx="223521" cy="149014"/>
                      </a:xfrm>
                      <a:prstGeom prst="rect">
                        <a:avLst/>
                      </a:prstGeom>
                      <a:ln w="12700" cap="flat">
                        <a:noFill/>
                        <a:miter lim="400000"/>
                      </a:ln>
                      <a:effectLst/>
                    </p:spPr>
                  </p:pic>
                </p:grpSp>
              </p:grpSp>
            </p:grpSp>
            <p:grpSp>
              <p:nvGrpSpPr>
                <p:cNvPr id="76" name="Group"/>
                <p:cNvGrpSpPr/>
                <p:nvPr/>
              </p:nvGrpSpPr>
              <p:grpSpPr>
                <a:xfrm>
                  <a:off x="0" y="0"/>
                  <a:ext cx="544247" cy="561923"/>
                  <a:chOff x="0" y="0"/>
                  <a:chExt cx="544246" cy="561922"/>
                </a:xfrm>
              </p:grpSpPr>
              <p:sp>
                <p:nvSpPr>
                  <p:cNvPr id="72" name="Rectangle"/>
                  <p:cNvSpPr/>
                  <p:nvPr/>
                </p:nvSpPr>
                <p:spPr>
                  <a:xfrm>
                    <a:off x="0" y="0"/>
                    <a:ext cx="544247" cy="561923"/>
                  </a:xfrm>
                  <a:prstGeom prst="rect">
                    <a:avLst/>
                  </a:prstGeom>
                  <a:solidFill>
                    <a:srgbClr val="185844">
                      <a:alpha val="25355"/>
                    </a:srgbClr>
                  </a:solidFill>
                  <a:ln w="12700" cap="flat">
                    <a:solidFill>
                      <a:srgbClr val="185844"/>
                    </a:solidFill>
                    <a:prstDash val="solid"/>
                    <a:miter lim="400000"/>
                  </a:ln>
                  <a:effectLst>
                    <a:outerShdw sx="100000" sy="100000" kx="0" ky="0" algn="b" rotWithShape="0" blurRad="12700" dist="12700" dir="540000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 defTabSz="587022">
                      <a:defRPr sz="22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grpSp>
                <p:nvGrpSpPr>
                  <p:cNvPr id="75" name="Group"/>
                  <p:cNvGrpSpPr/>
                  <p:nvPr/>
                </p:nvGrpSpPr>
                <p:grpSpPr>
                  <a:xfrm>
                    <a:off x="67022" y="75860"/>
                    <a:ext cx="410203" cy="410202"/>
                    <a:chOff x="0" y="0"/>
                    <a:chExt cx="410201" cy="410201"/>
                  </a:xfrm>
                </p:grpSpPr>
                <p:sp>
                  <p:nvSpPr>
                    <p:cNvPr id="73" name="Group"/>
                    <p:cNvSpPr/>
                    <p:nvPr/>
                  </p:nvSpPr>
                  <p:spPr>
                    <a:xfrm>
                      <a:off x="0" y="0"/>
                      <a:ext cx="410202" cy="410202"/>
                    </a:xfrm>
                    <a:prstGeom prst="ellipse">
                      <a:avLst/>
                    </a:prstGeom>
                    <a:solidFill>
                      <a:srgbClr val="FFE42C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7093" tIns="27093" rIns="27093" bIns="27093" numCol="1" anchor="ctr">
                      <a:noAutofit/>
                    </a:bodyPr>
                    <a:lstStyle/>
                    <a:p>
                      <a:pPr defTabSz="587022">
                        <a:defRPr sz="2200">
                          <a:solidFill>
                            <a:srgbClr val="FFFFFF"/>
                          </a:solidFill>
                        </a:defRPr>
                      </a:pPr>
                    </a:p>
                  </p:txBody>
                </p:sp>
                <p:pic>
                  <p:nvPicPr>
                    <p:cNvPr id="74" name="Image" descr="Image"/>
                    <p:cNvPicPr>
                      <a:picLocks noChangeAspect="1"/>
                    </p:cNvPicPr>
                    <p:nvPr/>
                  </p:nvPicPr>
                  <p:blipFill>
                    <a:blip r:embed="rId16">
                      <a:extLst/>
                    </a:blip>
                    <a:stretch>
                      <a:fillRect/>
                    </a:stretch>
                  </p:blipFill>
                  <p:spPr>
                    <a:xfrm>
                      <a:off x="164460" y="120434"/>
                      <a:ext cx="81281" cy="169334"/>
                    </a:xfrm>
                    <a:prstGeom prst="rect">
                      <a:avLst/>
                    </a:prstGeom>
                    <a:ln w="12700" cap="flat">
                      <a:noFill/>
                      <a:miter lim="400000"/>
                    </a:ln>
                    <a:effectLst/>
                  </p:spPr>
                </p:pic>
              </p:grpSp>
            </p:grpSp>
          </p:grpSp>
          <p:pic>
            <p:nvPicPr>
              <p:cNvPr id="78" name="Image" descr="Image"/>
              <p:cNvPicPr>
                <a:picLocks noChangeAspect="1"/>
              </p:cNvPicPr>
              <p:nvPr/>
            </p:nvPicPr>
            <p:blipFill>
              <a:blip r:embed="rId13">
                <a:extLst/>
              </a:blip>
              <a:srcRect l="92297" t="0" r="0" b="0"/>
              <a:stretch>
                <a:fillRect/>
              </a:stretch>
            </p:blipFill>
            <p:spPr>
              <a:xfrm>
                <a:off x="764400" y="1480048"/>
                <a:ext cx="299458" cy="33866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9" name="Image" descr="Image"/>
              <p:cNvPicPr>
                <a:picLocks noChangeAspect="1"/>
              </p:cNvPicPr>
              <p:nvPr/>
            </p:nvPicPr>
            <p:blipFill>
              <a:blip r:embed="rId13">
                <a:extLst/>
              </a:blip>
              <a:srcRect l="36083" t="0" r="55190" b="0"/>
              <a:stretch>
                <a:fillRect/>
              </a:stretch>
            </p:blipFill>
            <p:spPr>
              <a:xfrm>
                <a:off x="744504" y="143706"/>
                <a:ext cx="339256" cy="3386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0" name="Image" descr="Image"/>
              <p:cNvPicPr>
                <a:picLocks noChangeAspect="1"/>
              </p:cNvPicPr>
              <p:nvPr/>
            </p:nvPicPr>
            <p:blipFill>
              <a:blip r:embed="rId13">
                <a:extLst/>
              </a:blip>
              <a:srcRect l="63807" t="0" r="27509" b="0"/>
              <a:stretch>
                <a:fillRect/>
              </a:stretch>
            </p:blipFill>
            <p:spPr>
              <a:xfrm>
                <a:off x="745350" y="664327"/>
                <a:ext cx="337576" cy="3386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84" name="Group"/>
              <p:cNvGrpSpPr/>
              <p:nvPr/>
            </p:nvGrpSpPr>
            <p:grpSpPr>
              <a:xfrm>
                <a:off x="1548156" y="741398"/>
                <a:ext cx="544248" cy="561923"/>
                <a:chOff x="0" y="0"/>
                <a:chExt cx="544246" cy="561922"/>
              </a:xfrm>
            </p:grpSpPr>
            <p:sp>
              <p:nvSpPr>
                <p:cNvPr id="81" name="Rectangle"/>
                <p:cNvSpPr/>
                <p:nvPr/>
              </p:nvSpPr>
              <p:spPr>
                <a:xfrm>
                  <a:off x="0" y="0"/>
                  <a:ext cx="544247" cy="561923"/>
                </a:xfrm>
                <a:prstGeom prst="rect">
                  <a:avLst/>
                </a:prstGeom>
                <a:solidFill>
                  <a:srgbClr val="185844">
                    <a:alpha val="25355"/>
                  </a:srgbClr>
                </a:solidFill>
                <a:ln w="12700" cap="flat">
                  <a:solidFill>
                    <a:srgbClr val="185844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12700" dist="12700" dir="540000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 defTabSz="587022">
                    <a:defRPr sz="22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2" name="Group"/>
                <p:cNvSpPr/>
                <p:nvPr/>
              </p:nvSpPr>
              <p:spPr>
                <a:xfrm>
                  <a:off x="67023" y="85079"/>
                  <a:ext cx="410202" cy="410203"/>
                </a:xfrm>
                <a:prstGeom prst="ellipse">
                  <a:avLst/>
                </a:prstGeom>
                <a:solidFill>
                  <a:srgbClr val="FFE42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 defTabSz="587022">
                    <a:defRPr sz="2200">
                      <a:solidFill>
                        <a:srgbClr val="FFFFFF"/>
                      </a:solidFill>
                    </a:defRPr>
                  </a:pPr>
                </a:p>
              </p:txBody>
            </p:sp>
            <p:pic>
              <p:nvPicPr>
                <p:cNvPr id="83" name="Image" descr="Image"/>
                <p:cNvPicPr>
                  <a:picLocks noChangeAspect="1"/>
                </p:cNvPicPr>
                <p:nvPr/>
              </p:nvPicPr>
              <p:blipFill>
                <a:blip r:embed="rId13">
                  <a:extLst/>
                </a:blip>
                <a:srcRect l="0" t="0" r="94730" b="0"/>
                <a:stretch>
                  <a:fillRect/>
                </a:stretch>
              </p:blipFill>
              <p:spPr>
                <a:xfrm>
                  <a:off x="169676" y="85079"/>
                  <a:ext cx="204889" cy="338668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sp>
            <p:nvSpPr>
              <p:cNvPr id="85" name="Line"/>
              <p:cNvSpPr/>
              <p:nvPr/>
            </p:nvSpPr>
            <p:spPr>
              <a:xfrm flipV="1">
                <a:off x="544948" y="1029601"/>
                <a:ext cx="1002840" cy="695662"/>
              </a:xfrm>
              <a:prstGeom prst="line">
                <a:avLst/>
              </a:prstGeom>
              <a:noFill/>
              <a:ln w="25400" cap="flat">
                <a:solidFill>
                  <a:srgbClr val="185844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defTabSz="587022">
                  <a:defRPr sz="22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6" name="Line"/>
              <p:cNvSpPr/>
              <p:nvPr/>
            </p:nvSpPr>
            <p:spPr>
              <a:xfrm>
                <a:off x="541880" y="1025915"/>
                <a:ext cx="998579" cy="4838"/>
              </a:xfrm>
              <a:prstGeom prst="line">
                <a:avLst/>
              </a:prstGeom>
              <a:noFill/>
              <a:ln w="25400" cap="flat">
                <a:solidFill>
                  <a:srgbClr val="185844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defTabSz="587022">
                  <a:defRPr sz="22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7" name="Line"/>
              <p:cNvSpPr/>
              <p:nvPr/>
            </p:nvSpPr>
            <p:spPr>
              <a:xfrm>
                <a:off x="547078" y="266287"/>
                <a:ext cx="1005746" cy="780837"/>
              </a:xfrm>
              <a:prstGeom prst="line">
                <a:avLst/>
              </a:prstGeom>
              <a:noFill/>
              <a:ln w="25400" cap="flat">
                <a:solidFill>
                  <a:srgbClr val="185844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defTabSz="587022">
                  <a:defRPr sz="2200">
                    <a:solidFill>
                      <a:srgbClr val="000000"/>
                    </a:solidFill>
                  </a:defRPr>
                </a:pPr>
              </a:p>
            </p:txBody>
          </p:sp>
        </p:grpSp>
        <p:pic>
          <p:nvPicPr>
            <p:cNvPr id="89" name="Rectangle" descr="Rectangl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-19050" y="-19050"/>
              <a:ext cx="4199870" cy="3078715"/>
            </a:xfrm>
            <a:prstGeom prst="rect">
              <a:avLst/>
            </a:prstGeom>
            <a:effectLst/>
          </p:spPr>
        </p:pic>
        <p:pic>
          <p:nvPicPr>
            <p:cNvPr id="91" name="Line" descr="Lin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204168" y="610288"/>
              <a:ext cx="3639870" cy="50801"/>
            </a:xfrm>
            <a:prstGeom prst="rect">
              <a:avLst/>
            </a:prstGeom>
            <a:effectLst/>
          </p:spPr>
        </p:pic>
      </p:grpSp>
      <p:grpSp>
        <p:nvGrpSpPr>
          <p:cNvPr id="99" name="Group"/>
          <p:cNvGrpSpPr/>
          <p:nvPr/>
        </p:nvGrpSpPr>
        <p:grpSpPr>
          <a:xfrm>
            <a:off x="8598818" y="3937891"/>
            <a:ext cx="4264961" cy="1470588"/>
            <a:chOff x="-109521" y="-411791"/>
            <a:chExt cx="4264960" cy="1470586"/>
          </a:xfrm>
        </p:grpSpPr>
        <p:pic>
          <p:nvPicPr>
            <p:cNvPr id="94" name="Rectangle" descr="Rectangl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-109522" y="-13424"/>
              <a:ext cx="4009535" cy="655839"/>
            </a:xfrm>
            <a:prstGeom prst="rect">
              <a:avLst/>
            </a:prstGeom>
            <a:effectLst>
              <a:outerShdw sx="100000" sy="100000" kx="0" ky="0" algn="b" rotWithShape="0" blurRad="12700" dist="12700" dir="5400000">
                <a:srgbClr val="000000">
                  <a:alpha val="50000"/>
                </a:srgbClr>
              </a:outerShdw>
            </a:effectLst>
          </p:spPr>
        </p:pic>
        <p:grpSp>
          <p:nvGrpSpPr>
            <p:cNvPr id="97" name="Group"/>
            <p:cNvGrpSpPr/>
            <p:nvPr/>
          </p:nvGrpSpPr>
          <p:grpSpPr>
            <a:xfrm>
              <a:off x="-55045" y="-411792"/>
              <a:ext cx="3900580" cy="1452574"/>
              <a:chOff x="-10056" y="-420954"/>
              <a:chExt cx="3900578" cy="1452573"/>
            </a:xfrm>
          </p:grpSpPr>
          <p:sp>
            <p:nvSpPr>
              <p:cNvPr id="95" name="Large + values of"/>
              <p:cNvSpPr txBox="1"/>
              <p:nvPr/>
            </p:nvSpPr>
            <p:spPr>
              <a:xfrm>
                <a:off x="-10057" y="-420955"/>
                <a:ext cx="3654241" cy="14525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algn="l" defTabSz="587022">
                  <a:defRPr sz="3400"/>
                </a:lvl1pPr>
              </a:lstStyle>
              <a:p>
                <a:pPr/>
                <a:r>
                  <a:t>Large + values of</a:t>
                </a:r>
              </a:p>
            </p:txBody>
          </p:sp>
          <p:pic>
            <p:nvPicPr>
              <p:cNvPr id="96" name="Image" descr="Image"/>
              <p:cNvPicPr>
                <a:picLocks noChangeAspect="1"/>
              </p:cNvPicPr>
              <p:nvPr/>
            </p:nvPicPr>
            <p:blipFill>
              <a:blip r:embed="rId13">
                <a:extLst/>
              </a:blip>
              <a:srcRect l="0" t="0" r="94730" b="0"/>
              <a:stretch>
                <a:fillRect/>
              </a:stretch>
            </p:blipFill>
            <p:spPr>
              <a:xfrm>
                <a:off x="3618873" y="80823"/>
                <a:ext cx="271650" cy="4490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13" name="Connection Line" descr="Connection Lin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3879798" y="283934"/>
              <a:ext cx="275641" cy="774862"/>
            </a:xfrm>
            <a:prstGeom prst="rect">
              <a:avLst/>
            </a:prstGeom>
            <a:effectLst/>
          </p:spPr>
        </p:pic>
      </p:grpSp>
      <p:grpSp>
        <p:nvGrpSpPr>
          <p:cNvPr id="108" name="Group"/>
          <p:cNvGrpSpPr/>
          <p:nvPr/>
        </p:nvGrpSpPr>
        <p:grpSpPr>
          <a:xfrm>
            <a:off x="3949219" y="7935042"/>
            <a:ext cx="6143419" cy="1159267"/>
            <a:chOff x="-19050" y="-482289"/>
            <a:chExt cx="6143417" cy="1159265"/>
          </a:xfrm>
        </p:grpSpPr>
        <p:grpSp>
          <p:nvGrpSpPr>
            <p:cNvPr id="106" name="Group"/>
            <p:cNvGrpSpPr/>
            <p:nvPr/>
          </p:nvGrpSpPr>
          <p:grpSpPr>
            <a:xfrm>
              <a:off x="-19051" y="-74728"/>
              <a:ext cx="4349399" cy="751704"/>
              <a:chOff x="-19050" y="-74727"/>
              <a:chExt cx="4349397" cy="751703"/>
            </a:xfrm>
          </p:grpSpPr>
          <p:grpSp>
            <p:nvGrpSpPr>
              <p:cNvPr id="102" name="Rectangle"/>
              <p:cNvGrpSpPr/>
              <p:nvPr/>
            </p:nvGrpSpPr>
            <p:grpSpPr>
              <a:xfrm>
                <a:off x="-19051" y="-5121"/>
                <a:ext cx="3731887" cy="612490"/>
                <a:chOff x="0" y="0"/>
                <a:chExt cx="3731885" cy="612489"/>
              </a:xfrm>
            </p:grpSpPr>
            <p:sp>
              <p:nvSpPr>
                <p:cNvPr id="101" name="Rectangle"/>
                <p:cNvSpPr/>
                <p:nvPr/>
              </p:nvSpPr>
              <p:spPr>
                <a:xfrm>
                  <a:off x="19050" y="19050"/>
                  <a:ext cx="3693786" cy="574390"/>
                </a:xfrm>
                <a:prstGeom prst="rect">
                  <a:avLst/>
                </a:prstGeom>
                <a:solidFill>
                  <a:srgbClr val="FF2A06">
                    <a:alpha val="50000"/>
                  </a:srgbClr>
                </a:solidFill>
                <a:ln>
                  <a:noFill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 defTabSz="587022">
                    <a:defRPr sz="2200">
                      <a:solidFill>
                        <a:srgbClr val="FFFFFF"/>
                      </a:solidFill>
                    </a:defRPr>
                  </a:pPr>
                </a:p>
              </p:txBody>
            </p:sp>
            <p:pic>
              <p:nvPicPr>
                <p:cNvPr id="100" name="Rectangle" descr="Rectangle"/>
                <p:cNvPicPr>
                  <a:picLocks noChangeAspect="0"/>
                </p:cNvPicPr>
                <p:nvPr/>
              </p:nvPicPr>
              <p:blipFill>
                <a:blip r:embed="rId21">
                  <a:extLst/>
                </a:blip>
                <a:stretch>
                  <a:fillRect/>
                </a:stretch>
              </p:blipFill>
              <p:spPr>
                <a:xfrm>
                  <a:off x="-1" y="0"/>
                  <a:ext cx="3731887" cy="612490"/>
                </a:xfrm>
                <a:prstGeom prst="rect">
                  <a:avLst/>
                </a:prstGeom>
                <a:effectLst/>
              </p:spPr>
            </p:pic>
          </p:grpSp>
          <p:grpSp>
            <p:nvGrpSpPr>
              <p:cNvPr id="105" name="Group"/>
              <p:cNvGrpSpPr/>
              <p:nvPr/>
            </p:nvGrpSpPr>
            <p:grpSpPr>
              <a:xfrm>
                <a:off x="6637" y="-74728"/>
                <a:ext cx="4323711" cy="751704"/>
                <a:chOff x="0" y="-74727"/>
                <a:chExt cx="4323709" cy="751703"/>
              </a:xfrm>
            </p:grpSpPr>
            <p:sp>
              <p:nvSpPr>
                <p:cNvPr id="103" name="Large - values of"/>
                <p:cNvSpPr txBox="1"/>
                <p:nvPr/>
              </p:nvSpPr>
              <p:spPr>
                <a:xfrm>
                  <a:off x="0" y="-74728"/>
                  <a:ext cx="4323710" cy="75170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27093" tIns="27093" rIns="27093" bIns="27093" numCol="1" anchor="ctr">
                  <a:noAutofit/>
                </a:bodyPr>
                <a:lstStyle>
                  <a:lvl1pPr algn="l" defTabSz="587022">
                    <a:defRPr sz="3400"/>
                  </a:lvl1pPr>
                </a:lstStyle>
                <a:p>
                  <a:pPr/>
                  <a:r>
                    <a:t>Large - values of</a:t>
                  </a:r>
                </a:p>
              </p:txBody>
            </p:sp>
            <p:pic>
              <p:nvPicPr>
                <p:cNvPr id="104" name="Image" descr="Image"/>
                <p:cNvPicPr>
                  <a:picLocks noChangeAspect="1"/>
                </p:cNvPicPr>
                <p:nvPr/>
              </p:nvPicPr>
              <p:blipFill>
                <a:blip r:embed="rId13">
                  <a:extLst/>
                </a:blip>
                <a:srcRect l="0" t="0" r="94730" b="0"/>
                <a:stretch>
                  <a:fillRect/>
                </a:stretch>
              </p:blipFill>
              <p:spPr>
                <a:xfrm>
                  <a:off x="3399206" y="79709"/>
                  <a:ext cx="267906" cy="44283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pic>
          <p:nvPicPr>
            <p:cNvPr id="115" name="Connection Line" descr="Connection Lin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3662392" y="-482290"/>
              <a:ext cx="2461976" cy="888686"/>
            </a:xfrm>
            <a:prstGeom prst="rect">
              <a:avLst/>
            </a:prstGeom>
            <a:effectLst/>
          </p:spPr>
        </p:pic>
      </p:grpSp>
      <p:sp>
        <p:nvSpPr>
          <p:cNvPr id="109" name="Logistic Regression"/>
          <p:cNvSpPr txBox="1"/>
          <p:nvPr/>
        </p:nvSpPr>
        <p:spPr>
          <a:xfrm>
            <a:off x="334522" y="30864"/>
            <a:ext cx="12335757" cy="943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sz="5800"/>
            </a:lvl1pPr>
          </a:lstStyle>
          <a:p>
            <a:pPr/>
            <a:r>
              <a:t>Logistic Regression</a:t>
            </a:r>
          </a:p>
        </p:txBody>
      </p:sp>
      <p:pic>
        <p:nvPicPr>
          <p:cNvPr id="110" name="Line" descr="Line"/>
          <p:cNvPicPr>
            <a:picLocks noChangeAspect="0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293024" y="1003511"/>
            <a:ext cx="12418753" cy="50801"/>
          </a:xfrm>
          <a:prstGeom prst="rect">
            <a:avLst/>
          </a:prstGeom>
        </p:spPr>
      </p:pic>
      <p:sp>
        <p:nvSpPr>
          <p:cNvPr id="112" name="What if we are trying to predict a class, not a number?"/>
          <p:cNvSpPr txBox="1"/>
          <p:nvPr/>
        </p:nvSpPr>
        <p:spPr>
          <a:xfrm>
            <a:off x="40953" y="1261996"/>
            <a:ext cx="12922894" cy="689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 defTabSz="587022">
              <a:defRPr sz="4200"/>
            </a:lvl1pPr>
          </a:lstStyle>
          <a:p>
            <a:pPr/>
            <a:r>
              <a:t>What if we are trying to predict a class, not a number?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xit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xit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mediacall" nodeType="afterEffect" presetSubtype="0" presetID="1" grpId="5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000000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19" fill="hold" display="0">
                  <p:stCondLst>
                    <p:cond delay="indefinite"/>
                  </p:stCondLst>
                </p:cTn>
                <p:tgtEl>
                  <p:spTgt spid="41"/>
                </p:tgtEl>
              </p:cMediaNode>
            </p:video>
          </p:childTnLst>
        </p:cTn>
      </p:par>
    </p:tnLst>
    <p:bldLst>
      <p:bldP build="whole" bldLvl="1" animBg="1" rev="0" advAuto="0" spid="43" grpId="1"/>
      <p:bldP build="whole" bldLvl="1" animBg="1" rev="0" advAuto="0" spid="99" grpId="3"/>
      <p:bldP build="whole" bldLvl="1" animBg="1" rev="0" advAuto="0" spid="42" grpId="2"/>
      <p:bldP build="whole" bldLvl="1" animBg="1" rev="0" advAuto="0" spid="108" grpId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CircularData_Linear.mp4" descr="CircularData_Linear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659792" y="3617034"/>
            <a:ext cx="5215916" cy="4470786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12617115" y="9388466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0" name="What if there is a shape in the data?"/>
          <p:cNvSpPr txBox="1"/>
          <p:nvPr/>
        </p:nvSpPr>
        <p:spPr>
          <a:xfrm>
            <a:off x="1701194" y="1368142"/>
            <a:ext cx="9602412" cy="733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What if there is a shape in the data?</a:t>
            </a:r>
          </a:p>
        </p:txBody>
      </p:sp>
      <p:pic>
        <p:nvPicPr>
          <p:cNvPr id="121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93158" y="2415897"/>
            <a:ext cx="5107095" cy="8873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CircularData_Quads.mp4" descr="CircularData_Quads.mp4"/>
          <p:cNvPicPr>
            <a:picLocks noChangeAspect="0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8">
            <a:extLst/>
          </a:blip>
          <a:stretch>
            <a:fillRect/>
          </a:stretch>
        </p:blipFill>
        <p:spPr>
          <a:xfrm>
            <a:off x="6938747" y="3617034"/>
            <a:ext cx="5215916" cy="44707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323803" y="2690217"/>
            <a:ext cx="3887894" cy="338668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Logistic Regression"/>
          <p:cNvSpPr txBox="1"/>
          <p:nvPr/>
        </p:nvSpPr>
        <p:spPr>
          <a:xfrm>
            <a:off x="334522" y="30864"/>
            <a:ext cx="12335757" cy="943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sz="5800"/>
            </a:lvl1pPr>
          </a:lstStyle>
          <a:p>
            <a:pPr/>
            <a:r>
              <a:t>Logistic Regression</a:t>
            </a:r>
          </a:p>
        </p:txBody>
      </p:sp>
      <p:pic>
        <p:nvPicPr>
          <p:cNvPr id="125" name="Line" descr="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93024" y="1003511"/>
            <a:ext cx="12418753" cy="508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000" fill="hold"/>
                                        <p:tgtEl>
                                          <p:spTgt spid="1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0000"/>
                            </p:stCondLst>
                            <p:childTnLst>
                              <p:par>
                                <p:cTn id="8" presetClass="mediacall" nodeType="afterEffect" presetSubtype="0" presetID="1" grp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0000" fill="hold"/>
                                        <p:tgtEl>
                                          <p:spTgt spid="1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10" fill="hold" display="0">
                  <p:stCondLst>
                    <p:cond delay="indefinite"/>
                  </p:stCondLst>
                </p:cTn>
                <p:tgtEl>
                  <p:spTgt spid="122"/>
                </p:tgtEl>
              </p:cMediaNode>
            </p:video>
            <p:video fullScrn="0">
              <p:cMediaNode mute="0" showWhenStopped="1" numSld="1" vol="100000">
                <p:cTn id="11" fill="hold" display="0">
                  <p:stCondLst>
                    <p:cond delay="indefinite"/>
                  </p:stCondLst>
                </p:cTn>
                <p:tgtEl>
                  <p:spTgt spid="118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12617115" y="9388466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1" name="Can use nearly the same process for fitting a curve (predicting a number) or classification…"/>
          <p:cNvGrpSpPr/>
          <p:nvPr/>
        </p:nvGrpSpPr>
        <p:grpSpPr>
          <a:xfrm>
            <a:off x="1237640" y="2444990"/>
            <a:ext cx="10529520" cy="5553288"/>
            <a:chOff x="0" y="0"/>
            <a:chExt cx="10529518" cy="5553287"/>
          </a:xfrm>
        </p:grpSpPr>
        <p:sp>
          <p:nvSpPr>
            <p:cNvPr id="130" name="Can use nearly the same process for fitting a curve (predicting a number) or classification…"/>
            <p:cNvSpPr txBox="1"/>
            <p:nvPr/>
          </p:nvSpPr>
          <p:spPr>
            <a:xfrm>
              <a:off x="25400" y="25400"/>
              <a:ext cx="10478719" cy="5502487"/>
            </a:xfrm>
            <a:prstGeom prst="rect">
              <a:avLst/>
            </a:prstGeom>
            <a:solidFill>
              <a:srgbClr val="185844">
                <a:alpha val="25355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t">
              <a:spAutoFit/>
            </a:bodyPr>
            <a:lstStyle/>
            <a:p>
              <a:pPr marL="581269" indent="-581269" algn="l" defTabSz="587022">
                <a:spcBef>
                  <a:spcPts val="4600"/>
                </a:spcBef>
                <a:buSzPct val="100000"/>
                <a:buAutoNum type="arabicPeriod" startAt="1"/>
                <a:defRPr sz="3400"/>
              </a:pPr>
              <a:r>
                <a:t>Can use nearly the same process for fitting a curve (predicting a number) or classification</a:t>
              </a:r>
            </a:p>
            <a:p>
              <a:pPr marL="581269" indent="-581269" algn="l" defTabSz="587022">
                <a:spcBef>
                  <a:spcPts val="4600"/>
                </a:spcBef>
                <a:buSzPct val="100000"/>
                <a:buAutoNum type="arabicPeriod" startAt="1"/>
                <a:defRPr sz="3400"/>
              </a:pPr>
              <a:r>
                <a:t>Minimize a defined cost function</a:t>
              </a:r>
            </a:p>
            <a:p>
              <a:pPr marL="581269" indent="-581269" algn="l" defTabSz="587022">
                <a:spcBef>
                  <a:spcPts val="4600"/>
                </a:spcBef>
                <a:buSzPct val="100000"/>
                <a:buAutoNum type="arabicPeriod" startAt="1"/>
                <a:defRPr sz="3400"/>
              </a:pPr>
              <a:r>
                <a:t>Easy to add parameters if shape is unknown — worry about over-fitting</a:t>
              </a:r>
            </a:p>
            <a:p>
              <a:pPr marL="581269" indent="-581269" algn="l" defTabSz="587022">
                <a:spcBef>
                  <a:spcPts val="4600"/>
                </a:spcBef>
                <a:buSzPct val="100000"/>
                <a:buAutoNum type="arabicPeriod" startAt="1"/>
                <a:defRPr sz="3400"/>
              </a:pPr>
              <a:r>
                <a:t>If many inputs and complicated shapes, number of parameters necessary grows very quickly</a:t>
              </a:r>
            </a:p>
          </p:txBody>
        </p:sp>
        <p:pic>
          <p:nvPicPr>
            <p:cNvPr id="129" name="Can use nearly the same process for fitting a curve (predicting a number) or classification…" descr="Can use nearly the same process for fitting a curve (predicting a number) or classification…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10529520" cy="5553288"/>
            </a:xfrm>
            <a:prstGeom prst="rect">
              <a:avLst/>
            </a:prstGeom>
            <a:effectLst/>
          </p:spPr>
        </p:pic>
      </p:grpSp>
      <p:sp>
        <p:nvSpPr>
          <p:cNvPr id="132" name="Regression Review"/>
          <p:cNvSpPr txBox="1"/>
          <p:nvPr/>
        </p:nvSpPr>
        <p:spPr>
          <a:xfrm>
            <a:off x="334522" y="30864"/>
            <a:ext cx="12335757" cy="943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sz="5800"/>
            </a:lvl1pPr>
          </a:lstStyle>
          <a:p>
            <a:pPr/>
            <a:r>
              <a:t>Regression Review</a:t>
            </a:r>
          </a:p>
        </p:txBody>
      </p:sp>
      <p:pic>
        <p:nvPicPr>
          <p:cNvPr id="133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3024" y="1003511"/>
            <a:ext cx="12418753" cy="508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Logic_or_before.pdf" descr="Logic_or_befor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4672" y="1353743"/>
            <a:ext cx="4088945" cy="40791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Logic_or_after.pdf" descr="Logic_or_after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14672" y="1353743"/>
            <a:ext cx="4088946" cy="40791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Rectangle" descr="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37680" y="1425233"/>
            <a:ext cx="3883308" cy="3376872"/>
          </a:xfrm>
          <a:prstGeom prst="rect">
            <a:avLst/>
          </a:prstGeom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p:spPr>
      </p:pic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12617115" y="9388466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65" name="Group"/>
          <p:cNvGrpSpPr/>
          <p:nvPr/>
        </p:nvGrpSpPr>
        <p:grpSpPr>
          <a:xfrm>
            <a:off x="409057" y="1868925"/>
            <a:ext cx="2497894" cy="2489489"/>
            <a:chOff x="0" y="0"/>
            <a:chExt cx="2497893" cy="2489487"/>
          </a:xfrm>
        </p:grpSpPr>
        <p:grpSp>
          <p:nvGrpSpPr>
            <p:cNvPr id="154" name="Group"/>
            <p:cNvGrpSpPr/>
            <p:nvPr/>
          </p:nvGrpSpPr>
          <p:grpSpPr>
            <a:xfrm>
              <a:off x="0" y="0"/>
              <a:ext cx="649718" cy="2489489"/>
              <a:chOff x="0" y="0"/>
              <a:chExt cx="649717" cy="2489488"/>
            </a:xfrm>
          </p:grpSpPr>
          <p:grpSp>
            <p:nvGrpSpPr>
              <p:cNvPr id="148" name="Group"/>
              <p:cNvGrpSpPr/>
              <p:nvPr/>
            </p:nvGrpSpPr>
            <p:grpSpPr>
              <a:xfrm>
                <a:off x="0" y="830288"/>
                <a:ext cx="649718" cy="1659201"/>
                <a:chOff x="0" y="0"/>
                <a:chExt cx="649717" cy="1659199"/>
              </a:xfrm>
            </p:grpSpPr>
            <p:sp>
              <p:nvSpPr>
                <p:cNvPr id="140" name="Rectangle"/>
                <p:cNvSpPr/>
                <p:nvPr/>
              </p:nvSpPr>
              <p:spPr>
                <a:xfrm>
                  <a:off x="0" y="0"/>
                  <a:ext cx="649718" cy="1659200"/>
                </a:xfrm>
                <a:prstGeom prst="rect">
                  <a:avLst/>
                </a:prstGeom>
                <a:solidFill>
                  <a:srgbClr val="185844">
                    <a:alpha val="25355"/>
                  </a:srgbClr>
                </a:solidFill>
                <a:ln w="12700" cap="flat">
                  <a:solidFill>
                    <a:srgbClr val="185844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12700" dist="12700" dir="540000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 defTabSz="587022">
                    <a:defRPr sz="2200">
                      <a:solidFill>
                        <a:srgbClr val="FFFFFF"/>
                      </a:solidFill>
                    </a:defRPr>
                  </a:pPr>
                </a:p>
              </p:txBody>
            </p:sp>
            <p:grpSp>
              <p:nvGrpSpPr>
                <p:cNvPr id="147" name="Group"/>
                <p:cNvGrpSpPr/>
                <p:nvPr/>
              </p:nvGrpSpPr>
              <p:grpSpPr>
                <a:xfrm>
                  <a:off x="80011" y="156637"/>
                  <a:ext cx="489695" cy="1345925"/>
                  <a:chOff x="0" y="0"/>
                  <a:chExt cx="489694" cy="1345924"/>
                </a:xfrm>
              </p:grpSpPr>
              <p:grpSp>
                <p:nvGrpSpPr>
                  <p:cNvPr id="143" name="Group"/>
                  <p:cNvGrpSpPr/>
                  <p:nvPr/>
                </p:nvGrpSpPr>
                <p:grpSpPr>
                  <a:xfrm>
                    <a:off x="0" y="856229"/>
                    <a:ext cx="489695" cy="489696"/>
                    <a:chOff x="0" y="0"/>
                    <a:chExt cx="489694" cy="489694"/>
                  </a:xfrm>
                </p:grpSpPr>
                <p:sp>
                  <p:nvSpPr>
                    <p:cNvPr id="141" name="Circle"/>
                    <p:cNvSpPr/>
                    <p:nvPr/>
                  </p:nvSpPr>
                  <p:spPr>
                    <a:xfrm>
                      <a:off x="0" y="0"/>
                      <a:ext cx="489695" cy="489695"/>
                    </a:xfrm>
                    <a:prstGeom prst="ellipse">
                      <a:avLst/>
                    </a:prstGeom>
                    <a:solidFill>
                      <a:srgbClr val="FFE42C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7093" tIns="27093" rIns="27093" bIns="27093" numCol="1" anchor="ctr">
                      <a:noAutofit/>
                    </a:bodyPr>
                    <a:lstStyle/>
                    <a:p>
                      <a:pPr defTabSz="587022">
                        <a:defRPr sz="2200">
                          <a:solidFill>
                            <a:srgbClr val="FFFFFF"/>
                          </a:solidFill>
                        </a:defRPr>
                      </a:pPr>
                    </a:p>
                  </p:txBody>
                </p:sp>
                <p:pic>
                  <p:nvPicPr>
                    <p:cNvPr id="142" name="Image" descr="Image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/>
                    </a:blip>
                    <a:stretch>
                      <a:fillRect/>
                    </a:stretch>
                  </p:blipFill>
                  <p:spPr>
                    <a:xfrm>
                      <a:off x="107386" y="155901"/>
                      <a:ext cx="274923" cy="177892"/>
                    </a:xfrm>
                    <a:prstGeom prst="rect">
                      <a:avLst/>
                    </a:prstGeom>
                    <a:ln w="12700" cap="flat">
                      <a:noFill/>
                      <a:miter lim="400000"/>
                    </a:ln>
                    <a:effectLst/>
                  </p:spPr>
                </p:pic>
              </p:grpSp>
              <p:grpSp>
                <p:nvGrpSpPr>
                  <p:cNvPr id="146" name="Group"/>
                  <p:cNvGrpSpPr/>
                  <p:nvPr/>
                </p:nvGrpSpPr>
                <p:grpSpPr>
                  <a:xfrm>
                    <a:off x="0" y="0"/>
                    <a:ext cx="489695" cy="489695"/>
                    <a:chOff x="0" y="0"/>
                    <a:chExt cx="489694" cy="489694"/>
                  </a:xfrm>
                </p:grpSpPr>
                <p:sp>
                  <p:nvSpPr>
                    <p:cNvPr id="144" name="Circle"/>
                    <p:cNvSpPr/>
                    <p:nvPr/>
                  </p:nvSpPr>
                  <p:spPr>
                    <a:xfrm>
                      <a:off x="0" y="0"/>
                      <a:ext cx="489695" cy="489695"/>
                    </a:xfrm>
                    <a:prstGeom prst="ellipse">
                      <a:avLst/>
                    </a:prstGeom>
                    <a:solidFill>
                      <a:srgbClr val="FFE42C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7093" tIns="27093" rIns="27093" bIns="27093" numCol="1" anchor="ctr">
                      <a:noAutofit/>
                    </a:bodyPr>
                    <a:lstStyle/>
                    <a:p>
                      <a:pPr defTabSz="587022">
                        <a:defRPr sz="2200">
                          <a:solidFill>
                            <a:srgbClr val="FFFFFF"/>
                          </a:solidFill>
                        </a:defRPr>
                      </a:pPr>
                    </a:p>
                  </p:txBody>
                </p:sp>
                <p:pic>
                  <p:nvPicPr>
                    <p:cNvPr id="145" name="Image" descr="Image"/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/>
                    </a:blip>
                    <a:srcRect l="0" t="0" r="0" b="0"/>
                    <a:stretch>
                      <a:fillRect/>
                    </a:stretch>
                  </p:blipFill>
                  <p:spPr>
                    <a:xfrm>
                      <a:off x="111429" y="155901"/>
                      <a:ext cx="266837" cy="177892"/>
                    </a:xfrm>
                    <a:prstGeom prst="rect">
                      <a:avLst/>
                    </a:prstGeom>
                    <a:ln w="12700" cap="flat">
                      <a:noFill/>
                      <a:miter lim="400000"/>
                    </a:ln>
                    <a:effectLst/>
                  </p:spPr>
                </p:pic>
              </p:grpSp>
            </p:grpSp>
          </p:grpSp>
          <p:grpSp>
            <p:nvGrpSpPr>
              <p:cNvPr id="153" name="Group"/>
              <p:cNvGrpSpPr/>
              <p:nvPr/>
            </p:nvGrpSpPr>
            <p:grpSpPr>
              <a:xfrm>
                <a:off x="0" y="0"/>
                <a:ext cx="649718" cy="670818"/>
                <a:chOff x="0" y="0"/>
                <a:chExt cx="649717" cy="670817"/>
              </a:xfrm>
            </p:grpSpPr>
            <p:sp>
              <p:nvSpPr>
                <p:cNvPr id="149" name="Rectangle"/>
                <p:cNvSpPr/>
                <p:nvPr/>
              </p:nvSpPr>
              <p:spPr>
                <a:xfrm>
                  <a:off x="0" y="0"/>
                  <a:ext cx="649718" cy="670818"/>
                </a:xfrm>
                <a:prstGeom prst="rect">
                  <a:avLst/>
                </a:prstGeom>
                <a:solidFill>
                  <a:srgbClr val="185844">
                    <a:alpha val="25355"/>
                  </a:srgbClr>
                </a:solidFill>
                <a:ln w="12700" cap="flat">
                  <a:solidFill>
                    <a:srgbClr val="185844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12700" dist="12700" dir="540000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 defTabSz="587022">
                    <a:defRPr sz="2200">
                      <a:solidFill>
                        <a:srgbClr val="FFFFFF"/>
                      </a:solidFill>
                    </a:defRPr>
                  </a:pPr>
                </a:p>
              </p:txBody>
            </p:sp>
            <p:grpSp>
              <p:nvGrpSpPr>
                <p:cNvPr id="152" name="Group"/>
                <p:cNvGrpSpPr/>
                <p:nvPr/>
              </p:nvGrpSpPr>
              <p:grpSpPr>
                <a:xfrm>
                  <a:off x="80011" y="90561"/>
                  <a:ext cx="489695" cy="489696"/>
                  <a:chOff x="0" y="0"/>
                  <a:chExt cx="489694" cy="489694"/>
                </a:xfrm>
              </p:grpSpPr>
              <p:sp>
                <p:nvSpPr>
                  <p:cNvPr id="150" name="Group"/>
                  <p:cNvSpPr/>
                  <p:nvPr/>
                </p:nvSpPr>
                <p:spPr>
                  <a:xfrm>
                    <a:off x="0" y="0"/>
                    <a:ext cx="489695" cy="489695"/>
                  </a:xfrm>
                  <a:prstGeom prst="ellipse">
                    <a:avLst/>
                  </a:prstGeom>
                  <a:solidFill>
                    <a:srgbClr val="FFE42C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 defTabSz="587022">
                      <a:defRPr sz="22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pic>
                <p:nvPicPr>
                  <p:cNvPr id="151" name="Image" descr="Image"/>
                  <p:cNvPicPr>
                    <a:picLocks noChangeAspect="1"/>
                  </p:cNvPicPr>
                  <p:nvPr/>
                </p:nvPicPr>
                <p:blipFill>
                  <a:blip r:embed="rId7">
                    <a:extLst/>
                  </a:blip>
                  <a:stretch>
                    <a:fillRect/>
                  </a:stretch>
                </p:blipFill>
                <p:spPr>
                  <a:xfrm>
                    <a:off x="196331" y="143773"/>
                    <a:ext cx="97033" cy="202149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</p:grpSp>
        </p:grpSp>
        <p:pic>
          <p:nvPicPr>
            <p:cNvPr id="155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rcRect l="92297" t="0" r="0" b="0"/>
            <a:stretch>
              <a:fillRect/>
            </a:stretch>
          </p:blipFill>
          <p:spPr>
            <a:xfrm>
              <a:off x="912534" y="1766868"/>
              <a:ext cx="357491" cy="4042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6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rcRect l="36083" t="0" r="55190" b="0"/>
            <a:stretch>
              <a:fillRect/>
            </a:stretch>
          </p:blipFill>
          <p:spPr>
            <a:xfrm>
              <a:off x="888782" y="171555"/>
              <a:ext cx="405001" cy="4042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7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rcRect l="63807" t="0" r="27509" b="0"/>
            <a:stretch>
              <a:fillRect/>
            </a:stretch>
          </p:blipFill>
          <p:spPr>
            <a:xfrm>
              <a:off x="889793" y="793068"/>
              <a:ext cx="402995" cy="4042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61" name="Group"/>
            <p:cNvGrpSpPr/>
            <p:nvPr/>
          </p:nvGrpSpPr>
          <p:grpSpPr>
            <a:xfrm>
              <a:off x="1848175" y="885074"/>
              <a:ext cx="649719" cy="670819"/>
              <a:chOff x="0" y="0"/>
              <a:chExt cx="649717" cy="670817"/>
            </a:xfrm>
          </p:grpSpPr>
          <p:sp>
            <p:nvSpPr>
              <p:cNvPr id="158" name="Rectangle"/>
              <p:cNvSpPr/>
              <p:nvPr/>
            </p:nvSpPr>
            <p:spPr>
              <a:xfrm>
                <a:off x="0" y="0"/>
                <a:ext cx="649718" cy="670818"/>
              </a:xfrm>
              <a:prstGeom prst="rect">
                <a:avLst/>
              </a:prstGeom>
              <a:solidFill>
                <a:srgbClr val="185844">
                  <a:alpha val="25355"/>
                </a:srgbClr>
              </a:solidFill>
              <a:ln w="12700" cap="flat">
                <a:solidFill>
                  <a:srgbClr val="185844"/>
                </a:solidFill>
                <a:prstDash val="solid"/>
                <a:miter lim="400000"/>
              </a:ln>
              <a:effectLst>
                <a:outerShdw sx="100000" sy="100000" kx="0" ky="0" algn="b" rotWithShape="0" blurRad="12700" dist="127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defTabSz="587022">
                  <a:defRPr sz="2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9" name="Group"/>
              <p:cNvSpPr/>
              <p:nvPr/>
            </p:nvSpPr>
            <p:spPr>
              <a:xfrm>
                <a:off x="80011" y="101567"/>
                <a:ext cx="489696" cy="489696"/>
              </a:xfrm>
              <a:prstGeom prst="ellipse">
                <a:avLst/>
              </a:prstGeom>
              <a:solidFill>
                <a:srgbClr val="FFE42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defTabSz="587022">
                  <a:defRPr sz="2200">
                    <a:solidFill>
                      <a:srgbClr val="FFFFFF"/>
                    </a:solidFill>
                  </a:defRPr>
                </a:pPr>
              </a:p>
            </p:txBody>
          </p:sp>
          <p:pic>
            <p:nvPicPr>
              <p:cNvPr id="160" name="Image" descr="Image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rcRect l="0" t="0" r="94730" b="0"/>
              <a:stretch>
                <a:fillRect/>
              </a:stretch>
            </p:blipFill>
            <p:spPr>
              <a:xfrm>
                <a:off x="202558" y="101567"/>
                <a:ext cx="244594" cy="40429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62" name="Line"/>
            <p:cNvSpPr/>
            <p:nvPr/>
          </p:nvSpPr>
          <p:spPr>
            <a:xfrm flipV="1">
              <a:off x="650555" y="1229129"/>
              <a:ext cx="1197180" cy="830475"/>
            </a:xfrm>
            <a:prstGeom prst="line">
              <a:avLst/>
            </a:prstGeom>
            <a:noFill/>
            <a:ln w="25400" cap="flat">
              <a:solidFill>
                <a:srgbClr val="185844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3" name="Line"/>
            <p:cNvSpPr/>
            <p:nvPr/>
          </p:nvSpPr>
          <p:spPr>
            <a:xfrm>
              <a:off x="646891" y="1224729"/>
              <a:ext cx="1192095" cy="5775"/>
            </a:xfrm>
            <a:prstGeom prst="line">
              <a:avLst/>
            </a:prstGeom>
            <a:noFill/>
            <a:ln w="25400" cap="flat">
              <a:solidFill>
                <a:srgbClr val="185844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4" name="Line"/>
            <p:cNvSpPr/>
            <p:nvPr/>
          </p:nvSpPr>
          <p:spPr>
            <a:xfrm>
              <a:off x="653097" y="317891"/>
              <a:ext cx="1200650" cy="932157"/>
            </a:xfrm>
            <a:prstGeom prst="line">
              <a:avLst/>
            </a:prstGeom>
            <a:noFill/>
            <a:ln w="25400" cap="flat">
              <a:solidFill>
                <a:srgbClr val="185844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166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181594" y="6862518"/>
            <a:ext cx="5938047" cy="408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Line" descr="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18900000">
            <a:off x="9663150" y="3113647"/>
            <a:ext cx="1008695" cy="246565"/>
          </a:xfrm>
          <a:prstGeom prst="rect">
            <a:avLst/>
          </a:prstGeom>
        </p:spPr>
      </p:pic>
      <p:pic>
        <p:nvPicPr>
          <p:cNvPr id="169" name="Sigmoid.pdf" descr="Sigmoid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50860" y="5253287"/>
            <a:ext cx="4088944" cy="4052623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Neural Networks"/>
          <p:cNvSpPr txBox="1"/>
          <p:nvPr/>
        </p:nvSpPr>
        <p:spPr>
          <a:xfrm>
            <a:off x="334522" y="30864"/>
            <a:ext cx="12335757" cy="943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sz="5800"/>
            </a:lvl1pPr>
          </a:lstStyle>
          <a:p>
            <a:pPr/>
            <a:r>
              <a:t>Neural Networks</a:t>
            </a:r>
          </a:p>
        </p:txBody>
      </p:sp>
      <p:pic>
        <p:nvPicPr>
          <p:cNvPr id="171" name="Line" descr="Line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293024" y="1003511"/>
            <a:ext cx="12418753" cy="50801"/>
          </a:xfrm>
          <a:prstGeom prst="rect">
            <a:avLst/>
          </a:prstGeom>
        </p:spPr>
      </p:pic>
      <p:sp>
        <p:nvSpPr>
          <p:cNvPr id="173" name="OR…"/>
          <p:cNvSpPr txBox="1"/>
          <p:nvPr/>
        </p:nvSpPr>
        <p:spPr>
          <a:xfrm>
            <a:off x="4384431" y="1583318"/>
            <a:ext cx="2389806" cy="30607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OR</a:t>
            </a:r>
          </a:p>
          <a:p>
            <a:pPr>
              <a:defRPr sz="3200"/>
            </a:pPr>
            <a:r>
              <a:t>x</a:t>
            </a:r>
            <a:r>
              <a:rPr baseline="-5999"/>
              <a:t>1</a:t>
            </a:r>
            <a:r>
              <a:t> x</a:t>
            </a:r>
            <a:r>
              <a:rPr baseline="-5999"/>
              <a:t>2</a:t>
            </a:r>
            <a:r>
              <a:t> y</a:t>
            </a:r>
          </a:p>
          <a:p>
            <a:pPr>
              <a:defRPr sz="3200"/>
            </a:pPr>
            <a:r>
              <a:t>0  0  0</a:t>
            </a:r>
          </a:p>
          <a:p>
            <a:pPr>
              <a:defRPr sz="3200"/>
            </a:pPr>
            <a:r>
              <a:t>0  1  1</a:t>
            </a:r>
          </a:p>
          <a:p>
            <a:pPr>
              <a:defRPr sz="3200"/>
            </a:pPr>
            <a:r>
              <a:t>1  0  1</a:t>
            </a:r>
          </a:p>
          <a:p>
            <a:pPr>
              <a:defRPr sz="3200"/>
            </a:pPr>
            <a:r>
              <a:t>1  1  1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7" grpId="2"/>
      <p:bldP build="whole" bldLvl="1" animBg="1" rev="0" advAuto="0" spid="166" grpId="3"/>
      <p:bldP build="whole" bldLvl="1" animBg="1" rev="0" advAuto="0" spid="13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Logic_and_before.pdf" descr="Logic_and_befor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9843" y="1353743"/>
            <a:ext cx="4088946" cy="40791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Logic_and_after.pdf" descr="Logic_and_after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09843" y="1353743"/>
            <a:ext cx="4088946" cy="4079137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lide Number"/>
          <p:cNvSpPr txBox="1"/>
          <p:nvPr>
            <p:ph type="sldNum" sz="quarter" idx="2"/>
          </p:nvPr>
        </p:nvSpPr>
        <p:spPr>
          <a:xfrm>
            <a:off x="12617115" y="9388466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8" name="Rectangle" descr="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69699" y="1425233"/>
            <a:ext cx="4114346" cy="3376872"/>
          </a:xfrm>
          <a:prstGeom prst="rect">
            <a:avLst/>
          </a:prstGeom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p:spPr>
      </p:pic>
      <p:pic>
        <p:nvPicPr>
          <p:cNvPr id="17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14639" y="6884985"/>
            <a:ext cx="5940215" cy="4083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Line" descr="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8900000">
            <a:off x="5807246" y="2225305"/>
            <a:ext cx="1008695" cy="246565"/>
          </a:xfrm>
          <a:prstGeom prst="rect">
            <a:avLst/>
          </a:prstGeom>
        </p:spPr>
      </p:pic>
      <p:sp>
        <p:nvSpPr>
          <p:cNvPr id="182" name="Neural Networks"/>
          <p:cNvSpPr txBox="1"/>
          <p:nvPr/>
        </p:nvSpPr>
        <p:spPr>
          <a:xfrm>
            <a:off x="334522" y="30864"/>
            <a:ext cx="12335757" cy="943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sz="5800"/>
            </a:lvl1pPr>
          </a:lstStyle>
          <a:p>
            <a:pPr/>
            <a:r>
              <a:t>Neural Networks</a:t>
            </a:r>
          </a:p>
        </p:txBody>
      </p:sp>
      <p:pic>
        <p:nvPicPr>
          <p:cNvPr id="183" name="Line" descr="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93024" y="1003511"/>
            <a:ext cx="12418753" cy="50801"/>
          </a:xfrm>
          <a:prstGeom prst="rect">
            <a:avLst/>
          </a:prstGeom>
        </p:spPr>
      </p:pic>
      <p:sp>
        <p:nvSpPr>
          <p:cNvPr id="185" name="AND…"/>
          <p:cNvSpPr txBox="1"/>
          <p:nvPr/>
        </p:nvSpPr>
        <p:spPr>
          <a:xfrm>
            <a:off x="9375891" y="1583318"/>
            <a:ext cx="1901963" cy="30607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AND</a:t>
            </a:r>
          </a:p>
          <a:p>
            <a:pPr>
              <a:defRPr sz="3200"/>
            </a:pPr>
            <a:r>
              <a:t>x</a:t>
            </a:r>
            <a:r>
              <a:rPr baseline="-5999"/>
              <a:t>1</a:t>
            </a:r>
            <a:r>
              <a:t> x</a:t>
            </a:r>
            <a:r>
              <a:rPr baseline="-5999"/>
              <a:t>2</a:t>
            </a:r>
            <a:r>
              <a:t> y</a:t>
            </a:r>
          </a:p>
          <a:p>
            <a:pPr>
              <a:defRPr sz="3200"/>
            </a:pPr>
            <a:r>
              <a:t>0  0  0</a:t>
            </a:r>
          </a:p>
          <a:p>
            <a:pPr>
              <a:defRPr sz="3200"/>
            </a:pPr>
            <a:r>
              <a:t>0  1  0</a:t>
            </a:r>
          </a:p>
          <a:p>
            <a:pPr>
              <a:defRPr sz="3200"/>
            </a:pPr>
            <a:r>
              <a:t>1  0  0</a:t>
            </a:r>
          </a:p>
          <a:p>
            <a:pPr>
              <a:defRPr sz="3200"/>
            </a:pPr>
            <a:r>
              <a:t>1  1  1</a:t>
            </a:r>
          </a:p>
        </p:txBody>
      </p:sp>
      <p:grpSp>
        <p:nvGrpSpPr>
          <p:cNvPr id="211" name="Group"/>
          <p:cNvGrpSpPr/>
          <p:nvPr/>
        </p:nvGrpSpPr>
        <p:grpSpPr>
          <a:xfrm>
            <a:off x="409057" y="1868925"/>
            <a:ext cx="2497894" cy="2489489"/>
            <a:chOff x="0" y="0"/>
            <a:chExt cx="2497893" cy="2489487"/>
          </a:xfrm>
        </p:grpSpPr>
        <p:grpSp>
          <p:nvGrpSpPr>
            <p:cNvPr id="200" name="Group"/>
            <p:cNvGrpSpPr/>
            <p:nvPr/>
          </p:nvGrpSpPr>
          <p:grpSpPr>
            <a:xfrm>
              <a:off x="0" y="0"/>
              <a:ext cx="649718" cy="2489489"/>
              <a:chOff x="0" y="0"/>
              <a:chExt cx="649717" cy="2489488"/>
            </a:xfrm>
          </p:grpSpPr>
          <p:grpSp>
            <p:nvGrpSpPr>
              <p:cNvPr id="194" name="Group"/>
              <p:cNvGrpSpPr/>
              <p:nvPr/>
            </p:nvGrpSpPr>
            <p:grpSpPr>
              <a:xfrm>
                <a:off x="0" y="830288"/>
                <a:ext cx="649718" cy="1659201"/>
                <a:chOff x="0" y="0"/>
                <a:chExt cx="649717" cy="1659199"/>
              </a:xfrm>
            </p:grpSpPr>
            <p:sp>
              <p:nvSpPr>
                <p:cNvPr id="186" name="Rectangle"/>
                <p:cNvSpPr/>
                <p:nvPr/>
              </p:nvSpPr>
              <p:spPr>
                <a:xfrm>
                  <a:off x="0" y="0"/>
                  <a:ext cx="649718" cy="1659200"/>
                </a:xfrm>
                <a:prstGeom prst="rect">
                  <a:avLst/>
                </a:prstGeom>
                <a:solidFill>
                  <a:srgbClr val="185844">
                    <a:alpha val="25355"/>
                  </a:srgbClr>
                </a:solidFill>
                <a:ln w="12700" cap="flat">
                  <a:solidFill>
                    <a:srgbClr val="185844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12700" dist="12700" dir="540000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 defTabSz="587022">
                    <a:defRPr sz="2200">
                      <a:solidFill>
                        <a:srgbClr val="FFFFFF"/>
                      </a:solidFill>
                    </a:defRPr>
                  </a:pPr>
                </a:p>
              </p:txBody>
            </p:sp>
            <p:grpSp>
              <p:nvGrpSpPr>
                <p:cNvPr id="193" name="Group"/>
                <p:cNvGrpSpPr/>
                <p:nvPr/>
              </p:nvGrpSpPr>
              <p:grpSpPr>
                <a:xfrm>
                  <a:off x="80011" y="156637"/>
                  <a:ext cx="489695" cy="1345925"/>
                  <a:chOff x="0" y="0"/>
                  <a:chExt cx="489694" cy="1345924"/>
                </a:xfrm>
              </p:grpSpPr>
              <p:grpSp>
                <p:nvGrpSpPr>
                  <p:cNvPr id="189" name="Group"/>
                  <p:cNvGrpSpPr/>
                  <p:nvPr/>
                </p:nvGrpSpPr>
                <p:grpSpPr>
                  <a:xfrm>
                    <a:off x="0" y="856229"/>
                    <a:ext cx="489695" cy="489696"/>
                    <a:chOff x="0" y="0"/>
                    <a:chExt cx="489694" cy="489694"/>
                  </a:xfrm>
                </p:grpSpPr>
                <p:sp>
                  <p:nvSpPr>
                    <p:cNvPr id="187" name="Circle"/>
                    <p:cNvSpPr/>
                    <p:nvPr/>
                  </p:nvSpPr>
                  <p:spPr>
                    <a:xfrm>
                      <a:off x="0" y="0"/>
                      <a:ext cx="489695" cy="489695"/>
                    </a:xfrm>
                    <a:prstGeom prst="ellipse">
                      <a:avLst/>
                    </a:prstGeom>
                    <a:solidFill>
                      <a:srgbClr val="FFE42C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7093" tIns="27093" rIns="27093" bIns="27093" numCol="1" anchor="ctr">
                      <a:noAutofit/>
                    </a:bodyPr>
                    <a:lstStyle/>
                    <a:p>
                      <a:pPr defTabSz="587022">
                        <a:defRPr sz="2200">
                          <a:solidFill>
                            <a:srgbClr val="FFFFFF"/>
                          </a:solidFill>
                        </a:defRPr>
                      </a:pPr>
                    </a:p>
                  </p:txBody>
                </p:sp>
                <p:pic>
                  <p:nvPicPr>
                    <p:cNvPr id="188" name="Image" descr="Image"/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/>
                    </a:blip>
                    <a:stretch>
                      <a:fillRect/>
                    </a:stretch>
                  </p:blipFill>
                  <p:spPr>
                    <a:xfrm>
                      <a:off x="107386" y="155901"/>
                      <a:ext cx="274923" cy="177892"/>
                    </a:xfrm>
                    <a:prstGeom prst="rect">
                      <a:avLst/>
                    </a:prstGeom>
                    <a:ln w="12700" cap="flat">
                      <a:noFill/>
                      <a:miter lim="400000"/>
                    </a:ln>
                    <a:effectLst/>
                  </p:spPr>
                </p:pic>
              </p:grpSp>
              <p:grpSp>
                <p:nvGrpSpPr>
                  <p:cNvPr id="192" name="Group"/>
                  <p:cNvGrpSpPr/>
                  <p:nvPr/>
                </p:nvGrpSpPr>
                <p:grpSpPr>
                  <a:xfrm>
                    <a:off x="0" y="0"/>
                    <a:ext cx="489695" cy="489695"/>
                    <a:chOff x="0" y="0"/>
                    <a:chExt cx="489694" cy="489694"/>
                  </a:xfrm>
                </p:grpSpPr>
                <p:sp>
                  <p:nvSpPr>
                    <p:cNvPr id="190" name="Circle"/>
                    <p:cNvSpPr/>
                    <p:nvPr/>
                  </p:nvSpPr>
                  <p:spPr>
                    <a:xfrm>
                      <a:off x="0" y="0"/>
                      <a:ext cx="489695" cy="489695"/>
                    </a:xfrm>
                    <a:prstGeom prst="ellipse">
                      <a:avLst/>
                    </a:prstGeom>
                    <a:solidFill>
                      <a:srgbClr val="FFE42C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7093" tIns="27093" rIns="27093" bIns="27093" numCol="1" anchor="ctr">
                      <a:noAutofit/>
                    </a:bodyPr>
                    <a:lstStyle/>
                    <a:p>
                      <a:pPr defTabSz="587022">
                        <a:defRPr sz="2200">
                          <a:solidFill>
                            <a:srgbClr val="FFFFFF"/>
                          </a:solidFill>
                        </a:defRPr>
                      </a:pPr>
                    </a:p>
                  </p:txBody>
                </p:sp>
                <p:pic>
                  <p:nvPicPr>
                    <p:cNvPr id="191" name="Image" descr="Image"/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/>
                    </a:blip>
                    <a:srcRect l="0" t="0" r="0" b="0"/>
                    <a:stretch>
                      <a:fillRect/>
                    </a:stretch>
                  </p:blipFill>
                  <p:spPr>
                    <a:xfrm>
                      <a:off x="111429" y="155901"/>
                      <a:ext cx="266837" cy="177892"/>
                    </a:xfrm>
                    <a:prstGeom prst="rect">
                      <a:avLst/>
                    </a:prstGeom>
                    <a:ln w="12700" cap="flat">
                      <a:noFill/>
                      <a:miter lim="400000"/>
                    </a:ln>
                    <a:effectLst/>
                  </p:spPr>
                </p:pic>
              </p:grpSp>
            </p:grpSp>
          </p:grpSp>
          <p:grpSp>
            <p:nvGrpSpPr>
              <p:cNvPr id="199" name="Group"/>
              <p:cNvGrpSpPr/>
              <p:nvPr/>
            </p:nvGrpSpPr>
            <p:grpSpPr>
              <a:xfrm>
                <a:off x="0" y="0"/>
                <a:ext cx="649718" cy="670818"/>
                <a:chOff x="0" y="0"/>
                <a:chExt cx="649717" cy="670817"/>
              </a:xfrm>
            </p:grpSpPr>
            <p:sp>
              <p:nvSpPr>
                <p:cNvPr id="195" name="Rectangle"/>
                <p:cNvSpPr/>
                <p:nvPr/>
              </p:nvSpPr>
              <p:spPr>
                <a:xfrm>
                  <a:off x="0" y="0"/>
                  <a:ext cx="649718" cy="670818"/>
                </a:xfrm>
                <a:prstGeom prst="rect">
                  <a:avLst/>
                </a:prstGeom>
                <a:solidFill>
                  <a:srgbClr val="185844">
                    <a:alpha val="25355"/>
                  </a:srgbClr>
                </a:solidFill>
                <a:ln w="12700" cap="flat">
                  <a:solidFill>
                    <a:srgbClr val="185844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12700" dist="12700" dir="540000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 defTabSz="587022">
                    <a:defRPr sz="2200">
                      <a:solidFill>
                        <a:srgbClr val="FFFFFF"/>
                      </a:solidFill>
                    </a:defRPr>
                  </a:pPr>
                </a:p>
              </p:txBody>
            </p:sp>
            <p:grpSp>
              <p:nvGrpSpPr>
                <p:cNvPr id="198" name="Group"/>
                <p:cNvGrpSpPr/>
                <p:nvPr/>
              </p:nvGrpSpPr>
              <p:grpSpPr>
                <a:xfrm>
                  <a:off x="80011" y="90561"/>
                  <a:ext cx="489695" cy="489696"/>
                  <a:chOff x="0" y="0"/>
                  <a:chExt cx="489694" cy="489694"/>
                </a:xfrm>
              </p:grpSpPr>
              <p:sp>
                <p:nvSpPr>
                  <p:cNvPr id="196" name="Group"/>
                  <p:cNvSpPr/>
                  <p:nvPr/>
                </p:nvSpPr>
                <p:spPr>
                  <a:xfrm>
                    <a:off x="0" y="0"/>
                    <a:ext cx="489695" cy="489695"/>
                  </a:xfrm>
                  <a:prstGeom prst="ellipse">
                    <a:avLst/>
                  </a:prstGeom>
                  <a:solidFill>
                    <a:srgbClr val="FFE42C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 defTabSz="587022">
                      <a:defRPr sz="22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pic>
                <p:nvPicPr>
                  <p:cNvPr id="197" name="Image" descr="Image"/>
                  <p:cNvPicPr>
                    <a:picLocks noChangeAspect="1"/>
                  </p:cNvPicPr>
                  <p:nvPr/>
                </p:nvPicPr>
                <p:blipFill>
                  <a:blip r:embed="rId10">
                    <a:extLst/>
                  </a:blip>
                  <a:stretch>
                    <a:fillRect/>
                  </a:stretch>
                </p:blipFill>
                <p:spPr>
                  <a:xfrm>
                    <a:off x="196331" y="143773"/>
                    <a:ext cx="97033" cy="202149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</p:grpSp>
        </p:grpSp>
        <p:pic>
          <p:nvPicPr>
            <p:cNvPr id="201" name="Image" descr="Image"/>
            <p:cNvPicPr>
              <a:picLocks noChangeAspect="1"/>
            </p:cNvPicPr>
            <p:nvPr/>
          </p:nvPicPr>
          <p:blipFill>
            <a:blip r:embed="rId11">
              <a:extLst/>
            </a:blip>
            <a:srcRect l="92297" t="0" r="0" b="0"/>
            <a:stretch>
              <a:fillRect/>
            </a:stretch>
          </p:blipFill>
          <p:spPr>
            <a:xfrm>
              <a:off x="912534" y="1766868"/>
              <a:ext cx="357491" cy="4042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2" name="Image" descr="Image"/>
            <p:cNvPicPr>
              <a:picLocks noChangeAspect="1"/>
            </p:cNvPicPr>
            <p:nvPr/>
          </p:nvPicPr>
          <p:blipFill>
            <a:blip r:embed="rId11">
              <a:extLst/>
            </a:blip>
            <a:srcRect l="36083" t="0" r="55190" b="0"/>
            <a:stretch>
              <a:fillRect/>
            </a:stretch>
          </p:blipFill>
          <p:spPr>
            <a:xfrm>
              <a:off x="888782" y="171555"/>
              <a:ext cx="405001" cy="4042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3" name="Image" descr="Image"/>
            <p:cNvPicPr>
              <a:picLocks noChangeAspect="1"/>
            </p:cNvPicPr>
            <p:nvPr/>
          </p:nvPicPr>
          <p:blipFill>
            <a:blip r:embed="rId11">
              <a:extLst/>
            </a:blip>
            <a:srcRect l="63807" t="0" r="27509" b="0"/>
            <a:stretch>
              <a:fillRect/>
            </a:stretch>
          </p:blipFill>
          <p:spPr>
            <a:xfrm>
              <a:off x="889793" y="793068"/>
              <a:ext cx="402995" cy="4042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07" name="Group"/>
            <p:cNvGrpSpPr/>
            <p:nvPr/>
          </p:nvGrpSpPr>
          <p:grpSpPr>
            <a:xfrm>
              <a:off x="1848175" y="885074"/>
              <a:ext cx="649719" cy="670819"/>
              <a:chOff x="0" y="0"/>
              <a:chExt cx="649717" cy="670817"/>
            </a:xfrm>
          </p:grpSpPr>
          <p:sp>
            <p:nvSpPr>
              <p:cNvPr id="204" name="Rectangle"/>
              <p:cNvSpPr/>
              <p:nvPr/>
            </p:nvSpPr>
            <p:spPr>
              <a:xfrm>
                <a:off x="0" y="0"/>
                <a:ext cx="649718" cy="670818"/>
              </a:xfrm>
              <a:prstGeom prst="rect">
                <a:avLst/>
              </a:prstGeom>
              <a:solidFill>
                <a:srgbClr val="185844">
                  <a:alpha val="25355"/>
                </a:srgbClr>
              </a:solidFill>
              <a:ln w="12700" cap="flat">
                <a:solidFill>
                  <a:srgbClr val="185844"/>
                </a:solidFill>
                <a:prstDash val="solid"/>
                <a:miter lim="400000"/>
              </a:ln>
              <a:effectLst>
                <a:outerShdw sx="100000" sy="100000" kx="0" ky="0" algn="b" rotWithShape="0" blurRad="12700" dist="127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defTabSz="587022">
                  <a:defRPr sz="2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5" name="Group"/>
              <p:cNvSpPr/>
              <p:nvPr/>
            </p:nvSpPr>
            <p:spPr>
              <a:xfrm>
                <a:off x="80011" y="101567"/>
                <a:ext cx="489696" cy="489696"/>
              </a:xfrm>
              <a:prstGeom prst="ellipse">
                <a:avLst/>
              </a:prstGeom>
              <a:solidFill>
                <a:srgbClr val="FFE42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defTabSz="587022">
                  <a:defRPr sz="2200">
                    <a:solidFill>
                      <a:srgbClr val="FFFFFF"/>
                    </a:solidFill>
                  </a:defRPr>
                </a:pPr>
              </a:p>
            </p:txBody>
          </p:sp>
          <p:pic>
            <p:nvPicPr>
              <p:cNvPr id="206" name="Image" descr="Image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rcRect l="0" t="0" r="94730" b="0"/>
              <a:stretch>
                <a:fillRect/>
              </a:stretch>
            </p:blipFill>
            <p:spPr>
              <a:xfrm>
                <a:off x="202558" y="101567"/>
                <a:ext cx="244594" cy="40429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08" name="Line"/>
            <p:cNvSpPr/>
            <p:nvPr/>
          </p:nvSpPr>
          <p:spPr>
            <a:xfrm flipV="1">
              <a:off x="650555" y="1229129"/>
              <a:ext cx="1197180" cy="830475"/>
            </a:xfrm>
            <a:prstGeom prst="line">
              <a:avLst/>
            </a:prstGeom>
            <a:noFill/>
            <a:ln w="25400" cap="flat">
              <a:solidFill>
                <a:srgbClr val="185844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9" name="Line"/>
            <p:cNvSpPr/>
            <p:nvPr/>
          </p:nvSpPr>
          <p:spPr>
            <a:xfrm>
              <a:off x="646891" y="1224729"/>
              <a:ext cx="1192095" cy="5775"/>
            </a:xfrm>
            <a:prstGeom prst="line">
              <a:avLst/>
            </a:prstGeom>
            <a:noFill/>
            <a:ln w="25400" cap="flat">
              <a:solidFill>
                <a:srgbClr val="185844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0" name="Line"/>
            <p:cNvSpPr/>
            <p:nvPr/>
          </p:nvSpPr>
          <p:spPr>
            <a:xfrm>
              <a:off x="653097" y="317891"/>
              <a:ext cx="1200650" cy="932157"/>
            </a:xfrm>
            <a:prstGeom prst="line">
              <a:avLst/>
            </a:prstGeom>
            <a:noFill/>
            <a:ln w="25400" cap="flat">
              <a:solidFill>
                <a:srgbClr val="185844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212" name="Sigmoid.pdf" descr="Sigmoid.pdf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250860" y="5253287"/>
            <a:ext cx="4088944" cy="40526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9" grpId="3"/>
      <p:bldP build="whole" bldLvl="1" animBg="1" rev="0" advAuto="0" spid="180" grpId="1"/>
      <p:bldP build="whole" bldLvl="1" animBg="1" rev="0" advAuto="0" spid="176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lide Number"/>
          <p:cNvSpPr txBox="1"/>
          <p:nvPr>
            <p:ph type="sldNum" sz="quarter" idx="2"/>
          </p:nvPr>
        </p:nvSpPr>
        <p:spPr>
          <a:xfrm>
            <a:off x="12617115" y="9388466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59405" y="5248461"/>
            <a:ext cx="4334934" cy="2980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Rectangle" descr="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7152" y="5991319"/>
            <a:ext cx="2315084" cy="2952805"/>
          </a:xfrm>
          <a:prstGeom prst="rect">
            <a:avLst/>
          </a:prstGeom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p:spPr>
      </p:pic>
      <p:sp>
        <p:nvSpPr>
          <p:cNvPr id="217" name="This system cannot produce XOR"/>
          <p:cNvSpPr txBox="1"/>
          <p:nvPr/>
        </p:nvSpPr>
        <p:spPr>
          <a:xfrm>
            <a:off x="7228924" y="6331856"/>
            <a:ext cx="5328184" cy="1369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sz="3400">
                <a:solidFill>
                  <a:srgbClr val="AD4231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This system cannot produce XOR</a:t>
            </a:r>
          </a:p>
        </p:txBody>
      </p:sp>
      <p:sp>
        <p:nvSpPr>
          <p:cNvPr id="218" name="(cannot make a two sided cut)"/>
          <p:cNvSpPr txBox="1"/>
          <p:nvPr/>
        </p:nvSpPr>
        <p:spPr>
          <a:xfrm>
            <a:off x="6931752" y="8109140"/>
            <a:ext cx="5922528" cy="574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 defTabSz="587022">
              <a:defRPr sz="3400"/>
            </a:lvl1pPr>
          </a:lstStyle>
          <a:p>
            <a:pPr/>
            <a:r>
              <a:t>(cannot make a two sided cut)</a:t>
            </a:r>
          </a:p>
        </p:txBody>
      </p:sp>
      <p:pic>
        <p:nvPicPr>
          <p:cNvPr id="21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54210" y="5248461"/>
            <a:ext cx="4334935" cy="2980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Logic_XOR_before.pdf" descr="Logic_XOR_befor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3169011" y="5721670"/>
            <a:ext cx="3500547" cy="3492149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Neural Networks"/>
          <p:cNvSpPr txBox="1"/>
          <p:nvPr/>
        </p:nvSpPr>
        <p:spPr>
          <a:xfrm>
            <a:off x="334522" y="30864"/>
            <a:ext cx="12335757" cy="943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sz="5800"/>
            </a:lvl1pPr>
          </a:lstStyle>
          <a:p>
            <a:pPr/>
            <a:r>
              <a:t>Neural Networks</a:t>
            </a:r>
          </a:p>
        </p:txBody>
      </p:sp>
      <p:pic>
        <p:nvPicPr>
          <p:cNvPr id="222" name="Line" descr="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93024" y="1003511"/>
            <a:ext cx="12418753" cy="50801"/>
          </a:xfrm>
          <a:prstGeom prst="rect">
            <a:avLst/>
          </a:prstGeom>
        </p:spPr>
      </p:pic>
      <p:sp>
        <p:nvSpPr>
          <p:cNvPr id="224" name="XOR…"/>
          <p:cNvSpPr txBox="1"/>
          <p:nvPr/>
        </p:nvSpPr>
        <p:spPr>
          <a:xfrm>
            <a:off x="513713" y="6127871"/>
            <a:ext cx="1901963" cy="2679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XOR</a:t>
            </a:r>
          </a:p>
          <a:p>
            <a:pPr>
              <a:defRPr sz="2700"/>
            </a:pPr>
            <a:r>
              <a:t>x</a:t>
            </a:r>
            <a:r>
              <a:rPr baseline="-5999"/>
              <a:t>1</a:t>
            </a:r>
            <a:r>
              <a:t> x</a:t>
            </a:r>
            <a:r>
              <a:rPr baseline="-5999"/>
              <a:t>2</a:t>
            </a:r>
            <a:r>
              <a:t> y</a:t>
            </a:r>
          </a:p>
          <a:p>
            <a:pPr>
              <a:defRPr sz="2700"/>
            </a:pPr>
            <a:r>
              <a:t>0  0  0</a:t>
            </a:r>
          </a:p>
          <a:p>
            <a:pPr>
              <a:defRPr sz="2700"/>
            </a:pPr>
            <a:r>
              <a:t>0  1  1</a:t>
            </a:r>
          </a:p>
          <a:p>
            <a:pPr>
              <a:defRPr sz="2700"/>
            </a:pPr>
            <a:r>
              <a:t>1  0  1</a:t>
            </a:r>
          </a:p>
          <a:p>
            <a:pPr>
              <a:defRPr sz="2700"/>
            </a:pPr>
            <a:r>
              <a:t>1  1  0</a:t>
            </a:r>
          </a:p>
        </p:txBody>
      </p:sp>
      <p:pic>
        <p:nvPicPr>
          <p:cNvPr id="225" name="Rectangle" descr="Rectangl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637680" y="1425233"/>
            <a:ext cx="3883308" cy="3376872"/>
          </a:xfrm>
          <a:prstGeom prst="rect">
            <a:avLst/>
          </a:prstGeom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p:spPr>
      </p:pic>
      <p:sp>
        <p:nvSpPr>
          <p:cNvPr id="226" name="OR…"/>
          <p:cNvSpPr txBox="1"/>
          <p:nvPr/>
        </p:nvSpPr>
        <p:spPr>
          <a:xfrm>
            <a:off x="4384431" y="1583318"/>
            <a:ext cx="2389806" cy="30607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OR</a:t>
            </a:r>
          </a:p>
          <a:p>
            <a:pPr>
              <a:defRPr sz="3200"/>
            </a:pPr>
            <a:r>
              <a:t>x</a:t>
            </a:r>
            <a:r>
              <a:rPr baseline="-5999"/>
              <a:t>1</a:t>
            </a:r>
            <a:r>
              <a:t> x</a:t>
            </a:r>
            <a:r>
              <a:rPr baseline="-5999"/>
              <a:t>2</a:t>
            </a:r>
            <a:r>
              <a:t> y</a:t>
            </a:r>
          </a:p>
          <a:p>
            <a:pPr>
              <a:defRPr sz="3200"/>
            </a:pPr>
            <a:r>
              <a:t>0  0  0</a:t>
            </a:r>
          </a:p>
          <a:p>
            <a:pPr>
              <a:defRPr sz="3200"/>
            </a:pPr>
            <a:r>
              <a:t>0  1  1</a:t>
            </a:r>
          </a:p>
          <a:p>
            <a:pPr>
              <a:defRPr sz="3200"/>
            </a:pPr>
            <a:r>
              <a:t>1  0  1</a:t>
            </a:r>
          </a:p>
          <a:p>
            <a:pPr>
              <a:defRPr sz="3200"/>
            </a:pPr>
            <a:r>
              <a:t>1  1  1</a:t>
            </a:r>
          </a:p>
        </p:txBody>
      </p:sp>
      <p:pic>
        <p:nvPicPr>
          <p:cNvPr id="227" name="Rectangle" descr="Rectangl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269699" y="1425233"/>
            <a:ext cx="4114346" cy="3376872"/>
          </a:xfrm>
          <a:prstGeom prst="rect">
            <a:avLst/>
          </a:prstGeom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p:spPr>
      </p:pic>
      <p:sp>
        <p:nvSpPr>
          <p:cNvPr id="228" name="AND…"/>
          <p:cNvSpPr txBox="1"/>
          <p:nvPr/>
        </p:nvSpPr>
        <p:spPr>
          <a:xfrm>
            <a:off x="9375891" y="1583318"/>
            <a:ext cx="1901963" cy="30607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AND</a:t>
            </a:r>
          </a:p>
          <a:p>
            <a:pPr>
              <a:defRPr sz="3200"/>
            </a:pPr>
            <a:r>
              <a:t>x</a:t>
            </a:r>
            <a:r>
              <a:rPr baseline="-5999"/>
              <a:t>1</a:t>
            </a:r>
            <a:r>
              <a:t> x</a:t>
            </a:r>
            <a:r>
              <a:rPr baseline="-5999"/>
              <a:t>2</a:t>
            </a:r>
            <a:r>
              <a:t> y</a:t>
            </a:r>
          </a:p>
          <a:p>
            <a:pPr>
              <a:defRPr sz="3200"/>
            </a:pPr>
            <a:r>
              <a:t>0  0  0</a:t>
            </a:r>
          </a:p>
          <a:p>
            <a:pPr>
              <a:defRPr sz="3200"/>
            </a:pPr>
            <a:r>
              <a:t>0  1  0</a:t>
            </a:r>
          </a:p>
          <a:p>
            <a:pPr>
              <a:defRPr sz="3200"/>
            </a:pPr>
            <a:r>
              <a:t>1  0  0</a:t>
            </a:r>
          </a:p>
          <a:p>
            <a:pPr>
              <a:defRPr sz="3200"/>
            </a:pPr>
            <a:r>
              <a:t>1  1  1</a:t>
            </a:r>
          </a:p>
        </p:txBody>
      </p:sp>
      <p:grpSp>
        <p:nvGrpSpPr>
          <p:cNvPr id="254" name="Group"/>
          <p:cNvGrpSpPr/>
          <p:nvPr/>
        </p:nvGrpSpPr>
        <p:grpSpPr>
          <a:xfrm>
            <a:off x="409057" y="1868925"/>
            <a:ext cx="2497894" cy="2489489"/>
            <a:chOff x="0" y="0"/>
            <a:chExt cx="2497893" cy="2489487"/>
          </a:xfrm>
        </p:grpSpPr>
        <p:grpSp>
          <p:nvGrpSpPr>
            <p:cNvPr id="243" name="Group"/>
            <p:cNvGrpSpPr/>
            <p:nvPr/>
          </p:nvGrpSpPr>
          <p:grpSpPr>
            <a:xfrm>
              <a:off x="0" y="0"/>
              <a:ext cx="649718" cy="2489489"/>
              <a:chOff x="0" y="0"/>
              <a:chExt cx="649717" cy="2489488"/>
            </a:xfrm>
          </p:grpSpPr>
          <p:grpSp>
            <p:nvGrpSpPr>
              <p:cNvPr id="237" name="Group"/>
              <p:cNvGrpSpPr/>
              <p:nvPr/>
            </p:nvGrpSpPr>
            <p:grpSpPr>
              <a:xfrm>
                <a:off x="0" y="830288"/>
                <a:ext cx="649718" cy="1659201"/>
                <a:chOff x="0" y="0"/>
                <a:chExt cx="649717" cy="1659199"/>
              </a:xfrm>
            </p:grpSpPr>
            <p:sp>
              <p:nvSpPr>
                <p:cNvPr id="229" name="Rectangle"/>
                <p:cNvSpPr/>
                <p:nvPr/>
              </p:nvSpPr>
              <p:spPr>
                <a:xfrm>
                  <a:off x="0" y="0"/>
                  <a:ext cx="649718" cy="1659200"/>
                </a:xfrm>
                <a:prstGeom prst="rect">
                  <a:avLst/>
                </a:prstGeom>
                <a:solidFill>
                  <a:srgbClr val="185844">
                    <a:alpha val="25355"/>
                  </a:srgbClr>
                </a:solidFill>
                <a:ln w="12700" cap="flat">
                  <a:solidFill>
                    <a:srgbClr val="185844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12700" dist="12700" dir="540000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 defTabSz="587022">
                    <a:defRPr sz="2200">
                      <a:solidFill>
                        <a:srgbClr val="FFFFFF"/>
                      </a:solidFill>
                    </a:defRPr>
                  </a:pPr>
                </a:p>
              </p:txBody>
            </p:sp>
            <p:grpSp>
              <p:nvGrpSpPr>
                <p:cNvPr id="236" name="Group"/>
                <p:cNvGrpSpPr/>
                <p:nvPr/>
              </p:nvGrpSpPr>
              <p:grpSpPr>
                <a:xfrm>
                  <a:off x="80011" y="156637"/>
                  <a:ext cx="489695" cy="1345925"/>
                  <a:chOff x="0" y="0"/>
                  <a:chExt cx="489694" cy="1345924"/>
                </a:xfrm>
              </p:grpSpPr>
              <p:grpSp>
                <p:nvGrpSpPr>
                  <p:cNvPr id="232" name="Group"/>
                  <p:cNvGrpSpPr/>
                  <p:nvPr/>
                </p:nvGrpSpPr>
                <p:grpSpPr>
                  <a:xfrm>
                    <a:off x="0" y="856229"/>
                    <a:ext cx="489695" cy="489696"/>
                    <a:chOff x="0" y="0"/>
                    <a:chExt cx="489694" cy="489694"/>
                  </a:xfrm>
                </p:grpSpPr>
                <p:sp>
                  <p:nvSpPr>
                    <p:cNvPr id="230" name="Circle"/>
                    <p:cNvSpPr/>
                    <p:nvPr/>
                  </p:nvSpPr>
                  <p:spPr>
                    <a:xfrm>
                      <a:off x="0" y="0"/>
                      <a:ext cx="489695" cy="489695"/>
                    </a:xfrm>
                    <a:prstGeom prst="ellipse">
                      <a:avLst/>
                    </a:prstGeom>
                    <a:solidFill>
                      <a:srgbClr val="FFE42C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7093" tIns="27093" rIns="27093" bIns="27093" numCol="1" anchor="ctr">
                      <a:noAutofit/>
                    </a:bodyPr>
                    <a:lstStyle/>
                    <a:p>
                      <a:pPr defTabSz="587022">
                        <a:defRPr sz="2200">
                          <a:solidFill>
                            <a:srgbClr val="FFFFFF"/>
                          </a:solidFill>
                        </a:defRPr>
                      </a:pPr>
                    </a:p>
                  </p:txBody>
                </p:sp>
                <p:pic>
                  <p:nvPicPr>
                    <p:cNvPr id="231" name="Image" descr="Image"/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/>
                    </a:blip>
                    <a:stretch>
                      <a:fillRect/>
                    </a:stretch>
                  </p:blipFill>
                  <p:spPr>
                    <a:xfrm>
                      <a:off x="107386" y="155901"/>
                      <a:ext cx="274923" cy="177892"/>
                    </a:xfrm>
                    <a:prstGeom prst="rect">
                      <a:avLst/>
                    </a:prstGeom>
                    <a:ln w="12700" cap="flat">
                      <a:noFill/>
                      <a:miter lim="400000"/>
                    </a:ln>
                    <a:effectLst/>
                  </p:spPr>
                </p:pic>
              </p:grpSp>
              <p:grpSp>
                <p:nvGrpSpPr>
                  <p:cNvPr id="235" name="Group"/>
                  <p:cNvGrpSpPr/>
                  <p:nvPr/>
                </p:nvGrpSpPr>
                <p:grpSpPr>
                  <a:xfrm>
                    <a:off x="0" y="0"/>
                    <a:ext cx="489695" cy="489695"/>
                    <a:chOff x="0" y="0"/>
                    <a:chExt cx="489694" cy="489694"/>
                  </a:xfrm>
                </p:grpSpPr>
                <p:sp>
                  <p:nvSpPr>
                    <p:cNvPr id="233" name="Circle"/>
                    <p:cNvSpPr/>
                    <p:nvPr/>
                  </p:nvSpPr>
                  <p:spPr>
                    <a:xfrm>
                      <a:off x="0" y="0"/>
                      <a:ext cx="489695" cy="489695"/>
                    </a:xfrm>
                    <a:prstGeom prst="ellipse">
                      <a:avLst/>
                    </a:prstGeom>
                    <a:solidFill>
                      <a:srgbClr val="FFE42C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7093" tIns="27093" rIns="27093" bIns="27093" numCol="1" anchor="ctr">
                      <a:noAutofit/>
                    </a:bodyPr>
                    <a:lstStyle/>
                    <a:p>
                      <a:pPr defTabSz="587022">
                        <a:defRPr sz="2200">
                          <a:solidFill>
                            <a:srgbClr val="FFFFFF"/>
                          </a:solidFill>
                        </a:defRPr>
                      </a:pPr>
                    </a:p>
                  </p:txBody>
                </p:sp>
                <p:pic>
                  <p:nvPicPr>
                    <p:cNvPr id="234" name="Image" descr="Image"/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/>
                    </a:blip>
                    <a:srcRect l="0" t="0" r="0" b="0"/>
                    <a:stretch>
                      <a:fillRect/>
                    </a:stretch>
                  </p:blipFill>
                  <p:spPr>
                    <a:xfrm>
                      <a:off x="111429" y="155901"/>
                      <a:ext cx="266837" cy="177892"/>
                    </a:xfrm>
                    <a:prstGeom prst="rect">
                      <a:avLst/>
                    </a:prstGeom>
                    <a:ln w="12700" cap="flat">
                      <a:noFill/>
                      <a:miter lim="400000"/>
                    </a:ln>
                    <a:effectLst/>
                  </p:spPr>
                </p:pic>
              </p:grpSp>
            </p:grpSp>
          </p:grpSp>
          <p:grpSp>
            <p:nvGrpSpPr>
              <p:cNvPr id="242" name="Group"/>
              <p:cNvGrpSpPr/>
              <p:nvPr/>
            </p:nvGrpSpPr>
            <p:grpSpPr>
              <a:xfrm>
                <a:off x="0" y="0"/>
                <a:ext cx="649718" cy="670818"/>
                <a:chOff x="0" y="0"/>
                <a:chExt cx="649717" cy="670817"/>
              </a:xfrm>
            </p:grpSpPr>
            <p:sp>
              <p:nvSpPr>
                <p:cNvPr id="238" name="Rectangle"/>
                <p:cNvSpPr/>
                <p:nvPr/>
              </p:nvSpPr>
              <p:spPr>
                <a:xfrm>
                  <a:off x="0" y="0"/>
                  <a:ext cx="649718" cy="670818"/>
                </a:xfrm>
                <a:prstGeom prst="rect">
                  <a:avLst/>
                </a:prstGeom>
                <a:solidFill>
                  <a:srgbClr val="185844">
                    <a:alpha val="25355"/>
                  </a:srgbClr>
                </a:solidFill>
                <a:ln w="12700" cap="flat">
                  <a:solidFill>
                    <a:srgbClr val="185844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12700" dist="12700" dir="540000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 defTabSz="587022">
                    <a:defRPr sz="2200">
                      <a:solidFill>
                        <a:srgbClr val="FFFFFF"/>
                      </a:solidFill>
                    </a:defRPr>
                  </a:pPr>
                </a:p>
              </p:txBody>
            </p:sp>
            <p:grpSp>
              <p:nvGrpSpPr>
                <p:cNvPr id="241" name="Group"/>
                <p:cNvGrpSpPr/>
                <p:nvPr/>
              </p:nvGrpSpPr>
              <p:grpSpPr>
                <a:xfrm>
                  <a:off x="80011" y="90561"/>
                  <a:ext cx="489695" cy="489696"/>
                  <a:chOff x="0" y="0"/>
                  <a:chExt cx="489694" cy="489694"/>
                </a:xfrm>
              </p:grpSpPr>
              <p:sp>
                <p:nvSpPr>
                  <p:cNvPr id="239" name="Group"/>
                  <p:cNvSpPr/>
                  <p:nvPr/>
                </p:nvSpPr>
                <p:spPr>
                  <a:xfrm>
                    <a:off x="0" y="0"/>
                    <a:ext cx="489695" cy="489695"/>
                  </a:xfrm>
                  <a:prstGeom prst="ellipse">
                    <a:avLst/>
                  </a:prstGeom>
                  <a:solidFill>
                    <a:srgbClr val="FFE42C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 defTabSz="587022">
                      <a:defRPr sz="22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pic>
                <p:nvPicPr>
                  <p:cNvPr id="240" name="Image" descr="Image"/>
                  <p:cNvPicPr>
                    <a:picLocks noChangeAspect="1"/>
                  </p:cNvPicPr>
                  <p:nvPr/>
                </p:nvPicPr>
                <p:blipFill>
                  <a:blip r:embed="rId11">
                    <a:extLst/>
                  </a:blip>
                  <a:stretch>
                    <a:fillRect/>
                  </a:stretch>
                </p:blipFill>
                <p:spPr>
                  <a:xfrm>
                    <a:off x="196331" y="143773"/>
                    <a:ext cx="97033" cy="202149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</p:grpSp>
        </p:grpSp>
        <p:pic>
          <p:nvPicPr>
            <p:cNvPr id="244" name="Image" descr="Image"/>
            <p:cNvPicPr>
              <a:picLocks noChangeAspect="1"/>
            </p:cNvPicPr>
            <p:nvPr/>
          </p:nvPicPr>
          <p:blipFill>
            <a:blip r:embed="rId12">
              <a:extLst/>
            </a:blip>
            <a:srcRect l="92297" t="0" r="0" b="0"/>
            <a:stretch>
              <a:fillRect/>
            </a:stretch>
          </p:blipFill>
          <p:spPr>
            <a:xfrm>
              <a:off x="912534" y="1766868"/>
              <a:ext cx="357491" cy="4042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5" name="Image" descr="Image"/>
            <p:cNvPicPr>
              <a:picLocks noChangeAspect="1"/>
            </p:cNvPicPr>
            <p:nvPr/>
          </p:nvPicPr>
          <p:blipFill>
            <a:blip r:embed="rId12">
              <a:extLst/>
            </a:blip>
            <a:srcRect l="36083" t="0" r="55190" b="0"/>
            <a:stretch>
              <a:fillRect/>
            </a:stretch>
          </p:blipFill>
          <p:spPr>
            <a:xfrm>
              <a:off x="888782" y="171555"/>
              <a:ext cx="405001" cy="4042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6" name="Image" descr="Image"/>
            <p:cNvPicPr>
              <a:picLocks noChangeAspect="1"/>
            </p:cNvPicPr>
            <p:nvPr/>
          </p:nvPicPr>
          <p:blipFill>
            <a:blip r:embed="rId12">
              <a:extLst/>
            </a:blip>
            <a:srcRect l="63807" t="0" r="27509" b="0"/>
            <a:stretch>
              <a:fillRect/>
            </a:stretch>
          </p:blipFill>
          <p:spPr>
            <a:xfrm>
              <a:off x="889793" y="793068"/>
              <a:ext cx="402995" cy="4042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50" name="Group"/>
            <p:cNvGrpSpPr/>
            <p:nvPr/>
          </p:nvGrpSpPr>
          <p:grpSpPr>
            <a:xfrm>
              <a:off x="1848175" y="885074"/>
              <a:ext cx="649719" cy="670819"/>
              <a:chOff x="0" y="0"/>
              <a:chExt cx="649717" cy="670817"/>
            </a:xfrm>
          </p:grpSpPr>
          <p:sp>
            <p:nvSpPr>
              <p:cNvPr id="247" name="Rectangle"/>
              <p:cNvSpPr/>
              <p:nvPr/>
            </p:nvSpPr>
            <p:spPr>
              <a:xfrm>
                <a:off x="0" y="0"/>
                <a:ext cx="649718" cy="670818"/>
              </a:xfrm>
              <a:prstGeom prst="rect">
                <a:avLst/>
              </a:prstGeom>
              <a:solidFill>
                <a:srgbClr val="185844">
                  <a:alpha val="25355"/>
                </a:srgbClr>
              </a:solidFill>
              <a:ln w="12700" cap="flat">
                <a:solidFill>
                  <a:srgbClr val="185844"/>
                </a:solidFill>
                <a:prstDash val="solid"/>
                <a:miter lim="400000"/>
              </a:ln>
              <a:effectLst>
                <a:outerShdw sx="100000" sy="100000" kx="0" ky="0" algn="b" rotWithShape="0" blurRad="12700" dist="127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defTabSz="587022">
                  <a:defRPr sz="2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8" name="Group"/>
              <p:cNvSpPr/>
              <p:nvPr/>
            </p:nvSpPr>
            <p:spPr>
              <a:xfrm>
                <a:off x="80011" y="101567"/>
                <a:ext cx="489696" cy="489696"/>
              </a:xfrm>
              <a:prstGeom prst="ellipse">
                <a:avLst/>
              </a:prstGeom>
              <a:solidFill>
                <a:srgbClr val="FFE42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defTabSz="587022">
                  <a:defRPr sz="2200">
                    <a:solidFill>
                      <a:srgbClr val="FFFFFF"/>
                    </a:solidFill>
                  </a:defRPr>
                </a:pPr>
              </a:p>
            </p:txBody>
          </p:sp>
          <p:pic>
            <p:nvPicPr>
              <p:cNvPr id="249" name="Image" descr="Image"/>
              <p:cNvPicPr>
                <a:picLocks noChangeAspect="1"/>
              </p:cNvPicPr>
              <p:nvPr/>
            </p:nvPicPr>
            <p:blipFill>
              <a:blip r:embed="rId12">
                <a:extLst/>
              </a:blip>
              <a:srcRect l="0" t="0" r="94730" b="0"/>
              <a:stretch>
                <a:fillRect/>
              </a:stretch>
            </p:blipFill>
            <p:spPr>
              <a:xfrm>
                <a:off x="202558" y="101567"/>
                <a:ext cx="244594" cy="40429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51" name="Line"/>
            <p:cNvSpPr/>
            <p:nvPr/>
          </p:nvSpPr>
          <p:spPr>
            <a:xfrm flipV="1">
              <a:off x="650555" y="1229129"/>
              <a:ext cx="1197180" cy="830475"/>
            </a:xfrm>
            <a:prstGeom prst="line">
              <a:avLst/>
            </a:prstGeom>
            <a:noFill/>
            <a:ln w="25400" cap="flat">
              <a:solidFill>
                <a:srgbClr val="185844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2" name="Line"/>
            <p:cNvSpPr/>
            <p:nvPr/>
          </p:nvSpPr>
          <p:spPr>
            <a:xfrm>
              <a:off x="646891" y="1224729"/>
              <a:ext cx="1192095" cy="5775"/>
            </a:xfrm>
            <a:prstGeom prst="line">
              <a:avLst/>
            </a:prstGeom>
            <a:noFill/>
            <a:ln w="25400" cap="flat">
              <a:solidFill>
                <a:srgbClr val="185844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3" name="Line"/>
            <p:cNvSpPr/>
            <p:nvPr/>
          </p:nvSpPr>
          <p:spPr>
            <a:xfrm>
              <a:off x="653097" y="317891"/>
              <a:ext cx="1200650" cy="932157"/>
            </a:xfrm>
            <a:prstGeom prst="line">
              <a:avLst/>
            </a:prstGeom>
            <a:noFill/>
            <a:ln w="25400" cap="flat">
              <a:solidFill>
                <a:srgbClr val="185844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8" grpId="2"/>
      <p:bldP build="whole" bldLvl="1" animBg="1" rev="0" advAuto="0" spid="21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lide Number"/>
          <p:cNvSpPr txBox="1"/>
          <p:nvPr>
            <p:ph type="sldNum" sz="quarter" idx="2"/>
          </p:nvPr>
        </p:nvSpPr>
        <p:spPr>
          <a:xfrm>
            <a:off x="12617115" y="9388466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7" name="Rectangle"/>
          <p:cNvSpPr/>
          <p:nvPr/>
        </p:nvSpPr>
        <p:spPr>
          <a:xfrm>
            <a:off x="3097096" y="5587676"/>
            <a:ext cx="544248" cy="1389859"/>
          </a:xfrm>
          <a:prstGeom prst="rect">
            <a:avLst/>
          </a:prstGeom>
          <a:solidFill>
            <a:srgbClr val="185844">
              <a:alpha val="25355"/>
            </a:srgbClr>
          </a:solidFill>
          <a:ln w="12700">
            <a:solidFill>
              <a:srgbClr val="185844"/>
            </a:solidFill>
            <a:miter lim="400000"/>
          </a:ln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p:spPr>
        <p:txBody>
          <a:bodyPr lIns="27093" tIns="27093" rIns="27093" bIns="27093" anchor="ctr"/>
          <a:lstStyle/>
          <a:p>
            <a:pPr defTabSz="587022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58" name="Circle"/>
          <p:cNvSpPr/>
          <p:nvPr/>
        </p:nvSpPr>
        <p:spPr>
          <a:xfrm>
            <a:off x="3164119" y="6436122"/>
            <a:ext cx="410202" cy="410203"/>
          </a:xfrm>
          <a:prstGeom prst="ellipse">
            <a:avLst/>
          </a:prstGeom>
          <a:solidFill>
            <a:srgbClr val="FFE42C"/>
          </a:solidFill>
          <a:ln w="12700"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25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4073" y="6566717"/>
            <a:ext cx="230294" cy="149014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Circle"/>
          <p:cNvSpPr/>
          <p:nvPr/>
        </p:nvSpPr>
        <p:spPr>
          <a:xfrm>
            <a:off x="3164119" y="5718887"/>
            <a:ext cx="410202" cy="410202"/>
          </a:xfrm>
          <a:prstGeom prst="ellipse">
            <a:avLst/>
          </a:prstGeom>
          <a:solidFill>
            <a:srgbClr val="FFE42C"/>
          </a:solidFill>
          <a:ln w="12700"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26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7459" y="5849481"/>
            <a:ext cx="223521" cy="149015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Rectangle"/>
          <p:cNvSpPr/>
          <p:nvPr/>
        </p:nvSpPr>
        <p:spPr>
          <a:xfrm>
            <a:off x="3097096" y="4892171"/>
            <a:ext cx="544248" cy="561923"/>
          </a:xfrm>
          <a:prstGeom prst="rect">
            <a:avLst/>
          </a:prstGeom>
          <a:solidFill>
            <a:srgbClr val="185844">
              <a:alpha val="25355"/>
            </a:srgbClr>
          </a:solidFill>
          <a:ln w="12700">
            <a:solidFill>
              <a:srgbClr val="185844"/>
            </a:solidFill>
            <a:miter lim="400000"/>
          </a:ln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p:spPr>
        <p:txBody>
          <a:bodyPr lIns="27093" tIns="27093" rIns="27093" bIns="27093" anchor="ctr"/>
          <a:lstStyle/>
          <a:p>
            <a:pPr defTabSz="587022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63" name="Circle"/>
          <p:cNvSpPr/>
          <p:nvPr/>
        </p:nvSpPr>
        <p:spPr>
          <a:xfrm>
            <a:off x="3164119" y="4968032"/>
            <a:ext cx="410202" cy="410202"/>
          </a:xfrm>
          <a:prstGeom prst="ellipse">
            <a:avLst/>
          </a:prstGeom>
          <a:solidFill>
            <a:srgbClr val="FFE42C"/>
          </a:solidFill>
          <a:ln w="12700"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26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28580" y="5088465"/>
            <a:ext cx="81281" cy="169335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Line"/>
          <p:cNvSpPr/>
          <p:nvPr/>
        </p:nvSpPr>
        <p:spPr>
          <a:xfrm>
            <a:off x="3645628" y="6630436"/>
            <a:ext cx="2016026" cy="95125"/>
          </a:xfrm>
          <a:prstGeom prst="line">
            <a:avLst/>
          </a:prstGeom>
          <a:ln w="25400">
            <a:solidFill>
              <a:srgbClr val="185844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200">
                <a:solidFill>
                  <a:srgbClr val="000000"/>
                </a:solidFill>
              </a:defRPr>
            </a:pPr>
          </a:p>
        </p:txBody>
      </p:sp>
      <p:sp>
        <p:nvSpPr>
          <p:cNvPr id="266" name="Line"/>
          <p:cNvSpPr/>
          <p:nvPr/>
        </p:nvSpPr>
        <p:spPr>
          <a:xfrm>
            <a:off x="3638977" y="5918087"/>
            <a:ext cx="2028368" cy="816108"/>
          </a:xfrm>
          <a:prstGeom prst="line">
            <a:avLst/>
          </a:prstGeom>
          <a:ln w="25400">
            <a:solidFill>
              <a:srgbClr val="185844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200">
                <a:solidFill>
                  <a:srgbClr val="000000"/>
                </a:solidFill>
              </a:defRPr>
            </a:pPr>
          </a:p>
        </p:txBody>
      </p:sp>
      <p:sp>
        <p:nvSpPr>
          <p:cNvPr id="267" name="Line"/>
          <p:cNvSpPr/>
          <p:nvPr/>
        </p:nvSpPr>
        <p:spPr>
          <a:xfrm>
            <a:off x="3644175" y="5158459"/>
            <a:ext cx="2015963" cy="1553823"/>
          </a:xfrm>
          <a:prstGeom prst="line">
            <a:avLst/>
          </a:prstGeom>
          <a:ln w="25400">
            <a:solidFill>
              <a:srgbClr val="185844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200">
                <a:solidFill>
                  <a:srgbClr val="000000"/>
                </a:solidFill>
              </a:defRPr>
            </a:pPr>
          </a:p>
        </p:txBody>
      </p:sp>
      <p:grpSp>
        <p:nvGrpSpPr>
          <p:cNvPr id="271" name="Group"/>
          <p:cNvGrpSpPr/>
          <p:nvPr/>
        </p:nvGrpSpPr>
        <p:grpSpPr>
          <a:xfrm>
            <a:off x="5654697" y="5516069"/>
            <a:ext cx="1566334" cy="561923"/>
            <a:chOff x="0" y="0"/>
            <a:chExt cx="1566333" cy="561922"/>
          </a:xfrm>
        </p:grpSpPr>
        <p:sp>
          <p:nvSpPr>
            <p:cNvPr id="268" name="Rectangle"/>
            <p:cNvSpPr/>
            <p:nvPr/>
          </p:nvSpPr>
          <p:spPr>
            <a:xfrm>
              <a:off x="11309" y="0"/>
              <a:ext cx="1543715" cy="561923"/>
            </a:xfrm>
            <a:prstGeom prst="rect">
              <a:avLst/>
            </a:prstGeom>
            <a:solidFill>
              <a:srgbClr val="185844">
                <a:alpha val="25355"/>
              </a:srgbClr>
            </a:solidFill>
            <a:ln w="12700" cap="flat">
              <a:solidFill>
                <a:srgbClr val="185844"/>
              </a:solidFill>
              <a:prstDash val="solid"/>
              <a:miter lim="400000"/>
            </a:ln>
            <a:effectLst>
              <a:outerShdw sx="100000" sy="100000" kx="0" ky="0" algn="b" rotWithShape="0" blurRad="12700" dist="12700" dir="5400000">
                <a:srgbClr val="000000">
                  <a:alpha val="50000"/>
                </a:srgbClr>
              </a:outerShdw>
            </a:effectLst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9" name="Oval"/>
            <p:cNvSpPr/>
            <p:nvPr/>
          </p:nvSpPr>
          <p:spPr>
            <a:xfrm>
              <a:off x="53507" y="75860"/>
              <a:ext cx="1459320" cy="410202"/>
            </a:xfrm>
            <a:prstGeom prst="ellipse">
              <a:avLst/>
            </a:prstGeom>
            <a:solidFill>
              <a:srgbClr val="FFE42C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0" name="NOT AND"/>
            <p:cNvSpPr txBox="1"/>
            <p:nvPr/>
          </p:nvSpPr>
          <p:spPr>
            <a:xfrm>
              <a:off x="0" y="95117"/>
              <a:ext cx="1566334" cy="3716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spAutoFit/>
            </a:bodyPr>
            <a:lstStyle>
              <a:lvl1pPr defTabSz="587022">
                <a:defRPr sz="2100">
                  <a:solidFill>
                    <a:srgbClr val="000000"/>
                  </a:solidFill>
                </a:defRPr>
              </a:lvl1pPr>
            </a:lstStyle>
            <a:p>
              <a:pPr/>
              <a:r>
                <a:t>NOT AND</a:t>
              </a:r>
            </a:p>
          </p:txBody>
        </p:sp>
      </p:grpSp>
      <p:grpSp>
        <p:nvGrpSpPr>
          <p:cNvPr id="275" name="Group"/>
          <p:cNvGrpSpPr/>
          <p:nvPr/>
        </p:nvGrpSpPr>
        <p:grpSpPr>
          <a:xfrm>
            <a:off x="5654697" y="6443227"/>
            <a:ext cx="1566334" cy="561924"/>
            <a:chOff x="0" y="0"/>
            <a:chExt cx="1566333" cy="561922"/>
          </a:xfrm>
        </p:grpSpPr>
        <p:sp>
          <p:nvSpPr>
            <p:cNvPr id="272" name="Rectangle"/>
            <p:cNvSpPr/>
            <p:nvPr/>
          </p:nvSpPr>
          <p:spPr>
            <a:xfrm>
              <a:off x="11309" y="0"/>
              <a:ext cx="1543715" cy="561923"/>
            </a:xfrm>
            <a:prstGeom prst="rect">
              <a:avLst/>
            </a:prstGeom>
            <a:solidFill>
              <a:srgbClr val="185844">
                <a:alpha val="25355"/>
              </a:srgbClr>
            </a:solidFill>
            <a:ln w="12700" cap="flat">
              <a:solidFill>
                <a:srgbClr val="185844"/>
              </a:solidFill>
              <a:prstDash val="solid"/>
              <a:miter lim="400000"/>
            </a:ln>
            <a:effectLst>
              <a:outerShdw sx="100000" sy="100000" kx="0" ky="0" algn="b" rotWithShape="0" blurRad="12700" dist="12700" dir="5400000">
                <a:srgbClr val="000000">
                  <a:alpha val="50000"/>
                </a:srgbClr>
              </a:outerShdw>
            </a:effectLst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3" name="Oval"/>
            <p:cNvSpPr/>
            <p:nvPr/>
          </p:nvSpPr>
          <p:spPr>
            <a:xfrm>
              <a:off x="53507" y="75860"/>
              <a:ext cx="1459320" cy="410202"/>
            </a:xfrm>
            <a:prstGeom prst="ellipse">
              <a:avLst/>
            </a:prstGeom>
            <a:solidFill>
              <a:srgbClr val="FFE42C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4" name="OR"/>
            <p:cNvSpPr txBox="1"/>
            <p:nvPr/>
          </p:nvSpPr>
          <p:spPr>
            <a:xfrm>
              <a:off x="0" y="37967"/>
              <a:ext cx="1566334" cy="4859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spAutoFit/>
            </a:bodyPr>
            <a:lstStyle>
              <a:lvl1pPr defTabSz="587022">
                <a:defRPr sz="2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OR</a:t>
              </a:r>
            </a:p>
          </p:txBody>
        </p:sp>
      </p:grpSp>
      <p:grpSp>
        <p:nvGrpSpPr>
          <p:cNvPr id="279" name="Group"/>
          <p:cNvGrpSpPr/>
          <p:nvPr/>
        </p:nvGrpSpPr>
        <p:grpSpPr>
          <a:xfrm>
            <a:off x="6165741" y="4338083"/>
            <a:ext cx="544247" cy="561923"/>
            <a:chOff x="0" y="0"/>
            <a:chExt cx="544246" cy="561922"/>
          </a:xfrm>
        </p:grpSpPr>
        <p:sp>
          <p:nvSpPr>
            <p:cNvPr id="276" name="Rectangle"/>
            <p:cNvSpPr/>
            <p:nvPr/>
          </p:nvSpPr>
          <p:spPr>
            <a:xfrm>
              <a:off x="0" y="0"/>
              <a:ext cx="544247" cy="561923"/>
            </a:xfrm>
            <a:prstGeom prst="rect">
              <a:avLst/>
            </a:prstGeom>
            <a:solidFill>
              <a:srgbClr val="185844">
                <a:alpha val="25355"/>
              </a:srgbClr>
            </a:solidFill>
            <a:ln w="12700" cap="flat">
              <a:solidFill>
                <a:srgbClr val="185844"/>
              </a:solidFill>
              <a:prstDash val="solid"/>
              <a:miter lim="400000"/>
            </a:ln>
            <a:effectLst>
              <a:outerShdw sx="100000" sy="100000" kx="0" ky="0" algn="b" rotWithShape="0" blurRad="12700" dist="12700" dir="5400000">
                <a:srgbClr val="000000">
                  <a:alpha val="50000"/>
                </a:srgbClr>
              </a:outerShdw>
            </a:effectLst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" name="Circle"/>
            <p:cNvSpPr/>
            <p:nvPr/>
          </p:nvSpPr>
          <p:spPr>
            <a:xfrm>
              <a:off x="67022" y="75860"/>
              <a:ext cx="410203" cy="410202"/>
            </a:xfrm>
            <a:prstGeom prst="ellipse">
              <a:avLst/>
            </a:prstGeom>
            <a:solidFill>
              <a:srgbClr val="FFE42C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78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31483" y="196294"/>
              <a:ext cx="81281" cy="1693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80" name="Line"/>
          <p:cNvSpPr/>
          <p:nvPr/>
        </p:nvSpPr>
        <p:spPr>
          <a:xfrm flipV="1">
            <a:off x="3641724" y="5787606"/>
            <a:ext cx="2016452" cy="133769"/>
          </a:xfrm>
          <a:prstGeom prst="line">
            <a:avLst/>
          </a:prstGeom>
          <a:ln w="25400">
            <a:solidFill>
              <a:srgbClr val="AD4231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200">
                <a:solidFill>
                  <a:srgbClr val="000000"/>
                </a:solidFill>
              </a:defRPr>
            </a:pPr>
          </a:p>
        </p:txBody>
      </p:sp>
      <p:sp>
        <p:nvSpPr>
          <p:cNvPr id="281" name="Line"/>
          <p:cNvSpPr/>
          <p:nvPr/>
        </p:nvSpPr>
        <p:spPr>
          <a:xfrm flipV="1">
            <a:off x="3646500" y="5787394"/>
            <a:ext cx="2007375" cy="839803"/>
          </a:xfrm>
          <a:prstGeom prst="line">
            <a:avLst/>
          </a:prstGeom>
          <a:ln w="25400">
            <a:solidFill>
              <a:srgbClr val="AD4231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200">
                <a:solidFill>
                  <a:srgbClr val="000000"/>
                </a:solidFill>
              </a:defRPr>
            </a:pPr>
          </a:p>
        </p:txBody>
      </p:sp>
      <p:sp>
        <p:nvSpPr>
          <p:cNvPr id="282" name="Line"/>
          <p:cNvSpPr/>
          <p:nvPr/>
        </p:nvSpPr>
        <p:spPr>
          <a:xfrm>
            <a:off x="3645533" y="5151981"/>
            <a:ext cx="2016217" cy="634537"/>
          </a:xfrm>
          <a:prstGeom prst="line">
            <a:avLst/>
          </a:prstGeom>
          <a:ln w="25400">
            <a:solidFill>
              <a:srgbClr val="AD4231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200">
                <a:solidFill>
                  <a:srgbClr val="000000"/>
                </a:solidFill>
              </a:defRPr>
            </a:pPr>
          </a:p>
        </p:txBody>
      </p:sp>
      <p:sp>
        <p:nvSpPr>
          <p:cNvPr id="283" name="20"/>
          <p:cNvSpPr txBox="1"/>
          <p:nvPr/>
        </p:nvSpPr>
        <p:spPr>
          <a:xfrm>
            <a:off x="4725026" y="5139060"/>
            <a:ext cx="349335" cy="35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>
            <a:spAutoFit/>
          </a:bodyPr>
          <a:lstStyle>
            <a:lvl1pPr algn="l" defTabSz="587022">
              <a:defRPr sz="2000">
                <a:solidFill>
                  <a:srgbClr val="801608"/>
                </a:solidFill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284" name="-15"/>
          <p:cNvSpPr txBox="1"/>
          <p:nvPr/>
        </p:nvSpPr>
        <p:spPr>
          <a:xfrm>
            <a:off x="4667501" y="5522683"/>
            <a:ext cx="433918" cy="358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>
            <a:spAutoFit/>
          </a:bodyPr>
          <a:lstStyle>
            <a:lvl1pPr algn="l" defTabSz="587022">
              <a:defRPr sz="2000">
                <a:solidFill>
                  <a:srgbClr val="801608"/>
                </a:solidFill>
              </a:defRPr>
            </a:lvl1pPr>
          </a:lstStyle>
          <a:p>
            <a:pPr/>
            <a:r>
              <a:t>-15</a:t>
            </a:r>
          </a:p>
        </p:txBody>
      </p:sp>
      <p:sp>
        <p:nvSpPr>
          <p:cNvPr id="285" name="-15"/>
          <p:cNvSpPr txBox="1"/>
          <p:nvPr/>
        </p:nvSpPr>
        <p:spPr>
          <a:xfrm>
            <a:off x="5130531" y="5907178"/>
            <a:ext cx="433918" cy="358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>
            <a:spAutoFit/>
          </a:bodyPr>
          <a:lstStyle>
            <a:lvl1pPr algn="l" defTabSz="587022">
              <a:defRPr sz="2000">
                <a:solidFill>
                  <a:srgbClr val="801608"/>
                </a:solidFill>
              </a:defRPr>
            </a:lvl1pPr>
          </a:lstStyle>
          <a:p>
            <a:pPr/>
            <a:r>
              <a:t>-15</a:t>
            </a:r>
          </a:p>
        </p:txBody>
      </p:sp>
      <p:sp>
        <p:nvSpPr>
          <p:cNvPr id="286" name="20"/>
          <p:cNvSpPr txBox="1"/>
          <p:nvPr/>
        </p:nvSpPr>
        <p:spPr>
          <a:xfrm>
            <a:off x="3754216" y="6669416"/>
            <a:ext cx="349335" cy="35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>
            <a:spAutoFit/>
          </a:bodyPr>
          <a:lstStyle>
            <a:lvl1pPr algn="l" defTabSz="587022">
              <a:defRPr sz="2000"/>
            </a:lvl1pPr>
          </a:lstStyle>
          <a:p>
            <a:pPr/>
            <a:r>
              <a:t>20</a:t>
            </a:r>
          </a:p>
        </p:txBody>
      </p:sp>
      <p:sp>
        <p:nvSpPr>
          <p:cNvPr id="287" name="-15"/>
          <p:cNvSpPr txBox="1"/>
          <p:nvPr/>
        </p:nvSpPr>
        <p:spPr>
          <a:xfrm>
            <a:off x="3669634" y="5387231"/>
            <a:ext cx="433917" cy="35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>
            <a:spAutoFit/>
          </a:bodyPr>
          <a:lstStyle>
            <a:lvl1pPr algn="l" defTabSz="587022">
              <a:defRPr sz="2000"/>
            </a:lvl1pPr>
          </a:lstStyle>
          <a:p>
            <a:pPr/>
            <a:r>
              <a:t>-15</a:t>
            </a:r>
          </a:p>
        </p:txBody>
      </p:sp>
      <p:sp>
        <p:nvSpPr>
          <p:cNvPr id="288" name="20"/>
          <p:cNvSpPr txBox="1"/>
          <p:nvPr/>
        </p:nvSpPr>
        <p:spPr>
          <a:xfrm>
            <a:off x="3754216" y="6018137"/>
            <a:ext cx="349335" cy="358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>
            <a:spAutoFit/>
          </a:bodyPr>
          <a:lstStyle>
            <a:lvl1pPr algn="l" defTabSz="587022">
              <a:defRPr sz="2000"/>
            </a:lvl1pPr>
          </a:lstStyle>
          <a:p>
            <a:pPr/>
            <a:r>
              <a:t>20</a:t>
            </a:r>
          </a:p>
        </p:txBody>
      </p:sp>
      <p:grpSp>
        <p:nvGrpSpPr>
          <p:cNvPr id="292" name="Group"/>
          <p:cNvGrpSpPr/>
          <p:nvPr/>
        </p:nvGrpSpPr>
        <p:grpSpPr>
          <a:xfrm>
            <a:off x="9054727" y="5778646"/>
            <a:ext cx="1566334" cy="561923"/>
            <a:chOff x="0" y="0"/>
            <a:chExt cx="1566333" cy="561922"/>
          </a:xfrm>
        </p:grpSpPr>
        <p:sp>
          <p:nvSpPr>
            <p:cNvPr id="289" name="Rectangle"/>
            <p:cNvSpPr/>
            <p:nvPr/>
          </p:nvSpPr>
          <p:spPr>
            <a:xfrm>
              <a:off x="11309" y="0"/>
              <a:ext cx="1543715" cy="561923"/>
            </a:xfrm>
            <a:prstGeom prst="rect">
              <a:avLst/>
            </a:prstGeom>
            <a:solidFill>
              <a:srgbClr val="185844">
                <a:alpha val="25355"/>
              </a:srgbClr>
            </a:solidFill>
            <a:ln w="12700" cap="flat">
              <a:solidFill>
                <a:srgbClr val="185844"/>
              </a:solidFill>
              <a:prstDash val="solid"/>
              <a:miter lim="400000"/>
            </a:ln>
            <a:effectLst>
              <a:outerShdw sx="100000" sy="100000" kx="0" ky="0" algn="b" rotWithShape="0" blurRad="12700" dist="12700" dir="5400000">
                <a:srgbClr val="000000">
                  <a:alpha val="50000"/>
                </a:srgbClr>
              </a:outerShdw>
            </a:effectLst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0" name="Oval"/>
            <p:cNvSpPr/>
            <p:nvPr/>
          </p:nvSpPr>
          <p:spPr>
            <a:xfrm>
              <a:off x="53507" y="75860"/>
              <a:ext cx="1459320" cy="410202"/>
            </a:xfrm>
            <a:prstGeom prst="ellipse">
              <a:avLst/>
            </a:prstGeom>
            <a:solidFill>
              <a:srgbClr val="FFE42C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1" name="XOR"/>
            <p:cNvSpPr txBox="1"/>
            <p:nvPr/>
          </p:nvSpPr>
          <p:spPr>
            <a:xfrm>
              <a:off x="0" y="37967"/>
              <a:ext cx="1566334" cy="4859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spAutoFit/>
            </a:bodyPr>
            <a:lstStyle>
              <a:lvl1pPr defTabSz="587022">
                <a:defRPr sz="2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XOR</a:t>
              </a:r>
            </a:p>
          </p:txBody>
        </p:sp>
      </p:grpSp>
      <p:sp>
        <p:nvSpPr>
          <p:cNvPr id="293" name="Line"/>
          <p:cNvSpPr/>
          <p:nvPr/>
        </p:nvSpPr>
        <p:spPr>
          <a:xfrm>
            <a:off x="6721180" y="4678139"/>
            <a:ext cx="2324299" cy="1370503"/>
          </a:xfrm>
          <a:prstGeom prst="line">
            <a:avLst/>
          </a:prstGeom>
          <a:ln w="25400">
            <a:solidFill>
              <a:srgbClr val="00BCF2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200">
                <a:solidFill>
                  <a:srgbClr val="000000"/>
                </a:solidFill>
              </a:defRPr>
            </a:pPr>
          </a:p>
        </p:txBody>
      </p:sp>
      <p:sp>
        <p:nvSpPr>
          <p:cNvPr id="294" name="Line"/>
          <p:cNvSpPr/>
          <p:nvPr/>
        </p:nvSpPr>
        <p:spPr>
          <a:xfrm>
            <a:off x="7212904" y="5799629"/>
            <a:ext cx="1846063" cy="238832"/>
          </a:xfrm>
          <a:prstGeom prst="line">
            <a:avLst/>
          </a:prstGeom>
          <a:ln w="25400">
            <a:solidFill>
              <a:srgbClr val="00BCF2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200">
                <a:solidFill>
                  <a:srgbClr val="000000"/>
                </a:solidFill>
              </a:defRPr>
            </a:pPr>
          </a:p>
        </p:txBody>
      </p:sp>
      <p:sp>
        <p:nvSpPr>
          <p:cNvPr id="295" name="Line"/>
          <p:cNvSpPr/>
          <p:nvPr/>
        </p:nvSpPr>
        <p:spPr>
          <a:xfrm flipV="1">
            <a:off x="7215124" y="6034614"/>
            <a:ext cx="1819909" cy="691668"/>
          </a:xfrm>
          <a:prstGeom prst="line">
            <a:avLst/>
          </a:prstGeom>
          <a:ln w="25400">
            <a:solidFill>
              <a:srgbClr val="00BCF2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200">
                <a:solidFill>
                  <a:srgbClr val="000000"/>
                </a:solidFill>
              </a:defRPr>
            </a:pPr>
          </a:p>
        </p:txBody>
      </p:sp>
      <p:sp>
        <p:nvSpPr>
          <p:cNvPr id="296" name="AND"/>
          <p:cNvSpPr txBox="1"/>
          <p:nvPr/>
        </p:nvSpPr>
        <p:spPr>
          <a:xfrm>
            <a:off x="8014169" y="4107967"/>
            <a:ext cx="978418" cy="574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 defTabSz="587022">
              <a:defRPr sz="3400">
                <a:solidFill>
                  <a:srgbClr val="00BCF2"/>
                </a:solidFill>
              </a:defRPr>
            </a:lvl1pPr>
          </a:lstStyle>
          <a:p>
            <a:pPr/>
            <a:r>
              <a:t>AND</a:t>
            </a:r>
          </a:p>
        </p:txBody>
      </p:sp>
      <p:sp>
        <p:nvSpPr>
          <p:cNvPr id="297" name="-20"/>
          <p:cNvSpPr txBox="1"/>
          <p:nvPr/>
        </p:nvSpPr>
        <p:spPr>
          <a:xfrm>
            <a:off x="7433743" y="4671930"/>
            <a:ext cx="580729" cy="485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 defTabSz="587022">
              <a:defRPr sz="2800">
                <a:solidFill>
                  <a:srgbClr val="00BCF2"/>
                </a:solidFill>
              </a:defRPr>
            </a:lvl1pPr>
          </a:lstStyle>
          <a:p>
            <a:pPr/>
            <a:r>
              <a:t>-20</a:t>
            </a:r>
          </a:p>
        </p:txBody>
      </p:sp>
      <p:sp>
        <p:nvSpPr>
          <p:cNvPr id="298" name="15"/>
          <p:cNvSpPr txBox="1"/>
          <p:nvPr/>
        </p:nvSpPr>
        <p:spPr>
          <a:xfrm>
            <a:off x="7492950" y="5419027"/>
            <a:ext cx="462315" cy="485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 defTabSz="587022">
              <a:defRPr sz="2800">
                <a:solidFill>
                  <a:srgbClr val="00BCF2"/>
                </a:solidFill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299" name="15"/>
          <p:cNvSpPr txBox="1"/>
          <p:nvPr/>
        </p:nvSpPr>
        <p:spPr>
          <a:xfrm>
            <a:off x="7492950" y="6039613"/>
            <a:ext cx="462315" cy="485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 defTabSz="587022">
              <a:defRPr sz="2800">
                <a:solidFill>
                  <a:srgbClr val="00BCF2"/>
                </a:solidFill>
              </a:defRPr>
            </a:lvl1pPr>
          </a:lstStyle>
          <a:p>
            <a:pPr/>
            <a:r>
              <a:t>15</a:t>
            </a:r>
          </a:p>
        </p:txBody>
      </p:sp>
      <p:pic>
        <p:nvPicPr>
          <p:cNvPr id="300" name="Logic_and_after.pdf" descr="Logic_and_after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63145" y="1479026"/>
            <a:ext cx="2709335" cy="270283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Logic_or_after.pdf" descr="Logic_or_after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581912" y="1479026"/>
            <a:ext cx="2709334" cy="270283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Logic_XOR_before.pdf" descr="Logic_XOR_befor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676504" y="1477075"/>
            <a:ext cx="2709335" cy="270283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Line" descr="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18900000">
            <a:off x="7538877" y="2547003"/>
            <a:ext cx="616562" cy="246564"/>
          </a:xfrm>
          <a:prstGeom prst="rect">
            <a:avLst/>
          </a:prstGeom>
        </p:spPr>
      </p:pic>
      <p:pic>
        <p:nvPicPr>
          <p:cNvPr id="305" name="Line" descr="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18900000">
            <a:off x="11177263" y="2011898"/>
            <a:ext cx="616562" cy="246565"/>
          </a:xfrm>
          <a:prstGeom prst="rect">
            <a:avLst/>
          </a:prstGeom>
        </p:spPr>
      </p:pic>
      <p:pic>
        <p:nvPicPr>
          <p:cNvPr id="307" name="Logic_XOR_after.pdf" descr="Logic_XOR_after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676504" y="1477074"/>
            <a:ext cx="2709335" cy="270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Line" descr="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18900000">
            <a:off x="5032959" y="2892969"/>
            <a:ext cx="616561" cy="246564"/>
          </a:xfrm>
          <a:prstGeom prst="rect">
            <a:avLst/>
          </a:prstGeom>
        </p:spPr>
      </p:pic>
      <p:pic>
        <p:nvPicPr>
          <p:cNvPr id="310" name="Line" descr="Lin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rot="8100000">
            <a:off x="4815596" y="2288554"/>
            <a:ext cx="616561" cy="246564"/>
          </a:xfrm>
          <a:prstGeom prst="rect">
            <a:avLst/>
          </a:prstGeom>
        </p:spPr>
      </p:pic>
      <p:pic>
        <p:nvPicPr>
          <p:cNvPr id="312" name="Logic_XOR_after2.pdf" descr="Logic_XOR_after2.pdf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676504" y="1477075"/>
            <a:ext cx="2709335" cy="2702835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Neural Networks"/>
          <p:cNvSpPr txBox="1"/>
          <p:nvPr/>
        </p:nvSpPr>
        <p:spPr>
          <a:xfrm>
            <a:off x="334522" y="30864"/>
            <a:ext cx="12335757" cy="943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sz="5800"/>
            </a:lvl1pPr>
          </a:lstStyle>
          <a:p>
            <a:pPr/>
            <a:r>
              <a:t>Neural Networks</a:t>
            </a:r>
          </a:p>
        </p:txBody>
      </p:sp>
      <p:pic>
        <p:nvPicPr>
          <p:cNvPr id="314" name="Line" descr="Line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293024" y="1003511"/>
            <a:ext cx="12418753" cy="50801"/>
          </a:xfrm>
          <a:prstGeom prst="rect">
            <a:avLst/>
          </a:prstGeom>
        </p:spPr>
      </p:pic>
      <p:pic>
        <p:nvPicPr>
          <p:cNvPr id="316" name="Rectangle" descr="Rectangle"/>
          <p:cNvPicPr>
            <a:picLocks noChangeAspect="0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674287" y="1464375"/>
            <a:ext cx="2315084" cy="2952805"/>
          </a:xfrm>
          <a:prstGeom prst="rect">
            <a:avLst/>
          </a:prstGeom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p:spPr>
      </p:pic>
      <p:sp>
        <p:nvSpPr>
          <p:cNvPr id="317" name="XOR…"/>
          <p:cNvSpPr txBox="1"/>
          <p:nvPr/>
        </p:nvSpPr>
        <p:spPr>
          <a:xfrm>
            <a:off x="880848" y="1600926"/>
            <a:ext cx="1901963" cy="2679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XOR</a:t>
            </a:r>
          </a:p>
          <a:p>
            <a:pPr>
              <a:defRPr sz="2700"/>
            </a:pPr>
            <a:r>
              <a:t>x</a:t>
            </a:r>
            <a:r>
              <a:rPr baseline="-5999"/>
              <a:t>1</a:t>
            </a:r>
            <a:r>
              <a:t> x</a:t>
            </a:r>
            <a:r>
              <a:rPr baseline="-5999"/>
              <a:t>2</a:t>
            </a:r>
            <a:r>
              <a:t> y</a:t>
            </a:r>
          </a:p>
          <a:p>
            <a:pPr>
              <a:defRPr sz="2700"/>
            </a:pPr>
            <a:r>
              <a:t>0  0  0</a:t>
            </a:r>
          </a:p>
          <a:p>
            <a:pPr>
              <a:defRPr sz="2700"/>
            </a:pPr>
            <a:r>
              <a:t>0  1  1</a:t>
            </a:r>
          </a:p>
          <a:p>
            <a:pPr>
              <a:defRPr sz="2700"/>
            </a:pPr>
            <a:r>
              <a:t>1  0  1</a:t>
            </a:r>
          </a:p>
          <a:p>
            <a:pPr>
              <a:defRPr sz="2700"/>
            </a:pPr>
            <a:r>
              <a:t>1  1  0</a:t>
            </a:r>
          </a:p>
        </p:txBody>
      </p:sp>
      <p:grpSp>
        <p:nvGrpSpPr>
          <p:cNvPr id="322" name="Group"/>
          <p:cNvGrpSpPr/>
          <p:nvPr/>
        </p:nvGrpSpPr>
        <p:grpSpPr>
          <a:xfrm>
            <a:off x="4304936" y="7214462"/>
            <a:ext cx="4349594" cy="2153561"/>
            <a:chOff x="0" y="0"/>
            <a:chExt cx="4349593" cy="2153559"/>
          </a:xfrm>
        </p:grpSpPr>
        <p:sp>
          <p:nvSpPr>
            <p:cNvPr id="318" name="x1 x2  OR   NOT AND  XOR…"/>
            <p:cNvSpPr txBox="1"/>
            <p:nvPr/>
          </p:nvSpPr>
          <p:spPr>
            <a:xfrm>
              <a:off x="50452" y="9979"/>
              <a:ext cx="4294023" cy="213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700"/>
              </a:pPr>
              <a:r>
                <a:t>x</a:t>
              </a:r>
              <a:r>
                <a:rPr baseline="-5999"/>
                <a:t>1</a:t>
              </a:r>
              <a:r>
                <a:t> x</a:t>
              </a:r>
              <a:r>
                <a:rPr baseline="-5999"/>
                <a:t>2</a:t>
              </a:r>
              <a:r>
                <a:t>  OR   NOT AND  XOR</a:t>
              </a:r>
            </a:p>
            <a:p>
              <a:pPr algn="l">
                <a:defRPr sz="2700"/>
              </a:pPr>
              <a:r>
                <a:t>0   0    0           1             0</a:t>
              </a:r>
            </a:p>
            <a:p>
              <a:pPr algn="l">
                <a:defRPr sz="2700"/>
              </a:pPr>
              <a:r>
                <a:t>0   1    1           1             1</a:t>
              </a:r>
            </a:p>
            <a:p>
              <a:pPr algn="l">
                <a:defRPr sz="2700"/>
              </a:pPr>
              <a:r>
                <a:t>1   0    1           1             1</a:t>
              </a:r>
            </a:p>
            <a:p>
              <a:pPr algn="l">
                <a:defRPr sz="2700"/>
              </a:pPr>
              <a:r>
                <a:t>1   1    1           0             0</a:t>
              </a:r>
            </a:p>
          </p:txBody>
        </p:sp>
        <p:sp>
          <p:nvSpPr>
            <p:cNvPr id="319" name="Line"/>
            <p:cNvSpPr/>
            <p:nvPr/>
          </p:nvSpPr>
          <p:spPr>
            <a:xfrm>
              <a:off x="0" y="442830"/>
              <a:ext cx="4349594" cy="1"/>
            </a:xfrm>
            <a:prstGeom prst="line">
              <a:avLst/>
            </a:prstGeom>
            <a:noFill/>
            <a:ln w="25400" cap="flat">
              <a:solidFill>
                <a:srgbClr val="18584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0" name="Line"/>
            <p:cNvSpPr/>
            <p:nvPr/>
          </p:nvSpPr>
          <p:spPr>
            <a:xfrm flipH="1">
              <a:off x="954739" y="0"/>
              <a:ext cx="1" cy="2153560"/>
            </a:xfrm>
            <a:prstGeom prst="line">
              <a:avLst/>
            </a:prstGeom>
            <a:noFill/>
            <a:ln w="25400" cap="flat">
              <a:solidFill>
                <a:srgbClr val="18584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1" name="Line"/>
            <p:cNvSpPr/>
            <p:nvPr/>
          </p:nvSpPr>
          <p:spPr>
            <a:xfrm flipH="1">
              <a:off x="3419170" y="0"/>
              <a:ext cx="1" cy="2153560"/>
            </a:xfrm>
            <a:prstGeom prst="line">
              <a:avLst/>
            </a:prstGeom>
            <a:noFill/>
            <a:ln w="25400" cap="flat">
              <a:solidFill>
                <a:srgbClr val="18584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after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after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after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entr" nodeType="after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after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Class="entr" nodeType="after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after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1" grpId="17"/>
      <p:bldP build="whole" bldLvl="1" animBg="1" rev="0" advAuto="0" spid="292" grpId="21"/>
      <p:bldP build="whole" bldLvl="1" animBg="1" rev="0" advAuto="0" spid="322" grpId="18"/>
      <p:bldP build="whole" bldLvl="1" animBg="1" rev="0" advAuto="0" spid="266" grpId="6"/>
      <p:bldP build="whole" bldLvl="1" animBg="1" rev="0" advAuto="0" spid="298" grpId="26"/>
      <p:bldP build="whole" bldLvl="1" animBg="1" rev="0" advAuto="0" spid="308" grpId="2"/>
      <p:bldP build="whole" bldLvl="1" animBg="1" rev="0" advAuto="0" spid="284" grpId="14"/>
      <p:bldP build="whole" bldLvl="1" animBg="1" rev="0" advAuto="0" spid="288" grpId="5"/>
      <p:bldP build="whole" bldLvl="1" animBg="1" rev="0" advAuto="0" spid="286" grpId="8"/>
      <p:bldP build="whole" bldLvl="1" animBg="1" rev="0" advAuto="0" spid="279" grpId="19"/>
      <p:bldP build="whole" bldLvl="1" animBg="1" rev="0" advAuto="0" spid="299" grpId="27"/>
      <p:bldP build="whole" bldLvl="1" animBg="1" rev="0" advAuto="0" spid="312" grpId="28"/>
      <p:bldP build="whole" bldLvl="1" animBg="1" rev="0" advAuto="0" spid="307" grpId="1"/>
      <p:bldP build="whole" bldLvl="1" animBg="1" rev="0" advAuto="0" spid="283" grpId="11"/>
      <p:bldP build="whole" bldLvl="1" animBg="1" rev="0" advAuto="0" spid="275" grpId="7"/>
      <p:bldP build="whole" bldLvl="1" animBg="1" rev="0" advAuto="0" spid="297" grpId="25"/>
      <p:bldP build="whole" bldLvl="1" animBg="1" rev="0" advAuto="0" spid="280" grpId="15"/>
      <p:bldP build="whole" bldLvl="1" animBg="1" rev="0" advAuto="0" spid="294" grpId="22"/>
      <p:bldP build="whole" bldLvl="1" animBg="1" rev="0" advAuto="0" spid="296" grpId="24"/>
      <p:bldP build="whole" bldLvl="1" animBg="1" rev="0" advAuto="0" spid="282" grpId="12"/>
      <p:bldP build="whole" bldLvl="1" animBg="1" rev="0" advAuto="0" spid="267" grpId="4"/>
      <p:bldP build="whole" bldLvl="1" animBg="1" rev="0" advAuto="0" spid="310" grpId="10"/>
      <p:bldP build="whole" bldLvl="1" animBg="1" rev="0" advAuto="0" spid="285" grpId="16"/>
      <p:bldP build="whole" bldLvl="1" animBg="1" rev="0" advAuto="0" spid="265" grpId="9"/>
      <p:bldP build="whole" bldLvl="1" animBg="1" rev="0" advAuto="0" spid="271" grpId="13"/>
      <p:bldP build="whole" bldLvl="1" animBg="1" rev="0" advAuto="0" spid="293" grpId="20"/>
      <p:bldP build="whole" bldLvl="1" animBg="1" rev="0" advAuto="0" spid="287" grpId="3"/>
      <p:bldP build="whole" bldLvl="1" animBg="1" rev="0" advAuto="0" spid="295" grpId="2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lide Number"/>
          <p:cNvSpPr txBox="1"/>
          <p:nvPr>
            <p:ph type="sldNum" sz="quarter" idx="2"/>
          </p:nvPr>
        </p:nvSpPr>
        <p:spPr>
          <a:xfrm>
            <a:off x="12617115" y="9388466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5" name="Simple example showing that neural network can access ‘high-level’ functions"/>
          <p:cNvSpPr txBox="1"/>
          <p:nvPr/>
        </p:nvSpPr>
        <p:spPr>
          <a:xfrm>
            <a:off x="385758" y="6348308"/>
            <a:ext cx="12233284" cy="1095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 defTabSz="587022">
              <a:defRPr sz="3400"/>
            </a:lvl1pPr>
          </a:lstStyle>
          <a:p>
            <a:pPr/>
            <a:r>
              <a:t>Simple example showing that neural network can access ‘high-level’ functions</a:t>
            </a:r>
          </a:p>
        </p:txBody>
      </p:sp>
      <p:sp>
        <p:nvSpPr>
          <p:cNvPr id="326" name="Neural Networks"/>
          <p:cNvSpPr txBox="1"/>
          <p:nvPr/>
        </p:nvSpPr>
        <p:spPr>
          <a:xfrm>
            <a:off x="334522" y="30864"/>
            <a:ext cx="12335757" cy="943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sz="5800"/>
            </a:lvl1pPr>
          </a:lstStyle>
          <a:p>
            <a:pPr/>
            <a:r>
              <a:t>Neural Networks</a:t>
            </a:r>
          </a:p>
        </p:txBody>
      </p:sp>
      <p:pic>
        <p:nvPicPr>
          <p:cNvPr id="327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3024" y="1003511"/>
            <a:ext cx="12418753" cy="50801"/>
          </a:xfrm>
          <a:prstGeom prst="rect">
            <a:avLst/>
          </a:prstGeom>
        </p:spPr>
      </p:pic>
      <p:pic>
        <p:nvPicPr>
          <p:cNvPr id="329" name="Rectangle" descr="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4933" y="2357199"/>
            <a:ext cx="2315084" cy="2952805"/>
          </a:xfrm>
          <a:prstGeom prst="rect">
            <a:avLst/>
          </a:prstGeom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p:spPr>
      </p:pic>
      <p:sp>
        <p:nvSpPr>
          <p:cNvPr id="330" name="XOR…"/>
          <p:cNvSpPr txBox="1"/>
          <p:nvPr/>
        </p:nvSpPr>
        <p:spPr>
          <a:xfrm>
            <a:off x="671494" y="2493751"/>
            <a:ext cx="1901963" cy="2679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XOR</a:t>
            </a:r>
          </a:p>
          <a:p>
            <a:pPr>
              <a:defRPr sz="2700"/>
            </a:pPr>
            <a:r>
              <a:t>x</a:t>
            </a:r>
            <a:r>
              <a:rPr baseline="-5999"/>
              <a:t>1</a:t>
            </a:r>
            <a:r>
              <a:t> x</a:t>
            </a:r>
            <a:r>
              <a:rPr baseline="-5999"/>
              <a:t>2</a:t>
            </a:r>
            <a:r>
              <a:t> y</a:t>
            </a:r>
          </a:p>
          <a:p>
            <a:pPr>
              <a:defRPr sz="2700"/>
            </a:pPr>
            <a:r>
              <a:t>0  0  0</a:t>
            </a:r>
          </a:p>
          <a:p>
            <a:pPr>
              <a:defRPr sz="2700"/>
            </a:pPr>
            <a:r>
              <a:t>0  1  1</a:t>
            </a:r>
          </a:p>
          <a:p>
            <a:pPr>
              <a:defRPr sz="2700"/>
            </a:pPr>
            <a:r>
              <a:t>1  0  1</a:t>
            </a:r>
          </a:p>
          <a:p>
            <a:pPr>
              <a:defRPr sz="2700"/>
            </a:pPr>
            <a:r>
              <a:t>1  1  0</a:t>
            </a:r>
          </a:p>
        </p:txBody>
      </p:sp>
      <p:sp>
        <p:nvSpPr>
          <p:cNvPr id="331" name="Rectangle"/>
          <p:cNvSpPr/>
          <p:nvPr/>
        </p:nvSpPr>
        <p:spPr>
          <a:xfrm>
            <a:off x="4354153" y="3437279"/>
            <a:ext cx="544248" cy="1389859"/>
          </a:xfrm>
          <a:prstGeom prst="rect">
            <a:avLst/>
          </a:prstGeom>
          <a:solidFill>
            <a:srgbClr val="185844">
              <a:alpha val="25355"/>
            </a:srgbClr>
          </a:solidFill>
          <a:ln w="12700">
            <a:solidFill>
              <a:srgbClr val="185844"/>
            </a:solidFill>
            <a:miter lim="400000"/>
          </a:ln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p:spPr>
        <p:txBody>
          <a:bodyPr lIns="27093" tIns="27093" rIns="27093" bIns="27093" anchor="ctr"/>
          <a:lstStyle/>
          <a:p>
            <a:pPr defTabSz="587022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332" name="Circle"/>
          <p:cNvSpPr/>
          <p:nvPr/>
        </p:nvSpPr>
        <p:spPr>
          <a:xfrm>
            <a:off x="4421176" y="4285725"/>
            <a:ext cx="410203" cy="410202"/>
          </a:xfrm>
          <a:prstGeom prst="ellipse">
            <a:avLst/>
          </a:prstGeom>
          <a:solidFill>
            <a:srgbClr val="FFE42C"/>
          </a:solidFill>
          <a:ln w="12700"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33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11130" y="4416319"/>
            <a:ext cx="230294" cy="149015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Circle"/>
          <p:cNvSpPr/>
          <p:nvPr/>
        </p:nvSpPr>
        <p:spPr>
          <a:xfrm>
            <a:off x="4421176" y="3568490"/>
            <a:ext cx="410203" cy="410202"/>
          </a:xfrm>
          <a:prstGeom prst="ellipse">
            <a:avLst/>
          </a:prstGeom>
          <a:solidFill>
            <a:srgbClr val="FFE42C"/>
          </a:solidFill>
          <a:ln w="12700"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33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14517" y="3699084"/>
            <a:ext cx="223521" cy="149015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Rectangle"/>
          <p:cNvSpPr/>
          <p:nvPr/>
        </p:nvSpPr>
        <p:spPr>
          <a:xfrm>
            <a:off x="4354153" y="2741774"/>
            <a:ext cx="544248" cy="561923"/>
          </a:xfrm>
          <a:prstGeom prst="rect">
            <a:avLst/>
          </a:prstGeom>
          <a:solidFill>
            <a:srgbClr val="185844">
              <a:alpha val="25355"/>
            </a:srgbClr>
          </a:solidFill>
          <a:ln w="12700">
            <a:solidFill>
              <a:srgbClr val="185844"/>
            </a:solidFill>
            <a:miter lim="400000"/>
          </a:ln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p:spPr>
        <p:txBody>
          <a:bodyPr lIns="27093" tIns="27093" rIns="27093" bIns="27093" anchor="ctr"/>
          <a:lstStyle/>
          <a:p>
            <a:pPr defTabSz="587022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337" name="Circle"/>
          <p:cNvSpPr/>
          <p:nvPr/>
        </p:nvSpPr>
        <p:spPr>
          <a:xfrm>
            <a:off x="4421176" y="2817634"/>
            <a:ext cx="410203" cy="410203"/>
          </a:xfrm>
          <a:prstGeom prst="ellipse">
            <a:avLst/>
          </a:prstGeom>
          <a:solidFill>
            <a:srgbClr val="FFE42C"/>
          </a:solidFill>
          <a:ln w="12700"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338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85637" y="2938068"/>
            <a:ext cx="81281" cy="169335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Line"/>
          <p:cNvSpPr/>
          <p:nvPr/>
        </p:nvSpPr>
        <p:spPr>
          <a:xfrm>
            <a:off x="4902685" y="4480039"/>
            <a:ext cx="2016027" cy="95125"/>
          </a:xfrm>
          <a:prstGeom prst="line">
            <a:avLst/>
          </a:prstGeom>
          <a:ln w="25400">
            <a:solidFill>
              <a:srgbClr val="185844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200">
                <a:solidFill>
                  <a:srgbClr val="000000"/>
                </a:solidFill>
              </a:defRPr>
            </a:pPr>
          </a:p>
        </p:txBody>
      </p:sp>
      <p:sp>
        <p:nvSpPr>
          <p:cNvPr id="340" name="Line"/>
          <p:cNvSpPr/>
          <p:nvPr/>
        </p:nvSpPr>
        <p:spPr>
          <a:xfrm>
            <a:off x="4896034" y="3767690"/>
            <a:ext cx="2028369" cy="816108"/>
          </a:xfrm>
          <a:prstGeom prst="line">
            <a:avLst/>
          </a:prstGeom>
          <a:ln w="25400">
            <a:solidFill>
              <a:srgbClr val="185844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200">
                <a:solidFill>
                  <a:srgbClr val="000000"/>
                </a:solidFill>
              </a:defRPr>
            </a:pPr>
          </a:p>
        </p:txBody>
      </p:sp>
      <p:sp>
        <p:nvSpPr>
          <p:cNvPr id="341" name="Line"/>
          <p:cNvSpPr/>
          <p:nvPr/>
        </p:nvSpPr>
        <p:spPr>
          <a:xfrm>
            <a:off x="4901232" y="3008062"/>
            <a:ext cx="2015964" cy="1553823"/>
          </a:xfrm>
          <a:prstGeom prst="line">
            <a:avLst/>
          </a:prstGeom>
          <a:ln w="25400">
            <a:solidFill>
              <a:srgbClr val="185844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200">
                <a:solidFill>
                  <a:srgbClr val="000000"/>
                </a:solidFill>
              </a:defRPr>
            </a:pPr>
          </a:p>
        </p:txBody>
      </p:sp>
      <p:grpSp>
        <p:nvGrpSpPr>
          <p:cNvPr id="345" name="Group"/>
          <p:cNvGrpSpPr/>
          <p:nvPr/>
        </p:nvGrpSpPr>
        <p:grpSpPr>
          <a:xfrm>
            <a:off x="6911754" y="3365672"/>
            <a:ext cx="1566335" cy="561923"/>
            <a:chOff x="0" y="0"/>
            <a:chExt cx="1566333" cy="561922"/>
          </a:xfrm>
        </p:grpSpPr>
        <p:sp>
          <p:nvSpPr>
            <p:cNvPr id="342" name="Rectangle"/>
            <p:cNvSpPr/>
            <p:nvPr/>
          </p:nvSpPr>
          <p:spPr>
            <a:xfrm>
              <a:off x="11309" y="0"/>
              <a:ext cx="1543715" cy="561923"/>
            </a:xfrm>
            <a:prstGeom prst="rect">
              <a:avLst/>
            </a:prstGeom>
            <a:solidFill>
              <a:srgbClr val="185844">
                <a:alpha val="25355"/>
              </a:srgbClr>
            </a:solidFill>
            <a:ln w="12700" cap="flat">
              <a:solidFill>
                <a:srgbClr val="185844"/>
              </a:solidFill>
              <a:prstDash val="solid"/>
              <a:miter lim="400000"/>
            </a:ln>
            <a:effectLst>
              <a:outerShdw sx="100000" sy="100000" kx="0" ky="0" algn="b" rotWithShape="0" blurRad="12700" dist="12700" dir="5400000">
                <a:srgbClr val="000000">
                  <a:alpha val="50000"/>
                </a:srgbClr>
              </a:outerShdw>
            </a:effectLst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3" name="Oval"/>
            <p:cNvSpPr/>
            <p:nvPr/>
          </p:nvSpPr>
          <p:spPr>
            <a:xfrm>
              <a:off x="53507" y="75860"/>
              <a:ext cx="1459320" cy="410202"/>
            </a:xfrm>
            <a:prstGeom prst="ellipse">
              <a:avLst/>
            </a:prstGeom>
            <a:solidFill>
              <a:srgbClr val="FFE42C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4" name="NOT AND"/>
            <p:cNvSpPr txBox="1"/>
            <p:nvPr/>
          </p:nvSpPr>
          <p:spPr>
            <a:xfrm>
              <a:off x="0" y="95117"/>
              <a:ext cx="1566334" cy="3716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spAutoFit/>
            </a:bodyPr>
            <a:lstStyle>
              <a:lvl1pPr defTabSz="587022">
                <a:defRPr sz="2100">
                  <a:solidFill>
                    <a:srgbClr val="000000"/>
                  </a:solidFill>
                </a:defRPr>
              </a:lvl1pPr>
            </a:lstStyle>
            <a:p>
              <a:pPr/>
              <a:r>
                <a:t>NOT AND</a:t>
              </a:r>
            </a:p>
          </p:txBody>
        </p:sp>
      </p:grpSp>
      <p:grpSp>
        <p:nvGrpSpPr>
          <p:cNvPr id="349" name="Group"/>
          <p:cNvGrpSpPr/>
          <p:nvPr/>
        </p:nvGrpSpPr>
        <p:grpSpPr>
          <a:xfrm>
            <a:off x="6911754" y="4292830"/>
            <a:ext cx="1566335" cy="561923"/>
            <a:chOff x="0" y="0"/>
            <a:chExt cx="1566333" cy="561922"/>
          </a:xfrm>
        </p:grpSpPr>
        <p:sp>
          <p:nvSpPr>
            <p:cNvPr id="346" name="Rectangle"/>
            <p:cNvSpPr/>
            <p:nvPr/>
          </p:nvSpPr>
          <p:spPr>
            <a:xfrm>
              <a:off x="11309" y="0"/>
              <a:ext cx="1543715" cy="561923"/>
            </a:xfrm>
            <a:prstGeom prst="rect">
              <a:avLst/>
            </a:prstGeom>
            <a:solidFill>
              <a:srgbClr val="185844">
                <a:alpha val="25355"/>
              </a:srgbClr>
            </a:solidFill>
            <a:ln w="12700" cap="flat">
              <a:solidFill>
                <a:srgbClr val="185844"/>
              </a:solidFill>
              <a:prstDash val="solid"/>
              <a:miter lim="400000"/>
            </a:ln>
            <a:effectLst>
              <a:outerShdw sx="100000" sy="100000" kx="0" ky="0" algn="b" rotWithShape="0" blurRad="12700" dist="12700" dir="5400000">
                <a:srgbClr val="000000">
                  <a:alpha val="50000"/>
                </a:srgbClr>
              </a:outerShdw>
            </a:effectLst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7" name="Oval"/>
            <p:cNvSpPr/>
            <p:nvPr/>
          </p:nvSpPr>
          <p:spPr>
            <a:xfrm>
              <a:off x="53507" y="75860"/>
              <a:ext cx="1459320" cy="410202"/>
            </a:xfrm>
            <a:prstGeom prst="ellipse">
              <a:avLst/>
            </a:prstGeom>
            <a:solidFill>
              <a:srgbClr val="FFE42C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8" name="OR"/>
            <p:cNvSpPr txBox="1"/>
            <p:nvPr/>
          </p:nvSpPr>
          <p:spPr>
            <a:xfrm>
              <a:off x="0" y="37967"/>
              <a:ext cx="1566334" cy="4859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spAutoFit/>
            </a:bodyPr>
            <a:lstStyle>
              <a:lvl1pPr defTabSz="587022">
                <a:defRPr sz="2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OR</a:t>
              </a:r>
            </a:p>
          </p:txBody>
        </p:sp>
      </p:grpSp>
      <p:grpSp>
        <p:nvGrpSpPr>
          <p:cNvPr id="353" name="Group"/>
          <p:cNvGrpSpPr/>
          <p:nvPr/>
        </p:nvGrpSpPr>
        <p:grpSpPr>
          <a:xfrm>
            <a:off x="7422798" y="2187686"/>
            <a:ext cx="544247" cy="561923"/>
            <a:chOff x="0" y="0"/>
            <a:chExt cx="544246" cy="561922"/>
          </a:xfrm>
        </p:grpSpPr>
        <p:sp>
          <p:nvSpPr>
            <p:cNvPr id="350" name="Rectangle"/>
            <p:cNvSpPr/>
            <p:nvPr/>
          </p:nvSpPr>
          <p:spPr>
            <a:xfrm>
              <a:off x="0" y="0"/>
              <a:ext cx="544247" cy="561923"/>
            </a:xfrm>
            <a:prstGeom prst="rect">
              <a:avLst/>
            </a:prstGeom>
            <a:solidFill>
              <a:srgbClr val="185844">
                <a:alpha val="25355"/>
              </a:srgbClr>
            </a:solidFill>
            <a:ln w="12700" cap="flat">
              <a:solidFill>
                <a:srgbClr val="185844"/>
              </a:solidFill>
              <a:prstDash val="solid"/>
              <a:miter lim="400000"/>
            </a:ln>
            <a:effectLst>
              <a:outerShdw sx="100000" sy="100000" kx="0" ky="0" algn="b" rotWithShape="0" blurRad="12700" dist="12700" dir="5400000">
                <a:srgbClr val="000000">
                  <a:alpha val="50000"/>
                </a:srgbClr>
              </a:outerShdw>
            </a:effectLst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1" name="Circle"/>
            <p:cNvSpPr/>
            <p:nvPr/>
          </p:nvSpPr>
          <p:spPr>
            <a:xfrm>
              <a:off x="67022" y="75860"/>
              <a:ext cx="410203" cy="410202"/>
            </a:xfrm>
            <a:prstGeom prst="ellipse">
              <a:avLst/>
            </a:prstGeom>
            <a:solidFill>
              <a:srgbClr val="FFE42C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352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31483" y="196294"/>
              <a:ext cx="81281" cy="1693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54" name="Line"/>
          <p:cNvSpPr/>
          <p:nvPr/>
        </p:nvSpPr>
        <p:spPr>
          <a:xfrm flipV="1">
            <a:off x="4898782" y="3637209"/>
            <a:ext cx="2016452" cy="133769"/>
          </a:xfrm>
          <a:prstGeom prst="line">
            <a:avLst/>
          </a:prstGeom>
          <a:ln w="25400">
            <a:solidFill>
              <a:srgbClr val="AD4231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200">
                <a:solidFill>
                  <a:srgbClr val="000000"/>
                </a:solidFill>
              </a:defRPr>
            </a:pPr>
          </a:p>
        </p:txBody>
      </p:sp>
      <p:sp>
        <p:nvSpPr>
          <p:cNvPr id="355" name="Line"/>
          <p:cNvSpPr/>
          <p:nvPr/>
        </p:nvSpPr>
        <p:spPr>
          <a:xfrm flipV="1">
            <a:off x="4903557" y="3636997"/>
            <a:ext cx="2007376" cy="839803"/>
          </a:xfrm>
          <a:prstGeom prst="line">
            <a:avLst/>
          </a:prstGeom>
          <a:ln w="25400">
            <a:solidFill>
              <a:srgbClr val="AD4231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200">
                <a:solidFill>
                  <a:srgbClr val="000000"/>
                </a:solidFill>
              </a:defRPr>
            </a:pPr>
          </a:p>
        </p:txBody>
      </p:sp>
      <p:sp>
        <p:nvSpPr>
          <p:cNvPr id="356" name="Line"/>
          <p:cNvSpPr/>
          <p:nvPr/>
        </p:nvSpPr>
        <p:spPr>
          <a:xfrm>
            <a:off x="4902590" y="3001584"/>
            <a:ext cx="2016217" cy="634537"/>
          </a:xfrm>
          <a:prstGeom prst="line">
            <a:avLst/>
          </a:prstGeom>
          <a:ln w="25400">
            <a:solidFill>
              <a:srgbClr val="AD4231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200">
                <a:solidFill>
                  <a:srgbClr val="000000"/>
                </a:solidFill>
              </a:defRPr>
            </a:pPr>
          </a:p>
        </p:txBody>
      </p:sp>
      <p:sp>
        <p:nvSpPr>
          <p:cNvPr id="357" name="20"/>
          <p:cNvSpPr txBox="1"/>
          <p:nvPr/>
        </p:nvSpPr>
        <p:spPr>
          <a:xfrm>
            <a:off x="5982083" y="2988663"/>
            <a:ext cx="349336" cy="358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>
            <a:spAutoFit/>
          </a:bodyPr>
          <a:lstStyle>
            <a:lvl1pPr algn="l" defTabSz="587022">
              <a:defRPr sz="2000">
                <a:solidFill>
                  <a:srgbClr val="801608"/>
                </a:solidFill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358" name="-15"/>
          <p:cNvSpPr txBox="1"/>
          <p:nvPr/>
        </p:nvSpPr>
        <p:spPr>
          <a:xfrm>
            <a:off x="5924559" y="3372286"/>
            <a:ext cx="433917" cy="358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>
            <a:spAutoFit/>
          </a:bodyPr>
          <a:lstStyle>
            <a:lvl1pPr algn="l" defTabSz="587022">
              <a:defRPr sz="2000">
                <a:solidFill>
                  <a:srgbClr val="801608"/>
                </a:solidFill>
              </a:defRPr>
            </a:lvl1pPr>
          </a:lstStyle>
          <a:p>
            <a:pPr/>
            <a:r>
              <a:t>-15</a:t>
            </a:r>
          </a:p>
        </p:txBody>
      </p:sp>
      <p:sp>
        <p:nvSpPr>
          <p:cNvPr id="359" name="-15"/>
          <p:cNvSpPr txBox="1"/>
          <p:nvPr/>
        </p:nvSpPr>
        <p:spPr>
          <a:xfrm>
            <a:off x="6387588" y="3756781"/>
            <a:ext cx="433918" cy="358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>
            <a:spAutoFit/>
          </a:bodyPr>
          <a:lstStyle>
            <a:lvl1pPr algn="l" defTabSz="587022">
              <a:defRPr sz="2000">
                <a:solidFill>
                  <a:srgbClr val="801608"/>
                </a:solidFill>
              </a:defRPr>
            </a:lvl1pPr>
          </a:lstStyle>
          <a:p>
            <a:pPr/>
            <a:r>
              <a:t>-15</a:t>
            </a:r>
          </a:p>
        </p:txBody>
      </p:sp>
      <p:sp>
        <p:nvSpPr>
          <p:cNvPr id="360" name="20"/>
          <p:cNvSpPr txBox="1"/>
          <p:nvPr/>
        </p:nvSpPr>
        <p:spPr>
          <a:xfrm>
            <a:off x="5011273" y="4519019"/>
            <a:ext cx="349336" cy="35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>
            <a:spAutoFit/>
          </a:bodyPr>
          <a:lstStyle>
            <a:lvl1pPr algn="l" defTabSz="587022">
              <a:defRPr sz="2000"/>
            </a:lvl1pPr>
          </a:lstStyle>
          <a:p>
            <a:pPr/>
            <a:r>
              <a:t>20</a:t>
            </a:r>
          </a:p>
        </p:txBody>
      </p:sp>
      <p:sp>
        <p:nvSpPr>
          <p:cNvPr id="361" name="-15"/>
          <p:cNvSpPr txBox="1"/>
          <p:nvPr/>
        </p:nvSpPr>
        <p:spPr>
          <a:xfrm>
            <a:off x="4926691" y="3236834"/>
            <a:ext cx="433918" cy="35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>
            <a:spAutoFit/>
          </a:bodyPr>
          <a:lstStyle>
            <a:lvl1pPr algn="l" defTabSz="587022">
              <a:defRPr sz="2000"/>
            </a:lvl1pPr>
          </a:lstStyle>
          <a:p>
            <a:pPr/>
            <a:r>
              <a:t>-15</a:t>
            </a:r>
          </a:p>
        </p:txBody>
      </p:sp>
      <p:sp>
        <p:nvSpPr>
          <p:cNvPr id="362" name="20"/>
          <p:cNvSpPr txBox="1"/>
          <p:nvPr/>
        </p:nvSpPr>
        <p:spPr>
          <a:xfrm>
            <a:off x="5011273" y="3867740"/>
            <a:ext cx="349336" cy="358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>
            <a:spAutoFit/>
          </a:bodyPr>
          <a:lstStyle>
            <a:lvl1pPr algn="l" defTabSz="587022">
              <a:defRPr sz="2000"/>
            </a:lvl1pPr>
          </a:lstStyle>
          <a:p>
            <a:pPr/>
            <a:r>
              <a:t>20</a:t>
            </a:r>
          </a:p>
        </p:txBody>
      </p:sp>
      <p:grpSp>
        <p:nvGrpSpPr>
          <p:cNvPr id="366" name="Group"/>
          <p:cNvGrpSpPr/>
          <p:nvPr/>
        </p:nvGrpSpPr>
        <p:grpSpPr>
          <a:xfrm>
            <a:off x="10311784" y="3628249"/>
            <a:ext cx="1566334" cy="561923"/>
            <a:chOff x="0" y="0"/>
            <a:chExt cx="1566333" cy="561922"/>
          </a:xfrm>
        </p:grpSpPr>
        <p:sp>
          <p:nvSpPr>
            <p:cNvPr id="363" name="Rectangle"/>
            <p:cNvSpPr/>
            <p:nvPr/>
          </p:nvSpPr>
          <p:spPr>
            <a:xfrm>
              <a:off x="11309" y="0"/>
              <a:ext cx="1543715" cy="561923"/>
            </a:xfrm>
            <a:prstGeom prst="rect">
              <a:avLst/>
            </a:prstGeom>
            <a:solidFill>
              <a:srgbClr val="185844">
                <a:alpha val="25355"/>
              </a:srgbClr>
            </a:solidFill>
            <a:ln w="12700" cap="flat">
              <a:solidFill>
                <a:srgbClr val="185844"/>
              </a:solidFill>
              <a:prstDash val="solid"/>
              <a:miter lim="400000"/>
            </a:ln>
            <a:effectLst>
              <a:outerShdw sx="100000" sy="100000" kx="0" ky="0" algn="b" rotWithShape="0" blurRad="12700" dist="12700" dir="5400000">
                <a:srgbClr val="000000">
                  <a:alpha val="50000"/>
                </a:srgbClr>
              </a:outerShdw>
            </a:effectLst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4" name="Oval"/>
            <p:cNvSpPr/>
            <p:nvPr/>
          </p:nvSpPr>
          <p:spPr>
            <a:xfrm>
              <a:off x="53507" y="75860"/>
              <a:ext cx="1459320" cy="410202"/>
            </a:xfrm>
            <a:prstGeom prst="ellipse">
              <a:avLst/>
            </a:prstGeom>
            <a:solidFill>
              <a:srgbClr val="FFE42C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5" name="XOR"/>
            <p:cNvSpPr txBox="1"/>
            <p:nvPr/>
          </p:nvSpPr>
          <p:spPr>
            <a:xfrm>
              <a:off x="0" y="37967"/>
              <a:ext cx="1566334" cy="4859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spAutoFit/>
            </a:bodyPr>
            <a:lstStyle>
              <a:lvl1pPr defTabSz="587022">
                <a:defRPr sz="2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XOR</a:t>
              </a:r>
            </a:p>
          </p:txBody>
        </p:sp>
      </p:grpSp>
      <p:sp>
        <p:nvSpPr>
          <p:cNvPr id="367" name="Line"/>
          <p:cNvSpPr/>
          <p:nvPr/>
        </p:nvSpPr>
        <p:spPr>
          <a:xfrm>
            <a:off x="7978237" y="2527742"/>
            <a:ext cx="2324300" cy="1370503"/>
          </a:xfrm>
          <a:prstGeom prst="line">
            <a:avLst/>
          </a:prstGeom>
          <a:ln w="25400">
            <a:solidFill>
              <a:srgbClr val="00BCF2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200">
                <a:solidFill>
                  <a:srgbClr val="000000"/>
                </a:solidFill>
              </a:defRPr>
            </a:pPr>
          </a:p>
        </p:txBody>
      </p:sp>
      <p:sp>
        <p:nvSpPr>
          <p:cNvPr id="368" name="Line"/>
          <p:cNvSpPr/>
          <p:nvPr/>
        </p:nvSpPr>
        <p:spPr>
          <a:xfrm>
            <a:off x="8469962" y="3649232"/>
            <a:ext cx="1846062" cy="238832"/>
          </a:xfrm>
          <a:prstGeom prst="line">
            <a:avLst/>
          </a:prstGeom>
          <a:ln w="25400">
            <a:solidFill>
              <a:srgbClr val="00BCF2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200">
                <a:solidFill>
                  <a:srgbClr val="000000"/>
                </a:solidFill>
              </a:defRPr>
            </a:pPr>
          </a:p>
        </p:txBody>
      </p:sp>
      <p:sp>
        <p:nvSpPr>
          <p:cNvPr id="369" name="Line"/>
          <p:cNvSpPr/>
          <p:nvPr/>
        </p:nvSpPr>
        <p:spPr>
          <a:xfrm flipV="1">
            <a:off x="8472182" y="3884217"/>
            <a:ext cx="1819908" cy="691668"/>
          </a:xfrm>
          <a:prstGeom prst="line">
            <a:avLst/>
          </a:prstGeom>
          <a:ln w="25400">
            <a:solidFill>
              <a:srgbClr val="00BCF2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200">
                <a:solidFill>
                  <a:srgbClr val="000000"/>
                </a:solidFill>
              </a:defRPr>
            </a:pPr>
          </a:p>
        </p:txBody>
      </p:sp>
      <p:sp>
        <p:nvSpPr>
          <p:cNvPr id="370" name="AND"/>
          <p:cNvSpPr txBox="1"/>
          <p:nvPr/>
        </p:nvSpPr>
        <p:spPr>
          <a:xfrm>
            <a:off x="9271227" y="1957570"/>
            <a:ext cx="978417" cy="574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 defTabSz="587022">
              <a:defRPr sz="3400">
                <a:solidFill>
                  <a:srgbClr val="00BCF2"/>
                </a:solidFill>
              </a:defRPr>
            </a:lvl1pPr>
          </a:lstStyle>
          <a:p>
            <a:pPr/>
            <a:r>
              <a:t>AND</a:t>
            </a:r>
          </a:p>
        </p:txBody>
      </p:sp>
      <p:sp>
        <p:nvSpPr>
          <p:cNvPr id="371" name="-20"/>
          <p:cNvSpPr txBox="1"/>
          <p:nvPr/>
        </p:nvSpPr>
        <p:spPr>
          <a:xfrm>
            <a:off x="8690800" y="2521533"/>
            <a:ext cx="580730" cy="485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 defTabSz="587022">
              <a:defRPr sz="2800">
                <a:solidFill>
                  <a:srgbClr val="00BCF2"/>
                </a:solidFill>
              </a:defRPr>
            </a:lvl1pPr>
          </a:lstStyle>
          <a:p>
            <a:pPr/>
            <a:r>
              <a:t>-20</a:t>
            </a:r>
          </a:p>
        </p:txBody>
      </p:sp>
      <p:sp>
        <p:nvSpPr>
          <p:cNvPr id="372" name="15"/>
          <p:cNvSpPr txBox="1"/>
          <p:nvPr/>
        </p:nvSpPr>
        <p:spPr>
          <a:xfrm>
            <a:off x="8750008" y="3268630"/>
            <a:ext cx="462314" cy="485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 defTabSz="587022">
              <a:defRPr sz="2800">
                <a:solidFill>
                  <a:srgbClr val="00BCF2"/>
                </a:solidFill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373" name="15"/>
          <p:cNvSpPr txBox="1"/>
          <p:nvPr/>
        </p:nvSpPr>
        <p:spPr>
          <a:xfrm>
            <a:off x="8750008" y="3889216"/>
            <a:ext cx="462314" cy="485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 defTabSz="587022">
              <a:defRPr sz="2800">
                <a:solidFill>
                  <a:srgbClr val="00BCF2"/>
                </a:solidFill>
              </a:defRPr>
            </a:lvl1pPr>
          </a:lstStyle>
          <a:p>
            <a:pPr/>
            <a:r>
              <a:t>15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3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4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185844"/>
      </a:dk1>
      <a:lt1>
        <a:srgbClr val="584048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185844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185844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