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25" d="100"/>
          <a:sy n="125" d="100"/>
        </p:scale>
        <p:origin x="204" y="2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11/23/2015</a:t>
            </a:fld>
            <a:endParaRPr lang="en-US" dirty="0"/>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pPr/>
              <a:t>11/23/2015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pPr/>
              <a:t>11/23/2015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11/23/2015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11/23/2015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11/23/2015</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oracle.com/javase/8/docs/api/"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2209799"/>
          </a:xfrm>
        </p:spPr>
        <p:txBody>
          <a:bodyPr/>
          <a:lstStyle/>
          <a:p>
            <a:r>
              <a:rPr lang="en-US" sz="3200" b="1" dirty="0" smtClean="0">
                <a:effectLst/>
              </a:rPr>
              <a:t/>
            </a:r>
            <a:br>
              <a:rPr lang="en-US" sz="3200" b="1" dirty="0" smtClean="0">
                <a:effectLst/>
              </a:rPr>
            </a:br>
            <a:r>
              <a:rPr lang="en-US" sz="3200" b="1" dirty="0">
                <a:effectLst/>
              </a:rPr>
              <a:t/>
            </a:r>
            <a:br>
              <a:rPr lang="en-US" sz="3200" b="1" dirty="0">
                <a:effectLst/>
              </a:rPr>
            </a:br>
            <a:r>
              <a:rPr lang="en-US" sz="3200" b="1" dirty="0" smtClean="0">
                <a:effectLst/>
              </a:rPr>
              <a:t/>
            </a:r>
            <a:br>
              <a:rPr lang="en-US" sz="3200" b="1" dirty="0" smtClean="0">
                <a:effectLst/>
              </a:rPr>
            </a:br>
            <a:r>
              <a:rPr lang="en-US" sz="3200" b="1" dirty="0" smtClean="0">
                <a:effectLst/>
              </a:rPr>
              <a:t>Lesson </a:t>
            </a:r>
            <a:r>
              <a:rPr lang="en-US" sz="3200" b="1" dirty="0">
                <a:effectLst/>
              </a:rPr>
              <a:t>1: Introduction to Java</a:t>
            </a:r>
            <a:br>
              <a:rPr lang="en-US" sz="3200" b="1" dirty="0">
                <a:effectLst/>
              </a:rPr>
            </a:br>
            <a:r>
              <a:rPr lang="en-US" sz="3200" b="1" dirty="0">
                <a:effectLst/>
              </a:rPr>
              <a:t>And the Eclipse Development Environment</a:t>
            </a:r>
            <a:r>
              <a:rPr lang="en-US" dirty="0">
                <a:effectLst/>
              </a:rPr>
              <a:t/>
            </a:r>
            <a:br>
              <a:rPr lang="en-US" dirty="0">
                <a:effectLst/>
              </a:rPr>
            </a:br>
            <a:endParaRPr lang="en-US" dirty="0"/>
          </a:p>
        </p:txBody>
      </p:sp>
      <p:sp>
        <p:nvSpPr>
          <p:cNvPr id="3" name="Subtitle 2"/>
          <p:cNvSpPr>
            <a:spLocks noGrp="1"/>
          </p:cNvSpPr>
          <p:nvPr>
            <p:ph type="subTitle" idx="1"/>
          </p:nvPr>
        </p:nvSpPr>
        <p:spPr>
          <a:xfrm>
            <a:off x="1447800" y="4419600"/>
            <a:ext cx="6400800" cy="1219200"/>
          </a:xfrm>
        </p:spPr>
        <p:txBody>
          <a:bodyPr/>
          <a:lstStyle/>
          <a:p>
            <a:r>
              <a:rPr lang="en-US" dirty="0"/>
              <a:t>b</a:t>
            </a:r>
            <a:r>
              <a:rPr lang="en-US" dirty="0" smtClean="0"/>
              <a:t>y Dr. </a:t>
            </a:r>
            <a:r>
              <a:rPr lang="en-US" dirty="0" err="1" smtClean="0"/>
              <a:t>Shafqat</a:t>
            </a:r>
            <a:r>
              <a:rPr lang="en-US" dirty="0" smtClean="0"/>
              <a:t> Ali Shad</a:t>
            </a:r>
            <a:endParaRPr lang="en-US" dirty="0"/>
          </a:p>
        </p:txBody>
      </p:sp>
    </p:spTree>
    <p:extLst>
      <p:ext uri="{BB962C8B-B14F-4D97-AF65-F5344CB8AC3E}">
        <p14:creationId xmlns:p14="http://schemas.microsoft.com/office/powerpoint/2010/main" val="1442199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Main Point</a:t>
            </a:r>
            <a:endParaRPr lang="en-US" sz="3200" dirty="0"/>
          </a:p>
        </p:txBody>
      </p:sp>
      <p:sp>
        <p:nvSpPr>
          <p:cNvPr id="3" name="Content Placeholder 2"/>
          <p:cNvSpPr>
            <a:spLocks noGrp="1"/>
          </p:cNvSpPr>
          <p:nvPr>
            <p:ph idx="1"/>
          </p:nvPr>
        </p:nvSpPr>
        <p:spPr/>
        <p:txBody>
          <a:bodyPr>
            <a:normAutofit fontScale="92500"/>
          </a:bodyPr>
          <a:lstStyle/>
          <a:p>
            <a:r>
              <a:rPr lang="en-US" dirty="0"/>
              <a:t>Java is an object-oriented programming language that is easier to use, less error-prone, and more portable (and nowadays, more popular) than C++. Java code is compiled to </a:t>
            </a:r>
            <a:r>
              <a:rPr lang="en-US" i="1" dirty="0"/>
              <a:t>bytecode</a:t>
            </a:r>
            <a:r>
              <a:rPr lang="en-US" dirty="0"/>
              <a:t>, which can then be converted to native code on a target platform, by way of a JVM interpreter. The inefficiency of an interpreter has largely been eliminated through the use of  the </a:t>
            </a:r>
            <a:r>
              <a:rPr lang="en-US" i="1" dirty="0"/>
              <a:t>just-in-time compiler</a:t>
            </a:r>
            <a:r>
              <a:rPr lang="en-US" dirty="0"/>
              <a:t>, which compiles frequently occurring bytecode sequences to native code and caches these for further use, at runtime. Any language has the power to reveal or obscure the truth – as Maharishi says in SCI, "it is the power of speech that it can bind the boundless."</a:t>
            </a:r>
            <a:br>
              <a:rPr lang="en-US" dirty="0"/>
            </a:br>
            <a:endParaRPr lang="en-US" dirty="0"/>
          </a:p>
          <a:p>
            <a:endParaRPr lang="en-US" dirty="0"/>
          </a:p>
        </p:txBody>
      </p:sp>
    </p:spTree>
    <p:extLst>
      <p:ext uri="{BB962C8B-B14F-4D97-AF65-F5344CB8AC3E}">
        <p14:creationId xmlns:p14="http://schemas.microsoft.com/office/powerpoint/2010/main" val="17925583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Integrated Development Environments</a:t>
            </a:r>
            <a:endParaRPr lang="en-US" sz="3200" dirty="0"/>
          </a:p>
        </p:txBody>
      </p:sp>
      <p:sp>
        <p:nvSpPr>
          <p:cNvPr id="3" name="Content Placeholder 2"/>
          <p:cNvSpPr>
            <a:spLocks noGrp="1"/>
          </p:cNvSpPr>
          <p:nvPr>
            <p:ph idx="1"/>
          </p:nvPr>
        </p:nvSpPr>
        <p:spPr/>
        <p:txBody>
          <a:bodyPr>
            <a:normAutofit fontScale="92500"/>
          </a:bodyPr>
          <a:lstStyle/>
          <a:p>
            <a:pPr lvl="0"/>
            <a:r>
              <a:rPr lang="en-US" dirty="0"/>
              <a:t>A good IDE supports compiling, running, and debugging code with tools that are integrated and typically easy to use. For a large Java project, an IDE is indispensable.</a:t>
            </a:r>
            <a:br>
              <a:rPr lang="en-US" dirty="0"/>
            </a:br>
            <a:endParaRPr lang="en-US" dirty="0"/>
          </a:p>
          <a:p>
            <a:pPr lvl="0"/>
            <a:r>
              <a:rPr lang="en-US" dirty="0"/>
              <a:t>Good choices of IDE are NetBeans, IBM Rational Application Developer (formerly WebSphere Application Developer), Borland's </a:t>
            </a:r>
            <a:r>
              <a:rPr lang="en-US" dirty="0" err="1"/>
              <a:t>JBuilder</a:t>
            </a:r>
            <a:r>
              <a:rPr lang="en-US" dirty="0"/>
              <a:t>, </a:t>
            </a:r>
            <a:r>
              <a:rPr lang="en-US" dirty="0" err="1"/>
              <a:t>JetBrains</a:t>
            </a:r>
            <a:r>
              <a:rPr lang="en-US" dirty="0"/>
              <a:t>’ IntelliJ</a:t>
            </a:r>
            <a:br>
              <a:rPr lang="en-US" dirty="0"/>
            </a:br>
            <a:endParaRPr lang="en-US" dirty="0"/>
          </a:p>
          <a:p>
            <a:pPr lvl="0"/>
            <a:r>
              <a:rPr lang="en-US" dirty="0"/>
              <a:t>Another excellent choice, which has become an industry standard, is the open-source IDE </a:t>
            </a:r>
            <a:r>
              <a:rPr lang="en-US" i="1" dirty="0"/>
              <a:t>Eclipse</a:t>
            </a:r>
            <a:r>
              <a:rPr lang="en-US" dirty="0"/>
              <a:t>, written entirely in Java. We will use Eclipse in this course.</a:t>
            </a:r>
          </a:p>
          <a:p>
            <a:endParaRPr lang="en-US" dirty="0"/>
          </a:p>
        </p:txBody>
      </p:sp>
    </p:spTree>
    <p:extLst>
      <p:ext uri="{BB962C8B-B14F-4D97-AF65-F5344CB8AC3E}">
        <p14:creationId xmlns:p14="http://schemas.microsoft.com/office/powerpoint/2010/main" val="34459167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ffectLst/>
              </a:rPr>
              <a:t>The Eclipse IDE</a:t>
            </a:r>
            <a:endParaRPr lang="en-US" sz="3200" dirty="0"/>
          </a:p>
        </p:txBody>
      </p:sp>
      <p:sp>
        <p:nvSpPr>
          <p:cNvPr id="3" name="Content Placeholder 2"/>
          <p:cNvSpPr>
            <a:spLocks noGrp="1"/>
          </p:cNvSpPr>
          <p:nvPr>
            <p:ph idx="1"/>
          </p:nvPr>
        </p:nvSpPr>
        <p:spPr/>
        <p:txBody>
          <a:bodyPr/>
          <a:lstStyle/>
          <a:p>
            <a:r>
              <a:rPr lang="en-US" dirty="0" smtClean="0"/>
              <a:t>Getting </a:t>
            </a:r>
            <a:r>
              <a:rPr lang="en-US" dirty="0"/>
              <a:t>started. To use JSE 8, you need Eclipse Luna (or later); earlier versions of Eclipse do not support JSE 8.</a:t>
            </a:r>
          </a:p>
          <a:p>
            <a:r>
              <a:rPr lang="en-US" dirty="0" smtClean="0"/>
              <a:t>Features </a:t>
            </a:r>
            <a:r>
              <a:rPr lang="en-US" dirty="0"/>
              <a:t>of the IDE [demo]</a:t>
            </a:r>
            <a:br>
              <a:rPr lang="en-US" dirty="0"/>
            </a:br>
            <a:endParaRPr lang="en-US" dirty="0"/>
          </a:p>
          <a:p>
            <a:r>
              <a:rPr lang="en-US" dirty="0" smtClean="0"/>
              <a:t>Try </a:t>
            </a:r>
            <a:r>
              <a:rPr lang="en-US" dirty="0"/>
              <a:t>creating Hello in Eclipse, and running</a:t>
            </a:r>
          </a:p>
          <a:p>
            <a:endParaRPr lang="en-US" dirty="0"/>
          </a:p>
        </p:txBody>
      </p:sp>
    </p:spTree>
    <p:extLst>
      <p:ext uri="{BB962C8B-B14F-4D97-AF65-F5344CB8AC3E}">
        <p14:creationId xmlns:p14="http://schemas.microsoft.com/office/powerpoint/2010/main" val="12752005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ffectLst/>
              </a:rPr>
              <a:t>Including Unit Testing in Your Work </a:t>
            </a:r>
            <a:r>
              <a:rPr lang="en-US" sz="3200" dirty="0" smtClean="0">
                <a:effectLst/>
              </a:rPr>
              <a:t>Environment….</a:t>
            </a:r>
            <a:r>
              <a:rPr lang="en-US" sz="3200" dirty="0" err="1" smtClean="0">
                <a:effectLst/>
              </a:rPr>
              <a:t>Cont</a:t>
            </a:r>
            <a:r>
              <a:rPr lang="en-US" sz="3200" dirty="0" smtClean="0">
                <a:effectLst/>
              </a:rPr>
              <a:t> </a:t>
            </a:r>
            <a:endParaRPr lang="en-US" sz="3200" dirty="0"/>
          </a:p>
        </p:txBody>
      </p:sp>
      <p:sp>
        <p:nvSpPr>
          <p:cNvPr id="3" name="Content Placeholder 2"/>
          <p:cNvSpPr>
            <a:spLocks noGrp="1"/>
          </p:cNvSpPr>
          <p:nvPr>
            <p:ph idx="1"/>
          </p:nvPr>
        </p:nvSpPr>
        <p:spPr/>
        <p:txBody>
          <a:bodyPr/>
          <a:lstStyle/>
          <a:p>
            <a:r>
              <a:rPr lang="en-US" dirty="0"/>
              <a:t>A quick way to test your code as you develop is to run it from the main method as we have been </a:t>
            </a:r>
            <a:r>
              <a:rPr lang="en-US" dirty="0" smtClean="0"/>
              <a:t>doing</a:t>
            </a:r>
            <a:endParaRPr lang="en-US" b="1" dirty="0"/>
          </a:p>
          <a:p>
            <a:r>
              <a:rPr lang="en-US" dirty="0"/>
              <a:t>A better way that is more reusable and useful for larger-scale team development is to have a parallel test project and use JUnit</a:t>
            </a:r>
            <a:endParaRPr lang="en-US" b="1" dirty="0"/>
          </a:p>
          <a:p>
            <a:endParaRPr lang="en-US" dirty="0"/>
          </a:p>
        </p:txBody>
      </p:sp>
    </p:spTree>
    <p:extLst>
      <p:ext uri="{BB962C8B-B14F-4D97-AF65-F5344CB8AC3E}">
        <p14:creationId xmlns:p14="http://schemas.microsoft.com/office/powerpoint/2010/main" val="38804035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ffectLst/>
              </a:rPr>
              <a:t>Including Unit Testing in Your Work </a:t>
            </a:r>
            <a:r>
              <a:rPr lang="en-US" sz="3200" dirty="0" smtClean="0">
                <a:effectLst/>
              </a:rPr>
              <a:t>Environment….</a:t>
            </a:r>
            <a:r>
              <a:rPr lang="en-US" sz="3200" dirty="0" err="1" smtClean="0">
                <a:effectLst/>
              </a:rPr>
              <a:t>Cont</a:t>
            </a:r>
            <a:r>
              <a:rPr lang="en-US" sz="3200" dirty="0" smtClean="0">
                <a:effectLst/>
              </a:rPr>
              <a:t> </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3596" y="1600200"/>
            <a:ext cx="5256808" cy="4525963"/>
          </a:xfrm>
        </p:spPr>
      </p:pic>
    </p:spTree>
    <p:extLst>
      <p:ext uri="{BB962C8B-B14F-4D97-AF65-F5344CB8AC3E}">
        <p14:creationId xmlns:p14="http://schemas.microsoft.com/office/powerpoint/2010/main" val="24738539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ffectLst/>
              </a:rPr>
              <a:t>Including Unit Testing in Your Work </a:t>
            </a:r>
            <a:r>
              <a:rPr lang="en-US" sz="3200" dirty="0" smtClean="0">
                <a:effectLst/>
              </a:rPr>
              <a:t>Environment….</a:t>
            </a:r>
            <a:r>
              <a:rPr lang="en-US" sz="3200" dirty="0" err="1" smtClean="0">
                <a:effectLst/>
              </a:rPr>
              <a:t>Cont</a:t>
            </a:r>
            <a:r>
              <a:rPr lang="en-US" sz="3200" dirty="0" smtClean="0">
                <a:effectLst/>
              </a:rPr>
              <a:t> </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0051" y="1600200"/>
            <a:ext cx="4663897" cy="4525963"/>
          </a:xfrm>
        </p:spPr>
      </p:pic>
    </p:spTree>
    <p:extLst>
      <p:ext uri="{BB962C8B-B14F-4D97-AF65-F5344CB8AC3E}">
        <p14:creationId xmlns:p14="http://schemas.microsoft.com/office/powerpoint/2010/main" val="24738539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Main Point</a:t>
            </a:r>
            <a:endParaRPr lang="en-US" sz="3200" dirty="0"/>
          </a:p>
        </p:txBody>
      </p:sp>
      <p:sp>
        <p:nvSpPr>
          <p:cNvPr id="3" name="Content Placeholder 2"/>
          <p:cNvSpPr>
            <a:spLocks noGrp="1"/>
          </p:cNvSpPr>
          <p:nvPr>
            <p:ph idx="1"/>
          </p:nvPr>
        </p:nvSpPr>
        <p:spPr/>
        <p:txBody>
          <a:bodyPr/>
          <a:lstStyle/>
          <a:p>
            <a:r>
              <a:rPr lang="en-US" dirty="0"/>
              <a:t>Eclipse is a leading, open-source, 100% Java, integrated development environment, which provides excellent support for editing, compiling, running, and debugging Java applications. By analogy, to create a good life, we need to handle inner life and at the same time, structure a life-supporting environment – the goal is to live 200% of life.</a:t>
            </a:r>
          </a:p>
          <a:p>
            <a:endParaRPr lang="en-US" dirty="0"/>
          </a:p>
        </p:txBody>
      </p:sp>
    </p:spTree>
    <p:extLst>
      <p:ext uri="{BB962C8B-B14F-4D97-AF65-F5344CB8AC3E}">
        <p14:creationId xmlns:p14="http://schemas.microsoft.com/office/powerpoint/2010/main" val="3496578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effectLst/>
              </a:rPr>
              <a:t>CONNECTING THE PARTS OF KNOWLEDGE</a:t>
            </a:r>
            <a:r>
              <a:rPr lang="en-US" sz="2800" dirty="0">
                <a:effectLst/>
              </a:rPr>
              <a:t/>
            </a:r>
            <a:br>
              <a:rPr lang="en-US" sz="2800" dirty="0">
                <a:effectLst/>
              </a:rPr>
            </a:br>
            <a:r>
              <a:rPr lang="en-US" sz="2800" b="1" dirty="0">
                <a:effectLst/>
              </a:rPr>
              <a:t>WITH THE WHOLENESS OF KNOWLEDGE</a:t>
            </a:r>
            <a:endParaRPr lang="en-US" sz="2800" dirty="0"/>
          </a:p>
        </p:txBody>
      </p:sp>
      <p:sp>
        <p:nvSpPr>
          <p:cNvPr id="3" name="Content Placeholder 2"/>
          <p:cNvSpPr>
            <a:spLocks noGrp="1"/>
          </p:cNvSpPr>
          <p:nvPr>
            <p:ph idx="1"/>
          </p:nvPr>
        </p:nvSpPr>
        <p:spPr>
          <a:xfrm>
            <a:off x="457200" y="1752600"/>
            <a:ext cx="8229600" cy="4525963"/>
          </a:xfrm>
        </p:spPr>
        <p:txBody>
          <a:bodyPr/>
          <a:lstStyle/>
          <a:p>
            <a:r>
              <a:rPr lang="en-US" i="1" dirty="0"/>
              <a:t>From pure intelligence to Java to </a:t>
            </a:r>
            <a:r>
              <a:rPr lang="en-US" i="1" dirty="0" smtClean="0"/>
              <a:t>IDE</a:t>
            </a:r>
            <a:endParaRPr lang="en-US" dirty="0"/>
          </a:p>
          <a:p>
            <a:pPr lvl="0"/>
            <a:r>
              <a:rPr lang="en-US" dirty="0"/>
              <a:t>Using Java, highly functional applications can be built more quickly and with fewer mistakes than is typically possible using C or C++.</a:t>
            </a:r>
          </a:p>
          <a:p>
            <a:pPr lvl="0"/>
            <a:r>
              <a:rPr lang="en-US" dirty="0"/>
              <a:t>To optimize the use of Java's features, IDE's such as Eclipse ease the work of the developer by handling in the background many routine tasks. </a:t>
            </a:r>
          </a:p>
          <a:p>
            <a:endParaRPr lang="en-US" dirty="0"/>
          </a:p>
        </p:txBody>
      </p:sp>
    </p:spTree>
    <p:extLst>
      <p:ext uri="{BB962C8B-B14F-4D97-AF65-F5344CB8AC3E}">
        <p14:creationId xmlns:p14="http://schemas.microsoft.com/office/powerpoint/2010/main" val="2651974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effectLst/>
              </a:rPr>
              <a:t>CONNECTING THE PARTS OF KNOWLEDGE</a:t>
            </a:r>
            <a:r>
              <a:rPr lang="en-US" sz="2800" dirty="0">
                <a:effectLst/>
              </a:rPr>
              <a:t/>
            </a:r>
            <a:br>
              <a:rPr lang="en-US" sz="2800" dirty="0">
                <a:effectLst/>
              </a:rPr>
            </a:br>
            <a:r>
              <a:rPr lang="en-US" sz="2800" b="1" dirty="0">
                <a:effectLst/>
              </a:rPr>
              <a:t>WITH THE WHOLENESS OF KNOWLEDGE</a:t>
            </a:r>
            <a:endParaRPr lang="en-US" sz="2800" dirty="0"/>
          </a:p>
        </p:txBody>
      </p:sp>
      <p:sp>
        <p:nvSpPr>
          <p:cNvPr id="3" name="Content Placeholder 2"/>
          <p:cNvSpPr>
            <a:spLocks noGrp="1"/>
          </p:cNvSpPr>
          <p:nvPr>
            <p:ph idx="1"/>
          </p:nvPr>
        </p:nvSpPr>
        <p:spPr>
          <a:xfrm>
            <a:off x="533400" y="1981200"/>
            <a:ext cx="8229600" cy="4525963"/>
          </a:xfrm>
        </p:spPr>
        <p:txBody>
          <a:bodyPr/>
          <a:lstStyle/>
          <a:p>
            <a:pPr lvl="0"/>
            <a:r>
              <a:rPr lang="en-US" b="1" dirty="0"/>
              <a:t>Transcendental Consciousness</a:t>
            </a:r>
            <a:r>
              <a:rPr lang="en-US" dirty="0"/>
              <a:t>:  To be successful, action must be based on the field of pure intelligence, which is located at the source of thought.</a:t>
            </a:r>
          </a:p>
          <a:p>
            <a:pPr lvl="0"/>
            <a:r>
              <a:rPr lang="en-US" b="1" dirty="0"/>
              <a:t>Wholeness moving within Itself</a:t>
            </a:r>
            <a:r>
              <a:rPr lang="en-US" dirty="0"/>
              <a:t>:  In Unity Consciousness, the pure intelligence located in TC is found pervading all of creation, from gross to subtle. </a:t>
            </a:r>
          </a:p>
          <a:p>
            <a:endParaRPr lang="en-US" dirty="0"/>
          </a:p>
        </p:txBody>
      </p:sp>
    </p:spTree>
    <p:extLst>
      <p:ext uri="{BB962C8B-B14F-4D97-AF65-F5344CB8AC3E}">
        <p14:creationId xmlns:p14="http://schemas.microsoft.com/office/powerpoint/2010/main" val="35554722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lgn="ctr">
              <a:buNone/>
            </a:pPr>
            <a:r>
              <a:rPr lang="en-US" sz="2800" dirty="0" smtClean="0"/>
              <a:t>Thank you</a:t>
            </a:r>
            <a:endParaRPr lang="en-US" sz="2800" dirty="0"/>
          </a:p>
        </p:txBody>
      </p:sp>
    </p:spTree>
    <p:extLst>
      <p:ext uri="{BB962C8B-B14F-4D97-AF65-F5344CB8AC3E}">
        <p14:creationId xmlns:p14="http://schemas.microsoft.com/office/powerpoint/2010/main" val="2396533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Wholeness of the Lesson</a:t>
            </a:r>
            <a:endParaRPr lang="en-US" sz="3200" dirty="0"/>
          </a:p>
        </p:txBody>
      </p:sp>
      <p:sp>
        <p:nvSpPr>
          <p:cNvPr id="3" name="Content Placeholder 2"/>
          <p:cNvSpPr>
            <a:spLocks noGrp="1"/>
          </p:cNvSpPr>
          <p:nvPr>
            <p:ph idx="1"/>
          </p:nvPr>
        </p:nvSpPr>
        <p:spPr/>
        <p:txBody>
          <a:bodyPr/>
          <a:lstStyle/>
          <a:p>
            <a:r>
              <a:rPr lang="en-US" dirty="0"/>
              <a:t>Java is an object-oriented highly portable programming language that arose as an easy alternative to the once dominant, but error-prone, C++ language. Eclipse is one of many open source, powerful but easy-to-use integrated development environments for use with Java and related technologies. Working from deeper levels of intelligence allows one to accomplish more with fewer mistakes and less effort.</a:t>
            </a:r>
          </a:p>
        </p:txBody>
      </p:sp>
    </p:spTree>
    <p:extLst>
      <p:ext uri="{BB962C8B-B14F-4D97-AF65-F5344CB8AC3E}">
        <p14:creationId xmlns:p14="http://schemas.microsoft.com/office/powerpoint/2010/main" val="27202439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About </a:t>
            </a:r>
            <a:r>
              <a:rPr lang="en-US" sz="3200" b="1" dirty="0" smtClean="0">
                <a:effectLst/>
              </a:rPr>
              <a:t>Java …</a:t>
            </a:r>
            <a:r>
              <a:rPr lang="en-US" sz="3200" b="1" dirty="0" err="1" smtClean="0">
                <a:effectLst/>
              </a:rPr>
              <a:t>Cont</a:t>
            </a:r>
            <a:r>
              <a:rPr lang="en-US" sz="3200" dirty="0">
                <a:effectLst/>
              </a:rPr>
              <a:t/>
            </a:r>
            <a:br>
              <a:rPr lang="en-US" sz="3200" dirty="0">
                <a:effectLst/>
              </a:rPr>
            </a:br>
            <a:endParaRPr lang="en-US" sz="3200" dirty="0"/>
          </a:p>
        </p:txBody>
      </p:sp>
      <p:sp>
        <p:nvSpPr>
          <p:cNvPr id="3" name="Content Placeholder 2"/>
          <p:cNvSpPr>
            <a:spLocks noGrp="1"/>
          </p:cNvSpPr>
          <p:nvPr>
            <p:ph idx="1"/>
          </p:nvPr>
        </p:nvSpPr>
        <p:spPr/>
        <p:txBody>
          <a:bodyPr>
            <a:normAutofit fontScale="85000" lnSpcReduction="10000"/>
          </a:bodyPr>
          <a:lstStyle/>
          <a:p>
            <a:pPr lvl="0"/>
            <a:r>
              <a:rPr lang="en-US" b="1" i="1" dirty="0"/>
              <a:t>Brief History. </a:t>
            </a:r>
            <a:r>
              <a:rPr lang="en-US" dirty="0"/>
              <a:t>The Java language began as a language for programming electronic devices, though the original project was never completed. Its creator was James Gosling, of Sun Microsystems. The language was developed privately starting in 1991, and was made publicly available in 1994. In 2009, Oracle bought the rights to Java from Sun Microsystems.</a:t>
            </a:r>
            <a:br>
              <a:rPr lang="en-US" dirty="0"/>
            </a:br>
            <a:endParaRPr lang="en-US" dirty="0"/>
          </a:p>
          <a:p>
            <a:pPr lvl="0"/>
            <a:r>
              <a:rPr lang="en-US" b="1" i="1" dirty="0"/>
              <a:t>Interpreted Language. </a:t>
            </a:r>
            <a:r>
              <a:rPr lang="en-US" dirty="0"/>
              <a:t>When you "compile" Java code, the result is not executable binary code, targeted to a particular machine; instead, the result is </a:t>
            </a:r>
            <a:r>
              <a:rPr lang="en-US" b="1" dirty="0"/>
              <a:t>bytecode</a:t>
            </a:r>
            <a:r>
              <a:rPr lang="en-US" dirty="0"/>
              <a:t>, having a portable intermediate code format. The bytecode is then executed by running an </a:t>
            </a:r>
            <a:r>
              <a:rPr lang="en-US" b="1" dirty="0"/>
              <a:t>interpreter,</a:t>
            </a:r>
            <a:r>
              <a:rPr lang="en-US" dirty="0"/>
              <a:t> called the </a:t>
            </a:r>
            <a:r>
              <a:rPr lang="en-US" b="1" dirty="0"/>
              <a:t>Java Virtual Machine</a:t>
            </a:r>
            <a:r>
              <a:rPr lang="en-US" dirty="0"/>
              <a:t> (JVM). This approach makes Java code highly portable; Java will run on any platform for which a JVM has been created.</a:t>
            </a:r>
            <a:br>
              <a:rPr lang="en-US" dirty="0"/>
            </a:br>
            <a:endParaRPr lang="en-US" dirty="0"/>
          </a:p>
          <a:p>
            <a:endParaRPr lang="en-US" dirty="0"/>
          </a:p>
        </p:txBody>
      </p:sp>
    </p:spTree>
    <p:extLst>
      <p:ext uri="{BB962C8B-B14F-4D97-AF65-F5344CB8AC3E}">
        <p14:creationId xmlns:p14="http://schemas.microsoft.com/office/powerpoint/2010/main" val="3112046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About </a:t>
            </a:r>
            <a:r>
              <a:rPr lang="en-US" sz="3200" b="1" dirty="0" smtClean="0">
                <a:effectLst/>
              </a:rPr>
              <a:t>Java …</a:t>
            </a:r>
            <a:r>
              <a:rPr lang="en-US" sz="3200" b="1" dirty="0" err="1" smtClean="0">
                <a:effectLst/>
              </a:rPr>
              <a:t>Cont</a:t>
            </a:r>
            <a:r>
              <a:rPr lang="en-US" sz="3200" dirty="0">
                <a:effectLst/>
              </a:rPr>
              <a:t/>
            </a:r>
            <a:br>
              <a:rPr lang="en-US" sz="3200" dirty="0">
                <a:effectLst/>
              </a:rPr>
            </a:br>
            <a:endParaRPr lang="en-US" sz="3200" dirty="0"/>
          </a:p>
        </p:txBody>
      </p:sp>
      <p:sp>
        <p:nvSpPr>
          <p:cNvPr id="3" name="Content Placeholder 2"/>
          <p:cNvSpPr>
            <a:spLocks noGrp="1"/>
          </p:cNvSpPr>
          <p:nvPr>
            <p:ph idx="1"/>
          </p:nvPr>
        </p:nvSpPr>
        <p:spPr>
          <a:xfrm>
            <a:off x="457200" y="838200"/>
            <a:ext cx="8229600" cy="5410200"/>
          </a:xfrm>
        </p:spPr>
        <p:txBody>
          <a:bodyPr>
            <a:noAutofit/>
          </a:bodyPr>
          <a:lstStyle/>
          <a:p>
            <a:pPr lvl="0"/>
            <a:r>
              <a:rPr lang="en-US" sz="2000" b="1" i="1" dirty="0"/>
              <a:t>JIT. </a:t>
            </a:r>
            <a:r>
              <a:rPr lang="en-US" sz="2000" dirty="0"/>
              <a:t>Interpreters run much more slowly than native binary executable code. Java performance is boosted considerably in modern-day JVMs because of the inclusion of a </a:t>
            </a:r>
            <a:r>
              <a:rPr lang="en-US" sz="2000" b="1" dirty="0"/>
              <a:t>just-in-time compiler</a:t>
            </a:r>
            <a:r>
              <a:rPr lang="en-US" sz="2000" dirty="0"/>
              <a:t>; this feature compiles frequently occurring bytecode sequences into native binary code and caches the results, re-using the cache as needed. The result is that Java runs almost as fast as C++ in typical cases.</a:t>
            </a:r>
            <a:br>
              <a:rPr lang="en-US" sz="2000" dirty="0"/>
            </a:br>
            <a:endParaRPr lang="en-US" sz="2000" dirty="0"/>
          </a:p>
          <a:p>
            <a:pPr lvl="0"/>
            <a:r>
              <a:rPr lang="en-US" sz="2000" b="1" i="1" dirty="0"/>
              <a:t>No Pointers. </a:t>
            </a:r>
            <a:r>
              <a:rPr lang="en-US" sz="2000" dirty="0"/>
              <a:t>Compared to C++, Java is a simple language, though some feel that Java is becoming too complicated with successive releases. One of the most significant features that simplifies use compared with C and C++ is that Java does not use "pointers" – which means that the programmer is not responsible for managing memory. Memory management is handled automatically in Java by  means of a </a:t>
            </a:r>
            <a:r>
              <a:rPr lang="en-US" sz="2000" b="1" dirty="0"/>
              <a:t>garbage collector.</a:t>
            </a:r>
            <a:r>
              <a:rPr lang="en-US" sz="2000" dirty="0"/>
              <a:t> The garbage collector is run by the JVM at different times during program execution to return to memory all </a:t>
            </a:r>
            <a:r>
              <a:rPr lang="en-US" sz="2000" dirty="0" err="1"/>
              <a:t>unusued</a:t>
            </a:r>
            <a:r>
              <a:rPr lang="en-US" sz="2000" dirty="0"/>
              <a:t> object references.</a:t>
            </a:r>
            <a:r>
              <a:rPr lang="en-US" sz="1800" dirty="0"/>
              <a:t/>
            </a:r>
            <a:br>
              <a:rPr lang="en-US" sz="1800" dirty="0"/>
            </a:br>
            <a:endParaRPr lang="en-US" sz="1800" dirty="0"/>
          </a:p>
        </p:txBody>
      </p:sp>
    </p:spTree>
    <p:extLst>
      <p:ext uri="{BB962C8B-B14F-4D97-AF65-F5344CB8AC3E}">
        <p14:creationId xmlns:p14="http://schemas.microsoft.com/office/powerpoint/2010/main" val="39966432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About </a:t>
            </a:r>
            <a:r>
              <a:rPr lang="en-US" sz="3200" b="1" dirty="0" smtClean="0">
                <a:effectLst/>
              </a:rPr>
              <a:t>Java</a:t>
            </a:r>
            <a:r>
              <a:rPr lang="en-US" sz="3200" dirty="0">
                <a:effectLst/>
              </a:rPr>
              <a:t/>
            </a:r>
            <a:br>
              <a:rPr lang="en-US" sz="3200" dirty="0">
                <a:effectLst/>
              </a:rPr>
            </a:br>
            <a:endParaRPr lang="en-US" sz="3200" dirty="0"/>
          </a:p>
        </p:txBody>
      </p:sp>
      <p:sp>
        <p:nvSpPr>
          <p:cNvPr id="3" name="Content Placeholder 2"/>
          <p:cNvSpPr>
            <a:spLocks noGrp="1"/>
          </p:cNvSpPr>
          <p:nvPr>
            <p:ph idx="1"/>
          </p:nvPr>
        </p:nvSpPr>
        <p:spPr>
          <a:xfrm>
            <a:off x="457200" y="838200"/>
            <a:ext cx="8229600" cy="5410200"/>
          </a:xfrm>
        </p:spPr>
        <p:txBody>
          <a:bodyPr>
            <a:noAutofit/>
          </a:bodyPr>
          <a:lstStyle/>
          <a:p>
            <a:r>
              <a:rPr lang="en-US" sz="1800" b="1" i="1" dirty="0"/>
              <a:t>Java Is an OOP Language. </a:t>
            </a:r>
            <a:r>
              <a:rPr lang="en-US" sz="1800" dirty="0"/>
              <a:t>Java is an OO programming language, and succeeds in this better than C++, which (for the sake of backwards compatibility with C) supports a non-OO programming style (in C++, OO programming is "optional</a:t>
            </a:r>
            <a:r>
              <a:rPr lang="en-US" sz="1800" dirty="0" smtClean="0"/>
              <a:t>").</a:t>
            </a:r>
          </a:p>
          <a:p>
            <a:pPr marL="0" indent="0">
              <a:buNone/>
            </a:pPr>
            <a:endParaRPr lang="en-US" sz="1800" dirty="0"/>
          </a:p>
          <a:p>
            <a:pPr lvl="0"/>
            <a:r>
              <a:rPr lang="en-US" sz="1800" b="1" i="1" dirty="0"/>
              <a:t>Convenient Libraries. </a:t>
            </a:r>
            <a:r>
              <a:rPr lang="en-US" sz="1800" dirty="0"/>
              <a:t>Java provides convenient libraries for handling files and streams, networking, http, </a:t>
            </a:r>
            <a:r>
              <a:rPr lang="en-US" sz="1800" dirty="0" err="1"/>
              <a:t>gui</a:t>
            </a:r>
            <a:r>
              <a:rPr lang="en-US" sz="1800" dirty="0"/>
              <a:t> development, and database connection. Compared to languages like C and C++, the increased ease of use is significant.</a:t>
            </a:r>
          </a:p>
          <a:p>
            <a:r>
              <a:rPr lang="en-US" sz="1800" dirty="0"/>
              <a:t> </a:t>
            </a:r>
          </a:p>
          <a:p>
            <a:pPr lvl="0"/>
            <a:r>
              <a:rPr lang="en-US" sz="1800" b="1" i="1" dirty="0"/>
              <a:t>Good Security Model. </a:t>
            </a:r>
            <a:r>
              <a:rPr lang="en-US" sz="1800" dirty="0"/>
              <a:t>Java has a relatively good security model to support use over networks and </a:t>
            </a:r>
            <a:r>
              <a:rPr lang="en-US" sz="1800" dirty="0" err="1"/>
              <a:t>distibuted</a:t>
            </a:r>
            <a:r>
              <a:rPr lang="en-US" sz="1800" dirty="0"/>
              <a:t> environments. Though security holes are still found sometimes, these are rare and quickly patched.</a:t>
            </a:r>
          </a:p>
          <a:p>
            <a:pPr lvl="0"/>
            <a:endParaRPr lang="en-US" sz="1800" dirty="0"/>
          </a:p>
        </p:txBody>
      </p:sp>
    </p:spTree>
    <p:extLst>
      <p:ext uri="{BB962C8B-B14F-4D97-AF65-F5344CB8AC3E}">
        <p14:creationId xmlns:p14="http://schemas.microsoft.com/office/powerpoint/2010/main" val="4001565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The JDK </a:t>
            </a:r>
            <a:r>
              <a:rPr lang="en-US" sz="3200" b="1" dirty="0" smtClean="0">
                <a:effectLst/>
              </a:rPr>
              <a:t>Distribution…</a:t>
            </a:r>
            <a:r>
              <a:rPr lang="en-US" sz="3200" b="1" dirty="0" err="1" smtClean="0">
                <a:effectLst/>
              </a:rPr>
              <a:t>Cont</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5599" y="1752600"/>
            <a:ext cx="4238109" cy="4250798"/>
          </a:xfrm>
        </p:spPr>
      </p:pic>
    </p:spTree>
    <p:extLst>
      <p:ext uri="{BB962C8B-B14F-4D97-AF65-F5344CB8AC3E}">
        <p14:creationId xmlns:p14="http://schemas.microsoft.com/office/powerpoint/2010/main" val="3755010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The JDK </a:t>
            </a:r>
            <a:r>
              <a:rPr lang="en-US" sz="3200" b="1" dirty="0" smtClean="0">
                <a:effectLst/>
              </a:rPr>
              <a:t>Distribution</a:t>
            </a:r>
            <a:endParaRPr lang="en-US" sz="3200" dirty="0"/>
          </a:p>
        </p:txBody>
      </p:sp>
      <p:sp>
        <p:nvSpPr>
          <p:cNvPr id="3" name="Content Placeholder 2"/>
          <p:cNvSpPr>
            <a:spLocks noGrp="1"/>
          </p:cNvSpPr>
          <p:nvPr>
            <p:ph idx="1"/>
          </p:nvPr>
        </p:nvSpPr>
        <p:spPr/>
        <p:txBody>
          <a:bodyPr/>
          <a:lstStyle/>
          <a:p>
            <a:pPr lvl="0"/>
            <a:r>
              <a:rPr lang="en-US" dirty="0"/>
              <a:t>It's a good idea to unzip src.zip and place in a source folder (called “</a:t>
            </a:r>
            <a:r>
              <a:rPr lang="en-US" dirty="0" err="1"/>
              <a:t>src</a:t>
            </a:r>
            <a:r>
              <a:rPr lang="en-US" dirty="0"/>
              <a:t>” in the screen capture above) – this will allow you to see how Oracle has implemented its library classes. You can also unzip javafx-src.zip to look at JavaFX source code.</a:t>
            </a:r>
            <a:br>
              <a:rPr lang="en-US" dirty="0"/>
            </a:br>
            <a:endParaRPr lang="en-US" dirty="0"/>
          </a:p>
          <a:p>
            <a:pPr lvl="0"/>
            <a:r>
              <a:rPr lang="en-US" dirty="0"/>
              <a:t>Oracle provides online documentation of all the Java library classes. For jdk1.8, the link is </a:t>
            </a:r>
            <a:r>
              <a:rPr lang="en-US" u="sng" dirty="0">
                <a:hlinkClick r:id="rId2"/>
              </a:rPr>
              <a:t>https://docs.oracle.com/javase/8/docs/api/</a:t>
            </a:r>
            <a:endParaRPr lang="en-US" dirty="0"/>
          </a:p>
          <a:p>
            <a:endParaRPr lang="en-US" dirty="0"/>
          </a:p>
        </p:txBody>
      </p:sp>
    </p:spTree>
    <p:extLst>
      <p:ext uri="{BB962C8B-B14F-4D97-AF65-F5344CB8AC3E}">
        <p14:creationId xmlns:p14="http://schemas.microsoft.com/office/powerpoint/2010/main" val="24531598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Working with the </a:t>
            </a:r>
            <a:r>
              <a:rPr lang="en-US" sz="3200" b="1" dirty="0" smtClean="0">
                <a:effectLst/>
              </a:rPr>
              <a:t>JDK… </a:t>
            </a:r>
            <a:r>
              <a:rPr lang="en-US" sz="3200" b="1" dirty="0" err="1" smtClean="0">
                <a:effectLst/>
              </a:rPr>
              <a:t>Cont</a:t>
            </a:r>
            <a:r>
              <a:rPr lang="en-US" sz="3200" b="1" dirty="0" smtClean="0">
                <a:effectLst/>
              </a:rPr>
              <a:t> </a:t>
            </a:r>
            <a:endParaRPr lang="en-US" sz="3200" dirty="0"/>
          </a:p>
        </p:txBody>
      </p:sp>
      <p:sp>
        <p:nvSpPr>
          <p:cNvPr id="3" name="Content Placeholder 2"/>
          <p:cNvSpPr>
            <a:spLocks noGrp="1"/>
          </p:cNvSpPr>
          <p:nvPr>
            <p:ph idx="1"/>
          </p:nvPr>
        </p:nvSpPr>
        <p:spPr/>
        <p:txBody>
          <a:bodyPr/>
          <a:lstStyle/>
          <a:p>
            <a:pPr lvl="0"/>
            <a:r>
              <a:rPr lang="en-US" dirty="0"/>
              <a:t>Try running code from the demo folder.</a:t>
            </a:r>
            <a:br>
              <a:rPr lang="en-US" dirty="0"/>
            </a:br>
            <a:r>
              <a:rPr lang="en-US" dirty="0"/>
              <a:t/>
            </a:r>
            <a:br>
              <a:rPr lang="en-US" dirty="0"/>
            </a:br>
            <a:r>
              <a:rPr lang="en-US" i="1" dirty="0"/>
              <a:t>TIP: </a:t>
            </a:r>
            <a:r>
              <a:rPr lang="en-US" dirty="0"/>
              <a:t> If, to your PATH environment variable, you add the path to the </a:t>
            </a:r>
            <a:r>
              <a:rPr lang="en-US" dirty="0" err="1"/>
              <a:t>javac</a:t>
            </a:r>
            <a:r>
              <a:rPr lang="en-US" dirty="0"/>
              <a:t> compiler and to java.exe, compiling and running java programs from the console is much easier. Typical path to these executables  (the first is for the 64 bit distribution, the second for the 32 bit distribution): </a:t>
            </a:r>
          </a:p>
          <a:p>
            <a:pPr marL="0" indent="0">
              <a:buNone/>
            </a:pPr>
            <a:r>
              <a:rPr lang="en-US" dirty="0"/>
              <a:t/>
            </a:r>
            <a:br>
              <a:rPr lang="en-US" dirty="0"/>
            </a:br>
            <a:r>
              <a:rPr lang="en-US" dirty="0" smtClean="0"/>
              <a:t>    C</a:t>
            </a:r>
            <a:r>
              <a:rPr lang="en-US" dirty="0"/>
              <a:t>:\Program Files\Java\jdk1.8.0_45\bin</a:t>
            </a:r>
          </a:p>
          <a:p>
            <a:pPr marL="0" indent="0">
              <a:buNone/>
            </a:pPr>
            <a:r>
              <a:rPr lang="en-US" dirty="0" smtClean="0"/>
              <a:t>    C</a:t>
            </a:r>
            <a:r>
              <a:rPr lang="en-US" dirty="0"/>
              <a:t>:\Program Files (x86)\Java\jdk1.8.0_45\bin</a:t>
            </a:r>
          </a:p>
          <a:p>
            <a:endParaRPr lang="en-US" dirty="0"/>
          </a:p>
        </p:txBody>
      </p:sp>
    </p:spTree>
    <p:extLst>
      <p:ext uri="{BB962C8B-B14F-4D97-AF65-F5344CB8AC3E}">
        <p14:creationId xmlns:p14="http://schemas.microsoft.com/office/powerpoint/2010/main" val="1293004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Working with the JDK</a:t>
            </a:r>
            <a:endParaRPr lang="en-US" sz="3200" dirty="0"/>
          </a:p>
        </p:txBody>
      </p:sp>
      <p:sp>
        <p:nvSpPr>
          <p:cNvPr id="3" name="Content Placeholder 2"/>
          <p:cNvSpPr>
            <a:spLocks noGrp="1"/>
          </p:cNvSpPr>
          <p:nvPr>
            <p:ph idx="1"/>
          </p:nvPr>
        </p:nvSpPr>
        <p:spPr/>
        <p:txBody>
          <a:bodyPr>
            <a:normAutofit fontScale="77500" lnSpcReduction="20000"/>
          </a:bodyPr>
          <a:lstStyle/>
          <a:p>
            <a:pPr lvl="0"/>
            <a:r>
              <a:rPr lang="en-US" dirty="0"/>
              <a:t>Create a “hello world” example by typing the following lines of code in WordPad (or Notepad), and save in a convenient location as Hello.java.</a:t>
            </a:r>
          </a:p>
          <a:p>
            <a:pPr marL="0" indent="0">
              <a:buNone/>
            </a:pPr>
            <a:endParaRPr lang="en-US" dirty="0"/>
          </a:p>
          <a:p>
            <a:pPr marL="0" indent="0">
              <a:buNone/>
            </a:pPr>
            <a:r>
              <a:rPr lang="en-US" dirty="0" smtClean="0"/>
              <a:t>	class </a:t>
            </a:r>
            <a:r>
              <a:rPr lang="en-US" dirty="0"/>
              <a:t>Hello {</a:t>
            </a:r>
          </a:p>
          <a:p>
            <a:pPr marL="0" indent="0">
              <a:buNone/>
            </a:pPr>
            <a:r>
              <a:rPr lang="en-US" dirty="0"/>
              <a:t>	</a:t>
            </a:r>
            <a:r>
              <a:rPr lang="en-US" dirty="0" smtClean="0"/>
              <a:t>	public </a:t>
            </a:r>
            <a:r>
              <a:rPr lang="en-US" dirty="0"/>
              <a:t>static void main(String[] </a:t>
            </a:r>
            <a:r>
              <a:rPr lang="en-US" dirty="0" err="1"/>
              <a:t>args</a:t>
            </a:r>
            <a:r>
              <a:rPr lang="en-US" dirty="0"/>
              <a:t>) {</a:t>
            </a:r>
          </a:p>
          <a:p>
            <a:pPr marL="0" indent="0">
              <a:buNone/>
            </a:pPr>
            <a:r>
              <a:rPr lang="en-US" dirty="0"/>
              <a:t>	</a:t>
            </a:r>
            <a:r>
              <a:rPr lang="en-US" dirty="0" smtClean="0"/>
              <a:t>	</a:t>
            </a:r>
            <a:r>
              <a:rPr lang="en-US" dirty="0" err="1" smtClean="0"/>
              <a:t>System.out.println</a:t>
            </a:r>
            <a:r>
              <a:rPr lang="en-US" dirty="0"/>
              <a:t>("Hello World");</a:t>
            </a:r>
          </a:p>
          <a:p>
            <a:pPr marL="0" indent="0">
              <a:buNone/>
            </a:pPr>
            <a:r>
              <a:rPr lang="en-US" dirty="0"/>
              <a:t>	</a:t>
            </a:r>
            <a:r>
              <a:rPr lang="en-US" dirty="0" smtClean="0"/>
              <a:t>	}</a:t>
            </a:r>
            <a:endParaRPr lang="en-US" dirty="0"/>
          </a:p>
          <a:p>
            <a:pPr marL="0" indent="0">
              <a:buNone/>
            </a:pPr>
            <a:r>
              <a:rPr lang="en-US" dirty="0" smtClean="0"/>
              <a:t>	}</a:t>
            </a:r>
            <a:endParaRPr lang="en-US" dirty="0"/>
          </a:p>
          <a:p>
            <a:pPr marL="0" indent="0">
              <a:buNone/>
            </a:pPr>
            <a:endParaRPr lang="en-US" dirty="0"/>
          </a:p>
          <a:p>
            <a:r>
              <a:rPr lang="en-US" dirty="0" smtClean="0"/>
              <a:t>Then </a:t>
            </a:r>
            <a:r>
              <a:rPr lang="en-US" dirty="0"/>
              <a:t>compile by typing the following command in the console:</a:t>
            </a:r>
          </a:p>
          <a:p>
            <a:pPr marL="0" indent="0">
              <a:buNone/>
            </a:pPr>
            <a:r>
              <a:rPr lang="en-US" dirty="0"/>
              <a:t>	</a:t>
            </a:r>
            <a:r>
              <a:rPr lang="en-US" dirty="0" err="1"/>
              <a:t>javac</a:t>
            </a:r>
            <a:r>
              <a:rPr lang="en-US" dirty="0"/>
              <a:t> Hello.java</a:t>
            </a:r>
          </a:p>
          <a:p>
            <a:pPr marL="0" indent="0">
              <a:buNone/>
            </a:pPr>
            <a:r>
              <a:rPr lang="en-US" dirty="0"/>
              <a:t> </a:t>
            </a:r>
          </a:p>
          <a:p>
            <a:r>
              <a:rPr lang="en-US" dirty="0" smtClean="0"/>
              <a:t>Notice </a:t>
            </a:r>
            <a:r>
              <a:rPr lang="en-US" dirty="0"/>
              <a:t>a new file </a:t>
            </a:r>
            <a:r>
              <a:rPr lang="en-US" dirty="0" err="1"/>
              <a:t>Hello.class</a:t>
            </a:r>
            <a:r>
              <a:rPr lang="en-US" dirty="0"/>
              <a:t> has been created. Then run it with the command</a:t>
            </a:r>
          </a:p>
          <a:p>
            <a:pPr marL="0" indent="0">
              <a:buNone/>
            </a:pPr>
            <a:r>
              <a:rPr lang="en-US" dirty="0"/>
              <a:t> 	java Hello</a:t>
            </a:r>
          </a:p>
          <a:p>
            <a:endParaRPr lang="en-US" dirty="0"/>
          </a:p>
        </p:txBody>
      </p:sp>
    </p:spTree>
    <p:extLst>
      <p:ext uri="{BB962C8B-B14F-4D97-AF65-F5344CB8AC3E}">
        <p14:creationId xmlns:p14="http://schemas.microsoft.com/office/powerpoint/2010/main" val="7074303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180</TotalTime>
  <Words>871</Words>
  <Application>Microsoft Office PowerPoint</Application>
  <PresentationFormat>On-screen Show (4:3)</PresentationFormat>
  <Paragraphs>66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Executive</vt:lpstr>
      <vt:lpstr>   Lesson 1: Introduction to Java And the Eclipse Development Environment </vt:lpstr>
      <vt:lpstr>Wholeness of the Lesson</vt:lpstr>
      <vt:lpstr>About Java …Cont </vt:lpstr>
      <vt:lpstr>About Java …Cont </vt:lpstr>
      <vt:lpstr>About Java </vt:lpstr>
      <vt:lpstr>The JDK Distribution…Cont</vt:lpstr>
      <vt:lpstr>The JDK Distribution</vt:lpstr>
      <vt:lpstr>Working with the JDK… Cont </vt:lpstr>
      <vt:lpstr>Working with the JDK</vt:lpstr>
      <vt:lpstr>Main Point</vt:lpstr>
      <vt:lpstr>Integrated Development Environments</vt:lpstr>
      <vt:lpstr>The Eclipse IDE</vt:lpstr>
      <vt:lpstr>Including Unit Testing in Your Work Environment….Cont </vt:lpstr>
      <vt:lpstr>Including Unit Testing in Your Work Environment….Cont </vt:lpstr>
      <vt:lpstr>Including Unit Testing in Your Work Environment….Cont </vt:lpstr>
      <vt:lpstr>Main Point</vt:lpstr>
      <vt:lpstr>CONNECTING THE PARTS OF KNOWLEDGE WITH THE WHOLENESS OF KNOWLEDGE</vt:lpstr>
      <vt:lpstr>CONNECTING THE PARTS OF KNOWLEDGE WITH THE WHOLENESS OF KNOWLEDGE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Lesson 1: Introduction to Java And the Eclipse Development Environment </dc:title>
  <dc:creator>admin</dc:creator>
  <cp:lastModifiedBy>admin</cp:lastModifiedBy>
  <cp:revision>8</cp:revision>
  <dcterms:created xsi:type="dcterms:W3CDTF">2006-08-16T00:00:00Z</dcterms:created>
  <dcterms:modified xsi:type="dcterms:W3CDTF">2015-11-23T06:54:23Z</dcterms:modified>
</cp:coreProperties>
</file>