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5"/>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27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0"/>
  </p:normalViewPr>
  <p:slideViewPr>
    <p:cSldViewPr>
      <p:cViewPr varScale="1">
        <p:scale>
          <a:sx n="69" d="100"/>
          <a:sy n="69"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043A96-F417-4019-AB32-5E7187B6AE4A}" type="datetimeFigureOut">
              <a:rPr lang="en-US" smtClean="0"/>
              <a:t>12/9/2015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9FCF3C-1DA6-49F9-8E6B-7E5C9762986B}" type="slidenum">
              <a:rPr lang="en-US" smtClean="0"/>
              <a:t>‹#›</a:t>
            </a:fld>
            <a:endParaRPr lang="en-US"/>
          </a:p>
        </p:txBody>
      </p:sp>
    </p:spTree>
    <p:extLst>
      <p:ext uri="{BB962C8B-B14F-4D97-AF65-F5344CB8AC3E}">
        <p14:creationId xmlns:p14="http://schemas.microsoft.com/office/powerpoint/2010/main" val="192207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12/9/2015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914399"/>
          </a:xfrm>
        </p:spPr>
        <p:txBody>
          <a:bodyPr/>
          <a:lstStyle/>
          <a:p>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Lesson </a:t>
            </a:r>
            <a:r>
              <a:rPr lang="en-US" sz="3200" b="1" dirty="0" smtClean="0">
                <a:effectLst/>
              </a:rPr>
              <a:t>10: </a:t>
            </a:r>
            <a:r>
              <a:rPr lang="en-US" sz="3200" b="1" dirty="0" err="1" smtClean="0">
                <a:effectLst/>
              </a:rPr>
              <a:t>Hashtables</a:t>
            </a:r>
            <a:endParaRPr lang="en-US" sz="3200" b="1" dirty="0">
              <a:effectLst/>
            </a:endParaRPr>
          </a:p>
        </p:txBody>
      </p:sp>
      <p:sp>
        <p:nvSpPr>
          <p:cNvPr id="3" name="Subtitle 2"/>
          <p:cNvSpPr>
            <a:spLocks noGrp="1"/>
          </p:cNvSpPr>
          <p:nvPr>
            <p:ph type="subTitle" idx="1"/>
          </p:nvPr>
        </p:nvSpPr>
        <p:spPr>
          <a:xfrm>
            <a:off x="1371600" y="3124200"/>
            <a:ext cx="6400800" cy="1219200"/>
          </a:xfrm>
        </p:spPr>
        <p:txBody>
          <a:bodyPr/>
          <a:lstStyle/>
          <a:p>
            <a:r>
              <a:rPr lang="en-US" dirty="0"/>
              <a:t>b</a:t>
            </a:r>
            <a:r>
              <a:rPr lang="en-US" dirty="0" smtClean="0"/>
              <a:t>y Dr. </a:t>
            </a:r>
            <a:r>
              <a:rPr lang="en-US" dirty="0" err="1" smtClean="0"/>
              <a:t>Shafqat</a:t>
            </a:r>
            <a:r>
              <a:rPr lang="en-US" dirty="0" smtClean="0"/>
              <a:t> Ali Shad</a:t>
            </a:r>
            <a:endParaRPr lang="en-US" dirty="0"/>
          </a:p>
        </p:txBody>
      </p:sp>
    </p:spTree>
    <p:extLst>
      <p:ext uri="{BB962C8B-B14F-4D97-AF65-F5344CB8AC3E}">
        <p14:creationId xmlns:p14="http://schemas.microsoft.com/office/powerpoint/2010/main" val="144219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Creating Good Hash Codes When Overriding </a:t>
            </a:r>
            <a:r>
              <a:rPr lang="en-US" sz="3200" b="1" dirty="0" err="1">
                <a:effectLst/>
              </a:rPr>
              <a:t>hashCode</a:t>
            </a:r>
            <a:r>
              <a:rPr lang="en-US" sz="3200" b="1" dirty="0" smtClean="0">
                <a:effectLst/>
              </a:rPr>
              <a:t>()</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a:t>Rule I is required; Rule II is a strong recommendation, though in some cases it may not be feasible. </a:t>
            </a:r>
            <a:br>
              <a:rPr lang="en-US" dirty="0"/>
            </a:br>
            <a:r>
              <a:rPr lang="en-US" u="sng" dirty="0" smtClean="0"/>
              <a:t>Note</a:t>
            </a:r>
            <a:r>
              <a:rPr lang="en-US" dirty="0"/>
              <a:t>: If Rule II is completely ignored, it is possible that all </a:t>
            </a:r>
            <a:r>
              <a:rPr lang="en-US" dirty="0" err="1"/>
              <a:t>hashCodes</a:t>
            </a:r>
            <a:r>
              <a:rPr lang="en-US" dirty="0"/>
              <a:t> for a collection of keys are identical. In that case, all keys are hashed to the same table slot. Since only one table slot is used, the </a:t>
            </a:r>
            <a:r>
              <a:rPr lang="en-US" dirty="0" err="1"/>
              <a:t>hashtable</a:t>
            </a:r>
            <a:r>
              <a:rPr lang="en-US" dirty="0"/>
              <a:t> is no more efficient than a linked list. </a:t>
            </a:r>
          </a:p>
          <a:p>
            <a:r>
              <a:rPr lang="en-US" b="1" dirty="0"/>
              <a:t>Example. </a:t>
            </a:r>
            <a:r>
              <a:rPr lang="en-US" i="1" dirty="0"/>
              <a:t>How Java overrides </a:t>
            </a:r>
            <a:r>
              <a:rPr lang="en-US" i="1" dirty="0" err="1"/>
              <a:t>hashCode</a:t>
            </a:r>
            <a:r>
              <a:rPr lang="en-US" i="1" dirty="0"/>
              <a:t> in the String class</a:t>
            </a:r>
            <a:r>
              <a:rPr lang="en-US" b="1" dirty="0"/>
              <a:t>: </a:t>
            </a:r>
            <a:r>
              <a:rPr lang="en-US" dirty="0"/>
              <a:t>Any Java String is converted to an integer via </a:t>
            </a:r>
            <a:r>
              <a:rPr lang="en-US" dirty="0" err="1"/>
              <a:t>hashCode</a:t>
            </a:r>
            <a:r>
              <a:rPr lang="en-US" dirty="0"/>
              <a:t>() by this formula</a:t>
            </a:r>
            <a:r>
              <a:rPr lang="en-US" dirty="0" smtClean="0"/>
              <a:t>:</a:t>
            </a:r>
            <a:endParaRPr lang="en-US" dirty="0"/>
          </a:p>
          <a:p>
            <a:pPr marL="400050" lvl="1" indent="0">
              <a:buNone/>
            </a:pPr>
            <a:r>
              <a:rPr lang="en-US" dirty="0" smtClean="0"/>
              <a:t>Given </a:t>
            </a:r>
            <a:r>
              <a:rPr lang="en-US" dirty="0"/>
              <a:t>a String s of length k+1</a:t>
            </a:r>
          </a:p>
          <a:p>
            <a:pPr marL="400050" lvl="1" indent="0">
              <a:buNone/>
            </a:pPr>
            <a:r>
              <a:rPr lang="en-US" dirty="0" err="1" smtClean="0"/>
              <a:t>s.hashCode</a:t>
            </a:r>
            <a:r>
              <a:rPr lang="en-US" dirty="0"/>
              <a:t>() equals 	</a:t>
            </a:r>
            <a:endParaRPr lang="en-US" dirty="0" smtClean="0"/>
          </a:p>
          <a:p>
            <a:pPr marL="400050" lvl="1" indent="0">
              <a:buNone/>
            </a:pPr>
            <a:r>
              <a:rPr lang="en-US" dirty="0"/>
              <a:t>	</a:t>
            </a:r>
            <a:r>
              <a:rPr lang="en-US" dirty="0" smtClean="0"/>
              <a:t>		31</a:t>
            </a:r>
            <a:r>
              <a:rPr lang="en-US" baseline="30000" dirty="0" smtClean="0"/>
              <a:t>k</a:t>
            </a:r>
            <a:r>
              <a:rPr lang="en-US" dirty="0" smtClean="0"/>
              <a:t> </a:t>
            </a:r>
            <a:r>
              <a:rPr lang="en-US" dirty="0"/>
              <a:t>* </a:t>
            </a:r>
            <a:r>
              <a:rPr lang="en-US" dirty="0" err="1"/>
              <a:t>s.charAt</a:t>
            </a:r>
            <a:r>
              <a:rPr lang="en-US" dirty="0"/>
              <a:t>(0) + </a:t>
            </a:r>
          </a:p>
          <a:p>
            <a:pPr marL="400050" lvl="1" indent="0">
              <a:buNone/>
            </a:pPr>
            <a:r>
              <a:rPr lang="en-US" dirty="0" smtClean="0"/>
              <a:t>			31</a:t>
            </a:r>
            <a:r>
              <a:rPr lang="en-US" baseline="30000" dirty="0" smtClean="0"/>
              <a:t>k-1</a:t>
            </a:r>
            <a:r>
              <a:rPr lang="en-US" dirty="0" smtClean="0"/>
              <a:t> </a:t>
            </a:r>
            <a:r>
              <a:rPr lang="en-US" dirty="0"/>
              <a:t>* </a:t>
            </a:r>
            <a:r>
              <a:rPr lang="en-US" dirty="0" err="1"/>
              <a:t>s.charAt</a:t>
            </a:r>
            <a:r>
              <a:rPr lang="en-US" dirty="0"/>
              <a:t>(1) + </a:t>
            </a:r>
          </a:p>
          <a:p>
            <a:pPr marL="400050" lvl="1" indent="0">
              <a:buNone/>
            </a:pPr>
            <a:r>
              <a:rPr lang="en-US" dirty="0" smtClean="0"/>
              <a:t>			31</a:t>
            </a:r>
            <a:r>
              <a:rPr lang="en-US" baseline="30000" dirty="0" smtClean="0"/>
              <a:t>k-2</a:t>
            </a:r>
            <a:r>
              <a:rPr lang="en-US" dirty="0" smtClean="0"/>
              <a:t> </a:t>
            </a:r>
            <a:r>
              <a:rPr lang="en-US" dirty="0"/>
              <a:t>* </a:t>
            </a:r>
            <a:r>
              <a:rPr lang="en-US" dirty="0" err="1"/>
              <a:t>s.charAt</a:t>
            </a:r>
            <a:r>
              <a:rPr lang="en-US" dirty="0"/>
              <a:t>(2) +. . .+</a:t>
            </a:r>
          </a:p>
          <a:p>
            <a:pPr marL="400050" lvl="1" indent="0">
              <a:buNone/>
            </a:pPr>
            <a:r>
              <a:rPr lang="en-US" dirty="0" smtClean="0"/>
              <a:t>			31</a:t>
            </a:r>
            <a:r>
              <a:rPr lang="en-US" baseline="30000" dirty="0" smtClean="0"/>
              <a:t>0</a:t>
            </a:r>
            <a:r>
              <a:rPr lang="en-US" dirty="0" smtClean="0"/>
              <a:t> </a:t>
            </a:r>
            <a:r>
              <a:rPr lang="en-US" dirty="0"/>
              <a:t>* </a:t>
            </a:r>
            <a:r>
              <a:rPr lang="en-US" dirty="0" err="1"/>
              <a:t>s.charAt</a:t>
            </a:r>
            <a:r>
              <a:rPr lang="en-US" dirty="0"/>
              <a:t>(k)</a:t>
            </a:r>
          </a:p>
          <a:p>
            <a:r>
              <a:rPr lang="en-US" dirty="0"/>
              <a:t>Since every character in the String is taken into account, equal Strings must have equal </a:t>
            </a:r>
            <a:r>
              <a:rPr lang="en-US" dirty="0" err="1"/>
              <a:t>hashCodes</a:t>
            </a:r>
            <a:r>
              <a:rPr lang="en-US" dirty="0"/>
              <a:t>. Because of the formula, it is highly unlikely that two distinct Strings will be assigned the same </a:t>
            </a:r>
            <a:r>
              <a:rPr lang="en-US" dirty="0" err="1"/>
              <a:t>hashCode</a:t>
            </a:r>
            <a:r>
              <a:rPr lang="en-US" dirty="0"/>
              <a:t> (though it’s possible)</a:t>
            </a:r>
            <a:endParaRPr lang="en-US" dirty="0"/>
          </a:p>
        </p:txBody>
      </p:sp>
    </p:spTree>
    <p:extLst>
      <p:ext uri="{BB962C8B-B14F-4D97-AF65-F5344CB8AC3E}">
        <p14:creationId xmlns:p14="http://schemas.microsoft.com/office/powerpoint/2010/main" val="186031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Creating Good Hash Codes When Overriding </a:t>
            </a:r>
            <a:r>
              <a:rPr lang="en-US" sz="3200" b="1" dirty="0" err="1">
                <a:effectLst/>
              </a:rPr>
              <a:t>hashCode</a:t>
            </a:r>
            <a:r>
              <a:rPr lang="en-US" sz="3200" b="1" dirty="0">
                <a:effectLst/>
              </a:rPr>
              <a:t>()</a:t>
            </a:r>
            <a:endParaRPr lang="en-US" sz="3200" dirty="0"/>
          </a:p>
        </p:txBody>
      </p:sp>
      <p:sp>
        <p:nvSpPr>
          <p:cNvPr id="3" name="Content Placeholder 2"/>
          <p:cNvSpPr>
            <a:spLocks noGrp="1"/>
          </p:cNvSpPr>
          <p:nvPr>
            <p:ph idx="1"/>
          </p:nvPr>
        </p:nvSpPr>
        <p:spPr/>
        <p:txBody>
          <a:bodyPr>
            <a:normAutofit fontScale="92500" lnSpcReduction="10000"/>
          </a:bodyPr>
          <a:lstStyle/>
          <a:p>
            <a:r>
              <a:rPr lang="en-US" b="1" dirty="0"/>
              <a:t>Example. </a:t>
            </a:r>
            <a:r>
              <a:rPr lang="en-US" i="1" dirty="0"/>
              <a:t>Overriding </a:t>
            </a:r>
            <a:r>
              <a:rPr lang="en-US" i="1" dirty="0" err="1"/>
              <a:t>hashCode</a:t>
            </a:r>
            <a:r>
              <a:rPr lang="en-US" i="1" dirty="0"/>
              <a:t> in the Person-Pair example. </a:t>
            </a:r>
            <a:r>
              <a:rPr lang="en-US" dirty="0"/>
              <a:t>We must take in account the same fields in computing </a:t>
            </a:r>
            <a:r>
              <a:rPr lang="en-US" dirty="0" err="1"/>
              <a:t>hashCode</a:t>
            </a:r>
            <a:r>
              <a:rPr lang="en-US" dirty="0"/>
              <a:t> as those used in overriding equals. The fields in Pair are Strings, and Java already provides </a:t>
            </a:r>
            <a:r>
              <a:rPr lang="en-US" dirty="0" err="1"/>
              <a:t>hashCodes</a:t>
            </a:r>
            <a:r>
              <a:rPr lang="en-US" dirty="0"/>
              <a:t> for Strings. So we make use of these and combine them to produce a complex </a:t>
            </a:r>
            <a:r>
              <a:rPr lang="en-US" dirty="0" err="1"/>
              <a:t>hashCode</a:t>
            </a:r>
            <a:r>
              <a:rPr lang="en-US" dirty="0"/>
              <a:t> for Pair</a:t>
            </a:r>
            <a:r>
              <a:rPr lang="en-US" dirty="0" smtClean="0"/>
              <a:t>.</a:t>
            </a:r>
            <a:endParaRPr lang="en-US" dirty="0"/>
          </a:p>
          <a:p>
            <a:pPr marL="400050" lvl="1" indent="0">
              <a:buNone/>
            </a:pPr>
            <a:r>
              <a:rPr lang="en-US" b="1" dirty="0"/>
              <a:t>public</a:t>
            </a:r>
            <a:r>
              <a:rPr lang="en-US" dirty="0"/>
              <a:t> </a:t>
            </a:r>
            <a:r>
              <a:rPr lang="en-US" b="1" dirty="0" err="1"/>
              <a:t>int</a:t>
            </a:r>
            <a:r>
              <a:rPr lang="en-US" dirty="0"/>
              <a:t> </a:t>
            </a:r>
            <a:r>
              <a:rPr lang="en-US" dirty="0" err="1"/>
              <a:t>hashCode</a:t>
            </a:r>
            <a:r>
              <a:rPr lang="en-US" dirty="0"/>
              <a:t>() {</a:t>
            </a:r>
          </a:p>
          <a:p>
            <a:pPr marL="400050" lvl="1" indent="0">
              <a:buNone/>
            </a:pPr>
            <a:r>
              <a:rPr lang="en-US" dirty="0"/>
              <a:t>		</a:t>
            </a:r>
            <a:r>
              <a:rPr lang="en-US" b="1" dirty="0" err="1"/>
              <a:t>int</a:t>
            </a:r>
            <a:r>
              <a:rPr lang="en-US" dirty="0"/>
              <a:t> result = 17; //seed</a:t>
            </a:r>
          </a:p>
          <a:p>
            <a:pPr marL="400050" lvl="1" indent="0">
              <a:buNone/>
            </a:pPr>
            <a:r>
              <a:rPr lang="en-US" dirty="0"/>
              <a:t>		</a:t>
            </a:r>
            <a:r>
              <a:rPr lang="en-US" b="1" dirty="0" err="1"/>
              <a:t>int</a:t>
            </a:r>
            <a:r>
              <a:rPr lang="en-US" dirty="0"/>
              <a:t> </a:t>
            </a:r>
            <a:r>
              <a:rPr lang="en-US" dirty="0" err="1"/>
              <a:t>hashFirst</a:t>
            </a:r>
            <a:r>
              <a:rPr lang="en-US" dirty="0"/>
              <a:t> = </a:t>
            </a:r>
            <a:r>
              <a:rPr lang="en-US" dirty="0" err="1"/>
              <a:t>first.hashCode</a:t>
            </a:r>
            <a:r>
              <a:rPr lang="en-US" dirty="0"/>
              <a:t>();</a:t>
            </a:r>
          </a:p>
          <a:p>
            <a:pPr marL="400050" lvl="1" indent="0">
              <a:buNone/>
            </a:pPr>
            <a:r>
              <a:rPr lang="en-US" dirty="0"/>
              <a:t>		</a:t>
            </a:r>
            <a:r>
              <a:rPr lang="en-US" b="1" dirty="0" err="1"/>
              <a:t>int</a:t>
            </a:r>
            <a:r>
              <a:rPr lang="en-US" dirty="0"/>
              <a:t> </a:t>
            </a:r>
            <a:r>
              <a:rPr lang="en-US" dirty="0" err="1"/>
              <a:t>hashSecond</a:t>
            </a:r>
            <a:r>
              <a:rPr lang="en-US" dirty="0"/>
              <a:t> = </a:t>
            </a:r>
            <a:r>
              <a:rPr lang="en-US" dirty="0" err="1"/>
              <a:t>second.hashCode</a:t>
            </a:r>
            <a:r>
              <a:rPr lang="en-US" dirty="0"/>
              <a:t>();</a:t>
            </a:r>
          </a:p>
          <a:p>
            <a:pPr marL="400050" lvl="1" indent="0">
              <a:buNone/>
            </a:pPr>
            <a:r>
              <a:rPr lang="en-US" dirty="0"/>
              <a:t>		result += 31 * result + </a:t>
            </a:r>
            <a:r>
              <a:rPr lang="en-US" dirty="0" err="1"/>
              <a:t>hashFirst</a:t>
            </a:r>
            <a:r>
              <a:rPr lang="en-US" dirty="0"/>
              <a:t>;</a:t>
            </a:r>
          </a:p>
          <a:p>
            <a:pPr marL="400050" lvl="1" indent="0">
              <a:buNone/>
            </a:pPr>
            <a:r>
              <a:rPr lang="en-US" dirty="0"/>
              <a:t>		result += 31 * result + </a:t>
            </a:r>
            <a:r>
              <a:rPr lang="en-US" dirty="0" err="1"/>
              <a:t>hashSecond</a:t>
            </a:r>
            <a:r>
              <a:rPr lang="en-US" dirty="0"/>
              <a:t>;</a:t>
            </a:r>
          </a:p>
          <a:p>
            <a:pPr marL="400050" lvl="1" indent="0">
              <a:buNone/>
            </a:pPr>
            <a:r>
              <a:rPr lang="en-US" dirty="0"/>
              <a:t>		</a:t>
            </a:r>
            <a:r>
              <a:rPr lang="en-US" b="1" dirty="0"/>
              <a:t>return</a:t>
            </a:r>
            <a:r>
              <a:rPr lang="en-US" dirty="0"/>
              <a:t> result;</a:t>
            </a:r>
          </a:p>
          <a:p>
            <a:pPr marL="400050" lvl="1" indent="0">
              <a:buNone/>
            </a:pPr>
            <a:r>
              <a:rPr lang="en-US" dirty="0"/>
              <a:t>}</a:t>
            </a:r>
          </a:p>
          <a:p>
            <a:endParaRPr lang="en-US" dirty="0"/>
          </a:p>
        </p:txBody>
      </p:sp>
    </p:spTree>
    <p:extLst>
      <p:ext uri="{BB962C8B-B14F-4D97-AF65-F5344CB8AC3E}">
        <p14:creationId xmlns:p14="http://schemas.microsoft.com/office/powerpoint/2010/main" val="213779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Creating a Hash Value from Object Data</a:t>
            </a:r>
            <a:r>
              <a:rPr lang="en-US" sz="3200" dirty="0">
                <a:effectLst/>
              </a:rPr>
              <a:t/>
            </a:r>
            <a:br>
              <a:rPr lang="en-US" sz="3200" dirty="0">
                <a:effectLst/>
              </a:rPr>
            </a:br>
            <a:r>
              <a:rPr lang="en-US" sz="3200" dirty="0">
                <a:effectLst/>
              </a:rPr>
              <a:t>(From Effective Java, 2</a:t>
            </a:r>
            <a:r>
              <a:rPr lang="en-US" sz="3200" baseline="30000" dirty="0">
                <a:effectLst/>
              </a:rPr>
              <a:t>nd</a:t>
            </a:r>
            <a:r>
              <a:rPr lang="en-US" sz="3200" dirty="0">
                <a:effectLst/>
              </a:rPr>
              <a:t> Ed</a:t>
            </a:r>
            <a:r>
              <a:rPr lang="en-US" sz="3200" dirty="0" smtClean="0">
                <a:effectLst/>
              </a:rPr>
              <a:t>.)</a:t>
            </a:r>
            <a:endParaRPr lang="en-US" sz="3200" dirty="0"/>
          </a:p>
        </p:txBody>
      </p:sp>
      <p:sp>
        <p:nvSpPr>
          <p:cNvPr id="3" name="Content Placeholder 2"/>
          <p:cNvSpPr>
            <a:spLocks noGrp="1"/>
          </p:cNvSpPr>
          <p:nvPr>
            <p:ph idx="1"/>
          </p:nvPr>
        </p:nvSpPr>
        <p:spPr/>
        <p:txBody>
          <a:bodyPr/>
          <a:lstStyle/>
          <a:p>
            <a:r>
              <a:rPr lang="en-US" dirty="0"/>
              <a:t>You are trying to define a hash value for each instance variable of a class. Suppose </a:t>
            </a:r>
            <a:r>
              <a:rPr lang="en-US" sz="2000" dirty="0"/>
              <a:t>f</a:t>
            </a:r>
            <a:r>
              <a:rPr lang="en-US" dirty="0"/>
              <a:t> is such an instance variable</a:t>
            </a:r>
            <a:r>
              <a:rPr lang="en-US" dirty="0" smtClean="0"/>
              <a:t>.</a:t>
            </a:r>
          </a:p>
          <a:p>
            <a:pPr lvl="1"/>
            <a:r>
              <a:rPr lang="en-US" dirty="0" smtClean="0"/>
              <a:t>If </a:t>
            </a:r>
            <a:r>
              <a:rPr lang="en-US" sz="1400" dirty="0" smtClean="0"/>
              <a:t>f</a:t>
            </a:r>
            <a:r>
              <a:rPr lang="en-US" dirty="0" smtClean="0"/>
              <a:t> is </a:t>
            </a:r>
            <a:r>
              <a:rPr lang="en-US" dirty="0" err="1" smtClean="0"/>
              <a:t>boolean</a:t>
            </a:r>
            <a:r>
              <a:rPr lang="en-US" dirty="0" smtClean="0"/>
              <a:t>, compute </a:t>
            </a:r>
            <a:r>
              <a:rPr lang="en-US" sz="1400" dirty="0" smtClean="0"/>
              <a:t>(f ? 1 : 0)</a:t>
            </a:r>
            <a:endParaRPr lang="en-US" dirty="0" smtClean="0"/>
          </a:p>
          <a:p>
            <a:pPr lvl="1"/>
            <a:r>
              <a:rPr lang="en-US" dirty="0" smtClean="0"/>
              <a:t>If </a:t>
            </a:r>
            <a:r>
              <a:rPr lang="en-US" sz="1400" dirty="0"/>
              <a:t>f</a:t>
            </a:r>
            <a:r>
              <a:rPr lang="en-US" dirty="0"/>
              <a:t> is a byte, char, short, or </a:t>
            </a:r>
            <a:r>
              <a:rPr lang="en-US" dirty="0" err="1"/>
              <a:t>int</a:t>
            </a:r>
            <a:r>
              <a:rPr lang="en-US" dirty="0"/>
              <a:t>, compute </a:t>
            </a:r>
            <a:r>
              <a:rPr lang="en-US" sz="1400" dirty="0"/>
              <a:t>(</a:t>
            </a:r>
            <a:r>
              <a:rPr lang="en-US" sz="1400" dirty="0" err="1"/>
              <a:t>int</a:t>
            </a:r>
            <a:r>
              <a:rPr lang="en-US" sz="1400" dirty="0"/>
              <a:t>) f.</a:t>
            </a:r>
            <a:endParaRPr lang="en-US" dirty="0"/>
          </a:p>
          <a:p>
            <a:pPr lvl="1"/>
            <a:r>
              <a:rPr lang="en-US" dirty="0"/>
              <a:t>If </a:t>
            </a:r>
            <a:r>
              <a:rPr lang="en-US" sz="1400" dirty="0"/>
              <a:t>f</a:t>
            </a:r>
            <a:r>
              <a:rPr lang="en-US" dirty="0"/>
              <a:t> is a long, compute </a:t>
            </a:r>
            <a:r>
              <a:rPr lang="en-US" sz="1400" dirty="0"/>
              <a:t>(</a:t>
            </a:r>
            <a:r>
              <a:rPr lang="en-US" sz="1400" dirty="0" err="1"/>
              <a:t>int</a:t>
            </a:r>
            <a:r>
              <a:rPr lang="en-US" sz="1400" dirty="0"/>
              <a:t>) (f ^ (f &gt;&gt;&gt; 32))</a:t>
            </a:r>
            <a:endParaRPr lang="en-US" dirty="0"/>
          </a:p>
          <a:p>
            <a:pPr lvl="1"/>
            <a:r>
              <a:rPr lang="en-US" dirty="0"/>
              <a:t>If </a:t>
            </a:r>
            <a:r>
              <a:rPr lang="en-US" sz="1400" dirty="0"/>
              <a:t>f</a:t>
            </a:r>
            <a:r>
              <a:rPr lang="en-US" dirty="0"/>
              <a:t> is a float, compute </a:t>
            </a:r>
            <a:r>
              <a:rPr lang="en-US" sz="1400" dirty="0" err="1"/>
              <a:t>Float.floatToIntBits</a:t>
            </a:r>
            <a:r>
              <a:rPr lang="en-US" sz="1400" dirty="0"/>
              <a:t>(f)</a:t>
            </a:r>
            <a:endParaRPr lang="en-US" dirty="0"/>
          </a:p>
          <a:p>
            <a:pPr lvl="1"/>
            <a:r>
              <a:rPr lang="en-US" sz="1800" dirty="0"/>
              <a:t>If </a:t>
            </a:r>
            <a:r>
              <a:rPr lang="en-US" dirty="0"/>
              <a:t>f</a:t>
            </a:r>
            <a:r>
              <a:rPr lang="en-US" sz="1800" dirty="0"/>
              <a:t> is a double, compute </a:t>
            </a:r>
            <a:r>
              <a:rPr lang="en-US" dirty="0" err="1"/>
              <a:t>Double.doubleToLongBits</a:t>
            </a:r>
            <a:r>
              <a:rPr lang="en-US" dirty="0"/>
              <a:t>(f) which produces a long f1, then return  (</a:t>
            </a:r>
            <a:r>
              <a:rPr lang="en-US" dirty="0" err="1"/>
              <a:t>int</a:t>
            </a:r>
            <a:r>
              <a:rPr lang="en-US" dirty="0"/>
              <a:t>) (f1 ^ (f1 &gt;&gt;&gt; 32))</a:t>
            </a:r>
            <a:endParaRPr lang="en-US" sz="1800" dirty="0"/>
          </a:p>
          <a:p>
            <a:pPr lvl="1"/>
            <a:r>
              <a:rPr lang="en-US" dirty="0"/>
              <a:t>If </a:t>
            </a:r>
            <a:r>
              <a:rPr lang="en-US" sz="1400" dirty="0"/>
              <a:t>f</a:t>
            </a:r>
            <a:r>
              <a:rPr lang="en-US" dirty="0"/>
              <a:t> is an object, compute </a:t>
            </a:r>
            <a:r>
              <a:rPr lang="en-US" sz="1400" dirty="0" err="1"/>
              <a:t>f.hashCode</a:t>
            </a:r>
            <a:r>
              <a:rPr lang="en-US" sz="1400" dirty="0"/>
              <a:t>()</a:t>
            </a:r>
            <a:endParaRPr lang="en-US" dirty="0"/>
          </a:p>
          <a:p>
            <a:endParaRPr lang="en-US" dirty="0"/>
          </a:p>
        </p:txBody>
      </p:sp>
    </p:spTree>
    <p:extLst>
      <p:ext uri="{BB962C8B-B14F-4D97-AF65-F5344CB8AC3E}">
        <p14:creationId xmlns:p14="http://schemas.microsoft.com/office/powerpoint/2010/main" val="676414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Creating a Hash Value from Object Data</a:t>
            </a:r>
            <a:r>
              <a:rPr lang="en-US" sz="3200" dirty="0">
                <a:effectLst/>
              </a:rPr>
              <a:t/>
            </a:r>
            <a:br>
              <a:rPr lang="en-US" sz="3200" dirty="0">
                <a:effectLst/>
              </a:rPr>
            </a:br>
            <a:r>
              <a:rPr lang="en-US" sz="3200" dirty="0">
                <a:effectLst/>
              </a:rPr>
              <a:t>(From Effective Java, 2</a:t>
            </a:r>
            <a:r>
              <a:rPr lang="en-US" sz="3200" baseline="30000" dirty="0">
                <a:effectLst/>
              </a:rPr>
              <a:t>nd</a:t>
            </a:r>
            <a:r>
              <a:rPr lang="en-US" sz="3200" dirty="0">
                <a:effectLst/>
              </a:rPr>
              <a:t> Ed</a:t>
            </a:r>
            <a:r>
              <a:rPr lang="en-US" sz="3200" dirty="0" smtClean="0">
                <a:effectLst/>
              </a:rPr>
              <a:t>.)</a:t>
            </a:r>
            <a:endParaRPr lang="en-US" sz="3200" dirty="0"/>
          </a:p>
        </p:txBody>
      </p:sp>
      <p:sp>
        <p:nvSpPr>
          <p:cNvPr id="3" name="Content Placeholder 2"/>
          <p:cNvSpPr>
            <a:spLocks noGrp="1"/>
          </p:cNvSpPr>
          <p:nvPr>
            <p:ph idx="1"/>
          </p:nvPr>
        </p:nvSpPr>
        <p:spPr/>
        <p:txBody>
          <a:bodyPr>
            <a:normAutofit fontScale="92500" lnSpcReduction="10000"/>
          </a:bodyPr>
          <a:lstStyle/>
          <a:p>
            <a:r>
              <a:rPr lang="en-US" b="1" dirty="0"/>
              <a:t>Formula for creating your </a:t>
            </a:r>
            <a:r>
              <a:rPr lang="en-US" b="1" dirty="0" err="1"/>
              <a:t>hashCode</a:t>
            </a:r>
            <a:r>
              <a:rPr lang="en-US" b="1" dirty="0"/>
              <a:t> </a:t>
            </a:r>
            <a:r>
              <a:rPr lang="en-US" b="1" dirty="0" smtClean="0"/>
              <a:t>function</a:t>
            </a:r>
            <a:endParaRPr lang="en-US" dirty="0"/>
          </a:p>
          <a:p>
            <a:r>
              <a:rPr lang="en-US" b="1" dirty="0"/>
              <a:t>Step 1.  </a:t>
            </a:r>
            <a:r>
              <a:rPr lang="en-US" dirty="0"/>
              <a:t>Use the table above to produce a temporary hash of each variable in your class.</a:t>
            </a:r>
            <a:r>
              <a:rPr lang="en-US" b="1" dirty="0"/>
              <a:t> </a:t>
            </a:r>
            <a:endParaRPr lang="en-US" dirty="0"/>
          </a:p>
          <a:p>
            <a:r>
              <a:rPr lang="en-US" i="1" dirty="0"/>
              <a:t>Example</a:t>
            </a:r>
            <a:r>
              <a:rPr lang="en-US" b="1" dirty="0"/>
              <a:t>: </a:t>
            </a:r>
            <a:r>
              <a:rPr lang="en-US" dirty="0"/>
              <a:t>You have variables u, v, w. Produce (using the chart above) temporary hash </a:t>
            </a:r>
            <a:r>
              <a:rPr lang="en-US" dirty="0" err="1"/>
              <a:t>vals</a:t>
            </a:r>
            <a:r>
              <a:rPr lang="en-US" dirty="0"/>
              <a:t> </a:t>
            </a:r>
            <a:r>
              <a:rPr lang="en-US" dirty="0" err="1"/>
              <a:t>hash_u</a:t>
            </a:r>
            <a:r>
              <a:rPr lang="en-US" dirty="0"/>
              <a:t>, </a:t>
            </a:r>
            <a:r>
              <a:rPr lang="en-US" dirty="0" err="1"/>
              <a:t>hash_v</a:t>
            </a:r>
            <a:r>
              <a:rPr lang="en-US" dirty="0"/>
              <a:t>, </a:t>
            </a:r>
            <a:r>
              <a:rPr lang="en-US" dirty="0" err="1"/>
              <a:t>hash_w</a:t>
            </a:r>
            <a:r>
              <a:rPr lang="en-US" dirty="0" smtClean="0"/>
              <a:t>.</a:t>
            </a:r>
            <a:endParaRPr lang="en-US" dirty="0"/>
          </a:p>
          <a:p>
            <a:r>
              <a:rPr lang="en-US" b="1" dirty="0"/>
              <a:t>Step 2.  </a:t>
            </a:r>
            <a:r>
              <a:rPr lang="en-US" dirty="0"/>
              <a:t>Combine these temporary hashes into a final </a:t>
            </a:r>
            <a:r>
              <a:rPr lang="en-US" dirty="0" err="1"/>
              <a:t>hashCode</a:t>
            </a:r>
            <a:r>
              <a:rPr lang="en-US" dirty="0"/>
              <a:t> that is to be returned</a:t>
            </a:r>
          </a:p>
          <a:p>
            <a:r>
              <a:rPr lang="en-US" b="1" dirty="0"/>
              <a:t>	</a:t>
            </a:r>
            <a:r>
              <a:rPr lang="en-US" i="1" dirty="0"/>
              <a:t>Example:</a:t>
            </a:r>
            <a:endParaRPr lang="en-US" dirty="0"/>
          </a:p>
          <a:p>
            <a:pPr marL="400050" lvl="1" indent="0">
              <a:buNone/>
            </a:pPr>
            <a:r>
              <a:rPr lang="en-US" b="1" dirty="0"/>
              <a:t>		</a:t>
            </a:r>
            <a:r>
              <a:rPr lang="en-US" dirty="0" err="1"/>
              <a:t>int</a:t>
            </a:r>
            <a:r>
              <a:rPr lang="en-US" dirty="0"/>
              <a:t> result = 17;</a:t>
            </a:r>
          </a:p>
          <a:p>
            <a:pPr marL="400050" lvl="1" indent="0">
              <a:buNone/>
            </a:pPr>
            <a:r>
              <a:rPr lang="en-US" dirty="0"/>
              <a:t>		result += 31 * result + </a:t>
            </a:r>
            <a:r>
              <a:rPr lang="en-US" dirty="0" err="1"/>
              <a:t>hash_u</a:t>
            </a:r>
            <a:r>
              <a:rPr lang="en-US" dirty="0"/>
              <a:t>;</a:t>
            </a:r>
          </a:p>
          <a:p>
            <a:pPr marL="400050" lvl="1" indent="0">
              <a:buNone/>
            </a:pPr>
            <a:r>
              <a:rPr lang="en-US" dirty="0"/>
              <a:t>		result += 31 * result + </a:t>
            </a:r>
            <a:r>
              <a:rPr lang="en-US" dirty="0" err="1"/>
              <a:t>hash_v</a:t>
            </a:r>
            <a:r>
              <a:rPr lang="en-US" dirty="0"/>
              <a:t>;</a:t>
            </a:r>
          </a:p>
          <a:p>
            <a:pPr marL="400050" lvl="1" indent="0">
              <a:buNone/>
            </a:pPr>
            <a:r>
              <a:rPr lang="en-US" dirty="0"/>
              <a:t>		result += 31 * result + </a:t>
            </a:r>
            <a:r>
              <a:rPr lang="en-US" dirty="0" err="1"/>
              <a:t>hash_w</a:t>
            </a:r>
            <a:r>
              <a:rPr lang="en-US" dirty="0"/>
              <a:t>;</a:t>
            </a:r>
          </a:p>
          <a:p>
            <a:pPr marL="400050" lvl="1" indent="0">
              <a:buNone/>
            </a:pPr>
            <a:r>
              <a:rPr lang="en-US" dirty="0" smtClean="0"/>
              <a:t>		return </a:t>
            </a:r>
            <a:r>
              <a:rPr lang="en-US" dirty="0"/>
              <a:t>result;</a:t>
            </a:r>
            <a:endParaRPr lang="en-US" dirty="0"/>
          </a:p>
        </p:txBody>
      </p:sp>
    </p:spTree>
    <p:extLst>
      <p:ext uri="{BB962C8B-B14F-4D97-AF65-F5344CB8AC3E}">
        <p14:creationId xmlns:p14="http://schemas.microsoft.com/office/powerpoint/2010/main" val="332005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Sample Code: Creating Your Own </a:t>
            </a:r>
            <a:r>
              <a:rPr lang="en-US" sz="3200" b="1" dirty="0" err="1">
                <a:effectLst/>
              </a:rPr>
              <a:t>Hashtable</a:t>
            </a:r>
            <a:endParaRPr lang="en-US" sz="3200" dirty="0">
              <a:effectLst/>
            </a:endParaRPr>
          </a:p>
        </p:txBody>
      </p:sp>
      <p:sp>
        <p:nvSpPr>
          <p:cNvPr id="3" name="Content Placeholder 2"/>
          <p:cNvSpPr>
            <a:spLocks noGrp="1"/>
          </p:cNvSpPr>
          <p:nvPr>
            <p:ph idx="1"/>
          </p:nvPr>
        </p:nvSpPr>
        <p:spPr/>
        <p:txBody>
          <a:bodyPr>
            <a:normAutofit/>
          </a:bodyPr>
          <a:lstStyle/>
          <a:p>
            <a:pPr marL="400050" lvl="1" indent="0">
              <a:buNone/>
            </a:pPr>
            <a:r>
              <a:rPr lang="en-US" dirty="0"/>
              <a:t>public class </a:t>
            </a:r>
            <a:r>
              <a:rPr lang="en-US" dirty="0" err="1"/>
              <a:t>MyHashtable</a:t>
            </a:r>
            <a:r>
              <a:rPr lang="en-US" dirty="0"/>
              <a:t> {</a:t>
            </a:r>
          </a:p>
          <a:p>
            <a:pPr marL="400050" lvl="1" indent="0">
              <a:buNone/>
            </a:pPr>
            <a:r>
              <a:rPr lang="en-US" dirty="0"/>
              <a:t>	private static final </a:t>
            </a:r>
            <a:r>
              <a:rPr lang="en-US" dirty="0" err="1"/>
              <a:t>int</a:t>
            </a:r>
            <a:r>
              <a:rPr lang="en-US" dirty="0"/>
              <a:t> INITIAL_SIZE = 20;</a:t>
            </a:r>
          </a:p>
          <a:p>
            <a:pPr marL="400050" lvl="1" indent="0">
              <a:buNone/>
            </a:pPr>
            <a:r>
              <a:rPr lang="en-US" dirty="0"/>
              <a:t>	private </a:t>
            </a:r>
            <a:r>
              <a:rPr lang="en-US" dirty="0" err="1"/>
              <a:t>int</a:t>
            </a:r>
            <a:r>
              <a:rPr lang="en-US" dirty="0"/>
              <a:t> </a:t>
            </a:r>
            <a:r>
              <a:rPr lang="en-US" dirty="0" err="1"/>
              <a:t>tableSize</a:t>
            </a:r>
            <a:r>
              <a:rPr lang="en-US" dirty="0"/>
              <a:t>;</a:t>
            </a:r>
          </a:p>
          <a:p>
            <a:pPr marL="400050" lvl="1" indent="0">
              <a:buNone/>
            </a:pPr>
            <a:r>
              <a:rPr lang="en-US" dirty="0"/>
              <a:t>	private </a:t>
            </a:r>
            <a:r>
              <a:rPr lang="en-US" dirty="0" err="1"/>
              <a:t>LinkedList</a:t>
            </a:r>
            <a:r>
              <a:rPr lang="en-US" dirty="0"/>
              <a:t>[] table; </a:t>
            </a:r>
          </a:p>
          <a:p>
            <a:pPr marL="400050" lvl="1" indent="0">
              <a:buNone/>
            </a:pPr>
            <a:r>
              <a:rPr lang="en-US" dirty="0"/>
              <a:t>	public </a:t>
            </a:r>
            <a:r>
              <a:rPr lang="en-US" dirty="0" err="1"/>
              <a:t>MyHashtable</a:t>
            </a:r>
            <a:r>
              <a:rPr lang="en-US" dirty="0"/>
              <a:t>(){</a:t>
            </a:r>
          </a:p>
          <a:p>
            <a:pPr marL="400050" lvl="1" indent="0">
              <a:buNone/>
            </a:pPr>
            <a:r>
              <a:rPr lang="en-US" dirty="0"/>
              <a:t>		this(INITIAL_SIZE);</a:t>
            </a:r>
          </a:p>
          <a:p>
            <a:pPr marL="400050" lvl="1" indent="0">
              <a:buNone/>
            </a:pPr>
            <a:r>
              <a:rPr lang="en-US" dirty="0"/>
              <a:t>	}</a:t>
            </a:r>
          </a:p>
          <a:p>
            <a:pPr marL="400050" lvl="1" indent="0">
              <a:buNone/>
            </a:pPr>
            <a:r>
              <a:rPr lang="en-US" dirty="0"/>
              <a:t>	public </a:t>
            </a:r>
            <a:r>
              <a:rPr lang="en-US" dirty="0" err="1"/>
              <a:t>MyHashtable</a:t>
            </a:r>
            <a:r>
              <a:rPr lang="en-US" dirty="0"/>
              <a:t>(</a:t>
            </a:r>
            <a:r>
              <a:rPr lang="en-US" dirty="0" err="1"/>
              <a:t>int</a:t>
            </a:r>
            <a:r>
              <a:rPr lang="en-US" dirty="0"/>
              <a:t> </a:t>
            </a:r>
            <a:r>
              <a:rPr lang="en-US" dirty="0" err="1"/>
              <a:t>tableSize</a:t>
            </a:r>
            <a:r>
              <a:rPr lang="en-US" dirty="0"/>
              <a:t>) {</a:t>
            </a:r>
          </a:p>
          <a:p>
            <a:pPr marL="400050" lvl="1" indent="0">
              <a:buNone/>
            </a:pPr>
            <a:r>
              <a:rPr lang="en-US" dirty="0"/>
              <a:t>		</a:t>
            </a:r>
            <a:r>
              <a:rPr lang="en-US" dirty="0" err="1"/>
              <a:t>this.tableSize</a:t>
            </a:r>
            <a:r>
              <a:rPr lang="en-US" dirty="0"/>
              <a:t> = </a:t>
            </a:r>
            <a:r>
              <a:rPr lang="en-US" dirty="0" err="1"/>
              <a:t>tableSize</a:t>
            </a:r>
            <a:r>
              <a:rPr lang="en-US" dirty="0"/>
              <a:t>;</a:t>
            </a:r>
          </a:p>
          <a:p>
            <a:pPr marL="400050" lvl="1" indent="0">
              <a:buNone/>
            </a:pPr>
            <a:r>
              <a:rPr lang="en-US" dirty="0"/>
              <a:t>		table = new </a:t>
            </a:r>
            <a:r>
              <a:rPr lang="en-US" dirty="0" err="1"/>
              <a:t>LinkedList</a:t>
            </a:r>
            <a:r>
              <a:rPr lang="en-US" dirty="0"/>
              <a:t>[</a:t>
            </a:r>
            <a:r>
              <a:rPr lang="en-US" dirty="0" err="1"/>
              <a:t>tableSize</a:t>
            </a:r>
            <a:r>
              <a:rPr lang="en-US" dirty="0"/>
              <a:t>];</a:t>
            </a:r>
          </a:p>
          <a:p>
            <a:pPr marL="400050" lvl="1" indent="0">
              <a:buNone/>
            </a:pPr>
            <a:r>
              <a:rPr lang="en-US" dirty="0"/>
              <a:t>	}</a:t>
            </a:r>
          </a:p>
          <a:p>
            <a:pPr marL="0" indent="0">
              <a:buNone/>
            </a:pPr>
            <a:endParaRPr lang="en-US" dirty="0"/>
          </a:p>
        </p:txBody>
      </p:sp>
    </p:spTree>
    <p:extLst>
      <p:ext uri="{BB962C8B-B14F-4D97-AF65-F5344CB8AC3E}">
        <p14:creationId xmlns:p14="http://schemas.microsoft.com/office/powerpoint/2010/main" val="2445319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Sample Code: Creating Your Own </a:t>
            </a:r>
            <a:r>
              <a:rPr lang="en-US" sz="3200" b="1" dirty="0" err="1">
                <a:effectLst/>
              </a:rPr>
              <a:t>Hashtable</a:t>
            </a:r>
            <a:endParaRPr lang="en-US" sz="3200" dirty="0"/>
          </a:p>
        </p:txBody>
      </p:sp>
      <p:sp>
        <p:nvSpPr>
          <p:cNvPr id="3" name="Content Placeholder 2"/>
          <p:cNvSpPr>
            <a:spLocks noGrp="1"/>
          </p:cNvSpPr>
          <p:nvPr>
            <p:ph idx="1"/>
          </p:nvPr>
        </p:nvSpPr>
        <p:spPr/>
        <p:txBody>
          <a:bodyPr>
            <a:normAutofit fontScale="70000" lnSpcReduction="20000"/>
          </a:bodyPr>
          <a:lstStyle/>
          <a:p>
            <a:pPr marL="400050" lvl="1" indent="0">
              <a:buNone/>
            </a:pPr>
            <a:r>
              <a:rPr lang="en-US" dirty="0"/>
              <a:t> </a:t>
            </a:r>
          </a:p>
          <a:p>
            <a:pPr marL="400050" lvl="1" indent="0">
              <a:buNone/>
            </a:pPr>
            <a:r>
              <a:rPr lang="en-US" dirty="0" smtClean="0"/>
              <a:t>// </a:t>
            </a:r>
            <a:r>
              <a:rPr lang="en-US" dirty="0"/>
              <a:t>FIRST TRY (needs to be fixed -- see SECOND_TRY BELOW)</a:t>
            </a:r>
          </a:p>
          <a:p>
            <a:pPr marL="400050" lvl="1" indent="0">
              <a:buNone/>
            </a:pPr>
            <a:r>
              <a:rPr lang="en-US" dirty="0"/>
              <a:t>public void put(Object key, Object value){</a:t>
            </a:r>
          </a:p>
          <a:p>
            <a:pPr marL="400050" lvl="1" indent="0">
              <a:buNone/>
            </a:pPr>
            <a:r>
              <a:rPr lang="en-US" dirty="0"/>
              <a:t>		//disallow null keys</a:t>
            </a:r>
          </a:p>
          <a:p>
            <a:pPr marL="400050" lvl="1" indent="0">
              <a:buNone/>
            </a:pPr>
            <a:r>
              <a:rPr lang="en-US" dirty="0"/>
              <a:t>		if(key==null) return;</a:t>
            </a:r>
            <a:br>
              <a:rPr lang="en-US" dirty="0"/>
            </a:br>
            <a:endParaRPr lang="en-US" dirty="0"/>
          </a:p>
          <a:p>
            <a:pPr marL="400050" lvl="1" indent="0">
              <a:buNone/>
            </a:pPr>
            <a:r>
              <a:rPr lang="en-US" dirty="0"/>
              <a:t>		//get the "big" integer corresponding to the object</a:t>
            </a:r>
          </a:p>
          <a:p>
            <a:pPr marL="400050" lvl="1" indent="0">
              <a:buNone/>
            </a:pPr>
            <a:r>
              <a:rPr lang="en-US" dirty="0"/>
              <a:t>		//assumes key is not null</a:t>
            </a:r>
          </a:p>
          <a:p>
            <a:pPr marL="400050" lvl="1" indent="0">
              <a:buNone/>
            </a:pPr>
            <a:r>
              <a:rPr lang="en-US" dirty="0"/>
              <a:t>		</a:t>
            </a:r>
            <a:r>
              <a:rPr lang="en-US" dirty="0" err="1"/>
              <a:t>int</a:t>
            </a:r>
            <a:r>
              <a:rPr lang="en-US" dirty="0"/>
              <a:t> </a:t>
            </a:r>
            <a:r>
              <a:rPr lang="en-US" dirty="0" err="1"/>
              <a:t>hashcode</a:t>
            </a:r>
            <a:r>
              <a:rPr lang="en-US" dirty="0"/>
              <a:t> = </a:t>
            </a:r>
            <a:r>
              <a:rPr lang="en-US" dirty="0" err="1"/>
              <a:t>key.hashCode</a:t>
            </a:r>
            <a:r>
              <a:rPr lang="en-US" dirty="0"/>
              <a:t>();</a:t>
            </a:r>
          </a:p>
          <a:p>
            <a:pPr marL="400050" lvl="1" indent="0">
              <a:buNone/>
            </a:pPr>
            <a:r>
              <a:rPr lang="en-US" dirty="0"/>
              <a:t>		</a:t>
            </a:r>
          </a:p>
          <a:p>
            <a:pPr marL="400050" lvl="1" indent="0">
              <a:buNone/>
            </a:pPr>
            <a:r>
              <a:rPr lang="en-US" dirty="0"/>
              <a:t>		//compress down to a table slot</a:t>
            </a:r>
          </a:p>
          <a:p>
            <a:pPr marL="400050" lvl="1" indent="0">
              <a:buNone/>
            </a:pPr>
            <a:r>
              <a:rPr lang="en-US" dirty="0"/>
              <a:t>		</a:t>
            </a:r>
            <a:r>
              <a:rPr lang="en-US" dirty="0" err="1"/>
              <a:t>int</a:t>
            </a:r>
            <a:r>
              <a:rPr lang="en-US" dirty="0"/>
              <a:t> hash = hash(</a:t>
            </a:r>
            <a:r>
              <a:rPr lang="en-US" dirty="0" err="1"/>
              <a:t>hashcode</a:t>
            </a:r>
            <a:r>
              <a:rPr lang="en-US" dirty="0"/>
              <a:t>);</a:t>
            </a:r>
          </a:p>
          <a:p>
            <a:pPr marL="400050" lvl="1" indent="0">
              <a:buNone/>
            </a:pPr>
            <a:r>
              <a:rPr lang="en-US" dirty="0"/>
              <a:t>		</a:t>
            </a:r>
          </a:p>
          <a:p>
            <a:pPr marL="400050" lvl="1" indent="0">
              <a:buNone/>
            </a:pPr>
            <a:r>
              <a:rPr lang="en-US" dirty="0"/>
              <a:t>		//put the value and the key into an Entry object</a:t>
            </a:r>
          </a:p>
          <a:p>
            <a:pPr marL="400050" lvl="1" indent="0">
              <a:buNone/>
            </a:pPr>
            <a:r>
              <a:rPr lang="en-US" dirty="0"/>
              <a:t>		//which will be placed in the table in the</a:t>
            </a:r>
          </a:p>
          <a:p>
            <a:pPr marL="400050" lvl="1" indent="0">
              <a:buNone/>
            </a:pPr>
            <a:r>
              <a:rPr lang="en-US" dirty="0"/>
              <a:t>		//slot (namely, hash)</a:t>
            </a:r>
          </a:p>
          <a:p>
            <a:pPr marL="400050" lvl="1" indent="0">
              <a:buNone/>
            </a:pPr>
            <a:r>
              <a:rPr lang="en-US" dirty="0"/>
              <a:t>		//allows a null value</a:t>
            </a:r>
          </a:p>
          <a:p>
            <a:pPr marL="400050" lvl="1" indent="0">
              <a:buNone/>
            </a:pPr>
            <a:r>
              <a:rPr lang="en-US" dirty="0"/>
              <a:t>		Entry e = new Entry(</a:t>
            </a:r>
            <a:r>
              <a:rPr lang="en-US" dirty="0" err="1"/>
              <a:t>key,value</a:t>
            </a:r>
            <a:r>
              <a:rPr lang="en-US" dirty="0"/>
              <a:t>);</a:t>
            </a:r>
          </a:p>
          <a:p>
            <a:pPr marL="400050" lvl="1" indent="0">
              <a:buNone/>
            </a:pPr>
            <a:r>
              <a:rPr lang="en-US" dirty="0"/>
              <a:t>		</a:t>
            </a:r>
          </a:p>
          <a:p>
            <a:pPr marL="400050" lvl="1" indent="0">
              <a:buNone/>
            </a:pPr>
            <a:r>
              <a:rPr lang="en-US" dirty="0"/>
              <a:t>		// now place it in the table</a:t>
            </a:r>
          </a:p>
          <a:p>
            <a:pPr marL="400050" lvl="1" indent="0">
              <a:buNone/>
            </a:pPr>
            <a:r>
              <a:rPr lang="en-US" dirty="0"/>
              <a:t>		if(table[hash] == null){</a:t>
            </a:r>
          </a:p>
          <a:p>
            <a:pPr marL="400050" lvl="1" indent="0">
              <a:buNone/>
            </a:pPr>
            <a:r>
              <a:rPr lang="en-US" dirty="0"/>
              <a:t>			table[hash] = new </a:t>
            </a:r>
            <a:r>
              <a:rPr lang="en-US" dirty="0" err="1"/>
              <a:t>LinkedList</a:t>
            </a:r>
            <a:r>
              <a:rPr lang="en-US" dirty="0"/>
              <a:t>();</a:t>
            </a:r>
          </a:p>
          <a:p>
            <a:pPr marL="400050" lvl="1" indent="0">
              <a:buNone/>
            </a:pPr>
            <a:r>
              <a:rPr lang="en-US" dirty="0"/>
              <a:t>		}</a:t>
            </a:r>
          </a:p>
          <a:p>
            <a:pPr marL="400050" lvl="1" indent="0">
              <a:buNone/>
            </a:pPr>
            <a:r>
              <a:rPr lang="en-US" dirty="0"/>
              <a:t>		table[hash].add(e);</a:t>
            </a:r>
          </a:p>
          <a:p>
            <a:pPr marL="400050" lvl="1" indent="0">
              <a:buNone/>
            </a:pPr>
            <a:r>
              <a:rPr lang="en-US" dirty="0"/>
              <a:t>	}</a:t>
            </a:r>
          </a:p>
          <a:p>
            <a:endParaRPr lang="en-US" dirty="0"/>
          </a:p>
        </p:txBody>
      </p:sp>
    </p:spTree>
    <p:extLst>
      <p:ext uri="{BB962C8B-B14F-4D97-AF65-F5344CB8AC3E}">
        <p14:creationId xmlns:p14="http://schemas.microsoft.com/office/powerpoint/2010/main" val="2700579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Sample Code: Creating Your Own </a:t>
            </a:r>
            <a:r>
              <a:rPr lang="en-US" sz="3200" b="1" dirty="0" err="1">
                <a:effectLst/>
              </a:rPr>
              <a:t>Hashtable</a:t>
            </a:r>
            <a:endParaRPr lang="en-US" sz="3200" dirty="0"/>
          </a:p>
        </p:txBody>
      </p:sp>
      <p:sp>
        <p:nvSpPr>
          <p:cNvPr id="3" name="Content Placeholder 2"/>
          <p:cNvSpPr>
            <a:spLocks noGrp="1"/>
          </p:cNvSpPr>
          <p:nvPr>
            <p:ph idx="1"/>
          </p:nvPr>
        </p:nvSpPr>
        <p:spPr/>
        <p:txBody>
          <a:bodyPr/>
          <a:lstStyle/>
          <a:p>
            <a:r>
              <a:rPr lang="en-US" u="sng" dirty="0"/>
              <a:t>Big Problem</a:t>
            </a:r>
            <a:r>
              <a:rPr lang="en-US" dirty="0"/>
              <a:t>: Suppose a client class attempts these put operations:</a:t>
            </a:r>
          </a:p>
          <a:p>
            <a:pPr marL="400050" lvl="1" indent="0">
              <a:buNone/>
            </a:pPr>
            <a:r>
              <a:rPr lang="en-US" dirty="0"/>
              <a:t>	put(key, “Bob”)</a:t>
            </a:r>
          </a:p>
          <a:p>
            <a:pPr marL="400050" lvl="1" indent="0">
              <a:buNone/>
            </a:pPr>
            <a:r>
              <a:rPr lang="en-US" dirty="0"/>
              <a:t>	put(key, “Dave”)</a:t>
            </a:r>
          </a:p>
          <a:p>
            <a:r>
              <a:rPr lang="en-US" dirty="0"/>
              <a:t>Suppose the </a:t>
            </a:r>
            <a:r>
              <a:rPr lang="en-US" dirty="0" err="1"/>
              <a:t>hashvalue</a:t>
            </a:r>
            <a:r>
              <a:rPr lang="en-US" dirty="0"/>
              <a:t> for key is 5. In the approach above, there will be two Entries placed in the list in slot 5 – [key, “Bob”] and [key, “Dave”]. Then there will be unpredictable results when a get(key) operation is performed.</a:t>
            </a:r>
          </a:p>
          <a:p>
            <a:endParaRPr lang="en-US" dirty="0"/>
          </a:p>
        </p:txBody>
      </p:sp>
    </p:spTree>
    <p:extLst>
      <p:ext uri="{BB962C8B-B14F-4D97-AF65-F5344CB8AC3E}">
        <p14:creationId xmlns:p14="http://schemas.microsoft.com/office/powerpoint/2010/main" val="57110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Sample Code: Creating Your Own </a:t>
            </a:r>
            <a:r>
              <a:rPr lang="en-US" sz="3200" b="1" dirty="0" err="1">
                <a:effectLst/>
              </a:rPr>
              <a:t>Hashtable</a:t>
            </a:r>
            <a:endParaRPr lang="en-US" sz="3200" dirty="0"/>
          </a:p>
        </p:txBody>
      </p:sp>
      <p:sp>
        <p:nvSpPr>
          <p:cNvPr id="3" name="Content Placeholder 2"/>
          <p:cNvSpPr>
            <a:spLocks noGrp="1"/>
          </p:cNvSpPr>
          <p:nvPr>
            <p:ph idx="1"/>
          </p:nvPr>
        </p:nvSpPr>
        <p:spPr>
          <a:xfrm>
            <a:off x="457200" y="1600200"/>
            <a:ext cx="8229600" cy="5105400"/>
          </a:xfrm>
        </p:spPr>
        <p:txBody>
          <a:bodyPr>
            <a:normAutofit fontScale="55000" lnSpcReduction="20000"/>
          </a:bodyPr>
          <a:lstStyle/>
          <a:p>
            <a:pPr marL="400050" lvl="1" indent="0">
              <a:buNone/>
            </a:pPr>
            <a:r>
              <a:rPr lang="en-US" dirty="0"/>
              <a:t>// SECOND_TRY</a:t>
            </a:r>
          </a:p>
          <a:p>
            <a:pPr marL="400050" lvl="1" indent="0">
              <a:buNone/>
            </a:pPr>
            <a:r>
              <a:rPr lang="en-US" dirty="0"/>
              <a:t>public void put(Object key, Object value){</a:t>
            </a:r>
          </a:p>
          <a:p>
            <a:pPr marL="400050" lvl="1" indent="0">
              <a:buNone/>
            </a:pPr>
            <a:r>
              <a:rPr lang="en-US" dirty="0"/>
              <a:t>		//disallow null keys</a:t>
            </a:r>
          </a:p>
          <a:p>
            <a:pPr marL="400050" lvl="1" indent="0">
              <a:buNone/>
            </a:pPr>
            <a:r>
              <a:rPr lang="en-US" dirty="0"/>
              <a:t>		if(key==null) return;</a:t>
            </a:r>
            <a:br>
              <a:rPr lang="en-US" dirty="0"/>
            </a:br>
            <a:endParaRPr lang="en-US" dirty="0"/>
          </a:p>
          <a:p>
            <a:pPr marL="400050" lvl="1" indent="0">
              <a:buNone/>
            </a:pPr>
            <a:r>
              <a:rPr lang="en-US" dirty="0"/>
              <a:t>		//get the "big" integer corresponding to the object</a:t>
            </a:r>
          </a:p>
          <a:p>
            <a:pPr marL="400050" lvl="1" indent="0">
              <a:buNone/>
            </a:pPr>
            <a:r>
              <a:rPr lang="en-US" dirty="0"/>
              <a:t>		//assumes key is not null</a:t>
            </a:r>
          </a:p>
          <a:p>
            <a:pPr marL="400050" lvl="1" indent="0">
              <a:buNone/>
            </a:pPr>
            <a:r>
              <a:rPr lang="en-US" dirty="0"/>
              <a:t>		</a:t>
            </a:r>
            <a:r>
              <a:rPr lang="en-US" dirty="0" err="1"/>
              <a:t>int</a:t>
            </a:r>
            <a:r>
              <a:rPr lang="en-US" dirty="0"/>
              <a:t> </a:t>
            </a:r>
            <a:r>
              <a:rPr lang="en-US" dirty="0" err="1"/>
              <a:t>hashcode</a:t>
            </a:r>
            <a:r>
              <a:rPr lang="en-US" dirty="0"/>
              <a:t> = </a:t>
            </a:r>
            <a:r>
              <a:rPr lang="en-US" dirty="0" err="1"/>
              <a:t>key.hashCode</a:t>
            </a:r>
            <a:r>
              <a:rPr lang="en-US" dirty="0"/>
              <a:t>();</a:t>
            </a:r>
          </a:p>
          <a:p>
            <a:pPr marL="400050" lvl="1" indent="0">
              <a:buNone/>
            </a:pPr>
            <a:r>
              <a:rPr lang="en-US" dirty="0"/>
              <a:t>		</a:t>
            </a:r>
          </a:p>
          <a:p>
            <a:pPr marL="400050" lvl="1" indent="0">
              <a:buNone/>
            </a:pPr>
            <a:r>
              <a:rPr lang="en-US" dirty="0"/>
              <a:t>		//compress down to a table slot</a:t>
            </a:r>
          </a:p>
          <a:p>
            <a:pPr marL="400050" lvl="1" indent="0">
              <a:buNone/>
            </a:pPr>
            <a:r>
              <a:rPr lang="en-US" dirty="0"/>
              <a:t>		</a:t>
            </a:r>
            <a:r>
              <a:rPr lang="en-US" dirty="0" err="1"/>
              <a:t>int</a:t>
            </a:r>
            <a:r>
              <a:rPr lang="en-US" dirty="0"/>
              <a:t> hash = hash(</a:t>
            </a:r>
            <a:r>
              <a:rPr lang="en-US" dirty="0" err="1"/>
              <a:t>hashcode</a:t>
            </a:r>
            <a:r>
              <a:rPr lang="en-US" dirty="0"/>
              <a:t>);</a:t>
            </a:r>
          </a:p>
          <a:p>
            <a:pPr marL="400050" lvl="1" indent="0">
              <a:buNone/>
            </a:pPr>
            <a:r>
              <a:rPr lang="en-US" dirty="0"/>
              <a:t>		</a:t>
            </a:r>
          </a:p>
          <a:p>
            <a:pPr marL="400050" lvl="1" indent="0">
              <a:buNone/>
            </a:pPr>
            <a:r>
              <a:rPr lang="en-US" dirty="0"/>
              <a:t>		//create the entry</a:t>
            </a:r>
          </a:p>
          <a:p>
            <a:pPr marL="400050" lvl="1" indent="0">
              <a:buNone/>
            </a:pPr>
            <a:r>
              <a:rPr lang="en-US" dirty="0"/>
              <a:t>		Entry e = new Entry(</a:t>
            </a:r>
            <a:r>
              <a:rPr lang="en-US" dirty="0" err="1"/>
              <a:t>key,value</a:t>
            </a:r>
            <a:r>
              <a:rPr lang="en-US" dirty="0"/>
              <a:t>);</a:t>
            </a:r>
          </a:p>
          <a:p>
            <a:pPr marL="400050" lvl="1" indent="0">
              <a:buNone/>
            </a:pPr>
            <a:r>
              <a:rPr lang="en-US" dirty="0"/>
              <a:t> </a:t>
            </a:r>
          </a:p>
          <a:p>
            <a:pPr marL="400050" lvl="1" indent="0">
              <a:buNone/>
            </a:pPr>
            <a:r>
              <a:rPr lang="en-US" dirty="0"/>
              <a:t>		</a:t>
            </a:r>
            <a:r>
              <a:rPr lang="en-US" dirty="0" err="1"/>
              <a:t>boolean</a:t>
            </a:r>
            <a:r>
              <a:rPr lang="en-US" dirty="0"/>
              <a:t> </a:t>
            </a:r>
            <a:r>
              <a:rPr lang="en-US" dirty="0" err="1"/>
              <a:t>keyAlreadyInUse</a:t>
            </a:r>
            <a:r>
              <a:rPr lang="en-US" dirty="0"/>
              <a:t> = false;</a:t>
            </a:r>
          </a:p>
          <a:p>
            <a:pPr marL="400050" lvl="1" indent="0">
              <a:buNone/>
            </a:pPr>
            <a:r>
              <a:rPr lang="en-US" dirty="0"/>
              <a:t>		if(table[hash] != null) {</a:t>
            </a:r>
          </a:p>
          <a:p>
            <a:pPr marL="400050" lvl="1" indent="0">
              <a:buNone/>
            </a:pPr>
            <a:r>
              <a:rPr lang="en-US" dirty="0"/>
              <a:t>			for(Object </a:t>
            </a:r>
            <a:r>
              <a:rPr lang="en-US" dirty="0" err="1"/>
              <a:t>ob</a:t>
            </a:r>
            <a:r>
              <a:rPr lang="en-US" dirty="0"/>
              <a:t> : table[hash]) {</a:t>
            </a:r>
          </a:p>
          <a:p>
            <a:pPr marL="400050" lvl="1" indent="0">
              <a:buNone/>
            </a:pPr>
            <a:r>
              <a:rPr lang="en-US" dirty="0"/>
              <a:t>				Entry </a:t>
            </a:r>
            <a:r>
              <a:rPr lang="en-US" dirty="0" err="1"/>
              <a:t>ent</a:t>
            </a:r>
            <a:r>
              <a:rPr lang="en-US" dirty="0"/>
              <a:t> = (Entry)</a:t>
            </a:r>
            <a:r>
              <a:rPr lang="en-US" dirty="0" err="1"/>
              <a:t>ob</a:t>
            </a:r>
            <a:r>
              <a:rPr lang="en-US" dirty="0"/>
              <a:t>;</a:t>
            </a:r>
          </a:p>
          <a:p>
            <a:pPr marL="400050" lvl="1" indent="0">
              <a:buNone/>
            </a:pPr>
            <a:r>
              <a:rPr lang="en-US" dirty="0"/>
              <a:t>				if (</a:t>
            </a:r>
            <a:r>
              <a:rPr lang="en-US" dirty="0" err="1"/>
              <a:t>ent.key.equals</a:t>
            </a:r>
            <a:r>
              <a:rPr lang="en-US" dirty="0"/>
              <a:t>(key)) {</a:t>
            </a:r>
          </a:p>
          <a:p>
            <a:pPr marL="400050" lvl="1" indent="0">
              <a:buNone/>
            </a:pPr>
            <a:r>
              <a:rPr lang="en-US" dirty="0"/>
              <a:t>					</a:t>
            </a:r>
            <a:r>
              <a:rPr lang="en-US" dirty="0" err="1"/>
              <a:t>keyAlreadyInUse</a:t>
            </a:r>
            <a:r>
              <a:rPr lang="en-US" dirty="0"/>
              <a:t> = true;</a:t>
            </a:r>
          </a:p>
          <a:p>
            <a:pPr marL="400050" lvl="1" indent="0">
              <a:buNone/>
            </a:pPr>
            <a:r>
              <a:rPr lang="en-US" dirty="0"/>
              <a:t>					</a:t>
            </a:r>
            <a:r>
              <a:rPr lang="en-US" dirty="0" err="1"/>
              <a:t>ent.value</a:t>
            </a:r>
            <a:r>
              <a:rPr lang="en-US" dirty="0"/>
              <a:t> = value; //update value for this Entry</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		//we handled case </a:t>
            </a:r>
            <a:r>
              <a:rPr lang="en-US" dirty="0" err="1"/>
              <a:t>keyAlreadyInUse</a:t>
            </a:r>
            <a:r>
              <a:rPr lang="en-US" dirty="0"/>
              <a:t>==true in loop</a:t>
            </a:r>
          </a:p>
          <a:p>
            <a:pPr marL="400050" lvl="1" indent="0">
              <a:buNone/>
            </a:pPr>
            <a:r>
              <a:rPr lang="en-US" dirty="0"/>
              <a:t>		if(!</a:t>
            </a:r>
            <a:r>
              <a:rPr lang="en-US" dirty="0" err="1"/>
              <a:t>keyAlreadyInUse</a:t>
            </a:r>
            <a:r>
              <a:rPr lang="en-US" dirty="0"/>
              <a:t>) {		</a:t>
            </a:r>
          </a:p>
          <a:p>
            <a:pPr marL="400050" lvl="1" indent="0">
              <a:buNone/>
            </a:pPr>
            <a:r>
              <a:rPr lang="en-US" dirty="0"/>
              <a:t>		// now place it in the table</a:t>
            </a:r>
          </a:p>
          <a:p>
            <a:pPr marL="400050" lvl="1" indent="0">
              <a:buNone/>
            </a:pPr>
            <a:r>
              <a:rPr lang="en-US" dirty="0"/>
              <a:t>		if(table[hash] == null){</a:t>
            </a:r>
          </a:p>
          <a:p>
            <a:pPr marL="400050" lvl="1" indent="0">
              <a:buNone/>
            </a:pPr>
            <a:r>
              <a:rPr lang="en-US" dirty="0"/>
              <a:t>			table[hash] = new </a:t>
            </a:r>
            <a:r>
              <a:rPr lang="en-US" dirty="0" err="1"/>
              <a:t>LinkedList</a:t>
            </a:r>
            <a:r>
              <a:rPr lang="en-US" dirty="0"/>
              <a:t>();</a:t>
            </a:r>
          </a:p>
          <a:p>
            <a:pPr marL="400050" lvl="1" indent="0">
              <a:buNone/>
            </a:pPr>
            <a:r>
              <a:rPr lang="en-US" dirty="0"/>
              <a:t>		}</a:t>
            </a:r>
          </a:p>
          <a:p>
            <a:pPr marL="400050" lvl="1" indent="0">
              <a:buNone/>
            </a:pPr>
            <a:r>
              <a:rPr lang="en-US" dirty="0"/>
              <a:t>		table[hash].add(e);</a:t>
            </a:r>
          </a:p>
          <a:p>
            <a:pPr marL="400050" lvl="1" indent="0">
              <a:buNone/>
            </a:pPr>
            <a:r>
              <a:rPr lang="en-US" dirty="0"/>
              <a:t>	}</a:t>
            </a:r>
          </a:p>
          <a:p>
            <a:pPr marL="400050" lvl="1" indent="0">
              <a:buNone/>
            </a:pPr>
            <a:r>
              <a:rPr lang="en-US" dirty="0"/>
              <a:t>	}</a:t>
            </a:r>
          </a:p>
          <a:p>
            <a:endParaRPr lang="en-US" dirty="0"/>
          </a:p>
        </p:txBody>
      </p:sp>
    </p:spTree>
    <p:extLst>
      <p:ext uri="{BB962C8B-B14F-4D97-AF65-F5344CB8AC3E}">
        <p14:creationId xmlns:p14="http://schemas.microsoft.com/office/powerpoint/2010/main" val="4023231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Sample Code: Creating Your Own </a:t>
            </a:r>
            <a:r>
              <a:rPr lang="en-US" sz="3200" b="1" dirty="0" err="1">
                <a:effectLst/>
              </a:rPr>
              <a:t>Hashtable</a:t>
            </a:r>
            <a:endParaRPr lang="en-US" sz="3200"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pPr marL="400050" lvl="1" indent="0">
              <a:buNone/>
            </a:pPr>
            <a:r>
              <a:rPr lang="en-US" dirty="0"/>
              <a:t>public Object get(Object key){</a:t>
            </a:r>
          </a:p>
          <a:p>
            <a:pPr marL="400050" lvl="1" indent="0">
              <a:buNone/>
            </a:pPr>
            <a:r>
              <a:rPr lang="en-US" dirty="0"/>
              <a:t>		//null key not allowed</a:t>
            </a:r>
          </a:p>
          <a:p>
            <a:pPr marL="400050" lvl="1" indent="0">
              <a:buNone/>
            </a:pPr>
            <a:r>
              <a:rPr lang="en-US" dirty="0"/>
              <a:t>		if(key==null) return null;</a:t>
            </a:r>
          </a:p>
          <a:p>
            <a:pPr marL="400050" lvl="1" indent="0">
              <a:buNone/>
            </a:pPr>
            <a:r>
              <a:rPr lang="en-US" dirty="0"/>
              <a:t>		//get the "big" integer corresponding to the object</a:t>
            </a:r>
          </a:p>
          <a:p>
            <a:pPr marL="400050" lvl="1" indent="0">
              <a:buNone/>
            </a:pPr>
            <a:r>
              <a:rPr lang="en-US" dirty="0"/>
              <a:t>		</a:t>
            </a:r>
            <a:r>
              <a:rPr lang="en-US" dirty="0" err="1"/>
              <a:t>int</a:t>
            </a:r>
            <a:r>
              <a:rPr lang="en-US" dirty="0"/>
              <a:t> </a:t>
            </a:r>
            <a:r>
              <a:rPr lang="en-US" dirty="0" err="1"/>
              <a:t>hashcode</a:t>
            </a:r>
            <a:r>
              <a:rPr lang="en-US" dirty="0"/>
              <a:t> = </a:t>
            </a:r>
            <a:r>
              <a:rPr lang="en-US" dirty="0" err="1"/>
              <a:t>key.hashCode</a:t>
            </a:r>
            <a:r>
              <a:rPr lang="en-US" dirty="0"/>
              <a:t>();</a:t>
            </a:r>
          </a:p>
          <a:p>
            <a:pPr marL="400050" lvl="1" indent="0">
              <a:buNone/>
            </a:pPr>
            <a:r>
              <a:rPr lang="en-US" dirty="0"/>
              <a:t>		</a:t>
            </a:r>
          </a:p>
          <a:p>
            <a:pPr marL="400050" lvl="1" indent="0">
              <a:buNone/>
            </a:pPr>
            <a:r>
              <a:rPr lang="en-US" dirty="0"/>
              <a:t>		//compress down to a table slot</a:t>
            </a:r>
          </a:p>
          <a:p>
            <a:pPr marL="400050" lvl="1" indent="0">
              <a:buNone/>
            </a:pPr>
            <a:r>
              <a:rPr lang="en-US" dirty="0"/>
              <a:t>		</a:t>
            </a:r>
            <a:r>
              <a:rPr lang="en-US" dirty="0" err="1"/>
              <a:t>int</a:t>
            </a:r>
            <a:r>
              <a:rPr lang="en-US" dirty="0"/>
              <a:t> hash = hash(</a:t>
            </a:r>
            <a:r>
              <a:rPr lang="en-US" dirty="0" err="1"/>
              <a:t>hashcode</a:t>
            </a:r>
            <a:r>
              <a:rPr lang="en-US" dirty="0"/>
              <a:t>);</a:t>
            </a:r>
          </a:p>
          <a:p>
            <a:pPr marL="400050" lvl="1" indent="0">
              <a:buNone/>
            </a:pPr>
            <a:r>
              <a:rPr lang="en-US" dirty="0"/>
              <a:t>		</a:t>
            </a:r>
          </a:p>
          <a:p>
            <a:pPr marL="400050" lvl="1" indent="0">
              <a:buNone/>
            </a:pPr>
            <a:r>
              <a:rPr lang="en-US" dirty="0"/>
              <a:t>		//if slot given by hash not yet in use, return null</a:t>
            </a:r>
          </a:p>
          <a:p>
            <a:pPr marL="400050" lvl="1" indent="0">
              <a:buNone/>
            </a:pPr>
            <a:r>
              <a:rPr lang="en-US" dirty="0"/>
              <a:t>		if(table[hash] == null) return null;</a:t>
            </a:r>
          </a:p>
          <a:p>
            <a:pPr marL="400050" lvl="1" indent="0">
              <a:buNone/>
            </a:pPr>
            <a:r>
              <a:rPr lang="en-US" dirty="0"/>
              <a:t> </a:t>
            </a:r>
          </a:p>
          <a:p>
            <a:pPr marL="400050" lvl="1" indent="0">
              <a:buNone/>
            </a:pPr>
            <a:r>
              <a:rPr lang="en-US" dirty="0"/>
              <a:t>		//now look for the desired Entry</a:t>
            </a:r>
          </a:p>
          <a:p>
            <a:pPr marL="400050" lvl="1" indent="0">
              <a:buNone/>
            </a:pPr>
            <a:r>
              <a:rPr lang="en-US" dirty="0"/>
              <a:t>		Entry e = null; </a:t>
            </a:r>
          </a:p>
          <a:p>
            <a:pPr marL="400050" lvl="1" indent="0">
              <a:buNone/>
            </a:pPr>
            <a:r>
              <a:rPr lang="en-US" dirty="0"/>
              <a:t>		for(Iterator it = table[hash].iterator(); </a:t>
            </a:r>
            <a:r>
              <a:rPr lang="en-US" dirty="0" err="1"/>
              <a:t>it.hasNext</a:t>
            </a:r>
            <a:r>
              <a:rPr lang="en-US" dirty="0"/>
              <a:t>()){</a:t>
            </a:r>
          </a:p>
          <a:p>
            <a:pPr marL="400050" lvl="1" indent="0">
              <a:buNone/>
            </a:pPr>
            <a:r>
              <a:rPr lang="en-US" dirty="0"/>
              <a:t>			e = (Entry)</a:t>
            </a:r>
            <a:r>
              <a:rPr lang="en-US" dirty="0" err="1"/>
              <a:t>it.next</a:t>
            </a:r>
            <a:r>
              <a:rPr lang="en-US" dirty="0"/>
              <a:t>();</a:t>
            </a:r>
          </a:p>
          <a:p>
            <a:pPr marL="400050" lvl="1" indent="0">
              <a:buNone/>
            </a:pPr>
            <a:r>
              <a:rPr lang="en-US" dirty="0"/>
              <a:t>			if(</a:t>
            </a:r>
            <a:r>
              <a:rPr lang="en-US" dirty="0" err="1"/>
              <a:t>e.key.equals</a:t>
            </a:r>
            <a:r>
              <a:rPr lang="en-US" dirty="0"/>
              <a:t>(key)) {</a:t>
            </a:r>
          </a:p>
          <a:p>
            <a:pPr marL="400050" lvl="1" indent="0">
              <a:buNone/>
            </a:pPr>
            <a:r>
              <a:rPr lang="en-US" dirty="0"/>
              <a:t>				return </a:t>
            </a:r>
            <a:r>
              <a:rPr lang="en-US" dirty="0" err="1"/>
              <a:t>e.value</a:t>
            </a:r>
            <a:r>
              <a:rPr lang="en-US" dirty="0"/>
              <a:t>;</a:t>
            </a:r>
          </a:p>
          <a:p>
            <a:pPr marL="400050" lvl="1" indent="0">
              <a:buNone/>
            </a:pPr>
            <a:r>
              <a:rPr lang="en-US" dirty="0"/>
              <a:t>			}</a:t>
            </a:r>
          </a:p>
          <a:p>
            <a:pPr marL="400050" lvl="1" indent="0">
              <a:buNone/>
            </a:pPr>
            <a:r>
              <a:rPr lang="en-US" dirty="0"/>
              <a:t>		}</a:t>
            </a:r>
          </a:p>
          <a:p>
            <a:pPr marL="400050" lvl="1" indent="0">
              <a:buNone/>
            </a:pPr>
            <a:r>
              <a:rPr lang="en-US" dirty="0"/>
              <a:t>		return null;</a:t>
            </a:r>
          </a:p>
          <a:p>
            <a:pPr marL="400050" lvl="1" indent="0">
              <a:buNone/>
            </a:pPr>
            <a:r>
              <a:rPr lang="en-US" dirty="0"/>
              <a:t>		 </a:t>
            </a:r>
          </a:p>
          <a:p>
            <a:pPr marL="400050" lvl="1" indent="0">
              <a:buNone/>
            </a:pPr>
            <a:r>
              <a:rPr lang="en-US" dirty="0"/>
              <a:t>	}</a:t>
            </a:r>
          </a:p>
          <a:p>
            <a:endParaRPr lang="en-US" dirty="0"/>
          </a:p>
        </p:txBody>
      </p:sp>
    </p:spTree>
    <p:extLst>
      <p:ext uri="{BB962C8B-B14F-4D97-AF65-F5344CB8AC3E}">
        <p14:creationId xmlns:p14="http://schemas.microsoft.com/office/powerpoint/2010/main" val="3295928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Sample Code: Creating Your Own </a:t>
            </a:r>
            <a:r>
              <a:rPr lang="en-US" sz="3200" b="1" dirty="0" err="1">
                <a:effectLst/>
              </a:rPr>
              <a:t>Hashtable</a:t>
            </a:r>
            <a:endParaRPr lang="en-US" sz="3200" dirty="0"/>
          </a:p>
        </p:txBody>
      </p:sp>
      <p:sp>
        <p:nvSpPr>
          <p:cNvPr id="3" name="Content Placeholder 2"/>
          <p:cNvSpPr>
            <a:spLocks noGrp="1"/>
          </p:cNvSpPr>
          <p:nvPr>
            <p:ph idx="1"/>
          </p:nvPr>
        </p:nvSpPr>
        <p:spPr/>
        <p:txBody>
          <a:bodyPr>
            <a:normAutofit fontScale="92500" lnSpcReduction="20000"/>
          </a:bodyPr>
          <a:lstStyle/>
          <a:p>
            <a:pPr marL="400050" lvl="1" indent="0">
              <a:buNone/>
            </a:pPr>
            <a:r>
              <a:rPr lang="en-US" dirty="0"/>
              <a:t>public String </a:t>
            </a:r>
            <a:r>
              <a:rPr lang="en-US" dirty="0" err="1"/>
              <a:t>toString</a:t>
            </a:r>
            <a:r>
              <a:rPr lang="en-US" dirty="0"/>
              <a:t>(){</a:t>
            </a:r>
          </a:p>
          <a:p>
            <a:pPr marL="400050" lvl="1" indent="0">
              <a:buNone/>
            </a:pPr>
            <a:r>
              <a:rPr lang="en-US" dirty="0"/>
              <a:t>		String n = </a:t>
            </a:r>
            <a:r>
              <a:rPr lang="en-US" dirty="0" err="1"/>
              <a:t>System.getProperty</a:t>
            </a:r>
            <a:r>
              <a:rPr lang="en-US" dirty="0"/>
              <a:t>("</a:t>
            </a:r>
            <a:r>
              <a:rPr lang="en-US" dirty="0" err="1"/>
              <a:t>line.separator</a:t>
            </a:r>
            <a:r>
              <a:rPr lang="en-US" dirty="0"/>
              <a:t>");</a:t>
            </a:r>
          </a:p>
          <a:p>
            <a:pPr marL="400050" lvl="1" indent="0">
              <a:buNone/>
            </a:pPr>
            <a:r>
              <a:rPr lang="en-US" dirty="0"/>
              <a:t>		</a:t>
            </a:r>
            <a:r>
              <a:rPr lang="en-US" dirty="0" err="1"/>
              <a:t>StringBuilder</a:t>
            </a:r>
            <a:r>
              <a:rPr lang="en-US" dirty="0"/>
              <a:t> </a:t>
            </a:r>
            <a:r>
              <a:rPr lang="en-US" dirty="0" err="1"/>
              <a:t>sb</a:t>
            </a:r>
            <a:r>
              <a:rPr lang="en-US" dirty="0"/>
              <a:t> = new </a:t>
            </a:r>
            <a:r>
              <a:rPr lang="en-US" dirty="0" err="1"/>
              <a:t>StringBuilder</a:t>
            </a:r>
            <a:r>
              <a:rPr lang="en-US" dirty="0"/>
              <a:t>();</a:t>
            </a:r>
          </a:p>
          <a:p>
            <a:pPr marL="400050" lvl="1" indent="0">
              <a:buNone/>
            </a:pPr>
            <a:r>
              <a:rPr lang="en-US" dirty="0"/>
              <a:t>		for(</a:t>
            </a:r>
            <a:r>
              <a:rPr lang="en-US" dirty="0" err="1"/>
              <a:t>int</a:t>
            </a:r>
            <a:r>
              <a:rPr lang="en-US" dirty="0"/>
              <a:t> </a:t>
            </a:r>
            <a:r>
              <a:rPr lang="en-US" dirty="0" err="1"/>
              <a:t>i</a:t>
            </a:r>
            <a:r>
              <a:rPr lang="en-US" dirty="0"/>
              <a:t> = 0; </a:t>
            </a:r>
            <a:r>
              <a:rPr lang="en-US" dirty="0" err="1"/>
              <a:t>i</a:t>
            </a:r>
            <a:r>
              <a:rPr lang="en-US" dirty="0"/>
              <a:t> &lt; </a:t>
            </a:r>
            <a:r>
              <a:rPr lang="en-US" dirty="0" err="1"/>
              <a:t>table.length</a:t>
            </a:r>
            <a:r>
              <a:rPr lang="en-US" dirty="0"/>
              <a:t>;++</a:t>
            </a:r>
            <a:r>
              <a:rPr lang="en-US" dirty="0" err="1"/>
              <a:t>i</a:t>
            </a:r>
            <a:r>
              <a:rPr lang="en-US" dirty="0"/>
              <a:t>){</a:t>
            </a:r>
          </a:p>
          <a:p>
            <a:pPr marL="400050" lvl="1" indent="0">
              <a:buNone/>
            </a:pPr>
            <a:r>
              <a:rPr lang="en-US" dirty="0"/>
              <a:t>			if(table[</a:t>
            </a:r>
            <a:r>
              <a:rPr lang="en-US" dirty="0" err="1"/>
              <a:t>i</a:t>
            </a:r>
            <a:r>
              <a:rPr lang="en-US" dirty="0"/>
              <a:t>] != null){</a:t>
            </a:r>
          </a:p>
          <a:p>
            <a:pPr marL="400050" lvl="1" indent="0">
              <a:buNone/>
            </a:pPr>
            <a:r>
              <a:rPr lang="en-US" dirty="0"/>
              <a:t>				Entry next = null;</a:t>
            </a:r>
          </a:p>
          <a:p>
            <a:pPr marL="400050" lvl="1" indent="0">
              <a:buNone/>
            </a:pPr>
            <a:r>
              <a:rPr lang="en-US" dirty="0"/>
              <a:t>				for(Iterator it = table[</a:t>
            </a:r>
            <a:r>
              <a:rPr lang="en-US" dirty="0" err="1"/>
              <a:t>i</a:t>
            </a:r>
            <a:r>
              <a:rPr lang="en-US" dirty="0"/>
              <a:t>].iterator; </a:t>
            </a:r>
            <a:r>
              <a:rPr lang="en-US" dirty="0" err="1"/>
              <a:t>it.hasNext</a:t>
            </a:r>
            <a:r>
              <a:rPr lang="en-US" dirty="0"/>
              <a:t>())){</a:t>
            </a:r>
          </a:p>
          <a:p>
            <a:pPr marL="400050" lvl="1" indent="0">
              <a:buNone/>
            </a:pPr>
            <a:r>
              <a:rPr lang="en-US" dirty="0"/>
              <a:t>					next = (Entry)</a:t>
            </a:r>
            <a:r>
              <a:rPr lang="en-US" dirty="0" err="1"/>
              <a:t>it.next</a:t>
            </a:r>
            <a:r>
              <a:rPr lang="en-US" dirty="0"/>
              <a:t>();</a:t>
            </a:r>
          </a:p>
          <a:p>
            <a:pPr marL="400050" lvl="1" indent="0">
              <a:buNone/>
            </a:pPr>
            <a:r>
              <a:rPr lang="en-US" dirty="0"/>
              <a:t>					</a:t>
            </a:r>
            <a:r>
              <a:rPr lang="en-US" dirty="0" err="1"/>
              <a:t>sb.append</a:t>
            </a:r>
            <a:r>
              <a:rPr lang="en-US" dirty="0"/>
              <a:t>(next + n);</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		return </a:t>
            </a:r>
            <a:r>
              <a:rPr lang="en-US" dirty="0" err="1"/>
              <a:t>sb.toString</a:t>
            </a:r>
            <a:r>
              <a:rPr lang="en-US" dirty="0"/>
              <a:t>();</a:t>
            </a:r>
          </a:p>
          <a:p>
            <a:pPr marL="400050" lvl="1" indent="0">
              <a:buNone/>
            </a:pPr>
            <a:r>
              <a:rPr lang="en-US" dirty="0"/>
              <a:t>	}</a:t>
            </a:r>
          </a:p>
          <a:p>
            <a:pPr marL="400050" lvl="1" indent="0">
              <a:buNone/>
            </a:pPr>
            <a:r>
              <a:rPr lang="en-US" dirty="0"/>
              <a:t> </a:t>
            </a:r>
          </a:p>
          <a:p>
            <a:pPr marL="400050" lvl="1" indent="0">
              <a:buNone/>
            </a:pPr>
            <a:r>
              <a:rPr lang="en-US" dirty="0"/>
              <a:t>	private </a:t>
            </a:r>
            <a:r>
              <a:rPr lang="en-US" dirty="0" err="1"/>
              <a:t>int</a:t>
            </a:r>
            <a:r>
              <a:rPr lang="en-US" dirty="0"/>
              <a:t> hash(</a:t>
            </a:r>
            <a:r>
              <a:rPr lang="en-US" dirty="0" err="1"/>
              <a:t>int</a:t>
            </a:r>
            <a:r>
              <a:rPr lang="en-US" dirty="0"/>
              <a:t> </a:t>
            </a:r>
            <a:r>
              <a:rPr lang="en-US" dirty="0" err="1"/>
              <a:t>bigNum</a:t>
            </a:r>
            <a:r>
              <a:rPr lang="en-US" dirty="0"/>
              <a:t>) {</a:t>
            </a:r>
          </a:p>
          <a:p>
            <a:pPr marL="400050" lvl="1" indent="0">
              <a:buNone/>
            </a:pPr>
            <a:r>
              <a:rPr lang="en-US" dirty="0"/>
              <a:t>		return </a:t>
            </a:r>
            <a:r>
              <a:rPr lang="en-US" dirty="0" err="1"/>
              <a:t>bigNum</a:t>
            </a:r>
            <a:r>
              <a:rPr lang="en-US" dirty="0"/>
              <a:t> % </a:t>
            </a:r>
            <a:r>
              <a:rPr lang="en-US" dirty="0" err="1"/>
              <a:t>tableSize</a:t>
            </a:r>
            <a:r>
              <a:rPr lang="en-US" dirty="0"/>
              <a:t>;</a:t>
            </a:r>
          </a:p>
          <a:p>
            <a:pPr marL="400050" lvl="1" indent="0">
              <a:buNone/>
            </a:pPr>
            <a:r>
              <a:rPr lang="en-US" dirty="0"/>
              <a:t>	}</a:t>
            </a:r>
          </a:p>
          <a:p>
            <a:endParaRPr lang="en-US" dirty="0"/>
          </a:p>
        </p:txBody>
      </p:sp>
    </p:spTree>
    <p:extLst>
      <p:ext uri="{BB962C8B-B14F-4D97-AF65-F5344CB8AC3E}">
        <p14:creationId xmlns:p14="http://schemas.microsoft.com/office/powerpoint/2010/main" val="303464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Wholeness of the Lesson</a:t>
            </a:r>
            <a:endParaRPr lang="en-US" dirty="0"/>
          </a:p>
        </p:txBody>
      </p:sp>
      <p:sp>
        <p:nvSpPr>
          <p:cNvPr id="3" name="Content Placeholder 2"/>
          <p:cNvSpPr>
            <a:spLocks noGrp="1"/>
          </p:cNvSpPr>
          <p:nvPr>
            <p:ph idx="1"/>
          </p:nvPr>
        </p:nvSpPr>
        <p:spPr/>
        <p:txBody>
          <a:bodyPr/>
          <a:lstStyle/>
          <a:p>
            <a:r>
              <a:rPr lang="en-US" dirty="0" err="1"/>
              <a:t>Hashtables</a:t>
            </a:r>
            <a:r>
              <a:rPr lang="en-US" dirty="0"/>
              <a:t> provide even faster access to elements in a collection than a BST, but at the price of losing the sorted status of the elements. If maintaining order among the elements of a collection is not required, </a:t>
            </a:r>
            <a:r>
              <a:rPr lang="en-US" dirty="0" err="1"/>
              <a:t>hashtables</a:t>
            </a:r>
            <a:r>
              <a:rPr lang="en-US" dirty="0"/>
              <a:t> are the most efficient data structure for storing elements in memory, when insertion, deletion, and lookup operations are needed. </a:t>
            </a:r>
            <a:r>
              <a:rPr lang="en-US" dirty="0" err="1"/>
              <a:t>Hashtables</a:t>
            </a:r>
            <a:r>
              <a:rPr lang="en-US" dirty="0"/>
              <a:t> give concrete expression to the ability of pure intelligence to know any one thing instantaneously; this ability, or quality of intelligence, is known as </a:t>
            </a:r>
            <a:r>
              <a:rPr lang="en-US" i="1" dirty="0" err="1"/>
              <a:t>Ritam</a:t>
            </a:r>
            <a:r>
              <a:rPr lang="en-US" i="1" dirty="0"/>
              <a:t> </a:t>
            </a:r>
            <a:r>
              <a:rPr lang="en-US" i="1" dirty="0" err="1"/>
              <a:t>Bhara</a:t>
            </a:r>
            <a:r>
              <a:rPr lang="en-US" i="1" dirty="0"/>
              <a:t> </a:t>
            </a:r>
            <a:r>
              <a:rPr lang="en-US" i="1" dirty="0" err="1"/>
              <a:t>Pragya</a:t>
            </a:r>
            <a:r>
              <a:rPr lang="en-US" i="1" dirty="0"/>
              <a:t>.</a:t>
            </a:r>
            <a:endParaRPr lang="en-US" dirty="0"/>
          </a:p>
        </p:txBody>
      </p:sp>
    </p:spTree>
    <p:extLst>
      <p:ext uri="{BB962C8B-B14F-4D97-AF65-F5344CB8AC3E}">
        <p14:creationId xmlns:p14="http://schemas.microsoft.com/office/powerpoint/2010/main" val="2238085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Sample Code: Creating Your Own </a:t>
            </a:r>
            <a:r>
              <a:rPr lang="en-US" sz="3200" b="1" dirty="0" err="1">
                <a:effectLst/>
              </a:rPr>
              <a:t>Hashtable</a:t>
            </a:r>
            <a:endParaRPr lang="en-US" sz="3200" dirty="0"/>
          </a:p>
        </p:txBody>
      </p:sp>
      <p:sp>
        <p:nvSpPr>
          <p:cNvPr id="3" name="Content Placeholder 2"/>
          <p:cNvSpPr>
            <a:spLocks noGrp="1"/>
          </p:cNvSpPr>
          <p:nvPr>
            <p:ph idx="1"/>
          </p:nvPr>
        </p:nvSpPr>
        <p:spPr/>
        <p:txBody>
          <a:bodyPr>
            <a:normAutofit/>
          </a:bodyPr>
          <a:lstStyle/>
          <a:p>
            <a:pPr marL="400050" lvl="1" indent="0">
              <a:buNone/>
            </a:pPr>
            <a:r>
              <a:rPr lang="en-US" dirty="0"/>
              <a:t>private class Entry{</a:t>
            </a:r>
            <a:endParaRPr lang="en-US" sz="2000" dirty="0"/>
          </a:p>
          <a:p>
            <a:pPr marL="400050" lvl="1" indent="0">
              <a:buNone/>
            </a:pPr>
            <a:r>
              <a:rPr lang="en-US" dirty="0"/>
              <a:t>		private Object key;</a:t>
            </a:r>
            <a:endParaRPr lang="en-US" sz="2000" dirty="0"/>
          </a:p>
          <a:p>
            <a:pPr marL="400050" lvl="1" indent="0">
              <a:buNone/>
            </a:pPr>
            <a:r>
              <a:rPr lang="en-US" dirty="0"/>
              <a:t>		private Object value;</a:t>
            </a:r>
            <a:endParaRPr lang="en-US" sz="2000" dirty="0"/>
          </a:p>
          <a:p>
            <a:pPr marL="400050" lvl="1" indent="0">
              <a:buNone/>
            </a:pPr>
            <a:r>
              <a:rPr lang="en-US" dirty="0"/>
              <a:t>		Entry(Object key, Object value){</a:t>
            </a:r>
            <a:endParaRPr lang="en-US" sz="2000" dirty="0"/>
          </a:p>
          <a:p>
            <a:pPr marL="400050" lvl="1" indent="0">
              <a:buNone/>
            </a:pPr>
            <a:r>
              <a:rPr lang="en-US" dirty="0"/>
              <a:t>			</a:t>
            </a:r>
            <a:r>
              <a:rPr lang="en-US" dirty="0" err="1"/>
              <a:t>this.key</a:t>
            </a:r>
            <a:r>
              <a:rPr lang="en-US" dirty="0"/>
              <a:t> = key;</a:t>
            </a:r>
            <a:endParaRPr lang="en-US" sz="2000" dirty="0"/>
          </a:p>
          <a:p>
            <a:pPr marL="400050" lvl="1" indent="0">
              <a:buNone/>
            </a:pPr>
            <a:r>
              <a:rPr lang="en-US" dirty="0"/>
              <a:t>			</a:t>
            </a:r>
            <a:r>
              <a:rPr lang="en-US" dirty="0" err="1"/>
              <a:t>this.value</a:t>
            </a:r>
            <a:r>
              <a:rPr lang="en-US" dirty="0"/>
              <a:t> = value;</a:t>
            </a:r>
            <a:endParaRPr lang="en-US" sz="2000" dirty="0"/>
          </a:p>
          <a:p>
            <a:pPr marL="400050" lvl="1" indent="0">
              <a:buNone/>
            </a:pPr>
            <a:r>
              <a:rPr lang="en-US" dirty="0"/>
              <a:t>		}</a:t>
            </a:r>
            <a:endParaRPr lang="en-US" sz="2000" dirty="0"/>
          </a:p>
          <a:p>
            <a:pPr marL="400050" lvl="1" indent="0">
              <a:buNone/>
            </a:pPr>
            <a:r>
              <a:rPr lang="en-US" dirty="0"/>
              <a:t>		public String </a:t>
            </a:r>
            <a:r>
              <a:rPr lang="en-US" dirty="0" err="1"/>
              <a:t>toString</a:t>
            </a:r>
            <a:r>
              <a:rPr lang="en-US" dirty="0"/>
              <a:t>(){</a:t>
            </a:r>
            <a:endParaRPr lang="en-US" sz="2000" dirty="0"/>
          </a:p>
          <a:p>
            <a:pPr marL="400050" lvl="1" indent="0">
              <a:buNone/>
            </a:pPr>
            <a:r>
              <a:rPr lang="en-US" dirty="0"/>
              <a:t>			return </a:t>
            </a:r>
            <a:r>
              <a:rPr lang="en-US" dirty="0" err="1"/>
              <a:t>key.toString</a:t>
            </a:r>
            <a:r>
              <a:rPr lang="en-US" dirty="0"/>
              <a:t>()+"-&gt;"+</a:t>
            </a:r>
            <a:r>
              <a:rPr lang="en-US" dirty="0" err="1"/>
              <a:t>value.toString</a:t>
            </a:r>
            <a:r>
              <a:rPr lang="en-US" dirty="0"/>
              <a:t>();</a:t>
            </a:r>
            <a:endParaRPr lang="en-US" sz="2000" dirty="0"/>
          </a:p>
          <a:p>
            <a:pPr marL="400050" lvl="1" indent="0">
              <a:buNone/>
            </a:pPr>
            <a:r>
              <a:rPr lang="en-US" dirty="0"/>
              <a:t>		}</a:t>
            </a:r>
            <a:endParaRPr lang="en-US" sz="2000" dirty="0"/>
          </a:p>
          <a:p>
            <a:pPr marL="400050" lvl="1" indent="0">
              <a:buNone/>
            </a:pPr>
            <a:r>
              <a:rPr lang="en-US" dirty="0"/>
              <a:t>		</a:t>
            </a:r>
            <a:endParaRPr lang="en-US" sz="2000" dirty="0"/>
          </a:p>
          <a:p>
            <a:pPr marL="400050" lvl="1" indent="0">
              <a:buNone/>
            </a:pPr>
            <a:r>
              <a:rPr lang="en-US" dirty="0"/>
              <a:t>	}</a:t>
            </a:r>
            <a:endParaRPr lang="en-US" sz="2000" dirty="0"/>
          </a:p>
          <a:p>
            <a:pPr marL="400050" lvl="1" indent="0">
              <a:buNone/>
            </a:pPr>
            <a:r>
              <a:rPr lang="en-US" dirty="0"/>
              <a:t>}</a:t>
            </a:r>
            <a:endParaRPr lang="en-US" sz="2000" dirty="0"/>
          </a:p>
          <a:p>
            <a:endParaRPr lang="en-US" dirty="0"/>
          </a:p>
        </p:txBody>
      </p:sp>
    </p:spTree>
    <p:extLst>
      <p:ext uri="{BB962C8B-B14F-4D97-AF65-F5344CB8AC3E}">
        <p14:creationId xmlns:p14="http://schemas.microsoft.com/office/powerpoint/2010/main" val="167398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Java's Implementation of </a:t>
            </a:r>
            <a:r>
              <a:rPr lang="en-US" sz="3200" b="1" dirty="0" err="1">
                <a:effectLst/>
              </a:rPr>
              <a:t>Hashtables</a:t>
            </a:r>
            <a:endParaRPr lang="en-US" sz="3200" dirty="0"/>
          </a:p>
        </p:txBody>
      </p:sp>
      <p:sp>
        <p:nvSpPr>
          <p:cNvPr id="3" name="Content Placeholder 2"/>
          <p:cNvSpPr>
            <a:spLocks noGrp="1"/>
          </p:cNvSpPr>
          <p:nvPr>
            <p:ph idx="1"/>
          </p:nvPr>
        </p:nvSpPr>
        <p:spPr>
          <a:xfrm>
            <a:off x="457200" y="1600200"/>
            <a:ext cx="8229600" cy="5029200"/>
          </a:xfrm>
        </p:spPr>
        <p:txBody>
          <a:bodyPr/>
          <a:lstStyle/>
          <a:p>
            <a:pPr lvl="0"/>
            <a:r>
              <a:rPr lang="en-US" dirty="0"/>
              <a:t>Pre-j2se5.0: </a:t>
            </a:r>
            <a:r>
              <a:rPr lang="en-US" dirty="0" err="1"/>
              <a:t>HashMap</a:t>
            </a:r>
            <a:r>
              <a:rPr lang="en-US" dirty="0"/>
              <a:t> and </a:t>
            </a:r>
            <a:r>
              <a:rPr lang="en-US" dirty="0" err="1"/>
              <a:t>Hashtable</a:t>
            </a:r>
            <a:r>
              <a:rPr lang="en-US" dirty="0"/>
              <a:t> (</a:t>
            </a:r>
            <a:r>
              <a:rPr lang="en-US" dirty="0" err="1"/>
              <a:t>HashMap</a:t>
            </a:r>
            <a:r>
              <a:rPr lang="en-US" dirty="0"/>
              <a:t> is preferred; </a:t>
            </a:r>
            <a:r>
              <a:rPr lang="en-US" dirty="0" err="1"/>
              <a:t>Hashtable</a:t>
            </a:r>
            <a:r>
              <a:rPr lang="en-US" dirty="0"/>
              <a:t> is "legacy")</a:t>
            </a:r>
          </a:p>
          <a:p>
            <a:r>
              <a:rPr lang="en-US" dirty="0" smtClean="0"/>
              <a:t>Example:</a:t>
            </a:r>
            <a:endParaRPr lang="en-US" dirty="0"/>
          </a:p>
          <a:p>
            <a:pPr marL="400050" lvl="1" indent="0">
              <a:buNone/>
            </a:pPr>
            <a:r>
              <a:rPr lang="en-US" dirty="0" err="1" smtClean="0"/>
              <a:t>HashMap</a:t>
            </a:r>
            <a:r>
              <a:rPr lang="en-US" dirty="0" smtClean="0"/>
              <a:t> </a:t>
            </a:r>
            <a:r>
              <a:rPr lang="en-US" dirty="0"/>
              <a:t>map = new </a:t>
            </a:r>
            <a:r>
              <a:rPr lang="en-US" dirty="0" err="1"/>
              <a:t>HashMap</a:t>
            </a:r>
            <a:r>
              <a:rPr lang="en-US" dirty="0"/>
              <a:t>();</a:t>
            </a:r>
          </a:p>
          <a:p>
            <a:pPr marL="400050" lvl="1" indent="0">
              <a:buNone/>
            </a:pPr>
            <a:r>
              <a:rPr lang="en-US" dirty="0" err="1" smtClean="0"/>
              <a:t>map.put</a:t>
            </a:r>
            <a:r>
              <a:rPr lang="en-US" dirty="0"/>
              <a:t>("Bob", new Employee("Bob", 40000, 1996, 10, 2));</a:t>
            </a:r>
          </a:p>
          <a:p>
            <a:pPr marL="400050" lvl="1" indent="0">
              <a:buNone/>
            </a:pPr>
            <a:r>
              <a:rPr lang="en-US" dirty="0" smtClean="0"/>
              <a:t>Employee </a:t>
            </a:r>
            <a:r>
              <a:rPr lang="en-US" dirty="0" err="1"/>
              <a:t>emp</a:t>
            </a:r>
            <a:r>
              <a:rPr lang="en-US" dirty="0"/>
              <a:t> = (Employee)</a:t>
            </a:r>
            <a:r>
              <a:rPr lang="en-US" dirty="0" err="1"/>
              <a:t>map.get</a:t>
            </a:r>
            <a:r>
              <a:rPr lang="en-US" dirty="0"/>
              <a:t>("Bob");</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70462325"/>
              </p:ext>
            </p:extLst>
          </p:nvPr>
        </p:nvGraphicFramePr>
        <p:xfrm>
          <a:off x="1600200" y="3886200"/>
          <a:ext cx="5638800" cy="1691640"/>
        </p:xfrm>
        <a:graphic>
          <a:graphicData uri="http://schemas.openxmlformats.org/drawingml/2006/table">
            <a:tbl>
              <a:tblPr>
                <a:tableStyleId>{5C22544A-7EE6-4342-B048-85BDC9FD1C3A}</a:tableStyleId>
              </a:tblPr>
              <a:tblGrid>
                <a:gridCol w="1409700"/>
                <a:gridCol w="1409700"/>
                <a:gridCol w="1409700"/>
                <a:gridCol w="1409700"/>
              </a:tblGrid>
              <a:tr h="383013">
                <a:tc>
                  <a:txBody>
                    <a:bodyPr/>
                    <a:lstStyle/>
                    <a:p>
                      <a:pPr marL="0" marR="0" indent="0" algn="ctr">
                        <a:spcBef>
                          <a:spcPts val="0"/>
                        </a:spcBef>
                        <a:spcAft>
                          <a:spcPts val="0"/>
                        </a:spcAft>
                      </a:pPr>
                      <a:r>
                        <a:rPr lang="en-US" sz="1200">
                          <a:effectLst/>
                        </a:rPr>
                        <a:t>Feature</a:t>
                      </a:r>
                      <a:endParaRPr lang="en-US" sz="1200">
                        <a:effectLst/>
                        <a:latin typeface="Times New Roman"/>
                        <a:ea typeface="Times New Roman"/>
                      </a:endParaRPr>
                    </a:p>
                  </a:txBody>
                  <a:tcPr marL="68580" marR="68580" marT="0" marB="0"/>
                </a:tc>
                <a:tc>
                  <a:txBody>
                    <a:bodyPr/>
                    <a:lstStyle/>
                    <a:p>
                      <a:pPr marL="0" marR="0" indent="0" algn="ctr">
                        <a:spcBef>
                          <a:spcPts val="0"/>
                        </a:spcBef>
                        <a:spcAft>
                          <a:spcPts val="0"/>
                        </a:spcAft>
                      </a:pPr>
                      <a:r>
                        <a:rPr lang="en-US" sz="1200">
                          <a:effectLst/>
                        </a:rPr>
                        <a:t>java.util.HashMap</a:t>
                      </a:r>
                      <a:endParaRPr lang="en-US" sz="1200">
                        <a:effectLst/>
                        <a:latin typeface="Times New Roman"/>
                        <a:ea typeface="Times New Roman"/>
                      </a:endParaRPr>
                    </a:p>
                  </a:txBody>
                  <a:tcPr marL="68580" marR="68580" marT="0" marB="0"/>
                </a:tc>
                <a:tc>
                  <a:txBody>
                    <a:bodyPr/>
                    <a:lstStyle/>
                    <a:p>
                      <a:pPr marL="0" marR="0" indent="0" algn="ctr">
                        <a:spcBef>
                          <a:spcPts val="0"/>
                        </a:spcBef>
                        <a:spcAft>
                          <a:spcPts val="0"/>
                        </a:spcAft>
                      </a:pPr>
                      <a:r>
                        <a:rPr lang="en-US" sz="1200">
                          <a:effectLst/>
                        </a:rPr>
                        <a:t>java.util.Hashtable</a:t>
                      </a:r>
                      <a:endParaRPr lang="en-US" sz="1200">
                        <a:effectLst/>
                        <a:latin typeface="Times New Roman"/>
                        <a:ea typeface="Times New Roman"/>
                      </a:endParaRPr>
                    </a:p>
                  </a:txBody>
                  <a:tcPr marL="68580" marR="68580" marT="0" marB="0"/>
                </a:tc>
                <a:tc>
                  <a:txBody>
                    <a:bodyPr/>
                    <a:lstStyle/>
                    <a:p>
                      <a:pPr marL="0" marR="0" indent="0" algn="ctr">
                        <a:spcBef>
                          <a:spcPts val="0"/>
                        </a:spcBef>
                        <a:spcAft>
                          <a:spcPts val="0"/>
                        </a:spcAft>
                      </a:pPr>
                      <a:r>
                        <a:rPr lang="en-US" sz="1200">
                          <a:effectLst/>
                        </a:rPr>
                        <a:t>MyHashtable</a:t>
                      </a:r>
                      <a:endParaRPr lang="en-US" sz="1200">
                        <a:effectLst/>
                        <a:latin typeface="Times New Roman"/>
                        <a:ea typeface="Times New Roman"/>
                      </a:endParaRPr>
                    </a:p>
                  </a:txBody>
                  <a:tcPr marL="68580" marR="68580" marT="0" marB="0"/>
                </a:tc>
              </a:tr>
              <a:tr h="191506">
                <a:tc>
                  <a:txBody>
                    <a:bodyPr/>
                    <a:lstStyle/>
                    <a:p>
                      <a:pPr marL="0" marR="0" indent="0">
                        <a:spcBef>
                          <a:spcPts val="0"/>
                        </a:spcBef>
                        <a:spcAft>
                          <a:spcPts val="0"/>
                        </a:spcAft>
                      </a:pPr>
                      <a:r>
                        <a:rPr lang="en-US" sz="1200">
                          <a:effectLst/>
                        </a:rPr>
                        <a:t>Allows null key</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a:effectLst/>
                        </a:rPr>
                        <a:t>Yes</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a:effectLst/>
                        </a:rPr>
                        <a:t>No</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a:effectLst/>
                        </a:rPr>
                        <a:t>No</a:t>
                      </a:r>
                      <a:endParaRPr lang="en-US" sz="1200">
                        <a:effectLst/>
                        <a:latin typeface="Times New Roman"/>
                        <a:ea typeface="Times New Roman"/>
                      </a:endParaRPr>
                    </a:p>
                  </a:txBody>
                  <a:tcPr marL="68580" marR="68580" marT="0" marB="0"/>
                </a:tc>
              </a:tr>
              <a:tr h="383013">
                <a:tc>
                  <a:txBody>
                    <a:bodyPr/>
                    <a:lstStyle/>
                    <a:p>
                      <a:pPr marL="0" marR="0" indent="0">
                        <a:spcBef>
                          <a:spcPts val="0"/>
                        </a:spcBef>
                        <a:spcAft>
                          <a:spcPts val="0"/>
                        </a:spcAft>
                      </a:pPr>
                      <a:r>
                        <a:rPr lang="en-US" sz="1200">
                          <a:effectLst/>
                        </a:rPr>
                        <a:t>Allows null values</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a:effectLst/>
                        </a:rPr>
                        <a:t>Yes</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a:effectLst/>
                        </a:rPr>
                        <a:t>No</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a:effectLst/>
                        </a:rPr>
                        <a:t>Yes</a:t>
                      </a:r>
                      <a:endParaRPr lang="en-US" sz="1200">
                        <a:effectLst/>
                        <a:latin typeface="Times New Roman"/>
                        <a:ea typeface="Times New Roman"/>
                      </a:endParaRPr>
                    </a:p>
                  </a:txBody>
                  <a:tcPr marL="68580" marR="68580" marT="0" marB="0"/>
                </a:tc>
              </a:tr>
              <a:tr h="383013">
                <a:tc>
                  <a:txBody>
                    <a:bodyPr/>
                    <a:lstStyle/>
                    <a:p>
                      <a:pPr marL="0" marR="0" indent="0">
                        <a:spcBef>
                          <a:spcPts val="0"/>
                        </a:spcBef>
                        <a:spcAft>
                          <a:spcPts val="0"/>
                        </a:spcAft>
                      </a:pPr>
                      <a:r>
                        <a:rPr lang="en-US" sz="1200">
                          <a:effectLst/>
                        </a:rPr>
                        <a:t>Allows duplicate keys</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a:effectLst/>
                        </a:rPr>
                        <a:t>No</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a:effectLst/>
                        </a:rPr>
                        <a:t>No</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a:effectLst/>
                        </a:rPr>
                        <a:t>No (after correction)</a:t>
                      </a:r>
                      <a:endParaRPr lang="en-US" sz="1200">
                        <a:effectLst/>
                        <a:latin typeface="Times New Roman"/>
                        <a:ea typeface="Times New Roman"/>
                      </a:endParaRPr>
                    </a:p>
                  </a:txBody>
                  <a:tcPr marL="68580" marR="68580" marT="0" marB="0"/>
                </a:tc>
              </a:tr>
              <a:tr h="351095">
                <a:tc>
                  <a:txBody>
                    <a:bodyPr/>
                    <a:lstStyle/>
                    <a:p>
                      <a:pPr marL="0" marR="0" indent="0">
                        <a:spcBef>
                          <a:spcPts val="0"/>
                        </a:spcBef>
                        <a:spcAft>
                          <a:spcPts val="0"/>
                        </a:spcAft>
                      </a:pPr>
                      <a:r>
                        <a:rPr lang="en-US" sz="1200">
                          <a:effectLst/>
                        </a:rPr>
                        <a:t>Synchronized </a:t>
                      </a:r>
                      <a:r>
                        <a:rPr lang="en-US" sz="1000">
                          <a:effectLst/>
                        </a:rPr>
                        <a:t>(for safe multithreading)</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a:effectLst/>
                        </a:rPr>
                        <a:t>No</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a:effectLst/>
                        </a:rPr>
                        <a:t>Yes</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dirty="0">
                          <a:effectLst/>
                        </a:rPr>
                        <a:t>No</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431087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Java's Implementation of </a:t>
            </a:r>
            <a:r>
              <a:rPr lang="en-US" sz="3200" b="1" dirty="0" err="1">
                <a:effectLst/>
              </a:rPr>
              <a:t>Hashtables</a:t>
            </a:r>
            <a:endParaRPr lang="en-US" sz="3200" dirty="0"/>
          </a:p>
        </p:txBody>
      </p:sp>
      <p:sp>
        <p:nvSpPr>
          <p:cNvPr id="3" name="Content Placeholder 2"/>
          <p:cNvSpPr>
            <a:spLocks noGrp="1"/>
          </p:cNvSpPr>
          <p:nvPr>
            <p:ph idx="1"/>
          </p:nvPr>
        </p:nvSpPr>
        <p:spPr>
          <a:xfrm>
            <a:off x="457200" y="1600200"/>
            <a:ext cx="8229600" cy="5029200"/>
          </a:xfrm>
        </p:spPr>
        <p:txBody>
          <a:bodyPr/>
          <a:lstStyle/>
          <a:p>
            <a:pPr lvl="0"/>
            <a:r>
              <a:rPr lang="en-US" dirty="0"/>
              <a:t>j2se5.0 version is parametrized: </a:t>
            </a:r>
          </a:p>
          <a:p>
            <a:pPr marL="400050" lvl="1" indent="0">
              <a:buNone/>
            </a:pPr>
            <a:r>
              <a:rPr lang="en-US" dirty="0" err="1" smtClean="0"/>
              <a:t>HashMap</a:t>
            </a:r>
            <a:r>
              <a:rPr lang="en-US" dirty="0" smtClean="0"/>
              <a:t>&lt;String</a:t>
            </a:r>
            <a:r>
              <a:rPr lang="en-US" dirty="0"/>
              <a:t>, Employee&gt; map = </a:t>
            </a:r>
          </a:p>
          <a:p>
            <a:pPr marL="400050" lvl="1" indent="0">
              <a:buNone/>
            </a:pPr>
            <a:r>
              <a:rPr lang="en-US" dirty="0"/>
              <a:t>new </a:t>
            </a:r>
            <a:r>
              <a:rPr lang="en-US" dirty="0" err="1"/>
              <a:t>HashMap</a:t>
            </a:r>
            <a:r>
              <a:rPr lang="en-US" dirty="0"/>
              <a:t>&lt;</a:t>
            </a:r>
            <a:r>
              <a:rPr lang="en-US" dirty="0" err="1"/>
              <a:t>String,Employee</a:t>
            </a:r>
            <a:r>
              <a:rPr lang="en-US" dirty="0"/>
              <a:t>&gt;();</a:t>
            </a:r>
          </a:p>
          <a:p>
            <a:pPr marL="400050" lvl="1" indent="0">
              <a:buNone/>
            </a:pPr>
            <a:r>
              <a:rPr lang="en-US" dirty="0" err="1"/>
              <a:t>map.put</a:t>
            </a:r>
            <a:r>
              <a:rPr lang="en-US" dirty="0"/>
              <a:t>("Bob", new Employee("Bob", 40000, 1996, 10, 2));</a:t>
            </a:r>
          </a:p>
          <a:p>
            <a:pPr marL="400050" lvl="1" indent="0">
              <a:buNone/>
            </a:pPr>
            <a:r>
              <a:rPr lang="en-US" dirty="0" smtClean="0"/>
              <a:t>Employee </a:t>
            </a:r>
            <a:r>
              <a:rPr lang="en-US" dirty="0" err="1"/>
              <a:t>emp</a:t>
            </a:r>
            <a:r>
              <a:rPr lang="en-US" dirty="0"/>
              <a:t> = </a:t>
            </a:r>
            <a:r>
              <a:rPr lang="en-US" dirty="0" err="1"/>
              <a:t>map.get</a:t>
            </a:r>
            <a:r>
              <a:rPr lang="en-US" dirty="0"/>
              <a:t>("Bob");  //no </a:t>
            </a:r>
            <a:r>
              <a:rPr lang="en-US" dirty="0" err="1"/>
              <a:t>downcasting</a:t>
            </a:r>
            <a:r>
              <a:rPr lang="en-US" dirty="0"/>
              <a:t> required</a:t>
            </a:r>
          </a:p>
          <a:p>
            <a:pPr marL="0" indent="0">
              <a:buNone/>
            </a:pPr>
            <a:r>
              <a:rPr lang="en-US" dirty="0"/>
              <a:t/>
            </a:r>
            <a:br>
              <a:rPr lang="en-US" dirty="0"/>
            </a:br>
            <a:endParaRPr lang="en-US" dirty="0"/>
          </a:p>
        </p:txBody>
      </p:sp>
    </p:spTree>
    <p:extLst>
      <p:ext uri="{BB962C8B-B14F-4D97-AF65-F5344CB8AC3E}">
        <p14:creationId xmlns:p14="http://schemas.microsoft.com/office/powerpoint/2010/main" val="3108248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lstStyle/>
          <a:p>
            <a:r>
              <a:rPr lang="en-US" dirty="0"/>
              <a:t>The most common implementation of </a:t>
            </a:r>
            <a:r>
              <a:rPr lang="en-US" dirty="0" err="1"/>
              <a:t>hashtables</a:t>
            </a:r>
            <a:r>
              <a:rPr lang="en-US" dirty="0"/>
              <a:t> uses separate chaining; each </a:t>
            </a:r>
            <a:r>
              <a:rPr lang="en-US" dirty="0" err="1"/>
              <a:t>hashvalue</a:t>
            </a:r>
            <a:r>
              <a:rPr lang="en-US" dirty="0"/>
              <a:t> is an index in an array of Lists; all objects with colliding </a:t>
            </a:r>
            <a:r>
              <a:rPr lang="en-US" dirty="0" err="1"/>
              <a:t>hashvalue</a:t>
            </a:r>
            <a:r>
              <a:rPr lang="en-US" dirty="0"/>
              <a:t> </a:t>
            </a:r>
            <a:r>
              <a:rPr lang="en-US" i="1" dirty="0" err="1"/>
              <a:t>i</a:t>
            </a:r>
            <a:r>
              <a:rPr lang="en-US" dirty="0"/>
              <a:t> are stored in the </a:t>
            </a:r>
            <a:r>
              <a:rPr lang="en-US" i="1" dirty="0" err="1"/>
              <a:t>i</a:t>
            </a:r>
            <a:r>
              <a:rPr lang="en-US" dirty="0" err="1"/>
              <a:t>th</a:t>
            </a:r>
            <a:r>
              <a:rPr lang="en-US" dirty="0"/>
              <a:t> list in the array. The solution to the problem of avoiding </a:t>
            </a:r>
            <a:r>
              <a:rPr lang="en-US" dirty="0" err="1"/>
              <a:t>hashvalue</a:t>
            </a:r>
            <a:r>
              <a:rPr lang="en-US" dirty="0"/>
              <a:t> collisions (namely, by using a List in each of the array slots) illustrates the principle of the second element: Using a List in each array slot provides a way to "harmonize" objects that were apparently in conflict because of identical </a:t>
            </a:r>
            <a:r>
              <a:rPr lang="en-US" dirty="0" err="1"/>
              <a:t>hashvalues</a:t>
            </a:r>
            <a:r>
              <a:rPr lang="en-US" dirty="0"/>
              <a:t>.</a:t>
            </a:r>
          </a:p>
          <a:p>
            <a:endParaRPr lang="en-US" dirty="0"/>
          </a:p>
        </p:txBody>
      </p:sp>
    </p:spTree>
    <p:extLst>
      <p:ext uri="{BB962C8B-B14F-4D97-AF65-F5344CB8AC3E}">
        <p14:creationId xmlns:p14="http://schemas.microsoft.com/office/powerpoint/2010/main" val="3409611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effectLst/>
              </a:rPr>
              <a:t>Hashtable</a:t>
            </a:r>
            <a:r>
              <a:rPr lang="en-US" sz="3200" b="1" dirty="0">
                <a:effectLst/>
              </a:rPr>
              <a:t> Application #1:</a:t>
            </a:r>
            <a:r>
              <a:rPr lang="en-US" sz="3200" dirty="0">
                <a:effectLst/>
              </a:rPr>
              <a:t/>
            </a:r>
            <a:br>
              <a:rPr lang="en-US" sz="3200" dirty="0">
                <a:effectLst/>
              </a:rPr>
            </a:br>
            <a:r>
              <a:rPr lang="en-US" sz="3200" b="1" dirty="0">
                <a:effectLst/>
              </a:rPr>
              <a:t>Removing </a:t>
            </a:r>
            <a:r>
              <a:rPr lang="en-US" sz="3200" b="1" dirty="0" smtClean="0">
                <a:effectLst/>
              </a:rPr>
              <a:t>Duplicates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The most common use of </a:t>
            </a:r>
            <a:r>
              <a:rPr lang="en-US" dirty="0" err="1"/>
              <a:t>hashtables</a:t>
            </a:r>
            <a:r>
              <a:rPr lang="en-US" dirty="0"/>
              <a:t> is as in-memory look-up tables. For example, Employee records from a database could be stored by using Employee ID as key and the entire Employee record as value</a:t>
            </a:r>
            <a:r>
              <a:rPr lang="en-US" dirty="0" smtClean="0"/>
              <a:t>.</a:t>
            </a:r>
            <a:endParaRPr lang="en-US" dirty="0"/>
          </a:p>
          <a:p>
            <a:pPr lvl="0"/>
            <a:r>
              <a:rPr lang="en-US" dirty="0"/>
              <a:t>Another application of </a:t>
            </a:r>
            <a:r>
              <a:rPr lang="en-US" dirty="0" err="1"/>
              <a:t>hashtables</a:t>
            </a:r>
            <a:r>
              <a:rPr lang="en-US" dirty="0"/>
              <a:t> is for “bookkeeping” purposes. A simple example is an efficient procedure for removing duplicates from a list. The “naïve” way to remove duplicates is to use nested loops: For each element e in the list, use an inner loop to look at all elements preceding e in the list to see if e has occurred before; if so, remove this second occurrence of e</a:t>
            </a:r>
            <a:r>
              <a:rPr lang="en-US" dirty="0" smtClean="0"/>
              <a:t>.</a:t>
            </a:r>
            <a:endParaRPr lang="en-US" dirty="0"/>
          </a:p>
          <a:p>
            <a:pPr lvl="0"/>
            <a:r>
              <a:rPr lang="en-US" dirty="0"/>
              <a:t>A more efficient approach is to do the following: Create an auxiliary </a:t>
            </a:r>
            <a:r>
              <a:rPr lang="en-US" dirty="0" err="1"/>
              <a:t>hashtable</a:t>
            </a:r>
            <a:r>
              <a:rPr lang="en-US" dirty="0"/>
              <a:t> H. For each e in the list, check to see if e is a key in H. If so, remove e from the list. If not, add the entry &lt;</a:t>
            </a:r>
            <a:r>
              <a:rPr lang="en-US" dirty="0" err="1"/>
              <a:t>e,e</a:t>
            </a:r>
            <a:r>
              <a:rPr lang="en-US" dirty="0"/>
              <a:t>&gt; to H. </a:t>
            </a:r>
          </a:p>
          <a:p>
            <a:pPr lvl="0"/>
            <a:r>
              <a:rPr lang="en-US" dirty="0"/>
              <a:t>For a list having 1000 elements, the second procedure requires roughly 2000 steps of execution, whereas the first procedure requires on the order of 1,000,000 steps.</a:t>
            </a:r>
          </a:p>
          <a:p>
            <a:endParaRPr lang="en-US" dirty="0"/>
          </a:p>
        </p:txBody>
      </p:sp>
    </p:spTree>
    <p:extLst>
      <p:ext uri="{BB962C8B-B14F-4D97-AF65-F5344CB8AC3E}">
        <p14:creationId xmlns:p14="http://schemas.microsoft.com/office/powerpoint/2010/main" val="4290061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effectLst/>
              </a:rPr>
              <a:t>Hashtable</a:t>
            </a:r>
            <a:r>
              <a:rPr lang="en-US" sz="3200" b="1" dirty="0">
                <a:effectLst/>
              </a:rPr>
              <a:t> Application #2:</a:t>
            </a:r>
            <a:r>
              <a:rPr lang="en-US" sz="3200" dirty="0">
                <a:effectLst/>
              </a:rPr>
              <a:t/>
            </a:r>
            <a:br>
              <a:rPr lang="en-US" sz="3200" dirty="0">
                <a:effectLst/>
              </a:rPr>
            </a:br>
            <a:r>
              <a:rPr lang="en-US" sz="3200" b="1" dirty="0">
                <a:effectLst/>
              </a:rPr>
              <a:t>The Set </a:t>
            </a:r>
            <a:r>
              <a:rPr lang="en-US" sz="3200" b="1" dirty="0" smtClean="0">
                <a:effectLst/>
              </a:rPr>
              <a:t>ADT</a:t>
            </a:r>
            <a:endParaRPr lang="en-US" dirty="0"/>
          </a:p>
        </p:txBody>
      </p:sp>
      <p:sp>
        <p:nvSpPr>
          <p:cNvPr id="3" name="Content Placeholder 2"/>
          <p:cNvSpPr>
            <a:spLocks noGrp="1"/>
          </p:cNvSpPr>
          <p:nvPr>
            <p:ph idx="1"/>
          </p:nvPr>
        </p:nvSpPr>
        <p:spPr/>
        <p:txBody>
          <a:bodyPr>
            <a:normAutofit/>
          </a:bodyPr>
          <a:lstStyle/>
          <a:p>
            <a:pPr lvl="0"/>
            <a:r>
              <a:rPr lang="en-US" dirty="0"/>
              <a:t>Mathematically, a </a:t>
            </a:r>
            <a:r>
              <a:rPr lang="en-US" b="1" i="1" dirty="0"/>
              <a:t>set</a:t>
            </a:r>
            <a:r>
              <a:rPr lang="en-US" b="1" dirty="0"/>
              <a:t> </a:t>
            </a:r>
            <a:r>
              <a:rPr lang="en-US" dirty="0"/>
              <a:t> is (roughly) a collection of objects. Two sets are said to be equal if they have the same elements</a:t>
            </a:r>
            <a:r>
              <a:rPr lang="en-US" dirty="0" smtClean="0"/>
              <a:t>.</a:t>
            </a:r>
            <a:r>
              <a:rPr lang="en-US" dirty="0"/>
              <a:t> </a:t>
            </a:r>
          </a:p>
          <a:p>
            <a:r>
              <a:rPr lang="en-US" dirty="0"/>
              <a:t>For example:   </a:t>
            </a:r>
          </a:p>
          <a:p>
            <a:pPr marL="400050" lvl="1" indent="0">
              <a:buNone/>
            </a:pPr>
            <a:r>
              <a:rPr lang="en-US" dirty="0"/>
              <a:t>{1, 1, 3} = {1, 3} = {3, 1} </a:t>
            </a:r>
          </a:p>
          <a:p>
            <a:pPr marL="400050" lvl="1" indent="0">
              <a:buNone/>
            </a:pPr>
            <a:r>
              <a:rPr lang="en-US" dirty="0" smtClean="0"/>
              <a:t>because </a:t>
            </a:r>
            <a:r>
              <a:rPr lang="en-US" dirty="0"/>
              <a:t>all have the same </a:t>
            </a:r>
            <a:r>
              <a:rPr lang="en-US" dirty="0" smtClean="0"/>
              <a:t>elements.</a:t>
            </a:r>
            <a:r>
              <a:rPr lang="en-US" dirty="0"/>
              <a:t> </a:t>
            </a:r>
            <a:r>
              <a:rPr lang="en-US" dirty="0"/>
              <a:t> </a:t>
            </a:r>
            <a:r>
              <a:rPr lang="en-US" dirty="0" smtClean="0"/>
              <a:t>A </a:t>
            </a:r>
            <a:r>
              <a:rPr lang="en-US" dirty="0"/>
              <a:t>set does not impose an ordering of elements (the set may contain elements that have their own natural order, like integers, but the set itself does not impose an order)</a:t>
            </a:r>
            <a:br>
              <a:rPr lang="en-US" dirty="0"/>
            </a:br>
            <a:endParaRPr lang="en-US" dirty="0"/>
          </a:p>
        </p:txBody>
      </p:sp>
    </p:spTree>
    <p:extLst>
      <p:ext uri="{BB962C8B-B14F-4D97-AF65-F5344CB8AC3E}">
        <p14:creationId xmlns:p14="http://schemas.microsoft.com/office/powerpoint/2010/main" val="3415033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effectLst/>
              </a:rPr>
              <a:t>Hashtable</a:t>
            </a:r>
            <a:r>
              <a:rPr lang="en-US" sz="3200" b="1" dirty="0">
                <a:effectLst/>
              </a:rPr>
              <a:t> Application #2:</a:t>
            </a:r>
            <a:r>
              <a:rPr lang="en-US" sz="3200" dirty="0">
                <a:effectLst/>
              </a:rPr>
              <a:t/>
            </a:r>
            <a:br>
              <a:rPr lang="en-US" sz="3200" dirty="0">
                <a:effectLst/>
              </a:rPr>
            </a:br>
            <a:r>
              <a:rPr lang="en-US" sz="3200" b="1" dirty="0">
                <a:effectLst/>
              </a:rPr>
              <a:t>The Set ADT</a:t>
            </a:r>
            <a:endParaRPr lang="en-US" sz="3200"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lvl="0"/>
            <a:r>
              <a:rPr lang="en-US" dirty="0"/>
              <a:t>We can represent the mathematical notion of a set as an ADT called </a:t>
            </a:r>
            <a:r>
              <a:rPr lang="en-US" sz="2000" dirty="0"/>
              <a:t>Set</a:t>
            </a:r>
            <a:r>
              <a:rPr lang="en-US" dirty="0"/>
              <a:t>. In order to faithfully represent the properties of the mathematical idea, the </a:t>
            </a:r>
            <a:r>
              <a:rPr lang="en-US" sz="2000" dirty="0"/>
              <a:t>Set</a:t>
            </a:r>
            <a:r>
              <a:rPr lang="en-US" dirty="0"/>
              <a:t> ADT must have the following </a:t>
            </a:r>
            <a:r>
              <a:rPr lang="en-US" dirty="0" err="1"/>
              <a:t>characterisitics</a:t>
            </a:r>
            <a:r>
              <a:rPr lang="en-US" dirty="0" smtClean="0"/>
              <a:t>:</a:t>
            </a:r>
            <a:endParaRPr lang="en-US" dirty="0"/>
          </a:p>
          <a:p>
            <a:pPr lvl="1"/>
            <a:r>
              <a:rPr lang="en-US" dirty="0"/>
              <a:t>It does not allow duplicate </a:t>
            </a:r>
            <a:r>
              <a:rPr lang="en-US" dirty="0" smtClean="0"/>
              <a:t>elements</a:t>
            </a:r>
            <a:endParaRPr lang="en-US" dirty="0"/>
          </a:p>
          <a:p>
            <a:pPr lvl="1"/>
            <a:r>
              <a:rPr lang="en-US" dirty="0"/>
              <a:t>Iterating through a set does not guarantee any special order on its elements (in particular, there is no guarantee that the order in which an Iterator will provide elements corresponds to the order in which the elements were added in the first </a:t>
            </a:r>
            <a:r>
              <a:rPr lang="en-US" dirty="0" smtClean="0"/>
              <a:t>place)</a:t>
            </a:r>
            <a:endParaRPr lang="en-US" dirty="0"/>
          </a:p>
          <a:p>
            <a:pPr lvl="1"/>
            <a:r>
              <a:rPr lang="en-US" dirty="0" smtClean="0"/>
              <a:t>Its </a:t>
            </a:r>
            <a:r>
              <a:rPr lang="en-US" dirty="0"/>
              <a:t>overridden </a:t>
            </a:r>
            <a:r>
              <a:rPr lang="en-US" sz="1400" dirty="0"/>
              <a:t>equals()</a:t>
            </a:r>
            <a:r>
              <a:rPr lang="en-US" dirty="0"/>
              <a:t> method declares two </a:t>
            </a:r>
            <a:r>
              <a:rPr lang="en-US" sz="1400" dirty="0"/>
              <a:t>Sets</a:t>
            </a:r>
            <a:r>
              <a:rPr lang="en-US" dirty="0"/>
              <a:t> to be equal if and only if they have the same </a:t>
            </a:r>
            <a:r>
              <a:rPr lang="en-US" dirty="0" smtClean="0"/>
              <a:t>elements</a:t>
            </a:r>
            <a:r>
              <a:rPr lang="en-US" dirty="0"/>
              <a:t> </a:t>
            </a:r>
          </a:p>
          <a:p>
            <a:r>
              <a:rPr lang="en-US" dirty="0" smtClean="0"/>
              <a:t>Java </a:t>
            </a:r>
            <a:r>
              <a:rPr lang="en-US" dirty="0"/>
              <a:t>provides a </a:t>
            </a:r>
            <a:r>
              <a:rPr lang="en-US" sz="2000" dirty="0"/>
              <a:t>Set</a:t>
            </a:r>
            <a:r>
              <a:rPr lang="en-US" dirty="0"/>
              <a:t> interface (and in j2se5.0, the parametrized version</a:t>
            </a:r>
            <a:r>
              <a:rPr lang="en-US" sz="2000" dirty="0"/>
              <a:t> Set&lt;E&gt;</a:t>
            </a:r>
            <a:r>
              <a:rPr lang="en-US" dirty="0"/>
              <a:t>) as part of the Collections API. It also provides an implementation of </a:t>
            </a:r>
            <a:r>
              <a:rPr lang="en-US" sz="2000" dirty="0"/>
              <a:t>Set</a:t>
            </a:r>
            <a:r>
              <a:rPr lang="en-US" dirty="0"/>
              <a:t> in the class </a:t>
            </a:r>
            <a:r>
              <a:rPr lang="en-US" sz="2000" dirty="0" err="1"/>
              <a:t>HashSet</a:t>
            </a:r>
            <a:r>
              <a:rPr lang="en-US" dirty="0"/>
              <a:t>, which observes the rules described above and is based on the </a:t>
            </a:r>
            <a:r>
              <a:rPr lang="en-US" sz="2000" dirty="0" err="1"/>
              <a:t>HashMap</a:t>
            </a:r>
            <a:r>
              <a:rPr lang="en-US" dirty="0"/>
              <a:t>.  Using a </a:t>
            </a:r>
            <a:r>
              <a:rPr lang="en-US" sz="2000" dirty="0" err="1"/>
              <a:t>HashMap</a:t>
            </a:r>
            <a:r>
              <a:rPr lang="en-US" dirty="0"/>
              <a:t> naturally prevents duplicate elements from being added in the </a:t>
            </a:r>
            <a:r>
              <a:rPr lang="en-US" sz="2000" dirty="0"/>
              <a:t>Set</a:t>
            </a:r>
            <a:r>
              <a:rPr lang="en-US" dirty="0"/>
              <a:t>. </a:t>
            </a:r>
            <a:r>
              <a:rPr lang="en-US" sz="2000" dirty="0" err="1"/>
              <a:t>HashSet</a:t>
            </a:r>
            <a:r>
              <a:rPr lang="en-US" dirty="0"/>
              <a:t> is far more limited than it should be for a serious user of </a:t>
            </a:r>
            <a:r>
              <a:rPr lang="en-US" sz="2000" dirty="0"/>
              <a:t>Sets.</a:t>
            </a:r>
            <a:r>
              <a:rPr lang="en-US" dirty="0"/>
              <a:t> We will implement our own.</a:t>
            </a:r>
          </a:p>
          <a:p>
            <a:endParaRPr lang="en-US" dirty="0"/>
          </a:p>
        </p:txBody>
      </p:sp>
    </p:spTree>
    <p:extLst>
      <p:ext uri="{BB962C8B-B14F-4D97-AF65-F5344CB8AC3E}">
        <p14:creationId xmlns:p14="http://schemas.microsoft.com/office/powerpoint/2010/main" val="2369977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600200"/>
          </a:xfrm>
        </p:spPr>
        <p:txBody>
          <a:bodyPr/>
          <a:lstStyle/>
          <a:p>
            <a:r>
              <a:rPr lang="en-US" sz="3200" b="1" dirty="0">
                <a:effectLst/>
              </a:rPr>
              <a:t>The </a:t>
            </a:r>
            <a:r>
              <a:rPr lang="en-US" sz="3200" b="1" dirty="0" err="1">
                <a:effectLst/>
              </a:rPr>
              <a:t>MySet</a:t>
            </a:r>
            <a:r>
              <a:rPr lang="en-US" sz="3200" b="1" dirty="0">
                <a:effectLst/>
              </a:rPr>
              <a:t> Interface</a:t>
            </a:r>
            <a:endParaRPr lang="en-US" sz="3200" dirty="0"/>
          </a:p>
        </p:txBody>
      </p:sp>
      <p:sp>
        <p:nvSpPr>
          <p:cNvPr id="3" name="Content Placeholder 2"/>
          <p:cNvSpPr>
            <a:spLocks noGrp="1"/>
          </p:cNvSpPr>
          <p:nvPr>
            <p:ph idx="1"/>
          </p:nvPr>
        </p:nvSpPr>
        <p:spPr>
          <a:xfrm>
            <a:off x="457200" y="838200"/>
            <a:ext cx="8229600" cy="5943600"/>
          </a:xfrm>
        </p:spPr>
        <p:txBody>
          <a:bodyPr>
            <a:normAutofit fontScale="55000" lnSpcReduction="20000"/>
          </a:bodyPr>
          <a:lstStyle/>
          <a:p>
            <a:pPr marL="400050" lvl="1" indent="0">
              <a:buNone/>
            </a:pPr>
            <a:r>
              <a:rPr lang="en-US" dirty="0"/>
              <a:t>The following is a Java interface:</a:t>
            </a:r>
          </a:p>
          <a:p>
            <a:pPr marL="400050" lvl="1" indent="0">
              <a:buNone/>
            </a:pPr>
            <a:r>
              <a:rPr lang="en-US" dirty="0"/>
              <a:t> </a:t>
            </a:r>
          </a:p>
          <a:p>
            <a:pPr marL="400050" lvl="1" indent="0">
              <a:buNone/>
            </a:pPr>
            <a:r>
              <a:rPr lang="en-US" b="1" dirty="0"/>
              <a:t>public interface </a:t>
            </a:r>
            <a:r>
              <a:rPr lang="en-US" b="1" dirty="0" err="1"/>
              <a:t>MySet</a:t>
            </a:r>
            <a:r>
              <a:rPr lang="en-US" b="1" dirty="0"/>
              <a:t> extends </a:t>
            </a:r>
            <a:r>
              <a:rPr lang="en-US" b="1" dirty="0" err="1"/>
              <a:t>Iterable</a:t>
            </a:r>
            <a:r>
              <a:rPr lang="en-US" b="1" dirty="0"/>
              <a:t> {</a:t>
            </a:r>
            <a:endParaRPr lang="en-US" dirty="0"/>
          </a:p>
          <a:p>
            <a:pPr marL="400050" lvl="1" indent="0">
              <a:buNone/>
            </a:pPr>
            <a:r>
              <a:rPr lang="en-US" dirty="0"/>
              <a:t> </a:t>
            </a:r>
          </a:p>
          <a:p>
            <a:pPr marL="400050" lvl="1" indent="0">
              <a:buNone/>
            </a:pPr>
            <a:r>
              <a:rPr lang="en-US" dirty="0"/>
              <a:t>	//adds an Object to the Set</a:t>
            </a:r>
          </a:p>
          <a:p>
            <a:pPr marL="400050" lvl="1" indent="0">
              <a:buNone/>
            </a:pPr>
            <a:r>
              <a:rPr lang="en-US" dirty="0"/>
              <a:t>	//do not allow null and prevent duplicates</a:t>
            </a:r>
          </a:p>
          <a:p>
            <a:pPr marL="400050" lvl="1" indent="0">
              <a:buNone/>
            </a:pPr>
            <a:r>
              <a:rPr lang="en-US" dirty="0"/>
              <a:t>	</a:t>
            </a:r>
            <a:r>
              <a:rPr lang="en-US" b="1" dirty="0"/>
              <a:t>public </a:t>
            </a:r>
            <a:r>
              <a:rPr lang="en-US" b="1" dirty="0" err="1"/>
              <a:t>boolean</a:t>
            </a:r>
            <a:r>
              <a:rPr lang="en-US" b="1" dirty="0"/>
              <a:t> add(Object </a:t>
            </a:r>
            <a:r>
              <a:rPr lang="en-US" b="1" dirty="0" err="1"/>
              <a:t>ob</a:t>
            </a:r>
            <a:r>
              <a:rPr lang="en-US" b="1" dirty="0"/>
              <a:t>);	</a:t>
            </a:r>
            <a:endParaRPr lang="en-US" dirty="0"/>
          </a:p>
          <a:p>
            <a:pPr marL="400050" lvl="1" indent="0">
              <a:buNone/>
            </a:pPr>
            <a:r>
              <a:rPr lang="en-US" dirty="0"/>
              <a:t>	</a:t>
            </a:r>
          </a:p>
          <a:p>
            <a:pPr marL="400050" lvl="1" indent="0">
              <a:buNone/>
            </a:pPr>
            <a:r>
              <a:rPr lang="en-US" dirty="0"/>
              <a:t>	//removes an Object</a:t>
            </a:r>
          </a:p>
          <a:p>
            <a:pPr marL="400050" lvl="1" indent="0">
              <a:buNone/>
            </a:pPr>
            <a:r>
              <a:rPr lang="en-US" dirty="0"/>
              <a:t>	</a:t>
            </a:r>
            <a:r>
              <a:rPr lang="en-US" b="1" dirty="0"/>
              <a:t>public </a:t>
            </a:r>
            <a:r>
              <a:rPr lang="en-US" b="1" dirty="0" err="1"/>
              <a:t>boolean</a:t>
            </a:r>
            <a:r>
              <a:rPr lang="en-US" b="1" dirty="0"/>
              <a:t> remove (Object </a:t>
            </a:r>
            <a:r>
              <a:rPr lang="en-US" b="1" dirty="0" err="1"/>
              <a:t>ob</a:t>
            </a:r>
            <a:r>
              <a:rPr lang="en-US" b="1" dirty="0"/>
              <a:t>);</a:t>
            </a:r>
            <a:endParaRPr lang="en-US" dirty="0"/>
          </a:p>
          <a:p>
            <a:pPr marL="400050" lvl="1" indent="0">
              <a:buNone/>
            </a:pPr>
            <a:r>
              <a:rPr lang="en-US" dirty="0"/>
              <a:t>	</a:t>
            </a:r>
          </a:p>
          <a:p>
            <a:pPr marL="400050" lvl="1" indent="0">
              <a:buNone/>
            </a:pPr>
            <a:r>
              <a:rPr lang="en-US" dirty="0"/>
              <a:t>	//returns true if </a:t>
            </a:r>
            <a:r>
              <a:rPr lang="en-US" dirty="0" err="1"/>
              <a:t>ob</a:t>
            </a:r>
            <a:r>
              <a:rPr lang="en-US" dirty="0"/>
              <a:t> is an element</a:t>
            </a:r>
          </a:p>
          <a:p>
            <a:pPr marL="400050" lvl="1" indent="0">
              <a:buNone/>
            </a:pPr>
            <a:r>
              <a:rPr lang="en-US" dirty="0"/>
              <a:t>	</a:t>
            </a:r>
            <a:r>
              <a:rPr lang="en-US" b="1" dirty="0"/>
              <a:t>public </a:t>
            </a:r>
            <a:r>
              <a:rPr lang="en-US" b="1" dirty="0" err="1"/>
              <a:t>boolean</a:t>
            </a:r>
            <a:r>
              <a:rPr lang="en-US" b="1" dirty="0"/>
              <a:t> contains(Object </a:t>
            </a:r>
            <a:r>
              <a:rPr lang="en-US" b="1" dirty="0" err="1"/>
              <a:t>ob</a:t>
            </a:r>
            <a:r>
              <a:rPr lang="en-US" b="1" dirty="0"/>
              <a:t>);</a:t>
            </a:r>
            <a:endParaRPr lang="en-US" dirty="0"/>
          </a:p>
          <a:p>
            <a:pPr marL="400050" lvl="1" indent="0">
              <a:buNone/>
            </a:pPr>
            <a:r>
              <a:rPr lang="en-US" dirty="0"/>
              <a:t>	</a:t>
            </a:r>
          </a:p>
          <a:p>
            <a:pPr marL="400050" lvl="1" indent="0">
              <a:buNone/>
            </a:pPr>
            <a:r>
              <a:rPr lang="en-US" dirty="0"/>
              <a:t>	//returns true if the set has no element</a:t>
            </a:r>
          </a:p>
          <a:p>
            <a:pPr marL="400050" lvl="1" indent="0">
              <a:buNone/>
            </a:pPr>
            <a:r>
              <a:rPr lang="en-US" dirty="0"/>
              <a:t>	</a:t>
            </a:r>
            <a:r>
              <a:rPr lang="en-US" b="1" dirty="0"/>
              <a:t>public </a:t>
            </a:r>
            <a:r>
              <a:rPr lang="en-US" b="1" dirty="0" err="1"/>
              <a:t>boolean</a:t>
            </a:r>
            <a:r>
              <a:rPr lang="en-US" b="1" dirty="0"/>
              <a:t> </a:t>
            </a:r>
            <a:r>
              <a:rPr lang="en-US" b="1" dirty="0" err="1"/>
              <a:t>isEmpty</a:t>
            </a:r>
            <a:r>
              <a:rPr lang="en-US" b="1" dirty="0"/>
              <a:t>();</a:t>
            </a:r>
            <a:endParaRPr lang="en-US" dirty="0"/>
          </a:p>
          <a:p>
            <a:pPr marL="400050" lvl="1" indent="0">
              <a:buNone/>
            </a:pPr>
            <a:r>
              <a:rPr lang="en-US" dirty="0"/>
              <a:t>	</a:t>
            </a:r>
          </a:p>
          <a:p>
            <a:pPr marL="400050" lvl="1" indent="0">
              <a:buNone/>
            </a:pPr>
            <a:r>
              <a:rPr lang="en-US" dirty="0"/>
              <a:t>	//returns the number of elements in the set</a:t>
            </a:r>
          </a:p>
          <a:p>
            <a:pPr marL="400050" lvl="1" indent="0">
              <a:buNone/>
            </a:pPr>
            <a:r>
              <a:rPr lang="en-US" dirty="0"/>
              <a:t>	</a:t>
            </a:r>
            <a:r>
              <a:rPr lang="en-US" b="1" dirty="0"/>
              <a:t>public </a:t>
            </a:r>
            <a:r>
              <a:rPr lang="en-US" b="1" dirty="0" err="1"/>
              <a:t>int</a:t>
            </a:r>
            <a:r>
              <a:rPr lang="en-US" b="1" dirty="0"/>
              <a:t> size();</a:t>
            </a:r>
            <a:endParaRPr lang="en-US" dirty="0"/>
          </a:p>
          <a:p>
            <a:pPr marL="400050" lvl="1" indent="0">
              <a:buNone/>
            </a:pPr>
            <a:r>
              <a:rPr lang="en-US" dirty="0"/>
              <a:t>	</a:t>
            </a:r>
          </a:p>
          <a:p>
            <a:pPr marL="400050" lvl="1" indent="0">
              <a:buNone/>
            </a:pPr>
            <a:r>
              <a:rPr lang="en-US" dirty="0"/>
              <a:t>	//returns true if every element of this set is also</a:t>
            </a:r>
          </a:p>
          <a:p>
            <a:pPr marL="400050" lvl="1" indent="0">
              <a:buNone/>
            </a:pPr>
            <a:r>
              <a:rPr lang="en-US" dirty="0"/>
              <a:t>	//an element of the argument passed in</a:t>
            </a:r>
          </a:p>
          <a:p>
            <a:pPr marL="400050" lvl="1" indent="0">
              <a:buNone/>
            </a:pPr>
            <a:r>
              <a:rPr lang="en-US" dirty="0"/>
              <a:t>	</a:t>
            </a:r>
            <a:r>
              <a:rPr lang="en-US" b="1" dirty="0"/>
              <a:t>public </a:t>
            </a:r>
            <a:r>
              <a:rPr lang="en-US" b="1" dirty="0" err="1"/>
              <a:t>boolean</a:t>
            </a:r>
            <a:r>
              <a:rPr lang="en-US" b="1" dirty="0"/>
              <a:t> </a:t>
            </a:r>
            <a:r>
              <a:rPr lang="en-US" b="1" dirty="0" err="1"/>
              <a:t>isSubset</a:t>
            </a:r>
            <a:r>
              <a:rPr lang="en-US" b="1" dirty="0"/>
              <a:t>(</a:t>
            </a:r>
            <a:r>
              <a:rPr lang="en-US" b="1" dirty="0" err="1"/>
              <a:t>MySet</a:t>
            </a:r>
            <a:r>
              <a:rPr lang="en-US" b="1" dirty="0"/>
              <a:t> set);</a:t>
            </a:r>
            <a:endParaRPr lang="en-US" dirty="0"/>
          </a:p>
          <a:p>
            <a:pPr marL="400050" lvl="1" indent="0">
              <a:buNone/>
            </a:pPr>
            <a:r>
              <a:rPr lang="en-US" dirty="0"/>
              <a:t>	</a:t>
            </a:r>
          </a:p>
          <a:p>
            <a:pPr marL="400050" lvl="1" indent="0">
              <a:buNone/>
            </a:pPr>
            <a:r>
              <a:rPr lang="en-US" dirty="0"/>
              <a:t>	//returns true if every element of the set passed in is</a:t>
            </a:r>
          </a:p>
          <a:p>
            <a:pPr marL="400050" lvl="1" indent="0">
              <a:buNone/>
            </a:pPr>
            <a:r>
              <a:rPr lang="en-US" dirty="0"/>
              <a:t>	//also an element of this set</a:t>
            </a:r>
          </a:p>
          <a:p>
            <a:pPr marL="400050" lvl="1" indent="0">
              <a:buNone/>
            </a:pPr>
            <a:r>
              <a:rPr lang="en-US" dirty="0"/>
              <a:t>	</a:t>
            </a:r>
            <a:r>
              <a:rPr lang="en-US" b="1" dirty="0"/>
              <a:t>public </a:t>
            </a:r>
            <a:r>
              <a:rPr lang="en-US" b="1" dirty="0" err="1"/>
              <a:t>boolean</a:t>
            </a:r>
            <a:r>
              <a:rPr lang="en-US" b="1" dirty="0"/>
              <a:t> </a:t>
            </a:r>
            <a:r>
              <a:rPr lang="en-US" b="1" dirty="0" err="1"/>
              <a:t>isSuperset</a:t>
            </a:r>
            <a:r>
              <a:rPr lang="en-US" b="1" dirty="0"/>
              <a:t>(</a:t>
            </a:r>
            <a:r>
              <a:rPr lang="en-US" b="1" dirty="0" err="1"/>
              <a:t>MySet</a:t>
            </a:r>
            <a:r>
              <a:rPr lang="en-US" b="1" dirty="0"/>
              <a:t> set);</a:t>
            </a:r>
            <a:endParaRPr lang="en-US" dirty="0"/>
          </a:p>
          <a:p>
            <a:pPr marL="400050" lvl="1" indent="0">
              <a:buNone/>
            </a:pPr>
            <a:r>
              <a:rPr lang="en-US" dirty="0"/>
              <a:t>	</a:t>
            </a:r>
          </a:p>
          <a:p>
            <a:pPr marL="400050" lvl="1" indent="0">
              <a:buNone/>
            </a:pPr>
            <a:r>
              <a:rPr lang="en-US" dirty="0"/>
              <a:t>	//overrides the Object equals method, using the //criterion:</a:t>
            </a:r>
          </a:p>
          <a:p>
            <a:pPr marL="400050" lvl="1" indent="0">
              <a:buNone/>
            </a:pPr>
            <a:r>
              <a:rPr lang="en-US" dirty="0"/>
              <a:t>	//   two sets are equal </a:t>
            </a:r>
            <a:r>
              <a:rPr lang="en-US" dirty="0" err="1"/>
              <a:t>iff</a:t>
            </a:r>
            <a:r>
              <a:rPr lang="en-US" dirty="0"/>
              <a:t> they have same elements</a:t>
            </a:r>
          </a:p>
          <a:p>
            <a:pPr marL="400050" lvl="1" indent="0">
              <a:buNone/>
            </a:pPr>
            <a:r>
              <a:rPr lang="en-US" dirty="0"/>
              <a:t>	</a:t>
            </a:r>
            <a:r>
              <a:rPr lang="en-US" b="1" dirty="0"/>
              <a:t>public </a:t>
            </a:r>
            <a:r>
              <a:rPr lang="en-US" b="1" dirty="0" err="1"/>
              <a:t>boolean</a:t>
            </a:r>
            <a:r>
              <a:rPr lang="en-US" b="1" dirty="0"/>
              <a:t> equals(Object </a:t>
            </a:r>
            <a:r>
              <a:rPr lang="en-US" b="1" dirty="0" err="1"/>
              <a:t>ob</a:t>
            </a:r>
            <a:r>
              <a:rPr lang="en-US" b="1" dirty="0"/>
              <a:t>);</a:t>
            </a:r>
            <a:endParaRPr lang="en-US" dirty="0"/>
          </a:p>
          <a:p>
            <a:pPr marL="400050" lvl="1" indent="0">
              <a:buNone/>
            </a:pPr>
            <a:r>
              <a:rPr lang="en-US" dirty="0"/>
              <a:t>	</a:t>
            </a:r>
          </a:p>
          <a:p>
            <a:pPr marL="400050" lvl="1" indent="0">
              <a:buNone/>
            </a:pPr>
            <a:r>
              <a:rPr lang="en-US" dirty="0"/>
              <a:t>	//returns an Iterator instance</a:t>
            </a:r>
          </a:p>
          <a:p>
            <a:pPr marL="400050" lvl="1" indent="0">
              <a:buNone/>
            </a:pPr>
            <a:r>
              <a:rPr lang="en-US" dirty="0"/>
              <a:t>	</a:t>
            </a:r>
            <a:r>
              <a:rPr lang="en-US" b="1" dirty="0"/>
              <a:t>public Iterator iterator();</a:t>
            </a:r>
            <a:endParaRPr lang="en-US" dirty="0"/>
          </a:p>
          <a:p>
            <a:pPr marL="400050" lvl="1" indent="0">
              <a:buNone/>
            </a:pPr>
            <a:r>
              <a:rPr lang="en-US" dirty="0"/>
              <a:t> </a:t>
            </a:r>
          </a:p>
          <a:p>
            <a:pPr marL="400050" lvl="1" indent="0">
              <a:buNone/>
            </a:pPr>
            <a:r>
              <a:rPr lang="en-US" dirty="0"/>
              <a:t>//should be static</a:t>
            </a:r>
          </a:p>
          <a:p>
            <a:pPr marL="400050" lvl="1" indent="0">
              <a:buNone/>
            </a:pPr>
            <a:r>
              <a:rPr lang="en-US" dirty="0"/>
              <a:t>	//sets the </a:t>
            </a:r>
            <a:r>
              <a:rPr lang="en-US" dirty="0" err="1"/>
              <a:t>isUnmodifiableFlag</a:t>
            </a:r>
            <a:r>
              <a:rPr lang="en-US" dirty="0"/>
              <a:t> to true</a:t>
            </a:r>
          </a:p>
          <a:p>
            <a:pPr marL="400050" lvl="1" indent="0">
              <a:buNone/>
            </a:pPr>
            <a:r>
              <a:rPr lang="en-US" dirty="0"/>
              <a:t>	</a:t>
            </a:r>
            <a:r>
              <a:rPr lang="en-US" b="1" dirty="0"/>
              <a:t>public void </a:t>
            </a:r>
            <a:r>
              <a:rPr lang="en-US" b="1" dirty="0" err="1"/>
              <a:t>makeUnmodifiable</a:t>
            </a:r>
            <a:r>
              <a:rPr lang="en-US" b="1" dirty="0"/>
              <a:t>(</a:t>
            </a:r>
            <a:r>
              <a:rPr lang="en-US" b="1" dirty="0" err="1"/>
              <a:t>MySet</a:t>
            </a:r>
            <a:r>
              <a:rPr lang="en-US" b="1" dirty="0"/>
              <a:t> set);</a:t>
            </a:r>
            <a:endParaRPr lang="en-US" dirty="0"/>
          </a:p>
          <a:p>
            <a:pPr marL="400050" lvl="1" indent="0">
              <a:buNone/>
            </a:pPr>
            <a:r>
              <a:rPr lang="en-US" dirty="0"/>
              <a:t> </a:t>
            </a:r>
          </a:p>
          <a:p>
            <a:pPr marL="400050" lvl="1" indent="0">
              <a:buNone/>
            </a:pPr>
            <a:r>
              <a:rPr lang="en-US" dirty="0"/>
              <a:t>	//override </a:t>
            </a:r>
            <a:r>
              <a:rPr lang="en-US" dirty="0" err="1"/>
              <a:t>hashcode</a:t>
            </a:r>
            <a:endParaRPr lang="en-US" dirty="0"/>
          </a:p>
          <a:p>
            <a:pPr marL="400050" lvl="1" indent="0">
              <a:buNone/>
            </a:pPr>
            <a:r>
              <a:rPr lang="en-US" b="1" dirty="0"/>
              <a:t>	public </a:t>
            </a:r>
            <a:r>
              <a:rPr lang="en-US" b="1" dirty="0" err="1"/>
              <a:t>int</a:t>
            </a:r>
            <a:r>
              <a:rPr lang="en-US" b="1" dirty="0"/>
              <a:t> </a:t>
            </a:r>
            <a:r>
              <a:rPr lang="en-US" b="1" dirty="0" err="1"/>
              <a:t>hashCode</a:t>
            </a:r>
            <a:r>
              <a:rPr lang="en-US" b="1" dirty="0"/>
              <a:t>();</a:t>
            </a:r>
            <a:endParaRPr lang="en-US" dirty="0"/>
          </a:p>
          <a:p>
            <a:pPr marL="400050" lvl="1" indent="0">
              <a:buNone/>
            </a:pPr>
            <a:r>
              <a:rPr lang="en-US" dirty="0"/>
              <a:t>}</a:t>
            </a:r>
          </a:p>
          <a:p>
            <a:endParaRPr lang="en-US" dirty="0"/>
          </a:p>
        </p:txBody>
      </p:sp>
    </p:spTree>
    <p:extLst>
      <p:ext uri="{BB962C8B-B14F-4D97-AF65-F5344CB8AC3E}">
        <p14:creationId xmlns:p14="http://schemas.microsoft.com/office/powerpoint/2010/main" val="884242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normAutofit lnSpcReduction="10000"/>
          </a:bodyPr>
          <a:lstStyle/>
          <a:p>
            <a:r>
              <a:rPr lang="en-US" dirty="0"/>
              <a:t>The </a:t>
            </a:r>
            <a:r>
              <a:rPr lang="en-US" dirty="0" err="1"/>
              <a:t>Hashtable</a:t>
            </a:r>
            <a:r>
              <a:rPr lang="en-US" dirty="0"/>
              <a:t> ADT is  a generalization of the concept of an array. It supports (nearly) random access of table elements by looking up with a (possibly) non-integer key. In the usual implementations, objects used as keys in a </a:t>
            </a:r>
            <a:r>
              <a:rPr lang="en-US" dirty="0" err="1"/>
              <a:t>hashtable</a:t>
            </a:r>
            <a:r>
              <a:rPr lang="en-US" dirty="0"/>
              <a:t> are “hashed”, producing </a:t>
            </a:r>
            <a:r>
              <a:rPr lang="en-US" dirty="0" err="1"/>
              <a:t>hashcode</a:t>
            </a:r>
            <a:r>
              <a:rPr lang="en-US" dirty="0"/>
              <a:t> (a numeric value) and </a:t>
            </a:r>
            <a:r>
              <a:rPr lang="en-US" dirty="0" err="1"/>
              <a:t>hashvalue</a:t>
            </a:r>
            <a:r>
              <a:rPr lang="en-US" dirty="0"/>
              <a:t> (numeric value reduced in size to be less than the table size). The </a:t>
            </a:r>
            <a:r>
              <a:rPr lang="en-US" dirty="0" err="1"/>
              <a:t>hashvalue</a:t>
            </a:r>
            <a:r>
              <a:rPr lang="en-US" dirty="0"/>
              <a:t> is an index in an array that can be used to locate or insert an object. </a:t>
            </a:r>
            <a:r>
              <a:rPr lang="en-US" dirty="0" err="1"/>
              <a:t>Hashtables</a:t>
            </a:r>
            <a:r>
              <a:rPr lang="en-US" dirty="0"/>
              <a:t> illustrate the principle of  Do less and accomplish more – they provide an incredibly fast implementation of the main List operations.</a:t>
            </a:r>
          </a:p>
          <a:p>
            <a:endParaRPr lang="en-US" dirty="0"/>
          </a:p>
        </p:txBody>
      </p:sp>
    </p:spTree>
    <p:extLst>
      <p:ext uri="{BB962C8B-B14F-4D97-AF65-F5344CB8AC3E}">
        <p14:creationId xmlns:p14="http://schemas.microsoft.com/office/powerpoint/2010/main" val="992309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Guidelines For Use of Common Data Structures</a:t>
            </a:r>
            <a:endParaRPr lang="en-US" sz="3200" dirty="0">
              <a:effectLst/>
            </a:endParaRPr>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lvl="0"/>
            <a:r>
              <a:rPr lang="en-US" b="1" dirty="0"/>
              <a:t>Array List</a:t>
            </a:r>
            <a:endParaRPr lang="en-US" dirty="0"/>
          </a:p>
          <a:p>
            <a:pPr marL="514350" lvl="0" indent="-514350">
              <a:buFont typeface="+mj-lt"/>
              <a:buAutoNum type="romanLcPeriod"/>
            </a:pPr>
            <a:r>
              <a:rPr lang="en-US" dirty="0"/>
              <a:t>Use When: Main need for a list is random access reads, relatively infrequent adds (beyond initial capacity) and/or number of list elements is known in advance. Sorting routines run faster on an </a:t>
            </a:r>
            <a:r>
              <a:rPr lang="en-US" dirty="0" err="1"/>
              <a:t>ArrayList</a:t>
            </a:r>
            <a:r>
              <a:rPr lang="en-US" dirty="0"/>
              <a:t> than on a Linked List.</a:t>
            </a:r>
          </a:p>
          <a:p>
            <a:pPr marL="514350" lvl="0" indent="-514350">
              <a:buFont typeface="+mj-lt"/>
              <a:buAutoNum type="romanLcPeriod"/>
            </a:pPr>
            <a:r>
              <a:rPr lang="en-US" dirty="0"/>
              <a:t>Avoid When: Many inserts and removes will be needed and/or when many adds expected, but number of elements unpredictable. Also: Maintaining data in sorted order is very </a:t>
            </a:r>
            <a:r>
              <a:rPr lang="en-US" dirty="0" smtClean="0"/>
              <a:t>inefficient.</a:t>
            </a:r>
          </a:p>
          <a:p>
            <a:r>
              <a:rPr lang="en-US" b="1" dirty="0" smtClean="0"/>
              <a:t>Linked </a:t>
            </a:r>
            <a:r>
              <a:rPr lang="en-US" b="1" dirty="0"/>
              <a:t>List</a:t>
            </a:r>
            <a:endParaRPr lang="en-US" dirty="0"/>
          </a:p>
          <a:p>
            <a:pPr marL="514350" lvl="0" indent="-514350">
              <a:buFont typeface="+mj-lt"/>
              <a:buAutoNum type="romanLcPeriod"/>
            </a:pPr>
            <a:r>
              <a:rPr lang="en-US" dirty="0"/>
              <a:t>Use When: Insertions and deletions are frequent, and/or many elements need to be added, but total number is unknown in advance. There is no faster data structure for repeatedly adding new elements than a Linked List (since elements are always added to the front).</a:t>
            </a:r>
          </a:p>
          <a:p>
            <a:pPr marL="514350" lvl="0" indent="-514350">
              <a:buFont typeface="+mj-lt"/>
              <a:buAutoNum type="romanLcPeriod"/>
            </a:pPr>
            <a:r>
              <a:rPr lang="en-US" dirty="0"/>
              <a:t>Avoid When: There is a need for repeated access to </a:t>
            </a:r>
            <a:r>
              <a:rPr lang="en-US" dirty="0" err="1"/>
              <a:t>ith</a:t>
            </a:r>
            <a:r>
              <a:rPr lang="en-US" dirty="0"/>
              <a:t> element as in binary search – random access is not supported. </a:t>
            </a:r>
          </a:p>
          <a:p>
            <a:pPr lvl="0"/>
            <a:r>
              <a:rPr lang="en-US" b="1" dirty="0"/>
              <a:t>Binary Search Tree</a:t>
            </a:r>
            <a:endParaRPr lang="en-US" dirty="0"/>
          </a:p>
          <a:p>
            <a:pPr marL="514350" lvl="0" indent="-514350">
              <a:buFont typeface="+mj-lt"/>
              <a:buAutoNum type="romanLcPeriod"/>
            </a:pPr>
            <a:r>
              <a:rPr lang="en-US" dirty="0"/>
              <a:t>Use When: Data needs to be maintained in sorted order. Faster than Linked Lists for insertions and deletions, but ordinary adds are slower. Provides very fast search for keys.</a:t>
            </a:r>
          </a:p>
          <a:p>
            <a:pPr marL="514350" lvl="0" indent="-514350">
              <a:buFont typeface="+mj-lt"/>
              <a:buAutoNum type="romanLcPeriod"/>
            </a:pPr>
            <a:r>
              <a:rPr lang="en-US" dirty="0"/>
              <a:t>Avoid When: The extra benefit of keeping data in sorted order is not needed and rapid read access is needed (Array List provides faster read access by index and </a:t>
            </a:r>
            <a:r>
              <a:rPr lang="en-US" dirty="0" err="1"/>
              <a:t>hashtables</a:t>
            </a:r>
            <a:r>
              <a:rPr lang="en-US" dirty="0"/>
              <a:t> provide faster read access by key)</a:t>
            </a:r>
          </a:p>
          <a:p>
            <a:endParaRPr lang="en-US" dirty="0"/>
          </a:p>
        </p:txBody>
      </p:sp>
    </p:spTree>
    <p:extLst>
      <p:ext uri="{BB962C8B-B14F-4D97-AF65-F5344CB8AC3E}">
        <p14:creationId xmlns:p14="http://schemas.microsoft.com/office/powerpoint/2010/main" val="148341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a:t>
            </a:r>
            <a:r>
              <a:rPr lang="en-US" sz="3200" b="1" dirty="0" err="1">
                <a:effectLst/>
              </a:rPr>
              <a:t>Hashtable</a:t>
            </a:r>
            <a:r>
              <a:rPr lang="en-US" sz="3200" b="1" dirty="0">
                <a:effectLst/>
              </a:rPr>
              <a:t> ADT</a:t>
            </a:r>
            <a:endParaRPr lang="en-US" sz="3200" dirty="0"/>
          </a:p>
        </p:txBody>
      </p:sp>
      <p:sp>
        <p:nvSpPr>
          <p:cNvPr id="3" name="Content Placeholder 2"/>
          <p:cNvSpPr>
            <a:spLocks noGrp="1"/>
          </p:cNvSpPr>
          <p:nvPr>
            <p:ph idx="1"/>
          </p:nvPr>
        </p:nvSpPr>
        <p:spPr>
          <a:xfrm>
            <a:off x="457200" y="1600200"/>
            <a:ext cx="8229600" cy="5105400"/>
          </a:xfrm>
        </p:spPr>
        <p:txBody>
          <a:bodyPr>
            <a:normAutofit/>
          </a:bodyPr>
          <a:lstStyle/>
          <a:p>
            <a:pPr lvl="0"/>
            <a:r>
              <a:rPr lang="en-US" dirty="0"/>
              <a:t>A </a:t>
            </a:r>
            <a:r>
              <a:rPr lang="en-US" dirty="0" err="1"/>
              <a:t>Hashtable</a:t>
            </a:r>
            <a:r>
              <a:rPr lang="en-US" dirty="0"/>
              <a:t> is a generalization of an array in which any object can be used as a key instead of just integers. A </a:t>
            </a:r>
            <a:r>
              <a:rPr lang="en-US" dirty="0" err="1"/>
              <a:t>Hashtable</a:t>
            </a:r>
            <a:r>
              <a:rPr lang="en-US" dirty="0"/>
              <a:t> has </a:t>
            </a:r>
            <a:r>
              <a:rPr lang="en-US" i="1" dirty="0"/>
              <a:t>keys</a:t>
            </a:r>
            <a:r>
              <a:rPr lang="en-US" dirty="0"/>
              <a:t> which are used to look up corresponding </a:t>
            </a:r>
            <a:r>
              <a:rPr lang="en-US" i="1" dirty="0"/>
              <a:t>values.</a:t>
            </a:r>
            <a:r>
              <a:rPr lang="en-US" dirty="0"/>
              <a:t> A typical example is to store records from a database in memory. A key field from the database is often used as a key in the </a:t>
            </a:r>
            <a:r>
              <a:rPr lang="en-US" dirty="0" err="1"/>
              <a:t>hashtable</a:t>
            </a:r>
            <a:r>
              <a:rPr lang="en-US" dirty="0"/>
              <a:t>, and the corresponding record is the value in the </a:t>
            </a:r>
            <a:r>
              <a:rPr lang="en-US" dirty="0" err="1"/>
              <a:t>hashtable</a:t>
            </a:r>
            <a:r>
              <a:rPr lang="en-US" dirty="0" smtClean="0"/>
              <a:t>.</a:t>
            </a:r>
            <a:endParaRPr lang="en-US" dirty="0"/>
          </a:p>
          <a:p>
            <a:pPr lvl="0"/>
            <a:r>
              <a:rPr lang="en-US" dirty="0"/>
              <a:t>Two basic operations: (usually also have a remove(Object key) operation)</a:t>
            </a:r>
          </a:p>
          <a:p>
            <a:r>
              <a:rPr lang="en-US" dirty="0"/>
              <a:t>void put(Object key, Object value);</a:t>
            </a:r>
          </a:p>
          <a:p>
            <a:r>
              <a:rPr lang="en-US" dirty="0"/>
              <a:t>Object get(Object key</a:t>
            </a:r>
            <a:r>
              <a:rPr lang="en-US" dirty="0" smtClean="0"/>
              <a:t>)</a:t>
            </a:r>
            <a:endParaRPr lang="en-US" dirty="0"/>
          </a:p>
          <a:p>
            <a:endParaRPr lang="en-US" dirty="0"/>
          </a:p>
        </p:txBody>
      </p:sp>
    </p:spTree>
    <p:extLst>
      <p:ext uri="{BB962C8B-B14F-4D97-AF65-F5344CB8AC3E}">
        <p14:creationId xmlns:p14="http://schemas.microsoft.com/office/powerpoint/2010/main" val="2452046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Guidelines For Use of Common Data Structures</a:t>
            </a:r>
            <a:endParaRPr lang="en-US" sz="3200" dirty="0">
              <a:effectLst/>
            </a:endParaRP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lvl="0"/>
            <a:r>
              <a:rPr lang="en-US" b="1" dirty="0" err="1"/>
              <a:t>Hashtable</a:t>
            </a:r>
            <a:endParaRPr lang="en-US" dirty="0"/>
          </a:p>
          <a:p>
            <a:pPr marL="514350" lvl="0" indent="-514350">
              <a:buFont typeface="+mj-lt"/>
              <a:buAutoNum type="romanLcPeriod"/>
            </a:pPr>
            <a:r>
              <a:rPr lang="en-US" dirty="0"/>
              <a:t>Use When: Random access to objects is needed but array indexing is not practical (recall example of Employee numbers – numbers in a very large range but relatively few Employees). Provides fastest possible insertion and deletion (faster than BST's).</a:t>
            </a:r>
          </a:p>
          <a:p>
            <a:pPr marL="514350" lvl="0" indent="-514350">
              <a:buFont typeface="+mj-lt"/>
              <a:buAutoNum type="romanLcPeriod"/>
            </a:pPr>
            <a:r>
              <a:rPr lang="en-US" dirty="0"/>
              <a:t>Avoid When: The order of data must be preserved (example: you want to find all employees whose salaries are in the range 60000..65000) or "find Max" or "find Min" operations are needed. Also, searching for values when keys are not known is slower than for other data structures because of </a:t>
            </a:r>
            <a:r>
              <a:rPr lang="en-US" dirty="0" err="1"/>
              <a:t>hashtable</a:t>
            </a:r>
            <a:r>
              <a:rPr lang="en-US" dirty="0"/>
              <a:t> overhead</a:t>
            </a:r>
            <a:r>
              <a:rPr lang="en-US" dirty="0" smtClean="0"/>
              <a:t>.</a:t>
            </a:r>
            <a:r>
              <a:rPr lang="en-US" dirty="0"/>
              <a:t> </a:t>
            </a:r>
          </a:p>
          <a:p>
            <a:pPr lvl="0"/>
            <a:r>
              <a:rPr lang="en-US" b="1" dirty="0"/>
              <a:t>Set</a:t>
            </a:r>
            <a:endParaRPr lang="en-US" dirty="0"/>
          </a:p>
          <a:p>
            <a:pPr marL="514350" lvl="0" indent="-514350">
              <a:buFont typeface="+mj-lt"/>
              <a:buAutoNum type="romanLcPeriod"/>
            </a:pPr>
            <a:r>
              <a:rPr lang="en-US" dirty="0"/>
              <a:t>Use When: Objects need not be kept in a special order, duplicates should be disallowed, and there is no need for rapid lookup of individual set elements. Example: </a:t>
            </a:r>
            <a:r>
              <a:rPr lang="en-US" dirty="0" err="1"/>
              <a:t>keySet</a:t>
            </a:r>
            <a:r>
              <a:rPr lang="en-US" dirty="0"/>
              <a:t>() in </a:t>
            </a:r>
            <a:r>
              <a:rPr lang="en-US" dirty="0" err="1"/>
              <a:t>HashMap</a:t>
            </a:r>
            <a:r>
              <a:rPr lang="en-US" dirty="0"/>
              <a:t> returns a Set. </a:t>
            </a:r>
          </a:p>
          <a:p>
            <a:endParaRPr lang="en-US" dirty="0"/>
          </a:p>
        </p:txBody>
      </p:sp>
    </p:spTree>
    <p:extLst>
      <p:ext uri="{BB962C8B-B14F-4D97-AF65-F5344CB8AC3E}">
        <p14:creationId xmlns:p14="http://schemas.microsoft.com/office/powerpoint/2010/main" val="2144714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effectLst/>
              </a:rPr>
              <a:t>CONNECTING THE PARTS OF KNOWLEDGE</a:t>
            </a:r>
            <a:r>
              <a:rPr lang="en-US" sz="2000" dirty="0">
                <a:effectLst/>
              </a:rPr>
              <a:t/>
            </a:r>
            <a:br>
              <a:rPr lang="en-US" sz="2000" dirty="0">
                <a:effectLst/>
              </a:rPr>
            </a:br>
            <a:r>
              <a:rPr lang="en-US" sz="2000" b="1" dirty="0">
                <a:effectLst/>
              </a:rPr>
              <a:t>WITH THE WHOLENESS OF </a:t>
            </a:r>
            <a:r>
              <a:rPr lang="en-US" sz="2000" b="1" dirty="0" smtClean="0">
                <a:effectLst/>
              </a:rPr>
              <a:t>KNOWLEDGE</a:t>
            </a:r>
            <a:endParaRPr lang="en-US" sz="2000" dirty="0"/>
          </a:p>
        </p:txBody>
      </p:sp>
      <p:sp>
        <p:nvSpPr>
          <p:cNvPr id="3" name="Content Placeholder 2"/>
          <p:cNvSpPr>
            <a:spLocks noGrp="1"/>
          </p:cNvSpPr>
          <p:nvPr>
            <p:ph idx="1"/>
          </p:nvPr>
        </p:nvSpPr>
        <p:spPr/>
        <p:txBody>
          <a:bodyPr/>
          <a:lstStyle/>
          <a:p>
            <a:r>
              <a:rPr lang="en-US" i="1" dirty="0"/>
              <a:t>Random access expanded from integer index to arbitrary index, </a:t>
            </a:r>
            <a:r>
              <a:rPr lang="en-US" i="1" dirty="0" smtClean="0"/>
              <a:t>from </a:t>
            </a:r>
            <a:r>
              <a:rPr lang="en-US" i="1" dirty="0"/>
              <a:t>"point" to "infinity</a:t>
            </a:r>
            <a:r>
              <a:rPr lang="en-US" i="1" dirty="0" smtClean="0"/>
              <a:t>"</a:t>
            </a:r>
            <a:endParaRPr lang="en-US" dirty="0"/>
          </a:p>
          <a:p>
            <a:pPr marL="514350" indent="-514350">
              <a:buFont typeface="+mj-lt"/>
              <a:buAutoNum type="romanLcPeriod"/>
            </a:pPr>
            <a:r>
              <a:rPr lang="en-US" dirty="0" smtClean="0"/>
              <a:t>Arrays </a:t>
            </a:r>
            <a:r>
              <a:rPr lang="en-US" dirty="0"/>
              <a:t>and </a:t>
            </a:r>
            <a:r>
              <a:rPr lang="en-US" dirty="0" err="1"/>
              <a:t>ArrayLists</a:t>
            </a:r>
            <a:r>
              <a:rPr lang="en-US" dirty="0"/>
              <a:t> provide highly efficient index-based access to a collection of elements.</a:t>
            </a:r>
          </a:p>
          <a:p>
            <a:pPr marL="514350" indent="-514350">
              <a:buFont typeface="+mj-lt"/>
              <a:buAutoNum type="romanLcPeriod"/>
            </a:pPr>
            <a:r>
              <a:rPr lang="en-US" dirty="0" smtClean="0"/>
              <a:t>The </a:t>
            </a:r>
            <a:r>
              <a:rPr lang="en-US" dirty="0" err="1"/>
              <a:t>Hashtable</a:t>
            </a:r>
            <a:r>
              <a:rPr lang="en-US" dirty="0"/>
              <a:t> ADT generalizes the behavior of an array by allowing non-integer keys (in fact, any object type can be used for a key), while retaining essentially random access efficiency for insertions, deletions, and lookups.</a:t>
            </a:r>
          </a:p>
          <a:p>
            <a:pPr marL="514350" indent="-514350">
              <a:buFont typeface="+mj-lt"/>
              <a:buAutoNum type="romanLcPeriod"/>
            </a:pPr>
            <a:endParaRPr lang="en-US" dirty="0"/>
          </a:p>
        </p:txBody>
      </p:sp>
    </p:spTree>
    <p:extLst>
      <p:ext uri="{BB962C8B-B14F-4D97-AF65-F5344CB8AC3E}">
        <p14:creationId xmlns:p14="http://schemas.microsoft.com/office/powerpoint/2010/main" val="4181919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effectLst/>
              </a:rPr>
              <a:t>CONNECTING THE PARTS OF KNOWLEDGE</a:t>
            </a:r>
            <a:r>
              <a:rPr lang="en-US" sz="2000" dirty="0">
                <a:effectLst/>
              </a:rPr>
              <a:t/>
            </a:r>
            <a:br>
              <a:rPr lang="en-US" sz="2000" dirty="0">
                <a:effectLst/>
              </a:rPr>
            </a:br>
            <a:r>
              <a:rPr lang="en-US" sz="2000" b="1" dirty="0">
                <a:effectLst/>
              </a:rPr>
              <a:t>WITH THE WHOLENESS OF </a:t>
            </a:r>
            <a:r>
              <a:rPr lang="en-US" sz="2000" b="1" dirty="0" smtClean="0">
                <a:effectLst/>
              </a:rPr>
              <a:t>KNOWLEDGE</a:t>
            </a:r>
            <a:endParaRPr lang="en-US" sz="2000" dirty="0"/>
          </a:p>
        </p:txBody>
      </p:sp>
      <p:sp>
        <p:nvSpPr>
          <p:cNvPr id="3" name="Content Placeholder 2"/>
          <p:cNvSpPr>
            <a:spLocks noGrp="1"/>
          </p:cNvSpPr>
          <p:nvPr>
            <p:ph idx="1"/>
          </p:nvPr>
        </p:nvSpPr>
        <p:spPr/>
        <p:txBody>
          <a:bodyPr/>
          <a:lstStyle/>
          <a:p>
            <a:pPr lvl="0"/>
            <a:r>
              <a:rPr lang="en-US" b="1" dirty="0"/>
              <a:t>Transcendental Consciousness</a:t>
            </a:r>
            <a:r>
              <a:rPr lang="en-US" dirty="0"/>
              <a:t>:  TC is the home of all knowledge. The Upanishads declare "Know that by which all else is known" – this is the field of pure consciousness. </a:t>
            </a:r>
          </a:p>
          <a:p>
            <a:pPr lvl="0"/>
            <a:r>
              <a:rPr lang="en-US" b="1" i="1" dirty="0"/>
              <a:t>Wholeness moving within Itself</a:t>
            </a:r>
            <a:r>
              <a:rPr lang="en-US" dirty="0"/>
              <a:t>:</a:t>
            </a:r>
            <a:r>
              <a:rPr lang="en-US" i="1" dirty="0"/>
              <a:t> </a:t>
            </a:r>
            <a:r>
              <a:rPr lang="en-US" dirty="0"/>
              <a:t>In Unity Consciousness, one sees that the "key" to accessing complete knowledge of any object is the infinite value of that object, pure consciousness, which is known in this state to be one's own Self. Knowing that level of the object, it then becomes possible to know any more relative level of the object as well.</a:t>
            </a:r>
            <a:endParaRPr lang="en-US" i="1" dirty="0"/>
          </a:p>
          <a:p>
            <a:pPr marL="514350" indent="-514350">
              <a:buFont typeface="+mj-lt"/>
              <a:buAutoNum type="romanLcPeriod"/>
            </a:pPr>
            <a:endParaRPr lang="en-US" dirty="0"/>
          </a:p>
        </p:txBody>
      </p:sp>
    </p:spTree>
    <p:extLst>
      <p:ext uri="{BB962C8B-B14F-4D97-AF65-F5344CB8AC3E}">
        <p14:creationId xmlns:p14="http://schemas.microsoft.com/office/powerpoint/2010/main" val="3416734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800" dirty="0" smtClean="0"/>
              <a:t>Thank you</a:t>
            </a:r>
            <a:endParaRPr lang="en-US" sz="2800" dirty="0"/>
          </a:p>
        </p:txBody>
      </p:sp>
    </p:spTree>
    <p:extLst>
      <p:ext uri="{BB962C8B-B14F-4D97-AF65-F5344CB8AC3E}">
        <p14:creationId xmlns:p14="http://schemas.microsoft.com/office/powerpoint/2010/main" val="2396533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a:t>
            </a:r>
            <a:r>
              <a:rPr lang="en-US" sz="3200" b="1" dirty="0" err="1">
                <a:effectLst/>
              </a:rPr>
              <a:t>Hashtable</a:t>
            </a:r>
            <a:r>
              <a:rPr lang="en-US" sz="3200" b="1" dirty="0">
                <a:effectLst/>
              </a:rPr>
              <a:t> ADT</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smtClean="0"/>
              <a:t>User’s view</a:t>
            </a:r>
          </a:p>
          <a:p>
            <a:pPr marL="3543300" lvl="8" indent="0">
              <a:buNone/>
            </a:pPr>
            <a:r>
              <a:rPr lang="en-US" dirty="0"/>
              <a:t>//insert into table</a:t>
            </a:r>
          </a:p>
          <a:p>
            <a:pPr marL="3543300" lvl="8" indent="0">
              <a:buNone/>
            </a:pPr>
            <a:r>
              <a:rPr lang="en-US" dirty="0" err="1"/>
              <a:t>table.put</a:t>
            </a:r>
            <a:r>
              <a:rPr lang="en-US" dirty="0"/>
              <a:t>(‘c’, “Charlie”);</a:t>
            </a:r>
          </a:p>
          <a:p>
            <a:pPr marL="3543300" lvl="8" indent="0">
              <a:buNone/>
            </a:pPr>
            <a:r>
              <a:rPr lang="en-US" dirty="0"/>
              <a:t> </a:t>
            </a:r>
          </a:p>
          <a:p>
            <a:pPr marL="3543300" lvl="8" indent="0">
              <a:buNone/>
            </a:pPr>
            <a:r>
              <a:rPr lang="en-US" dirty="0"/>
              <a:t>//retrieve from table</a:t>
            </a:r>
          </a:p>
          <a:p>
            <a:pPr marL="3543300" lvl="8" indent="0">
              <a:buNone/>
            </a:pPr>
            <a:r>
              <a:rPr lang="en-US" dirty="0" err="1"/>
              <a:t>table.get</a:t>
            </a:r>
            <a:r>
              <a:rPr lang="en-US" dirty="0"/>
              <a:t>(‘c’);  //returns “Charlie</a:t>
            </a:r>
            <a:r>
              <a:rPr lang="en-US" dirty="0" smtClean="0"/>
              <a:t>”</a:t>
            </a:r>
            <a:endParaRPr lang="en-US" dirty="0"/>
          </a:p>
          <a:p>
            <a:endParaRPr lang="en-US" dirty="0" smtClean="0"/>
          </a:p>
          <a:p>
            <a:r>
              <a:rPr lang="en-US" i="1" u="sng" dirty="0"/>
              <a:t>Implementation:  </a:t>
            </a:r>
            <a:endParaRPr lang="en-US" dirty="0"/>
          </a:p>
          <a:p>
            <a:r>
              <a:rPr lang="en-US" dirty="0" smtClean="0"/>
              <a:t>put(c</a:t>
            </a:r>
            <a:r>
              <a:rPr lang="en-US" dirty="0"/>
              <a:t>, s): </a:t>
            </a:r>
          </a:p>
          <a:p>
            <a:pPr marL="400050" lvl="1" indent="0">
              <a:buNone/>
            </a:pPr>
            <a:r>
              <a:rPr lang="en-US" dirty="0"/>
              <a:t>obtain array index:  c  </a:t>
            </a:r>
            <a:r>
              <a:rPr lang="en-US" dirty="0">
                <a:sym typeface="Wingdings"/>
              </a:rPr>
              <a:t></a:t>
            </a:r>
            <a:r>
              <a:rPr lang="en-US" dirty="0"/>
              <a:t>  (</a:t>
            </a:r>
            <a:r>
              <a:rPr lang="en-US" dirty="0" err="1"/>
              <a:t>int</a:t>
            </a:r>
            <a:r>
              <a:rPr lang="en-US" dirty="0"/>
              <a:t>)c  </a:t>
            </a:r>
            <a:r>
              <a:rPr lang="en-US" dirty="0">
                <a:sym typeface="Wingdings"/>
              </a:rPr>
              <a:t></a:t>
            </a:r>
            <a:r>
              <a:rPr lang="en-US" dirty="0"/>
              <a:t>  </a:t>
            </a:r>
            <a:r>
              <a:rPr lang="en-US" dirty="0" err="1"/>
              <a:t>i</a:t>
            </a:r>
            <a:r>
              <a:rPr lang="en-US" dirty="0"/>
              <a:t> = (</a:t>
            </a:r>
            <a:r>
              <a:rPr lang="en-US" dirty="0" err="1"/>
              <a:t>int</a:t>
            </a:r>
            <a:r>
              <a:rPr lang="en-US" dirty="0"/>
              <a:t>)c – ‘a’</a:t>
            </a:r>
          </a:p>
          <a:p>
            <a:pPr marL="400050" lvl="1" indent="0">
              <a:buNone/>
            </a:pPr>
            <a:r>
              <a:rPr lang="en-US" dirty="0"/>
              <a:t>insert new Entry(c, s) into table[</a:t>
            </a:r>
            <a:r>
              <a:rPr lang="en-US" dirty="0" err="1"/>
              <a:t>i</a:t>
            </a:r>
            <a:r>
              <a:rPr lang="en-US" dirty="0"/>
              <a:t>] </a:t>
            </a:r>
          </a:p>
          <a:p>
            <a:r>
              <a:rPr lang="en-US" dirty="0"/>
              <a:t>get(c):</a:t>
            </a:r>
          </a:p>
          <a:p>
            <a:pPr marL="400050" lvl="1" indent="0">
              <a:buNone/>
            </a:pPr>
            <a:r>
              <a:rPr lang="en-US" dirty="0" smtClean="0"/>
              <a:t>obtain </a:t>
            </a:r>
            <a:r>
              <a:rPr lang="en-US" dirty="0"/>
              <a:t>array index: c  </a:t>
            </a:r>
            <a:r>
              <a:rPr lang="en-US" dirty="0">
                <a:sym typeface="Wingdings"/>
              </a:rPr>
              <a:t></a:t>
            </a:r>
            <a:r>
              <a:rPr lang="en-US" dirty="0"/>
              <a:t>  (</a:t>
            </a:r>
            <a:r>
              <a:rPr lang="en-US" dirty="0" err="1"/>
              <a:t>int</a:t>
            </a:r>
            <a:r>
              <a:rPr lang="en-US" dirty="0"/>
              <a:t>)c </a:t>
            </a:r>
            <a:r>
              <a:rPr lang="en-US" dirty="0">
                <a:sym typeface="Wingdings"/>
              </a:rPr>
              <a:t></a:t>
            </a:r>
            <a:r>
              <a:rPr lang="en-US" dirty="0"/>
              <a:t>  </a:t>
            </a:r>
            <a:r>
              <a:rPr lang="en-US" dirty="0" err="1"/>
              <a:t>i</a:t>
            </a:r>
            <a:r>
              <a:rPr lang="en-US" dirty="0"/>
              <a:t> = (</a:t>
            </a:r>
            <a:r>
              <a:rPr lang="en-US" dirty="0" err="1"/>
              <a:t>int</a:t>
            </a:r>
            <a:r>
              <a:rPr lang="en-US" dirty="0"/>
              <a:t>)c – ‘a’</a:t>
            </a:r>
          </a:p>
          <a:p>
            <a:pPr marL="400050" lvl="1" indent="0">
              <a:buNone/>
            </a:pPr>
            <a:r>
              <a:rPr lang="en-US" dirty="0"/>
              <a:t>Entry e = table[</a:t>
            </a:r>
            <a:r>
              <a:rPr lang="en-US" dirty="0" err="1"/>
              <a:t>i</a:t>
            </a:r>
            <a:r>
              <a:rPr lang="en-US" dirty="0"/>
              <a:t>];  return </a:t>
            </a:r>
            <a:r>
              <a:rPr lang="en-US" dirty="0" err="1" smtClean="0"/>
              <a:t>e.value</a:t>
            </a:r>
            <a:endParaRPr lang="en-US" dirty="0"/>
          </a:p>
          <a:p>
            <a:r>
              <a:rPr lang="en-US" i="1" u="sng" dirty="0"/>
              <a:t>Pattern:</a:t>
            </a:r>
            <a:endParaRPr lang="en-US" dirty="0"/>
          </a:p>
          <a:p>
            <a:pPr marL="0" indent="0">
              <a:buNone/>
            </a:pPr>
            <a:r>
              <a:rPr lang="en-US" i="1" dirty="0"/>
              <a:t> </a:t>
            </a:r>
            <a:r>
              <a:rPr lang="en-US" i="1" dirty="0" smtClean="0"/>
              <a:t>    </a:t>
            </a:r>
            <a:r>
              <a:rPr lang="en-US" sz="1600" dirty="0" smtClean="0"/>
              <a:t>KEY </a:t>
            </a:r>
            <a:r>
              <a:rPr lang="en-US" sz="1600" dirty="0"/>
              <a:t>(non-number) </a:t>
            </a:r>
            <a:r>
              <a:rPr lang="en-US" sz="1600" dirty="0">
                <a:sym typeface="Wingdings"/>
              </a:rPr>
              <a:t></a:t>
            </a:r>
            <a:r>
              <a:rPr lang="en-US" sz="1600" dirty="0"/>
              <a:t>  HASHCODE (number) </a:t>
            </a:r>
            <a:r>
              <a:rPr lang="en-US" sz="1600" dirty="0">
                <a:sym typeface="Wingdings"/>
              </a:rPr>
              <a:t></a:t>
            </a:r>
            <a:r>
              <a:rPr lang="en-US" sz="1600" dirty="0"/>
              <a:t>  HASH  VALUE (array index)</a:t>
            </a:r>
            <a:r>
              <a:rPr lang="en-US" dirty="0"/>
              <a:t/>
            </a:r>
            <a:br>
              <a:rPr lang="en-US" dirty="0"/>
            </a:b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83609963"/>
              </p:ext>
            </p:extLst>
          </p:nvPr>
        </p:nvGraphicFramePr>
        <p:xfrm>
          <a:off x="762000" y="1981200"/>
          <a:ext cx="2971800" cy="990600"/>
        </p:xfrm>
        <a:graphic>
          <a:graphicData uri="http://schemas.openxmlformats.org/drawingml/2006/table">
            <a:tbl>
              <a:tblPr firstRow="1" firstCol="1" bandRow="1">
                <a:tableStyleId>{5C22544A-7EE6-4342-B048-85BDC9FD1C3A}</a:tableStyleId>
              </a:tblPr>
              <a:tblGrid>
                <a:gridCol w="959027"/>
                <a:gridCol w="2012773"/>
              </a:tblGrid>
              <a:tr h="198120">
                <a:tc>
                  <a:txBody>
                    <a:bodyPr/>
                    <a:lstStyle/>
                    <a:p>
                      <a:pPr marL="0" marR="0" indent="0" algn="ctr">
                        <a:spcBef>
                          <a:spcPts val="0"/>
                        </a:spcBef>
                        <a:spcAft>
                          <a:spcPts val="0"/>
                        </a:spcAft>
                      </a:pPr>
                      <a:r>
                        <a:rPr lang="en-US" sz="1200" dirty="0">
                          <a:effectLst/>
                        </a:rPr>
                        <a:t>Char key</a:t>
                      </a:r>
                      <a:endParaRPr lang="en-US" sz="1200" dirty="0">
                        <a:effectLst/>
                        <a:latin typeface="Times New Roman"/>
                        <a:ea typeface="Times New Roman"/>
                      </a:endParaRPr>
                    </a:p>
                  </a:txBody>
                  <a:tcPr marL="68580" marR="68580" marT="0" marB="0"/>
                </a:tc>
                <a:tc>
                  <a:txBody>
                    <a:bodyPr/>
                    <a:lstStyle/>
                    <a:p>
                      <a:pPr marL="0" marR="0" indent="0" algn="ctr">
                        <a:spcBef>
                          <a:spcPts val="0"/>
                        </a:spcBef>
                        <a:spcAft>
                          <a:spcPts val="0"/>
                        </a:spcAft>
                      </a:pPr>
                      <a:r>
                        <a:rPr lang="en-US" sz="1200" dirty="0">
                          <a:effectLst/>
                        </a:rPr>
                        <a:t>String value</a:t>
                      </a:r>
                      <a:endParaRPr lang="en-US" sz="1200" dirty="0">
                        <a:effectLst/>
                        <a:latin typeface="Times New Roman"/>
                        <a:ea typeface="Times New Roman"/>
                      </a:endParaRPr>
                    </a:p>
                  </a:txBody>
                  <a:tcPr marL="68580" marR="68580" marT="0" marB="0"/>
                </a:tc>
              </a:tr>
              <a:tr h="198120">
                <a:tc>
                  <a:txBody>
                    <a:bodyPr/>
                    <a:lstStyle/>
                    <a:p>
                      <a:pPr marL="0" marR="0" indent="0">
                        <a:spcBef>
                          <a:spcPts val="0"/>
                        </a:spcBef>
                        <a:spcAft>
                          <a:spcPts val="0"/>
                        </a:spcAft>
                      </a:pPr>
                      <a:r>
                        <a:rPr lang="en-US" sz="1200">
                          <a:effectLst/>
                        </a:rPr>
                        <a:t>‘a’</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a:effectLst/>
                        </a:rPr>
                        <a:t>“Adam”</a:t>
                      </a:r>
                      <a:endParaRPr lang="en-US" sz="1200">
                        <a:effectLst/>
                        <a:latin typeface="Times New Roman"/>
                        <a:ea typeface="Times New Roman"/>
                      </a:endParaRPr>
                    </a:p>
                  </a:txBody>
                  <a:tcPr marL="68580" marR="68580" marT="0" marB="0"/>
                </a:tc>
              </a:tr>
              <a:tr h="198120">
                <a:tc>
                  <a:txBody>
                    <a:bodyPr/>
                    <a:lstStyle/>
                    <a:p>
                      <a:pPr marL="0" marR="0" indent="0">
                        <a:spcBef>
                          <a:spcPts val="0"/>
                        </a:spcBef>
                        <a:spcAft>
                          <a:spcPts val="0"/>
                        </a:spcAft>
                      </a:pPr>
                      <a:r>
                        <a:rPr lang="en-US" sz="1200">
                          <a:effectLst/>
                        </a:rPr>
                        <a:t>‘b’</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a:effectLst/>
                        </a:rPr>
                        <a:t>“Bob”</a:t>
                      </a:r>
                      <a:endParaRPr lang="en-US" sz="1200">
                        <a:effectLst/>
                        <a:latin typeface="Times New Roman"/>
                        <a:ea typeface="Times New Roman"/>
                      </a:endParaRPr>
                    </a:p>
                  </a:txBody>
                  <a:tcPr marL="68580" marR="68580" marT="0" marB="0"/>
                </a:tc>
              </a:tr>
              <a:tr h="198120">
                <a:tc>
                  <a:txBody>
                    <a:bodyPr/>
                    <a:lstStyle/>
                    <a:p>
                      <a:pPr marL="0" marR="0" indent="0">
                        <a:spcBef>
                          <a:spcPts val="0"/>
                        </a:spcBef>
                        <a:spcAft>
                          <a:spcPts val="0"/>
                        </a:spcAft>
                      </a:pPr>
                      <a:r>
                        <a:rPr lang="en-US" sz="1200">
                          <a:effectLst/>
                        </a:rPr>
                        <a:t>‘c’</a:t>
                      </a:r>
                      <a:endParaRPr lang="en-US" sz="120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dirty="0">
                          <a:effectLst/>
                        </a:rPr>
                        <a:t>“Charlie”</a:t>
                      </a:r>
                      <a:endParaRPr lang="en-US" sz="1200" dirty="0">
                        <a:effectLst/>
                        <a:latin typeface="Times New Roman"/>
                        <a:ea typeface="Times New Roman"/>
                      </a:endParaRPr>
                    </a:p>
                  </a:txBody>
                  <a:tcPr marL="68580" marR="68580" marT="0" marB="0"/>
                </a:tc>
              </a:tr>
              <a:tr h="198120">
                <a:tc>
                  <a:txBody>
                    <a:bodyPr/>
                    <a:lstStyle/>
                    <a:p>
                      <a:pPr marL="0" marR="0" indent="0">
                        <a:spcBef>
                          <a:spcPts val="0"/>
                        </a:spcBef>
                        <a:spcAft>
                          <a:spcPts val="0"/>
                        </a:spcAft>
                      </a:pPr>
                      <a:r>
                        <a:rPr lang="en-US" sz="1200" dirty="0">
                          <a:effectLst/>
                        </a:rPr>
                        <a:t>‘w’</a:t>
                      </a:r>
                      <a:endParaRPr lang="en-US" sz="1200" dirty="0">
                        <a:effectLst/>
                        <a:latin typeface="Times New Roman"/>
                        <a:ea typeface="Times New Roman"/>
                      </a:endParaRPr>
                    </a:p>
                  </a:txBody>
                  <a:tcPr marL="68580" marR="68580" marT="0" marB="0"/>
                </a:tc>
                <a:tc>
                  <a:txBody>
                    <a:bodyPr/>
                    <a:lstStyle/>
                    <a:p>
                      <a:pPr marL="0" marR="0" indent="0">
                        <a:spcBef>
                          <a:spcPts val="0"/>
                        </a:spcBef>
                        <a:spcAft>
                          <a:spcPts val="0"/>
                        </a:spcAft>
                      </a:pPr>
                      <a:r>
                        <a:rPr lang="en-US" sz="1200" dirty="0">
                          <a:effectLst/>
                        </a:rPr>
                        <a:t>“William”</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76966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a:t>
            </a:r>
            <a:r>
              <a:rPr lang="en-US" sz="3200" b="1" dirty="0" err="1">
                <a:effectLst/>
              </a:rPr>
              <a:t>Hashtable</a:t>
            </a:r>
            <a:r>
              <a:rPr lang="en-US" sz="3200" b="1" dirty="0">
                <a:effectLst/>
              </a:rPr>
              <a:t> ADT</a:t>
            </a:r>
            <a:endParaRPr lang="en-US" sz="3200" dirty="0"/>
          </a:p>
        </p:txBody>
      </p:sp>
      <p:sp>
        <p:nvSpPr>
          <p:cNvPr id="3" name="Content Placeholder 2"/>
          <p:cNvSpPr>
            <a:spLocks noGrp="1"/>
          </p:cNvSpPr>
          <p:nvPr>
            <p:ph idx="1"/>
          </p:nvPr>
        </p:nvSpPr>
        <p:spPr/>
        <p:txBody>
          <a:bodyPr>
            <a:normAutofit/>
          </a:bodyPr>
          <a:lstStyle/>
          <a:p>
            <a:pPr lvl="0"/>
            <a:r>
              <a:rPr lang="en-US" dirty="0"/>
              <a:t>Basic steps in creating a </a:t>
            </a:r>
            <a:r>
              <a:rPr lang="en-US" dirty="0" err="1"/>
              <a:t>hashtable</a:t>
            </a:r>
            <a:r>
              <a:rPr lang="en-US" dirty="0"/>
              <a:t> data structure:</a:t>
            </a:r>
          </a:p>
          <a:p>
            <a:pPr marL="400050" lvl="1" indent="0">
              <a:buNone/>
            </a:pPr>
            <a:r>
              <a:rPr lang="en-US" dirty="0"/>
              <a:t>a.	Devise a way of converting keys to integers so that different keys are mapped to different integers. This is what Java's </a:t>
            </a:r>
            <a:r>
              <a:rPr lang="en-US" dirty="0" err="1"/>
              <a:t>hashCode</a:t>
            </a:r>
            <a:r>
              <a:rPr lang="en-US" dirty="0"/>
              <a:t>() function is for – must be overridden by every class (since </a:t>
            </a:r>
            <a:r>
              <a:rPr lang="en-US" dirty="0" err="1"/>
              <a:t>hashCode</a:t>
            </a:r>
            <a:r>
              <a:rPr lang="en-US" dirty="0"/>
              <a:t>() is a method of the Object class).</a:t>
            </a:r>
          </a:p>
          <a:p>
            <a:pPr marL="400050" lvl="1" indent="0">
              <a:buNone/>
            </a:pPr>
            <a:r>
              <a:rPr lang="en-US" dirty="0"/>
              <a:t> </a:t>
            </a:r>
            <a:r>
              <a:rPr lang="en-US" dirty="0" smtClean="0"/>
              <a:t>b</a:t>
            </a:r>
            <a:r>
              <a:rPr lang="en-US" dirty="0"/>
              <a:t>.	Devise a way of converting </a:t>
            </a:r>
            <a:r>
              <a:rPr lang="en-US" dirty="0" err="1"/>
              <a:t>hashcodes</a:t>
            </a:r>
            <a:r>
              <a:rPr lang="en-US" dirty="0"/>
              <a:t> to smaller integers (called </a:t>
            </a:r>
            <a:r>
              <a:rPr lang="en-US" i="1" dirty="0"/>
              <a:t>hash values</a:t>
            </a:r>
            <a:r>
              <a:rPr lang="en-US" dirty="0"/>
              <a:t>) that will be the indices of a smaller array, called the </a:t>
            </a:r>
            <a:r>
              <a:rPr lang="en-US" i="1" dirty="0"/>
              <a:t>table.</a:t>
            </a:r>
            <a:r>
              <a:rPr lang="en-US" dirty="0"/>
              <a:t> To do this, you usually need to decide on the </a:t>
            </a:r>
            <a:r>
              <a:rPr lang="en-US" dirty="0" err="1"/>
              <a:t>tableSize</a:t>
            </a:r>
            <a:r>
              <a:rPr lang="en-US" dirty="0"/>
              <a:t>, which is the length of the array. A typical way (note: Java does it differently – see below) of making </a:t>
            </a:r>
            <a:r>
              <a:rPr lang="en-US" dirty="0" err="1"/>
              <a:t>hashvalue</a:t>
            </a:r>
            <a:r>
              <a:rPr lang="en-US" dirty="0"/>
              <a:t> from </a:t>
            </a:r>
            <a:r>
              <a:rPr lang="en-US" dirty="0" err="1"/>
              <a:t>hashcode</a:t>
            </a:r>
            <a:r>
              <a:rPr lang="en-US" dirty="0"/>
              <a:t> is by the </a:t>
            </a:r>
            <a:r>
              <a:rPr lang="en-US" dirty="0" smtClean="0"/>
              <a:t>formula</a:t>
            </a:r>
          </a:p>
          <a:p>
            <a:pPr marL="400050" lvl="1" indent="0">
              <a:buNone/>
            </a:pPr>
            <a:r>
              <a:rPr lang="en-US" dirty="0"/>
              <a:t/>
            </a:r>
            <a:br>
              <a:rPr lang="en-US" dirty="0"/>
            </a:br>
            <a:r>
              <a:rPr lang="en-US" dirty="0"/>
              <a:t>		</a:t>
            </a:r>
            <a:r>
              <a:rPr lang="en-US" dirty="0" err="1"/>
              <a:t>hashvalue</a:t>
            </a:r>
            <a:r>
              <a:rPr lang="en-US" dirty="0"/>
              <a:t> = </a:t>
            </a:r>
            <a:r>
              <a:rPr lang="en-US" dirty="0" err="1"/>
              <a:t>hashcode</a:t>
            </a:r>
            <a:r>
              <a:rPr lang="en-US" dirty="0"/>
              <a:t> % </a:t>
            </a:r>
            <a:r>
              <a:rPr lang="en-US" dirty="0" err="1"/>
              <a:t>tableSize</a:t>
            </a: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876800"/>
            <a:ext cx="5065069" cy="924033"/>
          </a:xfrm>
          <a:prstGeom prst="rect">
            <a:avLst/>
          </a:prstGeom>
        </p:spPr>
      </p:pic>
    </p:spTree>
    <p:extLst>
      <p:ext uri="{BB962C8B-B14F-4D97-AF65-F5344CB8AC3E}">
        <p14:creationId xmlns:p14="http://schemas.microsoft.com/office/powerpoint/2010/main" val="198462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a:t>
            </a:r>
            <a:r>
              <a:rPr lang="en-US" sz="3200" b="1" dirty="0" err="1">
                <a:effectLst/>
              </a:rPr>
              <a:t>Hashtable</a:t>
            </a:r>
            <a:r>
              <a:rPr lang="en-US" sz="3200" b="1" dirty="0">
                <a:effectLst/>
              </a:rPr>
              <a:t> ADT</a:t>
            </a:r>
            <a:endParaRPr lang="en-US" sz="3200" dirty="0"/>
          </a:p>
        </p:txBody>
      </p:sp>
      <p:sp>
        <p:nvSpPr>
          <p:cNvPr id="3" name="Content Placeholder 2"/>
          <p:cNvSpPr>
            <a:spLocks noGrp="1"/>
          </p:cNvSpPr>
          <p:nvPr>
            <p:ph idx="1"/>
          </p:nvPr>
        </p:nvSpPr>
        <p:spPr/>
        <p:txBody>
          <a:bodyPr>
            <a:normAutofit fontScale="85000" lnSpcReduction="20000"/>
          </a:bodyPr>
          <a:lstStyle/>
          <a:p>
            <a:pPr lvl="0"/>
            <a:r>
              <a:rPr lang="en-US" dirty="0"/>
              <a:t>When a put operation is invoked, the key k and value </a:t>
            </a:r>
            <a:r>
              <a:rPr lang="en-US" dirty="0" err="1"/>
              <a:t>val</a:t>
            </a:r>
            <a:r>
              <a:rPr lang="en-US" dirty="0"/>
              <a:t> are stored in an Entry instance. The </a:t>
            </a:r>
            <a:r>
              <a:rPr lang="en-US" dirty="0" err="1"/>
              <a:t>hashcode</a:t>
            </a:r>
            <a:r>
              <a:rPr lang="en-US" dirty="0"/>
              <a:t> of the key is computed, and the </a:t>
            </a:r>
            <a:r>
              <a:rPr lang="en-US" dirty="0" err="1"/>
              <a:t>hashvalue</a:t>
            </a:r>
            <a:r>
              <a:rPr lang="en-US" dirty="0"/>
              <a:t> h of the </a:t>
            </a:r>
            <a:r>
              <a:rPr lang="en-US" dirty="0" err="1"/>
              <a:t>hashcode</a:t>
            </a:r>
            <a:r>
              <a:rPr lang="en-US" dirty="0"/>
              <a:t> is computed. This </a:t>
            </a:r>
            <a:r>
              <a:rPr lang="en-US" dirty="0" err="1"/>
              <a:t>hashvalue</a:t>
            </a:r>
            <a:r>
              <a:rPr lang="en-US" dirty="0"/>
              <a:t> h is the index in the table (array) table. Idea is to then insert the Entry e into this slot in the array table[h] = e. In practice, however, since multiple values may be hashed to the same slot h, each table slot stores a </a:t>
            </a:r>
            <a:r>
              <a:rPr lang="en-US" dirty="0" err="1"/>
              <a:t>LinkedList</a:t>
            </a:r>
            <a:r>
              <a:rPr lang="en-US" dirty="0"/>
              <a:t> (rather than storing Entry objects), so Entry objects are inserted into the linked list located at position h: </a:t>
            </a:r>
          </a:p>
          <a:p>
            <a:r>
              <a:rPr lang="en-US" dirty="0"/>
              <a:t>table[h].add(e) . </a:t>
            </a:r>
          </a:p>
          <a:p>
            <a:pPr lvl="0"/>
            <a:r>
              <a:rPr lang="en-US" dirty="0"/>
              <a:t>When a get operation is called, passing in a key k, the </a:t>
            </a:r>
            <a:r>
              <a:rPr lang="en-US" dirty="0" err="1"/>
              <a:t>hashcode</a:t>
            </a:r>
            <a:r>
              <a:rPr lang="en-US" dirty="0"/>
              <a:t> and </a:t>
            </a:r>
            <a:r>
              <a:rPr lang="en-US" dirty="0" err="1"/>
              <a:t>hashvalue</a:t>
            </a:r>
            <a:r>
              <a:rPr lang="en-US" dirty="0"/>
              <a:t> of the key are computed to determine the slot h. Idea is that the value of the Entry in table[h] is returned. In practice, however, since a </a:t>
            </a:r>
            <a:r>
              <a:rPr lang="en-US" dirty="0" err="1"/>
              <a:t>LinkedList</a:t>
            </a:r>
            <a:r>
              <a:rPr lang="en-US" dirty="0"/>
              <a:t> is stored in table[h]  (rather than Entry objects),   this list is searched until the Entry with key k is found, and then the value </a:t>
            </a:r>
            <a:r>
              <a:rPr lang="en-US" dirty="0" err="1"/>
              <a:t>val</a:t>
            </a:r>
            <a:r>
              <a:rPr lang="en-US" dirty="0"/>
              <a:t> of that  Entry is returned.</a:t>
            </a:r>
          </a:p>
          <a:p>
            <a:endParaRPr lang="en-US" dirty="0"/>
          </a:p>
        </p:txBody>
      </p:sp>
    </p:spTree>
    <p:extLst>
      <p:ext uri="{BB962C8B-B14F-4D97-AF65-F5344CB8AC3E}">
        <p14:creationId xmlns:p14="http://schemas.microsoft.com/office/powerpoint/2010/main" val="240959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a:t>
            </a:r>
            <a:r>
              <a:rPr lang="en-US" sz="3200" b="1" dirty="0" err="1">
                <a:effectLst/>
              </a:rPr>
              <a:t>Hashtable</a:t>
            </a:r>
            <a:r>
              <a:rPr lang="en-US" sz="3200" b="1" dirty="0">
                <a:effectLst/>
              </a:rPr>
              <a:t> ADT</a:t>
            </a:r>
            <a:endParaRPr lang="en-US" sz="3200" dirty="0"/>
          </a:p>
        </p:txBody>
      </p:sp>
      <p:sp>
        <p:nvSpPr>
          <p:cNvPr id="3" name="Content Placeholder 2"/>
          <p:cNvSpPr>
            <a:spLocks noGrp="1"/>
          </p:cNvSpPr>
          <p:nvPr>
            <p:ph idx="1"/>
          </p:nvPr>
        </p:nvSpPr>
        <p:spPr/>
        <p:txBody>
          <a:bodyPr/>
          <a:lstStyle/>
          <a:p>
            <a:r>
              <a:rPr lang="en-US" b="1" dirty="0"/>
              <a:t>Example</a:t>
            </a:r>
            <a:r>
              <a:rPr lang="en-US" dirty="0"/>
              <a:t>: Java provides a </a:t>
            </a:r>
            <a:r>
              <a:rPr lang="en-US" dirty="0" err="1"/>
              <a:t>HashMap</a:t>
            </a:r>
            <a:r>
              <a:rPr lang="en-US" dirty="0"/>
              <a:t> </a:t>
            </a:r>
            <a:r>
              <a:rPr lang="en-US" dirty="0" smtClean="0"/>
              <a:t>class</a:t>
            </a:r>
          </a:p>
          <a:p>
            <a:pPr marL="400050" lvl="1" indent="0">
              <a:buNone/>
            </a:pPr>
            <a:r>
              <a:rPr lang="en-US" dirty="0" err="1" smtClean="0"/>
              <a:t>HashMap</a:t>
            </a:r>
            <a:r>
              <a:rPr lang="en-US" dirty="0" smtClean="0"/>
              <a:t> </a:t>
            </a:r>
            <a:r>
              <a:rPr lang="en-US" dirty="0"/>
              <a:t>h = new </a:t>
            </a:r>
            <a:r>
              <a:rPr lang="en-US" dirty="0" err="1"/>
              <a:t>HashMap</a:t>
            </a:r>
            <a:r>
              <a:rPr lang="en-US" dirty="0"/>
              <a:t>();</a:t>
            </a:r>
          </a:p>
          <a:p>
            <a:pPr marL="400050" lvl="1" indent="0">
              <a:buNone/>
            </a:pPr>
            <a:r>
              <a:rPr lang="en-US" dirty="0" err="1"/>
              <a:t>h.put</a:t>
            </a:r>
            <a:r>
              <a:rPr lang="en-US" dirty="0"/>
              <a:t>(“14156”, record1);</a:t>
            </a:r>
          </a:p>
          <a:p>
            <a:pPr marL="400050" lvl="1" indent="0">
              <a:buNone/>
            </a:pPr>
            <a:r>
              <a:rPr lang="en-US" dirty="0" err="1"/>
              <a:t>h.put</a:t>
            </a:r>
            <a:r>
              <a:rPr lang="en-US" dirty="0"/>
              <a:t>(“21415”, record2);</a:t>
            </a:r>
          </a:p>
          <a:p>
            <a:pPr marL="400050" lvl="1" indent="0">
              <a:buNone/>
            </a:pPr>
            <a:r>
              <a:rPr lang="en-US" dirty="0" err="1"/>
              <a:t>h.get</a:t>
            </a:r>
            <a:r>
              <a:rPr lang="en-US" dirty="0"/>
              <a:t>(“14156”);  //returns record1</a:t>
            </a:r>
          </a:p>
          <a:p>
            <a:endParaRPr lang="en-US" dirty="0"/>
          </a:p>
        </p:txBody>
      </p:sp>
    </p:spTree>
    <p:extLst>
      <p:ext uri="{BB962C8B-B14F-4D97-AF65-F5344CB8AC3E}">
        <p14:creationId xmlns:p14="http://schemas.microsoft.com/office/powerpoint/2010/main" val="364503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Overriding the </a:t>
            </a:r>
            <a:r>
              <a:rPr lang="en-US" sz="3200" b="1" dirty="0" err="1">
                <a:effectLst/>
              </a:rPr>
              <a:t>hashCode</a:t>
            </a:r>
            <a:r>
              <a:rPr lang="en-US" sz="3200" b="1" dirty="0">
                <a:effectLst/>
              </a:rPr>
              <a:t>() Method</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a:t>Any implementation of the </a:t>
            </a:r>
            <a:r>
              <a:rPr lang="en-US" dirty="0" err="1"/>
              <a:t>Hashtable</a:t>
            </a:r>
            <a:r>
              <a:rPr lang="en-US" dirty="0"/>
              <a:t> ADT in Java will make use of the </a:t>
            </a:r>
            <a:r>
              <a:rPr lang="en-US" dirty="0" err="1"/>
              <a:t>hashCode</a:t>
            </a:r>
            <a:r>
              <a:rPr lang="en-US" dirty="0"/>
              <a:t>() function as the first step in producing a hash value (or table index) for an object that is being used as a key. </a:t>
            </a:r>
          </a:p>
          <a:p>
            <a:r>
              <a:rPr lang="en-US" dirty="0" smtClean="0"/>
              <a:t>Default </a:t>
            </a:r>
            <a:r>
              <a:rPr lang="en-US" dirty="0"/>
              <a:t>implementation of  </a:t>
            </a:r>
            <a:r>
              <a:rPr lang="en-US" dirty="0" err="1"/>
              <a:t>hashCode</a:t>
            </a:r>
            <a:r>
              <a:rPr lang="en-US" dirty="0"/>
              <a:t>() provided in the Object class is not generally useful. </a:t>
            </a:r>
            <a:br>
              <a:rPr lang="en-US" dirty="0"/>
            </a:br>
            <a:r>
              <a:rPr lang="en-US" dirty="0"/>
              <a:t/>
            </a:r>
            <a:br>
              <a:rPr lang="en-US" dirty="0"/>
            </a:br>
            <a:r>
              <a:rPr lang="en-US" b="1" dirty="0"/>
              <a:t>Example</a:t>
            </a:r>
            <a:r>
              <a:rPr lang="en-US" dirty="0"/>
              <a:t>: We wish to use pairs (</a:t>
            </a:r>
            <a:r>
              <a:rPr lang="en-US" dirty="0" err="1"/>
              <a:t>firstName</a:t>
            </a:r>
            <a:r>
              <a:rPr lang="en-US" dirty="0"/>
              <a:t>, </a:t>
            </a:r>
            <a:r>
              <a:rPr lang="en-US" dirty="0" err="1"/>
              <a:t>lastName</a:t>
            </a:r>
            <a:r>
              <a:rPr lang="en-US" dirty="0"/>
              <a:t>) as keys for Person objects in a </a:t>
            </a:r>
            <a:r>
              <a:rPr lang="en-US" dirty="0" err="1"/>
              <a:t>hashtable</a:t>
            </a:r>
            <a:r>
              <a:rPr lang="en-US" dirty="0"/>
              <a:t>. </a:t>
            </a:r>
            <a:br>
              <a:rPr lang="en-US" dirty="0"/>
            </a:br>
            <a:r>
              <a:rPr lang="en-US" dirty="0"/>
              <a:t>Demo illustrates that default </a:t>
            </a:r>
            <a:r>
              <a:rPr lang="en-US" dirty="0" err="1"/>
              <a:t>hashCode</a:t>
            </a:r>
            <a:r>
              <a:rPr lang="en-US" dirty="0"/>
              <a:t> method is not useful. By default, it simply gives a numeric representation of the memory location of an object. If two Pair objects, created at different times, are equal (using the equals method), we would expect them to have the same </a:t>
            </a:r>
            <a:r>
              <a:rPr lang="en-US" dirty="0" err="1"/>
              <a:t>hashCodes</a:t>
            </a:r>
            <a:r>
              <a:rPr lang="en-US" dirty="0"/>
              <a:t>, so that, after hashing, they are sent to the same table slot. But default </a:t>
            </a:r>
            <a:r>
              <a:rPr lang="en-US" dirty="0" err="1"/>
              <a:t>hashCode</a:t>
            </a:r>
            <a:r>
              <a:rPr lang="en-US" dirty="0"/>
              <a:t> method does not take into account the fields used by equals method, so equal Pair objects may be assigned different slots in the table</a:t>
            </a:r>
            <a:r>
              <a:rPr lang="en-US" dirty="0" smtClean="0"/>
              <a:t>.</a:t>
            </a:r>
            <a:endParaRPr lang="en-US" dirty="0"/>
          </a:p>
          <a:p>
            <a:r>
              <a:rPr lang="en-US" b="1" dirty="0" smtClean="0"/>
              <a:t>Conclusion</a:t>
            </a:r>
            <a:r>
              <a:rPr lang="en-US" b="1" dirty="0"/>
              <a:t>: </a:t>
            </a:r>
            <a:r>
              <a:rPr lang="en-US" i="1" dirty="0"/>
              <a:t>Whenever </a:t>
            </a:r>
            <a:r>
              <a:rPr lang="en-US" dirty="0"/>
              <a:t>equals</a:t>
            </a:r>
            <a:r>
              <a:rPr lang="en-US" i="1" dirty="0"/>
              <a:t> is overridden in a class, </a:t>
            </a:r>
            <a:r>
              <a:rPr lang="en-US" dirty="0" err="1"/>
              <a:t>hashCode</a:t>
            </a:r>
            <a:r>
              <a:rPr lang="en-US" i="1" dirty="0"/>
              <a:t> must also </a:t>
            </a:r>
            <a:r>
              <a:rPr lang="en-US" i="1" dirty="0" smtClean="0"/>
              <a:t>be overridden</a:t>
            </a:r>
            <a:r>
              <a:rPr lang="en-US" i="1" dirty="0"/>
              <a:t>.</a:t>
            </a:r>
            <a:endParaRPr lang="en-US" dirty="0"/>
          </a:p>
          <a:p>
            <a:endParaRPr lang="en-US" dirty="0"/>
          </a:p>
        </p:txBody>
      </p:sp>
    </p:spTree>
    <p:extLst>
      <p:ext uri="{BB962C8B-B14F-4D97-AF65-F5344CB8AC3E}">
        <p14:creationId xmlns:p14="http://schemas.microsoft.com/office/powerpoint/2010/main" val="130129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Creating Good Hash Codes When Overriding </a:t>
            </a:r>
            <a:r>
              <a:rPr lang="en-US" sz="3200" b="1" dirty="0" err="1">
                <a:effectLst/>
              </a:rPr>
              <a:t>hashCode</a:t>
            </a:r>
            <a:r>
              <a:rPr lang="en-US" sz="3200" b="1" dirty="0" smtClean="0">
                <a:effectLst/>
              </a:rPr>
              <a:t>()</a:t>
            </a:r>
            <a:endParaRPr lang="en-US" sz="3200" dirty="0"/>
          </a:p>
        </p:txBody>
      </p:sp>
      <p:sp>
        <p:nvSpPr>
          <p:cNvPr id="3" name="Content Placeholder 2"/>
          <p:cNvSpPr>
            <a:spLocks noGrp="1"/>
          </p:cNvSpPr>
          <p:nvPr>
            <p:ph idx="1"/>
          </p:nvPr>
        </p:nvSpPr>
        <p:spPr/>
        <p:txBody>
          <a:bodyPr>
            <a:normAutofit lnSpcReduction="10000"/>
          </a:bodyPr>
          <a:lstStyle/>
          <a:p>
            <a:r>
              <a:rPr lang="en-US" dirty="0"/>
              <a:t>There are two general rules for creating hash codes</a:t>
            </a:r>
            <a:r>
              <a:rPr lang="en-US" dirty="0" smtClean="0"/>
              <a:t>:</a:t>
            </a:r>
            <a:endParaRPr lang="en-US" dirty="0"/>
          </a:p>
          <a:p>
            <a:pPr marL="400050" lvl="1" indent="0">
              <a:buNone/>
            </a:pPr>
            <a:r>
              <a:rPr lang="en-US" sz="1800" dirty="0"/>
              <a:t>I. 	(Primary Hashing Rule) Equal keys must be given the same hash code (otherwise, the same key will occupy different slots in the table) </a:t>
            </a:r>
          </a:p>
          <a:p>
            <a:pPr marL="400050" lvl="1" indent="0">
              <a:buNone/>
            </a:pPr>
            <a:r>
              <a:rPr lang="en-US" sz="1800" dirty="0"/>
              <a:t>	</a:t>
            </a:r>
            <a:r>
              <a:rPr lang="en-US" sz="1800" i="1" dirty="0" smtClean="0"/>
              <a:t>If </a:t>
            </a:r>
            <a:r>
              <a:rPr lang="en-US" sz="1800" i="1" dirty="0"/>
              <a:t>k1.equals(k2) then k1.hashCode() == k2.hashCode()</a:t>
            </a:r>
            <a:br>
              <a:rPr lang="en-US" sz="1800" i="1" dirty="0"/>
            </a:br>
            <a:r>
              <a:rPr lang="en-US" sz="1800" dirty="0" smtClean="0"/>
              <a:t>II.	(Secondary </a:t>
            </a:r>
            <a:r>
              <a:rPr lang="en-US" sz="1800" dirty="0"/>
              <a:t>Hashing Guideline) Different keys should be given different hash codes (potential danger: in the worst case, if every key is given the same hash code, then all keys are sent to the same slot in the table; in a more common case, unexpected regularities in the keys can result in poor distribution of keys in the table). </a:t>
            </a:r>
            <a:endParaRPr lang="en-US" sz="1800" dirty="0" smtClean="0"/>
          </a:p>
          <a:p>
            <a:r>
              <a:rPr lang="en-US" dirty="0" smtClean="0"/>
              <a:t>When </a:t>
            </a:r>
            <a:r>
              <a:rPr lang="en-US" dirty="0"/>
              <a:t>this is not feasible, the hash codes should at least be distributed as evenly as possible (this means that one integer occurs as a hash code approximately just as frequently as any other)</a:t>
            </a:r>
          </a:p>
          <a:p>
            <a:endParaRPr lang="en-US" dirty="0"/>
          </a:p>
        </p:txBody>
      </p:sp>
    </p:spTree>
    <p:extLst>
      <p:ext uri="{BB962C8B-B14F-4D97-AF65-F5344CB8AC3E}">
        <p14:creationId xmlns:p14="http://schemas.microsoft.com/office/powerpoint/2010/main" val="1701706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1541</TotalTime>
  <Words>2231</Words>
  <Application>Microsoft Office PowerPoint</Application>
  <PresentationFormat>On-screen Show (4:3)</PresentationFormat>
  <Paragraphs>355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Executive</vt:lpstr>
      <vt:lpstr>      Lesson 10: Hashtables</vt:lpstr>
      <vt:lpstr>Wholeness of the Lesson</vt:lpstr>
      <vt:lpstr>The Hashtable ADT</vt:lpstr>
      <vt:lpstr>The Hashtable ADT</vt:lpstr>
      <vt:lpstr>The Hashtable ADT</vt:lpstr>
      <vt:lpstr>The Hashtable ADT</vt:lpstr>
      <vt:lpstr>The Hashtable ADT</vt:lpstr>
      <vt:lpstr>Overriding the hashCode() Method</vt:lpstr>
      <vt:lpstr>Creating Good Hash Codes When Overriding hashCode()</vt:lpstr>
      <vt:lpstr>Creating Good Hash Codes When Overriding hashCode()</vt:lpstr>
      <vt:lpstr>Creating Good Hash Codes When Overriding hashCode()</vt:lpstr>
      <vt:lpstr>Creating a Hash Value from Object Data (From Effective Java, 2nd Ed.)</vt:lpstr>
      <vt:lpstr>Creating a Hash Value from Object Data (From Effective Java, 2nd Ed.)</vt:lpstr>
      <vt:lpstr>Sample Code: Creating Your Own Hashtable</vt:lpstr>
      <vt:lpstr>Sample Code: Creating Your Own Hashtable</vt:lpstr>
      <vt:lpstr>Sample Code: Creating Your Own Hashtable</vt:lpstr>
      <vt:lpstr>Sample Code: Creating Your Own Hashtable</vt:lpstr>
      <vt:lpstr>Sample Code: Creating Your Own Hashtable</vt:lpstr>
      <vt:lpstr>Sample Code: Creating Your Own Hashtable</vt:lpstr>
      <vt:lpstr>Sample Code: Creating Your Own Hashtable</vt:lpstr>
      <vt:lpstr>Java's Implementation of Hashtables</vt:lpstr>
      <vt:lpstr>Java's Implementation of Hashtables</vt:lpstr>
      <vt:lpstr>MAIN POINT</vt:lpstr>
      <vt:lpstr>Hashtable Application #1: Removing Duplicates</vt:lpstr>
      <vt:lpstr>Hashtable Application #2: The Set ADT</vt:lpstr>
      <vt:lpstr>Hashtable Application #2: The Set ADT</vt:lpstr>
      <vt:lpstr>The MySet Interface</vt:lpstr>
      <vt:lpstr>MAIN POINT</vt:lpstr>
      <vt:lpstr>Guidelines For Use of Common Data Structures</vt:lpstr>
      <vt:lpstr>Guidelines For Use of Common Data Structures</vt:lpstr>
      <vt:lpstr>CONNECTING THE PARTS OF KNOWLEDGE WITH THE WHOLENESS OF KNOWLEDGE</vt:lpstr>
      <vt:lpstr>CONNECTING THE PARTS OF KNOWLEDGE WITH THE WHOLENESS OF KNOWLEDGE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1: Introduction to Java And the Eclipse Development Environment </dc:title>
  <dc:creator>admin</dc:creator>
  <cp:lastModifiedBy>admin</cp:lastModifiedBy>
  <cp:revision>337</cp:revision>
  <dcterms:created xsi:type="dcterms:W3CDTF">2006-08-16T00:00:00Z</dcterms:created>
  <dcterms:modified xsi:type="dcterms:W3CDTF">2015-12-10T07:32:31Z</dcterms:modified>
</cp:coreProperties>
</file>