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3"/>
  </p:notes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5" r:id="rId27"/>
    <p:sldId id="324"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3" r:id="rId45"/>
    <p:sldId id="342" r:id="rId46"/>
    <p:sldId id="344" r:id="rId47"/>
    <p:sldId id="345" r:id="rId48"/>
    <p:sldId id="346" r:id="rId49"/>
    <p:sldId id="347" r:id="rId50"/>
    <p:sldId id="348" r:id="rId51"/>
    <p:sldId id="27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94660"/>
  </p:normalViewPr>
  <p:slideViewPr>
    <p:cSldViewPr>
      <p:cViewPr varScale="1">
        <p:scale>
          <a:sx n="69" d="100"/>
          <a:sy n="69" d="100"/>
        </p:scale>
        <p:origin x="-145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043A96-F417-4019-AB32-5E7187B6AE4A}" type="datetimeFigureOut">
              <a:rPr lang="en-US" smtClean="0"/>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9FCF3C-1DA6-49F9-8E6B-7E5C9762986B}" type="slidenum">
              <a:rPr lang="en-US" smtClean="0"/>
              <a:t>‹#›</a:t>
            </a:fld>
            <a:endParaRPr lang="en-US"/>
          </a:p>
        </p:txBody>
      </p:sp>
    </p:spTree>
    <p:extLst>
      <p:ext uri="{BB962C8B-B14F-4D97-AF65-F5344CB8AC3E}">
        <p14:creationId xmlns:p14="http://schemas.microsoft.com/office/powerpoint/2010/main" val="192207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12/10/2015</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914399"/>
          </a:xfrm>
        </p:spPr>
        <p:txBody>
          <a:bodyPr/>
          <a:lstStyle/>
          <a:p>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
            </a:r>
            <a:br>
              <a:rPr lang="en-US" sz="3200" b="1" dirty="0" smtClean="0">
                <a:effectLst/>
              </a:rPr>
            </a:br>
            <a:r>
              <a:rPr lang="en-US" sz="3200" b="1" dirty="0">
                <a:effectLst/>
              </a:rPr>
              <a:t/>
            </a:r>
            <a:br>
              <a:rPr lang="en-US" sz="3200" b="1" dirty="0">
                <a:effectLst/>
              </a:rPr>
            </a:br>
            <a:r>
              <a:rPr lang="en-US" sz="3200" b="1" dirty="0" smtClean="0">
                <a:effectLst/>
              </a:rPr>
              <a:t/>
            </a:r>
            <a:br>
              <a:rPr lang="en-US" sz="3200" b="1" dirty="0" smtClean="0">
                <a:effectLst/>
              </a:rPr>
            </a:br>
            <a:r>
              <a:rPr lang="en-US" sz="3200" b="1" dirty="0" smtClean="0">
                <a:effectLst/>
              </a:rPr>
              <a:t>Lesson </a:t>
            </a:r>
            <a:r>
              <a:rPr lang="en-US" sz="3200" b="1" dirty="0" smtClean="0">
                <a:effectLst/>
              </a:rPr>
              <a:t>11: Exception Handling in JAVA</a:t>
            </a:r>
            <a:endParaRPr lang="en-US" sz="3200" b="1" dirty="0">
              <a:effectLst/>
            </a:endParaRPr>
          </a:p>
        </p:txBody>
      </p:sp>
      <p:sp>
        <p:nvSpPr>
          <p:cNvPr id="3" name="Subtitle 2"/>
          <p:cNvSpPr>
            <a:spLocks noGrp="1"/>
          </p:cNvSpPr>
          <p:nvPr>
            <p:ph type="subTitle" idx="1"/>
          </p:nvPr>
        </p:nvSpPr>
        <p:spPr>
          <a:xfrm>
            <a:off x="1371600" y="3124200"/>
            <a:ext cx="6400800" cy="1219200"/>
          </a:xfrm>
        </p:spPr>
        <p:txBody>
          <a:bodyPr/>
          <a:lstStyle/>
          <a:p>
            <a:r>
              <a:rPr lang="en-US" dirty="0"/>
              <a:t>b</a:t>
            </a:r>
            <a:r>
              <a:rPr lang="en-US" dirty="0" smtClean="0"/>
              <a:t>y Dr. </a:t>
            </a:r>
            <a:r>
              <a:rPr lang="en-US" dirty="0" err="1" smtClean="0"/>
              <a:t>Shafqat</a:t>
            </a:r>
            <a:r>
              <a:rPr lang="en-US" dirty="0" smtClean="0"/>
              <a:t> Ali Shad</a:t>
            </a:r>
            <a:endParaRPr lang="en-US" dirty="0"/>
          </a:p>
        </p:txBody>
      </p:sp>
    </p:spTree>
    <p:extLst>
      <p:ext uri="{BB962C8B-B14F-4D97-AF65-F5344CB8AC3E}">
        <p14:creationId xmlns:p14="http://schemas.microsoft.com/office/powerpoint/2010/main" val="1442199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An Object-Oriented Error-Handling Strategy</a:t>
            </a:r>
            <a:endParaRPr lang="en-US" sz="3200" dirty="0"/>
          </a:p>
        </p:txBody>
      </p:sp>
      <p:sp>
        <p:nvSpPr>
          <p:cNvPr id="3" name="Content Placeholder 2"/>
          <p:cNvSpPr>
            <a:spLocks noGrp="1"/>
          </p:cNvSpPr>
          <p:nvPr>
            <p:ph idx="1"/>
          </p:nvPr>
        </p:nvSpPr>
        <p:spPr/>
        <p:txBody>
          <a:bodyPr/>
          <a:lstStyle/>
          <a:p>
            <a:r>
              <a:rPr lang="en-US" dirty="0"/>
              <a:t>Java's solution to the problem is very similar to the solution offered in most OO languages: </a:t>
            </a:r>
            <a:br>
              <a:rPr lang="en-US" dirty="0"/>
            </a:br>
            <a:endParaRPr lang="en-US" dirty="0"/>
          </a:p>
          <a:p>
            <a:pPr lvl="1"/>
            <a:r>
              <a:rPr lang="en-US" dirty="0"/>
              <a:t>An error of any kind is represented as a special kind of object</a:t>
            </a:r>
            <a:br>
              <a:rPr lang="en-US" dirty="0"/>
            </a:br>
            <a:endParaRPr lang="en-US" dirty="0"/>
          </a:p>
          <a:p>
            <a:pPr lvl="1"/>
            <a:r>
              <a:rPr lang="en-US" dirty="0"/>
              <a:t>When an error condition arises, an instance of the object is created by the Java runtime and "thrown" (similar to the way an "event" is triggered by a button click or other user action on a GUI)</a:t>
            </a:r>
            <a:br>
              <a:rPr lang="en-US" dirty="0"/>
            </a:br>
            <a:endParaRPr lang="en-US" dirty="0"/>
          </a:p>
          <a:p>
            <a:pPr lvl="1"/>
            <a:r>
              <a:rPr lang="en-US" dirty="0"/>
              <a:t>Code written by the developer then "catches" the error-related object, analyzes the information in this object as needed, and performs some action to handle it.</a:t>
            </a:r>
          </a:p>
          <a:p>
            <a:endParaRPr lang="en-US" dirty="0"/>
          </a:p>
        </p:txBody>
      </p:sp>
    </p:spTree>
    <p:extLst>
      <p:ext uri="{BB962C8B-B14F-4D97-AF65-F5344CB8AC3E}">
        <p14:creationId xmlns:p14="http://schemas.microsoft.com/office/powerpoint/2010/main" val="1854903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Java’s exception-handling model supports best practices in handling exceptions that arise during program execution. Likewise, establishing awareness in the home of all the laws of nature results in a life spontaneously lived in accord with natural law.</a:t>
            </a:r>
          </a:p>
          <a:p>
            <a:endParaRPr lang="en-US" dirty="0"/>
          </a:p>
        </p:txBody>
      </p:sp>
    </p:spTree>
    <p:extLst>
      <p:ext uri="{BB962C8B-B14F-4D97-AF65-F5344CB8AC3E}">
        <p14:creationId xmlns:p14="http://schemas.microsoft.com/office/powerpoint/2010/main" val="355425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Hierarchy of Classes That Represent Error Conditions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524000"/>
            <a:ext cx="6491945" cy="4225405"/>
          </a:xfrm>
        </p:spPr>
      </p:pic>
    </p:spTree>
    <p:extLst>
      <p:ext uri="{BB962C8B-B14F-4D97-AF65-F5344CB8AC3E}">
        <p14:creationId xmlns:p14="http://schemas.microsoft.com/office/powerpoint/2010/main" val="399013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Classification of Error-Condition Classes</a:t>
            </a:r>
            <a:endParaRPr lang="en-US" sz="3200" dirty="0"/>
          </a:p>
        </p:txBody>
      </p:sp>
      <p:sp>
        <p:nvSpPr>
          <p:cNvPr id="3" name="Content Placeholder 2"/>
          <p:cNvSpPr>
            <a:spLocks noGrp="1"/>
          </p:cNvSpPr>
          <p:nvPr>
            <p:ph idx="1"/>
          </p:nvPr>
        </p:nvSpPr>
        <p:spPr/>
        <p:txBody>
          <a:bodyPr>
            <a:normAutofit/>
          </a:bodyPr>
          <a:lstStyle/>
          <a:p>
            <a:r>
              <a:rPr lang="en-US" dirty="0"/>
              <a:t>In Java, error-condition classes belong to one of three categories</a:t>
            </a:r>
            <a:r>
              <a:rPr lang="en-US" dirty="0" smtClean="0"/>
              <a:t>:</a:t>
            </a:r>
            <a:endParaRPr lang="en-US" dirty="0"/>
          </a:p>
          <a:p>
            <a:pPr lvl="0"/>
            <a:r>
              <a:rPr lang="en-US" i="1" dirty="0"/>
              <a:t>Error</a:t>
            </a:r>
            <a:r>
              <a:rPr lang="en-US" dirty="0"/>
              <a:t> – Objects in this category belong to the inheritance hierarchy headed by the Error </a:t>
            </a:r>
            <a:r>
              <a:rPr lang="en-US" dirty="0" smtClean="0"/>
              <a:t>class</a:t>
            </a:r>
            <a:endParaRPr lang="en-US" dirty="0"/>
          </a:p>
          <a:p>
            <a:pPr lvl="0"/>
            <a:r>
              <a:rPr lang="en-US" i="1" dirty="0"/>
              <a:t>Other Unchecked Exceptions – </a:t>
            </a:r>
            <a:r>
              <a:rPr lang="en-US" dirty="0"/>
              <a:t>Besides Error objects, unchecked exceptions include all objects that belong to the inheritance hierarchy headed by the class </a:t>
            </a:r>
            <a:r>
              <a:rPr lang="en-US" dirty="0" err="1"/>
              <a:t>RuntimeException</a:t>
            </a:r>
            <a:r>
              <a:rPr lang="en-US" dirty="0"/>
              <a:t>. </a:t>
            </a:r>
          </a:p>
          <a:p>
            <a:pPr lvl="0"/>
            <a:r>
              <a:rPr lang="en-US" i="1" dirty="0"/>
              <a:t>Checked Exceptions</a:t>
            </a:r>
            <a:r>
              <a:rPr lang="en-US" dirty="0"/>
              <a:t> – Exceptions in this category are subclasses of </a:t>
            </a:r>
            <a:r>
              <a:rPr lang="en-US" dirty="0" smtClean="0"/>
              <a:t>Exception but </a:t>
            </a:r>
            <a:r>
              <a:rPr lang="en-US" dirty="0"/>
              <a:t>not subclasses of </a:t>
            </a:r>
            <a:r>
              <a:rPr lang="en-US" dirty="0" err="1"/>
              <a:t>RuntimeException</a:t>
            </a:r>
            <a:r>
              <a:rPr lang="en-US" dirty="0"/>
              <a:t>. </a:t>
            </a:r>
          </a:p>
          <a:p>
            <a:endParaRPr lang="en-US" dirty="0"/>
          </a:p>
        </p:txBody>
      </p:sp>
    </p:spTree>
    <p:extLst>
      <p:ext uri="{BB962C8B-B14F-4D97-AF65-F5344CB8AC3E}">
        <p14:creationId xmlns:p14="http://schemas.microsoft.com/office/powerpoint/2010/main" val="332857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Objects of type Error</a:t>
            </a:r>
            <a:endParaRPr lang="en-US" sz="3200" dirty="0"/>
          </a:p>
        </p:txBody>
      </p:sp>
      <p:sp>
        <p:nvSpPr>
          <p:cNvPr id="3" name="Content Placeholder 2"/>
          <p:cNvSpPr>
            <a:spLocks noGrp="1"/>
          </p:cNvSpPr>
          <p:nvPr>
            <p:ph idx="1"/>
          </p:nvPr>
        </p:nvSpPr>
        <p:spPr/>
        <p:txBody>
          <a:bodyPr>
            <a:normAutofit fontScale="85000" lnSpcReduction="20000"/>
          </a:bodyPr>
          <a:lstStyle/>
          <a:p>
            <a:pPr lvl="0"/>
            <a:r>
              <a:rPr lang="en-US" dirty="0"/>
              <a:t>Error objects describe internal errors, JVM execution errors, or resource exhaustion. They  occur rarely, but usually, if they do occur, the application must be terminated. </a:t>
            </a:r>
          </a:p>
          <a:p>
            <a:pPr lvl="0"/>
            <a:r>
              <a:rPr lang="en-US" dirty="0"/>
              <a:t>From the developer's point of view, there is nothing that must be done to handle this kind of error during execution of the application – no “catch” clause could resolve the problem. It's beyond the control of the developer, like a system or hard disk crash. [</a:t>
            </a:r>
            <a:r>
              <a:rPr lang="en-US" i="1" dirty="0"/>
              <a:t>Note</a:t>
            </a:r>
            <a:r>
              <a:rPr lang="en-US" dirty="0"/>
              <a:t>: A </a:t>
            </a:r>
            <a:r>
              <a:rPr lang="en-US" dirty="0" err="1"/>
              <a:t>StackOverflowError</a:t>
            </a:r>
            <a:r>
              <a:rPr lang="en-US" dirty="0"/>
              <a:t> is an example of an Error that can typically be handled by rewriting the code, but nothing can be done to solve this problem (or any other Error) during program execution</a:t>
            </a:r>
            <a:r>
              <a:rPr lang="en-US" dirty="0" smtClean="0"/>
              <a:t>.]</a:t>
            </a:r>
            <a:endParaRPr lang="en-US" dirty="0"/>
          </a:p>
          <a:p>
            <a:pPr lvl="0"/>
            <a:r>
              <a:rPr lang="en-US" dirty="0"/>
              <a:t>When one of these errors occurs, the JVM </a:t>
            </a:r>
            <a:r>
              <a:rPr lang="en-US" i="1" dirty="0"/>
              <a:t>throws</a:t>
            </a:r>
            <a:r>
              <a:rPr lang="en-US" dirty="0"/>
              <a:t> an Error object. Typically, since the developer has not written special code to handle the error event, the JVM will handle the Error object by displaying a message to the console indicating the type of Error and the sequence of method calls that led to the error condition (called a </a:t>
            </a:r>
            <a:r>
              <a:rPr lang="en-US" i="1" dirty="0"/>
              <a:t>stack trace</a:t>
            </a:r>
            <a:r>
              <a:rPr lang="en-US" dirty="0"/>
              <a:t>).</a:t>
            </a:r>
          </a:p>
          <a:p>
            <a:endParaRPr lang="en-US" dirty="0"/>
          </a:p>
        </p:txBody>
      </p:sp>
    </p:spTree>
    <p:extLst>
      <p:ext uri="{BB962C8B-B14F-4D97-AF65-F5344CB8AC3E}">
        <p14:creationId xmlns:p14="http://schemas.microsoft.com/office/powerpoint/2010/main" val="134423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Exception</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Example</a:t>
            </a:r>
            <a:r>
              <a:rPr lang="en-US" dirty="0"/>
              <a:t>: (From Lesson 4 – Recursion). If you create an illegal recursion, you will typically cause a </a:t>
            </a:r>
            <a:r>
              <a:rPr lang="en-US" dirty="0" err="1"/>
              <a:t>StackOverflowError</a:t>
            </a:r>
            <a:r>
              <a:rPr lang="en-US" dirty="0"/>
              <a:t> to occur because the sequence of self-calls overflows the call stack. </a:t>
            </a:r>
          </a:p>
          <a:p>
            <a:pPr marL="400050" lvl="1" indent="0">
              <a:buNone/>
            </a:pPr>
            <a:r>
              <a:rPr lang="en-US" dirty="0"/>
              <a:t>class </a:t>
            </a:r>
            <a:r>
              <a:rPr lang="en-US" dirty="0" err="1"/>
              <a:t>MyClass</a:t>
            </a:r>
            <a:r>
              <a:rPr lang="en-US" dirty="0"/>
              <a:t> {</a:t>
            </a:r>
          </a:p>
          <a:p>
            <a:pPr marL="400050" lvl="1" indent="0">
              <a:buNone/>
            </a:pPr>
            <a:r>
              <a:rPr lang="en-US" dirty="0"/>
              <a:t>	public static void main(String[] </a:t>
            </a:r>
            <a:r>
              <a:rPr lang="en-US" dirty="0" err="1"/>
              <a:t>args</a:t>
            </a:r>
            <a:r>
              <a:rPr lang="en-US" dirty="0"/>
              <a:t>) {</a:t>
            </a:r>
          </a:p>
          <a:p>
            <a:pPr marL="400050" lvl="1" indent="0">
              <a:buNone/>
            </a:pPr>
            <a:r>
              <a:rPr lang="en-US" dirty="0"/>
              <a:t>		new </a:t>
            </a:r>
            <a:r>
              <a:rPr lang="en-US" dirty="0" err="1"/>
              <a:t>MyClass</a:t>
            </a:r>
            <a:r>
              <a:rPr lang="en-US" dirty="0"/>
              <a:t>();</a:t>
            </a:r>
          </a:p>
          <a:p>
            <a:pPr marL="400050" lvl="1" indent="0">
              <a:buNone/>
            </a:pPr>
            <a:r>
              <a:rPr lang="en-US" dirty="0"/>
              <a:t>	}</a:t>
            </a:r>
          </a:p>
          <a:p>
            <a:pPr marL="400050" lvl="1" indent="0">
              <a:buNone/>
            </a:pPr>
            <a:r>
              <a:rPr lang="en-US" dirty="0"/>
              <a:t>	</a:t>
            </a:r>
            <a:r>
              <a:rPr lang="en-US" dirty="0" err="1"/>
              <a:t>MyClass</a:t>
            </a:r>
            <a:r>
              <a:rPr lang="en-US" dirty="0"/>
              <a:t>() {</a:t>
            </a:r>
          </a:p>
          <a:p>
            <a:pPr marL="400050" lvl="1" indent="0">
              <a:buNone/>
            </a:pPr>
            <a:r>
              <a:rPr lang="en-US" dirty="0"/>
              <a:t>		</a:t>
            </a:r>
            <a:r>
              <a:rPr lang="en-US" dirty="0" err="1"/>
              <a:t>recurse</a:t>
            </a:r>
            <a:r>
              <a:rPr lang="en-US" dirty="0"/>
              <a:t>("Hello");</a:t>
            </a:r>
          </a:p>
          <a:p>
            <a:pPr marL="400050" lvl="1" indent="0">
              <a:buNone/>
            </a:pPr>
            <a:r>
              <a:rPr lang="en-US" dirty="0"/>
              <a:t>	}</a:t>
            </a:r>
          </a:p>
          <a:p>
            <a:pPr marL="400050" lvl="1" indent="0">
              <a:buNone/>
            </a:pPr>
            <a:r>
              <a:rPr lang="en-US" dirty="0"/>
              <a:t>	String </a:t>
            </a:r>
            <a:r>
              <a:rPr lang="en-US" dirty="0" err="1"/>
              <a:t>recurse</a:t>
            </a:r>
            <a:r>
              <a:rPr lang="en-US" dirty="0"/>
              <a:t>(String s) {</a:t>
            </a:r>
          </a:p>
          <a:p>
            <a:pPr marL="400050" lvl="1" indent="0">
              <a:buNone/>
            </a:pPr>
            <a:r>
              <a:rPr lang="en-US" dirty="0"/>
              <a:t>		if (s == null)</a:t>
            </a:r>
          </a:p>
          <a:p>
            <a:pPr marL="400050" lvl="1" indent="0">
              <a:buNone/>
            </a:pPr>
            <a:r>
              <a:rPr lang="en-US" dirty="0"/>
              <a:t>			return null;</a:t>
            </a:r>
          </a:p>
          <a:p>
            <a:pPr marL="400050" lvl="1" indent="0">
              <a:buNone/>
            </a:pPr>
            <a:r>
              <a:rPr lang="en-US" dirty="0"/>
              <a:t>		</a:t>
            </a:r>
            <a:r>
              <a:rPr lang="en-US" dirty="0" err="1"/>
              <a:t>int</a:t>
            </a:r>
            <a:r>
              <a:rPr lang="en-US" dirty="0"/>
              <a:t> r = </a:t>
            </a:r>
            <a:r>
              <a:rPr lang="en-US" dirty="0" err="1"/>
              <a:t>RandomNumbers.getRandomInt</a:t>
            </a:r>
            <a:r>
              <a:rPr lang="en-US" dirty="0"/>
              <a:t>();</a:t>
            </a:r>
          </a:p>
          <a:p>
            <a:pPr marL="400050" lvl="1" indent="0">
              <a:buNone/>
            </a:pPr>
            <a:r>
              <a:rPr lang="en-US" dirty="0"/>
              <a:t>		</a:t>
            </a:r>
            <a:r>
              <a:rPr lang="en-US" dirty="0" err="1"/>
              <a:t>int</a:t>
            </a:r>
            <a:r>
              <a:rPr lang="en-US" dirty="0"/>
              <a:t> n = </a:t>
            </a:r>
            <a:r>
              <a:rPr lang="en-US" dirty="0" err="1"/>
              <a:t>s.length</a:t>
            </a:r>
            <a:r>
              <a:rPr lang="en-US" dirty="0"/>
              <a:t>();</a:t>
            </a:r>
          </a:p>
          <a:p>
            <a:pPr marL="400050" lvl="1" indent="0">
              <a:buNone/>
            </a:pPr>
            <a:r>
              <a:rPr lang="en-US" dirty="0"/>
              <a:t>		if (r % 2 == 0)</a:t>
            </a:r>
          </a:p>
          <a:p>
            <a:pPr marL="400050" lvl="1" indent="0">
              <a:buNone/>
            </a:pPr>
            <a:r>
              <a:rPr lang="en-US" dirty="0"/>
              <a:t>			return </a:t>
            </a:r>
            <a:r>
              <a:rPr lang="en-US" dirty="0" err="1"/>
              <a:t>recurse</a:t>
            </a:r>
            <a:r>
              <a:rPr lang="en-US" dirty="0"/>
              <a:t>(</a:t>
            </a:r>
            <a:r>
              <a:rPr lang="en-US" dirty="0" err="1"/>
              <a:t>s.substring</a:t>
            </a:r>
            <a:r>
              <a:rPr lang="en-US" dirty="0"/>
              <a:t>(0, n / 2));</a:t>
            </a:r>
          </a:p>
          <a:p>
            <a:pPr marL="400050" lvl="1" indent="0">
              <a:buNone/>
            </a:pPr>
            <a:r>
              <a:rPr lang="en-US" dirty="0"/>
              <a:t>		else {</a:t>
            </a:r>
          </a:p>
          <a:p>
            <a:pPr marL="400050" lvl="1" indent="0">
              <a:buNone/>
            </a:pPr>
            <a:r>
              <a:rPr lang="en-US" dirty="0"/>
              <a:t>			return </a:t>
            </a:r>
            <a:r>
              <a:rPr lang="en-US" dirty="0" err="1"/>
              <a:t>recurse</a:t>
            </a:r>
            <a:r>
              <a:rPr lang="en-US" dirty="0"/>
              <a:t>(</a:t>
            </a:r>
            <a:r>
              <a:rPr lang="en-US" dirty="0" err="1"/>
              <a:t>s.substring</a:t>
            </a:r>
            <a:r>
              <a:rPr lang="en-US" dirty="0"/>
              <a:t>(n / 2, n));</a:t>
            </a:r>
          </a:p>
          <a:p>
            <a:pPr marL="400050" lvl="1" indent="0">
              <a:buNone/>
            </a:pPr>
            <a:r>
              <a:rPr lang="en-US" dirty="0"/>
              <a:t>		}</a:t>
            </a:r>
          </a:p>
          <a:p>
            <a:pPr marL="400050" lvl="1" indent="0">
              <a:buNone/>
            </a:pPr>
            <a:r>
              <a:rPr lang="en-US" dirty="0"/>
              <a:t>	}</a:t>
            </a:r>
          </a:p>
          <a:p>
            <a:pPr marL="400050" lvl="1" indent="0">
              <a:buNone/>
            </a:pPr>
            <a:r>
              <a:rPr lang="en-US" dirty="0"/>
              <a:t>} </a:t>
            </a:r>
          </a:p>
          <a:p>
            <a:r>
              <a:rPr lang="en-US" dirty="0"/>
              <a:t> </a:t>
            </a:r>
          </a:p>
          <a:p>
            <a:endParaRPr lang="en-US" dirty="0"/>
          </a:p>
        </p:txBody>
      </p:sp>
    </p:spTree>
    <p:extLst>
      <p:ext uri="{BB962C8B-B14F-4D97-AF65-F5344CB8AC3E}">
        <p14:creationId xmlns:p14="http://schemas.microsoft.com/office/powerpoint/2010/main" val="7760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of Exception</a:t>
            </a:r>
            <a:endParaRPr lang="en-US" sz="3200" dirty="0"/>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dirty="0" smtClean="0"/>
              <a:t>Exception </a:t>
            </a:r>
            <a:r>
              <a:rPr lang="en-US" dirty="0"/>
              <a:t>in thread "main" </a:t>
            </a:r>
            <a:r>
              <a:rPr lang="en-US" dirty="0" err="1"/>
              <a:t>java.lang.StackOverflowError</a:t>
            </a:r>
            <a:endParaRPr lang="en-US" dirty="0"/>
          </a:p>
          <a:p>
            <a:r>
              <a:rPr lang="en-US" dirty="0"/>
              <a:t>	at </a:t>
            </a:r>
            <a:r>
              <a:rPr lang="en-US" dirty="0" err="1"/>
              <a:t>java.util.Random.nextInt</a:t>
            </a:r>
            <a:r>
              <a:rPr lang="en-US" dirty="0"/>
              <a:t>(Unknown Source)</a:t>
            </a:r>
          </a:p>
          <a:p>
            <a:r>
              <a:rPr lang="en-US" dirty="0"/>
              <a:t>	at pencil_4.prob1.RandomNumbers.getRandomInt(</a:t>
            </a:r>
            <a:r>
              <a:rPr lang="en-US" u="sng" dirty="0"/>
              <a:t>RandomNumbers.java:20</a:t>
            </a:r>
            <a:r>
              <a:rPr lang="en-US" dirty="0"/>
              <a:t>)</a:t>
            </a:r>
          </a:p>
          <a:p>
            <a:r>
              <a:rPr lang="en-US" dirty="0"/>
              <a:t>	at pencil_4.prob1.MyClass.recurse(</a:t>
            </a:r>
            <a:r>
              <a:rPr lang="en-US" u="sng" dirty="0"/>
              <a:t>MyClass.java:15</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MyClass.java:18</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MyClass.java:20</a:t>
            </a:r>
            <a:r>
              <a:rPr lang="en-US" dirty="0"/>
              <a:t>)</a:t>
            </a:r>
          </a:p>
          <a:p>
            <a:r>
              <a:rPr lang="en-US" dirty="0"/>
              <a:t>	at pencil_4.prob1.MyClass.recurse(</a:t>
            </a:r>
            <a:r>
              <a:rPr lang="en-US" u="sng" dirty="0"/>
              <a:t>MyClass.java:18</a:t>
            </a:r>
            <a:r>
              <a:rPr lang="en-US" dirty="0"/>
              <a:t>)</a:t>
            </a:r>
          </a:p>
          <a:p>
            <a:r>
              <a:rPr lang="en-US" dirty="0"/>
              <a:t>	at pencil_4.prob1.MyClass.recurse(</a:t>
            </a:r>
            <a:r>
              <a:rPr lang="en-US" u="sng" dirty="0"/>
              <a:t>MyClass.java:20</a:t>
            </a:r>
            <a:r>
              <a:rPr lang="en-US" dirty="0"/>
              <a:t>) </a:t>
            </a:r>
          </a:p>
          <a:p>
            <a:r>
              <a:rPr lang="en-US" dirty="0"/>
              <a:t> </a:t>
            </a:r>
          </a:p>
          <a:p>
            <a:r>
              <a:rPr lang="en-US" dirty="0"/>
              <a:t>//output abbreviated</a:t>
            </a:r>
          </a:p>
          <a:p>
            <a:endParaRPr lang="en-US" dirty="0"/>
          </a:p>
        </p:txBody>
      </p:sp>
    </p:spTree>
    <p:extLst>
      <p:ext uri="{BB962C8B-B14F-4D97-AF65-F5344CB8AC3E}">
        <p14:creationId xmlns:p14="http://schemas.microsoft.com/office/powerpoint/2010/main" val="1850007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Error Hierarchy</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962" y="1676400"/>
            <a:ext cx="7941638" cy="4915203"/>
          </a:xfrm>
        </p:spPr>
      </p:pic>
    </p:spTree>
    <p:extLst>
      <p:ext uri="{BB962C8B-B14F-4D97-AF65-F5344CB8AC3E}">
        <p14:creationId xmlns:p14="http://schemas.microsoft.com/office/powerpoint/2010/main" val="730534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Other Unchecked Exceptions</a:t>
            </a:r>
            <a:endParaRPr lang="en-US" sz="3200" dirty="0"/>
          </a:p>
        </p:txBody>
      </p:sp>
      <p:sp>
        <p:nvSpPr>
          <p:cNvPr id="3" name="Content Placeholder 2"/>
          <p:cNvSpPr>
            <a:spLocks noGrp="1"/>
          </p:cNvSpPr>
          <p:nvPr>
            <p:ph idx="1"/>
          </p:nvPr>
        </p:nvSpPr>
        <p:spPr/>
        <p:txBody>
          <a:bodyPr>
            <a:normAutofit fontScale="77500" lnSpcReduction="20000"/>
          </a:bodyPr>
          <a:lstStyle/>
          <a:p>
            <a:pPr lvl="0"/>
            <a:r>
              <a:rPr lang="en-US" dirty="0"/>
              <a:t>Apart from Error objects, the other unchecked exceptions are those that belong to the hierarchy </a:t>
            </a:r>
            <a:r>
              <a:rPr lang="en-US" dirty="0" err="1"/>
              <a:t>RuntimeException</a:t>
            </a:r>
            <a:r>
              <a:rPr lang="en-US" dirty="0"/>
              <a:t>. As with Error objects, when one of these exceptions occurs, the JVM throws an object (in this case, of type </a:t>
            </a:r>
            <a:r>
              <a:rPr lang="en-US" dirty="0" err="1"/>
              <a:t>RuntimeException</a:t>
            </a:r>
            <a:r>
              <a:rPr lang="en-US" dirty="0"/>
              <a:t> or one of its subclasses) up the call stack</a:t>
            </a:r>
            <a:r>
              <a:rPr lang="en-US" dirty="0" smtClean="0"/>
              <a:t>.</a:t>
            </a:r>
            <a:endParaRPr lang="en-US" dirty="0"/>
          </a:p>
          <a:p>
            <a:pPr lvl="0"/>
            <a:r>
              <a:rPr lang="en-US" dirty="0"/>
              <a:t>Generally, if an exception of this kind is thrown, it indicates that the programmer has made a logic error in the code, and needs to fix it</a:t>
            </a:r>
            <a:r>
              <a:rPr lang="en-US" dirty="0" smtClean="0"/>
              <a:t>.</a:t>
            </a:r>
            <a:endParaRPr lang="en-US" dirty="0"/>
          </a:p>
          <a:p>
            <a:pPr lvl="0"/>
            <a:r>
              <a:rPr lang="en-US" dirty="0"/>
              <a:t>Examples</a:t>
            </a:r>
            <a:r>
              <a:rPr lang="en-US" dirty="0" smtClean="0"/>
              <a:t>:</a:t>
            </a:r>
            <a:endParaRPr lang="en-US" dirty="0"/>
          </a:p>
          <a:p>
            <a:pPr marL="400050" lvl="1" indent="0">
              <a:buNone/>
            </a:pPr>
            <a:r>
              <a:rPr lang="en-US" dirty="0" err="1"/>
              <a:t>NullPointerException</a:t>
            </a:r>
            <a:r>
              <a:rPr lang="en-US" dirty="0"/>
              <a:t>    //an object needs to be initialized</a:t>
            </a:r>
          </a:p>
          <a:p>
            <a:pPr marL="400050" lvl="1" indent="0">
              <a:buNone/>
            </a:pPr>
            <a:r>
              <a:rPr lang="en-US" dirty="0" err="1"/>
              <a:t>ClassCastException</a:t>
            </a:r>
            <a:r>
              <a:rPr lang="en-US" dirty="0"/>
              <a:t>      //improper cast needs to be fixed</a:t>
            </a:r>
          </a:p>
          <a:p>
            <a:pPr marL="400050" lvl="1" indent="0">
              <a:buNone/>
            </a:pPr>
            <a:r>
              <a:rPr lang="en-US" dirty="0" err="1"/>
              <a:t>ArrayIndexOutOfBoundsException</a:t>
            </a:r>
            <a:r>
              <a:rPr lang="en-US" dirty="0"/>
              <a:t> //adjust bounds of a loop</a:t>
            </a:r>
          </a:p>
          <a:p>
            <a:pPr marL="400050" lvl="1" indent="0">
              <a:buNone/>
            </a:pPr>
            <a:r>
              <a:rPr lang="en-US" dirty="0" err="1"/>
              <a:t>NumberFormatException</a:t>
            </a:r>
            <a:r>
              <a:rPr lang="en-US" dirty="0"/>
              <a:t>   //could arise from trying to turn a</a:t>
            </a:r>
          </a:p>
          <a:p>
            <a:pPr marL="400050" lvl="1" indent="0">
              <a:buNone/>
            </a:pPr>
            <a:r>
              <a:rPr lang="en-US" dirty="0"/>
              <a:t>	</a:t>
            </a:r>
            <a:r>
              <a:rPr lang="en-US" dirty="0" smtClean="0"/>
              <a:t>                                 //</a:t>
            </a:r>
            <a:r>
              <a:rPr lang="en-US" dirty="0"/>
              <a:t>non-numeric String into an </a:t>
            </a:r>
            <a:r>
              <a:rPr lang="en-US" dirty="0" smtClean="0"/>
              <a:t>Integer</a:t>
            </a:r>
            <a:endParaRPr lang="en-US" dirty="0"/>
          </a:p>
          <a:p>
            <a:pPr lvl="0"/>
            <a:r>
              <a:rPr lang="en-US" dirty="0"/>
              <a:t>The techniques for handling exceptional conditions at runtime that need to be used for dealing with </a:t>
            </a:r>
            <a:r>
              <a:rPr lang="en-US" i="1" dirty="0"/>
              <a:t>checked exceptions</a:t>
            </a:r>
            <a:r>
              <a:rPr lang="en-US" dirty="0"/>
              <a:t> (discussed below) do </a:t>
            </a:r>
            <a:r>
              <a:rPr lang="en-US" i="1" dirty="0"/>
              <a:t>not</a:t>
            </a:r>
            <a:r>
              <a:rPr lang="en-US" dirty="0"/>
              <a:t> need to be done (and shouldn't be done) for unchecked exceptions.</a:t>
            </a:r>
            <a:br>
              <a:rPr lang="en-US" dirty="0"/>
            </a:br>
            <a:endParaRPr lang="en-US" dirty="0"/>
          </a:p>
          <a:p>
            <a:endParaRPr lang="en-US" dirty="0"/>
          </a:p>
        </p:txBody>
      </p:sp>
    </p:spTree>
    <p:extLst>
      <p:ext uri="{BB962C8B-B14F-4D97-AF65-F5344CB8AC3E}">
        <p14:creationId xmlns:p14="http://schemas.microsoft.com/office/powerpoint/2010/main" val="42631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Other Unchecked Exceptions</a:t>
            </a:r>
            <a:endParaRPr lang="en-US" sz="3200"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marL="400050" lvl="1" indent="0">
              <a:buNone/>
            </a:pPr>
            <a:r>
              <a:rPr lang="en-US" dirty="0"/>
              <a:t>class Test1 {</a:t>
            </a:r>
            <a:endParaRPr lang="en-US" b="1" dirty="0"/>
          </a:p>
          <a:p>
            <a:pPr marL="400050" lvl="1" indent="0">
              <a:buNone/>
            </a:pPr>
            <a:r>
              <a:rPr lang="en-US" dirty="0"/>
              <a:t>private Employee </a:t>
            </a:r>
            <a:r>
              <a:rPr lang="en-US" dirty="0" err="1"/>
              <a:t>emp</a:t>
            </a:r>
            <a:r>
              <a:rPr lang="en-US" dirty="0"/>
              <a:t>;</a:t>
            </a:r>
            <a:endParaRPr lang="en-US" b="1" dirty="0"/>
          </a:p>
          <a:p>
            <a:pPr marL="400050" lvl="1" indent="0">
              <a:buNone/>
            </a:pPr>
            <a:r>
              <a:rPr lang="en-US" dirty="0"/>
              <a:t>			public static void main(String[] </a:t>
            </a:r>
            <a:r>
              <a:rPr lang="en-US" dirty="0" err="1"/>
              <a:t>args</a:t>
            </a:r>
            <a:r>
              <a:rPr lang="en-US" dirty="0"/>
              <a:t>) {</a:t>
            </a:r>
          </a:p>
          <a:p>
            <a:pPr marL="400050" lvl="1" indent="0">
              <a:buNone/>
            </a:pPr>
            <a:r>
              <a:rPr lang="en-US" dirty="0"/>
              <a:t>				Test1 test = new Test1();</a:t>
            </a:r>
          </a:p>
          <a:p>
            <a:pPr marL="400050" lvl="1" indent="0">
              <a:buNone/>
            </a:pPr>
            <a:r>
              <a:rPr lang="en-US" dirty="0"/>
              <a:t> </a:t>
            </a:r>
          </a:p>
          <a:p>
            <a:pPr marL="400050" lvl="1" indent="0">
              <a:buNone/>
            </a:pPr>
            <a:r>
              <a:rPr lang="en-US" dirty="0"/>
              <a:t>//</a:t>
            </a:r>
            <a:r>
              <a:rPr lang="en-US" dirty="0" err="1"/>
              <a:t>NullPointerException</a:t>
            </a:r>
            <a:r>
              <a:rPr lang="en-US" dirty="0"/>
              <a:t> at runtime</a:t>
            </a:r>
          </a:p>
          <a:p>
            <a:pPr marL="400050" lvl="1" indent="0">
              <a:buNone/>
            </a:pPr>
            <a:r>
              <a:rPr lang="en-US" dirty="0"/>
              <a:t>				String name = </a:t>
            </a:r>
            <a:r>
              <a:rPr lang="en-US" b="1" dirty="0" err="1"/>
              <a:t>test.emp.getName</a:t>
            </a:r>
            <a:r>
              <a:rPr lang="en-US" b="1" dirty="0"/>
              <a:t>()</a:t>
            </a:r>
            <a:r>
              <a:rPr lang="en-US" dirty="0"/>
              <a:t>;			</a:t>
            </a:r>
          </a:p>
          <a:p>
            <a:pPr marL="400050" lvl="1" indent="0">
              <a:buNone/>
            </a:pPr>
            <a:r>
              <a:rPr lang="en-US" dirty="0"/>
              <a:t>}</a:t>
            </a:r>
          </a:p>
          <a:p>
            <a:pPr marL="400050" lvl="1" indent="0">
              <a:buNone/>
            </a:pPr>
            <a:r>
              <a:rPr lang="en-US" dirty="0"/>
              <a:t>		}</a:t>
            </a:r>
          </a:p>
          <a:p>
            <a:pPr marL="400050" lvl="1" indent="0">
              <a:buNone/>
            </a:pPr>
            <a:r>
              <a:rPr lang="en-US" dirty="0"/>
              <a:t> </a:t>
            </a:r>
          </a:p>
          <a:p>
            <a:pPr marL="400050" lvl="1" indent="0">
              <a:buNone/>
            </a:pPr>
            <a:r>
              <a:rPr lang="en-US" dirty="0"/>
              <a:t>		class Test2 {			</a:t>
            </a:r>
          </a:p>
          <a:p>
            <a:pPr marL="400050" lvl="1" indent="0">
              <a:buNone/>
            </a:pPr>
            <a:r>
              <a:rPr lang="en-US" dirty="0"/>
              <a:t>			public static void main(String[] </a:t>
            </a:r>
            <a:r>
              <a:rPr lang="en-US" dirty="0" err="1"/>
              <a:t>args</a:t>
            </a:r>
            <a:r>
              <a:rPr lang="en-US" dirty="0"/>
              <a:t>) {</a:t>
            </a:r>
          </a:p>
          <a:p>
            <a:pPr marL="400050" lvl="1" indent="0">
              <a:buNone/>
            </a:pPr>
            <a:r>
              <a:rPr lang="en-US" dirty="0"/>
              <a:t>				List employees = new </a:t>
            </a:r>
            <a:r>
              <a:rPr lang="en-US" dirty="0" err="1"/>
              <a:t>ArrayList</a:t>
            </a:r>
            <a:r>
              <a:rPr lang="en-US" dirty="0"/>
              <a:t>();</a:t>
            </a:r>
          </a:p>
          <a:p>
            <a:pPr marL="400050" lvl="1" indent="0">
              <a:buNone/>
            </a:pPr>
            <a:r>
              <a:rPr lang="en-US" dirty="0"/>
              <a:t>				</a:t>
            </a:r>
            <a:r>
              <a:rPr lang="en-US" dirty="0" err="1"/>
              <a:t>employees.add</a:t>
            </a:r>
            <a:r>
              <a:rPr lang="en-US" dirty="0"/>
              <a:t>(new Employee("Joe"));</a:t>
            </a:r>
          </a:p>
          <a:p>
            <a:pPr marL="400050" lvl="1" indent="0">
              <a:buNone/>
            </a:pPr>
            <a:r>
              <a:rPr lang="en-US" dirty="0"/>
              <a:t>				</a:t>
            </a:r>
            <a:r>
              <a:rPr lang="en-US" dirty="0" err="1"/>
              <a:t>employees.add</a:t>
            </a:r>
            <a:r>
              <a:rPr lang="en-US" dirty="0"/>
              <a:t>(new Employee("Tim"));</a:t>
            </a:r>
          </a:p>
          <a:p>
            <a:pPr marL="400050" lvl="1" indent="0">
              <a:buNone/>
            </a:pPr>
            <a:r>
              <a:rPr lang="en-US" dirty="0"/>
              <a:t> </a:t>
            </a:r>
          </a:p>
          <a:p>
            <a:pPr marL="400050" lvl="1" indent="0">
              <a:buNone/>
            </a:pPr>
            <a:r>
              <a:rPr lang="en-US" dirty="0"/>
              <a:t>//</a:t>
            </a:r>
            <a:r>
              <a:rPr lang="en-US" dirty="0" err="1"/>
              <a:t>ClassCastException</a:t>
            </a:r>
            <a:r>
              <a:rPr lang="en-US" dirty="0"/>
              <a:t> at runtime</a:t>
            </a:r>
          </a:p>
          <a:p>
            <a:pPr marL="400050" lvl="1" indent="0">
              <a:buNone/>
            </a:pPr>
            <a:r>
              <a:rPr lang="en-US" dirty="0"/>
              <a:t>				Employee first = (Manager)</a:t>
            </a:r>
            <a:r>
              <a:rPr lang="en-US" b="1" dirty="0" err="1"/>
              <a:t>employees.get</a:t>
            </a:r>
            <a:r>
              <a:rPr lang="en-US" b="1" dirty="0"/>
              <a:t>(0)</a:t>
            </a:r>
            <a:r>
              <a:rPr lang="en-US" dirty="0"/>
              <a:t>;  			</a:t>
            </a:r>
          </a:p>
          <a:p>
            <a:pPr marL="400050" lvl="1" indent="0">
              <a:buNone/>
            </a:pP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424033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effectLst/>
              </a:rPr>
              <a:t>Wholeness of the Lesson</a:t>
            </a:r>
            <a:endParaRPr lang="en-US" dirty="0"/>
          </a:p>
        </p:txBody>
      </p:sp>
      <p:sp>
        <p:nvSpPr>
          <p:cNvPr id="3" name="Content Placeholder 2"/>
          <p:cNvSpPr>
            <a:spLocks noGrp="1"/>
          </p:cNvSpPr>
          <p:nvPr>
            <p:ph idx="1"/>
          </p:nvPr>
        </p:nvSpPr>
        <p:spPr/>
        <p:txBody>
          <a:bodyPr/>
          <a:lstStyle/>
          <a:p>
            <a:r>
              <a:rPr lang="en-US" dirty="0"/>
              <a:t>Prior to the emergence of OO languages, error-handling was typically done using an unsystematic use of error codes. This approach led to confusion, programming errors, and costly maintenance. Java's exception-handling model (which is similar to those in other OO languages) systematizes the task of handling error conditions and integrates it with the OO paradigm supported by the language. This advance in programming practice illustrates the theme that “deeper knowledge has more profound organizing power.”</a:t>
            </a:r>
          </a:p>
        </p:txBody>
      </p:sp>
    </p:spTree>
    <p:extLst>
      <p:ext uri="{BB962C8B-B14F-4D97-AF65-F5344CB8AC3E}">
        <p14:creationId xmlns:p14="http://schemas.microsoft.com/office/powerpoint/2010/main" val="2238085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Throwing Runtime </a:t>
            </a:r>
            <a:r>
              <a:rPr lang="en-US" sz="3200" b="1" dirty="0" smtClean="0">
                <a:effectLst/>
              </a:rPr>
              <a:t>Exceptions</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Because exceptions of type </a:t>
            </a:r>
            <a:r>
              <a:rPr lang="en-US" dirty="0" err="1"/>
              <a:t>RuntimeException</a:t>
            </a:r>
            <a:r>
              <a:rPr lang="en-US" dirty="0"/>
              <a:t> are unchecked, they can also be used by developers to indicate a problem that needs to be corrected (useful during development, not for production code</a:t>
            </a:r>
            <a:r>
              <a:rPr lang="en-US" dirty="0" smtClean="0"/>
              <a:t>).</a:t>
            </a:r>
            <a:endParaRPr lang="en-US" b="1" dirty="0"/>
          </a:p>
          <a:p>
            <a:r>
              <a:rPr lang="en-US" dirty="0"/>
              <a:t>Two examples are </a:t>
            </a:r>
            <a:r>
              <a:rPr lang="en-US" dirty="0" err="1"/>
              <a:t>IllegalArgumentException</a:t>
            </a:r>
            <a:r>
              <a:rPr lang="en-US" dirty="0"/>
              <a:t> and </a:t>
            </a:r>
            <a:r>
              <a:rPr lang="en-US" dirty="0" err="1"/>
              <a:t>IllegalStateException</a:t>
            </a:r>
            <a:r>
              <a:rPr lang="en-US" dirty="0"/>
              <a:t>. </a:t>
            </a:r>
            <a:endParaRPr lang="en-US" b="1" dirty="0"/>
          </a:p>
          <a:p>
            <a:r>
              <a:rPr lang="en-US" b="1" dirty="0"/>
              <a:t>Example</a:t>
            </a:r>
            <a:r>
              <a:rPr lang="en-US" dirty="0"/>
              <a:t>: (From the Rational class that was described in an earlier lab</a:t>
            </a:r>
            <a:r>
              <a:rPr lang="en-US" dirty="0" smtClean="0"/>
              <a:t>)</a:t>
            </a:r>
            <a:endParaRPr lang="en-US" b="1" dirty="0"/>
          </a:p>
          <a:p>
            <a:pPr marL="400050" lvl="1" indent="0">
              <a:buNone/>
            </a:pPr>
            <a:r>
              <a:rPr lang="en-US" b="1" dirty="0"/>
              <a:t>public</a:t>
            </a:r>
            <a:r>
              <a:rPr lang="en-US" dirty="0"/>
              <a:t> Rational(</a:t>
            </a:r>
            <a:r>
              <a:rPr lang="en-US" b="1" dirty="0" err="1"/>
              <a:t>int</a:t>
            </a:r>
            <a:r>
              <a:rPr lang="en-US" dirty="0"/>
              <a:t> </a:t>
            </a:r>
            <a:r>
              <a:rPr lang="en-US" dirty="0" err="1"/>
              <a:t>num</a:t>
            </a:r>
            <a:r>
              <a:rPr lang="en-US" dirty="0"/>
              <a:t>, </a:t>
            </a:r>
            <a:r>
              <a:rPr lang="en-US" b="1" dirty="0" err="1"/>
              <a:t>int</a:t>
            </a:r>
            <a:r>
              <a:rPr lang="en-US" dirty="0"/>
              <a:t> </a:t>
            </a:r>
            <a:r>
              <a:rPr lang="en-US" dirty="0" err="1"/>
              <a:t>denom</a:t>
            </a:r>
            <a:r>
              <a:rPr lang="en-US" dirty="0"/>
              <a:t>){</a:t>
            </a:r>
          </a:p>
          <a:p>
            <a:pPr marL="400050" lvl="1" indent="0">
              <a:buNone/>
            </a:pPr>
            <a:r>
              <a:rPr lang="en-US" dirty="0"/>
              <a:t>	</a:t>
            </a:r>
            <a:r>
              <a:rPr lang="en-US" b="1" dirty="0"/>
              <a:t>if</a:t>
            </a:r>
            <a:r>
              <a:rPr lang="en-US" dirty="0"/>
              <a:t>(</a:t>
            </a:r>
            <a:r>
              <a:rPr lang="en-US" dirty="0" err="1"/>
              <a:t>denom</a:t>
            </a:r>
            <a:r>
              <a:rPr lang="en-US" dirty="0"/>
              <a:t> &lt;= 0) {</a:t>
            </a:r>
          </a:p>
          <a:p>
            <a:pPr marL="400050" lvl="1" indent="0">
              <a:buNone/>
            </a:pPr>
            <a:r>
              <a:rPr lang="en-US" dirty="0"/>
              <a:t>		throw new </a:t>
            </a:r>
            <a:r>
              <a:rPr lang="en-US" dirty="0" err="1"/>
              <a:t>IllegalArgumentException</a:t>
            </a:r>
            <a:r>
              <a:rPr lang="en-US" dirty="0"/>
              <a:t>("Denominator must be positive");</a:t>
            </a:r>
          </a:p>
          <a:p>
            <a:pPr marL="400050" lvl="1" indent="0">
              <a:buNone/>
            </a:pPr>
            <a:r>
              <a:rPr lang="en-US" dirty="0"/>
              <a:t>	}</a:t>
            </a:r>
          </a:p>
          <a:p>
            <a:pPr marL="400050" lvl="1" indent="0">
              <a:buNone/>
            </a:pPr>
            <a:r>
              <a:rPr lang="en-US" dirty="0"/>
              <a:t>	</a:t>
            </a:r>
            <a:r>
              <a:rPr lang="en-US" b="1" dirty="0" err="1"/>
              <a:t>this</a:t>
            </a:r>
            <a:r>
              <a:rPr lang="en-US" dirty="0" err="1"/>
              <a:t>.num</a:t>
            </a:r>
            <a:r>
              <a:rPr lang="en-US" dirty="0"/>
              <a:t>=</a:t>
            </a:r>
            <a:r>
              <a:rPr lang="en-US" dirty="0" err="1"/>
              <a:t>num</a:t>
            </a:r>
            <a:r>
              <a:rPr lang="en-US" dirty="0"/>
              <a:t>;</a:t>
            </a:r>
          </a:p>
          <a:p>
            <a:pPr marL="400050" lvl="1" indent="0">
              <a:buNone/>
            </a:pPr>
            <a:r>
              <a:rPr lang="en-US" dirty="0"/>
              <a:t>	</a:t>
            </a:r>
            <a:r>
              <a:rPr lang="en-US" b="1" dirty="0" err="1"/>
              <a:t>this</a:t>
            </a:r>
            <a:r>
              <a:rPr lang="en-US" dirty="0" err="1"/>
              <a:t>.denom</a:t>
            </a:r>
            <a:r>
              <a:rPr lang="en-US" dirty="0"/>
              <a:t>=</a:t>
            </a:r>
            <a:r>
              <a:rPr lang="en-US" dirty="0" err="1"/>
              <a:t>denom</a:t>
            </a:r>
            <a:r>
              <a:rPr lang="en-US" dirty="0"/>
              <a:t>;</a:t>
            </a:r>
          </a:p>
          <a:p>
            <a:pPr marL="400050" lvl="1" indent="0">
              <a:buNone/>
            </a:pPr>
            <a:r>
              <a:rPr lang="en-US" b="1" dirty="0"/>
              <a:t>}</a:t>
            </a:r>
          </a:p>
          <a:p>
            <a:pPr marL="400050" lvl="1" indent="0">
              <a:buNone/>
            </a:pPr>
            <a:r>
              <a:rPr lang="en-US" b="1" dirty="0"/>
              <a:t> </a:t>
            </a:r>
          </a:p>
          <a:p>
            <a:endParaRPr lang="en-US" dirty="0"/>
          </a:p>
        </p:txBody>
      </p:sp>
    </p:spTree>
    <p:extLst>
      <p:ext uri="{BB962C8B-B14F-4D97-AF65-F5344CB8AC3E}">
        <p14:creationId xmlns:p14="http://schemas.microsoft.com/office/powerpoint/2010/main" val="3621898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Hierarchy of </a:t>
            </a:r>
            <a:r>
              <a:rPr lang="en-US" sz="3200" dirty="0" err="1">
                <a:effectLst/>
              </a:rPr>
              <a:t>RuntimeException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2057400"/>
            <a:ext cx="7980972" cy="4419600"/>
          </a:xfrm>
        </p:spPr>
      </p:pic>
    </p:spTree>
    <p:extLst>
      <p:ext uri="{BB962C8B-B14F-4D97-AF65-F5344CB8AC3E}">
        <p14:creationId xmlns:p14="http://schemas.microsoft.com/office/powerpoint/2010/main" val="2639321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Checked Exceptions</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a:t>This kind of exception is considered by the JVM to be the kind of error a developer must be prepared to handle. Examples: </a:t>
            </a:r>
          </a:p>
          <a:p>
            <a:pPr marL="400050" lvl="1" indent="0">
              <a:buNone/>
            </a:pPr>
            <a:r>
              <a:rPr lang="en-US" dirty="0" err="1"/>
              <a:t>CloneNotSupportedException</a:t>
            </a:r>
            <a:endParaRPr lang="en-US" dirty="0"/>
          </a:p>
          <a:p>
            <a:pPr marL="400050" lvl="1" indent="0">
              <a:buNone/>
            </a:pPr>
            <a:r>
              <a:rPr lang="en-US" dirty="0" err="1"/>
              <a:t>FileNotFoundException</a:t>
            </a:r>
            <a:endParaRPr lang="en-US" dirty="0"/>
          </a:p>
          <a:p>
            <a:pPr marL="400050" lvl="1" indent="0">
              <a:buNone/>
            </a:pPr>
            <a:r>
              <a:rPr lang="en-US" dirty="0" err="1"/>
              <a:t>SQLException</a:t>
            </a:r>
            <a:endParaRPr lang="en-US" dirty="0"/>
          </a:p>
          <a:p>
            <a:pPr marL="400050" lvl="1" indent="0">
              <a:buNone/>
            </a:pPr>
            <a:r>
              <a:rPr lang="en-US" dirty="0" err="1" smtClean="0"/>
              <a:t>AWTException</a:t>
            </a:r>
            <a:endParaRPr lang="en-US" dirty="0"/>
          </a:p>
          <a:p>
            <a:pPr lvl="0"/>
            <a:r>
              <a:rPr lang="en-US" dirty="0"/>
              <a:t>Often, these exceptions arise when something goes wrong with the application's environment (can't find a file or class) or with an external system (an SQL query can't be executed</a:t>
            </a:r>
            <a:r>
              <a:rPr lang="en-US" dirty="0" smtClean="0"/>
              <a:t>).</a:t>
            </a:r>
            <a:endParaRPr lang="en-US" dirty="0"/>
          </a:p>
          <a:p>
            <a:pPr lvl="0"/>
            <a:r>
              <a:rPr lang="en-US" dirty="0"/>
              <a:t>The JVM expects you the developer to </a:t>
            </a:r>
            <a:r>
              <a:rPr lang="en-US" i="1" dirty="0"/>
              <a:t>handle</a:t>
            </a:r>
            <a:r>
              <a:rPr lang="en-US" dirty="0"/>
              <a:t> any exception of this type that could possibly be thrown, and will </a:t>
            </a:r>
            <a:r>
              <a:rPr lang="en-US" i="1" dirty="0"/>
              <a:t>issue a compiler error if you fail to do so.</a:t>
            </a:r>
            <a:r>
              <a:rPr lang="en-US" dirty="0"/>
              <a:t> (This is the reason for the terminology "checked exception".)</a:t>
            </a:r>
          </a:p>
          <a:p>
            <a:endParaRPr lang="en-US" dirty="0"/>
          </a:p>
        </p:txBody>
      </p:sp>
    </p:spTree>
    <p:extLst>
      <p:ext uri="{BB962C8B-B14F-4D97-AF65-F5344CB8AC3E}">
        <p14:creationId xmlns:p14="http://schemas.microsoft.com/office/powerpoint/2010/main" val="4517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effectLst/>
            </a:endParaRPr>
          </a:p>
        </p:txBody>
      </p:sp>
      <p:sp>
        <p:nvSpPr>
          <p:cNvPr id="3" name="Content Placeholder 2"/>
          <p:cNvSpPr>
            <a:spLocks noGrp="1"/>
          </p:cNvSpPr>
          <p:nvPr>
            <p:ph idx="1"/>
          </p:nvPr>
        </p:nvSpPr>
        <p:spPr/>
        <p:txBody>
          <a:bodyPr>
            <a:normAutofit/>
          </a:bodyPr>
          <a:lstStyle/>
          <a:p>
            <a:pPr lvl="0"/>
            <a:r>
              <a:rPr lang="en-US" dirty="0"/>
              <a:t>Every method in the Java API (and, as we discuss shortly, any user-created method) that is capable of throwing an </a:t>
            </a:r>
            <a:r>
              <a:rPr lang="en-US" sz="2000" dirty="0"/>
              <a:t>Exception</a:t>
            </a:r>
            <a:r>
              <a:rPr lang="en-US" dirty="0"/>
              <a:t> belonging to the Checked Exception Hierarchy indicates this fact with a </a:t>
            </a:r>
            <a:r>
              <a:rPr lang="en-US" sz="2000" dirty="0"/>
              <a:t>throws</a:t>
            </a:r>
            <a:r>
              <a:rPr lang="en-US" dirty="0"/>
              <a:t> clause in its declaration</a:t>
            </a:r>
            <a:r>
              <a:rPr lang="en-US" dirty="0" smtClean="0"/>
              <a:t>.</a:t>
            </a:r>
            <a:endParaRPr lang="en-US" dirty="0"/>
          </a:p>
          <a:p>
            <a:pPr lvl="0"/>
            <a:r>
              <a:rPr lang="en-US" dirty="0"/>
              <a:t>Examples: </a:t>
            </a:r>
          </a:p>
          <a:p>
            <a:pPr lvl="1"/>
            <a:r>
              <a:rPr lang="en-US" dirty="0"/>
              <a:t>The </a:t>
            </a:r>
            <a:r>
              <a:rPr lang="en-US" sz="1400" dirty="0"/>
              <a:t>clone</a:t>
            </a:r>
            <a:r>
              <a:rPr lang="en-US" dirty="0"/>
              <a:t> method in </a:t>
            </a:r>
            <a:r>
              <a:rPr lang="en-US" sz="1400" dirty="0"/>
              <a:t>Object</a:t>
            </a:r>
            <a:r>
              <a:rPr lang="en-US" dirty="0"/>
              <a:t>:</a:t>
            </a:r>
          </a:p>
          <a:p>
            <a:pPr marL="0" indent="0">
              <a:buNone/>
            </a:pPr>
            <a:r>
              <a:rPr lang="en-US" dirty="0" smtClean="0"/>
              <a:t>	</a:t>
            </a:r>
            <a:r>
              <a:rPr lang="en-US" sz="1700" dirty="0" smtClean="0"/>
              <a:t>protected </a:t>
            </a:r>
            <a:r>
              <a:rPr lang="en-US" sz="1700" dirty="0"/>
              <a:t>clone() throws </a:t>
            </a:r>
            <a:r>
              <a:rPr lang="en-US" sz="1700" dirty="0" err="1" smtClean="0"/>
              <a:t>CloneNotSupportedException</a:t>
            </a:r>
            <a:endParaRPr lang="en-US" sz="1700" dirty="0"/>
          </a:p>
          <a:p>
            <a:pPr lvl="1"/>
            <a:r>
              <a:rPr lang="en-US" dirty="0"/>
              <a:t>The constructor of the class </a:t>
            </a:r>
            <a:r>
              <a:rPr lang="en-US" sz="1400" dirty="0" err="1"/>
              <a:t>FileWriter</a:t>
            </a:r>
            <a:r>
              <a:rPr lang="en-US" dirty="0"/>
              <a:t> (which is used for writing text to a file)</a:t>
            </a:r>
            <a:br>
              <a:rPr lang="en-US" dirty="0"/>
            </a:br>
            <a:r>
              <a:rPr lang="en-US" dirty="0" smtClean="0"/>
              <a:t>	</a:t>
            </a:r>
            <a:r>
              <a:rPr lang="en-US" sz="1600" dirty="0" smtClean="0"/>
              <a:t>public </a:t>
            </a:r>
            <a:r>
              <a:rPr lang="en-US" sz="1600" dirty="0" err="1"/>
              <a:t>FileWriter</a:t>
            </a:r>
            <a:r>
              <a:rPr lang="en-US" sz="1600" dirty="0"/>
              <a:t>(File file) throws </a:t>
            </a:r>
            <a:r>
              <a:rPr lang="en-US" sz="1600" dirty="0" err="1"/>
              <a:t>FileNotFoundException</a:t>
            </a:r>
            <a:endParaRPr lang="en-US" sz="1600" dirty="0"/>
          </a:p>
          <a:p>
            <a:endParaRPr lang="en-US" dirty="0"/>
          </a:p>
        </p:txBody>
      </p:sp>
    </p:spTree>
    <p:extLst>
      <p:ext uri="{BB962C8B-B14F-4D97-AF65-F5344CB8AC3E}">
        <p14:creationId xmlns:p14="http://schemas.microsoft.com/office/powerpoint/2010/main" val="97613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dirty="0"/>
              <a:t>When you call a method that has a </a:t>
            </a:r>
            <a:r>
              <a:rPr lang="en-US" sz="2000" dirty="0"/>
              <a:t>throws</a:t>
            </a:r>
            <a:r>
              <a:rPr lang="en-US" dirty="0"/>
              <a:t> clause in its declaration, there are four ways of dealing it:</a:t>
            </a:r>
            <a:br>
              <a:rPr lang="en-US" dirty="0"/>
            </a:br>
            <a:endParaRPr lang="en-US" dirty="0"/>
          </a:p>
          <a:p>
            <a:pPr lvl="1"/>
            <a:r>
              <a:rPr lang="en-US" dirty="0"/>
              <a:t>Do not attempt to handle directly; instead, declare that </a:t>
            </a:r>
            <a:r>
              <a:rPr lang="en-US" i="1" dirty="0"/>
              <a:t>your</a:t>
            </a:r>
            <a:r>
              <a:rPr lang="en-US" dirty="0"/>
              <a:t> method </a:t>
            </a:r>
            <a:r>
              <a:rPr lang="en-US" sz="1400" dirty="0"/>
              <a:t>throws</a:t>
            </a:r>
            <a:r>
              <a:rPr lang="en-US" dirty="0"/>
              <a:t> this kind of exception too</a:t>
            </a:r>
            <a:br>
              <a:rPr lang="en-US" dirty="0"/>
            </a:br>
            <a:endParaRPr lang="en-US" dirty="0"/>
          </a:p>
          <a:p>
            <a:pPr lvl="1"/>
            <a:r>
              <a:rPr lang="en-US" dirty="0"/>
              <a:t>Surround the calling code in a </a:t>
            </a:r>
            <a:r>
              <a:rPr lang="en-US" sz="1400" dirty="0"/>
              <a:t>try</a:t>
            </a:r>
            <a:r>
              <a:rPr lang="en-US" dirty="0"/>
              <a:t> block, and then do one of the following:</a:t>
            </a:r>
            <a:br>
              <a:rPr lang="en-US" dirty="0"/>
            </a:br>
            <a:endParaRPr lang="en-US" dirty="0"/>
          </a:p>
          <a:p>
            <a:pPr lvl="2"/>
            <a:r>
              <a:rPr lang="en-US" dirty="0"/>
              <a:t>write exception-handling code in a </a:t>
            </a:r>
            <a:r>
              <a:rPr lang="en-US" sz="1400" dirty="0"/>
              <a:t>catch</a:t>
            </a:r>
            <a:r>
              <a:rPr lang="en-US" dirty="0"/>
              <a:t> block</a:t>
            </a:r>
            <a:br>
              <a:rPr lang="en-US" dirty="0"/>
            </a:br>
            <a:endParaRPr lang="en-US" dirty="0"/>
          </a:p>
          <a:p>
            <a:pPr lvl="2"/>
            <a:r>
              <a:rPr lang="en-US" dirty="0"/>
              <a:t>partially handle the exception in a catch block, and then </a:t>
            </a:r>
            <a:r>
              <a:rPr lang="en-US" i="1" dirty="0"/>
              <a:t>re-throw </a:t>
            </a:r>
            <a:r>
              <a:rPr lang="en-US" dirty="0"/>
              <a:t>the exception to allow other methods in the call stack to handle it further</a:t>
            </a:r>
            <a:br>
              <a:rPr lang="en-US" dirty="0"/>
            </a:br>
            <a:endParaRPr lang="en-US" dirty="0"/>
          </a:p>
          <a:p>
            <a:pPr lvl="2"/>
            <a:r>
              <a:rPr lang="en-US" dirty="0"/>
              <a:t>throw a new kind of exception from within the </a:t>
            </a:r>
            <a:r>
              <a:rPr lang="en-US" sz="1400" dirty="0"/>
              <a:t>catch</a:t>
            </a:r>
            <a:r>
              <a:rPr lang="en-US" dirty="0"/>
              <a:t> </a:t>
            </a:r>
            <a:r>
              <a:rPr lang="en-US" dirty="0" smtClean="0"/>
              <a:t>block</a:t>
            </a:r>
            <a:endParaRPr lang="en-US" dirty="0"/>
          </a:p>
          <a:p>
            <a:r>
              <a:rPr lang="en-US" dirty="0" smtClean="0"/>
              <a:t>Note</a:t>
            </a:r>
            <a:r>
              <a:rPr lang="en-US" dirty="0"/>
              <a:t>:  Be aware of the difference between throw and </a:t>
            </a:r>
            <a:r>
              <a:rPr lang="en-US" sz="2000" dirty="0"/>
              <a:t>throws</a:t>
            </a:r>
            <a:r>
              <a:rPr lang="en-US" dirty="0"/>
              <a:t> </a:t>
            </a:r>
            <a:endParaRPr lang="en-US" dirty="0"/>
          </a:p>
        </p:txBody>
      </p:sp>
    </p:spTree>
    <p:extLst>
      <p:ext uri="{BB962C8B-B14F-4D97-AF65-F5344CB8AC3E}">
        <p14:creationId xmlns:p14="http://schemas.microsoft.com/office/powerpoint/2010/main" val="306941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dirty="0"/>
              <a:t>Examples: Overriding the clone method</a:t>
            </a:r>
          </a:p>
          <a:p>
            <a:pPr marL="400050" lvl="1" indent="0">
              <a:buNone/>
            </a:pPr>
            <a:r>
              <a:rPr lang="en-US" dirty="0"/>
              <a:t> </a:t>
            </a:r>
            <a:r>
              <a:rPr lang="en-US" dirty="0" smtClean="0"/>
              <a:t>//</a:t>
            </a:r>
            <a:r>
              <a:rPr lang="en-US" dirty="0"/>
              <a:t>Here exception is not handled directly</a:t>
            </a:r>
          </a:p>
          <a:p>
            <a:pPr marL="400050" lvl="1" indent="0">
              <a:buNone/>
            </a:pPr>
            <a:r>
              <a:rPr lang="en-US" dirty="0"/>
              <a:t>//Instead, declare that your method also </a:t>
            </a:r>
          </a:p>
          <a:p>
            <a:pPr marL="400050" lvl="1" indent="0">
              <a:buNone/>
            </a:pPr>
            <a:r>
              <a:rPr lang="en-US" dirty="0"/>
              <a:t>//throws this type of exception</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Employee clone() </a:t>
            </a:r>
            <a:r>
              <a:rPr lang="en-US" b="1" dirty="0"/>
              <a:t>throws </a:t>
            </a:r>
            <a:r>
              <a:rPr lang="en-US" b="1" dirty="0" err="1"/>
              <a:t>CloneNotSupportedException</a:t>
            </a:r>
            <a:r>
              <a:rPr lang="en-US" dirty="0"/>
              <a:t>{</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a:t>
            </a:r>
            <a:r>
              <a:rPr lang="en-US" dirty="0" err="1"/>
              <a:t>e.clone</a:t>
            </a:r>
            <a:r>
              <a:rPr lang="en-US" dirty="0"/>
              <a:t>();  //compiler error – must enclose in try/catch</a:t>
            </a:r>
          </a:p>
          <a:p>
            <a:pPr marL="400050" lvl="1" indent="0">
              <a:buNone/>
            </a:pPr>
            <a:r>
              <a:rPr lang="en-US" dirty="0"/>
              <a:t>					</a:t>
            </a:r>
            <a:r>
              <a:rPr lang="en-US" dirty="0" smtClean="0"/>
              <a:t> </a:t>
            </a:r>
            <a:r>
              <a:rPr lang="en-US" dirty="0"/>
              <a:t>//or declare that the method throws </a:t>
            </a:r>
          </a:p>
          <a:p>
            <a:pPr marL="400050" lvl="1" indent="0">
              <a:buNone/>
            </a:pPr>
            <a:r>
              <a:rPr lang="en-US" dirty="0"/>
              <a:t>					</a:t>
            </a:r>
            <a:r>
              <a:rPr lang="en-US" dirty="0" smtClean="0"/>
              <a:t> </a:t>
            </a:r>
            <a:r>
              <a:rPr lang="en-US" dirty="0"/>
              <a:t>//</a:t>
            </a:r>
            <a:r>
              <a:rPr lang="en-US" dirty="0" err="1"/>
              <a:t>CloneNotSupportedException</a:t>
            </a:r>
            <a:endParaRPr lang="en-US" dirty="0"/>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697818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marL="400050" lvl="1" indent="0">
              <a:buNone/>
            </a:pPr>
            <a:r>
              <a:rPr lang="en-US" dirty="0"/>
              <a:t>//Here, we enclose the calling code in a try block, and then </a:t>
            </a:r>
          </a:p>
          <a:p>
            <a:pPr marL="400050" lvl="1" indent="0">
              <a:buNone/>
            </a:pPr>
            <a:r>
              <a:rPr lang="en-US" dirty="0"/>
              <a:t>	//write exception-handling code in a catch block</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b="1" dirty="0" err="1"/>
              <a:t>System.err.println</a:t>
            </a:r>
            <a:r>
              <a:rPr lang="en-US" b="1" dirty="0"/>
              <a:t>("Unable to make a copy");</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a:t>
            </a:r>
            <a:r>
              <a:rPr lang="en-US" dirty="0" err="1"/>
              <a:t>e.clone</a:t>
            </a:r>
            <a:r>
              <a:rPr lang="en-US" dirty="0"/>
              <a:t>();  //this is ok – Exception already handled</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420777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pPr marL="400050" lvl="1" indent="0">
              <a:buNone/>
            </a:pPr>
            <a:r>
              <a:rPr lang="en-US" dirty="0"/>
              <a:t>//Here we enclose the calling code in a try block, </a:t>
            </a:r>
          </a:p>
          <a:p>
            <a:pPr marL="400050" lvl="1" indent="0">
              <a:buNone/>
            </a:pPr>
            <a:r>
              <a:rPr lang="en-US" dirty="0"/>
              <a:t>//then, in a catch block,</a:t>
            </a:r>
          </a:p>
          <a:p>
            <a:pPr marL="400050" lvl="1" indent="0">
              <a:buNone/>
            </a:pPr>
            <a:r>
              <a:rPr lang="en-US" dirty="0"/>
              <a:t>	//write some exception-handling code </a:t>
            </a:r>
          </a:p>
          <a:p>
            <a:pPr marL="400050" lvl="1" indent="0">
              <a:buNone/>
            </a:pPr>
            <a:r>
              <a:rPr lang="en-US" dirty="0"/>
              <a:t>	//and then re-throw the exception</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 </a:t>
            </a:r>
            <a:r>
              <a:rPr lang="en-US" b="1" dirty="0"/>
              <a:t>throws </a:t>
            </a:r>
            <a:r>
              <a:rPr lang="en-US" b="1" dirty="0" err="1"/>
              <a:t>CloneNotSupportedException</a:t>
            </a:r>
            <a:r>
              <a:rPr lang="en-US" dirty="0"/>
              <a:t>{</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dirty="0" err="1"/>
              <a:t>System.err.println</a:t>
            </a:r>
            <a:r>
              <a:rPr lang="en-US" dirty="0"/>
              <a:t>("Unable to make a copy");		</a:t>
            </a:r>
          </a:p>
          <a:p>
            <a:pPr marL="400050" lvl="1" indent="0">
              <a:buNone/>
            </a:pPr>
            <a:r>
              <a:rPr lang="en-US" b="1" dirty="0"/>
              <a:t>			throw ex;</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//must handle or pass on the exception</a:t>
            </a:r>
          </a:p>
          <a:p>
            <a:pPr marL="400050" lvl="1" indent="0">
              <a:buNone/>
            </a:pPr>
            <a:r>
              <a:rPr lang="en-US" dirty="0"/>
              <a:t>		try {</a:t>
            </a:r>
          </a:p>
          <a:p>
            <a:pPr marL="400050" lvl="1" indent="0">
              <a:buNone/>
            </a:pPr>
            <a:r>
              <a:rPr lang="en-US" dirty="0"/>
              <a:t>		</a:t>
            </a:r>
            <a:r>
              <a:rPr lang="en-US" dirty="0" err="1"/>
              <a:t>e.clone</a:t>
            </a:r>
            <a:r>
              <a:rPr lang="en-US" dirty="0"/>
              <a:t>();  </a:t>
            </a:r>
          </a:p>
          <a:p>
            <a:pPr marL="400050" lvl="1" indent="0">
              <a:buNone/>
            </a:pPr>
            <a:r>
              <a:rPr lang="en-US" dirty="0"/>
              <a:t>	}</a:t>
            </a:r>
          </a:p>
          <a:p>
            <a:pPr marL="400050" lvl="1" indent="0">
              <a:buNone/>
            </a:pPr>
            <a:r>
              <a:rPr lang="en-US" dirty="0"/>
              <a:t>	catch(</a:t>
            </a:r>
            <a:r>
              <a:rPr lang="en-US" dirty="0" err="1"/>
              <a:t>CloneNotSupportedException</a:t>
            </a:r>
            <a:r>
              <a:rPr lang="en-US" dirty="0"/>
              <a:t> ex) {</a:t>
            </a:r>
          </a:p>
          <a:p>
            <a:pPr marL="400050" lvl="1" indent="0">
              <a:buNone/>
            </a:pPr>
            <a:r>
              <a:rPr lang="en-US" dirty="0"/>
              <a:t>		</a:t>
            </a:r>
            <a:r>
              <a:rPr lang="en-US" dirty="0" err="1"/>
              <a:t>System.exit</a:t>
            </a:r>
            <a:r>
              <a:rPr lang="en-US" dirty="0"/>
              <a:t>(1);</a:t>
            </a:r>
          </a:p>
          <a:p>
            <a:pPr marL="400050" lvl="1" indent="0">
              <a:buNone/>
            </a:pPr>
            <a:r>
              <a:rPr lang="en-US" dirty="0"/>
              <a:t>	}</a:t>
            </a:r>
          </a:p>
          <a:p>
            <a:pPr marL="400050" lvl="1" indent="0">
              <a:buNone/>
            </a:pPr>
            <a:r>
              <a:rPr lang="en-US" dirty="0"/>
              <a:t>	//this code will not execute if catch clause is invoked</a:t>
            </a:r>
          </a:p>
          <a:p>
            <a:pPr marL="400050" lvl="1" indent="0">
              <a:buNone/>
            </a:pPr>
            <a:r>
              <a:rPr lang="en-US" dirty="0"/>
              <a:t>	</a:t>
            </a:r>
            <a:r>
              <a:rPr lang="en-US" dirty="0" err="1"/>
              <a:t>System.out.println</a:t>
            </a:r>
            <a:r>
              <a:rPr lang="en-US" dirty="0"/>
              <a:t>(</a:t>
            </a:r>
            <a:r>
              <a:rPr lang="en-US" dirty="0" err="1"/>
              <a:t>e.getName</a:t>
            </a:r>
            <a:r>
              <a:rPr lang="en-US" dirty="0"/>
              <a:t>());</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1650164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Dealing With Checked Exceptions</a:t>
            </a:r>
            <a:endParaRPr lang="en-US" sz="3200" dirty="0"/>
          </a:p>
        </p:txBody>
      </p:sp>
      <p:sp>
        <p:nvSpPr>
          <p:cNvPr id="3" name="Content Placeholder 2"/>
          <p:cNvSpPr>
            <a:spLocks noGrp="1"/>
          </p:cNvSpPr>
          <p:nvPr>
            <p:ph idx="1"/>
          </p:nvPr>
        </p:nvSpPr>
        <p:spPr>
          <a:xfrm>
            <a:off x="533400" y="1676400"/>
            <a:ext cx="8229600" cy="5029200"/>
          </a:xfrm>
        </p:spPr>
        <p:txBody>
          <a:bodyPr>
            <a:normAutofit fontScale="47500" lnSpcReduction="20000"/>
          </a:bodyPr>
          <a:lstStyle/>
          <a:p>
            <a:pPr marL="400050" lvl="1" indent="0">
              <a:buNone/>
            </a:pPr>
            <a:r>
              <a:rPr lang="en-US" dirty="0"/>
              <a:t>//Here we enclose the calling code in a try block, then</a:t>
            </a:r>
          </a:p>
          <a:p>
            <a:pPr marL="400050" lvl="1" indent="0">
              <a:buNone/>
            </a:pPr>
            <a:r>
              <a:rPr lang="en-US" dirty="0"/>
              <a:t>//in catch block, optionally write</a:t>
            </a:r>
          </a:p>
          <a:p>
            <a:pPr marL="400050" lvl="1" indent="0">
              <a:buNone/>
            </a:pPr>
            <a:r>
              <a:rPr lang="en-US" dirty="0"/>
              <a:t>	//write some exception-handling code </a:t>
            </a:r>
          </a:p>
          <a:p>
            <a:pPr marL="400050" lvl="1" indent="0">
              <a:buNone/>
            </a:pPr>
            <a:r>
              <a:rPr lang="en-US" dirty="0"/>
              <a:t>	//and throw an application-specific Exception object</a:t>
            </a:r>
          </a:p>
          <a:p>
            <a:pPr marL="400050" lvl="1" indent="0">
              <a:buNone/>
            </a:pPr>
            <a:r>
              <a:rPr lang="en-US" dirty="0"/>
              <a:t>class Employee implements </a:t>
            </a:r>
            <a:r>
              <a:rPr lang="en-US" dirty="0" err="1"/>
              <a:t>Cloneable</a:t>
            </a:r>
            <a:r>
              <a:rPr lang="en-US" dirty="0"/>
              <a:t> {</a:t>
            </a:r>
          </a:p>
          <a:p>
            <a:pPr marL="400050" lvl="1" indent="0">
              <a:buNone/>
            </a:pPr>
            <a:r>
              <a:rPr lang="en-US" dirty="0"/>
              <a:t>  		</a:t>
            </a:r>
            <a:r>
              <a:rPr lang="en-US" b="1" dirty="0"/>
              <a:t>.  .  .  .  .</a:t>
            </a:r>
            <a:endParaRPr lang="en-US" dirty="0"/>
          </a:p>
          <a:p>
            <a:pPr marL="400050" lvl="1" indent="0">
              <a:buNone/>
            </a:pPr>
            <a:r>
              <a:rPr lang="en-US" dirty="0"/>
              <a:t> </a:t>
            </a:r>
          </a:p>
          <a:p>
            <a:pPr marL="400050" lvl="1" indent="0">
              <a:buNone/>
            </a:pPr>
            <a:r>
              <a:rPr lang="en-US" dirty="0"/>
              <a:t>	public Object clone() </a:t>
            </a:r>
            <a:r>
              <a:rPr lang="en-US" b="1" dirty="0"/>
              <a:t>throws </a:t>
            </a:r>
            <a:r>
              <a:rPr lang="en-US" b="1" dirty="0" err="1"/>
              <a:t>ApplicationSpecificException</a:t>
            </a:r>
            <a:r>
              <a:rPr lang="en-US" dirty="0"/>
              <a:t>{</a:t>
            </a:r>
          </a:p>
          <a:p>
            <a:pPr marL="400050" lvl="1" indent="0">
              <a:buNone/>
            </a:pPr>
            <a:r>
              <a:rPr lang="en-US" dirty="0"/>
              <a:t>		</a:t>
            </a:r>
            <a:r>
              <a:rPr lang="en-US" b="1" dirty="0"/>
              <a:t>try</a:t>
            </a:r>
            <a:r>
              <a:rPr lang="en-US" dirty="0"/>
              <a:t> {</a:t>
            </a:r>
          </a:p>
          <a:p>
            <a:pPr marL="400050" lvl="1" indent="0">
              <a:buNone/>
            </a:pPr>
            <a:r>
              <a:rPr lang="en-US" dirty="0"/>
              <a:t>		Employee copy = (Employee)</a:t>
            </a:r>
            <a:r>
              <a:rPr lang="en-US" dirty="0" err="1"/>
              <a:t>super.clone</a:t>
            </a:r>
            <a:r>
              <a:rPr lang="en-US" dirty="0"/>
              <a:t>();</a:t>
            </a:r>
          </a:p>
          <a:p>
            <a:pPr marL="400050" lvl="1" indent="0">
              <a:buNone/>
            </a:pPr>
            <a:r>
              <a:rPr lang="en-US" dirty="0"/>
              <a:t>			</a:t>
            </a:r>
            <a:r>
              <a:rPr lang="en-US" dirty="0" err="1"/>
              <a:t>copy.hireDate</a:t>
            </a:r>
            <a:r>
              <a:rPr lang="en-US" dirty="0"/>
              <a:t> = (Date)</a:t>
            </a:r>
            <a:r>
              <a:rPr lang="en-US" dirty="0" err="1"/>
              <a:t>hireDate.clone</a:t>
            </a:r>
            <a:r>
              <a:rPr lang="en-US" dirty="0"/>
              <a:t>();</a:t>
            </a:r>
          </a:p>
          <a:p>
            <a:pPr marL="400050" lvl="1" indent="0">
              <a:buNone/>
            </a:pPr>
            <a:r>
              <a:rPr lang="en-US" dirty="0"/>
              <a:t>			return copy;</a:t>
            </a:r>
          </a:p>
          <a:p>
            <a:pPr marL="400050" lvl="1" indent="0">
              <a:buNone/>
            </a:pPr>
            <a:r>
              <a:rPr lang="en-US" dirty="0"/>
              <a:t>		}</a:t>
            </a:r>
          </a:p>
          <a:p>
            <a:pPr marL="400050" lvl="1" indent="0">
              <a:buNone/>
            </a:pPr>
            <a:r>
              <a:rPr lang="en-US" dirty="0"/>
              <a:t>		</a:t>
            </a:r>
            <a:r>
              <a:rPr lang="en-US" b="1" dirty="0"/>
              <a:t>catch(</a:t>
            </a:r>
            <a:r>
              <a:rPr lang="en-US" b="1" dirty="0" err="1"/>
              <a:t>CloneNotSupportedException</a:t>
            </a:r>
            <a:r>
              <a:rPr lang="en-US" b="1" dirty="0"/>
              <a:t> ex) {</a:t>
            </a:r>
            <a:endParaRPr lang="en-US" dirty="0"/>
          </a:p>
          <a:p>
            <a:pPr marL="400050" lvl="1" indent="0">
              <a:buNone/>
            </a:pPr>
            <a:r>
              <a:rPr lang="en-US" b="1" dirty="0"/>
              <a:t>			</a:t>
            </a:r>
            <a:r>
              <a:rPr lang="en-US" dirty="0"/>
              <a:t>String </a:t>
            </a:r>
            <a:r>
              <a:rPr lang="en-US" dirty="0" err="1"/>
              <a:t>msg</a:t>
            </a:r>
            <a:r>
              <a:rPr lang="en-US" dirty="0"/>
              <a:t> = </a:t>
            </a:r>
            <a:r>
              <a:rPr lang="en-US" dirty="0" err="1"/>
              <a:t>ex.getMessage</a:t>
            </a:r>
            <a:r>
              <a:rPr lang="en-US" dirty="0"/>
              <a:t>() +</a:t>
            </a:r>
          </a:p>
          <a:p>
            <a:pPr marL="400050" lvl="1" indent="0">
              <a:buNone/>
            </a:pPr>
            <a:r>
              <a:rPr lang="en-US" dirty="0"/>
              <a:t>				“ Inside </a:t>
            </a:r>
            <a:r>
              <a:rPr lang="en-US" dirty="0" err="1"/>
              <a:t>Employee.clone</a:t>
            </a:r>
            <a:r>
              <a:rPr lang="en-US" dirty="0"/>
              <a:t>().”</a:t>
            </a:r>
          </a:p>
          <a:p>
            <a:pPr marL="400050" lvl="1" indent="0">
              <a:buNone/>
            </a:pPr>
            <a:r>
              <a:rPr lang="en-US" b="1" dirty="0"/>
              <a:t>			throw new </a:t>
            </a:r>
            <a:r>
              <a:rPr lang="en-US" b="1" dirty="0" err="1"/>
              <a:t>ApplicationSpecificException</a:t>
            </a:r>
            <a:r>
              <a:rPr lang="en-US" b="1" dirty="0"/>
              <a:t>(</a:t>
            </a:r>
            <a:r>
              <a:rPr lang="en-US" b="1" dirty="0" err="1"/>
              <a:t>msg</a:t>
            </a:r>
            <a:r>
              <a:rPr lang="en-US" b="1" dirty="0"/>
              <a:t>);</a:t>
            </a:r>
            <a:endParaRPr lang="en-US" dirty="0"/>
          </a:p>
          <a:p>
            <a:pPr marL="400050" lvl="1" indent="0">
              <a:buNone/>
            </a:pPr>
            <a:r>
              <a:rPr lang="en-US" b="1" dirty="0"/>
              <a:t>		}</a:t>
            </a:r>
            <a:endParaRPr lang="en-US" dirty="0"/>
          </a:p>
          <a:p>
            <a:pPr marL="400050" lvl="1" indent="0">
              <a:buNone/>
            </a:pPr>
            <a:r>
              <a:rPr lang="en-US" dirty="0"/>
              <a:t>	}</a:t>
            </a:r>
          </a:p>
          <a:p>
            <a:pPr marL="400050" lvl="1" indent="0">
              <a:buNone/>
            </a:pPr>
            <a:r>
              <a:rPr lang="en-US" dirty="0"/>
              <a:t> </a:t>
            </a:r>
          </a:p>
          <a:p>
            <a:pPr marL="400050" lvl="1" indent="0">
              <a:buNone/>
            </a:pPr>
            <a:r>
              <a:rPr lang="en-US" dirty="0"/>
              <a:t>  		</a:t>
            </a:r>
            <a:r>
              <a:rPr lang="en-US" b="1" dirty="0"/>
              <a:t>.  .  .  .  .</a:t>
            </a:r>
            <a:endParaRPr lang="en-US" dirty="0"/>
          </a:p>
          <a:p>
            <a:pPr marL="400050" lvl="1" indent="0">
              <a:buNone/>
            </a:pPr>
            <a:r>
              <a:rPr lang="en-US" dirty="0"/>
              <a:t>}</a:t>
            </a:r>
          </a:p>
          <a:p>
            <a:pPr marL="400050" lvl="1" indent="0">
              <a:buNone/>
            </a:pPr>
            <a:r>
              <a:rPr lang="en-US" dirty="0"/>
              <a:t>class </a:t>
            </a:r>
            <a:r>
              <a:rPr lang="en-US" dirty="0" err="1"/>
              <a:t>OtherClass</a:t>
            </a:r>
            <a:r>
              <a:rPr lang="en-US" dirty="0"/>
              <a:t> {</a:t>
            </a:r>
          </a:p>
          <a:p>
            <a:pPr marL="400050" lvl="1" indent="0">
              <a:buNone/>
            </a:pPr>
            <a:r>
              <a:rPr lang="en-US" dirty="0"/>
              <a:t>	void </a:t>
            </a:r>
            <a:r>
              <a:rPr lang="en-US" dirty="0" err="1"/>
              <a:t>callingMethod</a:t>
            </a:r>
            <a:r>
              <a:rPr lang="en-US" dirty="0"/>
              <a:t>() {</a:t>
            </a:r>
          </a:p>
          <a:p>
            <a:pPr marL="400050" lvl="1" indent="0">
              <a:buNone/>
            </a:pPr>
            <a:r>
              <a:rPr lang="en-US" dirty="0"/>
              <a:t>		Employee e = new Employee();</a:t>
            </a:r>
          </a:p>
          <a:p>
            <a:pPr marL="400050" lvl="1" indent="0">
              <a:buNone/>
            </a:pPr>
            <a:r>
              <a:rPr lang="en-US" dirty="0"/>
              <a:t>		//must handle or pass on the exception</a:t>
            </a:r>
          </a:p>
          <a:p>
            <a:pPr marL="400050" lvl="1" indent="0">
              <a:buNone/>
            </a:pPr>
            <a:r>
              <a:rPr lang="en-US" dirty="0"/>
              <a:t>		try {</a:t>
            </a:r>
          </a:p>
          <a:p>
            <a:pPr marL="400050" lvl="1" indent="0">
              <a:buNone/>
            </a:pPr>
            <a:r>
              <a:rPr lang="en-US" dirty="0"/>
              <a:t>		</a:t>
            </a:r>
            <a:r>
              <a:rPr lang="en-US" dirty="0" err="1"/>
              <a:t>e.clone</a:t>
            </a:r>
            <a:r>
              <a:rPr lang="en-US" dirty="0"/>
              <a:t>();  </a:t>
            </a:r>
          </a:p>
          <a:p>
            <a:pPr marL="400050" lvl="1" indent="0">
              <a:buNone/>
            </a:pPr>
            <a:r>
              <a:rPr lang="en-US" dirty="0"/>
              <a:t>	}</a:t>
            </a:r>
          </a:p>
          <a:p>
            <a:pPr marL="400050" lvl="1" indent="0">
              <a:buNone/>
            </a:pPr>
            <a:r>
              <a:rPr lang="en-US" dirty="0"/>
              <a:t>	</a:t>
            </a:r>
            <a:r>
              <a:rPr lang="en-US" b="1" dirty="0"/>
              <a:t>//compiler error – no such Exception is thrown</a:t>
            </a:r>
            <a:endParaRPr lang="en-US" dirty="0"/>
          </a:p>
          <a:p>
            <a:pPr marL="400050" lvl="1" indent="0">
              <a:buNone/>
            </a:pPr>
            <a:r>
              <a:rPr lang="en-US" b="1" dirty="0"/>
              <a:t>	//catch(</a:t>
            </a:r>
            <a:r>
              <a:rPr lang="en-US" b="1" dirty="0" err="1"/>
              <a:t>CloneNotSupportedException</a:t>
            </a:r>
            <a:r>
              <a:rPr lang="en-US" b="1" dirty="0"/>
              <a:t> ex) {</a:t>
            </a:r>
            <a:endParaRPr lang="en-US" dirty="0"/>
          </a:p>
          <a:p>
            <a:pPr marL="400050" lvl="1" indent="0">
              <a:buNone/>
            </a:pPr>
            <a:r>
              <a:rPr lang="en-US" dirty="0"/>
              <a:t> </a:t>
            </a:r>
          </a:p>
          <a:p>
            <a:pPr marL="400050" lvl="1" indent="0">
              <a:buNone/>
            </a:pPr>
            <a:r>
              <a:rPr lang="en-US" dirty="0"/>
              <a:t>	catch(</a:t>
            </a:r>
            <a:r>
              <a:rPr lang="en-US" dirty="0" err="1"/>
              <a:t>ApplicationSpecificException</a:t>
            </a:r>
            <a:r>
              <a:rPr lang="en-US" dirty="0"/>
              <a:t> ex) {</a:t>
            </a:r>
          </a:p>
          <a:p>
            <a:pPr marL="400050" lvl="1" indent="0">
              <a:buNone/>
            </a:pPr>
            <a:r>
              <a:rPr lang="en-US" dirty="0"/>
              <a:t>		</a:t>
            </a:r>
            <a:r>
              <a:rPr lang="en-US" dirty="0" err="1"/>
              <a:t>System.err.println</a:t>
            </a:r>
            <a:r>
              <a:rPr lang="en-US" dirty="0"/>
              <a:t>("Call for help");</a:t>
            </a:r>
          </a:p>
          <a:p>
            <a:pPr marL="400050" lvl="1" indent="0">
              <a:buNone/>
            </a:pPr>
            <a:r>
              <a:rPr lang="en-US" dirty="0"/>
              <a:t>	}</a:t>
            </a:r>
          </a:p>
          <a:p>
            <a:pPr marL="400050" lvl="1" indent="0">
              <a:buNone/>
            </a:pPr>
            <a:r>
              <a:rPr lang="en-US" dirty="0"/>
              <a:t>	//other code will execute since catch clause</a:t>
            </a:r>
          </a:p>
          <a:p>
            <a:pPr marL="400050" lvl="1" indent="0">
              <a:buNone/>
            </a:pPr>
            <a:r>
              <a:rPr lang="en-US" dirty="0"/>
              <a:t>	//does not force an exit of the method</a:t>
            </a:r>
          </a:p>
          <a:p>
            <a:pPr marL="400050" lvl="1" indent="0">
              <a:buNone/>
            </a:pPr>
            <a:r>
              <a:rPr lang="en-US" dirty="0"/>
              <a:t>	</a:t>
            </a:r>
            <a:r>
              <a:rPr lang="en-US" dirty="0" err="1"/>
              <a:t>System.out.println</a:t>
            </a:r>
            <a:r>
              <a:rPr lang="en-US" dirty="0"/>
              <a:t>(</a:t>
            </a:r>
            <a:r>
              <a:rPr lang="en-US" dirty="0" err="1"/>
              <a:t>e.getName</a:t>
            </a:r>
            <a:r>
              <a:rPr lang="en-US" dirty="0"/>
              <a:t>());</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044001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Happens in Each Case</a:t>
            </a:r>
            <a:endParaRPr lang="en-US" sz="3200" dirty="0"/>
          </a:p>
        </p:txBody>
      </p:sp>
      <p:sp>
        <p:nvSpPr>
          <p:cNvPr id="3" name="Content Placeholder 2"/>
          <p:cNvSpPr>
            <a:spLocks noGrp="1"/>
          </p:cNvSpPr>
          <p:nvPr>
            <p:ph idx="1"/>
          </p:nvPr>
        </p:nvSpPr>
        <p:spPr>
          <a:xfrm>
            <a:off x="457200" y="1600200"/>
            <a:ext cx="8229600" cy="5105400"/>
          </a:xfrm>
        </p:spPr>
        <p:txBody>
          <a:bodyPr>
            <a:normAutofit lnSpcReduction="10000"/>
          </a:bodyPr>
          <a:lstStyle/>
          <a:p>
            <a:pPr lvl="0"/>
            <a:r>
              <a:rPr lang="en-US" dirty="0"/>
              <a:t>Whenever an exception is thrown at runtime, the JVM looks to see if the active method has a </a:t>
            </a:r>
            <a:r>
              <a:rPr lang="en-US" sz="2000" dirty="0"/>
              <a:t>catch</a:t>
            </a:r>
            <a:r>
              <a:rPr lang="en-US" dirty="0"/>
              <a:t> clause whose </a:t>
            </a:r>
            <a:r>
              <a:rPr lang="en-US" sz="2000" dirty="0"/>
              <a:t>Exception</a:t>
            </a:r>
            <a:r>
              <a:rPr lang="en-US" dirty="0"/>
              <a:t> type matches the type of the thrown </a:t>
            </a:r>
            <a:r>
              <a:rPr lang="en-US" sz="2000" dirty="0"/>
              <a:t>Exception</a:t>
            </a:r>
            <a:r>
              <a:rPr lang="en-US" dirty="0"/>
              <a:t>. If not, it moves up the call stack to see if any calling methods provide a </a:t>
            </a:r>
            <a:r>
              <a:rPr lang="en-US" sz="2000" dirty="0"/>
              <a:t>catch</a:t>
            </a:r>
            <a:r>
              <a:rPr lang="en-US" dirty="0"/>
              <a:t> clause with a match</a:t>
            </a:r>
            <a:r>
              <a:rPr lang="en-US" dirty="0" smtClean="0"/>
              <a:t>.</a:t>
            </a:r>
            <a:endParaRPr lang="en-US" dirty="0"/>
          </a:p>
          <a:p>
            <a:pPr lvl="0"/>
            <a:r>
              <a:rPr lang="en-US" dirty="0"/>
              <a:t>Two possibilities</a:t>
            </a:r>
            <a:r>
              <a:rPr lang="en-US" dirty="0" smtClean="0"/>
              <a:t>:</a:t>
            </a:r>
            <a:endParaRPr lang="en-US" dirty="0"/>
          </a:p>
          <a:p>
            <a:pPr lvl="1"/>
            <a:r>
              <a:rPr lang="en-US" dirty="0"/>
              <a:t>If the method is declared with a </a:t>
            </a:r>
            <a:r>
              <a:rPr lang="en-US" sz="1400" dirty="0"/>
              <a:t>throws</a:t>
            </a:r>
            <a:r>
              <a:rPr lang="en-US" dirty="0"/>
              <a:t> clause, as in </a:t>
            </a:r>
          </a:p>
          <a:p>
            <a:pPr marL="800100" lvl="2" indent="0">
              <a:buNone/>
            </a:pPr>
            <a:r>
              <a:rPr lang="en-US" dirty="0"/>
              <a:t>. . . throws </a:t>
            </a:r>
            <a:r>
              <a:rPr lang="en-US" dirty="0" err="1"/>
              <a:t>XXException</a:t>
            </a:r>
            <a:endParaRPr lang="en-US" sz="2000" dirty="0"/>
          </a:p>
          <a:p>
            <a:pPr marL="800100" lvl="2" indent="0">
              <a:buNone/>
            </a:pPr>
            <a:r>
              <a:rPr lang="en-US" dirty="0"/>
              <a:t>then if an </a:t>
            </a:r>
            <a:r>
              <a:rPr lang="en-US" sz="1200" dirty="0"/>
              <a:t>Exception</a:t>
            </a:r>
            <a:r>
              <a:rPr lang="en-US" dirty="0"/>
              <a:t> of type </a:t>
            </a:r>
            <a:r>
              <a:rPr lang="en-US" sz="1200" dirty="0" err="1"/>
              <a:t>XXException</a:t>
            </a:r>
            <a:r>
              <a:rPr lang="en-US" dirty="0"/>
              <a:t>  is thrown at runtime (and no </a:t>
            </a:r>
            <a:r>
              <a:rPr lang="en-US" sz="1200" dirty="0"/>
              <a:t>catch</a:t>
            </a:r>
            <a:r>
              <a:rPr lang="en-US" dirty="0"/>
              <a:t> clause has been provided for this type of </a:t>
            </a:r>
            <a:r>
              <a:rPr lang="en-US" sz="1200" dirty="0"/>
              <a:t>Exception</a:t>
            </a:r>
            <a:r>
              <a:rPr lang="en-US" dirty="0"/>
              <a:t>), the </a:t>
            </a:r>
            <a:r>
              <a:rPr lang="en-US" sz="1200" dirty="0"/>
              <a:t>Exception</a:t>
            </a:r>
            <a:r>
              <a:rPr lang="en-US" dirty="0"/>
              <a:t> object is passed up to the caller of this method</a:t>
            </a:r>
            <a:r>
              <a:rPr lang="en-US" dirty="0" smtClean="0"/>
              <a:t>.</a:t>
            </a:r>
            <a:endParaRPr lang="en-US" dirty="0"/>
          </a:p>
          <a:p>
            <a:pPr lvl="1"/>
            <a:r>
              <a:rPr lang="en-US" dirty="0"/>
              <a:t>If  </a:t>
            </a:r>
            <a:r>
              <a:rPr lang="en-US" sz="1400" dirty="0"/>
              <a:t>try/catch</a:t>
            </a:r>
            <a:r>
              <a:rPr lang="en-US" dirty="0"/>
              <a:t> blocks have been provided, and the </a:t>
            </a:r>
            <a:r>
              <a:rPr lang="en-US" sz="1400" dirty="0"/>
              <a:t>catch</a:t>
            </a:r>
            <a:r>
              <a:rPr lang="en-US" dirty="0"/>
              <a:t> block's parameter matches </a:t>
            </a:r>
            <a:r>
              <a:rPr lang="en-US" dirty="0" err="1"/>
              <a:t>XXException</a:t>
            </a:r>
            <a:r>
              <a:rPr lang="en-US" dirty="0"/>
              <a:t>, then:</a:t>
            </a:r>
          </a:p>
          <a:p>
            <a:pPr lvl="2"/>
            <a:r>
              <a:rPr lang="en-US" dirty="0"/>
              <a:t>the program skips the remainder of code in the </a:t>
            </a:r>
            <a:r>
              <a:rPr lang="en-US" sz="1400" dirty="0"/>
              <a:t>try</a:t>
            </a:r>
            <a:r>
              <a:rPr lang="en-US" dirty="0"/>
              <a:t> block</a:t>
            </a:r>
          </a:p>
          <a:p>
            <a:pPr lvl="2"/>
            <a:r>
              <a:rPr lang="en-US" dirty="0"/>
              <a:t>the program executes the code in the </a:t>
            </a:r>
            <a:r>
              <a:rPr lang="en-US" sz="1400" dirty="0"/>
              <a:t>catch</a:t>
            </a:r>
            <a:r>
              <a:rPr lang="en-US" dirty="0"/>
              <a:t> block</a:t>
            </a:r>
          </a:p>
          <a:p>
            <a:endParaRPr lang="en-US" dirty="0"/>
          </a:p>
        </p:txBody>
      </p:sp>
    </p:spTree>
    <p:extLst>
      <p:ext uri="{BB962C8B-B14F-4D97-AF65-F5344CB8AC3E}">
        <p14:creationId xmlns:p14="http://schemas.microsoft.com/office/powerpoint/2010/main" val="318828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Is Exception-Handling All About?</a:t>
            </a:r>
            <a:endParaRPr lang="en-US" sz="3200" dirty="0"/>
          </a:p>
        </p:txBody>
      </p:sp>
      <p:sp>
        <p:nvSpPr>
          <p:cNvPr id="3" name="Content Placeholder 2"/>
          <p:cNvSpPr>
            <a:spLocks noGrp="1"/>
          </p:cNvSpPr>
          <p:nvPr>
            <p:ph idx="1"/>
          </p:nvPr>
        </p:nvSpPr>
        <p:spPr/>
        <p:txBody>
          <a:bodyPr/>
          <a:lstStyle/>
          <a:p>
            <a:pPr lvl="0"/>
            <a:r>
              <a:rPr lang="en-US" dirty="0"/>
              <a:t>Problems can arise during execution of an application. </a:t>
            </a:r>
            <a:endParaRPr lang="en-US" dirty="0"/>
          </a:p>
          <a:p>
            <a:pPr lvl="0"/>
            <a:r>
              <a:rPr lang="en-US" dirty="0" smtClean="0"/>
              <a:t>Examples:</a:t>
            </a:r>
          </a:p>
          <a:p>
            <a:pPr lvl="1"/>
            <a:r>
              <a:rPr lang="en-US" dirty="0" smtClean="0"/>
              <a:t>Try to open a file but can't</a:t>
            </a:r>
          </a:p>
          <a:p>
            <a:pPr lvl="1"/>
            <a:r>
              <a:rPr lang="en-US" dirty="0" smtClean="0"/>
              <a:t>Try </a:t>
            </a:r>
            <a:r>
              <a:rPr lang="en-US" dirty="0"/>
              <a:t>to access a database, but it's unavailable</a:t>
            </a:r>
          </a:p>
          <a:p>
            <a:pPr lvl="1"/>
            <a:r>
              <a:rPr lang="en-US" dirty="0"/>
              <a:t>Try to save data, but disk is full</a:t>
            </a:r>
          </a:p>
          <a:p>
            <a:pPr lvl="1"/>
            <a:r>
              <a:rPr lang="en-US" dirty="0"/>
              <a:t>Try to call a method on an uninitialized object </a:t>
            </a:r>
          </a:p>
          <a:p>
            <a:pPr lvl="1"/>
            <a:r>
              <a:rPr lang="en-US" dirty="0"/>
              <a:t>Try to access an array index beyond the defined array length</a:t>
            </a:r>
          </a:p>
          <a:p>
            <a:pPr lvl="1"/>
            <a:r>
              <a:rPr lang="en-US" dirty="0"/>
              <a:t>Try to divide a number by 0</a:t>
            </a:r>
          </a:p>
          <a:p>
            <a:endParaRPr lang="en-US" dirty="0"/>
          </a:p>
        </p:txBody>
      </p:sp>
    </p:spTree>
    <p:extLst>
      <p:ext uri="{BB962C8B-B14F-4D97-AF65-F5344CB8AC3E}">
        <p14:creationId xmlns:p14="http://schemas.microsoft.com/office/powerpoint/2010/main" val="1425841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Happens in Each Case</a:t>
            </a:r>
            <a:endParaRPr lang="en-US" sz="3200" dirty="0"/>
          </a:p>
        </p:txBody>
      </p:sp>
      <p:sp>
        <p:nvSpPr>
          <p:cNvPr id="3" name="Content Placeholder 2"/>
          <p:cNvSpPr>
            <a:spLocks noGrp="1"/>
          </p:cNvSpPr>
          <p:nvPr>
            <p:ph idx="1"/>
          </p:nvPr>
        </p:nvSpPr>
        <p:spPr>
          <a:xfrm>
            <a:off x="457200" y="1600200"/>
            <a:ext cx="8229600" cy="5105400"/>
          </a:xfrm>
        </p:spPr>
        <p:txBody>
          <a:bodyPr>
            <a:normAutofit/>
          </a:bodyPr>
          <a:lstStyle/>
          <a:p>
            <a:pPr lvl="0"/>
            <a:r>
              <a:rPr lang="en-US" dirty="0"/>
              <a:t>The code inside a </a:t>
            </a:r>
            <a:r>
              <a:rPr lang="en-US" sz="2000" dirty="0"/>
              <a:t>catch</a:t>
            </a:r>
            <a:r>
              <a:rPr lang="en-US" dirty="0"/>
              <a:t> block </a:t>
            </a:r>
            <a:r>
              <a:rPr lang="en-US" dirty="0" smtClean="0"/>
              <a:t>may</a:t>
            </a:r>
            <a:endParaRPr lang="en-US" dirty="0"/>
          </a:p>
          <a:p>
            <a:pPr lvl="1"/>
            <a:r>
              <a:rPr lang="en-US" dirty="0"/>
              <a:t>gracefully handle the error condition – in which case the program will continue to run immediately after the </a:t>
            </a:r>
            <a:r>
              <a:rPr lang="en-US" sz="1400" dirty="0"/>
              <a:t>catch</a:t>
            </a:r>
            <a:r>
              <a:rPr lang="en-US" dirty="0"/>
              <a:t> block, </a:t>
            </a:r>
            <a:r>
              <a:rPr lang="en-US" dirty="0" smtClean="0"/>
              <a:t>or</a:t>
            </a:r>
            <a:endParaRPr lang="en-US" dirty="0"/>
          </a:p>
          <a:p>
            <a:pPr lvl="1"/>
            <a:r>
              <a:rPr lang="en-US" dirty="0"/>
              <a:t>cause the application to terminate (using </a:t>
            </a:r>
            <a:r>
              <a:rPr lang="en-US" sz="1400" dirty="0" err="1"/>
              <a:t>System.exit</a:t>
            </a:r>
            <a:r>
              <a:rPr lang="en-US" sz="1400" dirty="0"/>
              <a:t>()</a:t>
            </a:r>
            <a:r>
              <a:rPr lang="en-US" dirty="0"/>
              <a:t>), </a:t>
            </a:r>
            <a:r>
              <a:rPr lang="en-US" dirty="0" smtClean="0"/>
              <a:t>or</a:t>
            </a:r>
            <a:endParaRPr lang="en-US" dirty="0"/>
          </a:p>
          <a:p>
            <a:pPr lvl="1"/>
            <a:r>
              <a:rPr lang="en-US" dirty="0"/>
              <a:t>re-throw the </a:t>
            </a:r>
            <a:r>
              <a:rPr lang="en-US" sz="1400" dirty="0"/>
              <a:t>Exception</a:t>
            </a:r>
            <a:r>
              <a:rPr lang="en-US" dirty="0"/>
              <a:t> that it just caught, </a:t>
            </a:r>
            <a:r>
              <a:rPr lang="en-US" dirty="0" smtClean="0"/>
              <a:t>or</a:t>
            </a:r>
            <a:endParaRPr lang="en-US" dirty="0"/>
          </a:p>
          <a:p>
            <a:pPr lvl="1"/>
            <a:r>
              <a:rPr lang="en-US" dirty="0"/>
              <a:t>throw a new </a:t>
            </a:r>
            <a:r>
              <a:rPr lang="en-US" sz="1400" dirty="0"/>
              <a:t>Exception</a:t>
            </a:r>
            <a:r>
              <a:rPr lang="en-US" dirty="0"/>
              <a:t> of a different </a:t>
            </a:r>
            <a:r>
              <a:rPr lang="en-US" dirty="0" smtClean="0"/>
              <a:t>type</a:t>
            </a:r>
            <a:endParaRPr lang="en-US" dirty="0"/>
          </a:p>
          <a:p>
            <a:r>
              <a:rPr lang="en-US" dirty="0"/>
              <a:t>In cases b-d, the method immediately exits (unless there is a </a:t>
            </a:r>
            <a:r>
              <a:rPr lang="en-US" sz="2000" dirty="0"/>
              <a:t>finally</a:t>
            </a:r>
            <a:r>
              <a:rPr lang="en-US" dirty="0"/>
              <a:t> block—see below</a:t>
            </a:r>
            <a:r>
              <a:rPr lang="en-US" dirty="0" smtClean="0"/>
              <a:t>)</a:t>
            </a:r>
            <a:r>
              <a:rPr lang="en-US" dirty="0"/>
              <a:t/>
            </a:r>
            <a:br>
              <a:rPr lang="en-US" dirty="0"/>
            </a:br>
            <a:r>
              <a:rPr lang="en-US" dirty="0"/>
              <a:t> </a:t>
            </a:r>
          </a:p>
          <a:p>
            <a:endParaRPr lang="en-US" dirty="0"/>
          </a:p>
        </p:txBody>
      </p:sp>
    </p:spTree>
    <p:extLst>
      <p:ext uri="{BB962C8B-B14F-4D97-AF65-F5344CB8AC3E}">
        <p14:creationId xmlns:p14="http://schemas.microsoft.com/office/powerpoint/2010/main" val="1677695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lstStyle/>
          <a:p>
            <a:r>
              <a:rPr lang="en-US" dirty="0"/>
              <a:t>Methods whose declaration includes a </a:t>
            </a:r>
            <a:r>
              <a:rPr lang="en-US" i="1" dirty="0"/>
              <a:t>throws</a:t>
            </a:r>
            <a:r>
              <a:rPr lang="en-US" dirty="0"/>
              <a:t> clause can be called by another method only if the calling method is declared with the same </a:t>
            </a:r>
            <a:r>
              <a:rPr lang="en-US" i="1" dirty="0"/>
              <a:t>throws</a:t>
            </a:r>
            <a:r>
              <a:rPr lang="en-US" dirty="0"/>
              <a:t> clause, or if a try/catch block is included to catch any of the declared exceptions that are thrown. This phenomenon is reminiscent of the Principle of Diving: once the initial conditions have been met, a correct dive into the depths occurs automatically. (The </a:t>
            </a:r>
            <a:r>
              <a:rPr lang="en-US" i="1" dirty="0"/>
              <a:t>throws</a:t>
            </a:r>
            <a:r>
              <a:rPr lang="en-US" dirty="0"/>
              <a:t> clause is the initial condition; the compiler then automatically requires additional coding in order to handle exceptions that may occur.)</a:t>
            </a:r>
          </a:p>
          <a:p>
            <a:endParaRPr lang="en-US" dirty="0"/>
          </a:p>
        </p:txBody>
      </p:sp>
    </p:spTree>
    <p:extLst>
      <p:ext uri="{BB962C8B-B14F-4D97-AF65-F5344CB8AC3E}">
        <p14:creationId xmlns:p14="http://schemas.microsoft.com/office/powerpoint/2010/main" val="1767911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Summary of Exception Types</a:t>
            </a:r>
            <a:r>
              <a:rPr lang="en-US" dirty="0">
                <a:effectLst/>
              </a:rPr>
              <a:t/>
            </a:r>
            <a:br>
              <a:rPr lang="en-US" dirty="0">
                <a:effectLst/>
              </a:rPr>
            </a:br>
            <a:endParaRPr lang="en-US"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pPr lvl="0"/>
            <a:r>
              <a:rPr lang="en-US" i="1" dirty="0"/>
              <a:t>Errors. </a:t>
            </a:r>
            <a:r>
              <a:rPr lang="en-US" dirty="0"/>
              <a:t>When an Error is thrown, it indicates an internal JVM error or other problem beyond the control of the developer. No attempt should be made to catch Errors and typically, no adjustment to the code needs to be done to prevent them (</a:t>
            </a:r>
            <a:r>
              <a:rPr lang="en-US" i="1" dirty="0"/>
              <a:t>except</a:t>
            </a:r>
            <a:r>
              <a:rPr lang="en-US" dirty="0"/>
              <a:t> for </a:t>
            </a:r>
            <a:r>
              <a:rPr lang="en-US" dirty="0" err="1"/>
              <a:t>StackOverflowError</a:t>
            </a:r>
            <a:r>
              <a:rPr lang="en-US" dirty="0"/>
              <a:t>, which is usually thrown because of an illegal recursion</a:t>
            </a:r>
            <a:r>
              <a:rPr lang="en-US" dirty="0" smtClean="0"/>
              <a:t>).</a:t>
            </a:r>
            <a:endParaRPr lang="en-US" dirty="0"/>
          </a:p>
          <a:p>
            <a:pPr lvl="0"/>
            <a:r>
              <a:rPr lang="en-US" i="1" dirty="0"/>
              <a:t>Other unchecked exceptions</a:t>
            </a:r>
            <a:r>
              <a:rPr lang="en-US" dirty="0"/>
              <a:t> are thrown as objects of type </a:t>
            </a:r>
            <a:r>
              <a:rPr lang="en-US" dirty="0" err="1"/>
              <a:t>RuntimeException</a:t>
            </a:r>
            <a:r>
              <a:rPr lang="en-US" dirty="0"/>
              <a:t>, or one of its subclasses. These exceptions indicate a programming error needs to be fixed (like </a:t>
            </a:r>
            <a:r>
              <a:rPr lang="en-US" dirty="0" err="1"/>
              <a:t>NullPointerException</a:t>
            </a:r>
            <a:r>
              <a:rPr lang="en-US" dirty="0"/>
              <a:t>, </a:t>
            </a:r>
            <a:r>
              <a:rPr lang="en-US" dirty="0" err="1"/>
              <a:t>ClassCastException</a:t>
            </a:r>
            <a:r>
              <a:rPr lang="en-US" dirty="0"/>
              <a:t>, and </a:t>
            </a:r>
            <a:r>
              <a:rPr lang="en-US" dirty="0" err="1"/>
              <a:t>ArrayIndexOutOfBoundsException</a:t>
            </a:r>
            <a:r>
              <a:rPr lang="en-US" dirty="0"/>
              <a:t>). These objects should not be "caught" (i.e. used in conjunction with try/catch blocks), though for debugging purposes, this can be done</a:t>
            </a:r>
            <a:r>
              <a:rPr lang="en-US" dirty="0" smtClean="0"/>
              <a:t>.</a:t>
            </a:r>
            <a:endParaRPr lang="en-US" dirty="0"/>
          </a:p>
          <a:p>
            <a:pPr lvl="0"/>
            <a:r>
              <a:rPr lang="en-US" i="1" dirty="0"/>
              <a:t>Checked exceptions</a:t>
            </a:r>
            <a:r>
              <a:rPr lang="en-US" dirty="0"/>
              <a:t> are exceptions that are subclasses of Exception but that are not part of the </a:t>
            </a:r>
            <a:r>
              <a:rPr lang="en-US" dirty="0" err="1"/>
              <a:t>RuntimeException</a:t>
            </a:r>
            <a:r>
              <a:rPr lang="en-US" dirty="0"/>
              <a:t> hierarchy. They must be dealt with in code by the developer. Failure to write such code results in a compiler error. Each call of a method that declares that it throws such an exception must either explicitly handle (in a try/catch block) exceptions that may arise from the call, or must pass the exception object up the call stack (using a throws declaration).</a:t>
            </a:r>
          </a:p>
          <a:p>
            <a:endParaRPr lang="en-US" dirty="0"/>
          </a:p>
        </p:txBody>
      </p:sp>
    </p:spTree>
    <p:extLst>
      <p:ext uri="{BB962C8B-B14F-4D97-AF65-F5344CB8AC3E}">
        <p14:creationId xmlns:p14="http://schemas.microsoft.com/office/powerpoint/2010/main" val="2840539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p:txBody>
          <a:bodyPr>
            <a:normAutofit/>
          </a:bodyPr>
          <a:lstStyle/>
          <a:p>
            <a:pPr lvl="0"/>
            <a:r>
              <a:rPr lang="en-US" dirty="0"/>
              <a:t>Sometimes in designing/coding an application, you may wish to indicate that an error condition has arisen, and you may find that one of Java's pre-defined exception classes will provide a sensible implementation. </a:t>
            </a:r>
          </a:p>
          <a:p>
            <a:r>
              <a:rPr lang="en-US" b="1" dirty="0"/>
              <a:t>Example</a:t>
            </a:r>
            <a:r>
              <a:rPr lang="en-US" dirty="0"/>
              <a:t>: You have a method </a:t>
            </a:r>
            <a:r>
              <a:rPr lang="en-US" dirty="0" err="1"/>
              <a:t>readData</a:t>
            </a:r>
            <a:r>
              <a:rPr lang="en-US" dirty="0"/>
              <a:t> that reads in a file and one day, for a file whose header promised </a:t>
            </a:r>
          </a:p>
          <a:p>
            <a:pPr marL="0" indent="0">
              <a:buNone/>
            </a:pPr>
            <a:r>
              <a:rPr lang="en-US" dirty="0"/>
              <a:t>	</a:t>
            </a:r>
            <a:r>
              <a:rPr lang="en-US" dirty="0" smtClean="0"/>
              <a:t>Content-length</a:t>
            </a:r>
            <a:r>
              <a:rPr lang="en-US" dirty="0"/>
              <a:t>: 1024</a:t>
            </a:r>
          </a:p>
          <a:p>
            <a:pPr marL="0" indent="0">
              <a:buNone/>
            </a:pPr>
            <a:r>
              <a:rPr lang="en-US" dirty="0" smtClean="0"/>
              <a:t>	you </a:t>
            </a:r>
            <a:r>
              <a:rPr lang="en-US" dirty="0"/>
              <a:t>discover that the end of file is reached after only 733 characters. </a:t>
            </a:r>
          </a:p>
          <a:p>
            <a:endParaRPr lang="en-US" dirty="0"/>
          </a:p>
        </p:txBody>
      </p:sp>
    </p:spTree>
    <p:extLst>
      <p:ext uri="{BB962C8B-B14F-4D97-AF65-F5344CB8AC3E}">
        <p14:creationId xmlns:p14="http://schemas.microsoft.com/office/powerpoint/2010/main" val="2509663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400050" lvl="1" indent="0">
              <a:buNone/>
            </a:pPr>
            <a:r>
              <a:rPr lang="en-US" dirty="0"/>
              <a:t>So you equip </a:t>
            </a:r>
            <a:r>
              <a:rPr lang="en-US" dirty="0" err="1"/>
              <a:t>readData</a:t>
            </a:r>
            <a:r>
              <a:rPr lang="en-US" dirty="0"/>
              <a:t> with an exception. You read in the Java API docs that the </a:t>
            </a:r>
            <a:r>
              <a:rPr lang="en-US" dirty="0" err="1"/>
              <a:t>EOFException</a:t>
            </a:r>
            <a:r>
              <a:rPr lang="en-US" dirty="0"/>
              <a:t> </a:t>
            </a:r>
          </a:p>
          <a:p>
            <a:pPr marL="400050" lvl="1" indent="0">
              <a:buNone/>
            </a:pPr>
            <a:r>
              <a:rPr lang="en-US" b="1" i="1" dirty="0"/>
              <a:t>	Signals that an EOF has been reached unexpectedly during input</a:t>
            </a:r>
          </a:p>
          <a:p>
            <a:pPr marL="400050" lvl="1" indent="0">
              <a:buNone/>
            </a:pPr>
            <a:r>
              <a:rPr lang="en-US" dirty="0"/>
              <a:t> </a:t>
            </a:r>
          </a:p>
          <a:p>
            <a:pPr marL="400050" lvl="1" indent="0">
              <a:buNone/>
            </a:pPr>
            <a:r>
              <a:rPr lang="en-US" dirty="0"/>
              <a:t>You rewrite your </a:t>
            </a:r>
            <a:r>
              <a:rPr lang="en-US" dirty="0" err="1"/>
              <a:t>readData</a:t>
            </a:r>
            <a:r>
              <a:rPr lang="en-US" dirty="0"/>
              <a:t> method as follows:</a:t>
            </a:r>
          </a:p>
          <a:p>
            <a:pPr marL="400050" lvl="1" indent="0">
              <a:buNone/>
            </a:pPr>
            <a:r>
              <a:rPr lang="en-US" dirty="0"/>
              <a:t> </a:t>
            </a:r>
          </a:p>
          <a:p>
            <a:pPr marL="400050" lvl="1" indent="0">
              <a:buNone/>
            </a:pPr>
            <a:r>
              <a:rPr lang="en-US" dirty="0"/>
              <a:t>	String </a:t>
            </a:r>
            <a:r>
              <a:rPr lang="en-US" dirty="0" err="1"/>
              <a:t>readData</a:t>
            </a:r>
            <a:r>
              <a:rPr lang="en-US" dirty="0"/>
              <a:t>(Scanner in) throws </a:t>
            </a:r>
            <a:r>
              <a:rPr lang="en-US" dirty="0" err="1"/>
              <a:t>EOFException</a:t>
            </a:r>
            <a:r>
              <a:rPr lang="en-US" dirty="0"/>
              <a:t> {</a:t>
            </a:r>
          </a:p>
          <a:p>
            <a:pPr marL="400050" lvl="1" indent="0">
              <a:buNone/>
            </a:pPr>
            <a:r>
              <a:rPr lang="en-US" dirty="0"/>
              <a:t>		. . .</a:t>
            </a:r>
          </a:p>
          <a:p>
            <a:pPr marL="400050" lvl="1" indent="0">
              <a:buNone/>
            </a:pPr>
            <a:r>
              <a:rPr lang="en-US" dirty="0"/>
              <a:t>		while(true) {</a:t>
            </a:r>
          </a:p>
          <a:p>
            <a:pPr marL="400050" lvl="1" indent="0">
              <a:buNone/>
            </a:pPr>
            <a:r>
              <a:rPr lang="en-US" dirty="0"/>
              <a:t>			if(!</a:t>
            </a:r>
            <a:r>
              <a:rPr lang="en-US" dirty="0" err="1"/>
              <a:t>in.hasNext</a:t>
            </a:r>
            <a:r>
              <a:rPr lang="en-US" dirty="0"/>
              <a:t>()) {  //EOF encountered—may be ok</a:t>
            </a:r>
          </a:p>
          <a:p>
            <a:pPr marL="400050" lvl="1" indent="0">
              <a:buNone/>
            </a:pPr>
            <a:r>
              <a:rPr lang="en-US" dirty="0"/>
              <a:t>				if(</a:t>
            </a:r>
            <a:r>
              <a:rPr lang="en-US" dirty="0" err="1"/>
              <a:t>actualLen</a:t>
            </a:r>
            <a:r>
              <a:rPr lang="en-US" dirty="0"/>
              <a:t> &lt; PROMISED_LEN){ //something bad has happened</a:t>
            </a:r>
          </a:p>
          <a:p>
            <a:pPr marL="400050" lvl="1" indent="0">
              <a:buNone/>
            </a:pPr>
            <a:r>
              <a:rPr lang="en-US" dirty="0"/>
              <a:t>					String </a:t>
            </a:r>
            <a:r>
              <a:rPr lang="en-US" dirty="0" err="1"/>
              <a:t>msg</a:t>
            </a:r>
            <a:r>
              <a:rPr lang="en-US" dirty="0"/>
              <a:t> =</a:t>
            </a:r>
          </a:p>
          <a:p>
            <a:pPr marL="400050" lvl="1" indent="0">
              <a:buNone/>
            </a:pPr>
            <a:r>
              <a:rPr lang="en-US" dirty="0"/>
              <a:t>						"expected " + </a:t>
            </a:r>
            <a:r>
              <a:rPr lang="en-US" dirty="0" err="1"/>
              <a:t>promisedLen</a:t>
            </a:r>
            <a:r>
              <a:rPr lang="en-US" dirty="0"/>
              <a:t> +</a:t>
            </a:r>
          </a:p>
          <a:p>
            <a:pPr marL="400050" lvl="1" indent="0">
              <a:buNone/>
            </a:pPr>
            <a:r>
              <a:rPr lang="en-US" dirty="0"/>
              <a:t>" but got only " + </a:t>
            </a:r>
            <a:r>
              <a:rPr lang="en-US" dirty="0" err="1"/>
              <a:t>actualLen</a:t>
            </a:r>
            <a:r>
              <a:rPr lang="en-US" dirty="0"/>
              <a:t>;</a:t>
            </a:r>
          </a:p>
          <a:p>
            <a:pPr marL="400050" lvl="1" indent="0">
              <a:buNone/>
            </a:pPr>
            <a:r>
              <a:rPr lang="en-US" dirty="0"/>
              <a:t>					throw new </a:t>
            </a:r>
            <a:r>
              <a:rPr lang="en-US" dirty="0" err="1"/>
              <a:t>EOFException</a:t>
            </a:r>
            <a:r>
              <a:rPr lang="en-US" dirty="0"/>
              <a:t>(</a:t>
            </a:r>
            <a:r>
              <a:rPr lang="en-US" dirty="0" err="1"/>
              <a:t>msg</a:t>
            </a:r>
            <a:r>
              <a:rPr lang="en-US" dirty="0"/>
              <a:t>);</a:t>
            </a:r>
          </a:p>
          <a:p>
            <a:pPr marL="400050" lvl="1" indent="0">
              <a:buNone/>
            </a:pPr>
            <a:r>
              <a:rPr lang="en-US" dirty="0"/>
              <a:t>				}</a:t>
            </a:r>
          </a:p>
          <a:p>
            <a:pPr marL="400050" lvl="1" indent="0">
              <a:buNone/>
            </a:pPr>
            <a:r>
              <a:rPr lang="en-US" dirty="0"/>
              <a:t>				else{</a:t>
            </a:r>
          </a:p>
          <a:p>
            <a:pPr marL="400050" lvl="1" indent="0">
              <a:buNone/>
            </a:pPr>
            <a:r>
              <a:rPr lang="en-US" dirty="0"/>
              <a:t>				. . .</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r>
            <a:br>
              <a:rPr lang="en-US" dirty="0"/>
            </a:br>
            <a:endParaRPr lang="en-US" dirty="0"/>
          </a:p>
        </p:txBody>
      </p:sp>
    </p:spTree>
    <p:extLst>
      <p:ext uri="{BB962C8B-B14F-4D97-AF65-F5344CB8AC3E}">
        <p14:creationId xmlns:p14="http://schemas.microsoft.com/office/powerpoint/2010/main" val="2088867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Using/Creating Exception Classes</a:t>
            </a:r>
            <a:endParaRPr lang="en-US" sz="3200"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marL="400050" lvl="1" indent="0">
              <a:buNone/>
            </a:pPr>
            <a:r>
              <a:rPr lang="en-US" dirty="0"/>
              <a:t>Usually, the best solution is to create your own Exception class. Define so that it is a subclass of Exception.</a:t>
            </a:r>
          </a:p>
          <a:p>
            <a:pPr marL="400050" lvl="1" indent="0">
              <a:buNone/>
            </a:pPr>
            <a:r>
              <a:rPr lang="en-US" dirty="0"/>
              <a:t> </a:t>
            </a:r>
          </a:p>
          <a:p>
            <a:pPr marL="400050" lvl="1" indent="0">
              <a:buNone/>
            </a:pPr>
            <a:r>
              <a:rPr lang="en-US" dirty="0"/>
              <a:t>Exception has two main constructors – a default constructor and a one-argument constructor (of String type) designed to store an error message. Typically, you override both of these:</a:t>
            </a:r>
          </a:p>
          <a:p>
            <a:pPr marL="400050" lvl="1" indent="0">
              <a:buNone/>
            </a:pPr>
            <a:r>
              <a:rPr lang="en-US" dirty="0"/>
              <a:t> </a:t>
            </a:r>
          </a:p>
          <a:p>
            <a:pPr marL="400050" lvl="1" indent="0">
              <a:buNone/>
            </a:pPr>
            <a:r>
              <a:rPr lang="en-US" dirty="0"/>
              <a:t>public class </a:t>
            </a:r>
            <a:r>
              <a:rPr lang="en-US" dirty="0" err="1"/>
              <a:t>MyException</a:t>
            </a:r>
            <a:r>
              <a:rPr lang="en-US" dirty="0"/>
              <a:t> extends Exception {</a:t>
            </a:r>
          </a:p>
          <a:p>
            <a:pPr marL="400050" lvl="1" indent="0">
              <a:buNone/>
            </a:pPr>
            <a:r>
              <a:rPr lang="en-US" dirty="0"/>
              <a:t>	public </a:t>
            </a:r>
            <a:r>
              <a:rPr lang="en-US" dirty="0" err="1"/>
              <a:t>MyException</a:t>
            </a:r>
            <a:r>
              <a:rPr lang="en-US" dirty="0"/>
              <a:t>() {</a:t>
            </a:r>
          </a:p>
          <a:p>
            <a:pPr marL="400050" lvl="1" indent="0">
              <a:buNone/>
            </a:pPr>
            <a:r>
              <a:rPr lang="en-US" dirty="0"/>
              <a:t>		super();</a:t>
            </a:r>
          </a:p>
          <a:p>
            <a:pPr marL="400050" lvl="1" indent="0">
              <a:buNone/>
            </a:pPr>
            <a:r>
              <a:rPr lang="en-US" dirty="0"/>
              <a:t>	}</a:t>
            </a:r>
          </a:p>
          <a:p>
            <a:pPr marL="400050" lvl="1" indent="0">
              <a:buNone/>
            </a:pPr>
            <a:r>
              <a:rPr lang="en-US" dirty="0"/>
              <a:t>	public </a:t>
            </a:r>
            <a:r>
              <a:rPr lang="en-US" dirty="0" err="1"/>
              <a:t>MyException</a:t>
            </a:r>
            <a:r>
              <a:rPr lang="en-US" dirty="0"/>
              <a:t>(String </a:t>
            </a:r>
            <a:r>
              <a:rPr lang="en-US" dirty="0" err="1"/>
              <a:t>msg</a:t>
            </a:r>
            <a:r>
              <a:rPr lang="en-US" dirty="0"/>
              <a:t>) {</a:t>
            </a:r>
          </a:p>
          <a:p>
            <a:pPr marL="400050" lvl="1" indent="0">
              <a:buNone/>
            </a:pPr>
            <a:r>
              <a:rPr lang="en-US" dirty="0"/>
              <a:t>		super(</a:t>
            </a:r>
            <a:r>
              <a:rPr lang="en-US" dirty="0" err="1"/>
              <a:t>msg</a:t>
            </a:r>
            <a:r>
              <a:rPr lang="en-US" dirty="0"/>
              <a:t>);</a:t>
            </a:r>
          </a:p>
          <a:p>
            <a:pPr marL="400050" lvl="1" indent="0">
              <a:buNone/>
            </a:pPr>
            <a:r>
              <a:rPr lang="en-US" dirty="0"/>
              <a:t>	}</a:t>
            </a:r>
          </a:p>
          <a:p>
            <a:pPr marL="400050" lvl="1" indent="0">
              <a:buNone/>
            </a:pPr>
            <a:r>
              <a:rPr lang="en-US" dirty="0"/>
              <a:t>}</a:t>
            </a:r>
          </a:p>
          <a:p>
            <a:pPr marL="400050" lvl="1" indent="0">
              <a:buNone/>
            </a:pPr>
            <a:r>
              <a:rPr lang="en-US" dirty="0"/>
              <a:t>//usage: </a:t>
            </a:r>
          </a:p>
          <a:p>
            <a:pPr marL="400050" lvl="1" indent="0">
              <a:buNone/>
            </a:pPr>
            <a:r>
              <a:rPr lang="en-US" dirty="0"/>
              <a:t>//throw new </a:t>
            </a:r>
            <a:r>
              <a:rPr lang="en-US" dirty="0" err="1"/>
              <a:t>MyException</a:t>
            </a:r>
            <a:r>
              <a:rPr lang="en-US" dirty="0"/>
              <a:t>("An exception has occurred");</a:t>
            </a:r>
          </a:p>
          <a:p>
            <a:pPr marL="400050" lvl="1" indent="0">
              <a:buNone/>
            </a:pPr>
            <a:r>
              <a:rPr lang="en-US" dirty="0"/>
              <a:t>//OR</a:t>
            </a:r>
          </a:p>
          <a:p>
            <a:pPr marL="400050" lvl="1" indent="0">
              <a:buNone/>
            </a:pPr>
            <a:r>
              <a:rPr lang="en-US" dirty="0"/>
              <a:t>//try {</a:t>
            </a:r>
          </a:p>
          <a:p>
            <a:pPr marL="400050" lvl="1" indent="0">
              <a:buNone/>
            </a:pPr>
            <a:r>
              <a:rPr lang="en-US" dirty="0"/>
              <a:t>//		. . .</a:t>
            </a:r>
          </a:p>
          <a:p>
            <a:pPr marL="400050" lvl="1" indent="0">
              <a:buNone/>
            </a:pPr>
            <a:r>
              <a:rPr lang="en-US" dirty="0"/>
              <a:t>//}</a:t>
            </a:r>
          </a:p>
          <a:p>
            <a:pPr marL="400050" lvl="1" indent="0">
              <a:buNone/>
            </a:pPr>
            <a:r>
              <a:rPr lang="en-US" dirty="0"/>
              <a:t>//catch(</a:t>
            </a:r>
            <a:r>
              <a:rPr lang="en-US" dirty="0" err="1"/>
              <a:t>MyException</a:t>
            </a:r>
            <a:r>
              <a:rPr lang="en-US" dirty="0"/>
              <a:t> e) {</a:t>
            </a:r>
          </a:p>
          <a:p>
            <a:pPr marL="400050" lvl="1" indent="0">
              <a:buNone/>
            </a:pPr>
            <a:r>
              <a:rPr lang="en-US" dirty="0"/>
              <a:t>//		</a:t>
            </a:r>
            <a:r>
              <a:rPr lang="en-US" dirty="0" err="1"/>
              <a:t>System.out.println</a:t>
            </a:r>
            <a:r>
              <a:rPr lang="en-US" dirty="0"/>
              <a:t>(</a:t>
            </a:r>
            <a:r>
              <a:rPr lang="en-US" dirty="0" err="1"/>
              <a:t>e.getMessage</a:t>
            </a:r>
            <a:r>
              <a:rPr lang="en-US" dirty="0"/>
              <a:t>());//read stored </a:t>
            </a:r>
            <a:r>
              <a:rPr lang="en-US" dirty="0" err="1"/>
              <a:t>msg</a:t>
            </a:r>
            <a:endParaRPr lang="en-US" dirty="0"/>
          </a:p>
          <a:p>
            <a:pPr marL="400050" lvl="1" indent="0">
              <a:buNone/>
            </a:pPr>
            <a:r>
              <a:rPr lang="en-US" dirty="0"/>
              <a:t>//}</a:t>
            </a:r>
          </a:p>
          <a:p>
            <a:pPr marL="400050" lvl="1" indent="0">
              <a:buNone/>
            </a:pPr>
            <a:r>
              <a:rPr lang="en-US" dirty="0"/>
              <a:t> </a:t>
            </a:r>
          </a:p>
          <a:p>
            <a:endParaRPr lang="en-US" dirty="0"/>
          </a:p>
        </p:txBody>
      </p:sp>
    </p:spTree>
    <p:extLst>
      <p:ext uri="{BB962C8B-B14F-4D97-AF65-F5344CB8AC3E}">
        <p14:creationId xmlns:p14="http://schemas.microsoft.com/office/powerpoint/2010/main" val="210765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a:t>
            </a:r>
            <a:r>
              <a:rPr lang="en-US" sz="2800" dirty="0">
                <a:effectLst/>
              </a:rPr>
              <a:t/>
            </a:r>
            <a:br>
              <a:rPr lang="en-US" sz="2800" dirty="0">
                <a:effectLst/>
              </a:rPr>
            </a:br>
            <a:r>
              <a:rPr lang="en-US" sz="2800" b="1" dirty="0">
                <a:effectLst/>
              </a:rPr>
              <a:t>When to Handle, When to Throw, When to Log</a:t>
            </a:r>
            <a:endParaRPr lang="en-US" sz="2800" dirty="0">
              <a:effectLst/>
            </a:endParaRPr>
          </a:p>
        </p:txBody>
      </p:sp>
      <p:sp>
        <p:nvSpPr>
          <p:cNvPr id="3" name="Content Placeholder 2"/>
          <p:cNvSpPr>
            <a:spLocks noGrp="1"/>
          </p:cNvSpPr>
          <p:nvPr>
            <p:ph idx="1"/>
          </p:nvPr>
        </p:nvSpPr>
        <p:spPr/>
        <p:txBody>
          <a:bodyPr>
            <a:normAutofit fontScale="92500"/>
          </a:bodyPr>
          <a:lstStyle/>
          <a:p>
            <a:r>
              <a:rPr lang="en-US" b="1" dirty="0"/>
              <a:t>Which Class Should Handle An Exception</a:t>
            </a:r>
            <a:r>
              <a:rPr lang="en-US" b="1" dirty="0" smtClean="0"/>
              <a:t>?</a:t>
            </a:r>
            <a:endParaRPr lang="en-US" dirty="0"/>
          </a:p>
          <a:p>
            <a:pPr marL="514350" lvl="0" indent="-514350">
              <a:buFont typeface="+mj-lt"/>
              <a:buAutoNum type="romanLcPeriod"/>
            </a:pPr>
            <a:r>
              <a:rPr lang="en-US" dirty="0"/>
              <a:t>Exceptions are thrown at the exact point during execution where a problem </a:t>
            </a:r>
            <a:r>
              <a:rPr lang="en-US" dirty="0" smtClean="0"/>
              <a:t>arises</a:t>
            </a:r>
            <a:endParaRPr lang="en-US" dirty="0"/>
          </a:p>
          <a:p>
            <a:pPr marL="514350" lvl="0" indent="-514350">
              <a:buFont typeface="+mj-lt"/>
              <a:buAutoNum type="romanLcPeriod"/>
            </a:pPr>
            <a:r>
              <a:rPr lang="en-US" dirty="0"/>
              <a:t>Exceptions should be handled by a class that has among its responsibilities the proper knowledge about what should be done. </a:t>
            </a:r>
          </a:p>
          <a:p>
            <a:pPr marL="514350" lvl="0" indent="-514350">
              <a:buFont typeface="+mj-lt"/>
              <a:buAutoNum type="romanLcPeriod"/>
            </a:pPr>
            <a:r>
              <a:rPr lang="en-US" dirty="0"/>
              <a:t>One or more classes in an application should be delegated the responsibility of knowing what to do in case an exception occurs. Often, this responsibility entails nothing more than displaying an appropriate message to the user if an exception occurs. </a:t>
            </a:r>
            <a:br>
              <a:rPr lang="en-US" dirty="0"/>
            </a:br>
            <a:endParaRPr lang="en-US" dirty="0"/>
          </a:p>
        </p:txBody>
      </p:sp>
    </p:spTree>
    <p:extLst>
      <p:ext uri="{BB962C8B-B14F-4D97-AF65-F5344CB8AC3E}">
        <p14:creationId xmlns:p14="http://schemas.microsoft.com/office/powerpoint/2010/main" val="3791873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a:t>
            </a:r>
            <a:r>
              <a:rPr lang="en-US" sz="2800" dirty="0">
                <a:effectLst/>
              </a:rPr>
              <a:t/>
            </a:r>
            <a:br>
              <a:rPr lang="en-US" sz="2800" dirty="0">
                <a:effectLst/>
              </a:rPr>
            </a:br>
            <a:r>
              <a:rPr lang="en-US" sz="2800" b="1" dirty="0">
                <a:effectLst/>
              </a:rPr>
              <a:t>When to Handle, When to Throw, When to Log</a:t>
            </a:r>
            <a:endParaRPr lang="en-US" sz="28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b="1" dirty="0"/>
              <a:t>Example of Handling Exceptions</a:t>
            </a:r>
            <a:endParaRPr lang="en-US" dirty="0"/>
          </a:p>
          <a:p>
            <a:pPr marL="400050" lvl="1" indent="0">
              <a:buNone/>
            </a:pPr>
            <a:r>
              <a:rPr lang="en-US" dirty="0"/>
              <a:t> </a:t>
            </a:r>
          </a:p>
          <a:p>
            <a:pPr marL="400050" lvl="1" indent="0">
              <a:buNone/>
            </a:pPr>
            <a:r>
              <a:rPr lang="en-US" dirty="0"/>
              <a:t>//From Driver in Store Directory Problem</a:t>
            </a:r>
          </a:p>
          <a:p>
            <a:pPr marL="400050" lvl="1" indent="0">
              <a:buNone/>
            </a:pPr>
            <a:r>
              <a:rPr lang="en-US" dirty="0"/>
              <a:t>	void </a:t>
            </a:r>
            <a:r>
              <a:rPr lang="en-US" dirty="0" err="1"/>
              <a:t>displayNumberOfBooks</a:t>
            </a:r>
            <a:r>
              <a:rPr lang="en-US" dirty="0"/>
              <a:t>() {</a:t>
            </a:r>
          </a:p>
          <a:p>
            <a:pPr marL="400050" lvl="1" indent="0">
              <a:buNone/>
            </a:pPr>
            <a:r>
              <a:rPr lang="en-US" dirty="0"/>
              <a:t>		try {</a:t>
            </a:r>
          </a:p>
          <a:p>
            <a:pPr marL="400050" lvl="1" indent="0">
              <a:buNone/>
            </a:pPr>
            <a:r>
              <a:rPr lang="en-US" dirty="0"/>
              <a:t>			//</a:t>
            </a:r>
            <a:r>
              <a:rPr lang="en-US" dirty="0" err="1"/>
              <a:t>getNumberOfBooks</a:t>
            </a:r>
            <a:r>
              <a:rPr lang="en-US" dirty="0"/>
              <a:t> "throws" an </a:t>
            </a:r>
            <a:r>
              <a:rPr lang="en-US" dirty="0" err="1"/>
              <a:t>IllegalAccessException</a:t>
            </a:r>
            <a:endParaRPr lang="en-US" dirty="0"/>
          </a:p>
          <a:p>
            <a:pPr marL="400050" lvl="1" indent="0">
              <a:buNone/>
            </a:pPr>
            <a:r>
              <a:rPr lang="en-US" dirty="0"/>
              <a:t>			</a:t>
            </a:r>
            <a:r>
              <a:rPr lang="en-US" dirty="0" err="1"/>
              <a:t>int</a:t>
            </a:r>
            <a:r>
              <a:rPr lang="en-US" dirty="0"/>
              <a:t> </a:t>
            </a:r>
            <a:r>
              <a:rPr lang="en-US" dirty="0" err="1"/>
              <a:t>numbooks</a:t>
            </a:r>
            <a:r>
              <a:rPr lang="en-US" dirty="0"/>
              <a:t> = </a:t>
            </a:r>
            <a:r>
              <a:rPr lang="en-US" dirty="0" err="1"/>
              <a:t>directory.getNumberOfBooks</a:t>
            </a:r>
            <a:r>
              <a:rPr lang="en-US" dirty="0"/>
              <a:t>();</a:t>
            </a:r>
          </a:p>
          <a:p>
            <a:pPr marL="400050" lvl="1" indent="0">
              <a:buNone/>
            </a:pPr>
            <a:r>
              <a:rPr lang="en-US" dirty="0"/>
              <a:t>			</a:t>
            </a:r>
            <a:r>
              <a:rPr lang="en-US" dirty="0" err="1"/>
              <a:t>userIO.setOutputString</a:t>
            </a:r>
            <a:r>
              <a:rPr lang="en-US" dirty="0"/>
              <a:t>("Number of books is: "+ </a:t>
            </a:r>
          </a:p>
          <a:p>
            <a:pPr marL="400050" lvl="1" indent="0">
              <a:buNone/>
            </a:pPr>
            <a:r>
              <a:rPr lang="en-US" dirty="0" err="1"/>
              <a:t>numbooks</a:t>
            </a:r>
            <a:r>
              <a:rPr lang="en-US" dirty="0"/>
              <a:t>);</a:t>
            </a:r>
          </a:p>
          <a:p>
            <a:pPr marL="400050" lvl="1" indent="0">
              <a:buNone/>
            </a:pPr>
            <a:r>
              <a:rPr lang="en-US" dirty="0"/>
              <a:t>			</a:t>
            </a:r>
            <a:r>
              <a:rPr lang="en-US" dirty="0" err="1"/>
              <a:t>userIO.setOutputValue</a:t>
            </a:r>
            <a:r>
              <a:rPr lang="en-US" dirty="0"/>
              <a:t>();</a:t>
            </a:r>
          </a:p>
          <a:p>
            <a:pPr marL="400050" lvl="1" indent="0">
              <a:buNone/>
            </a:pPr>
            <a:r>
              <a:rPr lang="en-US" dirty="0"/>
              <a:t>		}</a:t>
            </a:r>
          </a:p>
          <a:p>
            <a:pPr marL="400050" lvl="1" indent="0">
              <a:buNone/>
            </a:pPr>
            <a:r>
              <a:rPr lang="en-US" dirty="0"/>
              <a:t>		catch(</a:t>
            </a:r>
            <a:r>
              <a:rPr lang="en-US" dirty="0" err="1"/>
              <a:t>IllegalAccessException</a:t>
            </a:r>
            <a:r>
              <a:rPr lang="en-US" dirty="0"/>
              <a:t> e){</a:t>
            </a:r>
          </a:p>
          <a:p>
            <a:pPr marL="400050" lvl="1" indent="0">
              <a:buNone/>
            </a:pPr>
            <a:r>
              <a:rPr lang="en-US" dirty="0"/>
              <a:t>			</a:t>
            </a:r>
            <a:r>
              <a:rPr lang="en-US" dirty="0" err="1"/>
              <a:t>userIO.displayErrorMessage</a:t>
            </a:r>
            <a:r>
              <a:rPr lang="en-US" dirty="0"/>
              <a:t>(</a:t>
            </a:r>
            <a:r>
              <a:rPr lang="en-US" dirty="0" err="1"/>
              <a:t>e.getMessage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//From </a:t>
            </a:r>
            <a:r>
              <a:rPr lang="en-US" dirty="0" err="1"/>
              <a:t>UserIO</a:t>
            </a:r>
            <a:r>
              <a:rPr lang="en-US" dirty="0"/>
              <a:t> in Store Directory Problem</a:t>
            </a:r>
          </a:p>
          <a:p>
            <a:pPr marL="400050" lvl="1" indent="0">
              <a:buNone/>
            </a:pPr>
            <a:r>
              <a:rPr lang="en-US" dirty="0"/>
              <a:t>	void </a:t>
            </a:r>
            <a:r>
              <a:rPr lang="en-US" dirty="0" err="1"/>
              <a:t>displayErrorMessage</a:t>
            </a:r>
            <a:r>
              <a:rPr lang="en-US" dirty="0"/>
              <a:t>(String </a:t>
            </a:r>
            <a:r>
              <a:rPr lang="en-US" dirty="0" err="1"/>
              <a:t>msg</a:t>
            </a:r>
            <a:r>
              <a:rPr lang="en-US" dirty="0"/>
              <a:t>){</a:t>
            </a:r>
          </a:p>
          <a:p>
            <a:pPr marL="400050" lvl="1" indent="0">
              <a:buNone/>
            </a:pPr>
            <a:r>
              <a:rPr lang="en-US" dirty="0"/>
              <a:t>		</a:t>
            </a:r>
            <a:r>
              <a:rPr lang="en-US" dirty="0" err="1"/>
              <a:t>JOptionPane.showMessageDialog</a:t>
            </a:r>
            <a:r>
              <a:rPr lang="en-US" dirty="0"/>
              <a:t>(this,                                                </a:t>
            </a:r>
          </a:p>
          <a:p>
            <a:pPr marL="400050" lvl="1" indent="0">
              <a:buNone/>
            </a:pPr>
            <a:r>
              <a:rPr lang="en-US" dirty="0" err="1"/>
              <a:t>msg</a:t>
            </a:r>
            <a:r>
              <a:rPr lang="en-US" dirty="0"/>
              <a:t>,                                                                          "Error", </a:t>
            </a:r>
          </a:p>
          <a:p>
            <a:pPr marL="400050" lvl="1" indent="0">
              <a:buNone/>
            </a:pPr>
            <a:r>
              <a:rPr lang="en-US" dirty="0"/>
              <a:t>                                   </a:t>
            </a:r>
            <a:r>
              <a:rPr lang="en-US" dirty="0" err="1"/>
              <a:t>JOptionPane.ERROR_MESSAGE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3183818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effectLst/>
              </a:rPr>
              <a:t>Best Practices: How to Set up Your Own Exception Classes</a:t>
            </a:r>
            <a:endParaRPr lang="en-US" sz="2800"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dirty="0"/>
              <a:t>This example illustrates a good programming practice: For production-level applications, it is good practice to pre-define a set of application-specific Exception classes as part of an overall error-handling policy. These classes should represent a simple classification of the kinds of errors that might occur, and a mapping of these to a classification of the kinds of information you want to log and/or present to the user. </a:t>
            </a:r>
          </a:p>
          <a:p>
            <a:r>
              <a:rPr lang="en-US" u="sng" dirty="0"/>
              <a:t>Example:</a:t>
            </a:r>
            <a:r>
              <a:rPr lang="en-US" dirty="0"/>
              <a:t> In a small application, you may need only two kinds of exception: a </a:t>
            </a:r>
            <a:r>
              <a:rPr lang="en-US" dirty="0" err="1"/>
              <a:t>UserException</a:t>
            </a:r>
            <a:r>
              <a:rPr lang="en-US" dirty="0"/>
              <a:t> and a </a:t>
            </a:r>
            <a:r>
              <a:rPr lang="en-US" dirty="0" err="1"/>
              <a:t>SystemException</a:t>
            </a:r>
            <a:r>
              <a:rPr lang="en-US" dirty="0"/>
              <a:t>. </a:t>
            </a:r>
          </a:p>
          <a:p>
            <a:r>
              <a:rPr lang="en-US" dirty="0" err="1"/>
              <a:t>UserException</a:t>
            </a:r>
            <a:r>
              <a:rPr lang="en-US" dirty="0"/>
              <a:t>: When the user makes a mistake</a:t>
            </a:r>
          </a:p>
          <a:p>
            <a:r>
              <a:rPr lang="en-US" dirty="0" err="1" smtClean="0"/>
              <a:t>SystemException</a:t>
            </a:r>
            <a:r>
              <a:rPr lang="en-US" dirty="0"/>
              <a:t>: When something goes wrong that is not the user's </a:t>
            </a:r>
            <a:r>
              <a:rPr lang="en-US" dirty="0" smtClean="0"/>
              <a:t>fault</a:t>
            </a:r>
            <a:endParaRPr lang="en-US" dirty="0"/>
          </a:p>
          <a:p>
            <a:r>
              <a:rPr lang="en-US" dirty="0"/>
              <a:t>Once this design decision has been made, then all exceptions that could arise in the application would be caught and either a </a:t>
            </a:r>
            <a:r>
              <a:rPr lang="en-US" dirty="0" err="1"/>
              <a:t>UserException</a:t>
            </a:r>
            <a:r>
              <a:rPr lang="en-US" dirty="0"/>
              <a:t> or </a:t>
            </a:r>
            <a:r>
              <a:rPr lang="en-US" dirty="0" err="1"/>
              <a:t>SystemException</a:t>
            </a:r>
            <a:r>
              <a:rPr lang="en-US" dirty="0"/>
              <a:t> would then be thrown. </a:t>
            </a:r>
          </a:p>
          <a:p>
            <a:endParaRPr lang="en-US" dirty="0"/>
          </a:p>
        </p:txBody>
      </p:sp>
    </p:spTree>
    <p:extLst>
      <p:ext uri="{BB962C8B-B14F-4D97-AF65-F5344CB8AC3E}">
        <p14:creationId xmlns:p14="http://schemas.microsoft.com/office/powerpoint/2010/main" val="288129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Importance of Logging</a:t>
            </a:r>
            <a:endParaRPr lang="en-US" sz="3200" dirty="0"/>
          </a:p>
        </p:txBody>
      </p:sp>
      <p:sp>
        <p:nvSpPr>
          <p:cNvPr id="3" name="Content Placeholder 2"/>
          <p:cNvSpPr>
            <a:spLocks noGrp="1"/>
          </p:cNvSpPr>
          <p:nvPr>
            <p:ph idx="1"/>
          </p:nvPr>
        </p:nvSpPr>
        <p:spPr>
          <a:xfrm>
            <a:off x="457200" y="1600200"/>
            <a:ext cx="8229600" cy="4953000"/>
          </a:xfrm>
        </p:spPr>
        <p:txBody>
          <a:bodyPr>
            <a:normAutofit/>
          </a:bodyPr>
          <a:lstStyle/>
          <a:p>
            <a:pPr lvl="0"/>
            <a:r>
              <a:rPr lang="en-US" dirty="0"/>
              <a:t>When an exception occurs, it is usually important to record this fact for later review by interested parties (developers, business team, </a:t>
            </a:r>
            <a:r>
              <a:rPr lang="en-US" dirty="0" err="1"/>
              <a:t>etc</a:t>
            </a:r>
            <a:r>
              <a:rPr lang="en-US" dirty="0"/>
              <a:t>). Messages presented to the user or printed to the console are not adequate for this purpose. What is needed is a </a:t>
            </a:r>
            <a:r>
              <a:rPr lang="en-US" i="1" dirty="0"/>
              <a:t>Log file</a:t>
            </a:r>
            <a:r>
              <a:rPr lang="en-US" i="1" dirty="0" smtClean="0"/>
              <a:t>.</a:t>
            </a:r>
            <a:endParaRPr lang="en-US" dirty="0"/>
          </a:p>
          <a:p>
            <a:pPr lvl="0"/>
            <a:r>
              <a:rPr lang="en-US" dirty="0"/>
              <a:t>Pattern</a:t>
            </a:r>
          </a:p>
          <a:p>
            <a:pPr marL="800100" lvl="1" indent="-400050">
              <a:buFont typeface="+mj-lt"/>
              <a:buAutoNum type="romanLcPeriod"/>
            </a:pPr>
            <a:r>
              <a:rPr lang="en-US" dirty="0"/>
              <a:t>Log a warning or error message when the exception first </a:t>
            </a:r>
            <a:r>
              <a:rPr lang="en-US" dirty="0" smtClean="0"/>
              <a:t>occurs</a:t>
            </a:r>
            <a:endParaRPr lang="en-US" dirty="0"/>
          </a:p>
          <a:p>
            <a:pPr marL="800100" lvl="1" indent="-400050">
              <a:buFont typeface="+mj-lt"/>
              <a:buAutoNum type="romanLcPeriod"/>
            </a:pPr>
            <a:r>
              <a:rPr lang="en-US" dirty="0" smtClean="0"/>
              <a:t>Throw </a:t>
            </a:r>
            <a:r>
              <a:rPr lang="en-US" dirty="0"/>
              <a:t>an appropriate Exception up call stack to appropriate </a:t>
            </a:r>
            <a:r>
              <a:rPr lang="en-US" dirty="0" smtClean="0"/>
              <a:t>controller</a:t>
            </a:r>
            <a:endParaRPr lang="en-US" dirty="0"/>
          </a:p>
          <a:p>
            <a:pPr marL="800100" lvl="1" indent="-400050">
              <a:buFont typeface="+mj-lt"/>
              <a:buAutoNum type="romanLcPeriod"/>
            </a:pPr>
            <a:r>
              <a:rPr lang="en-US" dirty="0" smtClean="0"/>
              <a:t>·Controller </a:t>
            </a:r>
            <a:r>
              <a:rPr lang="en-US" dirty="0"/>
              <a:t>either handles or creates a user exception with a user-appropriate message</a:t>
            </a:r>
          </a:p>
          <a:p>
            <a:endParaRPr lang="en-US" dirty="0"/>
          </a:p>
        </p:txBody>
      </p:sp>
    </p:spTree>
    <p:extLst>
      <p:ext uri="{BB962C8B-B14F-4D97-AF65-F5344CB8AC3E}">
        <p14:creationId xmlns:p14="http://schemas.microsoft.com/office/powerpoint/2010/main" val="148073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What Is Exception-Handling All About?</a:t>
            </a:r>
            <a:endParaRPr lang="en-US" sz="3200" dirty="0"/>
          </a:p>
        </p:txBody>
      </p:sp>
      <p:sp>
        <p:nvSpPr>
          <p:cNvPr id="3" name="Content Placeholder 2"/>
          <p:cNvSpPr>
            <a:spLocks noGrp="1"/>
          </p:cNvSpPr>
          <p:nvPr>
            <p:ph idx="1"/>
          </p:nvPr>
        </p:nvSpPr>
        <p:spPr>
          <a:xfrm>
            <a:off x="457200" y="1600200"/>
            <a:ext cx="8229600" cy="4800600"/>
          </a:xfrm>
        </p:spPr>
        <p:txBody>
          <a:bodyPr>
            <a:normAutofit/>
          </a:bodyPr>
          <a:lstStyle/>
          <a:p>
            <a:pPr lvl="0"/>
            <a:r>
              <a:rPr lang="en-US" dirty="0"/>
              <a:t>Regardless of the problem, any error condition that arises in an application should be handled in one of two ways (depending on the situation</a:t>
            </a:r>
            <a:r>
              <a:rPr lang="en-US" dirty="0" smtClean="0"/>
              <a:t>):</a:t>
            </a:r>
            <a:endParaRPr lang="en-US" dirty="0"/>
          </a:p>
          <a:p>
            <a:r>
              <a:rPr lang="en-US" dirty="0"/>
              <a:t>Either</a:t>
            </a:r>
            <a:r>
              <a:rPr lang="en-US" dirty="0" smtClean="0"/>
              <a:t>:</a:t>
            </a:r>
            <a:endParaRPr lang="en-US" dirty="0"/>
          </a:p>
          <a:p>
            <a:pPr lvl="1"/>
            <a:r>
              <a:rPr lang="en-US" dirty="0"/>
              <a:t>Return to a safe state and enable the user to execute other commands (for example, the user accidentally inputs incorrect data, such as an incomplete phone number – the application should ask the user to try again</a:t>
            </a:r>
            <a:r>
              <a:rPr lang="en-US" dirty="0" smtClean="0"/>
              <a:t>)</a:t>
            </a:r>
            <a:endParaRPr lang="en-US" dirty="0"/>
          </a:p>
          <a:p>
            <a:pPr lvl="1"/>
            <a:r>
              <a:rPr lang="en-US" dirty="0"/>
              <a:t>Allow the user to save all work and terminate the application gracefully (for example, a database may not be accessible, so the user should be allowed to "try again later") </a:t>
            </a:r>
          </a:p>
          <a:p>
            <a:r>
              <a:rPr lang="en-US" dirty="0"/>
              <a:t>But what is the right way to accomplish this objective?</a:t>
            </a:r>
          </a:p>
          <a:p>
            <a:endParaRPr lang="en-US" dirty="0"/>
          </a:p>
        </p:txBody>
      </p:sp>
    </p:spTree>
    <p:extLst>
      <p:ext uri="{BB962C8B-B14F-4D97-AF65-F5344CB8AC3E}">
        <p14:creationId xmlns:p14="http://schemas.microsoft.com/office/powerpoint/2010/main" val="659198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Using Oracle’s Logger</a:t>
            </a:r>
            <a:endParaRPr lang="en-US" sz="3200" dirty="0"/>
          </a:p>
        </p:txBody>
      </p:sp>
      <p:sp>
        <p:nvSpPr>
          <p:cNvPr id="3" name="Content Placeholder 2"/>
          <p:cNvSpPr>
            <a:spLocks noGrp="1"/>
          </p:cNvSpPr>
          <p:nvPr>
            <p:ph idx="1"/>
          </p:nvPr>
        </p:nvSpPr>
        <p:spPr/>
        <p:txBody>
          <a:bodyPr>
            <a:normAutofit fontScale="92500" lnSpcReduction="20000"/>
          </a:bodyPr>
          <a:lstStyle/>
          <a:p>
            <a:pPr lvl="0"/>
            <a:r>
              <a:rPr lang="en-US" dirty="0" err="1" smtClean="0"/>
              <a:t>jdk</a:t>
            </a:r>
            <a:r>
              <a:rPr lang="en-US" dirty="0" smtClean="0"/>
              <a:t> </a:t>
            </a:r>
            <a:r>
              <a:rPr lang="en-US" dirty="0"/>
              <a:t>1.4 introduced the Logger </a:t>
            </a:r>
            <a:r>
              <a:rPr lang="en-US" dirty="0" smtClean="0"/>
              <a:t>class</a:t>
            </a:r>
            <a:endParaRPr lang="en-US" b="1" dirty="0"/>
          </a:p>
          <a:p>
            <a:pPr lvl="0"/>
            <a:r>
              <a:rPr lang="en-US" dirty="0"/>
              <a:t>Create an instance like this</a:t>
            </a:r>
            <a:r>
              <a:rPr lang="en-US" dirty="0" smtClean="0"/>
              <a:t>:</a:t>
            </a:r>
            <a:endParaRPr lang="en-US" dirty="0"/>
          </a:p>
          <a:p>
            <a:r>
              <a:rPr lang="en-US" dirty="0"/>
              <a:t>private static Logger LOG =	</a:t>
            </a:r>
          </a:p>
          <a:p>
            <a:pPr marL="0" indent="0">
              <a:buNone/>
            </a:pPr>
            <a:r>
              <a:rPr lang="en-US" dirty="0"/>
              <a:t>	</a:t>
            </a:r>
            <a:r>
              <a:rPr lang="en-US" dirty="0" err="1"/>
              <a:t>Logger.getLogger</a:t>
            </a:r>
            <a:r>
              <a:rPr lang="en-US" dirty="0"/>
              <a:t>("</a:t>
            </a:r>
            <a:r>
              <a:rPr lang="en-US" dirty="0" err="1"/>
              <a:t>com.mycompany.myapp</a:t>
            </a:r>
            <a:r>
              <a:rPr lang="en-US" dirty="0" smtClean="0"/>
              <a:t>");</a:t>
            </a:r>
            <a:endParaRPr lang="en-US" dirty="0"/>
          </a:p>
          <a:p>
            <a:pPr lvl="0"/>
            <a:r>
              <a:rPr lang="en-US" dirty="0"/>
              <a:t>Permits setting of level (SEVERE, WARNING, INFO, FINE), handlers and formatters. Can be done using code but better to use properties file located in </a:t>
            </a:r>
            <a:r>
              <a:rPr lang="en-US" dirty="0" smtClean="0"/>
              <a:t>	&lt;</a:t>
            </a:r>
            <a:r>
              <a:rPr lang="en-US" dirty="0" err="1"/>
              <a:t>java_home</a:t>
            </a:r>
            <a:r>
              <a:rPr lang="en-US" dirty="0"/>
              <a:t>&gt;\</a:t>
            </a:r>
            <a:r>
              <a:rPr lang="en-US" dirty="0" err="1"/>
              <a:t>jre</a:t>
            </a:r>
            <a:r>
              <a:rPr lang="en-US" dirty="0"/>
              <a:t>\lib.  (See Demo</a:t>
            </a:r>
            <a:r>
              <a:rPr lang="en-US" dirty="0" smtClean="0"/>
              <a:t>)</a:t>
            </a:r>
            <a:endParaRPr lang="en-US" dirty="0"/>
          </a:p>
          <a:p>
            <a:r>
              <a:rPr lang="en-US" dirty="0" smtClean="0"/>
              <a:t>When </a:t>
            </a:r>
            <a:r>
              <a:rPr lang="en-US" dirty="0"/>
              <a:t>an event occurs during runtime that needs to be logged, insert a line like this:</a:t>
            </a:r>
          </a:p>
          <a:p>
            <a:pPr marL="400050" lvl="1" indent="0">
              <a:buNone/>
            </a:pPr>
            <a:r>
              <a:rPr lang="en-US" dirty="0" smtClean="0"/>
              <a:t>	</a:t>
            </a:r>
            <a:r>
              <a:rPr lang="en-US" dirty="0" err="1" smtClean="0"/>
              <a:t>LOG.warning</a:t>
            </a:r>
            <a:r>
              <a:rPr lang="en-US" dirty="0"/>
              <a:t>("Unauthorized user has attempted " + </a:t>
            </a:r>
          </a:p>
          <a:p>
            <a:pPr marL="400050" lvl="1" indent="0">
              <a:buNone/>
            </a:pPr>
            <a:r>
              <a:rPr lang="en-US" dirty="0"/>
              <a:t>"perform an action.");</a:t>
            </a:r>
          </a:p>
          <a:p>
            <a:pPr marL="400050" lvl="1" indent="0">
              <a:buNone/>
            </a:pPr>
            <a:r>
              <a:rPr lang="en-US" dirty="0"/>
              <a:t> </a:t>
            </a:r>
          </a:p>
          <a:p>
            <a:r>
              <a:rPr lang="en-US" dirty="0"/>
              <a:t> </a:t>
            </a:r>
          </a:p>
          <a:p>
            <a:endParaRPr lang="en-US" dirty="0"/>
          </a:p>
        </p:txBody>
      </p:sp>
    </p:spTree>
    <p:extLst>
      <p:ext uri="{BB962C8B-B14F-4D97-AF65-F5344CB8AC3E}">
        <p14:creationId xmlns:p14="http://schemas.microsoft.com/office/powerpoint/2010/main" val="19094772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effectLst/>
              </a:rPr>
              <a:t>Using Oracle’s Logger</a:t>
            </a:r>
            <a:endParaRPr lang="en-US" sz="3200" dirty="0"/>
          </a:p>
        </p:txBody>
      </p:sp>
      <p:sp>
        <p:nvSpPr>
          <p:cNvPr id="3" name="Content Placeholder 2"/>
          <p:cNvSpPr>
            <a:spLocks noGrp="1"/>
          </p:cNvSpPr>
          <p:nvPr>
            <p:ph idx="1"/>
          </p:nvPr>
        </p:nvSpPr>
        <p:spPr/>
        <p:txBody>
          <a:bodyPr>
            <a:normAutofit lnSpcReduction="10000"/>
          </a:bodyPr>
          <a:lstStyle/>
          <a:p>
            <a:pPr marL="400050" lvl="1" indent="0">
              <a:buNone/>
            </a:pPr>
            <a:r>
              <a:rPr lang="en-US" dirty="0"/>
              <a:t>private static final Logger LOG = </a:t>
            </a:r>
          </a:p>
          <a:p>
            <a:pPr marL="400050" lvl="1" indent="0">
              <a:buNone/>
            </a:pPr>
            <a:r>
              <a:rPr lang="en-US" dirty="0"/>
              <a:t>	</a:t>
            </a:r>
            <a:r>
              <a:rPr lang="en-US" dirty="0" err="1"/>
              <a:t>Logger.getLogger</a:t>
            </a:r>
            <a:r>
              <a:rPr lang="en-US" dirty="0"/>
              <a:t>(</a:t>
            </a:r>
            <a:r>
              <a:rPr lang="en-US" dirty="0" err="1"/>
              <a:t>Bookstore.class.getPackage</a:t>
            </a:r>
            <a:r>
              <a:rPr lang="en-US" dirty="0"/>
              <a:t>());</a:t>
            </a:r>
          </a:p>
          <a:p>
            <a:pPr marL="400050" lvl="1" indent="0">
              <a:buNone/>
            </a:pPr>
            <a:r>
              <a:rPr lang="en-US" dirty="0"/>
              <a:t>	</a:t>
            </a:r>
          </a:p>
          <a:p>
            <a:pPr marL="400050" lvl="1" indent="0">
              <a:buNone/>
            </a:pPr>
            <a:r>
              <a:rPr lang="en-US" dirty="0"/>
              <a:t>	Bookstore(String id){</a:t>
            </a:r>
          </a:p>
          <a:p>
            <a:pPr marL="400050" lvl="1" indent="0">
              <a:buNone/>
            </a:pPr>
            <a:r>
              <a:rPr lang="en-US" dirty="0"/>
              <a:t>		this.id = id;</a:t>
            </a:r>
          </a:p>
          <a:p>
            <a:pPr marL="400050" lvl="1" indent="0">
              <a:buNone/>
            </a:pPr>
            <a:r>
              <a:rPr lang="en-US" dirty="0"/>
              <a:t>	}</a:t>
            </a:r>
          </a:p>
          <a:p>
            <a:pPr marL="400050" lvl="1" indent="0">
              <a:buNone/>
            </a:pPr>
            <a:r>
              <a:rPr lang="en-US" dirty="0"/>
              <a:t>	</a:t>
            </a:r>
            <a:r>
              <a:rPr lang="en-US" dirty="0" err="1"/>
              <a:t>int</a:t>
            </a:r>
            <a:r>
              <a:rPr lang="en-US" dirty="0"/>
              <a:t> </a:t>
            </a:r>
            <a:r>
              <a:rPr lang="en-US" dirty="0" err="1"/>
              <a:t>getNumBooks</a:t>
            </a:r>
            <a:r>
              <a:rPr lang="en-US" dirty="0"/>
              <a:t>() throws </a:t>
            </a:r>
            <a:r>
              <a:rPr lang="en-US" dirty="0" err="1"/>
              <a:t>BadIdException</a:t>
            </a:r>
            <a:r>
              <a:rPr lang="en-US" dirty="0"/>
              <a:t> {</a:t>
            </a:r>
          </a:p>
          <a:p>
            <a:pPr marL="400050" lvl="1" indent="0">
              <a:buNone/>
            </a:pPr>
            <a:r>
              <a:rPr lang="en-US" dirty="0"/>
              <a:t>		if(!</a:t>
            </a:r>
            <a:r>
              <a:rPr lang="en-US" dirty="0" err="1"/>
              <a:t>isBadId</a:t>
            </a:r>
            <a:r>
              <a:rPr lang="en-US" dirty="0"/>
              <a:t>(id)){</a:t>
            </a:r>
          </a:p>
          <a:p>
            <a:pPr marL="400050" lvl="1" indent="0">
              <a:buNone/>
            </a:pPr>
            <a:r>
              <a:rPr lang="en-US" dirty="0"/>
              <a:t>		    return </a:t>
            </a:r>
            <a:r>
              <a:rPr lang="en-US" dirty="0" err="1"/>
              <a:t>numBooks</a:t>
            </a:r>
            <a:r>
              <a:rPr lang="en-US" dirty="0"/>
              <a:t>;</a:t>
            </a:r>
          </a:p>
          <a:p>
            <a:pPr marL="400050" lvl="1" indent="0">
              <a:buNone/>
            </a:pPr>
            <a:r>
              <a:rPr lang="en-US" dirty="0"/>
              <a:t>		}</a:t>
            </a:r>
          </a:p>
          <a:p>
            <a:pPr marL="400050" lvl="1" indent="0">
              <a:buNone/>
            </a:pPr>
            <a:r>
              <a:rPr lang="en-US" dirty="0"/>
              <a:t>		else {</a:t>
            </a:r>
          </a:p>
          <a:p>
            <a:pPr marL="400050" lvl="1" indent="0">
              <a:buNone/>
            </a:pPr>
            <a:r>
              <a:rPr lang="en-US" dirty="0"/>
              <a:t>		    </a:t>
            </a:r>
            <a:r>
              <a:rPr lang="en-US" dirty="0" err="1"/>
              <a:t>LOG.warning</a:t>
            </a:r>
            <a:r>
              <a:rPr lang="en-US" dirty="0"/>
              <a:t>(LOG_WARN_BAD_ID);</a:t>
            </a:r>
          </a:p>
          <a:p>
            <a:pPr marL="400050" lvl="1" indent="0">
              <a:buNone/>
            </a:pPr>
            <a:r>
              <a:rPr lang="en-US" dirty="0"/>
              <a:t>		    throw new </a:t>
            </a:r>
            <a:r>
              <a:rPr lang="en-US" dirty="0" err="1"/>
              <a:t>BadIdException</a:t>
            </a:r>
            <a:r>
              <a:rPr lang="en-US" dirty="0"/>
              <a:t>(BAD_ID_MSG);</a:t>
            </a:r>
          </a:p>
          <a:p>
            <a:pPr marL="400050" lvl="1" indent="0">
              <a:buNone/>
            </a:pPr>
            <a:r>
              <a:rPr lang="en-US" dirty="0"/>
              <a:t>		}</a:t>
            </a:r>
          </a:p>
          <a:p>
            <a:pPr marL="400050" lvl="1" indent="0">
              <a:buNone/>
            </a:pPr>
            <a:r>
              <a:rPr lang="en-US" dirty="0"/>
              <a:t>	}</a:t>
            </a:r>
          </a:p>
          <a:p>
            <a:pPr marL="400050" lvl="1" indent="0">
              <a:buNone/>
            </a:pPr>
            <a:r>
              <a:rPr lang="en-US" dirty="0"/>
              <a:t> </a:t>
            </a:r>
          </a:p>
          <a:p>
            <a:endParaRPr lang="en-US" dirty="0"/>
          </a:p>
        </p:txBody>
      </p:sp>
    </p:spTree>
    <p:extLst>
      <p:ext uri="{BB962C8B-B14F-4D97-AF65-F5344CB8AC3E}">
        <p14:creationId xmlns:p14="http://schemas.microsoft.com/office/powerpoint/2010/main" val="3476839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MAIN POINT</a:t>
            </a:r>
            <a:endParaRPr lang="en-US" sz="3200" dirty="0"/>
          </a:p>
        </p:txBody>
      </p:sp>
      <p:sp>
        <p:nvSpPr>
          <p:cNvPr id="3" name="Content Placeholder 2"/>
          <p:cNvSpPr>
            <a:spLocks noGrp="1"/>
          </p:cNvSpPr>
          <p:nvPr>
            <p:ph idx="1"/>
          </p:nvPr>
        </p:nvSpPr>
        <p:spPr/>
        <p:txBody>
          <a:bodyPr>
            <a:normAutofit fontScale="92500"/>
          </a:bodyPr>
          <a:lstStyle/>
          <a:p>
            <a:r>
              <a:rPr lang="en-US" dirty="0"/>
              <a:t>To use Exceptions effectively, when an Exception is thrown, a message should be </a:t>
            </a:r>
            <a:r>
              <a:rPr lang="en-US" i="1" dirty="0"/>
              <a:t>logged</a:t>
            </a:r>
            <a:r>
              <a:rPr lang="en-US" dirty="0"/>
              <a:t> so that the support team can review later; the Exception should be </a:t>
            </a:r>
            <a:r>
              <a:rPr lang="en-US" i="1" dirty="0"/>
              <a:t>thrown</a:t>
            </a:r>
            <a:r>
              <a:rPr lang="en-US" dirty="0"/>
              <a:t> up the call stack until a class that knows how to handle the Exception is reached; and this final class should </a:t>
            </a:r>
            <a:r>
              <a:rPr lang="en-US" i="1" dirty="0"/>
              <a:t>catch</a:t>
            </a:r>
            <a:r>
              <a:rPr lang="en-US" dirty="0"/>
              <a:t> and </a:t>
            </a:r>
            <a:r>
              <a:rPr lang="en-US" i="1" dirty="0"/>
              <a:t>handle </a:t>
            </a:r>
            <a:r>
              <a:rPr lang="en-US" dirty="0"/>
              <a:t> the Exception in an appropriate way (often, this means presenting an error message to the user). In a similar way, creation itself is structured in layers; the activity at each layer has its own unique set of governing laws; laws that pertain to one level or layer may no longer be applicable at another level.</a:t>
            </a:r>
          </a:p>
          <a:p>
            <a:r>
              <a:rPr lang="en-US" dirty="0"/>
              <a:t/>
            </a:r>
            <a:br>
              <a:rPr lang="en-US" dirty="0"/>
            </a:br>
            <a:endParaRPr lang="en-US" dirty="0"/>
          </a:p>
        </p:txBody>
      </p:sp>
    </p:spTree>
    <p:extLst>
      <p:ext uri="{BB962C8B-B14F-4D97-AF65-F5344CB8AC3E}">
        <p14:creationId xmlns:p14="http://schemas.microsoft.com/office/powerpoint/2010/main" val="3048256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Some Syntax Rules For </a:t>
            </a:r>
            <a:r>
              <a:rPr lang="en-US" sz="3200" b="1" dirty="0" smtClean="0">
                <a:effectLst/>
              </a:rPr>
              <a:t>Try/Catch</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pPr lvl="0"/>
            <a:r>
              <a:rPr lang="en-US" dirty="0"/>
              <a:t>Every use of try must have at least one corresponding catch (or finally – see below) clause</a:t>
            </a:r>
            <a:r>
              <a:rPr lang="en-US" dirty="0" smtClean="0"/>
              <a:t>.</a:t>
            </a:r>
            <a:endParaRPr lang="en-US" dirty="0"/>
          </a:p>
          <a:p>
            <a:pPr lvl="0"/>
            <a:r>
              <a:rPr lang="en-US" dirty="0"/>
              <a:t>When an exception object is thrown, it will be caught be the nearest catch clause for which the catch clause parameter matches the class of the exception object, or </a:t>
            </a:r>
            <a:r>
              <a:rPr lang="en-US" i="1" dirty="0"/>
              <a:t>is a superclass of this </a:t>
            </a:r>
            <a:r>
              <a:rPr lang="en-US" i="1" dirty="0" smtClean="0"/>
              <a:t>class</a:t>
            </a:r>
            <a:endParaRPr lang="en-US" dirty="0"/>
          </a:p>
          <a:p>
            <a:r>
              <a:rPr lang="en-US" dirty="0"/>
              <a:t>Example: The following produces a compiler error – 2nd catch clause is unreachable</a:t>
            </a:r>
          </a:p>
          <a:p>
            <a:pPr marL="400050" lvl="1" indent="0">
              <a:buNone/>
            </a:pPr>
            <a:r>
              <a:rPr lang="en-US" dirty="0"/>
              <a:t> </a:t>
            </a:r>
          </a:p>
          <a:p>
            <a:pPr marL="400050" lvl="1" indent="0">
              <a:buNone/>
            </a:pPr>
            <a:r>
              <a:rPr lang="en-US" dirty="0" smtClean="0"/>
              <a:t>try </a:t>
            </a:r>
            <a:r>
              <a:rPr lang="en-US" dirty="0"/>
              <a:t>{</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IOException</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FileNotFoundException</a:t>
            </a:r>
            <a:r>
              <a:rPr lang="en-US" dirty="0"/>
              <a:t> ex2) {</a:t>
            </a:r>
          </a:p>
          <a:p>
            <a:pPr marL="400050" lvl="1" indent="0">
              <a:buNone/>
            </a:pPr>
            <a:r>
              <a:rPr lang="en-US" dirty="0"/>
              <a:t>		. . .</a:t>
            </a:r>
          </a:p>
          <a:p>
            <a:pPr marL="400050" lvl="1" indent="0">
              <a:buNone/>
            </a:pPr>
            <a:r>
              <a:rPr lang="en-US" dirty="0"/>
              <a:t>	}</a:t>
            </a:r>
            <a:br>
              <a:rPr lang="en-US" dirty="0"/>
            </a:br>
            <a:endParaRPr lang="en-US" dirty="0"/>
          </a:p>
          <a:p>
            <a:pPr marL="400050" lvl="1" indent="0">
              <a:buNone/>
            </a:pPr>
            <a:r>
              <a:rPr lang="en-US" dirty="0"/>
              <a:t>The following however is legal </a:t>
            </a:r>
            <a:br>
              <a:rPr lang="en-US" dirty="0"/>
            </a:br>
            <a:endParaRPr lang="en-US" dirty="0"/>
          </a:p>
          <a:p>
            <a:pPr marL="400050" lvl="1" indent="0">
              <a:buNone/>
            </a:pPr>
            <a:r>
              <a:rPr lang="en-US" dirty="0"/>
              <a:t>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FileNotFoundException</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IOException</a:t>
            </a:r>
            <a:r>
              <a:rPr lang="en-US" dirty="0"/>
              <a:t> ex2) {</a:t>
            </a:r>
          </a:p>
          <a:p>
            <a:pPr marL="400050" lvl="1" indent="0">
              <a:buNone/>
            </a:pPr>
            <a:r>
              <a:rPr lang="en-US" dirty="0"/>
              <a:t>		. . .</a:t>
            </a:r>
          </a:p>
          <a:p>
            <a:pPr marL="400050" lvl="1" indent="0">
              <a:buNone/>
            </a:pPr>
            <a:r>
              <a:rPr lang="en-US" dirty="0"/>
              <a:t>	}</a:t>
            </a:r>
            <a:br>
              <a:rPr lang="en-US" dirty="0"/>
            </a:br>
            <a:endParaRPr lang="en-US" dirty="0"/>
          </a:p>
        </p:txBody>
      </p:sp>
    </p:spTree>
    <p:extLst>
      <p:ext uri="{BB962C8B-B14F-4D97-AF65-F5344CB8AC3E}">
        <p14:creationId xmlns:p14="http://schemas.microsoft.com/office/powerpoint/2010/main" val="3953703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Some Syntax Rules For </a:t>
            </a:r>
            <a:r>
              <a:rPr lang="en-US" sz="3200" b="1" dirty="0" smtClean="0">
                <a:effectLst/>
              </a:rPr>
              <a:t>Try/Catch</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a:t>This also explains why you never catch an "Exception" object directly – otherwise, you could end up catching all kinds of unchecked exceptions (by accident</a:t>
            </a:r>
            <a:r>
              <a:rPr lang="en-US" dirty="0" smtClean="0"/>
              <a:t>).</a:t>
            </a:r>
            <a:endParaRPr lang="en-US" dirty="0"/>
          </a:p>
          <a:p>
            <a:pPr marL="400050" lvl="1" indent="0">
              <a:buNone/>
            </a:pPr>
            <a:r>
              <a:rPr lang="en-US" dirty="0"/>
              <a:t>	//bad programming style</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catch(Exception e) {</a:t>
            </a:r>
          </a:p>
          <a:p>
            <a:pPr marL="400050" lvl="1" indent="0">
              <a:buNone/>
            </a:pPr>
            <a:r>
              <a:rPr lang="en-US" dirty="0"/>
              <a:t>		. . .</a:t>
            </a:r>
          </a:p>
          <a:p>
            <a:pPr marL="400050" lvl="1" indent="0">
              <a:buNone/>
            </a:pPr>
            <a:r>
              <a:rPr lang="en-US" dirty="0"/>
              <a:t>	</a:t>
            </a:r>
            <a:r>
              <a:rPr lang="en-US" dirty="0" smtClean="0"/>
              <a:t>}</a:t>
            </a:r>
            <a:endParaRPr lang="en-US" dirty="0"/>
          </a:p>
          <a:p>
            <a:pPr lvl="0"/>
            <a:r>
              <a:rPr lang="en-US" dirty="0"/>
              <a:t>It is legal to have try/catch blocks inside other try blocks and inside other catch blocks (sometimes this is necessary)</a:t>
            </a:r>
          </a:p>
          <a:p>
            <a:pPr marL="400050" lvl="1" indent="0">
              <a:buNone/>
            </a:pPr>
            <a:r>
              <a:rPr lang="en-US" dirty="0"/>
              <a:t> </a:t>
            </a:r>
          </a:p>
          <a:p>
            <a:pPr marL="400050" lvl="1" indent="0">
              <a:buNone/>
            </a:pPr>
            <a:r>
              <a:rPr lang="en-US" dirty="0"/>
              <a:t>try{</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AnExceptionType</a:t>
            </a:r>
            <a:r>
              <a:rPr lang="en-US" dirty="0"/>
              <a:t> ex1) {</a:t>
            </a:r>
          </a:p>
          <a:p>
            <a:pPr marL="400050" lvl="1" indent="0">
              <a:buNone/>
            </a:pPr>
            <a:r>
              <a:rPr lang="en-US" dirty="0"/>
              <a:t>		. . .</a:t>
            </a:r>
          </a:p>
          <a:p>
            <a:pPr marL="400050" lvl="1" indent="0">
              <a:buNone/>
            </a:pPr>
            <a:r>
              <a:rPr lang="en-US" dirty="0"/>
              <a:t>	}</a:t>
            </a:r>
          </a:p>
          <a:p>
            <a:pPr marL="400050" lvl="1" indent="0">
              <a:buNone/>
            </a:pPr>
            <a:r>
              <a:rPr lang="en-US" dirty="0"/>
              <a:t>}</a:t>
            </a:r>
          </a:p>
          <a:p>
            <a:pPr marL="400050" lvl="1" indent="0">
              <a:buNone/>
            </a:pPr>
            <a:r>
              <a:rPr lang="en-US" dirty="0"/>
              <a:t>catch(</a:t>
            </a:r>
            <a:r>
              <a:rPr lang="en-US" dirty="0" err="1"/>
              <a:t>AnotherExceptionType</a:t>
            </a:r>
            <a:r>
              <a:rPr lang="en-US" dirty="0"/>
              <a:t> ex2) {</a:t>
            </a:r>
          </a:p>
          <a:p>
            <a:pPr marL="400050" lvl="1" indent="0">
              <a:buNone/>
            </a:pPr>
            <a:r>
              <a:rPr lang="en-US" dirty="0"/>
              <a:t>	try {</a:t>
            </a:r>
          </a:p>
          <a:p>
            <a:pPr marL="400050" lvl="1" indent="0">
              <a:buNone/>
            </a:pPr>
            <a:r>
              <a:rPr lang="en-US" dirty="0"/>
              <a:t>		. . .</a:t>
            </a:r>
          </a:p>
          <a:p>
            <a:pPr marL="400050" lvl="1" indent="0">
              <a:buNone/>
            </a:pPr>
            <a:r>
              <a:rPr lang="en-US" dirty="0"/>
              <a:t>	}</a:t>
            </a:r>
          </a:p>
          <a:p>
            <a:pPr marL="400050" lvl="1" indent="0">
              <a:buNone/>
            </a:pPr>
            <a:r>
              <a:rPr lang="en-US" dirty="0"/>
              <a:t>	catch(</a:t>
            </a:r>
            <a:r>
              <a:rPr lang="en-US" dirty="0" err="1"/>
              <a:t>ThirdExceptionType</a:t>
            </a:r>
            <a:r>
              <a:rPr lang="en-US" dirty="0"/>
              <a:t> ex3) {</a:t>
            </a:r>
          </a:p>
          <a:p>
            <a:pPr marL="400050" lvl="1" indent="0">
              <a:buNone/>
            </a:pPr>
            <a:r>
              <a:rPr lang="en-US" dirty="0"/>
              <a:t>		. . .</a:t>
            </a:r>
          </a:p>
          <a:p>
            <a:pPr marL="400050" lvl="1" indent="0">
              <a:buNone/>
            </a:pPr>
            <a:r>
              <a:rPr lang="en-US" dirty="0"/>
              <a:t>	}</a:t>
            </a:r>
          </a:p>
          <a:p>
            <a:pPr marL="400050" lvl="1" indent="0">
              <a:buNone/>
            </a:pPr>
            <a:r>
              <a:rPr lang="en-US" dirty="0"/>
              <a:t>}	</a:t>
            </a:r>
          </a:p>
        </p:txBody>
      </p:sp>
    </p:spTree>
    <p:extLst>
      <p:ext uri="{BB962C8B-B14F-4D97-AF65-F5344CB8AC3E}">
        <p14:creationId xmlns:p14="http://schemas.microsoft.com/office/powerpoint/2010/main" val="2043418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p:txBody>
          <a:bodyPr>
            <a:normAutofit/>
          </a:bodyPr>
          <a:lstStyle/>
          <a:p>
            <a:pPr lvl="0"/>
            <a:r>
              <a:rPr lang="en-US" dirty="0"/>
              <a:t>A finally clause can be introduced after all catch clauses</a:t>
            </a:r>
            <a:r>
              <a:rPr lang="en-US" dirty="0" smtClean="0"/>
              <a:t>.</a:t>
            </a:r>
            <a:endParaRPr lang="en-US" dirty="0"/>
          </a:p>
          <a:p>
            <a:pPr lvl="0"/>
            <a:r>
              <a:rPr lang="en-US" dirty="0"/>
              <a:t>Any finally block is guaranteed to run after a try/catch block, even if a return or break occurs; even if another exception is thrown inside those blocks</a:t>
            </a:r>
            <a:r>
              <a:rPr lang="en-US" dirty="0" smtClean="0"/>
              <a:t>.</a:t>
            </a:r>
            <a:endParaRPr lang="en-US" dirty="0"/>
          </a:p>
          <a:p>
            <a:pPr lvl="0"/>
            <a:r>
              <a:rPr lang="en-US" dirty="0"/>
              <a:t>Exception to the rule: If </a:t>
            </a:r>
            <a:r>
              <a:rPr lang="en-US" dirty="0" err="1"/>
              <a:t>System.exit</a:t>
            </a:r>
            <a:r>
              <a:rPr lang="en-US" dirty="0"/>
              <a:t>() occurs in one of the blocks, the finally clause is skipped</a:t>
            </a:r>
            <a:r>
              <a:rPr lang="en-US" dirty="0" smtClean="0"/>
              <a:t>.</a:t>
            </a:r>
            <a:endParaRPr lang="en-US" dirty="0"/>
          </a:p>
          <a:p>
            <a:pPr lvl="0"/>
            <a:r>
              <a:rPr lang="en-US" dirty="0"/>
              <a:t>A finally clause is used to cleanup resources (like database connections, open files)</a:t>
            </a:r>
            <a:br>
              <a:rPr lang="en-US" dirty="0"/>
            </a:br>
            <a:endParaRPr lang="en-US" dirty="0"/>
          </a:p>
          <a:p>
            <a:endParaRPr lang="en-US" dirty="0"/>
          </a:p>
        </p:txBody>
      </p:sp>
    </p:spTree>
    <p:extLst>
      <p:ext uri="{BB962C8B-B14F-4D97-AF65-F5344CB8AC3E}">
        <p14:creationId xmlns:p14="http://schemas.microsoft.com/office/powerpoint/2010/main" val="198603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a:xfrm>
            <a:off x="457200" y="1600200"/>
            <a:ext cx="8229600" cy="5105400"/>
          </a:xfrm>
        </p:spPr>
        <p:txBody>
          <a:bodyPr>
            <a:normAutofit fontScale="77500" lnSpcReduction="20000"/>
          </a:bodyPr>
          <a:lstStyle/>
          <a:p>
            <a:pPr marL="400050" lvl="1" indent="0">
              <a:buNone/>
            </a:pPr>
            <a:r>
              <a:rPr lang="en-US" dirty="0"/>
              <a:t>class </a:t>
            </a:r>
            <a:r>
              <a:rPr lang="en-US" dirty="0" err="1"/>
              <a:t>FinallyTest</a:t>
            </a:r>
            <a:r>
              <a:rPr lang="en-US" dirty="0"/>
              <a:t>{</a:t>
            </a:r>
          </a:p>
          <a:p>
            <a:pPr marL="400050" lvl="1" indent="0">
              <a:buNone/>
            </a:pPr>
            <a:r>
              <a:rPr lang="en-US" dirty="0"/>
              <a:t>    public static void test() throws Exception {</a:t>
            </a:r>
          </a:p>
          <a:p>
            <a:pPr marL="400050" lvl="1" indent="0">
              <a:buNone/>
            </a:pPr>
            <a:r>
              <a:rPr lang="en-US" dirty="0"/>
              <a:t>        try {</a:t>
            </a:r>
          </a:p>
          <a:p>
            <a:pPr marL="400050" lvl="1" indent="0">
              <a:buNone/>
            </a:pPr>
            <a:r>
              <a:rPr lang="en-US" dirty="0"/>
              <a:t>            // return;                  // 1</a:t>
            </a:r>
          </a:p>
          <a:p>
            <a:pPr marL="400050" lvl="1" indent="0">
              <a:buNone/>
            </a:pPr>
            <a:r>
              <a:rPr lang="en-US" dirty="0"/>
              <a:t>            // </a:t>
            </a:r>
            <a:r>
              <a:rPr lang="en-US" dirty="0" err="1"/>
              <a:t>System.exit</a:t>
            </a:r>
            <a:r>
              <a:rPr lang="en-US" dirty="0"/>
              <a:t>(0);          // 2</a:t>
            </a:r>
          </a:p>
          <a:p>
            <a:pPr marL="400050" lvl="1" indent="0">
              <a:buNone/>
            </a:pPr>
            <a:r>
              <a:rPr lang="en-US" dirty="0"/>
              <a:t>            // throw new Exception("first");   // 3a</a:t>
            </a:r>
          </a:p>
          <a:p>
            <a:pPr marL="400050" lvl="1" indent="0">
              <a:buNone/>
            </a:pPr>
            <a:r>
              <a:rPr lang="en-US" dirty="0"/>
              <a:t>        }</a:t>
            </a:r>
          </a:p>
          <a:p>
            <a:pPr marL="400050" lvl="1" indent="0">
              <a:buNone/>
            </a:pPr>
            <a:r>
              <a:rPr lang="en-US" dirty="0"/>
              <a:t>        catch (Exception x){</a:t>
            </a:r>
          </a:p>
          <a:p>
            <a:pPr marL="400050" lvl="1" indent="0">
              <a:buNone/>
            </a:pPr>
            <a:r>
              <a:rPr lang="en-US" dirty="0"/>
              <a:t>		</a:t>
            </a:r>
            <a:r>
              <a:rPr lang="en-US" dirty="0" err="1"/>
              <a:t>System.out.println</a:t>
            </a:r>
            <a:r>
              <a:rPr lang="en-US" dirty="0"/>
              <a:t>(</a:t>
            </a:r>
            <a:r>
              <a:rPr lang="en-US" dirty="0" err="1"/>
              <a:t>x.getMessage</a:t>
            </a:r>
            <a:r>
              <a:rPr lang="en-US" dirty="0"/>
              <a:t>());</a:t>
            </a:r>
          </a:p>
          <a:p>
            <a:pPr marL="400050" lvl="1" indent="0">
              <a:buNone/>
            </a:pPr>
            <a:r>
              <a:rPr lang="en-US" dirty="0"/>
              <a:t>            // throw new Exception("second");   // 3b</a:t>
            </a:r>
          </a:p>
          <a:p>
            <a:pPr marL="400050" lvl="1" indent="0">
              <a:buNone/>
            </a:pPr>
            <a:r>
              <a:rPr lang="en-US" dirty="0"/>
              <a:t>        }</a:t>
            </a:r>
          </a:p>
          <a:p>
            <a:pPr marL="400050" lvl="1" indent="0">
              <a:buNone/>
            </a:pPr>
            <a:r>
              <a:rPr lang="en-US" dirty="0"/>
              <a:t>        finally {</a:t>
            </a:r>
          </a:p>
          <a:p>
            <a:pPr marL="400050" lvl="1" indent="0">
              <a:buNone/>
            </a:pPr>
            <a:r>
              <a:rPr lang="en-US" dirty="0"/>
              <a:t>            </a:t>
            </a:r>
            <a:r>
              <a:rPr lang="en-US" dirty="0" err="1"/>
              <a:t>System.out.println</a:t>
            </a:r>
            <a:r>
              <a:rPr lang="en-US" dirty="0"/>
              <a:t>("finally!");</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System.out.println</a:t>
            </a:r>
            <a:r>
              <a:rPr lang="en-US" dirty="0"/>
              <a:t>("last statement");</a:t>
            </a:r>
          </a:p>
          <a:p>
            <a:pPr marL="400050" lvl="1" indent="0">
              <a:buNone/>
            </a:pPr>
            <a:r>
              <a:rPr lang="en-US" dirty="0"/>
              <a:t>    }</a:t>
            </a:r>
          </a:p>
          <a:p>
            <a:pPr marL="400050" lvl="1" indent="0">
              <a:buNone/>
            </a:pPr>
            <a:r>
              <a:rPr lang="en-US" dirty="0"/>
              <a:t> public static void main(String[] </a:t>
            </a:r>
            <a:r>
              <a:rPr lang="en-US" dirty="0" err="1"/>
              <a:t>args</a:t>
            </a:r>
            <a:r>
              <a:rPr lang="en-US" dirty="0"/>
              <a:t>){</a:t>
            </a:r>
          </a:p>
          <a:p>
            <a:pPr marL="400050" lvl="1" indent="0">
              <a:buNone/>
            </a:pPr>
            <a:r>
              <a:rPr lang="en-US" dirty="0"/>
              <a:t>        try{</a:t>
            </a:r>
          </a:p>
          <a:p>
            <a:pPr marL="400050" lvl="1" indent="0">
              <a:buNone/>
            </a:pPr>
            <a:r>
              <a:rPr lang="en-US" dirty="0"/>
              <a:t>            test();</a:t>
            </a:r>
          </a:p>
          <a:p>
            <a:pPr marL="400050" lvl="1" indent="0">
              <a:buNone/>
            </a:pPr>
            <a:r>
              <a:rPr lang="en-US" dirty="0"/>
              <a:t>        }</a:t>
            </a:r>
          </a:p>
          <a:p>
            <a:pPr marL="400050" lvl="1" indent="0">
              <a:buNone/>
            </a:pPr>
            <a:r>
              <a:rPr lang="en-US" dirty="0"/>
              <a:t>        catch(Exception x){</a:t>
            </a:r>
          </a:p>
          <a:p>
            <a:pPr marL="400050" lvl="1" indent="0">
              <a:buNone/>
            </a:pPr>
            <a:r>
              <a:rPr lang="en-US" dirty="0"/>
              <a:t>        		</a:t>
            </a:r>
            <a:r>
              <a:rPr lang="en-US" dirty="0" err="1"/>
              <a:t>System.out.println</a:t>
            </a:r>
            <a:r>
              <a:rPr lang="en-US" dirty="0"/>
              <a:t>(</a:t>
            </a:r>
            <a:r>
              <a:rPr lang="en-US" dirty="0" err="1"/>
              <a:t>x.getMessage</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533038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finally Keyword</a:t>
            </a:r>
            <a:endParaRPr lang="en-US" sz="3200"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b="1" dirty="0"/>
              <a:t>Program Output</a:t>
            </a:r>
            <a:endParaRPr lang="en-US" dirty="0"/>
          </a:p>
          <a:p>
            <a:r>
              <a:rPr lang="en-US" dirty="0"/>
              <a:t> </a:t>
            </a:r>
          </a:p>
          <a:p>
            <a:r>
              <a:rPr lang="en-US" dirty="0"/>
              <a:t>0:</a:t>
            </a:r>
            <a:endParaRPr lang="en-US" sz="2800" dirty="0"/>
          </a:p>
          <a:p>
            <a:pPr marL="400050" lvl="1" indent="0">
              <a:buNone/>
            </a:pPr>
            <a:r>
              <a:rPr lang="en-US" dirty="0"/>
              <a:t>finally!</a:t>
            </a:r>
            <a:endParaRPr lang="en-US" sz="2000" dirty="0"/>
          </a:p>
          <a:p>
            <a:pPr marL="400050" lvl="1" indent="0">
              <a:buNone/>
            </a:pPr>
            <a:r>
              <a:rPr lang="en-US" dirty="0"/>
              <a:t>last statement</a:t>
            </a:r>
            <a:endParaRPr lang="en-US" sz="2000" dirty="0"/>
          </a:p>
          <a:p>
            <a:pPr marL="0" indent="0">
              <a:buNone/>
            </a:pPr>
            <a:r>
              <a:rPr lang="en-US" dirty="0"/>
              <a:t> </a:t>
            </a:r>
            <a:endParaRPr lang="en-US" sz="2800" dirty="0"/>
          </a:p>
          <a:p>
            <a:r>
              <a:rPr lang="en-US" dirty="0" smtClean="0"/>
              <a:t>1:</a:t>
            </a:r>
            <a:endParaRPr lang="en-US" sz="2800" dirty="0"/>
          </a:p>
          <a:p>
            <a:pPr marL="400050" lvl="1" indent="0">
              <a:buNone/>
            </a:pPr>
            <a:r>
              <a:rPr lang="en-US" dirty="0"/>
              <a:t>finally!</a:t>
            </a:r>
            <a:endParaRPr lang="en-US" sz="2000" dirty="0"/>
          </a:p>
          <a:p>
            <a:pPr marL="400050" lvl="1" indent="0">
              <a:buNone/>
            </a:pPr>
            <a:r>
              <a:rPr lang="en-US" dirty="0"/>
              <a:t> </a:t>
            </a:r>
            <a:endParaRPr lang="en-US" sz="2000" dirty="0"/>
          </a:p>
          <a:p>
            <a:r>
              <a:rPr lang="en-US" dirty="0"/>
              <a:t>2:   no </a:t>
            </a:r>
            <a:r>
              <a:rPr lang="en-US" dirty="0" smtClean="0"/>
              <a:t>output</a:t>
            </a:r>
            <a:endParaRPr lang="en-US" sz="2000" dirty="0"/>
          </a:p>
          <a:p>
            <a:pPr marL="400050" lvl="1" indent="0">
              <a:buNone/>
            </a:pPr>
            <a:r>
              <a:rPr lang="en-US" dirty="0"/>
              <a:t>3a:  first</a:t>
            </a:r>
            <a:endParaRPr lang="en-US" sz="2000" dirty="0"/>
          </a:p>
          <a:p>
            <a:pPr marL="800100" lvl="2" indent="0">
              <a:buNone/>
            </a:pPr>
            <a:r>
              <a:rPr lang="en-US" dirty="0"/>
              <a:t>finally!</a:t>
            </a:r>
            <a:endParaRPr lang="en-US" sz="2000" dirty="0"/>
          </a:p>
          <a:p>
            <a:pPr marL="800100" lvl="2" indent="0">
              <a:buNone/>
            </a:pPr>
            <a:r>
              <a:rPr lang="en-US" dirty="0"/>
              <a:t>last statement</a:t>
            </a:r>
            <a:endParaRPr lang="en-US" sz="2000" dirty="0"/>
          </a:p>
          <a:p>
            <a:pPr marL="400050" lvl="1" indent="0">
              <a:buNone/>
            </a:pPr>
            <a:r>
              <a:rPr lang="en-US" dirty="0"/>
              <a:t> </a:t>
            </a:r>
            <a:endParaRPr lang="en-US" sz="2000" dirty="0"/>
          </a:p>
          <a:p>
            <a:pPr marL="400050" lvl="1" indent="0">
              <a:buNone/>
            </a:pPr>
            <a:r>
              <a:rPr lang="en-US" dirty="0"/>
              <a:t>3a + 3b:</a:t>
            </a:r>
            <a:endParaRPr lang="en-US" sz="2000" dirty="0"/>
          </a:p>
          <a:p>
            <a:pPr marL="800100" lvl="2" indent="0">
              <a:buNone/>
            </a:pPr>
            <a:r>
              <a:rPr lang="en-US" dirty="0"/>
              <a:t>first</a:t>
            </a:r>
            <a:endParaRPr lang="en-US" sz="2000" dirty="0"/>
          </a:p>
          <a:p>
            <a:pPr marL="800100" lvl="2" indent="0">
              <a:buNone/>
            </a:pPr>
            <a:r>
              <a:rPr lang="en-US" dirty="0"/>
              <a:t>finally!</a:t>
            </a:r>
            <a:endParaRPr lang="en-US" sz="2000" dirty="0"/>
          </a:p>
          <a:p>
            <a:pPr marL="800100" lvl="2" indent="0">
              <a:buNone/>
            </a:pPr>
            <a:r>
              <a:rPr lang="en-US" dirty="0"/>
              <a:t>second</a:t>
            </a:r>
            <a:endParaRPr lang="en-US" sz="2000" dirty="0"/>
          </a:p>
          <a:p>
            <a:endParaRPr lang="en-US" dirty="0"/>
          </a:p>
        </p:txBody>
      </p:sp>
    </p:spTree>
    <p:extLst>
      <p:ext uri="{BB962C8B-B14F-4D97-AF65-F5344CB8AC3E}">
        <p14:creationId xmlns:p14="http://schemas.microsoft.com/office/powerpoint/2010/main" val="149013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Examples of Proper Use of Java’s</a:t>
            </a:r>
            <a:r>
              <a:rPr lang="en-US" sz="3200" dirty="0">
                <a:effectLst/>
              </a:rPr>
              <a:t/>
            </a:r>
            <a:br>
              <a:rPr lang="en-US" sz="3200" dirty="0">
                <a:effectLst/>
              </a:rPr>
            </a:br>
            <a:r>
              <a:rPr lang="en-US" sz="3200" b="1" dirty="0">
                <a:effectLst/>
              </a:rPr>
              <a:t>Exception-Handling </a:t>
            </a:r>
            <a:r>
              <a:rPr lang="en-US" sz="3200" b="1" dirty="0" smtClean="0">
                <a:effectLst/>
              </a:rPr>
              <a:t>Model</a:t>
            </a:r>
            <a:endParaRPr lang="en-US"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pPr marL="0" indent="0">
              <a:buNone/>
            </a:pPr>
            <a:endParaRPr lang="en-US" dirty="0"/>
          </a:p>
          <a:p>
            <a:pPr marL="400050" lvl="1" indent="0">
              <a:buNone/>
            </a:pPr>
            <a:r>
              <a:rPr lang="en-US" dirty="0"/>
              <a:t>//Triangle constructor </a:t>
            </a:r>
          </a:p>
          <a:p>
            <a:pPr marL="400050" lvl="1" indent="0">
              <a:buNone/>
            </a:pPr>
            <a:r>
              <a:rPr lang="en-US" dirty="0"/>
              <a:t>public Triangle(double side1, double side2, double side3)  {</a:t>
            </a:r>
          </a:p>
          <a:p>
            <a:pPr marL="400050" lvl="1" indent="0">
              <a:buNone/>
            </a:pPr>
            <a:r>
              <a:rPr lang="en-US" dirty="0"/>
              <a:t>		double[] </a:t>
            </a:r>
            <a:r>
              <a:rPr lang="en-US" dirty="0" err="1"/>
              <a:t>arr</a:t>
            </a:r>
            <a:r>
              <a:rPr lang="en-US" dirty="0"/>
              <a:t> = sort(side1,side2,side3);		</a:t>
            </a:r>
          </a:p>
          <a:p>
            <a:pPr marL="400050" lvl="1" indent="0">
              <a:buNone/>
            </a:pPr>
            <a:r>
              <a:rPr lang="en-US" dirty="0"/>
              <a:t>		double x = </a:t>
            </a:r>
            <a:r>
              <a:rPr lang="en-US" dirty="0" err="1"/>
              <a:t>arr</a:t>
            </a:r>
            <a:r>
              <a:rPr lang="en-US" dirty="0"/>
              <a:t>[0];</a:t>
            </a:r>
          </a:p>
          <a:p>
            <a:pPr marL="400050" lvl="1" indent="0">
              <a:buNone/>
            </a:pPr>
            <a:r>
              <a:rPr lang="en-US" dirty="0"/>
              <a:t>		double y = </a:t>
            </a:r>
            <a:r>
              <a:rPr lang="en-US" dirty="0" err="1"/>
              <a:t>arr</a:t>
            </a:r>
            <a:r>
              <a:rPr lang="en-US" dirty="0"/>
              <a:t>[1];</a:t>
            </a:r>
          </a:p>
          <a:p>
            <a:pPr marL="400050" lvl="1" indent="0">
              <a:buNone/>
            </a:pPr>
            <a:r>
              <a:rPr lang="en-US" dirty="0"/>
              <a:t>		double z = </a:t>
            </a:r>
            <a:r>
              <a:rPr lang="en-US" dirty="0" err="1"/>
              <a:t>arr</a:t>
            </a:r>
            <a:r>
              <a:rPr lang="en-US" dirty="0"/>
              <a:t>[2];</a:t>
            </a:r>
          </a:p>
          <a:p>
            <a:pPr marL="400050" lvl="1" indent="0">
              <a:buNone/>
            </a:pPr>
            <a:r>
              <a:rPr lang="en-US" dirty="0"/>
              <a:t>		if(x + y &lt; z) {</a:t>
            </a:r>
          </a:p>
          <a:p>
            <a:pPr marL="400050" lvl="1" indent="0">
              <a:buNone/>
            </a:pPr>
            <a:r>
              <a:rPr lang="en-US" dirty="0"/>
              <a:t>			</a:t>
            </a:r>
            <a:r>
              <a:rPr lang="en-US" b="1" dirty="0" err="1"/>
              <a:t>System.out.println</a:t>
            </a:r>
            <a:r>
              <a:rPr lang="en-US" dirty="0"/>
              <a:t>("Illegal sizes for a triangle:</a:t>
            </a:r>
          </a:p>
          <a:p>
            <a:pPr marL="400050" lvl="1" indent="0">
              <a:buNone/>
            </a:pPr>
            <a:r>
              <a:rPr lang="en-US" dirty="0"/>
              <a:t> "+side1+", "+side2+", "+side3);</a:t>
            </a:r>
          </a:p>
          <a:p>
            <a:pPr marL="400050" lvl="1" indent="0">
              <a:buNone/>
            </a:pPr>
            <a:r>
              <a:rPr lang="en-US" dirty="0"/>
              <a:t>			</a:t>
            </a:r>
            <a:r>
              <a:rPr lang="en-US" dirty="0" err="1"/>
              <a:t>System.out.println</a:t>
            </a:r>
            <a:r>
              <a:rPr lang="en-US" dirty="0"/>
              <a:t>("Using default sizes.");</a:t>
            </a:r>
          </a:p>
          <a:p>
            <a:pPr marL="400050" lvl="1" indent="0">
              <a:buNone/>
            </a:pPr>
            <a:r>
              <a:rPr lang="en-US" dirty="0"/>
              <a:t>			</a:t>
            </a:r>
            <a:r>
              <a:rPr lang="en-US" dirty="0" err="1"/>
              <a:t>setValues</a:t>
            </a:r>
            <a:r>
              <a:rPr lang="en-US" dirty="0"/>
              <a:t>(DEFAULT_SIDE,DEFAULT_SIDE,DEFAULT_SIDE);</a:t>
            </a:r>
          </a:p>
          <a:p>
            <a:pPr marL="400050" lvl="1" indent="0">
              <a:buNone/>
            </a:pPr>
            <a:r>
              <a:rPr lang="en-US" dirty="0"/>
              <a:t>				</a:t>
            </a:r>
            <a:r>
              <a:rPr lang="en-US" dirty="0" err="1"/>
              <a:t>computeBaseAndHeight</a:t>
            </a:r>
            <a:r>
              <a:rPr lang="en-US" dirty="0"/>
              <a:t>(DEFAULT_SIDE,</a:t>
            </a:r>
          </a:p>
          <a:p>
            <a:pPr marL="400050" lvl="1" indent="0">
              <a:buNone/>
            </a:pPr>
            <a:r>
              <a:rPr lang="en-US" dirty="0"/>
              <a:t>DEFAULT_SIDE,</a:t>
            </a:r>
          </a:p>
          <a:p>
            <a:pPr marL="400050" lvl="1" indent="0">
              <a:buNone/>
            </a:pPr>
            <a:r>
              <a:rPr lang="en-US" dirty="0"/>
              <a:t>DEFAULT_SIDE);</a:t>
            </a:r>
          </a:p>
          <a:p>
            <a:pPr marL="400050" lvl="1" indent="0">
              <a:buNone/>
            </a:pPr>
            <a:r>
              <a:rPr lang="en-US" dirty="0"/>
              <a:t>		}</a:t>
            </a:r>
          </a:p>
          <a:p>
            <a:pPr marL="400050" lvl="1" indent="0">
              <a:buNone/>
            </a:pPr>
            <a:r>
              <a:rPr lang="en-US" dirty="0"/>
              <a:t>		else {	</a:t>
            </a:r>
          </a:p>
          <a:p>
            <a:pPr marL="400050" lvl="1" indent="0">
              <a:buNone/>
            </a:pPr>
            <a:r>
              <a:rPr lang="en-US" dirty="0"/>
              <a:t>			</a:t>
            </a:r>
            <a:r>
              <a:rPr lang="en-US" dirty="0" err="1"/>
              <a:t>setValues</a:t>
            </a:r>
            <a:r>
              <a:rPr lang="en-US" dirty="0"/>
              <a:t>(</a:t>
            </a:r>
            <a:r>
              <a:rPr lang="en-US" dirty="0" err="1"/>
              <a:t>x,y,z</a:t>
            </a:r>
            <a:r>
              <a:rPr lang="en-US" dirty="0"/>
              <a:t>);</a:t>
            </a:r>
          </a:p>
          <a:p>
            <a:pPr marL="400050" lvl="1" indent="0">
              <a:buNone/>
            </a:pPr>
            <a:r>
              <a:rPr lang="en-US" dirty="0"/>
              <a:t>			</a:t>
            </a:r>
            <a:r>
              <a:rPr lang="en-US" dirty="0" err="1"/>
              <a:t>computeBaseAndHeight</a:t>
            </a:r>
            <a:r>
              <a:rPr lang="en-US" dirty="0"/>
              <a:t>(</a:t>
            </a:r>
            <a:r>
              <a:rPr lang="en-US" dirty="0" err="1"/>
              <a:t>x,y,z</a:t>
            </a:r>
            <a:r>
              <a:rPr lang="en-US" dirty="0"/>
              <a:t>);</a:t>
            </a:r>
          </a:p>
          <a:p>
            <a:pPr marL="400050" lvl="1" indent="0">
              <a:buNone/>
            </a:pPr>
            <a:r>
              <a:rPr lang="en-US" dirty="0"/>
              <a:t>		}</a:t>
            </a:r>
          </a:p>
          <a:p>
            <a:pPr marL="400050" lvl="1" indent="0">
              <a:buNone/>
            </a:pPr>
            <a:r>
              <a:rPr lang="en-US" dirty="0"/>
              <a:t>}</a:t>
            </a:r>
          </a:p>
          <a:p>
            <a:pPr marL="400050" lvl="1" indent="0">
              <a:buNone/>
            </a:pPr>
            <a:r>
              <a:rPr lang="en-US" dirty="0"/>
              <a:t>//from Test class</a:t>
            </a:r>
          </a:p>
          <a:p>
            <a:pPr marL="400050" lvl="1" indent="0">
              <a:buNone/>
            </a:pPr>
            <a:r>
              <a:rPr lang="en-US" dirty="0"/>
              <a:t>public static void main(String[] </a:t>
            </a:r>
            <a:r>
              <a:rPr lang="en-US" dirty="0" err="1"/>
              <a:t>args</a:t>
            </a:r>
            <a:r>
              <a:rPr lang="en-US" dirty="0"/>
              <a:t>) {</a:t>
            </a:r>
          </a:p>
          <a:p>
            <a:pPr marL="400050" lvl="1" indent="0">
              <a:buNone/>
            </a:pPr>
            <a:r>
              <a:rPr lang="en-US" dirty="0"/>
              <a:t> </a:t>
            </a:r>
          </a:p>
          <a:p>
            <a:pPr marL="400050" lvl="1" indent="0">
              <a:buNone/>
            </a:pPr>
            <a:r>
              <a:rPr lang="en-US" dirty="0"/>
              <a:t>		</a:t>
            </a:r>
            <a:r>
              <a:rPr lang="en-US" dirty="0" err="1"/>
              <a:t>ClosedCurve</a:t>
            </a:r>
            <a:r>
              <a:rPr lang="en-US" dirty="0"/>
              <a:t>[] objects = {new Triangle(4,5,6),</a:t>
            </a:r>
          </a:p>
          <a:p>
            <a:pPr marL="400050" lvl="1" indent="0">
              <a:buNone/>
            </a:pPr>
            <a:r>
              <a:rPr lang="en-US" dirty="0"/>
              <a:t>								 new Square(3),</a:t>
            </a:r>
          </a:p>
          <a:p>
            <a:pPr marL="400050" lvl="1" indent="0">
              <a:buNone/>
            </a:pPr>
            <a:r>
              <a:rPr lang="en-US" dirty="0"/>
              <a:t>								 new Circle(3)};</a:t>
            </a:r>
          </a:p>
          <a:p>
            <a:pPr marL="400050" lvl="1" indent="0">
              <a:buNone/>
            </a:pPr>
            <a:r>
              <a:rPr lang="en-US" dirty="0"/>
              <a:t>		//compute areas</a:t>
            </a:r>
          </a:p>
          <a:p>
            <a:pPr marL="400050" lvl="1" indent="0">
              <a:buNone/>
            </a:pPr>
            <a:r>
              <a:rPr lang="en-US" dirty="0"/>
              <a:t>		for(</a:t>
            </a:r>
            <a:r>
              <a:rPr lang="en-US" dirty="0" err="1"/>
              <a:t>ClosedCurve</a:t>
            </a:r>
            <a:r>
              <a:rPr lang="en-US" dirty="0"/>
              <a:t> cc : objects) {</a:t>
            </a:r>
          </a:p>
          <a:p>
            <a:pPr marL="400050" lvl="1" indent="0">
              <a:buNone/>
            </a:pPr>
            <a:r>
              <a:rPr lang="en-US" dirty="0"/>
              <a:t>			</a:t>
            </a:r>
            <a:r>
              <a:rPr lang="en-US" dirty="0" err="1"/>
              <a:t>System.out.println</a:t>
            </a:r>
            <a:r>
              <a:rPr lang="en-US" dirty="0"/>
              <a:t>(</a:t>
            </a:r>
            <a:r>
              <a:rPr lang="en-US" dirty="0" err="1"/>
              <a:t>cc.computeArea</a:t>
            </a:r>
            <a:r>
              <a:rPr lang="en-US" dirty="0"/>
              <a:t>());</a:t>
            </a:r>
          </a:p>
          <a:p>
            <a:pPr marL="400050" lvl="1" indent="0">
              <a:buNone/>
            </a:pPr>
            <a:r>
              <a:rPr lang="en-US" dirty="0"/>
              <a:t>			</a:t>
            </a:r>
          </a:p>
          <a:p>
            <a:pPr marL="400050" lvl="1" indent="0">
              <a:buNone/>
            </a:pPr>
            <a:r>
              <a:rPr lang="en-US" dirty="0"/>
              <a:t>		}</a:t>
            </a:r>
          </a:p>
          <a:p>
            <a:pPr marL="400050" lvl="1" indent="0">
              <a:buNone/>
            </a:pPr>
            <a:r>
              <a:rPr lang="en-US" dirty="0"/>
              <a:t>    </a:t>
            </a:r>
          </a:p>
          <a:p>
            <a:pPr marL="400050" lvl="1" indent="0">
              <a:buNone/>
            </a:pPr>
            <a:r>
              <a:rPr lang="en-US" dirty="0"/>
              <a:t>}</a:t>
            </a:r>
          </a:p>
          <a:p>
            <a:endParaRPr lang="en-US" dirty="0"/>
          </a:p>
        </p:txBody>
      </p:sp>
    </p:spTree>
    <p:extLst>
      <p:ext uri="{BB962C8B-B14F-4D97-AF65-F5344CB8AC3E}">
        <p14:creationId xmlns:p14="http://schemas.microsoft.com/office/powerpoint/2010/main" val="3483861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dirty="0"/>
          </a:p>
        </p:txBody>
      </p:sp>
      <p:sp>
        <p:nvSpPr>
          <p:cNvPr id="3" name="Content Placeholder 2"/>
          <p:cNvSpPr>
            <a:spLocks noGrp="1"/>
          </p:cNvSpPr>
          <p:nvPr>
            <p:ph idx="1"/>
          </p:nvPr>
        </p:nvSpPr>
        <p:spPr/>
        <p:txBody>
          <a:bodyPr>
            <a:normAutofit lnSpcReduction="10000"/>
          </a:bodyPr>
          <a:lstStyle/>
          <a:p>
            <a:r>
              <a:rPr lang="en-US" i="1" dirty="0"/>
              <a:t>Right action in the field of </a:t>
            </a:r>
            <a:r>
              <a:rPr lang="en-US" i="1" dirty="0" smtClean="0"/>
              <a:t>exception-handling</a:t>
            </a:r>
            <a:endParaRPr lang="en-US" dirty="0"/>
          </a:p>
          <a:p>
            <a:pPr lvl="0"/>
            <a:r>
              <a:rPr lang="en-US" dirty="0"/>
              <a:t>If a Java method has a </a:t>
            </a:r>
            <a:r>
              <a:rPr lang="en-US" i="1" dirty="0"/>
              <a:t>throws</a:t>
            </a:r>
            <a:r>
              <a:rPr lang="en-US" dirty="0"/>
              <a:t> clause in its declaration, the compiler requires the developer to (write code to) handle potential exceptions whenever the method is called.</a:t>
            </a:r>
          </a:p>
          <a:p>
            <a:pPr lvl="0"/>
            <a:r>
              <a:rPr lang="en-US" dirty="0"/>
              <a:t>To handle exceptions in the best possible way, </a:t>
            </a:r>
            <a:r>
              <a:rPr lang="en-US" i="1" dirty="0"/>
              <a:t>logging</a:t>
            </a:r>
            <a:r>
              <a:rPr lang="en-US" dirty="0"/>
              <a:t> should occur as soon as an exception is thrown, and the exception should be re-thrown up the call stack until a method belonging to a  class with an appropriate set of responsibilities is reached – and within this method, the exception should be </a:t>
            </a:r>
            <a:r>
              <a:rPr lang="en-US" i="1" dirty="0"/>
              <a:t>caught</a:t>
            </a:r>
            <a:r>
              <a:rPr lang="en-US" dirty="0"/>
              <a:t> and handled.</a:t>
            </a:r>
          </a:p>
          <a:p>
            <a:endParaRPr lang="en-US" dirty="0"/>
          </a:p>
        </p:txBody>
      </p:sp>
    </p:spTree>
    <p:extLst>
      <p:ext uri="{BB962C8B-B14F-4D97-AF65-F5344CB8AC3E}">
        <p14:creationId xmlns:p14="http://schemas.microsoft.com/office/powerpoint/2010/main" val="1637060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lstStyle/>
          <a:p>
            <a:r>
              <a:rPr lang="en-US" sz="3200" b="1" dirty="0">
                <a:effectLst/>
              </a:rPr>
              <a:t>The Old (Non-OO) Way Of Doing </a:t>
            </a:r>
            <a:r>
              <a:rPr lang="en-US" sz="3200" b="1" dirty="0" smtClean="0">
                <a:effectLst/>
              </a:rPr>
              <a:t>It</a:t>
            </a:r>
            <a:endParaRPr lang="en-US" sz="3200" dirty="0"/>
          </a:p>
        </p:txBody>
      </p:sp>
      <p:sp>
        <p:nvSpPr>
          <p:cNvPr id="3" name="Content Placeholder 2"/>
          <p:cNvSpPr>
            <a:spLocks noGrp="1"/>
          </p:cNvSpPr>
          <p:nvPr>
            <p:ph idx="1"/>
          </p:nvPr>
        </p:nvSpPr>
        <p:spPr/>
        <p:txBody>
          <a:bodyPr>
            <a:normAutofit/>
          </a:bodyPr>
          <a:lstStyle/>
          <a:p>
            <a:pPr lvl="0"/>
            <a:r>
              <a:rPr lang="en-US" dirty="0"/>
              <a:t>In languages like C, it used to be common to handle error conditions by returning to a calling function an "error code", such as –1, to indicate that some operation has failed or problem has occurred. In case many different types of problems need to be anticipated, there could be many different error codes. The calling function would then have to decipher these codes and determine a course of action in each case</a:t>
            </a:r>
            <a:r>
              <a:rPr lang="en-US" dirty="0" smtClean="0"/>
              <a:t>.</a:t>
            </a:r>
            <a:endParaRPr lang="en-US" dirty="0"/>
          </a:p>
          <a:p>
            <a:pPr lvl="0"/>
            <a:r>
              <a:rPr lang="en-US" dirty="0"/>
              <a:t>There are two fundamental problems with this approach:</a:t>
            </a:r>
          </a:p>
          <a:p>
            <a:endParaRPr lang="en-US" dirty="0"/>
          </a:p>
        </p:txBody>
      </p:sp>
    </p:spTree>
    <p:extLst>
      <p:ext uri="{BB962C8B-B14F-4D97-AF65-F5344CB8AC3E}">
        <p14:creationId xmlns:p14="http://schemas.microsoft.com/office/powerpoint/2010/main" val="32514104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rPr>
              <a:t>CONNECTING THE PARTS OF KNOWLEDGE</a:t>
            </a:r>
            <a:r>
              <a:rPr lang="en-US" sz="1800" dirty="0">
                <a:effectLst/>
              </a:rPr>
              <a:t/>
            </a:r>
            <a:br>
              <a:rPr lang="en-US" sz="1800" dirty="0">
                <a:effectLst/>
              </a:rPr>
            </a:br>
            <a:r>
              <a:rPr lang="en-US" sz="1800" b="1" dirty="0">
                <a:effectLst/>
              </a:rPr>
              <a:t>WITH THE WHOLENESS OF </a:t>
            </a:r>
            <a:r>
              <a:rPr lang="en-US" sz="1800" b="1" dirty="0" smtClean="0">
                <a:effectLst/>
              </a:rPr>
              <a:t>KNOWLEDGE</a:t>
            </a:r>
            <a:endParaRPr lang="en-US" dirty="0"/>
          </a:p>
        </p:txBody>
      </p:sp>
      <p:sp>
        <p:nvSpPr>
          <p:cNvPr id="3" name="Content Placeholder 2"/>
          <p:cNvSpPr>
            <a:spLocks noGrp="1"/>
          </p:cNvSpPr>
          <p:nvPr>
            <p:ph idx="1"/>
          </p:nvPr>
        </p:nvSpPr>
        <p:spPr/>
        <p:txBody>
          <a:bodyPr>
            <a:normAutofit/>
          </a:bodyPr>
          <a:lstStyle/>
          <a:p>
            <a:pPr lvl="0"/>
            <a:r>
              <a:rPr lang="en-US" b="1" dirty="0"/>
              <a:t>Transcendental Consciousness</a:t>
            </a:r>
            <a:r>
              <a:rPr lang="en-US" dirty="0"/>
              <a:t>:  TC is the home of all the laws of nature, the home of "right action". </a:t>
            </a:r>
          </a:p>
          <a:p>
            <a:pPr lvl="0"/>
            <a:r>
              <a:rPr lang="en-US" b="1" i="1" dirty="0"/>
              <a:t>Wholeness moving within Itself</a:t>
            </a:r>
            <a:r>
              <a:rPr lang="en-US" i="1" dirty="0"/>
              <a:t>:</a:t>
            </a:r>
            <a:r>
              <a:rPr lang="en-US" dirty="0"/>
              <a:t> Action in the state of Unity Consciousness is </a:t>
            </a:r>
            <a:r>
              <a:rPr lang="en-US" dirty="0" err="1"/>
              <a:t>spontaneoulsy</a:t>
            </a:r>
            <a:r>
              <a:rPr lang="en-US" dirty="0"/>
              <a:t> right and uplifting to the creation as a whole.</a:t>
            </a:r>
            <a:endParaRPr lang="en-US" b="1" dirty="0"/>
          </a:p>
          <a:p>
            <a:endParaRPr lang="en-US" dirty="0"/>
          </a:p>
        </p:txBody>
      </p:sp>
    </p:spTree>
    <p:extLst>
      <p:ext uri="{BB962C8B-B14F-4D97-AF65-F5344CB8AC3E}">
        <p14:creationId xmlns:p14="http://schemas.microsoft.com/office/powerpoint/2010/main" val="1103360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800" dirty="0" smtClean="0"/>
              <a:t>Thank you</a:t>
            </a:r>
            <a:endParaRPr lang="en-US" sz="2800" dirty="0"/>
          </a:p>
        </p:txBody>
      </p:sp>
    </p:spTree>
    <p:extLst>
      <p:ext uri="{BB962C8B-B14F-4D97-AF65-F5344CB8AC3E}">
        <p14:creationId xmlns:p14="http://schemas.microsoft.com/office/powerpoint/2010/main" val="2396533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600200"/>
          </a:xfrm>
        </p:spPr>
        <p:txBody>
          <a:bodyPr/>
          <a:lstStyle/>
          <a:p>
            <a:r>
              <a:rPr lang="en-US" sz="3200" b="1" dirty="0">
                <a:effectLst/>
              </a:rPr>
              <a:t>The Old (Non-OO) Way Of Doing </a:t>
            </a:r>
            <a:r>
              <a:rPr lang="en-US" sz="3200" b="1" dirty="0" smtClean="0">
                <a:effectLst/>
              </a:rPr>
              <a:t>It</a:t>
            </a:r>
            <a:endParaRPr lang="en-US" sz="3200"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r>
              <a:rPr lang="en-US" u="sng" dirty="0"/>
              <a:t>Problem 1</a:t>
            </a:r>
            <a:r>
              <a:rPr lang="en-US" dirty="0"/>
              <a:t>: </a:t>
            </a:r>
            <a:r>
              <a:rPr lang="en-US" i="1" dirty="0"/>
              <a:t>Violation of Open-Closed Principle. </a:t>
            </a:r>
            <a:r>
              <a:rPr lang="en-US" dirty="0"/>
              <a:t>Suppose when a piece of code is first written, the developer can think of just two possible problems that might arise. So his function is defined so that if one problem arises, the code returns –1, and if the other problem arises, it returns –2. Then he writes error-handling code in the calling function to handle each error condition</a:t>
            </a:r>
            <a:r>
              <a:rPr lang="en-US" dirty="0" smtClean="0"/>
              <a:t>.</a:t>
            </a:r>
          </a:p>
          <a:p>
            <a:pPr marL="400050" lvl="1" indent="0">
              <a:buNone/>
            </a:pPr>
            <a:r>
              <a:rPr lang="en-US" dirty="0" err="1"/>
              <a:t>callingFunction</a:t>
            </a:r>
            <a:r>
              <a:rPr lang="en-US" dirty="0"/>
              <a:t>(String s) {</a:t>
            </a:r>
          </a:p>
          <a:p>
            <a:pPr marL="400050" lvl="1" indent="0">
              <a:buNone/>
            </a:pPr>
            <a:r>
              <a:rPr lang="en-US" dirty="0"/>
              <a:t>		</a:t>
            </a:r>
            <a:r>
              <a:rPr lang="en-US" dirty="0" err="1"/>
              <a:t>int</a:t>
            </a:r>
            <a:r>
              <a:rPr lang="en-US" dirty="0"/>
              <a:t> code = </a:t>
            </a:r>
            <a:r>
              <a:rPr lang="en-US" dirty="0" err="1"/>
              <a:t>saveData</a:t>
            </a:r>
            <a:r>
              <a:rPr lang="en-US" dirty="0"/>
              <a:t>(s);</a:t>
            </a:r>
          </a:p>
          <a:p>
            <a:pPr marL="400050" lvl="1" indent="0">
              <a:buNone/>
            </a:pPr>
            <a:r>
              <a:rPr lang="en-US" dirty="0"/>
              <a:t>		if(code == -1) {</a:t>
            </a:r>
          </a:p>
          <a:p>
            <a:pPr marL="400050" lvl="1" indent="0">
              <a:buNone/>
            </a:pPr>
            <a:r>
              <a:rPr lang="en-US" dirty="0"/>
              <a:t>			</a:t>
            </a:r>
            <a:r>
              <a:rPr lang="en-US" dirty="0" err="1"/>
              <a:t>handleOpenFileError</a:t>
            </a:r>
            <a:r>
              <a:rPr lang="en-US" dirty="0"/>
              <a:t>();</a:t>
            </a:r>
          </a:p>
          <a:p>
            <a:pPr marL="400050" lvl="1" indent="0">
              <a:buNone/>
            </a:pPr>
            <a:r>
              <a:rPr lang="en-US" dirty="0"/>
              <a:t>		}</a:t>
            </a:r>
          </a:p>
          <a:p>
            <a:pPr marL="400050" lvl="1" indent="0">
              <a:buNone/>
            </a:pPr>
            <a:r>
              <a:rPr lang="en-US" dirty="0"/>
              <a:t>		else if(code == -2) {</a:t>
            </a:r>
          </a:p>
          <a:p>
            <a:pPr marL="400050" lvl="1" indent="0">
              <a:buNone/>
            </a:pPr>
            <a:r>
              <a:rPr lang="en-US" dirty="0"/>
              <a:t>			</a:t>
            </a:r>
            <a:r>
              <a:rPr lang="en-US" dirty="0" err="1"/>
              <a:t>handleWriteToFileError</a:t>
            </a:r>
            <a:r>
              <a:rPr lang="en-US" dirty="0"/>
              <a:t>();</a:t>
            </a:r>
          </a:p>
          <a:p>
            <a:pPr marL="400050" lvl="1" indent="0">
              <a:buNone/>
            </a:pPr>
            <a:r>
              <a:rPr lang="en-US" dirty="0"/>
              <a:t>		}</a:t>
            </a:r>
          </a:p>
          <a:p>
            <a:pPr marL="400050" lvl="1" indent="0">
              <a:buNone/>
            </a:pPr>
            <a:r>
              <a:rPr lang="en-US" dirty="0"/>
              <a:t>		else {</a:t>
            </a:r>
          </a:p>
          <a:p>
            <a:pPr marL="400050" lvl="1" indent="0">
              <a:buNone/>
            </a:pPr>
            <a:r>
              <a:rPr lang="en-US" dirty="0"/>
              <a:t>			</a:t>
            </a:r>
            <a:r>
              <a:rPr lang="en-US" dirty="0" err="1"/>
              <a:t>doTheNormalThing</a:t>
            </a:r>
            <a:r>
              <a:rPr lang="en-US" dirty="0"/>
              <a:t>(s);</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int</a:t>
            </a:r>
            <a:r>
              <a:rPr lang="en-US" dirty="0"/>
              <a:t> </a:t>
            </a:r>
            <a:r>
              <a:rPr lang="en-US" dirty="0" err="1"/>
              <a:t>saveData</a:t>
            </a:r>
            <a:r>
              <a:rPr lang="en-US" dirty="0"/>
              <a:t>(String s) {</a:t>
            </a:r>
          </a:p>
          <a:p>
            <a:pPr marL="400050" lvl="1" indent="0">
              <a:buNone/>
            </a:pPr>
            <a:r>
              <a:rPr lang="en-US" dirty="0"/>
              <a:t>		</a:t>
            </a:r>
            <a:r>
              <a:rPr lang="en-US" dirty="0" err="1"/>
              <a:t>int</a:t>
            </a:r>
            <a:r>
              <a:rPr lang="en-US" dirty="0"/>
              <a:t> result = </a:t>
            </a:r>
            <a:r>
              <a:rPr lang="en-US" dirty="0" err="1"/>
              <a:t>openFile</a:t>
            </a:r>
            <a:r>
              <a:rPr lang="en-US" dirty="0"/>
              <a:t>("Special File");</a:t>
            </a:r>
          </a:p>
          <a:p>
            <a:pPr marL="400050" lvl="1" indent="0">
              <a:buNone/>
            </a:pPr>
            <a:r>
              <a:rPr lang="en-US" dirty="0"/>
              <a:t>		if(result == -1) return –1;</a:t>
            </a:r>
          </a:p>
          <a:p>
            <a:pPr marL="400050" lvl="1" indent="0">
              <a:buNone/>
            </a:pPr>
            <a:r>
              <a:rPr lang="en-US" dirty="0"/>
              <a:t>		else {</a:t>
            </a:r>
          </a:p>
          <a:p>
            <a:pPr marL="400050" lvl="1" indent="0">
              <a:buNone/>
            </a:pPr>
            <a:r>
              <a:rPr lang="en-US" dirty="0"/>
              <a:t>			result = </a:t>
            </a:r>
            <a:r>
              <a:rPr lang="en-US" dirty="0" err="1"/>
              <a:t>writeToFile</a:t>
            </a:r>
            <a:r>
              <a:rPr lang="en-US" dirty="0"/>
              <a:t>(s);</a:t>
            </a:r>
          </a:p>
          <a:p>
            <a:pPr marL="400050" lvl="1" indent="0">
              <a:buNone/>
            </a:pPr>
            <a:r>
              <a:rPr lang="en-US" dirty="0"/>
              <a:t>			if(result == -1) return –2;</a:t>
            </a:r>
          </a:p>
          <a:p>
            <a:pPr marL="400050" lvl="1" indent="0">
              <a:buNone/>
            </a:pPr>
            <a:r>
              <a:rPr lang="en-US" dirty="0"/>
              <a:t>			else return 0;</a:t>
            </a:r>
          </a:p>
          <a:p>
            <a:pPr marL="400050" lvl="1" indent="0">
              <a:buNone/>
            </a:pPr>
            <a:r>
              <a:rPr lang="en-US" dirty="0"/>
              <a:t>		}</a:t>
            </a:r>
          </a:p>
          <a:p>
            <a:pPr marL="400050" lvl="1" indent="0">
              <a:buNone/>
            </a:pPr>
            <a:r>
              <a:rPr lang="en-US" dirty="0"/>
              <a:t>}</a:t>
            </a:r>
          </a:p>
          <a:p>
            <a:r>
              <a:rPr lang="en-US" dirty="0"/>
              <a:t> </a:t>
            </a:r>
          </a:p>
          <a:p>
            <a:endParaRPr lang="en-US" dirty="0"/>
          </a:p>
        </p:txBody>
      </p:sp>
    </p:spTree>
    <p:extLst>
      <p:ext uri="{BB962C8B-B14F-4D97-AF65-F5344CB8AC3E}">
        <p14:creationId xmlns:p14="http://schemas.microsoft.com/office/powerpoint/2010/main" val="2165140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600200"/>
          </a:xfrm>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a:xfrm>
            <a:off x="457200" y="990600"/>
            <a:ext cx="8229600" cy="5715000"/>
          </a:xfrm>
        </p:spPr>
        <p:txBody>
          <a:bodyPr>
            <a:normAutofit fontScale="62500" lnSpcReduction="20000"/>
          </a:bodyPr>
          <a:lstStyle/>
          <a:p>
            <a:r>
              <a:rPr lang="en-US" dirty="0"/>
              <a:t>Suppose later a new developer takes over the code and discovers that the file ought to be closed, but it is possible that the "close" operation will fail. So he has to go into the code and add new conditions inside code blocks.</a:t>
            </a:r>
          </a:p>
          <a:p>
            <a:r>
              <a:rPr lang="en-US" dirty="0"/>
              <a:t> </a:t>
            </a:r>
          </a:p>
          <a:p>
            <a:pPr marL="400050" lvl="1" indent="0">
              <a:buNone/>
            </a:pPr>
            <a:r>
              <a:rPr lang="en-US" dirty="0" err="1"/>
              <a:t>callingFunction</a:t>
            </a:r>
            <a:r>
              <a:rPr lang="en-US" dirty="0"/>
              <a:t>(String s) {</a:t>
            </a:r>
          </a:p>
          <a:p>
            <a:pPr marL="400050" lvl="1" indent="0">
              <a:buNone/>
            </a:pPr>
            <a:r>
              <a:rPr lang="en-US" dirty="0"/>
              <a:t>		</a:t>
            </a:r>
            <a:r>
              <a:rPr lang="en-US" dirty="0" err="1"/>
              <a:t>int</a:t>
            </a:r>
            <a:r>
              <a:rPr lang="en-US" dirty="0"/>
              <a:t> code = </a:t>
            </a:r>
            <a:r>
              <a:rPr lang="en-US" dirty="0" err="1"/>
              <a:t>saveData</a:t>
            </a:r>
            <a:r>
              <a:rPr lang="en-US" dirty="0"/>
              <a:t>(s);</a:t>
            </a:r>
          </a:p>
          <a:p>
            <a:pPr marL="400050" lvl="1" indent="0">
              <a:buNone/>
            </a:pPr>
            <a:r>
              <a:rPr lang="en-US" dirty="0"/>
              <a:t>		if(code == -1) {</a:t>
            </a:r>
          </a:p>
          <a:p>
            <a:pPr marL="400050" lvl="1" indent="0">
              <a:buNone/>
            </a:pPr>
            <a:r>
              <a:rPr lang="en-US" dirty="0"/>
              <a:t>			</a:t>
            </a:r>
            <a:r>
              <a:rPr lang="en-US" dirty="0" err="1"/>
              <a:t>handleOpenFileError</a:t>
            </a:r>
            <a:r>
              <a:rPr lang="en-US" dirty="0"/>
              <a:t>();</a:t>
            </a:r>
          </a:p>
          <a:p>
            <a:pPr marL="400050" lvl="1" indent="0">
              <a:buNone/>
            </a:pPr>
            <a:r>
              <a:rPr lang="en-US" dirty="0"/>
              <a:t>		}</a:t>
            </a:r>
          </a:p>
          <a:p>
            <a:pPr marL="400050" lvl="1" indent="0">
              <a:buNone/>
            </a:pPr>
            <a:r>
              <a:rPr lang="en-US" dirty="0"/>
              <a:t>		else if(code == -2) {</a:t>
            </a:r>
          </a:p>
          <a:p>
            <a:pPr marL="400050" lvl="1" indent="0">
              <a:buNone/>
            </a:pPr>
            <a:r>
              <a:rPr lang="en-US" dirty="0"/>
              <a:t>			</a:t>
            </a:r>
            <a:r>
              <a:rPr lang="en-US" dirty="0" err="1"/>
              <a:t>handleWriteToFileError</a:t>
            </a:r>
            <a:r>
              <a:rPr lang="en-US" dirty="0"/>
              <a:t>();</a:t>
            </a:r>
          </a:p>
          <a:p>
            <a:pPr marL="400050" lvl="1" indent="0">
              <a:buNone/>
            </a:pPr>
            <a:r>
              <a:rPr lang="en-US" dirty="0"/>
              <a:t>		}</a:t>
            </a:r>
          </a:p>
          <a:p>
            <a:pPr marL="400050" lvl="1" indent="0">
              <a:buNone/>
            </a:pPr>
            <a:r>
              <a:rPr lang="en-US" dirty="0"/>
              <a:t>		</a:t>
            </a:r>
            <a:r>
              <a:rPr lang="en-US" b="1" dirty="0"/>
              <a:t>else if(code == -3) {</a:t>
            </a:r>
            <a:endParaRPr lang="en-US" dirty="0"/>
          </a:p>
          <a:p>
            <a:pPr marL="400050" lvl="1" indent="0">
              <a:buNone/>
            </a:pPr>
            <a:r>
              <a:rPr lang="en-US" b="1" dirty="0"/>
              <a:t>			</a:t>
            </a:r>
            <a:r>
              <a:rPr lang="en-US" b="1" dirty="0" err="1"/>
              <a:t>handleCloseFileError</a:t>
            </a:r>
            <a:r>
              <a:rPr lang="en-US" b="1" dirty="0"/>
              <a:t>();</a:t>
            </a:r>
            <a:endParaRPr lang="en-US" dirty="0"/>
          </a:p>
          <a:p>
            <a:pPr marL="400050" lvl="1" indent="0">
              <a:buNone/>
            </a:pPr>
            <a:r>
              <a:rPr lang="en-US" b="1" dirty="0"/>
              <a:t>		}</a:t>
            </a:r>
            <a:endParaRPr lang="en-US" dirty="0"/>
          </a:p>
          <a:p>
            <a:pPr marL="400050" lvl="1" indent="0">
              <a:buNone/>
            </a:pPr>
            <a:r>
              <a:rPr lang="en-US" dirty="0"/>
              <a:t>		else {</a:t>
            </a:r>
          </a:p>
          <a:p>
            <a:pPr marL="400050" lvl="1" indent="0">
              <a:buNone/>
            </a:pPr>
            <a:r>
              <a:rPr lang="en-US" dirty="0"/>
              <a:t>			</a:t>
            </a:r>
            <a:r>
              <a:rPr lang="en-US" dirty="0" err="1"/>
              <a:t>doTheNormalThing</a:t>
            </a:r>
            <a:r>
              <a:rPr lang="en-US" dirty="0"/>
              <a:t>(s);</a:t>
            </a:r>
          </a:p>
          <a:p>
            <a:pPr marL="400050" lvl="1" indent="0">
              <a:buNone/>
            </a:pPr>
            <a:r>
              <a:rPr lang="en-US" dirty="0"/>
              <a:t>		}</a:t>
            </a:r>
          </a:p>
          <a:p>
            <a:pPr marL="400050" lvl="1" indent="0">
              <a:buNone/>
            </a:pPr>
            <a:r>
              <a:rPr lang="en-US" dirty="0"/>
              <a:t>	}</a:t>
            </a:r>
          </a:p>
          <a:p>
            <a:pPr marL="400050" lvl="1" indent="0">
              <a:buNone/>
            </a:pPr>
            <a:r>
              <a:rPr lang="en-US" dirty="0"/>
              <a:t>	</a:t>
            </a:r>
            <a:r>
              <a:rPr lang="en-US" dirty="0" err="1"/>
              <a:t>int</a:t>
            </a:r>
            <a:r>
              <a:rPr lang="en-US" dirty="0"/>
              <a:t> </a:t>
            </a:r>
            <a:r>
              <a:rPr lang="en-US" dirty="0" err="1"/>
              <a:t>saveData</a:t>
            </a:r>
            <a:r>
              <a:rPr lang="en-US" dirty="0"/>
              <a:t>(String s) {</a:t>
            </a:r>
          </a:p>
          <a:p>
            <a:pPr marL="400050" lvl="1" indent="0">
              <a:buNone/>
            </a:pPr>
            <a:r>
              <a:rPr lang="en-US" dirty="0"/>
              <a:t>		</a:t>
            </a:r>
            <a:r>
              <a:rPr lang="en-US" dirty="0" err="1"/>
              <a:t>int</a:t>
            </a:r>
            <a:r>
              <a:rPr lang="en-US" dirty="0"/>
              <a:t> result = </a:t>
            </a:r>
            <a:r>
              <a:rPr lang="en-US" dirty="0" err="1"/>
              <a:t>openFile</a:t>
            </a:r>
            <a:r>
              <a:rPr lang="en-US" dirty="0"/>
              <a:t>("Special File");</a:t>
            </a:r>
          </a:p>
          <a:p>
            <a:pPr marL="400050" lvl="1" indent="0">
              <a:buNone/>
            </a:pPr>
            <a:r>
              <a:rPr lang="en-US" dirty="0"/>
              <a:t>		if(result == -1) return –1;</a:t>
            </a:r>
          </a:p>
          <a:p>
            <a:pPr marL="400050" lvl="1" indent="0">
              <a:buNone/>
            </a:pPr>
            <a:r>
              <a:rPr lang="en-US" dirty="0"/>
              <a:t>		else {</a:t>
            </a:r>
          </a:p>
          <a:p>
            <a:pPr marL="400050" lvl="1" indent="0">
              <a:buNone/>
            </a:pPr>
            <a:r>
              <a:rPr lang="en-US" dirty="0"/>
              <a:t>			result = </a:t>
            </a:r>
            <a:r>
              <a:rPr lang="en-US" dirty="0" err="1"/>
              <a:t>writeToFile</a:t>
            </a:r>
            <a:r>
              <a:rPr lang="en-US" dirty="0"/>
              <a:t>(s);</a:t>
            </a:r>
          </a:p>
          <a:p>
            <a:pPr marL="400050" lvl="1" indent="0">
              <a:buNone/>
            </a:pPr>
            <a:r>
              <a:rPr lang="en-US" dirty="0"/>
              <a:t>			if(result == -1) return –2;</a:t>
            </a:r>
          </a:p>
          <a:p>
            <a:pPr marL="400050" lvl="1" indent="0">
              <a:buNone/>
            </a:pPr>
            <a:r>
              <a:rPr lang="en-US" dirty="0"/>
              <a:t>			else {</a:t>
            </a:r>
          </a:p>
          <a:p>
            <a:pPr marL="400050" lvl="1" indent="0">
              <a:buNone/>
            </a:pPr>
            <a:r>
              <a:rPr lang="en-US" dirty="0"/>
              <a:t>				</a:t>
            </a:r>
            <a:r>
              <a:rPr lang="en-US" b="1" dirty="0"/>
              <a:t>result = </a:t>
            </a:r>
            <a:r>
              <a:rPr lang="en-US" b="1" dirty="0" err="1"/>
              <a:t>closeFile</a:t>
            </a:r>
            <a:r>
              <a:rPr lang="en-US" b="1" dirty="0"/>
              <a:t>();</a:t>
            </a:r>
            <a:endParaRPr lang="en-US" dirty="0"/>
          </a:p>
          <a:p>
            <a:pPr marL="400050" lvl="1" indent="0">
              <a:buNone/>
            </a:pPr>
            <a:r>
              <a:rPr lang="en-US" b="1" dirty="0"/>
              <a:t>				if(result==-1) return –3;</a:t>
            </a:r>
            <a:endParaRPr lang="en-US" dirty="0"/>
          </a:p>
          <a:p>
            <a:pPr marL="400050" lvl="1" indent="0">
              <a:buNone/>
            </a:pPr>
            <a:r>
              <a:rPr lang="en-US" dirty="0"/>
              <a:t>				</a:t>
            </a:r>
            <a:r>
              <a:rPr lang="en-US" b="1" dirty="0"/>
              <a:t>else</a:t>
            </a:r>
            <a:r>
              <a:rPr lang="en-US" dirty="0"/>
              <a:t> return 0;</a:t>
            </a:r>
          </a:p>
          <a:p>
            <a:pPr marL="400050" lvl="1" indent="0">
              <a:buNone/>
            </a:pPr>
            <a:r>
              <a:rPr lang="en-US" dirty="0"/>
              <a:t>			}</a:t>
            </a:r>
          </a:p>
          <a:p>
            <a:pPr marL="400050" lvl="1" indent="0">
              <a:buNone/>
            </a:pPr>
            <a:r>
              <a:rPr lang="en-US" dirty="0"/>
              <a:t>		}</a:t>
            </a:r>
          </a:p>
          <a:p>
            <a:pPr marL="400050" lvl="1" indent="0">
              <a:buNone/>
            </a:pPr>
            <a:r>
              <a:rPr lang="en-US" dirty="0"/>
              <a:t>}</a:t>
            </a:r>
          </a:p>
          <a:p>
            <a:pPr marL="400050" lvl="1" indent="0">
              <a:buNone/>
            </a:pPr>
            <a:r>
              <a:rPr lang="en-US" dirty="0"/>
              <a:t> </a:t>
            </a:r>
          </a:p>
          <a:p>
            <a:pPr marL="400050" lvl="1" indent="0">
              <a:buNone/>
            </a:pPr>
            <a:r>
              <a:rPr lang="en-US" dirty="0"/>
              <a:t>This is already getting messy, especially in the </a:t>
            </a:r>
            <a:r>
              <a:rPr lang="en-US" dirty="0" err="1"/>
              <a:t>saveData</a:t>
            </a:r>
            <a:r>
              <a:rPr lang="en-US" dirty="0"/>
              <a:t> method.</a:t>
            </a:r>
          </a:p>
          <a:p>
            <a:pPr marL="400050" lvl="1" indent="0">
              <a:buNone/>
            </a:pPr>
            <a:r>
              <a:rPr lang="en-US" dirty="0"/>
              <a:t> </a:t>
            </a:r>
          </a:p>
          <a:p>
            <a:pPr marL="400050" lvl="1" indent="0">
              <a:buNone/>
            </a:pPr>
            <a:endParaRPr lang="en-US" dirty="0"/>
          </a:p>
        </p:txBody>
      </p:sp>
    </p:spTree>
    <p:extLst>
      <p:ext uri="{BB962C8B-B14F-4D97-AF65-F5344CB8AC3E}">
        <p14:creationId xmlns:p14="http://schemas.microsoft.com/office/powerpoint/2010/main" val="841363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p:txBody>
          <a:bodyPr>
            <a:normAutofit fontScale="92500" lnSpcReduction="10000"/>
          </a:bodyPr>
          <a:lstStyle/>
          <a:p>
            <a:r>
              <a:rPr lang="en-US" u="sng" dirty="0"/>
              <a:t>Problem 2</a:t>
            </a:r>
            <a:r>
              <a:rPr lang="en-US" dirty="0"/>
              <a:t>: </a:t>
            </a:r>
            <a:r>
              <a:rPr lang="en-US" i="1" dirty="0"/>
              <a:t>Confusion of data.</a:t>
            </a:r>
            <a:r>
              <a:rPr lang="en-US" dirty="0"/>
              <a:t> If a method such as </a:t>
            </a:r>
            <a:r>
              <a:rPr lang="en-US" dirty="0" err="1"/>
              <a:t>saveData</a:t>
            </a:r>
            <a:r>
              <a:rPr lang="en-US" dirty="0"/>
              <a:t> in our example is really intended to return an integer, an integer such as –1 might possibly represent a valid result of a computation rather than an error code. (And this problem doesn't go away just by picking a number different from –1 to represent an error code</a:t>
            </a:r>
            <a:r>
              <a:rPr lang="en-US" dirty="0" smtClean="0"/>
              <a:t>.)</a:t>
            </a:r>
            <a:endParaRPr lang="en-US" dirty="0"/>
          </a:p>
          <a:p>
            <a:r>
              <a:rPr lang="en-US" dirty="0"/>
              <a:t>As a contrived example, suppose you have a function that performs the following operation: it accepts 3 integers a, b, c as input and then performs two successive integer divisions and returns the result:</a:t>
            </a:r>
          </a:p>
          <a:p>
            <a:pPr marL="400050" lvl="1" indent="0">
              <a:buNone/>
            </a:pPr>
            <a:r>
              <a:rPr lang="en-US" dirty="0"/>
              <a:t>		</a:t>
            </a:r>
            <a:r>
              <a:rPr lang="en-US" dirty="0" err="1"/>
              <a:t>contrivedDivide</a:t>
            </a:r>
            <a:r>
              <a:rPr lang="en-US" dirty="0"/>
              <a:t>(</a:t>
            </a:r>
            <a:r>
              <a:rPr lang="en-US" dirty="0" err="1"/>
              <a:t>int</a:t>
            </a:r>
            <a:r>
              <a:rPr lang="en-US" dirty="0"/>
              <a:t> a, </a:t>
            </a:r>
            <a:r>
              <a:rPr lang="en-US" dirty="0" err="1"/>
              <a:t>int</a:t>
            </a:r>
            <a:r>
              <a:rPr lang="en-US" dirty="0"/>
              <a:t> b, </a:t>
            </a:r>
            <a:r>
              <a:rPr lang="en-US" dirty="0" err="1"/>
              <a:t>int</a:t>
            </a:r>
            <a:r>
              <a:rPr lang="en-US" dirty="0"/>
              <a:t> c) {</a:t>
            </a:r>
          </a:p>
          <a:p>
            <a:pPr marL="400050" lvl="1" indent="0">
              <a:buNone/>
            </a:pPr>
            <a:r>
              <a:rPr lang="en-US" dirty="0"/>
              <a:t>			</a:t>
            </a:r>
            <a:r>
              <a:rPr lang="en-US" dirty="0" err="1"/>
              <a:t>int</a:t>
            </a:r>
            <a:r>
              <a:rPr lang="en-US" dirty="0"/>
              <a:t> temp = a / b;</a:t>
            </a:r>
          </a:p>
          <a:p>
            <a:pPr marL="400050" lvl="1" indent="0">
              <a:buNone/>
            </a:pPr>
            <a:r>
              <a:rPr lang="en-US" dirty="0"/>
              <a:t>			return temp / c;</a:t>
            </a:r>
          </a:p>
          <a:p>
            <a:pPr marL="400050" lvl="1" indent="0">
              <a:buNone/>
            </a:pPr>
            <a:r>
              <a:rPr lang="en-US" dirty="0"/>
              <a:t>		}</a:t>
            </a:r>
          </a:p>
          <a:p>
            <a:endParaRPr lang="en-US" dirty="0"/>
          </a:p>
        </p:txBody>
      </p:sp>
    </p:spTree>
    <p:extLst>
      <p:ext uri="{BB962C8B-B14F-4D97-AF65-F5344CB8AC3E}">
        <p14:creationId xmlns:p14="http://schemas.microsoft.com/office/powerpoint/2010/main" val="360716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rPr>
              <a:t>The Old (Non-OO) Way Of Doing It</a:t>
            </a:r>
            <a:endParaRPr lang="en-US" sz="3200" dirty="0"/>
          </a:p>
        </p:txBody>
      </p:sp>
      <p:sp>
        <p:nvSpPr>
          <p:cNvPr id="3" name="Content Placeholder 2"/>
          <p:cNvSpPr>
            <a:spLocks noGrp="1"/>
          </p:cNvSpPr>
          <p:nvPr>
            <p:ph idx="1"/>
          </p:nvPr>
        </p:nvSpPr>
        <p:spPr>
          <a:xfrm>
            <a:off x="457200" y="1600200"/>
            <a:ext cx="8229600" cy="4876800"/>
          </a:xfrm>
        </p:spPr>
        <p:txBody>
          <a:bodyPr>
            <a:normAutofit/>
          </a:bodyPr>
          <a:lstStyle/>
          <a:p>
            <a:r>
              <a:rPr lang="en-US" dirty="0"/>
              <a:t>The developer may decide that an error code of –1 should be returned if either b or c is 0 (since division by 0 is illegal</a:t>
            </a:r>
            <a:r>
              <a:rPr lang="en-US" dirty="0" smtClean="0"/>
              <a:t>).</a:t>
            </a:r>
            <a:endParaRPr lang="en-US" dirty="0"/>
          </a:p>
          <a:p>
            <a:pPr marL="400050" lvl="1" indent="0">
              <a:buNone/>
            </a:pPr>
            <a:r>
              <a:rPr lang="en-US" sz="1900" dirty="0" err="1"/>
              <a:t>contrivedDivide</a:t>
            </a:r>
            <a:r>
              <a:rPr lang="en-US" sz="1900" dirty="0"/>
              <a:t>(</a:t>
            </a:r>
            <a:r>
              <a:rPr lang="en-US" sz="1900" dirty="0" err="1"/>
              <a:t>int</a:t>
            </a:r>
            <a:r>
              <a:rPr lang="en-US" sz="1900" dirty="0"/>
              <a:t> a, </a:t>
            </a:r>
            <a:r>
              <a:rPr lang="en-US" sz="1900" dirty="0" err="1"/>
              <a:t>int</a:t>
            </a:r>
            <a:r>
              <a:rPr lang="en-US" sz="1900" dirty="0"/>
              <a:t> b, </a:t>
            </a:r>
            <a:r>
              <a:rPr lang="en-US" sz="1900" dirty="0" err="1"/>
              <a:t>int</a:t>
            </a:r>
            <a:r>
              <a:rPr lang="en-US" sz="1900" dirty="0"/>
              <a:t> c) {</a:t>
            </a:r>
          </a:p>
          <a:p>
            <a:pPr marL="400050" lvl="1" indent="0">
              <a:buNone/>
            </a:pPr>
            <a:r>
              <a:rPr lang="en-US" sz="1900" dirty="0"/>
              <a:t>	</a:t>
            </a:r>
            <a:r>
              <a:rPr lang="en-US" sz="1900" b="1" dirty="0"/>
              <a:t>if(b == 0 || c == 0) return –1;</a:t>
            </a:r>
            <a:endParaRPr lang="en-US" sz="1900" dirty="0"/>
          </a:p>
          <a:p>
            <a:pPr marL="400050" lvl="1" indent="0">
              <a:buNone/>
            </a:pPr>
            <a:r>
              <a:rPr lang="en-US" sz="1900" dirty="0"/>
              <a:t>			</a:t>
            </a:r>
            <a:r>
              <a:rPr lang="en-US" sz="1900" dirty="0" err="1"/>
              <a:t>int</a:t>
            </a:r>
            <a:r>
              <a:rPr lang="en-US" sz="1900" dirty="0"/>
              <a:t> temp = a / b;</a:t>
            </a:r>
          </a:p>
          <a:p>
            <a:pPr marL="400050" lvl="1" indent="0">
              <a:buNone/>
            </a:pPr>
            <a:r>
              <a:rPr lang="en-US" sz="1900" dirty="0"/>
              <a:t>			return temp / c;</a:t>
            </a:r>
          </a:p>
          <a:p>
            <a:pPr marL="400050" lvl="1" indent="0">
              <a:buNone/>
            </a:pPr>
            <a:r>
              <a:rPr lang="en-US" sz="1900" dirty="0"/>
              <a:t>		}</a:t>
            </a:r>
          </a:p>
          <a:p>
            <a:pPr marL="400050" lvl="1" indent="0">
              <a:buNone/>
            </a:pPr>
            <a:r>
              <a:rPr lang="en-US" sz="1800" dirty="0"/>
              <a:t> </a:t>
            </a:r>
          </a:p>
          <a:p>
            <a:r>
              <a:rPr lang="en-US" dirty="0"/>
              <a:t>But if this is done, how can the calling function distinguish between an error condition and the result of a legitimate execution of the function, as in</a:t>
            </a:r>
          </a:p>
          <a:p>
            <a:pPr marL="400050" lvl="1" indent="0">
              <a:buNone/>
            </a:pPr>
            <a:r>
              <a:rPr lang="en-US" dirty="0"/>
              <a:t>	</a:t>
            </a:r>
            <a:r>
              <a:rPr lang="en-US" sz="1900" dirty="0" err="1"/>
              <a:t>contrivedDivide</a:t>
            </a:r>
            <a:r>
              <a:rPr lang="en-US" sz="1900" dirty="0"/>
              <a:t>(1</a:t>
            </a:r>
            <a:r>
              <a:rPr lang="en-US" sz="1900" dirty="0"/>
              <a:t>, -1, 1); // returns –1, but no error</a:t>
            </a:r>
          </a:p>
          <a:p>
            <a:endParaRPr lang="en-US" dirty="0"/>
          </a:p>
        </p:txBody>
      </p:sp>
    </p:spTree>
    <p:extLst>
      <p:ext uri="{BB962C8B-B14F-4D97-AF65-F5344CB8AC3E}">
        <p14:creationId xmlns:p14="http://schemas.microsoft.com/office/powerpoint/2010/main" val="1193475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1697</TotalTime>
  <Words>3117</Words>
  <Application>Microsoft Office PowerPoint</Application>
  <PresentationFormat>On-screen Show (4:3)</PresentationFormat>
  <Paragraphs>639</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Executive</vt:lpstr>
      <vt:lpstr>      Lesson 11: Exception Handling in JAVA</vt:lpstr>
      <vt:lpstr>Wholeness of the Lesson</vt:lpstr>
      <vt:lpstr>What Is Exception-Handling All About?</vt:lpstr>
      <vt:lpstr>What Is Exception-Handling All About?</vt:lpstr>
      <vt:lpstr>The Old (Non-OO) Way Of Doing It</vt:lpstr>
      <vt:lpstr>The Old (Non-OO) Way Of Doing It</vt:lpstr>
      <vt:lpstr>The Old (Non-OO) Way Of Doing It</vt:lpstr>
      <vt:lpstr>The Old (Non-OO) Way Of Doing It</vt:lpstr>
      <vt:lpstr>The Old (Non-OO) Way Of Doing It</vt:lpstr>
      <vt:lpstr>An Object-Oriented Error-Handling Strategy</vt:lpstr>
      <vt:lpstr>MAIN POINT</vt:lpstr>
      <vt:lpstr>The Hierarchy of Classes That Represent Error Conditions</vt:lpstr>
      <vt:lpstr>Classification of Error-Condition Classes</vt:lpstr>
      <vt:lpstr>Objects of type Error</vt:lpstr>
      <vt:lpstr>Example of Exception</vt:lpstr>
      <vt:lpstr>Example of Exception</vt:lpstr>
      <vt:lpstr>The Error Hierarchy</vt:lpstr>
      <vt:lpstr>Other Unchecked Exceptions</vt:lpstr>
      <vt:lpstr>Other Unchecked Exceptions</vt:lpstr>
      <vt:lpstr>Throwing Runtime Exceptions</vt:lpstr>
      <vt:lpstr>Hierarchy of RuntimeException</vt:lpstr>
      <vt:lpstr>Checked Exceptions</vt:lpstr>
      <vt:lpstr>Dealing With Checked Exceptions</vt:lpstr>
      <vt:lpstr>Dealing With Checked Exceptions</vt:lpstr>
      <vt:lpstr>Dealing With Checked Exceptions</vt:lpstr>
      <vt:lpstr>Dealing With Checked Exceptions</vt:lpstr>
      <vt:lpstr>Dealing With Checked Exceptions</vt:lpstr>
      <vt:lpstr>Dealing With Checked Exceptions</vt:lpstr>
      <vt:lpstr>What Happens in Each Case</vt:lpstr>
      <vt:lpstr>What Happens in Each Case</vt:lpstr>
      <vt:lpstr>MAIN POINT</vt:lpstr>
      <vt:lpstr>Summary of Exception Types </vt:lpstr>
      <vt:lpstr>Using/Creating Exception Classes</vt:lpstr>
      <vt:lpstr>Using/Creating Exception Classes</vt:lpstr>
      <vt:lpstr>Using/Creating Exception Classes</vt:lpstr>
      <vt:lpstr>Best Practices: When to Handle, When to Throw, When to Log</vt:lpstr>
      <vt:lpstr>Best Practices: When to Handle, When to Throw, When to Log</vt:lpstr>
      <vt:lpstr>Best Practices: How to Set up Your Own Exception Classes</vt:lpstr>
      <vt:lpstr>Importance of Logging</vt:lpstr>
      <vt:lpstr>Using Oracle’s Logger</vt:lpstr>
      <vt:lpstr>Using Oracle’s Logger</vt:lpstr>
      <vt:lpstr>MAIN POINT</vt:lpstr>
      <vt:lpstr>Some Syntax Rules For Try/Catch</vt:lpstr>
      <vt:lpstr>Some Syntax Rules For Try/Catch</vt:lpstr>
      <vt:lpstr>The finally Keyword</vt:lpstr>
      <vt:lpstr>The finally Keyword</vt:lpstr>
      <vt:lpstr>The finally Keyword</vt:lpstr>
      <vt:lpstr>Examples of Proper Use of Java’s Exception-Handling Model</vt:lpstr>
      <vt:lpstr>CONNECTING THE PARTS OF KNOWLEDGE WITH THE WHOLENESS OF KNOWLEDGE</vt:lpstr>
      <vt:lpstr>CONNECTING THE PARTS OF KNOWLEDGE WITH THE WHOLENESS OF KNOWLEDGE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Lesson 1: Introduction to Java And the Eclipse Development Environment </dc:title>
  <dc:creator>admin</dc:creator>
  <cp:lastModifiedBy>admin</cp:lastModifiedBy>
  <cp:revision>406</cp:revision>
  <dcterms:created xsi:type="dcterms:W3CDTF">2006-08-16T00:00:00Z</dcterms:created>
  <dcterms:modified xsi:type="dcterms:W3CDTF">2015-12-11T07:39:01Z</dcterms:modified>
</cp:coreProperties>
</file>