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56" r:id="rId2"/>
    <p:sldId id="300" r:id="rId3"/>
    <p:sldId id="301" r:id="rId4"/>
    <p:sldId id="302" r:id="rId5"/>
    <p:sldId id="303" r:id="rId6"/>
    <p:sldId id="304" r:id="rId7"/>
    <p:sldId id="306" r:id="rId8"/>
    <p:sldId id="305" r:id="rId9"/>
    <p:sldId id="307" r:id="rId10"/>
    <p:sldId id="308" r:id="rId11"/>
    <p:sldId id="309" r:id="rId12"/>
    <p:sldId id="310" r:id="rId13"/>
    <p:sldId id="311" r:id="rId14"/>
    <p:sldId id="312" r:id="rId15"/>
    <p:sldId id="313" r:id="rId16"/>
    <p:sldId id="314" r:id="rId17"/>
    <p:sldId id="315"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p:cViewPr varScale="1">
        <p:scale>
          <a:sx n="69" d="100"/>
          <a:sy n="69" d="100"/>
        </p:scale>
        <p:origin x="-5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43A96-F417-4019-AB32-5E7187B6AE4A}" type="datetimeFigureOut">
              <a:rPr lang="en-US" smtClean="0"/>
              <a:t>12/12/2015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9FCF3C-1DA6-49F9-8E6B-7E5C9762986B}" type="slidenum">
              <a:rPr lang="en-US" smtClean="0"/>
              <a:t>‹#›</a:t>
            </a:fld>
            <a:endParaRPr lang="en-US"/>
          </a:p>
        </p:txBody>
      </p:sp>
    </p:spTree>
    <p:extLst>
      <p:ext uri="{BB962C8B-B14F-4D97-AF65-F5344CB8AC3E}">
        <p14:creationId xmlns:p14="http://schemas.microsoft.com/office/powerpoint/2010/main" val="192207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12/12/2015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smtClean="0">
                <a:effectLst/>
              </a:rPr>
              <a:t>12: </a:t>
            </a:r>
            <a:r>
              <a:rPr lang="en-US" sz="3200" b="1" dirty="0">
                <a:effectLst/>
              </a:rPr>
              <a:t>Working with Files and </a:t>
            </a:r>
            <a:r>
              <a:rPr lang="en-US" sz="3200" b="1" dirty="0" smtClean="0">
                <a:effectLst/>
              </a:rPr>
              <a:t>Databases</a:t>
            </a:r>
            <a:endParaRPr lang="en-US" sz="3200" b="1" dirty="0">
              <a:effectLst/>
            </a:endParaRPr>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File Class</a:t>
            </a:r>
            <a:endParaRPr lang="en-US" sz="3200" dirty="0"/>
          </a:p>
        </p:txBody>
      </p:sp>
      <p:sp>
        <p:nvSpPr>
          <p:cNvPr id="3" name="Content Placeholder 2"/>
          <p:cNvSpPr>
            <a:spLocks noGrp="1"/>
          </p:cNvSpPr>
          <p:nvPr>
            <p:ph idx="1"/>
          </p:nvPr>
        </p:nvSpPr>
        <p:spPr/>
        <p:txBody>
          <a:bodyPr>
            <a:normAutofit fontScale="92500"/>
          </a:bodyPr>
          <a:lstStyle/>
          <a:p>
            <a:pPr lvl="0"/>
            <a:r>
              <a:rPr lang="en-US" dirty="0"/>
              <a:t>The File class is an abstraction that represents either a file or a directory on the native system’s directory system</a:t>
            </a:r>
            <a:r>
              <a:rPr lang="en-US" dirty="0" smtClean="0"/>
              <a:t>.</a:t>
            </a:r>
            <a:endParaRPr lang="en-US" dirty="0"/>
          </a:p>
          <a:p>
            <a:pPr lvl="0"/>
            <a:r>
              <a:rPr lang="en-US" dirty="0"/>
              <a:t>Methods available in File include</a:t>
            </a:r>
            <a:r>
              <a:rPr lang="en-US" dirty="0" smtClean="0"/>
              <a:t>: </a:t>
            </a:r>
          </a:p>
          <a:p>
            <a:pPr marL="400050" lvl="1" indent="0">
              <a:buNone/>
            </a:pPr>
            <a:r>
              <a:rPr lang="en-US" dirty="0" err="1" smtClean="0"/>
              <a:t>boolean</a:t>
            </a:r>
            <a:r>
              <a:rPr lang="en-US" dirty="0" smtClean="0"/>
              <a:t> </a:t>
            </a:r>
            <a:r>
              <a:rPr lang="en-US" dirty="0" err="1" smtClean="0"/>
              <a:t>isFile</a:t>
            </a:r>
            <a:endParaRPr lang="en-US" dirty="0" smtClean="0"/>
          </a:p>
          <a:p>
            <a:pPr marL="400050" lvl="1" indent="0">
              <a:buNone/>
            </a:pPr>
            <a:r>
              <a:rPr lang="en-US" dirty="0" err="1" smtClean="0"/>
              <a:t>boolean</a:t>
            </a:r>
            <a:r>
              <a:rPr lang="en-US" dirty="0" smtClean="0"/>
              <a:t> </a:t>
            </a:r>
            <a:r>
              <a:rPr lang="en-US" dirty="0" err="1"/>
              <a:t>isDirectory</a:t>
            </a:r>
            <a:endParaRPr lang="en-US" dirty="0"/>
          </a:p>
          <a:p>
            <a:pPr marL="400050" lvl="1" indent="0">
              <a:buNone/>
            </a:pPr>
            <a:r>
              <a:rPr lang="en-US" dirty="0" err="1"/>
              <a:t>boolean</a:t>
            </a:r>
            <a:r>
              <a:rPr lang="en-US" dirty="0"/>
              <a:t> exists</a:t>
            </a:r>
          </a:p>
          <a:p>
            <a:pPr marL="400050" lvl="1" indent="0">
              <a:buNone/>
            </a:pPr>
            <a:r>
              <a:rPr lang="en-US" dirty="0"/>
              <a:t>String </a:t>
            </a:r>
            <a:r>
              <a:rPr lang="en-US" dirty="0" err="1"/>
              <a:t>getAbsolutePath</a:t>
            </a:r>
            <a:endParaRPr lang="en-US" dirty="0"/>
          </a:p>
          <a:p>
            <a:pPr marL="400050" lvl="1" indent="0">
              <a:buNone/>
            </a:pPr>
            <a:r>
              <a:rPr lang="en-US" dirty="0"/>
              <a:t>String </a:t>
            </a:r>
            <a:r>
              <a:rPr lang="en-US" dirty="0" err="1"/>
              <a:t>getParent</a:t>
            </a:r>
            <a:endParaRPr lang="en-US" dirty="0"/>
          </a:p>
          <a:p>
            <a:pPr marL="400050" lvl="1" indent="0">
              <a:buNone/>
            </a:pPr>
            <a:r>
              <a:rPr lang="en-US" dirty="0"/>
              <a:t>File </a:t>
            </a:r>
            <a:r>
              <a:rPr lang="en-US" dirty="0" err="1"/>
              <a:t>getParentFile</a:t>
            </a:r>
            <a:endParaRPr lang="en-US" dirty="0"/>
          </a:p>
          <a:p>
            <a:pPr marL="400050" lvl="1" indent="0">
              <a:buNone/>
            </a:pPr>
            <a:r>
              <a:rPr lang="en-US" dirty="0" err="1"/>
              <a:t>boolean</a:t>
            </a:r>
            <a:r>
              <a:rPr lang="en-US" dirty="0"/>
              <a:t> </a:t>
            </a:r>
            <a:r>
              <a:rPr lang="en-US" dirty="0" err="1"/>
              <a:t>mkdir</a:t>
            </a:r>
            <a:endParaRPr lang="en-US" dirty="0"/>
          </a:p>
          <a:p>
            <a:pPr marL="400050" lvl="1" indent="0">
              <a:buNone/>
            </a:pPr>
            <a:r>
              <a:rPr lang="en-US" dirty="0" err="1"/>
              <a:t>boolean</a:t>
            </a:r>
            <a:r>
              <a:rPr lang="en-US" dirty="0"/>
              <a:t> </a:t>
            </a:r>
            <a:r>
              <a:rPr lang="en-US" dirty="0" err="1"/>
              <a:t>mkdirs</a:t>
            </a:r>
            <a:endParaRPr lang="en-US" dirty="0"/>
          </a:p>
          <a:p>
            <a:pPr marL="400050" lvl="1" indent="0">
              <a:buNone/>
            </a:pPr>
            <a:r>
              <a:rPr lang="en-US" dirty="0" err="1"/>
              <a:t>boolean</a:t>
            </a:r>
            <a:r>
              <a:rPr lang="en-US" dirty="0"/>
              <a:t> delete</a:t>
            </a:r>
          </a:p>
          <a:p>
            <a:r>
              <a:rPr lang="en-US" dirty="0"/>
              <a:t/>
            </a:r>
            <a:br>
              <a:rPr lang="en-US" dirty="0"/>
            </a:br>
            <a:endParaRPr lang="en-US" dirty="0"/>
          </a:p>
        </p:txBody>
      </p:sp>
    </p:spTree>
    <p:extLst>
      <p:ext uri="{BB962C8B-B14F-4D97-AF65-F5344CB8AC3E}">
        <p14:creationId xmlns:p14="http://schemas.microsoft.com/office/powerpoint/2010/main" val="261783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Reading a File in Java is accomplished by using a </a:t>
            </a:r>
            <a:r>
              <a:rPr lang="en-US" dirty="0" err="1"/>
              <a:t>FileReader</a:t>
            </a:r>
            <a:r>
              <a:rPr lang="en-US" dirty="0"/>
              <a:t> (or Scanner). Writing to a File is accomplished by using a </a:t>
            </a:r>
            <a:r>
              <a:rPr lang="en-US" dirty="0" err="1"/>
              <a:t>FileWriter</a:t>
            </a:r>
            <a:r>
              <a:rPr lang="en-US" dirty="0"/>
              <a:t>. More generally, "input" in human life is handled by the senses; "output" is handled by the organs of action. Both have their source in the field of pure creative intelligence.</a:t>
            </a:r>
          </a:p>
          <a:p>
            <a:endParaRPr lang="en-US" dirty="0"/>
          </a:p>
        </p:txBody>
      </p:sp>
    </p:spTree>
    <p:extLst>
      <p:ext uri="{BB962C8B-B14F-4D97-AF65-F5344CB8AC3E}">
        <p14:creationId xmlns:p14="http://schemas.microsoft.com/office/powerpoint/2010/main" val="388141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Interacting with a </a:t>
            </a:r>
            <a:r>
              <a:rPr lang="en-US" sz="3200" b="1" dirty="0" smtClean="0">
                <a:effectLst/>
              </a:rPr>
              <a:t>Database</a:t>
            </a:r>
            <a:endParaRPr lang="en-US" dirty="0"/>
          </a:p>
        </p:txBody>
      </p:sp>
      <p:sp>
        <p:nvSpPr>
          <p:cNvPr id="3" name="Content Placeholder 2"/>
          <p:cNvSpPr>
            <a:spLocks noGrp="1"/>
          </p:cNvSpPr>
          <p:nvPr>
            <p:ph idx="1"/>
          </p:nvPr>
        </p:nvSpPr>
        <p:spPr/>
        <p:txBody>
          <a:bodyPr/>
          <a:lstStyle/>
          <a:p>
            <a:pPr lvl="0"/>
            <a:r>
              <a:rPr lang="en-US" dirty="0"/>
              <a:t>JDBC provides an API for interacting with a database using SQL – part of the </a:t>
            </a:r>
            <a:r>
              <a:rPr lang="en-US" dirty="0" err="1"/>
              <a:t>jdk</a:t>
            </a:r>
            <a:r>
              <a:rPr lang="en-US" dirty="0"/>
              <a:t> distribution</a:t>
            </a:r>
            <a:r>
              <a:rPr lang="en-US" dirty="0" smtClean="0"/>
              <a:t>.</a:t>
            </a:r>
            <a:endParaRPr lang="en-US" dirty="0"/>
          </a:p>
          <a:p>
            <a:r>
              <a:rPr lang="en-US" dirty="0"/>
              <a:t>To interact efficiently with a database, you use the database vendor's </a:t>
            </a:r>
            <a:r>
              <a:rPr lang="en-US" i="1" dirty="0"/>
              <a:t>driver</a:t>
            </a:r>
            <a:r>
              <a:rPr lang="en-US" dirty="0"/>
              <a:t> that allows communication between the JVM and the database. Java comes with </a:t>
            </a:r>
            <a:r>
              <a:rPr lang="en-US" dirty="0" err="1"/>
              <a:t>JavaDB</a:t>
            </a:r>
            <a:r>
              <a:rPr lang="en-US" dirty="0"/>
              <a:t>, adapted from Apache’s Derby </a:t>
            </a:r>
            <a:r>
              <a:rPr lang="en-US" dirty="0" err="1"/>
              <a:t>dbms</a:t>
            </a:r>
            <a:r>
              <a:rPr lang="en-US" dirty="0"/>
              <a:t>, which is a pure Java </a:t>
            </a:r>
            <a:r>
              <a:rPr lang="en-US" dirty="0" err="1"/>
              <a:t>dbms</a:t>
            </a:r>
            <a:r>
              <a:rPr lang="en-US" dirty="0"/>
              <a:t> implementation. </a:t>
            </a:r>
            <a:endParaRPr lang="en-US" dirty="0"/>
          </a:p>
        </p:txBody>
      </p:sp>
    </p:spTree>
    <p:extLst>
      <p:ext uri="{BB962C8B-B14F-4D97-AF65-F5344CB8AC3E}">
        <p14:creationId xmlns:p14="http://schemas.microsoft.com/office/powerpoint/2010/main" val="117453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Set-up steps for using JDBC</a:t>
            </a:r>
            <a:br>
              <a:rPr lang="en-US" sz="3200" dirty="0">
                <a:effectLst/>
              </a:rPr>
            </a:br>
            <a:endParaRPr lang="en-US" sz="3200" dirty="0"/>
          </a:p>
        </p:txBody>
      </p:sp>
      <p:sp>
        <p:nvSpPr>
          <p:cNvPr id="3" name="Content Placeholder 2"/>
          <p:cNvSpPr>
            <a:spLocks noGrp="1"/>
          </p:cNvSpPr>
          <p:nvPr>
            <p:ph idx="1"/>
          </p:nvPr>
        </p:nvSpPr>
        <p:spPr/>
        <p:txBody>
          <a:bodyPr>
            <a:normAutofit/>
          </a:bodyPr>
          <a:lstStyle/>
          <a:p>
            <a:pPr lvl="0"/>
            <a:r>
              <a:rPr lang="en-US" dirty="0"/>
              <a:t>Install the database software. In this course we will use </a:t>
            </a:r>
            <a:r>
              <a:rPr lang="en-US" dirty="0" err="1"/>
              <a:t>JavaDb</a:t>
            </a:r>
            <a:r>
              <a:rPr lang="en-US" dirty="0" smtClean="0"/>
              <a:t>.</a:t>
            </a:r>
          </a:p>
          <a:p>
            <a:pPr lvl="0"/>
            <a:r>
              <a:rPr lang="en-US" dirty="0" smtClean="0"/>
              <a:t>Install the JDBC driver. This is the platform specific software that the JDBC API uses to communicate with your database. (</a:t>
            </a:r>
            <a:r>
              <a:rPr lang="en-US" dirty="0" err="1" smtClean="0"/>
              <a:t>JavaDb</a:t>
            </a:r>
            <a:r>
              <a:rPr lang="en-US" dirty="0" smtClean="0"/>
              <a:t> driver is automatically installed when Java is installed.) </a:t>
            </a:r>
          </a:p>
          <a:p>
            <a:pPr lvl="0"/>
            <a:r>
              <a:rPr lang="en-US" dirty="0" smtClean="0"/>
              <a:t>For example, </a:t>
            </a:r>
            <a:r>
              <a:rPr lang="en-US" dirty="0" err="1" smtClean="0"/>
              <a:t>MySql</a:t>
            </a:r>
            <a:r>
              <a:rPr lang="en-US" dirty="0" smtClean="0"/>
              <a:t> has a custom JDBC </a:t>
            </a:r>
            <a:r>
              <a:rPr lang="en-US" i="1" dirty="0" smtClean="0"/>
              <a:t>driver</a:t>
            </a:r>
            <a:r>
              <a:rPr lang="en-US" dirty="0" smtClean="0"/>
              <a:t> (most database systems provide such a driver for use in Java programs). The configuration step is to add the driver package as a </a:t>
            </a:r>
            <a:r>
              <a:rPr lang="en-US" i="1" dirty="0" smtClean="0"/>
              <a:t>jar file</a:t>
            </a:r>
            <a:r>
              <a:rPr lang="en-US" dirty="0" smtClean="0"/>
              <a:t> to your project.</a:t>
            </a:r>
            <a:r>
              <a:rPr lang="en-US" dirty="0"/>
              <a:t/>
            </a:r>
            <a:br>
              <a:rPr lang="en-US" dirty="0"/>
            </a:br>
            <a:endParaRPr lang="en-US" dirty="0"/>
          </a:p>
        </p:txBody>
      </p:sp>
    </p:spTree>
    <p:extLst>
      <p:ext uri="{BB962C8B-B14F-4D97-AF65-F5344CB8AC3E}">
        <p14:creationId xmlns:p14="http://schemas.microsoft.com/office/powerpoint/2010/main" val="92155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Coding steps for JDBC</a:t>
            </a:r>
            <a:endParaRPr lang="en-US" sz="3200" dirty="0"/>
          </a:p>
        </p:txBody>
      </p:sp>
      <p:sp>
        <p:nvSpPr>
          <p:cNvPr id="3" name="Content Placeholder 2"/>
          <p:cNvSpPr>
            <a:spLocks noGrp="1"/>
          </p:cNvSpPr>
          <p:nvPr>
            <p:ph idx="1"/>
          </p:nvPr>
        </p:nvSpPr>
        <p:spPr/>
        <p:txBody>
          <a:bodyPr>
            <a:normAutofit lnSpcReduction="10000"/>
          </a:bodyPr>
          <a:lstStyle/>
          <a:p>
            <a:pPr lvl="0"/>
            <a:r>
              <a:rPr lang="en-US" dirty="0"/>
              <a:t>Assemble your database </a:t>
            </a:r>
            <a:r>
              <a:rPr lang="en-US" dirty="0" err="1"/>
              <a:t>url</a:t>
            </a:r>
            <a:r>
              <a:rPr lang="en-US" dirty="0"/>
              <a:t> that will tell JDBC the name of your data source– typically, store this database </a:t>
            </a:r>
            <a:r>
              <a:rPr lang="en-US" dirty="0" err="1"/>
              <a:t>url</a:t>
            </a:r>
            <a:r>
              <a:rPr lang="en-US" dirty="0"/>
              <a:t> as a constant </a:t>
            </a:r>
          </a:p>
          <a:p>
            <a:pPr lvl="0"/>
            <a:r>
              <a:rPr lang="en-US" dirty="0"/>
              <a:t>In your code, first load the driver (if the </a:t>
            </a:r>
            <a:r>
              <a:rPr lang="en-US" dirty="0" err="1"/>
              <a:t>dbms</a:t>
            </a:r>
            <a:r>
              <a:rPr lang="en-US" dirty="0"/>
              <a:t> does not provide automatic registration – </a:t>
            </a:r>
            <a:r>
              <a:rPr lang="en-US" dirty="0" err="1"/>
              <a:t>JavaDB</a:t>
            </a:r>
            <a:r>
              <a:rPr lang="en-US" dirty="0"/>
              <a:t> does provide automatic registration</a:t>
            </a:r>
            <a:r>
              <a:rPr lang="en-US" dirty="0" smtClean="0"/>
              <a:t>)</a:t>
            </a:r>
            <a:endParaRPr lang="en-US" dirty="0"/>
          </a:p>
          <a:p>
            <a:pPr lvl="0"/>
            <a:r>
              <a:rPr lang="en-US" dirty="0"/>
              <a:t>Then create a connection object – you pass in the </a:t>
            </a:r>
            <a:r>
              <a:rPr lang="en-US" dirty="0" err="1"/>
              <a:t>url</a:t>
            </a:r>
            <a:r>
              <a:rPr lang="en-US" dirty="0"/>
              <a:t> at this stage. Typically try to reuse the connection object because it is costly to open up this connection, especially when you do it </a:t>
            </a:r>
            <a:r>
              <a:rPr lang="en-US" dirty="0" smtClean="0"/>
              <a:t>frequently.</a:t>
            </a:r>
            <a:endParaRPr lang="en-US" dirty="0"/>
          </a:p>
          <a:p>
            <a:pPr lvl="0"/>
            <a:r>
              <a:rPr lang="en-US" dirty="0" smtClean="0"/>
              <a:t>Create </a:t>
            </a:r>
            <a:r>
              <a:rPr lang="en-US" dirty="0"/>
              <a:t>a Statement object.</a:t>
            </a:r>
            <a:br>
              <a:rPr lang="en-US" dirty="0"/>
            </a:br>
            <a:endParaRPr lang="en-US" dirty="0"/>
          </a:p>
          <a:p>
            <a:endParaRPr lang="en-US" dirty="0"/>
          </a:p>
        </p:txBody>
      </p:sp>
    </p:spTree>
    <p:extLst>
      <p:ext uri="{BB962C8B-B14F-4D97-AF65-F5344CB8AC3E}">
        <p14:creationId xmlns:p14="http://schemas.microsoft.com/office/powerpoint/2010/main" val="279294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Coding steps for JDBC</a:t>
            </a:r>
            <a:endParaRPr lang="en-US" sz="32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lvl="0"/>
            <a:r>
              <a:rPr lang="en-US" dirty="0"/>
              <a:t>Prepare a String consisting of an SQL query, and pass it to the Statement instance, using either </a:t>
            </a:r>
            <a:r>
              <a:rPr lang="en-US" dirty="0" err="1"/>
              <a:t>executeQuery</a:t>
            </a:r>
            <a:r>
              <a:rPr lang="en-US" dirty="0"/>
              <a:t>(String </a:t>
            </a:r>
            <a:r>
              <a:rPr lang="en-US" dirty="0" err="1"/>
              <a:t>sql</a:t>
            </a:r>
            <a:r>
              <a:rPr lang="en-US" dirty="0"/>
              <a:t>) or </a:t>
            </a:r>
            <a:r>
              <a:rPr lang="en-US" dirty="0" err="1"/>
              <a:t>updateQuery</a:t>
            </a:r>
            <a:r>
              <a:rPr lang="en-US" dirty="0"/>
              <a:t>(String </a:t>
            </a:r>
            <a:r>
              <a:rPr lang="en-US" dirty="0" err="1"/>
              <a:t>sql</a:t>
            </a:r>
            <a:r>
              <a:rPr lang="en-US" dirty="0"/>
              <a:t>). </a:t>
            </a:r>
            <a:r>
              <a:rPr lang="en-US" dirty="0" err="1"/>
              <a:t>executeQuery</a:t>
            </a:r>
            <a:r>
              <a:rPr lang="en-US" dirty="0"/>
              <a:t> is for reads, </a:t>
            </a:r>
            <a:r>
              <a:rPr lang="en-US" dirty="0" err="1"/>
              <a:t>updateQuery</a:t>
            </a:r>
            <a:r>
              <a:rPr lang="en-US" dirty="0"/>
              <a:t> for updating or inserting</a:t>
            </a:r>
            <a:r>
              <a:rPr lang="en-US" dirty="0" smtClean="0"/>
              <a:t>.</a:t>
            </a:r>
            <a:endParaRPr lang="en-US" dirty="0"/>
          </a:p>
          <a:p>
            <a:pPr lvl="0"/>
            <a:r>
              <a:rPr lang="en-US" dirty="0"/>
              <a:t>Return value of these query methods in a </a:t>
            </a:r>
            <a:r>
              <a:rPr lang="en-US" dirty="0" err="1"/>
              <a:t>ResultSet</a:t>
            </a:r>
            <a:r>
              <a:rPr lang="en-US" dirty="0"/>
              <a:t> instance. A </a:t>
            </a:r>
            <a:r>
              <a:rPr lang="en-US" dirty="0" err="1"/>
              <a:t>ResultSet</a:t>
            </a:r>
            <a:r>
              <a:rPr lang="en-US" dirty="0"/>
              <a:t> encapsulates the rows of data that have been read. A pointer is (semantically) present that points to position –1 when you first get the </a:t>
            </a:r>
            <a:r>
              <a:rPr lang="en-US" dirty="0" err="1"/>
              <a:t>ResultSet</a:t>
            </a:r>
            <a:r>
              <a:rPr lang="en-US" dirty="0"/>
              <a:t>. Loop through using the next() method, which returns a </a:t>
            </a:r>
            <a:r>
              <a:rPr lang="en-US" dirty="0" err="1"/>
              <a:t>boolean</a:t>
            </a:r>
            <a:r>
              <a:rPr lang="en-US" dirty="0"/>
              <a:t>, to read the rows in the table. Read a row by specifying the column names you wish to look at. The </a:t>
            </a:r>
            <a:r>
              <a:rPr lang="en-US" dirty="0" err="1"/>
              <a:t>getString</a:t>
            </a:r>
            <a:r>
              <a:rPr lang="en-US" dirty="0"/>
              <a:t>(</a:t>
            </a:r>
            <a:r>
              <a:rPr lang="en-US" dirty="0" err="1"/>
              <a:t>columnName</a:t>
            </a:r>
            <a:r>
              <a:rPr lang="en-US" dirty="0"/>
              <a:t>) method returns the value in the current row of the result set having the specified column name, if that value is of String type. Some other options are </a:t>
            </a:r>
            <a:r>
              <a:rPr lang="en-US" dirty="0" err="1"/>
              <a:t>getInt</a:t>
            </a:r>
            <a:r>
              <a:rPr lang="en-US" dirty="0"/>
              <a:t>, </a:t>
            </a:r>
            <a:r>
              <a:rPr lang="en-US" dirty="0" err="1"/>
              <a:t>getDouble</a:t>
            </a:r>
            <a:r>
              <a:rPr lang="en-US" dirty="0"/>
              <a:t>, </a:t>
            </a:r>
            <a:r>
              <a:rPr lang="en-US" dirty="0" err="1"/>
              <a:t>getDate</a:t>
            </a:r>
            <a:r>
              <a:rPr lang="en-US" dirty="0" smtClean="0"/>
              <a:t>.</a:t>
            </a:r>
            <a:endParaRPr lang="en-US" dirty="0"/>
          </a:p>
          <a:p>
            <a:pPr lvl="0"/>
            <a:r>
              <a:rPr lang="en-US" dirty="0"/>
              <a:t>When you have finished with the database, close the Statement instance with the close() method. When you are done with the Connection instance, close it with its close() method.</a:t>
            </a:r>
          </a:p>
          <a:p>
            <a:endParaRPr lang="en-US" dirty="0"/>
          </a:p>
        </p:txBody>
      </p:sp>
    </p:spTree>
    <p:extLst>
      <p:ext uri="{BB962C8B-B14F-4D97-AF65-F5344CB8AC3E}">
        <p14:creationId xmlns:p14="http://schemas.microsoft.com/office/powerpoint/2010/main" val="367348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JDBC provides an API for interacting with a database using SQL. To interact efficiently with a database, you typically use the database vendor's driver that allows communication between the JVM and the database. This is reminiscent of the Principle of Diving – once the initial conditions have been met, a good dive is automatic. (Here, the initial conditions are correct configuration of the data source and code to load the database driver; once the set up is right, interacting with the database is "effortless".)</a:t>
            </a:r>
            <a:endParaRPr lang="en-US" i="1" dirty="0"/>
          </a:p>
          <a:p>
            <a:endParaRPr lang="en-US" dirty="0"/>
          </a:p>
        </p:txBody>
      </p:sp>
    </p:spTree>
    <p:extLst>
      <p:ext uri="{BB962C8B-B14F-4D97-AF65-F5344CB8AC3E}">
        <p14:creationId xmlns:p14="http://schemas.microsoft.com/office/powerpoint/2010/main" val="382328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rPr>
              <a:t>CONNECTING THE PARTS OF KNOWLEDGE</a:t>
            </a:r>
            <a:r>
              <a:rPr lang="en-US" sz="1800" dirty="0">
                <a:effectLst/>
              </a:rPr>
              <a:t/>
            </a:r>
            <a:br>
              <a:rPr lang="en-US" sz="1800" dirty="0">
                <a:effectLst/>
              </a:rPr>
            </a:br>
            <a:r>
              <a:rPr lang="en-US" sz="1800" b="1" dirty="0">
                <a:effectLst/>
              </a:rPr>
              <a:t>WITH THE WHOLENESS OF </a:t>
            </a:r>
            <a:r>
              <a:rPr lang="en-US" sz="1800" b="1" dirty="0" smtClean="0">
                <a:effectLst/>
              </a:rPr>
              <a:t>KNOWLEDGE</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i="1" dirty="0"/>
              <a:t>Expansion of consciousness leads to expanded territory of </a:t>
            </a:r>
            <a:r>
              <a:rPr lang="en-US" i="1" dirty="0" smtClean="0"/>
              <a:t>influence</a:t>
            </a:r>
            <a:endParaRPr lang="en-US" dirty="0"/>
          </a:p>
          <a:p>
            <a:pPr lvl="0"/>
            <a:r>
              <a:rPr lang="en-US" dirty="0"/>
              <a:t>Since Java is an OO language, it supports storage and manipulation of data within appropriate objects.</a:t>
            </a:r>
          </a:p>
          <a:p>
            <a:pPr lvl="0"/>
            <a:r>
              <a:rPr lang="en-US" dirty="0"/>
              <a:t>To work with real data effectively, Java supports interaction with external data stores (databases) through the use of various JDBC drivers, and the JDBC API.</a:t>
            </a:r>
          </a:p>
          <a:p>
            <a:pPr lvl="0"/>
            <a:r>
              <a:rPr lang="en-US" b="1" dirty="0"/>
              <a:t>Transcendental Consciousness</a:t>
            </a:r>
            <a:r>
              <a:rPr lang="en-US" dirty="0"/>
              <a:t>:  TC is the field of truth, the field of </a:t>
            </a:r>
            <a:r>
              <a:rPr lang="en-US" i="1" dirty="0"/>
              <a:t>Sat.</a:t>
            </a:r>
            <a:r>
              <a:rPr lang="en-US" dirty="0"/>
              <a:t> "Know that by which all else is known." -- </a:t>
            </a:r>
            <a:r>
              <a:rPr lang="en-US" i="1" dirty="0"/>
              <a:t>Upanishads</a:t>
            </a:r>
            <a:endParaRPr lang="en-US" dirty="0"/>
          </a:p>
          <a:p>
            <a:pPr lvl="0"/>
            <a:r>
              <a:rPr lang="en-US" b="1" dirty="0"/>
              <a:t>Wholeness moving within Itself</a:t>
            </a:r>
            <a:r>
              <a:rPr lang="en-US" dirty="0"/>
              <a:t>:</a:t>
            </a:r>
            <a:r>
              <a:rPr lang="en-US" i="1" dirty="0"/>
              <a:t> </a:t>
            </a:r>
            <a:r>
              <a:rPr lang="en-US" dirty="0"/>
              <a:t>In Unity Consciousness, the final truth about life is realized in a single stroke of knowledge. </a:t>
            </a:r>
            <a:endParaRPr lang="en-US" i="1" dirty="0"/>
          </a:p>
          <a:p>
            <a:endParaRPr lang="en-US" dirty="0"/>
          </a:p>
        </p:txBody>
      </p:sp>
    </p:spTree>
    <p:extLst>
      <p:ext uri="{BB962C8B-B14F-4D97-AF65-F5344CB8AC3E}">
        <p14:creationId xmlns:p14="http://schemas.microsoft.com/office/powerpoint/2010/main" val="1272529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Wholeness of the Lesson</a:t>
            </a:r>
            <a:endParaRPr lang="en-US" dirty="0"/>
          </a:p>
        </p:txBody>
      </p:sp>
      <p:sp>
        <p:nvSpPr>
          <p:cNvPr id="3" name="Content Placeholder 2"/>
          <p:cNvSpPr>
            <a:spLocks noGrp="1"/>
          </p:cNvSpPr>
          <p:nvPr>
            <p:ph idx="1"/>
          </p:nvPr>
        </p:nvSpPr>
        <p:spPr/>
        <p:txBody>
          <a:bodyPr/>
          <a:lstStyle/>
          <a:p>
            <a:r>
              <a:rPr lang="en-US" dirty="0"/>
              <a:t>Java provides convenient tools for reading and writing files, and for accessing data stored in a database. The relationship between stored data and an executing program parallels the relationship between awareness and its interaction with the world; that interaction is most successful and rewarding if awareness is broad (corresponding to a well-designed program) and is well integrated with the laws of nature, with ways of manifest existence (JDBC).</a:t>
            </a:r>
            <a:r>
              <a:rPr lang="en-US" b="1" i="1" dirty="0"/>
              <a:t> </a:t>
            </a:r>
            <a:endParaRPr lang="en-US" b="1" dirty="0"/>
          </a:p>
        </p:txBody>
      </p:sp>
    </p:spTree>
    <p:extLst>
      <p:ext uri="{BB962C8B-B14F-4D97-AF65-F5344CB8AC3E}">
        <p14:creationId xmlns:p14="http://schemas.microsoft.com/office/powerpoint/2010/main" val="2238085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effectLst/>
              </a:rPr>
              <a:t>File I/O in Java</a:t>
            </a:r>
            <a:endParaRPr lang="en-US" sz="3200" dirty="0"/>
          </a:p>
        </p:txBody>
      </p:sp>
      <p:sp>
        <p:nvSpPr>
          <p:cNvPr id="3" name="Content Placeholder 2"/>
          <p:cNvSpPr>
            <a:spLocks noGrp="1"/>
          </p:cNvSpPr>
          <p:nvPr>
            <p:ph idx="1"/>
          </p:nvPr>
        </p:nvSpPr>
        <p:spPr/>
        <p:txBody>
          <a:bodyPr>
            <a:normAutofit fontScale="85000" lnSpcReduction="10000"/>
          </a:bodyPr>
          <a:lstStyle/>
          <a:p>
            <a:pPr lvl="0"/>
            <a:r>
              <a:rPr lang="en-US" dirty="0"/>
              <a:t>Java supports reading and writing text streams and binary streams. In this lesson we focus on the API for text streams</a:t>
            </a:r>
            <a:r>
              <a:rPr lang="en-US" dirty="0" smtClean="0"/>
              <a:t>.</a:t>
            </a:r>
            <a:endParaRPr lang="en-US" dirty="0"/>
          </a:p>
          <a:p>
            <a:pPr lvl="0"/>
            <a:r>
              <a:rPr lang="en-US" dirty="0"/>
              <a:t>Internally, Java represents each character with the UTF-16 encoding, which is a 16-bit encoding (= 2 bytes represented by 4 hex digits). For instance, in this encoding, ‘A’ is represented by  \u0041 (which is the pair of bytes 0, 65 in base 10). So, with this way of encoding characters, the String “ABC” would be represented by the byte sequence [0, 65, 0, 66, 0, 67]. However, the default encoding for the Western world is not UTF-16 but ISO-Latin, which encodes “ABC” as [65, 66, 67]. So, though Java’s internal </a:t>
            </a:r>
            <a:r>
              <a:rPr lang="en-US" dirty="0" err="1"/>
              <a:t>represenation</a:t>
            </a:r>
            <a:r>
              <a:rPr lang="en-US" dirty="0"/>
              <a:t> of characters uses UTF-16, for purposes of reading and writing text, it uses ISO-Latin encoding as the default (but of course other encodings can be specified).</a:t>
            </a:r>
          </a:p>
          <a:p>
            <a:r>
              <a:rPr lang="en-US" dirty="0"/>
              <a:t> </a:t>
            </a:r>
          </a:p>
          <a:p>
            <a:endParaRPr lang="en-US" dirty="0"/>
          </a:p>
        </p:txBody>
      </p:sp>
    </p:spTree>
    <p:extLst>
      <p:ext uri="{BB962C8B-B14F-4D97-AF65-F5344CB8AC3E}">
        <p14:creationId xmlns:p14="http://schemas.microsoft.com/office/powerpoint/2010/main" val="371703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File I/O in Java</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a:t>Example</a:t>
            </a:r>
            <a:r>
              <a:rPr lang="en-US" dirty="0" smtClean="0"/>
              <a:t>:</a:t>
            </a:r>
            <a:endParaRPr lang="en-US" dirty="0"/>
          </a:p>
          <a:p>
            <a:pPr marL="400050" lvl="1" indent="0">
              <a:buNone/>
            </a:pPr>
            <a:r>
              <a:rPr lang="en-US" dirty="0"/>
              <a:t>Charset utf16 = </a:t>
            </a:r>
            <a:r>
              <a:rPr lang="en-US" dirty="0" err="1"/>
              <a:t>Charset.</a:t>
            </a:r>
            <a:r>
              <a:rPr lang="en-US" i="1" dirty="0" err="1"/>
              <a:t>forName</a:t>
            </a:r>
            <a:r>
              <a:rPr lang="en-US" dirty="0"/>
              <a:t>("UTF-16BE");</a:t>
            </a:r>
          </a:p>
          <a:p>
            <a:pPr marL="400050" lvl="1" indent="0">
              <a:buNone/>
            </a:pPr>
            <a:r>
              <a:rPr lang="en-US" dirty="0"/>
              <a:t>		Charset </a:t>
            </a:r>
            <a:r>
              <a:rPr lang="en-US" dirty="0" err="1"/>
              <a:t>isolatin</a:t>
            </a:r>
            <a:r>
              <a:rPr lang="en-US" dirty="0"/>
              <a:t> = </a:t>
            </a:r>
            <a:r>
              <a:rPr lang="en-US" dirty="0" err="1"/>
              <a:t>Charset.</a:t>
            </a:r>
            <a:r>
              <a:rPr lang="en-US" i="1" dirty="0" err="1"/>
              <a:t>forName</a:t>
            </a:r>
            <a:r>
              <a:rPr lang="en-US" dirty="0"/>
              <a:t>("ISO-8859-1");</a:t>
            </a:r>
          </a:p>
          <a:p>
            <a:pPr marL="400050" lvl="1" indent="0">
              <a:buNone/>
            </a:pPr>
            <a:r>
              <a:rPr lang="en-US" dirty="0"/>
              <a:t>		String </a:t>
            </a:r>
            <a:r>
              <a:rPr lang="en-US" dirty="0" err="1"/>
              <a:t>abc</a:t>
            </a:r>
            <a:r>
              <a:rPr lang="en-US" dirty="0"/>
              <a:t> = "ABC";</a:t>
            </a:r>
          </a:p>
          <a:p>
            <a:pPr marL="400050" lvl="1" indent="0">
              <a:buNone/>
            </a:pPr>
            <a:r>
              <a:rPr lang="en-US" dirty="0"/>
              <a:t>		</a:t>
            </a:r>
            <a:r>
              <a:rPr lang="en-US" b="1" dirty="0"/>
              <a:t>byte</a:t>
            </a:r>
            <a:r>
              <a:rPr lang="en-US" dirty="0"/>
              <a:t>[] asUtf16 = </a:t>
            </a:r>
            <a:r>
              <a:rPr lang="en-US" dirty="0" err="1"/>
              <a:t>abc.getBytes</a:t>
            </a:r>
            <a:r>
              <a:rPr lang="en-US" dirty="0"/>
              <a:t>(utf16);</a:t>
            </a:r>
          </a:p>
          <a:p>
            <a:pPr marL="400050" lvl="1" indent="0">
              <a:buNone/>
            </a:pPr>
            <a:r>
              <a:rPr lang="en-US" dirty="0"/>
              <a:t>		</a:t>
            </a:r>
            <a:r>
              <a:rPr lang="en-US" b="1" dirty="0"/>
              <a:t>byte</a:t>
            </a:r>
            <a:r>
              <a:rPr lang="en-US" dirty="0"/>
              <a:t>[] </a:t>
            </a:r>
            <a:r>
              <a:rPr lang="en-US" dirty="0" err="1"/>
              <a:t>defaultEnc</a:t>
            </a:r>
            <a:r>
              <a:rPr lang="en-US" dirty="0"/>
              <a:t> = </a:t>
            </a:r>
            <a:r>
              <a:rPr lang="en-US" dirty="0" err="1"/>
              <a:t>abc.getBytes</a:t>
            </a:r>
            <a:r>
              <a:rPr lang="en-US" dirty="0"/>
              <a:t>();</a:t>
            </a:r>
          </a:p>
          <a:p>
            <a:pPr marL="400050" lvl="1" indent="0">
              <a:buNone/>
            </a:pPr>
            <a:r>
              <a:rPr lang="en-US" dirty="0"/>
              <a:t>		</a:t>
            </a:r>
            <a:r>
              <a:rPr lang="en-US" b="1" dirty="0"/>
              <a:t>byte</a:t>
            </a:r>
            <a:r>
              <a:rPr lang="en-US" dirty="0"/>
              <a:t>[] </a:t>
            </a:r>
            <a:r>
              <a:rPr lang="en-US" dirty="0" err="1"/>
              <a:t>asIsolatin</a:t>
            </a:r>
            <a:r>
              <a:rPr lang="en-US" dirty="0"/>
              <a:t> = </a:t>
            </a:r>
            <a:r>
              <a:rPr lang="en-US" dirty="0" err="1"/>
              <a:t>abc.getBytes</a:t>
            </a:r>
            <a:r>
              <a:rPr lang="en-US" dirty="0"/>
              <a:t>(</a:t>
            </a:r>
            <a:r>
              <a:rPr lang="en-US" dirty="0" err="1"/>
              <a:t>isolatin</a:t>
            </a:r>
            <a:r>
              <a:rPr lang="en-US" dirty="0"/>
              <a:t>);</a:t>
            </a:r>
          </a:p>
          <a:p>
            <a:pPr marL="400050" lvl="1" indent="0">
              <a:buNone/>
            </a:pPr>
            <a:r>
              <a:rPr lang="en-US" dirty="0"/>
              <a:t>		</a:t>
            </a:r>
          </a:p>
          <a:p>
            <a:pPr marL="400050" lvl="1" indent="0">
              <a:buNone/>
            </a:pPr>
            <a:r>
              <a:rPr lang="en-US" dirty="0"/>
              <a:t>		</a:t>
            </a:r>
            <a:r>
              <a:rPr lang="en-US" i="1" dirty="0" err="1"/>
              <a:t>printArray</a:t>
            </a:r>
            <a:r>
              <a:rPr lang="en-US" dirty="0"/>
              <a:t>(asUtf16);</a:t>
            </a:r>
          </a:p>
          <a:p>
            <a:pPr marL="400050" lvl="1" indent="0">
              <a:buNone/>
            </a:pPr>
            <a:r>
              <a:rPr lang="en-US" dirty="0"/>
              <a:t>		</a:t>
            </a:r>
            <a:r>
              <a:rPr lang="en-US" i="1" dirty="0" err="1"/>
              <a:t>printArray</a:t>
            </a:r>
            <a:r>
              <a:rPr lang="en-US" dirty="0"/>
              <a:t>(</a:t>
            </a:r>
            <a:r>
              <a:rPr lang="en-US" dirty="0" err="1"/>
              <a:t>defaultEnc</a:t>
            </a:r>
            <a:r>
              <a:rPr lang="en-US" dirty="0"/>
              <a:t>);</a:t>
            </a:r>
          </a:p>
          <a:p>
            <a:pPr marL="400050" lvl="1" indent="0">
              <a:buNone/>
            </a:pPr>
            <a:r>
              <a:rPr lang="en-US" dirty="0"/>
              <a:t>	</a:t>
            </a:r>
            <a:r>
              <a:rPr lang="en-US" i="1" dirty="0" err="1"/>
              <a:t>printArray</a:t>
            </a:r>
            <a:r>
              <a:rPr lang="en-US" dirty="0"/>
              <a:t>(</a:t>
            </a:r>
            <a:r>
              <a:rPr lang="en-US" dirty="0" err="1"/>
              <a:t>asIsolatin</a:t>
            </a:r>
            <a:r>
              <a:rPr lang="en-US" dirty="0"/>
              <a:t>);</a:t>
            </a:r>
          </a:p>
          <a:p>
            <a:pPr marL="400050" lvl="1" indent="0">
              <a:buNone/>
            </a:pPr>
            <a:r>
              <a:rPr lang="en-US" dirty="0"/>
              <a:t> </a:t>
            </a:r>
          </a:p>
          <a:p>
            <a:pPr marL="400050" lvl="1" indent="0">
              <a:buNone/>
            </a:pPr>
            <a:r>
              <a:rPr lang="en-US" dirty="0"/>
              <a:t>String </a:t>
            </a:r>
            <a:r>
              <a:rPr lang="en-US" dirty="0" err="1"/>
              <a:t>newAbc</a:t>
            </a:r>
            <a:r>
              <a:rPr lang="en-US" dirty="0"/>
              <a:t> = </a:t>
            </a:r>
            <a:r>
              <a:rPr lang="en-US" b="1" dirty="0"/>
              <a:t>new</a:t>
            </a:r>
            <a:r>
              <a:rPr lang="en-US" dirty="0"/>
              <a:t> String(</a:t>
            </a:r>
            <a:r>
              <a:rPr lang="en-US" dirty="0" err="1"/>
              <a:t>asIsolatin</a:t>
            </a:r>
            <a:r>
              <a:rPr lang="en-US" dirty="0"/>
              <a:t>);</a:t>
            </a:r>
          </a:p>
          <a:p>
            <a:pPr marL="400050" lvl="1" indent="0">
              <a:buNone/>
            </a:pPr>
            <a:r>
              <a:rPr lang="en-US" dirty="0"/>
              <a:t>	</a:t>
            </a:r>
            <a:r>
              <a:rPr lang="en-US" dirty="0" err="1"/>
              <a:t>System.</a:t>
            </a:r>
            <a:r>
              <a:rPr lang="en-US" i="1" dirty="0" err="1"/>
              <a:t>out</a:t>
            </a:r>
            <a:r>
              <a:rPr lang="en-US" dirty="0" err="1"/>
              <a:t>.println</a:t>
            </a:r>
            <a:r>
              <a:rPr lang="en-US" dirty="0"/>
              <a:t>(</a:t>
            </a:r>
            <a:r>
              <a:rPr lang="en-US" dirty="0" err="1"/>
              <a:t>newAbc</a:t>
            </a:r>
            <a:r>
              <a:rPr lang="en-US" dirty="0"/>
              <a:t>);</a:t>
            </a:r>
          </a:p>
          <a:p>
            <a:pPr marL="400050" lvl="1" indent="0">
              <a:buNone/>
            </a:pPr>
            <a:r>
              <a:rPr lang="en-US" dirty="0"/>
              <a:t>	</a:t>
            </a:r>
          </a:p>
          <a:p>
            <a:pPr marL="400050" lvl="1" indent="0">
              <a:buNone/>
            </a:pPr>
            <a:r>
              <a:rPr lang="en-US" dirty="0"/>
              <a:t> </a:t>
            </a:r>
          </a:p>
          <a:p>
            <a:pPr marL="400050" lvl="1" indent="0">
              <a:buNone/>
            </a:pPr>
            <a:r>
              <a:rPr lang="en-US" dirty="0"/>
              <a:t>	//output</a:t>
            </a:r>
          </a:p>
          <a:p>
            <a:pPr marL="400050" lvl="1" indent="0">
              <a:buNone/>
            </a:pPr>
            <a:r>
              <a:rPr lang="en-US" dirty="0"/>
              <a:t>[0, 65, 0, 66, 0, 67]</a:t>
            </a:r>
          </a:p>
          <a:p>
            <a:pPr marL="400050" lvl="1" indent="0">
              <a:buNone/>
            </a:pPr>
            <a:r>
              <a:rPr lang="en-US" dirty="0"/>
              <a:t>[65, 66, 67]</a:t>
            </a:r>
          </a:p>
          <a:p>
            <a:pPr marL="400050" lvl="1" indent="0">
              <a:buNone/>
            </a:pPr>
            <a:r>
              <a:rPr lang="en-US" dirty="0"/>
              <a:t>[65, 66, 67]</a:t>
            </a:r>
          </a:p>
          <a:p>
            <a:pPr marL="400050" lvl="1" indent="0">
              <a:buNone/>
            </a:pPr>
            <a:r>
              <a:rPr lang="en-US" dirty="0"/>
              <a:t>ABC</a:t>
            </a:r>
          </a:p>
          <a:p>
            <a:endParaRPr lang="en-US" dirty="0"/>
          </a:p>
        </p:txBody>
      </p:sp>
    </p:spTree>
    <p:extLst>
      <p:ext uri="{BB962C8B-B14F-4D97-AF65-F5344CB8AC3E}">
        <p14:creationId xmlns:p14="http://schemas.microsoft.com/office/powerpoint/2010/main" val="221316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Readers</a:t>
            </a:r>
            <a:endParaRPr lang="en-US" sz="3200" dirty="0"/>
          </a:p>
        </p:txBody>
      </p:sp>
      <p:sp>
        <p:nvSpPr>
          <p:cNvPr id="3" name="Content Placeholder 2"/>
          <p:cNvSpPr>
            <a:spLocks noGrp="1"/>
          </p:cNvSpPr>
          <p:nvPr>
            <p:ph idx="1"/>
          </p:nvPr>
        </p:nvSpPr>
        <p:spPr/>
        <p:txBody>
          <a:bodyPr/>
          <a:lstStyle/>
          <a:p>
            <a:pPr lvl="0"/>
            <a:r>
              <a:rPr lang="en-US" dirty="0"/>
              <a:t>Reader is the superclass of all “readers” in Java, which offer the ability to read in streams of </a:t>
            </a:r>
            <a:r>
              <a:rPr lang="en-US" dirty="0" err="1"/>
              <a:t>unicode</a:t>
            </a:r>
            <a:r>
              <a:rPr lang="en-US" dirty="0"/>
              <a:t> characters in various convenient ways</a:t>
            </a:r>
            <a:r>
              <a:rPr lang="en-US" dirty="0" smtClean="0"/>
              <a:t>.</a:t>
            </a:r>
            <a:endParaRPr lang="en-US" dirty="0"/>
          </a:p>
          <a:p>
            <a:pPr lvl="0"/>
            <a:r>
              <a:rPr lang="en-US" dirty="0" err="1"/>
              <a:t>InputStreamReader</a:t>
            </a:r>
            <a:r>
              <a:rPr lang="en-US" dirty="0"/>
              <a:t> converts raw bytes from some input source to character data, using, by default, the ISO-Latin encoding (other encodings can be specified). </a:t>
            </a:r>
            <a:r>
              <a:rPr lang="en-US" dirty="0" err="1"/>
              <a:t>BufferedReader</a:t>
            </a:r>
            <a:r>
              <a:rPr lang="en-US" dirty="0"/>
              <a:t> organizes data stored in a Reader object to be read in convenient ways.</a:t>
            </a:r>
          </a:p>
          <a:p>
            <a:endParaRPr lang="en-US" dirty="0"/>
          </a:p>
        </p:txBody>
      </p:sp>
    </p:spTree>
    <p:extLst>
      <p:ext uri="{BB962C8B-B14F-4D97-AF65-F5344CB8AC3E}">
        <p14:creationId xmlns:p14="http://schemas.microsoft.com/office/powerpoint/2010/main" val="3851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Readers</a:t>
            </a:r>
            <a:endParaRPr lang="en-US" sz="32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Example. Suppose we have a file text.txt containing the line of text “This is test text.”.</a:t>
            </a:r>
          </a:p>
          <a:p>
            <a:pPr marL="400050" lvl="1" indent="0">
              <a:buNone/>
            </a:pPr>
            <a:r>
              <a:rPr lang="en-US" b="1" dirty="0"/>
              <a:t> </a:t>
            </a:r>
            <a:endParaRPr lang="en-US" dirty="0"/>
          </a:p>
          <a:p>
            <a:pPr marL="400050" lvl="1" indent="0">
              <a:buNone/>
            </a:pPr>
            <a:r>
              <a:rPr lang="en-US" b="1" dirty="0"/>
              <a:t>try</a:t>
            </a:r>
            <a:r>
              <a:rPr lang="en-US" dirty="0"/>
              <a:t> {</a:t>
            </a:r>
          </a:p>
          <a:p>
            <a:pPr marL="400050" lvl="1" indent="0">
              <a:buNone/>
            </a:pPr>
            <a:r>
              <a:rPr lang="en-US" dirty="0"/>
              <a:t>			</a:t>
            </a:r>
            <a:r>
              <a:rPr lang="en-US" dirty="0" err="1"/>
              <a:t>InputStream</a:t>
            </a:r>
            <a:r>
              <a:rPr lang="en-US" dirty="0"/>
              <a:t> stream1 = System.</a:t>
            </a:r>
            <a:r>
              <a:rPr lang="en-US" i="1" dirty="0"/>
              <a:t>in</a:t>
            </a:r>
            <a:r>
              <a:rPr lang="en-US" dirty="0"/>
              <a:t>;</a:t>
            </a:r>
          </a:p>
          <a:p>
            <a:pPr marL="400050" lvl="1" indent="0">
              <a:buNone/>
            </a:pPr>
            <a:r>
              <a:rPr lang="en-US" dirty="0"/>
              <a:t>			</a:t>
            </a:r>
            <a:r>
              <a:rPr lang="en-US" dirty="0" err="1"/>
              <a:t>InputStream</a:t>
            </a:r>
            <a:r>
              <a:rPr lang="en-US" dirty="0"/>
              <a:t> stream2 = </a:t>
            </a:r>
            <a:r>
              <a:rPr lang="en-US" b="1" dirty="0"/>
              <a:t>new</a:t>
            </a:r>
            <a:r>
              <a:rPr lang="en-US" dirty="0"/>
              <a:t> </a:t>
            </a:r>
            <a:r>
              <a:rPr lang="en-US" dirty="0" err="1"/>
              <a:t>FileInputStream</a:t>
            </a:r>
            <a:r>
              <a:rPr lang="en-US" dirty="0"/>
              <a:t>("text.txt");</a:t>
            </a:r>
          </a:p>
          <a:p>
            <a:pPr marL="400050" lvl="1" indent="0">
              <a:buNone/>
            </a:pPr>
            <a:r>
              <a:rPr lang="en-US" dirty="0"/>
              <a:t>			</a:t>
            </a:r>
            <a:r>
              <a:rPr lang="en-US" dirty="0" err="1"/>
              <a:t>BufferedReader</a:t>
            </a:r>
            <a:r>
              <a:rPr lang="en-US" dirty="0"/>
              <a:t> reader1 = </a:t>
            </a:r>
          </a:p>
          <a:p>
            <a:pPr marL="400050" lvl="1" indent="0">
              <a:buNone/>
            </a:pPr>
            <a:r>
              <a:rPr lang="en-US" b="1" dirty="0"/>
              <a:t>new</a:t>
            </a:r>
            <a:r>
              <a:rPr lang="en-US" dirty="0"/>
              <a:t> </a:t>
            </a:r>
            <a:r>
              <a:rPr lang="en-US" dirty="0" err="1"/>
              <a:t>BufferedReader</a:t>
            </a:r>
            <a:r>
              <a:rPr lang="en-US" dirty="0"/>
              <a:t>(</a:t>
            </a:r>
            <a:r>
              <a:rPr lang="en-US" b="1" dirty="0"/>
              <a:t>new</a:t>
            </a:r>
            <a:r>
              <a:rPr lang="en-US" dirty="0"/>
              <a:t> </a:t>
            </a:r>
            <a:r>
              <a:rPr lang="en-US" dirty="0" err="1"/>
              <a:t>InputStreamReader</a:t>
            </a:r>
            <a:r>
              <a:rPr lang="en-US" dirty="0"/>
              <a:t>(stream1));</a:t>
            </a:r>
          </a:p>
          <a:p>
            <a:pPr marL="400050" lvl="1" indent="0">
              <a:buNone/>
            </a:pPr>
            <a:r>
              <a:rPr lang="en-US" dirty="0"/>
              <a:t>			</a:t>
            </a:r>
            <a:r>
              <a:rPr lang="en-US" dirty="0" err="1"/>
              <a:t>BufferedReader</a:t>
            </a:r>
            <a:r>
              <a:rPr lang="en-US" dirty="0"/>
              <a:t> reader2 = </a:t>
            </a:r>
          </a:p>
          <a:p>
            <a:pPr marL="400050" lvl="1" indent="0">
              <a:buNone/>
            </a:pPr>
            <a:r>
              <a:rPr lang="en-US" b="1" dirty="0"/>
              <a:t>new</a:t>
            </a:r>
            <a:r>
              <a:rPr lang="en-US" dirty="0"/>
              <a:t> </a:t>
            </a:r>
            <a:r>
              <a:rPr lang="en-US" dirty="0" err="1"/>
              <a:t>BufferedReader</a:t>
            </a:r>
            <a:r>
              <a:rPr lang="en-US" dirty="0"/>
              <a:t>(</a:t>
            </a:r>
            <a:r>
              <a:rPr lang="en-US" b="1" dirty="0"/>
              <a:t>new</a:t>
            </a:r>
            <a:r>
              <a:rPr lang="en-US" dirty="0"/>
              <a:t> </a:t>
            </a:r>
            <a:r>
              <a:rPr lang="en-US" dirty="0" err="1"/>
              <a:t>InputStreamReader</a:t>
            </a:r>
            <a:r>
              <a:rPr lang="en-US" dirty="0"/>
              <a:t>(stream2));</a:t>
            </a:r>
          </a:p>
          <a:p>
            <a:pPr marL="400050" lvl="1" indent="0">
              <a:buNone/>
            </a:pPr>
            <a:r>
              <a:rPr lang="en-US" dirty="0"/>
              <a:t>			</a:t>
            </a:r>
            <a:r>
              <a:rPr lang="en-US" dirty="0" err="1"/>
              <a:t>System.</a:t>
            </a:r>
            <a:r>
              <a:rPr lang="en-US" i="1" dirty="0" err="1"/>
              <a:t>out</a:t>
            </a:r>
            <a:r>
              <a:rPr lang="en-US" dirty="0" err="1"/>
              <a:t>.println</a:t>
            </a:r>
            <a:r>
              <a:rPr lang="en-US" dirty="0"/>
              <a:t>(reader2.readLine());</a:t>
            </a:r>
          </a:p>
          <a:p>
            <a:pPr marL="400050" lvl="1" indent="0">
              <a:buNone/>
            </a:pPr>
            <a:r>
              <a:rPr lang="en-US" dirty="0"/>
              <a:t>			</a:t>
            </a:r>
            <a:r>
              <a:rPr lang="en-US" dirty="0" err="1"/>
              <a:t>System.</a:t>
            </a:r>
            <a:r>
              <a:rPr lang="en-US" i="1" dirty="0" err="1"/>
              <a:t>out</a:t>
            </a:r>
            <a:r>
              <a:rPr lang="en-US" dirty="0" err="1"/>
              <a:t>.print</a:t>
            </a:r>
            <a:r>
              <a:rPr lang="en-US" dirty="0"/>
              <a:t>("Type something: ");</a:t>
            </a:r>
          </a:p>
          <a:p>
            <a:pPr marL="400050" lvl="1" indent="0">
              <a:buNone/>
            </a:pPr>
            <a:r>
              <a:rPr lang="en-US" dirty="0"/>
              <a:t>			</a:t>
            </a:r>
            <a:r>
              <a:rPr lang="en-US" dirty="0" err="1"/>
              <a:t>System.</a:t>
            </a:r>
            <a:r>
              <a:rPr lang="en-US" i="1" dirty="0" err="1"/>
              <a:t>out</a:t>
            </a:r>
            <a:r>
              <a:rPr lang="en-US" dirty="0" err="1"/>
              <a:t>.println</a:t>
            </a:r>
            <a:r>
              <a:rPr lang="en-US" dirty="0"/>
              <a:t>(reader1.readLine());</a:t>
            </a:r>
          </a:p>
          <a:p>
            <a:pPr marL="400050" lvl="1" indent="0">
              <a:buNone/>
            </a:pPr>
            <a:r>
              <a:rPr lang="en-US" dirty="0"/>
              <a:t>			reader1.close();</a:t>
            </a:r>
          </a:p>
          <a:p>
            <a:pPr marL="400050" lvl="1" indent="0">
              <a:buNone/>
            </a:pPr>
            <a:r>
              <a:rPr lang="en-US" dirty="0"/>
              <a:t>			reader2.close();</a:t>
            </a:r>
          </a:p>
          <a:p>
            <a:pPr marL="400050" lvl="1" indent="0">
              <a:buNone/>
            </a:pPr>
            <a:r>
              <a:rPr lang="en-US" dirty="0"/>
              <a:t>			stream1.close();</a:t>
            </a:r>
          </a:p>
          <a:p>
            <a:pPr marL="400050" lvl="1" indent="0">
              <a:buNone/>
            </a:pPr>
            <a:r>
              <a:rPr lang="en-US" dirty="0"/>
              <a:t>			stream2.close();		</a:t>
            </a:r>
          </a:p>
          <a:p>
            <a:pPr marL="400050" lvl="1" indent="0">
              <a:buNone/>
            </a:pPr>
            <a:r>
              <a:rPr lang="en-US" dirty="0"/>
              <a:t>		}</a:t>
            </a:r>
          </a:p>
          <a:p>
            <a:pPr marL="400050" lvl="1" indent="0">
              <a:buNone/>
            </a:pPr>
            <a:r>
              <a:rPr lang="en-US" dirty="0"/>
              <a:t>		</a:t>
            </a:r>
            <a:r>
              <a:rPr lang="en-US" b="1" dirty="0"/>
              <a:t>catch</a:t>
            </a:r>
            <a:r>
              <a:rPr lang="en-US" dirty="0"/>
              <a:t>(</a:t>
            </a:r>
            <a:r>
              <a:rPr lang="en-US" dirty="0" err="1"/>
              <a:t>IOException</a:t>
            </a:r>
            <a:r>
              <a:rPr lang="en-US" dirty="0"/>
              <a:t> e) {</a:t>
            </a:r>
          </a:p>
          <a:p>
            <a:pPr marL="400050" lvl="1" indent="0">
              <a:buNone/>
            </a:pPr>
            <a:r>
              <a:rPr lang="en-US" dirty="0"/>
              <a:t>			</a:t>
            </a:r>
            <a:r>
              <a:rPr lang="en-US" dirty="0" err="1"/>
              <a:t>System.</a:t>
            </a:r>
            <a:r>
              <a:rPr lang="en-US" i="1" dirty="0" err="1"/>
              <a:t>out</a:t>
            </a:r>
            <a:r>
              <a:rPr lang="en-US" dirty="0" err="1"/>
              <a:t>.println</a:t>
            </a:r>
            <a:r>
              <a:rPr lang="en-US" dirty="0"/>
              <a:t>(</a:t>
            </a:r>
            <a:r>
              <a:rPr lang="en-US" dirty="0" err="1"/>
              <a:t>e.getMessage</a:t>
            </a:r>
            <a:r>
              <a:rPr lang="en-US" dirty="0"/>
              <a:t>());</a:t>
            </a:r>
          </a:p>
          <a:p>
            <a:pPr marL="400050" lvl="1" indent="0">
              <a:buNone/>
            </a:pPr>
            <a:r>
              <a:rPr lang="en-US" dirty="0"/>
              <a:t>}</a:t>
            </a:r>
          </a:p>
          <a:p>
            <a:pPr marL="400050" lvl="1" indent="0">
              <a:buNone/>
            </a:pPr>
            <a:r>
              <a:rPr lang="en-US" b="1" dirty="0"/>
              <a:t> </a:t>
            </a:r>
            <a:endParaRPr lang="en-US" dirty="0"/>
          </a:p>
          <a:p>
            <a:pPr marL="400050" lvl="1" indent="0">
              <a:buNone/>
            </a:pPr>
            <a:r>
              <a:rPr lang="en-US" b="1" dirty="0"/>
              <a:t>		</a:t>
            </a:r>
            <a:r>
              <a:rPr lang="en-US" dirty="0"/>
              <a:t>//output</a:t>
            </a:r>
          </a:p>
          <a:p>
            <a:pPr marL="400050" lvl="1" indent="0">
              <a:buNone/>
            </a:pPr>
            <a:r>
              <a:rPr lang="en-US" dirty="0"/>
              <a:t>This is test text.</a:t>
            </a:r>
          </a:p>
          <a:p>
            <a:pPr marL="400050" lvl="1" indent="0">
              <a:buNone/>
            </a:pPr>
            <a:r>
              <a:rPr lang="en-US" dirty="0"/>
              <a:t>Type something: hi</a:t>
            </a:r>
          </a:p>
          <a:p>
            <a:pPr marL="400050" lvl="1" indent="0">
              <a:buNone/>
            </a:pPr>
            <a:r>
              <a:rPr lang="en-US" dirty="0"/>
              <a:t>hi</a:t>
            </a:r>
            <a:r>
              <a:rPr lang="en-US" b="1" dirty="0"/>
              <a:t> </a:t>
            </a:r>
            <a:endParaRPr lang="en-US" dirty="0"/>
          </a:p>
        </p:txBody>
      </p:sp>
    </p:spTree>
    <p:extLst>
      <p:ext uri="{BB962C8B-B14F-4D97-AF65-F5344CB8AC3E}">
        <p14:creationId xmlns:p14="http://schemas.microsoft.com/office/powerpoint/2010/main" val="301092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Readers</a:t>
            </a:r>
            <a:endParaRPr lang="en-US" sz="3200" dirty="0"/>
          </a:p>
        </p:txBody>
      </p:sp>
      <p:sp>
        <p:nvSpPr>
          <p:cNvPr id="3" name="Content Placeholder 2"/>
          <p:cNvSpPr>
            <a:spLocks noGrp="1"/>
          </p:cNvSpPr>
          <p:nvPr>
            <p:ph idx="1"/>
          </p:nvPr>
        </p:nvSpPr>
        <p:spPr>
          <a:xfrm>
            <a:off x="457200" y="1447800"/>
            <a:ext cx="8229600" cy="5410200"/>
          </a:xfrm>
        </p:spPr>
        <p:txBody>
          <a:bodyPr>
            <a:normAutofit fontScale="55000" lnSpcReduction="20000"/>
          </a:bodyPr>
          <a:lstStyle/>
          <a:p>
            <a:pPr lvl="0"/>
            <a:r>
              <a:rPr lang="en-US" dirty="0"/>
              <a:t>If there is no explicit need to convert from raw bytes to characters (as there is</a:t>
            </a:r>
          </a:p>
          <a:p>
            <a:r>
              <a:rPr lang="en-US" dirty="0"/>
              <a:t>when reading from System.in), the concept of an “input stream” is absorbed into the functionality of readers, so the developer never needs to work with the low level of bytes. </a:t>
            </a:r>
          </a:p>
          <a:p>
            <a:pPr marL="400050" lvl="1" indent="0">
              <a:buNone/>
            </a:pPr>
            <a:r>
              <a:rPr lang="en-US" dirty="0"/>
              <a:t> </a:t>
            </a:r>
          </a:p>
          <a:p>
            <a:pPr marL="400050" lvl="1" indent="0">
              <a:buNone/>
            </a:pPr>
            <a:r>
              <a:rPr lang="en-US" i="1" dirty="0"/>
              <a:t>Use the following Examples as models for how to read text files.</a:t>
            </a:r>
            <a:endParaRPr lang="en-US" dirty="0"/>
          </a:p>
          <a:p>
            <a:pPr marL="400050" lvl="1" indent="0">
              <a:buNone/>
            </a:pPr>
            <a:r>
              <a:rPr lang="en-US" dirty="0"/>
              <a:t/>
            </a:r>
            <a:br>
              <a:rPr lang="en-US" dirty="0"/>
            </a:br>
            <a:r>
              <a:rPr lang="en-US" dirty="0"/>
              <a:t>Example:</a:t>
            </a:r>
          </a:p>
          <a:p>
            <a:pPr marL="400050" lvl="1" indent="0">
              <a:buNone/>
            </a:pPr>
            <a:r>
              <a:rPr lang="en-US" b="1" dirty="0"/>
              <a:t>		</a:t>
            </a:r>
            <a:r>
              <a:rPr lang="en-US" dirty="0"/>
              <a:t>//uses a </a:t>
            </a:r>
            <a:r>
              <a:rPr lang="en-US" dirty="0" err="1"/>
              <a:t>FileReader</a:t>
            </a:r>
            <a:endParaRPr lang="en-US" dirty="0"/>
          </a:p>
          <a:p>
            <a:pPr marL="400050" lvl="1" indent="0">
              <a:buNone/>
            </a:pPr>
            <a:r>
              <a:rPr lang="en-US" b="1" dirty="0"/>
              <a:t>try</a:t>
            </a:r>
            <a:r>
              <a:rPr lang="en-US" dirty="0"/>
              <a:t> {</a:t>
            </a:r>
          </a:p>
          <a:p>
            <a:pPr marL="400050" lvl="1" indent="0">
              <a:buNone/>
            </a:pPr>
            <a:r>
              <a:rPr lang="en-US" dirty="0"/>
              <a:t>			</a:t>
            </a:r>
            <a:r>
              <a:rPr lang="en-US" dirty="0" err="1"/>
              <a:t>FileReader</a:t>
            </a:r>
            <a:r>
              <a:rPr lang="en-US" dirty="0"/>
              <a:t> reader = </a:t>
            </a:r>
            <a:r>
              <a:rPr lang="en-US" b="1" dirty="0"/>
              <a:t>new</a:t>
            </a:r>
            <a:r>
              <a:rPr lang="en-US" dirty="0"/>
              <a:t> </a:t>
            </a:r>
            <a:r>
              <a:rPr lang="en-US" dirty="0" err="1"/>
              <a:t>FileReader</a:t>
            </a:r>
            <a:r>
              <a:rPr lang="en-US" dirty="0"/>
              <a:t>("text.txt");</a:t>
            </a:r>
          </a:p>
          <a:p>
            <a:pPr marL="400050" lvl="1" indent="0">
              <a:buNone/>
            </a:pPr>
            <a:r>
              <a:rPr lang="en-US" dirty="0"/>
              <a:t>			</a:t>
            </a:r>
            <a:r>
              <a:rPr lang="en-US" dirty="0" err="1"/>
              <a:t>BufferedReader</a:t>
            </a:r>
            <a:r>
              <a:rPr lang="en-US" dirty="0"/>
              <a:t> </a:t>
            </a:r>
            <a:r>
              <a:rPr lang="en-US" dirty="0" err="1"/>
              <a:t>bufreader</a:t>
            </a:r>
            <a:r>
              <a:rPr lang="en-US" dirty="0"/>
              <a:t> = </a:t>
            </a:r>
            <a:r>
              <a:rPr lang="en-US" b="1" dirty="0"/>
              <a:t>new</a:t>
            </a:r>
            <a:r>
              <a:rPr lang="en-US" dirty="0"/>
              <a:t> </a:t>
            </a:r>
            <a:r>
              <a:rPr lang="en-US" dirty="0" err="1"/>
              <a:t>BufferedReader</a:t>
            </a:r>
            <a:r>
              <a:rPr lang="en-US" dirty="0"/>
              <a:t>(reader);</a:t>
            </a:r>
          </a:p>
          <a:p>
            <a:pPr marL="400050" lvl="1" indent="0">
              <a:buNone/>
            </a:pPr>
            <a:r>
              <a:rPr lang="en-US" dirty="0"/>
              <a:t>			String line = </a:t>
            </a:r>
            <a:r>
              <a:rPr lang="en-US" b="1" dirty="0"/>
              <a:t>null</a:t>
            </a:r>
            <a:r>
              <a:rPr lang="en-US" dirty="0"/>
              <a:t>;</a:t>
            </a:r>
          </a:p>
          <a:p>
            <a:pPr marL="400050" lvl="1" indent="0">
              <a:buNone/>
            </a:pPr>
            <a:r>
              <a:rPr lang="en-US" dirty="0"/>
              <a:t>			</a:t>
            </a:r>
            <a:r>
              <a:rPr lang="en-US" b="1" dirty="0"/>
              <a:t>while</a:t>
            </a:r>
            <a:r>
              <a:rPr lang="en-US" dirty="0"/>
              <a:t>( (line = </a:t>
            </a:r>
            <a:r>
              <a:rPr lang="en-US" dirty="0" err="1"/>
              <a:t>bufreader.readLine</a:t>
            </a:r>
            <a:r>
              <a:rPr lang="en-US" dirty="0"/>
              <a:t>()) != </a:t>
            </a:r>
            <a:r>
              <a:rPr lang="en-US" b="1" dirty="0"/>
              <a:t>null</a:t>
            </a:r>
            <a:r>
              <a:rPr lang="en-US" dirty="0"/>
              <a:t>){</a:t>
            </a:r>
          </a:p>
          <a:p>
            <a:pPr marL="400050" lvl="1" indent="0">
              <a:buNone/>
            </a:pPr>
            <a:r>
              <a:rPr lang="en-US" dirty="0"/>
              <a:t>				</a:t>
            </a:r>
            <a:r>
              <a:rPr lang="en-US" dirty="0" err="1"/>
              <a:t>System.</a:t>
            </a:r>
            <a:r>
              <a:rPr lang="en-US" i="1" dirty="0" err="1"/>
              <a:t>out</a:t>
            </a:r>
            <a:r>
              <a:rPr lang="en-US" dirty="0" err="1"/>
              <a:t>.println</a:t>
            </a:r>
            <a:r>
              <a:rPr lang="en-US" dirty="0"/>
              <a:t>(line);</a:t>
            </a:r>
          </a:p>
          <a:p>
            <a:pPr marL="400050" lvl="1" indent="0">
              <a:buNone/>
            </a:pPr>
            <a:r>
              <a:rPr lang="en-US" dirty="0"/>
              <a:t>			}</a:t>
            </a:r>
          </a:p>
          <a:p>
            <a:pPr marL="400050" lvl="1" indent="0">
              <a:buNone/>
            </a:pPr>
            <a:r>
              <a:rPr lang="en-US" dirty="0"/>
              <a:t>			</a:t>
            </a:r>
            <a:r>
              <a:rPr lang="en-US" dirty="0" err="1"/>
              <a:t>bufreader.close</a:t>
            </a:r>
            <a:r>
              <a:rPr lang="en-US" dirty="0"/>
              <a:t>();</a:t>
            </a:r>
          </a:p>
          <a:p>
            <a:pPr marL="400050" lvl="1" indent="0">
              <a:buNone/>
            </a:pPr>
            <a:r>
              <a:rPr lang="en-US" dirty="0"/>
              <a:t>			</a:t>
            </a:r>
            <a:r>
              <a:rPr lang="en-US" dirty="0" err="1"/>
              <a:t>reader.close</a:t>
            </a:r>
            <a:r>
              <a:rPr lang="en-US" dirty="0"/>
              <a:t>();</a:t>
            </a:r>
          </a:p>
          <a:p>
            <a:pPr marL="400050" lvl="1" indent="0">
              <a:buNone/>
            </a:pPr>
            <a:r>
              <a:rPr lang="en-US" dirty="0"/>
              <a:t>		}</a:t>
            </a:r>
          </a:p>
          <a:p>
            <a:pPr marL="400050" lvl="1" indent="0">
              <a:buNone/>
            </a:pPr>
            <a:r>
              <a:rPr lang="en-US" dirty="0"/>
              <a:t>		</a:t>
            </a:r>
            <a:r>
              <a:rPr lang="en-US" b="1" dirty="0"/>
              <a:t>catch</a:t>
            </a:r>
            <a:r>
              <a:rPr lang="en-US" dirty="0"/>
              <a:t>(</a:t>
            </a:r>
            <a:r>
              <a:rPr lang="en-US" dirty="0" err="1"/>
              <a:t>IOException</a:t>
            </a:r>
            <a:r>
              <a:rPr lang="en-US" dirty="0"/>
              <a:t> e) {</a:t>
            </a:r>
          </a:p>
          <a:p>
            <a:pPr marL="400050" lvl="1" indent="0">
              <a:buNone/>
            </a:pPr>
            <a:r>
              <a:rPr lang="en-US" dirty="0"/>
              <a:t>			</a:t>
            </a:r>
            <a:r>
              <a:rPr lang="en-US" dirty="0" err="1"/>
              <a:t>e.printStackTrace</a:t>
            </a:r>
            <a:r>
              <a:rPr lang="en-US" dirty="0"/>
              <a:t>();</a:t>
            </a:r>
          </a:p>
          <a:p>
            <a:pPr marL="400050" lvl="1" indent="0">
              <a:buNone/>
            </a:pPr>
            <a:r>
              <a:rPr lang="en-US" dirty="0"/>
              <a:t>}</a:t>
            </a:r>
            <a:r>
              <a:rPr lang="en-US" b="1" dirty="0"/>
              <a:t> </a:t>
            </a:r>
            <a:endParaRPr lang="en-US" dirty="0"/>
          </a:p>
          <a:p>
            <a:pPr marL="400050" lvl="1" indent="0">
              <a:buNone/>
            </a:pPr>
            <a:r>
              <a:rPr lang="en-US" b="1" dirty="0"/>
              <a:t> </a:t>
            </a:r>
            <a:endParaRPr lang="en-US" dirty="0"/>
          </a:p>
          <a:p>
            <a:pPr marL="400050" lvl="1" indent="0">
              <a:buNone/>
            </a:pPr>
            <a:r>
              <a:rPr lang="en-US" dirty="0"/>
              <a:t>Example:</a:t>
            </a:r>
          </a:p>
          <a:p>
            <a:pPr marL="400050" lvl="1" indent="0">
              <a:buNone/>
            </a:pPr>
            <a:r>
              <a:rPr lang="en-US" b="1" dirty="0"/>
              <a:t>		</a:t>
            </a:r>
            <a:r>
              <a:rPr lang="en-US" dirty="0"/>
              <a:t>//uses a Scanner</a:t>
            </a:r>
          </a:p>
          <a:p>
            <a:pPr marL="400050" lvl="1" indent="0">
              <a:buNone/>
            </a:pPr>
            <a:r>
              <a:rPr lang="en-US" b="1" dirty="0"/>
              <a:t>try</a:t>
            </a:r>
            <a:r>
              <a:rPr lang="en-US" dirty="0"/>
              <a:t> {</a:t>
            </a:r>
          </a:p>
          <a:p>
            <a:pPr marL="400050" lvl="1" indent="0">
              <a:buNone/>
            </a:pPr>
            <a:r>
              <a:rPr lang="en-US" dirty="0"/>
              <a:t>			Scanner </a:t>
            </a:r>
            <a:r>
              <a:rPr lang="en-US" dirty="0" err="1"/>
              <a:t>sc</a:t>
            </a:r>
            <a:r>
              <a:rPr lang="en-US" dirty="0"/>
              <a:t> = </a:t>
            </a:r>
            <a:r>
              <a:rPr lang="en-US" b="1" dirty="0"/>
              <a:t>new</a:t>
            </a:r>
            <a:r>
              <a:rPr lang="en-US" dirty="0"/>
              <a:t> Scanner(</a:t>
            </a:r>
            <a:r>
              <a:rPr lang="en-US" b="1" dirty="0"/>
              <a:t>new</a:t>
            </a:r>
            <a:r>
              <a:rPr lang="en-US" dirty="0"/>
              <a:t> File("text.txt"));			</a:t>
            </a:r>
          </a:p>
          <a:p>
            <a:pPr marL="400050" lvl="1" indent="0">
              <a:buNone/>
            </a:pPr>
            <a:r>
              <a:rPr lang="en-US" dirty="0"/>
              <a:t>			String line = </a:t>
            </a:r>
            <a:r>
              <a:rPr lang="en-US" b="1" dirty="0"/>
              <a:t>null</a:t>
            </a:r>
            <a:r>
              <a:rPr lang="en-US" dirty="0"/>
              <a:t>;</a:t>
            </a:r>
          </a:p>
          <a:p>
            <a:pPr marL="400050" lvl="1" indent="0">
              <a:buNone/>
            </a:pPr>
            <a:r>
              <a:rPr lang="en-US" dirty="0"/>
              <a:t>			</a:t>
            </a:r>
            <a:r>
              <a:rPr lang="en-US" b="1" dirty="0"/>
              <a:t>while</a:t>
            </a:r>
            <a:r>
              <a:rPr lang="en-US" dirty="0"/>
              <a:t>(</a:t>
            </a:r>
            <a:r>
              <a:rPr lang="en-US" dirty="0" err="1"/>
              <a:t>sc.hasNextLine</a:t>
            </a:r>
            <a:r>
              <a:rPr lang="en-US" dirty="0"/>
              <a:t>()) {</a:t>
            </a:r>
          </a:p>
          <a:p>
            <a:pPr marL="400050" lvl="1" indent="0">
              <a:buNone/>
            </a:pPr>
            <a:r>
              <a:rPr lang="en-US" dirty="0"/>
              <a:t>				line = </a:t>
            </a:r>
            <a:r>
              <a:rPr lang="en-US" dirty="0" err="1"/>
              <a:t>sc.nextLine</a:t>
            </a:r>
            <a:r>
              <a:rPr lang="en-US" dirty="0"/>
              <a:t>();</a:t>
            </a:r>
          </a:p>
          <a:p>
            <a:pPr marL="400050" lvl="1" indent="0">
              <a:buNone/>
            </a:pPr>
            <a:r>
              <a:rPr lang="en-US" dirty="0"/>
              <a:t>				</a:t>
            </a:r>
            <a:r>
              <a:rPr lang="en-US" dirty="0" err="1"/>
              <a:t>System.</a:t>
            </a:r>
            <a:r>
              <a:rPr lang="en-US" i="1" dirty="0" err="1"/>
              <a:t>out</a:t>
            </a:r>
            <a:r>
              <a:rPr lang="en-US" dirty="0" err="1"/>
              <a:t>.println</a:t>
            </a:r>
            <a:r>
              <a:rPr lang="en-US" dirty="0"/>
              <a:t>(line);</a:t>
            </a:r>
          </a:p>
          <a:p>
            <a:pPr marL="400050" lvl="1" indent="0">
              <a:buNone/>
            </a:pPr>
            <a:r>
              <a:rPr lang="en-US" dirty="0"/>
              <a:t>			}</a:t>
            </a:r>
          </a:p>
          <a:p>
            <a:pPr marL="400050" lvl="1" indent="0">
              <a:buNone/>
            </a:pPr>
            <a:r>
              <a:rPr lang="en-US" dirty="0"/>
              <a:t>			</a:t>
            </a:r>
            <a:r>
              <a:rPr lang="en-US" dirty="0" err="1"/>
              <a:t>sc.close</a:t>
            </a:r>
            <a:r>
              <a:rPr lang="en-US" dirty="0"/>
              <a:t>();</a:t>
            </a:r>
          </a:p>
          <a:p>
            <a:pPr marL="400050" lvl="1" indent="0">
              <a:buNone/>
            </a:pPr>
            <a:r>
              <a:rPr lang="en-US" dirty="0"/>
              <a:t>		}</a:t>
            </a:r>
          </a:p>
          <a:p>
            <a:pPr marL="400050" lvl="1" indent="0">
              <a:buNone/>
            </a:pPr>
            <a:r>
              <a:rPr lang="en-US" dirty="0"/>
              <a:t>		</a:t>
            </a:r>
            <a:r>
              <a:rPr lang="en-US" b="1" dirty="0"/>
              <a:t>catch</a:t>
            </a:r>
            <a:r>
              <a:rPr lang="en-US" dirty="0"/>
              <a:t>(</a:t>
            </a:r>
            <a:r>
              <a:rPr lang="en-US" dirty="0" err="1"/>
              <a:t>IOException</a:t>
            </a:r>
            <a:r>
              <a:rPr lang="en-US" dirty="0"/>
              <a:t> e) {</a:t>
            </a:r>
          </a:p>
          <a:p>
            <a:pPr marL="400050" lvl="1" indent="0">
              <a:buNone/>
            </a:pPr>
            <a:r>
              <a:rPr lang="en-US" dirty="0"/>
              <a:t>			</a:t>
            </a:r>
            <a:r>
              <a:rPr lang="en-US" dirty="0" err="1"/>
              <a:t>e.printStackTrace</a:t>
            </a:r>
            <a:r>
              <a:rPr lang="en-US" dirty="0"/>
              <a:t>();</a:t>
            </a:r>
          </a:p>
          <a:p>
            <a:pPr marL="400050" lvl="1" indent="0">
              <a:buNone/>
            </a:pPr>
            <a:r>
              <a:rPr lang="en-US" dirty="0"/>
              <a:t>}</a:t>
            </a:r>
          </a:p>
          <a:p>
            <a:pPr marL="400050" lvl="1" indent="0">
              <a:buNone/>
            </a:pPr>
            <a:r>
              <a:rPr lang="en-US" dirty="0"/>
              <a:t/>
            </a:r>
            <a:br>
              <a:rPr lang="en-US" dirty="0"/>
            </a:br>
            <a:endParaRPr lang="en-US" dirty="0"/>
          </a:p>
        </p:txBody>
      </p:sp>
    </p:spTree>
    <p:extLst>
      <p:ext uri="{BB962C8B-B14F-4D97-AF65-F5344CB8AC3E}">
        <p14:creationId xmlns:p14="http://schemas.microsoft.com/office/powerpoint/2010/main" val="12864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Writers</a:t>
            </a:r>
            <a:endParaRPr lang="en-US" sz="32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lvl="0"/>
            <a:r>
              <a:rPr lang="en-US" dirty="0"/>
              <a:t>Similarly, there is an </a:t>
            </a:r>
            <a:r>
              <a:rPr lang="en-US" dirty="0" err="1"/>
              <a:t>OutputStreamWriter</a:t>
            </a:r>
            <a:r>
              <a:rPr lang="en-US" dirty="0"/>
              <a:t> that converts raw bytes to a Unicode character stream as output. Convenience methods in a </a:t>
            </a:r>
            <a:r>
              <a:rPr lang="en-US" dirty="0" err="1"/>
              <a:t>PrintWriter</a:t>
            </a:r>
            <a:r>
              <a:rPr lang="en-US" dirty="0"/>
              <a:t> make it possible to format output using print, </a:t>
            </a:r>
            <a:r>
              <a:rPr lang="en-US" dirty="0" err="1"/>
              <a:t>println</a:t>
            </a:r>
            <a:r>
              <a:rPr lang="en-US" dirty="0"/>
              <a:t>, and </a:t>
            </a:r>
            <a:r>
              <a:rPr lang="en-US" dirty="0" err="1"/>
              <a:t>printf</a:t>
            </a:r>
            <a:r>
              <a:rPr lang="en-US" dirty="0"/>
              <a:t> methods, familiar from </a:t>
            </a:r>
            <a:r>
              <a:rPr lang="en-US" dirty="0" err="1"/>
              <a:t>System.out</a:t>
            </a:r>
            <a:r>
              <a:rPr lang="en-US" dirty="0"/>
              <a:t>.</a:t>
            </a:r>
          </a:p>
          <a:p>
            <a:pPr marL="400050" lvl="1" indent="0">
              <a:buNone/>
            </a:pPr>
            <a:r>
              <a:rPr lang="en-US" dirty="0"/>
              <a:t> </a:t>
            </a:r>
          </a:p>
          <a:p>
            <a:pPr marL="400050" lvl="1" indent="0">
              <a:buNone/>
            </a:pPr>
            <a:r>
              <a:rPr lang="en-US" dirty="0"/>
              <a:t>Example:</a:t>
            </a:r>
          </a:p>
          <a:p>
            <a:pPr marL="400050" lvl="1" indent="0">
              <a:buNone/>
            </a:pPr>
            <a:r>
              <a:rPr lang="en-US" b="1" dirty="0"/>
              <a:t> </a:t>
            </a:r>
            <a:endParaRPr lang="en-US" dirty="0"/>
          </a:p>
          <a:p>
            <a:pPr marL="400050" lvl="1" indent="0">
              <a:buNone/>
            </a:pPr>
            <a:r>
              <a:rPr lang="en-US" b="1" dirty="0"/>
              <a:t>try</a:t>
            </a:r>
            <a:r>
              <a:rPr lang="en-US" dirty="0"/>
              <a:t> {</a:t>
            </a:r>
          </a:p>
          <a:p>
            <a:pPr marL="400050" lvl="1" indent="0">
              <a:buNone/>
            </a:pPr>
            <a:r>
              <a:rPr lang="en-US" dirty="0"/>
              <a:t>			</a:t>
            </a:r>
            <a:r>
              <a:rPr lang="en-US" dirty="0" err="1"/>
              <a:t>OutputStream</a:t>
            </a:r>
            <a:r>
              <a:rPr lang="en-US" dirty="0"/>
              <a:t> stream1 = </a:t>
            </a:r>
            <a:r>
              <a:rPr lang="en-US" dirty="0" err="1"/>
              <a:t>System.</a:t>
            </a:r>
            <a:r>
              <a:rPr lang="en-US" i="1" dirty="0" err="1"/>
              <a:t>out</a:t>
            </a:r>
            <a:r>
              <a:rPr lang="en-US" dirty="0"/>
              <a:t>;</a:t>
            </a:r>
          </a:p>
          <a:p>
            <a:pPr marL="400050" lvl="1" indent="0">
              <a:buNone/>
            </a:pPr>
            <a:r>
              <a:rPr lang="en-US" dirty="0"/>
              <a:t>			</a:t>
            </a:r>
            <a:r>
              <a:rPr lang="en-US" dirty="0" err="1"/>
              <a:t>OutputStream</a:t>
            </a:r>
            <a:r>
              <a:rPr lang="en-US" dirty="0"/>
              <a:t> stream2 = </a:t>
            </a:r>
            <a:r>
              <a:rPr lang="en-US" b="1" dirty="0"/>
              <a:t>new</a:t>
            </a:r>
            <a:r>
              <a:rPr lang="en-US" dirty="0"/>
              <a:t> </a:t>
            </a:r>
            <a:r>
              <a:rPr lang="en-US" dirty="0" err="1"/>
              <a:t>FileOutputStream</a:t>
            </a:r>
            <a:r>
              <a:rPr lang="en-US" dirty="0"/>
              <a:t>("text2.txt");</a:t>
            </a:r>
          </a:p>
          <a:p>
            <a:pPr marL="400050" lvl="1" indent="0">
              <a:buNone/>
            </a:pPr>
            <a:r>
              <a:rPr lang="en-US" dirty="0"/>
              <a:t>			</a:t>
            </a:r>
            <a:r>
              <a:rPr lang="en-US" dirty="0" err="1"/>
              <a:t>PrintWriter</a:t>
            </a:r>
            <a:r>
              <a:rPr lang="en-US" dirty="0"/>
              <a:t> writer1 = </a:t>
            </a:r>
          </a:p>
          <a:p>
            <a:pPr marL="400050" lvl="1" indent="0">
              <a:buNone/>
            </a:pPr>
            <a:r>
              <a:rPr lang="en-US" b="1" dirty="0"/>
              <a:t>new</a:t>
            </a:r>
            <a:r>
              <a:rPr lang="en-US" dirty="0"/>
              <a:t> </a:t>
            </a:r>
            <a:r>
              <a:rPr lang="en-US" dirty="0" err="1"/>
              <a:t>PrintWriter</a:t>
            </a:r>
            <a:r>
              <a:rPr lang="en-US" dirty="0"/>
              <a:t>(</a:t>
            </a:r>
            <a:r>
              <a:rPr lang="en-US" b="1" dirty="0"/>
              <a:t>new</a:t>
            </a:r>
            <a:r>
              <a:rPr lang="en-US" dirty="0"/>
              <a:t> </a:t>
            </a:r>
            <a:r>
              <a:rPr lang="en-US" dirty="0" err="1"/>
              <a:t>OutputStreamWriter</a:t>
            </a:r>
            <a:r>
              <a:rPr lang="en-US" dirty="0"/>
              <a:t>(stream1));</a:t>
            </a:r>
          </a:p>
          <a:p>
            <a:pPr marL="400050" lvl="1" indent="0">
              <a:buNone/>
            </a:pPr>
            <a:r>
              <a:rPr lang="en-US" dirty="0"/>
              <a:t>			</a:t>
            </a:r>
            <a:r>
              <a:rPr lang="en-US" dirty="0" err="1"/>
              <a:t>PrintWriter</a:t>
            </a:r>
            <a:r>
              <a:rPr lang="en-US" dirty="0"/>
              <a:t> writer2 = </a:t>
            </a:r>
          </a:p>
          <a:p>
            <a:pPr marL="400050" lvl="1" indent="0">
              <a:buNone/>
            </a:pPr>
            <a:r>
              <a:rPr lang="en-US" b="1" dirty="0"/>
              <a:t>new</a:t>
            </a:r>
            <a:r>
              <a:rPr lang="en-US" dirty="0"/>
              <a:t> </a:t>
            </a:r>
            <a:r>
              <a:rPr lang="en-US" dirty="0" err="1"/>
              <a:t>PrintWriter</a:t>
            </a:r>
            <a:r>
              <a:rPr lang="en-US" dirty="0"/>
              <a:t>(</a:t>
            </a:r>
            <a:r>
              <a:rPr lang="en-US" b="1" dirty="0"/>
              <a:t>new</a:t>
            </a:r>
            <a:r>
              <a:rPr lang="en-US" dirty="0"/>
              <a:t> </a:t>
            </a:r>
            <a:r>
              <a:rPr lang="en-US" dirty="0" err="1"/>
              <a:t>OutputStreamWriter</a:t>
            </a:r>
            <a:r>
              <a:rPr lang="en-US" dirty="0"/>
              <a:t>(stream2));</a:t>
            </a:r>
          </a:p>
          <a:p>
            <a:pPr marL="400050" lvl="1" indent="0">
              <a:buNone/>
            </a:pPr>
            <a:r>
              <a:rPr lang="en-US" dirty="0"/>
              <a:t>			writer1.println("output to console");</a:t>
            </a:r>
          </a:p>
          <a:p>
            <a:pPr marL="400050" lvl="1" indent="0">
              <a:buNone/>
            </a:pPr>
            <a:r>
              <a:rPr lang="en-US" dirty="0"/>
              <a:t>			writer2.println("output to file");</a:t>
            </a:r>
          </a:p>
          <a:p>
            <a:pPr marL="400050" lvl="1" indent="0">
              <a:buNone/>
            </a:pPr>
            <a:r>
              <a:rPr lang="en-US" dirty="0"/>
              <a:t>			writer1.close();</a:t>
            </a:r>
          </a:p>
          <a:p>
            <a:pPr marL="400050" lvl="1" indent="0">
              <a:buNone/>
            </a:pPr>
            <a:r>
              <a:rPr lang="en-US" dirty="0"/>
              <a:t>			writer2.close();</a:t>
            </a:r>
          </a:p>
          <a:p>
            <a:pPr marL="400050" lvl="1" indent="0">
              <a:buNone/>
            </a:pPr>
            <a:r>
              <a:rPr lang="en-US" dirty="0"/>
              <a:t>			stream1.close();</a:t>
            </a:r>
          </a:p>
          <a:p>
            <a:pPr marL="400050" lvl="1" indent="0">
              <a:buNone/>
            </a:pPr>
            <a:r>
              <a:rPr lang="en-US" dirty="0"/>
              <a:t>			stream2.close();		</a:t>
            </a:r>
          </a:p>
          <a:p>
            <a:pPr marL="400050" lvl="1" indent="0">
              <a:buNone/>
            </a:pPr>
            <a:r>
              <a:rPr lang="en-US" dirty="0"/>
              <a:t>		}</a:t>
            </a:r>
          </a:p>
          <a:p>
            <a:pPr marL="400050" lvl="1" indent="0">
              <a:buNone/>
            </a:pPr>
            <a:r>
              <a:rPr lang="en-US" dirty="0"/>
              <a:t>		</a:t>
            </a:r>
            <a:r>
              <a:rPr lang="en-US" b="1" dirty="0"/>
              <a:t>catch</a:t>
            </a:r>
            <a:r>
              <a:rPr lang="en-US" dirty="0"/>
              <a:t>(</a:t>
            </a:r>
            <a:r>
              <a:rPr lang="en-US" dirty="0" err="1"/>
              <a:t>IOException</a:t>
            </a:r>
            <a:r>
              <a:rPr lang="en-US" dirty="0"/>
              <a:t> e) {</a:t>
            </a:r>
          </a:p>
          <a:p>
            <a:pPr marL="400050" lvl="1" indent="0">
              <a:buNone/>
            </a:pPr>
            <a:r>
              <a:rPr lang="en-US" dirty="0"/>
              <a:t>			</a:t>
            </a:r>
            <a:r>
              <a:rPr lang="en-US" dirty="0" err="1"/>
              <a:t>System.</a:t>
            </a:r>
            <a:r>
              <a:rPr lang="en-US" i="1" dirty="0" err="1"/>
              <a:t>out</a:t>
            </a:r>
            <a:r>
              <a:rPr lang="en-US" dirty="0" err="1"/>
              <a:t>.println</a:t>
            </a:r>
            <a:r>
              <a:rPr lang="en-US" dirty="0"/>
              <a:t>(</a:t>
            </a:r>
            <a:r>
              <a:rPr lang="en-US" dirty="0" err="1"/>
              <a:t>e.getMessage</a:t>
            </a:r>
            <a:r>
              <a:rPr lang="en-US" dirty="0"/>
              <a:t>());</a:t>
            </a:r>
          </a:p>
          <a:p>
            <a:pPr marL="400050" lvl="1" indent="0">
              <a:buNone/>
            </a:pPr>
            <a:r>
              <a:rPr lang="en-US" dirty="0"/>
              <a:t>	}	</a:t>
            </a:r>
          </a:p>
          <a:p>
            <a:pPr marL="400050" lvl="1" indent="0">
              <a:buNone/>
            </a:pPr>
            <a:r>
              <a:rPr lang="en-US" dirty="0"/>
              <a:t> </a:t>
            </a:r>
          </a:p>
          <a:p>
            <a:endParaRPr lang="en-US" dirty="0"/>
          </a:p>
        </p:txBody>
      </p:sp>
    </p:spTree>
    <p:extLst>
      <p:ext uri="{BB962C8B-B14F-4D97-AF65-F5344CB8AC3E}">
        <p14:creationId xmlns:p14="http://schemas.microsoft.com/office/powerpoint/2010/main" val="40329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Writers</a:t>
            </a:r>
            <a:endParaRPr lang="en-US" sz="3200" dirty="0"/>
          </a:p>
        </p:txBody>
      </p:sp>
      <p:sp>
        <p:nvSpPr>
          <p:cNvPr id="3" name="Content Placeholder 2"/>
          <p:cNvSpPr>
            <a:spLocks noGrp="1"/>
          </p:cNvSpPr>
          <p:nvPr>
            <p:ph idx="1"/>
          </p:nvPr>
        </p:nvSpPr>
        <p:spPr/>
        <p:txBody>
          <a:bodyPr>
            <a:normAutofit fontScale="85000" lnSpcReduction="20000"/>
          </a:bodyPr>
          <a:lstStyle/>
          <a:p>
            <a:pPr lvl="0"/>
            <a:r>
              <a:rPr lang="en-US" dirty="0"/>
              <a:t>When there is no explicit need to work with bytes directly, </a:t>
            </a:r>
            <a:r>
              <a:rPr lang="en-US" dirty="0" err="1"/>
              <a:t>PrintWriter</a:t>
            </a:r>
            <a:r>
              <a:rPr lang="en-US" dirty="0"/>
              <a:t> can be used without reference to the conversion class </a:t>
            </a:r>
            <a:r>
              <a:rPr lang="en-US" dirty="0" err="1"/>
              <a:t>OutputStreamWriter</a:t>
            </a:r>
            <a:r>
              <a:rPr lang="en-US" dirty="0" smtClean="0"/>
              <a:t>.</a:t>
            </a:r>
            <a:endParaRPr lang="en-US" dirty="0"/>
          </a:p>
          <a:p>
            <a:pPr marL="400050" lvl="1" indent="0">
              <a:buNone/>
            </a:pPr>
            <a:r>
              <a:rPr lang="en-US" i="1" dirty="0"/>
              <a:t>The following example is a model for writing text data.</a:t>
            </a:r>
            <a:endParaRPr lang="en-US" dirty="0"/>
          </a:p>
          <a:p>
            <a:pPr marL="400050" lvl="1" indent="0">
              <a:buNone/>
            </a:pPr>
            <a:r>
              <a:rPr lang="en-US" i="1" dirty="0"/>
              <a:t> </a:t>
            </a:r>
            <a:endParaRPr lang="en-US" dirty="0"/>
          </a:p>
          <a:p>
            <a:pPr marL="400050" lvl="1" indent="0">
              <a:buNone/>
            </a:pPr>
            <a:r>
              <a:rPr lang="en-US" i="1" dirty="0"/>
              <a:t>	</a:t>
            </a:r>
            <a:r>
              <a:rPr lang="en-US" dirty="0"/>
              <a:t>Example</a:t>
            </a:r>
          </a:p>
          <a:p>
            <a:pPr marL="400050" lvl="1" indent="0">
              <a:buNone/>
            </a:pPr>
            <a:r>
              <a:rPr lang="en-US" dirty="0"/>
              <a:t> </a:t>
            </a:r>
          </a:p>
          <a:p>
            <a:pPr marL="400050" lvl="1" indent="0">
              <a:buNone/>
            </a:pPr>
            <a:r>
              <a:rPr lang="en-US" dirty="0"/>
              <a:t>		</a:t>
            </a:r>
            <a:r>
              <a:rPr lang="en-US" b="1" dirty="0"/>
              <a:t>try</a:t>
            </a:r>
            <a:r>
              <a:rPr lang="en-US" dirty="0"/>
              <a:t> {</a:t>
            </a:r>
          </a:p>
          <a:p>
            <a:pPr marL="400050" lvl="1" indent="0">
              <a:buNone/>
            </a:pPr>
            <a:r>
              <a:rPr lang="en-US" dirty="0"/>
              <a:t>			</a:t>
            </a:r>
            <a:r>
              <a:rPr lang="en-US" dirty="0" err="1"/>
              <a:t>PrintWriter</a:t>
            </a:r>
            <a:r>
              <a:rPr lang="en-US" dirty="0"/>
              <a:t> writer = </a:t>
            </a:r>
            <a:r>
              <a:rPr lang="en-US" b="1" dirty="0"/>
              <a:t>new</a:t>
            </a:r>
            <a:r>
              <a:rPr lang="en-US" dirty="0"/>
              <a:t> </a:t>
            </a:r>
            <a:r>
              <a:rPr lang="en-US" dirty="0" err="1"/>
              <a:t>PrintWriter</a:t>
            </a:r>
            <a:r>
              <a:rPr lang="en-US" dirty="0"/>
              <a:t>("text3.txt");		</a:t>
            </a:r>
          </a:p>
          <a:p>
            <a:pPr marL="400050" lvl="1" indent="0">
              <a:buNone/>
            </a:pPr>
            <a:r>
              <a:rPr lang="en-US" dirty="0"/>
              <a:t>			</a:t>
            </a:r>
            <a:r>
              <a:rPr lang="en-US" dirty="0" err="1"/>
              <a:t>writer.printf</a:t>
            </a:r>
            <a:r>
              <a:rPr lang="en-US" dirty="0"/>
              <a:t>("output to %s", "file");			</a:t>
            </a:r>
          </a:p>
          <a:p>
            <a:pPr marL="400050" lvl="1" indent="0">
              <a:buNone/>
            </a:pPr>
            <a:r>
              <a:rPr lang="en-US" dirty="0"/>
              <a:t>			</a:t>
            </a:r>
            <a:r>
              <a:rPr lang="en-US" dirty="0" err="1"/>
              <a:t>writer.close</a:t>
            </a:r>
            <a:r>
              <a:rPr lang="en-US" dirty="0"/>
              <a:t>();		</a:t>
            </a:r>
          </a:p>
          <a:p>
            <a:pPr marL="400050" lvl="1" indent="0">
              <a:buNone/>
            </a:pPr>
            <a:r>
              <a:rPr lang="en-US" dirty="0"/>
              <a:t>		}</a:t>
            </a:r>
          </a:p>
          <a:p>
            <a:pPr marL="400050" lvl="1" indent="0">
              <a:buNone/>
            </a:pPr>
            <a:r>
              <a:rPr lang="en-US" dirty="0"/>
              <a:t>		</a:t>
            </a:r>
            <a:r>
              <a:rPr lang="en-US" b="1" dirty="0"/>
              <a:t>catch</a:t>
            </a:r>
            <a:r>
              <a:rPr lang="en-US" dirty="0"/>
              <a:t>(</a:t>
            </a:r>
            <a:r>
              <a:rPr lang="en-US" dirty="0" err="1"/>
              <a:t>IOException</a:t>
            </a:r>
            <a:r>
              <a:rPr lang="en-US" dirty="0"/>
              <a:t> e) {</a:t>
            </a:r>
          </a:p>
          <a:p>
            <a:pPr marL="400050" lvl="1" indent="0">
              <a:buNone/>
            </a:pPr>
            <a:r>
              <a:rPr lang="en-US" dirty="0"/>
              <a:t>			</a:t>
            </a:r>
            <a:r>
              <a:rPr lang="en-US" dirty="0" err="1"/>
              <a:t>System.</a:t>
            </a:r>
            <a:r>
              <a:rPr lang="en-US" i="1" dirty="0" err="1"/>
              <a:t>out</a:t>
            </a:r>
            <a:r>
              <a:rPr lang="en-US" dirty="0" err="1"/>
              <a:t>.println</a:t>
            </a:r>
            <a:r>
              <a:rPr lang="en-US" dirty="0"/>
              <a:t>(</a:t>
            </a:r>
            <a:r>
              <a:rPr lang="en-US" dirty="0" err="1"/>
              <a:t>e.getMessage</a:t>
            </a:r>
            <a:r>
              <a:rPr lang="en-US" dirty="0"/>
              <a:t>());</a:t>
            </a:r>
          </a:p>
          <a:p>
            <a:pPr marL="400050" lvl="1" indent="0">
              <a:buNone/>
            </a:pPr>
            <a:r>
              <a:rPr lang="en-US" dirty="0"/>
              <a:t>		}	</a:t>
            </a:r>
          </a:p>
          <a:p>
            <a:r>
              <a:rPr lang="en-US" dirty="0"/>
              <a:t/>
            </a:r>
            <a:br>
              <a:rPr lang="en-US" dirty="0"/>
            </a:br>
            <a:endParaRPr lang="en-US" dirty="0"/>
          </a:p>
        </p:txBody>
      </p:sp>
    </p:spTree>
    <p:extLst>
      <p:ext uri="{BB962C8B-B14F-4D97-AF65-F5344CB8AC3E}">
        <p14:creationId xmlns:p14="http://schemas.microsoft.com/office/powerpoint/2010/main" val="1026906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2284</TotalTime>
  <Words>1252</Words>
  <Application>Microsoft Office PowerPoint</Application>
  <PresentationFormat>On-screen Show (4:3)</PresentationFormat>
  <Paragraphs>176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Executive</vt:lpstr>
      <vt:lpstr>      Lesson 12: Working with Files and Databases</vt:lpstr>
      <vt:lpstr>Wholeness of the Lesson</vt:lpstr>
      <vt:lpstr>File I/O in Java</vt:lpstr>
      <vt:lpstr>File I/O in Java</vt:lpstr>
      <vt:lpstr>Readers</vt:lpstr>
      <vt:lpstr>Readers</vt:lpstr>
      <vt:lpstr>Readers</vt:lpstr>
      <vt:lpstr>Writers</vt:lpstr>
      <vt:lpstr>Writers</vt:lpstr>
      <vt:lpstr>The File Class</vt:lpstr>
      <vt:lpstr>MAIN POINT</vt:lpstr>
      <vt:lpstr>Interacting with a Database</vt:lpstr>
      <vt:lpstr>Set-up steps for using JDBC </vt:lpstr>
      <vt:lpstr>Coding steps for JDBC</vt:lpstr>
      <vt:lpstr>Coding steps for JDBC</vt:lpstr>
      <vt:lpstr>MAIN POINT</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429</cp:revision>
  <dcterms:created xsi:type="dcterms:W3CDTF">2006-08-16T00:00:00Z</dcterms:created>
  <dcterms:modified xsi:type="dcterms:W3CDTF">2015-12-12T16:05:15Z</dcterms:modified>
</cp:coreProperties>
</file>